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302" r:id="rId3"/>
    <p:sldId id="323" r:id="rId4"/>
    <p:sldId id="258" r:id="rId5"/>
    <p:sldId id="282" r:id="rId6"/>
    <p:sldId id="281" r:id="rId7"/>
    <p:sldId id="283" r:id="rId8"/>
    <p:sldId id="290" r:id="rId9"/>
    <p:sldId id="259" r:id="rId10"/>
    <p:sldId id="304" r:id="rId11"/>
    <p:sldId id="319" r:id="rId12"/>
    <p:sldId id="320" r:id="rId13"/>
    <p:sldId id="321" r:id="rId14"/>
    <p:sldId id="257" r:id="rId15"/>
    <p:sldId id="305" r:id="rId16"/>
    <p:sldId id="260" r:id="rId17"/>
    <p:sldId id="285" r:id="rId18"/>
    <p:sldId id="261" r:id="rId19"/>
    <p:sldId id="262" r:id="rId20"/>
    <p:sldId id="306" r:id="rId21"/>
    <p:sldId id="284" r:id="rId22"/>
    <p:sldId id="263" r:id="rId23"/>
    <p:sldId id="264" r:id="rId24"/>
    <p:sldId id="307" r:id="rId25"/>
    <p:sldId id="286" r:id="rId26"/>
    <p:sldId id="265" r:id="rId27"/>
    <p:sldId id="287" r:id="rId28"/>
    <p:sldId id="308" r:id="rId29"/>
    <p:sldId id="309" r:id="rId30"/>
    <p:sldId id="310" r:id="rId31"/>
    <p:sldId id="266" r:id="rId32"/>
    <p:sldId id="288" r:id="rId33"/>
    <p:sldId id="267" r:id="rId34"/>
    <p:sldId id="311" r:id="rId35"/>
    <p:sldId id="289" r:id="rId36"/>
    <p:sldId id="268" r:id="rId37"/>
    <p:sldId id="291" r:id="rId38"/>
    <p:sldId id="269" r:id="rId39"/>
    <p:sldId id="312" r:id="rId40"/>
    <p:sldId id="270" r:id="rId41"/>
    <p:sldId id="292" r:id="rId42"/>
    <p:sldId id="271" r:id="rId43"/>
    <p:sldId id="313" r:id="rId44"/>
    <p:sldId id="314" r:id="rId45"/>
    <p:sldId id="293" r:id="rId46"/>
    <p:sldId id="272" r:id="rId47"/>
    <p:sldId id="294" r:id="rId48"/>
    <p:sldId id="295" r:id="rId49"/>
    <p:sldId id="273" r:id="rId50"/>
    <p:sldId id="315" r:id="rId51"/>
    <p:sldId id="274" r:id="rId52"/>
    <p:sldId id="296" r:id="rId53"/>
    <p:sldId id="275" r:id="rId54"/>
    <p:sldId id="297" r:id="rId55"/>
    <p:sldId id="298" r:id="rId56"/>
    <p:sldId id="318" r:id="rId57"/>
    <p:sldId id="276" r:id="rId58"/>
    <p:sldId id="322" r:id="rId59"/>
    <p:sldId id="277" r:id="rId60"/>
    <p:sldId id="316" r:id="rId61"/>
    <p:sldId id="278" r:id="rId62"/>
    <p:sldId id="279" r:id="rId63"/>
    <p:sldId id="299" r:id="rId64"/>
    <p:sldId id="300" r:id="rId65"/>
    <p:sldId id="280" r:id="rId66"/>
    <p:sldId id="317" r:id="rId6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16D1C-BA5D-47E8-9DE7-6FF420DF8CEF}" type="datetimeFigureOut">
              <a:rPr lang="el-GR" smtClean="0"/>
              <a:t>15/05/2021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08B46-862F-498A-86A2-390A2A4D835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08B46-862F-498A-86A2-390A2A4D835C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85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9487BBD-7C12-4FA1-B0C3-7A7830D61C19}" type="datetime1">
              <a:rPr lang="el-GR" smtClean="0"/>
              <a:t>15/05/2021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244C49-C9B2-4450-9A38-D71F4602224A}" type="datetime1">
              <a:rPr lang="el-GR" smtClean="0"/>
              <a:t>15/05/2021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7E7520-D71A-4696-8E8E-5C32535B47D1}" type="datetime1">
              <a:rPr lang="el-GR" smtClean="0"/>
              <a:t>15/05/2021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15492C-29E7-47C9-B0BE-ABC9BB12953B}" type="datetime1">
              <a:rPr lang="el-GR" smtClean="0"/>
              <a:t>15/05/2021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22EDD1-8B41-498B-B573-1B55474EB478}" type="datetime1">
              <a:rPr lang="el-GR" smtClean="0"/>
              <a:t>15/05/2021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E0BAEB-CFDC-41F9-AE3E-7F2891EC0027}" type="datetime1">
              <a:rPr lang="el-GR" smtClean="0"/>
              <a:t>15/05/2021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F21BE3-010D-4309-8585-DA8D9ED08616}" type="datetime1">
              <a:rPr lang="el-GR" smtClean="0"/>
              <a:t>15/05/2021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DCDC6-A5FC-4FBE-85CF-6F228F89829C}" type="datetime1">
              <a:rPr lang="el-GR" smtClean="0"/>
              <a:t>15/05/2021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397C4E-99B3-497F-96CF-50250B83A35E}" type="datetime1">
              <a:rPr lang="el-GR" smtClean="0"/>
              <a:t>15/05/2021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6BB62F-7D02-4307-9089-51E1856EB650}" type="datetime1">
              <a:rPr lang="el-GR" smtClean="0"/>
              <a:t>15/05/2021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904D61-F4C9-4FDA-B10C-CA338BE7D042}" type="datetime1">
              <a:rPr lang="el-GR" smtClean="0"/>
              <a:t>15/05/2021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8DA885-D85C-4EF0-BDD7-F69FDF1AEF38}" type="datetime1">
              <a:rPr lang="el-GR" smtClean="0"/>
              <a:t>15/05/2021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960F52B-67F1-40A4-A6EE-DA32378F881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771800" y="0"/>
            <a:ext cx="6372199" cy="2564904"/>
          </a:xfrm>
        </p:spPr>
        <p:txBody>
          <a:bodyPr/>
          <a:lstStyle/>
          <a:p>
            <a:pPr algn="l"/>
            <a:r>
              <a:rPr lang="el-GR" dirty="0" err="1" smtClean="0">
                <a:latin typeface="Arial Narrow" pitchFamily="34" charset="0"/>
              </a:rPr>
              <a:t>ΛειτουργικΗ</a:t>
            </a:r>
            <a:r>
              <a:rPr lang="el-GR" dirty="0" smtClean="0">
                <a:latin typeface="Arial Narrow" pitchFamily="34" charset="0"/>
              </a:rPr>
              <a:t> </a:t>
            </a:r>
            <a:r>
              <a:rPr lang="el-GR" dirty="0" err="1" smtClean="0">
                <a:latin typeface="Arial Narrow" pitchFamily="34" charset="0"/>
              </a:rPr>
              <a:t>αποκατΑσταση</a:t>
            </a:r>
            <a:r>
              <a:rPr lang="el-GR" dirty="0" smtClean="0">
                <a:latin typeface="Arial Narrow" pitchFamily="34" charset="0"/>
              </a:rPr>
              <a:t> </a:t>
            </a:r>
            <a:r>
              <a:rPr lang="el-GR" dirty="0" err="1" smtClean="0">
                <a:latin typeface="Arial Narrow" pitchFamily="34" charset="0"/>
              </a:rPr>
              <a:t>βαρΕωΣ</a:t>
            </a:r>
            <a:r>
              <a:rPr lang="el-GR" dirty="0" smtClean="0">
                <a:latin typeface="Arial Narrow" pitchFamily="34" charset="0"/>
              </a:rPr>
              <a:t> </a:t>
            </a:r>
            <a:r>
              <a:rPr lang="el-GR" dirty="0" err="1" smtClean="0">
                <a:latin typeface="Arial Narrow" pitchFamily="34" charset="0"/>
              </a:rPr>
              <a:t>πασχΟντων</a:t>
            </a:r>
            <a:r>
              <a:rPr lang="el-GR" dirty="0" smtClean="0">
                <a:latin typeface="Arial Narrow" pitchFamily="34" charset="0"/>
              </a:rPr>
              <a:t> </a:t>
            </a:r>
            <a:r>
              <a:rPr lang="el-GR" dirty="0" err="1" smtClean="0">
                <a:latin typeface="Arial Narrow" pitchFamily="34" charset="0"/>
              </a:rPr>
              <a:t>ασθενΩν</a:t>
            </a:r>
            <a:r>
              <a:rPr lang="el-GR" dirty="0" smtClean="0">
                <a:latin typeface="Arial Narrow" pitchFamily="34" charset="0"/>
              </a:rPr>
              <a:t> ΣΤΗ ΜΕΘ</a:t>
            </a:r>
            <a:endParaRPr lang="el-GR" dirty="0">
              <a:latin typeface="Arial Narrow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635375" y="2266346"/>
            <a:ext cx="5114778" cy="1101248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FFFF00"/>
                </a:solidFill>
                <a:latin typeface="Arial Narrow" pitchFamily="34" charset="0"/>
              </a:rPr>
              <a:t>Διατμηματικό</a:t>
            </a:r>
            <a:r>
              <a:rPr lang="el-GR" dirty="0">
                <a:solidFill>
                  <a:srgbClr val="FFFF00"/>
                </a:solidFill>
                <a:latin typeface="Arial Narrow" pitchFamily="34" charset="0"/>
              </a:rPr>
              <a:t> Πρόγραμμα Μεταπτυχιακών Σπουδών (ΔΠΜΣ) στις «Επιστήμες Αποκατάστασης</a:t>
            </a:r>
            <a:r>
              <a:rPr lang="el-GR" dirty="0"/>
              <a:t>»</a:t>
            </a:r>
          </a:p>
        </p:txBody>
      </p:sp>
      <p:pic>
        <p:nvPicPr>
          <p:cNvPr id="4" name="Picture 4" descr="Αποτέλεσμα εικόνας για πανεπιστημιο πατρων λογοτυπ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6225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th04.deviantart.net/fs71/PRE/i/2013/089/9/1/medical_logo_by_vishalpandya1991-d5zs5s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55690"/>
            <a:ext cx="16323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7" descr="C:\Documents and Settings\george\Desktop\12736148_10208638802749275_1370506359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09013"/>
            <a:ext cx="1097912" cy="9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934702" y="5602503"/>
            <a:ext cx="57832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u="sng" dirty="0" smtClean="0">
                <a:solidFill>
                  <a:schemeClr val="bg1"/>
                </a:solidFill>
                <a:latin typeface="Arial Narrow" pitchFamily="34" charset="0"/>
              </a:rPr>
              <a:t>Δρ</a:t>
            </a:r>
            <a:r>
              <a:rPr lang="el-GR" altLang="el-GR" b="1" u="sng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l-GR" altLang="el-GR" b="1" u="sng" dirty="0" err="1">
                <a:solidFill>
                  <a:schemeClr val="bg1"/>
                </a:solidFill>
                <a:latin typeface="Arial Narrow" pitchFamily="34" charset="0"/>
              </a:rPr>
              <a:t>Τζεναλής</a:t>
            </a:r>
            <a:r>
              <a:rPr lang="el-GR" altLang="el-GR" b="1" u="sng" dirty="0">
                <a:solidFill>
                  <a:schemeClr val="bg1"/>
                </a:solidFill>
                <a:latin typeface="Arial Narrow" pitchFamily="34" charset="0"/>
              </a:rPr>
              <a:t> Αναστάσιος. </a:t>
            </a:r>
          </a:p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Arial Narrow" pitchFamily="34" charset="0"/>
              </a:rPr>
              <a:t>BSc, MSc, PhD, </a:t>
            </a:r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Επίκουρος Καθηγητής</a:t>
            </a: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Παθολογικής-Μονάδος Εντατικής Θεραπείας</a:t>
            </a:r>
            <a:endParaRPr lang="en-US" altLang="el-GR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Τμήμα Νοσηλευτικής ΣΕΑΥ Πανεπιστήμιο Πατρών</a:t>
            </a:r>
          </a:p>
          <a:p>
            <a:pPr eaLnBrk="1" hangingPunct="1"/>
            <a:endParaRPr lang="el-GR" altLang="el-GR" b="1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AutoShape 2" descr="EFN recognises nurses' hard work on International Nurses'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4" descr="EFN recognises nurses' hard work on International Nurses' D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The Education, Career and the Duties of a Rehabilitation Nurse | INSCOL  Canada -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4" y="3284984"/>
            <a:ext cx="4755691" cy="21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</a:t>
            </a:fld>
            <a:endParaRPr lang="el-GR"/>
          </a:p>
        </p:txBody>
      </p:sp>
      <p:pic>
        <p:nvPicPr>
          <p:cNvPr id="3074" name="Picture 2" descr="Heart Monitor Hospital Operating Theatre Stock Photo (Edit Now) 2267783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218" y="3298247"/>
            <a:ext cx="2471894" cy="21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ght care, right now…and later – Proyecto HU-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63284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09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08720"/>
            <a:ext cx="72390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>Στις περισσότερες έρευνες οι </a:t>
            </a:r>
            <a:r>
              <a:rPr lang="el-G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προδιαθεσικοί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παράγοντες </a:t>
            </a:r>
            <a:r>
              <a:rPr lang="el-GR" sz="2000" dirty="0" smtClean="0">
                <a:latin typeface="Calibri" pitchFamily="34" charset="0"/>
              </a:rPr>
              <a:t>κινδύνου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μελετήθηκαν </a:t>
            </a:r>
            <a:r>
              <a:rPr lang="el-GR" sz="2000" dirty="0">
                <a:latin typeface="Calibri" pitchFamily="34" charset="0"/>
              </a:rPr>
              <a:t>ξεχωριστά για κάθε ομάδα διαταραχών. Κάποιοι από αυτούς </a:t>
            </a:r>
            <a:r>
              <a:rPr lang="el-GR" sz="2000" dirty="0" smtClean="0">
                <a:latin typeface="Calibri" pitchFamily="34" charset="0"/>
              </a:rPr>
              <a:t>δεν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είναι </a:t>
            </a:r>
            <a:r>
              <a:rPr lang="el-GR" sz="2000" dirty="0">
                <a:latin typeface="Calibri" pitchFamily="34" charset="0"/>
              </a:rPr>
              <a:t>τροποποιήσιμοι </a:t>
            </a:r>
            <a:r>
              <a:rPr lang="el-GR" sz="2000" dirty="0" smtClean="0">
                <a:latin typeface="Calibri" pitchFamily="34" charset="0"/>
              </a:rPr>
              <a:t>όπως</a:t>
            </a:r>
            <a:r>
              <a:rPr lang="en-US" sz="2000" dirty="0">
                <a:latin typeface="Calibri" pitchFamily="34" charset="0"/>
              </a:rPr>
              <a:t>:</a:t>
            </a:r>
            <a:r>
              <a:rPr lang="el-GR" sz="2000" dirty="0" smtClean="0">
                <a:latin typeface="Calibri" pitchFamily="34" charset="0"/>
              </a:rPr>
              <a:t> </a:t>
            </a:r>
            <a:endParaRPr lang="en-US" sz="2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φύλο,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προσωπικότητα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πρότερη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κατάσταση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υγείας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κοινωνικό-μορφωτικό-οικονομικό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status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ενώ </a:t>
            </a:r>
            <a:r>
              <a:rPr lang="el-GR" sz="2000" dirty="0">
                <a:latin typeface="Calibri" pitchFamily="34" charset="0"/>
              </a:rPr>
              <a:t>κάποιοι άλλοι </a:t>
            </a:r>
            <a:r>
              <a:rPr lang="el-GR" sz="2000" dirty="0" smtClean="0">
                <a:latin typeface="Calibri" pitchFamily="34" charset="0"/>
              </a:rPr>
              <a:t>που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αφορούν </a:t>
            </a:r>
            <a:r>
              <a:rPr lang="el-GR" sz="2000" dirty="0">
                <a:latin typeface="Calibri" pitchFamily="34" charset="0"/>
              </a:rPr>
              <a:t>στο περιβάλλον της ΜΕΘ, τη θεραπεία και την εμπειρία του </a:t>
            </a:r>
            <a:r>
              <a:rPr lang="el-GR" sz="2000" dirty="0" smtClean="0">
                <a:latin typeface="Calibri" pitchFamily="34" charset="0"/>
              </a:rPr>
              <a:t>ασθενούς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από </a:t>
            </a:r>
            <a:r>
              <a:rPr lang="el-GR" sz="2000" dirty="0">
                <a:latin typeface="Calibri" pitchFamily="34" charset="0"/>
              </a:rPr>
              <a:t>τη ΜΕΘ είναι τροποποιήσιμοι.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11</a:t>
            </a:fld>
            <a:endParaRPr lang="el-GR"/>
          </a:p>
        </p:txBody>
      </p:sp>
      <p:pic>
        <p:nvPicPr>
          <p:cNvPr id="2052" name="Picture 4" descr="WHO: Global nursing shortage of six million amid coronavirus pandemic |  News | DW | 07.04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74" y="1988840"/>
            <a:ext cx="332837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93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20688"/>
            <a:ext cx="7239000" cy="48463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Στις γνωστικές διαταραχές ο </a:t>
            </a:r>
            <a:r>
              <a:rPr lang="el-GR" sz="2000" dirty="0" smtClean="0">
                <a:latin typeface="Calibri" pitchFamily="34" charset="0"/>
              </a:rPr>
              <a:t>κύριος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παράγοντας </a:t>
            </a:r>
            <a:r>
              <a:rPr lang="el-GR" sz="2000" dirty="0">
                <a:latin typeface="Calibri" pitchFamily="34" charset="0"/>
              </a:rPr>
              <a:t>κινδύνου είναι 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εμφάνιση και η διάρκεια του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ντελίριου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Στις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ψυχολογικές </a:t>
            </a:r>
            <a:r>
              <a:rPr lang="el-GR" sz="2000" dirty="0">
                <a:latin typeface="Calibri" pitchFamily="34" charset="0"/>
              </a:rPr>
              <a:t>διαταραχές 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γυναικείο φύλο,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μεγάλη ηλικία,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χαμηλό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μορφωτικό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επίπεδο,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τα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προϋπάρχοντα ψυχολογικά προβλήματα,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βαρύτητα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της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νόσου 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οι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τραυματικές μνήμες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η αρνητική εμπειρία από τη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νοσηλεία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στη </a:t>
            </a:r>
            <a:r>
              <a:rPr lang="el-GR" sz="2000" dirty="0">
                <a:latin typeface="Calibri" pitchFamily="34" charset="0"/>
              </a:rPr>
              <a:t>ΜΕΘ, 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οι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εφιάλτες,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χρήση οπιούχων και κατασταλτικών. </a:t>
            </a:r>
            <a:r>
              <a:rPr lang="el-GR" sz="2000" dirty="0">
                <a:latin typeface="Calibri" pitchFamily="34" charset="0"/>
              </a:rPr>
              <a:t/>
            </a:r>
            <a:br>
              <a:rPr lang="el-GR" sz="2000" dirty="0">
                <a:latin typeface="Calibri" pitchFamily="34" charset="0"/>
              </a:rPr>
            </a:br>
            <a:endParaRPr lang="el-GR" sz="2000" dirty="0"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12</a:t>
            </a:fld>
            <a:endParaRPr lang="el-GR"/>
          </a:p>
        </p:txBody>
      </p:sp>
      <p:pic>
        <p:nvPicPr>
          <p:cNvPr id="4098" name="Picture 2" descr="Severe case of COVID-19 has functions of his lungs recovered in Wuhan -  Xinhua | English.news.c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63178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5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Στις </a:t>
            </a:r>
            <a:r>
              <a:rPr lang="el-GR" sz="2000" dirty="0" smtClean="0">
                <a:latin typeface="Calibri" pitchFamily="34" charset="0"/>
              </a:rPr>
              <a:t>λειτουργικές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διαταραχές 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μακροχρόνια εξάρτηση από το μηχανικό αερισμό,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οξύ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σύνδρομο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αναπνευστικής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δυσχέρειας,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σήψη 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βακτηριαιμία από </a:t>
            </a:r>
            <a:r>
              <a:rPr lang="el-GR" sz="2000" dirty="0" err="1" smtClean="0">
                <a:solidFill>
                  <a:schemeClr val="tx2"/>
                </a:solidFill>
                <a:latin typeface="Calibri" pitchFamily="34" charset="0"/>
              </a:rPr>
              <a:t>Gram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-κόκκους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πολυοργανική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ανεπάρκεια,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καταστολή,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μυοχάλαση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Τα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err="1" smtClean="0">
                <a:solidFill>
                  <a:schemeClr val="tx2"/>
                </a:solidFill>
                <a:latin typeface="Calibri" pitchFamily="34" charset="0"/>
              </a:rPr>
              <a:t>κορτικοστεροειδή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υπερ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/υπογλυκαιμία,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υποθρεψία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το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ντελίριο και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ακινητοποίηση</a:t>
            </a:r>
            <a:endParaRPr lang="el-GR" sz="20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13</a:t>
            </a:fld>
            <a:endParaRPr lang="el-GR"/>
          </a:p>
        </p:txBody>
      </p:sp>
      <p:pic>
        <p:nvPicPr>
          <p:cNvPr id="3074" name="Picture 2" descr="Some doctors moving away from ventilators for virus patients - Anchorage  Daily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2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620688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el-GR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Γνωσιακές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διαταραχές</a:t>
            </a:r>
          </a:p>
          <a:p>
            <a:pPr marL="0" indent="0">
              <a:buNone/>
            </a:pPr>
            <a:r>
              <a:rPr lang="el-GR" sz="2000" dirty="0">
                <a:latin typeface="Calibri" pitchFamily="34" charset="0"/>
              </a:rPr>
              <a:t/>
            </a:r>
            <a:br>
              <a:rPr lang="el-GR" sz="2000" dirty="0">
                <a:latin typeface="Calibri" pitchFamily="34" charset="0"/>
              </a:rPr>
            </a:br>
            <a:r>
              <a:rPr lang="el-GR" sz="2000" dirty="0">
                <a:latin typeface="Calibri" pitchFamily="34" charset="0"/>
              </a:rPr>
              <a:t>Στις εν λόγω διαταραχές </a:t>
            </a:r>
            <a:r>
              <a:rPr lang="el-GR" sz="2000" dirty="0" smtClean="0">
                <a:latin typeface="Calibri" pitchFamily="34" charset="0"/>
              </a:rPr>
              <a:t>περιλαμβάνονται</a:t>
            </a:r>
            <a:r>
              <a:rPr lang="en-US" sz="2000" dirty="0">
                <a:latin typeface="Calibri" pitchFamily="34" charset="0"/>
              </a:rPr>
              <a:t>: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προβλήματα στην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προσοχή/συγκέντρωση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στη μνήμη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στην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ταχύτητα επεξεργασίας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δεδομένων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καθώς και στην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εκτελεστική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ικανότητα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του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ασθενούς</a:t>
            </a:r>
            <a:r>
              <a:rPr lang="el-GR" sz="2000" dirty="0" smtClean="0">
                <a:latin typeface="Calibri" pitchFamily="34" charset="0"/>
              </a:rPr>
              <a:t>.</a:t>
            </a:r>
            <a:r>
              <a:rPr lang="el-GR" sz="2000" dirty="0">
                <a:latin typeface="Calibri" pitchFamily="34" charset="0"/>
              </a:rPr>
              <a:t/>
            </a:r>
            <a:br>
              <a:rPr lang="el-GR" sz="2000" dirty="0">
                <a:latin typeface="Calibri" pitchFamily="34" charset="0"/>
              </a:rPr>
            </a:br>
            <a:endParaRPr lang="el-GR" sz="2000" dirty="0">
              <a:latin typeface="Calibri" pitchFamily="34" charset="0"/>
            </a:endParaRPr>
          </a:p>
        </p:txBody>
      </p:sp>
      <p:pic>
        <p:nvPicPr>
          <p:cNvPr id="7170" name="Picture 2" descr="Testerone Decline and Cognitive Impairment—Is There a Lin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715000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5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gnitive Impairment in MS: Symptoms, Diagnosis,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9" y="425557"/>
            <a:ext cx="76328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4932040" y="627744"/>
            <a:ext cx="2880320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0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332656"/>
            <a:ext cx="7239000" cy="4464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Ψυχικές διαταραχές</a:t>
            </a:r>
          </a:p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/>
            </a:r>
            <a:br>
              <a:rPr lang="el-GR" sz="2400" dirty="0">
                <a:latin typeface="Calibri" pitchFamily="34" charset="0"/>
              </a:rPr>
            </a:br>
            <a:r>
              <a:rPr lang="el-GR" sz="2400" dirty="0">
                <a:latin typeface="Calibri" pitchFamily="34" charset="0"/>
              </a:rPr>
              <a:t>Σε αυτές </a:t>
            </a:r>
            <a:r>
              <a:rPr lang="el-GR" sz="2400" dirty="0" smtClean="0">
                <a:latin typeface="Calibri" pitchFamily="34" charset="0"/>
              </a:rPr>
              <a:t>περιλαμβάνονται</a:t>
            </a:r>
            <a:r>
              <a:rPr lang="en-US" sz="2400" dirty="0" smtClean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το 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άγχος</a:t>
            </a: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η κατάθλιψη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και η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400" dirty="0" err="1" smtClean="0">
                <a:solidFill>
                  <a:schemeClr val="tx2"/>
                </a:solidFill>
                <a:latin typeface="Calibri" pitchFamily="34" charset="0"/>
              </a:rPr>
              <a:t>μετατραυματική</a:t>
            </a: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αγχώδης διαταραχή (</a:t>
            </a:r>
            <a:r>
              <a:rPr lang="el-GR" sz="2400" dirty="0" err="1">
                <a:solidFill>
                  <a:schemeClr val="tx2"/>
                </a:solidFill>
                <a:latin typeface="Calibri" pitchFamily="34" charset="0"/>
              </a:rPr>
              <a:t>post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l-GR" sz="2400" dirty="0" err="1">
                <a:solidFill>
                  <a:schemeClr val="tx2"/>
                </a:solidFill>
                <a:latin typeface="Calibri" pitchFamily="34" charset="0"/>
              </a:rPr>
              <a:t>traumatic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400" dirty="0" err="1">
                <a:solidFill>
                  <a:schemeClr val="tx2"/>
                </a:solidFill>
                <a:latin typeface="Calibri" pitchFamily="34" charset="0"/>
              </a:rPr>
              <a:t>stress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sz="2400" dirty="0" err="1">
                <a:solidFill>
                  <a:schemeClr val="tx2"/>
                </a:solidFill>
                <a:latin typeface="Calibri" pitchFamily="34" charset="0"/>
              </a:rPr>
              <a:t>disorder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, PTSD</a:t>
            </a: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).</a:t>
            </a:r>
            <a:endParaRPr lang="en-US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err="1" smtClean="0">
                <a:latin typeface="Calibri" pitchFamily="34" charset="0"/>
              </a:rPr>
              <a:t>To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άγχος μπορεί να γίνει αντιληπτό </a:t>
            </a:r>
            <a:r>
              <a:rPr lang="el-GR" sz="2400" dirty="0" smtClean="0">
                <a:latin typeface="Calibri" pitchFamily="34" charset="0"/>
              </a:rPr>
              <a:t>μέσω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της </a:t>
            </a:r>
            <a:r>
              <a:rPr lang="el-GR" sz="2400" dirty="0">
                <a:latin typeface="Calibri" pitchFamily="34" charset="0"/>
              </a:rPr>
              <a:t>υπερβολικής ανησυχίας, του εκνευρισμού ή και </a:t>
            </a:r>
            <a:r>
              <a:rPr lang="el-GR" sz="2400" dirty="0" smtClean="0">
                <a:latin typeface="Calibri" pitchFamily="34" charset="0"/>
              </a:rPr>
              <a:t>της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κόπωσης</a:t>
            </a:r>
            <a:r>
              <a:rPr lang="el-GR" sz="2400" dirty="0">
                <a:latin typeface="Calibri" pitchFamily="34" charset="0"/>
              </a:rPr>
              <a:t>, ενώ οι ασθενείς με κατάθλιψη </a:t>
            </a:r>
            <a:r>
              <a:rPr lang="el-GR" sz="2400" dirty="0" smtClean="0">
                <a:latin typeface="Calibri" pitchFamily="34" charset="0"/>
              </a:rPr>
              <a:t>παραπονούνται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για </a:t>
            </a:r>
            <a:r>
              <a:rPr lang="el-GR" sz="2400" dirty="0">
                <a:latin typeface="Calibri" pitchFamily="34" charset="0"/>
              </a:rPr>
              <a:t>απώλεια ενδιαφέροντος, περιορισμένη όρεξη, </a:t>
            </a:r>
            <a:r>
              <a:rPr lang="el-GR" sz="2400" dirty="0" smtClean="0">
                <a:latin typeface="Calibri" pitchFamily="34" charset="0"/>
              </a:rPr>
              <a:t>αϋπνία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και </a:t>
            </a:r>
            <a:r>
              <a:rPr lang="el-GR" sz="2400" dirty="0">
                <a:latin typeface="Calibri" pitchFamily="34" charset="0"/>
              </a:rPr>
              <a:t>αίσθημα απελπισίας. 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400" dirty="0">
                <a:latin typeface="Calibri" pitchFamily="34" charset="0"/>
              </a:rPr>
              <a:t/>
            </a:r>
            <a:br>
              <a:rPr lang="el-GR" sz="2400" dirty="0">
                <a:latin typeface="Calibri" pitchFamily="34" charset="0"/>
              </a:rPr>
            </a:br>
            <a:endParaRPr lang="el-GR" sz="2400" dirty="0">
              <a:latin typeface="Calibri" pitchFamily="34" charset="0"/>
            </a:endParaRPr>
          </a:p>
        </p:txBody>
      </p:sp>
      <p:pic>
        <p:nvPicPr>
          <p:cNvPr id="11268" name="Picture 4" descr="Comparing Suicide Rates: Making an Apples to Apples Comparison | 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7128792" cy="25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03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692696"/>
            <a:ext cx="7239000" cy="883480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Calibri" pitchFamily="34" charset="0"/>
              </a:rPr>
              <a:t>Στους ασθενείς που επιβιώνουν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της ΜΕΘ ο </a:t>
            </a:r>
            <a:r>
              <a:rPr lang="el-GR" sz="2000" dirty="0" err="1">
                <a:latin typeface="Calibri" pitchFamily="34" charset="0"/>
              </a:rPr>
              <a:t>επιπολασμός</a:t>
            </a:r>
            <a:r>
              <a:rPr lang="el-GR" sz="2000" dirty="0">
                <a:latin typeface="Calibri" pitchFamily="34" charset="0"/>
              </a:rPr>
              <a:t> της κατάθλιψης ανέρχεται στο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27% , ενώ της PTSD στο 24%.</a:t>
            </a:r>
            <a:endParaRPr lang="el-GR" sz="2000" dirty="0"/>
          </a:p>
        </p:txBody>
      </p:sp>
      <p:pic>
        <p:nvPicPr>
          <p:cNvPr id="12290" name="Picture 2" descr="Κατάθλιψη: μια σοβαρή ψυχική διαταραχή που μπορεί να γίνει ευκαιρία για  αλλαγ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734481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rain activity monitoring reveals a potential biomarker for depres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18" y="1772816"/>
            <a:ext cx="3600400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674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332656"/>
            <a:ext cx="72390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</a:t>
            </a:r>
            <a:r>
              <a:rPr lang="el-GR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μυοσκελετικό</a:t>
            </a:r>
            <a:r>
              <a:rPr lang="el-G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σύστημα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r>
              <a:rPr lang="el-GR" sz="2000" dirty="0">
                <a:latin typeface="Calibri" pitchFamily="34" charset="0"/>
              </a:rPr>
              <a:t>Η παρατεταμένη παραμονή του βαρέως πάσχοντος</a:t>
            </a:r>
            <a:br>
              <a:rPr lang="el-GR" sz="2000" dirty="0">
                <a:latin typeface="Calibri" pitchFamily="34" charset="0"/>
              </a:rPr>
            </a:br>
            <a:r>
              <a:rPr lang="el-GR" sz="2000" dirty="0">
                <a:latin typeface="Calibri" pitchFamily="34" charset="0"/>
              </a:rPr>
              <a:t>ασθενούς στη ΜΕΘ προδιαθέτει στην ανάπτυξη σημαντικών</a:t>
            </a:r>
            <a:br>
              <a:rPr lang="el-GR" sz="2000" dirty="0">
                <a:latin typeface="Calibri" pitchFamily="34" charset="0"/>
              </a:rPr>
            </a:br>
            <a:r>
              <a:rPr lang="el-GR" sz="2000" dirty="0">
                <a:latin typeface="Calibri" pitchFamily="34" charset="0"/>
              </a:rPr>
              <a:t>επιπλοκών του </a:t>
            </a:r>
            <a:r>
              <a:rPr lang="el-GR" sz="2000" dirty="0" err="1">
                <a:latin typeface="Calibri" pitchFamily="34" charset="0"/>
              </a:rPr>
              <a:t>μυοσκελετικού</a:t>
            </a:r>
            <a:r>
              <a:rPr lang="el-GR" sz="2000" dirty="0">
                <a:latin typeface="Calibri" pitchFamily="34" charset="0"/>
              </a:rPr>
              <a:t> συστήματος, όπως </a:t>
            </a:r>
            <a:r>
              <a:rPr lang="el-GR" sz="2000" dirty="0" smtClean="0">
                <a:latin typeface="Calibri" pitchFamily="34" charset="0"/>
              </a:rPr>
              <a:t>είναι: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μυϊκή αδυναμία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οι </a:t>
            </a:r>
            <a:r>
              <a:rPr lang="el-GR" sz="2000" dirty="0" err="1">
                <a:solidFill>
                  <a:schemeClr val="tx2"/>
                </a:solidFill>
                <a:latin typeface="Calibri" pitchFamily="34" charset="0"/>
              </a:rPr>
              <a:t>συγκάμψεις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 των αρθρώσεων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Η εμφάνιση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έκτοπων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οστεοποιήσεων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δυσφαγία</a:t>
            </a:r>
            <a:r>
              <a:rPr lang="el-GR" dirty="0">
                <a:solidFill>
                  <a:schemeClr val="tx2"/>
                </a:solidFill>
              </a:rPr>
              <a:t/>
            </a:r>
            <a:br>
              <a:rPr lang="el-GR" dirty="0">
                <a:solidFill>
                  <a:schemeClr val="tx2"/>
                </a:solidFill>
              </a:rPr>
            </a:b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13316" name="Picture 4" descr="Find the Right Treatment for You - Fast! | Back Pain Clinic In Belleville,  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7416824" cy="27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91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6632"/>
            <a:ext cx="7704856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1.Μυϊκή </a:t>
            </a:r>
            <a:r>
              <a:rPr lang="el-GR" sz="31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αδυναμία της ΜΕΘ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l-GR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Μια </a:t>
            </a:r>
            <a:r>
              <a:rPr lang="el-GR" dirty="0">
                <a:latin typeface="Calibri" pitchFamily="34" charset="0"/>
              </a:rPr>
              <a:t>από τις </a:t>
            </a:r>
            <a:r>
              <a:rPr lang="el-GR" dirty="0" smtClean="0">
                <a:latin typeface="Calibri" pitchFamily="34" charset="0"/>
              </a:rPr>
              <a:t>συχνότερες επιπλοκές </a:t>
            </a:r>
            <a:r>
              <a:rPr lang="el-GR" dirty="0">
                <a:latin typeface="Calibri" pitchFamily="34" charset="0"/>
              </a:rPr>
              <a:t>της νοσηλείας στη ΜΕΘ, που αποτελεί </a:t>
            </a:r>
            <a:r>
              <a:rPr lang="el-GR" dirty="0" smtClean="0">
                <a:latin typeface="Calibri" pitchFamily="34" charset="0"/>
              </a:rPr>
              <a:t>συχνό κλινικό </a:t>
            </a:r>
            <a:r>
              <a:rPr lang="el-GR" dirty="0">
                <a:latin typeface="Calibri" pitchFamily="34" charset="0"/>
              </a:rPr>
              <a:t>πρόβλημα τόσο στη ΜΕΘ όσο και μετά την </a:t>
            </a:r>
            <a:r>
              <a:rPr lang="el-GR" dirty="0" smtClean="0">
                <a:latin typeface="Calibri" pitchFamily="34" charset="0"/>
              </a:rPr>
              <a:t>έξοδο από </a:t>
            </a:r>
            <a:r>
              <a:rPr lang="el-GR" dirty="0">
                <a:latin typeface="Calibri" pitchFamily="34" charset="0"/>
              </a:rPr>
              <a:t>αυτή, είναι η μυϊκή αδυναμία της ΜΕΘ (</a:t>
            </a:r>
            <a:r>
              <a:rPr lang="el-GR" dirty="0" smtClean="0">
                <a:latin typeface="Calibri" pitchFamily="34" charset="0"/>
              </a:rPr>
              <a:t>ICU-</a:t>
            </a:r>
            <a:r>
              <a:rPr lang="el-GR" dirty="0" err="1" smtClean="0">
                <a:latin typeface="Calibri" pitchFamily="34" charset="0"/>
              </a:rPr>
              <a:t>acquire</a:t>
            </a:r>
            <a:r>
              <a:rPr lang="el-GR" dirty="0" smtClean="0">
                <a:latin typeface="Calibri" pitchFamily="34" charset="0"/>
              </a:rPr>
              <a:t>d weakness</a:t>
            </a:r>
            <a:r>
              <a:rPr lang="el-GR" dirty="0">
                <a:latin typeface="Calibri" pitchFamily="34" charset="0"/>
              </a:rPr>
              <a:t>, ICU-aw). </a:t>
            </a:r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Πρόκειται </a:t>
            </a:r>
            <a:r>
              <a:rPr lang="el-GR" dirty="0">
                <a:latin typeface="Calibri" pitchFamily="34" charset="0"/>
              </a:rPr>
              <a:t>για ένα σύνδρομο που </a:t>
            </a:r>
            <a:r>
              <a:rPr lang="el-GR" dirty="0" smtClean="0">
                <a:latin typeface="Calibri" pitchFamily="34" charset="0"/>
              </a:rPr>
              <a:t>χαρακτηρίζεται </a:t>
            </a:r>
            <a:r>
              <a:rPr lang="el-GR" dirty="0">
                <a:latin typeface="Calibri" pitchFamily="34" charset="0"/>
              </a:rPr>
              <a:t>από </a:t>
            </a:r>
            <a:r>
              <a:rPr lang="el-GR" dirty="0" err="1">
                <a:latin typeface="Calibri" pitchFamily="34" charset="0"/>
              </a:rPr>
              <a:t>αμφοτερόπλευρη</a:t>
            </a:r>
            <a:r>
              <a:rPr lang="el-GR" dirty="0">
                <a:latin typeface="Calibri" pitchFamily="34" charset="0"/>
              </a:rPr>
              <a:t> μυϊκή αδυναμία, </a:t>
            </a:r>
            <a:r>
              <a:rPr lang="el-GR" dirty="0" smtClean="0">
                <a:latin typeface="Calibri" pitchFamily="34" charset="0"/>
              </a:rPr>
              <a:t>η οποία </a:t>
            </a:r>
            <a:r>
              <a:rPr lang="el-GR" dirty="0">
                <a:latin typeface="Calibri" pitchFamily="34" charset="0"/>
              </a:rPr>
              <a:t>σε σοβαρές περιπτώσεις μπορεί να </a:t>
            </a:r>
            <a:r>
              <a:rPr lang="el-GR" dirty="0" smtClean="0">
                <a:latin typeface="Calibri" pitchFamily="34" charset="0"/>
              </a:rPr>
              <a:t>παρουσιαστεί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ως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τετραπληγία, </a:t>
            </a: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μείωση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ή κατάργηση των </a:t>
            </a:r>
            <a:r>
              <a:rPr lang="el-GR" dirty="0" err="1" smtClean="0">
                <a:solidFill>
                  <a:schemeClr val="tx2"/>
                </a:solidFill>
                <a:latin typeface="Calibri" pitchFamily="34" charset="0"/>
              </a:rPr>
              <a:t>τενόντιων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αντανακλαστικών 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δυσκολία στην αποδέσμευση από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τον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  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αναπνευστήρα.</a:t>
            </a:r>
          </a:p>
          <a:p>
            <a:pPr>
              <a:buFont typeface="Wingdings" pitchFamily="2" charset="2"/>
              <a:buChar char="q"/>
            </a:pPr>
            <a:endParaRPr lang="el-GR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14338" name="Picture 2" descr="Intensive Care Unit Acquired Weakness (ICUAW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482453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CU-Acquired Weakness and Recovery from Critical Illness | NEJ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3312368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835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780928"/>
            <a:ext cx="7239000" cy="626328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ΕΙΣΑΓΩΓΗ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</a:t>
            </a:fld>
            <a:endParaRPr lang="el-GR"/>
          </a:p>
        </p:txBody>
      </p:sp>
      <p:pic>
        <p:nvPicPr>
          <p:cNvPr id="1028" name="Picture 4" descr="Doctors struggle to tug hospital ICUs into the modern 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5759"/>
            <a:ext cx="669674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ctor with surveillance monitor ⬇ Stock Photo, Image by © beerkoff1  #59166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332656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173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CU-Acquired Weakness and Recovery from Critical Illness | NE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777686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41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7239000" cy="2539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Η τελευταία σχετίζεται με παράταση της διάρκειας παραμονής στη ΜΕΘ και αύξηση της θνητότητας.</a:t>
            </a:r>
          </a:p>
          <a:p>
            <a:pPr>
              <a:buFont typeface="Wingdings" pitchFamily="2" charset="2"/>
              <a:buChar char="q"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>
                <a:latin typeface="Calibri" pitchFamily="34" charset="0"/>
              </a:rPr>
              <a:t>Αυτή η έκπτωση μυϊκής </a:t>
            </a:r>
            <a:r>
              <a:rPr lang="el-GR" sz="2000" dirty="0" err="1">
                <a:latin typeface="Calibri" pitchFamily="34" charset="0"/>
              </a:rPr>
              <a:t>ισχύoς</a:t>
            </a:r>
            <a:r>
              <a:rPr lang="el-GR" sz="2000" dirty="0">
                <a:latin typeface="Calibri" pitchFamily="34" charset="0"/>
              </a:rPr>
              <a:t> μπορεί να οφείλεται σε αξονική </a:t>
            </a:r>
            <a:r>
              <a:rPr lang="el-GR" sz="2000" dirty="0" err="1">
                <a:latin typeface="Calibri" pitchFamily="34" charset="0"/>
              </a:rPr>
              <a:t>πολυνευροπάθεια</a:t>
            </a:r>
            <a:r>
              <a:rPr lang="el-GR" sz="2000" dirty="0">
                <a:latin typeface="Calibri" pitchFamily="34" charset="0"/>
              </a:rPr>
              <a:t> (</a:t>
            </a:r>
            <a:r>
              <a:rPr lang="el-GR" sz="2000" dirty="0" err="1">
                <a:latin typeface="Calibri" pitchFamily="34" charset="0"/>
              </a:rPr>
              <a:t>critical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illness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polyneuropathy</a:t>
            </a:r>
            <a:r>
              <a:rPr lang="el-GR" sz="2000" dirty="0">
                <a:latin typeface="Calibri" pitchFamily="34" charset="0"/>
              </a:rPr>
              <a:t>), σε μυοπάθεια (</a:t>
            </a:r>
            <a:r>
              <a:rPr lang="el-GR" sz="2000" dirty="0" err="1">
                <a:latin typeface="Calibri" pitchFamily="34" charset="0"/>
              </a:rPr>
              <a:t>critical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illness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myopathy</a:t>
            </a:r>
            <a:r>
              <a:rPr lang="el-GR" sz="2000" dirty="0">
                <a:latin typeface="Calibri" pitchFamily="34" charset="0"/>
              </a:rPr>
              <a:t>) ή σε συνδυασμό τους (</a:t>
            </a:r>
            <a:r>
              <a:rPr lang="el-GR" sz="2000" dirty="0" err="1">
                <a:latin typeface="Calibri" pitchFamily="34" charset="0"/>
              </a:rPr>
              <a:t>critical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illness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err="1">
                <a:latin typeface="Calibri" pitchFamily="34" charset="0"/>
              </a:rPr>
              <a:t>polyneuromyopathy</a:t>
            </a:r>
            <a:r>
              <a:rPr lang="el-GR" sz="2000" dirty="0">
                <a:latin typeface="Calibri" pitchFamily="34" charset="0"/>
              </a:rPr>
              <a:t>).</a:t>
            </a:r>
          </a:p>
        </p:txBody>
      </p:sp>
      <p:pic>
        <p:nvPicPr>
          <p:cNvPr id="4" name="Picture 4" descr="BRAIN AND NERVE CELLS - mapcards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106680" cy="36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4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76672"/>
            <a:ext cx="7920880" cy="5760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>Αν και ο ακριβής </a:t>
            </a:r>
            <a:r>
              <a:rPr lang="el-GR" dirty="0" err="1">
                <a:latin typeface="Calibri" pitchFamily="34" charset="0"/>
              </a:rPr>
              <a:t>παθοφυσιολογικός</a:t>
            </a:r>
            <a:r>
              <a:rPr lang="el-GR" dirty="0">
                <a:latin typeface="Calibri" pitchFamily="34" charset="0"/>
              </a:rPr>
              <a:t> μηχανισμός </a:t>
            </a:r>
            <a:r>
              <a:rPr lang="el-GR" dirty="0" smtClean="0">
                <a:latin typeface="Calibri" pitchFamily="34" charset="0"/>
              </a:rPr>
              <a:t>ανάπτυξης </a:t>
            </a:r>
            <a:r>
              <a:rPr lang="el-GR" dirty="0">
                <a:latin typeface="Calibri" pitchFamily="34" charset="0"/>
              </a:rPr>
              <a:t>της ICU-</a:t>
            </a:r>
            <a:r>
              <a:rPr lang="el-GR" dirty="0" err="1">
                <a:latin typeface="Calibri" pitchFamily="34" charset="0"/>
              </a:rPr>
              <a:t>aw</a:t>
            </a:r>
            <a:r>
              <a:rPr lang="el-GR" dirty="0">
                <a:latin typeface="Calibri" pitchFamily="34" charset="0"/>
              </a:rPr>
              <a:t> παραμένει ακόμη άγνωστος, </a:t>
            </a:r>
            <a:r>
              <a:rPr lang="el-GR" dirty="0" smtClean="0">
                <a:latin typeface="Calibri" pitchFamily="34" charset="0"/>
              </a:rPr>
              <a:t>υπάρχει μια </a:t>
            </a:r>
            <a:r>
              <a:rPr lang="el-GR" dirty="0">
                <a:latin typeface="Calibri" pitchFamily="34" charset="0"/>
              </a:rPr>
              <a:t>σειρά παραγόντων που φαίνεται να εμπλέκονται </a:t>
            </a:r>
            <a:r>
              <a:rPr lang="el-GR" dirty="0" smtClean="0">
                <a:latin typeface="Calibri" pitchFamily="34" charset="0"/>
              </a:rPr>
              <a:t>σε αυτόν</a:t>
            </a:r>
            <a:r>
              <a:rPr lang="el-GR" dirty="0">
                <a:latin typeface="Calibri" pitchFamily="34" charset="0"/>
              </a:rPr>
              <a:t>, όπως </a:t>
            </a:r>
            <a:r>
              <a:rPr lang="el-GR" dirty="0" smtClean="0">
                <a:latin typeface="Calibri" pitchFamily="34" charset="0"/>
              </a:rPr>
              <a:t>είναι: </a:t>
            </a:r>
          </a:p>
          <a:p>
            <a:pPr marL="0" indent="0">
              <a:buNone/>
            </a:pPr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παρουσία συστηματικής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φλεγμονώδους αντίδρασης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και σήψης κυρίως από 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Gram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(–) βακτηριαιμία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χρήση φαρμάκων (π.χ. 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κορτικοστεροειδή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l-GR" dirty="0" err="1" smtClean="0">
                <a:solidFill>
                  <a:schemeClr val="tx2"/>
                </a:solidFill>
                <a:latin typeface="Calibri" pitchFamily="34" charset="0"/>
              </a:rPr>
              <a:t>νευρομυϊκοί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 err="1" smtClean="0">
                <a:solidFill>
                  <a:schemeClr val="tx2"/>
                </a:solidFill>
                <a:latin typeface="Calibri" pitchFamily="34" charset="0"/>
              </a:rPr>
              <a:t>αποκλειστές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αμινογλυκοσίδες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) με τοξική δράση στους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μυς και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στα νεύρα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οι διαταραχές της 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μικροκυκλοφορίας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που επηρεάζουν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τις μεταβολικές διεργασίες των μυών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τα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επεισόδια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υπεργλυκαιμίας και η παροχή γλυκόζης στο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σκελετικό μυ </a:t>
            </a:r>
          </a:p>
          <a:p>
            <a:pPr>
              <a:buFont typeface="Wingdings" pitchFamily="2" charset="2"/>
              <a:buChar char="Ø"/>
            </a:pP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σε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συνδυασμό με τη μακρά περίοδο 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κλινοστατισμού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el-GR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που βιώνει ο βαρέως πάσχων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ασθενής.</a:t>
            </a:r>
            <a:r>
              <a:rPr lang="el-GR" dirty="0">
                <a:solidFill>
                  <a:schemeClr val="tx2"/>
                </a:solidFill>
              </a:rPr>
              <a:t/>
            </a:r>
            <a:br>
              <a:rPr lang="el-GR" dirty="0">
                <a:solidFill>
                  <a:schemeClr val="tx2"/>
                </a:solidFill>
              </a:rPr>
            </a:br>
            <a:endParaRPr lang="el-GR" dirty="0">
              <a:solidFill>
                <a:schemeClr val="tx2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00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7560840" cy="27363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200" dirty="0">
                <a:latin typeface="Calibri" pitchFamily="34" charset="0"/>
              </a:rPr>
              <a:t>Το ποσοστό επίπτωσης της νόσου κυμαίνεται σε </a:t>
            </a:r>
            <a:r>
              <a:rPr lang="el-GR" sz="2200" dirty="0" smtClean="0">
                <a:latin typeface="Calibri" pitchFamily="34" charset="0"/>
              </a:rPr>
              <a:t>24–50% ανάλογα </a:t>
            </a:r>
            <a:r>
              <a:rPr lang="el-GR" sz="2200" dirty="0">
                <a:latin typeface="Calibri" pitchFamily="34" charset="0"/>
              </a:rPr>
              <a:t>με τη μέθοδο που χρησιμοποιήθηκε για τη </a:t>
            </a:r>
            <a:r>
              <a:rPr lang="el-GR" sz="2200" dirty="0" smtClean="0">
                <a:latin typeface="Calibri" pitchFamily="34" charset="0"/>
              </a:rPr>
              <a:t>διάγνωση </a:t>
            </a:r>
            <a:r>
              <a:rPr lang="el-GR" sz="2200" dirty="0">
                <a:latin typeface="Calibri" pitchFamily="34" charset="0"/>
              </a:rPr>
              <a:t>(φυσική εξέταση, ηλεκτρομυογράφημα, βιοψία) </a:t>
            </a:r>
            <a:r>
              <a:rPr lang="el-GR" sz="2200" dirty="0" smtClean="0">
                <a:latin typeface="Calibri" pitchFamily="34" charset="0"/>
              </a:rPr>
              <a:t>και τη </a:t>
            </a:r>
            <a:r>
              <a:rPr lang="el-GR" sz="2200" dirty="0">
                <a:latin typeface="Calibri" pitchFamily="34" charset="0"/>
              </a:rPr>
              <a:t>χρονική στιγμή από την έναρξη της οξείας νόσου </a:t>
            </a:r>
            <a:r>
              <a:rPr lang="el-GR" sz="2200" dirty="0" smtClean="0">
                <a:latin typeface="Calibri" pitchFamily="34" charset="0"/>
              </a:rPr>
              <a:t>κατά την </a:t>
            </a:r>
            <a:r>
              <a:rPr lang="el-GR" sz="2200" dirty="0">
                <a:latin typeface="Calibri" pitchFamily="34" charset="0"/>
              </a:rPr>
              <a:t>οποία πραγματοποιήθηκε η </a:t>
            </a:r>
            <a:r>
              <a:rPr lang="el-GR" sz="2200" dirty="0" smtClean="0">
                <a:latin typeface="Calibri" pitchFamily="34" charset="0"/>
              </a:rPr>
              <a:t>εξέταση.</a:t>
            </a:r>
          </a:p>
          <a:p>
            <a:pPr>
              <a:buFont typeface="Wingdings" pitchFamily="2" charset="2"/>
              <a:buChar char="q"/>
            </a:pPr>
            <a:endParaRPr lang="el-GR" sz="2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</a:rPr>
              <a:t> </a:t>
            </a:r>
            <a:r>
              <a:rPr lang="el-GR" sz="2200" dirty="0">
                <a:latin typeface="Calibri" pitchFamily="34" charset="0"/>
              </a:rPr>
              <a:t>Η ICU-</a:t>
            </a:r>
            <a:r>
              <a:rPr lang="el-GR" sz="2200" dirty="0" err="1">
                <a:latin typeface="Calibri" pitchFamily="34" charset="0"/>
              </a:rPr>
              <a:t>aw</a:t>
            </a:r>
            <a:r>
              <a:rPr lang="el-GR" sz="2200" dirty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έχει σοβαρές </a:t>
            </a:r>
            <a:r>
              <a:rPr lang="el-GR" sz="2200" dirty="0">
                <a:latin typeface="Calibri" pitchFamily="34" charset="0"/>
              </a:rPr>
              <a:t>επιπτώσεις στη λειτουργικότητα του </a:t>
            </a:r>
            <a:r>
              <a:rPr lang="el-GR" sz="2200" dirty="0" smtClean="0">
                <a:latin typeface="Calibri" pitchFamily="34" charset="0"/>
              </a:rPr>
              <a:t>ασθενούς ακόμη </a:t>
            </a:r>
            <a:r>
              <a:rPr lang="el-GR" sz="2200" dirty="0">
                <a:latin typeface="Calibri" pitchFamily="34" charset="0"/>
              </a:rPr>
              <a:t>και μετά την έξοδο από το νοσοκομείο, </a:t>
            </a:r>
            <a:r>
              <a:rPr lang="el-GR" sz="2200" dirty="0" smtClean="0">
                <a:latin typeface="Calibri" pitchFamily="34" charset="0"/>
              </a:rPr>
              <a:t>καθώς υπάρχουν </a:t>
            </a:r>
            <a:r>
              <a:rPr lang="el-GR" sz="2200" dirty="0">
                <a:latin typeface="Calibri" pitchFamily="34" charset="0"/>
              </a:rPr>
              <a:t>σοβαρά κινητικά </a:t>
            </a:r>
            <a:r>
              <a:rPr lang="el-GR" sz="2200" dirty="0" smtClean="0">
                <a:latin typeface="Calibri" pitchFamily="34" charset="0"/>
              </a:rPr>
              <a:t>ελλείμματα.</a:t>
            </a:r>
          </a:p>
        </p:txBody>
      </p:sp>
      <p:pic>
        <p:nvPicPr>
          <p:cNvPr id="18438" name="Picture 6" descr="Mobilization of intensive care patients: a multidisciplinary practical |  JM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01008"/>
            <a:ext cx="7344816" cy="271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42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obilization of intensive care patients: a multidisciplinary practical |  JM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" y="692696"/>
            <a:ext cx="806929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524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620688"/>
            <a:ext cx="7632848" cy="1296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Τα τελευταία χρόνια έχει διαπιστωθεί ότι αποτελούν τροχοπέδη στη βελτίωση της ποιότητας ζωής των ασθενών και την </a:t>
            </a:r>
            <a:r>
              <a:rPr lang="el-GR" sz="2800" dirty="0" smtClean="0">
                <a:latin typeface="Calibri" pitchFamily="34" charset="0"/>
              </a:rPr>
              <a:t>ικανοποιητική επανένταξή </a:t>
            </a:r>
            <a:r>
              <a:rPr lang="el-GR" sz="2800" dirty="0">
                <a:latin typeface="Calibri" pitchFamily="34" charset="0"/>
              </a:rPr>
              <a:t>τους στα κοινωνικά δρώμενα, ακόμη και ένα έτος μετά την έξοδο από τη ΜΕΘ.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19458" name="Picture 2" descr="Mobilization of intensive care patients: a multidisciplinary practical |  JM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5468863" cy="472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29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332656"/>
            <a:ext cx="763284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2.Συγκάμψεις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αρθρώσεων. </a:t>
            </a:r>
            <a:endParaRPr lang="el-G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Ο </a:t>
            </a:r>
            <a:r>
              <a:rPr lang="el-GR" sz="2000" dirty="0">
                <a:latin typeface="Calibri" pitchFamily="34" charset="0"/>
              </a:rPr>
              <a:t>περιορισμός των </a:t>
            </a:r>
            <a:r>
              <a:rPr lang="el-GR" sz="2000" dirty="0" err="1" smtClean="0">
                <a:latin typeface="Calibri" pitchFamily="34" charset="0"/>
              </a:rPr>
              <a:t>σαρκομερίων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σχετίζεται με την </a:t>
            </a:r>
            <a:r>
              <a:rPr lang="el-GR" sz="2000" dirty="0" smtClean="0">
                <a:latin typeface="Calibri" pitchFamily="34" charset="0"/>
              </a:rPr>
              <a:t>εμφάνιση </a:t>
            </a:r>
            <a:r>
              <a:rPr lang="el-GR" sz="2000" dirty="0" err="1" smtClean="0">
                <a:latin typeface="Calibri" pitchFamily="34" charset="0"/>
              </a:rPr>
              <a:t>συγκάμψεων</a:t>
            </a:r>
            <a:r>
              <a:rPr lang="el-GR" sz="2000" dirty="0" smtClean="0">
                <a:latin typeface="Calibri" pitchFamily="34" charset="0"/>
              </a:rPr>
              <a:t> στις αρθρώσεις</a:t>
            </a:r>
            <a:r>
              <a:rPr lang="el-GR" sz="2000" dirty="0">
                <a:latin typeface="Calibri" pitchFamily="34" charset="0"/>
              </a:rPr>
              <a:t>. </a:t>
            </a:r>
            <a:endParaRPr lang="el-G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Η </a:t>
            </a:r>
            <a:r>
              <a:rPr lang="el-GR" sz="2000" dirty="0">
                <a:latin typeface="Calibri" pitchFamily="34" charset="0"/>
              </a:rPr>
              <a:t>σταδιακή βράχυνση των μυϊκών ινών </a:t>
            </a:r>
            <a:r>
              <a:rPr lang="el-GR" sz="2000" dirty="0" smtClean="0">
                <a:latin typeface="Calibri" pitchFamily="34" charset="0"/>
              </a:rPr>
              <a:t>και η </a:t>
            </a:r>
            <a:r>
              <a:rPr lang="el-GR" sz="2000" dirty="0">
                <a:latin typeface="Calibri" pitchFamily="34" charset="0"/>
              </a:rPr>
              <a:t>αύξηση της παθητικής μυϊκής τάσης μειώνει το </a:t>
            </a:r>
            <a:r>
              <a:rPr lang="el-GR" sz="2000" dirty="0" smtClean="0">
                <a:latin typeface="Calibri" pitchFamily="34" charset="0"/>
              </a:rPr>
              <a:t>εύρος τροχιάς </a:t>
            </a:r>
            <a:r>
              <a:rPr lang="el-GR" sz="2000" dirty="0">
                <a:latin typeface="Calibri" pitchFamily="34" charset="0"/>
              </a:rPr>
              <a:t>της άρθρωσης, επιφέροντας σημαντική </a:t>
            </a:r>
            <a:r>
              <a:rPr lang="el-GR" sz="2000" dirty="0" smtClean="0">
                <a:latin typeface="Calibri" pitchFamily="34" charset="0"/>
              </a:rPr>
              <a:t>δυσλειτουργία </a:t>
            </a:r>
            <a:r>
              <a:rPr lang="el-GR" sz="2000" dirty="0">
                <a:latin typeface="Calibri" pitchFamily="34" charset="0"/>
              </a:rPr>
              <a:t>στο σύνολο των συνδέσμων, των τενόντων </a:t>
            </a:r>
            <a:r>
              <a:rPr lang="el-GR" sz="2000" dirty="0" smtClean="0">
                <a:latin typeface="Calibri" pitchFamily="34" charset="0"/>
              </a:rPr>
              <a:t>και του </a:t>
            </a:r>
            <a:r>
              <a:rPr lang="el-GR" sz="2000" dirty="0">
                <a:latin typeface="Calibri" pitchFamily="34" charset="0"/>
              </a:rPr>
              <a:t>θύλακα της προσβαλλόμενης </a:t>
            </a:r>
            <a:r>
              <a:rPr lang="el-GR" sz="2000" dirty="0" smtClean="0">
                <a:latin typeface="Calibri" pitchFamily="34" charset="0"/>
              </a:rPr>
              <a:t>άρθρωσης.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20482" name="Picture 2" descr="Αρθρογρύπωση - Η ΔΙΑΔΡΟΜΗ 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8" y="3501008"/>
            <a:ext cx="38100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Μύες και Δυνάμεις» MED1114 (684 για Οδοντ/κη) Κωνσταντίνος Λουκάς Επίκ. Κ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3374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580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476672"/>
            <a:ext cx="7632848" cy="20882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Έχει παρατηρηθεί ότι περισσότεροι από το 33% των ασθενών με νοσηλεία στη ΜΕΘ, διάρκειας &gt;15 ημερών, έχουν δύο σημαντικές </a:t>
            </a:r>
            <a:r>
              <a:rPr lang="el-GR" sz="2800" dirty="0" err="1">
                <a:latin typeface="Calibri" pitchFamily="34" charset="0"/>
              </a:rPr>
              <a:t>συγκάμψεις</a:t>
            </a:r>
            <a:r>
              <a:rPr lang="el-GR" sz="2800" dirty="0">
                <a:latin typeface="Calibri" pitchFamily="34" charset="0"/>
              </a:rPr>
              <a:t>. </a:t>
            </a: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Ο περιορισμός του εύρους κίνησης στις αρθρώσεις του άνω άκρου επηρεάζει δραματικά την εκτέλεση καθημερινών δραστηριοτήτων, ενώ του κάτω άκρου δημιουργεί περιορισμούς στη βάδιση.</a:t>
            </a:r>
            <a:endParaRPr lang="el-GR" dirty="0"/>
          </a:p>
        </p:txBody>
      </p:sp>
      <p:pic>
        <p:nvPicPr>
          <p:cNvPr id="22532" name="Picture 4" descr="Physiotherapist Sandrine works on mobility patient COVID19 Editorial Stock  Photo - Stock Image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384345" cy="404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3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inging physical therapy to the ICU | Emory University | Atlanta, 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56084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740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HSC physiotherapists leverage new technology to improve patient care | LH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56084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87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2" descr="Patient in intensive care unit - Stock Image - C038/0698 - Science Photo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7272808" cy="57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UMCRH | Intensive Care Unit (ICU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13" y="908720"/>
            <a:ext cx="28030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nsive Care Unit | The Bellevue Hos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855672" cy="174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1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arly Mobilization and Rehabilitation of Patients Who Are Critically Ill -  CH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4006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30</a:t>
            </a:fld>
            <a:endParaRPr lang="el-GR"/>
          </a:p>
        </p:txBody>
      </p:sp>
      <p:sp>
        <p:nvSpPr>
          <p:cNvPr id="5" name="Κουμπί ενέργειας: Ταινία 4">
            <a:hlinkClick r:id="" action="ppaction://noaction" highlightClick="1"/>
          </p:cNvPr>
          <p:cNvSpPr/>
          <p:nvPr/>
        </p:nvSpPr>
        <p:spPr>
          <a:xfrm>
            <a:off x="251520" y="5374950"/>
            <a:ext cx="1042416" cy="1042416"/>
          </a:xfrm>
          <a:prstGeom prst="actionButtonMovi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283568" y="4725144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VIDEO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93607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04664"/>
            <a:ext cx="3888432" cy="40324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3.Έκτοπη </a:t>
            </a:r>
            <a:r>
              <a:rPr lang="el-G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οστεοποίηση</a:t>
            </a:r>
            <a:r>
              <a:rPr lang="el-G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Ορίζεται ως ο μη </a:t>
            </a:r>
            <a:r>
              <a:rPr lang="el-GR" sz="2400" dirty="0" smtClean="0">
                <a:latin typeface="Calibri" pitchFamily="34" charset="0"/>
              </a:rPr>
              <a:t>φυσιολογικός </a:t>
            </a:r>
            <a:r>
              <a:rPr lang="el-GR" sz="2400" dirty="0">
                <a:latin typeface="Calibri" pitchFamily="34" charset="0"/>
              </a:rPr>
              <a:t>σχηματισμός ώριμου </a:t>
            </a:r>
            <a:r>
              <a:rPr lang="el-GR" sz="2400" dirty="0" err="1">
                <a:latin typeface="Calibri" pitchFamily="34" charset="0"/>
              </a:rPr>
              <a:t>πεταλιώδους</a:t>
            </a:r>
            <a:r>
              <a:rPr lang="el-GR" sz="2400" dirty="0">
                <a:latin typeface="Calibri" pitchFamily="34" charset="0"/>
              </a:rPr>
              <a:t> οστού </a:t>
            </a:r>
            <a:r>
              <a:rPr lang="el-GR" sz="2400" dirty="0" err="1" smtClean="0">
                <a:latin typeface="Calibri" pitchFamily="34" charset="0"/>
              </a:rPr>
              <a:t>εξωαρθρικά</a:t>
            </a:r>
            <a:r>
              <a:rPr lang="el-GR" sz="2400" dirty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σε </a:t>
            </a:r>
            <a:r>
              <a:rPr lang="el-GR" sz="2400" dirty="0">
                <a:latin typeface="Calibri" pitchFamily="34" charset="0"/>
              </a:rPr>
              <a:t>μαλακούς ιστούς και </a:t>
            </a:r>
            <a:r>
              <a:rPr lang="el-GR" sz="2400" dirty="0" smtClean="0">
                <a:latin typeface="Calibri" pitchFamily="34" charset="0"/>
              </a:rPr>
              <a:t>διακρίνεται</a:t>
            </a:r>
            <a:endParaRPr lang="en-US" sz="2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</a:rPr>
              <a:t>στην τραυματική,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</a:rPr>
              <a:t> στη γενετική </a:t>
            </a:r>
            <a:r>
              <a:rPr lang="el-GR" sz="2400" dirty="0">
                <a:latin typeface="Calibri" pitchFamily="34" charset="0"/>
              </a:rPr>
              <a:t>και </a:t>
            </a: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Calibri" pitchFamily="34" charset="0"/>
              </a:rPr>
              <a:t>στη </a:t>
            </a:r>
            <a:r>
              <a:rPr lang="el-GR" sz="2400" dirty="0" err="1">
                <a:latin typeface="Calibri" pitchFamily="34" charset="0"/>
              </a:rPr>
              <a:t>νευρογενή</a:t>
            </a:r>
            <a:r>
              <a:rPr lang="el-GR" sz="2400" dirty="0">
                <a:latin typeface="Calibri" pitchFamily="34" charset="0"/>
              </a:rPr>
              <a:t>. </a:t>
            </a:r>
            <a:endParaRPr lang="el-GR" sz="2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26626" name="Picture 2" descr="Έκτοπη Οστεοποίηση Αγκώνα - Hand Surg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15846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Έκτοπη Οστεοποίηση :: Διάφορα :: Ευστράτιος Καβρουδάκης,  Χειρουργός,Ορθοπαιδικός,Τραυματιολόγ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672408" cy="262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490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76672"/>
            <a:ext cx="7560840" cy="230425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Στους βαρέως πάσχοντες ασθενείς, το ποσοστό επίπτωσης για την εμφάνιση </a:t>
            </a:r>
            <a:r>
              <a:rPr lang="el-GR" sz="2800" dirty="0" err="1">
                <a:latin typeface="Calibri" pitchFamily="34" charset="0"/>
              </a:rPr>
              <a:t>νευρογενούς</a:t>
            </a:r>
            <a:r>
              <a:rPr lang="el-GR" sz="2800" dirty="0">
                <a:latin typeface="Calibri" pitchFamily="34" charset="0"/>
              </a:rPr>
              <a:t> έκτοπης οστεοποίησης κυμαίνεται στο 10–78</a:t>
            </a:r>
            <a:r>
              <a:rPr lang="el-GR" sz="2800" dirty="0" smtClean="0">
                <a:latin typeface="Calibri" pitchFamily="34" charset="0"/>
              </a:rPr>
              <a:t>%, κυρίως </a:t>
            </a:r>
            <a:r>
              <a:rPr lang="el-GR" sz="2800" dirty="0">
                <a:latin typeface="Calibri" pitchFamily="34" charset="0"/>
              </a:rPr>
              <a:t>με κάκωση του νωτιαίου μυελού ή </a:t>
            </a:r>
            <a:r>
              <a:rPr lang="el-GR" sz="2800" dirty="0" err="1" smtClean="0">
                <a:latin typeface="Calibri" pitchFamily="34" charset="0"/>
              </a:rPr>
              <a:t>κρανιοεγκεφαλική</a:t>
            </a:r>
            <a:r>
              <a:rPr lang="el-GR" sz="2800" dirty="0" smtClean="0">
                <a:latin typeface="Calibri" pitchFamily="34" charset="0"/>
              </a:rPr>
              <a:t> κάκωση.</a:t>
            </a:r>
          </a:p>
          <a:p>
            <a:pPr>
              <a:buFont typeface="Wingdings" pitchFamily="2" charset="2"/>
              <a:buChar char="q"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Η εμφάνιση της έκτοπης οστεοποίησης (ΕΟ) έχει συσχετιστεί με την ηλικία, το μηχανικό αερισμό, τη διάρκεια παραμονής στη ΜΕΘ και τη μακρόχρονη ακινητοποίηση.</a:t>
            </a:r>
            <a:endParaRPr lang="el-GR" dirty="0"/>
          </a:p>
        </p:txBody>
      </p:sp>
      <p:pic>
        <p:nvPicPr>
          <p:cNvPr id="27650" name="Picture 2" descr="Έκτοπη Οστεοποίηση :: Διάφορα :: Ευστράτιος Καβρουδάκης,  Χειρουργός,Ορθοπαιδικός,Τραυματιολόγ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90867"/>
            <a:ext cx="39528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Έκτοπη Οστεοποίηση Αγκώνα - Hand Surge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345638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9815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9446" y="188640"/>
            <a:ext cx="7848872" cy="16561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4.Δυσφαγία.</a:t>
            </a:r>
          </a:p>
          <a:p>
            <a:pPr marL="0" indent="0">
              <a:buNone/>
            </a:pPr>
            <a:endParaRPr lang="en-US" sz="31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Στις </a:t>
            </a:r>
            <a:r>
              <a:rPr lang="el-GR" dirty="0">
                <a:latin typeface="Calibri" pitchFamily="34" charset="0"/>
              </a:rPr>
              <a:t>επίκτητες διαταραχές από την </a:t>
            </a:r>
            <a:r>
              <a:rPr lang="el-GR" dirty="0" smtClean="0">
                <a:latin typeface="Calibri" pitchFamily="34" charset="0"/>
              </a:rPr>
              <a:t>παραμονή </a:t>
            </a:r>
            <a:r>
              <a:rPr lang="el-GR" dirty="0">
                <a:latin typeface="Calibri" pitchFamily="34" charset="0"/>
              </a:rPr>
              <a:t>στη ΜΕΘ περιλαμβάνεται και μία ακόμα, η </a:t>
            </a:r>
            <a:r>
              <a:rPr lang="el-GR" dirty="0" smtClean="0">
                <a:latin typeface="Calibri" pitchFamily="34" charset="0"/>
              </a:rPr>
              <a:t>οποία σχετίζεται </a:t>
            </a:r>
            <a:r>
              <a:rPr lang="el-GR" dirty="0">
                <a:latin typeface="Calibri" pitchFamily="34" charset="0"/>
              </a:rPr>
              <a:t>με τη διαδικασία κατάποσης, η δυσφαγία</a:t>
            </a:r>
            <a:r>
              <a:rPr lang="el-GR" dirty="0" smtClean="0">
                <a:latin typeface="Calibri" pitchFamily="34" charset="0"/>
              </a:rPr>
              <a:t>.</a:t>
            </a:r>
          </a:p>
        </p:txBody>
      </p:sp>
      <p:pic>
        <p:nvPicPr>
          <p:cNvPr id="28674" name="Picture 2" descr="Δυσκολία στο να φάτε ή να καταπιείτε; Τι προκαλεί δυσκαταποσία, δυσφαγία,  πώς αντιμετωπίζεται και πώς προλαμβάνεται; • Ιατρικά Νέ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779923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913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Δυσφαγία &amp; διαταραχές κατάποσης | Αν. Παταρίδ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767368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94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516" y="404664"/>
            <a:ext cx="7776864" cy="36724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Το </a:t>
            </a:r>
            <a:r>
              <a:rPr lang="el-GR" dirty="0">
                <a:latin typeface="Calibri" pitchFamily="34" charset="0"/>
              </a:rPr>
              <a:t>ποσοστό εμφάνισης σε βαρέως πάσχοντες κυμαίνεται </a:t>
            </a:r>
            <a:r>
              <a:rPr lang="el-GR" dirty="0" smtClean="0">
                <a:latin typeface="Calibri" pitchFamily="34" charset="0"/>
              </a:rPr>
              <a:t>από 3–62</a:t>
            </a:r>
            <a:r>
              <a:rPr lang="el-GR" dirty="0">
                <a:latin typeface="Calibri" pitchFamily="34" charset="0"/>
              </a:rPr>
              <a:t>% και μπορεί να σχετίζεται με πληθώρα </a:t>
            </a:r>
            <a:r>
              <a:rPr lang="el-GR" dirty="0" smtClean="0">
                <a:latin typeface="Calibri" pitchFamily="34" charset="0"/>
              </a:rPr>
              <a:t>παραγόντων, όπως είναι:</a:t>
            </a:r>
          </a:p>
          <a:p>
            <a:pPr>
              <a:buFont typeface="Wingdings" pitchFamily="2" charset="2"/>
              <a:buChar char="q"/>
            </a:pPr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διαδικασία διασωλήνωσης </a:t>
            </a: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dirty="0" err="1" smtClean="0">
                <a:solidFill>
                  <a:schemeClr val="tx2"/>
                </a:solidFill>
                <a:latin typeface="Calibri" pitchFamily="34" charset="0"/>
              </a:rPr>
              <a:t>αποσωλήνωσης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η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μυϊκή αδυναμία της ΜΕΘ </a:t>
            </a:r>
            <a:endParaRPr lang="el-GR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η χρήση </a:t>
            </a: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κατασταλτικών.</a:t>
            </a:r>
          </a:p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Ο ασθενής </a:t>
            </a:r>
            <a:r>
              <a:rPr lang="el-GR" dirty="0">
                <a:latin typeface="Calibri" pitchFamily="34" charset="0"/>
              </a:rPr>
              <a:t>με συμπτώματα δυσφαγίας παρουσιάζει αυξημένο</a:t>
            </a:r>
            <a:br>
              <a:rPr lang="el-GR" dirty="0">
                <a:latin typeface="Calibri" pitchFamily="34" charset="0"/>
              </a:rPr>
            </a:br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κίνδυνο </a:t>
            </a:r>
            <a:r>
              <a:rPr lang="el-GR" b="1" dirty="0" err="1">
                <a:solidFill>
                  <a:schemeClr val="tx2"/>
                </a:solidFill>
                <a:latin typeface="Calibri" pitchFamily="34" charset="0"/>
              </a:rPr>
              <a:t>εισρόφησης</a:t>
            </a:r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και των συνακόλουθων επιπλοκών </a:t>
            </a:r>
            <a:r>
              <a:rPr lang="el-GR" dirty="0" smtClean="0">
                <a:latin typeface="Calibri" pitchFamily="34" charset="0"/>
              </a:rPr>
              <a:t>της.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pic>
        <p:nvPicPr>
          <p:cNvPr id="30722" name="Picture 2" descr="Δυσφαγία: Τι είναι; Αίτια, Συμπτώματα &amp; Θεραπε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7272808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Δυσφαγία - ΦΙΛΟΚΤΗΤΗ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980728"/>
            <a:ext cx="38100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3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7490" y="193196"/>
            <a:ext cx="7848872" cy="316379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200" dirty="0">
                <a:latin typeface="Calibri" pitchFamily="34" charset="0"/>
              </a:rPr>
              <a:t>Όλα τα παραπάνω μειώνουν σημαντικά την </a:t>
            </a:r>
            <a:r>
              <a:rPr lang="el-GR" sz="2200" dirty="0" smtClean="0">
                <a:latin typeface="Calibri" pitchFamily="34" charset="0"/>
              </a:rPr>
              <a:t>ποιότητα ζωής των ασθενών </a:t>
            </a:r>
            <a:r>
              <a:rPr lang="el-GR" sz="2200" dirty="0">
                <a:latin typeface="Calibri" pitchFamily="34" charset="0"/>
              </a:rPr>
              <a:t>και απαιτούν μακροχρόνια </a:t>
            </a:r>
            <a:r>
              <a:rPr lang="el-GR" sz="2200" dirty="0" smtClean="0">
                <a:latin typeface="Calibri" pitchFamily="34" charset="0"/>
              </a:rPr>
              <a:t>αποκατάσταση.</a:t>
            </a:r>
          </a:p>
          <a:p>
            <a:pPr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</a:rPr>
              <a:t>H </a:t>
            </a:r>
            <a:r>
              <a:rPr lang="el-GR" sz="2200" dirty="0">
                <a:latin typeface="Calibri" pitchFamily="34" charset="0"/>
              </a:rPr>
              <a:t>παραμονή στη ΜΕΘ έχει αρνητικές </a:t>
            </a:r>
            <a:r>
              <a:rPr lang="el-GR" sz="2200" dirty="0" smtClean="0">
                <a:latin typeface="Calibri" pitchFamily="34" charset="0"/>
              </a:rPr>
              <a:t>επιπτώσεις τόσο </a:t>
            </a:r>
            <a:r>
              <a:rPr lang="el-GR" sz="2200" dirty="0">
                <a:latin typeface="Calibri" pitchFamily="34" charset="0"/>
              </a:rPr>
              <a:t>στη σωματική όσο και στην ψυχική υγεία του </a:t>
            </a:r>
            <a:r>
              <a:rPr lang="el-GR" sz="2200" dirty="0" smtClean="0">
                <a:latin typeface="Calibri" pitchFamily="34" charset="0"/>
              </a:rPr>
              <a:t>βαρέως </a:t>
            </a:r>
            <a:r>
              <a:rPr lang="el-GR" sz="2200" dirty="0">
                <a:latin typeface="Calibri" pitchFamily="34" charset="0"/>
              </a:rPr>
              <a:t>πάσχοντος, καθιστώντας έκδηλη την ανάγκη </a:t>
            </a:r>
            <a:r>
              <a:rPr lang="el-GR" sz="2200" dirty="0" smtClean="0">
                <a:latin typeface="Calibri" pitchFamily="34" charset="0"/>
              </a:rPr>
              <a:t>για </a:t>
            </a:r>
          </a:p>
          <a:p>
            <a:pPr marL="0" indent="0" algn="ctr">
              <a:buNone/>
            </a:pPr>
            <a:r>
              <a:rPr lang="el-GR" sz="2200" b="1" u="sng" dirty="0" smtClean="0">
                <a:solidFill>
                  <a:schemeClr val="tx2"/>
                </a:solidFill>
                <a:latin typeface="Calibri" pitchFamily="34" charset="0"/>
              </a:rPr>
              <a:t>διεπιστημονική </a:t>
            </a:r>
            <a:r>
              <a:rPr lang="el-GR" sz="2200" b="1" u="sng" dirty="0">
                <a:solidFill>
                  <a:schemeClr val="tx2"/>
                </a:solidFill>
                <a:latin typeface="Calibri" pitchFamily="34" charset="0"/>
              </a:rPr>
              <a:t>προσέγγιση της αποκατάστασής του. </a:t>
            </a:r>
            <a:endParaRPr lang="en-US" sz="2200" b="1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el-GR" sz="2200" b="1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l-GR" sz="2200" dirty="0" smtClean="0">
                <a:latin typeface="Calibri" pitchFamily="34" charset="0"/>
              </a:rPr>
              <a:t>Η</a:t>
            </a:r>
            <a:r>
              <a:rPr lang="el-GR" sz="2200" dirty="0">
                <a:latin typeface="Calibri" pitchFamily="34" charset="0"/>
              </a:rPr>
              <a:t> </a:t>
            </a:r>
            <a:r>
              <a:rPr lang="el-GR" sz="2200" dirty="0" smtClean="0">
                <a:latin typeface="Calibri" pitchFamily="34" charset="0"/>
              </a:rPr>
              <a:t>αποκατάσταση</a:t>
            </a:r>
            <a:r>
              <a:rPr lang="el-GR" sz="2200" dirty="0">
                <a:latin typeface="Calibri" pitchFamily="34" charset="0"/>
              </a:rPr>
              <a:t>, με δεδομένο ότι η μέγιστη απώλεια </a:t>
            </a:r>
            <a:r>
              <a:rPr lang="el-GR" sz="2200" dirty="0" smtClean="0">
                <a:latin typeface="Calibri" pitchFamily="34" charset="0"/>
              </a:rPr>
              <a:t>της μυϊκής </a:t>
            </a:r>
            <a:r>
              <a:rPr lang="el-GR" sz="2200" dirty="0">
                <a:latin typeface="Calibri" pitchFamily="34" charset="0"/>
              </a:rPr>
              <a:t>μάζας επέρχεται μέσα στις δύο πρώτες </a:t>
            </a:r>
            <a:r>
              <a:rPr lang="el-GR" sz="2200" dirty="0" smtClean="0">
                <a:latin typeface="Calibri" pitchFamily="34" charset="0"/>
              </a:rPr>
              <a:t>εβδομάδες της νοσηλείας, απαιτεί </a:t>
            </a:r>
            <a:r>
              <a:rPr lang="el-GR" sz="2200" b="1" u="sng" dirty="0">
                <a:solidFill>
                  <a:schemeClr val="tx2"/>
                </a:solidFill>
                <a:latin typeface="Calibri" pitchFamily="34" charset="0"/>
              </a:rPr>
              <a:t>έγκαιρη παρέμβαση </a:t>
            </a:r>
            <a:r>
              <a:rPr lang="el-GR" b="1" u="sng" dirty="0">
                <a:solidFill>
                  <a:schemeClr val="tx2"/>
                </a:solidFill>
              </a:rPr>
              <a:t/>
            </a:r>
            <a:br>
              <a:rPr lang="el-GR" b="1" u="sng" dirty="0">
                <a:solidFill>
                  <a:schemeClr val="tx2"/>
                </a:solidFill>
              </a:rPr>
            </a:br>
            <a:endParaRPr lang="el-GR" b="1" u="sng" dirty="0">
              <a:solidFill>
                <a:schemeClr val="tx2"/>
              </a:solidFill>
            </a:endParaRPr>
          </a:p>
        </p:txBody>
      </p:sp>
      <p:sp>
        <p:nvSpPr>
          <p:cNvPr id="2" name="AutoShape 2" descr="Διεπιστημονική ομάδα υγείας: Μια φράση άγνωστη... | Ειδική Αγωγ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4" descr="Διεπιστημονική ομάδα υγείας: Μια φράση άγνωστη... | Ειδική Αγωγή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Γνωρίστε τη διεπιστημονική Ομάδα της «ΓΑΛΙΛΑΙΑ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2976"/>
            <a:ext cx="7648401" cy="3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9804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7776864" cy="114300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ΣΤΡΑΤΗΓΙΚΕΣ ΠΡΟΛΗΨΗΣ ΤΗΣ ΜΥΪΚΗΣ ΑΔΥΝΑΜΙΑΣ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ΜΟΝΑΔΑΣ ΕΝΤΑΤΙΚΗΣ ΘΕΡΑΠΕΙΑΣ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22028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527032" cy="150304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ΣΤΡΑΤΗΓΙΚΕΣ ΠΡΟΛΗΨΗΣ ΤΗΣ ΜΥΪΚΗΣ </a:t>
            </a:r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ΑΔΥΝΑΜΙΑΣ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ΜΟΝΑΔΑΣ ΕΝΤΑΤΙΚΗΣ ΘΕΡΑΠΕΙΑΣ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79090"/>
            <a:ext cx="7383016" cy="2314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Η </a:t>
            </a:r>
            <a:r>
              <a:rPr lang="el-GR" sz="2000" dirty="0">
                <a:latin typeface="Calibri" pitchFamily="34" charset="0"/>
              </a:rPr>
              <a:t>μείωση της επίπτωσης της ICU-</a:t>
            </a:r>
            <a:r>
              <a:rPr lang="el-GR" sz="2000" dirty="0" err="1">
                <a:latin typeface="Calibri" pitchFamily="34" charset="0"/>
              </a:rPr>
              <a:t>aw</a:t>
            </a:r>
            <a:r>
              <a:rPr lang="el-GR" sz="2000" dirty="0">
                <a:latin typeface="Calibri" pitchFamily="34" charset="0"/>
              </a:rPr>
              <a:t> έγκειται </a:t>
            </a:r>
            <a:r>
              <a:rPr lang="el-GR" sz="2000" dirty="0" smtClean="0">
                <a:latin typeface="Calibri" pitchFamily="34" charset="0"/>
              </a:rPr>
              <a:t>κυρίως</a:t>
            </a:r>
            <a:r>
              <a:rPr lang="el-GR" sz="2000" dirty="0">
                <a:latin typeface="Calibri" pitchFamily="34" charset="0"/>
              </a:rPr>
              <a:t>: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στον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έλεγχο των παραγόντων κινδύνου,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καθώς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στον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περιορισμό των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κατασταλτικών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φαρμάκων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στην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πρώιμη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sz="2000" dirty="0" smtClean="0">
                <a:solidFill>
                  <a:schemeClr val="tx2"/>
                </a:solidFill>
                <a:latin typeface="Calibri" pitchFamily="34" charset="0"/>
              </a:rPr>
              <a:t>κινητοποίηση </a:t>
            </a:r>
            <a:r>
              <a:rPr lang="el-GR" sz="2000" dirty="0">
                <a:solidFill>
                  <a:schemeClr val="tx2"/>
                </a:solidFill>
                <a:latin typeface="Calibri" pitchFamily="34" charset="0"/>
              </a:rPr>
              <a:t>των ασθενών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2770" name="Picture 2" descr="Progressive Mobility Program at St. Joseph's: Taking one step at time  towards better health - Hospital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556334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928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arly Mobilization Reduces Duration of Mechanical Ventilation and Intensive  Care Unit Stay in Patients With Acute Respiratory Failure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63284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48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626328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ΕΙΣΑΓΩΓΗ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908720"/>
            <a:ext cx="7632848" cy="316835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3200" dirty="0" smtClean="0">
                <a:latin typeface="Calibri" pitchFamily="34" charset="0"/>
              </a:rPr>
              <a:t>Τα </a:t>
            </a:r>
            <a:r>
              <a:rPr lang="el-GR" sz="3200" dirty="0">
                <a:latin typeface="Calibri" pitchFamily="34" charset="0"/>
              </a:rPr>
              <a:t>τελευταία 35 έτη έχουν σημειωθεί ριζικές </a:t>
            </a:r>
            <a:r>
              <a:rPr lang="el-GR" sz="3200" dirty="0" smtClean="0">
                <a:latin typeface="Calibri" pitchFamily="34" charset="0"/>
              </a:rPr>
              <a:t>αλλαγές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στην </a:t>
            </a:r>
            <a:r>
              <a:rPr lang="el-GR" sz="3200" dirty="0">
                <a:latin typeface="Calibri" pitchFamily="34" charset="0"/>
              </a:rPr>
              <a:t>παροχή ιατρικής φροντίδας σε ασθενείς που </a:t>
            </a:r>
            <a:r>
              <a:rPr lang="el-GR" sz="3200" dirty="0" smtClean="0">
                <a:latin typeface="Calibri" pitchFamily="34" charset="0"/>
              </a:rPr>
              <a:t>υποφέρουν </a:t>
            </a:r>
            <a:r>
              <a:rPr lang="el-GR" sz="3200" dirty="0">
                <a:latin typeface="Calibri" pitchFamily="34" charset="0"/>
              </a:rPr>
              <a:t>από οξείες και απειλητικές για τη ζωή τους </a:t>
            </a:r>
            <a:r>
              <a:rPr lang="el-GR" sz="3200" dirty="0" smtClean="0">
                <a:latin typeface="Calibri" pitchFamily="34" charset="0"/>
              </a:rPr>
              <a:t>καταστάσεις.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3200" dirty="0" smtClean="0">
                <a:latin typeface="Calibri" pitchFamily="34" charset="0"/>
              </a:rPr>
              <a:t>Η </a:t>
            </a:r>
            <a:r>
              <a:rPr lang="el-GR" sz="3200" dirty="0">
                <a:latin typeface="Calibri" pitchFamily="34" charset="0"/>
              </a:rPr>
              <a:t>αλματώδης ανάπτυξη της </a:t>
            </a:r>
            <a:r>
              <a:rPr lang="el-GR" sz="3200" dirty="0" err="1">
                <a:latin typeface="Calibri" pitchFamily="34" charset="0"/>
              </a:rPr>
              <a:t>βιοϊατρικής</a:t>
            </a:r>
            <a:r>
              <a:rPr lang="el-GR" sz="3200" dirty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τεχνολογίας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συνέβαλε </a:t>
            </a:r>
            <a:r>
              <a:rPr lang="el-GR" sz="3200" dirty="0">
                <a:latin typeface="Calibri" pitchFamily="34" charset="0"/>
              </a:rPr>
              <a:t>σημαντικά στην αύξηση του ποσοστού </a:t>
            </a:r>
            <a:r>
              <a:rPr lang="el-GR" sz="3200" dirty="0" smtClean="0">
                <a:latin typeface="Calibri" pitchFamily="34" charset="0"/>
              </a:rPr>
              <a:t>επιβίωσης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του </a:t>
            </a:r>
            <a:r>
              <a:rPr lang="el-GR" sz="3200" dirty="0">
                <a:latin typeface="Calibri" pitchFamily="34" charset="0"/>
              </a:rPr>
              <a:t>βαρέως πάσχοντος ασθενούς</a:t>
            </a:r>
            <a:r>
              <a:rPr lang="el-GR" sz="3200" dirty="0" smtClean="0">
                <a:latin typeface="Calibri" pitchFamily="34" charset="0"/>
              </a:rPr>
              <a:t>.</a:t>
            </a: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9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/>
            </a:r>
            <a:br>
              <a:rPr lang="el-GR" dirty="0">
                <a:latin typeface="Calibri" pitchFamily="34" charset="0"/>
              </a:rPr>
            </a:br>
            <a:endParaRPr lang="el-GR" dirty="0">
              <a:latin typeface="Calibri" pitchFamily="34" charset="0"/>
            </a:endParaRPr>
          </a:p>
        </p:txBody>
      </p:sp>
      <p:pic>
        <p:nvPicPr>
          <p:cNvPr id="2050" name="Picture 2" descr="Health and Rehabilitation Nursing - Objectives, Roles and Education |  INSCOL Philippines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756084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16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548680"/>
            <a:ext cx="7776864" cy="2808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Καταστολή</a:t>
            </a:r>
          </a:p>
          <a:p>
            <a:pPr marL="0" indent="0">
              <a:buNone/>
            </a:pPr>
            <a:endParaRPr lang="el-GR" sz="31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Τα </a:t>
            </a:r>
            <a:r>
              <a:rPr lang="el-GR" dirty="0">
                <a:latin typeface="Calibri" pitchFamily="34" charset="0"/>
              </a:rPr>
              <a:t>κατασταλτικά φάρμακα θα πρέπει να χορηγούνται με</a:t>
            </a:r>
            <a:br>
              <a:rPr lang="el-GR" dirty="0">
                <a:latin typeface="Calibri" pitchFamily="34" charset="0"/>
              </a:rPr>
            </a:br>
            <a:r>
              <a:rPr lang="el-GR" dirty="0">
                <a:latin typeface="Calibri" pitchFamily="34" charset="0"/>
              </a:rPr>
              <a:t>φειδώ, σε τέτοια δόση ώστε να μπορεί να παρέχεται </a:t>
            </a:r>
            <a:r>
              <a:rPr lang="el-GR" dirty="0" smtClean="0">
                <a:latin typeface="Calibri" pitchFamily="34" charset="0"/>
              </a:rPr>
              <a:t>ανακούφιση </a:t>
            </a:r>
            <a:r>
              <a:rPr lang="el-GR" dirty="0">
                <a:latin typeface="Calibri" pitchFamily="34" charset="0"/>
              </a:rPr>
              <a:t>του ασθενούς από τα ενοχλητικά ερεθίσματα των</a:t>
            </a:r>
            <a:br>
              <a:rPr lang="el-GR" dirty="0">
                <a:latin typeface="Calibri" pitchFamily="34" charset="0"/>
              </a:rPr>
            </a:br>
            <a:r>
              <a:rPr lang="el-GR" dirty="0">
                <a:latin typeface="Calibri" pitchFamily="34" charset="0"/>
              </a:rPr>
              <a:t>θεραπευτικών διεργασιών της ΜΕΘ. </a:t>
            </a:r>
            <a:endParaRPr lang="el-GR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>
                <a:latin typeface="Calibri" pitchFamily="34" charset="0"/>
              </a:rPr>
              <a:t/>
            </a:r>
            <a:br>
              <a:rPr lang="el-GR" dirty="0">
                <a:latin typeface="Calibri" pitchFamily="34" charset="0"/>
              </a:rPr>
            </a:br>
            <a:endParaRPr lang="el-GR" dirty="0">
              <a:latin typeface="Calibri" pitchFamily="34" charset="0"/>
            </a:endParaRPr>
          </a:p>
        </p:txBody>
      </p:sp>
      <p:pic>
        <p:nvPicPr>
          <p:cNvPr id="34818" name="Picture 2" descr="Intensive care unit drugs stand - Stock Image - C029/9316 - Science Photo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2857500" cy="386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Medical Syringe Pumps Photos - Free &amp; Royalty-Free Stock Photos from  Dreams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705984" cy="39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764704"/>
            <a:ext cx="4320480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>
                <a:latin typeface="Calibri" pitchFamily="34" charset="0"/>
              </a:rPr>
              <a:t>Απαραίτητη κρίνεται η καθημερινή διακοπή της καταστολής και η επανέναρξη αυτής όταν υπάρχει ανάγκη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b="1" dirty="0">
                <a:solidFill>
                  <a:schemeClr val="tx2"/>
                </a:solidFill>
                <a:latin typeface="Calibri" pitchFamily="34" charset="0"/>
              </a:rPr>
              <a:t>Η βαθιά καταστολή </a:t>
            </a:r>
            <a:r>
              <a:rPr lang="el-GR" dirty="0">
                <a:latin typeface="Calibri" pitchFamily="34" charset="0"/>
              </a:rPr>
              <a:t>έχει </a:t>
            </a:r>
            <a:r>
              <a:rPr lang="el-GR" dirty="0" smtClean="0">
                <a:latin typeface="Calibri" pitchFamily="34" charset="0"/>
              </a:rPr>
              <a:t>συσχετιστεί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 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με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αυξημένη παραμονή στον αναπνευστήρα και στη ΜΕΘ,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την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εμφάνιση PTSD,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tx2"/>
                </a:solidFill>
                <a:latin typeface="Calibri" pitchFamily="34" charset="0"/>
              </a:rPr>
              <a:t>ενώ 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δρα ανασταλτικά στην εφαρμογή τεχνικών ενεργητικής κινητοποίησης, αυξάνοντας τον κίνδυνο εμφάνισης ICU-</a:t>
            </a:r>
            <a:r>
              <a:rPr lang="el-GR" dirty="0" err="1">
                <a:solidFill>
                  <a:schemeClr val="tx2"/>
                </a:solidFill>
                <a:latin typeface="Calibri" pitchFamily="34" charset="0"/>
              </a:rPr>
              <a:t>aw</a:t>
            </a:r>
            <a:r>
              <a:rPr lang="el-GR" dirty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l-GR" dirty="0">
              <a:solidFill>
                <a:schemeClr val="tx2"/>
              </a:solidFill>
            </a:endParaRPr>
          </a:p>
        </p:txBody>
      </p:sp>
      <p:pic>
        <p:nvPicPr>
          <p:cNvPr id="35842" name="Picture 2" descr="Electric syringe pump in intensive care unit Stock Photo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1"/>
            <a:ext cx="3888432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3708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548680"/>
            <a:ext cx="7632848" cy="2952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Πρώιμη κινητοποίηση</a:t>
            </a:r>
          </a:p>
          <a:p>
            <a:pPr marL="0" indent="0">
              <a:buNone/>
            </a:pPr>
            <a:endParaRPr lang="el-GR" sz="4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3600" dirty="0" smtClean="0">
                <a:latin typeface="Calibri" pitchFamily="34" charset="0"/>
              </a:rPr>
              <a:t>Δομημένα </a:t>
            </a:r>
            <a:r>
              <a:rPr lang="el-GR" sz="3600" dirty="0">
                <a:latin typeface="Calibri" pitchFamily="34" charset="0"/>
              </a:rPr>
              <a:t>προγράμματα πρώιμης κινητοποίησης.</a:t>
            </a:r>
            <a:br>
              <a:rPr lang="el-GR" sz="3600" dirty="0">
                <a:latin typeface="Calibri" pitchFamily="34" charset="0"/>
              </a:rPr>
            </a:br>
            <a:endParaRPr lang="el-GR" sz="36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3600" dirty="0" smtClean="0">
                <a:latin typeface="Calibri" pitchFamily="34" charset="0"/>
              </a:rPr>
              <a:t>Αποτελεί </a:t>
            </a:r>
            <a:r>
              <a:rPr lang="el-GR" sz="3600" dirty="0">
                <a:latin typeface="Calibri" pitchFamily="34" charset="0"/>
              </a:rPr>
              <a:t>πλέον κοινό τόπο πολλών ερευνητών η </a:t>
            </a:r>
            <a:r>
              <a:rPr lang="el-GR" sz="3600" dirty="0" smtClean="0">
                <a:latin typeface="Calibri" pitchFamily="34" charset="0"/>
              </a:rPr>
              <a:t>άμεση έναρξη </a:t>
            </a:r>
            <a:r>
              <a:rPr lang="el-GR" sz="3600" dirty="0">
                <a:latin typeface="Calibri" pitchFamily="34" charset="0"/>
              </a:rPr>
              <a:t>μιας ιεραρχημένης </a:t>
            </a:r>
            <a:r>
              <a:rPr lang="el-GR" sz="3600" dirty="0" smtClean="0">
                <a:latin typeface="Calibri" pitchFamily="34" charset="0"/>
              </a:rPr>
              <a:t>κινητοποίησης. </a:t>
            </a:r>
          </a:p>
          <a:p>
            <a:pPr>
              <a:buFont typeface="Wingdings" pitchFamily="2" charset="2"/>
              <a:buChar char="q"/>
            </a:pPr>
            <a:endParaRPr lang="el-GR" sz="36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36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6866" name="Picture 2" descr="FISIOTERAPIA CONTRA EL COVID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0" y="2996952"/>
            <a:ext cx="41177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Early Mobilization in the Neurological ICU? – Consult Q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6952"/>
            <a:ext cx="4368485" cy="3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8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0502" y="116632"/>
            <a:ext cx="7632848" cy="12961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Έχει αποδειχθεί ότι η κινητοποίηση του βαρέως πάσχοντος ασθενούς είναι μια ασφαλής και εφικτή διαδικασία, ακόμη και σε ασθενείς εξειδικευμένων μονάδων, </a:t>
            </a:r>
            <a:r>
              <a:rPr lang="en-US" sz="2800" dirty="0" smtClean="0">
                <a:solidFill>
                  <a:schemeClr val="tx2"/>
                </a:solidFill>
                <a:latin typeface="Calibri" pitchFamily="34" charset="0"/>
              </a:rPr>
              <a:t>**</a:t>
            </a:r>
            <a:r>
              <a:rPr lang="el-GR" i="1" dirty="0" smtClean="0">
                <a:solidFill>
                  <a:schemeClr val="tx2"/>
                </a:solidFill>
                <a:latin typeface="Calibri" pitchFamily="34" charset="0"/>
              </a:rPr>
              <a:t>όπως </a:t>
            </a:r>
            <a:r>
              <a:rPr lang="el-GR" i="1" dirty="0">
                <a:solidFill>
                  <a:schemeClr val="tx2"/>
                </a:solidFill>
                <a:latin typeface="Calibri" pitchFamily="34" charset="0"/>
              </a:rPr>
              <a:t>των </a:t>
            </a:r>
            <a:r>
              <a:rPr lang="el-GR" i="1" dirty="0" err="1">
                <a:solidFill>
                  <a:schemeClr val="tx2"/>
                </a:solidFill>
                <a:latin typeface="Calibri" pitchFamily="34" charset="0"/>
              </a:rPr>
              <a:t>εγκαυματιών</a:t>
            </a:r>
            <a:r>
              <a:rPr lang="el-GR" i="1" dirty="0">
                <a:solidFill>
                  <a:schemeClr val="tx2"/>
                </a:solidFill>
                <a:latin typeface="Calibri" pitchFamily="34" charset="0"/>
              </a:rPr>
              <a:t> και εκείνων που βρίσκονται σε μηχάνημα εξωσωματικής μεμβράνης οξυγόνωσης (</a:t>
            </a:r>
            <a:r>
              <a:rPr lang="el-GR" i="1" dirty="0" err="1">
                <a:solidFill>
                  <a:schemeClr val="tx2"/>
                </a:solidFill>
                <a:latin typeface="Calibri" pitchFamily="34" charset="0"/>
              </a:rPr>
              <a:t>extracorporeal</a:t>
            </a:r>
            <a:r>
              <a:rPr lang="el-GR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i="1" dirty="0" err="1">
                <a:solidFill>
                  <a:schemeClr val="tx2"/>
                </a:solidFill>
                <a:latin typeface="Calibri" pitchFamily="34" charset="0"/>
              </a:rPr>
              <a:t>membrane</a:t>
            </a:r>
            <a:r>
              <a:rPr lang="el-GR" i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l-GR" i="1" dirty="0" err="1">
                <a:solidFill>
                  <a:schemeClr val="tx2"/>
                </a:solidFill>
                <a:latin typeface="Calibri" pitchFamily="34" charset="0"/>
              </a:rPr>
              <a:t>oxygenation</a:t>
            </a:r>
            <a:r>
              <a:rPr lang="el-GR" i="1" dirty="0">
                <a:solidFill>
                  <a:schemeClr val="tx2"/>
                </a:solidFill>
                <a:latin typeface="Calibri" pitchFamily="34" charset="0"/>
              </a:rPr>
              <a:t>, ECMO). </a:t>
            </a:r>
          </a:p>
          <a:p>
            <a:endParaRPr lang="el-GR" dirty="0"/>
          </a:p>
        </p:txBody>
      </p:sp>
      <p:pic>
        <p:nvPicPr>
          <p:cNvPr id="37890" name="Picture 2" descr="Extracorporeal Membrane Oxygenation (ECMO) Market To Reach USD 371.8  Million By 2026 | Getinge Group, Medtronic plc, LivaNova PLC, XENIOS AG |  Medgadg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2" y="1556792"/>
            <a:ext cx="7561858" cy="51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119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sics of Extracorporeal Membrane Oxygenation (ECMO) | Nursing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77048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400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76672"/>
            <a:ext cx="7776864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2800" dirty="0">
                <a:latin typeface="Calibri" pitchFamily="34" charset="0"/>
              </a:rPr>
              <a:t>H πρώιμη έναρξη της </a:t>
            </a:r>
            <a:r>
              <a:rPr lang="el-GR" sz="2800" dirty="0" smtClean="0">
                <a:latin typeface="Calibri" pitchFamily="34" charset="0"/>
              </a:rPr>
              <a:t>κινησιοθεραπείας έχει </a:t>
            </a:r>
            <a:r>
              <a:rPr lang="el-GR" sz="2800" dirty="0">
                <a:latin typeface="Calibri" pitchFamily="34" charset="0"/>
              </a:rPr>
              <a:t>ευεργετικές επιδράσεις στη μυϊκή ισχύ, στην </a:t>
            </a:r>
            <a:r>
              <a:rPr lang="el-GR" sz="2800" dirty="0" smtClean="0">
                <a:latin typeface="Calibri" pitchFamily="34" charset="0"/>
              </a:rPr>
              <a:t>αντοχή και </a:t>
            </a:r>
            <a:r>
              <a:rPr lang="el-GR" sz="2800" dirty="0">
                <a:latin typeface="Calibri" pitchFamily="34" charset="0"/>
              </a:rPr>
              <a:t>στη λειτουργικότητα του βαρέως </a:t>
            </a:r>
            <a:r>
              <a:rPr lang="el-GR" sz="2800" dirty="0" smtClean="0">
                <a:latin typeface="Calibri" pitchFamily="34" charset="0"/>
              </a:rPr>
              <a:t>πάσχοντος.</a:t>
            </a:r>
          </a:p>
          <a:p>
            <a:pPr marL="0" indent="0">
              <a:buNone/>
            </a:pPr>
            <a:endParaRPr lang="el-GR" sz="2800" dirty="0"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Σε μια σχετικά πρόσφατη τυχαιοποιημένη μελέτη με ομάδα ελέγχου εφαρμόστηκε ένα πρόγραμμα άσκησης 20 </a:t>
            </a:r>
            <a:r>
              <a:rPr lang="el-GR" sz="2800" dirty="0" err="1" smtClean="0">
                <a:latin typeface="Calibri" pitchFamily="34" charset="0"/>
              </a:rPr>
              <a:t>min</a:t>
            </a:r>
            <a:r>
              <a:rPr lang="el-GR" sz="2800" dirty="0" smtClean="0">
                <a:latin typeface="Calibri" pitchFamily="34" charset="0"/>
              </a:rPr>
              <a:t> την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 smtClean="0">
                <a:latin typeface="Calibri" pitchFamily="34" charset="0"/>
              </a:rPr>
              <a:t>ημέρα για 5 φορές την εβδομάδα.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Τα αποτελέσματα </a:t>
            </a:r>
            <a:r>
              <a:rPr lang="el-GR" sz="2800" dirty="0" smtClean="0">
                <a:latin typeface="Calibri" pitchFamily="34" charset="0"/>
              </a:rPr>
              <a:t>της μελέτης </a:t>
            </a:r>
            <a:r>
              <a:rPr lang="el-GR" sz="2800" dirty="0">
                <a:latin typeface="Calibri" pitchFamily="34" charset="0"/>
              </a:rPr>
              <a:t>παρουσίασαν αύξηση της λειτουργικής ικανότητας παραγωγής έργου </a:t>
            </a:r>
            <a:r>
              <a:rPr lang="el-GR" sz="2800" dirty="0" smtClean="0">
                <a:latin typeface="Calibri" pitchFamily="34" charset="0"/>
              </a:rPr>
              <a:t>της </a:t>
            </a:r>
            <a:r>
              <a:rPr lang="el-GR" sz="2800" dirty="0">
                <a:latin typeface="Calibri" pitchFamily="34" charset="0"/>
              </a:rPr>
              <a:t>ισχύος του τετρακέφαλου, καθώς και </a:t>
            </a:r>
            <a:r>
              <a:rPr lang="el-GR" sz="2800" dirty="0" smtClean="0">
                <a:latin typeface="Calibri" pitchFamily="34" charset="0"/>
              </a:rPr>
              <a:t>βελτίωση της λειτουργικότητας </a:t>
            </a:r>
            <a:r>
              <a:rPr lang="el-GR" sz="2800" dirty="0">
                <a:latin typeface="Calibri" pitchFamily="34" charset="0"/>
              </a:rPr>
              <a:t>του ασθενούς (όπως </a:t>
            </a:r>
            <a:r>
              <a:rPr lang="el-GR" sz="2800" dirty="0" smtClean="0">
                <a:latin typeface="Calibri" pitchFamily="34" charset="0"/>
              </a:rPr>
              <a:t>περιγράφεται από </a:t>
            </a:r>
            <a:r>
              <a:rPr lang="el-GR" sz="2800" dirty="0">
                <a:latin typeface="Calibri" pitchFamily="34" charset="0"/>
              </a:rPr>
              <a:t>το SF-36). </a:t>
            </a: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err="1" smtClean="0">
                <a:latin typeface="Calibri" pitchFamily="34" charset="0"/>
              </a:rPr>
              <a:t>To</a:t>
            </a:r>
            <a:r>
              <a:rPr lang="el-GR" sz="2800" dirty="0" smtClean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σημαντικότερο όμως όφελος είναι ότι </a:t>
            </a:r>
            <a:r>
              <a:rPr lang="el-GR" sz="2800" dirty="0" smtClean="0">
                <a:latin typeface="Calibri" pitchFamily="34" charset="0"/>
              </a:rPr>
              <a:t>η βελτίωση </a:t>
            </a:r>
            <a:r>
              <a:rPr lang="el-GR" sz="2800" dirty="0">
                <a:latin typeface="Calibri" pitchFamily="34" charset="0"/>
              </a:rPr>
              <a:t>της ποιότητας ζωής και της </a:t>
            </a:r>
            <a:r>
              <a:rPr lang="el-GR" sz="2800" dirty="0" smtClean="0">
                <a:latin typeface="Calibri" pitchFamily="34" charset="0"/>
              </a:rPr>
              <a:t>λειτουργικότητας φαίνεται </a:t>
            </a:r>
            <a:r>
              <a:rPr lang="el-GR" sz="2800" dirty="0">
                <a:latin typeface="Calibri" pitchFamily="34" charset="0"/>
              </a:rPr>
              <a:t>να παραμένει 8 εβδομάδες έως και 6 μήνες </a:t>
            </a:r>
            <a:r>
              <a:rPr lang="el-GR" sz="2800" dirty="0" smtClean="0">
                <a:latin typeface="Calibri" pitchFamily="34" charset="0"/>
              </a:rPr>
              <a:t>μετά την </a:t>
            </a:r>
            <a:r>
              <a:rPr lang="el-GR" sz="2800" dirty="0">
                <a:latin typeface="Calibri" pitchFamily="34" charset="0"/>
              </a:rPr>
              <a:t>έξοδο από τη </a:t>
            </a:r>
            <a:r>
              <a:rPr lang="el-GR" sz="2800" dirty="0" smtClean="0">
                <a:latin typeface="Calibri" pitchFamily="34" charset="0"/>
              </a:rPr>
              <a:t>ΜΕΘ.</a:t>
            </a:r>
            <a:r>
              <a:rPr lang="el-GR" sz="2800" dirty="0">
                <a:latin typeface="Calibri" pitchFamily="34" charset="0"/>
              </a:rPr>
              <a:t/>
            </a:r>
            <a:br>
              <a:rPr lang="el-GR" sz="2800" dirty="0">
                <a:latin typeface="Calibri" pitchFamily="34" charset="0"/>
              </a:rPr>
            </a:br>
            <a:endParaRPr lang="el-GR" dirty="0"/>
          </a:p>
        </p:txBody>
      </p:sp>
      <p:pic>
        <p:nvPicPr>
          <p:cNvPr id="39940" name="Picture 4" descr="Studying Ways to Improve the Use of Research Evidence: Presenting a Strong  Rationale in Your Application | William T. Grant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1498"/>
            <a:ext cx="2952328" cy="13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What Research Psychologists Do – Association for Psychological Science – A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1498"/>
            <a:ext cx="3096344" cy="13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45</a:t>
            </a:fld>
            <a:endParaRPr lang="el-GR"/>
          </a:p>
        </p:txBody>
      </p:sp>
      <p:sp>
        <p:nvSpPr>
          <p:cNvPr id="7" name="Κουμπί ενέργειας: Ταινία 6">
            <a:hlinkClick r:id="" action="ppaction://noaction" highlightClick="1"/>
          </p:cNvPr>
          <p:cNvSpPr/>
          <p:nvPr/>
        </p:nvSpPr>
        <p:spPr>
          <a:xfrm>
            <a:off x="6948264" y="5780674"/>
            <a:ext cx="1042416" cy="1042416"/>
          </a:xfrm>
          <a:prstGeom prst="actionButtonMovi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899579" y="5780674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VIDEO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977564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332656"/>
            <a:ext cx="7776864" cy="2520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Εφαρμογή 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ηλεκτρικού </a:t>
            </a:r>
            <a:r>
              <a:rPr lang="el-GR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νευρομυϊκού</a:t>
            </a:r>
            <a:r>
              <a:rPr lang="el-G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ερεθισμού</a:t>
            </a:r>
            <a:r>
              <a:rPr lang="el-G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3600" dirty="0" smtClean="0">
                <a:latin typeface="Calibri" pitchFamily="34" charset="0"/>
              </a:rPr>
              <a:t>O ηλεκτρικός </a:t>
            </a:r>
            <a:r>
              <a:rPr lang="el-GR" sz="3600" dirty="0" err="1">
                <a:latin typeface="Calibri" pitchFamily="34" charset="0"/>
              </a:rPr>
              <a:t>νευρομυϊκός</a:t>
            </a:r>
            <a:r>
              <a:rPr lang="el-GR" sz="3600" dirty="0">
                <a:latin typeface="Calibri" pitchFamily="34" charset="0"/>
              </a:rPr>
              <a:t> ερεθισμός (ΗΝΜΕΣ) μπορεί </a:t>
            </a:r>
            <a:r>
              <a:rPr lang="el-GR" sz="3600" dirty="0" smtClean="0">
                <a:latin typeface="Calibri" pitchFamily="34" charset="0"/>
              </a:rPr>
              <a:t>να αποτελέσει </a:t>
            </a:r>
            <a:r>
              <a:rPr lang="el-GR" sz="3600" dirty="0">
                <a:latin typeface="Calibri" pitchFamily="34" charset="0"/>
              </a:rPr>
              <a:t>εναλλακτική μορφή άσκησης για </a:t>
            </a:r>
            <a:r>
              <a:rPr lang="el-GR" sz="3600" dirty="0" smtClean="0">
                <a:latin typeface="Calibri" pitchFamily="34" charset="0"/>
              </a:rPr>
              <a:t>εκείνους τους </a:t>
            </a:r>
            <a:r>
              <a:rPr lang="el-GR" sz="3600" dirty="0">
                <a:latin typeface="Calibri" pitchFamily="34" charset="0"/>
              </a:rPr>
              <a:t>ασθενείς </a:t>
            </a:r>
            <a:r>
              <a:rPr lang="el-GR" sz="3600" dirty="0" smtClean="0">
                <a:latin typeface="Calibri" pitchFamily="34" charset="0"/>
              </a:rPr>
              <a:t>που αδυνατούν </a:t>
            </a:r>
            <a:r>
              <a:rPr lang="el-GR" sz="3600" dirty="0">
                <a:latin typeface="Calibri" pitchFamily="34" charset="0"/>
              </a:rPr>
              <a:t>να ακολουθήσουν ένα </a:t>
            </a:r>
            <a:r>
              <a:rPr lang="el-GR" sz="3600" dirty="0" smtClean="0">
                <a:latin typeface="Calibri" pitchFamily="34" charset="0"/>
              </a:rPr>
              <a:t>ενεργητικό </a:t>
            </a:r>
            <a:r>
              <a:rPr lang="el-GR" sz="3600" dirty="0">
                <a:latin typeface="Calibri" pitchFamily="34" charset="0"/>
              </a:rPr>
              <a:t>και συστηματικό πρόγραμμα άσκησης</a:t>
            </a:r>
            <a:r>
              <a:rPr lang="el-GR" sz="36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0962" name="Picture 2" descr="Figure 5 from Myoelectric intuitive control and transcutaneous electrical  stimulation of the forearm for vibrotactile sensation feedback applied to a  3D printed prosthetic hand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5040560" cy="37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Transcutaneous Electrical Nerve Stimulation MS Tens LCD Model MS Machine,  नर्व स्टिमुलेटर, तंत्रिका उत्तेजक, तंत्रिका स्टिमुलेटर - Medgears, Delhi |  ID: 222759785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01483"/>
            <a:ext cx="3168352" cy="38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7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332656"/>
            <a:ext cx="7239000" cy="381642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H χρήση του σε ασθενείς με χρόνια αποφρακτική πνευμονοπάθεια (ΧΑΠ) και χρόνια καρδιακή ανεπάρκεια (ΧΚΑ) μείωσε την αίσθηση δύσπνοιας και βελτίωσε την ικανότητα για άσκηση και την ποιότητα ζωής</a:t>
            </a:r>
            <a:r>
              <a:rPr lang="el-GR" sz="2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Επιπρόσθετα, η εφαρμογή ΗΝΜΕΣ στο βαρέως πάσχοντα ασθενή έχει </a:t>
            </a:r>
            <a:r>
              <a:rPr lang="el-GR" sz="2800" dirty="0" smtClean="0">
                <a:latin typeface="Calibri" pitchFamily="34" charset="0"/>
              </a:rPr>
              <a:t>αποδειχθεί ότι </a:t>
            </a:r>
            <a:r>
              <a:rPr lang="el-GR" sz="2800" dirty="0">
                <a:latin typeface="Calibri" pitchFamily="34" charset="0"/>
              </a:rPr>
              <a:t>επιφέρει συστηματικά αποτελέσματα, </a:t>
            </a:r>
            <a:r>
              <a:rPr lang="el-GR" sz="2800" dirty="0" smtClean="0">
                <a:latin typeface="Calibri" pitchFamily="34" charset="0"/>
              </a:rPr>
              <a:t>συμβάλλοντας: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στη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διατήρηση της μυϊκής μάζας και της 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δύναμης,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στην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ταχύτερη αποδέσμευση από τον 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αναπνευστήρα,</a:t>
            </a: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στη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μείωση του χρόνου παραμονής στη ΜΕΘ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και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στην πρόληψη της ICU-</a:t>
            </a:r>
            <a:r>
              <a:rPr lang="el-GR" sz="2800" dirty="0" err="1">
                <a:solidFill>
                  <a:schemeClr val="tx2"/>
                </a:solidFill>
                <a:latin typeface="Calibri" pitchFamily="34" charset="0"/>
              </a:rPr>
              <a:t>aw</a:t>
            </a: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  <a:endParaRPr lang="el-GR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1988" name="Picture 4" descr="Therapeutic Applications of Neuromuscular Electrical Stimulation in  Critical Care Patients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9"/>
            <a:ext cx="3696345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ICU-Acquired Weakness - CH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3888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6275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26974" y="160338"/>
            <a:ext cx="7488832" cy="316835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>
                <a:latin typeface="Calibri" pitchFamily="34" charset="0"/>
              </a:rPr>
              <a:t>Ενδεικτικά, παρατηρήθηκε ότι οι ημερήσιες συνεδρίες ΗΝΜΕΣ των δύο κάτω </a:t>
            </a:r>
            <a:r>
              <a:rPr lang="el-GR" sz="2400" dirty="0" smtClean="0">
                <a:latin typeface="Calibri" pitchFamily="34" charset="0"/>
              </a:rPr>
              <a:t>άκρων, σε </a:t>
            </a:r>
            <a:r>
              <a:rPr lang="el-GR" sz="2400" dirty="0">
                <a:latin typeface="Calibri" pitchFamily="34" charset="0"/>
              </a:rPr>
              <a:t>ασθενείς με APACHE &gt;13, είχαν ως αποτέλεσμα σημαντικά χαμηλότερα ποσοστά ICUAW: </a:t>
            </a: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13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% στην ομάδα παρέμβασης </a:t>
            </a:r>
            <a:endParaRPr lang="el-GR" sz="24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σε </a:t>
            </a:r>
            <a:r>
              <a:rPr lang="el-GR" sz="2400" dirty="0">
                <a:solidFill>
                  <a:schemeClr val="tx2"/>
                </a:solidFill>
                <a:latin typeface="Calibri" pitchFamily="34" charset="0"/>
              </a:rPr>
              <a:t>σύγκριση με 39% στην ομάδα ελέγχου</a:t>
            </a:r>
            <a:r>
              <a:rPr lang="el-GR" sz="24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l-GR" sz="24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>
                <a:latin typeface="Calibri" pitchFamily="34" charset="0"/>
              </a:rPr>
              <a:t>Το πλέον σημαντικό εύρημα της εν λόγω μελέτης ήταν ότι μία συνεδρία ΗNMEΣ των κάτω άκρων προκάλεσε ανταπόκριση της </a:t>
            </a:r>
            <a:r>
              <a:rPr lang="el-GR" sz="2400" dirty="0" err="1">
                <a:latin typeface="Calibri" pitchFamily="34" charset="0"/>
              </a:rPr>
              <a:t>μικροκυκλοφορίας</a:t>
            </a:r>
            <a:r>
              <a:rPr lang="el-GR" sz="2400" dirty="0">
                <a:latin typeface="Calibri" pitchFamily="34" charset="0"/>
              </a:rPr>
              <a:t> στο </a:t>
            </a:r>
            <a:r>
              <a:rPr lang="el-GR" sz="2400" dirty="0" err="1">
                <a:latin typeface="Calibri" pitchFamily="34" charset="0"/>
              </a:rPr>
              <a:t>θέναρα</a:t>
            </a:r>
            <a:r>
              <a:rPr lang="el-GR" sz="2400" dirty="0">
                <a:latin typeface="Calibri" pitchFamily="34" charset="0"/>
              </a:rPr>
              <a:t> μυ του χεριού, το οποίο δεν έλαβε κάποια διέγερση.</a:t>
            </a:r>
            <a:endParaRPr lang="el-GR" dirty="0"/>
          </a:p>
          <a:p>
            <a:endParaRPr lang="el-GR" dirty="0"/>
          </a:p>
        </p:txBody>
      </p:sp>
      <p:sp>
        <p:nvSpPr>
          <p:cNvPr id="2" name="AutoShape 4" descr="Figure 2 | Effects of Neuromuscular Electrical Stimulation of the  Quadriceps and Diaphragm in Critically Ill Patients: A Pilot Stu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3014" name="Picture 6" descr="Orthopaedic Research Institute | ORI publish review on the use of electrical  stimulation in Covid-19 pati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257354" cy="31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16952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16632"/>
            <a:ext cx="7704856" cy="674136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>
                <a:latin typeface="Calibri" pitchFamily="34" charset="0"/>
              </a:rPr>
              <a:t>Παρατηρήθηκε </a:t>
            </a:r>
            <a:r>
              <a:rPr lang="el-GR" sz="2400" dirty="0" smtClean="0">
                <a:latin typeface="Calibri" pitchFamily="34" charset="0"/>
              </a:rPr>
              <a:t>στατιστικά σημαντική </a:t>
            </a:r>
            <a:r>
              <a:rPr lang="el-GR" sz="2400" dirty="0">
                <a:latin typeface="Calibri" pitchFamily="34" charset="0"/>
              </a:rPr>
              <a:t>αύξηση στην κατανάλωση του οξυγόνου </a:t>
            </a:r>
            <a:r>
              <a:rPr lang="el-GR" sz="2400" dirty="0" smtClean="0">
                <a:latin typeface="Calibri" pitchFamily="34" charset="0"/>
              </a:rPr>
              <a:t>και του </a:t>
            </a:r>
            <a:r>
              <a:rPr lang="el-GR" sz="2400" dirty="0">
                <a:latin typeface="Calibri" pitchFamily="34" charset="0"/>
              </a:rPr>
              <a:t>ποσοστού </a:t>
            </a:r>
            <a:r>
              <a:rPr lang="el-GR" sz="2400" dirty="0" err="1">
                <a:latin typeface="Calibri" pitchFamily="34" charset="0"/>
              </a:rPr>
              <a:t>επαναιμάτωσης</a:t>
            </a:r>
            <a:r>
              <a:rPr lang="el-GR" sz="2400" dirty="0">
                <a:latin typeface="Calibri" pitchFamily="34" charset="0"/>
              </a:rPr>
              <a:t> του </a:t>
            </a:r>
            <a:r>
              <a:rPr lang="el-GR" sz="2400" dirty="0" err="1">
                <a:latin typeface="Calibri" pitchFamily="34" charset="0"/>
              </a:rPr>
              <a:t>θέναρος</a:t>
            </a:r>
            <a:r>
              <a:rPr lang="el-GR" sz="2400" dirty="0">
                <a:latin typeface="Calibri" pitchFamily="34" charset="0"/>
              </a:rPr>
              <a:t> μυός μετά από τη συνεδρία ΗNMEΣ. </a:t>
            </a: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l-GR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latin typeface="Calibri" pitchFamily="34" charset="0"/>
              </a:rPr>
              <a:t>Είναι </a:t>
            </a:r>
            <a:r>
              <a:rPr lang="el-GR" sz="2400" dirty="0">
                <a:latin typeface="Calibri" pitchFamily="34" charset="0"/>
              </a:rPr>
              <a:t>ανάγκη να τονιστεί ότι ο </a:t>
            </a:r>
            <a:r>
              <a:rPr lang="el-GR" sz="2400" dirty="0" smtClean="0">
                <a:latin typeface="Calibri" pitchFamily="34" charset="0"/>
              </a:rPr>
              <a:t>ΗΝΜΕΣ αποτελεί </a:t>
            </a:r>
            <a:r>
              <a:rPr lang="el-GR" sz="2400" dirty="0">
                <a:latin typeface="Calibri" pitchFamily="34" charset="0"/>
              </a:rPr>
              <a:t>ασφαλή </a:t>
            </a:r>
            <a:r>
              <a:rPr lang="el-GR" sz="2400" dirty="0" smtClean="0">
                <a:latin typeface="Calibri" pitchFamily="34" charset="0"/>
              </a:rPr>
              <a:t>παρέμβαση, η </a:t>
            </a:r>
            <a:r>
              <a:rPr lang="el-GR" sz="2400" dirty="0">
                <a:latin typeface="Calibri" pitchFamily="34" charset="0"/>
              </a:rPr>
              <a:t>οποία βρίσκει </a:t>
            </a:r>
            <a:r>
              <a:rPr lang="el-GR" sz="2400" dirty="0" smtClean="0">
                <a:latin typeface="Calibri" pitchFamily="34" charset="0"/>
              </a:rPr>
              <a:t>σημαντική εφαρμογή </a:t>
            </a:r>
            <a:r>
              <a:rPr lang="el-GR" sz="2400" dirty="0">
                <a:latin typeface="Calibri" pitchFamily="34" charset="0"/>
              </a:rPr>
              <a:t>ιδιαίτερα στους ασθενείς που δεν μπορούν </a:t>
            </a:r>
            <a:r>
              <a:rPr lang="el-GR" sz="2400" dirty="0" smtClean="0">
                <a:latin typeface="Calibri" pitchFamily="34" charset="0"/>
              </a:rPr>
              <a:t>να πραγματοποιήσουν </a:t>
            </a:r>
            <a:r>
              <a:rPr lang="el-GR" sz="2400" dirty="0">
                <a:latin typeface="Calibri" pitchFamily="34" charset="0"/>
              </a:rPr>
              <a:t>ενεργητική μυϊκή σύσπαση, όπως </a:t>
            </a:r>
            <a:r>
              <a:rPr lang="el-GR" sz="2400" dirty="0" smtClean="0">
                <a:latin typeface="Calibri" pitchFamily="34" charset="0"/>
              </a:rPr>
              <a:t>στους βαρέως </a:t>
            </a:r>
            <a:r>
              <a:rPr lang="el-GR" sz="2400" dirty="0">
                <a:latin typeface="Calibri" pitchFamily="34" charset="0"/>
              </a:rPr>
              <a:t>πάσχοντες ασθενείς της ΜΕΘ, οι οποίοι </a:t>
            </a:r>
            <a:r>
              <a:rPr lang="el-GR" sz="2400" dirty="0" smtClean="0">
                <a:latin typeface="Calibri" pitchFamily="34" charset="0"/>
              </a:rPr>
              <a:t>βρίσκονται σε </a:t>
            </a:r>
            <a:r>
              <a:rPr lang="el-GR" sz="2400" dirty="0">
                <a:latin typeface="Calibri" pitchFamily="34" charset="0"/>
              </a:rPr>
              <a:t>καταστολή, προσφέροντάς τους τη δυνατότητα </a:t>
            </a:r>
            <a:r>
              <a:rPr lang="el-GR" sz="2400" dirty="0" smtClean="0">
                <a:latin typeface="Calibri" pitchFamily="34" charset="0"/>
              </a:rPr>
              <a:t>άσκησης από </a:t>
            </a:r>
            <a:r>
              <a:rPr lang="el-GR" sz="2400" dirty="0">
                <a:latin typeface="Calibri" pitchFamily="34" charset="0"/>
              </a:rPr>
              <a:t>την πρώτη ημέρα εισαγωγής στη ΜΕΘ 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" name="Picture 2" descr="Figure 1. Schematic of targeted transcutaneous electrical nerve stimulation  on the residual limb of an amputee for sensory feedba… | Stimulation,  Nerve,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7" y="1124744"/>
            <a:ext cx="6840760" cy="31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2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404664"/>
            <a:ext cx="7488832" cy="153155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O αυξημένος αριθμός ασθενών που εξέρχονται της μονάδας εντατικής θεραπείας (ΜΕΘ) δημιούργησε την ανάγκη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u="sng" dirty="0">
                <a:latin typeface="Calibri" pitchFamily="34" charset="0"/>
              </a:rPr>
              <a:t>για διερεύνηση των συνεπειών της νοσηλείας </a:t>
            </a:r>
            <a:r>
              <a:rPr lang="el-GR" sz="2800" dirty="0">
                <a:latin typeface="Calibri" pitchFamily="34" charset="0"/>
              </a:rPr>
              <a:t>αυτής που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ακολουθούν τους βαρέως πάσχοντες μετά την πάροδο της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οξείας νόσου, αλλά και μετά την έξοδό τους από το νοσοκομείο.</a:t>
            </a:r>
            <a:endParaRPr lang="en-US" sz="2800" dirty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3076" name="Picture 4" descr="Intensive Care Unit Adult | Mit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691276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1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Neuromuscular electrical stimulation may attenuate muscle proteolysis after  cardiovascular surgery: A preliminary study -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5" y="764704"/>
            <a:ext cx="681675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431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27102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5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276872"/>
            <a:ext cx="8352928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ΑΠΟΚΑΤΑΣΤΑΣΗ ΜΕΤΑ ΑΠΟ ΤΗ </a:t>
            </a:r>
            <a:r>
              <a:rPr lang="el-G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ΜΟΝΑΔΑ ΕΝΤΑΤΙΚΗΣ </a:t>
            </a: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ΘΕΡΑΠΕΙΑΣ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0181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14300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ΑΠΟΚΑΤΑΣΤΑΣΗ ΜΕΤΑ ΑΠΟ ΤΗ ΜΟΝΑΔΑ</a:t>
            </a:r>
            <a:b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ΕΝΤΑΤΙΚΗΣ ΘΕΡΑΠΕΙΑΣ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40768"/>
            <a:ext cx="7920880" cy="28997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900" dirty="0" smtClean="0">
                <a:latin typeface="Calibri" pitchFamily="34" charset="0"/>
              </a:rPr>
              <a:t>Η </a:t>
            </a:r>
            <a:r>
              <a:rPr lang="el-GR" sz="2900" dirty="0">
                <a:latin typeface="Calibri" pitchFamily="34" charset="0"/>
              </a:rPr>
              <a:t>επιστημονική κοινότητα έχει προσπαθήσει να </a:t>
            </a:r>
            <a:r>
              <a:rPr lang="el-GR" sz="2900" dirty="0" smtClean="0">
                <a:latin typeface="Calibri" pitchFamily="34" charset="0"/>
              </a:rPr>
              <a:t>διερευνήσει </a:t>
            </a:r>
            <a:r>
              <a:rPr lang="el-GR" sz="2900" dirty="0">
                <a:latin typeface="Calibri" pitchFamily="34" charset="0"/>
              </a:rPr>
              <a:t>το ρόλο ενός συστηματικού </a:t>
            </a:r>
            <a:r>
              <a:rPr lang="el-GR" sz="2900" dirty="0" smtClean="0">
                <a:latin typeface="Calibri" pitchFamily="34" charset="0"/>
              </a:rPr>
              <a:t>προγράμματος κινησιοθεραπείας </a:t>
            </a:r>
            <a:r>
              <a:rPr lang="el-GR" sz="2900" dirty="0">
                <a:latin typeface="Calibri" pitchFamily="34" charset="0"/>
              </a:rPr>
              <a:t>στη φυσική κατάσταση του βαρέως </a:t>
            </a:r>
            <a:r>
              <a:rPr lang="el-GR" sz="2900" dirty="0" smtClean="0">
                <a:latin typeface="Calibri" pitchFamily="34" charset="0"/>
              </a:rPr>
              <a:t>πάσχοντος τόσο βραχυπρόθεσμα</a:t>
            </a:r>
            <a:r>
              <a:rPr lang="el-GR" sz="2900" dirty="0">
                <a:latin typeface="Calibri" pitchFamily="34" charset="0"/>
              </a:rPr>
              <a:t>, κατά την έξοδό του από </a:t>
            </a:r>
            <a:r>
              <a:rPr lang="el-GR" sz="2900" dirty="0" smtClean="0">
                <a:latin typeface="Calibri" pitchFamily="34" charset="0"/>
              </a:rPr>
              <a:t>το νοσοκομείο</a:t>
            </a:r>
            <a:r>
              <a:rPr lang="el-GR" sz="2900" dirty="0">
                <a:latin typeface="Calibri" pitchFamily="34" charset="0"/>
              </a:rPr>
              <a:t>, όσο και μακροπρόθεσμα έχοντας </a:t>
            </a:r>
            <a:r>
              <a:rPr lang="el-GR" sz="2900" dirty="0" smtClean="0">
                <a:latin typeface="Calibri" pitchFamily="34" charset="0"/>
              </a:rPr>
              <a:t>μεταφερθεί </a:t>
            </a:r>
          </a:p>
          <a:p>
            <a:pPr>
              <a:buFont typeface="Wingdings" pitchFamily="2" charset="2"/>
              <a:buChar char="Ø"/>
            </a:pPr>
            <a:r>
              <a:rPr lang="el-GR" sz="2900" dirty="0" smtClean="0">
                <a:solidFill>
                  <a:schemeClr val="tx2"/>
                </a:solidFill>
                <a:latin typeface="Calibri" pitchFamily="34" charset="0"/>
              </a:rPr>
              <a:t>είτε </a:t>
            </a:r>
            <a:r>
              <a:rPr lang="el-GR" sz="2900" dirty="0">
                <a:solidFill>
                  <a:schemeClr val="tx2"/>
                </a:solidFill>
                <a:latin typeface="Calibri" pitchFamily="34" charset="0"/>
              </a:rPr>
              <a:t>σε μονάδα αποκατάστασης </a:t>
            </a:r>
            <a:endParaRPr lang="el-GR" sz="29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900" dirty="0" smtClean="0">
                <a:solidFill>
                  <a:schemeClr val="tx2"/>
                </a:solidFill>
                <a:latin typeface="Calibri" pitchFamily="34" charset="0"/>
              </a:rPr>
              <a:t>είτε </a:t>
            </a:r>
            <a:r>
              <a:rPr lang="el-GR" sz="2900" dirty="0">
                <a:solidFill>
                  <a:schemeClr val="tx2"/>
                </a:solidFill>
                <a:latin typeface="Calibri" pitchFamily="34" charset="0"/>
              </a:rPr>
              <a:t>στην οικία του</a:t>
            </a:r>
            <a:r>
              <a:rPr lang="el-GR" sz="29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l-GR" sz="29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900" dirty="0">
                <a:latin typeface="Calibri" pitchFamily="34" charset="0"/>
              </a:rPr>
              <a:t/>
            </a:r>
            <a:br>
              <a:rPr lang="el-GR" sz="2900" dirty="0">
                <a:latin typeface="Calibri" pitchFamily="34" charset="0"/>
              </a:rPr>
            </a:br>
            <a:endParaRPr lang="el-GR" sz="2900" dirty="0" smtClean="0">
              <a:latin typeface="Calibri" pitchFamily="34" charset="0"/>
            </a:endParaRPr>
          </a:p>
        </p:txBody>
      </p:sp>
      <p:pic>
        <p:nvPicPr>
          <p:cNvPr id="46082" name="Picture 2" descr="Regional Rehabilitation Centre - Hamilton Health Sci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41764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ome Rehabilitation Services - Beniska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6086" name="Picture 6" descr="Skilled Nursing &amp; In-Home Rehabilitation Services West Palm Beach F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356992"/>
            <a:ext cx="381642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01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88640"/>
            <a:ext cx="7992888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sz="34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Ενδονοσοκομειακή</a:t>
            </a:r>
            <a:r>
              <a:rPr lang="el-GR" sz="3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/ή σε ειδικό κέντρο αποκατάσταση.</a:t>
            </a:r>
          </a:p>
          <a:p>
            <a:pPr marL="0" indent="0">
              <a:buNone/>
            </a:pPr>
            <a:endParaRPr lang="el-GR" sz="34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Η </a:t>
            </a:r>
            <a:r>
              <a:rPr lang="el-GR" sz="2800" dirty="0">
                <a:latin typeface="Calibri" pitchFamily="34" charset="0"/>
              </a:rPr>
              <a:t>αποκατάσταση αποτελεί μια δυναμική διαδικασία</a:t>
            </a:r>
            <a:r>
              <a:rPr lang="el-GR" sz="2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Ο </a:t>
            </a:r>
            <a:r>
              <a:rPr lang="el-GR" sz="2800" dirty="0">
                <a:latin typeface="Calibri" pitchFamily="34" charset="0"/>
              </a:rPr>
              <a:t>ασθενής αξιολογείται σε εβδομαδιαία βάση και </a:t>
            </a:r>
            <a:r>
              <a:rPr lang="el-GR" sz="2800" dirty="0" smtClean="0">
                <a:latin typeface="Calibri" pitchFamily="34" charset="0"/>
              </a:rPr>
              <a:t>οι θεραπευτικοί </a:t>
            </a:r>
            <a:r>
              <a:rPr lang="el-GR" sz="2800" dirty="0">
                <a:latin typeface="Calibri" pitchFamily="34" charset="0"/>
              </a:rPr>
              <a:t>στόχοι επαναπροσδιορίζονται.</a:t>
            </a:r>
          </a:p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Πρόκειται για μια διεπιστημονική προσπάθεια που καταβάλλεται </a:t>
            </a:r>
            <a:r>
              <a:rPr lang="el-GR" sz="2800" dirty="0" smtClean="0">
                <a:latin typeface="Calibri" pitchFamily="34" charset="0"/>
              </a:rPr>
              <a:t>από την </a:t>
            </a:r>
            <a:r>
              <a:rPr lang="el-GR" sz="2800" dirty="0">
                <a:latin typeface="Calibri" pitchFamily="34" charset="0"/>
              </a:rPr>
              <a:t>ομάδα αποκατάστασης, όπου κάθε μέλος της, </a:t>
            </a: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δηλαδή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ο ψυχολόγος,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ο </a:t>
            </a:r>
            <a:r>
              <a:rPr lang="el-GR" sz="2800" dirty="0" err="1">
                <a:solidFill>
                  <a:schemeClr val="tx2"/>
                </a:solidFill>
                <a:latin typeface="Calibri" pitchFamily="34" charset="0"/>
              </a:rPr>
              <a:t>εργοθεραπευτής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ο φυσικοθεραπευτής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ο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λογοθεραπευτής,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ο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νοσηλευτής,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800" dirty="0" smtClean="0">
                <a:solidFill>
                  <a:schemeClr val="tx2"/>
                </a:solidFill>
                <a:latin typeface="Calibri" pitchFamily="34" charset="0"/>
              </a:rPr>
              <a:t>ο </a:t>
            </a:r>
            <a:r>
              <a:rPr lang="el-GR" sz="2800" dirty="0">
                <a:solidFill>
                  <a:schemeClr val="tx2"/>
                </a:solidFill>
                <a:latin typeface="Calibri" pitchFamily="34" charset="0"/>
              </a:rPr>
              <a:t>ιατρός, </a:t>
            </a:r>
            <a:endParaRPr lang="el-GR" sz="28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l-GR" sz="2800" dirty="0" smtClean="0">
                <a:latin typeface="Calibri" pitchFamily="34" charset="0"/>
              </a:rPr>
              <a:t>θα </a:t>
            </a:r>
            <a:r>
              <a:rPr lang="el-GR" sz="2800" dirty="0">
                <a:latin typeface="Calibri" pitchFamily="34" charset="0"/>
              </a:rPr>
              <a:t>συνδράμει στην επίτευξη της επανένταξης του ασθενούς στον ενεργό βίο. </a:t>
            </a:r>
            <a:endParaRPr lang="el-GR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Μετά την έξοδο από τη ΜΕΘ και εφόσον η οξεία φάση της κρίσιμης νόσου έχει παρέλθει, ο βαρέως πάσχων εντάσσεται σε πρόγραμμα αποκατάστασης, αναλόγως των δυνατοτήτων του και της γενικότερης κατάστασης της υγείας του. </a:t>
            </a:r>
            <a:br>
              <a:rPr lang="el-GR" sz="2800" dirty="0">
                <a:latin typeface="Calibri" pitchFamily="34" charset="0"/>
              </a:rPr>
            </a:br>
            <a:endParaRPr lang="el-GR" sz="2800" dirty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2" name="AutoShape 2" descr="Thomas Hogan Rehabilitation Centre - Northeast Health Wangara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8132" name="Picture 4" descr="How Physical Medicine Helps Patients with Physical Impairments or  Disabilities | Orthopaedic Associates of Central Mary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4563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098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548680"/>
            <a:ext cx="7704856" cy="17281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dirty="0">
                <a:latin typeface="Calibri" pitchFamily="34" charset="0"/>
              </a:rPr>
              <a:t>Ο βαρέως πάσχων ασθενής μετά την έξοδο από το νοσοκομείο θα πρέπει να κατευθύνεται προς την κατάλληλη γι’ αυτόν μονάδα αποκατάστασης, φέροντας μαζί του μια συνολική έκθεση, η οποία δεν θα περιλαμβάνει μόνο </a:t>
            </a:r>
            <a:r>
              <a:rPr lang="el-GR" dirty="0" smtClean="0">
                <a:latin typeface="Calibri" pitchFamily="34" charset="0"/>
              </a:rPr>
              <a:t>το ιστορικό </a:t>
            </a:r>
            <a:r>
              <a:rPr lang="el-GR" dirty="0">
                <a:latin typeface="Calibri" pitchFamily="34" charset="0"/>
              </a:rPr>
              <a:t>και την πορεία της νόσου που τον οδήγησε </a:t>
            </a:r>
            <a:r>
              <a:rPr lang="el-GR" dirty="0" smtClean="0">
                <a:latin typeface="Calibri" pitchFamily="34" charset="0"/>
              </a:rPr>
              <a:t>στη ΜΕΘ</a:t>
            </a:r>
            <a:r>
              <a:rPr lang="el-GR" dirty="0">
                <a:latin typeface="Calibri" pitchFamily="34" charset="0"/>
              </a:rPr>
              <a:t>, αλλά και το ιστορικό </a:t>
            </a:r>
            <a:r>
              <a:rPr lang="el-GR" dirty="0" smtClean="0">
                <a:latin typeface="Calibri" pitchFamily="34" charset="0"/>
              </a:rPr>
              <a:t>της αποκατάστασής </a:t>
            </a:r>
            <a:r>
              <a:rPr lang="el-GR" dirty="0">
                <a:latin typeface="Calibri" pitchFamily="34" charset="0"/>
              </a:rPr>
              <a:t>του και </a:t>
            </a:r>
            <a:r>
              <a:rPr lang="el-GR" dirty="0" smtClean="0">
                <a:latin typeface="Calibri" pitchFamily="34" charset="0"/>
              </a:rPr>
              <a:t>των ελλειμμάτων </a:t>
            </a:r>
            <a:r>
              <a:rPr lang="el-GR" dirty="0">
                <a:latin typeface="Calibri" pitchFamily="34" charset="0"/>
              </a:rPr>
              <a:t>που εμμένουν</a:t>
            </a:r>
            <a:endParaRPr lang="el-GR" dirty="0"/>
          </a:p>
        </p:txBody>
      </p:sp>
      <p:pic>
        <p:nvPicPr>
          <p:cNvPr id="47106" name="Picture 2" descr="Unique hospital offers patients best chance at getting their lives back -  Deseret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55</a:t>
            </a:fld>
            <a:endParaRPr lang="el-GR"/>
          </a:p>
        </p:txBody>
      </p:sp>
      <p:sp>
        <p:nvSpPr>
          <p:cNvPr id="4" name="Κουμπί ενέργειας: Ταινία 3">
            <a:hlinkClick r:id="" action="ppaction://noaction" highlightClick="1"/>
          </p:cNvPr>
          <p:cNvSpPr/>
          <p:nvPr/>
        </p:nvSpPr>
        <p:spPr>
          <a:xfrm>
            <a:off x="137096" y="4077072"/>
            <a:ext cx="1042416" cy="1042416"/>
          </a:xfrm>
          <a:prstGeom prst="actionButtonMovi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Κουμπί ενέργειας: Ταινία 7">
            <a:hlinkClick r:id="" action="ppaction://noaction" highlightClick="1"/>
          </p:cNvPr>
          <p:cNvSpPr/>
          <p:nvPr/>
        </p:nvSpPr>
        <p:spPr>
          <a:xfrm>
            <a:off x="137096" y="3034656"/>
            <a:ext cx="1042416" cy="1042416"/>
          </a:xfrm>
          <a:prstGeom prst="actionButtonMovi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30827" y="2572991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2VIDEO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1201002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48883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90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4" y="20055"/>
            <a:ext cx="857872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0" y="3836761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43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110" y="2564904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46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737" y="5085184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44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0110" y="5665292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45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3905" y="831074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41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44824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40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437112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42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4" name="Αστέρι 5 ακτινών 3"/>
          <p:cNvSpPr/>
          <p:nvPr/>
        </p:nvSpPr>
        <p:spPr>
          <a:xfrm>
            <a:off x="279067" y="5588270"/>
            <a:ext cx="144016" cy="154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Αστέρι 5 ακτινών 14"/>
          <p:cNvSpPr/>
          <p:nvPr/>
        </p:nvSpPr>
        <p:spPr>
          <a:xfrm>
            <a:off x="313418" y="4982208"/>
            <a:ext cx="163353" cy="154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Αστέρι 5 ακτινών 15"/>
          <p:cNvSpPr/>
          <p:nvPr/>
        </p:nvSpPr>
        <p:spPr>
          <a:xfrm>
            <a:off x="303308" y="3769810"/>
            <a:ext cx="173463" cy="154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Αστέρι 5 ακτινών 16"/>
          <p:cNvSpPr/>
          <p:nvPr/>
        </p:nvSpPr>
        <p:spPr>
          <a:xfrm>
            <a:off x="279067" y="2523092"/>
            <a:ext cx="144016" cy="1649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25291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58</a:t>
            </a:fld>
            <a:endParaRPr lang="el-GR"/>
          </a:p>
        </p:txBody>
      </p:sp>
      <p:pic>
        <p:nvPicPr>
          <p:cNvPr id="5" name="Picture 2" descr="Εργαστήριο Καρδιοαναπνευστικής Δοκιμασίας Κόπωσης « Β' Πανεπιστημιακή  Καρδιολογική Κλινική Γενικό Πανεπιστημιακό Νοσοκομείο &quot;Αττικό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56084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237312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ΚΥΚΛΟΕΡΓΟΜΕΤΡΟ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4832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260648"/>
            <a:ext cx="7632848" cy="4846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</a:t>
            </a:r>
            <a:r>
              <a:rPr lang="el-GR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οίκον αποκατάσταση μετά την έξοδο</a:t>
            </a:r>
            <a:br>
              <a:rPr lang="el-GR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</a:t>
            </a:r>
            <a:r>
              <a:rPr lang="el-GR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νοσοκομείο</a:t>
            </a:r>
          </a:p>
          <a:p>
            <a:pPr marL="0" indent="0">
              <a:buNone/>
            </a:pPr>
            <a:endParaRPr lang="el-GR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Οι </a:t>
            </a:r>
            <a:r>
              <a:rPr lang="el-GR" dirty="0">
                <a:latin typeface="Calibri" pitchFamily="34" charset="0"/>
              </a:rPr>
              <a:t>επιπτώσεις της παραμονής στη ΜΕΘ τόσο στο </a:t>
            </a:r>
            <a:r>
              <a:rPr lang="el-GR" dirty="0" err="1" smtClean="0">
                <a:latin typeface="Calibri" pitchFamily="34" charset="0"/>
              </a:rPr>
              <a:t>μυοσκελετικό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σύστημα όσο και στη γενικότερη </a:t>
            </a:r>
            <a:r>
              <a:rPr lang="el-GR" dirty="0" smtClean="0">
                <a:latin typeface="Calibri" pitchFamily="34" charset="0"/>
              </a:rPr>
              <a:t>ψυχολογική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κατάσταση </a:t>
            </a:r>
            <a:r>
              <a:rPr lang="el-GR" dirty="0">
                <a:latin typeface="Calibri" pitchFamily="34" charset="0"/>
              </a:rPr>
              <a:t>του ασθενούς εμμένουν, ακόμη και μετά </a:t>
            </a:r>
            <a:r>
              <a:rPr lang="el-GR" dirty="0" smtClean="0">
                <a:latin typeface="Calibri" pitchFamily="34" charset="0"/>
              </a:rPr>
              <a:t>την έξοδο </a:t>
            </a:r>
            <a:r>
              <a:rPr lang="el-GR" dirty="0">
                <a:latin typeface="Calibri" pitchFamily="34" charset="0"/>
              </a:rPr>
              <a:t>από το νοσοκομείο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l-G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dirty="0" smtClean="0">
                <a:latin typeface="Calibri" pitchFamily="34" charset="0"/>
              </a:rPr>
              <a:t>Σε </a:t>
            </a:r>
            <a:r>
              <a:rPr lang="el-GR" dirty="0">
                <a:latin typeface="Calibri" pitchFamily="34" charset="0"/>
              </a:rPr>
              <a:t>ασθενείς επιβιώσαντες </a:t>
            </a:r>
            <a:r>
              <a:rPr lang="el-GR" dirty="0" smtClean="0">
                <a:latin typeface="Calibri" pitchFamily="34" charset="0"/>
              </a:rPr>
              <a:t>του συνδρόμου </a:t>
            </a:r>
            <a:r>
              <a:rPr lang="el-GR" dirty="0">
                <a:latin typeface="Calibri" pitchFamily="34" charset="0"/>
              </a:rPr>
              <a:t>οξείας αναπνευστικής δυσχέρειας (</a:t>
            </a:r>
            <a:r>
              <a:rPr lang="el-GR" dirty="0" err="1">
                <a:latin typeface="Calibri" pitchFamily="34" charset="0"/>
              </a:rPr>
              <a:t>acute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respiratory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distress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syndrome</a:t>
            </a:r>
            <a:r>
              <a:rPr lang="el-GR" dirty="0">
                <a:latin typeface="Calibri" pitchFamily="34" charset="0"/>
              </a:rPr>
              <a:t>, ARDS), 5 έτη μετά την </a:t>
            </a:r>
            <a:r>
              <a:rPr lang="el-GR" dirty="0" smtClean="0">
                <a:latin typeface="Calibri" pitchFamily="34" charset="0"/>
              </a:rPr>
              <a:t>έξοδο από </a:t>
            </a:r>
            <a:r>
              <a:rPr lang="el-GR" dirty="0">
                <a:latin typeface="Calibri" pitchFamily="34" charset="0"/>
              </a:rPr>
              <a:t>το νοσοκομείο, διαπιστώθηκε ότι το 51% των </a:t>
            </a:r>
            <a:r>
              <a:rPr lang="el-GR" dirty="0" smtClean="0">
                <a:latin typeface="Calibri" pitchFamily="34" charset="0"/>
              </a:rPr>
              <a:t>ασθενών είχαν </a:t>
            </a:r>
            <a:r>
              <a:rPr lang="el-GR" dirty="0">
                <a:latin typeface="Calibri" pitchFamily="34" charset="0"/>
              </a:rPr>
              <a:t>κατάθλιψη και το 33% δεν επέστρεψαν στην </a:t>
            </a:r>
            <a:r>
              <a:rPr lang="el-GR" dirty="0" smtClean="0">
                <a:latin typeface="Calibri" pitchFamily="34" charset="0"/>
              </a:rPr>
              <a:t>εργασία τους.</a:t>
            </a:r>
          </a:p>
          <a:p>
            <a:pPr marL="0" indent="0">
              <a:buNone/>
            </a:pPr>
            <a:endParaRPr lang="el-GR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50178" name="Picture 2" descr="Benefits Of Carrying Out Mobile Therapy Or Rehab At Home - Infod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7581900" cy="285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90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309634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>
                <a:latin typeface="Calibri" pitchFamily="34" charset="0"/>
              </a:rPr>
              <a:t>Έχει διαπιστωθεί ότι ο ασθενής ο οποίος επιβιώνει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της νοσηλείας στη ΜΕΘ παρουσιάζει </a:t>
            </a:r>
            <a:r>
              <a:rPr lang="el-GR" sz="2800" u="sng" dirty="0">
                <a:latin typeface="Calibri" pitchFamily="34" charset="0"/>
              </a:rPr>
              <a:t>μειωμένη ποιότητα</a:t>
            </a:r>
            <a:r>
              <a:rPr lang="en-US" sz="2800" u="sng" dirty="0">
                <a:latin typeface="Calibri" pitchFamily="34" charset="0"/>
              </a:rPr>
              <a:t> </a:t>
            </a:r>
            <a:r>
              <a:rPr lang="el-GR" sz="2800" u="sng" dirty="0">
                <a:latin typeface="Calibri" pitchFamily="34" charset="0"/>
              </a:rPr>
              <a:t>ζωής</a:t>
            </a:r>
            <a:r>
              <a:rPr lang="el-GR" sz="2800" dirty="0">
                <a:latin typeface="Calibri" pitchFamily="34" charset="0"/>
              </a:rPr>
              <a:t>,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που </a:t>
            </a:r>
            <a:r>
              <a:rPr lang="el-GR" sz="2800" dirty="0" smtClean="0">
                <a:latin typeface="Calibri" pitchFamily="34" charset="0"/>
              </a:rPr>
              <a:t>οφείλεται</a:t>
            </a:r>
            <a:endParaRPr lang="en-US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σε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έκπτωση της μυϊκής ισχύος,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εκτεταμένη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μυϊκή ατροφία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περιορισμένη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λειτουργικότητα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και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σε </a:t>
            </a:r>
            <a:r>
              <a:rPr lang="el-GR" sz="28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γνωσιακές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διαταραχές και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l-GR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κατάθλιψη</a:t>
            </a:r>
            <a:r>
              <a:rPr lang="el-GR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buFont typeface="Wingdings" pitchFamily="2" charset="2"/>
              <a:buChar char="q"/>
            </a:pPr>
            <a:endParaRPr lang="en-US" sz="28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l-GR" sz="2800" dirty="0" smtClean="0">
                <a:latin typeface="Calibri" pitchFamily="34" charset="0"/>
              </a:rPr>
              <a:t>το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l-GR" sz="2800" dirty="0">
                <a:latin typeface="Calibri" pitchFamily="34" charset="0"/>
              </a:rPr>
              <a:t>σύνολο των οποίων έχει χαρακτηριστεί με τον </a:t>
            </a:r>
            <a:r>
              <a:rPr lang="el-GR" sz="2800" dirty="0" smtClean="0">
                <a:latin typeface="Calibri" pitchFamily="34" charset="0"/>
              </a:rPr>
              <a:t>όρο</a:t>
            </a:r>
            <a:endParaRPr lang="en-US" sz="2800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l-GR" sz="2800" dirty="0" smtClean="0">
                <a:latin typeface="Calibri" pitchFamily="34" charset="0"/>
              </a:rPr>
              <a:t> </a:t>
            </a:r>
            <a:r>
              <a:rPr lang="el-GR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</a:t>
            </a:r>
            <a:r>
              <a:rPr lang="el-GR" sz="28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post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intensive</a:t>
            </a:r>
            <a:r>
              <a:rPr lang="el-GR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care</a:t>
            </a:r>
            <a:r>
              <a:rPr lang="el-GR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800" b="1" u="sng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syndrome</a:t>
            </a:r>
            <a:r>
              <a:rPr lang="el-GR" sz="28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(PICS)”. </a:t>
            </a:r>
            <a:endParaRPr lang="en-US" sz="2800" b="1" u="sng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800" b="1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 descr="Post Intensive Care Syndrome (PICS) Treatment | Premier Hosp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6048672" cy="24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1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ome-based rehabilitation system architecture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5608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442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-9569" y="990019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50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728" y="1988840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48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569" y="3216357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51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321" y="4221983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47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728" y="5229200"/>
            <a:ext cx="323528" cy="2462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49</a:t>
            </a:r>
            <a:endParaRPr lang="el-GR" sz="1000" dirty="0">
              <a:solidFill>
                <a:schemeClr val="bg1"/>
              </a:solidFill>
            </a:endParaRPr>
          </a:p>
        </p:txBody>
      </p:sp>
      <p:sp>
        <p:nvSpPr>
          <p:cNvPr id="10" name="Αστέρι 5 ακτινών 9"/>
          <p:cNvSpPr/>
          <p:nvPr/>
        </p:nvSpPr>
        <p:spPr>
          <a:xfrm>
            <a:off x="119973" y="829810"/>
            <a:ext cx="144016" cy="154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Αστέρι 5 ακτινών 10"/>
          <p:cNvSpPr/>
          <p:nvPr/>
        </p:nvSpPr>
        <p:spPr>
          <a:xfrm>
            <a:off x="232792" y="3067034"/>
            <a:ext cx="144016" cy="1540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86466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2681536"/>
            <a:ext cx="7920880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dirty="0">
                <a:latin typeface="Calibri" pitchFamily="34" charset="0"/>
              </a:rPr>
              <a:t>Οι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εξελίξεις στις θεραπευτικές τεχνικές </a:t>
            </a:r>
            <a:r>
              <a:rPr lang="el-GR" sz="2000" dirty="0">
                <a:latin typeface="Calibri" pitchFamily="34" charset="0"/>
              </a:rPr>
              <a:t>και στη φροντίδα του βαρέως </a:t>
            </a:r>
            <a:r>
              <a:rPr lang="el-GR" sz="2000" dirty="0" smtClean="0">
                <a:latin typeface="Calibri" pitchFamily="34" charset="0"/>
              </a:rPr>
              <a:t>πάσχοντος </a:t>
            </a:r>
            <a:r>
              <a:rPr lang="el-GR" sz="2000" dirty="0">
                <a:latin typeface="Calibri" pitchFamily="34" charset="0"/>
              </a:rPr>
              <a:t>συνέτειναν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στην αύξηση της επιβίωσής </a:t>
            </a:r>
            <a:r>
              <a:rPr lang="el-GR" sz="2000" dirty="0">
                <a:latin typeface="Calibri" pitchFamily="34" charset="0"/>
              </a:rPr>
              <a:t>του. </a:t>
            </a:r>
            <a:endParaRPr lang="el-G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Οι </a:t>
            </a:r>
            <a:r>
              <a:rPr lang="el-GR" sz="2000" dirty="0">
                <a:latin typeface="Calibri" pitchFamily="34" charset="0"/>
              </a:rPr>
              <a:t>ασθενείς </a:t>
            </a:r>
            <a:r>
              <a:rPr lang="el-GR" sz="2000" dirty="0" smtClean="0">
                <a:latin typeface="Calibri" pitchFamily="34" charset="0"/>
              </a:rPr>
              <a:t>αυτοί παρουσιάζουν </a:t>
            </a:r>
            <a:r>
              <a:rPr lang="el-GR" sz="2000" dirty="0">
                <a:latin typeface="Calibri" pitchFamily="34" charset="0"/>
              </a:rPr>
              <a:t>ένα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ευρύ φάσμα επιπλοκών </a:t>
            </a:r>
            <a:r>
              <a:rPr lang="el-GR" sz="2000" dirty="0">
                <a:latin typeface="Calibri" pitchFamily="34" charset="0"/>
              </a:rPr>
              <a:t>(μυϊκή ατροφία και </a:t>
            </a:r>
            <a:r>
              <a:rPr lang="el-GR" sz="2000" dirty="0" smtClean="0">
                <a:latin typeface="Calibri" pitchFamily="34" charset="0"/>
              </a:rPr>
              <a:t>αδυναμία, περιορισμένη </a:t>
            </a:r>
            <a:r>
              <a:rPr lang="el-GR" sz="2000" dirty="0">
                <a:latin typeface="Calibri" pitchFamily="34" charset="0"/>
              </a:rPr>
              <a:t>λειτουργική και φυσική ικανότητα, </a:t>
            </a:r>
            <a:r>
              <a:rPr lang="el-GR" sz="2000" dirty="0" err="1">
                <a:latin typeface="Calibri" pitchFamily="34" charset="0"/>
              </a:rPr>
              <a:t>συγκάμψεις</a:t>
            </a:r>
            <a:r>
              <a:rPr lang="el-GR" sz="2000" dirty="0">
                <a:latin typeface="Calibri" pitchFamily="34" charset="0"/>
              </a:rPr>
              <a:t>, </a:t>
            </a:r>
            <a:r>
              <a:rPr lang="el-GR" sz="2000" dirty="0" smtClean="0">
                <a:latin typeface="Calibri" pitchFamily="34" charset="0"/>
              </a:rPr>
              <a:t>κατάθλιψη, άγχος</a:t>
            </a:r>
            <a:r>
              <a:rPr lang="el-GR" sz="2000" dirty="0">
                <a:latin typeface="Calibri" pitchFamily="34" charset="0"/>
              </a:rPr>
              <a:t>, </a:t>
            </a:r>
            <a:r>
              <a:rPr lang="el-GR" sz="2000" dirty="0" err="1">
                <a:latin typeface="Calibri" pitchFamily="34" charset="0"/>
              </a:rPr>
              <a:t>γνωσιακές</a:t>
            </a:r>
            <a:r>
              <a:rPr lang="el-GR" sz="2000" dirty="0">
                <a:latin typeface="Calibri" pitchFamily="34" charset="0"/>
              </a:rPr>
              <a:t> διαταραχές) από την παρατεταμένη παραμονή στη </a:t>
            </a:r>
            <a:r>
              <a:rPr lang="el-GR" sz="2000" dirty="0" smtClean="0">
                <a:latin typeface="Calibri" pitchFamily="34" charset="0"/>
              </a:rPr>
              <a:t>μονάδα εντατικής </a:t>
            </a:r>
            <a:r>
              <a:rPr lang="el-GR" sz="2000" dirty="0">
                <a:latin typeface="Calibri" pitchFamily="34" charset="0"/>
              </a:rPr>
              <a:t>θεραπείας (ΜΕΘ) και κρίνεται ουσιαστική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η πρώιμη </a:t>
            </a:r>
            <a:r>
              <a:rPr lang="el-GR" sz="2000" b="1" dirty="0" smtClean="0">
                <a:solidFill>
                  <a:schemeClr val="tx2"/>
                </a:solidFill>
                <a:latin typeface="Calibri" pitchFamily="34" charset="0"/>
              </a:rPr>
              <a:t>αναγνώριση </a:t>
            </a:r>
            <a:r>
              <a:rPr lang="el-GR" sz="2000" dirty="0" smtClean="0">
                <a:latin typeface="Calibri" pitchFamily="34" charset="0"/>
              </a:rPr>
              <a:t>των </a:t>
            </a:r>
            <a:r>
              <a:rPr lang="el-GR" sz="2000" dirty="0">
                <a:latin typeface="Calibri" pitchFamily="34" charset="0"/>
              </a:rPr>
              <a:t>ασθενών εκείνων που θα χρειαστούν αποκατάσταση</a:t>
            </a:r>
            <a:r>
              <a:rPr lang="el-GR" sz="20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l-GR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>
                <a:latin typeface="Calibri" pitchFamily="34" charset="0"/>
              </a:rPr>
              <a:t>Η </a:t>
            </a:r>
            <a:r>
              <a:rPr lang="el-GR" sz="2000" b="1" dirty="0">
                <a:solidFill>
                  <a:schemeClr val="tx2"/>
                </a:solidFill>
                <a:latin typeface="Calibri" pitchFamily="34" charset="0"/>
              </a:rPr>
              <a:t>πρώιμη </a:t>
            </a:r>
            <a:r>
              <a:rPr lang="el-GR" sz="2000" b="1" dirty="0" smtClean="0">
                <a:solidFill>
                  <a:schemeClr val="tx2"/>
                </a:solidFill>
                <a:latin typeface="Calibri" pitchFamily="34" charset="0"/>
              </a:rPr>
              <a:t>κινητοποίηση </a:t>
            </a:r>
            <a:r>
              <a:rPr lang="el-GR" sz="2000" dirty="0">
                <a:latin typeface="Calibri" pitchFamily="34" charset="0"/>
              </a:rPr>
              <a:t>των ασθενών στη ΜΕΘ συμβάλλει στον περιορισμό των </a:t>
            </a:r>
            <a:r>
              <a:rPr lang="el-GR" sz="2000" dirty="0" smtClean="0">
                <a:latin typeface="Calibri" pitchFamily="34" charset="0"/>
              </a:rPr>
              <a:t>επιπτώσεων στο </a:t>
            </a:r>
            <a:r>
              <a:rPr lang="el-GR" sz="2000" dirty="0" err="1">
                <a:latin typeface="Calibri" pitchFamily="34" charset="0"/>
              </a:rPr>
              <a:t>μυοσκελετικό</a:t>
            </a:r>
            <a:r>
              <a:rPr lang="el-GR" sz="2000" dirty="0">
                <a:latin typeface="Calibri" pitchFamily="34" charset="0"/>
              </a:rPr>
              <a:t> σύστημα. </a:t>
            </a:r>
            <a:br>
              <a:rPr lang="el-GR" sz="2000" dirty="0">
                <a:latin typeface="Calibri" pitchFamily="34" charset="0"/>
              </a:rPr>
            </a:br>
            <a:endParaRPr lang="el-GR" sz="2000" dirty="0">
              <a:latin typeface="Calibri" pitchFamily="34" charset="0"/>
            </a:endParaRP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76864" cy="638944"/>
          </a:xfrm>
        </p:spPr>
        <p:txBody>
          <a:bodyPr>
            <a:noAutofit/>
          </a:bodyPr>
          <a:lstStyle/>
          <a:p>
            <a:r>
              <a:rPr lang="el-GR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συμπερασματικα</a:t>
            </a:r>
            <a:endParaRPr lang="el-G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2" name="Picture 2" descr="Lehrmaterial für die Rehabil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032448" cy="244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58716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88640"/>
            <a:ext cx="7776864" cy="403244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2800" dirty="0">
                <a:latin typeface="Calibri" pitchFamily="34" charset="0"/>
              </a:rPr>
              <a:t>Ωστόσο, οι επιβιώσαντες χρειάζονται ένα 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εξατομικευμένο </a:t>
            </a:r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και εντατικό πρόγραμμα αποκατάστασης </a:t>
            </a:r>
            <a:r>
              <a:rPr lang="el-GR" sz="2800" dirty="0">
                <a:latin typeface="Calibri" pitchFamily="34" charset="0"/>
              </a:rPr>
              <a:t>ακόμη και μετά </a:t>
            </a:r>
            <a:r>
              <a:rPr lang="el-GR" sz="2800" dirty="0" smtClean="0">
                <a:latin typeface="Calibri" pitchFamily="34" charset="0"/>
              </a:rPr>
              <a:t>την έξοδό </a:t>
            </a:r>
            <a:r>
              <a:rPr lang="el-GR" sz="2800" dirty="0">
                <a:latin typeface="Calibri" pitchFamily="34" charset="0"/>
              </a:rPr>
              <a:t>τους από το νοσοκομείο, καθώς υπάρχουν σημαντικοί περιορισμοί</a:t>
            </a:r>
            <a:br>
              <a:rPr lang="el-GR" sz="2800" dirty="0">
                <a:latin typeface="Calibri" pitchFamily="34" charset="0"/>
              </a:rPr>
            </a:br>
            <a:r>
              <a:rPr lang="el-GR" sz="2800" dirty="0">
                <a:latin typeface="Calibri" pitchFamily="34" charset="0"/>
              </a:rPr>
              <a:t>στην κινητικότητα και στη λειτουργικότητά τους</a:t>
            </a:r>
            <a:r>
              <a:rPr lang="el-GR" sz="28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l-GR" sz="2800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</a:rPr>
              <a:t>Επιπρόσθετα</a:t>
            </a:r>
            <a:r>
              <a:rPr lang="el-GR" sz="2800" dirty="0">
                <a:latin typeface="Calibri" pitchFamily="34" charset="0"/>
              </a:rPr>
              <a:t>, 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υπάρχουν επιπλοκές</a:t>
            </a:r>
            <a:r>
              <a:rPr lang="el-GR" sz="2800" dirty="0">
                <a:latin typeface="Calibri" pitchFamily="34" charset="0"/>
              </a:rPr>
              <a:t>, όπως είναι η κατάθλιψη, το άγχος, οι παραισθήσεις και οι </a:t>
            </a:r>
            <a:r>
              <a:rPr lang="el-GR" sz="2800" dirty="0" smtClean="0">
                <a:latin typeface="Calibri" pitchFamily="34" charset="0"/>
              </a:rPr>
              <a:t>διαταραχές στη </a:t>
            </a:r>
            <a:r>
              <a:rPr lang="el-GR" sz="2800" dirty="0">
                <a:latin typeface="Calibri" pitchFamily="34" charset="0"/>
              </a:rPr>
              <a:t>νόηση, που καθιστούν αρκετά δυσχερή την εφαρμογή της άσκησης. </a:t>
            </a: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800" dirty="0" smtClean="0">
                <a:latin typeface="Calibri" pitchFamily="34" charset="0"/>
              </a:rPr>
              <a:t>Για να </a:t>
            </a:r>
            <a:r>
              <a:rPr lang="el-GR" sz="2800" dirty="0">
                <a:latin typeface="Calibri" pitchFamily="34" charset="0"/>
              </a:rPr>
              <a:t>βελτιωθεί η δύναμη, η αντοχή και η φυσική κατάσταση έχουν </a:t>
            </a:r>
            <a:r>
              <a:rPr lang="el-GR" sz="2800" dirty="0" smtClean="0">
                <a:latin typeface="Calibri" pitchFamily="34" charset="0"/>
              </a:rPr>
              <a:t>χρησιμοποιηθεί </a:t>
            </a:r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διάφορες μορφές άσκησης</a:t>
            </a:r>
            <a:r>
              <a:rPr lang="el-GR" sz="2800" dirty="0">
                <a:latin typeface="Calibri" pitchFamily="34" charset="0"/>
              </a:rPr>
              <a:t>, όπως ο </a:t>
            </a:r>
            <a:r>
              <a:rPr lang="el-GR" sz="2800" dirty="0" err="1">
                <a:latin typeface="Calibri" pitchFamily="34" charset="0"/>
              </a:rPr>
              <a:t>ηλεκτρομυϊκός</a:t>
            </a:r>
            <a:r>
              <a:rPr lang="el-GR" sz="2800" dirty="0">
                <a:latin typeface="Calibri" pitchFamily="34" charset="0"/>
              </a:rPr>
              <a:t> ερεθισμός </a:t>
            </a:r>
            <a:r>
              <a:rPr lang="el-GR" sz="2800" dirty="0" smtClean="0">
                <a:latin typeface="Calibri" pitchFamily="34" charset="0"/>
              </a:rPr>
              <a:t>των κάτω </a:t>
            </a:r>
            <a:r>
              <a:rPr lang="el-GR" sz="2800" dirty="0">
                <a:latin typeface="Calibri" pitchFamily="34" charset="0"/>
              </a:rPr>
              <a:t>άκρων, το </a:t>
            </a:r>
            <a:r>
              <a:rPr lang="el-GR" sz="2800" dirty="0" err="1">
                <a:latin typeface="Calibri" pitchFamily="34" charset="0"/>
              </a:rPr>
              <a:t>κυκλοεργόμετρο</a:t>
            </a:r>
            <a:r>
              <a:rPr lang="el-GR" sz="2800" dirty="0">
                <a:latin typeface="Calibri" pitchFamily="34" charset="0"/>
              </a:rPr>
              <a:t>, καθώς και πρόγραμμα ασκήσεων είτε 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κατ’ οίκον </a:t>
            </a:r>
            <a:r>
              <a:rPr lang="el-GR" sz="2800" b="1" dirty="0">
                <a:solidFill>
                  <a:schemeClr val="tx2"/>
                </a:solidFill>
                <a:latin typeface="Calibri" pitchFamily="34" charset="0"/>
              </a:rPr>
              <a:t>είτε σε μονάδες αποκατάστασης</a:t>
            </a:r>
            <a:r>
              <a:rPr lang="el-GR" sz="2800" b="1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52226" name="Picture 2" descr="Τι είναι ο Φυσίατρος - ARCOS - Advanced Rehabilitation Concept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6999734" cy="26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563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8064" y="6021288"/>
            <a:ext cx="2962672" cy="595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5536" y="548680"/>
            <a:ext cx="578326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Δόκτωρ. </a:t>
            </a:r>
            <a:r>
              <a:rPr lang="el-GR" altLang="el-GR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Τζεναλής</a:t>
            </a:r>
            <a:r>
              <a:rPr lang="el-GR" altLang="el-G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Αναστάσιος. </a:t>
            </a:r>
          </a:p>
          <a:p>
            <a:pPr eaLnBrk="1" hangingPunct="1"/>
            <a:r>
              <a:rPr lang="en-US" altLang="el-GR" sz="2000" dirty="0" smtClean="0">
                <a:latin typeface="Arial Narrow" pitchFamily="34" charset="0"/>
              </a:rPr>
              <a:t>MSc</a:t>
            </a:r>
            <a:r>
              <a:rPr lang="en-US" altLang="el-GR" sz="2000" dirty="0">
                <a:latin typeface="Arial Narrow" pitchFamily="34" charset="0"/>
              </a:rPr>
              <a:t>, PhD, </a:t>
            </a:r>
            <a:r>
              <a:rPr lang="el-GR" altLang="el-GR" sz="2000" dirty="0">
                <a:latin typeface="Arial Narrow" pitchFamily="34" charset="0"/>
              </a:rPr>
              <a:t>Επίκουρος Καθηγητής</a:t>
            </a:r>
          </a:p>
          <a:p>
            <a:pPr eaLnBrk="1" hangingPunct="1"/>
            <a:r>
              <a:rPr lang="el-GR" altLang="el-GR" sz="2000" dirty="0">
                <a:latin typeface="Arial Narrow" pitchFamily="34" charset="0"/>
              </a:rPr>
              <a:t>Παθολογικής-Μονάδος Εντατικής Θεραπείας</a:t>
            </a:r>
            <a:endParaRPr lang="en-US" altLang="el-GR" sz="2000" dirty="0">
              <a:latin typeface="Arial Narrow" pitchFamily="34" charset="0"/>
            </a:endParaRPr>
          </a:p>
          <a:p>
            <a:pPr eaLnBrk="1" hangingPunct="1"/>
            <a:r>
              <a:rPr lang="el-GR" altLang="el-GR" sz="2000" dirty="0">
                <a:latin typeface="Arial Narrow" pitchFamily="34" charset="0"/>
              </a:rPr>
              <a:t>Τμήμα Νοσηλευτικής ΣΕΑΥ Πανεπιστήμιο </a:t>
            </a:r>
            <a:r>
              <a:rPr lang="el-GR" altLang="el-GR" sz="2000" dirty="0" smtClean="0">
                <a:latin typeface="Arial Narrow" pitchFamily="34" charset="0"/>
              </a:rPr>
              <a:t>Πατρών</a:t>
            </a:r>
          </a:p>
          <a:p>
            <a:pPr eaLnBrk="1" hangingPunct="1"/>
            <a:r>
              <a:rPr lang="el-GR" altLang="el-GR" sz="2000" u="sng" dirty="0" smtClean="0">
                <a:latin typeface="Arial Narrow" pitchFamily="34" charset="0"/>
              </a:rPr>
              <a:t>Επικοινωνία:</a:t>
            </a:r>
          </a:p>
          <a:p>
            <a:pPr eaLnBrk="1" hangingPunct="1"/>
            <a:r>
              <a:rPr lang="en-US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antzenalis@upatras.gr</a:t>
            </a:r>
          </a:p>
          <a:p>
            <a:pPr eaLnBrk="1" hangingPunct="1"/>
            <a:endParaRPr lang="el-GR" altLang="el-GR" sz="2000" dirty="0">
              <a:latin typeface="Arial Narrow" pitchFamily="34" charset="0"/>
            </a:endParaRPr>
          </a:p>
          <a:p>
            <a:pPr eaLnBrk="1" hangingPunct="1"/>
            <a:endParaRPr lang="el-GR" altLang="el-GR" b="1" u="sng" dirty="0">
              <a:latin typeface="Calibri" pitchFamily="34" charset="0"/>
            </a:endParaRPr>
          </a:p>
        </p:txBody>
      </p:sp>
      <p:pic>
        <p:nvPicPr>
          <p:cNvPr id="53252" name="Picture 4" descr="Three Reasons to Consider the Transition from RN to Nurse Practitioner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098" y="2204864"/>
            <a:ext cx="404765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 Steps to Becoming a Rehabilitation Nurse | Salary &amp; Require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5" y="2708920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64</a:t>
            </a:fld>
            <a:endParaRPr lang="el-GR"/>
          </a:p>
        </p:txBody>
      </p:sp>
      <p:pic>
        <p:nvPicPr>
          <p:cNvPr id="7" name="Picture 4" descr="Αποτέλεσμα εικόνας για πανεπιστημιο πατρων λογοτυπ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10" y="233404"/>
            <a:ext cx="1542430" cy="15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07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2670"/>
            <a:ext cx="7239000" cy="626328"/>
          </a:xfrm>
        </p:spPr>
        <p:txBody>
          <a:bodyPr>
            <a:normAutofit/>
          </a:bodyPr>
          <a:lstStyle/>
          <a:p>
            <a:r>
              <a:rPr lang="el-GR" sz="32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βιβλιογραφια</a:t>
            </a:r>
            <a:endParaRPr lang="el-GR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7632848" cy="525658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5600" b="1" dirty="0" err="1" smtClean="0">
                <a:latin typeface="Calibri" pitchFamily="34" charset="0"/>
              </a:rPr>
              <a:t>Πατσάκη</a:t>
            </a:r>
            <a:r>
              <a:rPr lang="el-GR" sz="5600" b="1" dirty="0" smtClean="0">
                <a:latin typeface="Calibri" pitchFamily="34" charset="0"/>
              </a:rPr>
              <a:t> Ε,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l-GR" sz="5600" b="1" dirty="0" err="1" smtClean="0">
                <a:latin typeface="Calibri" pitchFamily="34" charset="0"/>
              </a:rPr>
              <a:t>Γεροβασίλη</a:t>
            </a:r>
            <a:r>
              <a:rPr lang="el-GR" sz="5600" b="1" dirty="0" smtClean="0">
                <a:latin typeface="Calibri" pitchFamily="34" charset="0"/>
              </a:rPr>
              <a:t> Β,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l-GR" sz="5600" b="1" dirty="0" smtClean="0">
                <a:latin typeface="Calibri" pitchFamily="34" charset="0"/>
              </a:rPr>
              <a:t>Σιδηράς Γ,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l-GR" sz="5600" b="1" dirty="0" err="1" smtClean="0">
                <a:latin typeface="Calibri" pitchFamily="34" charset="0"/>
              </a:rPr>
              <a:t>Ρούτση</a:t>
            </a:r>
            <a:r>
              <a:rPr lang="el-GR" sz="5600" b="1" dirty="0" smtClean="0">
                <a:latin typeface="Calibri" pitchFamily="34" charset="0"/>
              </a:rPr>
              <a:t> Χ,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l-GR" sz="5600" b="1" dirty="0" err="1" smtClean="0">
                <a:latin typeface="Calibri" pitchFamily="34" charset="0"/>
              </a:rPr>
              <a:t>Μαρκάκη</a:t>
            </a:r>
            <a:r>
              <a:rPr lang="el-GR" sz="5600" b="1" dirty="0" smtClean="0">
                <a:latin typeface="Calibri" pitchFamily="34" charset="0"/>
              </a:rPr>
              <a:t> Β, Νανάς Σ. (2015)</a:t>
            </a:r>
            <a:r>
              <a:rPr lang="el-GR" sz="5600" b="1" dirty="0">
                <a:latin typeface="Calibri" pitchFamily="34" charset="0"/>
              </a:rPr>
              <a:t> Η αποκατάσταση της μυϊκής </a:t>
            </a:r>
            <a:r>
              <a:rPr lang="el-GR" sz="5600" b="1" dirty="0" smtClean="0">
                <a:latin typeface="Calibri" pitchFamily="34" charset="0"/>
              </a:rPr>
              <a:t>δυσλειτουργίας μετά </a:t>
            </a:r>
            <a:r>
              <a:rPr lang="el-GR" sz="5600" b="1" dirty="0">
                <a:latin typeface="Calibri" pitchFamily="34" charset="0"/>
              </a:rPr>
              <a:t>τη μονάδα εντατικής </a:t>
            </a:r>
            <a:r>
              <a:rPr lang="el-GR" sz="5600" b="1" dirty="0" smtClean="0">
                <a:latin typeface="Calibri" pitchFamily="34" charset="0"/>
              </a:rPr>
              <a:t>θεραπείας. Αρχεία Ελληνικής Ιατρικής</a:t>
            </a:r>
            <a:r>
              <a:rPr lang="en-US" sz="5600" b="1" dirty="0" smtClean="0">
                <a:latin typeface="Calibri" pitchFamily="34" charset="0"/>
              </a:rPr>
              <a:t>, </a:t>
            </a:r>
            <a:r>
              <a:rPr lang="en-US" sz="5600" b="1" dirty="0">
                <a:latin typeface="Calibri" pitchFamily="34" charset="0"/>
              </a:rPr>
              <a:t>32(6):713-723 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 smtClean="0">
                <a:latin typeface="Calibri" pitchFamily="34" charset="0"/>
              </a:rPr>
              <a:t>SALISBURY </a:t>
            </a:r>
            <a:r>
              <a:rPr lang="en-US" sz="5600" b="1" dirty="0">
                <a:latin typeface="Calibri" pitchFamily="34" charset="0"/>
              </a:rPr>
              <a:t>LG, MERRIWEATHER JL, WALSH TS. The </a:t>
            </a:r>
            <a:r>
              <a:rPr lang="en-US" sz="5600" b="1" dirty="0" smtClean="0">
                <a:latin typeface="Calibri" pitchFamily="34" charset="0"/>
              </a:rPr>
              <a:t>development</a:t>
            </a:r>
            <a:r>
              <a:rPr lang="el-GR" sz="5600" b="1" dirty="0" smtClean="0">
                <a:latin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</a:rPr>
              <a:t>and </a:t>
            </a:r>
            <a:r>
              <a:rPr lang="en-US" sz="5600" b="1" dirty="0">
                <a:latin typeface="Calibri" pitchFamily="34" charset="0"/>
              </a:rPr>
              <a:t>feasibility of a ward-based physiotherapy and nutritional rehabilitation package for people experiencing critical illness. </a:t>
            </a:r>
            <a:r>
              <a:rPr lang="en-US" sz="5600" b="1" dirty="0" err="1">
                <a:latin typeface="Calibri" pitchFamily="34" charset="0"/>
              </a:rPr>
              <a:t>Clin</a:t>
            </a:r>
            <a:r>
              <a:rPr lang="en-US" sz="5600" b="1" dirty="0">
                <a:latin typeface="Calibri" pitchFamily="34" charset="0"/>
              </a:rPr>
              <a:t> </a:t>
            </a:r>
            <a:r>
              <a:rPr lang="en-US" sz="5600" b="1" dirty="0" err="1">
                <a:latin typeface="Calibri" pitchFamily="34" charset="0"/>
              </a:rPr>
              <a:t>Rehabil</a:t>
            </a:r>
            <a:r>
              <a:rPr lang="en-US" sz="5600" b="1" dirty="0">
                <a:latin typeface="Calibri" pitchFamily="34" charset="0"/>
              </a:rPr>
              <a:t> 2010, </a:t>
            </a:r>
            <a:r>
              <a:rPr lang="en-US" sz="5600" b="1" dirty="0" smtClean="0">
                <a:latin typeface="Calibri" pitchFamily="34" charset="0"/>
              </a:rPr>
              <a:t>24:489–500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 smtClean="0">
                <a:latin typeface="Calibri" pitchFamily="34" charset="0"/>
              </a:rPr>
              <a:t>DENEHY </a:t>
            </a:r>
            <a:r>
              <a:rPr lang="en-US" sz="5600" b="1" dirty="0">
                <a:latin typeface="Calibri" pitchFamily="34" charset="0"/>
              </a:rPr>
              <a:t>L, SKINNER EH, EDBROOKE L, HAINES K, WARRILLOW </a:t>
            </a:r>
            <a:r>
              <a:rPr lang="en-US" sz="5600" b="1" dirty="0" smtClean="0">
                <a:latin typeface="Calibri" pitchFamily="34" charset="0"/>
              </a:rPr>
              <a:t>S,</a:t>
            </a:r>
            <a:r>
              <a:rPr lang="el-GR" sz="5600" b="1" dirty="0" smtClean="0">
                <a:latin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</a:rPr>
              <a:t>HAWTHORNE </a:t>
            </a:r>
            <a:r>
              <a:rPr lang="en-US" sz="5600" b="1" dirty="0">
                <a:latin typeface="Calibri" pitchFamily="34" charset="0"/>
              </a:rPr>
              <a:t>G ET AL. Exercise rehabilitation for patients </a:t>
            </a:r>
            <a:r>
              <a:rPr lang="en-US" sz="5600" b="1" dirty="0" smtClean="0">
                <a:latin typeface="Calibri" pitchFamily="34" charset="0"/>
              </a:rPr>
              <a:t>with</a:t>
            </a:r>
            <a:r>
              <a:rPr lang="el-GR" sz="5600" b="1" dirty="0" smtClean="0">
                <a:latin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</a:rPr>
              <a:t>critical </a:t>
            </a:r>
            <a:r>
              <a:rPr lang="en-US" sz="5600" b="1" dirty="0">
                <a:latin typeface="Calibri" pitchFamily="34" charset="0"/>
              </a:rPr>
              <a:t>illness: A randomized controlled trial with 12 months</a:t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>
                <a:latin typeface="Calibri" pitchFamily="34" charset="0"/>
              </a:rPr>
              <a:t>of follow-up. </a:t>
            </a:r>
            <a:r>
              <a:rPr lang="en-US" sz="5600" b="1" dirty="0" err="1">
                <a:latin typeface="Calibri" pitchFamily="34" charset="0"/>
              </a:rPr>
              <a:t>Crit</a:t>
            </a:r>
            <a:r>
              <a:rPr lang="en-US" sz="5600" b="1" dirty="0">
                <a:latin typeface="Calibri" pitchFamily="34" charset="0"/>
              </a:rPr>
              <a:t> Care 2013, </a:t>
            </a:r>
            <a:r>
              <a:rPr lang="en-US" sz="5600" b="1" dirty="0" smtClean="0">
                <a:latin typeface="Calibri" pitchFamily="34" charset="0"/>
              </a:rPr>
              <a:t>17:R156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 smtClean="0">
                <a:latin typeface="Calibri" pitchFamily="34" charset="0"/>
              </a:rPr>
              <a:t>MARTIN </a:t>
            </a:r>
            <a:r>
              <a:rPr lang="en-US" sz="5600" b="1" dirty="0">
                <a:latin typeface="Calibri" pitchFamily="34" charset="0"/>
              </a:rPr>
              <a:t>UJ, HINCAPIE L, NUMCHUK M, GAUGHAN J, CRINER GJ. Impact of whole-body rehabilitation in patients receiving chronic mechanical ventilation. </a:t>
            </a:r>
            <a:r>
              <a:rPr lang="en-US" sz="5600" b="1" dirty="0" err="1">
                <a:latin typeface="Calibri" pitchFamily="34" charset="0"/>
              </a:rPr>
              <a:t>Crit</a:t>
            </a:r>
            <a:r>
              <a:rPr lang="en-US" sz="5600" b="1" dirty="0">
                <a:latin typeface="Calibri" pitchFamily="34" charset="0"/>
              </a:rPr>
              <a:t> Care Med 2005, </a:t>
            </a:r>
            <a:r>
              <a:rPr lang="en-US" sz="5600" b="1" dirty="0" smtClean="0">
                <a:latin typeface="Calibri" pitchFamily="34" charset="0"/>
              </a:rPr>
              <a:t>33:2259–2265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 smtClean="0">
                <a:latin typeface="Calibri" pitchFamily="34" charset="0"/>
              </a:rPr>
              <a:t>CHIANG </a:t>
            </a:r>
            <a:r>
              <a:rPr lang="en-US" sz="5600" b="1" dirty="0">
                <a:latin typeface="Calibri" pitchFamily="34" charset="0"/>
              </a:rPr>
              <a:t>LL, WANG LY, WU CP, WU HD, WU YT. Effects of </a:t>
            </a:r>
            <a:r>
              <a:rPr lang="en-US" sz="5600" b="1" dirty="0" smtClean="0">
                <a:latin typeface="Calibri" pitchFamily="34" charset="0"/>
              </a:rPr>
              <a:t>physical</a:t>
            </a:r>
            <a:r>
              <a:rPr lang="el-GR" sz="5600" b="1" dirty="0" smtClean="0">
                <a:latin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</a:rPr>
              <a:t>training </a:t>
            </a:r>
            <a:r>
              <a:rPr lang="en-US" sz="5600" b="1" dirty="0">
                <a:latin typeface="Calibri" pitchFamily="34" charset="0"/>
              </a:rPr>
              <a:t>on functional status in patients with prolonged mechanical ventilation. </a:t>
            </a:r>
            <a:r>
              <a:rPr lang="en-US" sz="5600" b="1" dirty="0" err="1">
                <a:latin typeface="Calibri" pitchFamily="34" charset="0"/>
              </a:rPr>
              <a:t>Phys</a:t>
            </a:r>
            <a:r>
              <a:rPr lang="en-US" sz="5600" b="1" dirty="0">
                <a:latin typeface="Calibri" pitchFamily="34" charset="0"/>
              </a:rPr>
              <a:t> </a:t>
            </a:r>
            <a:r>
              <a:rPr lang="en-US" sz="5600" b="1" dirty="0" err="1">
                <a:latin typeface="Calibri" pitchFamily="34" charset="0"/>
              </a:rPr>
              <a:t>Ther</a:t>
            </a:r>
            <a:r>
              <a:rPr lang="en-US" sz="5600" b="1" dirty="0">
                <a:latin typeface="Calibri" pitchFamily="34" charset="0"/>
              </a:rPr>
              <a:t> 2006, </a:t>
            </a:r>
            <a:r>
              <a:rPr lang="en-US" sz="5600" b="1" dirty="0" smtClean="0">
                <a:latin typeface="Calibri" pitchFamily="34" charset="0"/>
              </a:rPr>
              <a:t>86:1271–1281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 smtClean="0">
                <a:latin typeface="Calibri" pitchFamily="34" charset="0"/>
              </a:rPr>
              <a:t>PORTA </a:t>
            </a:r>
            <a:r>
              <a:rPr lang="en-US" sz="5600" b="1" dirty="0">
                <a:latin typeface="Calibri" pitchFamily="34" charset="0"/>
              </a:rPr>
              <a:t>R, VITACCA M, GILÈ LS, CLINI E, BIANCHI L, ZANOTTI E ET </a:t>
            </a:r>
            <a:r>
              <a:rPr lang="en-US" sz="5600" b="1" dirty="0" smtClean="0">
                <a:latin typeface="Calibri" pitchFamily="34" charset="0"/>
              </a:rPr>
              <a:t>AL.</a:t>
            </a:r>
            <a:r>
              <a:rPr lang="el-GR" sz="5600" b="1" dirty="0" smtClean="0">
                <a:latin typeface="Calibri" pitchFamily="34" charset="0"/>
              </a:rPr>
              <a:t> </a:t>
            </a:r>
            <a:r>
              <a:rPr lang="en-US" sz="5600" b="1" dirty="0" smtClean="0">
                <a:latin typeface="Calibri" pitchFamily="34" charset="0"/>
              </a:rPr>
              <a:t>Supported </a:t>
            </a:r>
            <a:r>
              <a:rPr lang="en-US" sz="5600" b="1" dirty="0">
                <a:latin typeface="Calibri" pitchFamily="34" charset="0"/>
              </a:rPr>
              <a:t>arm training in patients recently weaned from mechanical ventilation. Chest 2005, </a:t>
            </a:r>
            <a:r>
              <a:rPr lang="en-US" sz="5600" b="1" dirty="0" smtClean="0">
                <a:latin typeface="Calibri" pitchFamily="34" charset="0"/>
              </a:rPr>
              <a:t>128:2511–2520</a:t>
            </a:r>
            <a:endParaRPr lang="el-GR" sz="56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56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5600" b="1" dirty="0">
                <a:latin typeface="Calibri" pitchFamily="34" charset="0"/>
              </a:rPr>
              <a:t>ZANOTTI E, FELICETTI G, MAINI M, FRACCHIA C. Peripheral muscle strength training in bed-bound patients with COPD receiving mechanical ventilation: Effect of electrical stimulation. Chest 2003, 124:292–296</a:t>
            </a:r>
            <a:endParaRPr lang="el-GR" sz="5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>
                <a:latin typeface="Calibri" pitchFamily="34" charset="0"/>
              </a:rPr>
              <a:t>SCHWEICKERT WD, POHLMAN MC, NIGOS AS, PAWLIK AJ, ESBROOK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n-US" sz="5600" b="1" dirty="0">
                <a:latin typeface="Calibri" pitchFamily="34" charset="0"/>
              </a:rPr>
              <a:t>CL, SPEARS L ET AL. Early physical and occupational therapy in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n-US" sz="5600" b="1" dirty="0">
                <a:latin typeface="Calibri" pitchFamily="34" charset="0"/>
              </a:rPr>
              <a:t>mechanically ventilated, critically ill patients: A</a:t>
            </a:r>
            <a:r>
              <a:rPr lang="el-GR" sz="5600" b="1" dirty="0">
                <a:latin typeface="Calibri" pitchFamily="34" charset="0"/>
              </a:rPr>
              <a:t> </a:t>
            </a:r>
            <a:r>
              <a:rPr lang="en-US" sz="5600" b="1" dirty="0" err="1">
                <a:latin typeface="Calibri" pitchFamily="34" charset="0"/>
              </a:rPr>
              <a:t>randomised</a:t>
            </a:r>
            <a:r>
              <a:rPr lang="en-US" sz="5600" b="1" dirty="0">
                <a:latin typeface="Calibri" pitchFamily="34" charset="0"/>
              </a:rPr>
              <a:t/>
            </a:r>
            <a:br>
              <a:rPr lang="en-US" sz="5600" b="1" dirty="0">
                <a:latin typeface="Calibri" pitchFamily="34" charset="0"/>
              </a:rPr>
            </a:br>
            <a:r>
              <a:rPr lang="en-US" sz="5600" b="1" dirty="0">
                <a:latin typeface="Calibri" pitchFamily="34" charset="0"/>
              </a:rPr>
              <a:t>controlled trial. Lancet 2009, 373:1874–1882</a:t>
            </a:r>
            <a:endParaRPr lang="el-GR" sz="5600" b="1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6400" dirty="0">
                <a:latin typeface="Calibri" pitchFamily="34" charset="0"/>
              </a:rPr>
              <a:t/>
            </a:r>
            <a:br>
              <a:rPr lang="en-US" sz="6400" dirty="0">
                <a:latin typeface="Calibri" pitchFamily="34" charset="0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65</a:t>
            </a:fld>
            <a:endParaRPr lang="el-GR"/>
          </a:p>
        </p:txBody>
      </p:sp>
      <p:pic>
        <p:nvPicPr>
          <p:cNvPr id="54274" name="Picture 2" descr="Bibliography Animated Word Cloud, Text Stock Footage Video (100%  Royalty-free) 30851932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7186"/>
            <a:ext cx="3816424" cy="12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09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476672"/>
            <a:ext cx="7632848" cy="4680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Calibri" pitchFamily="34" charset="0"/>
              </a:rPr>
              <a:t>CUTHBERTSON BH, RATTRAY J, CAMPBELL MK, GAGER M, ROUGHTON S, SMITH A ET AL. The </a:t>
            </a:r>
            <a:r>
              <a:rPr lang="en-US" sz="3200" b="1" dirty="0" err="1">
                <a:latin typeface="Calibri" pitchFamily="34" charset="0"/>
              </a:rPr>
              <a:t>PRaCTICaL</a:t>
            </a:r>
            <a:r>
              <a:rPr lang="en-US" sz="3200" b="1" dirty="0">
                <a:latin typeface="Calibri" pitchFamily="34" charset="0"/>
              </a:rPr>
              <a:t> study of nurse led, intensive care follow-up </a:t>
            </a:r>
            <a:r>
              <a:rPr lang="en-US" sz="3200" b="1" dirty="0" err="1">
                <a:latin typeface="Calibri" pitchFamily="34" charset="0"/>
              </a:rPr>
              <a:t>programmes</a:t>
            </a:r>
            <a:r>
              <a:rPr lang="en-US" sz="3200" b="1" dirty="0">
                <a:latin typeface="Calibri" pitchFamily="34" charset="0"/>
              </a:rPr>
              <a:t> for improving long-term</a:t>
            </a:r>
            <a:br>
              <a:rPr lang="en-US" sz="3200" b="1" dirty="0">
                <a:latin typeface="Calibri" pitchFamily="34" charset="0"/>
              </a:rPr>
            </a:br>
            <a:r>
              <a:rPr lang="en-US" sz="3200" b="1" dirty="0">
                <a:latin typeface="Calibri" pitchFamily="34" charset="0"/>
              </a:rPr>
              <a:t>outcomes from critical illness: A pragmatic </a:t>
            </a:r>
            <a:r>
              <a:rPr lang="en-US" sz="3200" b="1" dirty="0" err="1">
                <a:latin typeface="Calibri" pitchFamily="34" charset="0"/>
              </a:rPr>
              <a:t>randomised</a:t>
            </a:r>
            <a:r>
              <a:rPr lang="en-US" sz="3200" b="1" dirty="0">
                <a:latin typeface="Calibri" pitchFamily="34" charset="0"/>
              </a:rPr>
              <a:t> controlled trial. Br Med J 2009, 339:b3723</a:t>
            </a:r>
            <a:endParaRPr lang="el-GR" sz="3200" b="1" dirty="0">
              <a:latin typeface="Calibri" pitchFamily="34" charset="0"/>
            </a:endParaRPr>
          </a:p>
          <a:p>
            <a:pPr marL="0" indent="0">
              <a:buNone/>
            </a:pPr>
            <a:endParaRPr lang="el-GR" sz="32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alibri" pitchFamily="34" charset="0"/>
              </a:rPr>
              <a:t>ELLIOT D, </a:t>
            </a:r>
            <a:r>
              <a:rPr lang="en-US" sz="2900" b="1" dirty="0" err="1" smtClean="0">
                <a:latin typeface="Calibri" pitchFamily="34" charset="0"/>
              </a:rPr>
              <a:t>McKINLEY</a:t>
            </a:r>
            <a:r>
              <a:rPr lang="en-US" sz="2900" b="1" dirty="0" smtClean="0">
                <a:latin typeface="Calibri" pitchFamily="34" charset="0"/>
              </a:rPr>
              <a:t> S, ALISON J, AITKEN LM, KING M, LESLIE GD</a:t>
            </a:r>
            <a:r>
              <a:rPr lang="el-GR" sz="2900" b="1" dirty="0" smtClean="0">
                <a:latin typeface="Calibri" pitchFamily="34" charset="0"/>
              </a:rPr>
              <a:t> </a:t>
            </a:r>
            <a:r>
              <a:rPr lang="en-US" sz="2900" b="1" dirty="0" smtClean="0">
                <a:latin typeface="Calibri" pitchFamily="34" charset="0"/>
              </a:rPr>
              <a:t>ET AL. Health-related quality of life and physical recovery after critical illness: A multi-</a:t>
            </a:r>
            <a:r>
              <a:rPr lang="en-US" sz="2900" b="1" dirty="0" err="1" smtClean="0">
                <a:latin typeface="Calibri" pitchFamily="34" charset="0"/>
              </a:rPr>
              <a:t>centre</a:t>
            </a:r>
            <a:r>
              <a:rPr lang="en-US" sz="2900" b="1" dirty="0" smtClean="0">
                <a:latin typeface="Calibri" pitchFamily="34" charset="0"/>
              </a:rPr>
              <a:t> </a:t>
            </a:r>
            <a:r>
              <a:rPr lang="en-US" sz="2900" b="1" dirty="0" err="1" smtClean="0">
                <a:latin typeface="Calibri" pitchFamily="34" charset="0"/>
              </a:rPr>
              <a:t>randomised</a:t>
            </a:r>
            <a:r>
              <a:rPr lang="en-US" sz="2900" b="1" dirty="0" smtClean="0">
                <a:latin typeface="Calibri" pitchFamily="34" charset="0"/>
              </a:rPr>
              <a:t> controlled </a:t>
            </a:r>
            <a:r>
              <a:rPr lang="en-US" sz="2900" b="1" dirty="0" err="1" smtClean="0">
                <a:latin typeface="Calibri" pitchFamily="34" charset="0"/>
              </a:rPr>
              <a:t>trialof</a:t>
            </a:r>
            <a:r>
              <a:rPr lang="en-US" sz="2900" b="1" dirty="0" smtClean="0">
                <a:latin typeface="Calibri" pitchFamily="34" charset="0"/>
              </a:rPr>
              <a:t> a home-based physical rehabilitation program. </a:t>
            </a:r>
            <a:r>
              <a:rPr lang="en-US" sz="2900" b="1" dirty="0" err="1" smtClean="0">
                <a:latin typeface="Calibri" pitchFamily="34" charset="0"/>
              </a:rPr>
              <a:t>Crit</a:t>
            </a:r>
            <a:r>
              <a:rPr lang="en-US" sz="2900" b="1" dirty="0" smtClean="0">
                <a:latin typeface="Calibri" pitchFamily="34" charset="0"/>
              </a:rPr>
              <a:t> Care</a:t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smtClean="0">
                <a:latin typeface="Calibri" pitchFamily="34" charset="0"/>
              </a:rPr>
              <a:t>2011, 15:R142</a:t>
            </a:r>
            <a:endParaRPr lang="el-GR" sz="29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alibri" pitchFamily="34" charset="0"/>
              </a:rPr>
              <a:t/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smtClean="0">
                <a:latin typeface="Calibri" pitchFamily="34" charset="0"/>
              </a:rPr>
              <a:t>JONES C, SKIRROW P, GRIFFITHS RD, HUMPHRIS GH, INGLEBY S,</a:t>
            </a:r>
            <a:r>
              <a:rPr lang="el-GR" sz="2900" b="1" dirty="0" smtClean="0">
                <a:latin typeface="Calibri" pitchFamily="34" charset="0"/>
              </a:rPr>
              <a:t> </a:t>
            </a:r>
            <a:r>
              <a:rPr lang="en-US" sz="2900" b="1" dirty="0" smtClean="0">
                <a:latin typeface="Calibri" pitchFamily="34" charset="0"/>
              </a:rPr>
              <a:t>EDDLESTON J ET AL. Rehabilitation after critical illness: A randomized, controlled trial. </a:t>
            </a:r>
            <a:r>
              <a:rPr lang="en-US" sz="2900" b="1" dirty="0" err="1" smtClean="0">
                <a:latin typeface="Calibri" pitchFamily="34" charset="0"/>
              </a:rPr>
              <a:t>Crit</a:t>
            </a:r>
            <a:r>
              <a:rPr lang="en-US" sz="2900" b="1" dirty="0" smtClean="0">
                <a:latin typeface="Calibri" pitchFamily="34" charset="0"/>
              </a:rPr>
              <a:t> Care Med 2003, 31:2456–2461</a:t>
            </a:r>
            <a:endParaRPr lang="el-GR" sz="29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alibri" pitchFamily="34" charset="0"/>
              </a:rPr>
              <a:t/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smtClean="0">
                <a:latin typeface="Calibri" pitchFamily="34" charset="0"/>
              </a:rPr>
              <a:t>JACKSON JC, ELY EW, MOREY MC, ANDERSON VM, DENNE LB, CLUNE</a:t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smtClean="0">
                <a:latin typeface="Calibri" pitchFamily="34" charset="0"/>
              </a:rPr>
              <a:t>J ET AL. Cognitive and physical rehabilitation of intensive care</a:t>
            </a:r>
            <a:r>
              <a:rPr lang="el-GR" sz="2900" b="1" dirty="0" smtClean="0">
                <a:latin typeface="Calibri" pitchFamily="34" charset="0"/>
              </a:rPr>
              <a:t> </a:t>
            </a:r>
            <a:r>
              <a:rPr lang="en-US" sz="2900" b="1" dirty="0" smtClean="0">
                <a:latin typeface="Calibri" pitchFamily="34" charset="0"/>
              </a:rPr>
              <a:t>unit survivors: Results of the RETURN randomized controlled</a:t>
            </a:r>
            <a:r>
              <a:rPr lang="el-GR" sz="2900" b="1" dirty="0" smtClean="0">
                <a:latin typeface="Calibri" pitchFamily="34" charset="0"/>
              </a:rPr>
              <a:t> </a:t>
            </a:r>
            <a:r>
              <a:rPr lang="en-US" sz="2900" b="1" dirty="0" smtClean="0">
                <a:latin typeface="Calibri" pitchFamily="34" charset="0"/>
              </a:rPr>
              <a:t>pilot investigation. </a:t>
            </a:r>
            <a:r>
              <a:rPr lang="en-US" sz="2900" b="1" dirty="0" err="1" smtClean="0">
                <a:latin typeface="Calibri" pitchFamily="34" charset="0"/>
              </a:rPr>
              <a:t>Crit</a:t>
            </a:r>
            <a:r>
              <a:rPr lang="en-US" sz="2900" b="1" dirty="0" smtClean="0">
                <a:latin typeface="Calibri" pitchFamily="34" charset="0"/>
              </a:rPr>
              <a:t> Care Med 2012, 40:1088–1097</a:t>
            </a:r>
            <a:endParaRPr lang="el-GR" sz="2900" b="1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alibri" pitchFamily="34" charset="0"/>
              </a:rPr>
              <a:t/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err="1" smtClean="0">
                <a:latin typeface="Calibri" pitchFamily="34" charset="0"/>
              </a:rPr>
              <a:t>McWILLIAMS</a:t>
            </a:r>
            <a:r>
              <a:rPr lang="en-US" sz="2900" b="1" dirty="0" smtClean="0">
                <a:latin typeface="Calibri" pitchFamily="34" charset="0"/>
              </a:rPr>
              <a:t> DJ, ATKINSON D, CARTER A, FOËX BA, BENINGTON S,CONWAY DH. Feasibility and impact of a structured, </a:t>
            </a:r>
            <a:r>
              <a:rPr lang="en-US" sz="2900" b="1" dirty="0" err="1" smtClean="0">
                <a:latin typeface="Calibri" pitchFamily="34" charset="0"/>
              </a:rPr>
              <a:t>exercisebased</a:t>
            </a:r>
            <a:r>
              <a:rPr lang="en-US" sz="2900" b="1" dirty="0" smtClean="0">
                <a:latin typeface="Calibri" pitchFamily="34" charset="0"/>
              </a:rPr>
              <a:t> rehabilitation </a:t>
            </a:r>
            <a:r>
              <a:rPr lang="en-US" sz="2900" b="1" dirty="0" err="1" smtClean="0">
                <a:latin typeface="Calibri" pitchFamily="34" charset="0"/>
              </a:rPr>
              <a:t>programme</a:t>
            </a:r>
            <a:r>
              <a:rPr lang="en-US" sz="2900" b="1" dirty="0" smtClean="0">
                <a:latin typeface="Calibri" pitchFamily="34" charset="0"/>
              </a:rPr>
              <a:t> for intensive care survivors.</a:t>
            </a:r>
            <a:br>
              <a:rPr lang="en-US" sz="2900" b="1" dirty="0" smtClean="0">
                <a:latin typeface="Calibri" pitchFamily="34" charset="0"/>
              </a:rPr>
            </a:br>
            <a:r>
              <a:rPr lang="en-US" sz="2900" b="1" dirty="0" err="1" smtClean="0">
                <a:latin typeface="Calibri" pitchFamily="34" charset="0"/>
              </a:rPr>
              <a:t>Physiother</a:t>
            </a:r>
            <a:r>
              <a:rPr lang="en-US" sz="2900" b="1" dirty="0" smtClean="0">
                <a:latin typeface="Calibri" pitchFamily="34" charset="0"/>
              </a:rPr>
              <a:t> Theory </a:t>
            </a:r>
            <a:r>
              <a:rPr lang="en-US" sz="2900" b="1" dirty="0" err="1" smtClean="0">
                <a:latin typeface="Calibri" pitchFamily="34" charset="0"/>
              </a:rPr>
              <a:t>Pract</a:t>
            </a:r>
            <a:r>
              <a:rPr lang="en-US" sz="2900" b="1" dirty="0" smtClean="0">
                <a:latin typeface="Calibri" pitchFamily="34" charset="0"/>
              </a:rPr>
              <a:t> 2009, 25:566–571 </a:t>
            </a:r>
            <a:r>
              <a:rPr lang="en-US" sz="3500" b="1" dirty="0" smtClean="0">
                <a:latin typeface="Calibri" pitchFamily="34" charset="0"/>
              </a:rPr>
              <a:t/>
            </a:r>
            <a:br>
              <a:rPr lang="en-US" sz="3500" b="1" dirty="0" smtClean="0">
                <a:latin typeface="Calibri" pitchFamily="34" charset="0"/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66</a:t>
            </a:fld>
            <a:endParaRPr lang="el-GR"/>
          </a:p>
        </p:txBody>
      </p:sp>
      <p:pic>
        <p:nvPicPr>
          <p:cNvPr id="5" name="Picture 2" descr="Bibliography Animated Word Cloud, Text Stock Footage Video (100%  Royalty-free) 30851932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720080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99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476672"/>
            <a:ext cx="7239000" cy="1387536"/>
          </a:xfrm>
        </p:spPr>
        <p:txBody>
          <a:bodyPr>
            <a:normAutofit fontScale="85000" lnSpcReduction="10000"/>
          </a:bodyPr>
          <a:lstStyle/>
          <a:p>
            <a:r>
              <a:rPr lang="el-GR" sz="2400" dirty="0">
                <a:latin typeface="Calibri" pitchFamily="34" charset="0"/>
              </a:rPr>
              <a:t>Σε πολλές περιπτώσεις,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ο ασθενής μπορεί να χρειαστεί </a:t>
            </a:r>
            <a:r>
              <a:rPr lang="el-GR" sz="2400" u="sng" dirty="0">
                <a:latin typeface="Calibri" pitchFamily="34" charset="0"/>
              </a:rPr>
              <a:t>2–3 έτη για να επανέλθει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σ’ ένα ικανοποιητικό επίπεδο λειτουργικότητας το οποίο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να του επιτρέπει να αυτοεξυπηρετείται, ενώ μόνο το 77%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</a:rPr>
              <a:t>μπορεί να επιστρέψει στην εργασία του.</a:t>
            </a:r>
            <a:endParaRPr lang="el-GR" dirty="0">
              <a:latin typeface="Calibri" pitchFamily="34" charset="0"/>
            </a:endParaRPr>
          </a:p>
          <a:p>
            <a:endParaRPr lang="el-GR" dirty="0"/>
          </a:p>
        </p:txBody>
      </p:sp>
      <p:pic>
        <p:nvPicPr>
          <p:cNvPr id="6148" name="Picture 4" descr="Recovery From Critical Illness: Recognizing Post-Intensive Care Syndrome |  Med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6824666" cy="38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95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239000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ΣΥΝΔΡΟΜΟ ΜΕΤΑ ΤΗ ΜΟΝΑΔΑ ΕΝΤΑΤΙΚΗΣ ΘΕΡΑΠΕΙΑΣ</a:t>
            </a:r>
            <a:endParaRPr lang="el-GR" sz="3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43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1143000"/>
          </a:xfrm>
        </p:spPr>
        <p:txBody>
          <a:bodyPr>
            <a:normAutofit/>
          </a:bodyPr>
          <a:lstStyle/>
          <a:p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ΣΥΝΔΡΟΜΟ ΜΕΤΑ ΤΗ ΜΟΝΑΔΑ </a:t>
            </a:r>
            <a:r>
              <a:rPr lang="el-G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ΕΝΤΑΤΙΚΗΣ ΘΕΡΑΠΕΙΑΣ</a:t>
            </a:r>
            <a:endParaRPr lang="el-G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609416"/>
            <a:ext cx="7560840" cy="4846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Αν </a:t>
            </a:r>
            <a:r>
              <a:rPr lang="el-GR" sz="2000" dirty="0">
                <a:latin typeface="Calibri" pitchFamily="34" charset="0"/>
              </a:rPr>
              <a:t>και δεν υπάρχει σαφής ορισμός για το σύνδρομο </a:t>
            </a:r>
            <a:r>
              <a:rPr lang="el-GR" sz="2000" dirty="0" smtClean="0">
                <a:latin typeface="Calibri" pitchFamily="34" charset="0"/>
              </a:rPr>
              <a:t>μετά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από </a:t>
            </a:r>
            <a:r>
              <a:rPr lang="el-GR" sz="2000" dirty="0">
                <a:latin typeface="Calibri" pitchFamily="34" charset="0"/>
              </a:rPr>
              <a:t>τη ΜΕΘ (PICS), η ιατρική κοινότητα έχει </a:t>
            </a:r>
            <a:r>
              <a:rPr lang="el-GR" sz="2000" dirty="0" smtClean="0">
                <a:latin typeface="Calibri" pitchFamily="34" charset="0"/>
              </a:rPr>
              <a:t>συμφωνήσει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ότι </a:t>
            </a:r>
            <a:r>
              <a:rPr lang="el-GR" sz="2000" dirty="0">
                <a:latin typeface="Calibri" pitchFamily="34" charset="0"/>
              </a:rPr>
              <a:t>αυτό περιλαμβάνει την εμφάνιση νέων ή την </a:t>
            </a:r>
            <a:r>
              <a:rPr lang="el-GR" sz="2000" dirty="0" smtClean="0">
                <a:latin typeface="Calibri" pitchFamily="34" charset="0"/>
              </a:rPr>
              <a:t>επιδείνωση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γνωσιακών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ή ψυχικών διαταραχών ή και 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δυσλειτουργιών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l-G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από 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το </a:t>
            </a:r>
            <a:r>
              <a:rPr lang="el-G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μυοσκελετικό</a:t>
            </a:r>
            <a:r>
              <a:rPr lang="el-G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σύστημα</a:t>
            </a:r>
            <a:r>
              <a:rPr lang="el-GR" sz="2000" dirty="0">
                <a:latin typeface="Calibri" pitchFamily="34" charset="0"/>
              </a:rPr>
              <a:t> μετά την παραμονή </a:t>
            </a:r>
            <a:r>
              <a:rPr lang="el-GR" sz="2000" dirty="0" smtClean="0">
                <a:latin typeface="Calibri" pitchFamily="34" charset="0"/>
              </a:rPr>
              <a:t>στη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ΜΕΘ.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latin typeface="Calibri" pitchFamily="34" charset="0"/>
              </a:rPr>
              <a:t>Αυτές </a:t>
            </a:r>
            <a:r>
              <a:rPr lang="el-GR" sz="2000" dirty="0">
                <a:latin typeface="Calibri" pitchFamily="34" charset="0"/>
              </a:rPr>
              <a:t>μπορεί να εμφανιστούν </a:t>
            </a:r>
            <a:r>
              <a:rPr lang="el-GR" sz="2000" dirty="0" smtClean="0">
                <a:latin typeface="Calibri" pitchFamily="34" charset="0"/>
              </a:rPr>
              <a:t>είτε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μεμονωμένα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είτε </a:t>
            </a:r>
            <a:r>
              <a:rPr lang="el-GR" sz="2000" dirty="0">
                <a:latin typeface="Calibri" pitchFamily="34" charset="0"/>
              </a:rPr>
              <a:t>συνδυαστικά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4" name="Picture 2" descr="1. Practice Problem &amp; Setting - Theory of Caring &amp; Post-ICU Synd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33056"/>
            <a:ext cx="461977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Προσαρμοσμένο 30">
      <a:dk1>
        <a:sysClr val="windowText" lastClr="000000"/>
      </a:dk1>
      <a:lt1>
        <a:sysClr val="window" lastClr="FFFFFF"/>
      </a:lt1>
      <a:dk2>
        <a:srgbClr val="2C1CF7"/>
      </a:dk2>
      <a:lt2>
        <a:srgbClr val="FF0000"/>
      </a:lt2>
      <a:accent1>
        <a:srgbClr val="FF00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392</TotalTime>
  <Words>2200</Words>
  <Application>Microsoft Office PowerPoint</Application>
  <PresentationFormat>Προβολή στην οθόνη (4:3)</PresentationFormat>
  <Paragraphs>369</Paragraphs>
  <Slides>66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66</vt:i4>
      </vt:variant>
    </vt:vector>
  </HeadingPairs>
  <TitlesOfParts>
    <vt:vector size="67" baseType="lpstr">
      <vt:lpstr>Αφθονία</vt:lpstr>
      <vt:lpstr>ΛειτουργικΗ αποκατΑσταση βαρΕωΣ πασχΟντων ασθενΩν ΣΤΗ ΜΕΘ</vt:lpstr>
      <vt:lpstr>ΕΙΣΑΓΩΓΗ</vt:lpstr>
      <vt:lpstr>Παρουσίαση του PowerPoint</vt:lpstr>
      <vt:lpstr>ΕΙΣΑΓΩΓΗ</vt:lpstr>
      <vt:lpstr>Παρουσίαση του PowerPoint</vt:lpstr>
      <vt:lpstr>Παρουσίαση του PowerPoint</vt:lpstr>
      <vt:lpstr>Παρουσίαση του PowerPoint</vt:lpstr>
      <vt:lpstr>ΣΥΝΔΡΟΜΟ ΜΕΤΑ ΤΗ ΜΟΝΑΔΑ ΕΝΤΑΤΙΚΗΣ ΘΕΡΑΠΕΙΑΣ</vt:lpstr>
      <vt:lpstr>ΣΥΝΔΡΟΜΟ ΜΕΤΑ ΤΗ ΜΟΝΑΔΑ ΕΝΤΑΤΙΚΗΣ ΘΕΡΑΠΕΙΑΣ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ΣΤΡΑΤΗΓΙΚΕΣ ΠΡΟΛΗΨΗΣ ΤΗΣ ΜΥΪΚΗΣ ΑΔΥΝΑΜΙΑΣ ΤΗΣ ΜΟΝΑΔΑΣ ΕΝΤΑΤΙΚΗΣ ΘΕΡΑΠΕΙΑΣ</vt:lpstr>
      <vt:lpstr>ΣΤΡΑΤΗΓΙΚΕΣ ΠΡΟΛΗΨΗΣ ΤΗΣ ΜΥΪΚΗΣ ΑΔΥΝΑΜΙΑΣ ΤΗΣ ΜΟΝΑΔΑΣ ΕΝΤΑΤΙΚΗΣ ΘΕΡΑΠΕΙΑΣ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ΑΠΟΚΑΤΑΣΤΑΣΗ ΜΕΤΑ ΑΠΟ ΤΗ ΜΟΝΑΔΑ ΕΝΤΑΤΙΚΗΣ ΘΕΡΑΠΕΙΑΣ</vt:lpstr>
      <vt:lpstr>ΑΠΟΚΑΤΑΣΤΑΣΗ ΜΕΤΑ ΑΠΟ ΤΗ ΜΟΝΑΔΑ ΕΝΤΑΤΙΚΗΣ ΘΕΡΑΠΕΙΑΣ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συμπερασματικα</vt:lpstr>
      <vt:lpstr>Παρουσίαση του PowerPoint</vt:lpstr>
      <vt:lpstr>Παρουσίαση του PowerPoint</vt:lpstr>
      <vt:lpstr>βιβλιογραφια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Λειτουργική αποκατάσταση βαρέως πασχόντων ασθενών</dc:title>
  <dc:creator>USER</dc:creator>
  <cp:lastModifiedBy>USER</cp:lastModifiedBy>
  <cp:revision>62</cp:revision>
  <dcterms:created xsi:type="dcterms:W3CDTF">2021-05-11T09:05:17Z</dcterms:created>
  <dcterms:modified xsi:type="dcterms:W3CDTF">2021-05-15T14:53:47Z</dcterms:modified>
</cp:coreProperties>
</file>