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08" r:id="rId2"/>
    <p:sldId id="256" r:id="rId3"/>
    <p:sldId id="276" r:id="rId4"/>
    <p:sldId id="305" r:id="rId5"/>
    <p:sldId id="283" r:id="rId6"/>
    <p:sldId id="284" r:id="rId7"/>
    <p:sldId id="285" r:id="rId8"/>
    <p:sldId id="286" r:id="rId9"/>
    <p:sldId id="287" r:id="rId10"/>
    <p:sldId id="282" r:id="rId11"/>
    <p:sldId id="291" r:id="rId12"/>
    <p:sldId id="292" r:id="rId13"/>
    <p:sldId id="289" r:id="rId14"/>
    <p:sldId id="290" r:id="rId15"/>
    <p:sldId id="30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07" d="100"/>
          <a:sy n="107" d="100"/>
        </p:scale>
        <p:origin x="1502" y="75"/>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57EAB4-399F-4F72-9C79-2488DC586D46}" type="datetimeFigureOut">
              <a:rPr lang="en-US" smtClean="0"/>
              <a:t>05-Apr-16</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0F6C1F-4CE3-4B64-9E34-3E97E34A4D88}" type="slidenum">
              <a:rPr lang="en-US" smtClean="0"/>
              <a:t>‹#›</a:t>
            </a:fld>
            <a:endParaRPr lang="en-US"/>
          </a:p>
        </p:txBody>
      </p:sp>
    </p:spTree>
    <p:extLst>
      <p:ext uri="{BB962C8B-B14F-4D97-AF65-F5344CB8AC3E}">
        <p14:creationId xmlns:p14="http://schemas.microsoft.com/office/powerpoint/2010/main" val="3365061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n-US"/>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a:p>
        </p:txBody>
      </p:sp>
      <p:sp>
        <p:nvSpPr>
          <p:cNvPr id="4" name="3 - Θέση ημερομηνίας"/>
          <p:cNvSpPr>
            <a:spLocks noGrp="1"/>
          </p:cNvSpPr>
          <p:nvPr>
            <p:ph type="dt" sz="half" idx="10"/>
          </p:nvPr>
        </p:nvSpPr>
        <p:spPr/>
        <p:txBody>
          <a:bodyPr/>
          <a:lstStyle/>
          <a:p>
            <a:fld id="{F495ED18-2C82-4897-A133-555D86C8C77E}" type="datetime1">
              <a:rPr lang="en-US" smtClean="0"/>
              <a:t>05-Apr-16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7E635FA4-F283-44DD-B729-88F064AA66C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151869AE-A170-4C7B-B5D6-F715B5FE0E39}" type="datetime1">
              <a:rPr lang="en-US" smtClean="0"/>
              <a:t>05-Apr-16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7E635FA4-F283-44DD-B729-88F064AA66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0D8D9B13-2CE6-4F37-A152-E0AEC5A39EFA}" type="datetime1">
              <a:rPr lang="en-US" smtClean="0"/>
              <a:t>05-Apr-16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7E635FA4-F283-44DD-B729-88F064AA66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08A025A3-3B73-4303-AE21-1FB32113E2A7}" type="datetime1">
              <a:rPr lang="en-US" smtClean="0"/>
              <a:t>05-Apr-16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7E635FA4-F283-44DD-B729-88F064AA66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3DA33F2-8617-42A4-A6A0-8340B4FD9A68}" type="datetime1">
              <a:rPr lang="en-US" smtClean="0"/>
              <a:t>05-Apr-16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7E635FA4-F283-44DD-B729-88F064AA66C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ημερομηνίας"/>
          <p:cNvSpPr>
            <a:spLocks noGrp="1"/>
          </p:cNvSpPr>
          <p:nvPr>
            <p:ph type="dt" sz="half" idx="10"/>
          </p:nvPr>
        </p:nvSpPr>
        <p:spPr/>
        <p:txBody>
          <a:bodyPr/>
          <a:lstStyle/>
          <a:p>
            <a:fld id="{E352CD97-DF94-4120-805C-C9D8FD82709E}" type="datetime1">
              <a:rPr lang="en-US" smtClean="0"/>
              <a:t>05-Apr-16</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7E635FA4-F283-44DD-B729-88F064AA66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6 - Θέση ημερομηνίας"/>
          <p:cNvSpPr>
            <a:spLocks noGrp="1"/>
          </p:cNvSpPr>
          <p:nvPr>
            <p:ph type="dt" sz="half" idx="10"/>
          </p:nvPr>
        </p:nvSpPr>
        <p:spPr/>
        <p:txBody>
          <a:bodyPr/>
          <a:lstStyle/>
          <a:p>
            <a:fld id="{97424B2D-63F2-4751-9C24-64D1E945D5CD}" type="datetime1">
              <a:rPr lang="en-US" smtClean="0"/>
              <a:t>05-Apr-16</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7E635FA4-F283-44DD-B729-88F064AA66C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p:txBody>
          <a:bodyPr/>
          <a:lstStyle/>
          <a:p>
            <a:fld id="{8B513EB5-0D82-4161-B479-63D387EF86D0}" type="datetime1">
              <a:rPr lang="en-US" smtClean="0"/>
              <a:t>05-Apr-16</a:t>
            </a:fld>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7E635FA4-F283-44DD-B729-88F064AA66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CAB1860-4ACE-4EE1-B27F-CEB9C36361FE}" type="datetime1">
              <a:rPr lang="en-US" smtClean="0"/>
              <a:t>05-Apr-16</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7E635FA4-F283-44DD-B729-88F064AA66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8AEFBC0-53D9-4DAD-AE4D-303AA084981C}" type="datetime1">
              <a:rPr lang="en-US" smtClean="0"/>
              <a:t>05-Apr-16</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7E635FA4-F283-44DD-B729-88F064AA66C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EF26FB4-93D8-4013-AB2B-DDAF42D45825}" type="datetime1">
              <a:rPr lang="en-US" smtClean="0"/>
              <a:t>05-Apr-16</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7E635FA4-F283-44DD-B729-88F064AA66C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990017-5291-4BDE-AE6E-08D6D50329B1}" type="datetime1">
              <a:rPr lang="en-US" smtClean="0"/>
              <a:t>05-Apr-16</a:t>
            </a:fld>
            <a:endParaRPr lang="en-US"/>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635FA4-F283-44DD-B729-88F064AA66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800" dirty="0" smtClean="0"/>
              <a:t>ΠΑΝΕΠΙΣΤΗΜΙΟ ΠΑΤΡΩΝ</a:t>
            </a:r>
            <a:br>
              <a:rPr lang="el-GR" sz="1800" dirty="0" smtClean="0"/>
            </a:br>
            <a:r>
              <a:rPr lang="el-GR" sz="1800" dirty="0" smtClean="0"/>
              <a:t>ΤΜΗΜΑ ΠΟΛΙΤΙΚΩΝ ΜΗΧΑΝΙΚΩΝ</a:t>
            </a:r>
            <a:br>
              <a:rPr lang="el-GR" sz="1800" dirty="0" smtClean="0"/>
            </a:br>
            <a:r>
              <a:rPr lang="el-GR" sz="1800" dirty="0" smtClean="0"/>
              <a:t>ΜΑΘΗΜΑ</a:t>
            </a:r>
            <a:r>
              <a:rPr lang="en-US" sz="1800" dirty="0" smtClean="0"/>
              <a:t>: </a:t>
            </a:r>
            <a:r>
              <a:rPr lang="el-GR" sz="1800" dirty="0" smtClean="0"/>
              <a:t>ΕΥΦΥΕΙΣ ΠΟΛΕΙΣ, ΥΠΟΔΟΜΕΣ ΚΑΙ ΜΕΤΑΦΟΡΕΣ</a:t>
            </a:r>
            <a:br>
              <a:rPr lang="el-GR" sz="1800" dirty="0" smtClean="0"/>
            </a:br>
            <a:r>
              <a:rPr lang="el-GR" sz="1800" dirty="0" smtClean="0"/>
              <a:t>Ακαδημαϊκό  έτος 2015-2016</a:t>
            </a:r>
            <a:br>
              <a:rPr lang="el-GR" sz="1800" dirty="0" smtClean="0"/>
            </a:br>
            <a:r>
              <a:rPr lang="el-GR" sz="1800" dirty="0" smtClean="0"/>
              <a:t>10</a:t>
            </a:r>
            <a:r>
              <a:rPr lang="el-GR" sz="1800" baseline="30000" dirty="0" smtClean="0"/>
              <a:t>ο</a:t>
            </a:r>
            <a:r>
              <a:rPr lang="el-GR" sz="1800" dirty="0" smtClean="0"/>
              <a:t> Εξάμηνο</a:t>
            </a:r>
            <a:endParaRPr lang="en-US" sz="1800" dirty="0"/>
          </a:p>
        </p:txBody>
      </p:sp>
      <p:sp>
        <p:nvSpPr>
          <p:cNvPr id="3" name="2 - Θέση περιεχομένου"/>
          <p:cNvSpPr>
            <a:spLocks noGrp="1"/>
          </p:cNvSpPr>
          <p:nvPr>
            <p:ph idx="1"/>
          </p:nvPr>
        </p:nvSpPr>
        <p:spPr/>
        <p:txBody>
          <a:bodyPr/>
          <a:lstStyle/>
          <a:p>
            <a:pPr algn="ctr">
              <a:buNone/>
            </a:pPr>
            <a:endParaRPr lang="el-GR" sz="1800" dirty="0" smtClean="0"/>
          </a:p>
          <a:p>
            <a:pPr algn="ctr">
              <a:buNone/>
            </a:pPr>
            <a:r>
              <a:rPr lang="el-GR" sz="2400" b="1" i="1" u="sng" dirty="0" smtClean="0">
                <a:solidFill>
                  <a:schemeClr val="accent1"/>
                </a:solidFill>
              </a:rPr>
              <a:t> </a:t>
            </a:r>
            <a:r>
              <a:rPr lang="en-US" sz="4800" b="1" i="1" u="sng" dirty="0" smtClean="0">
                <a:solidFill>
                  <a:schemeClr val="accent1"/>
                </a:solidFill>
              </a:rPr>
              <a:t>CASE STUDY</a:t>
            </a:r>
          </a:p>
          <a:p>
            <a:pPr algn="ctr">
              <a:buNone/>
            </a:pPr>
            <a:r>
              <a:rPr lang="en-US" sz="4800" b="1" i="1" u="sng" dirty="0" smtClean="0">
                <a:solidFill>
                  <a:schemeClr val="accent1"/>
                </a:solidFill>
              </a:rPr>
              <a:t>AMSTERDAM-SMART GRID</a:t>
            </a:r>
          </a:p>
          <a:p>
            <a:pPr algn="ctr">
              <a:buNone/>
            </a:pPr>
            <a:endParaRPr lang="el-GR" sz="2400" i="1" dirty="0" smtClean="0">
              <a:solidFill>
                <a:schemeClr val="accent1"/>
              </a:solidFill>
            </a:endParaRPr>
          </a:p>
        </p:txBody>
      </p:sp>
      <p:sp>
        <p:nvSpPr>
          <p:cNvPr id="45058" name="AutoShape 2" descr="Αποτέλεσμα εικόνας για smart cities"/>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 name="5 - Θέση αριθμού διαφάνειας"/>
          <p:cNvSpPr>
            <a:spLocks noGrp="1"/>
          </p:cNvSpPr>
          <p:nvPr>
            <p:ph type="sldNum" sz="quarter" idx="12"/>
          </p:nvPr>
        </p:nvSpPr>
        <p:spPr/>
        <p:txBody>
          <a:bodyPr/>
          <a:lstStyle/>
          <a:p>
            <a:fld id="{6973E247-A1F2-4130-90EE-22D7C1B6F58F}" type="slidenum">
              <a:rPr lang="en-US" smtClean="0"/>
              <a:pPr/>
              <a:t>1</a:t>
            </a:fld>
            <a:endParaRPr lang="en-US"/>
          </a:p>
        </p:txBody>
      </p:sp>
      <p:pic>
        <p:nvPicPr>
          <p:cNvPr id="12294" name="Picture 6" descr="Αποτέλεσμα εικόνας για amsterdam smart city"/>
          <p:cNvPicPr>
            <a:picLocks noChangeAspect="1" noChangeArrowheads="1"/>
          </p:cNvPicPr>
          <p:nvPr/>
        </p:nvPicPr>
        <p:blipFill>
          <a:blip r:embed="rId2" cstate="print"/>
          <a:srcRect/>
          <a:stretch>
            <a:fillRect/>
          </a:stretch>
        </p:blipFill>
        <p:spPr bwMode="auto">
          <a:xfrm>
            <a:off x="3581400" y="5181600"/>
            <a:ext cx="1895475" cy="981076"/>
          </a:xfrm>
          <a:prstGeom prst="rect">
            <a:avLst/>
          </a:prstGeom>
          <a:noFill/>
        </p:spPr>
      </p:pic>
      <p:pic>
        <p:nvPicPr>
          <p:cNvPr id="12296" name="Picture 8" descr="Αποτέλεσμα εικόνας για amsterdam smart city"/>
          <p:cNvPicPr>
            <a:picLocks noChangeAspect="1" noChangeArrowheads="1"/>
          </p:cNvPicPr>
          <p:nvPr/>
        </p:nvPicPr>
        <p:blipFill>
          <a:blip r:embed="rId3" cstate="print"/>
          <a:srcRect/>
          <a:stretch>
            <a:fillRect/>
          </a:stretch>
        </p:blipFill>
        <p:spPr bwMode="auto">
          <a:xfrm>
            <a:off x="3733800" y="3810000"/>
            <a:ext cx="1524000" cy="75247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srcRect/>
          <a:stretch>
            <a:fillRect/>
          </a:stretch>
        </p:blipFill>
        <p:spPr bwMode="auto">
          <a:xfrm>
            <a:off x="0" y="0"/>
            <a:ext cx="2286000" cy="762000"/>
          </a:xfrm>
          <a:prstGeom prst="rect">
            <a:avLst/>
          </a:prstGeom>
          <a:noFill/>
          <a:ln w="9525">
            <a:noFill/>
            <a:miter lim="800000"/>
            <a:headEnd/>
            <a:tailEnd/>
          </a:ln>
        </p:spPr>
      </p:pic>
      <p:sp>
        <p:nvSpPr>
          <p:cNvPr id="2" name="1 - Τίτλος"/>
          <p:cNvSpPr>
            <a:spLocks noGrp="1"/>
          </p:cNvSpPr>
          <p:nvPr>
            <p:ph type="title"/>
          </p:nvPr>
        </p:nvSpPr>
        <p:spPr/>
        <p:txBody>
          <a:bodyPr>
            <a:normAutofit/>
          </a:bodyPr>
          <a:lstStyle/>
          <a:p>
            <a:r>
              <a:rPr lang="el-GR" sz="3600" dirty="0" smtClean="0"/>
              <a:t>Βασικές αρχές σχεδιασμού</a:t>
            </a:r>
            <a:endParaRPr lang="en-US" sz="3600" dirty="0"/>
          </a:p>
        </p:txBody>
      </p:sp>
      <p:pic>
        <p:nvPicPr>
          <p:cNvPr id="4" name="Picture 2"/>
          <p:cNvPicPr>
            <a:picLocks noGrp="1" noChangeAspect="1" noChangeArrowheads="1"/>
          </p:cNvPicPr>
          <p:nvPr>
            <p:ph idx="1"/>
          </p:nvPr>
        </p:nvPicPr>
        <p:blipFill>
          <a:blip r:embed="rId3" cstate="print"/>
          <a:srcRect/>
          <a:stretch>
            <a:fillRect/>
          </a:stretch>
        </p:blipFill>
        <p:spPr bwMode="auto">
          <a:xfrm>
            <a:off x="1075918" y="3189037"/>
            <a:ext cx="7001282" cy="3592763"/>
          </a:xfrm>
          <a:prstGeom prst="rect">
            <a:avLst/>
          </a:prstGeom>
          <a:noFill/>
          <a:ln w="9525">
            <a:noFill/>
            <a:miter lim="800000"/>
            <a:headEnd/>
            <a:tailEnd/>
          </a:ln>
          <a:effectLst/>
        </p:spPr>
      </p:pic>
      <p:sp>
        <p:nvSpPr>
          <p:cNvPr id="5" name="4 - Ορθογώνιο"/>
          <p:cNvSpPr/>
          <p:nvPr/>
        </p:nvSpPr>
        <p:spPr>
          <a:xfrm>
            <a:off x="914400" y="1828800"/>
            <a:ext cx="7772400" cy="1384995"/>
          </a:xfrm>
          <a:prstGeom prst="rect">
            <a:avLst/>
          </a:prstGeom>
        </p:spPr>
        <p:txBody>
          <a:bodyPr wrap="square">
            <a:spAutoFit/>
          </a:bodyPr>
          <a:lstStyle/>
          <a:p>
            <a:pPr algn="just">
              <a:buNone/>
            </a:pPr>
            <a:r>
              <a:rPr lang="el-GR" sz="2800" b="1" dirty="0" smtClean="0"/>
              <a:t>4) Οικονομική βιωσιμότητα</a:t>
            </a:r>
            <a:r>
              <a:rPr lang="el-GR" sz="2800" dirty="0" smtClean="0"/>
              <a:t>: Μόνον οι οικονομικά βιώσιμες πρωτοβουλίες θα</a:t>
            </a:r>
            <a:r>
              <a:rPr lang="en-US" sz="2800" dirty="0" smtClean="0"/>
              <a:t> </a:t>
            </a:r>
            <a:r>
              <a:rPr lang="el-GR" sz="2800" dirty="0" smtClean="0"/>
              <a:t>προωθηθούν για εφαρμογή σε μεγάλη κλίμακα.</a:t>
            </a:r>
          </a:p>
        </p:txBody>
      </p:sp>
      <p:pic>
        <p:nvPicPr>
          <p:cNvPr id="7" name="Picture 6" descr="Αποτέλεσμα εικόνας για amsterdam smart city"/>
          <p:cNvPicPr>
            <a:picLocks noChangeAspect="1" noChangeArrowheads="1"/>
          </p:cNvPicPr>
          <p:nvPr/>
        </p:nvPicPr>
        <p:blipFill>
          <a:blip r:embed="rId4" cstate="print"/>
          <a:srcRect/>
          <a:stretch>
            <a:fillRect/>
          </a:stretch>
        </p:blipFill>
        <p:spPr bwMode="auto">
          <a:xfrm>
            <a:off x="7966230" y="1"/>
            <a:ext cx="1177769" cy="609599"/>
          </a:xfrm>
          <a:prstGeom prst="rect">
            <a:avLst/>
          </a:prstGeom>
          <a:noFill/>
        </p:spPr>
      </p:pic>
      <p:sp>
        <p:nvSpPr>
          <p:cNvPr id="8" name="7 - Θέση αριθμού διαφάνειας"/>
          <p:cNvSpPr>
            <a:spLocks noGrp="1"/>
          </p:cNvSpPr>
          <p:nvPr>
            <p:ph type="sldNum" sz="quarter" idx="12"/>
          </p:nvPr>
        </p:nvSpPr>
        <p:spPr/>
        <p:txBody>
          <a:bodyPr/>
          <a:lstStyle/>
          <a:p>
            <a:fld id="{7E635FA4-F283-44DD-B729-88F064AA66C6}"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2133600" cy="762000"/>
          </a:xfrm>
          <a:prstGeom prst="rect">
            <a:avLst/>
          </a:prstGeom>
          <a:noFill/>
          <a:ln w="9525">
            <a:noFill/>
            <a:miter lim="800000"/>
            <a:headEnd/>
            <a:tailEnd/>
          </a:ln>
        </p:spPr>
      </p:pic>
      <p:sp>
        <p:nvSpPr>
          <p:cNvPr id="2" name="1 - Τίτλος"/>
          <p:cNvSpPr>
            <a:spLocks noGrp="1"/>
          </p:cNvSpPr>
          <p:nvPr>
            <p:ph type="title"/>
          </p:nvPr>
        </p:nvSpPr>
        <p:spPr/>
        <p:txBody>
          <a:bodyPr>
            <a:normAutofit/>
          </a:bodyPr>
          <a:lstStyle/>
          <a:p>
            <a:r>
              <a:rPr lang="el-GR" sz="3600" dirty="0" smtClean="0"/>
              <a:t>Προτεινόμενη Λύση</a:t>
            </a:r>
            <a:endParaRPr lang="en-US" sz="3600" dirty="0"/>
          </a:p>
        </p:txBody>
      </p:sp>
      <p:sp>
        <p:nvSpPr>
          <p:cNvPr id="3" name="2 - Θέση περιεχομένου"/>
          <p:cNvSpPr>
            <a:spLocks noGrp="1"/>
          </p:cNvSpPr>
          <p:nvPr>
            <p:ph idx="1"/>
          </p:nvPr>
        </p:nvSpPr>
        <p:spPr>
          <a:xfrm>
            <a:off x="1371600" y="1646237"/>
            <a:ext cx="7315200" cy="4525963"/>
          </a:xfrm>
        </p:spPr>
        <p:txBody>
          <a:bodyPr>
            <a:normAutofit fontScale="92500" lnSpcReduction="20000"/>
          </a:bodyPr>
          <a:lstStyle/>
          <a:p>
            <a:pPr>
              <a:buNone/>
            </a:pPr>
            <a:r>
              <a:rPr lang="en-US" sz="2800" b="1" dirty="0" smtClean="0"/>
              <a:t>City-</a:t>
            </a:r>
            <a:r>
              <a:rPr lang="en-US" sz="2800" b="1" dirty="0" err="1" smtClean="0"/>
              <a:t>zen</a:t>
            </a:r>
            <a:r>
              <a:rPr lang="en-US" sz="2800" b="1" dirty="0" smtClean="0"/>
              <a:t> - Smart Grid</a:t>
            </a:r>
          </a:p>
          <a:p>
            <a:pPr algn="just"/>
            <a:r>
              <a:rPr lang="el-GR" sz="3000" dirty="0" smtClean="0"/>
              <a:t>Ευφυές δίκτυο ηλεκτρισμού περιλαμβάνει μετρητές και αισθητήρες για ακριβέστερη καταμέτρηση/έλεγχο  τάσης και ρεύματος.</a:t>
            </a:r>
          </a:p>
          <a:p>
            <a:pPr algn="just"/>
            <a:r>
              <a:rPr lang="el-GR" sz="3000" dirty="0" smtClean="0"/>
              <a:t>Επεκτείνει το δίκτυο από 10</a:t>
            </a:r>
            <a:r>
              <a:rPr lang="en-US" sz="3000" dirty="0" err="1" smtClean="0"/>
              <a:t>kv</a:t>
            </a:r>
            <a:r>
              <a:rPr lang="en-US" sz="3000" dirty="0" smtClean="0"/>
              <a:t>-grid </a:t>
            </a:r>
            <a:r>
              <a:rPr lang="el-GR" sz="3000" dirty="0" smtClean="0"/>
              <a:t>σε 20</a:t>
            </a:r>
            <a:r>
              <a:rPr lang="en-US" sz="3000" dirty="0" err="1" smtClean="0"/>
              <a:t>kv</a:t>
            </a:r>
            <a:r>
              <a:rPr lang="en-US" sz="3000" dirty="0" smtClean="0"/>
              <a:t>-grid</a:t>
            </a:r>
            <a:endParaRPr lang="el-GR" sz="3000" dirty="0" smtClean="0"/>
          </a:p>
          <a:p>
            <a:pPr algn="just"/>
            <a:r>
              <a:rPr lang="el-GR" sz="3000" dirty="0" smtClean="0"/>
              <a:t>Παρέχει καλύτερες και φθηνότερες επιλογές στην μετάδοση της ηλεκτρικής ενέργειας (π.χ. </a:t>
            </a:r>
            <a:r>
              <a:rPr lang="el-GR" sz="3000" dirty="0" err="1" smtClean="0"/>
              <a:t>στοχευμένη</a:t>
            </a:r>
            <a:r>
              <a:rPr lang="el-GR" sz="3000" dirty="0" smtClean="0"/>
              <a:t> συντήρηση δικτύου) με οφέλη για τους καταναλωτές.</a:t>
            </a:r>
            <a:endParaRPr lang="en-US" sz="3000" dirty="0" smtClean="0"/>
          </a:p>
          <a:p>
            <a:pPr algn="just">
              <a:buNone/>
            </a:pPr>
            <a:r>
              <a:rPr lang="en-US" sz="2800" dirty="0" smtClean="0"/>
              <a:t/>
            </a:r>
            <a:br>
              <a:rPr lang="en-US" sz="2800" dirty="0" smtClean="0"/>
            </a:br>
            <a:endParaRPr lang="el-GR" sz="2800" dirty="0" smtClean="0"/>
          </a:p>
          <a:p>
            <a:endParaRPr lang="en-US" dirty="0"/>
          </a:p>
        </p:txBody>
      </p:sp>
      <p:pic>
        <p:nvPicPr>
          <p:cNvPr id="5" name="Picture 6" descr="Αποτέλεσμα εικόνας για amsterdam smart city"/>
          <p:cNvPicPr>
            <a:picLocks noChangeAspect="1" noChangeArrowheads="1"/>
          </p:cNvPicPr>
          <p:nvPr/>
        </p:nvPicPr>
        <p:blipFill>
          <a:blip r:embed="rId3" cstate="print"/>
          <a:srcRect/>
          <a:stretch>
            <a:fillRect/>
          </a:stretch>
        </p:blipFill>
        <p:spPr bwMode="auto">
          <a:xfrm>
            <a:off x="7966230" y="1"/>
            <a:ext cx="1177769" cy="609599"/>
          </a:xfrm>
          <a:prstGeom prst="rect">
            <a:avLst/>
          </a:prstGeom>
          <a:noFill/>
        </p:spPr>
      </p:pic>
      <p:sp>
        <p:nvSpPr>
          <p:cNvPr id="6" name="5 - Θέση αριθμού διαφάνειας"/>
          <p:cNvSpPr>
            <a:spLocks noGrp="1"/>
          </p:cNvSpPr>
          <p:nvPr>
            <p:ph type="sldNum" sz="quarter" idx="12"/>
          </p:nvPr>
        </p:nvSpPr>
        <p:spPr/>
        <p:txBody>
          <a:bodyPr/>
          <a:lstStyle/>
          <a:p>
            <a:fld id="{7E635FA4-F283-44DD-B729-88F064AA66C6}"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152400"/>
            <a:ext cx="8229600" cy="1143000"/>
          </a:xfrm>
        </p:spPr>
        <p:txBody>
          <a:bodyPr>
            <a:normAutofit/>
          </a:bodyPr>
          <a:lstStyle/>
          <a:p>
            <a:r>
              <a:rPr lang="el-GR" sz="3600" dirty="0" smtClean="0"/>
              <a:t>Καταγραφή Ωφελειών</a:t>
            </a:r>
            <a:endParaRPr lang="en-US" sz="3600" dirty="0"/>
          </a:p>
        </p:txBody>
      </p:sp>
      <p:sp>
        <p:nvSpPr>
          <p:cNvPr id="3" name="2 - Θέση περιεχομένου"/>
          <p:cNvSpPr>
            <a:spLocks noGrp="1"/>
          </p:cNvSpPr>
          <p:nvPr>
            <p:ph idx="1"/>
          </p:nvPr>
        </p:nvSpPr>
        <p:spPr>
          <a:xfrm>
            <a:off x="1905000" y="1722437"/>
            <a:ext cx="6629400" cy="4525963"/>
          </a:xfrm>
        </p:spPr>
        <p:txBody>
          <a:bodyPr>
            <a:normAutofit fontScale="92500" lnSpcReduction="10000"/>
          </a:bodyPr>
          <a:lstStyle/>
          <a:p>
            <a:pPr marL="514350" indent="-514350">
              <a:buFont typeface="+mj-lt"/>
              <a:buAutoNum type="arabicPeriod"/>
            </a:pPr>
            <a:r>
              <a:rPr lang="el-GR" sz="3000" dirty="0" smtClean="0"/>
              <a:t>Μείωση αριθμού και διάρκειας διακοπών ρεύματος</a:t>
            </a:r>
          </a:p>
          <a:p>
            <a:pPr marL="514350" indent="-514350">
              <a:buFont typeface="+mj-lt"/>
              <a:buAutoNum type="arabicPeriod"/>
            </a:pPr>
            <a:r>
              <a:rPr lang="el-GR" sz="3000" dirty="0" smtClean="0"/>
              <a:t>Τροφοδοσία του δικτύου από τον ίδιο τον καταναλωτή</a:t>
            </a:r>
          </a:p>
          <a:p>
            <a:pPr marL="514350" indent="-514350">
              <a:buFont typeface="+mj-lt"/>
              <a:buAutoNum type="arabicPeriod"/>
            </a:pPr>
            <a:r>
              <a:rPr lang="el-GR" sz="3000" dirty="0" smtClean="0"/>
              <a:t>Μεγαλύτερη ενσωμάτωση ηλεκτρικών αυτοκινήτων </a:t>
            </a:r>
          </a:p>
          <a:p>
            <a:pPr marL="514350" indent="-514350">
              <a:buFont typeface="+mj-lt"/>
              <a:buAutoNum type="arabicPeriod"/>
            </a:pPr>
            <a:r>
              <a:rPr lang="el-GR" sz="3000" dirty="0" smtClean="0"/>
              <a:t>Μείωση τιμών ηλεκτρισμού για  νοικοκυριά</a:t>
            </a:r>
          </a:p>
          <a:p>
            <a:pPr marL="514350" indent="-514350">
              <a:buFont typeface="+mj-lt"/>
              <a:buAutoNum type="arabicPeriod"/>
            </a:pPr>
            <a:r>
              <a:rPr lang="el-GR" sz="3000" dirty="0" smtClean="0"/>
              <a:t>Ενεργή συμμετοχή στην βιώσιμη διαχείριση της ενέργειας</a:t>
            </a:r>
            <a:endParaRPr lang="en-US" sz="3000" dirty="0" smtClean="0"/>
          </a:p>
          <a:p>
            <a:endParaRPr lang="en-US" dirty="0"/>
          </a:p>
        </p:txBody>
      </p:sp>
      <p:pic>
        <p:nvPicPr>
          <p:cNvPr id="4" name="Picture 2"/>
          <p:cNvPicPr>
            <a:picLocks noChangeAspect="1" noChangeArrowheads="1"/>
          </p:cNvPicPr>
          <p:nvPr/>
        </p:nvPicPr>
        <p:blipFill>
          <a:blip r:embed="rId2" cstate="print"/>
          <a:srcRect/>
          <a:stretch>
            <a:fillRect/>
          </a:stretch>
        </p:blipFill>
        <p:spPr bwMode="auto">
          <a:xfrm>
            <a:off x="0" y="0"/>
            <a:ext cx="2133600" cy="762000"/>
          </a:xfrm>
          <a:prstGeom prst="rect">
            <a:avLst/>
          </a:prstGeom>
          <a:noFill/>
          <a:ln w="9525">
            <a:noFill/>
            <a:miter lim="800000"/>
            <a:headEnd/>
            <a:tailEnd/>
          </a:ln>
        </p:spPr>
      </p:pic>
      <p:pic>
        <p:nvPicPr>
          <p:cNvPr id="5" name="Picture 6" descr="Αποτέλεσμα εικόνας για amsterdam smart city"/>
          <p:cNvPicPr>
            <a:picLocks noChangeAspect="1" noChangeArrowheads="1"/>
          </p:cNvPicPr>
          <p:nvPr/>
        </p:nvPicPr>
        <p:blipFill>
          <a:blip r:embed="rId3" cstate="print"/>
          <a:srcRect/>
          <a:stretch>
            <a:fillRect/>
          </a:stretch>
        </p:blipFill>
        <p:spPr bwMode="auto">
          <a:xfrm>
            <a:off x="7966230" y="1"/>
            <a:ext cx="1177769" cy="609599"/>
          </a:xfrm>
          <a:prstGeom prst="rect">
            <a:avLst/>
          </a:prstGeom>
          <a:noFill/>
        </p:spPr>
      </p:pic>
      <p:sp>
        <p:nvSpPr>
          <p:cNvPr id="6" name="5 - Θέση αριθμού διαφάνειας"/>
          <p:cNvSpPr>
            <a:spLocks noGrp="1"/>
          </p:cNvSpPr>
          <p:nvPr>
            <p:ph type="sldNum" sz="quarter" idx="12"/>
          </p:nvPr>
        </p:nvSpPr>
        <p:spPr/>
        <p:txBody>
          <a:bodyPr/>
          <a:lstStyle/>
          <a:p>
            <a:fld id="{7E635FA4-F283-44DD-B729-88F064AA66C6}"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2133600" cy="762000"/>
          </a:xfrm>
          <a:prstGeom prst="rect">
            <a:avLst/>
          </a:prstGeom>
          <a:noFill/>
          <a:ln w="9525">
            <a:noFill/>
            <a:miter lim="800000"/>
            <a:headEnd/>
            <a:tailEnd/>
          </a:ln>
        </p:spPr>
      </p:pic>
      <p:sp>
        <p:nvSpPr>
          <p:cNvPr id="2" name="1 - Τίτλος"/>
          <p:cNvSpPr>
            <a:spLocks noGrp="1"/>
          </p:cNvSpPr>
          <p:nvPr>
            <p:ph type="title"/>
          </p:nvPr>
        </p:nvSpPr>
        <p:spPr>
          <a:xfrm>
            <a:off x="533400" y="-190500"/>
            <a:ext cx="8229600" cy="1143000"/>
          </a:xfrm>
        </p:spPr>
        <p:txBody>
          <a:bodyPr>
            <a:normAutofit/>
          </a:bodyPr>
          <a:lstStyle/>
          <a:p>
            <a:r>
              <a:rPr lang="el-GR" sz="3600" dirty="0" smtClean="0"/>
              <a:t>Χωροταξική Ανάλυση</a:t>
            </a:r>
            <a:endParaRPr lang="en-US" sz="3600" dirty="0"/>
          </a:p>
        </p:txBody>
      </p:sp>
      <p:sp>
        <p:nvSpPr>
          <p:cNvPr id="3" name="2 - Θέση περιεχομένου"/>
          <p:cNvSpPr>
            <a:spLocks noGrp="1"/>
          </p:cNvSpPr>
          <p:nvPr>
            <p:ph idx="1"/>
          </p:nvPr>
        </p:nvSpPr>
        <p:spPr>
          <a:xfrm>
            <a:off x="838200" y="1295400"/>
            <a:ext cx="7848600" cy="4830763"/>
          </a:xfrm>
        </p:spPr>
        <p:txBody>
          <a:bodyPr>
            <a:noAutofit/>
          </a:bodyPr>
          <a:lstStyle/>
          <a:p>
            <a:pPr algn="just">
              <a:buNone/>
            </a:pPr>
            <a:r>
              <a:rPr lang="el-GR" sz="2800" b="1" dirty="0" smtClean="0"/>
              <a:t>Περιοχή Εφαρμογής</a:t>
            </a:r>
            <a:r>
              <a:rPr lang="en-US" sz="2800" dirty="0" smtClean="0"/>
              <a:t>: </a:t>
            </a:r>
            <a:r>
              <a:rPr lang="en-US" sz="2800" i="1" dirty="0" smtClean="0"/>
              <a:t>New West</a:t>
            </a:r>
            <a:r>
              <a:rPr lang="el-GR" sz="2800" i="1" dirty="0" smtClean="0"/>
              <a:t> </a:t>
            </a:r>
            <a:r>
              <a:rPr lang="en-US" sz="2800" i="1" dirty="0" smtClean="0"/>
              <a:t>Amsterdam</a:t>
            </a:r>
            <a:r>
              <a:rPr lang="el-GR" sz="2800" i="1" dirty="0" smtClean="0"/>
              <a:t> (40.000 νοικοκυριά)</a:t>
            </a:r>
            <a:r>
              <a:rPr lang="el-GR" sz="2800" dirty="0" smtClean="0"/>
              <a:t> </a:t>
            </a:r>
            <a:endParaRPr lang="en-US" sz="2800" dirty="0" smtClean="0"/>
          </a:p>
          <a:p>
            <a:pPr algn="just"/>
            <a:r>
              <a:rPr lang="el-GR" sz="2800" b="1" dirty="0" smtClean="0"/>
              <a:t>Συλλογή πληροφοριών </a:t>
            </a:r>
            <a:r>
              <a:rPr lang="el-GR" sz="2800" dirty="0" smtClean="0"/>
              <a:t>για το τρέχον δίκτυο και τις τάσεις κατανάλωσης στην περιοχή</a:t>
            </a:r>
            <a:r>
              <a:rPr lang="en-US" sz="2800" dirty="0" smtClean="0"/>
              <a:t> </a:t>
            </a:r>
            <a:endParaRPr lang="el-GR" sz="2800" dirty="0" smtClean="0"/>
          </a:p>
          <a:p>
            <a:pPr algn="just"/>
            <a:r>
              <a:rPr lang="el-GR" sz="2800" dirty="0" smtClean="0"/>
              <a:t>Εντοπισμός </a:t>
            </a:r>
            <a:r>
              <a:rPr lang="el-GR" sz="2800" b="1" dirty="0" smtClean="0"/>
              <a:t>ευκαιριών</a:t>
            </a:r>
            <a:r>
              <a:rPr lang="el-GR" sz="2800" dirty="0" smtClean="0"/>
              <a:t> π.χ. </a:t>
            </a:r>
            <a:r>
              <a:rPr lang="el-GR" sz="2800" dirty="0" err="1" smtClean="0"/>
              <a:t>απηρχειωμένο</a:t>
            </a:r>
            <a:r>
              <a:rPr lang="el-GR" sz="2800" dirty="0" smtClean="0"/>
              <a:t> δίκτυο ηλεκτρικής ενέργειας</a:t>
            </a:r>
            <a:r>
              <a:rPr lang="en-US" sz="2800" dirty="0" smtClean="0"/>
              <a:t>,</a:t>
            </a:r>
            <a:r>
              <a:rPr lang="el-GR" sz="2800" dirty="0" smtClean="0"/>
              <a:t> ανάγκη αναβάθμισης </a:t>
            </a:r>
          </a:p>
          <a:p>
            <a:pPr algn="just"/>
            <a:r>
              <a:rPr lang="el-GR" sz="2800" dirty="0" smtClean="0"/>
              <a:t>Εντοπισμός </a:t>
            </a:r>
            <a:r>
              <a:rPr lang="el-GR" sz="2800" b="1" dirty="0" smtClean="0"/>
              <a:t>περιορισμών</a:t>
            </a:r>
            <a:r>
              <a:rPr lang="el-GR" sz="2800" dirty="0" smtClean="0"/>
              <a:t> (π.χ. </a:t>
            </a:r>
            <a:r>
              <a:rPr lang="en-US" sz="2800" b="1" dirty="0" smtClean="0"/>
              <a:t>topology</a:t>
            </a:r>
            <a:r>
              <a:rPr lang="el-GR" sz="2800" b="1" dirty="0" smtClean="0"/>
              <a:t> </a:t>
            </a:r>
            <a:r>
              <a:rPr lang="en-US" sz="2800" b="1" dirty="0" smtClean="0"/>
              <a:t>constraints:</a:t>
            </a:r>
            <a:r>
              <a:rPr lang="el-GR" sz="2800" b="1" dirty="0" smtClean="0"/>
              <a:t> </a:t>
            </a:r>
            <a:r>
              <a:rPr lang="el-GR" sz="2800" dirty="0" smtClean="0"/>
              <a:t>συμβατότητα επιθυμητών υπηρεσιών με  φυσικούς/ γεωγραφικούς περιορισμούς)</a:t>
            </a:r>
            <a:endParaRPr lang="en-US" sz="2800" dirty="0" smtClean="0"/>
          </a:p>
          <a:p>
            <a:pPr algn="just"/>
            <a:r>
              <a:rPr lang="el-GR" sz="2800" dirty="0" smtClean="0"/>
              <a:t>Εντοπισμός </a:t>
            </a:r>
            <a:r>
              <a:rPr lang="el-GR" sz="2800" b="1" dirty="0" smtClean="0"/>
              <a:t>κινδύνων</a:t>
            </a:r>
            <a:r>
              <a:rPr lang="el-GR" sz="2800" dirty="0" smtClean="0"/>
              <a:t> (π.χ. προστασία δεδομένων και ασφάλεια χρηστών)</a:t>
            </a:r>
          </a:p>
        </p:txBody>
      </p:sp>
      <p:pic>
        <p:nvPicPr>
          <p:cNvPr id="5" name="Picture 6" descr="Αποτέλεσμα εικόνας για amsterdam smart city"/>
          <p:cNvPicPr>
            <a:picLocks noChangeAspect="1" noChangeArrowheads="1"/>
          </p:cNvPicPr>
          <p:nvPr/>
        </p:nvPicPr>
        <p:blipFill>
          <a:blip r:embed="rId3" cstate="print"/>
          <a:srcRect/>
          <a:stretch>
            <a:fillRect/>
          </a:stretch>
        </p:blipFill>
        <p:spPr bwMode="auto">
          <a:xfrm>
            <a:off x="7966230" y="1"/>
            <a:ext cx="1177769" cy="609599"/>
          </a:xfrm>
          <a:prstGeom prst="rect">
            <a:avLst/>
          </a:prstGeom>
          <a:noFill/>
        </p:spPr>
      </p:pic>
      <p:sp>
        <p:nvSpPr>
          <p:cNvPr id="6" name="5 - Θέση αριθμού διαφάνειας"/>
          <p:cNvSpPr>
            <a:spLocks noGrp="1"/>
          </p:cNvSpPr>
          <p:nvPr>
            <p:ph type="sldNum" sz="quarter" idx="12"/>
          </p:nvPr>
        </p:nvSpPr>
        <p:spPr/>
        <p:txBody>
          <a:bodyPr/>
          <a:lstStyle/>
          <a:p>
            <a:fld id="{7E635FA4-F283-44DD-B729-88F064AA66C6}"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2133600" cy="762000"/>
          </a:xfrm>
          <a:prstGeom prst="rect">
            <a:avLst/>
          </a:prstGeom>
          <a:noFill/>
          <a:ln w="9525">
            <a:noFill/>
            <a:miter lim="800000"/>
            <a:headEnd/>
            <a:tailEnd/>
          </a:ln>
        </p:spPr>
      </p:pic>
      <p:sp>
        <p:nvSpPr>
          <p:cNvPr id="2" name="1 - Τίτλος"/>
          <p:cNvSpPr>
            <a:spLocks noGrp="1"/>
          </p:cNvSpPr>
          <p:nvPr>
            <p:ph type="title"/>
          </p:nvPr>
        </p:nvSpPr>
        <p:spPr>
          <a:xfrm>
            <a:off x="838200" y="152400"/>
            <a:ext cx="8229600" cy="1143000"/>
          </a:xfrm>
        </p:spPr>
        <p:txBody>
          <a:bodyPr>
            <a:normAutofit/>
          </a:bodyPr>
          <a:lstStyle/>
          <a:p>
            <a:r>
              <a:rPr lang="el-GR" sz="3600" dirty="0" smtClean="0"/>
              <a:t>Επιλογή Βέλτιστου Σεναρίου</a:t>
            </a:r>
            <a:endParaRPr lang="en-US" sz="3600" dirty="0"/>
          </a:p>
        </p:txBody>
      </p:sp>
      <p:sp>
        <p:nvSpPr>
          <p:cNvPr id="3" name="2 - Θέση περιεχομένου"/>
          <p:cNvSpPr>
            <a:spLocks noGrp="1"/>
          </p:cNvSpPr>
          <p:nvPr>
            <p:ph idx="1"/>
          </p:nvPr>
        </p:nvSpPr>
        <p:spPr>
          <a:xfrm>
            <a:off x="838200" y="1600200"/>
            <a:ext cx="7848600" cy="4953000"/>
          </a:xfrm>
        </p:spPr>
        <p:txBody>
          <a:bodyPr>
            <a:normAutofit lnSpcReduction="10000"/>
          </a:bodyPr>
          <a:lstStyle/>
          <a:p>
            <a:pPr algn="just"/>
            <a:r>
              <a:rPr lang="el-GR" sz="3000" b="1" dirty="0" smtClean="0"/>
              <a:t>Ανάπτυξη σεναρίων </a:t>
            </a:r>
            <a:r>
              <a:rPr lang="el-GR" sz="3000" dirty="0" smtClean="0"/>
              <a:t>με συγκεκριμένες παραδοχές για την πληθυσμιακή ανάπτυξη, την οικονομική εξέλιξη, τα δεδομένα στην αγορά ενέργειας</a:t>
            </a:r>
          </a:p>
          <a:p>
            <a:pPr algn="just"/>
            <a:r>
              <a:rPr lang="en-US" sz="3000" dirty="0" smtClean="0"/>
              <a:t>Feasibility Analysis/Cost-Benefit Analysis</a:t>
            </a:r>
          </a:p>
          <a:p>
            <a:pPr algn="just"/>
            <a:r>
              <a:rPr lang="el-GR" sz="3000" dirty="0" smtClean="0"/>
              <a:t>Καθορισμός  στόχων αποδοτικότητας με βάση τους ενεργειακού στόχους ΕΕ 2020.</a:t>
            </a:r>
          </a:p>
          <a:p>
            <a:pPr algn="just"/>
            <a:r>
              <a:rPr lang="el-GR" sz="3000" dirty="0" smtClean="0"/>
              <a:t>Υιοθέτηση συγκεκριμένων </a:t>
            </a:r>
            <a:r>
              <a:rPr lang="en-US" sz="3000" b="1" dirty="0" smtClean="0"/>
              <a:t>Key Performance Indicators</a:t>
            </a:r>
            <a:r>
              <a:rPr lang="el-GR" sz="3000" b="1" dirty="0" smtClean="0"/>
              <a:t> </a:t>
            </a:r>
            <a:r>
              <a:rPr lang="en-US" sz="3000" b="1" dirty="0" smtClean="0"/>
              <a:t>(KPI</a:t>
            </a:r>
            <a:r>
              <a:rPr lang="el-GR" sz="3000" b="1" dirty="0" smtClean="0"/>
              <a:t>ς</a:t>
            </a:r>
            <a:r>
              <a:rPr lang="en-US" sz="3000" b="1" dirty="0" smtClean="0"/>
              <a:t>)</a:t>
            </a:r>
            <a:endParaRPr lang="el-GR" sz="3000" b="1" dirty="0" smtClean="0"/>
          </a:p>
          <a:p>
            <a:pPr algn="just"/>
            <a:r>
              <a:rPr lang="el-GR" sz="3000" dirty="0" smtClean="0"/>
              <a:t>Επιλογή Βέλτιστου Σεναρίου προς υλοποίηση</a:t>
            </a:r>
          </a:p>
          <a:p>
            <a:pPr algn="just">
              <a:buNone/>
            </a:pPr>
            <a:endParaRPr lang="el-GR" sz="3000" dirty="0" smtClean="0"/>
          </a:p>
          <a:p>
            <a:pPr>
              <a:buNone/>
            </a:pPr>
            <a:endParaRPr lang="en-US" dirty="0"/>
          </a:p>
        </p:txBody>
      </p:sp>
      <p:pic>
        <p:nvPicPr>
          <p:cNvPr id="5" name="Picture 6" descr="Αποτέλεσμα εικόνας για amsterdam smart city"/>
          <p:cNvPicPr>
            <a:picLocks noChangeAspect="1" noChangeArrowheads="1"/>
          </p:cNvPicPr>
          <p:nvPr/>
        </p:nvPicPr>
        <p:blipFill>
          <a:blip r:embed="rId3" cstate="print"/>
          <a:srcRect/>
          <a:stretch>
            <a:fillRect/>
          </a:stretch>
        </p:blipFill>
        <p:spPr bwMode="auto">
          <a:xfrm>
            <a:off x="7966230" y="1"/>
            <a:ext cx="1177769" cy="609599"/>
          </a:xfrm>
          <a:prstGeom prst="rect">
            <a:avLst/>
          </a:prstGeom>
          <a:noFill/>
        </p:spPr>
      </p:pic>
      <p:sp>
        <p:nvSpPr>
          <p:cNvPr id="6" name="5 - Θέση αριθμού διαφάνειας"/>
          <p:cNvSpPr>
            <a:spLocks noGrp="1"/>
          </p:cNvSpPr>
          <p:nvPr>
            <p:ph type="sldNum" sz="quarter" idx="12"/>
          </p:nvPr>
        </p:nvSpPr>
        <p:spPr/>
        <p:txBody>
          <a:bodyPr/>
          <a:lstStyle/>
          <a:p>
            <a:fld id="{7E635FA4-F283-44DD-B729-88F064AA66C6}"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28600"/>
            <a:ext cx="8229600" cy="1143000"/>
          </a:xfrm>
        </p:spPr>
        <p:txBody>
          <a:bodyPr>
            <a:normAutofit/>
          </a:bodyPr>
          <a:lstStyle/>
          <a:p>
            <a:r>
              <a:rPr lang="en-US" sz="3600" dirty="0" smtClean="0"/>
              <a:t>Amsterdam- </a:t>
            </a:r>
            <a:r>
              <a:rPr lang="el-GR" sz="3600" dirty="0" smtClean="0"/>
              <a:t>Άλλα Παραδείγματα</a:t>
            </a:r>
            <a:endParaRPr lang="en-US" sz="3600" dirty="0"/>
          </a:p>
        </p:txBody>
      </p:sp>
      <p:sp>
        <p:nvSpPr>
          <p:cNvPr id="3" name="2 - Θέση περιεχομένου"/>
          <p:cNvSpPr>
            <a:spLocks noGrp="1"/>
          </p:cNvSpPr>
          <p:nvPr>
            <p:ph idx="1"/>
          </p:nvPr>
        </p:nvSpPr>
        <p:spPr>
          <a:xfrm>
            <a:off x="1752600" y="1600200"/>
            <a:ext cx="6934200" cy="4525963"/>
          </a:xfrm>
        </p:spPr>
        <p:txBody>
          <a:bodyPr>
            <a:normAutofit fontScale="92500" lnSpcReduction="20000"/>
          </a:bodyPr>
          <a:lstStyle/>
          <a:p>
            <a:r>
              <a:rPr lang="en-US" dirty="0" smtClean="0"/>
              <a:t>Last Mile Logistics: </a:t>
            </a:r>
            <a:r>
              <a:rPr lang="en-US" dirty="0" err="1" smtClean="0"/>
              <a:t>Foodlogica</a:t>
            </a:r>
            <a:endParaRPr lang="en-US" dirty="0" smtClean="0"/>
          </a:p>
          <a:p>
            <a:r>
              <a:rPr lang="en-US" dirty="0" smtClean="0"/>
              <a:t>Smart Parking</a:t>
            </a:r>
          </a:p>
          <a:p>
            <a:r>
              <a:rPr lang="en-US" dirty="0" smtClean="0"/>
              <a:t>Vehicle2Grid</a:t>
            </a:r>
          </a:p>
          <a:p>
            <a:r>
              <a:rPr lang="en-US" dirty="0" err="1" smtClean="0"/>
              <a:t>Wego</a:t>
            </a:r>
            <a:r>
              <a:rPr lang="en-US" dirty="0" smtClean="0"/>
              <a:t> Car Sharing</a:t>
            </a:r>
          </a:p>
          <a:p>
            <a:r>
              <a:rPr lang="en-US" dirty="0" smtClean="0"/>
              <a:t>Flexible Street Lighting</a:t>
            </a:r>
          </a:p>
          <a:p>
            <a:endParaRPr lang="en-US" dirty="0" smtClean="0"/>
          </a:p>
          <a:p>
            <a:endParaRPr lang="en-US" dirty="0" smtClean="0"/>
          </a:p>
          <a:p>
            <a:pPr>
              <a:buNone/>
            </a:pPr>
            <a:r>
              <a:rPr lang="en-US" dirty="0" smtClean="0"/>
              <a:t>Site:</a:t>
            </a:r>
          </a:p>
          <a:p>
            <a:pPr>
              <a:buNone/>
            </a:pPr>
            <a:r>
              <a:rPr lang="en-US" b="1" dirty="0" smtClean="0"/>
              <a:t>http://amsterdamsmartcity.com/</a:t>
            </a:r>
            <a:endParaRPr lang="en-US" b="1" dirty="0"/>
          </a:p>
        </p:txBody>
      </p:sp>
      <p:sp>
        <p:nvSpPr>
          <p:cNvPr id="4" name="3 - Θέση αριθμού διαφάνειας"/>
          <p:cNvSpPr>
            <a:spLocks noGrp="1"/>
          </p:cNvSpPr>
          <p:nvPr>
            <p:ph type="sldNum" sz="quarter" idx="12"/>
          </p:nvPr>
        </p:nvSpPr>
        <p:spPr/>
        <p:txBody>
          <a:bodyPr/>
          <a:lstStyle/>
          <a:p>
            <a:fld id="{7E635FA4-F283-44DD-B729-88F064AA66C6}" type="slidenum">
              <a:rPr lang="en-US" smtClean="0"/>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143000" y="457200"/>
            <a:ext cx="7772400" cy="533400"/>
          </a:xfrm>
        </p:spPr>
        <p:txBody>
          <a:bodyPr>
            <a:noAutofit/>
          </a:bodyPr>
          <a:lstStyle/>
          <a:p>
            <a:r>
              <a:rPr lang="en-US" sz="3600" dirty="0" smtClean="0"/>
              <a:t>Amsterdam Smart City</a:t>
            </a:r>
            <a:endParaRPr lang="en-US" sz="3600" dirty="0"/>
          </a:p>
        </p:txBody>
      </p:sp>
      <p:sp>
        <p:nvSpPr>
          <p:cNvPr id="3" name="2 - Υπότιτλος"/>
          <p:cNvSpPr>
            <a:spLocks noGrp="1"/>
          </p:cNvSpPr>
          <p:nvPr>
            <p:ph type="subTitle" idx="1"/>
          </p:nvPr>
        </p:nvSpPr>
        <p:spPr>
          <a:xfrm>
            <a:off x="1524000" y="1600200"/>
            <a:ext cx="7162800" cy="4495800"/>
          </a:xfrm>
        </p:spPr>
        <p:txBody>
          <a:bodyPr>
            <a:normAutofit fontScale="92500" lnSpcReduction="10000"/>
          </a:bodyPr>
          <a:lstStyle/>
          <a:p>
            <a:pPr algn="just">
              <a:buFont typeface="Arial" pitchFamily="34" charset="0"/>
              <a:buChar char="•"/>
            </a:pPr>
            <a:r>
              <a:rPr lang="el-GR" sz="1800" dirty="0">
                <a:solidFill>
                  <a:schemeClr val="tx1"/>
                </a:solidFill>
              </a:rPr>
              <a:t> </a:t>
            </a:r>
            <a:r>
              <a:rPr lang="el-GR" sz="1800" dirty="0" smtClean="0">
                <a:solidFill>
                  <a:schemeClr val="tx1"/>
                </a:solidFill>
              </a:rPr>
              <a:t> </a:t>
            </a:r>
            <a:r>
              <a:rPr lang="el-GR" sz="3000" dirty="0" smtClean="0">
                <a:solidFill>
                  <a:schemeClr val="tx1"/>
                </a:solidFill>
              </a:rPr>
              <a:t>Το Άμστερνταμ αριθμεί 2.200.000 κατοίκους με 178 εθνικότητες, αποτελεί παγκόσμιο κόμβο μεταφορών και έχει χαρακτηρισθεί ως</a:t>
            </a:r>
            <a:r>
              <a:rPr lang="el-GR" sz="3000" dirty="0">
                <a:solidFill>
                  <a:schemeClr val="tx1"/>
                </a:solidFill>
              </a:rPr>
              <a:t> </a:t>
            </a:r>
            <a:r>
              <a:rPr lang="el-GR" sz="3000" dirty="0" smtClean="0">
                <a:solidFill>
                  <a:schemeClr val="tx1"/>
                </a:solidFill>
              </a:rPr>
              <a:t>‘η Πράσινη Πρωτεύουσα της Ευρώπης’.</a:t>
            </a:r>
          </a:p>
          <a:p>
            <a:pPr algn="just"/>
            <a:endParaRPr lang="el-GR" sz="3000" dirty="0" smtClean="0">
              <a:solidFill>
                <a:schemeClr val="tx1"/>
              </a:solidFill>
            </a:endParaRPr>
          </a:p>
          <a:p>
            <a:pPr algn="just">
              <a:buFont typeface="Arial" pitchFamily="34" charset="0"/>
              <a:buChar char="•"/>
            </a:pPr>
            <a:r>
              <a:rPr lang="el-GR" sz="3000" dirty="0" smtClean="0">
                <a:solidFill>
                  <a:schemeClr val="tx1"/>
                </a:solidFill>
              </a:rPr>
              <a:t> Φιλοδοξώντας να γίνει η πιο Ευφυής πόλη της Ευρώπης, αναπτύσσει και εφαρμόζει ευφυή σχέδια, προγράμματα και δράσεις, που περιλαμβάνουν τεχνολογικές καινοτομίες σε διάφορα πεδία εφαρμογής.</a:t>
            </a:r>
          </a:p>
          <a:p>
            <a:pPr algn="just"/>
            <a:endParaRPr lang="el-GR" sz="3000" dirty="0" smtClean="0">
              <a:solidFill>
                <a:schemeClr val="tx1"/>
              </a:solidFill>
            </a:endParaRPr>
          </a:p>
          <a:p>
            <a:pPr algn="just">
              <a:buFont typeface="Arial" pitchFamily="34" charset="0"/>
              <a:buChar char="•"/>
            </a:pPr>
            <a:endParaRPr lang="en-US" sz="3000" dirty="0">
              <a:solidFill>
                <a:schemeClr val="tx1"/>
              </a:solidFill>
            </a:endParaRPr>
          </a:p>
        </p:txBody>
      </p:sp>
      <p:pic>
        <p:nvPicPr>
          <p:cNvPr id="4" name="Picture 8" descr="Αποτέλεσμα εικόνας για amsterdam smart city"/>
          <p:cNvPicPr>
            <a:picLocks noChangeAspect="1" noChangeArrowheads="1"/>
          </p:cNvPicPr>
          <p:nvPr/>
        </p:nvPicPr>
        <p:blipFill>
          <a:blip r:embed="rId2" cstate="print"/>
          <a:srcRect/>
          <a:stretch>
            <a:fillRect/>
          </a:stretch>
        </p:blipFill>
        <p:spPr bwMode="auto">
          <a:xfrm>
            <a:off x="0" y="0"/>
            <a:ext cx="1524000" cy="752476"/>
          </a:xfrm>
          <a:prstGeom prst="rect">
            <a:avLst/>
          </a:prstGeom>
          <a:noFill/>
        </p:spPr>
      </p:pic>
      <p:sp>
        <p:nvSpPr>
          <p:cNvPr id="5" name="4 - Θέση αριθμού διαφάνειας"/>
          <p:cNvSpPr>
            <a:spLocks noGrp="1"/>
          </p:cNvSpPr>
          <p:nvPr>
            <p:ph type="sldNum" sz="quarter" idx="12"/>
          </p:nvPr>
        </p:nvSpPr>
        <p:spPr/>
        <p:txBody>
          <a:bodyPr/>
          <a:lstStyle/>
          <a:p>
            <a:fld id="{7E635FA4-F283-44DD-B729-88F064AA66C6}"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44562"/>
          </a:xfrm>
        </p:spPr>
        <p:txBody>
          <a:bodyPr>
            <a:normAutofit/>
          </a:bodyPr>
          <a:lstStyle/>
          <a:p>
            <a:r>
              <a:rPr lang="en-US" sz="3600" dirty="0" smtClean="0"/>
              <a:t>Amsterdam Smart City</a:t>
            </a:r>
            <a:endParaRPr lang="en-US" sz="3600" dirty="0"/>
          </a:p>
        </p:txBody>
      </p:sp>
      <p:sp>
        <p:nvSpPr>
          <p:cNvPr id="5" name="4 - Ορθογώνιο"/>
          <p:cNvSpPr/>
          <p:nvPr/>
        </p:nvSpPr>
        <p:spPr>
          <a:xfrm>
            <a:off x="685800" y="1596509"/>
            <a:ext cx="8077200" cy="4678204"/>
          </a:xfrm>
          <a:prstGeom prst="rect">
            <a:avLst/>
          </a:prstGeom>
        </p:spPr>
        <p:txBody>
          <a:bodyPr wrap="square">
            <a:spAutoFit/>
          </a:bodyPr>
          <a:lstStyle/>
          <a:p>
            <a:pPr algn="just">
              <a:buFont typeface="Arial" pitchFamily="34" charset="0"/>
              <a:buChar char="•"/>
            </a:pPr>
            <a:r>
              <a:rPr lang="el-GR" sz="2800" dirty="0" smtClean="0"/>
              <a:t> Το σχέδιο </a:t>
            </a:r>
            <a:r>
              <a:rPr lang="en-US" sz="2800" b="1" dirty="0" smtClean="0"/>
              <a:t>Amsterdam Smart City</a:t>
            </a:r>
            <a:r>
              <a:rPr lang="el-GR" sz="2800" b="1" dirty="0" smtClean="0"/>
              <a:t> </a:t>
            </a:r>
            <a:r>
              <a:rPr lang="en-US" sz="2800" dirty="0" smtClean="0"/>
              <a:t>(2009) </a:t>
            </a:r>
            <a:r>
              <a:rPr lang="el-GR" sz="2800" dirty="0" smtClean="0"/>
              <a:t>είναι  ‘</a:t>
            </a:r>
            <a:r>
              <a:rPr lang="el-GR" sz="2800" i="1" dirty="0" smtClean="0"/>
              <a:t>μοναδική συνεργασία ανάμεσα στους κατοίκους, τις επιχειρήσεις, τα ιδρύματα παραγωγής γνώσης και τις τοπικές αρχές στα πλαίσια του στόχου για την εξοικονόμηση ενέργειας και μείωση των εκπομπών διοξειδίου του άνθρακα, στο παρόν και το μέλλον’.</a:t>
            </a:r>
          </a:p>
          <a:p>
            <a:pPr algn="just"/>
            <a:endParaRPr lang="el-GR" sz="2800" i="1" dirty="0" smtClean="0"/>
          </a:p>
          <a:p>
            <a:pPr algn="just">
              <a:buFont typeface="Arial" pitchFamily="34" charset="0"/>
              <a:buChar char="•"/>
            </a:pPr>
            <a:r>
              <a:rPr lang="el-GR" sz="2800" dirty="0" smtClean="0"/>
              <a:t> Στα 3 πρώτα χρόνια του σχεδίου λειτούργησαν </a:t>
            </a:r>
            <a:r>
              <a:rPr lang="el-GR" sz="2800" b="1" dirty="0" smtClean="0"/>
              <a:t>43 έργα </a:t>
            </a:r>
            <a:r>
              <a:rPr lang="el-GR" sz="2800" dirty="0" smtClean="0"/>
              <a:t>και δημιουργήθηκαν 800 θέσεις εργασίας με την συμμετοχή 71 εταίρων.</a:t>
            </a:r>
            <a:endParaRPr lang="en-US" sz="2800" i="1" dirty="0" smtClean="0"/>
          </a:p>
          <a:p>
            <a:pPr algn="just">
              <a:buFont typeface="Arial" pitchFamily="34" charset="0"/>
              <a:buChar char="•"/>
            </a:pPr>
            <a:endParaRPr lang="en-US" dirty="0"/>
          </a:p>
        </p:txBody>
      </p:sp>
      <p:pic>
        <p:nvPicPr>
          <p:cNvPr id="4" name="Picture 8" descr="Αποτέλεσμα εικόνας για amsterdam smart city"/>
          <p:cNvPicPr>
            <a:picLocks noChangeAspect="1" noChangeArrowheads="1"/>
          </p:cNvPicPr>
          <p:nvPr/>
        </p:nvPicPr>
        <p:blipFill>
          <a:blip r:embed="rId2" cstate="print"/>
          <a:srcRect/>
          <a:stretch>
            <a:fillRect/>
          </a:stretch>
        </p:blipFill>
        <p:spPr bwMode="auto">
          <a:xfrm>
            <a:off x="0" y="0"/>
            <a:ext cx="1524000" cy="752476"/>
          </a:xfrm>
          <a:prstGeom prst="rect">
            <a:avLst/>
          </a:prstGeom>
          <a:noFill/>
        </p:spPr>
      </p:pic>
      <p:sp>
        <p:nvSpPr>
          <p:cNvPr id="6" name="5 - Θέση αριθμού διαφάνειας"/>
          <p:cNvSpPr>
            <a:spLocks noGrp="1"/>
          </p:cNvSpPr>
          <p:nvPr>
            <p:ph type="sldNum" sz="quarter" idx="12"/>
          </p:nvPr>
        </p:nvSpPr>
        <p:spPr/>
        <p:txBody>
          <a:bodyPr/>
          <a:lstStyle/>
          <a:p>
            <a:fld id="{7E635FA4-F283-44DD-B729-88F064AA66C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ΥΠΟΔΟΜΕΣ-ΕΝΕΡΓΕΙΑ</a:t>
            </a:r>
            <a:endParaRPr lang="en-US" sz="3600" dirty="0"/>
          </a:p>
        </p:txBody>
      </p:sp>
      <p:sp>
        <p:nvSpPr>
          <p:cNvPr id="3" name="2 - Θέση περιεχομένου"/>
          <p:cNvSpPr>
            <a:spLocks noGrp="1"/>
          </p:cNvSpPr>
          <p:nvPr>
            <p:ph idx="1"/>
          </p:nvPr>
        </p:nvSpPr>
        <p:spPr/>
        <p:txBody>
          <a:bodyPr/>
          <a:lstStyle/>
          <a:p>
            <a:pPr algn="ctr">
              <a:buNone/>
            </a:pPr>
            <a:endParaRPr lang="el-GR" dirty="0" smtClean="0"/>
          </a:p>
          <a:p>
            <a:pPr algn="ctr">
              <a:buNone/>
            </a:pPr>
            <a:r>
              <a:rPr lang="en-US" dirty="0" smtClean="0"/>
              <a:t>AMSTERDAM</a:t>
            </a:r>
            <a:endParaRPr lang="el-GR" dirty="0" smtClean="0"/>
          </a:p>
          <a:p>
            <a:pPr algn="ctr">
              <a:buNone/>
            </a:pPr>
            <a:r>
              <a:rPr lang="en-US" dirty="0" smtClean="0"/>
              <a:t>CITY-ZEN SMART GRID</a:t>
            </a:r>
            <a:endParaRPr lang="el-GR" dirty="0" smtClean="0"/>
          </a:p>
          <a:p>
            <a:pPr algn="ctr">
              <a:buNone/>
            </a:pPr>
            <a:endParaRPr lang="en-US" dirty="0"/>
          </a:p>
        </p:txBody>
      </p:sp>
      <p:pic>
        <p:nvPicPr>
          <p:cNvPr id="4" name="3 - Θέση περιεχομένου" descr="347-block-50e46198ee65558c4d6bbbda80febd89-inet_03.jpg"/>
          <p:cNvPicPr>
            <a:picLocks noChangeAspect="1"/>
          </p:cNvPicPr>
          <p:nvPr/>
        </p:nvPicPr>
        <p:blipFill>
          <a:blip r:embed="rId2" cstate="print"/>
          <a:stretch>
            <a:fillRect/>
          </a:stretch>
        </p:blipFill>
        <p:spPr>
          <a:xfrm>
            <a:off x="2819400" y="3657600"/>
            <a:ext cx="3571875" cy="2057400"/>
          </a:xfrm>
          <a:prstGeom prst="rect">
            <a:avLst/>
          </a:prstGeom>
        </p:spPr>
      </p:pic>
      <p:pic>
        <p:nvPicPr>
          <p:cNvPr id="5" name="Picture 6" descr="Αποτέλεσμα εικόνας για amsterdam smart city"/>
          <p:cNvPicPr>
            <a:picLocks noChangeAspect="1" noChangeArrowheads="1"/>
          </p:cNvPicPr>
          <p:nvPr/>
        </p:nvPicPr>
        <p:blipFill>
          <a:blip r:embed="rId3" cstate="print"/>
          <a:srcRect/>
          <a:stretch>
            <a:fillRect/>
          </a:stretch>
        </p:blipFill>
        <p:spPr bwMode="auto">
          <a:xfrm>
            <a:off x="7377345" y="0"/>
            <a:ext cx="1766655" cy="914400"/>
          </a:xfrm>
          <a:prstGeom prst="rect">
            <a:avLst/>
          </a:prstGeom>
          <a:noFill/>
        </p:spPr>
      </p:pic>
      <p:sp>
        <p:nvSpPr>
          <p:cNvPr id="6" name="5 - Θέση αριθμού διαφάνειας"/>
          <p:cNvSpPr>
            <a:spLocks noGrp="1"/>
          </p:cNvSpPr>
          <p:nvPr>
            <p:ph type="sldNum" sz="quarter" idx="12"/>
          </p:nvPr>
        </p:nvSpPr>
        <p:spPr/>
        <p:txBody>
          <a:bodyPr/>
          <a:lstStyle/>
          <a:p>
            <a:fld id="{7E635FA4-F283-44DD-B729-88F064AA66C6}"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14400" y="357167"/>
            <a:ext cx="7772400" cy="714380"/>
          </a:xfrm>
        </p:spPr>
        <p:txBody>
          <a:bodyPr>
            <a:normAutofit/>
          </a:bodyPr>
          <a:lstStyle/>
          <a:p>
            <a:r>
              <a:rPr lang="el-GR" sz="3600" dirty="0" smtClean="0"/>
              <a:t>Ορισμός Προβλήματος</a:t>
            </a:r>
            <a:endParaRPr lang="el-GR" sz="3600" dirty="0"/>
          </a:p>
        </p:txBody>
      </p:sp>
      <p:sp>
        <p:nvSpPr>
          <p:cNvPr id="3" name="2 - Υπότιτλος"/>
          <p:cNvSpPr>
            <a:spLocks noGrp="1"/>
          </p:cNvSpPr>
          <p:nvPr>
            <p:ph type="subTitle" idx="1"/>
          </p:nvPr>
        </p:nvSpPr>
        <p:spPr>
          <a:xfrm>
            <a:off x="1371600" y="1143000"/>
            <a:ext cx="7058052" cy="5181600"/>
          </a:xfrm>
        </p:spPr>
        <p:txBody>
          <a:bodyPr>
            <a:noAutofit/>
          </a:bodyPr>
          <a:lstStyle/>
          <a:p>
            <a:pPr algn="just"/>
            <a:endParaRPr lang="en-US" sz="2800" dirty="0" smtClean="0">
              <a:solidFill>
                <a:schemeClr val="tx1"/>
              </a:solidFill>
            </a:endParaRPr>
          </a:p>
          <a:p>
            <a:pPr algn="just">
              <a:buFont typeface="Arial" pitchFamily="34" charset="0"/>
              <a:buChar char="•"/>
            </a:pPr>
            <a:r>
              <a:rPr lang="el-GR" sz="2800" dirty="0" smtClean="0">
                <a:solidFill>
                  <a:schemeClr val="tx1"/>
                </a:solidFill>
              </a:rPr>
              <a:t> Οι κάτοικοι της Ευρωπαϊκής Ένωσης καταναλώνουν διπλάσια ενέργεια από τον μέσο όρο παγκοσμίως.</a:t>
            </a:r>
            <a:endParaRPr lang="en-US" sz="2800" dirty="0" smtClean="0">
              <a:solidFill>
                <a:schemeClr val="tx1"/>
              </a:solidFill>
            </a:endParaRPr>
          </a:p>
          <a:p>
            <a:pPr algn="just">
              <a:buFont typeface="Arial" pitchFamily="34" charset="0"/>
              <a:buChar char="•"/>
            </a:pPr>
            <a:r>
              <a:rPr lang="en-US" sz="2800" dirty="0" smtClean="0">
                <a:solidFill>
                  <a:schemeClr val="tx1"/>
                </a:solidFill>
              </a:rPr>
              <a:t> </a:t>
            </a:r>
            <a:r>
              <a:rPr lang="el-GR" sz="2800" dirty="0" smtClean="0">
                <a:solidFill>
                  <a:schemeClr val="tx1"/>
                </a:solidFill>
              </a:rPr>
              <a:t>Μόλις το 7% αυτής της ενέργειας προερχόταν από ανανεώσιμες πηγές ενέργειας το 2006 </a:t>
            </a:r>
            <a:endParaRPr lang="en-US" sz="2800" dirty="0">
              <a:solidFill>
                <a:schemeClr val="tx1"/>
              </a:solidFill>
            </a:endParaRPr>
          </a:p>
          <a:p>
            <a:pPr algn="just">
              <a:buFont typeface="Arial" pitchFamily="34" charset="0"/>
              <a:buChar char="•"/>
            </a:pPr>
            <a:r>
              <a:rPr lang="en-US" sz="2800" dirty="0">
                <a:solidFill>
                  <a:schemeClr val="tx1"/>
                </a:solidFill>
              </a:rPr>
              <a:t> </a:t>
            </a:r>
            <a:r>
              <a:rPr lang="el-GR" sz="2800" dirty="0" smtClean="0">
                <a:solidFill>
                  <a:schemeClr val="tx1"/>
                </a:solidFill>
              </a:rPr>
              <a:t>Τα αποθεματικά των ορυκτών καυσίμων περιορίζονται.</a:t>
            </a:r>
            <a:endParaRPr lang="en-US" sz="2800" dirty="0">
              <a:solidFill>
                <a:schemeClr val="tx1"/>
              </a:solidFill>
            </a:endParaRPr>
          </a:p>
          <a:p>
            <a:pPr algn="just">
              <a:buFont typeface="Arial" pitchFamily="34" charset="0"/>
              <a:buChar char="•"/>
            </a:pPr>
            <a:r>
              <a:rPr lang="en-US" sz="2800" dirty="0">
                <a:solidFill>
                  <a:schemeClr val="tx1"/>
                </a:solidFill>
              </a:rPr>
              <a:t> </a:t>
            </a:r>
            <a:r>
              <a:rPr lang="el-GR" sz="2800" dirty="0" smtClean="0">
                <a:solidFill>
                  <a:schemeClr val="tx1"/>
                </a:solidFill>
              </a:rPr>
              <a:t>Η αύξηση των εκπομπών </a:t>
            </a:r>
            <a:r>
              <a:rPr lang="en-US" sz="2800" dirty="0" smtClean="0">
                <a:solidFill>
                  <a:schemeClr val="tx1"/>
                </a:solidFill>
              </a:rPr>
              <a:t>CO2 </a:t>
            </a:r>
            <a:r>
              <a:rPr lang="el-GR" sz="2800" dirty="0" smtClean="0">
                <a:solidFill>
                  <a:schemeClr val="tx1"/>
                </a:solidFill>
              </a:rPr>
              <a:t>συμβάλλει στο φαινόμενο του θερμοκηπίου και φαίνεται να επηρεάζει την αλλαγή του κλίματος.</a:t>
            </a:r>
            <a:endParaRPr lang="el-GR" sz="2800" dirty="0">
              <a:solidFill>
                <a:schemeClr val="tx1"/>
              </a:solidFill>
            </a:endParaRPr>
          </a:p>
        </p:txBody>
      </p:sp>
      <p:pic>
        <p:nvPicPr>
          <p:cNvPr id="1026" name="Picture 2"/>
          <p:cNvPicPr>
            <a:picLocks noChangeAspect="1" noChangeArrowheads="1"/>
          </p:cNvPicPr>
          <p:nvPr/>
        </p:nvPicPr>
        <p:blipFill>
          <a:blip r:embed="rId2" cstate="print"/>
          <a:srcRect/>
          <a:stretch>
            <a:fillRect/>
          </a:stretch>
        </p:blipFill>
        <p:spPr bwMode="auto">
          <a:xfrm>
            <a:off x="0" y="0"/>
            <a:ext cx="2286000" cy="762000"/>
          </a:xfrm>
          <a:prstGeom prst="rect">
            <a:avLst/>
          </a:prstGeom>
          <a:noFill/>
          <a:ln w="9525">
            <a:noFill/>
            <a:miter lim="800000"/>
            <a:headEnd/>
            <a:tailEnd/>
          </a:ln>
        </p:spPr>
      </p:pic>
      <p:pic>
        <p:nvPicPr>
          <p:cNvPr id="6" name="Picture 6" descr="Αποτέλεσμα εικόνας για amsterdam smart city"/>
          <p:cNvPicPr>
            <a:picLocks noChangeAspect="1" noChangeArrowheads="1"/>
          </p:cNvPicPr>
          <p:nvPr/>
        </p:nvPicPr>
        <p:blipFill>
          <a:blip r:embed="rId3" cstate="print"/>
          <a:srcRect/>
          <a:stretch>
            <a:fillRect/>
          </a:stretch>
        </p:blipFill>
        <p:spPr bwMode="auto">
          <a:xfrm>
            <a:off x="7819008" y="0"/>
            <a:ext cx="1324991" cy="685800"/>
          </a:xfrm>
          <a:prstGeom prst="rect">
            <a:avLst/>
          </a:prstGeom>
          <a:noFill/>
        </p:spPr>
      </p:pic>
      <p:sp>
        <p:nvSpPr>
          <p:cNvPr id="7" name="6 - Θέση αριθμού διαφάνειας"/>
          <p:cNvSpPr>
            <a:spLocks noGrp="1"/>
          </p:cNvSpPr>
          <p:nvPr>
            <p:ph type="sldNum" sz="quarter" idx="12"/>
          </p:nvPr>
        </p:nvSpPr>
        <p:spPr/>
        <p:txBody>
          <a:bodyPr/>
          <a:lstStyle/>
          <a:p>
            <a:fld id="{7E635FA4-F283-44DD-B729-88F064AA66C6}"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Ορισμός Προβλήματος</a:t>
            </a:r>
            <a:endParaRPr lang="el-GR" sz="3600" dirty="0"/>
          </a:p>
        </p:txBody>
      </p:sp>
      <p:sp>
        <p:nvSpPr>
          <p:cNvPr id="3" name="2 - Θέση περιεχομένου"/>
          <p:cNvSpPr>
            <a:spLocks noGrp="1"/>
          </p:cNvSpPr>
          <p:nvPr>
            <p:ph idx="1"/>
          </p:nvPr>
        </p:nvSpPr>
        <p:spPr>
          <a:xfrm>
            <a:off x="1371600" y="1600200"/>
            <a:ext cx="7315200" cy="4925144"/>
          </a:xfrm>
        </p:spPr>
        <p:txBody>
          <a:bodyPr>
            <a:normAutofit fontScale="77500" lnSpcReduction="20000"/>
          </a:bodyPr>
          <a:lstStyle/>
          <a:p>
            <a:pPr>
              <a:buNone/>
            </a:pPr>
            <a:r>
              <a:rPr lang="en-US" sz="3600" dirty="0" smtClean="0"/>
              <a:t>…</a:t>
            </a:r>
            <a:r>
              <a:rPr lang="el-GR" sz="3600" b="1" i="1" dirty="0" smtClean="0"/>
              <a:t>απαιτούνται νέα δίκτυα ηλεκτρικής ενέργειας</a:t>
            </a:r>
          </a:p>
          <a:p>
            <a:pPr>
              <a:buNone/>
            </a:pPr>
            <a:endParaRPr lang="en-US" sz="3600" b="1" i="1" dirty="0" smtClean="0"/>
          </a:p>
          <a:p>
            <a:pPr algn="just"/>
            <a:r>
              <a:rPr lang="el-GR" sz="3600" dirty="0" smtClean="0"/>
              <a:t>Οι τάσεις για την ενέργεια</a:t>
            </a:r>
            <a:r>
              <a:rPr lang="en-US" sz="3600" dirty="0" smtClean="0"/>
              <a:t>:</a:t>
            </a:r>
            <a:endParaRPr lang="el-GR" sz="3600" dirty="0" smtClean="0"/>
          </a:p>
          <a:p>
            <a:pPr algn="just">
              <a:buNone/>
            </a:pPr>
            <a:r>
              <a:rPr lang="el-GR" sz="3600" dirty="0" smtClean="0"/>
              <a:t>     -</a:t>
            </a:r>
            <a:r>
              <a:rPr lang="en-US" sz="3600" dirty="0" smtClean="0"/>
              <a:t> </a:t>
            </a:r>
            <a:r>
              <a:rPr lang="el-GR" sz="3600" dirty="0" smtClean="0"/>
              <a:t>αποκεντρωμένη παραγωγή ενέργειας</a:t>
            </a:r>
            <a:r>
              <a:rPr lang="en-US" sz="3600" dirty="0" smtClean="0"/>
              <a:t> </a:t>
            </a:r>
            <a:endParaRPr lang="en-US" sz="3600" dirty="0"/>
          </a:p>
          <a:p>
            <a:pPr algn="just">
              <a:buNone/>
            </a:pPr>
            <a:r>
              <a:rPr lang="el-GR" sz="3600" dirty="0" smtClean="0"/>
              <a:t>     - αποθήκευση ενέργειας</a:t>
            </a:r>
            <a:r>
              <a:rPr lang="en-US" sz="3600" dirty="0" smtClean="0"/>
              <a:t> </a:t>
            </a:r>
            <a:endParaRPr lang="el-GR" sz="3600" dirty="0" smtClean="0"/>
          </a:p>
          <a:p>
            <a:pPr algn="just">
              <a:buNone/>
            </a:pPr>
            <a:r>
              <a:rPr lang="el-GR" sz="3600" dirty="0" smtClean="0"/>
              <a:t>     - ηλεκτρικά οχήματα</a:t>
            </a:r>
            <a:r>
              <a:rPr lang="en-US" sz="3600" dirty="0" smtClean="0"/>
              <a:t> </a:t>
            </a:r>
            <a:endParaRPr lang="en-US" sz="3600" dirty="0"/>
          </a:p>
          <a:p>
            <a:pPr algn="just">
              <a:buNone/>
            </a:pPr>
            <a:r>
              <a:rPr lang="el-GR" sz="3600" dirty="0" smtClean="0"/>
              <a:t>     - διαχείριση ζήτησης/προσφοράς ενέργειας</a:t>
            </a:r>
            <a:endParaRPr lang="en-US" sz="3600" dirty="0"/>
          </a:p>
          <a:p>
            <a:pPr algn="just"/>
            <a:r>
              <a:rPr lang="el-GR" sz="3600" dirty="0" smtClean="0"/>
              <a:t>Ή ανάπτυξη αυτή απαιτεί περισσότερο ευέλικτα ‘έξυπνα δίκτυα’(</a:t>
            </a:r>
            <a:r>
              <a:rPr lang="en-US" sz="3600" dirty="0" smtClean="0"/>
              <a:t>smart grids)</a:t>
            </a:r>
            <a:endParaRPr lang="el-GR" sz="3600" dirty="0"/>
          </a:p>
          <a:p>
            <a:pPr algn="just"/>
            <a:r>
              <a:rPr lang="el-GR" sz="3600" dirty="0" smtClean="0"/>
              <a:t>Τα τρέχοντα δίκτυα ηλεκτρικής ενέργειας δεν μπορούν να υποστηρίξουν τέτοιου είδους δυναμικές αλλαγές.</a:t>
            </a:r>
            <a:r>
              <a:rPr lang="en-US" sz="3600" dirty="0" smtClean="0"/>
              <a:t> </a:t>
            </a:r>
            <a:endParaRPr lang="en-US" sz="3600" dirty="0"/>
          </a:p>
        </p:txBody>
      </p:sp>
      <p:pic>
        <p:nvPicPr>
          <p:cNvPr id="2050" name="Picture 2"/>
          <p:cNvPicPr>
            <a:picLocks noChangeAspect="1" noChangeArrowheads="1"/>
          </p:cNvPicPr>
          <p:nvPr/>
        </p:nvPicPr>
        <p:blipFill>
          <a:blip r:embed="rId2" cstate="print"/>
          <a:srcRect/>
          <a:stretch>
            <a:fillRect/>
          </a:stretch>
        </p:blipFill>
        <p:spPr bwMode="auto">
          <a:xfrm>
            <a:off x="0" y="0"/>
            <a:ext cx="2286000" cy="762000"/>
          </a:xfrm>
          <a:prstGeom prst="rect">
            <a:avLst/>
          </a:prstGeom>
          <a:noFill/>
          <a:ln w="9525">
            <a:noFill/>
            <a:miter lim="800000"/>
            <a:headEnd/>
            <a:tailEnd/>
          </a:ln>
        </p:spPr>
      </p:pic>
      <p:pic>
        <p:nvPicPr>
          <p:cNvPr id="5" name="Picture 6" descr="Αποτέλεσμα εικόνας για amsterdam smart city"/>
          <p:cNvPicPr>
            <a:picLocks noChangeAspect="1" noChangeArrowheads="1"/>
          </p:cNvPicPr>
          <p:nvPr/>
        </p:nvPicPr>
        <p:blipFill>
          <a:blip r:embed="rId3" cstate="print"/>
          <a:srcRect/>
          <a:stretch>
            <a:fillRect/>
          </a:stretch>
        </p:blipFill>
        <p:spPr bwMode="auto">
          <a:xfrm>
            <a:off x="7772400" y="1"/>
            <a:ext cx="1371600" cy="709924"/>
          </a:xfrm>
          <a:prstGeom prst="rect">
            <a:avLst/>
          </a:prstGeom>
          <a:noFill/>
        </p:spPr>
      </p:pic>
      <p:sp>
        <p:nvSpPr>
          <p:cNvPr id="6" name="5 - Θέση αριθμού διαφάνειας"/>
          <p:cNvSpPr>
            <a:spLocks noGrp="1"/>
          </p:cNvSpPr>
          <p:nvPr>
            <p:ph type="sldNum" sz="quarter" idx="12"/>
          </p:nvPr>
        </p:nvSpPr>
        <p:spPr/>
        <p:txBody>
          <a:bodyPr/>
          <a:lstStyle/>
          <a:p>
            <a:fld id="{7E635FA4-F283-44DD-B729-88F064AA66C6}"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Οι Στόχοι</a:t>
            </a:r>
            <a:endParaRPr lang="el-GR" sz="3600" dirty="0"/>
          </a:p>
        </p:txBody>
      </p:sp>
      <p:sp>
        <p:nvSpPr>
          <p:cNvPr id="3" name="2 - Θέση περιεχομένου"/>
          <p:cNvSpPr>
            <a:spLocks noGrp="1"/>
          </p:cNvSpPr>
          <p:nvPr>
            <p:ph idx="1"/>
          </p:nvPr>
        </p:nvSpPr>
        <p:spPr>
          <a:xfrm>
            <a:off x="1143000" y="1600200"/>
            <a:ext cx="7543800" cy="4525963"/>
          </a:xfrm>
        </p:spPr>
        <p:txBody>
          <a:bodyPr>
            <a:normAutofit fontScale="92500" lnSpcReduction="20000"/>
          </a:bodyPr>
          <a:lstStyle/>
          <a:p>
            <a:pPr algn="just"/>
            <a:r>
              <a:rPr lang="el-GR" sz="3000" dirty="0"/>
              <a:t>Σ</a:t>
            </a:r>
            <a:r>
              <a:rPr lang="el-GR" sz="3000" dirty="0" smtClean="0"/>
              <a:t>υνεργασία όλων των εμπλεκόμενων φορέων και η κινητοποίησή τους για αναβάθμιση των παλαιών δικτύων σε έξυπνα δίκτυα ηλεκτρικής ενέργειας για αντιμετώπιση της κλιματικής αλλαγής</a:t>
            </a:r>
            <a:r>
              <a:rPr lang="en-US" sz="3000" dirty="0" smtClean="0"/>
              <a:t>.</a:t>
            </a:r>
            <a:r>
              <a:rPr lang="el-GR" sz="3000" dirty="0" smtClean="0"/>
              <a:t> </a:t>
            </a:r>
            <a:endParaRPr lang="en-US" sz="3000" dirty="0" smtClean="0"/>
          </a:p>
          <a:p>
            <a:pPr algn="just"/>
            <a:r>
              <a:rPr lang="el-GR" dirty="0" smtClean="0"/>
              <a:t>Μείωση </a:t>
            </a:r>
            <a:r>
              <a:rPr lang="en-US" dirty="0" smtClean="0"/>
              <a:t>CO2 </a:t>
            </a:r>
            <a:r>
              <a:rPr lang="el-GR" dirty="0" smtClean="0"/>
              <a:t>έως το</a:t>
            </a:r>
            <a:r>
              <a:rPr lang="en-US" dirty="0" smtClean="0"/>
              <a:t> </a:t>
            </a:r>
            <a:r>
              <a:rPr lang="en-US" dirty="0"/>
              <a:t>2025 </a:t>
            </a:r>
            <a:r>
              <a:rPr lang="el-GR" dirty="0" smtClean="0"/>
              <a:t>με βάση τις τιμές του </a:t>
            </a:r>
            <a:r>
              <a:rPr lang="en-US" dirty="0" smtClean="0"/>
              <a:t>1990 </a:t>
            </a:r>
            <a:r>
              <a:rPr lang="el-GR" dirty="0" smtClean="0"/>
              <a:t>κατά 40%</a:t>
            </a:r>
            <a:endParaRPr lang="en-US" dirty="0"/>
          </a:p>
          <a:p>
            <a:pPr algn="just"/>
            <a:r>
              <a:rPr lang="el-GR" dirty="0" smtClean="0"/>
              <a:t>Μείωση της κατανάλωσης ενέργειας</a:t>
            </a:r>
            <a:r>
              <a:rPr lang="en-US" dirty="0" smtClean="0"/>
              <a:t> </a:t>
            </a:r>
            <a:r>
              <a:rPr lang="el-GR" dirty="0" smtClean="0"/>
              <a:t>έως το</a:t>
            </a:r>
            <a:r>
              <a:rPr lang="en-US" dirty="0" smtClean="0"/>
              <a:t> 2025</a:t>
            </a:r>
            <a:r>
              <a:rPr lang="el-GR" dirty="0" smtClean="0"/>
              <a:t> με βάση τις τιμές του </a:t>
            </a:r>
            <a:r>
              <a:rPr lang="en-US" dirty="0" smtClean="0"/>
              <a:t>1990 </a:t>
            </a:r>
            <a:r>
              <a:rPr lang="el-GR" dirty="0" smtClean="0"/>
              <a:t>κατά 20%</a:t>
            </a:r>
            <a:endParaRPr lang="en-US" dirty="0"/>
          </a:p>
          <a:p>
            <a:pPr algn="just"/>
            <a:r>
              <a:rPr lang="el-GR" dirty="0" smtClean="0"/>
              <a:t>Δημιουργία Δημοτικής Οργάνωσης για την ενέργεια μέχρι το 2015</a:t>
            </a:r>
            <a:endParaRPr lang="el-GR" dirty="0"/>
          </a:p>
        </p:txBody>
      </p:sp>
      <p:pic>
        <p:nvPicPr>
          <p:cNvPr id="4" name="Picture 2"/>
          <p:cNvPicPr>
            <a:picLocks noChangeAspect="1" noChangeArrowheads="1"/>
          </p:cNvPicPr>
          <p:nvPr/>
        </p:nvPicPr>
        <p:blipFill>
          <a:blip r:embed="rId2" cstate="print"/>
          <a:srcRect/>
          <a:stretch>
            <a:fillRect/>
          </a:stretch>
        </p:blipFill>
        <p:spPr bwMode="auto">
          <a:xfrm>
            <a:off x="0" y="0"/>
            <a:ext cx="2286000" cy="762000"/>
          </a:xfrm>
          <a:prstGeom prst="rect">
            <a:avLst/>
          </a:prstGeom>
          <a:noFill/>
          <a:ln w="9525">
            <a:noFill/>
            <a:miter lim="800000"/>
            <a:headEnd/>
            <a:tailEnd/>
          </a:ln>
        </p:spPr>
      </p:pic>
      <p:pic>
        <p:nvPicPr>
          <p:cNvPr id="5" name="Picture 6" descr="Αποτέλεσμα εικόνας για amsterdam smart city"/>
          <p:cNvPicPr>
            <a:picLocks noChangeAspect="1" noChangeArrowheads="1"/>
          </p:cNvPicPr>
          <p:nvPr/>
        </p:nvPicPr>
        <p:blipFill>
          <a:blip r:embed="rId3" cstate="print"/>
          <a:srcRect/>
          <a:stretch>
            <a:fillRect/>
          </a:stretch>
        </p:blipFill>
        <p:spPr bwMode="auto">
          <a:xfrm>
            <a:off x="7671786" y="1"/>
            <a:ext cx="1472213" cy="762000"/>
          </a:xfrm>
          <a:prstGeom prst="rect">
            <a:avLst/>
          </a:prstGeom>
          <a:noFill/>
        </p:spPr>
      </p:pic>
      <p:sp>
        <p:nvSpPr>
          <p:cNvPr id="6" name="5 - Θέση αριθμού διαφάνειας"/>
          <p:cNvSpPr>
            <a:spLocks noGrp="1"/>
          </p:cNvSpPr>
          <p:nvPr>
            <p:ph type="sldNum" sz="quarter" idx="12"/>
          </p:nvPr>
        </p:nvSpPr>
        <p:spPr/>
        <p:txBody>
          <a:bodyPr/>
          <a:lstStyle/>
          <a:p>
            <a:fld id="{7E635FA4-F283-44DD-B729-88F064AA66C6}"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2286000" cy="762000"/>
          </a:xfrm>
          <a:prstGeom prst="rect">
            <a:avLst/>
          </a:prstGeom>
          <a:noFill/>
          <a:ln w="9525">
            <a:noFill/>
            <a:miter lim="800000"/>
            <a:headEnd/>
            <a:tailEnd/>
          </a:ln>
        </p:spPr>
      </p:pic>
      <p:sp>
        <p:nvSpPr>
          <p:cNvPr id="2" name="1 - Τίτλος"/>
          <p:cNvSpPr>
            <a:spLocks noGrp="1"/>
          </p:cNvSpPr>
          <p:nvPr>
            <p:ph type="title"/>
          </p:nvPr>
        </p:nvSpPr>
        <p:spPr/>
        <p:txBody>
          <a:bodyPr>
            <a:normAutofit/>
          </a:bodyPr>
          <a:lstStyle/>
          <a:p>
            <a:r>
              <a:rPr lang="el-GR" sz="3600" dirty="0" smtClean="0"/>
              <a:t>Βασικές αρχές σχεδιασμού</a:t>
            </a:r>
            <a:endParaRPr lang="en-US" sz="3600" dirty="0"/>
          </a:p>
        </p:txBody>
      </p:sp>
      <p:sp>
        <p:nvSpPr>
          <p:cNvPr id="3" name="2 - Θέση περιεχομένου"/>
          <p:cNvSpPr>
            <a:spLocks noGrp="1"/>
          </p:cNvSpPr>
          <p:nvPr>
            <p:ph idx="1"/>
          </p:nvPr>
        </p:nvSpPr>
        <p:spPr>
          <a:xfrm>
            <a:off x="914400" y="1524000"/>
            <a:ext cx="7772400" cy="5029200"/>
          </a:xfrm>
        </p:spPr>
        <p:txBody>
          <a:bodyPr>
            <a:noAutofit/>
          </a:bodyPr>
          <a:lstStyle/>
          <a:p>
            <a:r>
              <a:rPr lang="el-GR" sz="2800" dirty="0"/>
              <a:t>Η φιλοσοφία </a:t>
            </a:r>
            <a:r>
              <a:rPr lang="el-GR" sz="2800" dirty="0" smtClean="0"/>
              <a:t>στην </a:t>
            </a:r>
            <a:r>
              <a:rPr lang="el-GR" sz="2800" dirty="0"/>
              <a:t>οποία δομείται το </a:t>
            </a:r>
            <a:r>
              <a:rPr lang="el-GR" sz="2800" dirty="0" smtClean="0"/>
              <a:t>σχέδιο </a:t>
            </a:r>
            <a:r>
              <a:rPr lang="el-GR" sz="2800" dirty="0"/>
              <a:t>περιλαμβάνει </a:t>
            </a:r>
            <a:r>
              <a:rPr lang="el-GR" sz="2800" dirty="0" smtClean="0"/>
              <a:t>4 βασικές</a:t>
            </a:r>
            <a:r>
              <a:rPr lang="en-US" sz="2800" dirty="0" smtClean="0"/>
              <a:t> </a:t>
            </a:r>
            <a:r>
              <a:rPr lang="el-GR" sz="2800" dirty="0" smtClean="0"/>
              <a:t>αρχές:</a:t>
            </a:r>
            <a:r>
              <a:rPr lang="el-GR" sz="2800" dirty="0"/>
              <a:t/>
            </a:r>
            <a:br>
              <a:rPr lang="el-GR" sz="2800" dirty="0"/>
            </a:br>
            <a:r>
              <a:rPr lang="el-GR" sz="2800" b="1" dirty="0"/>
              <a:t>1) Συνεργασία: </a:t>
            </a:r>
            <a:r>
              <a:rPr lang="el-GR" sz="2800" dirty="0"/>
              <a:t>Σ</a:t>
            </a:r>
            <a:r>
              <a:rPr lang="el-GR" sz="2800" dirty="0" smtClean="0"/>
              <a:t>ε </a:t>
            </a:r>
            <a:r>
              <a:rPr lang="el-GR" sz="2800" dirty="0"/>
              <a:t>κάθε </a:t>
            </a:r>
            <a:r>
              <a:rPr lang="el-GR" sz="2800" dirty="0" smtClean="0"/>
              <a:t>επίπεδο</a:t>
            </a:r>
            <a:r>
              <a:rPr lang="el-GR" sz="2800" dirty="0"/>
              <a:t>, με στόχο την επίτευξη </a:t>
            </a:r>
            <a:r>
              <a:rPr lang="el-GR" sz="2800" dirty="0" smtClean="0"/>
              <a:t>βιώσιμων</a:t>
            </a:r>
            <a:r>
              <a:rPr lang="en-US" sz="2800" dirty="0" smtClean="0"/>
              <a:t> </a:t>
            </a:r>
            <a:r>
              <a:rPr lang="el-GR" sz="2800" dirty="0" smtClean="0"/>
              <a:t>αποτελεσμάτων</a:t>
            </a:r>
            <a:r>
              <a:rPr lang="el-GR" sz="2800" dirty="0"/>
              <a:t>. </a:t>
            </a:r>
            <a:r>
              <a:rPr lang="el-GR" sz="2800" dirty="0" smtClean="0"/>
              <a:t>Συμμετοχή </a:t>
            </a:r>
            <a:r>
              <a:rPr lang="el-GR" sz="2800" dirty="0"/>
              <a:t>των τελικών χρηστών</a:t>
            </a:r>
            <a:r>
              <a:rPr lang="el-GR" sz="2800" dirty="0" smtClean="0"/>
              <a:t>.</a:t>
            </a:r>
          </a:p>
          <a:p>
            <a:pPr algn="just"/>
            <a:endParaRPr lang="el-GR" sz="2800" dirty="0" smtClean="0"/>
          </a:p>
          <a:p>
            <a:pPr algn="just">
              <a:buNone/>
            </a:pPr>
            <a:r>
              <a:rPr lang="el-GR" sz="2800" dirty="0"/>
              <a:t/>
            </a:r>
            <a:br>
              <a:rPr lang="el-GR" sz="2800" dirty="0"/>
            </a:br>
            <a:endParaRPr lang="el-GR" sz="2800" dirty="0" smtClean="0"/>
          </a:p>
          <a:p>
            <a:pPr algn="just">
              <a:buNone/>
            </a:pPr>
            <a:r>
              <a:rPr lang="el-GR" sz="2800" dirty="0"/>
              <a:t/>
            </a:r>
            <a:br>
              <a:rPr lang="el-GR" sz="2800" dirty="0"/>
            </a:br>
            <a:endParaRPr lang="en-US" sz="2800" dirty="0"/>
          </a:p>
        </p:txBody>
      </p:sp>
      <p:pic>
        <p:nvPicPr>
          <p:cNvPr id="5" name="Picture 2"/>
          <p:cNvPicPr>
            <a:picLocks noChangeAspect="1" noChangeArrowheads="1"/>
          </p:cNvPicPr>
          <p:nvPr/>
        </p:nvPicPr>
        <p:blipFill>
          <a:blip r:embed="rId3" cstate="print"/>
          <a:srcRect/>
          <a:stretch>
            <a:fillRect/>
          </a:stretch>
        </p:blipFill>
        <p:spPr bwMode="auto">
          <a:xfrm>
            <a:off x="2005956" y="3729838"/>
            <a:ext cx="4699644" cy="3128162"/>
          </a:xfrm>
          <a:prstGeom prst="rect">
            <a:avLst/>
          </a:prstGeom>
          <a:noFill/>
          <a:ln w="9525">
            <a:noFill/>
            <a:miter lim="800000"/>
            <a:headEnd/>
            <a:tailEnd/>
          </a:ln>
          <a:effectLst/>
        </p:spPr>
      </p:pic>
      <p:pic>
        <p:nvPicPr>
          <p:cNvPr id="6" name="Picture 6" descr="Αποτέλεσμα εικόνας για amsterdam smart city"/>
          <p:cNvPicPr>
            <a:picLocks noChangeAspect="1" noChangeArrowheads="1"/>
          </p:cNvPicPr>
          <p:nvPr/>
        </p:nvPicPr>
        <p:blipFill>
          <a:blip r:embed="rId4" cstate="print"/>
          <a:srcRect/>
          <a:stretch>
            <a:fillRect/>
          </a:stretch>
        </p:blipFill>
        <p:spPr bwMode="auto">
          <a:xfrm>
            <a:off x="7966230" y="1"/>
            <a:ext cx="1177769" cy="609599"/>
          </a:xfrm>
          <a:prstGeom prst="rect">
            <a:avLst/>
          </a:prstGeom>
          <a:noFill/>
        </p:spPr>
      </p:pic>
      <p:sp>
        <p:nvSpPr>
          <p:cNvPr id="7" name="6 - Θέση αριθμού διαφάνειας"/>
          <p:cNvSpPr>
            <a:spLocks noGrp="1"/>
          </p:cNvSpPr>
          <p:nvPr>
            <p:ph type="sldNum" sz="quarter" idx="12"/>
          </p:nvPr>
        </p:nvSpPr>
        <p:spPr/>
        <p:txBody>
          <a:bodyPr/>
          <a:lstStyle/>
          <a:p>
            <a:fld id="{7E635FA4-F283-44DD-B729-88F064AA66C6}"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2286000" cy="762000"/>
          </a:xfrm>
          <a:prstGeom prst="rect">
            <a:avLst/>
          </a:prstGeom>
          <a:noFill/>
          <a:ln w="9525">
            <a:noFill/>
            <a:miter lim="800000"/>
            <a:headEnd/>
            <a:tailEnd/>
          </a:ln>
        </p:spPr>
      </p:pic>
      <p:sp>
        <p:nvSpPr>
          <p:cNvPr id="2" name="1 - Τίτλος"/>
          <p:cNvSpPr>
            <a:spLocks noGrp="1"/>
          </p:cNvSpPr>
          <p:nvPr>
            <p:ph type="title"/>
          </p:nvPr>
        </p:nvSpPr>
        <p:spPr>
          <a:xfrm>
            <a:off x="914400" y="274638"/>
            <a:ext cx="8229600" cy="1143000"/>
          </a:xfrm>
        </p:spPr>
        <p:txBody>
          <a:bodyPr>
            <a:normAutofit/>
          </a:bodyPr>
          <a:lstStyle/>
          <a:p>
            <a:r>
              <a:rPr lang="el-GR" sz="3600" dirty="0" smtClean="0"/>
              <a:t>Βασικές αρχές σχεδιασμού</a:t>
            </a:r>
            <a:endParaRPr lang="en-US" sz="3600" dirty="0"/>
          </a:p>
        </p:txBody>
      </p:sp>
      <p:sp>
        <p:nvSpPr>
          <p:cNvPr id="3" name="2 - Θέση περιεχομένου"/>
          <p:cNvSpPr>
            <a:spLocks noGrp="1"/>
          </p:cNvSpPr>
          <p:nvPr>
            <p:ph idx="1"/>
          </p:nvPr>
        </p:nvSpPr>
        <p:spPr>
          <a:xfrm>
            <a:off x="1295400" y="1722437"/>
            <a:ext cx="7391400" cy="4525963"/>
          </a:xfrm>
        </p:spPr>
        <p:txBody>
          <a:bodyPr>
            <a:normAutofit/>
          </a:bodyPr>
          <a:lstStyle/>
          <a:p>
            <a:pPr algn="just">
              <a:buNone/>
            </a:pPr>
            <a:r>
              <a:rPr lang="el-GR" sz="2800" b="1" dirty="0" smtClean="0"/>
              <a:t>2) Καινοτόμες τεχνολογίες</a:t>
            </a:r>
            <a:r>
              <a:rPr lang="el-GR" sz="2800" dirty="0" smtClean="0"/>
              <a:t>: Καθοδήγηση από την χρήση έξυπνων τεχνολογιών με</a:t>
            </a:r>
            <a:r>
              <a:rPr lang="en-US" sz="2800" dirty="0" smtClean="0"/>
              <a:t> </a:t>
            </a:r>
            <a:r>
              <a:rPr lang="el-GR" sz="2800" dirty="0" smtClean="0"/>
              <a:t>στόχο την ευαισθητοποίηση των κατοίκων</a:t>
            </a:r>
            <a:endParaRPr lang="en-US" sz="2800" dirty="0" smtClean="0"/>
          </a:p>
          <a:p>
            <a:pPr algn="just">
              <a:buNone/>
            </a:pPr>
            <a:endParaRPr lang="el-GR" sz="2800" b="1" dirty="0" smtClean="0"/>
          </a:p>
          <a:p>
            <a:pPr>
              <a:buNone/>
            </a:pPr>
            <a:r>
              <a:rPr lang="el-GR" sz="2800" b="1" dirty="0" smtClean="0"/>
              <a:t>3) Μετάδοση γνώσης</a:t>
            </a:r>
            <a:r>
              <a:rPr lang="el-GR" sz="2800" dirty="0" smtClean="0"/>
              <a:t>: Η αποκτηθείσα γνώση και πείρα θα μεταδίδεται μέσω</a:t>
            </a:r>
            <a:r>
              <a:rPr lang="en-US" sz="2800" dirty="0" smtClean="0"/>
              <a:t> </a:t>
            </a:r>
            <a:r>
              <a:rPr lang="el-GR" sz="2800" dirty="0" smtClean="0"/>
              <a:t>διαδικτυακών εφαρμογών </a:t>
            </a:r>
            <a:endParaRPr lang="en-US" sz="2800" dirty="0" smtClean="0"/>
          </a:p>
          <a:p>
            <a:endParaRPr lang="en-US" dirty="0"/>
          </a:p>
        </p:txBody>
      </p:sp>
      <p:pic>
        <p:nvPicPr>
          <p:cNvPr id="5" name="Picture 6" descr="Αποτέλεσμα εικόνας για amsterdam smart city"/>
          <p:cNvPicPr>
            <a:picLocks noChangeAspect="1" noChangeArrowheads="1"/>
          </p:cNvPicPr>
          <p:nvPr/>
        </p:nvPicPr>
        <p:blipFill>
          <a:blip r:embed="rId3" cstate="print"/>
          <a:srcRect/>
          <a:stretch>
            <a:fillRect/>
          </a:stretch>
        </p:blipFill>
        <p:spPr bwMode="auto">
          <a:xfrm>
            <a:off x="7966230" y="1"/>
            <a:ext cx="1177769" cy="609599"/>
          </a:xfrm>
          <a:prstGeom prst="rect">
            <a:avLst/>
          </a:prstGeom>
          <a:noFill/>
        </p:spPr>
      </p:pic>
      <p:sp>
        <p:nvSpPr>
          <p:cNvPr id="6" name="5 - Θέση αριθμού διαφάνειας"/>
          <p:cNvSpPr>
            <a:spLocks noGrp="1"/>
          </p:cNvSpPr>
          <p:nvPr>
            <p:ph type="sldNum" sz="quarter" idx="12"/>
          </p:nvPr>
        </p:nvSpPr>
        <p:spPr/>
        <p:txBody>
          <a:bodyPr/>
          <a:lstStyle/>
          <a:p>
            <a:fld id="{7E635FA4-F283-44DD-B729-88F064AA66C6}" type="slidenum">
              <a:rPr lang="en-US" smtClean="0"/>
              <a:pPr/>
              <a:t>9</a:t>
            </a:fld>
            <a:endParaRPr lang="en-US"/>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1130</TotalTime>
  <Words>635</Words>
  <Application>Microsoft Office PowerPoint</Application>
  <PresentationFormat>On-screen Show (4:3)</PresentationFormat>
  <Paragraphs>97</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Θέμα του Office</vt:lpstr>
      <vt:lpstr>ΠΑΝΕΠΙΣΤΗΜΙΟ ΠΑΤΡΩΝ ΤΜΗΜΑ ΠΟΛΙΤΙΚΩΝ ΜΗΧΑΝΙΚΩΝ ΜΑΘΗΜΑ: ΕΥΦΥΕΙΣ ΠΟΛΕΙΣ, ΥΠΟΔΟΜΕΣ ΚΑΙ ΜΕΤΑΦΟΡΕΣ Ακαδημαϊκό  έτος 2015-2016 10ο Εξάμηνο</vt:lpstr>
      <vt:lpstr>Amsterdam Smart City</vt:lpstr>
      <vt:lpstr>Amsterdam Smart City</vt:lpstr>
      <vt:lpstr>ΥΠΟΔΟΜΕΣ-ΕΝΕΡΓΕΙΑ</vt:lpstr>
      <vt:lpstr>Ορισμός Προβλήματος</vt:lpstr>
      <vt:lpstr>Ορισμός Προβλήματος</vt:lpstr>
      <vt:lpstr>Οι Στόχοι</vt:lpstr>
      <vt:lpstr>Βασικές αρχές σχεδιασμού</vt:lpstr>
      <vt:lpstr>Βασικές αρχές σχεδιασμού</vt:lpstr>
      <vt:lpstr>Βασικές αρχές σχεδιασμού</vt:lpstr>
      <vt:lpstr>Προτεινόμενη Λύση</vt:lpstr>
      <vt:lpstr>Καταγραφή Ωφελειών</vt:lpstr>
      <vt:lpstr>Χωροταξική Ανάλυση</vt:lpstr>
      <vt:lpstr>Επιλογή Βέλτιστου Σεναρίου</vt:lpstr>
      <vt:lpstr>Amsterdam- Άλλα Παραδείγματα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Lab-3</dc:creator>
  <cp:lastModifiedBy>Artemis</cp:lastModifiedBy>
  <cp:revision>123</cp:revision>
  <dcterms:created xsi:type="dcterms:W3CDTF">2016-03-02T11:36:25Z</dcterms:created>
  <dcterms:modified xsi:type="dcterms:W3CDTF">2016-04-05T10:37:32Z</dcterms:modified>
</cp:coreProperties>
</file>