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1"/>
  </p:sldMasterIdLst>
  <p:sldIdLst>
    <p:sldId id="256" r:id="rId2"/>
    <p:sldId id="257" r:id="rId3"/>
    <p:sldId id="258" r:id="rId4"/>
    <p:sldId id="265" r:id="rId5"/>
    <p:sldId id="261" r:id="rId6"/>
    <p:sldId id="259" r:id="rId7"/>
    <p:sldId id="260" r:id="rId8"/>
    <p:sldId id="266" r:id="rId9"/>
    <p:sldId id="264" r:id="rId10"/>
    <p:sldId id="262" r:id="rId11"/>
    <p:sldId id="267" r:id="rId12"/>
    <p:sldId id="263"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62"/>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E5155-9E39-41E3-BF63-E5DE2A6333C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41BDF04-C340-438D-8C3A-B64493D83B54}">
      <dgm:prSet/>
      <dgm:spPr/>
      <dgm:t>
        <a:bodyPr/>
        <a:lstStyle/>
        <a:p>
          <a:r>
            <a:rPr lang="el-GR"/>
            <a:t>Η ιστορία των δάνειων λέξεων (ατομική)</a:t>
          </a:r>
          <a:endParaRPr lang="en-US"/>
        </a:p>
      </dgm:t>
    </dgm:pt>
    <dgm:pt modelId="{262562CC-BF13-476D-B0E4-2EBAA749CD89}" type="parTrans" cxnId="{562B22B4-0C13-44AA-B6BB-174A2C036517}">
      <dgm:prSet/>
      <dgm:spPr/>
      <dgm:t>
        <a:bodyPr/>
        <a:lstStyle/>
        <a:p>
          <a:endParaRPr lang="en-US"/>
        </a:p>
      </dgm:t>
    </dgm:pt>
    <dgm:pt modelId="{1927C79B-46BB-49A4-A3B9-9482BD250FFB}" type="sibTrans" cxnId="{562B22B4-0C13-44AA-B6BB-174A2C036517}">
      <dgm:prSet/>
      <dgm:spPr/>
      <dgm:t>
        <a:bodyPr/>
        <a:lstStyle/>
        <a:p>
          <a:endParaRPr lang="en-US"/>
        </a:p>
      </dgm:t>
    </dgm:pt>
    <dgm:pt modelId="{D84FD8B5-D719-474E-A7E5-604CD427969F}">
      <dgm:prSet/>
      <dgm:spPr/>
      <dgm:t>
        <a:bodyPr/>
        <a:lstStyle/>
        <a:p>
          <a:r>
            <a:rPr lang="el-GR"/>
            <a:t>Η πολυγλωσσ</a:t>
          </a:r>
          <a:r>
            <a:rPr lang="en-US"/>
            <a:t>ί</a:t>
          </a:r>
          <a:r>
            <a:rPr lang="el-GR"/>
            <a:t>α στην περιοχή που ζω (ατομική ή ομαδική)</a:t>
          </a:r>
          <a:endParaRPr lang="en-US"/>
        </a:p>
      </dgm:t>
    </dgm:pt>
    <dgm:pt modelId="{563E7501-D9D1-4D9D-A2DB-195A8D8ECC83}" type="parTrans" cxnId="{A8D5DF81-E1CB-4E7F-8F96-AE866F2AD54C}">
      <dgm:prSet/>
      <dgm:spPr/>
      <dgm:t>
        <a:bodyPr/>
        <a:lstStyle/>
        <a:p>
          <a:endParaRPr lang="en-US"/>
        </a:p>
      </dgm:t>
    </dgm:pt>
    <dgm:pt modelId="{CE807A50-C07D-4510-8FE3-272ACFDBB401}" type="sibTrans" cxnId="{A8D5DF81-E1CB-4E7F-8F96-AE866F2AD54C}">
      <dgm:prSet/>
      <dgm:spPr/>
      <dgm:t>
        <a:bodyPr/>
        <a:lstStyle/>
        <a:p>
          <a:endParaRPr lang="en-US"/>
        </a:p>
      </dgm:t>
    </dgm:pt>
    <dgm:pt modelId="{58D374C3-90A9-1D4F-B65C-2F2491E11A59}" type="pres">
      <dgm:prSet presAssocID="{D5BE5155-9E39-41E3-BF63-E5DE2A6333C1}" presName="hierChild1" presStyleCnt="0">
        <dgm:presLayoutVars>
          <dgm:chPref val="1"/>
          <dgm:dir/>
          <dgm:animOne val="branch"/>
          <dgm:animLvl val="lvl"/>
          <dgm:resizeHandles/>
        </dgm:presLayoutVars>
      </dgm:prSet>
      <dgm:spPr/>
    </dgm:pt>
    <dgm:pt modelId="{B38683C1-F101-024D-AE2C-A2DE82DA30BF}" type="pres">
      <dgm:prSet presAssocID="{041BDF04-C340-438D-8C3A-B64493D83B54}" presName="hierRoot1" presStyleCnt="0"/>
      <dgm:spPr/>
    </dgm:pt>
    <dgm:pt modelId="{D3AF3487-550F-F046-9AE3-A36DF5CE40CD}" type="pres">
      <dgm:prSet presAssocID="{041BDF04-C340-438D-8C3A-B64493D83B54}" presName="composite" presStyleCnt="0"/>
      <dgm:spPr/>
    </dgm:pt>
    <dgm:pt modelId="{B449554E-58E5-8344-8833-5A8140B00014}" type="pres">
      <dgm:prSet presAssocID="{041BDF04-C340-438D-8C3A-B64493D83B54}" presName="background" presStyleLbl="node0" presStyleIdx="0" presStyleCnt="2"/>
      <dgm:spPr/>
    </dgm:pt>
    <dgm:pt modelId="{586E983A-00BE-BB43-BF6D-5F5125725B32}" type="pres">
      <dgm:prSet presAssocID="{041BDF04-C340-438D-8C3A-B64493D83B54}" presName="text" presStyleLbl="fgAcc0" presStyleIdx="0" presStyleCnt="2">
        <dgm:presLayoutVars>
          <dgm:chPref val="3"/>
        </dgm:presLayoutVars>
      </dgm:prSet>
      <dgm:spPr/>
    </dgm:pt>
    <dgm:pt modelId="{9D9EBA41-AAB6-EC47-A277-9A774292B847}" type="pres">
      <dgm:prSet presAssocID="{041BDF04-C340-438D-8C3A-B64493D83B54}" presName="hierChild2" presStyleCnt="0"/>
      <dgm:spPr/>
    </dgm:pt>
    <dgm:pt modelId="{EF2FDCD5-11C7-8E47-8BB2-6BB15B883DA5}" type="pres">
      <dgm:prSet presAssocID="{D84FD8B5-D719-474E-A7E5-604CD427969F}" presName="hierRoot1" presStyleCnt="0"/>
      <dgm:spPr/>
    </dgm:pt>
    <dgm:pt modelId="{D050DDA7-0F66-3147-9D28-6D2A19FCC2C6}" type="pres">
      <dgm:prSet presAssocID="{D84FD8B5-D719-474E-A7E5-604CD427969F}" presName="composite" presStyleCnt="0"/>
      <dgm:spPr/>
    </dgm:pt>
    <dgm:pt modelId="{A020B797-92FE-7C43-B7D3-A3F119E644DF}" type="pres">
      <dgm:prSet presAssocID="{D84FD8B5-D719-474E-A7E5-604CD427969F}" presName="background" presStyleLbl="node0" presStyleIdx="1" presStyleCnt="2"/>
      <dgm:spPr/>
    </dgm:pt>
    <dgm:pt modelId="{9B2CA854-A5E6-8046-A89C-B420F12E0BA2}" type="pres">
      <dgm:prSet presAssocID="{D84FD8B5-D719-474E-A7E5-604CD427969F}" presName="text" presStyleLbl="fgAcc0" presStyleIdx="1" presStyleCnt="2">
        <dgm:presLayoutVars>
          <dgm:chPref val="3"/>
        </dgm:presLayoutVars>
      </dgm:prSet>
      <dgm:spPr/>
    </dgm:pt>
    <dgm:pt modelId="{50D604F7-4C15-2D4F-BFEA-E4780C6349D1}" type="pres">
      <dgm:prSet presAssocID="{D84FD8B5-D719-474E-A7E5-604CD427969F}" presName="hierChild2" presStyleCnt="0"/>
      <dgm:spPr/>
    </dgm:pt>
  </dgm:ptLst>
  <dgm:cxnLst>
    <dgm:cxn modelId="{69A20269-828F-F347-882E-BB0F843DEFD5}" type="presOf" srcId="{D5BE5155-9E39-41E3-BF63-E5DE2A6333C1}" destId="{58D374C3-90A9-1D4F-B65C-2F2491E11A59}" srcOrd="0" destOrd="0" presId="urn:microsoft.com/office/officeart/2005/8/layout/hierarchy1"/>
    <dgm:cxn modelId="{28971276-09DD-FE41-98FC-B9C2D04BD40B}" type="presOf" srcId="{041BDF04-C340-438D-8C3A-B64493D83B54}" destId="{586E983A-00BE-BB43-BF6D-5F5125725B32}" srcOrd="0" destOrd="0" presId="urn:microsoft.com/office/officeart/2005/8/layout/hierarchy1"/>
    <dgm:cxn modelId="{A8D5DF81-E1CB-4E7F-8F96-AE866F2AD54C}" srcId="{D5BE5155-9E39-41E3-BF63-E5DE2A6333C1}" destId="{D84FD8B5-D719-474E-A7E5-604CD427969F}" srcOrd="1" destOrd="0" parTransId="{563E7501-D9D1-4D9D-A2DB-195A8D8ECC83}" sibTransId="{CE807A50-C07D-4510-8FE3-272ACFDBB401}"/>
    <dgm:cxn modelId="{6CCA7A9F-AE1E-6449-8223-F1917EFBA5B2}" type="presOf" srcId="{D84FD8B5-D719-474E-A7E5-604CD427969F}" destId="{9B2CA854-A5E6-8046-A89C-B420F12E0BA2}" srcOrd="0" destOrd="0" presId="urn:microsoft.com/office/officeart/2005/8/layout/hierarchy1"/>
    <dgm:cxn modelId="{562B22B4-0C13-44AA-B6BB-174A2C036517}" srcId="{D5BE5155-9E39-41E3-BF63-E5DE2A6333C1}" destId="{041BDF04-C340-438D-8C3A-B64493D83B54}" srcOrd="0" destOrd="0" parTransId="{262562CC-BF13-476D-B0E4-2EBAA749CD89}" sibTransId="{1927C79B-46BB-49A4-A3B9-9482BD250FFB}"/>
    <dgm:cxn modelId="{21E36219-738D-5E49-B12E-C0DCBD9CA2B2}" type="presParOf" srcId="{58D374C3-90A9-1D4F-B65C-2F2491E11A59}" destId="{B38683C1-F101-024D-AE2C-A2DE82DA30BF}" srcOrd="0" destOrd="0" presId="urn:microsoft.com/office/officeart/2005/8/layout/hierarchy1"/>
    <dgm:cxn modelId="{9C909515-7FB9-C04E-8474-7232C076443A}" type="presParOf" srcId="{B38683C1-F101-024D-AE2C-A2DE82DA30BF}" destId="{D3AF3487-550F-F046-9AE3-A36DF5CE40CD}" srcOrd="0" destOrd="0" presId="urn:microsoft.com/office/officeart/2005/8/layout/hierarchy1"/>
    <dgm:cxn modelId="{E17EB2D9-FC96-6646-AB4E-F850D9378E33}" type="presParOf" srcId="{D3AF3487-550F-F046-9AE3-A36DF5CE40CD}" destId="{B449554E-58E5-8344-8833-5A8140B00014}" srcOrd="0" destOrd="0" presId="urn:microsoft.com/office/officeart/2005/8/layout/hierarchy1"/>
    <dgm:cxn modelId="{0E4777E5-15B8-FB48-8FB4-0A009D057F67}" type="presParOf" srcId="{D3AF3487-550F-F046-9AE3-A36DF5CE40CD}" destId="{586E983A-00BE-BB43-BF6D-5F5125725B32}" srcOrd="1" destOrd="0" presId="urn:microsoft.com/office/officeart/2005/8/layout/hierarchy1"/>
    <dgm:cxn modelId="{24D23B00-B432-9049-BC79-1ACF9E68E8DE}" type="presParOf" srcId="{B38683C1-F101-024D-AE2C-A2DE82DA30BF}" destId="{9D9EBA41-AAB6-EC47-A277-9A774292B847}" srcOrd="1" destOrd="0" presId="urn:microsoft.com/office/officeart/2005/8/layout/hierarchy1"/>
    <dgm:cxn modelId="{A0863600-5E0F-5E46-85F2-0BEF0736735A}" type="presParOf" srcId="{58D374C3-90A9-1D4F-B65C-2F2491E11A59}" destId="{EF2FDCD5-11C7-8E47-8BB2-6BB15B883DA5}" srcOrd="1" destOrd="0" presId="urn:microsoft.com/office/officeart/2005/8/layout/hierarchy1"/>
    <dgm:cxn modelId="{5449FB2A-CC96-D744-B94A-72E258C7AB88}" type="presParOf" srcId="{EF2FDCD5-11C7-8E47-8BB2-6BB15B883DA5}" destId="{D050DDA7-0F66-3147-9D28-6D2A19FCC2C6}" srcOrd="0" destOrd="0" presId="urn:microsoft.com/office/officeart/2005/8/layout/hierarchy1"/>
    <dgm:cxn modelId="{133DDDCE-90A1-FA49-93A3-EBC80E00D9B3}" type="presParOf" srcId="{D050DDA7-0F66-3147-9D28-6D2A19FCC2C6}" destId="{A020B797-92FE-7C43-B7D3-A3F119E644DF}" srcOrd="0" destOrd="0" presId="urn:microsoft.com/office/officeart/2005/8/layout/hierarchy1"/>
    <dgm:cxn modelId="{5A801F0C-CDBE-714B-950B-E895631F8B86}" type="presParOf" srcId="{D050DDA7-0F66-3147-9D28-6D2A19FCC2C6}" destId="{9B2CA854-A5E6-8046-A89C-B420F12E0BA2}" srcOrd="1" destOrd="0" presId="urn:microsoft.com/office/officeart/2005/8/layout/hierarchy1"/>
    <dgm:cxn modelId="{1AF90957-A16B-9D41-89B7-19C9A3A1D704}" type="presParOf" srcId="{EF2FDCD5-11C7-8E47-8BB2-6BB15B883DA5}" destId="{50D604F7-4C15-2D4F-BFEA-E4780C6349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99513-F8E6-45F4-B1D2-576FC782D9D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4F5F055-01E0-4A14-BC22-CFF5C18276D5}">
      <dgm:prSet/>
      <dgm:spPr/>
      <dgm:t>
        <a:bodyPr/>
        <a:lstStyle/>
        <a:p>
          <a:r>
            <a:rPr lang="el-GR"/>
            <a:t>Να επιλέξετε δύο δάνειες λέξεις της Κοινής Νέας Ελληνικής, οποιεσδήποτε σας αρέσουν / κάνουν εντύπωση, και να περιγράψετε όσο καλύτερα μπορείτε την ιστορία τους, δηλαδή την προέλευσή τους (π.χ. Γαλλική, Αγγλική, Τουρκική, Ιταλική κλπ.) και την πορεία τους μέσα στην Ελληνική, με τις αλλαγές στη σημασία και στη μορφή τους. Να προσπαθήσετε να δώσετε πιθανές ερμηνείες σε αυτές τις μεταβολές </a:t>
          </a:r>
          <a:endParaRPr lang="en-US"/>
        </a:p>
      </dgm:t>
    </dgm:pt>
    <dgm:pt modelId="{E9FE4C86-B40A-46E8-A249-A6AB3FA1F240}" type="parTrans" cxnId="{87C8681E-5D38-47BD-AD1E-BADAE86065F6}">
      <dgm:prSet/>
      <dgm:spPr/>
      <dgm:t>
        <a:bodyPr/>
        <a:lstStyle/>
        <a:p>
          <a:endParaRPr lang="en-US"/>
        </a:p>
      </dgm:t>
    </dgm:pt>
    <dgm:pt modelId="{62D6025A-D57A-4130-B278-996C508EB6A2}" type="sibTrans" cxnId="{87C8681E-5D38-47BD-AD1E-BADAE86065F6}">
      <dgm:prSet/>
      <dgm:spPr/>
      <dgm:t>
        <a:bodyPr/>
        <a:lstStyle/>
        <a:p>
          <a:endParaRPr lang="en-US"/>
        </a:p>
      </dgm:t>
    </dgm:pt>
    <dgm:pt modelId="{681A002D-9FF3-4D45-9042-88CEDE46E246}">
      <dgm:prSet/>
      <dgm:spPr/>
      <dgm:t>
        <a:bodyPr/>
        <a:lstStyle/>
        <a:p>
          <a:r>
            <a:rPr lang="el-GR" dirty="0"/>
            <a:t>Να </a:t>
          </a:r>
          <a:r>
            <a:rPr lang="el-GR" dirty="0" err="1"/>
            <a:t>καταγρ</a:t>
          </a:r>
          <a:r>
            <a:rPr lang="en-US" dirty="0" err="1"/>
            <a:t>ά</a:t>
          </a:r>
          <a:r>
            <a:rPr lang="el-GR" dirty="0" err="1"/>
            <a:t>ψετε</a:t>
          </a:r>
          <a:r>
            <a:rPr lang="el-GR" dirty="0"/>
            <a:t> εμφανίσεις της πολυγλωσσίας της περιοχής σας σε χώρους, έντυπα, ανθρώπους </a:t>
          </a:r>
          <a:endParaRPr lang="en-US" dirty="0"/>
        </a:p>
      </dgm:t>
    </dgm:pt>
    <dgm:pt modelId="{B5C8006F-5037-4432-AF74-7F31558EF61F}" type="parTrans" cxnId="{41D915B7-1189-43E8-83E3-E0724B64B02C}">
      <dgm:prSet/>
      <dgm:spPr/>
      <dgm:t>
        <a:bodyPr/>
        <a:lstStyle/>
        <a:p>
          <a:endParaRPr lang="en-US"/>
        </a:p>
      </dgm:t>
    </dgm:pt>
    <dgm:pt modelId="{B171C8C5-9993-436D-9455-AE940CC3A944}" type="sibTrans" cxnId="{41D915B7-1189-43E8-83E3-E0724B64B02C}">
      <dgm:prSet/>
      <dgm:spPr/>
      <dgm:t>
        <a:bodyPr/>
        <a:lstStyle/>
        <a:p>
          <a:endParaRPr lang="en-US"/>
        </a:p>
      </dgm:t>
    </dgm:pt>
    <dgm:pt modelId="{BCCEEB21-EB88-4948-9823-D17BF8F8B0A1}" type="pres">
      <dgm:prSet presAssocID="{B7299513-F8E6-45F4-B1D2-576FC782D9DF}" presName="hierChild1" presStyleCnt="0">
        <dgm:presLayoutVars>
          <dgm:chPref val="1"/>
          <dgm:dir/>
          <dgm:animOne val="branch"/>
          <dgm:animLvl val="lvl"/>
          <dgm:resizeHandles/>
        </dgm:presLayoutVars>
      </dgm:prSet>
      <dgm:spPr/>
    </dgm:pt>
    <dgm:pt modelId="{03FB28CD-89F4-AB4C-A863-A748152CCF9A}" type="pres">
      <dgm:prSet presAssocID="{B4F5F055-01E0-4A14-BC22-CFF5C18276D5}" presName="hierRoot1" presStyleCnt="0"/>
      <dgm:spPr/>
    </dgm:pt>
    <dgm:pt modelId="{01FE93B2-DE39-FB4C-B10E-5EF7AC482829}" type="pres">
      <dgm:prSet presAssocID="{B4F5F055-01E0-4A14-BC22-CFF5C18276D5}" presName="composite" presStyleCnt="0"/>
      <dgm:spPr/>
    </dgm:pt>
    <dgm:pt modelId="{6A6DEF25-A3B1-7346-8997-D523B09421F3}" type="pres">
      <dgm:prSet presAssocID="{B4F5F055-01E0-4A14-BC22-CFF5C18276D5}" presName="background" presStyleLbl="node0" presStyleIdx="0" presStyleCnt="2"/>
      <dgm:spPr/>
    </dgm:pt>
    <dgm:pt modelId="{5DB92ABB-6FE9-D242-A48B-20EFCA01203D}" type="pres">
      <dgm:prSet presAssocID="{B4F5F055-01E0-4A14-BC22-CFF5C18276D5}" presName="text" presStyleLbl="fgAcc0" presStyleIdx="0" presStyleCnt="2">
        <dgm:presLayoutVars>
          <dgm:chPref val="3"/>
        </dgm:presLayoutVars>
      </dgm:prSet>
      <dgm:spPr/>
    </dgm:pt>
    <dgm:pt modelId="{D116BDCA-1A76-414B-9012-546EE5EF3C28}" type="pres">
      <dgm:prSet presAssocID="{B4F5F055-01E0-4A14-BC22-CFF5C18276D5}" presName="hierChild2" presStyleCnt="0"/>
      <dgm:spPr/>
    </dgm:pt>
    <dgm:pt modelId="{887D6098-775D-FF41-B046-646E72D75A47}" type="pres">
      <dgm:prSet presAssocID="{681A002D-9FF3-4D45-9042-88CEDE46E246}" presName="hierRoot1" presStyleCnt="0"/>
      <dgm:spPr/>
    </dgm:pt>
    <dgm:pt modelId="{83A1B3FB-135E-6E46-AAC2-2CB16F64629C}" type="pres">
      <dgm:prSet presAssocID="{681A002D-9FF3-4D45-9042-88CEDE46E246}" presName="composite" presStyleCnt="0"/>
      <dgm:spPr/>
    </dgm:pt>
    <dgm:pt modelId="{7830F1D6-3F16-FD4C-B246-8662C7FA372D}" type="pres">
      <dgm:prSet presAssocID="{681A002D-9FF3-4D45-9042-88CEDE46E246}" presName="background" presStyleLbl="node0" presStyleIdx="1" presStyleCnt="2"/>
      <dgm:spPr/>
    </dgm:pt>
    <dgm:pt modelId="{473728A2-2AE1-2647-82D9-8F5AA6F06343}" type="pres">
      <dgm:prSet presAssocID="{681A002D-9FF3-4D45-9042-88CEDE46E246}" presName="text" presStyleLbl="fgAcc0" presStyleIdx="1" presStyleCnt="2">
        <dgm:presLayoutVars>
          <dgm:chPref val="3"/>
        </dgm:presLayoutVars>
      </dgm:prSet>
      <dgm:spPr/>
    </dgm:pt>
    <dgm:pt modelId="{0BD84EC0-B4E1-884F-AEDA-339066CB9C98}" type="pres">
      <dgm:prSet presAssocID="{681A002D-9FF3-4D45-9042-88CEDE46E246}" presName="hierChild2" presStyleCnt="0"/>
      <dgm:spPr/>
    </dgm:pt>
  </dgm:ptLst>
  <dgm:cxnLst>
    <dgm:cxn modelId="{5F15800E-D343-3243-ADF1-0250B18F168E}" type="presOf" srcId="{681A002D-9FF3-4D45-9042-88CEDE46E246}" destId="{473728A2-2AE1-2647-82D9-8F5AA6F06343}" srcOrd="0" destOrd="0" presId="urn:microsoft.com/office/officeart/2005/8/layout/hierarchy1"/>
    <dgm:cxn modelId="{87C8681E-5D38-47BD-AD1E-BADAE86065F6}" srcId="{B7299513-F8E6-45F4-B1D2-576FC782D9DF}" destId="{B4F5F055-01E0-4A14-BC22-CFF5C18276D5}" srcOrd="0" destOrd="0" parTransId="{E9FE4C86-B40A-46E8-A249-A6AB3FA1F240}" sibTransId="{62D6025A-D57A-4130-B278-996C508EB6A2}"/>
    <dgm:cxn modelId="{75A5936A-BF7F-B04F-8942-62D2F11CA350}" type="presOf" srcId="{B4F5F055-01E0-4A14-BC22-CFF5C18276D5}" destId="{5DB92ABB-6FE9-D242-A48B-20EFCA01203D}" srcOrd="0" destOrd="0" presId="urn:microsoft.com/office/officeart/2005/8/layout/hierarchy1"/>
    <dgm:cxn modelId="{03B269B2-CC28-3D4F-B188-9BCCB2D8CAFC}" type="presOf" srcId="{B7299513-F8E6-45F4-B1D2-576FC782D9DF}" destId="{BCCEEB21-EB88-4948-9823-D17BF8F8B0A1}" srcOrd="0" destOrd="0" presId="urn:microsoft.com/office/officeart/2005/8/layout/hierarchy1"/>
    <dgm:cxn modelId="{41D915B7-1189-43E8-83E3-E0724B64B02C}" srcId="{B7299513-F8E6-45F4-B1D2-576FC782D9DF}" destId="{681A002D-9FF3-4D45-9042-88CEDE46E246}" srcOrd="1" destOrd="0" parTransId="{B5C8006F-5037-4432-AF74-7F31558EF61F}" sibTransId="{B171C8C5-9993-436D-9455-AE940CC3A944}"/>
    <dgm:cxn modelId="{5ED62FDC-66AC-BE4F-9408-1C5F0EBA74AC}" type="presParOf" srcId="{BCCEEB21-EB88-4948-9823-D17BF8F8B0A1}" destId="{03FB28CD-89F4-AB4C-A863-A748152CCF9A}" srcOrd="0" destOrd="0" presId="urn:microsoft.com/office/officeart/2005/8/layout/hierarchy1"/>
    <dgm:cxn modelId="{7B2FC715-EBD8-E04E-B465-050A94763B95}" type="presParOf" srcId="{03FB28CD-89F4-AB4C-A863-A748152CCF9A}" destId="{01FE93B2-DE39-FB4C-B10E-5EF7AC482829}" srcOrd="0" destOrd="0" presId="urn:microsoft.com/office/officeart/2005/8/layout/hierarchy1"/>
    <dgm:cxn modelId="{48A560DC-9A93-3F44-8B2C-FC4C691625E4}" type="presParOf" srcId="{01FE93B2-DE39-FB4C-B10E-5EF7AC482829}" destId="{6A6DEF25-A3B1-7346-8997-D523B09421F3}" srcOrd="0" destOrd="0" presId="urn:microsoft.com/office/officeart/2005/8/layout/hierarchy1"/>
    <dgm:cxn modelId="{664AB731-BBA2-FB49-86A0-B3A817B73FE2}" type="presParOf" srcId="{01FE93B2-DE39-FB4C-B10E-5EF7AC482829}" destId="{5DB92ABB-6FE9-D242-A48B-20EFCA01203D}" srcOrd="1" destOrd="0" presId="urn:microsoft.com/office/officeart/2005/8/layout/hierarchy1"/>
    <dgm:cxn modelId="{5807E691-B511-AF4E-9317-E8241CF225C1}" type="presParOf" srcId="{03FB28CD-89F4-AB4C-A863-A748152CCF9A}" destId="{D116BDCA-1A76-414B-9012-546EE5EF3C28}" srcOrd="1" destOrd="0" presId="urn:microsoft.com/office/officeart/2005/8/layout/hierarchy1"/>
    <dgm:cxn modelId="{42B9C669-AFB1-D54D-90EE-4C9DD42204BC}" type="presParOf" srcId="{BCCEEB21-EB88-4948-9823-D17BF8F8B0A1}" destId="{887D6098-775D-FF41-B046-646E72D75A47}" srcOrd="1" destOrd="0" presId="urn:microsoft.com/office/officeart/2005/8/layout/hierarchy1"/>
    <dgm:cxn modelId="{8E220296-B813-244C-BBA4-D5FBE05272ED}" type="presParOf" srcId="{887D6098-775D-FF41-B046-646E72D75A47}" destId="{83A1B3FB-135E-6E46-AAC2-2CB16F64629C}" srcOrd="0" destOrd="0" presId="urn:microsoft.com/office/officeart/2005/8/layout/hierarchy1"/>
    <dgm:cxn modelId="{97DFB652-C604-D648-859B-A0F2DEB41118}" type="presParOf" srcId="{83A1B3FB-135E-6E46-AAC2-2CB16F64629C}" destId="{7830F1D6-3F16-FD4C-B246-8662C7FA372D}" srcOrd="0" destOrd="0" presId="urn:microsoft.com/office/officeart/2005/8/layout/hierarchy1"/>
    <dgm:cxn modelId="{336CBBB9-69F9-1F43-9DAD-C8C9EE88E928}" type="presParOf" srcId="{83A1B3FB-135E-6E46-AAC2-2CB16F64629C}" destId="{473728A2-2AE1-2647-82D9-8F5AA6F06343}" srcOrd="1" destOrd="0" presId="urn:microsoft.com/office/officeart/2005/8/layout/hierarchy1"/>
    <dgm:cxn modelId="{916BDB85-E00D-2E40-876E-16ED5711C989}" type="presParOf" srcId="{887D6098-775D-FF41-B046-646E72D75A47}" destId="{0BD84EC0-B4E1-884F-AEDA-339066CB9C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02879-94C7-4E2C-812D-09FB6B660390}"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3AD82FF4-E86F-4D60-A300-45539728CD0C}">
      <dgm:prSet/>
      <dgm:spPr/>
      <dgm:t>
        <a:bodyPr/>
        <a:lstStyle/>
        <a:p>
          <a:r>
            <a:rPr lang="el-GR"/>
            <a:t>Λεξικά (ΚΝΕ, Αγγλικής, Γαλλικής κλπ.)</a:t>
          </a:r>
          <a:endParaRPr lang="en-US"/>
        </a:p>
      </dgm:t>
    </dgm:pt>
    <dgm:pt modelId="{5E7A96ED-016F-4CEA-BB62-2202FA1563F0}" type="parTrans" cxnId="{06082D13-CD73-4ACD-AEBB-3C2864DBDB45}">
      <dgm:prSet/>
      <dgm:spPr/>
      <dgm:t>
        <a:bodyPr/>
        <a:lstStyle/>
        <a:p>
          <a:endParaRPr lang="en-US"/>
        </a:p>
      </dgm:t>
    </dgm:pt>
    <dgm:pt modelId="{594DE2A8-3A51-4F12-A41C-9F31B04211CA}" type="sibTrans" cxnId="{06082D13-CD73-4ACD-AEBB-3C2864DBDB45}">
      <dgm:prSet/>
      <dgm:spPr/>
      <dgm:t>
        <a:bodyPr/>
        <a:lstStyle/>
        <a:p>
          <a:endParaRPr lang="en-US"/>
        </a:p>
      </dgm:t>
    </dgm:pt>
    <dgm:pt modelId="{6D3914C3-D394-430F-853D-1774FA8B4032}">
      <dgm:prSet/>
      <dgm:spPr/>
      <dgm:t>
        <a:bodyPr/>
        <a:lstStyle/>
        <a:p>
          <a:r>
            <a:rPr lang="el-GR"/>
            <a:t>Κείμενα (από Ίντερνετ, βάσεις δεδομένων κλπ.)</a:t>
          </a:r>
          <a:endParaRPr lang="en-US"/>
        </a:p>
      </dgm:t>
    </dgm:pt>
    <dgm:pt modelId="{C2A66EF9-42B9-47C3-88B7-8E0F8A4635BC}" type="parTrans" cxnId="{F3A415AB-5791-4E2A-8912-657D4320DB56}">
      <dgm:prSet/>
      <dgm:spPr/>
      <dgm:t>
        <a:bodyPr/>
        <a:lstStyle/>
        <a:p>
          <a:endParaRPr lang="en-US"/>
        </a:p>
      </dgm:t>
    </dgm:pt>
    <dgm:pt modelId="{562DFEB2-7FA2-4B7B-8DDA-BE78DB9B1662}" type="sibTrans" cxnId="{F3A415AB-5791-4E2A-8912-657D4320DB56}">
      <dgm:prSet/>
      <dgm:spPr/>
      <dgm:t>
        <a:bodyPr/>
        <a:lstStyle/>
        <a:p>
          <a:endParaRPr lang="en-US"/>
        </a:p>
      </dgm:t>
    </dgm:pt>
    <dgm:pt modelId="{8A5A0A18-9194-47BA-B148-13DDBBFD94C2}">
      <dgm:prSet/>
      <dgm:spPr/>
      <dgm:t>
        <a:bodyPr/>
        <a:lstStyle/>
        <a:p>
          <a:r>
            <a:rPr lang="el-GR"/>
            <a:t>Μελέτες</a:t>
          </a:r>
          <a:endParaRPr lang="en-US"/>
        </a:p>
      </dgm:t>
    </dgm:pt>
    <dgm:pt modelId="{88DAAF10-B86E-46FD-B907-66AED4B01060}" type="parTrans" cxnId="{D6EBD827-E7D9-4FFA-A179-B67C84BDBCB6}">
      <dgm:prSet/>
      <dgm:spPr/>
      <dgm:t>
        <a:bodyPr/>
        <a:lstStyle/>
        <a:p>
          <a:endParaRPr lang="en-US"/>
        </a:p>
      </dgm:t>
    </dgm:pt>
    <dgm:pt modelId="{6CDF5DEB-0024-4CB5-B8FF-C7967FAA6558}" type="sibTrans" cxnId="{D6EBD827-E7D9-4FFA-A179-B67C84BDBCB6}">
      <dgm:prSet/>
      <dgm:spPr/>
      <dgm:t>
        <a:bodyPr/>
        <a:lstStyle/>
        <a:p>
          <a:endParaRPr lang="en-US"/>
        </a:p>
      </dgm:t>
    </dgm:pt>
    <dgm:pt modelId="{0FBEFEF5-ADDB-4365-94DC-C932719CDE4F}">
      <dgm:prSet/>
      <dgm:spPr/>
      <dgm:t>
        <a:bodyPr/>
        <a:lstStyle/>
        <a:p>
          <a:r>
            <a:rPr lang="el-GR"/>
            <a:t>Πληροφορίες από διαδίκτυο κλπ.</a:t>
          </a:r>
          <a:endParaRPr lang="en-US"/>
        </a:p>
      </dgm:t>
    </dgm:pt>
    <dgm:pt modelId="{DD277E6A-8FA0-4444-8B22-F9B5189CA7A7}" type="parTrans" cxnId="{A5BC3CF8-EE86-4468-B7CC-6DE41B32D736}">
      <dgm:prSet/>
      <dgm:spPr/>
      <dgm:t>
        <a:bodyPr/>
        <a:lstStyle/>
        <a:p>
          <a:endParaRPr lang="en-US"/>
        </a:p>
      </dgm:t>
    </dgm:pt>
    <dgm:pt modelId="{829A31F1-2BC2-457B-8E0B-0E8845C8F2AA}" type="sibTrans" cxnId="{A5BC3CF8-EE86-4468-B7CC-6DE41B32D736}">
      <dgm:prSet/>
      <dgm:spPr/>
      <dgm:t>
        <a:bodyPr/>
        <a:lstStyle/>
        <a:p>
          <a:endParaRPr lang="en-US"/>
        </a:p>
      </dgm:t>
    </dgm:pt>
    <dgm:pt modelId="{3E1A353D-FE82-FD4D-B002-4C272B43D52C}" type="pres">
      <dgm:prSet presAssocID="{27802879-94C7-4E2C-812D-09FB6B660390}" presName="linear" presStyleCnt="0">
        <dgm:presLayoutVars>
          <dgm:animLvl val="lvl"/>
          <dgm:resizeHandles val="exact"/>
        </dgm:presLayoutVars>
      </dgm:prSet>
      <dgm:spPr/>
    </dgm:pt>
    <dgm:pt modelId="{46AE82DC-998F-0542-8054-B774CA770C6C}" type="pres">
      <dgm:prSet presAssocID="{3AD82FF4-E86F-4D60-A300-45539728CD0C}" presName="parentText" presStyleLbl="node1" presStyleIdx="0" presStyleCnt="4">
        <dgm:presLayoutVars>
          <dgm:chMax val="0"/>
          <dgm:bulletEnabled val="1"/>
        </dgm:presLayoutVars>
      </dgm:prSet>
      <dgm:spPr/>
    </dgm:pt>
    <dgm:pt modelId="{D26B7C57-08A8-264C-A168-6CFF11A5D555}" type="pres">
      <dgm:prSet presAssocID="{594DE2A8-3A51-4F12-A41C-9F31B04211CA}" presName="spacer" presStyleCnt="0"/>
      <dgm:spPr/>
    </dgm:pt>
    <dgm:pt modelId="{B377F845-FC91-AA48-A29A-151D37A605FC}" type="pres">
      <dgm:prSet presAssocID="{6D3914C3-D394-430F-853D-1774FA8B4032}" presName="parentText" presStyleLbl="node1" presStyleIdx="1" presStyleCnt="4">
        <dgm:presLayoutVars>
          <dgm:chMax val="0"/>
          <dgm:bulletEnabled val="1"/>
        </dgm:presLayoutVars>
      </dgm:prSet>
      <dgm:spPr/>
    </dgm:pt>
    <dgm:pt modelId="{02365A7F-D616-C144-91EC-5FAD99E40774}" type="pres">
      <dgm:prSet presAssocID="{562DFEB2-7FA2-4B7B-8DDA-BE78DB9B1662}" presName="spacer" presStyleCnt="0"/>
      <dgm:spPr/>
    </dgm:pt>
    <dgm:pt modelId="{A09E07C6-ADF0-BE44-B2CE-DEEAFC5AE1DD}" type="pres">
      <dgm:prSet presAssocID="{8A5A0A18-9194-47BA-B148-13DDBBFD94C2}" presName="parentText" presStyleLbl="node1" presStyleIdx="2" presStyleCnt="4">
        <dgm:presLayoutVars>
          <dgm:chMax val="0"/>
          <dgm:bulletEnabled val="1"/>
        </dgm:presLayoutVars>
      </dgm:prSet>
      <dgm:spPr/>
    </dgm:pt>
    <dgm:pt modelId="{CD9CEFFB-CD76-CA4A-9DC6-6C307BBB236A}" type="pres">
      <dgm:prSet presAssocID="{6CDF5DEB-0024-4CB5-B8FF-C7967FAA6558}" presName="spacer" presStyleCnt="0"/>
      <dgm:spPr/>
    </dgm:pt>
    <dgm:pt modelId="{3E2EB29A-E3A5-E947-8479-BBAB8821361C}" type="pres">
      <dgm:prSet presAssocID="{0FBEFEF5-ADDB-4365-94DC-C932719CDE4F}" presName="parentText" presStyleLbl="node1" presStyleIdx="3" presStyleCnt="4">
        <dgm:presLayoutVars>
          <dgm:chMax val="0"/>
          <dgm:bulletEnabled val="1"/>
        </dgm:presLayoutVars>
      </dgm:prSet>
      <dgm:spPr/>
    </dgm:pt>
  </dgm:ptLst>
  <dgm:cxnLst>
    <dgm:cxn modelId="{951A200C-E547-F44C-BFAB-C2A1BF967902}" type="presOf" srcId="{0FBEFEF5-ADDB-4365-94DC-C932719CDE4F}" destId="{3E2EB29A-E3A5-E947-8479-BBAB8821361C}" srcOrd="0" destOrd="0" presId="urn:microsoft.com/office/officeart/2005/8/layout/vList2"/>
    <dgm:cxn modelId="{06082D13-CD73-4ACD-AEBB-3C2864DBDB45}" srcId="{27802879-94C7-4E2C-812D-09FB6B660390}" destId="{3AD82FF4-E86F-4D60-A300-45539728CD0C}" srcOrd="0" destOrd="0" parTransId="{5E7A96ED-016F-4CEA-BB62-2202FA1563F0}" sibTransId="{594DE2A8-3A51-4F12-A41C-9F31B04211CA}"/>
    <dgm:cxn modelId="{1F1B6016-145A-BD48-AEAE-70EF4EC26E71}" type="presOf" srcId="{8A5A0A18-9194-47BA-B148-13DDBBFD94C2}" destId="{A09E07C6-ADF0-BE44-B2CE-DEEAFC5AE1DD}" srcOrd="0" destOrd="0" presId="urn:microsoft.com/office/officeart/2005/8/layout/vList2"/>
    <dgm:cxn modelId="{E3951722-ACF9-304D-9CCE-8929E9485A0D}" type="presOf" srcId="{27802879-94C7-4E2C-812D-09FB6B660390}" destId="{3E1A353D-FE82-FD4D-B002-4C272B43D52C}" srcOrd="0" destOrd="0" presId="urn:microsoft.com/office/officeart/2005/8/layout/vList2"/>
    <dgm:cxn modelId="{D6EBD827-E7D9-4FFA-A179-B67C84BDBCB6}" srcId="{27802879-94C7-4E2C-812D-09FB6B660390}" destId="{8A5A0A18-9194-47BA-B148-13DDBBFD94C2}" srcOrd="2" destOrd="0" parTransId="{88DAAF10-B86E-46FD-B907-66AED4B01060}" sibTransId="{6CDF5DEB-0024-4CB5-B8FF-C7967FAA6558}"/>
    <dgm:cxn modelId="{F3A415AB-5791-4E2A-8912-657D4320DB56}" srcId="{27802879-94C7-4E2C-812D-09FB6B660390}" destId="{6D3914C3-D394-430F-853D-1774FA8B4032}" srcOrd="1" destOrd="0" parTransId="{C2A66EF9-42B9-47C3-88B7-8E0F8A4635BC}" sibTransId="{562DFEB2-7FA2-4B7B-8DDA-BE78DB9B1662}"/>
    <dgm:cxn modelId="{486F53D3-28A0-3241-B3B9-CADAA9041673}" type="presOf" srcId="{3AD82FF4-E86F-4D60-A300-45539728CD0C}" destId="{46AE82DC-998F-0542-8054-B774CA770C6C}" srcOrd="0" destOrd="0" presId="urn:microsoft.com/office/officeart/2005/8/layout/vList2"/>
    <dgm:cxn modelId="{396F4BDA-B320-8F4D-A9E2-A2B00036D4E0}" type="presOf" srcId="{6D3914C3-D394-430F-853D-1774FA8B4032}" destId="{B377F845-FC91-AA48-A29A-151D37A605FC}" srcOrd="0" destOrd="0" presId="urn:microsoft.com/office/officeart/2005/8/layout/vList2"/>
    <dgm:cxn modelId="{A5BC3CF8-EE86-4468-B7CC-6DE41B32D736}" srcId="{27802879-94C7-4E2C-812D-09FB6B660390}" destId="{0FBEFEF5-ADDB-4365-94DC-C932719CDE4F}" srcOrd="3" destOrd="0" parTransId="{DD277E6A-8FA0-4444-8B22-F9B5189CA7A7}" sibTransId="{829A31F1-2BC2-457B-8E0B-0E8845C8F2AA}"/>
    <dgm:cxn modelId="{719C69CA-B7C9-6F45-9EE1-46A1F2D8DD23}" type="presParOf" srcId="{3E1A353D-FE82-FD4D-B002-4C272B43D52C}" destId="{46AE82DC-998F-0542-8054-B774CA770C6C}" srcOrd="0" destOrd="0" presId="urn:microsoft.com/office/officeart/2005/8/layout/vList2"/>
    <dgm:cxn modelId="{C6CAAFA1-0776-EB41-B1B7-A258C69287A6}" type="presParOf" srcId="{3E1A353D-FE82-FD4D-B002-4C272B43D52C}" destId="{D26B7C57-08A8-264C-A168-6CFF11A5D555}" srcOrd="1" destOrd="0" presId="urn:microsoft.com/office/officeart/2005/8/layout/vList2"/>
    <dgm:cxn modelId="{AA196116-F93B-AF4A-BEFE-7BBEE23B16F1}" type="presParOf" srcId="{3E1A353D-FE82-FD4D-B002-4C272B43D52C}" destId="{B377F845-FC91-AA48-A29A-151D37A605FC}" srcOrd="2" destOrd="0" presId="urn:microsoft.com/office/officeart/2005/8/layout/vList2"/>
    <dgm:cxn modelId="{2391E870-F265-FC43-B2F7-D1354AC8E7A3}" type="presParOf" srcId="{3E1A353D-FE82-FD4D-B002-4C272B43D52C}" destId="{02365A7F-D616-C144-91EC-5FAD99E40774}" srcOrd="3" destOrd="0" presId="urn:microsoft.com/office/officeart/2005/8/layout/vList2"/>
    <dgm:cxn modelId="{63CDFE0D-49F6-E94A-884F-7CE2D60CC0F1}" type="presParOf" srcId="{3E1A353D-FE82-FD4D-B002-4C272B43D52C}" destId="{A09E07C6-ADF0-BE44-B2CE-DEEAFC5AE1DD}" srcOrd="4" destOrd="0" presId="urn:microsoft.com/office/officeart/2005/8/layout/vList2"/>
    <dgm:cxn modelId="{B2592AA4-E763-0048-8D3D-F739C5516C58}" type="presParOf" srcId="{3E1A353D-FE82-FD4D-B002-4C272B43D52C}" destId="{CD9CEFFB-CD76-CA4A-9DC6-6C307BBB236A}" srcOrd="5" destOrd="0" presId="urn:microsoft.com/office/officeart/2005/8/layout/vList2"/>
    <dgm:cxn modelId="{7CDC5886-1687-7944-952D-765BEFFD6353}" type="presParOf" srcId="{3E1A353D-FE82-FD4D-B002-4C272B43D52C}" destId="{3E2EB29A-E3A5-E947-8479-BBAB882136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C4C3C-EA8D-4E20-8AF8-146DE4631E36}"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05AE94B-1D49-4536-A27F-EDE822BF5280}">
      <dgm:prSet/>
      <dgm:spPr/>
      <dgm:t>
        <a:bodyPr/>
        <a:lstStyle/>
        <a:p>
          <a:r>
            <a:rPr lang="el-GR"/>
            <a:t>Επιλέγουμε δύο δάνειες λέξεις που μας ενδιαφέρουν </a:t>
          </a:r>
          <a:endParaRPr lang="en-US"/>
        </a:p>
      </dgm:t>
    </dgm:pt>
    <dgm:pt modelId="{00E765F1-729F-4F6C-A9E2-09E5B3B51399}" type="parTrans" cxnId="{6ED1886F-224B-4FD5-B50D-2F8E4208F27C}">
      <dgm:prSet/>
      <dgm:spPr/>
      <dgm:t>
        <a:bodyPr/>
        <a:lstStyle/>
        <a:p>
          <a:endParaRPr lang="en-US"/>
        </a:p>
      </dgm:t>
    </dgm:pt>
    <dgm:pt modelId="{B70D2A31-C2A4-4D9B-A851-17F230440C23}" type="sibTrans" cxnId="{6ED1886F-224B-4FD5-B50D-2F8E4208F27C}">
      <dgm:prSet/>
      <dgm:spPr/>
      <dgm:t>
        <a:bodyPr/>
        <a:lstStyle/>
        <a:p>
          <a:endParaRPr lang="en-US"/>
        </a:p>
      </dgm:t>
    </dgm:pt>
    <dgm:pt modelId="{35095C2D-F3A5-4D08-945A-8F2D3A937EB4}">
      <dgm:prSet/>
      <dgm:spPr/>
      <dgm:t>
        <a:bodyPr/>
        <a:lstStyle/>
        <a:p>
          <a:r>
            <a:rPr lang="el-GR"/>
            <a:t>Περιγράφουμε την σημερινή χρήση τους (περιβάλλοντα χρήσης, σημασίες)</a:t>
          </a:r>
          <a:endParaRPr lang="en-US"/>
        </a:p>
      </dgm:t>
    </dgm:pt>
    <dgm:pt modelId="{6C6BAA5F-B70B-4768-B92E-B84E060B0978}" type="parTrans" cxnId="{5ED3FBB8-F4B2-4B3E-8F5F-1867D6C224C6}">
      <dgm:prSet/>
      <dgm:spPr/>
      <dgm:t>
        <a:bodyPr/>
        <a:lstStyle/>
        <a:p>
          <a:endParaRPr lang="en-US"/>
        </a:p>
      </dgm:t>
    </dgm:pt>
    <dgm:pt modelId="{8EAF28B9-C502-4656-84FB-0C568EEAFAF7}" type="sibTrans" cxnId="{5ED3FBB8-F4B2-4B3E-8F5F-1867D6C224C6}">
      <dgm:prSet/>
      <dgm:spPr/>
      <dgm:t>
        <a:bodyPr/>
        <a:lstStyle/>
        <a:p>
          <a:endParaRPr lang="en-US"/>
        </a:p>
      </dgm:t>
    </dgm:pt>
    <dgm:pt modelId="{671B6651-9FA8-433F-AE4E-7D35BA37DE2C}">
      <dgm:prSet/>
      <dgm:spPr/>
      <dgm:t>
        <a:bodyPr/>
        <a:lstStyle/>
        <a:p>
          <a:r>
            <a:rPr lang="el-GR"/>
            <a:t>Εντοπίζουμε την προέλευση (γλώσσα, χρονολογία, σημασία στην γλώσσα-πηγή)</a:t>
          </a:r>
          <a:endParaRPr lang="en-US"/>
        </a:p>
      </dgm:t>
    </dgm:pt>
    <dgm:pt modelId="{61B43D8B-CD51-4375-9CC7-CF66BBDB9F7F}" type="parTrans" cxnId="{ACB2F5B9-2752-455D-830F-427EC3E130D2}">
      <dgm:prSet/>
      <dgm:spPr/>
      <dgm:t>
        <a:bodyPr/>
        <a:lstStyle/>
        <a:p>
          <a:endParaRPr lang="en-US"/>
        </a:p>
      </dgm:t>
    </dgm:pt>
    <dgm:pt modelId="{DA543D82-4F5D-447D-822A-3271DC1362A6}" type="sibTrans" cxnId="{ACB2F5B9-2752-455D-830F-427EC3E130D2}">
      <dgm:prSet/>
      <dgm:spPr/>
      <dgm:t>
        <a:bodyPr/>
        <a:lstStyle/>
        <a:p>
          <a:endParaRPr lang="en-US"/>
        </a:p>
      </dgm:t>
    </dgm:pt>
    <dgm:pt modelId="{C9314DA7-B1AC-4C4A-9F09-D169EC704661}">
      <dgm:prSet/>
      <dgm:spPr/>
      <dgm:t>
        <a:bodyPr/>
        <a:lstStyle/>
        <a:p>
          <a:r>
            <a:rPr lang="el-GR"/>
            <a:t>Εντοπίζουμε μεταβολές ως προς την μορφή και την σημασία ανάμεσα στην αρχή της και το σήμερα, και να τις ερμηνεύσουμε</a:t>
          </a:r>
          <a:endParaRPr lang="en-US"/>
        </a:p>
      </dgm:t>
    </dgm:pt>
    <dgm:pt modelId="{269EEC49-F493-4DF9-AE34-9AECA8FFFBF0}" type="parTrans" cxnId="{409DAB14-2637-4F3E-9C7F-7DEFA4063548}">
      <dgm:prSet/>
      <dgm:spPr/>
      <dgm:t>
        <a:bodyPr/>
        <a:lstStyle/>
        <a:p>
          <a:endParaRPr lang="en-US"/>
        </a:p>
      </dgm:t>
    </dgm:pt>
    <dgm:pt modelId="{A95C45A1-7255-4C17-9862-B03A55437FCF}" type="sibTrans" cxnId="{409DAB14-2637-4F3E-9C7F-7DEFA4063548}">
      <dgm:prSet/>
      <dgm:spPr/>
      <dgm:t>
        <a:bodyPr/>
        <a:lstStyle/>
        <a:p>
          <a:endParaRPr lang="en-US"/>
        </a:p>
      </dgm:t>
    </dgm:pt>
    <dgm:pt modelId="{5685C5E0-4B2C-494E-A02E-ECFFD2EC84A2}" type="pres">
      <dgm:prSet presAssocID="{739C4C3C-EA8D-4E20-8AF8-146DE4631E36}" presName="matrix" presStyleCnt="0">
        <dgm:presLayoutVars>
          <dgm:chMax val="1"/>
          <dgm:dir/>
          <dgm:resizeHandles val="exact"/>
        </dgm:presLayoutVars>
      </dgm:prSet>
      <dgm:spPr/>
    </dgm:pt>
    <dgm:pt modelId="{A04E0DB5-1D6F-3D49-A792-91F273743068}" type="pres">
      <dgm:prSet presAssocID="{739C4C3C-EA8D-4E20-8AF8-146DE4631E36}" presName="diamond" presStyleLbl="bgShp" presStyleIdx="0" presStyleCnt="1"/>
      <dgm:spPr/>
    </dgm:pt>
    <dgm:pt modelId="{CA6E587E-B0F8-C144-9641-0368C4B94669}" type="pres">
      <dgm:prSet presAssocID="{739C4C3C-EA8D-4E20-8AF8-146DE4631E36}" presName="quad1" presStyleLbl="node1" presStyleIdx="0" presStyleCnt="4">
        <dgm:presLayoutVars>
          <dgm:chMax val="0"/>
          <dgm:chPref val="0"/>
          <dgm:bulletEnabled val="1"/>
        </dgm:presLayoutVars>
      </dgm:prSet>
      <dgm:spPr/>
    </dgm:pt>
    <dgm:pt modelId="{14618D6F-9E2B-BD45-9CA8-C2722F19CB32}" type="pres">
      <dgm:prSet presAssocID="{739C4C3C-EA8D-4E20-8AF8-146DE4631E36}" presName="quad2" presStyleLbl="node1" presStyleIdx="1" presStyleCnt="4">
        <dgm:presLayoutVars>
          <dgm:chMax val="0"/>
          <dgm:chPref val="0"/>
          <dgm:bulletEnabled val="1"/>
        </dgm:presLayoutVars>
      </dgm:prSet>
      <dgm:spPr/>
    </dgm:pt>
    <dgm:pt modelId="{7C184CBC-E943-0F4E-A9BE-9E971F29A803}" type="pres">
      <dgm:prSet presAssocID="{739C4C3C-EA8D-4E20-8AF8-146DE4631E36}" presName="quad3" presStyleLbl="node1" presStyleIdx="2" presStyleCnt="4">
        <dgm:presLayoutVars>
          <dgm:chMax val="0"/>
          <dgm:chPref val="0"/>
          <dgm:bulletEnabled val="1"/>
        </dgm:presLayoutVars>
      </dgm:prSet>
      <dgm:spPr/>
    </dgm:pt>
    <dgm:pt modelId="{DD557CED-FF04-8C4E-95BA-BA80801260A0}" type="pres">
      <dgm:prSet presAssocID="{739C4C3C-EA8D-4E20-8AF8-146DE4631E36}" presName="quad4" presStyleLbl="node1" presStyleIdx="3" presStyleCnt="4">
        <dgm:presLayoutVars>
          <dgm:chMax val="0"/>
          <dgm:chPref val="0"/>
          <dgm:bulletEnabled val="1"/>
        </dgm:presLayoutVars>
      </dgm:prSet>
      <dgm:spPr/>
    </dgm:pt>
  </dgm:ptLst>
  <dgm:cxnLst>
    <dgm:cxn modelId="{BBB5AB02-D871-6641-9295-9C656BD90386}" type="presOf" srcId="{C9314DA7-B1AC-4C4A-9F09-D169EC704661}" destId="{DD557CED-FF04-8C4E-95BA-BA80801260A0}" srcOrd="0" destOrd="0" presId="urn:microsoft.com/office/officeart/2005/8/layout/matrix3"/>
    <dgm:cxn modelId="{409DAB14-2637-4F3E-9C7F-7DEFA4063548}" srcId="{739C4C3C-EA8D-4E20-8AF8-146DE4631E36}" destId="{C9314DA7-B1AC-4C4A-9F09-D169EC704661}" srcOrd="3" destOrd="0" parTransId="{269EEC49-F493-4DF9-AE34-9AECA8FFFBF0}" sibTransId="{A95C45A1-7255-4C17-9862-B03A55437FCF}"/>
    <dgm:cxn modelId="{8DAD641A-F8E2-6548-8687-DA9370232F87}" type="presOf" srcId="{739C4C3C-EA8D-4E20-8AF8-146DE4631E36}" destId="{5685C5E0-4B2C-494E-A02E-ECFFD2EC84A2}" srcOrd="0" destOrd="0" presId="urn:microsoft.com/office/officeart/2005/8/layout/matrix3"/>
    <dgm:cxn modelId="{B2A5B75A-1677-8446-A7B7-6BF26D02B250}" type="presOf" srcId="{D05AE94B-1D49-4536-A27F-EDE822BF5280}" destId="{CA6E587E-B0F8-C144-9641-0368C4B94669}" srcOrd="0" destOrd="0" presId="urn:microsoft.com/office/officeart/2005/8/layout/matrix3"/>
    <dgm:cxn modelId="{6ED1886F-224B-4FD5-B50D-2F8E4208F27C}" srcId="{739C4C3C-EA8D-4E20-8AF8-146DE4631E36}" destId="{D05AE94B-1D49-4536-A27F-EDE822BF5280}" srcOrd="0" destOrd="0" parTransId="{00E765F1-729F-4F6C-A9E2-09E5B3B51399}" sibTransId="{B70D2A31-C2A4-4D9B-A851-17F230440C23}"/>
    <dgm:cxn modelId="{19F699A1-EDDB-7B45-948C-AD2932335E29}" type="presOf" srcId="{671B6651-9FA8-433F-AE4E-7D35BA37DE2C}" destId="{7C184CBC-E943-0F4E-A9BE-9E971F29A803}" srcOrd="0" destOrd="0" presId="urn:microsoft.com/office/officeart/2005/8/layout/matrix3"/>
    <dgm:cxn modelId="{737939A5-9F96-0547-9234-2B9AF5B06808}" type="presOf" srcId="{35095C2D-F3A5-4D08-945A-8F2D3A937EB4}" destId="{14618D6F-9E2B-BD45-9CA8-C2722F19CB32}" srcOrd="0" destOrd="0" presId="urn:microsoft.com/office/officeart/2005/8/layout/matrix3"/>
    <dgm:cxn modelId="{5ED3FBB8-F4B2-4B3E-8F5F-1867D6C224C6}" srcId="{739C4C3C-EA8D-4E20-8AF8-146DE4631E36}" destId="{35095C2D-F3A5-4D08-945A-8F2D3A937EB4}" srcOrd="1" destOrd="0" parTransId="{6C6BAA5F-B70B-4768-B92E-B84E060B0978}" sibTransId="{8EAF28B9-C502-4656-84FB-0C568EEAFAF7}"/>
    <dgm:cxn modelId="{ACB2F5B9-2752-455D-830F-427EC3E130D2}" srcId="{739C4C3C-EA8D-4E20-8AF8-146DE4631E36}" destId="{671B6651-9FA8-433F-AE4E-7D35BA37DE2C}" srcOrd="2" destOrd="0" parTransId="{61B43D8B-CD51-4375-9CC7-CF66BBDB9F7F}" sibTransId="{DA543D82-4F5D-447D-822A-3271DC1362A6}"/>
    <dgm:cxn modelId="{2DE1B6C1-EC40-9A4D-B3D9-71D879E1DDF6}" type="presParOf" srcId="{5685C5E0-4B2C-494E-A02E-ECFFD2EC84A2}" destId="{A04E0DB5-1D6F-3D49-A792-91F273743068}" srcOrd="0" destOrd="0" presId="urn:microsoft.com/office/officeart/2005/8/layout/matrix3"/>
    <dgm:cxn modelId="{89E62E4D-E323-4F41-B380-FDDF5436B03C}" type="presParOf" srcId="{5685C5E0-4B2C-494E-A02E-ECFFD2EC84A2}" destId="{CA6E587E-B0F8-C144-9641-0368C4B94669}" srcOrd="1" destOrd="0" presId="urn:microsoft.com/office/officeart/2005/8/layout/matrix3"/>
    <dgm:cxn modelId="{866906CF-2200-3F4D-81BF-9BE641959796}" type="presParOf" srcId="{5685C5E0-4B2C-494E-A02E-ECFFD2EC84A2}" destId="{14618D6F-9E2B-BD45-9CA8-C2722F19CB32}" srcOrd="2" destOrd="0" presId="urn:microsoft.com/office/officeart/2005/8/layout/matrix3"/>
    <dgm:cxn modelId="{BEA4F745-04CB-0548-9068-04C7BEE8EF71}" type="presParOf" srcId="{5685C5E0-4B2C-494E-A02E-ECFFD2EC84A2}" destId="{7C184CBC-E943-0F4E-A9BE-9E971F29A803}" srcOrd="3" destOrd="0" presId="urn:microsoft.com/office/officeart/2005/8/layout/matrix3"/>
    <dgm:cxn modelId="{359C6FEC-2F93-E340-AE51-949FB450A98E}" type="presParOf" srcId="{5685C5E0-4B2C-494E-A02E-ECFFD2EC84A2}" destId="{DD557CED-FF04-8C4E-95BA-BA80801260A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FC298E-B9C0-4A64-B127-DB317B3BA691}"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8AB36175-0374-4F62-A5F0-A3F2F8AE2F5F}">
      <dgm:prSet/>
      <dgm:spPr/>
      <dgm:t>
        <a:bodyPr/>
        <a:lstStyle/>
        <a:p>
          <a:r>
            <a:rPr lang="el-GR" dirty="0"/>
            <a:t>Εντοπίζουμε διάφορες ενδείξεις πολυγλωσσίας στον υλικό πολιτισμό της περιοχής μας (πινακίδες μαγαζιών, συνθήματα, έγγραφα / έντυπα …)</a:t>
          </a:r>
          <a:endParaRPr lang="en-US" dirty="0"/>
        </a:p>
      </dgm:t>
    </dgm:pt>
    <dgm:pt modelId="{2830F941-13E2-48C6-ACCE-E53106748E47}" type="parTrans" cxnId="{C29CF0DB-6BC9-4CA5-8FFC-2EF983DB726B}">
      <dgm:prSet/>
      <dgm:spPr/>
      <dgm:t>
        <a:bodyPr/>
        <a:lstStyle/>
        <a:p>
          <a:endParaRPr lang="en-US"/>
        </a:p>
      </dgm:t>
    </dgm:pt>
    <dgm:pt modelId="{2688DD4D-2FAD-4AE6-AE72-DC2405CE6210}" type="sibTrans" cxnId="{C29CF0DB-6BC9-4CA5-8FFC-2EF983DB726B}">
      <dgm:prSet/>
      <dgm:spPr/>
      <dgm:t>
        <a:bodyPr/>
        <a:lstStyle/>
        <a:p>
          <a:endParaRPr lang="en-US"/>
        </a:p>
      </dgm:t>
    </dgm:pt>
    <dgm:pt modelId="{5AF7BBF5-6757-4463-BD21-68B872B84693}">
      <dgm:prSet/>
      <dgm:spPr/>
      <dgm:t>
        <a:bodyPr/>
        <a:lstStyle/>
        <a:p>
          <a:r>
            <a:rPr lang="el-GR" dirty="0"/>
            <a:t>Αναζητούμε πολύγλωσσα άτομα στην περιοχή μας</a:t>
          </a:r>
          <a:endParaRPr lang="en-US" dirty="0"/>
        </a:p>
      </dgm:t>
    </dgm:pt>
    <dgm:pt modelId="{DB10DC50-B2D4-43D6-83A3-F33FE1E576F8}" type="parTrans" cxnId="{6226E6C8-40C4-4514-93A3-945A28D18E65}">
      <dgm:prSet/>
      <dgm:spPr/>
      <dgm:t>
        <a:bodyPr/>
        <a:lstStyle/>
        <a:p>
          <a:endParaRPr lang="en-US"/>
        </a:p>
      </dgm:t>
    </dgm:pt>
    <dgm:pt modelId="{EAF74338-FA50-4E38-A627-D07848F56926}" type="sibTrans" cxnId="{6226E6C8-40C4-4514-93A3-945A28D18E65}">
      <dgm:prSet/>
      <dgm:spPr/>
      <dgm:t>
        <a:bodyPr/>
        <a:lstStyle/>
        <a:p>
          <a:endParaRPr lang="en-US"/>
        </a:p>
      </dgm:t>
    </dgm:pt>
    <dgm:pt modelId="{E5C8AC21-E1FA-40AF-8F34-2F7C3D3EB4AF}">
      <dgm:prSet/>
      <dgm:spPr/>
      <dgm:t>
        <a:bodyPr/>
        <a:lstStyle/>
        <a:p>
          <a:r>
            <a:rPr lang="el-GR" dirty="0"/>
            <a:t>Περιγράφουμε χαρακτηριστικά της πολυγλωσσίας και στα δύο επίπεδα</a:t>
          </a:r>
          <a:endParaRPr lang="en-US" dirty="0"/>
        </a:p>
      </dgm:t>
    </dgm:pt>
    <dgm:pt modelId="{573FB253-BBD3-43AC-B996-7CCB4DB76232}" type="parTrans" cxnId="{8C7D316D-FBD4-475E-8E02-230062C81609}">
      <dgm:prSet/>
      <dgm:spPr/>
      <dgm:t>
        <a:bodyPr/>
        <a:lstStyle/>
        <a:p>
          <a:endParaRPr lang="en-US"/>
        </a:p>
      </dgm:t>
    </dgm:pt>
    <dgm:pt modelId="{23A86B73-16E4-482D-B2C4-5E496C8BBF8E}" type="sibTrans" cxnId="{8C7D316D-FBD4-475E-8E02-230062C81609}">
      <dgm:prSet/>
      <dgm:spPr/>
      <dgm:t>
        <a:bodyPr/>
        <a:lstStyle/>
        <a:p>
          <a:endParaRPr lang="en-US"/>
        </a:p>
      </dgm:t>
    </dgm:pt>
    <dgm:pt modelId="{B1A92CA9-FAC9-4A47-A5AA-2396FD4477F1}">
      <dgm:prSet/>
      <dgm:spPr/>
      <dgm:t>
        <a:bodyPr/>
        <a:lstStyle/>
        <a:p>
          <a:r>
            <a:rPr lang="el-GR" dirty="0"/>
            <a:t>Διατυπώνουμε κάποια συμπεράσματα για τις </a:t>
          </a:r>
          <a:r>
            <a:rPr lang="el-GR" dirty="0" err="1"/>
            <a:t>κοινωνιογλωσσικές</a:t>
          </a:r>
          <a:r>
            <a:rPr lang="el-GR" dirty="0"/>
            <a:t> συνθήκες της περιοχής</a:t>
          </a:r>
          <a:endParaRPr lang="en-US" dirty="0"/>
        </a:p>
      </dgm:t>
    </dgm:pt>
    <dgm:pt modelId="{04138EAD-B439-4996-B400-BBE6771B444F}" type="parTrans" cxnId="{951A4D5F-EE81-446E-813B-BE84D949AF9E}">
      <dgm:prSet/>
      <dgm:spPr/>
      <dgm:t>
        <a:bodyPr/>
        <a:lstStyle/>
        <a:p>
          <a:endParaRPr lang="en-US"/>
        </a:p>
      </dgm:t>
    </dgm:pt>
    <dgm:pt modelId="{AED804DD-F018-45DB-9590-6036C9DE70E9}" type="sibTrans" cxnId="{951A4D5F-EE81-446E-813B-BE84D949AF9E}">
      <dgm:prSet/>
      <dgm:spPr/>
      <dgm:t>
        <a:bodyPr/>
        <a:lstStyle/>
        <a:p>
          <a:endParaRPr lang="en-US"/>
        </a:p>
      </dgm:t>
    </dgm:pt>
    <dgm:pt modelId="{1F926DE0-79F9-FB42-9686-2DA538164DCB}" type="pres">
      <dgm:prSet presAssocID="{1AFC298E-B9C0-4A64-B127-DB317B3BA691}" presName="matrix" presStyleCnt="0">
        <dgm:presLayoutVars>
          <dgm:chMax val="1"/>
          <dgm:dir/>
          <dgm:resizeHandles val="exact"/>
        </dgm:presLayoutVars>
      </dgm:prSet>
      <dgm:spPr/>
    </dgm:pt>
    <dgm:pt modelId="{62DCD2F9-BA82-0140-9B6F-320681CBF2AF}" type="pres">
      <dgm:prSet presAssocID="{1AFC298E-B9C0-4A64-B127-DB317B3BA691}" presName="axisShape" presStyleLbl="bgShp" presStyleIdx="0" presStyleCnt="1"/>
      <dgm:spPr/>
    </dgm:pt>
    <dgm:pt modelId="{373D3394-F63C-6C41-863A-4C9187E149CA}" type="pres">
      <dgm:prSet presAssocID="{1AFC298E-B9C0-4A64-B127-DB317B3BA691}" presName="rect1" presStyleLbl="node1" presStyleIdx="0" presStyleCnt="4">
        <dgm:presLayoutVars>
          <dgm:chMax val="0"/>
          <dgm:chPref val="0"/>
          <dgm:bulletEnabled val="1"/>
        </dgm:presLayoutVars>
      </dgm:prSet>
      <dgm:spPr/>
    </dgm:pt>
    <dgm:pt modelId="{DC1A93AC-DE7F-CF43-81ED-A3CB3682533C}" type="pres">
      <dgm:prSet presAssocID="{1AFC298E-B9C0-4A64-B127-DB317B3BA691}" presName="rect2" presStyleLbl="node1" presStyleIdx="1" presStyleCnt="4">
        <dgm:presLayoutVars>
          <dgm:chMax val="0"/>
          <dgm:chPref val="0"/>
          <dgm:bulletEnabled val="1"/>
        </dgm:presLayoutVars>
      </dgm:prSet>
      <dgm:spPr/>
    </dgm:pt>
    <dgm:pt modelId="{CC952014-076A-E641-ACA3-748A5C79DA3E}" type="pres">
      <dgm:prSet presAssocID="{1AFC298E-B9C0-4A64-B127-DB317B3BA691}" presName="rect3" presStyleLbl="node1" presStyleIdx="2" presStyleCnt="4">
        <dgm:presLayoutVars>
          <dgm:chMax val="0"/>
          <dgm:chPref val="0"/>
          <dgm:bulletEnabled val="1"/>
        </dgm:presLayoutVars>
      </dgm:prSet>
      <dgm:spPr/>
    </dgm:pt>
    <dgm:pt modelId="{F6CEC8CA-D6B1-424D-94E6-5EDFF8C46E21}" type="pres">
      <dgm:prSet presAssocID="{1AFC298E-B9C0-4A64-B127-DB317B3BA691}" presName="rect4" presStyleLbl="node1" presStyleIdx="3" presStyleCnt="4">
        <dgm:presLayoutVars>
          <dgm:chMax val="0"/>
          <dgm:chPref val="0"/>
          <dgm:bulletEnabled val="1"/>
        </dgm:presLayoutVars>
      </dgm:prSet>
      <dgm:spPr/>
    </dgm:pt>
  </dgm:ptLst>
  <dgm:cxnLst>
    <dgm:cxn modelId="{35BF6B0F-09E8-704A-B7F5-C5B758C280D6}" type="presOf" srcId="{1AFC298E-B9C0-4A64-B127-DB317B3BA691}" destId="{1F926DE0-79F9-FB42-9686-2DA538164DCB}" srcOrd="0" destOrd="0" presId="urn:microsoft.com/office/officeart/2005/8/layout/matrix2"/>
    <dgm:cxn modelId="{6A43994F-AFD7-5A46-9129-70B1C480C581}" type="presOf" srcId="{8AB36175-0374-4F62-A5F0-A3F2F8AE2F5F}" destId="{373D3394-F63C-6C41-863A-4C9187E149CA}" srcOrd="0" destOrd="0" presId="urn:microsoft.com/office/officeart/2005/8/layout/matrix2"/>
    <dgm:cxn modelId="{951A4D5F-EE81-446E-813B-BE84D949AF9E}" srcId="{1AFC298E-B9C0-4A64-B127-DB317B3BA691}" destId="{B1A92CA9-FAC9-4A47-A5AA-2396FD4477F1}" srcOrd="3" destOrd="0" parTransId="{04138EAD-B439-4996-B400-BBE6771B444F}" sibTransId="{AED804DD-F018-45DB-9590-6036C9DE70E9}"/>
    <dgm:cxn modelId="{8C7D316D-FBD4-475E-8E02-230062C81609}" srcId="{1AFC298E-B9C0-4A64-B127-DB317B3BA691}" destId="{E5C8AC21-E1FA-40AF-8F34-2F7C3D3EB4AF}" srcOrd="2" destOrd="0" parTransId="{573FB253-BBD3-43AC-B996-7CCB4DB76232}" sibTransId="{23A86B73-16E4-482D-B2C4-5E496C8BBF8E}"/>
    <dgm:cxn modelId="{C3A57B7C-3187-994F-8CC4-0B19D72E6E47}" type="presOf" srcId="{5AF7BBF5-6757-4463-BD21-68B872B84693}" destId="{DC1A93AC-DE7F-CF43-81ED-A3CB3682533C}" srcOrd="0" destOrd="0" presId="urn:microsoft.com/office/officeart/2005/8/layout/matrix2"/>
    <dgm:cxn modelId="{6226E6C8-40C4-4514-93A3-945A28D18E65}" srcId="{1AFC298E-B9C0-4A64-B127-DB317B3BA691}" destId="{5AF7BBF5-6757-4463-BD21-68B872B84693}" srcOrd="1" destOrd="0" parTransId="{DB10DC50-B2D4-43D6-83A3-F33FE1E576F8}" sibTransId="{EAF74338-FA50-4E38-A627-D07848F56926}"/>
    <dgm:cxn modelId="{69E2EDD4-C220-6149-9D16-EB6B9110C3CD}" type="presOf" srcId="{E5C8AC21-E1FA-40AF-8F34-2F7C3D3EB4AF}" destId="{CC952014-076A-E641-ACA3-748A5C79DA3E}" srcOrd="0" destOrd="0" presId="urn:microsoft.com/office/officeart/2005/8/layout/matrix2"/>
    <dgm:cxn modelId="{BF0F6CD8-A097-B94E-BF5C-CBA693A137E4}" type="presOf" srcId="{B1A92CA9-FAC9-4A47-A5AA-2396FD4477F1}" destId="{F6CEC8CA-D6B1-424D-94E6-5EDFF8C46E21}" srcOrd="0" destOrd="0" presId="urn:microsoft.com/office/officeart/2005/8/layout/matrix2"/>
    <dgm:cxn modelId="{C29CF0DB-6BC9-4CA5-8FFC-2EF983DB726B}" srcId="{1AFC298E-B9C0-4A64-B127-DB317B3BA691}" destId="{8AB36175-0374-4F62-A5F0-A3F2F8AE2F5F}" srcOrd="0" destOrd="0" parTransId="{2830F941-13E2-48C6-ACCE-E53106748E47}" sibTransId="{2688DD4D-2FAD-4AE6-AE72-DC2405CE6210}"/>
    <dgm:cxn modelId="{69053A2B-CCFF-A540-A13B-833166F7ECF6}" type="presParOf" srcId="{1F926DE0-79F9-FB42-9686-2DA538164DCB}" destId="{62DCD2F9-BA82-0140-9B6F-320681CBF2AF}" srcOrd="0" destOrd="0" presId="urn:microsoft.com/office/officeart/2005/8/layout/matrix2"/>
    <dgm:cxn modelId="{ED8D3B08-0481-5F4B-821C-38AA4BFE57E5}" type="presParOf" srcId="{1F926DE0-79F9-FB42-9686-2DA538164DCB}" destId="{373D3394-F63C-6C41-863A-4C9187E149CA}" srcOrd="1" destOrd="0" presId="urn:microsoft.com/office/officeart/2005/8/layout/matrix2"/>
    <dgm:cxn modelId="{E476ACC6-7562-0C40-873C-322C48CBAF92}" type="presParOf" srcId="{1F926DE0-79F9-FB42-9686-2DA538164DCB}" destId="{DC1A93AC-DE7F-CF43-81ED-A3CB3682533C}" srcOrd="2" destOrd="0" presId="urn:microsoft.com/office/officeart/2005/8/layout/matrix2"/>
    <dgm:cxn modelId="{A6EB8A50-9A3D-E54F-B552-169396CFA423}" type="presParOf" srcId="{1F926DE0-79F9-FB42-9686-2DA538164DCB}" destId="{CC952014-076A-E641-ACA3-748A5C79DA3E}" srcOrd="3" destOrd="0" presId="urn:microsoft.com/office/officeart/2005/8/layout/matrix2"/>
    <dgm:cxn modelId="{CF77120A-5D86-0B40-891B-065AD48513D7}" type="presParOf" srcId="{1F926DE0-79F9-FB42-9686-2DA538164DCB}" destId="{F6CEC8CA-D6B1-424D-94E6-5EDFF8C46E2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7A96A5-6A18-49FF-87BD-ECF79D955DB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8EA162E-765E-4A4E-894E-70BCA55AEFE7}">
      <dgm:prSet/>
      <dgm:spPr/>
      <dgm:t>
        <a:bodyPr/>
        <a:lstStyle/>
        <a:p>
          <a:r>
            <a:rPr lang="el-GR"/>
            <a:t>Ελέγχουμε και αναφέρουμε τις πηγές μας</a:t>
          </a:r>
          <a:endParaRPr lang="en-US"/>
        </a:p>
      </dgm:t>
    </dgm:pt>
    <dgm:pt modelId="{A3EDD75A-751A-4A75-ACCD-678C620B524E}" type="parTrans" cxnId="{071B21F2-CD04-4E0E-BCCD-C6CFC96D7B49}">
      <dgm:prSet/>
      <dgm:spPr/>
      <dgm:t>
        <a:bodyPr/>
        <a:lstStyle/>
        <a:p>
          <a:endParaRPr lang="en-US"/>
        </a:p>
      </dgm:t>
    </dgm:pt>
    <dgm:pt modelId="{3D899C48-14B0-4691-AA2F-A37B04EA3AF7}" type="sibTrans" cxnId="{071B21F2-CD04-4E0E-BCCD-C6CFC96D7B49}">
      <dgm:prSet/>
      <dgm:spPr/>
      <dgm:t>
        <a:bodyPr/>
        <a:lstStyle/>
        <a:p>
          <a:endParaRPr lang="en-US"/>
        </a:p>
      </dgm:t>
    </dgm:pt>
    <dgm:pt modelId="{E8D5C99B-236D-4E55-85B1-BDEC010904F0}">
      <dgm:prSet/>
      <dgm:spPr/>
      <dgm:t>
        <a:bodyPr/>
        <a:lstStyle/>
        <a:p>
          <a:r>
            <a:rPr lang="el-GR"/>
            <a:t>Φτιάχνουμε μια ιστορία, όχι ένα κείμενο με σκόρπιες πληροφορίες</a:t>
          </a:r>
          <a:endParaRPr lang="en-US"/>
        </a:p>
      </dgm:t>
    </dgm:pt>
    <dgm:pt modelId="{6A65FC49-4254-46D1-9DB2-C877624A53FA}" type="parTrans" cxnId="{34E5A2C2-DED4-474C-B997-5B5FAE131FAC}">
      <dgm:prSet/>
      <dgm:spPr/>
      <dgm:t>
        <a:bodyPr/>
        <a:lstStyle/>
        <a:p>
          <a:endParaRPr lang="en-US"/>
        </a:p>
      </dgm:t>
    </dgm:pt>
    <dgm:pt modelId="{AEB6512E-EDBB-49C6-BB46-5467F5535548}" type="sibTrans" cxnId="{34E5A2C2-DED4-474C-B997-5B5FAE131FAC}">
      <dgm:prSet/>
      <dgm:spPr/>
      <dgm:t>
        <a:bodyPr/>
        <a:lstStyle/>
        <a:p>
          <a:endParaRPr lang="en-US"/>
        </a:p>
      </dgm:t>
    </dgm:pt>
    <dgm:pt modelId="{CCD491C1-47CE-4E21-A0E6-B902A2D3E99A}">
      <dgm:prSet/>
      <dgm:spPr/>
      <dgm:t>
        <a:bodyPr/>
        <a:lstStyle/>
        <a:p>
          <a:r>
            <a:rPr lang="el-GR"/>
            <a:t>Προσωπική εμπλοκή</a:t>
          </a:r>
          <a:endParaRPr lang="en-US"/>
        </a:p>
      </dgm:t>
    </dgm:pt>
    <dgm:pt modelId="{A47BB8E6-3272-4D67-9B4F-25A900074390}" type="parTrans" cxnId="{13D999BF-6FEF-4FF7-9654-243C7E078E55}">
      <dgm:prSet/>
      <dgm:spPr/>
      <dgm:t>
        <a:bodyPr/>
        <a:lstStyle/>
        <a:p>
          <a:endParaRPr lang="en-US"/>
        </a:p>
      </dgm:t>
    </dgm:pt>
    <dgm:pt modelId="{1E1CA18B-0D45-4050-A371-7C5E6AABF962}" type="sibTrans" cxnId="{13D999BF-6FEF-4FF7-9654-243C7E078E55}">
      <dgm:prSet/>
      <dgm:spPr/>
      <dgm:t>
        <a:bodyPr/>
        <a:lstStyle/>
        <a:p>
          <a:endParaRPr lang="en-US"/>
        </a:p>
      </dgm:t>
    </dgm:pt>
    <dgm:pt modelId="{94BFEF2E-3C19-9944-87F5-D852813C75DB}" type="pres">
      <dgm:prSet presAssocID="{DA7A96A5-6A18-49FF-87BD-ECF79D955DB4}" presName="linear" presStyleCnt="0">
        <dgm:presLayoutVars>
          <dgm:animLvl val="lvl"/>
          <dgm:resizeHandles val="exact"/>
        </dgm:presLayoutVars>
      </dgm:prSet>
      <dgm:spPr/>
    </dgm:pt>
    <dgm:pt modelId="{14E0AA33-F799-AD4A-B7BF-6D75852A7167}" type="pres">
      <dgm:prSet presAssocID="{18EA162E-765E-4A4E-894E-70BCA55AEFE7}" presName="parentText" presStyleLbl="node1" presStyleIdx="0" presStyleCnt="3">
        <dgm:presLayoutVars>
          <dgm:chMax val="0"/>
          <dgm:bulletEnabled val="1"/>
        </dgm:presLayoutVars>
      </dgm:prSet>
      <dgm:spPr/>
    </dgm:pt>
    <dgm:pt modelId="{53AB0962-FB6D-5E43-918E-5BFC9157035C}" type="pres">
      <dgm:prSet presAssocID="{3D899C48-14B0-4691-AA2F-A37B04EA3AF7}" presName="spacer" presStyleCnt="0"/>
      <dgm:spPr/>
    </dgm:pt>
    <dgm:pt modelId="{7F3C7EBD-7BF4-334C-9FC3-0D601E4272E6}" type="pres">
      <dgm:prSet presAssocID="{E8D5C99B-236D-4E55-85B1-BDEC010904F0}" presName="parentText" presStyleLbl="node1" presStyleIdx="1" presStyleCnt="3">
        <dgm:presLayoutVars>
          <dgm:chMax val="0"/>
          <dgm:bulletEnabled val="1"/>
        </dgm:presLayoutVars>
      </dgm:prSet>
      <dgm:spPr/>
    </dgm:pt>
    <dgm:pt modelId="{5FDBEA68-E06C-8944-B794-07D3AF830B22}" type="pres">
      <dgm:prSet presAssocID="{AEB6512E-EDBB-49C6-BB46-5467F5535548}" presName="spacer" presStyleCnt="0"/>
      <dgm:spPr/>
    </dgm:pt>
    <dgm:pt modelId="{81CCFE94-A026-6144-ABD1-0DB5B1BFA7D1}" type="pres">
      <dgm:prSet presAssocID="{CCD491C1-47CE-4E21-A0E6-B902A2D3E99A}" presName="parentText" presStyleLbl="node1" presStyleIdx="2" presStyleCnt="3">
        <dgm:presLayoutVars>
          <dgm:chMax val="0"/>
          <dgm:bulletEnabled val="1"/>
        </dgm:presLayoutVars>
      </dgm:prSet>
      <dgm:spPr/>
    </dgm:pt>
  </dgm:ptLst>
  <dgm:cxnLst>
    <dgm:cxn modelId="{18901502-08BD-2D4D-9736-C70FE77864BC}" type="presOf" srcId="{E8D5C99B-236D-4E55-85B1-BDEC010904F0}" destId="{7F3C7EBD-7BF4-334C-9FC3-0D601E4272E6}" srcOrd="0" destOrd="0" presId="urn:microsoft.com/office/officeart/2005/8/layout/vList2"/>
    <dgm:cxn modelId="{16296E56-1A3E-CE45-876E-4D43F04337FD}" type="presOf" srcId="{DA7A96A5-6A18-49FF-87BD-ECF79D955DB4}" destId="{94BFEF2E-3C19-9944-87F5-D852813C75DB}" srcOrd="0" destOrd="0" presId="urn:microsoft.com/office/officeart/2005/8/layout/vList2"/>
    <dgm:cxn modelId="{D48D3778-B39D-E34A-B3D7-6F0A22F59E8D}" type="presOf" srcId="{CCD491C1-47CE-4E21-A0E6-B902A2D3E99A}" destId="{81CCFE94-A026-6144-ABD1-0DB5B1BFA7D1}" srcOrd="0" destOrd="0" presId="urn:microsoft.com/office/officeart/2005/8/layout/vList2"/>
    <dgm:cxn modelId="{0127EEAF-359D-624C-B29E-C99A79108E18}" type="presOf" srcId="{18EA162E-765E-4A4E-894E-70BCA55AEFE7}" destId="{14E0AA33-F799-AD4A-B7BF-6D75852A7167}" srcOrd="0" destOrd="0" presId="urn:microsoft.com/office/officeart/2005/8/layout/vList2"/>
    <dgm:cxn modelId="{13D999BF-6FEF-4FF7-9654-243C7E078E55}" srcId="{DA7A96A5-6A18-49FF-87BD-ECF79D955DB4}" destId="{CCD491C1-47CE-4E21-A0E6-B902A2D3E99A}" srcOrd="2" destOrd="0" parTransId="{A47BB8E6-3272-4D67-9B4F-25A900074390}" sibTransId="{1E1CA18B-0D45-4050-A371-7C5E6AABF962}"/>
    <dgm:cxn modelId="{34E5A2C2-DED4-474C-B997-5B5FAE131FAC}" srcId="{DA7A96A5-6A18-49FF-87BD-ECF79D955DB4}" destId="{E8D5C99B-236D-4E55-85B1-BDEC010904F0}" srcOrd="1" destOrd="0" parTransId="{6A65FC49-4254-46D1-9DB2-C877624A53FA}" sibTransId="{AEB6512E-EDBB-49C6-BB46-5467F5535548}"/>
    <dgm:cxn modelId="{071B21F2-CD04-4E0E-BCCD-C6CFC96D7B49}" srcId="{DA7A96A5-6A18-49FF-87BD-ECF79D955DB4}" destId="{18EA162E-765E-4A4E-894E-70BCA55AEFE7}" srcOrd="0" destOrd="0" parTransId="{A3EDD75A-751A-4A75-ACCD-678C620B524E}" sibTransId="{3D899C48-14B0-4691-AA2F-A37B04EA3AF7}"/>
    <dgm:cxn modelId="{F1AD1FC6-B35A-8F42-8D9B-561C51D2EB3F}" type="presParOf" srcId="{94BFEF2E-3C19-9944-87F5-D852813C75DB}" destId="{14E0AA33-F799-AD4A-B7BF-6D75852A7167}" srcOrd="0" destOrd="0" presId="urn:microsoft.com/office/officeart/2005/8/layout/vList2"/>
    <dgm:cxn modelId="{2390CA68-AA27-1740-AA2A-BCAE1B18A519}" type="presParOf" srcId="{94BFEF2E-3C19-9944-87F5-D852813C75DB}" destId="{53AB0962-FB6D-5E43-918E-5BFC9157035C}" srcOrd="1" destOrd="0" presId="urn:microsoft.com/office/officeart/2005/8/layout/vList2"/>
    <dgm:cxn modelId="{EB869837-113A-154C-91F7-CD6590053BA4}" type="presParOf" srcId="{94BFEF2E-3C19-9944-87F5-D852813C75DB}" destId="{7F3C7EBD-7BF4-334C-9FC3-0D601E4272E6}" srcOrd="2" destOrd="0" presId="urn:microsoft.com/office/officeart/2005/8/layout/vList2"/>
    <dgm:cxn modelId="{D5A10EA3-00F7-0E4C-9D68-686ABBC05B5A}" type="presParOf" srcId="{94BFEF2E-3C19-9944-87F5-D852813C75DB}" destId="{5FDBEA68-E06C-8944-B794-07D3AF830B22}" srcOrd="3" destOrd="0" presId="urn:microsoft.com/office/officeart/2005/8/layout/vList2"/>
    <dgm:cxn modelId="{40AA6630-4AF6-7B40-B2C6-26E887396DA8}" type="presParOf" srcId="{94BFEF2E-3C19-9944-87F5-D852813C75DB}" destId="{81CCFE94-A026-6144-ABD1-0DB5B1BFA7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9554E-58E5-8344-8833-5A8140B0001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E983A-00BE-BB43-BF6D-5F5125725B3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a:t>Η ιστορία των δάνειων λέξεων (ατομική)</a:t>
          </a:r>
          <a:endParaRPr lang="en-US" sz="4000" kern="1200"/>
        </a:p>
      </dsp:txBody>
      <dsp:txXfrm>
        <a:off x="696297" y="538547"/>
        <a:ext cx="4171627" cy="2590157"/>
      </dsp:txXfrm>
    </dsp:sp>
    <dsp:sp modelId="{A020B797-92FE-7C43-B7D3-A3F119E644DF}">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CA854-A5E6-8046-A89C-B420F12E0BA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a:t>Η πολυγλωσσ</a:t>
          </a:r>
          <a:r>
            <a:rPr lang="en-US" sz="4000" kern="1200"/>
            <a:t>ί</a:t>
          </a:r>
          <a:r>
            <a:rPr lang="el-GR" sz="4000" kern="1200"/>
            <a:t>α στην περιοχή που ζω (ατομική ή ομαδική)</a:t>
          </a:r>
          <a:endParaRPr lang="en-US" sz="40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DEF25-A3B1-7346-8997-D523B09421F3}">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92ABB-6FE9-D242-A48B-20EFCA01203D}">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Να επιλέξετε δύο δάνειες λέξεις της Κοινής Νέας Ελληνικής, οποιεσδήποτε σας αρέσουν / κάνουν εντύπωση, και να περιγράψετε όσο καλύτερα μπορείτε την ιστορία τους, δηλαδή την προέλευσή τους (π.χ. Γαλλική, Αγγλική, Τουρκική, Ιταλική κλπ.) και την πορεία τους μέσα στην Ελληνική, με τις αλλαγές στη σημασία και στη μορφή τους. Να προσπαθήσετε να δώσετε πιθανές ερμηνείες σε αυτές τις μεταβολές </a:t>
          </a:r>
          <a:endParaRPr lang="en-US" sz="1800" kern="1200"/>
        </a:p>
      </dsp:txBody>
      <dsp:txXfrm>
        <a:off x="585701" y="873933"/>
        <a:ext cx="4337991" cy="2693452"/>
      </dsp:txXfrm>
    </dsp:sp>
    <dsp:sp modelId="{7830F1D6-3F16-FD4C-B246-8662C7FA372D}">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728A2-2AE1-2647-82D9-8F5AA6F06343}">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Να </a:t>
          </a:r>
          <a:r>
            <a:rPr lang="el-GR" sz="1800" kern="1200" dirty="0" err="1"/>
            <a:t>καταγρ</a:t>
          </a:r>
          <a:r>
            <a:rPr lang="en-US" sz="1800" kern="1200" dirty="0" err="1"/>
            <a:t>ά</a:t>
          </a:r>
          <a:r>
            <a:rPr lang="el-GR" sz="1800" kern="1200" dirty="0" err="1"/>
            <a:t>ψετε</a:t>
          </a:r>
          <a:r>
            <a:rPr lang="el-GR" sz="1800" kern="1200" dirty="0"/>
            <a:t> εμφανίσεις της πολυγλωσσίας της περιοχής σας σε χώρους, έντυπα, ανθρώπους </a:t>
          </a:r>
          <a:endParaRPr lang="en-US" sz="1800" kern="1200" dirty="0"/>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E82DC-998F-0542-8054-B774CA770C6C}">
      <dsp:nvSpPr>
        <dsp:cNvPr id="0" name=""/>
        <dsp:cNvSpPr/>
      </dsp:nvSpPr>
      <dsp:spPr>
        <a:xfrm>
          <a:off x="0" y="81411"/>
          <a:ext cx="5393361" cy="9931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Λεξικά (ΚΝΕ, Αγγλικής, Γαλλικής κλπ.)</a:t>
          </a:r>
          <a:endParaRPr lang="en-US" sz="2500" kern="1200"/>
        </a:p>
      </dsp:txBody>
      <dsp:txXfrm>
        <a:off x="48481" y="129892"/>
        <a:ext cx="5296399" cy="896166"/>
      </dsp:txXfrm>
    </dsp:sp>
    <dsp:sp modelId="{B377F845-FC91-AA48-A29A-151D37A605FC}">
      <dsp:nvSpPr>
        <dsp:cNvPr id="0" name=""/>
        <dsp:cNvSpPr/>
      </dsp:nvSpPr>
      <dsp:spPr>
        <a:xfrm>
          <a:off x="0" y="1146540"/>
          <a:ext cx="5393361" cy="993128"/>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Κείμενα (από Ίντερνετ, βάσεις δεδομένων κλπ.)</a:t>
          </a:r>
          <a:endParaRPr lang="en-US" sz="2500" kern="1200"/>
        </a:p>
      </dsp:txBody>
      <dsp:txXfrm>
        <a:off x="48481" y="1195021"/>
        <a:ext cx="5296399" cy="896166"/>
      </dsp:txXfrm>
    </dsp:sp>
    <dsp:sp modelId="{A09E07C6-ADF0-BE44-B2CE-DEEAFC5AE1DD}">
      <dsp:nvSpPr>
        <dsp:cNvPr id="0" name=""/>
        <dsp:cNvSpPr/>
      </dsp:nvSpPr>
      <dsp:spPr>
        <a:xfrm>
          <a:off x="0" y="2211669"/>
          <a:ext cx="5393361" cy="993128"/>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Μελέτες</a:t>
          </a:r>
          <a:endParaRPr lang="en-US" sz="2500" kern="1200"/>
        </a:p>
      </dsp:txBody>
      <dsp:txXfrm>
        <a:off x="48481" y="2260150"/>
        <a:ext cx="5296399" cy="896166"/>
      </dsp:txXfrm>
    </dsp:sp>
    <dsp:sp modelId="{3E2EB29A-E3A5-E947-8479-BBAB8821361C}">
      <dsp:nvSpPr>
        <dsp:cNvPr id="0" name=""/>
        <dsp:cNvSpPr/>
      </dsp:nvSpPr>
      <dsp:spPr>
        <a:xfrm>
          <a:off x="0" y="3276797"/>
          <a:ext cx="5393361" cy="99312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Πληροφορίες από διαδίκτυο κλπ.</a:t>
          </a:r>
          <a:endParaRPr lang="en-US" sz="2500" kern="1200"/>
        </a:p>
      </dsp:txBody>
      <dsp:txXfrm>
        <a:off x="48481" y="3325278"/>
        <a:ext cx="5296399"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E0DB5-1D6F-3D49-A792-91F273743068}">
      <dsp:nvSpPr>
        <dsp:cNvPr id="0" name=""/>
        <dsp:cNvSpPr/>
      </dsp:nvSpPr>
      <dsp:spPr>
        <a:xfrm>
          <a:off x="521011" y="0"/>
          <a:ext cx="4351338" cy="435133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E587E-B0F8-C144-9641-0368C4B94669}">
      <dsp:nvSpPr>
        <dsp:cNvPr id="0" name=""/>
        <dsp:cNvSpPr/>
      </dsp:nvSpPr>
      <dsp:spPr>
        <a:xfrm>
          <a:off x="934388" y="413377"/>
          <a:ext cx="1697021" cy="16970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Επιλέγουμε δύο δάνειες λέξεις που μας ενδιαφέρουν </a:t>
          </a:r>
          <a:endParaRPr lang="en-US" sz="1400" kern="1200"/>
        </a:p>
      </dsp:txBody>
      <dsp:txXfrm>
        <a:off x="1017230" y="496219"/>
        <a:ext cx="1531337" cy="1531337"/>
      </dsp:txXfrm>
    </dsp:sp>
    <dsp:sp modelId="{14618D6F-9E2B-BD45-9CA8-C2722F19CB32}">
      <dsp:nvSpPr>
        <dsp:cNvPr id="0" name=""/>
        <dsp:cNvSpPr/>
      </dsp:nvSpPr>
      <dsp:spPr>
        <a:xfrm>
          <a:off x="2761950" y="413377"/>
          <a:ext cx="1697021" cy="169702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Περιγράφουμε την σημερινή χρήση τους (περιβάλλοντα χρήσης, σημασίες)</a:t>
          </a:r>
          <a:endParaRPr lang="en-US" sz="1400" kern="1200"/>
        </a:p>
      </dsp:txBody>
      <dsp:txXfrm>
        <a:off x="2844792" y="496219"/>
        <a:ext cx="1531337" cy="1531337"/>
      </dsp:txXfrm>
    </dsp:sp>
    <dsp:sp modelId="{7C184CBC-E943-0F4E-A9BE-9E971F29A803}">
      <dsp:nvSpPr>
        <dsp:cNvPr id="0" name=""/>
        <dsp:cNvSpPr/>
      </dsp:nvSpPr>
      <dsp:spPr>
        <a:xfrm>
          <a:off x="934388" y="2240939"/>
          <a:ext cx="1697021" cy="169702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Εντοπίζουμε την προέλευση (γλώσσα, χρονολογία, σημασία στην γλώσσα-πηγή)</a:t>
          </a:r>
          <a:endParaRPr lang="en-US" sz="1400" kern="1200"/>
        </a:p>
      </dsp:txBody>
      <dsp:txXfrm>
        <a:off x="1017230" y="2323781"/>
        <a:ext cx="1531337" cy="1531337"/>
      </dsp:txXfrm>
    </dsp:sp>
    <dsp:sp modelId="{DD557CED-FF04-8C4E-95BA-BA80801260A0}">
      <dsp:nvSpPr>
        <dsp:cNvPr id="0" name=""/>
        <dsp:cNvSpPr/>
      </dsp:nvSpPr>
      <dsp:spPr>
        <a:xfrm>
          <a:off x="2761950" y="2240939"/>
          <a:ext cx="1697021" cy="169702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Εντοπίζουμε μεταβολές ως προς την μορφή και την σημασία ανάμεσα στην αρχή της και το σήμερα, και να τις ερμηνεύσουμε</a:t>
          </a:r>
          <a:endParaRPr lang="en-US" sz="1400" kern="1200"/>
        </a:p>
      </dsp:txBody>
      <dsp:txXfrm>
        <a:off x="2844792" y="2323781"/>
        <a:ext cx="1531337" cy="153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CD2F9-BA82-0140-9B6F-320681CBF2AF}">
      <dsp:nvSpPr>
        <dsp:cNvPr id="0" name=""/>
        <dsp:cNvSpPr/>
      </dsp:nvSpPr>
      <dsp:spPr>
        <a:xfrm>
          <a:off x="637103" y="0"/>
          <a:ext cx="6285297" cy="628529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D3394-F63C-6C41-863A-4C9187E149CA}">
      <dsp:nvSpPr>
        <dsp:cNvPr id="0" name=""/>
        <dsp:cNvSpPr/>
      </dsp:nvSpPr>
      <dsp:spPr>
        <a:xfrm>
          <a:off x="1045647" y="408544"/>
          <a:ext cx="2514118" cy="2514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Εντοπίζουμε διάφορες ενδείξεις πολυγλωσσίας στον υλικό πολιτισμό της περιοχής μας (πινακίδες μαγαζιών, συνθήματα, έγγραφα / έντυπα …)</a:t>
          </a:r>
          <a:endParaRPr lang="en-US" sz="1900" kern="1200" dirty="0"/>
        </a:p>
      </dsp:txBody>
      <dsp:txXfrm>
        <a:off x="1168376" y="531273"/>
        <a:ext cx="2268660" cy="2268660"/>
      </dsp:txXfrm>
    </dsp:sp>
    <dsp:sp modelId="{DC1A93AC-DE7F-CF43-81ED-A3CB3682533C}">
      <dsp:nvSpPr>
        <dsp:cNvPr id="0" name=""/>
        <dsp:cNvSpPr/>
      </dsp:nvSpPr>
      <dsp:spPr>
        <a:xfrm>
          <a:off x="3999737" y="408544"/>
          <a:ext cx="2514118" cy="25141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Αναζητούμε πολύγλωσσα άτομα στην περιοχή μας</a:t>
          </a:r>
          <a:endParaRPr lang="en-US" sz="1900" kern="1200" dirty="0"/>
        </a:p>
      </dsp:txBody>
      <dsp:txXfrm>
        <a:off x="4122466" y="531273"/>
        <a:ext cx="2268660" cy="2268660"/>
      </dsp:txXfrm>
    </dsp:sp>
    <dsp:sp modelId="{CC952014-076A-E641-ACA3-748A5C79DA3E}">
      <dsp:nvSpPr>
        <dsp:cNvPr id="0" name=""/>
        <dsp:cNvSpPr/>
      </dsp:nvSpPr>
      <dsp:spPr>
        <a:xfrm>
          <a:off x="1045647" y="3362633"/>
          <a:ext cx="2514118" cy="25141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Περιγράφουμε χαρακτηριστικά της πολυγλωσσίας και στα δύο επίπεδα</a:t>
          </a:r>
          <a:endParaRPr lang="en-US" sz="1900" kern="1200" dirty="0"/>
        </a:p>
      </dsp:txBody>
      <dsp:txXfrm>
        <a:off x="1168376" y="3485362"/>
        <a:ext cx="2268660" cy="2268660"/>
      </dsp:txXfrm>
    </dsp:sp>
    <dsp:sp modelId="{F6CEC8CA-D6B1-424D-94E6-5EDFF8C46E21}">
      <dsp:nvSpPr>
        <dsp:cNvPr id="0" name=""/>
        <dsp:cNvSpPr/>
      </dsp:nvSpPr>
      <dsp:spPr>
        <a:xfrm>
          <a:off x="3999737" y="3362633"/>
          <a:ext cx="2514118" cy="25141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Διατυπώνουμε κάποια συμπεράσματα για τις </a:t>
          </a:r>
          <a:r>
            <a:rPr lang="el-GR" sz="1900" kern="1200" dirty="0" err="1"/>
            <a:t>κοινωνιογλωσσικές</a:t>
          </a:r>
          <a:r>
            <a:rPr lang="el-GR" sz="1900" kern="1200" dirty="0"/>
            <a:t> συνθήκες της περιοχής</a:t>
          </a:r>
          <a:endParaRPr lang="en-US" sz="1900" kern="1200" dirty="0"/>
        </a:p>
      </dsp:txBody>
      <dsp:txXfrm>
        <a:off x="4122466" y="3485362"/>
        <a:ext cx="2268660" cy="2268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0AA33-F799-AD4A-B7BF-6D75852A7167}">
      <dsp:nvSpPr>
        <dsp:cNvPr id="0" name=""/>
        <dsp:cNvSpPr/>
      </dsp:nvSpPr>
      <dsp:spPr>
        <a:xfrm>
          <a:off x="0" y="640648"/>
          <a:ext cx="7559504" cy="1591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a:t>Ελέγχουμε και αναφέρουμε τις πηγές μας</a:t>
          </a:r>
          <a:endParaRPr lang="en-US" sz="4000" kern="1200"/>
        </a:p>
      </dsp:txBody>
      <dsp:txXfrm>
        <a:off x="77676" y="718324"/>
        <a:ext cx="7404152" cy="1435848"/>
      </dsp:txXfrm>
    </dsp:sp>
    <dsp:sp modelId="{7F3C7EBD-7BF4-334C-9FC3-0D601E4272E6}">
      <dsp:nvSpPr>
        <dsp:cNvPr id="0" name=""/>
        <dsp:cNvSpPr/>
      </dsp:nvSpPr>
      <dsp:spPr>
        <a:xfrm>
          <a:off x="0" y="2347048"/>
          <a:ext cx="7559504" cy="1591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a:t>Φτιάχνουμε μια ιστορία, όχι ένα κείμενο με σκόρπιες πληροφορίες</a:t>
          </a:r>
          <a:endParaRPr lang="en-US" sz="4000" kern="1200"/>
        </a:p>
      </dsp:txBody>
      <dsp:txXfrm>
        <a:off x="77676" y="2424724"/>
        <a:ext cx="7404152" cy="1435848"/>
      </dsp:txXfrm>
    </dsp:sp>
    <dsp:sp modelId="{81CCFE94-A026-6144-ABD1-0DB5B1BFA7D1}">
      <dsp:nvSpPr>
        <dsp:cNvPr id="0" name=""/>
        <dsp:cNvSpPr/>
      </dsp:nvSpPr>
      <dsp:spPr>
        <a:xfrm>
          <a:off x="0" y="4053448"/>
          <a:ext cx="7559504" cy="1591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l-GR" sz="4000" kern="1200"/>
            <a:t>Προσωπική εμπλοκή</a:t>
          </a:r>
          <a:endParaRPr lang="en-US" sz="4000" kern="1200"/>
        </a:p>
      </dsp:txBody>
      <dsp:txXfrm>
        <a:off x="77676" y="4131124"/>
        <a:ext cx="7404152" cy="14358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99550-70D3-E242-9A21-76F9BEB770D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F839820-EB58-2F4F-805F-5DDB7F29B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A1FCF86-C0EB-B84F-B3E6-CF1239EB9280}"/>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6FD9D487-CD64-CF4C-9E73-0449E6AD92A9}"/>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6E2909D0-2DE4-6046-BFB5-E126E1D44127}"/>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52880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7A732D-B9BC-D842-9F29-6653F00358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61CB24B-4FEF-3445-9AF5-428805B7AAC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C1353B-0944-2440-B144-22AD2F3324BB}"/>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E4807DBF-5261-9349-B2E2-D1C852B3F9A8}"/>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F625908C-EE08-C748-A6D9-679C32D6B138}"/>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3421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F644E12-708F-8E4E-B7B6-60AF9C0DA79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4FCB182-B2C0-9B43-8532-E9BF0D40A66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469DB2-A02B-2749-9FEA-4950B9A3F670}"/>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D2EAAE78-2FC2-224D-BE8A-41592B4CE4A5}"/>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58980279-102D-6446-BD4A-AAB3664BE5E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4258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8B3ADD-0391-974C-8DDF-DCCCDD2D4DA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C67394B-F374-7E40-9457-B0E83B041CD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9A8F06-D7EA-DE4E-A83D-D21ADC8F2005}"/>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46770612-018A-EA4C-B09F-0F22AB09D471}"/>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6436A2E5-3E03-D94C-8F0B-9209180B32C1}"/>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3240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4DCA6-9C23-5C4C-8698-03226AC047E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2B8DFF1-087B-924E-9FE0-047CAFB6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8A9A47D-6671-2447-B698-1EDC7A62FAC3}"/>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7D683485-3AB0-E640-BF63-196EC613E8AB}"/>
              </a:ext>
            </a:extLst>
          </p:cNvPr>
          <p:cNvSpPr>
            <a:spLocks noGrp="1"/>
          </p:cNvSpPr>
          <p:nvPr>
            <p:ph type="ftr" sz="quarter" idx="11"/>
          </p:nvPr>
        </p:nvSpPr>
        <p:spPr/>
        <p:txBody>
          <a:bodyPr/>
          <a:lstStyle/>
          <a:p>
            <a:endParaRPr lang="en-US" dirty="0"/>
          </a:p>
        </p:txBody>
      </p:sp>
      <p:sp>
        <p:nvSpPr>
          <p:cNvPr id="6" name="Θέση αριθμού διαφάνειας 5">
            <a:extLst>
              <a:ext uri="{FF2B5EF4-FFF2-40B4-BE49-F238E27FC236}">
                <a16:creationId xmlns:a16="http://schemas.microsoft.com/office/drawing/2014/main" id="{8FA21E57-6A34-914D-965A-0141DEBF05BD}"/>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9468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0CEA7-D205-0A43-84D3-B893DDC5C20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9539EE3-C122-894F-B23F-D756B68FFC0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3496A1F-7867-7748-AFCE-C0D6B64A84A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9173BF7-8113-2C47-965D-B63E1D300E73}"/>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6" name="Θέση υποσέλιδου 5">
            <a:extLst>
              <a:ext uri="{FF2B5EF4-FFF2-40B4-BE49-F238E27FC236}">
                <a16:creationId xmlns:a16="http://schemas.microsoft.com/office/drawing/2014/main" id="{F281BBA7-B222-D04C-ADAC-B6C785EFFE1B}"/>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17114BC6-F9EA-5E40-B777-3ABEFD2C1EC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4765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1E3165-39AB-C548-9884-7B2DC574D37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5BB39DC-7D83-5A40-9BF7-AE6AA8D82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DF0B47E-2629-2541-BE3E-6DB9271A873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CFD7FCA-75FC-5C42-97D2-A2444A072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57BA6F8-EDF6-3F42-8413-235427B899A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4C6E2F7-9092-194D-A579-F839528DBB12}"/>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8" name="Θέση υποσέλιδου 7">
            <a:extLst>
              <a:ext uri="{FF2B5EF4-FFF2-40B4-BE49-F238E27FC236}">
                <a16:creationId xmlns:a16="http://schemas.microsoft.com/office/drawing/2014/main" id="{888D14FE-8140-D845-BACF-7397C0E360AB}"/>
              </a:ext>
            </a:extLst>
          </p:cNvPr>
          <p:cNvSpPr>
            <a:spLocks noGrp="1"/>
          </p:cNvSpPr>
          <p:nvPr>
            <p:ph type="ftr" sz="quarter" idx="11"/>
          </p:nvPr>
        </p:nvSpPr>
        <p:spPr/>
        <p:txBody>
          <a:bodyPr/>
          <a:lstStyle/>
          <a:p>
            <a:endParaRPr lang="en-US" dirty="0"/>
          </a:p>
        </p:txBody>
      </p:sp>
      <p:sp>
        <p:nvSpPr>
          <p:cNvPr id="9" name="Θέση αριθμού διαφάνειας 8">
            <a:extLst>
              <a:ext uri="{FF2B5EF4-FFF2-40B4-BE49-F238E27FC236}">
                <a16:creationId xmlns:a16="http://schemas.microsoft.com/office/drawing/2014/main" id="{279EC7DF-5850-D545-AC60-1922956AA1AA}"/>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26199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40F3FD-6EDF-7E48-8F18-3C3649CC70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8891B38-A1F9-FE4C-80D3-A7F576F0660E}"/>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4" name="Θέση υποσέλιδου 3">
            <a:extLst>
              <a:ext uri="{FF2B5EF4-FFF2-40B4-BE49-F238E27FC236}">
                <a16:creationId xmlns:a16="http://schemas.microsoft.com/office/drawing/2014/main" id="{26F7D589-8D61-6447-B3BC-792A85FA13CD}"/>
              </a:ext>
            </a:extLst>
          </p:cNvPr>
          <p:cNvSpPr>
            <a:spLocks noGrp="1"/>
          </p:cNvSpPr>
          <p:nvPr>
            <p:ph type="ftr" sz="quarter" idx="11"/>
          </p:nvPr>
        </p:nvSpPr>
        <p:spPr/>
        <p:txBody>
          <a:bodyPr/>
          <a:lstStyle/>
          <a:p>
            <a:endParaRPr lang="en-US" dirty="0"/>
          </a:p>
        </p:txBody>
      </p:sp>
      <p:sp>
        <p:nvSpPr>
          <p:cNvPr id="5" name="Θέση αριθμού διαφάνειας 4">
            <a:extLst>
              <a:ext uri="{FF2B5EF4-FFF2-40B4-BE49-F238E27FC236}">
                <a16:creationId xmlns:a16="http://schemas.microsoft.com/office/drawing/2014/main" id="{30EADE06-69F1-2F4A-A470-D4FE63023EBE}"/>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3483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2B8D399-FED0-FA4D-8431-331897D90D6C}"/>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3" name="Θέση υποσέλιδου 2">
            <a:extLst>
              <a:ext uri="{FF2B5EF4-FFF2-40B4-BE49-F238E27FC236}">
                <a16:creationId xmlns:a16="http://schemas.microsoft.com/office/drawing/2014/main" id="{C1D838C8-97FF-9C46-9E4B-8996B1D18C22}"/>
              </a:ext>
            </a:extLst>
          </p:cNvPr>
          <p:cNvSpPr>
            <a:spLocks noGrp="1"/>
          </p:cNvSpPr>
          <p:nvPr>
            <p:ph type="ftr" sz="quarter" idx="1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1365700F-3AFF-D244-8602-2092E1557EC4}"/>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6879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5D58C4-1439-8E42-AA5E-7D9D1CE3AF6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A01E946-1159-7F42-B33A-9DD2F64D5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3EF59C5-0F74-C845-AD5B-5E0C7A45D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2DBDE1D-491B-1041-BB6C-6A58E065825D}"/>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6" name="Θέση υποσέλιδου 5">
            <a:extLst>
              <a:ext uri="{FF2B5EF4-FFF2-40B4-BE49-F238E27FC236}">
                <a16:creationId xmlns:a16="http://schemas.microsoft.com/office/drawing/2014/main" id="{BB1C269D-B880-934B-B7DC-77107804FC1A}"/>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A376EF6C-0C54-3C49-A79C-316E021C92C6}"/>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52276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5EAD6A-B6DB-2F4C-AA47-A8B971F09A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96CBDC0-0953-D047-A8DA-2E390DF5F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BDE2E0A-40DF-FD45-9B5E-31605DFED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D2FBC82-E73E-B740-8B59-7AA8FFCABAEC}"/>
              </a:ext>
            </a:extLst>
          </p:cNvPr>
          <p:cNvSpPr>
            <a:spLocks noGrp="1"/>
          </p:cNvSpPr>
          <p:nvPr>
            <p:ph type="dt" sz="half" idx="10"/>
          </p:nvPr>
        </p:nvSpPr>
        <p:spPr/>
        <p:txBody>
          <a:bodyPr/>
          <a:lstStyle/>
          <a:p>
            <a:fld id="{72345051-2045-45DA-935E-2E3CA1A69ADC}" type="datetimeFigureOut">
              <a:rPr lang="en-US" smtClean="0"/>
              <a:t>2/20/23</a:t>
            </a:fld>
            <a:endParaRPr lang="en-US" dirty="0"/>
          </a:p>
        </p:txBody>
      </p:sp>
      <p:sp>
        <p:nvSpPr>
          <p:cNvPr id="6" name="Θέση υποσέλιδου 5">
            <a:extLst>
              <a:ext uri="{FF2B5EF4-FFF2-40B4-BE49-F238E27FC236}">
                <a16:creationId xmlns:a16="http://schemas.microsoft.com/office/drawing/2014/main" id="{DA81EAC4-7D52-6449-BA87-9AA37FE04641}"/>
              </a:ext>
            </a:extLst>
          </p:cNvPr>
          <p:cNvSpPr>
            <a:spLocks noGrp="1"/>
          </p:cNvSpPr>
          <p:nvPr>
            <p:ph type="ftr" sz="quarter" idx="11"/>
          </p:nvPr>
        </p:nvSpPr>
        <p:spPr/>
        <p:txBody>
          <a:bodyPr/>
          <a:lstStyle/>
          <a:p>
            <a:endParaRPr lang="en-US" dirty="0"/>
          </a:p>
        </p:txBody>
      </p:sp>
      <p:sp>
        <p:nvSpPr>
          <p:cNvPr id="7" name="Θέση αριθμού διαφάνειας 6">
            <a:extLst>
              <a:ext uri="{FF2B5EF4-FFF2-40B4-BE49-F238E27FC236}">
                <a16:creationId xmlns:a16="http://schemas.microsoft.com/office/drawing/2014/main" id="{8B1EF65E-19D4-3945-82B0-C36EDB230A9E}"/>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9817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34FBD35-FD3F-A444-BC3B-D5D1DD747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49BCE90-4038-9F4F-B342-232060597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610EF2-3641-AB4B-A5C0-8CBFEC30B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2/20/23</a:t>
            </a:fld>
            <a:endParaRPr lang="en-US" dirty="0"/>
          </a:p>
        </p:txBody>
      </p:sp>
      <p:sp>
        <p:nvSpPr>
          <p:cNvPr id="5" name="Θέση υποσέλιδου 4">
            <a:extLst>
              <a:ext uri="{FF2B5EF4-FFF2-40B4-BE49-F238E27FC236}">
                <a16:creationId xmlns:a16="http://schemas.microsoft.com/office/drawing/2014/main" id="{A0E79797-1969-6A4F-A701-25E8539DA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a:extLst>
              <a:ext uri="{FF2B5EF4-FFF2-40B4-BE49-F238E27FC236}">
                <a16:creationId xmlns:a16="http://schemas.microsoft.com/office/drawing/2014/main" id="{873BC392-E258-5F48-9E5F-80A9B1C91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6846814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F26D7-6CA2-1B45-9418-051519EDF5DB}"/>
              </a:ext>
            </a:extLst>
          </p:cNvPr>
          <p:cNvSpPr>
            <a:spLocks noGrp="1"/>
          </p:cNvSpPr>
          <p:nvPr>
            <p:ph type="ctrTitle"/>
          </p:nvPr>
        </p:nvSpPr>
        <p:spPr>
          <a:xfrm>
            <a:off x="8325852" y="1118937"/>
            <a:ext cx="3404937" cy="2683187"/>
          </a:xfrm>
        </p:spPr>
        <p:txBody>
          <a:bodyPr anchor="b">
            <a:normAutofit/>
          </a:bodyPr>
          <a:lstStyle/>
          <a:p>
            <a:pPr algn="l"/>
            <a:r>
              <a:rPr lang="el-GR" sz="4000" dirty="0">
                <a:solidFill>
                  <a:schemeClr val="tx2"/>
                </a:solidFill>
              </a:rPr>
              <a:t>Γλωσσική Επαφή</a:t>
            </a:r>
            <a:endParaRPr lang="en-GR" sz="4000">
              <a:solidFill>
                <a:schemeClr val="tx2"/>
              </a:solidFill>
            </a:endParaRPr>
          </a:p>
        </p:txBody>
      </p:sp>
      <p:sp>
        <p:nvSpPr>
          <p:cNvPr id="3" name="Subtitle 2">
            <a:extLst>
              <a:ext uri="{FF2B5EF4-FFF2-40B4-BE49-F238E27FC236}">
                <a16:creationId xmlns:a16="http://schemas.microsoft.com/office/drawing/2014/main" id="{0AA1533B-7166-FD4E-B059-6C47FC90D9C4}"/>
              </a:ext>
            </a:extLst>
          </p:cNvPr>
          <p:cNvSpPr>
            <a:spLocks noGrp="1"/>
          </p:cNvSpPr>
          <p:nvPr>
            <p:ph type="subTitle" idx="1"/>
          </p:nvPr>
        </p:nvSpPr>
        <p:spPr>
          <a:xfrm>
            <a:off x="8325852" y="4025019"/>
            <a:ext cx="3404937" cy="1714044"/>
          </a:xfrm>
        </p:spPr>
        <p:txBody>
          <a:bodyPr anchor="t">
            <a:normAutofit/>
          </a:bodyPr>
          <a:lstStyle/>
          <a:p>
            <a:pPr algn="l"/>
            <a:r>
              <a:rPr lang="el-GR" sz="2000" dirty="0">
                <a:solidFill>
                  <a:schemeClr val="tx2"/>
                </a:solidFill>
              </a:rPr>
              <a:t>Υποχρεωτική εργασία</a:t>
            </a:r>
          </a:p>
          <a:p>
            <a:pPr algn="l"/>
            <a:r>
              <a:rPr lang="el-GR" sz="2000" dirty="0" err="1">
                <a:solidFill>
                  <a:schemeClr val="tx2"/>
                </a:solidFill>
              </a:rPr>
              <a:t>Εαρ</a:t>
            </a:r>
            <a:r>
              <a:rPr lang="el-GR" sz="2000" dirty="0">
                <a:solidFill>
                  <a:schemeClr val="tx2"/>
                </a:solidFill>
              </a:rPr>
              <a:t>. Εξ. </a:t>
            </a:r>
            <a:r>
              <a:rPr lang="el-GR" sz="2000" dirty="0">
                <a:solidFill>
                  <a:schemeClr val="tx2"/>
                </a:solidFill>
                <a:latin typeface="Abadi" panose="020F0502020204030204" pitchFamily="34" charset="0"/>
                <a:cs typeface="Abadi" panose="020F0502020204030204" pitchFamily="34" charset="0"/>
              </a:rPr>
              <a:t>202</a:t>
            </a:r>
            <a:r>
              <a:rPr lang="en-US" sz="2000" dirty="0">
                <a:solidFill>
                  <a:schemeClr val="tx2"/>
                </a:solidFill>
                <a:latin typeface="Abadi" panose="020F0502020204030204" pitchFamily="34" charset="0"/>
                <a:cs typeface="Abadi" panose="020F0502020204030204" pitchFamily="34" charset="0"/>
              </a:rPr>
              <a:t>2</a:t>
            </a:r>
            <a:r>
              <a:rPr lang="el-GR" sz="2000" dirty="0">
                <a:solidFill>
                  <a:schemeClr val="tx2"/>
                </a:solidFill>
                <a:latin typeface="Abadi" panose="020F0502020204030204" pitchFamily="34" charset="0"/>
                <a:cs typeface="Abadi" panose="020F0502020204030204" pitchFamily="34" charset="0"/>
              </a:rPr>
              <a:t>-2</a:t>
            </a:r>
            <a:r>
              <a:rPr lang="en-US" sz="2000" dirty="0">
                <a:solidFill>
                  <a:schemeClr val="tx2"/>
                </a:solidFill>
                <a:latin typeface="Abadi" panose="020F0502020204030204" pitchFamily="34" charset="0"/>
                <a:cs typeface="Abadi" panose="020F0502020204030204" pitchFamily="34" charset="0"/>
              </a:rPr>
              <a:t>3</a:t>
            </a:r>
            <a:endParaRPr lang="en-GR" sz="2000">
              <a:solidFill>
                <a:schemeClr val="tx2"/>
              </a:solidFill>
              <a:latin typeface="Abadi" panose="020F0502020204030204" pitchFamily="34" charset="0"/>
              <a:cs typeface="Abadi" panose="020F0502020204030204" pitchFamily="34" charset="0"/>
            </a:endParaRPr>
          </a:p>
        </p:txBody>
      </p:sp>
      <p:grpSp>
        <p:nvGrpSpPr>
          <p:cNvPr id="13" name="Group 12">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4" name="Freeform: Shape 13">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Pastel color orange and blue-green forming a sky">
            <a:extLst>
              <a:ext uri="{FF2B5EF4-FFF2-40B4-BE49-F238E27FC236}">
                <a16:creationId xmlns:a16="http://schemas.microsoft.com/office/drawing/2014/main" id="{78200189-4AFE-4F92-A8F0-1BF3DCBE20B3}"/>
              </a:ext>
            </a:extLst>
          </p:cNvPr>
          <p:cNvPicPr>
            <a:picLocks noChangeAspect="1"/>
          </p:cNvPicPr>
          <p:nvPr/>
        </p:nvPicPr>
        <p:blipFill rotWithShape="1">
          <a:blip r:embed="rId2"/>
          <a:srcRect l="8669" r="8669"/>
          <a:stretch/>
        </p:blipFill>
        <p:spPr>
          <a:xfrm>
            <a:off x="1327387" y="1118937"/>
            <a:ext cx="5092119" cy="4620126"/>
          </a:xfrm>
          <a:prstGeom prst="rect">
            <a:avLst/>
          </a:prstGeom>
        </p:spPr>
      </p:pic>
      <p:grpSp>
        <p:nvGrpSpPr>
          <p:cNvPr id="19" name="Group 18">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0" name="Freeform: Shape 19">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159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FDC5DF5-3C51-0445-A12D-DEA44B8DCE24}"/>
              </a:ext>
            </a:extLst>
          </p:cNvPr>
          <p:cNvSpPr>
            <a:spLocks noGrp="1"/>
          </p:cNvSpPr>
          <p:nvPr>
            <p:ph type="title"/>
          </p:nvPr>
        </p:nvSpPr>
        <p:spPr>
          <a:xfrm rot="16200000">
            <a:off x="-1325880" y="1947672"/>
            <a:ext cx="5961888" cy="2788920"/>
          </a:xfrm>
        </p:spPr>
        <p:txBody>
          <a:bodyPr anchor="ctr">
            <a:normAutofit/>
          </a:bodyPr>
          <a:lstStyle/>
          <a:p>
            <a:r>
              <a:rPr lang="el-GR" sz="4800">
                <a:solidFill>
                  <a:schemeClr val="bg1"/>
                </a:solidFill>
              </a:rPr>
              <a:t>Προσέχουμε</a:t>
            </a:r>
            <a:endParaRPr lang="en-GR" sz="4800">
              <a:solidFill>
                <a:schemeClr val="bg1"/>
              </a:solidFill>
            </a:endParaRPr>
          </a:p>
        </p:txBody>
      </p:sp>
      <p:graphicFrame>
        <p:nvGraphicFramePr>
          <p:cNvPr id="5" name="Θέση περιεχομένου 2">
            <a:extLst>
              <a:ext uri="{FF2B5EF4-FFF2-40B4-BE49-F238E27FC236}">
                <a16:creationId xmlns:a16="http://schemas.microsoft.com/office/drawing/2014/main" id="{32A50FE2-1536-EB63-70F8-31D75B723438}"/>
              </a:ext>
            </a:extLst>
          </p:cNvPr>
          <p:cNvGraphicFramePr>
            <a:graphicFrameLocks noGrp="1"/>
          </p:cNvGraphicFramePr>
          <p:nvPr>
            <p:ph idx="1"/>
            <p:extLst>
              <p:ext uri="{D42A27DB-BD31-4B8C-83A1-F6EECF244321}">
                <p14:modId xmlns:p14="http://schemas.microsoft.com/office/powerpoint/2010/main" val="62852815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33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CD29A-9083-4F4D-9B05-B9E8702B4F60}"/>
              </a:ext>
            </a:extLst>
          </p:cNvPr>
          <p:cNvSpPr>
            <a:spLocks noGrp="1"/>
          </p:cNvSpPr>
          <p:nvPr>
            <p:ph type="title"/>
          </p:nvPr>
        </p:nvSpPr>
        <p:spPr>
          <a:xfrm>
            <a:off x="1245072" y="1289765"/>
            <a:ext cx="3651101" cy="4270963"/>
          </a:xfrm>
        </p:spPr>
        <p:txBody>
          <a:bodyPr anchor="ctr">
            <a:normAutofit/>
          </a:bodyPr>
          <a:lstStyle/>
          <a:p>
            <a:pPr algn="ctr"/>
            <a:r>
              <a:rPr lang="el-GR" sz="3900">
                <a:solidFill>
                  <a:srgbClr val="FFFFFF"/>
                </a:solidFill>
              </a:rPr>
              <a:t>Τεχνικά Ζητήματα / Χαρακτηριστικά</a:t>
            </a:r>
            <a:endParaRPr lang="en-GR" sz="39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BDFE5AB8-F47C-5F48-936C-F4BC12DACFCB}"/>
              </a:ext>
            </a:extLst>
          </p:cNvPr>
          <p:cNvSpPr>
            <a:spLocks noGrp="1"/>
          </p:cNvSpPr>
          <p:nvPr>
            <p:ph idx="1"/>
          </p:nvPr>
        </p:nvSpPr>
        <p:spPr>
          <a:xfrm>
            <a:off x="6297233" y="518400"/>
            <a:ext cx="4771607" cy="5837949"/>
          </a:xfrm>
        </p:spPr>
        <p:txBody>
          <a:bodyPr anchor="ctr">
            <a:normAutofit/>
          </a:bodyPr>
          <a:lstStyle/>
          <a:p>
            <a:pPr lvl="0"/>
            <a:r>
              <a:rPr lang="el-GR" sz="2000" dirty="0">
                <a:solidFill>
                  <a:schemeClr val="tx1">
                    <a:alpha val="80000"/>
                  </a:schemeClr>
                </a:solidFill>
              </a:rPr>
              <a:t>Αξιολόγηση: 20% του συνολικού βαθμού του μαθήματος (2/10)</a:t>
            </a:r>
            <a:endParaRPr lang="en-US" sz="2000" dirty="0">
              <a:solidFill>
                <a:schemeClr val="tx1">
                  <a:alpha val="80000"/>
                </a:schemeClr>
              </a:solidFill>
            </a:endParaRPr>
          </a:p>
          <a:p>
            <a:pPr lvl="0"/>
            <a:r>
              <a:rPr lang="el-GR" sz="2000" dirty="0">
                <a:solidFill>
                  <a:schemeClr val="tx1">
                    <a:alpha val="80000"/>
                  </a:schemeClr>
                </a:solidFill>
              </a:rPr>
              <a:t>Τύπος παραδοτέου: Έγγραφο </a:t>
            </a:r>
            <a:r>
              <a:rPr lang="en-US" sz="2000" dirty="0">
                <a:solidFill>
                  <a:schemeClr val="tx1">
                    <a:alpha val="80000"/>
                  </a:schemeClr>
                </a:solidFill>
              </a:rPr>
              <a:t>Word </a:t>
            </a:r>
            <a:r>
              <a:rPr lang="en-US" sz="2000" dirty="0" err="1">
                <a:solidFill>
                  <a:schemeClr val="tx1">
                    <a:alpha val="80000"/>
                  </a:schemeClr>
                </a:solidFill>
              </a:rPr>
              <a:t>ή</a:t>
            </a:r>
            <a:r>
              <a:rPr lang="el-GR" sz="2000" dirty="0">
                <a:solidFill>
                  <a:schemeClr val="tx1">
                    <a:alpha val="80000"/>
                  </a:schemeClr>
                </a:solidFill>
              </a:rPr>
              <a:t> / και</a:t>
            </a:r>
            <a:r>
              <a:rPr lang="en-US" sz="2000" dirty="0">
                <a:solidFill>
                  <a:schemeClr val="tx1">
                    <a:alpha val="80000"/>
                  </a:schemeClr>
                </a:solidFill>
              </a:rPr>
              <a:t> </a:t>
            </a:r>
            <a:r>
              <a:rPr lang="el-GR" sz="2000" dirty="0">
                <a:solidFill>
                  <a:schemeClr val="tx1">
                    <a:alpha val="80000"/>
                  </a:schemeClr>
                </a:solidFill>
              </a:rPr>
              <a:t>Παρουσίαση </a:t>
            </a:r>
            <a:r>
              <a:rPr lang="en-US" sz="2000" dirty="0">
                <a:solidFill>
                  <a:schemeClr val="tx1">
                    <a:alpha val="80000"/>
                  </a:schemeClr>
                </a:solidFill>
              </a:rPr>
              <a:t>PowerPoint</a:t>
            </a:r>
            <a:endParaRPr lang="el-GR" sz="2000" dirty="0">
              <a:solidFill>
                <a:schemeClr val="tx1">
                  <a:alpha val="80000"/>
                </a:schemeClr>
              </a:solidFill>
            </a:endParaRPr>
          </a:p>
          <a:p>
            <a:pPr lvl="0"/>
            <a:r>
              <a:rPr lang="en-US" sz="2000" dirty="0" err="1">
                <a:solidFill>
                  <a:schemeClr val="tx1">
                    <a:alpha val="80000"/>
                  </a:schemeClr>
                </a:solidFill>
              </a:rPr>
              <a:t>Έ</a:t>
            </a:r>
            <a:r>
              <a:rPr lang="el-GR" sz="2000" dirty="0" err="1">
                <a:solidFill>
                  <a:schemeClr val="tx1">
                    <a:alpha val="80000"/>
                  </a:schemeClr>
                </a:solidFill>
              </a:rPr>
              <a:t>γγραφο</a:t>
            </a:r>
            <a:r>
              <a:rPr lang="el-GR" sz="2000" dirty="0">
                <a:solidFill>
                  <a:schemeClr val="tx1">
                    <a:alpha val="80000"/>
                  </a:schemeClr>
                </a:solidFill>
              </a:rPr>
              <a:t>: </a:t>
            </a:r>
            <a:r>
              <a:rPr lang="en-US" sz="2000" dirty="0">
                <a:solidFill>
                  <a:schemeClr val="tx1">
                    <a:alpha val="80000"/>
                  </a:schemeClr>
                </a:solidFill>
              </a:rPr>
              <a:t>Font 12, </a:t>
            </a:r>
            <a:r>
              <a:rPr lang="el-GR" sz="2000" dirty="0">
                <a:solidFill>
                  <a:schemeClr val="tx1">
                    <a:alpha val="80000"/>
                  </a:schemeClr>
                </a:solidFill>
              </a:rPr>
              <a:t>Διάστιχο 1,15</a:t>
            </a:r>
            <a:endParaRPr lang="en-US" sz="2000" dirty="0">
              <a:solidFill>
                <a:schemeClr val="tx1">
                  <a:alpha val="80000"/>
                </a:schemeClr>
              </a:solidFill>
            </a:endParaRPr>
          </a:p>
          <a:p>
            <a:pPr lvl="0"/>
            <a:r>
              <a:rPr lang="el-GR" sz="2000" dirty="0">
                <a:solidFill>
                  <a:schemeClr val="tx1">
                    <a:alpha val="80000"/>
                  </a:schemeClr>
                </a:solidFill>
              </a:rPr>
              <a:t>Υποβολή: Ηλεκτρονικό αρχείο </a:t>
            </a:r>
            <a:r>
              <a:rPr lang="en-US" sz="2000" dirty="0">
                <a:solidFill>
                  <a:schemeClr val="tx1">
                    <a:alpha val="80000"/>
                  </a:schemeClr>
                </a:solidFill>
              </a:rPr>
              <a:t>(.docx</a:t>
            </a:r>
            <a:r>
              <a:rPr lang="el-GR" sz="2000" dirty="0">
                <a:solidFill>
                  <a:schemeClr val="tx1">
                    <a:alpha val="80000"/>
                  </a:schemeClr>
                </a:solidFill>
              </a:rPr>
              <a:t> /</a:t>
            </a:r>
            <a:r>
              <a:rPr lang="en-US" sz="2000" dirty="0">
                <a:solidFill>
                  <a:schemeClr val="tx1">
                    <a:alpha val="80000"/>
                  </a:schemeClr>
                </a:solidFill>
              </a:rPr>
              <a:t>.pptx) </a:t>
            </a:r>
            <a:r>
              <a:rPr lang="el-GR" sz="2000" dirty="0">
                <a:solidFill>
                  <a:schemeClr val="tx1">
                    <a:alpha val="80000"/>
                  </a:schemeClr>
                </a:solidFill>
              </a:rPr>
              <a:t>στο </a:t>
            </a:r>
            <a:r>
              <a:rPr lang="en-US" sz="2000" dirty="0" err="1">
                <a:solidFill>
                  <a:schemeClr val="tx1">
                    <a:alpha val="80000"/>
                  </a:schemeClr>
                </a:solidFill>
              </a:rPr>
              <a:t>eclass</a:t>
            </a:r>
            <a:endParaRPr lang="en-US" sz="2000" dirty="0">
              <a:solidFill>
                <a:schemeClr val="tx1">
                  <a:alpha val="80000"/>
                </a:schemeClr>
              </a:solidFill>
            </a:endParaRPr>
          </a:p>
          <a:p>
            <a:pPr lvl="0"/>
            <a:r>
              <a:rPr lang="el-GR" sz="2000" dirty="0" err="1">
                <a:solidFill>
                  <a:schemeClr val="tx1">
                    <a:alpha val="80000"/>
                  </a:schemeClr>
                </a:solidFill>
              </a:rPr>
              <a:t>Προθεσμ</a:t>
            </a:r>
            <a:r>
              <a:rPr lang="en-US" sz="2000" dirty="0" err="1">
                <a:solidFill>
                  <a:schemeClr val="tx1">
                    <a:alpha val="80000"/>
                  </a:schemeClr>
                </a:solidFill>
              </a:rPr>
              <a:t>ί</a:t>
            </a:r>
            <a:r>
              <a:rPr lang="el-GR" sz="2000" dirty="0">
                <a:solidFill>
                  <a:schemeClr val="tx1">
                    <a:alpha val="80000"/>
                  </a:schemeClr>
                </a:solidFill>
              </a:rPr>
              <a:t>α Υποβολής: Έναρξη της εξεταστικής περιόδου</a:t>
            </a:r>
            <a:r>
              <a:rPr lang="en-US" sz="2000" dirty="0">
                <a:solidFill>
                  <a:schemeClr val="tx1">
                    <a:alpha val="80000"/>
                  </a:schemeClr>
                </a:solidFill>
              </a:rPr>
              <a:t>, </a:t>
            </a:r>
            <a:r>
              <a:rPr lang="el-GR" sz="2000" dirty="0">
                <a:solidFill>
                  <a:schemeClr val="tx1">
                    <a:alpha val="80000"/>
                  </a:schemeClr>
                </a:solidFill>
              </a:rPr>
              <a:t>πιθανή παρουσίαση την τελευταία εβδομάδα μαθημάτων</a:t>
            </a:r>
            <a:endParaRPr lang="en-US" sz="2000" dirty="0">
              <a:solidFill>
                <a:schemeClr val="tx1">
                  <a:alpha val="80000"/>
                </a:schemeClr>
              </a:solidFill>
            </a:endParaRPr>
          </a:p>
          <a:p>
            <a:pPr lvl="0"/>
            <a:r>
              <a:rPr lang="el-GR" sz="2000" dirty="0">
                <a:solidFill>
                  <a:schemeClr val="tx1">
                    <a:alpha val="80000"/>
                  </a:schemeClr>
                </a:solidFill>
              </a:rPr>
              <a:t>Παραπομπές μέσα στο κείμενο και βιβλιογραφία στο τέλος</a:t>
            </a: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52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388C9-4573-E64B-9C12-B1F9F225281F}"/>
              </a:ext>
            </a:extLst>
          </p:cNvPr>
          <p:cNvSpPr>
            <a:spLocks noGrp="1"/>
          </p:cNvSpPr>
          <p:nvPr>
            <p:ph type="title"/>
          </p:nvPr>
        </p:nvSpPr>
        <p:spPr>
          <a:xfrm>
            <a:off x="640080" y="325369"/>
            <a:ext cx="4368602" cy="1956841"/>
          </a:xfrm>
        </p:spPr>
        <p:txBody>
          <a:bodyPr anchor="b">
            <a:normAutofit/>
          </a:bodyPr>
          <a:lstStyle/>
          <a:p>
            <a:endParaRPr lang="en-GR" sz="5400"/>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C37461-3EB0-FE4D-91DF-6F4CF2657F51}"/>
              </a:ext>
            </a:extLst>
          </p:cNvPr>
          <p:cNvSpPr>
            <a:spLocks noGrp="1"/>
          </p:cNvSpPr>
          <p:nvPr>
            <p:ph idx="1"/>
          </p:nvPr>
        </p:nvSpPr>
        <p:spPr>
          <a:xfrm>
            <a:off x="640080" y="2872899"/>
            <a:ext cx="4243589" cy="3320668"/>
          </a:xfrm>
        </p:spPr>
        <p:txBody>
          <a:bodyPr>
            <a:normAutofit/>
          </a:bodyPr>
          <a:lstStyle/>
          <a:p>
            <a:r>
              <a:rPr lang="el-GR" sz="2200" dirty="0"/>
              <a:t>Καλή επιτυχία!</a:t>
            </a:r>
            <a:endParaRPr lang="en-GR" sz="2200"/>
          </a:p>
        </p:txBody>
      </p:sp>
      <p:pic>
        <p:nvPicPr>
          <p:cNvPr id="5" name="Εικόνα 4" descr="Εικόνα που περιέχει κείμενο, υπαίθριος, δέντρο, υπογραφή&#10;&#10;Περιγραφή που δημιουργήθηκε αυτόματα">
            <a:extLst>
              <a:ext uri="{FF2B5EF4-FFF2-40B4-BE49-F238E27FC236}">
                <a16:creationId xmlns:a16="http://schemas.microsoft.com/office/drawing/2014/main" id="{C6FEAFCD-C4A6-ADED-21CB-05FFB301DA3A}"/>
              </a:ext>
            </a:extLst>
          </p:cNvPr>
          <p:cNvPicPr>
            <a:picLocks noChangeAspect="1"/>
          </p:cNvPicPr>
          <p:nvPr/>
        </p:nvPicPr>
        <p:blipFill rotWithShape="1">
          <a:blip r:embed="rId2"/>
          <a:srcRect r="-1" b="29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9955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5E3A3-1DDE-BD4D-82DB-A3C3B774F342}"/>
              </a:ext>
            </a:extLst>
          </p:cNvPr>
          <p:cNvSpPr>
            <a:spLocks noGrp="1"/>
          </p:cNvSpPr>
          <p:nvPr>
            <p:ph type="title"/>
          </p:nvPr>
        </p:nvSpPr>
        <p:spPr>
          <a:xfrm>
            <a:off x="1043631" y="809898"/>
            <a:ext cx="10173010" cy="1554480"/>
          </a:xfrm>
        </p:spPr>
        <p:txBody>
          <a:bodyPr anchor="ctr">
            <a:normAutofit/>
          </a:bodyPr>
          <a:lstStyle/>
          <a:p>
            <a:r>
              <a:rPr lang="el-GR" sz="4800"/>
              <a:t>Θέμα της εργασίας</a:t>
            </a:r>
            <a:br>
              <a:rPr lang="el-GR" sz="4800"/>
            </a:br>
            <a:r>
              <a:rPr lang="el-GR" sz="4800"/>
              <a:t>(εναλλακτικά, ένα από τα δυο)</a:t>
            </a:r>
            <a:endParaRPr lang="en-G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CF225990-F22B-40EB-D651-AD1F8C77620F}"/>
              </a:ext>
            </a:extLst>
          </p:cNvPr>
          <p:cNvGraphicFramePr>
            <a:graphicFrameLocks noGrp="1"/>
          </p:cNvGraphicFramePr>
          <p:nvPr>
            <p:ph idx="1"/>
            <p:extLst>
              <p:ext uri="{D42A27DB-BD31-4B8C-83A1-F6EECF244321}">
                <p14:modId xmlns:p14="http://schemas.microsoft.com/office/powerpoint/2010/main" val="254368205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28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16FDE-7CFC-D448-9F2E-DA38709734DF}"/>
              </a:ext>
            </a:extLst>
          </p:cNvPr>
          <p:cNvSpPr>
            <a:spLocks noGrp="1"/>
          </p:cNvSpPr>
          <p:nvPr>
            <p:ph type="title"/>
          </p:nvPr>
        </p:nvSpPr>
        <p:spPr>
          <a:xfrm>
            <a:off x="838201" y="300580"/>
            <a:ext cx="9829800" cy="1089529"/>
          </a:xfrm>
        </p:spPr>
        <p:txBody>
          <a:bodyPr>
            <a:normAutofit/>
          </a:bodyPr>
          <a:lstStyle/>
          <a:p>
            <a:r>
              <a:rPr lang="el-GR" sz="3600">
                <a:solidFill>
                  <a:srgbClr val="FFFFFF"/>
                </a:solidFill>
              </a:rPr>
              <a:t>Περιγραφή</a:t>
            </a:r>
            <a:endParaRPr lang="en-GR" sz="360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Θέση περιεχομένου 2">
            <a:extLst>
              <a:ext uri="{FF2B5EF4-FFF2-40B4-BE49-F238E27FC236}">
                <a16:creationId xmlns:a16="http://schemas.microsoft.com/office/drawing/2014/main" id="{F518D928-62AE-6B2E-CBCE-1060449853AD}"/>
              </a:ext>
            </a:extLst>
          </p:cNvPr>
          <p:cNvGraphicFramePr>
            <a:graphicFrameLocks noGrp="1"/>
          </p:cNvGraphicFramePr>
          <p:nvPr>
            <p:ph idx="1"/>
            <p:extLst>
              <p:ext uri="{D42A27DB-BD31-4B8C-83A1-F6EECF244321}">
                <p14:modId xmlns:p14="http://schemas.microsoft.com/office/powerpoint/2010/main" val="419552418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4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B1BB94-3DA3-2EA9-2E3A-4EF8F4DF2FE3}"/>
              </a:ext>
            </a:extLst>
          </p:cNvPr>
          <p:cNvPicPr>
            <a:picLocks noChangeAspect="1"/>
          </p:cNvPicPr>
          <p:nvPr/>
        </p:nvPicPr>
        <p:blipFill rotWithShape="1">
          <a:blip r:embed="rId2"/>
          <a:srcRect t="1000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81E8F43-1FE1-79FD-DF7E-9891E4B4A71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dirty="0">
                <a:solidFill>
                  <a:srgbClr val="FFFFFF"/>
                </a:solidFill>
              </a:rPr>
            </a:br>
            <a:r>
              <a:rPr lang="en-US" sz="5200" dirty="0" err="1">
                <a:solidFill>
                  <a:srgbClr val="FFFFFF"/>
                </a:solidFill>
              </a:rPr>
              <a:t>Θέμ</a:t>
            </a:r>
            <a:r>
              <a:rPr lang="en-US" sz="5200" dirty="0">
                <a:solidFill>
                  <a:srgbClr val="FFFFFF"/>
                </a:solidFill>
              </a:rPr>
              <a:t>α 1</a:t>
            </a:r>
            <a:r>
              <a:rPr lang="en-US" sz="5200" baseline="30000" dirty="0">
                <a:solidFill>
                  <a:srgbClr val="FFFFFF"/>
                </a:solidFill>
              </a:rPr>
              <a:t>ο</a:t>
            </a:r>
            <a:r>
              <a:rPr lang="en-US" sz="5200" dirty="0">
                <a:solidFill>
                  <a:srgbClr val="FFFFFF"/>
                </a:solidFill>
              </a:rPr>
              <a:t> </a:t>
            </a:r>
          </a:p>
        </p:txBody>
      </p:sp>
      <p:sp>
        <p:nvSpPr>
          <p:cNvPr id="3" name="Θέση κειμένου 2">
            <a:extLst>
              <a:ext uri="{FF2B5EF4-FFF2-40B4-BE49-F238E27FC236}">
                <a16:creationId xmlns:a16="http://schemas.microsoft.com/office/drawing/2014/main" id="{B563D7EC-4C93-9644-DE32-B78C86310A3A}"/>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sz="1700" i="1" dirty="0" err="1">
                <a:solidFill>
                  <a:srgbClr val="FFFFFF"/>
                </a:solidFill>
              </a:rPr>
              <a:t>Ν</a:t>
            </a:r>
            <a:r>
              <a:rPr lang="en-US" sz="1700" i="1" dirty="0">
                <a:solidFill>
                  <a:srgbClr val="FFFFFF"/>
                </a:solidFill>
              </a:rPr>
              <a:t>α </a:t>
            </a:r>
            <a:r>
              <a:rPr lang="en-US" sz="1700" i="1" dirty="0" err="1">
                <a:solidFill>
                  <a:srgbClr val="FFFFFF"/>
                </a:solidFill>
              </a:rPr>
              <a:t>ε</a:t>
            </a:r>
            <a:r>
              <a:rPr lang="en-US" sz="1700" i="1" dirty="0">
                <a:solidFill>
                  <a:srgbClr val="FFFFFF"/>
                </a:solidFill>
              </a:rPr>
              <a:t>π</a:t>
            </a:r>
            <a:r>
              <a:rPr lang="en-US" sz="1700" i="1" dirty="0" err="1">
                <a:solidFill>
                  <a:srgbClr val="FFFFFF"/>
                </a:solidFill>
              </a:rPr>
              <a:t>ιλέξετε</a:t>
            </a:r>
            <a:r>
              <a:rPr lang="en-US" sz="1700" i="1" dirty="0">
                <a:solidFill>
                  <a:srgbClr val="FFFFFF"/>
                </a:solidFill>
              </a:rPr>
              <a:t> </a:t>
            </a:r>
            <a:r>
              <a:rPr lang="en-US" sz="1700" i="1" dirty="0" err="1">
                <a:solidFill>
                  <a:srgbClr val="FFFFFF"/>
                </a:solidFill>
              </a:rPr>
              <a:t>δύο</a:t>
            </a:r>
            <a:r>
              <a:rPr lang="en-US" sz="1700" i="1" dirty="0">
                <a:solidFill>
                  <a:srgbClr val="FFFFFF"/>
                </a:solidFill>
              </a:rPr>
              <a:t> </a:t>
            </a:r>
            <a:r>
              <a:rPr lang="en-US" sz="1700" i="1" dirty="0" err="1">
                <a:solidFill>
                  <a:srgbClr val="FFFFFF"/>
                </a:solidFill>
              </a:rPr>
              <a:t>δάνειες</a:t>
            </a:r>
            <a:r>
              <a:rPr lang="en-US" sz="1700" i="1" dirty="0">
                <a:solidFill>
                  <a:srgbClr val="FFFFFF"/>
                </a:solidFill>
              </a:rPr>
              <a:t> </a:t>
            </a:r>
            <a:r>
              <a:rPr lang="en-US" sz="1700" i="1" dirty="0" err="1">
                <a:solidFill>
                  <a:srgbClr val="FFFFFF"/>
                </a:solidFill>
              </a:rPr>
              <a:t>λέξεις</a:t>
            </a:r>
            <a:r>
              <a:rPr lang="en-US" sz="1700" i="1" dirty="0">
                <a:solidFill>
                  <a:srgbClr val="FFFFFF"/>
                </a:solidFill>
              </a:rPr>
              <a:t> </a:t>
            </a:r>
            <a:r>
              <a:rPr lang="en-US" sz="1700" i="1" dirty="0" err="1">
                <a:solidFill>
                  <a:srgbClr val="FFFFFF"/>
                </a:solidFill>
              </a:rPr>
              <a:t>της</a:t>
            </a:r>
            <a:r>
              <a:rPr lang="en-US" sz="1700" i="1" dirty="0">
                <a:solidFill>
                  <a:srgbClr val="FFFFFF"/>
                </a:solidFill>
              </a:rPr>
              <a:t> </a:t>
            </a:r>
            <a:r>
              <a:rPr lang="en-US" sz="1700" i="1" dirty="0" err="1">
                <a:solidFill>
                  <a:srgbClr val="FFFFFF"/>
                </a:solidFill>
              </a:rPr>
              <a:t>Κοινής</a:t>
            </a:r>
            <a:r>
              <a:rPr lang="en-US" sz="1700" i="1" dirty="0">
                <a:solidFill>
                  <a:srgbClr val="FFFFFF"/>
                </a:solidFill>
              </a:rPr>
              <a:t> </a:t>
            </a:r>
            <a:r>
              <a:rPr lang="en-US" sz="1700" i="1" dirty="0" err="1">
                <a:solidFill>
                  <a:srgbClr val="FFFFFF"/>
                </a:solidFill>
              </a:rPr>
              <a:t>Νέ</a:t>
            </a:r>
            <a:r>
              <a:rPr lang="en-US" sz="1700" i="1" dirty="0">
                <a:solidFill>
                  <a:srgbClr val="FFFFFF"/>
                </a:solidFill>
              </a:rPr>
              <a:t>α</a:t>
            </a:r>
            <a:r>
              <a:rPr lang="en-US" sz="1700" i="1" dirty="0" err="1">
                <a:solidFill>
                  <a:srgbClr val="FFFFFF"/>
                </a:solidFill>
              </a:rPr>
              <a:t>ς</a:t>
            </a:r>
            <a:r>
              <a:rPr lang="en-US" sz="1700" i="1" dirty="0">
                <a:solidFill>
                  <a:srgbClr val="FFFFFF"/>
                </a:solidFill>
              </a:rPr>
              <a:t> </a:t>
            </a:r>
            <a:r>
              <a:rPr lang="en-US" sz="1700" i="1" dirty="0" err="1">
                <a:solidFill>
                  <a:srgbClr val="FFFFFF"/>
                </a:solidFill>
              </a:rPr>
              <a:t>Ελληνικής</a:t>
            </a:r>
            <a:r>
              <a:rPr lang="en-US" sz="1700" i="1" dirty="0">
                <a:solidFill>
                  <a:srgbClr val="FFFFFF"/>
                </a:solidFill>
              </a:rPr>
              <a:t>, </a:t>
            </a:r>
            <a:r>
              <a:rPr lang="en-US" sz="1700" i="1" dirty="0" err="1">
                <a:solidFill>
                  <a:srgbClr val="FFFFFF"/>
                </a:solidFill>
              </a:rPr>
              <a:t>ο</a:t>
            </a:r>
            <a:r>
              <a:rPr lang="en-US" sz="1700" i="1" dirty="0">
                <a:solidFill>
                  <a:srgbClr val="FFFFFF"/>
                </a:solidFill>
              </a:rPr>
              <a:t>π</a:t>
            </a:r>
            <a:r>
              <a:rPr lang="en-US" sz="1700" i="1" dirty="0" err="1">
                <a:solidFill>
                  <a:srgbClr val="FFFFFF"/>
                </a:solidFill>
              </a:rPr>
              <a:t>οιεσδή</a:t>
            </a:r>
            <a:r>
              <a:rPr lang="en-US" sz="1700" i="1" dirty="0">
                <a:solidFill>
                  <a:srgbClr val="FFFFFF"/>
                </a:solidFill>
              </a:rPr>
              <a:t>π</a:t>
            </a:r>
            <a:r>
              <a:rPr lang="en-US" sz="1700" i="1" dirty="0" err="1">
                <a:solidFill>
                  <a:srgbClr val="FFFFFF"/>
                </a:solidFill>
              </a:rPr>
              <a:t>οτε</a:t>
            </a:r>
            <a:r>
              <a:rPr lang="en-US" sz="1700" i="1" dirty="0">
                <a:solidFill>
                  <a:srgbClr val="FFFFFF"/>
                </a:solidFill>
              </a:rPr>
              <a:t> </a:t>
            </a:r>
            <a:r>
              <a:rPr lang="en-US" sz="1700" i="1" dirty="0" err="1">
                <a:solidFill>
                  <a:srgbClr val="FFFFFF"/>
                </a:solidFill>
              </a:rPr>
              <a:t>σ</a:t>
            </a:r>
            <a:r>
              <a:rPr lang="en-US" sz="1700" i="1" dirty="0">
                <a:solidFill>
                  <a:srgbClr val="FFFFFF"/>
                </a:solidFill>
              </a:rPr>
              <a:t>α</a:t>
            </a:r>
            <a:r>
              <a:rPr lang="en-US" sz="1700" i="1" dirty="0" err="1">
                <a:solidFill>
                  <a:srgbClr val="FFFFFF"/>
                </a:solidFill>
              </a:rPr>
              <a:t>ς</a:t>
            </a:r>
            <a:r>
              <a:rPr lang="en-US" sz="1700" i="1" dirty="0">
                <a:solidFill>
                  <a:srgbClr val="FFFFFF"/>
                </a:solidFill>
              </a:rPr>
              <a:t> α</a:t>
            </a:r>
            <a:r>
              <a:rPr lang="en-US" sz="1700" i="1" dirty="0" err="1">
                <a:solidFill>
                  <a:srgbClr val="FFFFFF"/>
                </a:solidFill>
              </a:rPr>
              <a:t>ρέσουν</a:t>
            </a:r>
            <a:r>
              <a:rPr lang="en-US" sz="1700" i="1" dirty="0">
                <a:solidFill>
                  <a:srgbClr val="FFFFFF"/>
                </a:solidFill>
              </a:rPr>
              <a:t> / </a:t>
            </a:r>
            <a:r>
              <a:rPr lang="en-US" sz="1700" i="1" dirty="0" err="1">
                <a:solidFill>
                  <a:srgbClr val="FFFFFF"/>
                </a:solidFill>
              </a:rPr>
              <a:t>κάνουν</a:t>
            </a:r>
            <a:r>
              <a:rPr lang="en-US" sz="1700" i="1" dirty="0">
                <a:solidFill>
                  <a:srgbClr val="FFFFFF"/>
                </a:solidFill>
              </a:rPr>
              <a:t> </a:t>
            </a:r>
            <a:r>
              <a:rPr lang="en-US" sz="1700" i="1" dirty="0" err="1">
                <a:solidFill>
                  <a:srgbClr val="FFFFFF"/>
                </a:solidFill>
              </a:rPr>
              <a:t>εντύ</a:t>
            </a:r>
            <a:r>
              <a:rPr lang="en-US" sz="1700" i="1" dirty="0">
                <a:solidFill>
                  <a:srgbClr val="FFFFFF"/>
                </a:solidFill>
              </a:rPr>
              <a:t>π</a:t>
            </a:r>
            <a:r>
              <a:rPr lang="en-US" sz="1700" i="1" dirty="0" err="1">
                <a:solidFill>
                  <a:srgbClr val="FFFFFF"/>
                </a:solidFill>
              </a:rPr>
              <a:t>ωση</a:t>
            </a:r>
            <a:r>
              <a:rPr lang="en-US" sz="1700" i="1" dirty="0">
                <a:solidFill>
                  <a:srgbClr val="FFFFFF"/>
                </a:solidFill>
              </a:rPr>
              <a:t>, </a:t>
            </a:r>
            <a:r>
              <a:rPr lang="en-US" sz="1700" i="1" dirty="0" err="1">
                <a:solidFill>
                  <a:srgbClr val="FFFFFF"/>
                </a:solidFill>
              </a:rPr>
              <a:t>κ</a:t>
            </a:r>
            <a:r>
              <a:rPr lang="en-US" sz="1700" i="1" dirty="0">
                <a:solidFill>
                  <a:srgbClr val="FFFFFF"/>
                </a:solidFill>
              </a:rPr>
              <a:t>α</a:t>
            </a:r>
            <a:r>
              <a:rPr lang="en-US" sz="1700" i="1" dirty="0" err="1">
                <a:solidFill>
                  <a:srgbClr val="FFFFFF"/>
                </a:solidFill>
              </a:rPr>
              <a:t>ι</a:t>
            </a:r>
            <a:r>
              <a:rPr lang="en-US" sz="1700" i="1" dirty="0">
                <a:solidFill>
                  <a:srgbClr val="FFFFFF"/>
                </a:solidFill>
              </a:rPr>
              <a:t> </a:t>
            </a:r>
            <a:r>
              <a:rPr lang="en-US" sz="1700" i="1" dirty="0" err="1">
                <a:solidFill>
                  <a:srgbClr val="FFFFFF"/>
                </a:solidFill>
              </a:rPr>
              <a:t>ν</a:t>
            </a:r>
            <a:r>
              <a:rPr lang="en-US" sz="1700" i="1" dirty="0">
                <a:solidFill>
                  <a:srgbClr val="FFFFFF"/>
                </a:solidFill>
              </a:rPr>
              <a:t>α π</a:t>
            </a:r>
            <a:r>
              <a:rPr lang="en-US" sz="1700" i="1" dirty="0" err="1">
                <a:solidFill>
                  <a:srgbClr val="FFFFFF"/>
                </a:solidFill>
              </a:rPr>
              <a:t>εριγράψετε</a:t>
            </a:r>
            <a:r>
              <a:rPr lang="en-US" sz="1700" i="1" dirty="0">
                <a:solidFill>
                  <a:srgbClr val="FFFFFF"/>
                </a:solidFill>
              </a:rPr>
              <a:t> </a:t>
            </a:r>
            <a:r>
              <a:rPr lang="en-US" sz="1700" i="1" dirty="0" err="1">
                <a:solidFill>
                  <a:srgbClr val="FFFFFF"/>
                </a:solidFill>
              </a:rPr>
              <a:t>όσο</a:t>
            </a:r>
            <a:r>
              <a:rPr lang="en-US" sz="1700" i="1" dirty="0">
                <a:solidFill>
                  <a:srgbClr val="FFFFFF"/>
                </a:solidFill>
              </a:rPr>
              <a:t> </a:t>
            </a:r>
            <a:r>
              <a:rPr lang="en-US" sz="1700" i="1" dirty="0" err="1">
                <a:solidFill>
                  <a:srgbClr val="FFFFFF"/>
                </a:solidFill>
              </a:rPr>
              <a:t>κ</a:t>
            </a:r>
            <a:r>
              <a:rPr lang="en-US" sz="1700" i="1" dirty="0">
                <a:solidFill>
                  <a:srgbClr val="FFFFFF"/>
                </a:solidFill>
              </a:rPr>
              <a:t>α</a:t>
            </a:r>
            <a:r>
              <a:rPr lang="en-US" sz="1700" i="1" dirty="0" err="1">
                <a:solidFill>
                  <a:srgbClr val="FFFFFF"/>
                </a:solidFill>
              </a:rPr>
              <a:t>λύτερ</a:t>
            </a:r>
            <a:r>
              <a:rPr lang="en-US" sz="1700" i="1" dirty="0">
                <a:solidFill>
                  <a:srgbClr val="FFFFFF"/>
                </a:solidFill>
              </a:rPr>
              <a:t>α </a:t>
            </a:r>
            <a:r>
              <a:rPr lang="en-US" sz="1700" i="1" dirty="0" err="1">
                <a:solidFill>
                  <a:srgbClr val="FFFFFF"/>
                </a:solidFill>
              </a:rPr>
              <a:t>μ</a:t>
            </a:r>
            <a:r>
              <a:rPr lang="en-US" sz="1700" i="1" dirty="0">
                <a:solidFill>
                  <a:srgbClr val="FFFFFF"/>
                </a:solidFill>
              </a:rPr>
              <a:t>π</a:t>
            </a:r>
            <a:r>
              <a:rPr lang="en-US" sz="1700" i="1" dirty="0" err="1">
                <a:solidFill>
                  <a:srgbClr val="FFFFFF"/>
                </a:solidFill>
              </a:rPr>
              <a:t>ορείτε</a:t>
            </a:r>
            <a:r>
              <a:rPr lang="en-US" sz="1700" i="1" dirty="0">
                <a:solidFill>
                  <a:srgbClr val="FFFFFF"/>
                </a:solidFill>
              </a:rPr>
              <a:t> </a:t>
            </a:r>
            <a:r>
              <a:rPr lang="en-US" sz="1700" i="1" dirty="0" err="1">
                <a:solidFill>
                  <a:srgbClr val="FFFFFF"/>
                </a:solidFill>
              </a:rPr>
              <a:t>την</a:t>
            </a:r>
            <a:r>
              <a:rPr lang="en-US" sz="1700" i="1" dirty="0">
                <a:solidFill>
                  <a:srgbClr val="FFFFFF"/>
                </a:solidFill>
              </a:rPr>
              <a:t> </a:t>
            </a:r>
            <a:r>
              <a:rPr lang="en-US" sz="1700" i="1" dirty="0" err="1">
                <a:solidFill>
                  <a:srgbClr val="FFFFFF"/>
                </a:solidFill>
              </a:rPr>
              <a:t>ιστορί</a:t>
            </a:r>
            <a:r>
              <a:rPr lang="en-US" sz="1700" i="1" dirty="0">
                <a:solidFill>
                  <a:srgbClr val="FFFFFF"/>
                </a:solidFill>
              </a:rPr>
              <a:t>α </a:t>
            </a:r>
            <a:r>
              <a:rPr lang="en-US" sz="1700" i="1" dirty="0" err="1">
                <a:solidFill>
                  <a:srgbClr val="FFFFFF"/>
                </a:solidFill>
              </a:rPr>
              <a:t>τους</a:t>
            </a:r>
            <a:r>
              <a:rPr lang="en-US" sz="1700" i="1" dirty="0">
                <a:solidFill>
                  <a:srgbClr val="FFFFFF"/>
                </a:solidFill>
              </a:rPr>
              <a:t>, </a:t>
            </a:r>
            <a:r>
              <a:rPr lang="en-US" sz="1700" i="1" dirty="0" err="1">
                <a:solidFill>
                  <a:srgbClr val="FFFFFF"/>
                </a:solidFill>
              </a:rPr>
              <a:t>δηλ</a:t>
            </a:r>
            <a:r>
              <a:rPr lang="en-US" sz="1700" i="1" dirty="0">
                <a:solidFill>
                  <a:srgbClr val="FFFFFF"/>
                </a:solidFill>
              </a:rPr>
              <a:t>α</a:t>
            </a:r>
            <a:r>
              <a:rPr lang="en-US" sz="1700" i="1" dirty="0" err="1">
                <a:solidFill>
                  <a:srgbClr val="FFFFFF"/>
                </a:solidFill>
              </a:rPr>
              <a:t>δή</a:t>
            </a:r>
            <a:r>
              <a:rPr lang="en-US" sz="1700" i="1" dirty="0">
                <a:solidFill>
                  <a:srgbClr val="FFFFFF"/>
                </a:solidFill>
              </a:rPr>
              <a:t> </a:t>
            </a:r>
            <a:r>
              <a:rPr lang="en-US" sz="1700" i="1" dirty="0" err="1">
                <a:solidFill>
                  <a:srgbClr val="FFFFFF"/>
                </a:solidFill>
              </a:rPr>
              <a:t>την</a:t>
            </a:r>
            <a:r>
              <a:rPr lang="en-US" sz="1700" i="1" dirty="0">
                <a:solidFill>
                  <a:srgbClr val="FFFFFF"/>
                </a:solidFill>
              </a:rPr>
              <a:t> π</a:t>
            </a:r>
            <a:r>
              <a:rPr lang="en-US" sz="1700" i="1" dirty="0" err="1">
                <a:solidFill>
                  <a:srgbClr val="FFFFFF"/>
                </a:solidFill>
              </a:rPr>
              <a:t>ροέλευσή</a:t>
            </a:r>
            <a:r>
              <a:rPr lang="en-US" sz="1700" i="1" dirty="0">
                <a:solidFill>
                  <a:srgbClr val="FFFFFF"/>
                </a:solidFill>
              </a:rPr>
              <a:t> </a:t>
            </a:r>
            <a:r>
              <a:rPr lang="en-US" sz="1700" i="1" dirty="0" err="1">
                <a:solidFill>
                  <a:srgbClr val="FFFFFF"/>
                </a:solidFill>
              </a:rPr>
              <a:t>τους</a:t>
            </a:r>
            <a:r>
              <a:rPr lang="en-US" sz="1700" i="1" dirty="0">
                <a:solidFill>
                  <a:srgbClr val="FFFFFF"/>
                </a:solidFill>
              </a:rPr>
              <a:t> (π.</a:t>
            </a:r>
            <a:r>
              <a:rPr lang="en-US" sz="1700" i="1" dirty="0" err="1">
                <a:solidFill>
                  <a:srgbClr val="FFFFFF"/>
                </a:solidFill>
              </a:rPr>
              <a:t>χ</a:t>
            </a:r>
            <a:r>
              <a:rPr lang="en-US" sz="1700" i="1" dirty="0">
                <a:solidFill>
                  <a:srgbClr val="FFFFFF"/>
                </a:solidFill>
              </a:rPr>
              <a:t>. </a:t>
            </a:r>
            <a:r>
              <a:rPr lang="en-US" sz="1700" i="1" dirty="0" err="1">
                <a:solidFill>
                  <a:srgbClr val="FFFFFF"/>
                </a:solidFill>
              </a:rPr>
              <a:t>Γ</a:t>
            </a:r>
            <a:r>
              <a:rPr lang="en-US" sz="1700" i="1" dirty="0">
                <a:solidFill>
                  <a:srgbClr val="FFFFFF"/>
                </a:solidFill>
              </a:rPr>
              <a:t>α</a:t>
            </a:r>
            <a:r>
              <a:rPr lang="en-US" sz="1700" i="1" dirty="0" err="1">
                <a:solidFill>
                  <a:srgbClr val="FFFFFF"/>
                </a:solidFill>
              </a:rPr>
              <a:t>λλική</a:t>
            </a:r>
            <a:r>
              <a:rPr lang="en-US" sz="1700" i="1" dirty="0">
                <a:solidFill>
                  <a:srgbClr val="FFFFFF"/>
                </a:solidFill>
              </a:rPr>
              <a:t>, </a:t>
            </a:r>
            <a:r>
              <a:rPr lang="en-US" sz="1700" i="1" dirty="0" err="1">
                <a:solidFill>
                  <a:srgbClr val="FFFFFF"/>
                </a:solidFill>
              </a:rPr>
              <a:t>Αγγλική</a:t>
            </a:r>
            <a:r>
              <a:rPr lang="en-US" sz="1700" i="1" dirty="0">
                <a:solidFill>
                  <a:srgbClr val="FFFFFF"/>
                </a:solidFill>
              </a:rPr>
              <a:t>, </a:t>
            </a:r>
            <a:r>
              <a:rPr lang="en-US" sz="1700" i="1" dirty="0" err="1">
                <a:solidFill>
                  <a:srgbClr val="FFFFFF"/>
                </a:solidFill>
              </a:rPr>
              <a:t>Τουρκική</a:t>
            </a:r>
            <a:r>
              <a:rPr lang="en-US" sz="1700" i="1" dirty="0">
                <a:solidFill>
                  <a:srgbClr val="FFFFFF"/>
                </a:solidFill>
              </a:rPr>
              <a:t>, </a:t>
            </a:r>
            <a:r>
              <a:rPr lang="en-US" sz="1700" i="1" dirty="0" err="1">
                <a:solidFill>
                  <a:srgbClr val="FFFFFF"/>
                </a:solidFill>
              </a:rPr>
              <a:t>Ιτ</a:t>
            </a:r>
            <a:r>
              <a:rPr lang="en-US" sz="1700" i="1" dirty="0">
                <a:solidFill>
                  <a:srgbClr val="FFFFFF"/>
                </a:solidFill>
              </a:rPr>
              <a:t>α</a:t>
            </a:r>
            <a:r>
              <a:rPr lang="en-US" sz="1700" i="1" dirty="0" err="1">
                <a:solidFill>
                  <a:srgbClr val="FFFFFF"/>
                </a:solidFill>
              </a:rPr>
              <a:t>λική</a:t>
            </a:r>
            <a:r>
              <a:rPr lang="en-US" sz="1700" i="1" dirty="0">
                <a:solidFill>
                  <a:srgbClr val="FFFFFF"/>
                </a:solidFill>
              </a:rPr>
              <a:t> </a:t>
            </a:r>
            <a:r>
              <a:rPr lang="en-US" sz="1700" i="1" dirty="0" err="1">
                <a:solidFill>
                  <a:srgbClr val="FFFFFF"/>
                </a:solidFill>
              </a:rPr>
              <a:t>κλ</a:t>
            </a:r>
            <a:r>
              <a:rPr lang="en-US" sz="1700" i="1" dirty="0">
                <a:solidFill>
                  <a:srgbClr val="FFFFFF"/>
                </a:solidFill>
              </a:rPr>
              <a:t>π.) </a:t>
            </a:r>
            <a:r>
              <a:rPr lang="en-US" sz="1700" i="1" dirty="0" err="1">
                <a:solidFill>
                  <a:srgbClr val="FFFFFF"/>
                </a:solidFill>
              </a:rPr>
              <a:t>κ</a:t>
            </a:r>
            <a:r>
              <a:rPr lang="en-US" sz="1700" i="1" dirty="0">
                <a:solidFill>
                  <a:srgbClr val="FFFFFF"/>
                </a:solidFill>
              </a:rPr>
              <a:t>α</a:t>
            </a:r>
            <a:r>
              <a:rPr lang="en-US" sz="1700" i="1" dirty="0" err="1">
                <a:solidFill>
                  <a:srgbClr val="FFFFFF"/>
                </a:solidFill>
              </a:rPr>
              <a:t>ι</a:t>
            </a:r>
            <a:r>
              <a:rPr lang="en-US" sz="1700" i="1" dirty="0">
                <a:solidFill>
                  <a:srgbClr val="FFFFFF"/>
                </a:solidFill>
              </a:rPr>
              <a:t> </a:t>
            </a:r>
            <a:r>
              <a:rPr lang="en-US" sz="1700" i="1" dirty="0" err="1">
                <a:solidFill>
                  <a:srgbClr val="FFFFFF"/>
                </a:solidFill>
              </a:rPr>
              <a:t>την</a:t>
            </a:r>
            <a:r>
              <a:rPr lang="en-US" sz="1700" i="1" dirty="0">
                <a:solidFill>
                  <a:srgbClr val="FFFFFF"/>
                </a:solidFill>
              </a:rPr>
              <a:t> π</a:t>
            </a:r>
            <a:r>
              <a:rPr lang="en-US" sz="1700" i="1" dirty="0" err="1">
                <a:solidFill>
                  <a:srgbClr val="FFFFFF"/>
                </a:solidFill>
              </a:rPr>
              <a:t>ορεί</a:t>
            </a:r>
            <a:r>
              <a:rPr lang="en-US" sz="1700" i="1" dirty="0">
                <a:solidFill>
                  <a:srgbClr val="FFFFFF"/>
                </a:solidFill>
              </a:rPr>
              <a:t>α </a:t>
            </a:r>
            <a:r>
              <a:rPr lang="en-US" sz="1700" i="1" dirty="0" err="1">
                <a:solidFill>
                  <a:srgbClr val="FFFFFF"/>
                </a:solidFill>
              </a:rPr>
              <a:t>τους</a:t>
            </a:r>
            <a:r>
              <a:rPr lang="en-US" sz="1700" i="1" dirty="0">
                <a:solidFill>
                  <a:srgbClr val="FFFFFF"/>
                </a:solidFill>
              </a:rPr>
              <a:t> </a:t>
            </a:r>
            <a:r>
              <a:rPr lang="en-US" sz="1700" i="1" dirty="0" err="1">
                <a:solidFill>
                  <a:srgbClr val="FFFFFF"/>
                </a:solidFill>
              </a:rPr>
              <a:t>μέσ</a:t>
            </a:r>
            <a:r>
              <a:rPr lang="en-US" sz="1700" i="1" dirty="0">
                <a:solidFill>
                  <a:srgbClr val="FFFFFF"/>
                </a:solidFill>
              </a:rPr>
              <a:t>α </a:t>
            </a:r>
            <a:r>
              <a:rPr lang="en-US" sz="1700" i="1" dirty="0" err="1">
                <a:solidFill>
                  <a:srgbClr val="FFFFFF"/>
                </a:solidFill>
              </a:rPr>
              <a:t>στην</a:t>
            </a:r>
            <a:r>
              <a:rPr lang="en-US" sz="1700" i="1" dirty="0">
                <a:solidFill>
                  <a:srgbClr val="FFFFFF"/>
                </a:solidFill>
              </a:rPr>
              <a:t> </a:t>
            </a:r>
            <a:r>
              <a:rPr lang="en-US" sz="1700" i="1" dirty="0" err="1">
                <a:solidFill>
                  <a:srgbClr val="FFFFFF"/>
                </a:solidFill>
              </a:rPr>
              <a:t>Ελληνική</a:t>
            </a:r>
            <a:r>
              <a:rPr lang="en-US" sz="1700" i="1" dirty="0">
                <a:solidFill>
                  <a:srgbClr val="FFFFFF"/>
                </a:solidFill>
              </a:rPr>
              <a:t>, </a:t>
            </a:r>
            <a:r>
              <a:rPr lang="en-US" sz="1700" i="1" dirty="0" err="1">
                <a:solidFill>
                  <a:srgbClr val="FFFFFF"/>
                </a:solidFill>
              </a:rPr>
              <a:t>με</a:t>
            </a:r>
            <a:r>
              <a:rPr lang="en-US" sz="1700" i="1" dirty="0">
                <a:solidFill>
                  <a:srgbClr val="FFFFFF"/>
                </a:solidFill>
              </a:rPr>
              <a:t> </a:t>
            </a:r>
            <a:r>
              <a:rPr lang="en-US" sz="1700" i="1" dirty="0" err="1">
                <a:solidFill>
                  <a:srgbClr val="FFFFFF"/>
                </a:solidFill>
              </a:rPr>
              <a:t>τις</a:t>
            </a:r>
            <a:r>
              <a:rPr lang="en-US" sz="1700" i="1" dirty="0">
                <a:solidFill>
                  <a:srgbClr val="FFFFFF"/>
                </a:solidFill>
              </a:rPr>
              <a:t> α</a:t>
            </a:r>
            <a:r>
              <a:rPr lang="en-US" sz="1700" i="1" dirty="0" err="1">
                <a:solidFill>
                  <a:srgbClr val="FFFFFF"/>
                </a:solidFill>
              </a:rPr>
              <a:t>λλ</a:t>
            </a:r>
            <a:r>
              <a:rPr lang="en-US" sz="1700" i="1" dirty="0">
                <a:solidFill>
                  <a:srgbClr val="FFFFFF"/>
                </a:solidFill>
              </a:rPr>
              <a:t>α</a:t>
            </a:r>
            <a:r>
              <a:rPr lang="en-US" sz="1700" i="1" dirty="0" err="1">
                <a:solidFill>
                  <a:srgbClr val="FFFFFF"/>
                </a:solidFill>
              </a:rPr>
              <a:t>γές</a:t>
            </a:r>
            <a:r>
              <a:rPr lang="en-US" sz="1700" i="1" dirty="0">
                <a:solidFill>
                  <a:srgbClr val="FFFFFF"/>
                </a:solidFill>
              </a:rPr>
              <a:t> </a:t>
            </a:r>
            <a:r>
              <a:rPr lang="en-US" sz="1700" i="1" dirty="0" err="1">
                <a:solidFill>
                  <a:srgbClr val="FFFFFF"/>
                </a:solidFill>
              </a:rPr>
              <a:t>στη</a:t>
            </a:r>
            <a:r>
              <a:rPr lang="en-US" sz="1700" i="1" dirty="0">
                <a:solidFill>
                  <a:srgbClr val="FFFFFF"/>
                </a:solidFill>
              </a:rPr>
              <a:t> </a:t>
            </a:r>
            <a:r>
              <a:rPr lang="en-US" sz="1700" i="1" dirty="0" err="1">
                <a:solidFill>
                  <a:srgbClr val="FFFFFF"/>
                </a:solidFill>
              </a:rPr>
              <a:t>σημ</a:t>
            </a:r>
            <a:r>
              <a:rPr lang="en-US" sz="1700" i="1" dirty="0">
                <a:solidFill>
                  <a:srgbClr val="FFFFFF"/>
                </a:solidFill>
              </a:rPr>
              <a:t>α</a:t>
            </a:r>
            <a:r>
              <a:rPr lang="en-US" sz="1700" i="1" dirty="0" err="1">
                <a:solidFill>
                  <a:srgbClr val="FFFFFF"/>
                </a:solidFill>
              </a:rPr>
              <a:t>σί</a:t>
            </a:r>
            <a:r>
              <a:rPr lang="en-US" sz="1700" i="1" dirty="0">
                <a:solidFill>
                  <a:srgbClr val="FFFFFF"/>
                </a:solidFill>
              </a:rPr>
              <a:t>α </a:t>
            </a:r>
            <a:r>
              <a:rPr lang="en-US" sz="1700" i="1" dirty="0" err="1">
                <a:solidFill>
                  <a:srgbClr val="FFFFFF"/>
                </a:solidFill>
              </a:rPr>
              <a:t>κ</a:t>
            </a:r>
            <a:r>
              <a:rPr lang="en-US" sz="1700" i="1" dirty="0">
                <a:solidFill>
                  <a:srgbClr val="FFFFFF"/>
                </a:solidFill>
              </a:rPr>
              <a:t>α</a:t>
            </a:r>
            <a:r>
              <a:rPr lang="en-US" sz="1700" i="1" dirty="0" err="1">
                <a:solidFill>
                  <a:srgbClr val="FFFFFF"/>
                </a:solidFill>
              </a:rPr>
              <a:t>ι</a:t>
            </a:r>
            <a:r>
              <a:rPr lang="en-US" sz="1700" i="1" dirty="0">
                <a:solidFill>
                  <a:srgbClr val="FFFFFF"/>
                </a:solidFill>
              </a:rPr>
              <a:t> </a:t>
            </a:r>
            <a:r>
              <a:rPr lang="en-US" sz="1700" i="1" dirty="0" err="1">
                <a:solidFill>
                  <a:srgbClr val="FFFFFF"/>
                </a:solidFill>
              </a:rPr>
              <a:t>στη</a:t>
            </a:r>
            <a:r>
              <a:rPr lang="en-US" sz="1700" i="1" dirty="0">
                <a:solidFill>
                  <a:srgbClr val="FFFFFF"/>
                </a:solidFill>
              </a:rPr>
              <a:t> </a:t>
            </a:r>
            <a:r>
              <a:rPr lang="en-US" sz="1700" i="1" dirty="0" err="1">
                <a:solidFill>
                  <a:srgbClr val="FFFFFF"/>
                </a:solidFill>
              </a:rPr>
              <a:t>μορφή</a:t>
            </a:r>
            <a:r>
              <a:rPr lang="en-US" sz="1700" i="1" dirty="0">
                <a:solidFill>
                  <a:srgbClr val="FFFFFF"/>
                </a:solidFill>
              </a:rPr>
              <a:t> </a:t>
            </a:r>
            <a:r>
              <a:rPr lang="en-US" sz="1700" i="1" dirty="0" err="1">
                <a:solidFill>
                  <a:srgbClr val="FFFFFF"/>
                </a:solidFill>
              </a:rPr>
              <a:t>τους</a:t>
            </a:r>
            <a:r>
              <a:rPr lang="en-US" sz="1700" i="1" dirty="0">
                <a:solidFill>
                  <a:srgbClr val="FFFFFF"/>
                </a:solidFill>
              </a:rPr>
              <a:t>. </a:t>
            </a:r>
            <a:r>
              <a:rPr lang="en-US" sz="1700" i="1" dirty="0" err="1">
                <a:solidFill>
                  <a:srgbClr val="FFFFFF"/>
                </a:solidFill>
              </a:rPr>
              <a:t>Ν</a:t>
            </a:r>
            <a:r>
              <a:rPr lang="en-US" sz="1700" i="1" dirty="0">
                <a:solidFill>
                  <a:srgbClr val="FFFFFF"/>
                </a:solidFill>
              </a:rPr>
              <a:t>α π</a:t>
            </a:r>
            <a:r>
              <a:rPr lang="en-US" sz="1700" i="1" dirty="0" err="1">
                <a:solidFill>
                  <a:srgbClr val="FFFFFF"/>
                </a:solidFill>
              </a:rPr>
              <a:t>ροσ</a:t>
            </a:r>
            <a:r>
              <a:rPr lang="en-US" sz="1700" i="1" dirty="0">
                <a:solidFill>
                  <a:srgbClr val="FFFFFF"/>
                </a:solidFill>
              </a:rPr>
              <a:t>πα</a:t>
            </a:r>
            <a:r>
              <a:rPr lang="en-US" sz="1700" i="1" dirty="0" err="1">
                <a:solidFill>
                  <a:srgbClr val="FFFFFF"/>
                </a:solidFill>
              </a:rPr>
              <a:t>θήσετε</a:t>
            </a:r>
            <a:r>
              <a:rPr lang="en-US" sz="1700" i="1" dirty="0">
                <a:solidFill>
                  <a:srgbClr val="FFFFFF"/>
                </a:solidFill>
              </a:rPr>
              <a:t> </a:t>
            </a:r>
            <a:r>
              <a:rPr lang="en-US" sz="1700" i="1" dirty="0" err="1">
                <a:solidFill>
                  <a:srgbClr val="FFFFFF"/>
                </a:solidFill>
              </a:rPr>
              <a:t>ν</a:t>
            </a:r>
            <a:r>
              <a:rPr lang="en-US" sz="1700" i="1" dirty="0">
                <a:solidFill>
                  <a:srgbClr val="FFFFFF"/>
                </a:solidFill>
              </a:rPr>
              <a:t>α </a:t>
            </a:r>
            <a:r>
              <a:rPr lang="en-US" sz="1700" i="1" dirty="0" err="1">
                <a:solidFill>
                  <a:srgbClr val="FFFFFF"/>
                </a:solidFill>
              </a:rPr>
              <a:t>δώσετε</a:t>
            </a:r>
            <a:r>
              <a:rPr lang="en-US" sz="1700" i="1" dirty="0">
                <a:solidFill>
                  <a:srgbClr val="FFFFFF"/>
                </a:solidFill>
              </a:rPr>
              <a:t> π</a:t>
            </a:r>
            <a:r>
              <a:rPr lang="en-US" sz="1700" i="1" dirty="0" err="1">
                <a:solidFill>
                  <a:srgbClr val="FFFFFF"/>
                </a:solidFill>
              </a:rPr>
              <a:t>ιθ</a:t>
            </a:r>
            <a:r>
              <a:rPr lang="en-US" sz="1700" i="1" dirty="0">
                <a:solidFill>
                  <a:srgbClr val="FFFFFF"/>
                </a:solidFill>
              </a:rPr>
              <a:t>α</a:t>
            </a:r>
            <a:r>
              <a:rPr lang="en-US" sz="1700" i="1" dirty="0" err="1">
                <a:solidFill>
                  <a:srgbClr val="FFFFFF"/>
                </a:solidFill>
              </a:rPr>
              <a:t>νές</a:t>
            </a:r>
            <a:r>
              <a:rPr lang="en-US" sz="1700" i="1" dirty="0">
                <a:solidFill>
                  <a:srgbClr val="FFFFFF"/>
                </a:solidFill>
              </a:rPr>
              <a:t> </a:t>
            </a:r>
            <a:r>
              <a:rPr lang="en-US" sz="1700" i="1" dirty="0" err="1">
                <a:solidFill>
                  <a:srgbClr val="FFFFFF"/>
                </a:solidFill>
              </a:rPr>
              <a:t>ερμηνείες</a:t>
            </a:r>
            <a:r>
              <a:rPr lang="en-US" sz="1700" i="1" dirty="0">
                <a:solidFill>
                  <a:srgbClr val="FFFFFF"/>
                </a:solidFill>
              </a:rPr>
              <a:t> </a:t>
            </a:r>
            <a:r>
              <a:rPr lang="en-US" sz="1700" i="1" dirty="0" err="1">
                <a:solidFill>
                  <a:srgbClr val="FFFFFF"/>
                </a:solidFill>
              </a:rPr>
              <a:t>σε</a:t>
            </a:r>
            <a:r>
              <a:rPr lang="en-US" sz="1700" i="1" dirty="0">
                <a:solidFill>
                  <a:srgbClr val="FFFFFF"/>
                </a:solidFill>
              </a:rPr>
              <a:t> α</a:t>
            </a:r>
            <a:r>
              <a:rPr lang="en-US" sz="1700" i="1" dirty="0" err="1">
                <a:solidFill>
                  <a:srgbClr val="FFFFFF"/>
                </a:solidFill>
              </a:rPr>
              <a:t>υτές</a:t>
            </a:r>
            <a:r>
              <a:rPr lang="en-US" sz="1700" i="1" dirty="0">
                <a:solidFill>
                  <a:srgbClr val="FFFFFF"/>
                </a:solidFill>
              </a:rPr>
              <a:t> </a:t>
            </a:r>
            <a:r>
              <a:rPr lang="en-US" sz="1700" i="1" dirty="0" err="1">
                <a:solidFill>
                  <a:srgbClr val="FFFFFF"/>
                </a:solidFill>
              </a:rPr>
              <a:t>τις</a:t>
            </a:r>
            <a:r>
              <a:rPr lang="en-US" sz="1700" i="1" dirty="0">
                <a:solidFill>
                  <a:srgbClr val="FFFFFF"/>
                </a:solidFill>
              </a:rPr>
              <a:t> </a:t>
            </a:r>
            <a:r>
              <a:rPr lang="en-US" sz="1700" i="1" dirty="0" err="1">
                <a:solidFill>
                  <a:srgbClr val="FFFFFF"/>
                </a:solidFill>
              </a:rPr>
              <a:t>μετ</a:t>
            </a:r>
            <a:r>
              <a:rPr lang="en-US" sz="1700" i="1" dirty="0">
                <a:solidFill>
                  <a:srgbClr val="FFFFFF"/>
                </a:solidFill>
              </a:rPr>
              <a:t>αβ</a:t>
            </a:r>
            <a:r>
              <a:rPr lang="en-US" sz="1700" i="1" dirty="0" err="1">
                <a:solidFill>
                  <a:srgbClr val="FFFFFF"/>
                </a:solidFill>
              </a:rPr>
              <a:t>ολές</a:t>
            </a:r>
            <a:endParaRPr lang="en-US" sz="1700" dirty="0">
              <a:solidFill>
                <a:srgbClr val="FFFFFF"/>
              </a:solidFill>
            </a:endParaRPr>
          </a:p>
        </p:txBody>
      </p:sp>
    </p:spTree>
    <p:extLst>
      <p:ext uri="{BB962C8B-B14F-4D97-AF65-F5344CB8AC3E}">
        <p14:creationId xmlns:p14="http://schemas.microsoft.com/office/powerpoint/2010/main" val="357773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CD29A-9083-4F4D-9B05-B9E8702B4F60}"/>
              </a:ext>
            </a:extLst>
          </p:cNvPr>
          <p:cNvSpPr>
            <a:spLocks noGrp="1"/>
          </p:cNvSpPr>
          <p:nvPr>
            <p:ph type="title"/>
          </p:nvPr>
        </p:nvSpPr>
        <p:spPr>
          <a:xfrm>
            <a:off x="1389278" y="1233241"/>
            <a:ext cx="3240506" cy="4064628"/>
          </a:xfrm>
        </p:spPr>
        <p:txBody>
          <a:bodyPr>
            <a:normAutofit/>
          </a:bodyPr>
          <a:lstStyle/>
          <a:p>
            <a:r>
              <a:rPr lang="el-GR" sz="3700">
                <a:solidFill>
                  <a:srgbClr val="FFFFFF"/>
                </a:solidFill>
              </a:rPr>
              <a:t>Τεχνικά Ζητήματα / Χαρακτηριστικά</a:t>
            </a:r>
            <a:endParaRPr lang="en-GR" sz="3700">
              <a:solidFill>
                <a:srgbClr val="FFFFFF"/>
              </a:solidFill>
            </a:endParaRP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BDFE5AB8-F47C-5F48-936C-F4BC12DACFCB}"/>
              </a:ext>
            </a:extLst>
          </p:cNvPr>
          <p:cNvSpPr>
            <a:spLocks noGrp="1"/>
          </p:cNvSpPr>
          <p:nvPr>
            <p:ph idx="1"/>
          </p:nvPr>
        </p:nvSpPr>
        <p:spPr>
          <a:xfrm>
            <a:off x="6096000" y="820880"/>
            <a:ext cx="5257799" cy="4889350"/>
          </a:xfrm>
        </p:spPr>
        <p:txBody>
          <a:bodyPr anchor="t">
            <a:normAutofit/>
          </a:bodyPr>
          <a:lstStyle/>
          <a:p>
            <a:pPr lvl="0"/>
            <a:r>
              <a:rPr lang="el-GR" sz="2600"/>
              <a:t>Αξιολόγηση: 20% του συνολικού βαθμού του μαθήματος (2/10)</a:t>
            </a:r>
            <a:endParaRPr lang="en-US" sz="2600"/>
          </a:p>
          <a:p>
            <a:pPr lvl="0"/>
            <a:r>
              <a:rPr lang="en-US" sz="2600"/>
              <a:t>Έ</a:t>
            </a:r>
            <a:r>
              <a:rPr lang="el-GR" sz="2600"/>
              <a:t>κταση: </a:t>
            </a:r>
            <a:r>
              <a:rPr lang="en-US" sz="2600"/>
              <a:t>max </a:t>
            </a:r>
            <a:r>
              <a:rPr lang="el-GR" sz="2600"/>
              <a:t>2 σελίδες (μαζί με την βιβλιογραφία)</a:t>
            </a:r>
            <a:endParaRPr lang="en-US" sz="2600"/>
          </a:p>
          <a:p>
            <a:pPr lvl="0"/>
            <a:r>
              <a:rPr lang="en-US" sz="2600"/>
              <a:t>Font: 12, </a:t>
            </a:r>
            <a:r>
              <a:rPr lang="el-GR" sz="2600"/>
              <a:t>Διάστιχο: 1,15</a:t>
            </a:r>
            <a:endParaRPr lang="en-US" sz="2600"/>
          </a:p>
          <a:p>
            <a:pPr lvl="0"/>
            <a:r>
              <a:rPr lang="el-GR" sz="2600"/>
              <a:t>Υποβολή: Ηλεκτρονικό αρχείο </a:t>
            </a:r>
            <a:r>
              <a:rPr lang="en-US" sz="2600"/>
              <a:t>(.doc) </a:t>
            </a:r>
            <a:r>
              <a:rPr lang="el-GR" sz="2600"/>
              <a:t>στο </a:t>
            </a:r>
            <a:r>
              <a:rPr lang="en-US" sz="2600"/>
              <a:t>eclass</a:t>
            </a:r>
          </a:p>
          <a:p>
            <a:pPr lvl="0"/>
            <a:r>
              <a:rPr lang="el-GR" sz="2600"/>
              <a:t>Προθεσμ</a:t>
            </a:r>
            <a:r>
              <a:rPr lang="en-US" sz="2600"/>
              <a:t>ί</a:t>
            </a:r>
            <a:r>
              <a:rPr lang="el-GR" sz="2600"/>
              <a:t>α Υποβολής: Έναρξη της εξεταστικής περιόδου</a:t>
            </a:r>
            <a:endParaRPr lang="en-US" sz="2600"/>
          </a:p>
          <a:p>
            <a:pPr lvl="0"/>
            <a:r>
              <a:rPr lang="el-GR" sz="2600"/>
              <a:t>Παραπομπές μέσα στο κείμενο και βιβλιογραφία στο τέλος</a:t>
            </a:r>
            <a:endParaRPr lang="en-US" sz="260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64111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E8CB317-A89A-C54E-BC6B-332086980637}"/>
              </a:ext>
            </a:extLst>
          </p:cNvPr>
          <p:cNvSpPr>
            <a:spLocks noGrp="1"/>
          </p:cNvSpPr>
          <p:nvPr>
            <p:ph type="title"/>
          </p:nvPr>
        </p:nvSpPr>
        <p:spPr>
          <a:xfrm>
            <a:off x="838200" y="365125"/>
            <a:ext cx="5393361" cy="1325563"/>
          </a:xfrm>
        </p:spPr>
        <p:txBody>
          <a:bodyPr>
            <a:normAutofit/>
          </a:bodyPr>
          <a:lstStyle/>
          <a:p>
            <a:r>
              <a:rPr lang="el-GR"/>
              <a:t>Πηγές</a:t>
            </a:r>
            <a:endParaRPr lang="en-GR"/>
          </a:p>
        </p:txBody>
      </p:sp>
      <p:pic>
        <p:nvPicPr>
          <p:cNvPr id="15" name="Picture 14">
            <a:extLst>
              <a:ext uri="{FF2B5EF4-FFF2-40B4-BE49-F238E27FC236}">
                <a16:creationId xmlns:a16="http://schemas.microsoft.com/office/drawing/2014/main" id="{17F78776-1BB5-F4D5-4A54-D1DF6A473CC5}"/>
              </a:ext>
            </a:extLst>
          </p:cNvPr>
          <p:cNvPicPr>
            <a:picLocks noChangeAspect="1"/>
          </p:cNvPicPr>
          <p:nvPr/>
        </p:nvPicPr>
        <p:blipFill rotWithShape="1">
          <a:blip r:embed="rId2"/>
          <a:srcRect l="9577" r="25924"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4" name="Θέση περιεχομένου 2">
            <a:extLst>
              <a:ext uri="{FF2B5EF4-FFF2-40B4-BE49-F238E27FC236}">
                <a16:creationId xmlns:a16="http://schemas.microsoft.com/office/drawing/2014/main" id="{E070A473-35F1-44E5-8F5D-63A8D0AFB177}"/>
              </a:ext>
            </a:extLst>
          </p:cNvPr>
          <p:cNvGraphicFramePr>
            <a:graphicFrameLocks noGrp="1"/>
          </p:cNvGraphicFramePr>
          <p:nvPr>
            <p:ph idx="1"/>
            <p:extLst>
              <p:ext uri="{D42A27DB-BD31-4B8C-83A1-F6EECF244321}">
                <p14:modId xmlns:p14="http://schemas.microsoft.com/office/powerpoint/2010/main" val="321495480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40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B7CE807-C2D1-A347-9045-BD84C566E392}"/>
              </a:ext>
            </a:extLst>
          </p:cNvPr>
          <p:cNvSpPr>
            <a:spLocks noGrp="1"/>
          </p:cNvSpPr>
          <p:nvPr>
            <p:ph type="title"/>
          </p:nvPr>
        </p:nvSpPr>
        <p:spPr>
          <a:xfrm>
            <a:off x="838200" y="365125"/>
            <a:ext cx="5393361" cy="1325563"/>
          </a:xfrm>
        </p:spPr>
        <p:txBody>
          <a:bodyPr>
            <a:normAutofit/>
          </a:bodyPr>
          <a:lstStyle/>
          <a:p>
            <a:r>
              <a:rPr lang="el-GR"/>
              <a:t>Πως δουλεύουμε;</a:t>
            </a:r>
            <a:endParaRPr lang="en-GR"/>
          </a:p>
        </p:txBody>
      </p:sp>
      <p:pic>
        <p:nvPicPr>
          <p:cNvPr id="6" name="Picture 5">
            <a:extLst>
              <a:ext uri="{FF2B5EF4-FFF2-40B4-BE49-F238E27FC236}">
                <a16:creationId xmlns:a16="http://schemas.microsoft.com/office/drawing/2014/main" id="{1469914C-DA59-7E6C-F395-7905B8FA2BD5}"/>
              </a:ext>
            </a:extLst>
          </p:cNvPr>
          <p:cNvPicPr>
            <a:picLocks noChangeAspect="1"/>
          </p:cNvPicPr>
          <p:nvPr/>
        </p:nvPicPr>
        <p:blipFill rotWithShape="1">
          <a:blip r:embed="rId2"/>
          <a:srcRect l="8292" r="24957"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C54BCF03-9757-A76F-E95A-193B70E07FD3}"/>
              </a:ext>
            </a:extLst>
          </p:cNvPr>
          <p:cNvGraphicFramePr>
            <a:graphicFrameLocks noGrp="1"/>
          </p:cNvGraphicFramePr>
          <p:nvPr>
            <p:ph idx="1"/>
            <p:extLst>
              <p:ext uri="{D42A27DB-BD31-4B8C-83A1-F6EECF244321}">
                <p14:modId xmlns:p14="http://schemas.microsoft.com/office/powerpoint/2010/main" val="114177607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10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B1BB94-3DA3-2EA9-2E3A-4EF8F4DF2FE3}"/>
              </a:ext>
            </a:extLst>
          </p:cNvPr>
          <p:cNvPicPr>
            <a:picLocks noChangeAspect="1"/>
          </p:cNvPicPr>
          <p:nvPr/>
        </p:nvPicPr>
        <p:blipFill rotWithShape="1">
          <a:blip r:embed="rId2"/>
          <a:srcRect t="10000"/>
          <a:stretch/>
        </p:blipFill>
        <p:spPr>
          <a:xfrm>
            <a:off x="0" y="10"/>
            <a:ext cx="12191999" cy="6857990"/>
          </a:xfrm>
          <a:prstGeom prst="rect">
            <a:avLst/>
          </a:prstGeom>
        </p:spPr>
      </p:pic>
      <p:sp>
        <p:nvSpPr>
          <p:cNvPr id="2" name="Τίτλος 1">
            <a:extLst>
              <a:ext uri="{FF2B5EF4-FFF2-40B4-BE49-F238E27FC236}">
                <a16:creationId xmlns:a16="http://schemas.microsoft.com/office/drawing/2014/main" id="{B81E8F43-1FE1-79FD-DF7E-9891E4B4A711}"/>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5200" dirty="0">
                <a:solidFill>
                  <a:srgbClr val="FFFFFF"/>
                </a:solidFill>
              </a:rPr>
            </a:br>
            <a:r>
              <a:rPr lang="en-US" sz="5200" dirty="0" err="1">
                <a:solidFill>
                  <a:srgbClr val="FFFFFF"/>
                </a:solidFill>
              </a:rPr>
              <a:t>Θέμ</a:t>
            </a:r>
            <a:r>
              <a:rPr lang="en-US" sz="5200" dirty="0">
                <a:solidFill>
                  <a:srgbClr val="FFFFFF"/>
                </a:solidFill>
              </a:rPr>
              <a:t>α 2</a:t>
            </a:r>
            <a:r>
              <a:rPr lang="en-US" sz="5200" baseline="30000" dirty="0">
                <a:solidFill>
                  <a:srgbClr val="FFFFFF"/>
                </a:solidFill>
              </a:rPr>
              <a:t>ο</a:t>
            </a:r>
            <a:r>
              <a:rPr lang="en-US" sz="5200" dirty="0">
                <a:solidFill>
                  <a:srgbClr val="FFFFFF"/>
                </a:solidFill>
              </a:rPr>
              <a:t> </a:t>
            </a:r>
          </a:p>
        </p:txBody>
      </p:sp>
      <p:sp>
        <p:nvSpPr>
          <p:cNvPr id="3" name="Θέση κειμένου 2">
            <a:extLst>
              <a:ext uri="{FF2B5EF4-FFF2-40B4-BE49-F238E27FC236}">
                <a16:creationId xmlns:a16="http://schemas.microsoft.com/office/drawing/2014/main" id="{B563D7EC-4C93-9644-DE32-B78C86310A3A}"/>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l-GR" dirty="0">
                <a:solidFill>
                  <a:schemeClr val="bg1"/>
                </a:solidFill>
              </a:rPr>
              <a:t>Να </a:t>
            </a:r>
            <a:r>
              <a:rPr lang="el-GR" dirty="0" err="1">
                <a:solidFill>
                  <a:schemeClr val="bg1"/>
                </a:solidFill>
              </a:rPr>
              <a:t>καταγρ</a:t>
            </a:r>
            <a:r>
              <a:rPr lang="en-US" dirty="0" err="1">
                <a:solidFill>
                  <a:schemeClr val="bg1"/>
                </a:solidFill>
              </a:rPr>
              <a:t>ά</a:t>
            </a:r>
            <a:r>
              <a:rPr lang="el-GR" dirty="0" err="1">
                <a:solidFill>
                  <a:schemeClr val="bg1"/>
                </a:solidFill>
              </a:rPr>
              <a:t>ψετε</a:t>
            </a:r>
            <a:r>
              <a:rPr lang="el-GR" dirty="0">
                <a:solidFill>
                  <a:schemeClr val="bg1"/>
                </a:solidFill>
              </a:rPr>
              <a:t> εμφανίσεις της πολυγλωσσίας της περιοχής σας σε χώρους, έντυπα, ανθρώπους </a:t>
            </a:r>
            <a:endParaRPr lang="en-US" dirty="0">
              <a:solidFill>
                <a:schemeClr val="bg1"/>
              </a:solidFill>
            </a:endParaRPr>
          </a:p>
          <a:p>
            <a:pPr algn="ctr"/>
            <a:endParaRPr lang="en-US" sz="1700" dirty="0">
              <a:solidFill>
                <a:srgbClr val="FFFFFF"/>
              </a:solidFill>
            </a:endParaRPr>
          </a:p>
        </p:txBody>
      </p:sp>
    </p:spTree>
    <p:extLst>
      <p:ext uri="{BB962C8B-B14F-4D97-AF65-F5344CB8AC3E}">
        <p14:creationId xmlns:p14="http://schemas.microsoft.com/office/powerpoint/2010/main" val="342728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EE309436-B818-7642-A462-508405861BFC}"/>
              </a:ext>
            </a:extLst>
          </p:cNvPr>
          <p:cNvSpPr>
            <a:spLocks noGrp="1"/>
          </p:cNvSpPr>
          <p:nvPr>
            <p:ph type="title"/>
          </p:nvPr>
        </p:nvSpPr>
        <p:spPr>
          <a:xfrm rot="16200000">
            <a:off x="-1325880" y="1947672"/>
            <a:ext cx="5961888" cy="2788920"/>
          </a:xfrm>
        </p:spPr>
        <p:txBody>
          <a:bodyPr anchor="ctr">
            <a:normAutofit/>
          </a:bodyPr>
          <a:lstStyle/>
          <a:p>
            <a:r>
              <a:rPr lang="el-GR" sz="4800">
                <a:solidFill>
                  <a:schemeClr val="bg1"/>
                </a:solidFill>
              </a:rPr>
              <a:t>Πώς δουλεύουμε</a:t>
            </a:r>
            <a:br>
              <a:rPr lang="el-GR" sz="4800">
                <a:solidFill>
                  <a:schemeClr val="bg1"/>
                </a:solidFill>
              </a:rPr>
            </a:br>
            <a:r>
              <a:rPr lang="el-GR" sz="4800">
                <a:solidFill>
                  <a:schemeClr val="bg1"/>
                </a:solidFill>
              </a:rPr>
              <a:t>ΙΙ</a:t>
            </a:r>
          </a:p>
        </p:txBody>
      </p:sp>
      <p:graphicFrame>
        <p:nvGraphicFramePr>
          <p:cNvPr id="5" name="Θέση περιεχομένου 2">
            <a:extLst>
              <a:ext uri="{FF2B5EF4-FFF2-40B4-BE49-F238E27FC236}">
                <a16:creationId xmlns:a16="http://schemas.microsoft.com/office/drawing/2014/main" id="{D1B90E4D-046C-1D13-AF6C-BA49AC7DCC94}"/>
              </a:ext>
            </a:extLst>
          </p:cNvPr>
          <p:cNvGraphicFramePr>
            <a:graphicFrameLocks noGrp="1"/>
          </p:cNvGraphicFramePr>
          <p:nvPr>
            <p:ph idx="1"/>
            <p:extLst>
              <p:ext uri="{D42A27DB-BD31-4B8C-83A1-F6EECF244321}">
                <p14:modId xmlns:p14="http://schemas.microsoft.com/office/powerpoint/2010/main" val="387712208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1238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TotalTime>
  <Words>509</Words>
  <Application>Microsoft Macintosh PowerPoint</Application>
  <PresentationFormat>Ευρεία οθόνη</PresentationFormat>
  <Paragraphs>47</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Abadi</vt:lpstr>
      <vt:lpstr>Arial</vt:lpstr>
      <vt:lpstr>Calibri</vt:lpstr>
      <vt:lpstr>Calibri Light</vt:lpstr>
      <vt:lpstr>Θέμα του Office</vt:lpstr>
      <vt:lpstr>Γλωσσική Επαφή</vt:lpstr>
      <vt:lpstr>Θέμα της εργασίας (εναλλακτικά, ένα από τα δυο)</vt:lpstr>
      <vt:lpstr>Περιγραφή</vt:lpstr>
      <vt:lpstr> Θέμα 1ο </vt:lpstr>
      <vt:lpstr>Τεχνικά Ζητήματα / Χαρακτηριστικά</vt:lpstr>
      <vt:lpstr>Πηγές</vt:lpstr>
      <vt:lpstr>Πως δουλεύουμε;</vt:lpstr>
      <vt:lpstr> Θέμα 2ο </vt:lpstr>
      <vt:lpstr>Πώς δουλεύουμε ΙΙ</vt:lpstr>
      <vt:lpstr>Προσέχουμε</vt:lpstr>
      <vt:lpstr>Τεχνικά Ζητήματα / Χαρακτηριστικά</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Ιστορία της ελληνικης</dc:title>
  <dc:creator>Μαρκόπουλος Θεόδωρος</dc:creator>
  <cp:lastModifiedBy>Μαρκόπουλος Θεόδωρος</cp:lastModifiedBy>
  <cp:revision>31</cp:revision>
  <dcterms:created xsi:type="dcterms:W3CDTF">2021-03-09T21:32:57Z</dcterms:created>
  <dcterms:modified xsi:type="dcterms:W3CDTF">2023-02-20T10:57:12Z</dcterms:modified>
</cp:coreProperties>
</file>