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3B957-31AD-4766-AC2A-1C6A5EDDC39E}" v="1" dt="2024-11-19T10:00:30.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ΔΙΟΝΥΣΙΑ ΓΙΑΝΝΟΠΟΥΛΟΥ" userId="5a2dcfadaa9a4d99" providerId="LiveId" clId="{0093B957-31AD-4766-AC2A-1C6A5EDDC39E}"/>
    <pc:docChg chg="custSel addSld modSld">
      <pc:chgData name="ΔΙΟΝΥΣΙΑ ΓΙΑΝΝΟΠΟΥΛΟΥ" userId="5a2dcfadaa9a4d99" providerId="LiveId" clId="{0093B957-31AD-4766-AC2A-1C6A5EDDC39E}" dt="2024-11-19T10:12:11.934" v="1053" actId="113"/>
      <pc:docMkLst>
        <pc:docMk/>
      </pc:docMkLst>
      <pc:sldChg chg="modSp mod">
        <pc:chgData name="ΔΙΟΝΥΣΙΑ ΓΙΑΝΝΟΠΟΥΛΟΥ" userId="5a2dcfadaa9a4d99" providerId="LiveId" clId="{0093B957-31AD-4766-AC2A-1C6A5EDDC39E}" dt="2024-11-19T10:09:52.526" v="1051" actId="313"/>
        <pc:sldMkLst>
          <pc:docMk/>
          <pc:sldMk cId="2124744814" sldId="257"/>
        </pc:sldMkLst>
        <pc:spChg chg="mod">
          <ac:chgData name="ΔΙΟΝΥΣΙΑ ΓΙΑΝΝΟΠΟΥΛΟΥ" userId="5a2dcfadaa9a4d99" providerId="LiveId" clId="{0093B957-31AD-4766-AC2A-1C6A5EDDC39E}" dt="2024-11-19T10:09:52.526" v="1051" actId="313"/>
          <ac:spMkLst>
            <pc:docMk/>
            <pc:sldMk cId="2124744814" sldId="257"/>
            <ac:spMk id="3" creationId="{90E29CD8-D2C0-0B31-8A79-3D7CE9B54002}"/>
          </ac:spMkLst>
        </pc:spChg>
      </pc:sldChg>
      <pc:sldChg chg="modSp mod">
        <pc:chgData name="ΔΙΟΝΥΣΙΑ ΓΙΑΝΝΟΠΟΥΛΟΥ" userId="5a2dcfadaa9a4d99" providerId="LiveId" clId="{0093B957-31AD-4766-AC2A-1C6A5EDDC39E}" dt="2024-11-19T10:11:42.856" v="1052" actId="113"/>
        <pc:sldMkLst>
          <pc:docMk/>
          <pc:sldMk cId="3580108899" sldId="262"/>
        </pc:sldMkLst>
        <pc:spChg chg="mod">
          <ac:chgData name="ΔΙΟΝΥΣΙΑ ΓΙΑΝΝΟΠΟΥΛΟΥ" userId="5a2dcfadaa9a4d99" providerId="LiveId" clId="{0093B957-31AD-4766-AC2A-1C6A5EDDC39E}" dt="2024-11-19T10:11:42.856" v="1052" actId="113"/>
          <ac:spMkLst>
            <pc:docMk/>
            <pc:sldMk cId="3580108899" sldId="262"/>
            <ac:spMk id="3" creationId="{503EBCDE-2D54-1320-265F-9EC529814540}"/>
          </ac:spMkLst>
        </pc:spChg>
      </pc:sldChg>
      <pc:sldChg chg="modSp new mod">
        <pc:chgData name="ΔΙΟΝΥΣΙΑ ΓΙΑΝΝΟΠΟΥΛΟΥ" userId="5a2dcfadaa9a4d99" providerId="LiveId" clId="{0093B957-31AD-4766-AC2A-1C6A5EDDC39E}" dt="2024-11-19T10:12:11.934" v="1053" actId="113"/>
        <pc:sldMkLst>
          <pc:docMk/>
          <pc:sldMk cId="2690549508" sldId="263"/>
        </pc:sldMkLst>
        <pc:spChg chg="mod">
          <ac:chgData name="ΔΙΟΝΥΣΙΑ ΓΙΑΝΝΟΠΟΥΛΟΥ" userId="5a2dcfadaa9a4d99" providerId="LiveId" clId="{0093B957-31AD-4766-AC2A-1C6A5EDDC39E}" dt="2024-11-19T10:04:49.301" v="623" actId="122"/>
          <ac:spMkLst>
            <pc:docMk/>
            <pc:sldMk cId="2690549508" sldId="263"/>
            <ac:spMk id="2" creationId="{37F70C83-05E9-2E90-D5CC-D2EDE4840C95}"/>
          </ac:spMkLst>
        </pc:spChg>
        <pc:spChg chg="mod">
          <ac:chgData name="ΔΙΟΝΥΣΙΑ ΓΙΑΝΝΟΠΟΥΛΟΥ" userId="5a2dcfadaa9a4d99" providerId="LiveId" clId="{0093B957-31AD-4766-AC2A-1C6A5EDDC39E}" dt="2024-11-19T10:12:11.934" v="1053" actId="113"/>
          <ac:spMkLst>
            <pc:docMk/>
            <pc:sldMk cId="2690549508" sldId="263"/>
            <ac:spMk id="3" creationId="{8CF1B0D1-4EF4-4D0F-C58D-D3859BDE539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0E7E3F-3947-65F3-F25B-7685111C32C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9027870-8D00-CF51-50A7-DE8680B910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7FFFA42-4909-3ED1-9B17-59B993CB2957}"/>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5" name="Θέση υποσέλιδου 4">
            <a:extLst>
              <a:ext uri="{FF2B5EF4-FFF2-40B4-BE49-F238E27FC236}">
                <a16:creationId xmlns:a16="http://schemas.microsoft.com/office/drawing/2014/main" id="{48F02AA7-A44A-B46B-936C-243C52FCDE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70AE292-9FEF-6C2C-0464-2D20C9BE3E79}"/>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103519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3AA92B-42DB-0EDE-46D8-2F60B77D5D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C1DD36C-DBE3-D361-BB4A-41141D04BFC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8A08791-782F-4224-1F10-7B17540FB6CF}"/>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5" name="Θέση υποσέλιδου 4">
            <a:extLst>
              <a:ext uri="{FF2B5EF4-FFF2-40B4-BE49-F238E27FC236}">
                <a16:creationId xmlns:a16="http://schemas.microsoft.com/office/drawing/2014/main" id="{769042FE-F02B-920F-900E-EEF19FF8B2F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4097EF4-7F2E-B5EB-7C62-2083989EFA29}"/>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1337668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D288C93-7CD7-F856-9B20-8AC5C8A72A7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24563B9-21A9-8EB4-580B-50DF585B93E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E47D9E-AFE3-49AD-DD23-EF48ED29C978}"/>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5" name="Θέση υποσέλιδου 4">
            <a:extLst>
              <a:ext uri="{FF2B5EF4-FFF2-40B4-BE49-F238E27FC236}">
                <a16:creationId xmlns:a16="http://schemas.microsoft.com/office/drawing/2014/main" id="{CD8B40B8-3E90-A6E7-6131-B17483C6120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440C2D-9FBE-2FE1-9998-03A7A0906815}"/>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342618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D07B18-5ED3-6E26-154D-21461EE451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AC1623B-5DA1-357A-66A4-A6E6E12EF61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ABD5AE-0B82-81A8-D424-BF9BE29FD3B7}"/>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5" name="Θέση υποσέλιδου 4">
            <a:extLst>
              <a:ext uri="{FF2B5EF4-FFF2-40B4-BE49-F238E27FC236}">
                <a16:creationId xmlns:a16="http://schemas.microsoft.com/office/drawing/2014/main" id="{1001A3DA-034F-7107-FDB5-9E344421A58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9292AE5-A379-BCF3-4B0A-FB6772A8EDC0}"/>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11505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DC7FD7-F3D3-3BFE-0384-19EA4EDD3B3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4A92079-639F-6589-3510-191A23EDDEC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3407B88-9DBD-C49C-830A-8A7145F60F99}"/>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5" name="Θέση υποσέλιδου 4">
            <a:extLst>
              <a:ext uri="{FF2B5EF4-FFF2-40B4-BE49-F238E27FC236}">
                <a16:creationId xmlns:a16="http://schemas.microsoft.com/office/drawing/2014/main" id="{7607D9E5-59AE-E5D0-9686-8FFC6BF0789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500E64C-B6CB-929F-46D7-13573E8DE457}"/>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55407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3C8DD4-D01A-B6D2-1C60-583788E7FD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5954335-B543-86CA-7C16-87FD90CC40D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97BC550-FB59-6339-CFF8-3B11A2AB743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CE7D0E3-BE72-6D6F-1824-2EDC00BC8568}"/>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6" name="Θέση υποσέλιδου 5">
            <a:extLst>
              <a:ext uri="{FF2B5EF4-FFF2-40B4-BE49-F238E27FC236}">
                <a16:creationId xmlns:a16="http://schemas.microsoft.com/office/drawing/2014/main" id="{84C92C19-8CF2-53A3-CE86-FC962D6DC1E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5E04778-EF01-76EB-A6EA-94107455AB9C}"/>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268971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A7B182-79BD-1A0F-E7F2-34808C513F2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DBFF0FC-CDE5-2FDF-E95F-BA33AFC24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6126AA6-5133-9A3A-D4BC-0B6F9DD5EDE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649FB39-783E-3EBB-120C-BA541C6623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97A1CDC-578A-6E91-F0E6-6140CBCA248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4568ECD-E537-4D47-4057-7EF5F2D06775}"/>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8" name="Θέση υποσέλιδου 7">
            <a:extLst>
              <a:ext uri="{FF2B5EF4-FFF2-40B4-BE49-F238E27FC236}">
                <a16:creationId xmlns:a16="http://schemas.microsoft.com/office/drawing/2014/main" id="{58D42EAC-E63F-736C-1E82-9A44319136D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CF27454-AC2E-71AA-0907-F184543695CA}"/>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178350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0B6E34-449A-7CFA-5BAA-40BB6AD451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94C0FCD-D5BF-2E99-AB12-74F5585398FD}"/>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4" name="Θέση υποσέλιδου 3">
            <a:extLst>
              <a:ext uri="{FF2B5EF4-FFF2-40B4-BE49-F238E27FC236}">
                <a16:creationId xmlns:a16="http://schemas.microsoft.com/office/drawing/2014/main" id="{2D00A339-870F-4440-0B7E-F024CF983FE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1BE0D61-C0BF-83FC-3B91-948F8EDFF791}"/>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211426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D195D5B-9754-C778-BC7B-A69040741024}"/>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3" name="Θέση υποσέλιδου 2">
            <a:extLst>
              <a:ext uri="{FF2B5EF4-FFF2-40B4-BE49-F238E27FC236}">
                <a16:creationId xmlns:a16="http://schemas.microsoft.com/office/drawing/2014/main" id="{F79531EB-6721-A747-5CF3-F30AC12380D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95CFF13-A37B-A44C-74BC-681A12D7DE3A}"/>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3585035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C39B77-9FB2-AA99-9A45-DDAA031D4DE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67619A3-5E28-2B5A-BEDE-E80583DA5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08B6787-2F0C-E0EE-05C3-9F5BD9903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4C71916-04EE-50A8-C755-B963A72D2B43}"/>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6" name="Θέση υποσέλιδου 5">
            <a:extLst>
              <a:ext uri="{FF2B5EF4-FFF2-40B4-BE49-F238E27FC236}">
                <a16:creationId xmlns:a16="http://schemas.microsoft.com/office/drawing/2014/main" id="{971328DD-0B0C-907F-74A1-48D1DEF6A98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74AC25-8D4F-A530-AEA1-6B30843F593C}"/>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91942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2F69F4-954F-38B8-958E-0345E5F2E8D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1EBE9B3-F86F-FA66-ED55-16C2E27F41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A727A2A-7478-5F99-6355-80BAF26C9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3B35BB0-1346-1259-F0F6-FB1EE0FFD8DB}"/>
              </a:ext>
            </a:extLst>
          </p:cNvPr>
          <p:cNvSpPr>
            <a:spLocks noGrp="1"/>
          </p:cNvSpPr>
          <p:nvPr>
            <p:ph type="dt" sz="half" idx="10"/>
          </p:nvPr>
        </p:nvSpPr>
        <p:spPr/>
        <p:txBody>
          <a:bodyPr/>
          <a:lstStyle/>
          <a:p>
            <a:fld id="{057236AD-DA85-47A8-945C-D8ED4F0716AF}" type="datetimeFigureOut">
              <a:rPr lang="el-GR" smtClean="0"/>
              <a:t>19/11/2024</a:t>
            </a:fld>
            <a:endParaRPr lang="el-GR"/>
          </a:p>
        </p:txBody>
      </p:sp>
      <p:sp>
        <p:nvSpPr>
          <p:cNvPr id="6" name="Θέση υποσέλιδου 5">
            <a:extLst>
              <a:ext uri="{FF2B5EF4-FFF2-40B4-BE49-F238E27FC236}">
                <a16:creationId xmlns:a16="http://schemas.microsoft.com/office/drawing/2014/main" id="{F5611816-69E5-9898-5656-5502ABFD621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A784035-CA69-3BCA-5F17-B44AC2B4ADF9}"/>
              </a:ext>
            </a:extLst>
          </p:cNvPr>
          <p:cNvSpPr>
            <a:spLocks noGrp="1"/>
          </p:cNvSpPr>
          <p:nvPr>
            <p:ph type="sldNum" sz="quarter" idx="12"/>
          </p:nvPr>
        </p:nvSpPr>
        <p:spPr/>
        <p:txBody>
          <a:bodyPr/>
          <a:lstStyle/>
          <a:p>
            <a:fld id="{10A9E265-2A8A-4196-90EA-8B1140F55227}" type="slidenum">
              <a:rPr lang="el-GR" smtClean="0"/>
              <a:t>‹#›</a:t>
            </a:fld>
            <a:endParaRPr lang="el-GR"/>
          </a:p>
        </p:txBody>
      </p:sp>
    </p:spTree>
    <p:extLst>
      <p:ext uri="{BB962C8B-B14F-4D97-AF65-F5344CB8AC3E}">
        <p14:creationId xmlns:p14="http://schemas.microsoft.com/office/powerpoint/2010/main" val="310157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38C0EFB-D2E1-77BD-C14A-DEE0363EEE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56753B-DAF5-74C7-C598-312B96A0A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647B796-D2AA-433F-B435-AF3F957BD7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57236AD-DA85-47A8-945C-D8ED4F0716AF}" type="datetimeFigureOut">
              <a:rPr lang="el-GR" smtClean="0"/>
              <a:t>19/11/2024</a:t>
            </a:fld>
            <a:endParaRPr lang="el-GR"/>
          </a:p>
        </p:txBody>
      </p:sp>
      <p:sp>
        <p:nvSpPr>
          <p:cNvPr id="5" name="Θέση υποσέλιδου 4">
            <a:extLst>
              <a:ext uri="{FF2B5EF4-FFF2-40B4-BE49-F238E27FC236}">
                <a16:creationId xmlns:a16="http://schemas.microsoft.com/office/drawing/2014/main" id="{195B515F-6AA3-18CF-371F-5E11631D6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4D4BB8A-0186-5F37-C273-37C8662D1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A9E265-2A8A-4196-90EA-8B1140F55227}" type="slidenum">
              <a:rPr lang="el-GR" smtClean="0"/>
              <a:t>‹#›</a:t>
            </a:fld>
            <a:endParaRPr lang="el-GR"/>
          </a:p>
        </p:txBody>
      </p:sp>
    </p:spTree>
    <p:extLst>
      <p:ext uri="{BB962C8B-B14F-4D97-AF65-F5344CB8AC3E}">
        <p14:creationId xmlns:p14="http://schemas.microsoft.com/office/powerpoint/2010/main" val="400780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CD71A3-D945-EE48-BDEC-B2E79F469BE8}"/>
              </a:ext>
            </a:extLst>
          </p:cNvPr>
          <p:cNvSpPr>
            <a:spLocks noGrp="1"/>
          </p:cNvSpPr>
          <p:nvPr>
            <p:ph type="ctrTitle"/>
          </p:nvPr>
        </p:nvSpPr>
        <p:spPr/>
        <p:txBody>
          <a:bodyPr>
            <a:normAutofit fontScale="90000"/>
          </a:bodyPr>
          <a:lstStyle/>
          <a:p>
            <a:r>
              <a:rPr lang="el-GR" dirty="0"/>
              <a:t>Εργασία στο μάθημα της ελληνιστικής και ρωμαϊκής φιλοσοφίας</a:t>
            </a:r>
          </a:p>
        </p:txBody>
      </p:sp>
      <p:sp>
        <p:nvSpPr>
          <p:cNvPr id="3" name="Υπότιτλος 2">
            <a:extLst>
              <a:ext uri="{FF2B5EF4-FFF2-40B4-BE49-F238E27FC236}">
                <a16:creationId xmlns:a16="http://schemas.microsoft.com/office/drawing/2014/main" id="{41CBA5AE-2881-4A6C-4312-9F992A71E7BE}"/>
              </a:ext>
            </a:extLst>
          </p:cNvPr>
          <p:cNvSpPr>
            <a:spLocks noGrp="1"/>
          </p:cNvSpPr>
          <p:nvPr>
            <p:ph type="subTitle" idx="1"/>
          </p:nvPr>
        </p:nvSpPr>
        <p:spPr/>
        <p:txBody>
          <a:bodyPr/>
          <a:lstStyle/>
          <a:p>
            <a:r>
              <a:rPr lang="el-GR" dirty="0"/>
              <a:t>ΔΙΟΝΥΣΙΑ ΓΙΑΝΝΟΠΟΥΛΟΥ</a:t>
            </a:r>
          </a:p>
          <a:p>
            <a:r>
              <a:rPr lang="el-GR" dirty="0"/>
              <a:t>ΚΩΝΣΤΑΝΤΙΝΟΣ ΠΙΛΑΦΤΣΟΓΛΟΥ</a:t>
            </a:r>
          </a:p>
        </p:txBody>
      </p:sp>
    </p:spTree>
    <p:extLst>
      <p:ext uri="{BB962C8B-B14F-4D97-AF65-F5344CB8AC3E}">
        <p14:creationId xmlns:p14="http://schemas.microsoft.com/office/powerpoint/2010/main" val="348851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806654-77F3-CDDD-D53A-48204B124096}"/>
              </a:ext>
            </a:extLst>
          </p:cNvPr>
          <p:cNvSpPr>
            <a:spLocks noGrp="1"/>
          </p:cNvSpPr>
          <p:nvPr>
            <p:ph type="title"/>
          </p:nvPr>
        </p:nvSpPr>
        <p:spPr/>
        <p:txBody>
          <a:bodyPr/>
          <a:lstStyle/>
          <a:p>
            <a:pPr algn="ctr"/>
            <a:r>
              <a:rPr lang="el-GR" dirty="0"/>
              <a:t>ΕΠΙΚΟΥΡΟΣ ΕΝΑΝΤΙΟΝ ΑΡΙΣΤΟΤΕΛΗ</a:t>
            </a:r>
          </a:p>
        </p:txBody>
      </p:sp>
      <p:sp>
        <p:nvSpPr>
          <p:cNvPr id="3" name="Θέση περιεχομένου 2">
            <a:extLst>
              <a:ext uri="{FF2B5EF4-FFF2-40B4-BE49-F238E27FC236}">
                <a16:creationId xmlns:a16="http://schemas.microsoft.com/office/drawing/2014/main" id="{90E29CD8-D2C0-0B31-8A79-3D7CE9B54002}"/>
              </a:ext>
            </a:extLst>
          </p:cNvPr>
          <p:cNvSpPr>
            <a:spLocks noGrp="1"/>
          </p:cNvSpPr>
          <p:nvPr>
            <p:ph idx="1"/>
          </p:nvPr>
        </p:nvSpPr>
        <p:spPr/>
        <p:txBody>
          <a:bodyPr>
            <a:normAutofit/>
          </a:bodyPr>
          <a:lstStyle/>
          <a:p>
            <a:r>
              <a:rPr lang="el-GR" sz="2000" dirty="0"/>
              <a:t>1) Ο Αριστοτέλης έχει εξιδανικευμένη αντίληψη για την κοινωνία και τους κατοίκους της.</a:t>
            </a:r>
          </a:p>
          <a:p>
            <a:r>
              <a:rPr lang="el-GR" sz="2000" dirty="0"/>
              <a:t>2)  Ο Επίκουρος βλέπει μια κοινωνία αρρωστημένη και τους ανθρώπους σε σωματικό και ψυχικό πόνο.</a:t>
            </a:r>
          </a:p>
          <a:p>
            <a:r>
              <a:rPr lang="el-GR" sz="2000" dirty="0"/>
              <a:t>3) Ο Αριστοτέλης είναι υπέρμαχος της διαλεκτικής και θεωρεί την φιλοσοφία προνόμιο μιας ελιτιστικής τάξης, δηλαδή των μορφωμένων.</a:t>
            </a:r>
          </a:p>
          <a:p>
            <a:r>
              <a:rPr lang="el-GR" sz="2000" dirty="0"/>
              <a:t>4) Ο Επίκουρος κατανοεί ότι η διαλεκτική βοηθάει, αλλά δεν μπορεί έτσι η φιλοσοφία να ασκήσει κριτική σ όλους τους τομείς ανεξαιρέτως.</a:t>
            </a:r>
          </a:p>
          <a:p>
            <a:r>
              <a:rPr lang="el-GR" sz="2000" dirty="0"/>
              <a:t>Ακόμα, πιστεύει ότι ο φιλοσοφικός λόγος πρέπει οπωσδήποτε να θεραπεύει κάποιο πάθος (δηλαδή να έχει χρηστικό χαρακτήρα), αλλιώς είναι αχρείαστος.</a:t>
            </a:r>
          </a:p>
        </p:txBody>
      </p:sp>
    </p:spTree>
    <p:extLst>
      <p:ext uri="{BB962C8B-B14F-4D97-AF65-F5344CB8AC3E}">
        <p14:creationId xmlns:p14="http://schemas.microsoft.com/office/powerpoint/2010/main" val="212474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9BC31B-C85A-4980-96BA-B65968E63D90}"/>
              </a:ext>
            </a:extLst>
          </p:cNvPr>
          <p:cNvSpPr>
            <a:spLocks noGrp="1"/>
          </p:cNvSpPr>
          <p:nvPr>
            <p:ph type="title"/>
          </p:nvPr>
        </p:nvSpPr>
        <p:spPr/>
        <p:txBody>
          <a:bodyPr/>
          <a:lstStyle/>
          <a:p>
            <a:pPr algn="ctr"/>
            <a:r>
              <a:rPr lang="el-GR" dirty="0"/>
              <a:t>« ΤΟ ΑΔΙΑΦΘΟΡΟ ΠΛΑΣΜΑ»</a:t>
            </a:r>
          </a:p>
        </p:txBody>
      </p:sp>
      <p:sp>
        <p:nvSpPr>
          <p:cNvPr id="3" name="Θέση περιεχομένου 2">
            <a:extLst>
              <a:ext uri="{FF2B5EF4-FFF2-40B4-BE49-F238E27FC236}">
                <a16:creationId xmlns:a16="http://schemas.microsoft.com/office/drawing/2014/main" id="{FB9D885E-62EB-F894-567A-556C585651C5}"/>
              </a:ext>
            </a:extLst>
          </p:cNvPr>
          <p:cNvSpPr>
            <a:spLocks noGrp="1"/>
          </p:cNvSpPr>
          <p:nvPr>
            <p:ph idx="1"/>
          </p:nvPr>
        </p:nvSpPr>
        <p:spPr/>
        <p:txBody>
          <a:bodyPr/>
          <a:lstStyle/>
          <a:p>
            <a:r>
              <a:rPr lang="el-GR" dirty="0"/>
              <a:t>Και ο Αριστοτέλης και ο Επίκουρος προσπαθούν να ορίσουν μια οντότητα (ένα πλάσμα ) το οποίο είναι τελειοποιημένο και αποτελεί παράδειγμα προς μίμηση όλων των ανθρώπων.</a:t>
            </a:r>
          </a:p>
          <a:p>
            <a:r>
              <a:rPr lang="el-GR" dirty="0"/>
              <a:t>Για τον Αριστοτέλη αυτό είναι ο άνθρωπος της πρακτικής σοφίας.</a:t>
            </a:r>
          </a:p>
          <a:p>
            <a:r>
              <a:rPr lang="el-GR" dirty="0"/>
              <a:t>Για τον Επίκουρο η οντότητα αυτή είναι το «αδιάφθορο πλάσμα», δηλαδή το ον που δεν έχει επηρεαστεί και διαφθαρεί από τις κοινωνικές επιδράσεις ( που κατά τη γνώμη του είναι αρρωστημένες) και μοιάζει με μικρό παιδί ή ένα υγιές ζώο.</a:t>
            </a:r>
          </a:p>
        </p:txBody>
      </p:sp>
    </p:spTree>
    <p:extLst>
      <p:ext uri="{BB962C8B-B14F-4D97-AF65-F5344CB8AC3E}">
        <p14:creationId xmlns:p14="http://schemas.microsoft.com/office/powerpoint/2010/main" val="92248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F73CD1-F5C1-E6F8-F070-DCEF2C35892D}"/>
              </a:ext>
            </a:extLst>
          </p:cNvPr>
          <p:cNvSpPr>
            <a:spLocks noGrp="1"/>
          </p:cNvSpPr>
          <p:nvPr>
            <p:ph type="title"/>
          </p:nvPr>
        </p:nvSpPr>
        <p:spPr/>
        <p:txBody>
          <a:bodyPr/>
          <a:lstStyle/>
          <a:p>
            <a:pPr algn="ctr"/>
            <a:r>
              <a:rPr lang="el-GR" dirty="0"/>
              <a:t>ΔΙΑΚΡΙΣΗ ΕΠΙΘΥΜΙΩΝ</a:t>
            </a:r>
          </a:p>
        </p:txBody>
      </p:sp>
      <p:sp>
        <p:nvSpPr>
          <p:cNvPr id="3" name="Θέση περιεχομένου 2">
            <a:extLst>
              <a:ext uri="{FF2B5EF4-FFF2-40B4-BE49-F238E27FC236}">
                <a16:creationId xmlns:a16="http://schemas.microsoft.com/office/drawing/2014/main" id="{06D464BB-C2CB-CD0B-7AFC-8EA70CE9308C}"/>
              </a:ext>
            </a:extLst>
          </p:cNvPr>
          <p:cNvSpPr>
            <a:spLocks noGrp="1"/>
          </p:cNvSpPr>
          <p:nvPr>
            <p:ph idx="1"/>
          </p:nvPr>
        </p:nvSpPr>
        <p:spPr/>
        <p:txBody>
          <a:bodyPr/>
          <a:lstStyle/>
          <a:p>
            <a:r>
              <a:rPr lang="el-GR" dirty="0"/>
              <a:t>Ο Επίκουρος προβαίνει σε διάκριση των επιθυμιών σε καλές και κακές σύμφωνα με την προέλευση τους.</a:t>
            </a:r>
          </a:p>
          <a:p>
            <a:r>
              <a:rPr lang="el-GR" dirty="0"/>
              <a:t>Οι καλές είναι οι φυσικές, γιατί προέρχονται κυρίως από βιολογική ανάγκη, ενώ οι κενές είναι εκείνες που επιβάλλει (λανθασμένα) το κοινωνικό σύνολο.</a:t>
            </a:r>
          </a:p>
          <a:p>
            <a:r>
              <a:rPr lang="el-GR" dirty="0"/>
              <a:t>Ο Επίκουρος θεωρεί ότι γεννιόμαστε υγιείς, γιατί σε πρώτο στάδιο ενδιαφερόμαστε μόνο για την κάλυψη των φυσικών αναγκών και μετά, ύστερα από  κοινωνικές παρεμβάσεις, οι οποίες μεταδίδονται σε μορφή πεποιθήσεων και διδαχών, διαφθειρόμαστε.</a:t>
            </a:r>
          </a:p>
        </p:txBody>
      </p:sp>
    </p:spTree>
    <p:extLst>
      <p:ext uri="{BB962C8B-B14F-4D97-AF65-F5344CB8AC3E}">
        <p14:creationId xmlns:p14="http://schemas.microsoft.com/office/powerpoint/2010/main" val="408321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8C37E4-E51D-0C5C-8F99-12B960E50474}"/>
              </a:ext>
            </a:extLst>
          </p:cNvPr>
          <p:cNvSpPr>
            <a:spLocks noGrp="1"/>
          </p:cNvSpPr>
          <p:nvPr>
            <p:ph type="title"/>
          </p:nvPr>
        </p:nvSpPr>
        <p:spPr/>
        <p:txBody>
          <a:bodyPr/>
          <a:lstStyle/>
          <a:p>
            <a:pPr algn="ctr"/>
            <a:r>
              <a:rPr lang="el-GR" dirty="0"/>
              <a:t>ΓΙΑΤΙ ΕΊΝΑΙ ΚΑΚΕΣ ΟΙ ΚΕΝΕΣ ΕΠΙΘΥΜΙΕΣ;</a:t>
            </a:r>
          </a:p>
        </p:txBody>
      </p:sp>
      <p:sp>
        <p:nvSpPr>
          <p:cNvPr id="3" name="Θέση περιεχομένου 2">
            <a:extLst>
              <a:ext uri="{FF2B5EF4-FFF2-40B4-BE49-F238E27FC236}">
                <a16:creationId xmlns:a16="http://schemas.microsoft.com/office/drawing/2014/main" id="{E015E8B8-247A-C925-C12D-456B46044CB5}"/>
              </a:ext>
            </a:extLst>
          </p:cNvPr>
          <p:cNvSpPr>
            <a:spLocks noGrp="1"/>
          </p:cNvSpPr>
          <p:nvPr>
            <p:ph idx="1"/>
          </p:nvPr>
        </p:nvSpPr>
        <p:spPr/>
        <p:txBody>
          <a:bodyPr/>
          <a:lstStyle/>
          <a:p>
            <a:r>
              <a:rPr lang="el-GR" dirty="0"/>
              <a:t>Επειδή δεν προέρχονται από φυσική ανάγκη, αλλά είναι προϊόντα της κοινωνίας.</a:t>
            </a:r>
          </a:p>
          <a:p>
            <a:r>
              <a:rPr lang="el-GR" dirty="0"/>
              <a:t>Είναι ανέφικτες (αθανασία), δύσκολο να αποκτηθούν ( πολυτέλεια, πλούτος), δεν προσφέρουν σταθερή ικανοποίηση (φιλαργυρία)</a:t>
            </a:r>
          </a:p>
          <a:p>
            <a:r>
              <a:rPr lang="el-GR" dirty="0"/>
              <a:t>Όποιος τις κυνηγάει βρίσκεται σε ψυχική ταραχή και σε σωματικό πόνο. </a:t>
            </a:r>
          </a:p>
        </p:txBody>
      </p:sp>
    </p:spTree>
    <p:extLst>
      <p:ext uri="{BB962C8B-B14F-4D97-AF65-F5344CB8AC3E}">
        <p14:creationId xmlns:p14="http://schemas.microsoft.com/office/powerpoint/2010/main" val="325100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EC665E-CF6D-C73C-9CAC-2827A75C4ED3}"/>
              </a:ext>
            </a:extLst>
          </p:cNvPr>
          <p:cNvSpPr>
            <a:spLocks noGrp="1"/>
          </p:cNvSpPr>
          <p:nvPr>
            <p:ph type="title"/>
          </p:nvPr>
        </p:nvSpPr>
        <p:spPr/>
        <p:txBody>
          <a:bodyPr/>
          <a:lstStyle/>
          <a:p>
            <a:pPr algn="ctr"/>
            <a:r>
              <a:rPr lang="el-GR" dirty="0"/>
              <a:t>ΑΝΑΓΝΩΡΙΣΗ ΗΘΙΚΟΥ ΣΚΟΠΟΥ </a:t>
            </a:r>
          </a:p>
        </p:txBody>
      </p:sp>
      <p:sp>
        <p:nvSpPr>
          <p:cNvPr id="3" name="Θέση περιεχομένου 2">
            <a:extLst>
              <a:ext uri="{FF2B5EF4-FFF2-40B4-BE49-F238E27FC236}">
                <a16:creationId xmlns:a16="http://schemas.microsoft.com/office/drawing/2014/main" id="{3E001028-C6A3-0381-AEED-E9465EC839BE}"/>
              </a:ext>
            </a:extLst>
          </p:cNvPr>
          <p:cNvSpPr>
            <a:spLocks noGrp="1"/>
          </p:cNvSpPr>
          <p:nvPr>
            <p:ph idx="1"/>
          </p:nvPr>
        </p:nvSpPr>
        <p:spPr/>
        <p:txBody>
          <a:bodyPr/>
          <a:lstStyle/>
          <a:p>
            <a:r>
              <a:rPr lang="el-GR" dirty="0"/>
              <a:t>Αξιόπιστος μάρτυρας για τον Επίκουρο δεν είναι η κοινωνία και οι διδαχές της διαλεκτικής, αλλά οι αισθήσεις και το σώμα.</a:t>
            </a:r>
          </a:p>
          <a:p>
            <a:r>
              <a:rPr lang="el-GR" dirty="0"/>
              <a:t>Ο Επίκουρος αντιτίθεται έτσι στον Πλάτωνα ο οποίος υποστηρίζει ότι το σώμα είναι η κύρια πηγή της πλάνης.</a:t>
            </a:r>
          </a:p>
          <a:p>
            <a:r>
              <a:rPr lang="el-GR" dirty="0"/>
              <a:t>Η αναγνώριση  του ηθικού σκοπού γίνεται μόνο με τις αισθήσεις ενός μικρού παιδιού, που παραμένει αδιάφθορο, και απορρίπτει την διαλεκτική που περιορίζεται μόνο στους πεπαιδευμένους.</a:t>
            </a:r>
          </a:p>
        </p:txBody>
      </p:sp>
    </p:spTree>
    <p:extLst>
      <p:ext uri="{BB962C8B-B14F-4D97-AF65-F5344CB8AC3E}">
        <p14:creationId xmlns:p14="http://schemas.microsoft.com/office/powerpoint/2010/main" val="241057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8E769A-5DC4-F572-47F2-47B4EC8EB81A}"/>
              </a:ext>
            </a:extLst>
          </p:cNvPr>
          <p:cNvSpPr>
            <a:spLocks noGrp="1"/>
          </p:cNvSpPr>
          <p:nvPr>
            <p:ph type="title"/>
          </p:nvPr>
        </p:nvSpPr>
        <p:spPr/>
        <p:txBody>
          <a:bodyPr/>
          <a:lstStyle/>
          <a:p>
            <a:pPr algn="ctr"/>
            <a:r>
              <a:rPr lang="el-GR" dirty="0"/>
              <a:t>ΕΠΙΚΟΥΡΟΣ ΚΑΙ ΕΚΠΑΙΔΕΥΣΗ</a:t>
            </a:r>
          </a:p>
        </p:txBody>
      </p:sp>
      <p:sp>
        <p:nvSpPr>
          <p:cNvPr id="3" name="Θέση περιεχομένου 2">
            <a:extLst>
              <a:ext uri="{FF2B5EF4-FFF2-40B4-BE49-F238E27FC236}">
                <a16:creationId xmlns:a16="http://schemas.microsoft.com/office/drawing/2014/main" id="{503EBCDE-2D54-1320-265F-9EC529814540}"/>
              </a:ext>
            </a:extLst>
          </p:cNvPr>
          <p:cNvSpPr>
            <a:spLocks noGrp="1"/>
          </p:cNvSpPr>
          <p:nvPr>
            <p:ph idx="1"/>
          </p:nvPr>
        </p:nvSpPr>
        <p:spPr/>
        <p:txBody>
          <a:bodyPr>
            <a:normAutofit lnSpcReduction="10000"/>
          </a:bodyPr>
          <a:lstStyle/>
          <a:p>
            <a:r>
              <a:rPr lang="el-GR" dirty="0"/>
              <a:t>Ο   Επίκουρος  από τη μια κατακρίνει την εκπαίδευση, γιατί έτσι ο άνθρωπος μυείται στην διαφθορά της κοινωνίας</a:t>
            </a:r>
          </a:p>
          <a:p>
            <a:r>
              <a:rPr lang="el-GR" u="sng" dirty="0"/>
              <a:t>Ωστόσο, </a:t>
            </a:r>
            <a:r>
              <a:rPr lang="el-GR" dirty="0"/>
              <a:t>δεν την απορρίπτει.</a:t>
            </a:r>
          </a:p>
          <a:p>
            <a:r>
              <a:rPr lang="el-GR" dirty="0"/>
              <a:t>1)Γιατί είμαστε προϊόντα της κοινωνίας και έχουμε εσωτερικευμένους φόβους και επιθυμίες που χρειάζονται θεραπεία.</a:t>
            </a:r>
          </a:p>
          <a:p>
            <a:r>
              <a:rPr lang="el-GR" dirty="0"/>
              <a:t>2)Επειδή είναι η σημαντική για την ανακάλυψη των μέσων που θα οδηγήσουν στο σκοπό.</a:t>
            </a:r>
          </a:p>
          <a:p>
            <a:r>
              <a:rPr lang="el-GR" b="1" dirty="0"/>
              <a:t>Το παιδί μπορεί να συλλάβει τον τελικό σκοπό, αλλά ο εκπαιδευόμενος ενήλικας να τον πετύχει.</a:t>
            </a:r>
          </a:p>
        </p:txBody>
      </p:sp>
    </p:spTree>
    <p:extLst>
      <p:ext uri="{BB962C8B-B14F-4D97-AF65-F5344CB8AC3E}">
        <p14:creationId xmlns:p14="http://schemas.microsoft.com/office/powerpoint/2010/main" val="358010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F70C83-05E9-2E90-D5CC-D2EDE4840C95}"/>
              </a:ext>
            </a:extLst>
          </p:cNvPr>
          <p:cNvSpPr>
            <a:spLocks noGrp="1"/>
          </p:cNvSpPr>
          <p:nvPr>
            <p:ph type="title"/>
          </p:nvPr>
        </p:nvSpPr>
        <p:spPr/>
        <p:txBody>
          <a:bodyPr/>
          <a:lstStyle/>
          <a:p>
            <a:pPr algn="ctr"/>
            <a:r>
              <a:rPr lang="el-GR" dirty="0"/>
              <a:t>ΜΕΣΟ ΓΙΑ ΤΗΝ ΕΠΙΤΕΥΞΗ ΤΟΥ ΤΕΛΙΚΟΥ ΣΚΟΠΟΥ</a:t>
            </a:r>
          </a:p>
        </p:txBody>
      </p:sp>
      <p:sp>
        <p:nvSpPr>
          <p:cNvPr id="3" name="Θέση περιεχομένου 2">
            <a:extLst>
              <a:ext uri="{FF2B5EF4-FFF2-40B4-BE49-F238E27FC236}">
                <a16:creationId xmlns:a16="http://schemas.microsoft.com/office/drawing/2014/main" id="{8CF1B0D1-4EF4-4D0F-C58D-D3859BDE5391}"/>
              </a:ext>
            </a:extLst>
          </p:cNvPr>
          <p:cNvSpPr>
            <a:spLocks noGrp="1"/>
          </p:cNvSpPr>
          <p:nvPr>
            <p:ph idx="1"/>
          </p:nvPr>
        </p:nvSpPr>
        <p:spPr/>
        <p:txBody>
          <a:bodyPr/>
          <a:lstStyle/>
          <a:p>
            <a:r>
              <a:rPr lang="el-GR" dirty="0"/>
              <a:t>Για τον Επίκουρο το μέσο για να νικηθεί η εσφαλμένη πεποίθηση και να επιτευχθεί ο τελικός σκοπός που είναι η σωματική </a:t>
            </a:r>
            <a:r>
              <a:rPr lang="el-GR" dirty="0" err="1"/>
              <a:t>αοχλησία</a:t>
            </a:r>
            <a:r>
              <a:rPr lang="el-GR" dirty="0"/>
              <a:t> και η ψυχική αταραξία είναι </a:t>
            </a:r>
            <a:r>
              <a:rPr lang="el-GR" b="1" u="sng" dirty="0"/>
              <a:t>ο νηφάλιος στοχασμός</a:t>
            </a:r>
            <a:r>
              <a:rPr lang="el-GR" dirty="0"/>
              <a:t>, ο οποίος μπορεί να διερευνά τις κάθε λογής επιθυμίες, να απορρίπτει όσες φέρνουν ταραχή και να προτάσσει όσες μπορούν να οδηγήσουν τους ανθρώπους στο </a:t>
            </a:r>
            <a:r>
              <a:rPr lang="el-GR" b="1" dirty="0"/>
              <a:t>ευ ζην.</a:t>
            </a:r>
          </a:p>
        </p:txBody>
      </p:sp>
    </p:spTree>
    <p:extLst>
      <p:ext uri="{BB962C8B-B14F-4D97-AF65-F5344CB8AC3E}">
        <p14:creationId xmlns:p14="http://schemas.microsoft.com/office/powerpoint/2010/main" val="26905495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TotalTime>
  <Words>557</Words>
  <Application>Microsoft Office PowerPoint</Application>
  <PresentationFormat>Ευρεία οθόνη</PresentationFormat>
  <Paragraphs>33</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Aptos</vt:lpstr>
      <vt:lpstr>Aptos Display</vt:lpstr>
      <vt:lpstr>Arial</vt:lpstr>
      <vt:lpstr>Θέμα του Office</vt:lpstr>
      <vt:lpstr>Εργασία στο μάθημα της ελληνιστικής και ρωμαϊκής φιλοσοφίας</vt:lpstr>
      <vt:lpstr>ΕΠΙΚΟΥΡΟΣ ΕΝΑΝΤΙΟΝ ΑΡΙΣΤΟΤΕΛΗ</vt:lpstr>
      <vt:lpstr>« ΤΟ ΑΔΙΑΦΘΟΡΟ ΠΛΑΣΜΑ»</vt:lpstr>
      <vt:lpstr>ΔΙΑΚΡΙΣΗ ΕΠΙΘΥΜΙΩΝ</vt:lpstr>
      <vt:lpstr>ΓΙΑΤΙ ΕΊΝΑΙ ΚΑΚΕΣ ΟΙ ΚΕΝΕΣ ΕΠΙΘΥΜΙΕΣ;</vt:lpstr>
      <vt:lpstr>ΑΝΑΓΝΩΡΙΣΗ ΗΘΙΚΟΥ ΣΚΟΠΟΥ </vt:lpstr>
      <vt:lpstr>ΕΠΙΚΟΥΡΟΣ ΚΑΙ ΕΚΠΑΙΔΕΥΣΗ</vt:lpstr>
      <vt:lpstr>ΜΕΣΟ ΓΙΑ ΤΗΝ ΕΠΙΤΕΥΞΗ ΤΟΥ ΤΕΛΙΚΟΥ ΣΚΟΠΟΥ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ΔΙΟΝΥΣΙΑ ΓΙΑΝΝΟΠΟΥΛΟΥ</dc:creator>
  <cp:lastModifiedBy>ΔΙΟΝΥΣΙΑ ΓΙΑΝΝΟΠΟΥΛΟΥ</cp:lastModifiedBy>
  <cp:revision>1</cp:revision>
  <dcterms:created xsi:type="dcterms:W3CDTF">2024-11-19T09:05:06Z</dcterms:created>
  <dcterms:modified xsi:type="dcterms:W3CDTF">2024-11-19T10:12:21Z</dcterms:modified>
</cp:coreProperties>
</file>