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9"/>
  </p:notesMasterIdLst>
  <p:handoutMasterIdLst>
    <p:handoutMasterId r:id="rId170"/>
  </p:handoutMasterIdLst>
  <p:sldIdLst>
    <p:sldId id="377" r:id="rId2"/>
    <p:sldId id="282" r:id="rId3"/>
    <p:sldId id="382" r:id="rId4"/>
    <p:sldId id="345" r:id="rId5"/>
    <p:sldId id="347" r:id="rId6"/>
    <p:sldId id="380" r:id="rId7"/>
    <p:sldId id="381" r:id="rId8"/>
    <p:sldId id="378" r:id="rId9"/>
    <p:sldId id="379" r:id="rId10"/>
    <p:sldId id="307" r:id="rId11"/>
    <p:sldId id="283" r:id="rId12"/>
    <p:sldId id="336" r:id="rId13"/>
    <p:sldId id="337" r:id="rId14"/>
    <p:sldId id="323" r:id="rId15"/>
    <p:sldId id="383" r:id="rId16"/>
    <p:sldId id="384" r:id="rId17"/>
    <p:sldId id="343" r:id="rId18"/>
    <p:sldId id="285" r:id="rId19"/>
    <p:sldId id="286" r:id="rId20"/>
    <p:sldId id="297" r:id="rId21"/>
    <p:sldId id="298" r:id="rId22"/>
    <p:sldId id="385" r:id="rId23"/>
    <p:sldId id="386" r:id="rId24"/>
    <p:sldId id="387" r:id="rId25"/>
    <p:sldId id="388" r:id="rId26"/>
    <p:sldId id="389" r:id="rId27"/>
    <p:sldId id="390" r:id="rId28"/>
    <p:sldId id="391" r:id="rId29"/>
    <p:sldId id="393" r:id="rId30"/>
    <p:sldId id="394" r:id="rId31"/>
    <p:sldId id="392" r:id="rId32"/>
    <p:sldId id="308" r:id="rId33"/>
    <p:sldId id="309" r:id="rId34"/>
    <p:sldId id="401" r:id="rId35"/>
    <p:sldId id="966" r:id="rId36"/>
    <p:sldId id="402" r:id="rId37"/>
    <p:sldId id="967" r:id="rId38"/>
    <p:sldId id="969" r:id="rId39"/>
    <p:sldId id="968" r:id="rId40"/>
    <p:sldId id="403" r:id="rId41"/>
    <p:sldId id="404" r:id="rId42"/>
    <p:sldId id="270" r:id="rId43"/>
    <p:sldId id="273" r:id="rId44"/>
    <p:sldId id="265" r:id="rId45"/>
    <p:sldId id="263" r:id="rId46"/>
    <p:sldId id="397" r:id="rId47"/>
    <p:sldId id="398" r:id="rId48"/>
    <p:sldId id="395" r:id="rId49"/>
    <p:sldId id="396" r:id="rId50"/>
    <p:sldId id="399" r:id="rId51"/>
    <p:sldId id="400" r:id="rId52"/>
    <p:sldId id="310" r:id="rId53"/>
    <p:sldId id="311" r:id="rId54"/>
    <p:sldId id="312" r:id="rId55"/>
    <p:sldId id="313" r:id="rId56"/>
    <p:sldId id="405" r:id="rId57"/>
    <p:sldId id="314" r:id="rId58"/>
    <p:sldId id="315" r:id="rId59"/>
    <p:sldId id="317" r:id="rId60"/>
    <p:sldId id="316" r:id="rId61"/>
    <p:sldId id="319" r:id="rId62"/>
    <p:sldId id="299" r:id="rId63"/>
    <p:sldId id="300" r:id="rId64"/>
    <p:sldId id="301" r:id="rId65"/>
    <p:sldId id="302" r:id="rId66"/>
    <p:sldId id="303" r:id="rId67"/>
    <p:sldId id="964" r:id="rId68"/>
    <p:sldId id="304" r:id="rId69"/>
    <p:sldId id="305" r:id="rId70"/>
    <p:sldId id="306" r:id="rId71"/>
    <p:sldId id="320" r:id="rId72"/>
    <p:sldId id="287" r:id="rId73"/>
    <p:sldId id="288" r:id="rId74"/>
    <p:sldId id="368" r:id="rId75"/>
    <p:sldId id="359" r:id="rId76"/>
    <p:sldId id="362" r:id="rId77"/>
    <p:sldId id="360" r:id="rId78"/>
    <p:sldId id="361" r:id="rId79"/>
    <p:sldId id="350" r:id="rId80"/>
    <p:sldId id="348" r:id="rId81"/>
    <p:sldId id="349" r:id="rId82"/>
    <p:sldId id="351" r:id="rId83"/>
    <p:sldId id="352" r:id="rId84"/>
    <p:sldId id="353" r:id="rId85"/>
    <p:sldId id="354" r:id="rId86"/>
    <p:sldId id="355" r:id="rId87"/>
    <p:sldId id="356" r:id="rId88"/>
    <p:sldId id="357" r:id="rId89"/>
    <p:sldId id="358" r:id="rId90"/>
    <p:sldId id="363" r:id="rId91"/>
    <p:sldId id="374" r:id="rId92"/>
    <p:sldId id="375" r:id="rId93"/>
    <p:sldId id="365" r:id="rId94"/>
    <p:sldId id="366" r:id="rId95"/>
    <p:sldId id="367" r:id="rId96"/>
    <p:sldId id="376" r:id="rId97"/>
    <p:sldId id="370" r:id="rId98"/>
    <p:sldId id="371" r:id="rId99"/>
    <p:sldId id="369" r:id="rId100"/>
    <p:sldId id="324" r:id="rId101"/>
    <p:sldId id="333" r:id="rId102"/>
    <p:sldId id="327" r:id="rId103"/>
    <p:sldId id="332" r:id="rId104"/>
    <p:sldId id="334" r:id="rId105"/>
    <p:sldId id="331" r:id="rId106"/>
    <p:sldId id="338" r:id="rId107"/>
    <p:sldId id="339" r:id="rId108"/>
    <p:sldId id="325" r:id="rId109"/>
    <p:sldId id="328" r:id="rId110"/>
    <p:sldId id="329" r:id="rId111"/>
    <p:sldId id="330" r:id="rId112"/>
    <p:sldId id="950" r:id="rId113"/>
    <p:sldId id="952" r:id="rId114"/>
    <p:sldId id="951" r:id="rId115"/>
    <p:sldId id="953" r:id="rId116"/>
    <p:sldId id="954" r:id="rId117"/>
    <p:sldId id="955" r:id="rId118"/>
    <p:sldId id="956" r:id="rId119"/>
    <p:sldId id="957" r:id="rId120"/>
    <p:sldId id="958" r:id="rId121"/>
    <p:sldId id="959" r:id="rId122"/>
    <p:sldId id="960" r:id="rId123"/>
    <p:sldId id="961" r:id="rId124"/>
    <p:sldId id="962" r:id="rId125"/>
    <p:sldId id="963" r:id="rId126"/>
    <p:sldId id="340" r:id="rId127"/>
    <p:sldId id="341" r:id="rId128"/>
    <p:sldId id="372" r:id="rId129"/>
    <p:sldId id="373" r:id="rId130"/>
    <p:sldId id="342" r:id="rId131"/>
    <p:sldId id="965" r:id="rId132"/>
    <p:sldId id="939" r:id="rId133"/>
    <p:sldId id="940" r:id="rId134"/>
    <p:sldId id="941" r:id="rId135"/>
    <p:sldId id="864" r:id="rId136"/>
    <p:sldId id="929" r:id="rId137"/>
    <p:sldId id="865" r:id="rId138"/>
    <p:sldId id="928" r:id="rId139"/>
    <p:sldId id="867" r:id="rId140"/>
    <p:sldId id="878" r:id="rId141"/>
    <p:sldId id="879" r:id="rId142"/>
    <p:sldId id="880" r:id="rId143"/>
    <p:sldId id="881" r:id="rId144"/>
    <p:sldId id="884" r:id="rId145"/>
    <p:sldId id="890" r:id="rId146"/>
    <p:sldId id="931" r:id="rId147"/>
    <p:sldId id="930" r:id="rId148"/>
    <p:sldId id="932" r:id="rId149"/>
    <p:sldId id="933" r:id="rId150"/>
    <p:sldId id="949" r:id="rId151"/>
    <p:sldId id="934" r:id="rId152"/>
    <p:sldId id="948" r:id="rId153"/>
    <p:sldId id="935" r:id="rId154"/>
    <p:sldId id="938" r:id="rId155"/>
    <p:sldId id="942" r:id="rId156"/>
    <p:sldId id="944" r:id="rId157"/>
    <p:sldId id="945" r:id="rId158"/>
    <p:sldId id="946" r:id="rId159"/>
    <p:sldId id="936" r:id="rId160"/>
    <p:sldId id="943" r:id="rId161"/>
    <p:sldId id="937" r:id="rId162"/>
    <p:sldId id="289" r:id="rId163"/>
    <p:sldId id="290" r:id="rId164"/>
    <p:sldId id="970" r:id="rId165"/>
    <p:sldId id="291" r:id="rId166"/>
    <p:sldId id="292" r:id="rId167"/>
    <p:sldId id="293" r:id="rId168"/>
  </p:sldIdLst>
  <p:sldSz cx="9144000" cy="6858000" type="screen4x3"/>
  <p:notesSz cx="6669088" cy="9820275"/>
  <p:defaultTextStyle>
    <a:defPPr>
      <a:defRPr lang="en-US"/>
    </a:defPPr>
    <a:lvl1pPr algn="l" rtl="0" fontAlgn="base">
      <a:spcBef>
        <a:spcPct val="0"/>
      </a:spcBef>
      <a:spcAft>
        <a:spcPct val="0"/>
      </a:spcAft>
      <a:defRPr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38"/>
    <p:restoredTop sz="86285"/>
  </p:normalViewPr>
  <p:slideViewPr>
    <p:cSldViewPr>
      <p:cViewPr varScale="1">
        <p:scale>
          <a:sx n="112" d="100"/>
          <a:sy n="112" d="100"/>
        </p:scale>
        <p:origin x="1304" y="192"/>
      </p:cViewPr>
      <p:guideLst>
        <p:guide orient="horz" pos="2160"/>
        <p:guide pos="2880"/>
      </p:guideLst>
    </p:cSldViewPr>
  </p:slideViewPr>
  <p:outlineViewPr>
    <p:cViewPr>
      <p:scale>
        <a:sx n="33" d="100"/>
        <a:sy n="33" d="100"/>
      </p:scale>
      <p:origin x="0" y="-29384"/>
    </p:cViewPr>
  </p:outlineViewPr>
  <p:notesTextViewPr>
    <p:cViewPr>
      <p:scale>
        <a:sx n="100" d="100"/>
        <a:sy n="100" d="100"/>
      </p:scale>
      <p:origin x="0" y="0"/>
    </p:cViewPr>
  </p:notesTextViewPr>
  <p:sorterViewPr>
    <p:cViewPr>
      <p:scale>
        <a:sx n="66" d="100"/>
        <a:sy n="66" d="100"/>
      </p:scale>
      <p:origin x="0" y="1696"/>
    </p:cViewPr>
  </p:sorterViewPr>
  <p:notesViewPr>
    <p:cSldViewPr>
      <p:cViewPr varScale="1">
        <p:scale>
          <a:sx n="92" d="100"/>
          <a:sy n="92" d="100"/>
        </p:scale>
        <p:origin x="4224"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292FE420-6F04-714F-A4CC-6C0E191B04AC}"/>
              </a:ext>
            </a:extLst>
          </p:cNvPr>
          <p:cNvSpPr>
            <a:spLocks noGrp="1" noChangeArrowheads="1"/>
          </p:cNvSpPr>
          <p:nvPr>
            <p:ph type="hdr" sz="quarter"/>
          </p:nvPr>
        </p:nvSpPr>
        <p:spPr bwMode="auto">
          <a:xfrm>
            <a:off x="0" y="0"/>
            <a:ext cx="5638800" cy="66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el-GR" altLang="en-GR" dirty="0"/>
              <a:t>Διαφάνειες ηλεκτρονικού εμπορίου, στρατηγικών μάρκετινγκ 2022</a:t>
            </a:r>
          </a:p>
        </p:txBody>
      </p:sp>
      <p:sp>
        <p:nvSpPr>
          <p:cNvPr id="118787" name="Rectangle 3">
            <a:extLst>
              <a:ext uri="{FF2B5EF4-FFF2-40B4-BE49-F238E27FC236}">
                <a16:creationId xmlns:a16="http://schemas.microsoft.com/office/drawing/2014/main" id="{0C964CA8-64C1-A84A-84EA-78CE47FFEC89}"/>
              </a:ext>
            </a:extLst>
          </p:cNvPr>
          <p:cNvSpPr>
            <a:spLocks noGrp="1" noChangeArrowheads="1"/>
          </p:cNvSpPr>
          <p:nvPr>
            <p:ph type="dt" sz="quarter" idx="1"/>
          </p:nvPr>
        </p:nvSpPr>
        <p:spPr bwMode="auto">
          <a:xfrm>
            <a:off x="377825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ea typeface="+mn-ea"/>
                <a:cs typeface="+mn-cs"/>
              </a:defRPr>
            </a:lvl1pPr>
          </a:lstStyle>
          <a:p>
            <a:pPr>
              <a:defRPr/>
            </a:pPr>
            <a:endParaRPr lang="el-GR" dirty="0"/>
          </a:p>
        </p:txBody>
      </p:sp>
      <p:sp>
        <p:nvSpPr>
          <p:cNvPr id="118788" name="Rectangle 4">
            <a:extLst>
              <a:ext uri="{FF2B5EF4-FFF2-40B4-BE49-F238E27FC236}">
                <a16:creationId xmlns:a16="http://schemas.microsoft.com/office/drawing/2014/main" id="{CBD8FE14-AF0F-0043-9552-23CC2D386F86}"/>
              </a:ext>
            </a:extLst>
          </p:cNvPr>
          <p:cNvSpPr>
            <a:spLocks noGrp="1" noChangeArrowheads="1"/>
          </p:cNvSpPr>
          <p:nvPr>
            <p:ph type="ftr" sz="quarter" idx="2"/>
          </p:nvPr>
        </p:nvSpPr>
        <p:spPr bwMode="auto">
          <a:xfrm>
            <a:off x="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el-GR" altLang="en-GR"/>
              <a:t>Ηλεκτρονικό Εμπόριο, Δρ. Καραγιάννη</a:t>
            </a:r>
          </a:p>
        </p:txBody>
      </p:sp>
      <p:sp>
        <p:nvSpPr>
          <p:cNvPr id="118789" name="Rectangle 5">
            <a:extLst>
              <a:ext uri="{FF2B5EF4-FFF2-40B4-BE49-F238E27FC236}">
                <a16:creationId xmlns:a16="http://schemas.microsoft.com/office/drawing/2014/main" id="{B9D761D7-EB36-0240-AB2B-F3A7F87B7E69}"/>
              </a:ext>
            </a:extLst>
          </p:cNvPr>
          <p:cNvSpPr>
            <a:spLocks noGrp="1" noChangeArrowheads="1"/>
          </p:cNvSpPr>
          <p:nvPr>
            <p:ph type="sldNum" sz="quarter" idx="3"/>
          </p:nvPr>
        </p:nvSpPr>
        <p:spPr bwMode="auto">
          <a:xfrm>
            <a:off x="377825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07204DB-02C2-2C4F-8DC2-E37226E55B3E}" type="slidenum">
              <a:rPr lang="el-GR" altLang="en-GR"/>
              <a:pPr/>
              <a:t>‹#›</a:t>
            </a:fld>
            <a:endParaRPr lang="el-GR" altLang="en-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2CDB7ED7-AC19-3E46-9CD1-767FC5CA7A2D}"/>
              </a:ext>
            </a:extLst>
          </p:cNvPr>
          <p:cNvSpPr>
            <a:spLocks noGrp="1" noChangeArrowheads="1"/>
          </p:cNvSpPr>
          <p:nvPr>
            <p:ph type="hdr" sz="quarter"/>
          </p:nvPr>
        </p:nvSpPr>
        <p:spPr bwMode="auto">
          <a:xfrm>
            <a:off x="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mic Sans MS" pitchFamily="66" charset="0"/>
                <a:ea typeface="+mn-ea"/>
                <a:cs typeface="+mn-cs"/>
              </a:defRPr>
            </a:lvl1pPr>
          </a:lstStyle>
          <a:p>
            <a:pPr>
              <a:defRPr/>
            </a:pPr>
            <a:endParaRPr lang="el-GR"/>
          </a:p>
        </p:txBody>
      </p:sp>
      <p:sp>
        <p:nvSpPr>
          <p:cNvPr id="100355" name="Rectangle 3">
            <a:extLst>
              <a:ext uri="{FF2B5EF4-FFF2-40B4-BE49-F238E27FC236}">
                <a16:creationId xmlns:a16="http://schemas.microsoft.com/office/drawing/2014/main" id="{D7FB153B-688C-7D41-BC99-9B7E17BB4900}"/>
              </a:ext>
            </a:extLst>
          </p:cNvPr>
          <p:cNvSpPr>
            <a:spLocks noGrp="1" noChangeArrowheads="1"/>
          </p:cNvSpPr>
          <p:nvPr>
            <p:ph type="dt" idx="1"/>
          </p:nvPr>
        </p:nvSpPr>
        <p:spPr bwMode="auto">
          <a:xfrm>
            <a:off x="377825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ea typeface="+mn-ea"/>
                <a:cs typeface="+mn-cs"/>
              </a:defRPr>
            </a:lvl1pPr>
          </a:lstStyle>
          <a:p>
            <a:pPr>
              <a:defRPr/>
            </a:pPr>
            <a:endParaRPr lang="el-GR"/>
          </a:p>
        </p:txBody>
      </p:sp>
      <p:sp>
        <p:nvSpPr>
          <p:cNvPr id="18436" name="Rectangle 4">
            <a:extLst>
              <a:ext uri="{FF2B5EF4-FFF2-40B4-BE49-F238E27FC236}">
                <a16:creationId xmlns:a16="http://schemas.microsoft.com/office/drawing/2014/main" id="{C8756451-6E66-7844-BA94-6A09C0F53672}"/>
              </a:ext>
            </a:extLst>
          </p:cNvPr>
          <p:cNvSpPr>
            <a:spLocks noGrp="1" noRot="1" noChangeAspect="1" noChangeArrowheads="1" noTextEdit="1"/>
          </p:cNvSpPr>
          <p:nvPr>
            <p:ph type="sldImg" idx="2"/>
          </p:nvPr>
        </p:nvSpPr>
        <p:spPr bwMode="auto">
          <a:xfrm>
            <a:off x="879475" y="736600"/>
            <a:ext cx="4910138" cy="368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7" name="Rectangle 5">
            <a:extLst>
              <a:ext uri="{FF2B5EF4-FFF2-40B4-BE49-F238E27FC236}">
                <a16:creationId xmlns:a16="http://schemas.microsoft.com/office/drawing/2014/main" id="{5AB5B4A5-D8F2-B742-B9CB-DE9A5A49F8E7}"/>
              </a:ext>
            </a:extLst>
          </p:cNvPr>
          <p:cNvSpPr>
            <a:spLocks noGrp="1" noChangeArrowheads="1"/>
          </p:cNvSpPr>
          <p:nvPr>
            <p:ph type="body" sz="quarter" idx="3"/>
          </p:nvPr>
        </p:nvSpPr>
        <p:spPr bwMode="auto">
          <a:xfrm>
            <a:off x="666750" y="4664075"/>
            <a:ext cx="5335588"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ltLang="en-GR"/>
              <a:t>Κάντε κλικ για να επεξεργαστείτε τα στυλ κειμένου του υποδείγματος</a:t>
            </a:r>
          </a:p>
          <a:p>
            <a:pPr lvl="1"/>
            <a:r>
              <a:rPr lang="el-GR" altLang="en-GR"/>
              <a:t>Δεύτερου επιπέδου</a:t>
            </a:r>
          </a:p>
          <a:p>
            <a:pPr lvl="2"/>
            <a:r>
              <a:rPr lang="el-GR" altLang="en-GR"/>
              <a:t>Τρίτου επιπέδου</a:t>
            </a:r>
          </a:p>
          <a:p>
            <a:pPr lvl="3"/>
            <a:r>
              <a:rPr lang="el-GR" altLang="en-GR"/>
              <a:t>Τέταρτου επιπέδου</a:t>
            </a:r>
          </a:p>
          <a:p>
            <a:pPr lvl="4"/>
            <a:r>
              <a:rPr lang="el-GR" altLang="en-GR"/>
              <a:t>Πέμπτου επιπέδου</a:t>
            </a:r>
          </a:p>
        </p:txBody>
      </p:sp>
      <p:sp>
        <p:nvSpPr>
          <p:cNvPr id="100358" name="Rectangle 6">
            <a:extLst>
              <a:ext uri="{FF2B5EF4-FFF2-40B4-BE49-F238E27FC236}">
                <a16:creationId xmlns:a16="http://schemas.microsoft.com/office/drawing/2014/main" id="{BAFEEF00-6CE2-2C42-B6EC-B54F5229894E}"/>
              </a:ext>
            </a:extLst>
          </p:cNvPr>
          <p:cNvSpPr>
            <a:spLocks noGrp="1" noChangeArrowheads="1"/>
          </p:cNvSpPr>
          <p:nvPr>
            <p:ph type="ftr" sz="quarter" idx="4"/>
          </p:nvPr>
        </p:nvSpPr>
        <p:spPr bwMode="auto">
          <a:xfrm>
            <a:off x="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mic Sans MS" pitchFamily="66" charset="0"/>
                <a:ea typeface="+mn-ea"/>
                <a:cs typeface="+mn-cs"/>
              </a:defRPr>
            </a:lvl1pPr>
          </a:lstStyle>
          <a:p>
            <a:pPr>
              <a:defRPr/>
            </a:pPr>
            <a:endParaRPr lang="el-GR"/>
          </a:p>
        </p:txBody>
      </p:sp>
      <p:sp>
        <p:nvSpPr>
          <p:cNvPr id="100359" name="Rectangle 7">
            <a:extLst>
              <a:ext uri="{FF2B5EF4-FFF2-40B4-BE49-F238E27FC236}">
                <a16:creationId xmlns:a16="http://schemas.microsoft.com/office/drawing/2014/main" id="{DA7F026C-B818-EF40-B5C0-7B684619503F}"/>
              </a:ext>
            </a:extLst>
          </p:cNvPr>
          <p:cNvSpPr>
            <a:spLocks noGrp="1" noChangeArrowheads="1"/>
          </p:cNvSpPr>
          <p:nvPr>
            <p:ph type="sldNum" sz="quarter" idx="5"/>
          </p:nvPr>
        </p:nvSpPr>
        <p:spPr bwMode="auto">
          <a:xfrm>
            <a:off x="377825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EB20F99-C814-CC4D-A337-BC5506A15615}" type="slidenum">
              <a:rPr lang="el-GR" altLang="en-GR"/>
              <a:pPr/>
              <a:t>‹#›</a:t>
            </a:fld>
            <a:endParaRPr lang="el-GR" altLang="en-G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omic Sans MS" pitchFamily="66"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omic Sans MS" pitchFamily="66"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omic Sans MS" pitchFamily="66"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omic Sans MS" pitchFamily="66"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omic Sans MS" pitchFamily="6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a:t>
            </a:fld>
            <a:endParaRPr lang="el-GR" altLang="en-GR"/>
          </a:p>
        </p:txBody>
      </p:sp>
    </p:spTree>
    <p:extLst>
      <p:ext uri="{BB962C8B-B14F-4D97-AF65-F5344CB8AC3E}">
        <p14:creationId xmlns:p14="http://schemas.microsoft.com/office/powerpoint/2010/main" val="3256746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10</a:t>
            </a:fld>
            <a:endParaRPr lang="el-GR" altLang="en-GR"/>
          </a:p>
        </p:txBody>
      </p:sp>
    </p:spTree>
    <p:extLst>
      <p:ext uri="{BB962C8B-B14F-4D97-AF65-F5344CB8AC3E}">
        <p14:creationId xmlns:p14="http://schemas.microsoft.com/office/powerpoint/2010/main" val="39199082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153</a:t>
            </a:fld>
            <a:endParaRPr lang="el-GR" altLang="en-GR"/>
          </a:p>
        </p:txBody>
      </p:sp>
    </p:spTree>
    <p:extLst>
      <p:ext uri="{BB962C8B-B14F-4D97-AF65-F5344CB8AC3E}">
        <p14:creationId xmlns:p14="http://schemas.microsoft.com/office/powerpoint/2010/main" val="71885326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154</a:t>
            </a:fld>
            <a:endParaRPr lang="el-GR" altLang="en-GR"/>
          </a:p>
        </p:txBody>
      </p:sp>
    </p:spTree>
    <p:extLst>
      <p:ext uri="{BB962C8B-B14F-4D97-AF65-F5344CB8AC3E}">
        <p14:creationId xmlns:p14="http://schemas.microsoft.com/office/powerpoint/2010/main" val="23189049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155</a:t>
            </a:fld>
            <a:endParaRPr lang="el-GR" altLang="en-GR"/>
          </a:p>
        </p:txBody>
      </p:sp>
    </p:spTree>
    <p:extLst>
      <p:ext uri="{BB962C8B-B14F-4D97-AF65-F5344CB8AC3E}">
        <p14:creationId xmlns:p14="http://schemas.microsoft.com/office/powerpoint/2010/main" val="12956936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156</a:t>
            </a:fld>
            <a:endParaRPr lang="el-GR" altLang="en-GR"/>
          </a:p>
        </p:txBody>
      </p:sp>
    </p:spTree>
    <p:extLst>
      <p:ext uri="{BB962C8B-B14F-4D97-AF65-F5344CB8AC3E}">
        <p14:creationId xmlns:p14="http://schemas.microsoft.com/office/powerpoint/2010/main" val="1397258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157</a:t>
            </a:fld>
            <a:endParaRPr lang="el-GR" altLang="en-GR"/>
          </a:p>
        </p:txBody>
      </p:sp>
    </p:spTree>
    <p:extLst>
      <p:ext uri="{BB962C8B-B14F-4D97-AF65-F5344CB8AC3E}">
        <p14:creationId xmlns:p14="http://schemas.microsoft.com/office/powerpoint/2010/main" val="4598357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158</a:t>
            </a:fld>
            <a:endParaRPr lang="el-GR" altLang="en-GR"/>
          </a:p>
        </p:txBody>
      </p:sp>
    </p:spTree>
    <p:extLst>
      <p:ext uri="{BB962C8B-B14F-4D97-AF65-F5344CB8AC3E}">
        <p14:creationId xmlns:p14="http://schemas.microsoft.com/office/powerpoint/2010/main" val="8216009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159</a:t>
            </a:fld>
            <a:endParaRPr lang="el-GR" altLang="en-GR"/>
          </a:p>
        </p:txBody>
      </p:sp>
    </p:spTree>
    <p:extLst>
      <p:ext uri="{BB962C8B-B14F-4D97-AF65-F5344CB8AC3E}">
        <p14:creationId xmlns:p14="http://schemas.microsoft.com/office/powerpoint/2010/main" val="16041036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160</a:t>
            </a:fld>
            <a:endParaRPr lang="el-GR" altLang="en-GR"/>
          </a:p>
        </p:txBody>
      </p:sp>
    </p:spTree>
    <p:extLst>
      <p:ext uri="{BB962C8B-B14F-4D97-AF65-F5344CB8AC3E}">
        <p14:creationId xmlns:p14="http://schemas.microsoft.com/office/powerpoint/2010/main" val="17202502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161</a:t>
            </a:fld>
            <a:endParaRPr lang="el-GR" altLang="en-GR"/>
          </a:p>
        </p:txBody>
      </p:sp>
    </p:spTree>
    <p:extLst>
      <p:ext uri="{BB962C8B-B14F-4D97-AF65-F5344CB8AC3E}">
        <p14:creationId xmlns:p14="http://schemas.microsoft.com/office/powerpoint/2010/main" val="9384904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DD49DADB-C753-3B4E-9C8F-5477522A25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EFF12A06-CE7E-3D45-B531-33ED89A2BCB2}" type="slidenum">
              <a:rPr lang="el-GR" altLang="en-GR" sz="1200"/>
              <a:pPr eaLnBrk="1" hangingPunct="1"/>
              <a:t>162</a:t>
            </a:fld>
            <a:endParaRPr lang="el-GR" altLang="en-GR" sz="1200"/>
          </a:p>
        </p:txBody>
      </p:sp>
      <p:sp>
        <p:nvSpPr>
          <p:cNvPr id="89090" name="Rectangle 2">
            <a:extLst>
              <a:ext uri="{FF2B5EF4-FFF2-40B4-BE49-F238E27FC236}">
                <a16:creationId xmlns:a16="http://schemas.microsoft.com/office/drawing/2014/main" id="{E523C14B-11E0-C042-8603-1CE248622B37}"/>
              </a:ext>
            </a:extLst>
          </p:cNvPr>
          <p:cNvSpPr>
            <a:spLocks noGrp="1" noRot="1" noChangeAspect="1" noChangeArrowheads="1" noTextEdit="1"/>
          </p:cNvSpPr>
          <p:nvPr>
            <p:ph type="sldImg"/>
          </p:nvPr>
        </p:nvSpPr>
        <p:spPr>
          <a:xfrm>
            <a:off x="858838" y="731838"/>
            <a:ext cx="4953000" cy="3714750"/>
          </a:xfrm>
          <a:ln/>
        </p:spPr>
      </p:sp>
      <p:sp>
        <p:nvSpPr>
          <p:cNvPr id="89091" name="Rectangle 3">
            <a:extLst>
              <a:ext uri="{FF2B5EF4-FFF2-40B4-BE49-F238E27FC236}">
                <a16:creationId xmlns:a16="http://schemas.microsoft.com/office/drawing/2014/main" id="{DCB4D206-F26A-C443-893B-3593C9DC7216}"/>
              </a:ext>
            </a:extLst>
          </p:cNvPr>
          <p:cNvSpPr>
            <a:spLocks noGrp="1" noChangeArrowheads="1"/>
          </p:cNvSpPr>
          <p:nvPr>
            <p:ph type="body" idx="1"/>
          </p:nvPr>
        </p:nvSpPr>
        <p:spPr>
          <a:xfrm>
            <a:off x="892175" y="4681538"/>
            <a:ext cx="48831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GR">
              <a:ea typeface="ＭＳ Ｐゴシック" panose="020B0600070205080204" pitchFamily="34" charset="-128"/>
            </a:endParaRPr>
          </a:p>
        </p:txBody>
      </p:sp>
    </p:spTree>
    <p:extLst>
      <p:ext uri="{BB962C8B-B14F-4D97-AF65-F5344CB8AC3E}">
        <p14:creationId xmlns:p14="http://schemas.microsoft.com/office/powerpoint/2010/main" val="277448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11</a:t>
            </a:fld>
            <a:endParaRPr lang="el-GR" altLang="en-GR"/>
          </a:p>
        </p:txBody>
      </p:sp>
    </p:spTree>
    <p:extLst>
      <p:ext uri="{BB962C8B-B14F-4D97-AF65-F5344CB8AC3E}">
        <p14:creationId xmlns:p14="http://schemas.microsoft.com/office/powerpoint/2010/main" val="24170595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4B60E503-8DDE-404B-ABD0-B200AD1660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CB9E1DC4-4EEF-D841-AFDD-6F5DF3886BCD}" type="slidenum">
              <a:rPr lang="el-GR" altLang="en-GR" sz="1200"/>
              <a:pPr eaLnBrk="1" hangingPunct="1"/>
              <a:t>163</a:t>
            </a:fld>
            <a:endParaRPr lang="el-GR" altLang="en-GR" sz="1200"/>
          </a:p>
        </p:txBody>
      </p:sp>
      <p:sp>
        <p:nvSpPr>
          <p:cNvPr id="91138" name="Rectangle 2">
            <a:extLst>
              <a:ext uri="{FF2B5EF4-FFF2-40B4-BE49-F238E27FC236}">
                <a16:creationId xmlns:a16="http://schemas.microsoft.com/office/drawing/2014/main" id="{1B1FEB43-17A2-554D-BE7E-D5FE600863BF}"/>
              </a:ext>
            </a:extLst>
          </p:cNvPr>
          <p:cNvSpPr>
            <a:spLocks noGrp="1" noRot="1" noChangeAspect="1" noChangeArrowheads="1" noTextEdit="1"/>
          </p:cNvSpPr>
          <p:nvPr>
            <p:ph type="sldImg"/>
          </p:nvPr>
        </p:nvSpPr>
        <p:spPr>
          <a:xfrm>
            <a:off x="858838" y="731838"/>
            <a:ext cx="4953000" cy="3714750"/>
          </a:xfrm>
          <a:ln/>
        </p:spPr>
      </p:sp>
      <p:sp>
        <p:nvSpPr>
          <p:cNvPr id="91139" name="Rectangle 3">
            <a:extLst>
              <a:ext uri="{FF2B5EF4-FFF2-40B4-BE49-F238E27FC236}">
                <a16:creationId xmlns:a16="http://schemas.microsoft.com/office/drawing/2014/main" id="{02E15019-1E2E-4444-B2DF-FE5E6BE85B97}"/>
              </a:ext>
            </a:extLst>
          </p:cNvPr>
          <p:cNvSpPr>
            <a:spLocks noGrp="1" noChangeArrowheads="1"/>
          </p:cNvSpPr>
          <p:nvPr>
            <p:ph type="body" idx="1"/>
          </p:nvPr>
        </p:nvSpPr>
        <p:spPr>
          <a:xfrm>
            <a:off x="892175" y="4681538"/>
            <a:ext cx="48831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GR">
              <a:ea typeface="ＭＳ Ｐゴシック" panose="020B0600070205080204" pitchFamily="34" charset="-128"/>
            </a:endParaRPr>
          </a:p>
        </p:txBody>
      </p:sp>
    </p:spTree>
    <p:extLst>
      <p:ext uri="{BB962C8B-B14F-4D97-AF65-F5344CB8AC3E}">
        <p14:creationId xmlns:p14="http://schemas.microsoft.com/office/powerpoint/2010/main" val="380750973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71820F72-EF26-5D43-BCA2-3D00A9F1C1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9A813BB6-2843-AD4A-B124-CD30620E5E07}" type="slidenum">
              <a:rPr lang="el-GR" altLang="en-GR" sz="1200"/>
              <a:pPr eaLnBrk="1" hangingPunct="1"/>
              <a:t>165</a:t>
            </a:fld>
            <a:endParaRPr lang="el-GR" altLang="en-GR" sz="1200"/>
          </a:p>
        </p:txBody>
      </p:sp>
      <p:sp>
        <p:nvSpPr>
          <p:cNvPr id="93186" name="Rectangle 2">
            <a:extLst>
              <a:ext uri="{FF2B5EF4-FFF2-40B4-BE49-F238E27FC236}">
                <a16:creationId xmlns:a16="http://schemas.microsoft.com/office/drawing/2014/main" id="{C78D6C37-D906-E747-A8CA-8A66258D575B}"/>
              </a:ext>
            </a:extLst>
          </p:cNvPr>
          <p:cNvSpPr>
            <a:spLocks noGrp="1" noRot="1" noChangeAspect="1" noChangeArrowheads="1" noTextEdit="1"/>
          </p:cNvSpPr>
          <p:nvPr>
            <p:ph type="sldImg"/>
          </p:nvPr>
        </p:nvSpPr>
        <p:spPr>
          <a:xfrm>
            <a:off x="858838" y="731838"/>
            <a:ext cx="4953000" cy="3714750"/>
          </a:xfrm>
          <a:ln/>
        </p:spPr>
      </p:sp>
      <p:sp>
        <p:nvSpPr>
          <p:cNvPr id="93187" name="Rectangle 3">
            <a:extLst>
              <a:ext uri="{FF2B5EF4-FFF2-40B4-BE49-F238E27FC236}">
                <a16:creationId xmlns:a16="http://schemas.microsoft.com/office/drawing/2014/main" id="{1C9AD8EF-FD5E-B844-ADB8-9085139C077F}"/>
              </a:ext>
            </a:extLst>
          </p:cNvPr>
          <p:cNvSpPr>
            <a:spLocks noGrp="1" noChangeArrowheads="1"/>
          </p:cNvSpPr>
          <p:nvPr>
            <p:ph type="body" idx="1"/>
          </p:nvPr>
        </p:nvSpPr>
        <p:spPr>
          <a:xfrm>
            <a:off x="892175" y="4681538"/>
            <a:ext cx="48831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GR">
              <a:ea typeface="ＭＳ Ｐゴシック" panose="020B0600070205080204" pitchFamily="34" charset="-128"/>
            </a:endParaRPr>
          </a:p>
        </p:txBody>
      </p:sp>
    </p:spTree>
    <p:extLst>
      <p:ext uri="{BB962C8B-B14F-4D97-AF65-F5344CB8AC3E}">
        <p14:creationId xmlns:p14="http://schemas.microsoft.com/office/powerpoint/2010/main" val="38224414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D89A75AB-9886-D84A-978D-A4031BCC15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094CCC5C-D751-7348-8D80-1C2D94D218C8}" type="slidenum">
              <a:rPr lang="el-GR" altLang="en-GR" sz="1200"/>
              <a:pPr eaLnBrk="1" hangingPunct="1"/>
              <a:t>166</a:t>
            </a:fld>
            <a:endParaRPr lang="el-GR" altLang="en-GR" sz="1200"/>
          </a:p>
        </p:txBody>
      </p:sp>
      <p:sp>
        <p:nvSpPr>
          <p:cNvPr id="95234" name="Rectangle 2">
            <a:extLst>
              <a:ext uri="{FF2B5EF4-FFF2-40B4-BE49-F238E27FC236}">
                <a16:creationId xmlns:a16="http://schemas.microsoft.com/office/drawing/2014/main" id="{D5339FAD-D60F-AE48-9664-D4541529CD84}"/>
              </a:ext>
            </a:extLst>
          </p:cNvPr>
          <p:cNvSpPr>
            <a:spLocks noGrp="1" noRot="1" noChangeAspect="1" noChangeArrowheads="1" noTextEdit="1"/>
          </p:cNvSpPr>
          <p:nvPr>
            <p:ph type="sldImg"/>
          </p:nvPr>
        </p:nvSpPr>
        <p:spPr>
          <a:xfrm>
            <a:off x="858838" y="731838"/>
            <a:ext cx="4953000" cy="3714750"/>
          </a:xfrm>
          <a:ln/>
        </p:spPr>
      </p:sp>
      <p:sp>
        <p:nvSpPr>
          <p:cNvPr id="95235" name="Rectangle 3">
            <a:extLst>
              <a:ext uri="{FF2B5EF4-FFF2-40B4-BE49-F238E27FC236}">
                <a16:creationId xmlns:a16="http://schemas.microsoft.com/office/drawing/2014/main" id="{E9B24A37-C3BA-B949-9FB4-B64C57F360D3}"/>
              </a:ext>
            </a:extLst>
          </p:cNvPr>
          <p:cNvSpPr>
            <a:spLocks noGrp="1" noChangeArrowheads="1"/>
          </p:cNvSpPr>
          <p:nvPr>
            <p:ph type="body" idx="1"/>
          </p:nvPr>
        </p:nvSpPr>
        <p:spPr>
          <a:xfrm>
            <a:off x="892175" y="4681538"/>
            <a:ext cx="48831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GR">
              <a:ea typeface="ＭＳ Ｐゴシック" panose="020B0600070205080204" pitchFamily="34" charset="-128"/>
            </a:endParaRPr>
          </a:p>
        </p:txBody>
      </p:sp>
    </p:spTree>
    <p:extLst>
      <p:ext uri="{BB962C8B-B14F-4D97-AF65-F5344CB8AC3E}">
        <p14:creationId xmlns:p14="http://schemas.microsoft.com/office/powerpoint/2010/main" val="33991525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D0351DC2-137E-464E-B360-1D8269CC00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9AEECA54-9830-3040-A2DA-D27905CEC146}" type="slidenum">
              <a:rPr lang="el-GR" altLang="en-GR" sz="1200"/>
              <a:pPr eaLnBrk="1" hangingPunct="1"/>
              <a:t>167</a:t>
            </a:fld>
            <a:endParaRPr lang="el-GR" altLang="en-GR" sz="1200"/>
          </a:p>
        </p:txBody>
      </p:sp>
      <p:sp>
        <p:nvSpPr>
          <p:cNvPr id="97282" name="Rectangle 2">
            <a:extLst>
              <a:ext uri="{FF2B5EF4-FFF2-40B4-BE49-F238E27FC236}">
                <a16:creationId xmlns:a16="http://schemas.microsoft.com/office/drawing/2014/main" id="{F1A6057E-93EA-ED41-8DA3-41CBC39954C9}"/>
              </a:ext>
            </a:extLst>
          </p:cNvPr>
          <p:cNvSpPr>
            <a:spLocks noGrp="1" noRot="1" noChangeAspect="1" noChangeArrowheads="1" noTextEdit="1"/>
          </p:cNvSpPr>
          <p:nvPr>
            <p:ph type="sldImg"/>
          </p:nvPr>
        </p:nvSpPr>
        <p:spPr>
          <a:xfrm>
            <a:off x="858838" y="731838"/>
            <a:ext cx="4953000" cy="3714750"/>
          </a:xfrm>
          <a:ln/>
        </p:spPr>
      </p:sp>
      <p:sp>
        <p:nvSpPr>
          <p:cNvPr id="97283" name="Rectangle 3">
            <a:extLst>
              <a:ext uri="{FF2B5EF4-FFF2-40B4-BE49-F238E27FC236}">
                <a16:creationId xmlns:a16="http://schemas.microsoft.com/office/drawing/2014/main" id="{F9600AD6-BFF7-E343-AA94-B655E025C45B}"/>
              </a:ext>
            </a:extLst>
          </p:cNvPr>
          <p:cNvSpPr>
            <a:spLocks noGrp="1" noChangeArrowheads="1"/>
          </p:cNvSpPr>
          <p:nvPr>
            <p:ph type="body" idx="1"/>
          </p:nvPr>
        </p:nvSpPr>
        <p:spPr>
          <a:xfrm>
            <a:off x="892175" y="4681538"/>
            <a:ext cx="48831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GR">
              <a:ea typeface="ＭＳ Ｐゴシック" panose="020B0600070205080204" pitchFamily="34" charset="-128"/>
            </a:endParaRPr>
          </a:p>
        </p:txBody>
      </p:sp>
    </p:spTree>
    <p:extLst>
      <p:ext uri="{BB962C8B-B14F-4D97-AF65-F5344CB8AC3E}">
        <p14:creationId xmlns:p14="http://schemas.microsoft.com/office/powerpoint/2010/main" val="65608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12</a:t>
            </a:fld>
            <a:endParaRPr lang="el-GR" altLang="en-GR"/>
          </a:p>
        </p:txBody>
      </p:sp>
    </p:spTree>
    <p:extLst>
      <p:ext uri="{BB962C8B-B14F-4D97-AF65-F5344CB8AC3E}">
        <p14:creationId xmlns:p14="http://schemas.microsoft.com/office/powerpoint/2010/main" val="3127119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13</a:t>
            </a:fld>
            <a:endParaRPr lang="el-GR" altLang="en-GR"/>
          </a:p>
        </p:txBody>
      </p:sp>
    </p:spTree>
    <p:extLst>
      <p:ext uri="{BB962C8B-B14F-4D97-AF65-F5344CB8AC3E}">
        <p14:creationId xmlns:p14="http://schemas.microsoft.com/office/powerpoint/2010/main" val="167241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14</a:t>
            </a:fld>
            <a:endParaRPr lang="el-GR" altLang="en-GR"/>
          </a:p>
        </p:txBody>
      </p:sp>
    </p:spTree>
    <p:extLst>
      <p:ext uri="{BB962C8B-B14F-4D97-AF65-F5344CB8AC3E}">
        <p14:creationId xmlns:p14="http://schemas.microsoft.com/office/powerpoint/2010/main" val="3517859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15</a:t>
            </a:fld>
            <a:endParaRPr lang="el-GR" altLang="en-GR"/>
          </a:p>
        </p:txBody>
      </p:sp>
    </p:spTree>
    <p:extLst>
      <p:ext uri="{BB962C8B-B14F-4D97-AF65-F5344CB8AC3E}">
        <p14:creationId xmlns:p14="http://schemas.microsoft.com/office/powerpoint/2010/main" val="213783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16</a:t>
            </a:fld>
            <a:endParaRPr lang="el-GR" altLang="en-GR"/>
          </a:p>
        </p:txBody>
      </p:sp>
    </p:spTree>
    <p:extLst>
      <p:ext uri="{BB962C8B-B14F-4D97-AF65-F5344CB8AC3E}">
        <p14:creationId xmlns:p14="http://schemas.microsoft.com/office/powerpoint/2010/main" val="159714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17</a:t>
            </a:fld>
            <a:endParaRPr lang="el-GR" altLang="en-GR"/>
          </a:p>
        </p:txBody>
      </p:sp>
    </p:spTree>
    <p:extLst>
      <p:ext uri="{BB962C8B-B14F-4D97-AF65-F5344CB8AC3E}">
        <p14:creationId xmlns:p14="http://schemas.microsoft.com/office/powerpoint/2010/main" val="2874209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18</a:t>
            </a:fld>
            <a:endParaRPr lang="el-GR" altLang="en-GR"/>
          </a:p>
        </p:txBody>
      </p:sp>
    </p:spTree>
    <p:extLst>
      <p:ext uri="{BB962C8B-B14F-4D97-AF65-F5344CB8AC3E}">
        <p14:creationId xmlns:p14="http://schemas.microsoft.com/office/powerpoint/2010/main" val="2427786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19</a:t>
            </a:fld>
            <a:endParaRPr lang="el-GR" altLang="en-GR"/>
          </a:p>
        </p:txBody>
      </p:sp>
    </p:spTree>
    <p:extLst>
      <p:ext uri="{BB962C8B-B14F-4D97-AF65-F5344CB8AC3E}">
        <p14:creationId xmlns:p14="http://schemas.microsoft.com/office/powerpoint/2010/main" val="1635060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2</a:t>
            </a:fld>
            <a:endParaRPr lang="el-GR" altLang="en-GR"/>
          </a:p>
        </p:txBody>
      </p:sp>
    </p:spTree>
    <p:extLst>
      <p:ext uri="{BB962C8B-B14F-4D97-AF65-F5344CB8AC3E}">
        <p14:creationId xmlns:p14="http://schemas.microsoft.com/office/powerpoint/2010/main" val="175361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32</a:t>
            </a:fld>
            <a:endParaRPr lang="el-GR" altLang="en-GR"/>
          </a:p>
        </p:txBody>
      </p:sp>
    </p:spTree>
    <p:extLst>
      <p:ext uri="{BB962C8B-B14F-4D97-AF65-F5344CB8AC3E}">
        <p14:creationId xmlns:p14="http://schemas.microsoft.com/office/powerpoint/2010/main" val="3069183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33</a:t>
            </a:fld>
            <a:endParaRPr lang="el-GR" altLang="en-GR"/>
          </a:p>
        </p:txBody>
      </p:sp>
    </p:spTree>
    <p:extLst>
      <p:ext uri="{BB962C8B-B14F-4D97-AF65-F5344CB8AC3E}">
        <p14:creationId xmlns:p14="http://schemas.microsoft.com/office/powerpoint/2010/main" val="519052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34</a:t>
            </a:fld>
            <a:endParaRPr lang="el-GR" altLang="en-GR"/>
          </a:p>
        </p:txBody>
      </p:sp>
    </p:spTree>
    <p:extLst>
      <p:ext uri="{BB962C8B-B14F-4D97-AF65-F5344CB8AC3E}">
        <p14:creationId xmlns:p14="http://schemas.microsoft.com/office/powerpoint/2010/main" val="3112584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36</a:t>
            </a:fld>
            <a:endParaRPr lang="el-GR" altLang="en-GR"/>
          </a:p>
        </p:txBody>
      </p:sp>
    </p:spTree>
    <p:extLst>
      <p:ext uri="{BB962C8B-B14F-4D97-AF65-F5344CB8AC3E}">
        <p14:creationId xmlns:p14="http://schemas.microsoft.com/office/powerpoint/2010/main" val="1050601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40</a:t>
            </a:fld>
            <a:endParaRPr lang="el-GR" altLang="en-GR"/>
          </a:p>
        </p:txBody>
      </p:sp>
    </p:spTree>
    <p:extLst>
      <p:ext uri="{BB962C8B-B14F-4D97-AF65-F5344CB8AC3E}">
        <p14:creationId xmlns:p14="http://schemas.microsoft.com/office/powerpoint/2010/main" val="1215603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41</a:t>
            </a:fld>
            <a:endParaRPr lang="el-GR" altLang="en-GR"/>
          </a:p>
        </p:txBody>
      </p:sp>
    </p:spTree>
    <p:extLst>
      <p:ext uri="{BB962C8B-B14F-4D97-AF65-F5344CB8AC3E}">
        <p14:creationId xmlns:p14="http://schemas.microsoft.com/office/powerpoint/2010/main" val="1315949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46</a:t>
            </a:fld>
            <a:endParaRPr lang="el-GR" altLang="en-GR"/>
          </a:p>
        </p:txBody>
      </p:sp>
    </p:spTree>
    <p:extLst>
      <p:ext uri="{BB962C8B-B14F-4D97-AF65-F5344CB8AC3E}">
        <p14:creationId xmlns:p14="http://schemas.microsoft.com/office/powerpoint/2010/main" val="4254207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47</a:t>
            </a:fld>
            <a:endParaRPr lang="el-GR" altLang="en-GR"/>
          </a:p>
        </p:txBody>
      </p:sp>
    </p:spTree>
    <p:extLst>
      <p:ext uri="{BB962C8B-B14F-4D97-AF65-F5344CB8AC3E}">
        <p14:creationId xmlns:p14="http://schemas.microsoft.com/office/powerpoint/2010/main" val="21854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48</a:t>
            </a:fld>
            <a:endParaRPr lang="el-GR" altLang="en-GR"/>
          </a:p>
        </p:txBody>
      </p:sp>
    </p:spTree>
    <p:extLst>
      <p:ext uri="{BB962C8B-B14F-4D97-AF65-F5344CB8AC3E}">
        <p14:creationId xmlns:p14="http://schemas.microsoft.com/office/powerpoint/2010/main" val="3636287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49</a:t>
            </a:fld>
            <a:endParaRPr lang="el-GR" altLang="en-GR"/>
          </a:p>
        </p:txBody>
      </p:sp>
    </p:spTree>
    <p:extLst>
      <p:ext uri="{BB962C8B-B14F-4D97-AF65-F5344CB8AC3E}">
        <p14:creationId xmlns:p14="http://schemas.microsoft.com/office/powerpoint/2010/main" val="362043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3</a:t>
            </a:fld>
            <a:endParaRPr lang="el-GR" altLang="en-GR"/>
          </a:p>
        </p:txBody>
      </p:sp>
    </p:spTree>
    <p:extLst>
      <p:ext uri="{BB962C8B-B14F-4D97-AF65-F5344CB8AC3E}">
        <p14:creationId xmlns:p14="http://schemas.microsoft.com/office/powerpoint/2010/main" val="3633713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50</a:t>
            </a:fld>
            <a:endParaRPr lang="el-GR" altLang="en-GR"/>
          </a:p>
        </p:txBody>
      </p:sp>
    </p:spTree>
    <p:extLst>
      <p:ext uri="{BB962C8B-B14F-4D97-AF65-F5344CB8AC3E}">
        <p14:creationId xmlns:p14="http://schemas.microsoft.com/office/powerpoint/2010/main" val="2752999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51</a:t>
            </a:fld>
            <a:endParaRPr lang="el-GR" altLang="en-GR"/>
          </a:p>
        </p:txBody>
      </p:sp>
    </p:spTree>
    <p:extLst>
      <p:ext uri="{BB962C8B-B14F-4D97-AF65-F5344CB8AC3E}">
        <p14:creationId xmlns:p14="http://schemas.microsoft.com/office/powerpoint/2010/main" val="1736195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52</a:t>
            </a:fld>
            <a:endParaRPr lang="el-GR" altLang="en-GR"/>
          </a:p>
        </p:txBody>
      </p:sp>
    </p:spTree>
    <p:extLst>
      <p:ext uri="{BB962C8B-B14F-4D97-AF65-F5344CB8AC3E}">
        <p14:creationId xmlns:p14="http://schemas.microsoft.com/office/powerpoint/2010/main" val="846371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53</a:t>
            </a:fld>
            <a:endParaRPr lang="el-GR" altLang="en-GR"/>
          </a:p>
        </p:txBody>
      </p:sp>
    </p:spTree>
    <p:extLst>
      <p:ext uri="{BB962C8B-B14F-4D97-AF65-F5344CB8AC3E}">
        <p14:creationId xmlns:p14="http://schemas.microsoft.com/office/powerpoint/2010/main" val="1930741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54</a:t>
            </a:fld>
            <a:endParaRPr lang="el-GR" altLang="en-GR"/>
          </a:p>
        </p:txBody>
      </p:sp>
    </p:spTree>
    <p:extLst>
      <p:ext uri="{BB962C8B-B14F-4D97-AF65-F5344CB8AC3E}">
        <p14:creationId xmlns:p14="http://schemas.microsoft.com/office/powerpoint/2010/main" val="307779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55</a:t>
            </a:fld>
            <a:endParaRPr lang="el-GR" altLang="en-GR"/>
          </a:p>
        </p:txBody>
      </p:sp>
    </p:spTree>
    <p:extLst>
      <p:ext uri="{BB962C8B-B14F-4D97-AF65-F5344CB8AC3E}">
        <p14:creationId xmlns:p14="http://schemas.microsoft.com/office/powerpoint/2010/main" val="1372572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56</a:t>
            </a:fld>
            <a:endParaRPr lang="el-GR" altLang="en-GR"/>
          </a:p>
        </p:txBody>
      </p:sp>
    </p:spTree>
    <p:extLst>
      <p:ext uri="{BB962C8B-B14F-4D97-AF65-F5344CB8AC3E}">
        <p14:creationId xmlns:p14="http://schemas.microsoft.com/office/powerpoint/2010/main" val="670535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57</a:t>
            </a:fld>
            <a:endParaRPr lang="el-GR" altLang="en-GR"/>
          </a:p>
        </p:txBody>
      </p:sp>
    </p:spTree>
    <p:extLst>
      <p:ext uri="{BB962C8B-B14F-4D97-AF65-F5344CB8AC3E}">
        <p14:creationId xmlns:p14="http://schemas.microsoft.com/office/powerpoint/2010/main" val="3129180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58</a:t>
            </a:fld>
            <a:endParaRPr lang="el-GR" altLang="en-GR"/>
          </a:p>
        </p:txBody>
      </p:sp>
    </p:spTree>
    <p:extLst>
      <p:ext uri="{BB962C8B-B14F-4D97-AF65-F5344CB8AC3E}">
        <p14:creationId xmlns:p14="http://schemas.microsoft.com/office/powerpoint/2010/main" val="1429379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60</a:t>
            </a:fld>
            <a:endParaRPr lang="el-GR" altLang="en-GR"/>
          </a:p>
        </p:txBody>
      </p:sp>
    </p:spTree>
    <p:extLst>
      <p:ext uri="{BB962C8B-B14F-4D97-AF65-F5344CB8AC3E}">
        <p14:creationId xmlns:p14="http://schemas.microsoft.com/office/powerpoint/2010/main" val="1127984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4</a:t>
            </a:fld>
            <a:endParaRPr lang="el-GR" altLang="en-GR"/>
          </a:p>
        </p:txBody>
      </p:sp>
    </p:spTree>
    <p:extLst>
      <p:ext uri="{BB962C8B-B14F-4D97-AF65-F5344CB8AC3E}">
        <p14:creationId xmlns:p14="http://schemas.microsoft.com/office/powerpoint/2010/main" val="1241613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61</a:t>
            </a:fld>
            <a:endParaRPr lang="el-GR" altLang="en-GR"/>
          </a:p>
        </p:txBody>
      </p:sp>
    </p:spTree>
    <p:extLst>
      <p:ext uri="{BB962C8B-B14F-4D97-AF65-F5344CB8AC3E}">
        <p14:creationId xmlns:p14="http://schemas.microsoft.com/office/powerpoint/2010/main" val="3705673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67</a:t>
            </a:fld>
            <a:endParaRPr lang="el-GR" altLang="en-GR"/>
          </a:p>
        </p:txBody>
      </p:sp>
    </p:spTree>
    <p:extLst>
      <p:ext uri="{BB962C8B-B14F-4D97-AF65-F5344CB8AC3E}">
        <p14:creationId xmlns:p14="http://schemas.microsoft.com/office/powerpoint/2010/main" val="1491568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71</a:t>
            </a:fld>
            <a:endParaRPr lang="el-GR" altLang="en-GR"/>
          </a:p>
        </p:txBody>
      </p:sp>
    </p:spTree>
    <p:extLst>
      <p:ext uri="{BB962C8B-B14F-4D97-AF65-F5344CB8AC3E}">
        <p14:creationId xmlns:p14="http://schemas.microsoft.com/office/powerpoint/2010/main" val="3708505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10027D3D-8A25-EE47-9AF0-1055D23AFF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F3674442-CA23-6D46-BD22-F604D0F89009}" type="slidenum">
              <a:rPr lang="el-GR" altLang="en-GR" sz="1200"/>
              <a:pPr eaLnBrk="1" hangingPunct="1"/>
              <a:t>72</a:t>
            </a:fld>
            <a:endParaRPr lang="el-GR" altLang="en-GR" sz="1200"/>
          </a:p>
        </p:txBody>
      </p:sp>
      <p:sp>
        <p:nvSpPr>
          <p:cNvPr id="82946" name="Rectangle 2">
            <a:extLst>
              <a:ext uri="{FF2B5EF4-FFF2-40B4-BE49-F238E27FC236}">
                <a16:creationId xmlns:a16="http://schemas.microsoft.com/office/drawing/2014/main" id="{ACC451E7-9967-C74E-AE9D-A16927C1E3FE}"/>
              </a:ext>
            </a:extLst>
          </p:cNvPr>
          <p:cNvSpPr>
            <a:spLocks noGrp="1" noRot="1" noChangeAspect="1" noChangeArrowheads="1" noTextEdit="1"/>
          </p:cNvSpPr>
          <p:nvPr>
            <p:ph type="sldImg"/>
          </p:nvPr>
        </p:nvSpPr>
        <p:spPr>
          <a:xfrm>
            <a:off x="858838" y="731838"/>
            <a:ext cx="4953000" cy="3714750"/>
          </a:xfrm>
          <a:ln/>
        </p:spPr>
      </p:sp>
      <p:sp>
        <p:nvSpPr>
          <p:cNvPr id="82947" name="Rectangle 3">
            <a:extLst>
              <a:ext uri="{FF2B5EF4-FFF2-40B4-BE49-F238E27FC236}">
                <a16:creationId xmlns:a16="http://schemas.microsoft.com/office/drawing/2014/main" id="{66C7BB7A-0660-5045-9EDB-145D9415BA38}"/>
              </a:ext>
            </a:extLst>
          </p:cNvPr>
          <p:cNvSpPr>
            <a:spLocks noGrp="1" noChangeArrowheads="1"/>
          </p:cNvSpPr>
          <p:nvPr>
            <p:ph type="body" idx="1"/>
          </p:nvPr>
        </p:nvSpPr>
        <p:spPr>
          <a:xfrm>
            <a:off x="892175" y="4681538"/>
            <a:ext cx="48831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GR">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956BF0D7-9261-CB44-9469-029AACF00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6199676C-A0DA-114A-B972-BFE16DBBB5FC}" type="slidenum">
              <a:rPr lang="el-GR" altLang="en-GR" sz="1200"/>
              <a:pPr eaLnBrk="1" hangingPunct="1"/>
              <a:t>73</a:t>
            </a:fld>
            <a:endParaRPr lang="el-GR" altLang="en-GR" sz="1200"/>
          </a:p>
        </p:txBody>
      </p:sp>
      <p:sp>
        <p:nvSpPr>
          <p:cNvPr id="84994" name="Rectangle 2">
            <a:extLst>
              <a:ext uri="{FF2B5EF4-FFF2-40B4-BE49-F238E27FC236}">
                <a16:creationId xmlns:a16="http://schemas.microsoft.com/office/drawing/2014/main" id="{29FA8BBB-87FC-FD4A-BA6A-BA146FC77D05}"/>
              </a:ext>
            </a:extLst>
          </p:cNvPr>
          <p:cNvSpPr>
            <a:spLocks noGrp="1" noRot="1" noChangeAspect="1" noChangeArrowheads="1" noTextEdit="1"/>
          </p:cNvSpPr>
          <p:nvPr>
            <p:ph type="sldImg"/>
          </p:nvPr>
        </p:nvSpPr>
        <p:spPr>
          <a:xfrm>
            <a:off x="858838" y="731838"/>
            <a:ext cx="4953000" cy="3714750"/>
          </a:xfrm>
          <a:ln/>
        </p:spPr>
      </p:sp>
      <p:sp>
        <p:nvSpPr>
          <p:cNvPr id="84995" name="Rectangle 3">
            <a:extLst>
              <a:ext uri="{FF2B5EF4-FFF2-40B4-BE49-F238E27FC236}">
                <a16:creationId xmlns:a16="http://schemas.microsoft.com/office/drawing/2014/main" id="{6340C8D3-B645-594C-A047-997C055BE2A6}"/>
              </a:ext>
            </a:extLst>
          </p:cNvPr>
          <p:cNvSpPr>
            <a:spLocks noGrp="1" noChangeArrowheads="1"/>
          </p:cNvSpPr>
          <p:nvPr>
            <p:ph type="body" idx="1"/>
          </p:nvPr>
        </p:nvSpPr>
        <p:spPr>
          <a:xfrm>
            <a:off x="892175" y="4681538"/>
            <a:ext cx="48831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GR">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C77AD76D-F894-0146-8788-F801B3ACBC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99C5553D-DBB3-2E4D-B14B-12E42EBE2472}" type="slidenum">
              <a:rPr lang="el-GR" altLang="en-GR" sz="1200"/>
              <a:pPr eaLnBrk="1" hangingPunct="1"/>
              <a:t>74</a:t>
            </a:fld>
            <a:endParaRPr lang="el-GR" altLang="en-GR" sz="1200"/>
          </a:p>
        </p:txBody>
      </p:sp>
      <p:sp>
        <p:nvSpPr>
          <p:cNvPr id="87042" name="Rectangle 2">
            <a:extLst>
              <a:ext uri="{FF2B5EF4-FFF2-40B4-BE49-F238E27FC236}">
                <a16:creationId xmlns:a16="http://schemas.microsoft.com/office/drawing/2014/main" id="{84DA3AB4-C537-6A4C-9F80-309E8FDCFEAE}"/>
              </a:ext>
            </a:extLst>
          </p:cNvPr>
          <p:cNvSpPr>
            <a:spLocks noGrp="1" noRot="1" noChangeAspect="1" noChangeArrowheads="1" noTextEdit="1"/>
          </p:cNvSpPr>
          <p:nvPr>
            <p:ph type="sldImg"/>
          </p:nvPr>
        </p:nvSpPr>
        <p:spPr>
          <a:xfrm>
            <a:off x="858838" y="731838"/>
            <a:ext cx="4953000" cy="3714750"/>
          </a:xfrm>
          <a:ln/>
        </p:spPr>
      </p:sp>
      <p:sp>
        <p:nvSpPr>
          <p:cNvPr id="87043" name="Rectangle 3">
            <a:extLst>
              <a:ext uri="{FF2B5EF4-FFF2-40B4-BE49-F238E27FC236}">
                <a16:creationId xmlns:a16="http://schemas.microsoft.com/office/drawing/2014/main" id="{C06EC3F6-B4AF-1C47-9DED-9BD4E6EEDD70}"/>
              </a:ext>
            </a:extLst>
          </p:cNvPr>
          <p:cNvSpPr>
            <a:spLocks noGrp="1" noChangeArrowheads="1"/>
          </p:cNvSpPr>
          <p:nvPr>
            <p:ph type="body" idx="1"/>
          </p:nvPr>
        </p:nvSpPr>
        <p:spPr>
          <a:xfrm>
            <a:off x="892175" y="4681538"/>
            <a:ext cx="48831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GR">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75</a:t>
            </a:fld>
            <a:endParaRPr lang="el-GR" altLang="en-GR"/>
          </a:p>
        </p:txBody>
      </p:sp>
    </p:spTree>
    <p:extLst>
      <p:ext uri="{BB962C8B-B14F-4D97-AF65-F5344CB8AC3E}">
        <p14:creationId xmlns:p14="http://schemas.microsoft.com/office/powerpoint/2010/main" val="3553038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76</a:t>
            </a:fld>
            <a:endParaRPr lang="el-GR" altLang="en-GR"/>
          </a:p>
        </p:txBody>
      </p:sp>
    </p:spTree>
    <p:extLst>
      <p:ext uri="{BB962C8B-B14F-4D97-AF65-F5344CB8AC3E}">
        <p14:creationId xmlns:p14="http://schemas.microsoft.com/office/powerpoint/2010/main" val="33390763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78</a:t>
            </a:fld>
            <a:endParaRPr lang="el-GR" altLang="en-GR"/>
          </a:p>
        </p:txBody>
      </p:sp>
    </p:spTree>
    <p:extLst>
      <p:ext uri="{BB962C8B-B14F-4D97-AF65-F5344CB8AC3E}">
        <p14:creationId xmlns:p14="http://schemas.microsoft.com/office/powerpoint/2010/main" val="624304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79</a:t>
            </a:fld>
            <a:endParaRPr lang="el-GR" altLang="en-GR"/>
          </a:p>
        </p:txBody>
      </p:sp>
    </p:spTree>
    <p:extLst>
      <p:ext uri="{BB962C8B-B14F-4D97-AF65-F5344CB8AC3E}">
        <p14:creationId xmlns:p14="http://schemas.microsoft.com/office/powerpoint/2010/main" val="220376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5</a:t>
            </a:fld>
            <a:endParaRPr lang="el-GR" altLang="en-GR"/>
          </a:p>
        </p:txBody>
      </p:sp>
    </p:spTree>
    <p:extLst>
      <p:ext uri="{BB962C8B-B14F-4D97-AF65-F5344CB8AC3E}">
        <p14:creationId xmlns:p14="http://schemas.microsoft.com/office/powerpoint/2010/main" val="2353023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80</a:t>
            </a:fld>
            <a:endParaRPr lang="el-GR" altLang="en-GR"/>
          </a:p>
        </p:txBody>
      </p:sp>
    </p:spTree>
    <p:extLst>
      <p:ext uri="{BB962C8B-B14F-4D97-AF65-F5344CB8AC3E}">
        <p14:creationId xmlns:p14="http://schemas.microsoft.com/office/powerpoint/2010/main" val="3238848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82</a:t>
            </a:fld>
            <a:endParaRPr lang="el-GR" altLang="en-GR"/>
          </a:p>
        </p:txBody>
      </p:sp>
    </p:spTree>
    <p:extLst>
      <p:ext uri="{BB962C8B-B14F-4D97-AF65-F5344CB8AC3E}">
        <p14:creationId xmlns:p14="http://schemas.microsoft.com/office/powerpoint/2010/main" val="3505784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85</a:t>
            </a:fld>
            <a:endParaRPr lang="el-GR" altLang="en-GR"/>
          </a:p>
        </p:txBody>
      </p:sp>
    </p:spTree>
    <p:extLst>
      <p:ext uri="{BB962C8B-B14F-4D97-AF65-F5344CB8AC3E}">
        <p14:creationId xmlns:p14="http://schemas.microsoft.com/office/powerpoint/2010/main" val="39143764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89</a:t>
            </a:fld>
            <a:endParaRPr lang="el-GR" altLang="en-GR"/>
          </a:p>
        </p:txBody>
      </p:sp>
    </p:spTree>
    <p:extLst>
      <p:ext uri="{BB962C8B-B14F-4D97-AF65-F5344CB8AC3E}">
        <p14:creationId xmlns:p14="http://schemas.microsoft.com/office/powerpoint/2010/main" val="2736216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90</a:t>
            </a:fld>
            <a:endParaRPr lang="el-GR" altLang="en-GR"/>
          </a:p>
        </p:txBody>
      </p:sp>
    </p:spTree>
    <p:extLst>
      <p:ext uri="{BB962C8B-B14F-4D97-AF65-F5344CB8AC3E}">
        <p14:creationId xmlns:p14="http://schemas.microsoft.com/office/powerpoint/2010/main" val="3563127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91</a:t>
            </a:fld>
            <a:endParaRPr lang="el-GR" altLang="en-GR"/>
          </a:p>
        </p:txBody>
      </p:sp>
    </p:spTree>
    <p:extLst>
      <p:ext uri="{BB962C8B-B14F-4D97-AF65-F5344CB8AC3E}">
        <p14:creationId xmlns:p14="http://schemas.microsoft.com/office/powerpoint/2010/main" val="3102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92</a:t>
            </a:fld>
            <a:endParaRPr lang="el-GR" altLang="en-GR"/>
          </a:p>
        </p:txBody>
      </p:sp>
    </p:spTree>
    <p:extLst>
      <p:ext uri="{BB962C8B-B14F-4D97-AF65-F5344CB8AC3E}">
        <p14:creationId xmlns:p14="http://schemas.microsoft.com/office/powerpoint/2010/main" val="2176285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94</a:t>
            </a:fld>
            <a:endParaRPr lang="el-GR" altLang="en-GR"/>
          </a:p>
        </p:txBody>
      </p:sp>
    </p:spTree>
    <p:extLst>
      <p:ext uri="{BB962C8B-B14F-4D97-AF65-F5344CB8AC3E}">
        <p14:creationId xmlns:p14="http://schemas.microsoft.com/office/powerpoint/2010/main" val="1840078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96</a:t>
            </a:fld>
            <a:endParaRPr lang="el-GR" altLang="en-GR"/>
          </a:p>
        </p:txBody>
      </p:sp>
    </p:spTree>
    <p:extLst>
      <p:ext uri="{BB962C8B-B14F-4D97-AF65-F5344CB8AC3E}">
        <p14:creationId xmlns:p14="http://schemas.microsoft.com/office/powerpoint/2010/main" val="4695733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97</a:t>
            </a:fld>
            <a:endParaRPr lang="el-GR" altLang="en-GR"/>
          </a:p>
        </p:txBody>
      </p:sp>
    </p:spTree>
    <p:extLst>
      <p:ext uri="{BB962C8B-B14F-4D97-AF65-F5344CB8AC3E}">
        <p14:creationId xmlns:p14="http://schemas.microsoft.com/office/powerpoint/2010/main" val="3787445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6</a:t>
            </a:fld>
            <a:endParaRPr lang="el-GR" altLang="en-GR"/>
          </a:p>
        </p:txBody>
      </p:sp>
    </p:spTree>
    <p:extLst>
      <p:ext uri="{BB962C8B-B14F-4D97-AF65-F5344CB8AC3E}">
        <p14:creationId xmlns:p14="http://schemas.microsoft.com/office/powerpoint/2010/main" val="98359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98</a:t>
            </a:fld>
            <a:endParaRPr lang="el-GR" altLang="en-GR"/>
          </a:p>
        </p:txBody>
      </p:sp>
    </p:spTree>
    <p:extLst>
      <p:ext uri="{BB962C8B-B14F-4D97-AF65-F5344CB8AC3E}">
        <p14:creationId xmlns:p14="http://schemas.microsoft.com/office/powerpoint/2010/main" val="867522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100</a:t>
            </a:fld>
            <a:endParaRPr lang="el-GR" altLang="en-GR"/>
          </a:p>
        </p:txBody>
      </p:sp>
    </p:spTree>
    <p:extLst>
      <p:ext uri="{BB962C8B-B14F-4D97-AF65-F5344CB8AC3E}">
        <p14:creationId xmlns:p14="http://schemas.microsoft.com/office/powerpoint/2010/main" val="4500765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101</a:t>
            </a:fld>
            <a:endParaRPr lang="el-GR" altLang="en-GR"/>
          </a:p>
        </p:txBody>
      </p:sp>
    </p:spTree>
    <p:extLst>
      <p:ext uri="{BB962C8B-B14F-4D97-AF65-F5344CB8AC3E}">
        <p14:creationId xmlns:p14="http://schemas.microsoft.com/office/powerpoint/2010/main" val="2256559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102</a:t>
            </a:fld>
            <a:endParaRPr lang="el-GR" altLang="en-GR"/>
          </a:p>
        </p:txBody>
      </p:sp>
    </p:spTree>
    <p:extLst>
      <p:ext uri="{BB962C8B-B14F-4D97-AF65-F5344CB8AC3E}">
        <p14:creationId xmlns:p14="http://schemas.microsoft.com/office/powerpoint/2010/main" val="2643698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103</a:t>
            </a:fld>
            <a:endParaRPr lang="el-GR" altLang="en-GR"/>
          </a:p>
        </p:txBody>
      </p:sp>
    </p:spTree>
    <p:extLst>
      <p:ext uri="{BB962C8B-B14F-4D97-AF65-F5344CB8AC3E}">
        <p14:creationId xmlns:p14="http://schemas.microsoft.com/office/powerpoint/2010/main" val="1278552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104</a:t>
            </a:fld>
            <a:endParaRPr lang="el-GR" altLang="en-GR"/>
          </a:p>
        </p:txBody>
      </p:sp>
    </p:spTree>
    <p:extLst>
      <p:ext uri="{BB962C8B-B14F-4D97-AF65-F5344CB8AC3E}">
        <p14:creationId xmlns:p14="http://schemas.microsoft.com/office/powerpoint/2010/main" val="27371517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105</a:t>
            </a:fld>
            <a:endParaRPr lang="el-GR" altLang="en-GR"/>
          </a:p>
        </p:txBody>
      </p:sp>
    </p:spTree>
    <p:extLst>
      <p:ext uri="{BB962C8B-B14F-4D97-AF65-F5344CB8AC3E}">
        <p14:creationId xmlns:p14="http://schemas.microsoft.com/office/powerpoint/2010/main" val="4396679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106</a:t>
            </a:fld>
            <a:endParaRPr lang="el-GR" altLang="en-GR"/>
          </a:p>
        </p:txBody>
      </p:sp>
    </p:spTree>
    <p:extLst>
      <p:ext uri="{BB962C8B-B14F-4D97-AF65-F5344CB8AC3E}">
        <p14:creationId xmlns:p14="http://schemas.microsoft.com/office/powerpoint/2010/main" val="3405400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107</a:t>
            </a:fld>
            <a:endParaRPr lang="el-GR" altLang="en-GR"/>
          </a:p>
        </p:txBody>
      </p:sp>
    </p:spTree>
    <p:extLst>
      <p:ext uri="{BB962C8B-B14F-4D97-AF65-F5344CB8AC3E}">
        <p14:creationId xmlns:p14="http://schemas.microsoft.com/office/powerpoint/2010/main" val="30305979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108</a:t>
            </a:fld>
            <a:endParaRPr lang="el-GR" altLang="en-GR"/>
          </a:p>
        </p:txBody>
      </p:sp>
    </p:spTree>
    <p:extLst>
      <p:ext uri="{BB962C8B-B14F-4D97-AF65-F5344CB8AC3E}">
        <p14:creationId xmlns:p14="http://schemas.microsoft.com/office/powerpoint/2010/main" val="3735983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7</a:t>
            </a:fld>
            <a:endParaRPr lang="el-GR" altLang="en-GR"/>
          </a:p>
        </p:txBody>
      </p:sp>
    </p:spTree>
    <p:extLst>
      <p:ext uri="{BB962C8B-B14F-4D97-AF65-F5344CB8AC3E}">
        <p14:creationId xmlns:p14="http://schemas.microsoft.com/office/powerpoint/2010/main" val="35111381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109</a:t>
            </a:fld>
            <a:endParaRPr lang="el-GR" altLang="en-GR"/>
          </a:p>
        </p:txBody>
      </p:sp>
    </p:spTree>
    <p:extLst>
      <p:ext uri="{BB962C8B-B14F-4D97-AF65-F5344CB8AC3E}">
        <p14:creationId xmlns:p14="http://schemas.microsoft.com/office/powerpoint/2010/main" val="26087634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110</a:t>
            </a:fld>
            <a:endParaRPr lang="el-GR" altLang="en-GR"/>
          </a:p>
        </p:txBody>
      </p:sp>
    </p:spTree>
    <p:extLst>
      <p:ext uri="{BB962C8B-B14F-4D97-AF65-F5344CB8AC3E}">
        <p14:creationId xmlns:p14="http://schemas.microsoft.com/office/powerpoint/2010/main" val="7938223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111</a:t>
            </a:fld>
            <a:endParaRPr lang="el-GR" altLang="en-GR"/>
          </a:p>
        </p:txBody>
      </p:sp>
    </p:spTree>
    <p:extLst>
      <p:ext uri="{BB962C8B-B14F-4D97-AF65-F5344CB8AC3E}">
        <p14:creationId xmlns:p14="http://schemas.microsoft.com/office/powerpoint/2010/main" val="22998517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126</a:t>
            </a:fld>
            <a:endParaRPr lang="el-GR" altLang="en-GR"/>
          </a:p>
        </p:txBody>
      </p:sp>
    </p:spTree>
    <p:extLst>
      <p:ext uri="{BB962C8B-B14F-4D97-AF65-F5344CB8AC3E}">
        <p14:creationId xmlns:p14="http://schemas.microsoft.com/office/powerpoint/2010/main" val="24162698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127</a:t>
            </a:fld>
            <a:endParaRPr lang="el-GR" altLang="en-GR"/>
          </a:p>
        </p:txBody>
      </p:sp>
    </p:spTree>
    <p:extLst>
      <p:ext uri="{BB962C8B-B14F-4D97-AF65-F5344CB8AC3E}">
        <p14:creationId xmlns:p14="http://schemas.microsoft.com/office/powerpoint/2010/main" val="38903515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128</a:t>
            </a:fld>
            <a:endParaRPr lang="el-GR" altLang="en-GR"/>
          </a:p>
        </p:txBody>
      </p:sp>
    </p:spTree>
    <p:extLst>
      <p:ext uri="{BB962C8B-B14F-4D97-AF65-F5344CB8AC3E}">
        <p14:creationId xmlns:p14="http://schemas.microsoft.com/office/powerpoint/2010/main" val="32077472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129</a:t>
            </a:fld>
            <a:endParaRPr lang="el-GR" altLang="en-GR"/>
          </a:p>
        </p:txBody>
      </p:sp>
    </p:spTree>
    <p:extLst>
      <p:ext uri="{BB962C8B-B14F-4D97-AF65-F5344CB8AC3E}">
        <p14:creationId xmlns:p14="http://schemas.microsoft.com/office/powerpoint/2010/main" val="5134583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130</a:t>
            </a:fld>
            <a:endParaRPr lang="el-GR" altLang="en-GR"/>
          </a:p>
        </p:txBody>
      </p:sp>
    </p:spTree>
    <p:extLst>
      <p:ext uri="{BB962C8B-B14F-4D97-AF65-F5344CB8AC3E}">
        <p14:creationId xmlns:p14="http://schemas.microsoft.com/office/powerpoint/2010/main" val="15068890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131</a:t>
            </a:fld>
            <a:endParaRPr lang="el-GR" altLang="en-GR"/>
          </a:p>
        </p:txBody>
      </p:sp>
    </p:spTree>
    <p:extLst>
      <p:ext uri="{BB962C8B-B14F-4D97-AF65-F5344CB8AC3E}">
        <p14:creationId xmlns:p14="http://schemas.microsoft.com/office/powerpoint/2010/main" val="27975032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132</a:t>
            </a:fld>
            <a:endParaRPr lang="el-GR" altLang="en-GR"/>
          </a:p>
        </p:txBody>
      </p:sp>
    </p:spTree>
    <p:extLst>
      <p:ext uri="{BB962C8B-B14F-4D97-AF65-F5344CB8AC3E}">
        <p14:creationId xmlns:p14="http://schemas.microsoft.com/office/powerpoint/2010/main" val="115782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8</a:t>
            </a:fld>
            <a:endParaRPr lang="el-GR" altLang="en-GR"/>
          </a:p>
        </p:txBody>
      </p:sp>
    </p:spTree>
    <p:extLst>
      <p:ext uri="{BB962C8B-B14F-4D97-AF65-F5344CB8AC3E}">
        <p14:creationId xmlns:p14="http://schemas.microsoft.com/office/powerpoint/2010/main" val="1393638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133</a:t>
            </a:fld>
            <a:endParaRPr lang="el-GR" altLang="en-GR"/>
          </a:p>
        </p:txBody>
      </p:sp>
    </p:spTree>
    <p:extLst>
      <p:ext uri="{BB962C8B-B14F-4D97-AF65-F5344CB8AC3E}">
        <p14:creationId xmlns:p14="http://schemas.microsoft.com/office/powerpoint/2010/main" val="20376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134</a:t>
            </a:fld>
            <a:endParaRPr lang="el-GR" altLang="en-GR"/>
          </a:p>
        </p:txBody>
      </p:sp>
    </p:spTree>
    <p:extLst>
      <p:ext uri="{BB962C8B-B14F-4D97-AF65-F5344CB8AC3E}">
        <p14:creationId xmlns:p14="http://schemas.microsoft.com/office/powerpoint/2010/main" val="50892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135</a:t>
            </a:fld>
            <a:endParaRPr lang="el-GR" altLang="en-GR"/>
          </a:p>
        </p:txBody>
      </p:sp>
    </p:spTree>
    <p:extLst>
      <p:ext uri="{BB962C8B-B14F-4D97-AF65-F5344CB8AC3E}">
        <p14:creationId xmlns:p14="http://schemas.microsoft.com/office/powerpoint/2010/main" val="29182304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136</a:t>
            </a:fld>
            <a:endParaRPr lang="el-GR" altLang="en-GR"/>
          </a:p>
        </p:txBody>
      </p:sp>
    </p:spTree>
    <p:extLst>
      <p:ext uri="{BB962C8B-B14F-4D97-AF65-F5344CB8AC3E}">
        <p14:creationId xmlns:p14="http://schemas.microsoft.com/office/powerpoint/2010/main" val="38261054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137</a:t>
            </a:fld>
            <a:endParaRPr lang="el-GR" altLang="en-GR"/>
          </a:p>
        </p:txBody>
      </p:sp>
    </p:spTree>
    <p:extLst>
      <p:ext uri="{BB962C8B-B14F-4D97-AF65-F5344CB8AC3E}">
        <p14:creationId xmlns:p14="http://schemas.microsoft.com/office/powerpoint/2010/main" val="8470009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138</a:t>
            </a:fld>
            <a:endParaRPr lang="el-GR" altLang="en-GR"/>
          </a:p>
        </p:txBody>
      </p:sp>
    </p:spTree>
    <p:extLst>
      <p:ext uri="{BB962C8B-B14F-4D97-AF65-F5344CB8AC3E}">
        <p14:creationId xmlns:p14="http://schemas.microsoft.com/office/powerpoint/2010/main" val="22228103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139</a:t>
            </a:fld>
            <a:endParaRPr lang="el-GR" altLang="en-GR"/>
          </a:p>
        </p:txBody>
      </p:sp>
    </p:spTree>
    <p:extLst>
      <p:ext uri="{BB962C8B-B14F-4D97-AF65-F5344CB8AC3E}">
        <p14:creationId xmlns:p14="http://schemas.microsoft.com/office/powerpoint/2010/main" val="41326710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140</a:t>
            </a:fld>
            <a:endParaRPr lang="el-GR" altLang="en-GR"/>
          </a:p>
        </p:txBody>
      </p:sp>
    </p:spTree>
    <p:extLst>
      <p:ext uri="{BB962C8B-B14F-4D97-AF65-F5344CB8AC3E}">
        <p14:creationId xmlns:p14="http://schemas.microsoft.com/office/powerpoint/2010/main" val="16273713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141</a:t>
            </a:fld>
            <a:endParaRPr lang="el-GR" altLang="en-GR"/>
          </a:p>
        </p:txBody>
      </p:sp>
    </p:spTree>
    <p:extLst>
      <p:ext uri="{BB962C8B-B14F-4D97-AF65-F5344CB8AC3E}">
        <p14:creationId xmlns:p14="http://schemas.microsoft.com/office/powerpoint/2010/main" val="19106527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142</a:t>
            </a:fld>
            <a:endParaRPr lang="el-GR" altLang="en-GR"/>
          </a:p>
        </p:txBody>
      </p:sp>
    </p:spTree>
    <p:extLst>
      <p:ext uri="{BB962C8B-B14F-4D97-AF65-F5344CB8AC3E}">
        <p14:creationId xmlns:p14="http://schemas.microsoft.com/office/powerpoint/2010/main" val="2369037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9</a:t>
            </a:fld>
            <a:endParaRPr lang="el-GR" altLang="en-GR"/>
          </a:p>
        </p:txBody>
      </p:sp>
    </p:spTree>
    <p:extLst>
      <p:ext uri="{BB962C8B-B14F-4D97-AF65-F5344CB8AC3E}">
        <p14:creationId xmlns:p14="http://schemas.microsoft.com/office/powerpoint/2010/main" val="35712764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143</a:t>
            </a:fld>
            <a:endParaRPr lang="el-GR" altLang="en-GR"/>
          </a:p>
        </p:txBody>
      </p:sp>
    </p:spTree>
    <p:extLst>
      <p:ext uri="{BB962C8B-B14F-4D97-AF65-F5344CB8AC3E}">
        <p14:creationId xmlns:p14="http://schemas.microsoft.com/office/powerpoint/2010/main" val="32505921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0438" eaLnBrk="0" hangingPunct="0">
              <a:defRPr>
                <a:solidFill>
                  <a:schemeClr val="tx1"/>
                </a:solidFill>
                <a:latin typeface="Verdana" charset="0"/>
                <a:ea typeface="ＭＳ Ｐゴシック" charset="0"/>
              </a:defRPr>
            </a:lvl1pPr>
            <a:lvl2pPr marL="742950" indent="-285750" defTabSz="960438" eaLnBrk="0" hangingPunct="0">
              <a:defRPr>
                <a:solidFill>
                  <a:schemeClr val="tx1"/>
                </a:solidFill>
                <a:latin typeface="Verdana" charset="0"/>
                <a:ea typeface="ＭＳ Ｐゴシック" charset="0"/>
              </a:defRPr>
            </a:lvl2pPr>
            <a:lvl3pPr marL="1143000" indent="-228600" defTabSz="960438" eaLnBrk="0" hangingPunct="0">
              <a:defRPr>
                <a:solidFill>
                  <a:schemeClr val="tx1"/>
                </a:solidFill>
                <a:latin typeface="Verdana" charset="0"/>
                <a:ea typeface="ＭＳ Ｐゴシック" charset="0"/>
              </a:defRPr>
            </a:lvl3pPr>
            <a:lvl4pPr marL="1600200" indent="-228600" defTabSz="960438" eaLnBrk="0" hangingPunct="0">
              <a:defRPr>
                <a:solidFill>
                  <a:schemeClr val="tx1"/>
                </a:solidFill>
                <a:latin typeface="Verdana" charset="0"/>
                <a:ea typeface="ＭＳ Ｐゴシック" charset="0"/>
              </a:defRPr>
            </a:lvl4pPr>
            <a:lvl5pPr marL="2057400" indent="-228600" defTabSz="960438" eaLnBrk="0" hangingPunct="0">
              <a:defRPr>
                <a:solidFill>
                  <a:schemeClr val="tx1"/>
                </a:solidFill>
                <a:latin typeface="Verdana" charset="0"/>
                <a:ea typeface="ＭＳ Ｐゴシック" charset="0"/>
              </a:defRPr>
            </a:lvl5pPr>
            <a:lvl6pPr marL="2514600" indent="-228600" defTabSz="960438" eaLnBrk="0" fontAlgn="base" hangingPunct="0">
              <a:spcBef>
                <a:spcPct val="0"/>
              </a:spcBef>
              <a:spcAft>
                <a:spcPct val="0"/>
              </a:spcAft>
              <a:defRPr>
                <a:solidFill>
                  <a:schemeClr val="tx1"/>
                </a:solidFill>
                <a:latin typeface="Verdana" charset="0"/>
                <a:ea typeface="ＭＳ Ｐゴシック" charset="0"/>
              </a:defRPr>
            </a:lvl6pPr>
            <a:lvl7pPr marL="2971800" indent="-228600" defTabSz="960438" eaLnBrk="0" fontAlgn="base" hangingPunct="0">
              <a:spcBef>
                <a:spcPct val="0"/>
              </a:spcBef>
              <a:spcAft>
                <a:spcPct val="0"/>
              </a:spcAft>
              <a:defRPr>
                <a:solidFill>
                  <a:schemeClr val="tx1"/>
                </a:solidFill>
                <a:latin typeface="Verdana" charset="0"/>
                <a:ea typeface="ＭＳ Ｐゴシック" charset="0"/>
              </a:defRPr>
            </a:lvl7pPr>
            <a:lvl8pPr marL="3429000" indent="-228600" defTabSz="960438" eaLnBrk="0" fontAlgn="base" hangingPunct="0">
              <a:spcBef>
                <a:spcPct val="0"/>
              </a:spcBef>
              <a:spcAft>
                <a:spcPct val="0"/>
              </a:spcAft>
              <a:defRPr>
                <a:solidFill>
                  <a:schemeClr val="tx1"/>
                </a:solidFill>
                <a:latin typeface="Verdana" charset="0"/>
                <a:ea typeface="ＭＳ Ｐゴシック" charset="0"/>
              </a:defRPr>
            </a:lvl8pPr>
            <a:lvl9pPr marL="3886200" indent="-228600" defTabSz="960438" eaLnBrk="0" fontAlgn="base" hangingPunct="0">
              <a:spcBef>
                <a:spcPct val="0"/>
              </a:spcBef>
              <a:spcAft>
                <a:spcPct val="0"/>
              </a:spcAft>
              <a:defRPr>
                <a:solidFill>
                  <a:schemeClr val="tx1"/>
                </a:solidFill>
                <a:latin typeface="Verdana" charset="0"/>
                <a:ea typeface="ＭＳ Ｐゴシック" charset="0"/>
              </a:defRPr>
            </a:lvl9pPr>
          </a:lstStyle>
          <a:p>
            <a:r>
              <a:rPr lang="el-GR">
                <a:latin typeface="Times New Roman" charset="0"/>
              </a:rPr>
              <a:t>Στρατηγικό Μάρκετινγκ Υπηρεσιών</a:t>
            </a:r>
          </a:p>
        </p:txBody>
      </p:sp>
      <p:sp>
        <p:nvSpPr>
          <p:cNvPr id="3993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0438" eaLnBrk="0" hangingPunct="0">
              <a:defRPr>
                <a:solidFill>
                  <a:schemeClr val="tx1"/>
                </a:solidFill>
                <a:latin typeface="Verdana" charset="0"/>
                <a:ea typeface="ＭＳ Ｐゴシック" charset="0"/>
              </a:defRPr>
            </a:lvl1pPr>
            <a:lvl2pPr marL="742950" indent="-285750" defTabSz="960438" eaLnBrk="0" hangingPunct="0">
              <a:defRPr>
                <a:solidFill>
                  <a:schemeClr val="tx1"/>
                </a:solidFill>
                <a:latin typeface="Verdana" charset="0"/>
                <a:ea typeface="ＭＳ Ｐゴシック" charset="0"/>
              </a:defRPr>
            </a:lvl2pPr>
            <a:lvl3pPr marL="1143000" indent="-228600" defTabSz="960438" eaLnBrk="0" hangingPunct="0">
              <a:defRPr>
                <a:solidFill>
                  <a:schemeClr val="tx1"/>
                </a:solidFill>
                <a:latin typeface="Verdana" charset="0"/>
                <a:ea typeface="ＭＳ Ｐゴシック" charset="0"/>
              </a:defRPr>
            </a:lvl3pPr>
            <a:lvl4pPr marL="1600200" indent="-228600" defTabSz="960438" eaLnBrk="0" hangingPunct="0">
              <a:defRPr>
                <a:solidFill>
                  <a:schemeClr val="tx1"/>
                </a:solidFill>
                <a:latin typeface="Verdana" charset="0"/>
                <a:ea typeface="ＭＳ Ｐゴシック" charset="0"/>
              </a:defRPr>
            </a:lvl4pPr>
            <a:lvl5pPr marL="2057400" indent="-228600" defTabSz="960438" eaLnBrk="0" hangingPunct="0">
              <a:defRPr>
                <a:solidFill>
                  <a:schemeClr val="tx1"/>
                </a:solidFill>
                <a:latin typeface="Verdana" charset="0"/>
                <a:ea typeface="ＭＳ Ｐゴシック" charset="0"/>
              </a:defRPr>
            </a:lvl5pPr>
            <a:lvl6pPr marL="2514600" indent="-228600" defTabSz="960438" eaLnBrk="0" fontAlgn="base" hangingPunct="0">
              <a:spcBef>
                <a:spcPct val="0"/>
              </a:spcBef>
              <a:spcAft>
                <a:spcPct val="0"/>
              </a:spcAft>
              <a:defRPr>
                <a:solidFill>
                  <a:schemeClr val="tx1"/>
                </a:solidFill>
                <a:latin typeface="Verdana" charset="0"/>
                <a:ea typeface="ＭＳ Ｐゴシック" charset="0"/>
              </a:defRPr>
            </a:lvl6pPr>
            <a:lvl7pPr marL="2971800" indent="-228600" defTabSz="960438" eaLnBrk="0" fontAlgn="base" hangingPunct="0">
              <a:spcBef>
                <a:spcPct val="0"/>
              </a:spcBef>
              <a:spcAft>
                <a:spcPct val="0"/>
              </a:spcAft>
              <a:defRPr>
                <a:solidFill>
                  <a:schemeClr val="tx1"/>
                </a:solidFill>
                <a:latin typeface="Verdana" charset="0"/>
                <a:ea typeface="ＭＳ Ｐゴシック" charset="0"/>
              </a:defRPr>
            </a:lvl7pPr>
            <a:lvl8pPr marL="3429000" indent="-228600" defTabSz="960438" eaLnBrk="0" fontAlgn="base" hangingPunct="0">
              <a:spcBef>
                <a:spcPct val="0"/>
              </a:spcBef>
              <a:spcAft>
                <a:spcPct val="0"/>
              </a:spcAft>
              <a:defRPr>
                <a:solidFill>
                  <a:schemeClr val="tx1"/>
                </a:solidFill>
                <a:latin typeface="Verdana" charset="0"/>
                <a:ea typeface="ＭＳ Ｐゴシック" charset="0"/>
              </a:defRPr>
            </a:lvl8pPr>
            <a:lvl9pPr marL="3886200" indent="-228600" defTabSz="960438" eaLnBrk="0" fontAlgn="base" hangingPunct="0">
              <a:spcBef>
                <a:spcPct val="0"/>
              </a:spcBef>
              <a:spcAft>
                <a:spcPct val="0"/>
              </a:spcAft>
              <a:defRPr>
                <a:solidFill>
                  <a:schemeClr val="tx1"/>
                </a:solidFill>
                <a:latin typeface="Verdana" charset="0"/>
                <a:ea typeface="ＭＳ Ｐゴシック" charset="0"/>
              </a:defRPr>
            </a:lvl9pPr>
          </a:lstStyle>
          <a:p>
            <a:fld id="{E37E9FEA-455E-CB46-A192-75A89D8EEE9C}" type="slidenum">
              <a:rPr lang="el-GR">
                <a:latin typeface="Times New Roman" charset="0"/>
              </a:rPr>
              <a:pPr/>
              <a:t>144</a:t>
            </a:fld>
            <a:endParaRPr lang="el-GR">
              <a:latin typeface="Times New Roman" charset="0"/>
            </a:endParaRPr>
          </a:p>
        </p:txBody>
      </p:sp>
      <p:sp>
        <p:nvSpPr>
          <p:cNvPr id="39940" name="Rectangle 2"/>
          <p:cNvSpPr>
            <a:spLocks noGrp="1" noRot="1" noChangeAspect="1" noChangeArrowheads="1" noTextEdit="1"/>
          </p:cNvSpPr>
          <p:nvPr>
            <p:ph type="sldImg"/>
          </p:nvPr>
        </p:nvSpPr>
        <p:spPr>
          <a:xfrm>
            <a:off x="1016000" y="784225"/>
            <a:ext cx="5068888" cy="3802063"/>
          </a:xfrm>
          <a:ln cap="flat">
            <a:solidFill>
              <a:schemeClr val="tx1"/>
            </a:solidFill>
          </a:ln>
        </p:spPr>
      </p:sp>
    </p:spTree>
    <p:extLst>
      <p:ext uri="{BB962C8B-B14F-4D97-AF65-F5344CB8AC3E}">
        <p14:creationId xmlns:p14="http://schemas.microsoft.com/office/powerpoint/2010/main" val="33542030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0438" eaLnBrk="0" hangingPunct="0">
              <a:defRPr>
                <a:solidFill>
                  <a:schemeClr val="tx1"/>
                </a:solidFill>
                <a:latin typeface="Verdana" charset="0"/>
                <a:ea typeface="ＭＳ Ｐゴシック" charset="0"/>
              </a:defRPr>
            </a:lvl1pPr>
            <a:lvl2pPr marL="742950" indent="-285750" defTabSz="960438" eaLnBrk="0" hangingPunct="0">
              <a:defRPr>
                <a:solidFill>
                  <a:schemeClr val="tx1"/>
                </a:solidFill>
                <a:latin typeface="Verdana" charset="0"/>
                <a:ea typeface="ＭＳ Ｐゴシック" charset="0"/>
              </a:defRPr>
            </a:lvl2pPr>
            <a:lvl3pPr marL="1143000" indent="-228600" defTabSz="960438" eaLnBrk="0" hangingPunct="0">
              <a:defRPr>
                <a:solidFill>
                  <a:schemeClr val="tx1"/>
                </a:solidFill>
                <a:latin typeface="Verdana" charset="0"/>
                <a:ea typeface="ＭＳ Ｐゴシック" charset="0"/>
              </a:defRPr>
            </a:lvl3pPr>
            <a:lvl4pPr marL="1600200" indent="-228600" defTabSz="960438" eaLnBrk="0" hangingPunct="0">
              <a:defRPr>
                <a:solidFill>
                  <a:schemeClr val="tx1"/>
                </a:solidFill>
                <a:latin typeface="Verdana" charset="0"/>
                <a:ea typeface="ＭＳ Ｐゴシック" charset="0"/>
              </a:defRPr>
            </a:lvl4pPr>
            <a:lvl5pPr marL="2057400" indent="-228600" defTabSz="960438" eaLnBrk="0" hangingPunct="0">
              <a:defRPr>
                <a:solidFill>
                  <a:schemeClr val="tx1"/>
                </a:solidFill>
                <a:latin typeface="Verdana" charset="0"/>
                <a:ea typeface="ＭＳ Ｐゴシック" charset="0"/>
              </a:defRPr>
            </a:lvl5pPr>
            <a:lvl6pPr marL="2514600" indent="-228600" defTabSz="960438" eaLnBrk="0" fontAlgn="base" hangingPunct="0">
              <a:spcBef>
                <a:spcPct val="0"/>
              </a:spcBef>
              <a:spcAft>
                <a:spcPct val="0"/>
              </a:spcAft>
              <a:defRPr>
                <a:solidFill>
                  <a:schemeClr val="tx1"/>
                </a:solidFill>
                <a:latin typeface="Verdana" charset="0"/>
                <a:ea typeface="ＭＳ Ｐゴシック" charset="0"/>
              </a:defRPr>
            </a:lvl6pPr>
            <a:lvl7pPr marL="2971800" indent="-228600" defTabSz="960438" eaLnBrk="0" fontAlgn="base" hangingPunct="0">
              <a:spcBef>
                <a:spcPct val="0"/>
              </a:spcBef>
              <a:spcAft>
                <a:spcPct val="0"/>
              </a:spcAft>
              <a:defRPr>
                <a:solidFill>
                  <a:schemeClr val="tx1"/>
                </a:solidFill>
                <a:latin typeface="Verdana" charset="0"/>
                <a:ea typeface="ＭＳ Ｐゴシック" charset="0"/>
              </a:defRPr>
            </a:lvl7pPr>
            <a:lvl8pPr marL="3429000" indent="-228600" defTabSz="960438" eaLnBrk="0" fontAlgn="base" hangingPunct="0">
              <a:spcBef>
                <a:spcPct val="0"/>
              </a:spcBef>
              <a:spcAft>
                <a:spcPct val="0"/>
              </a:spcAft>
              <a:defRPr>
                <a:solidFill>
                  <a:schemeClr val="tx1"/>
                </a:solidFill>
                <a:latin typeface="Verdana" charset="0"/>
                <a:ea typeface="ＭＳ Ｐゴシック" charset="0"/>
              </a:defRPr>
            </a:lvl8pPr>
            <a:lvl9pPr marL="3886200" indent="-228600" defTabSz="960438" eaLnBrk="0" fontAlgn="base" hangingPunct="0">
              <a:spcBef>
                <a:spcPct val="0"/>
              </a:spcBef>
              <a:spcAft>
                <a:spcPct val="0"/>
              </a:spcAft>
              <a:defRPr>
                <a:solidFill>
                  <a:schemeClr val="tx1"/>
                </a:solidFill>
                <a:latin typeface="Verdana" charset="0"/>
                <a:ea typeface="ＭＳ Ｐゴシック" charset="0"/>
              </a:defRPr>
            </a:lvl9pPr>
          </a:lstStyle>
          <a:p>
            <a:r>
              <a:rPr lang="el-GR">
                <a:latin typeface="Times New Roman" charset="0"/>
              </a:rPr>
              <a:t>Στρατηγικό Μάρκετινγκ Υπηρεσιών</a:t>
            </a:r>
          </a:p>
        </p:txBody>
      </p:sp>
      <p:sp>
        <p:nvSpPr>
          <p:cNvPr id="4096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0438" eaLnBrk="0" hangingPunct="0">
              <a:defRPr>
                <a:solidFill>
                  <a:schemeClr val="tx1"/>
                </a:solidFill>
                <a:latin typeface="Verdana" charset="0"/>
                <a:ea typeface="ＭＳ Ｐゴシック" charset="0"/>
              </a:defRPr>
            </a:lvl1pPr>
            <a:lvl2pPr marL="742950" indent="-285750" defTabSz="960438" eaLnBrk="0" hangingPunct="0">
              <a:defRPr>
                <a:solidFill>
                  <a:schemeClr val="tx1"/>
                </a:solidFill>
                <a:latin typeface="Verdana" charset="0"/>
                <a:ea typeface="ＭＳ Ｐゴシック" charset="0"/>
              </a:defRPr>
            </a:lvl2pPr>
            <a:lvl3pPr marL="1143000" indent="-228600" defTabSz="960438" eaLnBrk="0" hangingPunct="0">
              <a:defRPr>
                <a:solidFill>
                  <a:schemeClr val="tx1"/>
                </a:solidFill>
                <a:latin typeface="Verdana" charset="0"/>
                <a:ea typeface="ＭＳ Ｐゴシック" charset="0"/>
              </a:defRPr>
            </a:lvl3pPr>
            <a:lvl4pPr marL="1600200" indent="-228600" defTabSz="960438" eaLnBrk="0" hangingPunct="0">
              <a:defRPr>
                <a:solidFill>
                  <a:schemeClr val="tx1"/>
                </a:solidFill>
                <a:latin typeface="Verdana" charset="0"/>
                <a:ea typeface="ＭＳ Ｐゴシック" charset="0"/>
              </a:defRPr>
            </a:lvl4pPr>
            <a:lvl5pPr marL="2057400" indent="-228600" defTabSz="960438" eaLnBrk="0" hangingPunct="0">
              <a:defRPr>
                <a:solidFill>
                  <a:schemeClr val="tx1"/>
                </a:solidFill>
                <a:latin typeface="Verdana" charset="0"/>
                <a:ea typeface="ＭＳ Ｐゴシック" charset="0"/>
              </a:defRPr>
            </a:lvl5pPr>
            <a:lvl6pPr marL="2514600" indent="-228600" defTabSz="960438" eaLnBrk="0" fontAlgn="base" hangingPunct="0">
              <a:spcBef>
                <a:spcPct val="0"/>
              </a:spcBef>
              <a:spcAft>
                <a:spcPct val="0"/>
              </a:spcAft>
              <a:defRPr>
                <a:solidFill>
                  <a:schemeClr val="tx1"/>
                </a:solidFill>
                <a:latin typeface="Verdana" charset="0"/>
                <a:ea typeface="ＭＳ Ｐゴシック" charset="0"/>
              </a:defRPr>
            </a:lvl6pPr>
            <a:lvl7pPr marL="2971800" indent="-228600" defTabSz="960438" eaLnBrk="0" fontAlgn="base" hangingPunct="0">
              <a:spcBef>
                <a:spcPct val="0"/>
              </a:spcBef>
              <a:spcAft>
                <a:spcPct val="0"/>
              </a:spcAft>
              <a:defRPr>
                <a:solidFill>
                  <a:schemeClr val="tx1"/>
                </a:solidFill>
                <a:latin typeface="Verdana" charset="0"/>
                <a:ea typeface="ＭＳ Ｐゴシック" charset="0"/>
              </a:defRPr>
            </a:lvl7pPr>
            <a:lvl8pPr marL="3429000" indent="-228600" defTabSz="960438" eaLnBrk="0" fontAlgn="base" hangingPunct="0">
              <a:spcBef>
                <a:spcPct val="0"/>
              </a:spcBef>
              <a:spcAft>
                <a:spcPct val="0"/>
              </a:spcAft>
              <a:defRPr>
                <a:solidFill>
                  <a:schemeClr val="tx1"/>
                </a:solidFill>
                <a:latin typeface="Verdana" charset="0"/>
                <a:ea typeface="ＭＳ Ｐゴシック" charset="0"/>
              </a:defRPr>
            </a:lvl8pPr>
            <a:lvl9pPr marL="3886200" indent="-228600" defTabSz="960438" eaLnBrk="0" fontAlgn="base" hangingPunct="0">
              <a:spcBef>
                <a:spcPct val="0"/>
              </a:spcBef>
              <a:spcAft>
                <a:spcPct val="0"/>
              </a:spcAft>
              <a:defRPr>
                <a:solidFill>
                  <a:schemeClr val="tx1"/>
                </a:solidFill>
                <a:latin typeface="Verdana" charset="0"/>
                <a:ea typeface="ＭＳ Ｐゴシック" charset="0"/>
              </a:defRPr>
            </a:lvl9pPr>
          </a:lstStyle>
          <a:p>
            <a:fld id="{15CFD920-AC6C-7E42-9DB0-9193699565C9}" type="slidenum">
              <a:rPr lang="el-GR">
                <a:latin typeface="Times New Roman" charset="0"/>
              </a:rPr>
              <a:pPr/>
              <a:t>145</a:t>
            </a:fld>
            <a:endParaRPr lang="el-GR">
              <a:latin typeface="Times New Roman" charset="0"/>
            </a:endParaRPr>
          </a:p>
        </p:txBody>
      </p:sp>
      <p:sp>
        <p:nvSpPr>
          <p:cNvPr id="40964" name="Rectangle 2"/>
          <p:cNvSpPr>
            <a:spLocks noGrp="1" noRot="1" noChangeAspect="1" noChangeArrowheads="1" noTextEdit="1"/>
          </p:cNvSpPr>
          <p:nvPr>
            <p:ph type="sldImg"/>
          </p:nvPr>
        </p:nvSpPr>
        <p:spPr>
          <a:xfrm>
            <a:off x="1016000" y="784225"/>
            <a:ext cx="5068888" cy="3802063"/>
          </a:xfrm>
          <a:ln cap="flat">
            <a:solidFill>
              <a:schemeClr val="tx1"/>
            </a:solidFill>
          </a:ln>
        </p:spPr>
      </p:sp>
    </p:spTree>
    <p:extLst>
      <p:ext uri="{BB962C8B-B14F-4D97-AF65-F5344CB8AC3E}">
        <p14:creationId xmlns:p14="http://schemas.microsoft.com/office/powerpoint/2010/main" val="4973916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0438" eaLnBrk="0" hangingPunct="0">
              <a:defRPr>
                <a:solidFill>
                  <a:schemeClr val="tx1"/>
                </a:solidFill>
                <a:latin typeface="Verdana" charset="0"/>
                <a:ea typeface="ＭＳ Ｐゴシック" charset="0"/>
              </a:defRPr>
            </a:lvl1pPr>
            <a:lvl2pPr marL="742950" indent="-285750" defTabSz="960438" eaLnBrk="0" hangingPunct="0">
              <a:defRPr>
                <a:solidFill>
                  <a:schemeClr val="tx1"/>
                </a:solidFill>
                <a:latin typeface="Verdana" charset="0"/>
                <a:ea typeface="ＭＳ Ｐゴシック" charset="0"/>
              </a:defRPr>
            </a:lvl2pPr>
            <a:lvl3pPr marL="1143000" indent="-228600" defTabSz="960438" eaLnBrk="0" hangingPunct="0">
              <a:defRPr>
                <a:solidFill>
                  <a:schemeClr val="tx1"/>
                </a:solidFill>
                <a:latin typeface="Verdana" charset="0"/>
                <a:ea typeface="ＭＳ Ｐゴシック" charset="0"/>
              </a:defRPr>
            </a:lvl3pPr>
            <a:lvl4pPr marL="1600200" indent="-228600" defTabSz="960438" eaLnBrk="0" hangingPunct="0">
              <a:defRPr>
                <a:solidFill>
                  <a:schemeClr val="tx1"/>
                </a:solidFill>
                <a:latin typeface="Verdana" charset="0"/>
                <a:ea typeface="ＭＳ Ｐゴシック" charset="0"/>
              </a:defRPr>
            </a:lvl4pPr>
            <a:lvl5pPr marL="2057400" indent="-228600" defTabSz="960438" eaLnBrk="0" hangingPunct="0">
              <a:defRPr>
                <a:solidFill>
                  <a:schemeClr val="tx1"/>
                </a:solidFill>
                <a:latin typeface="Verdana" charset="0"/>
                <a:ea typeface="ＭＳ Ｐゴシック" charset="0"/>
              </a:defRPr>
            </a:lvl5pPr>
            <a:lvl6pPr marL="2514600" indent="-228600" defTabSz="960438" eaLnBrk="0" fontAlgn="base" hangingPunct="0">
              <a:spcBef>
                <a:spcPct val="0"/>
              </a:spcBef>
              <a:spcAft>
                <a:spcPct val="0"/>
              </a:spcAft>
              <a:defRPr>
                <a:solidFill>
                  <a:schemeClr val="tx1"/>
                </a:solidFill>
                <a:latin typeface="Verdana" charset="0"/>
                <a:ea typeface="ＭＳ Ｐゴシック" charset="0"/>
              </a:defRPr>
            </a:lvl6pPr>
            <a:lvl7pPr marL="2971800" indent="-228600" defTabSz="960438" eaLnBrk="0" fontAlgn="base" hangingPunct="0">
              <a:spcBef>
                <a:spcPct val="0"/>
              </a:spcBef>
              <a:spcAft>
                <a:spcPct val="0"/>
              </a:spcAft>
              <a:defRPr>
                <a:solidFill>
                  <a:schemeClr val="tx1"/>
                </a:solidFill>
                <a:latin typeface="Verdana" charset="0"/>
                <a:ea typeface="ＭＳ Ｐゴシック" charset="0"/>
              </a:defRPr>
            </a:lvl7pPr>
            <a:lvl8pPr marL="3429000" indent="-228600" defTabSz="960438" eaLnBrk="0" fontAlgn="base" hangingPunct="0">
              <a:spcBef>
                <a:spcPct val="0"/>
              </a:spcBef>
              <a:spcAft>
                <a:spcPct val="0"/>
              </a:spcAft>
              <a:defRPr>
                <a:solidFill>
                  <a:schemeClr val="tx1"/>
                </a:solidFill>
                <a:latin typeface="Verdana" charset="0"/>
                <a:ea typeface="ＭＳ Ｐゴシック" charset="0"/>
              </a:defRPr>
            </a:lvl8pPr>
            <a:lvl9pPr marL="3886200" indent="-228600" defTabSz="960438" eaLnBrk="0" fontAlgn="base" hangingPunct="0">
              <a:spcBef>
                <a:spcPct val="0"/>
              </a:spcBef>
              <a:spcAft>
                <a:spcPct val="0"/>
              </a:spcAft>
              <a:defRPr>
                <a:solidFill>
                  <a:schemeClr val="tx1"/>
                </a:solidFill>
                <a:latin typeface="Verdana" charset="0"/>
                <a:ea typeface="ＭＳ Ｐゴシック" charset="0"/>
              </a:defRPr>
            </a:lvl9pPr>
          </a:lstStyle>
          <a:p>
            <a:r>
              <a:rPr lang="el-GR">
                <a:latin typeface="Times New Roman" charset="0"/>
              </a:rPr>
              <a:t>Στρατηγικό Μάρκετινγκ Υπηρεσιών</a:t>
            </a:r>
          </a:p>
        </p:txBody>
      </p:sp>
      <p:sp>
        <p:nvSpPr>
          <p:cNvPr id="4096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0438" eaLnBrk="0" hangingPunct="0">
              <a:defRPr>
                <a:solidFill>
                  <a:schemeClr val="tx1"/>
                </a:solidFill>
                <a:latin typeface="Verdana" charset="0"/>
                <a:ea typeface="ＭＳ Ｐゴシック" charset="0"/>
              </a:defRPr>
            </a:lvl1pPr>
            <a:lvl2pPr marL="742950" indent="-285750" defTabSz="960438" eaLnBrk="0" hangingPunct="0">
              <a:defRPr>
                <a:solidFill>
                  <a:schemeClr val="tx1"/>
                </a:solidFill>
                <a:latin typeface="Verdana" charset="0"/>
                <a:ea typeface="ＭＳ Ｐゴシック" charset="0"/>
              </a:defRPr>
            </a:lvl2pPr>
            <a:lvl3pPr marL="1143000" indent="-228600" defTabSz="960438" eaLnBrk="0" hangingPunct="0">
              <a:defRPr>
                <a:solidFill>
                  <a:schemeClr val="tx1"/>
                </a:solidFill>
                <a:latin typeface="Verdana" charset="0"/>
                <a:ea typeface="ＭＳ Ｐゴシック" charset="0"/>
              </a:defRPr>
            </a:lvl3pPr>
            <a:lvl4pPr marL="1600200" indent="-228600" defTabSz="960438" eaLnBrk="0" hangingPunct="0">
              <a:defRPr>
                <a:solidFill>
                  <a:schemeClr val="tx1"/>
                </a:solidFill>
                <a:latin typeface="Verdana" charset="0"/>
                <a:ea typeface="ＭＳ Ｐゴシック" charset="0"/>
              </a:defRPr>
            </a:lvl4pPr>
            <a:lvl5pPr marL="2057400" indent="-228600" defTabSz="960438" eaLnBrk="0" hangingPunct="0">
              <a:defRPr>
                <a:solidFill>
                  <a:schemeClr val="tx1"/>
                </a:solidFill>
                <a:latin typeface="Verdana" charset="0"/>
                <a:ea typeface="ＭＳ Ｐゴシック" charset="0"/>
              </a:defRPr>
            </a:lvl5pPr>
            <a:lvl6pPr marL="2514600" indent="-228600" defTabSz="960438" eaLnBrk="0" fontAlgn="base" hangingPunct="0">
              <a:spcBef>
                <a:spcPct val="0"/>
              </a:spcBef>
              <a:spcAft>
                <a:spcPct val="0"/>
              </a:spcAft>
              <a:defRPr>
                <a:solidFill>
                  <a:schemeClr val="tx1"/>
                </a:solidFill>
                <a:latin typeface="Verdana" charset="0"/>
                <a:ea typeface="ＭＳ Ｐゴシック" charset="0"/>
              </a:defRPr>
            </a:lvl6pPr>
            <a:lvl7pPr marL="2971800" indent="-228600" defTabSz="960438" eaLnBrk="0" fontAlgn="base" hangingPunct="0">
              <a:spcBef>
                <a:spcPct val="0"/>
              </a:spcBef>
              <a:spcAft>
                <a:spcPct val="0"/>
              </a:spcAft>
              <a:defRPr>
                <a:solidFill>
                  <a:schemeClr val="tx1"/>
                </a:solidFill>
                <a:latin typeface="Verdana" charset="0"/>
                <a:ea typeface="ＭＳ Ｐゴシック" charset="0"/>
              </a:defRPr>
            </a:lvl7pPr>
            <a:lvl8pPr marL="3429000" indent="-228600" defTabSz="960438" eaLnBrk="0" fontAlgn="base" hangingPunct="0">
              <a:spcBef>
                <a:spcPct val="0"/>
              </a:spcBef>
              <a:spcAft>
                <a:spcPct val="0"/>
              </a:spcAft>
              <a:defRPr>
                <a:solidFill>
                  <a:schemeClr val="tx1"/>
                </a:solidFill>
                <a:latin typeface="Verdana" charset="0"/>
                <a:ea typeface="ＭＳ Ｐゴシック" charset="0"/>
              </a:defRPr>
            </a:lvl8pPr>
            <a:lvl9pPr marL="3886200" indent="-228600" defTabSz="960438" eaLnBrk="0" fontAlgn="base" hangingPunct="0">
              <a:spcBef>
                <a:spcPct val="0"/>
              </a:spcBef>
              <a:spcAft>
                <a:spcPct val="0"/>
              </a:spcAft>
              <a:defRPr>
                <a:solidFill>
                  <a:schemeClr val="tx1"/>
                </a:solidFill>
                <a:latin typeface="Verdana" charset="0"/>
                <a:ea typeface="ＭＳ Ｐゴシック" charset="0"/>
              </a:defRPr>
            </a:lvl9pPr>
          </a:lstStyle>
          <a:p>
            <a:fld id="{15CFD920-AC6C-7E42-9DB0-9193699565C9}" type="slidenum">
              <a:rPr lang="el-GR">
                <a:latin typeface="Times New Roman" charset="0"/>
              </a:rPr>
              <a:pPr/>
              <a:t>146</a:t>
            </a:fld>
            <a:endParaRPr lang="el-GR">
              <a:latin typeface="Times New Roman" charset="0"/>
            </a:endParaRPr>
          </a:p>
        </p:txBody>
      </p:sp>
      <p:sp>
        <p:nvSpPr>
          <p:cNvPr id="40964" name="Rectangle 2"/>
          <p:cNvSpPr>
            <a:spLocks noGrp="1" noRot="1" noChangeAspect="1" noChangeArrowheads="1" noTextEdit="1"/>
          </p:cNvSpPr>
          <p:nvPr>
            <p:ph type="sldImg"/>
          </p:nvPr>
        </p:nvSpPr>
        <p:spPr>
          <a:xfrm>
            <a:off x="1016000" y="784225"/>
            <a:ext cx="5068888" cy="3802063"/>
          </a:xfrm>
          <a:ln cap="flat">
            <a:solidFill>
              <a:schemeClr val="tx1"/>
            </a:solidFill>
          </a:ln>
        </p:spPr>
      </p:sp>
    </p:spTree>
    <p:extLst>
      <p:ext uri="{BB962C8B-B14F-4D97-AF65-F5344CB8AC3E}">
        <p14:creationId xmlns:p14="http://schemas.microsoft.com/office/powerpoint/2010/main" val="25907353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0438" eaLnBrk="0" hangingPunct="0">
              <a:defRPr>
                <a:solidFill>
                  <a:schemeClr val="tx1"/>
                </a:solidFill>
                <a:latin typeface="Verdana" charset="0"/>
                <a:ea typeface="ＭＳ Ｐゴシック" charset="0"/>
              </a:defRPr>
            </a:lvl1pPr>
            <a:lvl2pPr marL="742950" indent="-285750" defTabSz="960438" eaLnBrk="0" hangingPunct="0">
              <a:defRPr>
                <a:solidFill>
                  <a:schemeClr val="tx1"/>
                </a:solidFill>
                <a:latin typeface="Verdana" charset="0"/>
                <a:ea typeface="ＭＳ Ｐゴシック" charset="0"/>
              </a:defRPr>
            </a:lvl2pPr>
            <a:lvl3pPr marL="1143000" indent="-228600" defTabSz="960438" eaLnBrk="0" hangingPunct="0">
              <a:defRPr>
                <a:solidFill>
                  <a:schemeClr val="tx1"/>
                </a:solidFill>
                <a:latin typeface="Verdana" charset="0"/>
                <a:ea typeface="ＭＳ Ｐゴシック" charset="0"/>
              </a:defRPr>
            </a:lvl3pPr>
            <a:lvl4pPr marL="1600200" indent="-228600" defTabSz="960438" eaLnBrk="0" hangingPunct="0">
              <a:defRPr>
                <a:solidFill>
                  <a:schemeClr val="tx1"/>
                </a:solidFill>
                <a:latin typeface="Verdana" charset="0"/>
                <a:ea typeface="ＭＳ Ｐゴシック" charset="0"/>
              </a:defRPr>
            </a:lvl4pPr>
            <a:lvl5pPr marL="2057400" indent="-228600" defTabSz="960438" eaLnBrk="0" hangingPunct="0">
              <a:defRPr>
                <a:solidFill>
                  <a:schemeClr val="tx1"/>
                </a:solidFill>
                <a:latin typeface="Verdana" charset="0"/>
                <a:ea typeface="ＭＳ Ｐゴシック" charset="0"/>
              </a:defRPr>
            </a:lvl5pPr>
            <a:lvl6pPr marL="2514600" indent="-228600" defTabSz="960438" eaLnBrk="0" fontAlgn="base" hangingPunct="0">
              <a:spcBef>
                <a:spcPct val="0"/>
              </a:spcBef>
              <a:spcAft>
                <a:spcPct val="0"/>
              </a:spcAft>
              <a:defRPr>
                <a:solidFill>
                  <a:schemeClr val="tx1"/>
                </a:solidFill>
                <a:latin typeface="Verdana" charset="0"/>
                <a:ea typeface="ＭＳ Ｐゴシック" charset="0"/>
              </a:defRPr>
            </a:lvl6pPr>
            <a:lvl7pPr marL="2971800" indent="-228600" defTabSz="960438" eaLnBrk="0" fontAlgn="base" hangingPunct="0">
              <a:spcBef>
                <a:spcPct val="0"/>
              </a:spcBef>
              <a:spcAft>
                <a:spcPct val="0"/>
              </a:spcAft>
              <a:defRPr>
                <a:solidFill>
                  <a:schemeClr val="tx1"/>
                </a:solidFill>
                <a:latin typeface="Verdana" charset="0"/>
                <a:ea typeface="ＭＳ Ｐゴシック" charset="0"/>
              </a:defRPr>
            </a:lvl7pPr>
            <a:lvl8pPr marL="3429000" indent="-228600" defTabSz="960438" eaLnBrk="0" fontAlgn="base" hangingPunct="0">
              <a:spcBef>
                <a:spcPct val="0"/>
              </a:spcBef>
              <a:spcAft>
                <a:spcPct val="0"/>
              </a:spcAft>
              <a:defRPr>
                <a:solidFill>
                  <a:schemeClr val="tx1"/>
                </a:solidFill>
                <a:latin typeface="Verdana" charset="0"/>
                <a:ea typeface="ＭＳ Ｐゴシック" charset="0"/>
              </a:defRPr>
            </a:lvl8pPr>
            <a:lvl9pPr marL="3886200" indent="-228600" defTabSz="960438" eaLnBrk="0" fontAlgn="base" hangingPunct="0">
              <a:spcBef>
                <a:spcPct val="0"/>
              </a:spcBef>
              <a:spcAft>
                <a:spcPct val="0"/>
              </a:spcAft>
              <a:defRPr>
                <a:solidFill>
                  <a:schemeClr val="tx1"/>
                </a:solidFill>
                <a:latin typeface="Verdana" charset="0"/>
                <a:ea typeface="ＭＳ Ｐゴシック" charset="0"/>
              </a:defRPr>
            </a:lvl9pPr>
          </a:lstStyle>
          <a:p>
            <a:r>
              <a:rPr lang="el-GR">
                <a:latin typeface="Times New Roman" charset="0"/>
              </a:rPr>
              <a:t>Στρατηγικό Μάρκετινγκ Υπηρεσιών</a:t>
            </a:r>
          </a:p>
        </p:txBody>
      </p:sp>
      <p:sp>
        <p:nvSpPr>
          <p:cNvPr id="4096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0438" eaLnBrk="0" hangingPunct="0">
              <a:defRPr>
                <a:solidFill>
                  <a:schemeClr val="tx1"/>
                </a:solidFill>
                <a:latin typeface="Verdana" charset="0"/>
                <a:ea typeface="ＭＳ Ｐゴシック" charset="0"/>
              </a:defRPr>
            </a:lvl1pPr>
            <a:lvl2pPr marL="742950" indent="-285750" defTabSz="960438" eaLnBrk="0" hangingPunct="0">
              <a:defRPr>
                <a:solidFill>
                  <a:schemeClr val="tx1"/>
                </a:solidFill>
                <a:latin typeface="Verdana" charset="0"/>
                <a:ea typeface="ＭＳ Ｐゴシック" charset="0"/>
              </a:defRPr>
            </a:lvl2pPr>
            <a:lvl3pPr marL="1143000" indent="-228600" defTabSz="960438" eaLnBrk="0" hangingPunct="0">
              <a:defRPr>
                <a:solidFill>
                  <a:schemeClr val="tx1"/>
                </a:solidFill>
                <a:latin typeface="Verdana" charset="0"/>
                <a:ea typeface="ＭＳ Ｐゴシック" charset="0"/>
              </a:defRPr>
            </a:lvl3pPr>
            <a:lvl4pPr marL="1600200" indent="-228600" defTabSz="960438" eaLnBrk="0" hangingPunct="0">
              <a:defRPr>
                <a:solidFill>
                  <a:schemeClr val="tx1"/>
                </a:solidFill>
                <a:latin typeface="Verdana" charset="0"/>
                <a:ea typeface="ＭＳ Ｐゴシック" charset="0"/>
              </a:defRPr>
            </a:lvl4pPr>
            <a:lvl5pPr marL="2057400" indent="-228600" defTabSz="960438" eaLnBrk="0" hangingPunct="0">
              <a:defRPr>
                <a:solidFill>
                  <a:schemeClr val="tx1"/>
                </a:solidFill>
                <a:latin typeface="Verdana" charset="0"/>
                <a:ea typeface="ＭＳ Ｐゴシック" charset="0"/>
              </a:defRPr>
            </a:lvl5pPr>
            <a:lvl6pPr marL="2514600" indent="-228600" defTabSz="960438" eaLnBrk="0" fontAlgn="base" hangingPunct="0">
              <a:spcBef>
                <a:spcPct val="0"/>
              </a:spcBef>
              <a:spcAft>
                <a:spcPct val="0"/>
              </a:spcAft>
              <a:defRPr>
                <a:solidFill>
                  <a:schemeClr val="tx1"/>
                </a:solidFill>
                <a:latin typeface="Verdana" charset="0"/>
                <a:ea typeface="ＭＳ Ｐゴシック" charset="0"/>
              </a:defRPr>
            </a:lvl6pPr>
            <a:lvl7pPr marL="2971800" indent="-228600" defTabSz="960438" eaLnBrk="0" fontAlgn="base" hangingPunct="0">
              <a:spcBef>
                <a:spcPct val="0"/>
              </a:spcBef>
              <a:spcAft>
                <a:spcPct val="0"/>
              </a:spcAft>
              <a:defRPr>
                <a:solidFill>
                  <a:schemeClr val="tx1"/>
                </a:solidFill>
                <a:latin typeface="Verdana" charset="0"/>
                <a:ea typeface="ＭＳ Ｐゴシック" charset="0"/>
              </a:defRPr>
            </a:lvl7pPr>
            <a:lvl8pPr marL="3429000" indent="-228600" defTabSz="960438" eaLnBrk="0" fontAlgn="base" hangingPunct="0">
              <a:spcBef>
                <a:spcPct val="0"/>
              </a:spcBef>
              <a:spcAft>
                <a:spcPct val="0"/>
              </a:spcAft>
              <a:defRPr>
                <a:solidFill>
                  <a:schemeClr val="tx1"/>
                </a:solidFill>
                <a:latin typeface="Verdana" charset="0"/>
                <a:ea typeface="ＭＳ Ｐゴシック" charset="0"/>
              </a:defRPr>
            </a:lvl8pPr>
            <a:lvl9pPr marL="3886200" indent="-228600" defTabSz="960438" eaLnBrk="0" fontAlgn="base" hangingPunct="0">
              <a:spcBef>
                <a:spcPct val="0"/>
              </a:spcBef>
              <a:spcAft>
                <a:spcPct val="0"/>
              </a:spcAft>
              <a:defRPr>
                <a:solidFill>
                  <a:schemeClr val="tx1"/>
                </a:solidFill>
                <a:latin typeface="Verdana" charset="0"/>
                <a:ea typeface="ＭＳ Ｐゴシック" charset="0"/>
              </a:defRPr>
            </a:lvl9pPr>
          </a:lstStyle>
          <a:p>
            <a:fld id="{15CFD920-AC6C-7E42-9DB0-9193699565C9}" type="slidenum">
              <a:rPr lang="el-GR">
                <a:latin typeface="Times New Roman" charset="0"/>
              </a:rPr>
              <a:pPr/>
              <a:t>147</a:t>
            </a:fld>
            <a:endParaRPr lang="el-GR">
              <a:latin typeface="Times New Roman" charset="0"/>
            </a:endParaRPr>
          </a:p>
        </p:txBody>
      </p:sp>
      <p:sp>
        <p:nvSpPr>
          <p:cNvPr id="40964" name="Rectangle 2"/>
          <p:cNvSpPr>
            <a:spLocks noGrp="1" noRot="1" noChangeAspect="1" noChangeArrowheads="1" noTextEdit="1"/>
          </p:cNvSpPr>
          <p:nvPr>
            <p:ph type="sldImg"/>
          </p:nvPr>
        </p:nvSpPr>
        <p:spPr>
          <a:xfrm>
            <a:off x="1016000" y="784225"/>
            <a:ext cx="5068888" cy="3802063"/>
          </a:xfrm>
          <a:ln cap="flat">
            <a:solidFill>
              <a:schemeClr val="tx1"/>
            </a:solidFill>
          </a:ln>
        </p:spPr>
      </p:sp>
    </p:spTree>
    <p:extLst>
      <p:ext uri="{BB962C8B-B14F-4D97-AF65-F5344CB8AC3E}">
        <p14:creationId xmlns:p14="http://schemas.microsoft.com/office/powerpoint/2010/main" val="12018876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148</a:t>
            </a:fld>
            <a:endParaRPr lang="el-GR" altLang="en-GR"/>
          </a:p>
        </p:txBody>
      </p:sp>
    </p:spTree>
    <p:extLst>
      <p:ext uri="{BB962C8B-B14F-4D97-AF65-F5344CB8AC3E}">
        <p14:creationId xmlns:p14="http://schemas.microsoft.com/office/powerpoint/2010/main" val="18822073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149</a:t>
            </a:fld>
            <a:endParaRPr lang="el-GR" altLang="en-GR"/>
          </a:p>
        </p:txBody>
      </p:sp>
    </p:spTree>
    <p:extLst>
      <p:ext uri="{BB962C8B-B14F-4D97-AF65-F5344CB8AC3E}">
        <p14:creationId xmlns:p14="http://schemas.microsoft.com/office/powerpoint/2010/main" val="16793577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150</a:t>
            </a:fld>
            <a:endParaRPr lang="el-GR" altLang="en-GR"/>
          </a:p>
        </p:txBody>
      </p:sp>
    </p:spTree>
    <p:extLst>
      <p:ext uri="{BB962C8B-B14F-4D97-AF65-F5344CB8AC3E}">
        <p14:creationId xmlns:p14="http://schemas.microsoft.com/office/powerpoint/2010/main" val="22316240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151</a:t>
            </a:fld>
            <a:endParaRPr lang="el-GR" altLang="en-GR"/>
          </a:p>
        </p:txBody>
      </p:sp>
    </p:spTree>
    <p:extLst>
      <p:ext uri="{BB962C8B-B14F-4D97-AF65-F5344CB8AC3E}">
        <p14:creationId xmlns:p14="http://schemas.microsoft.com/office/powerpoint/2010/main" val="2673088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EB20F99-C814-CC4D-A337-BC5506A15615}" type="slidenum">
              <a:rPr lang="el-GR" altLang="en-GR" smtClean="0"/>
              <a:pPr/>
              <a:t>152</a:t>
            </a:fld>
            <a:endParaRPr lang="el-GR" altLang="en-GR"/>
          </a:p>
        </p:txBody>
      </p:sp>
    </p:spTree>
    <p:extLst>
      <p:ext uri="{BB962C8B-B14F-4D97-AF65-F5344CB8AC3E}">
        <p14:creationId xmlns:p14="http://schemas.microsoft.com/office/powerpoint/2010/main" val="1863271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50">
            <a:extLst>
              <a:ext uri="{FF2B5EF4-FFF2-40B4-BE49-F238E27FC236}">
                <a16:creationId xmlns:a16="http://schemas.microsoft.com/office/drawing/2014/main" id="{F74740BF-FA85-B046-A49D-4006C4B93A12}"/>
              </a:ext>
            </a:extLst>
          </p:cNvPr>
          <p:cNvSpPr>
            <a:spLocks/>
          </p:cNvSpPr>
          <p:nvPr/>
        </p:nvSpPr>
        <p:spPr bwMode="blackWhite">
          <a:xfrm>
            <a:off x="20638" y="12700"/>
            <a:ext cx="8896350" cy="6780213"/>
          </a:xfrm>
          <a:custGeom>
            <a:avLst/>
            <a:gdLst>
              <a:gd name="T0" fmla="*/ 2147483647 w 3985"/>
              <a:gd name="T1" fmla="*/ 0 h 3619"/>
              <a:gd name="T2" fmla="*/ 0 w 3985"/>
              <a:gd name="T3" fmla="*/ 2147483647 h 3619"/>
              <a:gd name="T4" fmla="*/ 2147483647 w 3985"/>
              <a:gd name="T5" fmla="*/ 2147483647 h 3619"/>
              <a:gd name="T6" fmla="*/ 2147483647 w 3985"/>
              <a:gd name="T7" fmla="*/ 2147483647 h 3619"/>
              <a:gd name="T8" fmla="*/ 2147483647 w 3985"/>
              <a:gd name="T9" fmla="*/ 0 h 3619"/>
              <a:gd name="T10" fmla="*/ 2147483647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nvGrpSpPr>
          <p:cNvPr id="5" name="Group 60">
            <a:extLst>
              <a:ext uri="{FF2B5EF4-FFF2-40B4-BE49-F238E27FC236}">
                <a16:creationId xmlns:a16="http://schemas.microsoft.com/office/drawing/2014/main" id="{3AF6E03C-DAC7-B346-A277-A877604E410E}"/>
              </a:ext>
            </a:extLst>
          </p:cNvPr>
          <p:cNvGrpSpPr>
            <a:grpSpLocks/>
          </p:cNvGrpSpPr>
          <p:nvPr/>
        </p:nvGrpSpPr>
        <p:grpSpPr bwMode="auto">
          <a:xfrm>
            <a:off x="195263" y="234950"/>
            <a:ext cx="3787775" cy="1778000"/>
            <a:chOff x="123" y="148"/>
            <a:chExt cx="2386" cy="1120"/>
          </a:xfrm>
        </p:grpSpPr>
        <p:sp>
          <p:nvSpPr>
            <p:cNvPr id="6" name="Freeform 28">
              <a:extLst>
                <a:ext uri="{FF2B5EF4-FFF2-40B4-BE49-F238E27FC236}">
                  <a16:creationId xmlns:a16="http://schemas.microsoft.com/office/drawing/2014/main" id="{7169173F-4C64-1E45-8344-82994E4E08E9}"/>
                </a:ext>
              </a:extLst>
            </p:cNvPr>
            <p:cNvSpPr>
              <a:spLocks/>
            </p:cNvSpPr>
            <p:nvPr userDrawn="1"/>
          </p:nvSpPr>
          <p:spPr bwMode="auto">
            <a:xfrm>
              <a:off x="177" y="177"/>
              <a:ext cx="2250" cy="1017"/>
            </a:xfrm>
            <a:custGeom>
              <a:avLst/>
              <a:gdLst>
                <a:gd name="T0" fmla="*/ 2147483647 w 794"/>
                <a:gd name="T1" fmla="*/ 2147483647 h 414"/>
                <a:gd name="T2" fmla="*/ 2147483647 w 794"/>
                <a:gd name="T3" fmla="*/ 2147483647 h 414"/>
                <a:gd name="T4" fmla="*/ 2147483647 w 794"/>
                <a:gd name="T5" fmla="*/ 2147483647 h 414"/>
                <a:gd name="T6" fmla="*/ 2147483647 w 794"/>
                <a:gd name="T7" fmla="*/ 0 h 414"/>
                <a:gd name="T8" fmla="*/ 2147483647 w 794"/>
                <a:gd name="T9" fmla="*/ 2147483647 h 414"/>
                <a:gd name="T10" fmla="*/ 0 w 794"/>
                <a:gd name="T11" fmla="*/ 2147483647 h 414"/>
                <a:gd name="T12" fmla="*/ 2147483647 w 794"/>
                <a:gd name="T13" fmla="*/ 2147483647 h 414"/>
                <a:gd name="T14" fmla="*/ 2147483647 w 794"/>
                <a:gd name="T15" fmla="*/ 2147483647 h 414"/>
                <a:gd name="T16" fmla="*/ 2147483647 w 794"/>
                <a:gd name="T17" fmla="*/ 2147483647 h 414"/>
                <a:gd name="T18" fmla="*/ 2147483647 w 794"/>
                <a:gd name="T19" fmla="*/ 2147483647 h 414"/>
                <a:gd name="T20" fmla="*/ 2147483647 w 794"/>
                <a:gd name="T21" fmla="*/ 2147483647 h 414"/>
                <a:gd name="T22" fmla="*/ 2147483647 w 794"/>
                <a:gd name="T23" fmla="*/ 2147483647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7" name="Freeform 29">
              <a:extLst>
                <a:ext uri="{FF2B5EF4-FFF2-40B4-BE49-F238E27FC236}">
                  <a16:creationId xmlns:a16="http://schemas.microsoft.com/office/drawing/2014/main" id="{7D353D95-51BB-2A4D-B6FC-23936C36B846}"/>
                </a:ext>
              </a:extLst>
            </p:cNvPr>
            <p:cNvSpPr>
              <a:spLocks/>
            </p:cNvSpPr>
            <p:nvPr userDrawn="1"/>
          </p:nvSpPr>
          <p:spPr bwMode="auto">
            <a:xfrm>
              <a:off x="166" y="261"/>
              <a:ext cx="2244" cy="1007"/>
            </a:xfrm>
            <a:custGeom>
              <a:avLst/>
              <a:gdLst>
                <a:gd name="T0" fmla="*/ 2274859 w 1586"/>
                <a:gd name="T1" fmla="*/ 0 h 821"/>
                <a:gd name="T2" fmla="*/ 22095140 w 1586"/>
                <a:gd name="T3" fmla="*/ 157875 h 821"/>
                <a:gd name="T4" fmla="*/ 23704098 w 1586"/>
                <a:gd name="T5" fmla="*/ 194087 h 821"/>
                <a:gd name="T6" fmla="*/ 26330432 w 1586"/>
                <a:gd name="T7" fmla="*/ 240901 h 821"/>
                <a:gd name="T8" fmla="*/ 25982093 w 1586"/>
                <a:gd name="T9" fmla="*/ 249752 h 821"/>
                <a:gd name="T10" fmla="*/ 22406525 w 1586"/>
                <a:gd name="T11" fmla="*/ 239378 h 821"/>
                <a:gd name="T12" fmla="*/ 19004671 w 1586"/>
                <a:gd name="T13" fmla="*/ 246727 h 821"/>
                <a:gd name="T14" fmla="*/ 687227 w 1586"/>
                <a:gd name="T15" fmla="*/ 90901 h 821"/>
                <a:gd name="T16" fmla="*/ 0 w 1586"/>
                <a:gd name="T17" fmla="*/ 45646 h 821"/>
                <a:gd name="T18" fmla="*/ 762032 w 1586"/>
                <a:gd name="T19" fmla="*/ 9622 h 821"/>
                <a:gd name="T20" fmla="*/ 2274859 w 1586"/>
                <a:gd name="T21" fmla="*/ 0 h 821"/>
                <a:gd name="T22" fmla="*/ 2274859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8" name="Freeform 30">
              <a:extLst>
                <a:ext uri="{FF2B5EF4-FFF2-40B4-BE49-F238E27FC236}">
                  <a16:creationId xmlns:a16="http://schemas.microsoft.com/office/drawing/2014/main" id="{5D261CF4-6315-2E47-B3B7-0298834A9526}"/>
                </a:ext>
              </a:extLst>
            </p:cNvPr>
            <p:cNvSpPr>
              <a:spLocks/>
            </p:cNvSpPr>
            <p:nvPr userDrawn="1"/>
          </p:nvSpPr>
          <p:spPr bwMode="auto">
            <a:xfrm>
              <a:off x="474" y="344"/>
              <a:ext cx="1488" cy="919"/>
            </a:xfrm>
            <a:custGeom>
              <a:avLst/>
              <a:gdLst>
                <a:gd name="T0" fmla="*/ 0 w 1049"/>
                <a:gd name="T1" fmla="*/ 107505 h 747"/>
                <a:gd name="T2" fmla="*/ 16437491 w 1049"/>
                <a:gd name="T3" fmla="*/ 247320 h 747"/>
                <a:gd name="T4" fmla="*/ 16743234 w 1049"/>
                <a:gd name="T5" fmla="*/ 176817 h 747"/>
                <a:gd name="T6" fmla="*/ 18704015 w 1049"/>
                <a:gd name="T7" fmla="*/ 139773 h 747"/>
                <a:gd name="T8" fmla="*/ 1390531 w 1049"/>
                <a:gd name="T9" fmla="*/ 0 h 747"/>
                <a:gd name="T10" fmla="*/ 0 w 1049"/>
                <a:gd name="T11" fmla="*/ 41883 h 747"/>
                <a:gd name="T12" fmla="*/ 0 w 1049"/>
                <a:gd name="T13" fmla="*/ 107505 h 747"/>
                <a:gd name="T14" fmla="*/ 0 w 1049"/>
                <a:gd name="T15" fmla="*/ 10750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nvGrpSpPr>
            <p:cNvPr id="9" name="Group 57">
              <a:extLst>
                <a:ext uri="{FF2B5EF4-FFF2-40B4-BE49-F238E27FC236}">
                  <a16:creationId xmlns:a16="http://schemas.microsoft.com/office/drawing/2014/main" id="{F8242447-3D87-3944-845A-442817F023F3}"/>
                </a:ext>
              </a:extLst>
            </p:cNvPr>
            <p:cNvGrpSpPr>
              <a:grpSpLocks/>
            </p:cNvGrpSpPr>
            <p:nvPr userDrawn="1"/>
          </p:nvGrpSpPr>
          <p:grpSpPr bwMode="auto">
            <a:xfrm>
              <a:off x="123" y="148"/>
              <a:ext cx="2386" cy="1081"/>
              <a:chOff x="123" y="148"/>
              <a:chExt cx="2386" cy="1081"/>
            </a:xfrm>
          </p:grpSpPr>
          <p:sp>
            <p:nvSpPr>
              <p:cNvPr id="10" name="Freeform 31">
                <a:extLst>
                  <a:ext uri="{FF2B5EF4-FFF2-40B4-BE49-F238E27FC236}">
                    <a16:creationId xmlns:a16="http://schemas.microsoft.com/office/drawing/2014/main" id="{06287DFB-5907-C847-89D2-10552D55A443}"/>
                  </a:ext>
                </a:extLst>
              </p:cNvPr>
              <p:cNvSpPr>
                <a:spLocks/>
              </p:cNvSpPr>
              <p:nvPr userDrawn="1"/>
            </p:nvSpPr>
            <p:spPr bwMode="auto">
              <a:xfrm>
                <a:off x="2005" y="934"/>
                <a:ext cx="212" cy="214"/>
              </a:xfrm>
              <a:custGeom>
                <a:avLst/>
                <a:gdLst>
                  <a:gd name="T0" fmla="*/ 1767913 w 150"/>
                  <a:gd name="T1" fmla="*/ 0 h 173"/>
                  <a:gd name="T2" fmla="*/ 650740 w 150"/>
                  <a:gd name="T3" fmla="*/ 25612 h 173"/>
                  <a:gd name="T4" fmla="*/ 0 w 150"/>
                  <a:gd name="T5" fmla="*/ 66814 h 173"/>
                  <a:gd name="T6" fmla="*/ 1286365 w 150"/>
                  <a:gd name="T7" fmla="*/ 61751 h 173"/>
                  <a:gd name="T8" fmla="*/ 1657087 w 150"/>
                  <a:gd name="T9" fmla="*/ 32624 h 173"/>
                  <a:gd name="T10" fmla="*/ 2417953 w 150"/>
                  <a:gd name="T11" fmla="*/ 10361 h 173"/>
                  <a:gd name="T12" fmla="*/ 1767913 w 150"/>
                  <a:gd name="T13" fmla="*/ 0 h 173"/>
                  <a:gd name="T14" fmla="*/ 1767913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1" name="Freeform 32">
                <a:extLst>
                  <a:ext uri="{FF2B5EF4-FFF2-40B4-BE49-F238E27FC236}">
                    <a16:creationId xmlns:a16="http://schemas.microsoft.com/office/drawing/2014/main" id="{ECD4E614-66DC-CD46-BE7D-F25CE222A006}"/>
                  </a:ext>
                </a:extLst>
              </p:cNvPr>
              <p:cNvSpPr>
                <a:spLocks/>
              </p:cNvSpPr>
              <p:nvPr userDrawn="1"/>
            </p:nvSpPr>
            <p:spPr bwMode="auto">
              <a:xfrm>
                <a:off x="123" y="148"/>
                <a:ext cx="2386" cy="1081"/>
              </a:xfrm>
              <a:custGeom>
                <a:avLst/>
                <a:gdLst>
                  <a:gd name="T0" fmla="*/ 2692241 w 1684"/>
                  <a:gd name="T1" fmla="*/ 0 h 880"/>
                  <a:gd name="T2" fmla="*/ 1088488 w 1684"/>
                  <a:gd name="T3" fmla="*/ 16521 h 880"/>
                  <a:gd name="T4" fmla="*/ 0 w 1684"/>
                  <a:gd name="T5" fmla="*/ 66053 h 880"/>
                  <a:gd name="T6" fmla="*/ 1161028 w 1684"/>
                  <a:gd name="T7" fmla="*/ 113909 h 880"/>
                  <a:gd name="T8" fmla="*/ 20406842 w 1684"/>
                  <a:gd name="T9" fmla="*/ 275175 h 880"/>
                  <a:gd name="T10" fmla="*/ 24552786 w 1684"/>
                  <a:gd name="T11" fmla="*/ 265134 h 880"/>
                  <a:gd name="T12" fmla="*/ 27912350 w 1684"/>
                  <a:gd name="T13" fmla="*/ 279324 h 880"/>
                  <a:gd name="T14" fmla="*/ 29078022 w 1684"/>
                  <a:gd name="T15" fmla="*/ 256776 h 880"/>
                  <a:gd name="T16" fmla="*/ 25932381 w 1684"/>
                  <a:gd name="T17" fmla="*/ 210687 h 880"/>
                  <a:gd name="T18" fmla="*/ 24654276 w 1684"/>
                  <a:gd name="T19" fmla="*/ 162686 h 880"/>
                  <a:gd name="T20" fmla="*/ 23645565 w 1684"/>
                  <a:gd name="T21" fmla="*/ 167299 h 880"/>
                  <a:gd name="T22" fmla="*/ 24844031 w 1684"/>
                  <a:gd name="T23" fmla="*/ 210687 h 880"/>
                  <a:gd name="T24" fmla="*/ 27246886 w 1684"/>
                  <a:gd name="T25" fmla="*/ 256954 h 880"/>
                  <a:gd name="T26" fmla="*/ 24400541 w 1684"/>
                  <a:gd name="T27" fmla="*/ 249856 h 880"/>
                  <a:gd name="T28" fmla="*/ 21044439 w 1684"/>
                  <a:gd name="T29" fmla="*/ 258103 h 880"/>
                  <a:gd name="T30" fmla="*/ 21665563 w 1684"/>
                  <a:gd name="T31" fmla="*/ 206181 h 880"/>
                  <a:gd name="T32" fmla="*/ 23104548 w 1684"/>
                  <a:gd name="T33" fmla="*/ 170799 h 880"/>
                  <a:gd name="T34" fmla="*/ 21419978 w 1684"/>
                  <a:gd name="T35" fmla="*/ 175207 h 880"/>
                  <a:gd name="T36" fmla="*/ 20113991 w 1684"/>
                  <a:gd name="T37" fmla="*/ 209031 h 880"/>
                  <a:gd name="T38" fmla="*/ 19670143 w 1684"/>
                  <a:gd name="T39" fmla="*/ 251161 h 880"/>
                  <a:gd name="T40" fmla="*/ 1849690 w 1684"/>
                  <a:gd name="T41" fmla="*/ 98377 h 880"/>
                  <a:gd name="T42" fmla="*/ 1377188 w 1684"/>
                  <a:gd name="T43" fmla="*/ 68140 h 880"/>
                  <a:gd name="T44" fmla="*/ 1777570 w 1684"/>
                  <a:gd name="T45" fmla="*/ 30344 h 880"/>
                  <a:gd name="T46" fmla="*/ 3740858 w 1684"/>
                  <a:gd name="T47" fmla="*/ 0 h 880"/>
                  <a:gd name="T48" fmla="*/ 2692241 w 1684"/>
                  <a:gd name="T49" fmla="*/ 0 h 880"/>
                  <a:gd name="T50" fmla="*/ 269224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2" name="Freeform 33">
                <a:extLst>
                  <a:ext uri="{FF2B5EF4-FFF2-40B4-BE49-F238E27FC236}">
                    <a16:creationId xmlns:a16="http://schemas.microsoft.com/office/drawing/2014/main" id="{CD0972A0-4362-8944-97F2-B993988C2649}"/>
                  </a:ext>
                </a:extLst>
              </p:cNvPr>
              <p:cNvSpPr>
                <a:spLocks/>
              </p:cNvSpPr>
              <p:nvPr userDrawn="1"/>
            </p:nvSpPr>
            <p:spPr bwMode="auto">
              <a:xfrm>
                <a:off x="324" y="158"/>
                <a:ext cx="1686" cy="614"/>
              </a:xfrm>
              <a:custGeom>
                <a:avLst/>
                <a:gdLst>
                  <a:gd name="T0" fmla="*/ 1727051 w 1190"/>
                  <a:gd name="T1" fmla="*/ 0 h 500"/>
                  <a:gd name="T2" fmla="*/ 20527383 w 1190"/>
                  <a:gd name="T3" fmla="*/ 154067 h 500"/>
                  <a:gd name="T4" fmla="*/ 18548217 w 1190"/>
                  <a:gd name="T5" fmla="*/ 157195 h 500"/>
                  <a:gd name="T6" fmla="*/ 0 w 1190"/>
                  <a:gd name="T7" fmla="*/ 8478 h 500"/>
                  <a:gd name="T8" fmla="*/ 1727051 w 1190"/>
                  <a:gd name="T9" fmla="*/ 0 h 500"/>
                  <a:gd name="T10" fmla="*/ 172705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 name="Freeform 34">
                <a:extLst>
                  <a:ext uri="{FF2B5EF4-FFF2-40B4-BE49-F238E27FC236}">
                    <a16:creationId xmlns:a16="http://schemas.microsoft.com/office/drawing/2014/main" id="{528D339B-EAD1-1A4E-9EA3-FF4C2993CAD5}"/>
                  </a:ext>
                </a:extLst>
              </p:cNvPr>
              <p:cNvSpPr>
                <a:spLocks/>
              </p:cNvSpPr>
              <p:nvPr userDrawn="1"/>
            </p:nvSpPr>
            <p:spPr bwMode="auto">
              <a:xfrm>
                <a:off x="409" y="251"/>
                <a:ext cx="227" cy="410"/>
              </a:xfrm>
              <a:custGeom>
                <a:avLst/>
                <a:gdLst>
                  <a:gd name="T0" fmla="*/ 2083141 w 160"/>
                  <a:gd name="T1" fmla="*/ 0 h 335"/>
                  <a:gd name="T2" fmla="*/ 341114 w 160"/>
                  <a:gd name="T3" fmla="*/ 30516 h 335"/>
                  <a:gd name="T4" fmla="*/ 0 w 160"/>
                  <a:gd name="T5" fmla="*/ 65740 h 335"/>
                  <a:gd name="T6" fmla="*/ 597773 w 160"/>
                  <a:gd name="T7" fmla="*/ 89856 h 335"/>
                  <a:gd name="T8" fmla="*/ 1679657 w 160"/>
                  <a:gd name="T9" fmla="*/ 95814 h 335"/>
                  <a:gd name="T10" fmla="*/ 1363715 w 160"/>
                  <a:gd name="T11" fmla="*/ 43888 h 335"/>
                  <a:gd name="T12" fmla="*/ 2865492 w 160"/>
                  <a:gd name="T13" fmla="*/ 4997 h 335"/>
                  <a:gd name="T14" fmla="*/ 2083141 w 160"/>
                  <a:gd name="T15" fmla="*/ 0 h 335"/>
                  <a:gd name="T16" fmla="*/ 208314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4" name="Freeform 35">
                <a:extLst>
                  <a:ext uri="{FF2B5EF4-FFF2-40B4-BE49-F238E27FC236}">
                    <a16:creationId xmlns:a16="http://schemas.microsoft.com/office/drawing/2014/main" id="{70AD0CCD-14C0-B14B-B874-BA5691AE3F0E}"/>
                  </a:ext>
                </a:extLst>
              </p:cNvPr>
              <p:cNvSpPr>
                <a:spLocks/>
              </p:cNvSpPr>
              <p:nvPr userDrawn="1"/>
            </p:nvSpPr>
            <p:spPr bwMode="auto">
              <a:xfrm>
                <a:off x="846" y="536"/>
                <a:ext cx="691" cy="364"/>
              </a:xfrm>
              <a:custGeom>
                <a:avLst/>
                <a:gdLst>
                  <a:gd name="T0" fmla="*/ 229572 w 489"/>
                  <a:gd name="T1" fmla="*/ 11250 h 296"/>
                  <a:gd name="T2" fmla="*/ 2558661 w 489"/>
                  <a:gd name="T3" fmla="*/ 21712 h 296"/>
                  <a:gd name="T4" fmla="*/ 5191814 w 489"/>
                  <a:gd name="T5" fmla="*/ 44893 h 296"/>
                  <a:gd name="T6" fmla="*/ 7051078 w 489"/>
                  <a:gd name="T7" fmla="*/ 79616 h 296"/>
                  <a:gd name="T8" fmla="*/ 5223241 w 489"/>
                  <a:gd name="T9" fmla="*/ 75284 h 296"/>
                  <a:gd name="T10" fmla="*/ 2220986 w 489"/>
                  <a:gd name="T11" fmla="*/ 47841 h 296"/>
                  <a:gd name="T12" fmla="*/ 799244 w 489"/>
                  <a:gd name="T13" fmla="*/ 26172 h 296"/>
                  <a:gd name="T14" fmla="*/ 1709493 w 489"/>
                  <a:gd name="T15" fmla="*/ 53332 h 296"/>
                  <a:gd name="T16" fmla="*/ 4357091 w 489"/>
                  <a:gd name="T17" fmla="*/ 88260 h 296"/>
                  <a:gd name="T18" fmla="*/ 7462995 w 489"/>
                  <a:gd name="T19" fmla="*/ 97108 h 296"/>
                  <a:gd name="T20" fmla="*/ 7833095 w 489"/>
                  <a:gd name="T21" fmla="*/ 73293 h 296"/>
                  <a:gd name="T22" fmla="*/ 6313366 w 489"/>
                  <a:gd name="T23" fmla="*/ 39413 h 296"/>
                  <a:gd name="T24" fmla="*/ 2720456 w 489"/>
                  <a:gd name="T25" fmla="*/ 5676 h 296"/>
                  <a:gd name="T26" fmla="*/ 0 w 489"/>
                  <a:gd name="T27" fmla="*/ 0 h 296"/>
                  <a:gd name="T28" fmla="*/ 229572 w 489"/>
                  <a:gd name="T29" fmla="*/ 11250 h 296"/>
                  <a:gd name="T30" fmla="*/ 229572 w 489"/>
                  <a:gd name="T31" fmla="*/ 1125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grpSp>
      <p:grpSp>
        <p:nvGrpSpPr>
          <p:cNvPr id="15" name="Group 59">
            <a:extLst>
              <a:ext uri="{FF2B5EF4-FFF2-40B4-BE49-F238E27FC236}">
                <a16:creationId xmlns:a16="http://schemas.microsoft.com/office/drawing/2014/main" id="{8DA425BE-2186-C746-B405-D9138EC66191}"/>
              </a:ext>
            </a:extLst>
          </p:cNvPr>
          <p:cNvGrpSpPr>
            <a:grpSpLocks/>
          </p:cNvGrpSpPr>
          <p:nvPr/>
        </p:nvGrpSpPr>
        <p:grpSpPr bwMode="auto">
          <a:xfrm>
            <a:off x="7915275" y="4368800"/>
            <a:ext cx="742950" cy="1058863"/>
            <a:chOff x="4986" y="2752"/>
            <a:chExt cx="468" cy="667"/>
          </a:xfrm>
        </p:grpSpPr>
        <p:sp>
          <p:nvSpPr>
            <p:cNvPr id="16" name="Freeform 37">
              <a:extLst>
                <a:ext uri="{FF2B5EF4-FFF2-40B4-BE49-F238E27FC236}">
                  <a16:creationId xmlns:a16="http://schemas.microsoft.com/office/drawing/2014/main" id="{6CF541D0-CFE5-4C48-BD21-3983B3B28B2B}"/>
                </a:ext>
              </a:extLst>
            </p:cNvPr>
            <p:cNvSpPr>
              <a:spLocks/>
            </p:cNvSpPr>
            <p:nvPr userDrawn="1"/>
          </p:nvSpPr>
          <p:spPr bwMode="auto">
            <a:xfrm rot="7320404">
              <a:off x="4909" y="2936"/>
              <a:ext cx="629" cy="293"/>
            </a:xfrm>
            <a:custGeom>
              <a:avLst/>
              <a:gdLst>
                <a:gd name="T0" fmla="*/ 2 w 794"/>
                <a:gd name="T1" fmla="*/ 1 h 414"/>
                <a:gd name="T2" fmla="*/ 2 w 794"/>
                <a:gd name="T3" fmla="*/ 1 h 414"/>
                <a:gd name="T4" fmla="*/ 2 w 794"/>
                <a:gd name="T5" fmla="*/ 1 h 414"/>
                <a:gd name="T6" fmla="*/ 2 w 794"/>
                <a:gd name="T7" fmla="*/ 0 h 414"/>
                <a:gd name="T8" fmla="*/ 2 w 794"/>
                <a:gd name="T9" fmla="*/ 1 h 414"/>
                <a:gd name="T10" fmla="*/ 0 w 794"/>
                <a:gd name="T11" fmla="*/ 1 h 414"/>
                <a:gd name="T12" fmla="*/ 2 w 794"/>
                <a:gd name="T13" fmla="*/ 1 h 414"/>
                <a:gd name="T14" fmla="*/ 2 w 794"/>
                <a:gd name="T15" fmla="*/ 1 h 414"/>
                <a:gd name="T16" fmla="*/ 2 w 794"/>
                <a:gd name="T17" fmla="*/ 1 h 414"/>
                <a:gd name="T18" fmla="*/ 2 w 794"/>
                <a:gd name="T19" fmla="*/ 1 h 414"/>
                <a:gd name="T20" fmla="*/ 2 w 794"/>
                <a:gd name="T21" fmla="*/ 1 h 414"/>
                <a:gd name="T22" fmla="*/ 2 w 794"/>
                <a:gd name="T23" fmla="*/ 1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7" name="Freeform 38">
              <a:extLst>
                <a:ext uri="{FF2B5EF4-FFF2-40B4-BE49-F238E27FC236}">
                  <a16:creationId xmlns:a16="http://schemas.microsoft.com/office/drawing/2014/main" id="{0C9D994C-38B8-9947-BC40-BD567999ABAF}"/>
                </a:ext>
              </a:extLst>
            </p:cNvPr>
            <p:cNvSpPr>
              <a:spLocks/>
            </p:cNvSpPr>
            <p:nvPr userDrawn="1"/>
          </p:nvSpPr>
          <p:spPr bwMode="auto">
            <a:xfrm rot="7320404">
              <a:off x="4893" y="2923"/>
              <a:ext cx="627" cy="29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8" name="Freeform 39">
              <a:extLst>
                <a:ext uri="{FF2B5EF4-FFF2-40B4-BE49-F238E27FC236}">
                  <a16:creationId xmlns:a16="http://schemas.microsoft.com/office/drawing/2014/main" id="{A1601A98-8998-E347-BF1D-F8BE565ABE20}"/>
                </a:ext>
              </a:extLst>
            </p:cNvPr>
            <p:cNvSpPr>
              <a:spLocks/>
            </p:cNvSpPr>
            <p:nvPr userDrawn="1"/>
          </p:nvSpPr>
          <p:spPr bwMode="auto">
            <a:xfrm rot="7320404">
              <a:off x="5000" y="2913"/>
              <a:ext cx="416" cy="265"/>
            </a:xfrm>
            <a:custGeom>
              <a:avLst/>
              <a:gdLst>
                <a:gd name="T0" fmla="*/ 0 w 1049"/>
                <a:gd name="T1" fmla="*/ 0 h 747"/>
                <a:gd name="T2" fmla="*/ 0 w 1049"/>
                <a:gd name="T3" fmla="*/ 0 h 747"/>
                <a:gd name="T4" fmla="*/ 0 w 1049"/>
                <a:gd name="T5" fmla="*/ 0 h 747"/>
                <a:gd name="T6" fmla="*/ 0 w 1049"/>
                <a:gd name="T7" fmla="*/ 0 h 747"/>
                <a:gd name="T8" fmla="*/ 0 w 1049"/>
                <a:gd name="T9" fmla="*/ 0 h 747"/>
                <a:gd name="T10" fmla="*/ 0 w 1049"/>
                <a:gd name="T11" fmla="*/ 0 h 747"/>
                <a:gd name="T12" fmla="*/ 0 w 1049"/>
                <a:gd name="T13" fmla="*/ 0 h 747"/>
                <a:gd name="T14" fmla="*/ 0 w 1049"/>
                <a:gd name="T15" fmla="*/ 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nvGrpSpPr>
            <p:cNvPr id="19" name="Group 58">
              <a:extLst>
                <a:ext uri="{FF2B5EF4-FFF2-40B4-BE49-F238E27FC236}">
                  <a16:creationId xmlns:a16="http://schemas.microsoft.com/office/drawing/2014/main" id="{7B1E8867-3BC4-F445-B932-E9F1C811C1DE}"/>
                </a:ext>
              </a:extLst>
            </p:cNvPr>
            <p:cNvGrpSpPr>
              <a:grpSpLocks/>
            </p:cNvGrpSpPr>
            <p:nvPr userDrawn="1"/>
          </p:nvGrpSpPr>
          <p:grpSpPr bwMode="auto">
            <a:xfrm>
              <a:off x="4986" y="2752"/>
              <a:ext cx="469" cy="667"/>
              <a:chOff x="4986" y="2752"/>
              <a:chExt cx="469" cy="667"/>
            </a:xfrm>
          </p:grpSpPr>
          <p:sp>
            <p:nvSpPr>
              <p:cNvPr id="20" name="Freeform 40">
                <a:extLst>
                  <a:ext uri="{FF2B5EF4-FFF2-40B4-BE49-F238E27FC236}">
                    <a16:creationId xmlns:a16="http://schemas.microsoft.com/office/drawing/2014/main" id="{84CBFD5F-0983-F446-8D74-0CCCD785579E}"/>
                  </a:ext>
                </a:extLst>
              </p:cNvPr>
              <p:cNvSpPr>
                <a:spLocks/>
              </p:cNvSpPr>
              <p:nvPr userDrawn="1"/>
            </p:nvSpPr>
            <p:spPr bwMode="auto">
              <a:xfrm rot="7320404">
                <a:off x="4987" y="3190"/>
                <a:ext cx="59" cy="61"/>
              </a:xfrm>
              <a:custGeom>
                <a:avLst/>
                <a:gdLst>
                  <a:gd name="T0" fmla="*/ 0 w 150"/>
                  <a:gd name="T1" fmla="*/ 0 h 173"/>
                  <a:gd name="T2" fmla="*/ 0 w 150"/>
                  <a:gd name="T3" fmla="*/ 0 h 173"/>
                  <a:gd name="T4" fmla="*/ 0 w 150"/>
                  <a:gd name="T5" fmla="*/ 0 h 173"/>
                  <a:gd name="T6" fmla="*/ 0 w 150"/>
                  <a:gd name="T7" fmla="*/ 0 h 173"/>
                  <a:gd name="T8" fmla="*/ 0 w 150"/>
                  <a:gd name="T9" fmla="*/ 0 h 173"/>
                  <a:gd name="T10" fmla="*/ 0 w 150"/>
                  <a:gd name="T11" fmla="*/ 0 h 173"/>
                  <a:gd name="T12" fmla="*/ 0 w 150"/>
                  <a:gd name="T13" fmla="*/ 0 h 173"/>
                  <a:gd name="T14" fmla="*/ 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21" name="Freeform 41">
                <a:extLst>
                  <a:ext uri="{FF2B5EF4-FFF2-40B4-BE49-F238E27FC236}">
                    <a16:creationId xmlns:a16="http://schemas.microsoft.com/office/drawing/2014/main" id="{205F94A3-886C-D449-9279-4EA3D8199274}"/>
                  </a:ext>
                </a:extLst>
              </p:cNvPr>
              <p:cNvSpPr>
                <a:spLocks/>
              </p:cNvSpPr>
              <p:nvPr userDrawn="1"/>
            </p:nvSpPr>
            <p:spPr bwMode="auto">
              <a:xfrm rot="7320404">
                <a:off x="4887" y="2930"/>
                <a:ext cx="667" cy="311"/>
              </a:xfrm>
              <a:custGeom>
                <a:avLst/>
                <a:gdLst>
                  <a:gd name="T0" fmla="*/ 0 w 1684"/>
                  <a:gd name="T1" fmla="*/ 0 h 880"/>
                  <a:gd name="T2" fmla="*/ 0 w 1684"/>
                  <a:gd name="T3" fmla="*/ 0 h 880"/>
                  <a:gd name="T4" fmla="*/ 0 w 1684"/>
                  <a:gd name="T5" fmla="*/ 0 h 880"/>
                  <a:gd name="T6" fmla="*/ 0 w 1684"/>
                  <a:gd name="T7" fmla="*/ 0 h 880"/>
                  <a:gd name="T8" fmla="*/ 0 w 1684"/>
                  <a:gd name="T9" fmla="*/ 0 h 880"/>
                  <a:gd name="T10" fmla="*/ 0 w 1684"/>
                  <a:gd name="T11" fmla="*/ 0 h 880"/>
                  <a:gd name="T12" fmla="*/ 0 w 1684"/>
                  <a:gd name="T13" fmla="*/ 0 h 880"/>
                  <a:gd name="T14" fmla="*/ 0 w 1684"/>
                  <a:gd name="T15" fmla="*/ 0 h 880"/>
                  <a:gd name="T16" fmla="*/ 0 w 1684"/>
                  <a:gd name="T17" fmla="*/ 0 h 880"/>
                  <a:gd name="T18" fmla="*/ 0 w 1684"/>
                  <a:gd name="T19" fmla="*/ 0 h 880"/>
                  <a:gd name="T20" fmla="*/ 0 w 1684"/>
                  <a:gd name="T21" fmla="*/ 0 h 880"/>
                  <a:gd name="T22" fmla="*/ 0 w 1684"/>
                  <a:gd name="T23" fmla="*/ 0 h 880"/>
                  <a:gd name="T24" fmla="*/ 0 w 1684"/>
                  <a:gd name="T25" fmla="*/ 0 h 880"/>
                  <a:gd name="T26" fmla="*/ 0 w 1684"/>
                  <a:gd name="T27" fmla="*/ 0 h 880"/>
                  <a:gd name="T28" fmla="*/ 0 w 1684"/>
                  <a:gd name="T29" fmla="*/ 0 h 880"/>
                  <a:gd name="T30" fmla="*/ 0 w 1684"/>
                  <a:gd name="T31" fmla="*/ 0 h 880"/>
                  <a:gd name="T32" fmla="*/ 0 w 1684"/>
                  <a:gd name="T33" fmla="*/ 0 h 880"/>
                  <a:gd name="T34" fmla="*/ 0 w 1684"/>
                  <a:gd name="T35" fmla="*/ 0 h 880"/>
                  <a:gd name="T36" fmla="*/ 0 w 1684"/>
                  <a:gd name="T37" fmla="*/ 0 h 880"/>
                  <a:gd name="T38" fmla="*/ 0 w 1684"/>
                  <a:gd name="T39" fmla="*/ 0 h 880"/>
                  <a:gd name="T40" fmla="*/ 0 w 1684"/>
                  <a:gd name="T41" fmla="*/ 0 h 880"/>
                  <a:gd name="T42" fmla="*/ 0 w 1684"/>
                  <a:gd name="T43" fmla="*/ 0 h 880"/>
                  <a:gd name="T44" fmla="*/ 0 w 1684"/>
                  <a:gd name="T45" fmla="*/ 0 h 880"/>
                  <a:gd name="T46" fmla="*/ 0 w 1684"/>
                  <a:gd name="T47" fmla="*/ 0 h 880"/>
                  <a:gd name="T48" fmla="*/ 0 w 1684"/>
                  <a:gd name="T49" fmla="*/ 0 h 880"/>
                  <a:gd name="T50" fmla="*/ 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22" name="Freeform 42">
                <a:extLst>
                  <a:ext uri="{FF2B5EF4-FFF2-40B4-BE49-F238E27FC236}">
                    <a16:creationId xmlns:a16="http://schemas.microsoft.com/office/drawing/2014/main" id="{4C7ED607-35BA-E343-9EE9-EE718A216F16}"/>
                  </a:ext>
                </a:extLst>
              </p:cNvPr>
              <p:cNvSpPr>
                <a:spLocks/>
              </p:cNvSpPr>
              <p:nvPr userDrawn="1"/>
            </p:nvSpPr>
            <p:spPr bwMode="auto">
              <a:xfrm rot="7320404">
                <a:off x="5062" y="2997"/>
                <a:ext cx="472" cy="176"/>
              </a:xfrm>
              <a:custGeom>
                <a:avLst/>
                <a:gdLst>
                  <a:gd name="T0" fmla="*/ 0 w 1190"/>
                  <a:gd name="T1" fmla="*/ 0 h 500"/>
                  <a:gd name="T2" fmla="*/ 0 w 1190"/>
                  <a:gd name="T3" fmla="*/ 0 h 500"/>
                  <a:gd name="T4" fmla="*/ 0 w 1190"/>
                  <a:gd name="T5" fmla="*/ 0 h 500"/>
                  <a:gd name="T6" fmla="*/ 0 w 1190"/>
                  <a:gd name="T7" fmla="*/ 0 h 500"/>
                  <a:gd name="T8" fmla="*/ 0 w 1190"/>
                  <a:gd name="T9" fmla="*/ 0 h 500"/>
                  <a:gd name="T10" fmla="*/ 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23" name="Freeform 43">
                <a:extLst>
                  <a:ext uri="{FF2B5EF4-FFF2-40B4-BE49-F238E27FC236}">
                    <a16:creationId xmlns:a16="http://schemas.microsoft.com/office/drawing/2014/main" id="{E04A16F8-FB26-F447-A5E6-F1C8E4862B83}"/>
                  </a:ext>
                </a:extLst>
              </p:cNvPr>
              <p:cNvSpPr>
                <a:spLocks/>
              </p:cNvSpPr>
              <p:nvPr userDrawn="1"/>
            </p:nvSpPr>
            <p:spPr bwMode="auto">
              <a:xfrm rot="7320404">
                <a:off x="5364" y="2873"/>
                <a:ext cx="63" cy="118"/>
              </a:xfrm>
              <a:custGeom>
                <a:avLst/>
                <a:gdLst>
                  <a:gd name="T0" fmla="*/ 0 w 160"/>
                  <a:gd name="T1" fmla="*/ 0 h 335"/>
                  <a:gd name="T2" fmla="*/ 0 w 160"/>
                  <a:gd name="T3" fmla="*/ 0 h 335"/>
                  <a:gd name="T4" fmla="*/ 0 w 160"/>
                  <a:gd name="T5" fmla="*/ 0 h 335"/>
                  <a:gd name="T6" fmla="*/ 0 w 160"/>
                  <a:gd name="T7" fmla="*/ 0 h 335"/>
                  <a:gd name="T8" fmla="*/ 0 w 160"/>
                  <a:gd name="T9" fmla="*/ 0 h 335"/>
                  <a:gd name="T10" fmla="*/ 0 w 160"/>
                  <a:gd name="T11" fmla="*/ 0 h 335"/>
                  <a:gd name="T12" fmla="*/ 0 w 160"/>
                  <a:gd name="T13" fmla="*/ 0 h 335"/>
                  <a:gd name="T14" fmla="*/ 0 w 160"/>
                  <a:gd name="T15" fmla="*/ 0 h 335"/>
                  <a:gd name="T16" fmla="*/ 0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24" name="Freeform 44">
                <a:extLst>
                  <a:ext uri="{FF2B5EF4-FFF2-40B4-BE49-F238E27FC236}">
                    <a16:creationId xmlns:a16="http://schemas.microsoft.com/office/drawing/2014/main" id="{B6BC08FD-F22C-F144-90AA-9F0F6E9FE65C}"/>
                  </a:ext>
                </a:extLst>
              </p:cNvPr>
              <p:cNvSpPr>
                <a:spLocks/>
              </p:cNvSpPr>
              <p:nvPr userDrawn="1"/>
            </p:nvSpPr>
            <p:spPr bwMode="auto">
              <a:xfrm rot="7320404">
                <a:off x="5137" y="3000"/>
                <a:ext cx="193" cy="104"/>
              </a:xfrm>
              <a:custGeom>
                <a:avLst/>
                <a:gdLst>
                  <a:gd name="T0" fmla="*/ 0 w 489"/>
                  <a:gd name="T1" fmla="*/ 0 h 296"/>
                  <a:gd name="T2" fmla="*/ 0 w 489"/>
                  <a:gd name="T3" fmla="*/ 0 h 296"/>
                  <a:gd name="T4" fmla="*/ 0 w 489"/>
                  <a:gd name="T5" fmla="*/ 0 h 296"/>
                  <a:gd name="T6" fmla="*/ 0 w 489"/>
                  <a:gd name="T7" fmla="*/ 0 h 296"/>
                  <a:gd name="T8" fmla="*/ 0 w 489"/>
                  <a:gd name="T9" fmla="*/ 0 h 296"/>
                  <a:gd name="T10" fmla="*/ 0 w 489"/>
                  <a:gd name="T11" fmla="*/ 0 h 296"/>
                  <a:gd name="T12" fmla="*/ 0 w 489"/>
                  <a:gd name="T13" fmla="*/ 0 h 296"/>
                  <a:gd name="T14" fmla="*/ 0 w 489"/>
                  <a:gd name="T15" fmla="*/ 0 h 296"/>
                  <a:gd name="T16" fmla="*/ 0 w 489"/>
                  <a:gd name="T17" fmla="*/ 0 h 296"/>
                  <a:gd name="T18" fmla="*/ 0 w 489"/>
                  <a:gd name="T19" fmla="*/ 0 h 296"/>
                  <a:gd name="T20" fmla="*/ 0 w 489"/>
                  <a:gd name="T21" fmla="*/ 0 h 296"/>
                  <a:gd name="T22" fmla="*/ 0 w 489"/>
                  <a:gd name="T23" fmla="*/ 0 h 296"/>
                  <a:gd name="T24" fmla="*/ 0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grpSp>
      <p:sp>
        <p:nvSpPr>
          <p:cNvPr id="25" name="Freeform 45">
            <a:extLst>
              <a:ext uri="{FF2B5EF4-FFF2-40B4-BE49-F238E27FC236}">
                <a16:creationId xmlns:a16="http://schemas.microsoft.com/office/drawing/2014/main" id="{C5FBFFA0-7B4F-4444-A554-318C6D6C4D61}"/>
              </a:ext>
            </a:extLst>
          </p:cNvPr>
          <p:cNvSpPr>
            <a:spLocks/>
          </p:cNvSpPr>
          <p:nvPr/>
        </p:nvSpPr>
        <p:spPr bwMode="auto">
          <a:xfrm>
            <a:off x="901700" y="5054600"/>
            <a:ext cx="6807200" cy="728663"/>
          </a:xfrm>
          <a:custGeom>
            <a:avLst/>
            <a:gdLst>
              <a:gd name="T0" fmla="*/ 0 w 4288"/>
              <a:gd name="T1" fmla="*/ 0 h 459"/>
              <a:gd name="T2" fmla="*/ 2147483647 w 4288"/>
              <a:gd name="T3" fmla="*/ 2147483647 h 459"/>
              <a:gd name="T4" fmla="*/ 2147483647 w 4288"/>
              <a:gd name="T5" fmla="*/ 2147483647 h 459"/>
              <a:gd name="T6" fmla="*/ 2147483647 w 4288"/>
              <a:gd name="T7" fmla="*/ 2147483647 h 459"/>
              <a:gd name="T8" fmla="*/ 2147483647 w 4288"/>
              <a:gd name="T9" fmla="*/ 2147483647 h 459"/>
              <a:gd name="T10" fmla="*/ 2147483647 w 4288"/>
              <a:gd name="T11" fmla="*/ 2147483647 h 459"/>
              <a:gd name="T12" fmla="*/ 2147483647 w 4288"/>
              <a:gd name="T13" fmla="*/ 2147483647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26" name="Freeform 49">
            <a:extLst>
              <a:ext uri="{FF2B5EF4-FFF2-40B4-BE49-F238E27FC236}">
                <a16:creationId xmlns:a16="http://schemas.microsoft.com/office/drawing/2014/main" id="{5A8EC327-0E0F-4E45-A521-5B014FF221DD}"/>
              </a:ext>
            </a:extLst>
          </p:cNvPr>
          <p:cNvSpPr>
            <a:spLocks/>
          </p:cNvSpPr>
          <p:nvPr/>
        </p:nvSpPr>
        <p:spPr bwMode="auto">
          <a:xfrm>
            <a:off x="4076700" y="1930400"/>
            <a:ext cx="889000" cy="381000"/>
          </a:xfrm>
          <a:custGeom>
            <a:avLst/>
            <a:gdLst>
              <a:gd name="T0" fmla="*/ 0 w 560"/>
              <a:gd name="T1" fmla="*/ 2147483647 h 240"/>
              <a:gd name="T2" fmla="*/ 2147483647 w 560"/>
              <a:gd name="T3" fmla="*/ 2147483647 h 240"/>
              <a:gd name="T4" fmla="*/ 2147483647 w 560"/>
              <a:gd name="T5" fmla="*/ 2147483647 h 240"/>
              <a:gd name="T6" fmla="*/ 2147483647 w 560"/>
              <a:gd name="T7" fmla="*/ 2147483647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3074" name="Rectangle 2"/>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l-GR"/>
              <a:t>Κάντε κλικ για να επεξεργαστείτε τον τίτλο</a:t>
            </a:r>
          </a:p>
        </p:txBody>
      </p:sp>
      <p:sp>
        <p:nvSpPr>
          <p:cNvPr id="3075" name="Rectangle 3"/>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el-GR"/>
              <a:t>Κάντε κλικ για να επεξεργαστείτε τον υπότιτλο του υποδείγματος</a:t>
            </a:r>
          </a:p>
        </p:txBody>
      </p:sp>
      <p:sp>
        <p:nvSpPr>
          <p:cNvPr id="27" name="Rectangle 4">
            <a:extLst>
              <a:ext uri="{FF2B5EF4-FFF2-40B4-BE49-F238E27FC236}">
                <a16:creationId xmlns:a16="http://schemas.microsoft.com/office/drawing/2014/main" id="{29951048-6F1E-614F-93CA-F3E8B5E5584F}"/>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l-GR"/>
          </a:p>
        </p:txBody>
      </p:sp>
      <p:sp>
        <p:nvSpPr>
          <p:cNvPr id="28" name="Rectangle 5">
            <a:extLst>
              <a:ext uri="{FF2B5EF4-FFF2-40B4-BE49-F238E27FC236}">
                <a16:creationId xmlns:a16="http://schemas.microsoft.com/office/drawing/2014/main" id="{20B55171-1D0E-1E42-9AE7-760EADB14569}"/>
              </a:ext>
            </a:extLst>
          </p:cNvPr>
          <p:cNvSpPr>
            <a:spLocks noGrp="1" noChangeArrowheads="1"/>
          </p:cNvSpPr>
          <p:nvPr>
            <p:ph type="ftr" sz="quarter" idx="11"/>
          </p:nvPr>
        </p:nvSpPr>
        <p:spPr>
          <a:xfrm>
            <a:off x="3124200" y="6248400"/>
            <a:ext cx="2895600" cy="457200"/>
          </a:xfrm>
        </p:spPr>
        <p:txBody>
          <a:bodyPr/>
          <a:lstStyle>
            <a:lvl1pPr>
              <a:defRPr/>
            </a:lvl1pPr>
          </a:lstStyle>
          <a:p>
            <a:r>
              <a:rPr lang="el-GR" altLang="en-GR" dirty="0"/>
              <a:t>Δρ. Δέσποινα Καραγιάννη, 2022</a:t>
            </a:r>
          </a:p>
        </p:txBody>
      </p:sp>
      <p:sp>
        <p:nvSpPr>
          <p:cNvPr id="29" name="Rectangle 6">
            <a:extLst>
              <a:ext uri="{FF2B5EF4-FFF2-40B4-BE49-F238E27FC236}">
                <a16:creationId xmlns:a16="http://schemas.microsoft.com/office/drawing/2014/main" id="{B858E408-E6C1-C54D-A409-A3B06058EA8D}"/>
              </a:ext>
            </a:extLst>
          </p:cNvPr>
          <p:cNvSpPr>
            <a:spLocks noGrp="1" noChangeArrowheads="1"/>
          </p:cNvSpPr>
          <p:nvPr>
            <p:ph type="sldNum" sz="quarter" idx="12"/>
          </p:nvPr>
        </p:nvSpPr>
        <p:spPr>
          <a:xfrm>
            <a:off x="6553200" y="6248400"/>
            <a:ext cx="1905000" cy="457200"/>
          </a:xfrm>
        </p:spPr>
        <p:txBody>
          <a:bodyPr/>
          <a:lstStyle>
            <a:lvl1pPr>
              <a:defRPr/>
            </a:lvl1pPr>
          </a:lstStyle>
          <a:p>
            <a:fld id="{212FF206-CBFE-3241-BB6A-8AB93BDE0DD7}" type="slidenum">
              <a:rPr lang="el-GR" altLang="en-GR"/>
              <a:pPr/>
              <a:t>‹#›</a:t>
            </a:fld>
            <a:endParaRPr lang="el-GR" altLang="en-GR"/>
          </a:p>
        </p:txBody>
      </p:sp>
    </p:spTree>
    <p:extLst>
      <p:ext uri="{BB962C8B-B14F-4D97-AF65-F5344CB8AC3E}">
        <p14:creationId xmlns:p14="http://schemas.microsoft.com/office/powerpoint/2010/main" val="3547746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4BCDEE64-ECEB-2747-84F9-5A5285B37E72}"/>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FF4B7D12-D186-8A44-A516-BFE7938E8878}"/>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6" name="Rectangle 6">
            <a:extLst>
              <a:ext uri="{FF2B5EF4-FFF2-40B4-BE49-F238E27FC236}">
                <a16:creationId xmlns:a16="http://schemas.microsoft.com/office/drawing/2014/main" id="{334FEABE-DE96-8045-BC85-A76482249861}"/>
              </a:ext>
            </a:extLst>
          </p:cNvPr>
          <p:cNvSpPr>
            <a:spLocks noGrp="1" noChangeArrowheads="1"/>
          </p:cNvSpPr>
          <p:nvPr>
            <p:ph type="sldNum" sz="quarter" idx="12"/>
          </p:nvPr>
        </p:nvSpPr>
        <p:spPr>
          <a:ln/>
        </p:spPr>
        <p:txBody>
          <a:bodyPr/>
          <a:lstStyle>
            <a:lvl1pPr>
              <a:defRPr/>
            </a:lvl1pPr>
          </a:lstStyle>
          <a:p>
            <a:fld id="{D6249FCF-F60B-0B44-8256-E4180B668FF8}" type="slidenum">
              <a:rPr lang="el-GR" altLang="en-GR"/>
              <a:pPr/>
              <a:t>‹#›</a:t>
            </a:fld>
            <a:endParaRPr lang="el-GR" altLang="en-GR"/>
          </a:p>
        </p:txBody>
      </p:sp>
    </p:spTree>
    <p:extLst>
      <p:ext uri="{BB962C8B-B14F-4D97-AF65-F5344CB8AC3E}">
        <p14:creationId xmlns:p14="http://schemas.microsoft.com/office/powerpoint/2010/main" val="2308034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D6D20AD7-D6F5-CD49-8F9E-041796B8BC4A}"/>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AAED4038-AA11-C74C-B97E-4751301EFD0C}"/>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6" name="Rectangle 6">
            <a:extLst>
              <a:ext uri="{FF2B5EF4-FFF2-40B4-BE49-F238E27FC236}">
                <a16:creationId xmlns:a16="http://schemas.microsoft.com/office/drawing/2014/main" id="{C70FD696-85E9-DC45-948B-01552330DBEC}"/>
              </a:ext>
            </a:extLst>
          </p:cNvPr>
          <p:cNvSpPr>
            <a:spLocks noGrp="1" noChangeArrowheads="1"/>
          </p:cNvSpPr>
          <p:nvPr>
            <p:ph type="sldNum" sz="quarter" idx="12"/>
          </p:nvPr>
        </p:nvSpPr>
        <p:spPr>
          <a:ln/>
        </p:spPr>
        <p:txBody>
          <a:bodyPr/>
          <a:lstStyle>
            <a:lvl1pPr>
              <a:defRPr/>
            </a:lvl1pPr>
          </a:lstStyle>
          <a:p>
            <a:fld id="{0AB208A4-91CA-AC46-B788-313B2B42C234}" type="slidenum">
              <a:rPr lang="el-GR" altLang="en-GR"/>
              <a:pPr/>
              <a:t>‹#›</a:t>
            </a:fld>
            <a:endParaRPr lang="el-GR" altLang="en-GR"/>
          </a:p>
        </p:txBody>
      </p:sp>
    </p:spTree>
    <p:extLst>
      <p:ext uri="{BB962C8B-B14F-4D97-AF65-F5344CB8AC3E}">
        <p14:creationId xmlns:p14="http://schemas.microsoft.com/office/powerpoint/2010/main" val="317103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endParaRPr lang="el-GR"/>
          </a:p>
        </p:txBody>
      </p:sp>
      <p:sp>
        <p:nvSpPr>
          <p:cNvPr id="3" name="SmartArt Placeholder 2"/>
          <p:cNvSpPr>
            <a:spLocks noGrp="1"/>
          </p:cNvSpPr>
          <p:nvPr>
            <p:ph type="dgm" idx="1"/>
          </p:nvPr>
        </p:nvSpPr>
        <p:spPr>
          <a:xfrm>
            <a:off x="685800" y="1828800"/>
            <a:ext cx="7696200" cy="3657600"/>
          </a:xfrm>
        </p:spPr>
        <p:txBody>
          <a:bodyPr/>
          <a:lstStyle/>
          <a:p>
            <a:pPr lvl="0"/>
            <a:endParaRPr lang="el-GR" noProof="0"/>
          </a:p>
        </p:txBody>
      </p:sp>
      <p:sp>
        <p:nvSpPr>
          <p:cNvPr id="4" name="Rectangle 4">
            <a:extLst>
              <a:ext uri="{FF2B5EF4-FFF2-40B4-BE49-F238E27FC236}">
                <a16:creationId xmlns:a16="http://schemas.microsoft.com/office/drawing/2014/main" id="{2AE79EA3-A004-5A47-B450-C4C805B5E7F8}"/>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2BFAFDBE-03DD-4745-AE78-481F3066E3F5}"/>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6" name="Rectangle 6">
            <a:extLst>
              <a:ext uri="{FF2B5EF4-FFF2-40B4-BE49-F238E27FC236}">
                <a16:creationId xmlns:a16="http://schemas.microsoft.com/office/drawing/2014/main" id="{5FBE17C3-AFEC-EC42-B4BE-0424C83E2A8F}"/>
              </a:ext>
            </a:extLst>
          </p:cNvPr>
          <p:cNvSpPr>
            <a:spLocks noGrp="1" noChangeArrowheads="1"/>
          </p:cNvSpPr>
          <p:nvPr>
            <p:ph type="sldNum" sz="quarter" idx="12"/>
          </p:nvPr>
        </p:nvSpPr>
        <p:spPr>
          <a:ln/>
        </p:spPr>
        <p:txBody>
          <a:bodyPr/>
          <a:lstStyle>
            <a:lvl1pPr>
              <a:defRPr/>
            </a:lvl1pPr>
          </a:lstStyle>
          <a:p>
            <a:fld id="{024B8858-3354-3E4A-82DC-B311424EEB0B}" type="slidenum">
              <a:rPr lang="el-GR" altLang="en-GR"/>
              <a:pPr/>
              <a:t>‹#›</a:t>
            </a:fld>
            <a:endParaRPr lang="el-GR" altLang="en-GR"/>
          </a:p>
        </p:txBody>
      </p:sp>
    </p:spTree>
    <p:extLst>
      <p:ext uri="{BB962C8B-B14F-4D97-AF65-F5344CB8AC3E}">
        <p14:creationId xmlns:p14="http://schemas.microsoft.com/office/powerpoint/2010/main" val="3689437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85800" y="1828800"/>
            <a:ext cx="37719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10100" y="1828800"/>
            <a:ext cx="37719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3149551C-EEEA-7F45-82CA-EECB4A3BBADC}"/>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4DF4B375-5CD1-D84A-9F36-692E770BCC2D}"/>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7" name="Rectangle 6">
            <a:extLst>
              <a:ext uri="{FF2B5EF4-FFF2-40B4-BE49-F238E27FC236}">
                <a16:creationId xmlns:a16="http://schemas.microsoft.com/office/drawing/2014/main" id="{8CCAA9D4-D796-DD44-941D-D24AA22CB4D9}"/>
              </a:ext>
            </a:extLst>
          </p:cNvPr>
          <p:cNvSpPr>
            <a:spLocks noGrp="1" noChangeArrowheads="1"/>
          </p:cNvSpPr>
          <p:nvPr>
            <p:ph type="sldNum" sz="quarter" idx="12"/>
          </p:nvPr>
        </p:nvSpPr>
        <p:spPr>
          <a:ln/>
        </p:spPr>
        <p:txBody>
          <a:bodyPr/>
          <a:lstStyle>
            <a:lvl1pPr>
              <a:defRPr/>
            </a:lvl1pPr>
          </a:lstStyle>
          <a:p>
            <a:fld id="{C18C0555-4FED-AF4F-AB52-302F90E6CB9C}" type="slidenum">
              <a:rPr lang="el-GR" altLang="en-GR"/>
              <a:pPr/>
              <a:t>‹#›</a:t>
            </a:fld>
            <a:endParaRPr lang="el-GR" altLang="en-GR"/>
          </a:p>
        </p:txBody>
      </p:sp>
    </p:spTree>
    <p:extLst>
      <p:ext uri="{BB962C8B-B14F-4D97-AF65-F5344CB8AC3E}">
        <p14:creationId xmlns:p14="http://schemas.microsoft.com/office/powerpoint/2010/main" val="67413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52400"/>
            <a:ext cx="6870700" cy="1600200"/>
          </a:xfrm>
        </p:spPr>
        <p:txBody>
          <a:bodyPr/>
          <a:lstStyle/>
          <a:p>
            <a:r>
              <a:rPr lang="en-US"/>
              <a:t>Click to edit Master title style</a:t>
            </a:r>
            <a:endParaRPr lang="el-GR"/>
          </a:p>
        </p:txBody>
      </p:sp>
      <p:sp>
        <p:nvSpPr>
          <p:cNvPr id="3" name="Content Placeholder 2"/>
          <p:cNvSpPr>
            <a:spLocks noGrp="1"/>
          </p:cNvSpPr>
          <p:nvPr>
            <p:ph sz="quarter" idx="1"/>
          </p:nvPr>
        </p:nvSpPr>
        <p:spPr>
          <a:xfrm>
            <a:off x="685800" y="1828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10100" y="1828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85800" y="3733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Content Placeholder 5"/>
          <p:cNvSpPr>
            <a:spLocks noGrp="1"/>
          </p:cNvSpPr>
          <p:nvPr>
            <p:ph sz="quarter" idx="4"/>
          </p:nvPr>
        </p:nvSpPr>
        <p:spPr>
          <a:xfrm>
            <a:off x="4610100" y="3733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a:extLst>
              <a:ext uri="{FF2B5EF4-FFF2-40B4-BE49-F238E27FC236}">
                <a16:creationId xmlns:a16="http://schemas.microsoft.com/office/drawing/2014/main" id="{D927A1CD-68E6-7D45-800F-183048E898E9}"/>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id="{D9B6B6DD-6F3A-2C49-ADEE-6A481AECEBB9}"/>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9" name="Rectangle 6">
            <a:extLst>
              <a:ext uri="{FF2B5EF4-FFF2-40B4-BE49-F238E27FC236}">
                <a16:creationId xmlns:a16="http://schemas.microsoft.com/office/drawing/2014/main" id="{B2A30C31-E044-C24E-B482-DD1055A8FC53}"/>
              </a:ext>
            </a:extLst>
          </p:cNvPr>
          <p:cNvSpPr>
            <a:spLocks noGrp="1" noChangeArrowheads="1"/>
          </p:cNvSpPr>
          <p:nvPr>
            <p:ph type="sldNum" sz="quarter" idx="12"/>
          </p:nvPr>
        </p:nvSpPr>
        <p:spPr>
          <a:ln/>
        </p:spPr>
        <p:txBody>
          <a:bodyPr/>
          <a:lstStyle>
            <a:lvl1pPr>
              <a:defRPr/>
            </a:lvl1pPr>
          </a:lstStyle>
          <a:p>
            <a:fld id="{845A4197-BD40-B84A-8976-1B42702ED2B2}" type="slidenum">
              <a:rPr lang="el-GR" altLang="en-GR"/>
              <a:pPr/>
              <a:t>‹#›</a:t>
            </a:fld>
            <a:endParaRPr lang="el-GR" altLang="en-GR"/>
          </a:p>
        </p:txBody>
      </p:sp>
    </p:spTree>
    <p:extLst>
      <p:ext uri="{BB962C8B-B14F-4D97-AF65-F5344CB8AC3E}">
        <p14:creationId xmlns:p14="http://schemas.microsoft.com/office/powerpoint/2010/main" val="924500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85800" y="1828800"/>
            <a:ext cx="37719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10100" y="1828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10100" y="3733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4">
            <a:extLst>
              <a:ext uri="{FF2B5EF4-FFF2-40B4-BE49-F238E27FC236}">
                <a16:creationId xmlns:a16="http://schemas.microsoft.com/office/drawing/2014/main" id="{AB2FF4F8-4EA5-DA4B-9790-E4457A433730}"/>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5">
            <a:extLst>
              <a:ext uri="{FF2B5EF4-FFF2-40B4-BE49-F238E27FC236}">
                <a16:creationId xmlns:a16="http://schemas.microsoft.com/office/drawing/2014/main" id="{34EA0658-409D-D748-A23F-2130065DE886}"/>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8" name="Rectangle 6">
            <a:extLst>
              <a:ext uri="{FF2B5EF4-FFF2-40B4-BE49-F238E27FC236}">
                <a16:creationId xmlns:a16="http://schemas.microsoft.com/office/drawing/2014/main" id="{B4B84B1F-8302-2540-8140-53DABD1096DD}"/>
              </a:ext>
            </a:extLst>
          </p:cNvPr>
          <p:cNvSpPr>
            <a:spLocks noGrp="1" noChangeArrowheads="1"/>
          </p:cNvSpPr>
          <p:nvPr>
            <p:ph type="sldNum" sz="quarter" idx="12"/>
          </p:nvPr>
        </p:nvSpPr>
        <p:spPr>
          <a:ln/>
        </p:spPr>
        <p:txBody>
          <a:bodyPr/>
          <a:lstStyle>
            <a:lvl1pPr>
              <a:defRPr/>
            </a:lvl1pPr>
          </a:lstStyle>
          <a:p>
            <a:fld id="{FF26EE17-8CF6-5C4B-A9F5-383202501DE3}" type="slidenum">
              <a:rPr lang="el-GR" altLang="en-GR"/>
              <a:pPr/>
              <a:t>‹#›</a:t>
            </a:fld>
            <a:endParaRPr lang="el-GR" altLang="en-GR"/>
          </a:p>
        </p:txBody>
      </p:sp>
    </p:spTree>
    <p:extLst>
      <p:ext uri="{BB962C8B-B14F-4D97-AF65-F5344CB8AC3E}">
        <p14:creationId xmlns:p14="http://schemas.microsoft.com/office/powerpoint/2010/main" val="240091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4C695AEF-4BE5-564E-A5DD-082D96ECFDF7}"/>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6C41812C-87BD-5245-813A-799EA266CB25}"/>
              </a:ext>
            </a:extLst>
          </p:cNvPr>
          <p:cNvSpPr>
            <a:spLocks noGrp="1" noChangeArrowheads="1"/>
          </p:cNvSpPr>
          <p:nvPr>
            <p:ph type="ftr" sz="quarter" idx="11"/>
          </p:nvPr>
        </p:nvSpPr>
        <p:spPr>
          <a:ln/>
        </p:spPr>
        <p:txBody>
          <a:bodyPr/>
          <a:lstStyle>
            <a:lvl1pPr>
              <a:defRPr/>
            </a:lvl1pPr>
          </a:lstStyle>
          <a:p>
            <a:r>
              <a:rPr lang="el-GR" altLang="en-GR" dirty="0"/>
              <a:t>Δρ. Δέσποινα Καραγιάννη, 202</a:t>
            </a:r>
            <a:r>
              <a:rPr lang="en-US" altLang="en-GR" dirty="0"/>
              <a:t>2</a:t>
            </a:r>
            <a:endParaRPr lang="el-GR" altLang="en-GR" dirty="0"/>
          </a:p>
        </p:txBody>
      </p:sp>
      <p:sp>
        <p:nvSpPr>
          <p:cNvPr id="6" name="Rectangle 6">
            <a:extLst>
              <a:ext uri="{FF2B5EF4-FFF2-40B4-BE49-F238E27FC236}">
                <a16:creationId xmlns:a16="http://schemas.microsoft.com/office/drawing/2014/main" id="{27B6079B-5FC8-804D-86D9-004D4A7919C0}"/>
              </a:ext>
            </a:extLst>
          </p:cNvPr>
          <p:cNvSpPr>
            <a:spLocks noGrp="1" noChangeArrowheads="1"/>
          </p:cNvSpPr>
          <p:nvPr>
            <p:ph type="sldNum" sz="quarter" idx="12"/>
          </p:nvPr>
        </p:nvSpPr>
        <p:spPr>
          <a:ln/>
        </p:spPr>
        <p:txBody>
          <a:bodyPr/>
          <a:lstStyle>
            <a:lvl1pPr>
              <a:defRPr/>
            </a:lvl1pPr>
          </a:lstStyle>
          <a:p>
            <a:fld id="{3B354332-F23B-534A-A191-157CDC1B0D27}" type="slidenum">
              <a:rPr lang="el-GR" altLang="en-GR"/>
              <a:pPr/>
              <a:t>‹#›</a:t>
            </a:fld>
            <a:endParaRPr lang="el-GR" altLang="en-GR"/>
          </a:p>
        </p:txBody>
      </p:sp>
    </p:spTree>
    <p:extLst>
      <p:ext uri="{BB962C8B-B14F-4D97-AF65-F5344CB8AC3E}">
        <p14:creationId xmlns:p14="http://schemas.microsoft.com/office/powerpoint/2010/main" val="2786677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C78ECD-C2DB-3248-93EA-CD5C568DFF0E}"/>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A331FE95-0DD8-C746-A2B0-957D50E7F318}"/>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6" name="Rectangle 6">
            <a:extLst>
              <a:ext uri="{FF2B5EF4-FFF2-40B4-BE49-F238E27FC236}">
                <a16:creationId xmlns:a16="http://schemas.microsoft.com/office/drawing/2014/main" id="{EA0A48B6-8AD8-0748-982D-4B037CF9F043}"/>
              </a:ext>
            </a:extLst>
          </p:cNvPr>
          <p:cNvSpPr>
            <a:spLocks noGrp="1" noChangeArrowheads="1"/>
          </p:cNvSpPr>
          <p:nvPr>
            <p:ph type="sldNum" sz="quarter" idx="12"/>
          </p:nvPr>
        </p:nvSpPr>
        <p:spPr>
          <a:ln/>
        </p:spPr>
        <p:txBody>
          <a:bodyPr/>
          <a:lstStyle>
            <a:lvl1pPr>
              <a:defRPr/>
            </a:lvl1pPr>
          </a:lstStyle>
          <a:p>
            <a:fld id="{31D7312E-EBAD-CC41-B8F1-464C6953A7BB}" type="slidenum">
              <a:rPr lang="el-GR" altLang="en-GR"/>
              <a:pPr/>
              <a:t>‹#›</a:t>
            </a:fld>
            <a:endParaRPr lang="el-GR" altLang="en-GR"/>
          </a:p>
        </p:txBody>
      </p:sp>
    </p:spTree>
    <p:extLst>
      <p:ext uri="{BB962C8B-B14F-4D97-AF65-F5344CB8AC3E}">
        <p14:creationId xmlns:p14="http://schemas.microsoft.com/office/powerpoint/2010/main" val="2801817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04CA4552-6556-5A43-9D35-A32DFB10BF7E}"/>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57D8C18B-32D7-6345-BA07-4B1BD095AFDD}"/>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7" name="Rectangle 6">
            <a:extLst>
              <a:ext uri="{FF2B5EF4-FFF2-40B4-BE49-F238E27FC236}">
                <a16:creationId xmlns:a16="http://schemas.microsoft.com/office/drawing/2014/main" id="{B1BA1AFB-134A-EE43-A6DA-73F0760AA13C}"/>
              </a:ext>
            </a:extLst>
          </p:cNvPr>
          <p:cNvSpPr>
            <a:spLocks noGrp="1" noChangeArrowheads="1"/>
          </p:cNvSpPr>
          <p:nvPr>
            <p:ph type="sldNum" sz="quarter" idx="12"/>
          </p:nvPr>
        </p:nvSpPr>
        <p:spPr>
          <a:ln/>
        </p:spPr>
        <p:txBody>
          <a:bodyPr/>
          <a:lstStyle>
            <a:lvl1pPr>
              <a:defRPr/>
            </a:lvl1pPr>
          </a:lstStyle>
          <a:p>
            <a:fld id="{8C758F4D-DC8B-2E43-A083-62636A40E6C9}" type="slidenum">
              <a:rPr lang="el-GR" altLang="en-GR"/>
              <a:pPr/>
              <a:t>‹#›</a:t>
            </a:fld>
            <a:endParaRPr lang="el-GR" altLang="en-GR"/>
          </a:p>
        </p:txBody>
      </p:sp>
    </p:spTree>
    <p:extLst>
      <p:ext uri="{BB962C8B-B14F-4D97-AF65-F5344CB8AC3E}">
        <p14:creationId xmlns:p14="http://schemas.microsoft.com/office/powerpoint/2010/main" val="2137809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a:extLst>
              <a:ext uri="{FF2B5EF4-FFF2-40B4-BE49-F238E27FC236}">
                <a16:creationId xmlns:a16="http://schemas.microsoft.com/office/drawing/2014/main" id="{BF56F7B2-F91B-A146-B6A5-CF6664AE4404}"/>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id="{F1CCF337-DE59-2D4C-8882-A2ED530EC61E}"/>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9" name="Rectangle 6">
            <a:extLst>
              <a:ext uri="{FF2B5EF4-FFF2-40B4-BE49-F238E27FC236}">
                <a16:creationId xmlns:a16="http://schemas.microsoft.com/office/drawing/2014/main" id="{B6E2E7A6-8E3E-414E-8B21-6CEFE1235B96}"/>
              </a:ext>
            </a:extLst>
          </p:cNvPr>
          <p:cNvSpPr>
            <a:spLocks noGrp="1" noChangeArrowheads="1"/>
          </p:cNvSpPr>
          <p:nvPr>
            <p:ph type="sldNum" sz="quarter" idx="12"/>
          </p:nvPr>
        </p:nvSpPr>
        <p:spPr>
          <a:ln/>
        </p:spPr>
        <p:txBody>
          <a:bodyPr/>
          <a:lstStyle>
            <a:lvl1pPr>
              <a:defRPr/>
            </a:lvl1pPr>
          </a:lstStyle>
          <a:p>
            <a:fld id="{AE3BE6A8-1BB0-344F-9E50-3D7A07F3C5A2}" type="slidenum">
              <a:rPr lang="el-GR" altLang="en-GR"/>
              <a:pPr/>
              <a:t>‹#›</a:t>
            </a:fld>
            <a:endParaRPr lang="el-GR" altLang="en-GR"/>
          </a:p>
        </p:txBody>
      </p:sp>
    </p:spTree>
    <p:extLst>
      <p:ext uri="{BB962C8B-B14F-4D97-AF65-F5344CB8AC3E}">
        <p14:creationId xmlns:p14="http://schemas.microsoft.com/office/powerpoint/2010/main" val="26293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a:extLst>
              <a:ext uri="{FF2B5EF4-FFF2-40B4-BE49-F238E27FC236}">
                <a16:creationId xmlns:a16="http://schemas.microsoft.com/office/drawing/2014/main" id="{727A2ECD-F5D6-6047-8F8C-66C6D7610187}"/>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BF7C806E-A0EF-664C-AE10-64CEAE2CE5EF}"/>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5" name="Rectangle 6">
            <a:extLst>
              <a:ext uri="{FF2B5EF4-FFF2-40B4-BE49-F238E27FC236}">
                <a16:creationId xmlns:a16="http://schemas.microsoft.com/office/drawing/2014/main" id="{940CFCF0-7CC7-B644-829E-75A7D49C92E1}"/>
              </a:ext>
            </a:extLst>
          </p:cNvPr>
          <p:cNvSpPr>
            <a:spLocks noGrp="1" noChangeArrowheads="1"/>
          </p:cNvSpPr>
          <p:nvPr>
            <p:ph type="sldNum" sz="quarter" idx="12"/>
          </p:nvPr>
        </p:nvSpPr>
        <p:spPr>
          <a:ln/>
        </p:spPr>
        <p:txBody>
          <a:bodyPr/>
          <a:lstStyle>
            <a:lvl1pPr>
              <a:defRPr/>
            </a:lvl1pPr>
          </a:lstStyle>
          <a:p>
            <a:fld id="{51D1DF72-AD85-2A4F-AAA3-ED653B0B8EF0}" type="slidenum">
              <a:rPr lang="el-GR" altLang="en-GR"/>
              <a:pPr/>
              <a:t>‹#›</a:t>
            </a:fld>
            <a:endParaRPr lang="el-GR" altLang="en-GR"/>
          </a:p>
        </p:txBody>
      </p:sp>
    </p:spTree>
    <p:extLst>
      <p:ext uri="{BB962C8B-B14F-4D97-AF65-F5344CB8AC3E}">
        <p14:creationId xmlns:p14="http://schemas.microsoft.com/office/powerpoint/2010/main" val="582043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176556-8EFA-1E4B-BDF9-3BD9374D57D6}"/>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id="{BCDB8B16-2571-6A45-AC10-2F5A73F41734}"/>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4" name="Rectangle 6">
            <a:extLst>
              <a:ext uri="{FF2B5EF4-FFF2-40B4-BE49-F238E27FC236}">
                <a16:creationId xmlns:a16="http://schemas.microsoft.com/office/drawing/2014/main" id="{0E89473F-EF3F-7A49-95DE-55ECBD1B9568}"/>
              </a:ext>
            </a:extLst>
          </p:cNvPr>
          <p:cNvSpPr>
            <a:spLocks noGrp="1" noChangeArrowheads="1"/>
          </p:cNvSpPr>
          <p:nvPr>
            <p:ph type="sldNum" sz="quarter" idx="12"/>
          </p:nvPr>
        </p:nvSpPr>
        <p:spPr>
          <a:ln/>
        </p:spPr>
        <p:txBody>
          <a:bodyPr/>
          <a:lstStyle>
            <a:lvl1pPr>
              <a:defRPr/>
            </a:lvl1pPr>
          </a:lstStyle>
          <a:p>
            <a:fld id="{069E07DD-DE97-E140-800B-0A2ACDE473D3}" type="slidenum">
              <a:rPr lang="el-GR" altLang="en-GR"/>
              <a:pPr/>
              <a:t>‹#›</a:t>
            </a:fld>
            <a:endParaRPr lang="el-GR" altLang="en-GR"/>
          </a:p>
        </p:txBody>
      </p:sp>
    </p:spTree>
    <p:extLst>
      <p:ext uri="{BB962C8B-B14F-4D97-AF65-F5344CB8AC3E}">
        <p14:creationId xmlns:p14="http://schemas.microsoft.com/office/powerpoint/2010/main" val="345460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58A4F95-B322-D549-958C-228AFD8AA3E7}"/>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78CA42F5-9F7E-D64A-A021-438C283410EA}"/>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7" name="Rectangle 6">
            <a:extLst>
              <a:ext uri="{FF2B5EF4-FFF2-40B4-BE49-F238E27FC236}">
                <a16:creationId xmlns:a16="http://schemas.microsoft.com/office/drawing/2014/main" id="{AA48B495-DF52-BD49-AD9E-38563A5822ED}"/>
              </a:ext>
            </a:extLst>
          </p:cNvPr>
          <p:cNvSpPr>
            <a:spLocks noGrp="1" noChangeArrowheads="1"/>
          </p:cNvSpPr>
          <p:nvPr>
            <p:ph type="sldNum" sz="quarter" idx="12"/>
          </p:nvPr>
        </p:nvSpPr>
        <p:spPr>
          <a:ln/>
        </p:spPr>
        <p:txBody>
          <a:bodyPr/>
          <a:lstStyle>
            <a:lvl1pPr>
              <a:defRPr/>
            </a:lvl1pPr>
          </a:lstStyle>
          <a:p>
            <a:fld id="{9F1C14C4-D2D9-1B40-8704-51147BC796BC}" type="slidenum">
              <a:rPr lang="el-GR" altLang="en-GR"/>
              <a:pPr/>
              <a:t>‹#›</a:t>
            </a:fld>
            <a:endParaRPr lang="el-GR" altLang="en-GR"/>
          </a:p>
        </p:txBody>
      </p:sp>
    </p:spTree>
    <p:extLst>
      <p:ext uri="{BB962C8B-B14F-4D97-AF65-F5344CB8AC3E}">
        <p14:creationId xmlns:p14="http://schemas.microsoft.com/office/powerpoint/2010/main" val="177202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7F2DAF-CC9E-E64F-8577-207F449CCE85}"/>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50ACC91D-5365-D14D-82A2-53BAB7C0919A}"/>
              </a:ext>
            </a:extLst>
          </p:cNvPr>
          <p:cNvSpPr>
            <a:spLocks noGrp="1" noChangeArrowheads="1"/>
          </p:cNvSpPr>
          <p:nvPr>
            <p:ph type="ftr" sz="quarter" idx="11"/>
          </p:nvPr>
        </p:nvSpPr>
        <p:spPr>
          <a:ln/>
        </p:spPr>
        <p:txBody>
          <a:bodyPr/>
          <a:lstStyle>
            <a:lvl1pPr>
              <a:defRPr/>
            </a:lvl1pPr>
          </a:lstStyle>
          <a:p>
            <a:r>
              <a:rPr lang="el-GR" altLang="en-GR"/>
              <a:t>Δρ. Δέσποινα Καραγιάννη, 2022</a:t>
            </a:r>
          </a:p>
        </p:txBody>
      </p:sp>
      <p:sp>
        <p:nvSpPr>
          <p:cNvPr id="7" name="Rectangle 6">
            <a:extLst>
              <a:ext uri="{FF2B5EF4-FFF2-40B4-BE49-F238E27FC236}">
                <a16:creationId xmlns:a16="http://schemas.microsoft.com/office/drawing/2014/main" id="{B9192DF0-05D6-5349-ACA6-6F9E098D72ED}"/>
              </a:ext>
            </a:extLst>
          </p:cNvPr>
          <p:cNvSpPr>
            <a:spLocks noGrp="1" noChangeArrowheads="1"/>
          </p:cNvSpPr>
          <p:nvPr>
            <p:ph type="sldNum" sz="quarter" idx="12"/>
          </p:nvPr>
        </p:nvSpPr>
        <p:spPr>
          <a:ln/>
        </p:spPr>
        <p:txBody>
          <a:bodyPr/>
          <a:lstStyle>
            <a:lvl1pPr>
              <a:defRPr/>
            </a:lvl1pPr>
          </a:lstStyle>
          <a:p>
            <a:fld id="{3DF95424-F0C0-2846-B89D-38E4B87C1AAF}" type="slidenum">
              <a:rPr lang="el-GR" altLang="en-GR"/>
              <a:pPr/>
              <a:t>‹#›</a:t>
            </a:fld>
            <a:endParaRPr lang="el-GR" altLang="en-GR"/>
          </a:p>
        </p:txBody>
      </p:sp>
    </p:spTree>
    <p:extLst>
      <p:ext uri="{BB962C8B-B14F-4D97-AF65-F5344CB8AC3E}">
        <p14:creationId xmlns:p14="http://schemas.microsoft.com/office/powerpoint/2010/main" val="319810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4">
            <a:extLst>
              <a:ext uri="{FF2B5EF4-FFF2-40B4-BE49-F238E27FC236}">
                <a16:creationId xmlns:a16="http://schemas.microsoft.com/office/drawing/2014/main" id="{6808B597-0B5A-5240-8A86-F1C1633124D1}"/>
              </a:ext>
            </a:extLst>
          </p:cNvPr>
          <p:cNvSpPr>
            <a:spLocks/>
          </p:cNvSpPr>
          <p:nvPr/>
        </p:nvSpPr>
        <p:spPr bwMode="auto">
          <a:xfrm rot="-3172564">
            <a:off x="7777957" y="-15081"/>
            <a:ext cx="1162050" cy="2084387"/>
          </a:xfrm>
          <a:custGeom>
            <a:avLst/>
            <a:gdLst>
              <a:gd name="T0" fmla="*/ 2147483647 w 2903"/>
              <a:gd name="T1" fmla="*/ 2147483647 h 3686"/>
              <a:gd name="T2" fmla="*/ 2147483647 w 2903"/>
              <a:gd name="T3" fmla="*/ 2147483647 h 3686"/>
              <a:gd name="T4" fmla="*/ 2147483647 w 2903"/>
              <a:gd name="T5" fmla="*/ 0 h 3686"/>
              <a:gd name="T6" fmla="*/ 2147483647 w 2903"/>
              <a:gd name="T7" fmla="*/ 2147483647 h 3686"/>
              <a:gd name="T8" fmla="*/ 2147483647 w 2903"/>
              <a:gd name="T9" fmla="*/ 2147483647 h 3686"/>
              <a:gd name="T10" fmla="*/ 0 w 2903"/>
              <a:gd name="T11" fmla="*/ 2147483647 h 3686"/>
              <a:gd name="T12" fmla="*/ 2147483647 w 2903"/>
              <a:gd name="T13" fmla="*/ 2147483647 h 3686"/>
              <a:gd name="T14" fmla="*/ 2147483647 w 2903"/>
              <a:gd name="T15" fmla="*/ 2147483647 h 3686"/>
              <a:gd name="T16" fmla="*/ 2147483647 w 2903"/>
              <a:gd name="T17" fmla="*/ 2147483647 h 3686"/>
              <a:gd name="T18" fmla="*/ 2147483647 w 2903"/>
              <a:gd name="T19" fmla="*/ 2147483647 h 3686"/>
              <a:gd name="T20" fmla="*/ 2147483647 w 2903"/>
              <a:gd name="T21" fmla="*/ 2147483647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27" name="Rectangle 2">
            <a:extLst>
              <a:ext uri="{FF2B5EF4-FFF2-40B4-BE49-F238E27FC236}">
                <a16:creationId xmlns:a16="http://schemas.microsoft.com/office/drawing/2014/main" id="{9EEAA568-C7EB-D549-9DE9-5D7FF5DC36B7}"/>
              </a:ext>
            </a:extLst>
          </p:cNvPr>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l-GR" altLang="en-GR"/>
              <a:t>Κάντε κλικ για να επεξεργαστείτε τον τίτλο</a:t>
            </a:r>
          </a:p>
        </p:txBody>
      </p:sp>
      <p:sp>
        <p:nvSpPr>
          <p:cNvPr id="1028" name="Rectangle 3">
            <a:extLst>
              <a:ext uri="{FF2B5EF4-FFF2-40B4-BE49-F238E27FC236}">
                <a16:creationId xmlns:a16="http://schemas.microsoft.com/office/drawing/2014/main" id="{BB4B09EB-735F-5146-8406-4FBB5D0E1B4F}"/>
              </a:ext>
            </a:extLst>
          </p:cNvPr>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GR"/>
              <a:t>Κάντε κλικ για να επεξεργαστείτε τα στυλ κειμένου του υποδείγματος</a:t>
            </a:r>
          </a:p>
          <a:p>
            <a:pPr lvl="1"/>
            <a:r>
              <a:rPr lang="el-GR" altLang="en-GR"/>
              <a:t>Δεύτερου επιπέδου</a:t>
            </a:r>
          </a:p>
          <a:p>
            <a:pPr lvl="2"/>
            <a:r>
              <a:rPr lang="el-GR" altLang="en-GR"/>
              <a:t>Τρίτου επιπέδου</a:t>
            </a:r>
          </a:p>
          <a:p>
            <a:pPr lvl="3"/>
            <a:r>
              <a:rPr lang="el-GR" altLang="en-GR"/>
              <a:t>Τέταρτου επιπέδου</a:t>
            </a:r>
          </a:p>
          <a:p>
            <a:pPr lvl="4"/>
            <a:r>
              <a:rPr lang="el-GR" altLang="en-GR"/>
              <a:t>Πέμπτου επιπέδου</a:t>
            </a:r>
          </a:p>
        </p:txBody>
      </p:sp>
      <p:sp>
        <p:nvSpPr>
          <p:cNvPr id="2" name="Rectangle 4">
            <a:extLst>
              <a:ext uri="{FF2B5EF4-FFF2-40B4-BE49-F238E27FC236}">
                <a16:creationId xmlns:a16="http://schemas.microsoft.com/office/drawing/2014/main" id="{F75A34B4-386F-BA44-9275-A51C2333D973}"/>
              </a:ext>
            </a:extLst>
          </p:cNvPr>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omic Sans MS" pitchFamily="66" charset="0"/>
                <a:ea typeface="+mn-ea"/>
                <a:cs typeface="+mn-cs"/>
              </a:defRPr>
            </a:lvl1pPr>
          </a:lstStyle>
          <a:p>
            <a:pPr>
              <a:defRPr/>
            </a:pPr>
            <a:endParaRPr lang="el-GR"/>
          </a:p>
        </p:txBody>
      </p:sp>
      <p:sp>
        <p:nvSpPr>
          <p:cNvPr id="1029" name="Rectangle 5">
            <a:extLst>
              <a:ext uri="{FF2B5EF4-FFF2-40B4-BE49-F238E27FC236}">
                <a16:creationId xmlns:a16="http://schemas.microsoft.com/office/drawing/2014/main" id="{4C490563-395A-0E44-83FC-315DFB9CEA31}"/>
              </a:ext>
            </a:extLst>
          </p:cNvPr>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r>
              <a:rPr lang="el-GR" altLang="en-GR"/>
              <a:t>Δρ. Δέσποινα Καραγιάννη, 2022</a:t>
            </a:r>
          </a:p>
        </p:txBody>
      </p:sp>
      <p:sp>
        <p:nvSpPr>
          <p:cNvPr id="1030" name="Rectangle 6">
            <a:extLst>
              <a:ext uri="{FF2B5EF4-FFF2-40B4-BE49-F238E27FC236}">
                <a16:creationId xmlns:a16="http://schemas.microsoft.com/office/drawing/2014/main" id="{A4CC177B-2919-2E4F-B59F-5B251AA8A954}"/>
              </a:ext>
            </a:extLst>
          </p:cNvPr>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A5F004A7-EADB-D543-98EB-0D1A0F8BBAD8}" type="slidenum">
              <a:rPr lang="el-GR" altLang="en-GR"/>
              <a:pPr/>
              <a:t>‹#›</a:t>
            </a:fld>
            <a:endParaRPr lang="el-GR" altLang="en-GR"/>
          </a:p>
        </p:txBody>
      </p:sp>
      <p:sp>
        <p:nvSpPr>
          <p:cNvPr id="1032" name="Freeform 27">
            <a:extLst>
              <a:ext uri="{FF2B5EF4-FFF2-40B4-BE49-F238E27FC236}">
                <a16:creationId xmlns:a16="http://schemas.microsoft.com/office/drawing/2014/main" id="{F377DF05-9416-614F-B133-692BF443F8B6}"/>
              </a:ext>
            </a:extLst>
          </p:cNvPr>
          <p:cNvSpPr>
            <a:spLocks/>
          </p:cNvSpPr>
          <p:nvPr/>
        </p:nvSpPr>
        <p:spPr bwMode="auto">
          <a:xfrm rot="-3172564">
            <a:off x="7865269" y="24607"/>
            <a:ext cx="1165225" cy="2097087"/>
          </a:xfrm>
          <a:custGeom>
            <a:avLst/>
            <a:gdLst>
              <a:gd name="T0" fmla="*/ 2147483647 w 2911"/>
              <a:gd name="T1" fmla="*/ 0 h 3703"/>
              <a:gd name="T2" fmla="*/ 2147483647 w 2911"/>
              <a:gd name="T3" fmla="*/ 2147483647 h 3703"/>
              <a:gd name="T4" fmla="*/ 2147483647 w 2911"/>
              <a:gd name="T5" fmla="*/ 2147483647 h 3703"/>
              <a:gd name="T6" fmla="*/ 0 w 2911"/>
              <a:gd name="T7" fmla="*/ 2147483647 h 3703"/>
              <a:gd name="T8" fmla="*/ 2147483647 w 2911"/>
              <a:gd name="T9" fmla="*/ 2147483647 h 3703"/>
              <a:gd name="T10" fmla="*/ 2147483647 w 2911"/>
              <a:gd name="T11" fmla="*/ 2147483647 h 3703"/>
              <a:gd name="T12" fmla="*/ 2147483647 w 2911"/>
              <a:gd name="T13" fmla="*/ 2147483647 h 3703"/>
              <a:gd name="T14" fmla="*/ 2147483647 w 2911"/>
              <a:gd name="T15" fmla="*/ 2147483647 h 3703"/>
              <a:gd name="T16" fmla="*/ 2147483647 w 2911"/>
              <a:gd name="T17" fmla="*/ 2147483647 h 3703"/>
              <a:gd name="T18" fmla="*/ 2147483647 w 2911"/>
              <a:gd name="T19" fmla="*/ 0 h 3703"/>
              <a:gd name="T20" fmla="*/ 2147483647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33" name="Freeform 29">
            <a:extLst>
              <a:ext uri="{FF2B5EF4-FFF2-40B4-BE49-F238E27FC236}">
                <a16:creationId xmlns:a16="http://schemas.microsoft.com/office/drawing/2014/main" id="{3104ABC2-DD9B-4742-A9F7-73E591516E37}"/>
              </a:ext>
            </a:extLst>
          </p:cNvPr>
          <p:cNvSpPr>
            <a:spLocks/>
          </p:cNvSpPr>
          <p:nvPr/>
        </p:nvSpPr>
        <p:spPr bwMode="auto">
          <a:xfrm rot="-3172564">
            <a:off x="7831138" y="192088"/>
            <a:ext cx="1025525" cy="1571625"/>
          </a:xfrm>
          <a:custGeom>
            <a:avLst/>
            <a:gdLst>
              <a:gd name="T0" fmla="*/ 0 w 2561"/>
              <a:gd name="T1" fmla="*/ 2147483647 h 2777"/>
              <a:gd name="T2" fmla="*/ 2147483647 w 2561"/>
              <a:gd name="T3" fmla="*/ 2147483647 h 2777"/>
              <a:gd name="T4" fmla="*/ 2147483647 w 2561"/>
              <a:gd name="T5" fmla="*/ 2147483647 h 2777"/>
              <a:gd name="T6" fmla="*/ 2147483647 w 2561"/>
              <a:gd name="T7" fmla="*/ 2147483647 h 2777"/>
              <a:gd name="T8" fmla="*/ 2147483647 w 2561"/>
              <a:gd name="T9" fmla="*/ 2147483647 h 2777"/>
              <a:gd name="T10" fmla="*/ 2147483647 w 2561"/>
              <a:gd name="T11" fmla="*/ 0 h 2777"/>
              <a:gd name="T12" fmla="*/ 0 w 2561"/>
              <a:gd name="T13" fmla="*/ 2147483647 h 2777"/>
              <a:gd name="T14" fmla="*/ 0 w 2561"/>
              <a:gd name="T15" fmla="*/ 2147483647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nvGrpSpPr>
          <p:cNvPr id="1034" name="Group 142">
            <a:extLst>
              <a:ext uri="{FF2B5EF4-FFF2-40B4-BE49-F238E27FC236}">
                <a16:creationId xmlns:a16="http://schemas.microsoft.com/office/drawing/2014/main" id="{71B4967A-6D9C-D04B-8176-FEC1FEA75592}"/>
              </a:ext>
            </a:extLst>
          </p:cNvPr>
          <p:cNvGrpSpPr>
            <a:grpSpLocks/>
          </p:cNvGrpSpPr>
          <p:nvPr/>
        </p:nvGrpSpPr>
        <p:grpSpPr bwMode="auto">
          <a:xfrm>
            <a:off x="7938" y="5540375"/>
            <a:ext cx="1784350" cy="1246188"/>
            <a:chOff x="5" y="3490"/>
            <a:chExt cx="1124" cy="785"/>
          </a:xfrm>
        </p:grpSpPr>
        <p:sp>
          <p:nvSpPr>
            <p:cNvPr id="1051" name="Freeform 22">
              <a:extLst>
                <a:ext uri="{FF2B5EF4-FFF2-40B4-BE49-F238E27FC236}">
                  <a16:creationId xmlns:a16="http://schemas.microsoft.com/office/drawing/2014/main" id="{6942DF1F-A1BB-8943-BAD9-B371AB3E5588}"/>
                </a:ext>
              </a:extLst>
            </p:cNvPr>
            <p:cNvSpPr>
              <a:spLocks/>
            </p:cNvSpPr>
            <p:nvPr userDrawn="1"/>
          </p:nvSpPr>
          <p:spPr bwMode="auto">
            <a:xfrm>
              <a:off x="24" y="3505"/>
              <a:ext cx="1089" cy="649"/>
            </a:xfrm>
            <a:custGeom>
              <a:avLst/>
              <a:gdLst>
                <a:gd name="T0" fmla="*/ 1 w 2177"/>
                <a:gd name="T1" fmla="*/ 1 h 1298"/>
                <a:gd name="T2" fmla="*/ 1 w 2177"/>
                <a:gd name="T3" fmla="*/ 1 h 1298"/>
                <a:gd name="T4" fmla="*/ 1 w 2177"/>
                <a:gd name="T5" fmla="*/ 1 h 1298"/>
                <a:gd name="T6" fmla="*/ 1 w 2177"/>
                <a:gd name="T7" fmla="*/ 1 h 1298"/>
                <a:gd name="T8" fmla="*/ 1 w 2177"/>
                <a:gd name="T9" fmla="*/ 1 h 1298"/>
                <a:gd name="T10" fmla="*/ 1 w 2177"/>
                <a:gd name="T11" fmla="*/ 1 h 1298"/>
                <a:gd name="T12" fmla="*/ 1 w 2177"/>
                <a:gd name="T13" fmla="*/ 1 h 1298"/>
                <a:gd name="T14" fmla="*/ 1 w 2177"/>
                <a:gd name="T15" fmla="*/ 1 h 1298"/>
                <a:gd name="T16" fmla="*/ 1 w 2177"/>
                <a:gd name="T17" fmla="*/ 0 h 1298"/>
                <a:gd name="T18" fmla="*/ 1 w 2177"/>
                <a:gd name="T19" fmla="*/ 1 h 1298"/>
                <a:gd name="T20" fmla="*/ 1 w 2177"/>
                <a:gd name="T21" fmla="*/ 1 h 1298"/>
                <a:gd name="T22" fmla="*/ 1 w 2177"/>
                <a:gd name="T23" fmla="*/ 1 h 1298"/>
                <a:gd name="T24" fmla="*/ 1 w 2177"/>
                <a:gd name="T25" fmla="*/ 1 h 1298"/>
                <a:gd name="T26" fmla="*/ 1 w 2177"/>
                <a:gd name="T27" fmla="*/ 1 h 1298"/>
                <a:gd name="T28" fmla="*/ 1 w 2177"/>
                <a:gd name="T29" fmla="*/ 1 h 1298"/>
                <a:gd name="T30" fmla="*/ 1 w 2177"/>
                <a:gd name="T31" fmla="*/ 1 h 1298"/>
                <a:gd name="T32" fmla="*/ 1 w 2177"/>
                <a:gd name="T33" fmla="*/ 1 h 1298"/>
                <a:gd name="T34" fmla="*/ 0 w 2177"/>
                <a:gd name="T35" fmla="*/ 1 h 1298"/>
                <a:gd name="T36" fmla="*/ 1 w 2177"/>
                <a:gd name="T37" fmla="*/ 1 h 1298"/>
                <a:gd name="T38" fmla="*/ 1 w 2177"/>
                <a:gd name="T39" fmla="*/ 1 h 1298"/>
                <a:gd name="T40" fmla="*/ 1 w 2177"/>
                <a:gd name="T41" fmla="*/ 1 h 1298"/>
                <a:gd name="T42" fmla="*/ 1 w 2177"/>
                <a:gd name="T43" fmla="*/ 1 h 1298"/>
                <a:gd name="T44" fmla="*/ 1 w 2177"/>
                <a:gd name="T45" fmla="*/ 1 h 1298"/>
                <a:gd name="T46" fmla="*/ 1 w 2177"/>
                <a:gd name="T47" fmla="*/ 1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52" name="Freeform 23">
              <a:extLst>
                <a:ext uri="{FF2B5EF4-FFF2-40B4-BE49-F238E27FC236}">
                  <a16:creationId xmlns:a16="http://schemas.microsoft.com/office/drawing/2014/main" id="{F6DEB165-CA45-474C-B7A9-835A97325005}"/>
                </a:ext>
              </a:extLst>
            </p:cNvPr>
            <p:cNvSpPr>
              <a:spLocks/>
            </p:cNvSpPr>
            <p:nvPr userDrawn="1"/>
          </p:nvSpPr>
          <p:spPr bwMode="auto">
            <a:xfrm>
              <a:off x="1022" y="3582"/>
              <a:ext cx="71" cy="129"/>
            </a:xfrm>
            <a:custGeom>
              <a:avLst/>
              <a:gdLst>
                <a:gd name="T0" fmla="*/ 0 w 143"/>
                <a:gd name="T1" fmla="*/ 1 h 258"/>
                <a:gd name="T2" fmla="*/ 0 w 143"/>
                <a:gd name="T3" fmla="*/ 0 h 258"/>
                <a:gd name="T4" fmla="*/ 0 w 143"/>
                <a:gd name="T5" fmla="*/ 1 h 258"/>
                <a:gd name="T6" fmla="*/ 0 w 143"/>
                <a:gd name="T7" fmla="*/ 1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53" name="Freeform 25">
              <a:extLst>
                <a:ext uri="{FF2B5EF4-FFF2-40B4-BE49-F238E27FC236}">
                  <a16:creationId xmlns:a16="http://schemas.microsoft.com/office/drawing/2014/main" id="{04487812-E0A0-A24F-B3F2-6F4BB46D33E8}"/>
                </a:ext>
              </a:extLst>
            </p:cNvPr>
            <p:cNvSpPr>
              <a:spLocks/>
            </p:cNvSpPr>
            <p:nvPr userDrawn="1"/>
          </p:nvSpPr>
          <p:spPr bwMode="auto">
            <a:xfrm>
              <a:off x="20" y="3774"/>
              <a:ext cx="792" cy="41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54" name="Freeform 26">
              <a:extLst>
                <a:ext uri="{FF2B5EF4-FFF2-40B4-BE49-F238E27FC236}">
                  <a16:creationId xmlns:a16="http://schemas.microsoft.com/office/drawing/2014/main" id="{15680E8B-E950-AC46-A283-B5B506C69E50}"/>
                </a:ext>
              </a:extLst>
            </p:cNvPr>
            <p:cNvSpPr>
              <a:spLocks/>
            </p:cNvSpPr>
            <p:nvPr userDrawn="1"/>
          </p:nvSpPr>
          <p:spPr bwMode="auto">
            <a:xfrm>
              <a:off x="129" y="3808"/>
              <a:ext cx="525" cy="374"/>
            </a:xfrm>
            <a:custGeom>
              <a:avLst/>
              <a:gdLst>
                <a:gd name="T0" fmla="*/ 0 w 1049"/>
                <a:gd name="T1" fmla="*/ 1 h 747"/>
                <a:gd name="T2" fmla="*/ 1 w 1049"/>
                <a:gd name="T3" fmla="*/ 1 h 747"/>
                <a:gd name="T4" fmla="*/ 1 w 1049"/>
                <a:gd name="T5" fmla="*/ 1 h 747"/>
                <a:gd name="T6" fmla="*/ 1 w 1049"/>
                <a:gd name="T7" fmla="*/ 1 h 747"/>
                <a:gd name="T8" fmla="*/ 1 w 1049"/>
                <a:gd name="T9" fmla="*/ 0 h 747"/>
                <a:gd name="T10" fmla="*/ 0 w 1049"/>
                <a:gd name="T11" fmla="*/ 1 h 747"/>
                <a:gd name="T12" fmla="*/ 0 w 1049"/>
                <a:gd name="T13" fmla="*/ 1 h 747"/>
                <a:gd name="T14" fmla="*/ 0 w 1049"/>
                <a:gd name="T15" fmla="*/ 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55" name="Freeform 33">
              <a:extLst>
                <a:ext uri="{FF2B5EF4-FFF2-40B4-BE49-F238E27FC236}">
                  <a16:creationId xmlns:a16="http://schemas.microsoft.com/office/drawing/2014/main" id="{5657F497-E9D0-764E-B5D1-6EDA7A870E56}"/>
                </a:ext>
              </a:extLst>
            </p:cNvPr>
            <p:cNvSpPr>
              <a:spLocks/>
            </p:cNvSpPr>
            <p:nvPr userDrawn="1"/>
          </p:nvSpPr>
          <p:spPr bwMode="auto">
            <a:xfrm>
              <a:off x="485" y="3532"/>
              <a:ext cx="135" cy="121"/>
            </a:xfrm>
            <a:custGeom>
              <a:avLst/>
              <a:gdLst>
                <a:gd name="T0" fmla="*/ 0 w 272"/>
                <a:gd name="T1" fmla="*/ 1 h 241"/>
                <a:gd name="T2" fmla="*/ 0 w 272"/>
                <a:gd name="T3" fmla="*/ 0 h 241"/>
                <a:gd name="T4" fmla="*/ 0 w 272"/>
                <a:gd name="T5" fmla="*/ 1 h 241"/>
                <a:gd name="T6" fmla="*/ 0 w 272"/>
                <a:gd name="T7" fmla="*/ 1 h 241"/>
                <a:gd name="T8" fmla="*/ 0 w 272"/>
                <a:gd name="T9" fmla="*/ 1 h 241"/>
                <a:gd name="T10" fmla="*/ 0 w 272"/>
                <a:gd name="T11" fmla="*/ 1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56" name="Freeform 34">
              <a:extLst>
                <a:ext uri="{FF2B5EF4-FFF2-40B4-BE49-F238E27FC236}">
                  <a16:creationId xmlns:a16="http://schemas.microsoft.com/office/drawing/2014/main" id="{E29C27F0-71B4-0F44-82E6-49689441E32C}"/>
                </a:ext>
              </a:extLst>
            </p:cNvPr>
            <p:cNvSpPr>
              <a:spLocks/>
            </p:cNvSpPr>
            <p:nvPr userDrawn="1"/>
          </p:nvSpPr>
          <p:spPr bwMode="auto">
            <a:xfrm>
              <a:off x="641" y="4163"/>
              <a:ext cx="76" cy="112"/>
            </a:xfrm>
            <a:custGeom>
              <a:avLst/>
              <a:gdLst>
                <a:gd name="T0" fmla="*/ 1 w 152"/>
                <a:gd name="T1" fmla="*/ 1 h 224"/>
                <a:gd name="T2" fmla="*/ 1 w 152"/>
                <a:gd name="T3" fmla="*/ 1 h 224"/>
                <a:gd name="T4" fmla="*/ 0 w 152"/>
                <a:gd name="T5" fmla="*/ 1 h 224"/>
                <a:gd name="T6" fmla="*/ 1 w 152"/>
                <a:gd name="T7" fmla="*/ 0 h 224"/>
                <a:gd name="T8" fmla="*/ 1 w 152"/>
                <a:gd name="T9" fmla="*/ 1 h 224"/>
                <a:gd name="T10" fmla="*/ 1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57" name="Freeform 35">
              <a:extLst>
                <a:ext uri="{FF2B5EF4-FFF2-40B4-BE49-F238E27FC236}">
                  <a16:creationId xmlns:a16="http://schemas.microsoft.com/office/drawing/2014/main" id="{A3A9BAC0-1E61-C64B-B399-E68B58B171A0}"/>
                </a:ext>
              </a:extLst>
            </p:cNvPr>
            <p:cNvSpPr>
              <a:spLocks/>
            </p:cNvSpPr>
            <p:nvPr userDrawn="1"/>
          </p:nvSpPr>
          <p:spPr bwMode="auto">
            <a:xfrm>
              <a:off x="504" y="3607"/>
              <a:ext cx="193" cy="383"/>
            </a:xfrm>
            <a:custGeom>
              <a:avLst/>
              <a:gdLst>
                <a:gd name="T0" fmla="*/ 0 w 386"/>
                <a:gd name="T1" fmla="*/ 1 h 764"/>
                <a:gd name="T2" fmla="*/ 1 w 386"/>
                <a:gd name="T3" fmla="*/ 0 h 764"/>
                <a:gd name="T4" fmla="*/ 1 w 386"/>
                <a:gd name="T5" fmla="*/ 1 h 764"/>
                <a:gd name="T6" fmla="*/ 1 w 386"/>
                <a:gd name="T7" fmla="*/ 1 h 764"/>
                <a:gd name="T8" fmla="*/ 1 w 386"/>
                <a:gd name="T9" fmla="*/ 1 h 764"/>
                <a:gd name="T10" fmla="*/ 1 w 386"/>
                <a:gd name="T11" fmla="*/ 1 h 764"/>
                <a:gd name="T12" fmla="*/ 0 w 386"/>
                <a:gd name="T13" fmla="*/ 1 h 764"/>
                <a:gd name="T14" fmla="*/ 0 w 386"/>
                <a:gd name="T15" fmla="*/ 1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58" name="Freeform 36">
              <a:extLst>
                <a:ext uri="{FF2B5EF4-FFF2-40B4-BE49-F238E27FC236}">
                  <a16:creationId xmlns:a16="http://schemas.microsoft.com/office/drawing/2014/main" id="{57A2941D-279A-F64C-A81C-8FAC4A7E2A91}"/>
                </a:ext>
              </a:extLst>
            </p:cNvPr>
            <p:cNvSpPr>
              <a:spLocks/>
            </p:cNvSpPr>
            <p:nvPr userDrawn="1"/>
          </p:nvSpPr>
          <p:spPr bwMode="auto">
            <a:xfrm>
              <a:off x="668" y="3590"/>
              <a:ext cx="364" cy="174"/>
            </a:xfrm>
            <a:custGeom>
              <a:avLst/>
              <a:gdLst>
                <a:gd name="T0" fmla="*/ 1 w 728"/>
                <a:gd name="T1" fmla="*/ 0 h 348"/>
                <a:gd name="T2" fmla="*/ 0 w 728"/>
                <a:gd name="T3" fmla="*/ 1 h 348"/>
                <a:gd name="T4" fmla="*/ 1 w 728"/>
                <a:gd name="T5" fmla="*/ 1 h 348"/>
                <a:gd name="T6" fmla="*/ 1 w 728"/>
                <a:gd name="T7" fmla="*/ 1 h 348"/>
                <a:gd name="T8" fmla="*/ 1 w 728"/>
                <a:gd name="T9" fmla="*/ 1 h 348"/>
                <a:gd name="T10" fmla="*/ 1 w 728"/>
                <a:gd name="T11" fmla="*/ 0 h 348"/>
                <a:gd name="T12" fmla="*/ 1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59" name="Freeform 37">
              <a:extLst>
                <a:ext uri="{FF2B5EF4-FFF2-40B4-BE49-F238E27FC236}">
                  <a16:creationId xmlns:a16="http://schemas.microsoft.com/office/drawing/2014/main" id="{86CB7239-A164-F049-B95F-9ECBE1525008}"/>
                </a:ext>
              </a:extLst>
            </p:cNvPr>
            <p:cNvSpPr>
              <a:spLocks/>
            </p:cNvSpPr>
            <p:nvPr userDrawn="1"/>
          </p:nvSpPr>
          <p:spPr bwMode="auto">
            <a:xfrm>
              <a:off x="347" y="3693"/>
              <a:ext cx="156" cy="67"/>
            </a:xfrm>
            <a:custGeom>
              <a:avLst/>
              <a:gdLst>
                <a:gd name="T0" fmla="*/ 1 w 312"/>
                <a:gd name="T1" fmla="*/ 0 h 135"/>
                <a:gd name="T2" fmla="*/ 0 w 312"/>
                <a:gd name="T3" fmla="*/ 0 h 135"/>
                <a:gd name="T4" fmla="*/ 1 w 312"/>
                <a:gd name="T5" fmla="*/ 0 h 135"/>
                <a:gd name="T6" fmla="*/ 1 w 312"/>
                <a:gd name="T7" fmla="*/ 0 h 135"/>
                <a:gd name="T8" fmla="*/ 1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nvGrpSpPr>
            <p:cNvPr id="1060" name="Group 137">
              <a:extLst>
                <a:ext uri="{FF2B5EF4-FFF2-40B4-BE49-F238E27FC236}">
                  <a16:creationId xmlns:a16="http://schemas.microsoft.com/office/drawing/2014/main" id="{F6B145F7-90AC-FC40-BD66-A1AF012C06DD}"/>
                </a:ext>
              </a:extLst>
            </p:cNvPr>
            <p:cNvGrpSpPr>
              <a:grpSpLocks/>
            </p:cNvGrpSpPr>
            <p:nvPr userDrawn="1"/>
          </p:nvGrpSpPr>
          <p:grpSpPr bwMode="auto">
            <a:xfrm>
              <a:off x="5" y="3490"/>
              <a:ext cx="1124" cy="780"/>
              <a:chOff x="5" y="3490"/>
              <a:chExt cx="1124" cy="780"/>
            </a:xfrm>
          </p:grpSpPr>
          <p:grpSp>
            <p:nvGrpSpPr>
              <p:cNvPr id="1061" name="Group 128">
                <a:extLst>
                  <a:ext uri="{FF2B5EF4-FFF2-40B4-BE49-F238E27FC236}">
                    <a16:creationId xmlns:a16="http://schemas.microsoft.com/office/drawing/2014/main" id="{F79CEEE1-7322-0149-886D-8F051BC660A4}"/>
                  </a:ext>
                </a:extLst>
              </p:cNvPr>
              <p:cNvGrpSpPr>
                <a:grpSpLocks/>
              </p:cNvGrpSpPr>
              <p:nvPr userDrawn="1"/>
            </p:nvGrpSpPr>
            <p:grpSpPr bwMode="auto">
              <a:xfrm>
                <a:off x="499" y="3562"/>
                <a:ext cx="548" cy="708"/>
                <a:chOff x="499" y="3562"/>
                <a:chExt cx="548" cy="708"/>
              </a:xfrm>
            </p:grpSpPr>
            <p:sp>
              <p:nvSpPr>
                <p:cNvPr id="1074" name="Freeform 49">
                  <a:extLst>
                    <a:ext uri="{FF2B5EF4-FFF2-40B4-BE49-F238E27FC236}">
                      <a16:creationId xmlns:a16="http://schemas.microsoft.com/office/drawing/2014/main" id="{B826263F-A628-A84B-8DC5-348203C2A03F}"/>
                    </a:ext>
                  </a:extLst>
                </p:cNvPr>
                <p:cNvSpPr>
                  <a:spLocks/>
                </p:cNvSpPr>
                <p:nvPr userDrawn="1"/>
              </p:nvSpPr>
              <p:spPr bwMode="auto">
                <a:xfrm>
                  <a:off x="499" y="3587"/>
                  <a:ext cx="157" cy="87"/>
                </a:xfrm>
                <a:custGeom>
                  <a:avLst/>
                  <a:gdLst>
                    <a:gd name="T0" fmla="*/ 0 w 313"/>
                    <a:gd name="T1" fmla="*/ 0 h 175"/>
                    <a:gd name="T2" fmla="*/ 1 w 313"/>
                    <a:gd name="T3" fmla="*/ 0 h 175"/>
                    <a:gd name="T4" fmla="*/ 1 w 313"/>
                    <a:gd name="T5" fmla="*/ 0 h 175"/>
                    <a:gd name="T6" fmla="*/ 1 w 313"/>
                    <a:gd name="T7" fmla="*/ 0 h 175"/>
                    <a:gd name="T8" fmla="*/ 1 w 313"/>
                    <a:gd name="T9" fmla="*/ 0 h 175"/>
                    <a:gd name="T10" fmla="*/ 1 w 313"/>
                    <a:gd name="T11" fmla="*/ 0 h 175"/>
                    <a:gd name="T12" fmla="*/ 1 w 313"/>
                    <a:gd name="T13" fmla="*/ 0 h 175"/>
                    <a:gd name="T14" fmla="*/ 1 w 313"/>
                    <a:gd name="T15" fmla="*/ 0 h 175"/>
                    <a:gd name="T16" fmla="*/ 0 w 313"/>
                    <a:gd name="T17" fmla="*/ 0 h 175"/>
                    <a:gd name="T18" fmla="*/ 0 w 313"/>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75" name="Freeform 53">
                  <a:extLst>
                    <a:ext uri="{FF2B5EF4-FFF2-40B4-BE49-F238E27FC236}">
                      <a16:creationId xmlns:a16="http://schemas.microsoft.com/office/drawing/2014/main" id="{09E4157E-5A41-DD45-9F3C-82F61856C2D2}"/>
                    </a:ext>
                  </a:extLst>
                </p:cNvPr>
                <p:cNvSpPr>
                  <a:spLocks/>
                </p:cNvSpPr>
                <p:nvPr userDrawn="1"/>
              </p:nvSpPr>
              <p:spPr bwMode="auto">
                <a:xfrm>
                  <a:off x="636" y="4137"/>
                  <a:ext cx="115" cy="133"/>
                </a:xfrm>
                <a:custGeom>
                  <a:avLst/>
                  <a:gdLst>
                    <a:gd name="T0" fmla="*/ 0 w 230"/>
                    <a:gd name="T1" fmla="*/ 1 h 266"/>
                    <a:gd name="T2" fmla="*/ 1 w 230"/>
                    <a:gd name="T3" fmla="*/ 1 h 266"/>
                    <a:gd name="T4" fmla="*/ 1 w 230"/>
                    <a:gd name="T5" fmla="*/ 1 h 266"/>
                    <a:gd name="T6" fmla="*/ 1 w 230"/>
                    <a:gd name="T7" fmla="*/ 1 h 266"/>
                    <a:gd name="T8" fmla="*/ 1 w 230"/>
                    <a:gd name="T9" fmla="*/ 0 h 266"/>
                    <a:gd name="T10" fmla="*/ 1 w 230"/>
                    <a:gd name="T11" fmla="*/ 1 h 266"/>
                    <a:gd name="T12" fmla="*/ 1 w 230"/>
                    <a:gd name="T13" fmla="*/ 1 h 266"/>
                    <a:gd name="T14" fmla="*/ 0 w 230"/>
                    <a:gd name="T15" fmla="*/ 1 h 266"/>
                    <a:gd name="T16" fmla="*/ 0 w 230"/>
                    <a:gd name="T17" fmla="*/ 1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76" name="Freeform 56">
                  <a:extLst>
                    <a:ext uri="{FF2B5EF4-FFF2-40B4-BE49-F238E27FC236}">
                      <a16:creationId xmlns:a16="http://schemas.microsoft.com/office/drawing/2014/main" id="{3CE04E4A-364C-4446-A04D-B32478DF1866}"/>
                    </a:ext>
                  </a:extLst>
                </p:cNvPr>
                <p:cNvSpPr>
                  <a:spLocks/>
                </p:cNvSpPr>
                <p:nvPr userDrawn="1"/>
              </p:nvSpPr>
              <p:spPr bwMode="auto">
                <a:xfrm>
                  <a:off x="1004" y="3562"/>
                  <a:ext cx="43" cy="117"/>
                </a:xfrm>
                <a:custGeom>
                  <a:avLst/>
                  <a:gdLst>
                    <a:gd name="T0" fmla="*/ 0 w 87"/>
                    <a:gd name="T1" fmla="*/ 1 h 234"/>
                    <a:gd name="T2" fmla="*/ 0 w 87"/>
                    <a:gd name="T3" fmla="*/ 1 h 234"/>
                    <a:gd name="T4" fmla="*/ 0 w 87"/>
                    <a:gd name="T5" fmla="*/ 1 h 234"/>
                    <a:gd name="T6" fmla="*/ 0 w 87"/>
                    <a:gd name="T7" fmla="*/ 1 h 234"/>
                    <a:gd name="T8" fmla="*/ 0 w 87"/>
                    <a:gd name="T9" fmla="*/ 1 h 234"/>
                    <a:gd name="T10" fmla="*/ 0 w 87"/>
                    <a:gd name="T11" fmla="*/ 1 h 234"/>
                    <a:gd name="T12" fmla="*/ 0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sp>
            <p:nvSpPr>
              <p:cNvPr id="1062" name="Freeform 46">
                <a:extLst>
                  <a:ext uri="{FF2B5EF4-FFF2-40B4-BE49-F238E27FC236}">
                    <a16:creationId xmlns:a16="http://schemas.microsoft.com/office/drawing/2014/main" id="{4829F81F-EC09-6E4A-B499-F6B7841FC40C}"/>
                  </a:ext>
                </a:extLst>
              </p:cNvPr>
              <p:cNvSpPr>
                <a:spLocks/>
              </p:cNvSpPr>
              <p:nvPr userDrawn="1"/>
            </p:nvSpPr>
            <p:spPr bwMode="auto">
              <a:xfrm>
                <a:off x="76" y="3732"/>
                <a:ext cx="595" cy="250"/>
              </a:xfrm>
              <a:custGeom>
                <a:avLst/>
                <a:gdLst>
                  <a:gd name="T0" fmla="*/ 1 w 1190"/>
                  <a:gd name="T1" fmla="*/ 0 h 500"/>
                  <a:gd name="T2" fmla="*/ 1 w 1190"/>
                  <a:gd name="T3" fmla="*/ 1 h 500"/>
                  <a:gd name="T4" fmla="*/ 1 w 1190"/>
                  <a:gd name="T5" fmla="*/ 1 h 500"/>
                  <a:gd name="T6" fmla="*/ 0 w 1190"/>
                  <a:gd name="T7" fmla="*/ 1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63" name="Freeform 50">
                <a:extLst>
                  <a:ext uri="{FF2B5EF4-FFF2-40B4-BE49-F238E27FC236}">
                    <a16:creationId xmlns:a16="http://schemas.microsoft.com/office/drawing/2014/main" id="{6A36EAC1-8BF4-A94D-9E5D-655AF17A9348}"/>
                  </a:ext>
                </a:extLst>
              </p:cNvPr>
              <p:cNvSpPr>
                <a:spLocks/>
              </p:cNvSpPr>
              <p:nvPr userDrawn="1"/>
            </p:nvSpPr>
            <p:spPr bwMode="auto">
              <a:xfrm>
                <a:off x="260" y="3886"/>
                <a:ext cx="244" cy="148"/>
              </a:xfrm>
              <a:custGeom>
                <a:avLst/>
                <a:gdLst>
                  <a:gd name="T0" fmla="*/ 0 w 489"/>
                  <a:gd name="T1" fmla="*/ 1 h 296"/>
                  <a:gd name="T2" fmla="*/ 0 w 489"/>
                  <a:gd name="T3" fmla="*/ 1 h 296"/>
                  <a:gd name="T4" fmla="*/ 0 w 489"/>
                  <a:gd name="T5" fmla="*/ 1 h 296"/>
                  <a:gd name="T6" fmla="*/ 0 w 489"/>
                  <a:gd name="T7" fmla="*/ 1 h 296"/>
                  <a:gd name="T8" fmla="*/ 0 w 489"/>
                  <a:gd name="T9" fmla="*/ 1 h 296"/>
                  <a:gd name="T10" fmla="*/ 0 w 489"/>
                  <a:gd name="T11" fmla="*/ 1 h 296"/>
                  <a:gd name="T12" fmla="*/ 0 w 489"/>
                  <a:gd name="T13" fmla="*/ 1 h 296"/>
                  <a:gd name="T14" fmla="*/ 0 w 489"/>
                  <a:gd name="T15" fmla="*/ 1 h 296"/>
                  <a:gd name="T16" fmla="*/ 0 w 489"/>
                  <a:gd name="T17" fmla="*/ 1 h 296"/>
                  <a:gd name="T18" fmla="*/ 0 w 489"/>
                  <a:gd name="T19" fmla="*/ 1 h 296"/>
                  <a:gd name="T20" fmla="*/ 0 w 489"/>
                  <a:gd name="T21" fmla="*/ 1 h 296"/>
                  <a:gd name="T22" fmla="*/ 0 w 489"/>
                  <a:gd name="T23" fmla="*/ 1 h 296"/>
                  <a:gd name="T24" fmla="*/ 0 w 489"/>
                  <a:gd name="T25" fmla="*/ 1 h 296"/>
                  <a:gd name="T26" fmla="*/ 0 w 489"/>
                  <a:gd name="T27" fmla="*/ 0 h 296"/>
                  <a:gd name="T28" fmla="*/ 0 w 489"/>
                  <a:gd name="T29" fmla="*/ 1 h 296"/>
                  <a:gd name="T30" fmla="*/ 0 w 489"/>
                  <a:gd name="T31" fmla="*/ 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64" name="Freeform 51">
                <a:extLst>
                  <a:ext uri="{FF2B5EF4-FFF2-40B4-BE49-F238E27FC236}">
                    <a16:creationId xmlns:a16="http://schemas.microsoft.com/office/drawing/2014/main" id="{EEC00BAF-15C2-3F42-B05E-4ED2F7EB4375}"/>
                  </a:ext>
                </a:extLst>
              </p:cNvPr>
              <p:cNvSpPr>
                <a:spLocks/>
              </p:cNvSpPr>
              <p:nvPr userDrawn="1"/>
            </p:nvSpPr>
            <p:spPr bwMode="auto">
              <a:xfrm>
                <a:off x="565" y="3680"/>
                <a:ext cx="107" cy="238"/>
              </a:xfrm>
              <a:custGeom>
                <a:avLst/>
                <a:gdLst>
                  <a:gd name="T0" fmla="*/ 1 w 213"/>
                  <a:gd name="T1" fmla="*/ 0 h 478"/>
                  <a:gd name="T2" fmla="*/ 1 w 213"/>
                  <a:gd name="T3" fmla="*/ 0 h 478"/>
                  <a:gd name="T4" fmla="*/ 1 w 213"/>
                  <a:gd name="T5" fmla="*/ 0 h 478"/>
                  <a:gd name="T6" fmla="*/ 1 w 213"/>
                  <a:gd name="T7" fmla="*/ 0 h 478"/>
                  <a:gd name="T8" fmla="*/ 1 w 213"/>
                  <a:gd name="T9" fmla="*/ 0 h 478"/>
                  <a:gd name="T10" fmla="*/ 1 w 213"/>
                  <a:gd name="T11" fmla="*/ 0 h 478"/>
                  <a:gd name="T12" fmla="*/ 1 w 213"/>
                  <a:gd name="T13" fmla="*/ 0 h 478"/>
                  <a:gd name="T14" fmla="*/ 0 w 213"/>
                  <a:gd name="T15" fmla="*/ 0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nvGrpSpPr>
              <p:cNvPr id="1065" name="Group 126">
                <a:extLst>
                  <a:ext uri="{FF2B5EF4-FFF2-40B4-BE49-F238E27FC236}">
                    <a16:creationId xmlns:a16="http://schemas.microsoft.com/office/drawing/2014/main" id="{0C894796-0D3A-6C49-AEEE-48EF8BBBB67E}"/>
                  </a:ext>
                </a:extLst>
              </p:cNvPr>
              <p:cNvGrpSpPr>
                <a:grpSpLocks/>
              </p:cNvGrpSpPr>
              <p:nvPr userDrawn="1"/>
            </p:nvGrpSpPr>
            <p:grpSpPr bwMode="auto">
              <a:xfrm>
                <a:off x="5" y="3490"/>
                <a:ext cx="1124" cy="678"/>
                <a:chOff x="5" y="3490"/>
                <a:chExt cx="1124" cy="678"/>
              </a:xfrm>
            </p:grpSpPr>
            <p:sp>
              <p:nvSpPr>
                <p:cNvPr id="1066" name="Freeform 32">
                  <a:extLst>
                    <a:ext uri="{FF2B5EF4-FFF2-40B4-BE49-F238E27FC236}">
                      <a16:creationId xmlns:a16="http://schemas.microsoft.com/office/drawing/2014/main" id="{D171B687-154A-4C46-BD96-CD9961995BC0}"/>
                    </a:ext>
                  </a:extLst>
                </p:cNvPr>
                <p:cNvSpPr>
                  <a:spLocks/>
                </p:cNvSpPr>
                <p:nvPr userDrawn="1"/>
              </p:nvSpPr>
              <p:spPr bwMode="auto">
                <a:xfrm>
                  <a:off x="669" y="4048"/>
                  <a:ext cx="75" cy="87"/>
                </a:xfrm>
                <a:custGeom>
                  <a:avLst/>
                  <a:gdLst>
                    <a:gd name="T0" fmla="*/ 1 w 150"/>
                    <a:gd name="T1" fmla="*/ 0 h 173"/>
                    <a:gd name="T2" fmla="*/ 1 w 150"/>
                    <a:gd name="T3" fmla="*/ 1 h 173"/>
                    <a:gd name="T4" fmla="*/ 0 w 150"/>
                    <a:gd name="T5" fmla="*/ 1 h 173"/>
                    <a:gd name="T6" fmla="*/ 1 w 150"/>
                    <a:gd name="T7" fmla="*/ 1 h 173"/>
                    <a:gd name="T8" fmla="*/ 1 w 150"/>
                    <a:gd name="T9" fmla="*/ 1 h 173"/>
                    <a:gd name="T10" fmla="*/ 1 w 150"/>
                    <a:gd name="T11" fmla="*/ 1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67" name="Freeform 45">
                  <a:extLst>
                    <a:ext uri="{FF2B5EF4-FFF2-40B4-BE49-F238E27FC236}">
                      <a16:creationId xmlns:a16="http://schemas.microsoft.com/office/drawing/2014/main" id="{0E4EB5D1-2C1B-7E4E-8CB7-8194EF85F1B4}"/>
                    </a:ext>
                  </a:extLst>
                </p:cNvPr>
                <p:cNvSpPr>
                  <a:spLocks/>
                </p:cNvSpPr>
                <p:nvPr userDrawn="1"/>
              </p:nvSpPr>
              <p:spPr bwMode="auto">
                <a:xfrm>
                  <a:off x="5" y="3728"/>
                  <a:ext cx="842" cy="440"/>
                </a:xfrm>
                <a:custGeom>
                  <a:avLst/>
                  <a:gdLst>
                    <a:gd name="T0" fmla="*/ 1 w 1684"/>
                    <a:gd name="T1" fmla="*/ 0 h 880"/>
                    <a:gd name="T2" fmla="*/ 1 w 1684"/>
                    <a:gd name="T3" fmla="*/ 1 h 880"/>
                    <a:gd name="T4" fmla="*/ 0 w 1684"/>
                    <a:gd name="T5" fmla="*/ 1 h 880"/>
                    <a:gd name="T6" fmla="*/ 1 w 1684"/>
                    <a:gd name="T7" fmla="*/ 1 h 880"/>
                    <a:gd name="T8" fmla="*/ 1 w 1684"/>
                    <a:gd name="T9" fmla="*/ 1 h 880"/>
                    <a:gd name="T10" fmla="*/ 1 w 1684"/>
                    <a:gd name="T11" fmla="*/ 1 h 880"/>
                    <a:gd name="T12" fmla="*/ 1 w 1684"/>
                    <a:gd name="T13" fmla="*/ 1 h 880"/>
                    <a:gd name="T14" fmla="*/ 1 w 1684"/>
                    <a:gd name="T15" fmla="*/ 1 h 880"/>
                    <a:gd name="T16" fmla="*/ 1 w 1684"/>
                    <a:gd name="T17" fmla="*/ 1 h 880"/>
                    <a:gd name="T18" fmla="*/ 1 w 1684"/>
                    <a:gd name="T19" fmla="*/ 1 h 880"/>
                    <a:gd name="T20" fmla="*/ 1 w 1684"/>
                    <a:gd name="T21" fmla="*/ 1 h 880"/>
                    <a:gd name="T22" fmla="*/ 1 w 1684"/>
                    <a:gd name="T23" fmla="*/ 1 h 880"/>
                    <a:gd name="T24" fmla="*/ 1 w 1684"/>
                    <a:gd name="T25" fmla="*/ 1 h 880"/>
                    <a:gd name="T26" fmla="*/ 1 w 1684"/>
                    <a:gd name="T27" fmla="*/ 1 h 880"/>
                    <a:gd name="T28" fmla="*/ 1 w 1684"/>
                    <a:gd name="T29" fmla="*/ 1 h 880"/>
                    <a:gd name="T30" fmla="*/ 1 w 1684"/>
                    <a:gd name="T31" fmla="*/ 1 h 880"/>
                    <a:gd name="T32" fmla="*/ 1 w 1684"/>
                    <a:gd name="T33" fmla="*/ 1 h 880"/>
                    <a:gd name="T34" fmla="*/ 1 w 1684"/>
                    <a:gd name="T35" fmla="*/ 1 h 880"/>
                    <a:gd name="T36" fmla="*/ 1 w 1684"/>
                    <a:gd name="T37" fmla="*/ 1 h 880"/>
                    <a:gd name="T38" fmla="*/ 1 w 1684"/>
                    <a:gd name="T39" fmla="*/ 1 h 880"/>
                    <a:gd name="T40" fmla="*/ 1 w 1684"/>
                    <a:gd name="T41" fmla="*/ 1 h 880"/>
                    <a:gd name="T42" fmla="*/ 1 w 1684"/>
                    <a:gd name="T43" fmla="*/ 1 h 880"/>
                    <a:gd name="T44" fmla="*/ 1 w 1684"/>
                    <a:gd name="T45" fmla="*/ 1 h 880"/>
                    <a:gd name="T46" fmla="*/ 1 w 1684"/>
                    <a:gd name="T47" fmla="*/ 0 h 880"/>
                    <a:gd name="T48" fmla="*/ 1 w 1684"/>
                    <a:gd name="T49" fmla="*/ 0 h 880"/>
                    <a:gd name="T50" fmla="*/ 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68" name="Freeform 47">
                  <a:extLst>
                    <a:ext uri="{FF2B5EF4-FFF2-40B4-BE49-F238E27FC236}">
                      <a16:creationId xmlns:a16="http://schemas.microsoft.com/office/drawing/2014/main" id="{D5A0B431-9B6D-B849-B885-01FCA6261C72}"/>
                    </a:ext>
                  </a:extLst>
                </p:cNvPr>
                <p:cNvSpPr>
                  <a:spLocks/>
                </p:cNvSpPr>
                <p:nvPr userDrawn="1"/>
              </p:nvSpPr>
              <p:spPr bwMode="auto">
                <a:xfrm>
                  <a:off x="106" y="3770"/>
                  <a:ext cx="80" cy="167"/>
                </a:xfrm>
                <a:custGeom>
                  <a:avLst/>
                  <a:gdLst>
                    <a:gd name="T0" fmla="*/ 1 w 160"/>
                    <a:gd name="T1" fmla="*/ 0 h 335"/>
                    <a:gd name="T2" fmla="*/ 1 w 160"/>
                    <a:gd name="T3" fmla="*/ 0 h 335"/>
                    <a:gd name="T4" fmla="*/ 0 w 160"/>
                    <a:gd name="T5" fmla="*/ 0 h 335"/>
                    <a:gd name="T6" fmla="*/ 1 w 160"/>
                    <a:gd name="T7" fmla="*/ 0 h 335"/>
                    <a:gd name="T8" fmla="*/ 1 w 160"/>
                    <a:gd name="T9" fmla="*/ 0 h 335"/>
                    <a:gd name="T10" fmla="*/ 1 w 160"/>
                    <a:gd name="T11" fmla="*/ 0 h 335"/>
                    <a:gd name="T12" fmla="*/ 1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69" name="Freeform 48">
                  <a:extLst>
                    <a:ext uri="{FF2B5EF4-FFF2-40B4-BE49-F238E27FC236}">
                      <a16:creationId xmlns:a16="http://schemas.microsoft.com/office/drawing/2014/main" id="{1AFFD09F-0361-4044-B255-16F213CFA8D5}"/>
                    </a:ext>
                  </a:extLst>
                </p:cNvPr>
                <p:cNvSpPr>
                  <a:spLocks/>
                </p:cNvSpPr>
                <p:nvPr userDrawn="1"/>
              </p:nvSpPr>
              <p:spPr bwMode="auto">
                <a:xfrm>
                  <a:off x="449" y="3490"/>
                  <a:ext cx="322" cy="594"/>
                </a:xfrm>
                <a:custGeom>
                  <a:avLst/>
                  <a:gdLst>
                    <a:gd name="T0" fmla="*/ 1 w 642"/>
                    <a:gd name="T1" fmla="*/ 1 h 1188"/>
                    <a:gd name="T2" fmla="*/ 0 w 642"/>
                    <a:gd name="T3" fmla="*/ 1 h 1188"/>
                    <a:gd name="T4" fmla="*/ 1 w 642"/>
                    <a:gd name="T5" fmla="*/ 1 h 1188"/>
                    <a:gd name="T6" fmla="*/ 1 w 642"/>
                    <a:gd name="T7" fmla="*/ 0 h 1188"/>
                    <a:gd name="T8" fmla="*/ 1 w 642"/>
                    <a:gd name="T9" fmla="*/ 1 h 1188"/>
                    <a:gd name="T10" fmla="*/ 1 w 642"/>
                    <a:gd name="T11" fmla="*/ 1 h 1188"/>
                    <a:gd name="T12" fmla="*/ 1 w 642"/>
                    <a:gd name="T13" fmla="*/ 1 h 1188"/>
                    <a:gd name="T14" fmla="*/ 1 w 642"/>
                    <a:gd name="T15" fmla="*/ 1 h 1188"/>
                    <a:gd name="T16" fmla="*/ 1 w 642"/>
                    <a:gd name="T17" fmla="*/ 1 h 1188"/>
                    <a:gd name="T18" fmla="*/ 1 w 642"/>
                    <a:gd name="T19" fmla="*/ 1 h 1188"/>
                    <a:gd name="T20" fmla="*/ 1 w 642"/>
                    <a:gd name="T21" fmla="*/ 1 h 1188"/>
                    <a:gd name="T22" fmla="*/ 1 w 642"/>
                    <a:gd name="T23" fmla="*/ 1 h 1188"/>
                    <a:gd name="T24" fmla="*/ 1 w 642"/>
                    <a:gd name="T25" fmla="*/ 1 h 1188"/>
                    <a:gd name="T26" fmla="*/ 1 w 642"/>
                    <a:gd name="T27" fmla="*/ 1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70" name="Freeform 52">
                  <a:extLst>
                    <a:ext uri="{FF2B5EF4-FFF2-40B4-BE49-F238E27FC236}">
                      <a16:creationId xmlns:a16="http://schemas.microsoft.com/office/drawing/2014/main" id="{263DCCDF-4A84-0140-A46B-7F979336E087}"/>
                    </a:ext>
                  </a:extLst>
                </p:cNvPr>
                <p:cNvSpPr>
                  <a:spLocks/>
                </p:cNvSpPr>
                <p:nvPr userDrawn="1"/>
              </p:nvSpPr>
              <p:spPr bwMode="auto">
                <a:xfrm>
                  <a:off x="578" y="3650"/>
                  <a:ext cx="96" cy="252"/>
                </a:xfrm>
                <a:custGeom>
                  <a:avLst/>
                  <a:gdLst>
                    <a:gd name="T0" fmla="*/ 0 w 192"/>
                    <a:gd name="T1" fmla="*/ 1 h 504"/>
                    <a:gd name="T2" fmla="*/ 1 w 192"/>
                    <a:gd name="T3" fmla="*/ 1 h 504"/>
                    <a:gd name="T4" fmla="*/ 1 w 192"/>
                    <a:gd name="T5" fmla="*/ 1 h 504"/>
                    <a:gd name="T6" fmla="*/ 1 w 192"/>
                    <a:gd name="T7" fmla="*/ 1 h 504"/>
                    <a:gd name="T8" fmla="*/ 1 w 192"/>
                    <a:gd name="T9" fmla="*/ 1 h 504"/>
                    <a:gd name="T10" fmla="*/ 1 w 192"/>
                    <a:gd name="T11" fmla="*/ 1 h 504"/>
                    <a:gd name="T12" fmla="*/ 1 w 192"/>
                    <a:gd name="T13" fmla="*/ 1 h 504"/>
                    <a:gd name="T14" fmla="*/ 1 w 192"/>
                    <a:gd name="T15" fmla="*/ 1 h 504"/>
                    <a:gd name="T16" fmla="*/ 1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71" name="Freeform 54">
                  <a:extLst>
                    <a:ext uri="{FF2B5EF4-FFF2-40B4-BE49-F238E27FC236}">
                      <a16:creationId xmlns:a16="http://schemas.microsoft.com/office/drawing/2014/main" id="{2043A61A-543B-504A-96DE-3132E3AAA871}"/>
                    </a:ext>
                  </a:extLst>
                </p:cNvPr>
                <p:cNvSpPr>
                  <a:spLocks/>
                </p:cNvSpPr>
                <p:nvPr userDrawn="1"/>
              </p:nvSpPr>
              <p:spPr bwMode="auto">
                <a:xfrm>
                  <a:off x="328" y="3630"/>
                  <a:ext cx="195" cy="135"/>
                </a:xfrm>
                <a:custGeom>
                  <a:avLst/>
                  <a:gdLst>
                    <a:gd name="T0" fmla="*/ 1 w 390"/>
                    <a:gd name="T1" fmla="*/ 0 h 269"/>
                    <a:gd name="T2" fmla="*/ 1 w 390"/>
                    <a:gd name="T3" fmla="*/ 1 h 269"/>
                    <a:gd name="T4" fmla="*/ 1 w 390"/>
                    <a:gd name="T5" fmla="*/ 1 h 269"/>
                    <a:gd name="T6" fmla="*/ 0 w 390"/>
                    <a:gd name="T7" fmla="*/ 1 h 269"/>
                    <a:gd name="T8" fmla="*/ 0 w 390"/>
                    <a:gd name="T9" fmla="*/ 1 h 269"/>
                    <a:gd name="T10" fmla="*/ 1 w 390"/>
                    <a:gd name="T11" fmla="*/ 1 h 269"/>
                    <a:gd name="T12" fmla="*/ 1 w 390"/>
                    <a:gd name="T13" fmla="*/ 1 h 269"/>
                    <a:gd name="T14" fmla="*/ 1 w 390"/>
                    <a:gd name="T15" fmla="*/ 1 h 269"/>
                    <a:gd name="T16" fmla="*/ 1 w 390"/>
                    <a:gd name="T17" fmla="*/ 1 h 269"/>
                    <a:gd name="T18" fmla="*/ 1 w 390"/>
                    <a:gd name="T19" fmla="*/ 1 h 269"/>
                    <a:gd name="T20" fmla="*/ 1 w 390"/>
                    <a:gd name="T21" fmla="*/ 1 h 269"/>
                    <a:gd name="T22" fmla="*/ 1 w 390"/>
                    <a:gd name="T23" fmla="*/ 0 h 269"/>
                    <a:gd name="T24" fmla="*/ 1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72" name="Freeform 55">
                  <a:extLst>
                    <a:ext uri="{FF2B5EF4-FFF2-40B4-BE49-F238E27FC236}">
                      <a16:creationId xmlns:a16="http://schemas.microsoft.com/office/drawing/2014/main" id="{D5D411CE-729D-9C4F-8A5E-BD77C3D0A6F3}"/>
                    </a:ext>
                  </a:extLst>
                </p:cNvPr>
                <p:cNvSpPr>
                  <a:spLocks/>
                </p:cNvSpPr>
                <p:nvPr userDrawn="1"/>
              </p:nvSpPr>
              <p:spPr bwMode="auto">
                <a:xfrm>
                  <a:off x="658" y="3538"/>
                  <a:ext cx="471" cy="212"/>
                </a:xfrm>
                <a:custGeom>
                  <a:avLst/>
                  <a:gdLst>
                    <a:gd name="T0" fmla="*/ 0 w 941"/>
                    <a:gd name="T1" fmla="*/ 1 h 424"/>
                    <a:gd name="T2" fmla="*/ 1 w 941"/>
                    <a:gd name="T3" fmla="*/ 0 h 424"/>
                    <a:gd name="T4" fmla="*/ 1 w 941"/>
                    <a:gd name="T5" fmla="*/ 1 h 424"/>
                    <a:gd name="T6" fmla="*/ 1 w 941"/>
                    <a:gd name="T7" fmla="*/ 1 h 424"/>
                    <a:gd name="T8" fmla="*/ 1 w 941"/>
                    <a:gd name="T9" fmla="*/ 1 h 424"/>
                    <a:gd name="T10" fmla="*/ 1 w 941"/>
                    <a:gd name="T11" fmla="*/ 1 h 424"/>
                    <a:gd name="T12" fmla="*/ 1 w 941"/>
                    <a:gd name="T13" fmla="*/ 1 h 424"/>
                    <a:gd name="T14" fmla="*/ 1 w 941"/>
                    <a:gd name="T15" fmla="*/ 1 h 424"/>
                    <a:gd name="T16" fmla="*/ 1 w 941"/>
                    <a:gd name="T17" fmla="*/ 1 h 424"/>
                    <a:gd name="T18" fmla="*/ 1 w 941"/>
                    <a:gd name="T19" fmla="*/ 1 h 424"/>
                    <a:gd name="T20" fmla="*/ 0 w 941"/>
                    <a:gd name="T21" fmla="*/ 1 h 424"/>
                    <a:gd name="T22" fmla="*/ 0 w 941"/>
                    <a:gd name="T23" fmla="*/ 1 h 424"/>
                    <a:gd name="T24" fmla="*/ 0 w 941"/>
                    <a:gd name="T25" fmla="*/ 1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73" name="Freeform 57">
                  <a:extLst>
                    <a:ext uri="{FF2B5EF4-FFF2-40B4-BE49-F238E27FC236}">
                      <a16:creationId xmlns:a16="http://schemas.microsoft.com/office/drawing/2014/main" id="{0E6559B4-1F2E-8A4F-A2AB-432B2596288F}"/>
                    </a:ext>
                  </a:extLst>
                </p:cNvPr>
                <p:cNvSpPr>
                  <a:spLocks/>
                </p:cNvSpPr>
                <p:nvPr userDrawn="1"/>
              </p:nvSpPr>
              <p:spPr bwMode="auto">
                <a:xfrm>
                  <a:off x="717" y="3606"/>
                  <a:ext cx="245" cy="86"/>
                </a:xfrm>
                <a:custGeom>
                  <a:avLst/>
                  <a:gdLst>
                    <a:gd name="T0" fmla="*/ 0 w 488"/>
                    <a:gd name="T1" fmla="*/ 0 h 173"/>
                    <a:gd name="T2" fmla="*/ 1 w 488"/>
                    <a:gd name="T3" fmla="*/ 0 h 173"/>
                    <a:gd name="T4" fmla="*/ 1 w 488"/>
                    <a:gd name="T5" fmla="*/ 0 h 173"/>
                    <a:gd name="T6" fmla="*/ 1 w 488"/>
                    <a:gd name="T7" fmla="*/ 0 h 173"/>
                    <a:gd name="T8" fmla="*/ 1 w 488"/>
                    <a:gd name="T9" fmla="*/ 0 h 173"/>
                    <a:gd name="T10" fmla="*/ 1 w 488"/>
                    <a:gd name="T11" fmla="*/ 0 h 173"/>
                    <a:gd name="T12" fmla="*/ 1 w 488"/>
                    <a:gd name="T13" fmla="*/ 0 h 173"/>
                    <a:gd name="T14" fmla="*/ 1 w 488"/>
                    <a:gd name="T15" fmla="*/ 0 h 173"/>
                    <a:gd name="T16" fmla="*/ 1 w 488"/>
                    <a:gd name="T17" fmla="*/ 0 h 173"/>
                    <a:gd name="T18" fmla="*/ 1 w 488"/>
                    <a:gd name="T19" fmla="*/ 0 h 173"/>
                    <a:gd name="T20" fmla="*/ 1 w 488"/>
                    <a:gd name="T21" fmla="*/ 0 h 173"/>
                    <a:gd name="T22" fmla="*/ 1 w 488"/>
                    <a:gd name="T23" fmla="*/ 0 h 173"/>
                    <a:gd name="T24" fmla="*/ 1 w 488"/>
                    <a:gd name="T25" fmla="*/ 0 h 173"/>
                    <a:gd name="T26" fmla="*/ 1 w 488"/>
                    <a:gd name="T27" fmla="*/ 0 h 173"/>
                    <a:gd name="T28" fmla="*/ 0 w 488"/>
                    <a:gd name="T29" fmla="*/ 0 h 173"/>
                    <a:gd name="T30" fmla="*/ 0 w 488"/>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grpSp>
      </p:grpSp>
      <p:grpSp>
        <p:nvGrpSpPr>
          <p:cNvPr id="1035" name="Group 136">
            <a:extLst>
              <a:ext uri="{FF2B5EF4-FFF2-40B4-BE49-F238E27FC236}">
                <a16:creationId xmlns:a16="http://schemas.microsoft.com/office/drawing/2014/main" id="{AA94420B-8283-9D47-B15C-E374106475B7}"/>
              </a:ext>
            </a:extLst>
          </p:cNvPr>
          <p:cNvGrpSpPr>
            <a:grpSpLocks/>
          </p:cNvGrpSpPr>
          <p:nvPr/>
        </p:nvGrpSpPr>
        <p:grpSpPr bwMode="auto">
          <a:xfrm>
            <a:off x="8680450" y="2116138"/>
            <a:ext cx="385763" cy="4308475"/>
            <a:chOff x="5468" y="1333"/>
            <a:chExt cx="243" cy="2714"/>
          </a:xfrm>
        </p:grpSpPr>
        <p:sp>
          <p:nvSpPr>
            <p:cNvPr id="1049" name="Freeform 28">
              <a:extLst>
                <a:ext uri="{FF2B5EF4-FFF2-40B4-BE49-F238E27FC236}">
                  <a16:creationId xmlns:a16="http://schemas.microsoft.com/office/drawing/2014/main" id="{B76855EF-779B-094F-9685-CE634FEEC5AC}"/>
                </a:ext>
              </a:extLst>
            </p:cNvPr>
            <p:cNvSpPr>
              <a:spLocks/>
            </p:cNvSpPr>
            <p:nvPr userDrawn="1"/>
          </p:nvSpPr>
          <p:spPr bwMode="auto">
            <a:xfrm flipH="1">
              <a:off x="5468" y="2620"/>
              <a:ext cx="205" cy="1427"/>
            </a:xfrm>
            <a:custGeom>
              <a:avLst/>
              <a:gdLst>
                <a:gd name="T0" fmla="*/ 0 w 772"/>
                <a:gd name="T1" fmla="*/ 0 h 3266"/>
                <a:gd name="T2" fmla="*/ 0 w 772"/>
                <a:gd name="T3" fmla="*/ 0 h 3266"/>
                <a:gd name="T4" fmla="*/ 0 w 772"/>
                <a:gd name="T5" fmla="*/ 0 h 3266"/>
                <a:gd name="T6" fmla="*/ 0 w 772"/>
                <a:gd name="T7" fmla="*/ 0 h 3266"/>
                <a:gd name="T8" fmla="*/ 0 w 772"/>
                <a:gd name="T9" fmla="*/ 0 h 3266"/>
                <a:gd name="T10" fmla="*/ 0 w 772"/>
                <a:gd name="T11" fmla="*/ 0 h 3266"/>
                <a:gd name="T12" fmla="*/ 0 w 772"/>
                <a:gd name="T13" fmla="*/ 0 h 3266"/>
                <a:gd name="T14" fmla="*/ 0 w 772"/>
                <a:gd name="T15" fmla="*/ 0 h 3266"/>
                <a:gd name="T16" fmla="*/ 0 w 772"/>
                <a:gd name="T17" fmla="*/ 0 h 3266"/>
                <a:gd name="T18" fmla="*/ 0 w 772"/>
                <a:gd name="T19" fmla="*/ 0 h 3266"/>
                <a:gd name="T20" fmla="*/ 0 w 772"/>
                <a:gd name="T21" fmla="*/ 0 h 3266"/>
                <a:gd name="T22" fmla="*/ 0 w 772"/>
                <a:gd name="T23" fmla="*/ 0 h 3266"/>
                <a:gd name="T24" fmla="*/ 0 w 772"/>
                <a:gd name="T25" fmla="*/ 0 h 3266"/>
                <a:gd name="T26" fmla="*/ 0 w 772"/>
                <a:gd name="T27" fmla="*/ 0 h 3266"/>
                <a:gd name="T28" fmla="*/ 0 w 772"/>
                <a:gd name="T29" fmla="*/ 0 h 3266"/>
                <a:gd name="T30" fmla="*/ 0 w 772"/>
                <a:gd name="T31" fmla="*/ 0 h 3266"/>
                <a:gd name="T32" fmla="*/ 0 w 772"/>
                <a:gd name="T33" fmla="*/ 0 h 3266"/>
                <a:gd name="T34" fmla="*/ 0 w 772"/>
                <a:gd name="T35" fmla="*/ 0 h 3266"/>
                <a:gd name="T36" fmla="*/ 0 w 772"/>
                <a:gd name="T37" fmla="*/ 0 h 3266"/>
                <a:gd name="T38" fmla="*/ 0 w 772"/>
                <a:gd name="T39" fmla="*/ 0 h 3266"/>
                <a:gd name="T40" fmla="*/ 0 w 772"/>
                <a:gd name="T41" fmla="*/ 0 h 3266"/>
                <a:gd name="T42" fmla="*/ 0 w 772"/>
                <a:gd name="T43" fmla="*/ 0 h 3266"/>
                <a:gd name="T44" fmla="*/ 0 w 772"/>
                <a:gd name="T45" fmla="*/ 0 h 3266"/>
                <a:gd name="T46" fmla="*/ 0 w 772"/>
                <a:gd name="T47" fmla="*/ 0 h 3266"/>
                <a:gd name="T48" fmla="*/ 0 w 772"/>
                <a:gd name="T49" fmla="*/ 0 h 3266"/>
                <a:gd name="T50" fmla="*/ 0 w 772"/>
                <a:gd name="T51" fmla="*/ 0 h 3266"/>
                <a:gd name="T52" fmla="*/ 0 w 772"/>
                <a:gd name="T53" fmla="*/ 0 h 3266"/>
                <a:gd name="T54" fmla="*/ 0 w 772"/>
                <a:gd name="T55" fmla="*/ 0 h 3266"/>
                <a:gd name="T56" fmla="*/ 0 w 772"/>
                <a:gd name="T57" fmla="*/ 0 h 3266"/>
                <a:gd name="T58" fmla="*/ 0 w 772"/>
                <a:gd name="T59" fmla="*/ 0 h 3266"/>
                <a:gd name="T60" fmla="*/ 0 w 772"/>
                <a:gd name="T61" fmla="*/ 0 h 3266"/>
                <a:gd name="T62" fmla="*/ 0 w 772"/>
                <a:gd name="T63" fmla="*/ 0 h 3266"/>
                <a:gd name="T64" fmla="*/ 0 w 772"/>
                <a:gd name="T65" fmla="*/ 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50" name="Freeform 59">
              <a:extLst>
                <a:ext uri="{FF2B5EF4-FFF2-40B4-BE49-F238E27FC236}">
                  <a16:creationId xmlns:a16="http://schemas.microsoft.com/office/drawing/2014/main" id="{E0D53C13-9BE6-9E46-8FE2-38D612234A17}"/>
                </a:ext>
              </a:extLst>
            </p:cNvPr>
            <p:cNvSpPr>
              <a:spLocks/>
            </p:cNvSpPr>
            <p:nvPr userDrawn="1"/>
          </p:nvSpPr>
          <p:spPr bwMode="auto">
            <a:xfrm flipH="1">
              <a:off x="5506" y="1333"/>
              <a:ext cx="205" cy="1633"/>
            </a:xfrm>
            <a:custGeom>
              <a:avLst/>
              <a:gdLst>
                <a:gd name="T0" fmla="*/ 0 w 772"/>
                <a:gd name="T1" fmla="*/ 1 h 3266"/>
                <a:gd name="T2" fmla="*/ 0 w 772"/>
                <a:gd name="T3" fmla="*/ 1 h 3266"/>
                <a:gd name="T4" fmla="*/ 0 w 772"/>
                <a:gd name="T5" fmla="*/ 1 h 3266"/>
                <a:gd name="T6" fmla="*/ 0 w 772"/>
                <a:gd name="T7" fmla="*/ 1 h 3266"/>
                <a:gd name="T8" fmla="*/ 0 w 772"/>
                <a:gd name="T9" fmla="*/ 1 h 3266"/>
                <a:gd name="T10" fmla="*/ 0 w 772"/>
                <a:gd name="T11" fmla="*/ 1 h 3266"/>
                <a:gd name="T12" fmla="*/ 0 w 772"/>
                <a:gd name="T13" fmla="*/ 1 h 3266"/>
                <a:gd name="T14" fmla="*/ 0 w 772"/>
                <a:gd name="T15" fmla="*/ 1 h 3266"/>
                <a:gd name="T16" fmla="*/ 0 w 772"/>
                <a:gd name="T17" fmla="*/ 1 h 3266"/>
                <a:gd name="T18" fmla="*/ 0 w 772"/>
                <a:gd name="T19" fmla="*/ 1 h 3266"/>
                <a:gd name="T20" fmla="*/ 0 w 772"/>
                <a:gd name="T21" fmla="*/ 1 h 3266"/>
                <a:gd name="T22" fmla="*/ 0 w 772"/>
                <a:gd name="T23" fmla="*/ 1 h 3266"/>
                <a:gd name="T24" fmla="*/ 0 w 772"/>
                <a:gd name="T25" fmla="*/ 1 h 3266"/>
                <a:gd name="T26" fmla="*/ 0 w 772"/>
                <a:gd name="T27" fmla="*/ 1 h 3266"/>
                <a:gd name="T28" fmla="*/ 0 w 772"/>
                <a:gd name="T29" fmla="*/ 1 h 3266"/>
                <a:gd name="T30" fmla="*/ 0 w 772"/>
                <a:gd name="T31" fmla="*/ 0 h 3266"/>
                <a:gd name="T32" fmla="*/ 0 w 772"/>
                <a:gd name="T33" fmla="*/ 1 h 3266"/>
                <a:gd name="T34" fmla="*/ 0 w 772"/>
                <a:gd name="T35" fmla="*/ 1 h 3266"/>
                <a:gd name="T36" fmla="*/ 0 w 772"/>
                <a:gd name="T37" fmla="*/ 1 h 3266"/>
                <a:gd name="T38" fmla="*/ 0 w 772"/>
                <a:gd name="T39" fmla="*/ 1 h 3266"/>
                <a:gd name="T40" fmla="*/ 0 w 772"/>
                <a:gd name="T41" fmla="*/ 1 h 3266"/>
                <a:gd name="T42" fmla="*/ 0 w 772"/>
                <a:gd name="T43" fmla="*/ 1 h 3266"/>
                <a:gd name="T44" fmla="*/ 0 w 772"/>
                <a:gd name="T45" fmla="*/ 1 h 3266"/>
                <a:gd name="T46" fmla="*/ 0 w 772"/>
                <a:gd name="T47" fmla="*/ 1 h 3266"/>
                <a:gd name="T48" fmla="*/ 0 w 772"/>
                <a:gd name="T49" fmla="*/ 1 h 3266"/>
                <a:gd name="T50" fmla="*/ 0 w 772"/>
                <a:gd name="T51" fmla="*/ 1 h 3266"/>
                <a:gd name="T52" fmla="*/ 0 w 772"/>
                <a:gd name="T53" fmla="*/ 1 h 3266"/>
                <a:gd name="T54" fmla="*/ 0 w 772"/>
                <a:gd name="T55" fmla="*/ 1 h 3266"/>
                <a:gd name="T56" fmla="*/ 0 w 772"/>
                <a:gd name="T57" fmla="*/ 1 h 3266"/>
                <a:gd name="T58" fmla="*/ 0 w 772"/>
                <a:gd name="T59" fmla="*/ 1 h 3266"/>
                <a:gd name="T60" fmla="*/ 0 w 772"/>
                <a:gd name="T61" fmla="*/ 1 h 3266"/>
                <a:gd name="T62" fmla="*/ 0 w 772"/>
                <a:gd name="T63" fmla="*/ 1 h 3266"/>
                <a:gd name="T64" fmla="*/ 0 w 772"/>
                <a:gd name="T65" fmla="*/ 1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grpSp>
        <p:nvGrpSpPr>
          <p:cNvPr id="1036" name="Group 141">
            <a:extLst>
              <a:ext uri="{FF2B5EF4-FFF2-40B4-BE49-F238E27FC236}">
                <a16:creationId xmlns:a16="http://schemas.microsoft.com/office/drawing/2014/main" id="{9EAC2BB4-0FC9-5747-9119-6FA5CDDCED6F}"/>
              </a:ext>
            </a:extLst>
          </p:cNvPr>
          <p:cNvGrpSpPr>
            <a:grpSpLocks/>
          </p:cNvGrpSpPr>
          <p:nvPr/>
        </p:nvGrpSpPr>
        <p:grpSpPr bwMode="auto">
          <a:xfrm>
            <a:off x="7318375" y="90488"/>
            <a:ext cx="2133600" cy="1911350"/>
            <a:chOff x="4610" y="57"/>
            <a:chExt cx="1344" cy="1204"/>
          </a:xfrm>
        </p:grpSpPr>
        <p:grpSp>
          <p:nvGrpSpPr>
            <p:cNvPr id="1037" name="Group 132">
              <a:extLst>
                <a:ext uri="{FF2B5EF4-FFF2-40B4-BE49-F238E27FC236}">
                  <a16:creationId xmlns:a16="http://schemas.microsoft.com/office/drawing/2014/main" id="{487B5171-32E6-7347-9B45-9E3528E31E31}"/>
                </a:ext>
              </a:extLst>
            </p:cNvPr>
            <p:cNvGrpSpPr>
              <a:grpSpLocks/>
            </p:cNvGrpSpPr>
            <p:nvPr userDrawn="1"/>
          </p:nvGrpSpPr>
          <p:grpSpPr bwMode="auto">
            <a:xfrm>
              <a:off x="4610" y="57"/>
              <a:ext cx="1344" cy="1204"/>
              <a:chOff x="4610" y="57"/>
              <a:chExt cx="1344" cy="1204"/>
            </a:xfrm>
          </p:grpSpPr>
          <p:sp>
            <p:nvSpPr>
              <p:cNvPr id="1039" name="Freeform 30">
                <a:extLst>
                  <a:ext uri="{FF2B5EF4-FFF2-40B4-BE49-F238E27FC236}">
                    <a16:creationId xmlns:a16="http://schemas.microsoft.com/office/drawing/2014/main" id="{D53DFC37-D0EA-4A4A-A6EF-EC72C4E32E09}"/>
                  </a:ext>
                </a:extLst>
              </p:cNvPr>
              <p:cNvSpPr>
                <a:spLocks/>
              </p:cNvSpPr>
              <p:nvPr userDrawn="1"/>
            </p:nvSpPr>
            <p:spPr bwMode="auto">
              <a:xfrm rot="-3172564">
                <a:off x="5430" y="1086"/>
                <a:ext cx="62" cy="288"/>
              </a:xfrm>
              <a:custGeom>
                <a:avLst/>
                <a:gdLst>
                  <a:gd name="T0" fmla="*/ 0 w 245"/>
                  <a:gd name="T1" fmla="*/ 0 h 806"/>
                  <a:gd name="T2" fmla="*/ 0 w 245"/>
                  <a:gd name="T3" fmla="*/ 0 h 806"/>
                  <a:gd name="T4" fmla="*/ 0 w 245"/>
                  <a:gd name="T5" fmla="*/ 0 h 806"/>
                  <a:gd name="T6" fmla="*/ 0 w 245"/>
                  <a:gd name="T7" fmla="*/ 0 h 806"/>
                  <a:gd name="T8" fmla="*/ 0 w 245"/>
                  <a:gd name="T9" fmla="*/ 0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nvGrpSpPr>
              <p:cNvPr id="1040" name="Group 131">
                <a:extLst>
                  <a:ext uri="{FF2B5EF4-FFF2-40B4-BE49-F238E27FC236}">
                    <a16:creationId xmlns:a16="http://schemas.microsoft.com/office/drawing/2014/main" id="{02C96FE9-1FB9-F649-95F8-8094CBA0E010}"/>
                  </a:ext>
                </a:extLst>
              </p:cNvPr>
              <p:cNvGrpSpPr>
                <a:grpSpLocks/>
              </p:cNvGrpSpPr>
              <p:nvPr userDrawn="1"/>
            </p:nvGrpSpPr>
            <p:grpSpPr bwMode="auto">
              <a:xfrm>
                <a:off x="4610" y="57"/>
                <a:ext cx="1344" cy="985"/>
                <a:chOff x="4610" y="57"/>
                <a:chExt cx="1344" cy="985"/>
              </a:xfrm>
            </p:grpSpPr>
            <p:sp>
              <p:nvSpPr>
                <p:cNvPr id="1041" name="Freeform 31">
                  <a:extLst>
                    <a:ext uri="{FF2B5EF4-FFF2-40B4-BE49-F238E27FC236}">
                      <a16:creationId xmlns:a16="http://schemas.microsoft.com/office/drawing/2014/main" id="{056AB442-283E-094E-95B8-B260E4245D94}"/>
                    </a:ext>
                  </a:extLst>
                </p:cNvPr>
                <p:cNvSpPr>
                  <a:spLocks/>
                </p:cNvSpPr>
                <p:nvPr userDrawn="1"/>
              </p:nvSpPr>
              <p:spPr bwMode="auto">
                <a:xfrm rot="-3172564">
                  <a:off x="4966" y="71"/>
                  <a:ext cx="153" cy="125"/>
                </a:xfrm>
                <a:custGeom>
                  <a:avLst/>
                  <a:gdLst>
                    <a:gd name="T0" fmla="*/ 0 w 604"/>
                    <a:gd name="T1" fmla="*/ 0 h 349"/>
                    <a:gd name="T2" fmla="*/ 0 w 604"/>
                    <a:gd name="T3" fmla="*/ 0 h 349"/>
                    <a:gd name="T4" fmla="*/ 0 w 604"/>
                    <a:gd name="T5" fmla="*/ 0 h 349"/>
                    <a:gd name="T6" fmla="*/ 0 w 604"/>
                    <a:gd name="T7" fmla="*/ 0 h 349"/>
                    <a:gd name="T8" fmla="*/ 0 w 604"/>
                    <a:gd name="T9" fmla="*/ 0 h 349"/>
                    <a:gd name="T10" fmla="*/ 0 w 604"/>
                    <a:gd name="T11" fmla="*/ 0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42" name="Freeform 38">
                  <a:extLst>
                    <a:ext uri="{FF2B5EF4-FFF2-40B4-BE49-F238E27FC236}">
                      <a16:creationId xmlns:a16="http://schemas.microsoft.com/office/drawing/2014/main" id="{F3761809-C675-7B49-B679-7EB1DDFBF013}"/>
                    </a:ext>
                  </a:extLst>
                </p:cNvPr>
                <p:cNvSpPr>
                  <a:spLocks/>
                </p:cNvSpPr>
                <p:nvPr userDrawn="1"/>
              </p:nvSpPr>
              <p:spPr bwMode="auto">
                <a:xfrm rot="-3172564">
                  <a:off x="5050" y="330"/>
                  <a:ext cx="269" cy="438"/>
                </a:xfrm>
                <a:custGeom>
                  <a:avLst/>
                  <a:gdLst>
                    <a:gd name="T0" fmla="*/ 0 w 1064"/>
                    <a:gd name="T1" fmla="*/ 0 h 1230"/>
                    <a:gd name="T2" fmla="*/ 0 w 1064"/>
                    <a:gd name="T3" fmla="*/ 0 h 1230"/>
                    <a:gd name="T4" fmla="*/ 0 w 1064"/>
                    <a:gd name="T5" fmla="*/ 0 h 1230"/>
                    <a:gd name="T6" fmla="*/ 0 w 1064"/>
                    <a:gd name="T7" fmla="*/ 0 h 1230"/>
                    <a:gd name="T8" fmla="*/ 0 w 1064"/>
                    <a:gd name="T9" fmla="*/ 0 h 1230"/>
                    <a:gd name="T10" fmla="*/ 0 w 1064"/>
                    <a:gd name="T11" fmla="*/ 0 h 1230"/>
                    <a:gd name="T12" fmla="*/ 0 w 1064"/>
                    <a:gd name="T13" fmla="*/ 0 h 1230"/>
                    <a:gd name="T14" fmla="*/ 0 w 1064"/>
                    <a:gd name="T15" fmla="*/ 0 h 1230"/>
                    <a:gd name="T16" fmla="*/ 0 w 1064"/>
                    <a:gd name="T17" fmla="*/ 0 h 1230"/>
                    <a:gd name="T18" fmla="*/ 0 w 1064"/>
                    <a:gd name="T19" fmla="*/ 0 h 1230"/>
                    <a:gd name="T20" fmla="*/ 0 w 1064"/>
                    <a:gd name="T21" fmla="*/ 0 h 1230"/>
                    <a:gd name="T22" fmla="*/ 0 w 1064"/>
                    <a:gd name="T23" fmla="*/ 0 h 1230"/>
                    <a:gd name="T24" fmla="*/ 0 w 1064"/>
                    <a:gd name="T25" fmla="*/ 0 h 1230"/>
                    <a:gd name="T26" fmla="*/ 0 w 1064"/>
                    <a:gd name="T27" fmla="*/ 0 h 1230"/>
                    <a:gd name="T28" fmla="*/ 0 w 1064"/>
                    <a:gd name="T29" fmla="*/ 0 h 1230"/>
                    <a:gd name="T30" fmla="*/ 0 w 1064"/>
                    <a:gd name="T31" fmla="*/ 0 h 1230"/>
                    <a:gd name="T32" fmla="*/ 0 w 1064"/>
                    <a:gd name="T33" fmla="*/ 0 h 1230"/>
                    <a:gd name="T34" fmla="*/ 0 w 1064"/>
                    <a:gd name="T35" fmla="*/ 0 h 1230"/>
                    <a:gd name="T36" fmla="*/ 0 w 1064"/>
                    <a:gd name="T37" fmla="*/ 0 h 1230"/>
                    <a:gd name="T38" fmla="*/ 0 w 1064"/>
                    <a:gd name="T39" fmla="*/ 0 h 1230"/>
                    <a:gd name="T40" fmla="*/ 0 w 1064"/>
                    <a:gd name="T41" fmla="*/ 0 h 1230"/>
                    <a:gd name="T42" fmla="*/ 0 w 1064"/>
                    <a:gd name="T43" fmla="*/ 0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43" name="Freeform 39">
                  <a:extLst>
                    <a:ext uri="{FF2B5EF4-FFF2-40B4-BE49-F238E27FC236}">
                      <a16:creationId xmlns:a16="http://schemas.microsoft.com/office/drawing/2014/main" id="{D88259FA-A742-B440-B9B9-4A401494823E}"/>
                    </a:ext>
                  </a:extLst>
                </p:cNvPr>
                <p:cNvSpPr>
                  <a:spLocks/>
                </p:cNvSpPr>
                <p:nvPr userDrawn="1"/>
              </p:nvSpPr>
              <p:spPr bwMode="auto">
                <a:xfrm rot="-3172564">
                  <a:off x="4860" y="180"/>
                  <a:ext cx="505" cy="898"/>
                </a:xfrm>
                <a:custGeom>
                  <a:avLst/>
                  <a:gdLst>
                    <a:gd name="T0" fmla="*/ 0 w 2002"/>
                    <a:gd name="T1" fmla="*/ 0 h 2521"/>
                    <a:gd name="T2" fmla="*/ 0 w 2002"/>
                    <a:gd name="T3" fmla="*/ 0 h 2521"/>
                    <a:gd name="T4" fmla="*/ 0 w 2002"/>
                    <a:gd name="T5" fmla="*/ 0 h 2521"/>
                    <a:gd name="T6" fmla="*/ 0 w 2002"/>
                    <a:gd name="T7" fmla="*/ 0 h 2521"/>
                    <a:gd name="T8" fmla="*/ 0 w 2002"/>
                    <a:gd name="T9" fmla="*/ 0 h 2521"/>
                    <a:gd name="T10" fmla="*/ 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44" name="Freeform 40">
                  <a:extLst>
                    <a:ext uri="{FF2B5EF4-FFF2-40B4-BE49-F238E27FC236}">
                      <a16:creationId xmlns:a16="http://schemas.microsoft.com/office/drawing/2014/main" id="{09333883-07D0-E94D-B159-95D3ED3FC23C}"/>
                    </a:ext>
                  </a:extLst>
                </p:cNvPr>
                <p:cNvSpPr>
                  <a:spLocks/>
                </p:cNvSpPr>
                <p:nvPr userDrawn="1"/>
              </p:nvSpPr>
              <p:spPr bwMode="auto">
                <a:xfrm rot="-3172564">
                  <a:off x="4903" y="-19"/>
                  <a:ext cx="758" cy="1344"/>
                </a:xfrm>
                <a:custGeom>
                  <a:avLst/>
                  <a:gdLst>
                    <a:gd name="T0" fmla="*/ 0 w 3007"/>
                    <a:gd name="T1" fmla="*/ 0 h 3771"/>
                    <a:gd name="T2" fmla="*/ 0 w 3007"/>
                    <a:gd name="T3" fmla="*/ 0 h 3771"/>
                    <a:gd name="T4" fmla="*/ 0 w 3007"/>
                    <a:gd name="T5" fmla="*/ 0 h 3771"/>
                    <a:gd name="T6" fmla="*/ 0 w 3007"/>
                    <a:gd name="T7" fmla="*/ 0 h 3771"/>
                    <a:gd name="T8" fmla="*/ 0 w 3007"/>
                    <a:gd name="T9" fmla="*/ 0 h 3771"/>
                    <a:gd name="T10" fmla="*/ 0 w 3007"/>
                    <a:gd name="T11" fmla="*/ 0 h 3771"/>
                    <a:gd name="T12" fmla="*/ 0 w 3007"/>
                    <a:gd name="T13" fmla="*/ 0 h 3771"/>
                    <a:gd name="T14" fmla="*/ 0 w 3007"/>
                    <a:gd name="T15" fmla="*/ 0 h 3771"/>
                    <a:gd name="T16" fmla="*/ 0 w 3007"/>
                    <a:gd name="T17" fmla="*/ 0 h 3771"/>
                    <a:gd name="T18" fmla="*/ 0 w 3007"/>
                    <a:gd name="T19" fmla="*/ 0 h 3771"/>
                    <a:gd name="T20" fmla="*/ 0 w 3007"/>
                    <a:gd name="T21" fmla="*/ 0 h 3771"/>
                    <a:gd name="T22" fmla="*/ 0 w 3007"/>
                    <a:gd name="T23" fmla="*/ 0 h 3771"/>
                    <a:gd name="T24" fmla="*/ 0 w 3007"/>
                    <a:gd name="T25" fmla="*/ 0 h 3771"/>
                    <a:gd name="T26" fmla="*/ 0 w 3007"/>
                    <a:gd name="T27" fmla="*/ 0 h 3771"/>
                    <a:gd name="T28" fmla="*/ 0 w 3007"/>
                    <a:gd name="T29" fmla="*/ 0 h 3771"/>
                    <a:gd name="T30" fmla="*/ 0 w 3007"/>
                    <a:gd name="T31" fmla="*/ 0 h 3771"/>
                    <a:gd name="T32" fmla="*/ 0 w 3007"/>
                    <a:gd name="T33" fmla="*/ 0 h 3771"/>
                    <a:gd name="T34" fmla="*/ 0 w 3007"/>
                    <a:gd name="T35" fmla="*/ 0 h 3771"/>
                    <a:gd name="T36" fmla="*/ 0 w 3007"/>
                    <a:gd name="T37" fmla="*/ 0 h 3771"/>
                    <a:gd name="T38" fmla="*/ 0 w 3007"/>
                    <a:gd name="T39" fmla="*/ 0 h 3771"/>
                    <a:gd name="T40" fmla="*/ 0 w 3007"/>
                    <a:gd name="T41" fmla="*/ 0 h 3771"/>
                    <a:gd name="T42" fmla="*/ 0 w 3007"/>
                    <a:gd name="T43" fmla="*/ 0 h 3771"/>
                    <a:gd name="T44" fmla="*/ 0 w 3007"/>
                    <a:gd name="T45" fmla="*/ 0 h 3771"/>
                    <a:gd name="T46" fmla="*/ 0 w 3007"/>
                    <a:gd name="T47" fmla="*/ 0 h 3771"/>
                    <a:gd name="T48" fmla="*/ 0 w 3007"/>
                    <a:gd name="T49" fmla="*/ 0 h 3771"/>
                    <a:gd name="T50" fmla="*/ 0 w 3007"/>
                    <a:gd name="T51" fmla="*/ 0 h 3771"/>
                    <a:gd name="T52" fmla="*/ 0 w 3007"/>
                    <a:gd name="T53" fmla="*/ 0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45" name="Freeform 41">
                  <a:extLst>
                    <a:ext uri="{FF2B5EF4-FFF2-40B4-BE49-F238E27FC236}">
                      <a16:creationId xmlns:a16="http://schemas.microsoft.com/office/drawing/2014/main" id="{52B3C2DE-5CBC-A24D-B2DC-63BA32A2CD8C}"/>
                    </a:ext>
                  </a:extLst>
                </p:cNvPr>
                <p:cNvSpPr>
                  <a:spLocks/>
                </p:cNvSpPr>
                <p:nvPr userDrawn="1"/>
              </p:nvSpPr>
              <p:spPr bwMode="auto">
                <a:xfrm rot="-3172564">
                  <a:off x="5299" y="895"/>
                  <a:ext cx="169" cy="122"/>
                </a:xfrm>
                <a:custGeom>
                  <a:avLst/>
                  <a:gdLst>
                    <a:gd name="T0" fmla="*/ 0 w 673"/>
                    <a:gd name="T1" fmla="*/ 0 h 342"/>
                    <a:gd name="T2" fmla="*/ 0 w 673"/>
                    <a:gd name="T3" fmla="*/ 0 h 342"/>
                    <a:gd name="T4" fmla="*/ 0 w 673"/>
                    <a:gd name="T5" fmla="*/ 0 h 342"/>
                    <a:gd name="T6" fmla="*/ 0 w 673"/>
                    <a:gd name="T7" fmla="*/ 0 h 342"/>
                    <a:gd name="T8" fmla="*/ 0 w 673"/>
                    <a:gd name="T9" fmla="*/ 0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46" name="Freeform 42">
                  <a:extLst>
                    <a:ext uri="{FF2B5EF4-FFF2-40B4-BE49-F238E27FC236}">
                      <a16:creationId xmlns:a16="http://schemas.microsoft.com/office/drawing/2014/main" id="{FE18F17D-0778-B941-B042-DF659AFE2C62}"/>
                    </a:ext>
                  </a:extLst>
                </p:cNvPr>
                <p:cNvSpPr>
                  <a:spLocks/>
                </p:cNvSpPr>
                <p:nvPr userDrawn="1"/>
              </p:nvSpPr>
              <p:spPr bwMode="auto">
                <a:xfrm rot="-3172564">
                  <a:off x="5253" y="804"/>
                  <a:ext cx="181" cy="144"/>
                </a:xfrm>
                <a:custGeom>
                  <a:avLst/>
                  <a:gdLst>
                    <a:gd name="T0" fmla="*/ 0 w 716"/>
                    <a:gd name="T1" fmla="*/ 0 h 403"/>
                    <a:gd name="T2" fmla="*/ 0 w 716"/>
                    <a:gd name="T3" fmla="*/ 0 h 403"/>
                    <a:gd name="T4" fmla="*/ 0 w 716"/>
                    <a:gd name="T5" fmla="*/ 0 h 403"/>
                    <a:gd name="T6" fmla="*/ 0 w 716"/>
                    <a:gd name="T7" fmla="*/ 0 h 403"/>
                    <a:gd name="T8" fmla="*/ 0 w 716"/>
                    <a:gd name="T9" fmla="*/ 0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47" name="Freeform 43">
                  <a:extLst>
                    <a:ext uri="{FF2B5EF4-FFF2-40B4-BE49-F238E27FC236}">
                      <a16:creationId xmlns:a16="http://schemas.microsoft.com/office/drawing/2014/main" id="{4AB4AB95-6D8B-BE46-A1F0-A85A8B1BE954}"/>
                    </a:ext>
                  </a:extLst>
                </p:cNvPr>
                <p:cNvSpPr>
                  <a:spLocks/>
                </p:cNvSpPr>
                <p:nvPr userDrawn="1"/>
              </p:nvSpPr>
              <p:spPr bwMode="auto">
                <a:xfrm rot="-3172564">
                  <a:off x="4985" y="210"/>
                  <a:ext cx="181" cy="147"/>
                </a:xfrm>
                <a:custGeom>
                  <a:avLst/>
                  <a:gdLst>
                    <a:gd name="T0" fmla="*/ 0 w 717"/>
                    <a:gd name="T1" fmla="*/ 0 h 411"/>
                    <a:gd name="T2" fmla="*/ 0 w 717"/>
                    <a:gd name="T3" fmla="*/ 0 h 411"/>
                    <a:gd name="T4" fmla="*/ 0 w 717"/>
                    <a:gd name="T5" fmla="*/ 0 h 411"/>
                    <a:gd name="T6" fmla="*/ 0 w 717"/>
                    <a:gd name="T7" fmla="*/ 0 h 411"/>
                    <a:gd name="T8" fmla="*/ 0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048" name="Freeform 44">
                  <a:extLst>
                    <a:ext uri="{FF2B5EF4-FFF2-40B4-BE49-F238E27FC236}">
                      <a16:creationId xmlns:a16="http://schemas.microsoft.com/office/drawing/2014/main" id="{5EB357B1-985A-CB45-B4BD-2DC9D769B544}"/>
                    </a:ext>
                  </a:extLst>
                </p:cNvPr>
                <p:cNvSpPr>
                  <a:spLocks/>
                </p:cNvSpPr>
                <p:nvPr userDrawn="1"/>
              </p:nvSpPr>
              <p:spPr bwMode="auto">
                <a:xfrm rot="-3172564">
                  <a:off x="4949" y="140"/>
                  <a:ext cx="179" cy="138"/>
                </a:xfrm>
                <a:custGeom>
                  <a:avLst/>
                  <a:gdLst>
                    <a:gd name="T0" fmla="*/ 0 w 709"/>
                    <a:gd name="T1" fmla="*/ 0 h 386"/>
                    <a:gd name="T2" fmla="*/ 0 w 709"/>
                    <a:gd name="T3" fmla="*/ 0 h 386"/>
                    <a:gd name="T4" fmla="*/ 0 w 709"/>
                    <a:gd name="T5" fmla="*/ 0 h 386"/>
                    <a:gd name="T6" fmla="*/ 0 w 709"/>
                    <a:gd name="T7" fmla="*/ 0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grpSp>
        <p:sp>
          <p:nvSpPr>
            <p:cNvPr id="1038" name="Line 140">
              <a:extLst>
                <a:ext uri="{FF2B5EF4-FFF2-40B4-BE49-F238E27FC236}">
                  <a16:creationId xmlns:a16="http://schemas.microsoft.com/office/drawing/2014/main" id="{D3FCC15C-37A9-D04E-971C-40EBA39C03A8}"/>
                </a:ext>
              </a:extLst>
            </p:cNvPr>
            <p:cNvSpPr>
              <a:spLocks noChangeShapeType="1"/>
            </p:cNvSpPr>
            <p:nvPr userDrawn="1"/>
          </p:nvSpPr>
          <p:spPr bwMode="auto">
            <a:xfrm>
              <a:off x="4870" y="84"/>
              <a:ext cx="42" cy="9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R"/>
            </a:p>
          </p:txBody>
        </p:sp>
      </p:grpSp>
    </p:spTree>
  </p:cSld>
  <p:clrMap bg1="lt1" tx1="dk1" bg2="lt2" tx2="dk2" accent1="accent1" accent2="accent2" accent3="accent3" accent4="accent4" accent5="accent5" accent6="accent6" hlink="hlink" folHlink="folHlink"/>
  <p:sldLayoutIdLst>
    <p:sldLayoutId id="2147484159"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 id="2147484157" r:id="rId14"/>
    <p:sldLayoutId id="2147484158" r:id="rId15"/>
  </p:sldLayoutIdLst>
  <p:hf hdr="0" dt="0"/>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omic Sans MS" pitchFamily="66"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omic Sans MS" pitchFamily="66"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omic Sans MS" pitchFamily="66"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omic Sans MS" pitchFamily="66"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4.emf"/><Relationship Id="rId4" Type="http://schemas.openxmlformats.org/officeDocument/2006/relationships/oleObject" Target="../embeddings/oleObject13.bin"/></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75.emf"/><Relationship Id="rId4" Type="http://schemas.openxmlformats.org/officeDocument/2006/relationships/oleObject" Target="../embeddings/oleObject14.bin"/></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77.emf"/><Relationship Id="rId4" Type="http://schemas.openxmlformats.org/officeDocument/2006/relationships/oleObject" Target="../embeddings/oleObject15.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78.emf"/><Relationship Id="rId4" Type="http://schemas.openxmlformats.org/officeDocument/2006/relationships/oleObject" Target="../embeddings/oleObject16.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79.emf"/><Relationship Id="rId4" Type="http://schemas.openxmlformats.org/officeDocument/2006/relationships/oleObject" Target="../embeddings/oleObject17.bin"/></Relationships>
</file>

<file path=ppt/slides/_rels/slide10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82.emf"/><Relationship Id="rId4" Type="http://schemas.openxmlformats.org/officeDocument/2006/relationships/oleObject" Target="../embeddings/oleObject18.bin"/></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86.emf"/><Relationship Id="rId4" Type="http://schemas.openxmlformats.org/officeDocument/2006/relationships/package" Target="../embeddings/Microsoft_Excel_Worksheet.xlsx"/></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87.emf"/><Relationship Id="rId4" Type="http://schemas.openxmlformats.org/officeDocument/2006/relationships/package" Target="../embeddings/Microsoft_Excel_Worksheet1.xlsx"/></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91.emf"/><Relationship Id="rId4" Type="http://schemas.openxmlformats.org/officeDocument/2006/relationships/package" Target="../embeddings/Microsoft_Excel_Worksheet2.xlsx"/></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92.emf"/><Relationship Id="rId4" Type="http://schemas.openxmlformats.org/officeDocument/2006/relationships/package" Target="../embeddings/Microsoft_Excel_Worksheet3.xlsx"/></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09.xml"/><Relationship Id="rId7" Type="http://schemas.openxmlformats.org/officeDocument/2006/relationships/oleObject" Target="../embeddings/oleObject20.bin"/><Relationship Id="rId12"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46.png"/><Relationship Id="rId11" Type="http://schemas.openxmlformats.org/officeDocument/2006/relationships/image" Target="../media/image5.png"/><Relationship Id="rId5" Type="http://schemas.openxmlformats.org/officeDocument/2006/relationships/oleObject" Target="../embeddings/oleObject19.bin"/><Relationship Id="rId10" Type="http://schemas.openxmlformats.org/officeDocument/2006/relationships/oleObject" Target="../embeddings/oleObject22.bin"/><Relationship Id="rId4" Type="http://schemas.openxmlformats.org/officeDocument/2006/relationships/image" Target="../media/image4.png"/><Relationship Id="rId9" Type="http://schemas.openxmlformats.org/officeDocument/2006/relationships/oleObject" Target="../embeddings/oleObject21.bin"/></Relationships>
</file>

<file path=ppt/slides/_rels/slide163.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5.png"/><Relationship Id="rId3" Type="http://schemas.openxmlformats.org/officeDocument/2006/relationships/notesSlide" Target="../notesSlides/notesSlide110.xml"/><Relationship Id="rId7" Type="http://schemas.openxmlformats.org/officeDocument/2006/relationships/image" Target="../media/image46.png"/><Relationship Id="rId12"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23.bin"/><Relationship Id="rId11" Type="http://schemas.openxmlformats.org/officeDocument/2006/relationships/oleObject" Target="../embeddings/oleObject26.bin"/><Relationship Id="rId5" Type="http://schemas.openxmlformats.org/officeDocument/2006/relationships/image" Target="../media/image4.png"/><Relationship Id="rId10" Type="http://schemas.openxmlformats.org/officeDocument/2006/relationships/oleObject" Target="../embeddings/oleObject25.bin"/><Relationship Id="rId4" Type="http://schemas.openxmlformats.org/officeDocument/2006/relationships/image" Target="../media/image48.png"/><Relationship Id="rId9" Type="http://schemas.openxmlformats.org/officeDocument/2006/relationships/image" Target="../media/image47.png"/></Relationships>
</file>

<file path=ppt/slides/_rels/slide164.xml.rels><?xml version="1.0" encoding="UTF-8" standalone="yes"?>
<Relationships xmlns="http://schemas.openxmlformats.org/package/2006/relationships"><Relationship Id="rId3" Type="http://schemas.openxmlformats.org/officeDocument/2006/relationships/hyperlink" Target="https://www.investopedia.com/terms/s/social-media.asp" TargetMode="External"/><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hyperlink" Target="https://www.investopedia.com/terms/v/venturecapitalist.asp" TargetMode="External"/></Relationships>
</file>

<file path=ppt/slides/_rels/slide165.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5.png"/><Relationship Id="rId3" Type="http://schemas.openxmlformats.org/officeDocument/2006/relationships/notesSlide" Target="../notesSlides/notesSlide111.xml"/><Relationship Id="rId7" Type="http://schemas.openxmlformats.org/officeDocument/2006/relationships/image" Target="../media/image46.png"/><Relationship Id="rId12"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28.bin"/><Relationship Id="rId11" Type="http://schemas.openxmlformats.org/officeDocument/2006/relationships/oleObject" Target="../embeddings/oleObject31.bin"/><Relationship Id="rId5" Type="http://schemas.openxmlformats.org/officeDocument/2006/relationships/image" Target="../media/image4.png"/><Relationship Id="rId10" Type="http://schemas.openxmlformats.org/officeDocument/2006/relationships/oleObject" Target="../embeddings/oleObject30.bin"/><Relationship Id="rId4" Type="http://schemas.openxmlformats.org/officeDocument/2006/relationships/image" Target="../media/image48.png"/><Relationship Id="rId9" Type="http://schemas.openxmlformats.org/officeDocument/2006/relationships/image" Target="../media/image47.png"/><Relationship Id="rId14" Type="http://schemas.openxmlformats.org/officeDocument/2006/relationships/oleObject" Target="../embeddings/oleObject33.bin"/></Relationships>
</file>

<file path=ppt/slides/_rels/slide16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8.png"/><Relationship Id="rId3" Type="http://schemas.openxmlformats.org/officeDocument/2006/relationships/notesSlide" Target="../notesSlides/notesSlide112.xml"/><Relationship Id="rId7" Type="http://schemas.openxmlformats.org/officeDocument/2006/relationships/oleObject" Target="../embeddings/oleObject35.bin"/><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46.png"/><Relationship Id="rId11" Type="http://schemas.openxmlformats.org/officeDocument/2006/relationships/oleObject" Target="../embeddings/oleObject38.bin"/><Relationship Id="rId5" Type="http://schemas.openxmlformats.org/officeDocument/2006/relationships/oleObject" Target="../embeddings/oleObject34.bin"/><Relationship Id="rId10" Type="http://schemas.openxmlformats.org/officeDocument/2006/relationships/oleObject" Target="../embeddings/oleObject37.bin"/><Relationship Id="rId4" Type="http://schemas.openxmlformats.org/officeDocument/2006/relationships/image" Target="../media/image4.png"/><Relationship Id="rId9" Type="http://schemas.openxmlformats.org/officeDocument/2006/relationships/oleObject" Target="../embeddings/oleObject36.bin"/></Relationships>
</file>

<file path=ppt/slides/_rels/slide167.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oleObject" Target="../embeddings/oleObject43.bin"/><Relationship Id="rId3" Type="http://schemas.openxmlformats.org/officeDocument/2006/relationships/notesSlide" Target="../notesSlides/notesSlide113.xml"/><Relationship Id="rId7" Type="http://schemas.openxmlformats.org/officeDocument/2006/relationships/image" Target="../media/image46.png"/><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39.bin"/><Relationship Id="rId11" Type="http://schemas.openxmlformats.org/officeDocument/2006/relationships/oleObject" Target="../embeddings/oleObject42.bin"/><Relationship Id="rId5" Type="http://schemas.openxmlformats.org/officeDocument/2006/relationships/image" Target="../media/image4.png"/><Relationship Id="rId10" Type="http://schemas.openxmlformats.org/officeDocument/2006/relationships/oleObject" Target="../embeddings/oleObject41.bin"/><Relationship Id="rId4" Type="http://schemas.openxmlformats.org/officeDocument/2006/relationships/image" Target="../media/image48.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visualcapitalist.com/wp-content/uploads/2020/03/5g-infographic-full-size.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ramer.com/insights/the-difference-between-ar-and-vr/"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6.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6.png"/></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3.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oleObject" Target="../embeddings/oleObject4.bin"/><Relationship Id="rId4" Type="http://schemas.openxmlformats.org/officeDocument/2006/relationships/image" Target="../media/image48.png"/><Relationship Id="rId9" Type="http://schemas.openxmlformats.org/officeDocument/2006/relationships/image" Target="../media/image47.png"/></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44.xml"/><Relationship Id="rId7" Type="http://schemas.openxmlformats.org/officeDocument/2006/relationships/image" Target="../media/image46.png"/><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oleObject" Target="../embeddings/oleObject8.bin"/><Relationship Id="rId5" Type="http://schemas.openxmlformats.org/officeDocument/2006/relationships/image" Target="../media/image4.png"/><Relationship Id="rId10" Type="http://schemas.openxmlformats.org/officeDocument/2006/relationships/oleObject" Target="../embeddings/oleObject7.bin"/><Relationship Id="rId4" Type="http://schemas.openxmlformats.org/officeDocument/2006/relationships/image" Target="../media/image48.png"/><Relationship Id="rId9" Type="http://schemas.openxmlformats.org/officeDocument/2006/relationships/image" Target="../media/image47.png"/></Relationships>
</file>

<file path=ppt/slides/_rels/slide7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5.xml"/><Relationship Id="rId7" Type="http://schemas.openxmlformats.org/officeDocument/2006/relationships/image" Target="../media/image46.png"/><Relationship Id="rId12"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oleObject" Target="../embeddings/oleObject11.bin"/><Relationship Id="rId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image" Target="../media/image48.png"/><Relationship Id="rId9" Type="http://schemas.openxmlformats.org/officeDocument/2006/relationships/oleObject" Target="../embeddings/oleObject10.bin"/></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24A385F-E365-F143-BFA7-B14649AB98B8}"/>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7B20391C-B42C-BA46-AF04-1864B453EA50}"/>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25B0F6B0-5E7D-AC46-825A-B2FFB6B7CA64}" type="slidenum">
              <a:rPr lang="el-GR" altLang="en-GR" sz="1400"/>
              <a:pPr eaLnBrk="1" hangingPunct="1"/>
              <a:t>1</a:t>
            </a:fld>
            <a:endParaRPr lang="el-GR" altLang="en-GR" sz="1400"/>
          </a:p>
        </p:txBody>
      </p:sp>
      <p:sp>
        <p:nvSpPr>
          <p:cNvPr id="19459" name="Θέση αριθμού διαφάνειας 4">
            <a:extLst>
              <a:ext uri="{FF2B5EF4-FFF2-40B4-BE49-F238E27FC236}">
                <a16:creationId xmlns:a16="http://schemas.microsoft.com/office/drawing/2014/main" id="{42B50812-D273-5E41-9339-B7FB75188883}"/>
              </a:ext>
            </a:extLst>
          </p:cNvPr>
          <p:cNvSpPr txBox="1">
            <a:spLocks/>
          </p:cNvSpPr>
          <p:nvPr/>
        </p:nvSpPr>
        <p:spPr bwMode="auto">
          <a:xfrm>
            <a:off x="6515100" y="66484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A4BEBB08-5F4C-8647-B5B0-10B5E76657AB}" type="slidenum">
              <a:rPr lang="el-GR" altLang="en-GR" sz="1400"/>
              <a:pPr algn="ctr" eaLnBrk="1" hangingPunct="1"/>
              <a:t>1</a:t>
            </a:fld>
            <a:endParaRPr lang="el-GR" altLang="en-GR" sz="1400"/>
          </a:p>
        </p:txBody>
      </p:sp>
      <p:sp>
        <p:nvSpPr>
          <p:cNvPr id="8" name="Rectangle 2">
            <a:extLst>
              <a:ext uri="{FF2B5EF4-FFF2-40B4-BE49-F238E27FC236}">
                <a16:creationId xmlns:a16="http://schemas.microsoft.com/office/drawing/2014/main" id="{AD2AF03E-D381-CB43-879D-943EE78034B8}"/>
              </a:ext>
            </a:extLst>
          </p:cNvPr>
          <p:cNvSpPr txBox="1">
            <a:spLocks noChangeArrowheads="1"/>
          </p:cNvSpPr>
          <p:nvPr/>
        </p:nvSpPr>
        <p:spPr bwMode="auto">
          <a:xfrm>
            <a:off x="685800" y="3858754"/>
            <a:ext cx="7772400" cy="2846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0" fontAlgn="base" hangingPunct="0">
              <a:spcBef>
                <a:spcPct val="20000"/>
              </a:spcBef>
              <a:spcAft>
                <a:spcPct val="0"/>
              </a:spcAft>
              <a:buFontTx/>
              <a:buNone/>
              <a:defRPr sz="2800">
                <a:solidFill>
                  <a:schemeClr val="tx1"/>
                </a:solidFill>
                <a:effectLst>
                  <a:outerShdw blurRad="38100" dist="38100" dir="2700000" algn="tl">
                    <a:srgbClr val="C0C0C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l-GR" dirty="0"/>
              <a:t>Παρουσίαση διαλέξεων 2022</a:t>
            </a:r>
          </a:p>
          <a:p>
            <a:pPr>
              <a:defRPr/>
            </a:pPr>
            <a:r>
              <a:rPr lang="el-GR" dirty="0"/>
              <a:t>1</a:t>
            </a:r>
            <a:r>
              <a:rPr lang="el-GR" baseline="30000" dirty="0"/>
              <a:t>ο</a:t>
            </a:r>
            <a:r>
              <a:rPr lang="el-GR" dirty="0"/>
              <a:t> ΜΕΡΟΣ</a:t>
            </a:r>
          </a:p>
          <a:p>
            <a:pPr>
              <a:defRPr/>
            </a:pPr>
            <a:r>
              <a:rPr lang="el-GR" dirty="0"/>
              <a:t>Ανάπτυξη-Εξέλιξη Διαδικτύου</a:t>
            </a:r>
          </a:p>
        </p:txBody>
      </p:sp>
      <p:pic>
        <p:nvPicPr>
          <p:cNvPr id="19461" name="Picture 3">
            <a:hlinkHover r:id="" action="ppaction://noaction" highlightClick="1"/>
            <a:extLst>
              <a:ext uri="{FF2B5EF4-FFF2-40B4-BE49-F238E27FC236}">
                <a16:creationId xmlns:a16="http://schemas.microsoft.com/office/drawing/2014/main" id="{13489CE7-6375-7F4A-8455-F01C29FC30B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939" y="756857"/>
            <a:ext cx="7631112" cy="309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Rectangle 4">
            <a:extLst>
              <a:ext uri="{FF2B5EF4-FFF2-40B4-BE49-F238E27FC236}">
                <a16:creationId xmlns:a16="http://schemas.microsoft.com/office/drawing/2014/main" id="{09C2BE13-CBD3-404C-A6D7-3AB732B05B62}"/>
              </a:ext>
            </a:extLst>
          </p:cNvPr>
          <p:cNvSpPr>
            <a:spLocks noChangeArrowheads="1"/>
          </p:cNvSpPr>
          <p:nvPr/>
        </p:nvSpPr>
        <p:spPr bwMode="auto">
          <a:xfrm>
            <a:off x="760413" y="59563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n-GB" altLang="en-GR" sz="1800"/>
          </a:p>
        </p:txBody>
      </p:sp>
      <p:sp>
        <p:nvSpPr>
          <p:cNvPr id="19463" name="Rectangle 7">
            <a:extLst>
              <a:ext uri="{FF2B5EF4-FFF2-40B4-BE49-F238E27FC236}">
                <a16:creationId xmlns:a16="http://schemas.microsoft.com/office/drawing/2014/main" id="{07D43DBB-0BD2-3E48-B4E6-3066B779DDF7}"/>
              </a:ext>
            </a:extLst>
          </p:cNvPr>
          <p:cNvSpPr>
            <a:spLocks noChangeArrowheads="1"/>
          </p:cNvSpPr>
          <p:nvPr/>
        </p:nvSpPr>
        <p:spPr bwMode="auto">
          <a:xfrm>
            <a:off x="4791075" y="6072188"/>
            <a:ext cx="222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200" b="1">
                <a:solidFill>
                  <a:srgbClr val="000000"/>
                </a:solidFill>
              </a:rPr>
              <a:t> </a:t>
            </a:r>
          </a:p>
        </p:txBody>
      </p:sp>
      <p:sp>
        <p:nvSpPr>
          <p:cNvPr id="12" name="Rectangle 11">
            <a:extLst>
              <a:ext uri="{FF2B5EF4-FFF2-40B4-BE49-F238E27FC236}">
                <a16:creationId xmlns:a16="http://schemas.microsoft.com/office/drawing/2014/main" id="{77402BFB-2EA0-F641-87C2-585480131F56}"/>
              </a:ext>
            </a:extLst>
          </p:cNvPr>
          <p:cNvSpPr>
            <a:spLocks noChangeArrowheads="1"/>
          </p:cNvSpPr>
          <p:nvPr/>
        </p:nvSpPr>
        <p:spPr bwMode="auto">
          <a:xfrm>
            <a:off x="3348038" y="19050"/>
            <a:ext cx="5795962" cy="1274763"/>
          </a:xfrm>
          <a:prstGeom prst="rect">
            <a:avLst/>
          </a:prstGeom>
          <a:gradFill rotWithShape="1">
            <a:gsLst>
              <a:gs pos="0">
                <a:srgbClr val="FFFD49"/>
              </a:gs>
              <a:gs pos="20000">
                <a:srgbClr val="FFF94C"/>
              </a:gs>
              <a:gs pos="100000">
                <a:srgbClr val="CFBF38"/>
              </a:gs>
            </a:gsLst>
            <a:lin ang="5400000"/>
          </a:gradFill>
          <a:ln w="9525">
            <a:solidFill>
              <a:srgbClr val="FDED6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b="1"/>
              <a:t>ΗΛΕΚΤΡΟΝΙΚΟ ΕΜΠΟΡΙΟ, ΣΧΕΔΙΑΣΜΟΣ ΣΤΡΑΤΗΓΙΚΏΝ ΜΑΡΚΕΤΙΝΓΚ</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Τίτλος 1">
            <a:extLst>
              <a:ext uri="{FF2B5EF4-FFF2-40B4-BE49-F238E27FC236}">
                <a16:creationId xmlns:a16="http://schemas.microsoft.com/office/drawing/2014/main" id="{CF12B6FD-AD84-684F-B4E1-779D7E2F29F1}"/>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28674" name="Θέση περιεχομένου 3">
            <a:extLst>
              <a:ext uri="{FF2B5EF4-FFF2-40B4-BE49-F238E27FC236}">
                <a16:creationId xmlns:a16="http://schemas.microsoft.com/office/drawing/2014/main" id="{09983F88-869A-5547-88FC-0BC4408C9161}"/>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549275"/>
            <a:ext cx="9121775" cy="5094288"/>
          </a:xfrm>
        </p:spPr>
      </p:pic>
      <p:sp>
        <p:nvSpPr>
          <p:cNvPr id="2" name="Footer Placeholder 1">
            <a:extLst>
              <a:ext uri="{FF2B5EF4-FFF2-40B4-BE49-F238E27FC236}">
                <a16:creationId xmlns:a16="http://schemas.microsoft.com/office/drawing/2014/main" id="{C93BC401-1E64-CC4E-83D9-0F69112FE8B5}"/>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3" name="Slide Number Placeholder 2">
            <a:extLst>
              <a:ext uri="{FF2B5EF4-FFF2-40B4-BE49-F238E27FC236}">
                <a16:creationId xmlns:a16="http://schemas.microsoft.com/office/drawing/2014/main" id="{3607C28F-366D-1245-B590-6047732190AD}"/>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95220E3E-7DE5-5746-B624-DC5E8595C919}" type="slidenum">
              <a:rPr lang="el-GR" altLang="en-GR" sz="1400"/>
              <a:pPr eaLnBrk="1" hangingPunct="1"/>
              <a:t>10</a:t>
            </a:fld>
            <a:endParaRPr lang="el-GR" altLang="en-GR" sz="14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59BE68-B2A8-1045-B93D-60BB332543DE}"/>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100354" name="Τίτλος 1">
            <a:extLst>
              <a:ext uri="{FF2B5EF4-FFF2-40B4-BE49-F238E27FC236}">
                <a16:creationId xmlns:a16="http://schemas.microsoft.com/office/drawing/2014/main" id="{2FF1E684-A596-8444-9B5B-B636F95C5B6C}"/>
              </a:ext>
            </a:extLst>
          </p:cNvPr>
          <p:cNvSpPr>
            <a:spLocks noGrp="1"/>
          </p:cNvSpPr>
          <p:nvPr>
            <p:ph type="title"/>
          </p:nvPr>
        </p:nvSpPr>
        <p:spPr/>
        <p:txBody>
          <a:bodyPr/>
          <a:lstStyle/>
          <a:p>
            <a:endParaRPr lang="el-GR" altLang="en-GR">
              <a:ea typeface="ＭＳ Ｐゴシック" panose="020B0600070205080204" pitchFamily="34" charset="-128"/>
            </a:endParaRPr>
          </a:p>
        </p:txBody>
      </p:sp>
      <p:pic>
        <p:nvPicPr>
          <p:cNvPr id="100355" name="Θέση περιεχομένου 3">
            <a:extLst>
              <a:ext uri="{FF2B5EF4-FFF2-40B4-BE49-F238E27FC236}">
                <a16:creationId xmlns:a16="http://schemas.microsoft.com/office/drawing/2014/main" id="{6BAE5444-8881-4C4A-9D21-081334FFD56A}"/>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6513" y="44450"/>
            <a:ext cx="9285288" cy="6894513"/>
          </a:xfrm>
        </p:spPr>
      </p:pic>
      <p:sp>
        <p:nvSpPr>
          <p:cNvPr id="3" name="Slide Number Placeholder 2">
            <a:extLst>
              <a:ext uri="{FF2B5EF4-FFF2-40B4-BE49-F238E27FC236}">
                <a16:creationId xmlns:a16="http://schemas.microsoft.com/office/drawing/2014/main" id="{7141D727-8D7D-5942-B2EF-B4BF0114B012}"/>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AF8CD3A0-254B-B142-BAFA-5D15BD0DCD49}" type="slidenum">
              <a:rPr lang="el-GR" altLang="en-GR" sz="1400"/>
              <a:pPr eaLnBrk="1" hangingPunct="1"/>
              <a:t>100</a:t>
            </a:fld>
            <a:endParaRPr lang="el-GR" altLang="en-GR" sz="14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Τίτλος 1">
            <a:extLst>
              <a:ext uri="{FF2B5EF4-FFF2-40B4-BE49-F238E27FC236}">
                <a16:creationId xmlns:a16="http://schemas.microsoft.com/office/drawing/2014/main" id="{9F41614A-46C5-C34E-B5E8-D9720446B72F}"/>
              </a:ext>
            </a:extLst>
          </p:cNvPr>
          <p:cNvSpPr>
            <a:spLocks noGrp="1"/>
          </p:cNvSpPr>
          <p:nvPr>
            <p:ph type="title"/>
          </p:nvPr>
        </p:nvSpPr>
        <p:spPr>
          <a:xfrm>
            <a:off x="250825" y="404813"/>
            <a:ext cx="8137525" cy="1204912"/>
          </a:xfrm>
        </p:spPr>
        <p:txBody>
          <a:bodyPr/>
          <a:lstStyle/>
          <a:p>
            <a:r>
              <a:rPr lang="el-GR" altLang="en-GR" sz="2300" dirty="0">
                <a:ea typeface="ＭＳ Ｐゴシック" panose="020B0600070205080204" pitchFamily="34" charset="-128"/>
              </a:rPr>
              <a:t>Υποθετικό μοντέλο ενδιαφέροντος καταναλωτών για αγορές στο </a:t>
            </a:r>
            <a:r>
              <a:rPr lang="en-US" altLang="en-GR" sz="2300" dirty="0">
                <a:ea typeface="ＭＳ Ｐゴシック" panose="020B0600070205080204" pitchFamily="34" charset="-128"/>
              </a:rPr>
              <a:t>WWW</a:t>
            </a:r>
            <a:r>
              <a:rPr lang="el-GR" altLang="en-GR" sz="2300" dirty="0">
                <a:ea typeface="ＭＳ Ｐゴシック" panose="020B0600070205080204" pitchFamily="34" charset="-128"/>
              </a:rPr>
              <a:t>- Προσαρμοσμένο μοντέλο καινοτομίας Η/Τ </a:t>
            </a:r>
            <a:r>
              <a:rPr lang="en-US" altLang="en-GR" sz="2300" dirty="0">
                <a:ea typeface="ＭＳ Ｐゴシック" panose="020B0600070205080204" pitchFamily="34" charset="-128"/>
              </a:rPr>
              <a:t>Rogers.</a:t>
            </a:r>
            <a:endParaRPr lang="el-GR" altLang="en-GR" sz="2300" dirty="0">
              <a:ea typeface="ＭＳ Ｐゴシック" panose="020B0600070205080204" pitchFamily="34" charset="-128"/>
            </a:endParaRPr>
          </a:p>
        </p:txBody>
      </p:sp>
      <p:sp>
        <p:nvSpPr>
          <p:cNvPr id="101378" name="Θέση αριθμού διαφάνειας 3">
            <a:extLst>
              <a:ext uri="{FF2B5EF4-FFF2-40B4-BE49-F238E27FC236}">
                <a16:creationId xmlns:a16="http://schemas.microsoft.com/office/drawing/2014/main" id="{9D32FD81-39D0-D343-B04D-D9DB375503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BDE0DC62-ED12-364C-B25D-9E7E47CFB2AC}" type="slidenum">
              <a:rPr lang="el-GR" altLang="en-GR" sz="1400"/>
              <a:pPr eaLnBrk="1" hangingPunct="1"/>
              <a:t>101</a:t>
            </a:fld>
            <a:endParaRPr lang="el-GR" altLang="en-GR" sz="1400"/>
          </a:p>
        </p:txBody>
      </p:sp>
      <p:pic>
        <p:nvPicPr>
          <p:cNvPr id="48132" name="Picture 3">
            <a:extLst>
              <a:ext uri="{FF2B5EF4-FFF2-40B4-BE49-F238E27FC236}">
                <a16:creationId xmlns:a16="http://schemas.microsoft.com/office/drawing/2014/main" id="{B1034A39-5CD2-4842-B078-22CCE89C46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4225" y="1557338"/>
            <a:ext cx="7675563" cy="4416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3F05B0DE-2E18-694D-BB89-E195C8FC590F}"/>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Τίτλος 1">
            <a:extLst>
              <a:ext uri="{FF2B5EF4-FFF2-40B4-BE49-F238E27FC236}">
                <a16:creationId xmlns:a16="http://schemas.microsoft.com/office/drawing/2014/main" id="{36A27BEE-63CA-0447-90A7-2436102CF691}"/>
              </a:ext>
            </a:extLst>
          </p:cNvPr>
          <p:cNvSpPr>
            <a:spLocks noGrp="1"/>
          </p:cNvSpPr>
          <p:nvPr>
            <p:ph type="title"/>
          </p:nvPr>
        </p:nvSpPr>
        <p:spPr/>
        <p:txBody>
          <a:bodyPr/>
          <a:lstStyle/>
          <a:p>
            <a:r>
              <a:rPr lang="el-GR" altLang="en-GR" dirty="0">
                <a:ea typeface="ＭＳ Ｐゴシック" panose="020B0600070205080204" pitchFamily="34" charset="-128"/>
              </a:rPr>
              <a:t>Έρευνα καταναλωτών για αγορές μέσω </a:t>
            </a:r>
            <a:r>
              <a:rPr lang="en-US" altLang="en-GR" dirty="0">
                <a:ea typeface="ＭＳ Ｐゴシック" panose="020B0600070205080204" pitchFamily="34" charset="-128"/>
              </a:rPr>
              <a:t>WWW</a:t>
            </a:r>
            <a:endParaRPr lang="el-GR" altLang="en-GR" dirty="0">
              <a:ea typeface="ＭＳ Ｐゴシック" panose="020B0600070205080204" pitchFamily="34" charset="-128"/>
            </a:endParaRPr>
          </a:p>
        </p:txBody>
      </p:sp>
      <p:sp>
        <p:nvSpPr>
          <p:cNvPr id="102402" name="Θέση αριθμού διαφάνειας 3">
            <a:extLst>
              <a:ext uri="{FF2B5EF4-FFF2-40B4-BE49-F238E27FC236}">
                <a16:creationId xmlns:a16="http://schemas.microsoft.com/office/drawing/2014/main" id="{6A366449-3157-6244-BDAB-C094196EA7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AF8028B0-2773-E248-AF4B-B49CD06D31A2}" type="slidenum">
              <a:rPr lang="el-GR" altLang="en-GR" sz="1400"/>
              <a:pPr eaLnBrk="1" hangingPunct="1"/>
              <a:t>102</a:t>
            </a:fld>
            <a:endParaRPr lang="el-GR" altLang="en-GR" sz="1400"/>
          </a:p>
        </p:txBody>
      </p:sp>
      <p:graphicFrame>
        <p:nvGraphicFramePr>
          <p:cNvPr id="102403" name="Αντικείμενο 6">
            <a:extLst>
              <a:ext uri="{FF2B5EF4-FFF2-40B4-BE49-F238E27FC236}">
                <a16:creationId xmlns:a16="http://schemas.microsoft.com/office/drawing/2014/main" id="{0403EC59-E91E-3C4E-BE4E-F4BFB7F70F82}"/>
              </a:ext>
            </a:extLst>
          </p:cNvPr>
          <p:cNvGraphicFramePr>
            <a:graphicFrameLocks noChangeAspect="1"/>
          </p:cNvGraphicFramePr>
          <p:nvPr/>
        </p:nvGraphicFramePr>
        <p:xfrm>
          <a:off x="1285875" y="1724025"/>
          <a:ext cx="6742113" cy="4387850"/>
        </p:xfrm>
        <a:graphic>
          <a:graphicData uri="http://schemas.openxmlformats.org/presentationml/2006/ole">
            <mc:AlternateContent xmlns:mc="http://schemas.openxmlformats.org/markup-compatibility/2006">
              <mc:Choice xmlns:v="urn:schemas-microsoft-com:vml" Requires="v">
                <p:oleObj spid="_x0000_s102543" name="Φύλλο εργασίας" r:id="rId4" imgW="5245100" imgH="3416300" progId="Excel.Sheet.8">
                  <p:embed/>
                </p:oleObj>
              </mc:Choice>
              <mc:Fallback>
                <p:oleObj name="Φύλλο εργασίας" r:id="rId4" imgW="5245100" imgH="3416300" progId="Excel.Sheet.8">
                  <p:embed/>
                  <p:pic>
                    <p:nvPicPr>
                      <p:cNvPr id="0" name="Αντικείμενο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1724025"/>
                        <a:ext cx="6742113"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Footer Placeholder 1">
            <a:extLst>
              <a:ext uri="{FF2B5EF4-FFF2-40B4-BE49-F238E27FC236}">
                <a16:creationId xmlns:a16="http://schemas.microsoft.com/office/drawing/2014/main" id="{DCE431C8-AC35-3248-B923-4FADDB3D47D0}"/>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Τίτλος 1">
            <a:extLst>
              <a:ext uri="{FF2B5EF4-FFF2-40B4-BE49-F238E27FC236}">
                <a16:creationId xmlns:a16="http://schemas.microsoft.com/office/drawing/2014/main" id="{734B9D71-0930-0D48-A71A-55C41EB9286F}"/>
              </a:ext>
            </a:extLst>
          </p:cNvPr>
          <p:cNvSpPr>
            <a:spLocks noGrp="1"/>
          </p:cNvSpPr>
          <p:nvPr>
            <p:ph type="title"/>
          </p:nvPr>
        </p:nvSpPr>
        <p:spPr>
          <a:xfrm>
            <a:off x="685800" y="152400"/>
            <a:ext cx="7199313" cy="612775"/>
          </a:xfrm>
        </p:spPr>
        <p:txBody>
          <a:bodyPr/>
          <a:lstStyle/>
          <a:p>
            <a:r>
              <a:rPr lang="el-GR" altLang="en-GR" sz="2400" b="1" dirty="0">
                <a:ea typeface="ＭＳ Ｐゴシック" panose="020B0600070205080204" pitchFamily="34" charset="-128"/>
              </a:rPr>
              <a:t>Ένα μοντέλο υιοθέτησης αγορών μέσων </a:t>
            </a:r>
            <a:r>
              <a:rPr lang="en-US" altLang="en-GR" sz="2400" b="1" dirty="0">
                <a:ea typeface="ＭＳ Ｐゴシック" panose="020B0600070205080204" pitchFamily="34" charset="-128"/>
              </a:rPr>
              <a:t>WWW </a:t>
            </a:r>
            <a:r>
              <a:rPr lang="el-GR" altLang="en-GR" sz="2400" b="1" dirty="0">
                <a:ea typeface="ＭＳ Ｐゴシック" panose="020B0600070205080204" pitchFamily="34" charset="-128"/>
              </a:rPr>
              <a:t>(καταναλωτές)</a:t>
            </a:r>
          </a:p>
        </p:txBody>
      </p:sp>
      <p:sp>
        <p:nvSpPr>
          <p:cNvPr id="103426" name="Θέση αριθμού διαφάνειας 3">
            <a:extLst>
              <a:ext uri="{FF2B5EF4-FFF2-40B4-BE49-F238E27FC236}">
                <a16:creationId xmlns:a16="http://schemas.microsoft.com/office/drawing/2014/main" id="{0D55EDC0-5291-9A4A-BE68-CC82C887F37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D7815AEB-9D99-F44D-A801-F9E0F2B1E2A6}" type="slidenum">
              <a:rPr lang="el-GR" altLang="en-GR" sz="1400"/>
              <a:pPr eaLnBrk="1" hangingPunct="1"/>
              <a:t>103</a:t>
            </a:fld>
            <a:endParaRPr lang="el-GR" altLang="en-GR" sz="1400"/>
          </a:p>
        </p:txBody>
      </p:sp>
      <p:graphicFrame>
        <p:nvGraphicFramePr>
          <p:cNvPr id="103427" name="Αντικείμενο 4">
            <a:extLst>
              <a:ext uri="{FF2B5EF4-FFF2-40B4-BE49-F238E27FC236}">
                <a16:creationId xmlns:a16="http://schemas.microsoft.com/office/drawing/2014/main" id="{76F98F1E-B78A-B54A-B01C-11D100AD98CB}"/>
              </a:ext>
            </a:extLst>
          </p:cNvPr>
          <p:cNvGraphicFramePr>
            <a:graphicFrameLocks noChangeAspect="1"/>
          </p:cNvGraphicFramePr>
          <p:nvPr/>
        </p:nvGraphicFramePr>
        <p:xfrm>
          <a:off x="1006475" y="752475"/>
          <a:ext cx="7021513" cy="5916613"/>
        </p:xfrm>
        <a:graphic>
          <a:graphicData uri="http://schemas.openxmlformats.org/presentationml/2006/ole">
            <mc:AlternateContent xmlns:mc="http://schemas.openxmlformats.org/markup-compatibility/2006">
              <mc:Choice xmlns:v="urn:schemas-microsoft-com:vml" Requires="v">
                <p:oleObj spid="_x0000_s103567" name="Φύλλο εργασίας" r:id="rId4" imgW="6362700" imgH="5359400" progId="Excel.Sheet.8">
                  <p:embed/>
                </p:oleObj>
              </mc:Choice>
              <mc:Fallback>
                <p:oleObj name="Φύλλο εργασίας" r:id="rId4" imgW="6362700" imgH="5359400" progId="Excel.Sheet.8">
                  <p:embed/>
                  <p:pic>
                    <p:nvPicPr>
                      <p:cNvPr id="0" name="Αντικείμενο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475" y="752475"/>
                        <a:ext cx="7021513"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Footer Placeholder 1">
            <a:extLst>
              <a:ext uri="{FF2B5EF4-FFF2-40B4-BE49-F238E27FC236}">
                <a16:creationId xmlns:a16="http://schemas.microsoft.com/office/drawing/2014/main" id="{30DCEAB7-4BEF-0141-BA70-650435069EF6}"/>
              </a:ext>
            </a:extLst>
          </p:cNvPr>
          <p:cNvSpPr>
            <a:spLocks noGrp="1"/>
          </p:cNvSpPr>
          <p:nvPr>
            <p:ph type="ftr" sz="quarter" idx="11"/>
          </p:nvPr>
        </p:nvSpPr>
        <p:spPr>
          <a:xfrm>
            <a:off x="1403350" y="6165850"/>
            <a:ext cx="2895600" cy="457200"/>
          </a:xfrm>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Τίτλος 1">
            <a:extLst>
              <a:ext uri="{FF2B5EF4-FFF2-40B4-BE49-F238E27FC236}">
                <a16:creationId xmlns:a16="http://schemas.microsoft.com/office/drawing/2014/main" id="{FA1C6611-1CDF-F14D-8011-9D226B27845C}"/>
              </a:ext>
            </a:extLst>
          </p:cNvPr>
          <p:cNvSpPr>
            <a:spLocks noGrp="1"/>
          </p:cNvSpPr>
          <p:nvPr>
            <p:ph type="title"/>
          </p:nvPr>
        </p:nvSpPr>
        <p:spPr>
          <a:xfrm>
            <a:off x="869950" y="352425"/>
            <a:ext cx="6870700" cy="1060450"/>
          </a:xfrm>
        </p:spPr>
        <p:txBody>
          <a:bodyPr/>
          <a:lstStyle/>
          <a:p>
            <a:r>
              <a:rPr lang="el-GR" altLang="en-GR" sz="3200" dirty="0">
                <a:ea typeface="ＭＳ Ｐゴシック" panose="020B0600070205080204" pitchFamily="34" charset="-128"/>
              </a:rPr>
              <a:t>Επιβεβαιωμένο μοντέλο υιοθέτησης αγορών μέσω WWW (καταναλωτές)</a:t>
            </a:r>
          </a:p>
        </p:txBody>
      </p:sp>
      <p:sp>
        <p:nvSpPr>
          <p:cNvPr id="104450" name="Θέση αριθμού διαφάνειας 3">
            <a:extLst>
              <a:ext uri="{FF2B5EF4-FFF2-40B4-BE49-F238E27FC236}">
                <a16:creationId xmlns:a16="http://schemas.microsoft.com/office/drawing/2014/main" id="{CA4C7E3D-DDD5-474B-9FA0-256B997B55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50D5A32B-13F7-ED42-A146-9BBF216CCAAC}" type="slidenum">
              <a:rPr lang="el-GR" altLang="en-GR" sz="1400"/>
              <a:pPr eaLnBrk="1" hangingPunct="1"/>
              <a:t>104</a:t>
            </a:fld>
            <a:endParaRPr lang="el-GR" altLang="en-GR" sz="1400"/>
          </a:p>
        </p:txBody>
      </p:sp>
      <p:pic>
        <p:nvPicPr>
          <p:cNvPr id="51204" name="Picture 3">
            <a:extLst>
              <a:ext uri="{FF2B5EF4-FFF2-40B4-BE49-F238E27FC236}">
                <a16:creationId xmlns:a16="http://schemas.microsoft.com/office/drawing/2014/main" id="{9679F085-07D1-B740-938E-AB5339DA77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338" y="2005013"/>
            <a:ext cx="7918450" cy="40878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358C15A9-4B23-F348-86B1-FF103CD489ED}"/>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Τίτλος 1">
            <a:extLst>
              <a:ext uri="{FF2B5EF4-FFF2-40B4-BE49-F238E27FC236}">
                <a16:creationId xmlns:a16="http://schemas.microsoft.com/office/drawing/2014/main" id="{CFB94AA5-6EF7-7040-A7F8-CAD7E7FE687E}"/>
              </a:ext>
            </a:extLst>
          </p:cNvPr>
          <p:cNvSpPr>
            <a:spLocks noGrp="1"/>
          </p:cNvSpPr>
          <p:nvPr>
            <p:ph type="title"/>
          </p:nvPr>
        </p:nvSpPr>
        <p:spPr>
          <a:xfrm>
            <a:off x="-36513" y="188913"/>
            <a:ext cx="8785226" cy="1203325"/>
          </a:xfrm>
        </p:spPr>
        <p:txBody>
          <a:bodyPr/>
          <a:lstStyle/>
          <a:p>
            <a:r>
              <a:rPr lang="el-GR" altLang="en-GR" sz="3600" dirty="0">
                <a:ea typeface="ＭＳ Ｐゴシック" panose="020B0600070205080204" pitchFamily="34" charset="-128"/>
              </a:rPr>
              <a:t>Επιβεβαιωμένο μοντέλο υιοθέτησης αγορών μέσω </a:t>
            </a:r>
            <a:r>
              <a:rPr lang="en-US" altLang="en-GR" sz="3600" dirty="0">
                <a:ea typeface="ＭＳ Ｐゴシック" panose="020B0600070205080204" pitchFamily="34" charset="-128"/>
              </a:rPr>
              <a:t>WWW (</a:t>
            </a:r>
            <a:r>
              <a:rPr lang="el-GR" altLang="en-GR" sz="3600" dirty="0">
                <a:ea typeface="ＭＳ Ｐゴシック" panose="020B0600070205080204" pitchFamily="34" charset="-128"/>
              </a:rPr>
              <a:t>καταναλωτές)</a:t>
            </a:r>
          </a:p>
        </p:txBody>
      </p:sp>
      <p:sp>
        <p:nvSpPr>
          <p:cNvPr id="105474" name="Θέση αριθμού διαφάνειας 3">
            <a:extLst>
              <a:ext uri="{FF2B5EF4-FFF2-40B4-BE49-F238E27FC236}">
                <a16:creationId xmlns:a16="http://schemas.microsoft.com/office/drawing/2014/main" id="{356CD01B-4245-9144-A489-EBB79605182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8C669852-4ECD-2A48-BD33-9E2AFBAE92C5}" type="slidenum">
              <a:rPr lang="el-GR" altLang="en-GR" sz="1400"/>
              <a:pPr eaLnBrk="1" hangingPunct="1"/>
              <a:t>105</a:t>
            </a:fld>
            <a:endParaRPr lang="el-GR" altLang="en-GR" sz="1400"/>
          </a:p>
        </p:txBody>
      </p:sp>
      <p:graphicFrame>
        <p:nvGraphicFramePr>
          <p:cNvPr id="105475" name="Αντικείμενο 4">
            <a:extLst>
              <a:ext uri="{FF2B5EF4-FFF2-40B4-BE49-F238E27FC236}">
                <a16:creationId xmlns:a16="http://schemas.microsoft.com/office/drawing/2014/main" id="{15589EB5-5A4D-6946-8A63-4FB617574825}"/>
              </a:ext>
            </a:extLst>
          </p:cNvPr>
          <p:cNvGraphicFramePr>
            <a:graphicFrameLocks noChangeAspect="1"/>
          </p:cNvGraphicFramePr>
          <p:nvPr/>
        </p:nvGraphicFramePr>
        <p:xfrm>
          <a:off x="1331913" y="1443038"/>
          <a:ext cx="6911975" cy="4945062"/>
        </p:xfrm>
        <a:graphic>
          <a:graphicData uri="http://schemas.openxmlformats.org/presentationml/2006/ole">
            <mc:AlternateContent xmlns:mc="http://schemas.openxmlformats.org/markup-compatibility/2006">
              <mc:Choice xmlns:v="urn:schemas-microsoft-com:vml" Requires="v">
                <p:oleObj spid="_x0000_s105615" name="Φύλλο εργασίας" r:id="rId4" imgW="5930900" imgH="4254500" progId="Excel.Sheet.8">
                  <p:embed/>
                </p:oleObj>
              </mc:Choice>
              <mc:Fallback>
                <p:oleObj name="Φύλλο εργασίας" r:id="rId4" imgW="5930900" imgH="4254500" progId="Excel.Sheet.8">
                  <p:embed/>
                  <p:pic>
                    <p:nvPicPr>
                      <p:cNvPr id="0" name="Αντικείμενο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443038"/>
                        <a:ext cx="6911975" cy="494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Footer Placeholder 1">
            <a:extLst>
              <a:ext uri="{FF2B5EF4-FFF2-40B4-BE49-F238E27FC236}">
                <a16:creationId xmlns:a16="http://schemas.microsoft.com/office/drawing/2014/main" id="{CAFE1B82-B827-1546-B8CB-07B3164C44D7}"/>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Τίτλος 1">
            <a:extLst>
              <a:ext uri="{FF2B5EF4-FFF2-40B4-BE49-F238E27FC236}">
                <a16:creationId xmlns:a16="http://schemas.microsoft.com/office/drawing/2014/main" id="{4396891E-6627-F143-8B66-513CE073E5CF}"/>
              </a:ext>
            </a:extLst>
          </p:cNvPr>
          <p:cNvSpPr>
            <a:spLocks noGrp="1"/>
          </p:cNvSpPr>
          <p:nvPr>
            <p:ph type="title"/>
          </p:nvPr>
        </p:nvSpPr>
        <p:spPr>
          <a:xfrm>
            <a:off x="250825" y="333375"/>
            <a:ext cx="8208963" cy="719138"/>
          </a:xfrm>
        </p:spPr>
        <p:txBody>
          <a:bodyPr/>
          <a:lstStyle/>
          <a:p>
            <a:r>
              <a:rPr lang="el-GR" altLang="en-GR" sz="4000" dirty="0">
                <a:ea typeface="ＭＳ Ｐゴシック" panose="020B0600070205080204" pitchFamily="34" charset="-128"/>
              </a:rPr>
              <a:t>Χαρακτηριστικά του </a:t>
            </a:r>
            <a:r>
              <a:rPr lang="en-US" altLang="en-GR" sz="4000" dirty="0">
                <a:ea typeface="ＭＳ Ｐゴシック" panose="020B0600070205080204" pitchFamily="34" charset="-128"/>
              </a:rPr>
              <a:t>WWW site</a:t>
            </a:r>
            <a:endParaRPr lang="el-GR" altLang="en-GR" sz="4000" dirty="0">
              <a:ea typeface="ＭＳ Ｐゴシック" panose="020B0600070205080204" pitchFamily="34" charset="-128"/>
            </a:endParaRPr>
          </a:p>
        </p:txBody>
      </p:sp>
      <p:sp>
        <p:nvSpPr>
          <p:cNvPr id="106498" name="Θέση αριθμού διαφάνειας 3">
            <a:extLst>
              <a:ext uri="{FF2B5EF4-FFF2-40B4-BE49-F238E27FC236}">
                <a16:creationId xmlns:a16="http://schemas.microsoft.com/office/drawing/2014/main" id="{75F716C9-3579-CD46-9526-14AA22FD87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B95DD48B-ABB1-9745-BD37-4BEE21A95D12}" type="slidenum">
              <a:rPr lang="el-GR" altLang="en-GR" sz="1400"/>
              <a:pPr eaLnBrk="1" hangingPunct="1"/>
              <a:t>106</a:t>
            </a:fld>
            <a:endParaRPr lang="el-GR" altLang="en-GR" sz="1400"/>
          </a:p>
        </p:txBody>
      </p:sp>
      <p:graphicFrame>
        <p:nvGraphicFramePr>
          <p:cNvPr id="106499" name="Αντικείμενο 5">
            <a:extLst>
              <a:ext uri="{FF2B5EF4-FFF2-40B4-BE49-F238E27FC236}">
                <a16:creationId xmlns:a16="http://schemas.microsoft.com/office/drawing/2014/main" id="{FC5017A5-E611-0243-94FF-E89907460557}"/>
              </a:ext>
            </a:extLst>
          </p:cNvPr>
          <p:cNvGraphicFramePr>
            <a:graphicFrameLocks noChangeAspect="1"/>
          </p:cNvGraphicFramePr>
          <p:nvPr/>
        </p:nvGraphicFramePr>
        <p:xfrm>
          <a:off x="1619250" y="1484313"/>
          <a:ext cx="5434013" cy="3702050"/>
        </p:xfrm>
        <a:graphic>
          <a:graphicData uri="http://schemas.openxmlformats.org/presentationml/2006/ole">
            <mc:AlternateContent xmlns:mc="http://schemas.openxmlformats.org/markup-compatibility/2006">
              <mc:Choice xmlns:v="urn:schemas-microsoft-com:vml" Requires="v">
                <p:oleObj spid="_x0000_s106639" name="Φύλλο εργασίας" r:id="rId4" imgW="3263900" imgH="2235200" progId="Excel.Sheet.8">
                  <p:embed/>
                </p:oleObj>
              </mc:Choice>
              <mc:Fallback>
                <p:oleObj name="Φύλλο εργασίας" r:id="rId4" imgW="3263900" imgH="2235200" progId="Excel.Sheet.8">
                  <p:embed/>
                  <p:pic>
                    <p:nvPicPr>
                      <p:cNvPr id="0" name="Αντικείμενο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484313"/>
                        <a:ext cx="5434013"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Footer Placeholder 1">
            <a:extLst>
              <a:ext uri="{FF2B5EF4-FFF2-40B4-BE49-F238E27FC236}">
                <a16:creationId xmlns:a16="http://schemas.microsoft.com/office/drawing/2014/main" id="{17EAC5C7-05DC-A946-9ECE-8D0C5BC04D2C}"/>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Θέση αριθμού διαφάνειας 3">
            <a:extLst>
              <a:ext uri="{FF2B5EF4-FFF2-40B4-BE49-F238E27FC236}">
                <a16:creationId xmlns:a16="http://schemas.microsoft.com/office/drawing/2014/main" id="{51140029-A5B5-4E49-B838-6F10E4261A7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E8B8C64E-2921-D948-9FFB-1CAA8F5AE346}" type="slidenum">
              <a:rPr lang="el-GR" altLang="en-GR" sz="1400"/>
              <a:pPr eaLnBrk="1" hangingPunct="1"/>
              <a:t>107</a:t>
            </a:fld>
            <a:endParaRPr lang="el-GR" altLang="en-GR" sz="1400"/>
          </a:p>
        </p:txBody>
      </p:sp>
      <p:graphicFrame>
        <p:nvGraphicFramePr>
          <p:cNvPr id="107522" name="Αντικείμενο 5">
            <a:extLst>
              <a:ext uri="{FF2B5EF4-FFF2-40B4-BE49-F238E27FC236}">
                <a16:creationId xmlns:a16="http://schemas.microsoft.com/office/drawing/2014/main" id="{46BC1558-9067-2347-B754-409F8AE7F0EB}"/>
              </a:ext>
            </a:extLst>
          </p:cNvPr>
          <p:cNvGraphicFramePr>
            <a:graphicFrameLocks noChangeAspect="1"/>
          </p:cNvGraphicFramePr>
          <p:nvPr/>
        </p:nvGraphicFramePr>
        <p:xfrm>
          <a:off x="1914525" y="1052513"/>
          <a:ext cx="4795838" cy="5329237"/>
        </p:xfrm>
        <a:graphic>
          <a:graphicData uri="http://schemas.openxmlformats.org/presentationml/2006/ole">
            <mc:AlternateContent xmlns:mc="http://schemas.openxmlformats.org/markup-compatibility/2006">
              <mc:Choice xmlns:v="urn:schemas-microsoft-com:vml" Requires="v">
                <p:oleObj spid="_x0000_s107663" name="Φύλλο εργασίας" r:id="rId4" imgW="3263900" imgH="3632200" progId="Excel.Sheet.8">
                  <p:embed/>
                </p:oleObj>
              </mc:Choice>
              <mc:Fallback>
                <p:oleObj name="Φύλλο εργασίας" r:id="rId4" imgW="3263900" imgH="3632200" progId="Excel.Sheet.8">
                  <p:embed/>
                  <p:pic>
                    <p:nvPicPr>
                      <p:cNvPr id="0" name="Αντικείμενο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525" y="1052513"/>
                        <a:ext cx="4795838"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7523" name="Τίτλος 1">
            <a:extLst>
              <a:ext uri="{FF2B5EF4-FFF2-40B4-BE49-F238E27FC236}">
                <a16:creationId xmlns:a16="http://schemas.microsoft.com/office/drawing/2014/main" id="{5441C9A0-1DF0-3243-86DE-BF1DD60B1095}"/>
              </a:ext>
            </a:extLst>
          </p:cNvPr>
          <p:cNvSpPr>
            <a:spLocks noGrp="1"/>
          </p:cNvSpPr>
          <p:nvPr>
            <p:ph type="title"/>
          </p:nvPr>
        </p:nvSpPr>
        <p:spPr>
          <a:xfrm>
            <a:off x="250825" y="333375"/>
            <a:ext cx="8208963" cy="719138"/>
          </a:xfrm>
        </p:spPr>
        <p:txBody>
          <a:bodyPr/>
          <a:lstStyle/>
          <a:p>
            <a:r>
              <a:rPr lang="el-GR" altLang="en-GR" sz="4000" dirty="0">
                <a:ea typeface="ＭＳ Ｐゴシック" panose="020B0600070205080204" pitchFamily="34" charset="-128"/>
              </a:rPr>
              <a:t>Χαρακτηριστικά του </a:t>
            </a:r>
            <a:r>
              <a:rPr lang="en-US" altLang="en-GR" sz="4000" dirty="0">
                <a:ea typeface="ＭＳ Ｐゴシック" panose="020B0600070205080204" pitchFamily="34" charset="-128"/>
              </a:rPr>
              <a:t>WWW site</a:t>
            </a:r>
            <a:endParaRPr lang="el-GR" altLang="en-GR" sz="4000" dirty="0">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AC98042A-923C-8A4F-8405-74E885E7D0FE}"/>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759DF5-BB32-8A45-9447-3C40EAEF370F}"/>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108546" name="Τίτλος 1">
            <a:extLst>
              <a:ext uri="{FF2B5EF4-FFF2-40B4-BE49-F238E27FC236}">
                <a16:creationId xmlns:a16="http://schemas.microsoft.com/office/drawing/2014/main" id="{612D3BCE-BB63-D347-81DD-AAF01D2A9EA5}"/>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108547" name="Θέση περιεχομένου 3">
            <a:extLst>
              <a:ext uri="{FF2B5EF4-FFF2-40B4-BE49-F238E27FC236}">
                <a16:creationId xmlns:a16="http://schemas.microsoft.com/office/drawing/2014/main" id="{3DC2C219-54CC-5F43-AFCC-648AC4EB1DAD}"/>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8738" y="0"/>
            <a:ext cx="9217026" cy="6858000"/>
          </a:xfrm>
        </p:spPr>
      </p:pic>
      <p:sp>
        <p:nvSpPr>
          <p:cNvPr id="3" name="Slide Number Placeholder 2">
            <a:extLst>
              <a:ext uri="{FF2B5EF4-FFF2-40B4-BE49-F238E27FC236}">
                <a16:creationId xmlns:a16="http://schemas.microsoft.com/office/drawing/2014/main" id="{C5766362-6B94-9849-9CF0-2737CC653740}"/>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B2B1CD38-EB90-0047-BA9E-B5670BF9BED2}" type="slidenum">
              <a:rPr lang="el-GR" altLang="en-GR" sz="1400"/>
              <a:pPr eaLnBrk="1" hangingPunct="1"/>
              <a:t>108</a:t>
            </a:fld>
            <a:endParaRPr lang="el-GR" altLang="en-GR" sz="14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Τίτλος 1">
            <a:extLst>
              <a:ext uri="{FF2B5EF4-FFF2-40B4-BE49-F238E27FC236}">
                <a16:creationId xmlns:a16="http://schemas.microsoft.com/office/drawing/2014/main" id="{A4A22519-AF6F-BE4D-85D0-8FD10757CD3F}"/>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109570" name="Θέση περιεχομένου 4">
            <a:extLst>
              <a:ext uri="{FF2B5EF4-FFF2-40B4-BE49-F238E27FC236}">
                <a16:creationId xmlns:a16="http://schemas.microsoft.com/office/drawing/2014/main" id="{E8C5EB64-A4AD-3547-BA78-9B95881B8E2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8750" y="98425"/>
            <a:ext cx="8805863" cy="5387975"/>
          </a:xfrm>
        </p:spPr>
      </p:pic>
      <p:sp>
        <p:nvSpPr>
          <p:cNvPr id="109571" name="Θέση αριθμού διαφάνειας 3">
            <a:extLst>
              <a:ext uri="{FF2B5EF4-FFF2-40B4-BE49-F238E27FC236}">
                <a16:creationId xmlns:a16="http://schemas.microsoft.com/office/drawing/2014/main" id="{9E47042F-D4DD-684B-817E-88D2DED1818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89393D02-0DFA-0941-BA09-6981CA09E42E}" type="slidenum">
              <a:rPr lang="el-GR" altLang="en-GR" sz="1400"/>
              <a:pPr eaLnBrk="1" hangingPunct="1"/>
              <a:t>109</a:t>
            </a:fld>
            <a:endParaRPr lang="el-GR" altLang="en-GR" sz="1400"/>
          </a:p>
        </p:txBody>
      </p:sp>
      <p:sp>
        <p:nvSpPr>
          <p:cNvPr id="2" name="Footer Placeholder 1">
            <a:extLst>
              <a:ext uri="{FF2B5EF4-FFF2-40B4-BE49-F238E27FC236}">
                <a16:creationId xmlns:a16="http://schemas.microsoft.com/office/drawing/2014/main" id="{9E3E84B9-5738-CC4A-83FF-C466E04C0E97}"/>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C349347D-D2C2-2F4E-A647-3550D54A3B80}"/>
              </a:ext>
            </a:extLst>
          </p:cNvPr>
          <p:cNvSpPr>
            <a:spLocks noGrp="1" noChangeArrowheads="1"/>
          </p:cNvSpPr>
          <p:nvPr>
            <p:ph type="title"/>
          </p:nvPr>
        </p:nvSpPr>
        <p:spPr>
          <a:xfrm>
            <a:off x="457200" y="20638"/>
            <a:ext cx="8686800" cy="1139825"/>
          </a:xfrm>
          <a:noFill/>
        </p:spPr>
        <p:txBody>
          <a:bodyPr anchor="ctr" anchorCtr="1"/>
          <a:lstStyle/>
          <a:p>
            <a:pPr eaLnBrk="1" hangingPunct="1"/>
            <a:r>
              <a:rPr lang="en-US" altLang="en-GR" sz="4000" b="1" dirty="0">
                <a:solidFill>
                  <a:srgbClr val="0000CC"/>
                </a:solidFill>
                <a:ea typeface="ＭＳ Ｐゴシック" panose="020B0600070205080204" pitchFamily="34" charset="-128"/>
              </a:rPr>
              <a:t>H</a:t>
            </a:r>
            <a:r>
              <a:rPr lang="el-GR" altLang="en-GR" sz="4000" b="1" dirty="0" err="1">
                <a:solidFill>
                  <a:srgbClr val="0000CC"/>
                </a:solidFill>
                <a:ea typeface="ＭＳ Ｐゴシック" panose="020B0600070205080204" pitchFamily="34" charset="-128"/>
              </a:rPr>
              <a:t>λεκτρονική</a:t>
            </a:r>
            <a:r>
              <a:rPr lang="el-GR" altLang="en-GR" sz="4000" b="1" dirty="0">
                <a:solidFill>
                  <a:srgbClr val="0000CC"/>
                </a:solidFill>
                <a:ea typeface="ＭＳ Ｐゴシック" panose="020B0600070205080204" pitchFamily="34" charset="-128"/>
              </a:rPr>
              <a:t> Επιχείρηση</a:t>
            </a:r>
          </a:p>
        </p:txBody>
      </p:sp>
      <p:sp>
        <p:nvSpPr>
          <p:cNvPr id="29698" name="Rectangle 3">
            <a:extLst>
              <a:ext uri="{FF2B5EF4-FFF2-40B4-BE49-F238E27FC236}">
                <a16:creationId xmlns:a16="http://schemas.microsoft.com/office/drawing/2014/main" id="{0A79E117-123C-B040-BBF6-5859AFE3FC81}"/>
              </a:ext>
            </a:extLst>
          </p:cNvPr>
          <p:cNvSpPr>
            <a:spLocks noGrp="1" noChangeArrowheads="1"/>
          </p:cNvSpPr>
          <p:nvPr>
            <p:ph type="body" sz="half" idx="1"/>
          </p:nvPr>
        </p:nvSpPr>
        <p:spPr>
          <a:xfrm>
            <a:off x="1041400" y="1600200"/>
            <a:ext cx="7061200" cy="3657600"/>
          </a:xfrm>
        </p:spPr>
        <p:txBody>
          <a:bodyPr/>
          <a:lstStyle/>
          <a:p>
            <a:pPr eaLnBrk="1" hangingPunct="1"/>
            <a:r>
              <a:rPr lang="el-GR" altLang="en-GR" sz="2000" dirty="0">
                <a:ea typeface="ＭＳ Ｐゴシック" panose="020B0600070205080204" pitchFamily="34" charset="-128"/>
              </a:rPr>
              <a:t>Περιλαμβάνει όλες τις ηλεκτρονικές δραστηριότητες που διενεργούνται από μια επιχείρηση, όπως</a:t>
            </a:r>
            <a:r>
              <a:rPr lang="en-US" altLang="en-GR" sz="2000" dirty="0">
                <a:ea typeface="ＭＳ Ｐゴシック" panose="020B0600070205080204" pitchFamily="34" charset="-128"/>
              </a:rPr>
              <a:t>:</a:t>
            </a:r>
          </a:p>
          <a:p>
            <a:pPr lvl="1" eaLnBrk="1" hangingPunct="1"/>
            <a:r>
              <a:rPr lang="el-GR" altLang="en-GR" sz="2000" dirty="0">
                <a:ea typeface="ＭＳ Ｐゴシック" panose="020B0600070205080204" pitchFamily="34" charset="-128"/>
              </a:rPr>
              <a:t>η επιχειρηματική γνώση (</a:t>
            </a:r>
            <a:r>
              <a:rPr lang="en-US" altLang="en-GR" sz="2000" dirty="0">
                <a:ea typeface="ＭＳ Ｐゴシック" panose="020B0600070205080204" pitchFamily="34" charset="-128"/>
              </a:rPr>
              <a:t>business intelligence</a:t>
            </a:r>
            <a:r>
              <a:rPr lang="el-GR" altLang="en-GR" sz="2000" dirty="0">
                <a:ea typeface="ＭＳ Ｐゴシック" panose="020B0600070205080204" pitchFamily="34" charset="-128"/>
              </a:rPr>
              <a:t> – </a:t>
            </a:r>
            <a:r>
              <a:rPr lang="en-US" altLang="en-GR" sz="2000" dirty="0">
                <a:ea typeface="ＭＳ Ｐゴシック" panose="020B0600070205080204" pitchFamily="34" charset="-128"/>
              </a:rPr>
              <a:t>database marketing, data mining, big data analysis)</a:t>
            </a:r>
          </a:p>
          <a:p>
            <a:pPr lvl="1" eaLnBrk="1" hangingPunct="1"/>
            <a:r>
              <a:rPr lang="el-GR" altLang="en-GR" sz="2000" dirty="0">
                <a:ea typeface="ＭＳ Ｐゴシック" panose="020B0600070205080204" pitchFamily="34" charset="-128"/>
              </a:rPr>
              <a:t>η διοίκηση σχέσεων πελατών (</a:t>
            </a:r>
            <a:r>
              <a:rPr lang="en-US" altLang="en-GR" sz="2000" dirty="0">
                <a:ea typeface="ＭＳ Ｐゴシック" panose="020B0600070205080204" pitchFamily="34" charset="-128"/>
              </a:rPr>
              <a:t>Customer Relationship Management) </a:t>
            </a:r>
          </a:p>
          <a:p>
            <a:pPr lvl="1" eaLnBrk="1" hangingPunct="1"/>
            <a:r>
              <a:rPr lang="el-GR" altLang="en-GR" sz="2000" dirty="0">
                <a:ea typeface="ＭＳ Ｐゴシック" panose="020B0600070205080204" pitchFamily="34" charset="-128"/>
              </a:rPr>
              <a:t>η διοίκηση αλυσίδας προσφοράς (</a:t>
            </a:r>
            <a:r>
              <a:rPr lang="en-US" altLang="en-GR" sz="2000" dirty="0">
                <a:ea typeface="ＭＳ Ｐゴシック" panose="020B0600070205080204" pitchFamily="34" charset="-128"/>
              </a:rPr>
              <a:t>Supply chain management)</a:t>
            </a:r>
          </a:p>
          <a:p>
            <a:pPr lvl="1" eaLnBrk="1" hangingPunct="1"/>
            <a:r>
              <a:rPr lang="en-US" altLang="en-GR" sz="2000" dirty="0">
                <a:ea typeface="ＭＳ Ｐゴシック" panose="020B0600070205080204" pitchFamily="34" charset="-128"/>
              </a:rPr>
              <a:t>To </a:t>
            </a:r>
            <a:r>
              <a:rPr lang="el-GR" altLang="en-GR" sz="2000" dirty="0">
                <a:ea typeface="ＭＳ Ｐゴシック" panose="020B0600070205080204" pitchFamily="34" charset="-128"/>
              </a:rPr>
              <a:t>ηλεκτρονικό εμπόριο (</a:t>
            </a:r>
            <a:r>
              <a:rPr lang="en-US" altLang="en-GR" sz="2000" dirty="0">
                <a:ea typeface="ＭＳ Ｐゴシック" panose="020B0600070205080204" pitchFamily="34" charset="-128"/>
              </a:rPr>
              <a:t>e-commerce)</a:t>
            </a:r>
          </a:p>
          <a:p>
            <a:pPr lvl="1" eaLnBrk="1" hangingPunct="1"/>
            <a:r>
              <a:rPr lang="el-GR" altLang="en-GR" sz="2000" dirty="0">
                <a:ea typeface="ＭＳ Ｐゴシック" panose="020B0600070205080204" pitchFamily="34" charset="-128"/>
              </a:rPr>
              <a:t>Και ο σχεδιασμός των πόρων της επιχείρησης (</a:t>
            </a:r>
            <a:r>
              <a:rPr lang="en-US" altLang="en-GR" sz="2000" dirty="0">
                <a:ea typeface="ＭＳ Ｐゴシック" panose="020B0600070205080204" pitchFamily="34" charset="-128"/>
              </a:rPr>
              <a:t>Enterprise Resource Planning) – innovation management</a:t>
            </a:r>
            <a:endParaRPr lang="el-GR" altLang="en-GR" sz="2000" dirty="0">
              <a:ea typeface="ＭＳ Ｐゴシック" panose="020B0600070205080204" pitchFamily="34" charset="-128"/>
            </a:endParaRPr>
          </a:p>
          <a:p>
            <a:pPr eaLnBrk="1" hangingPunct="1"/>
            <a:r>
              <a:rPr lang="en-US" altLang="en-GR" sz="2000" dirty="0">
                <a:ea typeface="ＭＳ Ｐゴシック" panose="020B0600070205080204" pitchFamily="34" charset="-128"/>
              </a:rPr>
              <a:t>O</a:t>
            </a:r>
            <a:r>
              <a:rPr lang="el-GR" altLang="en-GR" sz="2000" dirty="0">
                <a:ea typeface="ＭＳ Ｐゴシック" panose="020B0600070205080204" pitchFamily="34" charset="-128"/>
              </a:rPr>
              <a:t>ι</a:t>
            </a:r>
            <a:r>
              <a:rPr lang="en-US" altLang="en-GR" sz="2000" dirty="0">
                <a:ea typeface="ＭＳ Ｐゴシック" panose="020B0600070205080204" pitchFamily="34" charset="-128"/>
              </a:rPr>
              <a:t> </a:t>
            </a:r>
            <a:r>
              <a:rPr lang="el-GR" altLang="en-GR" sz="2000" dirty="0">
                <a:ea typeface="ＭＳ Ｐゴシック" panose="020B0600070205080204" pitchFamily="34" charset="-128"/>
              </a:rPr>
              <a:t>όροι: ηλεκτρονική επιχείρηση και ηλεκτρονικό εμπόριο χρησιμοποιούνται εναλλακτικά</a:t>
            </a:r>
            <a:endParaRPr lang="en-US" altLang="en-GR" sz="2000" dirty="0">
              <a:ea typeface="ＭＳ Ｐゴシック" panose="020B0600070205080204" pitchFamily="34" charset="-128"/>
            </a:endParaRPr>
          </a:p>
        </p:txBody>
      </p:sp>
      <p:pic>
        <p:nvPicPr>
          <p:cNvPr id="29699" name="Picture 4" descr="μικρό σφαιρίδιο μανιτάρι σκούρο">
            <a:extLst>
              <a:ext uri="{FF2B5EF4-FFF2-40B4-BE49-F238E27FC236}">
                <a16:creationId xmlns:a16="http://schemas.microsoft.com/office/drawing/2014/main" id="{F47B4865-603E-8E4C-8EEF-B0E84307958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900113" y="4941888"/>
            <a:ext cx="439737" cy="327025"/>
          </a:xfrm>
          <a:noFill/>
        </p:spPr>
      </p:pic>
      <p:pic>
        <p:nvPicPr>
          <p:cNvPr id="29700" name="Picture 5" descr="μικρό σφαιρίδιο μανιτάρι copy">
            <a:extLst>
              <a:ext uri="{FF2B5EF4-FFF2-40B4-BE49-F238E27FC236}">
                <a16:creationId xmlns:a16="http://schemas.microsoft.com/office/drawing/2014/main" id="{B1391724-8E36-4446-A9C0-25EF1CA5C6B0}"/>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827088" y="1628775"/>
            <a:ext cx="479425" cy="360363"/>
          </a:xfrm>
          <a:noFill/>
        </p:spPr>
      </p:pic>
      <p:pic>
        <p:nvPicPr>
          <p:cNvPr id="29701" name="Picture 8">
            <a:extLst>
              <a:ext uri="{FF2B5EF4-FFF2-40B4-BE49-F238E27FC236}">
                <a16:creationId xmlns:a16="http://schemas.microsoft.com/office/drawing/2014/main" id="{F51F8259-81A5-5F4F-8DA1-7078E93F7CB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334125"/>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Slide Number Placeholder 6">
            <a:extLst>
              <a:ext uri="{FF2B5EF4-FFF2-40B4-BE49-F238E27FC236}">
                <a16:creationId xmlns:a16="http://schemas.microsoft.com/office/drawing/2014/main" id="{A3C3F8B5-D3EC-B441-861F-D2DEF50BB6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BCBCFE71-A926-6243-916D-2CCF39D89506}" type="slidenum">
              <a:rPr lang="el-GR" altLang="en-GR" sz="1400"/>
              <a:pPr eaLnBrk="1" hangingPunct="1"/>
              <a:t>11</a:t>
            </a:fld>
            <a:endParaRPr lang="el-GR" altLang="en-GR" sz="1400"/>
          </a:p>
        </p:txBody>
      </p:sp>
      <p:sp>
        <p:nvSpPr>
          <p:cNvPr id="2" name="Footer Placeholder 1">
            <a:extLst>
              <a:ext uri="{FF2B5EF4-FFF2-40B4-BE49-F238E27FC236}">
                <a16:creationId xmlns:a16="http://schemas.microsoft.com/office/drawing/2014/main" id="{F688784D-8990-6A40-857E-63CB05224637}"/>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Τίτλος 1">
            <a:extLst>
              <a:ext uri="{FF2B5EF4-FFF2-40B4-BE49-F238E27FC236}">
                <a16:creationId xmlns:a16="http://schemas.microsoft.com/office/drawing/2014/main" id="{13E267C1-7D59-D54C-A2F2-7BFE98A587A9}"/>
              </a:ext>
            </a:extLst>
          </p:cNvPr>
          <p:cNvSpPr>
            <a:spLocks noGrp="1"/>
          </p:cNvSpPr>
          <p:nvPr>
            <p:ph type="title"/>
          </p:nvPr>
        </p:nvSpPr>
        <p:spPr>
          <a:xfrm>
            <a:off x="1042988" y="333375"/>
            <a:ext cx="6870700" cy="879475"/>
          </a:xfrm>
        </p:spPr>
        <p:txBody>
          <a:bodyPr/>
          <a:lstStyle/>
          <a:p>
            <a:r>
              <a:rPr lang="el-GR" altLang="en-GR" sz="3200" dirty="0">
                <a:ea typeface="ＭＳ Ｐゴシック" panose="020B0600070205080204" pitchFamily="34" charset="-128"/>
              </a:rPr>
              <a:t>Μοντέλο Χρήσης του Ίντερνετ στο Β-</a:t>
            </a:r>
            <a:r>
              <a:rPr lang="en-US" altLang="en-GR" sz="3200" dirty="0">
                <a:ea typeface="ＭＳ Ｐゴシック" panose="020B0600070205080204" pitchFamily="34" charset="-128"/>
              </a:rPr>
              <a:t>to-B </a:t>
            </a:r>
            <a:r>
              <a:rPr lang="el-GR" altLang="en-GR" sz="3200" dirty="0">
                <a:ea typeface="ＭＳ Ｐゴシック" panose="020B0600070205080204" pitchFamily="34" charset="-128"/>
              </a:rPr>
              <a:t>μάρκετινγκ</a:t>
            </a:r>
          </a:p>
        </p:txBody>
      </p:sp>
      <p:sp>
        <p:nvSpPr>
          <p:cNvPr id="110594" name="Θέση αριθμού διαφάνειας 3">
            <a:extLst>
              <a:ext uri="{FF2B5EF4-FFF2-40B4-BE49-F238E27FC236}">
                <a16:creationId xmlns:a16="http://schemas.microsoft.com/office/drawing/2014/main" id="{EC565F9E-2EF0-204A-96DC-AFF17548C09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5E47A4B0-ED7E-A34B-8409-046F62BDF7C6}" type="slidenum">
              <a:rPr lang="el-GR" altLang="en-GR" sz="1400"/>
              <a:pPr eaLnBrk="1" hangingPunct="1"/>
              <a:t>110</a:t>
            </a:fld>
            <a:endParaRPr lang="el-GR" altLang="en-GR" sz="1400"/>
          </a:p>
        </p:txBody>
      </p:sp>
      <p:graphicFrame>
        <p:nvGraphicFramePr>
          <p:cNvPr id="110595" name="Αντικείμενο 49">
            <a:extLst>
              <a:ext uri="{FF2B5EF4-FFF2-40B4-BE49-F238E27FC236}">
                <a16:creationId xmlns:a16="http://schemas.microsoft.com/office/drawing/2014/main" id="{8CC22CDE-4B98-6E40-9DC1-8071AB0AEFF3}"/>
              </a:ext>
            </a:extLst>
          </p:cNvPr>
          <p:cNvGraphicFramePr>
            <a:graphicFrameLocks noChangeAspect="1"/>
          </p:cNvGraphicFramePr>
          <p:nvPr/>
        </p:nvGraphicFramePr>
        <p:xfrm>
          <a:off x="1258888" y="1138238"/>
          <a:ext cx="7200900" cy="5578475"/>
        </p:xfrm>
        <a:graphic>
          <a:graphicData uri="http://schemas.openxmlformats.org/presentationml/2006/ole">
            <mc:AlternateContent xmlns:mc="http://schemas.openxmlformats.org/markup-compatibility/2006">
              <mc:Choice xmlns:v="urn:schemas-microsoft-com:vml" Requires="v">
                <p:oleObj spid="_x0000_s110735" name="Φύλλο εργασίας" r:id="rId4" imgW="5892800" imgH="4394200" progId="Excel.Sheet.8">
                  <p:embed/>
                </p:oleObj>
              </mc:Choice>
              <mc:Fallback>
                <p:oleObj name="Φύλλο εργασίας" r:id="rId4" imgW="5892800" imgH="4394200" progId="Excel.Sheet.8">
                  <p:embed/>
                  <p:pic>
                    <p:nvPicPr>
                      <p:cNvPr id="0" name="Αντικείμενο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138238"/>
                        <a:ext cx="72009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Footer Placeholder 1">
            <a:extLst>
              <a:ext uri="{FF2B5EF4-FFF2-40B4-BE49-F238E27FC236}">
                <a16:creationId xmlns:a16="http://schemas.microsoft.com/office/drawing/2014/main" id="{2ED93401-8A52-D14A-BCEE-89A91DF5D884}"/>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Τίτλος 1">
            <a:extLst>
              <a:ext uri="{FF2B5EF4-FFF2-40B4-BE49-F238E27FC236}">
                <a16:creationId xmlns:a16="http://schemas.microsoft.com/office/drawing/2014/main" id="{DF6082CE-4417-3E42-A466-EE3F513A52DB}"/>
              </a:ext>
            </a:extLst>
          </p:cNvPr>
          <p:cNvSpPr>
            <a:spLocks noGrp="1"/>
          </p:cNvSpPr>
          <p:nvPr>
            <p:ph type="title"/>
          </p:nvPr>
        </p:nvSpPr>
        <p:spPr>
          <a:xfrm>
            <a:off x="1085850" y="296863"/>
            <a:ext cx="6870700" cy="755650"/>
          </a:xfrm>
        </p:spPr>
        <p:txBody>
          <a:bodyPr/>
          <a:lstStyle/>
          <a:p>
            <a:r>
              <a:rPr lang="el-GR" altLang="en-GR" sz="3200" dirty="0">
                <a:ea typeface="ＭＳ Ｐゴシック" panose="020B0600070205080204" pitchFamily="34" charset="-128"/>
              </a:rPr>
              <a:t>Μοντέλο Χρήσης του Ίντερνετ στο Β-</a:t>
            </a:r>
            <a:r>
              <a:rPr lang="en-US" altLang="en-GR" sz="3200" dirty="0">
                <a:ea typeface="ＭＳ Ｐゴシック" panose="020B0600070205080204" pitchFamily="34" charset="-128"/>
              </a:rPr>
              <a:t>to-B </a:t>
            </a:r>
            <a:r>
              <a:rPr lang="el-GR" altLang="en-GR" sz="3200" dirty="0">
                <a:ea typeface="ＭＳ Ｐゴシック" panose="020B0600070205080204" pitchFamily="34" charset="-128"/>
              </a:rPr>
              <a:t>μάρκετινγκ</a:t>
            </a:r>
          </a:p>
        </p:txBody>
      </p:sp>
      <p:sp>
        <p:nvSpPr>
          <p:cNvPr id="111618" name="Θέση αριθμού διαφάνειας 3">
            <a:extLst>
              <a:ext uri="{FF2B5EF4-FFF2-40B4-BE49-F238E27FC236}">
                <a16:creationId xmlns:a16="http://schemas.microsoft.com/office/drawing/2014/main" id="{8C2A43EA-9F4B-D343-BC4E-952C2C90DCF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1ED843A1-59BA-B546-B30A-3CFEE4399A12}" type="slidenum">
              <a:rPr lang="el-GR" altLang="en-GR" sz="1400"/>
              <a:pPr eaLnBrk="1" hangingPunct="1"/>
              <a:t>111</a:t>
            </a:fld>
            <a:endParaRPr lang="el-GR" altLang="en-GR" sz="1400"/>
          </a:p>
        </p:txBody>
      </p:sp>
      <p:grpSp>
        <p:nvGrpSpPr>
          <p:cNvPr id="111619" name="Group 343">
            <a:extLst>
              <a:ext uri="{FF2B5EF4-FFF2-40B4-BE49-F238E27FC236}">
                <a16:creationId xmlns:a16="http://schemas.microsoft.com/office/drawing/2014/main" id="{94D36320-4B48-0E41-8414-D43A567420F1}"/>
              </a:ext>
            </a:extLst>
          </p:cNvPr>
          <p:cNvGrpSpPr>
            <a:grpSpLocks/>
          </p:cNvGrpSpPr>
          <p:nvPr/>
        </p:nvGrpSpPr>
        <p:grpSpPr bwMode="auto">
          <a:xfrm>
            <a:off x="1708150" y="979488"/>
            <a:ext cx="5724525" cy="5656262"/>
            <a:chOff x="0" y="0"/>
            <a:chExt cx="602" cy="575"/>
          </a:xfrm>
        </p:grpSpPr>
        <p:sp>
          <p:nvSpPr>
            <p:cNvPr id="111621" name="Text 338">
              <a:extLst>
                <a:ext uri="{FF2B5EF4-FFF2-40B4-BE49-F238E27FC236}">
                  <a16:creationId xmlns:a16="http://schemas.microsoft.com/office/drawing/2014/main" id="{EA40207A-CD50-1543-8087-C9A6FC9CEBEE}"/>
                </a:ext>
              </a:extLst>
            </p:cNvPr>
            <p:cNvSpPr txBox="1">
              <a:spLocks noChangeArrowheads="1"/>
            </p:cNvSpPr>
            <p:nvPr/>
          </p:nvSpPr>
          <p:spPr bwMode="auto">
            <a:xfrm>
              <a:off x="79" y="240"/>
              <a:ext cx="37"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0.03</a:t>
              </a:r>
              <a:r>
                <a:rPr lang="el-GR" altLang="en-GR" sz="1000" b="1" baseline="30000">
                  <a:solidFill>
                    <a:srgbClr val="000000"/>
                  </a:solidFill>
                  <a:latin typeface="Arial" panose="020B0604020202020204" pitchFamily="34" charset="0"/>
                  <a:cs typeface="Arial" panose="020B0604020202020204" pitchFamily="34" charset="0"/>
                </a:rPr>
                <a:t>a</a:t>
              </a:r>
              <a:endParaRPr lang="el-GR" altLang="en-GR" sz="1000"/>
            </a:p>
          </p:txBody>
        </p:sp>
        <p:sp>
          <p:nvSpPr>
            <p:cNvPr id="111622" name="Text 335">
              <a:extLst>
                <a:ext uri="{FF2B5EF4-FFF2-40B4-BE49-F238E27FC236}">
                  <a16:creationId xmlns:a16="http://schemas.microsoft.com/office/drawing/2014/main" id="{1CEC917F-44B9-1C45-9A5C-21B0C5DDA2DF}"/>
                </a:ext>
              </a:extLst>
            </p:cNvPr>
            <p:cNvSpPr txBox="1">
              <a:spLocks noChangeArrowheads="1"/>
            </p:cNvSpPr>
            <p:nvPr/>
          </p:nvSpPr>
          <p:spPr bwMode="auto">
            <a:xfrm>
              <a:off x="502" y="243"/>
              <a:ext cx="37"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0.20</a:t>
              </a:r>
              <a:r>
                <a:rPr lang="el-GR" altLang="en-GR" sz="1000" b="1" baseline="30000">
                  <a:solidFill>
                    <a:srgbClr val="000000"/>
                  </a:solidFill>
                  <a:latin typeface="Arial" panose="020B0604020202020204" pitchFamily="34" charset="0"/>
                  <a:cs typeface="Arial" panose="020B0604020202020204" pitchFamily="34" charset="0"/>
                </a:rPr>
                <a:t>a</a:t>
              </a:r>
              <a:endParaRPr lang="el-GR" altLang="en-GR" sz="1000"/>
            </a:p>
          </p:txBody>
        </p:sp>
        <p:sp>
          <p:nvSpPr>
            <p:cNvPr id="111623" name="Text 334">
              <a:extLst>
                <a:ext uri="{FF2B5EF4-FFF2-40B4-BE49-F238E27FC236}">
                  <a16:creationId xmlns:a16="http://schemas.microsoft.com/office/drawing/2014/main" id="{74D44B53-05AC-9F42-B1EB-5A4DC7D420B6}"/>
                </a:ext>
              </a:extLst>
            </p:cNvPr>
            <p:cNvSpPr txBox="1">
              <a:spLocks noChangeArrowheads="1"/>
            </p:cNvSpPr>
            <p:nvPr/>
          </p:nvSpPr>
          <p:spPr bwMode="auto">
            <a:xfrm>
              <a:off x="341" y="366"/>
              <a:ext cx="37"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0.45</a:t>
              </a:r>
              <a:r>
                <a:rPr lang="el-GR" altLang="en-GR" sz="1000" b="1" baseline="30000">
                  <a:solidFill>
                    <a:srgbClr val="000000"/>
                  </a:solidFill>
                  <a:latin typeface="Arial" panose="020B0604020202020204" pitchFamily="34" charset="0"/>
                  <a:cs typeface="Arial" panose="020B0604020202020204" pitchFamily="34" charset="0"/>
                </a:rPr>
                <a:t>a</a:t>
              </a:r>
              <a:endParaRPr lang="el-GR" altLang="en-GR" sz="1000"/>
            </a:p>
          </p:txBody>
        </p:sp>
        <p:sp>
          <p:nvSpPr>
            <p:cNvPr id="111624" name="Text 331">
              <a:extLst>
                <a:ext uri="{FF2B5EF4-FFF2-40B4-BE49-F238E27FC236}">
                  <a16:creationId xmlns:a16="http://schemas.microsoft.com/office/drawing/2014/main" id="{EC3C8892-0C0D-594D-86A8-E8A8BD877F1E}"/>
                </a:ext>
              </a:extLst>
            </p:cNvPr>
            <p:cNvSpPr txBox="1">
              <a:spLocks noChangeArrowheads="1"/>
            </p:cNvSpPr>
            <p:nvPr/>
          </p:nvSpPr>
          <p:spPr bwMode="auto">
            <a:xfrm>
              <a:off x="424" y="219"/>
              <a:ext cx="46"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0.25**</a:t>
              </a:r>
              <a:endParaRPr lang="el-GR" altLang="en-GR" sz="1000"/>
            </a:p>
          </p:txBody>
        </p:sp>
        <p:sp>
          <p:nvSpPr>
            <p:cNvPr id="111625" name="Text 330">
              <a:extLst>
                <a:ext uri="{FF2B5EF4-FFF2-40B4-BE49-F238E27FC236}">
                  <a16:creationId xmlns:a16="http://schemas.microsoft.com/office/drawing/2014/main" id="{F18B1A43-3DCE-C749-94B1-E2295981FD25}"/>
                </a:ext>
              </a:extLst>
            </p:cNvPr>
            <p:cNvSpPr txBox="1">
              <a:spLocks noChangeArrowheads="1"/>
            </p:cNvSpPr>
            <p:nvPr/>
          </p:nvSpPr>
          <p:spPr bwMode="auto">
            <a:xfrm>
              <a:off x="398" y="51"/>
              <a:ext cx="46"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0.41**</a:t>
              </a:r>
              <a:endParaRPr lang="el-GR" altLang="en-GR" sz="1000"/>
            </a:p>
          </p:txBody>
        </p:sp>
        <p:sp>
          <p:nvSpPr>
            <p:cNvPr id="111626" name="Text 329">
              <a:extLst>
                <a:ext uri="{FF2B5EF4-FFF2-40B4-BE49-F238E27FC236}">
                  <a16:creationId xmlns:a16="http://schemas.microsoft.com/office/drawing/2014/main" id="{D12379AC-25CD-BB4B-BFF5-5DA416EF4F64}"/>
                </a:ext>
              </a:extLst>
            </p:cNvPr>
            <p:cNvSpPr txBox="1">
              <a:spLocks noChangeArrowheads="1"/>
            </p:cNvSpPr>
            <p:nvPr/>
          </p:nvSpPr>
          <p:spPr bwMode="auto">
            <a:xfrm>
              <a:off x="293" y="126"/>
              <a:ext cx="46"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0.53**</a:t>
              </a:r>
              <a:endParaRPr lang="el-GR" altLang="en-GR" sz="1000"/>
            </a:p>
          </p:txBody>
        </p:sp>
        <p:sp>
          <p:nvSpPr>
            <p:cNvPr id="111627" name="Text 328">
              <a:extLst>
                <a:ext uri="{FF2B5EF4-FFF2-40B4-BE49-F238E27FC236}">
                  <a16:creationId xmlns:a16="http://schemas.microsoft.com/office/drawing/2014/main" id="{3DADF52B-C348-DC4F-B116-2E32F59FE061}"/>
                </a:ext>
              </a:extLst>
            </p:cNvPr>
            <p:cNvSpPr txBox="1">
              <a:spLocks noChangeArrowheads="1"/>
            </p:cNvSpPr>
            <p:nvPr/>
          </p:nvSpPr>
          <p:spPr bwMode="auto">
            <a:xfrm>
              <a:off x="307" y="222"/>
              <a:ext cx="62"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27432"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1000" b="1">
                  <a:solidFill>
                    <a:srgbClr val="000000"/>
                  </a:solidFill>
                  <a:latin typeface="Arial" panose="020B0604020202020204" pitchFamily="34" charset="0"/>
                  <a:cs typeface="Arial" panose="020B0604020202020204" pitchFamily="34" charset="0"/>
                </a:rPr>
                <a:t>0.01n.s.</a:t>
              </a:r>
              <a:endParaRPr lang="el-GR" altLang="en-GR" sz="1000"/>
            </a:p>
          </p:txBody>
        </p:sp>
        <p:sp>
          <p:nvSpPr>
            <p:cNvPr id="111628" name="Text 327">
              <a:extLst>
                <a:ext uri="{FF2B5EF4-FFF2-40B4-BE49-F238E27FC236}">
                  <a16:creationId xmlns:a16="http://schemas.microsoft.com/office/drawing/2014/main" id="{D58458A8-57B0-7F47-855C-C132A438F4CD}"/>
                </a:ext>
              </a:extLst>
            </p:cNvPr>
            <p:cNvSpPr txBox="1">
              <a:spLocks noChangeArrowheads="1"/>
            </p:cNvSpPr>
            <p:nvPr/>
          </p:nvSpPr>
          <p:spPr bwMode="auto">
            <a:xfrm>
              <a:off x="354" y="261"/>
              <a:ext cx="59"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27432"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1000" b="1">
                  <a:solidFill>
                    <a:srgbClr val="000000"/>
                  </a:solidFill>
                  <a:latin typeface="Arial" panose="020B0604020202020204" pitchFamily="34" charset="0"/>
                  <a:cs typeface="Arial" panose="020B0604020202020204" pitchFamily="34" charset="0"/>
                </a:rPr>
                <a:t>-0.02n.s.</a:t>
              </a:r>
              <a:endParaRPr lang="el-GR" altLang="en-GR" sz="1000"/>
            </a:p>
          </p:txBody>
        </p:sp>
        <p:sp>
          <p:nvSpPr>
            <p:cNvPr id="111629" name="Text 326">
              <a:extLst>
                <a:ext uri="{FF2B5EF4-FFF2-40B4-BE49-F238E27FC236}">
                  <a16:creationId xmlns:a16="http://schemas.microsoft.com/office/drawing/2014/main" id="{D8FFE91D-73D1-AA4D-9A12-D168A19EADE0}"/>
                </a:ext>
              </a:extLst>
            </p:cNvPr>
            <p:cNvSpPr txBox="1">
              <a:spLocks noChangeArrowheads="1"/>
            </p:cNvSpPr>
            <p:nvPr/>
          </p:nvSpPr>
          <p:spPr bwMode="auto">
            <a:xfrm>
              <a:off x="358" y="96"/>
              <a:ext cx="45"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0.24**</a:t>
              </a:r>
              <a:endParaRPr lang="el-GR" altLang="en-GR" sz="1000"/>
            </a:p>
          </p:txBody>
        </p:sp>
        <p:sp>
          <p:nvSpPr>
            <p:cNvPr id="111630" name="Text 325">
              <a:extLst>
                <a:ext uri="{FF2B5EF4-FFF2-40B4-BE49-F238E27FC236}">
                  <a16:creationId xmlns:a16="http://schemas.microsoft.com/office/drawing/2014/main" id="{BBFB2383-95AC-364A-A35E-EF9A85F94704}"/>
                </a:ext>
              </a:extLst>
            </p:cNvPr>
            <p:cNvSpPr txBox="1">
              <a:spLocks noChangeArrowheads="1"/>
            </p:cNvSpPr>
            <p:nvPr/>
          </p:nvSpPr>
          <p:spPr bwMode="auto">
            <a:xfrm>
              <a:off x="298" y="156"/>
              <a:ext cx="81"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27432"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1000" b="1">
                  <a:solidFill>
                    <a:srgbClr val="000000"/>
                  </a:solidFill>
                  <a:latin typeface="Arial" panose="020B0604020202020204" pitchFamily="34" charset="0"/>
                  <a:cs typeface="Arial" panose="020B0604020202020204" pitchFamily="34" charset="0"/>
                </a:rPr>
                <a:t>-0.002n.s.</a:t>
              </a:r>
              <a:endParaRPr lang="el-GR" altLang="en-GR" sz="1000"/>
            </a:p>
          </p:txBody>
        </p:sp>
        <p:sp>
          <p:nvSpPr>
            <p:cNvPr id="111631" name="Text 324">
              <a:extLst>
                <a:ext uri="{FF2B5EF4-FFF2-40B4-BE49-F238E27FC236}">
                  <a16:creationId xmlns:a16="http://schemas.microsoft.com/office/drawing/2014/main" id="{B8056533-4338-E84A-A692-701DE0254448}"/>
                </a:ext>
              </a:extLst>
            </p:cNvPr>
            <p:cNvSpPr txBox="1">
              <a:spLocks noChangeArrowheads="1"/>
            </p:cNvSpPr>
            <p:nvPr/>
          </p:nvSpPr>
          <p:spPr bwMode="auto">
            <a:xfrm>
              <a:off x="156" y="150"/>
              <a:ext cx="45"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0.24**</a:t>
              </a:r>
              <a:endParaRPr lang="el-GR" altLang="en-GR" sz="1000"/>
            </a:p>
          </p:txBody>
        </p:sp>
        <p:sp>
          <p:nvSpPr>
            <p:cNvPr id="111632" name="Text 323">
              <a:extLst>
                <a:ext uri="{FF2B5EF4-FFF2-40B4-BE49-F238E27FC236}">
                  <a16:creationId xmlns:a16="http://schemas.microsoft.com/office/drawing/2014/main" id="{DB4A67BD-5365-7448-BAB1-DB2CA26EE365}"/>
                </a:ext>
              </a:extLst>
            </p:cNvPr>
            <p:cNvSpPr txBox="1">
              <a:spLocks noChangeArrowheads="1"/>
            </p:cNvSpPr>
            <p:nvPr/>
          </p:nvSpPr>
          <p:spPr bwMode="auto">
            <a:xfrm>
              <a:off x="172" y="306"/>
              <a:ext cx="45"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0.13**</a:t>
              </a:r>
              <a:endParaRPr lang="el-GR" altLang="en-GR" sz="1000"/>
            </a:p>
          </p:txBody>
        </p:sp>
        <p:sp>
          <p:nvSpPr>
            <p:cNvPr id="111633" name="Text 322">
              <a:extLst>
                <a:ext uri="{FF2B5EF4-FFF2-40B4-BE49-F238E27FC236}">
                  <a16:creationId xmlns:a16="http://schemas.microsoft.com/office/drawing/2014/main" id="{69D10877-64F3-D14D-BC05-F693A37BDA6C}"/>
                </a:ext>
              </a:extLst>
            </p:cNvPr>
            <p:cNvSpPr txBox="1">
              <a:spLocks noChangeArrowheads="1"/>
            </p:cNvSpPr>
            <p:nvPr/>
          </p:nvSpPr>
          <p:spPr bwMode="auto">
            <a:xfrm>
              <a:off x="168" y="69"/>
              <a:ext cx="39"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0.14*</a:t>
              </a:r>
              <a:endParaRPr lang="el-GR" altLang="en-GR" sz="1000"/>
            </a:p>
          </p:txBody>
        </p:sp>
        <p:sp>
          <p:nvSpPr>
            <p:cNvPr id="111634" name="Text 321">
              <a:extLst>
                <a:ext uri="{FF2B5EF4-FFF2-40B4-BE49-F238E27FC236}">
                  <a16:creationId xmlns:a16="http://schemas.microsoft.com/office/drawing/2014/main" id="{EA2E1776-64C8-A846-8301-6C5775A3E0BD}"/>
                </a:ext>
              </a:extLst>
            </p:cNvPr>
            <p:cNvSpPr txBox="1">
              <a:spLocks noChangeArrowheads="1"/>
            </p:cNvSpPr>
            <p:nvPr/>
          </p:nvSpPr>
          <p:spPr bwMode="auto">
            <a:xfrm>
              <a:off x="158" y="219"/>
              <a:ext cx="46"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0.26**</a:t>
              </a:r>
              <a:endParaRPr lang="el-GR" altLang="en-GR" sz="1000"/>
            </a:p>
          </p:txBody>
        </p:sp>
        <p:sp>
          <p:nvSpPr>
            <p:cNvPr id="111635" name="Line 65">
              <a:extLst>
                <a:ext uri="{FF2B5EF4-FFF2-40B4-BE49-F238E27FC236}">
                  <a16:creationId xmlns:a16="http://schemas.microsoft.com/office/drawing/2014/main" id="{CD23F610-9C80-004A-9C08-802E2C3440F2}"/>
                </a:ext>
              </a:extLst>
            </p:cNvPr>
            <p:cNvSpPr>
              <a:spLocks noChangeShapeType="1"/>
            </p:cNvSpPr>
            <p:nvPr/>
          </p:nvSpPr>
          <p:spPr bwMode="auto">
            <a:xfrm flipV="1">
              <a:off x="334" y="300"/>
              <a:ext cx="132" cy="45"/>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36" name="Line 68">
              <a:extLst>
                <a:ext uri="{FF2B5EF4-FFF2-40B4-BE49-F238E27FC236}">
                  <a16:creationId xmlns:a16="http://schemas.microsoft.com/office/drawing/2014/main" id="{A37DBDA7-0852-F34B-956F-E85A8A3B4B04}"/>
                </a:ext>
              </a:extLst>
            </p:cNvPr>
            <p:cNvSpPr>
              <a:spLocks noChangeShapeType="1"/>
            </p:cNvSpPr>
            <p:nvPr/>
          </p:nvSpPr>
          <p:spPr bwMode="auto">
            <a:xfrm>
              <a:off x="294" y="66"/>
              <a:ext cx="0" cy="275"/>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37" name="Line 200">
              <a:extLst>
                <a:ext uri="{FF2B5EF4-FFF2-40B4-BE49-F238E27FC236}">
                  <a16:creationId xmlns:a16="http://schemas.microsoft.com/office/drawing/2014/main" id="{97B17E09-FE85-9A4B-9A3E-4EA92585B214}"/>
                </a:ext>
              </a:extLst>
            </p:cNvPr>
            <p:cNvSpPr>
              <a:spLocks noChangeShapeType="1"/>
            </p:cNvSpPr>
            <p:nvPr/>
          </p:nvSpPr>
          <p:spPr bwMode="auto">
            <a:xfrm>
              <a:off x="177" y="278"/>
              <a:ext cx="261" cy="1"/>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38" name="Line 201">
              <a:extLst>
                <a:ext uri="{FF2B5EF4-FFF2-40B4-BE49-F238E27FC236}">
                  <a16:creationId xmlns:a16="http://schemas.microsoft.com/office/drawing/2014/main" id="{05A2F8A1-7869-6C49-9543-BFC9A40F9D33}"/>
                </a:ext>
              </a:extLst>
            </p:cNvPr>
            <p:cNvSpPr>
              <a:spLocks noChangeShapeType="1"/>
            </p:cNvSpPr>
            <p:nvPr/>
          </p:nvSpPr>
          <p:spPr bwMode="auto">
            <a:xfrm>
              <a:off x="336" y="35"/>
              <a:ext cx="121" cy="64"/>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39" name="Line 202">
              <a:extLst>
                <a:ext uri="{FF2B5EF4-FFF2-40B4-BE49-F238E27FC236}">
                  <a16:creationId xmlns:a16="http://schemas.microsoft.com/office/drawing/2014/main" id="{5A8D6FC7-7F04-D54A-90D1-9AE67194BF54}"/>
                </a:ext>
              </a:extLst>
            </p:cNvPr>
            <p:cNvSpPr>
              <a:spLocks noChangeShapeType="1"/>
            </p:cNvSpPr>
            <p:nvPr/>
          </p:nvSpPr>
          <p:spPr bwMode="auto">
            <a:xfrm>
              <a:off x="309" y="66"/>
              <a:ext cx="135" cy="201"/>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40" name="Line 217">
              <a:extLst>
                <a:ext uri="{FF2B5EF4-FFF2-40B4-BE49-F238E27FC236}">
                  <a16:creationId xmlns:a16="http://schemas.microsoft.com/office/drawing/2014/main" id="{9244372F-0300-0947-AD5F-C54C7E10F133}"/>
                </a:ext>
              </a:extLst>
            </p:cNvPr>
            <p:cNvSpPr>
              <a:spLocks noChangeShapeType="1"/>
            </p:cNvSpPr>
            <p:nvPr/>
          </p:nvSpPr>
          <p:spPr bwMode="auto">
            <a:xfrm>
              <a:off x="182" y="114"/>
              <a:ext cx="255" cy="0"/>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41" name="Text 1">
              <a:extLst>
                <a:ext uri="{FF2B5EF4-FFF2-40B4-BE49-F238E27FC236}">
                  <a16:creationId xmlns:a16="http://schemas.microsoft.com/office/drawing/2014/main" id="{CABF5B37-ADDC-2F41-B2BF-B7FB307970BD}"/>
                </a:ext>
              </a:extLst>
            </p:cNvPr>
            <p:cNvSpPr txBox="1">
              <a:spLocks noChangeArrowheads="1"/>
            </p:cNvSpPr>
            <p:nvPr/>
          </p:nvSpPr>
          <p:spPr bwMode="auto">
            <a:xfrm>
              <a:off x="78" y="102"/>
              <a:ext cx="101" cy="36"/>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27432"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800" b="1">
                  <a:solidFill>
                    <a:srgbClr val="000000"/>
                  </a:solidFill>
                  <a:latin typeface="Arial" panose="020B0604020202020204" pitchFamily="34" charset="0"/>
                  <a:cs typeface="Arial" panose="020B0604020202020204" pitchFamily="34" charset="0"/>
                </a:rPr>
                <a:t>Internet</a:t>
              </a:r>
            </a:p>
            <a:p>
              <a:pPr algn="ctr" eaLnBrk="1" hangingPunct="1"/>
              <a:r>
                <a:rPr lang="el-GR" altLang="en-GR" sz="800" b="1">
                  <a:solidFill>
                    <a:srgbClr val="000000"/>
                  </a:solidFill>
                  <a:latin typeface="Arial" panose="020B0604020202020204" pitchFamily="34" charset="0"/>
                  <a:cs typeface="Arial" panose="020B0604020202020204" pitchFamily="34" charset="0"/>
                </a:rPr>
                <a:t>Budget</a:t>
              </a:r>
              <a:endParaRPr lang="el-GR" altLang="en-GR" sz="1000"/>
            </a:p>
          </p:txBody>
        </p:sp>
        <p:sp>
          <p:nvSpPr>
            <p:cNvPr id="111642" name="Rectangle 285">
              <a:extLst>
                <a:ext uri="{FF2B5EF4-FFF2-40B4-BE49-F238E27FC236}">
                  <a16:creationId xmlns:a16="http://schemas.microsoft.com/office/drawing/2014/main" id="{E3DB8073-6445-AC4F-8061-91F844A53116}"/>
                </a:ext>
              </a:extLst>
            </p:cNvPr>
            <p:cNvSpPr>
              <a:spLocks noChangeArrowheads="1"/>
            </p:cNvSpPr>
            <p:nvPr/>
          </p:nvSpPr>
          <p:spPr bwMode="auto">
            <a:xfrm>
              <a:off x="79" y="99"/>
              <a:ext cx="99" cy="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l-GR" altLang="en-GR" sz="1800"/>
            </a:p>
          </p:txBody>
        </p:sp>
        <p:sp>
          <p:nvSpPr>
            <p:cNvPr id="111643" name="Text 3">
              <a:extLst>
                <a:ext uri="{FF2B5EF4-FFF2-40B4-BE49-F238E27FC236}">
                  <a16:creationId xmlns:a16="http://schemas.microsoft.com/office/drawing/2014/main" id="{6E0EDA61-B64C-8044-9B67-9FD5D9BDA17E}"/>
                </a:ext>
              </a:extLst>
            </p:cNvPr>
            <p:cNvSpPr txBox="1">
              <a:spLocks noChangeArrowheads="1"/>
            </p:cNvSpPr>
            <p:nvPr/>
          </p:nvSpPr>
          <p:spPr bwMode="auto">
            <a:xfrm>
              <a:off x="249" y="18"/>
              <a:ext cx="88" cy="48"/>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27432"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800" b="1">
                  <a:solidFill>
                    <a:srgbClr val="000000"/>
                  </a:solidFill>
                  <a:latin typeface="Arial" panose="020B0604020202020204" pitchFamily="34" charset="0"/>
                  <a:cs typeface="Arial" panose="020B0604020202020204" pitchFamily="34" charset="0"/>
                </a:rPr>
                <a:t>Sales Management Activities</a:t>
              </a:r>
              <a:endParaRPr lang="el-GR" altLang="en-GR" sz="1000"/>
            </a:p>
          </p:txBody>
        </p:sp>
        <p:sp>
          <p:nvSpPr>
            <p:cNvPr id="111644" name="Rectangle 287">
              <a:extLst>
                <a:ext uri="{FF2B5EF4-FFF2-40B4-BE49-F238E27FC236}">
                  <a16:creationId xmlns:a16="http://schemas.microsoft.com/office/drawing/2014/main" id="{858BA4B5-DD2B-104D-A184-BF7F5763FEFE}"/>
                </a:ext>
              </a:extLst>
            </p:cNvPr>
            <p:cNvSpPr>
              <a:spLocks noChangeArrowheads="1"/>
            </p:cNvSpPr>
            <p:nvPr/>
          </p:nvSpPr>
          <p:spPr bwMode="auto">
            <a:xfrm>
              <a:off x="247" y="15"/>
              <a:ext cx="90"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l-GR" altLang="en-GR" sz="1800"/>
            </a:p>
          </p:txBody>
        </p:sp>
        <p:sp>
          <p:nvSpPr>
            <p:cNvPr id="111645" name="Text 5">
              <a:extLst>
                <a:ext uri="{FF2B5EF4-FFF2-40B4-BE49-F238E27FC236}">
                  <a16:creationId xmlns:a16="http://schemas.microsoft.com/office/drawing/2014/main" id="{B67193B4-41F9-3B4A-B1A5-C05DE67FFD35}"/>
                </a:ext>
              </a:extLst>
            </p:cNvPr>
            <p:cNvSpPr txBox="1">
              <a:spLocks noChangeArrowheads="1"/>
            </p:cNvSpPr>
            <p:nvPr/>
          </p:nvSpPr>
          <p:spPr bwMode="auto">
            <a:xfrm>
              <a:off x="250" y="342"/>
              <a:ext cx="87" cy="49"/>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27432"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800" b="1">
                  <a:solidFill>
                    <a:srgbClr val="000000"/>
                  </a:solidFill>
                  <a:latin typeface="Arial" panose="020B0604020202020204" pitchFamily="34" charset="0"/>
                  <a:cs typeface="Arial" panose="020B0604020202020204" pitchFamily="34" charset="0"/>
                </a:rPr>
                <a:t>Product</a:t>
              </a:r>
            </a:p>
            <a:p>
              <a:pPr algn="ctr" eaLnBrk="1" hangingPunct="1"/>
              <a:r>
                <a:rPr lang="el-GR" altLang="en-GR" sz="800" b="1">
                  <a:solidFill>
                    <a:srgbClr val="000000"/>
                  </a:solidFill>
                  <a:latin typeface="Arial" panose="020B0604020202020204" pitchFamily="34" charset="0"/>
                  <a:cs typeface="Arial" panose="020B0604020202020204" pitchFamily="34" charset="0"/>
                </a:rPr>
                <a:t>Management Activities</a:t>
              </a:r>
              <a:endParaRPr lang="el-GR" altLang="en-GR" sz="1000"/>
            </a:p>
          </p:txBody>
        </p:sp>
        <p:sp>
          <p:nvSpPr>
            <p:cNvPr id="111646" name="Rectangle 288">
              <a:extLst>
                <a:ext uri="{FF2B5EF4-FFF2-40B4-BE49-F238E27FC236}">
                  <a16:creationId xmlns:a16="http://schemas.microsoft.com/office/drawing/2014/main" id="{19F7A24C-B2CF-474E-A19C-E4C637DCD5F6}"/>
                </a:ext>
              </a:extLst>
            </p:cNvPr>
            <p:cNvSpPr>
              <a:spLocks noChangeArrowheads="1"/>
            </p:cNvSpPr>
            <p:nvPr/>
          </p:nvSpPr>
          <p:spPr bwMode="auto">
            <a:xfrm>
              <a:off x="249" y="339"/>
              <a:ext cx="90" cy="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l-GR" altLang="en-GR" sz="1800"/>
            </a:p>
          </p:txBody>
        </p:sp>
        <p:sp>
          <p:nvSpPr>
            <p:cNvPr id="111647" name="Text 91">
              <a:extLst>
                <a:ext uri="{FF2B5EF4-FFF2-40B4-BE49-F238E27FC236}">
                  <a16:creationId xmlns:a16="http://schemas.microsoft.com/office/drawing/2014/main" id="{53D82CA7-2735-3846-8BF8-6194B6DB9BA9}"/>
                </a:ext>
              </a:extLst>
            </p:cNvPr>
            <p:cNvSpPr txBox="1">
              <a:spLocks noChangeArrowheads="1"/>
            </p:cNvSpPr>
            <p:nvPr/>
          </p:nvSpPr>
          <p:spPr bwMode="auto">
            <a:xfrm>
              <a:off x="495" y="279"/>
              <a:ext cx="30"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H1c</a:t>
              </a:r>
              <a:endParaRPr lang="el-GR" altLang="en-GR" sz="1000"/>
            </a:p>
          </p:txBody>
        </p:sp>
        <p:sp>
          <p:nvSpPr>
            <p:cNvPr id="111648" name="Text 12">
              <a:extLst>
                <a:ext uri="{FF2B5EF4-FFF2-40B4-BE49-F238E27FC236}">
                  <a16:creationId xmlns:a16="http://schemas.microsoft.com/office/drawing/2014/main" id="{5A55E21F-8E93-6B47-ACD5-22C1CF6B1AEF}"/>
                </a:ext>
              </a:extLst>
            </p:cNvPr>
            <p:cNvSpPr txBox="1">
              <a:spLocks noChangeArrowheads="1"/>
            </p:cNvSpPr>
            <p:nvPr/>
          </p:nvSpPr>
          <p:spPr bwMode="auto">
            <a:xfrm>
              <a:off x="441" y="264"/>
              <a:ext cx="97" cy="30"/>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27432"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800" b="1">
                  <a:solidFill>
                    <a:srgbClr val="000000"/>
                  </a:solidFill>
                  <a:latin typeface="Arial" panose="020B0604020202020204" pitchFamily="34" charset="0"/>
                  <a:cs typeface="Arial" panose="020B0604020202020204" pitchFamily="34" charset="0"/>
                </a:rPr>
                <a:t>Sales</a:t>
              </a:r>
            </a:p>
            <a:p>
              <a:pPr algn="ctr" eaLnBrk="1" hangingPunct="1"/>
              <a:r>
                <a:rPr lang="el-GR" altLang="en-GR" sz="800" b="1">
                  <a:solidFill>
                    <a:srgbClr val="000000"/>
                  </a:solidFill>
                  <a:latin typeface="Arial" panose="020B0604020202020204" pitchFamily="34" charset="0"/>
                  <a:cs typeface="Arial" panose="020B0604020202020204" pitchFamily="34" charset="0"/>
                </a:rPr>
                <a:t> Efficiency</a:t>
              </a:r>
              <a:endParaRPr lang="el-GR" altLang="en-GR" sz="1000"/>
            </a:p>
          </p:txBody>
        </p:sp>
        <p:sp>
          <p:nvSpPr>
            <p:cNvPr id="111649" name="Rectangle 290">
              <a:extLst>
                <a:ext uri="{FF2B5EF4-FFF2-40B4-BE49-F238E27FC236}">
                  <a16:creationId xmlns:a16="http://schemas.microsoft.com/office/drawing/2014/main" id="{4F259810-340C-9D47-A981-0B2D83A5C800}"/>
                </a:ext>
              </a:extLst>
            </p:cNvPr>
            <p:cNvSpPr>
              <a:spLocks noChangeArrowheads="1"/>
            </p:cNvSpPr>
            <p:nvPr/>
          </p:nvSpPr>
          <p:spPr bwMode="auto">
            <a:xfrm>
              <a:off x="439" y="264"/>
              <a:ext cx="99" cy="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l-GR" altLang="en-GR" sz="1800"/>
            </a:p>
          </p:txBody>
        </p:sp>
        <p:sp>
          <p:nvSpPr>
            <p:cNvPr id="111650" name="Text 9">
              <a:extLst>
                <a:ext uri="{FF2B5EF4-FFF2-40B4-BE49-F238E27FC236}">
                  <a16:creationId xmlns:a16="http://schemas.microsoft.com/office/drawing/2014/main" id="{E4CD7FE3-E765-7143-8BCF-365F4F906577}"/>
                </a:ext>
              </a:extLst>
            </p:cNvPr>
            <p:cNvSpPr txBox="1">
              <a:spLocks noChangeArrowheads="1"/>
            </p:cNvSpPr>
            <p:nvPr/>
          </p:nvSpPr>
          <p:spPr bwMode="auto">
            <a:xfrm>
              <a:off x="440" y="105"/>
              <a:ext cx="94" cy="30"/>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27432"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800" b="1">
                  <a:solidFill>
                    <a:srgbClr val="000000"/>
                  </a:solidFill>
                  <a:latin typeface="Arial" panose="020B0604020202020204" pitchFamily="34" charset="0"/>
                  <a:cs typeface="Arial" panose="020B0604020202020204" pitchFamily="34" charset="0"/>
                </a:rPr>
                <a:t>Sales</a:t>
              </a:r>
            </a:p>
            <a:p>
              <a:pPr algn="ctr" eaLnBrk="1" hangingPunct="1"/>
              <a:r>
                <a:rPr lang="el-GR" altLang="en-GR" sz="800" b="1">
                  <a:solidFill>
                    <a:srgbClr val="000000"/>
                  </a:solidFill>
                  <a:latin typeface="Arial" panose="020B0604020202020204" pitchFamily="34" charset="0"/>
                  <a:cs typeface="Arial" panose="020B0604020202020204" pitchFamily="34" charset="0"/>
                </a:rPr>
                <a:t>Performance</a:t>
              </a:r>
              <a:endParaRPr lang="el-GR" altLang="en-GR" sz="1000"/>
            </a:p>
          </p:txBody>
        </p:sp>
        <p:sp>
          <p:nvSpPr>
            <p:cNvPr id="111651" name="Rectangle 292">
              <a:extLst>
                <a:ext uri="{FF2B5EF4-FFF2-40B4-BE49-F238E27FC236}">
                  <a16:creationId xmlns:a16="http://schemas.microsoft.com/office/drawing/2014/main" id="{C0CD69A6-3425-7B45-916A-626570BAADEC}"/>
                </a:ext>
              </a:extLst>
            </p:cNvPr>
            <p:cNvSpPr>
              <a:spLocks noChangeArrowheads="1"/>
            </p:cNvSpPr>
            <p:nvPr/>
          </p:nvSpPr>
          <p:spPr bwMode="auto">
            <a:xfrm>
              <a:off x="438" y="99"/>
              <a:ext cx="99" cy="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l-GR" altLang="en-GR" sz="1800"/>
            </a:p>
          </p:txBody>
        </p:sp>
        <p:sp>
          <p:nvSpPr>
            <p:cNvPr id="111652" name="Line 67">
              <a:extLst>
                <a:ext uri="{FF2B5EF4-FFF2-40B4-BE49-F238E27FC236}">
                  <a16:creationId xmlns:a16="http://schemas.microsoft.com/office/drawing/2014/main" id="{ED7C0891-0AC9-0C44-90C2-5462FA632AF7}"/>
                </a:ext>
              </a:extLst>
            </p:cNvPr>
            <p:cNvSpPr>
              <a:spLocks noChangeShapeType="1"/>
            </p:cNvSpPr>
            <p:nvPr/>
          </p:nvSpPr>
          <p:spPr bwMode="auto">
            <a:xfrm flipV="1">
              <a:off x="179" y="48"/>
              <a:ext cx="65" cy="66"/>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53" name="Line 74">
              <a:extLst>
                <a:ext uri="{FF2B5EF4-FFF2-40B4-BE49-F238E27FC236}">
                  <a16:creationId xmlns:a16="http://schemas.microsoft.com/office/drawing/2014/main" id="{D4650414-3E1E-1A4D-B7E8-D82AAF1EA1E0}"/>
                </a:ext>
              </a:extLst>
            </p:cNvPr>
            <p:cNvSpPr>
              <a:spLocks noChangeShapeType="1"/>
            </p:cNvSpPr>
            <p:nvPr/>
          </p:nvSpPr>
          <p:spPr bwMode="auto">
            <a:xfrm>
              <a:off x="180" y="280"/>
              <a:ext cx="69" cy="70"/>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54" name="Line 301">
              <a:extLst>
                <a:ext uri="{FF2B5EF4-FFF2-40B4-BE49-F238E27FC236}">
                  <a16:creationId xmlns:a16="http://schemas.microsoft.com/office/drawing/2014/main" id="{0100DFD1-C11D-2845-81B0-BF2A1A3962E1}"/>
                </a:ext>
              </a:extLst>
            </p:cNvPr>
            <p:cNvSpPr>
              <a:spLocks noChangeShapeType="1"/>
            </p:cNvSpPr>
            <p:nvPr/>
          </p:nvSpPr>
          <p:spPr bwMode="auto">
            <a:xfrm flipV="1">
              <a:off x="309" y="138"/>
              <a:ext cx="132" cy="201"/>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55" name="Line 302">
              <a:extLst>
                <a:ext uri="{FF2B5EF4-FFF2-40B4-BE49-F238E27FC236}">
                  <a16:creationId xmlns:a16="http://schemas.microsoft.com/office/drawing/2014/main" id="{81C0200A-6290-7F4E-A886-A04018E1A2B4}"/>
                </a:ext>
              </a:extLst>
            </p:cNvPr>
            <p:cNvSpPr>
              <a:spLocks noChangeShapeType="1"/>
            </p:cNvSpPr>
            <p:nvPr/>
          </p:nvSpPr>
          <p:spPr bwMode="auto">
            <a:xfrm>
              <a:off x="0" y="575"/>
              <a:ext cx="601" cy="0"/>
            </a:xfrm>
            <a:prstGeom prst="line">
              <a:avLst/>
            </a:prstGeom>
            <a:noFill/>
            <a:ln w="17145">
              <a:solidFill>
                <a:srgbClr val="00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11656" name="Text 303">
              <a:extLst>
                <a:ext uri="{FF2B5EF4-FFF2-40B4-BE49-F238E27FC236}">
                  <a16:creationId xmlns:a16="http://schemas.microsoft.com/office/drawing/2014/main" id="{EAE6A698-3AFB-A84A-BBF3-004A9BDE67AE}"/>
                </a:ext>
              </a:extLst>
            </p:cNvPr>
            <p:cNvSpPr txBox="1">
              <a:spLocks noChangeArrowheads="1"/>
            </p:cNvSpPr>
            <p:nvPr/>
          </p:nvSpPr>
          <p:spPr bwMode="auto">
            <a:xfrm>
              <a:off x="80" y="263"/>
              <a:ext cx="101" cy="34"/>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27432"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800" b="1">
                  <a:solidFill>
                    <a:srgbClr val="000000"/>
                  </a:solidFill>
                  <a:latin typeface="Arial" panose="020B0604020202020204" pitchFamily="34" charset="0"/>
                  <a:cs typeface="Arial" panose="020B0604020202020204" pitchFamily="34" charset="0"/>
                </a:rPr>
                <a:t>Use of the Internet Tools</a:t>
              </a:r>
              <a:endParaRPr lang="el-GR" altLang="en-GR" sz="1000"/>
            </a:p>
          </p:txBody>
        </p:sp>
        <p:sp>
          <p:nvSpPr>
            <p:cNvPr id="111657" name="Rectangle 304">
              <a:extLst>
                <a:ext uri="{FF2B5EF4-FFF2-40B4-BE49-F238E27FC236}">
                  <a16:creationId xmlns:a16="http://schemas.microsoft.com/office/drawing/2014/main" id="{A4DF8BB5-D7DC-1C4B-B7E4-AC312B46F2A6}"/>
                </a:ext>
              </a:extLst>
            </p:cNvPr>
            <p:cNvSpPr>
              <a:spLocks noChangeArrowheads="1"/>
            </p:cNvSpPr>
            <p:nvPr/>
          </p:nvSpPr>
          <p:spPr bwMode="auto">
            <a:xfrm>
              <a:off x="81" y="258"/>
              <a:ext cx="99" cy="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l-GR" altLang="en-GR" sz="1800"/>
            </a:p>
          </p:txBody>
        </p:sp>
        <p:sp>
          <p:nvSpPr>
            <p:cNvPr id="111658" name="Line 307">
              <a:extLst>
                <a:ext uri="{FF2B5EF4-FFF2-40B4-BE49-F238E27FC236}">
                  <a16:creationId xmlns:a16="http://schemas.microsoft.com/office/drawing/2014/main" id="{A43B1826-0FBD-EC47-9304-DF010FBCE701}"/>
                </a:ext>
              </a:extLst>
            </p:cNvPr>
            <p:cNvSpPr>
              <a:spLocks noChangeShapeType="1"/>
            </p:cNvSpPr>
            <p:nvPr/>
          </p:nvSpPr>
          <p:spPr bwMode="auto">
            <a:xfrm>
              <a:off x="176" y="113"/>
              <a:ext cx="266" cy="165"/>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59" name="Line 308">
              <a:extLst>
                <a:ext uri="{FF2B5EF4-FFF2-40B4-BE49-F238E27FC236}">
                  <a16:creationId xmlns:a16="http://schemas.microsoft.com/office/drawing/2014/main" id="{3D56DDA6-5061-2348-BDF2-CA02F9614740}"/>
                </a:ext>
              </a:extLst>
            </p:cNvPr>
            <p:cNvSpPr>
              <a:spLocks noChangeShapeType="1"/>
            </p:cNvSpPr>
            <p:nvPr/>
          </p:nvSpPr>
          <p:spPr bwMode="auto">
            <a:xfrm flipV="1">
              <a:off x="182" y="129"/>
              <a:ext cx="256" cy="147"/>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60" name="Line 309">
              <a:extLst>
                <a:ext uri="{FF2B5EF4-FFF2-40B4-BE49-F238E27FC236}">
                  <a16:creationId xmlns:a16="http://schemas.microsoft.com/office/drawing/2014/main" id="{7759ED47-3DC4-5C4B-9E07-4C8C5CED1F81}"/>
                </a:ext>
              </a:extLst>
            </p:cNvPr>
            <p:cNvSpPr>
              <a:spLocks noChangeShapeType="1"/>
            </p:cNvSpPr>
            <p:nvPr/>
          </p:nvSpPr>
          <p:spPr bwMode="auto">
            <a:xfrm flipH="1">
              <a:off x="126" y="138"/>
              <a:ext cx="0" cy="120"/>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61" name="Line 310">
              <a:extLst>
                <a:ext uri="{FF2B5EF4-FFF2-40B4-BE49-F238E27FC236}">
                  <a16:creationId xmlns:a16="http://schemas.microsoft.com/office/drawing/2014/main" id="{CEBD5162-D1D7-E344-855D-6614EC8AD7F7}"/>
                </a:ext>
              </a:extLst>
            </p:cNvPr>
            <p:cNvSpPr>
              <a:spLocks noChangeShapeType="1"/>
            </p:cNvSpPr>
            <p:nvPr/>
          </p:nvSpPr>
          <p:spPr bwMode="auto">
            <a:xfrm flipV="1">
              <a:off x="181" y="66"/>
              <a:ext cx="95" cy="207"/>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62" name="Line 311">
              <a:extLst>
                <a:ext uri="{FF2B5EF4-FFF2-40B4-BE49-F238E27FC236}">
                  <a16:creationId xmlns:a16="http://schemas.microsoft.com/office/drawing/2014/main" id="{9898207D-154C-984B-9C1C-A8860E398692}"/>
                </a:ext>
              </a:extLst>
            </p:cNvPr>
            <p:cNvSpPr>
              <a:spLocks noChangeShapeType="1"/>
            </p:cNvSpPr>
            <p:nvPr/>
          </p:nvSpPr>
          <p:spPr bwMode="auto">
            <a:xfrm>
              <a:off x="179" y="114"/>
              <a:ext cx="96" cy="227"/>
            </a:xfrm>
            <a:prstGeom prst="line">
              <a:avLst/>
            </a:prstGeom>
            <a:noFill/>
            <a:ln w="1714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GR"/>
            </a:p>
          </p:txBody>
        </p:sp>
        <p:sp>
          <p:nvSpPr>
            <p:cNvPr id="111663" name="Line 317">
              <a:extLst>
                <a:ext uri="{FF2B5EF4-FFF2-40B4-BE49-F238E27FC236}">
                  <a16:creationId xmlns:a16="http://schemas.microsoft.com/office/drawing/2014/main" id="{C37ED86A-AC6A-7848-8659-32204673EA3D}"/>
                </a:ext>
              </a:extLst>
            </p:cNvPr>
            <p:cNvSpPr>
              <a:spLocks noChangeShapeType="1"/>
            </p:cNvSpPr>
            <p:nvPr/>
          </p:nvSpPr>
          <p:spPr bwMode="auto">
            <a:xfrm>
              <a:off x="1" y="0"/>
              <a:ext cx="601" cy="0"/>
            </a:xfrm>
            <a:prstGeom prst="line">
              <a:avLst/>
            </a:prstGeom>
            <a:noFill/>
            <a:ln w="17145">
              <a:solidFill>
                <a:srgbClr val="00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11664" name="Text 318">
              <a:extLst>
                <a:ext uri="{FF2B5EF4-FFF2-40B4-BE49-F238E27FC236}">
                  <a16:creationId xmlns:a16="http://schemas.microsoft.com/office/drawing/2014/main" id="{08058188-CB79-5A43-8B2C-1DC2B1E9C37C}"/>
                </a:ext>
              </a:extLst>
            </p:cNvPr>
            <p:cNvSpPr txBox="1">
              <a:spLocks noChangeArrowheads="1"/>
            </p:cNvSpPr>
            <p:nvPr/>
          </p:nvSpPr>
          <p:spPr bwMode="auto">
            <a:xfrm>
              <a:off x="129" y="177"/>
              <a:ext cx="39"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0.16*</a:t>
              </a:r>
              <a:endParaRPr lang="el-GR" altLang="en-GR" sz="1000"/>
            </a:p>
          </p:txBody>
        </p:sp>
        <p:sp>
          <p:nvSpPr>
            <p:cNvPr id="111665" name="Text 319">
              <a:extLst>
                <a:ext uri="{FF2B5EF4-FFF2-40B4-BE49-F238E27FC236}">
                  <a16:creationId xmlns:a16="http://schemas.microsoft.com/office/drawing/2014/main" id="{0FA25F79-7629-B344-85AA-3B030B97FD0F}"/>
                </a:ext>
              </a:extLst>
            </p:cNvPr>
            <p:cNvSpPr txBox="1">
              <a:spLocks noChangeArrowheads="1"/>
            </p:cNvSpPr>
            <p:nvPr/>
          </p:nvSpPr>
          <p:spPr bwMode="auto">
            <a:xfrm>
              <a:off x="12" y="393"/>
              <a:ext cx="584" cy="180"/>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36576" tIns="27432"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b="1">
                  <a:solidFill>
                    <a:srgbClr val="000000"/>
                  </a:solidFill>
                  <a:latin typeface="Arial" panose="020B0604020202020204" pitchFamily="34" charset="0"/>
                  <a:cs typeface="Arial" panose="020B0604020202020204" pitchFamily="34" charset="0"/>
                </a:rPr>
                <a:t>Figure 2. </a:t>
              </a:r>
              <a:endParaRPr lang="el-GR" altLang="en-GR" sz="1200" b="1">
                <a:solidFill>
                  <a:srgbClr val="000000"/>
                </a:solidFill>
                <a:latin typeface="Arial" panose="020B0604020202020204" pitchFamily="34" charset="0"/>
                <a:cs typeface="Arial" panose="020B0604020202020204" pitchFamily="34" charset="0"/>
              </a:endParaRPr>
            </a:p>
            <a:p>
              <a:pPr eaLnBrk="1" hangingPunct="1"/>
              <a:endParaRPr lang="el-GR" altLang="en-GR" sz="500" b="1">
                <a:solidFill>
                  <a:srgbClr val="000000"/>
                </a:solidFill>
                <a:latin typeface="Arial" panose="020B0604020202020204" pitchFamily="34" charset="0"/>
                <a:cs typeface="Arial" panose="020B0604020202020204" pitchFamily="34" charset="0"/>
              </a:endParaRPr>
            </a:p>
            <a:p>
              <a:pPr eaLnBrk="1" hangingPunct="1"/>
              <a:r>
                <a:rPr lang="el-GR" altLang="en-GR" sz="1000" b="1" u="sng">
                  <a:solidFill>
                    <a:srgbClr val="000000"/>
                  </a:solidFill>
                  <a:latin typeface="Arial" panose="020B0604020202020204" pitchFamily="34" charset="0"/>
                  <a:cs typeface="Arial" panose="020B0604020202020204" pitchFamily="34" charset="0"/>
                </a:rPr>
                <a:t>Causal Model of the Use Intensity of the Internet on Marketing Activities and Performance.</a:t>
              </a:r>
            </a:p>
            <a:p>
              <a:pPr eaLnBrk="1" hangingPunct="1"/>
              <a:endParaRPr lang="el-GR" altLang="en-GR" sz="500" b="1">
                <a:solidFill>
                  <a:srgbClr val="000000"/>
                </a:solidFill>
                <a:latin typeface="Arial" panose="020B0604020202020204" pitchFamily="34" charset="0"/>
                <a:cs typeface="Arial" panose="020B0604020202020204" pitchFamily="34" charset="0"/>
              </a:endParaRPr>
            </a:p>
            <a:p>
              <a:pPr eaLnBrk="1" hangingPunct="1"/>
              <a:r>
                <a:rPr lang="el-GR" altLang="en-GR" sz="1400" b="1">
                  <a:solidFill>
                    <a:srgbClr val="000000"/>
                  </a:solidFill>
                  <a:latin typeface="Arial" panose="020B0604020202020204" pitchFamily="34" charset="0"/>
                  <a:cs typeface="Arial" panose="020B0604020202020204" pitchFamily="34" charset="0"/>
                </a:rPr>
                <a:t>**</a:t>
              </a:r>
              <a:r>
                <a:rPr lang="el-GR" altLang="en-GR" sz="1000" b="1">
                  <a:solidFill>
                    <a:srgbClr val="000000"/>
                  </a:solidFill>
                  <a:latin typeface="Arial" panose="020B0604020202020204" pitchFamily="34" charset="0"/>
                  <a:cs typeface="Arial" panose="020B0604020202020204" pitchFamily="34" charset="0"/>
                </a:rPr>
                <a:t> Standardised Estimates significant at p&lt;0.05.</a:t>
              </a:r>
            </a:p>
            <a:p>
              <a:pPr eaLnBrk="1" hangingPunct="1"/>
              <a:r>
                <a:rPr lang="el-GR" altLang="en-GR" sz="1000" b="1">
                  <a:solidFill>
                    <a:srgbClr val="000000"/>
                  </a:solidFill>
                  <a:latin typeface="Arial" panose="020B0604020202020204" pitchFamily="34" charset="0"/>
                  <a:cs typeface="Arial" panose="020B0604020202020204" pitchFamily="34" charset="0"/>
                </a:rPr>
                <a:t>  </a:t>
              </a:r>
              <a:r>
                <a:rPr lang="el-GR" altLang="en-GR" sz="1400" b="1">
                  <a:solidFill>
                    <a:srgbClr val="000000"/>
                  </a:solidFill>
                  <a:latin typeface="Arial" panose="020B0604020202020204" pitchFamily="34" charset="0"/>
                  <a:cs typeface="Arial" panose="020B0604020202020204" pitchFamily="34" charset="0"/>
                </a:rPr>
                <a:t>* </a:t>
              </a:r>
              <a:r>
                <a:rPr lang="el-GR" altLang="en-GR" sz="1000" b="1">
                  <a:solidFill>
                    <a:srgbClr val="000000"/>
                  </a:solidFill>
                  <a:latin typeface="Arial" panose="020B0604020202020204" pitchFamily="34" charset="0"/>
                  <a:cs typeface="Arial" panose="020B0604020202020204" pitchFamily="34" charset="0"/>
                </a:rPr>
                <a:t>Standardised Estimates significant at p&lt;0.1.</a:t>
              </a:r>
            </a:p>
            <a:p>
              <a:pPr eaLnBrk="1" hangingPunct="1"/>
              <a:r>
                <a:rPr lang="el-GR" altLang="en-GR" sz="1000" b="1">
                  <a:solidFill>
                    <a:srgbClr val="000000"/>
                  </a:solidFill>
                  <a:latin typeface="Arial" panose="020B0604020202020204" pitchFamily="34" charset="0"/>
                  <a:cs typeface="Arial" panose="020B0604020202020204" pitchFamily="34" charset="0"/>
                </a:rPr>
                <a:t> </a:t>
              </a:r>
              <a:r>
                <a:rPr lang="el-GR" altLang="en-GR" sz="1100" b="1">
                  <a:solidFill>
                    <a:srgbClr val="000000"/>
                  </a:solidFill>
                  <a:latin typeface="Arial" panose="020B0604020202020204" pitchFamily="34" charset="0"/>
                  <a:cs typeface="Arial" panose="020B0604020202020204" pitchFamily="34" charset="0"/>
                </a:rPr>
                <a:t>a:</a:t>
              </a:r>
              <a:r>
                <a:rPr lang="el-GR" altLang="en-GR" sz="1200" b="1">
                  <a:solidFill>
                    <a:srgbClr val="000000"/>
                  </a:solidFill>
                  <a:latin typeface="Arial" panose="020B0604020202020204" pitchFamily="34" charset="0"/>
                  <a:cs typeface="Arial" panose="020B0604020202020204" pitchFamily="34" charset="0"/>
                </a:rPr>
                <a:t> </a:t>
              </a:r>
              <a:r>
                <a:rPr lang="el-GR" altLang="en-GR" sz="1000" b="1">
                  <a:solidFill>
                    <a:srgbClr val="000000"/>
                  </a:solidFill>
                  <a:latin typeface="Arial" panose="020B0604020202020204" pitchFamily="34" charset="0"/>
                  <a:cs typeface="Arial" panose="020B0604020202020204" pitchFamily="34" charset="0"/>
                </a:rPr>
                <a:t>Squared Multiple Correlations.</a:t>
              </a:r>
            </a:p>
            <a:p>
              <a:pPr eaLnBrk="1" hangingPunct="1"/>
              <a:endParaRPr lang="el-GR" altLang="en-GR" sz="300" b="1">
                <a:solidFill>
                  <a:srgbClr val="000000"/>
                </a:solidFill>
                <a:latin typeface="Arial" panose="020B0604020202020204" pitchFamily="34" charset="0"/>
                <a:cs typeface="Arial" panose="020B0604020202020204" pitchFamily="34" charset="0"/>
              </a:endParaRPr>
            </a:p>
            <a:p>
              <a:pPr eaLnBrk="1" hangingPunct="1"/>
              <a:r>
                <a:rPr lang="el-GR" altLang="en-GR" sz="1000" b="1" u="sng">
                  <a:solidFill>
                    <a:srgbClr val="000000"/>
                  </a:solidFill>
                  <a:latin typeface="Arial" panose="020B0604020202020204" pitchFamily="34" charset="0"/>
                  <a:cs typeface="Arial" panose="020B0604020202020204" pitchFamily="34" charset="0"/>
                </a:rPr>
                <a:t>Goodness of Fit Summary: </a:t>
              </a:r>
              <a:endParaRPr lang="el-GR" altLang="en-GR" sz="1000" b="1">
                <a:solidFill>
                  <a:srgbClr val="000000"/>
                </a:solidFill>
                <a:latin typeface="Arial" panose="020B0604020202020204" pitchFamily="34" charset="0"/>
                <a:cs typeface="Arial" panose="020B0604020202020204" pitchFamily="34" charset="0"/>
              </a:endParaRPr>
            </a:p>
            <a:p>
              <a:pPr eaLnBrk="1" hangingPunct="1"/>
              <a:r>
                <a:rPr lang="el-GR" altLang="en-GR" sz="1000" b="1">
                  <a:solidFill>
                    <a:srgbClr val="000000"/>
                  </a:solidFill>
                </a:rPr>
                <a:t>c</a:t>
              </a:r>
              <a:r>
                <a:rPr lang="el-GR" altLang="en-GR" sz="1000" b="1" baseline="30000">
                  <a:solidFill>
                    <a:srgbClr val="000000"/>
                  </a:solidFill>
                </a:rPr>
                <a:t>2</a:t>
              </a:r>
              <a:r>
                <a:rPr lang="el-GR" altLang="en-GR" sz="1000" b="1">
                  <a:solidFill>
                    <a:srgbClr val="000000"/>
                  </a:solidFill>
                  <a:latin typeface="Arial" panose="020B0604020202020204" pitchFamily="34" charset="0"/>
                  <a:cs typeface="Arial" panose="020B0604020202020204" pitchFamily="34" charset="0"/>
                </a:rPr>
                <a:t>=0.231, df=1, p=0.63, RMR=0.006, GFI=0.99, AGFI=0.98, NFI=0.99, CFI=1, RMSEA=0.000.</a:t>
              </a:r>
              <a:endParaRPr lang="el-GR" altLang="en-GR" sz="1000"/>
            </a:p>
          </p:txBody>
        </p:sp>
        <p:sp>
          <p:nvSpPr>
            <p:cNvPr id="111666" name="Text 332">
              <a:extLst>
                <a:ext uri="{FF2B5EF4-FFF2-40B4-BE49-F238E27FC236}">
                  <a16:creationId xmlns:a16="http://schemas.microsoft.com/office/drawing/2014/main" id="{C4577FBA-141C-D24A-95FA-7C0DF6B8947F}"/>
                </a:ext>
              </a:extLst>
            </p:cNvPr>
            <p:cNvSpPr txBox="1">
              <a:spLocks noChangeArrowheads="1"/>
            </p:cNvSpPr>
            <p:nvPr/>
          </p:nvSpPr>
          <p:spPr bwMode="auto">
            <a:xfrm>
              <a:off x="436" y="153"/>
              <a:ext cx="56"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0.07n.s.</a:t>
              </a:r>
              <a:endParaRPr lang="el-GR" altLang="en-GR" sz="1000"/>
            </a:p>
          </p:txBody>
        </p:sp>
        <p:sp>
          <p:nvSpPr>
            <p:cNvPr id="111667" name="Text 333">
              <a:extLst>
                <a:ext uri="{FF2B5EF4-FFF2-40B4-BE49-F238E27FC236}">
                  <a16:creationId xmlns:a16="http://schemas.microsoft.com/office/drawing/2014/main" id="{B6A2D171-DA5B-2446-96AD-6B971E0972C4}"/>
                </a:ext>
              </a:extLst>
            </p:cNvPr>
            <p:cNvSpPr txBox="1">
              <a:spLocks noChangeArrowheads="1"/>
            </p:cNvSpPr>
            <p:nvPr/>
          </p:nvSpPr>
          <p:spPr bwMode="auto">
            <a:xfrm>
              <a:off x="397" y="324"/>
              <a:ext cx="46"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0.25**</a:t>
              </a:r>
              <a:endParaRPr lang="el-GR" altLang="en-GR" sz="1000"/>
            </a:p>
          </p:txBody>
        </p:sp>
        <p:sp>
          <p:nvSpPr>
            <p:cNvPr id="111668" name="Text 336">
              <a:extLst>
                <a:ext uri="{FF2B5EF4-FFF2-40B4-BE49-F238E27FC236}">
                  <a16:creationId xmlns:a16="http://schemas.microsoft.com/office/drawing/2014/main" id="{DB34583E-C59D-8147-84F7-F671A1AD91A9}"/>
                </a:ext>
              </a:extLst>
            </p:cNvPr>
            <p:cNvSpPr txBox="1">
              <a:spLocks noChangeArrowheads="1"/>
            </p:cNvSpPr>
            <p:nvPr/>
          </p:nvSpPr>
          <p:spPr bwMode="auto">
            <a:xfrm>
              <a:off x="503" y="75"/>
              <a:ext cx="37" cy="24"/>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0.31</a:t>
              </a:r>
              <a:r>
                <a:rPr lang="el-GR" altLang="en-GR" sz="1000" b="1" baseline="30000">
                  <a:solidFill>
                    <a:srgbClr val="000000"/>
                  </a:solidFill>
                  <a:latin typeface="Arial" panose="020B0604020202020204" pitchFamily="34" charset="0"/>
                  <a:cs typeface="Arial" panose="020B0604020202020204" pitchFamily="34" charset="0"/>
                </a:rPr>
                <a:t>a</a:t>
              </a:r>
              <a:endParaRPr lang="el-GR" altLang="en-GR" sz="1000"/>
            </a:p>
          </p:txBody>
        </p:sp>
        <p:sp>
          <p:nvSpPr>
            <p:cNvPr id="111669" name="Text 337">
              <a:extLst>
                <a:ext uri="{FF2B5EF4-FFF2-40B4-BE49-F238E27FC236}">
                  <a16:creationId xmlns:a16="http://schemas.microsoft.com/office/drawing/2014/main" id="{E297C714-CD9F-0941-8862-C61B92DAB77A}"/>
                </a:ext>
              </a:extLst>
            </p:cNvPr>
            <p:cNvSpPr txBox="1">
              <a:spLocks noChangeArrowheads="1"/>
            </p:cNvSpPr>
            <p:nvPr/>
          </p:nvSpPr>
          <p:spPr bwMode="auto">
            <a:xfrm>
              <a:off x="340" y="12"/>
              <a:ext cx="37" cy="21"/>
            </a:xfrm>
            <a:prstGeom prst="rect">
              <a:avLst/>
            </a:prstGeom>
            <a:solidFill>
              <a:srgbClr val="FFFFFF"/>
            </a:solidFill>
            <a:ln>
              <a:noFill/>
            </a:ln>
            <a:extLst>
              <a:ext uri="{91240B29-F687-4F45-9708-019B960494DF}">
                <a14:hiddenLine xmlns:a14="http://schemas.microsoft.com/office/drawing/2010/main" w="1">
                  <a:solidFill>
                    <a:srgbClr val="000000"/>
                  </a:solidFill>
                  <a:miter lim="800000"/>
                  <a:headEnd/>
                  <a:tailEnd/>
                </a14:hiddenLine>
              </a:ext>
            </a:extLst>
          </p:spPr>
          <p:txBody>
            <a:bodyPr lIns="27432" tIns="22860" rIns="0" bIns="0"/>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000" b="1">
                  <a:solidFill>
                    <a:srgbClr val="000000"/>
                  </a:solidFill>
                  <a:latin typeface="Arial" panose="020B0604020202020204" pitchFamily="34" charset="0"/>
                  <a:cs typeface="Arial" panose="020B0604020202020204" pitchFamily="34" charset="0"/>
                </a:rPr>
                <a:t>0.10</a:t>
              </a:r>
              <a:r>
                <a:rPr lang="el-GR" altLang="en-GR" sz="1000" b="1" baseline="30000">
                  <a:solidFill>
                    <a:srgbClr val="000000"/>
                  </a:solidFill>
                  <a:latin typeface="Arial" panose="020B0604020202020204" pitchFamily="34" charset="0"/>
                  <a:cs typeface="Arial" panose="020B0604020202020204" pitchFamily="34" charset="0"/>
                </a:rPr>
                <a:t>a</a:t>
              </a:r>
              <a:endParaRPr lang="el-GR" altLang="en-GR" sz="1000"/>
            </a:p>
          </p:txBody>
        </p:sp>
      </p:grpSp>
      <p:sp>
        <p:nvSpPr>
          <p:cNvPr id="2" name="Footer Placeholder 1">
            <a:extLst>
              <a:ext uri="{FF2B5EF4-FFF2-40B4-BE49-F238E27FC236}">
                <a16:creationId xmlns:a16="http://schemas.microsoft.com/office/drawing/2014/main" id="{C1C2E8B6-CB1F-6D4E-9F17-14440521BA71}"/>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10450-B792-9E42-B77E-5468AB23BC2E}"/>
              </a:ext>
            </a:extLst>
          </p:cNvPr>
          <p:cNvSpPr>
            <a:spLocks noGrp="1"/>
          </p:cNvSpPr>
          <p:nvPr>
            <p:ph type="title"/>
          </p:nvPr>
        </p:nvSpPr>
        <p:spPr>
          <a:xfrm>
            <a:off x="-90398" y="152400"/>
            <a:ext cx="9210261" cy="558084"/>
          </a:xfrm>
        </p:spPr>
        <p:txBody>
          <a:bodyPr/>
          <a:lstStyle/>
          <a:p>
            <a:r>
              <a:rPr lang="el-GR" sz="2000" dirty="0"/>
              <a:t>Σχεσιακές Στρατηγικές Επικοινωνίας Διαδικτύου και σχέση με Προσαρμοστικότητα και </a:t>
            </a:r>
            <a:r>
              <a:rPr lang="el-GR" sz="2000" dirty="0" err="1"/>
              <a:t>Επιχ</a:t>
            </a:r>
            <a:r>
              <a:rPr lang="el-GR" sz="2000" dirty="0"/>
              <a:t>/</a:t>
            </a:r>
            <a:r>
              <a:rPr lang="el-GR" sz="2000" dirty="0" err="1"/>
              <a:t>κη</a:t>
            </a:r>
            <a:r>
              <a:rPr lang="el-GR" sz="2000" dirty="0"/>
              <a:t> Απόδοση </a:t>
            </a:r>
            <a:endParaRPr lang="en-GR" sz="2000" dirty="0"/>
          </a:p>
        </p:txBody>
      </p:sp>
      <p:sp>
        <p:nvSpPr>
          <p:cNvPr id="5" name="Slide Number Placeholder 4">
            <a:extLst>
              <a:ext uri="{FF2B5EF4-FFF2-40B4-BE49-F238E27FC236}">
                <a16:creationId xmlns:a16="http://schemas.microsoft.com/office/drawing/2014/main" id="{FF07D8A6-7CB3-CA4E-AC17-C83581FE870B}"/>
              </a:ext>
            </a:extLst>
          </p:cNvPr>
          <p:cNvSpPr>
            <a:spLocks noGrp="1"/>
          </p:cNvSpPr>
          <p:nvPr>
            <p:ph type="sldNum" sz="quarter" idx="12"/>
          </p:nvPr>
        </p:nvSpPr>
        <p:spPr/>
        <p:txBody>
          <a:bodyPr/>
          <a:lstStyle/>
          <a:p>
            <a:fld id="{952468F2-DF84-F54C-ABA6-2253F7E1635E}" type="slidenum">
              <a:rPr lang="el-GR" altLang="en-GR" smtClean="0"/>
              <a:pPr/>
              <a:t>112</a:t>
            </a:fld>
            <a:endParaRPr lang="el-GR" altLang="en-GR"/>
          </a:p>
        </p:txBody>
      </p:sp>
      <p:pic>
        <p:nvPicPr>
          <p:cNvPr id="34" name="Picture 33">
            <a:extLst>
              <a:ext uri="{FF2B5EF4-FFF2-40B4-BE49-F238E27FC236}">
                <a16:creationId xmlns:a16="http://schemas.microsoft.com/office/drawing/2014/main" id="{FB26773E-DCF5-8541-A7A8-7BDF6D3A32FA}"/>
              </a:ext>
            </a:extLst>
          </p:cNvPr>
          <p:cNvPicPr>
            <a:picLocks noChangeAspect="1"/>
          </p:cNvPicPr>
          <p:nvPr/>
        </p:nvPicPr>
        <p:blipFill>
          <a:blip r:embed="rId2"/>
          <a:stretch>
            <a:fillRect/>
          </a:stretch>
        </p:blipFill>
        <p:spPr>
          <a:xfrm>
            <a:off x="2201187" y="700950"/>
            <a:ext cx="4741625" cy="6127638"/>
          </a:xfrm>
          <a:prstGeom prst="rect">
            <a:avLst/>
          </a:prstGeom>
        </p:spPr>
      </p:pic>
      <p:sp>
        <p:nvSpPr>
          <p:cNvPr id="3" name="Footer Placeholder 2">
            <a:extLst>
              <a:ext uri="{FF2B5EF4-FFF2-40B4-BE49-F238E27FC236}">
                <a16:creationId xmlns:a16="http://schemas.microsoft.com/office/drawing/2014/main" id="{ABD95966-2798-6941-8A6F-3EA132AB2CFF}"/>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extLst>
      <p:ext uri="{BB962C8B-B14F-4D97-AF65-F5344CB8AC3E}">
        <p14:creationId xmlns:p14="http://schemas.microsoft.com/office/powerpoint/2010/main" val="27412410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DE37-8BD5-0544-B2C9-02340369BD9D}"/>
              </a:ext>
            </a:extLst>
          </p:cNvPr>
          <p:cNvSpPr>
            <a:spLocks noGrp="1"/>
          </p:cNvSpPr>
          <p:nvPr>
            <p:ph type="title"/>
          </p:nvPr>
        </p:nvSpPr>
        <p:spPr>
          <a:xfrm>
            <a:off x="0" y="152400"/>
            <a:ext cx="8964488" cy="756320"/>
          </a:xfrm>
        </p:spPr>
        <p:txBody>
          <a:bodyPr/>
          <a:lstStyle/>
          <a:p>
            <a:r>
              <a:rPr lang="el-GR" sz="2800" dirty="0" err="1"/>
              <a:t>Εμπειρικ</a:t>
            </a:r>
            <a:r>
              <a:rPr lang="en-US" sz="2800" dirty="0" err="1"/>
              <a:t>ό</a:t>
            </a:r>
            <a:r>
              <a:rPr lang="el-GR" sz="2800" dirty="0"/>
              <a:t> Μοντέλο Διαδικτυακών Σχεσιακών Στρατηγικών Επικοινωνίας</a:t>
            </a:r>
            <a:endParaRPr lang="en-GR" sz="2800" dirty="0"/>
          </a:p>
        </p:txBody>
      </p:sp>
      <p:sp>
        <p:nvSpPr>
          <p:cNvPr id="4" name="Footer Placeholder 3">
            <a:extLst>
              <a:ext uri="{FF2B5EF4-FFF2-40B4-BE49-F238E27FC236}">
                <a16:creationId xmlns:a16="http://schemas.microsoft.com/office/drawing/2014/main" id="{6D60773E-045F-AB41-9281-D23629CF284F}"/>
              </a:ext>
            </a:extLst>
          </p:cNvPr>
          <p:cNvSpPr>
            <a:spLocks noGrp="1"/>
          </p:cNvSpPr>
          <p:nvPr>
            <p:ph type="ftr" sz="quarter" idx="11"/>
          </p:nvPr>
        </p:nvSpPr>
        <p:spPr>
          <a:xfrm>
            <a:off x="3491880" y="6380136"/>
            <a:ext cx="2895600" cy="457200"/>
          </a:xfrm>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FA1C106B-A964-D349-A24B-538B3B66327B}"/>
              </a:ext>
            </a:extLst>
          </p:cNvPr>
          <p:cNvSpPr>
            <a:spLocks noGrp="1"/>
          </p:cNvSpPr>
          <p:nvPr>
            <p:ph type="sldNum" sz="quarter" idx="12"/>
          </p:nvPr>
        </p:nvSpPr>
        <p:spPr/>
        <p:txBody>
          <a:bodyPr/>
          <a:lstStyle/>
          <a:p>
            <a:fld id="{3B354332-F23B-534A-A191-157CDC1B0D27}" type="slidenum">
              <a:rPr lang="el-GR" altLang="en-GR" smtClean="0"/>
              <a:pPr/>
              <a:t>113</a:t>
            </a:fld>
            <a:endParaRPr lang="el-GR" altLang="en-GR"/>
          </a:p>
        </p:txBody>
      </p:sp>
      <p:pic>
        <p:nvPicPr>
          <p:cNvPr id="6" name="Picture 5">
            <a:extLst>
              <a:ext uri="{FF2B5EF4-FFF2-40B4-BE49-F238E27FC236}">
                <a16:creationId xmlns:a16="http://schemas.microsoft.com/office/drawing/2014/main" id="{691893C1-7D48-8A42-9F2C-316B29C4CEE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52637" y="914400"/>
            <a:ext cx="5399683" cy="5178896"/>
          </a:xfrm>
          <a:prstGeom prst="rect">
            <a:avLst/>
          </a:prstGeom>
          <a:noFill/>
          <a:ln>
            <a:noFill/>
          </a:ln>
        </p:spPr>
      </p:pic>
    </p:spTree>
    <p:extLst>
      <p:ext uri="{BB962C8B-B14F-4D97-AF65-F5344CB8AC3E}">
        <p14:creationId xmlns:p14="http://schemas.microsoft.com/office/powerpoint/2010/main" val="6832773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E8F4-CD0F-754B-91DB-5CF3F12BCA0C}"/>
              </a:ext>
            </a:extLst>
          </p:cNvPr>
          <p:cNvSpPr>
            <a:spLocks noGrp="1"/>
          </p:cNvSpPr>
          <p:nvPr>
            <p:ph type="title"/>
          </p:nvPr>
        </p:nvSpPr>
        <p:spPr>
          <a:xfrm>
            <a:off x="107504" y="152400"/>
            <a:ext cx="8274496" cy="828328"/>
          </a:xfrm>
        </p:spPr>
        <p:txBody>
          <a:bodyPr/>
          <a:lstStyle/>
          <a:p>
            <a:r>
              <a:rPr lang="el-GR" sz="2800" dirty="0"/>
              <a:t>Οι </a:t>
            </a:r>
            <a:r>
              <a:rPr lang="el-GR" sz="2800" dirty="0" err="1"/>
              <a:t>επιπτ</a:t>
            </a:r>
            <a:r>
              <a:rPr lang="en-GR" sz="2800" dirty="0"/>
              <a:t>ώ</a:t>
            </a:r>
            <a:r>
              <a:rPr lang="el-GR" sz="2800" dirty="0"/>
              <a:t>σεις των Διαδικτυακών σχεσιακών επικοινωνιακών στρατηγικών</a:t>
            </a:r>
            <a:endParaRPr lang="en-GR" sz="2800" dirty="0"/>
          </a:p>
        </p:txBody>
      </p:sp>
      <p:sp>
        <p:nvSpPr>
          <p:cNvPr id="3" name="Content Placeholder 2">
            <a:extLst>
              <a:ext uri="{FF2B5EF4-FFF2-40B4-BE49-F238E27FC236}">
                <a16:creationId xmlns:a16="http://schemas.microsoft.com/office/drawing/2014/main" id="{B0B49720-5A9A-8F45-8B2E-71276C9071E6}"/>
              </a:ext>
            </a:extLst>
          </p:cNvPr>
          <p:cNvSpPr>
            <a:spLocks noGrp="1"/>
          </p:cNvSpPr>
          <p:nvPr>
            <p:ph idx="1"/>
          </p:nvPr>
        </p:nvSpPr>
        <p:spPr>
          <a:xfrm>
            <a:off x="683568" y="1484784"/>
            <a:ext cx="7488832" cy="3184999"/>
          </a:xfrm>
        </p:spPr>
        <p:txBody>
          <a:bodyPr/>
          <a:lstStyle/>
          <a:p>
            <a:r>
              <a:rPr lang="el-GR" sz="2400" dirty="0">
                <a:latin typeface="Times New Roman" panose="02020603050405020304" pitchFamily="18" charset="0"/>
              </a:rPr>
              <a:t>Οι πληροφοριακές και κοινωνικές ανταλλαγές είναι τα κύρια δομικά στοιχεία των δικτυακών επιχειρηματικών σχέσεων και διευκολύνονται από την χρήση του Ίντερνετ. Η εμπειρική μας μελέτη, όπως φαίνεται και από το αιτιολογημένο μοντέλο (</a:t>
            </a:r>
            <a:r>
              <a:rPr lang="en-US" sz="2400" dirty="0">
                <a:latin typeface="Times New Roman" panose="02020603050405020304" pitchFamily="18" charset="0"/>
              </a:rPr>
              <a:t>Causal</a:t>
            </a:r>
            <a:r>
              <a:rPr lang="el-GR" sz="2400" dirty="0">
                <a:latin typeface="Times New Roman" panose="02020603050405020304" pitchFamily="18" charset="0"/>
              </a:rPr>
              <a:t> </a:t>
            </a:r>
            <a:r>
              <a:rPr lang="en-US" sz="2400" dirty="0">
                <a:latin typeface="Times New Roman" panose="02020603050405020304" pitchFamily="18" charset="0"/>
              </a:rPr>
              <a:t>Model</a:t>
            </a:r>
            <a:r>
              <a:rPr lang="el-GR" sz="2400" dirty="0">
                <a:latin typeface="Times New Roman" panose="02020603050405020304" pitchFamily="18" charset="0"/>
              </a:rPr>
              <a:t>, </a:t>
            </a:r>
            <a:r>
              <a:rPr lang="en-US" sz="2400" dirty="0">
                <a:latin typeface="Times New Roman" panose="02020603050405020304" pitchFamily="18" charset="0"/>
              </a:rPr>
              <a:t>Structural</a:t>
            </a:r>
            <a:r>
              <a:rPr lang="el-GR" sz="2400" dirty="0">
                <a:latin typeface="Times New Roman" panose="02020603050405020304" pitchFamily="18" charset="0"/>
              </a:rPr>
              <a:t> </a:t>
            </a:r>
            <a:r>
              <a:rPr lang="en-US" sz="2400" dirty="0">
                <a:latin typeface="Times New Roman" panose="02020603050405020304" pitchFamily="18" charset="0"/>
              </a:rPr>
              <a:t>Equation</a:t>
            </a:r>
            <a:r>
              <a:rPr lang="el-GR" sz="2400" dirty="0">
                <a:latin typeface="Times New Roman" panose="02020603050405020304" pitchFamily="18" charset="0"/>
              </a:rPr>
              <a:t> </a:t>
            </a:r>
            <a:r>
              <a:rPr lang="en-US" sz="2400" dirty="0">
                <a:latin typeface="Times New Roman" panose="02020603050405020304" pitchFamily="18" charset="0"/>
              </a:rPr>
              <a:t>Modeling</a:t>
            </a:r>
            <a:r>
              <a:rPr lang="el-GR" sz="2400" dirty="0">
                <a:latin typeface="Times New Roman" panose="02020603050405020304" pitchFamily="18" charset="0"/>
              </a:rPr>
              <a:t>, </a:t>
            </a:r>
            <a:r>
              <a:rPr lang="en-US" sz="2400" dirty="0">
                <a:latin typeface="Times New Roman" panose="02020603050405020304" pitchFamily="18" charset="0"/>
              </a:rPr>
              <a:t>AMOS</a:t>
            </a:r>
            <a:r>
              <a:rPr lang="el-GR" sz="2400" dirty="0">
                <a:latin typeface="Times New Roman" panose="02020603050405020304" pitchFamily="18" charset="0"/>
              </a:rPr>
              <a:t>), σε γενικές γραμμές κατέδειξε ότι:</a:t>
            </a:r>
          </a:p>
          <a:p>
            <a:endParaRPr lang="en-GR" sz="2400" dirty="0"/>
          </a:p>
        </p:txBody>
      </p:sp>
      <p:sp>
        <p:nvSpPr>
          <p:cNvPr id="4" name="Footer Placeholder 3">
            <a:extLst>
              <a:ext uri="{FF2B5EF4-FFF2-40B4-BE49-F238E27FC236}">
                <a16:creationId xmlns:a16="http://schemas.microsoft.com/office/drawing/2014/main" id="{43958891-20F2-6946-BB01-8E46B94475EF}"/>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62B743AE-B4AD-9E44-9BEF-6B981DEE2C1D}"/>
              </a:ext>
            </a:extLst>
          </p:cNvPr>
          <p:cNvSpPr>
            <a:spLocks noGrp="1"/>
          </p:cNvSpPr>
          <p:nvPr>
            <p:ph type="sldNum" sz="quarter" idx="12"/>
          </p:nvPr>
        </p:nvSpPr>
        <p:spPr/>
        <p:txBody>
          <a:bodyPr/>
          <a:lstStyle/>
          <a:p>
            <a:fld id="{3B354332-F23B-534A-A191-157CDC1B0D27}" type="slidenum">
              <a:rPr lang="el-GR" altLang="en-GR" smtClean="0"/>
              <a:pPr/>
              <a:t>114</a:t>
            </a:fld>
            <a:endParaRPr lang="el-GR" altLang="en-GR"/>
          </a:p>
        </p:txBody>
      </p:sp>
    </p:spTree>
    <p:extLst>
      <p:ext uri="{BB962C8B-B14F-4D97-AF65-F5344CB8AC3E}">
        <p14:creationId xmlns:p14="http://schemas.microsoft.com/office/powerpoint/2010/main" val="15348319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E8F4-CD0F-754B-91DB-5CF3F12BCA0C}"/>
              </a:ext>
            </a:extLst>
          </p:cNvPr>
          <p:cNvSpPr>
            <a:spLocks noGrp="1"/>
          </p:cNvSpPr>
          <p:nvPr>
            <p:ph type="title"/>
          </p:nvPr>
        </p:nvSpPr>
        <p:spPr>
          <a:xfrm>
            <a:off x="107504" y="152400"/>
            <a:ext cx="8274496" cy="828328"/>
          </a:xfrm>
        </p:spPr>
        <p:txBody>
          <a:bodyPr/>
          <a:lstStyle/>
          <a:p>
            <a:r>
              <a:rPr lang="el-GR" sz="2800" dirty="0"/>
              <a:t>Οι </a:t>
            </a:r>
            <a:r>
              <a:rPr lang="el-GR" sz="2800" dirty="0" err="1"/>
              <a:t>επιπτ</a:t>
            </a:r>
            <a:r>
              <a:rPr lang="en-GR" sz="2800" dirty="0"/>
              <a:t>ώ</a:t>
            </a:r>
            <a:r>
              <a:rPr lang="el-GR" sz="2800" dirty="0"/>
              <a:t>σεις των Διαδικτυακών σχεσιακών επικοινωνιακών στρατηγικών</a:t>
            </a:r>
            <a:endParaRPr lang="en-GR" sz="2800" dirty="0"/>
          </a:p>
        </p:txBody>
      </p:sp>
      <p:sp>
        <p:nvSpPr>
          <p:cNvPr id="3" name="Content Placeholder 2">
            <a:extLst>
              <a:ext uri="{FF2B5EF4-FFF2-40B4-BE49-F238E27FC236}">
                <a16:creationId xmlns:a16="http://schemas.microsoft.com/office/drawing/2014/main" id="{B0B49720-5A9A-8F45-8B2E-71276C9071E6}"/>
              </a:ext>
            </a:extLst>
          </p:cNvPr>
          <p:cNvSpPr>
            <a:spLocks noGrp="1"/>
          </p:cNvSpPr>
          <p:nvPr>
            <p:ph idx="1"/>
          </p:nvPr>
        </p:nvSpPr>
        <p:spPr>
          <a:xfrm>
            <a:off x="323528" y="1099477"/>
            <a:ext cx="8496944" cy="4985199"/>
          </a:xfrm>
        </p:spPr>
        <p:txBody>
          <a:bodyPr/>
          <a:lstStyle/>
          <a:p>
            <a:r>
              <a:rPr lang="el-GR" sz="2400" dirty="0">
                <a:latin typeface="Times New Roman" panose="02020603050405020304" pitchFamily="18" charset="0"/>
              </a:rPr>
              <a:t>Η χρήση του Ίντερνετ για την ανάπτυξη διαπροσωπικών, κοινωνικών σχέσεων μεταξύ των δρώντων στο δίκτυό της (πελατών, συνεργατών, προμηθευτών, κλπ.) έχει ευνοϊκή επίδραση σε όλες τις μεταβλητές της ανάπτυξης στρατηγικών δικτυακών σχέσεων, δηλαδή: </a:t>
            </a:r>
          </a:p>
          <a:p>
            <a:pPr lvl="1">
              <a:buFont typeface="Symbol" pitchFamily="2" charset="2"/>
              <a:buChar char="·"/>
            </a:pPr>
            <a:r>
              <a:rPr lang="el-GR" sz="2000" dirty="0">
                <a:latin typeface="Times New Roman" panose="02020603050405020304" pitchFamily="18" charset="0"/>
              </a:rPr>
              <a:t>Δυναμική προσαρμοστικότητα (</a:t>
            </a:r>
            <a:r>
              <a:rPr lang="en-US" sz="2000" dirty="0">
                <a:latin typeface="Times New Roman" panose="02020603050405020304" pitchFamily="18" charset="0"/>
              </a:rPr>
              <a:t>adaptability</a:t>
            </a:r>
            <a:r>
              <a:rPr lang="el-GR" sz="2000" dirty="0">
                <a:latin typeface="Times New Roman" panose="02020603050405020304" pitchFamily="18" charset="0"/>
              </a:rPr>
              <a:t>) δηλαδή η πρωτοβουλία (</a:t>
            </a:r>
            <a:r>
              <a:rPr lang="en-US" sz="2000" dirty="0">
                <a:latin typeface="Times New Roman" panose="02020603050405020304" pitchFamily="18" charset="0"/>
              </a:rPr>
              <a:t>proactive</a:t>
            </a:r>
            <a:r>
              <a:rPr lang="el-GR" sz="2000" dirty="0">
                <a:latin typeface="Times New Roman" panose="02020603050405020304" pitchFamily="18" charset="0"/>
              </a:rPr>
              <a:t> </a:t>
            </a:r>
            <a:r>
              <a:rPr lang="en-US" sz="2000" dirty="0">
                <a:latin typeface="Times New Roman" panose="02020603050405020304" pitchFamily="18" charset="0"/>
              </a:rPr>
              <a:t>strategy</a:t>
            </a:r>
            <a:r>
              <a:rPr lang="el-GR" sz="2000" dirty="0">
                <a:latin typeface="Times New Roman" panose="02020603050405020304" pitchFamily="18" charset="0"/>
              </a:rPr>
              <a:t>) προσαρμογής στην αγορά με προσφορά νέων προϊόντων (αγαθών/υπηρεσιών) και αναζήτηση νέων αγορών.</a:t>
            </a:r>
          </a:p>
          <a:p>
            <a:pPr lvl="1">
              <a:buFont typeface="Symbol" pitchFamily="2" charset="2"/>
              <a:buChar char="·"/>
            </a:pPr>
            <a:r>
              <a:rPr lang="el-GR" sz="2000" dirty="0">
                <a:latin typeface="Times New Roman" panose="02020603050405020304" pitchFamily="18" charset="0"/>
              </a:rPr>
              <a:t>Προσαρμογή και ευελιξία (</a:t>
            </a:r>
            <a:r>
              <a:rPr lang="en-US" sz="2000" dirty="0">
                <a:latin typeface="Times New Roman" panose="02020603050405020304" pitchFamily="18" charset="0"/>
              </a:rPr>
              <a:t>adaptation</a:t>
            </a:r>
            <a:r>
              <a:rPr lang="el-GR" sz="2000" dirty="0">
                <a:latin typeface="Times New Roman" panose="02020603050405020304" pitchFamily="18" charset="0"/>
              </a:rPr>
              <a:t>) στις αλλαγές των συνθηκών της αγοράς (</a:t>
            </a:r>
            <a:r>
              <a:rPr lang="en-US" sz="2000" dirty="0">
                <a:latin typeface="Times New Roman" panose="02020603050405020304" pitchFamily="18" charset="0"/>
              </a:rPr>
              <a:t>reactive</a:t>
            </a:r>
            <a:r>
              <a:rPr lang="el-GR" sz="2000" dirty="0">
                <a:latin typeface="Times New Roman" panose="02020603050405020304" pitchFamily="18" charset="0"/>
              </a:rPr>
              <a:t> </a:t>
            </a:r>
            <a:r>
              <a:rPr lang="en-US" sz="2000" dirty="0">
                <a:latin typeface="Times New Roman" panose="02020603050405020304" pitchFamily="18" charset="0"/>
              </a:rPr>
              <a:t>strategy</a:t>
            </a:r>
            <a:r>
              <a:rPr lang="el-GR" sz="2000" dirty="0">
                <a:latin typeface="Times New Roman" panose="02020603050405020304" pitchFamily="18" charset="0"/>
              </a:rPr>
              <a:t>).</a:t>
            </a:r>
          </a:p>
          <a:p>
            <a:pPr lvl="1">
              <a:buFont typeface="Symbol" pitchFamily="2" charset="2"/>
              <a:buChar char="·"/>
            </a:pPr>
            <a:r>
              <a:rPr lang="el-GR" sz="2000" dirty="0">
                <a:latin typeface="Times New Roman" panose="02020603050405020304" pitchFamily="18" charset="0"/>
              </a:rPr>
              <a:t>Συνεργασία</a:t>
            </a:r>
            <a:r>
              <a:rPr lang="en-US" sz="2000" dirty="0">
                <a:latin typeface="Times New Roman" panose="02020603050405020304" pitchFamily="18" charset="0"/>
              </a:rPr>
              <a:t> (cooperation)</a:t>
            </a:r>
            <a:r>
              <a:rPr lang="el-GR" sz="2000" dirty="0">
                <a:latin typeface="Times New Roman" panose="02020603050405020304" pitchFamily="18" charset="0"/>
              </a:rPr>
              <a:t>. Πράγματι όπως φάνηκε από την εμπειρική έρευνα, η κοινωνική επικοινωνία στο δίκτυο, συμβάλει στην δημιουργία </a:t>
            </a:r>
            <a:r>
              <a:rPr lang="el-GR" sz="2000" dirty="0" err="1">
                <a:latin typeface="Times New Roman" panose="02020603050405020304" pitchFamily="18" charset="0"/>
              </a:rPr>
              <a:t>συνεργασιακής</a:t>
            </a:r>
            <a:r>
              <a:rPr lang="el-GR" sz="2000" dirty="0">
                <a:latin typeface="Times New Roman" panose="02020603050405020304" pitchFamily="18" charset="0"/>
              </a:rPr>
              <a:t> ατμόσφαιρας που είναι απαραίτητη προκειμένου να επακολουθήσει και η έμπρακτη συνεργασία σε επίπεδο ανάπτυξης κοινών αγορών ή προϊόντων.</a:t>
            </a:r>
          </a:p>
          <a:p>
            <a:endParaRPr lang="en-GR" sz="2400" dirty="0"/>
          </a:p>
        </p:txBody>
      </p:sp>
      <p:sp>
        <p:nvSpPr>
          <p:cNvPr id="4" name="Footer Placeholder 3">
            <a:extLst>
              <a:ext uri="{FF2B5EF4-FFF2-40B4-BE49-F238E27FC236}">
                <a16:creationId xmlns:a16="http://schemas.microsoft.com/office/drawing/2014/main" id="{43958891-20F2-6946-BB01-8E46B94475EF}"/>
              </a:ext>
            </a:extLst>
          </p:cNvPr>
          <p:cNvSpPr>
            <a:spLocks noGrp="1"/>
          </p:cNvSpPr>
          <p:nvPr>
            <p:ph type="ftr" sz="quarter" idx="11"/>
          </p:nvPr>
        </p:nvSpPr>
        <p:spPr>
          <a:xfrm>
            <a:off x="3556000" y="6525344"/>
            <a:ext cx="2895600" cy="180256"/>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62B743AE-B4AD-9E44-9BEF-6B981DEE2C1D}"/>
              </a:ext>
            </a:extLst>
          </p:cNvPr>
          <p:cNvSpPr>
            <a:spLocks noGrp="1"/>
          </p:cNvSpPr>
          <p:nvPr>
            <p:ph type="sldNum" sz="quarter" idx="12"/>
          </p:nvPr>
        </p:nvSpPr>
        <p:spPr/>
        <p:txBody>
          <a:bodyPr/>
          <a:lstStyle/>
          <a:p>
            <a:fld id="{3B354332-F23B-534A-A191-157CDC1B0D27}" type="slidenum">
              <a:rPr lang="el-GR" altLang="en-GR" smtClean="0"/>
              <a:pPr/>
              <a:t>115</a:t>
            </a:fld>
            <a:endParaRPr lang="el-GR" altLang="en-GR"/>
          </a:p>
        </p:txBody>
      </p:sp>
    </p:spTree>
    <p:extLst>
      <p:ext uri="{BB962C8B-B14F-4D97-AF65-F5344CB8AC3E}">
        <p14:creationId xmlns:p14="http://schemas.microsoft.com/office/powerpoint/2010/main" val="22244699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D1A7-A608-E444-8070-7ACBC5FFE256}"/>
              </a:ext>
            </a:extLst>
          </p:cNvPr>
          <p:cNvSpPr>
            <a:spLocks noGrp="1"/>
          </p:cNvSpPr>
          <p:nvPr>
            <p:ph type="title"/>
          </p:nvPr>
        </p:nvSpPr>
        <p:spPr>
          <a:xfrm>
            <a:off x="685800" y="152400"/>
            <a:ext cx="6870700" cy="1219200"/>
          </a:xfrm>
        </p:spPr>
        <p:txBody>
          <a:bodyPr/>
          <a:lstStyle/>
          <a:p>
            <a:r>
              <a:rPr lang="el-GR" sz="3200" dirty="0"/>
              <a:t>Ο ρόλος του Δυναμισμού του Περιβάλλοντος</a:t>
            </a:r>
            <a:endParaRPr lang="en-GR" sz="3200" dirty="0"/>
          </a:p>
        </p:txBody>
      </p:sp>
      <p:sp>
        <p:nvSpPr>
          <p:cNvPr id="3" name="Content Placeholder 2">
            <a:extLst>
              <a:ext uri="{FF2B5EF4-FFF2-40B4-BE49-F238E27FC236}">
                <a16:creationId xmlns:a16="http://schemas.microsoft.com/office/drawing/2014/main" id="{AFAEF502-1C93-9A43-AFE9-E5B359EF12FC}"/>
              </a:ext>
            </a:extLst>
          </p:cNvPr>
          <p:cNvSpPr>
            <a:spLocks noGrp="1"/>
          </p:cNvSpPr>
          <p:nvPr>
            <p:ph idx="1"/>
          </p:nvPr>
        </p:nvSpPr>
        <p:spPr/>
        <p:txBody>
          <a:bodyPr/>
          <a:lstStyle/>
          <a:p>
            <a:r>
              <a:rPr lang="el-GR" sz="1800" dirty="0"/>
              <a:t>Όσο μεγαλύτερος είναι ο δυναμισμός του περιβάλλοντος (όπως, π.χ. στον κλάδο υψηλής τεχνολογίας), τόσο πιο εντατική είναι η χρήση του Ίντερνετ με σκοπό τις:</a:t>
            </a:r>
          </a:p>
          <a:p>
            <a:endParaRPr lang="el-GR" sz="1800" dirty="0"/>
          </a:p>
          <a:p>
            <a:r>
              <a:rPr lang="el-GR" sz="1800" dirty="0"/>
              <a:t>(</a:t>
            </a:r>
            <a:r>
              <a:rPr lang="en-GB" sz="1800" dirty="0"/>
              <a:t>ii)	</a:t>
            </a:r>
            <a:r>
              <a:rPr lang="el-GR" sz="1800" dirty="0"/>
              <a:t>ανταλλαγές πληροφοριών μέσα στο επιχειρησιακό δίκτυο, όπως εκφράζεται η ανταλλαγή στρατηγικών πληροφοριών σχετικά με την αγορά, ή την ανάπτυξη προϊόντος.</a:t>
            </a:r>
          </a:p>
          <a:p>
            <a:endParaRPr lang="el-GR" sz="1800" dirty="0"/>
          </a:p>
          <a:p>
            <a:r>
              <a:rPr lang="el-GR" sz="1800" dirty="0"/>
              <a:t>(</a:t>
            </a:r>
            <a:r>
              <a:rPr lang="en-GB" sz="1800" dirty="0"/>
              <a:t>iii)	</a:t>
            </a:r>
            <a:r>
              <a:rPr lang="el-GR" sz="1800" dirty="0"/>
              <a:t>ανταλλαγές κοινωνικού περιεχομένου μέσα στο επιχειρησιακό δίκτυο.</a:t>
            </a:r>
          </a:p>
          <a:p>
            <a:endParaRPr lang="el-GR" sz="1800" dirty="0"/>
          </a:p>
          <a:p>
            <a:endParaRPr lang="en-GR" sz="1800" dirty="0"/>
          </a:p>
        </p:txBody>
      </p:sp>
      <p:sp>
        <p:nvSpPr>
          <p:cNvPr id="4" name="Footer Placeholder 3">
            <a:extLst>
              <a:ext uri="{FF2B5EF4-FFF2-40B4-BE49-F238E27FC236}">
                <a16:creationId xmlns:a16="http://schemas.microsoft.com/office/drawing/2014/main" id="{BD178916-D239-544A-91D1-8639EF8554FA}"/>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1D7503C1-0AA7-6943-A78C-9092FA615CAA}"/>
              </a:ext>
            </a:extLst>
          </p:cNvPr>
          <p:cNvSpPr>
            <a:spLocks noGrp="1"/>
          </p:cNvSpPr>
          <p:nvPr>
            <p:ph type="sldNum" sz="quarter" idx="12"/>
          </p:nvPr>
        </p:nvSpPr>
        <p:spPr/>
        <p:txBody>
          <a:bodyPr/>
          <a:lstStyle/>
          <a:p>
            <a:fld id="{3B354332-F23B-534A-A191-157CDC1B0D27}" type="slidenum">
              <a:rPr lang="el-GR" altLang="en-GR" smtClean="0"/>
              <a:pPr/>
              <a:t>116</a:t>
            </a:fld>
            <a:endParaRPr lang="el-GR" altLang="en-GR"/>
          </a:p>
        </p:txBody>
      </p:sp>
    </p:spTree>
    <p:extLst>
      <p:ext uri="{BB962C8B-B14F-4D97-AF65-F5344CB8AC3E}">
        <p14:creationId xmlns:p14="http://schemas.microsoft.com/office/powerpoint/2010/main" val="23414976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D1A7-A608-E444-8070-7ACBC5FFE256}"/>
              </a:ext>
            </a:extLst>
          </p:cNvPr>
          <p:cNvSpPr>
            <a:spLocks noGrp="1"/>
          </p:cNvSpPr>
          <p:nvPr>
            <p:ph type="title"/>
          </p:nvPr>
        </p:nvSpPr>
        <p:spPr>
          <a:xfrm>
            <a:off x="685800" y="152400"/>
            <a:ext cx="6870700" cy="1219200"/>
          </a:xfrm>
        </p:spPr>
        <p:txBody>
          <a:bodyPr/>
          <a:lstStyle/>
          <a:p>
            <a:r>
              <a:rPr lang="el-GR" sz="3200" dirty="0"/>
              <a:t>Ο ρόλος του Δυναμισμού του Περιβάλλοντος</a:t>
            </a:r>
            <a:endParaRPr lang="en-GR" sz="3200" dirty="0"/>
          </a:p>
        </p:txBody>
      </p:sp>
      <p:sp>
        <p:nvSpPr>
          <p:cNvPr id="3" name="Content Placeholder 2">
            <a:extLst>
              <a:ext uri="{FF2B5EF4-FFF2-40B4-BE49-F238E27FC236}">
                <a16:creationId xmlns:a16="http://schemas.microsoft.com/office/drawing/2014/main" id="{AFAEF502-1C93-9A43-AFE9-E5B359EF12FC}"/>
              </a:ext>
            </a:extLst>
          </p:cNvPr>
          <p:cNvSpPr>
            <a:spLocks noGrp="1"/>
          </p:cNvSpPr>
          <p:nvPr>
            <p:ph idx="1"/>
          </p:nvPr>
        </p:nvSpPr>
        <p:spPr/>
        <p:txBody>
          <a:bodyPr/>
          <a:lstStyle/>
          <a:p>
            <a:r>
              <a:rPr lang="el-GR" sz="1800" dirty="0"/>
              <a:t>Όσο μεγαλύτερος είναι ο δυναμισμός της τεχνολογικής εξέλιξης, τόσο πιο έντονη είναι η επίδραση των</a:t>
            </a:r>
          </a:p>
          <a:p>
            <a:r>
              <a:rPr lang="en-GB" sz="1800" dirty="0" err="1"/>
              <a:t>i</a:t>
            </a:r>
            <a:r>
              <a:rPr lang="en-GB" sz="1800" dirty="0"/>
              <a:t>)	</a:t>
            </a:r>
            <a:r>
              <a:rPr lang="el-GR" sz="1800" dirty="0"/>
              <a:t>Ανταλλαγών πληροφοριών στρατηγικής φύσεως (σχετικά με την αγορά ή την ανάπτυξη προϊόντος) μέσα στο επιχειρησιακό δίκτυο μέσω του Ίντερνετ και </a:t>
            </a:r>
          </a:p>
          <a:p>
            <a:endParaRPr lang="el-GR" sz="1800" dirty="0"/>
          </a:p>
          <a:p>
            <a:r>
              <a:rPr lang="en-GB" sz="1800" dirty="0"/>
              <a:t>ii)	</a:t>
            </a:r>
            <a:r>
              <a:rPr lang="el-GR" sz="1800" dirty="0"/>
              <a:t>Ανταλλαγών κοινωνικού περιεχομένου (π.χ. μέσα από τα </a:t>
            </a:r>
            <a:r>
              <a:rPr lang="en-GB" sz="1800" dirty="0"/>
              <a:t>SM, </a:t>
            </a:r>
            <a:r>
              <a:rPr lang="el-GR" sz="1800" dirty="0"/>
              <a:t>ή το </a:t>
            </a:r>
            <a:r>
              <a:rPr lang="en-GB" sz="1800" dirty="0"/>
              <a:t>email) </a:t>
            </a:r>
            <a:r>
              <a:rPr lang="el-GR" sz="1800" dirty="0"/>
              <a:t>μέσα στο επιχειρησιακό δίκτυο μέσω του Ίντερνετ.</a:t>
            </a:r>
          </a:p>
          <a:p>
            <a:pPr marL="0" indent="0">
              <a:buNone/>
            </a:pPr>
            <a:endParaRPr lang="el-GR" sz="1800" dirty="0"/>
          </a:p>
          <a:p>
            <a:pPr marL="0" indent="0">
              <a:buNone/>
            </a:pPr>
            <a:r>
              <a:rPr lang="el-GR" sz="1800" dirty="0"/>
              <a:t>επί της επιχειρηματικής απόδοσης (σε όρους προσαρμοστικότητας, προσαρμογής και συνεργασίας).</a:t>
            </a:r>
          </a:p>
          <a:p>
            <a:endParaRPr lang="el-GR" sz="1800" dirty="0"/>
          </a:p>
          <a:p>
            <a:endParaRPr lang="el-GR" sz="1800" dirty="0"/>
          </a:p>
          <a:p>
            <a:endParaRPr lang="en-GR" sz="1800" dirty="0"/>
          </a:p>
        </p:txBody>
      </p:sp>
      <p:sp>
        <p:nvSpPr>
          <p:cNvPr id="4" name="Footer Placeholder 3">
            <a:extLst>
              <a:ext uri="{FF2B5EF4-FFF2-40B4-BE49-F238E27FC236}">
                <a16:creationId xmlns:a16="http://schemas.microsoft.com/office/drawing/2014/main" id="{BD178916-D239-544A-91D1-8639EF8554FA}"/>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1D7503C1-0AA7-6943-A78C-9092FA615CAA}"/>
              </a:ext>
            </a:extLst>
          </p:cNvPr>
          <p:cNvSpPr>
            <a:spLocks noGrp="1"/>
          </p:cNvSpPr>
          <p:nvPr>
            <p:ph type="sldNum" sz="quarter" idx="12"/>
          </p:nvPr>
        </p:nvSpPr>
        <p:spPr/>
        <p:txBody>
          <a:bodyPr/>
          <a:lstStyle/>
          <a:p>
            <a:fld id="{3B354332-F23B-534A-A191-157CDC1B0D27}" type="slidenum">
              <a:rPr lang="el-GR" altLang="en-GR" smtClean="0"/>
              <a:pPr/>
              <a:t>117</a:t>
            </a:fld>
            <a:endParaRPr lang="el-GR" altLang="en-GR"/>
          </a:p>
        </p:txBody>
      </p:sp>
    </p:spTree>
    <p:extLst>
      <p:ext uri="{BB962C8B-B14F-4D97-AF65-F5344CB8AC3E}">
        <p14:creationId xmlns:p14="http://schemas.microsoft.com/office/powerpoint/2010/main" val="2134161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D1A7-A608-E444-8070-7ACBC5FFE256}"/>
              </a:ext>
            </a:extLst>
          </p:cNvPr>
          <p:cNvSpPr>
            <a:spLocks noGrp="1"/>
          </p:cNvSpPr>
          <p:nvPr>
            <p:ph type="title"/>
          </p:nvPr>
        </p:nvSpPr>
        <p:spPr>
          <a:xfrm>
            <a:off x="179512" y="152400"/>
            <a:ext cx="8202488" cy="1219200"/>
          </a:xfrm>
        </p:spPr>
        <p:txBody>
          <a:bodyPr/>
          <a:lstStyle/>
          <a:p>
            <a:r>
              <a:rPr lang="el-GR" sz="2800" dirty="0"/>
              <a:t>Ο ρόλος του  προϊόντος (προσαρμοστικότητα</a:t>
            </a:r>
            <a:r>
              <a:rPr lang="en-US" sz="2800" dirty="0"/>
              <a:t>- product customization</a:t>
            </a:r>
            <a:r>
              <a:rPr lang="el-GR" sz="2800" dirty="0"/>
              <a:t>)</a:t>
            </a:r>
            <a:endParaRPr lang="en-GR" sz="2800" dirty="0"/>
          </a:p>
        </p:txBody>
      </p:sp>
      <p:sp>
        <p:nvSpPr>
          <p:cNvPr id="3" name="Content Placeholder 2">
            <a:extLst>
              <a:ext uri="{FF2B5EF4-FFF2-40B4-BE49-F238E27FC236}">
                <a16:creationId xmlns:a16="http://schemas.microsoft.com/office/drawing/2014/main" id="{AFAEF502-1C93-9A43-AFE9-E5B359EF12FC}"/>
              </a:ext>
            </a:extLst>
          </p:cNvPr>
          <p:cNvSpPr>
            <a:spLocks noGrp="1"/>
          </p:cNvSpPr>
          <p:nvPr>
            <p:ph idx="1"/>
          </p:nvPr>
        </p:nvSpPr>
        <p:spPr/>
        <p:txBody>
          <a:bodyPr/>
          <a:lstStyle/>
          <a:p>
            <a:r>
              <a:rPr lang="el-GR" sz="1800" dirty="0"/>
              <a:t>Όσο μεγαλύτερη είναι η προσαρμοστικότητα του προϊόντος/υπηρεσίας (</a:t>
            </a:r>
            <a:r>
              <a:rPr lang="en-GB" sz="1800" dirty="0"/>
              <a:t>customization), </a:t>
            </a:r>
            <a:r>
              <a:rPr lang="el-GR" sz="1800" dirty="0"/>
              <a:t>τόσο πιο έντονη είναι επίδραση των:</a:t>
            </a:r>
          </a:p>
          <a:p>
            <a:endParaRPr lang="el-GR" sz="1800" dirty="0"/>
          </a:p>
          <a:p>
            <a:r>
              <a:rPr lang="en-GB" sz="1800" dirty="0" err="1"/>
              <a:t>i</a:t>
            </a:r>
            <a:r>
              <a:rPr lang="en-GB" sz="1800" dirty="0"/>
              <a:t>)	</a:t>
            </a:r>
            <a:r>
              <a:rPr lang="el-GR" sz="1800" dirty="0"/>
              <a:t>Ανταλλαγών πληροφοριών στρατηγικής φύσεως (σχετικά με την αγορά ή την ανάπτυξη προϊόντος) μέσα στο επιχειρησιακό δίκτυο μέσω του Ίντερνετ, </a:t>
            </a:r>
          </a:p>
          <a:p>
            <a:endParaRPr lang="el-GR" sz="1800" dirty="0"/>
          </a:p>
          <a:p>
            <a:r>
              <a:rPr lang="en-GB" sz="1800" dirty="0"/>
              <a:t>ii)	</a:t>
            </a:r>
            <a:r>
              <a:rPr lang="el-GR" sz="1800" dirty="0"/>
              <a:t>Ανταλλαγών κοινωνικού περιεχομένου (π.χ. μέσα από τα </a:t>
            </a:r>
            <a:r>
              <a:rPr lang="en-GB" sz="1800" dirty="0"/>
              <a:t>SM, </a:t>
            </a:r>
            <a:r>
              <a:rPr lang="el-GR" sz="1800" dirty="0"/>
              <a:t>ή το </a:t>
            </a:r>
            <a:r>
              <a:rPr lang="en-GB" sz="1800" dirty="0"/>
              <a:t>email) </a:t>
            </a:r>
            <a:r>
              <a:rPr lang="el-GR" sz="1800" dirty="0"/>
              <a:t>μέσα στο επιχειρησιακό δίκτυο μέσω του Ίντερνετ </a:t>
            </a:r>
          </a:p>
          <a:p>
            <a:endParaRPr lang="el-GR" sz="1800" dirty="0"/>
          </a:p>
          <a:p>
            <a:r>
              <a:rPr lang="el-GR" sz="1800" dirty="0"/>
              <a:t>επί της επιχειρηματικής απόδοσης (σε όρους προσαρμοστικότητας, προσαρμογής και συνεργασίας).</a:t>
            </a:r>
          </a:p>
          <a:p>
            <a:endParaRPr lang="el-GR" sz="1800" dirty="0"/>
          </a:p>
          <a:p>
            <a:endParaRPr lang="el-GR" sz="1800" dirty="0"/>
          </a:p>
          <a:p>
            <a:endParaRPr lang="el-GR" sz="1800" dirty="0"/>
          </a:p>
          <a:p>
            <a:endParaRPr lang="en-GR" sz="1800" dirty="0"/>
          </a:p>
        </p:txBody>
      </p:sp>
      <p:sp>
        <p:nvSpPr>
          <p:cNvPr id="4" name="Footer Placeholder 3">
            <a:extLst>
              <a:ext uri="{FF2B5EF4-FFF2-40B4-BE49-F238E27FC236}">
                <a16:creationId xmlns:a16="http://schemas.microsoft.com/office/drawing/2014/main" id="{BD178916-D239-544A-91D1-8639EF8554FA}"/>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1D7503C1-0AA7-6943-A78C-9092FA615CAA}"/>
              </a:ext>
            </a:extLst>
          </p:cNvPr>
          <p:cNvSpPr>
            <a:spLocks noGrp="1"/>
          </p:cNvSpPr>
          <p:nvPr>
            <p:ph type="sldNum" sz="quarter" idx="12"/>
          </p:nvPr>
        </p:nvSpPr>
        <p:spPr/>
        <p:txBody>
          <a:bodyPr/>
          <a:lstStyle/>
          <a:p>
            <a:fld id="{3B354332-F23B-534A-A191-157CDC1B0D27}" type="slidenum">
              <a:rPr lang="el-GR" altLang="en-GR" smtClean="0"/>
              <a:pPr/>
              <a:t>118</a:t>
            </a:fld>
            <a:endParaRPr lang="el-GR" altLang="en-GR"/>
          </a:p>
        </p:txBody>
      </p:sp>
    </p:spTree>
    <p:extLst>
      <p:ext uri="{BB962C8B-B14F-4D97-AF65-F5344CB8AC3E}">
        <p14:creationId xmlns:p14="http://schemas.microsoft.com/office/powerpoint/2010/main" val="7838960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D1A7-A608-E444-8070-7ACBC5FFE256}"/>
              </a:ext>
            </a:extLst>
          </p:cNvPr>
          <p:cNvSpPr>
            <a:spLocks noGrp="1"/>
          </p:cNvSpPr>
          <p:nvPr>
            <p:ph type="title"/>
          </p:nvPr>
        </p:nvSpPr>
        <p:spPr>
          <a:xfrm>
            <a:off x="685800" y="152400"/>
            <a:ext cx="7558608" cy="1219200"/>
          </a:xfrm>
        </p:spPr>
        <p:txBody>
          <a:bodyPr/>
          <a:lstStyle/>
          <a:p>
            <a:r>
              <a:rPr lang="el-GR" sz="3200" dirty="0"/>
              <a:t>Ο ρόλος του  προϊόντος (πολυπλοκότητα-</a:t>
            </a:r>
            <a:r>
              <a:rPr lang="en-US" sz="3200" dirty="0"/>
              <a:t>product complexity</a:t>
            </a:r>
            <a:r>
              <a:rPr lang="el-GR" sz="3200" dirty="0"/>
              <a:t>)</a:t>
            </a:r>
            <a:endParaRPr lang="en-GR" sz="3200" dirty="0"/>
          </a:p>
        </p:txBody>
      </p:sp>
      <p:sp>
        <p:nvSpPr>
          <p:cNvPr id="3" name="Content Placeholder 2">
            <a:extLst>
              <a:ext uri="{FF2B5EF4-FFF2-40B4-BE49-F238E27FC236}">
                <a16:creationId xmlns:a16="http://schemas.microsoft.com/office/drawing/2014/main" id="{AFAEF502-1C93-9A43-AFE9-E5B359EF12FC}"/>
              </a:ext>
            </a:extLst>
          </p:cNvPr>
          <p:cNvSpPr>
            <a:spLocks noGrp="1"/>
          </p:cNvSpPr>
          <p:nvPr>
            <p:ph idx="1"/>
          </p:nvPr>
        </p:nvSpPr>
        <p:spPr/>
        <p:txBody>
          <a:bodyPr/>
          <a:lstStyle/>
          <a:p>
            <a:r>
              <a:rPr lang="el-GR" sz="1800" dirty="0"/>
              <a:t>Όσο μεγαλύτερη είναι η πολυπλοκότητα του προϊόντος/υπηρεσίας (</a:t>
            </a:r>
            <a:r>
              <a:rPr lang="en-US" sz="1800" dirty="0"/>
              <a:t>product complexity</a:t>
            </a:r>
            <a:r>
              <a:rPr lang="en-GB" sz="1800" dirty="0"/>
              <a:t>), </a:t>
            </a:r>
            <a:r>
              <a:rPr lang="el-GR" sz="1800" dirty="0"/>
              <a:t>τόσο πιο έντονη είναι επίδραση των:</a:t>
            </a:r>
          </a:p>
          <a:p>
            <a:endParaRPr lang="el-GR" sz="1800" dirty="0"/>
          </a:p>
          <a:p>
            <a:r>
              <a:rPr lang="en-GB" sz="1800" dirty="0" err="1"/>
              <a:t>i</a:t>
            </a:r>
            <a:r>
              <a:rPr lang="en-GB" sz="1800" dirty="0"/>
              <a:t>)	</a:t>
            </a:r>
            <a:r>
              <a:rPr lang="el-GR" sz="1800" dirty="0"/>
              <a:t>Ανταλλαγών πληροφοριών στρατηγικής φύσεως (σχετικά με την αγορά ή την ανάπτυξη προϊόντος) μέσα στο επιχειρησιακό δίκτυο μέσω του Ίντερνετ, </a:t>
            </a:r>
          </a:p>
          <a:p>
            <a:endParaRPr lang="el-GR" sz="1800" dirty="0"/>
          </a:p>
          <a:p>
            <a:r>
              <a:rPr lang="en-GB" sz="1800" dirty="0"/>
              <a:t>ii)	</a:t>
            </a:r>
            <a:r>
              <a:rPr lang="el-GR" sz="1800" dirty="0"/>
              <a:t>Ανταλλαγών κοινωνικού περιεχομένου (π.χ. μέσα από τα </a:t>
            </a:r>
            <a:r>
              <a:rPr lang="en-GB" sz="1800" dirty="0"/>
              <a:t>SM, </a:t>
            </a:r>
            <a:r>
              <a:rPr lang="el-GR" sz="1800" dirty="0"/>
              <a:t>ή το </a:t>
            </a:r>
            <a:r>
              <a:rPr lang="en-GB" sz="1800" dirty="0"/>
              <a:t>email) </a:t>
            </a:r>
            <a:r>
              <a:rPr lang="el-GR" sz="1800" dirty="0"/>
              <a:t>μέσα στο επιχειρησιακό δίκτυο μέσω του Ίντερνετ </a:t>
            </a:r>
          </a:p>
          <a:p>
            <a:endParaRPr lang="el-GR" sz="1800" dirty="0"/>
          </a:p>
          <a:p>
            <a:r>
              <a:rPr lang="el-GR" sz="1800" dirty="0"/>
              <a:t>επί της επιχειρηματικής απόδοσης (σε όρους προσαρμοστικότητας, προσαρμογής και συνεργασίας).</a:t>
            </a:r>
          </a:p>
          <a:p>
            <a:endParaRPr lang="el-GR" sz="1800" dirty="0"/>
          </a:p>
          <a:p>
            <a:endParaRPr lang="el-GR" sz="1800" dirty="0"/>
          </a:p>
          <a:p>
            <a:endParaRPr lang="el-GR" sz="1800" dirty="0"/>
          </a:p>
          <a:p>
            <a:endParaRPr lang="en-GR" sz="1800" dirty="0"/>
          </a:p>
        </p:txBody>
      </p:sp>
      <p:sp>
        <p:nvSpPr>
          <p:cNvPr id="4" name="Footer Placeholder 3">
            <a:extLst>
              <a:ext uri="{FF2B5EF4-FFF2-40B4-BE49-F238E27FC236}">
                <a16:creationId xmlns:a16="http://schemas.microsoft.com/office/drawing/2014/main" id="{BD178916-D239-544A-91D1-8639EF8554FA}"/>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1D7503C1-0AA7-6943-A78C-9092FA615CAA}"/>
              </a:ext>
            </a:extLst>
          </p:cNvPr>
          <p:cNvSpPr>
            <a:spLocks noGrp="1"/>
          </p:cNvSpPr>
          <p:nvPr>
            <p:ph type="sldNum" sz="quarter" idx="12"/>
          </p:nvPr>
        </p:nvSpPr>
        <p:spPr/>
        <p:txBody>
          <a:bodyPr/>
          <a:lstStyle/>
          <a:p>
            <a:fld id="{3B354332-F23B-534A-A191-157CDC1B0D27}" type="slidenum">
              <a:rPr lang="el-GR" altLang="en-GR" smtClean="0"/>
              <a:pPr/>
              <a:t>119</a:t>
            </a:fld>
            <a:endParaRPr lang="el-GR" altLang="en-GR"/>
          </a:p>
        </p:txBody>
      </p:sp>
    </p:spTree>
    <p:extLst>
      <p:ext uri="{BB962C8B-B14F-4D97-AF65-F5344CB8AC3E}">
        <p14:creationId xmlns:p14="http://schemas.microsoft.com/office/powerpoint/2010/main" val="2254130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Τίτλος 1">
            <a:extLst>
              <a:ext uri="{FF2B5EF4-FFF2-40B4-BE49-F238E27FC236}">
                <a16:creationId xmlns:a16="http://schemas.microsoft.com/office/drawing/2014/main" id="{3C03609F-7B3D-444E-B307-023E14A147A3}"/>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30722" name="Θέση περιεχομένου 3">
            <a:extLst>
              <a:ext uri="{FF2B5EF4-FFF2-40B4-BE49-F238E27FC236}">
                <a16:creationId xmlns:a16="http://schemas.microsoft.com/office/drawing/2014/main" id="{3FCCB9EF-B741-124B-803A-9374A7EC0902}"/>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7463" y="908050"/>
            <a:ext cx="9042401" cy="4897438"/>
          </a:xfrm>
        </p:spPr>
      </p:pic>
      <p:sp>
        <p:nvSpPr>
          <p:cNvPr id="2" name="Footer Placeholder 1">
            <a:extLst>
              <a:ext uri="{FF2B5EF4-FFF2-40B4-BE49-F238E27FC236}">
                <a16:creationId xmlns:a16="http://schemas.microsoft.com/office/drawing/2014/main" id="{D2B06853-3DFF-D14B-AE47-D9E8E033079D}"/>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3" name="Slide Number Placeholder 2">
            <a:extLst>
              <a:ext uri="{FF2B5EF4-FFF2-40B4-BE49-F238E27FC236}">
                <a16:creationId xmlns:a16="http://schemas.microsoft.com/office/drawing/2014/main" id="{741E3712-E90C-DE43-A085-6C45DE096A02}"/>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0BC570C6-D371-1648-9B7C-2A83C2FE91B0}" type="slidenum">
              <a:rPr lang="el-GR" altLang="en-GR" sz="1400"/>
              <a:pPr eaLnBrk="1" hangingPunct="1"/>
              <a:t>12</a:t>
            </a:fld>
            <a:endParaRPr lang="el-GR" altLang="en-GR" sz="140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D1A7-A608-E444-8070-7ACBC5FFE256}"/>
              </a:ext>
            </a:extLst>
          </p:cNvPr>
          <p:cNvSpPr>
            <a:spLocks noGrp="1"/>
          </p:cNvSpPr>
          <p:nvPr>
            <p:ph type="title"/>
          </p:nvPr>
        </p:nvSpPr>
        <p:spPr>
          <a:xfrm>
            <a:off x="685800" y="152400"/>
            <a:ext cx="7558608" cy="1219200"/>
          </a:xfrm>
        </p:spPr>
        <p:txBody>
          <a:bodyPr/>
          <a:lstStyle/>
          <a:p>
            <a:r>
              <a:rPr lang="el-GR" sz="3200" dirty="0"/>
              <a:t>Ο ρόλος του Περιβάλλοντος της Επιχείρησης-</a:t>
            </a:r>
            <a:r>
              <a:rPr lang="en-US" sz="3200" dirty="0"/>
              <a:t>Corporate Culture</a:t>
            </a:r>
            <a:r>
              <a:rPr lang="el-GR" sz="3200" dirty="0"/>
              <a:t>)</a:t>
            </a:r>
            <a:endParaRPr lang="en-GR" sz="3200" dirty="0"/>
          </a:p>
        </p:txBody>
      </p:sp>
      <p:sp>
        <p:nvSpPr>
          <p:cNvPr id="3" name="Content Placeholder 2">
            <a:extLst>
              <a:ext uri="{FF2B5EF4-FFF2-40B4-BE49-F238E27FC236}">
                <a16:creationId xmlns:a16="http://schemas.microsoft.com/office/drawing/2014/main" id="{AFAEF502-1C93-9A43-AFE9-E5B359EF12FC}"/>
              </a:ext>
            </a:extLst>
          </p:cNvPr>
          <p:cNvSpPr>
            <a:spLocks noGrp="1"/>
          </p:cNvSpPr>
          <p:nvPr>
            <p:ph idx="1"/>
          </p:nvPr>
        </p:nvSpPr>
        <p:spPr/>
        <p:txBody>
          <a:bodyPr/>
          <a:lstStyle/>
          <a:p>
            <a:r>
              <a:rPr lang="el-GR" sz="1800" dirty="0"/>
              <a:t>Όσο μεγαλύτερη είναι η πολυπλοκότητα του προϊόντος/υπηρεσίας (</a:t>
            </a:r>
            <a:r>
              <a:rPr lang="en-US" sz="1800" dirty="0"/>
              <a:t>product complexity</a:t>
            </a:r>
            <a:r>
              <a:rPr lang="en-GB" sz="1800" dirty="0"/>
              <a:t>), </a:t>
            </a:r>
            <a:r>
              <a:rPr lang="el-GR" sz="1800" dirty="0"/>
              <a:t>τόσο πιο έντονη είναι επίδραση των:</a:t>
            </a:r>
          </a:p>
          <a:p>
            <a:endParaRPr lang="el-GR" sz="1800" dirty="0"/>
          </a:p>
          <a:p>
            <a:r>
              <a:rPr lang="en-GB" sz="1800" dirty="0" err="1"/>
              <a:t>i</a:t>
            </a:r>
            <a:r>
              <a:rPr lang="en-GB" sz="1800" dirty="0"/>
              <a:t>)	</a:t>
            </a:r>
            <a:r>
              <a:rPr lang="el-GR" sz="1800" dirty="0"/>
              <a:t>Ανταλλαγών πληροφοριών στρατηγικής φύσεως (σχετικά με την αγορά ή την ανάπτυξη προϊόντος) μέσα στο επιχειρησιακό δίκτυο μέσω του Ίντερνετ, </a:t>
            </a:r>
          </a:p>
          <a:p>
            <a:endParaRPr lang="el-GR" sz="1800" dirty="0"/>
          </a:p>
          <a:p>
            <a:r>
              <a:rPr lang="en-GB" sz="1800" dirty="0"/>
              <a:t>ii)	</a:t>
            </a:r>
            <a:r>
              <a:rPr lang="el-GR" sz="1800" dirty="0"/>
              <a:t>Ανταλλαγών κοινωνικού περιεχομένου (π.χ. μέσα από τα </a:t>
            </a:r>
            <a:r>
              <a:rPr lang="en-GB" sz="1800" dirty="0"/>
              <a:t>SM, </a:t>
            </a:r>
            <a:r>
              <a:rPr lang="el-GR" sz="1800" dirty="0"/>
              <a:t>ή το </a:t>
            </a:r>
            <a:r>
              <a:rPr lang="en-GB" sz="1800" dirty="0"/>
              <a:t>email) </a:t>
            </a:r>
            <a:r>
              <a:rPr lang="el-GR" sz="1800" dirty="0"/>
              <a:t>μέσα στο επιχειρησιακό δίκτυο μέσω του Ίντερνετ </a:t>
            </a:r>
          </a:p>
          <a:p>
            <a:endParaRPr lang="el-GR" sz="1800" dirty="0"/>
          </a:p>
          <a:p>
            <a:r>
              <a:rPr lang="el-GR" sz="1800" dirty="0"/>
              <a:t>επί της επιχειρηματικής απόδοσης (σε όρους προσαρμοστικότητας, προσαρμογής και συνεργασίας).</a:t>
            </a:r>
          </a:p>
          <a:p>
            <a:endParaRPr lang="el-GR" sz="1800" dirty="0"/>
          </a:p>
          <a:p>
            <a:endParaRPr lang="el-GR" sz="1800" dirty="0"/>
          </a:p>
          <a:p>
            <a:endParaRPr lang="el-GR" sz="1800" dirty="0"/>
          </a:p>
          <a:p>
            <a:endParaRPr lang="en-GR" sz="1800" dirty="0"/>
          </a:p>
        </p:txBody>
      </p:sp>
      <p:sp>
        <p:nvSpPr>
          <p:cNvPr id="4" name="Footer Placeholder 3">
            <a:extLst>
              <a:ext uri="{FF2B5EF4-FFF2-40B4-BE49-F238E27FC236}">
                <a16:creationId xmlns:a16="http://schemas.microsoft.com/office/drawing/2014/main" id="{BD178916-D239-544A-91D1-8639EF8554FA}"/>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1D7503C1-0AA7-6943-A78C-9092FA615CAA}"/>
              </a:ext>
            </a:extLst>
          </p:cNvPr>
          <p:cNvSpPr>
            <a:spLocks noGrp="1"/>
          </p:cNvSpPr>
          <p:nvPr>
            <p:ph type="sldNum" sz="quarter" idx="12"/>
          </p:nvPr>
        </p:nvSpPr>
        <p:spPr/>
        <p:txBody>
          <a:bodyPr/>
          <a:lstStyle/>
          <a:p>
            <a:fld id="{3B354332-F23B-534A-A191-157CDC1B0D27}" type="slidenum">
              <a:rPr lang="el-GR" altLang="en-GR" smtClean="0"/>
              <a:pPr/>
              <a:t>120</a:t>
            </a:fld>
            <a:endParaRPr lang="el-GR" altLang="en-GR"/>
          </a:p>
        </p:txBody>
      </p:sp>
    </p:spTree>
    <p:extLst>
      <p:ext uri="{BB962C8B-B14F-4D97-AF65-F5344CB8AC3E}">
        <p14:creationId xmlns:p14="http://schemas.microsoft.com/office/powerpoint/2010/main" val="11437737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D1A7-A608-E444-8070-7ACBC5FFE256}"/>
              </a:ext>
            </a:extLst>
          </p:cNvPr>
          <p:cNvSpPr>
            <a:spLocks noGrp="1"/>
          </p:cNvSpPr>
          <p:nvPr>
            <p:ph type="title"/>
          </p:nvPr>
        </p:nvSpPr>
        <p:spPr>
          <a:xfrm>
            <a:off x="251520" y="129436"/>
            <a:ext cx="8062664" cy="1219200"/>
          </a:xfrm>
        </p:spPr>
        <p:txBody>
          <a:bodyPr/>
          <a:lstStyle/>
          <a:p>
            <a:r>
              <a:rPr lang="el-GR" sz="3200" dirty="0"/>
              <a:t>Ο ρόλος της </a:t>
            </a:r>
            <a:r>
              <a:rPr lang="el-GR" sz="3200" dirty="0" err="1"/>
              <a:t>κουλτο</a:t>
            </a:r>
            <a:r>
              <a:rPr lang="en-US" sz="3200" dirty="0"/>
              <a:t>ύ</a:t>
            </a:r>
            <a:r>
              <a:rPr lang="el-GR" sz="3200" dirty="0" err="1"/>
              <a:t>ρας</a:t>
            </a:r>
            <a:r>
              <a:rPr lang="en-US" sz="3200" dirty="0"/>
              <a:t> “Adhocracy”</a:t>
            </a:r>
            <a:r>
              <a:rPr lang="el-GR" sz="3200" dirty="0"/>
              <a:t> στις Σχεσιακές Επικοινωνίες Διαδικτύου</a:t>
            </a:r>
            <a:endParaRPr lang="en-GR" sz="3200" dirty="0"/>
          </a:p>
        </p:txBody>
      </p:sp>
      <p:sp>
        <p:nvSpPr>
          <p:cNvPr id="3" name="Content Placeholder 2">
            <a:extLst>
              <a:ext uri="{FF2B5EF4-FFF2-40B4-BE49-F238E27FC236}">
                <a16:creationId xmlns:a16="http://schemas.microsoft.com/office/drawing/2014/main" id="{AFAEF502-1C93-9A43-AFE9-E5B359EF12FC}"/>
              </a:ext>
            </a:extLst>
          </p:cNvPr>
          <p:cNvSpPr>
            <a:spLocks noGrp="1"/>
          </p:cNvSpPr>
          <p:nvPr>
            <p:ph idx="1"/>
          </p:nvPr>
        </p:nvSpPr>
        <p:spPr>
          <a:xfrm>
            <a:off x="765681" y="1268760"/>
            <a:ext cx="7696200" cy="3657600"/>
          </a:xfrm>
        </p:spPr>
        <p:txBody>
          <a:bodyPr/>
          <a:lstStyle/>
          <a:p>
            <a:pPr marL="0" indent="0">
              <a:buNone/>
            </a:pPr>
            <a:endParaRPr lang="el-GR" sz="1800" dirty="0"/>
          </a:p>
          <a:p>
            <a:pPr marL="0" indent="0">
              <a:buNone/>
            </a:pPr>
            <a:r>
              <a:rPr lang="el-GR" sz="1800" dirty="0"/>
              <a:t>Υπάρχει θετική συσχέτιση μεταξύ πληροφοριακών και σχεσιακών ανταλλαγών μέσω του Διαδικτύου με τους οργανισμούς/επιχειρήσεις τύπου “</a:t>
            </a:r>
            <a:r>
              <a:rPr lang="en-GB" sz="1800" dirty="0"/>
              <a:t>adhocracy ” </a:t>
            </a:r>
          </a:p>
          <a:p>
            <a:pPr marL="0" indent="0">
              <a:buNone/>
            </a:pPr>
            <a:r>
              <a:rPr lang="el-GR" sz="1800" dirty="0"/>
              <a:t>Αυτό οφείλεται στην ίδια την φύση της κουλτούρας τύπου “ </a:t>
            </a:r>
            <a:r>
              <a:rPr lang="en-GB" sz="1800" dirty="0"/>
              <a:t>adhocracy ” </a:t>
            </a:r>
            <a:r>
              <a:rPr lang="el-GR" sz="1800" dirty="0"/>
              <a:t>που εκφράζει οργανισμούς οι οποίοι :</a:t>
            </a:r>
          </a:p>
          <a:p>
            <a:endParaRPr lang="el-GR" sz="1800" dirty="0"/>
          </a:p>
          <a:p>
            <a:r>
              <a:rPr lang="el-GR" sz="1800" dirty="0"/>
              <a:t>είναι  καινοτόμοι τεχνολογίας αιχμής (</a:t>
            </a:r>
            <a:r>
              <a:rPr lang="en-GB" sz="1800" dirty="0"/>
              <a:t>prospectors) </a:t>
            </a:r>
            <a:r>
              <a:rPr lang="el-GR" sz="1800" dirty="0"/>
              <a:t>που υιοθετούν νέες διαδικασίες (π.χ. το Ίντερνετ) και νέα </a:t>
            </a:r>
            <a:r>
              <a:rPr lang="en-GB" sz="1800" dirty="0"/>
              <a:t>concept (networking) </a:t>
            </a:r>
            <a:r>
              <a:rPr lang="el-GR" sz="1800" dirty="0"/>
              <a:t>που έχουν ανάγκη την συνεργασία άλλων επιχειρήσεων στο δίκτυό τους, προκειμένου να ανταποκριθούν στα υψηλά κόστη και απαιτήσεις για συνεχή καινοτομία </a:t>
            </a:r>
          </a:p>
          <a:p>
            <a:endParaRPr lang="el-GR" sz="1800" dirty="0"/>
          </a:p>
          <a:p>
            <a:r>
              <a:rPr lang="el-GR" sz="1800" dirty="0"/>
              <a:t>η δυναμική προσαρμοστικότητα (</a:t>
            </a:r>
            <a:r>
              <a:rPr lang="en-GB" sz="1800" dirty="0"/>
              <a:t>adaptability) </a:t>
            </a:r>
            <a:r>
              <a:rPr lang="el-GR" sz="1800" dirty="0"/>
              <a:t>και η ανάπτυξη (</a:t>
            </a:r>
            <a:r>
              <a:rPr lang="en-GB" sz="1800" dirty="0"/>
              <a:t>growth) </a:t>
            </a:r>
            <a:r>
              <a:rPr lang="el-GR" sz="1800" dirty="0"/>
              <a:t>που είναι συνέπειες του </a:t>
            </a:r>
            <a:r>
              <a:rPr lang="en-GB" sz="1800" dirty="0"/>
              <a:t>market - orientation </a:t>
            </a:r>
            <a:r>
              <a:rPr lang="el-GR" sz="1800" dirty="0"/>
              <a:t>και του </a:t>
            </a:r>
            <a:r>
              <a:rPr lang="en-GB" sz="1800" dirty="0"/>
              <a:t>networking, </a:t>
            </a:r>
            <a:r>
              <a:rPr lang="el-GR" sz="1800" dirty="0"/>
              <a:t>είναι πρωταρχικοί στόχοι σε οργανισμούς με κουλτούρα τύπου “</a:t>
            </a:r>
            <a:r>
              <a:rPr lang="en-GB" sz="1800" dirty="0"/>
              <a:t>adhocracy”.</a:t>
            </a:r>
          </a:p>
          <a:p>
            <a:endParaRPr lang="en-GB" sz="1800" dirty="0"/>
          </a:p>
          <a:p>
            <a:endParaRPr lang="el-GR" sz="1800" dirty="0"/>
          </a:p>
          <a:p>
            <a:endParaRPr lang="el-GR" sz="1800" dirty="0"/>
          </a:p>
          <a:p>
            <a:endParaRPr lang="el-GR" sz="1800" dirty="0"/>
          </a:p>
          <a:p>
            <a:endParaRPr lang="en-GR" sz="1800" dirty="0"/>
          </a:p>
        </p:txBody>
      </p:sp>
      <p:sp>
        <p:nvSpPr>
          <p:cNvPr id="4" name="Footer Placeholder 3">
            <a:extLst>
              <a:ext uri="{FF2B5EF4-FFF2-40B4-BE49-F238E27FC236}">
                <a16:creationId xmlns:a16="http://schemas.microsoft.com/office/drawing/2014/main" id="{BD178916-D239-544A-91D1-8639EF8554FA}"/>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1D7503C1-0AA7-6943-A78C-9092FA615CAA}"/>
              </a:ext>
            </a:extLst>
          </p:cNvPr>
          <p:cNvSpPr>
            <a:spLocks noGrp="1"/>
          </p:cNvSpPr>
          <p:nvPr>
            <p:ph type="sldNum" sz="quarter" idx="12"/>
          </p:nvPr>
        </p:nvSpPr>
        <p:spPr/>
        <p:txBody>
          <a:bodyPr/>
          <a:lstStyle/>
          <a:p>
            <a:fld id="{3B354332-F23B-534A-A191-157CDC1B0D27}" type="slidenum">
              <a:rPr lang="el-GR" altLang="en-GR" smtClean="0"/>
              <a:pPr/>
              <a:t>121</a:t>
            </a:fld>
            <a:endParaRPr lang="el-GR" altLang="en-GR"/>
          </a:p>
        </p:txBody>
      </p:sp>
    </p:spTree>
    <p:extLst>
      <p:ext uri="{BB962C8B-B14F-4D97-AF65-F5344CB8AC3E}">
        <p14:creationId xmlns:p14="http://schemas.microsoft.com/office/powerpoint/2010/main" val="16582109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D1A7-A608-E444-8070-7ACBC5FFE256}"/>
              </a:ext>
            </a:extLst>
          </p:cNvPr>
          <p:cNvSpPr>
            <a:spLocks noGrp="1"/>
          </p:cNvSpPr>
          <p:nvPr>
            <p:ph type="title"/>
          </p:nvPr>
        </p:nvSpPr>
        <p:spPr>
          <a:xfrm>
            <a:off x="304688" y="-230558"/>
            <a:ext cx="8062664" cy="1219200"/>
          </a:xfrm>
        </p:spPr>
        <p:txBody>
          <a:bodyPr/>
          <a:lstStyle/>
          <a:p>
            <a:r>
              <a:rPr lang="el-GR" sz="3200" dirty="0"/>
              <a:t>Ο ρόλος της </a:t>
            </a:r>
            <a:r>
              <a:rPr lang="el-GR" sz="3200" dirty="0" err="1"/>
              <a:t>κουλτο</a:t>
            </a:r>
            <a:r>
              <a:rPr lang="en-US" sz="3200" dirty="0"/>
              <a:t>ύ</a:t>
            </a:r>
            <a:r>
              <a:rPr lang="el-GR" sz="3200" dirty="0" err="1"/>
              <a:t>ρας</a:t>
            </a:r>
            <a:r>
              <a:rPr lang="en-US" sz="3200" dirty="0"/>
              <a:t> “Clan”</a:t>
            </a:r>
            <a:r>
              <a:rPr lang="el-GR" sz="3200" dirty="0"/>
              <a:t> στις Σχεσιακές Επικοινωνίες Διαδικτύου</a:t>
            </a:r>
            <a:endParaRPr lang="en-GR" sz="3200" dirty="0"/>
          </a:p>
        </p:txBody>
      </p:sp>
      <p:sp>
        <p:nvSpPr>
          <p:cNvPr id="3" name="Content Placeholder 2">
            <a:extLst>
              <a:ext uri="{FF2B5EF4-FFF2-40B4-BE49-F238E27FC236}">
                <a16:creationId xmlns:a16="http://schemas.microsoft.com/office/drawing/2014/main" id="{AFAEF502-1C93-9A43-AFE9-E5B359EF12FC}"/>
              </a:ext>
            </a:extLst>
          </p:cNvPr>
          <p:cNvSpPr>
            <a:spLocks noGrp="1"/>
          </p:cNvSpPr>
          <p:nvPr>
            <p:ph idx="1"/>
          </p:nvPr>
        </p:nvSpPr>
        <p:spPr>
          <a:xfrm>
            <a:off x="723900" y="620688"/>
            <a:ext cx="7696200" cy="3945632"/>
          </a:xfrm>
        </p:spPr>
        <p:txBody>
          <a:bodyPr/>
          <a:lstStyle/>
          <a:p>
            <a:pPr marL="0" indent="0">
              <a:buNone/>
            </a:pPr>
            <a:endParaRPr lang="el-GR" sz="1800" dirty="0"/>
          </a:p>
          <a:p>
            <a:pPr marL="0" indent="0">
              <a:buNone/>
            </a:pPr>
            <a:r>
              <a:rPr lang="el-GR" sz="1800" dirty="0"/>
              <a:t>Δεν υπάρχει συσχέτιση μεταξύ πληροφοριακών και σχεσιακών ανταλλαγών μέσω του Διαδικτύου με τους οργανισμούς/επιχειρήσεις τύπου “</a:t>
            </a:r>
            <a:r>
              <a:rPr lang="en-US" sz="1800" dirty="0"/>
              <a:t>Clan</a:t>
            </a:r>
            <a:r>
              <a:rPr lang="en-GB" sz="1800" dirty="0"/>
              <a:t> ” </a:t>
            </a:r>
          </a:p>
          <a:p>
            <a:pPr marL="0" indent="0">
              <a:buNone/>
            </a:pPr>
            <a:r>
              <a:rPr lang="el-GR" sz="1800" dirty="0"/>
              <a:t>Αυτό οφείλεται στην ίδια την φύση της κουλτούρας τύπου “</a:t>
            </a:r>
            <a:r>
              <a:rPr lang="en-US" sz="1800" dirty="0"/>
              <a:t>C</a:t>
            </a:r>
            <a:r>
              <a:rPr lang="en-GB" sz="1800" dirty="0" err="1"/>
              <a:t>lan</a:t>
            </a:r>
            <a:r>
              <a:rPr lang="en-GB" sz="1800" dirty="0"/>
              <a:t> ” </a:t>
            </a:r>
            <a:r>
              <a:rPr lang="el-GR" sz="1800" dirty="0"/>
              <a:t>που εκφράζει οργανισμούς οι οποίοι :</a:t>
            </a:r>
          </a:p>
          <a:p>
            <a:endParaRPr lang="el-GR" sz="800" dirty="0"/>
          </a:p>
          <a:p>
            <a:r>
              <a:rPr lang="el-GR" sz="1800" dirty="0"/>
              <a:t>ακολουθούν, μάλλον, παρά ηγούνται της αγοράς (</a:t>
            </a:r>
            <a:r>
              <a:rPr lang="en-GB" sz="1800" dirty="0" err="1"/>
              <a:t>analyzers</a:t>
            </a:r>
            <a:r>
              <a:rPr lang="en-GB" sz="1800" dirty="0"/>
              <a:t>, differentiated defenders), </a:t>
            </a:r>
            <a:r>
              <a:rPr lang="el-GR" sz="1800" dirty="0"/>
              <a:t>και, ως εκ τούτου, δεν είναι οι πρώτοι που θα υιοθετούσαν νέες διαδικασίες (π.χ. το Ίντερνετ) και νέα </a:t>
            </a:r>
            <a:r>
              <a:rPr lang="en-GB" sz="1800" dirty="0"/>
              <a:t>concept (networking), </a:t>
            </a:r>
            <a:r>
              <a:rPr lang="el-GR" sz="1800" dirty="0"/>
              <a:t>και είναι εστιασμένη:</a:t>
            </a:r>
          </a:p>
          <a:p>
            <a:endParaRPr lang="el-GR" sz="800" dirty="0"/>
          </a:p>
          <a:p>
            <a:r>
              <a:rPr lang="el-GR" sz="1800" dirty="0"/>
              <a:t>εστιάζονται στην ποιότητα και το σέρβις</a:t>
            </a:r>
          </a:p>
          <a:p>
            <a:endParaRPr lang="el-GR" sz="800" dirty="0"/>
          </a:p>
          <a:p>
            <a:r>
              <a:rPr lang="el-GR" sz="1800" dirty="0"/>
              <a:t>εστιάζονται στην ευελιξία (</a:t>
            </a:r>
            <a:r>
              <a:rPr lang="en-GB" sz="1800" dirty="0"/>
              <a:t>adaptation)  </a:t>
            </a:r>
            <a:r>
              <a:rPr lang="el-GR" sz="1800" dirty="0"/>
              <a:t>με στόχο την επίτευξη:</a:t>
            </a:r>
          </a:p>
          <a:p>
            <a:endParaRPr lang="el-GR" sz="800" dirty="0"/>
          </a:p>
          <a:p>
            <a:r>
              <a:rPr lang="el-GR" sz="1800" dirty="0"/>
              <a:t>αποδοτικότητας (</a:t>
            </a:r>
            <a:r>
              <a:rPr lang="en-GB" sz="1800" dirty="0"/>
              <a:t>efficiency) </a:t>
            </a:r>
            <a:r>
              <a:rPr lang="el-GR" sz="1800" dirty="0"/>
              <a:t>και </a:t>
            </a:r>
          </a:p>
          <a:p>
            <a:endParaRPr lang="el-GR" sz="800" dirty="0"/>
          </a:p>
          <a:p>
            <a:r>
              <a:rPr lang="el-GR" sz="1800" dirty="0"/>
              <a:t>ευημερίας για τους εργαζόμενους, μάλλον, παρά την δυναμική προσαρμοστικότητα (</a:t>
            </a:r>
            <a:r>
              <a:rPr lang="en-GB" sz="1800" dirty="0"/>
              <a:t>adaptability) </a:t>
            </a:r>
            <a:r>
              <a:rPr lang="el-GR" sz="1800" dirty="0"/>
              <a:t>και ανάπτυξη (</a:t>
            </a:r>
            <a:r>
              <a:rPr lang="en-GB" sz="1800" dirty="0"/>
              <a:t>growth) </a:t>
            </a:r>
            <a:r>
              <a:rPr lang="el-GR" sz="1800" dirty="0"/>
              <a:t>που είναι και οι συνέπειες του </a:t>
            </a:r>
            <a:r>
              <a:rPr lang="en-GB" sz="1800" dirty="0"/>
              <a:t>market - orientation </a:t>
            </a:r>
            <a:r>
              <a:rPr lang="el-GR" sz="1800" dirty="0"/>
              <a:t>και του </a:t>
            </a:r>
            <a:r>
              <a:rPr lang="en-GB" sz="1800" dirty="0"/>
              <a:t>networking</a:t>
            </a:r>
          </a:p>
          <a:p>
            <a:endParaRPr lang="en-GB" sz="1800" dirty="0"/>
          </a:p>
          <a:p>
            <a:endParaRPr lang="en-GB" sz="1800" dirty="0"/>
          </a:p>
          <a:p>
            <a:endParaRPr lang="el-GR" sz="1800" dirty="0"/>
          </a:p>
          <a:p>
            <a:endParaRPr lang="el-GR" sz="1800" dirty="0"/>
          </a:p>
          <a:p>
            <a:endParaRPr lang="el-GR" sz="1800" dirty="0"/>
          </a:p>
          <a:p>
            <a:endParaRPr lang="en-GR" sz="1800" dirty="0"/>
          </a:p>
        </p:txBody>
      </p:sp>
      <p:sp>
        <p:nvSpPr>
          <p:cNvPr id="5" name="Slide Number Placeholder 4">
            <a:extLst>
              <a:ext uri="{FF2B5EF4-FFF2-40B4-BE49-F238E27FC236}">
                <a16:creationId xmlns:a16="http://schemas.microsoft.com/office/drawing/2014/main" id="{1D7503C1-0AA7-6943-A78C-9092FA615CAA}"/>
              </a:ext>
            </a:extLst>
          </p:cNvPr>
          <p:cNvSpPr>
            <a:spLocks noGrp="1"/>
          </p:cNvSpPr>
          <p:nvPr>
            <p:ph type="sldNum" sz="quarter" idx="12"/>
          </p:nvPr>
        </p:nvSpPr>
        <p:spPr/>
        <p:txBody>
          <a:bodyPr/>
          <a:lstStyle/>
          <a:p>
            <a:fld id="{3B354332-F23B-534A-A191-157CDC1B0D27}" type="slidenum">
              <a:rPr lang="el-GR" altLang="en-GR" smtClean="0"/>
              <a:pPr/>
              <a:t>122</a:t>
            </a:fld>
            <a:endParaRPr lang="el-GR" altLang="en-GR" dirty="0"/>
          </a:p>
        </p:txBody>
      </p:sp>
      <p:sp>
        <p:nvSpPr>
          <p:cNvPr id="6" name="Footer Placeholder 1">
            <a:extLst>
              <a:ext uri="{FF2B5EF4-FFF2-40B4-BE49-F238E27FC236}">
                <a16:creationId xmlns:a16="http://schemas.microsoft.com/office/drawing/2014/main" id="{BE3D6D4B-D560-D843-8F62-3AA3E698ABBB}"/>
              </a:ext>
            </a:extLst>
          </p:cNvPr>
          <p:cNvSpPr>
            <a:spLocks noGrp="1"/>
          </p:cNvSpPr>
          <p:nvPr>
            <p:ph type="ftr" sz="quarter" idx="11"/>
          </p:nvPr>
        </p:nvSpPr>
        <p:spPr>
          <a:xfrm>
            <a:off x="3556000" y="6248400"/>
            <a:ext cx="2895600" cy="457200"/>
          </a:xfrm>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endParaRPr lang="el-GR" altLang="en-GR" sz="1400" dirty="0"/>
          </a:p>
        </p:txBody>
      </p:sp>
    </p:spTree>
    <p:extLst>
      <p:ext uri="{BB962C8B-B14F-4D97-AF65-F5344CB8AC3E}">
        <p14:creationId xmlns:p14="http://schemas.microsoft.com/office/powerpoint/2010/main" val="6973809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D1A7-A608-E444-8070-7ACBC5FFE256}"/>
              </a:ext>
            </a:extLst>
          </p:cNvPr>
          <p:cNvSpPr>
            <a:spLocks noGrp="1"/>
          </p:cNvSpPr>
          <p:nvPr>
            <p:ph type="title"/>
          </p:nvPr>
        </p:nvSpPr>
        <p:spPr>
          <a:xfrm>
            <a:off x="308267" y="141236"/>
            <a:ext cx="8062664" cy="1219200"/>
          </a:xfrm>
        </p:spPr>
        <p:txBody>
          <a:bodyPr/>
          <a:lstStyle/>
          <a:p>
            <a:r>
              <a:rPr lang="el-GR" sz="3200" dirty="0"/>
              <a:t>Ο ρόλος της </a:t>
            </a:r>
            <a:r>
              <a:rPr lang="el-GR" sz="3200" dirty="0" err="1"/>
              <a:t>κουλτο</a:t>
            </a:r>
            <a:r>
              <a:rPr lang="en-US" sz="3200" dirty="0"/>
              <a:t>ύ</a:t>
            </a:r>
            <a:r>
              <a:rPr lang="el-GR" sz="3200" dirty="0" err="1"/>
              <a:t>ρας</a:t>
            </a:r>
            <a:r>
              <a:rPr lang="en-US" sz="3200" dirty="0"/>
              <a:t> “Hierarchy”</a:t>
            </a:r>
            <a:r>
              <a:rPr lang="el-GR" sz="3200" dirty="0"/>
              <a:t> στις Σχεσιακές Επικοινωνίες Διαδικτύου</a:t>
            </a:r>
            <a:endParaRPr lang="en-GR" sz="3200" dirty="0"/>
          </a:p>
        </p:txBody>
      </p:sp>
      <p:sp>
        <p:nvSpPr>
          <p:cNvPr id="3" name="Content Placeholder 2">
            <a:extLst>
              <a:ext uri="{FF2B5EF4-FFF2-40B4-BE49-F238E27FC236}">
                <a16:creationId xmlns:a16="http://schemas.microsoft.com/office/drawing/2014/main" id="{AFAEF502-1C93-9A43-AFE9-E5B359EF12FC}"/>
              </a:ext>
            </a:extLst>
          </p:cNvPr>
          <p:cNvSpPr>
            <a:spLocks noGrp="1"/>
          </p:cNvSpPr>
          <p:nvPr>
            <p:ph idx="1"/>
          </p:nvPr>
        </p:nvSpPr>
        <p:spPr>
          <a:xfrm>
            <a:off x="674731" y="1456184"/>
            <a:ext cx="7696200" cy="3945632"/>
          </a:xfrm>
        </p:spPr>
        <p:txBody>
          <a:bodyPr/>
          <a:lstStyle/>
          <a:p>
            <a:pPr marL="0" indent="0">
              <a:buNone/>
            </a:pPr>
            <a:endParaRPr lang="el-GR" sz="1800" dirty="0"/>
          </a:p>
          <a:p>
            <a:pPr marL="0" indent="0">
              <a:buNone/>
            </a:pPr>
            <a:r>
              <a:rPr lang="el-GR" sz="1800" dirty="0"/>
              <a:t>Υπάρχει αρνητική συσχέτιση μεταξύ πληροφοριακών και σχεσιακών ανταλλαγών μέσω του Διαδικτύου με τους οργανισμούς/επιχειρήσεις τύπου “</a:t>
            </a:r>
            <a:r>
              <a:rPr lang="en-US" sz="1800" dirty="0"/>
              <a:t>Hierarchy</a:t>
            </a:r>
            <a:r>
              <a:rPr lang="en-GB" sz="1800" dirty="0"/>
              <a:t> ” </a:t>
            </a:r>
          </a:p>
          <a:p>
            <a:pPr marL="0" indent="0">
              <a:buNone/>
            </a:pPr>
            <a:r>
              <a:rPr lang="el-GR" sz="1800" dirty="0"/>
              <a:t>Αυτό οφείλεται στην ίδια την φύση της κουλτούρας τύπου “</a:t>
            </a:r>
            <a:r>
              <a:rPr lang="en-US" sz="1800" dirty="0"/>
              <a:t>Hierarchy</a:t>
            </a:r>
            <a:r>
              <a:rPr lang="en-GB" sz="1800" dirty="0"/>
              <a:t>” </a:t>
            </a:r>
            <a:r>
              <a:rPr lang="el-GR" sz="1800" dirty="0"/>
              <a:t>που εκφράζει οργανισμούς οι οποίοι :</a:t>
            </a:r>
          </a:p>
          <a:p>
            <a:endParaRPr lang="el-GR" sz="800" dirty="0"/>
          </a:p>
          <a:p>
            <a:r>
              <a:rPr lang="el-GR" sz="1800" dirty="0"/>
              <a:t>ακολουθούν της αγοράς (</a:t>
            </a:r>
            <a:r>
              <a:rPr lang="en-GB" sz="1800" dirty="0"/>
              <a:t>defenders), </a:t>
            </a:r>
            <a:r>
              <a:rPr lang="el-GR" sz="1800" dirty="0"/>
              <a:t>και, ως εκ τούτου, δεν είναι οι πρώτοι που θα υιοθετούσαν νέες διαδικασίες (π.χ. το Ίντερνετ) και νέα </a:t>
            </a:r>
            <a:r>
              <a:rPr lang="en-GB" sz="1800" dirty="0"/>
              <a:t>concept (networking)</a:t>
            </a:r>
          </a:p>
          <a:p>
            <a:endParaRPr lang="en-GB" sz="800" dirty="0"/>
          </a:p>
          <a:p>
            <a:r>
              <a:rPr lang="el-GR" sz="1800" dirty="0"/>
              <a:t>είναι γραφειοκρατικοί, συγκεντρωτικά δομημένοι, στερούμενοι έτσι των μηχανισμών διάδοσης και επεξεργασίας σχεσιακών πληροφοριακών ανταλλαγών</a:t>
            </a:r>
          </a:p>
          <a:p>
            <a:pPr algn="r">
              <a:buFont typeface="+mj-lt"/>
              <a:buAutoNum type="arabicPeriod"/>
            </a:pPr>
            <a:r>
              <a:rPr lang="el-GR" sz="1800" dirty="0"/>
              <a:t>Επίσης....</a:t>
            </a:r>
          </a:p>
          <a:p>
            <a:endParaRPr lang="el-GR" sz="800" dirty="0"/>
          </a:p>
          <a:p>
            <a:endParaRPr lang="en-GB" sz="1800" dirty="0"/>
          </a:p>
          <a:p>
            <a:endParaRPr lang="en-GB" sz="1800" dirty="0"/>
          </a:p>
          <a:p>
            <a:endParaRPr lang="el-GR" sz="1800" dirty="0"/>
          </a:p>
          <a:p>
            <a:endParaRPr lang="el-GR" sz="1800" dirty="0"/>
          </a:p>
          <a:p>
            <a:endParaRPr lang="el-GR" sz="1800" dirty="0"/>
          </a:p>
          <a:p>
            <a:endParaRPr lang="en-GR" sz="1800" dirty="0"/>
          </a:p>
        </p:txBody>
      </p:sp>
      <p:sp>
        <p:nvSpPr>
          <p:cNvPr id="5" name="Slide Number Placeholder 4">
            <a:extLst>
              <a:ext uri="{FF2B5EF4-FFF2-40B4-BE49-F238E27FC236}">
                <a16:creationId xmlns:a16="http://schemas.microsoft.com/office/drawing/2014/main" id="{1D7503C1-0AA7-6943-A78C-9092FA615CAA}"/>
              </a:ext>
            </a:extLst>
          </p:cNvPr>
          <p:cNvSpPr>
            <a:spLocks noGrp="1"/>
          </p:cNvSpPr>
          <p:nvPr>
            <p:ph type="sldNum" sz="quarter" idx="12"/>
          </p:nvPr>
        </p:nvSpPr>
        <p:spPr/>
        <p:txBody>
          <a:bodyPr/>
          <a:lstStyle/>
          <a:p>
            <a:fld id="{3B354332-F23B-534A-A191-157CDC1B0D27}" type="slidenum">
              <a:rPr lang="el-GR" altLang="en-GR" smtClean="0"/>
              <a:pPr/>
              <a:t>123</a:t>
            </a:fld>
            <a:endParaRPr lang="el-GR" altLang="en-GR" dirty="0"/>
          </a:p>
        </p:txBody>
      </p:sp>
      <p:sp>
        <p:nvSpPr>
          <p:cNvPr id="6" name="Footer Placeholder 1">
            <a:extLst>
              <a:ext uri="{FF2B5EF4-FFF2-40B4-BE49-F238E27FC236}">
                <a16:creationId xmlns:a16="http://schemas.microsoft.com/office/drawing/2014/main" id="{0E461E19-EDA4-7D4C-BFAF-A3BA2350810F}"/>
              </a:ext>
            </a:extLst>
          </p:cNvPr>
          <p:cNvSpPr>
            <a:spLocks noGrp="1"/>
          </p:cNvSpPr>
          <p:nvPr>
            <p:ph type="ftr" sz="quarter" idx="11"/>
          </p:nvPr>
        </p:nvSpPr>
        <p:spPr>
          <a:xfrm>
            <a:off x="3556000" y="6248400"/>
            <a:ext cx="2895600" cy="457200"/>
          </a:xfrm>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endParaRPr lang="el-GR" altLang="en-GR" sz="1400" dirty="0"/>
          </a:p>
        </p:txBody>
      </p:sp>
    </p:spTree>
    <p:extLst>
      <p:ext uri="{BB962C8B-B14F-4D97-AF65-F5344CB8AC3E}">
        <p14:creationId xmlns:p14="http://schemas.microsoft.com/office/powerpoint/2010/main" val="4082271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D1A7-A608-E444-8070-7ACBC5FFE256}"/>
              </a:ext>
            </a:extLst>
          </p:cNvPr>
          <p:cNvSpPr>
            <a:spLocks noGrp="1"/>
          </p:cNvSpPr>
          <p:nvPr>
            <p:ph type="title"/>
          </p:nvPr>
        </p:nvSpPr>
        <p:spPr>
          <a:xfrm>
            <a:off x="324535" y="164648"/>
            <a:ext cx="8062664" cy="1219200"/>
          </a:xfrm>
        </p:spPr>
        <p:txBody>
          <a:bodyPr/>
          <a:lstStyle/>
          <a:p>
            <a:r>
              <a:rPr lang="el-GR" sz="3200" dirty="0"/>
              <a:t>Ο ρόλος της </a:t>
            </a:r>
            <a:r>
              <a:rPr lang="el-GR" sz="3200" dirty="0" err="1"/>
              <a:t>κουλτο</a:t>
            </a:r>
            <a:r>
              <a:rPr lang="en-US" sz="3200" dirty="0"/>
              <a:t>ύ</a:t>
            </a:r>
            <a:r>
              <a:rPr lang="el-GR" sz="3200" dirty="0" err="1"/>
              <a:t>ρας</a:t>
            </a:r>
            <a:r>
              <a:rPr lang="en-US" sz="3200" dirty="0"/>
              <a:t> “Hierarchy”</a:t>
            </a:r>
            <a:r>
              <a:rPr lang="el-GR" sz="3200" dirty="0"/>
              <a:t> στις Σχεσιακές Επικοινωνίες Διαδικτύου</a:t>
            </a:r>
            <a:endParaRPr lang="en-GR" sz="3200" dirty="0"/>
          </a:p>
        </p:txBody>
      </p:sp>
      <p:sp>
        <p:nvSpPr>
          <p:cNvPr id="3" name="Content Placeholder 2">
            <a:extLst>
              <a:ext uri="{FF2B5EF4-FFF2-40B4-BE49-F238E27FC236}">
                <a16:creationId xmlns:a16="http://schemas.microsoft.com/office/drawing/2014/main" id="{AFAEF502-1C93-9A43-AFE9-E5B359EF12FC}"/>
              </a:ext>
            </a:extLst>
          </p:cNvPr>
          <p:cNvSpPr>
            <a:spLocks noGrp="1"/>
          </p:cNvSpPr>
          <p:nvPr>
            <p:ph idx="1"/>
          </p:nvPr>
        </p:nvSpPr>
        <p:spPr>
          <a:xfrm>
            <a:off x="723900" y="1653454"/>
            <a:ext cx="7696200" cy="3945632"/>
          </a:xfrm>
        </p:spPr>
        <p:txBody>
          <a:bodyPr/>
          <a:lstStyle/>
          <a:p>
            <a:pPr marL="0" indent="0">
              <a:buNone/>
            </a:pPr>
            <a:endParaRPr lang="el-GR" sz="1800" dirty="0"/>
          </a:p>
          <a:p>
            <a:endParaRPr lang="el-GR" sz="800" dirty="0"/>
          </a:p>
          <a:p>
            <a:pPr marL="0" indent="0">
              <a:buNone/>
            </a:pPr>
            <a:r>
              <a:rPr lang="el-GR" sz="1800" dirty="0"/>
              <a:t>.....Επίσης</a:t>
            </a:r>
          </a:p>
          <a:p>
            <a:r>
              <a:rPr lang="el-GR" sz="1800" dirty="0"/>
              <a:t>είναι εστιασμένοι στον έλεγχο και στην τυποποίηση διαδικασιών με στόχο την επίτευξη:</a:t>
            </a:r>
          </a:p>
          <a:p>
            <a:endParaRPr lang="el-GR" sz="800" dirty="0"/>
          </a:p>
          <a:p>
            <a:r>
              <a:rPr lang="el-GR" sz="1800" dirty="0"/>
              <a:t>αποδοτικότητας (</a:t>
            </a:r>
            <a:r>
              <a:rPr lang="en-GB" sz="1800" dirty="0"/>
              <a:t>efficiency), </a:t>
            </a:r>
            <a:r>
              <a:rPr lang="el-GR" sz="1800" dirty="0"/>
              <a:t>μέσω οικονομιών κλίμακας και σταθερότητας, μάλλον, παρά την δυναμική προσαρμοστικότητα (</a:t>
            </a:r>
            <a:r>
              <a:rPr lang="en-GB" sz="1800" dirty="0"/>
              <a:t>adaptability) </a:t>
            </a:r>
            <a:r>
              <a:rPr lang="el-GR" sz="1800" dirty="0"/>
              <a:t>και ανάπτυξη (</a:t>
            </a:r>
            <a:r>
              <a:rPr lang="en-GB" sz="1800" dirty="0"/>
              <a:t>growth) </a:t>
            </a:r>
            <a:r>
              <a:rPr lang="el-GR" sz="1800" dirty="0"/>
              <a:t>που είναι και οι συνέπειες του </a:t>
            </a:r>
            <a:r>
              <a:rPr lang="en-GB" sz="1800" dirty="0"/>
              <a:t>market - orientation </a:t>
            </a:r>
            <a:r>
              <a:rPr lang="el-GR" sz="1800" dirty="0"/>
              <a:t>και του </a:t>
            </a:r>
            <a:r>
              <a:rPr lang="en-GB" sz="1800" dirty="0"/>
              <a:t>networking</a:t>
            </a:r>
          </a:p>
          <a:p>
            <a:endParaRPr lang="en-GB" sz="1800" dirty="0"/>
          </a:p>
          <a:p>
            <a:r>
              <a:rPr lang="el-GR" sz="1800" dirty="0"/>
              <a:t>είναι μονολιθικοί οργανισμοί - εκ διαμέτρου αντίθετοι με το σκεπτικό της δικτύωσης (κάθετη ολοκλήρωση εναλλακτική στρατηγική της ολοκλήρωσης ανεξάρτητων οργανισμών μέσω στρατηγικών διεπιχειρησιακών σχέσεων).</a:t>
            </a:r>
          </a:p>
          <a:p>
            <a:endParaRPr lang="el-GR" sz="1800" dirty="0"/>
          </a:p>
          <a:p>
            <a:endParaRPr lang="en-GB" sz="1800" dirty="0"/>
          </a:p>
          <a:p>
            <a:endParaRPr lang="en-GB" sz="1800" dirty="0"/>
          </a:p>
          <a:p>
            <a:endParaRPr lang="el-GR" sz="1800" dirty="0"/>
          </a:p>
          <a:p>
            <a:endParaRPr lang="el-GR" sz="1800" dirty="0"/>
          </a:p>
          <a:p>
            <a:endParaRPr lang="el-GR" sz="1800" dirty="0"/>
          </a:p>
          <a:p>
            <a:endParaRPr lang="en-GR" sz="1800" dirty="0"/>
          </a:p>
        </p:txBody>
      </p:sp>
      <p:sp>
        <p:nvSpPr>
          <p:cNvPr id="5" name="Slide Number Placeholder 4">
            <a:extLst>
              <a:ext uri="{FF2B5EF4-FFF2-40B4-BE49-F238E27FC236}">
                <a16:creationId xmlns:a16="http://schemas.microsoft.com/office/drawing/2014/main" id="{1D7503C1-0AA7-6943-A78C-9092FA615CAA}"/>
              </a:ext>
            </a:extLst>
          </p:cNvPr>
          <p:cNvSpPr>
            <a:spLocks noGrp="1"/>
          </p:cNvSpPr>
          <p:nvPr>
            <p:ph type="sldNum" sz="quarter" idx="12"/>
          </p:nvPr>
        </p:nvSpPr>
        <p:spPr/>
        <p:txBody>
          <a:bodyPr/>
          <a:lstStyle/>
          <a:p>
            <a:fld id="{3B354332-F23B-534A-A191-157CDC1B0D27}" type="slidenum">
              <a:rPr lang="el-GR" altLang="en-GR" smtClean="0"/>
              <a:pPr/>
              <a:t>124</a:t>
            </a:fld>
            <a:endParaRPr lang="el-GR" altLang="en-GR" dirty="0"/>
          </a:p>
        </p:txBody>
      </p:sp>
      <p:sp>
        <p:nvSpPr>
          <p:cNvPr id="6" name="Footer Placeholder 1">
            <a:extLst>
              <a:ext uri="{FF2B5EF4-FFF2-40B4-BE49-F238E27FC236}">
                <a16:creationId xmlns:a16="http://schemas.microsoft.com/office/drawing/2014/main" id="{AB64CBD0-B7E5-E84C-8952-6A043765D60B}"/>
              </a:ext>
            </a:extLst>
          </p:cNvPr>
          <p:cNvSpPr>
            <a:spLocks noGrp="1"/>
          </p:cNvSpPr>
          <p:nvPr>
            <p:ph type="ftr" sz="quarter" idx="11"/>
          </p:nvPr>
        </p:nvSpPr>
        <p:spPr>
          <a:xfrm>
            <a:off x="3556000" y="6248400"/>
            <a:ext cx="2895600" cy="457200"/>
          </a:xfrm>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endParaRPr lang="el-GR" altLang="en-GR" sz="1400" dirty="0"/>
          </a:p>
        </p:txBody>
      </p:sp>
    </p:spTree>
    <p:extLst>
      <p:ext uri="{BB962C8B-B14F-4D97-AF65-F5344CB8AC3E}">
        <p14:creationId xmlns:p14="http://schemas.microsoft.com/office/powerpoint/2010/main" val="34390138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D1A7-A608-E444-8070-7ACBC5FFE256}"/>
              </a:ext>
            </a:extLst>
          </p:cNvPr>
          <p:cNvSpPr>
            <a:spLocks noGrp="1"/>
          </p:cNvSpPr>
          <p:nvPr>
            <p:ph type="title"/>
          </p:nvPr>
        </p:nvSpPr>
        <p:spPr>
          <a:xfrm>
            <a:off x="251520" y="129436"/>
            <a:ext cx="8062664" cy="1219200"/>
          </a:xfrm>
        </p:spPr>
        <p:txBody>
          <a:bodyPr/>
          <a:lstStyle/>
          <a:p>
            <a:r>
              <a:rPr lang="el-GR" sz="3200" dirty="0"/>
              <a:t>Ο ρόλος της </a:t>
            </a:r>
            <a:r>
              <a:rPr lang="el-GR" sz="3200" dirty="0" err="1"/>
              <a:t>κουλτο</a:t>
            </a:r>
            <a:r>
              <a:rPr lang="en-US" sz="3200" dirty="0"/>
              <a:t>ύ</a:t>
            </a:r>
            <a:r>
              <a:rPr lang="el-GR" sz="3200" dirty="0" err="1"/>
              <a:t>ρας</a:t>
            </a:r>
            <a:r>
              <a:rPr lang="en-US" sz="3200" dirty="0"/>
              <a:t> “Market”</a:t>
            </a:r>
            <a:r>
              <a:rPr lang="el-GR" sz="3200" dirty="0"/>
              <a:t> στις Σχεσιακές Επικοινωνίες Διαδικτύου</a:t>
            </a:r>
            <a:endParaRPr lang="en-GR" sz="3200" dirty="0"/>
          </a:p>
        </p:txBody>
      </p:sp>
      <p:sp>
        <p:nvSpPr>
          <p:cNvPr id="3" name="Content Placeholder 2">
            <a:extLst>
              <a:ext uri="{FF2B5EF4-FFF2-40B4-BE49-F238E27FC236}">
                <a16:creationId xmlns:a16="http://schemas.microsoft.com/office/drawing/2014/main" id="{AFAEF502-1C93-9A43-AFE9-E5B359EF12FC}"/>
              </a:ext>
            </a:extLst>
          </p:cNvPr>
          <p:cNvSpPr>
            <a:spLocks noGrp="1"/>
          </p:cNvSpPr>
          <p:nvPr>
            <p:ph idx="1"/>
          </p:nvPr>
        </p:nvSpPr>
        <p:spPr>
          <a:xfrm>
            <a:off x="765681" y="1268760"/>
            <a:ext cx="7696200" cy="3657600"/>
          </a:xfrm>
        </p:spPr>
        <p:txBody>
          <a:bodyPr/>
          <a:lstStyle/>
          <a:p>
            <a:pPr marL="0" indent="0">
              <a:buNone/>
            </a:pPr>
            <a:endParaRPr lang="el-GR" sz="1800" dirty="0"/>
          </a:p>
          <a:p>
            <a:pPr marL="0" indent="0">
              <a:buNone/>
            </a:pPr>
            <a:r>
              <a:rPr lang="el-GR" sz="1800" dirty="0"/>
              <a:t>Δεν </a:t>
            </a:r>
            <a:r>
              <a:rPr lang="el-GR" sz="1800" dirty="0" err="1"/>
              <a:t>πάρχει</a:t>
            </a:r>
            <a:r>
              <a:rPr lang="el-GR" sz="1800" dirty="0"/>
              <a:t> συσχέτιση μεταξύ πληροφοριακών και σχεσιακών ανταλλαγών μέσω του Διαδικτύου με τους οργανισμούς/επιχειρήσεις τύπου “</a:t>
            </a:r>
            <a:r>
              <a:rPr lang="en-GB" sz="1800" dirty="0"/>
              <a:t>Market ” </a:t>
            </a:r>
          </a:p>
          <a:p>
            <a:pPr marL="0" indent="0">
              <a:buNone/>
            </a:pPr>
            <a:r>
              <a:rPr lang="el-GR" sz="1800" dirty="0"/>
              <a:t>Αυτό οφείλεται στην ίδια την φύση της κουλτούρας τύπου “</a:t>
            </a:r>
            <a:r>
              <a:rPr lang="en-US" sz="1800" dirty="0"/>
              <a:t>Market</a:t>
            </a:r>
            <a:r>
              <a:rPr lang="en-GB" sz="1800" dirty="0"/>
              <a:t>” </a:t>
            </a:r>
            <a:r>
              <a:rPr lang="el-GR" sz="1800" dirty="0"/>
              <a:t>που εκφράζει οργανισμούς οι οποίοι :</a:t>
            </a:r>
          </a:p>
          <a:p>
            <a:endParaRPr lang="el-GR" sz="1800" dirty="0"/>
          </a:p>
          <a:p>
            <a:r>
              <a:rPr lang="el-GR" sz="1800" dirty="0"/>
              <a:t>Ακολουθούν μάλλον, παρά ηγούνται της αγοράς (</a:t>
            </a:r>
            <a:r>
              <a:rPr lang="en-GB" sz="1800" dirty="0"/>
              <a:t>defenders), </a:t>
            </a:r>
            <a:r>
              <a:rPr lang="el-GR" sz="1800" dirty="0"/>
              <a:t>και, ως εκ τούτου, δεν είναι οι πρώτοι που θα υιοθετούσαν νέες διαδικασίες (π.χ. το Ίντερνετ) και νέα </a:t>
            </a:r>
            <a:r>
              <a:rPr lang="en-GB" sz="1800" dirty="0"/>
              <a:t>concept (networking)</a:t>
            </a:r>
          </a:p>
          <a:p>
            <a:endParaRPr lang="en-GB" sz="1800" dirty="0"/>
          </a:p>
          <a:p>
            <a:r>
              <a:rPr lang="el-GR" sz="1800" dirty="0"/>
              <a:t>Είναι επιθετικοί, βασίζονται στον ορθολογισμό και στην ανάπτυξη σχέσεων με βάση τους νόμους της αγοράς (</a:t>
            </a:r>
            <a:r>
              <a:rPr lang="en-GB" sz="1800" dirty="0"/>
              <a:t>arm’s length transactions), </a:t>
            </a:r>
            <a:r>
              <a:rPr lang="el-GR" sz="1800" dirty="0"/>
              <a:t>εστιασμένοι στα βραχυχρόνια οφέλη και στην μονομερή μεγιστοποίηση </a:t>
            </a:r>
            <a:r>
              <a:rPr lang="el-GR" sz="1800" dirty="0" err="1"/>
              <a:t>επιχ</a:t>
            </a:r>
            <a:r>
              <a:rPr lang="el-GR" sz="1800" dirty="0"/>
              <a:t>/κών κερδών, παρά σε διμερή και μακροχρόνια αποτελέσματα. </a:t>
            </a:r>
          </a:p>
          <a:p>
            <a:endParaRPr lang="el-GR" sz="1800" dirty="0"/>
          </a:p>
          <a:p>
            <a:endParaRPr lang="el-GR" sz="1800" dirty="0"/>
          </a:p>
          <a:p>
            <a:endParaRPr lang="el-GR" sz="1800" dirty="0"/>
          </a:p>
          <a:p>
            <a:endParaRPr lang="en-GB" sz="1800" dirty="0"/>
          </a:p>
          <a:p>
            <a:endParaRPr lang="el-GR" sz="1800" dirty="0"/>
          </a:p>
          <a:p>
            <a:endParaRPr lang="el-GR" sz="1800" dirty="0"/>
          </a:p>
          <a:p>
            <a:endParaRPr lang="el-GR" sz="1800" dirty="0"/>
          </a:p>
          <a:p>
            <a:endParaRPr lang="en-GR" sz="1800" dirty="0"/>
          </a:p>
        </p:txBody>
      </p:sp>
      <p:sp>
        <p:nvSpPr>
          <p:cNvPr id="4" name="Footer Placeholder 3">
            <a:extLst>
              <a:ext uri="{FF2B5EF4-FFF2-40B4-BE49-F238E27FC236}">
                <a16:creationId xmlns:a16="http://schemas.microsoft.com/office/drawing/2014/main" id="{BD178916-D239-544A-91D1-8639EF8554FA}"/>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1D7503C1-0AA7-6943-A78C-9092FA615CAA}"/>
              </a:ext>
            </a:extLst>
          </p:cNvPr>
          <p:cNvSpPr>
            <a:spLocks noGrp="1"/>
          </p:cNvSpPr>
          <p:nvPr>
            <p:ph type="sldNum" sz="quarter" idx="12"/>
          </p:nvPr>
        </p:nvSpPr>
        <p:spPr/>
        <p:txBody>
          <a:bodyPr/>
          <a:lstStyle/>
          <a:p>
            <a:fld id="{3B354332-F23B-534A-A191-157CDC1B0D27}" type="slidenum">
              <a:rPr lang="el-GR" altLang="en-GR" smtClean="0"/>
              <a:pPr/>
              <a:t>125</a:t>
            </a:fld>
            <a:endParaRPr lang="el-GR" altLang="en-GR"/>
          </a:p>
        </p:txBody>
      </p:sp>
    </p:spTree>
    <p:extLst>
      <p:ext uri="{BB962C8B-B14F-4D97-AF65-F5344CB8AC3E}">
        <p14:creationId xmlns:p14="http://schemas.microsoft.com/office/powerpoint/2010/main" val="36999737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Τίτλος 1">
            <a:extLst>
              <a:ext uri="{FF2B5EF4-FFF2-40B4-BE49-F238E27FC236}">
                <a16:creationId xmlns:a16="http://schemas.microsoft.com/office/drawing/2014/main" id="{F4BB4A20-2D67-A144-ACBC-59A8440BBA26}"/>
              </a:ext>
            </a:extLst>
          </p:cNvPr>
          <p:cNvSpPr>
            <a:spLocks noGrp="1"/>
          </p:cNvSpPr>
          <p:nvPr>
            <p:ph type="title"/>
          </p:nvPr>
        </p:nvSpPr>
        <p:spPr>
          <a:xfrm>
            <a:off x="755650" y="-387350"/>
            <a:ext cx="6870700" cy="1600200"/>
          </a:xfrm>
        </p:spPr>
        <p:txBody>
          <a:bodyPr/>
          <a:lstStyle/>
          <a:p>
            <a:r>
              <a:rPr lang="en-US" altLang="en-GR" sz="3200" dirty="0">
                <a:ea typeface="ＭＳ Ｐゴシック" panose="020B0600070205080204" pitchFamily="34" charset="-128"/>
              </a:rPr>
              <a:t>Common marketing ad display Metrics</a:t>
            </a:r>
            <a:endParaRPr lang="el-GR" altLang="en-GR" sz="3200" dirty="0">
              <a:ea typeface="ＭＳ Ｐゴシック" panose="020B0600070205080204" pitchFamily="34" charset="-128"/>
            </a:endParaRPr>
          </a:p>
        </p:txBody>
      </p:sp>
      <p:sp>
        <p:nvSpPr>
          <p:cNvPr id="112642" name="Θέση αριθμού διαφάνειας 3">
            <a:extLst>
              <a:ext uri="{FF2B5EF4-FFF2-40B4-BE49-F238E27FC236}">
                <a16:creationId xmlns:a16="http://schemas.microsoft.com/office/drawing/2014/main" id="{4F5A686A-4A21-354E-9CEB-FE6C40F520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E075F393-350C-E645-AF2C-10755D551A86}" type="slidenum">
              <a:rPr lang="el-GR" altLang="en-GR" sz="1400"/>
              <a:pPr eaLnBrk="1" hangingPunct="1"/>
              <a:t>126</a:t>
            </a:fld>
            <a:endParaRPr lang="el-GR" altLang="en-GR" sz="1400"/>
          </a:p>
        </p:txBody>
      </p:sp>
      <p:sp>
        <p:nvSpPr>
          <p:cNvPr id="112643" name="Content Placeholder 2">
            <a:extLst>
              <a:ext uri="{FF2B5EF4-FFF2-40B4-BE49-F238E27FC236}">
                <a16:creationId xmlns:a16="http://schemas.microsoft.com/office/drawing/2014/main" id="{9750CED1-73ED-8549-A0CB-A807BB77E2B1}"/>
              </a:ext>
            </a:extLst>
          </p:cNvPr>
          <p:cNvSpPr>
            <a:spLocks noGrp="1"/>
          </p:cNvSpPr>
          <p:nvPr>
            <p:ph idx="1"/>
          </p:nvPr>
        </p:nvSpPr>
        <p:spPr>
          <a:xfrm>
            <a:off x="1331913" y="1341438"/>
            <a:ext cx="7696200" cy="3657600"/>
          </a:xfrm>
        </p:spPr>
        <p:txBody>
          <a:bodyPr/>
          <a:lstStyle/>
          <a:p>
            <a:pPr eaLnBrk="1" fontAlgn="t" hangingPunct="1"/>
            <a:r>
              <a:rPr lang="en-US" altLang="en-GR" sz="1600" b="1" dirty="0">
                <a:ea typeface="ＭＳ Ｐゴシック" panose="020B0600070205080204" pitchFamily="34" charset="-128"/>
              </a:rPr>
              <a:t>Click-through rate (CTR)</a:t>
            </a:r>
            <a:endParaRPr lang="en-US" altLang="en-GR" sz="1600" dirty="0">
              <a:ea typeface="ＭＳ Ｐゴシック" panose="020B0600070205080204" pitchFamily="34" charset="-128"/>
            </a:endParaRPr>
          </a:p>
          <a:p>
            <a:pPr eaLnBrk="1" fontAlgn="t" hangingPunct="1"/>
            <a:r>
              <a:rPr lang="en-US" altLang="en-GR" sz="1600" b="1" dirty="0">
                <a:ea typeface="ＭＳ Ｐゴシック" panose="020B0600070205080204" pitchFamily="34" charset="-128"/>
              </a:rPr>
              <a:t>View-trough rate (VTR)</a:t>
            </a:r>
            <a:endParaRPr lang="en-US" altLang="en-GR" sz="1600" dirty="0">
              <a:ea typeface="ＭＳ Ｐゴシック" panose="020B0600070205080204" pitchFamily="34" charset="-128"/>
            </a:endParaRPr>
          </a:p>
          <a:p>
            <a:pPr eaLnBrk="1" fontAlgn="t" hangingPunct="1"/>
            <a:r>
              <a:rPr lang="en-US" altLang="en-GR" sz="1600" dirty="0">
                <a:ea typeface="ＭＳ Ｐゴシック" panose="020B0600070205080204" pitchFamily="34" charset="-128"/>
              </a:rPr>
              <a:t>Impressions</a:t>
            </a:r>
          </a:p>
          <a:p>
            <a:pPr eaLnBrk="1" fontAlgn="t" hangingPunct="1"/>
            <a:r>
              <a:rPr lang="en-US" altLang="en-GR" sz="1600" dirty="0">
                <a:ea typeface="ＭＳ Ｐゴシック" panose="020B0600070205080204" pitchFamily="34" charset="-128"/>
              </a:rPr>
              <a:t>Hits</a:t>
            </a:r>
          </a:p>
          <a:p>
            <a:pPr eaLnBrk="1" fontAlgn="t" hangingPunct="1"/>
            <a:r>
              <a:rPr lang="en-US" altLang="en-GR" sz="1600" dirty="0">
                <a:ea typeface="ＭＳ Ｐゴシック" panose="020B0600070205080204" pitchFamily="34" charset="-128"/>
              </a:rPr>
              <a:t>Stickiness</a:t>
            </a:r>
          </a:p>
          <a:p>
            <a:pPr eaLnBrk="1" fontAlgn="t" hangingPunct="1"/>
            <a:r>
              <a:rPr lang="en-US" altLang="en-GR" sz="1600" dirty="0">
                <a:ea typeface="ＭＳ Ｐゴシック" panose="020B0600070205080204" pitchFamily="34" charset="-128"/>
              </a:rPr>
              <a:t>Unique visitors</a:t>
            </a:r>
          </a:p>
          <a:p>
            <a:pPr eaLnBrk="1" fontAlgn="t" hangingPunct="1"/>
            <a:r>
              <a:rPr lang="en-US" altLang="en-GR" sz="1600" dirty="0">
                <a:ea typeface="ＭＳ Ｐゴシック" panose="020B0600070205080204" pitchFamily="34" charset="-128"/>
              </a:rPr>
              <a:t>Reach</a:t>
            </a:r>
          </a:p>
          <a:p>
            <a:pPr eaLnBrk="1" fontAlgn="t" hangingPunct="1"/>
            <a:r>
              <a:rPr lang="en-US" altLang="en-GR" sz="1600" dirty="0">
                <a:ea typeface="ＭＳ Ｐゴシック" panose="020B0600070205080204" pitchFamily="34" charset="-128"/>
              </a:rPr>
              <a:t>Acquisition rate</a:t>
            </a:r>
          </a:p>
          <a:p>
            <a:pPr eaLnBrk="1" fontAlgn="t" hangingPunct="1"/>
            <a:r>
              <a:rPr lang="en-US" altLang="en-GR" sz="1600" dirty="0">
                <a:ea typeface="ＭＳ Ｐゴシック" panose="020B0600070205080204" pitchFamily="34" charset="-128"/>
              </a:rPr>
              <a:t>Conversion rate= when a visitor to your </a:t>
            </a:r>
            <a:r>
              <a:rPr lang="en-US" altLang="en-GR" sz="1600" b="1" dirty="0">
                <a:ea typeface="ＭＳ Ｐゴシック" panose="020B0600070205080204" pitchFamily="34" charset="-128"/>
              </a:rPr>
              <a:t>website</a:t>
            </a:r>
            <a:r>
              <a:rPr lang="en-US" altLang="en-GR" sz="1600" dirty="0">
                <a:ea typeface="ＭＳ Ｐゴシック" panose="020B0600070205080204" pitchFamily="34" charset="-128"/>
              </a:rPr>
              <a:t> takes an action that you want them to take</a:t>
            </a:r>
          </a:p>
          <a:p>
            <a:pPr eaLnBrk="1" fontAlgn="t" hangingPunct="1"/>
            <a:r>
              <a:rPr lang="en-US" altLang="en-GR" sz="1600" dirty="0">
                <a:ea typeface="ＭＳ Ｐゴシック" panose="020B0600070205080204" pitchFamily="34" charset="-128"/>
              </a:rPr>
              <a:t>Browse-to buy-rate</a:t>
            </a:r>
          </a:p>
          <a:p>
            <a:pPr eaLnBrk="1" fontAlgn="t" hangingPunct="1"/>
            <a:r>
              <a:rPr lang="en-US" altLang="en-GR" sz="1600" dirty="0">
                <a:ea typeface="ＭＳ Ｐゴシック" panose="020B0600070205080204" pitchFamily="34" charset="-128"/>
              </a:rPr>
              <a:t>Cart conversion rate</a:t>
            </a:r>
          </a:p>
          <a:p>
            <a:pPr eaLnBrk="1" fontAlgn="t" hangingPunct="1"/>
            <a:r>
              <a:rPr lang="en-US" altLang="en-GR" sz="1600" dirty="0">
                <a:ea typeface="ＭＳ Ｐゴシック" panose="020B0600070205080204" pitchFamily="34" charset="-128"/>
              </a:rPr>
              <a:t>Checkout conversion rate</a:t>
            </a:r>
          </a:p>
          <a:p>
            <a:pPr eaLnBrk="1" fontAlgn="t" hangingPunct="1"/>
            <a:r>
              <a:rPr lang="en-US" altLang="en-GR" sz="1600" dirty="0">
                <a:ea typeface="ＭＳ Ｐゴシック" panose="020B0600070205080204" pitchFamily="34" charset="-128"/>
              </a:rPr>
              <a:t>Abandonment rate </a:t>
            </a:r>
          </a:p>
          <a:p>
            <a:pPr eaLnBrk="1" fontAlgn="t" hangingPunct="1"/>
            <a:r>
              <a:rPr lang="en-US" altLang="en-GR" sz="1600" dirty="0">
                <a:ea typeface="ＭＳ Ｐゴシック" panose="020B0600070205080204" pitchFamily="34" charset="-128"/>
              </a:rPr>
              <a:t>Bounce back rate (The visitors view only that single page and exit the site on that same page)</a:t>
            </a:r>
          </a:p>
          <a:p>
            <a:pPr eaLnBrk="1" fontAlgn="t" hangingPunct="1"/>
            <a:r>
              <a:rPr lang="en-US" altLang="en-GR" sz="1600" dirty="0">
                <a:ea typeface="ＭＳ Ｐゴシック" panose="020B0600070205080204" pitchFamily="34" charset="-128"/>
              </a:rPr>
              <a:t>Retention rate</a:t>
            </a:r>
          </a:p>
          <a:p>
            <a:pPr eaLnBrk="1" fontAlgn="t" hangingPunct="1"/>
            <a:r>
              <a:rPr lang="en-US" altLang="en-GR" sz="1600" dirty="0">
                <a:ea typeface="ＭＳ Ｐゴシック" panose="020B0600070205080204" pitchFamily="34" charset="-128"/>
              </a:rPr>
              <a:t>Attrition rate/churn rate=Percentage rate at which visitors are lost, or reduced by, over a period).</a:t>
            </a:r>
          </a:p>
          <a:p>
            <a:endParaRPr lang="en-US" altLang="en-GR" sz="1600" dirty="0">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91C4738B-2492-9941-BAEE-460F9D3F91C2}"/>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Τίτλος 1">
            <a:extLst>
              <a:ext uri="{FF2B5EF4-FFF2-40B4-BE49-F238E27FC236}">
                <a16:creationId xmlns:a16="http://schemas.microsoft.com/office/drawing/2014/main" id="{0F590EDE-40DB-E345-B86E-09AF049E3642}"/>
              </a:ext>
            </a:extLst>
          </p:cNvPr>
          <p:cNvSpPr>
            <a:spLocks noGrp="1"/>
          </p:cNvSpPr>
          <p:nvPr>
            <p:ph type="title"/>
          </p:nvPr>
        </p:nvSpPr>
        <p:spPr>
          <a:xfrm>
            <a:off x="684213" y="188913"/>
            <a:ext cx="6870700" cy="792162"/>
          </a:xfrm>
        </p:spPr>
        <p:txBody>
          <a:bodyPr/>
          <a:lstStyle/>
          <a:p>
            <a:r>
              <a:rPr lang="en-US" altLang="en-GR" sz="3200" dirty="0">
                <a:ea typeface="ＭＳ Ｐゴシック" panose="020B0600070205080204" pitchFamily="34" charset="-128"/>
              </a:rPr>
              <a:t>Social Media metrics</a:t>
            </a:r>
            <a:br>
              <a:rPr lang="el-GR" altLang="en-GR" sz="3200" dirty="0">
                <a:ea typeface="ＭＳ Ｐゴシック" panose="020B0600070205080204" pitchFamily="34" charset="-128"/>
              </a:rPr>
            </a:br>
            <a:endParaRPr lang="el-GR" altLang="en-GR" sz="3200" dirty="0">
              <a:ea typeface="ＭＳ Ｐゴシック" panose="020B0600070205080204" pitchFamily="34" charset="-128"/>
            </a:endParaRPr>
          </a:p>
        </p:txBody>
      </p:sp>
      <p:sp>
        <p:nvSpPr>
          <p:cNvPr id="113666" name="Θέση αριθμού διαφάνειας 3">
            <a:extLst>
              <a:ext uri="{FF2B5EF4-FFF2-40B4-BE49-F238E27FC236}">
                <a16:creationId xmlns:a16="http://schemas.microsoft.com/office/drawing/2014/main" id="{1C7C50DA-8D9D-4342-8708-1868896345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C896BEAC-02FE-E449-A1E1-C5291F61FB13}" type="slidenum">
              <a:rPr lang="el-GR" altLang="en-GR" sz="1400"/>
              <a:pPr eaLnBrk="1" hangingPunct="1"/>
              <a:t>127</a:t>
            </a:fld>
            <a:endParaRPr lang="el-GR" altLang="en-GR" sz="1400"/>
          </a:p>
        </p:txBody>
      </p:sp>
      <p:sp>
        <p:nvSpPr>
          <p:cNvPr id="113667" name="Content Placeholder 2">
            <a:extLst>
              <a:ext uri="{FF2B5EF4-FFF2-40B4-BE49-F238E27FC236}">
                <a16:creationId xmlns:a16="http://schemas.microsoft.com/office/drawing/2014/main" id="{3068EBF4-5B89-3E40-BACD-34841CB270F7}"/>
              </a:ext>
            </a:extLst>
          </p:cNvPr>
          <p:cNvSpPr>
            <a:spLocks noGrp="1"/>
          </p:cNvSpPr>
          <p:nvPr>
            <p:ph idx="1"/>
          </p:nvPr>
        </p:nvSpPr>
        <p:spPr>
          <a:xfrm>
            <a:off x="611188" y="549275"/>
            <a:ext cx="7993062" cy="4160838"/>
          </a:xfrm>
        </p:spPr>
        <p:txBody>
          <a:bodyPr/>
          <a:lstStyle/>
          <a:p>
            <a:pPr eaLnBrk="1" fontAlgn="t" hangingPunct="1"/>
            <a:r>
              <a:rPr lang="en-US" altLang="en-GR" sz="1800" b="1" dirty="0">
                <a:ea typeface="ＭＳ Ｐゴシック" panose="020B0600070205080204" pitchFamily="34" charset="-128"/>
              </a:rPr>
              <a:t>Gross rating points</a:t>
            </a:r>
            <a:r>
              <a:rPr lang="el-GR" altLang="en-GR" sz="1800" b="1" dirty="0">
                <a:ea typeface="ＭＳ Ｐゴシック" panose="020B0600070205080204" pitchFamily="34" charset="-128"/>
              </a:rPr>
              <a:t> (κατά προσέγγιση βαθμολόγηση)</a:t>
            </a:r>
            <a:r>
              <a:rPr lang="en-US" altLang="en-GR" sz="1800" b="1" dirty="0">
                <a:ea typeface="ＭＳ Ｐゴシック" panose="020B0600070205080204" pitchFamily="34" charset="-128"/>
              </a:rPr>
              <a:t> </a:t>
            </a:r>
            <a:r>
              <a:rPr lang="en-US" altLang="en-GR" sz="1800" dirty="0">
                <a:ea typeface="ＭＳ Ｐゴシック" panose="020B0600070205080204" pitchFamily="34" charset="-128"/>
              </a:rPr>
              <a:t>(</a:t>
            </a:r>
            <a:r>
              <a:rPr lang="el-GR" altLang="en-GR" sz="1800" dirty="0">
                <a:ea typeface="ＭＳ Ｐゴシック" panose="020B0600070205080204" pitchFamily="34" charset="-128"/>
              </a:rPr>
              <a:t>μέγεθος κοινού Χ αριθμός θεάσεων - </a:t>
            </a:r>
            <a:r>
              <a:rPr lang="en-US" altLang="en-GR" sz="1800" dirty="0">
                <a:ea typeface="ＭＳ Ｐゴシック" panose="020B0600070205080204" pitchFamily="34" charset="-128"/>
              </a:rPr>
              <a:t>audience size times frequency of views)</a:t>
            </a:r>
          </a:p>
          <a:p>
            <a:pPr eaLnBrk="1" fontAlgn="t" hangingPunct="1"/>
            <a:r>
              <a:rPr lang="en-US" altLang="en-GR" sz="1800" b="1" dirty="0">
                <a:ea typeface="ＭＳ Ｐゴシック" panose="020B0600070205080204" pitchFamily="34" charset="-128"/>
              </a:rPr>
              <a:t>Applause ratio</a:t>
            </a:r>
            <a:r>
              <a:rPr lang="el-GR" altLang="en-GR" sz="1800" b="1" dirty="0">
                <a:ea typeface="ＭＳ Ｐゴシック" panose="020B0600070205080204" pitchFamily="34" charset="-128"/>
              </a:rPr>
              <a:t> (δείκτης επιδοκιμασίας) </a:t>
            </a:r>
            <a:r>
              <a:rPr lang="en-US" altLang="en-GR" sz="1800" dirty="0">
                <a:ea typeface="ＭＳ Ｐゴシック" panose="020B0600070205080204" pitchFamily="34" charset="-128"/>
              </a:rPr>
              <a:t>=</a:t>
            </a:r>
            <a:r>
              <a:rPr lang="el-GR" altLang="en-GR" sz="1800" dirty="0">
                <a:ea typeface="ＭＳ Ｐゴシック" panose="020B0600070205080204" pitchFamily="34" charset="-128"/>
              </a:rPr>
              <a:t>αριθμός </a:t>
            </a:r>
            <a:r>
              <a:rPr lang="en-US" altLang="en-GR" sz="1800" dirty="0">
                <a:ea typeface="ＭＳ Ｐゴシック" panose="020B0600070205080204" pitchFamily="34" charset="-128"/>
              </a:rPr>
              <a:t>Likes/Favorites </a:t>
            </a:r>
            <a:r>
              <a:rPr lang="el-GR" altLang="en-GR" sz="1800" dirty="0">
                <a:ea typeface="ＭＳ Ｐゴシック" panose="020B0600070205080204" pitchFamily="34" charset="-128"/>
              </a:rPr>
              <a:t>έχει λάβει κάθε ένα από τα </a:t>
            </a:r>
            <a:r>
              <a:rPr lang="en-US" altLang="en-GR" sz="1800" dirty="0">
                <a:ea typeface="ＭＳ Ｐゴシック" panose="020B0600070205080204" pitchFamily="34" charset="-128"/>
              </a:rPr>
              <a:t>posts</a:t>
            </a:r>
            <a:r>
              <a:rPr lang="el-GR" altLang="en-GR" sz="1800" dirty="0">
                <a:ea typeface="ＭＳ Ｐゴシック" panose="020B0600070205080204" pitchFamily="34" charset="-128"/>
              </a:rPr>
              <a:t>, κατά μέσο όρο</a:t>
            </a:r>
            <a:r>
              <a:rPr lang="en-US" altLang="en-GR" sz="1800" dirty="0">
                <a:ea typeface="ＭＳ Ｐゴシック" panose="020B0600070205080204" pitchFamily="34" charset="-128"/>
              </a:rPr>
              <a:t> (#likes/#posts)</a:t>
            </a:r>
            <a:r>
              <a:rPr lang="el-GR" altLang="en-GR" sz="1800" dirty="0">
                <a:ea typeface="ＭＳ Ｐゴシック" panose="020B0600070205080204" pitchFamily="34" charset="-128"/>
              </a:rPr>
              <a:t> </a:t>
            </a:r>
            <a:endParaRPr lang="en-US" altLang="en-GR" sz="1800" dirty="0">
              <a:ea typeface="ＭＳ Ｐゴシック" panose="020B0600070205080204" pitchFamily="34" charset="-128"/>
            </a:endParaRPr>
          </a:p>
          <a:p>
            <a:pPr eaLnBrk="1" fontAlgn="t" hangingPunct="1"/>
            <a:r>
              <a:rPr lang="en-US" altLang="en-GR" sz="1800" dirty="0">
                <a:ea typeface="ＭＳ Ｐゴシック" panose="020B0600070205080204" pitchFamily="34" charset="-128"/>
              </a:rPr>
              <a:t>(e.g. Applause rate = 5 </a:t>
            </a:r>
            <a:r>
              <a:rPr lang="el-GR" altLang="en-GR" sz="1800" dirty="0">
                <a:ea typeface="ＭＳ Ｐゴシック" panose="020B0600070205080204" pitchFamily="34" charset="-128"/>
              </a:rPr>
              <a:t>σημαίνει ότι κάθε ένα από τα </a:t>
            </a:r>
            <a:r>
              <a:rPr lang="en-US" altLang="en-GR" sz="1800" dirty="0">
                <a:ea typeface="ＭＳ Ｐゴシック" panose="020B0600070205080204" pitchFamily="34" charset="-128"/>
              </a:rPr>
              <a:t>posts </a:t>
            </a:r>
            <a:r>
              <a:rPr lang="el-GR" altLang="en-GR" sz="1800" dirty="0">
                <a:ea typeface="ＭＳ Ｐゴシック" panose="020B0600070205080204" pitchFamily="34" charset="-128"/>
              </a:rPr>
              <a:t>έχει καταγράψει</a:t>
            </a:r>
            <a:r>
              <a:rPr lang="en-US" altLang="en-GR" sz="1800" dirty="0">
                <a:ea typeface="ＭＳ Ｐゴシック" panose="020B0600070205080204" pitchFamily="34" charset="-128"/>
              </a:rPr>
              <a:t> 5 Likes/Favorites </a:t>
            </a:r>
            <a:r>
              <a:rPr lang="el-GR" altLang="en-GR" sz="1800" dirty="0">
                <a:ea typeface="ＭＳ Ｐゴシック" panose="020B0600070205080204" pitchFamily="34" charset="-128"/>
              </a:rPr>
              <a:t>κατά μέσο όρο</a:t>
            </a:r>
            <a:r>
              <a:rPr lang="en-US" altLang="en-GR" sz="1800" dirty="0">
                <a:ea typeface="ＭＳ Ｐゴシック" panose="020B0600070205080204" pitchFamily="34" charset="-128"/>
              </a:rPr>
              <a:t>).</a:t>
            </a:r>
          </a:p>
          <a:p>
            <a:pPr eaLnBrk="1" fontAlgn="t" hangingPunct="1"/>
            <a:r>
              <a:rPr lang="en-US" altLang="en-GR" sz="1800" b="1" dirty="0">
                <a:ea typeface="ＭＳ Ｐゴシック" panose="020B0600070205080204" pitchFamily="34" charset="-128"/>
              </a:rPr>
              <a:t>Conversation ratio</a:t>
            </a:r>
            <a:r>
              <a:rPr lang="el-GR" altLang="en-GR" sz="1800" b="1" dirty="0">
                <a:ea typeface="ＭＳ Ｐゴシック" panose="020B0600070205080204" pitchFamily="34" charset="-128"/>
              </a:rPr>
              <a:t> (δείκτης συζήτηση)</a:t>
            </a:r>
            <a:r>
              <a:rPr lang="en-US" altLang="en-GR" sz="1800" b="1" dirty="0">
                <a:ea typeface="ＭＳ Ｐゴシック" panose="020B0600070205080204" pitchFamily="34" charset="-128"/>
              </a:rPr>
              <a:t> </a:t>
            </a:r>
            <a:r>
              <a:rPr lang="en-US" altLang="en-GR" sz="1800" dirty="0">
                <a:ea typeface="ＭＳ Ｐゴシック" panose="020B0600070205080204" pitchFamily="34" charset="-128"/>
              </a:rPr>
              <a:t>=</a:t>
            </a:r>
            <a:r>
              <a:rPr lang="el-GR" altLang="en-GR" sz="1800" dirty="0">
                <a:ea typeface="ＭＳ Ｐゴシック" panose="020B0600070205080204" pitchFamily="34" charset="-128"/>
              </a:rPr>
              <a:t>αριθμός </a:t>
            </a:r>
            <a:r>
              <a:rPr lang="en-US" altLang="en-GR" sz="1800" dirty="0">
                <a:ea typeface="ＭＳ Ｐゴシック" panose="020B0600070205080204" pitchFamily="34" charset="-128"/>
              </a:rPr>
              <a:t>Comments/Replies </a:t>
            </a:r>
            <a:r>
              <a:rPr lang="el-GR" altLang="en-GR" sz="1800" dirty="0">
                <a:ea typeface="ＭＳ Ｐゴシック" panose="020B0600070205080204" pitchFamily="34" charset="-128"/>
              </a:rPr>
              <a:t>που κατά μέσο όρο έχει λάβει κάθε ένα από τα </a:t>
            </a:r>
            <a:r>
              <a:rPr lang="en-US" altLang="en-GR" sz="1800" dirty="0">
                <a:ea typeface="ＭＳ Ｐゴシック" panose="020B0600070205080204" pitchFamily="34" charset="-128"/>
              </a:rPr>
              <a:t>posts (#comments/#posts)</a:t>
            </a:r>
          </a:p>
          <a:p>
            <a:pPr eaLnBrk="1" fontAlgn="t" hangingPunct="1"/>
            <a:r>
              <a:rPr lang="en-US" altLang="en-GR" sz="1800" dirty="0">
                <a:ea typeface="ＭＳ Ｐゴシック" panose="020B0600070205080204" pitchFamily="34" charset="-128"/>
              </a:rPr>
              <a:t>(e.g. Conversation rate = 5 </a:t>
            </a:r>
            <a:r>
              <a:rPr lang="el-GR" altLang="en-GR" sz="1800" dirty="0">
                <a:ea typeface="ＭＳ Ｐゴシック" panose="020B0600070205080204" pitchFamily="34" charset="-128"/>
              </a:rPr>
              <a:t>σημαίνει ότι κάθε ένα από τα </a:t>
            </a:r>
            <a:r>
              <a:rPr lang="en-US" altLang="en-GR" sz="1800" dirty="0">
                <a:ea typeface="ＭＳ Ｐゴシック" panose="020B0600070205080204" pitchFamily="34" charset="-128"/>
              </a:rPr>
              <a:t>posts </a:t>
            </a:r>
            <a:r>
              <a:rPr lang="el-GR" altLang="en-GR" sz="1800" dirty="0">
                <a:ea typeface="ＭＳ Ｐゴシック" panose="020B0600070205080204" pitchFamily="34" charset="-128"/>
              </a:rPr>
              <a:t>έχει λάβει</a:t>
            </a:r>
            <a:r>
              <a:rPr lang="en-US" altLang="en-GR" sz="1800" dirty="0">
                <a:ea typeface="ＭＳ Ｐゴシック" panose="020B0600070205080204" pitchFamily="34" charset="-128"/>
              </a:rPr>
              <a:t> 5 Comments/Replies </a:t>
            </a:r>
            <a:r>
              <a:rPr lang="el-GR" altLang="en-GR" sz="1800" dirty="0">
                <a:ea typeface="ＭＳ Ｐゴシック" panose="020B0600070205080204" pitchFamily="34" charset="-128"/>
              </a:rPr>
              <a:t>κατά μέσο όρο</a:t>
            </a:r>
            <a:r>
              <a:rPr lang="en-US" altLang="en-GR" sz="1800" dirty="0">
                <a:ea typeface="ＭＳ Ｐゴシック" panose="020B0600070205080204" pitchFamily="34" charset="-128"/>
              </a:rPr>
              <a:t>).</a:t>
            </a:r>
          </a:p>
          <a:p>
            <a:pPr eaLnBrk="1" fontAlgn="t" hangingPunct="1"/>
            <a:r>
              <a:rPr lang="en-US" altLang="en-GR" sz="1800" b="1" dirty="0">
                <a:ea typeface="ＭＳ Ｐゴシック" panose="020B0600070205080204" pitchFamily="34" charset="-128"/>
              </a:rPr>
              <a:t>Amplification</a:t>
            </a:r>
            <a:r>
              <a:rPr lang="en-US" altLang="en-GR" sz="1800" dirty="0">
                <a:ea typeface="ＭＳ Ｐゴシック" panose="020B0600070205080204" pitchFamily="34" charset="-128"/>
              </a:rPr>
              <a:t> </a:t>
            </a:r>
            <a:r>
              <a:rPr lang="en-US" altLang="en-GR" sz="1800" b="1" dirty="0">
                <a:ea typeface="ＭＳ Ｐゴシック" panose="020B0600070205080204" pitchFamily="34" charset="-128"/>
              </a:rPr>
              <a:t>ratio</a:t>
            </a:r>
            <a:r>
              <a:rPr lang="en-US" altLang="en-GR" sz="1800" dirty="0">
                <a:ea typeface="ＭＳ Ｐゴシック" panose="020B0600070205080204" pitchFamily="34" charset="-128"/>
              </a:rPr>
              <a:t>= </a:t>
            </a:r>
            <a:r>
              <a:rPr lang="el-GR" altLang="en-GR" sz="1800" dirty="0">
                <a:ea typeface="ＭＳ Ｐゴシック" panose="020B0600070205080204" pitchFamily="34" charset="-128"/>
              </a:rPr>
              <a:t>πόσα από τα </a:t>
            </a:r>
            <a:r>
              <a:rPr lang="en-US" altLang="en-GR" sz="1800" dirty="0">
                <a:ea typeface="ＭＳ Ｐゴシック" panose="020B0600070205080204" pitchFamily="34" charset="-128"/>
              </a:rPr>
              <a:t>post </a:t>
            </a:r>
            <a:r>
              <a:rPr lang="el-GR" altLang="en-GR" sz="1800" dirty="0">
                <a:ea typeface="ＭＳ Ｐゴシック" panose="020B0600070205080204" pitchFamily="34" charset="-128"/>
              </a:rPr>
              <a:t>της επιχείρησης μοιράσθηκαν με άλλους</a:t>
            </a:r>
            <a:r>
              <a:rPr lang="en-US" altLang="en-GR" sz="1800" dirty="0">
                <a:ea typeface="ＭＳ Ｐゴシック" panose="020B0600070205080204" pitchFamily="34" charset="-128"/>
              </a:rPr>
              <a:t> </a:t>
            </a:r>
            <a:r>
              <a:rPr lang="el-GR" altLang="en-GR" sz="1800" dirty="0">
                <a:ea typeface="ＭＳ Ｐゴシック" panose="020B0600070205080204" pitchFamily="34" charset="-128"/>
              </a:rPr>
              <a:t>(</a:t>
            </a:r>
            <a:r>
              <a:rPr lang="en-US" altLang="en-GR" sz="1800" dirty="0">
                <a:ea typeface="ＭＳ Ｐゴシック" panose="020B0600070205080204" pitchFamily="34" charset="-128"/>
              </a:rPr>
              <a:t>Shared/Retweeted (#shared/retweeted/#posts)</a:t>
            </a:r>
          </a:p>
          <a:p>
            <a:pPr eaLnBrk="1" fontAlgn="t" hangingPunct="1"/>
            <a:r>
              <a:rPr lang="en-US" altLang="en-GR" sz="1800" dirty="0">
                <a:ea typeface="ＭＳ Ｐゴシック" panose="020B0600070205080204" pitchFamily="34" charset="-128"/>
              </a:rPr>
              <a:t>(e.g. Amplification rate = 5 </a:t>
            </a:r>
            <a:r>
              <a:rPr lang="el-GR" altLang="en-GR" sz="1800" dirty="0">
                <a:ea typeface="ＭＳ Ｐゴシック" panose="020B0600070205080204" pitchFamily="34" charset="-128"/>
              </a:rPr>
              <a:t>κάθε ένα από τα </a:t>
            </a:r>
            <a:r>
              <a:rPr lang="en-US" altLang="en-GR" sz="1800" dirty="0">
                <a:ea typeface="ＭＳ Ｐゴシック" panose="020B0600070205080204" pitchFamily="34" charset="-128"/>
              </a:rPr>
              <a:t>posts </a:t>
            </a:r>
            <a:r>
              <a:rPr lang="el-GR" altLang="en-GR" sz="1800" dirty="0">
                <a:ea typeface="ＭＳ Ｐゴシック" panose="020B0600070205080204" pitchFamily="34" charset="-128"/>
              </a:rPr>
              <a:t>έχει μοιρασθεί </a:t>
            </a:r>
            <a:r>
              <a:rPr lang="en-US" altLang="en-GR" sz="1800" dirty="0">
                <a:ea typeface="ＭＳ Ｐゴシック" panose="020B0600070205080204" pitchFamily="34" charset="-128"/>
              </a:rPr>
              <a:t>5 </a:t>
            </a:r>
            <a:r>
              <a:rPr lang="el-GR" altLang="en-GR" sz="1800" dirty="0">
                <a:ea typeface="ＭＳ Ｐゴシック" panose="020B0600070205080204" pitchFamily="34" charset="-128"/>
              </a:rPr>
              <a:t>φορές κατά μέσο όρο</a:t>
            </a:r>
            <a:r>
              <a:rPr lang="en-US" altLang="en-GR" sz="1800" dirty="0">
                <a:ea typeface="ＭＳ Ｐゴシック" panose="020B0600070205080204" pitchFamily="34" charset="-128"/>
              </a:rPr>
              <a:t>).</a:t>
            </a:r>
          </a:p>
          <a:p>
            <a:pPr eaLnBrk="1" fontAlgn="t" hangingPunct="1"/>
            <a:r>
              <a:rPr lang="en-US" altLang="en-GR" sz="1800" b="1" dirty="0">
                <a:ea typeface="ＭＳ Ｐゴシック" panose="020B0600070205080204" pitchFamily="34" charset="-128"/>
              </a:rPr>
              <a:t>Sentiment ratio = </a:t>
            </a:r>
            <a:r>
              <a:rPr lang="el-GR" altLang="en-GR" sz="1800" b="1" dirty="0">
                <a:ea typeface="ＭＳ Ｐゴシック" panose="020B0600070205080204" pitchFamily="34" charset="-128"/>
              </a:rPr>
              <a:t>αριθμός θετικών ή αρνητικών συζητήσεων στο διαδίκτυο </a:t>
            </a:r>
            <a:r>
              <a:rPr lang="en-US" altLang="en-GR" sz="1800" b="1" dirty="0">
                <a:ea typeface="ＭＳ Ｐゴシック" panose="020B0600070205080204" pitchFamily="34" charset="-128"/>
              </a:rPr>
              <a:t>/ </a:t>
            </a:r>
            <a:r>
              <a:rPr lang="el-GR" altLang="en-GR" sz="1800" b="1" dirty="0">
                <a:ea typeface="ＭＳ Ｐゴシック" panose="020B0600070205080204" pitchFamily="34" charset="-128"/>
              </a:rPr>
              <a:t>πόσες καλά ή κακά νέα συζητήθηκαν</a:t>
            </a:r>
            <a:r>
              <a:rPr lang="en-US" altLang="en-GR" sz="1800" b="1" dirty="0">
                <a:ea typeface="ＭＳ Ｐゴシック" panose="020B0600070205080204" pitchFamily="34" charset="-128"/>
              </a:rPr>
              <a:t> # conversations per brand</a:t>
            </a:r>
          </a:p>
          <a:p>
            <a:pPr eaLnBrk="1" fontAlgn="t" hangingPunct="1"/>
            <a:r>
              <a:rPr lang="el-GR" altLang="en-GR" sz="1800" b="1" dirty="0">
                <a:ea typeface="ＭＳ Ｐゴシック" panose="020B0600070205080204" pitchFamily="34" charset="-128"/>
              </a:rPr>
              <a:t>Διάρκεια απασχόλησης (</a:t>
            </a:r>
            <a:r>
              <a:rPr lang="en-US" altLang="en-GR" sz="1800" b="1" dirty="0">
                <a:ea typeface="ＭＳ Ｐゴシック" panose="020B0600070205080204" pitchFamily="34" charset="-128"/>
              </a:rPr>
              <a:t>Duration of engagement</a:t>
            </a:r>
            <a:r>
              <a:rPr lang="el-GR" altLang="en-GR" sz="1800" b="1" dirty="0">
                <a:ea typeface="ＭＳ Ｐゴシック" panose="020B0600070205080204" pitchFamily="34" charset="-128"/>
              </a:rPr>
              <a:t>) </a:t>
            </a:r>
            <a:r>
              <a:rPr lang="en-US" altLang="en-GR" sz="1800" b="1" dirty="0">
                <a:ea typeface="ＭＳ Ｐゴシック" panose="020B0600070205080204" pitchFamily="34" charset="-128"/>
              </a:rPr>
              <a:t> = </a:t>
            </a:r>
            <a:r>
              <a:rPr lang="el-GR" altLang="en-GR" sz="1800" b="1" dirty="0">
                <a:ea typeface="ＭＳ Ｐゴシック" panose="020B0600070205080204" pitchFamily="34" charset="-128"/>
              </a:rPr>
              <a:t>χρόνος που δαπανάει κάποιος </a:t>
            </a:r>
            <a:r>
              <a:rPr lang="en-US" altLang="en-GR" sz="1800" b="1" dirty="0">
                <a:ea typeface="ＭＳ Ｐゴシック" panose="020B0600070205080204" pitchFamily="34" charset="-128"/>
              </a:rPr>
              <a:t>(</a:t>
            </a:r>
            <a:r>
              <a:rPr lang="el-GR" altLang="en-GR" sz="1800" b="1" dirty="0">
                <a:ea typeface="ＭＳ Ｐゴシック" panose="020B0600070205080204" pitchFamily="34" charset="-128"/>
              </a:rPr>
              <a:t>επισκέπτης, κλπ) στο </a:t>
            </a:r>
            <a:r>
              <a:rPr lang="en-US" altLang="en-GR" sz="1800" b="1" dirty="0">
                <a:ea typeface="ＭＳ Ｐゴシック" panose="020B0600070205080204" pitchFamily="34" charset="-128"/>
              </a:rPr>
              <a:t>website</a:t>
            </a:r>
          </a:p>
          <a:p>
            <a:endParaRPr lang="en-US" altLang="en-GR" sz="1800" dirty="0">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CF032A2F-1BD5-4D4C-B119-884F7AFE1988}"/>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endParaRPr lang="el-GR" altLang="en-GR" sz="14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Τίτλος 1">
            <a:extLst>
              <a:ext uri="{FF2B5EF4-FFF2-40B4-BE49-F238E27FC236}">
                <a16:creationId xmlns:a16="http://schemas.microsoft.com/office/drawing/2014/main" id="{A235968C-5D82-6C43-8151-5D7808D3562D}"/>
              </a:ext>
            </a:extLst>
          </p:cNvPr>
          <p:cNvSpPr>
            <a:spLocks noGrp="1"/>
          </p:cNvSpPr>
          <p:nvPr>
            <p:ph type="title"/>
          </p:nvPr>
        </p:nvSpPr>
        <p:spPr>
          <a:xfrm>
            <a:off x="755650" y="476250"/>
            <a:ext cx="6870700" cy="792163"/>
          </a:xfrm>
        </p:spPr>
        <p:txBody>
          <a:bodyPr/>
          <a:lstStyle/>
          <a:p>
            <a:r>
              <a:rPr lang="en-US" altLang="en-GR" sz="3200" dirty="0">
                <a:ea typeface="ＭＳ Ｐゴシック" panose="020B0600070205080204" pitchFamily="34" charset="-128"/>
              </a:rPr>
              <a:t>Social Media metrics</a:t>
            </a:r>
            <a:br>
              <a:rPr lang="en-US" altLang="en-GR" sz="3200" dirty="0">
                <a:ea typeface="ＭＳ Ｐゴシック" panose="020B0600070205080204" pitchFamily="34" charset="-128"/>
              </a:rPr>
            </a:br>
            <a:r>
              <a:rPr lang="en-US" altLang="en-GR" sz="2400" dirty="0">
                <a:ea typeface="ＭＳ Ｐゴシック" panose="020B0600070205080204" pitchFamily="34" charset="-128"/>
              </a:rPr>
              <a:t>Relative metrics (</a:t>
            </a:r>
            <a:r>
              <a:rPr lang="el-GR" altLang="en-GR" sz="2400" dirty="0">
                <a:ea typeface="ＭＳ Ｐゴシック" panose="020B0600070205080204" pitchFamily="34" charset="-128"/>
              </a:rPr>
              <a:t>Σχετικά μέτρα)</a:t>
            </a:r>
            <a:r>
              <a:rPr lang="en-US" altLang="en-GR" sz="2400" dirty="0">
                <a:ea typeface="ＭＳ Ｐゴシック" panose="020B0600070205080204" pitchFamily="34" charset="-128"/>
              </a:rPr>
              <a:t>,</a:t>
            </a:r>
            <a:br>
              <a:rPr lang="el-GR" altLang="en-GR" sz="2400" dirty="0">
                <a:ea typeface="ＭＳ Ｐゴシック" panose="020B0600070205080204" pitchFamily="34" charset="-128"/>
              </a:rPr>
            </a:br>
            <a:endParaRPr lang="el-GR" altLang="en-GR" sz="2400" dirty="0">
              <a:ea typeface="ＭＳ Ｐゴシック" panose="020B0600070205080204" pitchFamily="34" charset="-128"/>
            </a:endParaRPr>
          </a:p>
        </p:txBody>
      </p:sp>
      <p:sp>
        <p:nvSpPr>
          <p:cNvPr id="114690" name="Θέση αριθμού διαφάνειας 3">
            <a:extLst>
              <a:ext uri="{FF2B5EF4-FFF2-40B4-BE49-F238E27FC236}">
                <a16:creationId xmlns:a16="http://schemas.microsoft.com/office/drawing/2014/main" id="{AF81A75B-4594-A84B-AF29-484A7D4F3A2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D77399D0-53C6-9F41-ADD8-2EFFE16D93CF}" type="slidenum">
              <a:rPr lang="el-GR" altLang="en-GR" sz="1400"/>
              <a:pPr eaLnBrk="1" hangingPunct="1"/>
              <a:t>128</a:t>
            </a:fld>
            <a:endParaRPr lang="el-GR" altLang="en-GR" sz="1400"/>
          </a:p>
        </p:txBody>
      </p:sp>
      <p:sp>
        <p:nvSpPr>
          <p:cNvPr id="114691" name="Content Placeholder 2">
            <a:extLst>
              <a:ext uri="{FF2B5EF4-FFF2-40B4-BE49-F238E27FC236}">
                <a16:creationId xmlns:a16="http://schemas.microsoft.com/office/drawing/2014/main" id="{517A3A0F-3E06-1943-B767-4BA3A504DEB1}"/>
              </a:ext>
            </a:extLst>
          </p:cNvPr>
          <p:cNvSpPr>
            <a:spLocks noGrp="1"/>
          </p:cNvSpPr>
          <p:nvPr>
            <p:ph idx="1"/>
          </p:nvPr>
        </p:nvSpPr>
        <p:spPr>
          <a:xfrm>
            <a:off x="179388" y="1052513"/>
            <a:ext cx="8856662" cy="4162425"/>
          </a:xfrm>
        </p:spPr>
        <p:txBody>
          <a:bodyPr/>
          <a:lstStyle/>
          <a:p>
            <a:pPr eaLnBrk="1" fontAlgn="t" hangingPunct="1"/>
            <a:r>
              <a:rPr lang="el-GR" altLang="en-GR" sz="1800" dirty="0">
                <a:ea typeface="ＭＳ Ｐゴシック" panose="020B0600070205080204" pitchFamily="34" charset="-128"/>
              </a:rPr>
              <a:t>Σχετικά μέτρα (</a:t>
            </a:r>
            <a:r>
              <a:rPr lang="en-US" altLang="en-GR" sz="1800" dirty="0">
                <a:ea typeface="ＭＳ Ｐゴシック" panose="020B0600070205080204" pitchFamily="34" charset="-128"/>
              </a:rPr>
              <a:t>Relative metrics</a:t>
            </a:r>
            <a:r>
              <a:rPr lang="el-GR" altLang="en-GR" sz="1800" dirty="0">
                <a:ea typeface="ＭＳ Ｐゴシック" panose="020B0600070205080204" pitchFamily="34" charset="-128"/>
              </a:rPr>
              <a:t>):</a:t>
            </a:r>
            <a:r>
              <a:rPr lang="en-US" altLang="en-GR" sz="1800" dirty="0">
                <a:ea typeface="ＭＳ Ｐゴシック" panose="020B0600070205080204" pitchFamily="34" charset="-128"/>
              </a:rPr>
              <a:t> </a:t>
            </a:r>
            <a:r>
              <a:rPr lang="el-GR" altLang="en-GR" sz="1800" dirty="0">
                <a:ea typeface="ＭＳ Ｐゴシック" panose="020B0600070205080204" pitchFamily="34" charset="-128"/>
              </a:rPr>
              <a:t>Η δραστηριότητα ανά </a:t>
            </a:r>
            <a:r>
              <a:rPr lang="en-US" altLang="en-GR" sz="1800" dirty="0">
                <a:ea typeface="ＭＳ Ｐゴシック" panose="020B0600070205080204" pitchFamily="34" charset="-128"/>
              </a:rPr>
              <a:t>1000 Followers,</a:t>
            </a:r>
            <a:endParaRPr lang="el-GR" altLang="en-GR" sz="1800" b="1" dirty="0">
              <a:ea typeface="ＭＳ Ｐゴシック" panose="020B0600070205080204" pitchFamily="34" charset="-128"/>
            </a:endParaRPr>
          </a:p>
          <a:p>
            <a:pPr eaLnBrk="1" fontAlgn="t" hangingPunct="1"/>
            <a:r>
              <a:rPr lang="en-US" altLang="en-GR" sz="1800" b="1" dirty="0">
                <a:ea typeface="ＭＳ Ｐゴシック" panose="020B0600070205080204" pitchFamily="34" charset="-128"/>
              </a:rPr>
              <a:t>Relative Applause ratio</a:t>
            </a:r>
            <a:r>
              <a:rPr lang="en-US" altLang="en-GR" sz="1800" dirty="0">
                <a:ea typeface="ＭＳ Ｐゴシック" panose="020B0600070205080204" pitchFamily="34" charset="-128"/>
              </a:rPr>
              <a:t>=indicates how many Likes/Favorites on average each of your posts has received (#likes/#posts*1000 followers).</a:t>
            </a:r>
          </a:p>
          <a:p>
            <a:pPr eaLnBrk="1" fontAlgn="t" hangingPunct="1"/>
            <a:r>
              <a:rPr lang="en-US" altLang="en-GR" sz="1800" dirty="0">
                <a:ea typeface="ＭＳ Ｐゴシック" panose="020B0600070205080204" pitchFamily="34" charset="-128"/>
              </a:rPr>
              <a:t>(e.g. relative Applause rate = 0,005 means that each of your posts has received 5 Likes/Favorites per each post, per each follower.</a:t>
            </a:r>
          </a:p>
          <a:p>
            <a:pPr eaLnBrk="1" fontAlgn="t" hangingPunct="1"/>
            <a:r>
              <a:rPr lang="en-US" altLang="en-GR" sz="1800" b="1" dirty="0">
                <a:ea typeface="ＭＳ Ｐゴシック" panose="020B0600070205080204" pitchFamily="34" charset="-128"/>
              </a:rPr>
              <a:t>Relative Conversation ratio </a:t>
            </a:r>
            <a:r>
              <a:rPr lang="en-US" altLang="en-GR" sz="1800" dirty="0">
                <a:ea typeface="ＭＳ Ｐゴシック" panose="020B0600070205080204" pitchFamily="34" charset="-128"/>
              </a:rPr>
              <a:t>=indicates how many Comments/Replies on average each of your posts has received (#comments/#posts*1000 followers)</a:t>
            </a:r>
          </a:p>
          <a:p>
            <a:pPr eaLnBrk="1" fontAlgn="t" hangingPunct="1"/>
            <a:r>
              <a:rPr lang="en-US" altLang="en-GR" sz="1800" dirty="0">
                <a:ea typeface="ＭＳ Ｐゴシック" panose="020B0600070205080204" pitchFamily="34" charset="-128"/>
              </a:rPr>
              <a:t>(e.g. relative Conversation rate = 0,005 means that each of your posts has received 5 Comments/Replies per each post, per each follower.</a:t>
            </a:r>
          </a:p>
          <a:p>
            <a:pPr eaLnBrk="1" fontAlgn="t" hangingPunct="1"/>
            <a:r>
              <a:rPr lang="en-US" altLang="en-GR" sz="1800" b="1" dirty="0">
                <a:ea typeface="ＭＳ Ｐゴシック" panose="020B0600070205080204" pitchFamily="34" charset="-128"/>
              </a:rPr>
              <a:t>Relative Amplification ratio</a:t>
            </a:r>
            <a:r>
              <a:rPr lang="en-US" altLang="en-GR" sz="1800" dirty="0">
                <a:ea typeface="ＭＳ Ｐゴシック" panose="020B0600070205080204" pitchFamily="34" charset="-128"/>
              </a:rPr>
              <a:t> = indicates how many times on average each of your posts was Shared/Retweeted (#shared/retweeted/#posts *1000 followers).</a:t>
            </a:r>
          </a:p>
          <a:p>
            <a:pPr eaLnBrk="1" fontAlgn="t" hangingPunct="1"/>
            <a:r>
              <a:rPr lang="en-US" altLang="en-GR" sz="1800" dirty="0">
                <a:ea typeface="ＭＳ Ｐゴシック" panose="020B0600070205080204" pitchFamily="34" charset="-128"/>
              </a:rPr>
              <a:t>(e.g. Relative Amplification rate = 0,005 means that each of your posts was shared 5 times per each post, per each follower).</a:t>
            </a:r>
          </a:p>
          <a:p>
            <a:endParaRPr lang="en-US" altLang="en-GR" sz="1800" dirty="0">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E4660A24-2FB0-CF49-8DF5-2C68CB96A422}"/>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7190C588-5EC2-7647-8AA2-F545314B8E98}"/>
              </a:ext>
            </a:extLst>
          </p:cNvPr>
          <p:cNvSpPr>
            <a:spLocks noGrp="1"/>
          </p:cNvSpPr>
          <p:nvPr>
            <p:ph type="title"/>
          </p:nvPr>
        </p:nvSpPr>
        <p:spPr>
          <a:xfrm>
            <a:off x="684213" y="0"/>
            <a:ext cx="6870700" cy="1600200"/>
          </a:xfrm>
        </p:spPr>
        <p:txBody>
          <a:bodyPr/>
          <a:lstStyle/>
          <a:p>
            <a:r>
              <a:rPr lang="el-GR" altLang="en-GR" sz="3200" dirty="0">
                <a:ea typeface="ＭＳ Ｐゴシック" panose="020B0600070205080204" pitchFamily="34" charset="-128"/>
              </a:rPr>
              <a:t>Σχεδιασμός της απόδοσης της επένδυσης που </a:t>
            </a:r>
            <a:r>
              <a:rPr lang="en-US" altLang="en-GR" sz="3200" dirty="0">
                <a:ea typeface="ＭＳ Ｐゴシック" panose="020B0600070205080204" pitchFamily="34" charset="-128"/>
              </a:rPr>
              <a:t>ROI</a:t>
            </a:r>
            <a:r>
              <a:rPr lang="el-GR" altLang="en-GR" sz="3200" dirty="0">
                <a:ea typeface="ＭＳ Ｐゴシック" panose="020B0600070205080204" pitchFamily="34" charset="-128"/>
              </a:rPr>
              <a:t> </a:t>
            </a:r>
            <a:r>
              <a:rPr lang="en-US" altLang="en-GR" sz="3200" dirty="0">
                <a:ea typeface="ＭＳ Ｐゴシック" panose="020B0600070205080204" pitchFamily="34" charset="-128"/>
              </a:rPr>
              <a:t>Content engagement</a:t>
            </a:r>
          </a:p>
        </p:txBody>
      </p:sp>
      <p:sp>
        <p:nvSpPr>
          <p:cNvPr id="115714" name="Content Placeholder 2">
            <a:extLst>
              <a:ext uri="{FF2B5EF4-FFF2-40B4-BE49-F238E27FC236}">
                <a16:creationId xmlns:a16="http://schemas.microsoft.com/office/drawing/2014/main" id="{7D67B5AC-F96D-1B42-A323-9ED221733A45}"/>
              </a:ext>
            </a:extLst>
          </p:cNvPr>
          <p:cNvSpPr>
            <a:spLocks noGrp="1"/>
          </p:cNvSpPr>
          <p:nvPr>
            <p:ph idx="1"/>
          </p:nvPr>
        </p:nvSpPr>
        <p:spPr/>
        <p:txBody>
          <a:bodyPr/>
          <a:lstStyle/>
          <a:p>
            <a:r>
              <a:rPr lang="el-GR" altLang="en-GR" sz="2400" dirty="0">
                <a:ea typeface="ＭＳ Ｐゴシック" panose="020B0600070205080204" pitchFamily="34" charset="-128"/>
              </a:rPr>
              <a:t>Δείτε το </a:t>
            </a:r>
            <a:r>
              <a:rPr lang="en-US" altLang="en-GR" sz="2400" dirty="0">
                <a:ea typeface="ＭＳ Ｐゴシック" panose="020B0600070205080204" pitchFamily="34" charset="-128"/>
              </a:rPr>
              <a:t>content marketing </a:t>
            </a:r>
            <a:r>
              <a:rPr lang="el-GR" altLang="en-GR" sz="2400" dirty="0">
                <a:ea typeface="ＭＳ Ｐゴシック" panose="020B0600070205080204" pitchFamily="34" charset="-128"/>
              </a:rPr>
              <a:t>ως περιουσιακό στοιχείο της επιχείρησης.</a:t>
            </a:r>
            <a:endParaRPr lang="en-US" altLang="en-GR" sz="2400" dirty="0">
              <a:ea typeface="ＭＳ Ｐゴシック" panose="020B0600070205080204" pitchFamily="34" charset="-128"/>
            </a:endParaRPr>
          </a:p>
          <a:p>
            <a:r>
              <a:rPr lang="el-GR" altLang="en-GR" sz="2400" dirty="0">
                <a:ea typeface="ＭＳ Ｐゴシック" panose="020B0600070205080204" pitchFamily="34" charset="-128"/>
              </a:rPr>
              <a:t>Ευθυγραμμίστε το </a:t>
            </a:r>
            <a:r>
              <a:rPr lang="en-US" altLang="en-GR" sz="2400" dirty="0">
                <a:ea typeface="ＭＳ Ｐゴシック" panose="020B0600070205080204" pitchFamily="34" charset="-128"/>
              </a:rPr>
              <a:t>content engagement </a:t>
            </a:r>
            <a:r>
              <a:rPr lang="el-GR" altLang="en-GR" sz="2400" dirty="0">
                <a:ea typeface="ＭＳ Ｐゴシック" panose="020B0600070205080204" pitchFamily="34" charset="-128"/>
              </a:rPr>
              <a:t>με τους στρατηγικούς επιχειρηματικούς στόχους.</a:t>
            </a:r>
            <a:endParaRPr lang="en-US" altLang="en-GR" sz="2400" dirty="0">
              <a:ea typeface="ＭＳ Ｐゴシック" panose="020B0600070205080204" pitchFamily="34" charset="-128"/>
            </a:endParaRPr>
          </a:p>
          <a:p>
            <a:r>
              <a:rPr lang="el-GR" altLang="en-GR" sz="2400" dirty="0">
                <a:ea typeface="ＭＳ Ｐゴシック" panose="020B0600070205080204" pitchFamily="34" charset="-128"/>
              </a:rPr>
              <a:t>Αποφάσισε ποιά μέτρα θα χρησιμοποιήσεις</a:t>
            </a:r>
            <a:endParaRPr lang="en-US" altLang="en-GR" sz="2400" dirty="0">
              <a:ea typeface="ＭＳ Ｐゴシック" panose="020B0600070205080204" pitchFamily="34" charset="-128"/>
            </a:endParaRPr>
          </a:p>
          <a:p>
            <a:r>
              <a:rPr lang="el-GR" altLang="en-GR" sz="2400" dirty="0">
                <a:ea typeface="ＭＳ Ｐゴシック" panose="020B0600070205080204" pitchFamily="34" charset="-128"/>
              </a:rPr>
              <a:t>Ανάπτυξε το </a:t>
            </a:r>
            <a:r>
              <a:rPr lang="en-US" altLang="en-GR" sz="2400" dirty="0">
                <a:ea typeface="ＭＳ Ｐゴシック" panose="020B0600070205080204" pitchFamily="34" charset="-128"/>
              </a:rPr>
              <a:t>content engagement </a:t>
            </a:r>
            <a:r>
              <a:rPr lang="el-GR" altLang="en-GR" sz="2400" dirty="0">
                <a:ea typeface="ＭＳ Ｐゴシック" panose="020B0600070205080204" pitchFamily="34" charset="-128"/>
              </a:rPr>
              <a:t>ώστε να κάνει μέτρηση των αποτελεσμάτων.</a:t>
            </a:r>
            <a:endParaRPr lang="en-US" altLang="en-GR" sz="2400" dirty="0">
              <a:ea typeface="ＭＳ Ｐゴシック" panose="020B0600070205080204" pitchFamily="34" charset="-128"/>
            </a:endParaRPr>
          </a:p>
          <a:p>
            <a:r>
              <a:rPr lang="el-GR" altLang="en-GR" sz="2400" dirty="0">
                <a:ea typeface="ＭＳ Ｐゴシック" panose="020B0600070205080204" pitchFamily="34" charset="-128"/>
              </a:rPr>
              <a:t>Αξιολόγησε το πρόγραμμα σύμφωνα με τις δυνατότητες της επιχείρησης </a:t>
            </a:r>
            <a:r>
              <a:rPr lang="en-US" altLang="en-GR" sz="2400" dirty="0">
                <a:ea typeface="ＭＳ Ｐゴシック" panose="020B0600070205080204" pitchFamily="34" charset="-128"/>
              </a:rPr>
              <a:t>(</a:t>
            </a:r>
            <a:r>
              <a:rPr lang="el-GR" altLang="en-GR" sz="2400" dirty="0">
                <a:ea typeface="ＭＳ Ｐゴシック" panose="020B0600070205080204" pitchFamily="34" charset="-128"/>
              </a:rPr>
              <a:t>κάνε τις απαραίτητες διορθωτικές ενέργειες).</a:t>
            </a:r>
            <a:endParaRPr lang="en-US" altLang="en-GR" sz="2400"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85959898-0DB0-0848-8A08-19A6B5FB237E}"/>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403BE9F3-E7F5-DB4E-AFE6-60E274597F19}"/>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70D67643-646F-854C-8267-0D7414A1DC90}" type="slidenum">
              <a:rPr lang="el-GR" altLang="en-GR" sz="1400"/>
              <a:pPr eaLnBrk="1" hangingPunct="1"/>
              <a:t>129</a:t>
            </a:fld>
            <a:endParaRPr lang="el-GR" altLang="en-GR"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Τίτλος 1">
            <a:extLst>
              <a:ext uri="{FF2B5EF4-FFF2-40B4-BE49-F238E27FC236}">
                <a16:creationId xmlns:a16="http://schemas.microsoft.com/office/drawing/2014/main" id="{E2245B0F-C7D0-C340-BF7C-33A3B52AA0D2}"/>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31746" name="Θέση περιεχομένου 3">
            <a:extLst>
              <a:ext uri="{FF2B5EF4-FFF2-40B4-BE49-F238E27FC236}">
                <a16:creationId xmlns:a16="http://schemas.microsoft.com/office/drawing/2014/main" id="{5C1146DE-FFBA-E746-9C4C-61BD87C84C56}"/>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3975" y="803275"/>
            <a:ext cx="9090025" cy="4857750"/>
          </a:xfrm>
        </p:spPr>
      </p:pic>
      <p:sp>
        <p:nvSpPr>
          <p:cNvPr id="2" name="Footer Placeholder 1">
            <a:extLst>
              <a:ext uri="{FF2B5EF4-FFF2-40B4-BE49-F238E27FC236}">
                <a16:creationId xmlns:a16="http://schemas.microsoft.com/office/drawing/2014/main" id="{EF60242D-C6EF-2A46-95DA-A465A7484486}"/>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3" name="Slide Number Placeholder 2">
            <a:extLst>
              <a:ext uri="{FF2B5EF4-FFF2-40B4-BE49-F238E27FC236}">
                <a16:creationId xmlns:a16="http://schemas.microsoft.com/office/drawing/2014/main" id="{CD4D5F61-99F5-D848-BB83-72577BCD6C91}"/>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9012AADD-F607-774C-9CE9-CB3AFF256DE0}" type="slidenum">
              <a:rPr lang="el-GR" altLang="en-GR" sz="1400"/>
              <a:pPr eaLnBrk="1" hangingPunct="1"/>
              <a:t>13</a:t>
            </a:fld>
            <a:endParaRPr lang="el-GR" altLang="en-GR" sz="140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7" name="Τίτλος 1">
            <a:extLst>
              <a:ext uri="{FF2B5EF4-FFF2-40B4-BE49-F238E27FC236}">
                <a16:creationId xmlns:a16="http://schemas.microsoft.com/office/drawing/2014/main" id="{42788FF9-E12E-7B43-8B9C-5744EB4C6A4B}"/>
              </a:ext>
            </a:extLst>
          </p:cNvPr>
          <p:cNvSpPr>
            <a:spLocks noGrp="1"/>
          </p:cNvSpPr>
          <p:nvPr>
            <p:ph type="title"/>
          </p:nvPr>
        </p:nvSpPr>
        <p:spPr>
          <a:xfrm>
            <a:off x="611188" y="-458788"/>
            <a:ext cx="6870700" cy="1600201"/>
          </a:xfrm>
        </p:spPr>
        <p:txBody>
          <a:bodyPr/>
          <a:lstStyle/>
          <a:p>
            <a:r>
              <a:rPr lang="en-US" altLang="en-GR" dirty="0">
                <a:ea typeface="ＭＳ Ｐゴシック" panose="020B0600070205080204" pitchFamily="34" charset="-128"/>
              </a:rPr>
              <a:t>Email metrics</a:t>
            </a:r>
            <a:endParaRPr lang="el-GR" altLang="en-GR" dirty="0">
              <a:ea typeface="ＭＳ Ｐゴシック" panose="020B0600070205080204" pitchFamily="34" charset="-128"/>
            </a:endParaRPr>
          </a:p>
        </p:txBody>
      </p:sp>
      <p:graphicFrame>
        <p:nvGraphicFramePr>
          <p:cNvPr id="5" name="Θέση περιεχομένου 4">
            <a:extLst>
              <a:ext uri="{FF2B5EF4-FFF2-40B4-BE49-F238E27FC236}">
                <a16:creationId xmlns:a16="http://schemas.microsoft.com/office/drawing/2014/main" id="{3B095C72-99C3-6A49-897F-6D9AF971D409}"/>
              </a:ext>
            </a:extLst>
          </p:cNvPr>
          <p:cNvGraphicFramePr>
            <a:graphicFrameLocks noGrp="1"/>
          </p:cNvGraphicFramePr>
          <p:nvPr>
            <p:ph idx="1"/>
          </p:nvPr>
        </p:nvGraphicFramePr>
        <p:xfrm>
          <a:off x="539750" y="1196975"/>
          <a:ext cx="7696200" cy="5418138"/>
        </p:xfrm>
        <a:graphic>
          <a:graphicData uri="http://schemas.openxmlformats.org/drawingml/2006/table">
            <a:tbl>
              <a:tblPr/>
              <a:tblGrid>
                <a:gridCol w="7696200">
                  <a:extLst>
                    <a:ext uri="{9D8B030D-6E8A-4147-A177-3AD203B41FA5}">
                      <a16:colId xmlns:a16="http://schemas.microsoft.com/office/drawing/2014/main" val="1581006034"/>
                    </a:ext>
                  </a:extLst>
                </a:gridCol>
              </a:tblGrid>
              <a:tr h="371475">
                <a:tc>
                  <a:txBody>
                    <a:bodyPr/>
                    <a:lstStyle>
                      <a:lvl1pPr eaLnBrk="0" hangingPunct="0">
                        <a:spcBef>
                          <a:spcPct val="20000"/>
                        </a:spcBef>
                        <a:defRPr sz="28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spcBef>
                          <a:spcPct val="20000"/>
                        </a:spcBef>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spcBef>
                          <a:spcPct val="20000"/>
                        </a:spcBef>
                        <a:defRPr sz="20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spcBef>
                          <a:spcPct val="20000"/>
                        </a:spcBef>
                        <a:defRPr>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spcBef>
                          <a:spcPct val="20000"/>
                        </a:spcBef>
                        <a:defRPr>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n-GR" sz="1800" b="1" i="0" u="none" strike="noStrike" cap="none" normalizeH="0" baseline="0">
                        <a:ln>
                          <a:noFill/>
                        </a:ln>
                        <a:solidFill>
                          <a:srgbClr val="FFFFFF"/>
                        </a:solidFill>
                        <a:effectLst/>
                        <a:latin typeface="Comic Sans MS" panose="030F0902030302020204" pitchFamily="66" charset="0"/>
                        <a:ea typeface="ＭＳ Ｐゴシック" panose="020B0600070205080204" pitchFamily="34" charset="-128"/>
                      </a:endParaRP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097641927"/>
                  </a:ext>
                </a:extLst>
              </a:tr>
              <a:tr h="3932238">
                <a:tc>
                  <a:txBody>
                    <a:bodyPr/>
                    <a:lstStyle>
                      <a:lvl1pPr marL="285750" indent="-285750" eaLnBrk="0" hangingPunct="0">
                        <a:spcBef>
                          <a:spcPct val="20000"/>
                        </a:spcBef>
                        <a:defRPr sz="28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spcBef>
                          <a:spcPct val="20000"/>
                        </a:spcBef>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spcBef>
                          <a:spcPct val="20000"/>
                        </a:spcBef>
                        <a:defRPr sz="20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spcBef>
                          <a:spcPct val="20000"/>
                        </a:spcBef>
                        <a:defRPr>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spcBef>
                          <a:spcPct val="20000"/>
                        </a:spcBef>
                        <a:defRPr>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Open rate</a:t>
                      </a:r>
                      <a:r>
                        <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 (δείκτης ανοίγματος του μηνύματος στον </a:t>
                      </a: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email</a:t>
                      </a:r>
                      <a:r>
                        <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 </a:t>
                      </a: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account).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Delivery rate</a:t>
                      </a:r>
                      <a:r>
                        <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 (δείκτης παράδοσης του μηνύματος)</a:t>
                      </a:r>
                      <a:endPar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Click through rate (</a:t>
                      </a:r>
                      <a:r>
                        <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δείκτης κτυπήματος στην σελίδα της επιχείρησης)</a:t>
                      </a:r>
                      <a:endPar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Bounce-back rate (</a:t>
                      </a:r>
                      <a:r>
                        <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όταν το μήνυμά σου δεν το λαμβάνει ο αποδέκτης επειδή απορρίπτεται από τον δέκτη (</a:t>
                      </a: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receiver) </a:t>
                      </a:r>
                      <a:r>
                        <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στον </a:t>
                      </a: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mail server)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Unsubscribe rate (</a:t>
                      </a:r>
                      <a:r>
                        <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δείκτης κατάργησης της εγγραφής)</a:t>
                      </a:r>
                      <a:endPar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Conversion rate</a:t>
                      </a:r>
                      <a:r>
                        <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 (δείκτης μετατροπής) </a:t>
                      </a: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 </a:t>
                      </a:r>
                      <a:r>
                        <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όταν ο επισκέπτης της ιστοσελίδας σου (</a:t>
                      </a: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web page) </a:t>
                      </a:r>
                      <a:r>
                        <a:rPr kumimoji="0" lang="en-US" altLang="en-GR" sz="1800" b="1"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website</a:t>
                      </a:r>
                      <a:r>
                        <a:rPr kumimoji="0" lang="en-US"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 </a:t>
                      </a:r>
                      <a:r>
                        <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λαμβάνει απόφαση να κάνει αυτό που τον καθοδηγεί το μάρκετινγκ να κάνει.</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9D3"/>
                    </a:solidFill>
                  </a:tcPr>
                </a:tc>
                <a:extLst>
                  <a:ext uri="{0D108BD9-81ED-4DB2-BD59-A6C34878D82A}">
                    <a16:rowId xmlns:a16="http://schemas.microsoft.com/office/drawing/2014/main" val="1619126428"/>
                  </a:ext>
                </a:extLst>
              </a:tr>
              <a:tr h="371475">
                <a:tc>
                  <a:txBody>
                    <a:bodyPr/>
                    <a:lstStyle>
                      <a:lvl1pPr eaLnBrk="0" hangingPunct="0">
                        <a:spcBef>
                          <a:spcPct val="20000"/>
                        </a:spcBef>
                        <a:defRPr sz="28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spcBef>
                          <a:spcPct val="20000"/>
                        </a:spcBef>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spcBef>
                          <a:spcPct val="20000"/>
                        </a:spcBef>
                        <a:defRPr sz="20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spcBef>
                          <a:spcPct val="20000"/>
                        </a:spcBef>
                        <a:defRPr>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spcBef>
                          <a:spcPct val="20000"/>
                        </a:spcBef>
                        <a:defRPr>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endParaRP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CEA"/>
                    </a:solidFill>
                  </a:tcPr>
                </a:tc>
                <a:extLst>
                  <a:ext uri="{0D108BD9-81ED-4DB2-BD59-A6C34878D82A}">
                    <a16:rowId xmlns:a16="http://schemas.microsoft.com/office/drawing/2014/main" val="3632494092"/>
                  </a:ext>
                </a:extLst>
              </a:tr>
              <a:tr h="371475">
                <a:tc>
                  <a:txBody>
                    <a:bodyPr/>
                    <a:lstStyle>
                      <a:lvl1pPr eaLnBrk="0" hangingPunct="0">
                        <a:spcBef>
                          <a:spcPct val="20000"/>
                        </a:spcBef>
                        <a:defRPr sz="28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spcBef>
                          <a:spcPct val="20000"/>
                        </a:spcBef>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spcBef>
                          <a:spcPct val="20000"/>
                        </a:spcBef>
                        <a:defRPr sz="20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spcBef>
                          <a:spcPct val="20000"/>
                        </a:spcBef>
                        <a:defRPr>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spcBef>
                          <a:spcPct val="20000"/>
                        </a:spcBef>
                        <a:defRPr>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endParaRP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9D3"/>
                    </a:solidFill>
                  </a:tcPr>
                </a:tc>
                <a:extLst>
                  <a:ext uri="{0D108BD9-81ED-4DB2-BD59-A6C34878D82A}">
                    <a16:rowId xmlns:a16="http://schemas.microsoft.com/office/drawing/2014/main" val="3072382878"/>
                  </a:ext>
                </a:extLst>
              </a:tr>
              <a:tr h="371475">
                <a:tc>
                  <a:txBody>
                    <a:bodyPr/>
                    <a:lstStyle>
                      <a:lvl1pPr eaLnBrk="0" hangingPunct="0">
                        <a:spcBef>
                          <a:spcPct val="20000"/>
                        </a:spcBef>
                        <a:defRPr sz="28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spcBef>
                          <a:spcPct val="20000"/>
                        </a:spcBef>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spcBef>
                          <a:spcPct val="20000"/>
                        </a:spcBef>
                        <a:defRPr sz="20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spcBef>
                          <a:spcPct val="20000"/>
                        </a:spcBef>
                        <a:defRPr>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spcBef>
                          <a:spcPct val="20000"/>
                        </a:spcBef>
                        <a:defRPr>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n-GR" sz="1800" b="0"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endParaRP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CEA"/>
                    </a:solidFill>
                  </a:tcPr>
                </a:tc>
                <a:extLst>
                  <a:ext uri="{0D108BD9-81ED-4DB2-BD59-A6C34878D82A}">
                    <a16:rowId xmlns:a16="http://schemas.microsoft.com/office/drawing/2014/main" val="3873445519"/>
                  </a:ext>
                </a:extLst>
              </a:tr>
            </a:tbl>
          </a:graphicData>
        </a:graphic>
      </p:graphicFrame>
      <p:sp>
        <p:nvSpPr>
          <p:cNvPr id="116752" name="Θέση αριθμού διαφάνειας 3">
            <a:extLst>
              <a:ext uri="{FF2B5EF4-FFF2-40B4-BE49-F238E27FC236}">
                <a16:creationId xmlns:a16="http://schemas.microsoft.com/office/drawing/2014/main" id="{97C2F9B7-B56E-334D-AB82-1FE8BF1B38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1E3539CB-5650-AF49-9CAE-909CF205DB41}" type="slidenum">
              <a:rPr lang="el-GR" altLang="en-GR" sz="1400"/>
              <a:pPr eaLnBrk="1" hangingPunct="1"/>
              <a:t>130</a:t>
            </a:fld>
            <a:endParaRPr lang="el-GR" altLang="en-GR" sz="1400"/>
          </a:p>
        </p:txBody>
      </p:sp>
      <p:sp>
        <p:nvSpPr>
          <p:cNvPr id="2" name="Footer Placeholder 1">
            <a:extLst>
              <a:ext uri="{FF2B5EF4-FFF2-40B4-BE49-F238E27FC236}">
                <a16:creationId xmlns:a16="http://schemas.microsoft.com/office/drawing/2014/main" id="{55304C32-8530-3A4F-A155-A41961EC7888}"/>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24A385F-E365-F143-BFA7-B14649AB98B8}"/>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7B20391C-B42C-BA46-AF04-1864B453EA50}"/>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25B0F6B0-5E7D-AC46-825A-B2FFB6B7CA64}" type="slidenum">
              <a:rPr lang="el-GR" altLang="en-GR" sz="1400"/>
              <a:pPr eaLnBrk="1" hangingPunct="1"/>
              <a:t>131</a:t>
            </a:fld>
            <a:endParaRPr lang="el-GR" altLang="en-GR" sz="1400"/>
          </a:p>
        </p:txBody>
      </p:sp>
      <p:sp>
        <p:nvSpPr>
          <p:cNvPr id="19459" name="Θέση αριθμού διαφάνειας 4">
            <a:extLst>
              <a:ext uri="{FF2B5EF4-FFF2-40B4-BE49-F238E27FC236}">
                <a16:creationId xmlns:a16="http://schemas.microsoft.com/office/drawing/2014/main" id="{42B50812-D273-5E41-9339-B7FB75188883}"/>
              </a:ext>
            </a:extLst>
          </p:cNvPr>
          <p:cNvSpPr txBox="1">
            <a:spLocks/>
          </p:cNvSpPr>
          <p:nvPr/>
        </p:nvSpPr>
        <p:spPr bwMode="auto">
          <a:xfrm>
            <a:off x="6515100" y="66484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A4BEBB08-5F4C-8647-B5B0-10B5E76657AB}" type="slidenum">
              <a:rPr lang="el-GR" altLang="en-GR" sz="1400"/>
              <a:pPr algn="ctr" eaLnBrk="1" hangingPunct="1"/>
              <a:t>131</a:t>
            </a:fld>
            <a:endParaRPr lang="el-GR" altLang="en-GR" sz="1400"/>
          </a:p>
        </p:txBody>
      </p:sp>
      <p:sp>
        <p:nvSpPr>
          <p:cNvPr id="8" name="Rectangle 2">
            <a:extLst>
              <a:ext uri="{FF2B5EF4-FFF2-40B4-BE49-F238E27FC236}">
                <a16:creationId xmlns:a16="http://schemas.microsoft.com/office/drawing/2014/main" id="{AD2AF03E-D381-CB43-879D-943EE78034B8}"/>
              </a:ext>
            </a:extLst>
          </p:cNvPr>
          <p:cNvSpPr txBox="1">
            <a:spLocks noChangeArrowheads="1"/>
          </p:cNvSpPr>
          <p:nvPr/>
        </p:nvSpPr>
        <p:spPr bwMode="auto">
          <a:xfrm>
            <a:off x="685800" y="3858754"/>
            <a:ext cx="7772400" cy="2846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0" fontAlgn="base" hangingPunct="0">
              <a:spcBef>
                <a:spcPct val="20000"/>
              </a:spcBef>
              <a:spcAft>
                <a:spcPct val="0"/>
              </a:spcAft>
              <a:buFontTx/>
              <a:buNone/>
              <a:defRPr sz="2800">
                <a:solidFill>
                  <a:schemeClr val="tx1"/>
                </a:solidFill>
                <a:effectLst>
                  <a:outerShdw blurRad="38100" dist="38100" dir="2700000" algn="tl">
                    <a:srgbClr val="C0C0C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l-GR" dirty="0"/>
              <a:t>Παρουσίαση διαλέξεων 2020</a:t>
            </a:r>
          </a:p>
          <a:p>
            <a:pPr>
              <a:defRPr/>
            </a:pPr>
            <a:r>
              <a:rPr lang="el-GR" dirty="0"/>
              <a:t>3</a:t>
            </a:r>
            <a:r>
              <a:rPr lang="el-GR" baseline="30000" dirty="0"/>
              <a:t>ο</a:t>
            </a:r>
            <a:r>
              <a:rPr lang="el-GR" dirty="0"/>
              <a:t> ΜΕΡΟΣ</a:t>
            </a:r>
          </a:p>
          <a:p>
            <a:pPr>
              <a:defRPr/>
            </a:pPr>
            <a:r>
              <a:rPr lang="el-GR" dirty="0"/>
              <a:t>Στρατηγικές Μάρκετινγκ (ο ρόλος των </a:t>
            </a:r>
            <a:r>
              <a:rPr lang="en-US" dirty="0"/>
              <a:t>Influencers- </a:t>
            </a:r>
            <a:r>
              <a:rPr lang="el-GR" dirty="0"/>
              <a:t>πρόσφατη έρευνα)</a:t>
            </a:r>
          </a:p>
        </p:txBody>
      </p:sp>
      <p:pic>
        <p:nvPicPr>
          <p:cNvPr id="19461" name="Picture 3">
            <a:hlinkHover r:id="" action="ppaction://noaction" highlightClick="1"/>
            <a:extLst>
              <a:ext uri="{FF2B5EF4-FFF2-40B4-BE49-F238E27FC236}">
                <a16:creationId xmlns:a16="http://schemas.microsoft.com/office/drawing/2014/main" id="{13489CE7-6375-7F4A-8455-F01C29FC30B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939" y="756857"/>
            <a:ext cx="7631112" cy="309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Rectangle 4">
            <a:extLst>
              <a:ext uri="{FF2B5EF4-FFF2-40B4-BE49-F238E27FC236}">
                <a16:creationId xmlns:a16="http://schemas.microsoft.com/office/drawing/2014/main" id="{09C2BE13-CBD3-404C-A6D7-3AB732B05B62}"/>
              </a:ext>
            </a:extLst>
          </p:cNvPr>
          <p:cNvSpPr>
            <a:spLocks noChangeArrowheads="1"/>
          </p:cNvSpPr>
          <p:nvPr/>
        </p:nvSpPr>
        <p:spPr bwMode="auto">
          <a:xfrm>
            <a:off x="760413" y="59563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n-GB" altLang="en-GR" sz="1800"/>
          </a:p>
        </p:txBody>
      </p:sp>
      <p:sp>
        <p:nvSpPr>
          <p:cNvPr id="19463" name="Rectangle 7">
            <a:extLst>
              <a:ext uri="{FF2B5EF4-FFF2-40B4-BE49-F238E27FC236}">
                <a16:creationId xmlns:a16="http://schemas.microsoft.com/office/drawing/2014/main" id="{07D43DBB-0BD2-3E48-B4E6-3066B779DDF7}"/>
              </a:ext>
            </a:extLst>
          </p:cNvPr>
          <p:cNvSpPr>
            <a:spLocks noChangeArrowheads="1"/>
          </p:cNvSpPr>
          <p:nvPr/>
        </p:nvSpPr>
        <p:spPr bwMode="auto">
          <a:xfrm>
            <a:off x="4791075" y="6072188"/>
            <a:ext cx="222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200" b="1">
                <a:solidFill>
                  <a:srgbClr val="000000"/>
                </a:solidFill>
              </a:rPr>
              <a:t> </a:t>
            </a:r>
          </a:p>
        </p:txBody>
      </p:sp>
      <p:sp>
        <p:nvSpPr>
          <p:cNvPr id="12" name="Rectangle 11">
            <a:extLst>
              <a:ext uri="{FF2B5EF4-FFF2-40B4-BE49-F238E27FC236}">
                <a16:creationId xmlns:a16="http://schemas.microsoft.com/office/drawing/2014/main" id="{77402BFB-2EA0-F641-87C2-585480131F56}"/>
              </a:ext>
            </a:extLst>
          </p:cNvPr>
          <p:cNvSpPr>
            <a:spLocks noChangeArrowheads="1"/>
          </p:cNvSpPr>
          <p:nvPr/>
        </p:nvSpPr>
        <p:spPr bwMode="auto">
          <a:xfrm>
            <a:off x="3348038" y="19050"/>
            <a:ext cx="5795962" cy="1274763"/>
          </a:xfrm>
          <a:prstGeom prst="rect">
            <a:avLst/>
          </a:prstGeom>
          <a:gradFill rotWithShape="1">
            <a:gsLst>
              <a:gs pos="0">
                <a:srgbClr val="FFFD49"/>
              </a:gs>
              <a:gs pos="20000">
                <a:srgbClr val="FFF94C"/>
              </a:gs>
              <a:gs pos="100000">
                <a:srgbClr val="CFBF38"/>
              </a:gs>
            </a:gsLst>
            <a:lin ang="5400000"/>
          </a:gradFill>
          <a:ln w="9525">
            <a:solidFill>
              <a:srgbClr val="FDED6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b="1"/>
              <a:t>ΗΛΕΚΤΡΟΝΙΚΟ ΕΜΠΟΡΙΟ, ΣΧΕΔΙΑΣΜΟΣ ΣΤΡΑΤΗΓΙΚΏΝ ΜΑΡΚΕΤΙΝΓΚ</a:t>
            </a:r>
          </a:p>
        </p:txBody>
      </p:sp>
    </p:spTree>
    <p:extLst>
      <p:ext uri="{BB962C8B-B14F-4D97-AF65-F5344CB8AC3E}">
        <p14:creationId xmlns:p14="http://schemas.microsoft.com/office/powerpoint/2010/main" val="224585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C221E-55BB-9D4B-AAC6-EAF8A092D672}"/>
              </a:ext>
            </a:extLst>
          </p:cNvPr>
          <p:cNvSpPr>
            <a:spLocks noGrp="1"/>
          </p:cNvSpPr>
          <p:nvPr>
            <p:ph type="title"/>
          </p:nvPr>
        </p:nvSpPr>
        <p:spPr>
          <a:xfrm>
            <a:off x="685800" y="152400"/>
            <a:ext cx="7774632" cy="914400"/>
          </a:xfrm>
        </p:spPr>
        <p:txBody>
          <a:bodyPr/>
          <a:lstStyle/>
          <a:p>
            <a:r>
              <a:rPr lang="en-GR" dirty="0"/>
              <a:t>Έ</a:t>
            </a:r>
            <a:r>
              <a:rPr lang="el-GR" dirty="0" err="1"/>
              <a:t>ρευνα</a:t>
            </a:r>
            <a:r>
              <a:rPr lang="el-GR" dirty="0"/>
              <a:t> για </a:t>
            </a:r>
            <a:r>
              <a:rPr lang="en-GR" dirty="0"/>
              <a:t>Influencers</a:t>
            </a:r>
            <a:r>
              <a:rPr lang="el-GR" dirty="0"/>
              <a:t> 2020</a:t>
            </a:r>
            <a:endParaRPr lang="en-GR" dirty="0"/>
          </a:p>
        </p:txBody>
      </p:sp>
      <p:pic>
        <p:nvPicPr>
          <p:cNvPr id="6" name="Content Placeholder 5">
            <a:extLst>
              <a:ext uri="{FF2B5EF4-FFF2-40B4-BE49-F238E27FC236}">
                <a16:creationId xmlns:a16="http://schemas.microsoft.com/office/drawing/2014/main" id="{F9495FD1-52EC-3740-8F23-CBBBB4E51418}"/>
              </a:ext>
            </a:extLst>
          </p:cNvPr>
          <p:cNvPicPr>
            <a:picLocks noGrp="1" noChangeAspect="1"/>
          </p:cNvPicPr>
          <p:nvPr>
            <p:ph idx="1"/>
          </p:nvPr>
        </p:nvPicPr>
        <p:blipFill>
          <a:blip r:embed="rId3"/>
          <a:stretch>
            <a:fillRect/>
          </a:stretch>
        </p:blipFill>
        <p:spPr>
          <a:xfrm>
            <a:off x="-34977" y="1828800"/>
            <a:ext cx="9169637" cy="4419600"/>
          </a:xfrm>
          <a:prstGeom prst="rect">
            <a:avLst/>
          </a:prstGeom>
        </p:spPr>
      </p:pic>
      <p:sp>
        <p:nvSpPr>
          <p:cNvPr id="4" name="Footer Placeholder 3">
            <a:extLst>
              <a:ext uri="{FF2B5EF4-FFF2-40B4-BE49-F238E27FC236}">
                <a16:creationId xmlns:a16="http://schemas.microsoft.com/office/drawing/2014/main" id="{25901D52-8694-7349-AD11-32D1405AA9B7}"/>
              </a:ext>
            </a:extLst>
          </p:cNvPr>
          <p:cNvSpPr>
            <a:spLocks noGrp="1"/>
          </p:cNvSpPr>
          <p:nvPr>
            <p:ph type="ftr" sz="quarter" idx="11"/>
          </p:nvPr>
        </p:nvSpPr>
        <p:spPr>
          <a:xfrm>
            <a:off x="3491880" y="6400800"/>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2A01A7C0-BCBA-3A45-9DAD-57659184D7AB}"/>
              </a:ext>
            </a:extLst>
          </p:cNvPr>
          <p:cNvSpPr>
            <a:spLocks noGrp="1"/>
          </p:cNvSpPr>
          <p:nvPr>
            <p:ph type="sldNum" sz="quarter" idx="12"/>
          </p:nvPr>
        </p:nvSpPr>
        <p:spPr/>
        <p:txBody>
          <a:bodyPr/>
          <a:lstStyle/>
          <a:p>
            <a:fld id="{3B354332-F23B-534A-A191-157CDC1B0D27}" type="slidenum">
              <a:rPr lang="el-GR" altLang="en-GR" smtClean="0"/>
              <a:pPr/>
              <a:t>132</a:t>
            </a:fld>
            <a:endParaRPr lang="el-GR" altLang="en-GR"/>
          </a:p>
        </p:txBody>
      </p:sp>
      <p:sp>
        <p:nvSpPr>
          <p:cNvPr id="7" name="TextBox 6">
            <a:extLst>
              <a:ext uri="{FF2B5EF4-FFF2-40B4-BE49-F238E27FC236}">
                <a16:creationId xmlns:a16="http://schemas.microsoft.com/office/drawing/2014/main" id="{E74AA16F-961E-A746-BDCA-26105C4AA30F}"/>
              </a:ext>
            </a:extLst>
          </p:cNvPr>
          <p:cNvSpPr txBox="1"/>
          <p:nvPr/>
        </p:nvSpPr>
        <p:spPr>
          <a:xfrm>
            <a:off x="1475656" y="1268760"/>
            <a:ext cx="5174815" cy="369332"/>
          </a:xfrm>
          <a:prstGeom prst="rect">
            <a:avLst/>
          </a:prstGeom>
          <a:noFill/>
        </p:spPr>
        <p:txBody>
          <a:bodyPr wrap="none" rtlCol="0">
            <a:spAutoFit/>
          </a:bodyPr>
          <a:lstStyle/>
          <a:p>
            <a:r>
              <a:rPr lang="el-GR" dirty="0"/>
              <a:t>Είναι άραγε μόνο οι </a:t>
            </a:r>
            <a:r>
              <a:rPr lang="en-US" dirty="0"/>
              <a:t>Celebrities (</a:t>
            </a:r>
            <a:r>
              <a:rPr lang="el-GR" dirty="0"/>
              <a:t>Διασημότητες);</a:t>
            </a:r>
            <a:endParaRPr lang="en-GR" dirty="0"/>
          </a:p>
        </p:txBody>
      </p:sp>
    </p:spTree>
    <p:extLst>
      <p:ext uri="{BB962C8B-B14F-4D97-AF65-F5344CB8AC3E}">
        <p14:creationId xmlns:p14="http://schemas.microsoft.com/office/powerpoint/2010/main" val="18125387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CF3FA52-4E5E-DE40-8456-09A31C278B36}"/>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358E05A2-8D32-6F4C-8EE5-F69D2212EB51}"/>
              </a:ext>
            </a:extLst>
          </p:cNvPr>
          <p:cNvSpPr>
            <a:spLocks noGrp="1"/>
          </p:cNvSpPr>
          <p:nvPr>
            <p:ph type="sldNum" sz="quarter" idx="12"/>
          </p:nvPr>
        </p:nvSpPr>
        <p:spPr/>
        <p:txBody>
          <a:bodyPr/>
          <a:lstStyle/>
          <a:p>
            <a:fld id="{3B354332-F23B-534A-A191-157CDC1B0D27}" type="slidenum">
              <a:rPr lang="el-GR" altLang="en-GR" smtClean="0"/>
              <a:pPr/>
              <a:t>133</a:t>
            </a:fld>
            <a:endParaRPr lang="el-GR" altLang="en-GR"/>
          </a:p>
        </p:txBody>
      </p:sp>
      <p:graphicFrame>
        <p:nvGraphicFramePr>
          <p:cNvPr id="9" name="Object 8">
            <a:extLst>
              <a:ext uri="{FF2B5EF4-FFF2-40B4-BE49-F238E27FC236}">
                <a16:creationId xmlns:a16="http://schemas.microsoft.com/office/drawing/2014/main" id="{7F228021-9661-5A47-B6D8-2071E70BCE5D}"/>
              </a:ext>
            </a:extLst>
          </p:cNvPr>
          <p:cNvGraphicFramePr>
            <a:graphicFrameLocks noChangeAspect="1"/>
          </p:cNvGraphicFramePr>
          <p:nvPr>
            <p:extLst>
              <p:ext uri="{D42A27DB-BD31-4B8C-83A1-F6EECF244321}">
                <p14:modId xmlns:p14="http://schemas.microsoft.com/office/powerpoint/2010/main" val="1338229683"/>
              </p:ext>
            </p:extLst>
          </p:nvPr>
        </p:nvGraphicFramePr>
        <p:xfrm>
          <a:off x="755576" y="1412776"/>
          <a:ext cx="7268080" cy="3332460"/>
        </p:xfrm>
        <a:graphic>
          <a:graphicData uri="http://schemas.openxmlformats.org/presentationml/2006/ole">
            <mc:AlternateContent xmlns:mc="http://schemas.openxmlformats.org/markup-compatibility/2006">
              <mc:Choice xmlns:v="urn:schemas-microsoft-com:vml" Requires="v">
                <p:oleObj spid="_x0000_s114751" name="Worksheet" r:id="rId4" imgW="6121400" imgH="2806700" progId="Excel.Sheet.12">
                  <p:embed/>
                </p:oleObj>
              </mc:Choice>
              <mc:Fallback>
                <p:oleObj name="Worksheet" r:id="rId4" imgW="6121400" imgH="2806700" progId="Excel.Sheet.12">
                  <p:embed/>
                  <p:pic>
                    <p:nvPicPr>
                      <p:cNvPr id="0" name=""/>
                      <p:cNvPicPr/>
                      <p:nvPr/>
                    </p:nvPicPr>
                    <p:blipFill>
                      <a:blip r:embed="rId5"/>
                      <a:stretch>
                        <a:fillRect/>
                      </a:stretch>
                    </p:blipFill>
                    <p:spPr>
                      <a:xfrm>
                        <a:off x="755576" y="1412776"/>
                        <a:ext cx="7268080" cy="3332460"/>
                      </a:xfrm>
                      <a:prstGeom prst="rect">
                        <a:avLst/>
                      </a:prstGeom>
                    </p:spPr>
                  </p:pic>
                </p:oleObj>
              </mc:Fallback>
            </mc:AlternateContent>
          </a:graphicData>
        </a:graphic>
      </p:graphicFrame>
      <p:sp>
        <p:nvSpPr>
          <p:cNvPr id="10" name="Title 1">
            <a:extLst>
              <a:ext uri="{FF2B5EF4-FFF2-40B4-BE49-F238E27FC236}">
                <a16:creationId xmlns:a16="http://schemas.microsoft.com/office/drawing/2014/main" id="{BC010D36-0309-3E43-9E4B-80087CF861A3}"/>
              </a:ext>
            </a:extLst>
          </p:cNvPr>
          <p:cNvSpPr>
            <a:spLocks noGrp="1"/>
          </p:cNvSpPr>
          <p:nvPr>
            <p:ph type="title"/>
          </p:nvPr>
        </p:nvSpPr>
        <p:spPr>
          <a:xfrm>
            <a:off x="323528" y="152400"/>
            <a:ext cx="7920880" cy="756320"/>
          </a:xfrm>
        </p:spPr>
        <p:txBody>
          <a:bodyPr/>
          <a:lstStyle/>
          <a:p>
            <a:r>
              <a:rPr lang="en-GR" dirty="0"/>
              <a:t>Έ</a:t>
            </a:r>
            <a:r>
              <a:rPr lang="el-GR" dirty="0" err="1"/>
              <a:t>ρευνα</a:t>
            </a:r>
            <a:r>
              <a:rPr lang="el-GR" dirty="0"/>
              <a:t> για </a:t>
            </a:r>
            <a:r>
              <a:rPr lang="en-GR" dirty="0"/>
              <a:t>Influencers</a:t>
            </a:r>
            <a:r>
              <a:rPr lang="el-GR" dirty="0"/>
              <a:t> 2020</a:t>
            </a:r>
            <a:endParaRPr lang="en-GR" dirty="0"/>
          </a:p>
        </p:txBody>
      </p:sp>
    </p:spTree>
    <p:extLst>
      <p:ext uri="{BB962C8B-B14F-4D97-AF65-F5344CB8AC3E}">
        <p14:creationId xmlns:p14="http://schemas.microsoft.com/office/powerpoint/2010/main" val="42557839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47171-AA8B-9F42-8D34-4C4694CCD1EC}"/>
              </a:ext>
            </a:extLst>
          </p:cNvPr>
          <p:cNvSpPr>
            <a:spLocks noGrp="1"/>
          </p:cNvSpPr>
          <p:nvPr>
            <p:ph type="title"/>
          </p:nvPr>
        </p:nvSpPr>
        <p:spPr>
          <a:xfrm>
            <a:off x="685800" y="152400"/>
            <a:ext cx="7702624" cy="1332384"/>
          </a:xfrm>
        </p:spPr>
        <p:txBody>
          <a:bodyPr/>
          <a:lstStyle/>
          <a:p>
            <a:r>
              <a:rPr lang="en-GR" dirty="0"/>
              <a:t>Έ</a:t>
            </a:r>
            <a:r>
              <a:rPr lang="el-GR" dirty="0" err="1"/>
              <a:t>ρευνα</a:t>
            </a:r>
            <a:r>
              <a:rPr lang="el-GR" dirty="0"/>
              <a:t> για </a:t>
            </a:r>
            <a:r>
              <a:rPr lang="en-GR" dirty="0"/>
              <a:t>Influencers</a:t>
            </a:r>
            <a:r>
              <a:rPr lang="el-GR" dirty="0"/>
              <a:t> 2020</a:t>
            </a:r>
            <a:endParaRPr lang="en-GR" dirty="0"/>
          </a:p>
        </p:txBody>
      </p:sp>
      <p:sp>
        <p:nvSpPr>
          <p:cNvPr id="4" name="Footer Placeholder 3">
            <a:extLst>
              <a:ext uri="{FF2B5EF4-FFF2-40B4-BE49-F238E27FC236}">
                <a16:creationId xmlns:a16="http://schemas.microsoft.com/office/drawing/2014/main" id="{66400A2A-2E87-6F44-AE38-619392D5C450}"/>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8BF71D8D-7F0B-124B-BA21-6691D848A6A7}"/>
              </a:ext>
            </a:extLst>
          </p:cNvPr>
          <p:cNvSpPr>
            <a:spLocks noGrp="1"/>
          </p:cNvSpPr>
          <p:nvPr>
            <p:ph type="sldNum" sz="quarter" idx="12"/>
          </p:nvPr>
        </p:nvSpPr>
        <p:spPr/>
        <p:txBody>
          <a:bodyPr/>
          <a:lstStyle/>
          <a:p>
            <a:fld id="{3B354332-F23B-534A-A191-157CDC1B0D27}" type="slidenum">
              <a:rPr lang="el-GR" altLang="en-GR" smtClean="0"/>
              <a:pPr/>
              <a:t>134</a:t>
            </a:fld>
            <a:endParaRPr lang="el-GR" altLang="en-GR"/>
          </a:p>
        </p:txBody>
      </p:sp>
      <p:graphicFrame>
        <p:nvGraphicFramePr>
          <p:cNvPr id="6" name="Object 5">
            <a:extLst>
              <a:ext uri="{FF2B5EF4-FFF2-40B4-BE49-F238E27FC236}">
                <a16:creationId xmlns:a16="http://schemas.microsoft.com/office/drawing/2014/main" id="{C5001E85-325D-8D40-BDC4-B32B233AA89C}"/>
              </a:ext>
            </a:extLst>
          </p:cNvPr>
          <p:cNvGraphicFramePr>
            <a:graphicFrameLocks noChangeAspect="1"/>
          </p:cNvGraphicFramePr>
          <p:nvPr>
            <p:extLst>
              <p:ext uri="{D42A27DB-BD31-4B8C-83A1-F6EECF244321}">
                <p14:modId xmlns:p14="http://schemas.microsoft.com/office/powerpoint/2010/main" val="2470819146"/>
              </p:ext>
            </p:extLst>
          </p:nvPr>
        </p:nvGraphicFramePr>
        <p:xfrm>
          <a:off x="1151249" y="2132856"/>
          <a:ext cx="6271377" cy="2376264"/>
        </p:xfrm>
        <a:graphic>
          <a:graphicData uri="http://schemas.openxmlformats.org/presentationml/2006/ole">
            <mc:AlternateContent xmlns:mc="http://schemas.openxmlformats.org/markup-compatibility/2006">
              <mc:Choice xmlns:v="urn:schemas-microsoft-com:vml" Requires="v">
                <p:oleObj spid="_x0000_s115774" name="Worksheet" r:id="rId4" imgW="3251200" imgH="1231900" progId="Excel.Sheet.12">
                  <p:embed/>
                </p:oleObj>
              </mc:Choice>
              <mc:Fallback>
                <p:oleObj name="Worksheet" r:id="rId4" imgW="3251200" imgH="1231900" progId="Excel.Sheet.12">
                  <p:embed/>
                  <p:pic>
                    <p:nvPicPr>
                      <p:cNvPr id="0" name=""/>
                      <p:cNvPicPr/>
                      <p:nvPr/>
                    </p:nvPicPr>
                    <p:blipFill>
                      <a:blip r:embed="rId5"/>
                      <a:stretch>
                        <a:fillRect/>
                      </a:stretch>
                    </p:blipFill>
                    <p:spPr>
                      <a:xfrm>
                        <a:off x="1151249" y="2132856"/>
                        <a:ext cx="6271377" cy="2376264"/>
                      </a:xfrm>
                      <a:prstGeom prst="rect">
                        <a:avLst/>
                      </a:prstGeom>
                    </p:spPr>
                  </p:pic>
                </p:oleObj>
              </mc:Fallback>
            </mc:AlternateContent>
          </a:graphicData>
        </a:graphic>
      </p:graphicFrame>
    </p:spTree>
    <p:extLst>
      <p:ext uri="{BB962C8B-B14F-4D97-AF65-F5344CB8AC3E}">
        <p14:creationId xmlns:p14="http://schemas.microsoft.com/office/powerpoint/2010/main" val="42289333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2798AEC1-EA8D-D84E-B380-786BF0695527}" type="slidenum">
              <a:rPr lang="el-GR"/>
              <a:pPr eaLnBrk="1" hangingPunct="1"/>
              <a:t>135</a:t>
            </a:fld>
            <a:endParaRPr lang="el-GR"/>
          </a:p>
        </p:txBody>
      </p:sp>
      <p:grpSp>
        <p:nvGrpSpPr>
          <p:cNvPr id="16387" name="Group 2"/>
          <p:cNvGrpSpPr>
            <a:grpSpLocks/>
          </p:cNvGrpSpPr>
          <p:nvPr/>
        </p:nvGrpSpPr>
        <p:grpSpPr bwMode="auto">
          <a:xfrm>
            <a:off x="1397000" y="1125538"/>
            <a:ext cx="6350000" cy="4130675"/>
            <a:chOff x="890" y="720"/>
            <a:chExt cx="4000" cy="2602"/>
          </a:xfrm>
        </p:grpSpPr>
        <p:grpSp>
          <p:nvGrpSpPr>
            <p:cNvPr id="16405" name="Group 3"/>
            <p:cNvGrpSpPr>
              <a:grpSpLocks/>
            </p:cNvGrpSpPr>
            <p:nvPr/>
          </p:nvGrpSpPr>
          <p:grpSpPr bwMode="auto">
            <a:xfrm>
              <a:off x="2194" y="720"/>
              <a:ext cx="1397" cy="604"/>
              <a:chOff x="2194" y="864"/>
              <a:chExt cx="1397" cy="604"/>
            </a:xfrm>
          </p:grpSpPr>
          <p:sp>
            <p:nvSpPr>
              <p:cNvPr id="16408" name="Line 4"/>
              <p:cNvSpPr>
                <a:spLocks noChangeShapeType="1"/>
              </p:cNvSpPr>
              <p:nvPr/>
            </p:nvSpPr>
            <p:spPr bwMode="auto">
              <a:xfrm flipH="1">
                <a:off x="2389" y="1164"/>
                <a:ext cx="223" cy="304"/>
              </a:xfrm>
              <a:prstGeom prst="line">
                <a:avLst/>
              </a:prstGeom>
              <a:noFill/>
              <a:ln w="50800">
                <a:solidFill>
                  <a:srgbClr val="8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6409" name="Line 5"/>
              <p:cNvSpPr>
                <a:spLocks noChangeShapeType="1"/>
              </p:cNvSpPr>
              <p:nvPr/>
            </p:nvSpPr>
            <p:spPr bwMode="auto">
              <a:xfrm>
                <a:off x="3184" y="1164"/>
                <a:ext cx="191" cy="304"/>
              </a:xfrm>
              <a:prstGeom prst="line">
                <a:avLst/>
              </a:prstGeom>
              <a:noFill/>
              <a:ln w="50800">
                <a:solidFill>
                  <a:srgbClr val="8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6410" name="AutoShape 6"/>
              <p:cNvSpPr>
                <a:spLocks noChangeArrowheads="1"/>
              </p:cNvSpPr>
              <p:nvPr/>
            </p:nvSpPr>
            <p:spPr bwMode="auto">
              <a:xfrm>
                <a:off x="2194" y="864"/>
                <a:ext cx="1397" cy="280"/>
              </a:xfrm>
              <a:prstGeom prst="roundRect">
                <a:avLst>
                  <a:gd name="adj" fmla="val 12495"/>
                </a:avLst>
              </a:prstGeom>
              <a:solidFill>
                <a:srgbClr val="FF8989"/>
              </a:solidFill>
              <a:ln w="25400">
                <a:solidFill>
                  <a:srgbClr val="800000"/>
                </a:solidFill>
                <a:round/>
                <a:headEnd/>
                <a:tailEnd/>
              </a:ln>
            </p:spPr>
            <p:txBody>
              <a:bodyPr wrap="none" lIns="90487" tIns="44450" rIns="90487" bIns="44450" anchor="ctr">
                <a:spAutoFit/>
              </a:bodyPr>
              <a:lstStyle/>
              <a:p>
                <a:pPr algn="ctr" eaLnBrk="0" hangingPunct="0"/>
                <a:r>
                  <a:rPr lang="el-GR" sz="2000" b="1">
                    <a:latin typeface="Arial" charset="0"/>
                  </a:rPr>
                  <a:t>Πεδία Εμπειρίας</a:t>
                </a:r>
                <a:endParaRPr lang="en-US" sz="2000" b="1">
                  <a:latin typeface="Arial" charset="0"/>
                </a:endParaRPr>
              </a:p>
            </p:txBody>
          </p:sp>
        </p:grpSp>
        <p:sp>
          <p:nvSpPr>
            <p:cNvPr id="16406" name="Oval 7"/>
            <p:cNvSpPr>
              <a:spLocks noChangeArrowheads="1"/>
            </p:cNvSpPr>
            <p:nvPr/>
          </p:nvSpPr>
          <p:spPr bwMode="auto">
            <a:xfrm>
              <a:off x="2532" y="1307"/>
              <a:ext cx="2358" cy="2015"/>
            </a:xfrm>
            <a:prstGeom prst="ellipse">
              <a:avLst/>
            </a:prstGeom>
            <a:solidFill>
              <a:schemeClr val="hlink"/>
            </a:solidFill>
            <a:ln w="50800">
              <a:solidFill>
                <a:srgbClr val="800000"/>
              </a:solidFill>
              <a:round/>
              <a:headEnd/>
              <a:tailEnd/>
            </a:ln>
          </p:spPr>
          <p:txBody>
            <a:bodyPr wrap="none" anchor="ctr"/>
            <a:lstStyle/>
            <a:p>
              <a:endParaRPr lang="en-US"/>
            </a:p>
          </p:txBody>
        </p:sp>
        <p:sp>
          <p:nvSpPr>
            <p:cNvPr id="16407" name="Oval 8"/>
            <p:cNvSpPr>
              <a:spLocks noChangeArrowheads="1"/>
            </p:cNvSpPr>
            <p:nvPr/>
          </p:nvSpPr>
          <p:spPr bwMode="auto">
            <a:xfrm>
              <a:off x="890" y="1307"/>
              <a:ext cx="2358" cy="2015"/>
            </a:xfrm>
            <a:prstGeom prst="ellipse">
              <a:avLst/>
            </a:prstGeom>
            <a:solidFill>
              <a:schemeClr val="hlink"/>
            </a:solidFill>
            <a:ln w="50800">
              <a:solidFill>
                <a:srgbClr val="800000"/>
              </a:solidFill>
              <a:round/>
              <a:headEnd/>
              <a:tailEnd/>
            </a:ln>
          </p:spPr>
          <p:txBody>
            <a:bodyPr wrap="none" anchor="ctr"/>
            <a:lstStyle/>
            <a:p>
              <a:endParaRPr lang="en-US"/>
            </a:p>
          </p:txBody>
        </p:sp>
      </p:grpSp>
      <p:sp>
        <p:nvSpPr>
          <p:cNvPr id="16388" name="Rectangle 9"/>
          <p:cNvSpPr>
            <a:spLocks noGrp="1" noChangeArrowheads="1"/>
          </p:cNvSpPr>
          <p:nvPr>
            <p:ph type="title"/>
          </p:nvPr>
        </p:nvSpPr>
        <p:spPr>
          <a:xfrm>
            <a:off x="539750" y="260350"/>
            <a:ext cx="7926388" cy="668338"/>
          </a:xfrm>
          <a:noFill/>
        </p:spPr>
        <p:txBody>
          <a:bodyPr lIns="90487" tIns="44450" rIns="90487" bIns="44450" anchor="t">
            <a:spAutoFit/>
          </a:bodyPr>
          <a:lstStyle/>
          <a:p>
            <a:pPr eaLnBrk="1" hangingPunct="1"/>
            <a:r>
              <a:rPr lang="el-GR" dirty="0">
                <a:latin typeface="Verdana" charset="0"/>
              </a:rPr>
              <a:t>Η διαδικασία Επικοινωνίας</a:t>
            </a:r>
            <a:endParaRPr lang="en-US" dirty="0">
              <a:latin typeface="Verdana" charset="0"/>
            </a:endParaRPr>
          </a:p>
        </p:txBody>
      </p:sp>
      <p:grpSp>
        <p:nvGrpSpPr>
          <p:cNvPr id="16389" name="Group 10"/>
          <p:cNvGrpSpPr>
            <a:grpSpLocks/>
          </p:cNvGrpSpPr>
          <p:nvPr/>
        </p:nvGrpSpPr>
        <p:grpSpPr bwMode="auto">
          <a:xfrm>
            <a:off x="854075" y="3919538"/>
            <a:ext cx="7543800" cy="2041525"/>
            <a:chOff x="538" y="2613"/>
            <a:chExt cx="4752" cy="1286"/>
          </a:xfrm>
        </p:grpSpPr>
        <p:grpSp>
          <p:nvGrpSpPr>
            <p:cNvPr id="16400" name="Group 11"/>
            <p:cNvGrpSpPr>
              <a:grpSpLocks/>
            </p:cNvGrpSpPr>
            <p:nvPr/>
          </p:nvGrpSpPr>
          <p:grpSpPr bwMode="auto">
            <a:xfrm>
              <a:off x="538" y="2613"/>
              <a:ext cx="4752" cy="1142"/>
              <a:chOff x="528" y="2458"/>
              <a:chExt cx="4752" cy="1142"/>
            </a:xfrm>
          </p:grpSpPr>
          <p:sp>
            <p:nvSpPr>
              <p:cNvPr id="16402" name="Line 12"/>
              <p:cNvSpPr>
                <a:spLocks noChangeShapeType="1"/>
              </p:cNvSpPr>
              <p:nvPr/>
            </p:nvSpPr>
            <p:spPr bwMode="auto">
              <a:xfrm>
                <a:off x="5280" y="2458"/>
                <a:ext cx="0" cy="1107"/>
              </a:xfrm>
              <a:prstGeom prst="line">
                <a:avLst/>
              </a:prstGeom>
              <a:noFill/>
              <a:ln w="76200">
                <a:solidFill>
                  <a:srgbClr val="800000"/>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6403" name="Line 13"/>
              <p:cNvSpPr>
                <a:spLocks noChangeShapeType="1"/>
              </p:cNvSpPr>
              <p:nvPr/>
            </p:nvSpPr>
            <p:spPr bwMode="auto">
              <a:xfrm>
                <a:off x="528" y="2458"/>
                <a:ext cx="0" cy="1107"/>
              </a:xfrm>
              <a:prstGeom prst="line">
                <a:avLst/>
              </a:prstGeom>
              <a:noFill/>
              <a:ln w="76200">
                <a:solidFill>
                  <a:srgbClr val="800000"/>
                </a:solidFill>
                <a:prstDash val="sysDot"/>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04" name="Line 14"/>
              <p:cNvSpPr>
                <a:spLocks noChangeShapeType="1"/>
              </p:cNvSpPr>
              <p:nvPr/>
            </p:nvSpPr>
            <p:spPr bwMode="auto">
              <a:xfrm>
                <a:off x="552" y="3600"/>
                <a:ext cx="4704" cy="0"/>
              </a:xfrm>
              <a:prstGeom prst="line">
                <a:avLst/>
              </a:prstGeom>
              <a:noFill/>
              <a:ln w="76200">
                <a:solidFill>
                  <a:srgbClr val="800000"/>
                </a:solidFill>
                <a:prstDash val="sysDot"/>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6401" name="Rectangle 15"/>
            <p:cNvSpPr>
              <a:spLocks noChangeArrowheads="1"/>
            </p:cNvSpPr>
            <p:nvPr/>
          </p:nvSpPr>
          <p:spPr bwMode="auto">
            <a:xfrm>
              <a:off x="1636" y="3597"/>
              <a:ext cx="2790" cy="302"/>
            </a:xfrm>
            <a:prstGeom prst="rect">
              <a:avLst/>
            </a:prstGeom>
            <a:solidFill>
              <a:schemeClr val="bg1"/>
            </a:solidFill>
            <a:ln w="25400">
              <a:solidFill>
                <a:srgbClr val="800000"/>
              </a:solidFill>
              <a:miter lim="800000"/>
              <a:headEnd/>
              <a:tailEnd/>
            </a:ln>
          </p:spPr>
          <p:txBody>
            <a:bodyPr wrap="none" lIns="90487" tIns="44450" rIns="90487" bIns="44450">
              <a:spAutoFit/>
            </a:bodyPr>
            <a:lstStyle/>
            <a:p>
              <a:pPr eaLnBrk="0" hangingPunct="0"/>
              <a:r>
                <a:rPr lang="el-GR" sz="2400" b="1">
                  <a:solidFill>
                    <a:srgbClr val="008080"/>
                  </a:solidFill>
                  <a:latin typeface="Arial" charset="0"/>
                </a:rPr>
                <a:t>Απόκριση, Ανατροφοδότηση</a:t>
              </a:r>
              <a:endParaRPr lang="en-US" sz="2400" b="1">
                <a:solidFill>
                  <a:srgbClr val="008080"/>
                </a:solidFill>
                <a:latin typeface="Arial" charset="0"/>
              </a:endParaRPr>
            </a:p>
          </p:txBody>
        </p:sp>
      </p:grpSp>
      <p:grpSp>
        <p:nvGrpSpPr>
          <p:cNvPr id="16390" name="Group 16"/>
          <p:cNvGrpSpPr>
            <a:grpSpLocks/>
          </p:cNvGrpSpPr>
          <p:nvPr/>
        </p:nvGrpSpPr>
        <p:grpSpPr bwMode="auto">
          <a:xfrm>
            <a:off x="3700463" y="3162300"/>
            <a:ext cx="1803400" cy="1041400"/>
            <a:chOff x="2331" y="2136"/>
            <a:chExt cx="1136" cy="656"/>
          </a:xfrm>
        </p:grpSpPr>
        <p:sp>
          <p:nvSpPr>
            <p:cNvPr id="16398" name="Rectangle 17"/>
            <p:cNvSpPr>
              <a:spLocks noChangeArrowheads="1"/>
            </p:cNvSpPr>
            <p:nvPr/>
          </p:nvSpPr>
          <p:spPr bwMode="auto">
            <a:xfrm>
              <a:off x="2331" y="2136"/>
              <a:ext cx="1136" cy="656"/>
            </a:xfrm>
            <a:prstGeom prst="rect">
              <a:avLst/>
            </a:prstGeom>
            <a:solidFill>
              <a:srgbClr val="FFFF66"/>
            </a:solidFill>
            <a:ln w="25400">
              <a:solidFill>
                <a:srgbClr val="800000"/>
              </a:solidFill>
              <a:miter lim="800000"/>
              <a:headEnd/>
              <a:tailEnd/>
            </a:ln>
          </p:spPr>
          <p:txBody>
            <a:bodyPr wrap="none" lIns="90487" tIns="44450" rIns="90487" bIns="44450"/>
            <a:lstStyle/>
            <a:p>
              <a:pPr algn="ctr" eaLnBrk="0" hangingPunct="0"/>
              <a:r>
                <a:rPr lang="el-GR" sz="2400" b="1">
                  <a:solidFill>
                    <a:schemeClr val="tx2"/>
                  </a:solidFill>
                  <a:latin typeface="Arial" charset="0"/>
                </a:rPr>
                <a:t>Δίαυλος</a:t>
              </a:r>
              <a:endParaRPr lang="en-US" sz="2400" b="1">
                <a:solidFill>
                  <a:schemeClr val="tx2"/>
                </a:solidFill>
                <a:latin typeface="Arial" charset="0"/>
              </a:endParaRPr>
            </a:p>
            <a:p>
              <a:pPr algn="ctr" eaLnBrk="0" hangingPunct="0"/>
              <a:endParaRPr lang="en-US" sz="2400" b="1">
                <a:solidFill>
                  <a:schemeClr val="tx2"/>
                </a:solidFill>
                <a:latin typeface="Arial" charset="0"/>
              </a:endParaRPr>
            </a:p>
          </p:txBody>
        </p:sp>
        <p:sp>
          <p:nvSpPr>
            <p:cNvPr id="16399" name="Rectangle 18"/>
            <p:cNvSpPr>
              <a:spLocks noChangeArrowheads="1"/>
            </p:cNvSpPr>
            <p:nvPr/>
          </p:nvSpPr>
          <p:spPr bwMode="auto">
            <a:xfrm>
              <a:off x="2510" y="2462"/>
              <a:ext cx="778" cy="245"/>
            </a:xfrm>
            <a:prstGeom prst="rect">
              <a:avLst/>
            </a:prstGeom>
            <a:solidFill>
              <a:schemeClr val="bg1"/>
            </a:solidFill>
            <a:ln w="25400">
              <a:solidFill>
                <a:srgbClr val="006666"/>
              </a:solidFill>
              <a:miter lim="800000"/>
              <a:headEnd/>
              <a:tailEnd/>
            </a:ln>
          </p:spPr>
          <p:txBody>
            <a:bodyPr wrap="none" lIns="90487" tIns="44450" rIns="90487" bIns="44450" anchor="ctr">
              <a:spAutoFit/>
            </a:bodyPr>
            <a:lstStyle/>
            <a:p>
              <a:pPr algn="ctr" eaLnBrk="0" hangingPunct="0"/>
              <a:r>
                <a:rPr lang="el-GR" b="1" i="1">
                  <a:solidFill>
                    <a:srgbClr val="006666"/>
                  </a:solidFill>
                  <a:latin typeface="Arial" charset="0"/>
                </a:rPr>
                <a:t>ΜΗΝΥΜΑ</a:t>
              </a:r>
              <a:endParaRPr lang="en-US" b="1" i="1">
                <a:solidFill>
                  <a:srgbClr val="008080"/>
                </a:solidFill>
                <a:latin typeface="Arial" charset="0"/>
              </a:endParaRPr>
            </a:p>
          </p:txBody>
        </p:sp>
      </p:grpSp>
      <p:grpSp>
        <p:nvGrpSpPr>
          <p:cNvPr id="16391" name="Group 19"/>
          <p:cNvGrpSpPr>
            <a:grpSpLocks/>
          </p:cNvGrpSpPr>
          <p:nvPr/>
        </p:nvGrpSpPr>
        <p:grpSpPr bwMode="auto">
          <a:xfrm>
            <a:off x="5514975" y="3086100"/>
            <a:ext cx="3500438" cy="1193800"/>
            <a:chOff x="3474" y="2088"/>
            <a:chExt cx="2205" cy="752"/>
          </a:xfrm>
        </p:grpSpPr>
        <p:sp>
          <p:nvSpPr>
            <p:cNvPr id="16396" name="AutoShape 20"/>
            <p:cNvSpPr>
              <a:spLocks noChangeArrowheads="1"/>
            </p:cNvSpPr>
            <p:nvPr/>
          </p:nvSpPr>
          <p:spPr bwMode="auto">
            <a:xfrm flipH="1">
              <a:off x="3474" y="2280"/>
              <a:ext cx="1280" cy="368"/>
            </a:xfrm>
            <a:prstGeom prst="homePlate">
              <a:avLst>
                <a:gd name="adj" fmla="val 115942"/>
              </a:avLst>
            </a:prstGeom>
            <a:solidFill>
              <a:srgbClr val="73FFDA"/>
            </a:solidFill>
            <a:ln w="25400">
              <a:solidFill>
                <a:srgbClr val="800000"/>
              </a:solidFill>
              <a:miter lim="800000"/>
              <a:headEnd/>
              <a:tailEnd/>
            </a:ln>
          </p:spPr>
          <p:txBody>
            <a:bodyPr wrap="none" lIns="90487" tIns="44450" rIns="90487" bIns="44450" anchor="ctr"/>
            <a:lstStyle/>
            <a:p>
              <a:pPr algn="ctr" eaLnBrk="0" hangingPunct="0"/>
              <a:r>
                <a:rPr lang="el-GR" b="1">
                  <a:solidFill>
                    <a:srgbClr val="006666"/>
                  </a:solidFill>
                  <a:latin typeface="Arial" charset="0"/>
                </a:rPr>
                <a:t>Αποκωδικο-</a:t>
              </a:r>
            </a:p>
            <a:p>
              <a:pPr algn="ctr" eaLnBrk="0" hangingPunct="0"/>
              <a:r>
                <a:rPr lang="el-GR" b="1">
                  <a:solidFill>
                    <a:srgbClr val="006666"/>
                  </a:solidFill>
                  <a:latin typeface="Arial" charset="0"/>
                </a:rPr>
                <a:t>ποίηση</a:t>
              </a:r>
              <a:endParaRPr lang="en-US" b="1">
                <a:solidFill>
                  <a:srgbClr val="006666"/>
                </a:solidFill>
                <a:latin typeface="Arial" charset="0"/>
              </a:endParaRPr>
            </a:p>
          </p:txBody>
        </p:sp>
        <p:sp>
          <p:nvSpPr>
            <p:cNvPr id="16397" name="Rectangle 21"/>
            <p:cNvSpPr>
              <a:spLocks noChangeArrowheads="1"/>
            </p:cNvSpPr>
            <p:nvPr/>
          </p:nvSpPr>
          <p:spPr bwMode="auto">
            <a:xfrm>
              <a:off x="4759" y="2088"/>
              <a:ext cx="920" cy="752"/>
            </a:xfrm>
            <a:prstGeom prst="rect">
              <a:avLst/>
            </a:prstGeom>
            <a:solidFill>
              <a:srgbClr val="FFFF66"/>
            </a:solidFill>
            <a:ln w="25400">
              <a:solidFill>
                <a:srgbClr val="800000"/>
              </a:solidFill>
              <a:miter lim="800000"/>
              <a:headEnd/>
              <a:tailEnd/>
            </a:ln>
          </p:spPr>
          <p:txBody>
            <a:bodyPr wrap="none" lIns="90487" tIns="44450" rIns="90487" bIns="44450" anchor="ctr"/>
            <a:lstStyle/>
            <a:p>
              <a:pPr algn="ctr" eaLnBrk="0" hangingPunct="0"/>
              <a:r>
                <a:rPr lang="el-GR" b="1">
                  <a:solidFill>
                    <a:schemeClr val="tx2"/>
                  </a:solidFill>
                  <a:latin typeface="Arial" charset="0"/>
                </a:rPr>
                <a:t>Δέκτης</a:t>
              </a:r>
              <a:r>
                <a:rPr lang="en-US" b="1">
                  <a:solidFill>
                    <a:schemeClr val="tx2"/>
                  </a:solidFill>
                  <a:latin typeface="Arial" charset="0"/>
                </a:rPr>
                <a:t> /</a:t>
              </a:r>
            </a:p>
            <a:p>
              <a:pPr algn="ctr" eaLnBrk="0" hangingPunct="0"/>
              <a:r>
                <a:rPr lang="el-GR" b="1">
                  <a:solidFill>
                    <a:schemeClr val="tx2"/>
                  </a:solidFill>
                  <a:latin typeface="Arial" charset="0"/>
                </a:rPr>
                <a:t>Κοινό</a:t>
              </a:r>
              <a:endParaRPr lang="en-US" b="1">
                <a:solidFill>
                  <a:schemeClr val="tx2"/>
                </a:solidFill>
                <a:latin typeface="Arial" charset="0"/>
              </a:endParaRPr>
            </a:p>
          </p:txBody>
        </p:sp>
      </p:grpSp>
      <p:grpSp>
        <p:nvGrpSpPr>
          <p:cNvPr id="16392" name="Group 22"/>
          <p:cNvGrpSpPr>
            <a:grpSpLocks/>
          </p:cNvGrpSpPr>
          <p:nvPr/>
        </p:nvGrpSpPr>
        <p:grpSpPr bwMode="auto">
          <a:xfrm>
            <a:off x="133350" y="3086100"/>
            <a:ext cx="3527425" cy="1193800"/>
            <a:chOff x="84" y="2088"/>
            <a:chExt cx="2222" cy="752"/>
          </a:xfrm>
        </p:grpSpPr>
        <p:sp>
          <p:nvSpPr>
            <p:cNvPr id="16394" name="Rectangle 23"/>
            <p:cNvSpPr>
              <a:spLocks noChangeArrowheads="1"/>
            </p:cNvSpPr>
            <p:nvPr/>
          </p:nvSpPr>
          <p:spPr bwMode="auto">
            <a:xfrm>
              <a:off x="84" y="2088"/>
              <a:ext cx="920" cy="752"/>
            </a:xfrm>
            <a:prstGeom prst="rect">
              <a:avLst/>
            </a:prstGeom>
            <a:solidFill>
              <a:srgbClr val="FFFF66"/>
            </a:solidFill>
            <a:ln w="25400">
              <a:solidFill>
                <a:srgbClr val="800000"/>
              </a:solidFill>
              <a:miter lim="800000"/>
              <a:headEnd/>
              <a:tailEnd/>
            </a:ln>
          </p:spPr>
          <p:txBody>
            <a:bodyPr wrap="none" lIns="90487" tIns="44450" rIns="90487" bIns="44450" anchor="ctr"/>
            <a:lstStyle/>
            <a:p>
              <a:pPr algn="ctr" eaLnBrk="0" hangingPunct="0"/>
              <a:r>
                <a:rPr lang="el-GR" b="1">
                  <a:solidFill>
                    <a:schemeClr val="tx2"/>
                  </a:solidFill>
                  <a:latin typeface="Arial" charset="0"/>
                </a:rPr>
                <a:t>Πομπός</a:t>
              </a:r>
              <a:r>
                <a:rPr lang="en-US" b="1">
                  <a:solidFill>
                    <a:schemeClr val="tx2"/>
                  </a:solidFill>
                  <a:latin typeface="Arial" charset="0"/>
                </a:rPr>
                <a:t>/</a:t>
              </a:r>
            </a:p>
            <a:p>
              <a:pPr algn="ctr" eaLnBrk="0" hangingPunct="0"/>
              <a:r>
                <a:rPr lang="el-GR" b="1">
                  <a:solidFill>
                    <a:schemeClr val="tx2"/>
                  </a:solidFill>
                  <a:latin typeface="Arial" charset="0"/>
                </a:rPr>
                <a:t>Αποστολέας</a:t>
              </a:r>
              <a:endParaRPr lang="en-US" b="1">
                <a:solidFill>
                  <a:schemeClr val="tx2"/>
                </a:solidFill>
                <a:latin typeface="Arial" charset="0"/>
              </a:endParaRPr>
            </a:p>
          </p:txBody>
        </p:sp>
        <p:sp>
          <p:nvSpPr>
            <p:cNvPr id="16395" name="AutoShape 24"/>
            <p:cNvSpPr>
              <a:spLocks noChangeArrowheads="1"/>
            </p:cNvSpPr>
            <p:nvPr/>
          </p:nvSpPr>
          <p:spPr bwMode="auto">
            <a:xfrm>
              <a:off x="1026" y="2280"/>
              <a:ext cx="1280" cy="368"/>
            </a:xfrm>
            <a:prstGeom prst="homePlate">
              <a:avLst>
                <a:gd name="adj" fmla="val 115942"/>
              </a:avLst>
            </a:prstGeom>
            <a:solidFill>
              <a:srgbClr val="73FFDA"/>
            </a:solidFill>
            <a:ln w="25400">
              <a:solidFill>
                <a:srgbClr val="800000"/>
              </a:solidFill>
              <a:miter lim="800000"/>
              <a:headEnd/>
              <a:tailEnd/>
            </a:ln>
          </p:spPr>
          <p:txBody>
            <a:bodyPr wrap="none" lIns="90487" tIns="44450" rIns="90487" bIns="44450" anchor="ctr"/>
            <a:lstStyle/>
            <a:p>
              <a:pPr algn="ctr" eaLnBrk="0" hangingPunct="0"/>
              <a:r>
                <a:rPr lang="el-GR" b="1">
                  <a:solidFill>
                    <a:srgbClr val="006666"/>
                  </a:solidFill>
                  <a:latin typeface="Arial" charset="0"/>
                </a:rPr>
                <a:t>Κωδικοποίηση</a:t>
              </a:r>
              <a:endParaRPr lang="en-US" b="1">
                <a:solidFill>
                  <a:srgbClr val="006666"/>
                </a:solidFill>
                <a:latin typeface="Arial" charset="0"/>
              </a:endParaRPr>
            </a:p>
          </p:txBody>
        </p:sp>
      </p:grpSp>
      <p:sp>
        <p:nvSpPr>
          <p:cNvPr id="1015833" name="Rectangle 25" descr="Dashed vertical"/>
          <p:cNvSpPr>
            <a:spLocks noChangeArrowheads="1"/>
          </p:cNvSpPr>
          <p:nvPr/>
        </p:nvSpPr>
        <p:spPr bwMode="auto">
          <a:xfrm>
            <a:off x="434975" y="4679950"/>
            <a:ext cx="8305800" cy="425450"/>
          </a:xfrm>
          <a:prstGeom prst="rect">
            <a:avLst/>
          </a:prstGeom>
          <a:pattFill prst="dashVert">
            <a:fgClr>
              <a:srgbClr val="808000"/>
            </a:fgClr>
            <a:bgClr>
              <a:srgbClr val="FFFFFF"/>
            </a:bgClr>
          </a:pattFill>
          <a:ln w="12700">
            <a:noFill/>
            <a:miter lim="800000"/>
            <a:headEnd/>
            <a:tailEnd/>
          </a:ln>
          <a:effectLst/>
        </p:spPr>
        <p:txBody>
          <a:bodyPr wrap="none" anchor="ctr"/>
          <a:lstStyle/>
          <a:p>
            <a:pPr algn="ctr" eaLnBrk="0" hangingPunct="0"/>
            <a:r>
              <a:rPr lang="el-GR" sz="2400" b="1">
                <a:effectLst>
                  <a:outerShdw blurRad="38100" dist="38100" dir="2700000" algn="tl">
                    <a:srgbClr val="DDDDDD"/>
                  </a:outerShdw>
                </a:effectLst>
                <a:latin typeface="Arial" charset="0"/>
              </a:rPr>
              <a:t>Θόρυβος</a:t>
            </a:r>
            <a:endParaRPr lang="en-US" sz="2400" b="1">
              <a:effectLst>
                <a:outerShdw blurRad="38100" dist="38100" dir="2700000" algn="tl">
                  <a:srgbClr val="DDDDDD"/>
                </a:outerShdw>
              </a:effectLst>
              <a:latin typeface="Arial" charset="0"/>
            </a:endParaRPr>
          </a:p>
        </p:txBody>
      </p:sp>
      <p:sp>
        <p:nvSpPr>
          <p:cNvPr id="2" name="Footer Placeholder 1">
            <a:extLst>
              <a:ext uri="{FF2B5EF4-FFF2-40B4-BE49-F238E27FC236}">
                <a16:creationId xmlns:a16="http://schemas.microsoft.com/office/drawing/2014/main" id="{667659DD-5298-094D-BDEF-71E152E55E32}"/>
              </a:ext>
            </a:extLst>
          </p:cNvPr>
          <p:cNvSpPr>
            <a:spLocks noGrp="1"/>
          </p:cNvSpPr>
          <p:nvPr>
            <p:ph type="ftr" sz="quarter" idx="11"/>
          </p:nvPr>
        </p:nvSpPr>
        <p:spPr/>
        <p:txBody>
          <a:bodyPr/>
          <a:lstStyle/>
          <a:p>
            <a:r>
              <a:rPr lang="el-GR" altLang="en-GR"/>
              <a:t>Δρ. Δέσποινα Καραγιάννη, 2022</a:t>
            </a:r>
          </a:p>
        </p:txBody>
      </p:sp>
    </p:spTree>
    <p:extLst>
      <p:ext uri="{BB962C8B-B14F-4D97-AF65-F5344CB8AC3E}">
        <p14:creationId xmlns:p14="http://schemas.microsoft.com/office/powerpoint/2010/main" val="3001349626"/>
      </p:ext>
    </p:extLst>
  </p:cSld>
  <p:clrMapOvr>
    <a:masterClrMapping/>
  </p:clrMapOvr>
  <p:transition>
    <p:wipe dir="d"/>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BF80-EC93-D94E-A6AC-5055CA1AA225}"/>
              </a:ext>
            </a:extLst>
          </p:cNvPr>
          <p:cNvSpPr>
            <a:spLocks noGrp="1"/>
          </p:cNvSpPr>
          <p:nvPr>
            <p:ph type="title"/>
          </p:nvPr>
        </p:nvSpPr>
        <p:spPr/>
        <p:txBody>
          <a:bodyPr/>
          <a:lstStyle/>
          <a:p>
            <a:r>
              <a:rPr lang="el-GR" dirty="0" err="1"/>
              <a:t>Σχ</a:t>
            </a:r>
            <a:r>
              <a:rPr lang="en-GR" dirty="0"/>
              <a:t>έ</a:t>
            </a:r>
            <a:r>
              <a:rPr lang="el-GR" dirty="0" err="1"/>
              <a:t>ση</a:t>
            </a:r>
            <a:r>
              <a:rPr lang="el-GR" dirty="0"/>
              <a:t> με </a:t>
            </a:r>
            <a:r>
              <a:rPr lang="en-US" dirty="0"/>
              <a:t>Influencers</a:t>
            </a:r>
            <a:endParaRPr lang="en-GR" dirty="0"/>
          </a:p>
        </p:txBody>
      </p:sp>
      <p:sp>
        <p:nvSpPr>
          <p:cNvPr id="3" name="Footer Placeholder 2">
            <a:extLst>
              <a:ext uri="{FF2B5EF4-FFF2-40B4-BE49-F238E27FC236}">
                <a16:creationId xmlns:a16="http://schemas.microsoft.com/office/drawing/2014/main" id="{F873ECF0-7F8A-C54F-BBFC-09A77B52269B}"/>
              </a:ext>
            </a:extLst>
          </p:cNvPr>
          <p:cNvSpPr>
            <a:spLocks noGrp="1"/>
          </p:cNvSpPr>
          <p:nvPr>
            <p:ph type="ftr" sz="quarter" idx="11"/>
          </p:nvPr>
        </p:nvSpPr>
        <p:spPr/>
        <p:txBody>
          <a:bodyPr/>
          <a:lstStyle/>
          <a:p>
            <a:r>
              <a:rPr lang="el-GR" altLang="en-GR"/>
              <a:t>Δρ. Δέσποινα Καραγιάννη, 2022</a:t>
            </a:r>
          </a:p>
        </p:txBody>
      </p:sp>
      <p:sp>
        <p:nvSpPr>
          <p:cNvPr id="4" name="Slide Number Placeholder 3">
            <a:extLst>
              <a:ext uri="{FF2B5EF4-FFF2-40B4-BE49-F238E27FC236}">
                <a16:creationId xmlns:a16="http://schemas.microsoft.com/office/drawing/2014/main" id="{1DAB6046-16B4-1746-8909-E8177AA61223}"/>
              </a:ext>
            </a:extLst>
          </p:cNvPr>
          <p:cNvSpPr>
            <a:spLocks noGrp="1"/>
          </p:cNvSpPr>
          <p:nvPr>
            <p:ph type="sldNum" sz="quarter" idx="12"/>
          </p:nvPr>
        </p:nvSpPr>
        <p:spPr/>
        <p:txBody>
          <a:bodyPr/>
          <a:lstStyle/>
          <a:p>
            <a:fld id="{51D1DF72-AD85-2A4F-AAA3-ED653B0B8EF0}" type="slidenum">
              <a:rPr lang="el-GR" altLang="en-GR" smtClean="0"/>
              <a:pPr/>
              <a:t>136</a:t>
            </a:fld>
            <a:endParaRPr lang="el-GR" altLang="en-GR"/>
          </a:p>
        </p:txBody>
      </p:sp>
      <p:sp>
        <p:nvSpPr>
          <p:cNvPr id="5" name="TextBox 4">
            <a:extLst>
              <a:ext uri="{FF2B5EF4-FFF2-40B4-BE49-F238E27FC236}">
                <a16:creationId xmlns:a16="http://schemas.microsoft.com/office/drawing/2014/main" id="{319E01F8-5F0D-114F-857E-BFC808A87894}"/>
              </a:ext>
            </a:extLst>
          </p:cNvPr>
          <p:cNvSpPr txBox="1"/>
          <p:nvPr/>
        </p:nvSpPr>
        <p:spPr>
          <a:xfrm>
            <a:off x="827584" y="2348880"/>
            <a:ext cx="7272808" cy="3447098"/>
          </a:xfrm>
          <a:prstGeom prst="rect">
            <a:avLst/>
          </a:prstGeom>
          <a:noFill/>
        </p:spPr>
        <p:txBody>
          <a:bodyPr wrap="square" rtlCol="0">
            <a:spAutoFit/>
          </a:bodyPr>
          <a:lstStyle/>
          <a:p>
            <a:pPr marL="285750" indent="-285750">
              <a:buFont typeface="Arial" panose="020B0604020202020204" pitchFamily="34" charset="0"/>
              <a:buChar char="•"/>
            </a:pPr>
            <a:r>
              <a:rPr lang="el-GR" sz="2000" dirty="0"/>
              <a:t>Η κεντρική ιδέα της Διαδικασίας Επικοινωνίας είναι ότι το μήνυμα θα πρέπει να κωδικοποιηθεί έτσι ώστε να γίνεται κατανοητό και αποδεκτό από την αγορά-στόχο (</a:t>
            </a:r>
            <a:r>
              <a:rPr lang="en-US" sz="2000" dirty="0"/>
              <a:t>target group</a:t>
            </a:r>
            <a:r>
              <a:rPr lang="el-GR" sz="2000" dirty="0"/>
              <a:t>).</a:t>
            </a:r>
          </a:p>
          <a:p>
            <a:pPr marL="285750" indent="-285750">
              <a:buFont typeface="Arial" panose="020B0604020202020204" pitchFamily="34" charset="0"/>
              <a:buChar char="•"/>
            </a:pPr>
            <a:r>
              <a:rPr lang="el-GR" sz="2000" dirty="0"/>
              <a:t>Ποιος/ποια είναι ο ποιο κατάλληλος να μεταδώσει το μήνυμα;</a:t>
            </a:r>
          </a:p>
          <a:p>
            <a:pPr marL="285750" indent="-285750">
              <a:buFont typeface="Arial" panose="020B0604020202020204" pitchFamily="34" charset="0"/>
              <a:buChar char="•"/>
            </a:pPr>
            <a:r>
              <a:rPr lang="el-GR" sz="2000" dirty="0"/>
              <a:t>Ποιος/ποια θα είναι ποιο αποδεκτός από την αγορά στόχο;</a:t>
            </a:r>
          </a:p>
          <a:p>
            <a:pPr marL="285750" indent="-285750">
              <a:buFont typeface="Arial" panose="020B0604020202020204" pitchFamily="34" charset="0"/>
              <a:buChar char="•"/>
            </a:pPr>
            <a:r>
              <a:rPr lang="el-GR" sz="2000" dirty="0"/>
              <a:t>Ποιος/ποια έχει την δύναμη να επηρεάσει τις αποφάσεις του αποδέκτη του μηνύματος προς όφελος του πομπού του μηνύματος;</a:t>
            </a:r>
          </a:p>
          <a:p>
            <a:endParaRPr lang="en-GR" dirty="0"/>
          </a:p>
        </p:txBody>
      </p:sp>
    </p:spTree>
    <p:extLst>
      <p:ext uri="{BB962C8B-B14F-4D97-AF65-F5344CB8AC3E}">
        <p14:creationId xmlns:p14="http://schemas.microsoft.com/office/powerpoint/2010/main" val="23884333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1E1363BE-F341-4F42-9C81-89B7E6B4E37B}" type="slidenum">
              <a:rPr lang="el-GR"/>
              <a:pPr eaLnBrk="1" hangingPunct="1"/>
              <a:t>137</a:t>
            </a:fld>
            <a:endParaRPr lang="el-GR"/>
          </a:p>
        </p:txBody>
      </p:sp>
      <p:sp>
        <p:nvSpPr>
          <p:cNvPr id="17411" name="Rectangle 2"/>
          <p:cNvSpPr>
            <a:spLocks noGrp="1" noChangeArrowheads="1"/>
          </p:cNvSpPr>
          <p:nvPr>
            <p:ph type="title"/>
          </p:nvPr>
        </p:nvSpPr>
        <p:spPr/>
        <p:txBody>
          <a:bodyPr/>
          <a:lstStyle/>
          <a:p>
            <a:pPr eaLnBrk="1" hangingPunct="1"/>
            <a:endParaRPr lang="en-US" dirty="0">
              <a:latin typeface="Verdana" charset="0"/>
            </a:endParaRPr>
          </a:p>
        </p:txBody>
      </p:sp>
      <p:pic>
        <p:nvPicPr>
          <p:cNvPr id="17412" name="Picture 4" descr="girl and old woma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336800" y="333375"/>
            <a:ext cx="4433888" cy="6191250"/>
          </a:xfrm>
          <a:noFill/>
        </p:spPr>
      </p:pic>
      <p:sp>
        <p:nvSpPr>
          <p:cNvPr id="2" name="Footer Placeholder 1">
            <a:extLst>
              <a:ext uri="{FF2B5EF4-FFF2-40B4-BE49-F238E27FC236}">
                <a16:creationId xmlns:a16="http://schemas.microsoft.com/office/drawing/2014/main" id="{D3E15BD6-83A6-8142-A801-3D667DB1DD63}"/>
              </a:ext>
            </a:extLst>
          </p:cNvPr>
          <p:cNvSpPr>
            <a:spLocks noGrp="1"/>
          </p:cNvSpPr>
          <p:nvPr>
            <p:ph type="ftr" sz="quarter" idx="11"/>
          </p:nvPr>
        </p:nvSpPr>
        <p:spPr/>
        <p:txBody>
          <a:bodyPr/>
          <a:lstStyle/>
          <a:p>
            <a:r>
              <a:rPr lang="el-GR" altLang="en-GR"/>
              <a:t>Δρ. Δέσποινα Καραγιάννη, 2022</a:t>
            </a:r>
          </a:p>
        </p:txBody>
      </p:sp>
    </p:spTree>
    <p:extLst>
      <p:ext uri="{BB962C8B-B14F-4D97-AF65-F5344CB8AC3E}">
        <p14:creationId xmlns:p14="http://schemas.microsoft.com/office/powerpoint/2010/main" val="27035991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6"/>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00C5A25F-F33B-2C40-9FE4-58941809B552}" type="slidenum">
              <a:rPr lang="el-GR"/>
              <a:pPr eaLnBrk="1" hangingPunct="1"/>
              <a:t>138</a:t>
            </a:fld>
            <a:endParaRPr lang="el-GR"/>
          </a:p>
        </p:txBody>
      </p:sp>
      <p:sp>
        <p:nvSpPr>
          <p:cNvPr id="18435" name="Rectangle 2"/>
          <p:cNvSpPr>
            <a:spLocks noGrp="1" noChangeArrowheads="1"/>
          </p:cNvSpPr>
          <p:nvPr>
            <p:ph type="title"/>
          </p:nvPr>
        </p:nvSpPr>
        <p:spPr/>
        <p:txBody>
          <a:bodyPr/>
          <a:lstStyle/>
          <a:p>
            <a:pPr eaLnBrk="1" hangingPunct="1"/>
            <a:endParaRPr lang="en-US" dirty="0">
              <a:latin typeface="Verdana" charset="0"/>
            </a:endParaRPr>
          </a:p>
        </p:txBody>
      </p:sp>
      <p:pic>
        <p:nvPicPr>
          <p:cNvPr id="18436" name="Picture 3" descr="bird and rabbi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24075" y="476250"/>
            <a:ext cx="5237163" cy="5976938"/>
          </a:xfrm>
          <a:noFill/>
        </p:spPr>
      </p:pic>
      <p:sp>
        <p:nvSpPr>
          <p:cNvPr id="2" name="Footer Placeholder 1">
            <a:extLst>
              <a:ext uri="{FF2B5EF4-FFF2-40B4-BE49-F238E27FC236}">
                <a16:creationId xmlns:a16="http://schemas.microsoft.com/office/drawing/2014/main" id="{80250B23-52BD-C746-8915-02A6AE413F99}"/>
              </a:ext>
            </a:extLst>
          </p:cNvPr>
          <p:cNvSpPr>
            <a:spLocks noGrp="1"/>
          </p:cNvSpPr>
          <p:nvPr>
            <p:ph type="ftr" sz="quarter" idx="11"/>
          </p:nvPr>
        </p:nvSpPr>
        <p:spPr/>
        <p:txBody>
          <a:bodyPr/>
          <a:lstStyle/>
          <a:p>
            <a:r>
              <a:rPr lang="el-GR" altLang="en-GR"/>
              <a:t>Δρ. Δέσποινα Καραγιάννη, 2022</a:t>
            </a:r>
          </a:p>
        </p:txBody>
      </p:sp>
    </p:spTree>
    <p:extLst>
      <p:ext uri="{BB962C8B-B14F-4D97-AF65-F5344CB8AC3E}">
        <p14:creationId xmlns:p14="http://schemas.microsoft.com/office/powerpoint/2010/main" val="529911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82DE3E69-C038-7E4A-BC58-A0905DC7E604}" type="slidenum">
              <a:rPr lang="el-GR"/>
              <a:pPr eaLnBrk="1" hangingPunct="1"/>
              <a:t>139</a:t>
            </a:fld>
            <a:endParaRPr lang="el-GR"/>
          </a:p>
        </p:txBody>
      </p:sp>
      <p:sp>
        <p:nvSpPr>
          <p:cNvPr id="1018882" name="Rectangle 2"/>
          <p:cNvSpPr>
            <a:spLocks noChangeArrowheads="1"/>
          </p:cNvSpPr>
          <p:nvPr/>
        </p:nvSpPr>
        <p:spPr bwMode="auto">
          <a:xfrm>
            <a:off x="2039938" y="5475288"/>
            <a:ext cx="5484812" cy="762000"/>
          </a:xfrm>
          <a:prstGeom prst="rect">
            <a:avLst/>
          </a:prstGeom>
          <a:gradFill rotWithShape="0">
            <a:gsLst>
              <a:gs pos="0">
                <a:srgbClr val="FDEF69"/>
              </a:gs>
              <a:gs pos="100000">
                <a:srgbClr val="FDEF69">
                  <a:gamma/>
                  <a:shade val="46275"/>
                  <a:invGamma/>
                </a:srgbClr>
              </a:gs>
            </a:gsLst>
            <a:lin ang="5400000" scaled="1"/>
          </a:grad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DEF69"/>
            </a:extrusionClr>
          </a:sp3d>
        </p:spPr>
        <p:txBody>
          <a:bodyPr wrap="none" anchor="ctr">
            <a:flatTx/>
          </a:bodyPr>
          <a:lstStyle/>
          <a:p>
            <a:pPr algn="ctr" eaLnBrk="0" hangingPunct="0"/>
            <a:r>
              <a:rPr lang="el-GR" sz="3200" b="1">
                <a:solidFill>
                  <a:srgbClr val="00543E"/>
                </a:solidFill>
                <a:latin typeface="Arial" charset="0"/>
              </a:rPr>
              <a:t>Επιλεκτική Μνήμη</a:t>
            </a:r>
            <a:endParaRPr lang="en-US" sz="3200" i="1">
              <a:solidFill>
                <a:srgbClr val="00543E"/>
              </a:solidFill>
              <a:effectLst>
                <a:outerShdw blurRad="38100" dist="38100" dir="2700000" algn="tl">
                  <a:srgbClr val="000000"/>
                </a:outerShdw>
              </a:effectLst>
              <a:latin typeface="Arial" charset="0"/>
            </a:endParaRPr>
          </a:p>
        </p:txBody>
      </p:sp>
      <p:sp>
        <p:nvSpPr>
          <p:cNvPr id="19460" name="Rectangle 3"/>
          <p:cNvSpPr>
            <a:spLocks noGrp="1" noChangeArrowheads="1"/>
          </p:cNvSpPr>
          <p:nvPr>
            <p:ph type="title"/>
          </p:nvPr>
        </p:nvSpPr>
        <p:spPr>
          <a:xfrm>
            <a:off x="1371600" y="304800"/>
            <a:ext cx="7772400" cy="1143000"/>
          </a:xfrm>
        </p:spPr>
        <p:txBody>
          <a:bodyPr/>
          <a:lstStyle/>
          <a:p>
            <a:pPr eaLnBrk="1" hangingPunct="1"/>
            <a:r>
              <a:rPr lang="el-GR" dirty="0">
                <a:latin typeface="Verdana" charset="0"/>
              </a:rPr>
              <a:t>Η Διαδικασία Επιλεκτικής Αντίληψης</a:t>
            </a:r>
            <a:endParaRPr lang="en-US" dirty="0">
              <a:latin typeface="Verdana" charset="0"/>
            </a:endParaRPr>
          </a:p>
        </p:txBody>
      </p:sp>
      <p:sp>
        <p:nvSpPr>
          <p:cNvPr id="1018884" name="AutoShape 4"/>
          <p:cNvSpPr>
            <a:spLocks noChangeArrowheads="1"/>
          </p:cNvSpPr>
          <p:nvPr/>
        </p:nvSpPr>
        <p:spPr bwMode="auto">
          <a:xfrm>
            <a:off x="2039938" y="4281488"/>
            <a:ext cx="5484812" cy="1143000"/>
          </a:xfrm>
          <a:prstGeom prst="downArrowCallout">
            <a:avLst>
              <a:gd name="adj1" fmla="val 43410"/>
              <a:gd name="adj2" fmla="val 35767"/>
              <a:gd name="adj3" fmla="val 19963"/>
              <a:gd name="adj4" fmla="val 66667"/>
            </a:avLst>
          </a:prstGeom>
          <a:gradFill rotWithShape="0">
            <a:gsLst>
              <a:gs pos="0">
                <a:srgbClr val="FDEF69"/>
              </a:gs>
              <a:gs pos="100000">
                <a:srgbClr val="FDEF69">
                  <a:gamma/>
                  <a:shade val="46275"/>
                  <a:invGamma/>
                </a:srgbClr>
              </a:gs>
            </a:gsLst>
            <a:lin ang="5400000" scaled="1"/>
          </a:grad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DEF69"/>
            </a:extrusionClr>
          </a:sp3d>
        </p:spPr>
        <p:txBody>
          <a:bodyPr wrap="none" anchor="ctr">
            <a:flatTx/>
          </a:bodyPr>
          <a:lstStyle/>
          <a:p>
            <a:pPr algn="ctr" eaLnBrk="0" hangingPunct="0"/>
            <a:r>
              <a:rPr lang="el-GR" sz="3200" b="1">
                <a:solidFill>
                  <a:srgbClr val="00543E"/>
                </a:solidFill>
                <a:latin typeface="Arial" charset="0"/>
              </a:rPr>
              <a:t>Επιλεκτική Κατανόηση</a:t>
            </a:r>
            <a:endParaRPr lang="en-US" sz="3200" b="1">
              <a:solidFill>
                <a:srgbClr val="00543E"/>
              </a:solidFill>
              <a:effectLst>
                <a:outerShdw blurRad="38100" dist="38100" dir="2700000" algn="tl">
                  <a:srgbClr val="000000"/>
                </a:outerShdw>
              </a:effectLst>
              <a:latin typeface="Arial" charset="0"/>
            </a:endParaRPr>
          </a:p>
        </p:txBody>
      </p:sp>
      <p:sp>
        <p:nvSpPr>
          <p:cNvPr id="1018885" name="AutoShape 5"/>
          <p:cNvSpPr>
            <a:spLocks noChangeArrowheads="1"/>
          </p:cNvSpPr>
          <p:nvPr/>
        </p:nvSpPr>
        <p:spPr bwMode="auto">
          <a:xfrm>
            <a:off x="2039938" y="3036888"/>
            <a:ext cx="5484812" cy="1143000"/>
          </a:xfrm>
          <a:prstGeom prst="downArrowCallout">
            <a:avLst>
              <a:gd name="adj1" fmla="val 43410"/>
              <a:gd name="adj2" fmla="val 35767"/>
              <a:gd name="adj3" fmla="val 19963"/>
              <a:gd name="adj4" fmla="val 66667"/>
            </a:avLst>
          </a:prstGeom>
          <a:gradFill rotWithShape="0">
            <a:gsLst>
              <a:gs pos="0">
                <a:srgbClr val="FDEF69"/>
              </a:gs>
              <a:gs pos="100000">
                <a:srgbClr val="FDEF69">
                  <a:gamma/>
                  <a:shade val="46275"/>
                  <a:invGamma/>
                </a:srgbClr>
              </a:gs>
            </a:gsLst>
            <a:lin ang="5400000" scaled="1"/>
          </a:grad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DEF69"/>
            </a:extrusionClr>
          </a:sp3d>
        </p:spPr>
        <p:txBody>
          <a:bodyPr wrap="none" anchor="ctr">
            <a:flatTx/>
          </a:bodyPr>
          <a:lstStyle/>
          <a:p>
            <a:pPr algn="ctr" eaLnBrk="0" hangingPunct="0"/>
            <a:r>
              <a:rPr lang="el-GR" sz="3200" b="1">
                <a:solidFill>
                  <a:srgbClr val="00543E"/>
                </a:solidFill>
                <a:latin typeface="Arial" charset="0"/>
              </a:rPr>
              <a:t>Επιλεκτική Προσοχή</a:t>
            </a:r>
            <a:endParaRPr lang="en-US" sz="3200" b="1">
              <a:solidFill>
                <a:srgbClr val="00543E"/>
              </a:solidFill>
              <a:effectLst>
                <a:outerShdw blurRad="38100" dist="38100" dir="2700000" algn="tl">
                  <a:srgbClr val="000000"/>
                </a:outerShdw>
              </a:effectLst>
              <a:latin typeface="Arial" charset="0"/>
            </a:endParaRPr>
          </a:p>
        </p:txBody>
      </p:sp>
      <p:sp>
        <p:nvSpPr>
          <p:cNvPr id="1018886" name="AutoShape 6"/>
          <p:cNvSpPr>
            <a:spLocks noChangeArrowheads="1"/>
          </p:cNvSpPr>
          <p:nvPr/>
        </p:nvSpPr>
        <p:spPr bwMode="auto">
          <a:xfrm>
            <a:off x="2039938" y="1843088"/>
            <a:ext cx="5484812" cy="1143000"/>
          </a:xfrm>
          <a:prstGeom prst="downArrowCallout">
            <a:avLst>
              <a:gd name="adj1" fmla="val 43410"/>
              <a:gd name="adj2" fmla="val 35767"/>
              <a:gd name="adj3" fmla="val 19963"/>
              <a:gd name="adj4" fmla="val 66667"/>
            </a:avLst>
          </a:prstGeom>
          <a:gradFill rotWithShape="0">
            <a:gsLst>
              <a:gs pos="0">
                <a:srgbClr val="FDEF69"/>
              </a:gs>
              <a:gs pos="100000">
                <a:srgbClr val="FDEF69">
                  <a:gamma/>
                  <a:shade val="46275"/>
                  <a:invGamma/>
                </a:srgbClr>
              </a:gs>
            </a:gsLst>
            <a:lin ang="5400000" scaled="1"/>
          </a:grad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DEF69"/>
            </a:extrusionClr>
          </a:sp3d>
        </p:spPr>
        <p:txBody>
          <a:bodyPr wrap="none" anchor="ctr">
            <a:flatTx/>
          </a:bodyPr>
          <a:lstStyle/>
          <a:p>
            <a:pPr algn="ctr" eaLnBrk="0" hangingPunct="0"/>
            <a:r>
              <a:rPr lang="el-GR" sz="3200" b="1">
                <a:solidFill>
                  <a:srgbClr val="00543E"/>
                </a:solidFill>
                <a:latin typeface="Arial" charset="0"/>
              </a:rPr>
              <a:t>Επιλεκτική Έκθεση</a:t>
            </a:r>
            <a:endParaRPr lang="en-US" sz="3200" b="1">
              <a:solidFill>
                <a:srgbClr val="00543E"/>
              </a:solidFill>
              <a:effectLst>
                <a:outerShdw blurRad="38100" dist="38100" dir="2700000" algn="tl">
                  <a:srgbClr val="000000"/>
                </a:outerShdw>
              </a:effectLst>
              <a:latin typeface="Arial" charset="0"/>
            </a:endParaRPr>
          </a:p>
        </p:txBody>
      </p:sp>
      <p:sp>
        <p:nvSpPr>
          <p:cNvPr id="2" name="Footer Placeholder 1">
            <a:extLst>
              <a:ext uri="{FF2B5EF4-FFF2-40B4-BE49-F238E27FC236}">
                <a16:creationId xmlns:a16="http://schemas.microsoft.com/office/drawing/2014/main" id="{F0CFB54D-F32F-344A-8F55-9AFB4BE8FDC8}"/>
              </a:ext>
            </a:extLst>
          </p:cNvPr>
          <p:cNvSpPr>
            <a:spLocks noGrp="1"/>
          </p:cNvSpPr>
          <p:nvPr>
            <p:ph type="ftr" sz="quarter" idx="11"/>
          </p:nvPr>
        </p:nvSpPr>
        <p:spPr/>
        <p:txBody>
          <a:bodyPr/>
          <a:lstStyle/>
          <a:p>
            <a:r>
              <a:rPr lang="el-GR" altLang="en-GR"/>
              <a:t>Δρ. Δέσποινα Καραγιάννη, 2022</a:t>
            </a:r>
          </a:p>
        </p:txBody>
      </p:sp>
    </p:spTree>
    <p:extLst>
      <p:ext uri="{BB962C8B-B14F-4D97-AF65-F5344CB8AC3E}">
        <p14:creationId xmlns:p14="http://schemas.microsoft.com/office/powerpoint/2010/main" val="276127569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88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88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88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8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2" grpId="0" animBg="1" autoUpdateAnimBg="0"/>
      <p:bldP spid="1018884" grpId="0" animBg="1" autoUpdateAnimBg="0"/>
      <p:bldP spid="1018885" grpId="0" animBg="1" autoUpdateAnimBg="0"/>
      <p:bldP spid="1018886"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6A156C-5090-3648-8FFD-A16A238B8EB5}"/>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99330" name="Τίτλος 1">
            <a:extLst>
              <a:ext uri="{FF2B5EF4-FFF2-40B4-BE49-F238E27FC236}">
                <a16:creationId xmlns:a16="http://schemas.microsoft.com/office/drawing/2014/main" id="{EC9040EF-BFA0-A048-AF84-DB1ED649A60E}"/>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99331" name="Θέση περιεχομένου 3">
            <a:extLst>
              <a:ext uri="{FF2B5EF4-FFF2-40B4-BE49-F238E27FC236}">
                <a16:creationId xmlns:a16="http://schemas.microsoft.com/office/drawing/2014/main" id="{46C735A5-2E69-1E4A-866E-B0F27541BCA3}"/>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042988" y="44450"/>
            <a:ext cx="7027862" cy="6742113"/>
          </a:xfrm>
        </p:spPr>
      </p:pic>
      <p:sp>
        <p:nvSpPr>
          <p:cNvPr id="3" name="Slide Number Placeholder 2">
            <a:extLst>
              <a:ext uri="{FF2B5EF4-FFF2-40B4-BE49-F238E27FC236}">
                <a16:creationId xmlns:a16="http://schemas.microsoft.com/office/drawing/2014/main" id="{BE23CC70-4D5D-384F-8961-B8C70EC18284}"/>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8BDD6102-AC32-7646-9923-4558B13163A8}" type="slidenum">
              <a:rPr lang="el-GR" altLang="en-GR" sz="1400"/>
              <a:pPr eaLnBrk="1" hangingPunct="1"/>
              <a:t>14</a:t>
            </a:fld>
            <a:endParaRPr lang="el-GR" altLang="en-GR" sz="1400"/>
          </a:p>
        </p:txBody>
      </p:sp>
      <p:sp>
        <p:nvSpPr>
          <p:cNvPr id="99333" name="TextBox 3">
            <a:extLst>
              <a:ext uri="{FF2B5EF4-FFF2-40B4-BE49-F238E27FC236}">
                <a16:creationId xmlns:a16="http://schemas.microsoft.com/office/drawing/2014/main" id="{EB9400AE-D902-DE48-96DA-AB550ACD6CB1}"/>
              </a:ext>
            </a:extLst>
          </p:cNvPr>
          <p:cNvSpPr txBox="1">
            <a:spLocks noChangeArrowheads="1"/>
          </p:cNvSpPr>
          <p:nvPr/>
        </p:nvSpPr>
        <p:spPr bwMode="auto">
          <a:xfrm>
            <a:off x="5508625" y="5527675"/>
            <a:ext cx="25193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GR" sz="1200"/>
              <a:t>-Maintenance Repair Operations</a:t>
            </a:r>
          </a:p>
        </p:txBody>
      </p:sp>
    </p:spTree>
    <p:extLst>
      <p:ext uri="{BB962C8B-B14F-4D97-AF65-F5344CB8AC3E}">
        <p14:creationId xmlns:p14="http://schemas.microsoft.com/office/powerpoint/2010/main" val="42866672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2FAF44EA-E2AE-3145-BBFA-3BE27A52EE6B}" type="slidenum">
              <a:rPr lang="el-GR"/>
              <a:pPr eaLnBrk="1" hangingPunct="1"/>
              <a:t>140</a:t>
            </a:fld>
            <a:endParaRPr lang="el-GR"/>
          </a:p>
        </p:txBody>
      </p:sp>
      <p:sp>
        <p:nvSpPr>
          <p:cNvPr id="20483" name="Rectangle 2"/>
          <p:cNvSpPr>
            <a:spLocks noGrp="1" noChangeArrowheads="1"/>
          </p:cNvSpPr>
          <p:nvPr>
            <p:ph type="title"/>
          </p:nvPr>
        </p:nvSpPr>
        <p:spPr>
          <a:xfrm>
            <a:off x="1143000" y="381000"/>
            <a:ext cx="7772400" cy="527050"/>
          </a:xfrm>
        </p:spPr>
        <p:txBody>
          <a:bodyPr/>
          <a:lstStyle/>
          <a:p>
            <a:pPr eaLnBrk="1" hangingPunct="1"/>
            <a:r>
              <a:rPr lang="el-GR" sz="3400" dirty="0">
                <a:latin typeface="Verdana" charset="0"/>
              </a:rPr>
              <a:t>Σχεδιασμός προβολής</a:t>
            </a:r>
            <a:endParaRPr lang="en-US" sz="3400" dirty="0">
              <a:latin typeface="Verdana" charset="0"/>
            </a:endParaRPr>
          </a:p>
        </p:txBody>
      </p:sp>
      <p:sp>
        <p:nvSpPr>
          <p:cNvPr id="1030147" name="Rectangle 3"/>
          <p:cNvSpPr>
            <a:spLocks noGrp="1" noChangeArrowheads="1"/>
          </p:cNvSpPr>
          <p:nvPr>
            <p:ph type="body" idx="1"/>
          </p:nvPr>
        </p:nvSpPr>
        <p:spPr>
          <a:xfrm>
            <a:off x="323850" y="1670050"/>
            <a:ext cx="8591550" cy="4783138"/>
          </a:xfrm>
        </p:spPr>
        <p:txBody>
          <a:bodyPr/>
          <a:lstStyle/>
          <a:p>
            <a:pPr marL="342900" indent="-342900" eaLnBrk="1" hangingPunct="1"/>
            <a:r>
              <a:rPr lang="el-GR" dirty="0">
                <a:latin typeface="Verdana" charset="0"/>
              </a:rPr>
              <a:t>Δέκτης</a:t>
            </a:r>
            <a:r>
              <a:rPr lang="en-US" dirty="0">
                <a:latin typeface="Verdana" charset="0"/>
              </a:rPr>
              <a:t>/</a:t>
            </a:r>
            <a:r>
              <a:rPr lang="el-GR" dirty="0">
                <a:latin typeface="Verdana" charset="0"/>
              </a:rPr>
              <a:t>κατανόηση</a:t>
            </a:r>
            <a:endParaRPr lang="en-US" dirty="0">
              <a:latin typeface="Verdana" charset="0"/>
            </a:endParaRPr>
          </a:p>
          <a:p>
            <a:pPr marL="742950" lvl="1" indent="-285750" eaLnBrk="1" hangingPunct="1"/>
            <a:r>
              <a:rPr lang="el-GR" dirty="0">
                <a:latin typeface="Verdana" charset="0"/>
              </a:rPr>
              <a:t>Μπορεί ο δέκτης να καταλάβει τη διαφήμιση; </a:t>
            </a:r>
            <a:endParaRPr lang="en-US" dirty="0">
              <a:latin typeface="Verdana" charset="0"/>
            </a:endParaRPr>
          </a:p>
          <a:p>
            <a:pPr marL="342900" indent="-342900" eaLnBrk="1" hangingPunct="1"/>
            <a:r>
              <a:rPr lang="el-GR" dirty="0">
                <a:latin typeface="Verdana" charset="0"/>
              </a:rPr>
              <a:t>Δίαυλος</a:t>
            </a:r>
            <a:r>
              <a:rPr lang="en-US" dirty="0">
                <a:latin typeface="Verdana" charset="0"/>
              </a:rPr>
              <a:t>/</a:t>
            </a:r>
            <a:r>
              <a:rPr lang="el-GR" dirty="0">
                <a:latin typeface="Verdana" charset="0"/>
              </a:rPr>
              <a:t>παρουσίαση</a:t>
            </a:r>
            <a:endParaRPr lang="en-US" dirty="0">
              <a:latin typeface="Verdana" charset="0"/>
            </a:endParaRPr>
          </a:p>
          <a:p>
            <a:pPr marL="742950" lvl="1" indent="-285750" eaLnBrk="1" hangingPunct="1"/>
            <a:r>
              <a:rPr lang="el-GR" dirty="0">
                <a:latin typeface="Verdana" charset="0"/>
              </a:rPr>
              <a:t>Ποια μέσα θα «αυξήσουν» την παρουσίαση;</a:t>
            </a:r>
            <a:endParaRPr lang="en-US" dirty="0">
              <a:latin typeface="Verdana" charset="0"/>
            </a:endParaRPr>
          </a:p>
          <a:p>
            <a:pPr marL="342900" indent="-342900" eaLnBrk="1" hangingPunct="1"/>
            <a:r>
              <a:rPr lang="el-GR" dirty="0">
                <a:latin typeface="Verdana" charset="0"/>
              </a:rPr>
              <a:t>Μήνυμα</a:t>
            </a:r>
            <a:r>
              <a:rPr lang="en-US" dirty="0">
                <a:latin typeface="Verdana" charset="0"/>
              </a:rPr>
              <a:t>/</a:t>
            </a:r>
            <a:r>
              <a:rPr lang="el-GR" dirty="0">
                <a:latin typeface="Verdana" charset="0"/>
              </a:rPr>
              <a:t>απόδοση</a:t>
            </a:r>
            <a:endParaRPr lang="en-US" dirty="0">
              <a:latin typeface="Verdana" charset="0"/>
            </a:endParaRPr>
          </a:p>
          <a:p>
            <a:pPr marL="742950" lvl="1" indent="-285750" eaLnBrk="1" hangingPunct="1"/>
            <a:r>
              <a:rPr lang="el-GR" dirty="0">
                <a:latin typeface="Verdana" charset="0"/>
              </a:rPr>
              <a:t>Ποιος τύπος μηνύματος θα αποφέρει ευνοϊκή στάση;</a:t>
            </a:r>
            <a:endParaRPr lang="en-US" dirty="0">
              <a:latin typeface="Verdana" charset="0"/>
            </a:endParaRPr>
          </a:p>
          <a:p>
            <a:pPr marL="342900" indent="-342900" eaLnBrk="1" hangingPunct="1"/>
            <a:r>
              <a:rPr lang="el-GR" dirty="0">
                <a:latin typeface="Verdana" charset="0"/>
              </a:rPr>
              <a:t>Πηγή</a:t>
            </a:r>
            <a:r>
              <a:rPr lang="en-US" dirty="0">
                <a:latin typeface="Verdana" charset="0"/>
              </a:rPr>
              <a:t>/</a:t>
            </a:r>
            <a:r>
              <a:rPr lang="el-GR" dirty="0">
                <a:latin typeface="Verdana" charset="0"/>
              </a:rPr>
              <a:t>προσοχή</a:t>
            </a:r>
            <a:endParaRPr lang="en-US" dirty="0">
              <a:latin typeface="Verdana" charset="0"/>
            </a:endParaRPr>
          </a:p>
          <a:p>
            <a:pPr marL="742950" lvl="1" indent="-285750" eaLnBrk="1" hangingPunct="1"/>
            <a:r>
              <a:rPr lang="el-GR" dirty="0">
                <a:latin typeface="Verdana" charset="0"/>
              </a:rPr>
              <a:t>Ποιος θα είναι αποτελεσματικός στο να τραβήξει την προσοχή του δέκτη;</a:t>
            </a:r>
            <a:endParaRPr lang="en-US" dirty="0">
              <a:latin typeface="Verdana" charset="0"/>
            </a:endParaRPr>
          </a:p>
        </p:txBody>
      </p:sp>
      <p:sp>
        <p:nvSpPr>
          <p:cNvPr id="2" name="Footer Placeholder 1">
            <a:extLst>
              <a:ext uri="{FF2B5EF4-FFF2-40B4-BE49-F238E27FC236}">
                <a16:creationId xmlns:a16="http://schemas.microsoft.com/office/drawing/2014/main" id="{E6FF946E-372B-514C-9AED-C08720D8687E}"/>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extLst>
      <p:ext uri="{BB962C8B-B14F-4D97-AF65-F5344CB8AC3E}">
        <p14:creationId xmlns:p14="http://schemas.microsoft.com/office/powerpoint/2010/main" val="34159010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0301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type="wd">
                                    <p:tmAbs val="300"/>
                                  </p:iterate>
                                  <p:childTnLst>
                                    <p:set>
                                      <p:cBhvr>
                                        <p:cTn id="8" dur="1" fill="hold">
                                          <p:stCondLst>
                                            <p:cond delay="299"/>
                                          </p:stCondLst>
                                        </p:cTn>
                                        <p:tgtEl>
                                          <p:spTgt spid="103014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iterate type="wd">
                                    <p:tmAbs val="300"/>
                                  </p:iterate>
                                  <p:childTnLst>
                                    <p:set>
                                      <p:cBhvr>
                                        <p:cTn id="12" dur="1" fill="hold">
                                          <p:stCondLst>
                                            <p:cond delay="299"/>
                                          </p:stCondLst>
                                        </p:cTn>
                                        <p:tgtEl>
                                          <p:spTgt spid="103014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type="wd">
                                    <p:tmAbs val="300"/>
                                  </p:iterate>
                                  <p:childTnLst>
                                    <p:set>
                                      <p:cBhvr>
                                        <p:cTn id="14" dur="1" fill="hold">
                                          <p:stCondLst>
                                            <p:cond delay="299"/>
                                          </p:stCondLst>
                                        </p:cTn>
                                        <p:tgtEl>
                                          <p:spTgt spid="103014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wd">
                                    <p:tmAbs val="300"/>
                                  </p:iterate>
                                  <p:childTnLst>
                                    <p:set>
                                      <p:cBhvr>
                                        <p:cTn id="18" dur="1" fill="hold">
                                          <p:stCondLst>
                                            <p:cond delay="299"/>
                                          </p:stCondLst>
                                        </p:cTn>
                                        <p:tgtEl>
                                          <p:spTgt spid="103014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iterate type="wd">
                                    <p:tmAbs val="300"/>
                                  </p:iterate>
                                  <p:childTnLst>
                                    <p:set>
                                      <p:cBhvr>
                                        <p:cTn id="20" dur="1" fill="hold">
                                          <p:stCondLst>
                                            <p:cond delay="299"/>
                                          </p:stCondLst>
                                        </p:cTn>
                                        <p:tgtEl>
                                          <p:spTgt spid="1030147">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iterate type="wd">
                                    <p:tmAbs val="300"/>
                                  </p:iterate>
                                  <p:childTnLst>
                                    <p:set>
                                      <p:cBhvr>
                                        <p:cTn id="24" dur="1" fill="hold">
                                          <p:stCondLst>
                                            <p:cond delay="299"/>
                                          </p:stCondLst>
                                        </p:cTn>
                                        <p:tgtEl>
                                          <p:spTgt spid="103014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iterate type="wd">
                                    <p:tmAbs val="300"/>
                                  </p:iterate>
                                  <p:childTnLst>
                                    <p:set>
                                      <p:cBhvr>
                                        <p:cTn id="26" dur="1" fill="hold">
                                          <p:stCondLst>
                                            <p:cond delay="299"/>
                                          </p:stCondLst>
                                        </p:cTn>
                                        <p:tgtEl>
                                          <p:spTgt spid="1030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47"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E35B3DDD-D47B-E74B-8C8E-85949402F7DF}" type="slidenum">
              <a:rPr lang="el-GR"/>
              <a:pPr eaLnBrk="1" hangingPunct="1"/>
              <a:t>141</a:t>
            </a:fld>
            <a:endParaRPr lang="el-GR"/>
          </a:p>
        </p:txBody>
      </p:sp>
      <p:sp>
        <p:nvSpPr>
          <p:cNvPr id="21507" name="Rectangle 2"/>
          <p:cNvSpPr>
            <a:spLocks noGrp="1" noChangeArrowheads="1"/>
          </p:cNvSpPr>
          <p:nvPr>
            <p:ph type="title"/>
          </p:nvPr>
        </p:nvSpPr>
        <p:spPr>
          <a:xfrm>
            <a:off x="153988" y="153988"/>
            <a:ext cx="8912225" cy="1063625"/>
          </a:xfrm>
          <a:noFill/>
        </p:spPr>
        <p:txBody>
          <a:bodyPr lIns="90487" tIns="44450" rIns="90487" bIns="44450" anchor="t">
            <a:spAutoFit/>
          </a:bodyPr>
          <a:lstStyle/>
          <a:p>
            <a:pPr eaLnBrk="1" hangingPunct="1"/>
            <a:r>
              <a:rPr lang="el-GR" dirty="0">
                <a:latin typeface="Verdana" charset="0"/>
              </a:rPr>
              <a:t>Χαρακτηριστικά Πομπού και Τύποι Επεξεργασίας Δεκτών</a:t>
            </a:r>
            <a:endParaRPr lang="en-US" dirty="0">
              <a:latin typeface="Verdana" charset="0"/>
            </a:endParaRPr>
          </a:p>
        </p:txBody>
      </p:sp>
      <p:sp>
        <p:nvSpPr>
          <p:cNvPr id="21508" name="Rectangle 3"/>
          <p:cNvSpPr>
            <a:spLocks noChangeArrowheads="1"/>
          </p:cNvSpPr>
          <p:nvPr/>
        </p:nvSpPr>
        <p:spPr bwMode="auto">
          <a:xfrm>
            <a:off x="153988" y="1906588"/>
            <a:ext cx="4587875"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
                <a:schemeClr val="bg2"/>
              </a:buClr>
              <a:buSzPct val="75000"/>
              <a:buFont typeface="Arial" charset="0"/>
              <a:buNone/>
            </a:pPr>
            <a:r>
              <a:rPr lang="el-GR" sz="3200" dirty="0">
                <a:latin typeface="Arial" charset="0"/>
              </a:rPr>
              <a:t>Χαρακτηριστικά πομπού</a:t>
            </a:r>
            <a:endParaRPr lang="en-US" sz="3200" dirty="0">
              <a:latin typeface="Arial" charset="0"/>
            </a:endParaRPr>
          </a:p>
        </p:txBody>
      </p:sp>
      <p:sp>
        <p:nvSpPr>
          <p:cNvPr id="21509" name="Rectangle 4"/>
          <p:cNvSpPr>
            <a:spLocks noChangeArrowheads="1"/>
          </p:cNvSpPr>
          <p:nvPr/>
        </p:nvSpPr>
        <p:spPr bwMode="auto">
          <a:xfrm>
            <a:off x="5407171" y="1835393"/>
            <a:ext cx="2109787"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
                <a:schemeClr val="bg2"/>
              </a:buClr>
              <a:buSzPct val="75000"/>
              <a:buFont typeface="Arial" charset="0"/>
              <a:buNone/>
            </a:pPr>
            <a:r>
              <a:rPr lang="el-GR" sz="3200" dirty="0">
                <a:solidFill>
                  <a:srgbClr val="990000"/>
                </a:solidFill>
                <a:latin typeface="Arial" charset="0"/>
              </a:rPr>
              <a:t>Διαδικασία</a:t>
            </a:r>
            <a:endParaRPr lang="en-US" sz="3200" dirty="0">
              <a:solidFill>
                <a:srgbClr val="990000"/>
              </a:solidFill>
              <a:latin typeface="Arial" charset="0"/>
            </a:endParaRPr>
          </a:p>
        </p:txBody>
      </p:sp>
      <p:sp>
        <p:nvSpPr>
          <p:cNvPr id="21510" name="AutoShape 5"/>
          <p:cNvSpPr>
            <a:spLocks noChangeArrowheads="1"/>
          </p:cNvSpPr>
          <p:nvPr/>
        </p:nvSpPr>
        <p:spPr bwMode="auto">
          <a:xfrm>
            <a:off x="4718050" y="2743200"/>
            <a:ext cx="4246438" cy="842963"/>
          </a:xfrm>
          <a:prstGeom prst="octagon">
            <a:avLst>
              <a:gd name="adj" fmla="val 29282"/>
            </a:avLst>
          </a:prstGeom>
          <a:solidFill>
            <a:srgbClr val="00FFFF"/>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00FFFF"/>
            </a:extrusionClr>
          </a:sp3d>
        </p:spPr>
        <p:txBody>
          <a:bodyPr wrap="none" lIns="90487" tIns="44450" rIns="90487" bIns="44450" anchor="ctr">
            <a:flatTx/>
          </a:bodyPr>
          <a:lstStyle/>
          <a:p>
            <a:pPr algn="ctr" eaLnBrk="0" hangingPunct="0">
              <a:buClr>
                <a:schemeClr val="bg2"/>
              </a:buClr>
              <a:buSzPct val="75000"/>
              <a:buFont typeface="Arial" charset="0"/>
              <a:buNone/>
            </a:pPr>
            <a:r>
              <a:rPr lang="el-GR" sz="2400" b="1" dirty="0">
                <a:solidFill>
                  <a:srgbClr val="800000"/>
                </a:solidFill>
                <a:latin typeface="Arial" charset="0"/>
              </a:rPr>
              <a:t>Συμμόρφωση</a:t>
            </a:r>
            <a:r>
              <a:rPr lang="en-US" sz="2400" b="1" dirty="0">
                <a:solidFill>
                  <a:srgbClr val="800000"/>
                </a:solidFill>
                <a:latin typeface="Arial" charset="0"/>
              </a:rPr>
              <a:t>/</a:t>
            </a:r>
          </a:p>
          <a:p>
            <a:pPr algn="ctr" eaLnBrk="0" hangingPunct="0">
              <a:buClr>
                <a:schemeClr val="bg2"/>
              </a:buClr>
              <a:buSzPct val="75000"/>
              <a:buFont typeface="Arial" charset="0"/>
              <a:buNone/>
            </a:pPr>
            <a:r>
              <a:rPr lang="en-US" sz="2400" b="1" dirty="0">
                <a:solidFill>
                  <a:srgbClr val="800000"/>
                </a:solidFill>
                <a:latin typeface="Arial" charset="0"/>
              </a:rPr>
              <a:t>Compliance</a:t>
            </a:r>
          </a:p>
        </p:txBody>
      </p:sp>
      <p:sp>
        <p:nvSpPr>
          <p:cNvPr id="21511" name="AutoShape 6"/>
          <p:cNvSpPr>
            <a:spLocks noChangeArrowheads="1"/>
          </p:cNvSpPr>
          <p:nvPr/>
        </p:nvSpPr>
        <p:spPr bwMode="auto">
          <a:xfrm>
            <a:off x="153988" y="2636837"/>
            <a:ext cx="4418013" cy="1231898"/>
          </a:xfrm>
          <a:prstGeom prst="rightArrow">
            <a:avLst>
              <a:gd name="adj1" fmla="val 50000"/>
              <a:gd name="adj2" fmla="val 84006"/>
            </a:avLst>
          </a:prstGeom>
          <a:solidFill>
            <a:srgbClr val="FFFF99"/>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FFFF99"/>
            </a:extrusionClr>
          </a:sp3d>
        </p:spPr>
        <p:txBody>
          <a:bodyPr wrap="none" lIns="90487" tIns="44450" rIns="90487" bIns="44450" anchor="ctr">
            <a:flatTx/>
          </a:bodyPr>
          <a:lstStyle/>
          <a:p>
            <a:pPr algn="ctr" eaLnBrk="0" hangingPunct="0">
              <a:buClr>
                <a:schemeClr val="bg2"/>
              </a:buClr>
              <a:buSzPct val="75000"/>
              <a:buFont typeface="Arial" charset="0"/>
              <a:buNone/>
            </a:pPr>
            <a:r>
              <a:rPr lang="el-GR" sz="2400" b="1" dirty="0">
                <a:solidFill>
                  <a:srgbClr val="800000"/>
                </a:solidFill>
                <a:latin typeface="Arial" charset="0"/>
              </a:rPr>
              <a:t>Δύναμη</a:t>
            </a:r>
            <a:r>
              <a:rPr lang="en-US" sz="2400" b="1" dirty="0">
                <a:solidFill>
                  <a:srgbClr val="800000"/>
                </a:solidFill>
                <a:latin typeface="Arial" charset="0"/>
              </a:rPr>
              <a:t>/</a:t>
            </a:r>
          </a:p>
          <a:p>
            <a:pPr algn="ctr" eaLnBrk="0" hangingPunct="0">
              <a:buClr>
                <a:schemeClr val="bg2"/>
              </a:buClr>
              <a:buSzPct val="75000"/>
              <a:buFont typeface="Arial" charset="0"/>
              <a:buNone/>
            </a:pPr>
            <a:r>
              <a:rPr lang="en-US" sz="2400" b="1" dirty="0">
                <a:solidFill>
                  <a:srgbClr val="800000"/>
                </a:solidFill>
                <a:latin typeface="Arial" charset="0"/>
              </a:rPr>
              <a:t>Power</a:t>
            </a:r>
          </a:p>
        </p:txBody>
      </p:sp>
      <p:sp>
        <p:nvSpPr>
          <p:cNvPr id="21512" name="AutoShape 7"/>
          <p:cNvSpPr>
            <a:spLocks noChangeArrowheads="1"/>
          </p:cNvSpPr>
          <p:nvPr/>
        </p:nvSpPr>
        <p:spPr bwMode="auto">
          <a:xfrm>
            <a:off x="4718050" y="3989388"/>
            <a:ext cx="4246438" cy="842962"/>
          </a:xfrm>
          <a:prstGeom prst="octagon">
            <a:avLst>
              <a:gd name="adj" fmla="val 29282"/>
            </a:avLst>
          </a:prstGeom>
          <a:solidFill>
            <a:srgbClr val="00FFFF"/>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00FFFF"/>
            </a:extrusionClr>
          </a:sp3d>
        </p:spPr>
        <p:txBody>
          <a:bodyPr wrap="none" lIns="90487" tIns="44450" rIns="90487" bIns="44450" anchor="ctr">
            <a:flatTx/>
          </a:bodyPr>
          <a:lstStyle/>
          <a:p>
            <a:pPr algn="ctr" eaLnBrk="0" hangingPunct="0">
              <a:buClr>
                <a:schemeClr val="bg2"/>
              </a:buClr>
              <a:buSzPct val="75000"/>
              <a:buFont typeface="Arial" charset="0"/>
              <a:buNone/>
            </a:pPr>
            <a:r>
              <a:rPr lang="el-GR" sz="2400" b="1" dirty="0">
                <a:solidFill>
                  <a:srgbClr val="800000"/>
                </a:solidFill>
                <a:latin typeface="Arial" charset="0"/>
              </a:rPr>
              <a:t>Ταύτιση</a:t>
            </a:r>
            <a:r>
              <a:rPr lang="en-US" sz="2400" b="1" dirty="0">
                <a:solidFill>
                  <a:srgbClr val="800000"/>
                </a:solidFill>
                <a:latin typeface="Arial" charset="0"/>
              </a:rPr>
              <a:t>/</a:t>
            </a:r>
          </a:p>
          <a:p>
            <a:pPr algn="ctr" eaLnBrk="0" hangingPunct="0">
              <a:buClr>
                <a:schemeClr val="bg2"/>
              </a:buClr>
              <a:buSzPct val="75000"/>
              <a:buFont typeface="Arial" charset="0"/>
              <a:buNone/>
            </a:pPr>
            <a:r>
              <a:rPr lang="en-US" sz="2400" b="1" dirty="0">
                <a:solidFill>
                  <a:srgbClr val="800000"/>
                </a:solidFill>
                <a:latin typeface="Arial" charset="0"/>
              </a:rPr>
              <a:t>Identification</a:t>
            </a:r>
          </a:p>
        </p:txBody>
      </p:sp>
      <p:sp>
        <p:nvSpPr>
          <p:cNvPr id="21513" name="AutoShape 8"/>
          <p:cNvSpPr>
            <a:spLocks noChangeArrowheads="1"/>
          </p:cNvSpPr>
          <p:nvPr/>
        </p:nvSpPr>
        <p:spPr bwMode="auto">
          <a:xfrm>
            <a:off x="179512" y="3944937"/>
            <a:ext cx="4418013" cy="1231899"/>
          </a:xfrm>
          <a:prstGeom prst="rightArrow">
            <a:avLst>
              <a:gd name="adj1" fmla="val 50000"/>
              <a:gd name="adj2" fmla="val 84006"/>
            </a:avLst>
          </a:prstGeom>
          <a:solidFill>
            <a:srgbClr val="FFFF99"/>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FFFF99"/>
            </a:extrusionClr>
          </a:sp3d>
        </p:spPr>
        <p:txBody>
          <a:bodyPr wrap="none" lIns="90487" tIns="44450" rIns="90487" bIns="44450" anchor="ctr">
            <a:flatTx/>
          </a:bodyPr>
          <a:lstStyle/>
          <a:p>
            <a:pPr algn="ctr" eaLnBrk="0" hangingPunct="0">
              <a:buClr>
                <a:schemeClr val="bg2"/>
              </a:buClr>
              <a:buSzPct val="75000"/>
              <a:buFont typeface="Arial" charset="0"/>
              <a:buNone/>
            </a:pPr>
            <a:r>
              <a:rPr lang="el-GR" sz="2400" b="1" dirty="0">
                <a:solidFill>
                  <a:srgbClr val="800000"/>
                </a:solidFill>
                <a:latin typeface="Arial" charset="0"/>
              </a:rPr>
              <a:t>Ελκυστικότητα</a:t>
            </a:r>
            <a:r>
              <a:rPr lang="en-US" sz="2400" b="1" dirty="0">
                <a:solidFill>
                  <a:srgbClr val="800000"/>
                </a:solidFill>
                <a:latin typeface="Arial" charset="0"/>
              </a:rPr>
              <a:t>/</a:t>
            </a:r>
          </a:p>
          <a:p>
            <a:pPr algn="ctr" eaLnBrk="0" hangingPunct="0">
              <a:buClr>
                <a:schemeClr val="bg2"/>
              </a:buClr>
              <a:buSzPct val="75000"/>
              <a:buFont typeface="Arial" charset="0"/>
              <a:buNone/>
            </a:pPr>
            <a:r>
              <a:rPr lang="en-US" sz="2400" b="1" dirty="0">
                <a:solidFill>
                  <a:srgbClr val="800000"/>
                </a:solidFill>
                <a:latin typeface="Arial" charset="0"/>
              </a:rPr>
              <a:t>Attractiveness</a:t>
            </a:r>
          </a:p>
        </p:txBody>
      </p:sp>
      <p:sp>
        <p:nvSpPr>
          <p:cNvPr id="21514" name="AutoShape 9"/>
          <p:cNvSpPr>
            <a:spLocks noChangeArrowheads="1"/>
          </p:cNvSpPr>
          <p:nvPr/>
        </p:nvSpPr>
        <p:spPr bwMode="auto">
          <a:xfrm>
            <a:off x="4718050" y="5176837"/>
            <a:ext cx="4246438" cy="919163"/>
          </a:xfrm>
          <a:prstGeom prst="octagon">
            <a:avLst>
              <a:gd name="adj" fmla="val 29282"/>
            </a:avLst>
          </a:prstGeom>
          <a:solidFill>
            <a:srgbClr val="00FFFF"/>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00FFFF"/>
            </a:extrusionClr>
          </a:sp3d>
        </p:spPr>
        <p:txBody>
          <a:bodyPr wrap="none" lIns="90487" tIns="44450" rIns="90487" bIns="44450" anchor="ctr">
            <a:flatTx/>
          </a:bodyPr>
          <a:lstStyle/>
          <a:p>
            <a:pPr algn="ctr" eaLnBrk="0" hangingPunct="0">
              <a:buClr>
                <a:schemeClr val="bg2"/>
              </a:buClr>
              <a:buSzPct val="75000"/>
              <a:buFont typeface="Arial" charset="0"/>
              <a:buNone/>
            </a:pPr>
            <a:r>
              <a:rPr lang="el-GR" sz="2400" b="1" dirty="0">
                <a:solidFill>
                  <a:srgbClr val="800000"/>
                </a:solidFill>
                <a:latin typeface="Arial" charset="0"/>
              </a:rPr>
              <a:t>Ενστερνισμός</a:t>
            </a:r>
            <a:r>
              <a:rPr lang="en-US" sz="2400" b="1" dirty="0">
                <a:solidFill>
                  <a:srgbClr val="800000"/>
                </a:solidFill>
                <a:latin typeface="Arial" charset="0"/>
              </a:rPr>
              <a:t>/</a:t>
            </a:r>
          </a:p>
          <a:p>
            <a:pPr algn="ctr" eaLnBrk="0" hangingPunct="0">
              <a:buClr>
                <a:schemeClr val="bg2"/>
              </a:buClr>
              <a:buSzPct val="75000"/>
              <a:buFont typeface="Arial" charset="0"/>
              <a:buNone/>
            </a:pPr>
            <a:r>
              <a:rPr lang="en-US" sz="2400" b="1" dirty="0">
                <a:solidFill>
                  <a:srgbClr val="800000"/>
                </a:solidFill>
                <a:latin typeface="Arial" charset="0"/>
              </a:rPr>
              <a:t>Internalization</a:t>
            </a:r>
          </a:p>
        </p:txBody>
      </p:sp>
      <p:sp>
        <p:nvSpPr>
          <p:cNvPr id="21515" name="AutoShape 10"/>
          <p:cNvSpPr>
            <a:spLocks noChangeArrowheads="1"/>
          </p:cNvSpPr>
          <p:nvPr/>
        </p:nvSpPr>
        <p:spPr bwMode="auto">
          <a:xfrm>
            <a:off x="239776" y="5253039"/>
            <a:ext cx="4246437" cy="1043879"/>
          </a:xfrm>
          <a:prstGeom prst="rightArrow">
            <a:avLst>
              <a:gd name="adj1" fmla="val 50000"/>
              <a:gd name="adj2" fmla="val 84006"/>
            </a:avLst>
          </a:prstGeom>
          <a:solidFill>
            <a:srgbClr val="FFFF99"/>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FFFF99"/>
            </a:extrusionClr>
          </a:sp3d>
        </p:spPr>
        <p:txBody>
          <a:bodyPr wrap="none" lIns="90487" tIns="44450" rIns="90487" bIns="44450" anchor="ctr">
            <a:flatTx/>
          </a:bodyPr>
          <a:lstStyle/>
          <a:p>
            <a:pPr algn="ctr" eaLnBrk="0" hangingPunct="0">
              <a:buClr>
                <a:schemeClr val="bg2"/>
              </a:buClr>
              <a:buSzPct val="75000"/>
              <a:buFont typeface="Arial" charset="0"/>
              <a:buNone/>
            </a:pPr>
            <a:r>
              <a:rPr lang="el-GR" sz="2400" b="1" dirty="0">
                <a:solidFill>
                  <a:srgbClr val="800000"/>
                </a:solidFill>
                <a:latin typeface="Arial" charset="0"/>
              </a:rPr>
              <a:t>Αξιοπιστία</a:t>
            </a:r>
            <a:r>
              <a:rPr lang="en-US" sz="2400" b="1" dirty="0">
                <a:solidFill>
                  <a:srgbClr val="800000"/>
                </a:solidFill>
                <a:latin typeface="Arial" charset="0"/>
              </a:rPr>
              <a:t>/</a:t>
            </a:r>
          </a:p>
          <a:p>
            <a:pPr algn="ctr" eaLnBrk="0" hangingPunct="0">
              <a:buClr>
                <a:schemeClr val="bg2"/>
              </a:buClr>
              <a:buSzPct val="75000"/>
              <a:buFont typeface="Arial" charset="0"/>
              <a:buNone/>
            </a:pPr>
            <a:r>
              <a:rPr lang="en-US" sz="2400" b="1" dirty="0">
                <a:solidFill>
                  <a:srgbClr val="800000"/>
                </a:solidFill>
                <a:latin typeface="Arial" charset="0"/>
              </a:rPr>
              <a:t>Credibility</a:t>
            </a:r>
          </a:p>
        </p:txBody>
      </p:sp>
      <p:sp>
        <p:nvSpPr>
          <p:cNvPr id="2" name="Footer Placeholder 1">
            <a:extLst>
              <a:ext uri="{FF2B5EF4-FFF2-40B4-BE49-F238E27FC236}">
                <a16:creationId xmlns:a16="http://schemas.microsoft.com/office/drawing/2014/main" id="{AF3F2ED3-C03D-CD4F-8E2E-DA4237A3FE6C}"/>
              </a:ext>
            </a:extLst>
          </p:cNvPr>
          <p:cNvSpPr>
            <a:spLocks noGrp="1"/>
          </p:cNvSpPr>
          <p:nvPr>
            <p:ph type="ftr" sz="quarter" idx="11"/>
          </p:nvPr>
        </p:nvSpPr>
        <p:spPr/>
        <p:txBody>
          <a:bodyPr/>
          <a:lstStyle/>
          <a:p>
            <a:r>
              <a:rPr lang="el-GR" altLang="en-GR"/>
              <a:t>Δρ. Δέσποινα Καραγιάννη, 2022</a:t>
            </a:r>
          </a:p>
        </p:txBody>
      </p:sp>
    </p:spTree>
    <p:extLst>
      <p:ext uri="{BB962C8B-B14F-4D97-AF65-F5344CB8AC3E}">
        <p14:creationId xmlns:p14="http://schemas.microsoft.com/office/powerpoint/2010/main" val="383754797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BFD606F3-FE7E-BC42-94F7-16F5DA2C1680}" type="slidenum">
              <a:rPr lang="el-GR"/>
              <a:pPr eaLnBrk="1" hangingPunct="1"/>
              <a:t>142</a:t>
            </a:fld>
            <a:endParaRPr lang="el-GR"/>
          </a:p>
        </p:txBody>
      </p:sp>
      <p:sp>
        <p:nvSpPr>
          <p:cNvPr id="22531" name="Rectangle 2"/>
          <p:cNvSpPr>
            <a:spLocks noGrp="1" noChangeArrowheads="1"/>
          </p:cNvSpPr>
          <p:nvPr>
            <p:ph type="title"/>
          </p:nvPr>
        </p:nvSpPr>
        <p:spPr>
          <a:xfrm>
            <a:off x="614363" y="416373"/>
            <a:ext cx="7772400" cy="1143000"/>
          </a:xfrm>
        </p:spPr>
        <p:txBody>
          <a:bodyPr/>
          <a:lstStyle/>
          <a:p>
            <a:pPr eaLnBrk="1" hangingPunct="1"/>
            <a:r>
              <a:rPr lang="el-GR" dirty="0">
                <a:latin typeface="Verdana" charset="0"/>
              </a:rPr>
              <a:t>Αξιοπιστία</a:t>
            </a:r>
            <a:r>
              <a:rPr lang="en-US" dirty="0">
                <a:latin typeface="Verdana" charset="0"/>
              </a:rPr>
              <a:t>/Credibility</a:t>
            </a:r>
            <a:r>
              <a:rPr lang="el-GR" dirty="0">
                <a:latin typeface="Verdana" charset="0"/>
              </a:rPr>
              <a:t> πομπού</a:t>
            </a:r>
            <a:endParaRPr lang="en-US" dirty="0">
              <a:latin typeface="Verdana" charset="0"/>
            </a:endParaRPr>
          </a:p>
        </p:txBody>
      </p:sp>
      <p:sp>
        <p:nvSpPr>
          <p:cNvPr id="1032195" name="Rectangle 3"/>
          <p:cNvSpPr>
            <a:spLocks noGrp="1" noChangeArrowheads="1"/>
          </p:cNvSpPr>
          <p:nvPr>
            <p:ph type="body" idx="1"/>
          </p:nvPr>
        </p:nvSpPr>
        <p:spPr>
          <a:xfrm>
            <a:off x="468313" y="1692275"/>
            <a:ext cx="8064500" cy="4760913"/>
          </a:xfrm>
        </p:spPr>
        <p:txBody>
          <a:bodyPr/>
          <a:lstStyle/>
          <a:p>
            <a:pPr marL="342900" indent="-342900" eaLnBrk="1" hangingPunct="1"/>
            <a:r>
              <a:rPr lang="el-GR" dirty="0">
                <a:latin typeface="Verdana" charset="0"/>
              </a:rPr>
              <a:t>Η έκταση κατά την οποία ο πομπός θεωρείται ότι έχει</a:t>
            </a:r>
            <a:r>
              <a:rPr lang="en-US" dirty="0">
                <a:latin typeface="Verdana" charset="0"/>
              </a:rPr>
              <a:t>:</a:t>
            </a:r>
          </a:p>
          <a:p>
            <a:pPr marL="742950" lvl="1" indent="-285750" eaLnBrk="1" hangingPunct="1"/>
            <a:r>
              <a:rPr lang="el-GR" dirty="0">
                <a:latin typeface="Verdana" charset="0"/>
              </a:rPr>
              <a:t>Γνώση</a:t>
            </a:r>
            <a:endParaRPr lang="en-US" dirty="0">
              <a:latin typeface="Verdana" charset="0"/>
            </a:endParaRPr>
          </a:p>
          <a:p>
            <a:pPr marL="742950" lvl="1" indent="-285750" eaLnBrk="1" hangingPunct="1"/>
            <a:r>
              <a:rPr lang="el-GR" dirty="0">
                <a:latin typeface="Verdana" charset="0"/>
              </a:rPr>
              <a:t>Ικανότητα</a:t>
            </a:r>
            <a:endParaRPr lang="en-US" dirty="0">
              <a:latin typeface="Verdana" charset="0"/>
            </a:endParaRPr>
          </a:p>
          <a:p>
            <a:pPr marL="742950" lvl="1" indent="-285750" eaLnBrk="1" hangingPunct="1"/>
            <a:r>
              <a:rPr lang="el-GR" dirty="0">
                <a:latin typeface="Verdana" charset="0"/>
              </a:rPr>
              <a:t>Εμπειρία</a:t>
            </a:r>
            <a:endParaRPr lang="en-US" dirty="0">
              <a:latin typeface="Verdana" charset="0"/>
            </a:endParaRPr>
          </a:p>
          <a:p>
            <a:pPr marL="342900" indent="-342900" eaLnBrk="1" hangingPunct="1"/>
            <a:r>
              <a:rPr lang="el-GR" dirty="0">
                <a:latin typeface="Verdana" charset="0"/>
              </a:rPr>
              <a:t>Και η πληροφορία θεωρείται ότι είναι</a:t>
            </a:r>
            <a:r>
              <a:rPr lang="en-US" dirty="0">
                <a:latin typeface="Verdana" charset="0"/>
              </a:rPr>
              <a:t>:</a:t>
            </a:r>
          </a:p>
          <a:p>
            <a:pPr marL="742950" lvl="1" indent="-285750" eaLnBrk="1" hangingPunct="1"/>
            <a:r>
              <a:rPr lang="el-GR" dirty="0">
                <a:latin typeface="Verdana" charset="0"/>
              </a:rPr>
              <a:t>Αξιόπιστη</a:t>
            </a:r>
            <a:endParaRPr lang="en-US" dirty="0">
              <a:latin typeface="Verdana" charset="0"/>
            </a:endParaRPr>
          </a:p>
          <a:p>
            <a:pPr marL="742950" lvl="1" indent="-285750" eaLnBrk="1" hangingPunct="1"/>
            <a:r>
              <a:rPr lang="el-GR" dirty="0">
                <a:latin typeface="Verdana" charset="0"/>
              </a:rPr>
              <a:t>Αμερόληπτη</a:t>
            </a:r>
            <a:endParaRPr lang="en-US" dirty="0">
              <a:latin typeface="Verdana" charset="0"/>
            </a:endParaRPr>
          </a:p>
          <a:p>
            <a:pPr marL="742950" lvl="1" indent="-285750" eaLnBrk="1" hangingPunct="1"/>
            <a:r>
              <a:rPr lang="el-GR" dirty="0">
                <a:latin typeface="Verdana" charset="0"/>
              </a:rPr>
              <a:t>Αντικειμενική</a:t>
            </a:r>
            <a:endParaRPr lang="en-US" dirty="0">
              <a:latin typeface="Verdana" charset="0"/>
            </a:endParaRPr>
          </a:p>
        </p:txBody>
      </p:sp>
      <p:sp>
        <p:nvSpPr>
          <p:cNvPr id="2" name="Footer Placeholder 1">
            <a:extLst>
              <a:ext uri="{FF2B5EF4-FFF2-40B4-BE49-F238E27FC236}">
                <a16:creationId xmlns:a16="http://schemas.microsoft.com/office/drawing/2014/main" id="{7AEFA54A-3FE3-584B-97CF-A1CE98A70D1E}"/>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extLst>
      <p:ext uri="{BB962C8B-B14F-4D97-AF65-F5344CB8AC3E}">
        <p14:creationId xmlns:p14="http://schemas.microsoft.com/office/powerpoint/2010/main" val="14700231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2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2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2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32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321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321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321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321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195" grpId="0" build="p" bldLvl="2"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12C2C45C-C638-E24B-A6B5-F9F0A2A56847}" type="slidenum">
              <a:rPr lang="el-GR"/>
              <a:pPr eaLnBrk="1" hangingPunct="1"/>
              <a:t>143</a:t>
            </a:fld>
            <a:endParaRPr lang="el-GR"/>
          </a:p>
        </p:txBody>
      </p:sp>
      <p:sp>
        <p:nvSpPr>
          <p:cNvPr id="23555" name="Rectangle 2"/>
          <p:cNvSpPr>
            <a:spLocks noGrp="1" noChangeArrowheads="1"/>
          </p:cNvSpPr>
          <p:nvPr>
            <p:ph type="title"/>
          </p:nvPr>
        </p:nvSpPr>
        <p:spPr>
          <a:xfrm>
            <a:off x="900113" y="0"/>
            <a:ext cx="7772400" cy="1143000"/>
          </a:xfrm>
        </p:spPr>
        <p:txBody>
          <a:bodyPr/>
          <a:lstStyle/>
          <a:p>
            <a:pPr eaLnBrk="1" hangingPunct="1"/>
            <a:r>
              <a:rPr lang="el-GR" dirty="0">
                <a:latin typeface="Verdana" charset="0"/>
              </a:rPr>
              <a:t>Ελκυστικότητα</a:t>
            </a:r>
            <a:r>
              <a:rPr lang="en-US" dirty="0">
                <a:latin typeface="Verdana" charset="0"/>
              </a:rPr>
              <a:t>/Attractiveness</a:t>
            </a:r>
            <a:r>
              <a:rPr lang="el-GR" dirty="0">
                <a:latin typeface="Verdana" charset="0"/>
              </a:rPr>
              <a:t> Πομπού</a:t>
            </a:r>
            <a:endParaRPr lang="en-US" dirty="0">
              <a:latin typeface="Verdana" charset="0"/>
            </a:endParaRPr>
          </a:p>
        </p:txBody>
      </p:sp>
      <p:sp>
        <p:nvSpPr>
          <p:cNvPr id="1033219" name="Rectangle 3"/>
          <p:cNvSpPr>
            <a:spLocks noGrp="1" noChangeArrowheads="1"/>
          </p:cNvSpPr>
          <p:nvPr>
            <p:ph type="body" idx="1"/>
          </p:nvPr>
        </p:nvSpPr>
        <p:spPr>
          <a:xfrm>
            <a:off x="539750" y="1619250"/>
            <a:ext cx="8070850" cy="4546600"/>
          </a:xfrm>
        </p:spPr>
        <p:txBody>
          <a:bodyPr/>
          <a:lstStyle/>
          <a:p>
            <a:pPr marL="342900" indent="-342900" eaLnBrk="1" hangingPunct="1"/>
            <a:r>
              <a:rPr lang="el-GR" dirty="0">
                <a:latin typeface="Verdana" charset="0"/>
              </a:rPr>
              <a:t>Ομοιομορφία</a:t>
            </a:r>
            <a:r>
              <a:rPr lang="en-US" dirty="0">
                <a:latin typeface="Verdana" charset="0"/>
              </a:rPr>
              <a:t> (Similarity)</a:t>
            </a:r>
          </a:p>
          <a:p>
            <a:pPr marL="742950" lvl="1" indent="-285750" eaLnBrk="1" hangingPunct="1"/>
            <a:r>
              <a:rPr lang="el-GR" dirty="0">
                <a:latin typeface="Verdana" charset="0"/>
              </a:rPr>
              <a:t>Ομοιότητα μεταξύ του πομπού και του δέκτη του μηνύματος</a:t>
            </a:r>
            <a:endParaRPr lang="en-US" dirty="0">
              <a:latin typeface="Verdana" charset="0"/>
            </a:endParaRPr>
          </a:p>
          <a:p>
            <a:pPr marL="342900" indent="-342900" eaLnBrk="1" hangingPunct="1"/>
            <a:r>
              <a:rPr lang="el-GR" dirty="0">
                <a:latin typeface="Verdana" charset="0"/>
              </a:rPr>
              <a:t>Εξοικείωση (</a:t>
            </a:r>
            <a:r>
              <a:rPr lang="en-US" dirty="0">
                <a:latin typeface="Verdana" charset="0"/>
              </a:rPr>
              <a:t>Familiarity</a:t>
            </a:r>
            <a:r>
              <a:rPr lang="el-GR" dirty="0">
                <a:latin typeface="Verdana" charset="0"/>
              </a:rPr>
              <a:t>)</a:t>
            </a:r>
            <a:endParaRPr lang="en-US" dirty="0">
              <a:latin typeface="Verdana" charset="0"/>
            </a:endParaRPr>
          </a:p>
          <a:p>
            <a:pPr marL="742950" lvl="1" indent="-285750" eaLnBrk="1" hangingPunct="1"/>
            <a:r>
              <a:rPr lang="el-GR" dirty="0">
                <a:latin typeface="Verdana" charset="0"/>
              </a:rPr>
              <a:t>Γνώση του πομπού μέσω επαναλαμβανόμενης</a:t>
            </a:r>
            <a:r>
              <a:rPr lang="en-US" dirty="0">
                <a:latin typeface="Verdana" charset="0"/>
              </a:rPr>
              <a:t>,</a:t>
            </a:r>
            <a:r>
              <a:rPr lang="el-GR" dirty="0">
                <a:latin typeface="Verdana" charset="0"/>
              </a:rPr>
              <a:t> ή εκτεταμένης έκθεσης</a:t>
            </a:r>
            <a:endParaRPr lang="en-US" dirty="0">
              <a:latin typeface="Verdana" charset="0"/>
            </a:endParaRPr>
          </a:p>
          <a:p>
            <a:pPr marL="342900" indent="-342900" eaLnBrk="1" hangingPunct="1"/>
            <a:r>
              <a:rPr lang="el-GR" dirty="0">
                <a:latin typeface="Verdana" charset="0"/>
              </a:rPr>
              <a:t>Συμπάθεια (</a:t>
            </a:r>
            <a:r>
              <a:rPr lang="en-US" dirty="0">
                <a:latin typeface="Verdana" charset="0"/>
              </a:rPr>
              <a:t>Likability</a:t>
            </a:r>
            <a:r>
              <a:rPr lang="el-GR" dirty="0">
                <a:latin typeface="Verdana" charset="0"/>
              </a:rPr>
              <a:t>)</a:t>
            </a:r>
            <a:endParaRPr lang="en-US" dirty="0">
              <a:latin typeface="Verdana" charset="0"/>
            </a:endParaRPr>
          </a:p>
          <a:p>
            <a:pPr marL="742950" lvl="1" indent="-285750" eaLnBrk="1" hangingPunct="1"/>
            <a:r>
              <a:rPr lang="el-GR" dirty="0">
                <a:latin typeface="Verdana" charset="0"/>
              </a:rPr>
              <a:t>Θαυμασμός για τον πομπό που πηγάζει από την φυσική παρουσία, ή άλλα προσωπικά χαρίσματα</a:t>
            </a:r>
            <a:endParaRPr lang="en-US" dirty="0">
              <a:latin typeface="Verdana" charset="0"/>
            </a:endParaRPr>
          </a:p>
        </p:txBody>
      </p:sp>
      <p:sp>
        <p:nvSpPr>
          <p:cNvPr id="2" name="Footer Placeholder 1">
            <a:extLst>
              <a:ext uri="{FF2B5EF4-FFF2-40B4-BE49-F238E27FC236}">
                <a16:creationId xmlns:a16="http://schemas.microsoft.com/office/drawing/2014/main" id="{F2609434-B561-EB47-918F-CB97DAED97BF}"/>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extLst>
      <p:ext uri="{BB962C8B-B14F-4D97-AF65-F5344CB8AC3E}">
        <p14:creationId xmlns:p14="http://schemas.microsoft.com/office/powerpoint/2010/main" val="36570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0332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type="wd">
                                    <p:tmAbs val="300"/>
                                  </p:iterate>
                                  <p:childTnLst>
                                    <p:set>
                                      <p:cBhvr>
                                        <p:cTn id="8" dur="1" fill="hold">
                                          <p:stCondLst>
                                            <p:cond delay="299"/>
                                          </p:stCondLst>
                                        </p:cTn>
                                        <p:tgtEl>
                                          <p:spTgt spid="103321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iterate type="wd">
                                    <p:tmAbs val="300"/>
                                  </p:iterate>
                                  <p:childTnLst>
                                    <p:set>
                                      <p:cBhvr>
                                        <p:cTn id="12" dur="1" fill="hold">
                                          <p:stCondLst>
                                            <p:cond delay="299"/>
                                          </p:stCondLst>
                                        </p:cTn>
                                        <p:tgtEl>
                                          <p:spTgt spid="10332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type="wd">
                                    <p:tmAbs val="300"/>
                                  </p:iterate>
                                  <p:childTnLst>
                                    <p:set>
                                      <p:cBhvr>
                                        <p:cTn id="14" dur="1" fill="hold">
                                          <p:stCondLst>
                                            <p:cond delay="299"/>
                                          </p:stCondLst>
                                        </p:cTn>
                                        <p:tgtEl>
                                          <p:spTgt spid="10332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wd">
                                    <p:tmAbs val="300"/>
                                  </p:iterate>
                                  <p:childTnLst>
                                    <p:set>
                                      <p:cBhvr>
                                        <p:cTn id="18" dur="1" fill="hold">
                                          <p:stCondLst>
                                            <p:cond delay="299"/>
                                          </p:stCondLst>
                                        </p:cTn>
                                        <p:tgtEl>
                                          <p:spTgt spid="103321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iterate type="wd">
                                    <p:tmAbs val="300"/>
                                  </p:iterate>
                                  <p:childTnLst>
                                    <p:set>
                                      <p:cBhvr>
                                        <p:cTn id="20" dur="1" fill="hold">
                                          <p:stCondLst>
                                            <p:cond delay="299"/>
                                          </p:stCondLst>
                                        </p:cTn>
                                        <p:tgtEl>
                                          <p:spTgt spid="1033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19"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A3C7FDB0-45F3-404C-AE7C-257FC2C92EE2}" type="slidenum">
              <a:rPr lang="el-GR"/>
              <a:pPr eaLnBrk="1" hangingPunct="1"/>
              <a:t>144</a:t>
            </a:fld>
            <a:endParaRPr lang="el-GR"/>
          </a:p>
        </p:txBody>
      </p:sp>
      <p:sp>
        <p:nvSpPr>
          <p:cNvPr id="24579" name="Rectangle 2"/>
          <p:cNvSpPr>
            <a:spLocks noGrp="1" noChangeArrowheads="1"/>
          </p:cNvSpPr>
          <p:nvPr>
            <p:ph type="title"/>
          </p:nvPr>
        </p:nvSpPr>
        <p:spPr>
          <a:xfrm>
            <a:off x="1104900" y="228600"/>
            <a:ext cx="8191500" cy="1143000"/>
          </a:xfrm>
        </p:spPr>
        <p:txBody>
          <a:bodyPr/>
          <a:lstStyle/>
          <a:p>
            <a:pPr eaLnBrk="1" hangingPunct="1"/>
            <a:r>
              <a:rPr lang="el-GR" dirty="0">
                <a:latin typeface="Verdana" charset="0"/>
              </a:rPr>
              <a:t>Η χρήση Διασημοτήτων (</a:t>
            </a:r>
            <a:r>
              <a:rPr lang="en-US" dirty="0">
                <a:latin typeface="Verdana" charset="0"/>
              </a:rPr>
              <a:t>Celebrities</a:t>
            </a:r>
            <a:r>
              <a:rPr lang="el-GR" dirty="0">
                <a:latin typeface="Verdana" charset="0"/>
              </a:rPr>
              <a:t>)</a:t>
            </a:r>
            <a:endParaRPr lang="en-US" dirty="0">
              <a:latin typeface="Verdana" charset="0"/>
            </a:endParaRPr>
          </a:p>
        </p:txBody>
      </p:sp>
      <p:sp>
        <p:nvSpPr>
          <p:cNvPr id="1036291" name="Rectangle 3"/>
          <p:cNvSpPr>
            <a:spLocks noGrp="1" noChangeArrowheads="1"/>
          </p:cNvSpPr>
          <p:nvPr>
            <p:ph type="body" idx="1"/>
          </p:nvPr>
        </p:nvSpPr>
        <p:spPr>
          <a:xfrm>
            <a:off x="0" y="1628775"/>
            <a:ext cx="8839200" cy="4592638"/>
          </a:xfrm>
        </p:spPr>
        <p:txBody>
          <a:bodyPr/>
          <a:lstStyle/>
          <a:p>
            <a:pPr marL="342900" indent="-342900" eaLnBrk="1" hangingPunct="1"/>
            <a:r>
              <a:rPr lang="el-GR" sz="2600" dirty="0">
                <a:latin typeface="Verdana" charset="0"/>
              </a:rPr>
              <a:t>Υποστήριξη (</a:t>
            </a:r>
            <a:r>
              <a:rPr lang="en-US" sz="2600" dirty="0">
                <a:latin typeface="Verdana" charset="0"/>
              </a:rPr>
              <a:t>Endorsements</a:t>
            </a:r>
            <a:r>
              <a:rPr lang="el-GR" sz="2600" dirty="0">
                <a:latin typeface="Verdana" charset="0"/>
              </a:rPr>
              <a:t>)</a:t>
            </a:r>
            <a:endParaRPr lang="en-US" sz="2600" dirty="0">
              <a:latin typeface="Verdana" charset="0"/>
            </a:endParaRPr>
          </a:p>
          <a:p>
            <a:pPr marL="742950" lvl="1" indent="-285750" eaLnBrk="1" hangingPunct="1"/>
            <a:r>
              <a:rPr lang="el-GR" sz="2200" dirty="0">
                <a:latin typeface="Verdana" charset="0"/>
              </a:rPr>
              <a:t>Η διασημότητα</a:t>
            </a:r>
            <a:r>
              <a:rPr lang="en-US" sz="2200" dirty="0">
                <a:latin typeface="Verdana" charset="0"/>
              </a:rPr>
              <a:t>, </a:t>
            </a:r>
            <a:r>
              <a:rPr lang="el-GR" sz="2200" dirty="0">
                <a:latin typeface="Verdana" charset="0"/>
              </a:rPr>
              <a:t>είτε είναι ειδικός, είτε όχι, απλά συμφωνεί στη χρήση του ονόματος και εικόνας του/της και στην προβολή του προϊόντος</a:t>
            </a:r>
            <a:r>
              <a:rPr lang="en-US" sz="2200" dirty="0">
                <a:latin typeface="Verdana" charset="0"/>
              </a:rPr>
              <a:t>.</a:t>
            </a:r>
          </a:p>
          <a:p>
            <a:pPr marL="342900" indent="-342900" eaLnBrk="1" hangingPunct="1"/>
            <a:r>
              <a:rPr lang="el-GR" sz="2600" dirty="0">
                <a:latin typeface="Verdana" charset="0"/>
              </a:rPr>
              <a:t>Συστάσεις (</a:t>
            </a:r>
            <a:r>
              <a:rPr lang="en-US" sz="2600" dirty="0">
                <a:latin typeface="Verdana" charset="0"/>
              </a:rPr>
              <a:t>Testimonials</a:t>
            </a:r>
            <a:r>
              <a:rPr lang="el-GR" sz="2600" dirty="0">
                <a:latin typeface="Verdana" charset="0"/>
              </a:rPr>
              <a:t>)</a:t>
            </a:r>
            <a:endParaRPr lang="en-US" sz="2600" dirty="0">
              <a:latin typeface="Verdana" charset="0"/>
            </a:endParaRPr>
          </a:p>
          <a:p>
            <a:pPr marL="742950" lvl="1" indent="-285750" eaLnBrk="1" hangingPunct="1"/>
            <a:r>
              <a:rPr lang="el-GR" sz="2200" dirty="0">
                <a:latin typeface="Verdana" charset="0"/>
              </a:rPr>
              <a:t>Η διασημότητα, συχνά ένας ειδικός με εμπειρία στο προϊόν, επιβεβαιώνει την φυσική και οικονομική αξία του</a:t>
            </a:r>
            <a:r>
              <a:rPr lang="en-US" sz="2200" dirty="0">
                <a:latin typeface="Verdana" charset="0"/>
              </a:rPr>
              <a:t>.</a:t>
            </a:r>
          </a:p>
          <a:p>
            <a:pPr marL="342900" indent="-342900" eaLnBrk="1" hangingPunct="1"/>
            <a:r>
              <a:rPr lang="el-GR" sz="2600" dirty="0">
                <a:latin typeface="Verdana" charset="0"/>
              </a:rPr>
              <a:t>Τοποθετήσεις – </a:t>
            </a:r>
            <a:r>
              <a:rPr lang="el-GR" sz="2600" i="1" dirty="0">
                <a:latin typeface="Verdana" charset="0"/>
              </a:rPr>
              <a:t>πλασαρίσματα</a:t>
            </a:r>
            <a:r>
              <a:rPr lang="el-GR" sz="2600" dirty="0">
                <a:latin typeface="Verdana" charset="0"/>
              </a:rPr>
              <a:t> (</a:t>
            </a:r>
            <a:r>
              <a:rPr lang="en-US" sz="2600" dirty="0">
                <a:latin typeface="Verdana" charset="0"/>
              </a:rPr>
              <a:t>Placements</a:t>
            </a:r>
            <a:r>
              <a:rPr lang="el-GR" sz="2600" dirty="0">
                <a:latin typeface="Verdana" charset="0"/>
              </a:rPr>
              <a:t>)</a:t>
            </a:r>
            <a:endParaRPr lang="en-US" sz="2600" dirty="0">
              <a:latin typeface="Verdana" charset="0"/>
            </a:endParaRPr>
          </a:p>
          <a:p>
            <a:pPr marL="742950" lvl="1" indent="-285750" eaLnBrk="1" hangingPunct="1"/>
            <a:r>
              <a:rPr lang="el-GR" sz="2200" dirty="0">
                <a:latin typeface="Verdana" charset="0"/>
              </a:rPr>
              <a:t>Η μάρκα «πλασάρεται» σε ένα κινηματογραφικό έργο ή σ</a:t>
            </a:r>
            <a:r>
              <a:rPr lang="ja-JP" altLang="el-GR" sz="2200">
                <a:latin typeface="Verdana" charset="0"/>
              </a:rPr>
              <a:t>’</a:t>
            </a:r>
            <a:r>
              <a:rPr lang="el-GR" sz="2200" dirty="0">
                <a:latin typeface="Verdana" charset="0"/>
              </a:rPr>
              <a:t> ένα θέματα τηλεοπτικό</a:t>
            </a:r>
            <a:r>
              <a:rPr lang="en-US" sz="2200" dirty="0">
                <a:latin typeface="Verdana" charset="0"/>
              </a:rPr>
              <a:t> </a:t>
            </a:r>
            <a:r>
              <a:rPr lang="el-GR" sz="2200" dirty="0">
                <a:latin typeface="Verdana" charset="0"/>
              </a:rPr>
              <a:t>όπου βλέπεται απ</a:t>
            </a:r>
            <a:r>
              <a:rPr lang="ja-JP" altLang="el-GR" sz="2200">
                <a:latin typeface="Verdana" charset="0"/>
              </a:rPr>
              <a:t>’</a:t>
            </a:r>
            <a:r>
              <a:rPr lang="el-GR" sz="2200" dirty="0">
                <a:latin typeface="Verdana" charset="0"/>
              </a:rPr>
              <a:t> το κοινό και χρησιμοποιείται ή συνδέεται με τους χαρακτήρες του έργου</a:t>
            </a:r>
            <a:r>
              <a:rPr lang="en-US" sz="2200" dirty="0">
                <a:latin typeface="Verdana" charset="0"/>
              </a:rPr>
              <a:t>.</a:t>
            </a:r>
          </a:p>
        </p:txBody>
      </p:sp>
      <p:sp>
        <p:nvSpPr>
          <p:cNvPr id="2" name="Footer Placeholder 1">
            <a:extLst>
              <a:ext uri="{FF2B5EF4-FFF2-40B4-BE49-F238E27FC236}">
                <a16:creationId xmlns:a16="http://schemas.microsoft.com/office/drawing/2014/main" id="{C6793246-B427-7B4C-A457-59E25F44FBEC}"/>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extLst>
      <p:ext uri="{BB962C8B-B14F-4D97-AF65-F5344CB8AC3E}">
        <p14:creationId xmlns:p14="http://schemas.microsoft.com/office/powerpoint/2010/main" val="1527316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036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type="wd">
                                    <p:tmAbs val="300"/>
                                  </p:iterate>
                                  <p:childTnLst>
                                    <p:set>
                                      <p:cBhvr>
                                        <p:cTn id="8" dur="1" fill="hold">
                                          <p:stCondLst>
                                            <p:cond delay="299"/>
                                          </p:stCondLst>
                                        </p:cTn>
                                        <p:tgtEl>
                                          <p:spTgt spid="103629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iterate type="wd">
                                    <p:tmAbs val="300"/>
                                  </p:iterate>
                                  <p:childTnLst>
                                    <p:set>
                                      <p:cBhvr>
                                        <p:cTn id="12" dur="1" fill="hold">
                                          <p:stCondLst>
                                            <p:cond delay="299"/>
                                          </p:stCondLst>
                                        </p:cTn>
                                        <p:tgtEl>
                                          <p:spTgt spid="10362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type="wd">
                                    <p:tmAbs val="300"/>
                                  </p:iterate>
                                  <p:childTnLst>
                                    <p:set>
                                      <p:cBhvr>
                                        <p:cTn id="14" dur="1" fill="hold">
                                          <p:stCondLst>
                                            <p:cond delay="299"/>
                                          </p:stCondLst>
                                        </p:cTn>
                                        <p:tgtEl>
                                          <p:spTgt spid="1036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wd">
                                    <p:tmAbs val="300"/>
                                  </p:iterate>
                                  <p:childTnLst>
                                    <p:set>
                                      <p:cBhvr>
                                        <p:cTn id="18" dur="1" fill="hold">
                                          <p:stCondLst>
                                            <p:cond delay="299"/>
                                          </p:stCondLst>
                                        </p:cTn>
                                        <p:tgtEl>
                                          <p:spTgt spid="10362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iterate type="wd">
                                    <p:tmAbs val="300"/>
                                  </p:iterate>
                                  <p:childTnLst>
                                    <p:set>
                                      <p:cBhvr>
                                        <p:cTn id="20" dur="1" fill="hold">
                                          <p:stCondLst>
                                            <p:cond delay="299"/>
                                          </p:stCondLst>
                                        </p:cTn>
                                        <p:tgtEl>
                                          <p:spTgt spid="1036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291"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7A078425-615F-074E-AB99-B5664262B778}" type="slidenum">
              <a:rPr lang="el-GR"/>
              <a:pPr eaLnBrk="1" hangingPunct="1"/>
              <a:t>145</a:t>
            </a:fld>
            <a:endParaRPr lang="el-GR"/>
          </a:p>
        </p:txBody>
      </p:sp>
      <p:sp>
        <p:nvSpPr>
          <p:cNvPr id="25603" name="Rectangle 2"/>
          <p:cNvSpPr>
            <a:spLocks noGrp="1" noChangeArrowheads="1"/>
          </p:cNvSpPr>
          <p:nvPr>
            <p:ph type="title"/>
          </p:nvPr>
        </p:nvSpPr>
        <p:spPr>
          <a:xfrm>
            <a:off x="1371600" y="304800"/>
            <a:ext cx="7772400" cy="1143000"/>
          </a:xfrm>
        </p:spPr>
        <p:txBody>
          <a:bodyPr/>
          <a:lstStyle/>
          <a:p>
            <a:pPr eaLnBrk="1" hangingPunct="1"/>
            <a:r>
              <a:rPr lang="el-GR" dirty="0">
                <a:latin typeface="Verdana" charset="0"/>
              </a:rPr>
              <a:t>Η χρήση Διασημοτήτων</a:t>
            </a:r>
            <a:endParaRPr lang="en-US" dirty="0">
              <a:latin typeface="Verdana" charset="0"/>
            </a:endParaRPr>
          </a:p>
        </p:txBody>
      </p:sp>
      <p:sp>
        <p:nvSpPr>
          <p:cNvPr id="1043459" name="Rectangle 3"/>
          <p:cNvSpPr>
            <a:spLocks noGrp="1" noChangeArrowheads="1"/>
          </p:cNvSpPr>
          <p:nvPr>
            <p:ph type="body" idx="1"/>
          </p:nvPr>
        </p:nvSpPr>
        <p:spPr>
          <a:xfrm>
            <a:off x="755650" y="1716088"/>
            <a:ext cx="8007350" cy="4592637"/>
          </a:xfrm>
        </p:spPr>
        <p:txBody>
          <a:bodyPr/>
          <a:lstStyle/>
          <a:p>
            <a:pPr marL="342900" indent="-342900" eaLnBrk="1" hangingPunct="1">
              <a:lnSpc>
                <a:spcPct val="90000"/>
              </a:lnSpc>
            </a:pPr>
            <a:r>
              <a:rPr lang="el-GR" sz="2600" dirty="0">
                <a:latin typeface="Verdana" charset="0"/>
              </a:rPr>
              <a:t>Δραματοποιήσεις (</a:t>
            </a:r>
            <a:r>
              <a:rPr lang="en-US" sz="2600" dirty="0">
                <a:latin typeface="Verdana" charset="0"/>
              </a:rPr>
              <a:t>Dramatizations</a:t>
            </a:r>
            <a:r>
              <a:rPr lang="el-GR" sz="2600" dirty="0">
                <a:latin typeface="Verdana" charset="0"/>
              </a:rPr>
              <a:t>)</a:t>
            </a:r>
            <a:endParaRPr lang="en-US" sz="2600" dirty="0">
              <a:latin typeface="Verdana" charset="0"/>
            </a:endParaRPr>
          </a:p>
          <a:p>
            <a:pPr marL="742950" lvl="1" indent="-285750" eaLnBrk="1" hangingPunct="1">
              <a:lnSpc>
                <a:spcPct val="90000"/>
              </a:lnSpc>
            </a:pPr>
            <a:r>
              <a:rPr lang="el-GR" sz="2200" dirty="0">
                <a:latin typeface="Verdana" charset="0"/>
              </a:rPr>
              <a:t>Διάσημοι ηθοποιοί ή μοντέλα επιδεικνύουν τη χρήση της μάρκας κατά τη διάρκεια σκηνών σε έργο ή σε δημόσιες εμφανίσεις που έχουν σχεδιαστεί για να επιδείξουν το προϊόν</a:t>
            </a:r>
            <a:r>
              <a:rPr lang="en-US" sz="2200" dirty="0">
                <a:latin typeface="Verdana" charset="0"/>
              </a:rPr>
              <a:t>.</a:t>
            </a:r>
          </a:p>
          <a:p>
            <a:pPr marL="342900" indent="-342900" eaLnBrk="1" hangingPunct="1">
              <a:lnSpc>
                <a:spcPct val="90000"/>
              </a:lnSpc>
            </a:pPr>
            <a:r>
              <a:rPr lang="el-GR" sz="2600" dirty="0">
                <a:latin typeface="Verdana" charset="0"/>
              </a:rPr>
              <a:t>Εκπρόσωποι (</a:t>
            </a:r>
            <a:r>
              <a:rPr lang="en-US" sz="2600" dirty="0">
                <a:latin typeface="Verdana" charset="0"/>
              </a:rPr>
              <a:t>Representatives</a:t>
            </a:r>
            <a:r>
              <a:rPr lang="el-GR" sz="2600" dirty="0">
                <a:latin typeface="Verdana" charset="0"/>
              </a:rPr>
              <a:t>)</a:t>
            </a:r>
            <a:endParaRPr lang="en-US" sz="2600" dirty="0">
              <a:latin typeface="Verdana" charset="0"/>
            </a:endParaRPr>
          </a:p>
          <a:p>
            <a:pPr marL="742950" lvl="1" indent="-285750" eaLnBrk="1" hangingPunct="1">
              <a:lnSpc>
                <a:spcPct val="90000"/>
              </a:lnSpc>
            </a:pPr>
            <a:r>
              <a:rPr lang="el-GR" sz="2200" dirty="0">
                <a:latin typeface="Verdana" charset="0"/>
              </a:rPr>
              <a:t>Η διασημότητα συμφωνεί να εκπροσωπεύσει (</a:t>
            </a:r>
            <a:r>
              <a:rPr lang="en-US" sz="2200" dirty="0">
                <a:latin typeface="Verdana" charset="0"/>
              </a:rPr>
              <a:t>spokesperson</a:t>
            </a:r>
            <a:r>
              <a:rPr lang="el-GR" sz="2200" dirty="0">
                <a:latin typeface="Verdana" charset="0"/>
              </a:rPr>
              <a:t>) τη μάρκα</a:t>
            </a:r>
            <a:r>
              <a:rPr lang="en-US" sz="2200" dirty="0">
                <a:latin typeface="Verdana" charset="0"/>
              </a:rPr>
              <a:t> </a:t>
            </a:r>
            <a:r>
              <a:rPr lang="el-GR" sz="2200" dirty="0">
                <a:latin typeface="Verdana" charset="0"/>
              </a:rPr>
              <a:t>μέσω ποικίλων μέσων για μια εκτεταμένη χρονική περίοδο</a:t>
            </a:r>
            <a:r>
              <a:rPr lang="en-US" sz="2200" dirty="0">
                <a:latin typeface="Verdana" charset="0"/>
              </a:rPr>
              <a:t>.</a:t>
            </a:r>
          </a:p>
          <a:p>
            <a:pPr marL="342900" indent="-342900" eaLnBrk="1" hangingPunct="1">
              <a:lnSpc>
                <a:spcPct val="90000"/>
              </a:lnSpc>
            </a:pPr>
            <a:r>
              <a:rPr lang="el-GR" sz="2600" dirty="0">
                <a:latin typeface="Verdana" charset="0"/>
              </a:rPr>
              <a:t>Ταύτιση (</a:t>
            </a:r>
            <a:r>
              <a:rPr lang="en-US" sz="2600" dirty="0">
                <a:latin typeface="Verdana" charset="0"/>
              </a:rPr>
              <a:t>Identification</a:t>
            </a:r>
            <a:r>
              <a:rPr lang="el-GR" sz="2600" dirty="0">
                <a:latin typeface="Verdana" charset="0"/>
              </a:rPr>
              <a:t>)</a:t>
            </a:r>
            <a:endParaRPr lang="en-US" sz="2600" dirty="0">
              <a:latin typeface="Verdana" charset="0"/>
            </a:endParaRPr>
          </a:p>
          <a:p>
            <a:pPr marL="742950" lvl="1" indent="-285750" eaLnBrk="1" hangingPunct="1">
              <a:lnSpc>
                <a:spcPct val="90000"/>
              </a:lnSpc>
            </a:pPr>
            <a:r>
              <a:rPr lang="el-GR" sz="2200" dirty="0">
                <a:latin typeface="Verdana" charset="0"/>
              </a:rPr>
              <a:t>Η διασημότητα</a:t>
            </a:r>
            <a:r>
              <a:rPr lang="en-US" sz="2200" dirty="0">
                <a:latin typeface="Verdana" charset="0"/>
              </a:rPr>
              <a:t>, </a:t>
            </a:r>
            <a:r>
              <a:rPr lang="el-GR" sz="2200" dirty="0">
                <a:latin typeface="Verdana" charset="0"/>
              </a:rPr>
              <a:t>συνήθως σε συνεργασία με τον παραγωγό, εισάγει την δική του/της μάρκα χρησιμοποιώντας το όνομά του/της ως το όνομα της μάρκας</a:t>
            </a:r>
            <a:r>
              <a:rPr lang="en-US" sz="2200" dirty="0">
                <a:latin typeface="Verdana" charset="0"/>
              </a:rPr>
              <a:t>.</a:t>
            </a:r>
          </a:p>
        </p:txBody>
      </p:sp>
      <p:sp>
        <p:nvSpPr>
          <p:cNvPr id="2" name="Footer Placeholder 1">
            <a:extLst>
              <a:ext uri="{FF2B5EF4-FFF2-40B4-BE49-F238E27FC236}">
                <a16:creationId xmlns:a16="http://schemas.microsoft.com/office/drawing/2014/main" id="{91C9DBC7-50CE-274B-AE6C-A7DB2E4FE0E1}"/>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extLst>
      <p:ext uri="{BB962C8B-B14F-4D97-AF65-F5344CB8AC3E}">
        <p14:creationId xmlns:p14="http://schemas.microsoft.com/office/powerpoint/2010/main" val="9371067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043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type="wd">
                                    <p:tmAbs val="300"/>
                                  </p:iterate>
                                  <p:childTnLst>
                                    <p:set>
                                      <p:cBhvr>
                                        <p:cTn id="8" dur="1" fill="hold">
                                          <p:stCondLst>
                                            <p:cond delay="299"/>
                                          </p:stCondLst>
                                        </p:cTn>
                                        <p:tgtEl>
                                          <p:spTgt spid="104345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iterate type="wd">
                                    <p:tmAbs val="300"/>
                                  </p:iterate>
                                  <p:childTnLst>
                                    <p:set>
                                      <p:cBhvr>
                                        <p:cTn id="12" dur="1" fill="hold">
                                          <p:stCondLst>
                                            <p:cond delay="299"/>
                                          </p:stCondLst>
                                        </p:cTn>
                                        <p:tgtEl>
                                          <p:spTgt spid="10434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type="wd">
                                    <p:tmAbs val="300"/>
                                  </p:iterate>
                                  <p:childTnLst>
                                    <p:set>
                                      <p:cBhvr>
                                        <p:cTn id="14" dur="1" fill="hold">
                                          <p:stCondLst>
                                            <p:cond delay="299"/>
                                          </p:stCondLst>
                                        </p:cTn>
                                        <p:tgtEl>
                                          <p:spTgt spid="104345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wd">
                                    <p:tmAbs val="300"/>
                                  </p:iterate>
                                  <p:childTnLst>
                                    <p:set>
                                      <p:cBhvr>
                                        <p:cTn id="18" dur="1" fill="hold">
                                          <p:stCondLst>
                                            <p:cond delay="299"/>
                                          </p:stCondLst>
                                        </p:cTn>
                                        <p:tgtEl>
                                          <p:spTgt spid="104345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iterate type="wd">
                                    <p:tmAbs val="300"/>
                                  </p:iterate>
                                  <p:childTnLst>
                                    <p:set>
                                      <p:cBhvr>
                                        <p:cTn id="20" dur="1" fill="hold">
                                          <p:stCondLst>
                                            <p:cond delay="299"/>
                                          </p:stCondLst>
                                        </p:cTn>
                                        <p:tgtEl>
                                          <p:spTgt spid="10434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459"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7A078425-615F-074E-AB99-B5664262B778}" type="slidenum">
              <a:rPr lang="el-GR"/>
              <a:pPr eaLnBrk="1" hangingPunct="1"/>
              <a:t>146</a:t>
            </a:fld>
            <a:endParaRPr lang="el-GR"/>
          </a:p>
        </p:txBody>
      </p:sp>
      <p:sp>
        <p:nvSpPr>
          <p:cNvPr id="25603" name="Rectangle 2"/>
          <p:cNvSpPr>
            <a:spLocks noGrp="1" noChangeArrowheads="1"/>
          </p:cNvSpPr>
          <p:nvPr>
            <p:ph type="title"/>
          </p:nvPr>
        </p:nvSpPr>
        <p:spPr>
          <a:xfrm>
            <a:off x="-10412" y="122583"/>
            <a:ext cx="9144000" cy="457200"/>
          </a:xfrm>
        </p:spPr>
        <p:txBody>
          <a:bodyPr/>
          <a:lstStyle/>
          <a:p>
            <a:pPr eaLnBrk="1" hangingPunct="1"/>
            <a:r>
              <a:rPr lang="el-GR" sz="2800" dirty="0">
                <a:latin typeface="Verdana" charset="0"/>
              </a:rPr>
              <a:t>Αποτελέσματα έρευνας για </a:t>
            </a:r>
            <a:r>
              <a:rPr lang="en-US" sz="2800" dirty="0">
                <a:latin typeface="Verdana" charset="0"/>
              </a:rPr>
              <a:t>Influencers 2020</a:t>
            </a:r>
          </a:p>
        </p:txBody>
      </p:sp>
      <p:pic>
        <p:nvPicPr>
          <p:cNvPr id="112641" name="Picture 1">
            <a:extLst>
              <a:ext uri="{FF2B5EF4-FFF2-40B4-BE49-F238E27FC236}">
                <a16:creationId xmlns:a16="http://schemas.microsoft.com/office/drawing/2014/main" id="{0FAA1BE5-DEC8-0A49-A6D2-6BD8AFFF9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73157"/>
            <a:ext cx="5181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3">
            <a:extLst>
              <a:ext uri="{FF2B5EF4-FFF2-40B4-BE49-F238E27FC236}">
                <a16:creationId xmlns:a16="http://schemas.microsoft.com/office/drawing/2014/main" id="{5D3A2493-119A-0B45-B632-8472F8357721}"/>
              </a:ext>
            </a:extLst>
          </p:cNvPr>
          <p:cNvSpPr>
            <a:spLocks noGrp="1"/>
          </p:cNvSpPr>
          <p:nvPr>
            <p:ph type="ftr" sz="quarter" idx="11"/>
          </p:nvPr>
        </p:nvSpPr>
        <p:spPr>
          <a:xfrm>
            <a:off x="3556000" y="6248400"/>
            <a:ext cx="2895600" cy="457200"/>
          </a:xfrm>
        </p:spPr>
        <p:txBody>
          <a:bodyPr/>
          <a:lstStyle/>
          <a:p>
            <a:r>
              <a:rPr lang="el-GR" altLang="en-GR"/>
              <a:t>Δρ. Δέσποινα Καραγιάννη, 2022</a:t>
            </a:r>
            <a:endParaRPr lang="el-GR" altLang="en-GR" dirty="0"/>
          </a:p>
        </p:txBody>
      </p:sp>
    </p:spTree>
    <p:extLst>
      <p:ext uri="{BB962C8B-B14F-4D97-AF65-F5344CB8AC3E}">
        <p14:creationId xmlns:p14="http://schemas.microsoft.com/office/powerpoint/2010/main" val="114812200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7A078425-615F-074E-AB99-B5664262B778}" type="slidenum">
              <a:rPr lang="el-GR"/>
              <a:pPr eaLnBrk="1" hangingPunct="1"/>
              <a:t>147</a:t>
            </a:fld>
            <a:endParaRPr lang="el-GR"/>
          </a:p>
        </p:txBody>
      </p:sp>
      <p:sp>
        <p:nvSpPr>
          <p:cNvPr id="25603" name="Rectangle 2"/>
          <p:cNvSpPr>
            <a:spLocks noGrp="1" noChangeArrowheads="1"/>
          </p:cNvSpPr>
          <p:nvPr>
            <p:ph type="title"/>
          </p:nvPr>
        </p:nvSpPr>
        <p:spPr>
          <a:xfrm>
            <a:off x="0" y="76201"/>
            <a:ext cx="9144000" cy="457200"/>
          </a:xfrm>
        </p:spPr>
        <p:txBody>
          <a:bodyPr/>
          <a:lstStyle/>
          <a:p>
            <a:pPr eaLnBrk="1" hangingPunct="1"/>
            <a:r>
              <a:rPr lang="el-GR" sz="2800" dirty="0">
                <a:latin typeface="Verdana" charset="0"/>
              </a:rPr>
              <a:t>Αποτελέσματα έρευνας για </a:t>
            </a:r>
            <a:r>
              <a:rPr lang="en-US" sz="2800" dirty="0">
                <a:latin typeface="Verdana" charset="0"/>
              </a:rPr>
              <a:t>Influencers 2020</a:t>
            </a:r>
          </a:p>
        </p:txBody>
      </p:sp>
      <p:graphicFrame>
        <p:nvGraphicFramePr>
          <p:cNvPr id="2" name="Object 1">
            <a:extLst>
              <a:ext uri="{FF2B5EF4-FFF2-40B4-BE49-F238E27FC236}">
                <a16:creationId xmlns:a16="http://schemas.microsoft.com/office/drawing/2014/main" id="{65EAB9BA-C4C4-E143-A344-99BBCB28E41D}"/>
              </a:ext>
            </a:extLst>
          </p:cNvPr>
          <p:cNvGraphicFramePr>
            <a:graphicFrameLocks noChangeAspect="1"/>
          </p:cNvGraphicFramePr>
          <p:nvPr>
            <p:extLst>
              <p:ext uri="{D42A27DB-BD31-4B8C-83A1-F6EECF244321}">
                <p14:modId xmlns:p14="http://schemas.microsoft.com/office/powerpoint/2010/main" val="3527319712"/>
              </p:ext>
            </p:extLst>
          </p:nvPr>
        </p:nvGraphicFramePr>
        <p:xfrm>
          <a:off x="1619672" y="504732"/>
          <a:ext cx="6366982" cy="5825401"/>
        </p:xfrm>
        <a:graphic>
          <a:graphicData uri="http://schemas.openxmlformats.org/presentationml/2006/ole">
            <mc:AlternateContent xmlns:mc="http://schemas.openxmlformats.org/markup-compatibility/2006">
              <mc:Choice xmlns:v="urn:schemas-microsoft-com:vml" Requires="v">
                <p:oleObj spid="_x0000_s111702" name="Worksheet" r:id="rId4" imgW="9842500" imgH="9004300" progId="Excel.Sheet.12">
                  <p:embed/>
                </p:oleObj>
              </mc:Choice>
              <mc:Fallback>
                <p:oleObj name="Worksheet" r:id="rId4" imgW="9842500" imgH="9004300" progId="Excel.Sheet.12">
                  <p:embed/>
                  <p:pic>
                    <p:nvPicPr>
                      <p:cNvPr id="0" name=""/>
                      <p:cNvPicPr/>
                      <p:nvPr/>
                    </p:nvPicPr>
                    <p:blipFill>
                      <a:blip r:embed="rId5"/>
                      <a:stretch>
                        <a:fillRect/>
                      </a:stretch>
                    </p:blipFill>
                    <p:spPr>
                      <a:xfrm>
                        <a:off x="1619672" y="504732"/>
                        <a:ext cx="6366982" cy="5825401"/>
                      </a:xfrm>
                      <a:prstGeom prst="rect">
                        <a:avLst/>
                      </a:prstGeom>
                    </p:spPr>
                  </p:pic>
                </p:oleObj>
              </mc:Fallback>
            </mc:AlternateContent>
          </a:graphicData>
        </a:graphic>
      </p:graphicFrame>
      <p:sp>
        <p:nvSpPr>
          <p:cNvPr id="6" name="Footer Placeholder 3">
            <a:extLst>
              <a:ext uri="{FF2B5EF4-FFF2-40B4-BE49-F238E27FC236}">
                <a16:creationId xmlns:a16="http://schemas.microsoft.com/office/drawing/2014/main" id="{0D2AD296-01B1-7C43-BA07-445AD9D503DF}"/>
              </a:ext>
            </a:extLst>
          </p:cNvPr>
          <p:cNvSpPr>
            <a:spLocks noGrp="1"/>
          </p:cNvSpPr>
          <p:nvPr>
            <p:ph type="ftr" sz="quarter" idx="11"/>
          </p:nvPr>
        </p:nvSpPr>
        <p:spPr>
          <a:xfrm>
            <a:off x="3491880" y="6356637"/>
            <a:ext cx="2895600" cy="457200"/>
          </a:xfrm>
        </p:spPr>
        <p:txBody>
          <a:bodyPr/>
          <a:lstStyle/>
          <a:p>
            <a:r>
              <a:rPr lang="el-GR" altLang="en-GR"/>
              <a:t>Δρ. Δέσποινα Καραγιάννη, 2022</a:t>
            </a:r>
            <a:endParaRPr lang="el-GR" altLang="en-GR" dirty="0"/>
          </a:p>
        </p:txBody>
      </p:sp>
    </p:spTree>
    <p:extLst>
      <p:ext uri="{BB962C8B-B14F-4D97-AF65-F5344CB8AC3E}">
        <p14:creationId xmlns:p14="http://schemas.microsoft.com/office/powerpoint/2010/main" val="250868240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8E0B835-173C-B244-A4D9-462229965881}"/>
              </a:ext>
            </a:extLst>
          </p:cNvPr>
          <p:cNvSpPr>
            <a:spLocks noGrp="1"/>
          </p:cNvSpPr>
          <p:nvPr>
            <p:ph type="ftr" sz="quarter" idx="11"/>
          </p:nvPr>
        </p:nvSpPr>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BF1180DF-F325-5E41-AB84-CC7D5BD06CF9}"/>
              </a:ext>
            </a:extLst>
          </p:cNvPr>
          <p:cNvSpPr>
            <a:spLocks noGrp="1"/>
          </p:cNvSpPr>
          <p:nvPr>
            <p:ph type="sldNum" sz="quarter" idx="12"/>
          </p:nvPr>
        </p:nvSpPr>
        <p:spPr/>
        <p:txBody>
          <a:bodyPr/>
          <a:lstStyle/>
          <a:p>
            <a:fld id="{3B354332-F23B-534A-A191-157CDC1B0D27}" type="slidenum">
              <a:rPr lang="el-GR" altLang="en-GR" smtClean="0"/>
              <a:pPr/>
              <a:t>148</a:t>
            </a:fld>
            <a:endParaRPr lang="el-GR" altLang="en-GR"/>
          </a:p>
        </p:txBody>
      </p:sp>
      <p:sp>
        <p:nvSpPr>
          <p:cNvPr id="6" name="Rectangle 2">
            <a:extLst>
              <a:ext uri="{FF2B5EF4-FFF2-40B4-BE49-F238E27FC236}">
                <a16:creationId xmlns:a16="http://schemas.microsoft.com/office/drawing/2014/main" id="{3C624966-F305-4D44-B3FD-66AB358B7CE9}"/>
              </a:ext>
            </a:extLst>
          </p:cNvPr>
          <p:cNvSpPr>
            <a:spLocks noGrp="1" noChangeArrowheads="1"/>
          </p:cNvSpPr>
          <p:nvPr>
            <p:ph type="title"/>
          </p:nvPr>
        </p:nvSpPr>
        <p:spPr>
          <a:xfrm>
            <a:off x="0" y="304800"/>
            <a:ext cx="9144000" cy="457200"/>
          </a:xfrm>
        </p:spPr>
        <p:txBody>
          <a:bodyPr/>
          <a:lstStyle/>
          <a:p>
            <a:pPr eaLnBrk="1" hangingPunct="1"/>
            <a:r>
              <a:rPr lang="el-GR" sz="2800" dirty="0">
                <a:latin typeface="Verdana" charset="0"/>
              </a:rPr>
              <a:t>Αποτελέσματα έρευνας για </a:t>
            </a:r>
            <a:r>
              <a:rPr lang="en-US" sz="2800" dirty="0">
                <a:latin typeface="Verdana" charset="0"/>
              </a:rPr>
              <a:t>Influencers 2020</a:t>
            </a:r>
          </a:p>
        </p:txBody>
      </p:sp>
      <p:graphicFrame>
        <p:nvGraphicFramePr>
          <p:cNvPr id="7" name="Object 6">
            <a:extLst>
              <a:ext uri="{FF2B5EF4-FFF2-40B4-BE49-F238E27FC236}">
                <a16:creationId xmlns:a16="http://schemas.microsoft.com/office/drawing/2014/main" id="{54A704EA-A677-A842-8143-67164D7F0A29}"/>
              </a:ext>
            </a:extLst>
          </p:cNvPr>
          <p:cNvGraphicFramePr>
            <a:graphicFrameLocks noChangeAspect="1"/>
          </p:cNvGraphicFramePr>
          <p:nvPr>
            <p:extLst>
              <p:ext uri="{D42A27DB-BD31-4B8C-83A1-F6EECF244321}">
                <p14:modId xmlns:p14="http://schemas.microsoft.com/office/powerpoint/2010/main" val="2691575605"/>
              </p:ext>
            </p:extLst>
          </p:nvPr>
        </p:nvGraphicFramePr>
        <p:xfrm>
          <a:off x="971600" y="802892"/>
          <a:ext cx="7683450" cy="5445508"/>
        </p:xfrm>
        <a:graphic>
          <a:graphicData uri="http://schemas.openxmlformats.org/presentationml/2006/ole">
            <mc:AlternateContent xmlns:mc="http://schemas.openxmlformats.org/markup-compatibility/2006">
              <mc:Choice xmlns:v="urn:schemas-microsoft-com:vml" Requires="v">
                <p:oleObj spid="_x0000_s113744" name="Worksheet" r:id="rId4" imgW="8166100" imgH="5956300" progId="Excel.Sheet.12">
                  <p:embed/>
                </p:oleObj>
              </mc:Choice>
              <mc:Fallback>
                <p:oleObj name="Worksheet" r:id="rId4" imgW="8166100" imgH="5956300" progId="Excel.Sheet.12">
                  <p:embed/>
                  <p:pic>
                    <p:nvPicPr>
                      <p:cNvPr id="0" name=""/>
                      <p:cNvPicPr/>
                      <p:nvPr/>
                    </p:nvPicPr>
                    <p:blipFill>
                      <a:blip r:embed="rId5"/>
                      <a:stretch>
                        <a:fillRect/>
                      </a:stretch>
                    </p:blipFill>
                    <p:spPr>
                      <a:xfrm>
                        <a:off x="971600" y="802892"/>
                        <a:ext cx="7683450" cy="5445508"/>
                      </a:xfrm>
                      <a:prstGeom prst="rect">
                        <a:avLst/>
                      </a:prstGeom>
                    </p:spPr>
                  </p:pic>
                </p:oleObj>
              </mc:Fallback>
            </mc:AlternateContent>
          </a:graphicData>
        </a:graphic>
      </p:graphicFrame>
    </p:spTree>
    <p:extLst>
      <p:ext uri="{BB962C8B-B14F-4D97-AF65-F5344CB8AC3E}">
        <p14:creationId xmlns:p14="http://schemas.microsoft.com/office/powerpoint/2010/main" val="39195534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p:txBody>
          <a:bodyPr/>
          <a:lstStyle/>
          <a:p>
            <a:r>
              <a:rPr lang="el-GR" dirty="0" err="1"/>
              <a:t>Ορισμ</a:t>
            </a:r>
            <a:r>
              <a:rPr lang="en-US" dirty="0" err="1"/>
              <a:t>έ</a:t>
            </a:r>
            <a:r>
              <a:rPr lang="el-GR" dirty="0"/>
              <a:t>να </a:t>
            </a:r>
            <a:r>
              <a:rPr lang="el-GR" dirty="0" err="1"/>
              <a:t>Συμπερ</a:t>
            </a:r>
            <a:r>
              <a:rPr lang="en-GR" dirty="0"/>
              <a:t>ά</a:t>
            </a:r>
            <a:r>
              <a:rPr lang="el-GR" dirty="0" err="1"/>
              <a:t>σματα</a:t>
            </a:r>
            <a:r>
              <a:rPr lang="el-GR" dirty="0"/>
              <a:t> έρευνας</a:t>
            </a:r>
            <a:endParaRPr lang="en-GR" dirty="0"/>
          </a:p>
        </p:txBody>
      </p:sp>
      <p:sp>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685800" y="1828800"/>
            <a:ext cx="8134672" cy="3657600"/>
          </a:xfrm>
        </p:spPr>
        <p:txBody>
          <a:bodyPr/>
          <a:lstStyle/>
          <a:p>
            <a:r>
              <a:rPr lang="el-GR" dirty="0"/>
              <a:t>Η ανάμειξη διασημοτήτων και γνωστών-φίλων </a:t>
            </a:r>
            <a:r>
              <a:rPr lang="el-GR" dirty="0" err="1"/>
              <a:t>ώς</a:t>
            </a:r>
            <a:r>
              <a:rPr lang="el-GR" dirty="0"/>
              <a:t> </a:t>
            </a:r>
            <a:r>
              <a:rPr lang="el-GR" dirty="0" err="1"/>
              <a:t>επηρεάζοντες</a:t>
            </a:r>
            <a:r>
              <a:rPr lang="el-GR" dirty="0"/>
              <a:t> την στάση των καταναλωτών είναι τόσο παλιό φαινόμενο όσο και η διαφήμιση και η Διαδικασία Επικοινωνίας.</a:t>
            </a:r>
          </a:p>
          <a:p>
            <a:r>
              <a:rPr lang="el-GR" dirty="0"/>
              <a:t>Ωστόσο, θα πρέπει να είναι προσαρμοσμένη η διαδικασία στην κουλτούρα του Διαδικτύου</a:t>
            </a:r>
            <a:r>
              <a:rPr lang="en-US" dirty="0"/>
              <a:t> (Net</a:t>
            </a:r>
            <a:r>
              <a:rPr lang="el-GR" dirty="0"/>
              <a:t>-</a:t>
            </a:r>
            <a:r>
              <a:rPr lang="en-US" dirty="0"/>
              <a:t>culture)</a:t>
            </a:r>
            <a:r>
              <a:rPr lang="el-GR" dirty="0"/>
              <a:t>.</a:t>
            </a:r>
            <a:endParaRPr lang="en-GR"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p:txBody>
          <a:bodyPr/>
          <a:lstStyle/>
          <a:p>
            <a:fld id="{3B354332-F23B-534A-A191-157CDC1B0D27}" type="slidenum">
              <a:rPr lang="el-GR" altLang="en-GR" smtClean="0"/>
              <a:pPr/>
              <a:t>149</a:t>
            </a:fld>
            <a:endParaRPr lang="el-GR" altLang="en-GR"/>
          </a:p>
        </p:txBody>
      </p:sp>
    </p:spTree>
    <p:extLst>
      <p:ext uri="{BB962C8B-B14F-4D97-AF65-F5344CB8AC3E}">
        <p14:creationId xmlns:p14="http://schemas.microsoft.com/office/powerpoint/2010/main" val="3382118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82CE4-513F-194B-A938-5882E90C5F93}"/>
              </a:ext>
            </a:extLst>
          </p:cNvPr>
          <p:cNvSpPr>
            <a:spLocks noGrp="1"/>
          </p:cNvSpPr>
          <p:nvPr>
            <p:ph type="title"/>
          </p:nvPr>
        </p:nvSpPr>
        <p:spPr>
          <a:xfrm>
            <a:off x="685800" y="152400"/>
            <a:ext cx="6870700" cy="684312"/>
          </a:xfrm>
        </p:spPr>
        <p:txBody>
          <a:bodyPr/>
          <a:lstStyle/>
          <a:p>
            <a:r>
              <a:rPr lang="en-US" dirty="0"/>
              <a:t>E-commerce</a:t>
            </a:r>
            <a:endParaRPr lang="en-GR" dirty="0"/>
          </a:p>
        </p:txBody>
      </p:sp>
      <p:sp>
        <p:nvSpPr>
          <p:cNvPr id="3" name="Content Placeholder 2">
            <a:extLst>
              <a:ext uri="{FF2B5EF4-FFF2-40B4-BE49-F238E27FC236}">
                <a16:creationId xmlns:a16="http://schemas.microsoft.com/office/drawing/2014/main" id="{918F7081-ECFE-5044-8B15-9912692E0849}"/>
              </a:ext>
            </a:extLst>
          </p:cNvPr>
          <p:cNvSpPr>
            <a:spLocks noGrp="1"/>
          </p:cNvSpPr>
          <p:nvPr>
            <p:ph idx="1"/>
          </p:nvPr>
        </p:nvSpPr>
        <p:spPr>
          <a:xfrm>
            <a:off x="685800" y="836712"/>
            <a:ext cx="7696200" cy="4649688"/>
          </a:xfrm>
        </p:spPr>
        <p:txBody>
          <a:bodyPr/>
          <a:lstStyle/>
          <a:p>
            <a:r>
              <a:rPr lang="en-US" dirty="0"/>
              <a:t>E-commerce: "the process of buying and selling or exchanging goods, services and information through computer networks including the Internet (Turban, 2004) </a:t>
            </a:r>
          </a:p>
          <a:p>
            <a:r>
              <a:rPr lang="en-US" dirty="0"/>
              <a:t>A broader concept of e-commerce:  E-business which integrates all aspects of the business (strategy, processes, organization, systems) and extends beyond the boundaries of the business itself (</a:t>
            </a:r>
            <a:r>
              <a:rPr lang="en-US" dirty="0" err="1"/>
              <a:t>Dubosson</a:t>
            </a:r>
            <a:r>
              <a:rPr lang="en-US" dirty="0"/>
              <a:t>, 2002).</a:t>
            </a:r>
            <a:endParaRPr lang="en-GR" dirty="0"/>
          </a:p>
          <a:p>
            <a:endParaRPr lang="en-GR" dirty="0"/>
          </a:p>
        </p:txBody>
      </p:sp>
      <p:sp>
        <p:nvSpPr>
          <p:cNvPr id="4" name="Footer Placeholder 3">
            <a:extLst>
              <a:ext uri="{FF2B5EF4-FFF2-40B4-BE49-F238E27FC236}">
                <a16:creationId xmlns:a16="http://schemas.microsoft.com/office/drawing/2014/main" id="{6E57CD65-5189-E84D-8247-DF4FCE438E56}"/>
              </a:ext>
            </a:extLst>
          </p:cNvPr>
          <p:cNvSpPr>
            <a:spLocks noGrp="1"/>
          </p:cNvSpPr>
          <p:nvPr>
            <p:ph type="ftr" sz="quarter" idx="11"/>
          </p:nvPr>
        </p:nvSpPr>
        <p:spPr>
          <a:xfrm>
            <a:off x="3086100" y="6400800"/>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04059045-B98E-7B44-9D3A-0525C77A5A59}"/>
              </a:ext>
            </a:extLst>
          </p:cNvPr>
          <p:cNvSpPr>
            <a:spLocks noGrp="1"/>
          </p:cNvSpPr>
          <p:nvPr>
            <p:ph type="sldNum" sz="quarter" idx="12"/>
          </p:nvPr>
        </p:nvSpPr>
        <p:spPr/>
        <p:txBody>
          <a:bodyPr/>
          <a:lstStyle/>
          <a:p>
            <a:fld id="{3B354332-F23B-534A-A191-157CDC1B0D27}" type="slidenum">
              <a:rPr lang="el-GR" altLang="en-GR" smtClean="0"/>
              <a:pPr/>
              <a:t>15</a:t>
            </a:fld>
            <a:endParaRPr lang="el-GR" altLang="en-GR"/>
          </a:p>
        </p:txBody>
      </p:sp>
    </p:spTree>
    <p:extLst>
      <p:ext uri="{BB962C8B-B14F-4D97-AF65-F5344CB8AC3E}">
        <p14:creationId xmlns:p14="http://schemas.microsoft.com/office/powerpoint/2010/main" val="34059216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9521-905A-B94F-B7B3-FAD24CAD0D55}"/>
              </a:ext>
            </a:extLst>
          </p:cNvPr>
          <p:cNvSpPr>
            <a:spLocks noGrp="1"/>
          </p:cNvSpPr>
          <p:nvPr>
            <p:ph type="title"/>
          </p:nvPr>
        </p:nvSpPr>
        <p:spPr>
          <a:xfrm>
            <a:off x="687309" y="168798"/>
            <a:ext cx="7696200" cy="496241"/>
          </a:xfrm>
        </p:spPr>
        <p:txBody>
          <a:bodyPr/>
          <a:lstStyle/>
          <a:p>
            <a:r>
              <a:rPr lang="el-GR" sz="3600" dirty="0"/>
              <a:t>Μοντ</a:t>
            </a:r>
            <a:r>
              <a:rPr lang="en-US" sz="3600" dirty="0" err="1"/>
              <a:t>έ</a:t>
            </a:r>
            <a:r>
              <a:rPr lang="el-GR" sz="3600" dirty="0" err="1"/>
              <a:t>λο</a:t>
            </a:r>
            <a:r>
              <a:rPr lang="el-GR" sz="3600" dirty="0"/>
              <a:t> έρευνας </a:t>
            </a:r>
            <a:r>
              <a:rPr lang="en-US" sz="3600" dirty="0"/>
              <a:t>Influencers 2020</a:t>
            </a:r>
            <a:endParaRPr lang="en-GR" sz="3600" dirty="0"/>
          </a:p>
        </p:txBody>
      </p:sp>
      <p:sp>
        <p:nvSpPr>
          <p:cNvPr id="4" name="Footer Placeholder 3">
            <a:extLst>
              <a:ext uri="{FF2B5EF4-FFF2-40B4-BE49-F238E27FC236}">
                <a16:creationId xmlns:a16="http://schemas.microsoft.com/office/drawing/2014/main" id="{8037C3C2-7966-294B-924D-4E3E589FC7A7}"/>
              </a:ext>
            </a:extLst>
          </p:cNvPr>
          <p:cNvSpPr>
            <a:spLocks noGrp="1"/>
          </p:cNvSpPr>
          <p:nvPr>
            <p:ph type="ftr" sz="quarter" idx="11"/>
          </p:nvPr>
        </p:nvSpPr>
        <p:spPr>
          <a:xfrm>
            <a:off x="3556000" y="6418356"/>
            <a:ext cx="2895600" cy="287243"/>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1F2163A7-0672-CA47-AFBD-A9F62637221F}"/>
              </a:ext>
            </a:extLst>
          </p:cNvPr>
          <p:cNvSpPr>
            <a:spLocks noGrp="1"/>
          </p:cNvSpPr>
          <p:nvPr>
            <p:ph type="sldNum" sz="quarter" idx="12"/>
          </p:nvPr>
        </p:nvSpPr>
        <p:spPr/>
        <p:txBody>
          <a:bodyPr/>
          <a:lstStyle/>
          <a:p>
            <a:fld id="{3B354332-F23B-534A-A191-157CDC1B0D27}" type="slidenum">
              <a:rPr lang="el-GR" altLang="en-GR" smtClean="0"/>
              <a:pPr/>
              <a:t>150</a:t>
            </a:fld>
            <a:endParaRPr lang="el-GR" altLang="en-GR"/>
          </a:p>
        </p:txBody>
      </p:sp>
      <p:grpSp>
        <p:nvGrpSpPr>
          <p:cNvPr id="6" name="Group 5">
            <a:extLst>
              <a:ext uri="{FF2B5EF4-FFF2-40B4-BE49-F238E27FC236}">
                <a16:creationId xmlns:a16="http://schemas.microsoft.com/office/drawing/2014/main" id="{C32BDDE6-C85C-A741-9ADD-CFA8E0BC4A68}"/>
              </a:ext>
            </a:extLst>
          </p:cNvPr>
          <p:cNvGrpSpPr>
            <a:grpSpLocks noChangeAspect="1"/>
          </p:cNvGrpSpPr>
          <p:nvPr/>
        </p:nvGrpSpPr>
        <p:grpSpPr>
          <a:xfrm>
            <a:off x="458117" y="682248"/>
            <a:ext cx="8227765" cy="5699080"/>
            <a:chOff x="0" y="0"/>
            <a:chExt cx="9994900" cy="8614833"/>
          </a:xfrm>
          <a:solidFill>
            <a:srgbClr val="002060"/>
          </a:solidFill>
        </p:grpSpPr>
        <p:sp>
          <p:nvSpPr>
            <p:cNvPr id="7" name="Rectangle 6" descr="Attractiveness:&#10;Likability&#10;&#10;">
              <a:extLst>
                <a:ext uri="{FF2B5EF4-FFF2-40B4-BE49-F238E27FC236}">
                  <a16:creationId xmlns:a16="http://schemas.microsoft.com/office/drawing/2014/main" id="{DB1AC10F-23B8-D34A-A4A0-720D7A2532C6}"/>
                </a:ext>
              </a:extLst>
            </p:cNvPr>
            <p:cNvSpPr/>
            <p:nvPr/>
          </p:nvSpPr>
          <p:spPr>
            <a:xfrm>
              <a:off x="76200" y="0"/>
              <a:ext cx="1841500" cy="770467"/>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u="sng" dirty="0"/>
                <a:t>Attractiveness</a:t>
              </a:r>
              <a:r>
                <a:rPr lang="en-GB" sz="1400" dirty="0"/>
                <a:t> </a:t>
              </a:r>
            </a:p>
            <a:p>
              <a:pPr algn="l"/>
              <a:r>
                <a:rPr lang="en-GB" sz="1400" dirty="0"/>
                <a:t>Likability</a:t>
              </a:r>
            </a:p>
          </p:txBody>
        </p:sp>
        <p:sp>
          <p:nvSpPr>
            <p:cNvPr id="8" name="Rectangle 7" descr="Attractiveness:&#10;Likability&#10;&#10;">
              <a:extLst>
                <a:ext uri="{FF2B5EF4-FFF2-40B4-BE49-F238E27FC236}">
                  <a16:creationId xmlns:a16="http://schemas.microsoft.com/office/drawing/2014/main" id="{B2B5DF26-D7A2-3C47-A160-C6E577F1D0E0}"/>
                </a:ext>
              </a:extLst>
            </p:cNvPr>
            <p:cNvSpPr/>
            <p:nvPr/>
          </p:nvSpPr>
          <p:spPr>
            <a:xfrm>
              <a:off x="63500" y="1181100"/>
              <a:ext cx="1841500" cy="762000"/>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u="sng" dirty="0"/>
                <a:t>Attractiveness</a:t>
              </a:r>
              <a:r>
                <a:rPr lang="en-GB" sz="1400" dirty="0"/>
                <a:t> </a:t>
              </a:r>
            </a:p>
            <a:p>
              <a:pPr algn="l"/>
              <a:r>
                <a:rPr lang="en-GB" sz="1400" dirty="0"/>
                <a:t>Similarity</a:t>
              </a:r>
            </a:p>
          </p:txBody>
        </p:sp>
        <p:sp>
          <p:nvSpPr>
            <p:cNvPr id="9" name="Rectangle 8" descr="Attractiveness:&#10;Likability&#10;&#10;">
              <a:extLst>
                <a:ext uri="{FF2B5EF4-FFF2-40B4-BE49-F238E27FC236}">
                  <a16:creationId xmlns:a16="http://schemas.microsoft.com/office/drawing/2014/main" id="{1EB3825F-FA93-F145-BEEE-AD2B2C82FC68}"/>
                </a:ext>
              </a:extLst>
            </p:cNvPr>
            <p:cNvSpPr/>
            <p:nvPr/>
          </p:nvSpPr>
          <p:spPr>
            <a:xfrm>
              <a:off x="2108200" y="3060700"/>
              <a:ext cx="1841500" cy="762000"/>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Internalization</a:t>
              </a:r>
            </a:p>
          </p:txBody>
        </p:sp>
        <p:sp>
          <p:nvSpPr>
            <p:cNvPr id="10" name="Rectangle 9" descr="Attractiveness:&#10;Likability&#10;&#10;">
              <a:extLst>
                <a:ext uri="{FF2B5EF4-FFF2-40B4-BE49-F238E27FC236}">
                  <a16:creationId xmlns:a16="http://schemas.microsoft.com/office/drawing/2014/main" id="{473A56E1-8DE8-F440-8D19-4605262C3085}"/>
                </a:ext>
              </a:extLst>
            </p:cNvPr>
            <p:cNvSpPr/>
            <p:nvPr/>
          </p:nvSpPr>
          <p:spPr>
            <a:xfrm>
              <a:off x="0" y="3175000"/>
              <a:ext cx="1841500" cy="770467"/>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Credibility</a:t>
              </a:r>
            </a:p>
          </p:txBody>
        </p:sp>
        <p:sp>
          <p:nvSpPr>
            <p:cNvPr id="11" name="Rectangle 10" descr="Attractiveness:&#10;Likability&#10;&#10;">
              <a:extLst>
                <a:ext uri="{FF2B5EF4-FFF2-40B4-BE49-F238E27FC236}">
                  <a16:creationId xmlns:a16="http://schemas.microsoft.com/office/drawing/2014/main" id="{1FD8C620-BB3D-5B46-925F-237D12B3DC5F}"/>
                </a:ext>
              </a:extLst>
            </p:cNvPr>
            <p:cNvSpPr/>
            <p:nvPr/>
          </p:nvSpPr>
          <p:spPr>
            <a:xfrm>
              <a:off x="25400" y="4817533"/>
              <a:ext cx="1663700" cy="660400"/>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Power</a:t>
              </a:r>
            </a:p>
          </p:txBody>
        </p:sp>
        <p:sp>
          <p:nvSpPr>
            <p:cNvPr id="12" name="Rectangle 11" descr="Attractiveness:&#10;Likability&#10;&#10;">
              <a:extLst>
                <a:ext uri="{FF2B5EF4-FFF2-40B4-BE49-F238E27FC236}">
                  <a16:creationId xmlns:a16="http://schemas.microsoft.com/office/drawing/2014/main" id="{ECA9601A-D3E0-2A4B-A56E-B0FF5A5C9AAB}"/>
                </a:ext>
              </a:extLst>
            </p:cNvPr>
            <p:cNvSpPr/>
            <p:nvPr/>
          </p:nvSpPr>
          <p:spPr>
            <a:xfrm>
              <a:off x="2324100" y="745067"/>
              <a:ext cx="1841500" cy="762000"/>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Identification</a:t>
              </a:r>
            </a:p>
          </p:txBody>
        </p:sp>
        <p:sp>
          <p:nvSpPr>
            <p:cNvPr id="13" name="Rectangle 12" descr="Attractiveness:&#10;Likability&#10;&#10;">
              <a:extLst>
                <a:ext uri="{FF2B5EF4-FFF2-40B4-BE49-F238E27FC236}">
                  <a16:creationId xmlns:a16="http://schemas.microsoft.com/office/drawing/2014/main" id="{71980B08-4B68-7F45-8F44-4CFB38CEECEA}"/>
                </a:ext>
              </a:extLst>
            </p:cNvPr>
            <p:cNvSpPr/>
            <p:nvPr/>
          </p:nvSpPr>
          <p:spPr>
            <a:xfrm>
              <a:off x="2146300" y="4817533"/>
              <a:ext cx="1841500" cy="770467"/>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Compliance</a:t>
              </a:r>
            </a:p>
          </p:txBody>
        </p:sp>
        <p:sp>
          <p:nvSpPr>
            <p:cNvPr id="14" name="Rectangle 13" descr="Attractiveness:&#10;Likability&#10;&#10;">
              <a:extLst>
                <a:ext uri="{FF2B5EF4-FFF2-40B4-BE49-F238E27FC236}">
                  <a16:creationId xmlns:a16="http://schemas.microsoft.com/office/drawing/2014/main" id="{33DBC0D2-F205-AD4B-93ED-65B71559D910}"/>
                </a:ext>
              </a:extLst>
            </p:cNvPr>
            <p:cNvSpPr/>
            <p:nvPr/>
          </p:nvSpPr>
          <p:spPr>
            <a:xfrm>
              <a:off x="4775200" y="385233"/>
              <a:ext cx="1841500" cy="770467"/>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Scanning:</a:t>
              </a:r>
            </a:p>
            <a:p>
              <a:pPr algn="l"/>
              <a:r>
                <a:rPr lang="en-GB" sz="1400"/>
                <a:t>NP Ideas Generation</a:t>
              </a:r>
            </a:p>
          </p:txBody>
        </p:sp>
        <p:sp>
          <p:nvSpPr>
            <p:cNvPr id="15" name="Rectangle 14" descr="Attractiveness:&#10;Likability&#10;&#10;">
              <a:extLst>
                <a:ext uri="{FF2B5EF4-FFF2-40B4-BE49-F238E27FC236}">
                  <a16:creationId xmlns:a16="http://schemas.microsoft.com/office/drawing/2014/main" id="{91660767-EB80-9E41-BD1D-0E1B522E31FF}"/>
                </a:ext>
              </a:extLst>
            </p:cNvPr>
            <p:cNvSpPr/>
            <p:nvPr/>
          </p:nvSpPr>
          <p:spPr>
            <a:xfrm>
              <a:off x="4838700" y="2777067"/>
              <a:ext cx="1841500" cy="770466"/>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NP</a:t>
              </a:r>
              <a:r>
                <a:rPr lang="en-GB" sz="1400" baseline="0"/>
                <a:t> Testing</a:t>
              </a:r>
              <a:endParaRPr lang="en-GB" sz="1400"/>
            </a:p>
          </p:txBody>
        </p:sp>
        <p:sp>
          <p:nvSpPr>
            <p:cNvPr id="16" name="Rectangle 15" descr="Attractiveness:&#10;Likability&#10;&#10;">
              <a:extLst>
                <a:ext uri="{FF2B5EF4-FFF2-40B4-BE49-F238E27FC236}">
                  <a16:creationId xmlns:a16="http://schemas.microsoft.com/office/drawing/2014/main" id="{BACE68BD-9E92-EB44-BA31-00F01AD6474E}"/>
                </a:ext>
              </a:extLst>
            </p:cNvPr>
            <p:cNvSpPr/>
            <p:nvPr/>
          </p:nvSpPr>
          <p:spPr>
            <a:xfrm>
              <a:off x="4686300" y="1617133"/>
              <a:ext cx="1841500" cy="762000"/>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NP Evaluation</a:t>
              </a:r>
            </a:p>
          </p:txBody>
        </p:sp>
        <p:sp>
          <p:nvSpPr>
            <p:cNvPr id="17" name="Rectangle 16" descr="Attractiveness:&#10;Likability&#10;&#10;">
              <a:extLst>
                <a:ext uri="{FF2B5EF4-FFF2-40B4-BE49-F238E27FC236}">
                  <a16:creationId xmlns:a16="http://schemas.microsoft.com/office/drawing/2014/main" id="{8E243136-BABC-2C40-8D3B-D2D631243542}"/>
                </a:ext>
              </a:extLst>
            </p:cNvPr>
            <p:cNvSpPr/>
            <p:nvPr/>
          </p:nvSpPr>
          <p:spPr>
            <a:xfrm>
              <a:off x="7912100" y="2142067"/>
              <a:ext cx="1841500" cy="770466"/>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Intention</a:t>
              </a:r>
              <a:r>
                <a:rPr lang="en-GB" sz="1400" baseline="0"/>
                <a:t> to buy</a:t>
              </a:r>
              <a:endParaRPr lang="en-GB" sz="1400"/>
            </a:p>
          </p:txBody>
        </p:sp>
        <p:sp>
          <p:nvSpPr>
            <p:cNvPr id="18" name="Rectangle 17" descr="Attractiveness:&#10;Likability&#10;&#10;">
              <a:extLst>
                <a:ext uri="{FF2B5EF4-FFF2-40B4-BE49-F238E27FC236}">
                  <a16:creationId xmlns:a16="http://schemas.microsoft.com/office/drawing/2014/main" id="{9B2F750D-7CDC-A348-99DB-B82A2BB2B638}"/>
                </a:ext>
              </a:extLst>
            </p:cNvPr>
            <p:cNvSpPr/>
            <p:nvPr/>
          </p:nvSpPr>
          <p:spPr>
            <a:xfrm>
              <a:off x="3657600" y="6498167"/>
              <a:ext cx="1841500" cy="770466"/>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Privacy</a:t>
              </a:r>
              <a:r>
                <a:rPr lang="en-GB" sz="1400" baseline="0"/>
                <a:t> Violation</a:t>
              </a:r>
              <a:endParaRPr lang="en-GB" sz="1400"/>
            </a:p>
          </p:txBody>
        </p:sp>
        <p:sp>
          <p:nvSpPr>
            <p:cNvPr id="19" name="Rectangle 18" descr="Attractiveness:&#10;Likability&#10;&#10;">
              <a:extLst>
                <a:ext uri="{FF2B5EF4-FFF2-40B4-BE49-F238E27FC236}">
                  <a16:creationId xmlns:a16="http://schemas.microsoft.com/office/drawing/2014/main" id="{59A75FF4-9322-7C4F-AF50-4A9030F8E967}"/>
                </a:ext>
              </a:extLst>
            </p:cNvPr>
            <p:cNvSpPr/>
            <p:nvPr/>
          </p:nvSpPr>
          <p:spPr>
            <a:xfrm>
              <a:off x="4775200" y="4830233"/>
              <a:ext cx="1841500" cy="770467"/>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Uncertainty</a:t>
              </a:r>
            </a:p>
            <a:p>
              <a:pPr algn="l"/>
              <a:r>
                <a:rPr lang="en-GB" sz="1400"/>
                <a:t>Reduction</a:t>
              </a:r>
            </a:p>
          </p:txBody>
        </p:sp>
        <p:sp>
          <p:nvSpPr>
            <p:cNvPr id="20" name="Rectangle 19" descr="Attractiveness:&#10;Likability&#10;&#10;">
              <a:extLst>
                <a:ext uri="{FF2B5EF4-FFF2-40B4-BE49-F238E27FC236}">
                  <a16:creationId xmlns:a16="http://schemas.microsoft.com/office/drawing/2014/main" id="{671D1F99-D5BD-504C-8426-FA051658F1A5}"/>
                </a:ext>
              </a:extLst>
            </p:cNvPr>
            <p:cNvSpPr/>
            <p:nvPr/>
          </p:nvSpPr>
          <p:spPr>
            <a:xfrm>
              <a:off x="4991100" y="7658100"/>
              <a:ext cx="1841500" cy="956733"/>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200"/>
                <a:t>INFLUENCER</a:t>
              </a:r>
            </a:p>
            <a:p>
              <a:pPr algn="l"/>
              <a:r>
                <a:rPr lang="en-GB" sz="1200"/>
                <a:t>PROFIT</a:t>
              </a:r>
            </a:p>
            <a:p>
              <a:pPr algn="l"/>
              <a:r>
                <a:rPr lang="en-GB" sz="1200"/>
                <a:t>MOTIVATION</a:t>
              </a:r>
            </a:p>
          </p:txBody>
        </p:sp>
        <p:sp>
          <p:nvSpPr>
            <p:cNvPr id="21" name="Rectangle 20" descr="Attractiveness:&#10;Likability&#10;&#10;">
              <a:extLst>
                <a:ext uri="{FF2B5EF4-FFF2-40B4-BE49-F238E27FC236}">
                  <a16:creationId xmlns:a16="http://schemas.microsoft.com/office/drawing/2014/main" id="{EA991ECB-DC4C-334F-824E-6ED7B1310956}"/>
                </a:ext>
              </a:extLst>
            </p:cNvPr>
            <p:cNvSpPr/>
            <p:nvPr/>
          </p:nvSpPr>
          <p:spPr>
            <a:xfrm>
              <a:off x="8153400" y="6434667"/>
              <a:ext cx="1841500" cy="762000"/>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200" dirty="0"/>
                <a:t>LOW</a:t>
              </a:r>
              <a:r>
                <a:rPr lang="en-GB" sz="1200" baseline="0" dirty="0"/>
                <a:t> PRODUCT</a:t>
              </a:r>
            </a:p>
            <a:p>
              <a:pPr algn="l"/>
              <a:r>
                <a:rPr lang="en-GB" sz="1200" baseline="0" dirty="0"/>
                <a:t>QUALITY</a:t>
              </a:r>
              <a:endParaRPr lang="en-GB" sz="1200" dirty="0"/>
            </a:p>
          </p:txBody>
        </p:sp>
        <p:sp>
          <p:nvSpPr>
            <p:cNvPr id="22" name="Rectangle 21" descr="Attractiveness:&#10;Likability&#10;&#10;">
              <a:extLst>
                <a:ext uri="{FF2B5EF4-FFF2-40B4-BE49-F238E27FC236}">
                  <a16:creationId xmlns:a16="http://schemas.microsoft.com/office/drawing/2014/main" id="{1E00E532-099F-8C43-BC25-F6D51C729B60}"/>
                </a:ext>
              </a:extLst>
            </p:cNvPr>
            <p:cNvSpPr/>
            <p:nvPr/>
          </p:nvSpPr>
          <p:spPr>
            <a:xfrm>
              <a:off x="5994399" y="6447368"/>
              <a:ext cx="1943100" cy="762001"/>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dirty="0" err="1"/>
                <a:t>Commumication</a:t>
              </a:r>
              <a:r>
                <a:rPr lang="en-GB" sz="1400" dirty="0"/>
                <a:t> message conflict</a:t>
              </a:r>
            </a:p>
          </p:txBody>
        </p:sp>
        <p:cxnSp>
          <p:nvCxnSpPr>
            <p:cNvPr id="23" name="Straight Connector 22">
              <a:extLst>
                <a:ext uri="{FF2B5EF4-FFF2-40B4-BE49-F238E27FC236}">
                  <a16:creationId xmlns:a16="http://schemas.microsoft.com/office/drawing/2014/main" id="{681446D3-DC11-384F-9B88-5701F48ABFF3}"/>
                </a:ext>
              </a:extLst>
            </p:cNvPr>
            <p:cNvCxnSpPr/>
            <p:nvPr/>
          </p:nvCxnSpPr>
          <p:spPr>
            <a:xfrm>
              <a:off x="1727200" y="495300"/>
              <a:ext cx="609600" cy="448733"/>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3EE82F-6C02-8545-9766-8C9F27F6F66C}"/>
                </a:ext>
              </a:extLst>
            </p:cNvPr>
            <p:cNvCxnSpPr/>
            <p:nvPr/>
          </p:nvCxnSpPr>
          <p:spPr>
            <a:xfrm flipV="1">
              <a:off x="1879600" y="1308100"/>
              <a:ext cx="469900" cy="33867"/>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B32692-263B-9443-8A9C-4E480D014EB5}"/>
                </a:ext>
              </a:extLst>
            </p:cNvPr>
            <p:cNvCxnSpPr/>
            <p:nvPr/>
          </p:nvCxnSpPr>
          <p:spPr>
            <a:xfrm flipV="1">
              <a:off x="1841500" y="1507067"/>
              <a:ext cx="660400" cy="1083733"/>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6" name="Rectangle 25" descr="Attractiveness:&#10;Likability&#10;&#10;">
              <a:extLst>
                <a:ext uri="{FF2B5EF4-FFF2-40B4-BE49-F238E27FC236}">
                  <a16:creationId xmlns:a16="http://schemas.microsoft.com/office/drawing/2014/main" id="{7BA282C9-EC03-A848-BCAA-812D68432B64}"/>
                </a:ext>
              </a:extLst>
            </p:cNvPr>
            <p:cNvSpPr/>
            <p:nvPr/>
          </p:nvSpPr>
          <p:spPr>
            <a:xfrm>
              <a:off x="63500" y="2078567"/>
              <a:ext cx="1841500" cy="770466"/>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u="sng" dirty="0"/>
                <a:t>Attractiveness</a:t>
              </a:r>
              <a:r>
                <a:rPr lang="en-GB" sz="1400" dirty="0"/>
                <a:t> </a:t>
              </a:r>
            </a:p>
            <a:p>
              <a:pPr algn="l"/>
              <a:r>
                <a:rPr lang="en-GB" sz="1400" dirty="0"/>
                <a:t>Familiarity</a:t>
              </a:r>
            </a:p>
          </p:txBody>
        </p:sp>
        <p:cxnSp>
          <p:nvCxnSpPr>
            <p:cNvPr id="27" name="Straight Connector 26">
              <a:extLst>
                <a:ext uri="{FF2B5EF4-FFF2-40B4-BE49-F238E27FC236}">
                  <a16:creationId xmlns:a16="http://schemas.microsoft.com/office/drawing/2014/main" id="{273B53A0-D4D1-9047-A7E3-02092A04A82F}"/>
                </a:ext>
              </a:extLst>
            </p:cNvPr>
            <p:cNvCxnSpPr>
              <a:stCxn id="10" idx="3"/>
              <a:endCxn id="9" idx="1"/>
            </p:cNvCxnSpPr>
            <p:nvPr/>
          </p:nvCxnSpPr>
          <p:spPr>
            <a:xfrm flipV="1">
              <a:off x="1841500" y="3437467"/>
              <a:ext cx="266700" cy="122766"/>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02841C7-F12E-744C-85A4-060FEE79AEEA}"/>
                </a:ext>
              </a:extLst>
            </p:cNvPr>
            <p:cNvCxnSpPr>
              <a:stCxn id="11" idx="3"/>
            </p:cNvCxnSpPr>
            <p:nvPr/>
          </p:nvCxnSpPr>
          <p:spPr>
            <a:xfrm flipV="1">
              <a:off x="1689100" y="5105400"/>
              <a:ext cx="457200" cy="46567"/>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0BD03EB-A9C9-E14B-A225-7D04445C2B84}"/>
                </a:ext>
              </a:extLst>
            </p:cNvPr>
            <p:cNvCxnSpPr>
              <a:stCxn id="12" idx="3"/>
            </p:cNvCxnSpPr>
            <p:nvPr/>
          </p:nvCxnSpPr>
          <p:spPr>
            <a:xfrm flipV="1">
              <a:off x="4165600" y="944033"/>
              <a:ext cx="558800" cy="186267"/>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3163467-4347-9C4C-89D3-0AB44580B58A}"/>
                </a:ext>
              </a:extLst>
            </p:cNvPr>
            <p:cNvCxnSpPr/>
            <p:nvPr/>
          </p:nvCxnSpPr>
          <p:spPr>
            <a:xfrm flipV="1">
              <a:off x="3784600" y="2400300"/>
              <a:ext cx="1168400" cy="2827867"/>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01FFB5-1033-214C-913A-D0555FB4DA1B}"/>
                </a:ext>
              </a:extLst>
            </p:cNvPr>
            <p:cNvCxnSpPr>
              <a:endCxn id="16" idx="1"/>
            </p:cNvCxnSpPr>
            <p:nvPr/>
          </p:nvCxnSpPr>
          <p:spPr>
            <a:xfrm>
              <a:off x="4038600" y="1392767"/>
              <a:ext cx="647700" cy="609600"/>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1FA2819-EF35-E945-AC1A-081A8B93151F}"/>
                </a:ext>
              </a:extLst>
            </p:cNvPr>
            <p:cNvCxnSpPr>
              <a:cxnSpLocks/>
            </p:cNvCxnSpPr>
            <p:nvPr/>
          </p:nvCxnSpPr>
          <p:spPr>
            <a:xfrm>
              <a:off x="4000500" y="1367367"/>
              <a:ext cx="889000" cy="1667933"/>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4244881-F7FD-6042-877B-FA5306AC8EBC}"/>
                </a:ext>
              </a:extLst>
            </p:cNvPr>
            <p:cNvCxnSpPr/>
            <p:nvPr/>
          </p:nvCxnSpPr>
          <p:spPr>
            <a:xfrm>
              <a:off x="3492500" y="3649133"/>
              <a:ext cx="1485900" cy="1566334"/>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C46169-F8EF-1F42-A558-2C00F14092AE}"/>
                </a:ext>
              </a:extLst>
            </p:cNvPr>
            <p:cNvCxnSpPr/>
            <p:nvPr/>
          </p:nvCxnSpPr>
          <p:spPr>
            <a:xfrm>
              <a:off x="3924300" y="1257300"/>
              <a:ext cx="901700" cy="3623733"/>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DEAC143-1DEA-864A-BA9A-E8D4BB329B8B}"/>
                </a:ext>
              </a:extLst>
            </p:cNvPr>
            <p:cNvCxnSpPr/>
            <p:nvPr/>
          </p:nvCxnSpPr>
          <p:spPr>
            <a:xfrm flipV="1">
              <a:off x="3746500" y="2353733"/>
              <a:ext cx="889000" cy="1155700"/>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67DA8DF-1911-D44A-8863-5BFF2807E8B7}"/>
                </a:ext>
              </a:extLst>
            </p:cNvPr>
            <p:cNvCxnSpPr/>
            <p:nvPr/>
          </p:nvCxnSpPr>
          <p:spPr>
            <a:xfrm>
              <a:off x="3708400" y="3496733"/>
              <a:ext cx="1104900" cy="609600"/>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797E65A-95B1-9E48-B0E6-A2CFFBC4FF57}"/>
                </a:ext>
              </a:extLst>
            </p:cNvPr>
            <p:cNvCxnSpPr/>
            <p:nvPr/>
          </p:nvCxnSpPr>
          <p:spPr>
            <a:xfrm>
              <a:off x="3467100" y="1219200"/>
              <a:ext cx="1473200" cy="3086100"/>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2D117C-2B0A-9142-A1D3-D8A207CA4011}"/>
                </a:ext>
              </a:extLst>
            </p:cNvPr>
            <p:cNvCxnSpPr>
              <a:endCxn id="19" idx="1"/>
            </p:cNvCxnSpPr>
            <p:nvPr/>
          </p:nvCxnSpPr>
          <p:spPr>
            <a:xfrm>
              <a:off x="3759200" y="5215467"/>
              <a:ext cx="1016000" cy="0"/>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5F2FF07-BCB9-974D-AE41-8D481004998F}"/>
                </a:ext>
              </a:extLst>
            </p:cNvPr>
            <p:cNvCxnSpPr>
              <a:stCxn id="16" idx="3"/>
            </p:cNvCxnSpPr>
            <p:nvPr/>
          </p:nvCxnSpPr>
          <p:spPr>
            <a:xfrm>
              <a:off x="6527800" y="2002367"/>
              <a:ext cx="1562100" cy="575733"/>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88F45C5-2D9C-604B-8695-9431C63136B6}"/>
                </a:ext>
              </a:extLst>
            </p:cNvPr>
            <p:cNvCxnSpPr/>
            <p:nvPr/>
          </p:nvCxnSpPr>
          <p:spPr>
            <a:xfrm>
              <a:off x="6616700" y="609600"/>
              <a:ext cx="1612900" cy="1604433"/>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DA4FC85-4295-CD48-8A20-39BE93582B1B}"/>
                </a:ext>
              </a:extLst>
            </p:cNvPr>
            <p:cNvCxnSpPr>
              <a:stCxn id="15" idx="3"/>
              <a:endCxn id="17" idx="1"/>
            </p:cNvCxnSpPr>
            <p:nvPr/>
          </p:nvCxnSpPr>
          <p:spPr>
            <a:xfrm flipV="1">
              <a:off x="6680200" y="2527300"/>
              <a:ext cx="1231900" cy="635000"/>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1C85F88-C652-234D-9C03-E1903ED67DF8}"/>
                </a:ext>
              </a:extLst>
            </p:cNvPr>
            <p:cNvCxnSpPr/>
            <p:nvPr/>
          </p:nvCxnSpPr>
          <p:spPr>
            <a:xfrm flipV="1">
              <a:off x="6451600" y="2874433"/>
              <a:ext cx="1600200" cy="1456267"/>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9B6506-8948-1A46-B557-1F6C477B1DAF}"/>
                </a:ext>
              </a:extLst>
            </p:cNvPr>
            <p:cNvCxnSpPr/>
            <p:nvPr/>
          </p:nvCxnSpPr>
          <p:spPr>
            <a:xfrm flipV="1">
              <a:off x="4991100" y="2887133"/>
              <a:ext cx="3276600" cy="4097867"/>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EE12879-2C7C-3A40-948D-2BEBFFCDDFCF}"/>
                </a:ext>
              </a:extLst>
            </p:cNvPr>
            <p:cNvCxnSpPr/>
            <p:nvPr/>
          </p:nvCxnSpPr>
          <p:spPr>
            <a:xfrm flipV="1">
              <a:off x="3746500" y="969433"/>
              <a:ext cx="1003300" cy="4059767"/>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2288427-4705-E94D-A379-DFA024044FD6}"/>
                </a:ext>
              </a:extLst>
            </p:cNvPr>
            <p:cNvCxnSpPr/>
            <p:nvPr/>
          </p:nvCxnSpPr>
          <p:spPr>
            <a:xfrm flipV="1">
              <a:off x="7200900" y="2899833"/>
              <a:ext cx="1282700" cy="3810000"/>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9526587-B417-9942-9F8E-BC16CF09683E}"/>
                </a:ext>
              </a:extLst>
            </p:cNvPr>
            <p:cNvCxnSpPr>
              <a:endCxn id="17" idx="2"/>
            </p:cNvCxnSpPr>
            <p:nvPr/>
          </p:nvCxnSpPr>
          <p:spPr>
            <a:xfrm flipH="1" flipV="1">
              <a:off x="8832850" y="2912533"/>
              <a:ext cx="82550" cy="3509434"/>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47" name="Rectangle 46" descr="Attractiveness:&#10;Likability&#10;&#10;">
              <a:extLst>
                <a:ext uri="{FF2B5EF4-FFF2-40B4-BE49-F238E27FC236}">
                  <a16:creationId xmlns:a16="http://schemas.microsoft.com/office/drawing/2014/main" id="{4ED0E21D-7016-8F4D-859B-FD37336619FA}"/>
                </a:ext>
              </a:extLst>
            </p:cNvPr>
            <p:cNvSpPr/>
            <p:nvPr/>
          </p:nvSpPr>
          <p:spPr>
            <a:xfrm>
              <a:off x="4813300" y="3860800"/>
              <a:ext cx="1841500" cy="770467"/>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400"/>
                <a:t>Social Risk</a:t>
              </a:r>
            </a:p>
            <a:p>
              <a:pPr algn="l"/>
              <a:r>
                <a:rPr lang="en-GB" sz="1400"/>
                <a:t>Reduction</a:t>
              </a:r>
            </a:p>
          </p:txBody>
        </p:sp>
        <p:cxnSp>
          <p:nvCxnSpPr>
            <p:cNvPr id="48" name="Straight Connector 47">
              <a:extLst>
                <a:ext uri="{FF2B5EF4-FFF2-40B4-BE49-F238E27FC236}">
                  <a16:creationId xmlns:a16="http://schemas.microsoft.com/office/drawing/2014/main" id="{DA800774-5792-D540-88AD-8317EFF774A1}"/>
                </a:ext>
              </a:extLst>
            </p:cNvPr>
            <p:cNvCxnSpPr/>
            <p:nvPr/>
          </p:nvCxnSpPr>
          <p:spPr>
            <a:xfrm flipV="1">
              <a:off x="3454400" y="1143000"/>
              <a:ext cx="1358900" cy="2180167"/>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8C5432F-607E-A94C-9BEB-F46A17A6BE1C}"/>
                </a:ext>
              </a:extLst>
            </p:cNvPr>
            <p:cNvCxnSpPr/>
            <p:nvPr/>
          </p:nvCxnSpPr>
          <p:spPr>
            <a:xfrm flipV="1">
              <a:off x="3390900" y="4555067"/>
              <a:ext cx="1358900" cy="575733"/>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CBB7AA3-1DAB-6749-A8F9-7C9BAB918C87}"/>
                </a:ext>
              </a:extLst>
            </p:cNvPr>
            <p:cNvCxnSpPr/>
            <p:nvPr/>
          </p:nvCxnSpPr>
          <p:spPr>
            <a:xfrm flipV="1">
              <a:off x="5425722" y="3066658"/>
              <a:ext cx="2821438" cy="4931049"/>
            </a:xfrm>
            <a:prstGeom prst="line">
              <a:avLst/>
            </a:prstGeom>
            <a:grpFill/>
            <a:ln>
              <a:solidFill>
                <a:srgbClr val="002060"/>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36097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a:xfrm>
            <a:off x="259498" y="-6626"/>
            <a:ext cx="8784976" cy="914400"/>
          </a:xfrm>
        </p:spPr>
        <p:txBody>
          <a:bodyPr/>
          <a:lstStyle/>
          <a:p>
            <a:r>
              <a:rPr lang="el-GR" dirty="0" err="1"/>
              <a:t>Ορισμ</a:t>
            </a:r>
            <a:r>
              <a:rPr lang="en-US" dirty="0" err="1"/>
              <a:t>έ</a:t>
            </a:r>
            <a:r>
              <a:rPr lang="el-GR" dirty="0"/>
              <a:t>να </a:t>
            </a:r>
            <a:r>
              <a:rPr lang="el-GR" dirty="0" err="1"/>
              <a:t>Συμπερ</a:t>
            </a:r>
            <a:r>
              <a:rPr lang="en-GR" dirty="0"/>
              <a:t>ά</a:t>
            </a:r>
            <a:r>
              <a:rPr lang="el-GR" dirty="0" err="1"/>
              <a:t>σματα</a:t>
            </a:r>
            <a:r>
              <a:rPr lang="el-GR" dirty="0"/>
              <a:t> έρευνας</a:t>
            </a:r>
            <a:endParaRPr lang="en-GR" dirty="0"/>
          </a:p>
        </p:txBody>
      </p:sp>
      <p:sp useBgFill="1">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0" y="907774"/>
            <a:ext cx="8925272" cy="4578626"/>
          </a:xfrm>
        </p:spPr>
        <p:txBody>
          <a:bodyPr/>
          <a:lstStyle/>
          <a:p>
            <a:r>
              <a:rPr lang="el-GR" sz="2200" dirty="0"/>
              <a:t>Η παθητική-ενοχλητική (</a:t>
            </a:r>
            <a:r>
              <a:rPr lang="en-US" sz="2200" dirty="0"/>
              <a:t>unsolicited/spamming/ pop up windows advertising </a:t>
            </a:r>
            <a:r>
              <a:rPr lang="el-GR" sz="2200" dirty="0"/>
              <a:t>τα οποία προβάλλονται προς όλους-</a:t>
            </a:r>
            <a:r>
              <a:rPr lang="en-US" sz="2200" dirty="0"/>
              <a:t>mass communication</a:t>
            </a:r>
            <a:r>
              <a:rPr lang="el-GR" sz="2200" dirty="0"/>
              <a:t> και όχι </a:t>
            </a:r>
            <a:r>
              <a:rPr lang="el-GR" sz="2200" dirty="0" err="1"/>
              <a:t>στοχευμένα</a:t>
            </a:r>
            <a:r>
              <a:rPr lang="el-GR" sz="2200" dirty="0"/>
              <a:t> προς το </a:t>
            </a:r>
            <a:r>
              <a:rPr lang="en-US" sz="2200" dirty="0"/>
              <a:t>target group </a:t>
            </a:r>
            <a:r>
              <a:rPr lang="el-GR" sz="2200" dirty="0"/>
              <a:t>του προϊόντος</a:t>
            </a:r>
            <a:r>
              <a:rPr lang="en-US" sz="2200" dirty="0"/>
              <a:t>) </a:t>
            </a:r>
            <a:r>
              <a:rPr lang="el-GR" sz="2200" dirty="0"/>
              <a:t>προβολή, όπως γινόταν σύμφωνα με τα πρότυπα της προβολής στα άλλα μέσα μαζικής επικοινωνίας είναι αναποτελεσματική. </a:t>
            </a:r>
          </a:p>
          <a:p>
            <a:r>
              <a:rPr lang="el-GR" sz="2200" dirty="0"/>
              <a:t>Π.χ. Όταν μπαίνω σε ένα ειδησιογραφικό </a:t>
            </a:r>
            <a:r>
              <a:rPr lang="en-US" sz="2200" dirty="0"/>
              <a:t>online </a:t>
            </a:r>
            <a:r>
              <a:rPr lang="el-GR" sz="2200" dirty="0"/>
              <a:t>κανάλι και βλέπω</a:t>
            </a:r>
            <a:r>
              <a:rPr lang="en-US" sz="2200" dirty="0"/>
              <a:t> </a:t>
            </a:r>
            <a:r>
              <a:rPr lang="el-GR" sz="2200" dirty="0"/>
              <a:t>μία διαφήμιση για ένα προϊόν ανεξάρτητα από το αν μου ταιριάζει στα δημογραφικά μου χαρακτηριστικά ή στα τρέχοντα ενδιαφέροντά μου, αυτό έχει ως αποτέλεσμα την ενόχλησή μου (το θεωρώ ως ‘θόρυβο επικοινωνίας’ και την αγνόησή του εκ μέρους (</a:t>
            </a:r>
            <a:r>
              <a:rPr lang="en-US" sz="2200" dirty="0"/>
              <a:t>information overload).</a:t>
            </a:r>
            <a:r>
              <a:rPr lang="el-GR" sz="2200" dirty="0"/>
              <a:t> Είναι</a:t>
            </a:r>
            <a:r>
              <a:rPr lang="en-US" sz="2200" dirty="0"/>
              <a:t> </a:t>
            </a:r>
            <a:r>
              <a:rPr lang="el-GR" sz="2200" dirty="0"/>
              <a:t>αδιάκριτη παρείσφρηση (</a:t>
            </a:r>
            <a:r>
              <a:rPr lang="en-US" sz="2200" dirty="0"/>
              <a:t>intrusion)</a:t>
            </a:r>
            <a:r>
              <a:rPr lang="el-GR" sz="2200" dirty="0"/>
              <a:t>.</a:t>
            </a:r>
          </a:p>
          <a:p>
            <a:r>
              <a:rPr lang="el-GR" sz="2200" dirty="0" err="1"/>
              <a:t>Επ</a:t>
            </a:r>
            <a:r>
              <a:rPr lang="en-US" sz="2200" dirty="0" err="1"/>
              <a:t>ί</a:t>
            </a:r>
            <a:r>
              <a:rPr lang="el-GR" sz="2200" dirty="0" err="1"/>
              <a:t>σης</a:t>
            </a:r>
            <a:r>
              <a:rPr lang="el-GR" sz="2200" dirty="0"/>
              <a:t> είναι σπατάλη πόρων για τον διαφημιζόμενο. Έστω και αν με αυτόν τον τρόπο ο διαφημιζόμενος είχε κέρδος, αυτό έγινε με μεγάλη απασχόληση πολύτιμου κεφαλαίου, ενώ θα μπορούσε να είχε το ίδιο αποτέλεσμα με λιγότερη διαφ. δαπάνη.</a:t>
            </a:r>
            <a:endParaRPr lang="en-US" sz="2200"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a:xfrm>
            <a:off x="5796136" y="6486939"/>
            <a:ext cx="2895600" cy="3048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a:xfrm>
            <a:off x="7125073" y="6248400"/>
            <a:ext cx="1905000" cy="457200"/>
          </a:xfrm>
        </p:spPr>
        <p:txBody>
          <a:bodyPr/>
          <a:lstStyle/>
          <a:p>
            <a:fld id="{3B354332-F23B-534A-A191-157CDC1B0D27}" type="slidenum">
              <a:rPr lang="el-GR" altLang="en-GR" smtClean="0"/>
              <a:pPr/>
              <a:t>151</a:t>
            </a:fld>
            <a:endParaRPr lang="el-GR" altLang="en-GR" dirty="0"/>
          </a:p>
        </p:txBody>
      </p:sp>
    </p:spTree>
    <p:extLst>
      <p:ext uri="{BB962C8B-B14F-4D97-AF65-F5344CB8AC3E}">
        <p14:creationId xmlns:p14="http://schemas.microsoft.com/office/powerpoint/2010/main" val="40051964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a:xfrm>
            <a:off x="251520" y="152400"/>
            <a:ext cx="8784976" cy="914400"/>
          </a:xfrm>
        </p:spPr>
        <p:txBody>
          <a:bodyPr/>
          <a:lstStyle/>
          <a:p>
            <a:r>
              <a:rPr lang="el-GR" dirty="0" err="1"/>
              <a:t>Ορισμ</a:t>
            </a:r>
            <a:r>
              <a:rPr lang="en-US" dirty="0" err="1"/>
              <a:t>έ</a:t>
            </a:r>
            <a:r>
              <a:rPr lang="el-GR" dirty="0"/>
              <a:t>να </a:t>
            </a:r>
            <a:r>
              <a:rPr lang="el-GR" dirty="0" err="1"/>
              <a:t>Συμπερ</a:t>
            </a:r>
            <a:r>
              <a:rPr lang="en-GR" dirty="0"/>
              <a:t>ά</a:t>
            </a:r>
            <a:r>
              <a:rPr lang="el-GR" dirty="0" err="1"/>
              <a:t>σματα</a:t>
            </a:r>
            <a:r>
              <a:rPr lang="el-GR" dirty="0"/>
              <a:t> έρευνας</a:t>
            </a:r>
            <a:endParaRPr lang="en-GR" dirty="0"/>
          </a:p>
        </p:txBody>
      </p:sp>
      <p:sp useBgFill="1">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71500" y="1485900"/>
            <a:ext cx="9001000" cy="4419600"/>
          </a:xfrm>
        </p:spPr>
        <p:txBody>
          <a:bodyPr/>
          <a:lstStyle/>
          <a:p>
            <a:r>
              <a:rPr lang="el-GR" sz="2400" dirty="0"/>
              <a:t>Η στρατηγική που ταιριάζει με την κουλτούρα του Διαδικτύου θα πρέπει να επιτρέπει στον επισκέπτη του </a:t>
            </a:r>
            <a:r>
              <a:rPr lang="el-GR" sz="2400" dirty="0" err="1"/>
              <a:t>ιστοχώρου</a:t>
            </a:r>
            <a:r>
              <a:rPr lang="el-GR" sz="2400" dirty="0"/>
              <a:t> να εκμαιεύσει (αναζητήσει μόνος/</a:t>
            </a:r>
            <a:r>
              <a:rPr lang="el-GR" sz="2400" dirty="0" err="1"/>
              <a:t>νη</a:t>
            </a:r>
            <a:r>
              <a:rPr lang="el-GR" sz="2400" dirty="0"/>
              <a:t> της) την πληροφορία (</a:t>
            </a:r>
            <a:r>
              <a:rPr lang="en-US" sz="2400" dirty="0"/>
              <a:t>information probing) </a:t>
            </a:r>
            <a:r>
              <a:rPr lang="el-GR" sz="2400" dirty="0"/>
              <a:t>αυτοβούλως (να είναι στην διακριτική του ευχέρεια αν θα δει την πληροφορία).</a:t>
            </a:r>
          </a:p>
          <a:p>
            <a:r>
              <a:rPr lang="el-GR" sz="2400" dirty="0"/>
              <a:t>Το διαφημιζόμενο προϊόν (αγαθό/υπηρεσία/εμπειρία, κλπ). θα πρέπει να εκτίθεται διακριτικά, είτε στο </a:t>
            </a:r>
            <a:r>
              <a:rPr lang="el-GR" sz="2400" dirty="0" err="1"/>
              <a:t>πλάΐ</a:t>
            </a:r>
            <a:r>
              <a:rPr lang="el-GR" sz="2400" dirty="0"/>
              <a:t>, είτε μέσα στην σελίδα, αν είναι σχετικό το θέμα και ο </a:t>
            </a:r>
            <a:r>
              <a:rPr lang="el-GR" sz="2400" dirty="0" err="1"/>
              <a:t>πελ</a:t>
            </a:r>
            <a:r>
              <a:rPr lang="en-US" sz="2400" dirty="0" err="1"/>
              <a:t>ά</a:t>
            </a:r>
            <a:r>
              <a:rPr lang="el-GR" sz="2400" dirty="0"/>
              <a:t>της θα κρίνει αν θέλει να πάρει περισσότερη πληροφόρηση γι’ αυτό, δηλ. αν τον/την ενδιαφέρει στην συγκεκριμένη χρονική στιγμή να εκτεθεί στο συγκεκριμένο διαφημιστικό μήνυμα. </a:t>
            </a:r>
            <a:endParaRPr lang="en-GR" sz="2400"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a:xfrm>
            <a:off x="6223000" y="6477000"/>
            <a:ext cx="2895600" cy="3048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a:xfrm>
            <a:off x="7020272" y="6324600"/>
            <a:ext cx="1905000" cy="457200"/>
          </a:xfrm>
        </p:spPr>
        <p:txBody>
          <a:bodyPr/>
          <a:lstStyle/>
          <a:p>
            <a:fld id="{3B354332-F23B-534A-A191-157CDC1B0D27}" type="slidenum">
              <a:rPr lang="el-GR" altLang="en-GR" smtClean="0"/>
              <a:pPr/>
              <a:t>152</a:t>
            </a:fld>
            <a:endParaRPr lang="el-GR" altLang="en-GR" dirty="0"/>
          </a:p>
        </p:txBody>
      </p:sp>
    </p:spTree>
    <p:extLst>
      <p:ext uri="{BB962C8B-B14F-4D97-AF65-F5344CB8AC3E}">
        <p14:creationId xmlns:p14="http://schemas.microsoft.com/office/powerpoint/2010/main" val="42116762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a:xfrm>
            <a:off x="-40309" y="387626"/>
            <a:ext cx="9083261" cy="914400"/>
          </a:xfrm>
        </p:spPr>
        <p:txBody>
          <a:bodyPr/>
          <a:lstStyle/>
          <a:p>
            <a:r>
              <a:rPr lang="el-GR" sz="4000" dirty="0"/>
              <a:t>Προτάσεις προς Επαγγελματίες και Χρήστες του Διαδικτύου</a:t>
            </a:r>
            <a:endParaRPr lang="en-GR" sz="4000" dirty="0"/>
          </a:p>
        </p:txBody>
      </p:sp>
      <p:sp useBgFill="1">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95389" y="1416326"/>
            <a:ext cx="8892480" cy="4419600"/>
          </a:xfrm>
        </p:spPr>
        <p:txBody>
          <a:bodyPr/>
          <a:lstStyle/>
          <a:p>
            <a:r>
              <a:rPr lang="el-GR" sz="2800" dirty="0"/>
              <a:t>Όπως έδειξε η έρευνα, χρειάζεται ταίριασμα του </a:t>
            </a:r>
            <a:r>
              <a:rPr lang="en-US" sz="2800" dirty="0"/>
              <a:t>influencer </a:t>
            </a:r>
            <a:r>
              <a:rPr lang="el-GR" sz="2800" dirty="0"/>
              <a:t>με τα χαρακτηριστικά του </a:t>
            </a:r>
            <a:r>
              <a:rPr lang="en-US" sz="2800" dirty="0"/>
              <a:t>target group.</a:t>
            </a:r>
          </a:p>
          <a:p>
            <a:r>
              <a:rPr lang="el-GR" sz="2800" dirty="0"/>
              <a:t>Οι </a:t>
            </a:r>
            <a:r>
              <a:rPr lang="el-GR" sz="2800" dirty="0" err="1"/>
              <a:t>στ</a:t>
            </a:r>
            <a:r>
              <a:rPr lang="en-US" sz="2800" dirty="0" err="1"/>
              <a:t>ό</a:t>
            </a:r>
            <a:r>
              <a:rPr lang="el-GR" sz="2800" dirty="0" err="1"/>
              <a:t>χοι</a:t>
            </a:r>
            <a:r>
              <a:rPr lang="el-GR" sz="2800" dirty="0"/>
              <a:t> του </a:t>
            </a:r>
            <a:r>
              <a:rPr lang="en-US" sz="2800" dirty="0"/>
              <a:t>Influencer, </a:t>
            </a:r>
            <a:r>
              <a:rPr lang="el-GR" sz="2800" dirty="0"/>
              <a:t>δεν είναι μόνο σε όρους πωλήσεων, αλλά και σε όρους επικοινωνίας (</a:t>
            </a:r>
            <a:r>
              <a:rPr lang="en-US" sz="2800" dirty="0"/>
              <a:t>awareness-interest-desire-action)</a:t>
            </a:r>
            <a:r>
              <a:rPr lang="el-GR" sz="2800" dirty="0"/>
              <a:t>, π.χ. ενδυνάμωσης του </a:t>
            </a:r>
            <a:r>
              <a:rPr lang="en-US" sz="2800" dirty="0"/>
              <a:t>brand. </a:t>
            </a:r>
            <a:r>
              <a:rPr lang="el-GR" sz="2800" dirty="0"/>
              <a:t>Ή μπορεί να είναι το </a:t>
            </a:r>
            <a:r>
              <a:rPr lang="en-US" sz="2800" dirty="0"/>
              <a:t>sharing, ή</a:t>
            </a:r>
            <a:r>
              <a:rPr lang="el-GR" sz="2800" dirty="0"/>
              <a:t> τα </a:t>
            </a:r>
            <a:r>
              <a:rPr lang="en-US" sz="2800" dirty="0"/>
              <a:t>likes (</a:t>
            </a:r>
            <a:r>
              <a:rPr lang="el-GR" sz="2800" dirty="0"/>
              <a:t>το </a:t>
            </a:r>
            <a:r>
              <a:rPr lang="en-US" sz="2800" dirty="0"/>
              <a:t>conversion rate </a:t>
            </a:r>
            <a:r>
              <a:rPr lang="el-GR" sz="2800" dirty="0"/>
              <a:t>υπολογίζεται ανάλογα με τους στόχους του </a:t>
            </a:r>
            <a:r>
              <a:rPr lang="en-US" sz="2800" dirty="0"/>
              <a:t>content engagement).</a:t>
            </a:r>
            <a:endParaRPr lang="el-GR" sz="2800" dirty="0"/>
          </a:p>
          <a:p>
            <a:r>
              <a:rPr lang="el-GR" sz="2800" dirty="0"/>
              <a:t>Η </a:t>
            </a:r>
            <a:r>
              <a:rPr lang="el-GR" sz="2800" dirty="0" err="1"/>
              <a:t>ποι</a:t>
            </a:r>
            <a:r>
              <a:rPr lang="en-US" sz="2800" dirty="0" err="1"/>
              <a:t>ό</a:t>
            </a:r>
            <a:r>
              <a:rPr lang="el-GR" sz="2800" dirty="0" err="1"/>
              <a:t>τητα</a:t>
            </a:r>
            <a:r>
              <a:rPr lang="el-GR" sz="2800" dirty="0"/>
              <a:t> του προϊόντος είναι πολύ σημαντική για την αποτελεσματικότητα του </a:t>
            </a:r>
            <a:r>
              <a:rPr lang="en-US" sz="2800" dirty="0"/>
              <a:t>influencer (</a:t>
            </a:r>
            <a:r>
              <a:rPr lang="en-US" sz="2800" dirty="0" err="1"/>
              <a:t>ό</a:t>
            </a:r>
            <a:r>
              <a:rPr lang="el-GR" sz="2800" dirty="0"/>
              <a:t>πως συμβαίνει και με το μάρκετινγκ εκτός Διαδικτύου)</a:t>
            </a:r>
            <a:r>
              <a:rPr lang="en-US" sz="2800" dirty="0"/>
              <a:t>.</a:t>
            </a:r>
            <a:endParaRPr lang="el-GR" sz="2800"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a:xfrm>
            <a:off x="6223000" y="6477000"/>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p:txBody>
          <a:bodyPr/>
          <a:lstStyle/>
          <a:p>
            <a:fld id="{3B354332-F23B-534A-A191-157CDC1B0D27}" type="slidenum">
              <a:rPr lang="el-GR" altLang="en-GR" smtClean="0"/>
              <a:pPr/>
              <a:t>153</a:t>
            </a:fld>
            <a:endParaRPr lang="el-GR" altLang="en-GR"/>
          </a:p>
        </p:txBody>
      </p:sp>
    </p:spTree>
    <p:extLst>
      <p:ext uri="{BB962C8B-B14F-4D97-AF65-F5344CB8AC3E}">
        <p14:creationId xmlns:p14="http://schemas.microsoft.com/office/powerpoint/2010/main" val="114878909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a:xfrm>
            <a:off x="0" y="228600"/>
            <a:ext cx="9083261" cy="914400"/>
          </a:xfrm>
        </p:spPr>
        <p:txBody>
          <a:bodyPr/>
          <a:lstStyle/>
          <a:p>
            <a:r>
              <a:rPr lang="el-GR" sz="3600" dirty="0"/>
              <a:t>Προτάσεις προς Επαγγελματίες και Χρήστες του Διαδικτύου</a:t>
            </a:r>
            <a:endParaRPr lang="en-GR" sz="3600" dirty="0"/>
          </a:p>
        </p:txBody>
      </p:sp>
      <p:sp useBgFill="1">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125760" y="1219200"/>
            <a:ext cx="8892480" cy="4419600"/>
          </a:xfrm>
        </p:spPr>
        <p:txBody>
          <a:bodyPr/>
          <a:lstStyle/>
          <a:p>
            <a:r>
              <a:rPr lang="el-GR" sz="2400" dirty="0"/>
              <a:t>Η εμπιστοσύνη των </a:t>
            </a:r>
            <a:r>
              <a:rPr lang="en-US" sz="2400" dirty="0"/>
              <a:t>followers </a:t>
            </a:r>
            <a:r>
              <a:rPr lang="el-GR" sz="2400" dirty="0"/>
              <a:t>προς τον </a:t>
            </a:r>
            <a:r>
              <a:rPr lang="en-US" sz="2400" dirty="0"/>
              <a:t>influencer</a:t>
            </a:r>
            <a:r>
              <a:rPr lang="el-GR" sz="2400" dirty="0"/>
              <a:t> είναι πολύ σημαντική, άρα χρειάζεται μεγάλη συνέπεια εκ μέρους του, ώστε να την διατηρήσει.</a:t>
            </a:r>
          </a:p>
          <a:p>
            <a:r>
              <a:rPr lang="el-GR" sz="2400" dirty="0"/>
              <a:t>Οι χρηματικές απολαβές του </a:t>
            </a:r>
            <a:r>
              <a:rPr lang="en-US" sz="2400" dirty="0"/>
              <a:t>influencers, </a:t>
            </a:r>
            <a:r>
              <a:rPr lang="el-GR" sz="2400" dirty="0"/>
              <a:t>δεν επηρεάζουν αρνητικά τους </a:t>
            </a:r>
            <a:r>
              <a:rPr lang="en-US" sz="2400" dirty="0"/>
              <a:t>followers.</a:t>
            </a:r>
          </a:p>
          <a:p>
            <a:r>
              <a:rPr lang="el-GR" sz="2400" dirty="0"/>
              <a:t>Οι </a:t>
            </a:r>
            <a:r>
              <a:rPr lang="en-US" sz="2400" dirty="0"/>
              <a:t>followers</a:t>
            </a:r>
            <a:r>
              <a:rPr lang="el-GR" sz="2400" dirty="0"/>
              <a:t>,</a:t>
            </a:r>
            <a:r>
              <a:rPr lang="en-US" sz="2400" dirty="0"/>
              <a:t> </a:t>
            </a:r>
            <a:r>
              <a:rPr lang="el-GR" sz="2400" dirty="0"/>
              <a:t>στην έρευνα, </a:t>
            </a:r>
            <a:r>
              <a:rPr lang="en-US" sz="2400" dirty="0" err="1"/>
              <a:t>έ</a:t>
            </a:r>
            <a:r>
              <a:rPr lang="el-GR" sz="2400" dirty="0" err="1"/>
              <a:t>δειξαν</a:t>
            </a:r>
            <a:r>
              <a:rPr lang="el-GR" sz="2400" dirty="0"/>
              <a:t> ότι τους απασχολεί και ανησυχούν για το πού μπορεί να καταλήξουν τα προσωπικά τους δεδομένα, στον βαθμό που μπορεί να έχει πρόσβαση σ’ αυτά ο/η</a:t>
            </a:r>
            <a:r>
              <a:rPr lang="en-US" sz="2400" dirty="0"/>
              <a:t> influencer.</a:t>
            </a:r>
            <a:endParaRPr lang="el-GR" sz="2400" dirty="0"/>
          </a:p>
          <a:p>
            <a:endParaRPr lang="en-GR" sz="2400"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a:xfrm>
            <a:off x="6223000" y="6477000"/>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p:txBody>
          <a:bodyPr/>
          <a:lstStyle/>
          <a:p>
            <a:fld id="{3B354332-F23B-534A-A191-157CDC1B0D27}" type="slidenum">
              <a:rPr lang="el-GR" altLang="en-GR" smtClean="0"/>
              <a:pPr/>
              <a:t>154</a:t>
            </a:fld>
            <a:endParaRPr lang="el-GR" altLang="en-GR"/>
          </a:p>
        </p:txBody>
      </p:sp>
    </p:spTree>
    <p:extLst>
      <p:ext uri="{BB962C8B-B14F-4D97-AF65-F5344CB8AC3E}">
        <p14:creationId xmlns:p14="http://schemas.microsoft.com/office/powerpoint/2010/main" val="22818573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a:xfrm>
            <a:off x="-95391" y="572210"/>
            <a:ext cx="9083261" cy="1184176"/>
          </a:xfrm>
        </p:spPr>
        <p:txBody>
          <a:bodyPr/>
          <a:lstStyle/>
          <a:p>
            <a:r>
              <a:rPr lang="el-GR" sz="2800" dirty="0"/>
              <a:t>Προτάσεις προς Επαγγελματίες και Χρήστες του Διαδικτύου</a:t>
            </a:r>
            <a:r>
              <a:rPr lang="en-US" sz="2800" dirty="0"/>
              <a:t> </a:t>
            </a:r>
            <a:r>
              <a:rPr lang="el-GR" sz="2800" dirty="0"/>
              <a:t>που βασίζεται και στις 3 έρευνες που παρουσιάσαμε (Πολιτικής Κοινωνικοποίησης, Συμπεριφοράς Καταναλωτή στα Κ.Δ. Και ο ρόλος των </a:t>
            </a:r>
            <a:r>
              <a:rPr lang="en-US" sz="2800" dirty="0"/>
              <a:t>Influencers </a:t>
            </a:r>
            <a:r>
              <a:rPr lang="el-GR" sz="2800" dirty="0"/>
              <a:t>στην Καταναλωτική Συμπεριφορά</a:t>
            </a:r>
            <a:endParaRPr lang="en-GR" sz="2800" dirty="0"/>
          </a:p>
        </p:txBody>
      </p:sp>
      <p:sp useBgFill="1">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95390" y="1984986"/>
            <a:ext cx="8892480" cy="4419600"/>
          </a:xfrm>
        </p:spPr>
        <p:txBody>
          <a:bodyPr/>
          <a:lstStyle/>
          <a:p>
            <a:r>
              <a:rPr lang="el-GR" sz="2400" dirty="0"/>
              <a:t>Η στρατηγική </a:t>
            </a:r>
            <a:r>
              <a:rPr lang="en-US" sz="2400" dirty="0"/>
              <a:t>e-marketing </a:t>
            </a:r>
            <a:r>
              <a:rPr lang="el-GR" sz="2400" dirty="0"/>
              <a:t>και προβολής στα Κοινωνικά Δίκτυα βασίζεται:</a:t>
            </a:r>
          </a:p>
          <a:p>
            <a:endParaRPr lang="el-GR" sz="100" dirty="0"/>
          </a:p>
          <a:p>
            <a:pPr lvl="1"/>
            <a:r>
              <a:rPr lang="el-GR" sz="2400" dirty="0"/>
              <a:t>Στην θεωρία της Επικοινωνίας Μάρκετινγκ </a:t>
            </a:r>
            <a:r>
              <a:rPr lang="en-US" sz="2400" dirty="0"/>
              <a:t>(</a:t>
            </a:r>
            <a:r>
              <a:rPr lang="el-GR" sz="2400" dirty="0"/>
              <a:t>Μοντέλο Διαδικασίας Επικοινωνίας και </a:t>
            </a:r>
            <a:r>
              <a:rPr lang="el-GR" sz="2400" dirty="0" err="1"/>
              <a:t>Επηρεάζοντος</a:t>
            </a:r>
            <a:r>
              <a:rPr lang="el-GR" sz="2400" dirty="0"/>
              <a:t>-πομπού του Μηνύματος της Επικοινωνίας)</a:t>
            </a:r>
          </a:p>
          <a:p>
            <a:pPr lvl="1"/>
            <a:endParaRPr lang="el-GR" sz="600" dirty="0"/>
          </a:p>
          <a:p>
            <a:pPr lvl="1"/>
            <a:r>
              <a:rPr lang="el-GR" sz="2400" dirty="0"/>
              <a:t>Στην θεωρία των Μακροχρονίων Κοινωνικών Σχέσεων (</a:t>
            </a:r>
            <a:r>
              <a:rPr lang="en-US" sz="2400" dirty="0"/>
              <a:t>building of long-term social relationships</a:t>
            </a:r>
            <a:r>
              <a:rPr lang="el-GR" sz="2400" dirty="0"/>
              <a:t> </a:t>
            </a:r>
            <a:r>
              <a:rPr lang="en-US" sz="2400" dirty="0"/>
              <a:t>and social communities).</a:t>
            </a:r>
            <a:endParaRPr lang="el-GR" sz="2400" dirty="0"/>
          </a:p>
          <a:p>
            <a:pPr lvl="1"/>
            <a:endParaRPr lang="el-GR" sz="1050" dirty="0"/>
          </a:p>
          <a:p>
            <a:pPr lvl="1"/>
            <a:r>
              <a:rPr lang="el-GR" sz="2400" dirty="0"/>
              <a:t>Στην </a:t>
            </a:r>
            <a:r>
              <a:rPr lang="el-GR" sz="2400" dirty="0" err="1"/>
              <a:t>θεωρ</a:t>
            </a:r>
            <a:r>
              <a:rPr lang="en-US" sz="2400" dirty="0" err="1"/>
              <a:t>ί</a:t>
            </a:r>
            <a:r>
              <a:rPr lang="el-GR" sz="2400" dirty="0"/>
              <a:t>α του Κοινωνικού Κεφαλαίου, που αφορά την ανάπτυξη/διατήρηση και στην Αξία του Κοινωνικού Κεφαλαίου (</a:t>
            </a:r>
            <a:r>
              <a:rPr lang="en-US" sz="2400" dirty="0"/>
              <a:t>Social Capital Value)</a:t>
            </a:r>
            <a:r>
              <a:rPr lang="el-GR" sz="2400" dirty="0"/>
              <a:t> από τα μέλη των Κ.Δ</a:t>
            </a:r>
            <a:r>
              <a:rPr lang="en-US" sz="2400" dirty="0"/>
              <a:t>.</a:t>
            </a:r>
            <a:endParaRPr lang="el-GR" sz="2400" dirty="0"/>
          </a:p>
          <a:p>
            <a:endParaRPr lang="en-US" sz="2400" dirty="0"/>
          </a:p>
          <a:p>
            <a:endParaRPr lang="el-GR" sz="2400" dirty="0"/>
          </a:p>
          <a:p>
            <a:endParaRPr lang="en-GR" sz="2400"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a:xfrm>
            <a:off x="6223000" y="6477000"/>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p:txBody>
          <a:bodyPr/>
          <a:lstStyle/>
          <a:p>
            <a:fld id="{3B354332-F23B-534A-A191-157CDC1B0D27}" type="slidenum">
              <a:rPr lang="el-GR" altLang="en-GR" smtClean="0"/>
              <a:pPr/>
              <a:t>155</a:t>
            </a:fld>
            <a:endParaRPr lang="el-GR" altLang="en-GR"/>
          </a:p>
        </p:txBody>
      </p:sp>
    </p:spTree>
    <p:extLst>
      <p:ext uri="{BB962C8B-B14F-4D97-AF65-F5344CB8AC3E}">
        <p14:creationId xmlns:p14="http://schemas.microsoft.com/office/powerpoint/2010/main" val="4702016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31169" y="1143000"/>
            <a:ext cx="8892480" cy="3962400"/>
          </a:xfrm>
        </p:spPr>
        <p:txBody>
          <a:bodyPr/>
          <a:lstStyle/>
          <a:p>
            <a:pPr marL="0" indent="0">
              <a:buNone/>
            </a:pPr>
            <a:endParaRPr lang="en-US" sz="2400" dirty="0"/>
          </a:p>
          <a:p>
            <a:r>
              <a:rPr lang="el-GR" sz="2400" dirty="0"/>
              <a:t>Η </a:t>
            </a:r>
            <a:r>
              <a:rPr lang="el-GR" sz="2400" dirty="0" err="1"/>
              <a:t>προστασ</a:t>
            </a:r>
            <a:r>
              <a:rPr lang="en-US" sz="2400" dirty="0" err="1"/>
              <a:t>ί</a:t>
            </a:r>
            <a:r>
              <a:rPr lang="el-GR" sz="2400" dirty="0"/>
              <a:t>α των προσωπικών δεδομένων, αν μη τι άλλο, προστατεύει το αγαθό της ελευθερίας έκφρασης των μελών των ΚΔ, τόσο μέσα, όσο και έξω από το Διαδίκτυο.</a:t>
            </a:r>
          </a:p>
          <a:p>
            <a:endParaRPr lang="el-GR" sz="2400" dirty="0"/>
          </a:p>
          <a:p>
            <a:r>
              <a:rPr lang="el-GR" sz="2400" dirty="0"/>
              <a:t>Η λογοκρισία και η διαγραφή επώνυμα διατυπωμένων απόψεων (επιστημονικών/ακαδημαϊκών, κλπ.) που δεν αντιβαίνουν στον Νομικό Κώδικα (δεν οδηγούν σε </a:t>
            </a:r>
            <a:r>
              <a:rPr lang="el-GR" sz="2400" dirty="0" err="1"/>
              <a:t>παραβατική</a:t>
            </a:r>
            <a:r>
              <a:rPr lang="el-GR" sz="2400" dirty="0"/>
              <a:t> συμπεριφορά), μετά από υποκειμενική κρίση των </a:t>
            </a:r>
            <a:r>
              <a:rPr lang="en-US" sz="2400" dirty="0"/>
              <a:t>moderators</a:t>
            </a:r>
            <a:r>
              <a:rPr lang="el-GR" sz="2400" dirty="0"/>
              <a:t> των μεγάλων Κ.Δ. </a:t>
            </a:r>
            <a:r>
              <a:rPr lang="el-GR" sz="2400" dirty="0" err="1"/>
              <a:t>υποσκ</a:t>
            </a:r>
            <a:r>
              <a:rPr lang="en-US" sz="2400" dirty="0" err="1"/>
              <a:t>ά</a:t>
            </a:r>
            <a:r>
              <a:rPr lang="el-GR" sz="2400" dirty="0" err="1"/>
              <a:t>πτει</a:t>
            </a:r>
            <a:r>
              <a:rPr lang="el-GR" sz="2400" dirty="0"/>
              <a:t> την ελευθερία του λόγου και την δημοκρατική έκφραση (δηλαδή την βούληση να ανταλλάξεις απόψεις στην Αγορά-Κοινότητά στην οποία είσαι μέλος με στόχο το κοινό καλό).  </a:t>
            </a:r>
          </a:p>
          <a:p>
            <a:endParaRPr lang="en-GR" sz="2400" dirty="0"/>
          </a:p>
        </p:txBody>
      </p:sp>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a:xfrm>
            <a:off x="60739" y="92765"/>
            <a:ext cx="9083261" cy="1224136"/>
          </a:xfrm>
        </p:spPr>
        <p:txBody>
          <a:bodyPr/>
          <a:lstStyle/>
          <a:p>
            <a:r>
              <a:rPr lang="el-GR" sz="2400" dirty="0"/>
              <a:t>Προτάσεις προς Επαγγελματίες, Ακαδημαϊκούς και Χρήστες του Διαδικτύου, όπως προκύπτει και από τις 3 έρευνες</a:t>
            </a:r>
            <a:endParaRPr lang="en-GR" sz="2400"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a:xfrm>
            <a:off x="6223000" y="6477000"/>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p:txBody>
          <a:bodyPr/>
          <a:lstStyle/>
          <a:p>
            <a:fld id="{3B354332-F23B-534A-A191-157CDC1B0D27}" type="slidenum">
              <a:rPr lang="el-GR" altLang="en-GR" smtClean="0"/>
              <a:pPr/>
              <a:t>156</a:t>
            </a:fld>
            <a:endParaRPr lang="el-GR" altLang="en-GR"/>
          </a:p>
        </p:txBody>
      </p:sp>
    </p:spTree>
    <p:extLst>
      <p:ext uri="{BB962C8B-B14F-4D97-AF65-F5344CB8AC3E}">
        <p14:creationId xmlns:p14="http://schemas.microsoft.com/office/powerpoint/2010/main" val="1732992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14063" y="905002"/>
            <a:ext cx="8892480" cy="4784576"/>
          </a:xfrm>
        </p:spPr>
        <p:txBody>
          <a:bodyPr/>
          <a:lstStyle/>
          <a:p>
            <a:pPr marL="0" indent="0">
              <a:buNone/>
            </a:pPr>
            <a:endParaRPr lang="en-US" sz="2400" dirty="0"/>
          </a:p>
          <a:p>
            <a:r>
              <a:rPr lang="el-GR" sz="2400" dirty="0"/>
              <a:t>Υπόψη ότι δεν είναι εύκολο να δημιουργηθούν νέα Κ.Δ. διότι υπάρχουν εμπόδια εισόδου νέων ανταγωνιστών στον συγκεκριμένο χώρο.</a:t>
            </a:r>
          </a:p>
          <a:p>
            <a:r>
              <a:rPr lang="el-GR" sz="2400" dirty="0"/>
              <a:t>Τα εμπόδια αυτά οφείλονται κυρίως στα </a:t>
            </a:r>
            <a:r>
              <a:rPr lang="en-US" sz="2400" dirty="0"/>
              <a:t>network externalities (</a:t>
            </a:r>
            <a:r>
              <a:rPr lang="el-GR" sz="2400" dirty="0"/>
              <a:t>η χρησιμότητα και η αξία ενός δικτύου αυξάνεται με την αύξηση του αριθμού των μελών του). </a:t>
            </a:r>
          </a:p>
          <a:p>
            <a:r>
              <a:rPr lang="el-GR" sz="2400" dirty="0"/>
              <a:t>Έτσι, ένα πιθανό νέο δίκτυο με ελάχιστα μέλη δεν θα έχει καμμιά χρησιμότητα στα λιγοστά μέλη του.</a:t>
            </a:r>
          </a:p>
          <a:p>
            <a:r>
              <a:rPr lang="el-GR" sz="2400" dirty="0"/>
              <a:t>Άλλο εμπόδιο είναι η συνεχής εξαγορά των αναδυόμενων δικτύων από τα ήδη υπάρχοντα δίκτυα ηγέτες στον χώρο (</a:t>
            </a:r>
            <a:r>
              <a:rPr lang="en-US" sz="2400" dirty="0"/>
              <a:t>Facebook/Google, </a:t>
            </a:r>
            <a:r>
              <a:rPr lang="el-GR" sz="2400" dirty="0"/>
              <a:t>κλπ).</a:t>
            </a:r>
          </a:p>
          <a:p>
            <a:pPr marL="0" indent="0">
              <a:buNone/>
            </a:pPr>
            <a:endParaRPr lang="en-US" sz="2400" dirty="0"/>
          </a:p>
          <a:p>
            <a:endParaRPr lang="el-GR" sz="2400" dirty="0"/>
          </a:p>
          <a:p>
            <a:endParaRPr lang="en-GR" sz="2400" dirty="0"/>
          </a:p>
        </p:txBody>
      </p:sp>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a:xfrm>
            <a:off x="0" y="676402"/>
            <a:ext cx="9083261" cy="457200"/>
          </a:xfrm>
        </p:spPr>
        <p:txBody>
          <a:bodyPr/>
          <a:lstStyle/>
          <a:p>
            <a:r>
              <a:rPr lang="el-GR" sz="2400" dirty="0"/>
              <a:t>Προτάσεις προς Επαγγελματίες, Ακαδημαϊκούς και Χρήστες του Διαδικτύου, όπως προκύπτει και από τις 3 έρευνες</a:t>
            </a:r>
            <a:endParaRPr lang="en-GR" sz="2400"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a:xfrm>
            <a:off x="6223000" y="6477000"/>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p:txBody>
          <a:bodyPr/>
          <a:lstStyle/>
          <a:p>
            <a:fld id="{3B354332-F23B-534A-A191-157CDC1B0D27}" type="slidenum">
              <a:rPr lang="el-GR" altLang="en-GR" smtClean="0"/>
              <a:pPr/>
              <a:t>157</a:t>
            </a:fld>
            <a:endParaRPr lang="el-GR" altLang="en-GR"/>
          </a:p>
        </p:txBody>
      </p:sp>
    </p:spTree>
    <p:extLst>
      <p:ext uri="{BB962C8B-B14F-4D97-AF65-F5344CB8AC3E}">
        <p14:creationId xmlns:p14="http://schemas.microsoft.com/office/powerpoint/2010/main" val="12666584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0" y="-33130"/>
            <a:ext cx="8892480" cy="4784576"/>
          </a:xfrm>
        </p:spPr>
        <p:txBody>
          <a:bodyPr/>
          <a:lstStyle/>
          <a:p>
            <a:pPr marL="0" indent="0">
              <a:buNone/>
            </a:pPr>
            <a:endParaRPr lang="en-US" sz="2300" dirty="0"/>
          </a:p>
          <a:p>
            <a:r>
              <a:rPr lang="el-GR" sz="2300" dirty="0"/>
              <a:t>Σε αυτήν την νέα τεχνολογική εποχή της 4</a:t>
            </a:r>
            <a:r>
              <a:rPr lang="el-GR" sz="2300" baseline="30000" dirty="0"/>
              <a:t>ης</a:t>
            </a:r>
            <a:r>
              <a:rPr lang="el-GR" sz="2300" dirty="0"/>
              <a:t> βιομηχανικής επανάστασης, η λύση ίσως θα είναι η αναγκαία κρατική παρέμβαση</a:t>
            </a:r>
            <a:r>
              <a:rPr lang="en-US" sz="2300" dirty="0"/>
              <a:t>/</a:t>
            </a:r>
            <a:r>
              <a:rPr lang="en-US" sz="2300" dirty="0" err="1"/>
              <a:t>έ</a:t>
            </a:r>
            <a:r>
              <a:rPr lang="el-GR" sz="2300" dirty="0" err="1"/>
              <a:t>λεγχος</a:t>
            </a:r>
            <a:r>
              <a:rPr lang="el-GR" sz="2300" dirty="0"/>
              <a:t> των Κ.Δ., προκειμένου να:</a:t>
            </a:r>
          </a:p>
          <a:p>
            <a:r>
              <a:rPr lang="el-GR" sz="2300" dirty="0"/>
              <a:t>Διαφυλαχθεί η ελευθερία έκφρασης των μελών των Κ.Δ.</a:t>
            </a:r>
          </a:p>
          <a:p>
            <a:r>
              <a:rPr lang="el-GR" sz="2300" dirty="0"/>
              <a:t>Διαφυλαχθούν τα προσωπικά δεδομένα και ο έλεγχος της συμπεριφοράς των μελών, που γίνεται, είτε εν γνώσει τους, είτε εν αγνεία τους (μέσω εργαλείων </a:t>
            </a:r>
            <a:r>
              <a:rPr lang="en-US" sz="2300" dirty="0"/>
              <a:t>cookies</a:t>
            </a:r>
            <a:r>
              <a:rPr lang="el-GR" sz="2300" dirty="0"/>
              <a:t>,</a:t>
            </a:r>
            <a:r>
              <a:rPr lang="en-US" sz="2300" dirty="0"/>
              <a:t> ή</a:t>
            </a:r>
            <a:r>
              <a:rPr lang="el-GR" sz="2300" dirty="0"/>
              <a:t> </a:t>
            </a:r>
            <a:r>
              <a:rPr lang="en-US" sz="2300" dirty="0"/>
              <a:t>neural science)</a:t>
            </a:r>
            <a:r>
              <a:rPr lang="el-GR" sz="2300" dirty="0"/>
              <a:t>.</a:t>
            </a:r>
          </a:p>
          <a:p>
            <a:r>
              <a:rPr lang="el-GR" sz="2300" dirty="0"/>
              <a:t>Ειδικά τώρα με την αύξηση της </a:t>
            </a:r>
            <a:r>
              <a:rPr lang="el-GR" sz="2300" dirty="0" err="1"/>
              <a:t>τηλε</a:t>
            </a:r>
            <a:r>
              <a:rPr lang="el-GR" sz="2300" dirty="0"/>
              <a:t>-εργασίας και </a:t>
            </a:r>
            <a:r>
              <a:rPr lang="el-GR" sz="2300" dirty="0" err="1"/>
              <a:t>τηλε</a:t>
            </a:r>
            <a:r>
              <a:rPr lang="el-GR" sz="2300" dirty="0"/>
              <a:t>- εκπαίδευσης θα πρέπει να διαφυλαχθεί η ελεύθερη διακίνηση ιδεών και να αποφευχθεί ο κίνδυνος της παρακολούθησης, η λογοκρισίας και της καταχώρηση της συμπεριφοράς των προσώπων σύμφωνα με στερεότυπα (Όπως π.χ. γίνεται σήμερα στην Κίνα).</a:t>
            </a:r>
          </a:p>
          <a:p>
            <a:r>
              <a:rPr lang="el-GR" sz="2300" dirty="0"/>
              <a:t>Να αποφευχθεί η αυτονόμησή των Κ.Δ. από την βούληση των δημοκρατικά εκπροσωπουμένων κυβερνήσεων, στο βαθμό που αυτό είναι ακόμη εφικτό (αποφυγή κινδύνου μονοπωλίου και μονοπωλιακών πρακτικών).</a:t>
            </a:r>
          </a:p>
          <a:p>
            <a:endParaRPr lang="en-US" sz="2300" dirty="0"/>
          </a:p>
          <a:p>
            <a:endParaRPr lang="el-GR" sz="2300" dirty="0"/>
          </a:p>
          <a:p>
            <a:endParaRPr lang="en-GR" sz="2300" dirty="0"/>
          </a:p>
        </p:txBody>
      </p:sp>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a:xfrm>
            <a:off x="-95391" y="0"/>
            <a:ext cx="9083261" cy="457200"/>
          </a:xfrm>
        </p:spPr>
        <p:txBody>
          <a:bodyPr/>
          <a:lstStyle/>
          <a:p>
            <a:r>
              <a:rPr lang="el-GR" sz="3200" dirty="0"/>
              <a:t>Προτάσεις για αποφυγή μελλοντικών κινδύνων</a:t>
            </a:r>
            <a:endParaRPr lang="en-GR" sz="3200"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a:xfrm>
            <a:off x="6223000" y="6477000"/>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p:txBody>
          <a:bodyPr/>
          <a:lstStyle/>
          <a:p>
            <a:fld id="{3B354332-F23B-534A-A191-157CDC1B0D27}" type="slidenum">
              <a:rPr lang="el-GR" altLang="en-GR" smtClean="0"/>
              <a:pPr/>
              <a:t>158</a:t>
            </a:fld>
            <a:endParaRPr lang="el-GR" altLang="en-GR"/>
          </a:p>
        </p:txBody>
      </p:sp>
    </p:spTree>
    <p:extLst>
      <p:ext uri="{BB962C8B-B14F-4D97-AF65-F5344CB8AC3E}">
        <p14:creationId xmlns:p14="http://schemas.microsoft.com/office/powerpoint/2010/main" val="26431606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a:xfrm>
            <a:off x="226943" y="478531"/>
            <a:ext cx="8865964" cy="914400"/>
          </a:xfrm>
        </p:spPr>
        <p:txBody>
          <a:bodyPr/>
          <a:lstStyle/>
          <a:p>
            <a:r>
              <a:rPr lang="el-GR" sz="2800" dirty="0"/>
              <a:t>Προτάσεις προς Επαγγελματίες και Χρήστες του Διαδικτύου</a:t>
            </a:r>
            <a:r>
              <a:rPr lang="en-US" sz="2800" dirty="0"/>
              <a:t>- </a:t>
            </a:r>
            <a:r>
              <a:rPr lang="el-GR" sz="2800" dirty="0"/>
              <a:t>Παραδείγματα από την αρχική φάση της υιοθέτησης του Διαδικτύου</a:t>
            </a:r>
            <a:endParaRPr lang="en-GR" sz="2800" dirty="0"/>
          </a:p>
        </p:txBody>
      </p:sp>
      <p:sp useBgFill="1">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395536" y="1374505"/>
            <a:ext cx="8227764" cy="5004964"/>
          </a:xfrm>
        </p:spPr>
        <p:txBody>
          <a:bodyPr/>
          <a:lstStyle/>
          <a:p>
            <a:r>
              <a:rPr lang="el-GR" sz="2000" dirty="0"/>
              <a:t>Ο σεβασμός της κουλτούρας του διαδικτύου θα έχει ως αποτέλεσμα την αναβάθμιση της επικοινωνίας μεταξύ των μελών ΚΔ, όπως ήταν στην αρχική φάση της ανάπτυξής του (</a:t>
            </a:r>
            <a:r>
              <a:rPr lang="en-US" sz="2000" dirty="0"/>
              <a:t>invention phase)</a:t>
            </a:r>
            <a:r>
              <a:rPr lang="el-GR" sz="2000" dirty="0"/>
              <a:t>.</a:t>
            </a:r>
          </a:p>
          <a:p>
            <a:r>
              <a:rPr lang="el-GR" sz="2000" dirty="0"/>
              <a:t>Αυτή ήταν βασισμένη:</a:t>
            </a:r>
          </a:p>
          <a:p>
            <a:pPr lvl="1"/>
            <a:r>
              <a:rPr lang="el-GR" sz="2000" dirty="0"/>
              <a:t>στην αλληλεγγύη, στην αυθόρμητη δημιουργία </a:t>
            </a:r>
            <a:r>
              <a:rPr lang="en-US" sz="2000" dirty="0"/>
              <a:t>virtual </a:t>
            </a:r>
            <a:r>
              <a:rPr lang="el-GR" sz="2000" dirty="0"/>
              <a:t>κοινοτήτων για ανταλλαγή απόψεων προς την αύξηση της γνώσης σχετικά με θέματα κοινού ενδιαφέροντος (πολιτική κοινωνικοποίηση-</a:t>
            </a:r>
            <a:r>
              <a:rPr lang="en-US" sz="2000" dirty="0"/>
              <a:t>civic socialization)</a:t>
            </a:r>
            <a:r>
              <a:rPr lang="el-GR" sz="2000" dirty="0"/>
              <a:t> (Βλ. ως παράδειγμα την ανταλλαγή άρθρων και απόψεων και επικοινωνίας στην εποχή του </a:t>
            </a:r>
            <a:r>
              <a:rPr lang="el-GR" sz="2000" dirty="0" err="1"/>
              <a:t>Κορωνοϊού</a:t>
            </a:r>
            <a:r>
              <a:rPr lang="el-GR" sz="2000" dirty="0"/>
              <a:t>). </a:t>
            </a:r>
          </a:p>
          <a:p>
            <a:pPr lvl="1"/>
            <a:r>
              <a:rPr lang="el-GR" sz="2000" dirty="0"/>
              <a:t>Στην δημιουργία ευκαιριών αυθόρμητης αλληλοβοήθειας όπου χρειάζεται (π.χ. Ανακύκλωση/μεταπώληση προϊόντων </a:t>
            </a:r>
            <a:r>
              <a:rPr lang="en-US" sz="2000" dirty="0"/>
              <a:t>C2C, </a:t>
            </a:r>
            <a:r>
              <a:rPr lang="el-GR" sz="2000" dirty="0"/>
              <a:t>προστασία περιβάλλοντος</a:t>
            </a:r>
            <a:r>
              <a:rPr lang="en-US" sz="2000" dirty="0"/>
              <a:t> – </a:t>
            </a:r>
            <a:r>
              <a:rPr lang="el-GR" sz="2000" dirty="0"/>
              <a:t>ενημέρωση το τι μπορείς να κάνεις γι’ αυτό, διευκόλυνση κοινωνικών ομάδων (π.χ. διάθεση χρόνου και επικοινωνία ανθρώπων που δυσκολεύονται λόγω χρόνου, φυσικής αδυναμίας, ή γεωγραφικής, ή κοινωνικής απόστασης).</a:t>
            </a:r>
          </a:p>
          <a:p>
            <a:endParaRPr lang="en-GR" sz="2400"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a:xfrm>
            <a:off x="6223000" y="6400800"/>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a:xfrm>
            <a:off x="6718300" y="6467061"/>
            <a:ext cx="1905000" cy="457200"/>
          </a:xfrm>
        </p:spPr>
        <p:txBody>
          <a:bodyPr/>
          <a:lstStyle/>
          <a:p>
            <a:fld id="{3B354332-F23B-534A-A191-157CDC1B0D27}" type="slidenum">
              <a:rPr lang="el-GR" altLang="en-GR" smtClean="0"/>
              <a:pPr/>
              <a:t>159</a:t>
            </a:fld>
            <a:endParaRPr lang="el-GR" altLang="en-GR" dirty="0"/>
          </a:p>
        </p:txBody>
      </p:sp>
    </p:spTree>
    <p:extLst>
      <p:ext uri="{BB962C8B-B14F-4D97-AF65-F5344CB8AC3E}">
        <p14:creationId xmlns:p14="http://schemas.microsoft.com/office/powerpoint/2010/main" val="1880394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8F7081-ECFE-5044-8B15-9912692E0849}"/>
              </a:ext>
            </a:extLst>
          </p:cNvPr>
          <p:cNvSpPr>
            <a:spLocks noGrp="1"/>
          </p:cNvSpPr>
          <p:nvPr>
            <p:ph idx="1"/>
          </p:nvPr>
        </p:nvSpPr>
        <p:spPr>
          <a:xfrm>
            <a:off x="65708" y="692696"/>
            <a:ext cx="9078291" cy="3168352"/>
          </a:xfrm>
        </p:spPr>
        <p:txBody>
          <a:bodyPr/>
          <a:lstStyle/>
          <a:p>
            <a:r>
              <a:rPr lang="en-US" sz="2400" dirty="0"/>
              <a:t>It involves complex programming mechanisms and appropriate software that enables Electronic Data Interchange (EDI) &amp; Electronic Money Transfer (EFT)</a:t>
            </a:r>
            <a:r>
              <a:rPr lang="en-GR" sz="2400" dirty="0"/>
              <a:t> </a:t>
            </a:r>
            <a:r>
              <a:rPr lang="en-US" sz="2400" dirty="0"/>
              <a:t>between the two parties (between businesses but also between businesses and consumers) involved in the transaction. </a:t>
            </a:r>
          </a:p>
          <a:p>
            <a:r>
              <a:rPr lang="en-US" sz="2400" dirty="0"/>
              <a:t>This particular form of transaction is performed solely by means of computers, bypassing the human factor and minimizing the likelihood of error and malicious use of data (</a:t>
            </a:r>
            <a:r>
              <a:rPr lang="en-US" sz="2400" dirty="0" err="1"/>
              <a:t>tee.gr</a:t>
            </a:r>
            <a:r>
              <a:rPr lang="en-US" sz="2400" dirty="0"/>
              <a:t>).</a:t>
            </a:r>
          </a:p>
          <a:p>
            <a:r>
              <a:rPr lang="en-US" sz="2400" dirty="0"/>
              <a:t>Mechanistic Communication Structure: mediated, </a:t>
            </a:r>
            <a:r>
              <a:rPr lang="en-US" sz="2400" dirty="0" err="1"/>
              <a:t>uni</a:t>
            </a:r>
            <a:r>
              <a:rPr lang="en-US" sz="2400" dirty="0"/>
              <a:t>-directional, structured, impersonal, formal, poor (opp. Relational communication pattern, see along the following, p. 30).</a:t>
            </a:r>
            <a:endParaRPr lang="en-GR" sz="2400" dirty="0"/>
          </a:p>
        </p:txBody>
      </p:sp>
      <p:sp>
        <p:nvSpPr>
          <p:cNvPr id="5" name="Slide Number Placeholder 4">
            <a:extLst>
              <a:ext uri="{FF2B5EF4-FFF2-40B4-BE49-F238E27FC236}">
                <a16:creationId xmlns:a16="http://schemas.microsoft.com/office/drawing/2014/main" id="{04059045-B98E-7B44-9D3A-0525C77A5A59}"/>
              </a:ext>
            </a:extLst>
          </p:cNvPr>
          <p:cNvSpPr>
            <a:spLocks noGrp="1"/>
          </p:cNvSpPr>
          <p:nvPr>
            <p:ph type="sldNum" sz="quarter" idx="12"/>
          </p:nvPr>
        </p:nvSpPr>
        <p:spPr/>
        <p:txBody>
          <a:bodyPr/>
          <a:lstStyle/>
          <a:p>
            <a:fld id="{3B354332-F23B-534A-A191-157CDC1B0D27}" type="slidenum">
              <a:rPr lang="el-GR" altLang="en-GR" smtClean="0"/>
              <a:pPr/>
              <a:t>16</a:t>
            </a:fld>
            <a:endParaRPr lang="el-GR" altLang="en-GR"/>
          </a:p>
        </p:txBody>
      </p:sp>
      <p:sp>
        <p:nvSpPr>
          <p:cNvPr id="2" name="Title 1">
            <a:extLst>
              <a:ext uri="{FF2B5EF4-FFF2-40B4-BE49-F238E27FC236}">
                <a16:creationId xmlns:a16="http://schemas.microsoft.com/office/drawing/2014/main" id="{B6082CE4-513F-194B-A938-5882E90C5F93}"/>
              </a:ext>
            </a:extLst>
          </p:cNvPr>
          <p:cNvSpPr>
            <a:spLocks noGrp="1"/>
          </p:cNvSpPr>
          <p:nvPr>
            <p:ph type="title"/>
          </p:nvPr>
        </p:nvSpPr>
        <p:spPr>
          <a:xfrm>
            <a:off x="685800" y="152400"/>
            <a:ext cx="6870700" cy="684312"/>
          </a:xfrm>
        </p:spPr>
        <p:txBody>
          <a:bodyPr/>
          <a:lstStyle/>
          <a:p>
            <a:r>
              <a:rPr lang="en-US" sz="2800" dirty="0"/>
              <a:t>E-commerce/ Mechanistic Communication Structures</a:t>
            </a:r>
            <a:endParaRPr lang="en-GR" sz="2800" dirty="0"/>
          </a:p>
        </p:txBody>
      </p:sp>
      <p:sp>
        <p:nvSpPr>
          <p:cNvPr id="4" name="Footer Placeholder 3">
            <a:extLst>
              <a:ext uri="{FF2B5EF4-FFF2-40B4-BE49-F238E27FC236}">
                <a16:creationId xmlns:a16="http://schemas.microsoft.com/office/drawing/2014/main" id="{6E57CD65-5189-E84D-8247-DF4FCE438E56}"/>
              </a:ext>
            </a:extLst>
          </p:cNvPr>
          <p:cNvSpPr>
            <a:spLocks noGrp="1"/>
          </p:cNvSpPr>
          <p:nvPr>
            <p:ph type="ftr" sz="quarter" idx="11"/>
          </p:nvPr>
        </p:nvSpPr>
        <p:spPr/>
        <p:txBody>
          <a:bodyPr/>
          <a:lstStyle/>
          <a:p>
            <a:r>
              <a:rPr lang="el-GR" altLang="en-GR"/>
              <a:t>Δρ. Δέσποινα Καραγιάννη, 2022</a:t>
            </a:r>
          </a:p>
        </p:txBody>
      </p:sp>
    </p:spTree>
    <p:extLst>
      <p:ext uri="{BB962C8B-B14F-4D97-AF65-F5344CB8AC3E}">
        <p14:creationId xmlns:p14="http://schemas.microsoft.com/office/powerpoint/2010/main" val="27735289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a:xfrm>
            <a:off x="252636" y="282352"/>
            <a:ext cx="8638728" cy="914400"/>
          </a:xfrm>
        </p:spPr>
        <p:txBody>
          <a:bodyPr/>
          <a:lstStyle/>
          <a:p>
            <a:r>
              <a:rPr lang="el-GR" sz="3200" dirty="0"/>
              <a:t>Προτάσεις προς Επαγγελματίες και Χρήστες του Διαδικτύου</a:t>
            </a:r>
            <a:endParaRPr lang="en-GR" sz="3200" dirty="0"/>
          </a:p>
        </p:txBody>
      </p:sp>
      <p:sp useBgFill="1">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0" y="1196752"/>
            <a:ext cx="9036496" cy="4096072"/>
          </a:xfrm>
        </p:spPr>
        <p:txBody>
          <a:bodyPr/>
          <a:lstStyle/>
          <a:p>
            <a:r>
              <a:rPr lang="el-GR" sz="2600" dirty="0"/>
              <a:t>Μοίρασμα γνώσης για ταχύτερη ανάπτυξη νέων προϊόντων(αγαθών/υπηρεσιών/εφαρμογών/εμπειριών)</a:t>
            </a:r>
          </a:p>
          <a:p>
            <a:endParaRPr lang="el-GR" sz="2600" dirty="0"/>
          </a:p>
          <a:p>
            <a:r>
              <a:rPr lang="el-GR" sz="2600" dirty="0"/>
              <a:t>Ως γνωστόν η ανακάλυψη μιας νέας ευκαιρίας στην αγορά αφορά ένα νέο προϊόν/νέο τμήμα της αγοράς  και ενέχει αβεβαιότητα ως προς την επιτυχή αποδοχή του από την αγορά (επιτυχές </a:t>
            </a:r>
            <a:r>
              <a:rPr lang="en-US" sz="2600" dirty="0"/>
              <a:t>NPD)</a:t>
            </a:r>
            <a:r>
              <a:rPr lang="el-GR" sz="2600" dirty="0"/>
              <a:t>.</a:t>
            </a:r>
          </a:p>
          <a:p>
            <a:r>
              <a:rPr lang="en-US" sz="2600" dirty="0"/>
              <a:t>H</a:t>
            </a:r>
            <a:r>
              <a:rPr lang="el-GR" sz="2600" dirty="0"/>
              <a:t> αλληλεγγύη μεταξύ των μελών Κ</a:t>
            </a:r>
            <a:r>
              <a:rPr lang="en-US" sz="2600" dirty="0"/>
              <a:t>.</a:t>
            </a:r>
            <a:r>
              <a:rPr lang="el-GR" sz="2600" dirty="0"/>
              <a:t>Δ.</a:t>
            </a:r>
            <a:r>
              <a:rPr lang="en-US" sz="2600" dirty="0"/>
              <a:t> </a:t>
            </a:r>
            <a:r>
              <a:rPr lang="el-GR" sz="2600" dirty="0"/>
              <a:t>που εκφράζεται ως μοίρασμα της γνώσης συμβάλλει στην μείωση της παραπάνω αβεβαιότητας που ενέχει το νέο προϊόν-αγαθό/υπηρεσία και επομένως στην διευκόλυνση της αγοραστικής απόφασης.</a:t>
            </a:r>
          </a:p>
          <a:p>
            <a:endParaRPr lang="el-GR" sz="2600" dirty="0"/>
          </a:p>
          <a:p>
            <a:endParaRPr lang="en-GR" sz="2600"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a:xfrm>
            <a:off x="5486400" y="6347048"/>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p:txBody>
          <a:bodyPr/>
          <a:lstStyle/>
          <a:p>
            <a:fld id="{3B354332-F23B-534A-A191-157CDC1B0D27}" type="slidenum">
              <a:rPr lang="el-GR" altLang="en-GR" smtClean="0"/>
              <a:pPr/>
              <a:t>160</a:t>
            </a:fld>
            <a:endParaRPr lang="el-GR" altLang="en-GR"/>
          </a:p>
        </p:txBody>
      </p:sp>
    </p:spTree>
    <p:extLst>
      <p:ext uri="{BB962C8B-B14F-4D97-AF65-F5344CB8AC3E}">
        <p14:creationId xmlns:p14="http://schemas.microsoft.com/office/powerpoint/2010/main" val="4690549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 name="Content Placeholder 2">
            <a:extLst>
              <a:ext uri="{FF2B5EF4-FFF2-40B4-BE49-F238E27FC236}">
                <a16:creationId xmlns:a16="http://schemas.microsoft.com/office/drawing/2014/main" id="{CB58E185-C317-1A4D-99E4-4908A94A10E7}"/>
              </a:ext>
            </a:extLst>
          </p:cNvPr>
          <p:cNvSpPr>
            <a:spLocks noGrp="1"/>
          </p:cNvSpPr>
          <p:nvPr>
            <p:ph idx="1"/>
          </p:nvPr>
        </p:nvSpPr>
        <p:spPr>
          <a:xfrm>
            <a:off x="324086" y="362068"/>
            <a:ext cx="8495828" cy="5943600"/>
          </a:xfrm>
        </p:spPr>
        <p:txBody>
          <a:bodyPr/>
          <a:lstStyle/>
          <a:p>
            <a:pPr marL="0" indent="0">
              <a:buNone/>
            </a:pPr>
            <a:endParaRPr lang="el-GR" sz="2300" dirty="0"/>
          </a:p>
          <a:p>
            <a:r>
              <a:rPr lang="el-GR" sz="2300" dirty="0"/>
              <a:t>Τα αποτελέσματα θα είναι:</a:t>
            </a:r>
          </a:p>
          <a:p>
            <a:pPr lvl="1"/>
            <a:r>
              <a:rPr lang="en-US" sz="2300" dirty="0"/>
              <a:t>K</a:t>
            </a:r>
            <a:r>
              <a:rPr lang="el-GR" sz="2300" dirty="0" err="1"/>
              <a:t>αλύτερη</a:t>
            </a:r>
            <a:r>
              <a:rPr lang="el-GR" sz="2300" dirty="0"/>
              <a:t> κατανομή της δαπάνης προβολής στα Κ.Δ.</a:t>
            </a:r>
          </a:p>
          <a:p>
            <a:pPr lvl="1"/>
            <a:r>
              <a:rPr lang="el-GR" sz="2300" dirty="0"/>
              <a:t>Καλύτερα καθαρά αποτελέσματα στρατηγικής </a:t>
            </a:r>
            <a:r>
              <a:rPr lang="en-US" sz="2300" dirty="0"/>
              <a:t>e-marketing</a:t>
            </a:r>
            <a:r>
              <a:rPr lang="el-GR" sz="2300" dirty="0"/>
              <a:t>.</a:t>
            </a:r>
            <a:r>
              <a:rPr lang="en-US" sz="2300" dirty="0"/>
              <a:t> </a:t>
            </a:r>
            <a:endParaRPr lang="el-GR" sz="2300" dirty="0"/>
          </a:p>
          <a:p>
            <a:pPr lvl="1"/>
            <a:r>
              <a:rPr lang="el-GR" sz="2300" dirty="0"/>
              <a:t>Αποφυγή σπατάλης πόρων (ανθρωποωρών και κεφαλαίου).</a:t>
            </a:r>
            <a:endParaRPr lang="en-US" sz="2300" dirty="0"/>
          </a:p>
          <a:p>
            <a:pPr lvl="1"/>
            <a:r>
              <a:rPr lang="el-GR" sz="2300" dirty="0"/>
              <a:t>Καλύτερη λογοδοσία των υπεύθυνων του </a:t>
            </a:r>
            <a:r>
              <a:rPr lang="en-US" sz="2300" dirty="0"/>
              <a:t>e-marketing (accountability)</a:t>
            </a:r>
            <a:r>
              <a:rPr lang="el-GR" sz="2300" dirty="0"/>
              <a:t>.</a:t>
            </a:r>
          </a:p>
          <a:p>
            <a:pPr lvl="1"/>
            <a:r>
              <a:rPr lang="el-GR" sz="2300" dirty="0" err="1"/>
              <a:t>Ενδυν</a:t>
            </a:r>
            <a:r>
              <a:rPr lang="en-US" sz="2300" dirty="0" err="1"/>
              <a:t>ά</a:t>
            </a:r>
            <a:r>
              <a:rPr lang="el-GR" sz="2300" dirty="0" err="1"/>
              <a:t>μωση</a:t>
            </a:r>
            <a:r>
              <a:rPr lang="el-GR" sz="2300" dirty="0"/>
              <a:t> των πιστών πελατών (με συνέπεια την ευκολότερη πρόβλεψη μελλοντικών εσόδων και σταθερότητα της τιμής της μετοχής).</a:t>
            </a:r>
          </a:p>
          <a:p>
            <a:pPr lvl="1"/>
            <a:r>
              <a:rPr lang="el-GR" sz="2300" dirty="0"/>
              <a:t>Εφαρμογή του </a:t>
            </a:r>
            <a:r>
              <a:rPr lang="en-US" sz="2300" dirty="0"/>
              <a:t>CSR</a:t>
            </a:r>
            <a:r>
              <a:rPr lang="el-GR" sz="2300" dirty="0"/>
              <a:t> : Λιγότερη όχληση προς τους επισκέπτες (</a:t>
            </a:r>
            <a:r>
              <a:rPr lang="en-US" sz="2300" dirty="0"/>
              <a:t>spamming), </a:t>
            </a:r>
            <a:r>
              <a:rPr lang="el-GR" sz="2300" dirty="0" err="1"/>
              <a:t>αποφόρτηση</a:t>
            </a:r>
            <a:r>
              <a:rPr lang="el-GR" sz="2300" dirty="0"/>
              <a:t> του </a:t>
            </a:r>
            <a:r>
              <a:rPr lang="el-GR" sz="2300" dirty="0" err="1"/>
              <a:t>Ιστοχώρου</a:t>
            </a:r>
            <a:r>
              <a:rPr lang="el-GR" sz="2300" dirty="0"/>
              <a:t> με περιττή </a:t>
            </a:r>
            <a:r>
              <a:rPr lang="el-GR" sz="2300" dirty="0" err="1"/>
              <a:t>υπερ</a:t>
            </a:r>
            <a:r>
              <a:rPr lang="el-GR" sz="2300" dirty="0"/>
              <a:t>-πληροφόρηση άσκοπων δεδομένων, σεβασμός της ελεύθερης βούλησης των προσώπων.</a:t>
            </a:r>
          </a:p>
          <a:p>
            <a:endParaRPr lang="el-GR" sz="2300" dirty="0"/>
          </a:p>
          <a:p>
            <a:endParaRPr lang="el-GR" sz="2300" dirty="0"/>
          </a:p>
          <a:p>
            <a:endParaRPr lang="en-GR" sz="2300" dirty="0"/>
          </a:p>
        </p:txBody>
      </p:sp>
      <p:sp>
        <p:nvSpPr>
          <p:cNvPr id="4" name="Footer Placeholder 3">
            <a:extLst>
              <a:ext uri="{FF2B5EF4-FFF2-40B4-BE49-F238E27FC236}">
                <a16:creationId xmlns:a16="http://schemas.microsoft.com/office/drawing/2014/main" id="{C685FD26-AF40-3D48-8613-8920D1FF90D3}"/>
              </a:ext>
            </a:extLst>
          </p:cNvPr>
          <p:cNvSpPr>
            <a:spLocks noGrp="1"/>
          </p:cNvSpPr>
          <p:nvPr>
            <p:ph type="ftr" sz="quarter" idx="11"/>
          </p:nvPr>
        </p:nvSpPr>
        <p:spPr>
          <a:xfrm>
            <a:off x="3347864" y="6534268"/>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75906FAA-1D90-064E-AE9A-91AF43225A60}"/>
              </a:ext>
            </a:extLst>
          </p:cNvPr>
          <p:cNvSpPr>
            <a:spLocks noGrp="1"/>
          </p:cNvSpPr>
          <p:nvPr>
            <p:ph type="sldNum" sz="quarter" idx="12"/>
          </p:nvPr>
        </p:nvSpPr>
        <p:spPr/>
        <p:txBody>
          <a:bodyPr/>
          <a:lstStyle/>
          <a:p>
            <a:fld id="{3B354332-F23B-534A-A191-157CDC1B0D27}" type="slidenum">
              <a:rPr lang="el-GR" altLang="en-GR" smtClean="0"/>
              <a:pPr/>
              <a:t>161</a:t>
            </a:fld>
            <a:endParaRPr lang="el-GR" altLang="en-GR" dirty="0"/>
          </a:p>
        </p:txBody>
      </p:sp>
      <p:sp>
        <p:nvSpPr>
          <p:cNvPr id="2" name="Title 1">
            <a:extLst>
              <a:ext uri="{FF2B5EF4-FFF2-40B4-BE49-F238E27FC236}">
                <a16:creationId xmlns:a16="http://schemas.microsoft.com/office/drawing/2014/main" id="{A0505073-40F4-AE4C-994C-3D042FBC63EF}"/>
              </a:ext>
            </a:extLst>
          </p:cNvPr>
          <p:cNvSpPr>
            <a:spLocks noGrp="1"/>
          </p:cNvSpPr>
          <p:nvPr>
            <p:ph type="title"/>
          </p:nvPr>
        </p:nvSpPr>
        <p:spPr>
          <a:xfrm>
            <a:off x="324086" y="95132"/>
            <a:ext cx="8638728" cy="914400"/>
          </a:xfrm>
        </p:spPr>
        <p:txBody>
          <a:bodyPr/>
          <a:lstStyle/>
          <a:p>
            <a:r>
              <a:rPr lang="el-GR" sz="2800" dirty="0"/>
              <a:t>Προτάσεις προς Επαγγελματίες και Χρήστες του Διαδικτύου</a:t>
            </a:r>
            <a:endParaRPr lang="en-GR" sz="2800" dirty="0"/>
          </a:p>
        </p:txBody>
      </p:sp>
    </p:spTree>
    <p:extLst>
      <p:ext uri="{BB962C8B-B14F-4D97-AF65-F5344CB8AC3E}">
        <p14:creationId xmlns:p14="http://schemas.microsoft.com/office/powerpoint/2010/main" val="10670141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0CC3CC4A-B150-8444-AE47-28B39E294E7D}"/>
              </a:ext>
            </a:extLst>
          </p:cNvPr>
          <p:cNvSpPr>
            <a:spLocks noChangeArrowheads="1"/>
          </p:cNvSpPr>
          <p:nvPr/>
        </p:nvSpPr>
        <p:spPr bwMode="auto">
          <a:xfrm>
            <a:off x="762000" y="1781175"/>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spcBef>
                <a:spcPct val="20000"/>
              </a:spcBef>
            </a:pPr>
            <a:r>
              <a:rPr lang="en-GB" altLang="en-GR" sz="3200">
                <a:latin typeface="Times New Roman" panose="02020603050405020304" pitchFamily="18" charset="0"/>
              </a:rPr>
              <a:t>          </a:t>
            </a:r>
          </a:p>
        </p:txBody>
      </p:sp>
      <p:pic>
        <p:nvPicPr>
          <p:cNvPr id="88066" name="Picture 3">
            <a:extLst>
              <a:ext uri="{FF2B5EF4-FFF2-40B4-BE49-F238E27FC236}">
                <a16:creationId xmlns:a16="http://schemas.microsoft.com/office/drawing/2014/main" id="{3FBBBFAF-8C0C-BA4B-AD97-C7B850F4AFE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5541963"/>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4">
            <a:extLst>
              <a:ext uri="{FF2B5EF4-FFF2-40B4-BE49-F238E27FC236}">
                <a16:creationId xmlns:a16="http://schemas.microsoft.com/office/drawing/2014/main" id="{8A0EE028-C25A-D94F-AD83-F34BA55E7536}"/>
              </a:ext>
            </a:extLst>
          </p:cNvPr>
          <p:cNvSpPr>
            <a:spLocks noChangeArrowheads="1"/>
          </p:cNvSpPr>
          <p:nvPr/>
        </p:nvSpPr>
        <p:spPr bwMode="auto">
          <a:xfrm>
            <a:off x="1524000" y="1812925"/>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800" b="1" u="sng">
                <a:latin typeface="Arial" panose="020B0604020202020204" pitchFamily="34" charset="0"/>
              </a:rPr>
              <a:t>Στρατηγική Tιμών</a:t>
            </a:r>
          </a:p>
        </p:txBody>
      </p:sp>
      <p:sp>
        <p:nvSpPr>
          <p:cNvPr id="88068" name="Rectangle 5">
            <a:extLst>
              <a:ext uri="{FF2B5EF4-FFF2-40B4-BE49-F238E27FC236}">
                <a16:creationId xmlns:a16="http://schemas.microsoft.com/office/drawing/2014/main" id="{D4394A4E-3C9F-AD4E-8E2A-5763DB763DE7}"/>
              </a:ext>
            </a:extLst>
          </p:cNvPr>
          <p:cNvSpPr>
            <a:spLocks noChangeArrowheads="1"/>
          </p:cNvSpPr>
          <p:nvPr/>
        </p:nvSpPr>
        <p:spPr bwMode="auto">
          <a:xfrm>
            <a:off x="2063750" y="2546350"/>
            <a:ext cx="6600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Προσφορά μειωμένων τιμών  σε σχέση με τα παραδοσιακά δίκτυα διανομής.</a:t>
            </a:r>
          </a:p>
        </p:txBody>
      </p:sp>
      <p:sp>
        <p:nvSpPr>
          <p:cNvPr id="88069" name="Rectangle 6">
            <a:extLst>
              <a:ext uri="{FF2B5EF4-FFF2-40B4-BE49-F238E27FC236}">
                <a16:creationId xmlns:a16="http://schemas.microsoft.com/office/drawing/2014/main" id="{69C70EC6-3F95-4E49-83D0-04D32439A7D7}"/>
              </a:ext>
            </a:extLst>
          </p:cNvPr>
          <p:cNvSpPr>
            <a:spLocks noChangeArrowheads="1"/>
          </p:cNvSpPr>
          <p:nvPr/>
        </p:nvSpPr>
        <p:spPr bwMode="auto">
          <a:xfrm>
            <a:off x="2060575" y="3427413"/>
            <a:ext cx="5607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Τάση προβολής της </a:t>
            </a:r>
            <a:r>
              <a:rPr lang="en-GB" altLang="en-GR" sz="2000" b="1" u="sng">
                <a:latin typeface="Arial" panose="020B0604020202020204" pitchFamily="34" charset="0"/>
              </a:rPr>
              <a:t>αξίας </a:t>
            </a:r>
            <a:r>
              <a:rPr lang="en-GB" altLang="en-GR" sz="2000" b="1">
                <a:latin typeface="Arial" panose="020B0604020202020204" pitchFamily="34" charset="0"/>
              </a:rPr>
              <a:t>των προϊόντων</a:t>
            </a:r>
            <a:br>
              <a:rPr lang="en-GB" altLang="en-GR" sz="2000" b="1">
                <a:latin typeface="Arial" panose="020B0604020202020204" pitchFamily="34" charset="0"/>
              </a:rPr>
            </a:br>
            <a:r>
              <a:rPr lang="en-GB" altLang="en-GR" sz="2000" b="1">
                <a:latin typeface="Arial" panose="020B0604020202020204" pitchFamily="34" charset="0"/>
              </a:rPr>
              <a:t>και υπηρεσιών και όχι των τιμών.</a:t>
            </a:r>
          </a:p>
        </p:txBody>
      </p:sp>
      <p:sp>
        <p:nvSpPr>
          <p:cNvPr id="88070" name="Rectangle 7">
            <a:extLst>
              <a:ext uri="{FF2B5EF4-FFF2-40B4-BE49-F238E27FC236}">
                <a16:creationId xmlns:a16="http://schemas.microsoft.com/office/drawing/2014/main" id="{2FB754DF-8A2E-0843-81B6-F23BFDE98B66}"/>
              </a:ext>
            </a:extLst>
          </p:cNvPr>
          <p:cNvSpPr>
            <a:spLocks noChangeArrowheads="1"/>
          </p:cNvSpPr>
          <p:nvPr/>
        </p:nvSpPr>
        <p:spPr bwMode="auto">
          <a:xfrm>
            <a:off x="2060575" y="4265613"/>
            <a:ext cx="5607050" cy="193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dirty="0" err="1">
                <a:latin typeface="Arial" panose="020B0604020202020204" pitchFamily="34" charset="0"/>
              </a:rPr>
              <a:t>Εξά</a:t>
            </a:r>
            <a:r>
              <a:rPr lang="en-GB" altLang="en-GR" sz="2000" b="1" dirty="0">
                <a:latin typeface="Arial" panose="020B0604020202020204" pitchFamily="34" charset="0"/>
              </a:rPr>
              <a:t>π</a:t>
            </a:r>
            <a:r>
              <a:rPr lang="en-GB" altLang="en-GR" sz="2000" b="1" dirty="0" err="1">
                <a:latin typeface="Arial" panose="020B0604020202020204" pitchFamily="34" charset="0"/>
              </a:rPr>
              <a:t>λωση</a:t>
            </a:r>
            <a:r>
              <a:rPr lang="en-GB" altLang="en-GR" sz="2000" b="1" dirty="0">
                <a:latin typeface="Arial" panose="020B0604020202020204" pitchFamily="34" charset="0"/>
              </a:rPr>
              <a:t> νέων μορφών π</a:t>
            </a:r>
            <a:r>
              <a:rPr lang="en-GB" altLang="en-GR" sz="2000" b="1" dirty="0" err="1">
                <a:latin typeface="Arial" panose="020B0604020202020204" pitchFamily="34" charset="0"/>
              </a:rPr>
              <a:t>ληρωμής</a:t>
            </a:r>
            <a:r>
              <a:rPr lang="en-GB" altLang="en-GR" sz="2000" b="1" dirty="0">
                <a:latin typeface="Arial" panose="020B0604020202020204" pitchFamily="34" charset="0"/>
              </a:rPr>
              <a:t> (π.χ. ηλεκτρονικό </a:t>
            </a:r>
            <a:r>
              <a:rPr lang="en-GB" altLang="en-GR" sz="2000" b="1" dirty="0" err="1">
                <a:latin typeface="Arial" panose="020B0604020202020204" pitchFamily="34" charset="0"/>
              </a:rPr>
              <a:t>χρήμ</a:t>
            </a:r>
            <a:r>
              <a:rPr lang="en-GB" altLang="en-GR" sz="2000" b="1" dirty="0">
                <a:latin typeface="Arial" panose="020B0604020202020204" pitchFamily="34" charset="0"/>
              </a:rPr>
              <a:t>α</a:t>
            </a:r>
            <a:r>
              <a:rPr lang="el-GR" altLang="en-GR" sz="2000" b="1" dirty="0">
                <a:latin typeface="Arial" panose="020B0604020202020204" pitchFamily="34" charset="0"/>
              </a:rPr>
              <a:t>, </a:t>
            </a:r>
            <a:r>
              <a:rPr lang="en-US" altLang="en-GR" sz="2000" b="1" dirty="0">
                <a:latin typeface="Arial" panose="020B0604020202020204" pitchFamily="34" charset="0"/>
              </a:rPr>
              <a:t>bitcoins, </a:t>
            </a:r>
            <a:r>
              <a:rPr lang="en-US" altLang="en-GR" sz="2000" b="1" dirty="0" err="1">
                <a:latin typeface="Arial" panose="020B0604020202020204" pitchFamily="34" charset="0"/>
              </a:rPr>
              <a:t>Paypal</a:t>
            </a:r>
            <a:r>
              <a:rPr lang="en-US" altLang="en-GR" sz="2000" b="1" dirty="0">
                <a:latin typeface="Arial" panose="020B0604020202020204" pitchFamily="34" charset="0"/>
              </a:rPr>
              <a:t>, </a:t>
            </a:r>
            <a:r>
              <a:rPr lang="en-US" altLang="en-GR" sz="2000" b="1" dirty="0" err="1">
                <a:latin typeface="Arial" panose="020B0604020202020204" pitchFamily="34" charset="0"/>
              </a:rPr>
              <a:t>Xoom</a:t>
            </a:r>
            <a:r>
              <a:rPr lang="en-US" altLang="en-GR" sz="2000" b="1" dirty="0">
                <a:latin typeface="Arial" panose="020B0604020202020204" pitchFamily="34" charset="0"/>
              </a:rPr>
              <a:t>, Venmo, M-</a:t>
            </a:r>
            <a:r>
              <a:rPr lang="en-US" altLang="en-GR" sz="2000" b="1" dirty="0" err="1">
                <a:latin typeface="Arial" panose="020B0604020202020204" pitchFamily="34" charset="0"/>
              </a:rPr>
              <a:t>Pesa</a:t>
            </a:r>
            <a:r>
              <a:rPr lang="en-US" altLang="en-GR" sz="2000" b="1" dirty="0">
                <a:latin typeface="Arial" panose="020B0604020202020204" pitchFamily="34" charset="0"/>
              </a:rPr>
              <a:t>, </a:t>
            </a:r>
            <a:r>
              <a:rPr lang="el-GR" altLang="en-GR" sz="2000" b="1" dirty="0" err="1">
                <a:latin typeface="Arial" panose="020B0604020202020204" pitchFamily="34" charset="0"/>
              </a:rPr>
              <a:t>κλπ</a:t>
            </a:r>
            <a:r>
              <a:rPr lang="en-GB" altLang="en-GR" sz="2000" b="1" dirty="0">
                <a:latin typeface="Arial" panose="020B0604020202020204" pitchFamily="34" charset="0"/>
              </a:rPr>
              <a:t>). </a:t>
            </a:r>
          </a:p>
          <a:p>
            <a:endParaRPr lang="en-GB" altLang="en-GR" sz="2000" b="1" dirty="0">
              <a:latin typeface="Arial" panose="020B0604020202020204" pitchFamily="34" charset="0"/>
            </a:endParaRPr>
          </a:p>
          <a:p>
            <a:r>
              <a:rPr lang="en-GB" altLang="en-GR" sz="2000" b="1" dirty="0">
                <a:latin typeface="Arial" panose="020B0604020202020204" pitchFamily="34" charset="0"/>
              </a:rPr>
              <a:t>Crowdfunding (</a:t>
            </a:r>
            <a:r>
              <a:rPr lang="el-GR" altLang="en-GR" sz="2000" b="1" dirty="0">
                <a:latin typeface="Arial" panose="020B0604020202020204" pitchFamily="34" charset="0"/>
              </a:rPr>
              <a:t>π.χ. </a:t>
            </a:r>
            <a:r>
              <a:rPr lang="en-US" altLang="en-GR" sz="2000" b="1" dirty="0">
                <a:latin typeface="Arial" panose="020B0604020202020204" pitchFamily="34" charset="0"/>
              </a:rPr>
              <a:t>Marathon Venture Capital, </a:t>
            </a:r>
            <a:r>
              <a:rPr lang="en-US" altLang="en-GR" sz="2000" b="1" dirty="0" err="1">
                <a:latin typeface="Arial" panose="020B0604020202020204" pitchFamily="34" charset="0"/>
              </a:rPr>
              <a:t>OpenCoffee.gr</a:t>
            </a:r>
            <a:r>
              <a:rPr lang="en-US" altLang="en-GR" sz="2000" b="1" dirty="0">
                <a:latin typeface="Arial" panose="020B0604020202020204" pitchFamily="34" charset="0"/>
              </a:rPr>
              <a:t>, </a:t>
            </a:r>
            <a:r>
              <a:rPr lang="el-GR" altLang="en-GR" sz="2000" b="1" dirty="0">
                <a:latin typeface="Arial" panose="020B0604020202020204" pitchFamily="34" charset="0"/>
              </a:rPr>
              <a:t>κλπ).</a:t>
            </a:r>
            <a:endParaRPr lang="en-GB" altLang="en-GR" sz="2000" b="1" dirty="0">
              <a:latin typeface="Arial" panose="020B0604020202020204" pitchFamily="34" charset="0"/>
            </a:endParaRPr>
          </a:p>
        </p:txBody>
      </p:sp>
      <p:sp>
        <p:nvSpPr>
          <p:cNvPr id="88071" name="Rectangle 8">
            <a:extLst>
              <a:ext uri="{FF2B5EF4-FFF2-40B4-BE49-F238E27FC236}">
                <a16:creationId xmlns:a16="http://schemas.microsoft.com/office/drawing/2014/main" id="{620884A6-EBAB-5742-8D55-1D4CAC2C052B}"/>
              </a:ext>
            </a:extLst>
          </p:cNvPr>
          <p:cNvSpPr>
            <a:spLocks noChangeArrowheads="1"/>
          </p:cNvSpPr>
          <p:nvPr/>
        </p:nvSpPr>
        <p:spPr bwMode="auto">
          <a:xfrm>
            <a:off x="193674" y="138906"/>
            <a:ext cx="86328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200" u="sng" dirty="0">
                <a:solidFill>
                  <a:schemeClr val="tx2"/>
                </a:solidFill>
                <a:latin typeface="Arial" panose="020B0604020202020204" pitchFamily="34" charset="0"/>
              </a:rPr>
              <a:t>Στρατηγική Μάρκετινγκ Διαδικτύου</a:t>
            </a:r>
          </a:p>
        </p:txBody>
      </p:sp>
      <p:graphicFrame>
        <p:nvGraphicFramePr>
          <p:cNvPr id="88072" name="Object 9">
            <a:extLst>
              <a:ext uri="{FF2B5EF4-FFF2-40B4-BE49-F238E27FC236}">
                <a16:creationId xmlns:a16="http://schemas.microsoft.com/office/drawing/2014/main" id="{2B96181A-0EE9-C949-8377-291DBC3CB855}"/>
              </a:ext>
            </a:extLst>
          </p:cNvPr>
          <p:cNvGraphicFramePr>
            <a:graphicFrameLocks noChangeAspect="1"/>
          </p:cNvGraphicFramePr>
          <p:nvPr/>
        </p:nvGraphicFramePr>
        <p:xfrm>
          <a:off x="0" y="76200"/>
          <a:ext cx="1066800" cy="1004888"/>
        </p:xfrm>
        <a:graphic>
          <a:graphicData uri="http://schemas.openxmlformats.org/presentationml/2006/ole">
            <mc:AlternateContent xmlns:mc="http://schemas.openxmlformats.org/markup-compatibility/2006">
              <mc:Choice xmlns:v="urn:schemas-microsoft-com:vml" Requires="v">
                <p:oleObj spid="_x0000_s124981" name="Image" r:id="rId5" imgW="1219200" imgH="1231900" progId="Photoshop.Image.4">
                  <p:embed/>
                </p:oleObj>
              </mc:Choice>
              <mc:Fallback>
                <p:oleObj name="Image" r:id="rId5" imgW="1219200" imgH="1231900" progId="Photoshop.Image.4">
                  <p:embed/>
                  <p:pic>
                    <p:nvPicPr>
                      <p:cNvPr id="88072" name="Object 9">
                        <a:extLst>
                          <a:ext uri="{FF2B5EF4-FFF2-40B4-BE49-F238E27FC236}">
                            <a16:creationId xmlns:a16="http://schemas.microsoft.com/office/drawing/2014/main" id="{2B96181A-0EE9-C949-8377-291DBC3CB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6200"/>
                        <a:ext cx="1066800" cy="100488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8073" name="Object 10">
            <a:extLst>
              <a:ext uri="{FF2B5EF4-FFF2-40B4-BE49-F238E27FC236}">
                <a16:creationId xmlns:a16="http://schemas.microsoft.com/office/drawing/2014/main" id="{2F91D9B5-73F5-B64E-A5DA-48D1581D83AD}"/>
              </a:ext>
            </a:extLst>
          </p:cNvPr>
          <p:cNvGraphicFramePr>
            <a:graphicFrameLocks noChangeAspect="1"/>
          </p:cNvGraphicFramePr>
          <p:nvPr/>
        </p:nvGraphicFramePr>
        <p:xfrm>
          <a:off x="1689100" y="2641600"/>
          <a:ext cx="228600" cy="223838"/>
        </p:xfrm>
        <a:graphic>
          <a:graphicData uri="http://schemas.openxmlformats.org/presentationml/2006/ole">
            <mc:AlternateContent xmlns:mc="http://schemas.openxmlformats.org/markup-compatibility/2006">
              <mc:Choice xmlns:v="urn:schemas-microsoft-com:vml" Requires="v">
                <p:oleObj spid="_x0000_s124982" name="Image" r:id="rId7" imgW="533400" imgH="520700" progId="Photoshop.Image.4">
                  <p:embed/>
                </p:oleObj>
              </mc:Choice>
              <mc:Fallback>
                <p:oleObj name="Image" r:id="rId7" imgW="533400" imgH="520700" progId="Photoshop.Image.4">
                  <p:embed/>
                  <p:pic>
                    <p:nvPicPr>
                      <p:cNvPr id="88073" name="Object 10">
                        <a:extLst>
                          <a:ext uri="{FF2B5EF4-FFF2-40B4-BE49-F238E27FC236}">
                            <a16:creationId xmlns:a16="http://schemas.microsoft.com/office/drawing/2014/main" id="{2F91D9B5-73F5-B64E-A5DA-48D1581D83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100" y="26416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8074" name="Object 11">
            <a:extLst>
              <a:ext uri="{FF2B5EF4-FFF2-40B4-BE49-F238E27FC236}">
                <a16:creationId xmlns:a16="http://schemas.microsoft.com/office/drawing/2014/main" id="{1F00F4E6-1D5F-1344-ABCF-7CDA1B6BEE9D}"/>
              </a:ext>
            </a:extLst>
          </p:cNvPr>
          <p:cNvGraphicFramePr>
            <a:graphicFrameLocks noChangeAspect="1"/>
          </p:cNvGraphicFramePr>
          <p:nvPr/>
        </p:nvGraphicFramePr>
        <p:xfrm>
          <a:off x="1689100" y="3505200"/>
          <a:ext cx="228600" cy="223838"/>
        </p:xfrm>
        <a:graphic>
          <a:graphicData uri="http://schemas.openxmlformats.org/presentationml/2006/ole">
            <mc:AlternateContent xmlns:mc="http://schemas.openxmlformats.org/markup-compatibility/2006">
              <mc:Choice xmlns:v="urn:schemas-microsoft-com:vml" Requires="v">
                <p:oleObj spid="_x0000_s124983" name="Image" r:id="rId9" imgW="533400" imgH="520700" progId="Photoshop.Image.4">
                  <p:embed/>
                </p:oleObj>
              </mc:Choice>
              <mc:Fallback>
                <p:oleObj name="Image" r:id="rId9" imgW="533400" imgH="520700" progId="Photoshop.Image.4">
                  <p:embed/>
                  <p:pic>
                    <p:nvPicPr>
                      <p:cNvPr id="88074" name="Object 11">
                        <a:extLst>
                          <a:ext uri="{FF2B5EF4-FFF2-40B4-BE49-F238E27FC236}">
                            <a16:creationId xmlns:a16="http://schemas.microsoft.com/office/drawing/2014/main" id="{1F00F4E6-1D5F-1344-ABCF-7CDA1B6BEE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100" y="35052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8075" name="Object 12">
            <a:extLst>
              <a:ext uri="{FF2B5EF4-FFF2-40B4-BE49-F238E27FC236}">
                <a16:creationId xmlns:a16="http://schemas.microsoft.com/office/drawing/2014/main" id="{B053AE9B-9ED7-824D-80E8-E6A0BFAF0120}"/>
              </a:ext>
            </a:extLst>
          </p:cNvPr>
          <p:cNvGraphicFramePr>
            <a:graphicFrameLocks noChangeAspect="1"/>
          </p:cNvGraphicFramePr>
          <p:nvPr/>
        </p:nvGraphicFramePr>
        <p:xfrm>
          <a:off x="1689100" y="4343400"/>
          <a:ext cx="228600" cy="223838"/>
        </p:xfrm>
        <a:graphic>
          <a:graphicData uri="http://schemas.openxmlformats.org/presentationml/2006/ole">
            <mc:AlternateContent xmlns:mc="http://schemas.openxmlformats.org/markup-compatibility/2006">
              <mc:Choice xmlns:v="urn:schemas-microsoft-com:vml" Requires="v">
                <p:oleObj spid="_x0000_s124984" name="Image" r:id="rId10" imgW="533400" imgH="520700" progId="Photoshop.Image.4">
                  <p:embed/>
                </p:oleObj>
              </mc:Choice>
              <mc:Fallback>
                <p:oleObj name="Image" r:id="rId10" imgW="533400" imgH="520700" progId="Photoshop.Image.4">
                  <p:embed/>
                  <p:pic>
                    <p:nvPicPr>
                      <p:cNvPr id="88075" name="Object 12">
                        <a:extLst>
                          <a:ext uri="{FF2B5EF4-FFF2-40B4-BE49-F238E27FC236}">
                            <a16:creationId xmlns:a16="http://schemas.microsoft.com/office/drawing/2014/main" id="{B053AE9B-9ED7-824D-80E8-E6A0BFAF01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100" y="43434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88076" name="Picture 13">
            <a:extLst>
              <a:ext uri="{FF2B5EF4-FFF2-40B4-BE49-F238E27FC236}">
                <a16:creationId xmlns:a16="http://schemas.microsoft.com/office/drawing/2014/main" id="{496C8A52-4F71-A34F-A8CD-B38685BCBC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77200" y="0"/>
            <a:ext cx="1066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14" descr="μικρό σφαιρίδιο μανιτάρι copy">
            <a:extLst>
              <a:ext uri="{FF2B5EF4-FFF2-40B4-BE49-F238E27FC236}">
                <a16:creationId xmlns:a16="http://schemas.microsoft.com/office/drawing/2014/main" id="{AF2A1CCF-0152-A240-9CC2-94868D5718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1739900"/>
            <a:ext cx="663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Slide Number Placeholder 14">
            <a:extLst>
              <a:ext uri="{FF2B5EF4-FFF2-40B4-BE49-F238E27FC236}">
                <a16:creationId xmlns:a16="http://schemas.microsoft.com/office/drawing/2014/main" id="{F8A0D147-BC51-074B-A469-BA98FBFEFA0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FAAE9F1C-E287-C64C-AE44-7B0D5D0B44A7}" type="slidenum">
              <a:rPr lang="el-GR" altLang="en-GR" sz="1400"/>
              <a:pPr eaLnBrk="1" hangingPunct="1"/>
              <a:t>162</a:t>
            </a:fld>
            <a:endParaRPr lang="el-GR" altLang="en-GR" sz="1400"/>
          </a:p>
        </p:txBody>
      </p:sp>
      <p:sp>
        <p:nvSpPr>
          <p:cNvPr id="2" name="Footer Placeholder 1">
            <a:extLst>
              <a:ext uri="{FF2B5EF4-FFF2-40B4-BE49-F238E27FC236}">
                <a16:creationId xmlns:a16="http://schemas.microsoft.com/office/drawing/2014/main" id="{B9E65F4E-2934-D942-8860-5D1FC32BC596}"/>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extLst>
      <p:ext uri="{BB962C8B-B14F-4D97-AF65-F5344CB8AC3E}">
        <p14:creationId xmlns:p14="http://schemas.microsoft.com/office/powerpoint/2010/main" val="367014156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μικρό σφαιρίδιο μανιτάρι copy">
            <a:extLst>
              <a:ext uri="{FF2B5EF4-FFF2-40B4-BE49-F238E27FC236}">
                <a16:creationId xmlns:a16="http://schemas.microsoft.com/office/drawing/2014/main" id="{2AFE934C-B2DC-6143-A414-08EFC9AFE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39888"/>
            <a:ext cx="663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a:extLst>
              <a:ext uri="{FF2B5EF4-FFF2-40B4-BE49-F238E27FC236}">
                <a16:creationId xmlns:a16="http://schemas.microsoft.com/office/drawing/2014/main" id="{CC634A4B-EBD9-8245-9D30-1BDF56FACF4D}"/>
              </a:ext>
            </a:extLst>
          </p:cNvPr>
          <p:cNvSpPr>
            <a:spLocks noChangeArrowheads="1"/>
          </p:cNvSpPr>
          <p:nvPr/>
        </p:nvSpPr>
        <p:spPr bwMode="auto">
          <a:xfrm>
            <a:off x="762000" y="1781175"/>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spcBef>
                <a:spcPct val="20000"/>
              </a:spcBef>
            </a:pPr>
            <a:r>
              <a:rPr lang="en-GB" altLang="en-GR" sz="3200">
                <a:latin typeface="Times New Roman" panose="02020603050405020304" pitchFamily="18" charset="0"/>
              </a:rPr>
              <a:t>          </a:t>
            </a:r>
          </a:p>
        </p:txBody>
      </p:sp>
      <p:pic>
        <p:nvPicPr>
          <p:cNvPr id="90115" name="Picture 4">
            <a:extLst>
              <a:ext uri="{FF2B5EF4-FFF2-40B4-BE49-F238E27FC236}">
                <a16:creationId xmlns:a16="http://schemas.microsoft.com/office/drawing/2014/main" id="{DDAE32B6-EC40-D049-8BC6-6CD02936C1D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6027738"/>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5">
            <a:extLst>
              <a:ext uri="{FF2B5EF4-FFF2-40B4-BE49-F238E27FC236}">
                <a16:creationId xmlns:a16="http://schemas.microsoft.com/office/drawing/2014/main" id="{ABD56837-75CC-5E42-8280-E7DC7F5E2C73}"/>
              </a:ext>
            </a:extLst>
          </p:cNvPr>
          <p:cNvSpPr>
            <a:spLocks noChangeArrowheads="1"/>
          </p:cNvSpPr>
          <p:nvPr/>
        </p:nvSpPr>
        <p:spPr bwMode="auto">
          <a:xfrm>
            <a:off x="1524000" y="1641475"/>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800" b="1" u="sng">
                <a:latin typeface="Arial" panose="020B0604020202020204" pitchFamily="34" charset="0"/>
              </a:rPr>
              <a:t>Στρατηγική Πωλήσεων</a:t>
            </a:r>
          </a:p>
        </p:txBody>
      </p:sp>
      <p:sp>
        <p:nvSpPr>
          <p:cNvPr id="90117" name="Rectangle 6">
            <a:extLst>
              <a:ext uri="{FF2B5EF4-FFF2-40B4-BE49-F238E27FC236}">
                <a16:creationId xmlns:a16="http://schemas.microsoft.com/office/drawing/2014/main" id="{8D81122D-9A3A-DB43-96A2-41A849A95448}"/>
              </a:ext>
            </a:extLst>
          </p:cNvPr>
          <p:cNvSpPr>
            <a:spLocks noChangeArrowheads="1"/>
          </p:cNvSpPr>
          <p:nvPr/>
        </p:nvSpPr>
        <p:spPr bwMode="auto">
          <a:xfrm>
            <a:off x="1406525" y="2349500"/>
            <a:ext cx="6600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Έμφαση στην εξυπηρέτηση πριν και μετά την </a:t>
            </a:r>
            <a:br>
              <a:rPr lang="en-GB" altLang="en-GR" sz="2000" b="1">
                <a:latin typeface="Arial" panose="020B0604020202020204" pitchFamily="34" charset="0"/>
              </a:rPr>
            </a:br>
            <a:r>
              <a:rPr lang="en-GB" altLang="en-GR" sz="2000" b="1">
                <a:latin typeface="Arial" panose="020B0604020202020204" pitchFamily="34" charset="0"/>
              </a:rPr>
              <a:t> πώληση</a:t>
            </a:r>
            <a:r>
              <a:rPr lang="el-GR" altLang="en-GR" sz="2000" b="1">
                <a:latin typeface="Arial" panose="020B0604020202020204" pitchFamily="34" charset="0"/>
              </a:rPr>
              <a:t> (</a:t>
            </a:r>
            <a:r>
              <a:rPr lang="en-US" altLang="en-GR" sz="2000" b="1">
                <a:latin typeface="Arial" panose="020B0604020202020204" pitchFamily="34" charset="0"/>
              </a:rPr>
              <a:t>social media networks)</a:t>
            </a:r>
            <a:r>
              <a:rPr lang="el-GR" altLang="en-GR" sz="2000" b="1">
                <a:latin typeface="Arial" panose="020B0604020202020204" pitchFamily="34" charset="0"/>
              </a:rPr>
              <a:t>.</a:t>
            </a:r>
            <a:endParaRPr lang="en-GB" altLang="en-GR" sz="2000" b="1">
              <a:latin typeface="Arial" panose="020B0604020202020204" pitchFamily="34" charset="0"/>
            </a:endParaRPr>
          </a:p>
        </p:txBody>
      </p:sp>
      <p:sp>
        <p:nvSpPr>
          <p:cNvPr id="90118" name="Rectangle 7">
            <a:extLst>
              <a:ext uri="{FF2B5EF4-FFF2-40B4-BE49-F238E27FC236}">
                <a16:creationId xmlns:a16="http://schemas.microsoft.com/office/drawing/2014/main" id="{347C9B97-8FBA-E445-90A3-2B3B930B3500}"/>
              </a:ext>
            </a:extLst>
          </p:cNvPr>
          <p:cNvSpPr>
            <a:spLocks noChangeArrowheads="1"/>
          </p:cNvSpPr>
          <p:nvPr/>
        </p:nvSpPr>
        <p:spPr bwMode="auto">
          <a:xfrm>
            <a:off x="1431925" y="3173413"/>
            <a:ext cx="7316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Cross selling μορφές (</a:t>
            </a:r>
            <a:r>
              <a:rPr lang="el-GR" altLang="en-GR" sz="2000" b="1">
                <a:latin typeface="Arial" panose="020B0604020202020204" pitchFamily="34" charset="0"/>
              </a:rPr>
              <a:t>ειδησιογραφικές σελίδες, </a:t>
            </a:r>
            <a:r>
              <a:rPr lang="en-US" altLang="en-GR" sz="2000" b="1">
                <a:latin typeface="Arial" panose="020B0604020202020204" pitchFamily="34" charset="0"/>
              </a:rPr>
              <a:t>Amazon, </a:t>
            </a:r>
            <a:r>
              <a:rPr lang="el-GR" altLang="en-GR" sz="2000" b="1">
                <a:latin typeface="Arial" panose="020B0604020202020204" pitchFamily="34" charset="0"/>
              </a:rPr>
              <a:t>κλπ.)</a:t>
            </a:r>
            <a:r>
              <a:rPr lang="en-GB" altLang="en-GR" sz="2000" b="1">
                <a:latin typeface="Arial" panose="020B0604020202020204" pitchFamily="34" charset="0"/>
              </a:rPr>
              <a:t> </a:t>
            </a:r>
          </a:p>
        </p:txBody>
      </p:sp>
      <p:sp>
        <p:nvSpPr>
          <p:cNvPr id="90119" name="Rectangle 8">
            <a:extLst>
              <a:ext uri="{FF2B5EF4-FFF2-40B4-BE49-F238E27FC236}">
                <a16:creationId xmlns:a16="http://schemas.microsoft.com/office/drawing/2014/main" id="{57A0715C-8F51-D946-B930-E17030127576}"/>
              </a:ext>
            </a:extLst>
          </p:cNvPr>
          <p:cNvSpPr>
            <a:spLocks noChangeArrowheads="1"/>
          </p:cNvSpPr>
          <p:nvPr/>
        </p:nvSpPr>
        <p:spPr bwMode="auto">
          <a:xfrm>
            <a:off x="1431924" y="3810000"/>
            <a:ext cx="7743825" cy="132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dirty="0" err="1">
                <a:latin typeface="Arial" panose="020B0604020202020204" pitchFamily="34" charset="0"/>
              </a:rPr>
              <a:t>Έμφ</a:t>
            </a:r>
            <a:r>
              <a:rPr lang="en-GB" altLang="en-GR" sz="2000" b="1" dirty="0">
                <a:latin typeface="Arial" panose="020B0604020202020204" pitchFamily="34" charset="0"/>
              </a:rPr>
              <a:t>α</a:t>
            </a:r>
            <a:r>
              <a:rPr lang="en-GB" altLang="en-GR" sz="2000" b="1" dirty="0" err="1">
                <a:latin typeface="Arial" panose="020B0604020202020204" pitchFamily="34" charset="0"/>
              </a:rPr>
              <a:t>ση</a:t>
            </a:r>
            <a:r>
              <a:rPr lang="en-GB" altLang="en-GR" sz="2000" b="1" dirty="0">
                <a:latin typeface="Arial" panose="020B0604020202020204" pitchFamily="34" charset="0"/>
              </a:rPr>
              <a:t> της Pull-Strategy</a:t>
            </a:r>
            <a:r>
              <a:rPr lang="el-GR" altLang="en-GR" sz="2000" b="1" dirty="0">
                <a:latin typeface="Arial" panose="020B0604020202020204" pitchFamily="34" charset="0"/>
              </a:rPr>
              <a:t> (π.χ. </a:t>
            </a:r>
            <a:r>
              <a:rPr lang="en-US" altLang="en-GR" sz="2000" b="1" dirty="0">
                <a:latin typeface="Arial" panose="020B0604020202020204" pitchFamily="34" charset="0"/>
              </a:rPr>
              <a:t>Hotel booking </a:t>
            </a:r>
            <a:r>
              <a:rPr lang="el-GR" altLang="en-GR" sz="2000" b="1" dirty="0">
                <a:latin typeface="Arial" panose="020B0604020202020204" pitchFamily="34" charset="0"/>
              </a:rPr>
              <a:t>κατ’ </a:t>
            </a:r>
            <a:r>
              <a:rPr lang="el-GR" altLang="en-GR" sz="2000" b="1" dirty="0" err="1">
                <a:latin typeface="Arial" panose="020B0604020202020204" pitchFamily="34" charset="0"/>
              </a:rPr>
              <a:t>ευθε</a:t>
            </a:r>
            <a:r>
              <a:rPr lang="en-US" altLang="en-GR" sz="2000" b="1" dirty="0" err="1">
                <a:latin typeface="Arial" panose="020B0604020202020204" pitchFamily="34" charset="0"/>
              </a:rPr>
              <a:t>ί</a:t>
            </a:r>
            <a:r>
              <a:rPr lang="el-GR" altLang="en-GR" sz="2000" b="1" dirty="0">
                <a:latin typeface="Arial" panose="020B0604020202020204" pitchFamily="34" charset="0"/>
              </a:rPr>
              <a:t>αν από τους τουρίστες, παράκαμψη τουριστικών πρακτόρων,</a:t>
            </a:r>
            <a:r>
              <a:rPr lang="en-US" altLang="en-GR" sz="2000" b="1" dirty="0">
                <a:latin typeface="Arial" panose="020B0604020202020204" pitchFamily="34" charset="0"/>
              </a:rPr>
              <a:t> </a:t>
            </a:r>
            <a:r>
              <a:rPr lang="el-GR" altLang="en-GR" sz="2000" b="1" dirty="0">
                <a:latin typeface="Arial" panose="020B0604020202020204" pitchFamily="34" charset="0"/>
              </a:rPr>
              <a:t>όπως π.χ. </a:t>
            </a:r>
            <a:r>
              <a:rPr lang="en-US" altLang="en-GR" sz="2000" b="1" dirty="0">
                <a:latin typeface="Arial" panose="020B0604020202020204" pitchFamily="34" charset="0"/>
              </a:rPr>
              <a:t>TUI</a:t>
            </a:r>
            <a:r>
              <a:rPr lang="el-GR" altLang="en-GR" sz="2000" b="1" dirty="0">
                <a:latin typeface="Arial" panose="020B0604020202020204" pitchFamily="34" charset="0"/>
              </a:rPr>
              <a:t>).</a:t>
            </a:r>
          </a:p>
          <a:p>
            <a:endParaRPr lang="en-GB" altLang="en-GR" sz="2000" b="1" dirty="0">
              <a:latin typeface="Arial" panose="020B0604020202020204" pitchFamily="34" charset="0"/>
            </a:endParaRPr>
          </a:p>
        </p:txBody>
      </p:sp>
      <p:sp>
        <p:nvSpPr>
          <p:cNvPr id="90120" name="Rectangle 9">
            <a:extLst>
              <a:ext uri="{FF2B5EF4-FFF2-40B4-BE49-F238E27FC236}">
                <a16:creationId xmlns:a16="http://schemas.microsoft.com/office/drawing/2014/main" id="{80159C15-FB21-8141-A176-294375A877D4}"/>
              </a:ext>
            </a:extLst>
          </p:cNvPr>
          <p:cNvSpPr>
            <a:spLocks noChangeArrowheads="1"/>
          </p:cNvSpPr>
          <p:nvPr/>
        </p:nvSpPr>
        <p:spPr bwMode="auto">
          <a:xfrm>
            <a:off x="244475" y="0"/>
            <a:ext cx="86328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200" u="sng" dirty="0">
                <a:solidFill>
                  <a:schemeClr val="tx2"/>
                </a:solidFill>
                <a:latin typeface="Arial" panose="020B0604020202020204" pitchFamily="34" charset="0"/>
              </a:rPr>
              <a:t>Στρατηγική Μάρκετινγκ Διαδικτύου</a:t>
            </a:r>
          </a:p>
        </p:txBody>
      </p:sp>
      <p:sp>
        <p:nvSpPr>
          <p:cNvPr id="90121" name="Rectangle 10">
            <a:extLst>
              <a:ext uri="{FF2B5EF4-FFF2-40B4-BE49-F238E27FC236}">
                <a16:creationId xmlns:a16="http://schemas.microsoft.com/office/drawing/2014/main" id="{E0B27F6B-2B51-2244-918F-4D1D2069BFE0}"/>
              </a:ext>
            </a:extLst>
          </p:cNvPr>
          <p:cNvSpPr>
            <a:spLocks noChangeArrowheads="1"/>
          </p:cNvSpPr>
          <p:nvPr/>
        </p:nvSpPr>
        <p:spPr bwMode="auto">
          <a:xfrm>
            <a:off x="1400035" y="4747418"/>
            <a:ext cx="713436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dirty="0" err="1">
                <a:latin typeface="Arial" panose="020B0604020202020204" pitchFamily="34" charset="0"/>
              </a:rPr>
              <a:t>Αξιο</a:t>
            </a:r>
            <a:r>
              <a:rPr lang="en-GB" altLang="en-GR" sz="2000" b="1" dirty="0">
                <a:latin typeface="Arial" panose="020B0604020202020204" pitchFamily="34" charset="0"/>
              </a:rPr>
              <a:t>ποίηση β</a:t>
            </a:r>
            <a:r>
              <a:rPr lang="en-GB" altLang="en-GR" sz="2000" b="1" dirty="0" err="1">
                <a:latin typeface="Arial" panose="020B0604020202020204" pitchFamily="34" charset="0"/>
              </a:rPr>
              <a:t>άσεων</a:t>
            </a:r>
            <a:r>
              <a:rPr lang="en-GB" altLang="en-GR" sz="2000" b="1" dirty="0">
                <a:latin typeface="Arial" panose="020B0604020202020204" pitchFamily="34" charset="0"/>
              </a:rPr>
              <a:t> δεδομένων π</a:t>
            </a:r>
            <a:r>
              <a:rPr lang="en-GB" altLang="en-GR" sz="2000" b="1" dirty="0" err="1">
                <a:latin typeface="Arial" panose="020B0604020202020204" pitchFamily="34" charset="0"/>
              </a:rPr>
              <a:t>ελ</a:t>
            </a:r>
            <a:r>
              <a:rPr lang="en-GB" altLang="en-GR" sz="2000" b="1" dirty="0">
                <a:latin typeface="Arial" panose="020B0604020202020204" pitchFamily="34" charset="0"/>
              </a:rPr>
              <a:t>α</a:t>
            </a:r>
            <a:r>
              <a:rPr lang="en-GB" altLang="en-GR" sz="2000" b="1" dirty="0" err="1">
                <a:latin typeface="Arial" panose="020B0604020202020204" pitchFamily="34" charset="0"/>
              </a:rPr>
              <a:t>τών</a:t>
            </a:r>
            <a:r>
              <a:rPr lang="en-GB" altLang="en-GR" sz="2000" b="1" dirty="0">
                <a:latin typeface="Arial" panose="020B0604020202020204" pitchFamily="34" charset="0"/>
              </a:rPr>
              <a:t> (database marketing</a:t>
            </a:r>
            <a:r>
              <a:rPr lang="el-GR" altLang="en-GR" sz="2000" b="1" dirty="0">
                <a:latin typeface="Arial" panose="020B0604020202020204" pitchFamily="34" charset="0"/>
              </a:rPr>
              <a:t>, </a:t>
            </a:r>
            <a:r>
              <a:rPr lang="en-US" altLang="en-GR" sz="2000" b="1" dirty="0">
                <a:latin typeface="Arial" panose="020B0604020202020204" pitchFamily="34" charset="0"/>
              </a:rPr>
              <a:t>data</a:t>
            </a:r>
            <a:r>
              <a:rPr lang="el-GR" altLang="en-GR" sz="2000" b="1" dirty="0">
                <a:latin typeface="Arial" panose="020B0604020202020204" pitchFamily="34" charset="0"/>
              </a:rPr>
              <a:t>-</a:t>
            </a:r>
            <a:r>
              <a:rPr lang="en-US" altLang="en-GR" sz="2000" b="1" dirty="0">
                <a:latin typeface="Arial" panose="020B0604020202020204" pitchFamily="34" charset="0"/>
              </a:rPr>
              <a:t>mining</a:t>
            </a:r>
            <a:r>
              <a:rPr lang="en-GB" altLang="en-GR" sz="2000" b="1" dirty="0">
                <a:latin typeface="Arial" panose="020B0604020202020204" pitchFamily="34" charset="0"/>
              </a:rPr>
              <a:t>), και π</a:t>
            </a:r>
            <a:r>
              <a:rPr lang="en-GB" altLang="en-GR" sz="2000" b="1" dirty="0" err="1">
                <a:latin typeface="Arial" panose="020B0604020202020204" pitchFamily="34" charset="0"/>
              </a:rPr>
              <a:t>ληροφοριών</a:t>
            </a:r>
            <a:r>
              <a:rPr lang="en-GB" altLang="en-GR" sz="2000" b="1" dirty="0">
                <a:latin typeface="Arial" panose="020B0604020202020204" pitchFamily="34" charset="0"/>
              </a:rPr>
              <a:t> απ</a:t>
            </a:r>
            <a:r>
              <a:rPr lang="en-GB" altLang="en-GR" sz="2000" b="1" dirty="0" err="1">
                <a:latin typeface="Arial" panose="020B0604020202020204" pitchFamily="34" charset="0"/>
              </a:rPr>
              <a:t>ό</a:t>
            </a:r>
            <a:r>
              <a:rPr lang="en-GB" altLang="en-GR" sz="2000" b="1" dirty="0">
                <a:latin typeface="Arial" panose="020B0604020202020204" pitchFamily="34" charset="0"/>
              </a:rPr>
              <a:t> την α</a:t>
            </a:r>
            <a:r>
              <a:rPr lang="en-GB" altLang="en-GR" sz="2000" b="1" dirty="0" err="1">
                <a:latin typeface="Arial" panose="020B0604020202020204" pitchFamily="34" charset="0"/>
              </a:rPr>
              <a:t>γορά</a:t>
            </a:r>
            <a:r>
              <a:rPr lang="en-GB" altLang="en-GR" sz="2000" b="1" dirty="0">
                <a:latin typeface="Arial" panose="020B0604020202020204" pitchFamily="34" charset="0"/>
              </a:rPr>
              <a:t> (intelligence marketing). </a:t>
            </a:r>
          </a:p>
        </p:txBody>
      </p:sp>
      <p:graphicFrame>
        <p:nvGraphicFramePr>
          <p:cNvPr id="90122" name="Object 11">
            <a:extLst>
              <a:ext uri="{FF2B5EF4-FFF2-40B4-BE49-F238E27FC236}">
                <a16:creationId xmlns:a16="http://schemas.microsoft.com/office/drawing/2014/main" id="{2BDC82F0-BEBE-9D48-9B53-855A4F48FC79}"/>
              </a:ext>
            </a:extLst>
          </p:cNvPr>
          <p:cNvGraphicFramePr>
            <a:graphicFrameLocks noChangeAspect="1"/>
          </p:cNvGraphicFramePr>
          <p:nvPr/>
        </p:nvGraphicFramePr>
        <p:xfrm>
          <a:off x="0" y="76200"/>
          <a:ext cx="1066800" cy="1004888"/>
        </p:xfrm>
        <a:graphic>
          <a:graphicData uri="http://schemas.openxmlformats.org/presentationml/2006/ole">
            <mc:AlternateContent xmlns:mc="http://schemas.openxmlformats.org/markup-compatibility/2006">
              <mc:Choice xmlns:v="urn:schemas-microsoft-com:vml" Requires="v">
                <p:oleObj spid="_x0000_s126018" name="Image" r:id="rId6" imgW="1219200" imgH="1231900" progId="Photoshop.Image.4">
                  <p:embed/>
                </p:oleObj>
              </mc:Choice>
              <mc:Fallback>
                <p:oleObj name="Image" r:id="rId6" imgW="1219200" imgH="1231900" progId="Photoshop.Image.4">
                  <p:embed/>
                  <p:pic>
                    <p:nvPicPr>
                      <p:cNvPr id="90122" name="Object 11">
                        <a:extLst>
                          <a:ext uri="{FF2B5EF4-FFF2-40B4-BE49-F238E27FC236}">
                            <a16:creationId xmlns:a16="http://schemas.microsoft.com/office/drawing/2014/main" id="{2BDC82F0-BEBE-9D48-9B53-855A4F48FC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6200"/>
                        <a:ext cx="1066800" cy="100488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0123" name="Object 12">
            <a:extLst>
              <a:ext uri="{FF2B5EF4-FFF2-40B4-BE49-F238E27FC236}">
                <a16:creationId xmlns:a16="http://schemas.microsoft.com/office/drawing/2014/main" id="{DFDC25BA-1B1F-D342-ADE0-C10D66DEDD9A}"/>
              </a:ext>
            </a:extLst>
          </p:cNvPr>
          <p:cNvGraphicFramePr>
            <a:graphicFrameLocks noChangeAspect="1"/>
          </p:cNvGraphicFramePr>
          <p:nvPr/>
        </p:nvGraphicFramePr>
        <p:xfrm>
          <a:off x="1187450" y="2435225"/>
          <a:ext cx="228600" cy="223838"/>
        </p:xfrm>
        <a:graphic>
          <a:graphicData uri="http://schemas.openxmlformats.org/presentationml/2006/ole">
            <mc:AlternateContent xmlns:mc="http://schemas.openxmlformats.org/markup-compatibility/2006">
              <mc:Choice xmlns:v="urn:schemas-microsoft-com:vml" Requires="v">
                <p:oleObj spid="_x0000_s126019" name="Image" r:id="rId8" imgW="533400" imgH="520700" progId="Photoshop.Image.4">
                  <p:embed/>
                </p:oleObj>
              </mc:Choice>
              <mc:Fallback>
                <p:oleObj name="Image" r:id="rId8" imgW="533400" imgH="520700" progId="Photoshop.Image.4">
                  <p:embed/>
                  <p:pic>
                    <p:nvPicPr>
                      <p:cNvPr id="90123" name="Object 12">
                        <a:extLst>
                          <a:ext uri="{FF2B5EF4-FFF2-40B4-BE49-F238E27FC236}">
                            <a16:creationId xmlns:a16="http://schemas.microsoft.com/office/drawing/2014/main" id="{DFDC25BA-1B1F-D342-ADE0-C10D66DEDD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450" y="2435225"/>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0124" name="Object 13">
            <a:extLst>
              <a:ext uri="{FF2B5EF4-FFF2-40B4-BE49-F238E27FC236}">
                <a16:creationId xmlns:a16="http://schemas.microsoft.com/office/drawing/2014/main" id="{8DDB044D-DBDE-4143-A64B-DA672ACC7E18}"/>
              </a:ext>
            </a:extLst>
          </p:cNvPr>
          <p:cNvGraphicFramePr>
            <a:graphicFrameLocks noChangeAspect="1"/>
          </p:cNvGraphicFramePr>
          <p:nvPr/>
        </p:nvGraphicFramePr>
        <p:xfrm>
          <a:off x="1187450" y="3260725"/>
          <a:ext cx="228600" cy="223838"/>
        </p:xfrm>
        <a:graphic>
          <a:graphicData uri="http://schemas.openxmlformats.org/presentationml/2006/ole">
            <mc:AlternateContent xmlns:mc="http://schemas.openxmlformats.org/markup-compatibility/2006">
              <mc:Choice xmlns:v="urn:schemas-microsoft-com:vml" Requires="v">
                <p:oleObj spid="_x0000_s126020" name="Image" r:id="rId10" imgW="533400" imgH="520700" progId="Photoshop.Image.4">
                  <p:embed/>
                </p:oleObj>
              </mc:Choice>
              <mc:Fallback>
                <p:oleObj name="Image" r:id="rId10" imgW="533400" imgH="520700" progId="Photoshop.Image.4">
                  <p:embed/>
                  <p:pic>
                    <p:nvPicPr>
                      <p:cNvPr id="90124" name="Object 13">
                        <a:extLst>
                          <a:ext uri="{FF2B5EF4-FFF2-40B4-BE49-F238E27FC236}">
                            <a16:creationId xmlns:a16="http://schemas.microsoft.com/office/drawing/2014/main" id="{8DDB044D-DBDE-4143-A64B-DA672ACC7E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450" y="3260725"/>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0125" name="Object 14">
            <a:extLst>
              <a:ext uri="{FF2B5EF4-FFF2-40B4-BE49-F238E27FC236}">
                <a16:creationId xmlns:a16="http://schemas.microsoft.com/office/drawing/2014/main" id="{11CA59B0-F63F-E842-97B8-F9367DBA1F62}"/>
              </a:ext>
            </a:extLst>
          </p:cNvPr>
          <p:cNvGraphicFramePr>
            <a:graphicFrameLocks noChangeAspect="1"/>
          </p:cNvGraphicFramePr>
          <p:nvPr/>
        </p:nvGraphicFramePr>
        <p:xfrm>
          <a:off x="1187450" y="3895725"/>
          <a:ext cx="228600" cy="223838"/>
        </p:xfrm>
        <a:graphic>
          <a:graphicData uri="http://schemas.openxmlformats.org/presentationml/2006/ole">
            <mc:AlternateContent xmlns:mc="http://schemas.openxmlformats.org/markup-compatibility/2006">
              <mc:Choice xmlns:v="urn:schemas-microsoft-com:vml" Requires="v">
                <p:oleObj spid="_x0000_s126021" name="Image" r:id="rId11" imgW="533400" imgH="520700" progId="Photoshop.Image.4">
                  <p:embed/>
                </p:oleObj>
              </mc:Choice>
              <mc:Fallback>
                <p:oleObj name="Image" r:id="rId11" imgW="533400" imgH="520700" progId="Photoshop.Image.4">
                  <p:embed/>
                  <p:pic>
                    <p:nvPicPr>
                      <p:cNvPr id="90125" name="Object 14">
                        <a:extLst>
                          <a:ext uri="{FF2B5EF4-FFF2-40B4-BE49-F238E27FC236}">
                            <a16:creationId xmlns:a16="http://schemas.microsoft.com/office/drawing/2014/main" id="{11CA59B0-F63F-E842-97B8-F9367DBA1F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450" y="3895725"/>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0126" name="Object 15">
            <a:extLst>
              <a:ext uri="{FF2B5EF4-FFF2-40B4-BE49-F238E27FC236}">
                <a16:creationId xmlns:a16="http://schemas.microsoft.com/office/drawing/2014/main" id="{508A43FF-2DD7-CC4B-82CC-A6F2AD24F1A3}"/>
              </a:ext>
            </a:extLst>
          </p:cNvPr>
          <p:cNvGraphicFramePr>
            <a:graphicFrameLocks noChangeAspect="1"/>
          </p:cNvGraphicFramePr>
          <p:nvPr/>
        </p:nvGraphicFramePr>
        <p:xfrm>
          <a:off x="1155561" y="4865826"/>
          <a:ext cx="228600" cy="223838"/>
        </p:xfrm>
        <a:graphic>
          <a:graphicData uri="http://schemas.openxmlformats.org/presentationml/2006/ole">
            <mc:AlternateContent xmlns:mc="http://schemas.openxmlformats.org/markup-compatibility/2006">
              <mc:Choice xmlns:v="urn:schemas-microsoft-com:vml" Requires="v">
                <p:oleObj spid="_x0000_s126022" name="Image" r:id="rId12" imgW="533400" imgH="520700" progId="Photoshop.Image.4">
                  <p:embed/>
                </p:oleObj>
              </mc:Choice>
              <mc:Fallback>
                <p:oleObj name="Image" r:id="rId12" imgW="533400" imgH="520700" progId="Photoshop.Image.4">
                  <p:embed/>
                  <p:pic>
                    <p:nvPicPr>
                      <p:cNvPr id="90126" name="Object 15">
                        <a:extLst>
                          <a:ext uri="{FF2B5EF4-FFF2-40B4-BE49-F238E27FC236}">
                            <a16:creationId xmlns:a16="http://schemas.microsoft.com/office/drawing/2014/main" id="{508A43FF-2DD7-CC4B-82CC-A6F2AD24F1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5561" y="4865826"/>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90127" name="Picture 16">
            <a:extLst>
              <a:ext uri="{FF2B5EF4-FFF2-40B4-BE49-F238E27FC236}">
                <a16:creationId xmlns:a16="http://schemas.microsoft.com/office/drawing/2014/main" id="{8C9EB015-E349-6D48-AD36-3982BF85CD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7200" y="0"/>
            <a:ext cx="1066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8" name="Slide Number Placeholder 16">
            <a:extLst>
              <a:ext uri="{FF2B5EF4-FFF2-40B4-BE49-F238E27FC236}">
                <a16:creationId xmlns:a16="http://schemas.microsoft.com/office/drawing/2014/main" id="{5E1FD464-9E3E-E544-831D-16111E295E0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C5C2228B-4A42-DB47-AD31-551FE3F22B4B}" type="slidenum">
              <a:rPr lang="el-GR" altLang="en-GR" sz="1400"/>
              <a:pPr eaLnBrk="1" hangingPunct="1"/>
              <a:t>163</a:t>
            </a:fld>
            <a:endParaRPr lang="el-GR" altLang="en-GR" sz="1400" dirty="0"/>
          </a:p>
        </p:txBody>
      </p:sp>
      <p:sp>
        <p:nvSpPr>
          <p:cNvPr id="2" name="Footer Placeholder 1">
            <a:extLst>
              <a:ext uri="{FF2B5EF4-FFF2-40B4-BE49-F238E27FC236}">
                <a16:creationId xmlns:a16="http://schemas.microsoft.com/office/drawing/2014/main" id="{B6F67EDB-795E-2A42-991D-EEE3F39CE406}"/>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extLst>
      <p:ext uri="{BB962C8B-B14F-4D97-AF65-F5344CB8AC3E}">
        <p14:creationId xmlns:p14="http://schemas.microsoft.com/office/powerpoint/2010/main" val="396047914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3A3B1B-FE81-CB40-8779-624CACD74C1C}"/>
              </a:ext>
            </a:extLst>
          </p:cNvPr>
          <p:cNvSpPr>
            <a:spLocks noGrp="1"/>
          </p:cNvSpPr>
          <p:nvPr>
            <p:ph type="ftr" sz="quarter" idx="11"/>
          </p:nvPr>
        </p:nvSpPr>
        <p:spPr>
          <a:xfrm>
            <a:off x="3556000" y="6382310"/>
            <a:ext cx="2895600" cy="323290"/>
          </a:xfrm>
        </p:spPr>
        <p:txBody>
          <a:bodyPr/>
          <a:lstStyle/>
          <a:p>
            <a:r>
              <a:rPr lang="el-GR" altLang="en-GR"/>
              <a:t>Δρ. Δέσποινα Καραγιάννη, 2022</a:t>
            </a:r>
            <a:endParaRPr lang="el-GR" altLang="en-GR" dirty="0"/>
          </a:p>
        </p:txBody>
      </p:sp>
      <p:sp>
        <p:nvSpPr>
          <p:cNvPr id="3" name="Slide Number Placeholder 2">
            <a:extLst>
              <a:ext uri="{FF2B5EF4-FFF2-40B4-BE49-F238E27FC236}">
                <a16:creationId xmlns:a16="http://schemas.microsoft.com/office/drawing/2014/main" id="{62DC1865-34B4-684F-BA4B-82F5B9FB55F0}"/>
              </a:ext>
            </a:extLst>
          </p:cNvPr>
          <p:cNvSpPr>
            <a:spLocks noGrp="1"/>
          </p:cNvSpPr>
          <p:nvPr>
            <p:ph type="sldNum" sz="quarter" idx="12"/>
          </p:nvPr>
        </p:nvSpPr>
        <p:spPr/>
        <p:txBody>
          <a:bodyPr/>
          <a:lstStyle/>
          <a:p>
            <a:fld id="{069E07DD-DE97-E140-800B-0A2ACDE473D3}" type="slidenum">
              <a:rPr lang="el-GR" altLang="en-GR" smtClean="0"/>
              <a:pPr/>
              <a:t>164</a:t>
            </a:fld>
            <a:endParaRPr lang="el-GR" altLang="en-GR"/>
          </a:p>
        </p:txBody>
      </p:sp>
      <p:pic>
        <p:nvPicPr>
          <p:cNvPr id="4" name="Picture 3">
            <a:extLst>
              <a:ext uri="{FF2B5EF4-FFF2-40B4-BE49-F238E27FC236}">
                <a16:creationId xmlns:a16="http://schemas.microsoft.com/office/drawing/2014/main" id="{9AC4ABD7-A8D1-E140-B505-61C8330F6E16}"/>
              </a:ext>
            </a:extLst>
          </p:cNvPr>
          <p:cNvPicPr>
            <a:picLocks noChangeAspect="1"/>
          </p:cNvPicPr>
          <p:nvPr/>
        </p:nvPicPr>
        <p:blipFill>
          <a:blip r:embed="rId2"/>
          <a:stretch>
            <a:fillRect/>
          </a:stretch>
        </p:blipFill>
        <p:spPr>
          <a:xfrm>
            <a:off x="2425701" y="3887095"/>
            <a:ext cx="4685010" cy="2495215"/>
          </a:xfrm>
          <a:prstGeom prst="rect">
            <a:avLst/>
          </a:prstGeom>
        </p:spPr>
      </p:pic>
      <p:sp>
        <p:nvSpPr>
          <p:cNvPr id="5" name="TextBox 4">
            <a:extLst>
              <a:ext uri="{FF2B5EF4-FFF2-40B4-BE49-F238E27FC236}">
                <a16:creationId xmlns:a16="http://schemas.microsoft.com/office/drawing/2014/main" id="{80B20DC3-30FF-8643-A12D-D922961CB984}"/>
              </a:ext>
            </a:extLst>
          </p:cNvPr>
          <p:cNvSpPr txBox="1"/>
          <p:nvPr/>
        </p:nvSpPr>
        <p:spPr>
          <a:xfrm>
            <a:off x="683568" y="620688"/>
            <a:ext cx="7344816" cy="3416320"/>
          </a:xfrm>
          <a:prstGeom prst="rect">
            <a:avLst/>
          </a:prstGeom>
          <a:noFill/>
        </p:spPr>
        <p:txBody>
          <a:bodyPr wrap="square" rtlCol="0">
            <a:spAutoFit/>
          </a:bodyPr>
          <a:lstStyle/>
          <a:p>
            <a:r>
              <a:rPr lang="en-GR" dirty="0"/>
              <a:t>Crowdfunding</a:t>
            </a:r>
          </a:p>
          <a:p>
            <a:endParaRPr lang="en-GR" dirty="0"/>
          </a:p>
          <a:p>
            <a:r>
              <a:rPr lang="en-US" dirty="0"/>
              <a:t>What Is Crowdfunding? </a:t>
            </a:r>
          </a:p>
          <a:p>
            <a:r>
              <a:rPr lang="en-US" dirty="0"/>
              <a:t>Crowdfunding is the use of small amounts of capital from a large number of individuals to finance a new business venture. Crowdfunding makes use of the easy accessibility of vast networks of people through </a:t>
            </a:r>
            <a:r>
              <a:rPr lang="en-US" u="sng" dirty="0">
                <a:hlinkClick r:id="rId3"/>
              </a:rPr>
              <a:t>social media</a:t>
            </a:r>
            <a:r>
              <a:rPr lang="en-US" dirty="0"/>
              <a:t> and crowdfunding websites to bring investors and entrepreneurs together, with the potential to increase entrepreneurship by expanding the pool of investors beyond the traditional circle of owners, relatives, and </a:t>
            </a:r>
            <a:r>
              <a:rPr lang="en-US" u="sng" dirty="0">
                <a:hlinkClick r:id="rId4"/>
              </a:rPr>
              <a:t>venture capitalists</a:t>
            </a:r>
            <a:r>
              <a:rPr lang="en-US" dirty="0"/>
              <a:t>.</a:t>
            </a:r>
          </a:p>
          <a:p>
            <a:r>
              <a:rPr lang="en-GR" dirty="0"/>
              <a:t> </a:t>
            </a:r>
          </a:p>
        </p:txBody>
      </p:sp>
    </p:spTree>
    <p:extLst>
      <p:ext uri="{BB962C8B-B14F-4D97-AF65-F5344CB8AC3E}">
        <p14:creationId xmlns:p14="http://schemas.microsoft.com/office/powerpoint/2010/main" val="374607641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μικρό σφαιρίδιο μανιτάρι copy">
            <a:extLst>
              <a:ext uri="{FF2B5EF4-FFF2-40B4-BE49-F238E27FC236}">
                <a16:creationId xmlns:a16="http://schemas.microsoft.com/office/drawing/2014/main" id="{82B65EE5-865A-7546-80CD-514FFEF98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68463"/>
            <a:ext cx="663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3">
            <a:extLst>
              <a:ext uri="{FF2B5EF4-FFF2-40B4-BE49-F238E27FC236}">
                <a16:creationId xmlns:a16="http://schemas.microsoft.com/office/drawing/2014/main" id="{67921976-7EED-CE46-B071-C3388C33E629}"/>
              </a:ext>
            </a:extLst>
          </p:cNvPr>
          <p:cNvSpPr>
            <a:spLocks noChangeArrowheads="1"/>
          </p:cNvSpPr>
          <p:nvPr/>
        </p:nvSpPr>
        <p:spPr bwMode="auto">
          <a:xfrm>
            <a:off x="762000" y="1781175"/>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spcBef>
                <a:spcPct val="20000"/>
              </a:spcBef>
            </a:pPr>
            <a:r>
              <a:rPr lang="en-GB" altLang="en-GR" sz="3200">
                <a:latin typeface="Times New Roman" panose="02020603050405020304" pitchFamily="18" charset="0"/>
              </a:rPr>
              <a:t>          </a:t>
            </a:r>
          </a:p>
        </p:txBody>
      </p:sp>
      <p:pic>
        <p:nvPicPr>
          <p:cNvPr id="92163" name="Picture 4">
            <a:extLst>
              <a:ext uri="{FF2B5EF4-FFF2-40B4-BE49-F238E27FC236}">
                <a16:creationId xmlns:a16="http://schemas.microsoft.com/office/drawing/2014/main" id="{023E591C-A3AA-154B-87F4-E09BCE4012D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5541963"/>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5">
            <a:extLst>
              <a:ext uri="{FF2B5EF4-FFF2-40B4-BE49-F238E27FC236}">
                <a16:creationId xmlns:a16="http://schemas.microsoft.com/office/drawing/2014/main" id="{E145D643-2655-0C40-AAE3-0B20B3C1EFC5}"/>
              </a:ext>
            </a:extLst>
          </p:cNvPr>
          <p:cNvSpPr>
            <a:spLocks noChangeArrowheads="1"/>
          </p:cNvSpPr>
          <p:nvPr/>
        </p:nvSpPr>
        <p:spPr bwMode="auto">
          <a:xfrm>
            <a:off x="1495425" y="1641475"/>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800" b="1" u="sng">
                <a:latin typeface="Arial" panose="020B0604020202020204" pitchFamily="34" charset="0"/>
              </a:rPr>
              <a:t>Επιδράσεις στο Δίκτυο Διανομής</a:t>
            </a:r>
          </a:p>
        </p:txBody>
      </p:sp>
      <p:sp>
        <p:nvSpPr>
          <p:cNvPr id="92165" name="Rectangle 6">
            <a:extLst>
              <a:ext uri="{FF2B5EF4-FFF2-40B4-BE49-F238E27FC236}">
                <a16:creationId xmlns:a16="http://schemas.microsoft.com/office/drawing/2014/main" id="{1816BC38-F892-FE4A-BCAA-8B81B4449438}"/>
              </a:ext>
            </a:extLst>
          </p:cNvPr>
          <p:cNvSpPr>
            <a:spLocks noChangeArrowheads="1"/>
          </p:cNvSpPr>
          <p:nvPr/>
        </p:nvSpPr>
        <p:spPr bwMode="auto">
          <a:xfrm>
            <a:off x="2006600" y="3251200"/>
            <a:ext cx="3721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Ενδυνάμωση του πελάτη</a:t>
            </a:r>
          </a:p>
        </p:txBody>
      </p:sp>
      <p:sp>
        <p:nvSpPr>
          <p:cNvPr id="92166" name="Rectangle 7">
            <a:extLst>
              <a:ext uri="{FF2B5EF4-FFF2-40B4-BE49-F238E27FC236}">
                <a16:creationId xmlns:a16="http://schemas.microsoft.com/office/drawing/2014/main" id="{D8DA21FC-3A70-CE45-9C07-F37A75BCAA49}"/>
              </a:ext>
            </a:extLst>
          </p:cNvPr>
          <p:cNvSpPr>
            <a:spLocks noChangeArrowheads="1"/>
          </p:cNvSpPr>
          <p:nvPr/>
        </p:nvSpPr>
        <p:spPr bwMode="auto">
          <a:xfrm>
            <a:off x="2032000" y="2614613"/>
            <a:ext cx="5399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Αύξηση της πληροφόρησης </a:t>
            </a:r>
            <a:r>
              <a:rPr lang="en-GB" altLang="en-GR" sz="2000" b="1" u="sng">
                <a:latin typeface="Arial" panose="020B0604020202020204" pitchFamily="34" charset="0"/>
              </a:rPr>
              <a:t>του πελάτη</a:t>
            </a:r>
            <a:r>
              <a:rPr lang="en-GB" altLang="en-GR" sz="2000" b="1">
                <a:latin typeface="Arial" panose="020B0604020202020204" pitchFamily="34" charset="0"/>
              </a:rPr>
              <a:t> </a:t>
            </a:r>
          </a:p>
        </p:txBody>
      </p:sp>
      <p:sp>
        <p:nvSpPr>
          <p:cNvPr id="92167" name="Rectangle 8">
            <a:extLst>
              <a:ext uri="{FF2B5EF4-FFF2-40B4-BE49-F238E27FC236}">
                <a16:creationId xmlns:a16="http://schemas.microsoft.com/office/drawing/2014/main" id="{74C4D8AE-69C9-6942-927B-FA23DE892DC5}"/>
              </a:ext>
            </a:extLst>
          </p:cNvPr>
          <p:cNvSpPr>
            <a:spLocks noChangeArrowheads="1"/>
          </p:cNvSpPr>
          <p:nvPr/>
        </p:nvSpPr>
        <p:spPr bwMode="auto">
          <a:xfrm>
            <a:off x="1965324" y="4722813"/>
            <a:ext cx="6783139" cy="163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dirty="0">
                <a:latin typeface="Arial" panose="020B0604020202020204" pitchFamily="34" charset="0"/>
              </a:rPr>
              <a:t> Συρρίκνωση του δικτύου </a:t>
            </a:r>
            <a:r>
              <a:rPr lang="en-GB" altLang="en-GR" sz="2000" b="1" dirty="0" err="1">
                <a:latin typeface="Arial" panose="020B0604020202020204" pitchFamily="34" charset="0"/>
              </a:rPr>
              <a:t>δι</a:t>
            </a:r>
            <a:r>
              <a:rPr lang="en-GB" altLang="en-GR" sz="2000" b="1" dirty="0">
                <a:latin typeface="Arial" panose="020B0604020202020204" pitchFamily="34" charset="0"/>
              </a:rPr>
              <a:t>ανομής? </a:t>
            </a:r>
            <a:r>
              <a:rPr lang="el-GR" altLang="en-GR" sz="2000" b="1" dirty="0">
                <a:latin typeface="Arial" panose="020B0604020202020204" pitchFamily="34" charset="0"/>
              </a:rPr>
              <a:t>Σε </a:t>
            </a:r>
            <a:r>
              <a:rPr lang="el-GR" altLang="en-GR" sz="2000" b="1" dirty="0" err="1">
                <a:latin typeface="Arial" panose="020B0604020202020204" pitchFamily="34" charset="0"/>
              </a:rPr>
              <a:t>ορισμ</a:t>
            </a:r>
            <a:r>
              <a:rPr lang="en-GB" altLang="en-GR" sz="2000" b="1" dirty="0" err="1">
                <a:latin typeface="Arial" panose="020B0604020202020204" pitchFamily="34" charset="0"/>
              </a:rPr>
              <a:t>έ</a:t>
            </a:r>
            <a:r>
              <a:rPr lang="el-GR" altLang="en-GR" sz="2000" b="1" dirty="0">
                <a:latin typeface="Arial" panose="020B0604020202020204" pitchFamily="34" charset="0"/>
              </a:rPr>
              <a:t>να είδη</a:t>
            </a:r>
            <a:endParaRPr lang="en-GB" altLang="en-GR" sz="2000" b="1" dirty="0">
              <a:latin typeface="Arial" panose="020B0604020202020204" pitchFamily="34" charset="0"/>
            </a:endParaRPr>
          </a:p>
          <a:p>
            <a:endParaRPr lang="en-GB" altLang="en-GR" sz="2000" b="1" dirty="0">
              <a:latin typeface="Arial" panose="020B0604020202020204" pitchFamily="34" charset="0"/>
            </a:endParaRPr>
          </a:p>
          <a:p>
            <a:r>
              <a:rPr lang="el-GR" altLang="en-GR" sz="2000" b="1" dirty="0">
                <a:latin typeface="Arial" panose="020B0604020202020204" pitchFamily="34" charset="0"/>
              </a:rPr>
              <a:t>Νέοι παίκτες στο δίκτυο διανομής (π.χ. Εταιρίες </a:t>
            </a:r>
            <a:r>
              <a:rPr lang="en-US" altLang="en-GR" sz="2000" b="1" dirty="0">
                <a:latin typeface="Arial" panose="020B0604020202020204" pitchFamily="34" charset="0"/>
              </a:rPr>
              <a:t>logistics, </a:t>
            </a:r>
            <a:r>
              <a:rPr lang="el-GR" altLang="en-GR" sz="2000" b="1" dirty="0">
                <a:latin typeface="Arial" panose="020B0604020202020204" pitchFamily="34" charset="0"/>
              </a:rPr>
              <a:t>αξιόπιστα </a:t>
            </a:r>
            <a:r>
              <a:rPr lang="en-US" altLang="en-GR" sz="2000" b="1" dirty="0">
                <a:latin typeface="Arial" panose="020B0604020202020204" pitchFamily="34" charset="0"/>
              </a:rPr>
              <a:t>site </a:t>
            </a:r>
            <a:r>
              <a:rPr lang="el-GR" altLang="en-GR" sz="2000" b="1" dirty="0">
                <a:latin typeface="Arial" panose="020B0604020202020204" pitchFamily="34" charset="0"/>
              </a:rPr>
              <a:t>ως μεσάζοντες, π.χ. </a:t>
            </a:r>
            <a:r>
              <a:rPr lang="en-US" altLang="en-GR" sz="2000" b="1" dirty="0">
                <a:latin typeface="Arial" panose="020B0604020202020204" pitchFamily="34" charset="0"/>
              </a:rPr>
              <a:t>Etsy, </a:t>
            </a:r>
            <a:r>
              <a:rPr lang="en-US" altLang="en-GR" sz="2000" b="1" dirty="0" err="1">
                <a:latin typeface="Arial" panose="020B0604020202020204" pitchFamily="34" charset="0"/>
              </a:rPr>
              <a:t>Ebay</a:t>
            </a:r>
            <a:r>
              <a:rPr lang="en-US" altLang="en-GR" sz="2000" b="1" dirty="0">
                <a:latin typeface="Arial" panose="020B0604020202020204" pitchFamily="34" charset="0"/>
              </a:rPr>
              <a:t>, Amazon, </a:t>
            </a:r>
            <a:r>
              <a:rPr lang="en-US" altLang="en-GR" sz="2000" b="1" dirty="0" err="1">
                <a:latin typeface="Arial" panose="020B0604020202020204" pitchFamily="34" charset="0"/>
              </a:rPr>
              <a:t>Homeaway</a:t>
            </a:r>
            <a:r>
              <a:rPr lang="en-US" altLang="en-GR" sz="2000" b="1" dirty="0">
                <a:latin typeface="Arial" panose="020B0604020202020204" pitchFamily="34" charset="0"/>
              </a:rPr>
              <a:t>)</a:t>
            </a:r>
            <a:r>
              <a:rPr lang="en-GB" altLang="en-GR" sz="2000" b="1" dirty="0">
                <a:latin typeface="Arial" panose="020B0604020202020204" pitchFamily="34" charset="0"/>
              </a:rPr>
              <a:t> </a:t>
            </a:r>
          </a:p>
        </p:txBody>
      </p:sp>
      <p:sp>
        <p:nvSpPr>
          <p:cNvPr id="92168" name="Rectangle 9">
            <a:extLst>
              <a:ext uri="{FF2B5EF4-FFF2-40B4-BE49-F238E27FC236}">
                <a16:creationId xmlns:a16="http://schemas.microsoft.com/office/drawing/2014/main" id="{4742DC2C-FAA9-0541-A6DB-565B568232F1}"/>
              </a:ext>
            </a:extLst>
          </p:cNvPr>
          <p:cNvSpPr>
            <a:spLocks noChangeArrowheads="1"/>
          </p:cNvSpPr>
          <p:nvPr/>
        </p:nvSpPr>
        <p:spPr bwMode="auto">
          <a:xfrm>
            <a:off x="244475" y="0"/>
            <a:ext cx="86328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200" u="sng" dirty="0">
                <a:solidFill>
                  <a:schemeClr val="tx2"/>
                </a:solidFill>
                <a:latin typeface="Arial" panose="020B0604020202020204" pitchFamily="34" charset="0"/>
              </a:rPr>
              <a:t>Στρατηγική Μάρκετινγκ Διαδικτύου</a:t>
            </a:r>
          </a:p>
        </p:txBody>
      </p:sp>
      <p:sp>
        <p:nvSpPr>
          <p:cNvPr id="92169" name="Rectangle 10">
            <a:extLst>
              <a:ext uri="{FF2B5EF4-FFF2-40B4-BE49-F238E27FC236}">
                <a16:creationId xmlns:a16="http://schemas.microsoft.com/office/drawing/2014/main" id="{467103A2-F2F1-B841-BF35-6D6F55E74E2C}"/>
              </a:ext>
            </a:extLst>
          </p:cNvPr>
          <p:cNvSpPr>
            <a:spLocks noChangeArrowheads="1"/>
          </p:cNvSpPr>
          <p:nvPr/>
        </p:nvSpPr>
        <p:spPr bwMode="auto">
          <a:xfrm>
            <a:off x="2041525" y="3865563"/>
            <a:ext cx="5607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Αύξηση του ανταγωνισμού και της ανάγκης για προσφορά </a:t>
            </a:r>
            <a:r>
              <a:rPr lang="en-GB" altLang="en-GR" sz="2000" b="1" u="sng">
                <a:latin typeface="Arial" panose="020B0604020202020204" pitchFamily="34" charset="0"/>
              </a:rPr>
              <a:t>value-adding  υπηρεσιών</a:t>
            </a:r>
            <a:r>
              <a:rPr lang="en-GB" altLang="en-GR" sz="2000" b="1">
                <a:latin typeface="Arial" panose="020B0604020202020204" pitchFamily="34" charset="0"/>
              </a:rPr>
              <a:t>. </a:t>
            </a:r>
          </a:p>
        </p:txBody>
      </p:sp>
      <p:sp>
        <p:nvSpPr>
          <p:cNvPr id="92170" name="AutoShape 11">
            <a:extLst>
              <a:ext uri="{FF2B5EF4-FFF2-40B4-BE49-F238E27FC236}">
                <a16:creationId xmlns:a16="http://schemas.microsoft.com/office/drawing/2014/main" id="{8E546C58-F617-4D4E-BF15-FBE33FFA4EF9}"/>
              </a:ext>
            </a:extLst>
          </p:cNvPr>
          <p:cNvSpPr>
            <a:spLocks noChangeArrowheads="1"/>
          </p:cNvSpPr>
          <p:nvPr/>
        </p:nvSpPr>
        <p:spPr bwMode="auto">
          <a:xfrm>
            <a:off x="7032625" y="2684463"/>
            <a:ext cx="508000" cy="188912"/>
          </a:xfrm>
          <a:prstGeom prst="rightArrow">
            <a:avLst>
              <a:gd name="adj1" fmla="val 50000"/>
              <a:gd name="adj2" fmla="val 134467"/>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l-GR" altLang="en-GR" sz="1800"/>
          </a:p>
        </p:txBody>
      </p:sp>
      <p:graphicFrame>
        <p:nvGraphicFramePr>
          <p:cNvPr id="92171" name="Object 12">
            <a:extLst>
              <a:ext uri="{FF2B5EF4-FFF2-40B4-BE49-F238E27FC236}">
                <a16:creationId xmlns:a16="http://schemas.microsoft.com/office/drawing/2014/main" id="{41876B05-74DF-A849-B38A-08FD11D5C1A4}"/>
              </a:ext>
            </a:extLst>
          </p:cNvPr>
          <p:cNvGraphicFramePr>
            <a:graphicFrameLocks noChangeAspect="1"/>
          </p:cNvGraphicFramePr>
          <p:nvPr/>
        </p:nvGraphicFramePr>
        <p:xfrm>
          <a:off x="0" y="76200"/>
          <a:ext cx="1066800" cy="1004888"/>
        </p:xfrm>
        <a:graphic>
          <a:graphicData uri="http://schemas.openxmlformats.org/presentationml/2006/ole">
            <mc:AlternateContent xmlns:mc="http://schemas.openxmlformats.org/markup-compatibility/2006">
              <mc:Choice xmlns:v="urn:schemas-microsoft-com:vml" Requires="v">
                <p:oleObj spid="_x0000_s127055" name="Image" r:id="rId6" imgW="1219200" imgH="1231900" progId="Photoshop.Image.4">
                  <p:embed/>
                </p:oleObj>
              </mc:Choice>
              <mc:Fallback>
                <p:oleObj name="Image" r:id="rId6" imgW="1219200" imgH="1231900" progId="Photoshop.Image.4">
                  <p:embed/>
                  <p:pic>
                    <p:nvPicPr>
                      <p:cNvPr id="92171" name="Object 12">
                        <a:extLst>
                          <a:ext uri="{FF2B5EF4-FFF2-40B4-BE49-F238E27FC236}">
                            <a16:creationId xmlns:a16="http://schemas.microsoft.com/office/drawing/2014/main" id="{41876B05-74DF-A849-B38A-08FD11D5C1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6200"/>
                        <a:ext cx="1066800" cy="100488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2172" name="Object 13">
            <a:extLst>
              <a:ext uri="{FF2B5EF4-FFF2-40B4-BE49-F238E27FC236}">
                <a16:creationId xmlns:a16="http://schemas.microsoft.com/office/drawing/2014/main" id="{656DABBA-EBA7-624B-8F71-7988EA4F9111}"/>
              </a:ext>
            </a:extLst>
          </p:cNvPr>
          <p:cNvGraphicFramePr>
            <a:graphicFrameLocks noChangeAspect="1"/>
          </p:cNvGraphicFramePr>
          <p:nvPr/>
        </p:nvGraphicFramePr>
        <p:xfrm>
          <a:off x="1803400" y="2705100"/>
          <a:ext cx="228600" cy="223838"/>
        </p:xfrm>
        <a:graphic>
          <a:graphicData uri="http://schemas.openxmlformats.org/presentationml/2006/ole">
            <mc:AlternateContent xmlns:mc="http://schemas.openxmlformats.org/markup-compatibility/2006">
              <mc:Choice xmlns:v="urn:schemas-microsoft-com:vml" Requires="v">
                <p:oleObj spid="_x0000_s127056" name="Image" r:id="rId8" imgW="533400" imgH="520700" progId="Photoshop.Image.4">
                  <p:embed/>
                </p:oleObj>
              </mc:Choice>
              <mc:Fallback>
                <p:oleObj name="Image" r:id="rId8" imgW="533400" imgH="520700" progId="Photoshop.Image.4">
                  <p:embed/>
                  <p:pic>
                    <p:nvPicPr>
                      <p:cNvPr id="92172" name="Object 13">
                        <a:extLst>
                          <a:ext uri="{FF2B5EF4-FFF2-40B4-BE49-F238E27FC236}">
                            <a16:creationId xmlns:a16="http://schemas.microsoft.com/office/drawing/2014/main" id="{656DABBA-EBA7-624B-8F71-7988EA4F91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3400" y="27051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2173" name="Object 14">
            <a:extLst>
              <a:ext uri="{FF2B5EF4-FFF2-40B4-BE49-F238E27FC236}">
                <a16:creationId xmlns:a16="http://schemas.microsoft.com/office/drawing/2014/main" id="{6E2BE299-EDC7-C345-BC2E-F016995F8EE9}"/>
              </a:ext>
            </a:extLst>
          </p:cNvPr>
          <p:cNvGraphicFramePr>
            <a:graphicFrameLocks noChangeAspect="1"/>
          </p:cNvGraphicFramePr>
          <p:nvPr/>
        </p:nvGraphicFramePr>
        <p:xfrm>
          <a:off x="1803400" y="3357563"/>
          <a:ext cx="228600" cy="223837"/>
        </p:xfrm>
        <a:graphic>
          <a:graphicData uri="http://schemas.openxmlformats.org/presentationml/2006/ole">
            <mc:AlternateContent xmlns:mc="http://schemas.openxmlformats.org/markup-compatibility/2006">
              <mc:Choice xmlns:v="urn:schemas-microsoft-com:vml" Requires="v">
                <p:oleObj spid="_x0000_s127057" name="Image" r:id="rId10" imgW="533400" imgH="520700" progId="Photoshop.Image.4">
                  <p:embed/>
                </p:oleObj>
              </mc:Choice>
              <mc:Fallback>
                <p:oleObj name="Image" r:id="rId10" imgW="533400" imgH="520700" progId="Photoshop.Image.4">
                  <p:embed/>
                  <p:pic>
                    <p:nvPicPr>
                      <p:cNvPr id="92173" name="Object 14">
                        <a:extLst>
                          <a:ext uri="{FF2B5EF4-FFF2-40B4-BE49-F238E27FC236}">
                            <a16:creationId xmlns:a16="http://schemas.microsoft.com/office/drawing/2014/main" id="{6E2BE299-EDC7-C345-BC2E-F016995F8E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3400" y="3357563"/>
                        <a:ext cx="228600" cy="223837"/>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2174" name="Object 15">
            <a:extLst>
              <a:ext uri="{FF2B5EF4-FFF2-40B4-BE49-F238E27FC236}">
                <a16:creationId xmlns:a16="http://schemas.microsoft.com/office/drawing/2014/main" id="{119FA166-BEAC-1A45-ADB0-08ABABD8465E}"/>
              </a:ext>
            </a:extLst>
          </p:cNvPr>
          <p:cNvGraphicFramePr>
            <a:graphicFrameLocks noChangeAspect="1"/>
          </p:cNvGraphicFramePr>
          <p:nvPr/>
        </p:nvGraphicFramePr>
        <p:xfrm>
          <a:off x="1803400" y="3987800"/>
          <a:ext cx="228600" cy="223838"/>
        </p:xfrm>
        <a:graphic>
          <a:graphicData uri="http://schemas.openxmlformats.org/presentationml/2006/ole">
            <mc:AlternateContent xmlns:mc="http://schemas.openxmlformats.org/markup-compatibility/2006">
              <mc:Choice xmlns:v="urn:schemas-microsoft-com:vml" Requires="v">
                <p:oleObj spid="_x0000_s127058" name="Image" r:id="rId11" imgW="533400" imgH="520700" progId="Photoshop.Image.4">
                  <p:embed/>
                </p:oleObj>
              </mc:Choice>
              <mc:Fallback>
                <p:oleObj name="Image" r:id="rId11" imgW="533400" imgH="520700" progId="Photoshop.Image.4">
                  <p:embed/>
                  <p:pic>
                    <p:nvPicPr>
                      <p:cNvPr id="92174" name="Object 15">
                        <a:extLst>
                          <a:ext uri="{FF2B5EF4-FFF2-40B4-BE49-F238E27FC236}">
                            <a16:creationId xmlns:a16="http://schemas.microsoft.com/office/drawing/2014/main" id="{119FA166-BEAC-1A45-ADB0-08ABABD846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3400" y="39878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2175" name="Object 16">
            <a:extLst>
              <a:ext uri="{FF2B5EF4-FFF2-40B4-BE49-F238E27FC236}">
                <a16:creationId xmlns:a16="http://schemas.microsoft.com/office/drawing/2014/main" id="{86044383-7D7E-E146-AA49-08D68946DA42}"/>
              </a:ext>
            </a:extLst>
          </p:cNvPr>
          <p:cNvGraphicFramePr>
            <a:graphicFrameLocks noChangeAspect="1"/>
          </p:cNvGraphicFramePr>
          <p:nvPr/>
        </p:nvGraphicFramePr>
        <p:xfrm>
          <a:off x="1803400" y="4813300"/>
          <a:ext cx="228600" cy="223838"/>
        </p:xfrm>
        <a:graphic>
          <a:graphicData uri="http://schemas.openxmlformats.org/presentationml/2006/ole">
            <mc:AlternateContent xmlns:mc="http://schemas.openxmlformats.org/markup-compatibility/2006">
              <mc:Choice xmlns:v="urn:schemas-microsoft-com:vml" Requires="v">
                <p:oleObj spid="_x0000_s127059" name="Image" r:id="rId12" imgW="533400" imgH="520700" progId="Photoshop.Image.4">
                  <p:embed/>
                </p:oleObj>
              </mc:Choice>
              <mc:Fallback>
                <p:oleObj name="Image" r:id="rId12" imgW="533400" imgH="520700" progId="Photoshop.Image.4">
                  <p:embed/>
                  <p:pic>
                    <p:nvPicPr>
                      <p:cNvPr id="92175" name="Object 16">
                        <a:extLst>
                          <a:ext uri="{FF2B5EF4-FFF2-40B4-BE49-F238E27FC236}">
                            <a16:creationId xmlns:a16="http://schemas.microsoft.com/office/drawing/2014/main" id="{86044383-7D7E-E146-AA49-08D68946DA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3400" y="48133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92176" name="Picture 17">
            <a:extLst>
              <a:ext uri="{FF2B5EF4-FFF2-40B4-BE49-F238E27FC236}">
                <a16:creationId xmlns:a16="http://schemas.microsoft.com/office/drawing/2014/main" id="{613C89CC-7161-0941-A186-802C938575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7200" y="0"/>
            <a:ext cx="1066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7" name="Slide Number Placeholder 17">
            <a:extLst>
              <a:ext uri="{FF2B5EF4-FFF2-40B4-BE49-F238E27FC236}">
                <a16:creationId xmlns:a16="http://schemas.microsoft.com/office/drawing/2014/main" id="{851D9219-94CE-6243-A7E4-098449601C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597946B5-F817-7442-82C4-8E2599A4AF48}" type="slidenum">
              <a:rPr lang="el-GR" altLang="en-GR" sz="1400"/>
              <a:pPr eaLnBrk="1" hangingPunct="1"/>
              <a:t>165</a:t>
            </a:fld>
            <a:endParaRPr lang="el-GR" altLang="en-GR" sz="1400"/>
          </a:p>
        </p:txBody>
      </p:sp>
      <p:sp>
        <p:nvSpPr>
          <p:cNvPr id="2" name="Footer Placeholder 1">
            <a:extLst>
              <a:ext uri="{FF2B5EF4-FFF2-40B4-BE49-F238E27FC236}">
                <a16:creationId xmlns:a16="http://schemas.microsoft.com/office/drawing/2014/main" id="{FD4477D3-47D6-7B47-9187-D8B445876619}"/>
              </a:ext>
            </a:extLst>
          </p:cNvPr>
          <p:cNvSpPr>
            <a:spLocks noGrp="1"/>
          </p:cNvSpPr>
          <p:nvPr>
            <p:ph type="ftr" sz="quarter" idx="11"/>
          </p:nvPr>
        </p:nvSpPr>
        <p:spPr>
          <a:xfrm>
            <a:off x="3635375" y="6400800"/>
            <a:ext cx="2895600" cy="457200"/>
          </a:xfrm>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graphicFrame>
        <p:nvGraphicFramePr>
          <p:cNvPr id="92179" name="Object 16">
            <a:extLst>
              <a:ext uri="{FF2B5EF4-FFF2-40B4-BE49-F238E27FC236}">
                <a16:creationId xmlns:a16="http://schemas.microsoft.com/office/drawing/2014/main" id="{107AE86F-B6E6-004B-ACF5-11657435491D}"/>
              </a:ext>
            </a:extLst>
          </p:cNvPr>
          <p:cNvGraphicFramePr>
            <a:graphicFrameLocks noChangeAspect="1"/>
          </p:cNvGraphicFramePr>
          <p:nvPr/>
        </p:nvGraphicFramePr>
        <p:xfrm>
          <a:off x="1778000" y="5700851"/>
          <a:ext cx="228600" cy="223837"/>
        </p:xfrm>
        <a:graphic>
          <a:graphicData uri="http://schemas.openxmlformats.org/presentationml/2006/ole">
            <mc:AlternateContent xmlns:mc="http://schemas.openxmlformats.org/markup-compatibility/2006">
              <mc:Choice xmlns:v="urn:schemas-microsoft-com:vml" Requires="v">
                <p:oleObj spid="_x0000_s127060" name="Image" r:id="rId14" imgW="533400" imgH="520700" progId="Photoshop.Image.4">
                  <p:embed/>
                </p:oleObj>
              </mc:Choice>
              <mc:Fallback>
                <p:oleObj name="Image" r:id="rId14" imgW="533400" imgH="520700" progId="Photoshop.Image.4">
                  <p:embed/>
                  <p:pic>
                    <p:nvPicPr>
                      <p:cNvPr id="92179" name="Object 16">
                        <a:extLst>
                          <a:ext uri="{FF2B5EF4-FFF2-40B4-BE49-F238E27FC236}">
                            <a16:creationId xmlns:a16="http://schemas.microsoft.com/office/drawing/2014/main" id="{107AE86F-B6E6-004B-ACF5-1165743549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8000" y="5700851"/>
                        <a:ext cx="228600" cy="223837"/>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72833879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68672E22-821C-D845-9F53-8FED2742AB0D}"/>
              </a:ext>
            </a:extLst>
          </p:cNvPr>
          <p:cNvSpPr>
            <a:spLocks noChangeArrowheads="1"/>
          </p:cNvSpPr>
          <p:nvPr/>
        </p:nvSpPr>
        <p:spPr bwMode="auto">
          <a:xfrm>
            <a:off x="762000" y="1781175"/>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spcBef>
                <a:spcPct val="20000"/>
              </a:spcBef>
            </a:pPr>
            <a:r>
              <a:rPr lang="en-GB" altLang="en-GR" sz="3200">
                <a:latin typeface="Times New Roman" panose="02020603050405020304" pitchFamily="18" charset="0"/>
              </a:rPr>
              <a:t>          </a:t>
            </a:r>
          </a:p>
        </p:txBody>
      </p:sp>
      <p:pic>
        <p:nvPicPr>
          <p:cNvPr id="94210" name="Picture 3">
            <a:extLst>
              <a:ext uri="{FF2B5EF4-FFF2-40B4-BE49-F238E27FC236}">
                <a16:creationId xmlns:a16="http://schemas.microsoft.com/office/drawing/2014/main" id="{FC6AEC3D-02DA-B944-8A2B-6032D7D63F2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5913438"/>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4">
            <a:extLst>
              <a:ext uri="{FF2B5EF4-FFF2-40B4-BE49-F238E27FC236}">
                <a16:creationId xmlns:a16="http://schemas.microsoft.com/office/drawing/2014/main" id="{18A226AF-0688-3C4B-8549-C8E410819E3B}"/>
              </a:ext>
            </a:extLst>
          </p:cNvPr>
          <p:cNvSpPr>
            <a:spLocks noChangeArrowheads="1"/>
          </p:cNvSpPr>
          <p:nvPr/>
        </p:nvSpPr>
        <p:spPr bwMode="auto">
          <a:xfrm>
            <a:off x="1524000" y="1641475"/>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800" b="1" u="sng">
                <a:latin typeface="Arial" panose="020B0604020202020204" pitchFamily="34" charset="0"/>
              </a:rPr>
              <a:t>Επιδράσεις στο Δίκτυο Διανομής</a:t>
            </a:r>
          </a:p>
        </p:txBody>
      </p:sp>
      <p:sp>
        <p:nvSpPr>
          <p:cNvPr id="94212" name="Rectangle 5">
            <a:extLst>
              <a:ext uri="{FF2B5EF4-FFF2-40B4-BE49-F238E27FC236}">
                <a16:creationId xmlns:a16="http://schemas.microsoft.com/office/drawing/2014/main" id="{D26891CF-7E9A-A146-9DEA-B75DDBAC06DB}"/>
              </a:ext>
            </a:extLst>
          </p:cNvPr>
          <p:cNvSpPr>
            <a:spLocks noChangeArrowheads="1"/>
          </p:cNvSpPr>
          <p:nvPr/>
        </p:nvSpPr>
        <p:spPr bwMode="auto">
          <a:xfrm>
            <a:off x="2035175" y="4318000"/>
            <a:ext cx="6600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Νέες δυνατότητες επέκτασης στη διεθνή αγορά </a:t>
            </a:r>
          </a:p>
        </p:txBody>
      </p:sp>
      <p:sp>
        <p:nvSpPr>
          <p:cNvPr id="94213" name="Rectangle 6">
            <a:extLst>
              <a:ext uri="{FF2B5EF4-FFF2-40B4-BE49-F238E27FC236}">
                <a16:creationId xmlns:a16="http://schemas.microsoft.com/office/drawing/2014/main" id="{56538F34-5D14-064B-9272-A5134DAFBFBA}"/>
              </a:ext>
            </a:extLst>
          </p:cNvPr>
          <p:cNvSpPr>
            <a:spLocks noChangeArrowheads="1"/>
          </p:cNvSpPr>
          <p:nvPr/>
        </p:nvSpPr>
        <p:spPr bwMode="auto">
          <a:xfrm>
            <a:off x="2003425" y="4970463"/>
            <a:ext cx="5607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Πολιτική προσαρμογής σύμφωνα με τις επιμέρους πολιτιστικές, κλπ. συνθήκες </a:t>
            </a:r>
          </a:p>
        </p:txBody>
      </p:sp>
      <p:sp>
        <p:nvSpPr>
          <p:cNvPr id="94214" name="Rectangle 7">
            <a:extLst>
              <a:ext uri="{FF2B5EF4-FFF2-40B4-BE49-F238E27FC236}">
                <a16:creationId xmlns:a16="http://schemas.microsoft.com/office/drawing/2014/main" id="{59A72696-4A97-1042-8AA5-A34B395CC66F}"/>
              </a:ext>
            </a:extLst>
          </p:cNvPr>
          <p:cNvSpPr>
            <a:spLocks noChangeArrowheads="1"/>
          </p:cNvSpPr>
          <p:nvPr/>
        </p:nvSpPr>
        <p:spPr bwMode="auto">
          <a:xfrm>
            <a:off x="219075" y="0"/>
            <a:ext cx="86328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200" u="sng" dirty="0">
                <a:solidFill>
                  <a:schemeClr val="tx2"/>
                </a:solidFill>
                <a:latin typeface="Arial" panose="020B0604020202020204" pitchFamily="34" charset="0"/>
              </a:rPr>
              <a:t>Στρατηγική Μάρκετινγκ Διαδικτύου</a:t>
            </a:r>
          </a:p>
        </p:txBody>
      </p:sp>
      <p:sp>
        <p:nvSpPr>
          <p:cNvPr id="94215" name="Rectangle 8">
            <a:extLst>
              <a:ext uri="{FF2B5EF4-FFF2-40B4-BE49-F238E27FC236}">
                <a16:creationId xmlns:a16="http://schemas.microsoft.com/office/drawing/2014/main" id="{BCCF3303-497A-FB45-865D-DE9FF0971C47}"/>
              </a:ext>
            </a:extLst>
          </p:cNvPr>
          <p:cNvSpPr>
            <a:spLocks noChangeArrowheads="1"/>
          </p:cNvSpPr>
          <p:nvPr/>
        </p:nvSpPr>
        <p:spPr bwMode="auto">
          <a:xfrm>
            <a:off x="2022475" y="2408238"/>
            <a:ext cx="56070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Συμμαχικές μορφές εταιριών (</a:t>
            </a:r>
            <a:r>
              <a:rPr lang="en-GB" altLang="en-GR" sz="2000" b="1" u="sng">
                <a:latin typeface="Arial" panose="020B0604020202020204" pitchFamily="34" charset="0"/>
              </a:rPr>
              <a:t>network organisations</a:t>
            </a:r>
            <a:r>
              <a:rPr lang="en-GB" altLang="en-GR" sz="2000" b="1">
                <a:latin typeface="Arial" panose="020B0604020202020204" pitchFamily="34" charset="0"/>
              </a:rPr>
              <a:t>), νέες δυνατότητες άσκησης πολιτικής δημοσίων σχέσεων. </a:t>
            </a:r>
          </a:p>
        </p:txBody>
      </p:sp>
      <p:sp>
        <p:nvSpPr>
          <p:cNvPr id="94216" name="Rectangle 9">
            <a:extLst>
              <a:ext uri="{FF2B5EF4-FFF2-40B4-BE49-F238E27FC236}">
                <a16:creationId xmlns:a16="http://schemas.microsoft.com/office/drawing/2014/main" id="{079DDB54-9DF9-FD45-9712-8461D72BF8A4}"/>
              </a:ext>
            </a:extLst>
          </p:cNvPr>
          <p:cNvSpPr>
            <a:spLocks noChangeArrowheads="1"/>
          </p:cNvSpPr>
          <p:nvPr/>
        </p:nvSpPr>
        <p:spPr bwMode="auto">
          <a:xfrm>
            <a:off x="2044700" y="3527425"/>
            <a:ext cx="69453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Nέα τμήματα της αγοράς και νέες αγορές (π.χ. απομακρυσμένες περιοχές). </a:t>
            </a:r>
          </a:p>
        </p:txBody>
      </p:sp>
      <p:graphicFrame>
        <p:nvGraphicFramePr>
          <p:cNvPr id="94217" name="Object 10">
            <a:extLst>
              <a:ext uri="{FF2B5EF4-FFF2-40B4-BE49-F238E27FC236}">
                <a16:creationId xmlns:a16="http://schemas.microsoft.com/office/drawing/2014/main" id="{6223F022-FEF1-8444-9FE3-C234BFE0D712}"/>
              </a:ext>
            </a:extLst>
          </p:cNvPr>
          <p:cNvGraphicFramePr>
            <a:graphicFrameLocks noChangeAspect="1"/>
          </p:cNvGraphicFramePr>
          <p:nvPr/>
        </p:nvGraphicFramePr>
        <p:xfrm>
          <a:off x="0" y="76200"/>
          <a:ext cx="1066800" cy="1004888"/>
        </p:xfrm>
        <a:graphic>
          <a:graphicData uri="http://schemas.openxmlformats.org/presentationml/2006/ole">
            <mc:AlternateContent xmlns:mc="http://schemas.openxmlformats.org/markup-compatibility/2006">
              <mc:Choice xmlns:v="urn:schemas-microsoft-com:vml" Requires="v">
                <p:oleObj spid="_x0000_s128066" name="Image" r:id="rId5" imgW="1219200" imgH="1231900" progId="Photoshop.Image.4">
                  <p:embed/>
                </p:oleObj>
              </mc:Choice>
              <mc:Fallback>
                <p:oleObj name="Image" r:id="rId5" imgW="1219200" imgH="1231900" progId="Photoshop.Image.4">
                  <p:embed/>
                  <p:pic>
                    <p:nvPicPr>
                      <p:cNvPr id="94217" name="Object 10">
                        <a:extLst>
                          <a:ext uri="{FF2B5EF4-FFF2-40B4-BE49-F238E27FC236}">
                            <a16:creationId xmlns:a16="http://schemas.microsoft.com/office/drawing/2014/main" id="{6223F022-FEF1-8444-9FE3-C234BFE0D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6200"/>
                        <a:ext cx="1066800" cy="100488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4218" name="Object 11">
            <a:extLst>
              <a:ext uri="{FF2B5EF4-FFF2-40B4-BE49-F238E27FC236}">
                <a16:creationId xmlns:a16="http://schemas.microsoft.com/office/drawing/2014/main" id="{B81E8EA1-538E-C744-B408-69537C2FFEC2}"/>
              </a:ext>
            </a:extLst>
          </p:cNvPr>
          <p:cNvGraphicFramePr>
            <a:graphicFrameLocks noChangeAspect="1"/>
          </p:cNvGraphicFramePr>
          <p:nvPr/>
        </p:nvGraphicFramePr>
        <p:xfrm>
          <a:off x="1689100" y="2514600"/>
          <a:ext cx="228600" cy="223838"/>
        </p:xfrm>
        <a:graphic>
          <a:graphicData uri="http://schemas.openxmlformats.org/presentationml/2006/ole">
            <mc:AlternateContent xmlns:mc="http://schemas.openxmlformats.org/markup-compatibility/2006">
              <mc:Choice xmlns:v="urn:schemas-microsoft-com:vml" Requires="v">
                <p:oleObj spid="_x0000_s128067" name="Image" r:id="rId7" imgW="533400" imgH="520700" progId="Photoshop.Image.4">
                  <p:embed/>
                </p:oleObj>
              </mc:Choice>
              <mc:Fallback>
                <p:oleObj name="Image" r:id="rId7" imgW="533400" imgH="520700" progId="Photoshop.Image.4">
                  <p:embed/>
                  <p:pic>
                    <p:nvPicPr>
                      <p:cNvPr id="94218" name="Object 11">
                        <a:extLst>
                          <a:ext uri="{FF2B5EF4-FFF2-40B4-BE49-F238E27FC236}">
                            <a16:creationId xmlns:a16="http://schemas.microsoft.com/office/drawing/2014/main" id="{B81E8EA1-538E-C744-B408-69537C2FFE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100" y="25146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4219" name="Object 12">
            <a:extLst>
              <a:ext uri="{FF2B5EF4-FFF2-40B4-BE49-F238E27FC236}">
                <a16:creationId xmlns:a16="http://schemas.microsoft.com/office/drawing/2014/main" id="{5AD1CDA5-C74B-3B41-8539-8043CF1B1458}"/>
              </a:ext>
            </a:extLst>
          </p:cNvPr>
          <p:cNvGraphicFramePr>
            <a:graphicFrameLocks noChangeAspect="1"/>
          </p:cNvGraphicFramePr>
          <p:nvPr/>
        </p:nvGraphicFramePr>
        <p:xfrm>
          <a:off x="1689100" y="3581400"/>
          <a:ext cx="228600" cy="223838"/>
        </p:xfrm>
        <a:graphic>
          <a:graphicData uri="http://schemas.openxmlformats.org/presentationml/2006/ole">
            <mc:AlternateContent xmlns:mc="http://schemas.openxmlformats.org/markup-compatibility/2006">
              <mc:Choice xmlns:v="urn:schemas-microsoft-com:vml" Requires="v">
                <p:oleObj spid="_x0000_s128068" name="Image" r:id="rId9" imgW="533400" imgH="520700" progId="Photoshop.Image.4">
                  <p:embed/>
                </p:oleObj>
              </mc:Choice>
              <mc:Fallback>
                <p:oleObj name="Image" r:id="rId9" imgW="533400" imgH="520700" progId="Photoshop.Image.4">
                  <p:embed/>
                  <p:pic>
                    <p:nvPicPr>
                      <p:cNvPr id="94219" name="Object 12">
                        <a:extLst>
                          <a:ext uri="{FF2B5EF4-FFF2-40B4-BE49-F238E27FC236}">
                            <a16:creationId xmlns:a16="http://schemas.microsoft.com/office/drawing/2014/main" id="{5AD1CDA5-C74B-3B41-8539-8043CF1B14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100" y="35814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4220" name="Object 13">
            <a:extLst>
              <a:ext uri="{FF2B5EF4-FFF2-40B4-BE49-F238E27FC236}">
                <a16:creationId xmlns:a16="http://schemas.microsoft.com/office/drawing/2014/main" id="{67A3C27B-9C9A-4140-97AB-D87BEED29D02}"/>
              </a:ext>
            </a:extLst>
          </p:cNvPr>
          <p:cNvGraphicFramePr>
            <a:graphicFrameLocks noChangeAspect="1"/>
          </p:cNvGraphicFramePr>
          <p:nvPr/>
        </p:nvGraphicFramePr>
        <p:xfrm>
          <a:off x="1689100" y="4406900"/>
          <a:ext cx="228600" cy="223838"/>
        </p:xfrm>
        <a:graphic>
          <a:graphicData uri="http://schemas.openxmlformats.org/presentationml/2006/ole">
            <mc:AlternateContent xmlns:mc="http://schemas.openxmlformats.org/markup-compatibility/2006">
              <mc:Choice xmlns:v="urn:schemas-microsoft-com:vml" Requires="v">
                <p:oleObj spid="_x0000_s128069" name="Image" r:id="rId10" imgW="533400" imgH="520700" progId="Photoshop.Image.4">
                  <p:embed/>
                </p:oleObj>
              </mc:Choice>
              <mc:Fallback>
                <p:oleObj name="Image" r:id="rId10" imgW="533400" imgH="520700" progId="Photoshop.Image.4">
                  <p:embed/>
                  <p:pic>
                    <p:nvPicPr>
                      <p:cNvPr id="94220" name="Object 13">
                        <a:extLst>
                          <a:ext uri="{FF2B5EF4-FFF2-40B4-BE49-F238E27FC236}">
                            <a16:creationId xmlns:a16="http://schemas.microsoft.com/office/drawing/2014/main" id="{67A3C27B-9C9A-4140-97AB-D87BEED29D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100" y="44069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4221" name="Object 14">
            <a:extLst>
              <a:ext uri="{FF2B5EF4-FFF2-40B4-BE49-F238E27FC236}">
                <a16:creationId xmlns:a16="http://schemas.microsoft.com/office/drawing/2014/main" id="{CA1C3730-15C3-2B47-BD5A-C9AAFE1AB805}"/>
              </a:ext>
            </a:extLst>
          </p:cNvPr>
          <p:cNvGraphicFramePr>
            <a:graphicFrameLocks noChangeAspect="1"/>
          </p:cNvGraphicFramePr>
          <p:nvPr/>
        </p:nvGraphicFramePr>
        <p:xfrm>
          <a:off x="1689100" y="5092700"/>
          <a:ext cx="228600" cy="223838"/>
        </p:xfrm>
        <a:graphic>
          <a:graphicData uri="http://schemas.openxmlformats.org/presentationml/2006/ole">
            <mc:AlternateContent xmlns:mc="http://schemas.openxmlformats.org/markup-compatibility/2006">
              <mc:Choice xmlns:v="urn:schemas-microsoft-com:vml" Requires="v">
                <p:oleObj spid="_x0000_s128070" name="Image" r:id="rId11" imgW="533400" imgH="520700" progId="Photoshop.Image.4">
                  <p:embed/>
                </p:oleObj>
              </mc:Choice>
              <mc:Fallback>
                <p:oleObj name="Image" r:id="rId11" imgW="533400" imgH="520700" progId="Photoshop.Image.4">
                  <p:embed/>
                  <p:pic>
                    <p:nvPicPr>
                      <p:cNvPr id="94221" name="Object 14">
                        <a:extLst>
                          <a:ext uri="{FF2B5EF4-FFF2-40B4-BE49-F238E27FC236}">
                            <a16:creationId xmlns:a16="http://schemas.microsoft.com/office/drawing/2014/main" id="{CA1C3730-15C3-2B47-BD5A-C9AAFE1AB8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100" y="50927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94222" name="Picture 15">
            <a:extLst>
              <a:ext uri="{FF2B5EF4-FFF2-40B4-BE49-F238E27FC236}">
                <a16:creationId xmlns:a16="http://schemas.microsoft.com/office/drawing/2014/main" id="{5203B932-2C73-D548-A0EF-F5AF96F86E1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0"/>
            <a:ext cx="1066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3" name="Picture 16" descr="μικρό σφαιρίδιο μανιτάρι copy">
            <a:extLst>
              <a:ext uri="{FF2B5EF4-FFF2-40B4-BE49-F238E27FC236}">
                <a16:creationId xmlns:a16="http://schemas.microsoft.com/office/drawing/2014/main" id="{E2C7F2DE-58FD-D24B-80B2-BD24ED9E23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0600" y="1668463"/>
            <a:ext cx="663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4" name="Slide Number Placeholder 16">
            <a:extLst>
              <a:ext uri="{FF2B5EF4-FFF2-40B4-BE49-F238E27FC236}">
                <a16:creationId xmlns:a16="http://schemas.microsoft.com/office/drawing/2014/main" id="{EAD9F4B3-0C93-2A45-87FA-1C12D7D120D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6EF9BB11-17CE-DA49-B838-153E5560E2AF}" type="slidenum">
              <a:rPr lang="el-GR" altLang="en-GR" sz="1400"/>
              <a:pPr eaLnBrk="1" hangingPunct="1"/>
              <a:t>166</a:t>
            </a:fld>
            <a:endParaRPr lang="el-GR" altLang="en-GR" sz="1400"/>
          </a:p>
        </p:txBody>
      </p:sp>
      <p:sp>
        <p:nvSpPr>
          <p:cNvPr id="2" name="Footer Placeholder 1">
            <a:extLst>
              <a:ext uri="{FF2B5EF4-FFF2-40B4-BE49-F238E27FC236}">
                <a16:creationId xmlns:a16="http://schemas.microsoft.com/office/drawing/2014/main" id="{96E21F06-77F6-A24A-B3E9-F5B626B5124F}"/>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extLst>
      <p:ext uri="{BB962C8B-B14F-4D97-AF65-F5344CB8AC3E}">
        <p14:creationId xmlns:p14="http://schemas.microsoft.com/office/powerpoint/2010/main" val="429060151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μικρό σφαιρίδιο μανιτάρι copy">
            <a:extLst>
              <a:ext uri="{FF2B5EF4-FFF2-40B4-BE49-F238E27FC236}">
                <a16:creationId xmlns:a16="http://schemas.microsoft.com/office/drawing/2014/main" id="{50343CE4-A6E1-AB4B-8C08-981985526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82750"/>
            <a:ext cx="663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3">
            <a:extLst>
              <a:ext uri="{FF2B5EF4-FFF2-40B4-BE49-F238E27FC236}">
                <a16:creationId xmlns:a16="http://schemas.microsoft.com/office/drawing/2014/main" id="{316233F1-A5EC-A648-8103-9466FEC291E0}"/>
              </a:ext>
            </a:extLst>
          </p:cNvPr>
          <p:cNvSpPr>
            <a:spLocks noChangeArrowheads="1"/>
          </p:cNvSpPr>
          <p:nvPr/>
        </p:nvSpPr>
        <p:spPr bwMode="auto">
          <a:xfrm>
            <a:off x="762000" y="1781175"/>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spcBef>
                <a:spcPct val="20000"/>
              </a:spcBef>
            </a:pPr>
            <a:r>
              <a:rPr lang="en-GB" altLang="en-GR" sz="3200">
                <a:latin typeface="Times New Roman" panose="02020603050405020304" pitchFamily="18" charset="0"/>
              </a:rPr>
              <a:t>          </a:t>
            </a:r>
          </a:p>
        </p:txBody>
      </p:sp>
      <p:pic>
        <p:nvPicPr>
          <p:cNvPr id="96259" name="Picture 4">
            <a:extLst>
              <a:ext uri="{FF2B5EF4-FFF2-40B4-BE49-F238E27FC236}">
                <a16:creationId xmlns:a16="http://schemas.microsoft.com/office/drawing/2014/main" id="{5DCA37B5-6B20-EE43-A662-6FA450F4CAC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5913438"/>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5">
            <a:extLst>
              <a:ext uri="{FF2B5EF4-FFF2-40B4-BE49-F238E27FC236}">
                <a16:creationId xmlns:a16="http://schemas.microsoft.com/office/drawing/2014/main" id="{FD6B4AA7-8DAF-C541-A124-AB23C32C5F97}"/>
              </a:ext>
            </a:extLst>
          </p:cNvPr>
          <p:cNvSpPr>
            <a:spLocks noChangeArrowheads="1"/>
          </p:cNvSpPr>
          <p:nvPr/>
        </p:nvSpPr>
        <p:spPr bwMode="auto">
          <a:xfrm>
            <a:off x="1524000" y="1641475"/>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800" b="1" u="sng">
                <a:latin typeface="Arial" panose="020B0604020202020204" pitchFamily="34" charset="0"/>
              </a:rPr>
              <a:t>Συμπεράσματα</a:t>
            </a:r>
          </a:p>
        </p:txBody>
      </p:sp>
      <p:sp>
        <p:nvSpPr>
          <p:cNvPr id="96261" name="Rectangle 6">
            <a:extLst>
              <a:ext uri="{FF2B5EF4-FFF2-40B4-BE49-F238E27FC236}">
                <a16:creationId xmlns:a16="http://schemas.microsoft.com/office/drawing/2014/main" id="{6493D8EC-FDC5-7E4D-8D3A-3B4E08A3EB5A}"/>
              </a:ext>
            </a:extLst>
          </p:cNvPr>
          <p:cNvSpPr>
            <a:spLocks noChangeArrowheads="1"/>
          </p:cNvSpPr>
          <p:nvPr/>
        </p:nvSpPr>
        <p:spPr bwMode="auto">
          <a:xfrm>
            <a:off x="1857375" y="3068638"/>
            <a:ext cx="66008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dirty="0" err="1">
                <a:latin typeface="Arial" panose="020B0604020202020204" pitchFamily="34" charset="0"/>
              </a:rPr>
              <a:t>Έν</a:t>
            </a:r>
            <a:r>
              <a:rPr lang="en-GB" altLang="en-GR" sz="2000" b="1" dirty="0">
                <a:latin typeface="Arial" panose="020B0604020202020204" pitchFamily="34" charset="0"/>
              </a:rPr>
              <a:t>α απ</a:t>
            </a:r>
            <a:r>
              <a:rPr lang="en-GB" altLang="en-GR" sz="2000" b="1" dirty="0" err="1">
                <a:latin typeface="Arial" panose="020B0604020202020204" pitchFamily="34" charset="0"/>
              </a:rPr>
              <a:t>οτελεσμ</a:t>
            </a:r>
            <a:r>
              <a:rPr lang="en-GB" altLang="en-GR" sz="2000" b="1" dirty="0">
                <a:latin typeface="Arial" panose="020B0604020202020204" pitchFamily="34" charset="0"/>
              </a:rPr>
              <a:t>α</a:t>
            </a:r>
            <a:r>
              <a:rPr lang="en-GB" altLang="en-GR" sz="2000" b="1" dirty="0" err="1">
                <a:latin typeface="Arial" panose="020B0604020202020204" pitchFamily="34" charset="0"/>
              </a:rPr>
              <a:t>τικό</a:t>
            </a:r>
            <a:r>
              <a:rPr lang="en-GB" altLang="en-GR" sz="2000" b="1" dirty="0">
                <a:latin typeface="Arial" panose="020B0604020202020204" pitchFamily="34" charset="0"/>
              </a:rPr>
              <a:t>  δίκτυο  μάρκετινγκ</a:t>
            </a:r>
            <a:r>
              <a:rPr lang="el-GR" altLang="en-GR" sz="2000" b="1" dirty="0">
                <a:latin typeface="Arial" panose="020B0604020202020204" pitchFamily="34" charset="0"/>
              </a:rPr>
              <a:t> </a:t>
            </a:r>
          </a:p>
          <a:p>
            <a:br>
              <a:rPr lang="en-GB" altLang="en-GR" sz="2000" b="1" dirty="0">
                <a:latin typeface="Arial" panose="020B0604020202020204" pitchFamily="34" charset="0"/>
              </a:rPr>
            </a:br>
            <a:r>
              <a:rPr lang="el-GR" altLang="en-GR" sz="2000" b="1" dirty="0">
                <a:latin typeface="Arial" panose="020B0604020202020204" pitchFamily="34" charset="0"/>
              </a:rPr>
              <a:t>Αναδεικνύει</a:t>
            </a:r>
            <a:r>
              <a:rPr lang="en-GB" altLang="en-GR" sz="2000" b="1" dirty="0">
                <a:latin typeface="Arial" panose="020B0604020202020204" pitchFamily="34" charset="0"/>
              </a:rPr>
              <a:t> </a:t>
            </a:r>
            <a:r>
              <a:rPr lang="en-GB" altLang="en-GR" sz="2000" b="1" dirty="0" err="1">
                <a:latin typeface="Arial" panose="020B0604020202020204" pitchFamily="34" charset="0"/>
              </a:rPr>
              <a:t>νέ</a:t>
            </a:r>
            <a:r>
              <a:rPr lang="el-GR" altLang="en-GR" sz="2000" b="1" dirty="0">
                <a:latin typeface="Arial" panose="020B0604020202020204" pitchFamily="34" charset="0"/>
              </a:rPr>
              <a:t>α τμήματα</a:t>
            </a:r>
            <a:r>
              <a:rPr lang="en-GB" altLang="en-GR" sz="2000" b="1" dirty="0">
                <a:latin typeface="Arial" panose="020B0604020202020204" pitchFamily="34" charset="0"/>
              </a:rPr>
              <a:t> α</a:t>
            </a:r>
            <a:r>
              <a:rPr lang="en-GB" altLang="en-GR" sz="2000" b="1" dirty="0" err="1">
                <a:latin typeface="Arial" panose="020B0604020202020204" pitchFamily="34" charset="0"/>
              </a:rPr>
              <a:t>γορ</a:t>
            </a:r>
            <a:r>
              <a:rPr lang="el-GR" altLang="en-GR" sz="2000" b="1" dirty="0" err="1">
                <a:latin typeface="Arial" panose="020B0604020202020204" pitchFamily="34" charset="0"/>
              </a:rPr>
              <a:t>άς</a:t>
            </a:r>
            <a:r>
              <a:rPr lang="el-GR" altLang="en-GR" sz="2000" b="1" dirty="0">
                <a:latin typeface="Arial" panose="020B0604020202020204" pitchFamily="34" charset="0"/>
              </a:rPr>
              <a:t> και νέα πακέτα </a:t>
            </a:r>
            <a:r>
              <a:rPr lang="el-GR" altLang="en-GR" sz="2000" b="1" dirty="0" err="1">
                <a:latin typeface="Arial" panose="020B0604020202020204" pitchFamily="34" charset="0"/>
              </a:rPr>
              <a:t>προϊοντικής</a:t>
            </a:r>
            <a:r>
              <a:rPr lang="el-GR" altLang="en-GR" sz="2000" b="1" dirty="0">
                <a:latin typeface="Arial" panose="020B0604020202020204" pitchFamily="34" charset="0"/>
              </a:rPr>
              <a:t> προσφοράς (προτάσεις αξίας </a:t>
            </a:r>
            <a:r>
              <a:rPr lang="en-US" altLang="en-GR" sz="2000" b="1" dirty="0">
                <a:latin typeface="Arial" panose="020B0604020202020204" pitchFamily="34" charset="0"/>
              </a:rPr>
              <a:t>- value offers</a:t>
            </a:r>
            <a:r>
              <a:rPr lang="el-GR" altLang="en-GR" sz="2000" b="1" dirty="0">
                <a:latin typeface="Arial" panose="020B0604020202020204" pitchFamily="34" charset="0"/>
              </a:rPr>
              <a:t>)</a:t>
            </a:r>
            <a:r>
              <a:rPr lang="en-GB" altLang="en-GR" sz="2000" b="1" dirty="0">
                <a:latin typeface="Arial" panose="020B0604020202020204" pitchFamily="34" charset="0"/>
              </a:rPr>
              <a:t>. </a:t>
            </a:r>
          </a:p>
        </p:txBody>
      </p:sp>
      <p:sp>
        <p:nvSpPr>
          <p:cNvPr id="96262" name="Rectangle 7">
            <a:extLst>
              <a:ext uri="{FF2B5EF4-FFF2-40B4-BE49-F238E27FC236}">
                <a16:creationId xmlns:a16="http://schemas.microsoft.com/office/drawing/2014/main" id="{59A32787-986F-7C46-82BD-F7E0FD17C3ED}"/>
              </a:ext>
            </a:extLst>
          </p:cNvPr>
          <p:cNvSpPr>
            <a:spLocks noChangeArrowheads="1"/>
          </p:cNvSpPr>
          <p:nvPr/>
        </p:nvSpPr>
        <p:spPr bwMode="auto">
          <a:xfrm>
            <a:off x="1860550" y="4654550"/>
            <a:ext cx="65817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Η αξιοποίησή του συνοδεύεται από νέες δυνατότητες –</a:t>
            </a:r>
            <a:r>
              <a:rPr lang="el-GR" altLang="en-GR" sz="2000" b="1">
                <a:latin typeface="Arial" panose="020B0604020202020204" pitchFamily="34" charset="0"/>
              </a:rPr>
              <a:t> ανάπτυξη </a:t>
            </a:r>
            <a:r>
              <a:rPr lang="en-GB" altLang="en-GR" sz="2000" b="1">
                <a:latin typeface="Arial" panose="020B0604020202020204" pitchFamily="34" charset="0"/>
              </a:rPr>
              <a:t>στην οργάνωση των επιχειρήσεων και στην εφαρμογή των αρχών του μάρκετινγκ.  </a:t>
            </a:r>
          </a:p>
        </p:txBody>
      </p:sp>
      <p:sp>
        <p:nvSpPr>
          <p:cNvPr id="96263" name="Rectangle 8">
            <a:extLst>
              <a:ext uri="{FF2B5EF4-FFF2-40B4-BE49-F238E27FC236}">
                <a16:creationId xmlns:a16="http://schemas.microsoft.com/office/drawing/2014/main" id="{C3E2B9A0-DFD3-0B49-BD39-1E80819A245E}"/>
              </a:ext>
            </a:extLst>
          </p:cNvPr>
          <p:cNvSpPr>
            <a:spLocks noChangeArrowheads="1"/>
          </p:cNvSpPr>
          <p:nvPr/>
        </p:nvSpPr>
        <p:spPr bwMode="auto">
          <a:xfrm>
            <a:off x="269875" y="0"/>
            <a:ext cx="86328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200" u="sng" dirty="0">
                <a:solidFill>
                  <a:schemeClr val="tx2"/>
                </a:solidFill>
                <a:latin typeface="Arial" panose="020B0604020202020204" pitchFamily="34" charset="0"/>
              </a:rPr>
              <a:t>Στρατηγική Μάρκετινγκ Διαδικτύου</a:t>
            </a:r>
          </a:p>
        </p:txBody>
      </p:sp>
      <p:sp>
        <p:nvSpPr>
          <p:cNvPr id="96264" name="Rectangle 9">
            <a:extLst>
              <a:ext uri="{FF2B5EF4-FFF2-40B4-BE49-F238E27FC236}">
                <a16:creationId xmlns:a16="http://schemas.microsoft.com/office/drawing/2014/main" id="{75BD0B70-D637-514B-8004-5F2A8EC22539}"/>
              </a:ext>
            </a:extLst>
          </p:cNvPr>
          <p:cNvSpPr>
            <a:spLocks noChangeArrowheads="1"/>
          </p:cNvSpPr>
          <p:nvPr/>
        </p:nvSpPr>
        <p:spPr bwMode="auto">
          <a:xfrm>
            <a:off x="1900238" y="2382838"/>
            <a:ext cx="68532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Το Ιντερνετ αποτελεί  ένα μέσο αποτελεσματικής επικοινωνίας </a:t>
            </a:r>
          </a:p>
        </p:txBody>
      </p:sp>
      <p:graphicFrame>
        <p:nvGraphicFramePr>
          <p:cNvPr id="96265" name="Object 11">
            <a:extLst>
              <a:ext uri="{FF2B5EF4-FFF2-40B4-BE49-F238E27FC236}">
                <a16:creationId xmlns:a16="http://schemas.microsoft.com/office/drawing/2014/main" id="{225D310D-FD96-B040-AEFC-B4D2BF554C6B}"/>
              </a:ext>
            </a:extLst>
          </p:cNvPr>
          <p:cNvGraphicFramePr>
            <a:graphicFrameLocks noChangeAspect="1"/>
          </p:cNvGraphicFramePr>
          <p:nvPr/>
        </p:nvGraphicFramePr>
        <p:xfrm>
          <a:off x="0" y="76200"/>
          <a:ext cx="1066800" cy="1004888"/>
        </p:xfrm>
        <a:graphic>
          <a:graphicData uri="http://schemas.openxmlformats.org/presentationml/2006/ole">
            <mc:AlternateContent xmlns:mc="http://schemas.openxmlformats.org/markup-compatibility/2006">
              <mc:Choice xmlns:v="urn:schemas-microsoft-com:vml" Requires="v">
                <p:oleObj spid="_x0000_s129090" name="Image" r:id="rId6" imgW="1219200" imgH="1231900" progId="Photoshop.Image.4">
                  <p:embed/>
                </p:oleObj>
              </mc:Choice>
              <mc:Fallback>
                <p:oleObj name="Image" r:id="rId6" imgW="1219200" imgH="1231900" progId="Photoshop.Image.4">
                  <p:embed/>
                  <p:pic>
                    <p:nvPicPr>
                      <p:cNvPr id="96265" name="Object 11">
                        <a:extLst>
                          <a:ext uri="{FF2B5EF4-FFF2-40B4-BE49-F238E27FC236}">
                            <a16:creationId xmlns:a16="http://schemas.microsoft.com/office/drawing/2014/main" id="{225D310D-FD96-B040-AEFC-B4D2BF554C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6200"/>
                        <a:ext cx="1066800" cy="100488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6266" name="Object 12">
            <a:extLst>
              <a:ext uri="{FF2B5EF4-FFF2-40B4-BE49-F238E27FC236}">
                <a16:creationId xmlns:a16="http://schemas.microsoft.com/office/drawing/2014/main" id="{66680169-562B-7947-9F8B-63CC7F310847}"/>
              </a:ext>
            </a:extLst>
          </p:cNvPr>
          <p:cNvGraphicFramePr>
            <a:graphicFrameLocks noChangeAspect="1"/>
          </p:cNvGraphicFramePr>
          <p:nvPr/>
        </p:nvGraphicFramePr>
        <p:xfrm>
          <a:off x="1625600" y="2476500"/>
          <a:ext cx="228600" cy="223838"/>
        </p:xfrm>
        <a:graphic>
          <a:graphicData uri="http://schemas.openxmlformats.org/presentationml/2006/ole">
            <mc:AlternateContent xmlns:mc="http://schemas.openxmlformats.org/markup-compatibility/2006">
              <mc:Choice xmlns:v="urn:schemas-microsoft-com:vml" Requires="v">
                <p:oleObj spid="_x0000_s129091" name="Image" r:id="rId8" imgW="533400" imgH="520700" progId="Photoshop.Image.4">
                  <p:embed/>
                </p:oleObj>
              </mc:Choice>
              <mc:Fallback>
                <p:oleObj name="Image" r:id="rId8" imgW="533400" imgH="520700" progId="Photoshop.Image.4">
                  <p:embed/>
                  <p:pic>
                    <p:nvPicPr>
                      <p:cNvPr id="96266" name="Object 12">
                        <a:extLst>
                          <a:ext uri="{FF2B5EF4-FFF2-40B4-BE49-F238E27FC236}">
                            <a16:creationId xmlns:a16="http://schemas.microsoft.com/office/drawing/2014/main" id="{66680169-562B-7947-9F8B-63CC7F3108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25600" y="24765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6267" name="Object 13">
            <a:extLst>
              <a:ext uri="{FF2B5EF4-FFF2-40B4-BE49-F238E27FC236}">
                <a16:creationId xmlns:a16="http://schemas.microsoft.com/office/drawing/2014/main" id="{ECC2C360-60B8-9D42-969B-1B4E85430785}"/>
              </a:ext>
            </a:extLst>
          </p:cNvPr>
          <p:cNvGraphicFramePr>
            <a:graphicFrameLocks noChangeAspect="1"/>
          </p:cNvGraphicFramePr>
          <p:nvPr/>
        </p:nvGraphicFramePr>
        <p:xfrm>
          <a:off x="1625600" y="3213100"/>
          <a:ext cx="228600" cy="223838"/>
        </p:xfrm>
        <a:graphic>
          <a:graphicData uri="http://schemas.openxmlformats.org/presentationml/2006/ole">
            <mc:AlternateContent xmlns:mc="http://schemas.openxmlformats.org/markup-compatibility/2006">
              <mc:Choice xmlns:v="urn:schemas-microsoft-com:vml" Requires="v">
                <p:oleObj spid="_x0000_s129092" name="Image" r:id="rId10" imgW="533400" imgH="520700" progId="Photoshop.Image.4">
                  <p:embed/>
                </p:oleObj>
              </mc:Choice>
              <mc:Fallback>
                <p:oleObj name="Image" r:id="rId10" imgW="533400" imgH="520700" progId="Photoshop.Image.4">
                  <p:embed/>
                  <p:pic>
                    <p:nvPicPr>
                      <p:cNvPr id="96267" name="Object 13">
                        <a:extLst>
                          <a:ext uri="{FF2B5EF4-FFF2-40B4-BE49-F238E27FC236}">
                            <a16:creationId xmlns:a16="http://schemas.microsoft.com/office/drawing/2014/main" id="{ECC2C360-60B8-9D42-969B-1B4E85430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25600" y="32131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6268" name="Object 14">
            <a:extLst>
              <a:ext uri="{FF2B5EF4-FFF2-40B4-BE49-F238E27FC236}">
                <a16:creationId xmlns:a16="http://schemas.microsoft.com/office/drawing/2014/main" id="{56E3FF55-09E4-F643-B70D-D2A2DD9E8E7F}"/>
              </a:ext>
            </a:extLst>
          </p:cNvPr>
          <p:cNvGraphicFramePr>
            <a:graphicFrameLocks noChangeAspect="1"/>
          </p:cNvGraphicFramePr>
          <p:nvPr/>
        </p:nvGraphicFramePr>
        <p:xfrm>
          <a:off x="1625600" y="4860925"/>
          <a:ext cx="228600" cy="223838"/>
        </p:xfrm>
        <a:graphic>
          <a:graphicData uri="http://schemas.openxmlformats.org/presentationml/2006/ole">
            <mc:AlternateContent xmlns:mc="http://schemas.openxmlformats.org/markup-compatibility/2006">
              <mc:Choice xmlns:v="urn:schemas-microsoft-com:vml" Requires="v">
                <p:oleObj spid="_x0000_s129093" name="Image" r:id="rId11" imgW="533400" imgH="520700" progId="Photoshop.Image.4">
                  <p:embed/>
                </p:oleObj>
              </mc:Choice>
              <mc:Fallback>
                <p:oleObj name="Image" r:id="rId11" imgW="533400" imgH="520700" progId="Photoshop.Image.4">
                  <p:embed/>
                  <p:pic>
                    <p:nvPicPr>
                      <p:cNvPr id="96268" name="Object 14">
                        <a:extLst>
                          <a:ext uri="{FF2B5EF4-FFF2-40B4-BE49-F238E27FC236}">
                            <a16:creationId xmlns:a16="http://schemas.microsoft.com/office/drawing/2014/main" id="{56E3FF55-09E4-F643-B70D-D2A2DD9E8E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25600" y="4860925"/>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96269" name="Picture 15">
            <a:extLst>
              <a:ext uri="{FF2B5EF4-FFF2-40B4-BE49-F238E27FC236}">
                <a16:creationId xmlns:a16="http://schemas.microsoft.com/office/drawing/2014/main" id="{6479814D-723A-E448-92E9-EBE5D4D293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0"/>
            <a:ext cx="1066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0" name="Slide Number Placeholder 15">
            <a:extLst>
              <a:ext uri="{FF2B5EF4-FFF2-40B4-BE49-F238E27FC236}">
                <a16:creationId xmlns:a16="http://schemas.microsoft.com/office/drawing/2014/main" id="{390C48EC-433B-6C48-B91A-EDEDB5E6AE2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96C0A383-5923-EC46-9D48-1D6462173A50}" type="slidenum">
              <a:rPr lang="el-GR" altLang="en-GR" sz="1400"/>
              <a:pPr eaLnBrk="1" hangingPunct="1"/>
              <a:t>167</a:t>
            </a:fld>
            <a:endParaRPr lang="el-GR" altLang="en-GR" sz="1400"/>
          </a:p>
        </p:txBody>
      </p:sp>
      <p:sp>
        <p:nvSpPr>
          <p:cNvPr id="2" name="Footer Placeholder 1">
            <a:extLst>
              <a:ext uri="{FF2B5EF4-FFF2-40B4-BE49-F238E27FC236}">
                <a16:creationId xmlns:a16="http://schemas.microsoft.com/office/drawing/2014/main" id="{FC4EFDA1-B507-DC4A-98DF-B7874555CB32}"/>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graphicFrame>
        <p:nvGraphicFramePr>
          <p:cNvPr id="96272" name="Object 13">
            <a:extLst>
              <a:ext uri="{FF2B5EF4-FFF2-40B4-BE49-F238E27FC236}">
                <a16:creationId xmlns:a16="http://schemas.microsoft.com/office/drawing/2014/main" id="{D459523E-C5B8-9B40-B298-81309E0811D9}"/>
              </a:ext>
            </a:extLst>
          </p:cNvPr>
          <p:cNvGraphicFramePr>
            <a:graphicFrameLocks noChangeAspect="1"/>
          </p:cNvGraphicFramePr>
          <p:nvPr/>
        </p:nvGraphicFramePr>
        <p:xfrm>
          <a:off x="1619250" y="3781425"/>
          <a:ext cx="228600" cy="223838"/>
        </p:xfrm>
        <a:graphic>
          <a:graphicData uri="http://schemas.openxmlformats.org/presentationml/2006/ole">
            <mc:AlternateContent xmlns:mc="http://schemas.openxmlformats.org/markup-compatibility/2006">
              <mc:Choice xmlns:v="urn:schemas-microsoft-com:vml" Requires="v">
                <p:oleObj spid="_x0000_s129094" name="Image" r:id="rId13" imgW="533400" imgH="520700" progId="Photoshop.Image.4">
                  <p:embed/>
                </p:oleObj>
              </mc:Choice>
              <mc:Fallback>
                <p:oleObj name="Image" r:id="rId13" imgW="533400" imgH="520700" progId="Photoshop.Image.4">
                  <p:embed/>
                  <p:pic>
                    <p:nvPicPr>
                      <p:cNvPr id="96272" name="Object 13">
                        <a:extLst>
                          <a:ext uri="{FF2B5EF4-FFF2-40B4-BE49-F238E27FC236}">
                            <a16:creationId xmlns:a16="http://schemas.microsoft.com/office/drawing/2014/main" id="{D459523E-C5B8-9B40-B298-81309E0811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250" y="3781425"/>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4111214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C8CAA6D9-ED55-AD47-B76B-506EE1169182}"/>
              </a:ext>
            </a:extLst>
          </p:cNvPr>
          <p:cNvSpPr>
            <a:spLocks noGrp="1"/>
          </p:cNvSpPr>
          <p:nvPr>
            <p:ph type="title"/>
          </p:nvPr>
        </p:nvSpPr>
        <p:spPr/>
        <p:txBody>
          <a:bodyPr/>
          <a:lstStyle/>
          <a:p>
            <a:r>
              <a:rPr lang="en-US" altLang="en-GR" dirty="0">
                <a:ea typeface="ＭＳ Ｐゴシック" panose="020B0600070205080204" pitchFamily="34" charset="-128"/>
              </a:rPr>
              <a:t>Marketing definition</a:t>
            </a:r>
            <a:r>
              <a:rPr lang="el-GR" altLang="en-GR" dirty="0">
                <a:ea typeface="ＭＳ Ｐゴシック" panose="020B0600070205080204" pitchFamily="34" charset="-128"/>
              </a:rPr>
              <a:t> </a:t>
            </a:r>
            <a:r>
              <a:rPr lang="el-GR" altLang="en-GR" sz="2400" dirty="0">
                <a:ea typeface="ＭＳ Ｐゴシック" panose="020B0600070205080204" pitchFamily="34" charset="-128"/>
              </a:rPr>
              <a:t>(</a:t>
            </a:r>
            <a:r>
              <a:rPr lang="en-US" altLang="en-GR" sz="2400" dirty="0">
                <a:ea typeface="ＭＳ Ｐゴシック" panose="020B0600070205080204" pitchFamily="34" charset="-128"/>
              </a:rPr>
              <a:t>American Marketing Association)</a:t>
            </a:r>
          </a:p>
        </p:txBody>
      </p:sp>
      <p:sp>
        <p:nvSpPr>
          <p:cNvPr id="51202" name="Content Placeholder 2">
            <a:extLst>
              <a:ext uri="{FF2B5EF4-FFF2-40B4-BE49-F238E27FC236}">
                <a16:creationId xmlns:a16="http://schemas.microsoft.com/office/drawing/2014/main" id="{766F19F5-2F25-CF40-A124-A37DD1B5A8E7}"/>
              </a:ext>
            </a:extLst>
          </p:cNvPr>
          <p:cNvSpPr>
            <a:spLocks noGrp="1"/>
          </p:cNvSpPr>
          <p:nvPr>
            <p:ph idx="1"/>
          </p:nvPr>
        </p:nvSpPr>
        <p:spPr>
          <a:xfrm>
            <a:off x="685800" y="1828800"/>
            <a:ext cx="8062913" cy="3657600"/>
          </a:xfrm>
        </p:spPr>
        <p:txBody>
          <a:bodyPr/>
          <a:lstStyle/>
          <a:p>
            <a:pPr marL="0" indent="0">
              <a:buFontTx/>
              <a:buNone/>
            </a:pPr>
            <a:r>
              <a:rPr lang="en-US" altLang="en-GR" sz="2800" dirty="0">
                <a:ea typeface="ＭＳ Ｐゴシック" panose="020B0600070205080204" pitchFamily="34" charset="-128"/>
              </a:rPr>
              <a:t> </a:t>
            </a:r>
            <a:r>
              <a:rPr lang="el-GR" altLang="en-GR" sz="2800" dirty="0">
                <a:ea typeface="ＭＳ Ｐゴシック" panose="020B0600070205080204" pitchFamily="34" charset="-128"/>
              </a:rPr>
              <a:t>Το μάρκετινγκ είναι η δραστηριότητα, το σύνολο των θεσμών και διαδικασιών, </a:t>
            </a:r>
            <a:r>
              <a:rPr lang="el-GR" altLang="en-GR" sz="2800" b="1" dirty="0">
                <a:ea typeface="ＭＳ Ｐゴシック" panose="020B0600070205080204" pitchFamily="34" charset="-128"/>
              </a:rPr>
              <a:t>μέσω της συνεργασίας μεταξύ των ενδιαφερομένων</a:t>
            </a:r>
            <a:r>
              <a:rPr lang="el-GR" altLang="en-GR" sz="2800" dirty="0">
                <a:ea typeface="ＭＳ Ｐゴシック" panose="020B0600070205080204" pitchFamily="34" charset="-128"/>
              </a:rPr>
              <a:t> μερών με σκοπό την συν-ανακάλυψη ευκαιριών, την μείωση της αβεβαιότητας του περιβάλλοντος, την δημιουργία, επικοινωνία και ανταλλαγή προσφορών (αγαθών και υπηρεσιών) που έχουν </a:t>
            </a:r>
            <a:r>
              <a:rPr lang="el-GR" altLang="en-GR" sz="2800" b="1" dirty="0">
                <a:ea typeface="ＭＳ Ｐゴシック" panose="020B0600070205080204" pitchFamily="34" charset="-128"/>
              </a:rPr>
              <a:t>αξία για τους πελάτες, τους αγοραστές, τους συνεργάτες και την </a:t>
            </a:r>
            <a:r>
              <a:rPr lang="el-GR" altLang="en-GR" sz="2800" b="1" dirty="0">
                <a:solidFill>
                  <a:schemeClr val="tx2"/>
                </a:solidFill>
                <a:ea typeface="ＭＳ Ｐゴシック" panose="020B0600070205080204" pitchFamily="34" charset="-128"/>
              </a:rPr>
              <a:t>κοινωνία σε μεγάλο βαθμό</a:t>
            </a:r>
            <a:r>
              <a:rPr lang="en-US" altLang="en-GR" sz="2800" b="1" dirty="0">
                <a:ea typeface="ＭＳ Ｐゴシック" panose="020B0600070205080204" pitchFamily="34" charset="-128"/>
              </a:rPr>
              <a:t>.</a:t>
            </a:r>
          </a:p>
        </p:txBody>
      </p:sp>
      <p:sp>
        <p:nvSpPr>
          <p:cNvPr id="2" name="Footer Placeholder 1">
            <a:extLst>
              <a:ext uri="{FF2B5EF4-FFF2-40B4-BE49-F238E27FC236}">
                <a16:creationId xmlns:a16="http://schemas.microsoft.com/office/drawing/2014/main" id="{497E9A74-CDFD-134A-BB78-2ABD52AD71F3}"/>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3" name="Slide Number Placeholder 2">
            <a:extLst>
              <a:ext uri="{FF2B5EF4-FFF2-40B4-BE49-F238E27FC236}">
                <a16:creationId xmlns:a16="http://schemas.microsoft.com/office/drawing/2014/main" id="{55C0088F-F680-D448-824E-AF48EE4DAF34}"/>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2A54E7FA-16F8-194E-9F4A-611F1B985D88}" type="slidenum">
              <a:rPr lang="el-GR" altLang="en-GR" sz="1400"/>
              <a:pPr eaLnBrk="1" hangingPunct="1"/>
              <a:t>17</a:t>
            </a:fld>
            <a:endParaRPr lang="el-GR" altLang="en-GR"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loud">
            <a:extLst>
              <a:ext uri="{FF2B5EF4-FFF2-40B4-BE49-F238E27FC236}">
                <a16:creationId xmlns:a16="http://schemas.microsoft.com/office/drawing/2014/main" id="{F6CE3EB6-3CED-8F42-BA7D-8CF5123E3DFB}"/>
              </a:ext>
            </a:extLst>
          </p:cNvPr>
          <p:cNvSpPr>
            <a:spLocks noChangeAspect="1" noEditPoints="1" noChangeArrowheads="1"/>
          </p:cNvSpPr>
          <p:nvPr/>
        </p:nvSpPr>
        <p:spPr bwMode="auto">
          <a:xfrm>
            <a:off x="244475" y="1484313"/>
            <a:ext cx="8899525" cy="47466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CCCC"/>
          </a:solidFill>
          <a:ln w="9525">
            <a:solidFill>
              <a:srgbClr val="0000CC"/>
            </a:solidFill>
            <a:miter lim="800000"/>
            <a:headEnd/>
            <a:tailEnd/>
          </a:ln>
          <a:effectLst>
            <a:outerShdw dist="107763" dir="2700000" algn="ctr" rotWithShape="0">
              <a:srgbClr val="808080"/>
            </a:outerShdw>
          </a:effectLst>
        </p:spPr>
        <p:txBody>
          <a:bodyPr/>
          <a:lstStyle/>
          <a:p>
            <a:endParaRPr lang="en-GR"/>
          </a:p>
        </p:txBody>
      </p:sp>
      <p:sp>
        <p:nvSpPr>
          <p:cNvPr id="33794" name="Rectangle 3">
            <a:extLst>
              <a:ext uri="{FF2B5EF4-FFF2-40B4-BE49-F238E27FC236}">
                <a16:creationId xmlns:a16="http://schemas.microsoft.com/office/drawing/2014/main" id="{9FD649F4-C1B7-2C44-943D-3E040A2A715B}"/>
              </a:ext>
            </a:extLst>
          </p:cNvPr>
          <p:cNvSpPr>
            <a:spLocks noGrp="1" noChangeArrowheads="1"/>
          </p:cNvSpPr>
          <p:nvPr>
            <p:ph type="title"/>
          </p:nvPr>
        </p:nvSpPr>
        <p:spPr>
          <a:xfrm>
            <a:off x="457200" y="-242888"/>
            <a:ext cx="8686800" cy="908051"/>
          </a:xfrm>
        </p:spPr>
        <p:txBody>
          <a:bodyPr/>
          <a:lstStyle/>
          <a:p>
            <a:pPr eaLnBrk="1" hangingPunct="1"/>
            <a:r>
              <a:rPr lang="el-GR" altLang="en-GR" sz="4000" b="1" dirty="0">
                <a:solidFill>
                  <a:srgbClr val="0000CC"/>
                </a:solidFill>
                <a:ea typeface="ＭＳ Ｐゴシック" panose="020B0600070205080204" pitchFamily="34" charset="-128"/>
              </a:rPr>
              <a:t>Ηλεκτρονικό Μάρκετινγκ</a:t>
            </a:r>
          </a:p>
        </p:txBody>
      </p:sp>
      <p:sp>
        <p:nvSpPr>
          <p:cNvPr id="33795" name="Rectangle 4">
            <a:extLst>
              <a:ext uri="{FF2B5EF4-FFF2-40B4-BE49-F238E27FC236}">
                <a16:creationId xmlns:a16="http://schemas.microsoft.com/office/drawing/2014/main" id="{02A1E5A2-29A8-3A4B-BE26-FF025276B64E}"/>
              </a:ext>
            </a:extLst>
          </p:cNvPr>
          <p:cNvSpPr>
            <a:spLocks noGrp="1" noChangeArrowheads="1"/>
          </p:cNvSpPr>
          <p:nvPr>
            <p:ph type="body" sz="half" idx="1"/>
          </p:nvPr>
        </p:nvSpPr>
        <p:spPr>
          <a:xfrm>
            <a:off x="539750" y="260350"/>
            <a:ext cx="8686800" cy="4860925"/>
          </a:xfrm>
        </p:spPr>
        <p:txBody>
          <a:bodyPr/>
          <a:lstStyle/>
          <a:p>
            <a:pPr eaLnBrk="1" hangingPunct="1"/>
            <a:endParaRPr lang="el-GR" altLang="en-GR" sz="1300" dirty="0">
              <a:ea typeface="ＭＳ Ｐゴシック" panose="020B0600070205080204" pitchFamily="34" charset="-128"/>
            </a:endParaRPr>
          </a:p>
          <a:p>
            <a:pPr eaLnBrk="1" hangingPunct="1"/>
            <a:endParaRPr lang="el-GR" altLang="en-GR" sz="1300" dirty="0">
              <a:ea typeface="ＭＳ Ｐゴシック" panose="020B0600070205080204" pitchFamily="34" charset="-128"/>
            </a:endParaRPr>
          </a:p>
          <a:p>
            <a:pPr eaLnBrk="1" hangingPunct="1"/>
            <a:endParaRPr lang="el-GR" altLang="en-GR" sz="1300" dirty="0">
              <a:ea typeface="ＭＳ Ｐゴシック" panose="020B0600070205080204" pitchFamily="34" charset="-128"/>
            </a:endParaRPr>
          </a:p>
          <a:p>
            <a:pPr eaLnBrk="1" hangingPunct="1"/>
            <a:endParaRPr lang="el-GR" altLang="en-GR" sz="1300" dirty="0">
              <a:ea typeface="ＭＳ Ｐゴシック" panose="020B0600070205080204" pitchFamily="34" charset="-128"/>
            </a:endParaRPr>
          </a:p>
          <a:p>
            <a:pPr eaLnBrk="1" hangingPunct="1"/>
            <a:endParaRPr lang="el-GR" altLang="en-GR" sz="1300" dirty="0">
              <a:ea typeface="ＭＳ Ｐゴシック" panose="020B0600070205080204" pitchFamily="34" charset="-128"/>
            </a:endParaRPr>
          </a:p>
          <a:p>
            <a:pPr eaLnBrk="1" hangingPunct="1"/>
            <a:endParaRPr lang="el-GR" altLang="en-GR" sz="1300" dirty="0">
              <a:ea typeface="ＭＳ Ｐゴシック" panose="020B0600070205080204" pitchFamily="34" charset="-128"/>
            </a:endParaRPr>
          </a:p>
          <a:p>
            <a:pPr eaLnBrk="1" hangingPunct="1">
              <a:buFontTx/>
              <a:buNone/>
            </a:pPr>
            <a:r>
              <a:rPr lang="el-GR" altLang="en-GR" sz="2200" dirty="0">
                <a:solidFill>
                  <a:schemeClr val="bg2"/>
                </a:solidFill>
                <a:ea typeface="ＭＳ Ｐゴシック" panose="020B0600070205080204" pitchFamily="34" charset="-128"/>
              </a:rPr>
              <a:t>       </a:t>
            </a:r>
          </a:p>
          <a:p>
            <a:pPr eaLnBrk="1" hangingPunct="1"/>
            <a:r>
              <a:rPr lang="el-GR" altLang="en-GR" sz="2200" b="1" dirty="0">
                <a:ea typeface="ＭＳ Ｐゴシック" panose="020B0600070205080204" pitchFamily="34" charset="-128"/>
              </a:rPr>
              <a:t>Το Ηλεκτρονικό Μάρκετινγκ αφορά το πώς τα ηλεκτρονικά δεδομένα και οι εφαρμογές της ΙΤ αναβαθμίζουν τις ήδη υπάρχουσες ή/και δημιουργούν ριζοσπαστικές νέες </a:t>
            </a:r>
            <a:r>
              <a:rPr lang="el-GR" altLang="en-GR" sz="2200" b="1" dirty="0" err="1">
                <a:ea typeface="ＭＳ Ｐゴシック" panose="020B0600070205080204" pitchFamily="34" charset="-128"/>
              </a:rPr>
              <a:t>οργανωσιακές</a:t>
            </a:r>
            <a:r>
              <a:rPr lang="el-GR" altLang="en-GR" sz="2200" b="1" dirty="0">
                <a:ea typeface="ＭＳ Ｐゴシック" panose="020B0600070205080204" pitchFamily="34" charset="-128"/>
              </a:rPr>
              <a:t> λειτουργίες και διαδικασίες, ώστε να γίνουν συν-δημιουργοί όλα τα εμπλεκόμενα μέρη, να υπάρχει συν- επικοινωνία και παράδοση αξίας στους πελάτες, συν-διοίκηση σχέσεων πελατών και συν-ανακάλυψη ευκαιριών, με τέτοιο τρόπο ώστε να ωφεληθεί ο οργανισμός, οι μέτοχοί του και η </a:t>
            </a:r>
          </a:p>
          <a:p>
            <a:pPr eaLnBrk="1" hangingPunct="1">
              <a:spcBef>
                <a:spcPct val="0"/>
              </a:spcBef>
              <a:buFontTx/>
              <a:buNone/>
            </a:pPr>
            <a:r>
              <a:rPr lang="el-GR" altLang="en-GR" sz="2200" b="1" dirty="0">
                <a:ea typeface="ＭＳ Ｐゴシック" panose="020B0600070205080204" pitchFamily="34" charset="-128"/>
              </a:rPr>
              <a:t>	κοινωνία σε μεγάλο βαθμό.</a:t>
            </a:r>
          </a:p>
        </p:txBody>
      </p:sp>
      <p:sp>
        <p:nvSpPr>
          <p:cNvPr id="33796" name="AutoShape 6">
            <a:extLst>
              <a:ext uri="{FF2B5EF4-FFF2-40B4-BE49-F238E27FC236}">
                <a16:creationId xmlns:a16="http://schemas.microsoft.com/office/drawing/2014/main" id="{2696143B-95F0-994F-81F1-381C1830E2CF}"/>
              </a:ext>
            </a:extLst>
          </p:cNvPr>
          <p:cNvSpPr>
            <a:spLocks noChangeArrowheads="1"/>
          </p:cNvSpPr>
          <p:nvPr/>
        </p:nvSpPr>
        <p:spPr bwMode="auto">
          <a:xfrm>
            <a:off x="2339975" y="5157788"/>
            <a:ext cx="4608513" cy="608012"/>
          </a:xfrm>
          <a:prstGeom prst="upArrowCallout">
            <a:avLst>
              <a:gd name="adj1" fmla="val 39723"/>
              <a:gd name="adj2" fmla="val 44320"/>
              <a:gd name="adj3" fmla="val 11093"/>
              <a:gd name="adj4" fmla="val 66667"/>
            </a:avLst>
          </a:prstGeom>
          <a:solidFill>
            <a:schemeClr val="accent1"/>
          </a:solidFill>
          <a:ln w="12700">
            <a:solidFill>
              <a:srgbClr val="003300"/>
            </a:solidFill>
            <a:miter lim="800000"/>
            <a:headEnd type="none" w="sm" len="sm"/>
            <a:tailEnd type="none" w="sm" len="sm"/>
          </a:ln>
        </p:spPr>
        <p:txBody>
          <a:bodyPr wrap="none" anchor="ct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1800" b="1">
                <a:solidFill>
                  <a:schemeClr val="accent2"/>
                </a:solidFill>
                <a:latin typeface="Verdana" panose="020B0604030504040204" pitchFamily="34" charset="0"/>
              </a:rPr>
              <a:t>Ορισμός Ηλεκτρονικού Μάρκετινγκ</a:t>
            </a:r>
          </a:p>
        </p:txBody>
      </p:sp>
      <p:pic>
        <p:nvPicPr>
          <p:cNvPr id="33797" name="Picture 9">
            <a:extLst>
              <a:ext uri="{FF2B5EF4-FFF2-40B4-BE49-F238E27FC236}">
                <a16:creationId xmlns:a16="http://schemas.microsoft.com/office/drawing/2014/main" id="{A0D4AC1E-7D2C-0847-A7F6-1735FFD322D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6413500"/>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Slide Number Placeholder 6">
            <a:extLst>
              <a:ext uri="{FF2B5EF4-FFF2-40B4-BE49-F238E27FC236}">
                <a16:creationId xmlns:a16="http://schemas.microsoft.com/office/drawing/2014/main" id="{C41A3BBA-C657-7A4C-988E-B4FD7F53E1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357F391E-DA1C-4C47-9FCA-8E88AD9B8E50}" type="slidenum">
              <a:rPr lang="el-GR" altLang="en-GR" sz="1400"/>
              <a:pPr eaLnBrk="1" hangingPunct="1"/>
              <a:t>18</a:t>
            </a:fld>
            <a:endParaRPr lang="el-GR" altLang="en-GR" sz="1400"/>
          </a:p>
        </p:txBody>
      </p:sp>
      <p:sp>
        <p:nvSpPr>
          <p:cNvPr id="2" name="Footer Placeholder 1">
            <a:extLst>
              <a:ext uri="{FF2B5EF4-FFF2-40B4-BE49-F238E27FC236}">
                <a16:creationId xmlns:a16="http://schemas.microsoft.com/office/drawing/2014/main" id="{E23E3AC7-A732-C144-9807-CE2B25A729F3}"/>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a:extLst>
              <a:ext uri="{FF2B5EF4-FFF2-40B4-BE49-F238E27FC236}">
                <a16:creationId xmlns:a16="http://schemas.microsoft.com/office/drawing/2014/main" id="{3D6A83B8-F60C-F04A-96A3-8441A21E8A01}"/>
              </a:ext>
            </a:extLst>
          </p:cNvPr>
          <p:cNvSpPr>
            <a:spLocks noGrp="1" noChangeArrowheads="1"/>
          </p:cNvSpPr>
          <p:nvPr>
            <p:ph type="title"/>
          </p:nvPr>
        </p:nvSpPr>
        <p:spPr>
          <a:xfrm>
            <a:off x="107950" y="-26988"/>
            <a:ext cx="9036050" cy="523876"/>
          </a:xfrm>
          <a:noFill/>
        </p:spPr>
        <p:txBody>
          <a:bodyPr lIns="92075" tIns="46037" rIns="92075" bIns="46037" anchor="t">
            <a:spAutoFit/>
          </a:bodyPr>
          <a:lstStyle/>
          <a:p>
            <a:r>
              <a:rPr lang="el-GR" altLang="en-GR" sz="2800" b="1" dirty="0">
                <a:solidFill>
                  <a:srgbClr val="0000CC"/>
                </a:solidFill>
                <a:ea typeface="ＭＳ Ｐゴシック" panose="020B0600070205080204" pitchFamily="34" charset="-128"/>
              </a:rPr>
              <a:t>Στρατηγική Ηλεκτρονικού Μάρκετινγκ</a:t>
            </a:r>
          </a:p>
        </p:txBody>
      </p:sp>
      <p:sp>
        <p:nvSpPr>
          <p:cNvPr id="14339" name="Rectangle 4">
            <a:extLst>
              <a:ext uri="{FF2B5EF4-FFF2-40B4-BE49-F238E27FC236}">
                <a16:creationId xmlns:a16="http://schemas.microsoft.com/office/drawing/2014/main" id="{51CF13C8-4853-684A-BA88-BDE8D25A281B}"/>
              </a:ext>
            </a:extLst>
          </p:cNvPr>
          <p:cNvSpPr>
            <a:spLocks noGrp="1" noChangeArrowheads="1"/>
          </p:cNvSpPr>
          <p:nvPr>
            <p:ph type="body" sz="half" idx="1"/>
          </p:nvPr>
        </p:nvSpPr>
        <p:spPr>
          <a:xfrm>
            <a:off x="1043608" y="476250"/>
            <a:ext cx="7165355" cy="2952750"/>
          </a:xfrm>
        </p:spPr>
        <p:txBody>
          <a:bodyPr/>
          <a:lstStyle/>
          <a:p>
            <a:pPr eaLnBrk="1" hangingPunct="1">
              <a:lnSpc>
                <a:spcPct val="90000"/>
              </a:lnSpc>
            </a:pPr>
            <a:r>
              <a:rPr lang="el-GR" altLang="en-GR" sz="1800" dirty="0">
                <a:ea typeface="ＭＳ Ｐゴシック" panose="020B0600070205080204" pitchFamily="34" charset="-128"/>
              </a:rPr>
              <a:t>Η στρατηγική Μάρκετινγκ που χρησιμοποιεί την τεχνολογία πληροφορικής</a:t>
            </a:r>
          </a:p>
          <a:p>
            <a:pPr lvl="1" eaLnBrk="1" hangingPunct="1">
              <a:lnSpc>
                <a:spcPct val="90000"/>
              </a:lnSpc>
            </a:pPr>
            <a:r>
              <a:rPr lang="el-GR" altLang="en-GR" sz="1800" dirty="0">
                <a:ea typeface="ＭＳ Ｐゴシック" panose="020B0600070205080204" pitchFamily="34" charset="-128"/>
              </a:rPr>
              <a:t>Η/Υ και φορητούς Η/Υ</a:t>
            </a:r>
            <a:endParaRPr lang="en-US" altLang="en-GR" sz="1800" dirty="0">
              <a:ea typeface="ＭＳ Ｐゴシック" panose="020B0600070205080204" pitchFamily="34" charset="-128"/>
            </a:endParaRPr>
          </a:p>
          <a:p>
            <a:pPr lvl="1" eaLnBrk="1" hangingPunct="1">
              <a:lnSpc>
                <a:spcPct val="90000"/>
              </a:lnSpc>
            </a:pPr>
            <a:r>
              <a:rPr lang="en-US" altLang="en-GR" sz="1800" dirty="0">
                <a:ea typeface="ＭＳ Ｐゴシック" panose="020B0600070205080204" pitchFamily="34" charset="-128"/>
              </a:rPr>
              <a:t>EDI</a:t>
            </a:r>
            <a:endParaRPr lang="el-GR" altLang="en-GR" sz="1800" dirty="0">
              <a:ea typeface="ＭＳ Ｐゴシック" panose="020B0600070205080204" pitchFamily="34" charset="-128"/>
            </a:endParaRPr>
          </a:p>
          <a:p>
            <a:pPr lvl="1" eaLnBrk="1" hangingPunct="1">
              <a:lnSpc>
                <a:spcPct val="90000"/>
              </a:lnSpc>
            </a:pPr>
            <a:r>
              <a:rPr lang="el-GR" altLang="en-GR" sz="1800" dirty="0">
                <a:ea typeface="ＭＳ Ｐゴシック" panose="020B0600070205080204" pitchFamily="34" charset="-128"/>
              </a:rPr>
              <a:t>Βάσεις δεδομένων </a:t>
            </a:r>
            <a:r>
              <a:rPr lang="en-US" altLang="en-GR" sz="1800" dirty="0">
                <a:ea typeface="ＭＳ Ｐゴシック" panose="020B0600070205080204" pitchFamily="34" charset="-128"/>
              </a:rPr>
              <a:t>(Data bases)</a:t>
            </a:r>
          </a:p>
          <a:p>
            <a:pPr lvl="1" eaLnBrk="1" hangingPunct="1">
              <a:lnSpc>
                <a:spcPct val="90000"/>
              </a:lnSpc>
            </a:pPr>
            <a:r>
              <a:rPr lang="en-US" altLang="en-GR" sz="1800" dirty="0">
                <a:ea typeface="ＭＳ Ｐゴシック" panose="020B0600070205080204" pitchFamily="34" charset="-128"/>
              </a:rPr>
              <a:t>EPOS (electronic point of sales systems)</a:t>
            </a:r>
          </a:p>
          <a:p>
            <a:pPr lvl="1" eaLnBrk="1" hangingPunct="1">
              <a:lnSpc>
                <a:spcPct val="90000"/>
              </a:lnSpc>
            </a:pPr>
            <a:r>
              <a:rPr lang="el-GR" altLang="en-GR" sz="1800" dirty="0">
                <a:ea typeface="ＭＳ Ｐゴシック" panose="020B0600070205080204" pitchFamily="34" charset="-128"/>
              </a:rPr>
              <a:t>Καλωδιακή, διαδραστική τηλεόραση </a:t>
            </a:r>
            <a:r>
              <a:rPr lang="en-US" altLang="en-GR" sz="1800" dirty="0">
                <a:ea typeface="ＭＳ Ｐゴシック" panose="020B0600070205080204" pitchFamily="34" charset="-128"/>
              </a:rPr>
              <a:t>Cable TV, interactive TV</a:t>
            </a:r>
          </a:p>
          <a:p>
            <a:pPr lvl="1" eaLnBrk="1" hangingPunct="1">
              <a:lnSpc>
                <a:spcPct val="90000"/>
              </a:lnSpc>
            </a:pPr>
            <a:r>
              <a:rPr lang="en-US" altLang="en-GR" sz="1800" dirty="0">
                <a:ea typeface="ＭＳ Ｐゴシック" panose="020B0600070205080204" pitchFamily="34" charset="-128"/>
              </a:rPr>
              <a:t>Multimedia</a:t>
            </a:r>
            <a:endParaRPr lang="el-GR" altLang="en-GR" sz="1800" dirty="0">
              <a:ea typeface="ＭＳ Ｐゴシック" panose="020B0600070205080204" pitchFamily="34" charset="-128"/>
            </a:endParaRPr>
          </a:p>
          <a:p>
            <a:pPr lvl="2" eaLnBrk="1" hangingPunct="1">
              <a:lnSpc>
                <a:spcPct val="90000"/>
              </a:lnSpc>
            </a:pPr>
            <a:r>
              <a:rPr lang="en-US" altLang="en-GR" sz="1800" dirty="0">
                <a:ea typeface="ＭＳ Ｐゴシック" panose="020B0600070205080204" pitchFamily="34" charset="-128"/>
              </a:rPr>
              <a:t>CDs</a:t>
            </a:r>
            <a:endParaRPr lang="el-GR" altLang="en-GR" sz="1800" dirty="0">
              <a:ea typeface="ＭＳ Ｐゴシック" panose="020B0600070205080204" pitchFamily="34" charset="-128"/>
            </a:endParaRPr>
          </a:p>
          <a:p>
            <a:pPr lvl="2" eaLnBrk="1" hangingPunct="1">
              <a:lnSpc>
                <a:spcPct val="90000"/>
              </a:lnSpc>
            </a:pPr>
            <a:r>
              <a:rPr lang="en-US" altLang="en-GR" sz="1800" dirty="0">
                <a:ea typeface="ＭＳ Ｐゴシック" panose="020B0600070205080204" pitchFamily="34" charset="-128"/>
              </a:rPr>
              <a:t>Info</a:t>
            </a:r>
            <a:r>
              <a:rPr lang="el-GR" altLang="en-GR" sz="1800" dirty="0">
                <a:ea typeface="ＭＳ Ｐゴシック" panose="020B0600070205080204" pitchFamily="34" charset="-128"/>
              </a:rPr>
              <a:t>-</a:t>
            </a:r>
            <a:r>
              <a:rPr lang="en-US" altLang="en-GR" sz="1800" dirty="0">
                <a:ea typeface="ＭＳ Ｐゴシック" panose="020B0600070205080204" pitchFamily="34" charset="-128"/>
              </a:rPr>
              <a:t>kiosks</a:t>
            </a:r>
          </a:p>
          <a:p>
            <a:pPr lvl="1" eaLnBrk="1" hangingPunct="1">
              <a:lnSpc>
                <a:spcPct val="90000"/>
              </a:lnSpc>
            </a:pPr>
            <a:r>
              <a:rPr lang="el-GR" altLang="en-GR" sz="1800" dirty="0">
                <a:ea typeface="ＭＳ Ｐゴシック" panose="020B0600070205080204" pitchFamily="34" charset="-128"/>
              </a:rPr>
              <a:t>Διαδίκτυο</a:t>
            </a:r>
            <a:r>
              <a:rPr lang="en-US" altLang="en-GR" sz="1800" dirty="0">
                <a:ea typeface="ＭＳ Ｐゴシック" panose="020B0600070205080204" pitchFamily="34" charset="-128"/>
              </a:rPr>
              <a:t> </a:t>
            </a:r>
            <a:endParaRPr lang="el-GR" altLang="en-GR" sz="1800" dirty="0">
              <a:ea typeface="ＭＳ Ｐゴシック" panose="020B0600070205080204" pitchFamily="34" charset="-128"/>
            </a:endParaRPr>
          </a:p>
          <a:p>
            <a:pPr lvl="2" eaLnBrk="1" hangingPunct="1">
              <a:lnSpc>
                <a:spcPct val="90000"/>
              </a:lnSpc>
            </a:pPr>
            <a:r>
              <a:rPr lang="en-US" altLang="en-GR" sz="1800" dirty="0">
                <a:ea typeface="ＭＳ Ｐゴシック" panose="020B0600070205080204" pitchFamily="34" charset="-128"/>
              </a:rPr>
              <a:t>Internet marketing </a:t>
            </a:r>
            <a:r>
              <a:rPr lang="el-GR" altLang="en-GR" sz="1800" dirty="0">
                <a:ea typeface="ＭＳ Ｐゴシック" panose="020B0600070205080204" pitchFamily="34" charset="-128"/>
              </a:rPr>
              <a:t> </a:t>
            </a:r>
            <a:endParaRPr lang="en-US" altLang="en-GR" sz="1800" dirty="0">
              <a:ea typeface="ＭＳ Ｐゴシック" panose="020B0600070205080204" pitchFamily="34" charset="-128"/>
            </a:endParaRPr>
          </a:p>
          <a:p>
            <a:pPr lvl="2" eaLnBrk="1" hangingPunct="1">
              <a:lnSpc>
                <a:spcPct val="90000"/>
              </a:lnSpc>
            </a:pPr>
            <a:r>
              <a:rPr lang="en-US" altLang="en-GR" sz="1800" dirty="0">
                <a:ea typeface="ＭＳ Ｐゴシック" panose="020B0600070205080204" pitchFamily="34" charset="-128"/>
              </a:rPr>
              <a:t>Internet commerce</a:t>
            </a:r>
            <a:r>
              <a:rPr lang="el-GR" altLang="en-GR" sz="1800" dirty="0">
                <a:ea typeface="ＭＳ Ｐゴシック" panose="020B0600070205080204" pitchFamily="34" charset="-128"/>
              </a:rPr>
              <a:t> </a:t>
            </a:r>
            <a:endParaRPr lang="en-US" altLang="en-GR" sz="1800" dirty="0">
              <a:ea typeface="ＭＳ Ｐゴシック" panose="020B0600070205080204" pitchFamily="34" charset="-128"/>
            </a:endParaRPr>
          </a:p>
          <a:p>
            <a:pPr lvl="1" eaLnBrk="1" hangingPunct="1">
              <a:lnSpc>
                <a:spcPct val="90000"/>
              </a:lnSpc>
            </a:pPr>
            <a:r>
              <a:rPr lang="en-US" altLang="en-GR" sz="1800" dirty="0">
                <a:ea typeface="ＭＳ Ｐゴシック" panose="020B0600070205080204" pitchFamily="34" charset="-128"/>
              </a:rPr>
              <a:t>K</a:t>
            </a:r>
            <a:r>
              <a:rPr lang="el-GR" altLang="en-GR" sz="1800" dirty="0" err="1">
                <a:ea typeface="ＭＳ Ｐゴシック" panose="020B0600070205080204" pitchFamily="34" charset="-128"/>
              </a:rPr>
              <a:t>ινητή</a:t>
            </a:r>
            <a:r>
              <a:rPr lang="el-GR" altLang="en-GR" sz="1800" dirty="0">
                <a:ea typeface="ＭＳ Ｐゴシック" panose="020B0600070205080204" pitchFamily="34" charset="-128"/>
              </a:rPr>
              <a:t> τηλεφωνία </a:t>
            </a:r>
          </a:p>
          <a:p>
            <a:pPr lvl="2" eaLnBrk="1" hangingPunct="1">
              <a:lnSpc>
                <a:spcPct val="90000"/>
              </a:lnSpc>
            </a:pPr>
            <a:r>
              <a:rPr lang="el-GR" altLang="en-GR" sz="1800" dirty="0">
                <a:ea typeface="ＭＳ Ｐゴシック" panose="020B0600070205080204" pitchFamily="34" charset="-128"/>
              </a:rPr>
              <a:t>εμπόριο κινητής τηλεφωνίας </a:t>
            </a:r>
            <a:r>
              <a:rPr lang="en-US" altLang="en-GR" sz="1800" dirty="0">
                <a:ea typeface="ＭＳ Ｐゴシック" panose="020B0600070205080204" pitchFamily="34" charset="-128"/>
              </a:rPr>
              <a:t>m-commerce, applications (mobile apps) </a:t>
            </a:r>
            <a:endParaRPr lang="el-GR" altLang="en-GR" sz="1800" dirty="0">
              <a:ea typeface="ＭＳ Ｐゴシック" panose="020B0600070205080204" pitchFamily="34" charset="-128"/>
            </a:endParaRPr>
          </a:p>
          <a:p>
            <a:pPr lvl="2" eaLnBrk="1" hangingPunct="1">
              <a:lnSpc>
                <a:spcPct val="90000"/>
              </a:lnSpc>
            </a:pPr>
            <a:r>
              <a:rPr lang="en-US" altLang="en-GR" sz="1800" dirty="0">
                <a:ea typeface="ＭＳ Ｐゴシック" panose="020B0600070205080204" pitchFamily="34" charset="-128"/>
              </a:rPr>
              <a:t>m-marketing</a:t>
            </a:r>
            <a:r>
              <a:rPr lang="el-GR" altLang="en-GR" sz="1800" dirty="0">
                <a:ea typeface="ＭＳ Ｐゴシック" panose="020B0600070205080204" pitchFamily="34" charset="-128"/>
              </a:rPr>
              <a:t> (</a:t>
            </a:r>
            <a:r>
              <a:rPr lang="en-US" altLang="en-GR" sz="1800" dirty="0">
                <a:ea typeface="ＭＳ Ｐゴシック" panose="020B0600070205080204" pitchFamily="34" charset="-128"/>
              </a:rPr>
              <a:t>smart phones, tablets, </a:t>
            </a:r>
            <a:r>
              <a:rPr lang="en-US" altLang="en-GR" sz="1800" dirty="0" err="1">
                <a:ea typeface="ＭＳ Ｐゴシック" panose="020B0600070205080204" pitchFamily="34" charset="-128"/>
              </a:rPr>
              <a:t>iOs</a:t>
            </a:r>
            <a:r>
              <a:rPr lang="en-US" altLang="en-GR" sz="1800" dirty="0">
                <a:ea typeface="ＭＳ Ｐゴシック" panose="020B0600070205080204" pitchFamily="34" charset="-128"/>
              </a:rPr>
              <a:t> &amp; Android)</a:t>
            </a:r>
            <a:endParaRPr lang="el-GR" altLang="en-GR" sz="1800" dirty="0">
              <a:ea typeface="ＭＳ Ｐゴシック" panose="020B0600070205080204" pitchFamily="34" charset="-128"/>
            </a:endParaRPr>
          </a:p>
          <a:p>
            <a:pPr lvl="1" eaLnBrk="1" hangingPunct="1">
              <a:lnSpc>
                <a:spcPct val="90000"/>
              </a:lnSpc>
              <a:buFontTx/>
              <a:buChar char="-"/>
            </a:pPr>
            <a:r>
              <a:rPr lang="el-GR" altLang="en-GR" sz="1800" dirty="0">
                <a:ea typeface="ＭＳ Ｐゴシック" panose="020B0600070205080204" pitchFamily="34" charset="-128"/>
              </a:rPr>
              <a:t>Εταιρικά και Κοινωνικά Δίκτυα (</a:t>
            </a:r>
            <a:r>
              <a:rPr lang="en-US" altLang="en-GR" sz="1800" dirty="0">
                <a:ea typeface="ＭＳ Ｐゴシック" panose="020B0600070205080204" pitchFamily="34" charset="-128"/>
              </a:rPr>
              <a:t>Social Media)</a:t>
            </a:r>
            <a:endParaRPr lang="el-GR" altLang="en-GR" sz="1800" dirty="0">
              <a:ea typeface="ＭＳ Ｐゴシック" panose="020B0600070205080204" pitchFamily="34" charset="-128"/>
            </a:endParaRPr>
          </a:p>
          <a:p>
            <a:pPr lvl="1" eaLnBrk="1" hangingPunct="1">
              <a:lnSpc>
                <a:spcPct val="90000"/>
              </a:lnSpc>
              <a:buFontTx/>
              <a:buChar char="-"/>
            </a:pPr>
            <a:r>
              <a:rPr lang="en-US" sz="1800" dirty="0">
                <a:ea typeface="ＭＳ Ｐゴシック" panose="020B0600070205080204" pitchFamily="34" charset="-128"/>
              </a:rPr>
              <a:t>N</a:t>
            </a:r>
            <a:r>
              <a:rPr lang="en-GR" sz="1800" dirty="0">
                <a:ea typeface="ＭＳ Ｐゴシック" panose="020B0600070205080204" pitchFamily="34" charset="-128"/>
              </a:rPr>
              <a:t>euroscience-based research tools</a:t>
            </a:r>
            <a:r>
              <a:rPr lang="en-US" sz="1800" dirty="0">
                <a:ea typeface="ＭＳ Ｐゴシック" panose="020B0600070205080204" pitchFamily="34" charset="-128"/>
              </a:rPr>
              <a:t> (eye-tracking, facial coding, etc.)</a:t>
            </a:r>
            <a:endParaRPr lang="en-GR" sz="1800" dirty="0">
              <a:ea typeface="ＭＳ Ｐゴシック" panose="020B0600070205080204" pitchFamily="34" charset="-128"/>
            </a:endParaRPr>
          </a:p>
          <a:p>
            <a:pPr lvl="1" eaLnBrk="1" hangingPunct="1">
              <a:lnSpc>
                <a:spcPct val="90000"/>
              </a:lnSpc>
              <a:buFontTx/>
              <a:buChar char="-"/>
            </a:pPr>
            <a:endParaRPr lang="el-GR" altLang="en-GR" sz="1800" b="1" dirty="0">
              <a:ea typeface="ＭＳ Ｐゴシック" panose="020B0600070205080204" pitchFamily="34" charset="-128"/>
            </a:endParaRPr>
          </a:p>
        </p:txBody>
      </p:sp>
      <p:pic>
        <p:nvPicPr>
          <p:cNvPr id="34819" name="Picture 7">
            <a:extLst>
              <a:ext uri="{FF2B5EF4-FFF2-40B4-BE49-F238E27FC236}">
                <a16:creationId xmlns:a16="http://schemas.microsoft.com/office/drawing/2014/main" id="{77000EA3-3AD4-BE48-8E52-56E88EE804E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6810375"/>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Slide Number Placeholder 4">
            <a:extLst>
              <a:ext uri="{FF2B5EF4-FFF2-40B4-BE49-F238E27FC236}">
                <a16:creationId xmlns:a16="http://schemas.microsoft.com/office/drawing/2014/main" id="{6E35DBC4-2A19-B143-A564-A693DF636B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7174E48C-0D6C-564E-89B4-C04650D97575}" type="slidenum">
              <a:rPr lang="el-GR" altLang="en-GR" sz="1400"/>
              <a:pPr eaLnBrk="1" hangingPunct="1"/>
              <a:t>19</a:t>
            </a:fld>
            <a:endParaRPr lang="el-GR" altLang="en-GR" sz="1400"/>
          </a:p>
        </p:txBody>
      </p:sp>
      <p:sp>
        <p:nvSpPr>
          <p:cNvPr id="2" name="Footer Placeholder 1">
            <a:extLst>
              <a:ext uri="{FF2B5EF4-FFF2-40B4-BE49-F238E27FC236}">
                <a16:creationId xmlns:a16="http://schemas.microsoft.com/office/drawing/2014/main" id="{1FC5B791-2C1D-4B4A-972A-C41927B1EDE9}"/>
              </a:ext>
            </a:extLst>
          </p:cNvPr>
          <p:cNvSpPr>
            <a:spLocks noGrp="1"/>
          </p:cNvSpPr>
          <p:nvPr>
            <p:ph type="ftr" sz="quarter" idx="11"/>
          </p:nvPr>
        </p:nvSpPr>
        <p:spPr>
          <a:xfrm>
            <a:off x="3556000" y="6429374"/>
            <a:ext cx="2895600" cy="276225"/>
          </a:xfrm>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endParaRPr lang="el-GR" altLang="en-GR"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a:extLst>
              <a:ext uri="{FF2B5EF4-FFF2-40B4-BE49-F238E27FC236}">
                <a16:creationId xmlns:a16="http://schemas.microsoft.com/office/drawing/2014/main" id="{3932F662-FDDD-D247-A1C6-199C99152D25}"/>
              </a:ext>
            </a:extLst>
          </p:cNvPr>
          <p:cNvSpPr>
            <a:spLocks noGrp="1" noChangeArrowheads="1"/>
          </p:cNvSpPr>
          <p:nvPr>
            <p:ph type="body" sz="half" idx="1"/>
          </p:nvPr>
        </p:nvSpPr>
        <p:spPr>
          <a:xfrm>
            <a:off x="1331913" y="859528"/>
            <a:ext cx="7291387" cy="3657600"/>
          </a:xfrm>
        </p:spPr>
        <p:txBody>
          <a:bodyPr/>
          <a:lstStyle/>
          <a:p>
            <a:pPr eaLnBrk="1" hangingPunct="1">
              <a:lnSpc>
                <a:spcPct val="90000"/>
              </a:lnSpc>
            </a:pPr>
            <a:r>
              <a:rPr lang="el-GR" altLang="en-GR" sz="2000" dirty="0">
                <a:ea typeface="ＭＳ Ｐゴシック" panose="020B0600070205080204" pitchFamily="34" charset="-128"/>
              </a:rPr>
              <a:t>Ηλεκτρονική Επιχείρηση (</a:t>
            </a:r>
            <a:r>
              <a:rPr lang="en-US" altLang="en-GR" sz="2000" dirty="0">
                <a:ea typeface="ＭＳ Ｐゴシック" panose="020B0600070205080204" pitchFamily="34" charset="-128"/>
              </a:rPr>
              <a:t>e-business)</a:t>
            </a:r>
            <a:endParaRPr lang="el-GR" altLang="en-GR" sz="2000" dirty="0">
              <a:ea typeface="ＭＳ Ｐゴシック" panose="020B0600070205080204" pitchFamily="34" charset="-128"/>
            </a:endParaRPr>
          </a:p>
          <a:p>
            <a:pPr lvl="1" eaLnBrk="1" hangingPunct="1">
              <a:lnSpc>
                <a:spcPct val="90000"/>
              </a:lnSpc>
            </a:pPr>
            <a:r>
              <a:rPr lang="el-GR" altLang="en-GR" sz="2000" dirty="0">
                <a:ea typeface="ＭＳ Ｐゴシック" panose="020B0600070205080204" pitchFamily="34" charset="-128"/>
              </a:rPr>
              <a:t>Η συνεχής βελτιστοποίηση των δραστηριοτήτων μιας επιχείρησης μέσω της ψηφιακής τεχνολογίας</a:t>
            </a:r>
          </a:p>
          <a:p>
            <a:pPr lvl="1" eaLnBrk="1" hangingPunct="1">
              <a:lnSpc>
                <a:spcPct val="90000"/>
              </a:lnSpc>
            </a:pPr>
            <a:endParaRPr lang="el-GR" altLang="en-GR" sz="2000" dirty="0">
              <a:ea typeface="ＭＳ Ｐゴシック" panose="020B0600070205080204" pitchFamily="34" charset="-128"/>
            </a:endParaRPr>
          </a:p>
          <a:p>
            <a:pPr eaLnBrk="1" hangingPunct="1">
              <a:lnSpc>
                <a:spcPct val="90000"/>
              </a:lnSpc>
            </a:pPr>
            <a:r>
              <a:rPr lang="el-GR" altLang="en-GR" sz="2000" dirty="0">
                <a:ea typeface="ＭＳ Ｐゴシック" panose="020B0600070205080204" pitchFamily="34" charset="-128"/>
              </a:rPr>
              <a:t>Ηλεκτρονικό Εμπόριο</a:t>
            </a:r>
            <a:r>
              <a:rPr lang="en-US" altLang="en-GR" sz="2000" dirty="0">
                <a:ea typeface="ＭＳ Ｐゴシック" panose="020B0600070205080204" pitchFamily="34" charset="-128"/>
              </a:rPr>
              <a:t> (e-commerce)</a:t>
            </a:r>
            <a:endParaRPr lang="el-GR" altLang="en-GR" sz="2000" dirty="0">
              <a:ea typeface="ＭＳ Ｐゴシック" panose="020B0600070205080204" pitchFamily="34" charset="-128"/>
            </a:endParaRPr>
          </a:p>
          <a:p>
            <a:pPr lvl="1" eaLnBrk="1" hangingPunct="1">
              <a:lnSpc>
                <a:spcPct val="90000"/>
              </a:lnSpc>
            </a:pPr>
            <a:r>
              <a:rPr lang="el-GR" altLang="en-GR" sz="2000" dirty="0">
                <a:ea typeface="ＭＳ Ｐゴシック" panose="020B0600070205080204" pitchFamily="34" charset="-128"/>
              </a:rPr>
              <a:t>Το υποσύνολο του ηλεκτρονικού εμπορίου που εστιάζεται στις συναλλαγές </a:t>
            </a:r>
          </a:p>
          <a:p>
            <a:pPr lvl="1" eaLnBrk="1" hangingPunct="1">
              <a:lnSpc>
                <a:spcPct val="90000"/>
              </a:lnSpc>
            </a:pPr>
            <a:endParaRPr lang="en-US" altLang="en-GR" sz="2000" dirty="0">
              <a:ea typeface="ＭＳ Ｐゴシック" panose="020B0600070205080204" pitchFamily="34" charset="-128"/>
            </a:endParaRPr>
          </a:p>
          <a:p>
            <a:pPr eaLnBrk="1" hangingPunct="1">
              <a:lnSpc>
                <a:spcPct val="90000"/>
              </a:lnSpc>
            </a:pPr>
            <a:r>
              <a:rPr lang="el-GR" altLang="en-GR" sz="2000" dirty="0">
                <a:ea typeface="ＭＳ Ｐゴシック" panose="020B0600070205080204" pitchFamily="34" charset="-128"/>
              </a:rPr>
              <a:t>Ηλεκτρονικό Μάρκετινγκ (</a:t>
            </a:r>
            <a:r>
              <a:rPr lang="en-US" altLang="en-GR" sz="2000" dirty="0">
                <a:ea typeface="ＭＳ Ｐゴシック" panose="020B0600070205080204" pitchFamily="34" charset="-128"/>
              </a:rPr>
              <a:t>e-marketing)</a:t>
            </a:r>
          </a:p>
          <a:p>
            <a:pPr lvl="1" eaLnBrk="1" hangingPunct="1">
              <a:lnSpc>
                <a:spcPct val="90000"/>
              </a:lnSpc>
            </a:pPr>
            <a:r>
              <a:rPr lang="en-US" altLang="en-GR" sz="2000" dirty="0">
                <a:ea typeface="ＭＳ Ｐゴシック" panose="020B0600070205080204" pitchFamily="34" charset="-128"/>
              </a:rPr>
              <a:t>To </a:t>
            </a:r>
            <a:r>
              <a:rPr lang="el-GR" altLang="en-GR" sz="2000" dirty="0">
                <a:ea typeface="ＭＳ Ｐゴシック" panose="020B0600070205080204" pitchFamily="34" charset="-128"/>
              </a:rPr>
              <a:t>μάρκετινγκ που χρησιμοποιεί την τεχνολογία, αυξάνοντας έτσι την αποδοτικότητα και μεταμορφώνοντας τις στρατηγικές μάρκετινγκ για να δημιουργήσει επιχειρηματικά μοντέλα που αυξάνουν την αξία για τον πελάτη και/ή την κερδοφορία για την επιχείρηση</a:t>
            </a:r>
          </a:p>
        </p:txBody>
      </p:sp>
      <p:pic>
        <p:nvPicPr>
          <p:cNvPr id="20482" name="Picture 4" descr="μικρό σφαιρίδιο μανιτάρι σκούρο">
            <a:extLst>
              <a:ext uri="{FF2B5EF4-FFF2-40B4-BE49-F238E27FC236}">
                <a16:creationId xmlns:a16="http://schemas.microsoft.com/office/drawing/2014/main" id="{FB00AFF2-A77D-E34B-9CE4-C20D9625BA6D}"/>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058863" y="3724275"/>
            <a:ext cx="439737" cy="327025"/>
          </a:xfrm>
          <a:noFill/>
        </p:spPr>
      </p:pic>
      <p:pic>
        <p:nvPicPr>
          <p:cNvPr id="20483" name="Picture 5" descr="μικρό σφαιρίδιο μανιτάρι copy">
            <a:extLst>
              <a:ext uri="{FF2B5EF4-FFF2-40B4-BE49-F238E27FC236}">
                <a16:creationId xmlns:a16="http://schemas.microsoft.com/office/drawing/2014/main" id="{BFA38C3D-5F82-0743-81CC-C864D4A70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463" y="1093788"/>
            <a:ext cx="450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μικρό σφαιρίδιο μανιτάρι copy">
            <a:extLst>
              <a:ext uri="{FF2B5EF4-FFF2-40B4-BE49-F238E27FC236}">
                <a16:creationId xmlns:a16="http://schemas.microsoft.com/office/drawing/2014/main" id="{43D59290-BEE8-1643-AE21-43154B8EB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0" y="2379663"/>
            <a:ext cx="450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9">
            <a:extLst>
              <a:ext uri="{FF2B5EF4-FFF2-40B4-BE49-F238E27FC236}">
                <a16:creationId xmlns:a16="http://schemas.microsoft.com/office/drawing/2014/main" id="{88B0EEDC-87A4-5248-9F18-653E37EC9C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575" y="5851525"/>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12">
            <a:extLst>
              <a:ext uri="{FF2B5EF4-FFF2-40B4-BE49-F238E27FC236}">
                <a16:creationId xmlns:a16="http://schemas.microsoft.com/office/drawing/2014/main" id="{D440D9CB-1C2D-2649-B641-2F18A127C30B}"/>
              </a:ext>
            </a:extLst>
          </p:cNvPr>
          <p:cNvSpPr txBox="1">
            <a:spLocks noChangeArrowheads="1"/>
          </p:cNvSpPr>
          <p:nvPr/>
        </p:nvSpPr>
        <p:spPr bwMode="auto">
          <a:xfrm>
            <a:off x="303213" y="69850"/>
            <a:ext cx="7912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b="1">
                <a:solidFill>
                  <a:srgbClr val="0000CC"/>
                </a:solidFill>
              </a:rPr>
              <a:t>Το ηλεκτρονικό μάρκετινγκ και η χρήση του από τις σύγχρονες επιχειρήσεις</a:t>
            </a:r>
          </a:p>
        </p:txBody>
      </p:sp>
      <p:sp>
        <p:nvSpPr>
          <p:cNvPr id="20487" name="Slide Number Placeholder 7">
            <a:extLst>
              <a:ext uri="{FF2B5EF4-FFF2-40B4-BE49-F238E27FC236}">
                <a16:creationId xmlns:a16="http://schemas.microsoft.com/office/drawing/2014/main" id="{1D1F0977-6902-6541-854A-131C598D1F0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A5F5179C-27CF-2148-925A-775D0428130D}" type="slidenum">
              <a:rPr lang="el-GR" altLang="en-GR" sz="1400"/>
              <a:pPr eaLnBrk="1" hangingPunct="1"/>
              <a:t>2</a:t>
            </a:fld>
            <a:endParaRPr lang="el-GR" altLang="en-GR" sz="1400"/>
          </a:p>
        </p:txBody>
      </p:sp>
      <p:sp>
        <p:nvSpPr>
          <p:cNvPr id="2" name="Footer Placeholder 1">
            <a:extLst>
              <a:ext uri="{FF2B5EF4-FFF2-40B4-BE49-F238E27FC236}">
                <a16:creationId xmlns:a16="http://schemas.microsoft.com/office/drawing/2014/main" id="{0B6B42E0-8606-AD4F-A197-3B76D6E37901}"/>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Θέση υποσέλιδου 1">
            <a:extLst>
              <a:ext uri="{FF2B5EF4-FFF2-40B4-BE49-F238E27FC236}">
                <a16:creationId xmlns:a16="http://schemas.microsoft.com/office/drawing/2014/main" id="{BC0E7120-9642-3246-ADD5-3DF7EADA18DD}"/>
              </a:ext>
            </a:extLst>
          </p:cNvPr>
          <p:cNvSpPr>
            <a:spLocks noGrp="1"/>
          </p:cNvSpPr>
          <p:nvPr>
            <p:ph type="ftr" sz="quarter" idx="11"/>
          </p:nvPr>
        </p:nvSpPr>
        <p:spPr>
          <a:xfrm>
            <a:off x="13716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l" eaLnBrk="1" hangingPunct="1"/>
            <a:r>
              <a:rPr lang="el-GR" altLang="en-GR" sz="1400"/>
              <a:t>Δρ. Δέσποινα Καραγιάννη, 2022</a:t>
            </a:r>
            <a:endParaRPr lang="el-GR" altLang="en-GR" sz="1400">
              <a:latin typeface="Times New Roman" panose="02020603050405020304" pitchFamily="18" charset="0"/>
            </a:endParaRPr>
          </a:p>
        </p:txBody>
      </p:sp>
      <p:sp>
        <p:nvSpPr>
          <p:cNvPr id="35842" name="Θέση αριθμού διαφάνειας 2">
            <a:extLst>
              <a:ext uri="{FF2B5EF4-FFF2-40B4-BE49-F238E27FC236}">
                <a16:creationId xmlns:a16="http://schemas.microsoft.com/office/drawing/2014/main" id="{F453516A-4B36-9049-890F-259A7F749E60}"/>
              </a:ext>
            </a:extLst>
          </p:cNvPr>
          <p:cNvSpPr>
            <a:spLocks noGrp="1"/>
          </p:cNvSpPr>
          <p:nvPr>
            <p:ph type="sldNum" sz="quarter" idx="12"/>
          </p:nvPr>
        </p:nvSpPr>
        <p:spPr>
          <a:xfrm>
            <a:off x="35560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ACA7197D-29A9-F947-ADE8-0DA075E62FEC}" type="slidenum">
              <a:rPr lang="el-GR" altLang="en-GR" sz="1400"/>
              <a:pPr algn="ctr" eaLnBrk="1" hangingPunct="1"/>
              <a:t>20</a:t>
            </a:fld>
            <a:endParaRPr lang="el-GR" altLang="en-GR" sz="1400"/>
          </a:p>
        </p:txBody>
      </p:sp>
      <p:sp>
        <p:nvSpPr>
          <p:cNvPr id="15364" name="Rectangle 2">
            <a:extLst>
              <a:ext uri="{FF2B5EF4-FFF2-40B4-BE49-F238E27FC236}">
                <a16:creationId xmlns:a16="http://schemas.microsoft.com/office/drawing/2014/main" id="{2B0FB3A9-6E11-5A46-9337-ED763BD1E853}"/>
              </a:ext>
            </a:extLst>
          </p:cNvPr>
          <p:cNvSpPr>
            <a:spLocks noChangeArrowheads="1"/>
          </p:cNvSpPr>
          <p:nvPr/>
        </p:nvSpPr>
        <p:spPr bwMode="auto">
          <a:xfrm>
            <a:off x="996950" y="609600"/>
            <a:ext cx="71342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600" u="sng">
                <a:solidFill>
                  <a:schemeClr val="tx2"/>
                </a:solidFill>
                <a:latin typeface="Arial" panose="020B0604020202020204" pitchFamily="34" charset="0"/>
              </a:rPr>
              <a:t>Εμπορική Αξιοποίηση του Ίντερνετ</a:t>
            </a:r>
          </a:p>
        </p:txBody>
      </p:sp>
      <p:sp>
        <p:nvSpPr>
          <p:cNvPr id="15365" name="Rectangle 3">
            <a:extLst>
              <a:ext uri="{FF2B5EF4-FFF2-40B4-BE49-F238E27FC236}">
                <a16:creationId xmlns:a16="http://schemas.microsoft.com/office/drawing/2014/main" id="{AB258E5E-7600-1349-9841-DBCEBACED2A1}"/>
              </a:ext>
            </a:extLst>
          </p:cNvPr>
          <p:cNvSpPr>
            <a:spLocks noChangeArrowheads="1"/>
          </p:cNvSpPr>
          <p:nvPr/>
        </p:nvSpPr>
        <p:spPr bwMode="auto">
          <a:xfrm>
            <a:off x="762000" y="2209800"/>
            <a:ext cx="7772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a:spcBef>
                <a:spcPct val="20000"/>
              </a:spcBef>
              <a:defRPr/>
            </a:pPr>
            <a:r>
              <a:rPr lang="el-GR" sz="3200">
                <a:latin typeface="Comic Sans MS" charset="0"/>
                <a:ea typeface="ＭＳ Ｐゴシック" charset="0"/>
              </a:rPr>
              <a:t>          </a:t>
            </a:r>
          </a:p>
        </p:txBody>
      </p:sp>
      <p:pic>
        <p:nvPicPr>
          <p:cNvPr id="15366" name="Picture 4">
            <a:extLst>
              <a:ext uri="{FF2B5EF4-FFF2-40B4-BE49-F238E27FC236}">
                <a16:creationId xmlns:a16="http://schemas.microsoft.com/office/drawing/2014/main" id="{96C03A90-3D76-974F-8460-6D5F924CC33A}"/>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1650" y="5732463"/>
            <a:ext cx="8248650" cy="52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67" name="Picture 5">
            <a:extLst>
              <a:ext uri="{FF2B5EF4-FFF2-40B4-BE49-F238E27FC236}">
                <a16:creationId xmlns:a16="http://schemas.microsoft.com/office/drawing/2014/main" id="{BFBD40E1-E87A-FE4F-8924-72A2270BFC21}"/>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5334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68" name="Picture 6">
            <a:extLst>
              <a:ext uri="{FF2B5EF4-FFF2-40B4-BE49-F238E27FC236}">
                <a16:creationId xmlns:a16="http://schemas.microsoft.com/office/drawing/2014/main" id="{DCEF91DF-2432-D74D-B364-F8E402AEE8EB}"/>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0588" y="2093913"/>
            <a:ext cx="481012"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369" name="Rectangle 7">
            <a:extLst>
              <a:ext uri="{FF2B5EF4-FFF2-40B4-BE49-F238E27FC236}">
                <a16:creationId xmlns:a16="http://schemas.microsoft.com/office/drawing/2014/main" id="{D82CFBC6-D51C-C442-9294-839C7C6E287F}"/>
              </a:ext>
            </a:extLst>
          </p:cNvPr>
          <p:cNvSpPr>
            <a:spLocks noChangeArrowheads="1"/>
          </p:cNvSpPr>
          <p:nvPr/>
        </p:nvSpPr>
        <p:spPr bwMode="auto">
          <a:xfrm>
            <a:off x="1371600" y="2101850"/>
            <a:ext cx="6858000" cy="2354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spcAft>
                <a:spcPct val="20000"/>
              </a:spcAft>
            </a:pPr>
            <a:r>
              <a:rPr lang="el-GR" altLang="en-GR" sz="2800" b="1" u="sng">
                <a:latin typeface="Arial" panose="020B0604020202020204" pitchFamily="34" charset="0"/>
              </a:rPr>
              <a:t>Ίντερνετ</a:t>
            </a:r>
          </a:p>
          <a:p>
            <a:pPr eaLnBrk="1" hangingPunct="1">
              <a:spcAft>
                <a:spcPct val="20000"/>
              </a:spcAft>
            </a:pPr>
            <a:endParaRPr lang="el-GR" altLang="en-GR" sz="1800" b="1" u="sng">
              <a:latin typeface="Arial" panose="020B0604020202020204" pitchFamily="34" charset="0"/>
            </a:endParaRPr>
          </a:p>
          <a:p>
            <a:pPr eaLnBrk="1" hangingPunct="1">
              <a:spcAft>
                <a:spcPct val="65000"/>
              </a:spcAft>
            </a:pPr>
            <a:r>
              <a:rPr lang="el-GR" altLang="en-GR" sz="2000" b="1">
                <a:latin typeface="Arial" panose="020B0604020202020204" pitchFamily="34" charset="0"/>
              </a:rPr>
              <a:t>     Hardware (Διαδίκτυο) </a:t>
            </a:r>
          </a:p>
          <a:p>
            <a:pPr eaLnBrk="1" hangingPunct="1">
              <a:spcAft>
                <a:spcPct val="65000"/>
              </a:spcAft>
            </a:pPr>
            <a:r>
              <a:rPr lang="el-GR" altLang="en-GR" sz="2000" b="1">
                <a:latin typeface="Arial" panose="020B0604020202020204" pitchFamily="34" charset="0"/>
              </a:rPr>
              <a:t>     Software (σύνολο από πρωτόκολλα επικοινωνίας) </a:t>
            </a:r>
          </a:p>
          <a:p>
            <a:pPr eaLnBrk="1" hangingPunct="1"/>
            <a:r>
              <a:rPr lang="el-GR" altLang="en-GR" sz="2000" b="1">
                <a:latin typeface="Arial" panose="020B0604020202020204" pitchFamily="34" charset="0"/>
              </a:rPr>
              <a:t>     Αγορά ανθρώπων.</a:t>
            </a:r>
          </a:p>
        </p:txBody>
      </p:sp>
      <p:pic>
        <p:nvPicPr>
          <p:cNvPr id="15370" name="Picture 8">
            <a:extLst>
              <a:ext uri="{FF2B5EF4-FFF2-40B4-BE49-F238E27FC236}">
                <a16:creationId xmlns:a16="http://schemas.microsoft.com/office/drawing/2014/main" id="{F8BEFE38-05C3-6D49-907A-FC0F489C9073}"/>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4425" y="5080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71" name="Picture 9">
            <a:extLst>
              <a:ext uri="{FF2B5EF4-FFF2-40B4-BE49-F238E27FC236}">
                <a16:creationId xmlns:a16="http://schemas.microsoft.com/office/drawing/2014/main" id="{0EB2B685-25FF-F74F-AE7F-376284B8FCE1}"/>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46225" y="3121025"/>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72" name="Picture 10">
            <a:extLst>
              <a:ext uri="{FF2B5EF4-FFF2-40B4-BE49-F238E27FC236}">
                <a16:creationId xmlns:a16="http://schemas.microsoft.com/office/drawing/2014/main" id="{CCF0A32A-5A0D-834F-B45E-CC50F9A7D383}"/>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66863" y="3635375"/>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73" name="Picture 11">
            <a:extLst>
              <a:ext uri="{FF2B5EF4-FFF2-40B4-BE49-F238E27FC236}">
                <a16:creationId xmlns:a16="http://schemas.microsoft.com/office/drawing/2014/main" id="{D8AD4208-3876-1748-8B5E-1FE582A6E0E1}"/>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44638" y="4127500"/>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Θέση υποσέλιδου 1">
            <a:extLst>
              <a:ext uri="{FF2B5EF4-FFF2-40B4-BE49-F238E27FC236}">
                <a16:creationId xmlns:a16="http://schemas.microsoft.com/office/drawing/2014/main" id="{4C1D42D1-B9FD-D844-8390-35963080E817}"/>
              </a:ext>
            </a:extLst>
          </p:cNvPr>
          <p:cNvSpPr>
            <a:spLocks noGrp="1"/>
          </p:cNvSpPr>
          <p:nvPr>
            <p:ph type="ftr" sz="quarter" idx="11"/>
          </p:nvPr>
        </p:nvSpPr>
        <p:spPr>
          <a:xfrm>
            <a:off x="13716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l" eaLnBrk="1" hangingPunct="1"/>
            <a:r>
              <a:rPr lang="el-GR" altLang="en-GR" sz="1400"/>
              <a:t>Δρ. Δέσποινα Καραγιάννη, 2022</a:t>
            </a:r>
            <a:endParaRPr lang="el-GR" altLang="en-GR" sz="1400">
              <a:latin typeface="Times New Roman" panose="02020603050405020304" pitchFamily="18" charset="0"/>
            </a:endParaRPr>
          </a:p>
        </p:txBody>
      </p:sp>
      <p:sp>
        <p:nvSpPr>
          <p:cNvPr id="36866" name="Θέση αριθμού διαφάνειας 2">
            <a:extLst>
              <a:ext uri="{FF2B5EF4-FFF2-40B4-BE49-F238E27FC236}">
                <a16:creationId xmlns:a16="http://schemas.microsoft.com/office/drawing/2014/main" id="{4EC1A33F-35A2-7245-9131-8CC537BC8DED}"/>
              </a:ext>
            </a:extLst>
          </p:cNvPr>
          <p:cNvSpPr>
            <a:spLocks noGrp="1"/>
          </p:cNvSpPr>
          <p:nvPr>
            <p:ph type="sldNum" sz="quarter" idx="12"/>
          </p:nvPr>
        </p:nvSpPr>
        <p:spPr>
          <a:xfrm>
            <a:off x="35560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DF91E900-F91D-1142-8854-C6D541E242B9}" type="slidenum">
              <a:rPr lang="el-GR" altLang="en-GR" sz="1400"/>
              <a:pPr algn="ctr" eaLnBrk="1" hangingPunct="1"/>
              <a:t>21</a:t>
            </a:fld>
            <a:endParaRPr lang="el-GR" altLang="en-GR" sz="1400"/>
          </a:p>
        </p:txBody>
      </p:sp>
      <p:sp>
        <p:nvSpPr>
          <p:cNvPr id="16388" name="Rectangle 2">
            <a:extLst>
              <a:ext uri="{FF2B5EF4-FFF2-40B4-BE49-F238E27FC236}">
                <a16:creationId xmlns:a16="http://schemas.microsoft.com/office/drawing/2014/main" id="{A627B39C-E060-5842-BC01-9EAEB562EEB0}"/>
              </a:ext>
            </a:extLst>
          </p:cNvPr>
          <p:cNvSpPr>
            <a:spLocks noChangeArrowheads="1"/>
          </p:cNvSpPr>
          <p:nvPr/>
        </p:nvSpPr>
        <p:spPr bwMode="auto">
          <a:xfrm>
            <a:off x="996950" y="387350"/>
            <a:ext cx="71342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600" u="sng">
                <a:solidFill>
                  <a:schemeClr val="tx2"/>
                </a:solidFill>
                <a:latin typeface="Arial" panose="020B0604020202020204" pitchFamily="34" charset="0"/>
              </a:rPr>
              <a:t>Εμπορική Αξιοποίηση του Ίντερνετ</a:t>
            </a:r>
          </a:p>
        </p:txBody>
      </p:sp>
      <p:sp>
        <p:nvSpPr>
          <p:cNvPr id="16389" name="Rectangle 3">
            <a:extLst>
              <a:ext uri="{FF2B5EF4-FFF2-40B4-BE49-F238E27FC236}">
                <a16:creationId xmlns:a16="http://schemas.microsoft.com/office/drawing/2014/main" id="{BB269CFC-A071-B641-8E46-4AAB96FF056D}"/>
              </a:ext>
            </a:extLst>
          </p:cNvPr>
          <p:cNvSpPr>
            <a:spLocks noChangeArrowheads="1"/>
          </p:cNvSpPr>
          <p:nvPr/>
        </p:nvSpPr>
        <p:spPr bwMode="auto">
          <a:xfrm>
            <a:off x="762000" y="2209800"/>
            <a:ext cx="7772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a:spcBef>
                <a:spcPct val="20000"/>
              </a:spcBef>
              <a:defRPr/>
            </a:pPr>
            <a:r>
              <a:rPr lang="el-GR" sz="3200">
                <a:latin typeface="Comic Sans MS" charset="0"/>
                <a:ea typeface="ＭＳ Ｐゴシック" charset="0"/>
              </a:rPr>
              <a:t>          </a:t>
            </a:r>
          </a:p>
        </p:txBody>
      </p:sp>
      <p:pic>
        <p:nvPicPr>
          <p:cNvPr id="16390" name="Picture 4">
            <a:extLst>
              <a:ext uri="{FF2B5EF4-FFF2-40B4-BE49-F238E27FC236}">
                <a16:creationId xmlns:a16="http://schemas.microsoft.com/office/drawing/2014/main" id="{90B14653-D8C6-7841-A1D9-EC0E7E9FB005}"/>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1650" y="5732463"/>
            <a:ext cx="8248650" cy="52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391" name="Picture 5">
            <a:extLst>
              <a:ext uri="{FF2B5EF4-FFF2-40B4-BE49-F238E27FC236}">
                <a16:creationId xmlns:a16="http://schemas.microsoft.com/office/drawing/2014/main" id="{F36283F4-82B4-CF4B-9123-0B9E4FF59CCE}"/>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1115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392" name="Picture 6">
            <a:extLst>
              <a:ext uri="{FF2B5EF4-FFF2-40B4-BE49-F238E27FC236}">
                <a16:creationId xmlns:a16="http://schemas.microsoft.com/office/drawing/2014/main" id="{B24B8D4E-6F3D-0F49-B029-140DF65195BB}"/>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8363" y="1985963"/>
            <a:ext cx="481012"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93" name="Rectangle 7">
            <a:extLst>
              <a:ext uri="{FF2B5EF4-FFF2-40B4-BE49-F238E27FC236}">
                <a16:creationId xmlns:a16="http://schemas.microsoft.com/office/drawing/2014/main" id="{D1F1BEC0-1BFD-2044-A53F-ED233D68C368}"/>
              </a:ext>
            </a:extLst>
          </p:cNvPr>
          <p:cNvSpPr>
            <a:spLocks noChangeArrowheads="1"/>
          </p:cNvSpPr>
          <p:nvPr/>
        </p:nvSpPr>
        <p:spPr bwMode="auto">
          <a:xfrm>
            <a:off x="1371600" y="1901825"/>
            <a:ext cx="6858000" cy="44418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spcAft>
                <a:spcPct val="20000"/>
              </a:spcAft>
            </a:pPr>
            <a:r>
              <a:rPr lang="el-GR" altLang="en-GR" sz="2800" b="1" u="sng" dirty="0">
                <a:latin typeface="Arial" panose="020B0604020202020204" pitchFamily="34" charset="0"/>
              </a:rPr>
              <a:t>Εργαλεία του Ίντερνετ</a:t>
            </a:r>
          </a:p>
          <a:p>
            <a:pPr eaLnBrk="1" hangingPunct="1">
              <a:spcAft>
                <a:spcPct val="20000"/>
              </a:spcAft>
            </a:pPr>
            <a:r>
              <a:rPr lang="el-GR" altLang="en-GR" sz="2000" b="1" dirty="0">
                <a:latin typeface="Arial" panose="020B0604020202020204" pitchFamily="34" charset="0"/>
              </a:rPr>
              <a:t>     Ε-</a:t>
            </a:r>
            <a:r>
              <a:rPr lang="el-GR" altLang="en-GR" sz="2000" b="1" dirty="0" err="1">
                <a:latin typeface="Arial" panose="020B0604020202020204" pitchFamily="34" charset="0"/>
              </a:rPr>
              <a:t>mail</a:t>
            </a:r>
            <a:r>
              <a:rPr lang="el-GR" altLang="en-GR" sz="2000" b="1" dirty="0">
                <a:latin typeface="Arial" panose="020B0604020202020204" pitchFamily="34" charset="0"/>
              </a:rPr>
              <a:t>  </a:t>
            </a:r>
            <a:endParaRPr lang="el-GR" altLang="en-GR" sz="1800" b="1" u="sng" dirty="0">
              <a:latin typeface="Arial" panose="020B0604020202020204" pitchFamily="34" charset="0"/>
            </a:endParaRPr>
          </a:p>
          <a:p>
            <a:pPr eaLnBrk="1" hangingPunct="1">
              <a:spcAft>
                <a:spcPct val="65000"/>
              </a:spcAft>
            </a:pPr>
            <a:r>
              <a:rPr lang="el-GR" altLang="en-GR" sz="2000" b="1" dirty="0">
                <a:latin typeface="Arial" panose="020B0604020202020204" pitchFamily="34" charset="0"/>
              </a:rPr>
              <a:t>     FTP </a:t>
            </a:r>
          </a:p>
          <a:p>
            <a:pPr eaLnBrk="1" hangingPunct="1">
              <a:spcAft>
                <a:spcPct val="65000"/>
              </a:spcAft>
            </a:pPr>
            <a:r>
              <a:rPr lang="el-GR" altLang="en-GR" sz="2000" b="1" dirty="0">
                <a:latin typeface="Arial" panose="020B0604020202020204" pitchFamily="34" charset="0"/>
              </a:rPr>
              <a:t>     WWW</a:t>
            </a:r>
          </a:p>
          <a:p>
            <a:pPr eaLnBrk="1" hangingPunct="1">
              <a:spcAft>
                <a:spcPct val="65000"/>
              </a:spcAft>
            </a:pPr>
            <a:r>
              <a:rPr lang="en-US" altLang="en-GR" sz="2000" b="1" dirty="0">
                <a:latin typeface="Arial" panose="020B0604020202020204" pitchFamily="34" charset="0"/>
              </a:rPr>
              <a:t>     Social media, e.g. Personal Blogs, Corporate social media</a:t>
            </a:r>
          </a:p>
          <a:p>
            <a:pPr eaLnBrk="1" hangingPunct="1">
              <a:spcAft>
                <a:spcPct val="65000"/>
              </a:spcAft>
            </a:pPr>
            <a:r>
              <a:rPr lang="en-US" altLang="en-GR" sz="2000" b="1" dirty="0">
                <a:latin typeface="Arial" panose="020B0604020202020204" pitchFamily="34" charset="0"/>
              </a:rPr>
              <a:t>     </a:t>
            </a:r>
            <a:r>
              <a:rPr lang="el-GR" altLang="en-GR" sz="2000" b="1" dirty="0" err="1">
                <a:latin typeface="Arial" panose="020B0604020202020204" pitchFamily="34" charset="0"/>
              </a:rPr>
              <a:t>Telnet</a:t>
            </a:r>
            <a:r>
              <a:rPr lang="en-US" altLang="en-GR" sz="2000" b="1" dirty="0">
                <a:latin typeface="Arial" panose="020B0604020202020204" pitchFamily="34" charset="0"/>
              </a:rPr>
              <a:t> (skype for business, zoom, </a:t>
            </a:r>
            <a:r>
              <a:rPr lang="en-US" altLang="en-GR" sz="2000" b="1" dirty="0" err="1">
                <a:latin typeface="Arial" panose="020B0604020202020204" pitchFamily="34" charset="0"/>
              </a:rPr>
              <a:t>M.Teams</a:t>
            </a:r>
            <a:r>
              <a:rPr lang="en-US" altLang="en-GR" sz="2000" b="1" dirty="0">
                <a:latin typeface="Arial" panose="020B0604020202020204" pitchFamily="34" charset="0"/>
              </a:rPr>
              <a:t>, etc.), </a:t>
            </a:r>
            <a:r>
              <a:rPr lang="en-US" altLang="en-GR" sz="2000" b="1">
                <a:latin typeface="Arial" panose="020B0604020202020204" pitchFamily="34" charset="0"/>
              </a:rPr>
              <a:t>Intranet databases.</a:t>
            </a:r>
            <a:endParaRPr lang="en-US" altLang="en-GR" sz="2000" b="1" dirty="0">
              <a:latin typeface="Arial" panose="020B0604020202020204" pitchFamily="34" charset="0"/>
            </a:endParaRPr>
          </a:p>
          <a:p>
            <a:pPr eaLnBrk="1" hangingPunct="1">
              <a:spcAft>
                <a:spcPct val="65000"/>
              </a:spcAft>
            </a:pPr>
            <a:r>
              <a:rPr lang="en-US" altLang="en-GR" sz="2000" b="1" dirty="0">
                <a:latin typeface="Arial" panose="020B0604020202020204" pitchFamily="34" charset="0"/>
              </a:rPr>
              <a:t>      Mobile technology (mobile apps)</a:t>
            </a:r>
            <a:endParaRPr lang="el-GR" altLang="en-GR" sz="2000" b="1" dirty="0">
              <a:latin typeface="Arial" panose="020B0604020202020204" pitchFamily="34" charset="0"/>
            </a:endParaRPr>
          </a:p>
          <a:p>
            <a:pPr eaLnBrk="1" hangingPunct="1"/>
            <a:endParaRPr lang="el-GR" altLang="en-GR" sz="2000" b="1" dirty="0">
              <a:latin typeface="Arial" panose="020B0604020202020204" pitchFamily="34" charset="0"/>
            </a:endParaRPr>
          </a:p>
        </p:txBody>
      </p:sp>
      <p:pic>
        <p:nvPicPr>
          <p:cNvPr id="16394" name="Picture 8">
            <a:extLst>
              <a:ext uri="{FF2B5EF4-FFF2-40B4-BE49-F238E27FC236}">
                <a16:creationId xmlns:a16="http://schemas.microsoft.com/office/drawing/2014/main" id="{E4F02AE7-C63D-B440-9F45-408CDFAB86B1}"/>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4425" y="28575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395" name="Picture 9">
            <a:extLst>
              <a:ext uri="{FF2B5EF4-FFF2-40B4-BE49-F238E27FC236}">
                <a16:creationId xmlns:a16="http://schemas.microsoft.com/office/drawing/2014/main" id="{12D6CA28-7F97-6F4B-831D-00C51D8DC403}"/>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68450" y="2882900"/>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396" name="Picture 10">
            <a:extLst>
              <a:ext uri="{FF2B5EF4-FFF2-40B4-BE49-F238E27FC236}">
                <a16:creationId xmlns:a16="http://schemas.microsoft.com/office/drawing/2014/main" id="{97CA0DD6-956F-3E4B-8D3E-F1DDC85718DB}"/>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66863" y="3413125"/>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397" name="Picture 11">
            <a:extLst>
              <a:ext uri="{FF2B5EF4-FFF2-40B4-BE49-F238E27FC236}">
                <a16:creationId xmlns:a16="http://schemas.microsoft.com/office/drawing/2014/main" id="{DFFE3B0B-C68A-3341-8F3F-C8880C540388}"/>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47813" y="3860800"/>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398" name="Picture 12">
            <a:extLst>
              <a:ext uri="{FF2B5EF4-FFF2-40B4-BE49-F238E27FC236}">
                <a16:creationId xmlns:a16="http://schemas.microsoft.com/office/drawing/2014/main" id="{E54A5E9F-54C3-8140-AE78-9105BF2C311E}"/>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3084" y="4733925"/>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400" name="Picture 14">
            <a:extLst>
              <a:ext uri="{FF2B5EF4-FFF2-40B4-BE49-F238E27FC236}">
                <a16:creationId xmlns:a16="http://schemas.microsoft.com/office/drawing/2014/main" id="{0862FF49-5368-A44E-AB63-4F862DAF8ACD}"/>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63688" y="2528888"/>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 name="Picture 12">
            <a:extLst>
              <a:ext uri="{FF2B5EF4-FFF2-40B4-BE49-F238E27FC236}">
                <a16:creationId xmlns:a16="http://schemas.microsoft.com/office/drawing/2014/main" id="{6E295AF7-19AA-7B45-859C-3B1563F0BC82}"/>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63688" y="5254762"/>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Θέση υποσέλιδου 1">
            <a:extLst>
              <a:ext uri="{FF2B5EF4-FFF2-40B4-BE49-F238E27FC236}">
                <a16:creationId xmlns:a16="http://schemas.microsoft.com/office/drawing/2014/main" id="{4C1D42D1-B9FD-D844-8390-35963080E817}"/>
              </a:ext>
            </a:extLst>
          </p:cNvPr>
          <p:cNvSpPr>
            <a:spLocks noGrp="1"/>
          </p:cNvSpPr>
          <p:nvPr>
            <p:ph type="ftr" sz="quarter" idx="11"/>
          </p:nvPr>
        </p:nvSpPr>
        <p:spPr>
          <a:xfrm>
            <a:off x="13716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l" eaLnBrk="1" hangingPunct="1"/>
            <a:r>
              <a:rPr lang="el-GR" altLang="en-GR" sz="1400"/>
              <a:t>Δρ. Δέσποινα Καραγιάννη, 2022</a:t>
            </a:r>
            <a:endParaRPr lang="el-GR" altLang="en-GR" sz="1400">
              <a:latin typeface="Times New Roman" panose="02020603050405020304" pitchFamily="18" charset="0"/>
            </a:endParaRPr>
          </a:p>
        </p:txBody>
      </p:sp>
      <p:sp>
        <p:nvSpPr>
          <p:cNvPr id="36866" name="Θέση αριθμού διαφάνειας 2">
            <a:extLst>
              <a:ext uri="{FF2B5EF4-FFF2-40B4-BE49-F238E27FC236}">
                <a16:creationId xmlns:a16="http://schemas.microsoft.com/office/drawing/2014/main" id="{4EC1A33F-35A2-7245-9131-8CC537BC8DED}"/>
              </a:ext>
            </a:extLst>
          </p:cNvPr>
          <p:cNvSpPr>
            <a:spLocks noGrp="1"/>
          </p:cNvSpPr>
          <p:nvPr>
            <p:ph type="sldNum" sz="quarter" idx="12"/>
          </p:nvPr>
        </p:nvSpPr>
        <p:spPr>
          <a:xfrm>
            <a:off x="35560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DF91E900-F91D-1142-8854-C6D541E242B9}" type="slidenum">
              <a:rPr lang="el-GR" altLang="en-GR" sz="1400"/>
              <a:pPr algn="ctr" eaLnBrk="1" hangingPunct="1"/>
              <a:t>22</a:t>
            </a:fld>
            <a:endParaRPr lang="el-GR" altLang="en-GR" sz="1400"/>
          </a:p>
        </p:txBody>
      </p:sp>
      <p:sp>
        <p:nvSpPr>
          <p:cNvPr id="16388" name="Rectangle 2">
            <a:extLst>
              <a:ext uri="{FF2B5EF4-FFF2-40B4-BE49-F238E27FC236}">
                <a16:creationId xmlns:a16="http://schemas.microsoft.com/office/drawing/2014/main" id="{A627B39C-E060-5842-BC01-9EAEB562EEB0}"/>
              </a:ext>
            </a:extLst>
          </p:cNvPr>
          <p:cNvSpPr>
            <a:spLocks noChangeArrowheads="1"/>
          </p:cNvSpPr>
          <p:nvPr/>
        </p:nvSpPr>
        <p:spPr bwMode="auto">
          <a:xfrm>
            <a:off x="996950" y="387350"/>
            <a:ext cx="71342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600" u="sng">
                <a:solidFill>
                  <a:schemeClr val="tx2"/>
                </a:solidFill>
                <a:latin typeface="Arial" panose="020B0604020202020204" pitchFamily="34" charset="0"/>
              </a:rPr>
              <a:t>Εμπορική Αξιοποίηση του Ίντερνετ</a:t>
            </a:r>
          </a:p>
        </p:txBody>
      </p:sp>
      <p:sp>
        <p:nvSpPr>
          <p:cNvPr id="16389" name="Rectangle 3">
            <a:extLst>
              <a:ext uri="{FF2B5EF4-FFF2-40B4-BE49-F238E27FC236}">
                <a16:creationId xmlns:a16="http://schemas.microsoft.com/office/drawing/2014/main" id="{BB269CFC-A071-B641-8E46-4AAB96FF056D}"/>
              </a:ext>
            </a:extLst>
          </p:cNvPr>
          <p:cNvSpPr>
            <a:spLocks noChangeArrowheads="1"/>
          </p:cNvSpPr>
          <p:nvPr/>
        </p:nvSpPr>
        <p:spPr bwMode="auto">
          <a:xfrm>
            <a:off x="762000" y="2209800"/>
            <a:ext cx="7772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a:spcBef>
                <a:spcPct val="20000"/>
              </a:spcBef>
              <a:defRPr/>
            </a:pPr>
            <a:r>
              <a:rPr lang="el-GR" sz="3200">
                <a:latin typeface="Comic Sans MS" charset="0"/>
                <a:ea typeface="ＭＳ Ｐゴシック" charset="0"/>
              </a:rPr>
              <a:t>          </a:t>
            </a:r>
          </a:p>
        </p:txBody>
      </p:sp>
      <p:pic>
        <p:nvPicPr>
          <p:cNvPr id="16390" name="Picture 4">
            <a:extLst>
              <a:ext uri="{FF2B5EF4-FFF2-40B4-BE49-F238E27FC236}">
                <a16:creationId xmlns:a16="http://schemas.microsoft.com/office/drawing/2014/main" id="{90B14653-D8C6-7841-A1D9-EC0E7E9FB005}"/>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1650" y="5732463"/>
            <a:ext cx="8248650" cy="52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391" name="Picture 5">
            <a:extLst>
              <a:ext uri="{FF2B5EF4-FFF2-40B4-BE49-F238E27FC236}">
                <a16:creationId xmlns:a16="http://schemas.microsoft.com/office/drawing/2014/main" id="{F36283F4-82B4-CF4B-9123-0B9E4FF59CCE}"/>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1115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392" name="Picture 6">
            <a:extLst>
              <a:ext uri="{FF2B5EF4-FFF2-40B4-BE49-F238E27FC236}">
                <a16:creationId xmlns:a16="http://schemas.microsoft.com/office/drawing/2014/main" id="{B24B8D4E-6F3D-0F49-B029-140DF65195BB}"/>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8363" y="1985963"/>
            <a:ext cx="481012"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93" name="Rectangle 7">
            <a:extLst>
              <a:ext uri="{FF2B5EF4-FFF2-40B4-BE49-F238E27FC236}">
                <a16:creationId xmlns:a16="http://schemas.microsoft.com/office/drawing/2014/main" id="{D1F1BEC0-1BFD-2044-A53F-ED233D68C368}"/>
              </a:ext>
            </a:extLst>
          </p:cNvPr>
          <p:cNvSpPr>
            <a:spLocks noChangeArrowheads="1"/>
          </p:cNvSpPr>
          <p:nvPr/>
        </p:nvSpPr>
        <p:spPr bwMode="auto">
          <a:xfrm>
            <a:off x="546100" y="1454150"/>
            <a:ext cx="6858000" cy="5205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spcAft>
                <a:spcPct val="20000"/>
              </a:spcAft>
            </a:pPr>
            <a:r>
              <a:rPr lang="el-GR" altLang="en-GR" sz="2800" b="1" u="sng" dirty="0">
                <a:latin typeface="Arial" panose="020B0604020202020204" pitchFamily="34" charset="0"/>
              </a:rPr>
              <a:t>Εργαλεία του Ίντερνετ</a:t>
            </a:r>
          </a:p>
          <a:p>
            <a:pPr eaLnBrk="1" hangingPunct="1">
              <a:spcAft>
                <a:spcPct val="20000"/>
              </a:spcAft>
            </a:pPr>
            <a:r>
              <a:rPr lang="en-US" altLang="en-GR" sz="2000" b="1" dirty="0">
                <a:latin typeface="Arial" panose="020B0604020202020204" pitchFamily="34" charset="0"/>
              </a:rPr>
              <a:t>	WEB2.0</a:t>
            </a:r>
          </a:p>
          <a:p>
            <a:pPr eaLnBrk="1" hangingPunct="1">
              <a:spcAft>
                <a:spcPct val="20000"/>
              </a:spcAft>
            </a:pPr>
            <a:r>
              <a:rPr lang="en-US" sz="2000" b="1" dirty="0">
                <a:latin typeface="Arial" panose="020B0604020202020204" pitchFamily="34" charset="0"/>
              </a:rPr>
              <a:t>	</a:t>
            </a:r>
            <a:r>
              <a:rPr lang="en-US" dirty="0"/>
              <a:t>A set of open, interactive and user-controlled sources with online applications that expand the experience, knowledge and market power of those who use them and businesses</a:t>
            </a:r>
            <a:r>
              <a:rPr lang="en-GR" sz="2000" dirty="0"/>
              <a:t> (Constantinides, 2008)</a:t>
            </a:r>
          </a:p>
          <a:p>
            <a:pPr eaLnBrk="1" hangingPunct="1">
              <a:spcAft>
                <a:spcPct val="20000"/>
              </a:spcAft>
            </a:pPr>
            <a:r>
              <a:rPr lang="en-US" dirty="0"/>
              <a:t>	A social networking complex that takes place on the web</a:t>
            </a:r>
            <a:r>
              <a:rPr lang="en-GR" sz="2000" dirty="0"/>
              <a:t> (</a:t>
            </a:r>
            <a:r>
              <a:rPr lang="en-US" sz="2000" dirty="0" err="1"/>
              <a:t>Josua</a:t>
            </a:r>
            <a:r>
              <a:rPr lang="en-US" sz="2000" dirty="0"/>
              <a:t> Porter, 2008) </a:t>
            </a:r>
            <a:endParaRPr lang="en-GR" sz="2000" dirty="0"/>
          </a:p>
          <a:p>
            <a:pPr eaLnBrk="1" hangingPunct="1">
              <a:spcAft>
                <a:spcPct val="20000"/>
              </a:spcAft>
            </a:pPr>
            <a:r>
              <a:rPr lang="en-US" altLang="en-GR" sz="2000" b="1" dirty="0">
                <a:latin typeface="Arial" panose="020B0604020202020204" pitchFamily="34" charset="0"/>
              </a:rPr>
              <a:t>Social media, e.g. Personal Blogs, Corporate social media</a:t>
            </a:r>
          </a:p>
          <a:p>
            <a:pPr eaLnBrk="1" hangingPunct="1">
              <a:spcAft>
                <a:spcPct val="65000"/>
              </a:spcAft>
            </a:pPr>
            <a:r>
              <a:rPr lang="en-US" altLang="en-GR" sz="2000" b="1" dirty="0">
                <a:latin typeface="Arial" panose="020B0604020202020204" pitchFamily="34" charset="0"/>
              </a:rPr>
              <a:t>    </a:t>
            </a:r>
            <a:endParaRPr lang="el-GR" altLang="en-GR" sz="2000" b="1" dirty="0">
              <a:latin typeface="Arial" panose="020B0604020202020204" pitchFamily="34" charset="0"/>
            </a:endParaRPr>
          </a:p>
          <a:p>
            <a:pPr eaLnBrk="1" hangingPunct="1"/>
            <a:endParaRPr lang="el-GR" altLang="en-GR" sz="2000" b="1" dirty="0">
              <a:latin typeface="Arial" panose="020B0604020202020204" pitchFamily="34" charset="0"/>
            </a:endParaRPr>
          </a:p>
        </p:txBody>
      </p:sp>
      <p:pic>
        <p:nvPicPr>
          <p:cNvPr id="16394" name="Picture 8">
            <a:extLst>
              <a:ext uri="{FF2B5EF4-FFF2-40B4-BE49-F238E27FC236}">
                <a16:creationId xmlns:a16="http://schemas.microsoft.com/office/drawing/2014/main" id="{E4F02AE7-C63D-B440-9F45-408CDFAB86B1}"/>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4425" y="28575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57100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ED1DA1-DCC3-2047-9AA5-428AFCCF8B27}"/>
              </a:ext>
            </a:extLst>
          </p:cNvPr>
          <p:cNvSpPr>
            <a:spLocks noGrp="1"/>
          </p:cNvSpPr>
          <p:nvPr>
            <p:ph type="sldNum" sz="quarter" idx="12"/>
          </p:nvPr>
        </p:nvSpPr>
        <p:spPr/>
        <p:txBody>
          <a:bodyPr/>
          <a:lstStyle/>
          <a:p>
            <a:fld id="{069E07DD-DE97-E140-800B-0A2ACDE473D3}" type="slidenum">
              <a:rPr lang="el-GR" altLang="en-GR" smtClean="0"/>
              <a:pPr/>
              <a:t>23</a:t>
            </a:fld>
            <a:endParaRPr lang="el-GR" altLang="en-GR"/>
          </a:p>
        </p:txBody>
      </p:sp>
      <p:sp>
        <p:nvSpPr>
          <p:cNvPr id="5" name="TextBox 4">
            <a:extLst>
              <a:ext uri="{FF2B5EF4-FFF2-40B4-BE49-F238E27FC236}">
                <a16:creationId xmlns:a16="http://schemas.microsoft.com/office/drawing/2014/main" id="{E5FF16E6-ACCB-9147-BA13-1661635BC062}"/>
              </a:ext>
            </a:extLst>
          </p:cNvPr>
          <p:cNvSpPr txBox="1"/>
          <p:nvPr/>
        </p:nvSpPr>
        <p:spPr>
          <a:xfrm>
            <a:off x="775420" y="665397"/>
            <a:ext cx="7685011" cy="6463308"/>
          </a:xfrm>
          <a:prstGeom prst="rect">
            <a:avLst/>
          </a:prstGeom>
          <a:noFill/>
        </p:spPr>
        <p:txBody>
          <a:bodyPr wrap="square" rtlCol="0">
            <a:spAutoFit/>
          </a:bodyPr>
          <a:lstStyle/>
          <a:p>
            <a:pPr marL="285750" indent="-285750">
              <a:buFont typeface="Arial" panose="020B0604020202020204" pitchFamily="34" charset="0"/>
              <a:buChar char="•"/>
            </a:pPr>
            <a:r>
              <a:rPr lang="en-GB" dirty="0"/>
              <a:t>An information tool for environmental scanning (gathering of market intelligence)</a:t>
            </a:r>
          </a:p>
          <a:p>
            <a:pPr marL="285750" indent="-285750">
              <a:buFont typeface="Arial" panose="020B0604020202020204" pitchFamily="34" charset="0"/>
              <a:buChar char="•"/>
            </a:pPr>
            <a:r>
              <a:rPr lang="en-GB" dirty="0"/>
              <a:t>An interactive communication tool which improves customer and third parties relationships</a:t>
            </a:r>
          </a:p>
          <a:p>
            <a:pPr marL="285750" indent="-285750">
              <a:buFont typeface="Arial" panose="020B0604020202020204" pitchFamily="34" charset="0"/>
              <a:buChar char="•"/>
            </a:pPr>
            <a:r>
              <a:rPr lang="en-GB" dirty="0"/>
              <a:t>A promotion tool (i.e., Through the WEB sites, or by sending direct e-mail material to the customers)/ Instagram, Twitter, Facebook</a:t>
            </a:r>
          </a:p>
          <a:p>
            <a:pPr marL="285750" indent="-285750">
              <a:buFont typeface="Arial" panose="020B0604020202020204" pitchFamily="34" charset="0"/>
              <a:buChar char="•"/>
            </a:pPr>
            <a:r>
              <a:rPr lang="en-GB" dirty="0"/>
              <a:t>A selling tool (</a:t>
            </a:r>
            <a:r>
              <a:rPr lang="en-GB" dirty="0" err="1"/>
              <a:t>audiovisional</a:t>
            </a:r>
            <a:r>
              <a:rPr lang="en-GB" dirty="0"/>
              <a:t> presentations, direct sales through the WEB, sales leads)</a:t>
            </a:r>
          </a:p>
          <a:p>
            <a:pPr marL="285750" indent="-285750">
              <a:buFont typeface="Arial" panose="020B0604020202020204" pitchFamily="34" charset="0"/>
              <a:buChar char="•"/>
            </a:pPr>
            <a:r>
              <a:rPr lang="en-GB" dirty="0"/>
              <a:t>A distribution tool (in case of immaterial product, </a:t>
            </a:r>
            <a:r>
              <a:rPr lang="en-GB" dirty="0" err="1"/>
              <a:t>i</a:t>
            </a:r>
            <a:r>
              <a:rPr lang="en-GB" dirty="0"/>
              <a:t>.</a:t>
            </a:r>
            <a:r>
              <a:rPr lang="en-US" dirty="0"/>
              <a:t>e</a:t>
            </a:r>
            <a:r>
              <a:rPr lang="en-GB" dirty="0"/>
              <a:t>.</a:t>
            </a:r>
            <a:r>
              <a:rPr lang="el-GR" dirty="0"/>
              <a:t> </a:t>
            </a:r>
            <a:r>
              <a:rPr lang="en-GB" dirty="0"/>
              <a:t>Software or graphic work)</a:t>
            </a:r>
          </a:p>
          <a:p>
            <a:pPr marL="285750" indent="-285750">
              <a:buFont typeface="Arial" panose="020B0604020202020204" pitchFamily="34" charset="0"/>
              <a:buChar char="•"/>
            </a:pPr>
            <a:r>
              <a:rPr lang="en-GB" dirty="0"/>
              <a:t>A payment tool (electronic payments)/</a:t>
            </a:r>
            <a:r>
              <a:rPr lang="en-GB" dirty="0" err="1"/>
              <a:t>Paypal</a:t>
            </a:r>
            <a:r>
              <a:rPr lang="en-GB" dirty="0"/>
              <a:t>, </a:t>
            </a:r>
            <a:r>
              <a:rPr lang="en-GB" dirty="0" err="1"/>
              <a:t>Xoom</a:t>
            </a:r>
            <a:r>
              <a:rPr lang="en-GB" dirty="0"/>
              <a:t>, etc.</a:t>
            </a:r>
          </a:p>
          <a:p>
            <a:pPr marL="285750" indent="-285750">
              <a:buFont typeface="Arial" panose="020B0604020202020204" pitchFamily="34" charset="0"/>
              <a:buChar char="•"/>
            </a:pPr>
            <a:r>
              <a:rPr lang="en-GB" dirty="0"/>
              <a:t>A market research tool (e.g., Market segmentation, new product testing)</a:t>
            </a:r>
          </a:p>
          <a:p>
            <a:pPr marL="285750" indent="-285750">
              <a:buFont typeface="Arial" panose="020B0604020202020204" pitchFamily="34" charset="0"/>
              <a:buChar char="•"/>
            </a:pPr>
            <a:r>
              <a:rPr lang="en-GB" dirty="0"/>
              <a:t>A cooperation facilitator (e.g., Between the R&amp;D Departments of two organizations)</a:t>
            </a:r>
          </a:p>
          <a:p>
            <a:pPr marL="285750" indent="-285750">
              <a:buFont typeface="Arial" panose="020B0604020202020204" pitchFamily="34" charset="0"/>
              <a:buChar char="•"/>
            </a:pPr>
            <a:r>
              <a:rPr lang="en-GB" dirty="0"/>
              <a:t>A service tool (e.g., for answering customer queries, routine-service jobs)</a:t>
            </a:r>
          </a:p>
          <a:p>
            <a:pPr marL="285750" indent="-285750">
              <a:buFont typeface="Arial" panose="020B0604020202020204" pitchFamily="34" charset="0"/>
              <a:buChar char="•"/>
            </a:pPr>
            <a:r>
              <a:rPr lang="en-GB" dirty="0"/>
              <a:t>A recruiting tool (efficient personnel recruitment) (</a:t>
            </a:r>
            <a:r>
              <a:rPr lang="en-GB" dirty="0" err="1"/>
              <a:t>Blattberg</a:t>
            </a:r>
            <a:r>
              <a:rPr lang="en-GB" dirty="0"/>
              <a:t> 1991; </a:t>
            </a:r>
            <a:r>
              <a:rPr lang="en-GB" dirty="0" err="1"/>
              <a:t>Blattberg</a:t>
            </a:r>
            <a:r>
              <a:rPr lang="en-GB" dirty="0"/>
              <a:t> and Deighton 1997; Sauer and </a:t>
            </a:r>
            <a:r>
              <a:rPr lang="en-GB" dirty="0" err="1"/>
              <a:t>Talarzyk</a:t>
            </a:r>
            <a:r>
              <a:rPr lang="en-GB" dirty="0"/>
              <a:t> 1989; Cronin 1994; Rogers 1991; </a:t>
            </a:r>
            <a:r>
              <a:rPr lang="en-GB" dirty="0" err="1"/>
              <a:t>karayanni</a:t>
            </a:r>
            <a:r>
              <a:rPr lang="en-GB" dirty="0"/>
              <a:t> 1996,1997; </a:t>
            </a:r>
            <a:r>
              <a:rPr lang="en-GB" dirty="0" err="1"/>
              <a:t>hofman</a:t>
            </a:r>
            <a:r>
              <a:rPr lang="en-GB" dirty="0"/>
              <a:t> and Novak 1995; Young 1995).</a:t>
            </a:r>
          </a:p>
          <a:p>
            <a:pPr marL="285750" indent="-285750">
              <a:buFont typeface="Arial" panose="020B0604020202020204" pitchFamily="34" charset="0"/>
              <a:buChar char="•"/>
            </a:pPr>
            <a:endParaRPr lang="en-GB" dirty="0"/>
          </a:p>
          <a:p>
            <a:endParaRPr lang="en-GR" dirty="0"/>
          </a:p>
        </p:txBody>
      </p:sp>
      <p:sp>
        <p:nvSpPr>
          <p:cNvPr id="6" name="TextBox 5">
            <a:extLst>
              <a:ext uri="{FF2B5EF4-FFF2-40B4-BE49-F238E27FC236}">
                <a16:creationId xmlns:a16="http://schemas.microsoft.com/office/drawing/2014/main" id="{1685454B-20F7-B847-86C3-603CD05D630E}"/>
              </a:ext>
            </a:extLst>
          </p:cNvPr>
          <p:cNvSpPr txBox="1"/>
          <p:nvPr/>
        </p:nvSpPr>
        <p:spPr>
          <a:xfrm>
            <a:off x="1027798" y="19066"/>
            <a:ext cx="6535764" cy="646331"/>
          </a:xfrm>
          <a:prstGeom prst="rect">
            <a:avLst/>
          </a:prstGeom>
          <a:noFill/>
        </p:spPr>
        <p:txBody>
          <a:bodyPr wrap="none" rtlCol="0">
            <a:spAutoFit/>
          </a:bodyPr>
          <a:lstStyle/>
          <a:p>
            <a:r>
              <a:rPr lang="en-GR" dirty="0"/>
              <a:t>T</a:t>
            </a:r>
            <a:r>
              <a:rPr lang="en-GB" b="1" dirty="0"/>
              <a:t>h</a:t>
            </a:r>
            <a:r>
              <a:rPr lang="en-GR" b="1" dirty="0"/>
              <a:t>e Internet: A weapon for COMPETITIVE ADVANTAGE-</a:t>
            </a:r>
          </a:p>
          <a:p>
            <a:r>
              <a:rPr lang="en-GR" dirty="0"/>
              <a:t>Multipurpose marketing tool:</a:t>
            </a:r>
          </a:p>
        </p:txBody>
      </p:sp>
      <p:sp>
        <p:nvSpPr>
          <p:cNvPr id="2" name="Footer Placeholder 1">
            <a:extLst>
              <a:ext uri="{FF2B5EF4-FFF2-40B4-BE49-F238E27FC236}">
                <a16:creationId xmlns:a16="http://schemas.microsoft.com/office/drawing/2014/main" id="{2FB7C6FC-4B90-A14C-9A0B-711D7005C365}"/>
              </a:ext>
            </a:extLst>
          </p:cNvPr>
          <p:cNvSpPr>
            <a:spLocks noGrp="1"/>
          </p:cNvSpPr>
          <p:nvPr>
            <p:ph type="ftr" sz="quarter" idx="11"/>
          </p:nvPr>
        </p:nvSpPr>
        <p:spPr/>
        <p:txBody>
          <a:bodyPr/>
          <a:lstStyle/>
          <a:p>
            <a:r>
              <a:rPr lang="el-GR" altLang="en-GR"/>
              <a:t>Δρ. Δέσποινα Καραγιάννη, 2022</a:t>
            </a:r>
          </a:p>
        </p:txBody>
      </p:sp>
    </p:spTree>
    <p:extLst>
      <p:ext uri="{BB962C8B-B14F-4D97-AF65-F5344CB8AC3E}">
        <p14:creationId xmlns:p14="http://schemas.microsoft.com/office/powerpoint/2010/main" val="1011435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A1EC7C-3282-B24E-8DB2-07C1E3FBE21A}"/>
              </a:ext>
            </a:extLst>
          </p:cNvPr>
          <p:cNvSpPr>
            <a:spLocks noGrp="1"/>
          </p:cNvSpPr>
          <p:nvPr>
            <p:ph type="ftr" sz="quarter" idx="11"/>
          </p:nvPr>
        </p:nvSpPr>
        <p:spPr/>
        <p:txBody>
          <a:bodyPr/>
          <a:lstStyle/>
          <a:p>
            <a:r>
              <a:rPr lang="el-GR" altLang="en-GR"/>
              <a:t>Δρ. Δέσποινα Καραγιάννη, 2022</a:t>
            </a:r>
          </a:p>
        </p:txBody>
      </p:sp>
      <p:sp>
        <p:nvSpPr>
          <p:cNvPr id="3" name="Slide Number Placeholder 2">
            <a:extLst>
              <a:ext uri="{FF2B5EF4-FFF2-40B4-BE49-F238E27FC236}">
                <a16:creationId xmlns:a16="http://schemas.microsoft.com/office/drawing/2014/main" id="{25ED1DA1-DCC3-2047-9AA5-428AFCCF8B27}"/>
              </a:ext>
            </a:extLst>
          </p:cNvPr>
          <p:cNvSpPr>
            <a:spLocks noGrp="1"/>
          </p:cNvSpPr>
          <p:nvPr>
            <p:ph type="sldNum" sz="quarter" idx="12"/>
          </p:nvPr>
        </p:nvSpPr>
        <p:spPr/>
        <p:txBody>
          <a:bodyPr/>
          <a:lstStyle/>
          <a:p>
            <a:fld id="{069E07DD-DE97-E140-800B-0A2ACDE473D3}" type="slidenum">
              <a:rPr lang="el-GR" altLang="en-GR" smtClean="0"/>
              <a:pPr/>
              <a:t>24</a:t>
            </a:fld>
            <a:endParaRPr lang="el-GR" altLang="en-GR"/>
          </a:p>
        </p:txBody>
      </p:sp>
      <p:sp>
        <p:nvSpPr>
          <p:cNvPr id="5" name="TextBox 4">
            <a:extLst>
              <a:ext uri="{FF2B5EF4-FFF2-40B4-BE49-F238E27FC236}">
                <a16:creationId xmlns:a16="http://schemas.microsoft.com/office/drawing/2014/main" id="{E5FF16E6-ACCB-9147-BA13-1661635BC062}"/>
              </a:ext>
            </a:extLst>
          </p:cNvPr>
          <p:cNvSpPr txBox="1"/>
          <p:nvPr/>
        </p:nvSpPr>
        <p:spPr>
          <a:xfrm>
            <a:off x="594691" y="1072293"/>
            <a:ext cx="7272808" cy="5355312"/>
          </a:xfrm>
          <a:prstGeom prst="rect">
            <a:avLst/>
          </a:prstGeom>
          <a:noFill/>
        </p:spPr>
        <p:txBody>
          <a:bodyPr wrap="square" rtlCol="0">
            <a:spAutoFit/>
          </a:bodyPr>
          <a:lstStyle/>
          <a:p>
            <a:pPr marL="285750" indent="-285750">
              <a:buFont typeface="Arial" panose="020B0604020202020204" pitchFamily="34" charset="0"/>
              <a:buChar char="•"/>
            </a:pPr>
            <a:r>
              <a:rPr lang="en-GB" dirty="0"/>
              <a:t>Expansion in new markets locally (Cronin 1994; </a:t>
            </a:r>
            <a:r>
              <a:rPr lang="en-GB" dirty="0" err="1"/>
              <a:t>Karayanni</a:t>
            </a:r>
            <a:r>
              <a:rPr lang="en-GB" dirty="0"/>
              <a:t> 1997).</a:t>
            </a:r>
            <a:endParaRPr lang="el-GR"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Expansion in new markets globally (Cronin 1994; </a:t>
            </a:r>
            <a:r>
              <a:rPr lang="en-GB" dirty="0" err="1"/>
              <a:t>Karayanni</a:t>
            </a:r>
            <a:r>
              <a:rPr lang="en-GB" dirty="0"/>
              <a:t> 1997; </a:t>
            </a:r>
            <a:r>
              <a:rPr lang="en-GB" dirty="0" err="1"/>
              <a:t>Samli</a:t>
            </a:r>
            <a:r>
              <a:rPr lang="en-GB" dirty="0"/>
              <a:t>, Wills and </a:t>
            </a:r>
            <a:r>
              <a:rPr lang="en-GB" dirty="0" err="1"/>
              <a:t>Herbig</a:t>
            </a:r>
            <a:r>
              <a:rPr lang="en-GB" dirty="0"/>
              <a:t> 1997).</a:t>
            </a:r>
            <a:endParaRPr lang="el-GR"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Efficiency improvement (coming from reductions in transaction, selling, advertising, promotion, service and prospecting costs) (</a:t>
            </a:r>
            <a:r>
              <a:rPr lang="en-GB" dirty="0" err="1"/>
              <a:t>Sheth</a:t>
            </a:r>
            <a:r>
              <a:rPr lang="en-GB" dirty="0"/>
              <a:t> and Sisodia 1994; </a:t>
            </a:r>
            <a:r>
              <a:rPr lang="en-GB" dirty="0" err="1"/>
              <a:t>Avlonitis</a:t>
            </a:r>
            <a:r>
              <a:rPr lang="en-GB" dirty="0"/>
              <a:t> and </a:t>
            </a:r>
            <a:r>
              <a:rPr lang="en-GB" dirty="0" err="1"/>
              <a:t>Karayanni</a:t>
            </a:r>
            <a:r>
              <a:rPr lang="en-GB" dirty="0"/>
              <a:t> 2000).</a:t>
            </a:r>
            <a:endParaRPr lang="el-GR"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Enhancement of inter-organizational relationships (</a:t>
            </a:r>
            <a:r>
              <a:rPr lang="en-GB" dirty="0" err="1"/>
              <a:t>Grandinetti</a:t>
            </a:r>
            <a:r>
              <a:rPr lang="en-GB" dirty="0"/>
              <a:t> 1993 </a:t>
            </a:r>
            <a:r>
              <a:rPr lang="en-GB" dirty="0" err="1"/>
              <a:t>Gronroos</a:t>
            </a:r>
            <a:r>
              <a:rPr lang="en-GB" dirty="0"/>
              <a:t> 1994; Ambler 1995; Naude and Holland 1996; Cunningham and Tynan 1993; </a:t>
            </a:r>
            <a:r>
              <a:rPr lang="en-GB" dirty="0" err="1"/>
              <a:t>Mandelli</a:t>
            </a:r>
            <a:r>
              <a:rPr lang="en-GB" dirty="0"/>
              <a:t> 1997; Stump and Sriram 1997; </a:t>
            </a:r>
            <a:r>
              <a:rPr lang="en-GB" dirty="0" err="1"/>
              <a:t>Karayanni</a:t>
            </a:r>
            <a:r>
              <a:rPr lang="en-GB" dirty="0"/>
              <a:t> 1997).</a:t>
            </a:r>
            <a:endParaRPr lang="el-GR"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Expansion of business networks (e.g., opportunity networks, virtual networks, co-marketing networks) (Naude and Holland 1996; </a:t>
            </a:r>
            <a:r>
              <a:rPr lang="en-GB" dirty="0" err="1"/>
              <a:t>Mandelli</a:t>
            </a:r>
            <a:r>
              <a:rPr lang="en-GB" dirty="0"/>
              <a:t> 1997; </a:t>
            </a:r>
            <a:r>
              <a:rPr lang="en-GB" dirty="0" err="1"/>
              <a:t>Achrol</a:t>
            </a:r>
            <a:r>
              <a:rPr lang="en-GB" dirty="0"/>
              <a:t> 1997; Cunningham and Tynan 1993).</a:t>
            </a:r>
          </a:p>
          <a:p>
            <a:pPr marL="285750" indent="-285750">
              <a:buFont typeface="Arial" panose="020B0604020202020204" pitchFamily="34" charset="0"/>
              <a:buChar char="•"/>
            </a:pPr>
            <a:endParaRPr lang="en-GB" dirty="0"/>
          </a:p>
          <a:p>
            <a:endParaRPr lang="en-GR" dirty="0"/>
          </a:p>
        </p:txBody>
      </p:sp>
      <p:sp>
        <p:nvSpPr>
          <p:cNvPr id="6" name="TextBox 5">
            <a:extLst>
              <a:ext uri="{FF2B5EF4-FFF2-40B4-BE49-F238E27FC236}">
                <a16:creationId xmlns:a16="http://schemas.microsoft.com/office/drawing/2014/main" id="{1685454B-20F7-B847-86C3-603CD05D630E}"/>
              </a:ext>
            </a:extLst>
          </p:cNvPr>
          <p:cNvSpPr txBox="1"/>
          <p:nvPr/>
        </p:nvSpPr>
        <p:spPr>
          <a:xfrm>
            <a:off x="1187624" y="404664"/>
            <a:ext cx="6535764" cy="646331"/>
          </a:xfrm>
          <a:prstGeom prst="rect">
            <a:avLst/>
          </a:prstGeom>
          <a:noFill/>
        </p:spPr>
        <p:txBody>
          <a:bodyPr wrap="none" rtlCol="0">
            <a:spAutoFit/>
          </a:bodyPr>
          <a:lstStyle/>
          <a:p>
            <a:r>
              <a:rPr lang="en-GR" b="1" dirty="0"/>
              <a:t>T</a:t>
            </a:r>
            <a:r>
              <a:rPr lang="en-GB" b="1" dirty="0"/>
              <a:t>h</a:t>
            </a:r>
            <a:r>
              <a:rPr lang="en-GR" b="1" dirty="0"/>
              <a:t>e Internet: A weapon for COMPETITIVE ADVANTAGE</a:t>
            </a:r>
            <a:r>
              <a:rPr lang="en-GR" dirty="0"/>
              <a:t>-</a:t>
            </a:r>
          </a:p>
          <a:p>
            <a:r>
              <a:rPr lang="en-GR" dirty="0"/>
              <a:t>Effects on Organizational performance:</a:t>
            </a:r>
          </a:p>
        </p:txBody>
      </p:sp>
    </p:spTree>
    <p:extLst>
      <p:ext uri="{BB962C8B-B14F-4D97-AF65-F5344CB8AC3E}">
        <p14:creationId xmlns:p14="http://schemas.microsoft.com/office/powerpoint/2010/main" val="2167140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A1EC7C-3282-B24E-8DB2-07C1E3FBE21A}"/>
              </a:ext>
            </a:extLst>
          </p:cNvPr>
          <p:cNvSpPr>
            <a:spLocks noGrp="1"/>
          </p:cNvSpPr>
          <p:nvPr>
            <p:ph type="ftr" sz="quarter" idx="11"/>
          </p:nvPr>
        </p:nvSpPr>
        <p:spPr/>
        <p:txBody>
          <a:bodyPr/>
          <a:lstStyle/>
          <a:p>
            <a:r>
              <a:rPr lang="el-GR" altLang="en-GR"/>
              <a:t>Δρ. Δέσποινα Καραγιάννη, 2022</a:t>
            </a:r>
          </a:p>
        </p:txBody>
      </p:sp>
      <p:sp>
        <p:nvSpPr>
          <p:cNvPr id="3" name="Slide Number Placeholder 2">
            <a:extLst>
              <a:ext uri="{FF2B5EF4-FFF2-40B4-BE49-F238E27FC236}">
                <a16:creationId xmlns:a16="http://schemas.microsoft.com/office/drawing/2014/main" id="{25ED1DA1-DCC3-2047-9AA5-428AFCCF8B27}"/>
              </a:ext>
            </a:extLst>
          </p:cNvPr>
          <p:cNvSpPr>
            <a:spLocks noGrp="1"/>
          </p:cNvSpPr>
          <p:nvPr>
            <p:ph type="sldNum" sz="quarter" idx="12"/>
          </p:nvPr>
        </p:nvSpPr>
        <p:spPr/>
        <p:txBody>
          <a:bodyPr/>
          <a:lstStyle/>
          <a:p>
            <a:fld id="{069E07DD-DE97-E140-800B-0A2ACDE473D3}" type="slidenum">
              <a:rPr lang="el-GR" altLang="en-GR" smtClean="0"/>
              <a:pPr/>
              <a:t>25</a:t>
            </a:fld>
            <a:endParaRPr lang="el-GR" altLang="en-GR"/>
          </a:p>
        </p:txBody>
      </p:sp>
      <p:sp>
        <p:nvSpPr>
          <p:cNvPr id="5" name="TextBox 4">
            <a:extLst>
              <a:ext uri="{FF2B5EF4-FFF2-40B4-BE49-F238E27FC236}">
                <a16:creationId xmlns:a16="http://schemas.microsoft.com/office/drawing/2014/main" id="{E5FF16E6-ACCB-9147-BA13-1661635BC062}"/>
              </a:ext>
            </a:extLst>
          </p:cNvPr>
          <p:cNvSpPr txBox="1"/>
          <p:nvPr/>
        </p:nvSpPr>
        <p:spPr>
          <a:xfrm>
            <a:off x="1176265" y="1231007"/>
            <a:ext cx="7272808" cy="5078313"/>
          </a:xfrm>
          <a:prstGeom prst="rect">
            <a:avLst/>
          </a:prstGeom>
          <a:noFill/>
        </p:spPr>
        <p:txBody>
          <a:bodyPr wrap="square" rtlCol="0">
            <a:spAutoFit/>
          </a:bodyPr>
          <a:lstStyle/>
          <a:p>
            <a:pPr marL="285750" indent="-285750">
              <a:buFont typeface="Arial" panose="020B0604020202020204" pitchFamily="34" charset="0"/>
              <a:buChar char="•"/>
            </a:pPr>
            <a:r>
              <a:rPr lang="en-GB" dirty="0"/>
              <a:t>Enhancement of inter-functional communication (Hoffman and Novak, 1995).</a:t>
            </a:r>
          </a:p>
          <a:p>
            <a:pPr marL="285750" indent="-285750">
              <a:buFont typeface="Arial" panose="020B0604020202020204" pitchFamily="34" charset="0"/>
              <a:buChar char="•"/>
            </a:pPr>
            <a:r>
              <a:rPr lang="en-GB" dirty="0"/>
              <a:t>Integration of marketing functions (Hoffman and Novak 1996).</a:t>
            </a:r>
          </a:p>
          <a:p>
            <a:pPr marL="285750" indent="-285750">
              <a:buFont typeface="Arial" panose="020B0604020202020204" pitchFamily="34" charset="0"/>
              <a:buChar char="•"/>
            </a:pPr>
            <a:r>
              <a:rPr lang="en-GB" dirty="0"/>
              <a:t>Facilitation of marketing orientation implementation (Hoffman and Novak 1996, 1995; </a:t>
            </a:r>
            <a:r>
              <a:rPr lang="en-GB" dirty="0" err="1"/>
              <a:t>Avlonitis</a:t>
            </a:r>
            <a:r>
              <a:rPr lang="en-GB" dirty="0"/>
              <a:t> and </a:t>
            </a:r>
            <a:r>
              <a:rPr lang="en-GB" dirty="0" err="1"/>
              <a:t>Karayanni</a:t>
            </a:r>
            <a:r>
              <a:rPr lang="en-GB" dirty="0"/>
              <a:t> 2000).</a:t>
            </a:r>
          </a:p>
          <a:p>
            <a:pPr marL="285750" indent="-285750">
              <a:buFont typeface="Arial" panose="020B0604020202020204" pitchFamily="34" charset="0"/>
              <a:buChar char="•"/>
            </a:pPr>
            <a:r>
              <a:rPr lang="en-GB" dirty="0"/>
              <a:t>Shrinkage of distribution channels (Sauer, Young and </a:t>
            </a:r>
            <a:r>
              <a:rPr lang="en-GB" dirty="0" err="1"/>
              <a:t>Talarzyk</a:t>
            </a:r>
            <a:r>
              <a:rPr lang="en-GB" dirty="0"/>
              <a:t> 1989; Quelch and Klein 1996; </a:t>
            </a:r>
            <a:r>
              <a:rPr lang="en-GB" dirty="0" err="1"/>
              <a:t>Karayanni</a:t>
            </a:r>
            <a:r>
              <a:rPr lang="en-GB" dirty="0"/>
              <a:t> 1997)</a:t>
            </a:r>
          </a:p>
          <a:p>
            <a:pPr marL="285750" indent="-285750">
              <a:buFont typeface="Arial" panose="020B0604020202020204" pitchFamily="34" charset="0"/>
              <a:buChar char="•"/>
            </a:pPr>
            <a:r>
              <a:rPr lang="en-GB" dirty="0"/>
              <a:t>Empowerment of manufacturers (Naude and Holland 1996; Wills and </a:t>
            </a:r>
            <a:r>
              <a:rPr lang="en-GB" dirty="0" err="1"/>
              <a:t>Herbig</a:t>
            </a:r>
            <a:r>
              <a:rPr lang="en-GB" dirty="0"/>
              <a:t> 1997).</a:t>
            </a:r>
          </a:p>
          <a:p>
            <a:pPr marL="285750" indent="-285750">
              <a:buFont typeface="Arial" panose="020B0604020202020204" pitchFamily="34" charset="0"/>
              <a:buChar char="•"/>
            </a:pPr>
            <a:r>
              <a:rPr lang="en-GB" dirty="0"/>
              <a:t>Rise of new professions (</a:t>
            </a:r>
            <a:r>
              <a:rPr lang="en-GB" dirty="0" err="1"/>
              <a:t>Samli</a:t>
            </a:r>
            <a:r>
              <a:rPr lang="en-GB" dirty="0"/>
              <a:t> and Davis 1997)</a:t>
            </a:r>
          </a:p>
          <a:p>
            <a:pPr marL="285750" indent="-285750">
              <a:buFont typeface="Arial" panose="020B0604020202020204" pitchFamily="34" charset="0"/>
              <a:buChar char="•"/>
            </a:pPr>
            <a:r>
              <a:rPr lang="en-GB" dirty="0"/>
              <a:t>Reengineering of the marketing function (</a:t>
            </a:r>
            <a:r>
              <a:rPr lang="en-GB" dirty="0" err="1"/>
              <a:t>Samli</a:t>
            </a:r>
            <a:r>
              <a:rPr lang="en-GB" dirty="0"/>
              <a:t>, Wills and </a:t>
            </a:r>
            <a:r>
              <a:rPr lang="en-GB" dirty="0" err="1"/>
              <a:t>Herbig</a:t>
            </a:r>
            <a:r>
              <a:rPr lang="en-GB" dirty="0"/>
              <a:t> 1997, </a:t>
            </a:r>
            <a:r>
              <a:rPr lang="en-GB" dirty="0" err="1"/>
              <a:t>Sheth</a:t>
            </a:r>
            <a:r>
              <a:rPr lang="en-GB" dirty="0"/>
              <a:t> and Sisodia 1995; Naude and Holland 1996).</a:t>
            </a:r>
          </a:p>
          <a:p>
            <a:pPr marL="285750" indent="-285750">
              <a:buFont typeface="Arial" panose="020B0604020202020204" pitchFamily="34" charset="0"/>
              <a:buChar char="•"/>
            </a:pPr>
            <a:r>
              <a:rPr lang="en-GB" dirty="0"/>
              <a:t>Facilitation of New Product Development Cycles (Cronin 1994; </a:t>
            </a:r>
            <a:r>
              <a:rPr lang="en-GB" dirty="0" err="1"/>
              <a:t>Sheth</a:t>
            </a:r>
            <a:r>
              <a:rPr lang="en-GB" dirty="0"/>
              <a:t> and Sisodia 1995; </a:t>
            </a:r>
            <a:r>
              <a:rPr lang="en-GB" dirty="0" err="1"/>
              <a:t>Avlonitis</a:t>
            </a:r>
            <a:r>
              <a:rPr lang="en-GB" dirty="0"/>
              <a:t> and </a:t>
            </a:r>
            <a:r>
              <a:rPr lang="en-GB" dirty="0" err="1"/>
              <a:t>Karayanni</a:t>
            </a:r>
            <a:r>
              <a:rPr lang="en-GB" dirty="0"/>
              <a:t> 2000).</a:t>
            </a:r>
          </a:p>
          <a:p>
            <a:pPr marL="285750" indent="-285750">
              <a:buFont typeface="Arial" panose="020B0604020202020204" pitchFamily="34" charset="0"/>
              <a:buChar char="•"/>
            </a:pPr>
            <a:r>
              <a:rPr lang="en-GB" dirty="0"/>
              <a:t>Shorter Product Life-Cycles (Cronin 1994; </a:t>
            </a:r>
            <a:r>
              <a:rPr lang="en-GB" dirty="0" err="1"/>
              <a:t>Avlonitis</a:t>
            </a:r>
            <a:r>
              <a:rPr lang="en-GB" dirty="0"/>
              <a:t> and </a:t>
            </a:r>
            <a:r>
              <a:rPr lang="en-GB" dirty="0" err="1"/>
              <a:t>Karayanni</a:t>
            </a:r>
            <a:r>
              <a:rPr lang="en-GB" dirty="0"/>
              <a:t> 2000).</a:t>
            </a:r>
          </a:p>
          <a:p>
            <a:endParaRPr lang="en-GR" dirty="0"/>
          </a:p>
        </p:txBody>
      </p:sp>
      <p:sp>
        <p:nvSpPr>
          <p:cNvPr id="6" name="TextBox 5">
            <a:extLst>
              <a:ext uri="{FF2B5EF4-FFF2-40B4-BE49-F238E27FC236}">
                <a16:creationId xmlns:a16="http://schemas.microsoft.com/office/drawing/2014/main" id="{1685454B-20F7-B847-86C3-603CD05D630E}"/>
              </a:ext>
            </a:extLst>
          </p:cNvPr>
          <p:cNvSpPr txBox="1"/>
          <p:nvPr/>
        </p:nvSpPr>
        <p:spPr>
          <a:xfrm>
            <a:off x="1187624" y="404664"/>
            <a:ext cx="6535764" cy="646331"/>
          </a:xfrm>
          <a:prstGeom prst="rect">
            <a:avLst/>
          </a:prstGeom>
          <a:noFill/>
        </p:spPr>
        <p:txBody>
          <a:bodyPr wrap="none" rtlCol="0">
            <a:spAutoFit/>
          </a:bodyPr>
          <a:lstStyle/>
          <a:p>
            <a:r>
              <a:rPr lang="en-GR" dirty="0"/>
              <a:t>T</a:t>
            </a:r>
            <a:r>
              <a:rPr lang="en-GB" dirty="0"/>
              <a:t>h</a:t>
            </a:r>
            <a:r>
              <a:rPr lang="en-GR" dirty="0"/>
              <a:t>e Internet: A weapon for COMPETITIVE ADVANTAGE-</a:t>
            </a:r>
          </a:p>
          <a:p>
            <a:r>
              <a:rPr lang="en-GR" dirty="0"/>
              <a:t>Effects on Organizational performance:</a:t>
            </a:r>
          </a:p>
        </p:txBody>
      </p:sp>
    </p:spTree>
    <p:extLst>
      <p:ext uri="{BB962C8B-B14F-4D97-AF65-F5344CB8AC3E}">
        <p14:creationId xmlns:p14="http://schemas.microsoft.com/office/powerpoint/2010/main" val="882597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A1EC7C-3282-B24E-8DB2-07C1E3FBE21A}"/>
              </a:ext>
            </a:extLst>
          </p:cNvPr>
          <p:cNvSpPr>
            <a:spLocks noGrp="1"/>
          </p:cNvSpPr>
          <p:nvPr>
            <p:ph type="ftr" sz="quarter" idx="11"/>
          </p:nvPr>
        </p:nvSpPr>
        <p:spPr/>
        <p:txBody>
          <a:bodyPr/>
          <a:lstStyle/>
          <a:p>
            <a:r>
              <a:rPr lang="el-GR" altLang="en-GR"/>
              <a:t>Δρ. Δέσποινα Καραγιάννη, 2022</a:t>
            </a:r>
          </a:p>
        </p:txBody>
      </p:sp>
      <p:sp>
        <p:nvSpPr>
          <p:cNvPr id="3" name="Slide Number Placeholder 2">
            <a:extLst>
              <a:ext uri="{FF2B5EF4-FFF2-40B4-BE49-F238E27FC236}">
                <a16:creationId xmlns:a16="http://schemas.microsoft.com/office/drawing/2014/main" id="{25ED1DA1-DCC3-2047-9AA5-428AFCCF8B27}"/>
              </a:ext>
            </a:extLst>
          </p:cNvPr>
          <p:cNvSpPr>
            <a:spLocks noGrp="1"/>
          </p:cNvSpPr>
          <p:nvPr>
            <p:ph type="sldNum" sz="quarter" idx="12"/>
          </p:nvPr>
        </p:nvSpPr>
        <p:spPr/>
        <p:txBody>
          <a:bodyPr/>
          <a:lstStyle/>
          <a:p>
            <a:fld id="{069E07DD-DE97-E140-800B-0A2ACDE473D3}" type="slidenum">
              <a:rPr lang="el-GR" altLang="en-GR" smtClean="0"/>
              <a:pPr/>
              <a:t>26</a:t>
            </a:fld>
            <a:endParaRPr lang="el-GR" altLang="en-GR"/>
          </a:p>
        </p:txBody>
      </p:sp>
      <p:sp>
        <p:nvSpPr>
          <p:cNvPr id="5" name="TextBox 4">
            <a:extLst>
              <a:ext uri="{FF2B5EF4-FFF2-40B4-BE49-F238E27FC236}">
                <a16:creationId xmlns:a16="http://schemas.microsoft.com/office/drawing/2014/main" id="{E5FF16E6-ACCB-9147-BA13-1661635BC062}"/>
              </a:ext>
            </a:extLst>
          </p:cNvPr>
          <p:cNvSpPr txBox="1"/>
          <p:nvPr/>
        </p:nvSpPr>
        <p:spPr>
          <a:xfrm>
            <a:off x="683568" y="1720840"/>
            <a:ext cx="7272808" cy="3970318"/>
          </a:xfrm>
          <a:prstGeom prst="rect">
            <a:avLst/>
          </a:prstGeom>
          <a:noFill/>
        </p:spPr>
        <p:txBody>
          <a:bodyPr wrap="square" rtlCol="0">
            <a:spAutoFit/>
          </a:bodyPr>
          <a:lstStyle/>
          <a:p>
            <a:pPr marL="285750" indent="-285750">
              <a:buFont typeface="Arial" panose="020B0604020202020204" pitchFamily="34" charset="0"/>
              <a:buChar char="•"/>
            </a:pPr>
            <a:r>
              <a:rPr lang="en-GB" dirty="0" err="1"/>
              <a:t>Virtuality</a:t>
            </a:r>
            <a:r>
              <a:rPr lang="en-GB" dirty="0"/>
              <a:t> of new marketing concepts (micro-segmentation, one-to-one marketing, personalized marketing, telecommuting, mass customization, database marketing, interactive marketing, virtual retailing, co-operating marketing, narrowcasting communication) (</a:t>
            </a:r>
            <a:r>
              <a:rPr lang="en-GB" dirty="0" err="1"/>
              <a:t>Sheth</a:t>
            </a:r>
            <a:r>
              <a:rPr lang="en-GB" dirty="0"/>
              <a:t> and Sisodia 1995; Webster 1997; Glazer 1991; Cronin 1994; Wunderman 1993; Cross 1994; Berthon 1996; </a:t>
            </a:r>
            <a:r>
              <a:rPr lang="en-GB" dirty="0" err="1"/>
              <a:t>Fiocca</a:t>
            </a:r>
            <a:r>
              <a:rPr lang="en-GB" dirty="0"/>
              <a:t> and Barbieri 1996; </a:t>
            </a:r>
            <a:r>
              <a:rPr lang="en-GB" dirty="0" err="1"/>
              <a:t>Foskett</a:t>
            </a:r>
            <a:r>
              <a:rPr lang="en-GB" dirty="0"/>
              <a:t> 1996; Peppers and Rogers 1993; </a:t>
            </a:r>
            <a:r>
              <a:rPr lang="en-GB" dirty="0" err="1"/>
              <a:t>Blattberg</a:t>
            </a:r>
            <a:r>
              <a:rPr lang="en-GB" dirty="0"/>
              <a:t> and </a:t>
            </a:r>
            <a:r>
              <a:rPr lang="en-GB" dirty="0" err="1"/>
              <a:t>Deigthon</a:t>
            </a:r>
            <a:r>
              <a:rPr lang="en-GB" dirty="0"/>
              <a:t> 1992; McKim 1993; </a:t>
            </a:r>
            <a:r>
              <a:rPr lang="en-GB" dirty="0" err="1"/>
              <a:t>Davids</a:t>
            </a:r>
            <a:r>
              <a:rPr lang="en-GB" dirty="0"/>
              <a:t> 1994).</a:t>
            </a:r>
            <a:endParaRPr lang="el-GR"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Egalitarianism (level the ground between small and large organizations) (Seth and Sisodia 1995, </a:t>
            </a:r>
            <a:r>
              <a:rPr lang="en-GB" dirty="0" err="1"/>
              <a:t>Quelsh</a:t>
            </a:r>
            <a:r>
              <a:rPr lang="en-GB" dirty="0"/>
              <a:t> and Klein 1996; </a:t>
            </a:r>
            <a:r>
              <a:rPr lang="en-GB" dirty="0" err="1"/>
              <a:t>Karayanni</a:t>
            </a:r>
            <a:r>
              <a:rPr lang="en-GB" dirty="0"/>
              <a:t> 1996).</a:t>
            </a:r>
          </a:p>
          <a:p>
            <a:pPr marL="285750" indent="-285750">
              <a:buFont typeface="Arial" panose="020B0604020202020204" pitchFamily="34" charset="0"/>
              <a:buChar char="•"/>
            </a:pPr>
            <a:endParaRPr lang="en-GR" dirty="0"/>
          </a:p>
        </p:txBody>
      </p:sp>
      <p:sp>
        <p:nvSpPr>
          <p:cNvPr id="6" name="TextBox 5">
            <a:extLst>
              <a:ext uri="{FF2B5EF4-FFF2-40B4-BE49-F238E27FC236}">
                <a16:creationId xmlns:a16="http://schemas.microsoft.com/office/drawing/2014/main" id="{1685454B-20F7-B847-86C3-603CD05D630E}"/>
              </a:ext>
            </a:extLst>
          </p:cNvPr>
          <p:cNvSpPr txBox="1"/>
          <p:nvPr/>
        </p:nvSpPr>
        <p:spPr>
          <a:xfrm>
            <a:off x="1187624" y="404664"/>
            <a:ext cx="6535764" cy="646331"/>
          </a:xfrm>
          <a:prstGeom prst="rect">
            <a:avLst/>
          </a:prstGeom>
          <a:noFill/>
        </p:spPr>
        <p:txBody>
          <a:bodyPr wrap="none" rtlCol="0">
            <a:spAutoFit/>
          </a:bodyPr>
          <a:lstStyle/>
          <a:p>
            <a:r>
              <a:rPr lang="en-GR" b="1" dirty="0"/>
              <a:t>T</a:t>
            </a:r>
            <a:r>
              <a:rPr lang="en-GB" b="1" dirty="0"/>
              <a:t>h</a:t>
            </a:r>
            <a:r>
              <a:rPr lang="en-GR" b="1" dirty="0"/>
              <a:t>e Internet: A weapon for COMPETITIVE ADVANTAGE-</a:t>
            </a:r>
          </a:p>
          <a:p>
            <a:r>
              <a:rPr lang="en-GR" dirty="0"/>
              <a:t>Effects on Organizational performance:</a:t>
            </a:r>
          </a:p>
        </p:txBody>
      </p:sp>
    </p:spTree>
    <p:extLst>
      <p:ext uri="{BB962C8B-B14F-4D97-AF65-F5344CB8AC3E}">
        <p14:creationId xmlns:p14="http://schemas.microsoft.com/office/powerpoint/2010/main" val="2054311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A1EC7C-3282-B24E-8DB2-07C1E3FBE21A}"/>
              </a:ext>
            </a:extLst>
          </p:cNvPr>
          <p:cNvSpPr>
            <a:spLocks noGrp="1"/>
          </p:cNvSpPr>
          <p:nvPr>
            <p:ph type="ftr" sz="quarter" idx="11"/>
          </p:nvPr>
        </p:nvSpPr>
        <p:spPr/>
        <p:txBody>
          <a:bodyPr/>
          <a:lstStyle/>
          <a:p>
            <a:r>
              <a:rPr lang="el-GR" altLang="en-GR"/>
              <a:t>Δρ. Δέσποινα Καραγιάννη, 2022</a:t>
            </a:r>
          </a:p>
        </p:txBody>
      </p:sp>
      <p:sp>
        <p:nvSpPr>
          <p:cNvPr id="3" name="Slide Number Placeholder 2">
            <a:extLst>
              <a:ext uri="{FF2B5EF4-FFF2-40B4-BE49-F238E27FC236}">
                <a16:creationId xmlns:a16="http://schemas.microsoft.com/office/drawing/2014/main" id="{25ED1DA1-DCC3-2047-9AA5-428AFCCF8B27}"/>
              </a:ext>
            </a:extLst>
          </p:cNvPr>
          <p:cNvSpPr>
            <a:spLocks noGrp="1"/>
          </p:cNvSpPr>
          <p:nvPr>
            <p:ph type="sldNum" sz="quarter" idx="12"/>
          </p:nvPr>
        </p:nvSpPr>
        <p:spPr/>
        <p:txBody>
          <a:bodyPr/>
          <a:lstStyle/>
          <a:p>
            <a:fld id="{069E07DD-DE97-E140-800B-0A2ACDE473D3}" type="slidenum">
              <a:rPr lang="el-GR" altLang="en-GR" smtClean="0"/>
              <a:pPr/>
              <a:t>27</a:t>
            </a:fld>
            <a:endParaRPr lang="el-GR" altLang="en-GR"/>
          </a:p>
        </p:txBody>
      </p:sp>
      <p:sp>
        <p:nvSpPr>
          <p:cNvPr id="5" name="TextBox 4">
            <a:extLst>
              <a:ext uri="{FF2B5EF4-FFF2-40B4-BE49-F238E27FC236}">
                <a16:creationId xmlns:a16="http://schemas.microsoft.com/office/drawing/2014/main" id="{E5FF16E6-ACCB-9147-BA13-1661635BC062}"/>
              </a:ext>
            </a:extLst>
          </p:cNvPr>
          <p:cNvSpPr txBox="1"/>
          <p:nvPr/>
        </p:nvSpPr>
        <p:spPr>
          <a:xfrm>
            <a:off x="654021" y="1305341"/>
            <a:ext cx="7272808" cy="4524315"/>
          </a:xfrm>
          <a:prstGeom prst="rect">
            <a:avLst/>
          </a:prstGeom>
          <a:noFill/>
        </p:spPr>
        <p:txBody>
          <a:bodyPr wrap="square" rtlCol="0">
            <a:spAutoFit/>
          </a:bodyPr>
          <a:lstStyle/>
          <a:p>
            <a:pPr marL="285750" indent="-285750">
              <a:buFont typeface="Arial" panose="020B0604020202020204" pitchFamily="34" charset="0"/>
              <a:buChar char="•"/>
            </a:pPr>
            <a:r>
              <a:rPr lang="en-GB" dirty="0"/>
              <a:t>Empowerment of buyers (Seth and Sisodia 1995; Glazer 1991).</a:t>
            </a:r>
          </a:p>
          <a:p>
            <a:pPr marL="285750" indent="-285750">
              <a:buFont typeface="Arial" panose="020B0604020202020204" pitchFamily="34" charset="0"/>
              <a:buChar char="•"/>
            </a:pPr>
            <a:r>
              <a:rPr lang="en-GB" dirty="0"/>
              <a:t>Enhancement of knowledge (Glazer 1991; Cunningham and Tynan 1993; Nonaka 1991; </a:t>
            </a:r>
            <a:r>
              <a:rPr lang="en-GB" dirty="0" err="1"/>
              <a:t>Vicari</a:t>
            </a:r>
            <a:r>
              <a:rPr lang="en-GB" dirty="0"/>
              <a:t> 1991; </a:t>
            </a:r>
            <a:r>
              <a:rPr lang="en-GB" dirty="0" err="1"/>
              <a:t>Rullani</a:t>
            </a:r>
            <a:r>
              <a:rPr lang="en-GB" dirty="0"/>
              <a:t> 1992).</a:t>
            </a:r>
          </a:p>
          <a:p>
            <a:pPr marL="285750" indent="-285750">
              <a:buFont typeface="Arial" panose="020B0604020202020204" pitchFamily="34" charset="0"/>
              <a:buChar char="•"/>
            </a:pPr>
            <a:r>
              <a:rPr lang="en-GB" dirty="0"/>
              <a:t>Formation of new advertisement and public relations standards (Cronin 1994).</a:t>
            </a:r>
          </a:p>
          <a:p>
            <a:pPr marL="285750" indent="-285750">
              <a:buFont typeface="Arial" panose="020B0604020202020204" pitchFamily="34" charset="0"/>
              <a:buChar char="•"/>
            </a:pPr>
            <a:r>
              <a:rPr lang="en-GB" dirty="0"/>
              <a:t>Increase of value-added services (Benjamin and Wigand 1995).</a:t>
            </a:r>
          </a:p>
          <a:p>
            <a:pPr marL="285750" indent="-285750">
              <a:buFont typeface="Arial" panose="020B0604020202020204" pitchFamily="34" charset="0"/>
              <a:buChar char="•"/>
            </a:pPr>
            <a:r>
              <a:rPr lang="en-GB" dirty="0"/>
              <a:t>Devaluation of traditional-functioning organizations (Cronin 1994).</a:t>
            </a:r>
          </a:p>
          <a:p>
            <a:pPr marL="285750" indent="-285750">
              <a:buFont typeface="Arial" panose="020B0604020202020204" pitchFamily="34" charset="0"/>
              <a:buChar char="•"/>
            </a:pPr>
            <a:r>
              <a:rPr lang="en-GB" dirty="0"/>
              <a:t>Formation of virtual communities (</a:t>
            </a:r>
            <a:r>
              <a:rPr lang="en-GB" dirty="0" err="1"/>
              <a:t>Armstong</a:t>
            </a:r>
            <a:r>
              <a:rPr lang="en-GB" dirty="0"/>
              <a:t> and Hagel 1995).</a:t>
            </a:r>
          </a:p>
          <a:p>
            <a:pPr marL="285750" indent="-285750">
              <a:buFont typeface="Arial" panose="020B0604020202020204" pitchFamily="34" charset="0"/>
              <a:buChar char="•"/>
            </a:pPr>
            <a:r>
              <a:rPr lang="en-GB" dirty="0"/>
              <a:t>Formation of information networks (Cunningham and Tynan 1993; Naude and </a:t>
            </a:r>
            <a:r>
              <a:rPr lang="en-GB" dirty="0" err="1"/>
              <a:t>Hollandm</a:t>
            </a:r>
            <a:r>
              <a:rPr lang="en-GB" dirty="0"/>
              <a:t> 1996; </a:t>
            </a:r>
            <a:r>
              <a:rPr lang="en-GB" dirty="0" err="1"/>
              <a:t>Shashittal</a:t>
            </a:r>
            <a:r>
              <a:rPr lang="en-GB" dirty="0"/>
              <a:t> and </a:t>
            </a:r>
            <a:r>
              <a:rPr lang="en-GB" dirty="0" err="1"/>
              <a:t>Wilemon</a:t>
            </a:r>
            <a:r>
              <a:rPr lang="en-GB" dirty="0"/>
              <a:t> 1994).</a:t>
            </a:r>
          </a:p>
          <a:p>
            <a:pPr marL="285750" indent="-285750">
              <a:buFont typeface="Arial" panose="020B0604020202020204" pitchFamily="34" charset="0"/>
              <a:buChar char="•"/>
            </a:pPr>
            <a:r>
              <a:rPr lang="en-GB" dirty="0"/>
              <a:t>Formation of a new identical culture for the users</a:t>
            </a:r>
            <a:r>
              <a:rPr lang="el-GR" dirty="0"/>
              <a:t>- </a:t>
            </a:r>
            <a:r>
              <a:rPr lang="en-US" dirty="0" err="1"/>
              <a:t>Netculture</a:t>
            </a:r>
            <a:r>
              <a:rPr lang="en-GB" dirty="0"/>
              <a:t> (Thompson and Kaul 1997, Armstrong and Hagel 1995).</a:t>
            </a:r>
          </a:p>
          <a:p>
            <a:pPr marL="285750" indent="-285750">
              <a:buFont typeface="Arial" panose="020B0604020202020204" pitchFamily="34" charset="0"/>
              <a:buChar char="•"/>
            </a:pPr>
            <a:r>
              <a:rPr lang="en-GB" dirty="0"/>
              <a:t>Implementation of economies of scope (</a:t>
            </a:r>
            <a:r>
              <a:rPr lang="en-GB" dirty="0" err="1"/>
              <a:t>Rayport</a:t>
            </a:r>
            <a:r>
              <a:rPr lang="en-GB" dirty="0"/>
              <a:t> and </a:t>
            </a:r>
            <a:r>
              <a:rPr lang="en-GB" dirty="0" err="1"/>
              <a:t>Sviokla</a:t>
            </a:r>
            <a:r>
              <a:rPr lang="en-GB" dirty="0"/>
              <a:t> 1994; Glazer 1991).</a:t>
            </a:r>
          </a:p>
          <a:p>
            <a:endParaRPr lang="en-GR" dirty="0"/>
          </a:p>
        </p:txBody>
      </p:sp>
      <p:sp>
        <p:nvSpPr>
          <p:cNvPr id="6" name="TextBox 5">
            <a:extLst>
              <a:ext uri="{FF2B5EF4-FFF2-40B4-BE49-F238E27FC236}">
                <a16:creationId xmlns:a16="http://schemas.microsoft.com/office/drawing/2014/main" id="{1685454B-20F7-B847-86C3-603CD05D630E}"/>
              </a:ext>
            </a:extLst>
          </p:cNvPr>
          <p:cNvSpPr txBox="1"/>
          <p:nvPr/>
        </p:nvSpPr>
        <p:spPr>
          <a:xfrm>
            <a:off x="1187624" y="404664"/>
            <a:ext cx="6535764" cy="646331"/>
          </a:xfrm>
          <a:prstGeom prst="rect">
            <a:avLst/>
          </a:prstGeom>
          <a:noFill/>
        </p:spPr>
        <p:txBody>
          <a:bodyPr wrap="none" rtlCol="0">
            <a:spAutoFit/>
          </a:bodyPr>
          <a:lstStyle/>
          <a:p>
            <a:r>
              <a:rPr lang="en-GR" b="1" dirty="0"/>
              <a:t>T</a:t>
            </a:r>
            <a:r>
              <a:rPr lang="en-GB" b="1" dirty="0"/>
              <a:t>h</a:t>
            </a:r>
            <a:r>
              <a:rPr lang="en-GR" b="1" dirty="0"/>
              <a:t>e Internet: A weapon for COMPETITIVE ADVANTAGE-</a:t>
            </a:r>
          </a:p>
          <a:p>
            <a:r>
              <a:rPr lang="en-GR" dirty="0"/>
              <a:t>Effects on Organizational performance:</a:t>
            </a:r>
          </a:p>
        </p:txBody>
      </p:sp>
    </p:spTree>
    <p:extLst>
      <p:ext uri="{BB962C8B-B14F-4D97-AF65-F5344CB8AC3E}">
        <p14:creationId xmlns:p14="http://schemas.microsoft.com/office/powerpoint/2010/main" val="670666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A1EC7C-3282-B24E-8DB2-07C1E3FBE21A}"/>
              </a:ext>
            </a:extLst>
          </p:cNvPr>
          <p:cNvSpPr>
            <a:spLocks noGrp="1"/>
          </p:cNvSpPr>
          <p:nvPr>
            <p:ph type="ftr" sz="quarter" idx="11"/>
          </p:nvPr>
        </p:nvSpPr>
        <p:spPr/>
        <p:txBody>
          <a:bodyPr/>
          <a:lstStyle/>
          <a:p>
            <a:r>
              <a:rPr lang="el-GR" altLang="en-GR"/>
              <a:t>Δρ. Δέσποινα Καραγιάννη, 2022</a:t>
            </a:r>
          </a:p>
        </p:txBody>
      </p:sp>
      <p:sp>
        <p:nvSpPr>
          <p:cNvPr id="3" name="Slide Number Placeholder 2">
            <a:extLst>
              <a:ext uri="{FF2B5EF4-FFF2-40B4-BE49-F238E27FC236}">
                <a16:creationId xmlns:a16="http://schemas.microsoft.com/office/drawing/2014/main" id="{25ED1DA1-DCC3-2047-9AA5-428AFCCF8B27}"/>
              </a:ext>
            </a:extLst>
          </p:cNvPr>
          <p:cNvSpPr>
            <a:spLocks noGrp="1"/>
          </p:cNvSpPr>
          <p:nvPr>
            <p:ph type="sldNum" sz="quarter" idx="12"/>
          </p:nvPr>
        </p:nvSpPr>
        <p:spPr/>
        <p:txBody>
          <a:bodyPr/>
          <a:lstStyle/>
          <a:p>
            <a:fld id="{069E07DD-DE97-E140-800B-0A2ACDE473D3}" type="slidenum">
              <a:rPr lang="el-GR" altLang="en-GR" smtClean="0"/>
              <a:pPr/>
              <a:t>28</a:t>
            </a:fld>
            <a:endParaRPr lang="el-GR" altLang="en-GR"/>
          </a:p>
        </p:txBody>
      </p:sp>
      <p:sp>
        <p:nvSpPr>
          <p:cNvPr id="5" name="TextBox 4">
            <a:extLst>
              <a:ext uri="{FF2B5EF4-FFF2-40B4-BE49-F238E27FC236}">
                <a16:creationId xmlns:a16="http://schemas.microsoft.com/office/drawing/2014/main" id="{E5FF16E6-ACCB-9147-BA13-1661635BC062}"/>
              </a:ext>
            </a:extLst>
          </p:cNvPr>
          <p:cNvSpPr txBox="1"/>
          <p:nvPr/>
        </p:nvSpPr>
        <p:spPr>
          <a:xfrm>
            <a:off x="654020" y="1305341"/>
            <a:ext cx="8310467" cy="5201424"/>
          </a:xfrm>
          <a:prstGeom prst="rect">
            <a:avLst/>
          </a:prstGeom>
          <a:noFill/>
        </p:spPr>
        <p:txBody>
          <a:bodyPr wrap="square" rtlCol="0">
            <a:spAutoFit/>
          </a:bodyPr>
          <a:lstStyle/>
          <a:p>
            <a:pPr marL="285750" indent="-285750">
              <a:buFont typeface="Arial" panose="020B0604020202020204" pitchFamily="34" charset="0"/>
              <a:buChar char="•"/>
            </a:pPr>
            <a:r>
              <a:rPr lang="en-GB" sz="3200" dirty="0"/>
              <a:t>The Internet : Enabler of Strategy</a:t>
            </a:r>
          </a:p>
          <a:p>
            <a:pPr marL="285750" indent="-285750">
              <a:buFont typeface="Arial" panose="020B0604020202020204" pitchFamily="34" charset="0"/>
              <a:buChar char="•"/>
            </a:pPr>
            <a:r>
              <a:rPr lang="en-GB" sz="3200" dirty="0"/>
              <a:t>Although that: </a:t>
            </a:r>
          </a:p>
          <a:p>
            <a:pPr marL="742950" lvl="1" indent="-285750">
              <a:buFont typeface="Arial" panose="020B0604020202020204" pitchFamily="34" charset="0"/>
              <a:buChar char="•"/>
            </a:pPr>
            <a:r>
              <a:rPr lang="en-GB" sz="3200" dirty="0"/>
              <a:t>Strategy of continuous innovation</a:t>
            </a:r>
          </a:p>
          <a:p>
            <a:pPr marL="742950" lvl="1" indent="-285750">
              <a:buFont typeface="Arial" panose="020B0604020202020204" pitchFamily="34" charset="0"/>
              <a:buChar char="•"/>
            </a:pPr>
            <a:r>
              <a:rPr lang="en-GB" sz="3200" dirty="0"/>
              <a:t>A tool for network relationships.</a:t>
            </a:r>
          </a:p>
          <a:p>
            <a:r>
              <a:rPr lang="en-GB" dirty="0"/>
              <a:t>-“</a:t>
            </a:r>
            <a:r>
              <a:rPr lang="en-GB" sz="2000" dirty="0"/>
              <a:t>The most important advantage in interoperable networks (i.e., the Internet) is their ability to enable firms to set-up and tear-down relationships quickly. </a:t>
            </a:r>
          </a:p>
          <a:p>
            <a:r>
              <a:rPr lang="en-GB" sz="2000" dirty="0"/>
              <a:t>-This may be the most important advantage because it will enable firms to move towards the networked forms of industrial organization, which has proven to be superior to pre-existing forms based on rigid hierarchies” (Roche 1995).</a:t>
            </a:r>
            <a:endParaRPr lang="en-GB" dirty="0"/>
          </a:p>
          <a:p>
            <a:pPr marL="742950" lvl="1" indent="-285750">
              <a:buFont typeface="Arial" panose="020B0604020202020204" pitchFamily="34" charset="0"/>
              <a:buChar char="•"/>
            </a:pPr>
            <a:endParaRPr lang="en-GB" sz="3200" dirty="0"/>
          </a:p>
          <a:p>
            <a:endParaRPr lang="en-GR" sz="3200" dirty="0"/>
          </a:p>
        </p:txBody>
      </p:sp>
      <p:sp>
        <p:nvSpPr>
          <p:cNvPr id="6" name="TextBox 5">
            <a:extLst>
              <a:ext uri="{FF2B5EF4-FFF2-40B4-BE49-F238E27FC236}">
                <a16:creationId xmlns:a16="http://schemas.microsoft.com/office/drawing/2014/main" id="{1685454B-20F7-B847-86C3-603CD05D630E}"/>
              </a:ext>
            </a:extLst>
          </p:cNvPr>
          <p:cNvSpPr txBox="1"/>
          <p:nvPr/>
        </p:nvSpPr>
        <p:spPr>
          <a:xfrm>
            <a:off x="1187624" y="404664"/>
            <a:ext cx="6571030" cy="523220"/>
          </a:xfrm>
          <a:prstGeom prst="rect">
            <a:avLst/>
          </a:prstGeom>
          <a:noFill/>
        </p:spPr>
        <p:txBody>
          <a:bodyPr wrap="none" rtlCol="0">
            <a:spAutoFit/>
          </a:bodyPr>
          <a:lstStyle/>
          <a:p>
            <a:r>
              <a:rPr lang="en-GR" sz="2800" dirty="0"/>
              <a:t>T</a:t>
            </a:r>
            <a:r>
              <a:rPr lang="en-GB" sz="2800" dirty="0"/>
              <a:t>h</a:t>
            </a:r>
            <a:r>
              <a:rPr lang="en-GR" sz="2800" dirty="0"/>
              <a:t>e Internet: </a:t>
            </a:r>
            <a:r>
              <a:rPr lang="en-US" sz="2800" dirty="0"/>
              <a:t>An IT Strategic Intent</a:t>
            </a:r>
            <a:endParaRPr lang="en-GR" sz="2800" dirty="0"/>
          </a:p>
        </p:txBody>
      </p:sp>
    </p:spTree>
    <p:extLst>
      <p:ext uri="{BB962C8B-B14F-4D97-AF65-F5344CB8AC3E}">
        <p14:creationId xmlns:p14="http://schemas.microsoft.com/office/powerpoint/2010/main" val="1777949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A1EC7C-3282-B24E-8DB2-07C1E3FBE21A}"/>
              </a:ext>
            </a:extLst>
          </p:cNvPr>
          <p:cNvSpPr>
            <a:spLocks noGrp="1"/>
          </p:cNvSpPr>
          <p:nvPr>
            <p:ph type="ftr" sz="quarter" idx="11"/>
          </p:nvPr>
        </p:nvSpPr>
        <p:spPr/>
        <p:txBody>
          <a:bodyPr/>
          <a:lstStyle/>
          <a:p>
            <a:r>
              <a:rPr lang="el-GR" altLang="en-GR"/>
              <a:t>Δρ. Δέσποινα Καραγιάννη, 2022</a:t>
            </a:r>
          </a:p>
        </p:txBody>
      </p:sp>
      <p:sp>
        <p:nvSpPr>
          <p:cNvPr id="3" name="Slide Number Placeholder 2">
            <a:extLst>
              <a:ext uri="{FF2B5EF4-FFF2-40B4-BE49-F238E27FC236}">
                <a16:creationId xmlns:a16="http://schemas.microsoft.com/office/drawing/2014/main" id="{25ED1DA1-DCC3-2047-9AA5-428AFCCF8B27}"/>
              </a:ext>
            </a:extLst>
          </p:cNvPr>
          <p:cNvSpPr>
            <a:spLocks noGrp="1"/>
          </p:cNvSpPr>
          <p:nvPr>
            <p:ph type="sldNum" sz="quarter" idx="12"/>
          </p:nvPr>
        </p:nvSpPr>
        <p:spPr/>
        <p:txBody>
          <a:bodyPr/>
          <a:lstStyle/>
          <a:p>
            <a:fld id="{069E07DD-DE97-E140-800B-0A2ACDE473D3}" type="slidenum">
              <a:rPr lang="el-GR" altLang="en-GR" smtClean="0"/>
              <a:pPr/>
              <a:t>29</a:t>
            </a:fld>
            <a:endParaRPr lang="el-GR" altLang="en-GR"/>
          </a:p>
        </p:txBody>
      </p:sp>
      <p:sp>
        <p:nvSpPr>
          <p:cNvPr id="5" name="TextBox 4">
            <a:extLst>
              <a:ext uri="{FF2B5EF4-FFF2-40B4-BE49-F238E27FC236}">
                <a16:creationId xmlns:a16="http://schemas.microsoft.com/office/drawing/2014/main" id="{E5FF16E6-ACCB-9147-BA13-1661635BC062}"/>
              </a:ext>
            </a:extLst>
          </p:cNvPr>
          <p:cNvSpPr txBox="1"/>
          <p:nvPr/>
        </p:nvSpPr>
        <p:spPr>
          <a:xfrm>
            <a:off x="683568" y="1412776"/>
            <a:ext cx="8310467" cy="4555093"/>
          </a:xfrm>
          <a:prstGeom prst="rect">
            <a:avLst/>
          </a:prstGeom>
          <a:noFill/>
        </p:spPr>
        <p:txBody>
          <a:bodyPr wrap="square" rtlCol="0">
            <a:spAutoFit/>
          </a:bodyPr>
          <a:lstStyle/>
          <a:p>
            <a:pPr marL="285750" indent="-285750">
              <a:buFont typeface="Arial" panose="020B0604020202020204" pitchFamily="34" charset="0"/>
              <a:buChar char="•"/>
            </a:pPr>
            <a:r>
              <a:rPr lang="en-GB" sz="3200" dirty="0"/>
              <a:t>The Internet : Enabler of Strategy</a:t>
            </a:r>
          </a:p>
          <a:p>
            <a:pPr marL="285750" indent="-285750">
              <a:buFont typeface="Arial" panose="020B0604020202020204" pitchFamily="34" charset="0"/>
              <a:buChar char="•"/>
            </a:pPr>
            <a:r>
              <a:rPr lang="en-GB" sz="3200" dirty="0"/>
              <a:t>Although that: </a:t>
            </a:r>
          </a:p>
          <a:p>
            <a:endParaRPr lang="en-GB" dirty="0"/>
          </a:p>
          <a:p>
            <a:r>
              <a:rPr lang="en-GB" sz="2400" dirty="0"/>
              <a:t>-Apart from being a strategic weapon for organizations with compatible corporate strategies and structures, the Internet may be also regarded a “strategic necessity” for all the modern organizations.</a:t>
            </a:r>
          </a:p>
          <a:p>
            <a:r>
              <a:rPr lang="en-GB" sz="2400" dirty="0"/>
              <a:t>- Organizations which are not “connected” (laggards) will be found in competitive disadvantage sooner or later. </a:t>
            </a:r>
          </a:p>
          <a:p>
            <a:pPr marL="742950" lvl="1" indent="-285750">
              <a:buFont typeface="Arial" panose="020B0604020202020204" pitchFamily="34" charset="0"/>
              <a:buChar char="•"/>
            </a:pPr>
            <a:endParaRPr lang="en-GB" sz="3200" dirty="0"/>
          </a:p>
          <a:p>
            <a:endParaRPr lang="en-GR" sz="3200" dirty="0"/>
          </a:p>
        </p:txBody>
      </p:sp>
      <p:sp>
        <p:nvSpPr>
          <p:cNvPr id="6" name="TextBox 5">
            <a:extLst>
              <a:ext uri="{FF2B5EF4-FFF2-40B4-BE49-F238E27FC236}">
                <a16:creationId xmlns:a16="http://schemas.microsoft.com/office/drawing/2014/main" id="{1685454B-20F7-B847-86C3-603CD05D630E}"/>
              </a:ext>
            </a:extLst>
          </p:cNvPr>
          <p:cNvSpPr txBox="1"/>
          <p:nvPr/>
        </p:nvSpPr>
        <p:spPr>
          <a:xfrm>
            <a:off x="1187624" y="404664"/>
            <a:ext cx="6571030" cy="523220"/>
          </a:xfrm>
          <a:prstGeom prst="rect">
            <a:avLst/>
          </a:prstGeom>
          <a:noFill/>
        </p:spPr>
        <p:txBody>
          <a:bodyPr wrap="none" rtlCol="0">
            <a:spAutoFit/>
          </a:bodyPr>
          <a:lstStyle/>
          <a:p>
            <a:r>
              <a:rPr lang="en-GR" sz="2800" dirty="0"/>
              <a:t>T</a:t>
            </a:r>
            <a:r>
              <a:rPr lang="en-GB" sz="2800" dirty="0"/>
              <a:t>h</a:t>
            </a:r>
            <a:r>
              <a:rPr lang="en-GR" sz="2800" dirty="0"/>
              <a:t>e Internet: </a:t>
            </a:r>
            <a:r>
              <a:rPr lang="en-US" sz="2800" dirty="0"/>
              <a:t>An IT Strategic Intent</a:t>
            </a:r>
            <a:endParaRPr lang="en-GR" sz="2800" dirty="0"/>
          </a:p>
        </p:txBody>
      </p:sp>
    </p:spTree>
    <p:extLst>
      <p:ext uri="{BB962C8B-B14F-4D97-AF65-F5344CB8AC3E}">
        <p14:creationId xmlns:p14="http://schemas.microsoft.com/office/powerpoint/2010/main" val="4223425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1E06894B-EA86-0C4F-8359-48B4511CAFD5}"/>
              </a:ext>
            </a:extLst>
          </p:cNvPr>
          <p:cNvSpPr>
            <a:spLocks noGrp="1" noChangeArrowheads="1"/>
          </p:cNvSpPr>
          <p:nvPr>
            <p:ph type="title"/>
          </p:nvPr>
        </p:nvSpPr>
        <p:spPr>
          <a:xfrm>
            <a:off x="457200" y="34925"/>
            <a:ext cx="8686800" cy="1139825"/>
          </a:xfrm>
          <a:noFill/>
        </p:spPr>
        <p:txBody>
          <a:bodyPr anchor="ctr" anchorCtr="1"/>
          <a:lstStyle/>
          <a:p>
            <a:pPr eaLnBrk="1" hangingPunct="1"/>
            <a:r>
              <a:rPr lang="el-GR" altLang="en-GR" sz="4000" b="1" dirty="0">
                <a:solidFill>
                  <a:srgbClr val="0000CC"/>
                </a:solidFill>
                <a:ea typeface="ＭＳ Ｐゴシック" panose="020B0600070205080204" pitchFamily="34" charset="-128"/>
              </a:rPr>
              <a:t>Ηλεκτρονικό Εμπόριο</a:t>
            </a:r>
          </a:p>
        </p:txBody>
      </p:sp>
      <p:sp>
        <p:nvSpPr>
          <p:cNvPr id="21506" name="Rectangle 3">
            <a:extLst>
              <a:ext uri="{FF2B5EF4-FFF2-40B4-BE49-F238E27FC236}">
                <a16:creationId xmlns:a16="http://schemas.microsoft.com/office/drawing/2014/main" id="{DDF9B423-9E4B-694B-8989-055C4064BF0E}"/>
              </a:ext>
            </a:extLst>
          </p:cNvPr>
          <p:cNvSpPr>
            <a:spLocks noGrp="1" noChangeArrowheads="1"/>
          </p:cNvSpPr>
          <p:nvPr>
            <p:ph type="body" sz="half" idx="1"/>
          </p:nvPr>
        </p:nvSpPr>
        <p:spPr>
          <a:xfrm>
            <a:off x="1187450" y="1412875"/>
            <a:ext cx="7137400" cy="3657600"/>
          </a:xfrm>
        </p:spPr>
        <p:txBody>
          <a:bodyPr/>
          <a:lstStyle/>
          <a:p>
            <a:pPr eaLnBrk="1" hangingPunct="1"/>
            <a:r>
              <a:rPr lang="el-GR" altLang="en-GR" sz="2200" dirty="0">
                <a:ea typeface="ＭＳ Ｐゴシック" panose="020B0600070205080204" pitchFamily="34" charset="-128"/>
              </a:rPr>
              <a:t>Περιλαμβάνει συναλλαγές και πωλήσεις με ηλεκτρονικό τρόπο </a:t>
            </a:r>
            <a:r>
              <a:rPr lang="en-US" altLang="en-GR" sz="2200" dirty="0">
                <a:ea typeface="ＭＳ Ｐゴシック" panose="020B0600070205080204" pitchFamily="34" charset="-128"/>
              </a:rPr>
              <a:t>(</a:t>
            </a:r>
            <a:r>
              <a:rPr lang="en-US" altLang="en-GR" sz="2200" b="1" dirty="0">
                <a:ea typeface="ＭＳ Ｐゴシック" panose="020B0600070205080204" pitchFamily="34" charset="-128"/>
              </a:rPr>
              <a:t>on-line</a:t>
            </a:r>
            <a:r>
              <a:rPr lang="en-US" altLang="en-GR" sz="2200" dirty="0">
                <a:ea typeface="ＭＳ Ｐゴシック" panose="020B0600070205080204" pitchFamily="34" charset="-128"/>
              </a:rPr>
              <a:t>)</a:t>
            </a:r>
            <a:endParaRPr lang="el-GR" altLang="en-GR" sz="2200" dirty="0">
              <a:ea typeface="ＭＳ Ｐゴシック" panose="020B0600070205080204" pitchFamily="34" charset="-128"/>
            </a:endParaRPr>
          </a:p>
          <a:p>
            <a:pPr eaLnBrk="1" hangingPunct="1"/>
            <a:endParaRPr lang="en-US" altLang="en-GR" sz="2200" dirty="0">
              <a:ea typeface="ＭＳ Ｐゴシック" panose="020B0600070205080204" pitchFamily="34" charset="-128"/>
            </a:endParaRPr>
          </a:p>
          <a:p>
            <a:pPr eaLnBrk="1" hangingPunct="1"/>
            <a:r>
              <a:rPr lang="el-GR" altLang="en-GR" sz="2200" dirty="0">
                <a:ea typeface="ＭＳ Ｐゴシック" panose="020B0600070205080204" pitchFamily="34" charset="-128"/>
              </a:rPr>
              <a:t>Τη δημιουργία </a:t>
            </a:r>
            <a:r>
              <a:rPr lang="el-GR" altLang="en-GR" sz="2200" b="1" dirty="0">
                <a:ea typeface="ＭＳ Ｐゴシック" panose="020B0600070205080204" pitchFamily="34" charset="-128"/>
              </a:rPr>
              <a:t>αξίας</a:t>
            </a:r>
            <a:r>
              <a:rPr lang="el-GR" altLang="en-GR" sz="2200" dirty="0">
                <a:ea typeface="ＭＳ Ｐゴシック" panose="020B0600070205080204" pitchFamily="34" charset="-128"/>
              </a:rPr>
              <a:t> απ</a:t>
            </a:r>
            <a:r>
              <a:rPr lang="el-GR" altLang="en-US" sz="2200" dirty="0">
                <a:ea typeface="ＭＳ Ｐゴシック" panose="020B0600070205080204" pitchFamily="34" charset="-128"/>
              </a:rPr>
              <a:t>’</a:t>
            </a:r>
            <a:r>
              <a:rPr lang="el-GR" altLang="en-GR" sz="2200" dirty="0">
                <a:ea typeface="ＭＳ Ｐゴシック" panose="020B0600070205080204" pitchFamily="34" charset="-128"/>
              </a:rPr>
              <a:t> τις ηλεκτρονικές συναλλαγές</a:t>
            </a:r>
          </a:p>
          <a:p>
            <a:pPr eaLnBrk="1" hangingPunct="1"/>
            <a:endParaRPr lang="el-GR" altLang="en-GR" sz="2200" dirty="0">
              <a:ea typeface="ＭＳ Ｐゴシック" panose="020B0600070205080204" pitchFamily="34" charset="-128"/>
            </a:endParaRPr>
          </a:p>
          <a:p>
            <a:pPr eaLnBrk="1" hangingPunct="1"/>
            <a:r>
              <a:rPr lang="el-GR" altLang="en-GR" sz="2200" dirty="0">
                <a:ea typeface="ＭＳ Ｐゴシック" panose="020B0600070205080204" pitchFamily="34" charset="-128"/>
              </a:rPr>
              <a:t>Τις εικονικές αγορές (</a:t>
            </a:r>
            <a:r>
              <a:rPr lang="en-US" altLang="en-GR" sz="2200" b="1" dirty="0">
                <a:ea typeface="ＭＳ Ｐゴシック" panose="020B0600070205080204" pitchFamily="34" charset="-128"/>
              </a:rPr>
              <a:t>virtual</a:t>
            </a:r>
            <a:r>
              <a:rPr lang="el-GR" altLang="en-GR" sz="2200" b="1" dirty="0">
                <a:ea typeface="ＭＳ Ｐゴシック" panose="020B0600070205080204" pitchFamily="34" charset="-128"/>
              </a:rPr>
              <a:t> </a:t>
            </a:r>
            <a:r>
              <a:rPr lang="en-US" altLang="en-GR" sz="2200" b="1" dirty="0">
                <a:ea typeface="ＭＳ Ｐゴシック" panose="020B0600070205080204" pitchFamily="34" charset="-128"/>
              </a:rPr>
              <a:t>markets and storefronts)</a:t>
            </a:r>
            <a:endParaRPr lang="el-GR" altLang="en-GR" sz="2200" b="1" dirty="0">
              <a:ea typeface="ＭＳ Ｐゴシック" panose="020B0600070205080204" pitchFamily="34" charset="-128"/>
            </a:endParaRPr>
          </a:p>
          <a:p>
            <a:pPr eaLnBrk="1" hangingPunct="1"/>
            <a:endParaRPr lang="en-US" altLang="en-GR" sz="2200" dirty="0">
              <a:ea typeface="ＭＳ Ｐゴシック" panose="020B0600070205080204" pitchFamily="34" charset="-128"/>
            </a:endParaRPr>
          </a:p>
          <a:p>
            <a:pPr eaLnBrk="1" hangingPunct="1"/>
            <a:r>
              <a:rPr lang="el-GR" altLang="en-GR" sz="2200" dirty="0">
                <a:ea typeface="ＭＳ Ｐゴシック" panose="020B0600070205080204" pitchFamily="34" charset="-128"/>
              </a:rPr>
              <a:t>Νέους </a:t>
            </a:r>
            <a:r>
              <a:rPr lang="el-GR" altLang="en-GR" sz="2200" b="1" dirty="0">
                <a:ea typeface="ＭＳ Ｐゴシック" panose="020B0600070205080204" pitchFamily="34" charset="-128"/>
              </a:rPr>
              <a:t>ενδιαμέσους</a:t>
            </a:r>
            <a:r>
              <a:rPr lang="el-GR" altLang="en-GR" sz="2200" dirty="0">
                <a:ea typeface="ＭＳ Ｐゴシック" panose="020B0600070205080204" pitchFamily="34" charset="-128"/>
              </a:rPr>
              <a:t> στο δίκτυο διανομής</a:t>
            </a:r>
            <a:r>
              <a:rPr lang="en-US" altLang="en-GR" sz="2200" dirty="0">
                <a:ea typeface="ＭＳ Ｐゴシック" panose="020B0600070205080204" pitchFamily="34" charset="-128"/>
              </a:rPr>
              <a:t> </a:t>
            </a:r>
            <a:endParaRPr lang="el-GR" altLang="en-GR" sz="2200" dirty="0">
              <a:ea typeface="ＭＳ Ｐゴシック" panose="020B0600070205080204" pitchFamily="34" charset="-128"/>
            </a:endParaRPr>
          </a:p>
          <a:p>
            <a:pPr eaLnBrk="1" hangingPunct="1"/>
            <a:endParaRPr lang="el-GR" altLang="en-GR" sz="2200" dirty="0">
              <a:ea typeface="ＭＳ Ｐゴシック" panose="020B0600070205080204" pitchFamily="34" charset="-128"/>
            </a:endParaRPr>
          </a:p>
        </p:txBody>
      </p:sp>
      <p:pic>
        <p:nvPicPr>
          <p:cNvPr id="21507" name="Picture 4" descr="μικρό σφαιρίδιο μανιτάρι σκούρο">
            <a:extLst>
              <a:ext uri="{FF2B5EF4-FFF2-40B4-BE49-F238E27FC236}">
                <a16:creationId xmlns:a16="http://schemas.microsoft.com/office/drawing/2014/main" id="{482EF2AB-8072-A84C-8DCA-737DC236251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042988" y="4797425"/>
            <a:ext cx="474662" cy="352425"/>
          </a:xfrm>
          <a:noFill/>
        </p:spPr>
      </p:pic>
      <p:pic>
        <p:nvPicPr>
          <p:cNvPr id="21508" name="Picture 5" descr="μικρό σφαιρίδιο μανιτάρι copy">
            <a:extLst>
              <a:ext uri="{FF2B5EF4-FFF2-40B4-BE49-F238E27FC236}">
                <a16:creationId xmlns:a16="http://schemas.microsoft.com/office/drawing/2014/main" id="{433EB817-6F02-D549-9DEE-8A8173AED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775" y="1557338"/>
            <a:ext cx="450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μικρό σφαιρίδιο μανιτάρι copy">
            <a:extLst>
              <a:ext uri="{FF2B5EF4-FFF2-40B4-BE49-F238E27FC236}">
                <a16:creationId xmlns:a16="http://schemas.microsoft.com/office/drawing/2014/main" id="{C76EBEF9-D913-6E4E-855F-FD86BE079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75" y="2613025"/>
            <a:ext cx="450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μικρό σφαιρίδιο μανιτάρι copy">
            <a:extLst>
              <a:ext uri="{FF2B5EF4-FFF2-40B4-BE49-F238E27FC236}">
                <a16:creationId xmlns:a16="http://schemas.microsoft.com/office/drawing/2014/main" id="{B23523CA-475C-F347-93BC-F42DE9DF0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716338"/>
            <a:ext cx="450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8">
            <a:extLst>
              <a:ext uri="{FF2B5EF4-FFF2-40B4-BE49-F238E27FC236}">
                <a16:creationId xmlns:a16="http://schemas.microsoft.com/office/drawing/2014/main" id="{74A13293-5B21-034E-83C1-EE05C91CEA1D}"/>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924800" y="0"/>
            <a:ext cx="1219200" cy="1231900"/>
          </a:xfrm>
          <a:noFill/>
        </p:spPr>
      </p:pic>
      <p:pic>
        <p:nvPicPr>
          <p:cNvPr id="21512" name="Picture 9">
            <a:extLst>
              <a:ext uri="{FF2B5EF4-FFF2-40B4-BE49-F238E27FC236}">
                <a16:creationId xmlns:a16="http://schemas.microsoft.com/office/drawing/2014/main" id="{40C6A16D-AD01-9E4C-AF5F-52D29F4A0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66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0">
            <a:extLst>
              <a:ext uri="{FF2B5EF4-FFF2-40B4-BE49-F238E27FC236}">
                <a16:creationId xmlns:a16="http://schemas.microsoft.com/office/drawing/2014/main" id="{4D81C8FC-EC8F-844A-8B71-0F627C53BFE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5929313"/>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Slide Number Placeholder 10">
            <a:extLst>
              <a:ext uri="{FF2B5EF4-FFF2-40B4-BE49-F238E27FC236}">
                <a16:creationId xmlns:a16="http://schemas.microsoft.com/office/drawing/2014/main" id="{9EDC3229-3E29-BA4D-90ED-3D8CA035A3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C2B5D6D3-BFB7-DA46-9B3A-4C64194826BC}" type="slidenum">
              <a:rPr lang="el-GR" altLang="en-GR" sz="1400"/>
              <a:pPr eaLnBrk="1" hangingPunct="1"/>
              <a:t>3</a:t>
            </a:fld>
            <a:endParaRPr lang="el-GR" altLang="en-GR" sz="1400"/>
          </a:p>
        </p:txBody>
      </p:sp>
      <p:sp>
        <p:nvSpPr>
          <p:cNvPr id="2" name="Footer Placeholder 1">
            <a:extLst>
              <a:ext uri="{FF2B5EF4-FFF2-40B4-BE49-F238E27FC236}">
                <a16:creationId xmlns:a16="http://schemas.microsoft.com/office/drawing/2014/main" id="{B034167E-7D1E-F84D-B66A-962DF91781DB}"/>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F0F08F-0060-3C4D-9CFE-8470D30F6763}"/>
              </a:ext>
            </a:extLst>
          </p:cNvPr>
          <p:cNvSpPr>
            <a:spLocks noGrp="1"/>
          </p:cNvSpPr>
          <p:nvPr>
            <p:ph type="ftr" sz="quarter" idx="11"/>
          </p:nvPr>
        </p:nvSpPr>
        <p:spPr/>
        <p:txBody>
          <a:bodyPr/>
          <a:lstStyle/>
          <a:p>
            <a:r>
              <a:rPr lang="el-GR" altLang="en-GR"/>
              <a:t>Δρ. Δέσποινα Καραγιάννη, 2022</a:t>
            </a:r>
          </a:p>
        </p:txBody>
      </p:sp>
      <p:sp>
        <p:nvSpPr>
          <p:cNvPr id="3" name="Slide Number Placeholder 2">
            <a:extLst>
              <a:ext uri="{FF2B5EF4-FFF2-40B4-BE49-F238E27FC236}">
                <a16:creationId xmlns:a16="http://schemas.microsoft.com/office/drawing/2014/main" id="{716D4EDB-751E-0845-A4AD-DF32BF48CCA8}"/>
              </a:ext>
            </a:extLst>
          </p:cNvPr>
          <p:cNvSpPr>
            <a:spLocks noGrp="1"/>
          </p:cNvSpPr>
          <p:nvPr>
            <p:ph type="sldNum" sz="quarter" idx="12"/>
          </p:nvPr>
        </p:nvSpPr>
        <p:spPr/>
        <p:txBody>
          <a:bodyPr/>
          <a:lstStyle/>
          <a:p>
            <a:fld id="{069E07DD-DE97-E140-800B-0A2ACDE473D3}" type="slidenum">
              <a:rPr lang="el-GR" altLang="en-GR" smtClean="0"/>
              <a:pPr/>
              <a:t>30</a:t>
            </a:fld>
            <a:endParaRPr lang="el-GR" altLang="en-GR"/>
          </a:p>
        </p:txBody>
      </p:sp>
      <p:sp>
        <p:nvSpPr>
          <p:cNvPr id="4" name="Rectangle 3">
            <a:extLst>
              <a:ext uri="{FF2B5EF4-FFF2-40B4-BE49-F238E27FC236}">
                <a16:creationId xmlns:a16="http://schemas.microsoft.com/office/drawing/2014/main" id="{AB25B76F-5AE5-B74D-8F0F-327515FC9B84}"/>
              </a:ext>
            </a:extLst>
          </p:cNvPr>
          <p:cNvSpPr/>
          <p:nvPr/>
        </p:nvSpPr>
        <p:spPr>
          <a:xfrm>
            <a:off x="611560" y="1628800"/>
            <a:ext cx="7776864" cy="3400931"/>
          </a:xfrm>
          <a:prstGeom prst="rect">
            <a:avLst/>
          </a:prstGeom>
        </p:spPr>
        <p:txBody>
          <a:bodyPr wrap="square">
            <a:spAutoFit/>
          </a:bodyPr>
          <a:lstStyle/>
          <a:p>
            <a:pPr indent="457200" algn="just" fontAlgn="auto" hangingPunct="1">
              <a:spcAft>
                <a:spcPts val="600"/>
              </a:spcAft>
            </a:pPr>
            <a:r>
              <a:rPr lang="en-US" sz="2000" dirty="0"/>
              <a:t>A Collaborative Internet communication strategy is characterized by:</a:t>
            </a:r>
          </a:p>
          <a:p>
            <a:pPr marL="342900" indent="-342900" algn="just" fontAlgn="auto" hangingPunct="1">
              <a:spcAft>
                <a:spcPts val="600"/>
              </a:spcAft>
              <a:buFont typeface="Arial" panose="020B0604020202020204" pitchFamily="34" charset="0"/>
              <a:buChar char="•"/>
            </a:pPr>
            <a:r>
              <a:rPr lang="en-US" sz="2000" dirty="0"/>
              <a:t>One-to-one, one-to-many communication tools (i.e., the e-mail, the WWW (interactively), the Social Media and the mailing lists). </a:t>
            </a:r>
          </a:p>
          <a:p>
            <a:pPr marL="342900" indent="-342900" algn="just" fontAlgn="auto" hangingPunct="1">
              <a:spcAft>
                <a:spcPts val="600"/>
              </a:spcAft>
              <a:buFont typeface="Arial" panose="020B0604020202020204" pitchFamily="34" charset="0"/>
              <a:buChar char="•"/>
            </a:pPr>
            <a:r>
              <a:rPr lang="en-US" sz="2000" dirty="0"/>
              <a:t>Informal (pre-defined and non-regulated) bi-directional, personalized, frequent, controllable, direct, allowing messages of un-structured and un-mediated content.</a:t>
            </a:r>
          </a:p>
          <a:p>
            <a:pPr marL="342900" indent="-342900" algn="just" fontAlgn="auto" hangingPunct="1">
              <a:spcAft>
                <a:spcPts val="600"/>
              </a:spcAft>
              <a:buFont typeface="Arial" panose="020B0604020202020204" pitchFamily="34" charset="0"/>
              <a:buChar char="•"/>
            </a:pPr>
            <a:r>
              <a:rPr lang="en-US" sz="2000" dirty="0"/>
              <a:t>All the above characteristics are facets of a Relational Communication Structure (opp. Mechanistic, see p. 16). </a:t>
            </a:r>
            <a:endParaRPr lang="en-GR" sz="2000" dirty="0"/>
          </a:p>
        </p:txBody>
      </p:sp>
      <p:sp>
        <p:nvSpPr>
          <p:cNvPr id="5" name="TextBox 4">
            <a:extLst>
              <a:ext uri="{FF2B5EF4-FFF2-40B4-BE49-F238E27FC236}">
                <a16:creationId xmlns:a16="http://schemas.microsoft.com/office/drawing/2014/main" id="{4DC2EC74-A005-9546-87F0-57A8F23DFFEC}"/>
              </a:ext>
            </a:extLst>
          </p:cNvPr>
          <p:cNvSpPr txBox="1"/>
          <p:nvPr/>
        </p:nvSpPr>
        <p:spPr>
          <a:xfrm>
            <a:off x="1475656" y="620688"/>
            <a:ext cx="6336704" cy="830997"/>
          </a:xfrm>
          <a:prstGeom prst="rect">
            <a:avLst/>
          </a:prstGeom>
          <a:noFill/>
        </p:spPr>
        <p:txBody>
          <a:bodyPr wrap="square" rtlCol="0">
            <a:spAutoFit/>
          </a:bodyPr>
          <a:lstStyle/>
          <a:p>
            <a:r>
              <a:rPr lang="en-US" sz="2400" dirty="0"/>
              <a:t>Collaborative Internet Marketing Strategy – Relational Communication Structure</a:t>
            </a:r>
            <a:endParaRPr lang="en-GR" sz="2400" dirty="0"/>
          </a:p>
        </p:txBody>
      </p:sp>
    </p:spTree>
    <p:extLst>
      <p:ext uri="{BB962C8B-B14F-4D97-AF65-F5344CB8AC3E}">
        <p14:creationId xmlns:p14="http://schemas.microsoft.com/office/powerpoint/2010/main" val="1510647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A1EC7C-3282-B24E-8DB2-07C1E3FBE21A}"/>
              </a:ext>
            </a:extLst>
          </p:cNvPr>
          <p:cNvSpPr>
            <a:spLocks noGrp="1"/>
          </p:cNvSpPr>
          <p:nvPr>
            <p:ph type="ftr" sz="quarter" idx="11"/>
          </p:nvPr>
        </p:nvSpPr>
        <p:spPr/>
        <p:txBody>
          <a:bodyPr/>
          <a:lstStyle/>
          <a:p>
            <a:r>
              <a:rPr lang="el-GR" altLang="en-GR"/>
              <a:t>Δρ. Δέσποινα Καραγιάννη, 2022</a:t>
            </a:r>
          </a:p>
        </p:txBody>
      </p:sp>
      <p:sp>
        <p:nvSpPr>
          <p:cNvPr id="3" name="Slide Number Placeholder 2">
            <a:extLst>
              <a:ext uri="{FF2B5EF4-FFF2-40B4-BE49-F238E27FC236}">
                <a16:creationId xmlns:a16="http://schemas.microsoft.com/office/drawing/2014/main" id="{25ED1DA1-DCC3-2047-9AA5-428AFCCF8B27}"/>
              </a:ext>
            </a:extLst>
          </p:cNvPr>
          <p:cNvSpPr>
            <a:spLocks noGrp="1"/>
          </p:cNvSpPr>
          <p:nvPr>
            <p:ph type="sldNum" sz="quarter" idx="12"/>
          </p:nvPr>
        </p:nvSpPr>
        <p:spPr/>
        <p:txBody>
          <a:bodyPr/>
          <a:lstStyle/>
          <a:p>
            <a:fld id="{069E07DD-DE97-E140-800B-0A2ACDE473D3}" type="slidenum">
              <a:rPr lang="el-GR" altLang="en-GR" smtClean="0"/>
              <a:pPr/>
              <a:t>31</a:t>
            </a:fld>
            <a:endParaRPr lang="el-GR" altLang="en-GR"/>
          </a:p>
        </p:txBody>
      </p:sp>
      <p:sp>
        <p:nvSpPr>
          <p:cNvPr id="5" name="TextBox 4">
            <a:extLst>
              <a:ext uri="{FF2B5EF4-FFF2-40B4-BE49-F238E27FC236}">
                <a16:creationId xmlns:a16="http://schemas.microsoft.com/office/drawing/2014/main" id="{E5FF16E6-ACCB-9147-BA13-1661635BC062}"/>
              </a:ext>
            </a:extLst>
          </p:cNvPr>
          <p:cNvSpPr txBox="1"/>
          <p:nvPr/>
        </p:nvSpPr>
        <p:spPr>
          <a:xfrm>
            <a:off x="654020" y="1305341"/>
            <a:ext cx="8310467" cy="5509200"/>
          </a:xfrm>
          <a:prstGeom prst="rect">
            <a:avLst/>
          </a:prstGeom>
          <a:noFill/>
        </p:spPr>
        <p:txBody>
          <a:bodyPr wrap="square" rtlCol="0">
            <a:spAutoFit/>
          </a:bodyPr>
          <a:lstStyle/>
          <a:p>
            <a:pPr marL="285750" indent="-285750">
              <a:buFont typeface="Arial" panose="020B0604020202020204" pitchFamily="34" charset="0"/>
              <a:buChar char="•"/>
            </a:pPr>
            <a:r>
              <a:rPr lang="en-GB" sz="3200" dirty="0"/>
              <a:t>The Internet : Enabler of Strategy</a:t>
            </a:r>
          </a:p>
          <a:p>
            <a:pPr marL="285750" indent="-285750">
              <a:buFont typeface="Arial" panose="020B0604020202020204" pitchFamily="34" charset="0"/>
              <a:buChar char="•"/>
            </a:pPr>
            <a:r>
              <a:rPr lang="en-GB" sz="3200" dirty="0"/>
              <a:t>Although that: </a:t>
            </a:r>
          </a:p>
          <a:p>
            <a:pPr marL="742950" lvl="1" indent="-285750">
              <a:buFont typeface="Arial" panose="020B0604020202020204" pitchFamily="34" charset="0"/>
              <a:buChar char="•"/>
            </a:pPr>
            <a:r>
              <a:rPr lang="en-GB" sz="3200" dirty="0"/>
              <a:t>It doesn’t entail switching costs</a:t>
            </a:r>
          </a:p>
          <a:p>
            <a:pPr marL="742950" lvl="1" indent="-285750">
              <a:buFont typeface="Arial" panose="020B0604020202020204" pitchFamily="34" charset="0"/>
              <a:buChar char="•"/>
            </a:pPr>
            <a:r>
              <a:rPr lang="en-GB" sz="3200" dirty="0"/>
              <a:t>It doesn’t require large capital investments</a:t>
            </a:r>
          </a:p>
          <a:p>
            <a:pPr marL="742950" lvl="1" indent="-285750">
              <a:buFont typeface="Arial" panose="020B0604020202020204" pitchFamily="34" charset="0"/>
              <a:buChar char="•"/>
            </a:pPr>
            <a:r>
              <a:rPr lang="en-GB" sz="3200" dirty="0"/>
              <a:t>It creates network externalities, though without this to be referred only to the early mover advantage (late movers are not in disadvantage in the case of the Internet).</a:t>
            </a:r>
          </a:p>
          <a:p>
            <a:endParaRPr lang="en-GR" sz="3200" dirty="0"/>
          </a:p>
        </p:txBody>
      </p:sp>
      <p:sp>
        <p:nvSpPr>
          <p:cNvPr id="6" name="TextBox 5">
            <a:extLst>
              <a:ext uri="{FF2B5EF4-FFF2-40B4-BE49-F238E27FC236}">
                <a16:creationId xmlns:a16="http://schemas.microsoft.com/office/drawing/2014/main" id="{1685454B-20F7-B847-86C3-603CD05D630E}"/>
              </a:ext>
            </a:extLst>
          </p:cNvPr>
          <p:cNvSpPr txBox="1"/>
          <p:nvPr/>
        </p:nvSpPr>
        <p:spPr>
          <a:xfrm>
            <a:off x="1043608" y="152400"/>
            <a:ext cx="7555273" cy="954107"/>
          </a:xfrm>
          <a:prstGeom prst="rect">
            <a:avLst/>
          </a:prstGeom>
          <a:noFill/>
        </p:spPr>
        <p:txBody>
          <a:bodyPr wrap="none" rtlCol="0">
            <a:spAutoFit/>
          </a:bodyPr>
          <a:lstStyle/>
          <a:p>
            <a:r>
              <a:rPr lang="en-GR" sz="2800" dirty="0"/>
              <a:t>T</a:t>
            </a:r>
            <a:r>
              <a:rPr lang="en-GB" sz="2800" dirty="0"/>
              <a:t>h</a:t>
            </a:r>
            <a:r>
              <a:rPr lang="en-GR" sz="2800" dirty="0"/>
              <a:t>e Internet: </a:t>
            </a:r>
            <a:r>
              <a:rPr lang="en-US" sz="2800" dirty="0"/>
              <a:t>An IT Strategic Intent:</a:t>
            </a:r>
          </a:p>
          <a:p>
            <a:r>
              <a:rPr lang="en-US" sz="2800" b="1" dirty="0"/>
              <a:t>Strategy + Structure +Strategic Advantage</a:t>
            </a:r>
            <a:endParaRPr lang="en-GR" sz="2800" b="1" dirty="0"/>
          </a:p>
        </p:txBody>
      </p:sp>
    </p:spTree>
    <p:extLst>
      <p:ext uri="{BB962C8B-B14F-4D97-AF65-F5344CB8AC3E}">
        <p14:creationId xmlns:p14="http://schemas.microsoft.com/office/powerpoint/2010/main" val="4029233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Τίτλος 1">
            <a:extLst>
              <a:ext uri="{FF2B5EF4-FFF2-40B4-BE49-F238E27FC236}">
                <a16:creationId xmlns:a16="http://schemas.microsoft.com/office/drawing/2014/main" id="{1C583D71-BFB8-8D4E-A2DE-FB38DE419550}"/>
              </a:ext>
            </a:extLst>
          </p:cNvPr>
          <p:cNvSpPr>
            <a:spLocks noGrp="1"/>
          </p:cNvSpPr>
          <p:nvPr>
            <p:ph type="title"/>
          </p:nvPr>
        </p:nvSpPr>
        <p:spPr>
          <a:xfrm>
            <a:off x="6084888" y="2492375"/>
            <a:ext cx="2836862" cy="3600450"/>
          </a:xfrm>
        </p:spPr>
        <p:txBody>
          <a:bodyPr/>
          <a:lstStyle/>
          <a:p>
            <a:pPr algn="l"/>
            <a:r>
              <a:rPr lang="el-GR" altLang="en-GR" sz="1600">
                <a:ea typeface="ＭＳ Ｐゴシック" panose="020B0600070205080204" pitchFamily="34" charset="-128"/>
              </a:rPr>
              <a:t>Ευρεία κάλυψη – εμβέλεια </a:t>
            </a:r>
            <a:br>
              <a:rPr lang="el-GR" altLang="en-GR" sz="1600">
                <a:ea typeface="ＭＳ Ｐゴシック" panose="020B0600070205080204" pitchFamily="34" charset="-128"/>
              </a:rPr>
            </a:br>
            <a:br>
              <a:rPr lang="el-GR" altLang="en-GR" sz="1600">
                <a:ea typeface="ＭＳ Ｐゴシック" panose="020B0600070205080204" pitchFamily="34" charset="-128"/>
              </a:rPr>
            </a:br>
            <a:r>
              <a:rPr lang="el-GR" altLang="en-GR" sz="1600">
                <a:ea typeface="ＭＳ Ｐゴシック" panose="020B0600070205080204" pitchFamily="34" charset="-128"/>
              </a:rPr>
              <a:t>Παγκοσμιότητα-Ξεθώριασμα διακρατικών συνόρων</a:t>
            </a:r>
            <a:br>
              <a:rPr lang="el-GR" altLang="en-GR" sz="1600">
                <a:ea typeface="ＭＳ Ｐゴシック" panose="020B0600070205080204" pitchFamily="34" charset="-128"/>
              </a:rPr>
            </a:br>
            <a:br>
              <a:rPr lang="el-GR" altLang="en-GR" sz="1600">
                <a:ea typeface="ＭＳ Ｐゴシック" panose="020B0600070205080204" pitchFamily="34" charset="-128"/>
              </a:rPr>
            </a:br>
            <a:r>
              <a:rPr lang="el-GR" altLang="en-GR" sz="1600">
                <a:ea typeface="ＭＳ Ｐゴシック" panose="020B0600070205080204" pitchFamily="34" charset="-128"/>
              </a:rPr>
              <a:t>Διεθνή πρότυπα </a:t>
            </a:r>
            <a:r>
              <a:rPr lang="en-US" altLang="en-GR" sz="1600">
                <a:ea typeface="ＭＳ Ｐゴシック" panose="020B0600070205080204" pitchFamily="34" charset="-128"/>
              </a:rPr>
              <a:t>Internet standards</a:t>
            </a:r>
            <a:br>
              <a:rPr lang="en-US" altLang="en-GR" sz="1600">
                <a:ea typeface="ＭＳ Ｐゴシック" panose="020B0600070205080204" pitchFamily="34" charset="-128"/>
              </a:rPr>
            </a:br>
            <a:br>
              <a:rPr lang="en-US" altLang="en-GR" sz="1600">
                <a:ea typeface="ＭＳ Ｐゴシック" panose="020B0600070205080204" pitchFamily="34" charset="-128"/>
              </a:rPr>
            </a:br>
            <a:r>
              <a:rPr lang="el-GR" altLang="en-GR" sz="1600">
                <a:ea typeface="ＭＳ Ｐゴシック" panose="020B0600070205080204" pitchFamily="34" charset="-128"/>
              </a:rPr>
              <a:t>Πλούτος πληροφόρησης</a:t>
            </a:r>
            <a:br>
              <a:rPr lang="el-GR" altLang="en-GR" sz="1600">
                <a:ea typeface="ＭＳ Ｐゴシック" panose="020B0600070205080204" pitchFamily="34" charset="-128"/>
              </a:rPr>
            </a:br>
            <a:br>
              <a:rPr lang="el-GR" altLang="en-GR" sz="1600">
                <a:ea typeface="ＭＳ Ｐゴシック" panose="020B0600070205080204" pitchFamily="34" charset="-128"/>
              </a:rPr>
            </a:br>
            <a:r>
              <a:rPr lang="el-GR" altLang="en-GR" sz="1600">
                <a:ea typeface="ＭＳ Ｐゴシック" panose="020B0600070205080204" pitchFamily="34" charset="-128"/>
              </a:rPr>
              <a:t>Αλληλεπίδραση-διάδραση</a:t>
            </a:r>
            <a:br>
              <a:rPr lang="el-GR" altLang="en-GR" sz="1600">
                <a:ea typeface="ＭＳ Ｐゴシック" panose="020B0600070205080204" pitchFamily="34" charset="-128"/>
              </a:rPr>
            </a:br>
            <a:r>
              <a:rPr lang="el-GR" altLang="en-GR" sz="1600">
                <a:ea typeface="ＭＳ Ｐゴシック" panose="020B0600070205080204" pitchFamily="34" charset="-128"/>
              </a:rPr>
              <a:t> (ο πελάτης γίνεται συνδημιουργός αξίας) </a:t>
            </a:r>
            <a:br>
              <a:rPr lang="el-GR" altLang="en-GR" sz="1600">
                <a:ea typeface="ＭＳ Ｐゴシック" panose="020B0600070205080204" pitchFamily="34" charset="-128"/>
              </a:rPr>
            </a:br>
            <a:br>
              <a:rPr lang="el-GR" altLang="en-GR" sz="1600">
                <a:ea typeface="ＭＳ Ｐゴシック" panose="020B0600070205080204" pitchFamily="34" charset="-128"/>
              </a:rPr>
            </a:br>
            <a:r>
              <a:rPr lang="el-GR" altLang="en-GR" sz="1600">
                <a:ea typeface="ＭＳ Ｐゴシック" panose="020B0600070205080204" pitchFamily="34" charset="-128"/>
              </a:rPr>
              <a:t>Πυκνότητα πληροφόρησης</a:t>
            </a:r>
            <a:br>
              <a:rPr lang="el-GR" altLang="en-GR" sz="1600">
                <a:ea typeface="ＭＳ Ｐゴシック" panose="020B0600070205080204" pitchFamily="34" charset="-128"/>
              </a:rPr>
            </a:br>
            <a:r>
              <a:rPr lang="el-GR" altLang="en-GR" sz="1600">
                <a:ea typeface="ＭＳ Ｐゴシック" panose="020B0600070205080204" pitchFamily="34" charset="-128"/>
              </a:rPr>
              <a:t>(αποθήκευση)</a:t>
            </a:r>
            <a:br>
              <a:rPr lang="el-GR" altLang="en-GR" sz="1600">
                <a:ea typeface="ＭＳ Ｐゴシック" panose="020B0600070205080204" pitchFamily="34" charset="-128"/>
              </a:rPr>
            </a:br>
            <a:br>
              <a:rPr lang="el-GR" altLang="en-GR" sz="1600">
                <a:ea typeface="ＭＳ Ｐゴシック" panose="020B0600070205080204" pitchFamily="34" charset="-128"/>
              </a:rPr>
            </a:br>
            <a:r>
              <a:rPr lang="el-GR" altLang="en-GR" sz="1600">
                <a:ea typeface="ＭＳ Ｐゴシック" panose="020B0600070205080204" pitchFamily="34" charset="-128"/>
              </a:rPr>
              <a:t>Προσωποποίηση/</a:t>
            </a:r>
            <a:r>
              <a:rPr lang="en-US" altLang="en-GR" sz="1600">
                <a:ea typeface="ＭＳ Ｐゴシック" panose="020B0600070205080204" pitchFamily="34" charset="-128"/>
              </a:rPr>
              <a:t>Customization</a:t>
            </a:r>
            <a:br>
              <a:rPr lang="en-US" altLang="en-GR" sz="1600">
                <a:ea typeface="ＭＳ Ｐゴシック" panose="020B0600070205080204" pitchFamily="34" charset="-128"/>
              </a:rPr>
            </a:br>
            <a:br>
              <a:rPr lang="el-GR" altLang="en-GR" sz="1600">
                <a:ea typeface="ＭＳ Ｐゴシック" panose="020B0600070205080204" pitchFamily="34" charset="-128"/>
              </a:rPr>
            </a:br>
            <a:r>
              <a:rPr lang="el-GR" altLang="en-GR" sz="1600">
                <a:ea typeface="ＭＳ Ｐゴシック" panose="020B0600070205080204" pitchFamily="34" charset="-128"/>
              </a:rPr>
              <a:t>Κοινωνικά δίκτυα (κοινωνική τεχνολογία)</a:t>
            </a:r>
          </a:p>
        </p:txBody>
      </p:sp>
      <p:pic>
        <p:nvPicPr>
          <p:cNvPr id="37890" name="Θέση περιεχομένου 3">
            <a:extLst>
              <a:ext uri="{FF2B5EF4-FFF2-40B4-BE49-F238E27FC236}">
                <a16:creationId xmlns:a16="http://schemas.microsoft.com/office/drawing/2014/main" id="{531F92F1-1DE4-BE4F-BA63-B807920D17F6}"/>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11188" y="-3175"/>
            <a:ext cx="5413375" cy="6783388"/>
          </a:xfrm>
        </p:spPr>
      </p:pic>
      <p:sp>
        <p:nvSpPr>
          <p:cNvPr id="3" name="Slide Number Placeholder 2">
            <a:extLst>
              <a:ext uri="{FF2B5EF4-FFF2-40B4-BE49-F238E27FC236}">
                <a16:creationId xmlns:a16="http://schemas.microsoft.com/office/drawing/2014/main" id="{EBE10B04-3CC4-0545-BCE2-962C51886632}"/>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D7458758-EAF6-F94E-BBC7-1FF61EB64B72}" type="slidenum">
              <a:rPr lang="el-GR" altLang="en-GR" sz="1400"/>
              <a:pPr eaLnBrk="1" hangingPunct="1"/>
              <a:t>32</a:t>
            </a:fld>
            <a:endParaRPr lang="el-GR" altLang="en-GR" sz="1400"/>
          </a:p>
        </p:txBody>
      </p:sp>
      <p:sp>
        <p:nvSpPr>
          <p:cNvPr id="2" name="Footer Placeholder 1">
            <a:extLst>
              <a:ext uri="{FF2B5EF4-FFF2-40B4-BE49-F238E27FC236}">
                <a16:creationId xmlns:a16="http://schemas.microsoft.com/office/drawing/2014/main" id="{D65F963C-F68F-F24D-95D8-B90984C68895}"/>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Τίτλος 1">
            <a:extLst>
              <a:ext uri="{FF2B5EF4-FFF2-40B4-BE49-F238E27FC236}">
                <a16:creationId xmlns:a16="http://schemas.microsoft.com/office/drawing/2014/main" id="{A088778B-FAF2-BC4B-AA81-06F92959EC94}"/>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38914" name="Θέση περιεχομένου 3">
            <a:extLst>
              <a:ext uri="{FF2B5EF4-FFF2-40B4-BE49-F238E27FC236}">
                <a16:creationId xmlns:a16="http://schemas.microsoft.com/office/drawing/2014/main" id="{FE5496B2-3AAB-804B-A02C-69FEE99B151F}"/>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27384"/>
            <a:ext cx="9144000" cy="6858000"/>
          </a:xfrm>
        </p:spPr>
      </p:pic>
      <p:sp>
        <p:nvSpPr>
          <p:cNvPr id="3" name="Slide Number Placeholder 2">
            <a:extLst>
              <a:ext uri="{FF2B5EF4-FFF2-40B4-BE49-F238E27FC236}">
                <a16:creationId xmlns:a16="http://schemas.microsoft.com/office/drawing/2014/main" id="{2C5C4779-DBF0-AF4B-BAE7-CC78F4E7AF4A}"/>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2345C3B5-D599-CB4A-A4AA-AA0B984DC171}" type="slidenum">
              <a:rPr lang="el-GR" altLang="en-GR" sz="1400"/>
              <a:pPr eaLnBrk="1" hangingPunct="1"/>
              <a:t>33</a:t>
            </a:fld>
            <a:endParaRPr lang="el-GR" altLang="en-GR" sz="1400"/>
          </a:p>
        </p:txBody>
      </p:sp>
      <p:sp>
        <p:nvSpPr>
          <p:cNvPr id="2" name="Footer Placeholder 1">
            <a:extLst>
              <a:ext uri="{FF2B5EF4-FFF2-40B4-BE49-F238E27FC236}">
                <a16:creationId xmlns:a16="http://schemas.microsoft.com/office/drawing/2014/main" id="{D9A11B2E-A396-C244-9074-917F67D42FFB}"/>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0911-416B-C045-A2BF-076DBB61DBB0}"/>
              </a:ext>
            </a:extLst>
          </p:cNvPr>
          <p:cNvSpPr>
            <a:spLocks noGrp="1"/>
          </p:cNvSpPr>
          <p:nvPr>
            <p:ph type="title"/>
          </p:nvPr>
        </p:nvSpPr>
        <p:spPr/>
        <p:txBody>
          <a:bodyPr/>
          <a:lstStyle/>
          <a:p>
            <a:endParaRPr lang="en-GR" dirty="0"/>
          </a:p>
        </p:txBody>
      </p:sp>
      <p:pic>
        <p:nvPicPr>
          <p:cNvPr id="6" name="Content Placeholder 5">
            <a:extLst>
              <a:ext uri="{FF2B5EF4-FFF2-40B4-BE49-F238E27FC236}">
                <a16:creationId xmlns:a16="http://schemas.microsoft.com/office/drawing/2014/main" id="{638178A0-8B03-834F-9A4E-D20BBA26104A}"/>
              </a:ext>
            </a:extLst>
          </p:cNvPr>
          <p:cNvPicPr>
            <a:picLocks noGrp="1" noChangeAspect="1"/>
          </p:cNvPicPr>
          <p:nvPr>
            <p:ph idx="1"/>
          </p:nvPr>
        </p:nvPicPr>
        <p:blipFill>
          <a:blip r:embed="rId3"/>
          <a:stretch>
            <a:fillRect/>
          </a:stretch>
        </p:blipFill>
        <p:spPr>
          <a:xfrm>
            <a:off x="-68433" y="404664"/>
            <a:ext cx="9280865" cy="5237643"/>
          </a:xfrm>
          <a:prstGeom prst="rect">
            <a:avLst/>
          </a:prstGeom>
        </p:spPr>
      </p:pic>
      <p:sp>
        <p:nvSpPr>
          <p:cNvPr id="4" name="Footer Placeholder 3">
            <a:extLst>
              <a:ext uri="{FF2B5EF4-FFF2-40B4-BE49-F238E27FC236}">
                <a16:creationId xmlns:a16="http://schemas.microsoft.com/office/drawing/2014/main" id="{FD0C7905-1364-6841-8ED0-CCCD73B1168B}"/>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50EAA0A1-372F-644D-97AA-549BE3FC2BFC}"/>
              </a:ext>
            </a:extLst>
          </p:cNvPr>
          <p:cNvSpPr>
            <a:spLocks noGrp="1"/>
          </p:cNvSpPr>
          <p:nvPr>
            <p:ph type="sldNum" sz="quarter" idx="12"/>
          </p:nvPr>
        </p:nvSpPr>
        <p:spPr/>
        <p:txBody>
          <a:bodyPr/>
          <a:lstStyle/>
          <a:p>
            <a:fld id="{3B354332-F23B-534A-A191-157CDC1B0D27}" type="slidenum">
              <a:rPr lang="el-GR" altLang="en-GR" smtClean="0"/>
              <a:pPr/>
              <a:t>34</a:t>
            </a:fld>
            <a:endParaRPr lang="el-GR" altLang="en-GR"/>
          </a:p>
        </p:txBody>
      </p:sp>
    </p:spTree>
    <p:extLst>
      <p:ext uri="{BB962C8B-B14F-4D97-AF65-F5344CB8AC3E}">
        <p14:creationId xmlns:p14="http://schemas.microsoft.com/office/powerpoint/2010/main" val="1594606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242E-8646-EC41-93CA-A311B3329C40}"/>
              </a:ext>
            </a:extLst>
          </p:cNvPr>
          <p:cNvSpPr>
            <a:spLocks noGrp="1"/>
          </p:cNvSpPr>
          <p:nvPr>
            <p:ph type="title"/>
          </p:nvPr>
        </p:nvSpPr>
        <p:spPr>
          <a:xfrm>
            <a:off x="685800" y="296416"/>
            <a:ext cx="8350696" cy="396280"/>
          </a:xfrm>
        </p:spPr>
        <p:txBody>
          <a:bodyPr/>
          <a:lstStyle/>
          <a:p>
            <a:r>
              <a:rPr lang="en-GR" dirty="0"/>
              <a:t>Most Used Social Platforms</a:t>
            </a:r>
          </a:p>
        </p:txBody>
      </p:sp>
      <p:pic>
        <p:nvPicPr>
          <p:cNvPr id="7" name="Content Placeholder 6">
            <a:extLst>
              <a:ext uri="{FF2B5EF4-FFF2-40B4-BE49-F238E27FC236}">
                <a16:creationId xmlns:a16="http://schemas.microsoft.com/office/drawing/2014/main" id="{32BF23D7-847E-5C47-A8DF-DE15178D5E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754107"/>
            <a:ext cx="9117464" cy="5128573"/>
          </a:xfrm>
        </p:spPr>
      </p:pic>
      <p:sp>
        <p:nvSpPr>
          <p:cNvPr id="4" name="Footer Placeholder 3">
            <a:extLst>
              <a:ext uri="{FF2B5EF4-FFF2-40B4-BE49-F238E27FC236}">
                <a16:creationId xmlns:a16="http://schemas.microsoft.com/office/drawing/2014/main" id="{37214418-13A5-284F-B15E-8F4B37492BE2}"/>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589E4EC7-3333-664A-84B0-AA408A58231B}"/>
              </a:ext>
            </a:extLst>
          </p:cNvPr>
          <p:cNvSpPr>
            <a:spLocks noGrp="1"/>
          </p:cNvSpPr>
          <p:nvPr>
            <p:ph type="sldNum" sz="quarter" idx="12"/>
          </p:nvPr>
        </p:nvSpPr>
        <p:spPr/>
        <p:txBody>
          <a:bodyPr/>
          <a:lstStyle/>
          <a:p>
            <a:fld id="{3B354332-F23B-534A-A191-157CDC1B0D27}" type="slidenum">
              <a:rPr lang="el-GR" altLang="en-GR" smtClean="0"/>
              <a:pPr/>
              <a:t>35</a:t>
            </a:fld>
            <a:endParaRPr lang="el-GR" altLang="en-GR"/>
          </a:p>
        </p:txBody>
      </p:sp>
    </p:spTree>
    <p:extLst>
      <p:ext uri="{BB962C8B-B14F-4D97-AF65-F5344CB8AC3E}">
        <p14:creationId xmlns:p14="http://schemas.microsoft.com/office/powerpoint/2010/main" val="778791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5AF3B-FF30-6E4C-936B-1A66BB1B9D98}"/>
              </a:ext>
            </a:extLst>
          </p:cNvPr>
          <p:cNvSpPr>
            <a:spLocks noGrp="1"/>
          </p:cNvSpPr>
          <p:nvPr>
            <p:ph type="title"/>
          </p:nvPr>
        </p:nvSpPr>
        <p:spPr/>
        <p:txBody>
          <a:bodyPr/>
          <a:lstStyle/>
          <a:p>
            <a:endParaRPr lang="en-GR" dirty="0"/>
          </a:p>
        </p:txBody>
      </p:sp>
      <p:pic>
        <p:nvPicPr>
          <p:cNvPr id="6" name="Content Placeholder 5">
            <a:extLst>
              <a:ext uri="{FF2B5EF4-FFF2-40B4-BE49-F238E27FC236}">
                <a16:creationId xmlns:a16="http://schemas.microsoft.com/office/drawing/2014/main" id="{89D22825-3F85-4744-A7CF-87B5E5C9DA62}"/>
              </a:ext>
            </a:extLst>
          </p:cNvPr>
          <p:cNvPicPr>
            <a:picLocks noGrp="1" noChangeAspect="1"/>
          </p:cNvPicPr>
          <p:nvPr>
            <p:ph idx="1"/>
          </p:nvPr>
        </p:nvPicPr>
        <p:blipFill>
          <a:blip r:embed="rId3"/>
          <a:stretch>
            <a:fillRect/>
          </a:stretch>
        </p:blipFill>
        <p:spPr>
          <a:xfrm>
            <a:off x="0" y="749683"/>
            <a:ext cx="9247245" cy="4586927"/>
          </a:xfrm>
          <a:prstGeom prst="rect">
            <a:avLst/>
          </a:prstGeom>
        </p:spPr>
      </p:pic>
      <p:sp>
        <p:nvSpPr>
          <p:cNvPr id="4" name="Footer Placeholder 3">
            <a:extLst>
              <a:ext uri="{FF2B5EF4-FFF2-40B4-BE49-F238E27FC236}">
                <a16:creationId xmlns:a16="http://schemas.microsoft.com/office/drawing/2014/main" id="{78621E84-A01F-F443-BF70-320EE7E883E4}"/>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058E9526-6BCE-0A44-9DA1-39CC49BDD6F2}"/>
              </a:ext>
            </a:extLst>
          </p:cNvPr>
          <p:cNvSpPr>
            <a:spLocks noGrp="1"/>
          </p:cNvSpPr>
          <p:nvPr>
            <p:ph type="sldNum" sz="quarter" idx="12"/>
          </p:nvPr>
        </p:nvSpPr>
        <p:spPr/>
        <p:txBody>
          <a:bodyPr/>
          <a:lstStyle/>
          <a:p>
            <a:fld id="{3B354332-F23B-534A-A191-157CDC1B0D27}" type="slidenum">
              <a:rPr lang="el-GR" altLang="en-GR" smtClean="0"/>
              <a:pPr/>
              <a:t>36</a:t>
            </a:fld>
            <a:endParaRPr lang="el-GR" altLang="en-GR"/>
          </a:p>
        </p:txBody>
      </p:sp>
    </p:spTree>
    <p:extLst>
      <p:ext uri="{BB962C8B-B14F-4D97-AF65-F5344CB8AC3E}">
        <p14:creationId xmlns:p14="http://schemas.microsoft.com/office/powerpoint/2010/main" val="1091066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75B8-7DA9-9A4B-B4F7-FD5EEB0E1D2C}"/>
              </a:ext>
            </a:extLst>
          </p:cNvPr>
          <p:cNvSpPr>
            <a:spLocks noGrp="1"/>
          </p:cNvSpPr>
          <p:nvPr>
            <p:ph type="title"/>
          </p:nvPr>
        </p:nvSpPr>
        <p:spPr>
          <a:xfrm>
            <a:off x="685800" y="296416"/>
            <a:ext cx="6870700" cy="468288"/>
          </a:xfrm>
        </p:spPr>
        <p:txBody>
          <a:bodyPr/>
          <a:lstStyle/>
          <a:p>
            <a:r>
              <a:rPr lang="en-US" dirty="0"/>
              <a:t>T</a:t>
            </a:r>
            <a:r>
              <a:rPr lang="en-GR" dirty="0"/>
              <a:t>ik tok users</a:t>
            </a:r>
          </a:p>
        </p:txBody>
      </p:sp>
      <p:pic>
        <p:nvPicPr>
          <p:cNvPr id="7" name="Content Placeholder 6">
            <a:extLst>
              <a:ext uri="{FF2B5EF4-FFF2-40B4-BE49-F238E27FC236}">
                <a16:creationId xmlns:a16="http://schemas.microsoft.com/office/drawing/2014/main" id="{A86A72F5-AA71-B44E-9321-842899435A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268760"/>
            <a:ext cx="4055369" cy="3917899"/>
          </a:xfrm>
        </p:spPr>
      </p:pic>
      <p:sp>
        <p:nvSpPr>
          <p:cNvPr id="4" name="Footer Placeholder 3">
            <a:extLst>
              <a:ext uri="{FF2B5EF4-FFF2-40B4-BE49-F238E27FC236}">
                <a16:creationId xmlns:a16="http://schemas.microsoft.com/office/drawing/2014/main" id="{4B29FC15-4E32-8845-BB1F-1D0ECE46FADA}"/>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DF1E8764-80F8-2543-BCCF-53A426F81166}"/>
              </a:ext>
            </a:extLst>
          </p:cNvPr>
          <p:cNvSpPr>
            <a:spLocks noGrp="1"/>
          </p:cNvSpPr>
          <p:nvPr>
            <p:ph type="sldNum" sz="quarter" idx="12"/>
          </p:nvPr>
        </p:nvSpPr>
        <p:spPr/>
        <p:txBody>
          <a:bodyPr/>
          <a:lstStyle/>
          <a:p>
            <a:fld id="{3B354332-F23B-534A-A191-157CDC1B0D27}" type="slidenum">
              <a:rPr lang="el-GR" altLang="en-GR" smtClean="0"/>
              <a:pPr/>
              <a:t>37</a:t>
            </a:fld>
            <a:endParaRPr lang="el-GR" altLang="en-GR"/>
          </a:p>
        </p:txBody>
      </p:sp>
      <p:pic>
        <p:nvPicPr>
          <p:cNvPr id="9" name="Picture 8">
            <a:extLst>
              <a:ext uri="{FF2B5EF4-FFF2-40B4-BE49-F238E27FC236}">
                <a16:creationId xmlns:a16="http://schemas.microsoft.com/office/drawing/2014/main" id="{052C788B-0944-344A-9027-9F83A702AFDC}"/>
              </a:ext>
            </a:extLst>
          </p:cNvPr>
          <p:cNvPicPr>
            <a:picLocks noChangeAspect="1"/>
          </p:cNvPicPr>
          <p:nvPr/>
        </p:nvPicPr>
        <p:blipFill>
          <a:blip r:embed="rId3"/>
          <a:stretch>
            <a:fillRect/>
          </a:stretch>
        </p:blipFill>
        <p:spPr>
          <a:xfrm>
            <a:off x="4756150" y="1826445"/>
            <a:ext cx="3924300" cy="2654300"/>
          </a:xfrm>
          <a:prstGeom prst="rect">
            <a:avLst/>
          </a:prstGeom>
        </p:spPr>
      </p:pic>
    </p:spTree>
    <p:extLst>
      <p:ext uri="{BB962C8B-B14F-4D97-AF65-F5344CB8AC3E}">
        <p14:creationId xmlns:p14="http://schemas.microsoft.com/office/powerpoint/2010/main" val="2239264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8C46-A51A-3B47-A233-5B45C77F442B}"/>
              </a:ext>
            </a:extLst>
          </p:cNvPr>
          <p:cNvSpPr>
            <a:spLocks noGrp="1"/>
          </p:cNvSpPr>
          <p:nvPr>
            <p:ph type="title"/>
          </p:nvPr>
        </p:nvSpPr>
        <p:spPr>
          <a:xfrm>
            <a:off x="323528" y="152400"/>
            <a:ext cx="8136904" cy="612304"/>
          </a:xfrm>
        </p:spPr>
        <p:txBody>
          <a:bodyPr/>
          <a:lstStyle/>
          <a:p>
            <a:r>
              <a:rPr lang="en-GR" sz="3200" dirty="0"/>
              <a:t>Reasons for Using Social Media</a:t>
            </a:r>
          </a:p>
        </p:txBody>
      </p:sp>
      <p:pic>
        <p:nvPicPr>
          <p:cNvPr id="7" name="Content Placeholder 6">
            <a:extLst>
              <a:ext uri="{FF2B5EF4-FFF2-40B4-BE49-F238E27FC236}">
                <a16:creationId xmlns:a16="http://schemas.microsoft.com/office/drawing/2014/main" id="{B8840214-748F-454E-B8D6-40CC715C56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96225"/>
            <a:ext cx="9143999" cy="5143500"/>
          </a:xfrm>
        </p:spPr>
      </p:pic>
      <p:sp>
        <p:nvSpPr>
          <p:cNvPr id="4" name="Footer Placeholder 3">
            <a:extLst>
              <a:ext uri="{FF2B5EF4-FFF2-40B4-BE49-F238E27FC236}">
                <a16:creationId xmlns:a16="http://schemas.microsoft.com/office/drawing/2014/main" id="{6814835F-BE7F-3B4B-AB62-6896B64C826A}"/>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
        <p:nvSpPr>
          <p:cNvPr id="5" name="Slide Number Placeholder 4">
            <a:extLst>
              <a:ext uri="{FF2B5EF4-FFF2-40B4-BE49-F238E27FC236}">
                <a16:creationId xmlns:a16="http://schemas.microsoft.com/office/drawing/2014/main" id="{DFC8363F-0FED-6044-830F-061893BE8F24}"/>
              </a:ext>
            </a:extLst>
          </p:cNvPr>
          <p:cNvSpPr>
            <a:spLocks noGrp="1"/>
          </p:cNvSpPr>
          <p:nvPr>
            <p:ph type="sldNum" sz="quarter" idx="12"/>
          </p:nvPr>
        </p:nvSpPr>
        <p:spPr/>
        <p:txBody>
          <a:bodyPr/>
          <a:lstStyle/>
          <a:p>
            <a:fld id="{3B354332-F23B-534A-A191-157CDC1B0D27}" type="slidenum">
              <a:rPr lang="el-GR" altLang="en-GR" smtClean="0"/>
              <a:pPr/>
              <a:t>38</a:t>
            </a:fld>
            <a:endParaRPr lang="el-GR" altLang="en-GR"/>
          </a:p>
        </p:txBody>
      </p:sp>
    </p:spTree>
    <p:extLst>
      <p:ext uri="{BB962C8B-B14F-4D97-AF65-F5344CB8AC3E}">
        <p14:creationId xmlns:p14="http://schemas.microsoft.com/office/powerpoint/2010/main" val="2718444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B0FF-1E20-2F44-A9EA-3DB42A804D13}"/>
              </a:ext>
            </a:extLst>
          </p:cNvPr>
          <p:cNvSpPr>
            <a:spLocks noGrp="1"/>
          </p:cNvSpPr>
          <p:nvPr>
            <p:ph type="title"/>
          </p:nvPr>
        </p:nvSpPr>
        <p:spPr>
          <a:xfrm>
            <a:off x="685800" y="152400"/>
            <a:ext cx="6870700" cy="880206"/>
          </a:xfrm>
        </p:spPr>
        <p:txBody>
          <a:bodyPr/>
          <a:lstStyle/>
          <a:p>
            <a:r>
              <a:rPr lang="en-US" sz="3200" dirty="0"/>
              <a:t>Time spent on Social Media (UK)</a:t>
            </a:r>
            <a:endParaRPr lang="en-GR" sz="3200" dirty="0"/>
          </a:p>
        </p:txBody>
      </p:sp>
      <p:sp>
        <p:nvSpPr>
          <p:cNvPr id="4" name="Footer Placeholder 3">
            <a:extLst>
              <a:ext uri="{FF2B5EF4-FFF2-40B4-BE49-F238E27FC236}">
                <a16:creationId xmlns:a16="http://schemas.microsoft.com/office/drawing/2014/main" id="{303AC796-8820-EB4E-A3BD-35BC6B86D493}"/>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A9C0C055-DECC-4B48-8660-2B5B7105F6A4}"/>
              </a:ext>
            </a:extLst>
          </p:cNvPr>
          <p:cNvSpPr>
            <a:spLocks noGrp="1"/>
          </p:cNvSpPr>
          <p:nvPr>
            <p:ph type="sldNum" sz="quarter" idx="12"/>
          </p:nvPr>
        </p:nvSpPr>
        <p:spPr/>
        <p:txBody>
          <a:bodyPr/>
          <a:lstStyle/>
          <a:p>
            <a:fld id="{3B354332-F23B-534A-A191-157CDC1B0D27}" type="slidenum">
              <a:rPr lang="el-GR" altLang="en-GR" smtClean="0"/>
              <a:pPr/>
              <a:t>39</a:t>
            </a:fld>
            <a:endParaRPr lang="el-GR" altLang="en-GR"/>
          </a:p>
        </p:txBody>
      </p:sp>
      <p:sp>
        <p:nvSpPr>
          <p:cNvPr id="11" name="Content Placeholder 10">
            <a:extLst>
              <a:ext uri="{FF2B5EF4-FFF2-40B4-BE49-F238E27FC236}">
                <a16:creationId xmlns:a16="http://schemas.microsoft.com/office/drawing/2014/main" id="{C4FE4C0E-A80A-0044-ABE7-90339D5FBB1B}"/>
              </a:ext>
            </a:extLst>
          </p:cNvPr>
          <p:cNvSpPr>
            <a:spLocks noGrp="1"/>
          </p:cNvSpPr>
          <p:nvPr>
            <p:ph idx="1"/>
          </p:nvPr>
        </p:nvSpPr>
        <p:spPr/>
        <p:txBody>
          <a:bodyPr/>
          <a:lstStyle/>
          <a:p>
            <a:endParaRPr lang="en-GR"/>
          </a:p>
        </p:txBody>
      </p:sp>
      <p:pic>
        <p:nvPicPr>
          <p:cNvPr id="12" name="Picture 11">
            <a:extLst>
              <a:ext uri="{FF2B5EF4-FFF2-40B4-BE49-F238E27FC236}">
                <a16:creationId xmlns:a16="http://schemas.microsoft.com/office/drawing/2014/main" id="{52A71171-B625-914F-BFB2-87579F93B45A}"/>
              </a:ext>
            </a:extLst>
          </p:cNvPr>
          <p:cNvPicPr>
            <a:picLocks noChangeAspect="1"/>
          </p:cNvPicPr>
          <p:nvPr/>
        </p:nvPicPr>
        <p:blipFill>
          <a:blip r:embed="rId2"/>
          <a:stretch>
            <a:fillRect/>
          </a:stretch>
        </p:blipFill>
        <p:spPr>
          <a:xfrm>
            <a:off x="287620" y="1268760"/>
            <a:ext cx="8460844" cy="4801220"/>
          </a:xfrm>
          <a:prstGeom prst="rect">
            <a:avLst/>
          </a:prstGeom>
        </p:spPr>
      </p:pic>
    </p:spTree>
    <p:extLst>
      <p:ext uri="{BB962C8B-B14F-4D97-AF65-F5344CB8AC3E}">
        <p14:creationId xmlns:p14="http://schemas.microsoft.com/office/powerpoint/2010/main" val="713713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2EA0CC69-B919-304F-9916-3C543E9A2099}"/>
              </a:ext>
            </a:extLst>
          </p:cNvPr>
          <p:cNvSpPr>
            <a:spLocks noGrp="1" noChangeArrowheads="1"/>
          </p:cNvSpPr>
          <p:nvPr>
            <p:ph type="title"/>
          </p:nvPr>
        </p:nvSpPr>
        <p:spPr>
          <a:xfrm>
            <a:off x="-323850" y="188913"/>
            <a:ext cx="8686800" cy="1139825"/>
          </a:xfrm>
          <a:noFill/>
        </p:spPr>
        <p:txBody>
          <a:bodyPr anchor="ctr" anchorCtr="1"/>
          <a:lstStyle/>
          <a:p>
            <a:pPr eaLnBrk="1" hangingPunct="1"/>
            <a:r>
              <a:rPr lang="el-GR" altLang="en-GR" sz="3200" dirty="0">
                <a:solidFill>
                  <a:srgbClr val="6600CC"/>
                </a:solidFill>
                <a:ea typeface="ＭＳ Ｐゴシック" panose="020B0600070205080204" pitchFamily="34" charset="-128"/>
              </a:rPr>
              <a:t>Ηλεκτρονικό </a:t>
            </a:r>
            <a:r>
              <a:rPr lang="el-GR" altLang="en-GR" sz="3200" dirty="0" err="1">
                <a:solidFill>
                  <a:srgbClr val="6600CC"/>
                </a:solidFill>
                <a:ea typeface="ＭＳ Ｐゴシック" panose="020B0600070205080204" pitchFamily="34" charset="-128"/>
              </a:rPr>
              <a:t>Επιχειρείν</a:t>
            </a:r>
            <a:r>
              <a:rPr lang="el-GR" altLang="en-GR" sz="3200" dirty="0">
                <a:solidFill>
                  <a:srgbClr val="6600CC"/>
                </a:solidFill>
                <a:ea typeface="ＭＳ Ｐゴシック" panose="020B0600070205080204" pitchFamily="34" charset="-128"/>
              </a:rPr>
              <a:t>:</a:t>
            </a:r>
            <a:br>
              <a:rPr lang="el-GR" altLang="en-GR" sz="3200" dirty="0">
                <a:solidFill>
                  <a:srgbClr val="6600CC"/>
                </a:solidFill>
                <a:ea typeface="ＭＳ Ｐゴシック" panose="020B0600070205080204" pitchFamily="34" charset="-128"/>
              </a:rPr>
            </a:br>
            <a:r>
              <a:rPr lang="el-GR" altLang="en-GR" sz="3200" dirty="0">
                <a:solidFill>
                  <a:srgbClr val="6600CC"/>
                </a:solidFill>
                <a:ea typeface="ＭＳ Ｐゴシック" panose="020B0600070205080204" pitchFamily="34" charset="-128"/>
              </a:rPr>
              <a:t>Συμβάλει στην ανάπτυξη διεπιχειρησιακών  δικτύων</a:t>
            </a:r>
          </a:p>
        </p:txBody>
      </p:sp>
      <p:sp>
        <p:nvSpPr>
          <p:cNvPr id="22530" name="Rectangle 3">
            <a:extLst>
              <a:ext uri="{FF2B5EF4-FFF2-40B4-BE49-F238E27FC236}">
                <a16:creationId xmlns:a16="http://schemas.microsoft.com/office/drawing/2014/main" id="{13DF4133-B87A-204E-9851-6DE985074763}"/>
              </a:ext>
            </a:extLst>
          </p:cNvPr>
          <p:cNvSpPr>
            <a:spLocks noGrp="1" noChangeArrowheads="1"/>
          </p:cNvSpPr>
          <p:nvPr>
            <p:ph type="body" sz="half" idx="1"/>
          </p:nvPr>
        </p:nvSpPr>
        <p:spPr>
          <a:xfrm>
            <a:off x="971550" y="1916113"/>
            <a:ext cx="7642225" cy="3657600"/>
          </a:xfrm>
        </p:spPr>
        <p:txBody>
          <a:bodyPr/>
          <a:lstStyle/>
          <a:p>
            <a:r>
              <a:rPr lang="el-GR" altLang="en-GR" sz="2400" dirty="0">
                <a:ea typeface="ＭＳ Ｐゴシック" panose="020B0600070205080204" pitchFamily="34" charset="-128"/>
              </a:rPr>
              <a:t>Την ανάπτυξη διαδραστικών, εικονικών επιχειρηματικών δικτύων (</a:t>
            </a:r>
            <a:r>
              <a:rPr lang="en-US" altLang="en-GR" sz="2400" dirty="0">
                <a:ea typeface="ＭＳ Ｐゴシック" panose="020B0600070205080204" pitchFamily="34" charset="-128"/>
              </a:rPr>
              <a:t>virtual</a:t>
            </a:r>
            <a:r>
              <a:rPr lang="el-GR" altLang="en-GR" sz="2400" dirty="0">
                <a:ea typeface="ＭＳ Ｐゴシック" panose="020B0600070205080204" pitchFamily="34" charset="-128"/>
              </a:rPr>
              <a:t>, </a:t>
            </a:r>
            <a:r>
              <a:rPr lang="en-US" altLang="en-GR" sz="2400" dirty="0">
                <a:ea typeface="ＭＳ Ｐゴシック" panose="020B0600070205080204" pitchFamily="34" charset="-128"/>
              </a:rPr>
              <a:t>opportunity networks</a:t>
            </a:r>
            <a:r>
              <a:rPr lang="el-GR" altLang="en-GR" sz="2400" dirty="0">
                <a:ea typeface="ＭＳ Ｐゴシック" panose="020B0600070205080204" pitchFamily="34" charset="-128"/>
              </a:rPr>
              <a:t>)</a:t>
            </a:r>
          </a:p>
          <a:p>
            <a:r>
              <a:rPr lang="el-GR" altLang="en-GR" sz="2400" dirty="0">
                <a:ea typeface="ＭＳ Ｐゴシック" panose="020B0600070205080204" pitchFamily="34" charset="-128"/>
              </a:rPr>
              <a:t>Την αλληλεπίδραση μεταξύ συνεργαζομένων επιχειρήσεων πέρα από γεωγραφικά και εθνικά σύνορα</a:t>
            </a:r>
          </a:p>
          <a:p>
            <a:r>
              <a:rPr lang="el-GR" altLang="en-GR" sz="2400" dirty="0">
                <a:ea typeface="ＭＳ Ｐゴシック" panose="020B0600070205080204" pitchFamily="34" charset="-128"/>
              </a:rPr>
              <a:t>Την προσέγγιση ακόμη και πολύ μικρών τμημάτων αγοράς διεθνώς </a:t>
            </a:r>
            <a:r>
              <a:rPr lang="en-US" altLang="en-GR" sz="2400" dirty="0">
                <a:ea typeface="ＭＳ Ｐゴシック" panose="020B0600070205080204" pitchFamily="34" charset="-128"/>
              </a:rPr>
              <a:t>(micromarketing, niche marketing, personalized marketing).</a:t>
            </a:r>
            <a:endParaRPr lang="el-GR" altLang="en-GR" sz="2400" dirty="0">
              <a:ea typeface="ＭＳ Ｐゴシック" panose="020B0600070205080204" pitchFamily="34" charset="-128"/>
            </a:endParaRPr>
          </a:p>
          <a:p>
            <a:pPr eaLnBrk="1" hangingPunct="1"/>
            <a:endParaRPr lang="el-GR" altLang="en-GR" sz="1800" dirty="0">
              <a:ea typeface="ＭＳ Ｐゴシック" panose="020B0600070205080204" pitchFamily="34" charset="-128"/>
            </a:endParaRPr>
          </a:p>
        </p:txBody>
      </p:sp>
      <p:sp>
        <p:nvSpPr>
          <p:cNvPr id="22531" name="Θέση υποσέλιδου 2">
            <a:extLst>
              <a:ext uri="{FF2B5EF4-FFF2-40B4-BE49-F238E27FC236}">
                <a16:creationId xmlns:a16="http://schemas.microsoft.com/office/drawing/2014/main" id="{DE93653E-5ED2-3341-89DB-ECE4A83352FF}"/>
              </a:ext>
            </a:extLst>
          </p:cNvPr>
          <p:cNvSpPr>
            <a:spLocks noGrp="1"/>
          </p:cNvSpPr>
          <p:nvPr>
            <p:ph type="ftr" sz="quarter" idx="11"/>
          </p:nvPr>
        </p:nvSpPr>
        <p:spPr>
          <a:xfrm>
            <a:off x="1498600" y="6248400"/>
            <a:ext cx="6889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22532" name="Θέση αριθμού διαφάνειας 1">
            <a:extLst>
              <a:ext uri="{FF2B5EF4-FFF2-40B4-BE49-F238E27FC236}">
                <a16:creationId xmlns:a16="http://schemas.microsoft.com/office/drawing/2014/main" id="{E6724691-0955-2C42-8336-790569F05F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54612872-7DE8-EA49-BB0B-0CA60ED51927}" type="slidenum">
              <a:rPr lang="el-GR" altLang="en-GR" sz="1400"/>
              <a:pPr eaLnBrk="1" hangingPunct="1"/>
              <a:t>4</a:t>
            </a:fld>
            <a:endParaRPr lang="el-GR" altLang="en-GR" sz="1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40C5-0F7B-ED4B-A8F8-2EFB71A4DB73}"/>
              </a:ext>
            </a:extLst>
          </p:cNvPr>
          <p:cNvSpPr>
            <a:spLocks noGrp="1"/>
          </p:cNvSpPr>
          <p:nvPr>
            <p:ph type="title"/>
          </p:nvPr>
        </p:nvSpPr>
        <p:spPr>
          <a:xfrm>
            <a:off x="685800" y="152400"/>
            <a:ext cx="7630616" cy="972344"/>
          </a:xfrm>
        </p:spPr>
        <p:txBody>
          <a:bodyPr/>
          <a:lstStyle/>
          <a:p>
            <a:r>
              <a:rPr lang="en-GR" dirty="0"/>
              <a:t>Electronic Users (Greece)</a:t>
            </a:r>
          </a:p>
        </p:txBody>
      </p:sp>
      <p:sp>
        <p:nvSpPr>
          <p:cNvPr id="3" name="Content Placeholder 2">
            <a:extLst>
              <a:ext uri="{FF2B5EF4-FFF2-40B4-BE49-F238E27FC236}">
                <a16:creationId xmlns:a16="http://schemas.microsoft.com/office/drawing/2014/main" id="{E3155E30-9F25-D64E-92F0-8E45BF166074}"/>
              </a:ext>
            </a:extLst>
          </p:cNvPr>
          <p:cNvSpPr>
            <a:spLocks noGrp="1"/>
          </p:cNvSpPr>
          <p:nvPr>
            <p:ph idx="1"/>
          </p:nvPr>
        </p:nvSpPr>
        <p:spPr/>
        <p:txBody>
          <a:bodyPr/>
          <a:lstStyle/>
          <a:p>
            <a:endParaRPr lang="en-GR"/>
          </a:p>
        </p:txBody>
      </p:sp>
      <p:sp>
        <p:nvSpPr>
          <p:cNvPr id="4" name="Footer Placeholder 3">
            <a:extLst>
              <a:ext uri="{FF2B5EF4-FFF2-40B4-BE49-F238E27FC236}">
                <a16:creationId xmlns:a16="http://schemas.microsoft.com/office/drawing/2014/main" id="{7FD1CB78-8A74-2543-95C4-BD55D2C61FA8}"/>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49E250E5-FCEB-7541-9B99-FB430A461F3B}"/>
              </a:ext>
            </a:extLst>
          </p:cNvPr>
          <p:cNvSpPr>
            <a:spLocks noGrp="1"/>
          </p:cNvSpPr>
          <p:nvPr>
            <p:ph type="sldNum" sz="quarter" idx="12"/>
          </p:nvPr>
        </p:nvSpPr>
        <p:spPr/>
        <p:txBody>
          <a:bodyPr/>
          <a:lstStyle/>
          <a:p>
            <a:fld id="{3B354332-F23B-534A-A191-157CDC1B0D27}" type="slidenum">
              <a:rPr lang="el-GR" altLang="en-GR" smtClean="0"/>
              <a:pPr/>
              <a:t>40</a:t>
            </a:fld>
            <a:endParaRPr lang="el-GR" altLang="en-GR"/>
          </a:p>
        </p:txBody>
      </p:sp>
      <p:pic>
        <p:nvPicPr>
          <p:cNvPr id="6" name="Picture 5">
            <a:extLst>
              <a:ext uri="{FF2B5EF4-FFF2-40B4-BE49-F238E27FC236}">
                <a16:creationId xmlns:a16="http://schemas.microsoft.com/office/drawing/2014/main" id="{27AD3208-F8F3-B440-BEF9-ED3CB7E4A322}"/>
              </a:ext>
            </a:extLst>
          </p:cNvPr>
          <p:cNvPicPr>
            <a:picLocks noChangeAspect="1"/>
          </p:cNvPicPr>
          <p:nvPr/>
        </p:nvPicPr>
        <p:blipFill>
          <a:blip r:embed="rId3"/>
          <a:stretch>
            <a:fillRect/>
          </a:stretch>
        </p:blipFill>
        <p:spPr>
          <a:xfrm>
            <a:off x="107504" y="1124744"/>
            <a:ext cx="9036496" cy="4787634"/>
          </a:xfrm>
          <a:prstGeom prst="rect">
            <a:avLst/>
          </a:prstGeom>
        </p:spPr>
      </p:pic>
    </p:spTree>
    <p:extLst>
      <p:ext uri="{BB962C8B-B14F-4D97-AF65-F5344CB8AC3E}">
        <p14:creationId xmlns:p14="http://schemas.microsoft.com/office/powerpoint/2010/main" val="362369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90B4-9850-A741-9E06-8DFE4CFA32C8}"/>
              </a:ext>
            </a:extLst>
          </p:cNvPr>
          <p:cNvSpPr>
            <a:spLocks noGrp="1"/>
          </p:cNvSpPr>
          <p:nvPr>
            <p:ph type="title"/>
          </p:nvPr>
        </p:nvSpPr>
        <p:spPr/>
        <p:txBody>
          <a:bodyPr/>
          <a:lstStyle/>
          <a:p>
            <a:endParaRPr lang="en-GR" dirty="0"/>
          </a:p>
        </p:txBody>
      </p:sp>
      <p:pic>
        <p:nvPicPr>
          <p:cNvPr id="6" name="Content Placeholder 5">
            <a:extLst>
              <a:ext uri="{FF2B5EF4-FFF2-40B4-BE49-F238E27FC236}">
                <a16:creationId xmlns:a16="http://schemas.microsoft.com/office/drawing/2014/main" id="{9974CE12-15EE-0042-9DDA-0F18303D1D5D}"/>
              </a:ext>
            </a:extLst>
          </p:cNvPr>
          <p:cNvPicPr>
            <a:picLocks noGrp="1" noChangeAspect="1"/>
          </p:cNvPicPr>
          <p:nvPr>
            <p:ph idx="1"/>
          </p:nvPr>
        </p:nvPicPr>
        <p:blipFill>
          <a:blip r:embed="rId3"/>
          <a:stretch>
            <a:fillRect/>
          </a:stretch>
        </p:blipFill>
        <p:spPr>
          <a:xfrm>
            <a:off x="0" y="431086"/>
            <a:ext cx="9086490" cy="5055314"/>
          </a:xfrm>
          <a:prstGeom prst="rect">
            <a:avLst/>
          </a:prstGeom>
        </p:spPr>
      </p:pic>
      <p:sp>
        <p:nvSpPr>
          <p:cNvPr id="4" name="Footer Placeholder 3">
            <a:extLst>
              <a:ext uri="{FF2B5EF4-FFF2-40B4-BE49-F238E27FC236}">
                <a16:creationId xmlns:a16="http://schemas.microsoft.com/office/drawing/2014/main" id="{49448B88-A358-DF4E-9CCF-0AA73ECCBC71}"/>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FDE827E6-BC5C-1345-B419-3C27070D8E96}"/>
              </a:ext>
            </a:extLst>
          </p:cNvPr>
          <p:cNvSpPr>
            <a:spLocks noGrp="1"/>
          </p:cNvSpPr>
          <p:nvPr>
            <p:ph type="sldNum" sz="quarter" idx="12"/>
          </p:nvPr>
        </p:nvSpPr>
        <p:spPr/>
        <p:txBody>
          <a:bodyPr/>
          <a:lstStyle/>
          <a:p>
            <a:fld id="{3B354332-F23B-534A-A191-157CDC1B0D27}" type="slidenum">
              <a:rPr lang="el-GR" altLang="en-GR" smtClean="0"/>
              <a:pPr/>
              <a:t>41</a:t>
            </a:fld>
            <a:endParaRPr lang="el-GR" altLang="en-GR"/>
          </a:p>
        </p:txBody>
      </p:sp>
    </p:spTree>
    <p:extLst>
      <p:ext uri="{BB962C8B-B14F-4D97-AF65-F5344CB8AC3E}">
        <p14:creationId xmlns:p14="http://schemas.microsoft.com/office/powerpoint/2010/main" val="3525989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556" y="857251"/>
            <a:ext cx="7886700" cy="395287"/>
          </a:xfrm>
        </p:spPr>
        <p:txBody>
          <a:bodyPr>
            <a:normAutofit fontScale="90000"/>
          </a:bodyPr>
          <a:lstStyle/>
          <a:p>
            <a:r>
              <a:rPr lang="el-GR" sz="2700" b="1" i="1" dirty="0"/>
              <a:t>Συν-δημιουργία Αξίας (</a:t>
            </a:r>
            <a:r>
              <a:rPr lang="en-US" sz="2700" b="1" i="1" dirty="0"/>
              <a:t>Value co-creation) </a:t>
            </a:r>
            <a:r>
              <a:rPr lang="el-GR" sz="2700" b="1" i="1" dirty="0"/>
              <a:t>μέσω των κοινωνικών δικτύων</a:t>
            </a:r>
            <a:endParaRPr lang="en-US" sz="2700" b="1" i="1" dirty="0"/>
          </a:p>
        </p:txBody>
      </p:sp>
      <p:sp>
        <p:nvSpPr>
          <p:cNvPr id="3" name="Content Placeholder 2"/>
          <p:cNvSpPr>
            <a:spLocks noGrp="1"/>
          </p:cNvSpPr>
          <p:nvPr>
            <p:ph idx="1"/>
          </p:nvPr>
        </p:nvSpPr>
        <p:spPr>
          <a:xfrm>
            <a:off x="261938" y="1714500"/>
            <a:ext cx="8524875" cy="4071938"/>
          </a:xfrm>
        </p:spPr>
        <p:txBody>
          <a:bodyPr>
            <a:normAutofit fontScale="47500" lnSpcReduction="20000"/>
          </a:bodyPr>
          <a:lstStyle/>
          <a:p>
            <a:pPr marL="0" indent="0">
              <a:buNone/>
            </a:pPr>
            <a:r>
              <a:rPr lang="el-GR" dirty="0"/>
              <a:t>Η ΚΥΡΙΑΡΧΙΑ ΤΗΣ ΥΠΗΡΕΣΙΑΣ (</a:t>
            </a:r>
            <a:r>
              <a:rPr lang="en-US" dirty="0"/>
              <a:t>Service-Dominant: S-D logic- </a:t>
            </a:r>
            <a:r>
              <a:rPr lang="en-US" dirty="0" err="1"/>
              <a:t>Lusch</a:t>
            </a:r>
            <a:r>
              <a:rPr lang="en-US" dirty="0"/>
              <a:t> and </a:t>
            </a:r>
            <a:r>
              <a:rPr lang="en-US" dirty="0" err="1"/>
              <a:t>Vargo</a:t>
            </a:r>
            <a:r>
              <a:rPr lang="en-US" dirty="0"/>
              <a:t>, 2014).</a:t>
            </a:r>
          </a:p>
          <a:p>
            <a:pPr marL="0" indent="0">
              <a:buNone/>
            </a:pPr>
            <a:r>
              <a:rPr lang="el-GR" dirty="0"/>
              <a:t>ΑΞΙΩΜΑΤΑ:</a:t>
            </a:r>
            <a:endParaRPr lang="en-US" dirty="0"/>
          </a:p>
          <a:p>
            <a:r>
              <a:rPr lang="el-GR" dirty="0"/>
              <a:t>Η βάση της ανταλλαγής είναι η υπηρεσία (εξυπηρέτηση) (</a:t>
            </a:r>
            <a:r>
              <a:rPr lang="en-US" dirty="0"/>
              <a:t>Service is the fundamental basis of exchange</a:t>
            </a:r>
            <a:r>
              <a:rPr lang="el-GR" dirty="0"/>
              <a:t>)</a:t>
            </a:r>
            <a:endParaRPr lang="en-US" dirty="0"/>
          </a:p>
          <a:p>
            <a:r>
              <a:rPr lang="el-GR" dirty="0"/>
              <a:t>Ο πελάτης πάντοτε είναι συν-δημιουργός της αξίας (</a:t>
            </a:r>
            <a:r>
              <a:rPr lang="en-US" dirty="0"/>
              <a:t>The customer is always a co-creator of value</a:t>
            </a:r>
            <a:r>
              <a:rPr lang="el-GR" dirty="0"/>
              <a:t>)</a:t>
            </a:r>
            <a:endParaRPr lang="en-US" dirty="0"/>
          </a:p>
          <a:p>
            <a:r>
              <a:rPr lang="en-US" dirty="0"/>
              <a:t>All economic and social actors are resource integrators</a:t>
            </a:r>
            <a:r>
              <a:rPr lang="el-GR" dirty="0"/>
              <a:t> (</a:t>
            </a:r>
            <a:r>
              <a:rPr lang="en-US" dirty="0"/>
              <a:t>actors are embedded within multiple</a:t>
            </a:r>
            <a:r>
              <a:rPr lang="el-GR" dirty="0"/>
              <a:t>,</a:t>
            </a:r>
            <a:r>
              <a:rPr lang="en-US" dirty="0"/>
              <a:t> unbounded ecosystems and integrate resources, according to their needs and capabilities).</a:t>
            </a:r>
          </a:p>
          <a:p>
            <a:r>
              <a:rPr lang="en-US" dirty="0"/>
              <a:t>Value is always uniquely and </a:t>
            </a:r>
            <a:r>
              <a:rPr lang="en-US" dirty="0" err="1"/>
              <a:t>phenomenologically</a:t>
            </a:r>
            <a:r>
              <a:rPr lang="en-US" dirty="0"/>
              <a:t> determined by a beneficiary.</a:t>
            </a:r>
          </a:p>
          <a:p>
            <a:r>
              <a:rPr lang="en-US" dirty="0"/>
              <a:t>The unbounded ecosystems are dynamic, thus actors’ views on value are reflected by the term ‘value-in-context’.</a:t>
            </a:r>
          </a:p>
          <a:p>
            <a:r>
              <a:rPr lang="en-US" dirty="0"/>
              <a:t>The dynamism of ecosystems create uncertainty. </a:t>
            </a:r>
          </a:p>
          <a:p>
            <a:r>
              <a:rPr lang="en-US" b="1" dirty="0"/>
              <a:t>One such ecosystem is the Social Media environment. </a:t>
            </a:r>
          </a:p>
          <a:p>
            <a:r>
              <a:rPr lang="en-US" b="1" dirty="0"/>
              <a:t>SM users may co-create value together with the NP producers in the context of the SM ecosystem.</a:t>
            </a:r>
          </a:p>
          <a:p>
            <a:endParaRPr lang="en-US" b="1" dirty="0"/>
          </a:p>
        </p:txBody>
      </p:sp>
      <p:sp>
        <p:nvSpPr>
          <p:cNvPr id="4" name="Footer Placeholder 3"/>
          <p:cNvSpPr>
            <a:spLocks noGrp="1"/>
          </p:cNvSpPr>
          <p:nvPr>
            <p:ph type="ftr" sz="quarter" idx="11"/>
          </p:nvPr>
        </p:nvSpPr>
        <p:spPr/>
        <p:txBody>
          <a:bodyPr/>
          <a:lstStyle/>
          <a:p>
            <a:r>
              <a:rPr lang="el-GR"/>
              <a:t>Δρ. Δέσποινα Καραγιάννη, 2022</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42</a:t>
            </a:fld>
            <a:endParaRPr lang="en-US" dirty="0"/>
          </a:p>
        </p:txBody>
      </p:sp>
    </p:spTree>
    <p:extLst>
      <p:ext uri="{BB962C8B-B14F-4D97-AF65-F5344CB8AC3E}">
        <p14:creationId xmlns:p14="http://schemas.microsoft.com/office/powerpoint/2010/main" val="75366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3" y="188640"/>
            <a:ext cx="7886700" cy="994172"/>
          </a:xfrm>
        </p:spPr>
        <p:txBody>
          <a:bodyPr>
            <a:normAutofit/>
          </a:bodyPr>
          <a:lstStyle/>
          <a:p>
            <a:r>
              <a:rPr lang="el-GR" sz="2700" b="1" i="1" dirty="0"/>
              <a:t>Συν-δημιουργία ευκαιριών (</a:t>
            </a:r>
            <a:r>
              <a:rPr lang="en-US" sz="2700" b="1" i="1" dirty="0"/>
              <a:t>Opportunities co-creation</a:t>
            </a:r>
            <a:r>
              <a:rPr lang="el-GR" sz="2700" b="1" i="1" dirty="0"/>
              <a:t>)</a:t>
            </a:r>
            <a:endParaRPr lang="en-US" sz="2700" b="1" i="1" dirty="0"/>
          </a:p>
        </p:txBody>
      </p:sp>
      <p:sp>
        <p:nvSpPr>
          <p:cNvPr id="3" name="Content Placeholder 2"/>
          <p:cNvSpPr>
            <a:spLocks noGrp="1"/>
          </p:cNvSpPr>
          <p:nvPr>
            <p:ph idx="1"/>
          </p:nvPr>
        </p:nvSpPr>
        <p:spPr>
          <a:xfrm>
            <a:off x="395536" y="1268760"/>
            <a:ext cx="8236497" cy="5256584"/>
          </a:xfrm>
        </p:spPr>
        <p:txBody>
          <a:bodyPr>
            <a:normAutofit fontScale="62500" lnSpcReduction="20000"/>
          </a:bodyPr>
          <a:lstStyle/>
          <a:p>
            <a:r>
              <a:rPr lang="en-US" dirty="0"/>
              <a:t>Traditionally, opportunities are competitive imperfections in markets.</a:t>
            </a:r>
          </a:p>
          <a:p>
            <a:pPr lvl="1"/>
            <a:r>
              <a:rPr lang="en-US" dirty="0"/>
              <a:t>Markets are uncertain, or unpredictable (Alvarez and Barney, 2007).</a:t>
            </a:r>
          </a:p>
          <a:p>
            <a:r>
              <a:rPr lang="en-US" dirty="0"/>
              <a:t>S-D logic, ecosystems perspective: </a:t>
            </a:r>
          </a:p>
          <a:p>
            <a:pPr lvl="1"/>
            <a:r>
              <a:rPr lang="en-US" dirty="0"/>
              <a:t>Co-creation of opportunity: an iterative process in which the joint development and communication of value propositions, derivation and determination of value and the (re)formation of markets, both generate and shape market imperfections (Whalen &amp; Akaka, 2015).</a:t>
            </a:r>
          </a:p>
          <a:p>
            <a:r>
              <a:rPr lang="en-US" dirty="0"/>
              <a:t>Actors jointly use processes of enactment and sense making to develop </a:t>
            </a:r>
            <a:r>
              <a:rPr lang="en-US" b="1" dirty="0"/>
              <a:t>concepts from initial ideas </a:t>
            </a:r>
            <a:r>
              <a:rPr lang="en-US" dirty="0"/>
              <a:t>into value </a:t>
            </a:r>
            <a:r>
              <a:rPr lang="en-US" dirty="0" err="1"/>
              <a:t>pr</a:t>
            </a:r>
            <a:r>
              <a:rPr lang="el-GR" dirty="0"/>
              <a:t>ο</a:t>
            </a:r>
            <a:r>
              <a:rPr lang="en-US" dirty="0"/>
              <a:t>positions, draw on multiple resources to derive and determine value, and influence reformation of markets (Weick, 1979). </a:t>
            </a:r>
          </a:p>
          <a:p>
            <a:r>
              <a:rPr lang="en-US" b="1" dirty="0"/>
              <a:t>Actors work collectively to reduce uncertainty by signaling value expectations of future interactions </a:t>
            </a:r>
            <a:r>
              <a:rPr lang="en-US" dirty="0"/>
              <a:t>(Whalen &amp; Akaka, 2015).</a:t>
            </a:r>
          </a:p>
          <a:p>
            <a:r>
              <a:rPr lang="en-US" b="1" dirty="0"/>
              <a:t>SM users co-create opportunities together with the NP producers, in the context of the SM ecosystem.</a:t>
            </a:r>
          </a:p>
          <a:p>
            <a:endParaRPr lang="en-US" dirty="0"/>
          </a:p>
        </p:txBody>
      </p:sp>
      <p:sp>
        <p:nvSpPr>
          <p:cNvPr id="4" name="Footer Placeholder 3"/>
          <p:cNvSpPr>
            <a:spLocks noGrp="1"/>
          </p:cNvSpPr>
          <p:nvPr>
            <p:ph type="ftr" sz="quarter" idx="11"/>
          </p:nvPr>
        </p:nvSpPr>
        <p:spPr/>
        <p:txBody>
          <a:bodyPr/>
          <a:lstStyle/>
          <a:p>
            <a:r>
              <a:rPr lang="el-GR"/>
              <a:t>Δρ. Δέσποινα Καραγιάννη, 2022</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43</a:t>
            </a:fld>
            <a:endParaRPr lang="en-US" dirty="0"/>
          </a:p>
        </p:txBody>
      </p:sp>
    </p:spTree>
    <p:extLst>
      <p:ext uri="{BB962C8B-B14F-4D97-AF65-F5344CB8AC3E}">
        <p14:creationId xmlns:p14="http://schemas.microsoft.com/office/powerpoint/2010/main" val="1786313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A9D6D76D-45CD-4E8C-B732-433B6D86151B}"/>
              </a:ext>
            </a:extLst>
          </p:cNvPr>
          <p:cNvSpPr>
            <a:spLocks noGrp="1"/>
          </p:cNvSpPr>
          <p:nvPr>
            <p:ph type="title"/>
          </p:nvPr>
        </p:nvSpPr>
        <p:spPr>
          <a:xfrm>
            <a:off x="628650" y="79178"/>
            <a:ext cx="7886700" cy="994172"/>
          </a:xfrm>
        </p:spPr>
        <p:txBody>
          <a:bodyPr>
            <a:normAutofit/>
          </a:bodyPr>
          <a:lstStyle/>
          <a:p>
            <a:pPr algn="ctr"/>
            <a:r>
              <a:rPr lang="en-US" sz="2700" b="1" i="1" dirty="0">
                <a:latin typeface="Times New Roman" panose="02020603050405020304" pitchFamily="18" charset="0"/>
                <a:cs typeface="Times New Roman" panose="02020603050405020304" pitchFamily="18" charset="0"/>
              </a:rPr>
              <a:t>Social Media</a:t>
            </a:r>
            <a:r>
              <a:rPr lang="el-GR" sz="2700" b="1" i="1" dirty="0">
                <a:latin typeface="Times New Roman" panose="02020603050405020304" pitchFamily="18" charset="0"/>
                <a:cs typeface="Times New Roman" panose="02020603050405020304" pitchFamily="18" charset="0"/>
              </a:rPr>
              <a:t> και Καινοτομία</a:t>
            </a:r>
          </a:p>
        </p:txBody>
      </p:sp>
      <p:sp>
        <p:nvSpPr>
          <p:cNvPr id="5" name="Θέση περιεχομένου 4">
            <a:extLst>
              <a:ext uri="{FF2B5EF4-FFF2-40B4-BE49-F238E27FC236}">
                <a16:creationId xmlns:a16="http://schemas.microsoft.com/office/drawing/2014/main" id="{58D6E9AC-7116-4C82-8FA0-FCB1C6278CAD}"/>
              </a:ext>
            </a:extLst>
          </p:cNvPr>
          <p:cNvSpPr>
            <a:spLocks noGrp="1"/>
          </p:cNvSpPr>
          <p:nvPr>
            <p:ph idx="1"/>
          </p:nvPr>
        </p:nvSpPr>
        <p:spPr>
          <a:xfrm>
            <a:off x="520700" y="1073351"/>
            <a:ext cx="8102599" cy="5175050"/>
          </a:xfrm>
        </p:spPr>
        <p:txBody>
          <a:bodyPr>
            <a:normAutofit fontScale="62500" lnSpcReduction="20000"/>
          </a:bodyPr>
          <a:lstStyle/>
          <a:p>
            <a:pPr algn="just"/>
            <a:endParaRPr lang="el-GR" dirty="0">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Τα νέα επιχειρηματικά μοντέλα ωθούν τις επιχειρήσεις να δημιουργούν, να αναπτύσσουν και να ενσωματώνουν τεχνογνωσία στην διαδικασία καινοτομίας, συμμετέχοντας και σε εξωτερικά οικοσυστήματα (</a:t>
            </a:r>
            <a:r>
              <a:rPr lang="en-US" dirty="0" err="1">
                <a:latin typeface="Times New Roman" panose="02020603050405020304" pitchFamily="18" charset="0"/>
                <a:cs typeface="Times New Roman" panose="02020603050405020304" pitchFamily="18" charset="0"/>
              </a:rPr>
              <a:t>Ritala</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&amp;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Hurmelinna</a:t>
            </a:r>
            <a:r>
              <a:rPr lang="en-US" dirty="0">
                <a:latin typeface="Times New Roman" panose="02020603050405020304" pitchFamily="18" charset="0"/>
                <a:cs typeface="Times New Roman" panose="02020603050405020304" pitchFamily="18" charset="0"/>
              </a:rPr>
              <a:t>-Laukkanen, 2013</a:t>
            </a:r>
            <a:r>
              <a:rPr lang="el-GR" dirty="0">
                <a:latin typeface="Times New Roman" panose="02020603050405020304" pitchFamily="18" charset="0"/>
                <a:cs typeface="Times New Roman" panose="02020603050405020304" pitchFamily="18" charset="0"/>
              </a:rPr>
              <a:t>).</a:t>
            </a:r>
          </a:p>
          <a:p>
            <a:pPr algn="just"/>
            <a:r>
              <a:rPr lang="el-GR" dirty="0">
                <a:latin typeface="Times New Roman" panose="02020603050405020304" pitchFamily="18" charset="0"/>
                <a:cs typeface="Times New Roman" panose="02020603050405020304" pitchFamily="18" charset="0"/>
              </a:rPr>
              <a:t>Τα Social Media και η καινοτομία είναι έννοιες στενά συνδεδεμένες (</a:t>
            </a:r>
            <a:r>
              <a:rPr lang="el-GR" dirty="0" err="1">
                <a:latin typeface="Times New Roman" panose="02020603050405020304" pitchFamily="18" charset="0"/>
                <a:cs typeface="Times New Roman" panose="02020603050405020304" pitchFamily="18" charset="0"/>
              </a:rPr>
              <a:t>Brandtzaeg</a:t>
            </a:r>
            <a:r>
              <a:rPr lang="el-GR" dirty="0">
                <a:latin typeface="Times New Roman" panose="02020603050405020304" pitchFamily="18" charset="0"/>
                <a:cs typeface="Times New Roman" panose="02020603050405020304" pitchFamily="18" charset="0"/>
              </a:rPr>
              <a:t> and </a:t>
            </a:r>
            <a:r>
              <a:rPr lang="el-GR" dirty="0" err="1">
                <a:latin typeface="Times New Roman" panose="02020603050405020304" pitchFamily="18" charset="0"/>
                <a:cs typeface="Times New Roman" panose="02020603050405020304" pitchFamily="18" charset="0"/>
              </a:rPr>
              <a:t>Følstad</a:t>
            </a:r>
            <a:r>
              <a:rPr lang="el-GR" dirty="0">
                <a:latin typeface="Times New Roman" panose="02020603050405020304" pitchFamily="18" charset="0"/>
                <a:cs typeface="Times New Roman" panose="02020603050405020304" pitchFamily="18" charset="0"/>
              </a:rPr>
              <a:t>, 2016).</a:t>
            </a:r>
          </a:p>
          <a:p>
            <a:pPr algn="just"/>
            <a:r>
              <a:rPr lang="el-GR" dirty="0">
                <a:latin typeface="Times New Roman" panose="02020603050405020304" pitchFamily="18" charset="0"/>
                <a:cs typeface="Times New Roman" panose="02020603050405020304" pitchFamily="18" charset="0"/>
              </a:rPr>
              <a:t>Τα </a:t>
            </a:r>
            <a:r>
              <a:rPr lang="en-US" dirty="0">
                <a:latin typeface="Times New Roman" panose="02020603050405020304" pitchFamily="18" charset="0"/>
                <a:cs typeface="Times New Roman" panose="02020603050405020304" pitchFamily="18" charset="0"/>
              </a:rPr>
              <a:t>Social Media</a:t>
            </a:r>
            <a:r>
              <a:rPr lang="el-GR" dirty="0">
                <a:latin typeface="Times New Roman" panose="02020603050405020304" pitchFamily="18" charset="0"/>
                <a:cs typeface="Times New Roman" panose="02020603050405020304" pitchFamily="18" charset="0"/>
              </a:rPr>
              <a:t> βοηθούν την επιχείρηση στη συνεργασία και τη αλληλεπίδραση με το εξωτερικό τους περιβάλλον (Palacios-</a:t>
            </a:r>
            <a:r>
              <a:rPr lang="el-GR" dirty="0" err="1">
                <a:latin typeface="Times New Roman" panose="02020603050405020304" pitchFamily="18" charset="0"/>
                <a:cs typeface="Times New Roman" panose="02020603050405020304" pitchFamily="18" charset="0"/>
              </a:rPr>
              <a:t>Marqués</a:t>
            </a:r>
            <a:r>
              <a:rPr lang="el-GR" dirty="0">
                <a:latin typeface="Times New Roman" panose="02020603050405020304" pitchFamily="18" charset="0"/>
                <a:cs typeface="Times New Roman" panose="02020603050405020304" pitchFamily="18" charset="0"/>
              </a:rPr>
              <a:t> et al., 2015).</a:t>
            </a:r>
          </a:p>
          <a:p>
            <a:pPr algn="just"/>
            <a:r>
              <a:rPr lang="el-GR" dirty="0">
                <a:latin typeface="Times New Roman" panose="02020603050405020304" pitchFamily="18" charset="0"/>
                <a:cs typeface="Times New Roman" panose="02020603050405020304" pitchFamily="18" charset="0"/>
              </a:rPr>
              <a:t>Τα </a:t>
            </a:r>
            <a:r>
              <a:rPr lang="en-US" dirty="0">
                <a:latin typeface="Times New Roman" panose="02020603050405020304" pitchFamily="18" charset="0"/>
                <a:cs typeface="Times New Roman" panose="02020603050405020304" pitchFamily="18" charset="0"/>
              </a:rPr>
              <a:t>Social Media </a:t>
            </a:r>
            <a:r>
              <a:rPr lang="el-GR" dirty="0">
                <a:latin typeface="Times New Roman" panose="02020603050405020304" pitchFamily="18" charset="0"/>
                <a:cs typeface="Times New Roman" panose="02020603050405020304" pitchFamily="18" charset="0"/>
              </a:rPr>
              <a:t>ως κανάλι </a:t>
            </a:r>
            <a:r>
              <a:rPr lang="el-GR" b="1" dirty="0">
                <a:latin typeface="Times New Roman" panose="02020603050405020304" pitchFamily="18" charset="0"/>
                <a:cs typeface="Times New Roman" panose="02020603050405020304" pitchFamily="18" charset="0"/>
              </a:rPr>
              <a:t>προσφέρουν νέες ευκαιρίες στις εταιρείες να καινοτομούν, γεγονός που μπορεί να οδηγήσει στη βελτίωση της αξιοπιστίας, της επιτυχίας και της αειφορίας τους </a:t>
            </a:r>
            <a:r>
              <a:rPr lang="el-GR" dirty="0">
                <a:latin typeface="Times New Roman" panose="02020603050405020304" pitchFamily="18" charset="0"/>
                <a:cs typeface="Times New Roman" panose="02020603050405020304" pitchFamily="18" charset="0"/>
              </a:rPr>
              <a:t>(Mount &amp; Martinez, 2014).</a:t>
            </a:r>
          </a:p>
          <a:p>
            <a:pPr algn="just"/>
            <a:r>
              <a:rPr lang="el-GR" dirty="0">
                <a:latin typeface="Times New Roman" panose="02020603050405020304" pitchFamily="18" charset="0"/>
                <a:cs typeface="Times New Roman" panose="02020603050405020304" pitchFamily="18" charset="0"/>
              </a:rPr>
              <a:t>Η συν-δημιουργία αξίας συνεπάγεται μια συμβιωτική σχέση μεταξύ εταιρειών και χρηστών, μέσω της προσαρμογής και συμπαραγωγής αγαθών και υπηρεσιών (</a:t>
            </a:r>
            <a:r>
              <a:rPr lang="el-GR" dirty="0" err="1">
                <a:latin typeface="Times New Roman" panose="02020603050405020304" pitchFamily="18" charset="0"/>
                <a:cs typeface="Times New Roman" panose="02020603050405020304" pitchFamily="18" charset="0"/>
              </a:rPr>
              <a:t>Mele</a:t>
            </a:r>
            <a:r>
              <a:rPr lang="el-GR" dirty="0">
                <a:latin typeface="Times New Roman" panose="02020603050405020304" pitchFamily="18" charset="0"/>
                <a:cs typeface="Times New Roman" panose="02020603050405020304" pitchFamily="18" charset="0"/>
              </a:rPr>
              <a:t> &amp; </a:t>
            </a:r>
            <a:r>
              <a:rPr lang="el-GR" dirty="0" err="1">
                <a:latin typeface="Times New Roman" panose="02020603050405020304" pitchFamily="18" charset="0"/>
                <a:cs typeface="Times New Roman" panose="02020603050405020304" pitchFamily="18" charset="0"/>
              </a:rPr>
              <a:t>Gummesson</a:t>
            </a:r>
            <a:r>
              <a:rPr lang="el-GR" dirty="0">
                <a:latin typeface="Times New Roman" panose="02020603050405020304" pitchFamily="18" charset="0"/>
                <a:cs typeface="Times New Roman" panose="02020603050405020304" pitchFamily="18" charset="0"/>
              </a:rPr>
              <a:t>, 2017).</a:t>
            </a:r>
          </a:p>
        </p:txBody>
      </p:sp>
      <p:sp>
        <p:nvSpPr>
          <p:cNvPr id="2" name="Footer Placeholder 1"/>
          <p:cNvSpPr>
            <a:spLocks noGrp="1"/>
          </p:cNvSpPr>
          <p:nvPr>
            <p:ph type="ftr" sz="quarter" idx="11"/>
          </p:nvPr>
        </p:nvSpPr>
        <p:spPr/>
        <p:txBody>
          <a:bodyPr/>
          <a:lstStyle/>
          <a:p>
            <a:r>
              <a:rPr lang="el-GR"/>
              <a:t>Δρ. Δέσποινα Καραγιάννη, 2022</a:t>
            </a:r>
            <a:endParaRPr lang="en-US" dirty="0"/>
          </a:p>
        </p:txBody>
      </p:sp>
      <p:sp>
        <p:nvSpPr>
          <p:cNvPr id="3" name="Slide Number Placeholder 2"/>
          <p:cNvSpPr>
            <a:spLocks noGrp="1"/>
          </p:cNvSpPr>
          <p:nvPr>
            <p:ph type="sldNum" sz="quarter" idx="12"/>
          </p:nvPr>
        </p:nvSpPr>
        <p:spPr/>
        <p:txBody>
          <a:bodyPr/>
          <a:lstStyle/>
          <a:p>
            <a:fld id="{3A98EE3D-8CD1-4C3F-BD1C-C98C9596463C}" type="slidenum">
              <a:rPr lang="en-US" smtClean="0"/>
              <a:t>44</a:t>
            </a:fld>
            <a:endParaRPr lang="en-US" dirty="0"/>
          </a:p>
        </p:txBody>
      </p:sp>
    </p:spTree>
    <p:extLst>
      <p:ext uri="{BB962C8B-B14F-4D97-AF65-F5344CB8AC3E}">
        <p14:creationId xmlns:p14="http://schemas.microsoft.com/office/powerpoint/2010/main" val="58618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A9D6D76D-45CD-4E8C-B732-433B6D86151B}"/>
              </a:ext>
            </a:extLst>
          </p:cNvPr>
          <p:cNvSpPr>
            <a:spLocks noGrp="1"/>
          </p:cNvSpPr>
          <p:nvPr>
            <p:ph type="title"/>
          </p:nvPr>
        </p:nvSpPr>
        <p:spPr>
          <a:xfrm>
            <a:off x="251520" y="190500"/>
            <a:ext cx="7704856" cy="835818"/>
          </a:xfrm>
        </p:spPr>
        <p:txBody>
          <a:bodyPr>
            <a:normAutofit fontScale="90000"/>
          </a:bodyPr>
          <a:lstStyle/>
          <a:p>
            <a:pPr algn="ctr"/>
            <a:r>
              <a:rPr lang="en-US" sz="2700" b="1" i="1" dirty="0">
                <a:latin typeface="Times New Roman" panose="02020603050405020304" pitchFamily="18" charset="0"/>
                <a:cs typeface="Times New Roman" panose="02020603050405020304" pitchFamily="18" charset="0"/>
              </a:rPr>
              <a:t>The Co-Creation Era</a:t>
            </a:r>
            <a:r>
              <a:rPr lang="el-GR" sz="2700" b="1" i="1" dirty="0">
                <a:latin typeface="Times New Roman" panose="02020603050405020304" pitchFamily="18" charset="0"/>
                <a:cs typeface="Times New Roman" panose="02020603050405020304" pitchFamily="18" charset="0"/>
              </a:rPr>
              <a:t>: Ο Καταναλωτής συν-δημιουργός Νέων Αγαθών και υπηρεσιών</a:t>
            </a:r>
          </a:p>
        </p:txBody>
      </p:sp>
      <p:sp>
        <p:nvSpPr>
          <p:cNvPr id="5" name="Θέση περιεχομένου 4">
            <a:extLst>
              <a:ext uri="{FF2B5EF4-FFF2-40B4-BE49-F238E27FC236}">
                <a16:creationId xmlns:a16="http://schemas.microsoft.com/office/drawing/2014/main" id="{58D6E9AC-7116-4C82-8FA0-FCB1C6278CAD}"/>
              </a:ext>
            </a:extLst>
          </p:cNvPr>
          <p:cNvSpPr>
            <a:spLocks noGrp="1"/>
          </p:cNvSpPr>
          <p:nvPr>
            <p:ph idx="1"/>
          </p:nvPr>
        </p:nvSpPr>
        <p:spPr>
          <a:xfrm>
            <a:off x="467544" y="1196753"/>
            <a:ext cx="8116862" cy="4968552"/>
          </a:xfrm>
        </p:spPr>
        <p:txBody>
          <a:bodyPr>
            <a:normAutofit fontScale="55000" lnSpcReduction="20000"/>
          </a:bodyPr>
          <a:lstStyle/>
          <a:p>
            <a:pPr marL="0" indent="0" algn="just">
              <a:buNone/>
            </a:pPr>
            <a:endParaRPr lang="en-US" dirty="0">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Τα</a:t>
            </a:r>
            <a:r>
              <a:rPr lang="en-US" dirty="0">
                <a:latin typeface="Times New Roman" panose="02020603050405020304" pitchFamily="18" charset="0"/>
                <a:cs typeface="Times New Roman" panose="02020603050405020304" pitchFamily="18" charset="0"/>
              </a:rPr>
              <a:t> Social Media</a:t>
            </a:r>
            <a:r>
              <a:rPr lang="el-GR" dirty="0">
                <a:latin typeface="Times New Roman" panose="02020603050405020304" pitchFamily="18" charset="0"/>
                <a:cs typeface="Times New Roman" panose="02020603050405020304" pitchFamily="18" charset="0"/>
              </a:rPr>
              <a:t> αποτελούν σήμερα μια βασική κινητήριο δύναμη Ανοιχτής Καινοτομίας για τις επιχειρήσεις (Du, </a:t>
            </a:r>
            <a:r>
              <a:rPr lang="el-GR" dirty="0" err="1">
                <a:latin typeface="Times New Roman" panose="02020603050405020304" pitchFamily="18" charset="0"/>
                <a:cs typeface="Times New Roman" panose="02020603050405020304" pitchFamily="18" charset="0"/>
              </a:rPr>
              <a:t>Yalcinkaya</a:t>
            </a:r>
            <a:r>
              <a:rPr lang="el-GR" dirty="0">
                <a:latin typeface="Times New Roman" panose="02020603050405020304" pitchFamily="18" charset="0"/>
                <a:cs typeface="Times New Roman" panose="02020603050405020304" pitchFamily="18" charset="0"/>
              </a:rPr>
              <a:t> &amp; </a:t>
            </a:r>
            <a:r>
              <a:rPr lang="el-GR" dirty="0" err="1">
                <a:latin typeface="Times New Roman" panose="02020603050405020304" pitchFamily="18" charset="0"/>
                <a:cs typeface="Times New Roman" panose="02020603050405020304" pitchFamily="18" charset="0"/>
              </a:rPr>
              <a:t>Bstieler</a:t>
            </a:r>
            <a:r>
              <a:rPr lang="el-GR" dirty="0">
                <a:latin typeface="Times New Roman" panose="02020603050405020304" pitchFamily="18" charset="0"/>
                <a:cs typeface="Times New Roman" panose="02020603050405020304" pitchFamily="18" charset="0"/>
              </a:rPr>
              <a:t>, 2016), μέσα από μια σειρά ενεργειών που ανήκουν στην ομπρέλα της ανοιχτής καινοτομίας (</a:t>
            </a:r>
            <a:r>
              <a:rPr lang="el-GR" dirty="0" err="1">
                <a:latin typeface="Times New Roman" panose="02020603050405020304" pitchFamily="18" charset="0"/>
                <a:cs typeface="Times New Roman" panose="02020603050405020304" pitchFamily="18" charset="0"/>
              </a:rPr>
              <a:t>Chesbrough</a:t>
            </a:r>
            <a:r>
              <a:rPr lang="el-GR" dirty="0">
                <a:latin typeface="Times New Roman" panose="02020603050405020304" pitchFamily="18" charset="0"/>
                <a:cs typeface="Times New Roman" panose="02020603050405020304" pitchFamily="18" charset="0"/>
              </a:rPr>
              <a:t>, 2003) όπως ο ανοιχτός διάλογος, ο </a:t>
            </a:r>
            <a:r>
              <a:rPr lang="el-GR" dirty="0" err="1">
                <a:latin typeface="Times New Roman" panose="02020603050405020304" pitchFamily="18" charset="0"/>
                <a:cs typeface="Times New Roman" panose="02020603050405020304" pitchFamily="18" charset="0"/>
              </a:rPr>
              <a:t>πληθ</a:t>
            </a:r>
            <a:r>
              <a:rPr lang="en-US" dirty="0">
                <a:latin typeface="Times New Roman" panose="02020603050405020304" pitchFamily="18" charset="0"/>
                <a:cs typeface="Times New Roman" panose="02020603050405020304" pitchFamily="18" charset="0"/>
              </a:rPr>
              <a:t>o</a:t>
            </a:r>
            <a:r>
              <a:rPr lang="el-GR" dirty="0">
                <a:latin typeface="Times New Roman" panose="02020603050405020304" pitchFamily="18" charset="0"/>
                <a:cs typeface="Times New Roman" panose="02020603050405020304" pitchFamily="18" charset="0"/>
              </a:rPr>
              <a:t>πορισμός (</a:t>
            </a:r>
            <a:r>
              <a:rPr lang="el-GR" dirty="0" err="1">
                <a:latin typeface="Times New Roman" panose="02020603050405020304" pitchFamily="18" charset="0"/>
                <a:cs typeface="Times New Roman" panose="02020603050405020304" pitchFamily="18" charset="0"/>
              </a:rPr>
              <a:t>Crowd-sourcing</a:t>
            </a:r>
            <a:r>
              <a:rPr lang="el-GR" dirty="0">
                <a:latin typeface="Times New Roman" panose="02020603050405020304" pitchFamily="18" charset="0"/>
                <a:cs typeface="Times New Roman" panose="02020603050405020304" pitchFamily="18" charset="0"/>
              </a:rPr>
              <a:t>),  η </a:t>
            </a:r>
            <a:r>
              <a:rPr lang="en-US" dirty="0">
                <a:latin typeface="Times New Roman" panose="02020603050405020304" pitchFamily="18" charset="0"/>
                <a:cs typeface="Times New Roman" panose="02020603050405020304" pitchFamily="18" charset="0"/>
              </a:rPr>
              <a:t>scrum technology </a:t>
            </a:r>
            <a:r>
              <a:rPr lang="el-GR" dirty="0">
                <a:latin typeface="Times New Roman" panose="02020603050405020304" pitchFamily="18" charset="0"/>
                <a:cs typeface="Times New Roman" panose="02020603050405020304" pitchFamily="18" charset="0"/>
              </a:rPr>
              <a:t>και η συν- δημιουργία (</a:t>
            </a:r>
            <a:r>
              <a:rPr lang="en-US" dirty="0">
                <a:latin typeface="Times New Roman" panose="02020603050405020304" pitchFamily="18" charset="0"/>
                <a:cs typeface="Times New Roman" panose="02020603050405020304" pitchFamily="18" charset="0"/>
              </a:rPr>
              <a:t>Co-Creation)</a:t>
            </a:r>
            <a:r>
              <a:rPr lang="el-GR"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algn="just"/>
            <a:endParaRPr lang="en-US" sz="900" dirty="0">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Ο όρος Co-</a:t>
            </a:r>
            <a:r>
              <a:rPr lang="el-GR" dirty="0" err="1">
                <a:latin typeface="Times New Roman" panose="02020603050405020304" pitchFamily="18" charset="0"/>
                <a:cs typeface="Times New Roman" panose="02020603050405020304" pitchFamily="18" charset="0"/>
              </a:rPr>
              <a:t>Creation</a:t>
            </a:r>
            <a:r>
              <a:rPr lang="el-GR" dirty="0">
                <a:latin typeface="Times New Roman" panose="02020603050405020304" pitchFamily="18" charset="0"/>
                <a:cs typeface="Times New Roman" panose="02020603050405020304" pitchFamily="18" charset="0"/>
              </a:rPr>
              <a:t> αφορά στην δημιουργία εταιρικής σχέσης μεταξύ εταιρειών και καταναλωτών για την ανταλλαγή γνώσεων, δαπανών και οφελών για την δημιουργία μοναδικής αξίας στον πελάτη και αντιμετωπίζεται σαν ένα μέσο αποτελεσματικής αξιοποίησης της συλλογικής νοημοσύνης των καταναλωτών (</a:t>
            </a:r>
            <a:r>
              <a:rPr lang="el-GR" dirty="0" err="1">
                <a:latin typeface="Times New Roman" panose="02020603050405020304" pitchFamily="18" charset="0"/>
                <a:cs typeface="Times New Roman" panose="02020603050405020304" pitchFamily="18" charset="0"/>
              </a:rPr>
              <a:t>Romero</a:t>
            </a:r>
            <a:r>
              <a:rPr lang="el-GR" dirty="0">
                <a:latin typeface="Times New Roman" panose="02020603050405020304" pitchFamily="18" charset="0"/>
                <a:cs typeface="Times New Roman" panose="02020603050405020304" pitchFamily="18" charset="0"/>
              </a:rPr>
              <a:t> &amp; </a:t>
            </a:r>
            <a:r>
              <a:rPr lang="el-GR" dirty="0" err="1">
                <a:latin typeface="Times New Roman" panose="02020603050405020304" pitchFamily="18" charset="0"/>
                <a:cs typeface="Times New Roman" panose="02020603050405020304" pitchFamily="18" charset="0"/>
              </a:rPr>
              <a:t>Constantinides</a:t>
            </a:r>
            <a:r>
              <a:rPr lang="el-GR" dirty="0">
                <a:latin typeface="Times New Roman" panose="02020603050405020304" pitchFamily="18" charset="0"/>
                <a:cs typeface="Times New Roman" panose="02020603050405020304" pitchFamily="18" charset="0"/>
              </a:rPr>
              <a:t>, 2019). </a:t>
            </a:r>
            <a:endParaRPr lang="en-US" dirty="0">
              <a:latin typeface="Times New Roman" panose="02020603050405020304" pitchFamily="18" charset="0"/>
              <a:cs typeface="Times New Roman" panose="02020603050405020304" pitchFamily="18" charset="0"/>
            </a:endParaRPr>
          </a:p>
          <a:p>
            <a:pPr algn="just"/>
            <a:endParaRPr lang="el-GR" sz="600" dirty="0">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Η «προσωπική» σχέση που αναπτύσσεται μεταξύ καταναλωτή και επιχείρησης και η συνεργασία μεταξύ τους οδηγεί στην αύξηση της αξίας της τελευταίας και έτσι διαμορφώνεται ο όρος </a:t>
            </a:r>
          </a:p>
          <a:p>
            <a:pPr marL="0" indent="0" algn="just">
              <a:buNone/>
            </a:pPr>
            <a:endParaRPr lang="el-GR" sz="100" dirty="0">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Οι πλατφόρμες των Social Media προσφέρουν τη δυνατότητα συνεργασίας με τους καταναλωτές και ενισχύουν την εμπιστοσύνη τους (</a:t>
            </a:r>
            <a:r>
              <a:rPr lang="el-GR" dirty="0" err="1">
                <a:latin typeface="Times New Roman" panose="02020603050405020304" pitchFamily="18" charset="0"/>
                <a:cs typeface="Times New Roman" panose="02020603050405020304" pitchFamily="18" charset="0"/>
              </a:rPr>
              <a:t>Mount</a:t>
            </a:r>
            <a:r>
              <a:rPr lang="el-GR" dirty="0">
                <a:latin typeface="Times New Roman" panose="02020603050405020304" pitchFamily="18" charset="0"/>
                <a:cs typeface="Times New Roman" panose="02020603050405020304" pitchFamily="18" charset="0"/>
              </a:rPr>
              <a:t> &amp; </a:t>
            </a:r>
            <a:r>
              <a:rPr lang="el-GR" dirty="0" err="1">
                <a:latin typeface="Times New Roman" panose="02020603050405020304" pitchFamily="18" charset="0"/>
                <a:cs typeface="Times New Roman" panose="02020603050405020304" pitchFamily="18" charset="0"/>
              </a:rPr>
              <a:t>Martinez</a:t>
            </a:r>
            <a:r>
              <a:rPr lang="el-GR" dirty="0">
                <a:latin typeface="Times New Roman" panose="02020603050405020304" pitchFamily="18" charset="0"/>
                <a:cs typeface="Times New Roman" panose="02020603050405020304" pitchFamily="18" charset="0"/>
              </a:rPr>
              <a:t>, 2014)</a:t>
            </a:r>
            <a:r>
              <a:rPr lang="en-US" dirty="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a:t>Δρ. Δέσποινα Καραγιάννη, 2022</a:t>
            </a:r>
            <a:endParaRPr lang="en-US" dirty="0"/>
          </a:p>
        </p:txBody>
      </p:sp>
      <p:sp>
        <p:nvSpPr>
          <p:cNvPr id="3" name="Slide Number Placeholder 2"/>
          <p:cNvSpPr>
            <a:spLocks noGrp="1"/>
          </p:cNvSpPr>
          <p:nvPr>
            <p:ph type="sldNum" sz="quarter" idx="12"/>
          </p:nvPr>
        </p:nvSpPr>
        <p:spPr/>
        <p:txBody>
          <a:bodyPr/>
          <a:lstStyle/>
          <a:p>
            <a:fld id="{3A98EE3D-8CD1-4C3F-BD1C-C98C9596463C}" type="slidenum">
              <a:rPr lang="en-US" smtClean="0"/>
              <a:t>45</a:t>
            </a:fld>
            <a:endParaRPr lang="en-US" dirty="0"/>
          </a:p>
        </p:txBody>
      </p:sp>
    </p:spTree>
    <p:extLst>
      <p:ext uri="{BB962C8B-B14F-4D97-AF65-F5344CB8AC3E}">
        <p14:creationId xmlns:p14="http://schemas.microsoft.com/office/powerpoint/2010/main" val="349779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0108-E91A-6342-A97B-59231F87E9EB}"/>
              </a:ext>
            </a:extLst>
          </p:cNvPr>
          <p:cNvSpPr>
            <a:spLocks noGrp="1"/>
          </p:cNvSpPr>
          <p:nvPr>
            <p:ph type="title"/>
          </p:nvPr>
        </p:nvSpPr>
        <p:spPr>
          <a:xfrm>
            <a:off x="685800" y="152400"/>
            <a:ext cx="6870700" cy="536532"/>
          </a:xfrm>
        </p:spPr>
        <p:txBody>
          <a:bodyPr/>
          <a:lstStyle/>
          <a:p>
            <a:r>
              <a:rPr lang="en-GR" dirty="0"/>
              <a:t>5G Diffusion by 2035</a:t>
            </a:r>
          </a:p>
        </p:txBody>
      </p:sp>
      <p:pic>
        <p:nvPicPr>
          <p:cNvPr id="6" name="Content Placeholder 5">
            <a:extLst>
              <a:ext uri="{FF2B5EF4-FFF2-40B4-BE49-F238E27FC236}">
                <a16:creationId xmlns:a16="http://schemas.microsoft.com/office/drawing/2014/main" id="{9D975013-1006-5E4C-B18C-538393E45002}"/>
              </a:ext>
            </a:extLst>
          </p:cNvPr>
          <p:cNvPicPr>
            <a:picLocks noGrp="1" noChangeAspect="1"/>
          </p:cNvPicPr>
          <p:nvPr>
            <p:ph idx="1"/>
          </p:nvPr>
        </p:nvPicPr>
        <p:blipFill>
          <a:blip r:embed="rId3"/>
          <a:stretch>
            <a:fillRect/>
          </a:stretch>
        </p:blipFill>
        <p:spPr>
          <a:xfrm>
            <a:off x="0" y="548680"/>
            <a:ext cx="9114661" cy="5184576"/>
          </a:xfrm>
          <a:prstGeom prst="rect">
            <a:avLst/>
          </a:prstGeom>
        </p:spPr>
      </p:pic>
      <p:sp>
        <p:nvSpPr>
          <p:cNvPr id="5" name="Slide Number Placeholder 4">
            <a:extLst>
              <a:ext uri="{FF2B5EF4-FFF2-40B4-BE49-F238E27FC236}">
                <a16:creationId xmlns:a16="http://schemas.microsoft.com/office/drawing/2014/main" id="{3F2F1DA0-B9BC-2B42-AA8F-CE363F35B60E}"/>
              </a:ext>
            </a:extLst>
          </p:cNvPr>
          <p:cNvSpPr>
            <a:spLocks noGrp="1"/>
          </p:cNvSpPr>
          <p:nvPr>
            <p:ph type="sldNum" sz="quarter" idx="12"/>
          </p:nvPr>
        </p:nvSpPr>
        <p:spPr/>
        <p:txBody>
          <a:bodyPr/>
          <a:lstStyle/>
          <a:p>
            <a:fld id="{3B354332-F23B-534A-A191-157CDC1B0D27}" type="slidenum">
              <a:rPr lang="el-GR" altLang="en-GR" smtClean="0"/>
              <a:pPr/>
              <a:t>46</a:t>
            </a:fld>
            <a:endParaRPr lang="el-GR" altLang="en-GR"/>
          </a:p>
        </p:txBody>
      </p:sp>
      <p:sp>
        <p:nvSpPr>
          <p:cNvPr id="7" name="Rectangle 6">
            <a:extLst>
              <a:ext uri="{FF2B5EF4-FFF2-40B4-BE49-F238E27FC236}">
                <a16:creationId xmlns:a16="http://schemas.microsoft.com/office/drawing/2014/main" id="{0B79BEF9-3285-6849-B060-C6B2CC90366D}"/>
              </a:ext>
            </a:extLst>
          </p:cNvPr>
          <p:cNvSpPr/>
          <p:nvPr/>
        </p:nvSpPr>
        <p:spPr>
          <a:xfrm>
            <a:off x="380866" y="5912580"/>
            <a:ext cx="8352928" cy="646331"/>
          </a:xfrm>
          <a:prstGeom prst="rect">
            <a:avLst/>
          </a:prstGeom>
        </p:spPr>
        <p:txBody>
          <a:bodyPr wrap="square">
            <a:spAutoFit/>
          </a:bodyPr>
          <a:lstStyle/>
          <a:p>
            <a:r>
              <a:rPr lang="en-GR" dirty="0">
                <a:hlinkClick r:id="rId4"/>
              </a:rPr>
              <a:t>https://www.visualcapitalist.com/wp-content/uploads/2020/03/5g-infographic-full-size.html</a:t>
            </a:r>
            <a:r>
              <a:rPr lang="en-GR" dirty="0"/>
              <a:t> </a:t>
            </a:r>
          </a:p>
        </p:txBody>
      </p:sp>
      <p:sp>
        <p:nvSpPr>
          <p:cNvPr id="3" name="Footer Placeholder 2">
            <a:extLst>
              <a:ext uri="{FF2B5EF4-FFF2-40B4-BE49-F238E27FC236}">
                <a16:creationId xmlns:a16="http://schemas.microsoft.com/office/drawing/2014/main" id="{9192776E-1B7B-7140-B80C-3D4E113C709C}"/>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extLst>
      <p:ext uri="{BB962C8B-B14F-4D97-AF65-F5344CB8AC3E}">
        <p14:creationId xmlns:p14="http://schemas.microsoft.com/office/powerpoint/2010/main" val="3718943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AC1A-5136-C041-9263-4BAC35AD9633}"/>
              </a:ext>
            </a:extLst>
          </p:cNvPr>
          <p:cNvSpPr>
            <a:spLocks noGrp="1"/>
          </p:cNvSpPr>
          <p:nvPr>
            <p:ph type="title"/>
          </p:nvPr>
        </p:nvSpPr>
        <p:spPr/>
        <p:txBody>
          <a:bodyPr/>
          <a:lstStyle/>
          <a:p>
            <a:endParaRPr lang="en-GR" dirty="0"/>
          </a:p>
        </p:txBody>
      </p:sp>
      <p:pic>
        <p:nvPicPr>
          <p:cNvPr id="6" name="Content Placeholder 5">
            <a:extLst>
              <a:ext uri="{FF2B5EF4-FFF2-40B4-BE49-F238E27FC236}">
                <a16:creationId xmlns:a16="http://schemas.microsoft.com/office/drawing/2014/main" id="{7498361D-C1DF-0043-8594-7B24EEA20858}"/>
              </a:ext>
            </a:extLst>
          </p:cNvPr>
          <p:cNvPicPr>
            <a:picLocks noGrp="1" noChangeAspect="1"/>
          </p:cNvPicPr>
          <p:nvPr>
            <p:ph idx="1"/>
          </p:nvPr>
        </p:nvPicPr>
        <p:blipFill>
          <a:blip r:embed="rId3"/>
          <a:stretch>
            <a:fillRect/>
          </a:stretch>
        </p:blipFill>
        <p:spPr>
          <a:xfrm>
            <a:off x="86312" y="836712"/>
            <a:ext cx="9094200" cy="4118587"/>
          </a:xfrm>
          <a:prstGeom prst="rect">
            <a:avLst/>
          </a:prstGeom>
          <a:noFill/>
        </p:spPr>
      </p:pic>
      <p:sp>
        <p:nvSpPr>
          <p:cNvPr id="4" name="Footer Placeholder 3">
            <a:extLst>
              <a:ext uri="{FF2B5EF4-FFF2-40B4-BE49-F238E27FC236}">
                <a16:creationId xmlns:a16="http://schemas.microsoft.com/office/drawing/2014/main" id="{801DEBDB-402F-7B4F-AA28-588C990E4C1C}"/>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725E3901-DB8E-E64F-AC3C-54E1B1B8A3EB}"/>
              </a:ext>
            </a:extLst>
          </p:cNvPr>
          <p:cNvSpPr>
            <a:spLocks noGrp="1"/>
          </p:cNvSpPr>
          <p:nvPr>
            <p:ph type="sldNum" sz="quarter" idx="12"/>
          </p:nvPr>
        </p:nvSpPr>
        <p:spPr/>
        <p:txBody>
          <a:bodyPr/>
          <a:lstStyle/>
          <a:p>
            <a:fld id="{3B354332-F23B-534A-A191-157CDC1B0D27}" type="slidenum">
              <a:rPr lang="el-GR" altLang="en-GR" smtClean="0"/>
              <a:pPr/>
              <a:t>47</a:t>
            </a:fld>
            <a:endParaRPr lang="el-GR" altLang="en-GR"/>
          </a:p>
        </p:txBody>
      </p:sp>
    </p:spTree>
    <p:extLst>
      <p:ext uri="{BB962C8B-B14F-4D97-AF65-F5344CB8AC3E}">
        <p14:creationId xmlns:p14="http://schemas.microsoft.com/office/powerpoint/2010/main" val="1082715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FE67-28F4-B243-91DF-B6518E448CBB}"/>
              </a:ext>
            </a:extLst>
          </p:cNvPr>
          <p:cNvSpPr>
            <a:spLocks noGrp="1"/>
          </p:cNvSpPr>
          <p:nvPr>
            <p:ph type="title"/>
          </p:nvPr>
        </p:nvSpPr>
        <p:spPr/>
        <p:txBody>
          <a:bodyPr/>
          <a:lstStyle/>
          <a:p>
            <a:r>
              <a:rPr lang="en-US" dirty="0"/>
              <a:t>Augmented Reality/Virtual Reality</a:t>
            </a:r>
            <a:endParaRPr lang="en-GR" dirty="0"/>
          </a:p>
        </p:txBody>
      </p:sp>
      <p:pic>
        <p:nvPicPr>
          <p:cNvPr id="6" name="Content Placeholder 5">
            <a:extLst>
              <a:ext uri="{FF2B5EF4-FFF2-40B4-BE49-F238E27FC236}">
                <a16:creationId xmlns:a16="http://schemas.microsoft.com/office/drawing/2014/main" id="{2CB2912B-DFBF-FD48-8008-8F2A9026224C}"/>
              </a:ext>
            </a:extLst>
          </p:cNvPr>
          <p:cNvPicPr>
            <a:picLocks noGrp="1" noChangeAspect="1"/>
          </p:cNvPicPr>
          <p:nvPr>
            <p:ph idx="1"/>
          </p:nvPr>
        </p:nvPicPr>
        <p:blipFill>
          <a:blip r:embed="rId3"/>
          <a:stretch>
            <a:fillRect/>
          </a:stretch>
        </p:blipFill>
        <p:spPr>
          <a:xfrm>
            <a:off x="1145707" y="1828800"/>
            <a:ext cx="6776385" cy="3657600"/>
          </a:xfrm>
          <a:prstGeom prst="rect">
            <a:avLst/>
          </a:prstGeom>
        </p:spPr>
      </p:pic>
      <p:sp>
        <p:nvSpPr>
          <p:cNvPr id="4" name="Footer Placeholder 3">
            <a:extLst>
              <a:ext uri="{FF2B5EF4-FFF2-40B4-BE49-F238E27FC236}">
                <a16:creationId xmlns:a16="http://schemas.microsoft.com/office/drawing/2014/main" id="{28C0A166-DF65-BB42-BF00-62AE2FC4A755}"/>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403659B7-71BC-B948-9019-550ABBB3BA4C}"/>
              </a:ext>
            </a:extLst>
          </p:cNvPr>
          <p:cNvSpPr>
            <a:spLocks noGrp="1"/>
          </p:cNvSpPr>
          <p:nvPr>
            <p:ph type="sldNum" sz="quarter" idx="12"/>
          </p:nvPr>
        </p:nvSpPr>
        <p:spPr/>
        <p:txBody>
          <a:bodyPr/>
          <a:lstStyle/>
          <a:p>
            <a:fld id="{3B354332-F23B-534A-A191-157CDC1B0D27}" type="slidenum">
              <a:rPr lang="el-GR" altLang="en-GR" smtClean="0"/>
              <a:pPr/>
              <a:t>48</a:t>
            </a:fld>
            <a:endParaRPr lang="el-GR" altLang="en-GR"/>
          </a:p>
        </p:txBody>
      </p:sp>
    </p:spTree>
    <p:extLst>
      <p:ext uri="{BB962C8B-B14F-4D97-AF65-F5344CB8AC3E}">
        <p14:creationId xmlns:p14="http://schemas.microsoft.com/office/powerpoint/2010/main" val="3046786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303C-4080-6048-AD6E-989C1D2AE48A}"/>
              </a:ext>
            </a:extLst>
          </p:cNvPr>
          <p:cNvSpPr>
            <a:spLocks noGrp="1"/>
          </p:cNvSpPr>
          <p:nvPr>
            <p:ph type="title"/>
          </p:nvPr>
        </p:nvSpPr>
        <p:spPr>
          <a:xfrm>
            <a:off x="685800" y="152400"/>
            <a:ext cx="7937500" cy="914400"/>
          </a:xfrm>
        </p:spPr>
        <p:txBody>
          <a:bodyPr/>
          <a:lstStyle/>
          <a:p>
            <a:r>
              <a:rPr lang="en-GR" sz="3600" dirty="0"/>
              <a:t>Virtual Reality/Augmented Reality</a:t>
            </a:r>
          </a:p>
        </p:txBody>
      </p:sp>
      <p:sp>
        <p:nvSpPr>
          <p:cNvPr id="3" name="Content Placeholder 2">
            <a:extLst>
              <a:ext uri="{FF2B5EF4-FFF2-40B4-BE49-F238E27FC236}">
                <a16:creationId xmlns:a16="http://schemas.microsoft.com/office/drawing/2014/main" id="{436FDEB1-4B83-5841-9886-ED5C53102247}"/>
              </a:ext>
            </a:extLst>
          </p:cNvPr>
          <p:cNvSpPr>
            <a:spLocks noGrp="1"/>
          </p:cNvSpPr>
          <p:nvPr>
            <p:ph idx="1"/>
          </p:nvPr>
        </p:nvSpPr>
        <p:spPr>
          <a:xfrm>
            <a:off x="685800" y="1095350"/>
            <a:ext cx="7696200" cy="3657600"/>
          </a:xfrm>
        </p:spPr>
        <p:txBody>
          <a:bodyPr/>
          <a:lstStyle/>
          <a:p>
            <a:r>
              <a:rPr lang="en-GB" dirty="0"/>
              <a:t>Virtual reality is able to transpose the user. In other words, bring us some place else. Through closed visors or goggles, VR blocks out the room and puts our presence elsewhere.</a:t>
            </a:r>
          </a:p>
          <a:p>
            <a:r>
              <a:rPr lang="en-GB" sz="1800" i="1" dirty="0"/>
              <a:t>I’m excited about Augmented Reality because unlike Virtual Reality which closes the world out, AR allows individuals to be present in the world but hopefully allows an improvement on what’s happening presently... That has resonance.” T</a:t>
            </a:r>
            <a:r>
              <a:rPr lang="en-GB" sz="1800" b="1" i="1" dirty="0"/>
              <a:t>im Cook, CEO, Apple</a:t>
            </a:r>
          </a:p>
          <a:p>
            <a:r>
              <a:rPr lang="en-GB" sz="1800" b="1" i="1" dirty="0">
                <a:hlinkClick r:id="rId3"/>
              </a:rPr>
              <a:t>https://www.cramer.com/insights/the-difference-between-ar-and-vr/</a:t>
            </a:r>
            <a:r>
              <a:rPr lang="en-GB" sz="1800" b="1" i="1" dirty="0"/>
              <a:t> </a:t>
            </a:r>
          </a:p>
          <a:p>
            <a:endParaRPr lang="en-GB" sz="1800" b="1" i="1" dirty="0"/>
          </a:p>
        </p:txBody>
      </p:sp>
      <p:sp>
        <p:nvSpPr>
          <p:cNvPr id="4" name="Footer Placeholder 3">
            <a:extLst>
              <a:ext uri="{FF2B5EF4-FFF2-40B4-BE49-F238E27FC236}">
                <a16:creationId xmlns:a16="http://schemas.microsoft.com/office/drawing/2014/main" id="{3085A7F1-6088-E141-BA0E-333C51D37E90}"/>
              </a:ext>
            </a:extLst>
          </p:cNvPr>
          <p:cNvSpPr>
            <a:spLocks noGrp="1"/>
          </p:cNvSpPr>
          <p:nvPr>
            <p:ph type="ftr" sz="quarter" idx="11"/>
          </p:nvPr>
        </p:nvSpPr>
        <p:spPr>
          <a:xfrm>
            <a:off x="0" y="6629400"/>
            <a:ext cx="2895600" cy="457200"/>
          </a:xfrm>
        </p:spPr>
        <p:txBody>
          <a:bodyPr/>
          <a:lstStyle/>
          <a:p>
            <a:r>
              <a:rPr lang="el-GR" altLang="en-GR"/>
              <a:t>Δρ. Δέσποινα Καραγιάννη, 2022</a:t>
            </a:r>
            <a:endParaRPr lang="el-GR" altLang="en-GR" dirty="0"/>
          </a:p>
        </p:txBody>
      </p:sp>
      <p:sp>
        <p:nvSpPr>
          <p:cNvPr id="5" name="Slide Number Placeholder 4">
            <a:extLst>
              <a:ext uri="{FF2B5EF4-FFF2-40B4-BE49-F238E27FC236}">
                <a16:creationId xmlns:a16="http://schemas.microsoft.com/office/drawing/2014/main" id="{A5680146-BD68-DD47-B8F7-E714AF20F282}"/>
              </a:ext>
            </a:extLst>
          </p:cNvPr>
          <p:cNvSpPr>
            <a:spLocks noGrp="1"/>
          </p:cNvSpPr>
          <p:nvPr>
            <p:ph type="sldNum" sz="quarter" idx="12"/>
          </p:nvPr>
        </p:nvSpPr>
        <p:spPr/>
        <p:txBody>
          <a:bodyPr/>
          <a:lstStyle/>
          <a:p>
            <a:fld id="{3B354332-F23B-534A-A191-157CDC1B0D27}" type="slidenum">
              <a:rPr lang="el-GR" altLang="en-GR" smtClean="0"/>
              <a:pPr/>
              <a:t>49</a:t>
            </a:fld>
            <a:endParaRPr lang="el-GR" altLang="en-GR"/>
          </a:p>
        </p:txBody>
      </p:sp>
    </p:spTree>
    <p:extLst>
      <p:ext uri="{BB962C8B-B14F-4D97-AF65-F5344CB8AC3E}">
        <p14:creationId xmlns:p14="http://schemas.microsoft.com/office/powerpoint/2010/main" val="424221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17D9017B-7F51-404A-B213-B16B2ABF4D3E}"/>
              </a:ext>
            </a:extLst>
          </p:cNvPr>
          <p:cNvSpPr>
            <a:spLocks noGrp="1" noChangeArrowheads="1"/>
          </p:cNvSpPr>
          <p:nvPr>
            <p:ph type="title"/>
          </p:nvPr>
        </p:nvSpPr>
        <p:spPr>
          <a:xfrm>
            <a:off x="-323850" y="188913"/>
            <a:ext cx="8999538" cy="1139825"/>
          </a:xfrm>
          <a:noFill/>
        </p:spPr>
        <p:txBody>
          <a:bodyPr anchor="ctr" anchorCtr="1"/>
          <a:lstStyle/>
          <a:p>
            <a:pPr eaLnBrk="1" hangingPunct="1"/>
            <a:r>
              <a:rPr lang="el-GR" altLang="en-GR" sz="2800" dirty="0">
                <a:solidFill>
                  <a:srgbClr val="6600CC"/>
                </a:solidFill>
                <a:ea typeface="ＭＳ Ｐゴシック" panose="020B0600070205080204" pitchFamily="34" charset="-128"/>
              </a:rPr>
              <a:t>Ηλεκτρονικό </a:t>
            </a:r>
            <a:r>
              <a:rPr lang="el-GR" altLang="en-GR" sz="2800" dirty="0" err="1">
                <a:solidFill>
                  <a:srgbClr val="6600CC"/>
                </a:solidFill>
                <a:ea typeface="ＭＳ Ｐゴシック" panose="020B0600070205080204" pitchFamily="34" charset="-128"/>
              </a:rPr>
              <a:t>Επιχειρείν</a:t>
            </a:r>
            <a:r>
              <a:rPr lang="en-US" altLang="en-GR" sz="2800" dirty="0">
                <a:solidFill>
                  <a:srgbClr val="6600CC"/>
                </a:solidFill>
                <a:ea typeface="ＭＳ Ｐゴシック" panose="020B0600070205080204" pitchFamily="34" charset="-128"/>
              </a:rPr>
              <a:t> (</a:t>
            </a:r>
            <a:r>
              <a:rPr lang="el-GR" altLang="en-GR" sz="2800" dirty="0">
                <a:solidFill>
                  <a:srgbClr val="6600CC"/>
                </a:solidFill>
                <a:ea typeface="ＭＳ Ｐゴシック" panose="020B0600070205080204" pitchFamily="34" charset="-128"/>
              </a:rPr>
              <a:t>Μάρκετινγκ μέσω ΙΤ:</a:t>
            </a:r>
            <a:br>
              <a:rPr lang="el-GR" altLang="en-GR" sz="2800" dirty="0">
                <a:solidFill>
                  <a:srgbClr val="6600CC"/>
                </a:solidFill>
                <a:ea typeface="ＭＳ Ｐゴシック" panose="020B0600070205080204" pitchFamily="34" charset="-128"/>
              </a:rPr>
            </a:br>
            <a:r>
              <a:rPr lang="el-GR" altLang="en-GR" sz="2800" dirty="0">
                <a:solidFill>
                  <a:srgbClr val="6600CC"/>
                </a:solidFill>
                <a:ea typeface="ＭＳ Ｐゴシック" panose="020B0600070205080204" pitchFamily="34" charset="-128"/>
              </a:rPr>
              <a:t>Συμβάλει στην ανάπτυξη διεπιχειρησιακών  δικτύων</a:t>
            </a:r>
          </a:p>
        </p:txBody>
      </p:sp>
      <p:sp>
        <p:nvSpPr>
          <p:cNvPr id="23554" name="Rectangle 3">
            <a:extLst>
              <a:ext uri="{FF2B5EF4-FFF2-40B4-BE49-F238E27FC236}">
                <a16:creationId xmlns:a16="http://schemas.microsoft.com/office/drawing/2014/main" id="{CF196F37-6486-F04F-BD49-02BEB5D2E8D2}"/>
              </a:ext>
            </a:extLst>
          </p:cNvPr>
          <p:cNvSpPr>
            <a:spLocks noGrp="1" noChangeArrowheads="1"/>
          </p:cNvSpPr>
          <p:nvPr>
            <p:ph type="body" sz="half" idx="1"/>
          </p:nvPr>
        </p:nvSpPr>
        <p:spPr>
          <a:xfrm>
            <a:off x="1331913" y="1844675"/>
            <a:ext cx="7640637" cy="3657600"/>
          </a:xfrm>
        </p:spPr>
        <p:txBody>
          <a:bodyPr/>
          <a:lstStyle/>
          <a:p>
            <a:r>
              <a:rPr lang="el-GR" altLang="en-GR" sz="2400" dirty="0">
                <a:ea typeface="ＭＳ Ｐゴシック" panose="020B0600070205080204" pitchFamily="34" charset="-128"/>
              </a:rPr>
              <a:t>Την ανάπτυξη νέων σχημάτων συναλλαγών πέραν των παραδοσιακών σχημάτων </a:t>
            </a:r>
            <a:r>
              <a:rPr lang="en-US" altLang="en-GR" sz="2400" dirty="0">
                <a:ea typeface="ＭＳ Ｐゴシック" panose="020B0600070205080204" pitchFamily="34" charset="-128"/>
              </a:rPr>
              <a:t>business-to-consumer, business-to-business</a:t>
            </a:r>
            <a:r>
              <a:rPr lang="el-GR" altLang="en-GR" sz="2400" dirty="0">
                <a:ea typeface="ＭＳ Ｐゴシック" panose="020B0600070205080204" pitchFamily="34" charset="-128"/>
              </a:rPr>
              <a:t>, </a:t>
            </a:r>
            <a:r>
              <a:rPr lang="en-US" altLang="en-GR" sz="2400" dirty="0">
                <a:ea typeface="ＭＳ Ｐゴシック" panose="020B0600070205080204" pitchFamily="34" charset="-128"/>
              </a:rPr>
              <a:t>auction marketing, consumer-to-consumer marketing, consumer–to-business marketing</a:t>
            </a:r>
            <a:r>
              <a:rPr lang="el-GR" altLang="en-GR" sz="2400" dirty="0">
                <a:ea typeface="ＭＳ Ｐゴシック" panose="020B0600070205080204" pitchFamily="34" charset="-128"/>
              </a:rPr>
              <a:t>, </a:t>
            </a:r>
            <a:r>
              <a:rPr lang="en-US" altLang="en-GR" sz="2400" dirty="0">
                <a:ea typeface="ＭＳ Ｐゴシック" panose="020B0600070205080204" pitchFamily="34" charset="-128"/>
              </a:rPr>
              <a:t>social media marketing.</a:t>
            </a:r>
            <a:endParaRPr lang="el-GR" altLang="en-GR" sz="2400" dirty="0">
              <a:ea typeface="ＭＳ Ｐゴシック" panose="020B0600070205080204" pitchFamily="34" charset="-128"/>
            </a:endParaRPr>
          </a:p>
          <a:p>
            <a:endParaRPr lang="el-GR" altLang="en-GR" sz="2400" dirty="0">
              <a:ea typeface="ＭＳ Ｐゴシック" panose="020B0600070205080204" pitchFamily="34" charset="-128"/>
            </a:endParaRPr>
          </a:p>
          <a:p>
            <a:r>
              <a:rPr lang="el-GR" altLang="en-GR" sz="2400" dirty="0">
                <a:ea typeface="ＭＳ Ｐゴシック" panose="020B0600070205080204" pitchFamily="34" charset="-128"/>
              </a:rPr>
              <a:t>Την παραγωγή ανώτερης αξίας για τους συναλλασσόμενους, τόσο για τις συνεργαζόμενες επιχειρήσεις, όσο και για τους αγοραστές, ιδιώτες και επιχειρήσεις (</a:t>
            </a:r>
            <a:r>
              <a:rPr lang="en-US" altLang="en-GR" sz="2400" dirty="0">
                <a:ea typeface="ＭＳ Ｐゴシック" panose="020B0600070205080204" pitchFamily="34" charset="-128"/>
              </a:rPr>
              <a:t>win</a:t>
            </a:r>
            <a:r>
              <a:rPr lang="el-GR" altLang="en-GR" sz="2400" dirty="0">
                <a:ea typeface="ＭＳ Ｐゴシック" panose="020B0600070205080204" pitchFamily="34" charset="-128"/>
              </a:rPr>
              <a:t>-</a:t>
            </a:r>
            <a:r>
              <a:rPr lang="en-US" altLang="en-GR" sz="2400" dirty="0">
                <a:ea typeface="ＭＳ Ｐゴシック" panose="020B0600070205080204" pitchFamily="34" charset="-128"/>
              </a:rPr>
              <a:t>win effects</a:t>
            </a:r>
            <a:r>
              <a:rPr lang="el-GR" altLang="en-GR" sz="2400" dirty="0">
                <a:ea typeface="ＭＳ Ｐゴシック" panose="020B0600070205080204" pitchFamily="34" charset="-128"/>
              </a:rPr>
              <a:t>).</a:t>
            </a:r>
          </a:p>
          <a:p>
            <a:pPr eaLnBrk="1" hangingPunct="1"/>
            <a:endParaRPr lang="el-GR" altLang="en-GR" sz="1800" dirty="0">
              <a:ea typeface="ＭＳ Ｐゴシック" panose="020B0600070205080204" pitchFamily="34" charset="-128"/>
            </a:endParaRPr>
          </a:p>
        </p:txBody>
      </p:sp>
      <p:sp>
        <p:nvSpPr>
          <p:cNvPr id="23555" name="Θέση υποσέλιδου 2">
            <a:extLst>
              <a:ext uri="{FF2B5EF4-FFF2-40B4-BE49-F238E27FC236}">
                <a16:creationId xmlns:a16="http://schemas.microsoft.com/office/drawing/2014/main" id="{30FD3EA7-DDBE-FF41-ACE4-C5A56047A5CB}"/>
              </a:ext>
            </a:extLst>
          </p:cNvPr>
          <p:cNvSpPr>
            <a:spLocks noGrp="1"/>
          </p:cNvSpPr>
          <p:nvPr>
            <p:ph type="ftr" sz="quarter" idx="11"/>
          </p:nvPr>
        </p:nvSpPr>
        <p:spPr>
          <a:xfrm>
            <a:off x="1475656" y="6248400"/>
            <a:ext cx="6889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23556" name="Θέση αριθμού διαφάνειας 1">
            <a:extLst>
              <a:ext uri="{FF2B5EF4-FFF2-40B4-BE49-F238E27FC236}">
                <a16:creationId xmlns:a16="http://schemas.microsoft.com/office/drawing/2014/main" id="{2B6178A3-D3A2-2348-961B-7953F306B9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3599AD59-5553-5447-B38F-433A458AE5D8}" type="slidenum">
              <a:rPr lang="el-GR" altLang="en-GR" sz="1400"/>
              <a:pPr eaLnBrk="1" hangingPunct="1"/>
              <a:t>5</a:t>
            </a:fld>
            <a:endParaRPr lang="el-GR" altLang="en-GR" sz="1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5584-E0A9-EE49-96F0-183D17FC5292}"/>
              </a:ext>
            </a:extLst>
          </p:cNvPr>
          <p:cNvSpPr>
            <a:spLocks noGrp="1"/>
          </p:cNvSpPr>
          <p:nvPr>
            <p:ph type="title"/>
          </p:nvPr>
        </p:nvSpPr>
        <p:spPr>
          <a:xfrm>
            <a:off x="107504" y="152400"/>
            <a:ext cx="8640960" cy="914400"/>
          </a:xfrm>
        </p:spPr>
        <p:txBody>
          <a:bodyPr/>
          <a:lstStyle/>
          <a:p>
            <a:r>
              <a:rPr lang="el-GR" dirty="0"/>
              <a:t>Λιανικές πωλήσεις Παγκοσμίως</a:t>
            </a:r>
            <a:endParaRPr lang="en-GR" dirty="0"/>
          </a:p>
        </p:txBody>
      </p:sp>
      <p:sp>
        <p:nvSpPr>
          <p:cNvPr id="3" name="Content Placeholder 2">
            <a:extLst>
              <a:ext uri="{FF2B5EF4-FFF2-40B4-BE49-F238E27FC236}">
                <a16:creationId xmlns:a16="http://schemas.microsoft.com/office/drawing/2014/main" id="{39482F1B-267A-9446-88E8-8217056DEECC}"/>
              </a:ext>
            </a:extLst>
          </p:cNvPr>
          <p:cNvSpPr>
            <a:spLocks noGrp="1"/>
          </p:cNvSpPr>
          <p:nvPr>
            <p:ph idx="1"/>
          </p:nvPr>
        </p:nvSpPr>
        <p:spPr/>
        <p:txBody>
          <a:bodyPr/>
          <a:lstStyle/>
          <a:p>
            <a:endParaRPr lang="en-GR"/>
          </a:p>
        </p:txBody>
      </p:sp>
      <p:sp>
        <p:nvSpPr>
          <p:cNvPr id="4" name="Footer Placeholder 3">
            <a:extLst>
              <a:ext uri="{FF2B5EF4-FFF2-40B4-BE49-F238E27FC236}">
                <a16:creationId xmlns:a16="http://schemas.microsoft.com/office/drawing/2014/main" id="{42E960C7-8D79-CA48-8DE7-F24A38EC5534}"/>
              </a:ext>
            </a:extLst>
          </p:cNvPr>
          <p:cNvSpPr>
            <a:spLocks noGrp="1"/>
          </p:cNvSpPr>
          <p:nvPr>
            <p:ph type="ftr" sz="quarter" idx="11"/>
          </p:nvPr>
        </p:nvSpPr>
        <p:spPr/>
        <p:txBody>
          <a:bodyPr/>
          <a:lstStyle/>
          <a:p>
            <a:r>
              <a:rPr lang="el-GR" altLang="en-GR"/>
              <a:t>Δρ. Δέσποινα Καραγιάννη, 2022</a:t>
            </a:r>
          </a:p>
        </p:txBody>
      </p:sp>
      <p:sp>
        <p:nvSpPr>
          <p:cNvPr id="5" name="Slide Number Placeholder 4">
            <a:extLst>
              <a:ext uri="{FF2B5EF4-FFF2-40B4-BE49-F238E27FC236}">
                <a16:creationId xmlns:a16="http://schemas.microsoft.com/office/drawing/2014/main" id="{1A723755-C81F-9645-A293-211CDE5FFB28}"/>
              </a:ext>
            </a:extLst>
          </p:cNvPr>
          <p:cNvSpPr>
            <a:spLocks noGrp="1"/>
          </p:cNvSpPr>
          <p:nvPr>
            <p:ph type="sldNum" sz="quarter" idx="12"/>
          </p:nvPr>
        </p:nvSpPr>
        <p:spPr/>
        <p:txBody>
          <a:bodyPr/>
          <a:lstStyle/>
          <a:p>
            <a:fld id="{3B354332-F23B-534A-A191-157CDC1B0D27}" type="slidenum">
              <a:rPr lang="el-GR" altLang="en-GR" smtClean="0"/>
              <a:pPr/>
              <a:t>50</a:t>
            </a:fld>
            <a:endParaRPr lang="el-GR" altLang="en-GR"/>
          </a:p>
        </p:txBody>
      </p:sp>
      <p:pic>
        <p:nvPicPr>
          <p:cNvPr id="6" name="Picture 5">
            <a:extLst>
              <a:ext uri="{FF2B5EF4-FFF2-40B4-BE49-F238E27FC236}">
                <a16:creationId xmlns:a16="http://schemas.microsoft.com/office/drawing/2014/main" id="{06C46576-149D-5148-B737-70E4ED72F33A}"/>
              </a:ext>
            </a:extLst>
          </p:cNvPr>
          <p:cNvPicPr>
            <a:picLocks noChangeAspect="1"/>
          </p:cNvPicPr>
          <p:nvPr/>
        </p:nvPicPr>
        <p:blipFill>
          <a:blip r:embed="rId3"/>
          <a:stretch>
            <a:fillRect/>
          </a:stretch>
        </p:blipFill>
        <p:spPr>
          <a:xfrm>
            <a:off x="1244600" y="1124744"/>
            <a:ext cx="6654800" cy="5422106"/>
          </a:xfrm>
          <a:prstGeom prst="rect">
            <a:avLst/>
          </a:prstGeom>
        </p:spPr>
      </p:pic>
    </p:spTree>
    <p:extLst>
      <p:ext uri="{BB962C8B-B14F-4D97-AF65-F5344CB8AC3E}">
        <p14:creationId xmlns:p14="http://schemas.microsoft.com/office/powerpoint/2010/main" val="497777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3F3E-5F96-F04D-83A0-65F07EA978AD}"/>
              </a:ext>
            </a:extLst>
          </p:cNvPr>
          <p:cNvSpPr>
            <a:spLocks noGrp="1"/>
          </p:cNvSpPr>
          <p:nvPr>
            <p:ph type="title"/>
          </p:nvPr>
        </p:nvSpPr>
        <p:spPr/>
        <p:txBody>
          <a:bodyPr/>
          <a:lstStyle/>
          <a:p>
            <a:endParaRPr lang="en-GR" dirty="0"/>
          </a:p>
        </p:txBody>
      </p:sp>
      <p:pic>
        <p:nvPicPr>
          <p:cNvPr id="6" name="Content Placeholder 5">
            <a:extLst>
              <a:ext uri="{FF2B5EF4-FFF2-40B4-BE49-F238E27FC236}">
                <a16:creationId xmlns:a16="http://schemas.microsoft.com/office/drawing/2014/main" id="{7202F16E-E19A-124C-AB5F-C5F8720FB961}"/>
              </a:ext>
            </a:extLst>
          </p:cNvPr>
          <p:cNvPicPr>
            <a:picLocks noGrp="1" noChangeAspect="1"/>
          </p:cNvPicPr>
          <p:nvPr>
            <p:ph idx="1"/>
          </p:nvPr>
        </p:nvPicPr>
        <p:blipFill>
          <a:blip r:embed="rId3"/>
          <a:stretch>
            <a:fillRect/>
          </a:stretch>
        </p:blipFill>
        <p:spPr>
          <a:xfrm>
            <a:off x="1587501" y="136939"/>
            <a:ext cx="6440884" cy="6489132"/>
          </a:xfrm>
          <a:prstGeom prst="rect">
            <a:avLst/>
          </a:prstGeom>
        </p:spPr>
      </p:pic>
      <p:sp>
        <p:nvSpPr>
          <p:cNvPr id="5" name="Slide Number Placeholder 4">
            <a:extLst>
              <a:ext uri="{FF2B5EF4-FFF2-40B4-BE49-F238E27FC236}">
                <a16:creationId xmlns:a16="http://schemas.microsoft.com/office/drawing/2014/main" id="{002D4F43-83BB-E34E-BD9B-E44AAAD9226D}"/>
              </a:ext>
            </a:extLst>
          </p:cNvPr>
          <p:cNvSpPr>
            <a:spLocks noGrp="1"/>
          </p:cNvSpPr>
          <p:nvPr>
            <p:ph type="sldNum" sz="quarter" idx="12"/>
          </p:nvPr>
        </p:nvSpPr>
        <p:spPr/>
        <p:txBody>
          <a:bodyPr/>
          <a:lstStyle/>
          <a:p>
            <a:fld id="{3B354332-F23B-534A-A191-157CDC1B0D27}" type="slidenum">
              <a:rPr lang="el-GR" altLang="en-GR" smtClean="0"/>
              <a:pPr/>
              <a:t>51</a:t>
            </a:fld>
            <a:endParaRPr lang="el-GR" altLang="en-GR"/>
          </a:p>
        </p:txBody>
      </p:sp>
      <p:sp>
        <p:nvSpPr>
          <p:cNvPr id="3" name="Footer Placeholder 2">
            <a:extLst>
              <a:ext uri="{FF2B5EF4-FFF2-40B4-BE49-F238E27FC236}">
                <a16:creationId xmlns:a16="http://schemas.microsoft.com/office/drawing/2014/main" id="{D79C12D5-30DF-5847-A0EB-7CB0E081666F}"/>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extLst>
      <p:ext uri="{BB962C8B-B14F-4D97-AF65-F5344CB8AC3E}">
        <p14:creationId xmlns:p14="http://schemas.microsoft.com/office/powerpoint/2010/main" val="641412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Τίτλος 1">
            <a:extLst>
              <a:ext uri="{FF2B5EF4-FFF2-40B4-BE49-F238E27FC236}">
                <a16:creationId xmlns:a16="http://schemas.microsoft.com/office/drawing/2014/main" id="{C64F7727-2291-CA42-B536-C3ACD2DEB2C7}"/>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39938" name="Θέση περιεχομένου 3">
            <a:extLst>
              <a:ext uri="{FF2B5EF4-FFF2-40B4-BE49-F238E27FC236}">
                <a16:creationId xmlns:a16="http://schemas.microsoft.com/office/drawing/2014/main" id="{864E666E-B837-224D-BF4E-03886C64978A}"/>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11188" y="758825"/>
            <a:ext cx="7202487" cy="5838825"/>
          </a:xfrm>
        </p:spPr>
      </p:pic>
      <p:sp>
        <p:nvSpPr>
          <p:cNvPr id="3" name="Slide Number Placeholder 2">
            <a:extLst>
              <a:ext uri="{FF2B5EF4-FFF2-40B4-BE49-F238E27FC236}">
                <a16:creationId xmlns:a16="http://schemas.microsoft.com/office/drawing/2014/main" id="{D1B9BDF5-02D6-1447-923C-DE6856D442AB}"/>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93F70140-7745-0C4A-B469-DCEC5D7914C9}" type="slidenum">
              <a:rPr lang="el-GR" altLang="en-GR" sz="1400"/>
              <a:pPr eaLnBrk="1" hangingPunct="1"/>
              <a:t>52</a:t>
            </a:fld>
            <a:endParaRPr lang="el-GR" altLang="en-GR" sz="1400"/>
          </a:p>
        </p:txBody>
      </p:sp>
      <p:sp>
        <p:nvSpPr>
          <p:cNvPr id="2" name="Footer Placeholder 1">
            <a:extLst>
              <a:ext uri="{FF2B5EF4-FFF2-40B4-BE49-F238E27FC236}">
                <a16:creationId xmlns:a16="http://schemas.microsoft.com/office/drawing/2014/main" id="{1B6C4439-F309-5B45-8745-E60E32F2260B}"/>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Τίτλος 1">
            <a:extLst>
              <a:ext uri="{FF2B5EF4-FFF2-40B4-BE49-F238E27FC236}">
                <a16:creationId xmlns:a16="http://schemas.microsoft.com/office/drawing/2014/main" id="{17D79206-383D-8243-8E5A-C57CE9329A55}"/>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40962" name="Θέση περιεχομένου 3">
            <a:extLst>
              <a:ext uri="{FF2B5EF4-FFF2-40B4-BE49-F238E27FC236}">
                <a16:creationId xmlns:a16="http://schemas.microsoft.com/office/drawing/2014/main" id="{52F0FBC2-7871-E04D-B148-2EC15E1C0AAB}"/>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07950" y="1052513"/>
            <a:ext cx="8872538" cy="4962525"/>
          </a:xfrm>
        </p:spPr>
      </p:pic>
      <p:sp>
        <p:nvSpPr>
          <p:cNvPr id="2" name="Footer Placeholder 1">
            <a:extLst>
              <a:ext uri="{FF2B5EF4-FFF2-40B4-BE49-F238E27FC236}">
                <a16:creationId xmlns:a16="http://schemas.microsoft.com/office/drawing/2014/main" id="{38123B1F-DAA0-A241-A1E0-E52749DBA1AF}"/>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3" name="Slide Number Placeholder 2">
            <a:extLst>
              <a:ext uri="{FF2B5EF4-FFF2-40B4-BE49-F238E27FC236}">
                <a16:creationId xmlns:a16="http://schemas.microsoft.com/office/drawing/2014/main" id="{D9A77BBE-2581-0C46-B881-E21AA5779245}"/>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D2D43342-862B-3546-9977-39A251DC1F96}" type="slidenum">
              <a:rPr lang="el-GR" altLang="en-GR" sz="1400"/>
              <a:pPr eaLnBrk="1" hangingPunct="1"/>
              <a:t>53</a:t>
            </a:fld>
            <a:endParaRPr lang="el-GR" altLang="en-GR" sz="1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Τίτλος 1">
            <a:extLst>
              <a:ext uri="{FF2B5EF4-FFF2-40B4-BE49-F238E27FC236}">
                <a16:creationId xmlns:a16="http://schemas.microsoft.com/office/drawing/2014/main" id="{E81A3701-1F6D-7746-9553-AB2AAAAAA147}"/>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41986" name="Θέση περιεχομένου 3">
            <a:extLst>
              <a:ext uri="{FF2B5EF4-FFF2-40B4-BE49-F238E27FC236}">
                <a16:creationId xmlns:a16="http://schemas.microsoft.com/office/drawing/2014/main" id="{8E03A3BE-F725-B440-A620-E089286EEC21}"/>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6513" y="0"/>
            <a:ext cx="9288463" cy="6858000"/>
          </a:xfrm>
        </p:spPr>
      </p:pic>
      <p:sp>
        <p:nvSpPr>
          <p:cNvPr id="3" name="Slide Number Placeholder 2">
            <a:extLst>
              <a:ext uri="{FF2B5EF4-FFF2-40B4-BE49-F238E27FC236}">
                <a16:creationId xmlns:a16="http://schemas.microsoft.com/office/drawing/2014/main" id="{1562BD9B-BB1B-AB45-BCB2-6A7231731A88}"/>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3A7F793A-ED58-5340-BBBE-975633FAEAC7}" type="slidenum">
              <a:rPr lang="el-GR" altLang="en-GR" sz="1400"/>
              <a:pPr eaLnBrk="1" hangingPunct="1"/>
              <a:t>54</a:t>
            </a:fld>
            <a:endParaRPr lang="el-GR" altLang="en-GR" sz="1400"/>
          </a:p>
        </p:txBody>
      </p:sp>
      <p:sp>
        <p:nvSpPr>
          <p:cNvPr id="2" name="Footer Placeholder 1">
            <a:extLst>
              <a:ext uri="{FF2B5EF4-FFF2-40B4-BE49-F238E27FC236}">
                <a16:creationId xmlns:a16="http://schemas.microsoft.com/office/drawing/2014/main" id="{AA6152D5-B2BD-C342-B538-54B34EBEFC80}"/>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Τίτλος 1">
            <a:extLst>
              <a:ext uri="{FF2B5EF4-FFF2-40B4-BE49-F238E27FC236}">
                <a16:creationId xmlns:a16="http://schemas.microsoft.com/office/drawing/2014/main" id="{1755F889-C461-2A42-8604-497FCF432109}"/>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43010" name="Θέση περιεχομένου 3">
            <a:extLst>
              <a:ext uri="{FF2B5EF4-FFF2-40B4-BE49-F238E27FC236}">
                <a16:creationId xmlns:a16="http://schemas.microsoft.com/office/drawing/2014/main" id="{9BAE76B8-8B1E-EE4C-B89D-6F9BE679B41D}"/>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42875" y="0"/>
            <a:ext cx="8461375" cy="6453188"/>
          </a:xfrm>
        </p:spPr>
      </p:pic>
      <p:sp>
        <p:nvSpPr>
          <p:cNvPr id="2" name="Footer Placeholder 1">
            <a:extLst>
              <a:ext uri="{FF2B5EF4-FFF2-40B4-BE49-F238E27FC236}">
                <a16:creationId xmlns:a16="http://schemas.microsoft.com/office/drawing/2014/main" id="{8875DC11-5F80-1848-B597-0C4B204CC874}"/>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3" name="Slide Number Placeholder 2">
            <a:extLst>
              <a:ext uri="{FF2B5EF4-FFF2-40B4-BE49-F238E27FC236}">
                <a16:creationId xmlns:a16="http://schemas.microsoft.com/office/drawing/2014/main" id="{FB4DE8C7-155F-9A49-A514-824E1F11CF94}"/>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E19F6C47-8CE1-DD43-941E-A8E48ADB6FB6}" type="slidenum">
              <a:rPr lang="el-GR" altLang="en-GR" sz="1400"/>
              <a:pPr eaLnBrk="1" hangingPunct="1"/>
              <a:t>55</a:t>
            </a:fld>
            <a:endParaRPr lang="el-GR" altLang="en-GR" sz="1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C1FB-6DD9-E14B-BC4C-162E5F424147}"/>
              </a:ext>
            </a:extLst>
          </p:cNvPr>
          <p:cNvSpPr>
            <a:spLocks noGrp="1"/>
          </p:cNvSpPr>
          <p:nvPr>
            <p:ph type="title"/>
          </p:nvPr>
        </p:nvSpPr>
        <p:spPr/>
        <p:txBody>
          <a:bodyPr/>
          <a:lstStyle/>
          <a:p>
            <a:endParaRPr lang="en-GR" dirty="0"/>
          </a:p>
        </p:txBody>
      </p:sp>
      <p:pic>
        <p:nvPicPr>
          <p:cNvPr id="6" name="Content Placeholder 5">
            <a:extLst>
              <a:ext uri="{FF2B5EF4-FFF2-40B4-BE49-F238E27FC236}">
                <a16:creationId xmlns:a16="http://schemas.microsoft.com/office/drawing/2014/main" id="{2F32F02C-0488-A04F-BADB-54D050F4C4E7}"/>
              </a:ext>
            </a:extLst>
          </p:cNvPr>
          <p:cNvPicPr>
            <a:picLocks noGrp="1" noChangeAspect="1"/>
          </p:cNvPicPr>
          <p:nvPr>
            <p:ph idx="1"/>
          </p:nvPr>
        </p:nvPicPr>
        <p:blipFill>
          <a:blip r:embed="rId3"/>
          <a:stretch>
            <a:fillRect/>
          </a:stretch>
        </p:blipFill>
        <p:spPr>
          <a:xfrm>
            <a:off x="107504" y="152400"/>
            <a:ext cx="8624713" cy="6858206"/>
          </a:xfrm>
          <a:prstGeom prst="rect">
            <a:avLst/>
          </a:prstGeom>
        </p:spPr>
      </p:pic>
      <p:sp>
        <p:nvSpPr>
          <p:cNvPr id="5" name="Slide Number Placeholder 4">
            <a:extLst>
              <a:ext uri="{FF2B5EF4-FFF2-40B4-BE49-F238E27FC236}">
                <a16:creationId xmlns:a16="http://schemas.microsoft.com/office/drawing/2014/main" id="{E21476CC-04A3-8D4F-A7DE-04C09EBBEBE0}"/>
              </a:ext>
            </a:extLst>
          </p:cNvPr>
          <p:cNvSpPr>
            <a:spLocks noGrp="1"/>
          </p:cNvSpPr>
          <p:nvPr>
            <p:ph type="sldNum" sz="quarter" idx="12"/>
          </p:nvPr>
        </p:nvSpPr>
        <p:spPr/>
        <p:txBody>
          <a:bodyPr/>
          <a:lstStyle/>
          <a:p>
            <a:fld id="{3B354332-F23B-534A-A191-157CDC1B0D27}" type="slidenum">
              <a:rPr lang="el-GR" altLang="en-GR" smtClean="0"/>
              <a:pPr/>
              <a:t>56</a:t>
            </a:fld>
            <a:endParaRPr lang="el-GR" altLang="en-GR"/>
          </a:p>
        </p:txBody>
      </p:sp>
      <p:sp>
        <p:nvSpPr>
          <p:cNvPr id="3" name="Footer Placeholder 2">
            <a:extLst>
              <a:ext uri="{FF2B5EF4-FFF2-40B4-BE49-F238E27FC236}">
                <a16:creationId xmlns:a16="http://schemas.microsoft.com/office/drawing/2014/main" id="{2EF2FD8E-88BA-194E-A5BB-B9EFE7BA6E6D}"/>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extLst>
      <p:ext uri="{BB962C8B-B14F-4D97-AF65-F5344CB8AC3E}">
        <p14:creationId xmlns:p14="http://schemas.microsoft.com/office/powerpoint/2010/main" val="4270514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Τίτλος 1">
            <a:extLst>
              <a:ext uri="{FF2B5EF4-FFF2-40B4-BE49-F238E27FC236}">
                <a16:creationId xmlns:a16="http://schemas.microsoft.com/office/drawing/2014/main" id="{658396A5-95CF-7D4E-8BE8-70420411566A}"/>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44034" name="Θέση περιεχομένου 3">
            <a:extLst>
              <a:ext uri="{FF2B5EF4-FFF2-40B4-BE49-F238E27FC236}">
                <a16:creationId xmlns:a16="http://schemas.microsoft.com/office/drawing/2014/main" id="{FAE24FC0-1663-5046-8FB7-4A026EDC6A1A}"/>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29381" y="836712"/>
            <a:ext cx="8885237" cy="3932238"/>
          </a:xfrm>
        </p:spPr>
      </p:pic>
      <p:sp>
        <p:nvSpPr>
          <p:cNvPr id="2" name="Footer Placeholder 1">
            <a:extLst>
              <a:ext uri="{FF2B5EF4-FFF2-40B4-BE49-F238E27FC236}">
                <a16:creationId xmlns:a16="http://schemas.microsoft.com/office/drawing/2014/main" id="{79383B8D-4836-8541-9A0A-A991AF838870}"/>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3" name="Slide Number Placeholder 2">
            <a:extLst>
              <a:ext uri="{FF2B5EF4-FFF2-40B4-BE49-F238E27FC236}">
                <a16:creationId xmlns:a16="http://schemas.microsoft.com/office/drawing/2014/main" id="{8D5F19FE-0C8F-7544-96FA-344C12A62797}"/>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71EE10C9-B33D-5F4E-B9A4-3DFF7CEA3709}" type="slidenum">
              <a:rPr lang="el-GR" altLang="en-GR" sz="1400"/>
              <a:pPr eaLnBrk="1" hangingPunct="1"/>
              <a:t>57</a:t>
            </a:fld>
            <a:endParaRPr lang="el-GR" altLang="en-GR" sz="1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4">
            <a:extLst>
              <a:ext uri="{FF2B5EF4-FFF2-40B4-BE49-F238E27FC236}">
                <a16:creationId xmlns:a16="http://schemas.microsoft.com/office/drawing/2014/main" id="{894ED0E9-DD59-EB4D-BAE8-38C38674ED13}"/>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45058" name="Τίτλος 1">
            <a:extLst>
              <a:ext uri="{FF2B5EF4-FFF2-40B4-BE49-F238E27FC236}">
                <a16:creationId xmlns:a16="http://schemas.microsoft.com/office/drawing/2014/main" id="{6778B22B-05C4-6C48-A674-2BCDA416A006}"/>
              </a:ext>
            </a:extLst>
          </p:cNvPr>
          <p:cNvSpPr>
            <a:spLocks noGrp="1"/>
          </p:cNvSpPr>
          <p:nvPr>
            <p:ph type="title"/>
          </p:nvPr>
        </p:nvSpPr>
        <p:spPr>
          <a:xfrm>
            <a:off x="6407150" y="1844675"/>
            <a:ext cx="2751138" cy="4716463"/>
          </a:xfrm>
        </p:spPr>
        <p:txBody>
          <a:bodyPr/>
          <a:lstStyle/>
          <a:p>
            <a:pPr algn="l"/>
            <a:r>
              <a:rPr lang="en-US" altLang="en-GR" sz="1400" dirty="0">
                <a:ea typeface="ＭＳ Ｐゴシック" panose="020B0600070205080204" pitchFamily="34" charset="-128"/>
              </a:rPr>
              <a:t>M-commerce</a:t>
            </a:r>
            <a:br>
              <a:rPr lang="en-US" altLang="en-GR" sz="1400" dirty="0">
                <a:ea typeface="ＭＳ Ｐゴシック" panose="020B0600070205080204" pitchFamily="34" charset="-128"/>
              </a:rPr>
            </a:br>
            <a:br>
              <a:rPr lang="en-US" altLang="en-GR" sz="1400" dirty="0">
                <a:ea typeface="ＭＳ Ｐゴシック" panose="020B0600070205080204" pitchFamily="34" charset="-128"/>
              </a:rPr>
            </a:br>
            <a:r>
              <a:rPr lang="en-US" altLang="en-GR" sz="1400" dirty="0">
                <a:ea typeface="ＭＳ Ｐゴシック" panose="020B0600070205080204" pitchFamily="34" charset="-128"/>
              </a:rPr>
              <a:t>Google analytics (clicks and hyperlinks evaluation)</a:t>
            </a:r>
            <a:br>
              <a:rPr lang="en-US" altLang="en-GR" sz="1400" dirty="0">
                <a:ea typeface="ＭＳ Ｐゴシック" panose="020B0600070205080204" pitchFamily="34" charset="-128"/>
              </a:rPr>
            </a:br>
            <a:br>
              <a:rPr lang="en-US" altLang="en-GR" sz="1400" dirty="0">
                <a:ea typeface="ＭＳ Ｐゴシック" panose="020B0600070205080204" pitchFamily="34" charset="-128"/>
              </a:rPr>
            </a:br>
            <a:r>
              <a:rPr lang="en-US" altLang="en-GR" sz="1400" dirty="0">
                <a:ea typeface="ＭＳ Ｐゴシック" panose="020B0600070205080204" pitchFamily="34" charset="-128"/>
              </a:rPr>
              <a:t>crowd funding, consolidations, Amazon</a:t>
            </a:r>
            <a:br>
              <a:rPr lang="en-US" altLang="en-GR" sz="1400" dirty="0">
                <a:ea typeface="ＭＳ Ｐゴシック" panose="020B0600070205080204" pitchFamily="34" charset="-128"/>
              </a:rPr>
            </a:br>
            <a:br>
              <a:rPr lang="en-US" altLang="en-GR" sz="1400" dirty="0">
                <a:ea typeface="ＭＳ Ｐゴシック" panose="020B0600070205080204" pitchFamily="34" charset="-128"/>
              </a:rPr>
            </a:br>
            <a:r>
              <a:rPr lang="en-US" altLang="en-GR" sz="1400" dirty="0">
                <a:ea typeface="ＭＳ Ｐゴシック" panose="020B0600070205080204" pitchFamily="34" charset="-128"/>
              </a:rPr>
              <a:t>Security –privacy (?)</a:t>
            </a:r>
            <a:br>
              <a:rPr lang="en-US" altLang="en-GR" sz="1400" dirty="0">
                <a:ea typeface="ＭＳ Ｐゴシック" panose="020B0600070205080204" pitchFamily="34" charset="-128"/>
              </a:rPr>
            </a:br>
            <a:br>
              <a:rPr lang="en-US" altLang="en-GR" sz="1400" dirty="0">
                <a:ea typeface="ＭＳ Ｐゴシック" panose="020B0600070205080204" pitchFamily="34" charset="-128"/>
              </a:rPr>
            </a:br>
            <a:r>
              <a:rPr lang="en-US" altLang="en-GR" sz="1400" dirty="0">
                <a:ea typeface="ＭＳ Ｐゴシック" panose="020B0600070205080204" pitchFamily="34" charset="-128"/>
              </a:rPr>
              <a:t>Airbnb, </a:t>
            </a:r>
            <a:r>
              <a:rPr lang="en-US" altLang="en-GR" sz="1400" dirty="0" err="1">
                <a:ea typeface="ＭＳ Ｐゴシック" panose="020B0600070205080204" pitchFamily="34" charset="-128"/>
              </a:rPr>
              <a:t>ebay</a:t>
            </a:r>
            <a:r>
              <a:rPr lang="en-US" altLang="en-GR" sz="1400" dirty="0">
                <a:ea typeface="ＭＳ Ｐゴシック" panose="020B0600070205080204" pitchFamily="34" charset="-128"/>
              </a:rPr>
              <a:t>, </a:t>
            </a:r>
            <a:r>
              <a:rPr lang="en-US" altLang="en-GR" sz="1400" dirty="0" err="1">
                <a:ea typeface="ＭＳ Ｐゴシック" panose="020B0600070205080204" pitchFamily="34" charset="-128"/>
              </a:rPr>
              <a:t>etsy</a:t>
            </a:r>
            <a:r>
              <a:rPr lang="en-US" altLang="en-GR" sz="1400" dirty="0">
                <a:ea typeface="ＭＳ Ｐゴシック" panose="020B0600070205080204" pitchFamily="34" charset="-128"/>
              </a:rPr>
              <a:t>, companies</a:t>
            </a:r>
            <a:r>
              <a:rPr lang="en-US" altLang="en-US" sz="1400" dirty="0">
                <a:ea typeface="ＭＳ Ｐゴシック" panose="020B0600070205080204" pitchFamily="34" charset="-128"/>
              </a:rPr>
              <a:t>’</a:t>
            </a:r>
            <a:r>
              <a:rPr lang="en-US" altLang="en-GR" sz="1400" dirty="0">
                <a:ea typeface="ＭＳ Ｐゴシック" panose="020B0600070205080204" pitchFamily="34" charset="-128"/>
              </a:rPr>
              <a:t> social media, </a:t>
            </a:r>
            <a:r>
              <a:rPr lang="en-US" altLang="en-GR" sz="1400" dirty="0" err="1">
                <a:ea typeface="ＭＳ Ｐゴシック" panose="020B0600070205080204" pitchFamily="34" charset="-128"/>
              </a:rPr>
              <a:t>Skroutz.gr</a:t>
            </a:r>
            <a:br>
              <a:rPr lang="en-US" altLang="en-GR" sz="1400" dirty="0">
                <a:ea typeface="ＭＳ Ｐゴシック" panose="020B0600070205080204" pitchFamily="34" charset="-128"/>
              </a:rPr>
            </a:br>
            <a:br>
              <a:rPr lang="en-US" altLang="en-GR" sz="1400" dirty="0">
                <a:ea typeface="ＭＳ Ｐゴシック" panose="020B0600070205080204" pitchFamily="34" charset="-128"/>
              </a:rPr>
            </a:br>
            <a:r>
              <a:rPr lang="en-US" altLang="en-GR" sz="1400" dirty="0">
                <a:ea typeface="ＭＳ Ｐゴシック" panose="020B0600070205080204" pitchFamily="34" charset="-128"/>
              </a:rPr>
              <a:t>Application service </a:t>
            </a:r>
            <a:r>
              <a:rPr lang="en-US" altLang="en-GR" sz="1400" b="1" dirty="0">
                <a:ea typeface="ＭＳ Ｐゴシック" panose="020B0600070205080204" pitchFamily="34" charset="-128"/>
              </a:rPr>
              <a:t>provider</a:t>
            </a:r>
            <a:r>
              <a:rPr lang="en-US" altLang="en-GR" sz="1400" dirty="0">
                <a:ea typeface="ＭＳ Ｐゴシック" panose="020B0600070205080204" pitchFamily="34" charset="-128"/>
              </a:rPr>
              <a:t> (</a:t>
            </a:r>
            <a:r>
              <a:rPr lang="en-US" altLang="en-GR" sz="1400" b="1" dirty="0">
                <a:ea typeface="ＭＳ Ｐゴシック" panose="020B0600070205080204" pitchFamily="34" charset="-128"/>
              </a:rPr>
              <a:t>ASP</a:t>
            </a:r>
            <a:r>
              <a:rPr lang="en-US" altLang="en-GR" sz="1400" dirty="0">
                <a:ea typeface="ＭＳ Ｐゴシック" panose="020B0600070205080204" pitchFamily="34" charset="-128"/>
              </a:rPr>
              <a:t>) is a business providing computer-based services to customers over a network, e.g. airlines ticket systems</a:t>
            </a:r>
            <a:br>
              <a:rPr lang="en-US" altLang="en-GR" sz="1400" dirty="0">
                <a:ea typeface="ＭＳ Ｐゴシック" panose="020B0600070205080204" pitchFamily="34" charset="-128"/>
              </a:rPr>
            </a:br>
            <a:br>
              <a:rPr lang="en-US" altLang="en-GR" sz="1400" dirty="0">
                <a:ea typeface="ＭＳ Ｐゴシック" panose="020B0600070205080204" pitchFamily="34" charset="-128"/>
              </a:rPr>
            </a:br>
            <a:r>
              <a:rPr lang="en-US" altLang="en-GR" sz="1400" dirty="0" err="1">
                <a:ea typeface="ＭＳ Ｐゴシック" panose="020B0600070205080204" pitchFamily="34" charset="-128"/>
              </a:rPr>
              <a:t>Skroutz</a:t>
            </a:r>
            <a:r>
              <a:rPr lang="en-US" altLang="en-GR" sz="1400" dirty="0">
                <a:ea typeface="ＭＳ Ｐゴシック" panose="020B0600070205080204" pitchFamily="34" charset="-128"/>
              </a:rPr>
              <a:t>, Alibaba, AliExpress, </a:t>
            </a:r>
            <a:r>
              <a:rPr lang="en-US" altLang="en-GR" sz="1400" dirty="0" err="1">
                <a:ea typeface="ＭＳ Ｐゴシック" panose="020B0600070205080204" pitchFamily="34" charset="-128"/>
              </a:rPr>
              <a:t>skyscanner</a:t>
            </a:r>
            <a:br>
              <a:rPr lang="en-US" altLang="en-GR" sz="1400" dirty="0">
                <a:ea typeface="ＭＳ Ｐゴシック" panose="020B0600070205080204" pitchFamily="34" charset="-128"/>
              </a:rPr>
            </a:br>
            <a:br>
              <a:rPr lang="en-US" altLang="en-GR" sz="1400" dirty="0">
                <a:ea typeface="ＭＳ Ｐゴシック" panose="020B0600070205080204" pitchFamily="34" charset="-128"/>
              </a:rPr>
            </a:br>
            <a:r>
              <a:rPr lang="en-US" altLang="en-GR" sz="1400" dirty="0">
                <a:ea typeface="ＭＳ Ｐゴシック" panose="020B0600070205080204" pitchFamily="34" charset="-128"/>
              </a:rPr>
              <a:t>on-line Supermarkets</a:t>
            </a:r>
            <a:br>
              <a:rPr lang="en-US" altLang="en-GR" sz="1400" dirty="0">
                <a:ea typeface="ＭＳ Ｐゴシック" panose="020B0600070205080204" pitchFamily="34" charset="-128"/>
              </a:rPr>
            </a:br>
            <a:br>
              <a:rPr lang="en-US" altLang="en-GR" sz="1400" dirty="0">
                <a:ea typeface="ＭＳ Ｐゴシック" panose="020B0600070205080204" pitchFamily="34" charset="-128"/>
              </a:rPr>
            </a:br>
            <a:r>
              <a:rPr lang="en-US" altLang="en-GR" sz="1400" dirty="0">
                <a:ea typeface="ＭＳ Ｐゴシック" panose="020B0600070205080204" pitchFamily="34" charset="-128"/>
              </a:rPr>
              <a:t>Amazon, Walmart, Airbnb, companies apps, </a:t>
            </a:r>
            <a:r>
              <a:rPr lang="en-US" altLang="en-GR" sz="1400" dirty="0" err="1">
                <a:ea typeface="ＭＳ Ｐゴシック" panose="020B0600070205080204" pitchFamily="34" charset="-128"/>
              </a:rPr>
              <a:t>Utube</a:t>
            </a:r>
            <a:r>
              <a:rPr lang="en-US" altLang="en-GR" sz="1400" dirty="0">
                <a:ea typeface="ＭＳ Ｐゴシック" panose="020B0600070205080204" pitchFamily="34" charset="-128"/>
              </a:rPr>
              <a:t>, </a:t>
            </a:r>
            <a:r>
              <a:rPr lang="en-US" altLang="en-GR" sz="1400" dirty="0" err="1">
                <a:ea typeface="ＭＳ Ｐゴシック" panose="020B0600070205080204" pitchFamily="34" charset="-128"/>
              </a:rPr>
              <a:t>Itunes</a:t>
            </a:r>
            <a:r>
              <a:rPr lang="en-US" altLang="en-GR" sz="1400" dirty="0">
                <a:ea typeface="ＭＳ Ｐゴシック" panose="020B0600070205080204" pitchFamily="34" charset="-128"/>
              </a:rPr>
              <a:t>, Netflix</a:t>
            </a:r>
            <a:endParaRPr lang="el-GR" altLang="en-GR" sz="1400" dirty="0">
              <a:ea typeface="ＭＳ Ｐゴシック" panose="020B0600070205080204" pitchFamily="34" charset="-128"/>
            </a:endParaRPr>
          </a:p>
        </p:txBody>
      </p:sp>
      <p:pic>
        <p:nvPicPr>
          <p:cNvPr id="45059" name="Θέση περιεχομένου 3">
            <a:extLst>
              <a:ext uri="{FF2B5EF4-FFF2-40B4-BE49-F238E27FC236}">
                <a16:creationId xmlns:a16="http://schemas.microsoft.com/office/drawing/2014/main" id="{EF3F616F-4E47-6445-95EF-B4F13BCDCDCF}"/>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1438" y="0"/>
            <a:ext cx="6372226" cy="6615113"/>
          </a:xfrm>
        </p:spPr>
      </p:pic>
      <p:sp>
        <p:nvSpPr>
          <p:cNvPr id="3" name="Slide Number Placeholder 2">
            <a:extLst>
              <a:ext uri="{FF2B5EF4-FFF2-40B4-BE49-F238E27FC236}">
                <a16:creationId xmlns:a16="http://schemas.microsoft.com/office/drawing/2014/main" id="{E33417AA-6C72-3640-9796-F563C316092E}"/>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63FABD5F-0080-E442-A60E-811329CC45EC}" type="slidenum">
              <a:rPr lang="el-GR" altLang="en-GR" sz="1400"/>
              <a:pPr eaLnBrk="1" hangingPunct="1"/>
              <a:t>58</a:t>
            </a:fld>
            <a:endParaRPr lang="el-GR" altLang="en-GR" sz="1400"/>
          </a:p>
        </p:txBody>
      </p:sp>
      <p:cxnSp>
        <p:nvCxnSpPr>
          <p:cNvPr id="5" name="Straight Connector 4">
            <a:extLst>
              <a:ext uri="{FF2B5EF4-FFF2-40B4-BE49-F238E27FC236}">
                <a16:creationId xmlns:a16="http://schemas.microsoft.com/office/drawing/2014/main" id="{D4AFAB7E-BBBF-5A4C-951E-BB4189F6F26A}"/>
              </a:ext>
            </a:extLst>
          </p:cNvPr>
          <p:cNvCxnSpPr>
            <a:cxnSpLocks noChangeShapeType="1"/>
          </p:cNvCxnSpPr>
          <p:nvPr/>
        </p:nvCxnSpPr>
        <p:spPr bwMode="auto">
          <a:xfrm flipH="1">
            <a:off x="6011863" y="908050"/>
            <a:ext cx="647700" cy="144463"/>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AC23582E-67FC-2646-A2C0-BB6D3D4895DA}"/>
              </a:ext>
            </a:extLst>
          </p:cNvPr>
          <p:cNvCxnSpPr>
            <a:cxnSpLocks noChangeShapeType="1"/>
          </p:cNvCxnSpPr>
          <p:nvPr/>
        </p:nvCxnSpPr>
        <p:spPr bwMode="auto">
          <a:xfrm flipH="1">
            <a:off x="6084888" y="1412875"/>
            <a:ext cx="647700" cy="144463"/>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id="{B2109463-2364-7A4F-9080-A878EE7377E3}"/>
              </a:ext>
            </a:extLst>
          </p:cNvPr>
          <p:cNvCxnSpPr>
            <a:cxnSpLocks noChangeShapeType="1"/>
          </p:cNvCxnSpPr>
          <p:nvPr/>
        </p:nvCxnSpPr>
        <p:spPr bwMode="auto">
          <a:xfrm flipH="1">
            <a:off x="6084888" y="2133600"/>
            <a:ext cx="647700" cy="142875"/>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76D11AF5-AF5F-B847-AF5E-7CC40F12E000}"/>
              </a:ext>
            </a:extLst>
          </p:cNvPr>
          <p:cNvCxnSpPr>
            <a:cxnSpLocks noChangeShapeType="1"/>
          </p:cNvCxnSpPr>
          <p:nvPr/>
        </p:nvCxnSpPr>
        <p:spPr bwMode="auto">
          <a:xfrm flipH="1">
            <a:off x="5867400" y="2565400"/>
            <a:ext cx="649288" cy="142875"/>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4F98C33C-7485-C54C-B16B-8FCE99E942ED}"/>
              </a:ext>
            </a:extLst>
          </p:cNvPr>
          <p:cNvCxnSpPr>
            <a:cxnSpLocks noChangeShapeType="1"/>
          </p:cNvCxnSpPr>
          <p:nvPr/>
        </p:nvCxnSpPr>
        <p:spPr bwMode="auto">
          <a:xfrm flipH="1">
            <a:off x="5867400" y="3068638"/>
            <a:ext cx="649288" cy="144462"/>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3ADE3D9C-0292-404B-9E1F-74C5016D711D}"/>
              </a:ext>
            </a:extLst>
          </p:cNvPr>
          <p:cNvCxnSpPr>
            <a:cxnSpLocks noChangeShapeType="1"/>
          </p:cNvCxnSpPr>
          <p:nvPr/>
        </p:nvCxnSpPr>
        <p:spPr bwMode="auto">
          <a:xfrm flipH="1" flipV="1">
            <a:off x="6084888" y="3716338"/>
            <a:ext cx="358775" cy="217487"/>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43BE5594-05B2-B54C-861A-7B39776256DF}"/>
              </a:ext>
            </a:extLst>
          </p:cNvPr>
          <p:cNvCxnSpPr>
            <a:cxnSpLocks noChangeShapeType="1"/>
          </p:cNvCxnSpPr>
          <p:nvPr/>
        </p:nvCxnSpPr>
        <p:spPr bwMode="auto">
          <a:xfrm flipH="1" flipV="1">
            <a:off x="6156325" y="4508500"/>
            <a:ext cx="503238" cy="288925"/>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89EDF695-AB33-AD4E-9FB1-403D636F7B81}"/>
              </a:ext>
            </a:extLst>
          </p:cNvPr>
          <p:cNvCxnSpPr>
            <a:cxnSpLocks noChangeShapeType="1"/>
          </p:cNvCxnSpPr>
          <p:nvPr/>
        </p:nvCxnSpPr>
        <p:spPr bwMode="auto">
          <a:xfrm flipH="1">
            <a:off x="6227763" y="5445125"/>
            <a:ext cx="431800" cy="0"/>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9870D6B0-1C7D-AD43-A0D1-81E824FDBE3A}"/>
              </a:ext>
            </a:extLst>
          </p:cNvPr>
          <p:cNvCxnSpPr>
            <a:cxnSpLocks noChangeShapeType="1"/>
          </p:cNvCxnSpPr>
          <p:nvPr/>
        </p:nvCxnSpPr>
        <p:spPr bwMode="auto">
          <a:xfrm flipH="1" flipV="1">
            <a:off x="5940425" y="5949950"/>
            <a:ext cx="647700" cy="71438"/>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A62013B9-D71C-9C4A-9FE1-0FBCFDDD569E}"/>
              </a:ext>
            </a:extLst>
          </p:cNvPr>
          <p:cNvCxnSpPr>
            <a:cxnSpLocks noChangeShapeType="1"/>
          </p:cNvCxnSpPr>
          <p:nvPr/>
        </p:nvCxnSpPr>
        <p:spPr bwMode="auto">
          <a:xfrm flipH="1">
            <a:off x="6084888" y="6381750"/>
            <a:ext cx="503237" cy="71438"/>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Τίτλος 1">
            <a:extLst>
              <a:ext uri="{FF2B5EF4-FFF2-40B4-BE49-F238E27FC236}">
                <a16:creationId xmlns:a16="http://schemas.microsoft.com/office/drawing/2014/main" id="{B77A869F-8697-0840-A02B-9E6F0045A131}"/>
              </a:ext>
            </a:extLst>
          </p:cNvPr>
          <p:cNvSpPr>
            <a:spLocks noGrp="1"/>
          </p:cNvSpPr>
          <p:nvPr>
            <p:ph type="title"/>
          </p:nvPr>
        </p:nvSpPr>
        <p:spPr/>
        <p:txBody>
          <a:bodyPr/>
          <a:lstStyle/>
          <a:p>
            <a:endParaRPr lang="el-GR" altLang="en-GR">
              <a:ea typeface="ＭＳ Ｐゴシック" panose="020B0600070205080204" pitchFamily="34" charset="-128"/>
            </a:endParaRPr>
          </a:p>
        </p:txBody>
      </p:sp>
      <p:pic>
        <p:nvPicPr>
          <p:cNvPr id="45058" name="Θέση περιεχομένου 3">
            <a:extLst>
              <a:ext uri="{FF2B5EF4-FFF2-40B4-BE49-F238E27FC236}">
                <a16:creationId xmlns:a16="http://schemas.microsoft.com/office/drawing/2014/main" id="{FA7A7760-5DFB-DA48-BFF2-CA1FACB6528C}"/>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85800" y="165719"/>
            <a:ext cx="8062912" cy="6575059"/>
          </a:xfrm>
        </p:spPr>
      </p:pic>
      <p:sp>
        <p:nvSpPr>
          <p:cNvPr id="3" name="Slide Number Placeholder 2">
            <a:extLst>
              <a:ext uri="{FF2B5EF4-FFF2-40B4-BE49-F238E27FC236}">
                <a16:creationId xmlns:a16="http://schemas.microsoft.com/office/drawing/2014/main" id="{A450B135-8F84-E541-AE17-82D59C8BB543}"/>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B4E3B8E8-864A-C44E-8D77-5763EED431C7}" type="slidenum">
              <a:rPr lang="el-GR" altLang="en-GR" sz="1400"/>
              <a:pPr eaLnBrk="1" hangingPunct="1"/>
              <a:t>59</a:t>
            </a:fld>
            <a:endParaRPr lang="el-GR" altLang="en-GR" sz="1400"/>
          </a:p>
        </p:txBody>
      </p:sp>
      <p:sp>
        <p:nvSpPr>
          <p:cNvPr id="2" name="Footer Placeholder 1">
            <a:extLst>
              <a:ext uri="{FF2B5EF4-FFF2-40B4-BE49-F238E27FC236}">
                <a16:creationId xmlns:a16="http://schemas.microsoft.com/office/drawing/2014/main" id="{68723028-2BA2-4F4F-BFFF-25CD3F6E73A1}"/>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Tree>
    <p:extLst>
      <p:ext uri="{BB962C8B-B14F-4D97-AF65-F5344CB8AC3E}">
        <p14:creationId xmlns:p14="http://schemas.microsoft.com/office/powerpoint/2010/main" val="1349028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4C4542A2-AA40-FC4C-B39D-88137D948AC1}"/>
              </a:ext>
            </a:extLst>
          </p:cNvPr>
          <p:cNvSpPr>
            <a:spLocks noGrp="1"/>
          </p:cNvSpPr>
          <p:nvPr>
            <p:ph type="title"/>
          </p:nvPr>
        </p:nvSpPr>
        <p:spPr>
          <a:xfrm>
            <a:off x="0" y="0"/>
            <a:ext cx="9144000" cy="1052513"/>
          </a:xfrm>
          <a:solidFill>
            <a:schemeClr val="bg1"/>
          </a:solidFill>
        </p:spPr>
        <p:txBody>
          <a:bodyPr/>
          <a:lstStyle/>
          <a:p>
            <a:r>
              <a:rPr lang="en-US" altLang="en-GR" sz="3200" dirty="0">
                <a:ea typeface="ＭＳ Ｐゴシック" panose="020B0600070205080204" pitchFamily="34" charset="-128"/>
              </a:rPr>
              <a:t>Communications Networks, P. Baran, RAND, ARPA, ARPANET, Packet Switching (1962)</a:t>
            </a:r>
          </a:p>
        </p:txBody>
      </p:sp>
      <p:sp>
        <p:nvSpPr>
          <p:cNvPr id="24578" name="Text Placeholder 2">
            <a:extLst>
              <a:ext uri="{FF2B5EF4-FFF2-40B4-BE49-F238E27FC236}">
                <a16:creationId xmlns:a16="http://schemas.microsoft.com/office/drawing/2014/main" id="{12B015CD-5AF3-7846-B0DD-DB19A0203423}"/>
              </a:ext>
            </a:extLst>
          </p:cNvPr>
          <p:cNvSpPr>
            <a:spLocks noGrp="1"/>
          </p:cNvSpPr>
          <p:nvPr>
            <p:ph type="body" sz="half" idx="1"/>
          </p:nvPr>
        </p:nvSpPr>
        <p:spPr>
          <a:xfrm>
            <a:off x="684213" y="1484313"/>
            <a:ext cx="3771900" cy="4289425"/>
          </a:xfrm>
        </p:spPr>
        <p:txBody>
          <a:bodyPr/>
          <a:lstStyle/>
          <a:p>
            <a:pPr marL="0" indent="0">
              <a:buFontTx/>
              <a:buNone/>
            </a:pPr>
            <a:r>
              <a:rPr lang="en-US" altLang="en-GR" dirty="0">
                <a:ea typeface="ＭＳ Ｐゴシック" panose="020B0600070205080204" pitchFamily="34" charset="-128"/>
              </a:rPr>
              <a:t>Centralized</a:t>
            </a:r>
          </a:p>
          <a:p>
            <a:pPr marL="0" indent="0">
              <a:buFontTx/>
              <a:buNone/>
            </a:pPr>
            <a:endParaRPr lang="en-US" altLang="en-GR" dirty="0">
              <a:ea typeface="ＭＳ Ｐゴシック" panose="020B0600070205080204" pitchFamily="34" charset="-128"/>
            </a:endParaRPr>
          </a:p>
        </p:txBody>
      </p:sp>
      <p:sp>
        <p:nvSpPr>
          <p:cNvPr id="6" name="Footer Placeholder 5">
            <a:extLst>
              <a:ext uri="{FF2B5EF4-FFF2-40B4-BE49-F238E27FC236}">
                <a16:creationId xmlns:a16="http://schemas.microsoft.com/office/drawing/2014/main" id="{661CA267-2F8E-5742-8093-CC5F88D8E9E1}"/>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7" name="Slide Number Placeholder 6">
            <a:extLst>
              <a:ext uri="{FF2B5EF4-FFF2-40B4-BE49-F238E27FC236}">
                <a16:creationId xmlns:a16="http://schemas.microsoft.com/office/drawing/2014/main" id="{B205DF2E-F243-B14D-A19C-53665ADD6BE0}"/>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CAC4A8C3-6216-7741-946C-F5387C2E6C5A}" type="slidenum">
              <a:rPr lang="el-GR" altLang="en-GR" sz="1400"/>
              <a:pPr eaLnBrk="1" hangingPunct="1"/>
              <a:t>6</a:t>
            </a:fld>
            <a:endParaRPr lang="el-GR" altLang="en-GR" sz="1400"/>
          </a:p>
        </p:txBody>
      </p:sp>
      <p:sp>
        <p:nvSpPr>
          <p:cNvPr id="24581" name="Text Placeholder 2">
            <a:extLst>
              <a:ext uri="{FF2B5EF4-FFF2-40B4-BE49-F238E27FC236}">
                <a16:creationId xmlns:a16="http://schemas.microsoft.com/office/drawing/2014/main" id="{B67774DF-B3C9-2540-8C01-4A6E0EA6DCB1}"/>
              </a:ext>
            </a:extLst>
          </p:cNvPr>
          <p:cNvSpPr txBox="1">
            <a:spLocks/>
          </p:cNvSpPr>
          <p:nvPr/>
        </p:nvSpPr>
        <p:spPr bwMode="auto">
          <a:xfrm>
            <a:off x="4140200" y="1125538"/>
            <a:ext cx="4824413"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spcBef>
                <a:spcPct val="20000"/>
              </a:spcBef>
            </a:pPr>
            <a:r>
              <a:rPr lang="en-US" altLang="en-GR" sz="3200" dirty="0"/>
              <a:t>Distributed (foundation of the WWW</a:t>
            </a:r>
            <a:r>
              <a:rPr lang="el-GR" altLang="en-GR" sz="3200" dirty="0"/>
              <a:t>)</a:t>
            </a:r>
            <a:endParaRPr lang="en-US" altLang="en-GR" sz="3200" dirty="0"/>
          </a:p>
        </p:txBody>
      </p:sp>
      <p:pic>
        <p:nvPicPr>
          <p:cNvPr id="24582" name="Picture 8" descr="centralized network.gif">
            <a:extLst>
              <a:ext uri="{FF2B5EF4-FFF2-40B4-BE49-F238E27FC236}">
                <a16:creationId xmlns:a16="http://schemas.microsoft.com/office/drawing/2014/main" id="{EB9A71C5-4808-084F-958D-CA3B2A33F7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492375"/>
            <a:ext cx="1778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9" descr="discentralized network.gif">
            <a:extLst>
              <a:ext uri="{FF2B5EF4-FFF2-40B4-BE49-F238E27FC236}">
                <a16:creationId xmlns:a16="http://schemas.microsoft.com/office/drawing/2014/main" id="{15225E03-252E-694D-AD20-9023E62D64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2349500"/>
            <a:ext cx="1778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Τίτλος 1">
            <a:extLst>
              <a:ext uri="{FF2B5EF4-FFF2-40B4-BE49-F238E27FC236}">
                <a16:creationId xmlns:a16="http://schemas.microsoft.com/office/drawing/2014/main" id="{95B5D780-5576-2F48-B18C-01200BC13171}"/>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46082" name="Θέση περιεχομένου 3">
            <a:extLst>
              <a:ext uri="{FF2B5EF4-FFF2-40B4-BE49-F238E27FC236}">
                <a16:creationId xmlns:a16="http://schemas.microsoft.com/office/drawing/2014/main" id="{6154FF1B-8759-6E43-90B2-21785693C6B3}"/>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820738" y="1196975"/>
            <a:ext cx="7567612" cy="3962400"/>
          </a:xfrm>
        </p:spPr>
      </p:pic>
      <p:sp>
        <p:nvSpPr>
          <p:cNvPr id="2" name="Footer Placeholder 1">
            <a:extLst>
              <a:ext uri="{FF2B5EF4-FFF2-40B4-BE49-F238E27FC236}">
                <a16:creationId xmlns:a16="http://schemas.microsoft.com/office/drawing/2014/main" id="{C50066C3-1B51-DC44-BF8A-68F4D5D1808B}"/>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3" name="Slide Number Placeholder 2">
            <a:extLst>
              <a:ext uri="{FF2B5EF4-FFF2-40B4-BE49-F238E27FC236}">
                <a16:creationId xmlns:a16="http://schemas.microsoft.com/office/drawing/2014/main" id="{285901DB-B6DF-7D47-85EA-221F21296B23}"/>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D73E54D8-E89A-4242-B878-BA33D513513B}" type="slidenum">
              <a:rPr lang="el-GR" altLang="en-GR" sz="1400"/>
              <a:pPr eaLnBrk="1" hangingPunct="1"/>
              <a:t>60</a:t>
            </a:fld>
            <a:endParaRPr lang="el-GR" altLang="en-GR" sz="14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Τίτλος 1">
            <a:extLst>
              <a:ext uri="{FF2B5EF4-FFF2-40B4-BE49-F238E27FC236}">
                <a16:creationId xmlns:a16="http://schemas.microsoft.com/office/drawing/2014/main" id="{237FF508-32B5-DD4F-AC4B-A040A061096A}"/>
              </a:ext>
            </a:extLst>
          </p:cNvPr>
          <p:cNvSpPr>
            <a:spLocks noGrp="1"/>
          </p:cNvSpPr>
          <p:nvPr>
            <p:ph type="title"/>
          </p:nvPr>
        </p:nvSpPr>
        <p:spPr/>
        <p:txBody>
          <a:bodyPr/>
          <a:lstStyle/>
          <a:p>
            <a:endParaRPr lang="el-GR" altLang="en-GR" dirty="0">
              <a:ea typeface="ＭＳ Ｐゴシック" panose="020B0600070205080204" pitchFamily="34" charset="-128"/>
            </a:endParaRPr>
          </a:p>
        </p:txBody>
      </p:sp>
      <p:pic>
        <p:nvPicPr>
          <p:cNvPr id="47106" name="Θέση περιεχομένου 3">
            <a:extLst>
              <a:ext uri="{FF2B5EF4-FFF2-40B4-BE49-F238E27FC236}">
                <a16:creationId xmlns:a16="http://schemas.microsoft.com/office/drawing/2014/main" id="{764A5227-93E5-FD46-BC17-529511BCDF73}"/>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051050" y="0"/>
            <a:ext cx="4246563" cy="6845300"/>
          </a:xfrm>
        </p:spPr>
      </p:pic>
      <p:sp>
        <p:nvSpPr>
          <p:cNvPr id="2" name="Footer Placeholder 1">
            <a:extLst>
              <a:ext uri="{FF2B5EF4-FFF2-40B4-BE49-F238E27FC236}">
                <a16:creationId xmlns:a16="http://schemas.microsoft.com/office/drawing/2014/main" id="{13810D3E-5461-2A4D-86F6-9C5DA26CBDD9}"/>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3" name="Slide Number Placeholder 2">
            <a:extLst>
              <a:ext uri="{FF2B5EF4-FFF2-40B4-BE49-F238E27FC236}">
                <a16:creationId xmlns:a16="http://schemas.microsoft.com/office/drawing/2014/main" id="{C5748026-4204-E642-8E81-F7BCD3CCAB83}"/>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77BF8B0D-6744-E248-846B-806E52C5286D}" type="slidenum">
              <a:rPr lang="el-GR" altLang="en-GR" sz="1400"/>
              <a:pPr eaLnBrk="1" hangingPunct="1"/>
              <a:t>61</a:t>
            </a:fld>
            <a:endParaRPr lang="el-GR" altLang="en-GR" sz="14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Θέση υποσέλιδου 1">
            <a:extLst>
              <a:ext uri="{FF2B5EF4-FFF2-40B4-BE49-F238E27FC236}">
                <a16:creationId xmlns:a16="http://schemas.microsoft.com/office/drawing/2014/main" id="{BFBF54A1-2CCE-1846-901E-9EEFCEA787AB}"/>
              </a:ext>
            </a:extLst>
          </p:cNvPr>
          <p:cNvSpPr>
            <a:spLocks noGrp="1"/>
          </p:cNvSpPr>
          <p:nvPr>
            <p:ph type="ftr" sz="quarter" idx="11"/>
          </p:nvPr>
        </p:nvSpPr>
        <p:spPr>
          <a:xfrm>
            <a:off x="13716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l" eaLnBrk="1" hangingPunct="1"/>
            <a:r>
              <a:rPr lang="el-GR" altLang="en-GR" sz="1400"/>
              <a:t>Δρ. Δέσποινα Καραγιάννη, 2022</a:t>
            </a:r>
            <a:endParaRPr lang="el-GR" altLang="en-GR" sz="1400">
              <a:latin typeface="Times New Roman" panose="02020603050405020304" pitchFamily="18" charset="0"/>
            </a:endParaRPr>
          </a:p>
        </p:txBody>
      </p:sp>
      <p:sp>
        <p:nvSpPr>
          <p:cNvPr id="72706" name="Θέση αριθμού διαφάνειας 2">
            <a:extLst>
              <a:ext uri="{FF2B5EF4-FFF2-40B4-BE49-F238E27FC236}">
                <a16:creationId xmlns:a16="http://schemas.microsoft.com/office/drawing/2014/main" id="{935C50D1-E16E-2C45-8CD1-3BC148AFA583}"/>
              </a:ext>
            </a:extLst>
          </p:cNvPr>
          <p:cNvSpPr>
            <a:spLocks noGrp="1"/>
          </p:cNvSpPr>
          <p:nvPr>
            <p:ph type="sldNum" sz="quarter" idx="12"/>
          </p:nvPr>
        </p:nvSpPr>
        <p:spPr>
          <a:xfrm>
            <a:off x="35560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0104A68D-FF0E-0C45-8F8B-388449764EF9}" type="slidenum">
              <a:rPr lang="el-GR" altLang="en-GR" sz="1400"/>
              <a:pPr algn="ctr" eaLnBrk="1" hangingPunct="1"/>
              <a:t>62</a:t>
            </a:fld>
            <a:endParaRPr lang="el-GR" altLang="en-GR" sz="1400"/>
          </a:p>
        </p:txBody>
      </p:sp>
      <p:sp>
        <p:nvSpPr>
          <p:cNvPr id="29700" name="Rectangle 2">
            <a:extLst>
              <a:ext uri="{FF2B5EF4-FFF2-40B4-BE49-F238E27FC236}">
                <a16:creationId xmlns:a16="http://schemas.microsoft.com/office/drawing/2014/main" id="{D7E9B726-C09E-9F4A-9706-9D9C901FE8E9}"/>
              </a:ext>
            </a:extLst>
          </p:cNvPr>
          <p:cNvSpPr>
            <a:spLocks noChangeArrowheads="1"/>
          </p:cNvSpPr>
          <p:nvPr/>
        </p:nvSpPr>
        <p:spPr bwMode="auto">
          <a:xfrm>
            <a:off x="996950" y="609600"/>
            <a:ext cx="71342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600" u="sng">
                <a:solidFill>
                  <a:schemeClr val="tx2"/>
                </a:solidFill>
                <a:latin typeface="Arial" panose="020B0604020202020204" pitchFamily="34" charset="0"/>
              </a:rPr>
              <a:t>Εμπορική Αξιοποίηση του Ίντερνετ</a:t>
            </a:r>
          </a:p>
        </p:txBody>
      </p:sp>
      <p:sp>
        <p:nvSpPr>
          <p:cNvPr id="29701" name="Rectangle 3">
            <a:extLst>
              <a:ext uri="{FF2B5EF4-FFF2-40B4-BE49-F238E27FC236}">
                <a16:creationId xmlns:a16="http://schemas.microsoft.com/office/drawing/2014/main" id="{3D59AD50-BCC8-4D4F-90DF-2C8F8E86EDBD}"/>
              </a:ext>
            </a:extLst>
          </p:cNvPr>
          <p:cNvSpPr>
            <a:spLocks noChangeArrowheads="1"/>
          </p:cNvSpPr>
          <p:nvPr/>
        </p:nvSpPr>
        <p:spPr bwMode="auto">
          <a:xfrm>
            <a:off x="762000" y="2209800"/>
            <a:ext cx="7772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a:spcBef>
                <a:spcPct val="20000"/>
              </a:spcBef>
              <a:defRPr/>
            </a:pPr>
            <a:r>
              <a:rPr lang="el-GR" sz="3200">
                <a:latin typeface="Comic Sans MS" charset="0"/>
                <a:ea typeface="ＭＳ Ｐゴシック" charset="0"/>
              </a:rPr>
              <a:t>          </a:t>
            </a:r>
          </a:p>
        </p:txBody>
      </p:sp>
      <p:pic>
        <p:nvPicPr>
          <p:cNvPr id="29702" name="Picture 4">
            <a:extLst>
              <a:ext uri="{FF2B5EF4-FFF2-40B4-BE49-F238E27FC236}">
                <a16:creationId xmlns:a16="http://schemas.microsoft.com/office/drawing/2014/main" id="{FC003CCC-BE89-7946-B082-2EAE66CCF8F1}"/>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875" y="5746750"/>
            <a:ext cx="8248650" cy="52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703" name="Picture 5">
            <a:extLst>
              <a:ext uri="{FF2B5EF4-FFF2-40B4-BE49-F238E27FC236}">
                <a16:creationId xmlns:a16="http://schemas.microsoft.com/office/drawing/2014/main" id="{F860FAFE-F001-6143-956A-2CB9C5B3A35B}"/>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5334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704" name="Picture 6">
            <a:extLst>
              <a:ext uri="{FF2B5EF4-FFF2-40B4-BE49-F238E27FC236}">
                <a16:creationId xmlns:a16="http://schemas.microsoft.com/office/drawing/2014/main" id="{4EDA4DBE-ECC1-F340-9C43-43AF889D8A78}"/>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4425" y="5080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9705" name="Rectangle 7">
            <a:extLst>
              <a:ext uri="{FF2B5EF4-FFF2-40B4-BE49-F238E27FC236}">
                <a16:creationId xmlns:a16="http://schemas.microsoft.com/office/drawing/2014/main" id="{F06C6EA9-EEA9-104E-A19D-A386707B2868}"/>
              </a:ext>
            </a:extLst>
          </p:cNvPr>
          <p:cNvSpPr>
            <a:spLocks noChangeArrowheads="1"/>
          </p:cNvSpPr>
          <p:nvPr/>
        </p:nvSpPr>
        <p:spPr bwMode="auto">
          <a:xfrm>
            <a:off x="1368425" y="2039938"/>
            <a:ext cx="5943600" cy="3795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800" b="1" u="sng">
                <a:latin typeface="Arial" panose="020B0604020202020204" pitchFamily="34" charset="0"/>
              </a:rPr>
              <a:t>Χαρακτηριστικά Συνδεσιμότητας</a:t>
            </a:r>
            <a:endParaRPr lang="el-GR" altLang="en-GR" sz="2800" b="1">
              <a:latin typeface="Arial" panose="020B0604020202020204" pitchFamily="34" charset="0"/>
            </a:endParaRPr>
          </a:p>
          <a:p>
            <a:pPr eaLnBrk="1" hangingPunct="1"/>
            <a:endParaRPr lang="el-GR" altLang="en-GR" sz="2000" b="1">
              <a:latin typeface="Arial" panose="020B0604020202020204" pitchFamily="34" charset="0"/>
            </a:endParaRPr>
          </a:p>
          <a:p>
            <a:pPr eaLnBrk="1" hangingPunct="1"/>
            <a:r>
              <a:rPr lang="el-GR" altLang="en-GR" sz="2000" b="1">
                <a:latin typeface="Arial" panose="020B0604020202020204" pitchFamily="34" charset="0"/>
              </a:rPr>
              <a:t>Συμβατό με όλα τα περιβάλλοντα Λογισμικού ή εξοπλισμού σε Hardware (Interoperable) :</a:t>
            </a:r>
          </a:p>
          <a:p>
            <a:pPr eaLnBrk="1" hangingPunct="1"/>
            <a:endParaRPr lang="el-GR" altLang="en-GR" sz="2000" b="1">
              <a:latin typeface="Arial" panose="020B0604020202020204" pitchFamily="34" charset="0"/>
            </a:endParaRPr>
          </a:p>
          <a:p>
            <a:pPr eaLnBrk="1" hangingPunct="1">
              <a:spcBef>
                <a:spcPct val="25000"/>
              </a:spcBef>
            </a:pPr>
            <a:r>
              <a:rPr lang="el-GR" altLang="en-GR" sz="2000" b="1">
                <a:latin typeface="Arial" panose="020B0604020202020204" pitchFamily="34" charset="0"/>
              </a:rPr>
              <a:t>     Δεν απαιτεί επένδυση σε ειδικό εξοπλισμό </a:t>
            </a:r>
            <a:br>
              <a:rPr lang="el-GR" altLang="en-GR" sz="2000" b="1">
                <a:latin typeface="Arial" panose="020B0604020202020204" pitchFamily="34" charset="0"/>
              </a:rPr>
            </a:br>
            <a:r>
              <a:rPr lang="el-GR" altLang="en-GR" sz="2000" b="1">
                <a:latin typeface="Arial" panose="020B0604020202020204" pitchFamily="34" charset="0"/>
              </a:rPr>
              <a:t>     για τις συναλλαγές (Νοn Specific Asset).</a:t>
            </a:r>
          </a:p>
          <a:p>
            <a:pPr eaLnBrk="1" hangingPunct="1">
              <a:spcBef>
                <a:spcPct val="25000"/>
              </a:spcBef>
            </a:pPr>
            <a:r>
              <a:rPr lang="el-GR" altLang="en-GR" sz="2000" b="1">
                <a:latin typeface="Arial" panose="020B0604020202020204" pitchFamily="34" charset="0"/>
              </a:rPr>
              <a:t>     Είδος Δημόσιου Αγαθού (Quasi Public).</a:t>
            </a:r>
          </a:p>
          <a:p>
            <a:pPr eaLnBrk="1" hangingPunct="1">
              <a:spcBef>
                <a:spcPct val="25000"/>
              </a:spcBef>
            </a:pPr>
            <a:r>
              <a:rPr lang="el-GR" altLang="en-GR" sz="2000" b="1">
                <a:latin typeface="Arial" panose="020B0604020202020204" pitchFamily="34" charset="0"/>
              </a:rPr>
              <a:t>     Δεν συνεπάγεται switching costs για τους</a:t>
            </a:r>
            <a:br>
              <a:rPr lang="el-GR" altLang="en-GR" sz="2000" b="1">
                <a:latin typeface="Arial" panose="020B0604020202020204" pitchFamily="34" charset="0"/>
              </a:rPr>
            </a:br>
            <a:r>
              <a:rPr lang="el-GR" altLang="en-GR" sz="2000" b="1">
                <a:latin typeface="Arial" panose="020B0604020202020204" pitchFamily="34" charset="0"/>
              </a:rPr>
              <a:t>     συναλλασσόμενους.  </a:t>
            </a:r>
          </a:p>
          <a:p>
            <a:pPr eaLnBrk="1" hangingPunct="1"/>
            <a:r>
              <a:rPr lang="el-GR" altLang="en-GR" sz="2000" b="1">
                <a:latin typeface="Arial" panose="020B0604020202020204" pitchFamily="34" charset="0"/>
              </a:rPr>
              <a:t> </a:t>
            </a:r>
          </a:p>
        </p:txBody>
      </p:sp>
      <p:pic>
        <p:nvPicPr>
          <p:cNvPr id="29706" name="Picture 8">
            <a:extLst>
              <a:ext uri="{FF2B5EF4-FFF2-40B4-BE49-F238E27FC236}">
                <a16:creationId xmlns:a16="http://schemas.microsoft.com/office/drawing/2014/main" id="{32E7AF85-1C1C-BE40-851C-83B2B2EF955A}"/>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4388" y="2049463"/>
            <a:ext cx="481012"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707" name="Picture 9">
            <a:extLst>
              <a:ext uri="{FF2B5EF4-FFF2-40B4-BE49-F238E27FC236}">
                <a16:creationId xmlns:a16="http://schemas.microsoft.com/office/drawing/2014/main" id="{EAD8F391-7EF0-D54F-9D22-321D9FB45C4A}"/>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74788" y="3871913"/>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708" name="Picture 10">
            <a:extLst>
              <a:ext uri="{FF2B5EF4-FFF2-40B4-BE49-F238E27FC236}">
                <a16:creationId xmlns:a16="http://schemas.microsoft.com/office/drawing/2014/main" id="{9016DB7A-8C7D-4546-8993-6154773E8780}"/>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74788" y="4552950"/>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709" name="Picture 11">
            <a:extLst>
              <a:ext uri="{FF2B5EF4-FFF2-40B4-BE49-F238E27FC236}">
                <a16:creationId xmlns:a16="http://schemas.microsoft.com/office/drawing/2014/main" id="{4422E34B-78CC-C342-8BF9-BEA67FC712AF}"/>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74788" y="4975225"/>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Θέση υποσέλιδου 1">
            <a:extLst>
              <a:ext uri="{FF2B5EF4-FFF2-40B4-BE49-F238E27FC236}">
                <a16:creationId xmlns:a16="http://schemas.microsoft.com/office/drawing/2014/main" id="{E72180DB-011D-6445-B197-98D4287D954D}"/>
              </a:ext>
            </a:extLst>
          </p:cNvPr>
          <p:cNvSpPr>
            <a:spLocks noGrp="1"/>
          </p:cNvSpPr>
          <p:nvPr>
            <p:ph type="ftr" sz="quarter" idx="11"/>
          </p:nvPr>
        </p:nvSpPr>
        <p:spPr>
          <a:xfrm>
            <a:off x="13716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l" eaLnBrk="1" hangingPunct="1"/>
            <a:r>
              <a:rPr lang="el-GR" altLang="en-GR" sz="1400"/>
              <a:t>Δρ. Δέσποινα Καραγιάννη, 2022</a:t>
            </a:r>
            <a:endParaRPr lang="el-GR" altLang="en-GR" sz="1400">
              <a:latin typeface="Times New Roman" panose="02020603050405020304" pitchFamily="18" charset="0"/>
            </a:endParaRPr>
          </a:p>
        </p:txBody>
      </p:sp>
      <p:sp>
        <p:nvSpPr>
          <p:cNvPr id="73730" name="Θέση αριθμού διαφάνειας 2">
            <a:extLst>
              <a:ext uri="{FF2B5EF4-FFF2-40B4-BE49-F238E27FC236}">
                <a16:creationId xmlns:a16="http://schemas.microsoft.com/office/drawing/2014/main" id="{E27316DC-A17C-3D41-BF21-AA5D109D93C6}"/>
              </a:ext>
            </a:extLst>
          </p:cNvPr>
          <p:cNvSpPr>
            <a:spLocks noGrp="1"/>
          </p:cNvSpPr>
          <p:nvPr>
            <p:ph type="sldNum" sz="quarter" idx="12"/>
          </p:nvPr>
        </p:nvSpPr>
        <p:spPr>
          <a:xfrm>
            <a:off x="35560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D12A0FE1-0E82-A542-A4EA-2AEA1D2CC736}" type="slidenum">
              <a:rPr lang="el-GR" altLang="en-GR" sz="1400"/>
              <a:pPr algn="ctr" eaLnBrk="1" hangingPunct="1"/>
              <a:t>63</a:t>
            </a:fld>
            <a:endParaRPr lang="el-GR" altLang="en-GR" sz="1400"/>
          </a:p>
        </p:txBody>
      </p:sp>
      <p:sp>
        <p:nvSpPr>
          <p:cNvPr id="30724" name="Rectangle 2">
            <a:extLst>
              <a:ext uri="{FF2B5EF4-FFF2-40B4-BE49-F238E27FC236}">
                <a16:creationId xmlns:a16="http://schemas.microsoft.com/office/drawing/2014/main" id="{D0F7D35F-570F-6348-B907-49E1C1CF5C77}"/>
              </a:ext>
            </a:extLst>
          </p:cNvPr>
          <p:cNvSpPr>
            <a:spLocks noChangeArrowheads="1"/>
          </p:cNvSpPr>
          <p:nvPr/>
        </p:nvSpPr>
        <p:spPr bwMode="auto">
          <a:xfrm>
            <a:off x="996950" y="609600"/>
            <a:ext cx="71342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600" u="sng">
                <a:solidFill>
                  <a:schemeClr val="tx2"/>
                </a:solidFill>
                <a:latin typeface="Arial" panose="020B0604020202020204" pitchFamily="34" charset="0"/>
              </a:rPr>
              <a:t>Εμπορική Αξιοποίηση του Ίντερνετ</a:t>
            </a:r>
          </a:p>
        </p:txBody>
      </p:sp>
      <p:sp>
        <p:nvSpPr>
          <p:cNvPr id="30725" name="Rectangle 3">
            <a:extLst>
              <a:ext uri="{FF2B5EF4-FFF2-40B4-BE49-F238E27FC236}">
                <a16:creationId xmlns:a16="http://schemas.microsoft.com/office/drawing/2014/main" id="{E01DE46B-AD03-B149-9C82-50ECB4E6EB00}"/>
              </a:ext>
            </a:extLst>
          </p:cNvPr>
          <p:cNvSpPr>
            <a:spLocks noChangeArrowheads="1"/>
          </p:cNvSpPr>
          <p:nvPr/>
        </p:nvSpPr>
        <p:spPr bwMode="auto">
          <a:xfrm>
            <a:off x="762000" y="2209800"/>
            <a:ext cx="7772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a:spcBef>
                <a:spcPct val="20000"/>
              </a:spcBef>
              <a:defRPr/>
            </a:pPr>
            <a:r>
              <a:rPr lang="el-GR" sz="3200">
                <a:latin typeface="Comic Sans MS" charset="0"/>
                <a:ea typeface="ＭＳ Ｐゴシック" charset="0"/>
              </a:rPr>
              <a:t>          </a:t>
            </a:r>
          </a:p>
        </p:txBody>
      </p:sp>
      <p:pic>
        <p:nvPicPr>
          <p:cNvPr id="30726" name="Picture 4">
            <a:extLst>
              <a:ext uri="{FF2B5EF4-FFF2-40B4-BE49-F238E27FC236}">
                <a16:creationId xmlns:a16="http://schemas.microsoft.com/office/drawing/2014/main" id="{CCC76658-AD96-1744-B930-2E96E10D4DC3}"/>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875" y="5746750"/>
            <a:ext cx="8248650" cy="52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727" name="Picture 5">
            <a:extLst>
              <a:ext uri="{FF2B5EF4-FFF2-40B4-BE49-F238E27FC236}">
                <a16:creationId xmlns:a16="http://schemas.microsoft.com/office/drawing/2014/main" id="{9E9F7F51-FBA0-5A47-9198-ECE51A7C35BA}"/>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5334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728" name="Picture 6">
            <a:extLst>
              <a:ext uri="{FF2B5EF4-FFF2-40B4-BE49-F238E27FC236}">
                <a16:creationId xmlns:a16="http://schemas.microsoft.com/office/drawing/2014/main" id="{CC748F1D-9B8D-6748-A697-60F438ACDA2A}"/>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4425" y="5080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729" name="Rectangle 7">
            <a:extLst>
              <a:ext uri="{FF2B5EF4-FFF2-40B4-BE49-F238E27FC236}">
                <a16:creationId xmlns:a16="http://schemas.microsoft.com/office/drawing/2014/main" id="{5F0FF2D2-8028-3145-AA10-9365F708B744}"/>
              </a:ext>
            </a:extLst>
          </p:cNvPr>
          <p:cNvSpPr>
            <a:spLocks noChangeArrowheads="1"/>
          </p:cNvSpPr>
          <p:nvPr/>
        </p:nvSpPr>
        <p:spPr bwMode="auto">
          <a:xfrm>
            <a:off x="1368425" y="2039938"/>
            <a:ext cx="5943600" cy="25244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800" b="1" u="sng" dirty="0">
                <a:latin typeface="Arial" panose="020B0604020202020204" pitchFamily="34" charset="0"/>
              </a:rPr>
              <a:t>Χαρακτηριστικά Επικοινωνίας</a:t>
            </a:r>
            <a:endParaRPr lang="el-GR" altLang="en-GR" sz="2800" b="1" dirty="0">
              <a:latin typeface="Arial" panose="020B0604020202020204" pitchFamily="34" charset="0"/>
            </a:endParaRPr>
          </a:p>
          <a:p>
            <a:pPr eaLnBrk="1" hangingPunct="1"/>
            <a:endParaRPr lang="el-GR" altLang="en-GR" sz="2000" b="1" dirty="0">
              <a:latin typeface="Arial" panose="020B0604020202020204" pitchFamily="34" charset="0"/>
            </a:endParaRPr>
          </a:p>
          <a:p>
            <a:pPr eaLnBrk="1" hangingPunct="1"/>
            <a:r>
              <a:rPr lang="el-GR" altLang="en-GR" sz="2000" b="1" dirty="0">
                <a:latin typeface="Arial" panose="020B0604020202020204" pitchFamily="34" charset="0"/>
              </a:rPr>
              <a:t>     </a:t>
            </a:r>
            <a:r>
              <a:rPr lang="el-GR" altLang="en-GR" sz="2000" b="1" dirty="0" err="1">
                <a:latin typeface="Arial" panose="020B0604020202020204" pitchFamily="34" charset="0"/>
              </a:rPr>
              <a:t>Διάδραση</a:t>
            </a:r>
            <a:r>
              <a:rPr lang="el-GR" altLang="en-GR" sz="2000" b="1" dirty="0">
                <a:latin typeface="Arial" panose="020B0604020202020204" pitchFamily="34" charset="0"/>
              </a:rPr>
              <a:t> (</a:t>
            </a:r>
            <a:r>
              <a:rPr lang="el-GR" altLang="en-GR" sz="2000" b="1" dirty="0" err="1">
                <a:latin typeface="Arial" panose="020B0604020202020204" pitchFamily="34" charset="0"/>
              </a:rPr>
              <a:t>Interactivity</a:t>
            </a:r>
            <a:r>
              <a:rPr lang="el-GR" altLang="en-GR" sz="2000" b="1" dirty="0">
                <a:latin typeface="Arial" panose="020B0604020202020204" pitchFamily="34" charset="0"/>
              </a:rPr>
              <a:t>)</a:t>
            </a:r>
          </a:p>
          <a:p>
            <a:pPr eaLnBrk="1" hangingPunct="1">
              <a:spcBef>
                <a:spcPct val="25000"/>
              </a:spcBef>
            </a:pPr>
            <a:r>
              <a:rPr lang="el-GR" altLang="en-GR" sz="2000" b="1" dirty="0">
                <a:latin typeface="Arial" panose="020B0604020202020204" pitchFamily="34" charset="0"/>
              </a:rPr>
              <a:t>     Έμφαση στην προσωπική επικοινωνία</a:t>
            </a:r>
            <a:br>
              <a:rPr lang="el-GR" altLang="en-GR" sz="2000" b="1" dirty="0">
                <a:latin typeface="Arial" panose="020B0604020202020204" pitchFamily="34" charset="0"/>
              </a:rPr>
            </a:br>
            <a:r>
              <a:rPr lang="el-GR" altLang="en-GR" sz="2000" b="1" dirty="0">
                <a:latin typeface="Arial" panose="020B0604020202020204" pitchFamily="34" charset="0"/>
              </a:rPr>
              <a:t>     (</a:t>
            </a:r>
            <a:r>
              <a:rPr lang="el-GR" altLang="en-GR" sz="2000" b="1" dirty="0" err="1">
                <a:latin typeface="Arial" panose="020B0604020202020204" pitchFamily="34" charset="0"/>
              </a:rPr>
              <a:t>demassification-απομαζικοποίηση</a:t>
            </a:r>
            <a:r>
              <a:rPr lang="el-GR" altLang="en-GR" sz="2000" b="1" dirty="0">
                <a:latin typeface="Arial" panose="020B0604020202020204" pitchFamily="34" charset="0"/>
              </a:rPr>
              <a:t>)</a:t>
            </a:r>
          </a:p>
          <a:p>
            <a:pPr eaLnBrk="1" hangingPunct="1">
              <a:spcBef>
                <a:spcPct val="25000"/>
              </a:spcBef>
            </a:pPr>
            <a:r>
              <a:rPr lang="el-GR" altLang="en-GR" sz="2000" b="1" dirty="0">
                <a:latin typeface="Arial" panose="020B0604020202020204" pitchFamily="34" charset="0"/>
              </a:rPr>
              <a:t>     </a:t>
            </a:r>
            <a:r>
              <a:rPr lang="el-GR" altLang="en-GR" sz="2000" b="1" dirty="0" err="1">
                <a:latin typeface="Arial" panose="020B0604020202020204" pitchFamily="34" charset="0"/>
              </a:rPr>
              <a:t>Ασύχρονη</a:t>
            </a:r>
            <a:r>
              <a:rPr lang="el-GR" altLang="en-GR" sz="2000" b="1" dirty="0">
                <a:latin typeface="Arial" panose="020B0604020202020204" pitchFamily="34" charset="0"/>
              </a:rPr>
              <a:t> (</a:t>
            </a:r>
            <a:r>
              <a:rPr lang="el-GR" altLang="en-GR" sz="2000" b="1" dirty="0" err="1">
                <a:latin typeface="Arial" panose="020B0604020202020204" pitchFamily="34" charset="0"/>
              </a:rPr>
              <a:t>asychronous</a:t>
            </a:r>
            <a:r>
              <a:rPr lang="el-GR" altLang="en-GR" sz="2000" b="1" dirty="0">
                <a:latin typeface="Arial" panose="020B0604020202020204" pitchFamily="34" charset="0"/>
              </a:rPr>
              <a:t>)</a:t>
            </a:r>
          </a:p>
          <a:p>
            <a:pPr eaLnBrk="1" hangingPunct="1"/>
            <a:r>
              <a:rPr lang="el-GR" altLang="en-GR" sz="2000" b="1" dirty="0">
                <a:latin typeface="Arial" panose="020B0604020202020204" pitchFamily="34" charset="0"/>
              </a:rPr>
              <a:t> </a:t>
            </a:r>
            <a:r>
              <a:rPr lang="en-US" altLang="en-GR" sz="2000" b="1" dirty="0">
                <a:latin typeface="Arial" panose="020B0604020202020204" pitchFamily="34" charset="0"/>
              </a:rPr>
              <a:t>	Interoperable </a:t>
            </a:r>
            <a:endParaRPr lang="el-GR" altLang="en-GR" sz="2000" b="1" dirty="0">
              <a:latin typeface="Arial" panose="020B0604020202020204" pitchFamily="34" charset="0"/>
            </a:endParaRPr>
          </a:p>
        </p:txBody>
      </p:sp>
      <p:pic>
        <p:nvPicPr>
          <p:cNvPr id="30730" name="Picture 8">
            <a:extLst>
              <a:ext uri="{FF2B5EF4-FFF2-40B4-BE49-F238E27FC236}">
                <a16:creationId xmlns:a16="http://schemas.microsoft.com/office/drawing/2014/main" id="{5ABF385A-374B-FB45-820E-E76862E357F2}"/>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4388" y="2049463"/>
            <a:ext cx="481012"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731" name="Picture 9">
            <a:extLst>
              <a:ext uri="{FF2B5EF4-FFF2-40B4-BE49-F238E27FC236}">
                <a16:creationId xmlns:a16="http://schemas.microsoft.com/office/drawing/2014/main" id="{93CD8399-3DFB-234D-BE2F-F598ABBBC850}"/>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39875" y="2876550"/>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732" name="Picture 10">
            <a:extLst>
              <a:ext uri="{FF2B5EF4-FFF2-40B4-BE49-F238E27FC236}">
                <a16:creationId xmlns:a16="http://schemas.microsoft.com/office/drawing/2014/main" id="{EBE98C46-AE5A-A04B-9697-1A5AC1B42DC5}"/>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62100" y="3295650"/>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733" name="Picture 11">
            <a:extLst>
              <a:ext uri="{FF2B5EF4-FFF2-40B4-BE49-F238E27FC236}">
                <a16:creationId xmlns:a16="http://schemas.microsoft.com/office/drawing/2014/main" id="{24773068-D882-DF4A-A0EA-D3D57070E8FE}"/>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2738" y="3956050"/>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1">
            <a:extLst>
              <a:ext uri="{FF2B5EF4-FFF2-40B4-BE49-F238E27FC236}">
                <a16:creationId xmlns:a16="http://schemas.microsoft.com/office/drawing/2014/main" id="{62CB6B45-C6C2-154F-A70E-493FBDA32BB7}"/>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2737" y="4221088"/>
            <a:ext cx="123825" cy="141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Θέση υποσέλιδου 1">
            <a:extLst>
              <a:ext uri="{FF2B5EF4-FFF2-40B4-BE49-F238E27FC236}">
                <a16:creationId xmlns:a16="http://schemas.microsoft.com/office/drawing/2014/main" id="{DF66B563-A671-1E40-9826-4BFF6621CBCA}"/>
              </a:ext>
            </a:extLst>
          </p:cNvPr>
          <p:cNvSpPr>
            <a:spLocks noGrp="1"/>
          </p:cNvSpPr>
          <p:nvPr>
            <p:ph type="ftr" sz="quarter" idx="11"/>
          </p:nvPr>
        </p:nvSpPr>
        <p:spPr>
          <a:xfrm>
            <a:off x="13716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l" eaLnBrk="1" hangingPunct="1"/>
            <a:r>
              <a:rPr lang="el-GR" altLang="en-GR" sz="1400"/>
              <a:t>Δρ. Δέσποινα Καραγιάννη, 2022</a:t>
            </a:r>
            <a:endParaRPr lang="el-GR" altLang="en-GR" sz="1400">
              <a:latin typeface="Times New Roman" panose="02020603050405020304" pitchFamily="18" charset="0"/>
            </a:endParaRPr>
          </a:p>
        </p:txBody>
      </p:sp>
      <p:sp>
        <p:nvSpPr>
          <p:cNvPr id="74754" name="Θέση αριθμού διαφάνειας 2">
            <a:extLst>
              <a:ext uri="{FF2B5EF4-FFF2-40B4-BE49-F238E27FC236}">
                <a16:creationId xmlns:a16="http://schemas.microsoft.com/office/drawing/2014/main" id="{1F1EEE4B-6269-1D45-A05F-39BC69155934}"/>
              </a:ext>
            </a:extLst>
          </p:cNvPr>
          <p:cNvSpPr>
            <a:spLocks noGrp="1"/>
          </p:cNvSpPr>
          <p:nvPr>
            <p:ph type="sldNum" sz="quarter" idx="12"/>
          </p:nvPr>
        </p:nvSpPr>
        <p:spPr>
          <a:xfrm>
            <a:off x="35560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E5183CDF-BD83-B34C-8639-DDA0A64B87FD}" type="slidenum">
              <a:rPr lang="el-GR" altLang="en-GR" sz="1400"/>
              <a:pPr algn="ctr" eaLnBrk="1" hangingPunct="1"/>
              <a:t>64</a:t>
            </a:fld>
            <a:endParaRPr lang="el-GR" altLang="en-GR" sz="1400"/>
          </a:p>
        </p:txBody>
      </p:sp>
      <p:sp>
        <p:nvSpPr>
          <p:cNvPr id="31748" name="Rectangle 2">
            <a:extLst>
              <a:ext uri="{FF2B5EF4-FFF2-40B4-BE49-F238E27FC236}">
                <a16:creationId xmlns:a16="http://schemas.microsoft.com/office/drawing/2014/main" id="{1FEC923B-2362-FC49-822C-8514D7826AE7}"/>
              </a:ext>
            </a:extLst>
          </p:cNvPr>
          <p:cNvSpPr>
            <a:spLocks noChangeArrowheads="1"/>
          </p:cNvSpPr>
          <p:nvPr/>
        </p:nvSpPr>
        <p:spPr bwMode="auto">
          <a:xfrm>
            <a:off x="996950" y="609600"/>
            <a:ext cx="71342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600" u="sng">
                <a:solidFill>
                  <a:schemeClr val="tx2"/>
                </a:solidFill>
                <a:latin typeface="Arial" panose="020B0604020202020204" pitchFamily="34" charset="0"/>
              </a:rPr>
              <a:t>Εμπορική Αξιοποίηση του Ίντερνετ</a:t>
            </a:r>
          </a:p>
        </p:txBody>
      </p:sp>
      <p:sp>
        <p:nvSpPr>
          <p:cNvPr id="31749" name="Rectangle 3">
            <a:extLst>
              <a:ext uri="{FF2B5EF4-FFF2-40B4-BE49-F238E27FC236}">
                <a16:creationId xmlns:a16="http://schemas.microsoft.com/office/drawing/2014/main" id="{363C31B5-E71F-F149-8A70-AD7ECB838AC6}"/>
              </a:ext>
            </a:extLst>
          </p:cNvPr>
          <p:cNvSpPr>
            <a:spLocks noChangeArrowheads="1"/>
          </p:cNvSpPr>
          <p:nvPr/>
        </p:nvSpPr>
        <p:spPr bwMode="auto">
          <a:xfrm>
            <a:off x="762000" y="2209800"/>
            <a:ext cx="7772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a:spcBef>
                <a:spcPct val="20000"/>
              </a:spcBef>
              <a:defRPr/>
            </a:pPr>
            <a:r>
              <a:rPr lang="el-GR" sz="3200">
                <a:latin typeface="Comic Sans MS" charset="0"/>
                <a:ea typeface="ＭＳ Ｐゴシック" charset="0"/>
              </a:rPr>
              <a:t>          </a:t>
            </a:r>
          </a:p>
        </p:txBody>
      </p:sp>
      <p:pic>
        <p:nvPicPr>
          <p:cNvPr id="31750" name="Picture 4">
            <a:extLst>
              <a:ext uri="{FF2B5EF4-FFF2-40B4-BE49-F238E27FC236}">
                <a16:creationId xmlns:a16="http://schemas.microsoft.com/office/drawing/2014/main" id="{96868B39-7C9B-3840-A231-F6E397BE299C}"/>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875" y="5746750"/>
            <a:ext cx="8248650" cy="52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751" name="Picture 5">
            <a:extLst>
              <a:ext uri="{FF2B5EF4-FFF2-40B4-BE49-F238E27FC236}">
                <a16:creationId xmlns:a16="http://schemas.microsoft.com/office/drawing/2014/main" id="{9FD6ECDF-A9A7-274A-A954-004DB2937996}"/>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5334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752" name="Picture 6">
            <a:extLst>
              <a:ext uri="{FF2B5EF4-FFF2-40B4-BE49-F238E27FC236}">
                <a16:creationId xmlns:a16="http://schemas.microsoft.com/office/drawing/2014/main" id="{DBFD99A4-5CDF-D941-ADE4-D680A2768A8E}"/>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4425" y="5080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1753" name="Rectangle 7">
            <a:extLst>
              <a:ext uri="{FF2B5EF4-FFF2-40B4-BE49-F238E27FC236}">
                <a16:creationId xmlns:a16="http://schemas.microsoft.com/office/drawing/2014/main" id="{B3DA7CEA-DD58-B34B-B3AC-AD03DD738285}"/>
              </a:ext>
            </a:extLst>
          </p:cNvPr>
          <p:cNvSpPr>
            <a:spLocks noChangeArrowheads="1"/>
          </p:cNvSpPr>
          <p:nvPr/>
        </p:nvSpPr>
        <p:spPr bwMode="auto">
          <a:xfrm>
            <a:off x="1368425" y="2039938"/>
            <a:ext cx="7554913" cy="318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800" b="1" u="sng">
                <a:latin typeface="Arial" panose="020B0604020202020204" pitchFamily="34" charset="0"/>
              </a:rPr>
              <a:t>Σε σχέση με άλλες μορφές Ηλεκτρονικού Εμπορίου (πχ. EDI, Intranet,κλπ.)</a:t>
            </a:r>
            <a:endParaRPr lang="el-GR" altLang="en-GR" sz="1800" b="1">
              <a:latin typeface="Arial" panose="020B0604020202020204" pitchFamily="34" charset="0"/>
            </a:endParaRPr>
          </a:p>
          <a:p>
            <a:pPr eaLnBrk="1" hangingPunct="1"/>
            <a:endParaRPr lang="el-GR" altLang="en-GR" sz="2000" b="1">
              <a:latin typeface="Arial" panose="020B0604020202020204" pitchFamily="34" charset="0"/>
            </a:endParaRPr>
          </a:p>
          <a:p>
            <a:pPr eaLnBrk="1" hangingPunct="1"/>
            <a:r>
              <a:rPr lang="el-GR" altLang="en-GR" sz="2000" b="1">
                <a:latin typeface="Arial" panose="020B0604020202020204" pitchFamily="34" charset="0"/>
              </a:rPr>
              <a:t>    Δεν απαιτεί μεγάλες εξειδικευμένες επενδύσεις.</a:t>
            </a:r>
          </a:p>
          <a:p>
            <a:pPr eaLnBrk="1" hangingPunct="1">
              <a:spcBef>
                <a:spcPct val="25000"/>
              </a:spcBef>
            </a:pPr>
            <a:r>
              <a:rPr lang="el-GR" altLang="en-GR" sz="2000" b="1">
                <a:latin typeface="Arial" panose="020B0604020202020204" pitchFamily="34" charset="0"/>
              </a:rPr>
              <a:t>    Δημιουργεί network externalities (όσο περισσότεροι </a:t>
            </a:r>
            <a:br>
              <a:rPr lang="el-GR" altLang="en-GR" sz="2000" b="1">
                <a:latin typeface="Arial" panose="020B0604020202020204" pitchFamily="34" charset="0"/>
              </a:rPr>
            </a:br>
            <a:r>
              <a:rPr lang="el-GR" altLang="en-GR" sz="2000" b="1">
                <a:latin typeface="Arial" panose="020B0604020202020204" pitchFamily="34" charset="0"/>
              </a:rPr>
              <a:t>    μπαίνουν στο σύστημα τόσο αυξάνεται η χρησιμότητά </a:t>
            </a:r>
            <a:br>
              <a:rPr lang="el-GR" altLang="en-GR" sz="2000" b="1">
                <a:latin typeface="Arial" panose="020B0604020202020204" pitchFamily="34" charset="0"/>
              </a:rPr>
            </a:br>
            <a:r>
              <a:rPr lang="el-GR" altLang="en-GR" sz="2000" b="1">
                <a:latin typeface="Arial" panose="020B0604020202020204" pitchFamily="34" charset="0"/>
              </a:rPr>
              <a:t>    του για το σύνολο των χρηστών.</a:t>
            </a:r>
          </a:p>
          <a:p>
            <a:pPr eaLnBrk="1" hangingPunct="1">
              <a:spcBef>
                <a:spcPct val="25000"/>
              </a:spcBef>
            </a:pPr>
            <a:r>
              <a:rPr lang="el-GR" altLang="en-GR" sz="2000" b="1">
                <a:latin typeface="Arial" panose="020B0604020202020204" pitchFamily="34" charset="0"/>
              </a:rPr>
              <a:t>     Κατά συνέπεια...</a:t>
            </a:r>
          </a:p>
          <a:p>
            <a:pPr eaLnBrk="1" hangingPunct="1">
              <a:spcBef>
                <a:spcPct val="25000"/>
              </a:spcBef>
            </a:pPr>
            <a:r>
              <a:rPr lang="el-GR" altLang="en-GR" sz="2000" b="1">
                <a:latin typeface="Arial" panose="020B0604020202020204" pitchFamily="34" charset="0"/>
              </a:rPr>
              <a:t>    </a:t>
            </a:r>
          </a:p>
        </p:txBody>
      </p:sp>
      <p:pic>
        <p:nvPicPr>
          <p:cNvPr id="31754" name="Picture 8">
            <a:extLst>
              <a:ext uri="{FF2B5EF4-FFF2-40B4-BE49-F238E27FC236}">
                <a16:creationId xmlns:a16="http://schemas.microsoft.com/office/drawing/2014/main" id="{FF1AABFD-5FE6-064E-8BCC-CF9D81FF628B}"/>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4388" y="2049463"/>
            <a:ext cx="481012"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755" name="Picture 9">
            <a:extLst>
              <a:ext uri="{FF2B5EF4-FFF2-40B4-BE49-F238E27FC236}">
                <a16:creationId xmlns:a16="http://schemas.microsoft.com/office/drawing/2014/main" id="{DCF615B0-65DE-FC49-83DD-9E7533B704ED}"/>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52563" y="3136900"/>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756" name="Picture 10">
            <a:extLst>
              <a:ext uri="{FF2B5EF4-FFF2-40B4-BE49-F238E27FC236}">
                <a16:creationId xmlns:a16="http://schemas.microsoft.com/office/drawing/2014/main" id="{1E542C95-94C9-5B43-8E38-697BF0E1F029}"/>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74788" y="3621088"/>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Θέση υποσέλιδου 1">
            <a:extLst>
              <a:ext uri="{FF2B5EF4-FFF2-40B4-BE49-F238E27FC236}">
                <a16:creationId xmlns:a16="http://schemas.microsoft.com/office/drawing/2014/main" id="{0B22097F-C83F-D841-8AA8-6FC890FA3512}"/>
              </a:ext>
            </a:extLst>
          </p:cNvPr>
          <p:cNvSpPr>
            <a:spLocks noGrp="1"/>
          </p:cNvSpPr>
          <p:nvPr>
            <p:ph type="ftr" sz="quarter" idx="11"/>
          </p:nvPr>
        </p:nvSpPr>
        <p:spPr>
          <a:xfrm>
            <a:off x="13716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l" eaLnBrk="1" hangingPunct="1"/>
            <a:r>
              <a:rPr lang="el-GR" altLang="en-GR" sz="1400"/>
              <a:t>Δρ. Δέσποινα Καραγιάννη, 2022</a:t>
            </a:r>
            <a:endParaRPr lang="el-GR" altLang="en-GR" sz="1400">
              <a:latin typeface="Times New Roman" panose="02020603050405020304" pitchFamily="18" charset="0"/>
            </a:endParaRPr>
          </a:p>
        </p:txBody>
      </p:sp>
      <p:sp>
        <p:nvSpPr>
          <p:cNvPr id="75778" name="Θέση αριθμού διαφάνειας 2">
            <a:extLst>
              <a:ext uri="{FF2B5EF4-FFF2-40B4-BE49-F238E27FC236}">
                <a16:creationId xmlns:a16="http://schemas.microsoft.com/office/drawing/2014/main" id="{C7613558-F351-6347-A7F0-ECDCA3FA758A}"/>
              </a:ext>
            </a:extLst>
          </p:cNvPr>
          <p:cNvSpPr>
            <a:spLocks noGrp="1"/>
          </p:cNvSpPr>
          <p:nvPr>
            <p:ph type="sldNum" sz="quarter" idx="12"/>
          </p:nvPr>
        </p:nvSpPr>
        <p:spPr>
          <a:xfrm>
            <a:off x="35560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A8790D3F-58A7-484F-99FC-5BF6DDFF7343}" type="slidenum">
              <a:rPr lang="el-GR" altLang="en-GR" sz="1400"/>
              <a:pPr algn="ctr" eaLnBrk="1" hangingPunct="1"/>
              <a:t>65</a:t>
            </a:fld>
            <a:endParaRPr lang="el-GR" altLang="en-GR" sz="1400"/>
          </a:p>
        </p:txBody>
      </p:sp>
      <p:sp>
        <p:nvSpPr>
          <p:cNvPr id="32772" name="Rectangle 2">
            <a:extLst>
              <a:ext uri="{FF2B5EF4-FFF2-40B4-BE49-F238E27FC236}">
                <a16:creationId xmlns:a16="http://schemas.microsoft.com/office/drawing/2014/main" id="{3FE59773-30D6-2044-AB47-233EC303FC72}"/>
              </a:ext>
            </a:extLst>
          </p:cNvPr>
          <p:cNvSpPr>
            <a:spLocks noChangeArrowheads="1"/>
          </p:cNvSpPr>
          <p:nvPr/>
        </p:nvSpPr>
        <p:spPr bwMode="auto">
          <a:xfrm>
            <a:off x="996950" y="438150"/>
            <a:ext cx="71342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600" u="sng">
                <a:solidFill>
                  <a:schemeClr val="tx2"/>
                </a:solidFill>
                <a:latin typeface="Arial" panose="020B0604020202020204" pitchFamily="34" charset="0"/>
              </a:rPr>
              <a:t>Εμπορική Αξιοποίηση του Ίντερνετ</a:t>
            </a:r>
          </a:p>
        </p:txBody>
      </p:sp>
      <p:sp>
        <p:nvSpPr>
          <p:cNvPr id="32773" name="Rectangle 3">
            <a:extLst>
              <a:ext uri="{FF2B5EF4-FFF2-40B4-BE49-F238E27FC236}">
                <a16:creationId xmlns:a16="http://schemas.microsoft.com/office/drawing/2014/main" id="{57BFF020-2E8A-1E4E-8939-7A409FC778BD}"/>
              </a:ext>
            </a:extLst>
          </p:cNvPr>
          <p:cNvSpPr>
            <a:spLocks noChangeArrowheads="1"/>
          </p:cNvSpPr>
          <p:nvPr/>
        </p:nvSpPr>
        <p:spPr bwMode="auto">
          <a:xfrm>
            <a:off x="762000" y="2038350"/>
            <a:ext cx="7772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a:spcBef>
                <a:spcPct val="20000"/>
              </a:spcBef>
              <a:defRPr/>
            </a:pPr>
            <a:r>
              <a:rPr lang="el-GR" sz="3200">
                <a:latin typeface="Comic Sans MS" charset="0"/>
                <a:ea typeface="ＭＳ Ｐゴシック" charset="0"/>
              </a:rPr>
              <a:t>          </a:t>
            </a:r>
          </a:p>
        </p:txBody>
      </p:sp>
      <p:pic>
        <p:nvPicPr>
          <p:cNvPr id="32774" name="Picture 4">
            <a:extLst>
              <a:ext uri="{FF2B5EF4-FFF2-40B4-BE49-F238E27FC236}">
                <a16:creationId xmlns:a16="http://schemas.microsoft.com/office/drawing/2014/main" id="{FF6B3D25-C74B-D84F-BA1A-9AB47191CEAA}"/>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1650" y="6142038"/>
            <a:ext cx="8248650" cy="52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775" name="Picture 5">
            <a:extLst>
              <a:ext uri="{FF2B5EF4-FFF2-40B4-BE49-F238E27FC236}">
                <a16:creationId xmlns:a16="http://schemas.microsoft.com/office/drawing/2014/main" id="{99D275FD-AA08-554C-AF37-BCAEDD89E0CE}"/>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6195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776" name="Picture 6">
            <a:extLst>
              <a:ext uri="{FF2B5EF4-FFF2-40B4-BE49-F238E27FC236}">
                <a16:creationId xmlns:a16="http://schemas.microsoft.com/office/drawing/2014/main" id="{B1C42B4E-8098-A646-A5D1-390E63DCEC0A}"/>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4425" y="33655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77" name="Rectangle 7">
            <a:extLst>
              <a:ext uri="{FF2B5EF4-FFF2-40B4-BE49-F238E27FC236}">
                <a16:creationId xmlns:a16="http://schemas.microsoft.com/office/drawing/2014/main" id="{6686F3B6-99C3-1A44-856F-C73ABFDC9E84}"/>
              </a:ext>
            </a:extLst>
          </p:cNvPr>
          <p:cNvSpPr>
            <a:spLocks noChangeArrowheads="1"/>
          </p:cNvSpPr>
          <p:nvPr/>
        </p:nvSpPr>
        <p:spPr bwMode="auto">
          <a:xfrm>
            <a:off x="1368425" y="1868488"/>
            <a:ext cx="7554913" cy="4175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800" b="1" u="sng">
                <a:latin typeface="Arial" panose="020B0604020202020204" pitchFamily="34" charset="0"/>
              </a:rPr>
              <a:t>Σε σχέση με άλλες μορφές Ηλεκτρονικού Εμπορίου (πχ. EDI, Intranet,κλπ.)</a:t>
            </a:r>
            <a:endParaRPr lang="el-GR" altLang="en-GR" sz="1800" b="1">
              <a:latin typeface="Arial" panose="020B0604020202020204" pitchFamily="34" charset="0"/>
            </a:endParaRPr>
          </a:p>
          <a:p>
            <a:pPr eaLnBrk="1" hangingPunct="1"/>
            <a:endParaRPr lang="el-GR" altLang="en-GR" sz="2000" b="1">
              <a:latin typeface="Arial" panose="020B0604020202020204" pitchFamily="34" charset="0"/>
            </a:endParaRPr>
          </a:p>
          <a:p>
            <a:pPr eaLnBrk="1" hangingPunct="1"/>
            <a:r>
              <a:rPr lang="el-GR" altLang="en-GR" sz="2000" b="1">
                <a:latin typeface="Arial" panose="020B0604020202020204" pitchFamily="34" charset="0"/>
              </a:rPr>
              <a:t>... δεν υπάρχει συγκριτικό πλεονέκτημα από τη χρήση του λόγω :</a:t>
            </a:r>
          </a:p>
          <a:p>
            <a:pPr eaLnBrk="1" hangingPunct="1"/>
            <a:endParaRPr lang="el-GR" altLang="en-GR" sz="2000" b="1">
              <a:latin typeface="Arial" panose="020B0604020202020204" pitchFamily="34" charset="0"/>
            </a:endParaRPr>
          </a:p>
          <a:p>
            <a:pPr eaLnBrk="1" hangingPunct="1"/>
            <a:r>
              <a:rPr lang="el-GR" altLang="en-GR" sz="2000" b="1">
                <a:latin typeface="Arial" panose="020B0604020202020204" pitchFamily="34" charset="0"/>
              </a:rPr>
              <a:t>    Εμποδίων εισόδου ή</a:t>
            </a:r>
          </a:p>
          <a:p>
            <a:pPr eaLnBrk="1" hangingPunct="1"/>
            <a:r>
              <a:rPr lang="el-GR" altLang="en-GR" sz="2000" b="1">
                <a:latin typeface="Arial" panose="020B0604020202020204" pitchFamily="34" charset="0"/>
              </a:rPr>
              <a:t>    Πρώιμης υιοθέτησης της χρήσης του (early adoption).</a:t>
            </a:r>
          </a:p>
          <a:p>
            <a:pPr eaLnBrk="1" hangingPunct="1"/>
            <a:endParaRPr lang="el-GR" altLang="en-GR" sz="2000" b="1">
              <a:latin typeface="Arial" panose="020B0604020202020204" pitchFamily="34" charset="0"/>
            </a:endParaRPr>
          </a:p>
          <a:p>
            <a:pPr eaLnBrk="1" hangingPunct="1"/>
            <a:r>
              <a:rPr lang="el-GR" altLang="en-GR" sz="2000" b="1">
                <a:latin typeface="Arial" panose="020B0604020202020204" pitchFamily="34" charset="0"/>
              </a:rPr>
              <a:t>Aλλά μπορεί να δημιουργηθεί από την :</a:t>
            </a:r>
          </a:p>
          <a:p>
            <a:pPr eaLnBrk="1" hangingPunct="1"/>
            <a:r>
              <a:rPr lang="el-GR" altLang="en-GR" sz="2000" b="1">
                <a:latin typeface="Arial" panose="020B0604020202020204" pitchFamily="34" charset="0"/>
              </a:rPr>
              <a:t>    Εφαρμογή </a:t>
            </a:r>
            <a:r>
              <a:rPr lang="el-GR" altLang="en-GR" sz="2000" b="1" u="sng">
                <a:latin typeface="Arial" panose="020B0604020202020204" pitchFamily="34" charset="0"/>
              </a:rPr>
              <a:t>καινοτομικών ιδεών</a:t>
            </a:r>
            <a:r>
              <a:rPr lang="el-GR" altLang="en-GR" sz="2000" b="1">
                <a:latin typeface="Arial" panose="020B0604020202020204" pitchFamily="34" charset="0"/>
              </a:rPr>
              <a:t> κατά την αξιοποίηση των</a:t>
            </a:r>
            <a:br>
              <a:rPr lang="el-GR" altLang="en-GR" sz="2000" b="1">
                <a:latin typeface="Arial" panose="020B0604020202020204" pitchFamily="34" charset="0"/>
              </a:rPr>
            </a:br>
            <a:r>
              <a:rPr lang="el-GR" altLang="en-GR" sz="2000" b="1">
                <a:latin typeface="Arial" panose="020B0604020202020204" pitchFamily="34" charset="0"/>
              </a:rPr>
              <a:t>    εργαλείων του Ίντερνετ εκ μέρους της επιχείρησης έναντι</a:t>
            </a:r>
            <a:br>
              <a:rPr lang="el-GR" altLang="en-GR" sz="2000" b="1">
                <a:latin typeface="Arial" panose="020B0604020202020204" pitchFamily="34" charset="0"/>
              </a:rPr>
            </a:br>
            <a:r>
              <a:rPr lang="el-GR" altLang="en-GR" sz="2000" b="1">
                <a:latin typeface="Arial" panose="020B0604020202020204" pitchFamily="34" charset="0"/>
              </a:rPr>
              <a:t>    των υπολοίπων χρηστών.    </a:t>
            </a:r>
          </a:p>
        </p:txBody>
      </p:sp>
      <p:pic>
        <p:nvPicPr>
          <p:cNvPr id="32778" name="Picture 8">
            <a:extLst>
              <a:ext uri="{FF2B5EF4-FFF2-40B4-BE49-F238E27FC236}">
                <a16:creationId xmlns:a16="http://schemas.microsoft.com/office/drawing/2014/main" id="{93DCF5BF-1F68-9C4A-A366-CC7236DDB85C}"/>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4388" y="1878013"/>
            <a:ext cx="481012"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779" name="Picture 9">
            <a:extLst>
              <a:ext uri="{FF2B5EF4-FFF2-40B4-BE49-F238E27FC236}">
                <a16:creationId xmlns:a16="http://schemas.microsoft.com/office/drawing/2014/main" id="{14965A1F-4070-2143-8153-0BC8174145AE}"/>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97013" y="5151438"/>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780" name="Picture 10">
            <a:extLst>
              <a:ext uri="{FF2B5EF4-FFF2-40B4-BE49-F238E27FC236}">
                <a16:creationId xmlns:a16="http://schemas.microsoft.com/office/drawing/2014/main" id="{BA5688EB-9EFF-F944-8FEF-84324BDA776A}"/>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97013" y="3924300"/>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781" name="Picture 11">
            <a:extLst>
              <a:ext uri="{FF2B5EF4-FFF2-40B4-BE49-F238E27FC236}">
                <a16:creationId xmlns:a16="http://schemas.microsoft.com/office/drawing/2014/main" id="{59415577-E5F1-AC46-98A6-B0A74643C7AB}"/>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95425" y="4197350"/>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Θέση υποσέλιδου 1">
            <a:extLst>
              <a:ext uri="{FF2B5EF4-FFF2-40B4-BE49-F238E27FC236}">
                <a16:creationId xmlns:a16="http://schemas.microsoft.com/office/drawing/2014/main" id="{FAE46EF8-DC9D-C44B-8FA2-0CB48DB6B3D3}"/>
              </a:ext>
            </a:extLst>
          </p:cNvPr>
          <p:cNvSpPr>
            <a:spLocks noGrp="1"/>
          </p:cNvSpPr>
          <p:nvPr>
            <p:ph type="ftr" sz="quarter" idx="11"/>
          </p:nvPr>
        </p:nvSpPr>
        <p:spPr>
          <a:xfrm>
            <a:off x="13716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l" eaLnBrk="1" hangingPunct="1"/>
            <a:r>
              <a:rPr lang="el-GR" altLang="en-GR" sz="1400"/>
              <a:t>Δρ. Δέσποινα Καραγιάννη, 2022</a:t>
            </a:r>
            <a:endParaRPr lang="el-GR" altLang="en-GR" sz="1400">
              <a:latin typeface="Times New Roman" panose="02020603050405020304" pitchFamily="18" charset="0"/>
            </a:endParaRPr>
          </a:p>
        </p:txBody>
      </p:sp>
      <p:sp>
        <p:nvSpPr>
          <p:cNvPr id="76802" name="Θέση αριθμού διαφάνειας 2">
            <a:extLst>
              <a:ext uri="{FF2B5EF4-FFF2-40B4-BE49-F238E27FC236}">
                <a16:creationId xmlns:a16="http://schemas.microsoft.com/office/drawing/2014/main" id="{8D360568-106B-D54C-BEF8-F0599C15A2DB}"/>
              </a:ext>
            </a:extLst>
          </p:cNvPr>
          <p:cNvSpPr>
            <a:spLocks noGrp="1"/>
          </p:cNvSpPr>
          <p:nvPr>
            <p:ph type="sldNum" sz="quarter" idx="12"/>
          </p:nvPr>
        </p:nvSpPr>
        <p:spPr>
          <a:xfrm>
            <a:off x="35560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88C24F7C-3006-3B43-A77D-9E4294984BCA}" type="slidenum">
              <a:rPr lang="el-GR" altLang="en-GR" sz="1400"/>
              <a:pPr algn="ctr" eaLnBrk="1" hangingPunct="1"/>
              <a:t>66</a:t>
            </a:fld>
            <a:endParaRPr lang="el-GR" altLang="en-GR" sz="1400"/>
          </a:p>
        </p:txBody>
      </p:sp>
      <p:sp>
        <p:nvSpPr>
          <p:cNvPr id="33796" name="Rectangle 2">
            <a:extLst>
              <a:ext uri="{FF2B5EF4-FFF2-40B4-BE49-F238E27FC236}">
                <a16:creationId xmlns:a16="http://schemas.microsoft.com/office/drawing/2014/main" id="{0F5D6387-B85A-FD44-B1DF-80673EE73D61}"/>
              </a:ext>
            </a:extLst>
          </p:cNvPr>
          <p:cNvSpPr>
            <a:spLocks noChangeArrowheads="1"/>
          </p:cNvSpPr>
          <p:nvPr/>
        </p:nvSpPr>
        <p:spPr bwMode="auto">
          <a:xfrm>
            <a:off x="996950" y="609600"/>
            <a:ext cx="71342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600" u="sng">
                <a:solidFill>
                  <a:schemeClr val="tx2"/>
                </a:solidFill>
                <a:latin typeface="Arial" panose="020B0604020202020204" pitchFamily="34" charset="0"/>
              </a:rPr>
              <a:t>Εμπορική Αξιοποίηση του Ίντερνετ</a:t>
            </a:r>
          </a:p>
        </p:txBody>
      </p:sp>
      <p:sp>
        <p:nvSpPr>
          <p:cNvPr id="33797" name="Rectangle 3">
            <a:extLst>
              <a:ext uri="{FF2B5EF4-FFF2-40B4-BE49-F238E27FC236}">
                <a16:creationId xmlns:a16="http://schemas.microsoft.com/office/drawing/2014/main" id="{B11BEA88-0433-B843-B23E-FD14F465BDB3}"/>
              </a:ext>
            </a:extLst>
          </p:cNvPr>
          <p:cNvSpPr>
            <a:spLocks noChangeArrowheads="1"/>
          </p:cNvSpPr>
          <p:nvPr/>
        </p:nvSpPr>
        <p:spPr bwMode="auto">
          <a:xfrm>
            <a:off x="762000" y="2209800"/>
            <a:ext cx="7772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a:spcBef>
                <a:spcPct val="20000"/>
              </a:spcBef>
              <a:defRPr/>
            </a:pPr>
            <a:r>
              <a:rPr lang="el-GR" sz="3200">
                <a:latin typeface="Comic Sans MS" charset="0"/>
                <a:ea typeface="ＭＳ Ｐゴシック" charset="0"/>
              </a:rPr>
              <a:t>          </a:t>
            </a:r>
          </a:p>
        </p:txBody>
      </p:sp>
      <p:pic>
        <p:nvPicPr>
          <p:cNvPr id="33798" name="Picture 4">
            <a:extLst>
              <a:ext uri="{FF2B5EF4-FFF2-40B4-BE49-F238E27FC236}">
                <a16:creationId xmlns:a16="http://schemas.microsoft.com/office/drawing/2014/main" id="{E6884D72-3049-A34A-8F85-7DF8B9AC58D5}"/>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638" y="5876925"/>
            <a:ext cx="8248650" cy="52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3799" name="Picture 5">
            <a:extLst>
              <a:ext uri="{FF2B5EF4-FFF2-40B4-BE49-F238E27FC236}">
                <a16:creationId xmlns:a16="http://schemas.microsoft.com/office/drawing/2014/main" id="{7256A535-41BE-4647-AF8D-29D7AA580E25}"/>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5334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3800" name="Picture 6">
            <a:extLst>
              <a:ext uri="{FF2B5EF4-FFF2-40B4-BE49-F238E27FC236}">
                <a16:creationId xmlns:a16="http://schemas.microsoft.com/office/drawing/2014/main" id="{E3A7BC6E-D255-B041-AA5B-0B1C85826CE6}"/>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4425" y="5080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801" name="Rectangle 7">
            <a:extLst>
              <a:ext uri="{FF2B5EF4-FFF2-40B4-BE49-F238E27FC236}">
                <a16:creationId xmlns:a16="http://schemas.microsoft.com/office/drawing/2014/main" id="{1D7A36A6-B89E-BB4B-9D43-5454845A1262}"/>
              </a:ext>
            </a:extLst>
          </p:cNvPr>
          <p:cNvSpPr>
            <a:spLocks noChangeArrowheads="1"/>
          </p:cNvSpPr>
          <p:nvPr/>
        </p:nvSpPr>
        <p:spPr bwMode="auto">
          <a:xfrm>
            <a:off x="1368425" y="2039938"/>
            <a:ext cx="7554913"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800" b="1" u="sng">
                <a:latin typeface="Arial" panose="020B0604020202020204" pitchFamily="34" charset="0"/>
              </a:rPr>
              <a:t>Κατα συνέπεια η αξιοποίηση του Ίντερνετ προκειμένου να δημιουργήσει στρατηγικό πλεονέκτημα απαιτεί:</a:t>
            </a:r>
            <a:r>
              <a:rPr lang="el-GR" altLang="en-GR" sz="2000" b="1">
                <a:latin typeface="Arial" panose="020B0604020202020204" pitchFamily="34" charset="0"/>
              </a:rPr>
              <a:t>    </a:t>
            </a:r>
          </a:p>
        </p:txBody>
      </p:sp>
      <p:pic>
        <p:nvPicPr>
          <p:cNvPr id="33802" name="Picture 8">
            <a:extLst>
              <a:ext uri="{FF2B5EF4-FFF2-40B4-BE49-F238E27FC236}">
                <a16:creationId xmlns:a16="http://schemas.microsoft.com/office/drawing/2014/main" id="{4B0CB50A-9257-EF46-AB63-E803D547FE5E}"/>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4388" y="2049463"/>
            <a:ext cx="481012"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3803" name="Picture 9">
            <a:extLst>
              <a:ext uri="{FF2B5EF4-FFF2-40B4-BE49-F238E27FC236}">
                <a16:creationId xmlns:a16="http://schemas.microsoft.com/office/drawing/2014/main" id="{07AF804A-3C40-1149-8E5E-9400BC14E91E}"/>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7950" y="3448050"/>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804" name="Rectangle 10">
            <a:extLst>
              <a:ext uri="{FF2B5EF4-FFF2-40B4-BE49-F238E27FC236}">
                <a16:creationId xmlns:a16="http://schemas.microsoft.com/office/drawing/2014/main" id="{CF8226BB-3800-8645-BADC-8C8D7E65DD46}"/>
              </a:ext>
            </a:extLst>
          </p:cNvPr>
          <p:cNvSpPr>
            <a:spLocks noChangeArrowheads="1"/>
          </p:cNvSpPr>
          <p:nvPr/>
        </p:nvSpPr>
        <p:spPr bwMode="auto">
          <a:xfrm>
            <a:off x="1752600" y="3398838"/>
            <a:ext cx="590391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000" b="1">
                <a:latin typeface="Arial" panose="020B0604020202020204" pitchFamily="34" charset="0"/>
              </a:rPr>
              <a:t>Γνώση των δυνατοτήτων όλων των εργαλείων </a:t>
            </a:r>
            <a:br>
              <a:rPr lang="el-GR" altLang="en-GR" sz="2000" b="1">
                <a:latin typeface="Arial" panose="020B0604020202020204" pitchFamily="34" charset="0"/>
              </a:rPr>
            </a:br>
            <a:r>
              <a:rPr lang="el-GR" altLang="en-GR" sz="2000" b="1">
                <a:latin typeface="Arial" panose="020B0604020202020204" pitchFamily="34" charset="0"/>
              </a:rPr>
              <a:t>του Ίντερνετ</a:t>
            </a:r>
          </a:p>
        </p:txBody>
      </p:sp>
      <p:pic>
        <p:nvPicPr>
          <p:cNvPr id="33805" name="Picture 11">
            <a:extLst>
              <a:ext uri="{FF2B5EF4-FFF2-40B4-BE49-F238E27FC236}">
                <a16:creationId xmlns:a16="http://schemas.microsoft.com/office/drawing/2014/main" id="{5CF8C9E6-B3D2-5E4E-A75C-0D4AABE0FD51}"/>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7950" y="4137025"/>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806" name="Rectangle 12">
            <a:extLst>
              <a:ext uri="{FF2B5EF4-FFF2-40B4-BE49-F238E27FC236}">
                <a16:creationId xmlns:a16="http://schemas.microsoft.com/office/drawing/2014/main" id="{F4FE8292-9212-3846-8487-D22210A7CC58}"/>
              </a:ext>
            </a:extLst>
          </p:cNvPr>
          <p:cNvSpPr>
            <a:spLocks noChangeArrowheads="1"/>
          </p:cNvSpPr>
          <p:nvPr/>
        </p:nvSpPr>
        <p:spPr bwMode="auto">
          <a:xfrm>
            <a:off x="1752600" y="4087813"/>
            <a:ext cx="67437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000" b="1">
                <a:latin typeface="Arial" panose="020B0604020202020204" pitchFamily="34" charset="0"/>
              </a:rPr>
              <a:t>Γνώση των σύγχρονων τάσεων και προτιμήσεων της </a:t>
            </a:r>
            <a:br>
              <a:rPr lang="el-GR" altLang="en-GR" sz="2000" b="1">
                <a:latin typeface="Arial" panose="020B0604020202020204" pitchFamily="34" charset="0"/>
              </a:rPr>
            </a:br>
            <a:r>
              <a:rPr lang="el-GR" altLang="en-GR" sz="2000" b="1">
                <a:latin typeface="Arial" panose="020B0604020202020204" pitchFamily="34" charset="0"/>
              </a:rPr>
              <a:t>αγοράς</a:t>
            </a:r>
          </a:p>
        </p:txBody>
      </p:sp>
      <p:pic>
        <p:nvPicPr>
          <p:cNvPr id="33807" name="Picture 13">
            <a:extLst>
              <a:ext uri="{FF2B5EF4-FFF2-40B4-BE49-F238E27FC236}">
                <a16:creationId xmlns:a16="http://schemas.microsoft.com/office/drawing/2014/main" id="{8462A205-2F9A-6E40-8D51-65FE91D09107}"/>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7950" y="4914900"/>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808" name="Rectangle 14">
            <a:extLst>
              <a:ext uri="{FF2B5EF4-FFF2-40B4-BE49-F238E27FC236}">
                <a16:creationId xmlns:a16="http://schemas.microsoft.com/office/drawing/2014/main" id="{01597D16-0664-1946-9A98-2298A46E5968}"/>
              </a:ext>
            </a:extLst>
          </p:cNvPr>
          <p:cNvSpPr>
            <a:spLocks noChangeArrowheads="1"/>
          </p:cNvSpPr>
          <p:nvPr/>
        </p:nvSpPr>
        <p:spPr bwMode="auto">
          <a:xfrm>
            <a:off x="1752600" y="4865688"/>
            <a:ext cx="56769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000" b="1">
                <a:latin typeface="Arial" panose="020B0604020202020204" pitchFamily="34" charset="0"/>
              </a:rPr>
              <a:t>Γνώση των σύγχρονων τάσεων και θεωριών </a:t>
            </a:r>
            <a:br>
              <a:rPr lang="el-GR" altLang="en-GR" sz="2000" b="1">
                <a:latin typeface="Arial" panose="020B0604020202020204" pitchFamily="34" charset="0"/>
              </a:rPr>
            </a:br>
            <a:r>
              <a:rPr lang="el-GR" altLang="en-GR" sz="2000" b="1">
                <a:latin typeface="Arial" panose="020B0604020202020204" pitchFamily="34" charset="0"/>
              </a:rPr>
              <a:t>του Μάρκετινγκ.</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24A385F-E365-F143-BFA7-B14649AB98B8}"/>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7B20391C-B42C-BA46-AF04-1864B453EA50}"/>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25B0F6B0-5E7D-AC46-825A-B2FFB6B7CA64}" type="slidenum">
              <a:rPr lang="el-GR" altLang="en-GR" sz="1400"/>
              <a:pPr eaLnBrk="1" hangingPunct="1"/>
              <a:t>67</a:t>
            </a:fld>
            <a:endParaRPr lang="el-GR" altLang="en-GR" sz="1400"/>
          </a:p>
        </p:txBody>
      </p:sp>
      <p:sp>
        <p:nvSpPr>
          <p:cNvPr id="19459" name="Θέση αριθμού διαφάνειας 4">
            <a:extLst>
              <a:ext uri="{FF2B5EF4-FFF2-40B4-BE49-F238E27FC236}">
                <a16:creationId xmlns:a16="http://schemas.microsoft.com/office/drawing/2014/main" id="{42B50812-D273-5E41-9339-B7FB75188883}"/>
              </a:ext>
            </a:extLst>
          </p:cNvPr>
          <p:cNvSpPr txBox="1">
            <a:spLocks/>
          </p:cNvSpPr>
          <p:nvPr/>
        </p:nvSpPr>
        <p:spPr bwMode="auto">
          <a:xfrm>
            <a:off x="6515100" y="66484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A4BEBB08-5F4C-8647-B5B0-10B5E76657AB}" type="slidenum">
              <a:rPr lang="el-GR" altLang="en-GR" sz="1400"/>
              <a:pPr algn="ctr" eaLnBrk="1" hangingPunct="1"/>
              <a:t>67</a:t>
            </a:fld>
            <a:endParaRPr lang="el-GR" altLang="en-GR" sz="1400"/>
          </a:p>
        </p:txBody>
      </p:sp>
      <p:sp>
        <p:nvSpPr>
          <p:cNvPr id="8" name="Rectangle 2">
            <a:extLst>
              <a:ext uri="{FF2B5EF4-FFF2-40B4-BE49-F238E27FC236}">
                <a16:creationId xmlns:a16="http://schemas.microsoft.com/office/drawing/2014/main" id="{AD2AF03E-D381-CB43-879D-943EE78034B8}"/>
              </a:ext>
            </a:extLst>
          </p:cNvPr>
          <p:cNvSpPr txBox="1">
            <a:spLocks noChangeArrowheads="1"/>
          </p:cNvSpPr>
          <p:nvPr/>
        </p:nvSpPr>
        <p:spPr bwMode="auto">
          <a:xfrm>
            <a:off x="685800" y="3858754"/>
            <a:ext cx="7772400" cy="2846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0" fontAlgn="base" hangingPunct="0">
              <a:spcBef>
                <a:spcPct val="20000"/>
              </a:spcBef>
              <a:spcAft>
                <a:spcPct val="0"/>
              </a:spcAft>
              <a:buFontTx/>
              <a:buNone/>
              <a:defRPr sz="2800">
                <a:solidFill>
                  <a:schemeClr val="tx1"/>
                </a:solidFill>
                <a:effectLst>
                  <a:outerShdw blurRad="38100" dist="38100" dir="2700000" algn="tl">
                    <a:srgbClr val="C0C0C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l-GR" dirty="0"/>
              <a:t>Παρουσίαση διαλέξεων 2020</a:t>
            </a:r>
          </a:p>
          <a:p>
            <a:pPr>
              <a:defRPr/>
            </a:pPr>
            <a:r>
              <a:rPr lang="el-GR" dirty="0"/>
              <a:t>2</a:t>
            </a:r>
            <a:r>
              <a:rPr lang="el-GR" baseline="30000" dirty="0"/>
              <a:t>ο</a:t>
            </a:r>
            <a:r>
              <a:rPr lang="el-GR" dirty="0"/>
              <a:t> ΜΕΡΟΣ</a:t>
            </a:r>
          </a:p>
          <a:p>
            <a:pPr>
              <a:defRPr/>
            </a:pPr>
            <a:r>
              <a:rPr lang="el-GR" dirty="0"/>
              <a:t>Στρατηγικές Μάρκετινγκ</a:t>
            </a:r>
          </a:p>
        </p:txBody>
      </p:sp>
      <p:pic>
        <p:nvPicPr>
          <p:cNvPr id="19461" name="Picture 3">
            <a:hlinkHover r:id="" action="ppaction://noaction" highlightClick="1"/>
            <a:extLst>
              <a:ext uri="{FF2B5EF4-FFF2-40B4-BE49-F238E27FC236}">
                <a16:creationId xmlns:a16="http://schemas.microsoft.com/office/drawing/2014/main" id="{13489CE7-6375-7F4A-8455-F01C29FC30B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939" y="756857"/>
            <a:ext cx="7631112" cy="309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Rectangle 4">
            <a:extLst>
              <a:ext uri="{FF2B5EF4-FFF2-40B4-BE49-F238E27FC236}">
                <a16:creationId xmlns:a16="http://schemas.microsoft.com/office/drawing/2014/main" id="{09C2BE13-CBD3-404C-A6D7-3AB732B05B62}"/>
              </a:ext>
            </a:extLst>
          </p:cNvPr>
          <p:cNvSpPr>
            <a:spLocks noChangeArrowheads="1"/>
          </p:cNvSpPr>
          <p:nvPr/>
        </p:nvSpPr>
        <p:spPr bwMode="auto">
          <a:xfrm>
            <a:off x="760413" y="59563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n-GB" altLang="en-GR" sz="1800"/>
          </a:p>
        </p:txBody>
      </p:sp>
      <p:sp>
        <p:nvSpPr>
          <p:cNvPr id="19463" name="Rectangle 7">
            <a:extLst>
              <a:ext uri="{FF2B5EF4-FFF2-40B4-BE49-F238E27FC236}">
                <a16:creationId xmlns:a16="http://schemas.microsoft.com/office/drawing/2014/main" id="{07D43DBB-0BD2-3E48-B4E6-3066B779DDF7}"/>
              </a:ext>
            </a:extLst>
          </p:cNvPr>
          <p:cNvSpPr>
            <a:spLocks noChangeArrowheads="1"/>
          </p:cNvSpPr>
          <p:nvPr/>
        </p:nvSpPr>
        <p:spPr bwMode="auto">
          <a:xfrm>
            <a:off x="4791075" y="6072188"/>
            <a:ext cx="222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200" b="1">
                <a:solidFill>
                  <a:srgbClr val="000000"/>
                </a:solidFill>
              </a:rPr>
              <a:t> </a:t>
            </a:r>
          </a:p>
        </p:txBody>
      </p:sp>
      <p:sp>
        <p:nvSpPr>
          <p:cNvPr id="12" name="Rectangle 11">
            <a:extLst>
              <a:ext uri="{FF2B5EF4-FFF2-40B4-BE49-F238E27FC236}">
                <a16:creationId xmlns:a16="http://schemas.microsoft.com/office/drawing/2014/main" id="{77402BFB-2EA0-F641-87C2-585480131F56}"/>
              </a:ext>
            </a:extLst>
          </p:cNvPr>
          <p:cNvSpPr>
            <a:spLocks noChangeArrowheads="1"/>
          </p:cNvSpPr>
          <p:nvPr/>
        </p:nvSpPr>
        <p:spPr bwMode="auto">
          <a:xfrm>
            <a:off x="3348038" y="19050"/>
            <a:ext cx="5795962" cy="1274763"/>
          </a:xfrm>
          <a:prstGeom prst="rect">
            <a:avLst/>
          </a:prstGeom>
          <a:gradFill rotWithShape="1">
            <a:gsLst>
              <a:gs pos="0">
                <a:srgbClr val="FFFD49"/>
              </a:gs>
              <a:gs pos="20000">
                <a:srgbClr val="FFF94C"/>
              </a:gs>
              <a:gs pos="100000">
                <a:srgbClr val="CFBF38"/>
              </a:gs>
            </a:gsLst>
            <a:lin ang="5400000"/>
          </a:gradFill>
          <a:ln w="9525">
            <a:solidFill>
              <a:srgbClr val="FDED6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b="1"/>
              <a:t>ΗΛΕΚΤΡΟΝΙΚΟ ΕΜΠΟΡΙΟ, ΣΧΕΔΙΑΣΜΟΣ ΣΤΡΑΤΗΓΙΚΏΝ ΜΑΡΚΕΤΙΝΓΚ</a:t>
            </a:r>
          </a:p>
        </p:txBody>
      </p:sp>
    </p:spTree>
    <p:extLst>
      <p:ext uri="{BB962C8B-B14F-4D97-AF65-F5344CB8AC3E}">
        <p14:creationId xmlns:p14="http://schemas.microsoft.com/office/powerpoint/2010/main" val="35522011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Θέση υποσέλιδου 1">
            <a:extLst>
              <a:ext uri="{FF2B5EF4-FFF2-40B4-BE49-F238E27FC236}">
                <a16:creationId xmlns:a16="http://schemas.microsoft.com/office/drawing/2014/main" id="{18A2109E-B90E-5D42-ABC8-0074D3933E0C}"/>
              </a:ext>
            </a:extLst>
          </p:cNvPr>
          <p:cNvSpPr>
            <a:spLocks noGrp="1"/>
          </p:cNvSpPr>
          <p:nvPr>
            <p:ph type="ftr" sz="quarter" idx="11"/>
          </p:nvPr>
        </p:nvSpPr>
        <p:spPr>
          <a:xfrm>
            <a:off x="13716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l" eaLnBrk="1" hangingPunct="1"/>
            <a:r>
              <a:rPr lang="el-GR" altLang="en-GR" sz="1400"/>
              <a:t>Δρ. Δέσποινα Καραγιάννη, 2022</a:t>
            </a:r>
            <a:endParaRPr lang="el-GR" altLang="en-GR" sz="1400">
              <a:latin typeface="Times New Roman" panose="02020603050405020304" pitchFamily="18" charset="0"/>
            </a:endParaRPr>
          </a:p>
        </p:txBody>
      </p:sp>
      <p:sp>
        <p:nvSpPr>
          <p:cNvPr id="77826" name="Θέση αριθμού διαφάνειας 2">
            <a:extLst>
              <a:ext uri="{FF2B5EF4-FFF2-40B4-BE49-F238E27FC236}">
                <a16:creationId xmlns:a16="http://schemas.microsoft.com/office/drawing/2014/main" id="{7865B399-16B5-9A4B-A4C9-DFF308BA007C}"/>
              </a:ext>
            </a:extLst>
          </p:cNvPr>
          <p:cNvSpPr>
            <a:spLocks noGrp="1"/>
          </p:cNvSpPr>
          <p:nvPr>
            <p:ph type="sldNum" sz="quarter" idx="12"/>
          </p:nvPr>
        </p:nvSpPr>
        <p:spPr>
          <a:xfrm>
            <a:off x="35560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F84DA120-1F18-E040-BAE0-8D9C846F9274}" type="slidenum">
              <a:rPr lang="el-GR" altLang="en-GR" sz="1400"/>
              <a:pPr algn="ctr" eaLnBrk="1" hangingPunct="1"/>
              <a:t>68</a:t>
            </a:fld>
            <a:endParaRPr lang="el-GR" altLang="en-GR" sz="1400"/>
          </a:p>
        </p:txBody>
      </p:sp>
      <p:sp>
        <p:nvSpPr>
          <p:cNvPr id="34820" name="Rectangle 2">
            <a:extLst>
              <a:ext uri="{FF2B5EF4-FFF2-40B4-BE49-F238E27FC236}">
                <a16:creationId xmlns:a16="http://schemas.microsoft.com/office/drawing/2014/main" id="{F59A364F-3849-BF43-8F85-CE946FA5B80E}"/>
              </a:ext>
            </a:extLst>
          </p:cNvPr>
          <p:cNvSpPr>
            <a:spLocks noChangeArrowheads="1"/>
          </p:cNvSpPr>
          <p:nvPr/>
        </p:nvSpPr>
        <p:spPr bwMode="auto">
          <a:xfrm>
            <a:off x="762000" y="2209800"/>
            <a:ext cx="7772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a:spcBef>
                <a:spcPct val="20000"/>
              </a:spcBef>
              <a:defRPr/>
            </a:pPr>
            <a:r>
              <a:rPr lang="el-GR" sz="3200">
                <a:latin typeface="Comic Sans MS" charset="0"/>
                <a:ea typeface="ＭＳ Ｐゴシック" charset="0"/>
              </a:rPr>
              <a:t>          </a:t>
            </a:r>
          </a:p>
        </p:txBody>
      </p:sp>
      <p:pic>
        <p:nvPicPr>
          <p:cNvPr id="34821" name="Picture 3">
            <a:extLst>
              <a:ext uri="{FF2B5EF4-FFF2-40B4-BE49-F238E27FC236}">
                <a16:creationId xmlns:a16="http://schemas.microsoft.com/office/drawing/2014/main" id="{F206B290-8FB0-3546-8D36-935FA7405257}"/>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3725" y="5784850"/>
            <a:ext cx="7610475" cy="47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4822" name="Picture 4">
            <a:extLst>
              <a:ext uri="{FF2B5EF4-FFF2-40B4-BE49-F238E27FC236}">
                <a16:creationId xmlns:a16="http://schemas.microsoft.com/office/drawing/2014/main" id="{40F551F3-9121-9042-AE45-FCD894617211}"/>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0588" y="2093913"/>
            <a:ext cx="481012"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3" name="Rectangle 5">
            <a:extLst>
              <a:ext uri="{FF2B5EF4-FFF2-40B4-BE49-F238E27FC236}">
                <a16:creationId xmlns:a16="http://schemas.microsoft.com/office/drawing/2014/main" id="{ACB84DDF-4811-834B-B567-E114A31D76D5}"/>
              </a:ext>
            </a:extLst>
          </p:cNvPr>
          <p:cNvSpPr>
            <a:spLocks noChangeArrowheads="1"/>
          </p:cNvSpPr>
          <p:nvPr/>
        </p:nvSpPr>
        <p:spPr bwMode="auto">
          <a:xfrm>
            <a:off x="1524000" y="2101850"/>
            <a:ext cx="59436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800" b="1">
                <a:latin typeface="Arial" panose="020B0604020202020204" pitchFamily="34" charset="0"/>
              </a:rPr>
              <a:t>Στρατηγικό Πλεονέκτημα μέσω:</a:t>
            </a:r>
          </a:p>
        </p:txBody>
      </p:sp>
      <p:pic>
        <p:nvPicPr>
          <p:cNvPr id="34824" name="Picture 6">
            <a:extLst>
              <a:ext uri="{FF2B5EF4-FFF2-40B4-BE49-F238E27FC236}">
                <a16:creationId xmlns:a16="http://schemas.microsoft.com/office/drawing/2014/main" id="{8C662C7C-A921-F546-9796-5A2B1786FA28}"/>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66875" y="2870200"/>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5" name="Rectangle 7">
            <a:extLst>
              <a:ext uri="{FF2B5EF4-FFF2-40B4-BE49-F238E27FC236}">
                <a16:creationId xmlns:a16="http://schemas.microsoft.com/office/drawing/2014/main" id="{B6E54474-720E-2244-AF2B-FE1BB7137FB2}"/>
              </a:ext>
            </a:extLst>
          </p:cNvPr>
          <p:cNvSpPr>
            <a:spLocks noChangeArrowheads="1"/>
          </p:cNvSpPr>
          <p:nvPr/>
        </p:nvSpPr>
        <p:spPr bwMode="auto">
          <a:xfrm>
            <a:off x="2041525" y="2820988"/>
            <a:ext cx="60896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000" b="1">
                <a:latin typeface="Arial" panose="020B0604020202020204" pitchFamily="34" charset="0"/>
              </a:rPr>
              <a:t>Αύξησης της αποδοτικότητας (μείωσης κόστους </a:t>
            </a:r>
          </a:p>
          <a:p>
            <a:pPr eaLnBrk="1" hangingPunct="1"/>
            <a:r>
              <a:rPr lang="el-GR" altLang="en-GR" sz="2000" b="1">
                <a:latin typeface="Arial" panose="020B0604020202020204" pitchFamily="34" charset="0"/>
              </a:rPr>
              <a:t>πωλήσεων και παγίων εξόδων)</a:t>
            </a:r>
          </a:p>
        </p:txBody>
      </p:sp>
      <p:pic>
        <p:nvPicPr>
          <p:cNvPr id="34826" name="Picture 8">
            <a:extLst>
              <a:ext uri="{FF2B5EF4-FFF2-40B4-BE49-F238E27FC236}">
                <a16:creationId xmlns:a16="http://schemas.microsoft.com/office/drawing/2014/main" id="{54B86401-8A0F-044B-8019-0ED5F5AB6D38}"/>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5925" y="3667125"/>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7" name="Rectangle 9">
            <a:extLst>
              <a:ext uri="{FF2B5EF4-FFF2-40B4-BE49-F238E27FC236}">
                <a16:creationId xmlns:a16="http://schemas.microsoft.com/office/drawing/2014/main" id="{DF108BA2-E8C7-C844-B242-0CB4B9DD28B4}"/>
              </a:ext>
            </a:extLst>
          </p:cNvPr>
          <p:cNvSpPr>
            <a:spLocks noChangeArrowheads="1"/>
          </p:cNvSpPr>
          <p:nvPr/>
        </p:nvSpPr>
        <p:spPr bwMode="auto">
          <a:xfrm>
            <a:off x="2060575" y="3605213"/>
            <a:ext cx="6408738"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000" b="1">
                <a:latin typeface="Arial" panose="020B0604020202020204" pitchFamily="34" charset="0"/>
              </a:rPr>
              <a:t>Μεγαλύτερη διείσδυση στην αγορά (νέα τμήματα της αγοράς, απομακρυσμένες αγορές, μικροί πελάτες, κλπ.)</a:t>
            </a:r>
          </a:p>
        </p:txBody>
      </p:sp>
      <p:pic>
        <p:nvPicPr>
          <p:cNvPr id="34828" name="Picture 10">
            <a:extLst>
              <a:ext uri="{FF2B5EF4-FFF2-40B4-BE49-F238E27FC236}">
                <a16:creationId xmlns:a16="http://schemas.microsoft.com/office/drawing/2014/main" id="{34C4BCA3-AD00-1D42-9BCD-E1757AAE4530}"/>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2750" y="4664075"/>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9" name="Rectangle 11">
            <a:extLst>
              <a:ext uri="{FF2B5EF4-FFF2-40B4-BE49-F238E27FC236}">
                <a16:creationId xmlns:a16="http://schemas.microsoft.com/office/drawing/2014/main" id="{B94DCF9A-9870-334D-A382-4FA00D7B6B6F}"/>
              </a:ext>
            </a:extLst>
          </p:cNvPr>
          <p:cNvSpPr>
            <a:spLocks noChangeArrowheads="1"/>
          </p:cNvSpPr>
          <p:nvPr/>
        </p:nvSpPr>
        <p:spPr bwMode="auto">
          <a:xfrm>
            <a:off x="2057400" y="4602163"/>
            <a:ext cx="5654675"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000" b="1">
                <a:latin typeface="Arial" panose="020B0604020202020204" pitchFamily="34" charset="0"/>
              </a:rPr>
              <a:t>Ικανοποίησης νέων αναγκών πελατών (π.χ. αγορές εκτός ωραρίου, μείωση μετακινήσεων, εκμετάλλευση χρόνου, κλπ.)</a:t>
            </a:r>
          </a:p>
        </p:txBody>
      </p:sp>
      <p:sp>
        <p:nvSpPr>
          <p:cNvPr id="34830" name="Rectangle 12">
            <a:extLst>
              <a:ext uri="{FF2B5EF4-FFF2-40B4-BE49-F238E27FC236}">
                <a16:creationId xmlns:a16="http://schemas.microsoft.com/office/drawing/2014/main" id="{2B193DCC-8444-8D43-AF99-A4353BFC86EE}"/>
              </a:ext>
            </a:extLst>
          </p:cNvPr>
          <p:cNvSpPr>
            <a:spLocks noChangeArrowheads="1"/>
          </p:cNvSpPr>
          <p:nvPr/>
        </p:nvSpPr>
        <p:spPr bwMode="auto">
          <a:xfrm>
            <a:off x="1104900" y="647700"/>
            <a:ext cx="71342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2800" u="sng" dirty="0">
                <a:solidFill>
                  <a:schemeClr val="tx2"/>
                </a:solidFill>
                <a:latin typeface="Arial" panose="020B0604020202020204" pitchFamily="34" charset="0"/>
              </a:rPr>
              <a:t>Στρατηγική Μάρκετινγκ Διαδικτύου</a:t>
            </a:r>
          </a:p>
        </p:txBody>
      </p:sp>
      <p:pic>
        <p:nvPicPr>
          <p:cNvPr id="34831" name="Picture 13">
            <a:extLst>
              <a:ext uri="{FF2B5EF4-FFF2-40B4-BE49-F238E27FC236}">
                <a16:creationId xmlns:a16="http://schemas.microsoft.com/office/drawing/2014/main" id="{A0C45F45-D9E6-CB4E-9BD9-F5353783C7ED}"/>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5334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4832" name="Picture 14">
            <a:extLst>
              <a:ext uri="{FF2B5EF4-FFF2-40B4-BE49-F238E27FC236}">
                <a16:creationId xmlns:a16="http://schemas.microsoft.com/office/drawing/2014/main" id="{1D971A8B-6DDC-FA4C-A83B-4E7BC0545E83}"/>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64450" y="5080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Θέση υποσέλιδου 1">
            <a:extLst>
              <a:ext uri="{FF2B5EF4-FFF2-40B4-BE49-F238E27FC236}">
                <a16:creationId xmlns:a16="http://schemas.microsoft.com/office/drawing/2014/main" id="{37CA998E-514A-864C-9A2A-FB3243B69F7A}"/>
              </a:ext>
            </a:extLst>
          </p:cNvPr>
          <p:cNvSpPr>
            <a:spLocks noGrp="1"/>
          </p:cNvSpPr>
          <p:nvPr>
            <p:ph type="ftr" sz="quarter" idx="11"/>
          </p:nvPr>
        </p:nvSpPr>
        <p:spPr>
          <a:xfrm>
            <a:off x="13716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l" eaLnBrk="1" hangingPunct="1"/>
            <a:r>
              <a:rPr lang="el-GR" altLang="en-GR" sz="1400"/>
              <a:t>Δρ. Δέσποινα Καραγιάννη, 2022</a:t>
            </a:r>
            <a:endParaRPr lang="el-GR" altLang="en-GR" sz="1400">
              <a:latin typeface="Times New Roman" panose="02020603050405020304" pitchFamily="18" charset="0"/>
            </a:endParaRPr>
          </a:p>
        </p:txBody>
      </p:sp>
      <p:sp>
        <p:nvSpPr>
          <p:cNvPr id="78850" name="Θέση αριθμού διαφάνειας 2">
            <a:extLst>
              <a:ext uri="{FF2B5EF4-FFF2-40B4-BE49-F238E27FC236}">
                <a16:creationId xmlns:a16="http://schemas.microsoft.com/office/drawing/2014/main" id="{47BDCC68-248D-4749-B916-DDD327DBFA99}"/>
              </a:ext>
            </a:extLst>
          </p:cNvPr>
          <p:cNvSpPr>
            <a:spLocks noGrp="1"/>
          </p:cNvSpPr>
          <p:nvPr>
            <p:ph type="sldNum" sz="quarter" idx="12"/>
          </p:nvPr>
        </p:nvSpPr>
        <p:spPr>
          <a:xfrm>
            <a:off x="35560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F8C41E46-AE4F-6149-9C27-8C7D58502425}" type="slidenum">
              <a:rPr lang="el-GR" altLang="en-GR" sz="1400"/>
              <a:pPr algn="ctr" eaLnBrk="1" hangingPunct="1"/>
              <a:t>69</a:t>
            </a:fld>
            <a:endParaRPr lang="el-GR" altLang="en-GR" sz="1400"/>
          </a:p>
        </p:txBody>
      </p:sp>
      <p:sp>
        <p:nvSpPr>
          <p:cNvPr id="35844" name="Rectangle 2">
            <a:extLst>
              <a:ext uri="{FF2B5EF4-FFF2-40B4-BE49-F238E27FC236}">
                <a16:creationId xmlns:a16="http://schemas.microsoft.com/office/drawing/2014/main" id="{2EF5CAEB-B379-F74B-97C2-0830FEC7480A}"/>
              </a:ext>
            </a:extLst>
          </p:cNvPr>
          <p:cNvSpPr>
            <a:spLocks noChangeArrowheads="1"/>
          </p:cNvSpPr>
          <p:nvPr/>
        </p:nvSpPr>
        <p:spPr bwMode="auto">
          <a:xfrm>
            <a:off x="1047750" y="609600"/>
            <a:ext cx="71342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600" dirty="0">
                <a:solidFill>
                  <a:schemeClr val="tx2"/>
                </a:solidFill>
                <a:latin typeface="Arial" panose="020B0604020202020204" pitchFamily="34" charset="0"/>
              </a:rPr>
              <a:t> </a:t>
            </a:r>
            <a:r>
              <a:rPr lang="el-GR" altLang="en-GR" sz="3600" u="sng" dirty="0">
                <a:solidFill>
                  <a:schemeClr val="tx2"/>
                </a:solidFill>
                <a:latin typeface="Arial" panose="020B0604020202020204" pitchFamily="34" charset="0"/>
              </a:rPr>
              <a:t>Στρατηγική Μάρκετινγκ Διαδικτύου</a:t>
            </a:r>
          </a:p>
          <a:p>
            <a:pPr algn="ctr" eaLnBrk="1" hangingPunct="1"/>
            <a:endParaRPr lang="el-GR" altLang="en-GR" sz="3600" u="sng" dirty="0">
              <a:solidFill>
                <a:schemeClr val="tx2"/>
              </a:solidFill>
              <a:latin typeface="Arial" panose="020B0604020202020204" pitchFamily="34" charset="0"/>
            </a:endParaRPr>
          </a:p>
        </p:txBody>
      </p:sp>
      <p:sp>
        <p:nvSpPr>
          <p:cNvPr id="35845" name="Rectangle 3">
            <a:extLst>
              <a:ext uri="{FF2B5EF4-FFF2-40B4-BE49-F238E27FC236}">
                <a16:creationId xmlns:a16="http://schemas.microsoft.com/office/drawing/2014/main" id="{77AACC14-5D2C-BE4C-8042-B499F7AE451C}"/>
              </a:ext>
            </a:extLst>
          </p:cNvPr>
          <p:cNvSpPr>
            <a:spLocks noChangeArrowheads="1"/>
          </p:cNvSpPr>
          <p:nvPr/>
        </p:nvSpPr>
        <p:spPr bwMode="auto">
          <a:xfrm>
            <a:off x="762000" y="2209800"/>
            <a:ext cx="7772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a:spcBef>
                <a:spcPct val="20000"/>
              </a:spcBef>
              <a:defRPr/>
            </a:pPr>
            <a:r>
              <a:rPr lang="el-GR" sz="3200">
                <a:latin typeface="Comic Sans MS" charset="0"/>
                <a:ea typeface="ＭＳ Ｐゴシック" charset="0"/>
              </a:rPr>
              <a:t>          </a:t>
            </a:r>
          </a:p>
        </p:txBody>
      </p:sp>
      <p:pic>
        <p:nvPicPr>
          <p:cNvPr id="35846" name="Picture 4">
            <a:extLst>
              <a:ext uri="{FF2B5EF4-FFF2-40B4-BE49-F238E27FC236}">
                <a16:creationId xmlns:a16="http://schemas.microsoft.com/office/drawing/2014/main" id="{F5C726DD-72EA-DF41-9DF7-9FE5588E2CC2}"/>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4513" y="5722938"/>
            <a:ext cx="8248650" cy="52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847" name="Picture 5">
            <a:extLst>
              <a:ext uri="{FF2B5EF4-FFF2-40B4-BE49-F238E27FC236}">
                <a16:creationId xmlns:a16="http://schemas.microsoft.com/office/drawing/2014/main" id="{13508575-C504-0544-8693-94BD1895CDB0}"/>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5334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848" name="Picture 6">
            <a:extLst>
              <a:ext uri="{FF2B5EF4-FFF2-40B4-BE49-F238E27FC236}">
                <a16:creationId xmlns:a16="http://schemas.microsoft.com/office/drawing/2014/main" id="{EB699BA0-DFC9-2140-8F7C-EAF0AD575E7A}"/>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0588" y="2093913"/>
            <a:ext cx="481012"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5849" name="Rectangle 7">
            <a:extLst>
              <a:ext uri="{FF2B5EF4-FFF2-40B4-BE49-F238E27FC236}">
                <a16:creationId xmlns:a16="http://schemas.microsoft.com/office/drawing/2014/main" id="{F4368E1A-D31D-1240-B367-B61334EBC5F7}"/>
              </a:ext>
            </a:extLst>
          </p:cNvPr>
          <p:cNvSpPr>
            <a:spLocks noChangeArrowheads="1"/>
          </p:cNvSpPr>
          <p:nvPr/>
        </p:nvSpPr>
        <p:spPr bwMode="auto">
          <a:xfrm>
            <a:off x="1524000" y="2101850"/>
            <a:ext cx="59436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800" b="1" dirty="0">
                <a:latin typeface="Arial" panose="020B0604020202020204" pitchFamily="34" charset="0"/>
              </a:rPr>
              <a:t>Στρατηγικό Πλεονέκτημα μέσω:</a:t>
            </a:r>
          </a:p>
        </p:txBody>
      </p:sp>
      <p:pic>
        <p:nvPicPr>
          <p:cNvPr id="35850" name="Picture 8">
            <a:extLst>
              <a:ext uri="{FF2B5EF4-FFF2-40B4-BE49-F238E27FC236}">
                <a16:creationId xmlns:a16="http://schemas.microsoft.com/office/drawing/2014/main" id="{42E9AAD6-AEEA-834C-88A6-FCE246039D09}"/>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66875" y="2870200"/>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5851" name="Rectangle 9">
            <a:extLst>
              <a:ext uri="{FF2B5EF4-FFF2-40B4-BE49-F238E27FC236}">
                <a16:creationId xmlns:a16="http://schemas.microsoft.com/office/drawing/2014/main" id="{1F7F7C62-CC25-0842-91D6-9AC2A554F73A}"/>
              </a:ext>
            </a:extLst>
          </p:cNvPr>
          <p:cNvSpPr>
            <a:spLocks noChangeArrowheads="1"/>
          </p:cNvSpPr>
          <p:nvPr/>
        </p:nvSpPr>
        <p:spPr bwMode="auto">
          <a:xfrm>
            <a:off x="2041525" y="2820988"/>
            <a:ext cx="61372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000" b="1">
                <a:latin typeface="Arial" panose="020B0604020202020204" pitchFamily="34" charset="0"/>
              </a:rPr>
              <a:t>Αύξησης περιθωρίου μικτού κέρδους ανά προϊόν</a:t>
            </a:r>
          </a:p>
        </p:txBody>
      </p:sp>
      <p:pic>
        <p:nvPicPr>
          <p:cNvPr id="35852" name="Picture 10">
            <a:extLst>
              <a:ext uri="{FF2B5EF4-FFF2-40B4-BE49-F238E27FC236}">
                <a16:creationId xmlns:a16="http://schemas.microsoft.com/office/drawing/2014/main" id="{64F01F55-4AE2-C84F-B02D-4C4E98302C53}"/>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63700" y="3467100"/>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5853" name="Rectangle 11">
            <a:extLst>
              <a:ext uri="{FF2B5EF4-FFF2-40B4-BE49-F238E27FC236}">
                <a16:creationId xmlns:a16="http://schemas.microsoft.com/office/drawing/2014/main" id="{A8B0EE43-AD65-1443-A029-F94230709DB0}"/>
              </a:ext>
            </a:extLst>
          </p:cNvPr>
          <p:cNvSpPr>
            <a:spLocks noChangeArrowheads="1"/>
          </p:cNvSpPr>
          <p:nvPr/>
        </p:nvSpPr>
        <p:spPr bwMode="auto">
          <a:xfrm>
            <a:off x="2038350" y="3448050"/>
            <a:ext cx="5283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000" b="1">
                <a:latin typeface="Arial" panose="020B0604020202020204" pitchFamily="34" charset="0"/>
              </a:rPr>
              <a:t>Αντιμετώπιση του ανταγωνισμού </a:t>
            </a:r>
          </a:p>
        </p:txBody>
      </p:sp>
      <p:pic>
        <p:nvPicPr>
          <p:cNvPr id="35854" name="Picture 12">
            <a:extLst>
              <a:ext uri="{FF2B5EF4-FFF2-40B4-BE49-F238E27FC236}">
                <a16:creationId xmlns:a16="http://schemas.microsoft.com/office/drawing/2014/main" id="{E7DF5F60-0306-E24E-8E20-826FB474F9CF}"/>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60525" y="4064000"/>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5855" name="Rectangle 13">
            <a:extLst>
              <a:ext uri="{FF2B5EF4-FFF2-40B4-BE49-F238E27FC236}">
                <a16:creationId xmlns:a16="http://schemas.microsoft.com/office/drawing/2014/main" id="{C946B8DA-0B37-9544-88F5-F9ACA4F5ABE1}"/>
              </a:ext>
            </a:extLst>
          </p:cNvPr>
          <p:cNvSpPr>
            <a:spLocks noChangeArrowheads="1"/>
          </p:cNvSpPr>
          <p:nvPr/>
        </p:nvSpPr>
        <p:spPr bwMode="auto">
          <a:xfrm>
            <a:off x="2035175" y="4046538"/>
            <a:ext cx="5978525" cy="1430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spcAft>
                <a:spcPct val="30000"/>
              </a:spcAft>
            </a:pPr>
            <a:r>
              <a:rPr lang="el-GR" altLang="en-GR" sz="2000" b="1">
                <a:latin typeface="Arial" panose="020B0604020202020204" pitchFamily="34" charset="0"/>
              </a:rPr>
              <a:t>Νέες δυνατότητες ανάλυσης της αγοράς μέσω :</a:t>
            </a:r>
          </a:p>
          <a:p>
            <a:pPr eaLnBrk="1" hangingPunct="1">
              <a:spcAft>
                <a:spcPct val="15000"/>
              </a:spcAft>
            </a:pPr>
            <a:r>
              <a:rPr lang="el-GR" altLang="en-GR" sz="2000" b="1">
                <a:latin typeface="Arial" panose="020B0604020202020204" pitchFamily="34" charset="0"/>
              </a:rPr>
              <a:t>   </a:t>
            </a:r>
            <a:r>
              <a:rPr lang="el-GR" altLang="en-GR" sz="1800" b="1">
                <a:latin typeface="Arial" panose="020B0604020202020204" pitchFamily="34" charset="0"/>
              </a:rPr>
              <a:t>αξιοποίησης βάσεων δεδομένων πελατών</a:t>
            </a:r>
          </a:p>
          <a:p>
            <a:pPr eaLnBrk="1" hangingPunct="1">
              <a:spcAft>
                <a:spcPct val="15000"/>
              </a:spcAft>
            </a:pPr>
            <a:r>
              <a:rPr lang="el-GR" altLang="en-GR" sz="1800" b="1">
                <a:latin typeface="Arial" panose="020B0604020202020204" pitchFamily="34" charset="0"/>
              </a:rPr>
              <a:t>    σύγχρονων μεθόδων ανάλυσης πωλήσεων </a:t>
            </a:r>
          </a:p>
          <a:p>
            <a:pPr eaLnBrk="1" hangingPunct="1"/>
            <a:r>
              <a:rPr lang="el-GR" altLang="en-GR" sz="1800" b="1">
                <a:latin typeface="Arial" panose="020B0604020202020204" pitchFamily="34" charset="0"/>
              </a:rPr>
              <a:t>    σύγχρονων μεθόδων έρευνας αγοράς</a:t>
            </a:r>
          </a:p>
        </p:txBody>
      </p:sp>
      <p:pic>
        <p:nvPicPr>
          <p:cNvPr id="35856" name="Picture 14">
            <a:extLst>
              <a:ext uri="{FF2B5EF4-FFF2-40B4-BE49-F238E27FC236}">
                <a16:creationId xmlns:a16="http://schemas.microsoft.com/office/drawing/2014/main" id="{3D9AE5BD-9F2E-484A-88E2-D157DB2B8690}"/>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22488" y="4592638"/>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857" name="Picture 15">
            <a:extLst>
              <a:ext uri="{FF2B5EF4-FFF2-40B4-BE49-F238E27FC236}">
                <a16:creationId xmlns:a16="http://schemas.microsoft.com/office/drawing/2014/main" id="{FAB770FE-DA27-2842-B03C-6D6D61E85B11}"/>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22488" y="5180013"/>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858" name="Picture 16">
            <a:extLst>
              <a:ext uri="{FF2B5EF4-FFF2-40B4-BE49-F238E27FC236}">
                <a16:creationId xmlns:a16="http://schemas.microsoft.com/office/drawing/2014/main" id="{7F68690C-2661-8F45-A224-928B61892DD3}"/>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41538" y="4900613"/>
            <a:ext cx="123825" cy="12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859" name="Picture 17">
            <a:extLst>
              <a:ext uri="{FF2B5EF4-FFF2-40B4-BE49-F238E27FC236}">
                <a16:creationId xmlns:a16="http://schemas.microsoft.com/office/drawing/2014/main" id="{D7876C0A-6527-F34E-B9F2-4E655E868962}"/>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64450" y="5080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E6F19AA1-B6B1-AA4C-9E5B-6F89860E985E}"/>
              </a:ext>
            </a:extLst>
          </p:cNvPr>
          <p:cNvSpPr>
            <a:spLocks noGrp="1"/>
          </p:cNvSpPr>
          <p:nvPr>
            <p:ph type="title"/>
          </p:nvPr>
        </p:nvSpPr>
        <p:spPr>
          <a:xfrm>
            <a:off x="685800" y="152400"/>
            <a:ext cx="6870700" cy="973138"/>
          </a:xfrm>
        </p:spPr>
        <p:txBody>
          <a:bodyPr/>
          <a:lstStyle/>
          <a:p>
            <a:r>
              <a:rPr lang="en-US" altLang="en-GR" dirty="0">
                <a:ea typeface="ＭＳ Ｐゴシック" panose="020B0600070205080204" pitchFamily="34" charset="-128"/>
              </a:rPr>
              <a:t>The Internet history</a:t>
            </a:r>
          </a:p>
        </p:txBody>
      </p:sp>
      <p:sp>
        <p:nvSpPr>
          <p:cNvPr id="25602" name="Text Placeholder 2">
            <a:extLst>
              <a:ext uri="{FF2B5EF4-FFF2-40B4-BE49-F238E27FC236}">
                <a16:creationId xmlns:a16="http://schemas.microsoft.com/office/drawing/2014/main" id="{F19BAC8D-D960-1244-8D70-E949CD6E878D}"/>
              </a:ext>
            </a:extLst>
          </p:cNvPr>
          <p:cNvSpPr>
            <a:spLocks noGrp="1"/>
          </p:cNvSpPr>
          <p:nvPr>
            <p:ph type="body" sz="half" idx="1"/>
          </p:nvPr>
        </p:nvSpPr>
        <p:spPr>
          <a:xfrm>
            <a:off x="611188" y="1412875"/>
            <a:ext cx="7199312" cy="3657600"/>
          </a:xfrm>
        </p:spPr>
        <p:txBody>
          <a:bodyPr/>
          <a:lstStyle/>
          <a:p>
            <a:r>
              <a:rPr lang="en-US" altLang="en-GR" dirty="0">
                <a:ea typeface="ＭＳ Ｐゴシック" panose="020B0600070205080204" pitchFamily="34" charset="-128"/>
              </a:rPr>
              <a:t>1962: ARPA (Advanced Research Projects Agency).</a:t>
            </a:r>
          </a:p>
          <a:p>
            <a:r>
              <a:rPr lang="en-US" altLang="en-GR" dirty="0">
                <a:ea typeface="ＭＳ Ｐゴシック" panose="020B0600070205080204" pitchFamily="34" charset="-128"/>
              </a:rPr>
              <a:t>1983: MILNET and ARPANET</a:t>
            </a:r>
          </a:p>
          <a:p>
            <a:r>
              <a:rPr lang="en-US" altLang="en-GR" dirty="0">
                <a:ea typeface="ＭＳ Ｐゴシック" panose="020B0600070205080204" pitchFamily="34" charset="-128"/>
              </a:rPr>
              <a:t>1989: ARPANET was renamed into the </a:t>
            </a:r>
            <a:r>
              <a:rPr lang="en-US" altLang="en-US" dirty="0">
                <a:ea typeface="ＭＳ Ｐゴシック" panose="020B0600070205080204" pitchFamily="34" charset="-128"/>
              </a:rPr>
              <a:t>“</a:t>
            </a:r>
            <a:r>
              <a:rPr lang="en-US" altLang="ja-JP" dirty="0">
                <a:ea typeface="ＭＳ Ｐゴシック" panose="020B0600070205080204" pitchFamily="34" charset="-128"/>
              </a:rPr>
              <a:t>Internet</a:t>
            </a:r>
            <a:r>
              <a:rPr lang="en-US" altLang="en-US" dirty="0">
                <a:ea typeface="ＭＳ Ｐゴシック" panose="020B0600070205080204" pitchFamily="34" charset="-128"/>
              </a:rPr>
              <a:t>”</a:t>
            </a:r>
            <a:endParaRPr lang="en-US" altLang="en-GR" dirty="0">
              <a:ea typeface="ＭＳ Ｐゴシック" panose="020B0600070205080204" pitchFamily="34" charset="-128"/>
            </a:endParaRPr>
          </a:p>
        </p:txBody>
      </p:sp>
      <p:sp>
        <p:nvSpPr>
          <p:cNvPr id="6" name="Footer Placeholder 5">
            <a:extLst>
              <a:ext uri="{FF2B5EF4-FFF2-40B4-BE49-F238E27FC236}">
                <a16:creationId xmlns:a16="http://schemas.microsoft.com/office/drawing/2014/main" id="{904AEF91-12F2-9443-8BA7-DCA05F8E2C07}"/>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7" name="Slide Number Placeholder 6">
            <a:extLst>
              <a:ext uri="{FF2B5EF4-FFF2-40B4-BE49-F238E27FC236}">
                <a16:creationId xmlns:a16="http://schemas.microsoft.com/office/drawing/2014/main" id="{015B9A7A-B5C1-8044-B723-F325C0370CC9}"/>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6E58AB9A-1E5E-2746-B622-E9422466D59E}" type="slidenum">
              <a:rPr lang="el-GR" altLang="en-GR" sz="1400"/>
              <a:pPr eaLnBrk="1" hangingPunct="1"/>
              <a:t>7</a:t>
            </a:fld>
            <a:endParaRPr lang="el-GR" altLang="en-GR" sz="1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Θέση υποσέλιδου 1">
            <a:extLst>
              <a:ext uri="{FF2B5EF4-FFF2-40B4-BE49-F238E27FC236}">
                <a16:creationId xmlns:a16="http://schemas.microsoft.com/office/drawing/2014/main" id="{2AFC1252-DE06-3C47-9592-7F5C488B1D71}"/>
              </a:ext>
            </a:extLst>
          </p:cNvPr>
          <p:cNvSpPr>
            <a:spLocks noGrp="1"/>
          </p:cNvSpPr>
          <p:nvPr>
            <p:ph type="ftr" sz="quarter" idx="11"/>
          </p:nvPr>
        </p:nvSpPr>
        <p:spPr>
          <a:xfrm>
            <a:off x="13716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l" eaLnBrk="1" hangingPunct="1"/>
            <a:r>
              <a:rPr lang="el-GR" altLang="en-GR" sz="1400"/>
              <a:t>Δρ. Δέσποινα Καραγιάννη, 2022</a:t>
            </a:r>
            <a:endParaRPr lang="el-GR" altLang="en-GR" sz="1400">
              <a:latin typeface="Times New Roman" panose="02020603050405020304" pitchFamily="18" charset="0"/>
            </a:endParaRPr>
          </a:p>
        </p:txBody>
      </p:sp>
      <p:sp>
        <p:nvSpPr>
          <p:cNvPr id="79874" name="Θέση αριθμού διαφάνειας 2">
            <a:extLst>
              <a:ext uri="{FF2B5EF4-FFF2-40B4-BE49-F238E27FC236}">
                <a16:creationId xmlns:a16="http://schemas.microsoft.com/office/drawing/2014/main" id="{EDE11C98-0234-C646-AD4F-7605C257D808}"/>
              </a:ext>
            </a:extLst>
          </p:cNvPr>
          <p:cNvSpPr>
            <a:spLocks noGrp="1"/>
          </p:cNvSpPr>
          <p:nvPr>
            <p:ph type="sldNum" sz="quarter" idx="12"/>
          </p:nvPr>
        </p:nvSpPr>
        <p:spPr>
          <a:xfrm>
            <a:off x="35560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fld id="{4E5C5F9D-EFAF-0240-8340-287351A21717}" type="slidenum">
              <a:rPr lang="el-GR" altLang="en-GR" sz="1400"/>
              <a:pPr algn="ctr" eaLnBrk="1" hangingPunct="1"/>
              <a:t>70</a:t>
            </a:fld>
            <a:endParaRPr lang="el-GR" altLang="en-GR" sz="1400"/>
          </a:p>
        </p:txBody>
      </p:sp>
      <p:sp>
        <p:nvSpPr>
          <p:cNvPr id="36868" name="Rectangle 2">
            <a:extLst>
              <a:ext uri="{FF2B5EF4-FFF2-40B4-BE49-F238E27FC236}">
                <a16:creationId xmlns:a16="http://schemas.microsoft.com/office/drawing/2014/main" id="{C8A129ED-95A7-764A-8C6A-C61E2694A7A2}"/>
              </a:ext>
            </a:extLst>
          </p:cNvPr>
          <p:cNvSpPr>
            <a:spLocks noChangeArrowheads="1"/>
          </p:cNvSpPr>
          <p:nvPr/>
        </p:nvSpPr>
        <p:spPr bwMode="auto">
          <a:xfrm>
            <a:off x="762000" y="2209800"/>
            <a:ext cx="7772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a:spcBef>
                <a:spcPct val="20000"/>
              </a:spcBef>
              <a:defRPr/>
            </a:pPr>
            <a:r>
              <a:rPr lang="el-GR" sz="3200">
                <a:latin typeface="Comic Sans MS" charset="0"/>
                <a:ea typeface="ＭＳ Ｐゴシック" charset="0"/>
              </a:rPr>
              <a:t>          </a:t>
            </a:r>
          </a:p>
        </p:txBody>
      </p:sp>
      <p:pic>
        <p:nvPicPr>
          <p:cNvPr id="36869" name="Picture 3">
            <a:extLst>
              <a:ext uri="{FF2B5EF4-FFF2-40B4-BE49-F238E27FC236}">
                <a16:creationId xmlns:a16="http://schemas.microsoft.com/office/drawing/2014/main" id="{66EF23F5-E92A-7741-A35E-339F975AEDA5}"/>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6913" y="5638800"/>
            <a:ext cx="7610475" cy="47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870" name="Picture 4">
            <a:extLst>
              <a:ext uri="{FF2B5EF4-FFF2-40B4-BE49-F238E27FC236}">
                <a16:creationId xmlns:a16="http://schemas.microsoft.com/office/drawing/2014/main" id="{D3F9A8A6-0A86-6144-A9BC-673C8C2E5577}"/>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62865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871" name="Picture 5">
            <a:extLst>
              <a:ext uri="{FF2B5EF4-FFF2-40B4-BE49-F238E27FC236}">
                <a16:creationId xmlns:a16="http://schemas.microsoft.com/office/drawing/2014/main" id="{090AEFD0-588D-D24B-89B1-CDF0ED88D55A}"/>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0588" y="2338388"/>
            <a:ext cx="481012"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72" name="Rectangle 6">
            <a:extLst>
              <a:ext uri="{FF2B5EF4-FFF2-40B4-BE49-F238E27FC236}">
                <a16:creationId xmlns:a16="http://schemas.microsoft.com/office/drawing/2014/main" id="{21FD6E4B-725E-F84C-A784-36E6C1811155}"/>
              </a:ext>
            </a:extLst>
          </p:cNvPr>
          <p:cNvSpPr>
            <a:spLocks noChangeArrowheads="1"/>
          </p:cNvSpPr>
          <p:nvPr/>
        </p:nvSpPr>
        <p:spPr bwMode="auto">
          <a:xfrm>
            <a:off x="1524000" y="2346325"/>
            <a:ext cx="59436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800" b="1">
                <a:latin typeface="Arial" panose="020B0604020202020204" pitchFamily="34" charset="0"/>
              </a:rPr>
              <a:t>Στρατηγική Τοποθέτησης</a:t>
            </a:r>
          </a:p>
        </p:txBody>
      </p:sp>
      <p:pic>
        <p:nvPicPr>
          <p:cNvPr id="36873" name="Picture 7">
            <a:extLst>
              <a:ext uri="{FF2B5EF4-FFF2-40B4-BE49-F238E27FC236}">
                <a16:creationId xmlns:a16="http://schemas.microsoft.com/office/drawing/2014/main" id="{30FCFD59-4903-DA4F-802D-39D19ACC1344}"/>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66875" y="3114675"/>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74" name="Rectangle 8">
            <a:extLst>
              <a:ext uri="{FF2B5EF4-FFF2-40B4-BE49-F238E27FC236}">
                <a16:creationId xmlns:a16="http://schemas.microsoft.com/office/drawing/2014/main" id="{7C76CFC5-04BF-6F4D-B2C1-52DAB73FF6A4}"/>
              </a:ext>
            </a:extLst>
          </p:cNvPr>
          <p:cNvSpPr>
            <a:spLocks noChangeArrowheads="1"/>
          </p:cNvSpPr>
          <p:nvPr/>
        </p:nvSpPr>
        <p:spPr bwMode="auto">
          <a:xfrm>
            <a:off x="2041525" y="3087688"/>
            <a:ext cx="21605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000" b="1">
                <a:latin typeface="Arial" panose="020B0604020202020204" pitchFamily="34" charset="0"/>
              </a:rPr>
              <a:t>Ηγεσία Κόστους</a:t>
            </a:r>
          </a:p>
        </p:txBody>
      </p:sp>
      <p:pic>
        <p:nvPicPr>
          <p:cNvPr id="36875" name="Picture 9">
            <a:extLst>
              <a:ext uri="{FF2B5EF4-FFF2-40B4-BE49-F238E27FC236}">
                <a16:creationId xmlns:a16="http://schemas.microsoft.com/office/drawing/2014/main" id="{1594928D-FC1C-7443-9705-CA87B37B1F90}"/>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85925" y="3578225"/>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76" name="Rectangle 10">
            <a:extLst>
              <a:ext uri="{FF2B5EF4-FFF2-40B4-BE49-F238E27FC236}">
                <a16:creationId xmlns:a16="http://schemas.microsoft.com/office/drawing/2014/main" id="{C39E03C7-63F3-C747-B5A9-DD755E711585}"/>
              </a:ext>
            </a:extLst>
          </p:cNvPr>
          <p:cNvSpPr>
            <a:spLocks noChangeArrowheads="1"/>
          </p:cNvSpPr>
          <p:nvPr/>
        </p:nvSpPr>
        <p:spPr bwMode="auto">
          <a:xfrm>
            <a:off x="2060575" y="3516313"/>
            <a:ext cx="56070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000" b="1">
                <a:latin typeface="Arial" panose="020B0604020202020204" pitchFamily="34" charset="0"/>
              </a:rPr>
              <a:t>Διαφοροποίηση</a:t>
            </a:r>
          </a:p>
        </p:txBody>
      </p:sp>
      <p:pic>
        <p:nvPicPr>
          <p:cNvPr id="36877" name="Picture 11">
            <a:extLst>
              <a:ext uri="{FF2B5EF4-FFF2-40B4-BE49-F238E27FC236}">
                <a16:creationId xmlns:a16="http://schemas.microsoft.com/office/drawing/2014/main" id="{A85DBC99-612E-0146-BEEF-856A845E4614}"/>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82750" y="4064000"/>
            <a:ext cx="314325" cy="31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78" name="Rectangle 12">
            <a:extLst>
              <a:ext uri="{FF2B5EF4-FFF2-40B4-BE49-F238E27FC236}">
                <a16:creationId xmlns:a16="http://schemas.microsoft.com/office/drawing/2014/main" id="{F07A97DF-896F-AB4D-8587-917EDE44E11C}"/>
              </a:ext>
            </a:extLst>
          </p:cNvPr>
          <p:cNvSpPr>
            <a:spLocks noChangeArrowheads="1"/>
          </p:cNvSpPr>
          <p:nvPr/>
        </p:nvSpPr>
        <p:spPr bwMode="auto">
          <a:xfrm>
            <a:off x="2057400" y="4002088"/>
            <a:ext cx="428942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2000" b="1">
                <a:latin typeface="Arial" panose="020B0604020202020204" pitchFamily="34" charset="0"/>
              </a:rPr>
              <a:t>Εστίαση σε τμήματα της αγοράς </a:t>
            </a:r>
          </a:p>
          <a:p>
            <a:pPr eaLnBrk="1" hangingPunct="1"/>
            <a:r>
              <a:rPr lang="el-GR" altLang="en-GR" sz="2000" b="1">
                <a:latin typeface="Arial" panose="020B0604020202020204" pitchFamily="34" charset="0"/>
              </a:rPr>
              <a:t>(Microsegmentation)</a:t>
            </a:r>
          </a:p>
        </p:txBody>
      </p:sp>
      <p:sp>
        <p:nvSpPr>
          <p:cNvPr id="36879" name="Rectangle 14">
            <a:extLst>
              <a:ext uri="{FF2B5EF4-FFF2-40B4-BE49-F238E27FC236}">
                <a16:creationId xmlns:a16="http://schemas.microsoft.com/office/drawing/2014/main" id="{C43FF7C0-3E43-694B-AFEB-C404F4617AD1}"/>
              </a:ext>
            </a:extLst>
          </p:cNvPr>
          <p:cNvSpPr>
            <a:spLocks noChangeArrowheads="1"/>
          </p:cNvSpPr>
          <p:nvPr/>
        </p:nvSpPr>
        <p:spPr bwMode="auto">
          <a:xfrm>
            <a:off x="1143000" y="6858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600" u="sng" dirty="0">
                <a:solidFill>
                  <a:schemeClr val="tx2"/>
                </a:solidFill>
                <a:latin typeface="Arial" panose="020B0604020202020204" pitchFamily="34" charset="0"/>
              </a:rPr>
              <a:t>Στρατηγική Μάρκετινγκ Διαδικτύου</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Τίτλος 1">
            <a:extLst>
              <a:ext uri="{FF2B5EF4-FFF2-40B4-BE49-F238E27FC236}">
                <a16:creationId xmlns:a16="http://schemas.microsoft.com/office/drawing/2014/main" id="{4407A825-64F6-F24B-AA46-709BEE77DBFA}"/>
              </a:ext>
            </a:extLst>
          </p:cNvPr>
          <p:cNvSpPr>
            <a:spLocks noGrp="1"/>
          </p:cNvSpPr>
          <p:nvPr>
            <p:ph type="title"/>
          </p:nvPr>
        </p:nvSpPr>
        <p:spPr/>
        <p:txBody>
          <a:bodyPr/>
          <a:lstStyle/>
          <a:p>
            <a:endParaRPr lang="el-GR" altLang="en-GR">
              <a:ea typeface="ＭＳ Ｐゴシック" panose="020B0600070205080204" pitchFamily="34" charset="-128"/>
            </a:endParaRPr>
          </a:p>
        </p:txBody>
      </p:sp>
      <p:pic>
        <p:nvPicPr>
          <p:cNvPr id="80898" name="Θέση περιεχομένου 3">
            <a:extLst>
              <a:ext uri="{FF2B5EF4-FFF2-40B4-BE49-F238E27FC236}">
                <a16:creationId xmlns:a16="http://schemas.microsoft.com/office/drawing/2014/main" id="{567F55A9-D339-F047-92D7-175774118ED6}"/>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68288" y="44450"/>
            <a:ext cx="8778875" cy="6813550"/>
          </a:xfrm>
        </p:spPr>
      </p:pic>
      <p:sp>
        <p:nvSpPr>
          <p:cNvPr id="2" name="Footer Placeholder 1">
            <a:extLst>
              <a:ext uri="{FF2B5EF4-FFF2-40B4-BE49-F238E27FC236}">
                <a16:creationId xmlns:a16="http://schemas.microsoft.com/office/drawing/2014/main" id="{F2AF49DF-7F4B-3F45-A2B9-73CD918BB804}"/>
              </a:ext>
            </a:extLst>
          </p:cNvPr>
          <p:cNvSpPr>
            <a:spLocks noGrp="1"/>
          </p:cNvSpPr>
          <p:nvPr>
            <p:ph type="ftr" sz="quarter" idx="11"/>
          </p:nvPr>
        </p:nvSpPr>
        <p:spPr>
          <a:xfrm>
            <a:off x="0" y="6400800"/>
            <a:ext cx="2895600" cy="457200"/>
          </a:xfrm>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3" name="Slide Number Placeholder 2">
            <a:extLst>
              <a:ext uri="{FF2B5EF4-FFF2-40B4-BE49-F238E27FC236}">
                <a16:creationId xmlns:a16="http://schemas.microsoft.com/office/drawing/2014/main" id="{63CE19A7-B5AA-B449-89C9-38DC44EAA40E}"/>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105C43AB-2737-DD4B-B1DE-B1A96C73176B}" type="slidenum">
              <a:rPr lang="el-GR" altLang="en-GR" sz="1400"/>
              <a:pPr eaLnBrk="1" hangingPunct="1"/>
              <a:t>71</a:t>
            </a:fld>
            <a:endParaRPr lang="el-GR" altLang="en-GR" sz="14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μικρό σφαιρίδιο μανιτάρι copy">
            <a:extLst>
              <a:ext uri="{FF2B5EF4-FFF2-40B4-BE49-F238E27FC236}">
                <a16:creationId xmlns:a16="http://schemas.microsoft.com/office/drawing/2014/main" id="{65200A35-4DEE-F74D-836C-37246E354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38" y="1196975"/>
            <a:ext cx="663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3">
            <a:extLst>
              <a:ext uri="{FF2B5EF4-FFF2-40B4-BE49-F238E27FC236}">
                <a16:creationId xmlns:a16="http://schemas.microsoft.com/office/drawing/2014/main" id="{25C698FD-B421-E244-89B4-D38218CED5A8}"/>
              </a:ext>
            </a:extLst>
          </p:cNvPr>
          <p:cNvSpPr>
            <a:spLocks noChangeArrowheads="1"/>
          </p:cNvSpPr>
          <p:nvPr/>
        </p:nvSpPr>
        <p:spPr bwMode="auto">
          <a:xfrm>
            <a:off x="762000" y="1638300"/>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spcBef>
                <a:spcPct val="20000"/>
              </a:spcBef>
            </a:pPr>
            <a:r>
              <a:rPr lang="en-GB" altLang="en-GR" sz="3200">
                <a:latin typeface="Times New Roman" panose="02020603050405020304" pitchFamily="18" charset="0"/>
              </a:rPr>
              <a:t>          </a:t>
            </a:r>
          </a:p>
        </p:txBody>
      </p:sp>
      <p:pic>
        <p:nvPicPr>
          <p:cNvPr id="81923" name="Picture 4">
            <a:extLst>
              <a:ext uri="{FF2B5EF4-FFF2-40B4-BE49-F238E27FC236}">
                <a16:creationId xmlns:a16="http://schemas.microsoft.com/office/drawing/2014/main" id="{3DA15924-5CEA-214E-9C5B-4056CC1E14A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 y="6070600"/>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Rectangle 5">
            <a:extLst>
              <a:ext uri="{FF2B5EF4-FFF2-40B4-BE49-F238E27FC236}">
                <a16:creationId xmlns:a16="http://schemas.microsoft.com/office/drawing/2014/main" id="{9BF2B5C4-395E-1440-BF6E-74BB5FDF5FAA}"/>
              </a:ext>
            </a:extLst>
          </p:cNvPr>
          <p:cNvSpPr>
            <a:spLocks noChangeArrowheads="1"/>
          </p:cNvSpPr>
          <p:nvPr/>
        </p:nvSpPr>
        <p:spPr bwMode="auto">
          <a:xfrm>
            <a:off x="1524000" y="1125538"/>
            <a:ext cx="5943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800" b="1" u="sng">
                <a:latin typeface="Arial" panose="020B0604020202020204" pitchFamily="34" charset="0"/>
              </a:rPr>
              <a:t>Στρατηγική Προϊόντος</a:t>
            </a:r>
          </a:p>
        </p:txBody>
      </p:sp>
      <p:sp>
        <p:nvSpPr>
          <p:cNvPr id="81925" name="Rectangle 6">
            <a:extLst>
              <a:ext uri="{FF2B5EF4-FFF2-40B4-BE49-F238E27FC236}">
                <a16:creationId xmlns:a16="http://schemas.microsoft.com/office/drawing/2014/main" id="{3C520CC3-B144-AC4E-B3C9-2B576FF8CD58}"/>
              </a:ext>
            </a:extLst>
          </p:cNvPr>
          <p:cNvSpPr>
            <a:spLocks noChangeArrowheads="1"/>
          </p:cNvSpPr>
          <p:nvPr/>
        </p:nvSpPr>
        <p:spPr bwMode="auto">
          <a:xfrm>
            <a:off x="2063750" y="2060575"/>
            <a:ext cx="66008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Eίδος Προϊόντων (τυποποιημένα, χαμηλής πολυπλοκότητας,  </a:t>
            </a:r>
            <a:r>
              <a:rPr lang="el-GR" altLang="en-GR" sz="2000" b="1">
                <a:latin typeface="Arial" panose="020B0604020202020204" pitchFamily="34" charset="0"/>
              </a:rPr>
              <a:t>αλλά και </a:t>
            </a:r>
            <a:r>
              <a:rPr lang="en-US" altLang="en-GR" sz="2000" b="1">
                <a:latin typeface="Arial" panose="020B0604020202020204" pitchFamily="34" charset="0"/>
              </a:rPr>
              <a:t>customized, </a:t>
            </a:r>
            <a:r>
              <a:rPr lang="el-GR" altLang="en-GR" sz="2000" b="1">
                <a:latin typeface="Arial" panose="020B0604020202020204" pitchFamily="34" charset="0"/>
              </a:rPr>
              <a:t> </a:t>
            </a:r>
            <a:r>
              <a:rPr lang="en-US" altLang="en-GR" sz="2000" b="1">
                <a:latin typeface="Arial" panose="020B0604020202020204" pitchFamily="34" charset="0"/>
              </a:rPr>
              <a:t>virtual products, </a:t>
            </a:r>
            <a:r>
              <a:rPr lang="el-GR" altLang="en-GR" sz="2000" b="1">
                <a:latin typeface="Arial" panose="020B0604020202020204" pitchFamily="34" charset="0"/>
              </a:rPr>
              <a:t>π.χ. </a:t>
            </a:r>
            <a:r>
              <a:rPr lang="en-US" altLang="en-GR" sz="2000" b="1">
                <a:latin typeface="Arial" panose="020B0604020202020204" pitchFamily="34" charset="0"/>
              </a:rPr>
              <a:t>Netflix, online streaming, cloud music </a:t>
            </a:r>
            <a:r>
              <a:rPr lang="el-GR" altLang="en-GR" sz="2000" b="1">
                <a:latin typeface="Arial" panose="020B0604020202020204" pitchFamily="34" charset="0"/>
              </a:rPr>
              <a:t>κλπ</a:t>
            </a:r>
            <a:r>
              <a:rPr lang="en-GB" altLang="en-GR" sz="2000" b="1">
                <a:latin typeface="Arial" panose="020B0604020202020204" pitchFamily="34" charset="0"/>
              </a:rPr>
              <a:t>)</a:t>
            </a:r>
            <a:endParaRPr lang="el-GR" altLang="en-GR" sz="2000" b="1">
              <a:latin typeface="Arial" panose="020B0604020202020204" pitchFamily="34" charset="0"/>
            </a:endParaRPr>
          </a:p>
          <a:p>
            <a:endParaRPr lang="en-GB" altLang="en-GR" sz="2000" b="1">
              <a:latin typeface="Arial" panose="020B0604020202020204" pitchFamily="34" charset="0"/>
            </a:endParaRPr>
          </a:p>
        </p:txBody>
      </p:sp>
      <p:sp>
        <p:nvSpPr>
          <p:cNvPr id="81926" name="Rectangle 7">
            <a:extLst>
              <a:ext uri="{FF2B5EF4-FFF2-40B4-BE49-F238E27FC236}">
                <a16:creationId xmlns:a16="http://schemas.microsoft.com/office/drawing/2014/main" id="{38870CEA-147D-184D-8ABD-4A3E2FE11FAB}"/>
              </a:ext>
            </a:extLst>
          </p:cNvPr>
          <p:cNvSpPr>
            <a:spLocks noChangeArrowheads="1"/>
          </p:cNvSpPr>
          <p:nvPr/>
        </p:nvSpPr>
        <p:spPr bwMode="auto">
          <a:xfrm>
            <a:off x="2060575" y="3189288"/>
            <a:ext cx="68722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Βαθμός Προσαρμογής Προϊόντος ανάλογα με τις ανάγκες του Πελάτη</a:t>
            </a:r>
          </a:p>
          <a:p>
            <a:r>
              <a:rPr lang="en-GB" altLang="en-GR" sz="2000" b="1" u="sng">
                <a:latin typeface="Arial" panose="020B0604020202020204" pitchFamily="34" charset="0"/>
              </a:rPr>
              <a:t>(Mass Product Customisation)</a:t>
            </a:r>
            <a:r>
              <a:rPr lang="en-GB" altLang="en-GR" sz="2000" b="1">
                <a:latin typeface="Arial" panose="020B0604020202020204" pitchFamily="34" charset="0"/>
              </a:rPr>
              <a:t> : Δυνατότητα σχεδιασμού </a:t>
            </a:r>
            <a:r>
              <a:rPr lang="el-GR" altLang="en-GR" sz="2000" b="1">
                <a:latin typeface="Arial" panose="020B0604020202020204" pitchFamily="34" charset="0"/>
              </a:rPr>
              <a:t>και ανα-σχεδιασμού </a:t>
            </a:r>
            <a:r>
              <a:rPr lang="en-GB" altLang="en-GR" sz="2000" b="1">
                <a:latin typeface="Arial" panose="020B0604020202020204" pitchFamily="34" charset="0"/>
              </a:rPr>
              <a:t>του προϊόντος μαζί με τον πελάτη</a:t>
            </a:r>
            <a:r>
              <a:rPr lang="el-GR" altLang="en-GR" sz="2000" b="1">
                <a:latin typeface="Arial" panose="020B0604020202020204" pitchFamily="34" charset="0"/>
              </a:rPr>
              <a:t> (π.χ. Με βάση τα </a:t>
            </a:r>
            <a:r>
              <a:rPr lang="en-US" altLang="en-GR" sz="2000" b="1">
                <a:latin typeface="Arial" panose="020B0604020202020204" pitchFamily="34" charset="0"/>
              </a:rPr>
              <a:t>comments).</a:t>
            </a:r>
            <a:endParaRPr lang="en-GB" altLang="en-GR" sz="2000" b="1">
              <a:latin typeface="Arial" panose="020B0604020202020204" pitchFamily="34" charset="0"/>
            </a:endParaRPr>
          </a:p>
        </p:txBody>
      </p:sp>
      <p:sp>
        <p:nvSpPr>
          <p:cNvPr id="81927" name="Line 8">
            <a:extLst>
              <a:ext uri="{FF2B5EF4-FFF2-40B4-BE49-F238E27FC236}">
                <a16:creationId xmlns:a16="http://schemas.microsoft.com/office/drawing/2014/main" id="{BB83F8BF-D96D-074C-BF45-636300A0A33F}"/>
              </a:ext>
            </a:extLst>
          </p:cNvPr>
          <p:cNvSpPr>
            <a:spLocks noChangeShapeType="1"/>
          </p:cNvSpPr>
          <p:nvPr/>
        </p:nvSpPr>
        <p:spPr bwMode="auto">
          <a:xfrm flipH="1">
            <a:off x="3387725" y="4752975"/>
            <a:ext cx="555625" cy="4762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R"/>
          </a:p>
        </p:txBody>
      </p:sp>
      <p:sp>
        <p:nvSpPr>
          <p:cNvPr id="81928" name="Rectangle 9">
            <a:extLst>
              <a:ext uri="{FF2B5EF4-FFF2-40B4-BE49-F238E27FC236}">
                <a16:creationId xmlns:a16="http://schemas.microsoft.com/office/drawing/2014/main" id="{806ECD5F-F746-464A-B0C6-94968862C17B}"/>
              </a:ext>
            </a:extLst>
          </p:cNvPr>
          <p:cNvSpPr>
            <a:spLocks noChangeArrowheads="1"/>
          </p:cNvSpPr>
          <p:nvPr/>
        </p:nvSpPr>
        <p:spPr bwMode="auto">
          <a:xfrm>
            <a:off x="2076450" y="5070475"/>
            <a:ext cx="2949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a:latin typeface="Times New Roman" panose="02020603050405020304" pitchFamily="18" charset="0"/>
              </a:rPr>
              <a:t>Ως προς τα εξωτερικά χαρακτηριστικά</a:t>
            </a:r>
          </a:p>
          <a:p>
            <a:r>
              <a:rPr lang="en-GB" altLang="en-GR" sz="2000">
                <a:latin typeface="Times New Roman" panose="02020603050405020304" pitchFamily="18" charset="0"/>
              </a:rPr>
              <a:t>(χρώμα, μέγεθος, κλπ.- customised).</a:t>
            </a:r>
          </a:p>
        </p:txBody>
      </p:sp>
      <p:sp>
        <p:nvSpPr>
          <p:cNvPr id="81929" name="Line 10">
            <a:extLst>
              <a:ext uri="{FF2B5EF4-FFF2-40B4-BE49-F238E27FC236}">
                <a16:creationId xmlns:a16="http://schemas.microsoft.com/office/drawing/2014/main" id="{17FA65C0-7946-E149-B228-0770E16BE0BF}"/>
              </a:ext>
            </a:extLst>
          </p:cNvPr>
          <p:cNvSpPr>
            <a:spLocks noChangeShapeType="1"/>
          </p:cNvSpPr>
          <p:nvPr/>
        </p:nvSpPr>
        <p:spPr bwMode="auto">
          <a:xfrm>
            <a:off x="5394325" y="4730750"/>
            <a:ext cx="714375" cy="4984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R"/>
          </a:p>
        </p:txBody>
      </p:sp>
      <p:sp>
        <p:nvSpPr>
          <p:cNvPr id="81930" name="Rectangle 11">
            <a:extLst>
              <a:ext uri="{FF2B5EF4-FFF2-40B4-BE49-F238E27FC236}">
                <a16:creationId xmlns:a16="http://schemas.microsoft.com/office/drawing/2014/main" id="{97180944-3FBE-BC4E-B98E-5D30CE61ED39}"/>
              </a:ext>
            </a:extLst>
          </p:cNvPr>
          <p:cNvSpPr>
            <a:spLocks noChangeArrowheads="1"/>
          </p:cNvSpPr>
          <p:nvPr/>
        </p:nvSpPr>
        <p:spPr bwMode="auto">
          <a:xfrm>
            <a:off x="5118100" y="5137150"/>
            <a:ext cx="32527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a:latin typeface="Times New Roman" panose="02020603050405020304" pitchFamily="18" charset="0"/>
              </a:rPr>
              <a:t>Από το στάδιο σχεδιασμού και</a:t>
            </a:r>
          </a:p>
          <a:p>
            <a:r>
              <a:rPr lang="en-GB" altLang="en-GR" sz="2000">
                <a:latin typeface="Times New Roman" panose="02020603050405020304" pitchFamily="18" charset="0"/>
              </a:rPr>
              <a:t>παραγωγής (tailored)</a:t>
            </a:r>
          </a:p>
        </p:txBody>
      </p:sp>
      <p:sp>
        <p:nvSpPr>
          <p:cNvPr id="81931" name="Rectangle 12">
            <a:extLst>
              <a:ext uri="{FF2B5EF4-FFF2-40B4-BE49-F238E27FC236}">
                <a16:creationId xmlns:a16="http://schemas.microsoft.com/office/drawing/2014/main" id="{567EE731-AEFA-2946-B696-C2207B73B579}"/>
              </a:ext>
            </a:extLst>
          </p:cNvPr>
          <p:cNvSpPr>
            <a:spLocks noChangeArrowheads="1"/>
          </p:cNvSpPr>
          <p:nvPr/>
        </p:nvSpPr>
        <p:spPr bwMode="auto">
          <a:xfrm>
            <a:off x="257175" y="0"/>
            <a:ext cx="8632825" cy="58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l-GR" altLang="en-GR" sz="3200" u="sng" dirty="0">
                <a:solidFill>
                  <a:schemeClr val="tx2"/>
                </a:solidFill>
                <a:latin typeface="Arial" panose="020B0604020202020204" pitchFamily="34" charset="0"/>
              </a:rPr>
              <a:t>Στρατηγική Μάρκετινγκ Διαδικτύου</a:t>
            </a:r>
          </a:p>
        </p:txBody>
      </p:sp>
      <p:graphicFrame>
        <p:nvGraphicFramePr>
          <p:cNvPr id="81932" name="Object 13">
            <a:extLst>
              <a:ext uri="{FF2B5EF4-FFF2-40B4-BE49-F238E27FC236}">
                <a16:creationId xmlns:a16="http://schemas.microsoft.com/office/drawing/2014/main" id="{09B78307-2CB3-A64A-B118-04B627D8F195}"/>
              </a:ext>
            </a:extLst>
          </p:cNvPr>
          <p:cNvGraphicFramePr>
            <a:graphicFrameLocks noChangeAspect="1"/>
          </p:cNvGraphicFramePr>
          <p:nvPr/>
        </p:nvGraphicFramePr>
        <p:xfrm>
          <a:off x="0" y="76200"/>
          <a:ext cx="1066800" cy="1004888"/>
        </p:xfrm>
        <a:graphic>
          <a:graphicData uri="http://schemas.openxmlformats.org/presentationml/2006/ole">
            <mc:AlternateContent xmlns:mc="http://schemas.openxmlformats.org/markup-compatibility/2006">
              <mc:Choice xmlns:v="urn:schemas-microsoft-com:vml" Requires="v">
                <p:oleObj spid="_x0000_s82355" name="Image" r:id="rId6" imgW="1219200" imgH="1231900" progId="Photoshop.Image.4">
                  <p:embed/>
                </p:oleObj>
              </mc:Choice>
              <mc:Fallback>
                <p:oleObj name="Image" r:id="rId6" imgW="1219200" imgH="1231900" progId="Photoshop.Image.4">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6200"/>
                        <a:ext cx="1066800" cy="100488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33" name="Object 14">
            <a:extLst>
              <a:ext uri="{FF2B5EF4-FFF2-40B4-BE49-F238E27FC236}">
                <a16:creationId xmlns:a16="http://schemas.microsoft.com/office/drawing/2014/main" id="{1AF2712C-1126-2843-8C82-EB86B3B8EECA}"/>
              </a:ext>
            </a:extLst>
          </p:cNvPr>
          <p:cNvGraphicFramePr>
            <a:graphicFrameLocks noChangeAspect="1"/>
          </p:cNvGraphicFramePr>
          <p:nvPr/>
        </p:nvGraphicFramePr>
        <p:xfrm>
          <a:off x="1714500" y="2205038"/>
          <a:ext cx="228600" cy="223837"/>
        </p:xfrm>
        <a:graphic>
          <a:graphicData uri="http://schemas.openxmlformats.org/presentationml/2006/ole">
            <mc:AlternateContent xmlns:mc="http://schemas.openxmlformats.org/markup-compatibility/2006">
              <mc:Choice xmlns:v="urn:schemas-microsoft-com:vml" Requires="v">
                <p:oleObj spid="_x0000_s82356" name="Image" r:id="rId8" imgW="533400" imgH="520700" progId="Photoshop.Image.4">
                  <p:embed/>
                </p:oleObj>
              </mc:Choice>
              <mc:Fallback>
                <p:oleObj name="Image" r:id="rId8" imgW="533400" imgH="520700" progId="Photoshop.Image.4">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4500" y="2205038"/>
                        <a:ext cx="228600" cy="223837"/>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34" name="Object 15">
            <a:extLst>
              <a:ext uri="{FF2B5EF4-FFF2-40B4-BE49-F238E27FC236}">
                <a16:creationId xmlns:a16="http://schemas.microsoft.com/office/drawing/2014/main" id="{474445DA-4B78-8247-A680-23E4FC03C32A}"/>
              </a:ext>
            </a:extLst>
          </p:cNvPr>
          <p:cNvGraphicFramePr>
            <a:graphicFrameLocks noChangeAspect="1"/>
          </p:cNvGraphicFramePr>
          <p:nvPr/>
        </p:nvGraphicFramePr>
        <p:xfrm>
          <a:off x="1701800" y="3302000"/>
          <a:ext cx="228600" cy="223838"/>
        </p:xfrm>
        <a:graphic>
          <a:graphicData uri="http://schemas.openxmlformats.org/presentationml/2006/ole">
            <mc:AlternateContent xmlns:mc="http://schemas.openxmlformats.org/markup-compatibility/2006">
              <mc:Choice xmlns:v="urn:schemas-microsoft-com:vml" Requires="v">
                <p:oleObj spid="_x0000_s82357" name="Image" r:id="rId10" imgW="533400" imgH="520700" progId="Photoshop.Image.4">
                  <p:embed/>
                </p:oleObj>
              </mc:Choice>
              <mc:Fallback>
                <p:oleObj name="Image" r:id="rId10" imgW="533400" imgH="520700" progId="Photoshop.Image.4">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1800" y="3302000"/>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81935" name="Picture 16">
            <a:extLst>
              <a:ext uri="{FF2B5EF4-FFF2-40B4-BE49-F238E27FC236}">
                <a16:creationId xmlns:a16="http://schemas.microsoft.com/office/drawing/2014/main" id="{942C9035-B484-1C4B-958E-3C7231EBAC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77200" y="0"/>
            <a:ext cx="1066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6" name="Slide Number Placeholder 16">
            <a:extLst>
              <a:ext uri="{FF2B5EF4-FFF2-40B4-BE49-F238E27FC236}">
                <a16:creationId xmlns:a16="http://schemas.microsoft.com/office/drawing/2014/main" id="{DFD750BA-A04D-F441-B150-795455EF099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1DC8AC33-C4AF-5F4B-9C45-7656811D735D}" type="slidenum">
              <a:rPr lang="el-GR" altLang="en-GR" sz="1400"/>
              <a:pPr eaLnBrk="1" hangingPunct="1"/>
              <a:t>72</a:t>
            </a:fld>
            <a:endParaRPr lang="el-GR" altLang="en-GR" sz="1400"/>
          </a:p>
        </p:txBody>
      </p:sp>
      <p:sp>
        <p:nvSpPr>
          <p:cNvPr id="2" name="Footer Placeholder 1">
            <a:extLst>
              <a:ext uri="{FF2B5EF4-FFF2-40B4-BE49-F238E27FC236}">
                <a16:creationId xmlns:a16="http://schemas.microsoft.com/office/drawing/2014/main" id="{BDC28FCE-0277-9645-B1B9-8801D25A3096}"/>
              </a:ext>
            </a:extLst>
          </p:cNvPr>
          <p:cNvSpPr>
            <a:spLocks noGrp="1"/>
          </p:cNvSpPr>
          <p:nvPr>
            <p:ph type="ftr" sz="quarter" idx="11"/>
          </p:nvPr>
        </p:nvSpPr>
        <p:spPr>
          <a:xfrm>
            <a:off x="3556000" y="6500813"/>
            <a:ext cx="2895600" cy="457200"/>
          </a:xfrm>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μικρό σφαιρίδιο μανιτάρι copy">
            <a:extLst>
              <a:ext uri="{FF2B5EF4-FFF2-40B4-BE49-F238E27FC236}">
                <a16:creationId xmlns:a16="http://schemas.microsoft.com/office/drawing/2014/main" id="{0AB24DDE-87F7-AA4A-98B7-23369529D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765175"/>
            <a:ext cx="663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3">
            <a:extLst>
              <a:ext uri="{FF2B5EF4-FFF2-40B4-BE49-F238E27FC236}">
                <a16:creationId xmlns:a16="http://schemas.microsoft.com/office/drawing/2014/main" id="{1429B562-0D65-694D-A05B-0C941E7CCFAC}"/>
              </a:ext>
            </a:extLst>
          </p:cNvPr>
          <p:cNvSpPr>
            <a:spLocks noChangeArrowheads="1"/>
          </p:cNvSpPr>
          <p:nvPr/>
        </p:nvSpPr>
        <p:spPr bwMode="auto">
          <a:xfrm>
            <a:off x="762000" y="792163"/>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spcBef>
                <a:spcPct val="20000"/>
              </a:spcBef>
            </a:pPr>
            <a:r>
              <a:rPr lang="en-GB" altLang="en-GR" sz="3200">
                <a:latin typeface="Times New Roman" panose="02020603050405020304" pitchFamily="18" charset="0"/>
              </a:rPr>
              <a:t>          </a:t>
            </a:r>
          </a:p>
        </p:txBody>
      </p:sp>
      <p:pic>
        <p:nvPicPr>
          <p:cNvPr id="83971" name="Picture 4">
            <a:extLst>
              <a:ext uri="{FF2B5EF4-FFF2-40B4-BE49-F238E27FC236}">
                <a16:creationId xmlns:a16="http://schemas.microsoft.com/office/drawing/2014/main" id="{88F76742-9AB7-B14C-BAEE-631373AB4D0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6308725"/>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5">
            <a:extLst>
              <a:ext uri="{FF2B5EF4-FFF2-40B4-BE49-F238E27FC236}">
                <a16:creationId xmlns:a16="http://schemas.microsoft.com/office/drawing/2014/main" id="{8771AA1D-CB4A-6143-A929-10DBA4C589E5}"/>
              </a:ext>
            </a:extLst>
          </p:cNvPr>
          <p:cNvSpPr>
            <a:spLocks noChangeArrowheads="1"/>
          </p:cNvSpPr>
          <p:nvPr/>
        </p:nvSpPr>
        <p:spPr bwMode="auto">
          <a:xfrm>
            <a:off x="1524000" y="852488"/>
            <a:ext cx="7440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800" b="1" u="sng">
                <a:latin typeface="Arial" panose="020B0604020202020204" pitchFamily="34" charset="0"/>
              </a:rPr>
              <a:t>Στρατηγική </a:t>
            </a:r>
            <a:r>
              <a:rPr lang="el-GR" altLang="en-GR" sz="2800" b="1" u="sng">
                <a:latin typeface="Arial" panose="020B0604020202020204" pitchFamily="34" charset="0"/>
              </a:rPr>
              <a:t>Επικοινωνίας - </a:t>
            </a:r>
            <a:r>
              <a:rPr lang="en-US" altLang="en-GR" sz="2800" b="1" u="sng">
                <a:latin typeface="Arial" panose="020B0604020202020204" pitchFamily="34" charset="0"/>
              </a:rPr>
              <a:t>Promotion</a:t>
            </a:r>
            <a:endParaRPr lang="en-GB" altLang="en-GR" sz="2800" b="1" u="sng">
              <a:latin typeface="Arial" panose="020B0604020202020204" pitchFamily="34" charset="0"/>
            </a:endParaRPr>
          </a:p>
        </p:txBody>
      </p:sp>
      <p:sp>
        <p:nvSpPr>
          <p:cNvPr id="83973" name="Rectangle 6">
            <a:extLst>
              <a:ext uri="{FF2B5EF4-FFF2-40B4-BE49-F238E27FC236}">
                <a16:creationId xmlns:a16="http://schemas.microsoft.com/office/drawing/2014/main" id="{5ED2222F-CAD0-1E43-8065-1110C37715A9}"/>
              </a:ext>
            </a:extLst>
          </p:cNvPr>
          <p:cNvSpPr>
            <a:spLocks noChangeArrowheads="1"/>
          </p:cNvSpPr>
          <p:nvPr/>
        </p:nvSpPr>
        <p:spPr bwMode="auto">
          <a:xfrm>
            <a:off x="2197100" y="1773238"/>
            <a:ext cx="42402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a:latin typeface="Arial" panose="020B0604020202020204" pitchFamily="34" charset="0"/>
              </a:rPr>
              <a:t>΄Εμφαση στην πληροφόρηση</a:t>
            </a:r>
            <a:r>
              <a:rPr lang="el-GR" altLang="en-GR" sz="2000" b="1">
                <a:latin typeface="Arial" panose="020B0604020202020204" pitchFamily="34" charset="0"/>
              </a:rPr>
              <a:t> και Ολοκληρωμένη Επικοινωνία Μάρκετινγκ (</a:t>
            </a:r>
            <a:r>
              <a:rPr lang="en-US" altLang="en-GR" sz="2000" b="1">
                <a:latin typeface="Arial" panose="020B0604020202020204" pitchFamily="34" charset="0"/>
              </a:rPr>
              <a:t>Integrated Marketing Communication).</a:t>
            </a:r>
          </a:p>
          <a:p>
            <a:endParaRPr lang="en-GB" altLang="en-GR" sz="2000" b="1">
              <a:latin typeface="Arial" panose="020B0604020202020204" pitchFamily="34" charset="0"/>
            </a:endParaRPr>
          </a:p>
        </p:txBody>
      </p:sp>
      <p:sp>
        <p:nvSpPr>
          <p:cNvPr id="83974" name="Rectangle 7">
            <a:extLst>
              <a:ext uri="{FF2B5EF4-FFF2-40B4-BE49-F238E27FC236}">
                <a16:creationId xmlns:a16="http://schemas.microsoft.com/office/drawing/2014/main" id="{1B6E5F9A-4FDC-BA41-A6AE-F4C5DAD4B8CD}"/>
              </a:ext>
            </a:extLst>
          </p:cNvPr>
          <p:cNvSpPr>
            <a:spLocks noChangeArrowheads="1"/>
          </p:cNvSpPr>
          <p:nvPr/>
        </p:nvSpPr>
        <p:spPr bwMode="auto">
          <a:xfrm>
            <a:off x="2188265" y="3220693"/>
            <a:ext cx="56070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dirty="0" err="1">
                <a:latin typeface="Arial" panose="020B0604020202020204" pitchFamily="34" charset="0"/>
              </a:rPr>
              <a:t>Προσ</a:t>
            </a:r>
            <a:r>
              <a:rPr lang="en-GB" altLang="en-GR" sz="2000" b="1" dirty="0">
                <a:latin typeface="Arial" panose="020B0604020202020204" pitchFamily="34" charset="0"/>
              </a:rPr>
              <a:t>α</a:t>
            </a:r>
            <a:r>
              <a:rPr lang="en-GB" altLang="en-GR" sz="2000" b="1" dirty="0" err="1">
                <a:latin typeface="Arial" panose="020B0604020202020204" pitchFamily="34" charset="0"/>
              </a:rPr>
              <a:t>ρμόσιμη</a:t>
            </a:r>
            <a:r>
              <a:rPr lang="en-GB" altLang="en-GR" sz="2000" b="1" dirty="0">
                <a:latin typeface="Arial" panose="020B0604020202020204" pitchFamily="34" charset="0"/>
              </a:rPr>
              <a:t> α</a:t>
            </a:r>
            <a:r>
              <a:rPr lang="en-GB" altLang="en-GR" sz="2000" b="1" dirty="0" err="1">
                <a:latin typeface="Arial" panose="020B0604020202020204" pitchFamily="34" charset="0"/>
              </a:rPr>
              <a:t>νάλογ</a:t>
            </a:r>
            <a:r>
              <a:rPr lang="en-GB" altLang="en-GR" sz="2000" b="1" dirty="0">
                <a:latin typeface="Arial" panose="020B0604020202020204" pitchFamily="34" charset="0"/>
              </a:rPr>
              <a:t>α με τις </a:t>
            </a:r>
            <a:r>
              <a:rPr lang="en-GB" altLang="en-GR" sz="2000" b="1" dirty="0" err="1">
                <a:latin typeface="Arial" panose="020B0604020202020204" pitchFamily="34" charset="0"/>
              </a:rPr>
              <a:t>ιδι</a:t>
            </a:r>
            <a:r>
              <a:rPr lang="en-GB" altLang="en-GR" sz="2000" b="1" dirty="0">
                <a:latin typeface="Arial" panose="020B0604020202020204" pitchFamily="34" charset="0"/>
              </a:rPr>
              <a:t>α</a:t>
            </a:r>
            <a:r>
              <a:rPr lang="en-GB" altLang="en-GR" sz="2000" b="1" dirty="0" err="1">
                <a:latin typeface="Arial" panose="020B0604020202020204" pitchFamily="34" charset="0"/>
              </a:rPr>
              <a:t>ίτερες</a:t>
            </a:r>
            <a:r>
              <a:rPr lang="en-GB" altLang="en-GR" sz="2000" b="1" dirty="0">
                <a:latin typeface="Arial" panose="020B0604020202020204" pitchFamily="34" charset="0"/>
              </a:rPr>
              <a:t> </a:t>
            </a:r>
            <a:br>
              <a:rPr lang="en-GB" altLang="en-GR" sz="2000" b="1" dirty="0">
                <a:latin typeface="Arial" panose="020B0604020202020204" pitchFamily="34" charset="0"/>
              </a:rPr>
            </a:br>
            <a:r>
              <a:rPr lang="en-GB" altLang="en-GR" sz="2000" b="1" dirty="0">
                <a:latin typeface="Arial" panose="020B0604020202020204" pitchFamily="34" charset="0"/>
              </a:rPr>
              <a:t>α</a:t>
            </a:r>
            <a:r>
              <a:rPr lang="en-GB" altLang="en-GR" sz="2000" b="1" dirty="0" err="1">
                <a:latin typeface="Arial" panose="020B0604020202020204" pitchFamily="34" charset="0"/>
              </a:rPr>
              <a:t>νάγκες</a:t>
            </a:r>
            <a:r>
              <a:rPr lang="en-GB" altLang="en-GR" sz="2000" b="1" dirty="0">
                <a:latin typeface="Arial" panose="020B0604020202020204" pitchFamily="34" charset="0"/>
              </a:rPr>
              <a:t> του κα</a:t>
            </a:r>
            <a:r>
              <a:rPr lang="en-GB" altLang="en-GR" sz="2000" b="1" dirty="0" err="1">
                <a:latin typeface="Arial" panose="020B0604020202020204" pitchFamily="34" charset="0"/>
              </a:rPr>
              <a:t>θενός</a:t>
            </a:r>
            <a:r>
              <a:rPr lang="en-GB" altLang="en-GR" sz="2000" b="1" dirty="0">
                <a:latin typeface="Arial" panose="020B0604020202020204" pitchFamily="34" charset="0"/>
              </a:rPr>
              <a:t> πελάτη ξεχωριστά :</a:t>
            </a:r>
          </a:p>
          <a:p>
            <a:r>
              <a:rPr lang="en-GB" altLang="en-GR" sz="2000" b="1" dirty="0">
                <a:latin typeface="Arial" panose="020B0604020202020204" pitchFamily="34" charset="0"/>
              </a:rPr>
              <a:t>Στροφή  απ</a:t>
            </a:r>
            <a:r>
              <a:rPr lang="en-GB" altLang="en-GR" sz="2000" b="1" dirty="0" err="1">
                <a:latin typeface="Arial" panose="020B0604020202020204" pitchFamily="34" charset="0"/>
              </a:rPr>
              <a:t>ό</a:t>
            </a:r>
            <a:r>
              <a:rPr lang="en-GB" altLang="en-GR" sz="2000" b="1" dirty="0">
                <a:latin typeface="Arial" panose="020B0604020202020204" pitchFamily="34" charset="0"/>
              </a:rPr>
              <a:t> την Mass Communication στην </a:t>
            </a:r>
            <a:r>
              <a:rPr lang="en-GB" altLang="en-GR" sz="2000" b="1" u="sng" dirty="0" err="1">
                <a:latin typeface="Arial" panose="020B0604020202020204" pitchFamily="34" charset="0"/>
              </a:rPr>
              <a:t>Οne</a:t>
            </a:r>
            <a:r>
              <a:rPr lang="en-GB" altLang="en-GR" sz="2000" b="1" u="sng" dirty="0">
                <a:latin typeface="Arial" panose="020B0604020202020204" pitchFamily="34" charset="0"/>
              </a:rPr>
              <a:t>-to-one communication </a:t>
            </a:r>
            <a:r>
              <a:rPr lang="en-GB" altLang="en-GR" sz="2000" b="1" dirty="0">
                <a:latin typeface="Arial" panose="020B0604020202020204" pitchFamily="34" charset="0"/>
              </a:rPr>
              <a:t>επ</a:t>
            </a:r>
            <a:r>
              <a:rPr lang="en-GB" altLang="en-GR" sz="2000" b="1" dirty="0" err="1">
                <a:latin typeface="Arial" panose="020B0604020202020204" pitchFamily="34" charset="0"/>
              </a:rPr>
              <a:t>ικοινωνι</a:t>
            </a:r>
            <a:r>
              <a:rPr lang="en-GB" altLang="en-GR" sz="2000" b="1" dirty="0">
                <a:latin typeface="Arial" panose="020B0604020202020204" pitchFamily="34" charset="0"/>
              </a:rPr>
              <a:t>α</a:t>
            </a:r>
            <a:r>
              <a:rPr lang="en-GB" altLang="en-GR" sz="2000" b="1" dirty="0" err="1">
                <a:latin typeface="Arial" panose="020B0604020202020204" pitchFamily="34" charset="0"/>
              </a:rPr>
              <a:t>κή</a:t>
            </a:r>
            <a:r>
              <a:rPr lang="en-GB" altLang="en-GR" sz="2000" b="1" dirty="0">
                <a:latin typeface="Arial" panose="020B0604020202020204" pitchFamily="34" charset="0"/>
              </a:rPr>
              <a:t> </a:t>
            </a:r>
            <a:r>
              <a:rPr lang="en-GB" altLang="en-GR" sz="2000" b="1" dirty="0" err="1">
                <a:latin typeface="Arial" panose="020B0604020202020204" pitchFamily="34" charset="0"/>
              </a:rPr>
              <a:t>στρ</a:t>
            </a:r>
            <a:r>
              <a:rPr lang="en-GB" altLang="en-GR" sz="2000" b="1" dirty="0">
                <a:latin typeface="Arial" panose="020B0604020202020204" pitchFamily="34" charset="0"/>
              </a:rPr>
              <a:t>α</a:t>
            </a:r>
            <a:r>
              <a:rPr lang="en-GB" altLang="en-GR" sz="2000" b="1" dirty="0" err="1">
                <a:latin typeface="Arial" panose="020B0604020202020204" pitchFamily="34" charset="0"/>
              </a:rPr>
              <a:t>τηγική</a:t>
            </a:r>
            <a:r>
              <a:rPr lang="en-GB" altLang="en-GR" sz="2000" b="1" dirty="0">
                <a:latin typeface="Arial" panose="020B0604020202020204" pitchFamily="34" charset="0"/>
              </a:rPr>
              <a:t>.</a:t>
            </a:r>
          </a:p>
        </p:txBody>
      </p:sp>
      <p:sp>
        <p:nvSpPr>
          <p:cNvPr id="83975" name="Rectangle 8">
            <a:extLst>
              <a:ext uri="{FF2B5EF4-FFF2-40B4-BE49-F238E27FC236}">
                <a16:creationId xmlns:a16="http://schemas.microsoft.com/office/drawing/2014/main" id="{66BEEB85-5705-1D4C-AF21-5354970BFB8B}"/>
              </a:ext>
            </a:extLst>
          </p:cNvPr>
          <p:cNvSpPr>
            <a:spLocks noChangeArrowheads="1"/>
          </p:cNvSpPr>
          <p:nvPr/>
        </p:nvSpPr>
        <p:spPr bwMode="auto">
          <a:xfrm>
            <a:off x="2174875" y="4952587"/>
            <a:ext cx="6359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000" b="1" dirty="0" err="1">
                <a:latin typeface="Arial" panose="020B0604020202020204" pitchFamily="34" charset="0"/>
              </a:rPr>
              <a:t>Μεγ</a:t>
            </a:r>
            <a:r>
              <a:rPr lang="en-GB" altLang="en-GR" sz="2000" b="1" dirty="0">
                <a:latin typeface="Arial" panose="020B0604020202020204" pitchFamily="34" charset="0"/>
              </a:rPr>
              <a:t>α</a:t>
            </a:r>
            <a:r>
              <a:rPr lang="en-GB" altLang="en-GR" sz="2000" b="1" dirty="0" err="1">
                <a:latin typeface="Arial" panose="020B0604020202020204" pitchFamily="34" charset="0"/>
              </a:rPr>
              <a:t>λύτερη</a:t>
            </a:r>
            <a:r>
              <a:rPr lang="en-GB" altLang="en-GR" sz="2000" b="1" dirty="0">
                <a:latin typeface="Arial" panose="020B0604020202020204" pitchFamily="34" charset="0"/>
              </a:rPr>
              <a:t> </a:t>
            </a:r>
            <a:r>
              <a:rPr lang="en-GB" altLang="en-GR" sz="2000" b="1" dirty="0" err="1">
                <a:latin typeface="Arial" panose="020B0604020202020204" pitchFamily="34" charset="0"/>
              </a:rPr>
              <a:t>λε</a:t>
            </a:r>
            <a:r>
              <a:rPr lang="en-GB" altLang="en-GR" sz="2000" b="1" dirty="0">
                <a:latin typeface="Arial" panose="020B0604020202020204" pitchFamily="34" charset="0"/>
              </a:rPr>
              <a:t>π</a:t>
            </a:r>
            <a:r>
              <a:rPr lang="en-GB" altLang="en-GR" sz="2000" b="1" dirty="0" err="1">
                <a:latin typeface="Arial" panose="020B0604020202020204" pitchFamily="34" charset="0"/>
              </a:rPr>
              <a:t>τομέρει</a:t>
            </a:r>
            <a:r>
              <a:rPr lang="en-GB" altLang="en-GR" sz="2000" b="1" dirty="0">
                <a:latin typeface="Arial" panose="020B0604020202020204" pitchFamily="34" charset="0"/>
              </a:rPr>
              <a:t>α στην π</a:t>
            </a:r>
            <a:r>
              <a:rPr lang="en-GB" altLang="en-GR" sz="2000" b="1" dirty="0" err="1">
                <a:latin typeface="Arial" panose="020B0604020202020204" pitchFamily="34" charset="0"/>
              </a:rPr>
              <a:t>ληροφόρηση</a:t>
            </a:r>
            <a:r>
              <a:rPr lang="en-GB" altLang="en-GR" sz="2000" b="1" dirty="0">
                <a:latin typeface="Arial" panose="020B0604020202020204" pitchFamily="34" charset="0"/>
              </a:rPr>
              <a:t> (infomercials).</a:t>
            </a:r>
          </a:p>
        </p:txBody>
      </p:sp>
      <p:sp>
        <p:nvSpPr>
          <p:cNvPr id="83976" name="Rectangle 9">
            <a:extLst>
              <a:ext uri="{FF2B5EF4-FFF2-40B4-BE49-F238E27FC236}">
                <a16:creationId xmlns:a16="http://schemas.microsoft.com/office/drawing/2014/main" id="{094148A8-81AC-0F45-BB17-B02D72F88287}"/>
              </a:ext>
            </a:extLst>
          </p:cNvPr>
          <p:cNvSpPr>
            <a:spLocks noChangeArrowheads="1"/>
          </p:cNvSpPr>
          <p:nvPr/>
        </p:nvSpPr>
        <p:spPr bwMode="auto">
          <a:xfrm>
            <a:off x="182966" y="279573"/>
            <a:ext cx="86328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r>
              <a:rPr lang="el-GR" altLang="en-GR" sz="3200" u="sng" dirty="0">
                <a:solidFill>
                  <a:schemeClr val="tx2"/>
                </a:solidFill>
                <a:latin typeface="Arial" panose="020B0604020202020204" pitchFamily="34" charset="0"/>
              </a:rPr>
              <a:t>Στρατηγική Μάρκετινγκ Διαδικτύου</a:t>
            </a:r>
          </a:p>
          <a:p>
            <a:pPr algn="ctr"/>
            <a:br>
              <a:rPr lang="en-GB" altLang="en-GR" sz="3200" b="1" dirty="0">
                <a:solidFill>
                  <a:srgbClr val="0000CC"/>
                </a:solidFill>
                <a:latin typeface="Arial" panose="020B0604020202020204" pitchFamily="34" charset="0"/>
              </a:rPr>
            </a:br>
            <a:endParaRPr lang="en-GB" altLang="en-GR" sz="3200" b="1" dirty="0">
              <a:solidFill>
                <a:srgbClr val="0000CC"/>
              </a:solidFill>
              <a:latin typeface="Arial" panose="020B0604020202020204" pitchFamily="34" charset="0"/>
            </a:endParaRPr>
          </a:p>
        </p:txBody>
      </p:sp>
      <p:graphicFrame>
        <p:nvGraphicFramePr>
          <p:cNvPr id="83977" name="Object 10">
            <a:extLst>
              <a:ext uri="{FF2B5EF4-FFF2-40B4-BE49-F238E27FC236}">
                <a16:creationId xmlns:a16="http://schemas.microsoft.com/office/drawing/2014/main" id="{53A49CD3-079D-274D-9A26-5E65C7E30BE3}"/>
              </a:ext>
            </a:extLst>
          </p:cNvPr>
          <p:cNvGraphicFramePr>
            <a:graphicFrameLocks noChangeAspect="1"/>
          </p:cNvGraphicFramePr>
          <p:nvPr/>
        </p:nvGraphicFramePr>
        <p:xfrm>
          <a:off x="0" y="3175"/>
          <a:ext cx="1066800" cy="1004888"/>
        </p:xfrm>
        <a:graphic>
          <a:graphicData uri="http://schemas.openxmlformats.org/presentationml/2006/ole">
            <mc:AlternateContent xmlns:mc="http://schemas.openxmlformats.org/markup-compatibility/2006">
              <mc:Choice xmlns:v="urn:schemas-microsoft-com:vml" Requires="v">
                <p:oleObj spid="_x0000_s84540" name="Image" r:id="rId6" imgW="1219200" imgH="1231900" progId="Photoshop.Image.4">
                  <p:embed/>
                </p:oleObj>
              </mc:Choice>
              <mc:Fallback>
                <p:oleObj name="Image" r:id="rId6" imgW="1219200" imgH="1231900" progId="Photoshop.Image.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1066800" cy="100488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3978" name="Object 11">
            <a:extLst>
              <a:ext uri="{FF2B5EF4-FFF2-40B4-BE49-F238E27FC236}">
                <a16:creationId xmlns:a16="http://schemas.microsoft.com/office/drawing/2014/main" id="{72A8607D-1A00-724A-8933-E67DBE0E6F36}"/>
              </a:ext>
            </a:extLst>
          </p:cNvPr>
          <p:cNvGraphicFramePr>
            <a:graphicFrameLocks noChangeAspect="1"/>
          </p:cNvGraphicFramePr>
          <p:nvPr>
            <p:extLst>
              <p:ext uri="{D42A27DB-BD31-4B8C-83A1-F6EECF244321}">
                <p14:modId xmlns:p14="http://schemas.microsoft.com/office/powerpoint/2010/main" val="3789976327"/>
              </p:ext>
            </p:extLst>
          </p:nvPr>
        </p:nvGraphicFramePr>
        <p:xfrm>
          <a:off x="1830388" y="1883569"/>
          <a:ext cx="228600" cy="223838"/>
        </p:xfrm>
        <a:graphic>
          <a:graphicData uri="http://schemas.openxmlformats.org/presentationml/2006/ole">
            <mc:AlternateContent xmlns:mc="http://schemas.openxmlformats.org/markup-compatibility/2006">
              <mc:Choice xmlns:v="urn:schemas-microsoft-com:vml" Requires="v">
                <p:oleObj spid="_x0000_s84541" name="Image" r:id="rId8" imgW="533400" imgH="520700" progId="Photoshop.Image.4">
                  <p:embed/>
                </p:oleObj>
              </mc:Choice>
              <mc:Fallback>
                <p:oleObj name="Image" r:id="rId8" imgW="533400" imgH="520700" progId="Photoshop.Image.4">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0388" y="1883569"/>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3979" name="Object 12">
            <a:extLst>
              <a:ext uri="{FF2B5EF4-FFF2-40B4-BE49-F238E27FC236}">
                <a16:creationId xmlns:a16="http://schemas.microsoft.com/office/drawing/2014/main" id="{1351BC3A-94E9-694C-AF88-E27D168AC623}"/>
              </a:ext>
            </a:extLst>
          </p:cNvPr>
          <p:cNvGraphicFramePr>
            <a:graphicFrameLocks noChangeAspect="1"/>
          </p:cNvGraphicFramePr>
          <p:nvPr>
            <p:extLst>
              <p:ext uri="{D42A27DB-BD31-4B8C-83A1-F6EECF244321}">
                <p14:modId xmlns:p14="http://schemas.microsoft.com/office/powerpoint/2010/main" val="4262743232"/>
              </p:ext>
            </p:extLst>
          </p:nvPr>
        </p:nvGraphicFramePr>
        <p:xfrm>
          <a:off x="1830388" y="3288058"/>
          <a:ext cx="228600" cy="223838"/>
        </p:xfrm>
        <a:graphic>
          <a:graphicData uri="http://schemas.openxmlformats.org/presentationml/2006/ole">
            <mc:AlternateContent xmlns:mc="http://schemas.openxmlformats.org/markup-compatibility/2006">
              <mc:Choice xmlns:v="urn:schemas-microsoft-com:vml" Requires="v">
                <p:oleObj spid="_x0000_s84542" name="Image" r:id="rId10" imgW="533400" imgH="520700" progId="Photoshop.Image.4">
                  <p:embed/>
                </p:oleObj>
              </mc:Choice>
              <mc:Fallback>
                <p:oleObj name="Image" r:id="rId10" imgW="533400" imgH="520700" progId="Photoshop.Image.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0388" y="3288058"/>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3980" name="Object 13">
            <a:extLst>
              <a:ext uri="{FF2B5EF4-FFF2-40B4-BE49-F238E27FC236}">
                <a16:creationId xmlns:a16="http://schemas.microsoft.com/office/drawing/2014/main" id="{D281B39A-9E80-094E-AA60-EBE618B53063}"/>
              </a:ext>
            </a:extLst>
          </p:cNvPr>
          <p:cNvGraphicFramePr>
            <a:graphicFrameLocks noChangeAspect="1"/>
          </p:cNvGraphicFramePr>
          <p:nvPr>
            <p:extLst>
              <p:ext uri="{D42A27DB-BD31-4B8C-83A1-F6EECF244321}">
                <p14:modId xmlns:p14="http://schemas.microsoft.com/office/powerpoint/2010/main" val="626185763"/>
              </p:ext>
            </p:extLst>
          </p:nvPr>
        </p:nvGraphicFramePr>
        <p:xfrm>
          <a:off x="1830388" y="5037759"/>
          <a:ext cx="228600" cy="223837"/>
        </p:xfrm>
        <a:graphic>
          <a:graphicData uri="http://schemas.openxmlformats.org/presentationml/2006/ole">
            <mc:AlternateContent xmlns:mc="http://schemas.openxmlformats.org/markup-compatibility/2006">
              <mc:Choice xmlns:v="urn:schemas-microsoft-com:vml" Requires="v">
                <p:oleObj spid="_x0000_s84543" name="Image" r:id="rId11" imgW="533400" imgH="520700" progId="Photoshop.Image.4">
                  <p:embed/>
                </p:oleObj>
              </mc:Choice>
              <mc:Fallback>
                <p:oleObj name="Image" r:id="rId11" imgW="533400" imgH="520700" progId="Photoshop.Image.4">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0388" y="5037759"/>
                        <a:ext cx="228600" cy="223837"/>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83981" name="Picture 14">
            <a:extLst>
              <a:ext uri="{FF2B5EF4-FFF2-40B4-BE49-F238E27FC236}">
                <a16:creationId xmlns:a16="http://schemas.microsoft.com/office/drawing/2014/main" id="{2B8DE4AF-F85D-5847-B7BA-0E3D0098CA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0"/>
            <a:ext cx="1066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Slide Number Placeholder 14">
            <a:extLst>
              <a:ext uri="{FF2B5EF4-FFF2-40B4-BE49-F238E27FC236}">
                <a16:creationId xmlns:a16="http://schemas.microsoft.com/office/drawing/2014/main" id="{1F4EB639-2100-5240-816A-36F6F7BBDC8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5EB11BB7-DF8D-9E42-8756-96E4A1CB3136}" type="slidenum">
              <a:rPr lang="el-GR" altLang="en-GR" sz="1400"/>
              <a:pPr eaLnBrk="1" hangingPunct="1"/>
              <a:t>73</a:t>
            </a:fld>
            <a:endParaRPr lang="el-GR" altLang="en-GR" sz="1400"/>
          </a:p>
        </p:txBody>
      </p:sp>
      <p:sp>
        <p:nvSpPr>
          <p:cNvPr id="2" name="Footer Placeholder 1">
            <a:extLst>
              <a:ext uri="{FF2B5EF4-FFF2-40B4-BE49-F238E27FC236}">
                <a16:creationId xmlns:a16="http://schemas.microsoft.com/office/drawing/2014/main" id="{32F6A6F5-8FF4-B14B-A8EB-D2445DC80FC7}"/>
              </a:ext>
            </a:extLst>
          </p:cNvPr>
          <p:cNvSpPr>
            <a:spLocks noGrp="1"/>
          </p:cNvSpPr>
          <p:nvPr>
            <p:ph type="ftr" sz="quarter" idx="11"/>
          </p:nvPr>
        </p:nvSpPr>
        <p:spPr>
          <a:xfrm>
            <a:off x="3556000" y="6427788"/>
            <a:ext cx="2895600" cy="457200"/>
          </a:xfrm>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2" descr="μικρό σφαιρίδιο μανιτάρι copy">
            <a:extLst>
              <a:ext uri="{FF2B5EF4-FFF2-40B4-BE49-F238E27FC236}">
                <a16:creationId xmlns:a16="http://schemas.microsoft.com/office/drawing/2014/main" id="{8F77F035-3A0B-D74E-A691-BC1AB0480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765175"/>
            <a:ext cx="663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3">
            <a:extLst>
              <a:ext uri="{FF2B5EF4-FFF2-40B4-BE49-F238E27FC236}">
                <a16:creationId xmlns:a16="http://schemas.microsoft.com/office/drawing/2014/main" id="{677D9DDE-3A20-294A-AA98-5A956AB3B08F}"/>
              </a:ext>
            </a:extLst>
          </p:cNvPr>
          <p:cNvSpPr>
            <a:spLocks noChangeArrowheads="1"/>
          </p:cNvSpPr>
          <p:nvPr/>
        </p:nvSpPr>
        <p:spPr bwMode="auto">
          <a:xfrm>
            <a:off x="762000" y="792163"/>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spcBef>
                <a:spcPct val="20000"/>
              </a:spcBef>
            </a:pPr>
            <a:r>
              <a:rPr lang="en-GB" altLang="en-GR" sz="3200">
                <a:latin typeface="Times New Roman" panose="02020603050405020304" pitchFamily="18" charset="0"/>
              </a:rPr>
              <a:t>          </a:t>
            </a:r>
          </a:p>
        </p:txBody>
      </p:sp>
      <p:pic>
        <p:nvPicPr>
          <p:cNvPr id="86019" name="Picture 4">
            <a:extLst>
              <a:ext uri="{FF2B5EF4-FFF2-40B4-BE49-F238E27FC236}">
                <a16:creationId xmlns:a16="http://schemas.microsoft.com/office/drawing/2014/main" id="{37D9613F-6F3D-F44A-91A3-C475C7414A9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6165850"/>
            <a:ext cx="76104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5">
            <a:extLst>
              <a:ext uri="{FF2B5EF4-FFF2-40B4-BE49-F238E27FC236}">
                <a16:creationId xmlns:a16="http://schemas.microsoft.com/office/drawing/2014/main" id="{7E7F7BC7-FEE9-0541-9992-EEA1F44BFE97}"/>
              </a:ext>
            </a:extLst>
          </p:cNvPr>
          <p:cNvSpPr>
            <a:spLocks noChangeArrowheads="1"/>
          </p:cNvSpPr>
          <p:nvPr/>
        </p:nvSpPr>
        <p:spPr bwMode="auto">
          <a:xfrm>
            <a:off x="1524000" y="852488"/>
            <a:ext cx="7440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GB" altLang="en-GR" sz="2800" b="1" u="sng">
                <a:latin typeface="Arial" panose="020B0604020202020204" pitchFamily="34" charset="0"/>
              </a:rPr>
              <a:t>Στρατηγική </a:t>
            </a:r>
            <a:r>
              <a:rPr lang="el-GR" altLang="en-GR" sz="2800" b="1" u="sng">
                <a:latin typeface="Arial" panose="020B0604020202020204" pitchFamily="34" charset="0"/>
              </a:rPr>
              <a:t>Επικοινωνίας - </a:t>
            </a:r>
            <a:r>
              <a:rPr lang="en-US" altLang="en-GR" sz="2800" b="1" u="sng">
                <a:latin typeface="Arial" panose="020B0604020202020204" pitchFamily="34" charset="0"/>
              </a:rPr>
              <a:t>Promotion</a:t>
            </a:r>
            <a:endParaRPr lang="en-GB" altLang="en-GR" sz="2800" b="1" u="sng">
              <a:latin typeface="Arial" panose="020B0604020202020204" pitchFamily="34" charset="0"/>
            </a:endParaRPr>
          </a:p>
        </p:txBody>
      </p:sp>
      <p:sp>
        <p:nvSpPr>
          <p:cNvPr id="86021" name="Rectangle 8">
            <a:extLst>
              <a:ext uri="{FF2B5EF4-FFF2-40B4-BE49-F238E27FC236}">
                <a16:creationId xmlns:a16="http://schemas.microsoft.com/office/drawing/2014/main" id="{073BD0C3-3A0A-204A-8FEF-C7F0ECA6A0BF}"/>
              </a:ext>
            </a:extLst>
          </p:cNvPr>
          <p:cNvSpPr>
            <a:spLocks noChangeArrowheads="1"/>
          </p:cNvSpPr>
          <p:nvPr/>
        </p:nvSpPr>
        <p:spPr bwMode="auto">
          <a:xfrm>
            <a:off x="1066800" y="1072649"/>
            <a:ext cx="7440613" cy="501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7" rIns="92075" bIns="46037">
            <a:spAutoFit/>
          </a:bodyP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endParaRPr lang="el-GR" altLang="en-GR" sz="2000" b="1" dirty="0">
              <a:latin typeface="Arial" panose="020B0604020202020204" pitchFamily="34" charset="0"/>
            </a:endParaRPr>
          </a:p>
          <a:p>
            <a:endParaRPr lang="en-GB" altLang="en-GR" sz="2000" b="1" dirty="0">
              <a:latin typeface="Arial" panose="020B0604020202020204" pitchFamily="34" charset="0"/>
            </a:endParaRPr>
          </a:p>
          <a:p>
            <a:r>
              <a:rPr lang="el-GR" altLang="en-GR" sz="2000" b="1" dirty="0">
                <a:latin typeface="Arial" panose="020B0604020202020204" pitchFamily="34" charset="0"/>
              </a:rPr>
              <a:t>Έμφαση στην </a:t>
            </a:r>
            <a:r>
              <a:rPr lang="en-US" altLang="en-GR" sz="2000" b="1" dirty="0">
                <a:latin typeface="Arial" panose="020B0604020202020204" pitchFamily="34" charset="0"/>
              </a:rPr>
              <a:t>word-of-mouth</a:t>
            </a:r>
            <a:r>
              <a:rPr lang="el-GR" altLang="en-GR" sz="2000" b="1" dirty="0">
                <a:latin typeface="Arial" panose="020B0604020202020204" pitchFamily="34" charset="0"/>
              </a:rPr>
              <a:t>, </a:t>
            </a:r>
            <a:r>
              <a:rPr lang="en-US" altLang="en-GR" sz="2000" b="1" dirty="0">
                <a:latin typeface="Arial" panose="020B0604020202020204" pitchFamily="34" charset="0"/>
              </a:rPr>
              <a:t>network </a:t>
            </a:r>
            <a:r>
              <a:rPr lang="el-GR" altLang="en-GR" sz="2000" b="1" dirty="0">
                <a:latin typeface="Arial" panose="020B0604020202020204" pitchFamily="34" charset="0"/>
              </a:rPr>
              <a:t>επικοινωνία </a:t>
            </a:r>
            <a:r>
              <a:rPr lang="en-US" altLang="en-GR" sz="2000" b="1" dirty="0">
                <a:latin typeface="Arial" panose="020B0604020202020204" pitchFamily="34" charset="0"/>
              </a:rPr>
              <a:t>(consumer to consumer) </a:t>
            </a:r>
            <a:r>
              <a:rPr lang="el-GR" altLang="en-GR" sz="2000" b="1" dirty="0">
                <a:latin typeface="Arial" panose="020B0604020202020204" pitchFamily="34" charset="0"/>
              </a:rPr>
              <a:t>μέσω των Κοινωνικών Δικτύων </a:t>
            </a:r>
            <a:r>
              <a:rPr lang="en-US" altLang="en-GR" sz="2000" b="1" dirty="0">
                <a:latin typeface="Arial" panose="020B0604020202020204" pitchFamily="34" charset="0"/>
              </a:rPr>
              <a:t>(Social Media</a:t>
            </a:r>
            <a:r>
              <a:rPr lang="el-GR" altLang="en-GR" sz="2000" b="1" dirty="0">
                <a:latin typeface="Arial" panose="020B0604020202020204" pitchFamily="34" charset="0"/>
              </a:rPr>
              <a:t>/</a:t>
            </a:r>
            <a:r>
              <a:rPr lang="en-US" altLang="en-GR" sz="2000" b="1" dirty="0">
                <a:latin typeface="Arial" panose="020B0604020202020204" pitchFamily="34" charset="0"/>
              </a:rPr>
              <a:t>Facebook, Instagram, Pinterest, </a:t>
            </a:r>
            <a:r>
              <a:rPr lang="en-US" altLang="en-GR" sz="2000" b="1" dirty="0" err="1">
                <a:latin typeface="Arial" panose="020B0604020202020204" pitchFamily="34" charset="0"/>
              </a:rPr>
              <a:t>Youtube</a:t>
            </a:r>
            <a:r>
              <a:rPr lang="en-US" altLang="en-GR" sz="2000" b="1" dirty="0">
                <a:latin typeface="Arial" panose="020B0604020202020204" pitchFamily="34" charset="0"/>
              </a:rPr>
              <a:t>, Twitter, etc.) </a:t>
            </a:r>
            <a:r>
              <a:rPr lang="el-GR" altLang="en-GR" sz="2000" b="1" dirty="0">
                <a:latin typeface="Arial" panose="020B0604020202020204" pitchFamily="34" charset="0"/>
              </a:rPr>
              <a:t>και της</a:t>
            </a:r>
            <a:r>
              <a:rPr lang="en-US" altLang="en-GR" sz="2000" b="1" dirty="0">
                <a:latin typeface="Arial" panose="020B0604020202020204" pitchFamily="34" charset="0"/>
              </a:rPr>
              <a:t> viral </a:t>
            </a:r>
            <a:r>
              <a:rPr lang="el-GR" altLang="en-GR" sz="2000" b="1" dirty="0">
                <a:latin typeface="Arial" panose="020B0604020202020204" pitchFamily="34" charset="0"/>
              </a:rPr>
              <a:t>πληροφόρησης (</a:t>
            </a:r>
            <a:r>
              <a:rPr lang="en-US" altLang="en-GR" sz="2000" b="1" dirty="0">
                <a:latin typeface="Arial" panose="020B0604020202020204" pitchFamily="34" charset="0"/>
              </a:rPr>
              <a:t>marketing 360</a:t>
            </a:r>
            <a:r>
              <a:rPr lang="en-US" altLang="en-GR" sz="2000" b="1" baseline="30000" dirty="0">
                <a:latin typeface="Arial" panose="020B0604020202020204" pitchFamily="34" charset="0"/>
              </a:rPr>
              <a:t>o</a:t>
            </a:r>
            <a:r>
              <a:rPr lang="en-US" altLang="en-GR" sz="2000" b="1" dirty="0">
                <a:latin typeface="Arial" panose="020B0604020202020204" pitchFamily="34" charset="0"/>
              </a:rPr>
              <a:t>)</a:t>
            </a:r>
            <a:endParaRPr lang="el-GR" altLang="en-GR" sz="2000" b="1" dirty="0">
              <a:latin typeface="Arial" panose="020B0604020202020204" pitchFamily="34" charset="0"/>
            </a:endParaRPr>
          </a:p>
          <a:p>
            <a:endParaRPr lang="el-GR" altLang="en-GR" sz="2000" b="1" dirty="0">
              <a:latin typeface="Arial" panose="020B0604020202020204" pitchFamily="34" charset="0"/>
            </a:endParaRPr>
          </a:p>
          <a:p>
            <a:r>
              <a:rPr lang="el-GR" altLang="en-GR" sz="2000" b="1" dirty="0">
                <a:latin typeface="Arial" panose="020B0604020202020204" pitchFamily="34" charset="0"/>
              </a:rPr>
              <a:t>Οι στόχοι της </a:t>
            </a:r>
            <a:r>
              <a:rPr lang="el-GR" altLang="en-GR" sz="2000" b="1" dirty="0" err="1">
                <a:latin typeface="Arial" panose="020B0604020202020204" pitchFamily="34" charset="0"/>
              </a:rPr>
              <a:t>Στρ</a:t>
            </a:r>
            <a:r>
              <a:rPr lang="el-GR" altLang="en-GR" sz="2000" b="1" dirty="0">
                <a:latin typeface="Arial" panose="020B0604020202020204" pitchFamily="34" charset="0"/>
              </a:rPr>
              <a:t>. Επικοινωνίας </a:t>
            </a:r>
            <a:r>
              <a:rPr lang="en-US" altLang="en-GR" sz="2000" b="1" dirty="0">
                <a:latin typeface="Arial" panose="020B0604020202020204" pitchFamily="34" charset="0"/>
              </a:rPr>
              <a:t>(</a:t>
            </a:r>
            <a:r>
              <a:rPr lang="el-GR" altLang="en-GR" sz="2000" b="1" dirty="0">
                <a:latin typeface="Arial" panose="020B0604020202020204" pitchFamily="34" charset="0"/>
              </a:rPr>
              <a:t>Ο.Ε.Μ.</a:t>
            </a:r>
            <a:r>
              <a:rPr lang="en-US" altLang="en-GR" sz="2000" b="1" dirty="0">
                <a:latin typeface="Arial" panose="020B0604020202020204" pitchFamily="34" charset="0"/>
              </a:rPr>
              <a:t>)</a:t>
            </a:r>
            <a:r>
              <a:rPr lang="el-GR" altLang="en-GR" sz="2000" b="1" dirty="0">
                <a:latin typeface="Arial" panose="020B0604020202020204" pitchFamily="34" charset="0"/>
              </a:rPr>
              <a:t> πρέπει να ενσωματωθούν εδώ, π.χ. (στόχοι </a:t>
            </a:r>
            <a:r>
              <a:rPr lang="en-US" altLang="en-GR" sz="2000" b="1" dirty="0">
                <a:latin typeface="Arial" panose="020B0604020202020204" pitchFamily="34" charset="0"/>
              </a:rPr>
              <a:t>AIDA)</a:t>
            </a:r>
            <a:r>
              <a:rPr lang="el-GR" altLang="en-GR" sz="2000" b="1" dirty="0">
                <a:latin typeface="Arial" panose="020B0604020202020204" pitchFamily="34" charset="0"/>
              </a:rPr>
              <a:t> </a:t>
            </a:r>
          </a:p>
          <a:p>
            <a:endParaRPr lang="en-US" altLang="en-GR" sz="2000" b="1" dirty="0">
              <a:latin typeface="Arial" panose="020B0604020202020204" pitchFamily="34" charset="0"/>
            </a:endParaRPr>
          </a:p>
          <a:p>
            <a:r>
              <a:rPr lang="en-US" altLang="en-GR" sz="2000" b="1" dirty="0">
                <a:latin typeface="Arial" panose="020B0604020202020204" pitchFamily="34" charset="0"/>
              </a:rPr>
              <a:t>TO </a:t>
            </a:r>
            <a:r>
              <a:rPr lang="el-GR" altLang="en-GR" sz="2000" b="1" dirty="0">
                <a:latin typeface="Arial" panose="020B0604020202020204" pitchFamily="34" charset="0"/>
              </a:rPr>
              <a:t>ΕΙΔΟΣ ΤΗΣ ΕΠΙΧΕΙΡΗΣΗΣ (π.χ. Αν είναι </a:t>
            </a:r>
            <a:r>
              <a:rPr lang="en-US" altLang="en-GR" sz="2000" b="1" dirty="0">
                <a:latin typeface="Arial" panose="020B0604020202020204" pitchFamily="34" charset="0"/>
              </a:rPr>
              <a:t>B-to-B, B-to-C </a:t>
            </a:r>
            <a:r>
              <a:rPr lang="el-GR" altLang="en-GR" sz="2000" b="1" dirty="0">
                <a:latin typeface="Arial" panose="020B0604020202020204" pitchFamily="34" charset="0"/>
              </a:rPr>
              <a:t>Υπηρεσία, κλπ.)</a:t>
            </a:r>
            <a:r>
              <a:rPr lang="en-GB" altLang="en-GR" sz="2000" b="1" dirty="0">
                <a:latin typeface="Arial" panose="020B0604020202020204" pitchFamily="34" charset="0"/>
              </a:rPr>
              <a:t> </a:t>
            </a:r>
            <a:r>
              <a:rPr lang="el-GR" altLang="en-GR" sz="2000" b="1" dirty="0">
                <a:latin typeface="Arial" panose="020B0604020202020204" pitchFamily="34" charset="0"/>
              </a:rPr>
              <a:t>ΕΙΝΑΙ ΚΑΘΟΡΙΣΤΙΚΟ ΤΟΥ ΠΟΥ ΠΡΕΠΕΙ ΝΑ ΔΩΘΕΙ ΕΜΦΑΣΗ, τόσο ως προς την επιλογή των </a:t>
            </a:r>
            <a:r>
              <a:rPr lang="en-US" altLang="en-GR" sz="2000" b="1" dirty="0">
                <a:latin typeface="Arial" panose="020B0604020202020204" pitchFamily="34" charset="0"/>
              </a:rPr>
              <a:t>SM, </a:t>
            </a:r>
            <a:r>
              <a:rPr lang="el-GR" altLang="en-GR" sz="2000" b="1" dirty="0">
                <a:latin typeface="Arial" panose="020B0604020202020204" pitchFamily="34" charset="0"/>
              </a:rPr>
              <a:t>όσο και στην επιλογή των </a:t>
            </a:r>
            <a:r>
              <a:rPr lang="en-US" altLang="en-GR" sz="2000" b="1" dirty="0">
                <a:latin typeface="Arial" panose="020B0604020202020204" pitchFamily="34" charset="0"/>
              </a:rPr>
              <a:t>inbound </a:t>
            </a:r>
            <a:r>
              <a:rPr lang="el-GR" altLang="en-GR" sz="2000" b="1" dirty="0">
                <a:latin typeface="Arial" panose="020B0604020202020204" pitchFamily="34" charset="0"/>
              </a:rPr>
              <a:t>μέσων στην ιστοσελίδα (π.χ. </a:t>
            </a:r>
            <a:r>
              <a:rPr lang="en-US" altLang="en-GR" sz="2000" b="1" dirty="0">
                <a:latin typeface="Arial" panose="020B0604020202020204" pitchFamily="34" charset="0"/>
              </a:rPr>
              <a:t>Email, video, e-book, organic search, webpage, white papers, blogs</a:t>
            </a:r>
            <a:r>
              <a:rPr lang="el-GR" altLang="en-GR" sz="2000" b="1" dirty="0">
                <a:latin typeface="Arial" panose="020B0604020202020204" pitchFamily="34" charset="0"/>
              </a:rPr>
              <a:t>, </a:t>
            </a:r>
            <a:r>
              <a:rPr lang="en-US" altLang="en-GR" sz="2000" b="1" dirty="0">
                <a:latin typeface="Arial" panose="020B0604020202020204" pitchFamily="34" charset="0"/>
              </a:rPr>
              <a:t>webinars).</a:t>
            </a:r>
            <a:endParaRPr lang="el-GR" altLang="en-GR" sz="2000" b="1" dirty="0">
              <a:latin typeface="Arial" panose="020B0604020202020204" pitchFamily="34" charset="0"/>
            </a:endParaRPr>
          </a:p>
        </p:txBody>
      </p:sp>
      <p:sp>
        <p:nvSpPr>
          <p:cNvPr id="86022" name="Rectangle 9">
            <a:extLst>
              <a:ext uri="{FF2B5EF4-FFF2-40B4-BE49-F238E27FC236}">
                <a16:creationId xmlns:a16="http://schemas.microsoft.com/office/drawing/2014/main" id="{57322E48-E8BB-884C-A998-590AB7F45C43}"/>
              </a:ext>
            </a:extLst>
          </p:cNvPr>
          <p:cNvSpPr>
            <a:spLocks noChangeArrowheads="1"/>
          </p:cNvSpPr>
          <p:nvPr/>
        </p:nvSpPr>
        <p:spPr bwMode="auto">
          <a:xfrm>
            <a:off x="234836" y="280988"/>
            <a:ext cx="86328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defTabSz="762000"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76200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7620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r>
              <a:rPr lang="el-GR" altLang="en-GR" sz="3200" u="sng" dirty="0">
                <a:solidFill>
                  <a:schemeClr val="tx2"/>
                </a:solidFill>
                <a:latin typeface="Arial" panose="020B0604020202020204" pitchFamily="34" charset="0"/>
              </a:rPr>
              <a:t>Στρατηγική Μάρκετινγκ Διαδικτύου</a:t>
            </a:r>
          </a:p>
          <a:p>
            <a:pPr algn="ctr"/>
            <a:br>
              <a:rPr lang="en-GB" altLang="en-GR" sz="3200" b="1" dirty="0">
                <a:solidFill>
                  <a:srgbClr val="0000CC"/>
                </a:solidFill>
                <a:latin typeface="Arial" panose="020B0604020202020204" pitchFamily="34" charset="0"/>
              </a:rPr>
            </a:br>
            <a:endParaRPr lang="en-GB" altLang="en-GR" sz="3200" b="1" dirty="0">
              <a:solidFill>
                <a:srgbClr val="0000CC"/>
              </a:solidFill>
              <a:latin typeface="Arial" panose="020B0604020202020204" pitchFamily="34" charset="0"/>
            </a:endParaRPr>
          </a:p>
        </p:txBody>
      </p:sp>
      <p:graphicFrame>
        <p:nvGraphicFramePr>
          <p:cNvPr id="86023" name="Object 10">
            <a:extLst>
              <a:ext uri="{FF2B5EF4-FFF2-40B4-BE49-F238E27FC236}">
                <a16:creationId xmlns:a16="http://schemas.microsoft.com/office/drawing/2014/main" id="{9938FFE3-5E1F-0243-96FF-C087A6FD929B}"/>
              </a:ext>
            </a:extLst>
          </p:cNvPr>
          <p:cNvGraphicFramePr>
            <a:graphicFrameLocks noChangeAspect="1"/>
          </p:cNvGraphicFramePr>
          <p:nvPr/>
        </p:nvGraphicFramePr>
        <p:xfrm>
          <a:off x="0" y="3175"/>
          <a:ext cx="1066800" cy="1004888"/>
        </p:xfrm>
        <a:graphic>
          <a:graphicData uri="http://schemas.openxmlformats.org/presentationml/2006/ole">
            <mc:AlternateContent xmlns:mc="http://schemas.openxmlformats.org/markup-compatibility/2006">
              <mc:Choice xmlns:v="urn:schemas-microsoft-com:vml" Requires="v">
                <p:oleObj spid="_x0000_s86586" name="Image" r:id="rId6" imgW="1219200" imgH="1231900" progId="Photoshop.Image.4">
                  <p:embed/>
                </p:oleObj>
              </mc:Choice>
              <mc:Fallback>
                <p:oleObj name="Image" r:id="rId6" imgW="1219200" imgH="1231900" progId="Photoshop.Image.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1066800" cy="100488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86024" name="Picture 14">
            <a:extLst>
              <a:ext uri="{FF2B5EF4-FFF2-40B4-BE49-F238E27FC236}">
                <a16:creationId xmlns:a16="http://schemas.microsoft.com/office/drawing/2014/main" id="{66230F2A-A191-0C4D-ACDA-29354B41DA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0"/>
            <a:ext cx="1066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Slide Number Placeholder 14">
            <a:extLst>
              <a:ext uri="{FF2B5EF4-FFF2-40B4-BE49-F238E27FC236}">
                <a16:creationId xmlns:a16="http://schemas.microsoft.com/office/drawing/2014/main" id="{D1D00528-84E5-DE4A-A748-76ECB86650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EF15B128-57FC-5347-BFF1-E2543F5F5AA6}" type="slidenum">
              <a:rPr lang="el-GR" altLang="en-GR" sz="1400"/>
              <a:pPr eaLnBrk="1" hangingPunct="1"/>
              <a:t>74</a:t>
            </a:fld>
            <a:endParaRPr lang="el-GR" altLang="en-GR" sz="1400"/>
          </a:p>
        </p:txBody>
      </p:sp>
      <p:sp>
        <p:nvSpPr>
          <p:cNvPr id="2" name="Footer Placeholder 1">
            <a:extLst>
              <a:ext uri="{FF2B5EF4-FFF2-40B4-BE49-F238E27FC236}">
                <a16:creationId xmlns:a16="http://schemas.microsoft.com/office/drawing/2014/main" id="{6D68791F-4C2F-A249-8444-A8071447DCDA}"/>
              </a:ext>
            </a:extLst>
          </p:cNvPr>
          <p:cNvSpPr>
            <a:spLocks noGrp="1"/>
          </p:cNvSpPr>
          <p:nvPr>
            <p:ph type="ftr" sz="quarter" idx="11"/>
          </p:nvPr>
        </p:nvSpPr>
        <p:spPr>
          <a:xfrm>
            <a:off x="3556000" y="6427788"/>
            <a:ext cx="2895600" cy="457200"/>
          </a:xfrm>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graphicFrame>
        <p:nvGraphicFramePr>
          <p:cNvPr id="86027" name="Object 13">
            <a:extLst>
              <a:ext uri="{FF2B5EF4-FFF2-40B4-BE49-F238E27FC236}">
                <a16:creationId xmlns:a16="http://schemas.microsoft.com/office/drawing/2014/main" id="{297D9BEC-0301-CE40-8DE9-3E6CACFC3637}"/>
              </a:ext>
            </a:extLst>
          </p:cNvPr>
          <p:cNvGraphicFramePr>
            <a:graphicFrameLocks noChangeAspect="1"/>
          </p:cNvGraphicFramePr>
          <p:nvPr>
            <p:extLst>
              <p:ext uri="{D42A27DB-BD31-4B8C-83A1-F6EECF244321}">
                <p14:modId xmlns:p14="http://schemas.microsoft.com/office/powerpoint/2010/main" val="4014584218"/>
              </p:ext>
            </p:extLst>
          </p:nvPr>
        </p:nvGraphicFramePr>
        <p:xfrm>
          <a:off x="762000" y="1820069"/>
          <a:ext cx="228600" cy="223837"/>
        </p:xfrm>
        <a:graphic>
          <a:graphicData uri="http://schemas.openxmlformats.org/presentationml/2006/ole">
            <mc:AlternateContent xmlns:mc="http://schemas.openxmlformats.org/markup-compatibility/2006">
              <mc:Choice xmlns:v="urn:schemas-microsoft-com:vml" Requires="v">
                <p:oleObj spid="_x0000_s86587" name="Image" r:id="rId9" imgW="533400" imgH="520700" progId="Photoshop.Image.4">
                  <p:embed/>
                </p:oleObj>
              </mc:Choice>
              <mc:Fallback>
                <p:oleObj name="Image" r:id="rId9" imgW="533400" imgH="520700" progId="Photoshop.Image.4">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1820069"/>
                        <a:ext cx="228600" cy="223837"/>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6028" name="Object 13">
            <a:extLst>
              <a:ext uri="{FF2B5EF4-FFF2-40B4-BE49-F238E27FC236}">
                <a16:creationId xmlns:a16="http://schemas.microsoft.com/office/drawing/2014/main" id="{3DCA50A1-89F2-7841-A4A7-FC346F647DDC}"/>
              </a:ext>
            </a:extLst>
          </p:cNvPr>
          <p:cNvGraphicFramePr>
            <a:graphicFrameLocks noChangeAspect="1"/>
          </p:cNvGraphicFramePr>
          <p:nvPr>
            <p:extLst>
              <p:ext uri="{D42A27DB-BD31-4B8C-83A1-F6EECF244321}">
                <p14:modId xmlns:p14="http://schemas.microsoft.com/office/powerpoint/2010/main" val="4023165889"/>
              </p:ext>
            </p:extLst>
          </p:nvPr>
        </p:nvGraphicFramePr>
        <p:xfrm>
          <a:off x="781602" y="3317081"/>
          <a:ext cx="228600" cy="223837"/>
        </p:xfrm>
        <a:graphic>
          <a:graphicData uri="http://schemas.openxmlformats.org/presentationml/2006/ole">
            <mc:AlternateContent xmlns:mc="http://schemas.openxmlformats.org/markup-compatibility/2006">
              <mc:Choice xmlns:v="urn:schemas-microsoft-com:vml" Requires="v">
                <p:oleObj spid="_x0000_s86588" name="Image" r:id="rId11" imgW="533400" imgH="520700" progId="Photoshop.Image.4">
                  <p:embed/>
                </p:oleObj>
              </mc:Choice>
              <mc:Fallback>
                <p:oleObj name="Image" r:id="rId11" imgW="533400" imgH="520700" progId="Photoshop.Image.4">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602" y="3317081"/>
                        <a:ext cx="228600" cy="223837"/>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6029" name="Object 13">
            <a:extLst>
              <a:ext uri="{FF2B5EF4-FFF2-40B4-BE49-F238E27FC236}">
                <a16:creationId xmlns:a16="http://schemas.microsoft.com/office/drawing/2014/main" id="{96E0D4F5-26D6-874C-B886-7A4A62F07D3D}"/>
              </a:ext>
            </a:extLst>
          </p:cNvPr>
          <p:cNvGraphicFramePr>
            <a:graphicFrameLocks noChangeAspect="1"/>
          </p:cNvGraphicFramePr>
          <p:nvPr>
            <p:extLst>
              <p:ext uri="{D42A27DB-BD31-4B8C-83A1-F6EECF244321}">
                <p14:modId xmlns:p14="http://schemas.microsoft.com/office/powerpoint/2010/main" val="895115739"/>
              </p:ext>
            </p:extLst>
          </p:nvPr>
        </p:nvGraphicFramePr>
        <p:xfrm>
          <a:off x="742950" y="4217987"/>
          <a:ext cx="228600" cy="223838"/>
        </p:xfrm>
        <a:graphic>
          <a:graphicData uri="http://schemas.openxmlformats.org/presentationml/2006/ole">
            <mc:AlternateContent xmlns:mc="http://schemas.openxmlformats.org/markup-compatibility/2006">
              <mc:Choice xmlns:v="urn:schemas-microsoft-com:vml" Requires="v">
                <p:oleObj spid="_x0000_s86589" name="Image" r:id="rId12" imgW="533400" imgH="520700" progId="Photoshop.Image.4">
                  <p:embed/>
                </p:oleObj>
              </mc:Choice>
              <mc:Fallback>
                <p:oleObj name="Image" r:id="rId12" imgW="533400" imgH="520700" progId="Photoshop.Image.4">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950" y="4217987"/>
                        <a:ext cx="228600" cy="223838"/>
                      </a:xfrm>
                      <a:prstGeom prst="rect">
                        <a:avLst/>
                      </a:prstGeom>
                      <a:noFill/>
                      <a:ln>
                        <a:noFill/>
                      </a:ln>
                      <a:effectLst/>
                      <a:extLst>
                        <a:ext uri="{909E8E84-426E-40DD-AFC4-6F175D3DCCD1}">
                          <a14:hiddenFill xmlns:a14="http://schemas.microsoft.com/office/drawing/2010/main">
                            <a:solidFill>
                              <a:srgbClr val="B2B2B2">
                                <a:alpha val="50195"/>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633332CF-8531-3046-9C80-5B2761CD5891}"/>
              </a:ext>
            </a:extLst>
          </p:cNvPr>
          <p:cNvSpPr>
            <a:spLocks noGrp="1"/>
          </p:cNvSpPr>
          <p:nvPr>
            <p:ph type="title"/>
          </p:nvPr>
        </p:nvSpPr>
        <p:spPr>
          <a:xfrm>
            <a:off x="603568" y="239499"/>
            <a:ext cx="7775575" cy="1713860"/>
          </a:xfrm>
        </p:spPr>
        <p:txBody>
          <a:bodyPr/>
          <a:lstStyle/>
          <a:p>
            <a:r>
              <a:rPr lang="en-US" altLang="en-GR" dirty="0">
                <a:ea typeface="ＭＳ Ｐゴシック" panose="020B0600070205080204" pitchFamily="34" charset="-128"/>
              </a:rPr>
              <a:t>CONTENT ENGAGEMENT</a:t>
            </a:r>
          </a:p>
        </p:txBody>
      </p:sp>
      <p:sp>
        <p:nvSpPr>
          <p:cNvPr id="4" name="Footer Placeholder 3">
            <a:extLst>
              <a:ext uri="{FF2B5EF4-FFF2-40B4-BE49-F238E27FC236}">
                <a16:creationId xmlns:a16="http://schemas.microsoft.com/office/drawing/2014/main" id="{F89553E9-2783-0E41-810B-3666AB28A077}"/>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31023280-24E0-4949-A03E-EE57182BB9B8}"/>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1E43B162-9B14-1843-A7AD-8BB330CD564B}" type="slidenum">
              <a:rPr lang="el-GR" altLang="en-GR" sz="1400"/>
              <a:pPr eaLnBrk="1" hangingPunct="1"/>
              <a:t>75</a:t>
            </a:fld>
            <a:endParaRPr lang="el-GR" altLang="en-GR" sz="1400"/>
          </a:p>
        </p:txBody>
      </p:sp>
      <p:sp>
        <p:nvSpPr>
          <p:cNvPr id="48132" name="Content Placeholder 6">
            <a:extLst>
              <a:ext uri="{FF2B5EF4-FFF2-40B4-BE49-F238E27FC236}">
                <a16:creationId xmlns:a16="http://schemas.microsoft.com/office/drawing/2014/main" id="{F98C48B0-C3BC-004F-9CDE-87E0EA89BC26}"/>
              </a:ext>
            </a:extLst>
          </p:cNvPr>
          <p:cNvSpPr>
            <a:spLocks noGrp="1"/>
          </p:cNvSpPr>
          <p:nvPr>
            <p:ph idx="1"/>
          </p:nvPr>
        </p:nvSpPr>
        <p:spPr>
          <a:xfrm>
            <a:off x="685800" y="2204864"/>
            <a:ext cx="7696200" cy="3657600"/>
          </a:xfrm>
        </p:spPr>
        <p:txBody>
          <a:bodyPr/>
          <a:lstStyle/>
          <a:p>
            <a:endParaRPr lang="en-GR" altLang="en-GR">
              <a:ea typeface="ＭＳ Ｐゴシック" panose="020B0600070205080204" pitchFamily="34" charset="-128"/>
            </a:endParaRPr>
          </a:p>
        </p:txBody>
      </p:sp>
      <p:pic>
        <p:nvPicPr>
          <p:cNvPr id="48133" name="Picture 7">
            <a:extLst>
              <a:ext uri="{FF2B5EF4-FFF2-40B4-BE49-F238E27FC236}">
                <a16:creationId xmlns:a16="http://schemas.microsoft.com/office/drawing/2014/main" id="{692803B9-D8D8-834C-A25F-0D4D69912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916113"/>
            <a:ext cx="903605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F914C9F-ADDC-5349-B2D7-E5859CC0A142}"/>
              </a:ext>
            </a:extLst>
          </p:cNvPr>
          <p:cNvSpPr/>
          <p:nvPr/>
        </p:nvSpPr>
        <p:spPr>
          <a:xfrm>
            <a:off x="1462214" y="142322"/>
            <a:ext cx="6063995" cy="954107"/>
          </a:xfrm>
          <a:prstGeom prst="rect">
            <a:avLst/>
          </a:prstGeom>
        </p:spPr>
        <p:txBody>
          <a:bodyPr wrap="square">
            <a:spAutoFit/>
          </a:bodyPr>
          <a:lstStyle/>
          <a:p>
            <a:pPr algn="ctr" eaLnBrk="1" hangingPunct="1"/>
            <a:r>
              <a:rPr lang="el-GR" altLang="en-GR" sz="2800" u="sng" dirty="0">
                <a:solidFill>
                  <a:schemeClr val="tx2"/>
                </a:solidFill>
                <a:latin typeface="Arial" panose="020B0604020202020204" pitchFamily="34" charset="0"/>
              </a:rPr>
              <a:t>Στρατηγική Μάρκετινγκ Διαδικτύου</a:t>
            </a:r>
          </a:p>
          <a:p>
            <a:pPr algn="ctr" eaLnBrk="1" hangingPunct="1"/>
            <a:r>
              <a:rPr lang="el-GR" altLang="en-GR" sz="2800" u="sng" dirty="0">
                <a:solidFill>
                  <a:schemeClr val="tx2"/>
                </a:solidFill>
                <a:latin typeface="Arial" panose="020B0604020202020204" pitchFamily="34" charset="0"/>
              </a:rPr>
              <a:t>Στρατηγική Επικοινωνίας-Προβολής</a:t>
            </a:r>
          </a:p>
        </p:txBody>
      </p:sp>
    </p:spTree>
    <p:extLst>
      <p:ext uri="{BB962C8B-B14F-4D97-AF65-F5344CB8AC3E}">
        <p14:creationId xmlns:p14="http://schemas.microsoft.com/office/powerpoint/2010/main" val="29535722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52D8E061-046E-E149-A737-50F4E557D2A0}"/>
              </a:ext>
            </a:extLst>
          </p:cNvPr>
          <p:cNvSpPr>
            <a:spLocks noGrp="1"/>
          </p:cNvSpPr>
          <p:nvPr>
            <p:ph type="title"/>
          </p:nvPr>
        </p:nvSpPr>
        <p:spPr>
          <a:xfrm>
            <a:off x="250825" y="115888"/>
            <a:ext cx="8207375" cy="1600200"/>
          </a:xfrm>
        </p:spPr>
        <p:txBody>
          <a:bodyPr/>
          <a:lstStyle/>
          <a:p>
            <a:r>
              <a:rPr lang="en-US" altLang="en-GR" dirty="0">
                <a:ea typeface="ＭＳ Ｐゴシック" panose="020B0600070205080204" pitchFamily="34" charset="-128"/>
              </a:rPr>
              <a:t>DIGITAL BODY LANGUAGE</a:t>
            </a:r>
          </a:p>
        </p:txBody>
      </p:sp>
      <p:pic>
        <p:nvPicPr>
          <p:cNvPr id="49154" name="Content Placeholder 5">
            <a:extLst>
              <a:ext uri="{FF2B5EF4-FFF2-40B4-BE49-F238E27FC236}">
                <a16:creationId xmlns:a16="http://schemas.microsoft.com/office/drawing/2014/main" id="{ADE357AE-9867-0D4B-B687-A901B1941CA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390" r="9390"/>
          <a:stretch>
            <a:fillRect/>
          </a:stretch>
        </p:blipFill>
        <p:spPr/>
      </p:pic>
      <p:sp>
        <p:nvSpPr>
          <p:cNvPr id="4" name="Footer Placeholder 3">
            <a:extLst>
              <a:ext uri="{FF2B5EF4-FFF2-40B4-BE49-F238E27FC236}">
                <a16:creationId xmlns:a16="http://schemas.microsoft.com/office/drawing/2014/main" id="{87FD6BDB-C187-1946-A2FA-AA2619CE969C}"/>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5C9556B4-3578-0A40-8CFC-0D64362F1637}"/>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C4365A56-EE4B-964D-9075-99AAE6EC78FD}" type="slidenum">
              <a:rPr lang="el-GR" altLang="en-GR" sz="1400"/>
              <a:pPr eaLnBrk="1" hangingPunct="1"/>
              <a:t>76</a:t>
            </a:fld>
            <a:endParaRPr lang="el-GR" altLang="en-GR" sz="1400"/>
          </a:p>
        </p:txBody>
      </p:sp>
    </p:spTree>
    <p:extLst>
      <p:ext uri="{BB962C8B-B14F-4D97-AF65-F5344CB8AC3E}">
        <p14:creationId xmlns:p14="http://schemas.microsoft.com/office/powerpoint/2010/main" val="24444412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C40078B-EBAA-8143-82CF-4E86E687ADB8}"/>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8B774CC6-08D8-2B46-93EC-2042C230AABE}"/>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CA6BAF47-8E28-7548-AFFC-6E0D805465CF}" type="slidenum">
              <a:rPr lang="el-GR" altLang="en-GR" sz="1400"/>
              <a:pPr eaLnBrk="1" hangingPunct="1"/>
              <a:t>77</a:t>
            </a:fld>
            <a:endParaRPr lang="el-GR" altLang="en-GR" sz="1400"/>
          </a:p>
        </p:txBody>
      </p:sp>
      <p:pic>
        <p:nvPicPr>
          <p:cNvPr id="50179" name="Picture 5">
            <a:extLst>
              <a:ext uri="{FF2B5EF4-FFF2-40B4-BE49-F238E27FC236}">
                <a16:creationId xmlns:a16="http://schemas.microsoft.com/office/drawing/2014/main" id="{259BA70E-B8A3-AB42-B669-9C7C6221C6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139700"/>
            <a:ext cx="62992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022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9DC7C9D-ED67-F849-A56A-AF9E8B33B0F3}"/>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BBA4D79C-76D9-344D-9BD6-40E2B721AF90}"/>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AD70A392-4FB9-1A4B-8F61-442ADB26CA9C}" type="slidenum">
              <a:rPr lang="el-GR" altLang="en-GR" sz="1400"/>
              <a:pPr eaLnBrk="1" hangingPunct="1"/>
              <a:t>78</a:t>
            </a:fld>
            <a:endParaRPr lang="el-GR" altLang="en-GR" sz="1400"/>
          </a:p>
        </p:txBody>
      </p:sp>
      <p:sp>
        <p:nvSpPr>
          <p:cNvPr id="51203" name="Content Placeholder 6">
            <a:extLst>
              <a:ext uri="{FF2B5EF4-FFF2-40B4-BE49-F238E27FC236}">
                <a16:creationId xmlns:a16="http://schemas.microsoft.com/office/drawing/2014/main" id="{C1A0A9DD-37E2-4447-8860-CB81D15F4A84}"/>
              </a:ext>
            </a:extLst>
          </p:cNvPr>
          <p:cNvSpPr>
            <a:spLocks noGrp="1"/>
          </p:cNvSpPr>
          <p:nvPr>
            <p:ph idx="1"/>
          </p:nvPr>
        </p:nvSpPr>
        <p:spPr/>
        <p:txBody>
          <a:bodyPr/>
          <a:lstStyle/>
          <a:p>
            <a:endParaRPr lang="en-GR" altLang="en-GR">
              <a:ea typeface="ＭＳ Ｐゴシック" panose="020B0600070205080204" pitchFamily="34" charset="-128"/>
            </a:endParaRPr>
          </a:p>
        </p:txBody>
      </p:sp>
      <p:pic>
        <p:nvPicPr>
          <p:cNvPr id="51204" name="Picture 7">
            <a:extLst>
              <a:ext uri="{FF2B5EF4-FFF2-40B4-BE49-F238E27FC236}">
                <a16:creationId xmlns:a16="http://schemas.microsoft.com/office/drawing/2014/main" id="{CAC9A60B-F754-7A4C-AAC6-1BC442A90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44675"/>
            <a:ext cx="87852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itle 1">
            <a:extLst>
              <a:ext uri="{FF2B5EF4-FFF2-40B4-BE49-F238E27FC236}">
                <a16:creationId xmlns:a16="http://schemas.microsoft.com/office/drawing/2014/main" id="{ACDB92E3-71F3-FC47-8149-722744A02CAD}"/>
              </a:ext>
            </a:extLst>
          </p:cNvPr>
          <p:cNvSpPr>
            <a:spLocks noGrp="1"/>
          </p:cNvSpPr>
          <p:nvPr>
            <p:ph type="title"/>
          </p:nvPr>
        </p:nvSpPr>
        <p:spPr>
          <a:xfrm>
            <a:off x="250825" y="152400"/>
            <a:ext cx="8424863" cy="1600200"/>
          </a:xfrm>
        </p:spPr>
        <p:txBody>
          <a:bodyPr/>
          <a:lstStyle/>
          <a:p>
            <a:r>
              <a:rPr lang="en-US" altLang="en-GR">
                <a:ea typeface="ＭＳ Ｐゴシック" panose="020B0600070205080204" pitchFamily="34" charset="-128"/>
              </a:rPr>
              <a:t>CONTENT ENGAGEMENT</a:t>
            </a:r>
          </a:p>
        </p:txBody>
      </p:sp>
    </p:spTree>
    <p:extLst>
      <p:ext uri="{BB962C8B-B14F-4D97-AF65-F5344CB8AC3E}">
        <p14:creationId xmlns:p14="http://schemas.microsoft.com/office/powerpoint/2010/main" val="3440720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EC38AE82-4B35-A443-A8DB-8FEBD67CBB7C}"/>
              </a:ext>
            </a:extLst>
          </p:cNvPr>
          <p:cNvSpPr>
            <a:spLocks noGrp="1"/>
          </p:cNvSpPr>
          <p:nvPr>
            <p:ph type="title"/>
          </p:nvPr>
        </p:nvSpPr>
        <p:spPr/>
        <p:txBody>
          <a:bodyPr/>
          <a:lstStyle/>
          <a:p>
            <a:endParaRPr lang="en-GR" altLang="en-GR" dirty="0">
              <a:ea typeface="ＭＳ Ｐゴシック" panose="020B0600070205080204" pitchFamily="34" charset="-128"/>
            </a:endParaRPr>
          </a:p>
        </p:txBody>
      </p:sp>
      <p:sp>
        <p:nvSpPr>
          <p:cNvPr id="52226" name="Content Placeholder 2">
            <a:extLst>
              <a:ext uri="{FF2B5EF4-FFF2-40B4-BE49-F238E27FC236}">
                <a16:creationId xmlns:a16="http://schemas.microsoft.com/office/drawing/2014/main" id="{0B97B3A6-0DDB-A04D-A2A2-2D90732EB71D}"/>
              </a:ext>
            </a:extLst>
          </p:cNvPr>
          <p:cNvSpPr>
            <a:spLocks noGrp="1"/>
          </p:cNvSpPr>
          <p:nvPr>
            <p:ph idx="1"/>
          </p:nvPr>
        </p:nvSpPr>
        <p:spPr/>
        <p:txBody>
          <a:bodyPr/>
          <a:lstStyle/>
          <a:p>
            <a:endParaRPr lang="en-GR" altLang="en-GR">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AE57A56B-5525-F546-A394-0EBCBF06EE6F}"/>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092BC113-280F-F14B-9B4C-40230301E76C}"/>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57F892C9-0245-4040-8223-DBE14F434D83}" type="slidenum">
              <a:rPr lang="el-GR" altLang="en-GR" sz="1400"/>
              <a:pPr eaLnBrk="1" hangingPunct="1"/>
              <a:t>79</a:t>
            </a:fld>
            <a:endParaRPr lang="el-GR" altLang="en-GR" sz="1400"/>
          </a:p>
        </p:txBody>
      </p:sp>
      <p:pic>
        <p:nvPicPr>
          <p:cNvPr id="52229" name="Picture 5">
            <a:extLst>
              <a:ext uri="{FF2B5EF4-FFF2-40B4-BE49-F238E27FC236}">
                <a16:creationId xmlns:a16="http://schemas.microsoft.com/office/drawing/2014/main" id="{4C885F41-465B-024A-A0A0-0EA9313DA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68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30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3016D069-37E3-D844-99E8-314648BCD826}"/>
              </a:ext>
            </a:extLst>
          </p:cNvPr>
          <p:cNvSpPr>
            <a:spLocks noGrp="1"/>
          </p:cNvSpPr>
          <p:nvPr>
            <p:ph type="title"/>
          </p:nvPr>
        </p:nvSpPr>
        <p:spPr>
          <a:xfrm>
            <a:off x="685800" y="152400"/>
            <a:ext cx="6870700" cy="468313"/>
          </a:xfrm>
        </p:spPr>
        <p:txBody>
          <a:bodyPr/>
          <a:lstStyle/>
          <a:p>
            <a:endParaRPr lang="en-GR" altLang="en-GR" dirty="0">
              <a:ea typeface="ＭＳ Ｐゴシック" panose="020B0600070205080204" pitchFamily="34" charset="-128"/>
            </a:endParaRPr>
          </a:p>
        </p:txBody>
      </p:sp>
      <p:sp>
        <p:nvSpPr>
          <p:cNvPr id="26626" name="Text Placeholder 2">
            <a:extLst>
              <a:ext uri="{FF2B5EF4-FFF2-40B4-BE49-F238E27FC236}">
                <a16:creationId xmlns:a16="http://schemas.microsoft.com/office/drawing/2014/main" id="{C709EE26-DFC1-3843-8FE6-B0A111DFA771}"/>
              </a:ext>
            </a:extLst>
          </p:cNvPr>
          <p:cNvSpPr>
            <a:spLocks noGrp="1"/>
          </p:cNvSpPr>
          <p:nvPr>
            <p:ph type="body" sz="half" idx="1"/>
          </p:nvPr>
        </p:nvSpPr>
        <p:spPr>
          <a:xfrm>
            <a:off x="179388" y="692150"/>
            <a:ext cx="8380412" cy="4881563"/>
          </a:xfrm>
        </p:spPr>
        <p:txBody>
          <a:bodyPr/>
          <a:lstStyle/>
          <a:p>
            <a:endParaRPr lang="en-GR" altLang="en-GR">
              <a:ea typeface="ＭＳ Ｐゴシック" panose="020B0600070205080204" pitchFamily="34" charset="-128"/>
            </a:endParaRPr>
          </a:p>
        </p:txBody>
      </p:sp>
      <p:sp>
        <p:nvSpPr>
          <p:cNvPr id="6" name="Footer Placeholder 5">
            <a:extLst>
              <a:ext uri="{FF2B5EF4-FFF2-40B4-BE49-F238E27FC236}">
                <a16:creationId xmlns:a16="http://schemas.microsoft.com/office/drawing/2014/main" id="{A24B52E4-6368-D346-BB59-2BC86570C825}"/>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7" name="Slide Number Placeholder 6">
            <a:extLst>
              <a:ext uri="{FF2B5EF4-FFF2-40B4-BE49-F238E27FC236}">
                <a16:creationId xmlns:a16="http://schemas.microsoft.com/office/drawing/2014/main" id="{F212A918-A0C5-7A48-8237-7B4EFF04545D}"/>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5BE4DC9C-F1B7-1D49-B5FC-7DBD74B8A5C5}" type="slidenum">
              <a:rPr lang="el-GR" altLang="en-GR" sz="1400"/>
              <a:pPr eaLnBrk="1" hangingPunct="1"/>
              <a:t>8</a:t>
            </a:fld>
            <a:endParaRPr lang="el-GR" altLang="en-GR" sz="1400"/>
          </a:p>
        </p:txBody>
      </p:sp>
      <p:pic>
        <p:nvPicPr>
          <p:cNvPr id="26629" name="Picture 7" descr="1024px-Internet_users_per_100_inhabitants_ITU.svg.png">
            <a:extLst>
              <a:ext uri="{FF2B5EF4-FFF2-40B4-BE49-F238E27FC236}">
                <a16:creationId xmlns:a16="http://schemas.microsoft.com/office/drawing/2014/main" id="{38CFAD9D-6EC1-904F-9C0C-F70ECF7B50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491"/>
            <a:ext cx="8853488"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8">
            <a:extLst>
              <a:ext uri="{FF2B5EF4-FFF2-40B4-BE49-F238E27FC236}">
                <a16:creationId xmlns:a16="http://schemas.microsoft.com/office/drawing/2014/main" id="{7DB76C79-A8B9-D847-80FE-4F2B8F68870F}"/>
              </a:ext>
            </a:extLst>
          </p:cNvPr>
          <p:cNvSpPr>
            <a:spLocks noChangeArrowheads="1"/>
          </p:cNvSpPr>
          <p:nvPr/>
        </p:nvSpPr>
        <p:spPr bwMode="auto">
          <a:xfrm>
            <a:off x="2124075" y="5661025"/>
            <a:ext cx="6408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GR" sz="1800" b="1" dirty="0"/>
              <a:t>Internet users per 100 inhabitants</a:t>
            </a:r>
            <a:endParaRPr lang="en-US" altLang="en-GR" sz="1800" dirty="0"/>
          </a:p>
          <a:p>
            <a:pPr eaLnBrk="1" hangingPunct="1"/>
            <a:r>
              <a:rPr lang="en-US" altLang="en-GR" sz="1800" dirty="0"/>
              <a:t>Source: International Telecommunications Union.</a:t>
            </a:r>
            <a:r>
              <a:rPr lang="en-US" altLang="en-GR" sz="1800" baseline="30000" dirty="0"/>
              <a:t>[3][4]</a:t>
            </a:r>
            <a:endParaRPr lang="en-US" altLang="en-GR" sz="18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F968944F-C15E-914D-897E-74BFE367F67E}"/>
              </a:ext>
            </a:extLst>
          </p:cNvPr>
          <p:cNvSpPr>
            <a:spLocks noGrp="1"/>
          </p:cNvSpPr>
          <p:nvPr>
            <p:ph type="title"/>
          </p:nvPr>
        </p:nvSpPr>
        <p:spPr/>
        <p:txBody>
          <a:bodyPr/>
          <a:lstStyle/>
          <a:p>
            <a:endParaRPr lang="en-GR" altLang="en-GR"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36A8A008-A5EE-984A-B990-90ED61600D42}"/>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84A96D93-9488-2540-9781-0761FAEB77BF}"/>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3E20CF18-FF04-5D4F-9EE4-1260E4018C5F}" type="slidenum">
              <a:rPr lang="el-GR" altLang="en-GR" sz="1400"/>
              <a:pPr eaLnBrk="1" hangingPunct="1"/>
              <a:t>80</a:t>
            </a:fld>
            <a:endParaRPr lang="el-GR" altLang="en-GR" sz="1400"/>
          </a:p>
        </p:txBody>
      </p:sp>
      <p:pic>
        <p:nvPicPr>
          <p:cNvPr id="53252" name="Picture 11">
            <a:extLst>
              <a:ext uri="{FF2B5EF4-FFF2-40B4-BE49-F238E27FC236}">
                <a16:creationId xmlns:a16="http://schemas.microsoft.com/office/drawing/2014/main" id="{5775A704-BBC9-1943-9D5A-9B2B682A0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773238"/>
            <a:ext cx="72723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4">
            <a:extLst>
              <a:ext uri="{FF2B5EF4-FFF2-40B4-BE49-F238E27FC236}">
                <a16:creationId xmlns:a16="http://schemas.microsoft.com/office/drawing/2014/main" id="{C807D954-DAE3-7B4E-B9A5-9376AD8DF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33375"/>
            <a:ext cx="60499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391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51BC15-1839-2C49-858A-C4F4F1B7FF18}"/>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32E2DD82-A26B-784F-AC20-EAD360DCA484}"/>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3E91D4BD-D8F7-7040-8415-1D226F9B728C}" type="slidenum">
              <a:rPr lang="el-GR" altLang="en-GR" sz="1400"/>
              <a:pPr eaLnBrk="1" hangingPunct="1"/>
              <a:t>81</a:t>
            </a:fld>
            <a:endParaRPr lang="el-GR" altLang="en-GR" sz="1400"/>
          </a:p>
        </p:txBody>
      </p:sp>
      <p:pic>
        <p:nvPicPr>
          <p:cNvPr id="54275" name="Picture 9">
            <a:extLst>
              <a:ext uri="{FF2B5EF4-FFF2-40B4-BE49-F238E27FC236}">
                <a16:creationId xmlns:a16="http://schemas.microsoft.com/office/drawing/2014/main" id="{6298F1AC-6D65-B44B-A5BC-DEE3E429E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8569325"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743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161191D4-5C73-C543-B431-0E9359AAFCC9}"/>
              </a:ext>
            </a:extLst>
          </p:cNvPr>
          <p:cNvSpPr>
            <a:spLocks noGrp="1"/>
          </p:cNvSpPr>
          <p:nvPr>
            <p:ph type="title"/>
          </p:nvPr>
        </p:nvSpPr>
        <p:spPr/>
        <p:txBody>
          <a:bodyPr/>
          <a:lstStyle/>
          <a:p>
            <a:endParaRPr lang="en-GR" altLang="en-GR">
              <a:ea typeface="ＭＳ Ｐゴシック" panose="020B0600070205080204" pitchFamily="34" charset="-128"/>
            </a:endParaRPr>
          </a:p>
        </p:txBody>
      </p:sp>
      <p:sp>
        <p:nvSpPr>
          <p:cNvPr id="55298" name="Content Placeholder 2">
            <a:extLst>
              <a:ext uri="{FF2B5EF4-FFF2-40B4-BE49-F238E27FC236}">
                <a16:creationId xmlns:a16="http://schemas.microsoft.com/office/drawing/2014/main" id="{7F672862-D928-6643-8F36-07B8E28D35CC}"/>
              </a:ext>
            </a:extLst>
          </p:cNvPr>
          <p:cNvSpPr>
            <a:spLocks noGrp="1"/>
          </p:cNvSpPr>
          <p:nvPr>
            <p:ph idx="1"/>
          </p:nvPr>
        </p:nvSpPr>
        <p:spPr/>
        <p:txBody>
          <a:bodyPr/>
          <a:lstStyle/>
          <a:p>
            <a:endParaRPr lang="en-GR" altLang="en-GR">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8DD27EFF-8B52-1142-953D-17D3AA294723}"/>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61739764-9CF7-0743-A2FC-DF97EB254891}"/>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15B2C92E-73D9-A044-8830-42CB5E82758E}" type="slidenum">
              <a:rPr lang="el-GR" altLang="en-GR" sz="1400"/>
              <a:pPr eaLnBrk="1" hangingPunct="1"/>
              <a:t>82</a:t>
            </a:fld>
            <a:endParaRPr lang="el-GR" altLang="en-GR" sz="1400"/>
          </a:p>
        </p:txBody>
      </p:sp>
      <p:pic>
        <p:nvPicPr>
          <p:cNvPr id="55301" name="Picture 5">
            <a:extLst>
              <a:ext uri="{FF2B5EF4-FFF2-40B4-BE49-F238E27FC236}">
                <a16:creationId xmlns:a16="http://schemas.microsoft.com/office/drawing/2014/main" id="{F5D2A65A-6303-BE46-860C-48974775D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88913"/>
            <a:ext cx="74168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0680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1A7B354-5482-694C-9D2C-6CA2EAC99664}"/>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397F8ACF-B958-144C-BD71-823C997D7DCA}"/>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8A08DBC6-2EC7-6149-BA49-08420572C7CA}" type="slidenum">
              <a:rPr lang="el-GR" altLang="en-GR" sz="1400"/>
              <a:pPr eaLnBrk="1" hangingPunct="1"/>
              <a:t>83</a:t>
            </a:fld>
            <a:endParaRPr lang="el-GR" altLang="en-GR" sz="1400"/>
          </a:p>
        </p:txBody>
      </p:sp>
      <p:pic>
        <p:nvPicPr>
          <p:cNvPr id="56323" name="Picture 7">
            <a:extLst>
              <a:ext uri="{FF2B5EF4-FFF2-40B4-BE49-F238E27FC236}">
                <a16:creationId xmlns:a16="http://schemas.microsoft.com/office/drawing/2014/main" id="{6E963319-B838-D344-98FE-187F89BDD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6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7766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283854-9F3A-484E-AEFD-D6E8DA0F189D}"/>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C8B100B0-1CD9-4A42-BFED-A0A1657B1081}"/>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DAC12F1D-5DCB-094E-96CA-A687C5AACB47}" type="slidenum">
              <a:rPr lang="el-GR" altLang="en-GR" sz="1400"/>
              <a:pPr eaLnBrk="1" hangingPunct="1"/>
              <a:t>84</a:t>
            </a:fld>
            <a:endParaRPr lang="el-GR" altLang="en-GR" sz="1400"/>
          </a:p>
        </p:txBody>
      </p:sp>
      <p:pic>
        <p:nvPicPr>
          <p:cNvPr id="57347" name="Picture 5">
            <a:extLst>
              <a:ext uri="{FF2B5EF4-FFF2-40B4-BE49-F238E27FC236}">
                <a16:creationId xmlns:a16="http://schemas.microsoft.com/office/drawing/2014/main" id="{D9851DB7-59DB-2B4C-B445-710BBE3DDE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0"/>
            <a:ext cx="677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5675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CFF68A02-AE3C-FE44-BDA8-42668B9255E2}"/>
              </a:ext>
            </a:extLst>
          </p:cNvPr>
          <p:cNvSpPr>
            <a:spLocks noGrp="1"/>
          </p:cNvSpPr>
          <p:nvPr>
            <p:ph type="title"/>
          </p:nvPr>
        </p:nvSpPr>
        <p:spPr/>
        <p:txBody>
          <a:bodyPr/>
          <a:lstStyle/>
          <a:p>
            <a:endParaRPr lang="en-GR" altLang="en-GR">
              <a:ea typeface="ＭＳ Ｐゴシック" panose="020B0600070205080204" pitchFamily="34" charset="-128"/>
            </a:endParaRPr>
          </a:p>
        </p:txBody>
      </p:sp>
      <p:sp>
        <p:nvSpPr>
          <p:cNvPr id="58370" name="Content Placeholder 2">
            <a:extLst>
              <a:ext uri="{FF2B5EF4-FFF2-40B4-BE49-F238E27FC236}">
                <a16:creationId xmlns:a16="http://schemas.microsoft.com/office/drawing/2014/main" id="{1501579B-90D5-C94A-9923-CDD6F2880268}"/>
              </a:ext>
            </a:extLst>
          </p:cNvPr>
          <p:cNvSpPr>
            <a:spLocks noGrp="1"/>
          </p:cNvSpPr>
          <p:nvPr>
            <p:ph idx="1"/>
          </p:nvPr>
        </p:nvSpPr>
        <p:spPr/>
        <p:txBody>
          <a:bodyPr/>
          <a:lstStyle/>
          <a:p>
            <a:endParaRPr lang="en-GR" altLang="en-GR">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06468020-3782-274C-B1DB-C98A4614D2E8}"/>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42242A9D-A17D-274C-9001-37BF6E7773C3}"/>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068E204C-5C44-9C43-A760-53336166E330}" type="slidenum">
              <a:rPr lang="el-GR" altLang="en-GR" sz="1400"/>
              <a:pPr eaLnBrk="1" hangingPunct="1"/>
              <a:t>85</a:t>
            </a:fld>
            <a:endParaRPr lang="el-GR" altLang="en-GR" sz="1400"/>
          </a:p>
        </p:txBody>
      </p:sp>
      <p:pic>
        <p:nvPicPr>
          <p:cNvPr id="58373" name="Picture 5">
            <a:extLst>
              <a:ext uri="{FF2B5EF4-FFF2-40B4-BE49-F238E27FC236}">
                <a16:creationId xmlns:a16="http://schemas.microsoft.com/office/drawing/2014/main" id="{7479EA87-7279-0E45-AFE9-EC810DEDB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4813"/>
            <a:ext cx="8497888"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0642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32DAB7-A771-7644-B900-02C5E8110DC4}"/>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395EA4D8-EA5A-0C4E-AC55-79BCFA4818E8}"/>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48A2B215-B71F-F842-B5B9-D5E535B67C91}" type="slidenum">
              <a:rPr lang="el-GR" altLang="en-GR" sz="1400"/>
              <a:pPr eaLnBrk="1" hangingPunct="1"/>
              <a:t>86</a:t>
            </a:fld>
            <a:endParaRPr lang="el-GR" altLang="en-GR" sz="1400"/>
          </a:p>
        </p:txBody>
      </p:sp>
      <p:pic>
        <p:nvPicPr>
          <p:cNvPr id="59395" name="Picture 5">
            <a:extLst>
              <a:ext uri="{FF2B5EF4-FFF2-40B4-BE49-F238E27FC236}">
                <a16:creationId xmlns:a16="http://schemas.microsoft.com/office/drawing/2014/main" id="{B20B2DA4-C42B-4D46-9E47-982A8ABA9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3375"/>
            <a:ext cx="8424862"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6031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AEAD2C5-7EE9-4343-AE2C-C5FC981A9F96}"/>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49B7EF98-9100-7C43-94B6-096C4FB50B24}"/>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AB902C88-41A9-8C4D-9118-9D85A2EF3E66}" type="slidenum">
              <a:rPr lang="el-GR" altLang="en-GR" sz="1400"/>
              <a:pPr eaLnBrk="1" hangingPunct="1"/>
              <a:t>87</a:t>
            </a:fld>
            <a:endParaRPr lang="el-GR" altLang="en-GR" sz="1400"/>
          </a:p>
        </p:txBody>
      </p:sp>
      <p:pic>
        <p:nvPicPr>
          <p:cNvPr id="60419" name="Picture 5">
            <a:extLst>
              <a:ext uri="{FF2B5EF4-FFF2-40B4-BE49-F238E27FC236}">
                <a16:creationId xmlns:a16="http://schemas.microsoft.com/office/drawing/2014/main" id="{97B3508D-1C8C-2541-A0BF-A563582A9A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00"/>
            <a:ext cx="9144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6760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F8CA92-942E-174F-B4BB-6426171EAE4D}"/>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4028D650-4A21-B449-98F0-E372CE8CE457}"/>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C1191381-A3B8-614D-84D9-2ABBDF678B16}" type="slidenum">
              <a:rPr lang="el-GR" altLang="en-GR" sz="1400"/>
              <a:pPr eaLnBrk="1" hangingPunct="1"/>
              <a:t>88</a:t>
            </a:fld>
            <a:endParaRPr lang="el-GR" altLang="en-GR" sz="1400"/>
          </a:p>
        </p:txBody>
      </p:sp>
      <p:pic>
        <p:nvPicPr>
          <p:cNvPr id="61443" name="Picture 5">
            <a:extLst>
              <a:ext uri="{FF2B5EF4-FFF2-40B4-BE49-F238E27FC236}">
                <a16:creationId xmlns:a16="http://schemas.microsoft.com/office/drawing/2014/main" id="{4CC0999F-FD74-9744-BCD4-4DC0367EE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7251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96754F74-98C8-6946-81D2-E44E5D5E02D7}"/>
              </a:ext>
            </a:extLst>
          </p:cNvPr>
          <p:cNvSpPr>
            <a:spLocks noGrp="1"/>
          </p:cNvSpPr>
          <p:nvPr>
            <p:ph type="title"/>
          </p:nvPr>
        </p:nvSpPr>
        <p:spPr/>
        <p:txBody>
          <a:bodyPr/>
          <a:lstStyle/>
          <a:p>
            <a:endParaRPr lang="en-GR" altLang="en-GR">
              <a:ea typeface="ＭＳ Ｐゴシック" panose="020B0600070205080204" pitchFamily="34" charset="-128"/>
            </a:endParaRPr>
          </a:p>
        </p:txBody>
      </p:sp>
      <p:pic>
        <p:nvPicPr>
          <p:cNvPr id="62466" name="Content Placeholder 5">
            <a:extLst>
              <a:ext uri="{FF2B5EF4-FFF2-40B4-BE49-F238E27FC236}">
                <a16:creationId xmlns:a16="http://schemas.microsoft.com/office/drawing/2014/main" id="{488C6DCD-CF8A-584C-BA86-2308FA79495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354" b="3354"/>
          <a:stretch>
            <a:fillRect/>
          </a:stretch>
        </p:blipFill>
        <p:spPr>
          <a:xfrm>
            <a:off x="17463" y="908050"/>
            <a:ext cx="9091612" cy="4321175"/>
          </a:xfrm>
        </p:spPr>
      </p:pic>
      <p:sp>
        <p:nvSpPr>
          <p:cNvPr id="4" name="Footer Placeholder 3">
            <a:extLst>
              <a:ext uri="{FF2B5EF4-FFF2-40B4-BE49-F238E27FC236}">
                <a16:creationId xmlns:a16="http://schemas.microsoft.com/office/drawing/2014/main" id="{B4D80E9B-8A4A-D64A-957B-42A7F0E3D49D}"/>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7A6E10AE-B832-EE4A-947E-48CFA0BD55AE}"/>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BDD7C936-5CC8-0C4C-8F05-AEE7D3560648}" type="slidenum">
              <a:rPr lang="el-GR" altLang="en-GR" sz="1400"/>
              <a:pPr eaLnBrk="1" hangingPunct="1"/>
              <a:t>89</a:t>
            </a:fld>
            <a:endParaRPr lang="el-GR" altLang="en-GR" sz="1400"/>
          </a:p>
        </p:txBody>
      </p:sp>
    </p:spTree>
    <p:extLst>
      <p:ext uri="{BB962C8B-B14F-4D97-AF65-F5344CB8AC3E}">
        <p14:creationId xmlns:p14="http://schemas.microsoft.com/office/powerpoint/2010/main" val="41832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66E7D426-D1FD-4345-85B6-6E1459482520}"/>
              </a:ext>
            </a:extLst>
          </p:cNvPr>
          <p:cNvSpPr>
            <a:spLocks noGrp="1"/>
          </p:cNvSpPr>
          <p:nvPr>
            <p:ph type="title"/>
          </p:nvPr>
        </p:nvSpPr>
        <p:spPr>
          <a:xfrm>
            <a:off x="684213" y="404813"/>
            <a:ext cx="6870700" cy="468312"/>
          </a:xfrm>
        </p:spPr>
        <p:txBody>
          <a:bodyPr/>
          <a:lstStyle/>
          <a:p>
            <a:r>
              <a:rPr lang="el-GR" altLang="en-GR" dirty="0">
                <a:ea typeface="ＭＳ Ｐゴシック" panose="020B0600070205080204" pitchFamily="34" charset="-128"/>
              </a:rPr>
              <a:t>Διάχυση του Ίντερνετ</a:t>
            </a:r>
            <a:endParaRPr lang="en-US" altLang="en-GR" dirty="0">
              <a:ea typeface="ＭＳ Ｐゴシック" panose="020B0600070205080204" pitchFamily="34" charset="-128"/>
            </a:endParaRPr>
          </a:p>
        </p:txBody>
      </p:sp>
      <p:sp>
        <p:nvSpPr>
          <p:cNvPr id="6" name="Footer Placeholder 5">
            <a:extLst>
              <a:ext uri="{FF2B5EF4-FFF2-40B4-BE49-F238E27FC236}">
                <a16:creationId xmlns:a16="http://schemas.microsoft.com/office/drawing/2014/main" id="{2326BAB1-48BD-8E4C-B2D0-9F2A747F1C1E}"/>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7" name="Slide Number Placeholder 6">
            <a:extLst>
              <a:ext uri="{FF2B5EF4-FFF2-40B4-BE49-F238E27FC236}">
                <a16:creationId xmlns:a16="http://schemas.microsoft.com/office/drawing/2014/main" id="{16240F19-7FBA-0F42-96EA-B42A663A4839}"/>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2AF7BEC0-5727-704F-9505-49D6149B124A}" type="slidenum">
              <a:rPr lang="el-GR" altLang="en-GR" sz="1400"/>
              <a:pPr eaLnBrk="1" hangingPunct="1"/>
              <a:t>9</a:t>
            </a:fld>
            <a:endParaRPr lang="el-GR" altLang="en-GR" sz="1400"/>
          </a:p>
        </p:txBody>
      </p:sp>
      <p:graphicFrame>
        <p:nvGraphicFramePr>
          <p:cNvPr id="27652" name="Object 8">
            <a:extLst>
              <a:ext uri="{FF2B5EF4-FFF2-40B4-BE49-F238E27FC236}">
                <a16:creationId xmlns:a16="http://schemas.microsoft.com/office/drawing/2014/main" id="{003CE710-4C50-4641-BB75-52E4F5EF76D9}"/>
              </a:ext>
            </a:extLst>
          </p:cNvPr>
          <p:cNvGraphicFramePr>
            <a:graphicFrameLocks noChangeAspect="1"/>
          </p:cNvGraphicFramePr>
          <p:nvPr/>
        </p:nvGraphicFramePr>
        <p:xfrm>
          <a:off x="827088" y="1268413"/>
          <a:ext cx="7177087" cy="5589587"/>
        </p:xfrm>
        <a:graphic>
          <a:graphicData uri="http://schemas.openxmlformats.org/presentationml/2006/ole">
            <mc:AlternateContent xmlns:mc="http://schemas.openxmlformats.org/markup-compatibility/2006">
              <mc:Choice xmlns:v="urn:schemas-microsoft-com:vml" Requires="v">
                <p:oleObj spid="_x0000_s27791" name="Worksheet" r:id="rId4" imgW="17678400" imgH="13766800" progId="Excel.Sheet.12">
                  <p:embed/>
                </p:oleObj>
              </mc:Choice>
              <mc:Fallback>
                <p:oleObj name="Worksheet" r:id="rId4" imgW="17678400" imgH="13766800" progId="Excel.Sheet.12">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268413"/>
                        <a:ext cx="7177087"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8F1EA4CA-F349-F946-8F27-0E1CE416D53B}"/>
              </a:ext>
            </a:extLst>
          </p:cNvPr>
          <p:cNvSpPr>
            <a:spLocks noGrp="1"/>
          </p:cNvSpPr>
          <p:nvPr>
            <p:ph type="title"/>
          </p:nvPr>
        </p:nvSpPr>
        <p:spPr>
          <a:xfrm>
            <a:off x="395288" y="152400"/>
            <a:ext cx="8929687" cy="900113"/>
          </a:xfrm>
        </p:spPr>
        <p:txBody>
          <a:bodyPr/>
          <a:lstStyle/>
          <a:p>
            <a:r>
              <a:rPr lang="en-US" altLang="en-GR" dirty="0">
                <a:ea typeface="ＭＳ Ｐゴシック" panose="020B0600070205080204" pitchFamily="34" charset="-128"/>
              </a:rPr>
              <a:t>WWW Content engagement tools</a:t>
            </a:r>
          </a:p>
        </p:txBody>
      </p:sp>
      <p:sp>
        <p:nvSpPr>
          <p:cNvPr id="63490" name="Content Placeholder 2">
            <a:extLst>
              <a:ext uri="{FF2B5EF4-FFF2-40B4-BE49-F238E27FC236}">
                <a16:creationId xmlns:a16="http://schemas.microsoft.com/office/drawing/2014/main" id="{142728F4-A861-6D44-BD1E-89CAB9174085}"/>
              </a:ext>
            </a:extLst>
          </p:cNvPr>
          <p:cNvSpPr>
            <a:spLocks noGrp="1"/>
          </p:cNvSpPr>
          <p:nvPr>
            <p:ph idx="1"/>
          </p:nvPr>
        </p:nvSpPr>
        <p:spPr/>
        <p:txBody>
          <a:bodyPr/>
          <a:lstStyle/>
          <a:p>
            <a:endParaRPr lang="en-GR" altLang="en-GR">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86AE5585-E45B-8C41-8791-9ADCC867FD2C}"/>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C0CDB284-D8A1-6843-B2E7-85146D17CA00}"/>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50FB5DAC-4358-5F4B-8D83-14DEAC9A2E21}" type="slidenum">
              <a:rPr lang="el-GR" altLang="en-GR" sz="1400"/>
              <a:pPr eaLnBrk="1" hangingPunct="1"/>
              <a:t>90</a:t>
            </a:fld>
            <a:endParaRPr lang="el-GR" altLang="en-GR" sz="1400"/>
          </a:p>
        </p:txBody>
      </p:sp>
      <p:pic>
        <p:nvPicPr>
          <p:cNvPr id="63493" name="Picture 5">
            <a:extLst>
              <a:ext uri="{FF2B5EF4-FFF2-40B4-BE49-F238E27FC236}">
                <a16:creationId xmlns:a16="http://schemas.microsoft.com/office/drawing/2014/main" id="{D3E0BEEC-BCC8-3A4A-916C-C9509266B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381125"/>
            <a:ext cx="88519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1">
            <a:extLst>
              <a:ext uri="{FF2B5EF4-FFF2-40B4-BE49-F238E27FC236}">
                <a16:creationId xmlns:a16="http://schemas.microsoft.com/office/drawing/2014/main" id="{439A85BE-BD44-3946-B21F-EEB4995C91C8}"/>
              </a:ext>
            </a:extLst>
          </p:cNvPr>
          <p:cNvSpPr txBox="1">
            <a:spLocks noChangeArrowheads="1"/>
          </p:cNvSpPr>
          <p:nvPr/>
        </p:nvSpPr>
        <p:spPr bwMode="auto">
          <a:xfrm>
            <a:off x="323850" y="5229225"/>
            <a:ext cx="774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GR" sz="1100"/>
              <a:t>and FAQ</a:t>
            </a:r>
          </a:p>
        </p:txBody>
      </p:sp>
    </p:spTree>
    <p:extLst>
      <p:ext uri="{BB962C8B-B14F-4D97-AF65-F5344CB8AC3E}">
        <p14:creationId xmlns:p14="http://schemas.microsoft.com/office/powerpoint/2010/main" val="22761028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2601083D-2995-7144-817E-FF16D9680625}"/>
              </a:ext>
            </a:extLst>
          </p:cNvPr>
          <p:cNvSpPr>
            <a:spLocks noGrp="1"/>
          </p:cNvSpPr>
          <p:nvPr>
            <p:ph type="title"/>
          </p:nvPr>
        </p:nvSpPr>
        <p:spPr/>
        <p:txBody>
          <a:bodyPr/>
          <a:lstStyle/>
          <a:p>
            <a:r>
              <a:rPr lang="en-US" altLang="en-GR" dirty="0">
                <a:ea typeface="ＭＳ Ｐゴシック" panose="020B0600070205080204" pitchFamily="34" charset="-128"/>
              </a:rPr>
              <a:t>WWW Engagement Analysis by Content Type</a:t>
            </a:r>
          </a:p>
        </p:txBody>
      </p:sp>
      <p:pic>
        <p:nvPicPr>
          <p:cNvPr id="64514" name="Content Placeholder 6" descr="Content Type picture.png">
            <a:extLst>
              <a:ext uri="{FF2B5EF4-FFF2-40B4-BE49-F238E27FC236}">
                <a16:creationId xmlns:a16="http://schemas.microsoft.com/office/drawing/2014/main" id="{09121134-FD56-E94D-9293-586CA1353CF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1828800"/>
            <a:ext cx="8640762" cy="3657600"/>
          </a:xfrm>
        </p:spPr>
      </p:pic>
      <p:sp>
        <p:nvSpPr>
          <p:cNvPr id="5" name="Slide Number Placeholder 4">
            <a:extLst>
              <a:ext uri="{FF2B5EF4-FFF2-40B4-BE49-F238E27FC236}">
                <a16:creationId xmlns:a16="http://schemas.microsoft.com/office/drawing/2014/main" id="{9C9873C2-7CD1-AB41-8CB2-DD62E1AE3987}"/>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080451A5-3F26-9146-BA31-08595546B009}" type="slidenum">
              <a:rPr lang="el-GR" altLang="en-GR" sz="1400"/>
              <a:pPr eaLnBrk="1" hangingPunct="1"/>
              <a:t>91</a:t>
            </a:fld>
            <a:endParaRPr lang="el-GR" altLang="en-GR" sz="1400"/>
          </a:p>
        </p:txBody>
      </p:sp>
      <p:grpSp>
        <p:nvGrpSpPr>
          <p:cNvPr id="64516" name="Group 17">
            <a:extLst>
              <a:ext uri="{FF2B5EF4-FFF2-40B4-BE49-F238E27FC236}">
                <a16:creationId xmlns:a16="http://schemas.microsoft.com/office/drawing/2014/main" id="{B83A8841-1915-F947-8305-44AEB0BAD9DA}"/>
              </a:ext>
            </a:extLst>
          </p:cNvPr>
          <p:cNvGrpSpPr>
            <a:grpSpLocks/>
          </p:cNvGrpSpPr>
          <p:nvPr/>
        </p:nvGrpSpPr>
        <p:grpSpPr bwMode="auto">
          <a:xfrm>
            <a:off x="88900" y="5411788"/>
            <a:ext cx="2852738" cy="1430337"/>
            <a:chOff x="89299" y="5412139"/>
            <a:chExt cx="2851584" cy="1430624"/>
          </a:xfrm>
        </p:grpSpPr>
        <p:sp>
          <p:nvSpPr>
            <p:cNvPr id="64538" name="TextBox 7">
              <a:extLst>
                <a:ext uri="{FF2B5EF4-FFF2-40B4-BE49-F238E27FC236}">
                  <a16:creationId xmlns:a16="http://schemas.microsoft.com/office/drawing/2014/main" id="{DB0C8450-824C-2C40-AD15-E096699EA49C}"/>
                </a:ext>
              </a:extLst>
            </p:cNvPr>
            <p:cNvSpPr txBox="1">
              <a:spLocks noChangeArrowheads="1"/>
            </p:cNvSpPr>
            <p:nvPr/>
          </p:nvSpPr>
          <p:spPr bwMode="auto">
            <a:xfrm rot="-4712019">
              <a:off x="2190121" y="5980939"/>
              <a:ext cx="1224525"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White paper</a:t>
              </a:r>
            </a:p>
          </p:txBody>
        </p:sp>
        <p:sp>
          <p:nvSpPr>
            <p:cNvPr id="64539" name="TextBox 8">
              <a:extLst>
                <a:ext uri="{FF2B5EF4-FFF2-40B4-BE49-F238E27FC236}">
                  <a16:creationId xmlns:a16="http://schemas.microsoft.com/office/drawing/2014/main" id="{588B3A5A-A73B-0D47-99E5-C14EB03AA59C}"/>
                </a:ext>
              </a:extLst>
            </p:cNvPr>
            <p:cNvSpPr txBox="1">
              <a:spLocks noChangeArrowheads="1"/>
            </p:cNvSpPr>
            <p:nvPr/>
          </p:nvSpPr>
          <p:spPr bwMode="auto">
            <a:xfrm rot="-4665312">
              <a:off x="71671" y="5864827"/>
              <a:ext cx="1023957"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E-book</a:t>
              </a:r>
            </a:p>
          </p:txBody>
        </p:sp>
        <p:sp>
          <p:nvSpPr>
            <p:cNvPr id="64540" name="TextBox 9">
              <a:extLst>
                <a:ext uri="{FF2B5EF4-FFF2-40B4-BE49-F238E27FC236}">
                  <a16:creationId xmlns:a16="http://schemas.microsoft.com/office/drawing/2014/main" id="{5EDF8805-D138-5047-966B-8F71EB8468E8}"/>
                </a:ext>
              </a:extLst>
            </p:cNvPr>
            <p:cNvSpPr txBox="1">
              <a:spLocks noChangeArrowheads="1"/>
            </p:cNvSpPr>
            <p:nvPr/>
          </p:nvSpPr>
          <p:spPr bwMode="auto">
            <a:xfrm rot="-4504945">
              <a:off x="482910" y="5954796"/>
              <a:ext cx="1137078"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Blog</a:t>
              </a:r>
            </a:p>
          </p:txBody>
        </p:sp>
        <p:sp>
          <p:nvSpPr>
            <p:cNvPr id="64541" name="TextBox 10">
              <a:extLst>
                <a:ext uri="{FF2B5EF4-FFF2-40B4-BE49-F238E27FC236}">
                  <a16:creationId xmlns:a16="http://schemas.microsoft.com/office/drawing/2014/main" id="{33B5CB99-E66A-C84D-AADD-CFDFDC6E4AC7}"/>
                </a:ext>
              </a:extLst>
            </p:cNvPr>
            <p:cNvSpPr txBox="1">
              <a:spLocks noChangeArrowheads="1"/>
            </p:cNvSpPr>
            <p:nvPr/>
          </p:nvSpPr>
          <p:spPr bwMode="auto">
            <a:xfrm rot="-4357090">
              <a:off x="903856" y="5992981"/>
              <a:ext cx="1342338"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Product Related</a:t>
              </a:r>
            </a:p>
          </p:txBody>
        </p:sp>
        <p:sp>
          <p:nvSpPr>
            <p:cNvPr id="64542" name="TextBox 11">
              <a:extLst>
                <a:ext uri="{FF2B5EF4-FFF2-40B4-BE49-F238E27FC236}">
                  <a16:creationId xmlns:a16="http://schemas.microsoft.com/office/drawing/2014/main" id="{4B7FF3BC-C89B-1C46-A61C-852C242E184A}"/>
                </a:ext>
              </a:extLst>
            </p:cNvPr>
            <p:cNvSpPr txBox="1">
              <a:spLocks noChangeArrowheads="1"/>
            </p:cNvSpPr>
            <p:nvPr/>
          </p:nvSpPr>
          <p:spPr bwMode="auto">
            <a:xfrm rot="-4648527">
              <a:off x="-230009" y="5731447"/>
              <a:ext cx="1023337" cy="3847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dirty="0"/>
                <a:t>Infographic</a:t>
              </a:r>
            </a:p>
            <a:p>
              <a:pPr algn="r" eaLnBrk="1" hangingPunct="1"/>
              <a:endParaRPr lang="en-US" altLang="en-GR" sz="700" dirty="0"/>
            </a:p>
          </p:txBody>
        </p:sp>
        <p:sp>
          <p:nvSpPr>
            <p:cNvPr id="64543" name="TextBox 12">
              <a:extLst>
                <a:ext uri="{FF2B5EF4-FFF2-40B4-BE49-F238E27FC236}">
                  <a16:creationId xmlns:a16="http://schemas.microsoft.com/office/drawing/2014/main" id="{CE5B8C92-E684-6241-A91C-047E211F18E8}"/>
                </a:ext>
              </a:extLst>
            </p:cNvPr>
            <p:cNvSpPr txBox="1">
              <a:spLocks noChangeArrowheads="1"/>
            </p:cNvSpPr>
            <p:nvPr/>
          </p:nvSpPr>
          <p:spPr bwMode="auto">
            <a:xfrm rot="-4432353">
              <a:off x="630243" y="6032377"/>
              <a:ext cx="134377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Third Party</a:t>
              </a:r>
            </a:p>
          </p:txBody>
        </p:sp>
        <p:sp>
          <p:nvSpPr>
            <p:cNvPr id="64544" name="TextBox 13">
              <a:extLst>
                <a:ext uri="{FF2B5EF4-FFF2-40B4-BE49-F238E27FC236}">
                  <a16:creationId xmlns:a16="http://schemas.microsoft.com/office/drawing/2014/main" id="{90928648-5373-7749-95C2-371333CB07AC}"/>
                </a:ext>
              </a:extLst>
            </p:cNvPr>
            <p:cNvSpPr txBox="1">
              <a:spLocks noChangeArrowheads="1"/>
            </p:cNvSpPr>
            <p:nvPr/>
          </p:nvSpPr>
          <p:spPr bwMode="auto">
            <a:xfrm rot="-4483451">
              <a:off x="277415" y="5893436"/>
              <a:ext cx="1115336"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dirty="0"/>
                <a:t>Video</a:t>
              </a:r>
            </a:p>
          </p:txBody>
        </p:sp>
        <p:sp>
          <p:nvSpPr>
            <p:cNvPr id="64545" name="TextBox 14">
              <a:extLst>
                <a:ext uri="{FF2B5EF4-FFF2-40B4-BE49-F238E27FC236}">
                  <a16:creationId xmlns:a16="http://schemas.microsoft.com/office/drawing/2014/main" id="{EC18051E-F238-AD45-9EEC-5F39E8A61FC5}"/>
                </a:ext>
              </a:extLst>
            </p:cNvPr>
            <p:cNvSpPr txBox="1">
              <a:spLocks noChangeArrowheads="1"/>
            </p:cNvSpPr>
            <p:nvPr/>
          </p:nvSpPr>
          <p:spPr bwMode="auto">
            <a:xfrm rot="-4465507">
              <a:off x="1233207" y="5961765"/>
              <a:ext cx="1224525"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Case Study</a:t>
              </a:r>
            </a:p>
          </p:txBody>
        </p:sp>
        <p:sp>
          <p:nvSpPr>
            <p:cNvPr id="64546" name="TextBox 15">
              <a:extLst>
                <a:ext uri="{FF2B5EF4-FFF2-40B4-BE49-F238E27FC236}">
                  <a16:creationId xmlns:a16="http://schemas.microsoft.com/office/drawing/2014/main" id="{193FA9DF-A182-9B40-AAF7-3D4668ABE249}"/>
                </a:ext>
              </a:extLst>
            </p:cNvPr>
            <p:cNvSpPr txBox="1">
              <a:spLocks noChangeArrowheads="1"/>
            </p:cNvSpPr>
            <p:nvPr/>
          </p:nvSpPr>
          <p:spPr bwMode="auto">
            <a:xfrm rot="-4619122">
              <a:off x="2083009" y="5819624"/>
              <a:ext cx="915115"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WebPage</a:t>
              </a:r>
            </a:p>
          </p:txBody>
        </p:sp>
        <p:sp>
          <p:nvSpPr>
            <p:cNvPr id="64547" name="TextBox 16">
              <a:extLst>
                <a:ext uri="{FF2B5EF4-FFF2-40B4-BE49-F238E27FC236}">
                  <a16:creationId xmlns:a16="http://schemas.microsoft.com/office/drawing/2014/main" id="{BCBC0D21-0654-D347-BE36-B6F310262E9A}"/>
                </a:ext>
              </a:extLst>
            </p:cNvPr>
            <p:cNvSpPr txBox="1">
              <a:spLocks noChangeArrowheads="1"/>
            </p:cNvSpPr>
            <p:nvPr/>
          </p:nvSpPr>
          <p:spPr bwMode="auto">
            <a:xfrm rot="-4465507">
              <a:off x="1646717" y="5878244"/>
              <a:ext cx="110940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Presentation</a:t>
              </a:r>
            </a:p>
          </p:txBody>
        </p:sp>
      </p:grpSp>
      <p:sp>
        <p:nvSpPr>
          <p:cNvPr id="64517" name="TextBox 18">
            <a:extLst>
              <a:ext uri="{FF2B5EF4-FFF2-40B4-BE49-F238E27FC236}">
                <a16:creationId xmlns:a16="http://schemas.microsoft.com/office/drawing/2014/main" id="{5C5BD6C2-78D4-924A-9D10-15C7AAF0CD79}"/>
              </a:ext>
            </a:extLst>
          </p:cNvPr>
          <p:cNvSpPr txBox="1">
            <a:spLocks noChangeArrowheads="1"/>
          </p:cNvSpPr>
          <p:nvPr/>
        </p:nvSpPr>
        <p:spPr bwMode="auto">
          <a:xfrm rot="-4712019">
            <a:off x="5274469" y="6006307"/>
            <a:ext cx="1225550"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White paper</a:t>
            </a:r>
          </a:p>
        </p:txBody>
      </p:sp>
      <p:sp>
        <p:nvSpPr>
          <p:cNvPr id="64518" name="TextBox 19">
            <a:extLst>
              <a:ext uri="{FF2B5EF4-FFF2-40B4-BE49-F238E27FC236}">
                <a16:creationId xmlns:a16="http://schemas.microsoft.com/office/drawing/2014/main" id="{6F6FC240-F1B5-0C4B-A9B1-E3D7FA701D50}"/>
              </a:ext>
            </a:extLst>
          </p:cNvPr>
          <p:cNvSpPr txBox="1">
            <a:spLocks noChangeArrowheads="1"/>
          </p:cNvSpPr>
          <p:nvPr/>
        </p:nvSpPr>
        <p:spPr bwMode="auto">
          <a:xfrm rot="-4665312">
            <a:off x="3156744" y="5890419"/>
            <a:ext cx="102393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E-book</a:t>
            </a:r>
          </a:p>
        </p:txBody>
      </p:sp>
      <p:sp>
        <p:nvSpPr>
          <p:cNvPr id="64519" name="TextBox 20">
            <a:extLst>
              <a:ext uri="{FF2B5EF4-FFF2-40B4-BE49-F238E27FC236}">
                <a16:creationId xmlns:a16="http://schemas.microsoft.com/office/drawing/2014/main" id="{9FA7BCF3-A277-C149-A9F3-5030DD90E0A6}"/>
              </a:ext>
            </a:extLst>
          </p:cNvPr>
          <p:cNvSpPr txBox="1">
            <a:spLocks noChangeArrowheads="1"/>
          </p:cNvSpPr>
          <p:nvPr/>
        </p:nvSpPr>
        <p:spPr bwMode="auto">
          <a:xfrm rot="-4504945">
            <a:off x="3567113" y="5980112"/>
            <a:ext cx="1138238"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Blog</a:t>
            </a:r>
          </a:p>
        </p:txBody>
      </p:sp>
      <p:sp>
        <p:nvSpPr>
          <p:cNvPr id="64520" name="TextBox 21">
            <a:extLst>
              <a:ext uri="{FF2B5EF4-FFF2-40B4-BE49-F238E27FC236}">
                <a16:creationId xmlns:a16="http://schemas.microsoft.com/office/drawing/2014/main" id="{638A34CD-8AD1-CB4F-8899-D04D819BBDC1}"/>
              </a:ext>
            </a:extLst>
          </p:cNvPr>
          <p:cNvSpPr txBox="1">
            <a:spLocks noChangeArrowheads="1"/>
          </p:cNvSpPr>
          <p:nvPr/>
        </p:nvSpPr>
        <p:spPr bwMode="auto">
          <a:xfrm rot="-4357090">
            <a:off x="3989388" y="6018212"/>
            <a:ext cx="1341438"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Product Related</a:t>
            </a:r>
          </a:p>
        </p:txBody>
      </p:sp>
      <p:sp>
        <p:nvSpPr>
          <p:cNvPr id="64521" name="TextBox 22">
            <a:extLst>
              <a:ext uri="{FF2B5EF4-FFF2-40B4-BE49-F238E27FC236}">
                <a16:creationId xmlns:a16="http://schemas.microsoft.com/office/drawing/2014/main" id="{0533DEDD-A621-C04E-B7B9-04A2C94AD3BD}"/>
              </a:ext>
            </a:extLst>
          </p:cNvPr>
          <p:cNvSpPr txBox="1">
            <a:spLocks noChangeArrowheads="1"/>
          </p:cNvSpPr>
          <p:nvPr/>
        </p:nvSpPr>
        <p:spPr bwMode="auto">
          <a:xfrm rot="-4648527">
            <a:off x="2855119" y="5757069"/>
            <a:ext cx="1023937"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Infographic</a:t>
            </a:r>
          </a:p>
          <a:p>
            <a:pPr algn="r" eaLnBrk="1" hangingPunct="1"/>
            <a:endParaRPr lang="en-US" altLang="en-GR" sz="700"/>
          </a:p>
        </p:txBody>
      </p:sp>
      <p:sp>
        <p:nvSpPr>
          <p:cNvPr id="64522" name="TextBox 23">
            <a:extLst>
              <a:ext uri="{FF2B5EF4-FFF2-40B4-BE49-F238E27FC236}">
                <a16:creationId xmlns:a16="http://schemas.microsoft.com/office/drawing/2014/main" id="{DC9C3429-7FE2-9D40-A8D1-98711286F5C1}"/>
              </a:ext>
            </a:extLst>
          </p:cNvPr>
          <p:cNvSpPr txBox="1">
            <a:spLocks noChangeArrowheads="1"/>
          </p:cNvSpPr>
          <p:nvPr/>
        </p:nvSpPr>
        <p:spPr bwMode="auto">
          <a:xfrm rot="-4432353">
            <a:off x="3714750" y="6057900"/>
            <a:ext cx="1344613"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Third Party</a:t>
            </a:r>
          </a:p>
        </p:txBody>
      </p:sp>
      <p:sp>
        <p:nvSpPr>
          <p:cNvPr id="64523" name="TextBox 24">
            <a:extLst>
              <a:ext uri="{FF2B5EF4-FFF2-40B4-BE49-F238E27FC236}">
                <a16:creationId xmlns:a16="http://schemas.microsoft.com/office/drawing/2014/main" id="{B6AAC6C4-E237-1D49-BF16-079BB3023B02}"/>
              </a:ext>
            </a:extLst>
          </p:cNvPr>
          <p:cNvSpPr txBox="1">
            <a:spLocks noChangeArrowheads="1"/>
          </p:cNvSpPr>
          <p:nvPr/>
        </p:nvSpPr>
        <p:spPr bwMode="auto">
          <a:xfrm rot="-4483451">
            <a:off x="3363119" y="5918994"/>
            <a:ext cx="111442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Video</a:t>
            </a:r>
          </a:p>
        </p:txBody>
      </p:sp>
      <p:sp>
        <p:nvSpPr>
          <p:cNvPr id="64524" name="TextBox 25">
            <a:extLst>
              <a:ext uri="{FF2B5EF4-FFF2-40B4-BE49-F238E27FC236}">
                <a16:creationId xmlns:a16="http://schemas.microsoft.com/office/drawing/2014/main" id="{46307654-6BE7-304E-BCCE-6547D59545DB}"/>
              </a:ext>
            </a:extLst>
          </p:cNvPr>
          <p:cNvSpPr txBox="1">
            <a:spLocks noChangeArrowheads="1"/>
          </p:cNvSpPr>
          <p:nvPr/>
        </p:nvSpPr>
        <p:spPr bwMode="auto">
          <a:xfrm rot="-4465507">
            <a:off x="4318001" y="5988050"/>
            <a:ext cx="12255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Case Study</a:t>
            </a:r>
          </a:p>
        </p:txBody>
      </p:sp>
      <p:sp>
        <p:nvSpPr>
          <p:cNvPr id="64525" name="TextBox 26">
            <a:extLst>
              <a:ext uri="{FF2B5EF4-FFF2-40B4-BE49-F238E27FC236}">
                <a16:creationId xmlns:a16="http://schemas.microsoft.com/office/drawing/2014/main" id="{653206C4-0311-7743-82F8-8ED00B54C180}"/>
              </a:ext>
            </a:extLst>
          </p:cNvPr>
          <p:cNvSpPr txBox="1">
            <a:spLocks noChangeArrowheads="1"/>
          </p:cNvSpPr>
          <p:nvPr/>
        </p:nvSpPr>
        <p:spPr bwMode="auto">
          <a:xfrm rot="-4619122">
            <a:off x="5167313" y="5845175"/>
            <a:ext cx="915987"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WebPage</a:t>
            </a:r>
          </a:p>
        </p:txBody>
      </p:sp>
      <p:sp>
        <p:nvSpPr>
          <p:cNvPr id="64526" name="TextBox 27">
            <a:extLst>
              <a:ext uri="{FF2B5EF4-FFF2-40B4-BE49-F238E27FC236}">
                <a16:creationId xmlns:a16="http://schemas.microsoft.com/office/drawing/2014/main" id="{86A603EB-E5E7-BC4C-A700-46F641364CC4}"/>
              </a:ext>
            </a:extLst>
          </p:cNvPr>
          <p:cNvSpPr txBox="1">
            <a:spLocks noChangeArrowheads="1"/>
          </p:cNvSpPr>
          <p:nvPr/>
        </p:nvSpPr>
        <p:spPr bwMode="auto">
          <a:xfrm rot="-4465507">
            <a:off x="4731545" y="5904706"/>
            <a:ext cx="11096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Presentation</a:t>
            </a:r>
          </a:p>
        </p:txBody>
      </p:sp>
      <p:sp>
        <p:nvSpPr>
          <p:cNvPr id="64527" name="TextBox 28">
            <a:extLst>
              <a:ext uri="{FF2B5EF4-FFF2-40B4-BE49-F238E27FC236}">
                <a16:creationId xmlns:a16="http://schemas.microsoft.com/office/drawing/2014/main" id="{7A4E7DE6-BB00-394A-9CFF-5C4C458FDA06}"/>
              </a:ext>
            </a:extLst>
          </p:cNvPr>
          <p:cNvSpPr txBox="1">
            <a:spLocks noChangeArrowheads="1"/>
          </p:cNvSpPr>
          <p:nvPr/>
        </p:nvSpPr>
        <p:spPr bwMode="auto">
          <a:xfrm rot="-4712019">
            <a:off x="8297863" y="5994400"/>
            <a:ext cx="12255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White paper</a:t>
            </a:r>
          </a:p>
        </p:txBody>
      </p:sp>
      <p:sp>
        <p:nvSpPr>
          <p:cNvPr id="64528" name="TextBox 29">
            <a:extLst>
              <a:ext uri="{FF2B5EF4-FFF2-40B4-BE49-F238E27FC236}">
                <a16:creationId xmlns:a16="http://schemas.microsoft.com/office/drawing/2014/main" id="{277BD6E0-46AD-544C-B6D9-CCC1C60AF294}"/>
              </a:ext>
            </a:extLst>
          </p:cNvPr>
          <p:cNvSpPr txBox="1">
            <a:spLocks noChangeArrowheads="1"/>
          </p:cNvSpPr>
          <p:nvPr/>
        </p:nvSpPr>
        <p:spPr bwMode="auto">
          <a:xfrm rot="-4665312">
            <a:off x="6180138" y="5876925"/>
            <a:ext cx="1023937"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E-book</a:t>
            </a:r>
          </a:p>
        </p:txBody>
      </p:sp>
      <p:sp>
        <p:nvSpPr>
          <p:cNvPr id="64529" name="TextBox 30">
            <a:extLst>
              <a:ext uri="{FF2B5EF4-FFF2-40B4-BE49-F238E27FC236}">
                <a16:creationId xmlns:a16="http://schemas.microsoft.com/office/drawing/2014/main" id="{377095B0-D7D8-7C48-8655-58240AF7678A}"/>
              </a:ext>
            </a:extLst>
          </p:cNvPr>
          <p:cNvSpPr txBox="1">
            <a:spLocks noChangeArrowheads="1"/>
          </p:cNvSpPr>
          <p:nvPr/>
        </p:nvSpPr>
        <p:spPr bwMode="auto">
          <a:xfrm rot="-4504945">
            <a:off x="6590507" y="5968206"/>
            <a:ext cx="11382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Blog</a:t>
            </a:r>
          </a:p>
        </p:txBody>
      </p:sp>
      <p:sp>
        <p:nvSpPr>
          <p:cNvPr id="64530" name="TextBox 31">
            <a:extLst>
              <a:ext uri="{FF2B5EF4-FFF2-40B4-BE49-F238E27FC236}">
                <a16:creationId xmlns:a16="http://schemas.microsoft.com/office/drawing/2014/main" id="{AE3FD226-319A-BA4A-9061-3DAF2D4391B8}"/>
              </a:ext>
            </a:extLst>
          </p:cNvPr>
          <p:cNvSpPr txBox="1">
            <a:spLocks noChangeArrowheads="1"/>
          </p:cNvSpPr>
          <p:nvPr/>
        </p:nvSpPr>
        <p:spPr bwMode="auto">
          <a:xfrm rot="-4357090">
            <a:off x="7012782" y="6006306"/>
            <a:ext cx="13414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Product Related</a:t>
            </a:r>
          </a:p>
        </p:txBody>
      </p:sp>
      <p:sp>
        <p:nvSpPr>
          <p:cNvPr id="64531" name="TextBox 32">
            <a:extLst>
              <a:ext uri="{FF2B5EF4-FFF2-40B4-BE49-F238E27FC236}">
                <a16:creationId xmlns:a16="http://schemas.microsoft.com/office/drawing/2014/main" id="{81DDA2F6-6233-074E-9571-C475C8A5DAE6}"/>
              </a:ext>
            </a:extLst>
          </p:cNvPr>
          <p:cNvSpPr txBox="1">
            <a:spLocks noChangeArrowheads="1"/>
          </p:cNvSpPr>
          <p:nvPr/>
        </p:nvSpPr>
        <p:spPr bwMode="auto">
          <a:xfrm rot="-4648527">
            <a:off x="5877719" y="5744369"/>
            <a:ext cx="1023937"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Infographic</a:t>
            </a:r>
          </a:p>
          <a:p>
            <a:pPr algn="r" eaLnBrk="1" hangingPunct="1"/>
            <a:endParaRPr lang="en-US" altLang="en-GR" sz="700"/>
          </a:p>
        </p:txBody>
      </p:sp>
      <p:sp>
        <p:nvSpPr>
          <p:cNvPr id="64532" name="TextBox 33">
            <a:extLst>
              <a:ext uri="{FF2B5EF4-FFF2-40B4-BE49-F238E27FC236}">
                <a16:creationId xmlns:a16="http://schemas.microsoft.com/office/drawing/2014/main" id="{F1258953-F52F-8746-80F4-D3DF89C25AD3}"/>
              </a:ext>
            </a:extLst>
          </p:cNvPr>
          <p:cNvSpPr txBox="1">
            <a:spLocks noChangeArrowheads="1"/>
          </p:cNvSpPr>
          <p:nvPr/>
        </p:nvSpPr>
        <p:spPr bwMode="auto">
          <a:xfrm rot="-4432353">
            <a:off x="6738144" y="6045994"/>
            <a:ext cx="13446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Third Party</a:t>
            </a:r>
          </a:p>
        </p:txBody>
      </p:sp>
      <p:sp>
        <p:nvSpPr>
          <p:cNvPr id="64533" name="TextBox 34">
            <a:extLst>
              <a:ext uri="{FF2B5EF4-FFF2-40B4-BE49-F238E27FC236}">
                <a16:creationId xmlns:a16="http://schemas.microsoft.com/office/drawing/2014/main" id="{29A64241-F131-BC4D-B6E4-B27A70806748}"/>
              </a:ext>
            </a:extLst>
          </p:cNvPr>
          <p:cNvSpPr txBox="1">
            <a:spLocks noChangeArrowheads="1"/>
          </p:cNvSpPr>
          <p:nvPr/>
        </p:nvSpPr>
        <p:spPr bwMode="auto">
          <a:xfrm rot="-4483451">
            <a:off x="6385719" y="5906294"/>
            <a:ext cx="111442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Video</a:t>
            </a:r>
          </a:p>
        </p:txBody>
      </p:sp>
      <p:sp>
        <p:nvSpPr>
          <p:cNvPr id="64534" name="TextBox 35">
            <a:extLst>
              <a:ext uri="{FF2B5EF4-FFF2-40B4-BE49-F238E27FC236}">
                <a16:creationId xmlns:a16="http://schemas.microsoft.com/office/drawing/2014/main" id="{AB119F21-35B2-AE41-99B7-A4498CFC3CB8}"/>
              </a:ext>
            </a:extLst>
          </p:cNvPr>
          <p:cNvSpPr txBox="1">
            <a:spLocks noChangeArrowheads="1"/>
          </p:cNvSpPr>
          <p:nvPr/>
        </p:nvSpPr>
        <p:spPr bwMode="auto">
          <a:xfrm rot="-4465507">
            <a:off x="7340601" y="5975350"/>
            <a:ext cx="12255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Case Study</a:t>
            </a:r>
          </a:p>
        </p:txBody>
      </p:sp>
      <p:sp>
        <p:nvSpPr>
          <p:cNvPr id="64535" name="TextBox 36">
            <a:extLst>
              <a:ext uri="{FF2B5EF4-FFF2-40B4-BE49-F238E27FC236}">
                <a16:creationId xmlns:a16="http://schemas.microsoft.com/office/drawing/2014/main" id="{F7AF09EB-A731-8F45-8CBA-9E982A0D2D05}"/>
              </a:ext>
            </a:extLst>
          </p:cNvPr>
          <p:cNvSpPr txBox="1">
            <a:spLocks noChangeArrowheads="1"/>
          </p:cNvSpPr>
          <p:nvPr/>
        </p:nvSpPr>
        <p:spPr bwMode="auto">
          <a:xfrm rot="-4619122">
            <a:off x="8190707" y="5833269"/>
            <a:ext cx="9159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WebPage</a:t>
            </a:r>
          </a:p>
        </p:txBody>
      </p:sp>
      <p:sp>
        <p:nvSpPr>
          <p:cNvPr id="64536" name="TextBox 37">
            <a:extLst>
              <a:ext uri="{FF2B5EF4-FFF2-40B4-BE49-F238E27FC236}">
                <a16:creationId xmlns:a16="http://schemas.microsoft.com/office/drawing/2014/main" id="{8C6C2CD0-448E-284B-8A14-EB90DF87F037}"/>
              </a:ext>
            </a:extLst>
          </p:cNvPr>
          <p:cNvSpPr txBox="1">
            <a:spLocks noChangeArrowheads="1"/>
          </p:cNvSpPr>
          <p:nvPr/>
        </p:nvSpPr>
        <p:spPr bwMode="auto">
          <a:xfrm rot="-4465507">
            <a:off x="7754938" y="5891213"/>
            <a:ext cx="1109662"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200"/>
              <a:t>Presentation</a:t>
            </a:r>
          </a:p>
        </p:txBody>
      </p:sp>
      <p:sp>
        <p:nvSpPr>
          <p:cNvPr id="2" name="Footer Placeholder 1">
            <a:extLst>
              <a:ext uri="{FF2B5EF4-FFF2-40B4-BE49-F238E27FC236}">
                <a16:creationId xmlns:a16="http://schemas.microsoft.com/office/drawing/2014/main" id="{4DE73B39-3E2C-5D49-AADA-68734016AD90}"/>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extLst>
      <p:ext uri="{BB962C8B-B14F-4D97-AF65-F5344CB8AC3E}">
        <p14:creationId xmlns:p14="http://schemas.microsoft.com/office/powerpoint/2010/main" val="3359689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C79D6D92-3E9A-4648-A90E-FF64444478E4}"/>
              </a:ext>
            </a:extLst>
          </p:cNvPr>
          <p:cNvSpPr>
            <a:spLocks noGrp="1"/>
          </p:cNvSpPr>
          <p:nvPr>
            <p:ph type="title"/>
          </p:nvPr>
        </p:nvSpPr>
        <p:spPr/>
        <p:txBody>
          <a:bodyPr/>
          <a:lstStyle/>
          <a:p>
            <a:endParaRPr lang="en-GR" altLang="en-GR" dirty="0">
              <a:ea typeface="ＭＳ Ｐゴシック" panose="020B0600070205080204" pitchFamily="34" charset="-128"/>
            </a:endParaRPr>
          </a:p>
        </p:txBody>
      </p:sp>
      <p:sp>
        <p:nvSpPr>
          <p:cNvPr id="65538" name="Content Placeholder 2">
            <a:extLst>
              <a:ext uri="{FF2B5EF4-FFF2-40B4-BE49-F238E27FC236}">
                <a16:creationId xmlns:a16="http://schemas.microsoft.com/office/drawing/2014/main" id="{9F8D362C-C1FA-E446-BDCF-2F59E1634B6F}"/>
              </a:ext>
            </a:extLst>
          </p:cNvPr>
          <p:cNvSpPr>
            <a:spLocks noGrp="1"/>
          </p:cNvSpPr>
          <p:nvPr>
            <p:ph idx="1"/>
          </p:nvPr>
        </p:nvSpPr>
        <p:spPr/>
        <p:txBody>
          <a:bodyPr/>
          <a:lstStyle/>
          <a:p>
            <a:endParaRPr lang="en-GR" altLang="en-GR">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97A21158-8993-6548-ABB4-43B67DA53820}"/>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48630200-4281-224A-BDC7-801B08F93CE7}"/>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30FB3A8A-D3F8-9047-9D9D-901FDEFF86F7}" type="slidenum">
              <a:rPr lang="el-GR" altLang="en-GR" sz="1400"/>
              <a:pPr eaLnBrk="1" hangingPunct="1"/>
              <a:t>92</a:t>
            </a:fld>
            <a:endParaRPr lang="el-GR" altLang="en-GR" sz="1400"/>
          </a:p>
        </p:txBody>
      </p:sp>
      <p:pic>
        <p:nvPicPr>
          <p:cNvPr id="65541" name="Picture 5">
            <a:extLst>
              <a:ext uri="{FF2B5EF4-FFF2-40B4-BE49-F238E27FC236}">
                <a16:creationId xmlns:a16="http://schemas.microsoft.com/office/drawing/2014/main" id="{4E34C0E1-6FF2-5147-9815-422D0A4F9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366838"/>
            <a:ext cx="88519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9422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5DCEDF-5ABE-E643-B636-81F2BFB33791}"/>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350999E4-FA42-5146-8CDF-42BD18334A07}"/>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B10EF82A-3832-C146-B0CC-4C192077903C}" type="slidenum">
              <a:rPr lang="el-GR" altLang="en-GR" sz="1400"/>
              <a:pPr eaLnBrk="1" hangingPunct="1"/>
              <a:t>93</a:t>
            </a:fld>
            <a:endParaRPr lang="el-GR" altLang="en-GR" sz="1400"/>
          </a:p>
        </p:txBody>
      </p:sp>
      <p:pic>
        <p:nvPicPr>
          <p:cNvPr id="66563" name="Picture 7">
            <a:extLst>
              <a:ext uri="{FF2B5EF4-FFF2-40B4-BE49-F238E27FC236}">
                <a16:creationId xmlns:a16="http://schemas.microsoft.com/office/drawing/2014/main" id="{8F492FF3-AFF1-684C-A03D-7AA94E4DC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028700"/>
            <a:ext cx="8851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5119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4C869D2A-4ABE-6C46-99B7-BF6054CDF303}"/>
              </a:ext>
            </a:extLst>
          </p:cNvPr>
          <p:cNvSpPr>
            <a:spLocks noGrp="1"/>
          </p:cNvSpPr>
          <p:nvPr>
            <p:ph type="title"/>
          </p:nvPr>
        </p:nvSpPr>
        <p:spPr>
          <a:xfrm>
            <a:off x="107950" y="188913"/>
            <a:ext cx="8351838" cy="828675"/>
          </a:xfrm>
        </p:spPr>
        <p:txBody>
          <a:bodyPr/>
          <a:lstStyle/>
          <a:p>
            <a:r>
              <a:rPr lang="en-US" altLang="en-GR" sz="2800">
                <a:ea typeface="ＭＳ Ｐゴシック" panose="020B0600070205080204" pitchFamily="34" charset="-128"/>
              </a:rPr>
              <a:t>Content engagement </a:t>
            </a:r>
            <a:r>
              <a:rPr lang="el-GR" altLang="en-GR" sz="2800">
                <a:ea typeface="ＭＳ Ｐゴシック" panose="020B0600070205080204" pitchFamily="34" charset="-128"/>
              </a:rPr>
              <a:t>ανά μέσο σύνδεσης –</a:t>
            </a:r>
            <a:r>
              <a:rPr lang="en-US" altLang="en-GR" sz="2800">
                <a:ea typeface="ＭＳ Ｐゴシック" panose="020B0600070205080204" pitchFamily="34" charset="-128"/>
              </a:rPr>
              <a:t>Desktop/tablet/smartphone (mobile)</a:t>
            </a:r>
          </a:p>
        </p:txBody>
      </p:sp>
      <p:sp>
        <p:nvSpPr>
          <p:cNvPr id="4" name="Footer Placeholder 3">
            <a:extLst>
              <a:ext uri="{FF2B5EF4-FFF2-40B4-BE49-F238E27FC236}">
                <a16:creationId xmlns:a16="http://schemas.microsoft.com/office/drawing/2014/main" id="{3A5A6D62-603B-924E-BA78-DA726BC21CE0}"/>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E30CD475-4644-014B-9ABB-3641DD243B36}"/>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F62575EB-494D-5D41-96DD-F0CC807764F5}" type="slidenum">
              <a:rPr lang="el-GR" altLang="en-GR" sz="1400"/>
              <a:pPr eaLnBrk="1" hangingPunct="1"/>
              <a:t>94</a:t>
            </a:fld>
            <a:endParaRPr lang="el-GR" altLang="en-GR" sz="1400"/>
          </a:p>
        </p:txBody>
      </p:sp>
      <p:pic>
        <p:nvPicPr>
          <p:cNvPr id="67588" name="Picture 5">
            <a:extLst>
              <a:ext uri="{FF2B5EF4-FFF2-40B4-BE49-F238E27FC236}">
                <a16:creationId xmlns:a16="http://schemas.microsoft.com/office/drawing/2014/main" id="{A04DE6ED-DBE8-3647-8070-6AC077066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117600"/>
            <a:ext cx="88519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1">
            <a:extLst>
              <a:ext uri="{FF2B5EF4-FFF2-40B4-BE49-F238E27FC236}">
                <a16:creationId xmlns:a16="http://schemas.microsoft.com/office/drawing/2014/main" id="{8A085551-EA0F-584B-87CC-89D6E3BA1DDF}"/>
              </a:ext>
            </a:extLst>
          </p:cNvPr>
          <p:cNvSpPr txBox="1">
            <a:spLocks noChangeArrowheads="1"/>
          </p:cNvSpPr>
          <p:nvPr/>
        </p:nvSpPr>
        <p:spPr bwMode="auto">
          <a:xfrm>
            <a:off x="1547813" y="2349500"/>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GR" sz="1800"/>
              <a:t>Desktop</a:t>
            </a:r>
          </a:p>
        </p:txBody>
      </p:sp>
      <p:sp>
        <p:nvSpPr>
          <p:cNvPr id="67590" name="TextBox 6">
            <a:extLst>
              <a:ext uri="{FF2B5EF4-FFF2-40B4-BE49-F238E27FC236}">
                <a16:creationId xmlns:a16="http://schemas.microsoft.com/office/drawing/2014/main" id="{F8EC44F1-D0E6-FD4D-A4AE-91121600EE08}"/>
              </a:ext>
            </a:extLst>
          </p:cNvPr>
          <p:cNvSpPr txBox="1">
            <a:spLocks noChangeArrowheads="1"/>
          </p:cNvSpPr>
          <p:nvPr/>
        </p:nvSpPr>
        <p:spPr bwMode="auto">
          <a:xfrm>
            <a:off x="3059113" y="4508500"/>
            <a:ext cx="15128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GR" sz="1800"/>
              <a:t>Smartphonemobile</a:t>
            </a:r>
          </a:p>
        </p:txBody>
      </p:sp>
      <p:sp>
        <p:nvSpPr>
          <p:cNvPr id="67591" name="TextBox 7">
            <a:extLst>
              <a:ext uri="{FF2B5EF4-FFF2-40B4-BE49-F238E27FC236}">
                <a16:creationId xmlns:a16="http://schemas.microsoft.com/office/drawing/2014/main" id="{56600F53-203F-024E-ABE8-3E646D928ECD}"/>
              </a:ext>
            </a:extLst>
          </p:cNvPr>
          <p:cNvSpPr txBox="1">
            <a:spLocks noChangeArrowheads="1"/>
          </p:cNvSpPr>
          <p:nvPr/>
        </p:nvSpPr>
        <p:spPr bwMode="auto">
          <a:xfrm>
            <a:off x="1619250" y="4437063"/>
            <a:ext cx="1512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GR" sz="1800"/>
              <a:t>Tablet mobile</a:t>
            </a:r>
          </a:p>
        </p:txBody>
      </p:sp>
      <p:sp>
        <p:nvSpPr>
          <p:cNvPr id="67592" name="TextBox 1">
            <a:extLst>
              <a:ext uri="{FF2B5EF4-FFF2-40B4-BE49-F238E27FC236}">
                <a16:creationId xmlns:a16="http://schemas.microsoft.com/office/drawing/2014/main" id="{06549F22-60B0-3546-AB26-47C6B7383A1E}"/>
              </a:ext>
            </a:extLst>
          </p:cNvPr>
          <p:cNvSpPr txBox="1">
            <a:spLocks noChangeArrowheads="1"/>
          </p:cNvSpPr>
          <p:nvPr/>
        </p:nvSpPr>
        <p:spPr bwMode="auto">
          <a:xfrm>
            <a:off x="5435600" y="4581525"/>
            <a:ext cx="3619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800"/>
              <a:t>Το κινητό τηλέφωνο δεν ευνοεί</a:t>
            </a:r>
            <a:r>
              <a:rPr lang="en-US" altLang="en-GR" sz="1800"/>
              <a:t> </a:t>
            </a:r>
          </a:p>
          <a:p>
            <a:pPr eaLnBrk="1" hangingPunct="1"/>
            <a:r>
              <a:rPr lang="el-GR" altLang="en-GR" sz="1800"/>
              <a:t>το </a:t>
            </a:r>
            <a:r>
              <a:rPr lang="en-US" altLang="en-GR" sz="1800"/>
              <a:t>content engagement:</a:t>
            </a:r>
          </a:p>
          <a:p>
            <a:pPr eaLnBrk="1" hangingPunct="1"/>
            <a:r>
              <a:rPr lang="el-GR" altLang="en-GR" sz="1800"/>
              <a:t>Αυτό ταιριάζει περισσότερο με το</a:t>
            </a:r>
            <a:endParaRPr lang="en-US" altLang="en-GR" sz="1800"/>
          </a:p>
          <a:p>
            <a:pPr eaLnBrk="1" hangingPunct="1"/>
            <a:r>
              <a:rPr lang="el-GR" altLang="en-GR" sz="1800"/>
              <a:t> </a:t>
            </a:r>
            <a:r>
              <a:rPr lang="en-US" altLang="en-GR" sz="1800"/>
              <a:t>desktop PC/laptop</a:t>
            </a:r>
          </a:p>
        </p:txBody>
      </p:sp>
    </p:spTree>
    <p:extLst>
      <p:ext uri="{BB962C8B-B14F-4D97-AF65-F5344CB8AC3E}">
        <p14:creationId xmlns:p14="http://schemas.microsoft.com/office/powerpoint/2010/main" val="28847977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09" name="Picture 5">
            <a:extLst>
              <a:ext uri="{FF2B5EF4-FFF2-40B4-BE49-F238E27FC236}">
                <a16:creationId xmlns:a16="http://schemas.microsoft.com/office/drawing/2014/main" id="{3D85BC35-4441-944C-87E6-7155545A7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801688"/>
            <a:ext cx="8640763" cy="531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11">
            <a:extLst>
              <a:ext uri="{FF2B5EF4-FFF2-40B4-BE49-F238E27FC236}">
                <a16:creationId xmlns:a16="http://schemas.microsoft.com/office/drawing/2014/main" id="{43BC8E32-A72D-AC4E-9AF7-310DEAE23188}"/>
              </a:ext>
            </a:extLst>
          </p:cNvPr>
          <p:cNvSpPr txBox="1">
            <a:spLocks noChangeArrowheads="1"/>
          </p:cNvSpPr>
          <p:nvPr/>
        </p:nvSpPr>
        <p:spPr bwMode="auto">
          <a:xfrm rot="-5400000">
            <a:off x="76200" y="3460751"/>
            <a:ext cx="35274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n-US" altLang="en-GR" sz="1600" dirty="0"/>
              <a:t>Average Session Duration </a:t>
            </a:r>
          </a:p>
          <a:p>
            <a:pPr algn="ctr" eaLnBrk="1" hangingPunct="1"/>
            <a:r>
              <a:rPr lang="en-US" altLang="en-GR" sz="1600" dirty="0"/>
              <a:t>Factor Difference</a:t>
            </a:r>
          </a:p>
        </p:txBody>
      </p:sp>
      <p:sp>
        <p:nvSpPr>
          <p:cNvPr id="68611" name="TextBox 1">
            <a:extLst>
              <a:ext uri="{FF2B5EF4-FFF2-40B4-BE49-F238E27FC236}">
                <a16:creationId xmlns:a16="http://schemas.microsoft.com/office/drawing/2014/main" id="{E8AF04DF-E988-964D-B182-0648BB3BE7B3}"/>
              </a:ext>
            </a:extLst>
          </p:cNvPr>
          <p:cNvSpPr txBox="1">
            <a:spLocks noChangeArrowheads="1"/>
          </p:cNvSpPr>
          <p:nvPr/>
        </p:nvSpPr>
        <p:spPr bwMode="auto">
          <a:xfrm rot="-2231931">
            <a:off x="7685088" y="5883275"/>
            <a:ext cx="8636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600"/>
              <a:t>Paid Search</a:t>
            </a:r>
          </a:p>
        </p:txBody>
      </p:sp>
      <p:sp>
        <p:nvSpPr>
          <p:cNvPr id="68612" name="TextBox 5">
            <a:extLst>
              <a:ext uri="{FF2B5EF4-FFF2-40B4-BE49-F238E27FC236}">
                <a16:creationId xmlns:a16="http://schemas.microsoft.com/office/drawing/2014/main" id="{2B27C5D1-A8BF-C042-9775-E5750E833F0D}"/>
              </a:ext>
            </a:extLst>
          </p:cNvPr>
          <p:cNvSpPr txBox="1">
            <a:spLocks noChangeArrowheads="1"/>
          </p:cNvSpPr>
          <p:nvPr/>
        </p:nvSpPr>
        <p:spPr bwMode="auto">
          <a:xfrm rot="-2033977">
            <a:off x="6948488" y="5876925"/>
            <a:ext cx="8636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GR" sz="1600"/>
              <a:t>Display</a:t>
            </a:r>
          </a:p>
        </p:txBody>
      </p:sp>
      <p:sp>
        <p:nvSpPr>
          <p:cNvPr id="68613" name="TextBox 6">
            <a:extLst>
              <a:ext uri="{FF2B5EF4-FFF2-40B4-BE49-F238E27FC236}">
                <a16:creationId xmlns:a16="http://schemas.microsoft.com/office/drawing/2014/main" id="{E2E0FD67-CD92-8341-BBE5-D5D17DCEE682}"/>
              </a:ext>
            </a:extLst>
          </p:cNvPr>
          <p:cNvSpPr txBox="1">
            <a:spLocks noChangeArrowheads="1"/>
          </p:cNvSpPr>
          <p:nvPr/>
        </p:nvSpPr>
        <p:spPr bwMode="auto">
          <a:xfrm rot="-1825788">
            <a:off x="5880100" y="5980113"/>
            <a:ext cx="10795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600"/>
              <a:t>Referral</a:t>
            </a:r>
          </a:p>
        </p:txBody>
      </p:sp>
      <p:sp>
        <p:nvSpPr>
          <p:cNvPr id="68614" name="TextBox 7">
            <a:extLst>
              <a:ext uri="{FF2B5EF4-FFF2-40B4-BE49-F238E27FC236}">
                <a16:creationId xmlns:a16="http://schemas.microsoft.com/office/drawing/2014/main" id="{76E4D94E-B31F-1248-9F9F-D7D8CFFB0013}"/>
              </a:ext>
            </a:extLst>
          </p:cNvPr>
          <p:cNvSpPr txBox="1">
            <a:spLocks noChangeArrowheads="1"/>
          </p:cNvSpPr>
          <p:nvPr/>
        </p:nvSpPr>
        <p:spPr bwMode="auto">
          <a:xfrm rot="-2209576">
            <a:off x="4932363" y="5978525"/>
            <a:ext cx="1027112"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600"/>
              <a:t>Organic Search</a:t>
            </a:r>
          </a:p>
        </p:txBody>
      </p:sp>
      <p:sp>
        <p:nvSpPr>
          <p:cNvPr id="68615" name="TextBox 8">
            <a:extLst>
              <a:ext uri="{FF2B5EF4-FFF2-40B4-BE49-F238E27FC236}">
                <a16:creationId xmlns:a16="http://schemas.microsoft.com/office/drawing/2014/main" id="{F5C15F71-3A38-174A-92D1-D94DBD4CBF3E}"/>
              </a:ext>
            </a:extLst>
          </p:cNvPr>
          <p:cNvSpPr txBox="1">
            <a:spLocks noChangeArrowheads="1"/>
          </p:cNvSpPr>
          <p:nvPr/>
        </p:nvSpPr>
        <p:spPr bwMode="auto">
          <a:xfrm rot="-2201892">
            <a:off x="4227513" y="5954713"/>
            <a:ext cx="8636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600"/>
              <a:t>Direct</a:t>
            </a:r>
          </a:p>
        </p:txBody>
      </p:sp>
      <p:sp>
        <p:nvSpPr>
          <p:cNvPr id="68616" name="TextBox 9">
            <a:extLst>
              <a:ext uri="{FF2B5EF4-FFF2-40B4-BE49-F238E27FC236}">
                <a16:creationId xmlns:a16="http://schemas.microsoft.com/office/drawing/2014/main" id="{2415696B-68F8-654F-9321-A7E38C78C5FC}"/>
              </a:ext>
            </a:extLst>
          </p:cNvPr>
          <p:cNvSpPr txBox="1">
            <a:spLocks noChangeArrowheads="1"/>
          </p:cNvSpPr>
          <p:nvPr/>
        </p:nvSpPr>
        <p:spPr bwMode="auto">
          <a:xfrm rot="-2596651">
            <a:off x="3346450" y="5908675"/>
            <a:ext cx="8636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600"/>
              <a:t>Email</a:t>
            </a:r>
          </a:p>
        </p:txBody>
      </p:sp>
      <p:sp>
        <p:nvSpPr>
          <p:cNvPr id="68617" name="TextBox 10">
            <a:extLst>
              <a:ext uri="{FF2B5EF4-FFF2-40B4-BE49-F238E27FC236}">
                <a16:creationId xmlns:a16="http://schemas.microsoft.com/office/drawing/2014/main" id="{57028243-3572-7B48-8673-248B673F2CD7}"/>
              </a:ext>
            </a:extLst>
          </p:cNvPr>
          <p:cNvSpPr txBox="1">
            <a:spLocks noChangeArrowheads="1"/>
          </p:cNvSpPr>
          <p:nvPr/>
        </p:nvSpPr>
        <p:spPr bwMode="auto">
          <a:xfrm rot="-2596651">
            <a:off x="2409825" y="5908675"/>
            <a:ext cx="865188"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r" eaLnBrk="1" hangingPunct="1"/>
            <a:r>
              <a:rPr lang="en-US" altLang="en-GR" sz="1600"/>
              <a:t>Social</a:t>
            </a:r>
          </a:p>
        </p:txBody>
      </p:sp>
      <p:sp>
        <p:nvSpPr>
          <p:cNvPr id="68618" name="TextBox 12">
            <a:extLst>
              <a:ext uri="{FF2B5EF4-FFF2-40B4-BE49-F238E27FC236}">
                <a16:creationId xmlns:a16="http://schemas.microsoft.com/office/drawing/2014/main" id="{AB6FE51B-7D8C-7145-84FB-CB3CF133B1AA}"/>
              </a:ext>
            </a:extLst>
          </p:cNvPr>
          <p:cNvSpPr txBox="1">
            <a:spLocks noChangeArrowheads="1"/>
          </p:cNvSpPr>
          <p:nvPr/>
        </p:nvSpPr>
        <p:spPr bwMode="auto">
          <a:xfrm>
            <a:off x="5435600" y="1341438"/>
            <a:ext cx="3529013"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n-US" altLang="en-GR" sz="1600"/>
              <a:t>(size based on number of sessions)</a:t>
            </a:r>
          </a:p>
        </p:txBody>
      </p:sp>
      <p:sp>
        <p:nvSpPr>
          <p:cNvPr id="2" name="Footer Placeholder 1">
            <a:extLst>
              <a:ext uri="{FF2B5EF4-FFF2-40B4-BE49-F238E27FC236}">
                <a16:creationId xmlns:a16="http://schemas.microsoft.com/office/drawing/2014/main" id="{DFE00605-B656-7944-BFAC-FBF7451E43FA}"/>
              </a:ext>
            </a:extLst>
          </p:cNvPr>
          <p:cNvSpPr>
            <a:spLocks noGrp="1"/>
          </p:cNvSpPr>
          <p:nvPr>
            <p:ph type="ftr" sz="quarter" idx="11"/>
          </p:nvPr>
        </p:nvSpPr>
        <p:spPr/>
        <p:txBody>
          <a:bodyPr/>
          <a:lstStyle/>
          <a:p>
            <a:r>
              <a:rPr lang="el-GR" altLang="en-GR"/>
              <a:t>Δρ. Δέσποινα Καραγιάννη, 202</a:t>
            </a:r>
            <a:r>
              <a:rPr lang="en-US" altLang="en-GR"/>
              <a:t>2</a:t>
            </a:r>
            <a:endParaRPr lang="el-GR" altLang="en-GR" dirty="0"/>
          </a:p>
        </p:txBody>
      </p:sp>
      <p:sp>
        <p:nvSpPr>
          <p:cNvPr id="3" name="Slide Number Placeholder 2">
            <a:extLst>
              <a:ext uri="{FF2B5EF4-FFF2-40B4-BE49-F238E27FC236}">
                <a16:creationId xmlns:a16="http://schemas.microsoft.com/office/drawing/2014/main" id="{B7C406CD-304A-F44B-8197-C5C23BF1BF29}"/>
              </a:ext>
            </a:extLst>
          </p:cNvPr>
          <p:cNvSpPr>
            <a:spLocks noGrp="1"/>
          </p:cNvSpPr>
          <p:nvPr>
            <p:ph type="sldNum" sz="quarter" idx="12"/>
          </p:nvPr>
        </p:nvSpPr>
        <p:spPr/>
        <p:txBody>
          <a:bodyPr/>
          <a:lstStyle/>
          <a:p>
            <a:fld id="{3B354332-F23B-534A-A191-157CDC1B0D27}" type="slidenum">
              <a:rPr lang="el-GR" altLang="en-GR" smtClean="0"/>
              <a:pPr/>
              <a:t>95</a:t>
            </a:fld>
            <a:endParaRPr lang="el-GR" altLang="en-GR"/>
          </a:p>
        </p:txBody>
      </p:sp>
    </p:spTree>
    <p:extLst>
      <p:ext uri="{BB962C8B-B14F-4D97-AF65-F5344CB8AC3E}">
        <p14:creationId xmlns:p14="http://schemas.microsoft.com/office/powerpoint/2010/main" val="18201932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99DF98-8813-864D-B625-83F7505B0499}"/>
              </a:ext>
            </a:extLst>
          </p:cNvPr>
          <p:cNvSpPr>
            <a:spLocks noChangeArrowheads="1"/>
          </p:cNvSpPr>
          <p:nvPr/>
        </p:nvSpPr>
        <p:spPr bwMode="auto">
          <a:xfrm>
            <a:off x="0" y="4652963"/>
            <a:ext cx="1979613" cy="2205037"/>
          </a:xfrm>
          <a:prstGeom prst="rect">
            <a:avLst/>
          </a:prstGeom>
          <a:solidFill>
            <a:schemeClr val="bg1"/>
          </a:solidFill>
          <a:ln w="9525">
            <a:solidFill>
              <a:srgbClr val="FDED6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9634" name="Title 1">
            <a:extLst>
              <a:ext uri="{FF2B5EF4-FFF2-40B4-BE49-F238E27FC236}">
                <a16:creationId xmlns:a16="http://schemas.microsoft.com/office/drawing/2014/main" id="{1DD9C733-D274-DC4D-8D8F-F9A44C0C7431}"/>
              </a:ext>
            </a:extLst>
          </p:cNvPr>
          <p:cNvSpPr>
            <a:spLocks noGrp="1"/>
          </p:cNvSpPr>
          <p:nvPr>
            <p:ph type="title"/>
          </p:nvPr>
        </p:nvSpPr>
        <p:spPr>
          <a:xfrm>
            <a:off x="0" y="115888"/>
            <a:ext cx="9144000" cy="720725"/>
          </a:xfrm>
        </p:spPr>
        <p:txBody>
          <a:bodyPr/>
          <a:lstStyle/>
          <a:p>
            <a:r>
              <a:rPr lang="el-GR" altLang="en-GR" sz="2400">
                <a:ea typeface="ＭＳ Ｐゴシック" panose="020B0600070205080204" pitchFamily="34" charset="-128"/>
              </a:rPr>
              <a:t>Δίκτυα</a:t>
            </a:r>
            <a:r>
              <a:rPr lang="en-US" altLang="en-GR" sz="2400">
                <a:ea typeface="ＭＳ Ｐゴシック" panose="020B0600070205080204" pitchFamily="34" charset="-128"/>
              </a:rPr>
              <a:t> Content Engagement. </a:t>
            </a:r>
            <a:r>
              <a:rPr lang="el-GR" altLang="en-GR" sz="2400">
                <a:ea typeface="ＭＳ Ｐゴシック" panose="020B0600070205080204" pitchFamily="34" charset="-128"/>
              </a:rPr>
              <a:t>Από πού έρχονται οι επισκέπτες</a:t>
            </a:r>
            <a:r>
              <a:rPr lang="en-US" altLang="en-GR" sz="2400">
                <a:ea typeface="ＭＳ Ｐゴシック" panose="020B0600070205080204" pitchFamily="34" charset="-128"/>
              </a:rPr>
              <a:t>?</a:t>
            </a:r>
            <a:br>
              <a:rPr lang="en-US" altLang="en-GR" sz="2400">
                <a:ea typeface="ＭＳ Ｐゴシック" panose="020B0600070205080204" pitchFamily="34" charset="-128"/>
              </a:rPr>
            </a:br>
            <a:endParaRPr lang="en-US" altLang="en-GR" sz="240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28425760-5627-624F-855D-CBC27F97F9EC}"/>
              </a:ext>
            </a:extLst>
          </p:cNvPr>
          <p:cNvSpPr>
            <a:spLocks noGrp="1"/>
          </p:cNvSpPr>
          <p:nvPr>
            <p:ph idx="1"/>
          </p:nvPr>
        </p:nvSpPr>
        <p:spPr>
          <a:xfrm>
            <a:off x="539750" y="549275"/>
            <a:ext cx="8496300" cy="3657600"/>
          </a:xfrm>
        </p:spPr>
        <p:txBody>
          <a:bodyPr/>
          <a:lstStyle/>
          <a:p>
            <a:pPr marL="0" indent="0">
              <a:buFontTx/>
              <a:buNone/>
            </a:pPr>
            <a:r>
              <a:rPr lang="en-US" altLang="en-GR" sz="1800" b="1" dirty="0">
                <a:ea typeface="ＭＳ Ｐゴシック" panose="020B0600070205080204" pitchFamily="34" charset="-128"/>
              </a:rPr>
              <a:t>Direct</a:t>
            </a:r>
            <a:r>
              <a:rPr lang="el-GR" altLang="en-GR" sz="1800" b="1" dirty="0">
                <a:ea typeface="ＭＳ Ｐゴシック" panose="020B0600070205080204" pitchFamily="34" charset="-128"/>
              </a:rPr>
              <a:t> (Άμεσο)</a:t>
            </a:r>
            <a:r>
              <a:rPr lang="en-US" altLang="en-GR" sz="1800" dirty="0">
                <a:ea typeface="ＭＳ Ｐゴシック" panose="020B0600070205080204" pitchFamily="34" charset="-128"/>
              </a:rPr>
              <a:t>: </a:t>
            </a:r>
            <a:r>
              <a:rPr lang="el-GR" altLang="en-GR" sz="1800" dirty="0">
                <a:ea typeface="ＭＳ Ｐゴシック" panose="020B0600070205080204" pitchFamily="34" charset="-128"/>
              </a:rPr>
              <a:t>Ο χρήστης πληκτρολογεί την</a:t>
            </a:r>
            <a:r>
              <a:rPr lang="en-US" altLang="en-GR" sz="1800" dirty="0">
                <a:ea typeface="ＭＳ Ｐゴシック" panose="020B0600070205080204" pitchFamily="34" charset="-128"/>
              </a:rPr>
              <a:t> web URL </a:t>
            </a:r>
            <a:r>
              <a:rPr lang="el-GR" altLang="en-GR" sz="1800" dirty="0">
                <a:ea typeface="ＭＳ Ｐゴシック" panose="020B0600070205080204" pitchFamily="34" charset="-128"/>
              </a:rPr>
              <a:t>διεύθυνση κατευθείαν στον </a:t>
            </a:r>
            <a:r>
              <a:rPr lang="el-GR" altLang="en-GR" sz="1800" dirty="0" err="1">
                <a:ea typeface="ＭＳ Ｐゴシック" panose="020B0600070205080204" pitchFamily="34" charset="-128"/>
              </a:rPr>
              <a:t>φυλλομετρητή</a:t>
            </a:r>
            <a:r>
              <a:rPr lang="el-GR" altLang="en-GR" sz="1800" dirty="0">
                <a:ea typeface="ＭＳ Ｐゴシック" panose="020B0600070205080204" pitchFamily="34" charset="-128"/>
              </a:rPr>
              <a:t> ιστοσελίδων (</a:t>
            </a:r>
            <a:r>
              <a:rPr lang="en-US" altLang="en-GR" sz="1800" dirty="0">
                <a:ea typeface="ＭＳ Ｐゴシック" panose="020B0600070205080204" pitchFamily="34" charset="-128"/>
              </a:rPr>
              <a:t>browser</a:t>
            </a:r>
            <a:r>
              <a:rPr lang="el-GR" altLang="en-GR" sz="1800" dirty="0">
                <a:ea typeface="ＭＳ Ｐゴシック" panose="020B0600070205080204" pitchFamily="34" charset="-128"/>
              </a:rPr>
              <a:t>)</a:t>
            </a:r>
            <a:r>
              <a:rPr lang="en-US" altLang="en-GR" sz="1800" dirty="0">
                <a:ea typeface="ＭＳ Ｐゴシック" panose="020B0600070205080204" pitchFamily="34" charset="-128"/>
              </a:rPr>
              <a:t>.</a:t>
            </a:r>
          </a:p>
          <a:p>
            <a:pPr marL="0" indent="0">
              <a:buFontTx/>
              <a:buNone/>
            </a:pPr>
            <a:r>
              <a:rPr lang="en-US" altLang="en-GR" sz="1800" b="1" dirty="0">
                <a:ea typeface="ＭＳ Ｐゴシック" panose="020B0600070205080204" pitchFamily="34" charset="-128"/>
              </a:rPr>
              <a:t>Organic Search (</a:t>
            </a:r>
            <a:r>
              <a:rPr lang="el-GR" altLang="en-GR" sz="1800" b="1" dirty="0">
                <a:ea typeface="ＭＳ Ｐゴシック" panose="020B0600070205080204" pitchFamily="34" charset="-128"/>
              </a:rPr>
              <a:t>Οργανική Αναζήτηση</a:t>
            </a:r>
            <a:r>
              <a:rPr lang="en-US" altLang="en-GR" sz="1800" b="1" dirty="0">
                <a:ea typeface="ＭＳ Ｐゴシック" panose="020B0600070205080204" pitchFamily="34" charset="-128"/>
              </a:rPr>
              <a:t>)</a:t>
            </a:r>
            <a:r>
              <a:rPr lang="el-GR" altLang="en-GR" sz="1800" b="1" dirty="0">
                <a:ea typeface="ＭＳ Ｐゴシック" panose="020B0600070205080204" pitchFamily="34" charset="-128"/>
              </a:rPr>
              <a:t> </a:t>
            </a:r>
            <a:r>
              <a:rPr lang="en-US" altLang="en-GR" sz="1800" dirty="0">
                <a:ea typeface="ＭＳ Ｐゴシック" panose="020B0600070205080204" pitchFamily="34" charset="-128"/>
              </a:rPr>
              <a:t>: </a:t>
            </a:r>
            <a:r>
              <a:rPr lang="el-GR" altLang="en-GR" sz="1800" dirty="0">
                <a:ea typeface="ＭＳ Ｐゴシック" panose="020B0600070205080204" pitchFamily="34" charset="-128"/>
              </a:rPr>
              <a:t>Ο χρήστης ψάχνει έναν όρο που είναι σχετικός με την ιστοσελίδα της επιχείρησης σε μια μηχανή αναζήτησης και εμφανίζεται η ιστοσελίδα αυτή στα αποτελέσματα αναζήτησης</a:t>
            </a:r>
            <a:r>
              <a:rPr lang="en-US" altLang="en-GR" sz="1800" dirty="0">
                <a:ea typeface="ＭＳ Ｐゴシック" panose="020B0600070205080204" pitchFamily="34" charset="-128"/>
              </a:rPr>
              <a:t>.</a:t>
            </a:r>
          </a:p>
          <a:p>
            <a:pPr marL="0" indent="0">
              <a:buFontTx/>
              <a:buNone/>
            </a:pPr>
            <a:r>
              <a:rPr lang="en-US" altLang="en-GR" sz="1800" b="1" dirty="0">
                <a:ea typeface="ＭＳ Ｐゴシック" panose="020B0600070205080204" pitchFamily="34" charset="-128"/>
              </a:rPr>
              <a:t>Social</a:t>
            </a:r>
            <a:r>
              <a:rPr lang="el-GR" altLang="en-GR" sz="1800" b="1" dirty="0">
                <a:ea typeface="ＭＳ Ｐゴシック" panose="020B0600070205080204" pitchFamily="34" charset="-128"/>
              </a:rPr>
              <a:t> (Κοινωνικά Δίκτυα)</a:t>
            </a:r>
            <a:r>
              <a:rPr lang="en-US" altLang="en-GR" sz="1800" dirty="0">
                <a:ea typeface="ＭＳ Ｐゴシック" panose="020B0600070205080204" pitchFamily="34" charset="-128"/>
              </a:rPr>
              <a:t>: </a:t>
            </a:r>
            <a:r>
              <a:rPr lang="el-GR" altLang="en-GR" sz="1800" dirty="0">
                <a:ea typeface="ＭＳ Ｐゴシック" panose="020B0600070205080204" pitchFamily="34" charset="-128"/>
              </a:rPr>
              <a:t>Ο χρήστης βγαίνει στην ιστοσελίδα της επιχείρησης μέσα από μια πλατφόρμα κοινωνικού δικτύου (π.χ. </a:t>
            </a:r>
            <a:r>
              <a:rPr lang="en-US" altLang="en-GR" sz="1800" dirty="0">
                <a:ea typeface="ＭＳ Ｐゴシック" panose="020B0600070205080204" pitchFamily="34" charset="-128"/>
              </a:rPr>
              <a:t>Twitter, Facebook, etc.).</a:t>
            </a:r>
          </a:p>
          <a:p>
            <a:pPr marL="0" indent="0">
              <a:buFontTx/>
              <a:buNone/>
            </a:pPr>
            <a:r>
              <a:rPr lang="en-US" altLang="en-GR" sz="1800" b="1" dirty="0">
                <a:ea typeface="ＭＳ Ｐゴシック" panose="020B0600070205080204" pitchFamily="34" charset="-128"/>
              </a:rPr>
              <a:t>Email</a:t>
            </a:r>
            <a:r>
              <a:rPr lang="en-US" altLang="en-GR" sz="1800" dirty="0">
                <a:ea typeface="ＭＳ Ｐゴシック" panose="020B0600070205080204" pitchFamily="34" charset="-128"/>
              </a:rPr>
              <a:t>: </a:t>
            </a:r>
            <a:r>
              <a:rPr lang="el-GR" altLang="en-GR" sz="1800" dirty="0">
                <a:ea typeface="ＭＳ Ｐゴシック" panose="020B0600070205080204" pitchFamily="34" charset="-128"/>
              </a:rPr>
              <a:t>Ο χρήστης κτυπάει (</a:t>
            </a:r>
            <a:r>
              <a:rPr lang="en-US" altLang="en-GR" sz="1800" dirty="0">
                <a:ea typeface="ＭＳ Ｐゴシック" panose="020B0600070205080204" pitchFamily="34" charset="-128"/>
              </a:rPr>
              <a:t>click) </a:t>
            </a:r>
            <a:r>
              <a:rPr lang="el-GR" altLang="en-GR" sz="1800" dirty="0">
                <a:ea typeface="ＭＳ Ｐゴシック" panose="020B0600070205080204" pitchFamily="34" charset="-128"/>
              </a:rPr>
              <a:t>πάνω σε μία υπερσύνδεση (</a:t>
            </a:r>
            <a:r>
              <a:rPr lang="en-US" altLang="en-GR" sz="1800" dirty="0">
                <a:ea typeface="ＭＳ Ｐゴシック" panose="020B0600070205080204" pitchFamily="34" charset="-128"/>
              </a:rPr>
              <a:t>hyperlink) </a:t>
            </a:r>
            <a:r>
              <a:rPr lang="el-GR" altLang="en-GR" sz="1800" dirty="0">
                <a:ea typeface="ＭＳ Ｐゴシック" panose="020B0600070205080204" pitchFamily="34" charset="-128"/>
              </a:rPr>
              <a:t>στην ιστοσελίδα της επιχείρησης που εμφανίστηκε στο</a:t>
            </a:r>
            <a:r>
              <a:rPr lang="en-US" altLang="en-GR" sz="1800" dirty="0">
                <a:ea typeface="ＭＳ Ｐゴシック" panose="020B0600070205080204" pitchFamily="34" charset="-128"/>
              </a:rPr>
              <a:t> email</a:t>
            </a:r>
            <a:r>
              <a:rPr lang="el-GR" altLang="en-GR" sz="1800" dirty="0">
                <a:ea typeface="ＭＳ Ｐゴシック" panose="020B0600070205080204" pitchFamily="34" charset="-128"/>
              </a:rPr>
              <a:t> του</a:t>
            </a:r>
            <a:r>
              <a:rPr lang="en-US" altLang="en-GR" sz="1800" dirty="0">
                <a:ea typeface="ＭＳ Ｐゴシック" panose="020B0600070205080204" pitchFamily="34" charset="-128"/>
              </a:rPr>
              <a:t>.</a:t>
            </a:r>
          </a:p>
          <a:p>
            <a:pPr marL="0" indent="0">
              <a:buFontTx/>
              <a:buNone/>
            </a:pPr>
            <a:r>
              <a:rPr lang="en-US" altLang="en-GR" sz="1800" b="1" dirty="0">
                <a:ea typeface="ＭＳ Ｐゴシック" panose="020B0600070205080204" pitchFamily="34" charset="-128"/>
              </a:rPr>
              <a:t>Referral</a:t>
            </a:r>
            <a:r>
              <a:rPr lang="el-GR" altLang="en-GR" sz="1800" b="1" dirty="0">
                <a:ea typeface="ＭＳ Ｐゴシック" panose="020B0600070205080204" pitchFamily="34" charset="-128"/>
              </a:rPr>
              <a:t> (Παραπομπή) </a:t>
            </a:r>
            <a:r>
              <a:rPr lang="en-US" altLang="en-GR" sz="1800" dirty="0">
                <a:ea typeface="ＭＳ Ｐゴシック" panose="020B0600070205080204" pitchFamily="34" charset="-128"/>
              </a:rPr>
              <a:t>: </a:t>
            </a:r>
            <a:r>
              <a:rPr lang="el-GR" altLang="en-GR" sz="1800" dirty="0">
                <a:ea typeface="ＭＳ Ｐゴシック" panose="020B0600070205080204" pitchFamily="34" charset="-128"/>
              </a:rPr>
              <a:t>Ο χρήστης κτυπάει (</a:t>
            </a:r>
            <a:r>
              <a:rPr lang="en-US" altLang="en-GR" sz="1800" dirty="0">
                <a:ea typeface="ＭＳ Ｐゴシック" panose="020B0600070205080204" pitchFamily="34" charset="-128"/>
              </a:rPr>
              <a:t>click) </a:t>
            </a:r>
            <a:r>
              <a:rPr lang="el-GR" altLang="en-GR" sz="1800" dirty="0">
                <a:ea typeface="ＭＳ Ｐゴシック" panose="020B0600070205080204" pitchFamily="34" charset="-128"/>
              </a:rPr>
              <a:t>πάνω σε μία υπερσύνδεση (</a:t>
            </a:r>
            <a:r>
              <a:rPr lang="en-US" altLang="en-GR" sz="1800" dirty="0">
                <a:ea typeface="ＭＳ Ｐゴシック" panose="020B0600070205080204" pitchFamily="34" charset="-128"/>
              </a:rPr>
              <a:t>hyperlink) </a:t>
            </a:r>
            <a:r>
              <a:rPr lang="el-GR" altLang="en-GR" sz="1800" dirty="0">
                <a:ea typeface="ＭＳ Ｐゴシック" panose="020B0600070205080204" pitchFamily="34" charset="-128"/>
              </a:rPr>
              <a:t>στην ιστοσελίδα της επιχείρησης που εμφανίστηκε σε μία άλλη ιστοσελίδα</a:t>
            </a:r>
            <a:r>
              <a:rPr lang="en-US" altLang="en-GR" sz="1800" dirty="0">
                <a:ea typeface="ＭＳ Ｐゴシック" panose="020B0600070205080204" pitchFamily="34" charset="-128"/>
              </a:rPr>
              <a:t>.</a:t>
            </a:r>
          </a:p>
          <a:p>
            <a:pPr marL="0" indent="0">
              <a:buFontTx/>
              <a:buNone/>
            </a:pPr>
            <a:r>
              <a:rPr lang="el-GR" altLang="en-GR" sz="1800" b="1" dirty="0">
                <a:ea typeface="ＭＳ Ｐゴシック" panose="020B0600070205080204" pitchFamily="34" charset="-128"/>
              </a:rPr>
              <a:t>Πληρωμένη αναζήτηση (</a:t>
            </a:r>
            <a:r>
              <a:rPr lang="en-US" altLang="en-GR" sz="1800" b="1" dirty="0">
                <a:ea typeface="ＭＳ Ｐゴシック" panose="020B0600070205080204" pitchFamily="34" charset="-128"/>
              </a:rPr>
              <a:t>Paid Search</a:t>
            </a:r>
            <a:r>
              <a:rPr lang="el-GR" altLang="en-GR" sz="1800" b="1" dirty="0">
                <a:ea typeface="ＭＳ Ｐゴシック" panose="020B0600070205080204" pitchFamily="34" charset="-128"/>
              </a:rPr>
              <a:t>)</a:t>
            </a:r>
            <a:r>
              <a:rPr lang="en-US" altLang="en-GR" sz="1800" b="1" dirty="0">
                <a:ea typeface="ＭＳ Ｐゴシック" panose="020B0600070205080204" pitchFamily="34" charset="-128"/>
              </a:rPr>
              <a:t>: </a:t>
            </a:r>
            <a:r>
              <a:rPr lang="el-GR" altLang="en-GR" sz="1800" dirty="0">
                <a:ea typeface="ＭＳ Ｐゴシック" panose="020B0600070205080204" pitchFamily="34" charset="-128"/>
              </a:rPr>
              <a:t>Ο χρήστης αναζήτησε έναν όρο που έχει σχέση με την ιστοσελίδα της επιχείρησης και κτύπησε </a:t>
            </a:r>
            <a:r>
              <a:rPr lang="el-GR" altLang="en-GR" sz="1800" b="1" dirty="0">
                <a:ea typeface="ＭＳ Ｐゴシック" panose="020B0600070205080204" pitchFamily="34" charset="-128"/>
              </a:rPr>
              <a:t>(</a:t>
            </a:r>
            <a:r>
              <a:rPr lang="en-US" altLang="en-GR" sz="1800" dirty="0">
                <a:ea typeface="ＭＳ Ｐゴシック" panose="020B0600070205080204" pitchFamily="34" charset="-128"/>
              </a:rPr>
              <a:t>clicked</a:t>
            </a:r>
            <a:r>
              <a:rPr lang="el-GR" altLang="en-GR" sz="1800" dirty="0">
                <a:ea typeface="ＭＳ Ｐゴシック" panose="020B0600070205080204" pitchFamily="34" charset="-128"/>
              </a:rPr>
              <a:t>) πάνω σε μία από τις διαφημίσεις που εμφανίστηκαν και είναι σχετικές με τον όρο κλειδί (</a:t>
            </a:r>
            <a:r>
              <a:rPr lang="en-US" altLang="en-GR" sz="1800" dirty="0">
                <a:ea typeface="ＭＳ Ｐゴシック" panose="020B0600070205080204" pitchFamily="34" charset="-128"/>
              </a:rPr>
              <a:t>keyword</a:t>
            </a:r>
            <a:r>
              <a:rPr lang="el-GR" altLang="en-GR" sz="1800" dirty="0">
                <a:ea typeface="ＭＳ Ｐゴシック" panose="020B0600070205080204" pitchFamily="34" charset="-128"/>
              </a:rPr>
              <a:t>) </a:t>
            </a:r>
            <a:r>
              <a:rPr lang="en-US" altLang="en-GR" sz="1800" dirty="0">
                <a:ea typeface="ＭＳ Ｐゴシック" panose="020B0600070205080204" pitchFamily="34" charset="-128"/>
              </a:rPr>
              <a:t> (</a:t>
            </a:r>
            <a:r>
              <a:rPr lang="el-GR" altLang="en-GR" sz="1800" dirty="0">
                <a:ea typeface="ＭＳ Ｐゴシック" panose="020B0600070205080204" pitchFamily="34" charset="-128"/>
              </a:rPr>
              <a:t>π.χ.</a:t>
            </a:r>
            <a:r>
              <a:rPr lang="en-US" altLang="en-GR" sz="1800" dirty="0">
                <a:ea typeface="ＭＳ Ｐゴシック" panose="020B0600070205080204" pitchFamily="34" charset="-128"/>
              </a:rPr>
              <a:t> Google ads).</a:t>
            </a:r>
          </a:p>
          <a:p>
            <a:pPr marL="0" indent="0">
              <a:buFontTx/>
              <a:buNone/>
            </a:pPr>
            <a:r>
              <a:rPr lang="el-GR" altLang="en-GR" sz="1800" b="1" dirty="0">
                <a:ea typeface="ＭＳ Ｐゴシック" panose="020B0600070205080204" pitchFamily="34" charset="-128"/>
              </a:rPr>
              <a:t>Παρουσίαση (</a:t>
            </a:r>
            <a:r>
              <a:rPr lang="en-US" altLang="en-GR" sz="1800" b="1" dirty="0">
                <a:ea typeface="ＭＳ Ｐゴシック" panose="020B0600070205080204" pitchFamily="34" charset="-128"/>
              </a:rPr>
              <a:t>Display</a:t>
            </a:r>
            <a:r>
              <a:rPr lang="el-GR" altLang="en-GR" sz="1800" b="1" dirty="0">
                <a:ea typeface="ＭＳ Ｐゴシック" panose="020B0600070205080204" pitchFamily="34" charset="-128"/>
              </a:rPr>
              <a:t>)</a:t>
            </a:r>
            <a:r>
              <a:rPr lang="en-US" altLang="en-GR" sz="1800" i="1" dirty="0">
                <a:ea typeface="ＭＳ Ｐゴシック" panose="020B0600070205080204" pitchFamily="34" charset="-128"/>
              </a:rPr>
              <a:t>:</a:t>
            </a:r>
            <a:r>
              <a:rPr lang="en-US" altLang="en-GR" sz="1800" dirty="0">
                <a:ea typeface="ＭＳ Ｐゴシック" panose="020B0600070205080204" pitchFamily="34" charset="-128"/>
              </a:rPr>
              <a:t> </a:t>
            </a:r>
            <a:r>
              <a:rPr lang="el-GR" altLang="en-GR" sz="1800" dirty="0">
                <a:ea typeface="ＭＳ Ｐゴシック" panose="020B0600070205080204" pitchFamily="34" charset="-128"/>
              </a:rPr>
              <a:t>Ο χρήστης κτυπάει (</a:t>
            </a:r>
            <a:r>
              <a:rPr lang="en-US" altLang="en-GR" sz="1800" dirty="0">
                <a:ea typeface="ＭＳ Ｐゴシック" panose="020B0600070205080204" pitchFamily="34" charset="-128"/>
              </a:rPr>
              <a:t>click) </a:t>
            </a:r>
            <a:r>
              <a:rPr lang="el-GR" altLang="en-GR" sz="1800" dirty="0">
                <a:ea typeface="ＭＳ Ｐゴシック" panose="020B0600070205080204" pitchFamily="34" charset="-128"/>
              </a:rPr>
              <a:t>πάνω σε μία μεγάλη διαφήμιση παρουσίασης (</a:t>
            </a:r>
            <a:r>
              <a:rPr lang="en-US" altLang="en-GR" sz="1800" dirty="0">
                <a:ea typeface="ＭＳ Ｐゴシック" panose="020B0600070205080204" pitchFamily="34" charset="-128"/>
              </a:rPr>
              <a:t>display advertisement</a:t>
            </a:r>
            <a:r>
              <a:rPr lang="el-GR" altLang="en-GR" sz="1800" dirty="0">
                <a:ea typeface="ＭＳ Ｐゴシック" panose="020B0600070205080204" pitchFamily="34" charset="-128"/>
              </a:rPr>
              <a:t>) που η επιχείρηση έχει καταχωρήσει σε έναν </a:t>
            </a:r>
            <a:r>
              <a:rPr lang="el-GR" altLang="en-GR" sz="1800" dirty="0" err="1">
                <a:ea typeface="ＭＳ Ｐゴシック" panose="020B0600070205080204" pitchFamily="34" charset="-128"/>
              </a:rPr>
              <a:t>πάροχο</a:t>
            </a:r>
            <a:r>
              <a:rPr lang="el-GR" altLang="en-GR" sz="1800" dirty="0">
                <a:ea typeface="ＭＳ Ｐゴシック" panose="020B0600070205080204" pitchFamily="34" charset="-128"/>
              </a:rPr>
              <a:t> στο Διαδίκτυο (π.χ. οι πολύ μεγάλες διαφημίσεις (</a:t>
            </a:r>
            <a:r>
              <a:rPr lang="en-US" altLang="en-GR" sz="1800" dirty="0">
                <a:ea typeface="ＭＳ Ｐゴシック" panose="020B0600070205080204" pitchFamily="34" charset="-128"/>
              </a:rPr>
              <a:t>banner ads </a:t>
            </a:r>
            <a:r>
              <a:rPr lang="el-GR" altLang="en-GR" sz="1800" dirty="0">
                <a:ea typeface="ＭＳ Ｐゴシック" panose="020B0600070205080204" pitchFamily="34" charset="-128"/>
              </a:rPr>
              <a:t>που μπορεί να υπάρχουν σε διάφορα </a:t>
            </a:r>
            <a:r>
              <a:rPr lang="el-GR" altLang="en-GR" sz="1800" dirty="0" err="1">
                <a:ea typeface="ＭＳ Ｐゴシック" panose="020B0600070205080204" pitchFamily="34" charset="-128"/>
              </a:rPr>
              <a:t>ιστολόγια</a:t>
            </a:r>
            <a:r>
              <a:rPr lang="el-GR" altLang="en-GR" sz="1800" dirty="0">
                <a:ea typeface="ＭＳ Ｐゴシック" panose="020B0600070205080204" pitchFamily="34" charset="-128"/>
              </a:rPr>
              <a:t> (</a:t>
            </a:r>
            <a:r>
              <a:rPr lang="en-US" altLang="en-GR" sz="1800" dirty="0">
                <a:ea typeface="ＭＳ Ｐゴシック" panose="020B0600070205080204" pitchFamily="34" charset="-128"/>
              </a:rPr>
              <a:t>blog sites).</a:t>
            </a:r>
          </a:p>
          <a:p>
            <a:pPr marL="0" indent="0"/>
            <a:r>
              <a:rPr lang="en-US" altLang="en-GR" sz="1800" i="1" dirty="0">
                <a:ea typeface="ＭＳ Ｐゴシック" panose="020B0600070205080204" pitchFamily="34" charset="-128"/>
              </a:rPr>
              <a:t>		</a:t>
            </a:r>
            <a:endParaRPr lang="en-US" altLang="en-GR" sz="1800" dirty="0">
              <a:ea typeface="ＭＳ Ｐゴシック" panose="020B0600070205080204" pitchFamily="34" charset="-128"/>
            </a:endParaRPr>
          </a:p>
        </p:txBody>
      </p:sp>
      <p:sp>
        <p:nvSpPr>
          <p:cNvPr id="5" name="Slide Number Placeholder 4">
            <a:extLst>
              <a:ext uri="{FF2B5EF4-FFF2-40B4-BE49-F238E27FC236}">
                <a16:creationId xmlns:a16="http://schemas.microsoft.com/office/drawing/2014/main" id="{758A0400-FFBE-0E43-93B4-F5676508633F}"/>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40288FD9-FD4B-A14D-90D0-451C06AEBBEE}" type="slidenum">
              <a:rPr lang="el-GR" altLang="en-GR" sz="1400"/>
              <a:pPr eaLnBrk="1" hangingPunct="1"/>
              <a:t>96</a:t>
            </a:fld>
            <a:endParaRPr lang="el-GR" altLang="en-GR" sz="1400"/>
          </a:p>
        </p:txBody>
      </p:sp>
      <p:sp>
        <p:nvSpPr>
          <p:cNvPr id="69637" name="TextBox 5">
            <a:extLst>
              <a:ext uri="{FF2B5EF4-FFF2-40B4-BE49-F238E27FC236}">
                <a16:creationId xmlns:a16="http://schemas.microsoft.com/office/drawing/2014/main" id="{82E20CD1-913C-4140-9C88-93108FDC745C}"/>
              </a:ext>
            </a:extLst>
          </p:cNvPr>
          <p:cNvSpPr txBox="1">
            <a:spLocks noChangeArrowheads="1"/>
          </p:cNvSpPr>
          <p:nvPr/>
        </p:nvSpPr>
        <p:spPr bwMode="auto">
          <a:xfrm>
            <a:off x="381000" y="62103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n-GR" altLang="en-GR" sz="1800"/>
          </a:p>
        </p:txBody>
      </p:sp>
      <p:sp>
        <p:nvSpPr>
          <p:cNvPr id="69638" name="TextBox 6">
            <a:extLst>
              <a:ext uri="{FF2B5EF4-FFF2-40B4-BE49-F238E27FC236}">
                <a16:creationId xmlns:a16="http://schemas.microsoft.com/office/drawing/2014/main" id="{3B6364C7-59BA-1E44-9020-B179C40E50E5}"/>
              </a:ext>
            </a:extLst>
          </p:cNvPr>
          <p:cNvSpPr txBox="1">
            <a:spLocks noChangeArrowheads="1"/>
          </p:cNvSpPr>
          <p:nvPr/>
        </p:nvSpPr>
        <p:spPr bwMode="auto">
          <a:xfrm>
            <a:off x="762000" y="59563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n-GR" altLang="en-GR" sz="1800"/>
          </a:p>
        </p:txBody>
      </p:sp>
      <p:sp>
        <p:nvSpPr>
          <p:cNvPr id="69639" name="TextBox 7">
            <a:extLst>
              <a:ext uri="{FF2B5EF4-FFF2-40B4-BE49-F238E27FC236}">
                <a16:creationId xmlns:a16="http://schemas.microsoft.com/office/drawing/2014/main" id="{B49D7C6D-0751-B043-9400-4C5C0ADC3D46}"/>
              </a:ext>
            </a:extLst>
          </p:cNvPr>
          <p:cNvSpPr txBox="1">
            <a:spLocks noChangeArrowheads="1"/>
          </p:cNvSpPr>
          <p:nvPr/>
        </p:nvSpPr>
        <p:spPr bwMode="auto">
          <a:xfrm>
            <a:off x="139700" y="59817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n-GR" altLang="en-GR" sz="1800"/>
          </a:p>
        </p:txBody>
      </p:sp>
      <p:sp>
        <p:nvSpPr>
          <p:cNvPr id="69640" name="TextBox 8">
            <a:extLst>
              <a:ext uri="{FF2B5EF4-FFF2-40B4-BE49-F238E27FC236}">
                <a16:creationId xmlns:a16="http://schemas.microsoft.com/office/drawing/2014/main" id="{EEF779CC-4A7B-2743-8CA2-4D8F35F0BE2F}"/>
              </a:ext>
            </a:extLst>
          </p:cNvPr>
          <p:cNvSpPr txBox="1">
            <a:spLocks noChangeArrowheads="1"/>
          </p:cNvSpPr>
          <p:nvPr/>
        </p:nvSpPr>
        <p:spPr bwMode="auto">
          <a:xfrm>
            <a:off x="241300" y="56007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n-GR" altLang="en-GR" sz="1800"/>
          </a:p>
        </p:txBody>
      </p:sp>
      <p:sp>
        <p:nvSpPr>
          <p:cNvPr id="2" name="Footer Placeholder 1">
            <a:extLst>
              <a:ext uri="{FF2B5EF4-FFF2-40B4-BE49-F238E27FC236}">
                <a16:creationId xmlns:a16="http://schemas.microsoft.com/office/drawing/2014/main" id="{CFBDCAC2-2870-8A41-BA10-CA9AE0BDB569}"/>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extLst>
      <p:ext uri="{BB962C8B-B14F-4D97-AF65-F5344CB8AC3E}">
        <p14:creationId xmlns:p14="http://schemas.microsoft.com/office/powerpoint/2010/main" val="37439971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6A3B2A57-6BC5-324C-9AB2-1F78CBB08E4E}"/>
              </a:ext>
            </a:extLst>
          </p:cNvPr>
          <p:cNvSpPr>
            <a:spLocks noGrp="1"/>
          </p:cNvSpPr>
          <p:nvPr>
            <p:ph type="title"/>
          </p:nvPr>
        </p:nvSpPr>
        <p:spPr/>
        <p:txBody>
          <a:bodyPr/>
          <a:lstStyle/>
          <a:p>
            <a:r>
              <a:rPr lang="el-GR" altLang="en-GR" dirty="0">
                <a:ea typeface="ＭＳ Ｐゴシック" panose="020B0600070205080204" pitchFamily="34" charset="-128"/>
              </a:rPr>
              <a:t>Τι είναι ένα </a:t>
            </a:r>
            <a:r>
              <a:rPr lang="en-US" altLang="en-GR" dirty="0">
                <a:ea typeface="ＭＳ Ｐゴシック" panose="020B0600070205080204" pitchFamily="34" charset="-128"/>
              </a:rPr>
              <a:t>infographic?</a:t>
            </a:r>
          </a:p>
        </p:txBody>
      </p:sp>
      <p:sp>
        <p:nvSpPr>
          <p:cNvPr id="70658" name="Content Placeholder 2">
            <a:extLst>
              <a:ext uri="{FF2B5EF4-FFF2-40B4-BE49-F238E27FC236}">
                <a16:creationId xmlns:a16="http://schemas.microsoft.com/office/drawing/2014/main" id="{D0085045-CF12-004E-9572-6C980444DF0F}"/>
              </a:ext>
            </a:extLst>
          </p:cNvPr>
          <p:cNvSpPr>
            <a:spLocks noGrp="1"/>
          </p:cNvSpPr>
          <p:nvPr>
            <p:ph idx="1"/>
          </p:nvPr>
        </p:nvSpPr>
        <p:spPr>
          <a:xfrm>
            <a:off x="179388" y="1844675"/>
            <a:ext cx="8713787" cy="4679950"/>
          </a:xfrm>
        </p:spPr>
        <p:txBody>
          <a:bodyPr/>
          <a:lstStyle/>
          <a:p>
            <a:r>
              <a:rPr lang="en-US" altLang="en-GR" sz="2400" dirty="0">
                <a:ea typeface="ＭＳ Ｐゴシック" panose="020B0600070205080204" pitchFamily="34" charset="-128"/>
              </a:rPr>
              <a:t>An infographic (information graphic) is a representation of information in a graphic format designed to make the data easily understandable at a glance. People use infographics to quickly communicate a message, to simplify the presentation of large amounts of data, to see data patterns and relationships, and to monitor changes in variables over time.</a:t>
            </a:r>
          </a:p>
          <a:p>
            <a:endParaRPr lang="en-US" altLang="en-GR" sz="2400" dirty="0">
              <a:ea typeface="ＭＳ Ｐゴシック" panose="020B0600070205080204" pitchFamily="34" charset="-128"/>
            </a:endParaRPr>
          </a:p>
          <a:p>
            <a:r>
              <a:rPr lang="en-US" altLang="en-GR" sz="2400" dirty="0">
                <a:ea typeface="ＭＳ Ｐゴシック" panose="020B0600070205080204" pitchFamily="34" charset="-128"/>
              </a:rPr>
              <a:t>Infographics abound in almost any public environment -- traffic signs, subway maps, tag clouds, musical scores and weather charts are just a few examples, among a huge number of possibilities.  </a:t>
            </a:r>
          </a:p>
          <a:p>
            <a:endParaRPr lang="en-US" altLang="en-GR" sz="2400" dirty="0">
              <a:ea typeface="ＭＳ Ｐゴシック" panose="020B0600070205080204" pitchFamily="34" charset="-128"/>
            </a:endParaRPr>
          </a:p>
        </p:txBody>
      </p:sp>
      <p:sp>
        <p:nvSpPr>
          <p:cNvPr id="5" name="Slide Number Placeholder 4">
            <a:extLst>
              <a:ext uri="{FF2B5EF4-FFF2-40B4-BE49-F238E27FC236}">
                <a16:creationId xmlns:a16="http://schemas.microsoft.com/office/drawing/2014/main" id="{B5EEB5DD-9B6A-7945-AFA1-5BDCAFDCF5E6}"/>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071ABDA4-2A91-0640-8D39-282F0FEFD73E}" type="slidenum">
              <a:rPr lang="el-GR" altLang="en-GR" sz="1400"/>
              <a:pPr eaLnBrk="1" hangingPunct="1"/>
              <a:t>97</a:t>
            </a:fld>
            <a:endParaRPr lang="el-GR" altLang="en-GR" sz="1400"/>
          </a:p>
        </p:txBody>
      </p:sp>
      <p:sp>
        <p:nvSpPr>
          <p:cNvPr id="2" name="Footer Placeholder 1">
            <a:extLst>
              <a:ext uri="{FF2B5EF4-FFF2-40B4-BE49-F238E27FC236}">
                <a16:creationId xmlns:a16="http://schemas.microsoft.com/office/drawing/2014/main" id="{D3A44E28-5743-9D46-8C38-E4DB84E83A8B}"/>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Tree>
    <p:extLst>
      <p:ext uri="{BB962C8B-B14F-4D97-AF65-F5344CB8AC3E}">
        <p14:creationId xmlns:p14="http://schemas.microsoft.com/office/powerpoint/2010/main" val="4564838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E2F5983E-9CB4-F049-99A0-181446A88DB1}"/>
              </a:ext>
            </a:extLst>
          </p:cNvPr>
          <p:cNvSpPr>
            <a:spLocks noGrp="1"/>
          </p:cNvSpPr>
          <p:nvPr>
            <p:ph type="title"/>
          </p:nvPr>
        </p:nvSpPr>
        <p:spPr>
          <a:xfrm>
            <a:off x="250825" y="152400"/>
            <a:ext cx="8137525" cy="1260475"/>
          </a:xfrm>
        </p:spPr>
        <p:txBody>
          <a:bodyPr/>
          <a:lstStyle/>
          <a:p>
            <a:r>
              <a:rPr lang="el-GR" altLang="en-GR" sz="4000" dirty="0">
                <a:ea typeface="ＭＳ Ｐゴシック" panose="020B0600070205080204" pitchFamily="34" charset="-128"/>
              </a:rPr>
              <a:t>Τι είναι ένα </a:t>
            </a:r>
            <a:r>
              <a:rPr lang="el-GR" altLang="en-GR" sz="4000" dirty="0" err="1">
                <a:ea typeface="ＭＳ Ｐゴシック" panose="020B0600070205080204" pitchFamily="34" charset="-128"/>
              </a:rPr>
              <a:t>πληροφοριο</a:t>
            </a:r>
            <a:r>
              <a:rPr lang="el-GR" altLang="en-GR" sz="4000" dirty="0">
                <a:ea typeface="ＭＳ Ｐゴシック" panose="020B0600070205080204" pitchFamily="34" charset="-128"/>
              </a:rPr>
              <a:t>-γραφικό (</a:t>
            </a:r>
            <a:r>
              <a:rPr lang="en-US" altLang="en-GR" sz="4000" dirty="0">
                <a:ea typeface="ＭＳ Ｐゴシック" panose="020B0600070205080204" pitchFamily="34" charset="-128"/>
              </a:rPr>
              <a:t>infographic</a:t>
            </a:r>
            <a:r>
              <a:rPr lang="el-GR" altLang="en-GR" sz="4000" dirty="0">
                <a:ea typeface="ＭＳ Ｐゴシック" panose="020B0600070205080204" pitchFamily="34" charset="-128"/>
              </a:rPr>
              <a:t>) σε μια επιχείρηση;</a:t>
            </a:r>
            <a:endParaRPr lang="en-US" altLang="en-GR" sz="4000" dirty="0">
              <a:ea typeface="ＭＳ Ｐゴシック" panose="020B0600070205080204" pitchFamily="34" charset="-128"/>
            </a:endParaRPr>
          </a:p>
        </p:txBody>
      </p:sp>
      <p:sp>
        <p:nvSpPr>
          <p:cNvPr id="67586" name="Content Placeholder 2">
            <a:extLst>
              <a:ext uri="{FF2B5EF4-FFF2-40B4-BE49-F238E27FC236}">
                <a16:creationId xmlns:a16="http://schemas.microsoft.com/office/drawing/2014/main" id="{2F780824-F977-6546-86F3-FB88B2E5EA9F}"/>
              </a:ext>
            </a:extLst>
          </p:cNvPr>
          <p:cNvSpPr>
            <a:spLocks noGrp="1"/>
          </p:cNvSpPr>
          <p:nvPr>
            <p:ph idx="1"/>
          </p:nvPr>
        </p:nvSpPr>
        <p:spPr>
          <a:xfrm>
            <a:off x="685800" y="1828800"/>
            <a:ext cx="7696200" cy="4695825"/>
          </a:xfrm>
        </p:spPr>
        <p:txBody>
          <a:bodyPr/>
          <a:lstStyle/>
          <a:p>
            <a:r>
              <a:rPr lang="el-GR" altLang="en-GR" sz="2000" dirty="0">
                <a:ea typeface="ＭＳ Ｐゴシック" panose="020B0600070205080204" pitchFamily="34" charset="-128"/>
              </a:rPr>
              <a:t>Σε μια επιχείρηση τα </a:t>
            </a:r>
            <a:r>
              <a:rPr lang="el-GR" altLang="en-GR" sz="2000" dirty="0" err="1">
                <a:ea typeface="ＭＳ Ｐゴシック" panose="020B0600070205080204" pitchFamily="34" charset="-128"/>
              </a:rPr>
              <a:t>πληροφοριο</a:t>
            </a:r>
            <a:r>
              <a:rPr lang="el-GR" altLang="en-GR" sz="2000" dirty="0">
                <a:ea typeface="ＭＳ Ｐゴシック" panose="020B0600070205080204" pitchFamily="34" charset="-128"/>
              </a:rPr>
              <a:t>-γραφικά (</a:t>
            </a:r>
            <a:r>
              <a:rPr lang="en-US" altLang="en-GR" sz="2000" dirty="0">
                <a:ea typeface="ＭＳ Ｐゴシック" panose="020B0600070205080204" pitchFamily="34" charset="-128"/>
              </a:rPr>
              <a:t>infographics</a:t>
            </a:r>
            <a:r>
              <a:rPr lang="el-GR" altLang="en-GR" sz="2000" dirty="0">
                <a:ea typeface="ＭＳ Ｐゴシック" panose="020B0600070205080204" pitchFamily="34" charset="-128"/>
              </a:rPr>
              <a:t>) χρησιμοποιούνται από όλα τα επίπεδα της διοίκησης για παρουσίαση δεδομένων με υψηλή ποιότητα</a:t>
            </a:r>
            <a:r>
              <a:rPr lang="en-US" altLang="en-GR" sz="2000" dirty="0">
                <a:ea typeface="ＭＳ Ｐゴシック" panose="020B0600070205080204" pitchFamily="34" charset="-128"/>
              </a:rPr>
              <a:t>. </a:t>
            </a:r>
            <a:r>
              <a:rPr lang="el-GR" altLang="en-GR" sz="2000" dirty="0">
                <a:ea typeface="ＭＳ Ｐゴシック" panose="020B0600070205080204" pitchFamily="34" charset="-128"/>
              </a:rPr>
              <a:t>Τα </a:t>
            </a:r>
            <a:r>
              <a:rPr lang="el-GR" altLang="en-GR" sz="2000" dirty="0" err="1">
                <a:ea typeface="ＭＳ Ｐゴシック" panose="020B0600070205080204" pitchFamily="34" charset="-128"/>
              </a:rPr>
              <a:t>πληροφοριο</a:t>
            </a:r>
            <a:r>
              <a:rPr lang="el-GR" altLang="en-GR" sz="2000" dirty="0">
                <a:ea typeface="ＭＳ Ｐゴシック" panose="020B0600070205080204" pitchFamily="34" charset="-128"/>
              </a:rPr>
              <a:t>-γραφικά (</a:t>
            </a:r>
            <a:r>
              <a:rPr lang="en-US" altLang="en-GR" sz="2000" dirty="0">
                <a:ea typeface="ＭＳ Ｐゴシック" panose="020B0600070205080204" pitchFamily="34" charset="-128"/>
              </a:rPr>
              <a:t>Infographics</a:t>
            </a:r>
            <a:r>
              <a:rPr lang="el-GR" altLang="en-GR" sz="2000" dirty="0">
                <a:ea typeface="ＭＳ Ｐゴシック" panose="020B0600070205080204" pitchFamily="34" charset="-128"/>
              </a:rPr>
              <a:t>)</a:t>
            </a:r>
            <a:r>
              <a:rPr lang="en-US" altLang="en-GR" sz="2000" dirty="0">
                <a:ea typeface="ＭＳ Ｐゴシック" panose="020B0600070205080204" pitchFamily="34" charset="-128"/>
              </a:rPr>
              <a:t> </a:t>
            </a:r>
            <a:r>
              <a:rPr lang="el-GR" altLang="en-GR" sz="2000" dirty="0">
                <a:ea typeface="ＭＳ Ｐゴシック" panose="020B0600070205080204" pitchFamily="34" charset="-128"/>
              </a:rPr>
              <a:t>περιλαμβάνουν ιστογράμματα-</a:t>
            </a:r>
            <a:r>
              <a:rPr lang="en-US" altLang="en-GR" sz="2000" u="sng" dirty="0">
                <a:ea typeface="ＭＳ Ｐゴシック" panose="020B0600070205080204" pitchFamily="34" charset="-128"/>
              </a:rPr>
              <a:t>histograms</a:t>
            </a:r>
            <a:r>
              <a:rPr lang="el-GR" altLang="en-GR" sz="2000" u="sng" dirty="0">
                <a:ea typeface="ＭＳ Ｐゴシック" panose="020B0600070205080204" pitchFamily="34" charset="-128"/>
              </a:rPr>
              <a:t>, </a:t>
            </a:r>
            <a:r>
              <a:rPr lang="el-GR" altLang="en-GR" sz="2000" u="sng" dirty="0" err="1">
                <a:ea typeface="ＭＳ Ｐゴシック" panose="020B0600070205080204" pitchFamily="34" charset="-128"/>
              </a:rPr>
              <a:t>ραβδογράμματα</a:t>
            </a:r>
            <a:r>
              <a:rPr lang="el-GR" altLang="en-GR" sz="2000" dirty="0">
                <a:ea typeface="ＭＳ Ｐゴシック" panose="020B0600070205080204" pitchFamily="34" charset="-128"/>
              </a:rPr>
              <a:t> (</a:t>
            </a:r>
            <a:r>
              <a:rPr lang="en-US" altLang="en-GR" sz="2000" u="sng" dirty="0">
                <a:ea typeface="ＭＳ Ｐゴシック" panose="020B0600070205080204" pitchFamily="34" charset="-128"/>
              </a:rPr>
              <a:t>bar graphs</a:t>
            </a:r>
            <a:r>
              <a:rPr lang="el-GR" altLang="en-GR" sz="2000" u="sng" dirty="0">
                <a:ea typeface="ＭＳ Ｐゴシック" panose="020B0600070205080204" pitchFamily="34" charset="-128"/>
              </a:rPr>
              <a:t>)</a:t>
            </a:r>
            <a:r>
              <a:rPr lang="en-US" altLang="en-GR" sz="2000" u="sng" dirty="0">
                <a:ea typeface="ＭＳ Ｐゴシック" panose="020B0600070205080204" pitchFamily="34" charset="-128"/>
              </a:rPr>
              <a:t>, </a:t>
            </a:r>
            <a:r>
              <a:rPr lang="el-GR" altLang="en-GR" sz="2000" u="sng" dirty="0">
                <a:ea typeface="ＭＳ Ｐゴシック" panose="020B0600070205080204" pitchFamily="34" charset="-128"/>
              </a:rPr>
              <a:t>πίτες (</a:t>
            </a:r>
            <a:r>
              <a:rPr lang="en-US" altLang="en-GR" sz="2000" u="sng" dirty="0">
                <a:ea typeface="ＭＳ Ｐゴシック" panose="020B0600070205080204" pitchFamily="34" charset="-128"/>
              </a:rPr>
              <a:t>pie charts</a:t>
            </a:r>
            <a:r>
              <a:rPr lang="el-GR" altLang="en-GR" sz="2000" u="sng" dirty="0">
                <a:ea typeface="ＭＳ Ｐゴシック" panose="020B0600070205080204" pitchFamily="34" charset="-128"/>
              </a:rPr>
              <a:t>),</a:t>
            </a:r>
            <a:r>
              <a:rPr lang="en-US" altLang="en-GR" sz="2000" u="sng" dirty="0">
                <a:ea typeface="ＭＳ Ｐゴシック" panose="020B0600070205080204" pitchFamily="34" charset="-128"/>
              </a:rPr>
              <a:t> </a:t>
            </a:r>
            <a:r>
              <a:rPr lang="el-GR" altLang="en-GR" sz="2000" u="sng" dirty="0">
                <a:ea typeface="ＭＳ Ｐゴシック" panose="020B0600070205080204" pitchFamily="34" charset="-128"/>
              </a:rPr>
              <a:t>γραμμικά σχεδιαγράμματα (</a:t>
            </a:r>
            <a:r>
              <a:rPr lang="en-US" altLang="en-GR" sz="2000" u="sng" dirty="0">
                <a:ea typeface="ＭＳ Ｐゴシック" panose="020B0600070205080204" pitchFamily="34" charset="-128"/>
              </a:rPr>
              <a:t>line charts</a:t>
            </a:r>
            <a:r>
              <a:rPr lang="el-GR" altLang="en-GR" sz="2000" u="sng" dirty="0">
                <a:ea typeface="ＭＳ Ｐゴシック" panose="020B0600070205080204" pitchFamily="34" charset="-128"/>
              </a:rPr>
              <a:t>) διαγράμματα δένδρου (</a:t>
            </a:r>
            <a:r>
              <a:rPr lang="en-US" altLang="en-GR" sz="2000" u="sng" dirty="0">
                <a:ea typeface="ＭＳ Ｐゴシック" panose="020B0600070205080204" pitchFamily="34" charset="-128"/>
              </a:rPr>
              <a:t>tree diagrams</a:t>
            </a:r>
            <a:r>
              <a:rPr lang="el-GR" altLang="en-GR" sz="2000" u="sng" dirty="0">
                <a:ea typeface="ＭＳ Ｐゴシック" panose="020B0600070205080204" pitchFamily="34" charset="-128"/>
              </a:rPr>
              <a:t>)</a:t>
            </a:r>
            <a:r>
              <a:rPr lang="en-US" altLang="en-GR" sz="2000" u="sng" dirty="0">
                <a:ea typeface="ＭＳ Ｐゴシック" panose="020B0600070205080204" pitchFamily="34" charset="-128"/>
              </a:rPr>
              <a:t>, </a:t>
            </a:r>
            <a:r>
              <a:rPr lang="el-GR" altLang="en-GR" sz="2000" u="sng" dirty="0" err="1">
                <a:ea typeface="ＭＳ Ｐゴシック" panose="020B0600070205080204" pitchFamily="34" charset="-128"/>
              </a:rPr>
              <a:t>ιδεογραμικούς</a:t>
            </a:r>
            <a:r>
              <a:rPr lang="el-GR" altLang="en-GR" sz="2000" u="sng" dirty="0">
                <a:ea typeface="ＭＳ Ｐゴシック" panose="020B0600070205080204" pitchFamily="34" charset="-128"/>
              </a:rPr>
              <a:t> χάρτες, νοητικούς χάρτες (</a:t>
            </a:r>
            <a:r>
              <a:rPr lang="en-US" altLang="en-GR" sz="2000" u="sng" dirty="0">
                <a:ea typeface="ＭＳ Ｐゴシック" panose="020B0600070205080204" pitchFamily="34" charset="-128"/>
              </a:rPr>
              <a:t>mind maps</a:t>
            </a:r>
            <a:r>
              <a:rPr lang="el-GR" altLang="en-GR" sz="2000" u="sng" dirty="0">
                <a:ea typeface="ＭＳ Ｐゴシック" panose="020B0600070205080204" pitchFamily="34" charset="-128"/>
              </a:rPr>
              <a:t>) διαγράμματα </a:t>
            </a:r>
            <a:r>
              <a:rPr lang="en-US" altLang="en-GR" sz="2000" u="sng" dirty="0">
                <a:ea typeface="ＭＳ Ｐゴシック" panose="020B0600070205080204" pitchFamily="34" charset="-128"/>
              </a:rPr>
              <a:t>Gantt</a:t>
            </a:r>
            <a:r>
              <a:rPr lang="el-GR" altLang="en-GR" sz="2000" u="sng" dirty="0">
                <a:ea typeface="ＭＳ Ｐゴシック" panose="020B0600070205080204" pitchFamily="34" charset="-128"/>
              </a:rPr>
              <a:t> και δικτυακά διαγράμματα</a:t>
            </a:r>
            <a:r>
              <a:rPr lang="en-US" altLang="en-GR" sz="2000" u="sng" dirty="0">
                <a:ea typeface="ＭＳ Ｐゴシック" panose="020B0600070205080204" pitchFamily="34" charset="-128"/>
              </a:rPr>
              <a:t>. </a:t>
            </a:r>
            <a:r>
              <a:rPr lang="el-GR" altLang="en-GR" sz="2000" u="sng" dirty="0">
                <a:ea typeface="ＭＳ Ｐゴシック" panose="020B0600070205080204" pitchFamily="34" charset="-128"/>
              </a:rPr>
              <a:t>Αυτά τα εργαλεία είναι συχνά εργαλεία ενός επιχειρηματικού λογισμικού γνώσης (</a:t>
            </a:r>
            <a:r>
              <a:rPr lang="en-US" altLang="en-GR" sz="2000" u="sng" dirty="0">
                <a:ea typeface="ＭＳ Ｐゴシック" panose="020B0600070205080204" pitchFamily="34" charset="-128"/>
              </a:rPr>
              <a:t>business intelligence software</a:t>
            </a:r>
            <a:r>
              <a:rPr lang="el-GR" altLang="en-GR" sz="2000" u="sng" dirty="0">
                <a:ea typeface="ＭＳ Ｐゴシック" panose="020B0600070205080204" pitchFamily="34" charset="-128"/>
              </a:rPr>
              <a:t>)</a:t>
            </a:r>
            <a:r>
              <a:rPr lang="en-US" altLang="en-GR" sz="2000" u="sng" dirty="0">
                <a:ea typeface="ＭＳ Ｐゴシック" panose="020B0600070205080204" pitchFamily="34" charset="-128"/>
              </a:rPr>
              <a:t>. </a:t>
            </a:r>
            <a:endParaRPr lang="el-GR" altLang="en-GR" sz="2000" u="sng" dirty="0">
              <a:ea typeface="ＭＳ Ｐゴシック" panose="020B0600070205080204" pitchFamily="34" charset="-128"/>
            </a:endParaRPr>
          </a:p>
          <a:p>
            <a:pPr algn="ctr">
              <a:buFontTx/>
              <a:buNone/>
            </a:pPr>
            <a:endParaRPr lang="el-GR" altLang="en-GR" sz="2000" i="1" u="sng" dirty="0">
              <a:ea typeface="ＭＳ Ｐゴシック" panose="020B0600070205080204" pitchFamily="34" charset="-128"/>
            </a:endParaRPr>
          </a:p>
          <a:p>
            <a:pPr algn="ctr">
              <a:buFontTx/>
              <a:buNone/>
            </a:pPr>
            <a:r>
              <a:rPr lang="el-GR" altLang="en-GR" sz="2000" i="1" u="sng" dirty="0">
                <a:ea typeface="ＭＳ Ｐゴシック" panose="020B0600070205080204" pitchFamily="34" charset="-128"/>
              </a:rPr>
              <a:t>             </a:t>
            </a:r>
            <a:r>
              <a:rPr lang="en-US" altLang="en-GR" sz="2000" i="1" u="sng" dirty="0">
                <a:ea typeface="ＭＳ Ｐゴシック" panose="020B0600070205080204" pitchFamily="34" charset="-128"/>
              </a:rPr>
              <a:t>http://</a:t>
            </a:r>
            <a:r>
              <a:rPr lang="en-US" altLang="en-GR" sz="2000" i="1" u="sng" dirty="0" err="1">
                <a:ea typeface="ＭＳ Ｐゴシック" panose="020B0600070205080204" pitchFamily="34" charset="-128"/>
              </a:rPr>
              <a:t>whatis.techtarget.com</a:t>
            </a:r>
            <a:r>
              <a:rPr lang="en-US" altLang="en-GR" sz="2000" i="1" u="sng" dirty="0">
                <a:ea typeface="ＭＳ Ｐゴシック" panose="020B0600070205080204" pitchFamily="34" charset="-128"/>
              </a:rPr>
              <a:t>/definition/infographics</a:t>
            </a:r>
            <a:endParaRPr lang="en-US" altLang="en-GR" sz="2000" i="1" dirty="0">
              <a:ea typeface="ＭＳ Ｐゴシック" panose="020B0600070205080204" pitchFamily="34" charset="-128"/>
            </a:endParaRPr>
          </a:p>
          <a:p>
            <a:endParaRPr lang="en-US" altLang="en-GR" sz="2000" i="1"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EF548D2C-4CA7-0F43-BF8D-3F8B6E2B225D}"/>
              </a:ext>
            </a:extLst>
          </p:cNvPr>
          <p:cNvSpPr>
            <a:spLocks noGrp="1"/>
          </p:cNvSpPr>
          <p:nvPr>
            <p:ph type="ftr" sz="quarter" idx="11"/>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400"/>
              <a:t>Δρ. Δέσποινα Καραγιάννη, 2022</a:t>
            </a:r>
          </a:p>
        </p:txBody>
      </p:sp>
      <p:sp>
        <p:nvSpPr>
          <p:cNvPr id="5" name="Slide Number Placeholder 4">
            <a:extLst>
              <a:ext uri="{FF2B5EF4-FFF2-40B4-BE49-F238E27FC236}">
                <a16:creationId xmlns:a16="http://schemas.microsoft.com/office/drawing/2014/main" id="{CC863850-5352-B347-B0E0-62B22E966A88}"/>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EA6FBC99-C07F-3B45-8597-DA102E561CED}" type="slidenum">
              <a:rPr lang="el-GR" altLang="en-GR" sz="1400"/>
              <a:pPr eaLnBrk="1" hangingPunct="1"/>
              <a:t>98</a:t>
            </a:fld>
            <a:endParaRPr lang="el-GR" altLang="en-GR" sz="1400"/>
          </a:p>
        </p:txBody>
      </p:sp>
    </p:spTree>
    <p:extLst>
      <p:ext uri="{BB962C8B-B14F-4D97-AF65-F5344CB8AC3E}">
        <p14:creationId xmlns:p14="http://schemas.microsoft.com/office/powerpoint/2010/main" val="31853950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8D255E7-7609-4946-BB07-0747B477F407}"/>
              </a:ext>
            </a:extLst>
          </p:cNvPr>
          <p:cNvSpPr>
            <a:spLocks noGrp="1"/>
          </p:cNvSpPr>
          <p:nvPr>
            <p:ph type="ftr" sz="quarter" idx="11"/>
          </p:nvPr>
        </p:nvSpPr>
        <p:spPr>
          <a:xfrm>
            <a:off x="971550" y="1341438"/>
            <a:ext cx="7345363" cy="971550"/>
          </a:xfrm>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l-GR" altLang="en-GR" sz="1600" b="1">
                <a:solidFill>
                  <a:srgbClr val="000000"/>
                </a:solidFill>
              </a:rPr>
              <a:t>Δρ. Δέσποινα Καραγιάννη, 2022</a:t>
            </a:r>
          </a:p>
        </p:txBody>
      </p:sp>
      <p:sp>
        <p:nvSpPr>
          <p:cNvPr id="3" name="Slide Number Placeholder 2">
            <a:extLst>
              <a:ext uri="{FF2B5EF4-FFF2-40B4-BE49-F238E27FC236}">
                <a16:creationId xmlns:a16="http://schemas.microsoft.com/office/drawing/2014/main" id="{9A2C7EA6-EB02-394A-BC5D-7AF46A65368E}"/>
              </a:ext>
            </a:extLst>
          </p:cNvPr>
          <p:cNvSpPr>
            <a:spLocks noGrp="1"/>
          </p:cNvSpPr>
          <p:nvPr>
            <p:ph type="sldNum" sz="quarter" idx="12"/>
          </p:nvPr>
        </p:nvSpPr>
        <p:spPr/>
        <p:txBody>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3BE79899-5208-BA4C-8706-D91AF2D5C5B9}" type="slidenum">
              <a:rPr lang="el-GR" altLang="en-GR" sz="1400"/>
              <a:pPr eaLnBrk="1" hangingPunct="1"/>
              <a:t>99</a:t>
            </a:fld>
            <a:endParaRPr lang="el-GR" altLang="en-GR" sz="1400"/>
          </a:p>
        </p:txBody>
      </p:sp>
      <p:pic>
        <p:nvPicPr>
          <p:cNvPr id="98307" name="Picture 3">
            <a:extLst>
              <a:ext uri="{FF2B5EF4-FFF2-40B4-BE49-F238E27FC236}">
                <a16:creationId xmlns:a16="http://schemas.microsoft.com/office/drawing/2014/main" id="{C13985D6-635F-4743-B0F8-AC63D19D1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916113"/>
            <a:ext cx="799306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B946DC5-8E48-954C-8FF6-E9266D3FFE85}"/>
              </a:ext>
            </a:extLst>
          </p:cNvPr>
          <p:cNvSpPr/>
          <p:nvPr/>
        </p:nvSpPr>
        <p:spPr>
          <a:xfrm>
            <a:off x="539552" y="-34528"/>
            <a:ext cx="7848872" cy="954107"/>
          </a:xfrm>
          <a:prstGeom prst="rect">
            <a:avLst/>
          </a:prstGeom>
          <a:noFill/>
        </p:spPr>
        <p:txBody>
          <a:bodyPr>
            <a:spAutoFit/>
          </a:bodyPr>
          <a:lstStyle/>
          <a:p>
            <a:pPr>
              <a:defRPr/>
            </a:pPr>
            <a:r>
              <a:rPr lang="el-G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charset="0"/>
                <a:ea typeface="ＭＳ Ｐゴシック" charset="0"/>
                <a:cs typeface="ＭＳ Ｐゴシック" charset="0"/>
              </a:rPr>
              <a:t>Μέτρα: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charset="0"/>
                <a:ea typeface="ＭＳ Ｐゴシック" charset="0"/>
                <a:cs typeface="ＭＳ Ｐゴシック" charset="0"/>
              </a:rPr>
              <a:t> </a:t>
            </a:r>
          </a:p>
          <a:p>
            <a:pPr>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charset="0"/>
                <a:ea typeface="ＭＳ Ｐゴシック" charset="0"/>
                <a:cs typeface="ＭＳ Ｐゴシック" charset="0"/>
              </a:rPr>
              <a:t>Conversion rates, Followers, Bits and links</a:t>
            </a:r>
          </a:p>
        </p:txBody>
      </p:sp>
    </p:spTree>
  </p:cSld>
  <p:clrMapOvr>
    <a:masterClrMapping/>
  </p:clrMapOvr>
</p:sld>
</file>

<file path=ppt/theme/theme1.xml><?xml version="1.0" encoding="utf-8"?>
<a:theme xmlns:a="http://schemas.openxmlformats.org/drawingml/2006/main" name="Κραγιόνια">
  <a:themeElements>
    <a:clrScheme name="Κραγιόνια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Κραγιόνια">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Κραγιόνια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Κραγιόνια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Κραγιόνια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Κραγιόνια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Κραγιόνια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Κραγιόνια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Κραγιόνια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Κραγιόνια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Crayons</Template>
  <TotalTime>14451</TotalTime>
  <Words>10085</Words>
  <Application>Microsoft Macintosh PowerPoint</Application>
  <PresentationFormat>On-screen Show (4:3)</PresentationFormat>
  <Paragraphs>1318</Paragraphs>
  <Slides>167</Slides>
  <Notes>113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167</vt:i4>
      </vt:variant>
    </vt:vector>
  </HeadingPairs>
  <TitlesOfParts>
    <vt:vector size="176" baseType="lpstr">
      <vt:lpstr>Arial</vt:lpstr>
      <vt:lpstr>Comic Sans MS</vt:lpstr>
      <vt:lpstr>Symbol</vt:lpstr>
      <vt:lpstr>Times New Roman</vt:lpstr>
      <vt:lpstr>Verdana</vt:lpstr>
      <vt:lpstr>Κραγιόνια</vt:lpstr>
      <vt:lpstr>Worksheet</vt:lpstr>
      <vt:lpstr>Image</vt:lpstr>
      <vt:lpstr>Φύλλο εργασίας</vt:lpstr>
      <vt:lpstr>PowerPoint Presentation</vt:lpstr>
      <vt:lpstr>PowerPoint Presentation</vt:lpstr>
      <vt:lpstr>Ηλεκτρονικό Εμπόριο</vt:lpstr>
      <vt:lpstr>Ηλεκτρονικό Επιχειρείν: Συμβάλει στην ανάπτυξη διεπιχειρησιακών  δικτύων</vt:lpstr>
      <vt:lpstr>Ηλεκτρονικό Επιχειρείν (Μάρκετινγκ μέσω ΙΤ: Συμβάλει στην ανάπτυξη διεπιχειρησιακών  δικτύων</vt:lpstr>
      <vt:lpstr>Communications Networks, P. Baran, RAND, ARPA, ARPANET, Packet Switching (1962)</vt:lpstr>
      <vt:lpstr>The Internet history</vt:lpstr>
      <vt:lpstr>PowerPoint Presentation</vt:lpstr>
      <vt:lpstr>Διάχυση του Ίντερνετ</vt:lpstr>
      <vt:lpstr>PowerPoint Presentation</vt:lpstr>
      <vt:lpstr>Hλεκτρονική Επιχείρηση</vt:lpstr>
      <vt:lpstr>PowerPoint Presentation</vt:lpstr>
      <vt:lpstr>PowerPoint Presentation</vt:lpstr>
      <vt:lpstr>PowerPoint Presentation</vt:lpstr>
      <vt:lpstr>E-commerce</vt:lpstr>
      <vt:lpstr>E-commerce/ Mechanistic Communication Structures</vt:lpstr>
      <vt:lpstr>Marketing definition (American Marketing Association)</vt:lpstr>
      <vt:lpstr>Ηλεκτρονικό Μάρκετινγκ</vt:lpstr>
      <vt:lpstr>Στρατηγική Ηλεκτρονικού Μάρκετινγκ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Ευρεία κάλυψη – εμβέλεια   Παγκοσμιότητα-Ξεθώριασμα διακρατικών συνόρων  Διεθνή πρότυπα Internet standards  Πλούτος πληροφόρησης  Αλληλεπίδραση-διάδραση  (ο πελάτης γίνεται συνδημιουργός αξίας)   Πυκνότητα πληροφόρησης (αποθήκευση)  Προσωποποίηση/Customization  Κοινωνικά δίκτυα (κοινωνική τεχνολογία)</vt:lpstr>
      <vt:lpstr>PowerPoint Presentation</vt:lpstr>
      <vt:lpstr>PowerPoint Presentation</vt:lpstr>
      <vt:lpstr>Most Used Social Platforms</vt:lpstr>
      <vt:lpstr>PowerPoint Presentation</vt:lpstr>
      <vt:lpstr>Tik tok users</vt:lpstr>
      <vt:lpstr>Reasons for Using Social Media</vt:lpstr>
      <vt:lpstr>Time spent on Social Media (UK)</vt:lpstr>
      <vt:lpstr>Electronic Users (Greece)</vt:lpstr>
      <vt:lpstr>PowerPoint Presentation</vt:lpstr>
      <vt:lpstr>Συν-δημιουργία Αξίας (Value co-creation) μέσω των κοινωνικών δικτύων</vt:lpstr>
      <vt:lpstr>Συν-δημιουργία ευκαιριών (Opportunities co-creation)</vt:lpstr>
      <vt:lpstr>Social Media και Καινοτομία</vt:lpstr>
      <vt:lpstr>The Co-Creation Era: Ο Καταναλωτής συν-δημιουργός Νέων Αγαθών και υπηρεσιών</vt:lpstr>
      <vt:lpstr>5G Diffusion by 2035</vt:lpstr>
      <vt:lpstr>PowerPoint Presentation</vt:lpstr>
      <vt:lpstr>Augmented Reality/Virtual Reality</vt:lpstr>
      <vt:lpstr>Virtual Reality/Augmented Reality</vt:lpstr>
      <vt:lpstr>Λιανικές πωλήσεις Παγκοσμίως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M-commerce  Google analytics (clicks and hyperlinks evaluation)  crowd funding, consolidations, Amazon  Security –privacy (?)  Airbnb, ebay, etsy, companies’ social media, Skroutz.gr  Application service provider (ASP) is a business providing computer-based services to customers over a network, e.g. airlines ticket systems  Skroutz, Alibaba, AliExpress, skyscanner  on-line Supermarkets  Amazon, Walmart, Airbnb, companies apps, Utube, Itunes, Netflix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 ENGAGEMENT</vt:lpstr>
      <vt:lpstr>DIGITAL BODY LANGUAGE</vt:lpstr>
      <vt:lpstr>PowerPoint Presentation</vt:lpstr>
      <vt:lpstr>CONTENT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 Content engagement tools</vt:lpstr>
      <vt:lpstr>WWW Engagement Analysis by Content Type</vt:lpstr>
      <vt:lpstr>PowerPoint Presentation</vt:lpstr>
      <vt:lpstr>PowerPoint Presentation</vt:lpstr>
      <vt:lpstr>Content engagement ανά μέσο σύνδεσης –Desktop/tablet/smartphone (mobile)</vt:lpstr>
      <vt:lpstr>PowerPoint Presentation</vt:lpstr>
      <vt:lpstr>Δίκτυα Content Engagement. Από πού έρχονται οι επισκέπτες? </vt:lpstr>
      <vt:lpstr>Τι είναι ένα infographic?</vt:lpstr>
      <vt:lpstr>Τι είναι ένα πληροφοριο-γραφικό (infographic) σε μια επιχείρηση;</vt:lpstr>
      <vt:lpstr>PowerPoint Presentation</vt:lpstr>
      <vt:lpstr>PowerPoint Presentation</vt:lpstr>
      <vt:lpstr>Υποθετικό μοντέλο ενδιαφέροντος καταναλωτών για αγορές στο WWW- Προσαρμοσμένο μοντέλο καινοτομίας Η/Τ Rogers.</vt:lpstr>
      <vt:lpstr>Έρευνα καταναλωτών για αγορές μέσω WWW</vt:lpstr>
      <vt:lpstr>Ένα μοντέλο υιοθέτησης αγορών μέσων WWW (καταναλωτές)</vt:lpstr>
      <vt:lpstr>Επιβεβαιωμένο μοντέλο υιοθέτησης αγορών μέσω WWW (καταναλωτές)</vt:lpstr>
      <vt:lpstr>Επιβεβαιωμένο μοντέλο υιοθέτησης αγορών μέσω WWW (καταναλωτές)</vt:lpstr>
      <vt:lpstr>Χαρακτηριστικά του WWW site</vt:lpstr>
      <vt:lpstr>Χαρακτηριστικά του WWW site</vt:lpstr>
      <vt:lpstr>PowerPoint Presentation</vt:lpstr>
      <vt:lpstr>PowerPoint Presentation</vt:lpstr>
      <vt:lpstr>Μοντέλο Χρήσης του Ίντερνετ στο Β-to-B μάρκετινγκ</vt:lpstr>
      <vt:lpstr>Μοντέλο Χρήσης του Ίντερνετ στο Β-to-B μάρκετινγκ</vt:lpstr>
      <vt:lpstr>Σχεσιακές Στρατηγικές Επικοινωνίας Διαδικτύου και σχέση με Προσαρμοστικότητα και Επιχ/κη Απόδοση </vt:lpstr>
      <vt:lpstr>Εμπειρικό Μοντέλο Διαδικτυακών Σχεσιακών Στρατηγικών Επικοινωνίας</vt:lpstr>
      <vt:lpstr>Οι επιπτώσεις των Διαδικτυακών σχεσιακών επικοινωνιακών στρατηγικών</vt:lpstr>
      <vt:lpstr>Οι επιπτώσεις των Διαδικτυακών σχεσιακών επικοινωνιακών στρατηγικών</vt:lpstr>
      <vt:lpstr>Ο ρόλος του Δυναμισμού του Περιβάλλοντος</vt:lpstr>
      <vt:lpstr>Ο ρόλος του Δυναμισμού του Περιβάλλοντος</vt:lpstr>
      <vt:lpstr>Ο ρόλος του  προϊόντος (προσαρμοστικότητα- product customization)</vt:lpstr>
      <vt:lpstr>Ο ρόλος του  προϊόντος (πολυπλοκότητα-product complexity)</vt:lpstr>
      <vt:lpstr>Ο ρόλος του Περιβάλλοντος της Επιχείρησης-Corporate Culture)</vt:lpstr>
      <vt:lpstr>Ο ρόλος της κουλτούρας “Adhocracy” στις Σχεσιακές Επικοινωνίες Διαδικτύου</vt:lpstr>
      <vt:lpstr>Ο ρόλος της κουλτούρας “Clan” στις Σχεσιακές Επικοινωνίες Διαδικτύου</vt:lpstr>
      <vt:lpstr>Ο ρόλος της κουλτούρας “Hierarchy” στις Σχεσιακές Επικοινωνίες Διαδικτύου</vt:lpstr>
      <vt:lpstr>Ο ρόλος της κουλτούρας “Hierarchy” στις Σχεσιακές Επικοινωνίες Διαδικτύου</vt:lpstr>
      <vt:lpstr>Ο ρόλος της κουλτούρας “Market” στις Σχεσιακές Επικοινωνίες Διαδικτύου</vt:lpstr>
      <vt:lpstr>Common marketing ad display Metrics</vt:lpstr>
      <vt:lpstr>Social Media metrics </vt:lpstr>
      <vt:lpstr>Social Media metrics Relative metrics (Σχετικά μέτρα), </vt:lpstr>
      <vt:lpstr>Σχεδιασμός της απόδοσης της επένδυσης που ROI Content engagement</vt:lpstr>
      <vt:lpstr>Email metrics</vt:lpstr>
      <vt:lpstr>PowerPoint Presentation</vt:lpstr>
      <vt:lpstr>Έρευνα για Influencers 2020</vt:lpstr>
      <vt:lpstr>Έρευνα για Influencers 2020</vt:lpstr>
      <vt:lpstr>Έρευνα για Influencers 2020</vt:lpstr>
      <vt:lpstr>Η διαδικασία Επικοινωνίας</vt:lpstr>
      <vt:lpstr>Σχέση με Influencers</vt:lpstr>
      <vt:lpstr>PowerPoint Presentation</vt:lpstr>
      <vt:lpstr>PowerPoint Presentation</vt:lpstr>
      <vt:lpstr>Η Διαδικασία Επιλεκτικής Αντίληψης</vt:lpstr>
      <vt:lpstr>Σχεδιασμός προβολής</vt:lpstr>
      <vt:lpstr>Χαρακτηριστικά Πομπού και Τύποι Επεξεργασίας Δεκτών</vt:lpstr>
      <vt:lpstr>Αξιοπιστία/Credibility πομπού</vt:lpstr>
      <vt:lpstr>Ελκυστικότητα/Attractiveness Πομπού</vt:lpstr>
      <vt:lpstr>Η χρήση Διασημοτήτων (Celebrities)</vt:lpstr>
      <vt:lpstr>Η χρήση Διασημοτήτων</vt:lpstr>
      <vt:lpstr>Αποτελέσματα έρευνας για Influencers 2020</vt:lpstr>
      <vt:lpstr>Αποτελέσματα έρευνας για Influencers 2020</vt:lpstr>
      <vt:lpstr>Αποτελέσματα έρευνας για Influencers 2020</vt:lpstr>
      <vt:lpstr>Ορισμένα Συμπεράσματα έρευνας</vt:lpstr>
      <vt:lpstr>Μοντέλο έρευνας Influencers 2020</vt:lpstr>
      <vt:lpstr>Ορισμένα Συμπεράσματα έρευνας</vt:lpstr>
      <vt:lpstr>Ορισμένα Συμπεράσματα έρευνας</vt:lpstr>
      <vt:lpstr>Προτάσεις προς Επαγγελματίες και Χρήστες του Διαδικτύου</vt:lpstr>
      <vt:lpstr>Προτάσεις προς Επαγγελματίες και Χρήστες του Διαδικτύου</vt:lpstr>
      <vt:lpstr>Προτάσεις προς Επαγγελματίες και Χρήστες του Διαδικτύου που βασίζεται και στις 3 έρευνες που παρουσιάσαμε (Πολιτικής Κοινωνικοποίησης, Συμπεριφοράς Καταναλωτή στα Κ.Δ. Και ο ρόλος των Influencers στην Καταναλωτική Συμπεριφορά</vt:lpstr>
      <vt:lpstr>Προτάσεις προς Επαγγελματίες, Ακαδημαϊκούς και Χρήστες του Διαδικτύου, όπως προκύπτει και από τις 3 έρευνες</vt:lpstr>
      <vt:lpstr>Προτάσεις προς Επαγγελματίες, Ακαδημαϊκούς και Χρήστες του Διαδικτύου, όπως προκύπτει και από τις 3 έρευνες</vt:lpstr>
      <vt:lpstr>Προτάσεις για αποφυγή μελλοντικών κινδύνων</vt:lpstr>
      <vt:lpstr>Προτάσεις προς Επαγγελματίες και Χρήστες του Διαδικτύου- Παραδείγματα από την αρχική φάση της υιοθέτησης του Διαδικτύου</vt:lpstr>
      <vt:lpstr>Προτάσεις προς Επαγγελματίες και Χρήστες του Διαδικτύου</vt:lpstr>
      <vt:lpstr>Προτάσεις προς Επαγγελματίες και Χρήστες του Διαδικτύου</vt:lpstr>
      <vt:lpstr>PowerPoint Presentation</vt:lpstr>
      <vt:lpstr>PowerPoint Presentation</vt:lpstr>
      <vt:lpstr>PowerPoint Presentation</vt:lpstr>
      <vt:lpstr>PowerPoint Presentation</vt:lpstr>
      <vt:lpstr>PowerPoint Presentation</vt:lpstr>
      <vt:lpstr>PowerPoint Presentation</vt:lpstr>
    </vt:vector>
  </TitlesOfParts>
  <Company>Lecturer of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Τι είναι το Μάρκετινγκ;</dc:title>
  <dc:creator>Despina</dc:creator>
  <cp:lastModifiedBy>Despina Karayanni</cp:lastModifiedBy>
  <cp:revision>343</cp:revision>
  <cp:lastPrinted>2020-04-09T14:31:52Z</cp:lastPrinted>
  <dcterms:created xsi:type="dcterms:W3CDTF">2004-03-16T13:07:12Z</dcterms:created>
  <dcterms:modified xsi:type="dcterms:W3CDTF">2022-04-05T10:53:24Z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