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ink/ink5.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4">
  <p:sldMasterIdLst>
    <p:sldMasterId id="2147483671" r:id="rId1"/>
    <p:sldMasterId id="2147483685" r:id="rId2"/>
    <p:sldMasterId id="2147483697" r:id="rId3"/>
  </p:sldMasterIdLst>
  <p:notesMasterIdLst>
    <p:notesMasterId r:id="rId55"/>
  </p:notesMasterIdLst>
  <p:sldIdLst>
    <p:sldId id="512" r:id="rId4"/>
    <p:sldId id="259" r:id="rId5"/>
    <p:sldId id="267" r:id="rId6"/>
    <p:sldId id="262" r:id="rId7"/>
    <p:sldId id="546" r:id="rId8"/>
    <p:sldId id="264" r:id="rId9"/>
    <p:sldId id="299" r:id="rId10"/>
    <p:sldId id="502" r:id="rId11"/>
    <p:sldId id="457" r:id="rId12"/>
    <p:sldId id="494" r:id="rId13"/>
    <p:sldId id="513" r:id="rId14"/>
    <p:sldId id="547" r:id="rId15"/>
    <p:sldId id="514" r:id="rId16"/>
    <p:sldId id="515" r:id="rId17"/>
    <p:sldId id="503" r:id="rId18"/>
    <p:sldId id="488" r:id="rId19"/>
    <p:sldId id="338" r:id="rId20"/>
    <p:sldId id="467" r:id="rId21"/>
    <p:sldId id="409" r:id="rId22"/>
    <p:sldId id="424" r:id="rId23"/>
    <p:sldId id="430" r:id="rId24"/>
    <p:sldId id="495" r:id="rId25"/>
    <p:sldId id="517" r:id="rId26"/>
    <p:sldId id="270" r:id="rId27"/>
    <p:sldId id="533" r:id="rId28"/>
    <p:sldId id="534" r:id="rId29"/>
    <p:sldId id="535" r:id="rId30"/>
    <p:sldId id="536" r:id="rId31"/>
    <p:sldId id="537" r:id="rId32"/>
    <p:sldId id="538" r:id="rId33"/>
    <p:sldId id="539" r:id="rId34"/>
    <p:sldId id="540" r:id="rId35"/>
    <p:sldId id="541" r:id="rId36"/>
    <p:sldId id="542" r:id="rId37"/>
    <p:sldId id="543" r:id="rId38"/>
    <p:sldId id="486" r:id="rId39"/>
    <p:sldId id="519" r:id="rId40"/>
    <p:sldId id="520" r:id="rId41"/>
    <p:sldId id="521" r:id="rId42"/>
    <p:sldId id="522" r:id="rId43"/>
    <p:sldId id="523" r:id="rId44"/>
    <p:sldId id="524" r:id="rId45"/>
    <p:sldId id="525" r:id="rId46"/>
    <p:sldId id="526" r:id="rId47"/>
    <p:sldId id="548" r:id="rId48"/>
    <p:sldId id="528" r:id="rId49"/>
    <p:sldId id="508" r:id="rId50"/>
    <p:sldId id="530" r:id="rId51"/>
    <p:sldId id="531" r:id="rId52"/>
    <p:sldId id="401" r:id="rId53"/>
    <p:sldId id="479" r:id="rId54"/>
  </p:sldIdLst>
  <p:sldSz cx="9144000" cy="6858000" type="screen4x3"/>
  <p:notesSz cx="6858000" cy="9144000"/>
  <p:defaultTextStyle>
    <a:defPPr>
      <a:defRPr lang="el-G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Προεπιλεγμένη ενότητα" id="{6EA3E629-210C-47A3-A70D-B7DC552F51F9}">
          <p14:sldIdLst>
            <p14:sldId id="512"/>
            <p14:sldId id="259"/>
            <p14:sldId id="267"/>
            <p14:sldId id="262"/>
            <p14:sldId id="546"/>
            <p14:sldId id="264"/>
            <p14:sldId id="299"/>
            <p14:sldId id="502"/>
            <p14:sldId id="457"/>
            <p14:sldId id="494"/>
            <p14:sldId id="513"/>
            <p14:sldId id="547"/>
            <p14:sldId id="514"/>
            <p14:sldId id="515"/>
            <p14:sldId id="503"/>
            <p14:sldId id="488"/>
            <p14:sldId id="338"/>
            <p14:sldId id="467"/>
            <p14:sldId id="409"/>
            <p14:sldId id="424"/>
            <p14:sldId id="430"/>
            <p14:sldId id="495"/>
            <p14:sldId id="517"/>
            <p14:sldId id="270"/>
            <p14:sldId id="533"/>
            <p14:sldId id="534"/>
            <p14:sldId id="535"/>
            <p14:sldId id="536"/>
            <p14:sldId id="537"/>
            <p14:sldId id="538"/>
            <p14:sldId id="539"/>
            <p14:sldId id="540"/>
            <p14:sldId id="541"/>
            <p14:sldId id="542"/>
            <p14:sldId id="543"/>
            <p14:sldId id="486"/>
            <p14:sldId id="519"/>
            <p14:sldId id="520"/>
            <p14:sldId id="521"/>
            <p14:sldId id="522"/>
            <p14:sldId id="523"/>
            <p14:sldId id="524"/>
            <p14:sldId id="525"/>
            <p14:sldId id="526"/>
            <p14:sldId id="548"/>
            <p14:sldId id="528"/>
            <p14:sldId id="508"/>
            <p14:sldId id="530"/>
            <p14:sldId id="531"/>
            <p14:sldId id="401"/>
            <p14:sldId id="479"/>
          </p14:sldIdLst>
        </p14:section>
      </p14:sectionLst>
    </p:ext>
    <p:ext uri="{EFAFB233-063F-42B5-8137-9DF3F51BA10A}">
      <p15:sldGuideLst xmlns:p15="http://schemas.microsoft.com/office/powerpoint/2012/main">
        <p15:guide id="1" orient="horz" pos="2160">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ED41"/>
    <a:srgbClr val="0033CC"/>
    <a:srgbClr val="FFFFFF"/>
    <a:srgbClr val="4C7450"/>
    <a:srgbClr val="99CC00"/>
    <a:srgbClr val="F9F7A9"/>
    <a:srgbClr val="482090"/>
    <a:srgbClr val="EAE648"/>
    <a:srgbClr val="000000"/>
    <a:srgbClr val="FF93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Μεσαίο στυλ 1 - Έμφαση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Μεσαίο στυλ 1 - Έμφαση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16DA210-FB5B-4158-B5E0-FEB733F419BA}" styleName="Φωτεινό στυλ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28" autoAdjust="0"/>
    <p:restoredTop sz="94595" autoAdjust="0"/>
  </p:normalViewPr>
  <p:slideViewPr>
    <p:cSldViewPr showGuides="1">
      <p:cViewPr varScale="1">
        <p:scale>
          <a:sx n="86" d="100"/>
          <a:sy n="86" d="100"/>
        </p:scale>
        <p:origin x="1133" y="5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85" d="100"/>
          <a:sy n="85" d="100"/>
        </p:scale>
        <p:origin x="-194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3D5A87-142C-4B03-992A-3002D7E4E2D4}" type="doc">
      <dgm:prSet loTypeId="urn:microsoft.com/office/officeart/2005/8/layout/vList2" loCatId="list" qsTypeId="urn:microsoft.com/office/officeart/2005/8/quickstyle/3d5" qsCatId="3D" csTypeId="urn:microsoft.com/office/officeart/2005/8/colors/accent2_4" csCatId="accent2" phldr="1"/>
      <dgm:spPr/>
      <dgm:t>
        <a:bodyPr/>
        <a:lstStyle/>
        <a:p>
          <a:endParaRPr lang="el-GR"/>
        </a:p>
      </dgm:t>
    </dgm:pt>
    <dgm:pt modelId="{6EE741CF-801F-4A7B-9E06-70A7F150A8DD}">
      <dgm:prSet/>
      <dgm:spPr>
        <a:solidFill>
          <a:srgbClr val="FFC000"/>
        </a:solidFill>
      </dgm:spPr>
      <dgm:t>
        <a:bodyPr/>
        <a:lstStyle/>
        <a:p>
          <a:pPr algn="ctr"/>
          <a:r>
            <a:rPr lang="el-GR" b="1" dirty="0">
              <a:latin typeface="Calibri" panose="020F0502020204030204" pitchFamily="34" charset="0"/>
              <a:cs typeface="Calibri" panose="020F0502020204030204" pitchFamily="34" charset="0"/>
            </a:rPr>
            <a:t>ΠΡΩΤΗ ΕΝΟΤΗΤΑ</a:t>
          </a:r>
          <a:endParaRPr lang="el-GR" dirty="0">
            <a:latin typeface="Calibri" panose="020F0502020204030204" pitchFamily="34" charset="0"/>
            <a:cs typeface="Calibri" panose="020F0502020204030204" pitchFamily="34" charset="0"/>
          </a:endParaRPr>
        </a:p>
      </dgm:t>
    </dgm:pt>
    <dgm:pt modelId="{ADE41017-B694-4C97-A52B-F7AF49AAF1B9}" type="parTrans" cxnId="{A54797B6-023F-4167-B536-2F3CF5709B1D}">
      <dgm:prSet/>
      <dgm:spPr/>
      <dgm:t>
        <a:bodyPr/>
        <a:lstStyle/>
        <a:p>
          <a:endParaRPr lang="el-GR"/>
        </a:p>
      </dgm:t>
    </dgm:pt>
    <dgm:pt modelId="{765BED89-01D0-4807-B265-47BD41312EEB}" type="sibTrans" cxnId="{A54797B6-023F-4167-B536-2F3CF5709B1D}">
      <dgm:prSet/>
      <dgm:spPr/>
      <dgm:t>
        <a:bodyPr/>
        <a:lstStyle/>
        <a:p>
          <a:endParaRPr lang="el-GR"/>
        </a:p>
      </dgm:t>
    </dgm:pt>
    <dgm:pt modelId="{0A34F735-ECE1-4385-9D86-C2DB235240F9}" type="pres">
      <dgm:prSet presAssocID="{343D5A87-142C-4B03-992A-3002D7E4E2D4}" presName="linear" presStyleCnt="0">
        <dgm:presLayoutVars>
          <dgm:animLvl val="lvl"/>
          <dgm:resizeHandles val="exact"/>
        </dgm:presLayoutVars>
      </dgm:prSet>
      <dgm:spPr/>
    </dgm:pt>
    <dgm:pt modelId="{4A8513D8-F950-4D16-8982-4C6F84EC1723}" type="pres">
      <dgm:prSet presAssocID="{6EE741CF-801F-4A7B-9E06-70A7F150A8DD}" presName="parentText" presStyleLbl="node1" presStyleIdx="0" presStyleCnt="1" custLinFactX="-61262" custLinFactNeighborX="-100000" custLinFactNeighborY="-58646">
        <dgm:presLayoutVars>
          <dgm:chMax val="0"/>
          <dgm:bulletEnabled val="1"/>
        </dgm:presLayoutVars>
      </dgm:prSet>
      <dgm:spPr/>
    </dgm:pt>
  </dgm:ptLst>
  <dgm:cxnLst>
    <dgm:cxn modelId="{1C94B98E-D984-45AD-A026-2452CDEE4F49}" type="presOf" srcId="{6EE741CF-801F-4A7B-9E06-70A7F150A8DD}" destId="{4A8513D8-F950-4D16-8982-4C6F84EC1723}" srcOrd="0" destOrd="0" presId="urn:microsoft.com/office/officeart/2005/8/layout/vList2"/>
    <dgm:cxn modelId="{A54797B6-023F-4167-B536-2F3CF5709B1D}" srcId="{343D5A87-142C-4B03-992A-3002D7E4E2D4}" destId="{6EE741CF-801F-4A7B-9E06-70A7F150A8DD}" srcOrd="0" destOrd="0" parTransId="{ADE41017-B694-4C97-A52B-F7AF49AAF1B9}" sibTransId="{765BED89-01D0-4807-B265-47BD41312EEB}"/>
    <dgm:cxn modelId="{E66FAFE1-6893-4DAE-9184-238AF9C7ED93}" type="presOf" srcId="{343D5A87-142C-4B03-992A-3002D7E4E2D4}" destId="{0A34F735-ECE1-4385-9D86-C2DB235240F9}" srcOrd="0" destOrd="0" presId="urn:microsoft.com/office/officeart/2005/8/layout/vList2"/>
    <dgm:cxn modelId="{080DB040-093A-4655-8230-27A6D609053C}" type="presParOf" srcId="{0A34F735-ECE1-4385-9D86-C2DB235240F9}" destId="{4A8513D8-F950-4D16-8982-4C6F84EC1723}"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3D5A87-142C-4B03-992A-3002D7E4E2D4}" type="doc">
      <dgm:prSet loTypeId="urn:microsoft.com/office/officeart/2005/8/layout/vList2" loCatId="list" qsTypeId="urn:microsoft.com/office/officeart/2005/8/quickstyle/3d5" qsCatId="3D" csTypeId="urn:microsoft.com/office/officeart/2005/8/colors/accent2_4" csCatId="accent2" phldr="1"/>
      <dgm:spPr/>
      <dgm:t>
        <a:bodyPr/>
        <a:lstStyle/>
        <a:p>
          <a:endParaRPr lang="el-GR"/>
        </a:p>
      </dgm:t>
    </dgm:pt>
    <dgm:pt modelId="{6EE741CF-801F-4A7B-9E06-70A7F150A8DD}">
      <dgm:prSet/>
      <dgm:spPr>
        <a:solidFill>
          <a:srgbClr val="FFC000"/>
        </a:solidFill>
      </dgm:spPr>
      <dgm:t>
        <a:bodyPr/>
        <a:lstStyle/>
        <a:p>
          <a:pPr algn="ctr"/>
          <a:r>
            <a:rPr lang="el-GR" altLang="el-GR" b="1" dirty="0">
              <a:solidFill>
                <a:schemeClr val="bg1"/>
              </a:solidFill>
              <a:latin typeface="Calibri" panose="020F0502020204030204" pitchFamily="34" charset="0"/>
              <a:cs typeface="Calibri" panose="020F0502020204030204" pitchFamily="34" charset="0"/>
            </a:rPr>
            <a:t>ΔΕΥΤΕΡΗ ΕΝΟΤΗΤΑ</a:t>
          </a:r>
          <a:endParaRPr lang="el-GR" dirty="0">
            <a:latin typeface="Calibri" panose="020F0502020204030204" pitchFamily="34" charset="0"/>
            <a:cs typeface="Calibri" panose="020F0502020204030204" pitchFamily="34" charset="0"/>
          </a:endParaRPr>
        </a:p>
      </dgm:t>
    </dgm:pt>
    <dgm:pt modelId="{ADE41017-B694-4C97-A52B-F7AF49AAF1B9}" type="parTrans" cxnId="{A54797B6-023F-4167-B536-2F3CF5709B1D}">
      <dgm:prSet/>
      <dgm:spPr/>
      <dgm:t>
        <a:bodyPr/>
        <a:lstStyle/>
        <a:p>
          <a:endParaRPr lang="el-GR"/>
        </a:p>
      </dgm:t>
    </dgm:pt>
    <dgm:pt modelId="{765BED89-01D0-4807-B265-47BD41312EEB}" type="sibTrans" cxnId="{A54797B6-023F-4167-B536-2F3CF5709B1D}">
      <dgm:prSet/>
      <dgm:spPr/>
      <dgm:t>
        <a:bodyPr/>
        <a:lstStyle/>
        <a:p>
          <a:endParaRPr lang="el-GR"/>
        </a:p>
      </dgm:t>
    </dgm:pt>
    <dgm:pt modelId="{0A34F735-ECE1-4385-9D86-C2DB235240F9}" type="pres">
      <dgm:prSet presAssocID="{343D5A87-142C-4B03-992A-3002D7E4E2D4}" presName="linear" presStyleCnt="0">
        <dgm:presLayoutVars>
          <dgm:animLvl val="lvl"/>
          <dgm:resizeHandles val="exact"/>
        </dgm:presLayoutVars>
      </dgm:prSet>
      <dgm:spPr/>
    </dgm:pt>
    <dgm:pt modelId="{4A8513D8-F950-4D16-8982-4C6F84EC1723}" type="pres">
      <dgm:prSet presAssocID="{6EE741CF-801F-4A7B-9E06-70A7F150A8DD}" presName="parentText" presStyleLbl="node1" presStyleIdx="0" presStyleCnt="1">
        <dgm:presLayoutVars>
          <dgm:chMax val="0"/>
          <dgm:bulletEnabled val="1"/>
        </dgm:presLayoutVars>
      </dgm:prSet>
      <dgm:spPr/>
    </dgm:pt>
  </dgm:ptLst>
  <dgm:cxnLst>
    <dgm:cxn modelId="{A54797B6-023F-4167-B536-2F3CF5709B1D}" srcId="{343D5A87-142C-4B03-992A-3002D7E4E2D4}" destId="{6EE741CF-801F-4A7B-9E06-70A7F150A8DD}" srcOrd="0" destOrd="0" parTransId="{ADE41017-B694-4C97-A52B-F7AF49AAF1B9}" sibTransId="{765BED89-01D0-4807-B265-47BD41312EEB}"/>
    <dgm:cxn modelId="{D09738C2-0D9D-4B17-BF39-75D582B70690}" type="presOf" srcId="{6EE741CF-801F-4A7B-9E06-70A7F150A8DD}" destId="{4A8513D8-F950-4D16-8982-4C6F84EC1723}" srcOrd="0" destOrd="0" presId="urn:microsoft.com/office/officeart/2005/8/layout/vList2"/>
    <dgm:cxn modelId="{145BB1F8-012C-4F53-8225-4BA67FA4A60C}" type="presOf" srcId="{343D5A87-142C-4B03-992A-3002D7E4E2D4}" destId="{0A34F735-ECE1-4385-9D86-C2DB235240F9}" srcOrd="0" destOrd="0" presId="urn:microsoft.com/office/officeart/2005/8/layout/vList2"/>
    <dgm:cxn modelId="{A34836DD-07B7-42F2-9E39-00D596DEBE07}" type="presParOf" srcId="{0A34F735-ECE1-4385-9D86-C2DB235240F9}" destId="{4A8513D8-F950-4D16-8982-4C6F84EC1723}"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290F62-CFC2-460A-A39B-9D96E67E21FB}" type="doc">
      <dgm:prSet loTypeId="urn:microsoft.com/office/officeart/2009/3/layout/HorizontalOrganizationChart" loCatId="hierarchy" qsTypeId="urn:microsoft.com/office/officeart/2005/8/quickstyle/simple1" qsCatId="simple" csTypeId="urn:microsoft.com/office/officeart/2005/8/colors/accent1_2" csCatId="accent1"/>
      <dgm:spPr/>
      <dgm:t>
        <a:bodyPr/>
        <a:lstStyle/>
        <a:p>
          <a:endParaRPr lang="en-US"/>
        </a:p>
      </dgm:t>
    </dgm:pt>
    <dgm:pt modelId="{ECF57DEC-9C1E-4CA8-B347-8FAE855B04CC}">
      <dgm:prSet custT="1"/>
      <dgm:spPr/>
      <dgm:t>
        <a:bodyPr/>
        <a:lstStyle/>
        <a:p>
          <a:r>
            <a:rPr lang="el-GR" sz="4000" b="1" dirty="0">
              <a:solidFill>
                <a:srgbClr val="C00000"/>
              </a:solidFill>
              <a:latin typeface="Aptos" panose="020B0004020202020204" pitchFamily="34" charset="0"/>
            </a:rPr>
            <a:t>Σύγκριση Μέσων Όρων</a:t>
          </a:r>
          <a:r>
            <a:rPr lang="en-US" sz="4000" b="1" dirty="0">
              <a:solidFill>
                <a:srgbClr val="C00000"/>
              </a:solidFill>
              <a:latin typeface="Aptos" panose="020B0004020202020204" pitchFamily="34" charset="0"/>
            </a:rPr>
            <a:t> </a:t>
          </a:r>
          <a:endParaRPr lang="en-US" sz="4000" dirty="0">
            <a:solidFill>
              <a:srgbClr val="C00000"/>
            </a:solidFill>
            <a:latin typeface="Aptos" panose="020B0004020202020204" pitchFamily="34" charset="0"/>
          </a:endParaRPr>
        </a:p>
      </dgm:t>
    </dgm:pt>
    <dgm:pt modelId="{B803A8DA-E0AC-4067-8776-0A1732B9E9E7}" type="parTrans" cxnId="{ED1DAC62-2768-4234-9F0C-DA8E781AB6F7}">
      <dgm:prSet/>
      <dgm:spPr/>
      <dgm:t>
        <a:bodyPr/>
        <a:lstStyle/>
        <a:p>
          <a:endParaRPr lang="en-US"/>
        </a:p>
      </dgm:t>
    </dgm:pt>
    <dgm:pt modelId="{35EB9B56-51FE-4575-A082-349AE2B8FDC8}" type="sibTrans" cxnId="{ED1DAC62-2768-4234-9F0C-DA8E781AB6F7}">
      <dgm:prSet/>
      <dgm:spPr/>
      <dgm:t>
        <a:bodyPr/>
        <a:lstStyle/>
        <a:p>
          <a:endParaRPr lang="en-US"/>
        </a:p>
      </dgm:t>
    </dgm:pt>
    <dgm:pt modelId="{5788F159-4D0C-4A6A-89AB-F20459EB6192}">
      <dgm:prSet custT="1"/>
      <dgm:spPr/>
      <dgm:t>
        <a:bodyPr/>
        <a:lstStyle/>
        <a:p>
          <a:r>
            <a:rPr lang="en-US" sz="4000" b="1" dirty="0">
              <a:solidFill>
                <a:schemeClr val="accent2">
                  <a:lumMod val="75000"/>
                </a:schemeClr>
              </a:solidFill>
              <a:latin typeface="Aptos" panose="020B0004020202020204" pitchFamily="34" charset="0"/>
            </a:rPr>
            <a:t>(t-test, F-test)</a:t>
          </a:r>
          <a:endParaRPr lang="en-US" sz="4000" dirty="0">
            <a:solidFill>
              <a:schemeClr val="accent2">
                <a:lumMod val="75000"/>
              </a:schemeClr>
            </a:solidFill>
            <a:latin typeface="Aptos" panose="020B0004020202020204" pitchFamily="34" charset="0"/>
          </a:endParaRPr>
        </a:p>
      </dgm:t>
    </dgm:pt>
    <dgm:pt modelId="{B61759AA-C180-4F84-A122-F9487D3BD9EF}" type="parTrans" cxnId="{96AF3CEB-FA12-4131-A199-70ECEFEDF909}">
      <dgm:prSet/>
      <dgm:spPr/>
      <dgm:t>
        <a:bodyPr/>
        <a:lstStyle/>
        <a:p>
          <a:endParaRPr lang="en-US"/>
        </a:p>
      </dgm:t>
    </dgm:pt>
    <dgm:pt modelId="{B7E2AED7-FBCC-4A29-9717-FF8AB31C830A}" type="sibTrans" cxnId="{96AF3CEB-FA12-4131-A199-70ECEFEDF909}">
      <dgm:prSet/>
      <dgm:spPr/>
      <dgm:t>
        <a:bodyPr/>
        <a:lstStyle/>
        <a:p>
          <a:endParaRPr lang="en-US"/>
        </a:p>
      </dgm:t>
    </dgm:pt>
    <dgm:pt modelId="{866B4C0C-3DE0-48B4-8175-355956171735}" type="pres">
      <dgm:prSet presAssocID="{EE290F62-CFC2-460A-A39B-9D96E67E21FB}" presName="hierChild1" presStyleCnt="0">
        <dgm:presLayoutVars>
          <dgm:orgChart val="1"/>
          <dgm:chPref val="1"/>
          <dgm:dir/>
          <dgm:animOne val="branch"/>
          <dgm:animLvl val="lvl"/>
          <dgm:resizeHandles/>
        </dgm:presLayoutVars>
      </dgm:prSet>
      <dgm:spPr/>
    </dgm:pt>
    <dgm:pt modelId="{8DEB93C7-F86A-42C2-B90A-FCE361601188}" type="pres">
      <dgm:prSet presAssocID="{ECF57DEC-9C1E-4CA8-B347-8FAE855B04CC}" presName="hierRoot1" presStyleCnt="0">
        <dgm:presLayoutVars>
          <dgm:hierBranch val="init"/>
        </dgm:presLayoutVars>
      </dgm:prSet>
      <dgm:spPr/>
    </dgm:pt>
    <dgm:pt modelId="{8F19B986-5AB3-4C30-AD98-B9751C0A2EF7}" type="pres">
      <dgm:prSet presAssocID="{ECF57DEC-9C1E-4CA8-B347-8FAE855B04CC}" presName="rootComposite1" presStyleCnt="0"/>
      <dgm:spPr/>
    </dgm:pt>
    <dgm:pt modelId="{982F5DEF-89DF-4438-B0C9-2C90B11C071E}" type="pres">
      <dgm:prSet presAssocID="{ECF57DEC-9C1E-4CA8-B347-8FAE855B04CC}" presName="rootText1" presStyleLbl="node0" presStyleIdx="0" presStyleCnt="2">
        <dgm:presLayoutVars>
          <dgm:chPref val="3"/>
        </dgm:presLayoutVars>
      </dgm:prSet>
      <dgm:spPr/>
    </dgm:pt>
    <dgm:pt modelId="{6DB09EC6-01D0-4079-8B72-E4CA88D3D46E}" type="pres">
      <dgm:prSet presAssocID="{ECF57DEC-9C1E-4CA8-B347-8FAE855B04CC}" presName="rootConnector1" presStyleLbl="node1" presStyleIdx="0" presStyleCnt="0"/>
      <dgm:spPr/>
    </dgm:pt>
    <dgm:pt modelId="{5BE9A5B1-A306-4FE5-A7DC-86AB01B9EAB9}" type="pres">
      <dgm:prSet presAssocID="{ECF57DEC-9C1E-4CA8-B347-8FAE855B04CC}" presName="hierChild2" presStyleCnt="0"/>
      <dgm:spPr/>
    </dgm:pt>
    <dgm:pt modelId="{147B8F7A-5004-4810-8960-61FDD9B95343}" type="pres">
      <dgm:prSet presAssocID="{ECF57DEC-9C1E-4CA8-B347-8FAE855B04CC}" presName="hierChild3" presStyleCnt="0"/>
      <dgm:spPr/>
    </dgm:pt>
    <dgm:pt modelId="{9A4DB366-AF93-45C7-9307-7E4009803429}" type="pres">
      <dgm:prSet presAssocID="{5788F159-4D0C-4A6A-89AB-F20459EB6192}" presName="hierRoot1" presStyleCnt="0">
        <dgm:presLayoutVars>
          <dgm:hierBranch val="init"/>
        </dgm:presLayoutVars>
      </dgm:prSet>
      <dgm:spPr/>
    </dgm:pt>
    <dgm:pt modelId="{9B451361-6C14-481D-BCD3-B9C492309CA1}" type="pres">
      <dgm:prSet presAssocID="{5788F159-4D0C-4A6A-89AB-F20459EB6192}" presName="rootComposite1" presStyleCnt="0"/>
      <dgm:spPr/>
    </dgm:pt>
    <dgm:pt modelId="{503A475D-1FDF-4364-9906-8C29AD01CF66}" type="pres">
      <dgm:prSet presAssocID="{5788F159-4D0C-4A6A-89AB-F20459EB6192}" presName="rootText1" presStyleLbl="node0" presStyleIdx="1" presStyleCnt="2">
        <dgm:presLayoutVars>
          <dgm:chPref val="3"/>
        </dgm:presLayoutVars>
      </dgm:prSet>
      <dgm:spPr/>
    </dgm:pt>
    <dgm:pt modelId="{A7031E71-EED1-4ED0-BBDA-64089804D713}" type="pres">
      <dgm:prSet presAssocID="{5788F159-4D0C-4A6A-89AB-F20459EB6192}" presName="rootConnector1" presStyleLbl="node1" presStyleIdx="0" presStyleCnt="0"/>
      <dgm:spPr/>
    </dgm:pt>
    <dgm:pt modelId="{7DF53AF0-4BDD-4014-A217-EE2A3C1D42B9}" type="pres">
      <dgm:prSet presAssocID="{5788F159-4D0C-4A6A-89AB-F20459EB6192}" presName="hierChild2" presStyleCnt="0"/>
      <dgm:spPr/>
    </dgm:pt>
    <dgm:pt modelId="{569B6C74-1932-4BCD-8D9F-F24BC30BD3AD}" type="pres">
      <dgm:prSet presAssocID="{5788F159-4D0C-4A6A-89AB-F20459EB6192}" presName="hierChild3" presStyleCnt="0"/>
      <dgm:spPr/>
    </dgm:pt>
  </dgm:ptLst>
  <dgm:cxnLst>
    <dgm:cxn modelId="{ED1DAC62-2768-4234-9F0C-DA8E781AB6F7}" srcId="{EE290F62-CFC2-460A-A39B-9D96E67E21FB}" destId="{ECF57DEC-9C1E-4CA8-B347-8FAE855B04CC}" srcOrd="0" destOrd="0" parTransId="{B803A8DA-E0AC-4067-8776-0A1732B9E9E7}" sibTransId="{35EB9B56-51FE-4575-A082-349AE2B8FDC8}"/>
    <dgm:cxn modelId="{F9074D8C-00BB-47C8-9EB0-8EFF774DC380}" type="presOf" srcId="{ECF57DEC-9C1E-4CA8-B347-8FAE855B04CC}" destId="{6DB09EC6-01D0-4079-8B72-E4CA88D3D46E}" srcOrd="1" destOrd="0" presId="urn:microsoft.com/office/officeart/2009/3/layout/HorizontalOrganizationChart"/>
    <dgm:cxn modelId="{AE46FC94-D2C1-4B5E-8B07-73F406EB1C6D}" type="presOf" srcId="{ECF57DEC-9C1E-4CA8-B347-8FAE855B04CC}" destId="{982F5DEF-89DF-4438-B0C9-2C90B11C071E}" srcOrd="0" destOrd="0" presId="urn:microsoft.com/office/officeart/2009/3/layout/HorizontalOrganizationChart"/>
    <dgm:cxn modelId="{B03BF2B7-9B86-46E2-9FB1-645B820A0788}" type="presOf" srcId="{5788F159-4D0C-4A6A-89AB-F20459EB6192}" destId="{503A475D-1FDF-4364-9906-8C29AD01CF66}" srcOrd="0" destOrd="0" presId="urn:microsoft.com/office/officeart/2009/3/layout/HorizontalOrganizationChart"/>
    <dgm:cxn modelId="{96AF3CEB-FA12-4131-A199-70ECEFEDF909}" srcId="{EE290F62-CFC2-460A-A39B-9D96E67E21FB}" destId="{5788F159-4D0C-4A6A-89AB-F20459EB6192}" srcOrd="1" destOrd="0" parTransId="{B61759AA-C180-4F84-A122-F9487D3BD9EF}" sibTransId="{B7E2AED7-FBCC-4A29-9717-FF8AB31C830A}"/>
    <dgm:cxn modelId="{B0D372F2-AA7D-4597-8C62-AF201F7981ED}" type="presOf" srcId="{EE290F62-CFC2-460A-A39B-9D96E67E21FB}" destId="{866B4C0C-3DE0-48B4-8175-355956171735}" srcOrd="0" destOrd="0" presId="urn:microsoft.com/office/officeart/2009/3/layout/HorizontalOrganizationChart"/>
    <dgm:cxn modelId="{4FACCFF6-3E8E-4E61-8850-8959152A2234}" type="presOf" srcId="{5788F159-4D0C-4A6A-89AB-F20459EB6192}" destId="{A7031E71-EED1-4ED0-BBDA-64089804D713}" srcOrd="1" destOrd="0" presId="urn:microsoft.com/office/officeart/2009/3/layout/HorizontalOrganizationChart"/>
    <dgm:cxn modelId="{19DA6509-245B-49AE-B7CF-E1E0D8081782}" type="presParOf" srcId="{866B4C0C-3DE0-48B4-8175-355956171735}" destId="{8DEB93C7-F86A-42C2-B90A-FCE361601188}" srcOrd="0" destOrd="0" presId="urn:microsoft.com/office/officeart/2009/3/layout/HorizontalOrganizationChart"/>
    <dgm:cxn modelId="{2BF0DA7B-853D-4A5B-95DE-39DD0AD73598}" type="presParOf" srcId="{8DEB93C7-F86A-42C2-B90A-FCE361601188}" destId="{8F19B986-5AB3-4C30-AD98-B9751C0A2EF7}" srcOrd="0" destOrd="0" presId="urn:microsoft.com/office/officeart/2009/3/layout/HorizontalOrganizationChart"/>
    <dgm:cxn modelId="{F8C2469E-92FA-4604-9438-52DB716AD9D8}" type="presParOf" srcId="{8F19B986-5AB3-4C30-AD98-B9751C0A2EF7}" destId="{982F5DEF-89DF-4438-B0C9-2C90B11C071E}" srcOrd="0" destOrd="0" presId="urn:microsoft.com/office/officeart/2009/3/layout/HorizontalOrganizationChart"/>
    <dgm:cxn modelId="{04AF81AF-8033-4210-A4FD-5B6E99265B59}" type="presParOf" srcId="{8F19B986-5AB3-4C30-AD98-B9751C0A2EF7}" destId="{6DB09EC6-01D0-4079-8B72-E4CA88D3D46E}" srcOrd="1" destOrd="0" presId="urn:microsoft.com/office/officeart/2009/3/layout/HorizontalOrganizationChart"/>
    <dgm:cxn modelId="{86CEE910-FCF9-4990-A4CE-49C7D1C2D3CF}" type="presParOf" srcId="{8DEB93C7-F86A-42C2-B90A-FCE361601188}" destId="{5BE9A5B1-A306-4FE5-A7DC-86AB01B9EAB9}" srcOrd="1" destOrd="0" presId="urn:microsoft.com/office/officeart/2009/3/layout/HorizontalOrganizationChart"/>
    <dgm:cxn modelId="{1DB0AAFB-033B-4777-BE02-EC0186735ED0}" type="presParOf" srcId="{8DEB93C7-F86A-42C2-B90A-FCE361601188}" destId="{147B8F7A-5004-4810-8960-61FDD9B95343}" srcOrd="2" destOrd="0" presId="urn:microsoft.com/office/officeart/2009/3/layout/HorizontalOrganizationChart"/>
    <dgm:cxn modelId="{96DBA8F4-E1C2-453A-8324-CB1406862DF1}" type="presParOf" srcId="{866B4C0C-3DE0-48B4-8175-355956171735}" destId="{9A4DB366-AF93-45C7-9307-7E4009803429}" srcOrd="1" destOrd="0" presId="urn:microsoft.com/office/officeart/2009/3/layout/HorizontalOrganizationChart"/>
    <dgm:cxn modelId="{3C1904FA-F71E-4917-8481-047FD14390C5}" type="presParOf" srcId="{9A4DB366-AF93-45C7-9307-7E4009803429}" destId="{9B451361-6C14-481D-BCD3-B9C492309CA1}" srcOrd="0" destOrd="0" presId="urn:microsoft.com/office/officeart/2009/3/layout/HorizontalOrganizationChart"/>
    <dgm:cxn modelId="{724B5CC7-89F7-401B-9631-F98913F46A78}" type="presParOf" srcId="{9B451361-6C14-481D-BCD3-B9C492309CA1}" destId="{503A475D-1FDF-4364-9906-8C29AD01CF66}" srcOrd="0" destOrd="0" presId="urn:microsoft.com/office/officeart/2009/3/layout/HorizontalOrganizationChart"/>
    <dgm:cxn modelId="{0A580F2B-23AF-46C7-AD98-8817DD7E27EC}" type="presParOf" srcId="{9B451361-6C14-481D-BCD3-B9C492309CA1}" destId="{A7031E71-EED1-4ED0-BBDA-64089804D713}" srcOrd="1" destOrd="0" presId="urn:microsoft.com/office/officeart/2009/3/layout/HorizontalOrganizationChart"/>
    <dgm:cxn modelId="{17103070-9762-45B2-8A49-1CCED63E1F45}" type="presParOf" srcId="{9A4DB366-AF93-45C7-9307-7E4009803429}" destId="{7DF53AF0-4BDD-4014-A217-EE2A3C1D42B9}" srcOrd="1" destOrd="0" presId="urn:microsoft.com/office/officeart/2009/3/layout/HorizontalOrganizationChart"/>
    <dgm:cxn modelId="{B03F1D22-A02B-41C4-856E-DAFCA2ED8958}" type="presParOf" srcId="{9A4DB366-AF93-45C7-9307-7E4009803429}" destId="{569B6C74-1932-4BCD-8D9F-F24BC30BD3AD}"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1700C2-F4A9-4484-A10C-7DEE63513F3F}"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US"/>
        </a:p>
      </dgm:t>
    </dgm:pt>
    <dgm:pt modelId="{3E19E88B-016B-4B17-9F02-8FD7A9C55210}">
      <dgm:prSet custT="1"/>
      <dgm:spPr/>
      <dgm:t>
        <a:bodyPr/>
        <a:lstStyle/>
        <a:p>
          <a:r>
            <a:rPr lang="el-GR" sz="3600" b="1" dirty="0">
              <a:solidFill>
                <a:srgbClr val="C00000"/>
              </a:solidFill>
              <a:latin typeface="Aptos" panose="020B0004020202020204" pitchFamily="34" charset="0"/>
            </a:rPr>
            <a:t>Σχέσεις μεταβλητών </a:t>
          </a:r>
        </a:p>
        <a:p>
          <a:r>
            <a:rPr lang="en-US" sz="2700" b="1" dirty="0">
              <a:solidFill>
                <a:srgbClr val="0070C0"/>
              </a:solidFill>
              <a:latin typeface="Aptos" panose="020B0004020202020204" pitchFamily="34" charset="0"/>
            </a:rPr>
            <a:t>(</a:t>
          </a:r>
          <a:r>
            <a:rPr lang="el-GR" sz="2700" b="1" dirty="0">
              <a:solidFill>
                <a:srgbClr val="0070C0"/>
              </a:solidFill>
              <a:latin typeface="Aptos" panose="020B0004020202020204" pitchFamily="34" charset="0"/>
            </a:rPr>
            <a:t>x</a:t>
          </a:r>
          <a:r>
            <a:rPr lang="el-GR" sz="2700" b="1" baseline="30000" dirty="0">
              <a:solidFill>
                <a:srgbClr val="0070C0"/>
              </a:solidFill>
              <a:latin typeface="Aptos" panose="020B0004020202020204" pitchFamily="34" charset="0"/>
            </a:rPr>
            <a:t>2</a:t>
          </a:r>
          <a:r>
            <a:rPr lang="el-GR" sz="2700" b="1" dirty="0">
              <a:solidFill>
                <a:srgbClr val="0070C0"/>
              </a:solidFill>
              <a:latin typeface="Aptos" panose="020B0004020202020204" pitchFamily="34" charset="0"/>
            </a:rPr>
            <a:t>-test</a:t>
          </a:r>
          <a:r>
            <a:rPr lang="en-US" sz="2700" b="1" dirty="0">
              <a:solidFill>
                <a:srgbClr val="0070C0"/>
              </a:solidFill>
              <a:latin typeface="Aptos" panose="020B0004020202020204" pitchFamily="34" charset="0"/>
            </a:rPr>
            <a:t>,</a:t>
          </a:r>
          <a:r>
            <a:rPr lang="el-GR" sz="2700" b="1" dirty="0">
              <a:solidFill>
                <a:srgbClr val="0070C0"/>
              </a:solidFill>
              <a:latin typeface="Aptos" panose="020B0004020202020204" pitchFamily="34" charset="0"/>
            </a:rPr>
            <a:t> t-test</a:t>
          </a:r>
          <a:r>
            <a:rPr lang="en-US" sz="2700" b="1" dirty="0">
              <a:solidFill>
                <a:srgbClr val="0070C0"/>
              </a:solidFill>
              <a:latin typeface="Aptos" panose="020B0004020202020204" pitchFamily="34" charset="0"/>
            </a:rPr>
            <a:t>)</a:t>
          </a:r>
          <a:endParaRPr lang="en-US" sz="2700" dirty="0">
            <a:solidFill>
              <a:srgbClr val="0070C0"/>
            </a:solidFill>
            <a:latin typeface="Aptos" panose="020B0004020202020204" pitchFamily="34" charset="0"/>
          </a:endParaRPr>
        </a:p>
      </dgm:t>
    </dgm:pt>
    <dgm:pt modelId="{E57D41E9-E643-437B-9FBA-6DD90D2D9872}" type="parTrans" cxnId="{FCDB9812-16B7-4B4C-95CD-150426D2F2B1}">
      <dgm:prSet/>
      <dgm:spPr/>
      <dgm:t>
        <a:bodyPr/>
        <a:lstStyle/>
        <a:p>
          <a:endParaRPr lang="en-US"/>
        </a:p>
      </dgm:t>
    </dgm:pt>
    <dgm:pt modelId="{6458FEAD-38BE-4415-908E-2D2A55CC919E}" type="sibTrans" cxnId="{FCDB9812-16B7-4B4C-95CD-150426D2F2B1}">
      <dgm:prSet/>
      <dgm:spPr/>
      <dgm:t>
        <a:bodyPr/>
        <a:lstStyle/>
        <a:p>
          <a:endParaRPr lang="en-US"/>
        </a:p>
      </dgm:t>
    </dgm:pt>
    <dgm:pt modelId="{40536E3D-8C95-4BAA-82E9-87892C3F8733}">
      <dgm:prSet custT="1"/>
      <dgm:spPr/>
      <dgm:t>
        <a:bodyPr/>
        <a:lstStyle/>
        <a:p>
          <a:r>
            <a:rPr lang="el-GR" sz="2400" dirty="0">
              <a:solidFill>
                <a:schemeClr val="tx1"/>
              </a:solidFill>
              <a:latin typeface="Aptos" panose="020B0004020202020204" pitchFamily="34" charset="0"/>
            </a:rPr>
            <a:t>Υπάρχει σ.σ. σχέση μεταξύ της </a:t>
          </a:r>
          <a:r>
            <a:rPr lang="en-US" sz="2400" dirty="0">
              <a:solidFill>
                <a:schemeClr val="tx1"/>
              </a:solidFill>
              <a:latin typeface="Aptos" panose="020B0004020202020204" pitchFamily="34" charset="0"/>
            </a:rPr>
            <a:t>“</a:t>
          </a:r>
          <a:r>
            <a:rPr lang="el-GR" sz="2400" dirty="0">
              <a:solidFill>
                <a:schemeClr val="tx1"/>
              </a:solidFill>
              <a:latin typeface="Aptos" panose="020B0004020202020204" pitchFamily="34" charset="0"/>
            </a:rPr>
            <a:t>τμημάτων</a:t>
          </a:r>
          <a:r>
            <a:rPr lang="en-US" sz="2400" dirty="0">
              <a:solidFill>
                <a:schemeClr val="tx1"/>
              </a:solidFill>
              <a:latin typeface="Aptos" panose="020B0004020202020204" pitchFamily="34" charset="0"/>
            </a:rPr>
            <a:t>”</a:t>
          </a:r>
          <a:r>
            <a:rPr lang="el-GR" sz="2400" dirty="0">
              <a:solidFill>
                <a:schemeClr val="tx1"/>
              </a:solidFill>
              <a:latin typeface="Aptos" panose="020B0004020202020204" pitchFamily="34" charset="0"/>
            </a:rPr>
            <a:t> </a:t>
          </a:r>
          <a:r>
            <a:rPr lang="en-US" sz="2400" dirty="0">
              <a:solidFill>
                <a:schemeClr val="tx1"/>
              </a:solidFill>
              <a:latin typeface="Aptos" panose="020B0004020202020204" pitchFamily="34" charset="0"/>
            </a:rPr>
            <a:t>(var</a:t>
          </a:r>
          <a:r>
            <a:rPr lang="el-GR" sz="2400" dirty="0">
              <a:solidFill>
                <a:schemeClr val="tx1"/>
              </a:solidFill>
              <a:latin typeface="Aptos" panose="020B0004020202020204" pitchFamily="34" charset="0"/>
            </a:rPr>
            <a:t>52</a:t>
          </a:r>
          <a:r>
            <a:rPr lang="en-US" sz="2400" dirty="0">
              <a:solidFill>
                <a:schemeClr val="tx1"/>
              </a:solidFill>
              <a:latin typeface="Aptos" panose="020B0004020202020204" pitchFamily="34" charset="0"/>
            </a:rPr>
            <a:t>c) </a:t>
          </a:r>
          <a:r>
            <a:rPr lang="el-GR" sz="2400" dirty="0">
              <a:solidFill>
                <a:schemeClr val="tx1"/>
              </a:solidFill>
              <a:latin typeface="Aptos" panose="020B0004020202020204" pitchFamily="34" charset="0"/>
            </a:rPr>
            <a:t>και </a:t>
          </a:r>
          <a:r>
            <a:rPr lang="en-US" sz="2400" dirty="0">
              <a:solidFill>
                <a:schemeClr val="tx1"/>
              </a:solidFill>
              <a:latin typeface="Aptos" panose="020B0004020202020204" pitchFamily="34" charset="0"/>
            </a:rPr>
            <a:t>“</a:t>
          </a:r>
          <a:r>
            <a:rPr lang="el-GR" sz="2400" dirty="0">
              <a:solidFill>
                <a:schemeClr val="tx1"/>
              </a:solidFill>
              <a:latin typeface="Aptos" panose="020B0004020202020204" pitchFamily="34" charset="0"/>
            </a:rPr>
            <a:t>της συνολικής σημαντικότητας»</a:t>
          </a:r>
          <a:endParaRPr lang="en-US" sz="2400" dirty="0">
            <a:solidFill>
              <a:schemeClr val="tx1"/>
            </a:solidFill>
            <a:latin typeface="Aptos" panose="020B0004020202020204" pitchFamily="34" charset="0"/>
          </a:endParaRPr>
        </a:p>
      </dgm:t>
    </dgm:pt>
    <dgm:pt modelId="{2A079821-1A6C-4BFA-BCE9-CB139BA5D5B7}" type="parTrans" cxnId="{201BFAD8-1C10-47EC-B7C0-47C2B472D933}">
      <dgm:prSet/>
      <dgm:spPr/>
      <dgm:t>
        <a:bodyPr/>
        <a:lstStyle/>
        <a:p>
          <a:endParaRPr lang="en-US"/>
        </a:p>
      </dgm:t>
    </dgm:pt>
    <dgm:pt modelId="{376B7576-793D-4CAB-A0ED-1F9D46579CDF}" type="sibTrans" cxnId="{201BFAD8-1C10-47EC-B7C0-47C2B472D933}">
      <dgm:prSet/>
      <dgm:spPr/>
      <dgm:t>
        <a:bodyPr/>
        <a:lstStyle/>
        <a:p>
          <a:endParaRPr lang="en-US"/>
        </a:p>
      </dgm:t>
    </dgm:pt>
    <dgm:pt modelId="{71ED621F-66B3-4E4B-AC0E-E53C718BA01A}">
      <dgm:prSet custT="1"/>
      <dgm:spPr/>
      <dgm:t>
        <a:bodyPr/>
        <a:lstStyle/>
        <a:p>
          <a:r>
            <a:rPr lang="el-GR" sz="2400" dirty="0">
              <a:solidFill>
                <a:schemeClr val="tx1"/>
              </a:solidFill>
              <a:latin typeface="Aptos" panose="020B0004020202020204" pitchFamily="34" charset="0"/>
            </a:rPr>
            <a:t>Υπάρχει σ.σ. σχέση μεταξύ </a:t>
          </a:r>
          <a:r>
            <a:rPr lang="en-US" sz="2400" dirty="0">
              <a:solidFill>
                <a:schemeClr val="tx1"/>
              </a:solidFill>
              <a:latin typeface="Aptos" panose="020B0004020202020204" pitchFamily="34" charset="0"/>
            </a:rPr>
            <a:t>“</a:t>
          </a:r>
          <a:r>
            <a:rPr lang="el-GR" sz="2400" dirty="0">
              <a:solidFill>
                <a:schemeClr val="tx1"/>
              </a:solidFill>
              <a:latin typeface="Aptos" panose="020B0004020202020204" pitchFamily="34" charset="0"/>
            </a:rPr>
            <a:t>των 16 δηλώσεων σημαντικότητας»</a:t>
          </a:r>
          <a:endParaRPr lang="en-US" sz="2400" dirty="0">
            <a:solidFill>
              <a:schemeClr val="tx1"/>
            </a:solidFill>
            <a:latin typeface="Aptos" panose="020B0004020202020204" pitchFamily="34" charset="0"/>
          </a:endParaRPr>
        </a:p>
      </dgm:t>
    </dgm:pt>
    <dgm:pt modelId="{64197AC7-383D-4397-9656-B58FD4993298}" type="parTrans" cxnId="{52C78902-74A3-40C1-911D-A0647E22D00C}">
      <dgm:prSet/>
      <dgm:spPr/>
      <dgm:t>
        <a:bodyPr/>
        <a:lstStyle/>
        <a:p>
          <a:endParaRPr lang="en-US"/>
        </a:p>
      </dgm:t>
    </dgm:pt>
    <dgm:pt modelId="{D0BBA39A-E843-4F28-8E6E-A2C5A317C014}" type="sibTrans" cxnId="{52C78902-74A3-40C1-911D-A0647E22D00C}">
      <dgm:prSet/>
      <dgm:spPr/>
      <dgm:t>
        <a:bodyPr/>
        <a:lstStyle/>
        <a:p>
          <a:endParaRPr lang="en-US"/>
        </a:p>
      </dgm:t>
    </dgm:pt>
    <dgm:pt modelId="{13FFD33B-A5FF-41C9-A90C-0EE66A75745E}" type="pres">
      <dgm:prSet presAssocID="{051700C2-F4A9-4484-A10C-7DEE63513F3F}" presName="hierChild1" presStyleCnt="0">
        <dgm:presLayoutVars>
          <dgm:orgChart val="1"/>
          <dgm:chPref val="1"/>
          <dgm:dir/>
          <dgm:animOne val="branch"/>
          <dgm:animLvl val="lvl"/>
          <dgm:resizeHandles/>
        </dgm:presLayoutVars>
      </dgm:prSet>
      <dgm:spPr/>
    </dgm:pt>
    <dgm:pt modelId="{77C15571-0E7C-4793-A79F-2776C571CE0E}" type="pres">
      <dgm:prSet presAssocID="{3E19E88B-016B-4B17-9F02-8FD7A9C55210}" presName="hierRoot1" presStyleCnt="0">
        <dgm:presLayoutVars>
          <dgm:hierBranch val="init"/>
        </dgm:presLayoutVars>
      </dgm:prSet>
      <dgm:spPr/>
    </dgm:pt>
    <dgm:pt modelId="{F773111C-C8A4-43CE-AAD4-A4734BDC156C}" type="pres">
      <dgm:prSet presAssocID="{3E19E88B-016B-4B17-9F02-8FD7A9C55210}" presName="rootComposite1" presStyleCnt="0"/>
      <dgm:spPr/>
    </dgm:pt>
    <dgm:pt modelId="{178293AE-EACD-4A0E-80A9-8D9B5DA63399}" type="pres">
      <dgm:prSet presAssocID="{3E19E88B-016B-4B17-9F02-8FD7A9C55210}" presName="rootText1" presStyleLbl="node0" presStyleIdx="0" presStyleCnt="3" custLinFactNeighborX="-671" custLinFactNeighborY="4732">
        <dgm:presLayoutVars>
          <dgm:chPref val="3"/>
        </dgm:presLayoutVars>
      </dgm:prSet>
      <dgm:spPr/>
    </dgm:pt>
    <dgm:pt modelId="{460F6CC7-B83E-4131-8C27-A20D425A6FDB}" type="pres">
      <dgm:prSet presAssocID="{3E19E88B-016B-4B17-9F02-8FD7A9C55210}" presName="rootConnector1" presStyleLbl="node1" presStyleIdx="0" presStyleCnt="0"/>
      <dgm:spPr/>
    </dgm:pt>
    <dgm:pt modelId="{3C6B3C7B-9CB8-4D72-B466-B8C366C597CE}" type="pres">
      <dgm:prSet presAssocID="{3E19E88B-016B-4B17-9F02-8FD7A9C55210}" presName="hierChild2" presStyleCnt="0"/>
      <dgm:spPr/>
    </dgm:pt>
    <dgm:pt modelId="{5E159F1E-DCB5-498D-8EE7-387381A47BB7}" type="pres">
      <dgm:prSet presAssocID="{3E19E88B-016B-4B17-9F02-8FD7A9C55210}" presName="hierChild3" presStyleCnt="0"/>
      <dgm:spPr/>
    </dgm:pt>
    <dgm:pt modelId="{ADED1E6B-A031-4960-A80E-424C69D903FD}" type="pres">
      <dgm:prSet presAssocID="{40536E3D-8C95-4BAA-82E9-87892C3F8733}" presName="hierRoot1" presStyleCnt="0">
        <dgm:presLayoutVars>
          <dgm:hierBranch val="init"/>
        </dgm:presLayoutVars>
      </dgm:prSet>
      <dgm:spPr/>
    </dgm:pt>
    <dgm:pt modelId="{DD763892-432C-4907-A692-81554D45D4FF}" type="pres">
      <dgm:prSet presAssocID="{40536E3D-8C95-4BAA-82E9-87892C3F8733}" presName="rootComposite1" presStyleCnt="0"/>
      <dgm:spPr/>
    </dgm:pt>
    <dgm:pt modelId="{8C25ED4A-1C4B-4B3F-B1B0-95C509D92483}" type="pres">
      <dgm:prSet presAssocID="{40536E3D-8C95-4BAA-82E9-87892C3F8733}" presName="rootText1" presStyleLbl="node0" presStyleIdx="1" presStyleCnt="3" custLinFactNeighborX="-2651" custLinFactNeighborY="-3573">
        <dgm:presLayoutVars>
          <dgm:chPref val="3"/>
        </dgm:presLayoutVars>
      </dgm:prSet>
      <dgm:spPr/>
    </dgm:pt>
    <dgm:pt modelId="{3343D772-1A51-46BF-9BF9-0637ECC084CA}" type="pres">
      <dgm:prSet presAssocID="{40536E3D-8C95-4BAA-82E9-87892C3F8733}" presName="rootConnector1" presStyleLbl="node1" presStyleIdx="0" presStyleCnt="0"/>
      <dgm:spPr/>
    </dgm:pt>
    <dgm:pt modelId="{C8CD6A8F-1C71-4DF4-A773-4E7B53A37862}" type="pres">
      <dgm:prSet presAssocID="{40536E3D-8C95-4BAA-82E9-87892C3F8733}" presName="hierChild2" presStyleCnt="0"/>
      <dgm:spPr/>
    </dgm:pt>
    <dgm:pt modelId="{BE6A4549-C3D8-4962-A600-469364AA42DF}" type="pres">
      <dgm:prSet presAssocID="{40536E3D-8C95-4BAA-82E9-87892C3F8733}" presName="hierChild3" presStyleCnt="0"/>
      <dgm:spPr/>
    </dgm:pt>
    <dgm:pt modelId="{FC2A121A-FF2C-45F4-B914-320FE4A1AAB0}" type="pres">
      <dgm:prSet presAssocID="{71ED621F-66B3-4E4B-AC0E-E53C718BA01A}" presName="hierRoot1" presStyleCnt="0">
        <dgm:presLayoutVars>
          <dgm:hierBranch val="init"/>
        </dgm:presLayoutVars>
      </dgm:prSet>
      <dgm:spPr/>
    </dgm:pt>
    <dgm:pt modelId="{34D3B90E-B362-4140-BA40-CBD5F3D88766}" type="pres">
      <dgm:prSet presAssocID="{71ED621F-66B3-4E4B-AC0E-E53C718BA01A}" presName="rootComposite1" presStyleCnt="0"/>
      <dgm:spPr/>
    </dgm:pt>
    <dgm:pt modelId="{91B299EE-5971-4EC2-B76C-26823FC666A1}" type="pres">
      <dgm:prSet presAssocID="{71ED621F-66B3-4E4B-AC0E-E53C718BA01A}" presName="rootText1" presStyleLbl="node0" presStyleIdx="2" presStyleCnt="3" custLinFactNeighborX="-1799" custLinFactNeighborY="-25474">
        <dgm:presLayoutVars>
          <dgm:chPref val="3"/>
        </dgm:presLayoutVars>
      </dgm:prSet>
      <dgm:spPr/>
    </dgm:pt>
    <dgm:pt modelId="{2113F19C-3256-411C-B265-60943ACE6132}" type="pres">
      <dgm:prSet presAssocID="{71ED621F-66B3-4E4B-AC0E-E53C718BA01A}" presName="rootConnector1" presStyleLbl="node1" presStyleIdx="0" presStyleCnt="0"/>
      <dgm:spPr/>
    </dgm:pt>
    <dgm:pt modelId="{E414C318-8911-47B3-8CC2-7DCA6BEFBB16}" type="pres">
      <dgm:prSet presAssocID="{71ED621F-66B3-4E4B-AC0E-E53C718BA01A}" presName="hierChild2" presStyleCnt="0"/>
      <dgm:spPr/>
    </dgm:pt>
    <dgm:pt modelId="{D7BAAB5B-E109-4A05-9F85-A72ED3D69740}" type="pres">
      <dgm:prSet presAssocID="{71ED621F-66B3-4E4B-AC0E-E53C718BA01A}" presName="hierChild3" presStyleCnt="0"/>
      <dgm:spPr/>
    </dgm:pt>
  </dgm:ptLst>
  <dgm:cxnLst>
    <dgm:cxn modelId="{52C78902-74A3-40C1-911D-A0647E22D00C}" srcId="{051700C2-F4A9-4484-A10C-7DEE63513F3F}" destId="{71ED621F-66B3-4E4B-AC0E-E53C718BA01A}" srcOrd="2" destOrd="0" parTransId="{64197AC7-383D-4397-9656-B58FD4993298}" sibTransId="{D0BBA39A-E843-4F28-8E6E-A2C5A317C014}"/>
    <dgm:cxn modelId="{2BE7BA0E-0868-498C-BD81-C232F2FF45CE}" type="presOf" srcId="{71ED621F-66B3-4E4B-AC0E-E53C718BA01A}" destId="{2113F19C-3256-411C-B265-60943ACE6132}" srcOrd="1" destOrd="0" presId="urn:microsoft.com/office/officeart/2009/3/layout/HorizontalOrganizationChart"/>
    <dgm:cxn modelId="{FCDB9812-16B7-4B4C-95CD-150426D2F2B1}" srcId="{051700C2-F4A9-4484-A10C-7DEE63513F3F}" destId="{3E19E88B-016B-4B17-9F02-8FD7A9C55210}" srcOrd="0" destOrd="0" parTransId="{E57D41E9-E643-437B-9FBA-6DD90D2D9872}" sibTransId="{6458FEAD-38BE-4415-908E-2D2A55CC919E}"/>
    <dgm:cxn modelId="{8DA43C34-6E7B-4431-A54C-402D5AB5EA21}" type="presOf" srcId="{40536E3D-8C95-4BAA-82E9-87892C3F8733}" destId="{3343D772-1A51-46BF-9BF9-0637ECC084CA}" srcOrd="1" destOrd="0" presId="urn:microsoft.com/office/officeart/2009/3/layout/HorizontalOrganizationChart"/>
    <dgm:cxn modelId="{FE496570-4252-43DD-B5D0-D1B429BEDC88}" type="presOf" srcId="{71ED621F-66B3-4E4B-AC0E-E53C718BA01A}" destId="{91B299EE-5971-4EC2-B76C-26823FC666A1}" srcOrd="0" destOrd="0" presId="urn:microsoft.com/office/officeart/2009/3/layout/HorizontalOrganizationChart"/>
    <dgm:cxn modelId="{052A3D53-6C42-47BA-8E46-6ECF2C9004B4}" type="presOf" srcId="{3E19E88B-016B-4B17-9F02-8FD7A9C55210}" destId="{460F6CC7-B83E-4131-8C27-A20D425A6FDB}" srcOrd="1" destOrd="0" presId="urn:microsoft.com/office/officeart/2009/3/layout/HorizontalOrganizationChart"/>
    <dgm:cxn modelId="{29579CBC-0933-423C-AC8C-A82D618072D9}" type="presOf" srcId="{051700C2-F4A9-4484-A10C-7DEE63513F3F}" destId="{13FFD33B-A5FF-41C9-A90C-0EE66A75745E}" srcOrd="0" destOrd="0" presId="urn:microsoft.com/office/officeart/2009/3/layout/HorizontalOrganizationChart"/>
    <dgm:cxn modelId="{201BFAD8-1C10-47EC-B7C0-47C2B472D933}" srcId="{051700C2-F4A9-4484-A10C-7DEE63513F3F}" destId="{40536E3D-8C95-4BAA-82E9-87892C3F8733}" srcOrd="1" destOrd="0" parTransId="{2A079821-1A6C-4BFA-BCE9-CB139BA5D5B7}" sibTransId="{376B7576-793D-4CAB-A0ED-1F9D46579CDF}"/>
    <dgm:cxn modelId="{F4EB0AE7-B9CD-4F97-8A67-239E007563D5}" type="presOf" srcId="{3E19E88B-016B-4B17-9F02-8FD7A9C55210}" destId="{178293AE-EACD-4A0E-80A9-8D9B5DA63399}" srcOrd="0" destOrd="0" presId="urn:microsoft.com/office/officeart/2009/3/layout/HorizontalOrganizationChart"/>
    <dgm:cxn modelId="{09DE16F1-59F8-4807-AF95-251CF32597B4}" type="presOf" srcId="{40536E3D-8C95-4BAA-82E9-87892C3F8733}" destId="{8C25ED4A-1C4B-4B3F-B1B0-95C509D92483}" srcOrd="0" destOrd="0" presId="urn:microsoft.com/office/officeart/2009/3/layout/HorizontalOrganizationChart"/>
    <dgm:cxn modelId="{C048B120-A738-4CEA-9A0F-47746236075E}" type="presParOf" srcId="{13FFD33B-A5FF-41C9-A90C-0EE66A75745E}" destId="{77C15571-0E7C-4793-A79F-2776C571CE0E}" srcOrd="0" destOrd="0" presId="urn:microsoft.com/office/officeart/2009/3/layout/HorizontalOrganizationChart"/>
    <dgm:cxn modelId="{0BEE0B4A-5316-46E4-AB53-724C6BE680D2}" type="presParOf" srcId="{77C15571-0E7C-4793-A79F-2776C571CE0E}" destId="{F773111C-C8A4-43CE-AAD4-A4734BDC156C}" srcOrd="0" destOrd="0" presId="urn:microsoft.com/office/officeart/2009/3/layout/HorizontalOrganizationChart"/>
    <dgm:cxn modelId="{418D0083-7326-4DF5-8F47-2947717ED7F0}" type="presParOf" srcId="{F773111C-C8A4-43CE-AAD4-A4734BDC156C}" destId="{178293AE-EACD-4A0E-80A9-8D9B5DA63399}" srcOrd="0" destOrd="0" presId="urn:microsoft.com/office/officeart/2009/3/layout/HorizontalOrganizationChart"/>
    <dgm:cxn modelId="{8A98C408-2FF6-4AF8-B78F-2E9B2407EEC9}" type="presParOf" srcId="{F773111C-C8A4-43CE-AAD4-A4734BDC156C}" destId="{460F6CC7-B83E-4131-8C27-A20D425A6FDB}" srcOrd="1" destOrd="0" presId="urn:microsoft.com/office/officeart/2009/3/layout/HorizontalOrganizationChart"/>
    <dgm:cxn modelId="{0A52FCA1-75F4-4B8E-A42F-0728BE974B44}" type="presParOf" srcId="{77C15571-0E7C-4793-A79F-2776C571CE0E}" destId="{3C6B3C7B-9CB8-4D72-B466-B8C366C597CE}" srcOrd="1" destOrd="0" presId="urn:microsoft.com/office/officeart/2009/3/layout/HorizontalOrganizationChart"/>
    <dgm:cxn modelId="{172C79B7-18AF-41B5-B603-5DD98215EBB9}" type="presParOf" srcId="{77C15571-0E7C-4793-A79F-2776C571CE0E}" destId="{5E159F1E-DCB5-498D-8EE7-387381A47BB7}" srcOrd="2" destOrd="0" presId="urn:microsoft.com/office/officeart/2009/3/layout/HorizontalOrganizationChart"/>
    <dgm:cxn modelId="{CF98FB31-7C96-42ED-9610-9E34E6EF5D2A}" type="presParOf" srcId="{13FFD33B-A5FF-41C9-A90C-0EE66A75745E}" destId="{ADED1E6B-A031-4960-A80E-424C69D903FD}" srcOrd="1" destOrd="0" presId="urn:microsoft.com/office/officeart/2009/3/layout/HorizontalOrganizationChart"/>
    <dgm:cxn modelId="{B9459D9B-6B68-4960-911A-FC3909D728CD}" type="presParOf" srcId="{ADED1E6B-A031-4960-A80E-424C69D903FD}" destId="{DD763892-432C-4907-A692-81554D45D4FF}" srcOrd="0" destOrd="0" presId="urn:microsoft.com/office/officeart/2009/3/layout/HorizontalOrganizationChart"/>
    <dgm:cxn modelId="{57DC7C5C-7C2F-4259-ADED-7FAA521B8D4B}" type="presParOf" srcId="{DD763892-432C-4907-A692-81554D45D4FF}" destId="{8C25ED4A-1C4B-4B3F-B1B0-95C509D92483}" srcOrd="0" destOrd="0" presId="urn:microsoft.com/office/officeart/2009/3/layout/HorizontalOrganizationChart"/>
    <dgm:cxn modelId="{81EF35AB-AA34-43A5-8BA4-4E6EC96AA320}" type="presParOf" srcId="{DD763892-432C-4907-A692-81554D45D4FF}" destId="{3343D772-1A51-46BF-9BF9-0637ECC084CA}" srcOrd="1" destOrd="0" presId="urn:microsoft.com/office/officeart/2009/3/layout/HorizontalOrganizationChart"/>
    <dgm:cxn modelId="{B3403021-71EC-48A3-BA73-6DC6BFE777CF}" type="presParOf" srcId="{ADED1E6B-A031-4960-A80E-424C69D903FD}" destId="{C8CD6A8F-1C71-4DF4-A773-4E7B53A37862}" srcOrd="1" destOrd="0" presId="urn:microsoft.com/office/officeart/2009/3/layout/HorizontalOrganizationChart"/>
    <dgm:cxn modelId="{927ECA4B-D8EF-490B-805B-496CBC5E253F}" type="presParOf" srcId="{ADED1E6B-A031-4960-A80E-424C69D903FD}" destId="{BE6A4549-C3D8-4962-A600-469364AA42DF}" srcOrd="2" destOrd="0" presId="urn:microsoft.com/office/officeart/2009/3/layout/HorizontalOrganizationChart"/>
    <dgm:cxn modelId="{A43AFFBD-DBF2-4D39-82AC-C714A70B387D}" type="presParOf" srcId="{13FFD33B-A5FF-41C9-A90C-0EE66A75745E}" destId="{FC2A121A-FF2C-45F4-B914-320FE4A1AAB0}" srcOrd="2" destOrd="0" presId="urn:microsoft.com/office/officeart/2009/3/layout/HorizontalOrganizationChart"/>
    <dgm:cxn modelId="{6E81E587-618B-4546-9AA5-4FC50BFA25FB}" type="presParOf" srcId="{FC2A121A-FF2C-45F4-B914-320FE4A1AAB0}" destId="{34D3B90E-B362-4140-BA40-CBD5F3D88766}" srcOrd="0" destOrd="0" presId="urn:microsoft.com/office/officeart/2009/3/layout/HorizontalOrganizationChart"/>
    <dgm:cxn modelId="{A06B9A91-27F1-4E31-9D6C-8F1B160F3D08}" type="presParOf" srcId="{34D3B90E-B362-4140-BA40-CBD5F3D88766}" destId="{91B299EE-5971-4EC2-B76C-26823FC666A1}" srcOrd="0" destOrd="0" presId="urn:microsoft.com/office/officeart/2009/3/layout/HorizontalOrganizationChart"/>
    <dgm:cxn modelId="{91D21FB8-376B-4E33-8E9B-A757B6EF13D7}" type="presParOf" srcId="{34D3B90E-B362-4140-BA40-CBD5F3D88766}" destId="{2113F19C-3256-411C-B265-60943ACE6132}" srcOrd="1" destOrd="0" presId="urn:microsoft.com/office/officeart/2009/3/layout/HorizontalOrganizationChart"/>
    <dgm:cxn modelId="{DC8B8046-8DD8-4638-92A0-3AAFE12F1C8C}" type="presParOf" srcId="{FC2A121A-FF2C-45F4-B914-320FE4A1AAB0}" destId="{E414C318-8911-47B3-8CC2-7DCA6BEFBB16}" srcOrd="1" destOrd="0" presId="urn:microsoft.com/office/officeart/2009/3/layout/HorizontalOrganizationChart"/>
    <dgm:cxn modelId="{F56EEB3B-238F-4649-AAB4-B0751D366DB1}" type="presParOf" srcId="{FC2A121A-FF2C-45F4-B914-320FE4A1AAB0}" destId="{D7BAAB5B-E109-4A05-9F85-A72ED3D69740}"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513D8-F950-4D16-8982-4C6F84EC1723}">
      <dsp:nvSpPr>
        <dsp:cNvPr id="0" name=""/>
        <dsp:cNvSpPr/>
      </dsp:nvSpPr>
      <dsp:spPr>
        <a:xfrm>
          <a:off x="0" y="0"/>
          <a:ext cx="3312368" cy="2108340"/>
        </a:xfrm>
        <a:prstGeom prst="roundRect">
          <a:avLst/>
        </a:prstGeom>
        <a:solidFill>
          <a:srgbClr val="FFC000"/>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el-GR" sz="5300" b="1" kern="1200" dirty="0">
              <a:latin typeface="Calibri" panose="020F0502020204030204" pitchFamily="34" charset="0"/>
              <a:cs typeface="Calibri" panose="020F0502020204030204" pitchFamily="34" charset="0"/>
            </a:rPr>
            <a:t>ΠΡΩΤΗ ΕΝΟΤΗΤΑ</a:t>
          </a:r>
          <a:endParaRPr lang="el-GR" sz="5300" kern="1200" dirty="0">
            <a:latin typeface="Calibri" panose="020F0502020204030204" pitchFamily="34" charset="0"/>
            <a:cs typeface="Calibri" panose="020F0502020204030204" pitchFamily="34" charset="0"/>
          </a:endParaRPr>
        </a:p>
      </dsp:txBody>
      <dsp:txXfrm>
        <a:off x="102921" y="102921"/>
        <a:ext cx="3106526" cy="19024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513D8-F950-4D16-8982-4C6F84EC1723}">
      <dsp:nvSpPr>
        <dsp:cNvPr id="0" name=""/>
        <dsp:cNvSpPr/>
      </dsp:nvSpPr>
      <dsp:spPr>
        <a:xfrm>
          <a:off x="0" y="737419"/>
          <a:ext cx="3081042" cy="1949220"/>
        </a:xfrm>
        <a:prstGeom prst="roundRect">
          <a:avLst/>
        </a:prstGeom>
        <a:solidFill>
          <a:srgbClr val="FFC000"/>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l-GR" altLang="el-GR" sz="4900" b="1" kern="1200" dirty="0">
              <a:solidFill>
                <a:schemeClr val="bg1"/>
              </a:solidFill>
              <a:latin typeface="Calibri" panose="020F0502020204030204" pitchFamily="34" charset="0"/>
              <a:cs typeface="Calibri" panose="020F0502020204030204" pitchFamily="34" charset="0"/>
            </a:rPr>
            <a:t>ΔΕΥΤΕΡΗ ΕΝΟΤΗΤΑ</a:t>
          </a:r>
          <a:endParaRPr lang="el-GR" sz="4900" kern="1200" dirty="0">
            <a:latin typeface="Calibri" panose="020F0502020204030204" pitchFamily="34" charset="0"/>
            <a:cs typeface="Calibri" panose="020F0502020204030204" pitchFamily="34" charset="0"/>
          </a:endParaRPr>
        </a:p>
      </dsp:txBody>
      <dsp:txXfrm>
        <a:off x="95153" y="832572"/>
        <a:ext cx="2890736" cy="17589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2F5DEF-89DF-4438-B0C9-2C90B11C071E}">
      <dsp:nvSpPr>
        <dsp:cNvPr id="0" name=""/>
        <dsp:cNvSpPr/>
      </dsp:nvSpPr>
      <dsp:spPr>
        <a:xfrm>
          <a:off x="588" y="671929"/>
          <a:ext cx="4823796" cy="14712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l-GR" sz="4000" b="1" kern="1200" dirty="0">
              <a:solidFill>
                <a:srgbClr val="C00000"/>
              </a:solidFill>
              <a:latin typeface="Aptos" panose="020B0004020202020204" pitchFamily="34" charset="0"/>
            </a:rPr>
            <a:t>Σύγκριση Μέσων Όρων</a:t>
          </a:r>
          <a:r>
            <a:rPr lang="en-US" sz="4000" b="1" kern="1200" dirty="0">
              <a:solidFill>
                <a:srgbClr val="C00000"/>
              </a:solidFill>
              <a:latin typeface="Aptos" panose="020B0004020202020204" pitchFamily="34" charset="0"/>
            </a:rPr>
            <a:t> </a:t>
          </a:r>
          <a:endParaRPr lang="en-US" sz="4000" kern="1200" dirty="0">
            <a:solidFill>
              <a:srgbClr val="C00000"/>
            </a:solidFill>
            <a:latin typeface="Aptos" panose="020B0004020202020204" pitchFamily="34" charset="0"/>
          </a:endParaRPr>
        </a:p>
      </dsp:txBody>
      <dsp:txXfrm>
        <a:off x="588" y="671929"/>
        <a:ext cx="4823796" cy="1471257"/>
      </dsp:txXfrm>
    </dsp:sp>
    <dsp:sp modelId="{503A475D-1FDF-4364-9906-8C29AD01CF66}">
      <dsp:nvSpPr>
        <dsp:cNvPr id="0" name=""/>
        <dsp:cNvSpPr/>
      </dsp:nvSpPr>
      <dsp:spPr>
        <a:xfrm>
          <a:off x="588" y="2746162"/>
          <a:ext cx="4823796" cy="14712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2">
                  <a:lumMod val="75000"/>
                </a:schemeClr>
              </a:solidFill>
              <a:latin typeface="Aptos" panose="020B0004020202020204" pitchFamily="34" charset="0"/>
            </a:rPr>
            <a:t>(t-test, F-test)</a:t>
          </a:r>
          <a:endParaRPr lang="en-US" sz="4000" kern="1200" dirty="0">
            <a:solidFill>
              <a:schemeClr val="accent2">
                <a:lumMod val="75000"/>
              </a:schemeClr>
            </a:solidFill>
            <a:latin typeface="Aptos" panose="020B0004020202020204" pitchFamily="34" charset="0"/>
          </a:endParaRPr>
        </a:p>
      </dsp:txBody>
      <dsp:txXfrm>
        <a:off x="588" y="2746162"/>
        <a:ext cx="4823796" cy="14712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8293AE-EACD-4A0E-80A9-8D9B5DA63399}">
      <dsp:nvSpPr>
        <dsp:cNvPr id="0" name=""/>
        <dsp:cNvSpPr/>
      </dsp:nvSpPr>
      <dsp:spPr>
        <a:xfrm>
          <a:off x="217745" y="74120"/>
          <a:ext cx="4885620" cy="14901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l-GR" sz="3600" b="1" kern="1200" dirty="0">
              <a:solidFill>
                <a:srgbClr val="C00000"/>
              </a:solidFill>
              <a:latin typeface="Aptos" panose="020B0004020202020204" pitchFamily="34" charset="0"/>
            </a:rPr>
            <a:t>Σχέσεις μεταβλητών </a:t>
          </a:r>
        </a:p>
        <a:p>
          <a:pPr marL="0" lvl="0" indent="0" algn="ctr" defTabSz="1600200">
            <a:lnSpc>
              <a:spcPct val="90000"/>
            </a:lnSpc>
            <a:spcBef>
              <a:spcPct val="0"/>
            </a:spcBef>
            <a:spcAft>
              <a:spcPct val="35000"/>
            </a:spcAft>
            <a:buNone/>
          </a:pPr>
          <a:r>
            <a:rPr lang="en-US" sz="2700" b="1" kern="1200" dirty="0">
              <a:solidFill>
                <a:srgbClr val="0070C0"/>
              </a:solidFill>
              <a:latin typeface="Aptos" panose="020B0004020202020204" pitchFamily="34" charset="0"/>
            </a:rPr>
            <a:t>(</a:t>
          </a:r>
          <a:r>
            <a:rPr lang="el-GR" sz="2700" b="1" kern="1200" dirty="0">
              <a:solidFill>
                <a:srgbClr val="0070C0"/>
              </a:solidFill>
              <a:latin typeface="Aptos" panose="020B0004020202020204" pitchFamily="34" charset="0"/>
            </a:rPr>
            <a:t>x</a:t>
          </a:r>
          <a:r>
            <a:rPr lang="el-GR" sz="2700" b="1" kern="1200" baseline="30000" dirty="0">
              <a:solidFill>
                <a:srgbClr val="0070C0"/>
              </a:solidFill>
              <a:latin typeface="Aptos" panose="020B0004020202020204" pitchFamily="34" charset="0"/>
            </a:rPr>
            <a:t>2</a:t>
          </a:r>
          <a:r>
            <a:rPr lang="el-GR" sz="2700" b="1" kern="1200" dirty="0">
              <a:solidFill>
                <a:srgbClr val="0070C0"/>
              </a:solidFill>
              <a:latin typeface="Aptos" panose="020B0004020202020204" pitchFamily="34" charset="0"/>
            </a:rPr>
            <a:t>-test</a:t>
          </a:r>
          <a:r>
            <a:rPr lang="en-US" sz="2700" b="1" kern="1200" dirty="0">
              <a:solidFill>
                <a:srgbClr val="0070C0"/>
              </a:solidFill>
              <a:latin typeface="Aptos" panose="020B0004020202020204" pitchFamily="34" charset="0"/>
            </a:rPr>
            <a:t>,</a:t>
          </a:r>
          <a:r>
            <a:rPr lang="el-GR" sz="2700" b="1" kern="1200" dirty="0">
              <a:solidFill>
                <a:srgbClr val="0070C0"/>
              </a:solidFill>
              <a:latin typeface="Aptos" panose="020B0004020202020204" pitchFamily="34" charset="0"/>
            </a:rPr>
            <a:t> t-test</a:t>
          </a:r>
          <a:r>
            <a:rPr lang="en-US" sz="2700" b="1" kern="1200" dirty="0">
              <a:solidFill>
                <a:srgbClr val="0070C0"/>
              </a:solidFill>
              <a:latin typeface="Aptos" panose="020B0004020202020204" pitchFamily="34" charset="0"/>
            </a:rPr>
            <a:t>)</a:t>
          </a:r>
          <a:endParaRPr lang="en-US" sz="2700" kern="1200" dirty="0">
            <a:solidFill>
              <a:srgbClr val="0070C0"/>
            </a:solidFill>
            <a:latin typeface="Aptos" panose="020B0004020202020204" pitchFamily="34" charset="0"/>
          </a:endParaRPr>
        </a:p>
      </dsp:txBody>
      <dsp:txXfrm>
        <a:off x="217745" y="74120"/>
        <a:ext cx="4885620" cy="1490114"/>
      </dsp:txXfrm>
    </dsp:sp>
    <dsp:sp modelId="{8C25ED4A-1C4B-4B3F-B1B0-95C509D92483}">
      <dsp:nvSpPr>
        <dsp:cNvPr id="0" name=""/>
        <dsp:cNvSpPr/>
      </dsp:nvSpPr>
      <dsp:spPr>
        <a:xfrm>
          <a:off x="121009" y="2051183"/>
          <a:ext cx="4885620" cy="14901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l-GR" sz="2400" kern="1200" dirty="0">
              <a:solidFill>
                <a:schemeClr val="tx1"/>
              </a:solidFill>
              <a:latin typeface="Aptos" panose="020B0004020202020204" pitchFamily="34" charset="0"/>
            </a:rPr>
            <a:t>Υπάρχει σ.σ. σχέση μεταξύ της </a:t>
          </a:r>
          <a:r>
            <a:rPr lang="en-US" sz="2400" kern="1200" dirty="0">
              <a:solidFill>
                <a:schemeClr val="tx1"/>
              </a:solidFill>
              <a:latin typeface="Aptos" panose="020B0004020202020204" pitchFamily="34" charset="0"/>
            </a:rPr>
            <a:t>“</a:t>
          </a:r>
          <a:r>
            <a:rPr lang="el-GR" sz="2400" kern="1200" dirty="0">
              <a:solidFill>
                <a:schemeClr val="tx1"/>
              </a:solidFill>
              <a:latin typeface="Aptos" panose="020B0004020202020204" pitchFamily="34" charset="0"/>
            </a:rPr>
            <a:t>τμημάτων</a:t>
          </a:r>
          <a:r>
            <a:rPr lang="en-US" sz="2400" kern="1200" dirty="0">
              <a:solidFill>
                <a:schemeClr val="tx1"/>
              </a:solidFill>
              <a:latin typeface="Aptos" panose="020B0004020202020204" pitchFamily="34" charset="0"/>
            </a:rPr>
            <a:t>”</a:t>
          </a:r>
          <a:r>
            <a:rPr lang="el-GR" sz="2400" kern="1200" dirty="0">
              <a:solidFill>
                <a:schemeClr val="tx1"/>
              </a:solidFill>
              <a:latin typeface="Aptos" panose="020B0004020202020204" pitchFamily="34" charset="0"/>
            </a:rPr>
            <a:t> </a:t>
          </a:r>
          <a:r>
            <a:rPr lang="en-US" sz="2400" kern="1200" dirty="0">
              <a:solidFill>
                <a:schemeClr val="tx1"/>
              </a:solidFill>
              <a:latin typeface="Aptos" panose="020B0004020202020204" pitchFamily="34" charset="0"/>
            </a:rPr>
            <a:t>(var</a:t>
          </a:r>
          <a:r>
            <a:rPr lang="el-GR" sz="2400" kern="1200" dirty="0">
              <a:solidFill>
                <a:schemeClr val="tx1"/>
              </a:solidFill>
              <a:latin typeface="Aptos" panose="020B0004020202020204" pitchFamily="34" charset="0"/>
            </a:rPr>
            <a:t>52</a:t>
          </a:r>
          <a:r>
            <a:rPr lang="en-US" sz="2400" kern="1200" dirty="0">
              <a:solidFill>
                <a:schemeClr val="tx1"/>
              </a:solidFill>
              <a:latin typeface="Aptos" panose="020B0004020202020204" pitchFamily="34" charset="0"/>
            </a:rPr>
            <a:t>c) </a:t>
          </a:r>
          <a:r>
            <a:rPr lang="el-GR" sz="2400" kern="1200" dirty="0">
              <a:solidFill>
                <a:schemeClr val="tx1"/>
              </a:solidFill>
              <a:latin typeface="Aptos" panose="020B0004020202020204" pitchFamily="34" charset="0"/>
            </a:rPr>
            <a:t>και </a:t>
          </a:r>
          <a:r>
            <a:rPr lang="en-US" sz="2400" kern="1200" dirty="0">
              <a:solidFill>
                <a:schemeClr val="tx1"/>
              </a:solidFill>
              <a:latin typeface="Aptos" panose="020B0004020202020204" pitchFamily="34" charset="0"/>
            </a:rPr>
            <a:t>“</a:t>
          </a:r>
          <a:r>
            <a:rPr lang="el-GR" sz="2400" kern="1200" dirty="0">
              <a:solidFill>
                <a:schemeClr val="tx1"/>
              </a:solidFill>
              <a:latin typeface="Aptos" panose="020B0004020202020204" pitchFamily="34" charset="0"/>
            </a:rPr>
            <a:t>της συνολικής σημαντικότητας»</a:t>
          </a:r>
          <a:endParaRPr lang="en-US" sz="2400" kern="1200" dirty="0">
            <a:solidFill>
              <a:schemeClr val="tx1"/>
            </a:solidFill>
            <a:latin typeface="Aptos" panose="020B0004020202020204" pitchFamily="34" charset="0"/>
          </a:endParaRPr>
        </a:p>
      </dsp:txBody>
      <dsp:txXfrm>
        <a:off x="121009" y="2051183"/>
        <a:ext cx="4885620" cy="1490114"/>
      </dsp:txXfrm>
    </dsp:sp>
    <dsp:sp modelId="{91B299EE-5971-4EC2-B76C-26823FC666A1}">
      <dsp:nvSpPr>
        <dsp:cNvPr id="0" name=""/>
        <dsp:cNvSpPr/>
      </dsp:nvSpPr>
      <dsp:spPr>
        <a:xfrm>
          <a:off x="162635" y="3825650"/>
          <a:ext cx="4885620" cy="14901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l-GR" sz="2400" kern="1200" dirty="0">
              <a:solidFill>
                <a:schemeClr val="tx1"/>
              </a:solidFill>
              <a:latin typeface="Aptos" panose="020B0004020202020204" pitchFamily="34" charset="0"/>
            </a:rPr>
            <a:t>Υπάρχει σ.σ. σχέση μεταξύ </a:t>
          </a:r>
          <a:r>
            <a:rPr lang="en-US" sz="2400" kern="1200" dirty="0">
              <a:solidFill>
                <a:schemeClr val="tx1"/>
              </a:solidFill>
              <a:latin typeface="Aptos" panose="020B0004020202020204" pitchFamily="34" charset="0"/>
            </a:rPr>
            <a:t>“</a:t>
          </a:r>
          <a:r>
            <a:rPr lang="el-GR" sz="2400" kern="1200" dirty="0">
              <a:solidFill>
                <a:schemeClr val="tx1"/>
              </a:solidFill>
              <a:latin typeface="Aptos" panose="020B0004020202020204" pitchFamily="34" charset="0"/>
            </a:rPr>
            <a:t>των 16 δηλώσεων σημαντικότητας»</a:t>
          </a:r>
          <a:endParaRPr lang="en-US" sz="2400" kern="1200" dirty="0">
            <a:solidFill>
              <a:schemeClr val="tx1"/>
            </a:solidFill>
            <a:latin typeface="Aptos" panose="020B0004020202020204" pitchFamily="34" charset="0"/>
          </a:endParaRPr>
        </a:p>
      </dsp:txBody>
      <dsp:txXfrm>
        <a:off x="162635" y="3825650"/>
        <a:ext cx="4885620" cy="149011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6T08:20:27.712"/>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06T08:21:08.0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3884 22,'-582'44,"158"-5,-55-36,245-6,136 4,-101-2,129-10,47 7,-39-3,-262-13,147 20,-221-13,266 8,20 1,90 1,1-1,-32-9,35 7,0 2,-1 0,-35-3,-297 8,338-1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06T08:21:16.2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2914 1,'-28'0,"-17"0,-1 1,-66 11,43-1,33-5,0 0,-41 14,50-11,0-3,-1 0,0-2,-36 2,-119-7,76-1,-662 2,748 1,1 1,-26 6,26-4,-1-1,-23 1,-83-6,-84 3,104 14,72-9,-50 10,-34 6,-137-17,154-6,85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06T08:21:21.6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2588 0,'-11'1,"0"0,0 0,0 1,0 1,0 0,-18 7,-2 1,-33 2,51-12,0 2,0-1,0 2,-17 6,9-2,0-1,-1 0,0-2,-39 5,-92-1,61-5,-765 8,546-14,292 2,-9-1,0 2,1 1,-47 9,39-6,0-1,-1-1,1-2,-44-4,-5 1,64 2,1-1,-1-1,-33-8,37 6,-2 1,1-1,0-1,1 0,-1-2,1 0,-20-12,25 12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6T08:24:08.367"/>
    </inkml:context>
    <inkml:brush xml:id="br0">
      <inkml:brushProperty name="width" value="0.05" units="cm"/>
      <inkml:brushProperty name="height" value="0.05" units="cm"/>
    </inkml:brush>
  </inkml:definitions>
  <inkml:trace contextRef="#ctx0" brushRef="#br0">1 0 24575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F5B05778-9629-48C8-A60C-7D7546B0BF4A}"/>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l-GR" altLang="el-GR"/>
          </a:p>
        </p:txBody>
      </p:sp>
      <p:sp>
        <p:nvSpPr>
          <p:cNvPr id="3075" name="Rectangle 3">
            <a:extLst>
              <a:ext uri="{FF2B5EF4-FFF2-40B4-BE49-F238E27FC236}">
                <a16:creationId xmlns:a16="http://schemas.microsoft.com/office/drawing/2014/main" id="{181EE44F-CDD3-42A6-8908-F2EB85627482}"/>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l-GR" altLang="el-GR"/>
          </a:p>
        </p:txBody>
      </p:sp>
      <p:sp>
        <p:nvSpPr>
          <p:cNvPr id="2052" name="Rectangle 4">
            <a:extLst>
              <a:ext uri="{FF2B5EF4-FFF2-40B4-BE49-F238E27FC236}">
                <a16:creationId xmlns:a16="http://schemas.microsoft.com/office/drawing/2014/main" id="{61370849-6DBD-4E7A-ABD9-61471D6233D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a:extLst>
              <a:ext uri="{FF2B5EF4-FFF2-40B4-BE49-F238E27FC236}">
                <a16:creationId xmlns:a16="http://schemas.microsoft.com/office/drawing/2014/main" id="{2A88CC64-40ED-4CA8-A9AA-698F041D3358}"/>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noProof="0"/>
              <a:t>Κάντε κλικ για να επεξεργαστείτε τα στυλ κειμένου του υποδείγματος</a:t>
            </a:r>
          </a:p>
          <a:p>
            <a:pPr lvl="1"/>
            <a:r>
              <a:rPr lang="el-GR" altLang="el-GR" noProof="0"/>
              <a:t>Δεύτερου επιπέδου</a:t>
            </a:r>
          </a:p>
          <a:p>
            <a:pPr lvl="2"/>
            <a:r>
              <a:rPr lang="el-GR" altLang="el-GR" noProof="0"/>
              <a:t>Τρίτου επιπέδου</a:t>
            </a:r>
          </a:p>
          <a:p>
            <a:pPr lvl="3"/>
            <a:r>
              <a:rPr lang="el-GR" altLang="el-GR" noProof="0"/>
              <a:t>Τέταρτου επιπέδου</a:t>
            </a:r>
          </a:p>
          <a:p>
            <a:pPr lvl="4"/>
            <a:r>
              <a:rPr lang="el-GR" altLang="el-GR" noProof="0"/>
              <a:t>Πέμπτου επιπέδου</a:t>
            </a:r>
          </a:p>
        </p:txBody>
      </p:sp>
      <p:sp>
        <p:nvSpPr>
          <p:cNvPr id="3078" name="Rectangle 6">
            <a:extLst>
              <a:ext uri="{FF2B5EF4-FFF2-40B4-BE49-F238E27FC236}">
                <a16:creationId xmlns:a16="http://schemas.microsoft.com/office/drawing/2014/main" id="{EF74A511-6565-4260-84E8-DABFA35F07FB}"/>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l-GR" altLang="el-GR"/>
          </a:p>
        </p:txBody>
      </p:sp>
      <p:sp>
        <p:nvSpPr>
          <p:cNvPr id="3079" name="Rectangle 7">
            <a:extLst>
              <a:ext uri="{FF2B5EF4-FFF2-40B4-BE49-F238E27FC236}">
                <a16:creationId xmlns:a16="http://schemas.microsoft.com/office/drawing/2014/main" id="{D0838FC6-C927-419D-9500-3524EE891499}"/>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93609BF-13CC-4E1B-B6A2-D5A42CFAE475}" type="slidenum">
              <a:rPr lang="el-GR" altLang="el-GR"/>
              <a:pPr>
                <a:defRPr/>
              </a:pPr>
              <a:t>‹#›</a:t>
            </a:fld>
            <a:endParaRPr lang="el-GR" altLang="el-GR"/>
          </a:p>
        </p:txBody>
      </p:sp>
    </p:spTree>
    <p:extLst>
      <p:ext uri="{BB962C8B-B14F-4D97-AF65-F5344CB8AC3E}">
        <p14:creationId xmlns:p14="http://schemas.microsoft.com/office/powerpoint/2010/main" val="22205425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AEC444-603B-4F09-9A06-5917518DD901}" type="slidenum">
              <a:rPr kumimoji="0" lang="en-US" sz="1200" b="0" i="0" u="none" strike="noStrike" kern="1200" cap="none" spc="0" normalizeH="0" baseline="0" noProof="0" smtClean="0">
                <a:ln>
                  <a:noFill/>
                </a:ln>
                <a:solidFill>
                  <a:srgbClr val="3D372E"/>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3D372E"/>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4039154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Θέση εικόνας διαφάνειας 1">
            <a:extLst>
              <a:ext uri="{FF2B5EF4-FFF2-40B4-BE49-F238E27FC236}">
                <a16:creationId xmlns:a16="http://schemas.microsoft.com/office/drawing/2014/main" id="{1AC12DC2-78DA-4066-9D1A-8397F4DCC1C8}"/>
              </a:ext>
            </a:extLst>
          </p:cNvPr>
          <p:cNvSpPr>
            <a:spLocks noGrp="1" noRot="1" noChangeAspect="1" noChangeArrowheads="1" noTextEdit="1"/>
          </p:cNvSpPr>
          <p:nvPr>
            <p:ph type="sldImg"/>
          </p:nvPr>
        </p:nvSpPr>
        <p:spPr>
          <a:ln/>
        </p:spPr>
      </p:sp>
      <p:sp>
        <p:nvSpPr>
          <p:cNvPr id="28675" name="Θέση σημειώσεων 2">
            <a:extLst>
              <a:ext uri="{FF2B5EF4-FFF2-40B4-BE49-F238E27FC236}">
                <a16:creationId xmlns:a16="http://schemas.microsoft.com/office/drawing/2014/main" id="{75759F00-9E7D-41B0-AC68-E449DD57404F}"/>
              </a:ext>
            </a:extLst>
          </p:cNvPr>
          <p:cNvSpPr>
            <a:spLocks noGrp="1" noChangeArrowheads="1"/>
          </p:cNvSpPr>
          <p:nvPr>
            <p:ph type="body" idx="1"/>
          </p:nvPr>
        </p:nvSpPr>
        <p:spPr>
          <a:noFill/>
        </p:spPr>
        <p:txBody>
          <a:bodyPr/>
          <a:lstStyle/>
          <a:p>
            <a:endParaRPr lang="el-GR" altLang="el-GR"/>
          </a:p>
        </p:txBody>
      </p:sp>
      <p:sp>
        <p:nvSpPr>
          <p:cNvPr id="28676" name="Θέση αριθμού διαφάνειας 3">
            <a:extLst>
              <a:ext uri="{FF2B5EF4-FFF2-40B4-BE49-F238E27FC236}">
                <a16:creationId xmlns:a16="http://schemas.microsoft.com/office/drawing/2014/main" id="{D4D955F2-A78F-4A31-A485-FBA2A21251F6}"/>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18B2547-3EA9-4A29-9D83-7C300FB4E283}" type="slidenum">
              <a:rPr lang="el-GR" altLang="el-GR" smtClean="0"/>
              <a:pPr/>
              <a:t>20</a:t>
            </a:fld>
            <a:endParaRPr lang="el-GR" altLang="el-GR"/>
          </a:p>
        </p:txBody>
      </p:sp>
    </p:spTree>
    <p:extLst>
      <p:ext uri="{BB962C8B-B14F-4D97-AF65-F5344CB8AC3E}">
        <p14:creationId xmlns:p14="http://schemas.microsoft.com/office/powerpoint/2010/main" val="2627878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a:defRPr/>
            </a:pPr>
            <a:fld id="{393609BF-13CC-4E1B-B6A2-D5A42CFAE475}" type="slidenum">
              <a:rPr lang="el-GR" altLang="el-GR" smtClean="0"/>
              <a:pPr>
                <a:defRPr/>
              </a:pPr>
              <a:t>28</a:t>
            </a:fld>
            <a:endParaRPr lang="el-GR" altLang="el-GR"/>
          </a:p>
        </p:txBody>
      </p:sp>
    </p:spTree>
    <p:extLst>
      <p:ext uri="{BB962C8B-B14F-4D97-AF65-F5344CB8AC3E}">
        <p14:creationId xmlns:p14="http://schemas.microsoft.com/office/powerpoint/2010/main" val="3610849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a:p>
            <a:endParaRPr lang="en-US" dirty="0"/>
          </a:p>
          <a:p>
            <a:endParaRPr lang="en-US" dirty="0"/>
          </a:p>
          <a:p>
            <a:endParaRPr lang="el-GR" dirty="0"/>
          </a:p>
        </p:txBody>
      </p:sp>
      <p:sp>
        <p:nvSpPr>
          <p:cNvPr id="4" name="Θέση αριθμού διαφάνειας 3"/>
          <p:cNvSpPr>
            <a:spLocks noGrp="1"/>
          </p:cNvSpPr>
          <p:nvPr>
            <p:ph type="sldNum" sz="quarter" idx="5"/>
          </p:nvPr>
        </p:nvSpPr>
        <p:spPr/>
        <p:txBody>
          <a:bodyPr/>
          <a:lstStyle/>
          <a:p>
            <a:pPr>
              <a:defRPr/>
            </a:pPr>
            <a:fld id="{393609BF-13CC-4E1B-B6A2-D5A42CFAE475}" type="slidenum">
              <a:rPr lang="el-GR" altLang="el-GR" smtClean="0"/>
              <a:pPr>
                <a:defRPr/>
              </a:pPr>
              <a:t>34</a:t>
            </a:fld>
            <a:endParaRPr lang="el-GR" altLang="el-GR"/>
          </a:p>
        </p:txBody>
      </p:sp>
    </p:spTree>
    <p:extLst>
      <p:ext uri="{BB962C8B-B14F-4D97-AF65-F5344CB8AC3E}">
        <p14:creationId xmlns:p14="http://schemas.microsoft.com/office/powerpoint/2010/main" val="2551073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A883C045-583D-4F7E-80A9-23B4299C5FDA}"/>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F1E7540-6B39-4B49-A0E0-5311F4F8AE4D}" type="slidenum">
              <a:rPr lang="el-GR" altLang="el-GR" smtClean="0"/>
              <a:pPr/>
              <a:t>36</a:t>
            </a:fld>
            <a:endParaRPr lang="el-GR" altLang="el-GR"/>
          </a:p>
        </p:txBody>
      </p:sp>
      <p:sp>
        <p:nvSpPr>
          <p:cNvPr id="35843" name="Rectangle 2">
            <a:extLst>
              <a:ext uri="{FF2B5EF4-FFF2-40B4-BE49-F238E27FC236}">
                <a16:creationId xmlns:a16="http://schemas.microsoft.com/office/drawing/2014/main" id="{DCAC88A2-7DA5-483F-BE6C-18891391A302}"/>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8D642A2C-4EF4-4588-A252-EBD873EF3A83}"/>
              </a:ext>
            </a:extLst>
          </p:cNvPr>
          <p:cNvSpPr>
            <a:spLocks noGrp="1" noChangeArrowheads="1"/>
          </p:cNvSpPr>
          <p:nvPr>
            <p:ph type="body" idx="1"/>
          </p:nvPr>
        </p:nvSpPr>
        <p:spPr>
          <a:noFill/>
        </p:spPr>
        <p:txBody>
          <a:bodyPr/>
          <a:lstStyle/>
          <a:p>
            <a:pPr eaLnBrk="1" hangingPunct="1"/>
            <a:endParaRPr lang="el-GR" altLang="el-GR"/>
          </a:p>
        </p:txBody>
      </p:sp>
    </p:spTree>
    <p:extLst>
      <p:ext uri="{BB962C8B-B14F-4D97-AF65-F5344CB8AC3E}">
        <p14:creationId xmlns:p14="http://schemas.microsoft.com/office/powerpoint/2010/main" val="333872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5AC7AEC3-8352-4D66-984F-7A30B6A51537}"/>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A509469-DA83-463F-A805-045F9B300ACC}" type="slidenum">
              <a:rPr lang="el-GR" altLang="el-GR" smtClean="0"/>
              <a:pPr/>
              <a:t>37</a:t>
            </a:fld>
            <a:endParaRPr lang="el-GR" altLang="el-GR"/>
          </a:p>
        </p:txBody>
      </p:sp>
      <p:sp>
        <p:nvSpPr>
          <p:cNvPr id="37891" name="Rectangle 2">
            <a:extLst>
              <a:ext uri="{FF2B5EF4-FFF2-40B4-BE49-F238E27FC236}">
                <a16:creationId xmlns:a16="http://schemas.microsoft.com/office/drawing/2014/main" id="{651B18D7-9D38-4017-8813-404A35EB18A4}"/>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2ECEFB2E-C184-43FE-BC4E-ED57A0CF3D44}"/>
              </a:ext>
            </a:extLst>
          </p:cNvPr>
          <p:cNvSpPr>
            <a:spLocks noGrp="1" noChangeArrowheads="1"/>
          </p:cNvSpPr>
          <p:nvPr>
            <p:ph type="body" idx="1"/>
          </p:nvPr>
        </p:nvSpPr>
        <p:spPr>
          <a:noFill/>
        </p:spPr>
        <p:txBody>
          <a:bodyPr/>
          <a:lstStyle/>
          <a:p>
            <a:pPr eaLnBrk="1" hangingPunct="1"/>
            <a:endParaRPr lang="el-GR" altLang="el-GR"/>
          </a:p>
        </p:txBody>
      </p:sp>
    </p:spTree>
    <p:extLst>
      <p:ext uri="{BB962C8B-B14F-4D97-AF65-F5344CB8AC3E}">
        <p14:creationId xmlns:p14="http://schemas.microsoft.com/office/powerpoint/2010/main" val="1280102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a:defRPr/>
            </a:pPr>
            <a:fld id="{393609BF-13CC-4E1B-B6A2-D5A42CFAE475}" type="slidenum">
              <a:rPr lang="el-GR" altLang="el-GR" smtClean="0"/>
              <a:pPr>
                <a:defRPr/>
              </a:pPr>
              <a:t>48</a:t>
            </a:fld>
            <a:endParaRPr lang="el-GR" altLang="el-GR"/>
          </a:p>
        </p:txBody>
      </p:sp>
    </p:spTree>
    <p:extLst>
      <p:ext uri="{BB962C8B-B14F-4D97-AF65-F5344CB8AC3E}">
        <p14:creationId xmlns:p14="http://schemas.microsoft.com/office/powerpoint/2010/main" val="3354883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a:defRPr/>
            </a:pPr>
            <a:fld id="{393609BF-13CC-4E1B-B6A2-D5A42CFAE475}" type="slidenum">
              <a:rPr lang="el-GR" altLang="el-GR" smtClean="0"/>
              <a:pPr>
                <a:defRPr/>
              </a:pPr>
              <a:t>49</a:t>
            </a:fld>
            <a:endParaRPr lang="el-GR" altLang="el-GR"/>
          </a:p>
        </p:txBody>
      </p:sp>
    </p:spTree>
    <p:extLst>
      <p:ext uri="{BB962C8B-B14F-4D97-AF65-F5344CB8AC3E}">
        <p14:creationId xmlns:p14="http://schemas.microsoft.com/office/powerpoint/2010/main" val="3414195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10D044CB-66DC-467B-98D2-6918BA7BC4E0}"/>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D05C249-9887-4FBD-A8A1-12C603B9B30C}" type="slidenum">
              <a:rPr lang="el-GR" altLang="el-GR" smtClean="0"/>
              <a:pPr/>
              <a:t>50</a:t>
            </a:fld>
            <a:endParaRPr lang="el-GR" altLang="el-GR"/>
          </a:p>
        </p:txBody>
      </p:sp>
      <p:sp>
        <p:nvSpPr>
          <p:cNvPr id="103427" name="Rectangle 2">
            <a:extLst>
              <a:ext uri="{FF2B5EF4-FFF2-40B4-BE49-F238E27FC236}">
                <a16:creationId xmlns:a16="http://schemas.microsoft.com/office/drawing/2014/main" id="{60536A14-4146-49E2-A702-D7E55A3A8966}"/>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2AD6BE81-AC60-4E5A-BFAA-41E8DDC8BF2A}"/>
              </a:ext>
            </a:extLst>
          </p:cNvPr>
          <p:cNvSpPr>
            <a:spLocks noGrp="1" noChangeArrowheads="1"/>
          </p:cNvSpPr>
          <p:nvPr>
            <p:ph type="body" idx="1"/>
          </p:nvPr>
        </p:nvSpPr>
        <p:spPr>
          <a:noFill/>
        </p:spPr>
        <p:txBody>
          <a:bodyPr/>
          <a:lstStyle/>
          <a:p>
            <a:pPr eaLnBrk="1" hangingPunct="1"/>
            <a:endParaRPr lang="el-GR" altLang="el-GR"/>
          </a:p>
        </p:txBody>
      </p:sp>
    </p:spTree>
    <p:extLst>
      <p:ext uri="{BB962C8B-B14F-4D97-AF65-F5344CB8AC3E}">
        <p14:creationId xmlns:p14="http://schemas.microsoft.com/office/powerpoint/2010/main" val="2051499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A1645780-60A8-42EC-8546-9E874787F3DB}"/>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691AE4-E4AF-4BE2-AB5B-B4FC7752BEC4}" type="slidenum">
              <a:rPr kumimoji="0" lang="el-GR"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l-GR"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099" name="Rectangle 2">
            <a:extLst>
              <a:ext uri="{FF2B5EF4-FFF2-40B4-BE49-F238E27FC236}">
                <a16:creationId xmlns:a16="http://schemas.microsoft.com/office/drawing/2014/main" id="{D62DC00C-11D4-4C5F-AA41-200A0C5BA40A}"/>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C5C0E5E8-7954-4E46-AF7D-AF54CCC52712}"/>
              </a:ext>
            </a:extLst>
          </p:cNvPr>
          <p:cNvSpPr>
            <a:spLocks noGrp="1" noChangeArrowheads="1"/>
          </p:cNvSpPr>
          <p:nvPr>
            <p:ph type="body" idx="1"/>
          </p:nvPr>
        </p:nvSpPr>
        <p:spPr>
          <a:noFill/>
        </p:spPr>
        <p:txBody>
          <a:bodyPr/>
          <a:lstStyle/>
          <a:p>
            <a:pPr eaLnBrk="1" hangingPunct="1"/>
            <a:endParaRPr lang="el-GR" altLang="el-GR"/>
          </a:p>
        </p:txBody>
      </p:sp>
    </p:spTree>
    <p:extLst>
      <p:ext uri="{BB962C8B-B14F-4D97-AF65-F5344CB8AC3E}">
        <p14:creationId xmlns:p14="http://schemas.microsoft.com/office/powerpoint/2010/main" val="201589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F77700FD-33E3-404F-9E29-C5A7F9675A0D}"/>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5B1779D-8D2D-42CA-B81C-36CA47C8CE50}" type="slidenum">
              <a:rPr lang="el-GR" altLang="el-GR" smtClean="0"/>
              <a:pPr/>
              <a:t>6</a:t>
            </a:fld>
            <a:endParaRPr lang="el-GR" altLang="el-GR"/>
          </a:p>
        </p:txBody>
      </p:sp>
      <p:sp>
        <p:nvSpPr>
          <p:cNvPr id="8195" name="Rectangle 2">
            <a:extLst>
              <a:ext uri="{FF2B5EF4-FFF2-40B4-BE49-F238E27FC236}">
                <a16:creationId xmlns:a16="http://schemas.microsoft.com/office/drawing/2014/main" id="{8DB1AF59-55D8-43DC-8BB5-30F8A6B54D7C}"/>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5BE64CA2-7616-419F-9C71-A9D31A4B76B9}"/>
              </a:ext>
            </a:extLst>
          </p:cNvPr>
          <p:cNvSpPr>
            <a:spLocks noGrp="1" noChangeArrowheads="1"/>
          </p:cNvSpPr>
          <p:nvPr>
            <p:ph type="body" idx="1"/>
          </p:nvPr>
        </p:nvSpPr>
        <p:spPr>
          <a:noFill/>
        </p:spPr>
        <p:txBody>
          <a:bodyPr/>
          <a:lstStyle/>
          <a:p>
            <a:pPr eaLnBrk="1" hangingPunct="1"/>
            <a:endParaRPr lang="el-GR" altLang="el-GR"/>
          </a:p>
        </p:txBody>
      </p:sp>
    </p:spTree>
    <p:extLst>
      <p:ext uri="{BB962C8B-B14F-4D97-AF65-F5344CB8AC3E}">
        <p14:creationId xmlns:p14="http://schemas.microsoft.com/office/powerpoint/2010/main" val="393723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F9217-593B-1BC2-4A93-601735259E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84A590-4FB4-A106-D25A-D449752F66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0C7E52-C64A-ACBB-4AE9-43652B82BF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3580A3-E4E3-035C-BA0B-D5BE8642BA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0DC36-8EFA-4378-9855-E019C55AC4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410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07C3F5BC-9978-40DE-BC7E-3E7C51BD5687}"/>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1999D8F-6646-4D6D-B3A4-203201A7DC04}" type="slidenum">
              <a:rPr lang="el-GR" altLang="el-GR" smtClean="0"/>
              <a:pPr/>
              <a:t>9</a:t>
            </a:fld>
            <a:endParaRPr lang="el-GR" altLang="el-GR"/>
          </a:p>
        </p:txBody>
      </p:sp>
      <p:sp>
        <p:nvSpPr>
          <p:cNvPr id="16387" name="Rectangle 2">
            <a:extLst>
              <a:ext uri="{FF2B5EF4-FFF2-40B4-BE49-F238E27FC236}">
                <a16:creationId xmlns:a16="http://schemas.microsoft.com/office/drawing/2014/main" id="{DDBD8180-A0FF-48E0-92A1-AC45EBDAD34B}"/>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29E2F80F-A6CB-407C-9757-6335A57BA85F}"/>
              </a:ext>
            </a:extLst>
          </p:cNvPr>
          <p:cNvSpPr>
            <a:spLocks noGrp="1" noChangeArrowheads="1"/>
          </p:cNvSpPr>
          <p:nvPr>
            <p:ph type="body" idx="1"/>
          </p:nvPr>
        </p:nvSpPr>
        <p:spPr>
          <a:noFill/>
        </p:spPr>
        <p:txBody>
          <a:bodyPr/>
          <a:lstStyle/>
          <a:p>
            <a:pPr eaLnBrk="1" hangingPunct="1"/>
            <a:endParaRPr lang="el-GR" altLang="el-GR"/>
          </a:p>
        </p:txBody>
      </p:sp>
    </p:spTree>
    <p:extLst>
      <p:ext uri="{BB962C8B-B14F-4D97-AF65-F5344CB8AC3E}">
        <p14:creationId xmlns:p14="http://schemas.microsoft.com/office/powerpoint/2010/main" val="503616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07C3F5BC-9978-40DE-BC7E-3E7C51BD5687}"/>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1999D8F-6646-4D6D-B3A4-203201A7DC04}" type="slidenum">
              <a:rPr lang="el-GR" altLang="el-GR" smtClean="0"/>
              <a:pPr/>
              <a:t>16</a:t>
            </a:fld>
            <a:endParaRPr lang="el-GR" altLang="el-GR"/>
          </a:p>
        </p:txBody>
      </p:sp>
      <p:sp>
        <p:nvSpPr>
          <p:cNvPr id="16387" name="Rectangle 2">
            <a:extLst>
              <a:ext uri="{FF2B5EF4-FFF2-40B4-BE49-F238E27FC236}">
                <a16:creationId xmlns:a16="http://schemas.microsoft.com/office/drawing/2014/main" id="{DDBD8180-A0FF-48E0-92A1-AC45EBDAD34B}"/>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29E2F80F-A6CB-407C-9757-6335A57BA85F}"/>
              </a:ext>
            </a:extLst>
          </p:cNvPr>
          <p:cNvSpPr>
            <a:spLocks noGrp="1" noChangeArrowheads="1"/>
          </p:cNvSpPr>
          <p:nvPr>
            <p:ph type="body" idx="1"/>
          </p:nvPr>
        </p:nvSpPr>
        <p:spPr>
          <a:noFill/>
        </p:spPr>
        <p:txBody>
          <a:bodyPr/>
          <a:lstStyle/>
          <a:p>
            <a:pPr eaLnBrk="1" hangingPunct="1"/>
            <a:endParaRPr lang="el-GR" altLang="el-GR"/>
          </a:p>
        </p:txBody>
      </p:sp>
    </p:spTree>
    <p:extLst>
      <p:ext uri="{BB962C8B-B14F-4D97-AF65-F5344CB8AC3E}">
        <p14:creationId xmlns:p14="http://schemas.microsoft.com/office/powerpoint/2010/main" val="977585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DD234F03-EF27-490E-B332-FAF2014F48DB}"/>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993332F-ABA4-4DFF-BD8C-C71632CA8877}" type="slidenum">
              <a:rPr lang="el-GR" altLang="el-GR" smtClean="0"/>
              <a:pPr/>
              <a:t>17</a:t>
            </a:fld>
            <a:endParaRPr lang="el-GR" altLang="el-GR"/>
          </a:p>
        </p:txBody>
      </p:sp>
      <p:sp>
        <p:nvSpPr>
          <p:cNvPr id="23555" name="Rectangle 2">
            <a:extLst>
              <a:ext uri="{FF2B5EF4-FFF2-40B4-BE49-F238E27FC236}">
                <a16:creationId xmlns:a16="http://schemas.microsoft.com/office/drawing/2014/main" id="{A23ADA27-DA6F-4738-B47D-EBDFE4ADA708}"/>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330C85F4-723D-472C-8D70-03EE1E3ECA42}"/>
              </a:ext>
            </a:extLst>
          </p:cNvPr>
          <p:cNvSpPr>
            <a:spLocks noGrp="1" noChangeArrowheads="1"/>
          </p:cNvSpPr>
          <p:nvPr>
            <p:ph type="body" idx="1"/>
          </p:nvPr>
        </p:nvSpPr>
        <p:spPr>
          <a:noFill/>
        </p:spPr>
        <p:txBody>
          <a:bodyPr/>
          <a:lstStyle/>
          <a:p>
            <a:pPr eaLnBrk="1" hangingPunct="1"/>
            <a:endParaRPr lang="el-GR" altLang="el-GR"/>
          </a:p>
        </p:txBody>
      </p:sp>
    </p:spTree>
    <p:extLst>
      <p:ext uri="{BB962C8B-B14F-4D97-AF65-F5344CB8AC3E}">
        <p14:creationId xmlns:p14="http://schemas.microsoft.com/office/powerpoint/2010/main" val="1831572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307703A0-FB84-412E-ADC1-07270A9F16B4}" type="slidenum">
              <a:rPr lang="el-GR" smtClean="0"/>
              <a:t>18</a:t>
            </a:fld>
            <a:endParaRPr lang="el-GR"/>
          </a:p>
        </p:txBody>
      </p:sp>
    </p:spTree>
    <p:extLst>
      <p:ext uri="{BB962C8B-B14F-4D97-AF65-F5344CB8AC3E}">
        <p14:creationId xmlns:p14="http://schemas.microsoft.com/office/powerpoint/2010/main" val="284938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8C364AB6-3A48-4FB3-82AA-922E88076B3E}"/>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D478638-3807-4F38-9AAA-D60425DC5E96}" type="slidenum">
              <a:rPr lang="el-GR" altLang="el-GR" smtClean="0"/>
              <a:pPr/>
              <a:t>19</a:t>
            </a:fld>
            <a:endParaRPr lang="el-GR" altLang="el-GR"/>
          </a:p>
        </p:txBody>
      </p:sp>
      <p:sp>
        <p:nvSpPr>
          <p:cNvPr id="25603" name="Rectangle 2">
            <a:extLst>
              <a:ext uri="{FF2B5EF4-FFF2-40B4-BE49-F238E27FC236}">
                <a16:creationId xmlns:a16="http://schemas.microsoft.com/office/drawing/2014/main" id="{FFC3DBC1-AA5B-4723-AEA0-6E1A5CB74EFB}"/>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08D9FA02-7AC8-424C-B6C6-8730F4BB84F2}"/>
              </a:ext>
            </a:extLst>
          </p:cNvPr>
          <p:cNvSpPr>
            <a:spLocks noGrp="1" noChangeArrowheads="1"/>
          </p:cNvSpPr>
          <p:nvPr>
            <p:ph type="body" idx="1"/>
          </p:nvPr>
        </p:nvSpPr>
        <p:spPr>
          <a:noFill/>
        </p:spPr>
        <p:txBody>
          <a:bodyPr/>
          <a:lstStyle/>
          <a:p>
            <a:pPr eaLnBrk="1" hangingPunct="1"/>
            <a:endParaRPr lang="el-GR" altLang="el-GR"/>
          </a:p>
        </p:txBody>
      </p:sp>
    </p:spTree>
    <p:extLst>
      <p:ext uri="{BB962C8B-B14F-4D97-AF65-F5344CB8AC3E}">
        <p14:creationId xmlns:p14="http://schemas.microsoft.com/office/powerpoint/2010/main" val="1837537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84DAEFA-5C71-4255-8C9A-88A526056487}"/>
              </a:ext>
            </a:extLst>
          </p:cNvPr>
          <p:cNvSpPr>
            <a:spLocks noGrp="1"/>
          </p:cNvSpPr>
          <p:nvPr>
            <p:ph type="ctrTitle"/>
          </p:nvPr>
        </p:nvSpPr>
        <p:spPr>
          <a:xfrm>
            <a:off x="1143000" y="1122363"/>
            <a:ext cx="6858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C9F0F885-E8EF-4769-9080-9E5ABA4F15B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Rectangle 4">
            <a:extLst>
              <a:ext uri="{FF2B5EF4-FFF2-40B4-BE49-F238E27FC236}">
                <a16:creationId xmlns:a16="http://schemas.microsoft.com/office/drawing/2014/main" id="{A8E5D57F-45FF-4451-A12C-27F2CEC690AD}"/>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a:extLst>
              <a:ext uri="{FF2B5EF4-FFF2-40B4-BE49-F238E27FC236}">
                <a16:creationId xmlns:a16="http://schemas.microsoft.com/office/drawing/2014/main" id="{031370AA-B5CB-4929-A29E-C86BB80DEE08}"/>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a:extLst>
              <a:ext uri="{FF2B5EF4-FFF2-40B4-BE49-F238E27FC236}">
                <a16:creationId xmlns:a16="http://schemas.microsoft.com/office/drawing/2014/main" id="{BABE052F-DCFD-419D-8BD2-0747D1D84FA2}"/>
              </a:ext>
            </a:extLst>
          </p:cNvPr>
          <p:cNvSpPr>
            <a:spLocks noGrp="1" noChangeArrowheads="1"/>
          </p:cNvSpPr>
          <p:nvPr>
            <p:ph type="sldNum" sz="quarter" idx="12"/>
          </p:nvPr>
        </p:nvSpPr>
        <p:spPr>
          <a:ln/>
        </p:spPr>
        <p:txBody>
          <a:bodyPr/>
          <a:lstStyle>
            <a:lvl1pPr>
              <a:defRPr/>
            </a:lvl1pPr>
          </a:lstStyle>
          <a:p>
            <a:pPr>
              <a:defRPr/>
            </a:pPr>
            <a:fld id="{A1A219B7-B587-4A30-8DDB-086A0410164A}" type="slidenum">
              <a:rPr lang="el-GR" altLang="el-GR"/>
              <a:pPr>
                <a:defRPr/>
              </a:pPr>
              <a:t>‹#›</a:t>
            </a:fld>
            <a:endParaRPr lang="el-GR" altLang="el-GR"/>
          </a:p>
        </p:txBody>
      </p:sp>
    </p:spTree>
    <p:extLst>
      <p:ext uri="{BB962C8B-B14F-4D97-AF65-F5344CB8AC3E}">
        <p14:creationId xmlns:p14="http://schemas.microsoft.com/office/powerpoint/2010/main" val="1742875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68D062-CC8A-4F81-A131-32A19B4ECFA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BDBC18C2-A79E-4534-AB4A-0477209F5F65}"/>
              </a:ext>
            </a:extLst>
          </p:cNvPr>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68E318CD-5D8F-4AC9-8336-75860947A51E}"/>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a:extLst>
              <a:ext uri="{FF2B5EF4-FFF2-40B4-BE49-F238E27FC236}">
                <a16:creationId xmlns:a16="http://schemas.microsoft.com/office/drawing/2014/main" id="{02E37381-F21B-45E1-A3DE-C21064951361}"/>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a:extLst>
              <a:ext uri="{FF2B5EF4-FFF2-40B4-BE49-F238E27FC236}">
                <a16:creationId xmlns:a16="http://schemas.microsoft.com/office/drawing/2014/main" id="{79FAE026-2EEB-44F6-BB0E-FB7DD7AF15FF}"/>
              </a:ext>
            </a:extLst>
          </p:cNvPr>
          <p:cNvSpPr>
            <a:spLocks noGrp="1" noChangeArrowheads="1"/>
          </p:cNvSpPr>
          <p:nvPr>
            <p:ph type="sldNum" sz="quarter" idx="12"/>
          </p:nvPr>
        </p:nvSpPr>
        <p:spPr>
          <a:ln/>
        </p:spPr>
        <p:txBody>
          <a:bodyPr/>
          <a:lstStyle>
            <a:lvl1pPr>
              <a:defRPr/>
            </a:lvl1pPr>
          </a:lstStyle>
          <a:p>
            <a:pPr>
              <a:defRPr/>
            </a:pPr>
            <a:fld id="{18E7DEE8-0952-45CE-B55C-C0FC19E5A4BC}" type="slidenum">
              <a:rPr lang="el-GR" altLang="el-GR"/>
              <a:pPr>
                <a:defRPr/>
              </a:pPr>
              <a:t>‹#›</a:t>
            </a:fld>
            <a:endParaRPr lang="el-GR" altLang="el-GR"/>
          </a:p>
        </p:txBody>
      </p:sp>
    </p:spTree>
    <p:extLst>
      <p:ext uri="{BB962C8B-B14F-4D97-AF65-F5344CB8AC3E}">
        <p14:creationId xmlns:p14="http://schemas.microsoft.com/office/powerpoint/2010/main" val="1250165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5562C5E9-B12D-4AB6-ACE4-7F791C5DECCA}"/>
              </a:ext>
            </a:extLst>
          </p:cNvPr>
          <p:cNvSpPr>
            <a:spLocks noGrp="1"/>
          </p:cNvSpPr>
          <p:nvPr>
            <p:ph type="title" orient="vert"/>
          </p:nvPr>
        </p:nvSpPr>
        <p:spPr>
          <a:xfrm>
            <a:off x="6629400" y="274638"/>
            <a:ext cx="2057400" cy="5851525"/>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4EA158C-596B-4522-89CC-54F29154CCC8}"/>
              </a:ext>
            </a:extLst>
          </p:cNvPr>
          <p:cNvSpPr>
            <a:spLocks noGrp="1"/>
          </p:cNvSpPr>
          <p:nvPr>
            <p:ph type="body" orient="vert" idx="1"/>
          </p:nvPr>
        </p:nvSpPr>
        <p:spPr>
          <a:xfrm>
            <a:off x="457200" y="274638"/>
            <a:ext cx="6019800" cy="5851525"/>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5259E2AE-EFD6-482F-9264-35C348FB9DE6}"/>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a:extLst>
              <a:ext uri="{FF2B5EF4-FFF2-40B4-BE49-F238E27FC236}">
                <a16:creationId xmlns:a16="http://schemas.microsoft.com/office/drawing/2014/main" id="{E585E654-A670-41EC-854B-86E4CCAC23EF}"/>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a:extLst>
              <a:ext uri="{FF2B5EF4-FFF2-40B4-BE49-F238E27FC236}">
                <a16:creationId xmlns:a16="http://schemas.microsoft.com/office/drawing/2014/main" id="{A6865A4D-3F73-42E9-935E-383EB758592B}"/>
              </a:ext>
            </a:extLst>
          </p:cNvPr>
          <p:cNvSpPr>
            <a:spLocks noGrp="1" noChangeArrowheads="1"/>
          </p:cNvSpPr>
          <p:nvPr>
            <p:ph type="sldNum" sz="quarter" idx="12"/>
          </p:nvPr>
        </p:nvSpPr>
        <p:spPr>
          <a:ln/>
        </p:spPr>
        <p:txBody>
          <a:bodyPr/>
          <a:lstStyle>
            <a:lvl1pPr>
              <a:defRPr/>
            </a:lvl1pPr>
          </a:lstStyle>
          <a:p>
            <a:pPr>
              <a:defRPr/>
            </a:pPr>
            <a:fld id="{C134A9D3-8FB0-474A-BCB5-349CF3E28609}" type="slidenum">
              <a:rPr lang="el-GR" altLang="el-GR"/>
              <a:pPr>
                <a:defRPr/>
              </a:pPr>
              <a:t>‹#›</a:t>
            </a:fld>
            <a:endParaRPr lang="el-GR" altLang="el-GR"/>
          </a:p>
        </p:txBody>
      </p:sp>
    </p:spTree>
    <p:extLst>
      <p:ext uri="{BB962C8B-B14F-4D97-AF65-F5344CB8AC3E}">
        <p14:creationId xmlns:p14="http://schemas.microsoft.com/office/powerpoint/2010/main" val="2819934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Τίτλος και Πίνακ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9EFFF21-FAB3-405C-BF73-67101408372D}"/>
              </a:ext>
            </a:extLst>
          </p:cNvPr>
          <p:cNvSpPr>
            <a:spLocks noGrp="1"/>
          </p:cNvSpPr>
          <p:nvPr>
            <p:ph type="title"/>
          </p:nvPr>
        </p:nvSpPr>
        <p:spPr>
          <a:xfrm>
            <a:off x="457200" y="274638"/>
            <a:ext cx="8229600" cy="1143000"/>
          </a:xfrm>
        </p:spPr>
        <p:txBody>
          <a:bodyPr/>
          <a:lstStyle/>
          <a:p>
            <a:r>
              <a:rPr lang="el-GR"/>
              <a:t>Κάντε κλικ για να επεξεργαστείτε τον τίτλο υποδείγματος</a:t>
            </a:r>
          </a:p>
        </p:txBody>
      </p:sp>
      <p:sp>
        <p:nvSpPr>
          <p:cNvPr id="3" name="Θέση πίνακα 2">
            <a:extLst>
              <a:ext uri="{FF2B5EF4-FFF2-40B4-BE49-F238E27FC236}">
                <a16:creationId xmlns:a16="http://schemas.microsoft.com/office/drawing/2014/main" id="{AA9752E7-A044-49CC-B62F-D5B7A833AE8D}"/>
              </a:ext>
            </a:extLst>
          </p:cNvPr>
          <p:cNvSpPr>
            <a:spLocks noGrp="1"/>
          </p:cNvSpPr>
          <p:nvPr>
            <p:ph type="tbl" idx="1"/>
          </p:nvPr>
        </p:nvSpPr>
        <p:spPr>
          <a:xfrm>
            <a:off x="457200" y="1600200"/>
            <a:ext cx="8229600" cy="4525963"/>
          </a:xfrm>
        </p:spPr>
        <p:txBody>
          <a:bodyPr/>
          <a:lstStyle/>
          <a:p>
            <a:pPr lvl="0"/>
            <a:endParaRPr lang="el-GR" noProof="0"/>
          </a:p>
        </p:txBody>
      </p:sp>
      <p:sp>
        <p:nvSpPr>
          <p:cNvPr id="4" name="Rectangle 4">
            <a:extLst>
              <a:ext uri="{FF2B5EF4-FFF2-40B4-BE49-F238E27FC236}">
                <a16:creationId xmlns:a16="http://schemas.microsoft.com/office/drawing/2014/main" id="{383BBD9E-2904-4537-A9BC-0FCE1651A35F}"/>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a:extLst>
              <a:ext uri="{FF2B5EF4-FFF2-40B4-BE49-F238E27FC236}">
                <a16:creationId xmlns:a16="http://schemas.microsoft.com/office/drawing/2014/main" id="{A6849677-3EC0-481E-BE24-4E3D5262FAD5}"/>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a:extLst>
              <a:ext uri="{FF2B5EF4-FFF2-40B4-BE49-F238E27FC236}">
                <a16:creationId xmlns:a16="http://schemas.microsoft.com/office/drawing/2014/main" id="{015DD901-B1C7-4272-92F5-E0CA336E5BB9}"/>
              </a:ext>
            </a:extLst>
          </p:cNvPr>
          <p:cNvSpPr>
            <a:spLocks noGrp="1" noChangeArrowheads="1"/>
          </p:cNvSpPr>
          <p:nvPr>
            <p:ph type="sldNum" sz="quarter" idx="12"/>
          </p:nvPr>
        </p:nvSpPr>
        <p:spPr>
          <a:ln/>
        </p:spPr>
        <p:txBody>
          <a:bodyPr/>
          <a:lstStyle>
            <a:lvl1pPr>
              <a:defRPr/>
            </a:lvl1pPr>
          </a:lstStyle>
          <a:p>
            <a:pPr>
              <a:defRPr/>
            </a:pPr>
            <a:fld id="{EA419835-FA07-4669-BF27-FC7386727F20}" type="slidenum">
              <a:rPr lang="el-GR" altLang="el-GR"/>
              <a:pPr>
                <a:defRPr/>
              </a:pPr>
              <a:t>‹#›</a:t>
            </a:fld>
            <a:endParaRPr lang="el-GR" altLang="el-GR"/>
          </a:p>
        </p:txBody>
      </p:sp>
    </p:spTree>
    <p:extLst>
      <p:ext uri="{BB962C8B-B14F-4D97-AF65-F5344CB8AC3E}">
        <p14:creationId xmlns:p14="http://schemas.microsoft.com/office/powerpoint/2010/main" val="1661690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Custom Layout">
    <p:bg>
      <p:bgPr>
        <a:solidFill>
          <a:schemeClr val="accent4"/>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C6103AFC-AC4C-4756-AEEE-B0D669AC8C89}"/>
              </a:ext>
            </a:extLst>
          </p:cNvPr>
          <p:cNvPicPr>
            <a:picLocks noChangeAspect="1"/>
          </p:cNvPicPr>
          <p:nvPr userDrawn="1"/>
        </p:nvPicPr>
        <p:blipFill>
          <a:blip r:embed="rId2">
            <a:extLst>
              <a:ext uri="{96DAC541-7B7A-43D3-8B79-37D633B846F1}">
                <asvg:svgBlip xmlns:asvg="http://schemas.microsoft.com/office/drawing/2016/SVG/main" r:embed="rId3"/>
              </a:ext>
            </a:extLst>
          </a:blip>
          <a:srcRect b="44880"/>
          <a:stretch>
            <a:fillRect/>
          </a:stretch>
        </p:blipFill>
        <p:spPr>
          <a:xfrm>
            <a:off x="658727" y="469222"/>
            <a:ext cx="7818120" cy="6388778"/>
          </a:xfrm>
          <a:custGeom>
            <a:avLst/>
            <a:gdLst>
              <a:gd name="connsiteX0" fmla="*/ 0 w 10424160"/>
              <a:gd name="connsiteY0" fmla="*/ 0 h 6388778"/>
              <a:gd name="connsiteX1" fmla="*/ 10424160 w 10424160"/>
              <a:gd name="connsiteY1" fmla="*/ 0 h 6388778"/>
              <a:gd name="connsiteX2" fmla="*/ 10424160 w 10424160"/>
              <a:gd name="connsiteY2" fmla="*/ 6388778 h 6388778"/>
              <a:gd name="connsiteX3" fmla="*/ 0 w 10424160"/>
              <a:gd name="connsiteY3" fmla="*/ 6388778 h 6388778"/>
            </a:gdLst>
            <a:ahLst/>
            <a:cxnLst>
              <a:cxn ang="0">
                <a:pos x="connsiteX0" y="connsiteY0"/>
              </a:cxn>
              <a:cxn ang="0">
                <a:pos x="connsiteX1" y="connsiteY1"/>
              </a:cxn>
              <a:cxn ang="0">
                <a:pos x="connsiteX2" y="connsiteY2"/>
              </a:cxn>
              <a:cxn ang="0">
                <a:pos x="connsiteX3" y="connsiteY3"/>
              </a:cxn>
            </a:cxnLst>
            <a:rect l="l" t="t" r="r" b="b"/>
            <a:pathLst>
              <a:path w="10424160" h="6388778">
                <a:moveTo>
                  <a:pt x="0" y="0"/>
                </a:moveTo>
                <a:lnTo>
                  <a:pt x="10424160" y="0"/>
                </a:lnTo>
                <a:lnTo>
                  <a:pt x="10424160" y="6388778"/>
                </a:lnTo>
                <a:lnTo>
                  <a:pt x="0" y="6388778"/>
                </a:lnTo>
                <a:close/>
              </a:path>
            </a:pathLst>
          </a:custGeom>
        </p:spPr>
      </p:pic>
      <p:sp>
        <p:nvSpPr>
          <p:cNvPr id="5" name="Title 1">
            <a:extLst>
              <a:ext uri="{FF2B5EF4-FFF2-40B4-BE49-F238E27FC236}">
                <a16:creationId xmlns:a16="http://schemas.microsoft.com/office/drawing/2014/main" id="{A4604EF9-570E-48F5-BA06-DEB9EB7F7D59}"/>
              </a:ext>
            </a:extLst>
          </p:cNvPr>
          <p:cNvSpPr>
            <a:spLocks noGrp="1"/>
          </p:cNvSpPr>
          <p:nvPr>
            <p:ph type="title" hasCustomPrompt="1"/>
          </p:nvPr>
        </p:nvSpPr>
        <p:spPr>
          <a:xfrm>
            <a:off x="2743200" y="1460692"/>
            <a:ext cx="5143499" cy="685800"/>
          </a:xfrm>
        </p:spPr>
        <p:txBody>
          <a:bodyPr>
            <a:normAutofit/>
          </a:bodyPr>
          <a:lstStyle>
            <a:lvl1pPr>
              <a:defRPr sz="3000">
                <a:solidFill>
                  <a:schemeClr val="tx1">
                    <a:lumMod val="75000"/>
                    <a:lumOff val="25000"/>
                  </a:schemeClr>
                </a:solidFill>
              </a:defRPr>
            </a:lvl1pPr>
          </a:lstStyle>
          <a:p>
            <a:r>
              <a:rPr lang="en-US" dirty="0"/>
              <a:t>Add title</a:t>
            </a:r>
          </a:p>
        </p:txBody>
      </p:sp>
      <p:sp>
        <p:nvSpPr>
          <p:cNvPr id="12" name="Text Placeholder 11">
            <a:extLst>
              <a:ext uri="{FF2B5EF4-FFF2-40B4-BE49-F238E27FC236}">
                <a16:creationId xmlns:a16="http://schemas.microsoft.com/office/drawing/2014/main" id="{F0B30880-FB83-4FD8-B7A4-675D68A47928}"/>
              </a:ext>
            </a:extLst>
          </p:cNvPr>
          <p:cNvSpPr>
            <a:spLocks noGrp="1"/>
          </p:cNvSpPr>
          <p:nvPr>
            <p:ph type="body" sz="quarter" idx="11" hasCustomPrompt="1"/>
          </p:nvPr>
        </p:nvSpPr>
        <p:spPr>
          <a:xfrm>
            <a:off x="2743200" y="2438570"/>
            <a:ext cx="5143500" cy="3950208"/>
          </a:xfrm>
        </p:spPr>
        <p:txBody>
          <a:bodyPr>
            <a:normAutofit/>
          </a:bodyPr>
          <a:lstStyle>
            <a:lvl1pPr>
              <a:defRPr sz="1350">
                <a:solidFill>
                  <a:schemeClr val="tx1">
                    <a:lumMod val="75000"/>
                    <a:lumOff val="25000"/>
                  </a:schemeClr>
                </a:solidFill>
              </a:defRPr>
            </a:lvl1pPr>
          </a:lstStyle>
          <a:p>
            <a:pPr lvl="0"/>
            <a:r>
              <a:rPr lang="en-US" dirty="0"/>
              <a:t>Add text</a:t>
            </a:r>
          </a:p>
        </p:txBody>
      </p:sp>
    </p:spTree>
    <p:extLst>
      <p:ext uri="{BB962C8B-B14F-4D97-AF65-F5344CB8AC3E}">
        <p14:creationId xmlns:p14="http://schemas.microsoft.com/office/powerpoint/2010/main" val="2921336056"/>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p:cNvSpPr/>
          <p:nvPr/>
        </p:nvSpPr>
        <p:spPr bwMode="invGray">
          <a:xfrm>
            <a:off x="0" y="3936697"/>
            <a:ext cx="9144000" cy="2103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28651" y="4114800"/>
            <a:ext cx="7886699" cy="1158446"/>
          </a:xfrm>
        </p:spPr>
        <p:txBody>
          <a:bodyPr anchor="b">
            <a:normAutofit/>
          </a:bodyPr>
          <a:lstStyle>
            <a:lvl1pPr algn="l">
              <a:defRPr sz="39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628651" y="5338170"/>
            <a:ext cx="7886699" cy="474836"/>
          </a:xfrm>
        </p:spPr>
        <p:txBody>
          <a:bodyPr/>
          <a:lstStyle>
            <a:lvl1pPr marL="0" indent="0" algn="l">
              <a:spcBef>
                <a:spcPts val="0"/>
              </a:spcBef>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39841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p:cNvSpPr>
            <a:spLocks noGrp="1"/>
          </p:cNvSpPr>
          <p:nvPr>
            <p:ph type="ftr" sz="quarter" idx="11"/>
          </p:nvPr>
        </p:nvSpPr>
        <p:spPr/>
        <p:txBody>
          <a:bodyPr/>
          <a:lstStyle/>
          <a:p>
            <a:endParaRPr lang="en-US" dirty="0"/>
          </a:p>
        </p:txBody>
      </p:sp>
      <p:sp>
        <p:nvSpPr>
          <p:cNvPr id="4" name="Date Placeholder 4"/>
          <p:cNvSpPr>
            <a:spLocks noGrp="1"/>
          </p:cNvSpPr>
          <p:nvPr>
            <p:ph type="dt" sz="half" idx="10"/>
          </p:nvPr>
        </p:nvSpPr>
        <p:spPr/>
        <p:txBody>
          <a:bodyPr/>
          <a:lstStyle/>
          <a:p>
            <a:fld id="{B0FE2824-C2A0-4931-BB32-60B24BDBB3CC}" type="datetimeFigureOut">
              <a:rPr lang="en-US" smtClean="0"/>
              <a:t>3/6/2024</a:t>
            </a:fld>
            <a:endParaRPr lang="en-US"/>
          </a:p>
        </p:txBody>
      </p:sp>
      <p:sp>
        <p:nvSpPr>
          <p:cNvPr id="6" name="Slide Number Placeholder 5"/>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293107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bwMode="ltGray">
          <a:xfrm>
            <a:off x="0" y="3276600"/>
            <a:ext cx="9144000" cy="27632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3429001"/>
            <a:ext cx="7200900" cy="1838519"/>
          </a:xfrm>
        </p:spPr>
        <p:txBody>
          <a:bodyPr anchor="b">
            <a:normAutofit/>
          </a:bodyPr>
          <a:lstStyle>
            <a:lvl1pPr>
              <a:defRPr sz="39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30936" y="5340096"/>
            <a:ext cx="7200900" cy="475488"/>
          </a:xfrm>
        </p:spPr>
        <p:txBody>
          <a:bodyPr/>
          <a:lstStyle>
            <a:lvl1pPr marL="0" indent="0">
              <a:spcBef>
                <a:spcPts val="0"/>
              </a:spcBef>
              <a:buNone/>
              <a:defRPr sz="1800">
                <a:solidFill>
                  <a:schemeClr val="bg1"/>
                </a:solidFill>
              </a:defRPr>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Tree>
    <p:extLst>
      <p:ext uri="{BB962C8B-B14F-4D97-AF65-F5344CB8AC3E}">
        <p14:creationId xmlns:p14="http://schemas.microsoft.com/office/powerpoint/2010/main" val="247424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145224"/>
          </a:xfrm>
        </p:spPr>
        <p:txBody>
          <a:bodyPr/>
          <a:lstStyle/>
          <a:p>
            <a:r>
              <a:rPr lang="en-US"/>
              <a:t>Click to edit Master title style</a:t>
            </a:r>
          </a:p>
        </p:txBody>
      </p:sp>
      <p:sp>
        <p:nvSpPr>
          <p:cNvPr id="3" name="Content Placeholder 2"/>
          <p:cNvSpPr>
            <a:spLocks noGrp="1"/>
          </p:cNvSpPr>
          <p:nvPr>
            <p:ph sz="half" idx="1"/>
          </p:nvPr>
        </p:nvSpPr>
        <p:spPr>
          <a:xfrm>
            <a:off x="628650" y="1825625"/>
            <a:ext cx="3771900" cy="4351338"/>
          </a:xfrm>
        </p:spPr>
        <p:txBody>
          <a:bodyPr>
            <a:normAutofit/>
          </a:bodyPr>
          <a:lstStyle>
            <a:lvl1pPr>
              <a:defRPr sz="1500"/>
            </a:lvl1pPr>
            <a:lvl2pPr>
              <a:defRPr sz="1350"/>
            </a:lvl2pPr>
            <a:lvl3pPr>
              <a:defRPr sz="1200"/>
            </a:lvl3pPr>
            <a:lvl4pPr>
              <a:defRPr sz="1050"/>
            </a:lvl4pPr>
            <a:lvl5pPr>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43450" y="1825625"/>
            <a:ext cx="3771900" cy="4351338"/>
          </a:xfrm>
        </p:spPr>
        <p:txBody>
          <a:bodyPr>
            <a:normAutofit/>
          </a:bodyPr>
          <a:lstStyle>
            <a:lvl1pPr>
              <a:defRPr sz="1500"/>
            </a:lvl1pPr>
            <a:lvl2pPr>
              <a:defRPr sz="1350"/>
            </a:lvl2pPr>
            <a:lvl3pPr>
              <a:defRPr sz="1200"/>
            </a:lvl3pPr>
            <a:lvl4pPr>
              <a:defRPr sz="1050"/>
            </a:lvl4pPr>
            <a:lvl5pPr>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p:cNvSpPr>
            <a:spLocks noGrp="1"/>
          </p:cNvSpPr>
          <p:nvPr>
            <p:ph type="ftr" sz="quarter" idx="11"/>
          </p:nvPr>
        </p:nvSpPr>
        <p:spPr/>
        <p:txBody>
          <a:bodyPr/>
          <a:lstStyle/>
          <a:p>
            <a:endParaRPr lang="en-US"/>
          </a:p>
        </p:txBody>
      </p:sp>
      <p:sp>
        <p:nvSpPr>
          <p:cNvPr id="5" name="Date Placeholder 5"/>
          <p:cNvSpPr>
            <a:spLocks noGrp="1"/>
          </p:cNvSpPr>
          <p:nvPr>
            <p:ph type="dt" sz="half" idx="10"/>
          </p:nvPr>
        </p:nvSpPr>
        <p:spPr/>
        <p:txBody>
          <a:bodyPr/>
          <a:lstStyle/>
          <a:p>
            <a:fld id="{B0FE2824-C2A0-4931-BB32-60B24BDBB3CC}" type="datetimeFigureOut">
              <a:rPr lang="en-US" smtClean="0"/>
              <a:t>3/6/2024</a:t>
            </a:fld>
            <a:endParaRPr lang="en-US"/>
          </a:p>
        </p:txBody>
      </p:sp>
      <p:sp>
        <p:nvSpPr>
          <p:cNvPr id="7" name="Slide Number Placeholder 6"/>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59485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29841" y="1828800"/>
            <a:ext cx="3771900" cy="685800"/>
          </a:xfrm>
        </p:spPr>
        <p:txBody>
          <a:bodyPr anchor="ctr">
            <a:normAutofit/>
          </a:bodyPr>
          <a:lstStyle>
            <a:lvl1pPr marL="0" indent="0">
              <a:spcBef>
                <a:spcPts val="750"/>
              </a:spcBef>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1" y="2514601"/>
            <a:ext cx="3771900" cy="3675063"/>
          </a:xfrm>
        </p:spPr>
        <p:txBody>
          <a:bodyPr>
            <a:normAutofit/>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44641" y="1828800"/>
            <a:ext cx="3771900" cy="685800"/>
          </a:xfrm>
        </p:spPr>
        <p:txBody>
          <a:bodyPr anchor="ctr">
            <a:normAutofit/>
          </a:bodyPr>
          <a:lstStyle>
            <a:lvl1pPr marL="0" indent="0">
              <a:spcBef>
                <a:spcPts val="750"/>
              </a:spcBef>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44641" y="2514601"/>
            <a:ext cx="3771900" cy="3675063"/>
          </a:xfrm>
        </p:spPr>
        <p:txBody>
          <a:bodyPr>
            <a:normAutofit/>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6"/>
          <p:cNvSpPr>
            <a:spLocks noGrp="1"/>
          </p:cNvSpPr>
          <p:nvPr>
            <p:ph type="ftr" sz="quarter" idx="11"/>
          </p:nvPr>
        </p:nvSpPr>
        <p:spPr/>
        <p:txBody>
          <a:bodyPr/>
          <a:lstStyle/>
          <a:p>
            <a:endParaRPr lang="en-US"/>
          </a:p>
        </p:txBody>
      </p:sp>
      <p:sp>
        <p:nvSpPr>
          <p:cNvPr id="7" name="Date Placeholder 7"/>
          <p:cNvSpPr>
            <a:spLocks noGrp="1"/>
          </p:cNvSpPr>
          <p:nvPr>
            <p:ph type="dt" sz="half" idx="10"/>
          </p:nvPr>
        </p:nvSpPr>
        <p:spPr/>
        <p:txBody>
          <a:bodyPr/>
          <a:lstStyle/>
          <a:p>
            <a:fld id="{B0FE2824-C2A0-4931-BB32-60B24BDBB3CC}" type="datetimeFigureOut">
              <a:rPr lang="en-US" smtClean="0"/>
              <a:t>3/6/2024</a:t>
            </a:fld>
            <a:endParaRPr lang="en-US"/>
          </a:p>
        </p:txBody>
      </p:sp>
      <p:sp>
        <p:nvSpPr>
          <p:cNvPr id="9" name="Slide Number Placeholder 8"/>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41667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2"/>
          <p:cNvSpPr>
            <a:spLocks noGrp="1"/>
          </p:cNvSpPr>
          <p:nvPr>
            <p:ph type="ftr" sz="quarter" idx="11"/>
          </p:nvPr>
        </p:nvSpPr>
        <p:spPr/>
        <p:txBody>
          <a:bodyPr/>
          <a:lstStyle/>
          <a:p>
            <a:endParaRPr lang="en-US"/>
          </a:p>
        </p:txBody>
      </p:sp>
      <p:sp>
        <p:nvSpPr>
          <p:cNvPr id="3" name="Date Placeholder 3"/>
          <p:cNvSpPr>
            <a:spLocks noGrp="1"/>
          </p:cNvSpPr>
          <p:nvPr>
            <p:ph type="dt" sz="half" idx="10"/>
          </p:nvPr>
        </p:nvSpPr>
        <p:spPr/>
        <p:txBody>
          <a:bodyPr/>
          <a:lstStyle/>
          <a:p>
            <a:fld id="{B0FE2824-C2A0-4931-BB32-60B24BDBB3CC}" type="datetimeFigureOut">
              <a:rPr lang="en-US" smtClean="0"/>
              <a:t>3/6/2024</a:t>
            </a:fld>
            <a:endParaRPr lang="en-US"/>
          </a:p>
        </p:txBody>
      </p:sp>
      <p:sp>
        <p:nvSpPr>
          <p:cNvPr id="5" name="Slide Number Placeholder 4"/>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245842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F6AEB76-2C20-4721-B5CF-802635BFC1C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39143257-7F16-4024-AD4A-B78BB7EC66A2}"/>
              </a:ext>
            </a:extLst>
          </p:cNvPr>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5348C4D8-60A2-4093-A0A9-051EBC61D5C1}"/>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a:extLst>
              <a:ext uri="{FF2B5EF4-FFF2-40B4-BE49-F238E27FC236}">
                <a16:creationId xmlns:a16="http://schemas.microsoft.com/office/drawing/2014/main" id="{C6747348-C8A8-49DA-9DC6-05F19E91668E}"/>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a:extLst>
              <a:ext uri="{FF2B5EF4-FFF2-40B4-BE49-F238E27FC236}">
                <a16:creationId xmlns:a16="http://schemas.microsoft.com/office/drawing/2014/main" id="{8B0B94A0-D91B-4D8A-B04C-BBFE31F93A7B}"/>
              </a:ext>
            </a:extLst>
          </p:cNvPr>
          <p:cNvSpPr>
            <a:spLocks noGrp="1" noChangeArrowheads="1"/>
          </p:cNvSpPr>
          <p:nvPr>
            <p:ph type="sldNum" sz="quarter" idx="12"/>
          </p:nvPr>
        </p:nvSpPr>
        <p:spPr>
          <a:ln/>
        </p:spPr>
        <p:txBody>
          <a:bodyPr/>
          <a:lstStyle>
            <a:lvl1pPr>
              <a:defRPr/>
            </a:lvl1pPr>
          </a:lstStyle>
          <a:p>
            <a:pPr>
              <a:defRPr/>
            </a:pPr>
            <a:fld id="{AFDF76C5-FD58-498F-929C-B2D1B4156563}" type="slidenum">
              <a:rPr lang="el-GR" altLang="el-GR"/>
              <a:pPr>
                <a:defRPr/>
              </a:pPr>
              <a:t>‹#›</a:t>
            </a:fld>
            <a:endParaRPr lang="el-GR" altLang="el-GR"/>
          </a:p>
        </p:txBody>
      </p:sp>
    </p:spTree>
    <p:extLst>
      <p:ext uri="{BB962C8B-B14F-4D97-AF65-F5344CB8AC3E}">
        <p14:creationId xmlns:p14="http://schemas.microsoft.com/office/powerpoint/2010/main" val="911146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1"/>
          <p:cNvSpPr>
            <a:spLocks noGrp="1"/>
          </p:cNvSpPr>
          <p:nvPr>
            <p:ph type="ftr" sz="quarter" idx="11"/>
          </p:nvPr>
        </p:nvSpPr>
        <p:spPr/>
        <p:txBody>
          <a:bodyPr/>
          <a:lstStyle/>
          <a:p>
            <a:endParaRPr lang="en-US"/>
          </a:p>
        </p:txBody>
      </p:sp>
      <p:sp>
        <p:nvSpPr>
          <p:cNvPr id="2" name="Date Placeholder 2"/>
          <p:cNvSpPr>
            <a:spLocks noGrp="1"/>
          </p:cNvSpPr>
          <p:nvPr>
            <p:ph type="dt" sz="half" idx="10"/>
          </p:nvPr>
        </p:nvSpPr>
        <p:spPr/>
        <p:txBody>
          <a:bodyPr/>
          <a:lstStyle/>
          <a:p>
            <a:fld id="{B0FE2824-C2A0-4931-BB32-60B24BDBB3CC}" type="datetimeFigureOut">
              <a:rPr lang="en-US" smtClean="0"/>
              <a:t>3/6/2024</a:t>
            </a:fld>
            <a:endParaRPr lang="en-US"/>
          </a:p>
        </p:txBody>
      </p:sp>
      <p:sp>
        <p:nvSpPr>
          <p:cNvPr id="4" name="Slide Number Placeholder 3"/>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228684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0" y="1524000"/>
            <a:ext cx="2571750" cy="1905000"/>
          </a:xfrm>
        </p:spPr>
        <p:txBody>
          <a:bodyPr anchor="b">
            <a:normAutofit/>
          </a:bodyPr>
          <a:lstStyle>
            <a:lvl1pPr>
              <a:defRPr sz="2550"/>
            </a:lvl1pPr>
          </a:lstStyle>
          <a:p>
            <a:r>
              <a:rPr lang="en-US"/>
              <a:t>Click to edit Master title style</a:t>
            </a:r>
            <a:endParaRPr lang="en-US" dirty="0"/>
          </a:p>
        </p:txBody>
      </p:sp>
      <p:sp>
        <p:nvSpPr>
          <p:cNvPr id="3" name="Content Placeholder 2"/>
          <p:cNvSpPr>
            <a:spLocks noGrp="1"/>
          </p:cNvSpPr>
          <p:nvPr>
            <p:ph idx="1"/>
          </p:nvPr>
        </p:nvSpPr>
        <p:spPr>
          <a:xfrm>
            <a:off x="628650" y="685800"/>
            <a:ext cx="4800600" cy="5257800"/>
          </a:xfrm>
        </p:spPr>
        <p:txBody>
          <a:bodyPr>
            <a:normAutofit/>
          </a:bodyPr>
          <a:lstStyle>
            <a:lvl1pPr>
              <a:defRPr sz="1500"/>
            </a:lvl1pPr>
            <a:lvl2pPr>
              <a:defRPr sz="1350"/>
            </a:lvl2pPr>
            <a:lvl3pPr>
              <a:defRPr sz="1200"/>
            </a:lvl3pPr>
            <a:lvl4pPr>
              <a:defRPr sz="1050"/>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43600" y="3581400"/>
            <a:ext cx="2571750" cy="1828800"/>
          </a:xfrm>
        </p:spPr>
        <p:txBody>
          <a:bodyPr/>
          <a:lstStyle>
            <a:lvl1pPr marL="0" indent="0">
              <a:spcBef>
                <a:spcPts val="750"/>
              </a:spcBef>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4"/>
          <p:cNvSpPr>
            <a:spLocks noGrp="1"/>
          </p:cNvSpPr>
          <p:nvPr>
            <p:ph type="ftr" sz="quarter" idx="11"/>
          </p:nvPr>
        </p:nvSpPr>
        <p:spPr/>
        <p:txBody>
          <a:bodyPr/>
          <a:lstStyle/>
          <a:p>
            <a:endParaRPr lang="en-US"/>
          </a:p>
        </p:txBody>
      </p:sp>
      <p:sp>
        <p:nvSpPr>
          <p:cNvPr id="5" name="Date Placeholder 5"/>
          <p:cNvSpPr>
            <a:spLocks noGrp="1"/>
          </p:cNvSpPr>
          <p:nvPr>
            <p:ph type="dt" sz="half" idx="10"/>
          </p:nvPr>
        </p:nvSpPr>
        <p:spPr/>
        <p:txBody>
          <a:bodyPr/>
          <a:lstStyle/>
          <a:p>
            <a:fld id="{B0FE2824-C2A0-4931-BB32-60B24BDBB3CC}" type="datetimeFigureOut">
              <a:rPr lang="en-US" smtClean="0"/>
              <a:t>3/6/2024</a:t>
            </a:fld>
            <a:endParaRPr lang="en-US"/>
          </a:p>
        </p:txBody>
      </p:sp>
      <p:sp>
        <p:nvSpPr>
          <p:cNvPr id="7" name="Slide Number Placeholder 6"/>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239492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0" y="1527048"/>
            <a:ext cx="2571750" cy="1901952"/>
          </a:xfrm>
        </p:spPr>
        <p:txBody>
          <a:bodyPr anchor="b">
            <a:normAutofit/>
          </a:bodyPr>
          <a:lstStyle>
            <a:lvl1pPr>
              <a:defRPr sz="2550"/>
            </a:lvl1pPr>
          </a:lstStyle>
          <a:p>
            <a:r>
              <a:rPr lang="en-US"/>
              <a:t>Click to edit Master title style</a:t>
            </a:r>
            <a:endParaRPr lang="en-US" dirty="0"/>
          </a:p>
        </p:txBody>
      </p:sp>
      <p:sp>
        <p:nvSpPr>
          <p:cNvPr id="3" name="Picture Placeholder 2" descr="An empty placeholder to add an image. Click on the placeholder and select the image that you wish to add"/>
          <p:cNvSpPr>
            <a:spLocks noGrp="1"/>
          </p:cNvSpPr>
          <p:nvPr>
            <p:ph type="pic" idx="1"/>
          </p:nvPr>
        </p:nvSpPr>
        <p:spPr>
          <a:xfrm>
            <a:off x="628648" y="685800"/>
            <a:ext cx="4800600" cy="5257800"/>
          </a:xfrm>
        </p:spPr>
        <p:txBody>
          <a:bodyPr/>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5943601" y="3581400"/>
            <a:ext cx="2571749" cy="1828800"/>
          </a:xfrm>
        </p:spPr>
        <p:txBody>
          <a:bodyPr/>
          <a:lstStyle>
            <a:lvl1pPr marL="0" indent="0">
              <a:spcBef>
                <a:spcPts val="750"/>
              </a:spcBef>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4"/>
          <p:cNvSpPr>
            <a:spLocks noGrp="1"/>
          </p:cNvSpPr>
          <p:nvPr>
            <p:ph type="ftr" sz="quarter" idx="11"/>
          </p:nvPr>
        </p:nvSpPr>
        <p:spPr/>
        <p:txBody>
          <a:bodyPr/>
          <a:lstStyle/>
          <a:p>
            <a:endParaRPr lang="en-US"/>
          </a:p>
        </p:txBody>
      </p:sp>
      <p:sp>
        <p:nvSpPr>
          <p:cNvPr id="5" name="Date Placeholder 5"/>
          <p:cNvSpPr>
            <a:spLocks noGrp="1"/>
          </p:cNvSpPr>
          <p:nvPr>
            <p:ph type="dt" sz="half" idx="10"/>
          </p:nvPr>
        </p:nvSpPr>
        <p:spPr/>
        <p:txBody>
          <a:bodyPr/>
          <a:lstStyle/>
          <a:p>
            <a:fld id="{B0FE2824-C2A0-4931-BB32-60B24BDBB3CC}" type="datetimeFigureOut">
              <a:rPr lang="en-US" smtClean="0"/>
              <a:t>3/6/2024</a:t>
            </a:fld>
            <a:endParaRPr lang="en-US"/>
          </a:p>
        </p:txBody>
      </p:sp>
      <p:sp>
        <p:nvSpPr>
          <p:cNvPr id="7" name="Slide Number Placeholder 6"/>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229381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p:cNvSpPr>
            <a:spLocks noGrp="1"/>
          </p:cNvSpPr>
          <p:nvPr>
            <p:ph type="ftr" sz="quarter" idx="11"/>
          </p:nvPr>
        </p:nvSpPr>
        <p:spPr/>
        <p:txBody>
          <a:bodyPr/>
          <a:lstStyle/>
          <a:p>
            <a:endParaRPr lang="en-US"/>
          </a:p>
        </p:txBody>
      </p:sp>
      <p:sp>
        <p:nvSpPr>
          <p:cNvPr id="4" name="Date Placeholder 4"/>
          <p:cNvSpPr>
            <a:spLocks noGrp="1"/>
          </p:cNvSpPr>
          <p:nvPr>
            <p:ph type="dt" sz="half" idx="10"/>
          </p:nvPr>
        </p:nvSpPr>
        <p:spPr/>
        <p:txBody>
          <a:bodyPr/>
          <a:lstStyle/>
          <a:p>
            <a:fld id="{B0FE2824-C2A0-4931-BB32-60B24BDBB3CC}" type="datetimeFigureOut">
              <a:rPr lang="en-US" smtClean="0"/>
              <a:t>3/6/2024</a:t>
            </a:fld>
            <a:endParaRPr lang="en-US"/>
          </a:p>
        </p:txBody>
      </p:sp>
      <p:sp>
        <p:nvSpPr>
          <p:cNvPr id="6" name="Slide Number Placeholder 5"/>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106524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6270" y="365125"/>
            <a:ext cx="1200150" cy="5811838"/>
          </a:xfrm>
        </p:spPr>
        <p:txBody>
          <a:bodyPr vert="eaVert"/>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64008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p:cNvSpPr>
            <a:spLocks noGrp="1"/>
          </p:cNvSpPr>
          <p:nvPr>
            <p:ph type="ftr" sz="quarter" idx="11"/>
          </p:nvPr>
        </p:nvSpPr>
        <p:spPr/>
        <p:txBody>
          <a:bodyPr/>
          <a:lstStyle/>
          <a:p>
            <a:endParaRPr lang="en-US"/>
          </a:p>
        </p:txBody>
      </p:sp>
      <p:sp>
        <p:nvSpPr>
          <p:cNvPr id="4" name="Date Placeholder 4"/>
          <p:cNvSpPr>
            <a:spLocks noGrp="1"/>
          </p:cNvSpPr>
          <p:nvPr>
            <p:ph type="dt" sz="half" idx="10"/>
          </p:nvPr>
        </p:nvSpPr>
        <p:spPr/>
        <p:txBody>
          <a:bodyPr/>
          <a:lstStyle/>
          <a:p>
            <a:fld id="{B0FE2824-C2A0-4931-BB32-60B24BDBB3CC}" type="datetimeFigureOut">
              <a:rPr lang="en-US" smtClean="0"/>
              <a:t>3/6/2024</a:t>
            </a:fld>
            <a:endParaRPr lang="en-US"/>
          </a:p>
        </p:txBody>
      </p:sp>
      <p:sp>
        <p:nvSpPr>
          <p:cNvPr id="6" name="Slide Number Placeholder 5"/>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12199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F864C-44C4-4000-952D-01F31BFB3FD3}"/>
              </a:ext>
            </a:extLst>
          </p:cNvPr>
          <p:cNvSpPr>
            <a:spLocks noGrp="1"/>
          </p:cNvSpPr>
          <p:nvPr>
            <p:ph type="ctrTitle"/>
          </p:nvPr>
        </p:nvSpPr>
        <p:spPr>
          <a:xfrm>
            <a:off x="1143000" y="1122363"/>
            <a:ext cx="6858000" cy="2387600"/>
          </a:xfrm>
        </p:spPr>
        <p:txBody>
          <a:bodyPr anchor="b"/>
          <a:lstStyle>
            <a:lvl1pPr algn="ctr">
              <a:defRPr sz="4500"/>
            </a:lvl1pPr>
          </a:lstStyle>
          <a:p>
            <a:r>
              <a:rPr lang="el-GR"/>
              <a:t>Κάντε κλικ για να επεξεργαστείτε τον τίτλο υποδείγματος</a:t>
            </a:r>
            <a:endParaRPr lang="en-US"/>
          </a:p>
        </p:txBody>
      </p:sp>
      <p:sp>
        <p:nvSpPr>
          <p:cNvPr id="3" name="Subtitle 2">
            <a:extLst>
              <a:ext uri="{FF2B5EF4-FFF2-40B4-BE49-F238E27FC236}">
                <a16:creationId xmlns:a16="http://schemas.microsoft.com/office/drawing/2014/main" id="{21392E06-C914-467E-9D4F-BD763EDA2DD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l-GR"/>
              <a:t>Κάντε κλικ για να επεξεργαστείτε τον υπότιτλο του υποδείγματος</a:t>
            </a:r>
            <a:endParaRPr lang="en-US"/>
          </a:p>
        </p:txBody>
      </p:sp>
      <p:sp>
        <p:nvSpPr>
          <p:cNvPr id="4" name="Date Placeholder 3">
            <a:extLst>
              <a:ext uri="{FF2B5EF4-FFF2-40B4-BE49-F238E27FC236}">
                <a16:creationId xmlns:a16="http://schemas.microsoft.com/office/drawing/2014/main" id="{1FBEFBAF-82E9-49AD-B2CF-7D154E024431}"/>
              </a:ext>
            </a:extLst>
          </p:cNvPr>
          <p:cNvSpPr>
            <a:spLocks noGrp="1"/>
          </p:cNvSpPr>
          <p:nvPr>
            <p:ph type="dt" sz="half" idx="10"/>
          </p:nvPr>
        </p:nvSpPr>
        <p:spPr/>
        <p:txBody>
          <a:bodyPr/>
          <a:lstStyle/>
          <a:p>
            <a:fld id="{40DA1498-92C7-4E4B-8045-C9195F453964}" type="datetimeFigureOut">
              <a:rPr lang="en-US" smtClean="0"/>
              <a:t>3/6/2024</a:t>
            </a:fld>
            <a:endParaRPr lang="en-US" dirty="0"/>
          </a:p>
        </p:txBody>
      </p:sp>
      <p:sp>
        <p:nvSpPr>
          <p:cNvPr id="5" name="Footer Placeholder 4">
            <a:extLst>
              <a:ext uri="{FF2B5EF4-FFF2-40B4-BE49-F238E27FC236}">
                <a16:creationId xmlns:a16="http://schemas.microsoft.com/office/drawing/2014/main" id="{5AD8006A-94B1-44F7-972D-56767EDE3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E7BFAB-D84B-45E1-A0BD-2516AC14F8AC}"/>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32827311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07FBE-061D-452C-A8A6-213063CFD678}"/>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Content Placeholder 2">
            <a:extLst>
              <a:ext uri="{FF2B5EF4-FFF2-40B4-BE49-F238E27FC236}">
                <a16:creationId xmlns:a16="http://schemas.microsoft.com/office/drawing/2014/main" id="{433A3535-1708-499D-B5D2-7D8F9FD182D0}"/>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Date Placeholder 3">
            <a:extLst>
              <a:ext uri="{FF2B5EF4-FFF2-40B4-BE49-F238E27FC236}">
                <a16:creationId xmlns:a16="http://schemas.microsoft.com/office/drawing/2014/main" id="{ACB06063-A112-49AB-80C8-504D99ECD771}"/>
              </a:ext>
            </a:extLst>
          </p:cNvPr>
          <p:cNvSpPr>
            <a:spLocks noGrp="1"/>
          </p:cNvSpPr>
          <p:nvPr>
            <p:ph type="dt" sz="half" idx="10"/>
          </p:nvPr>
        </p:nvSpPr>
        <p:spPr/>
        <p:txBody>
          <a:bodyPr/>
          <a:lstStyle/>
          <a:p>
            <a:fld id="{40DA1498-92C7-4E4B-8045-C9195F453964}" type="datetimeFigureOut">
              <a:rPr lang="en-US" smtClean="0"/>
              <a:t>3/6/2024</a:t>
            </a:fld>
            <a:endParaRPr lang="en-US" dirty="0"/>
          </a:p>
        </p:txBody>
      </p:sp>
      <p:sp>
        <p:nvSpPr>
          <p:cNvPr id="5" name="Footer Placeholder 4">
            <a:extLst>
              <a:ext uri="{FF2B5EF4-FFF2-40B4-BE49-F238E27FC236}">
                <a16:creationId xmlns:a16="http://schemas.microsoft.com/office/drawing/2014/main" id="{6344C8D5-F898-4318-A76D-1FBD873291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76EC76-E8E8-4FFA-B671-7FA2F3EF5DEF}"/>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2629345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2CABF-E3C1-431A-A69C-D4881CC43F0F}"/>
              </a:ext>
            </a:extLst>
          </p:cNvPr>
          <p:cNvSpPr>
            <a:spLocks noGrp="1"/>
          </p:cNvSpPr>
          <p:nvPr>
            <p:ph type="title"/>
          </p:nvPr>
        </p:nvSpPr>
        <p:spPr>
          <a:xfrm>
            <a:off x="623888" y="1709739"/>
            <a:ext cx="7886700" cy="2852737"/>
          </a:xfrm>
        </p:spPr>
        <p:txBody>
          <a:bodyPr anchor="b"/>
          <a:lstStyle>
            <a:lvl1pPr>
              <a:defRPr sz="4500"/>
            </a:lvl1pPr>
          </a:lstStyle>
          <a:p>
            <a:r>
              <a:rPr lang="el-GR"/>
              <a:t>Κάντε κλικ για να επεξεργαστείτε τον τίτλο υποδείγματος</a:t>
            </a:r>
            <a:endParaRPr lang="en-US"/>
          </a:p>
        </p:txBody>
      </p:sp>
      <p:sp>
        <p:nvSpPr>
          <p:cNvPr id="3" name="Text Placeholder 2">
            <a:extLst>
              <a:ext uri="{FF2B5EF4-FFF2-40B4-BE49-F238E27FC236}">
                <a16:creationId xmlns:a16="http://schemas.microsoft.com/office/drawing/2014/main" id="{D5584226-69DA-4211-B2C8-C29FD05A4A6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l-GR"/>
              <a:t>Στυλ κειμένου υποδείγματος</a:t>
            </a:r>
          </a:p>
        </p:txBody>
      </p:sp>
      <p:sp>
        <p:nvSpPr>
          <p:cNvPr id="4" name="Date Placeholder 3">
            <a:extLst>
              <a:ext uri="{FF2B5EF4-FFF2-40B4-BE49-F238E27FC236}">
                <a16:creationId xmlns:a16="http://schemas.microsoft.com/office/drawing/2014/main" id="{D5FF82DB-B518-40FD-8A66-44B874C055FB}"/>
              </a:ext>
            </a:extLst>
          </p:cNvPr>
          <p:cNvSpPr>
            <a:spLocks noGrp="1"/>
          </p:cNvSpPr>
          <p:nvPr>
            <p:ph type="dt" sz="half" idx="10"/>
          </p:nvPr>
        </p:nvSpPr>
        <p:spPr/>
        <p:txBody>
          <a:bodyPr/>
          <a:lstStyle/>
          <a:p>
            <a:fld id="{40DA1498-92C7-4E4B-8045-C9195F453964}" type="datetimeFigureOut">
              <a:rPr lang="en-US" smtClean="0"/>
              <a:t>3/6/2024</a:t>
            </a:fld>
            <a:endParaRPr lang="en-US" dirty="0"/>
          </a:p>
        </p:txBody>
      </p:sp>
      <p:sp>
        <p:nvSpPr>
          <p:cNvPr id="5" name="Footer Placeholder 4">
            <a:extLst>
              <a:ext uri="{FF2B5EF4-FFF2-40B4-BE49-F238E27FC236}">
                <a16:creationId xmlns:a16="http://schemas.microsoft.com/office/drawing/2014/main" id="{FCC1CCEE-725F-4745-837B-87EFB70E71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61522A-E0E6-406B-BF30-A7C7A57294BE}"/>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17777101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C9BDC-6F21-4EF5-A8DD-E35E27EACA58}"/>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Content Placeholder 2">
            <a:extLst>
              <a:ext uri="{FF2B5EF4-FFF2-40B4-BE49-F238E27FC236}">
                <a16:creationId xmlns:a16="http://schemas.microsoft.com/office/drawing/2014/main" id="{6B968D5F-2AB6-42D3-A54E-AB3E60325170}"/>
              </a:ext>
            </a:extLst>
          </p:cNvPr>
          <p:cNvSpPr>
            <a:spLocks noGrp="1"/>
          </p:cNvSpPr>
          <p:nvPr>
            <p:ph sz="half" idx="1"/>
          </p:nvPr>
        </p:nvSpPr>
        <p:spPr>
          <a:xfrm>
            <a:off x="628650" y="1825625"/>
            <a:ext cx="38862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Content Placeholder 3">
            <a:extLst>
              <a:ext uri="{FF2B5EF4-FFF2-40B4-BE49-F238E27FC236}">
                <a16:creationId xmlns:a16="http://schemas.microsoft.com/office/drawing/2014/main" id="{465AB07F-D5F7-402A-AE4E-027BF1CA9127}"/>
              </a:ext>
            </a:extLst>
          </p:cNvPr>
          <p:cNvSpPr>
            <a:spLocks noGrp="1"/>
          </p:cNvSpPr>
          <p:nvPr>
            <p:ph sz="half" idx="2"/>
          </p:nvPr>
        </p:nvSpPr>
        <p:spPr>
          <a:xfrm>
            <a:off x="4629150" y="1825625"/>
            <a:ext cx="38862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Date Placeholder 4">
            <a:extLst>
              <a:ext uri="{FF2B5EF4-FFF2-40B4-BE49-F238E27FC236}">
                <a16:creationId xmlns:a16="http://schemas.microsoft.com/office/drawing/2014/main" id="{85108EDC-3863-43B9-93C7-37465DC73B28}"/>
              </a:ext>
            </a:extLst>
          </p:cNvPr>
          <p:cNvSpPr>
            <a:spLocks noGrp="1"/>
          </p:cNvSpPr>
          <p:nvPr>
            <p:ph type="dt" sz="half" idx="10"/>
          </p:nvPr>
        </p:nvSpPr>
        <p:spPr/>
        <p:txBody>
          <a:bodyPr/>
          <a:lstStyle/>
          <a:p>
            <a:fld id="{40DA1498-92C7-4E4B-8045-C9195F453964}" type="datetimeFigureOut">
              <a:rPr lang="en-US" smtClean="0"/>
              <a:t>3/6/2024</a:t>
            </a:fld>
            <a:endParaRPr lang="en-US" dirty="0"/>
          </a:p>
        </p:txBody>
      </p:sp>
      <p:sp>
        <p:nvSpPr>
          <p:cNvPr id="6" name="Footer Placeholder 5">
            <a:extLst>
              <a:ext uri="{FF2B5EF4-FFF2-40B4-BE49-F238E27FC236}">
                <a16:creationId xmlns:a16="http://schemas.microsoft.com/office/drawing/2014/main" id="{A777D452-958D-4159-A9A4-16DD29680A0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89654B6-1460-48B9-AC7E-592F68BAB276}"/>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20717013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8C848-926A-4FD3-A311-A100A2662BE1}"/>
              </a:ext>
            </a:extLst>
          </p:cNvPr>
          <p:cNvSpPr>
            <a:spLocks noGrp="1"/>
          </p:cNvSpPr>
          <p:nvPr>
            <p:ph type="title"/>
          </p:nvPr>
        </p:nvSpPr>
        <p:spPr>
          <a:xfrm>
            <a:off x="629841" y="365126"/>
            <a:ext cx="7886700" cy="1325563"/>
          </a:xfrm>
        </p:spPr>
        <p:txBody>
          <a:bodyPr/>
          <a:lstStyle/>
          <a:p>
            <a:r>
              <a:rPr lang="el-GR"/>
              <a:t>Κάντε κλικ για να επεξεργαστείτε τον τίτλο υποδείγματος</a:t>
            </a:r>
            <a:endParaRPr lang="en-US"/>
          </a:p>
        </p:txBody>
      </p:sp>
      <p:sp>
        <p:nvSpPr>
          <p:cNvPr id="3" name="Text Placeholder 2">
            <a:extLst>
              <a:ext uri="{FF2B5EF4-FFF2-40B4-BE49-F238E27FC236}">
                <a16:creationId xmlns:a16="http://schemas.microsoft.com/office/drawing/2014/main" id="{3C8ECD90-B4F0-4DFB-BB3D-F2310207896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Στυλ κειμένου υποδείγματος</a:t>
            </a:r>
          </a:p>
        </p:txBody>
      </p:sp>
      <p:sp>
        <p:nvSpPr>
          <p:cNvPr id="4" name="Content Placeholder 3">
            <a:extLst>
              <a:ext uri="{FF2B5EF4-FFF2-40B4-BE49-F238E27FC236}">
                <a16:creationId xmlns:a16="http://schemas.microsoft.com/office/drawing/2014/main" id="{335A6C3A-033E-474B-AB97-D8291A04E7DD}"/>
              </a:ext>
            </a:extLst>
          </p:cNvPr>
          <p:cNvSpPr>
            <a:spLocks noGrp="1"/>
          </p:cNvSpPr>
          <p:nvPr>
            <p:ph sz="half" idx="2"/>
          </p:nvPr>
        </p:nvSpPr>
        <p:spPr>
          <a:xfrm>
            <a:off x="629842" y="2505075"/>
            <a:ext cx="3868340"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Text Placeholder 4">
            <a:extLst>
              <a:ext uri="{FF2B5EF4-FFF2-40B4-BE49-F238E27FC236}">
                <a16:creationId xmlns:a16="http://schemas.microsoft.com/office/drawing/2014/main" id="{A532B928-3A23-4FCA-AD1F-E45A467B54F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Στυλ κειμένου υποδείγματος</a:t>
            </a:r>
          </a:p>
        </p:txBody>
      </p:sp>
      <p:sp>
        <p:nvSpPr>
          <p:cNvPr id="6" name="Content Placeholder 5">
            <a:extLst>
              <a:ext uri="{FF2B5EF4-FFF2-40B4-BE49-F238E27FC236}">
                <a16:creationId xmlns:a16="http://schemas.microsoft.com/office/drawing/2014/main" id="{3BDC8376-6FC6-4A11-B0DB-9A148E9C00E2}"/>
              </a:ext>
            </a:extLst>
          </p:cNvPr>
          <p:cNvSpPr>
            <a:spLocks noGrp="1"/>
          </p:cNvSpPr>
          <p:nvPr>
            <p:ph sz="quarter" idx="4"/>
          </p:nvPr>
        </p:nvSpPr>
        <p:spPr>
          <a:xfrm>
            <a:off x="4629150" y="2505075"/>
            <a:ext cx="3887391"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7" name="Date Placeholder 6">
            <a:extLst>
              <a:ext uri="{FF2B5EF4-FFF2-40B4-BE49-F238E27FC236}">
                <a16:creationId xmlns:a16="http://schemas.microsoft.com/office/drawing/2014/main" id="{6E80206F-8846-425C-A56E-16FFBA442014}"/>
              </a:ext>
            </a:extLst>
          </p:cNvPr>
          <p:cNvSpPr>
            <a:spLocks noGrp="1"/>
          </p:cNvSpPr>
          <p:nvPr>
            <p:ph type="dt" sz="half" idx="10"/>
          </p:nvPr>
        </p:nvSpPr>
        <p:spPr/>
        <p:txBody>
          <a:bodyPr/>
          <a:lstStyle/>
          <a:p>
            <a:fld id="{40DA1498-92C7-4E4B-8045-C9195F453964}" type="datetimeFigureOut">
              <a:rPr lang="en-US" smtClean="0"/>
              <a:t>3/6/2024</a:t>
            </a:fld>
            <a:endParaRPr lang="en-US" dirty="0"/>
          </a:p>
        </p:txBody>
      </p:sp>
      <p:sp>
        <p:nvSpPr>
          <p:cNvPr id="8" name="Footer Placeholder 7">
            <a:extLst>
              <a:ext uri="{FF2B5EF4-FFF2-40B4-BE49-F238E27FC236}">
                <a16:creationId xmlns:a16="http://schemas.microsoft.com/office/drawing/2014/main" id="{6A45E89F-12CF-4561-A5F2-1E05783A306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EB4DFE4-927C-43B1-A061-5CB97FFB33BE}"/>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2824550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7105E17-76CD-4DEB-92D7-22713AE09822}"/>
              </a:ext>
            </a:extLst>
          </p:cNvPr>
          <p:cNvSpPr>
            <a:spLocks noGrp="1"/>
          </p:cNvSpPr>
          <p:nvPr>
            <p:ph type="title"/>
          </p:nvPr>
        </p:nvSpPr>
        <p:spPr>
          <a:xfrm>
            <a:off x="623888" y="1709738"/>
            <a:ext cx="78867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0587165B-2833-4080-9B88-5C56988EDB17}"/>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Επεξεργασία στυλ υποδείγματος κειμένου</a:t>
            </a:r>
          </a:p>
        </p:txBody>
      </p:sp>
      <p:sp>
        <p:nvSpPr>
          <p:cNvPr id="4" name="Rectangle 4">
            <a:extLst>
              <a:ext uri="{FF2B5EF4-FFF2-40B4-BE49-F238E27FC236}">
                <a16:creationId xmlns:a16="http://schemas.microsoft.com/office/drawing/2014/main" id="{0457A980-D67D-4202-B3C5-09A1A29E2425}"/>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a:extLst>
              <a:ext uri="{FF2B5EF4-FFF2-40B4-BE49-F238E27FC236}">
                <a16:creationId xmlns:a16="http://schemas.microsoft.com/office/drawing/2014/main" id="{FDAE41DF-E3ED-44C8-9A91-17B34050897C}"/>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a:extLst>
              <a:ext uri="{FF2B5EF4-FFF2-40B4-BE49-F238E27FC236}">
                <a16:creationId xmlns:a16="http://schemas.microsoft.com/office/drawing/2014/main" id="{DD213432-C621-40F4-BEB2-9F0FB3F7F126}"/>
              </a:ext>
            </a:extLst>
          </p:cNvPr>
          <p:cNvSpPr>
            <a:spLocks noGrp="1" noChangeArrowheads="1"/>
          </p:cNvSpPr>
          <p:nvPr>
            <p:ph type="sldNum" sz="quarter" idx="12"/>
          </p:nvPr>
        </p:nvSpPr>
        <p:spPr>
          <a:ln/>
        </p:spPr>
        <p:txBody>
          <a:bodyPr/>
          <a:lstStyle>
            <a:lvl1pPr>
              <a:defRPr/>
            </a:lvl1pPr>
          </a:lstStyle>
          <a:p>
            <a:pPr>
              <a:defRPr/>
            </a:pPr>
            <a:fld id="{6ADDD388-37B9-4F7D-8D7D-2A4DEF665BB4}" type="slidenum">
              <a:rPr lang="el-GR" altLang="el-GR"/>
              <a:pPr>
                <a:defRPr/>
              </a:pPr>
              <a:t>‹#›</a:t>
            </a:fld>
            <a:endParaRPr lang="el-GR" altLang="el-GR"/>
          </a:p>
        </p:txBody>
      </p:sp>
    </p:spTree>
    <p:extLst>
      <p:ext uri="{BB962C8B-B14F-4D97-AF65-F5344CB8AC3E}">
        <p14:creationId xmlns:p14="http://schemas.microsoft.com/office/powerpoint/2010/main" val="27855141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0E367-8DA0-4655-BCBC-F4280D8642CD}"/>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Date Placeholder 2">
            <a:extLst>
              <a:ext uri="{FF2B5EF4-FFF2-40B4-BE49-F238E27FC236}">
                <a16:creationId xmlns:a16="http://schemas.microsoft.com/office/drawing/2014/main" id="{2FEF9592-AA3C-4CF8-A5DB-4D010195A438}"/>
              </a:ext>
            </a:extLst>
          </p:cNvPr>
          <p:cNvSpPr>
            <a:spLocks noGrp="1"/>
          </p:cNvSpPr>
          <p:nvPr>
            <p:ph type="dt" sz="half" idx="10"/>
          </p:nvPr>
        </p:nvSpPr>
        <p:spPr/>
        <p:txBody>
          <a:bodyPr/>
          <a:lstStyle/>
          <a:p>
            <a:fld id="{40DA1498-92C7-4E4B-8045-C9195F453964}" type="datetimeFigureOut">
              <a:rPr lang="en-US" smtClean="0"/>
              <a:t>3/6/2024</a:t>
            </a:fld>
            <a:endParaRPr lang="en-US" dirty="0"/>
          </a:p>
        </p:txBody>
      </p:sp>
      <p:sp>
        <p:nvSpPr>
          <p:cNvPr id="4" name="Footer Placeholder 3">
            <a:extLst>
              <a:ext uri="{FF2B5EF4-FFF2-40B4-BE49-F238E27FC236}">
                <a16:creationId xmlns:a16="http://schemas.microsoft.com/office/drawing/2014/main" id="{3C2C9377-F93E-4515-852A-26470775515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AED076D-476B-42BA-8795-14FE6C1E6974}"/>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14074967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A599B4-6AB2-4190-82B5-7667EE1E922A}"/>
              </a:ext>
            </a:extLst>
          </p:cNvPr>
          <p:cNvSpPr>
            <a:spLocks noGrp="1"/>
          </p:cNvSpPr>
          <p:nvPr>
            <p:ph type="dt" sz="half" idx="10"/>
          </p:nvPr>
        </p:nvSpPr>
        <p:spPr/>
        <p:txBody>
          <a:bodyPr/>
          <a:lstStyle/>
          <a:p>
            <a:fld id="{40DA1498-92C7-4E4B-8045-C9195F453964}" type="datetimeFigureOut">
              <a:rPr lang="en-US" smtClean="0"/>
              <a:t>3/6/2024</a:t>
            </a:fld>
            <a:endParaRPr lang="en-US" dirty="0"/>
          </a:p>
        </p:txBody>
      </p:sp>
      <p:sp>
        <p:nvSpPr>
          <p:cNvPr id="3" name="Footer Placeholder 2">
            <a:extLst>
              <a:ext uri="{FF2B5EF4-FFF2-40B4-BE49-F238E27FC236}">
                <a16:creationId xmlns:a16="http://schemas.microsoft.com/office/drawing/2014/main" id="{1B8FBFB3-AD86-4E39-B8AE-B4EC1452815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9A4AF55-C114-4B60-9A20-56B00A11B3BF}"/>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19649267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3DA1-5CB8-405D-9613-8A9B7BC5664C}"/>
              </a:ext>
            </a:extLst>
          </p:cNvPr>
          <p:cNvSpPr>
            <a:spLocks noGrp="1"/>
          </p:cNvSpPr>
          <p:nvPr>
            <p:ph type="title"/>
          </p:nvPr>
        </p:nvSpPr>
        <p:spPr>
          <a:xfrm>
            <a:off x="629841" y="457200"/>
            <a:ext cx="2949178" cy="1600200"/>
          </a:xfrm>
        </p:spPr>
        <p:txBody>
          <a:bodyPr anchor="b"/>
          <a:lstStyle>
            <a:lvl1pPr>
              <a:defRPr sz="2400"/>
            </a:lvl1pPr>
          </a:lstStyle>
          <a:p>
            <a:r>
              <a:rPr lang="el-GR"/>
              <a:t>Κάντε κλικ για να επεξεργαστείτε τον τίτλο υποδείγματος</a:t>
            </a:r>
            <a:endParaRPr lang="en-US"/>
          </a:p>
        </p:txBody>
      </p:sp>
      <p:sp>
        <p:nvSpPr>
          <p:cNvPr id="3" name="Content Placeholder 2">
            <a:extLst>
              <a:ext uri="{FF2B5EF4-FFF2-40B4-BE49-F238E27FC236}">
                <a16:creationId xmlns:a16="http://schemas.microsoft.com/office/drawing/2014/main" id="{9842BB15-A24D-42E9-9CAE-BB827226301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Text Placeholder 3">
            <a:extLst>
              <a:ext uri="{FF2B5EF4-FFF2-40B4-BE49-F238E27FC236}">
                <a16:creationId xmlns:a16="http://schemas.microsoft.com/office/drawing/2014/main" id="{78F0849D-D3C3-462A-9751-4EAB0B9145E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l-GR"/>
              <a:t>Στυλ κειμένου υποδείγματος</a:t>
            </a:r>
          </a:p>
        </p:txBody>
      </p:sp>
      <p:sp>
        <p:nvSpPr>
          <p:cNvPr id="5" name="Date Placeholder 4">
            <a:extLst>
              <a:ext uri="{FF2B5EF4-FFF2-40B4-BE49-F238E27FC236}">
                <a16:creationId xmlns:a16="http://schemas.microsoft.com/office/drawing/2014/main" id="{F180DD20-7A20-4574-98A4-427795876739}"/>
              </a:ext>
            </a:extLst>
          </p:cNvPr>
          <p:cNvSpPr>
            <a:spLocks noGrp="1"/>
          </p:cNvSpPr>
          <p:nvPr>
            <p:ph type="dt" sz="half" idx="10"/>
          </p:nvPr>
        </p:nvSpPr>
        <p:spPr/>
        <p:txBody>
          <a:bodyPr/>
          <a:lstStyle/>
          <a:p>
            <a:fld id="{40DA1498-92C7-4E4B-8045-C9195F453964}" type="datetimeFigureOut">
              <a:rPr lang="en-US" smtClean="0"/>
              <a:t>3/6/2024</a:t>
            </a:fld>
            <a:endParaRPr lang="en-US" dirty="0"/>
          </a:p>
        </p:txBody>
      </p:sp>
      <p:sp>
        <p:nvSpPr>
          <p:cNvPr id="6" name="Footer Placeholder 5">
            <a:extLst>
              <a:ext uri="{FF2B5EF4-FFF2-40B4-BE49-F238E27FC236}">
                <a16:creationId xmlns:a16="http://schemas.microsoft.com/office/drawing/2014/main" id="{54D0ED2B-71C4-421A-9DB0-676E00C10BD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8C4572A-ADFC-4C53-BCA2-42BDF693BC4D}"/>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42083514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F5C67-EEEC-4AB0-9653-0F80D6B10941}"/>
              </a:ext>
            </a:extLst>
          </p:cNvPr>
          <p:cNvSpPr>
            <a:spLocks noGrp="1"/>
          </p:cNvSpPr>
          <p:nvPr>
            <p:ph type="title"/>
          </p:nvPr>
        </p:nvSpPr>
        <p:spPr>
          <a:xfrm>
            <a:off x="629841" y="457200"/>
            <a:ext cx="2949178" cy="1600200"/>
          </a:xfrm>
        </p:spPr>
        <p:txBody>
          <a:bodyPr anchor="b"/>
          <a:lstStyle>
            <a:lvl1pPr>
              <a:defRPr sz="2400"/>
            </a:lvl1pPr>
          </a:lstStyle>
          <a:p>
            <a:r>
              <a:rPr lang="el-GR"/>
              <a:t>Κάντε κλικ για να επεξεργαστείτε τον τίτλο υποδείγματος</a:t>
            </a:r>
            <a:endParaRPr lang="en-US"/>
          </a:p>
        </p:txBody>
      </p:sp>
      <p:sp>
        <p:nvSpPr>
          <p:cNvPr id="3" name="Picture Placeholder 2">
            <a:extLst>
              <a:ext uri="{FF2B5EF4-FFF2-40B4-BE49-F238E27FC236}">
                <a16:creationId xmlns:a16="http://schemas.microsoft.com/office/drawing/2014/main" id="{1DD50D6D-5277-4324-AF23-5FAF007834E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l-GR"/>
              <a:t>Κάντε κλικ στο εικονίδιο για να προσθέσετε εικόνα</a:t>
            </a:r>
            <a:endParaRPr lang="en-US" dirty="0"/>
          </a:p>
        </p:txBody>
      </p:sp>
      <p:sp>
        <p:nvSpPr>
          <p:cNvPr id="4" name="Text Placeholder 3">
            <a:extLst>
              <a:ext uri="{FF2B5EF4-FFF2-40B4-BE49-F238E27FC236}">
                <a16:creationId xmlns:a16="http://schemas.microsoft.com/office/drawing/2014/main" id="{75275657-2BF9-4761-96B6-50EE3CFCFAD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l-GR"/>
              <a:t>Στυλ κειμένου υποδείγματος</a:t>
            </a:r>
          </a:p>
        </p:txBody>
      </p:sp>
      <p:sp>
        <p:nvSpPr>
          <p:cNvPr id="5" name="Date Placeholder 4">
            <a:extLst>
              <a:ext uri="{FF2B5EF4-FFF2-40B4-BE49-F238E27FC236}">
                <a16:creationId xmlns:a16="http://schemas.microsoft.com/office/drawing/2014/main" id="{5C3C3F7B-A4C8-4F9D-8165-BC5186EA0929}"/>
              </a:ext>
            </a:extLst>
          </p:cNvPr>
          <p:cNvSpPr>
            <a:spLocks noGrp="1"/>
          </p:cNvSpPr>
          <p:nvPr>
            <p:ph type="dt" sz="half" idx="10"/>
          </p:nvPr>
        </p:nvSpPr>
        <p:spPr/>
        <p:txBody>
          <a:bodyPr/>
          <a:lstStyle/>
          <a:p>
            <a:fld id="{40DA1498-92C7-4E4B-8045-C9195F453964}" type="datetimeFigureOut">
              <a:rPr lang="en-US" smtClean="0"/>
              <a:t>3/6/2024</a:t>
            </a:fld>
            <a:endParaRPr lang="en-US" dirty="0"/>
          </a:p>
        </p:txBody>
      </p:sp>
      <p:sp>
        <p:nvSpPr>
          <p:cNvPr id="6" name="Footer Placeholder 5">
            <a:extLst>
              <a:ext uri="{FF2B5EF4-FFF2-40B4-BE49-F238E27FC236}">
                <a16:creationId xmlns:a16="http://schemas.microsoft.com/office/drawing/2014/main" id="{DE696EA5-2FA2-464D-982F-C53E6426A84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11B398-191B-4AB1-86ED-00D0046EACF5}"/>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9339598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7B869-BFB2-4C20-8AB1-46704BB3D177}"/>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Vertical Text Placeholder 2">
            <a:extLst>
              <a:ext uri="{FF2B5EF4-FFF2-40B4-BE49-F238E27FC236}">
                <a16:creationId xmlns:a16="http://schemas.microsoft.com/office/drawing/2014/main" id="{19F007DB-4F12-4428-9C48-5120DF07046D}"/>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Date Placeholder 3">
            <a:extLst>
              <a:ext uri="{FF2B5EF4-FFF2-40B4-BE49-F238E27FC236}">
                <a16:creationId xmlns:a16="http://schemas.microsoft.com/office/drawing/2014/main" id="{16FFA8DA-0E31-4CA6-BBFC-2467AAD1D30B}"/>
              </a:ext>
            </a:extLst>
          </p:cNvPr>
          <p:cNvSpPr>
            <a:spLocks noGrp="1"/>
          </p:cNvSpPr>
          <p:nvPr>
            <p:ph type="dt" sz="half" idx="10"/>
          </p:nvPr>
        </p:nvSpPr>
        <p:spPr/>
        <p:txBody>
          <a:bodyPr/>
          <a:lstStyle/>
          <a:p>
            <a:fld id="{40DA1498-92C7-4E4B-8045-C9195F453964}" type="datetimeFigureOut">
              <a:rPr lang="en-US" smtClean="0"/>
              <a:t>3/6/2024</a:t>
            </a:fld>
            <a:endParaRPr lang="en-US" dirty="0"/>
          </a:p>
        </p:txBody>
      </p:sp>
      <p:sp>
        <p:nvSpPr>
          <p:cNvPr id="5" name="Footer Placeholder 4">
            <a:extLst>
              <a:ext uri="{FF2B5EF4-FFF2-40B4-BE49-F238E27FC236}">
                <a16:creationId xmlns:a16="http://schemas.microsoft.com/office/drawing/2014/main" id="{064974BD-9845-459A-9AAA-12731E2507C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A71B0A-FDFB-4B2C-A9EC-2334C590013E}"/>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2343665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0B5D73-1652-4A8E-B5A3-101523D7290A}"/>
              </a:ext>
            </a:extLst>
          </p:cNvPr>
          <p:cNvSpPr>
            <a:spLocks noGrp="1"/>
          </p:cNvSpPr>
          <p:nvPr>
            <p:ph type="title" orient="vert"/>
          </p:nvPr>
        </p:nvSpPr>
        <p:spPr>
          <a:xfrm>
            <a:off x="6543675" y="365125"/>
            <a:ext cx="1971675" cy="5811838"/>
          </a:xfrm>
        </p:spPr>
        <p:txBody>
          <a:bodyPr vert="eaVert"/>
          <a:lstStyle/>
          <a:p>
            <a:r>
              <a:rPr lang="el-GR"/>
              <a:t>Κάντε κλικ για να επεξεργαστείτε τον τίτλο υποδείγματος</a:t>
            </a:r>
            <a:endParaRPr lang="en-US"/>
          </a:p>
        </p:txBody>
      </p:sp>
      <p:sp>
        <p:nvSpPr>
          <p:cNvPr id="3" name="Vertical Text Placeholder 2">
            <a:extLst>
              <a:ext uri="{FF2B5EF4-FFF2-40B4-BE49-F238E27FC236}">
                <a16:creationId xmlns:a16="http://schemas.microsoft.com/office/drawing/2014/main" id="{A9B7FB99-7425-444D-B602-01B672BCE8C6}"/>
              </a:ext>
            </a:extLst>
          </p:cNvPr>
          <p:cNvSpPr>
            <a:spLocks noGrp="1"/>
          </p:cNvSpPr>
          <p:nvPr>
            <p:ph type="body" orient="vert" idx="1"/>
          </p:nvPr>
        </p:nvSpPr>
        <p:spPr>
          <a:xfrm>
            <a:off x="628650" y="365125"/>
            <a:ext cx="5800725"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Date Placeholder 3">
            <a:extLst>
              <a:ext uri="{FF2B5EF4-FFF2-40B4-BE49-F238E27FC236}">
                <a16:creationId xmlns:a16="http://schemas.microsoft.com/office/drawing/2014/main" id="{00EEA9C5-552A-48A1-AB54-ED54209B3B48}"/>
              </a:ext>
            </a:extLst>
          </p:cNvPr>
          <p:cNvSpPr>
            <a:spLocks noGrp="1"/>
          </p:cNvSpPr>
          <p:nvPr>
            <p:ph type="dt" sz="half" idx="10"/>
          </p:nvPr>
        </p:nvSpPr>
        <p:spPr/>
        <p:txBody>
          <a:bodyPr/>
          <a:lstStyle/>
          <a:p>
            <a:fld id="{40DA1498-92C7-4E4B-8045-C9195F453964}" type="datetimeFigureOut">
              <a:rPr lang="en-US" smtClean="0"/>
              <a:t>3/6/2024</a:t>
            </a:fld>
            <a:endParaRPr lang="en-US" dirty="0"/>
          </a:p>
        </p:txBody>
      </p:sp>
      <p:sp>
        <p:nvSpPr>
          <p:cNvPr id="5" name="Footer Placeholder 4">
            <a:extLst>
              <a:ext uri="{FF2B5EF4-FFF2-40B4-BE49-F238E27FC236}">
                <a16:creationId xmlns:a16="http://schemas.microsoft.com/office/drawing/2014/main" id="{1A83AAA3-4155-48FB-8F00-16DBE0C9C2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D694EAE-CB3C-4DEF-A66D-583C7AAC92D8}"/>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2173997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2A98CA-0893-43B7-8C30-79BDB3A817D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BE0DAEE9-BBC5-4751-907B-FA97E5755EB3}"/>
              </a:ext>
            </a:extLst>
          </p:cNvPr>
          <p:cNvSpPr>
            <a:spLocks noGrp="1"/>
          </p:cNvSpPr>
          <p:nvPr>
            <p:ph sz="half" idx="1"/>
          </p:nvPr>
        </p:nvSpPr>
        <p:spPr>
          <a:xfrm>
            <a:off x="457200" y="1600200"/>
            <a:ext cx="40386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a:extLst>
              <a:ext uri="{FF2B5EF4-FFF2-40B4-BE49-F238E27FC236}">
                <a16:creationId xmlns:a16="http://schemas.microsoft.com/office/drawing/2014/main" id="{81E95BBB-4815-49A7-B146-BDD3F7C92567}"/>
              </a:ext>
            </a:extLst>
          </p:cNvPr>
          <p:cNvSpPr>
            <a:spLocks noGrp="1"/>
          </p:cNvSpPr>
          <p:nvPr>
            <p:ph sz="half" idx="2"/>
          </p:nvPr>
        </p:nvSpPr>
        <p:spPr>
          <a:xfrm>
            <a:off x="4648200" y="1600200"/>
            <a:ext cx="40386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a:extLst>
              <a:ext uri="{FF2B5EF4-FFF2-40B4-BE49-F238E27FC236}">
                <a16:creationId xmlns:a16="http://schemas.microsoft.com/office/drawing/2014/main" id="{96F513EC-AD43-4020-A944-2B4B2D4469EC}"/>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6" name="Rectangle 5">
            <a:extLst>
              <a:ext uri="{FF2B5EF4-FFF2-40B4-BE49-F238E27FC236}">
                <a16:creationId xmlns:a16="http://schemas.microsoft.com/office/drawing/2014/main" id="{219DDB89-5DD9-436B-A3B3-2FBDB0D5B4DC}"/>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7" name="Rectangle 6">
            <a:extLst>
              <a:ext uri="{FF2B5EF4-FFF2-40B4-BE49-F238E27FC236}">
                <a16:creationId xmlns:a16="http://schemas.microsoft.com/office/drawing/2014/main" id="{0BF2314C-7CF6-45FA-92F8-5167E2240D6F}"/>
              </a:ext>
            </a:extLst>
          </p:cNvPr>
          <p:cNvSpPr>
            <a:spLocks noGrp="1" noChangeArrowheads="1"/>
          </p:cNvSpPr>
          <p:nvPr>
            <p:ph type="sldNum" sz="quarter" idx="12"/>
          </p:nvPr>
        </p:nvSpPr>
        <p:spPr>
          <a:ln/>
        </p:spPr>
        <p:txBody>
          <a:bodyPr/>
          <a:lstStyle>
            <a:lvl1pPr>
              <a:defRPr/>
            </a:lvl1pPr>
          </a:lstStyle>
          <a:p>
            <a:pPr>
              <a:defRPr/>
            </a:pPr>
            <a:fld id="{459507E7-BCB8-4448-972D-766C52E26AB2}" type="slidenum">
              <a:rPr lang="el-GR" altLang="el-GR"/>
              <a:pPr>
                <a:defRPr/>
              </a:pPr>
              <a:t>‹#›</a:t>
            </a:fld>
            <a:endParaRPr lang="el-GR" altLang="el-GR"/>
          </a:p>
        </p:txBody>
      </p:sp>
    </p:spTree>
    <p:extLst>
      <p:ext uri="{BB962C8B-B14F-4D97-AF65-F5344CB8AC3E}">
        <p14:creationId xmlns:p14="http://schemas.microsoft.com/office/powerpoint/2010/main" val="201960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6600DFA-ECA3-4C76-88BF-4C3FDE288B34}"/>
              </a:ext>
            </a:extLst>
          </p:cNvPr>
          <p:cNvSpPr>
            <a:spLocks noGrp="1"/>
          </p:cNvSpPr>
          <p:nvPr>
            <p:ph type="title"/>
          </p:nvPr>
        </p:nvSpPr>
        <p:spPr>
          <a:xfrm>
            <a:off x="630238" y="365125"/>
            <a:ext cx="78867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B8879211-76A4-4324-9F28-C16DD47E00A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31286FE4-5605-4695-AF03-8125FDABD1AF}"/>
              </a:ext>
            </a:extLst>
          </p:cNvPr>
          <p:cNvSpPr>
            <a:spLocks noGrp="1"/>
          </p:cNvSpPr>
          <p:nvPr>
            <p:ph sz="half" idx="2"/>
          </p:nvPr>
        </p:nvSpPr>
        <p:spPr>
          <a:xfrm>
            <a:off x="630238" y="2505075"/>
            <a:ext cx="386873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a:extLst>
              <a:ext uri="{FF2B5EF4-FFF2-40B4-BE49-F238E27FC236}">
                <a16:creationId xmlns:a16="http://schemas.microsoft.com/office/drawing/2014/main" id="{67C0700B-0ADE-495C-934E-F41FADA92B8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a:extLst>
              <a:ext uri="{FF2B5EF4-FFF2-40B4-BE49-F238E27FC236}">
                <a16:creationId xmlns:a16="http://schemas.microsoft.com/office/drawing/2014/main" id="{48C5B643-5AFB-45F7-A58F-83146E2D1796}"/>
              </a:ext>
            </a:extLst>
          </p:cNvPr>
          <p:cNvSpPr>
            <a:spLocks noGrp="1"/>
          </p:cNvSpPr>
          <p:nvPr>
            <p:ph sz="quarter" idx="4"/>
          </p:nvPr>
        </p:nvSpPr>
        <p:spPr>
          <a:xfrm>
            <a:off x="4629150" y="2505075"/>
            <a:ext cx="38877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a:extLst>
              <a:ext uri="{FF2B5EF4-FFF2-40B4-BE49-F238E27FC236}">
                <a16:creationId xmlns:a16="http://schemas.microsoft.com/office/drawing/2014/main" id="{24D2239C-1620-4B4D-B1B6-E4E4D828091F}"/>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8" name="Rectangle 5">
            <a:extLst>
              <a:ext uri="{FF2B5EF4-FFF2-40B4-BE49-F238E27FC236}">
                <a16:creationId xmlns:a16="http://schemas.microsoft.com/office/drawing/2014/main" id="{1A8449B3-78AF-4504-9E22-E832D3B05DB5}"/>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9" name="Rectangle 6">
            <a:extLst>
              <a:ext uri="{FF2B5EF4-FFF2-40B4-BE49-F238E27FC236}">
                <a16:creationId xmlns:a16="http://schemas.microsoft.com/office/drawing/2014/main" id="{4DEDAD75-B67C-4379-BF63-220215C6220B}"/>
              </a:ext>
            </a:extLst>
          </p:cNvPr>
          <p:cNvSpPr>
            <a:spLocks noGrp="1" noChangeArrowheads="1"/>
          </p:cNvSpPr>
          <p:nvPr>
            <p:ph type="sldNum" sz="quarter" idx="12"/>
          </p:nvPr>
        </p:nvSpPr>
        <p:spPr>
          <a:ln/>
        </p:spPr>
        <p:txBody>
          <a:bodyPr/>
          <a:lstStyle>
            <a:lvl1pPr>
              <a:defRPr/>
            </a:lvl1pPr>
          </a:lstStyle>
          <a:p>
            <a:pPr>
              <a:defRPr/>
            </a:pPr>
            <a:fld id="{DFDF4794-9E21-4A93-AB9C-70626733356C}" type="slidenum">
              <a:rPr lang="el-GR" altLang="el-GR"/>
              <a:pPr>
                <a:defRPr/>
              </a:pPr>
              <a:t>‹#›</a:t>
            </a:fld>
            <a:endParaRPr lang="el-GR" altLang="el-GR"/>
          </a:p>
        </p:txBody>
      </p:sp>
    </p:spTree>
    <p:extLst>
      <p:ext uri="{BB962C8B-B14F-4D97-AF65-F5344CB8AC3E}">
        <p14:creationId xmlns:p14="http://schemas.microsoft.com/office/powerpoint/2010/main" val="550927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DAF04C2-B54A-4FCE-A098-6E5AF159A51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Rectangle 4">
            <a:extLst>
              <a:ext uri="{FF2B5EF4-FFF2-40B4-BE49-F238E27FC236}">
                <a16:creationId xmlns:a16="http://schemas.microsoft.com/office/drawing/2014/main" id="{5E6B6BFA-1599-4C95-B402-AB2731D6AF63}"/>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4" name="Rectangle 5">
            <a:extLst>
              <a:ext uri="{FF2B5EF4-FFF2-40B4-BE49-F238E27FC236}">
                <a16:creationId xmlns:a16="http://schemas.microsoft.com/office/drawing/2014/main" id="{009D7259-A6D9-4E59-9039-2B94D636CE86}"/>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5" name="Rectangle 6">
            <a:extLst>
              <a:ext uri="{FF2B5EF4-FFF2-40B4-BE49-F238E27FC236}">
                <a16:creationId xmlns:a16="http://schemas.microsoft.com/office/drawing/2014/main" id="{CD812647-5050-4301-9B47-DB9E6C9B0B9D}"/>
              </a:ext>
            </a:extLst>
          </p:cNvPr>
          <p:cNvSpPr>
            <a:spLocks noGrp="1" noChangeArrowheads="1"/>
          </p:cNvSpPr>
          <p:nvPr>
            <p:ph type="sldNum" sz="quarter" idx="12"/>
          </p:nvPr>
        </p:nvSpPr>
        <p:spPr>
          <a:ln/>
        </p:spPr>
        <p:txBody>
          <a:bodyPr/>
          <a:lstStyle>
            <a:lvl1pPr>
              <a:defRPr/>
            </a:lvl1pPr>
          </a:lstStyle>
          <a:p>
            <a:pPr>
              <a:defRPr/>
            </a:pPr>
            <a:fld id="{769CD195-614D-4E5E-A73C-59745D482869}" type="slidenum">
              <a:rPr lang="el-GR" altLang="el-GR"/>
              <a:pPr>
                <a:defRPr/>
              </a:pPr>
              <a:t>‹#›</a:t>
            </a:fld>
            <a:endParaRPr lang="el-GR" altLang="el-GR"/>
          </a:p>
        </p:txBody>
      </p:sp>
    </p:spTree>
    <p:extLst>
      <p:ext uri="{BB962C8B-B14F-4D97-AF65-F5344CB8AC3E}">
        <p14:creationId xmlns:p14="http://schemas.microsoft.com/office/powerpoint/2010/main" val="1235810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B6DBEC2-F717-4536-AFF0-06B3F59368FD}"/>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3" name="Rectangle 5">
            <a:extLst>
              <a:ext uri="{FF2B5EF4-FFF2-40B4-BE49-F238E27FC236}">
                <a16:creationId xmlns:a16="http://schemas.microsoft.com/office/drawing/2014/main" id="{634E8330-3CB5-47E2-BFE6-7758DAAAA300}"/>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4" name="Rectangle 6">
            <a:extLst>
              <a:ext uri="{FF2B5EF4-FFF2-40B4-BE49-F238E27FC236}">
                <a16:creationId xmlns:a16="http://schemas.microsoft.com/office/drawing/2014/main" id="{F43CC009-C005-42F3-A380-79F6B58D3984}"/>
              </a:ext>
            </a:extLst>
          </p:cNvPr>
          <p:cNvSpPr>
            <a:spLocks noGrp="1" noChangeArrowheads="1"/>
          </p:cNvSpPr>
          <p:nvPr>
            <p:ph type="sldNum" sz="quarter" idx="12"/>
          </p:nvPr>
        </p:nvSpPr>
        <p:spPr>
          <a:ln/>
        </p:spPr>
        <p:txBody>
          <a:bodyPr/>
          <a:lstStyle>
            <a:lvl1pPr>
              <a:defRPr/>
            </a:lvl1pPr>
          </a:lstStyle>
          <a:p>
            <a:pPr>
              <a:defRPr/>
            </a:pPr>
            <a:fld id="{BB2877C9-FB9F-41DF-B165-09AB4E206395}" type="slidenum">
              <a:rPr lang="el-GR" altLang="el-GR"/>
              <a:pPr>
                <a:defRPr/>
              </a:pPr>
              <a:t>‹#›</a:t>
            </a:fld>
            <a:endParaRPr lang="el-GR" altLang="el-GR"/>
          </a:p>
        </p:txBody>
      </p:sp>
    </p:spTree>
    <p:extLst>
      <p:ext uri="{BB962C8B-B14F-4D97-AF65-F5344CB8AC3E}">
        <p14:creationId xmlns:p14="http://schemas.microsoft.com/office/powerpoint/2010/main" val="549449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3ECA0DA-0248-4B44-989B-4D080CF40D4C}"/>
              </a:ext>
            </a:extLst>
          </p:cNvPr>
          <p:cNvSpPr>
            <a:spLocks noGrp="1"/>
          </p:cNvSpPr>
          <p:nvPr>
            <p:ph type="title"/>
          </p:nvPr>
        </p:nvSpPr>
        <p:spPr>
          <a:xfrm>
            <a:off x="630238" y="457200"/>
            <a:ext cx="2949575"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07AA7AA4-B190-41B1-AF68-BEEAB0F3B47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a:extLst>
              <a:ext uri="{FF2B5EF4-FFF2-40B4-BE49-F238E27FC236}">
                <a16:creationId xmlns:a16="http://schemas.microsoft.com/office/drawing/2014/main" id="{FADE3366-921E-4C92-81EC-8426DE6BCDB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a:extLst>
              <a:ext uri="{FF2B5EF4-FFF2-40B4-BE49-F238E27FC236}">
                <a16:creationId xmlns:a16="http://schemas.microsoft.com/office/drawing/2014/main" id="{0C2FF56E-1E2E-480C-B71F-ECFCC67514DB}"/>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6" name="Rectangle 5">
            <a:extLst>
              <a:ext uri="{FF2B5EF4-FFF2-40B4-BE49-F238E27FC236}">
                <a16:creationId xmlns:a16="http://schemas.microsoft.com/office/drawing/2014/main" id="{6FD6399A-31ED-424E-B597-EFF71C5BBD85}"/>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7" name="Rectangle 6">
            <a:extLst>
              <a:ext uri="{FF2B5EF4-FFF2-40B4-BE49-F238E27FC236}">
                <a16:creationId xmlns:a16="http://schemas.microsoft.com/office/drawing/2014/main" id="{F93D15C6-3567-4DA0-8140-4AEDAEA808AF}"/>
              </a:ext>
            </a:extLst>
          </p:cNvPr>
          <p:cNvSpPr>
            <a:spLocks noGrp="1" noChangeArrowheads="1"/>
          </p:cNvSpPr>
          <p:nvPr>
            <p:ph type="sldNum" sz="quarter" idx="12"/>
          </p:nvPr>
        </p:nvSpPr>
        <p:spPr>
          <a:ln/>
        </p:spPr>
        <p:txBody>
          <a:bodyPr/>
          <a:lstStyle>
            <a:lvl1pPr>
              <a:defRPr/>
            </a:lvl1pPr>
          </a:lstStyle>
          <a:p>
            <a:pPr>
              <a:defRPr/>
            </a:pPr>
            <a:fld id="{696210B0-3FF4-46AB-95E6-E0DAC91ECB9B}" type="slidenum">
              <a:rPr lang="el-GR" altLang="el-GR"/>
              <a:pPr>
                <a:defRPr/>
              </a:pPr>
              <a:t>‹#›</a:t>
            </a:fld>
            <a:endParaRPr lang="el-GR" altLang="el-GR"/>
          </a:p>
        </p:txBody>
      </p:sp>
    </p:spTree>
    <p:extLst>
      <p:ext uri="{BB962C8B-B14F-4D97-AF65-F5344CB8AC3E}">
        <p14:creationId xmlns:p14="http://schemas.microsoft.com/office/powerpoint/2010/main" val="2477657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F110AF6-E80C-4AE3-8601-68752E73EC99}"/>
              </a:ext>
            </a:extLst>
          </p:cNvPr>
          <p:cNvSpPr>
            <a:spLocks noGrp="1"/>
          </p:cNvSpPr>
          <p:nvPr>
            <p:ph type="title"/>
          </p:nvPr>
        </p:nvSpPr>
        <p:spPr>
          <a:xfrm>
            <a:off x="630238" y="457200"/>
            <a:ext cx="2949575"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77F793EF-CAE3-4BBF-9E46-8FBD05F7390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a:extLst>
              <a:ext uri="{FF2B5EF4-FFF2-40B4-BE49-F238E27FC236}">
                <a16:creationId xmlns:a16="http://schemas.microsoft.com/office/drawing/2014/main" id="{BCB4BB90-D3D5-4DF7-8E2E-B9195C50049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a:extLst>
              <a:ext uri="{FF2B5EF4-FFF2-40B4-BE49-F238E27FC236}">
                <a16:creationId xmlns:a16="http://schemas.microsoft.com/office/drawing/2014/main" id="{3E7D13DC-43C0-4EC4-9727-105A6B0399C7}"/>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6" name="Rectangle 5">
            <a:extLst>
              <a:ext uri="{FF2B5EF4-FFF2-40B4-BE49-F238E27FC236}">
                <a16:creationId xmlns:a16="http://schemas.microsoft.com/office/drawing/2014/main" id="{C4461D2B-A59B-409A-8EC7-B4223D0DF5A0}"/>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7" name="Rectangle 6">
            <a:extLst>
              <a:ext uri="{FF2B5EF4-FFF2-40B4-BE49-F238E27FC236}">
                <a16:creationId xmlns:a16="http://schemas.microsoft.com/office/drawing/2014/main" id="{076AFE24-1651-48FE-A5F9-3DEB6E6C0FDE}"/>
              </a:ext>
            </a:extLst>
          </p:cNvPr>
          <p:cNvSpPr>
            <a:spLocks noGrp="1" noChangeArrowheads="1"/>
          </p:cNvSpPr>
          <p:nvPr>
            <p:ph type="sldNum" sz="quarter" idx="12"/>
          </p:nvPr>
        </p:nvSpPr>
        <p:spPr>
          <a:ln/>
        </p:spPr>
        <p:txBody>
          <a:bodyPr/>
          <a:lstStyle>
            <a:lvl1pPr>
              <a:defRPr/>
            </a:lvl1pPr>
          </a:lstStyle>
          <a:p>
            <a:pPr>
              <a:defRPr/>
            </a:pPr>
            <a:fld id="{DBFDA3CA-1836-4A52-BDEF-26906FFF60CB}" type="slidenum">
              <a:rPr lang="el-GR" altLang="el-GR"/>
              <a:pPr>
                <a:defRPr/>
              </a:pPr>
              <a:t>‹#›</a:t>
            </a:fld>
            <a:endParaRPr lang="el-GR" altLang="el-GR"/>
          </a:p>
        </p:txBody>
      </p:sp>
    </p:spTree>
    <p:extLst>
      <p:ext uri="{BB962C8B-B14F-4D97-AF65-F5344CB8AC3E}">
        <p14:creationId xmlns:p14="http://schemas.microsoft.com/office/powerpoint/2010/main" val="3621450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A3656F0-C32E-4143-B649-AF8CB13A0055}"/>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ltLang="el-GR"/>
              <a:t>Κάντε κλικ για επεξεργασία του τίτλου</a:t>
            </a:r>
          </a:p>
        </p:txBody>
      </p:sp>
      <p:sp>
        <p:nvSpPr>
          <p:cNvPr id="1027" name="Rectangle 3">
            <a:extLst>
              <a:ext uri="{FF2B5EF4-FFF2-40B4-BE49-F238E27FC236}">
                <a16:creationId xmlns:a16="http://schemas.microsoft.com/office/drawing/2014/main" id="{EDF1D16A-E884-4B65-BD88-520E81D94DA0}"/>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357380" name="Rectangle 4">
            <a:extLst>
              <a:ext uri="{FF2B5EF4-FFF2-40B4-BE49-F238E27FC236}">
                <a16:creationId xmlns:a16="http://schemas.microsoft.com/office/drawing/2014/main" id="{77C2ECC9-2A2A-4423-BF77-0D04708E056A}"/>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l-GR" altLang="el-GR"/>
          </a:p>
        </p:txBody>
      </p:sp>
      <p:sp>
        <p:nvSpPr>
          <p:cNvPr id="357381" name="Rectangle 5">
            <a:extLst>
              <a:ext uri="{FF2B5EF4-FFF2-40B4-BE49-F238E27FC236}">
                <a16:creationId xmlns:a16="http://schemas.microsoft.com/office/drawing/2014/main" id="{4E8B8B6A-D221-47C8-A3BC-B664DFE797B8}"/>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l-GR" altLang="el-GR"/>
          </a:p>
        </p:txBody>
      </p:sp>
      <p:sp>
        <p:nvSpPr>
          <p:cNvPr id="357382" name="Rectangle 6">
            <a:extLst>
              <a:ext uri="{FF2B5EF4-FFF2-40B4-BE49-F238E27FC236}">
                <a16:creationId xmlns:a16="http://schemas.microsoft.com/office/drawing/2014/main" id="{A53F7672-7527-4C3A-AECD-90802D673D72}"/>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6BE3A73-8FBC-495E-B97E-16CB7BDB53E8}" type="slidenum">
              <a:rPr lang="el-GR" altLang="el-GR"/>
              <a:pPr>
                <a:defRPr/>
              </a:pPr>
              <a:t>‹#›</a:t>
            </a:fld>
            <a:endParaRPr lang="el-GR" altLang="el-G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bwMode="invGray">
          <a:xfrm>
            <a:off x="0" y="6492239"/>
            <a:ext cx="9141619" cy="3657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28650" y="365126"/>
            <a:ext cx="7886700" cy="114522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3"/>
          <p:cNvSpPr>
            <a:spLocks noGrp="1"/>
          </p:cNvSpPr>
          <p:nvPr>
            <p:ph type="ftr" sz="quarter" idx="3"/>
          </p:nvPr>
        </p:nvSpPr>
        <p:spPr>
          <a:xfrm>
            <a:off x="285750" y="6549716"/>
            <a:ext cx="6331619" cy="229237"/>
          </a:xfrm>
          <a:prstGeom prst="rect">
            <a:avLst/>
          </a:prstGeom>
        </p:spPr>
        <p:txBody>
          <a:bodyPr vert="horz" lIns="91440" tIns="45720" rIns="91440" bIns="45720" rtlCol="0" anchor="ctr"/>
          <a:lstStyle>
            <a:lvl1pPr algn="l">
              <a:defRPr sz="825">
                <a:solidFill>
                  <a:schemeClr val="bg1">
                    <a:lumMod val="40000"/>
                    <a:lumOff val="60000"/>
                  </a:schemeClr>
                </a:solidFill>
              </a:defRPr>
            </a:lvl1pPr>
          </a:lstStyle>
          <a:p>
            <a:endParaRPr lang="en-US" dirty="0"/>
          </a:p>
        </p:txBody>
      </p:sp>
      <p:sp>
        <p:nvSpPr>
          <p:cNvPr id="4" name="Date Placeholder 4"/>
          <p:cNvSpPr>
            <a:spLocks noGrp="1"/>
          </p:cNvSpPr>
          <p:nvPr>
            <p:ph type="dt" sz="half" idx="2"/>
          </p:nvPr>
        </p:nvSpPr>
        <p:spPr>
          <a:xfrm>
            <a:off x="7264454" y="6549716"/>
            <a:ext cx="1250895" cy="229237"/>
          </a:xfrm>
          <a:prstGeom prst="rect">
            <a:avLst/>
          </a:prstGeom>
        </p:spPr>
        <p:txBody>
          <a:bodyPr vert="horz" lIns="91440" tIns="45720" rIns="91440" bIns="45720" rtlCol="0" anchor="ctr"/>
          <a:lstStyle>
            <a:lvl1pPr algn="r">
              <a:defRPr sz="825">
                <a:solidFill>
                  <a:schemeClr val="bg1">
                    <a:lumMod val="40000"/>
                    <a:lumOff val="60000"/>
                  </a:schemeClr>
                </a:solidFill>
              </a:defRPr>
            </a:lvl1pPr>
          </a:lstStyle>
          <a:p>
            <a:fld id="{B0FE2824-C2A0-4931-BB32-60B24BDBB3CC}" type="datetimeFigureOut">
              <a:rPr lang="en-US" smtClean="0"/>
              <a:pPr/>
              <a:t>3/6/2024</a:t>
            </a:fld>
            <a:endParaRPr lang="en-US"/>
          </a:p>
        </p:txBody>
      </p:sp>
      <p:sp>
        <p:nvSpPr>
          <p:cNvPr id="6" name="Slide Number Placeholder 5"/>
          <p:cNvSpPr>
            <a:spLocks noGrp="1"/>
          </p:cNvSpPr>
          <p:nvPr>
            <p:ph type="sldNum" sz="quarter" idx="4"/>
          </p:nvPr>
        </p:nvSpPr>
        <p:spPr>
          <a:xfrm>
            <a:off x="8515350" y="6549716"/>
            <a:ext cx="334771" cy="229237"/>
          </a:xfrm>
          <a:prstGeom prst="rect">
            <a:avLst/>
          </a:prstGeom>
        </p:spPr>
        <p:txBody>
          <a:bodyPr vert="horz" lIns="91440" tIns="45720" rIns="91440" bIns="45720" rtlCol="0" anchor="ctr"/>
          <a:lstStyle>
            <a:lvl1pPr algn="r">
              <a:defRPr sz="825">
                <a:solidFill>
                  <a:schemeClr val="bg1">
                    <a:lumMod val="40000"/>
                    <a:lumOff val="60000"/>
                  </a:schemeClr>
                </a:solidFill>
              </a:defRPr>
            </a:lvl1pPr>
          </a:lstStyle>
          <a:p>
            <a:fld id="{B13333A4-2EF1-4B79-B68C-AB20E66B4822}" type="slidenum">
              <a:rPr lang="en-US" smtClean="0"/>
              <a:pPr/>
              <a:t>‹#›</a:t>
            </a:fld>
            <a:endParaRPr lang="en-US"/>
          </a:p>
        </p:txBody>
      </p:sp>
    </p:spTree>
    <p:extLst>
      <p:ext uri="{BB962C8B-B14F-4D97-AF65-F5344CB8AC3E}">
        <p14:creationId xmlns:p14="http://schemas.microsoft.com/office/powerpoint/2010/main" val="4278287096"/>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55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13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342900" indent="-171450" algn="l" defTabSz="685800" rtl="0" eaLnBrk="1" latinLnBrk="0" hangingPunct="1">
        <a:lnSpc>
          <a:spcPct val="90000"/>
        </a:lnSpc>
        <a:spcBef>
          <a:spcPts val="750"/>
        </a:spcBef>
        <a:buClr>
          <a:schemeClr val="accent1"/>
        </a:buClr>
        <a:buFont typeface="Arial" panose="020B0604020202020204" pitchFamily="34" charset="0"/>
        <a:buChar char="•"/>
        <a:defRPr sz="1350" kern="1200">
          <a:solidFill>
            <a:schemeClr val="tx1"/>
          </a:solidFill>
          <a:latin typeface="+mn-lt"/>
          <a:ea typeface="+mn-ea"/>
          <a:cs typeface="+mn-cs"/>
        </a:defRPr>
      </a:lvl2pPr>
      <a:lvl3pPr marL="514350" indent="-13716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685800" indent="-137160" algn="l" defTabSz="685800" rtl="0" eaLnBrk="1" latinLnBrk="0" hangingPunct="1">
        <a:lnSpc>
          <a:spcPct val="90000"/>
        </a:lnSpc>
        <a:spcBef>
          <a:spcPts val="600"/>
        </a:spcBef>
        <a:buClr>
          <a:schemeClr val="accent1"/>
        </a:buClr>
        <a:buFont typeface="Arial" panose="020B0604020202020204" pitchFamily="34" charset="0"/>
        <a:buChar char="•"/>
        <a:defRPr sz="1050" kern="1200">
          <a:solidFill>
            <a:schemeClr val="tx1"/>
          </a:solidFill>
          <a:latin typeface="+mn-lt"/>
          <a:ea typeface="+mn-ea"/>
          <a:cs typeface="+mn-cs"/>
        </a:defRPr>
      </a:lvl4pPr>
      <a:lvl5pPr marL="857250" indent="-137160" algn="l" defTabSz="685800" rtl="0" eaLnBrk="1" latinLnBrk="0" hangingPunct="1">
        <a:lnSpc>
          <a:spcPct val="90000"/>
        </a:lnSpc>
        <a:spcBef>
          <a:spcPts val="600"/>
        </a:spcBef>
        <a:buClr>
          <a:schemeClr val="accent1"/>
        </a:buClr>
        <a:buFont typeface="Arial" panose="020B0604020202020204" pitchFamily="34" charset="0"/>
        <a:buChar char="•"/>
        <a:defRPr sz="1050" kern="1200">
          <a:solidFill>
            <a:schemeClr val="tx1"/>
          </a:solidFill>
          <a:latin typeface="+mn-lt"/>
          <a:ea typeface="+mn-ea"/>
          <a:cs typeface="+mn-cs"/>
        </a:defRPr>
      </a:lvl5pPr>
      <a:lvl6pPr marL="1028700" indent="-137160" algn="l" defTabSz="685800" rtl="0" eaLnBrk="1" latinLnBrk="0" hangingPunct="1">
        <a:lnSpc>
          <a:spcPct val="90000"/>
        </a:lnSpc>
        <a:spcBef>
          <a:spcPts val="600"/>
        </a:spcBef>
        <a:buClr>
          <a:schemeClr val="accent1"/>
        </a:buClr>
        <a:buFont typeface="Arial" panose="020B0604020202020204" pitchFamily="34" charset="0"/>
        <a:buChar char="•"/>
        <a:defRPr sz="1050" kern="1200">
          <a:solidFill>
            <a:schemeClr val="tx1"/>
          </a:solidFill>
          <a:latin typeface="+mn-lt"/>
          <a:ea typeface="+mn-ea"/>
          <a:cs typeface="+mn-cs"/>
        </a:defRPr>
      </a:lvl6pPr>
      <a:lvl7pPr marL="1200150" indent="-137160" algn="l" defTabSz="685800" rtl="0" eaLnBrk="1" latinLnBrk="0" hangingPunct="1">
        <a:lnSpc>
          <a:spcPct val="90000"/>
        </a:lnSpc>
        <a:spcBef>
          <a:spcPts val="600"/>
        </a:spcBef>
        <a:buClr>
          <a:schemeClr val="accent1"/>
        </a:buClr>
        <a:buFont typeface="Arial" panose="020B0604020202020204" pitchFamily="34" charset="0"/>
        <a:buChar char="•"/>
        <a:defRPr sz="1050" kern="1200">
          <a:solidFill>
            <a:schemeClr val="tx1"/>
          </a:solidFill>
          <a:latin typeface="+mn-lt"/>
          <a:ea typeface="+mn-ea"/>
          <a:cs typeface="+mn-cs"/>
        </a:defRPr>
      </a:lvl7pPr>
      <a:lvl8pPr marL="1371600" indent="-137160" algn="l" defTabSz="685800" rtl="0" eaLnBrk="1" latinLnBrk="0" hangingPunct="1">
        <a:lnSpc>
          <a:spcPct val="90000"/>
        </a:lnSpc>
        <a:spcBef>
          <a:spcPts val="600"/>
        </a:spcBef>
        <a:buClr>
          <a:schemeClr val="accent1"/>
        </a:buClr>
        <a:buFont typeface="Arial" panose="020B0604020202020204" pitchFamily="34" charset="0"/>
        <a:buChar char="•"/>
        <a:defRPr sz="1050" kern="1200">
          <a:solidFill>
            <a:schemeClr val="tx1"/>
          </a:solidFill>
          <a:latin typeface="+mn-lt"/>
          <a:ea typeface="+mn-ea"/>
          <a:cs typeface="+mn-cs"/>
        </a:defRPr>
      </a:lvl8pPr>
      <a:lvl9pPr marL="1543050" indent="-137160" algn="l" defTabSz="685800" rtl="0" eaLnBrk="1" latinLnBrk="0" hangingPunct="1">
        <a:lnSpc>
          <a:spcPct val="90000"/>
        </a:lnSpc>
        <a:spcBef>
          <a:spcPts val="600"/>
        </a:spcBef>
        <a:buClr>
          <a:schemeClr val="accent1"/>
        </a:buClr>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3445CA-54C1-4DDE-A216-DD2414E3F59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a:p>
        </p:txBody>
      </p:sp>
      <p:sp>
        <p:nvSpPr>
          <p:cNvPr id="3" name="Text Placeholder 2">
            <a:extLst>
              <a:ext uri="{FF2B5EF4-FFF2-40B4-BE49-F238E27FC236}">
                <a16:creationId xmlns:a16="http://schemas.microsoft.com/office/drawing/2014/main" id="{0306395A-6879-4E93-B24E-067F88AC1D6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Date Placeholder 3">
            <a:extLst>
              <a:ext uri="{FF2B5EF4-FFF2-40B4-BE49-F238E27FC236}">
                <a16:creationId xmlns:a16="http://schemas.microsoft.com/office/drawing/2014/main" id="{9450FF5B-A6A6-4F0F-AA5D-3F0F69A43AE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0DA1498-92C7-4E4B-8045-C9195F453964}" type="datetimeFigureOut">
              <a:rPr lang="en-US" smtClean="0"/>
              <a:t>3/6/2024</a:t>
            </a:fld>
            <a:endParaRPr lang="en-US" dirty="0"/>
          </a:p>
        </p:txBody>
      </p:sp>
      <p:sp>
        <p:nvSpPr>
          <p:cNvPr id="5" name="Footer Placeholder 4">
            <a:extLst>
              <a:ext uri="{FF2B5EF4-FFF2-40B4-BE49-F238E27FC236}">
                <a16:creationId xmlns:a16="http://schemas.microsoft.com/office/drawing/2014/main" id="{FA798FAA-76CC-42EF-8BE0-466A41BBAB0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149FF02-6890-4E10-B958-1097AD32C6F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6FEDF93-2BFD-41CA-ABC7-B039102F3792}" type="slidenum">
              <a:rPr lang="en-US" smtClean="0"/>
              <a:t>‹#›</a:t>
            </a:fld>
            <a:endParaRPr lang="en-US" dirty="0"/>
          </a:p>
        </p:txBody>
      </p:sp>
    </p:spTree>
    <p:extLst>
      <p:ext uri="{BB962C8B-B14F-4D97-AF65-F5344CB8AC3E}">
        <p14:creationId xmlns:p14="http://schemas.microsoft.com/office/powerpoint/2010/main" val="197297445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researchgate.net/profile/Anthi-Adamopoulou"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hyperlink" Target="https://www.researchgate.net/profile/Ioannis-Kamarianos"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repository.kallipos.gr/handle/11419/12569" TargetMode="Externa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62.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customXml" Target="../ink/ink3.xm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1.png"/><Relationship Id="rId5" Type="http://schemas.openxmlformats.org/officeDocument/2006/relationships/image" Target="../media/image57.png"/><Relationship Id="rId15" Type="http://schemas.openxmlformats.org/officeDocument/2006/relationships/image" Target="../media/image63.png"/><Relationship Id="rId10" Type="http://schemas.openxmlformats.org/officeDocument/2006/relationships/customXml" Target="../ink/ink2.xml"/><Relationship Id="rId4" Type="http://schemas.openxmlformats.org/officeDocument/2006/relationships/image" Target="../media/image56.png"/><Relationship Id="rId9" Type="http://schemas.openxmlformats.org/officeDocument/2006/relationships/image" Target="../media/image60.png"/><Relationship Id="rId14" Type="http://schemas.openxmlformats.org/officeDocument/2006/relationships/customXml" Target="../ink/ink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customXml" Target="../ink/ink5.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hyperlink" Target="https://my.upatras.gr/docs/spss/spss/" TargetMode="External"/><Relationship Id="rId3" Type="http://schemas.openxmlformats.org/officeDocument/2006/relationships/image" Target="../media/image7.png"/><Relationship Id="rId7" Type="http://schemas.openxmlformats.org/officeDocument/2006/relationships/hyperlink" Target="https://www.upnet.gr/services/spss-statistics/#765bad227cae16e26" TargetMode="External"/><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hyperlink" Target="https://www.upnet.gr/wp-content/uploads/SPSS_25_Install_MacOS_Mojave.pdf" TargetMode="Externa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8650" y="3727341"/>
            <a:ext cx="7886699" cy="1158446"/>
          </a:xfrm>
        </p:spPr>
        <p:txBody>
          <a:bodyPr>
            <a:normAutofit fontScale="90000"/>
          </a:bodyPr>
          <a:lstStyle/>
          <a:p>
            <a:r>
              <a:rPr lang="el-GR" dirty="0"/>
              <a:t>Σεμινάριο: Μεθοδολογία της έρευνας</a:t>
            </a:r>
            <a:br>
              <a:rPr lang="el-GR" dirty="0"/>
            </a:br>
            <a:r>
              <a:rPr lang="en-US" sz="2200" dirty="0"/>
              <a:t>https://eclass.upatras.gr/courses/PDE1616/</a:t>
            </a:r>
          </a:p>
        </p:txBody>
      </p:sp>
      <p:sp>
        <p:nvSpPr>
          <p:cNvPr id="3" name="Subtitle 2"/>
          <p:cNvSpPr>
            <a:spLocks noGrp="1"/>
          </p:cNvSpPr>
          <p:nvPr>
            <p:ph type="subTitle" idx="1"/>
          </p:nvPr>
        </p:nvSpPr>
        <p:spPr>
          <a:xfrm>
            <a:off x="628651" y="4860877"/>
            <a:ext cx="7886699" cy="511223"/>
          </a:xfrm>
        </p:spPr>
        <p:txBody>
          <a:bodyPr>
            <a:normAutofit/>
          </a:bodyPr>
          <a:lstStyle/>
          <a:p>
            <a:endParaRPr lang="el-GR" sz="1350" dirty="0"/>
          </a:p>
          <a:p>
            <a:r>
              <a:rPr lang="el-GR" sz="1600" dirty="0"/>
              <a:t>Διδάσκοντες:  </a:t>
            </a:r>
            <a:r>
              <a:rPr lang="el-GR" sz="1600" dirty="0">
                <a:solidFill>
                  <a:schemeClr val="accent2">
                    <a:lumMod val="60000"/>
                    <a:lumOff val="40000"/>
                  </a:schemeClr>
                </a:solidFill>
                <a:hlinkClick r:id="rId3">
                  <a:extLst>
                    <a:ext uri="{A12FA001-AC4F-418D-AE19-62706E023703}">
                      <ahyp:hlinkClr xmlns:ahyp="http://schemas.microsoft.com/office/drawing/2018/hyperlinkcolor" val="tx"/>
                    </a:ext>
                  </a:extLst>
                </a:hlinkClick>
              </a:rPr>
              <a:t>Ανθή Αδαμοπούλου </a:t>
            </a:r>
            <a:r>
              <a:rPr lang="el-GR" sz="1600" dirty="0"/>
              <a:t>/ </a:t>
            </a:r>
            <a:r>
              <a:rPr lang="el-GR" sz="1600" dirty="0">
                <a:solidFill>
                  <a:schemeClr val="accent2">
                    <a:lumMod val="60000"/>
                    <a:lumOff val="40000"/>
                  </a:schemeClr>
                </a:solidFill>
                <a:hlinkClick r:id="rId4">
                  <a:extLst>
                    <a:ext uri="{A12FA001-AC4F-418D-AE19-62706E023703}">
                      <ahyp:hlinkClr xmlns:ahyp="http://schemas.microsoft.com/office/drawing/2018/hyperlinkcolor" val="tx"/>
                    </a:ext>
                  </a:extLst>
                </a:hlinkClick>
              </a:rPr>
              <a:t>Γιάννης Καμαριανός </a:t>
            </a:r>
            <a:endParaRPr lang="en-US" sz="1600" dirty="0">
              <a:solidFill>
                <a:schemeClr val="accent2">
                  <a:lumMod val="60000"/>
                  <a:lumOff val="40000"/>
                </a:schemeClr>
              </a:solidFill>
            </a:endParaRPr>
          </a:p>
          <a:p>
            <a:endParaRPr lang="el-GR" sz="1275" dirty="0"/>
          </a:p>
          <a:p>
            <a:endParaRPr lang="en-US" dirty="0"/>
          </a:p>
        </p:txBody>
      </p:sp>
    </p:spTree>
    <p:extLst>
      <p:ext uri="{BB962C8B-B14F-4D97-AF65-F5344CB8AC3E}">
        <p14:creationId xmlns:p14="http://schemas.microsoft.com/office/powerpoint/2010/main" val="214272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rotWithShape="1">
          <a:blip r:embed="rId2"/>
          <a:srcRect r="24059" b="7090"/>
          <a:stretch/>
        </p:blipFill>
        <p:spPr>
          <a:xfrm>
            <a:off x="611560" y="521108"/>
            <a:ext cx="8100784" cy="5572187"/>
          </a:xfrm>
          <a:prstGeom prst="rect">
            <a:avLst/>
          </a:prstGeom>
        </p:spPr>
      </p:pic>
      <p:sp>
        <p:nvSpPr>
          <p:cNvPr id="4" name="Θέση αριθμού διαφάνειας 3"/>
          <p:cNvSpPr>
            <a:spLocks noGrp="1"/>
          </p:cNvSpPr>
          <p:nvPr>
            <p:ph type="sldNum" sz="quarter" idx="12"/>
          </p:nvPr>
        </p:nvSpPr>
        <p:spPr/>
        <p:txBody>
          <a:bodyPr/>
          <a:lstStyle/>
          <a:p>
            <a:pPr>
              <a:defRPr/>
            </a:pPr>
            <a:fld id="{AFDF76C5-FD58-498F-929C-B2D1B4156563}" type="slidenum">
              <a:rPr lang="el-GR" altLang="el-GR" smtClean="0"/>
              <a:pPr>
                <a:defRPr/>
              </a:pPr>
              <a:t>10</a:t>
            </a:fld>
            <a:endParaRPr lang="el-GR" altLang="el-GR"/>
          </a:p>
        </p:txBody>
      </p:sp>
      <p:sp>
        <p:nvSpPr>
          <p:cNvPr id="2" name="Θέση υποσέλιδου 1">
            <a:extLst>
              <a:ext uri="{FF2B5EF4-FFF2-40B4-BE49-F238E27FC236}">
                <a16:creationId xmlns:a16="http://schemas.microsoft.com/office/drawing/2014/main" id="{3887CD9B-66D1-4730-857D-C6B08CD886B6}"/>
              </a:ext>
            </a:extLst>
          </p:cNvPr>
          <p:cNvSpPr>
            <a:spLocks noGrp="1"/>
          </p:cNvSpPr>
          <p:nvPr>
            <p:ph type="ftr" sz="quarter" idx="11"/>
          </p:nvPr>
        </p:nvSpPr>
        <p:spPr/>
        <p:txBody>
          <a:bodyPr/>
          <a:lstStyle/>
          <a:p>
            <a:pPr>
              <a:defRPr/>
            </a:pPr>
            <a:r>
              <a:rPr lang="el-GR" altLang="el-GR" b="1" dirty="0">
                <a:solidFill>
                  <a:srgbClr val="FF0000"/>
                </a:solidFill>
              </a:rPr>
              <a:t>ΔΗΜΙΟΥΡΓΙΑ ΒΑΣΗΣ</a:t>
            </a:r>
          </a:p>
        </p:txBody>
      </p:sp>
    </p:spTree>
    <p:extLst>
      <p:ext uri="{BB962C8B-B14F-4D97-AF65-F5344CB8AC3E}">
        <p14:creationId xmlns:p14="http://schemas.microsoft.com/office/powerpoint/2010/main" val="4217306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a:extLst>
              <a:ext uri="{FF2B5EF4-FFF2-40B4-BE49-F238E27FC236}">
                <a16:creationId xmlns:a16="http://schemas.microsoft.com/office/drawing/2014/main" id="{A1C2C238-FE4B-D927-4C74-AF61464F5A33}"/>
              </a:ext>
            </a:extLst>
          </p:cNvPr>
          <p:cNvPicPr>
            <a:picLocks noGrp="1" noChangeAspect="1"/>
          </p:cNvPicPr>
          <p:nvPr>
            <p:ph idx="1"/>
          </p:nvPr>
        </p:nvPicPr>
        <p:blipFill rotWithShape="1">
          <a:blip r:embed="rId2"/>
          <a:srcRect r="42684" b="8061"/>
          <a:stretch/>
        </p:blipFill>
        <p:spPr>
          <a:xfrm>
            <a:off x="251520" y="196553"/>
            <a:ext cx="7776864" cy="6048672"/>
          </a:xfrm>
        </p:spPr>
      </p:pic>
      <p:sp>
        <p:nvSpPr>
          <p:cNvPr id="4" name="Θέση αριθμού διαφάνειας 3">
            <a:extLst>
              <a:ext uri="{FF2B5EF4-FFF2-40B4-BE49-F238E27FC236}">
                <a16:creationId xmlns:a16="http://schemas.microsoft.com/office/drawing/2014/main" id="{17D7F377-0E59-4EB0-EDB6-7EB3499DB793}"/>
              </a:ext>
            </a:extLst>
          </p:cNvPr>
          <p:cNvSpPr>
            <a:spLocks noGrp="1"/>
          </p:cNvSpPr>
          <p:nvPr>
            <p:ph type="sldNum" sz="quarter" idx="12"/>
          </p:nvPr>
        </p:nvSpPr>
        <p:spPr/>
        <p:txBody>
          <a:bodyPr/>
          <a:lstStyle/>
          <a:p>
            <a:pPr>
              <a:defRPr/>
            </a:pPr>
            <a:fld id="{AFDF76C5-FD58-498F-929C-B2D1B4156563}" type="slidenum">
              <a:rPr lang="el-GR" altLang="el-GR" smtClean="0"/>
              <a:pPr>
                <a:defRPr/>
              </a:pPr>
              <a:t>11</a:t>
            </a:fld>
            <a:endParaRPr lang="el-GR" altLang="el-GR"/>
          </a:p>
        </p:txBody>
      </p:sp>
      <p:sp>
        <p:nvSpPr>
          <p:cNvPr id="3" name="TextBox 2">
            <a:extLst>
              <a:ext uri="{FF2B5EF4-FFF2-40B4-BE49-F238E27FC236}">
                <a16:creationId xmlns:a16="http://schemas.microsoft.com/office/drawing/2014/main" id="{43CD221B-0F3E-9768-EC32-87352C3FAF29}"/>
              </a:ext>
            </a:extLst>
          </p:cNvPr>
          <p:cNvSpPr txBox="1"/>
          <p:nvPr/>
        </p:nvSpPr>
        <p:spPr>
          <a:xfrm>
            <a:off x="5652120" y="6314956"/>
            <a:ext cx="2376264" cy="253916"/>
          </a:xfrm>
          <a:prstGeom prst="rect">
            <a:avLst/>
          </a:prstGeom>
          <a:noFill/>
        </p:spPr>
        <p:txBody>
          <a:bodyPr wrap="square">
            <a:spAutoFit/>
          </a:bodyPr>
          <a:lstStyle/>
          <a:p>
            <a:pPr>
              <a:defRPr/>
            </a:pPr>
            <a:r>
              <a:rPr lang="el-GR" altLang="el-GR" sz="1050" b="1" dirty="0">
                <a:solidFill>
                  <a:srgbClr val="FF0000"/>
                </a:solidFill>
              </a:rPr>
              <a:t>ΔΗΜΙΟΥΡΓΙΑ ΒΑΣΗΣ</a:t>
            </a:r>
          </a:p>
        </p:txBody>
      </p:sp>
    </p:spTree>
    <p:extLst>
      <p:ext uri="{BB962C8B-B14F-4D97-AF65-F5344CB8AC3E}">
        <p14:creationId xmlns:p14="http://schemas.microsoft.com/office/powerpoint/2010/main" val="1062382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Εικόνα 7">
            <a:extLst>
              <a:ext uri="{FF2B5EF4-FFF2-40B4-BE49-F238E27FC236}">
                <a16:creationId xmlns:a16="http://schemas.microsoft.com/office/drawing/2014/main" id="{C7B8F952-DB71-4D8C-A148-057D261DDA56}"/>
              </a:ext>
            </a:extLst>
          </p:cNvPr>
          <p:cNvPicPr>
            <a:picLocks noChangeAspect="1"/>
          </p:cNvPicPr>
          <p:nvPr/>
        </p:nvPicPr>
        <p:blipFill rotWithShape="1">
          <a:blip r:embed="rId2"/>
          <a:srcRect t="2399" r="72050" b="35676"/>
          <a:stretch/>
        </p:blipFill>
        <p:spPr>
          <a:xfrm>
            <a:off x="4966778" y="594562"/>
            <a:ext cx="3185614" cy="3970097"/>
          </a:xfrm>
          <a:prstGeom prst="rect">
            <a:avLst/>
          </a:prstGeom>
        </p:spPr>
      </p:pic>
      <p:cxnSp>
        <p:nvCxnSpPr>
          <p:cNvPr id="17" name="Straight Connector 16">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996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6" name="Εικόνα 5">
            <a:extLst>
              <a:ext uri="{FF2B5EF4-FFF2-40B4-BE49-F238E27FC236}">
                <a16:creationId xmlns:a16="http://schemas.microsoft.com/office/drawing/2014/main" id="{DEB061C6-4A1A-B5AC-4299-89051EB1589C}"/>
              </a:ext>
            </a:extLst>
          </p:cNvPr>
          <p:cNvPicPr>
            <a:picLocks noChangeAspect="1"/>
          </p:cNvPicPr>
          <p:nvPr/>
        </p:nvPicPr>
        <p:blipFill rotWithShape="1">
          <a:blip r:embed="rId3"/>
          <a:srcRect t="26199" r="47098" b="1180"/>
          <a:stretch/>
        </p:blipFill>
        <p:spPr>
          <a:xfrm>
            <a:off x="519959" y="463659"/>
            <a:ext cx="4340074" cy="3351277"/>
          </a:xfrm>
          <a:prstGeom prst="rect">
            <a:avLst/>
          </a:prstGeom>
        </p:spPr>
      </p:pic>
      <p:sp>
        <p:nvSpPr>
          <p:cNvPr id="4" name="Θέση αριθμού διαφάνειας 3">
            <a:extLst>
              <a:ext uri="{FF2B5EF4-FFF2-40B4-BE49-F238E27FC236}">
                <a16:creationId xmlns:a16="http://schemas.microsoft.com/office/drawing/2014/main" id="{F68D5B88-2135-1A50-ED18-D9EA011B063D}"/>
              </a:ext>
            </a:extLst>
          </p:cNvPr>
          <p:cNvSpPr>
            <a:spLocks noGrp="1"/>
          </p:cNvSpPr>
          <p:nvPr>
            <p:ph type="sldNum" sz="quarter" idx="12"/>
          </p:nvPr>
        </p:nvSpPr>
        <p:spPr>
          <a:xfrm>
            <a:off x="6439361" y="6084434"/>
            <a:ext cx="2057400" cy="241002"/>
          </a:xfrm>
        </p:spPr>
        <p:txBody>
          <a:bodyPr vert="horz" lIns="91440" tIns="45720" rIns="91440" bIns="45720" rtlCol="0" anchor="ctr">
            <a:normAutofit fontScale="92500" lnSpcReduction="20000"/>
          </a:bodyPr>
          <a:lstStyle/>
          <a:p>
            <a:pPr>
              <a:defRPr/>
            </a:pPr>
            <a:r>
              <a:rPr lang="el-GR" altLang="el-GR" sz="1200" b="1">
                <a:solidFill>
                  <a:srgbClr val="FF0000"/>
                </a:solidFill>
              </a:rPr>
              <a:t>ΔΗΜΙΟΥΡΓΙΑ ΒΑΣΗΣ</a:t>
            </a:r>
            <a:endParaRPr lang="el-GR" altLang="el-GR" sz="1200" b="1" dirty="0">
              <a:solidFill>
                <a:srgbClr val="FF0000"/>
              </a:solidFill>
            </a:endParaRPr>
          </a:p>
        </p:txBody>
      </p:sp>
      <p:pic>
        <p:nvPicPr>
          <p:cNvPr id="10" name="Εικόνα 9">
            <a:extLst>
              <a:ext uri="{FF2B5EF4-FFF2-40B4-BE49-F238E27FC236}">
                <a16:creationId xmlns:a16="http://schemas.microsoft.com/office/drawing/2014/main" id="{751774C6-503F-78B7-0082-632A2B58F7A9}"/>
              </a:ext>
            </a:extLst>
          </p:cNvPr>
          <p:cNvPicPr>
            <a:picLocks noChangeAspect="1"/>
          </p:cNvPicPr>
          <p:nvPr/>
        </p:nvPicPr>
        <p:blipFill rotWithShape="1">
          <a:blip r:embed="rId4"/>
          <a:srcRect l="34279" t="29001" r="34250" b="37400"/>
          <a:stretch/>
        </p:blipFill>
        <p:spPr>
          <a:xfrm>
            <a:off x="5314397" y="3800455"/>
            <a:ext cx="3284169" cy="1972322"/>
          </a:xfrm>
          <a:prstGeom prst="rect">
            <a:avLst/>
          </a:prstGeom>
        </p:spPr>
      </p:pic>
      <p:pic>
        <p:nvPicPr>
          <p:cNvPr id="12" name="Εικόνα 11">
            <a:extLst>
              <a:ext uri="{FF2B5EF4-FFF2-40B4-BE49-F238E27FC236}">
                <a16:creationId xmlns:a16="http://schemas.microsoft.com/office/drawing/2014/main" id="{1709668B-94AA-AA05-436E-605A5E7DD533}"/>
              </a:ext>
            </a:extLst>
          </p:cNvPr>
          <p:cNvPicPr>
            <a:picLocks noChangeAspect="1"/>
          </p:cNvPicPr>
          <p:nvPr/>
        </p:nvPicPr>
        <p:blipFill rotWithShape="1">
          <a:blip r:embed="rId5"/>
          <a:srcRect l="10626" t="2400" r="69051" b="43000"/>
          <a:stretch/>
        </p:blipFill>
        <p:spPr>
          <a:xfrm>
            <a:off x="357759" y="2873426"/>
            <a:ext cx="2332237" cy="3524376"/>
          </a:xfrm>
          <a:prstGeom prst="rect">
            <a:avLst/>
          </a:prstGeom>
        </p:spPr>
      </p:pic>
      <p:pic>
        <p:nvPicPr>
          <p:cNvPr id="16" name="Εικόνα 15">
            <a:extLst>
              <a:ext uri="{FF2B5EF4-FFF2-40B4-BE49-F238E27FC236}">
                <a16:creationId xmlns:a16="http://schemas.microsoft.com/office/drawing/2014/main" id="{A92BF003-6E2B-71A4-6EB3-71699E202899}"/>
              </a:ext>
            </a:extLst>
          </p:cNvPr>
          <p:cNvPicPr>
            <a:picLocks noChangeAspect="1"/>
          </p:cNvPicPr>
          <p:nvPr/>
        </p:nvPicPr>
        <p:blipFill rotWithShape="1">
          <a:blip r:embed="rId6"/>
          <a:srcRect l="35826" t="17800" r="35825" b="26201"/>
          <a:stretch/>
        </p:blipFill>
        <p:spPr>
          <a:xfrm>
            <a:off x="2349496" y="3402455"/>
            <a:ext cx="2623357" cy="2914844"/>
          </a:xfrm>
          <a:prstGeom prst="rect">
            <a:avLst/>
          </a:prstGeom>
        </p:spPr>
      </p:pic>
    </p:spTree>
    <p:extLst>
      <p:ext uri="{BB962C8B-B14F-4D97-AF65-F5344CB8AC3E}">
        <p14:creationId xmlns:p14="http://schemas.microsoft.com/office/powerpoint/2010/main" val="3498913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a:extLst>
              <a:ext uri="{FF2B5EF4-FFF2-40B4-BE49-F238E27FC236}">
                <a16:creationId xmlns:a16="http://schemas.microsoft.com/office/drawing/2014/main" id="{E81FE6FB-E568-7DF2-7792-FA6557EE631B}"/>
              </a:ext>
            </a:extLst>
          </p:cNvPr>
          <p:cNvPicPr>
            <a:picLocks noGrp="1" noChangeAspect="1"/>
          </p:cNvPicPr>
          <p:nvPr>
            <p:ph idx="1"/>
          </p:nvPr>
        </p:nvPicPr>
        <p:blipFill rotWithShape="1">
          <a:blip r:embed="rId2"/>
          <a:srcRect t="-1" r="44516" b="-9372"/>
          <a:stretch/>
        </p:blipFill>
        <p:spPr>
          <a:xfrm>
            <a:off x="395536" y="0"/>
            <a:ext cx="4716016" cy="5229200"/>
          </a:xfrm>
        </p:spPr>
      </p:pic>
      <p:sp>
        <p:nvSpPr>
          <p:cNvPr id="4" name="Θέση αριθμού διαφάνειας 3">
            <a:extLst>
              <a:ext uri="{FF2B5EF4-FFF2-40B4-BE49-F238E27FC236}">
                <a16:creationId xmlns:a16="http://schemas.microsoft.com/office/drawing/2014/main" id="{D98BAE18-AABF-86B8-5660-3FCC9E04DB55}"/>
              </a:ext>
            </a:extLst>
          </p:cNvPr>
          <p:cNvSpPr>
            <a:spLocks noGrp="1"/>
          </p:cNvSpPr>
          <p:nvPr>
            <p:ph type="sldNum" sz="quarter" idx="12"/>
          </p:nvPr>
        </p:nvSpPr>
        <p:spPr/>
        <p:txBody>
          <a:bodyPr/>
          <a:lstStyle/>
          <a:p>
            <a:pPr>
              <a:defRPr/>
            </a:pPr>
            <a:fld id="{AFDF76C5-FD58-498F-929C-B2D1B4156563}" type="slidenum">
              <a:rPr lang="el-GR" altLang="el-GR" smtClean="0"/>
              <a:pPr>
                <a:defRPr/>
              </a:pPr>
              <a:t>13</a:t>
            </a:fld>
            <a:endParaRPr lang="el-GR" altLang="el-GR"/>
          </a:p>
        </p:txBody>
      </p:sp>
      <p:pic>
        <p:nvPicPr>
          <p:cNvPr id="8" name="Εικόνα 7">
            <a:extLst>
              <a:ext uri="{FF2B5EF4-FFF2-40B4-BE49-F238E27FC236}">
                <a16:creationId xmlns:a16="http://schemas.microsoft.com/office/drawing/2014/main" id="{04DAD51D-32A0-FFBD-045C-40929F288688}"/>
              </a:ext>
            </a:extLst>
          </p:cNvPr>
          <p:cNvPicPr>
            <a:picLocks noChangeAspect="1"/>
          </p:cNvPicPr>
          <p:nvPr/>
        </p:nvPicPr>
        <p:blipFill rotWithShape="1">
          <a:blip r:embed="rId3"/>
          <a:srcRect l="-1" t="-1" r="33440" b="-2869"/>
          <a:stretch/>
        </p:blipFill>
        <p:spPr>
          <a:xfrm>
            <a:off x="2843808" y="1844824"/>
            <a:ext cx="5940152" cy="5164038"/>
          </a:xfrm>
          <a:prstGeom prst="rect">
            <a:avLst/>
          </a:prstGeom>
        </p:spPr>
      </p:pic>
      <p:sp>
        <p:nvSpPr>
          <p:cNvPr id="3" name="TextBox 2">
            <a:extLst>
              <a:ext uri="{FF2B5EF4-FFF2-40B4-BE49-F238E27FC236}">
                <a16:creationId xmlns:a16="http://schemas.microsoft.com/office/drawing/2014/main" id="{14A8F79D-157B-0DDE-18CA-814305350BA9}"/>
              </a:ext>
            </a:extLst>
          </p:cNvPr>
          <p:cNvSpPr txBox="1"/>
          <p:nvPr/>
        </p:nvSpPr>
        <p:spPr>
          <a:xfrm>
            <a:off x="179512" y="6245225"/>
            <a:ext cx="2213992" cy="276999"/>
          </a:xfrm>
          <a:prstGeom prst="rect">
            <a:avLst/>
          </a:prstGeom>
          <a:noFill/>
        </p:spPr>
        <p:txBody>
          <a:bodyPr wrap="square">
            <a:spAutoFit/>
          </a:bodyPr>
          <a:lstStyle/>
          <a:p>
            <a:pPr>
              <a:defRPr/>
            </a:pPr>
            <a:r>
              <a:rPr lang="el-GR" altLang="el-GR" sz="1200" b="1" dirty="0">
                <a:solidFill>
                  <a:srgbClr val="FF0000"/>
                </a:solidFill>
              </a:rPr>
              <a:t>ΔΗΜΙΟΥΡΓΙΑ ΒΑΣΗΣ</a:t>
            </a:r>
          </a:p>
        </p:txBody>
      </p:sp>
    </p:spTree>
    <p:extLst>
      <p:ext uri="{BB962C8B-B14F-4D97-AF65-F5344CB8AC3E}">
        <p14:creationId xmlns:p14="http://schemas.microsoft.com/office/powerpoint/2010/main" val="3517903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2496B17-A060-F413-0702-8935795417EC}"/>
              </a:ext>
            </a:extLst>
          </p:cNvPr>
          <p:cNvSpPr>
            <a:spLocks noGrp="1"/>
          </p:cNvSpPr>
          <p:nvPr>
            <p:ph type="title"/>
          </p:nvPr>
        </p:nvSpPr>
        <p:spPr>
          <a:xfrm>
            <a:off x="480060" y="325369"/>
            <a:ext cx="3276451" cy="1956841"/>
          </a:xfrm>
        </p:spPr>
        <p:txBody>
          <a:bodyPr anchor="b">
            <a:normAutofit/>
          </a:bodyPr>
          <a:lstStyle/>
          <a:p>
            <a:r>
              <a:rPr lang="el-GR" sz="2800" b="1" dirty="0"/>
              <a:t>ΒΑΣΗ ΠΑΡΑΔΕΙΓΜΑ</a:t>
            </a:r>
            <a:endParaRPr lang="en-US" sz="2800" b="1"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Εικόνα 5">
            <a:extLst>
              <a:ext uri="{FF2B5EF4-FFF2-40B4-BE49-F238E27FC236}">
                <a16:creationId xmlns:a16="http://schemas.microsoft.com/office/drawing/2014/main" id="{1700296D-8FF9-0015-114D-5A9296FB800C}"/>
              </a:ext>
            </a:extLst>
          </p:cNvPr>
          <p:cNvPicPr>
            <a:picLocks noChangeAspect="1"/>
          </p:cNvPicPr>
          <p:nvPr/>
        </p:nvPicPr>
        <p:blipFill rotWithShape="1">
          <a:blip r:embed="rId2"/>
          <a:srcRect l="8580" r="49104"/>
          <a:stretch/>
        </p:blipFill>
        <p:spPr>
          <a:xfrm>
            <a:off x="3389808" y="10"/>
            <a:ext cx="5274132" cy="701092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Θέση αριθμού διαφάνειας 3">
            <a:extLst>
              <a:ext uri="{FF2B5EF4-FFF2-40B4-BE49-F238E27FC236}">
                <a16:creationId xmlns:a16="http://schemas.microsoft.com/office/drawing/2014/main" id="{181121FA-0CBE-7E6A-7A9A-78AEB15261F5}"/>
              </a:ext>
            </a:extLst>
          </p:cNvPr>
          <p:cNvSpPr>
            <a:spLocks noGrp="1"/>
          </p:cNvSpPr>
          <p:nvPr>
            <p:ph type="sldNum" sz="quarter" idx="12"/>
          </p:nvPr>
        </p:nvSpPr>
        <p:spPr>
          <a:xfrm>
            <a:off x="7829550" y="6356350"/>
            <a:ext cx="685800" cy="365125"/>
          </a:xfrm>
        </p:spPr>
        <p:txBody>
          <a:bodyPr>
            <a:normAutofit/>
          </a:bodyPr>
          <a:lstStyle/>
          <a:p>
            <a:pPr>
              <a:spcAft>
                <a:spcPts val="600"/>
              </a:spcAft>
              <a:defRPr/>
            </a:pPr>
            <a:fld id="{AFDF76C5-FD58-498F-929C-B2D1B4156563}" type="slidenum">
              <a:rPr lang="el-GR" altLang="el-GR">
                <a:solidFill>
                  <a:srgbClr val="FFFFFF"/>
                </a:solidFill>
              </a:rPr>
              <a:pPr>
                <a:spcAft>
                  <a:spcPts val="600"/>
                </a:spcAft>
                <a:defRPr/>
              </a:pPr>
              <a:t>14</a:t>
            </a:fld>
            <a:endParaRPr lang="el-GR" altLang="el-GR">
              <a:solidFill>
                <a:srgbClr val="FFFFFF"/>
              </a:solidFill>
            </a:endParaRPr>
          </a:p>
        </p:txBody>
      </p:sp>
      <p:sp>
        <p:nvSpPr>
          <p:cNvPr id="5" name="TextBox 4">
            <a:extLst>
              <a:ext uri="{FF2B5EF4-FFF2-40B4-BE49-F238E27FC236}">
                <a16:creationId xmlns:a16="http://schemas.microsoft.com/office/drawing/2014/main" id="{49DF469B-6F71-97DD-BF4A-BB6374E4A465}"/>
              </a:ext>
            </a:extLst>
          </p:cNvPr>
          <p:cNvSpPr txBox="1"/>
          <p:nvPr/>
        </p:nvSpPr>
        <p:spPr>
          <a:xfrm>
            <a:off x="269837" y="6284591"/>
            <a:ext cx="1800200" cy="253916"/>
          </a:xfrm>
          <a:prstGeom prst="rect">
            <a:avLst/>
          </a:prstGeom>
          <a:noFill/>
        </p:spPr>
        <p:txBody>
          <a:bodyPr wrap="square">
            <a:spAutoFit/>
          </a:bodyPr>
          <a:lstStyle/>
          <a:p>
            <a:pPr>
              <a:defRPr/>
            </a:pPr>
            <a:r>
              <a:rPr lang="el-GR" altLang="el-GR" sz="1050" b="1" dirty="0">
                <a:solidFill>
                  <a:srgbClr val="FF0000"/>
                </a:solidFill>
              </a:rPr>
              <a:t>ΔΗΜΙΟΥΡΓΙΑ ΒΑΣΗΣ</a:t>
            </a:r>
          </a:p>
        </p:txBody>
      </p:sp>
    </p:spTree>
    <p:extLst>
      <p:ext uri="{BB962C8B-B14F-4D97-AF65-F5344CB8AC3E}">
        <p14:creationId xmlns:p14="http://schemas.microsoft.com/office/powerpoint/2010/main" val="3759914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FD4BB09-8767-46EF-9CB6-C99761D06F45}"/>
              </a:ext>
            </a:extLst>
          </p:cNvPr>
          <p:cNvSpPr>
            <a:spLocks noGrp="1"/>
          </p:cNvSpPr>
          <p:nvPr>
            <p:ph type="title"/>
          </p:nvPr>
        </p:nvSpPr>
        <p:spPr>
          <a:xfrm>
            <a:off x="480060" y="325369"/>
            <a:ext cx="3276451" cy="1956841"/>
          </a:xfrm>
        </p:spPr>
        <p:txBody>
          <a:bodyPr anchor="b">
            <a:normAutofit/>
          </a:bodyPr>
          <a:lstStyle/>
          <a:p>
            <a:pPr>
              <a:lnSpc>
                <a:spcPct val="90000"/>
              </a:lnSpc>
            </a:pPr>
            <a:r>
              <a:rPr lang="el-GR" sz="3600" b="1" dirty="0"/>
              <a:t>ΒΑΣΗ ΠΑΡΑΔΕΙΓΜΑ</a:t>
            </a:r>
            <a:endParaRPr lang="en-US" sz="3600" b="1"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D8E34CF7-2431-4694-BDA2-302FB17C37FD}"/>
              </a:ext>
            </a:extLst>
          </p:cNvPr>
          <p:cNvSpPr>
            <a:spLocks noGrp="1"/>
          </p:cNvSpPr>
          <p:nvPr>
            <p:ph idx="1"/>
          </p:nvPr>
        </p:nvSpPr>
        <p:spPr>
          <a:xfrm>
            <a:off x="480060" y="2872899"/>
            <a:ext cx="3182691" cy="3320668"/>
          </a:xfrm>
        </p:spPr>
        <p:txBody>
          <a:bodyPr>
            <a:normAutofit/>
          </a:bodyPr>
          <a:lstStyle/>
          <a:p>
            <a:pPr marL="0" indent="0">
              <a:buNone/>
            </a:pPr>
            <a:endParaRPr lang="el-GR" sz="1900" dirty="0"/>
          </a:p>
          <a:p>
            <a:pPr marL="0" indent="0">
              <a:buNone/>
            </a:pPr>
            <a:endParaRPr lang="el-GR" sz="1900" dirty="0"/>
          </a:p>
          <a:p>
            <a:pPr marL="0" indent="0">
              <a:buNone/>
            </a:pPr>
            <a:endParaRPr lang="el-GR" sz="1900" dirty="0"/>
          </a:p>
          <a:p>
            <a:pPr marL="0" indent="0">
              <a:buNone/>
            </a:pPr>
            <a:endParaRPr lang="el-GR" sz="1900" dirty="0"/>
          </a:p>
          <a:p>
            <a:pPr marL="0" indent="0">
              <a:buNone/>
            </a:pPr>
            <a:endParaRPr lang="el-GR" sz="1900" dirty="0"/>
          </a:p>
          <a:p>
            <a:pPr marL="0" indent="0">
              <a:buNone/>
            </a:pPr>
            <a:r>
              <a:rPr lang="el-GR" sz="1900" dirty="0"/>
              <a:t>Καθόλου(1) – λίγο σημαντικό(2) – πολύ σημαντικό (3) – πάρα πολύ σημαντικό (4) -</a:t>
            </a:r>
            <a:endParaRPr lang="en-US" sz="1900" dirty="0"/>
          </a:p>
        </p:txBody>
      </p:sp>
      <p:pic>
        <p:nvPicPr>
          <p:cNvPr id="6" name="Εικόνα 5">
            <a:extLst>
              <a:ext uri="{FF2B5EF4-FFF2-40B4-BE49-F238E27FC236}">
                <a16:creationId xmlns:a16="http://schemas.microsoft.com/office/drawing/2014/main" id="{DE112B89-7BEE-6FCF-37A1-3C043DC5A4D8}"/>
              </a:ext>
            </a:extLst>
          </p:cNvPr>
          <p:cNvPicPr>
            <a:picLocks noChangeAspect="1"/>
          </p:cNvPicPr>
          <p:nvPr/>
        </p:nvPicPr>
        <p:blipFill rotWithShape="1">
          <a:blip r:embed="rId2"/>
          <a:srcRect l="11012" r="46673"/>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Θέση αριθμού διαφάνειας 3">
            <a:extLst>
              <a:ext uri="{FF2B5EF4-FFF2-40B4-BE49-F238E27FC236}">
                <a16:creationId xmlns:a16="http://schemas.microsoft.com/office/drawing/2014/main" id="{366CC7B3-72CA-4568-A650-40727FF29EBA}"/>
              </a:ext>
            </a:extLst>
          </p:cNvPr>
          <p:cNvSpPr>
            <a:spLocks noGrp="1"/>
          </p:cNvSpPr>
          <p:nvPr>
            <p:ph type="sldNum" sz="quarter" idx="12"/>
          </p:nvPr>
        </p:nvSpPr>
        <p:spPr>
          <a:xfrm>
            <a:off x="7829550" y="6356350"/>
            <a:ext cx="685800" cy="365125"/>
          </a:xfrm>
        </p:spPr>
        <p:txBody>
          <a:bodyPr>
            <a:normAutofit/>
          </a:bodyPr>
          <a:lstStyle/>
          <a:p>
            <a:pPr>
              <a:spcAft>
                <a:spcPts val="600"/>
              </a:spcAft>
              <a:defRPr/>
            </a:pPr>
            <a:fld id="{AFDF76C5-FD58-498F-929C-B2D1B4156563}" type="slidenum">
              <a:rPr lang="el-GR" altLang="el-GR">
                <a:solidFill>
                  <a:srgbClr val="FFFFFF"/>
                </a:solidFill>
              </a:rPr>
              <a:pPr>
                <a:spcAft>
                  <a:spcPts val="600"/>
                </a:spcAft>
                <a:defRPr/>
              </a:pPr>
              <a:t>15</a:t>
            </a:fld>
            <a:endParaRPr lang="el-GR" altLang="el-GR">
              <a:solidFill>
                <a:srgbClr val="FFFFFF"/>
              </a:solidFill>
            </a:endParaRPr>
          </a:p>
        </p:txBody>
      </p:sp>
      <p:sp>
        <p:nvSpPr>
          <p:cNvPr id="7" name="TextBox 6">
            <a:extLst>
              <a:ext uri="{FF2B5EF4-FFF2-40B4-BE49-F238E27FC236}">
                <a16:creationId xmlns:a16="http://schemas.microsoft.com/office/drawing/2014/main" id="{517348DE-7897-B72F-8930-ABB8CEA5D446}"/>
              </a:ext>
            </a:extLst>
          </p:cNvPr>
          <p:cNvSpPr txBox="1"/>
          <p:nvPr/>
        </p:nvSpPr>
        <p:spPr>
          <a:xfrm>
            <a:off x="855599" y="6156451"/>
            <a:ext cx="1844193" cy="253916"/>
          </a:xfrm>
          <a:prstGeom prst="rect">
            <a:avLst/>
          </a:prstGeom>
          <a:noFill/>
        </p:spPr>
        <p:txBody>
          <a:bodyPr wrap="square">
            <a:spAutoFit/>
          </a:bodyPr>
          <a:lstStyle/>
          <a:p>
            <a:pPr>
              <a:defRPr/>
            </a:pPr>
            <a:r>
              <a:rPr lang="el-GR" altLang="el-GR" sz="1050" b="1" dirty="0">
                <a:solidFill>
                  <a:srgbClr val="FF0000"/>
                </a:solidFill>
              </a:rPr>
              <a:t>ΔΗΜΙΟΥΡΓΙΑ ΒΑΣΗΣ</a:t>
            </a:r>
          </a:p>
        </p:txBody>
      </p:sp>
    </p:spTree>
    <p:extLst>
      <p:ext uri="{BB962C8B-B14F-4D97-AF65-F5344CB8AC3E}">
        <p14:creationId xmlns:p14="http://schemas.microsoft.com/office/powerpoint/2010/main" val="1714118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C1D3246C-0B63-4E51-85BD-99175B3FC849}"/>
              </a:ext>
            </a:extLst>
          </p:cNvPr>
          <p:cNvSpPr>
            <a:spLocks noGrp="1" noChangeArrowheads="1"/>
          </p:cNvSpPr>
          <p:nvPr>
            <p:ph idx="1"/>
          </p:nvPr>
        </p:nvSpPr>
        <p:spPr>
          <a:xfrm>
            <a:off x="467544" y="332656"/>
            <a:ext cx="8280920" cy="6336704"/>
          </a:xfrm>
        </p:spPr>
        <p:txBody>
          <a:bodyPr/>
          <a:lstStyle/>
          <a:p>
            <a:pPr eaLnBrk="1" hangingPunct="1"/>
            <a:r>
              <a:rPr lang="el-GR" altLang="el-GR" sz="2800" dirty="0">
                <a:latin typeface="Calibri" panose="020F0502020204030204" pitchFamily="34" charset="0"/>
                <a:cs typeface="Calibri" panose="020F0502020204030204" pitchFamily="34" charset="0"/>
              </a:rPr>
              <a:t>Συχνότητες – Μέτρα Κεντρικής Τάσης</a:t>
            </a:r>
          </a:p>
          <a:p>
            <a:pPr eaLnBrk="1" hangingPunct="1"/>
            <a:r>
              <a:rPr lang="el-GR" altLang="el-GR" sz="2800" dirty="0">
                <a:latin typeface="Calibri" panose="020F0502020204030204" pitchFamily="34" charset="0"/>
                <a:cs typeface="Calibri" panose="020F0502020204030204" pitchFamily="34" charset="0"/>
              </a:rPr>
              <a:t>Σχέσεις μεταβλητών</a:t>
            </a:r>
          </a:p>
          <a:p>
            <a:pPr eaLnBrk="1" hangingPunct="1"/>
            <a:r>
              <a:rPr lang="el-GR" altLang="el-GR" sz="2800" dirty="0">
                <a:latin typeface="Calibri" panose="020F0502020204030204" pitchFamily="34" charset="0"/>
                <a:cs typeface="Calibri" panose="020F0502020204030204" pitchFamily="34" charset="0"/>
              </a:rPr>
              <a:t>Διαχείριση βάσης δεδομένων </a:t>
            </a:r>
            <a:r>
              <a:rPr lang="en-US" altLang="el-GR" sz="2800" dirty="0">
                <a:latin typeface="Calibri" panose="020F0502020204030204" pitchFamily="34" charset="0"/>
                <a:cs typeface="Calibri" panose="020F0502020204030204" pitchFamily="34" charset="0"/>
              </a:rPr>
              <a:t>(spilt files, select cases)</a:t>
            </a:r>
            <a:endParaRPr lang="el-GR" altLang="el-GR" sz="2800" dirty="0">
              <a:latin typeface="Calibri" panose="020F0502020204030204" pitchFamily="34" charset="0"/>
              <a:cs typeface="Calibri" panose="020F0502020204030204" pitchFamily="34" charset="0"/>
            </a:endParaRPr>
          </a:p>
          <a:p>
            <a:pPr eaLnBrk="1" hangingPunct="1"/>
            <a:r>
              <a:rPr lang="el-GR" altLang="el-GR" sz="2800" dirty="0">
                <a:latin typeface="Calibri" panose="020F0502020204030204" pitchFamily="34" charset="0"/>
                <a:cs typeface="Calibri" panose="020F0502020204030204" pitchFamily="34" charset="0"/>
              </a:rPr>
              <a:t>Διαχείριση μεταβλητών</a:t>
            </a:r>
            <a:r>
              <a:rPr lang="en-US" altLang="el-GR" sz="2800" dirty="0">
                <a:latin typeface="Calibri" panose="020F0502020204030204" pitchFamily="34" charset="0"/>
                <a:cs typeface="Calibri" panose="020F0502020204030204" pitchFamily="34" charset="0"/>
              </a:rPr>
              <a:t> (recode variable</a:t>
            </a:r>
            <a:r>
              <a:rPr lang="el-GR" altLang="el-GR" sz="2800" dirty="0">
                <a:latin typeface="Calibri" panose="020F0502020204030204" pitchFamily="34" charset="0"/>
                <a:cs typeface="Calibri" panose="020F0502020204030204" pitchFamily="34" charset="0"/>
              </a:rPr>
              <a:t>, </a:t>
            </a:r>
            <a:r>
              <a:rPr lang="en-US" altLang="el-GR" sz="2800" dirty="0">
                <a:latin typeface="Calibri" panose="020F0502020204030204" pitchFamily="34" charset="0"/>
                <a:cs typeface="Calibri" panose="020F0502020204030204" pitchFamily="34" charset="0"/>
              </a:rPr>
              <a:t>compute</a:t>
            </a:r>
            <a:r>
              <a:rPr lang="el-GR" altLang="el-GR" sz="2800" dirty="0">
                <a:latin typeface="Calibri" panose="020F0502020204030204" pitchFamily="34" charset="0"/>
                <a:cs typeface="Calibri" panose="020F0502020204030204" pitchFamily="34" charset="0"/>
              </a:rPr>
              <a:t>)</a:t>
            </a:r>
            <a:r>
              <a:rPr lang="en-US" altLang="el-GR" sz="2800" dirty="0">
                <a:latin typeface="Calibri" panose="020F0502020204030204" pitchFamily="34" charset="0"/>
                <a:cs typeface="Calibri" panose="020F0502020204030204" pitchFamily="34" charset="0"/>
              </a:rPr>
              <a:t> </a:t>
            </a:r>
            <a:endParaRPr lang="el-GR" altLang="el-GR" sz="2800" dirty="0">
              <a:latin typeface="Calibri" panose="020F0502020204030204" pitchFamily="34" charset="0"/>
              <a:cs typeface="Calibri" panose="020F0502020204030204" pitchFamily="34" charset="0"/>
            </a:endParaRPr>
          </a:p>
          <a:p>
            <a:pPr marL="609600" indent="-609600" eaLnBrk="1" hangingPunct="1">
              <a:lnSpc>
                <a:spcPct val="80000"/>
              </a:lnSpc>
              <a:buFontTx/>
              <a:buNone/>
              <a:defRPr/>
            </a:pPr>
            <a:endParaRPr lang="el-GR" altLang="el-GR" sz="2800" dirty="0">
              <a:solidFill>
                <a:schemeClr val="hlink"/>
              </a:solidFill>
              <a:latin typeface="Calibri" panose="020F0502020204030204" pitchFamily="34" charset="0"/>
              <a:cs typeface="Calibri" panose="020F0502020204030204" pitchFamily="34" charset="0"/>
            </a:endParaRPr>
          </a:p>
          <a:p>
            <a:pPr marL="609600" indent="-609600" algn="ctr" eaLnBrk="1" hangingPunct="1">
              <a:lnSpc>
                <a:spcPct val="80000"/>
              </a:lnSpc>
              <a:buFontTx/>
              <a:buNone/>
              <a:defRPr/>
            </a:pPr>
            <a:endParaRPr lang="el-GR" altLang="el-GR" sz="2400" i="1" dirty="0">
              <a:solidFill>
                <a:schemeClr val="hlink"/>
              </a:solidFill>
              <a:latin typeface="Calibri" panose="020F0502020204030204" pitchFamily="34" charset="0"/>
              <a:cs typeface="Calibri" panose="020F0502020204030204" pitchFamily="34" charset="0"/>
            </a:endParaRPr>
          </a:p>
          <a:p>
            <a:pPr marL="457200" lvl="1" indent="0" eaLnBrk="1" hangingPunct="1">
              <a:spcBef>
                <a:spcPts val="400"/>
              </a:spcBef>
              <a:buNone/>
              <a:defRPr/>
            </a:pPr>
            <a:r>
              <a:rPr lang="el-GR" altLang="el-GR" sz="1600" b="1" dirty="0">
                <a:solidFill>
                  <a:srgbClr val="C00000"/>
                </a:solidFill>
                <a:latin typeface="Calibri" panose="020F0502020204030204" pitchFamily="34" charset="0"/>
                <a:cs typeface="Calibri" panose="020F0502020204030204" pitchFamily="34" charset="0"/>
              </a:rPr>
              <a:t>ΕΡΓΑΣΤΗΡΙΟ_2</a:t>
            </a:r>
            <a:r>
              <a:rPr lang="en-US" altLang="el-GR" sz="1600" b="1" dirty="0">
                <a:solidFill>
                  <a:srgbClr val="C00000"/>
                </a:solidFill>
                <a:latin typeface="Calibri" panose="020F0502020204030204" pitchFamily="34" charset="0"/>
                <a:cs typeface="Calibri" panose="020F0502020204030204" pitchFamily="34" charset="0"/>
              </a:rPr>
              <a:t>4</a:t>
            </a:r>
            <a:r>
              <a:rPr lang="el-GR" altLang="el-GR" sz="1600" b="1" dirty="0">
                <a:solidFill>
                  <a:srgbClr val="C00000"/>
                </a:solidFill>
                <a:latin typeface="Calibri" panose="020F0502020204030204" pitchFamily="34" charset="0"/>
                <a:cs typeface="Calibri" panose="020F0502020204030204" pitchFamily="34" charset="0"/>
              </a:rPr>
              <a:t> ΒΑ</a:t>
            </a:r>
            <a:r>
              <a:rPr lang="en-US" altLang="el-GR" sz="1600" b="1" dirty="0">
                <a:solidFill>
                  <a:srgbClr val="C00000"/>
                </a:solidFill>
                <a:latin typeface="Calibri" panose="020F0502020204030204" pitchFamily="34" charset="0"/>
                <a:cs typeface="Calibri" panose="020F0502020204030204" pitchFamily="34" charset="0"/>
              </a:rPr>
              <a:t>SH_</a:t>
            </a:r>
            <a:r>
              <a:rPr lang="el-GR" altLang="el-GR" sz="1600" b="1" dirty="0">
                <a:solidFill>
                  <a:srgbClr val="C00000"/>
                </a:solidFill>
                <a:latin typeface="Calibri" panose="020F0502020204030204" pitchFamily="34" charset="0"/>
                <a:cs typeface="Calibri" panose="020F0502020204030204" pitchFamily="34" charset="0"/>
              </a:rPr>
              <a:t>ΠΑΡΑΔΕΙΓΜΑ</a:t>
            </a:r>
          </a:p>
          <a:p>
            <a:pPr eaLnBrk="1" hangingPunct="1">
              <a:spcBef>
                <a:spcPts val="400"/>
              </a:spcBef>
              <a:defRPr/>
            </a:pPr>
            <a:endParaRPr lang="el-GR" altLang="el-GR" sz="2000" dirty="0">
              <a:solidFill>
                <a:srgbClr val="C00000"/>
              </a:solidFill>
              <a:latin typeface="Calibri" panose="020F0502020204030204" pitchFamily="34" charset="0"/>
              <a:cs typeface="Calibri" panose="020F0502020204030204" pitchFamily="34" charset="0"/>
            </a:endParaRPr>
          </a:p>
          <a:p>
            <a:pPr marL="0" indent="0" eaLnBrk="1" hangingPunct="1">
              <a:spcBef>
                <a:spcPts val="400"/>
              </a:spcBef>
              <a:buNone/>
              <a:defRPr/>
            </a:pPr>
            <a:endParaRPr lang="el-GR" altLang="el-GR" sz="2000" dirty="0">
              <a:ln>
                <a:solidFill>
                  <a:srgbClr val="0033CC"/>
                </a:solidFill>
              </a:ln>
              <a:solidFill>
                <a:srgbClr val="002060"/>
              </a:solidFill>
              <a:latin typeface="Calibri" panose="020F0502020204030204" pitchFamily="34" charset="0"/>
              <a:cs typeface="Calibri" panose="020F0502020204030204" pitchFamily="34" charset="0"/>
            </a:endParaRPr>
          </a:p>
          <a:p>
            <a:pPr marL="0" indent="0" eaLnBrk="1" hangingPunct="1">
              <a:spcBef>
                <a:spcPts val="400"/>
              </a:spcBef>
              <a:buNone/>
              <a:defRPr/>
            </a:pPr>
            <a:endParaRPr lang="el-GR" altLang="el-GR" sz="2000" dirty="0">
              <a:ln>
                <a:solidFill>
                  <a:srgbClr val="0033CC"/>
                </a:solidFill>
              </a:ln>
              <a:solidFill>
                <a:srgbClr val="002060"/>
              </a:solidFill>
              <a:latin typeface="Calibri" panose="020F0502020204030204" pitchFamily="34" charset="0"/>
              <a:cs typeface="Calibri" panose="020F0502020204030204" pitchFamily="34" charset="0"/>
            </a:endParaRPr>
          </a:p>
        </p:txBody>
      </p:sp>
      <p:graphicFrame>
        <p:nvGraphicFramePr>
          <p:cNvPr id="2" name="Διάγραμμα 1">
            <a:extLst>
              <a:ext uri="{FF2B5EF4-FFF2-40B4-BE49-F238E27FC236}">
                <a16:creationId xmlns:a16="http://schemas.microsoft.com/office/drawing/2014/main" id="{B7F1B6D0-1603-4C65-AF71-37B7CFFE99D4}"/>
              </a:ext>
            </a:extLst>
          </p:cNvPr>
          <p:cNvGraphicFramePr/>
          <p:nvPr/>
        </p:nvGraphicFramePr>
        <p:xfrm>
          <a:off x="5220072" y="2636912"/>
          <a:ext cx="3081042" cy="34240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143559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3972" name="Object 4">
            <a:extLst>
              <a:ext uri="{FF2B5EF4-FFF2-40B4-BE49-F238E27FC236}">
                <a16:creationId xmlns:a16="http://schemas.microsoft.com/office/drawing/2014/main" id="{EF56915E-DF9D-4FF0-B88C-D0DD9887397A}"/>
              </a:ext>
            </a:extLst>
          </p:cNvPr>
          <p:cNvGraphicFramePr>
            <a:graphicFrameLocks noGrp="1" noChangeAspect="1"/>
          </p:cNvGraphicFramePr>
          <p:nvPr>
            <p:ph idx="1"/>
            <p:extLst>
              <p:ext uri="{D42A27DB-BD31-4B8C-83A1-F6EECF244321}">
                <p14:modId xmlns:p14="http://schemas.microsoft.com/office/powerpoint/2010/main" val="1645646952"/>
              </p:ext>
            </p:extLst>
          </p:nvPr>
        </p:nvGraphicFramePr>
        <p:xfrm>
          <a:off x="179512" y="285945"/>
          <a:ext cx="6912768" cy="6155704"/>
        </p:xfrm>
        <a:graphic>
          <a:graphicData uri="http://schemas.openxmlformats.org/presentationml/2006/ole">
            <mc:AlternateContent xmlns:mc="http://schemas.openxmlformats.org/markup-compatibility/2006">
              <mc:Choice xmlns:v="urn:schemas-microsoft-com:vml" Requires="v">
                <p:oleObj name="Visio" r:id="rId3" imgW="5305448" imgH="4724337" progId="Visio.Drawing.11">
                  <p:embed/>
                </p:oleObj>
              </mc:Choice>
              <mc:Fallback>
                <p:oleObj name="Visio" r:id="rId3" imgW="5305448" imgH="4724337" progId="Visio.Drawing.11">
                  <p:embed/>
                  <p:pic>
                    <p:nvPicPr>
                      <p:cNvPr id="0" name="Object 4"/>
                      <p:cNvPicPr>
                        <a:picLocks noGrp="1" noChangeAspect="1" noChangeArrowheads="1"/>
                      </p:cNvPicPr>
                      <p:nvPr/>
                    </p:nvPicPr>
                    <p:blipFill>
                      <a:blip r:embed="rId4"/>
                      <a:srcRect/>
                      <a:stretch>
                        <a:fillRect/>
                      </a:stretch>
                    </p:blipFill>
                    <p:spPr bwMode="auto">
                      <a:xfrm>
                        <a:off x="179512" y="285945"/>
                        <a:ext cx="6912768" cy="6155704"/>
                      </a:xfrm>
                      <a:prstGeom prst="rect">
                        <a:avLst/>
                      </a:prstGeom>
                      <a:noFill/>
                      <a:ln>
                        <a:noFill/>
                      </a:ln>
                      <a:effectLst/>
                    </p:spPr>
                  </p:pic>
                </p:oleObj>
              </mc:Fallback>
            </mc:AlternateContent>
          </a:graphicData>
        </a:graphic>
      </p:graphicFrame>
      <p:sp>
        <p:nvSpPr>
          <p:cNvPr id="3" name="Footer Placeholder 3">
            <a:extLst>
              <a:ext uri="{FF2B5EF4-FFF2-40B4-BE49-F238E27FC236}">
                <a16:creationId xmlns:a16="http://schemas.microsoft.com/office/drawing/2014/main" id="{B9B0B2FF-50EE-483F-8694-FB150C1178DE}"/>
              </a:ext>
            </a:extLst>
          </p:cNvPr>
          <p:cNvSpPr txBox="1">
            <a:spLocks noGrp="1"/>
          </p:cNvSpPr>
          <p:nvPr/>
        </p:nvSpPr>
        <p:spPr bwMode="auto">
          <a:xfrm>
            <a:off x="0" y="6381327"/>
            <a:ext cx="4283968" cy="27744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600" dirty="0">
                <a:solidFill>
                  <a:srgbClr val="000000"/>
                </a:solidFill>
                <a:latin typeface="Times New Roman" panose="02020603050405020304" pitchFamily="18" charset="0"/>
              </a:rPr>
              <a:t>Ι. Μ. Κατσίλλης, ΠΤΔΕ Πανεπιστημίου Πατρών</a:t>
            </a:r>
            <a:endParaRPr lang="en-US" altLang="el-GR" sz="1600" dirty="0">
              <a:solidFill>
                <a:srgbClr val="00000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3972"/>
                                        </p:tgtEl>
                                        <p:attrNameLst>
                                          <p:attrName>style.visibility</p:attrName>
                                        </p:attrNameLst>
                                      </p:cBhvr>
                                      <p:to>
                                        <p:strVal val="visible"/>
                                      </p:to>
                                    </p:set>
                                    <p:animEffect transition="in" filter="checkerboard(across)">
                                      <p:cBhvr>
                                        <p:cTn id="7" dur="500"/>
                                        <p:tgtEl>
                                          <p:spTgt spid="83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1" name="Line 5"/>
          <p:cNvSpPr>
            <a:spLocks noChangeShapeType="1"/>
          </p:cNvSpPr>
          <p:nvPr/>
        </p:nvSpPr>
        <p:spPr bwMode="auto">
          <a:xfrm>
            <a:off x="2057400" y="2571750"/>
            <a:ext cx="2057400" cy="0"/>
          </a:xfrm>
          <a:prstGeom prst="line">
            <a:avLst/>
          </a:prstGeom>
          <a:noFill/>
          <a:ln w="28575">
            <a:solidFill>
              <a:schemeClr val="accent2">
                <a:lumMod val="75000"/>
              </a:schemeClr>
            </a:solidFill>
            <a:round/>
            <a:headEnd/>
            <a:tailEnd/>
          </a:ln>
        </p:spPr>
        <p:txBody>
          <a:bodyPr wrap="none" anchor="ctr"/>
          <a:lstStyle/>
          <a:p>
            <a:pPr>
              <a:defRPr/>
            </a:pPr>
            <a:endParaRPr lang="en-US"/>
          </a:p>
        </p:txBody>
      </p:sp>
      <p:sp>
        <p:nvSpPr>
          <p:cNvPr id="32772" name="Line 6"/>
          <p:cNvSpPr>
            <a:spLocks noChangeShapeType="1"/>
          </p:cNvSpPr>
          <p:nvPr/>
        </p:nvSpPr>
        <p:spPr bwMode="auto">
          <a:xfrm>
            <a:off x="5107781" y="2571750"/>
            <a:ext cx="2343150" cy="0"/>
          </a:xfrm>
          <a:prstGeom prst="line">
            <a:avLst/>
          </a:prstGeom>
          <a:noFill/>
          <a:ln w="28575">
            <a:solidFill>
              <a:schemeClr val="accent2">
                <a:lumMod val="75000"/>
              </a:schemeClr>
            </a:solidFill>
            <a:round/>
            <a:headEnd/>
            <a:tailEnd/>
          </a:ln>
        </p:spPr>
        <p:txBody>
          <a:bodyPr wrap="none" anchor="ctr"/>
          <a:lstStyle/>
          <a:p>
            <a:pPr>
              <a:defRPr/>
            </a:pPr>
            <a:endParaRPr lang="en-US"/>
          </a:p>
        </p:txBody>
      </p:sp>
      <p:sp>
        <p:nvSpPr>
          <p:cNvPr id="25605" name="Line 14"/>
          <p:cNvSpPr>
            <a:spLocks noChangeShapeType="1"/>
          </p:cNvSpPr>
          <p:nvPr/>
        </p:nvSpPr>
        <p:spPr bwMode="auto">
          <a:xfrm flipV="1">
            <a:off x="3870723" y="3050381"/>
            <a:ext cx="1187053" cy="0"/>
          </a:xfrm>
          <a:prstGeom prst="line">
            <a:avLst/>
          </a:prstGeom>
          <a:noFill/>
          <a:ln w="28575">
            <a:solidFill>
              <a:srgbClr val="58002C"/>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l-GR"/>
          </a:p>
        </p:txBody>
      </p:sp>
      <p:sp>
        <p:nvSpPr>
          <p:cNvPr id="25606" name="Line 15"/>
          <p:cNvSpPr>
            <a:spLocks noChangeShapeType="1"/>
          </p:cNvSpPr>
          <p:nvPr/>
        </p:nvSpPr>
        <p:spPr bwMode="auto">
          <a:xfrm flipV="1">
            <a:off x="3870722" y="3699272"/>
            <a:ext cx="1200150" cy="0"/>
          </a:xfrm>
          <a:prstGeom prst="line">
            <a:avLst/>
          </a:prstGeom>
          <a:noFill/>
          <a:ln w="28575">
            <a:solidFill>
              <a:srgbClr val="80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l-GR"/>
          </a:p>
        </p:txBody>
      </p:sp>
      <p:sp>
        <p:nvSpPr>
          <p:cNvPr id="25607" name="Line 16"/>
          <p:cNvSpPr>
            <a:spLocks noChangeShapeType="1"/>
          </p:cNvSpPr>
          <p:nvPr/>
        </p:nvSpPr>
        <p:spPr bwMode="auto">
          <a:xfrm>
            <a:off x="3870722" y="4670822"/>
            <a:ext cx="1143000" cy="0"/>
          </a:xfrm>
          <a:prstGeom prst="line">
            <a:avLst/>
          </a:prstGeom>
          <a:noFill/>
          <a:ln w="28575">
            <a:solidFill>
              <a:srgbClr val="1C1C1C"/>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l-GR"/>
          </a:p>
        </p:txBody>
      </p:sp>
      <p:sp>
        <p:nvSpPr>
          <p:cNvPr id="25608" name="Rectangle 17"/>
          <p:cNvSpPr>
            <a:spLocks noChangeArrowheads="1"/>
          </p:cNvSpPr>
          <p:nvPr/>
        </p:nvSpPr>
        <p:spPr bwMode="auto">
          <a:xfrm>
            <a:off x="2057400" y="2171701"/>
            <a:ext cx="22576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35000"/>
              </a:spcBef>
            </a:pPr>
            <a:r>
              <a:rPr lang="el-GR" b="1" dirty="0"/>
              <a:t>Κλίμακα Μέτρησης</a:t>
            </a:r>
            <a:endParaRPr lang="en-GB" b="1" dirty="0"/>
          </a:p>
        </p:txBody>
      </p:sp>
      <p:sp>
        <p:nvSpPr>
          <p:cNvPr id="25609" name="Rectangle 18"/>
          <p:cNvSpPr>
            <a:spLocks noChangeArrowheads="1"/>
          </p:cNvSpPr>
          <p:nvPr/>
        </p:nvSpPr>
        <p:spPr bwMode="auto">
          <a:xfrm>
            <a:off x="5054204" y="2196704"/>
            <a:ext cx="25821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20000"/>
              </a:spcBef>
              <a:buClr>
                <a:schemeClr val="bg2"/>
              </a:buClr>
              <a:buSzPct val="75000"/>
              <a:buFont typeface="Monotype Sorts" pitchFamily="2" charset="2"/>
              <a:buNone/>
            </a:pPr>
            <a:r>
              <a:rPr lang="el-GR" b="1"/>
              <a:t>Κατάλληλο Στατιστικό</a:t>
            </a:r>
          </a:p>
        </p:txBody>
      </p:sp>
      <p:sp>
        <p:nvSpPr>
          <p:cNvPr id="25610" name="Rectangle 19"/>
          <p:cNvSpPr>
            <a:spLocks noChangeArrowheads="1"/>
          </p:cNvSpPr>
          <p:nvPr/>
        </p:nvSpPr>
        <p:spPr bwMode="auto">
          <a:xfrm>
            <a:off x="2171700" y="2914651"/>
            <a:ext cx="1511952"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70000"/>
              </a:lnSpc>
              <a:spcBef>
                <a:spcPct val="20000"/>
              </a:spcBef>
              <a:buClr>
                <a:srgbClr val="FF3300"/>
              </a:buClr>
              <a:buSzPct val="75000"/>
              <a:buFont typeface="Wingdings" pitchFamily="2" charset="2"/>
              <a:buNone/>
            </a:pPr>
            <a:r>
              <a:rPr lang="el-GR" b="1">
                <a:solidFill>
                  <a:srgbClr val="58002C"/>
                </a:solidFill>
              </a:rPr>
              <a:t>Ονομαστική</a:t>
            </a:r>
          </a:p>
        </p:txBody>
      </p:sp>
      <p:sp>
        <p:nvSpPr>
          <p:cNvPr id="25611" name="Rectangle 20"/>
          <p:cNvSpPr>
            <a:spLocks noChangeArrowheads="1"/>
          </p:cNvSpPr>
          <p:nvPr/>
        </p:nvSpPr>
        <p:spPr bwMode="auto">
          <a:xfrm>
            <a:off x="5113736" y="2726533"/>
            <a:ext cx="27393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chemeClr val="bg2"/>
              </a:buClr>
              <a:buSzPct val="75000"/>
              <a:buFont typeface="Monotype Sorts" pitchFamily="2" charset="2"/>
              <a:buNone/>
            </a:pPr>
            <a:r>
              <a:rPr lang="el-GR" b="1">
                <a:solidFill>
                  <a:srgbClr val="58002C"/>
                </a:solidFill>
              </a:rPr>
              <a:t>Κατανομή Συχνοτήτων/</a:t>
            </a:r>
          </a:p>
          <a:p>
            <a:pPr>
              <a:buClr>
                <a:schemeClr val="bg2"/>
              </a:buClr>
              <a:buSzPct val="75000"/>
              <a:buFont typeface="Monotype Sorts" pitchFamily="2" charset="2"/>
              <a:buNone/>
            </a:pPr>
            <a:r>
              <a:rPr lang="el-GR" b="1">
                <a:solidFill>
                  <a:srgbClr val="58002C"/>
                </a:solidFill>
              </a:rPr>
              <a:t>Επικρατούσα Τιμή</a:t>
            </a:r>
          </a:p>
        </p:txBody>
      </p:sp>
      <p:sp>
        <p:nvSpPr>
          <p:cNvPr id="25612" name="Rectangle 21"/>
          <p:cNvSpPr>
            <a:spLocks noChangeArrowheads="1"/>
          </p:cNvSpPr>
          <p:nvPr/>
        </p:nvSpPr>
        <p:spPr bwMode="auto">
          <a:xfrm>
            <a:off x="5166123" y="4185048"/>
            <a:ext cx="256817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chemeClr val="bg2"/>
              </a:buClr>
              <a:buSzPct val="75000"/>
              <a:buFont typeface="Monotype Sorts" pitchFamily="2" charset="2"/>
              <a:buNone/>
            </a:pPr>
            <a:r>
              <a:rPr lang="el-GR">
                <a:solidFill>
                  <a:srgbClr val="1C1C1C"/>
                </a:solidFill>
              </a:rPr>
              <a:t>Κατανομή Συχνοτήτων/ Αριθμητικός Μέσος-Τυπική απόκλιση</a:t>
            </a:r>
          </a:p>
        </p:txBody>
      </p:sp>
      <p:sp>
        <p:nvSpPr>
          <p:cNvPr id="25613" name="Rectangle 23"/>
          <p:cNvSpPr>
            <a:spLocks noChangeArrowheads="1"/>
          </p:cNvSpPr>
          <p:nvPr/>
        </p:nvSpPr>
        <p:spPr bwMode="auto">
          <a:xfrm>
            <a:off x="2141936" y="3429001"/>
            <a:ext cx="935128"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20000"/>
              </a:lnSpc>
              <a:spcBef>
                <a:spcPct val="20000"/>
              </a:spcBef>
              <a:buClr>
                <a:srgbClr val="FFFF66"/>
              </a:buClr>
              <a:buSzPct val="75000"/>
              <a:buFont typeface="Wingdings" pitchFamily="2" charset="2"/>
              <a:buNone/>
            </a:pPr>
            <a:r>
              <a:rPr lang="el-GR">
                <a:solidFill>
                  <a:srgbClr val="800000"/>
                </a:solidFill>
              </a:rPr>
              <a:t>Τακτική</a:t>
            </a:r>
          </a:p>
        </p:txBody>
      </p:sp>
      <p:sp>
        <p:nvSpPr>
          <p:cNvPr id="25614" name="Rectangle 24"/>
          <p:cNvSpPr>
            <a:spLocks noChangeArrowheads="1"/>
          </p:cNvSpPr>
          <p:nvPr/>
        </p:nvSpPr>
        <p:spPr bwMode="auto">
          <a:xfrm>
            <a:off x="2141936" y="4508898"/>
            <a:ext cx="1622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35000"/>
              </a:spcBef>
              <a:buSzPct val="75000"/>
              <a:buFont typeface="Wingdings" pitchFamily="2" charset="2"/>
              <a:buNone/>
            </a:pPr>
            <a:r>
              <a:rPr lang="el-GR">
                <a:solidFill>
                  <a:srgbClr val="1C1C1C"/>
                </a:solidFill>
              </a:rPr>
              <a:t>Ισοδιαστημική</a:t>
            </a:r>
            <a:endParaRPr lang="en-GB">
              <a:solidFill>
                <a:srgbClr val="1C1C1C"/>
              </a:solidFill>
            </a:endParaRPr>
          </a:p>
        </p:txBody>
      </p:sp>
      <p:sp>
        <p:nvSpPr>
          <p:cNvPr id="25615" name="Rectangle 26"/>
          <p:cNvSpPr>
            <a:spLocks noChangeArrowheads="1"/>
          </p:cNvSpPr>
          <p:nvPr/>
        </p:nvSpPr>
        <p:spPr bwMode="auto">
          <a:xfrm>
            <a:off x="5143501" y="3486151"/>
            <a:ext cx="2557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chemeClr val="bg2"/>
              </a:buClr>
              <a:buSzPct val="75000"/>
              <a:buFont typeface="Monotype Sorts" pitchFamily="2" charset="2"/>
              <a:buNone/>
            </a:pPr>
            <a:r>
              <a:rPr lang="el-GR">
                <a:solidFill>
                  <a:srgbClr val="800000"/>
                </a:solidFill>
              </a:rPr>
              <a:t>Κατανομή</a:t>
            </a:r>
            <a:r>
              <a:rPr lang="el-GR">
                <a:solidFill>
                  <a:srgbClr val="FFFF66"/>
                </a:solidFill>
              </a:rPr>
              <a:t> </a:t>
            </a:r>
            <a:r>
              <a:rPr lang="el-GR">
                <a:solidFill>
                  <a:srgbClr val="800000"/>
                </a:solidFill>
              </a:rPr>
              <a:t>Συχνοτήτων/</a:t>
            </a:r>
          </a:p>
          <a:p>
            <a:pPr>
              <a:buClr>
                <a:schemeClr val="bg2"/>
              </a:buClr>
              <a:buSzPct val="75000"/>
              <a:buFont typeface="Monotype Sorts" pitchFamily="2" charset="2"/>
              <a:buNone/>
            </a:pPr>
            <a:r>
              <a:rPr lang="el-GR">
                <a:solidFill>
                  <a:srgbClr val="800000"/>
                </a:solidFill>
              </a:rPr>
              <a:t>Διάμεσος</a:t>
            </a:r>
            <a:r>
              <a:rPr lang="el-GR">
                <a:solidFill>
                  <a:srgbClr val="FFFF66"/>
                </a:solidFill>
              </a:rPr>
              <a:t> </a:t>
            </a:r>
          </a:p>
        </p:txBody>
      </p:sp>
      <p:sp>
        <p:nvSpPr>
          <p:cNvPr id="17" name="Footer Placeholder 3">
            <a:extLst>
              <a:ext uri="{FF2B5EF4-FFF2-40B4-BE49-F238E27FC236}">
                <a16:creationId xmlns:a16="http://schemas.microsoft.com/office/drawing/2014/main" id="{B9B0B2FF-50EE-483F-8694-FB150C1178DE}"/>
              </a:ext>
            </a:extLst>
          </p:cNvPr>
          <p:cNvSpPr txBox="1">
            <a:spLocks noGrp="1"/>
          </p:cNvSpPr>
          <p:nvPr/>
        </p:nvSpPr>
        <p:spPr bwMode="auto">
          <a:xfrm>
            <a:off x="0" y="6381327"/>
            <a:ext cx="4283968" cy="27744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600" dirty="0">
                <a:solidFill>
                  <a:srgbClr val="000000"/>
                </a:solidFill>
                <a:latin typeface="Times New Roman" panose="02020603050405020304" pitchFamily="18" charset="0"/>
              </a:rPr>
              <a:t>Ι. Μ. Κατσίλλης, ΠΤΔΕ Πανεπιστημίου Πατρών</a:t>
            </a:r>
            <a:endParaRPr lang="en-US" altLang="el-GR" sz="16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11994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7">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9">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89634"/>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464E4C7E-1578-4447-AEB9-CCB909765345}"/>
              </a:ext>
            </a:extLst>
          </p:cNvPr>
          <p:cNvPicPr>
            <a:picLocks noChangeAspect="1"/>
          </p:cNvPicPr>
          <p:nvPr/>
        </p:nvPicPr>
        <p:blipFill rotWithShape="1">
          <a:blip r:embed="rId3"/>
          <a:srcRect t="1788" r="68285" b="45046"/>
          <a:stretch/>
        </p:blipFill>
        <p:spPr>
          <a:xfrm>
            <a:off x="-241934" y="908721"/>
            <a:ext cx="4887307" cy="4608512"/>
          </a:xfrm>
          <a:prstGeom prst="rect">
            <a:avLst/>
          </a:prstGeom>
        </p:spPr>
      </p:pic>
      <p:cxnSp>
        <p:nvCxnSpPr>
          <p:cNvPr id="30" name="Straight Connector 21">
            <a:extLst>
              <a:ext uri="{FF2B5EF4-FFF2-40B4-BE49-F238E27FC236}">
                <a16:creationId xmlns:a16="http://schemas.microsoft.com/office/drawing/2014/main" id="{5D1CEE39-A6DC-4DE0-9789-206F1A9888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95058" y="889634"/>
            <a:ext cx="0" cy="50749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Ορθογώνιο 2">
            <a:extLst>
              <a:ext uri="{FF2B5EF4-FFF2-40B4-BE49-F238E27FC236}">
                <a16:creationId xmlns:a16="http://schemas.microsoft.com/office/drawing/2014/main" id="{20094FB4-4548-4531-8246-3BE0A988EA95}"/>
              </a:ext>
            </a:extLst>
          </p:cNvPr>
          <p:cNvSpPr/>
          <p:nvPr/>
        </p:nvSpPr>
        <p:spPr>
          <a:xfrm>
            <a:off x="4707971" y="531113"/>
            <a:ext cx="4256517" cy="646331"/>
          </a:xfrm>
          <a:prstGeom prst="rect">
            <a:avLst/>
          </a:prstGeom>
        </p:spPr>
        <p:txBody>
          <a:bodyPr wrap="square">
            <a:spAutoFit/>
          </a:bodyPr>
          <a:lstStyle/>
          <a:p>
            <a:pPr marL="0" indent="0" algn="ctr">
              <a:buFontTx/>
              <a:buNone/>
              <a:defRPr/>
            </a:pPr>
            <a:r>
              <a:rPr lang="el-GR" dirty="0">
                <a:solidFill>
                  <a:srgbClr val="C00000"/>
                </a:solidFill>
                <a:latin typeface="Calibri" panose="020F0502020204030204" pitchFamily="34" charset="0"/>
                <a:cs typeface="Calibri" panose="020F0502020204030204" pitchFamily="34" charset="0"/>
              </a:rPr>
              <a:t>Φτιάξτε πίνακες συχνοτήτων για τις παρακάτω μεταβλητές</a:t>
            </a:r>
          </a:p>
        </p:txBody>
      </p:sp>
      <p:sp>
        <p:nvSpPr>
          <p:cNvPr id="5" name="Θέση υποσέλιδου 4"/>
          <p:cNvSpPr>
            <a:spLocks noGrp="1"/>
          </p:cNvSpPr>
          <p:nvPr>
            <p:ph type="ftr" sz="quarter" idx="11"/>
          </p:nvPr>
        </p:nvSpPr>
        <p:spPr>
          <a:xfrm>
            <a:off x="1131474" y="6310211"/>
            <a:ext cx="2895600" cy="394588"/>
          </a:xfrm>
        </p:spPr>
        <p:txBody>
          <a:bodyPr/>
          <a:lstStyle/>
          <a:p>
            <a:pPr>
              <a:defRPr/>
            </a:pPr>
            <a:r>
              <a:rPr lang="en-US" altLang="el-GR" b="1" dirty="0">
                <a:solidFill>
                  <a:srgbClr val="C00000"/>
                </a:solidFill>
              </a:rPr>
              <a:t>Descriptive, frequencies</a:t>
            </a:r>
            <a:endParaRPr lang="el-GR" altLang="el-GR" b="1" dirty="0">
              <a:solidFill>
                <a:srgbClr val="C00000"/>
              </a:solidFill>
            </a:endParaRPr>
          </a:p>
        </p:txBody>
      </p:sp>
      <p:sp>
        <p:nvSpPr>
          <p:cNvPr id="10" name="TextBox 9">
            <a:extLst>
              <a:ext uri="{FF2B5EF4-FFF2-40B4-BE49-F238E27FC236}">
                <a16:creationId xmlns:a16="http://schemas.microsoft.com/office/drawing/2014/main" id="{ADDD8CED-AA93-48FB-8584-AF1666231D0C}"/>
              </a:ext>
            </a:extLst>
          </p:cNvPr>
          <p:cNvSpPr txBox="1"/>
          <p:nvPr/>
        </p:nvSpPr>
        <p:spPr>
          <a:xfrm>
            <a:off x="5508104" y="1526672"/>
            <a:ext cx="3028397" cy="480901"/>
          </a:xfrm>
          <a:prstGeom prst="rect">
            <a:avLst/>
          </a:prstGeom>
          <a:noFill/>
        </p:spPr>
        <p:txBody>
          <a:bodyPr wrap="square">
            <a:spAutoFit/>
          </a:bodyPr>
          <a:lstStyle/>
          <a:p>
            <a:pPr>
              <a:tabLst>
                <a:tab pos="2971800" algn="ctr"/>
                <a:tab pos="5943600" algn="r"/>
              </a:tabLst>
            </a:pPr>
            <a:r>
              <a:rPr lang="en-US"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VAR</a:t>
            </a:r>
            <a:r>
              <a:rPr lang="el-GR"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00003  έως  και </a:t>
            </a:r>
            <a:r>
              <a:rPr lang="en-US"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VAR</a:t>
            </a:r>
            <a:r>
              <a:rPr lang="el-GR"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00018</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31626"/>
          </a:xfrm>
        </p:spPr>
        <p:txBody>
          <a:bodyPr/>
          <a:lstStyle/>
          <a:p>
            <a:r>
              <a:rPr lang="el-GR" dirty="0">
                <a:latin typeface="Aptos" panose="020B0004020202020204" pitchFamily="34" charset="0"/>
              </a:rPr>
              <a:t>ΟΡΓΑΝΩΣΗ ΚΑΙ ΦΟΡΤΟΣ ΕΡΓΑΣΙΑΣ </a:t>
            </a:r>
            <a:endParaRPr lang="en-US" dirty="0">
              <a:latin typeface="Aptos" panose="020B0004020202020204" pitchFamily="34" charset="0"/>
            </a:endParaRPr>
          </a:p>
        </p:txBody>
      </p:sp>
      <p:sp>
        <p:nvSpPr>
          <p:cNvPr id="3" name="Content Placeholder 2"/>
          <p:cNvSpPr>
            <a:spLocks noGrp="1"/>
          </p:cNvSpPr>
          <p:nvPr>
            <p:ph sz="half" idx="1"/>
          </p:nvPr>
        </p:nvSpPr>
        <p:spPr>
          <a:xfrm>
            <a:off x="628650" y="1772816"/>
            <a:ext cx="2431182" cy="4404147"/>
          </a:xfrm>
        </p:spPr>
        <p:txBody>
          <a:bodyPr/>
          <a:lstStyle/>
          <a:p>
            <a:r>
              <a:rPr lang="el-GR" dirty="0">
                <a:latin typeface="Aptos" panose="020B0004020202020204" pitchFamily="34" charset="0"/>
              </a:rPr>
              <a:t>5 </a:t>
            </a:r>
            <a:r>
              <a:rPr lang="en-US" dirty="0">
                <a:latin typeface="Aptos" panose="020B0004020202020204" pitchFamily="34" charset="0"/>
              </a:rPr>
              <a:t>ECTS </a:t>
            </a:r>
          </a:p>
        </p:txBody>
      </p:sp>
      <p:graphicFrame>
        <p:nvGraphicFramePr>
          <p:cNvPr id="5" name="Content Placeholder 3"/>
          <p:cNvGraphicFramePr>
            <a:graphicFrameLocks noGrp="1"/>
          </p:cNvGraphicFramePr>
          <p:nvPr>
            <p:ph sz="half" idx="2"/>
            <p:extLst>
              <p:ext uri="{D42A27DB-BD31-4B8C-83A1-F6EECF244321}">
                <p14:modId xmlns:p14="http://schemas.microsoft.com/office/powerpoint/2010/main" val="2236189776"/>
              </p:ext>
            </p:extLst>
          </p:nvPr>
        </p:nvGraphicFramePr>
        <p:xfrm>
          <a:off x="3131840" y="1772816"/>
          <a:ext cx="5184576" cy="3752993"/>
        </p:xfrm>
        <a:graphic>
          <a:graphicData uri="http://schemas.openxmlformats.org/drawingml/2006/table">
            <a:tbl>
              <a:tblPr firstRow="1" bandRow="1">
                <a:tableStyleId>{3B4B98B0-60AC-42C2-AFA5-B58CD77FA1E5}</a:tableStyleId>
              </a:tblPr>
              <a:tblGrid>
                <a:gridCol w="2808312">
                  <a:extLst>
                    <a:ext uri="{9D8B030D-6E8A-4147-A177-3AD203B41FA5}">
                      <a16:colId xmlns:a16="http://schemas.microsoft.com/office/drawing/2014/main" val="20000"/>
                    </a:ext>
                  </a:extLst>
                </a:gridCol>
                <a:gridCol w="2376264">
                  <a:extLst>
                    <a:ext uri="{9D8B030D-6E8A-4147-A177-3AD203B41FA5}">
                      <a16:colId xmlns:a16="http://schemas.microsoft.com/office/drawing/2014/main" val="20001"/>
                    </a:ext>
                  </a:extLst>
                </a:gridCol>
              </a:tblGrid>
              <a:tr h="736757">
                <a:tc>
                  <a:txBody>
                    <a:bodyPr/>
                    <a:lstStyle/>
                    <a:p>
                      <a:pPr algn="ctr"/>
                      <a:r>
                        <a:rPr lang="el-GR" sz="1400" dirty="0">
                          <a:latin typeface="Aptos" panose="020B0004020202020204" pitchFamily="34" charset="0"/>
                        </a:rPr>
                        <a:t>Οργάνωση </a:t>
                      </a:r>
                      <a:endParaRPr lang="en-US" sz="1400" dirty="0">
                        <a:latin typeface="Aptos" panose="020B0004020202020204" pitchFamily="34"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400" b="1" kern="1200" dirty="0">
                          <a:solidFill>
                            <a:schemeClr val="tx1"/>
                          </a:solidFill>
                          <a:latin typeface="Aptos" panose="020B0004020202020204" pitchFamily="34" charset="0"/>
                          <a:ea typeface="+mn-ea"/>
                          <a:cs typeface="+mn-cs"/>
                        </a:rPr>
                        <a:t>Φόρτος Εργασίας </a:t>
                      </a:r>
                      <a:endParaRPr lang="en-US" sz="1400" b="1" kern="1200" dirty="0">
                        <a:solidFill>
                          <a:schemeClr val="tx1"/>
                        </a:solidFill>
                        <a:latin typeface="Aptos" panose="020B0004020202020204" pitchFamily="34" charset="0"/>
                        <a:ea typeface="+mn-ea"/>
                        <a:cs typeface="+mn-cs"/>
                      </a:endParaRPr>
                    </a:p>
                    <a:p>
                      <a:pPr algn="ctr"/>
                      <a:endParaRPr lang="en-US" sz="1000" dirty="0">
                        <a:latin typeface="Aptos" panose="020B0004020202020204" pitchFamily="34" charset="0"/>
                      </a:endParaRPr>
                    </a:p>
                  </a:txBody>
                  <a:tcPr marL="68580" marR="68580" marT="34290" marB="34290" anchor="ctr"/>
                </a:tc>
                <a:extLst>
                  <a:ext uri="{0D108BD9-81ED-4DB2-BD59-A6C34878D82A}">
                    <a16:rowId xmlns:a16="http://schemas.microsoft.com/office/drawing/2014/main" val="10000"/>
                  </a:ext>
                </a:extLst>
              </a:tr>
              <a:tr h="427583">
                <a:tc>
                  <a:txBody>
                    <a:bodyPr/>
                    <a:lstStyle/>
                    <a:p>
                      <a:pPr marL="0" marR="0" algn="ctr">
                        <a:lnSpc>
                          <a:spcPct val="107000"/>
                        </a:lnSpc>
                        <a:spcBef>
                          <a:spcPts val="0"/>
                        </a:spcBef>
                        <a:spcAft>
                          <a:spcPts val="0"/>
                        </a:spcAft>
                      </a:pPr>
                      <a:endParaRPr lang="en-US" sz="1800" dirty="0">
                        <a:effectLst/>
                        <a:latin typeface="Aptos" panose="020B00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endParaRPr lang="en-US" sz="1800" dirty="0">
                        <a:effectLst/>
                        <a:latin typeface="Aptos" panose="020B000402020202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1"/>
                  </a:ext>
                </a:extLst>
              </a:tr>
              <a:tr h="427583">
                <a:tc>
                  <a:txBody>
                    <a:bodyPr/>
                    <a:lstStyle/>
                    <a:p>
                      <a:pPr marL="0" marR="0">
                        <a:lnSpc>
                          <a:spcPct val="107000"/>
                        </a:lnSpc>
                        <a:spcBef>
                          <a:spcPts val="0"/>
                        </a:spcBef>
                        <a:spcAft>
                          <a:spcPts val="0"/>
                        </a:spcAft>
                      </a:pPr>
                      <a:r>
                        <a:rPr lang="el-GR" sz="1800" dirty="0">
                          <a:effectLst/>
                          <a:latin typeface="Aptos" panose="020B0004020202020204" pitchFamily="34" charset="0"/>
                          <a:ea typeface="Times New Roman" panose="02020603050405020304" pitchFamily="18" charset="0"/>
                          <a:cs typeface="Calibri" panose="020F0502020204030204" pitchFamily="34" charset="0"/>
                        </a:rPr>
                        <a:t>Διαλέξεις- συζήτηση</a:t>
                      </a:r>
                      <a:endParaRPr lang="en-US" sz="1800" dirty="0">
                        <a:effectLst/>
                        <a:latin typeface="Aptos" panose="020B000402020202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l-GR" sz="1800" dirty="0">
                          <a:effectLst/>
                          <a:latin typeface="Aptos" panose="020B0004020202020204" pitchFamily="34" charset="0"/>
                          <a:ea typeface="Times New Roman" panose="02020603050405020304" pitchFamily="18" charset="0"/>
                          <a:cs typeface="Calibri" panose="020F0502020204030204" pitchFamily="34" charset="0"/>
                        </a:rPr>
                        <a:t>20 </a:t>
                      </a:r>
                      <a:endParaRPr lang="en-US" sz="1800" dirty="0">
                        <a:effectLst/>
                        <a:latin typeface="Aptos" panose="020B000402020202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617350767"/>
                  </a:ext>
                </a:extLst>
              </a:tr>
              <a:tr h="652952">
                <a:tc>
                  <a:txBody>
                    <a:bodyPr/>
                    <a:lstStyle/>
                    <a:p>
                      <a:pPr marL="0" marR="0">
                        <a:lnSpc>
                          <a:spcPct val="107000"/>
                        </a:lnSpc>
                        <a:spcBef>
                          <a:spcPts val="0"/>
                        </a:spcBef>
                        <a:spcAft>
                          <a:spcPts val="0"/>
                        </a:spcAft>
                      </a:pPr>
                      <a:r>
                        <a:rPr lang="el-GR" sz="1800" dirty="0">
                          <a:effectLst/>
                          <a:latin typeface="Aptos" panose="020B0004020202020204" pitchFamily="34" charset="0"/>
                          <a:ea typeface="Times New Roman" panose="02020603050405020304" pitchFamily="18" charset="0"/>
                          <a:cs typeface="Calibri" panose="020F0502020204030204" pitchFamily="34" charset="0"/>
                        </a:rPr>
                        <a:t>Εργαστηριακές ασκήσεις </a:t>
                      </a:r>
                      <a:endParaRPr lang="en-US" sz="1800" dirty="0">
                        <a:effectLst/>
                        <a:latin typeface="Aptos" panose="020B000402020202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l-GR" sz="1800" dirty="0">
                          <a:effectLst/>
                          <a:latin typeface="Aptos" panose="020B0004020202020204" pitchFamily="34" charset="0"/>
                          <a:ea typeface="Times New Roman" panose="02020603050405020304" pitchFamily="18" charset="0"/>
                          <a:cs typeface="Calibri" panose="020F0502020204030204" pitchFamily="34" charset="0"/>
                        </a:rPr>
                        <a:t>20</a:t>
                      </a:r>
                      <a:endParaRPr lang="en-US" sz="1800" dirty="0">
                        <a:effectLst/>
                        <a:latin typeface="Aptos" panose="020B000402020202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882228868"/>
                  </a:ext>
                </a:extLst>
              </a:tr>
              <a:tr h="652952">
                <a:tc>
                  <a:txBody>
                    <a:bodyPr/>
                    <a:lstStyle/>
                    <a:p>
                      <a:pPr marL="0" marR="0">
                        <a:lnSpc>
                          <a:spcPct val="107000"/>
                        </a:lnSpc>
                        <a:spcBef>
                          <a:spcPts val="0"/>
                        </a:spcBef>
                        <a:spcAft>
                          <a:spcPts val="0"/>
                        </a:spcAft>
                      </a:pPr>
                      <a:r>
                        <a:rPr lang="el-GR" sz="1800" dirty="0">
                          <a:effectLst/>
                          <a:latin typeface="Aptos" panose="020B0004020202020204" pitchFamily="34" charset="0"/>
                          <a:ea typeface="Times New Roman" panose="02020603050405020304" pitchFamily="18" charset="0"/>
                          <a:cs typeface="Calibri" panose="020F0502020204030204" pitchFamily="34" charset="0"/>
                        </a:rPr>
                        <a:t>Αυτόνομη μελέτη - εργασία</a:t>
                      </a:r>
                      <a:endParaRPr lang="en-US" sz="1800" dirty="0">
                        <a:effectLst/>
                        <a:latin typeface="Aptos" panose="020B000402020202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l-GR" sz="1800" dirty="0">
                          <a:effectLst/>
                          <a:latin typeface="Aptos" panose="020B0004020202020204" pitchFamily="34" charset="0"/>
                          <a:ea typeface="Times New Roman" panose="02020603050405020304" pitchFamily="18" charset="0"/>
                          <a:cs typeface="Calibri" panose="020F0502020204030204" pitchFamily="34" charset="0"/>
                        </a:rPr>
                        <a:t>85</a:t>
                      </a:r>
                      <a:endParaRPr lang="en-US" sz="1800" dirty="0">
                        <a:effectLst/>
                        <a:latin typeface="Aptos" panose="020B000402020202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033929124"/>
                  </a:ext>
                </a:extLst>
              </a:tr>
              <a:tr h="427583">
                <a:tc>
                  <a:txBody>
                    <a:bodyPr/>
                    <a:lstStyle/>
                    <a:p>
                      <a:pPr marL="0" marR="0">
                        <a:lnSpc>
                          <a:spcPct val="107000"/>
                        </a:lnSpc>
                        <a:spcBef>
                          <a:spcPts val="0"/>
                        </a:spcBef>
                        <a:spcAft>
                          <a:spcPts val="0"/>
                        </a:spcAft>
                      </a:pPr>
                      <a:r>
                        <a:rPr lang="el-GR" sz="1800" dirty="0">
                          <a:effectLst/>
                          <a:latin typeface="Aptos" panose="020B0004020202020204" pitchFamily="34" charset="0"/>
                          <a:ea typeface="Times New Roman" panose="02020603050405020304" pitchFamily="18" charset="0"/>
                          <a:cs typeface="Calibri" panose="020F0502020204030204" pitchFamily="34" charset="0"/>
                        </a:rPr>
                        <a:t>Σύνολο</a:t>
                      </a:r>
                      <a:endParaRPr lang="en-US" sz="1800" dirty="0">
                        <a:effectLst/>
                        <a:latin typeface="Aptos" panose="020B000402020202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l-GR" sz="1800" b="1" i="1" dirty="0">
                          <a:effectLst/>
                          <a:latin typeface="Aptos" panose="020B0004020202020204" pitchFamily="34" charset="0"/>
                          <a:ea typeface="Times New Roman" panose="02020603050405020304" pitchFamily="18" charset="0"/>
                          <a:cs typeface="Calibri" panose="020F0502020204030204" pitchFamily="34" charset="0"/>
                        </a:rPr>
                        <a:t>125</a:t>
                      </a:r>
                      <a:endParaRPr lang="en-US" sz="1800" dirty="0">
                        <a:effectLst/>
                        <a:latin typeface="Aptos" panose="020B000402020202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2"/>
                  </a:ext>
                </a:extLst>
              </a:tr>
              <a:tr h="427583">
                <a:tc>
                  <a:txBody>
                    <a:bodyPr/>
                    <a:lstStyle/>
                    <a:p>
                      <a:pPr marL="0" marR="0">
                        <a:lnSpc>
                          <a:spcPct val="107000"/>
                        </a:lnSpc>
                        <a:spcBef>
                          <a:spcPts val="0"/>
                        </a:spcBef>
                        <a:spcAft>
                          <a:spcPts val="0"/>
                        </a:spcAft>
                      </a:pPr>
                      <a:r>
                        <a:rPr lang="el-GR" sz="800">
                          <a:effectLst/>
                          <a:latin typeface="Calibri" panose="020F0502020204030204" pitchFamily="34" charset="0"/>
                          <a:ea typeface="Times New Roman" panose="02020603050405020304" pitchFamily="18" charset="0"/>
                          <a:cs typeface="Calibri" panose="020F0502020204030204" pitchFamily="34"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l-GR" sz="800" b="1" i="1" dirty="0">
                          <a:effectLst/>
                          <a:latin typeface="Calibri" panose="020F0502020204030204" pitchFamily="34" charset="0"/>
                          <a:ea typeface="Times New Roman" panose="02020603050405020304" pitchFamily="18" charset="0"/>
                          <a:cs typeface="Calibri" panose="020F0502020204030204" pitchFamily="34"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8058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5105EFF-4B5A-4B60-A4B3-8BEE834649F0}"/>
              </a:ext>
            </a:extLst>
          </p:cNvPr>
          <p:cNvSpPr>
            <a:spLocks noGrp="1"/>
          </p:cNvSpPr>
          <p:nvPr>
            <p:ph idx="1"/>
          </p:nvPr>
        </p:nvSpPr>
        <p:spPr>
          <a:xfrm>
            <a:off x="395536" y="164892"/>
            <a:ext cx="3081469" cy="6012072"/>
          </a:xfrm>
        </p:spPr>
        <p:txBody>
          <a:bodyPr>
            <a:normAutofit/>
          </a:bodyPr>
          <a:lstStyle/>
          <a:p>
            <a:pPr marL="0" indent="0">
              <a:buFontTx/>
              <a:buNone/>
              <a:defRPr/>
            </a:pPr>
            <a:r>
              <a:rPr lang="el-GR" sz="1700" dirty="0">
                <a:solidFill>
                  <a:srgbClr val="FF0000"/>
                </a:solidFill>
                <a:latin typeface="Calibri" panose="020F0502020204030204" pitchFamily="34" charset="0"/>
                <a:cs typeface="Calibri" panose="020F0502020204030204" pitchFamily="34" charset="0"/>
              </a:rPr>
              <a:t>Βρείτε τα κατάλληλα μέτρα κεντρικής τάσης για τις μεταβλητές </a:t>
            </a:r>
          </a:p>
          <a:p>
            <a:pPr marL="0" indent="0">
              <a:buNone/>
              <a:defRPr/>
            </a:pPr>
            <a:endParaRPr lang="el-GR" sz="1700" dirty="0"/>
          </a:p>
        </p:txBody>
      </p:sp>
      <p:pic>
        <p:nvPicPr>
          <p:cNvPr id="2" name="Εικόνα 1">
            <a:extLst>
              <a:ext uri="{FF2B5EF4-FFF2-40B4-BE49-F238E27FC236}">
                <a16:creationId xmlns:a16="http://schemas.microsoft.com/office/drawing/2014/main" id="{A4310AF6-65C8-4510-88D7-B693AB847C75}"/>
              </a:ext>
            </a:extLst>
          </p:cNvPr>
          <p:cNvPicPr>
            <a:picLocks noChangeAspect="1"/>
          </p:cNvPicPr>
          <p:nvPr/>
        </p:nvPicPr>
        <p:blipFill rotWithShape="1">
          <a:blip r:embed="rId3"/>
          <a:srcRect l="10121" r="65794" b="74215"/>
          <a:stretch/>
        </p:blipFill>
        <p:spPr>
          <a:xfrm>
            <a:off x="4004223" y="136525"/>
            <a:ext cx="5152608" cy="3102864"/>
          </a:xfrm>
          <a:prstGeom prst="rect">
            <a:avLst/>
          </a:prstGeom>
        </p:spPr>
      </p:pic>
      <p:sp>
        <p:nvSpPr>
          <p:cNvPr id="27651" name="Θέση αριθμού διαφάνειας 3">
            <a:extLst>
              <a:ext uri="{FF2B5EF4-FFF2-40B4-BE49-F238E27FC236}">
                <a16:creationId xmlns:a16="http://schemas.microsoft.com/office/drawing/2014/main" id="{FD08B5D5-6FD8-4DC1-A324-A23427C9C6E8}"/>
              </a:ext>
            </a:extLst>
          </p:cNvPr>
          <p:cNvSpPr>
            <a:spLocks noGrp="1"/>
          </p:cNvSpPr>
          <p:nvPr>
            <p:ph type="sldNum" sz="quarter" idx="12"/>
          </p:nvPr>
        </p:nvSpPr>
        <p:spPr>
          <a:xfrm>
            <a:off x="6156176" y="6356350"/>
            <a:ext cx="2359174" cy="365125"/>
          </a:xfrm>
        </p:spPr>
        <p:txBody>
          <a:bodyPr>
            <a:no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r>
              <a:rPr lang="en-US" altLang="el-GR" sz="1400" b="1" dirty="0" err="1">
                <a:solidFill>
                  <a:srgbClr val="C00000"/>
                </a:solidFill>
              </a:rPr>
              <a:t>Descriptives</a:t>
            </a:r>
            <a:endParaRPr lang="el-GR" altLang="el-GR" sz="1400" b="1" dirty="0">
              <a:solidFill>
                <a:srgbClr val="C00000"/>
              </a:solidFill>
            </a:endParaRPr>
          </a:p>
        </p:txBody>
      </p:sp>
      <p:pic>
        <p:nvPicPr>
          <p:cNvPr id="4" name="Εικόνα 3"/>
          <p:cNvPicPr>
            <a:picLocks noChangeAspect="1"/>
          </p:cNvPicPr>
          <p:nvPr/>
        </p:nvPicPr>
        <p:blipFill rotWithShape="1">
          <a:blip r:embed="rId4"/>
          <a:srcRect l="41436" t="20587" r="41830" b="37582"/>
          <a:stretch/>
        </p:blipFill>
        <p:spPr>
          <a:xfrm>
            <a:off x="4825500" y="3033674"/>
            <a:ext cx="2480975" cy="3528392"/>
          </a:xfrm>
          <a:prstGeom prst="rect">
            <a:avLst/>
          </a:prstGeom>
        </p:spPr>
      </p:pic>
      <p:sp>
        <p:nvSpPr>
          <p:cNvPr id="6" name="TextBox 5">
            <a:extLst>
              <a:ext uri="{FF2B5EF4-FFF2-40B4-BE49-F238E27FC236}">
                <a16:creationId xmlns:a16="http://schemas.microsoft.com/office/drawing/2014/main" id="{5CD2BC8E-E2A0-585A-573F-1392DD612F00}"/>
              </a:ext>
            </a:extLst>
          </p:cNvPr>
          <p:cNvSpPr txBox="1"/>
          <p:nvPr/>
        </p:nvSpPr>
        <p:spPr>
          <a:xfrm>
            <a:off x="402794" y="1687957"/>
            <a:ext cx="3449126" cy="646331"/>
          </a:xfrm>
          <a:prstGeom prst="rect">
            <a:avLst/>
          </a:prstGeom>
          <a:noFill/>
        </p:spPr>
        <p:txBody>
          <a:bodyPr wrap="square">
            <a:spAutoFit/>
          </a:bodyPr>
          <a:lstStyle/>
          <a:p>
            <a:pPr>
              <a:tabLst>
                <a:tab pos="2971800" algn="ctr"/>
                <a:tab pos="5943600" algn="r"/>
              </a:tabLst>
            </a:pPr>
            <a:r>
              <a:rPr lang="en-US"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VAR</a:t>
            </a:r>
            <a:r>
              <a:rPr lang="el-GR"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00003  έως  και </a:t>
            </a:r>
            <a:r>
              <a:rPr lang="en-US"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VAR</a:t>
            </a:r>
            <a:r>
              <a:rPr lang="el-GR"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00018, </a:t>
            </a:r>
            <a:r>
              <a:rPr lang="en-US"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VAR</a:t>
            </a:r>
            <a:r>
              <a:rPr lang="el-GR"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00050,</a:t>
            </a:r>
            <a:r>
              <a:rPr lang="en-US"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VAR</a:t>
            </a:r>
            <a:r>
              <a:rPr lang="el-GR"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00052</a:t>
            </a:r>
            <a:r>
              <a:rPr lang="en-US"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C</a:t>
            </a:r>
            <a:r>
              <a:rPr lang="el-GR"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VAR</a:t>
            </a:r>
            <a:r>
              <a:rPr lang="el-GR"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00053</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Τίτλος 1">
            <a:extLst>
              <a:ext uri="{FF2B5EF4-FFF2-40B4-BE49-F238E27FC236}">
                <a16:creationId xmlns:a16="http://schemas.microsoft.com/office/drawing/2014/main" id="{3BE4C064-AB87-412F-A6C9-532E760579B7}"/>
              </a:ext>
            </a:extLst>
          </p:cNvPr>
          <p:cNvSpPr>
            <a:spLocks noGrp="1" noChangeArrowheads="1"/>
          </p:cNvSpPr>
          <p:nvPr>
            <p:ph type="title"/>
          </p:nvPr>
        </p:nvSpPr>
        <p:spPr>
          <a:xfrm>
            <a:off x="1043608" y="5922224"/>
            <a:ext cx="7920880" cy="603120"/>
          </a:xfrm>
          <a:noFill/>
        </p:spPr>
        <p:txBody>
          <a:bodyPr vert="horz" lIns="91440" tIns="45720" rIns="91440" bIns="45720" rtlCol="0" anchor="b">
            <a:normAutofit fontScale="90000"/>
          </a:bodyPr>
          <a:lstStyle/>
          <a:p>
            <a:pPr algn="l" eaLnBrk="1" hangingPunct="1">
              <a:lnSpc>
                <a:spcPct val="90000"/>
              </a:lnSpc>
              <a:defRPr/>
            </a:pPr>
            <a:br>
              <a:rPr lang="el-GR" altLang="el-GR" sz="2000" b="1" dirty="0">
                <a:solidFill>
                  <a:schemeClr val="accent1">
                    <a:lumMod val="25000"/>
                  </a:schemeClr>
                </a:solidFill>
                <a:latin typeface="Calibri" panose="020F0502020204030204" pitchFamily="34" charset="0"/>
                <a:cs typeface="Calibri" panose="020F0502020204030204" pitchFamily="34" charset="0"/>
              </a:rPr>
            </a:br>
            <a:r>
              <a:rPr lang="el-GR" altLang="el-GR" sz="1800" b="1" dirty="0">
                <a:solidFill>
                  <a:srgbClr val="C00000"/>
                </a:solidFill>
                <a:latin typeface="Calibri" panose="020F0502020204030204" pitchFamily="34" charset="0"/>
                <a:cs typeface="Calibri" panose="020F0502020204030204" pitchFamily="34" charset="0"/>
              </a:rPr>
              <a:t>Β</a:t>
            </a:r>
            <a:r>
              <a:rPr lang="en-US" altLang="el-GR" sz="1800" b="1" dirty="0">
                <a:solidFill>
                  <a:srgbClr val="C00000"/>
                </a:solidFill>
                <a:latin typeface="Calibri" panose="020F0502020204030204" pitchFamily="34" charset="0"/>
                <a:cs typeface="Calibri" panose="020F0502020204030204" pitchFamily="34" charset="0"/>
              </a:rPr>
              <a:t>ρ</a:t>
            </a:r>
            <a:r>
              <a:rPr lang="el-GR" altLang="el-GR" sz="1800" b="1" dirty="0">
                <a:solidFill>
                  <a:srgbClr val="C00000"/>
                </a:solidFill>
                <a:latin typeface="Calibri" panose="020F0502020204030204" pitchFamily="34" charset="0"/>
                <a:cs typeface="Calibri" panose="020F0502020204030204" pitchFamily="34" charset="0"/>
              </a:rPr>
              <a:t>είτε</a:t>
            </a:r>
            <a:r>
              <a:rPr lang="en-US" altLang="el-GR" sz="1800" b="1" dirty="0">
                <a:solidFill>
                  <a:srgbClr val="C00000"/>
                </a:solidFill>
                <a:latin typeface="Calibri" panose="020F0502020204030204" pitchFamily="34" charset="0"/>
                <a:cs typeface="Calibri" panose="020F0502020204030204" pitchFamily="34" charset="0"/>
              </a:rPr>
              <a:t> τα κα</a:t>
            </a:r>
            <a:r>
              <a:rPr lang="en-US" altLang="el-GR" sz="1800" b="1" dirty="0" err="1">
                <a:solidFill>
                  <a:srgbClr val="C00000"/>
                </a:solidFill>
                <a:latin typeface="Calibri" panose="020F0502020204030204" pitchFamily="34" charset="0"/>
                <a:cs typeface="Calibri" panose="020F0502020204030204" pitchFamily="34" charset="0"/>
              </a:rPr>
              <a:t>τά</a:t>
            </a:r>
            <a:r>
              <a:rPr lang="el-GR" altLang="el-GR" sz="1800" b="1" dirty="0">
                <a:solidFill>
                  <a:srgbClr val="C00000"/>
                </a:solidFill>
                <a:latin typeface="Calibri" panose="020F0502020204030204" pitchFamily="34" charset="0"/>
                <a:cs typeface="Calibri" panose="020F0502020204030204" pitchFamily="34" charset="0"/>
              </a:rPr>
              <a:t>λ</a:t>
            </a:r>
            <a:r>
              <a:rPr lang="en-US" altLang="el-GR" sz="1800" b="1" dirty="0" err="1">
                <a:solidFill>
                  <a:srgbClr val="C00000"/>
                </a:solidFill>
                <a:latin typeface="Calibri" panose="020F0502020204030204" pitchFamily="34" charset="0"/>
                <a:cs typeface="Calibri" panose="020F0502020204030204" pitchFamily="34" charset="0"/>
              </a:rPr>
              <a:t>ληλ</a:t>
            </a:r>
            <a:r>
              <a:rPr lang="en-US" altLang="el-GR" sz="1800" b="1" dirty="0">
                <a:solidFill>
                  <a:srgbClr val="C00000"/>
                </a:solidFill>
                <a:latin typeface="Calibri" panose="020F0502020204030204" pitchFamily="34" charset="0"/>
                <a:cs typeface="Calibri" panose="020F0502020204030204" pitchFamily="34" charset="0"/>
              </a:rPr>
              <a:t>α μέτρα κεντρικής τάσης των προηγούμενων μεταβλητών ανά φύλο</a:t>
            </a:r>
            <a:br>
              <a:rPr lang="en-US" altLang="el-GR" sz="1800" b="1" dirty="0">
                <a:solidFill>
                  <a:srgbClr val="C00000"/>
                </a:solidFill>
                <a:latin typeface="Calibri" panose="020F0502020204030204" pitchFamily="34" charset="0"/>
                <a:cs typeface="Calibri" panose="020F0502020204030204" pitchFamily="34" charset="0"/>
              </a:rPr>
            </a:br>
            <a:endParaRPr lang="en-US" altLang="el-GR" sz="1800" b="1" dirty="0">
              <a:solidFill>
                <a:srgbClr val="C00000"/>
              </a:solidFill>
              <a:latin typeface="Calibri" panose="020F0502020204030204" pitchFamily="34" charset="0"/>
              <a:cs typeface="Calibri" panose="020F0502020204030204" pitchFamily="34" charset="0"/>
            </a:endParaRPr>
          </a:p>
        </p:txBody>
      </p:sp>
      <p:sp>
        <p:nvSpPr>
          <p:cNvPr id="29700" name="Θέση αριθμού διαφάνειας 3">
            <a:extLst>
              <a:ext uri="{FF2B5EF4-FFF2-40B4-BE49-F238E27FC236}">
                <a16:creationId xmlns:a16="http://schemas.microsoft.com/office/drawing/2014/main" id="{61C40515-4A2F-40E6-8708-F12B637726BC}"/>
              </a:ext>
            </a:extLst>
          </p:cNvPr>
          <p:cNvSpPr>
            <a:spLocks noGrp="1"/>
          </p:cNvSpPr>
          <p:nvPr>
            <p:ph type="sldNum" sz="quarter" idx="12"/>
          </p:nvPr>
        </p:nvSpPr>
        <p:spPr>
          <a:xfrm>
            <a:off x="7812360" y="6356350"/>
            <a:ext cx="841734" cy="365125"/>
          </a:xfrm>
          <a:noFill/>
        </p:spPr>
        <p:txBody>
          <a:bodyPr vert="horz" lIns="91440" tIns="45720" rIns="91440" bIns="45720" rtlCol="0" anchor="ctr">
            <a:norm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fontAlgn="auto">
              <a:lnSpc>
                <a:spcPct val="90000"/>
              </a:lnSpc>
              <a:spcBef>
                <a:spcPts val="0"/>
              </a:spcBef>
              <a:spcAft>
                <a:spcPts val="600"/>
              </a:spcAft>
              <a:buNone/>
              <a:defRPr/>
            </a:pPr>
            <a:r>
              <a:rPr lang="en-US" altLang="el-GR" sz="1200" b="1" dirty="0">
                <a:solidFill>
                  <a:srgbClr val="C00000"/>
                </a:solidFill>
                <a:latin typeface="+mj-lt"/>
                <a:cs typeface="+mn-cs"/>
              </a:rPr>
              <a:t>Split file</a:t>
            </a:r>
          </a:p>
        </p:txBody>
      </p:sp>
      <p:pic>
        <p:nvPicPr>
          <p:cNvPr id="4" name="Εικόνα 3">
            <a:extLst>
              <a:ext uri="{FF2B5EF4-FFF2-40B4-BE49-F238E27FC236}">
                <a16:creationId xmlns:a16="http://schemas.microsoft.com/office/drawing/2014/main" id="{B92F8257-B93F-1EBD-ECE7-60A6DA0F6FDB}"/>
              </a:ext>
            </a:extLst>
          </p:cNvPr>
          <p:cNvPicPr>
            <a:picLocks noChangeAspect="1"/>
          </p:cNvPicPr>
          <p:nvPr/>
        </p:nvPicPr>
        <p:blipFill rotWithShape="1">
          <a:blip r:embed="rId2"/>
          <a:srcRect l="5901" r="29525" b="2869"/>
          <a:stretch/>
        </p:blipFill>
        <p:spPr>
          <a:xfrm>
            <a:off x="611560" y="332656"/>
            <a:ext cx="6768752" cy="558956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38ECA092-4EA1-4145-A978-63A5EBEC557A}"/>
              </a:ext>
            </a:extLst>
          </p:cNvPr>
          <p:cNvSpPr>
            <a:spLocks noGrp="1"/>
          </p:cNvSpPr>
          <p:nvPr>
            <p:ph type="sldNum" sz="quarter" idx="12"/>
          </p:nvPr>
        </p:nvSpPr>
        <p:spPr/>
        <p:txBody>
          <a:bodyPr/>
          <a:lstStyle/>
          <a:p>
            <a:pPr>
              <a:defRPr/>
            </a:pPr>
            <a:r>
              <a:rPr lang="en-US" altLang="el-GR" b="1" dirty="0">
                <a:solidFill>
                  <a:srgbClr val="C00000"/>
                </a:solidFill>
              </a:rPr>
              <a:t>Select cases </a:t>
            </a:r>
            <a:fld id="{AFDF76C5-FD58-498F-929C-B2D1B4156563}" type="slidenum">
              <a:rPr lang="el-GR" altLang="el-GR" smtClean="0"/>
              <a:pPr>
                <a:defRPr/>
              </a:pPr>
              <a:t>22</a:t>
            </a:fld>
            <a:endParaRPr lang="el-GR" altLang="el-GR" dirty="0"/>
          </a:p>
        </p:txBody>
      </p:sp>
      <p:sp>
        <p:nvSpPr>
          <p:cNvPr id="8" name="TextBox 7">
            <a:extLst>
              <a:ext uri="{FF2B5EF4-FFF2-40B4-BE49-F238E27FC236}">
                <a16:creationId xmlns:a16="http://schemas.microsoft.com/office/drawing/2014/main" id="{D65E0014-526B-424E-A29C-39FFAC06FFB1}"/>
              </a:ext>
            </a:extLst>
          </p:cNvPr>
          <p:cNvSpPr txBox="1"/>
          <p:nvPr/>
        </p:nvSpPr>
        <p:spPr>
          <a:xfrm>
            <a:off x="395536" y="116632"/>
            <a:ext cx="8064896" cy="646331"/>
          </a:xfrm>
          <a:prstGeom prst="rect">
            <a:avLst/>
          </a:prstGeom>
          <a:noFill/>
        </p:spPr>
        <p:txBody>
          <a:bodyPr wrap="square">
            <a:spAutoFit/>
          </a:bodyPr>
          <a:lstStyle/>
          <a:p>
            <a:r>
              <a:rPr lang="el-GR" altLang="el-GR" sz="1800" b="1" dirty="0">
                <a:solidFill>
                  <a:srgbClr val="C00000"/>
                </a:solidFill>
                <a:latin typeface="Calibri" panose="020F0502020204030204" pitchFamily="34" charset="0"/>
                <a:cs typeface="Calibri" panose="020F0502020204030204" pitchFamily="34" charset="0"/>
              </a:rPr>
              <a:t>Β</a:t>
            </a:r>
            <a:r>
              <a:rPr lang="en-US" altLang="el-GR" sz="1800" b="1" dirty="0">
                <a:solidFill>
                  <a:srgbClr val="C00000"/>
                </a:solidFill>
                <a:latin typeface="Calibri" panose="020F0502020204030204" pitchFamily="34" charset="0"/>
                <a:cs typeface="Calibri" panose="020F0502020204030204" pitchFamily="34" charset="0"/>
              </a:rPr>
              <a:t>ρ</a:t>
            </a:r>
            <a:r>
              <a:rPr lang="el-GR" altLang="el-GR" sz="1800" b="1" dirty="0">
                <a:solidFill>
                  <a:srgbClr val="C00000"/>
                </a:solidFill>
                <a:latin typeface="Calibri" panose="020F0502020204030204" pitchFamily="34" charset="0"/>
                <a:cs typeface="Calibri" panose="020F0502020204030204" pitchFamily="34" charset="0"/>
              </a:rPr>
              <a:t>είτε</a:t>
            </a:r>
            <a:r>
              <a:rPr lang="en-US" altLang="el-GR" sz="1800" b="1" dirty="0">
                <a:solidFill>
                  <a:srgbClr val="C00000"/>
                </a:solidFill>
                <a:latin typeface="Calibri" panose="020F0502020204030204" pitchFamily="34" charset="0"/>
                <a:cs typeface="Calibri" panose="020F0502020204030204" pitchFamily="34" charset="0"/>
              </a:rPr>
              <a:t> τα κα</a:t>
            </a:r>
            <a:r>
              <a:rPr lang="en-US" altLang="el-GR" sz="1800" b="1" dirty="0" err="1">
                <a:solidFill>
                  <a:srgbClr val="C00000"/>
                </a:solidFill>
                <a:latin typeface="Calibri" panose="020F0502020204030204" pitchFamily="34" charset="0"/>
                <a:cs typeface="Calibri" panose="020F0502020204030204" pitchFamily="34" charset="0"/>
              </a:rPr>
              <a:t>τά</a:t>
            </a:r>
            <a:r>
              <a:rPr lang="el-GR" altLang="el-GR" sz="1800" b="1" dirty="0">
                <a:solidFill>
                  <a:srgbClr val="C00000"/>
                </a:solidFill>
                <a:latin typeface="Calibri" panose="020F0502020204030204" pitchFamily="34" charset="0"/>
                <a:cs typeface="Calibri" panose="020F0502020204030204" pitchFamily="34" charset="0"/>
              </a:rPr>
              <a:t>λ</a:t>
            </a:r>
            <a:r>
              <a:rPr lang="en-US" altLang="el-GR" sz="1800" b="1" dirty="0" err="1">
                <a:solidFill>
                  <a:srgbClr val="C00000"/>
                </a:solidFill>
                <a:latin typeface="Calibri" panose="020F0502020204030204" pitchFamily="34" charset="0"/>
                <a:cs typeface="Calibri" panose="020F0502020204030204" pitchFamily="34" charset="0"/>
              </a:rPr>
              <a:t>ληλ</a:t>
            </a:r>
            <a:r>
              <a:rPr lang="en-US" altLang="el-GR" sz="1800" b="1" dirty="0">
                <a:solidFill>
                  <a:srgbClr val="C00000"/>
                </a:solidFill>
                <a:latin typeface="Calibri" panose="020F0502020204030204" pitchFamily="34" charset="0"/>
                <a:cs typeface="Calibri" panose="020F0502020204030204" pitchFamily="34" charset="0"/>
              </a:rPr>
              <a:t>α μέτρα κεντρικής τάσης των προηγούμενων μεταβλητών </a:t>
            </a:r>
            <a:r>
              <a:rPr lang="el-GR" altLang="el-GR" sz="1800" b="1" dirty="0">
                <a:solidFill>
                  <a:srgbClr val="C00000"/>
                </a:solidFill>
                <a:latin typeface="Calibri" panose="020F0502020204030204" pitchFamily="34" charset="0"/>
                <a:cs typeface="Calibri" panose="020F0502020204030204" pitchFamily="34" charset="0"/>
              </a:rPr>
              <a:t>για το </a:t>
            </a:r>
            <a:r>
              <a:rPr lang="el-GR" altLang="el-GR" sz="1800" b="1" dirty="0" err="1">
                <a:solidFill>
                  <a:srgbClr val="C00000"/>
                </a:solidFill>
                <a:latin typeface="Calibri" panose="020F0502020204030204" pitchFamily="34" charset="0"/>
                <a:cs typeface="Calibri" panose="020F0502020204030204" pitchFamily="34" charset="0"/>
              </a:rPr>
              <a:t>ΤεΠΕΚΕ</a:t>
            </a:r>
            <a:endParaRPr lang="en-US" dirty="0"/>
          </a:p>
        </p:txBody>
      </p:sp>
      <p:pic>
        <p:nvPicPr>
          <p:cNvPr id="5" name="Θέση περιεχομένου 4">
            <a:extLst>
              <a:ext uri="{FF2B5EF4-FFF2-40B4-BE49-F238E27FC236}">
                <a16:creationId xmlns:a16="http://schemas.microsoft.com/office/drawing/2014/main" id="{FF420438-7DED-671D-0C25-D337546959B1}"/>
              </a:ext>
            </a:extLst>
          </p:cNvPr>
          <p:cNvPicPr>
            <a:picLocks noGrp="1" noChangeAspect="1"/>
          </p:cNvPicPr>
          <p:nvPr>
            <p:ph idx="1"/>
          </p:nvPr>
        </p:nvPicPr>
        <p:blipFill rotWithShape="1">
          <a:blip r:embed="rId2"/>
          <a:srcRect r="15766" b="5423"/>
          <a:stretch/>
        </p:blipFill>
        <p:spPr>
          <a:xfrm>
            <a:off x="323528" y="1031652"/>
            <a:ext cx="7920880" cy="5002606"/>
          </a:xfrm>
        </p:spPr>
      </p:pic>
    </p:spTree>
    <p:extLst>
      <p:ext uri="{BB962C8B-B14F-4D97-AF65-F5344CB8AC3E}">
        <p14:creationId xmlns:p14="http://schemas.microsoft.com/office/powerpoint/2010/main" val="3865096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38ECA092-4EA1-4145-A978-63A5EBEC557A}"/>
              </a:ext>
            </a:extLst>
          </p:cNvPr>
          <p:cNvSpPr>
            <a:spLocks noGrp="1"/>
          </p:cNvSpPr>
          <p:nvPr>
            <p:ph type="sldNum" sz="quarter" idx="12"/>
          </p:nvPr>
        </p:nvSpPr>
        <p:spPr/>
        <p:txBody>
          <a:bodyPr/>
          <a:lstStyle/>
          <a:p>
            <a:pPr>
              <a:defRPr/>
            </a:pPr>
            <a:r>
              <a:rPr lang="en-US" altLang="el-GR" b="1" dirty="0">
                <a:solidFill>
                  <a:srgbClr val="C00000"/>
                </a:solidFill>
              </a:rPr>
              <a:t>Recode</a:t>
            </a:r>
            <a:fld id="{AFDF76C5-FD58-498F-929C-B2D1B4156563}" type="slidenum">
              <a:rPr lang="el-GR" altLang="el-GR" smtClean="0"/>
              <a:pPr>
                <a:defRPr/>
              </a:pPr>
              <a:t>23</a:t>
            </a:fld>
            <a:endParaRPr lang="el-GR" altLang="el-GR" dirty="0"/>
          </a:p>
        </p:txBody>
      </p:sp>
      <p:sp>
        <p:nvSpPr>
          <p:cNvPr id="8" name="TextBox 7">
            <a:extLst>
              <a:ext uri="{FF2B5EF4-FFF2-40B4-BE49-F238E27FC236}">
                <a16:creationId xmlns:a16="http://schemas.microsoft.com/office/drawing/2014/main" id="{D65E0014-526B-424E-A29C-39FFAC06FFB1}"/>
              </a:ext>
            </a:extLst>
          </p:cNvPr>
          <p:cNvSpPr txBox="1"/>
          <p:nvPr/>
        </p:nvSpPr>
        <p:spPr>
          <a:xfrm>
            <a:off x="395536" y="116632"/>
            <a:ext cx="8064896" cy="369332"/>
          </a:xfrm>
          <a:prstGeom prst="rect">
            <a:avLst/>
          </a:prstGeom>
          <a:noFill/>
        </p:spPr>
        <p:txBody>
          <a:bodyPr wrap="square">
            <a:spAutoFit/>
          </a:bodyPr>
          <a:lstStyle/>
          <a:p>
            <a:r>
              <a:rPr lang="el-GR" b="1" dirty="0">
                <a:solidFill>
                  <a:srgbClr val="C00000"/>
                </a:solidFill>
              </a:rPr>
              <a:t>Ομαδοποίηση κατηγοριών</a:t>
            </a:r>
            <a:endParaRPr lang="en-US" b="1" dirty="0">
              <a:solidFill>
                <a:srgbClr val="C00000"/>
              </a:solidFill>
            </a:endParaRPr>
          </a:p>
        </p:txBody>
      </p:sp>
      <p:pic>
        <p:nvPicPr>
          <p:cNvPr id="6" name="Θέση περιεχομένου 5">
            <a:extLst>
              <a:ext uri="{FF2B5EF4-FFF2-40B4-BE49-F238E27FC236}">
                <a16:creationId xmlns:a16="http://schemas.microsoft.com/office/drawing/2014/main" id="{40761F4C-C3DE-A003-1BE7-E3DF0F4228E8}"/>
              </a:ext>
            </a:extLst>
          </p:cNvPr>
          <p:cNvPicPr>
            <a:picLocks noGrp="1" noChangeAspect="1"/>
          </p:cNvPicPr>
          <p:nvPr>
            <p:ph idx="1"/>
          </p:nvPr>
        </p:nvPicPr>
        <p:blipFill rotWithShape="1">
          <a:blip r:embed="rId2"/>
          <a:srcRect t="2223" r="43736" b="34137"/>
          <a:stretch/>
        </p:blipFill>
        <p:spPr>
          <a:xfrm>
            <a:off x="548921" y="762963"/>
            <a:ext cx="7246148" cy="4610253"/>
          </a:xfrm>
        </p:spPr>
      </p:pic>
    </p:spTree>
    <p:extLst>
      <p:ext uri="{BB962C8B-B14F-4D97-AF65-F5344CB8AC3E}">
        <p14:creationId xmlns:p14="http://schemas.microsoft.com/office/powerpoint/2010/main" val="499362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Υπότιτλος 2"/>
          <p:cNvSpPr>
            <a:spLocks noGrp="1"/>
          </p:cNvSpPr>
          <p:nvPr>
            <p:ph type="subTitle" idx="1"/>
          </p:nvPr>
        </p:nvSpPr>
        <p:spPr>
          <a:xfrm>
            <a:off x="24433" y="1988840"/>
            <a:ext cx="5555679" cy="1800200"/>
          </a:xfrm>
          <a:scene3d>
            <a:camera prst="isometricOffAxis1Right"/>
            <a:lightRig rig="threePt" dir="t"/>
          </a:scene3d>
        </p:spPr>
        <p:style>
          <a:lnRef idx="2">
            <a:schemeClr val="accent2"/>
          </a:lnRef>
          <a:fillRef idx="1">
            <a:schemeClr val="lt1"/>
          </a:fillRef>
          <a:effectRef idx="0">
            <a:schemeClr val="accent2"/>
          </a:effectRef>
          <a:fontRef idx="minor">
            <a:schemeClr val="dk1"/>
          </a:fontRef>
        </p:style>
        <p:txBody>
          <a:bodyPr>
            <a:normAutofit fontScale="92500"/>
          </a:bodyPr>
          <a:lstStyle/>
          <a:p>
            <a:endParaRPr lang="el-GR" sz="2100" dirty="0">
              <a:highlight>
                <a:srgbClr val="F1ED41"/>
              </a:highlight>
              <a:latin typeface="Bahnschrift SemiBold Condensed" panose="020B0502040204020203" pitchFamily="34" charset="0"/>
            </a:endParaRPr>
          </a:p>
          <a:p>
            <a:r>
              <a:rPr lang="el-GR" sz="3600" b="1" i="1" dirty="0">
                <a:ln w="22225">
                  <a:solidFill>
                    <a:schemeClr val="accent2"/>
                  </a:solidFill>
                  <a:prstDash val="solid"/>
                </a:ln>
                <a:solidFill>
                  <a:schemeClr val="accent2">
                    <a:lumMod val="40000"/>
                    <a:lumOff val="60000"/>
                  </a:schemeClr>
                </a:solidFill>
                <a:highlight>
                  <a:srgbClr val="F1ED41"/>
                </a:highlight>
                <a:latin typeface="Bookman Old Style" panose="02050604050505020204" pitchFamily="18" charset="0"/>
              </a:rPr>
              <a:t>Σχέσεις</a:t>
            </a:r>
            <a:r>
              <a:rPr lang="el-GR" sz="3600" b="1" i="1" dirty="0">
                <a:solidFill>
                  <a:srgbClr val="482090"/>
                </a:solidFill>
                <a:highlight>
                  <a:srgbClr val="F1ED41"/>
                </a:highlight>
                <a:latin typeface="Bookman Old Style" panose="02050604050505020204" pitchFamily="18" charset="0"/>
              </a:rPr>
              <a:t> </a:t>
            </a:r>
            <a:r>
              <a:rPr lang="el-GR" sz="3600" b="1" i="1" dirty="0">
                <a:ln w="22225">
                  <a:solidFill>
                    <a:schemeClr val="accent2"/>
                  </a:solidFill>
                  <a:prstDash val="solid"/>
                </a:ln>
                <a:solidFill>
                  <a:schemeClr val="accent2">
                    <a:lumMod val="40000"/>
                    <a:lumOff val="60000"/>
                  </a:schemeClr>
                </a:solidFill>
                <a:highlight>
                  <a:srgbClr val="F1ED41"/>
                </a:highlight>
                <a:latin typeface="Bookman Old Style" panose="02050604050505020204" pitchFamily="18" charset="0"/>
              </a:rPr>
              <a:t>και επιδράσεις μεταβλητών</a:t>
            </a:r>
            <a:endParaRPr lang="el-GR" sz="3600" b="1" i="1" dirty="0">
              <a:solidFill>
                <a:srgbClr val="482090"/>
              </a:solidFill>
              <a:highlight>
                <a:srgbClr val="F1ED41"/>
              </a:highlight>
              <a:latin typeface="Bookman Old Style" panose="02050604050505020204" pitchFamily="18" charset="0"/>
            </a:endParaRPr>
          </a:p>
          <a:p>
            <a:endParaRPr lang="el-GR" sz="2100" dirty="0">
              <a:highlight>
                <a:srgbClr val="F1ED41"/>
              </a:highlight>
            </a:endParaRPr>
          </a:p>
        </p:txBody>
      </p:sp>
      <p:pic>
        <p:nvPicPr>
          <p:cNvPr id="5" name="Εικόνα 4" descr="C:\Users\ANTH\Pictures\129760440_10221887903538746_9033008862741295970_n.jpg"/>
          <p:cNvPicPr/>
          <p:nvPr/>
        </p:nvPicPr>
        <p:blipFill rotWithShape="1">
          <a:blip r:embed="rId2">
            <a:extLst>
              <a:ext uri="{28A0092B-C50C-407E-A947-70E740481C1C}">
                <a14:useLocalDpi xmlns:a14="http://schemas.microsoft.com/office/drawing/2010/main" val="0"/>
              </a:ext>
            </a:extLst>
          </a:blip>
          <a:srcRect t="15705" b="71326"/>
          <a:stretch/>
        </p:blipFill>
        <p:spPr bwMode="auto">
          <a:xfrm>
            <a:off x="5076056" y="2780928"/>
            <a:ext cx="3736402" cy="576064"/>
          </a:xfrm>
          <a:prstGeom prst="rect">
            <a:avLst/>
          </a:prstGeom>
          <a:noFill/>
          <a:ln>
            <a:noFill/>
          </a:ln>
        </p:spPr>
      </p:pic>
    </p:spTree>
    <p:extLst>
      <p:ext uri="{BB962C8B-B14F-4D97-AF65-F5344CB8AC3E}">
        <p14:creationId xmlns:p14="http://schemas.microsoft.com/office/powerpoint/2010/main" val="1926425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088" name="Group 32"/>
          <p:cNvGraphicFramePr>
            <a:graphicFrameLocks noGrp="1"/>
          </p:cNvGraphicFramePr>
          <p:nvPr/>
        </p:nvGraphicFramePr>
        <p:xfrm>
          <a:off x="1115616" y="1954213"/>
          <a:ext cx="6337697" cy="3763752"/>
        </p:xfrm>
        <a:graphic>
          <a:graphicData uri="http://schemas.openxmlformats.org/drawingml/2006/table">
            <a:tbl>
              <a:tblPr/>
              <a:tblGrid>
                <a:gridCol w="2394778">
                  <a:extLst>
                    <a:ext uri="{9D8B030D-6E8A-4147-A177-3AD203B41FA5}">
                      <a16:colId xmlns:a16="http://schemas.microsoft.com/office/drawing/2014/main" val="20000"/>
                    </a:ext>
                  </a:extLst>
                </a:gridCol>
                <a:gridCol w="2104503">
                  <a:extLst>
                    <a:ext uri="{9D8B030D-6E8A-4147-A177-3AD203B41FA5}">
                      <a16:colId xmlns:a16="http://schemas.microsoft.com/office/drawing/2014/main" val="20001"/>
                    </a:ext>
                  </a:extLst>
                </a:gridCol>
                <a:gridCol w="1838416">
                  <a:extLst>
                    <a:ext uri="{9D8B030D-6E8A-4147-A177-3AD203B41FA5}">
                      <a16:colId xmlns:a16="http://schemas.microsoft.com/office/drawing/2014/main" val="20002"/>
                    </a:ext>
                  </a:extLst>
                </a:gridCol>
              </a:tblGrid>
              <a:tr h="7144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a:ln>
                            <a:noFill/>
                          </a:ln>
                          <a:solidFill>
                            <a:srgbClr val="FFFFFF"/>
                          </a:solidFill>
                          <a:effectLst/>
                          <a:latin typeface="Cambria" pitchFamily="18" charset="0"/>
                        </a:rPr>
                        <a:t>Κλίμακα Μέτρησης </a:t>
                      </a:r>
                      <a:endParaRPr kumimoji="0" lang="en-US" sz="1800" b="1" i="0" u="none" strike="noStrike" cap="none" normalizeH="0" baseline="0" dirty="0">
                        <a:ln>
                          <a:noFill/>
                        </a:ln>
                        <a:solidFill>
                          <a:srgbClr val="FFFFFF"/>
                        </a:solidFill>
                        <a:effectLst/>
                        <a:latin typeface="Perpetua" pitchFamily="18"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a:ln>
                            <a:noFill/>
                          </a:ln>
                          <a:solidFill>
                            <a:srgbClr val="FFFFFF"/>
                          </a:solidFill>
                          <a:effectLst/>
                          <a:latin typeface="Cambria" pitchFamily="18" charset="0"/>
                        </a:rPr>
                        <a:t>ΣΥΜΜΕΤΡΙΚΗ ΣΧΕΣΗ</a:t>
                      </a:r>
                      <a:endParaRPr kumimoji="0" lang="en-US" sz="1800" b="1" i="0" u="none" strike="noStrike" cap="none" normalizeH="0" baseline="0">
                        <a:ln>
                          <a:noFill/>
                        </a:ln>
                        <a:solidFill>
                          <a:srgbClr val="FFFFFF"/>
                        </a:solidFill>
                        <a:effectLst/>
                        <a:latin typeface="Perpetua" pitchFamily="18"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a:ln>
                            <a:noFill/>
                          </a:ln>
                          <a:solidFill>
                            <a:srgbClr val="FFFFFF"/>
                          </a:solidFill>
                          <a:effectLst/>
                          <a:latin typeface="Cambria" pitchFamily="18" charset="0"/>
                        </a:rPr>
                        <a:t>ΑΣΥΜΜΕΤΡΗ</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a:ln>
                            <a:noFill/>
                          </a:ln>
                          <a:solidFill>
                            <a:srgbClr val="FFFFFF"/>
                          </a:solidFill>
                          <a:effectLst/>
                          <a:latin typeface="Cambria" pitchFamily="18" charset="0"/>
                        </a:rPr>
                        <a:t>ΣΧΕΣΗ</a:t>
                      </a:r>
                      <a:endParaRPr kumimoji="0" lang="en-US" sz="1800" b="1" i="0" u="none" strike="noStrike" cap="none" normalizeH="0" baseline="0">
                        <a:ln>
                          <a:noFill/>
                        </a:ln>
                        <a:solidFill>
                          <a:srgbClr val="FFFFFF"/>
                        </a:solidFill>
                        <a:effectLst/>
                        <a:latin typeface="Perpetua" pitchFamily="18"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5524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rgbClr val="000000"/>
                          </a:solidFill>
                          <a:effectLst/>
                          <a:latin typeface="Cambria" pitchFamily="18" charset="0"/>
                        </a:rPr>
                        <a:t>ΟΝΟΜΑΣΤΙΚΗ </a:t>
                      </a:r>
                      <a:endParaRPr kumimoji="0" lang="en-US" sz="1800" b="0" i="0" u="none" strike="noStrike" cap="none" normalizeH="0" baseline="0" dirty="0">
                        <a:ln>
                          <a:noFill/>
                        </a:ln>
                        <a:solidFill>
                          <a:srgbClr val="000000"/>
                        </a:solidFill>
                        <a:effectLst/>
                        <a:latin typeface="Perpetua" pitchFamily="18"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CD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chemeClr val="accent2"/>
                          </a:solidFill>
                          <a:effectLst/>
                          <a:latin typeface="Cambria" pitchFamily="18" charset="0"/>
                        </a:rPr>
                        <a:t>φ</a:t>
                      </a:r>
                      <a:r>
                        <a:rPr kumimoji="0" lang="el-GR" sz="1600" b="1" i="0" u="none" strike="noStrike" cap="none" normalizeH="0" baseline="0" dirty="0">
                          <a:ln>
                            <a:noFill/>
                          </a:ln>
                          <a:solidFill>
                            <a:srgbClr val="000000"/>
                          </a:solidFill>
                          <a:effectLst/>
                          <a:latin typeface="Cambria"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a:ln>
                            <a:noFill/>
                          </a:ln>
                          <a:solidFill>
                            <a:srgbClr val="000000"/>
                          </a:solidFill>
                          <a:effectLst/>
                          <a:latin typeface="Cambria" pitchFamily="18" charset="0"/>
                        </a:rPr>
                        <a:t>(για πίνακες 2x2)</a:t>
                      </a:r>
                      <a:endParaRPr kumimoji="0" lang="en-US" sz="1600" b="0" i="0" u="none" strike="noStrike" cap="none" normalizeH="0" baseline="0" dirty="0">
                        <a:ln>
                          <a:noFill/>
                        </a:ln>
                        <a:solidFill>
                          <a:srgbClr val="000000"/>
                        </a:solidFill>
                        <a:effectLst/>
                        <a:latin typeface="Perpetua"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a:ln>
                          <a:noFill/>
                        </a:ln>
                        <a:solidFill>
                          <a:srgbClr val="000000"/>
                        </a:solidFill>
                        <a:effectLst/>
                        <a:latin typeface="Cambria"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chemeClr val="accent2"/>
                          </a:solidFill>
                          <a:effectLst/>
                          <a:latin typeface="Cambria" pitchFamily="18" charset="0"/>
                        </a:rPr>
                        <a:t>V</a:t>
                      </a:r>
                      <a:r>
                        <a:rPr kumimoji="0" lang="el-GR" sz="1600" b="1" i="0" u="none" strike="noStrike" cap="none" normalizeH="0" baseline="0" dirty="0">
                          <a:ln>
                            <a:noFill/>
                          </a:ln>
                          <a:solidFill>
                            <a:srgbClr val="000000"/>
                          </a:solidFill>
                          <a:effectLst/>
                          <a:latin typeface="Cambria" pitchFamily="18" charset="0"/>
                        </a:rPr>
                        <a:t> </a:t>
                      </a:r>
                      <a:r>
                        <a:rPr kumimoji="0" lang="el-GR" sz="1600" b="0" i="0" u="none" strike="noStrike" cap="none" normalizeH="0" baseline="0" dirty="0">
                          <a:ln>
                            <a:noFill/>
                          </a:ln>
                          <a:solidFill>
                            <a:srgbClr val="000000"/>
                          </a:solidFill>
                          <a:effectLst/>
                          <a:latin typeface="Cambria" pitchFamily="18" charset="0"/>
                        </a:rPr>
                        <a:t>του </a:t>
                      </a:r>
                      <a:r>
                        <a:rPr kumimoji="0" lang="el-GR" sz="1600" b="0" i="0" u="none" strike="noStrike" cap="none" normalizeH="0" baseline="0" dirty="0" err="1">
                          <a:ln>
                            <a:noFill/>
                          </a:ln>
                          <a:solidFill>
                            <a:srgbClr val="000000"/>
                          </a:solidFill>
                          <a:effectLst/>
                          <a:latin typeface="Cambria" pitchFamily="18" charset="0"/>
                        </a:rPr>
                        <a:t>Cramer</a:t>
                      </a:r>
                      <a:r>
                        <a:rPr kumimoji="0" lang="el-GR" sz="1600" b="0" i="0" u="none" strike="noStrike" cap="none" normalizeH="0" baseline="0" dirty="0">
                          <a:ln>
                            <a:noFill/>
                          </a:ln>
                          <a:solidFill>
                            <a:srgbClr val="000000"/>
                          </a:solidFill>
                          <a:effectLst/>
                          <a:latin typeface="Cambria"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a:ln>
                            <a:noFill/>
                          </a:ln>
                          <a:solidFill>
                            <a:srgbClr val="000000"/>
                          </a:solidFill>
                          <a:effectLst/>
                          <a:latin typeface="Cambria" pitchFamily="18" charset="0"/>
                        </a:rPr>
                        <a:t>(για πίνακες </a:t>
                      </a:r>
                      <a:r>
                        <a:rPr kumimoji="0" lang="el-GR" sz="2000" b="0" i="0" u="none" strike="noStrike" cap="none" normalizeH="0" baseline="0" dirty="0" err="1">
                          <a:ln>
                            <a:noFill/>
                          </a:ln>
                          <a:solidFill>
                            <a:srgbClr val="000000"/>
                          </a:solidFill>
                          <a:effectLst/>
                          <a:latin typeface="Cambria" pitchFamily="18" charset="0"/>
                        </a:rPr>
                        <a:t>κ</a:t>
                      </a:r>
                      <a:r>
                        <a:rPr kumimoji="0" lang="el-GR" sz="1600" b="0" i="0" u="none" strike="noStrike" cap="none" normalizeH="0" baseline="0" dirty="0" err="1">
                          <a:ln>
                            <a:noFill/>
                          </a:ln>
                          <a:solidFill>
                            <a:srgbClr val="000000"/>
                          </a:solidFill>
                          <a:effectLst/>
                          <a:latin typeface="Cambria" pitchFamily="18" charset="0"/>
                        </a:rPr>
                        <a:t>x</a:t>
                      </a:r>
                      <a:r>
                        <a:rPr kumimoji="0" lang="el-GR" sz="2000" b="0" i="0" u="none" strike="noStrike" cap="none" normalizeH="0" baseline="0" dirty="0" err="1">
                          <a:ln>
                            <a:noFill/>
                          </a:ln>
                          <a:solidFill>
                            <a:srgbClr val="000000"/>
                          </a:solidFill>
                          <a:effectLst/>
                          <a:latin typeface="Cambria" pitchFamily="18" charset="0"/>
                        </a:rPr>
                        <a:t>κ</a:t>
                      </a:r>
                      <a:r>
                        <a:rPr kumimoji="0" lang="el-GR" sz="1600" b="0" i="0" u="none" strike="noStrike" cap="none" normalizeH="0" baseline="0" dirty="0">
                          <a:ln>
                            <a:noFill/>
                          </a:ln>
                          <a:solidFill>
                            <a:srgbClr val="000000"/>
                          </a:solidFill>
                          <a:effectLst/>
                          <a:latin typeface="Cambria" pitchFamily="18" charset="0"/>
                        </a:rPr>
                        <a:t>)</a:t>
                      </a:r>
                      <a:endParaRPr kumimoji="0" lang="en-US" sz="1600" b="0" i="0" u="none" strike="noStrike" cap="none" normalizeH="0" baseline="0" dirty="0">
                        <a:ln>
                          <a:noFill/>
                        </a:ln>
                        <a:solidFill>
                          <a:srgbClr val="000000"/>
                        </a:solidFill>
                        <a:effectLst/>
                        <a:latin typeface="Perpetua" pitchFamily="18"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CD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accent2"/>
                          </a:solidFill>
                          <a:effectLst/>
                          <a:latin typeface="Cambria" pitchFamily="18" charset="0"/>
                        </a:rPr>
                        <a:t>λ</a:t>
                      </a:r>
                      <a:endParaRPr kumimoji="0" lang="en-US" sz="2000" b="1" i="0" u="none" strike="noStrike" cap="none" normalizeH="0" baseline="0">
                        <a:ln>
                          <a:noFill/>
                        </a:ln>
                        <a:solidFill>
                          <a:schemeClr val="accent2"/>
                        </a:solidFill>
                        <a:effectLst/>
                        <a:latin typeface="Perpetua"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a:ln>
                          <a:noFill/>
                        </a:ln>
                        <a:solidFill>
                          <a:srgbClr val="000000"/>
                        </a:solidFill>
                        <a:effectLst/>
                        <a:latin typeface="Cambria"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accent2"/>
                          </a:solidFill>
                          <a:effectLst/>
                          <a:latin typeface="Cambria" pitchFamily="18" charset="0"/>
                        </a:rPr>
                        <a:t>τ</a:t>
                      </a:r>
                      <a:r>
                        <a:rPr kumimoji="0" lang="el-GR" sz="1800" b="0" i="0" u="none" strike="noStrike" cap="none" normalizeH="0" baseline="0">
                          <a:ln>
                            <a:noFill/>
                          </a:ln>
                          <a:solidFill>
                            <a:srgbClr val="000000"/>
                          </a:solidFill>
                          <a:effectLst/>
                          <a:latin typeface="Cambria" pitchFamily="18" charset="0"/>
                        </a:rPr>
                        <a:t> του Goodman  και Kruskal</a:t>
                      </a:r>
                      <a:endParaRPr kumimoji="0" lang="en-US" sz="1800" b="0" i="0" u="none" strike="noStrike" cap="none" normalizeH="0" baseline="0">
                        <a:ln>
                          <a:noFill/>
                        </a:ln>
                        <a:solidFill>
                          <a:srgbClr val="000000"/>
                        </a:solidFill>
                        <a:effectLst/>
                        <a:latin typeface="Perpetua" pitchFamily="18"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CDCC"/>
                    </a:solidFill>
                  </a:tcPr>
                </a:tc>
                <a:extLst>
                  <a:ext uri="{0D108BD9-81ED-4DB2-BD59-A6C34878D82A}">
                    <a16:rowId xmlns:a16="http://schemas.microsoft.com/office/drawing/2014/main" val="10001"/>
                  </a:ext>
                </a:extLst>
              </a:tr>
              <a:tr h="10546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a:ln>
                            <a:noFill/>
                          </a:ln>
                          <a:solidFill>
                            <a:srgbClr val="000000"/>
                          </a:solidFill>
                          <a:effectLst/>
                          <a:latin typeface="Cambria" pitchFamily="18" charset="0"/>
                        </a:rPr>
                        <a:t>ΤΑΚΤΙΚΗ</a:t>
                      </a:r>
                      <a:endParaRPr kumimoji="0" lang="en-US" sz="1800" b="0" i="0" u="none" strike="noStrike" cap="none" normalizeH="0" baseline="0">
                        <a:ln>
                          <a:noFill/>
                        </a:ln>
                        <a:solidFill>
                          <a:srgbClr val="000000"/>
                        </a:solidFill>
                        <a:effectLst/>
                        <a:latin typeface="Perpetua" pitchFamily="18"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8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chemeClr val="accent2"/>
                          </a:solidFill>
                          <a:effectLst/>
                          <a:latin typeface="Cambria" pitchFamily="18" charset="0"/>
                        </a:rPr>
                        <a:t>γ</a:t>
                      </a:r>
                      <a:endParaRPr kumimoji="0" lang="en-US" sz="2000" b="1" i="0" u="none" strike="noStrike" cap="none" normalizeH="0" baseline="0" dirty="0">
                        <a:ln>
                          <a:noFill/>
                        </a:ln>
                        <a:solidFill>
                          <a:schemeClr val="accent2"/>
                        </a:solidFill>
                        <a:effectLst/>
                        <a:latin typeface="Perpetua"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a:ln>
                          <a:noFill/>
                        </a:ln>
                        <a:solidFill>
                          <a:srgbClr val="000000"/>
                        </a:solidFill>
                        <a:effectLst/>
                        <a:latin typeface="Cambria"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chemeClr val="accent2"/>
                          </a:solidFill>
                          <a:effectLst/>
                          <a:latin typeface="Cambria" pitchFamily="18" charset="0"/>
                        </a:rPr>
                        <a:t>ρ</a:t>
                      </a:r>
                      <a:r>
                        <a:rPr kumimoji="0" lang="en-US" sz="2000" b="0" i="0" u="none" strike="noStrike" cap="none" normalizeH="0" baseline="-25000" dirty="0">
                          <a:ln>
                            <a:noFill/>
                          </a:ln>
                          <a:solidFill>
                            <a:schemeClr val="accent2"/>
                          </a:solidFill>
                          <a:effectLst/>
                          <a:latin typeface="Perpetua" pitchFamily="18" charset="0"/>
                        </a:rPr>
                        <a:t>s</a:t>
                      </a:r>
                      <a:r>
                        <a:rPr kumimoji="0" lang="el-GR" sz="2000" b="0" i="0" u="none" strike="noStrike" cap="none" normalizeH="0" baseline="0" dirty="0">
                          <a:ln>
                            <a:noFill/>
                          </a:ln>
                          <a:solidFill>
                            <a:schemeClr val="accent2"/>
                          </a:solidFill>
                          <a:effectLst/>
                          <a:latin typeface="Cambria" pitchFamily="18" charset="0"/>
                        </a:rPr>
                        <a:t> </a:t>
                      </a:r>
                      <a:r>
                        <a:rPr kumimoji="0" lang="en-US" sz="2000" b="0" i="0" u="none" strike="noStrike" cap="none" normalizeH="0" baseline="0" dirty="0">
                          <a:ln>
                            <a:noFill/>
                          </a:ln>
                          <a:solidFill>
                            <a:schemeClr val="accent2"/>
                          </a:solidFill>
                          <a:effectLst/>
                          <a:latin typeface="Perpetua" pitchFamily="18" charset="0"/>
                        </a:rPr>
                        <a:t>(</a:t>
                      </a:r>
                      <a:r>
                        <a:rPr kumimoji="0" lang="en-US" sz="2000" b="1" i="0" u="none" strike="noStrike" cap="none" normalizeH="0" baseline="0" dirty="0" err="1">
                          <a:ln>
                            <a:noFill/>
                          </a:ln>
                          <a:solidFill>
                            <a:schemeClr val="accent2"/>
                          </a:solidFill>
                          <a:effectLst/>
                          <a:latin typeface="Perpetua" pitchFamily="18" charset="0"/>
                        </a:rPr>
                        <a:t>r</a:t>
                      </a:r>
                      <a:r>
                        <a:rPr kumimoji="0" lang="en-US" sz="2000" b="0" i="0" u="none" strike="noStrike" cap="none" normalizeH="0" baseline="-25000" dirty="0" err="1">
                          <a:ln>
                            <a:noFill/>
                          </a:ln>
                          <a:solidFill>
                            <a:schemeClr val="accent2"/>
                          </a:solidFill>
                          <a:effectLst/>
                          <a:latin typeface="Perpetua" pitchFamily="18" charset="0"/>
                        </a:rPr>
                        <a:t>s</a:t>
                      </a:r>
                      <a:r>
                        <a:rPr kumimoji="0" lang="en-US" sz="2000" b="0" i="0" u="none" strike="noStrike" cap="none" normalizeH="0" baseline="0" dirty="0">
                          <a:ln>
                            <a:noFill/>
                          </a:ln>
                          <a:solidFill>
                            <a:schemeClr val="accent2"/>
                          </a:solidFill>
                          <a:effectLst/>
                          <a:latin typeface="Perpetua" pitchFamily="18" charset="0"/>
                        </a:rPr>
                        <a:t>)</a:t>
                      </a:r>
                      <a:r>
                        <a:rPr kumimoji="0" lang="en-US" sz="1600" b="0" i="0" u="none" strike="noStrike" cap="none" normalizeH="0" baseline="0" dirty="0">
                          <a:ln>
                            <a:noFill/>
                          </a:ln>
                          <a:solidFill>
                            <a:srgbClr val="000000"/>
                          </a:solidFill>
                          <a:effectLst/>
                          <a:latin typeface="Perpetua" pitchFamily="18" charset="0"/>
                        </a:rPr>
                        <a:t> </a:t>
                      </a:r>
                      <a:r>
                        <a:rPr kumimoji="0" lang="el-GR" sz="1600" b="0" i="0" u="none" strike="noStrike" cap="none" normalizeH="0" baseline="0" dirty="0">
                          <a:ln>
                            <a:noFill/>
                          </a:ln>
                          <a:solidFill>
                            <a:srgbClr val="000000"/>
                          </a:solidFill>
                          <a:effectLst/>
                          <a:latin typeface="Cambria" pitchFamily="18" charset="0"/>
                        </a:rPr>
                        <a:t>του </a:t>
                      </a:r>
                      <a:r>
                        <a:rPr kumimoji="0" lang="el-GR" sz="1600" b="0" i="0" u="none" strike="noStrike" cap="none" normalizeH="0" baseline="0" dirty="0" err="1">
                          <a:ln>
                            <a:noFill/>
                          </a:ln>
                          <a:solidFill>
                            <a:srgbClr val="000000"/>
                          </a:solidFill>
                          <a:effectLst/>
                          <a:latin typeface="Cambria" pitchFamily="18" charset="0"/>
                        </a:rPr>
                        <a:t>Spearman</a:t>
                      </a:r>
                      <a:r>
                        <a:rPr kumimoji="0" lang="el-GR" sz="1600" b="0" i="0" u="none" strike="noStrike" cap="none" normalizeH="0" baseline="0" dirty="0">
                          <a:ln>
                            <a:noFill/>
                          </a:ln>
                          <a:solidFill>
                            <a:srgbClr val="000000"/>
                          </a:solidFill>
                          <a:effectLst/>
                          <a:latin typeface="Cambria" pitchFamily="18" charset="0"/>
                        </a:rPr>
                        <a:t> </a:t>
                      </a:r>
                      <a:endParaRPr kumimoji="0" lang="en-US" sz="1600" b="0" i="0" u="none" strike="noStrike" cap="none" normalizeH="0" baseline="0" dirty="0">
                        <a:ln>
                          <a:noFill/>
                        </a:ln>
                        <a:solidFill>
                          <a:srgbClr val="000000"/>
                        </a:solidFill>
                        <a:effectLst/>
                        <a:latin typeface="Perpetua" pitchFamily="18"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8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accent2"/>
                          </a:solidFill>
                          <a:effectLst/>
                          <a:latin typeface="Cambria" pitchFamily="18" charset="0"/>
                        </a:rPr>
                        <a:t>d</a:t>
                      </a:r>
                      <a:r>
                        <a:rPr kumimoji="0" lang="el-GR" sz="1600" b="1" i="0" u="none" strike="noStrike" cap="none" normalizeH="0" baseline="0">
                          <a:ln>
                            <a:noFill/>
                          </a:ln>
                          <a:solidFill>
                            <a:srgbClr val="000000"/>
                          </a:solidFill>
                          <a:effectLst/>
                          <a:latin typeface="Cambria" pitchFamily="18" charset="0"/>
                        </a:rPr>
                        <a:t> </a:t>
                      </a:r>
                      <a:r>
                        <a:rPr kumimoji="0" lang="en-US" sz="1600" b="1" i="0" u="none" strike="noStrike" cap="none" normalizeH="0" baseline="0">
                          <a:ln>
                            <a:noFill/>
                          </a:ln>
                          <a:solidFill>
                            <a:srgbClr val="000000"/>
                          </a:solidFill>
                          <a:effectLst/>
                          <a:latin typeface="Perpetua" pitchFamily="18" charset="0"/>
                        </a:rPr>
                        <a:t> </a:t>
                      </a:r>
                      <a:r>
                        <a:rPr kumimoji="0" lang="el-GR" sz="1600" b="0" i="0" u="none" strike="noStrike" cap="none" normalizeH="0" baseline="0">
                          <a:ln>
                            <a:noFill/>
                          </a:ln>
                          <a:solidFill>
                            <a:srgbClr val="000000"/>
                          </a:solidFill>
                          <a:effectLst/>
                          <a:latin typeface="Cambria" pitchFamily="18" charset="0"/>
                        </a:rPr>
                        <a:t>του</a:t>
                      </a:r>
                      <a:r>
                        <a:rPr kumimoji="0" lang="en-US" sz="1600" b="0" i="0" u="none" strike="noStrike" cap="none" normalizeH="0" baseline="0">
                          <a:ln>
                            <a:noFill/>
                          </a:ln>
                          <a:solidFill>
                            <a:srgbClr val="000000"/>
                          </a:solidFill>
                          <a:effectLst/>
                          <a:latin typeface="Perpetua" pitchFamily="18" charset="0"/>
                        </a:rPr>
                        <a:t> </a:t>
                      </a:r>
                      <a:r>
                        <a:rPr kumimoji="0" lang="el-GR" sz="1600" b="0" i="0" u="none" strike="noStrike" cap="none" normalizeH="0" baseline="0">
                          <a:ln>
                            <a:noFill/>
                          </a:ln>
                          <a:solidFill>
                            <a:srgbClr val="000000"/>
                          </a:solidFill>
                          <a:effectLst/>
                          <a:latin typeface="Cambria" pitchFamily="18" charset="0"/>
                        </a:rPr>
                        <a:t>Somer </a:t>
                      </a:r>
                      <a:endParaRPr kumimoji="0" lang="en-US" sz="1600" b="0" i="0" u="none" strike="noStrike" cap="none" normalizeH="0" baseline="0">
                        <a:ln>
                          <a:noFill/>
                        </a:ln>
                        <a:solidFill>
                          <a:srgbClr val="000000"/>
                        </a:solidFill>
                        <a:effectLst/>
                        <a:latin typeface="Perpetua"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00"/>
                        </a:solidFill>
                        <a:effectLst/>
                        <a:latin typeface="Perpetua"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a:ln>
                            <a:noFill/>
                          </a:ln>
                          <a:solidFill>
                            <a:srgbClr val="000000"/>
                          </a:solidFill>
                          <a:effectLst/>
                          <a:latin typeface="Cambria" pitchFamily="18" charset="0"/>
                        </a:rPr>
                        <a:t> </a:t>
                      </a:r>
                      <a:r>
                        <a:rPr kumimoji="0" lang="el-GR" sz="2000" b="1" i="0" u="none" strike="noStrike" cap="none" normalizeH="0" baseline="0">
                          <a:ln>
                            <a:noFill/>
                          </a:ln>
                          <a:solidFill>
                            <a:schemeClr val="accent2"/>
                          </a:solidFill>
                          <a:effectLst/>
                          <a:latin typeface="Cambria" pitchFamily="18" charset="0"/>
                        </a:rPr>
                        <a:t>τ-b</a:t>
                      </a:r>
                      <a:r>
                        <a:rPr kumimoji="0" lang="el-GR" sz="1600" b="1" i="0" u="none" strike="noStrike" cap="none" normalizeH="0" baseline="0">
                          <a:ln>
                            <a:noFill/>
                          </a:ln>
                          <a:solidFill>
                            <a:srgbClr val="000000"/>
                          </a:solidFill>
                          <a:effectLst/>
                          <a:latin typeface="Cambria" pitchFamily="18" charset="0"/>
                        </a:rPr>
                        <a:t> </a:t>
                      </a:r>
                      <a:r>
                        <a:rPr kumimoji="0" lang="el-GR" sz="1600" b="0" i="0" u="none" strike="noStrike" cap="none" normalizeH="0" baseline="0">
                          <a:ln>
                            <a:noFill/>
                          </a:ln>
                          <a:solidFill>
                            <a:srgbClr val="000000"/>
                          </a:solidFill>
                          <a:effectLst/>
                          <a:latin typeface="Cambria" pitchFamily="18" charset="0"/>
                        </a:rPr>
                        <a:t>του Kendall</a:t>
                      </a:r>
                      <a:endParaRPr kumimoji="0" lang="en-US" sz="1600" b="0" i="0" u="none" strike="noStrike" cap="none" normalizeH="0" baseline="0">
                        <a:ln>
                          <a:noFill/>
                        </a:ln>
                        <a:solidFill>
                          <a:srgbClr val="000000"/>
                        </a:solidFill>
                        <a:effectLst/>
                        <a:latin typeface="Perpetua" pitchFamily="18"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8E7"/>
                    </a:solidFill>
                  </a:tcPr>
                </a:tc>
                <a:extLst>
                  <a:ext uri="{0D108BD9-81ED-4DB2-BD59-A6C34878D82A}">
                    <a16:rowId xmlns:a16="http://schemas.microsoft.com/office/drawing/2014/main" val="10002"/>
                  </a:ext>
                </a:extLst>
              </a:tr>
              <a:tr h="4422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a:ln>
                            <a:noFill/>
                          </a:ln>
                          <a:solidFill>
                            <a:srgbClr val="000000"/>
                          </a:solidFill>
                          <a:effectLst/>
                          <a:latin typeface="Cambria" pitchFamily="18" charset="0"/>
                        </a:rPr>
                        <a:t>ΙΣΟΔΙΑΣΤΗΜΙΚΗ</a:t>
                      </a:r>
                      <a:endParaRPr kumimoji="0" lang="en-US" sz="1800" b="0" i="0" u="none" strike="noStrike" cap="none" normalizeH="0" baseline="0">
                        <a:ln>
                          <a:noFill/>
                        </a:ln>
                        <a:solidFill>
                          <a:srgbClr val="000000"/>
                        </a:solidFill>
                        <a:effectLst/>
                        <a:latin typeface="Perpetua" pitchFamily="18"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CD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chemeClr val="accent2"/>
                          </a:solidFill>
                          <a:effectLst/>
                          <a:latin typeface="Cambria" pitchFamily="18" charset="0"/>
                        </a:rPr>
                        <a:t>ρ</a:t>
                      </a:r>
                      <a:r>
                        <a:rPr kumimoji="0" lang="el-GR" sz="1800" b="1" i="0" u="none" strike="noStrike" cap="none" normalizeH="0" baseline="0" dirty="0">
                          <a:ln>
                            <a:noFill/>
                          </a:ln>
                          <a:solidFill>
                            <a:srgbClr val="000000"/>
                          </a:solidFill>
                          <a:effectLst/>
                          <a:latin typeface="Cambria" pitchFamily="18" charset="0"/>
                        </a:rPr>
                        <a:t> </a:t>
                      </a:r>
                      <a:r>
                        <a:rPr kumimoji="0" lang="el-GR" sz="1600" b="0" i="0" u="none" strike="noStrike" cap="none" normalizeH="0" baseline="0" dirty="0">
                          <a:ln>
                            <a:noFill/>
                          </a:ln>
                          <a:solidFill>
                            <a:srgbClr val="000000"/>
                          </a:solidFill>
                          <a:effectLst/>
                          <a:latin typeface="Cambria" pitchFamily="18" charset="0"/>
                        </a:rPr>
                        <a:t>του </a:t>
                      </a:r>
                      <a:r>
                        <a:rPr kumimoji="0" lang="en-US" sz="1600" b="0" i="0" u="none" strike="noStrike" cap="none" normalizeH="0" baseline="0" dirty="0">
                          <a:ln>
                            <a:noFill/>
                          </a:ln>
                          <a:solidFill>
                            <a:srgbClr val="000000"/>
                          </a:solidFill>
                          <a:effectLst/>
                          <a:latin typeface="Perpetua" pitchFamily="18" charset="0"/>
                        </a:rPr>
                        <a:t>Pearson </a:t>
                      </a:r>
                      <a:r>
                        <a:rPr kumimoji="0" lang="el-GR" sz="1800" b="0" i="0" u="none" strike="noStrike" cap="none" normalizeH="0" baseline="0" dirty="0">
                          <a:ln>
                            <a:noFill/>
                          </a:ln>
                          <a:solidFill>
                            <a:srgbClr val="000000"/>
                          </a:solidFill>
                          <a:effectLst/>
                          <a:latin typeface="Cambria" pitchFamily="18" charset="0"/>
                        </a:rPr>
                        <a:t>	</a:t>
                      </a:r>
                      <a:endParaRPr kumimoji="0" lang="en-US" sz="1800" b="0" i="0" u="none" strike="noStrike" cap="none" normalizeH="0" baseline="0" dirty="0">
                        <a:ln>
                          <a:noFill/>
                        </a:ln>
                        <a:solidFill>
                          <a:srgbClr val="000000"/>
                        </a:solidFill>
                        <a:effectLst/>
                        <a:latin typeface="Perpetua" pitchFamily="18"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CD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rgbClr val="000000"/>
                          </a:solidFill>
                          <a:effectLst/>
                          <a:latin typeface="Cambria" pitchFamily="18" charset="0"/>
                        </a:rPr>
                        <a:t> </a:t>
                      </a:r>
                      <a:r>
                        <a:rPr kumimoji="0" lang="el-GR" sz="1800" b="1" i="0" u="none" strike="noStrike" cap="none" normalizeH="0" baseline="0" dirty="0">
                          <a:ln>
                            <a:noFill/>
                          </a:ln>
                          <a:solidFill>
                            <a:srgbClr val="336600"/>
                          </a:solidFill>
                          <a:effectLst/>
                          <a:latin typeface="Cambria" pitchFamily="18" charset="0"/>
                        </a:rPr>
                        <a:t>Παλινδρόμηση</a:t>
                      </a:r>
                      <a:endParaRPr kumimoji="0" lang="en-US" sz="1800" b="0" i="0" u="none" strike="noStrike" cap="none" normalizeH="0" baseline="0" dirty="0">
                        <a:ln>
                          <a:noFill/>
                        </a:ln>
                        <a:solidFill>
                          <a:srgbClr val="336600"/>
                        </a:solidFill>
                        <a:effectLst/>
                        <a:latin typeface="Perpetua" pitchFamily="18"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CDCC"/>
                    </a:solidFill>
                  </a:tcPr>
                </a:tc>
                <a:extLst>
                  <a:ext uri="{0D108BD9-81ED-4DB2-BD59-A6C34878D82A}">
                    <a16:rowId xmlns:a16="http://schemas.microsoft.com/office/drawing/2014/main" val="10003"/>
                  </a:ext>
                </a:extLst>
              </a:tr>
            </a:tbl>
          </a:graphicData>
        </a:graphic>
      </p:graphicFrame>
      <p:sp>
        <p:nvSpPr>
          <p:cNvPr id="43033" name="Rectangle 4"/>
          <p:cNvSpPr>
            <a:spLocks noChangeArrowheads="1"/>
          </p:cNvSpPr>
          <p:nvPr/>
        </p:nvSpPr>
        <p:spPr bwMode="auto">
          <a:xfrm>
            <a:off x="1111661" y="835578"/>
            <a:ext cx="6572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l-GR" b="1" i="1">
                <a:latin typeface="Arial" charset="0"/>
              </a:rPr>
              <a:t>Επιλογή του κατάλληλου συντελεστή συνάφειας</a:t>
            </a:r>
            <a:endParaRPr lang="el-GR" i="1">
              <a:latin typeface="Arial" charset="0"/>
            </a:endParaRPr>
          </a:p>
        </p:txBody>
      </p:sp>
      <p:sp>
        <p:nvSpPr>
          <p:cNvPr id="6" name="Footer Placeholder 5"/>
          <p:cNvSpPr>
            <a:spLocks noGrp="1"/>
          </p:cNvSpPr>
          <p:nvPr>
            <p:ph type="ftr" sz="quarter" idx="11"/>
          </p:nvPr>
        </p:nvSpPr>
        <p:spPr/>
        <p:txBody>
          <a:bodyPr/>
          <a:lstStyle/>
          <a:p>
            <a:pPr>
              <a:defRPr/>
            </a:pPr>
            <a:r>
              <a:rPr lang="el-GR">
                <a:solidFill>
                  <a:schemeClr val="bg1">
                    <a:lumMod val="95000"/>
                  </a:schemeClr>
                </a:solidFill>
              </a:rPr>
              <a:t>Ι. Μ. Κατσίλλης, ΠΤΔΕ Πανεπιστημίου Πατρών</a:t>
            </a:r>
            <a:endParaRPr lang="en-US">
              <a:solidFill>
                <a:schemeClr val="bg1">
                  <a:lumMod val="95000"/>
                </a:schemeClr>
              </a:solidFill>
            </a:endParaRPr>
          </a:p>
        </p:txBody>
      </p:sp>
      <p:sp>
        <p:nvSpPr>
          <p:cNvPr id="7" name="Footer Placeholder 3">
            <a:extLst>
              <a:ext uri="{FF2B5EF4-FFF2-40B4-BE49-F238E27FC236}">
                <a16:creationId xmlns:a16="http://schemas.microsoft.com/office/drawing/2014/main" id="{F48FFB8E-602B-4BE2-9D5A-558D1D69711E}"/>
              </a:ext>
            </a:extLst>
          </p:cNvPr>
          <p:cNvSpPr txBox="1">
            <a:spLocks noGrp="1"/>
          </p:cNvSpPr>
          <p:nvPr/>
        </p:nvSpPr>
        <p:spPr bwMode="auto">
          <a:xfrm>
            <a:off x="0" y="6381327"/>
            <a:ext cx="4283968" cy="27744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600" dirty="0">
                <a:solidFill>
                  <a:srgbClr val="000000"/>
                </a:solidFill>
                <a:latin typeface="Times New Roman" panose="02020603050405020304" pitchFamily="18" charset="0"/>
              </a:rPr>
              <a:t>Ι. Μ. Κατσίλλης, ΠΤΔΕ Πανεπιστημίου Πατρών</a:t>
            </a:r>
            <a:endParaRPr lang="en-US" altLang="el-GR" sz="16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470619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EE0B0ACB-BE72-4DD2-8D95-3148D66CBC34}"/>
              </a:ext>
            </a:extLst>
          </p:cNvPr>
          <p:cNvSpPr>
            <a:spLocks noGrp="1"/>
          </p:cNvSpPr>
          <p:nvPr>
            <p:ph idx="1"/>
          </p:nvPr>
        </p:nvSpPr>
        <p:spPr>
          <a:xfrm>
            <a:off x="3887788" y="987425"/>
            <a:ext cx="4629150" cy="5344579"/>
          </a:xfrm>
        </p:spPr>
        <p:txBody>
          <a:bodyPr/>
          <a:lstStyle/>
          <a:p>
            <a:r>
              <a:rPr lang="el-GR" sz="1600" dirty="0"/>
              <a:t>Υπάρχει </a:t>
            </a:r>
            <a:r>
              <a:rPr lang="el-GR" sz="1600" b="1" dirty="0">
                <a:solidFill>
                  <a:srgbClr val="C00000"/>
                </a:solidFill>
              </a:rPr>
              <a:t>σχέση</a:t>
            </a:r>
            <a:r>
              <a:rPr lang="el-GR" sz="1600" dirty="0"/>
              <a:t> μεταξύ της σημαντικότητας των 16 δηλώσεων και των τμημάτων φοίτησης;</a:t>
            </a:r>
          </a:p>
          <a:p>
            <a:r>
              <a:rPr lang="el-GR" sz="1600" dirty="0">
                <a:solidFill>
                  <a:srgbClr val="C00000"/>
                </a:solidFill>
              </a:rPr>
              <a:t>Επηρεάζει</a:t>
            </a:r>
            <a:r>
              <a:rPr lang="el-GR" sz="1600" dirty="0"/>
              <a:t> το φύλο τη σπουδαιότητα στις 16 δηλώσεις;</a:t>
            </a:r>
          </a:p>
          <a:p>
            <a:endParaRPr lang="el-GR" sz="1600" dirty="0"/>
          </a:p>
          <a:p>
            <a:endParaRPr lang="el-GR" sz="1400" b="1" dirty="0">
              <a:solidFill>
                <a:srgbClr val="FF0000"/>
              </a:solidFill>
              <a:highlight>
                <a:srgbClr val="F9F7A9"/>
              </a:highlight>
            </a:endParaRPr>
          </a:p>
          <a:p>
            <a:endParaRPr lang="el-GR" sz="1400" b="1" dirty="0">
              <a:solidFill>
                <a:srgbClr val="FF0000"/>
              </a:solidFill>
              <a:highlight>
                <a:srgbClr val="F9F7A9"/>
              </a:highlight>
            </a:endParaRPr>
          </a:p>
          <a:p>
            <a:endParaRPr lang="el-GR" sz="1400" b="1" dirty="0">
              <a:solidFill>
                <a:srgbClr val="FF0000"/>
              </a:solidFill>
              <a:highlight>
                <a:srgbClr val="F9F7A9"/>
              </a:highlight>
            </a:endParaRPr>
          </a:p>
          <a:p>
            <a:endParaRPr lang="el-GR" sz="1400" b="1" dirty="0">
              <a:solidFill>
                <a:srgbClr val="FF0000"/>
              </a:solidFill>
              <a:highlight>
                <a:srgbClr val="F9F7A9"/>
              </a:highlight>
            </a:endParaRPr>
          </a:p>
          <a:p>
            <a:endParaRPr lang="el-GR" sz="1400" b="1" dirty="0">
              <a:solidFill>
                <a:srgbClr val="FF0000"/>
              </a:solidFill>
              <a:highlight>
                <a:srgbClr val="F9F7A9"/>
              </a:highlight>
            </a:endParaRPr>
          </a:p>
          <a:p>
            <a:endParaRPr lang="el-GR" sz="1400" b="1" dirty="0">
              <a:solidFill>
                <a:srgbClr val="FF0000"/>
              </a:solidFill>
              <a:highlight>
                <a:srgbClr val="F9F7A9"/>
              </a:highlight>
            </a:endParaRPr>
          </a:p>
          <a:p>
            <a:endParaRPr lang="el-GR" sz="1400" b="1" dirty="0">
              <a:solidFill>
                <a:srgbClr val="FF0000"/>
              </a:solidFill>
              <a:highlight>
                <a:srgbClr val="F9F7A9"/>
              </a:highlight>
            </a:endParaRPr>
          </a:p>
          <a:p>
            <a:pPr marL="0" indent="0" algn="ctr">
              <a:buNone/>
            </a:pPr>
            <a:r>
              <a:rPr lang="el-GR" sz="1400" b="1" dirty="0">
                <a:solidFill>
                  <a:srgbClr val="FF0000"/>
                </a:solidFill>
                <a:highlight>
                  <a:srgbClr val="F9F7A9"/>
                </a:highlight>
              </a:rPr>
              <a:t>Υπάρχει σχέση; Υπάρχει επίδραση;</a:t>
            </a:r>
          </a:p>
          <a:p>
            <a:pPr marL="0" indent="0" algn="ctr">
              <a:buNone/>
            </a:pPr>
            <a:r>
              <a:rPr lang="el-GR" sz="1400" b="1" dirty="0">
                <a:solidFill>
                  <a:srgbClr val="FF0000"/>
                </a:solidFill>
                <a:highlight>
                  <a:srgbClr val="F9F7A9"/>
                </a:highlight>
              </a:rPr>
              <a:t>0-0,30:αδύναμη</a:t>
            </a:r>
          </a:p>
          <a:p>
            <a:pPr marL="0" indent="0" algn="ctr">
              <a:buNone/>
            </a:pPr>
            <a:r>
              <a:rPr lang="el-GR" sz="1400" b="1" dirty="0">
                <a:solidFill>
                  <a:srgbClr val="FF0000"/>
                </a:solidFill>
                <a:highlight>
                  <a:srgbClr val="F9F7A9"/>
                </a:highlight>
              </a:rPr>
              <a:t>0,31-0,60: μέτρια</a:t>
            </a:r>
          </a:p>
          <a:p>
            <a:pPr marL="0" indent="0" algn="ctr">
              <a:buNone/>
            </a:pPr>
            <a:r>
              <a:rPr lang="el-GR" sz="1400" b="1" dirty="0">
                <a:solidFill>
                  <a:srgbClr val="FF0000"/>
                </a:solidFill>
                <a:highlight>
                  <a:srgbClr val="F9F7A9"/>
                </a:highlight>
              </a:rPr>
              <a:t>0,61-1: ισχυρή</a:t>
            </a:r>
          </a:p>
          <a:p>
            <a:endParaRPr lang="en-US" sz="1400" dirty="0"/>
          </a:p>
        </p:txBody>
      </p:sp>
      <p:sp>
        <p:nvSpPr>
          <p:cNvPr id="5" name="Θέση κειμένου 4">
            <a:extLst>
              <a:ext uri="{FF2B5EF4-FFF2-40B4-BE49-F238E27FC236}">
                <a16:creationId xmlns:a16="http://schemas.microsoft.com/office/drawing/2014/main" id="{B773FABC-ABC0-481B-8127-3015496F8B56}"/>
              </a:ext>
            </a:extLst>
          </p:cNvPr>
          <p:cNvSpPr>
            <a:spLocks noGrp="1"/>
          </p:cNvSpPr>
          <p:nvPr>
            <p:ph type="body" sz="half" idx="2"/>
          </p:nvPr>
        </p:nvSpPr>
        <p:spPr>
          <a:xfrm>
            <a:off x="700869" y="2086251"/>
            <a:ext cx="2808312" cy="795536"/>
          </a:xfrm>
        </p:spPr>
        <p:txBody>
          <a:bodyPr/>
          <a:lstStyle/>
          <a:p>
            <a:r>
              <a:rPr lang="el-GR" b="1" dirty="0">
                <a:highlight>
                  <a:srgbClr val="F9F7A9"/>
                </a:highlight>
              </a:rPr>
              <a:t>Ποιος είναι ο </a:t>
            </a:r>
            <a:r>
              <a:rPr lang="el-GR" sz="1800" b="1" dirty="0">
                <a:highlight>
                  <a:srgbClr val="F9F7A9"/>
                </a:highlight>
              </a:rPr>
              <a:t>κατάλληλος</a:t>
            </a:r>
            <a:r>
              <a:rPr lang="el-GR" b="1" dirty="0">
                <a:highlight>
                  <a:srgbClr val="F9F7A9"/>
                </a:highlight>
              </a:rPr>
              <a:t> </a:t>
            </a:r>
            <a:r>
              <a:rPr lang="el-GR" sz="1800" b="1" dirty="0">
                <a:highlight>
                  <a:srgbClr val="F9F7A9"/>
                </a:highlight>
              </a:rPr>
              <a:t>συντελεστής</a:t>
            </a:r>
            <a:r>
              <a:rPr lang="el-GR" b="1" dirty="0">
                <a:highlight>
                  <a:srgbClr val="F9F7A9"/>
                </a:highlight>
              </a:rPr>
              <a:t> συνάφειας για τις σχέσεις:</a:t>
            </a:r>
            <a:endParaRPr lang="en-US" b="1" dirty="0">
              <a:highlight>
                <a:srgbClr val="F9F7A9"/>
              </a:highlight>
            </a:endParaRPr>
          </a:p>
        </p:txBody>
      </p:sp>
      <p:sp>
        <p:nvSpPr>
          <p:cNvPr id="2" name="Θέση αριθμού διαφάνειας 1">
            <a:extLst>
              <a:ext uri="{FF2B5EF4-FFF2-40B4-BE49-F238E27FC236}">
                <a16:creationId xmlns:a16="http://schemas.microsoft.com/office/drawing/2014/main" id="{B14D55CA-CCF0-4D93-9AE3-2014B3FE4413}"/>
              </a:ext>
            </a:extLst>
          </p:cNvPr>
          <p:cNvSpPr>
            <a:spLocks noGrp="1"/>
          </p:cNvSpPr>
          <p:nvPr>
            <p:ph type="sldNum" sz="quarter" idx="12"/>
          </p:nvPr>
        </p:nvSpPr>
        <p:spPr/>
        <p:txBody>
          <a:bodyPr/>
          <a:lstStyle/>
          <a:p>
            <a:pPr>
              <a:defRPr/>
            </a:pPr>
            <a:fld id="{BB2877C9-FB9F-41DF-B165-09AB4E206395}" type="slidenum">
              <a:rPr lang="el-GR" altLang="el-GR" smtClean="0"/>
              <a:pPr>
                <a:defRPr/>
              </a:pPr>
              <a:t>26</a:t>
            </a:fld>
            <a:endParaRPr lang="el-GR" altLang="el-GR"/>
          </a:p>
        </p:txBody>
      </p:sp>
      <p:sp>
        <p:nvSpPr>
          <p:cNvPr id="6" name="Τίτλος 1">
            <a:extLst>
              <a:ext uri="{FF2B5EF4-FFF2-40B4-BE49-F238E27FC236}">
                <a16:creationId xmlns:a16="http://schemas.microsoft.com/office/drawing/2014/main" id="{22F4DA5B-2795-40C4-89F8-0413B59E6D8C}"/>
              </a:ext>
            </a:extLst>
          </p:cNvPr>
          <p:cNvSpPr txBox="1">
            <a:spLocks noGrp="1"/>
          </p:cNvSpPr>
          <p:nvPr>
            <p:ph type="title"/>
          </p:nvPr>
        </p:nvSpPr>
        <p:spPr>
          <a:xfrm>
            <a:off x="630238" y="987424"/>
            <a:ext cx="2949575" cy="1098827"/>
          </a:xfrm>
          <a:prstGeom prst="rect">
            <a:avLst/>
          </a:prstGeom>
        </p:spPr>
        <p:style>
          <a:lnRef idx="1">
            <a:schemeClr val="dk1"/>
          </a:lnRef>
          <a:fillRef idx="3">
            <a:schemeClr val="dk1"/>
          </a:fillRef>
          <a:effectRef idx="2">
            <a:schemeClr val="dk1"/>
          </a:effectRef>
          <a:fontRef idx="minor">
            <a:schemeClr val="lt1"/>
          </a:fontRef>
        </p:style>
        <p:txBody>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l-GR" sz="1500" b="1" dirty="0">
                <a:solidFill>
                  <a:srgbClr val="FF0000"/>
                </a:solidFill>
                <a:highlight>
                  <a:srgbClr val="F9F7A9"/>
                </a:highlight>
              </a:rPr>
              <a:t>Ασκήσεις</a:t>
            </a:r>
            <a:br>
              <a:rPr lang="el-GR" sz="1500" b="1" dirty="0">
                <a:solidFill>
                  <a:srgbClr val="FF0000"/>
                </a:solidFill>
                <a:highlight>
                  <a:srgbClr val="F9F7A9"/>
                </a:highlight>
              </a:rPr>
            </a:br>
            <a:br>
              <a:rPr lang="el-GR" sz="1500" b="1" dirty="0"/>
            </a:br>
            <a:r>
              <a:rPr lang="el-GR" sz="1500" b="1" dirty="0"/>
              <a:t>ΣΥΝΤΕΛΕΣΤΕΣ  ΣΥΝΑΦΕΙΑΣ</a:t>
            </a:r>
          </a:p>
        </p:txBody>
      </p:sp>
      <p:pic>
        <p:nvPicPr>
          <p:cNvPr id="7" name="Εικόνα 6">
            <a:extLst>
              <a:ext uri="{FF2B5EF4-FFF2-40B4-BE49-F238E27FC236}">
                <a16:creationId xmlns:a16="http://schemas.microsoft.com/office/drawing/2014/main" id="{035DD060-D40F-4C28-B971-85899FC38D53}"/>
              </a:ext>
            </a:extLst>
          </p:cNvPr>
          <p:cNvPicPr>
            <a:picLocks noChangeAspect="1"/>
          </p:cNvPicPr>
          <p:nvPr/>
        </p:nvPicPr>
        <p:blipFill>
          <a:blip r:embed="rId2"/>
          <a:stretch>
            <a:fillRect/>
          </a:stretch>
        </p:blipFill>
        <p:spPr>
          <a:xfrm>
            <a:off x="0" y="3717032"/>
            <a:ext cx="4376160" cy="2614972"/>
          </a:xfrm>
          <a:prstGeom prst="rect">
            <a:avLst/>
          </a:prstGeom>
        </p:spPr>
      </p:pic>
    </p:spTree>
    <p:extLst>
      <p:ext uri="{BB962C8B-B14F-4D97-AF65-F5344CB8AC3E}">
        <p14:creationId xmlns:p14="http://schemas.microsoft.com/office/powerpoint/2010/main" val="811122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a:xfrm>
            <a:off x="457200" y="189502"/>
            <a:ext cx="8229600" cy="476250"/>
          </a:xfrm>
        </p:spPr>
        <p:txBody>
          <a:bodyPr/>
          <a:lstStyle/>
          <a:p>
            <a:pPr algn="r"/>
            <a:r>
              <a:rPr lang="el-GR" sz="2400" dirty="0">
                <a:solidFill>
                  <a:srgbClr val="FFC000"/>
                </a:solidFill>
                <a:latin typeface="Aptos" panose="020B0004020202020204" pitchFamily="34" charset="0"/>
              </a:rPr>
              <a:t>Σχέσεις ονομαστικών, τακτικών μεταβλητών</a:t>
            </a:r>
            <a:br>
              <a:rPr lang="en-US" sz="2400" dirty="0">
                <a:solidFill>
                  <a:srgbClr val="FFC000"/>
                </a:solidFill>
                <a:latin typeface="Aptos" panose="020B0004020202020204" pitchFamily="34" charset="0"/>
              </a:rPr>
            </a:br>
            <a:r>
              <a:rPr lang="en-US" sz="2400" b="1" dirty="0">
                <a:solidFill>
                  <a:srgbClr val="C00000"/>
                </a:solidFill>
                <a:latin typeface="Aptos" panose="020B0004020202020204" pitchFamily="34" charset="0"/>
              </a:rPr>
              <a:t>Crosstabs</a:t>
            </a:r>
            <a:endParaRPr lang="el-GR" sz="2400" b="1" dirty="0">
              <a:solidFill>
                <a:srgbClr val="C00000"/>
              </a:solidFill>
              <a:latin typeface="Aptos" panose="020B0004020202020204" pitchFamily="34" charset="0"/>
            </a:endParaRPr>
          </a:p>
        </p:txBody>
      </p:sp>
      <p:sp>
        <p:nvSpPr>
          <p:cNvPr id="52227" name="Θέση αριθμού διαφάνειας 3">
            <a:extLst>
              <a:ext uri="{FF2B5EF4-FFF2-40B4-BE49-F238E27FC236}">
                <a16:creationId xmlns:a16="http://schemas.microsoft.com/office/drawing/2014/main" id="{5D6568A9-6DF9-4160-942D-9CA8C4582C80}"/>
              </a:ext>
            </a:extLst>
          </p:cNvPr>
          <p:cNvSpPr>
            <a:spLocks noGrp="1"/>
          </p:cNvSpPr>
          <p:nvPr>
            <p:ph type="sldNum" sz="quarter" idx="12"/>
          </p:nvPr>
        </p:nvSpPr>
        <p:spPr/>
        <p:txBody>
          <a:bodyPr vert="horz" lIns="91440" tIns="45720" rIns="91440" bIns="45720" rtlCol="0" anchor="ctr">
            <a:normAutofit fontScale="25000" lnSpcReduction="20000"/>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spcAft>
                <a:spcPts val="600"/>
              </a:spcAft>
              <a:buNone/>
            </a:pPr>
            <a:endParaRPr lang="el-GR" altLang="el-GR" sz="1200" b="1" dirty="0">
              <a:solidFill>
                <a:srgbClr val="C00000"/>
              </a:solidFill>
            </a:endParaRPr>
          </a:p>
          <a:p>
            <a:pPr>
              <a:spcBef>
                <a:spcPct val="0"/>
              </a:spcBef>
              <a:spcAft>
                <a:spcPts val="600"/>
              </a:spcAft>
              <a:buNone/>
            </a:pPr>
            <a:r>
              <a:rPr lang="el-GR" altLang="el-GR" sz="5600" b="1" dirty="0">
                <a:solidFill>
                  <a:srgbClr val="C00000"/>
                </a:solidFill>
              </a:rPr>
              <a:t>Συσχετίσεις μεταβλητών </a:t>
            </a:r>
          </a:p>
          <a:p>
            <a:pPr>
              <a:spcBef>
                <a:spcPct val="0"/>
              </a:spcBef>
              <a:spcAft>
                <a:spcPts val="600"/>
              </a:spcAft>
              <a:buFontTx/>
              <a:buNone/>
            </a:pPr>
            <a:endParaRPr lang="en-US" altLang="el-GR" sz="1200" dirty="0">
              <a:solidFill>
                <a:srgbClr val="FFFFFF"/>
              </a:solidFill>
              <a:latin typeface="+mn-lt"/>
              <a:cs typeface="+mn-cs"/>
            </a:endParaRPr>
          </a:p>
        </p:txBody>
      </p:sp>
      <p:pic>
        <p:nvPicPr>
          <p:cNvPr id="5" name="Θέση περιεχομένου 4">
            <a:extLst>
              <a:ext uri="{FF2B5EF4-FFF2-40B4-BE49-F238E27FC236}">
                <a16:creationId xmlns:a16="http://schemas.microsoft.com/office/drawing/2014/main" id="{A4FAA8D2-33EA-4915-A069-3048408BC207}"/>
              </a:ext>
            </a:extLst>
          </p:cNvPr>
          <p:cNvPicPr>
            <a:picLocks noGrp="1" noChangeAspect="1"/>
          </p:cNvPicPr>
          <p:nvPr>
            <p:ph idx="1"/>
          </p:nvPr>
        </p:nvPicPr>
        <p:blipFill rotWithShape="1">
          <a:blip r:embed="rId2"/>
          <a:srcRect l="11296" t="1714" r="38554" b="11322"/>
          <a:stretch/>
        </p:blipFill>
        <p:spPr>
          <a:xfrm>
            <a:off x="107504" y="537052"/>
            <a:ext cx="6029903" cy="5783896"/>
          </a:xfrm>
        </p:spPr>
      </p:pic>
      <p:pic>
        <p:nvPicPr>
          <p:cNvPr id="3" name="Εικόνα 2">
            <a:extLst>
              <a:ext uri="{FF2B5EF4-FFF2-40B4-BE49-F238E27FC236}">
                <a16:creationId xmlns:a16="http://schemas.microsoft.com/office/drawing/2014/main" id="{98C3D882-DEC1-25FC-27B4-C8203867E6A6}"/>
              </a:ext>
            </a:extLst>
          </p:cNvPr>
          <p:cNvPicPr>
            <a:picLocks noChangeAspect="1"/>
          </p:cNvPicPr>
          <p:nvPr/>
        </p:nvPicPr>
        <p:blipFill rotWithShape="1">
          <a:blip r:embed="rId3"/>
          <a:srcRect l="44487" r="17713" b="6601"/>
          <a:stretch/>
        </p:blipFill>
        <p:spPr>
          <a:xfrm>
            <a:off x="4067944" y="1245292"/>
            <a:ext cx="3600400" cy="5004164"/>
          </a:xfrm>
          <a:prstGeom prst="rect">
            <a:avLst/>
          </a:prstGeom>
        </p:spPr>
      </p:pic>
      <p:pic>
        <p:nvPicPr>
          <p:cNvPr id="6" name="Εικόνα 5">
            <a:extLst>
              <a:ext uri="{FF2B5EF4-FFF2-40B4-BE49-F238E27FC236}">
                <a16:creationId xmlns:a16="http://schemas.microsoft.com/office/drawing/2014/main" id="{B27A21F0-F745-3E2E-640D-584605386481}"/>
              </a:ext>
            </a:extLst>
          </p:cNvPr>
          <p:cNvPicPr>
            <a:picLocks noChangeAspect="1"/>
          </p:cNvPicPr>
          <p:nvPr/>
        </p:nvPicPr>
        <p:blipFill rotWithShape="1">
          <a:blip r:embed="rId4"/>
          <a:srcRect l="56299" t="23400" r="16926" b="27600"/>
          <a:stretch/>
        </p:blipFill>
        <p:spPr>
          <a:xfrm>
            <a:off x="6067400" y="3743678"/>
            <a:ext cx="2448272" cy="2520280"/>
          </a:xfrm>
          <a:prstGeom prst="rect">
            <a:avLst/>
          </a:prstGeom>
        </p:spPr>
      </p:pic>
      <p:cxnSp>
        <p:nvCxnSpPr>
          <p:cNvPr id="4" name="Ευθύγραμμο βέλος σύνδεσης 3">
            <a:extLst>
              <a:ext uri="{FF2B5EF4-FFF2-40B4-BE49-F238E27FC236}">
                <a16:creationId xmlns:a16="http://schemas.microsoft.com/office/drawing/2014/main" id="{8232DF20-BA16-FEE6-8C4F-5E2CD32B8D8D}"/>
              </a:ext>
            </a:extLst>
          </p:cNvPr>
          <p:cNvCxnSpPr>
            <a:cxnSpLocks/>
          </p:cNvCxnSpPr>
          <p:nvPr/>
        </p:nvCxnSpPr>
        <p:spPr>
          <a:xfrm>
            <a:off x="3806016" y="1744435"/>
            <a:ext cx="3358272" cy="1324525"/>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 name="Ευθύγραμμο βέλος σύνδεσης 7">
            <a:extLst>
              <a:ext uri="{FF2B5EF4-FFF2-40B4-BE49-F238E27FC236}">
                <a16:creationId xmlns:a16="http://schemas.microsoft.com/office/drawing/2014/main" id="{5F1F29AB-3C55-B696-411A-B59EF8AFE56F}"/>
              </a:ext>
            </a:extLst>
          </p:cNvPr>
          <p:cNvCxnSpPr>
            <a:cxnSpLocks/>
          </p:cNvCxnSpPr>
          <p:nvPr/>
        </p:nvCxnSpPr>
        <p:spPr>
          <a:xfrm>
            <a:off x="3806016" y="1715826"/>
            <a:ext cx="3312368" cy="1151612"/>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1684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a:xfrm>
            <a:off x="457200" y="274638"/>
            <a:ext cx="8147248" cy="382193"/>
          </a:xfrm>
        </p:spPr>
        <p:txBody>
          <a:bodyPr/>
          <a:lstStyle/>
          <a:p>
            <a:r>
              <a:rPr lang="el-GR" sz="1600" dirty="0">
                <a:solidFill>
                  <a:srgbClr val="C00000"/>
                </a:solidFill>
              </a:rPr>
              <a:t>Π.χ</a:t>
            </a:r>
            <a:r>
              <a:rPr lang="el-GR" sz="1600" b="1" dirty="0">
                <a:solidFill>
                  <a:srgbClr val="C00000"/>
                </a:solidFill>
              </a:rPr>
              <a:t>.</a:t>
            </a:r>
            <a:r>
              <a:rPr lang="el-GR" b="1" dirty="0">
                <a:solidFill>
                  <a:srgbClr val="C00000"/>
                </a:solidFill>
              </a:rPr>
              <a:t> </a:t>
            </a:r>
            <a:r>
              <a:rPr lang="el-GR" sz="1400" b="1" dirty="0">
                <a:solidFill>
                  <a:srgbClr val="C00000"/>
                </a:solidFill>
              </a:rPr>
              <a:t>Υπάρχει σχέση μεταξύ επιστημονικών πεδίων και σπουδαιότητας στη δήλωση 1;</a:t>
            </a:r>
          </a:p>
        </p:txBody>
      </p:sp>
      <p:sp>
        <p:nvSpPr>
          <p:cNvPr id="6" name="Θέση υποσέλιδου 5"/>
          <p:cNvSpPr>
            <a:spLocks noGrp="1"/>
          </p:cNvSpPr>
          <p:nvPr>
            <p:ph type="ftr" sz="quarter" idx="11"/>
          </p:nvPr>
        </p:nvSpPr>
        <p:spPr/>
        <p:txBody>
          <a:bodyPr/>
          <a:lstStyle/>
          <a:p>
            <a:pPr>
              <a:defRPr/>
            </a:pPr>
            <a:r>
              <a:rPr lang="en-US" altLang="el-GR" b="1" dirty="0">
                <a:solidFill>
                  <a:srgbClr val="C00000"/>
                </a:solidFill>
              </a:rPr>
              <a:t>crosstabs</a:t>
            </a:r>
            <a:endParaRPr lang="el-GR" altLang="el-GR" b="1" dirty="0">
              <a:solidFill>
                <a:srgbClr val="C00000"/>
              </a:solidFill>
            </a:endParaRPr>
          </a:p>
        </p:txBody>
      </p:sp>
      <p:sp>
        <p:nvSpPr>
          <p:cNvPr id="4" name="Θέση αριθμού διαφάνειας 3"/>
          <p:cNvSpPr>
            <a:spLocks noGrp="1"/>
          </p:cNvSpPr>
          <p:nvPr>
            <p:ph type="sldNum" sz="quarter" idx="12"/>
          </p:nvPr>
        </p:nvSpPr>
        <p:spPr/>
        <p:txBody>
          <a:bodyPr/>
          <a:lstStyle/>
          <a:p>
            <a:pPr>
              <a:defRPr/>
            </a:pPr>
            <a:fld id="{AFDF76C5-FD58-498F-929C-B2D1B4156563}" type="slidenum">
              <a:rPr lang="el-GR" altLang="el-GR" smtClean="0"/>
              <a:pPr>
                <a:defRPr/>
              </a:pPr>
              <a:t>28</a:t>
            </a:fld>
            <a:endParaRPr lang="el-GR" altLang="el-GR"/>
          </a:p>
        </p:txBody>
      </p:sp>
      <p:pic>
        <p:nvPicPr>
          <p:cNvPr id="5" name="Θέση περιεχομένου 4">
            <a:extLst>
              <a:ext uri="{FF2B5EF4-FFF2-40B4-BE49-F238E27FC236}">
                <a16:creationId xmlns:a16="http://schemas.microsoft.com/office/drawing/2014/main" id="{1BECE3B4-44D6-7B17-DF01-DDCC60152FF8}"/>
              </a:ext>
            </a:extLst>
          </p:cNvPr>
          <p:cNvPicPr>
            <a:picLocks noGrp="1" noChangeAspect="1"/>
          </p:cNvPicPr>
          <p:nvPr>
            <p:ph idx="1"/>
          </p:nvPr>
        </p:nvPicPr>
        <p:blipFill rotWithShape="1">
          <a:blip r:embed="rId3"/>
          <a:srcRect l="13295" t="10043" r="22482" b="11852"/>
          <a:stretch/>
        </p:blipFill>
        <p:spPr>
          <a:xfrm>
            <a:off x="334534" y="829183"/>
            <a:ext cx="7909874" cy="5411089"/>
          </a:xfrm>
        </p:spPr>
      </p:pic>
    </p:spTree>
    <p:extLst>
      <p:ext uri="{BB962C8B-B14F-4D97-AF65-F5344CB8AC3E}">
        <p14:creationId xmlns:p14="http://schemas.microsoft.com/office/powerpoint/2010/main" val="2025779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7403A1F-A9C8-E5AF-50B6-DBB703145A64}"/>
              </a:ext>
            </a:extLst>
          </p:cNvPr>
          <p:cNvSpPr>
            <a:spLocks noGrp="1"/>
          </p:cNvSpPr>
          <p:nvPr>
            <p:ph type="title"/>
          </p:nvPr>
        </p:nvSpPr>
        <p:spPr>
          <a:xfrm>
            <a:off x="457200" y="274638"/>
            <a:ext cx="8229600" cy="522036"/>
          </a:xfrm>
        </p:spPr>
        <p:txBody>
          <a:bodyPr/>
          <a:lstStyle/>
          <a:p>
            <a:r>
              <a:rPr lang="el-GR" sz="1600" b="1" dirty="0">
                <a:solidFill>
                  <a:srgbClr val="C00000"/>
                </a:solidFill>
              </a:rPr>
              <a:t>Επηρεάζει το φύλο την δήλωση σπουδαιότητας 1;</a:t>
            </a:r>
            <a:endParaRPr lang="en-US" sz="1600" b="1" dirty="0">
              <a:solidFill>
                <a:srgbClr val="C00000"/>
              </a:solidFill>
            </a:endParaRPr>
          </a:p>
        </p:txBody>
      </p:sp>
      <p:pic>
        <p:nvPicPr>
          <p:cNvPr id="8" name="Θέση περιεχομένου 7">
            <a:extLst>
              <a:ext uri="{FF2B5EF4-FFF2-40B4-BE49-F238E27FC236}">
                <a16:creationId xmlns:a16="http://schemas.microsoft.com/office/drawing/2014/main" id="{F5C29C28-8183-00EB-9AFD-1B82393F1356}"/>
              </a:ext>
            </a:extLst>
          </p:cNvPr>
          <p:cNvPicPr>
            <a:picLocks noGrp="1" noChangeAspect="1"/>
          </p:cNvPicPr>
          <p:nvPr>
            <p:ph idx="1"/>
          </p:nvPr>
        </p:nvPicPr>
        <p:blipFill rotWithShape="1">
          <a:blip r:embed="rId2"/>
          <a:srcRect l="13307" t="16542" r="28522" b="10273"/>
          <a:stretch/>
        </p:blipFill>
        <p:spPr>
          <a:xfrm>
            <a:off x="755576" y="692696"/>
            <a:ext cx="7884877" cy="5580065"/>
          </a:xfrm>
        </p:spPr>
      </p:pic>
      <p:sp>
        <p:nvSpPr>
          <p:cNvPr id="4" name="Θέση αριθμού διαφάνειας 3">
            <a:extLst>
              <a:ext uri="{FF2B5EF4-FFF2-40B4-BE49-F238E27FC236}">
                <a16:creationId xmlns:a16="http://schemas.microsoft.com/office/drawing/2014/main" id="{31C07E4D-C2CC-FE8C-F98C-22083A877B4A}"/>
              </a:ext>
            </a:extLst>
          </p:cNvPr>
          <p:cNvSpPr>
            <a:spLocks noGrp="1"/>
          </p:cNvSpPr>
          <p:nvPr>
            <p:ph type="sldNum" sz="quarter" idx="12"/>
          </p:nvPr>
        </p:nvSpPr>
        <p:spPr/>
        <p:txBody>
          <a:bodyPr/>
          <a:lstStyle/>
          <a:p>
            <a:pPr>
              <a:defRPr/>
            </a:pPr>
            <a:fld id="{AFDF76C5-FD58-498F-929C-B2D1B4156563}" type="slidenum">
              <a:rPr lang="el-GR" altLang="el-GR" smtClean="0"/>
              <a:pPr>
                <a:defRPr/>
              </a:pPr>
              <a:t>29</a:t>
            </a:fld>
            <a:endParaRPr lang="el-GR" altLang="el-GR"/>
          </a:p>
        </p:txBody>
      </p:sp>
    </p:spTree>
    <p:extLst>
      <p:ext uri="{BB962C8B-B14F-4D97-AF65-F5344CB8AC3E}">
        <p14:creationId xmlns:p14="http://schemas.microsoft.com/office/powerpoint/2010/main" val="448919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20688"/>
            <a:ext cx="7886700" cy="889662"/>
          </a:xfrm>
        </p:spPr>
        <p:txBody>
          <a:bodyPr/>
          <a:lstStyle/>
          <a:p>
            <a:r>
              <a:rPr lang="el-GR" dirty="0">
                <a:latin typeface="Aptos" panose="020B0004020202020204" pitchFamily="34" charset="0"/>
              </a:rPr>
              <a:t>Αξιολόγηση </a:t>
            </a:r>
            <a:endParaRPr lang="en-US" dirty="0">
              <a:latin typeface="Aptos" panose="020B0004020202020204" pitchFamily="34" charset="0"/>
            </a:endParaRPr>
          </a:p>
        </p:txBody>
      </p:sp>
      <p:sp>
        <p:nvSpPr>
          <p:cNvPr id="3" name="Content Placeholder 2"/>
          <p:cNvSpPr>
            <a:spLocks noGrp="1"/>
          </p:cNvSpPr>
          <p:nvPr>
            <p:ph idx="1"/>
          </p:nvPr>
        </p:nvSpPr>
        <p:spPr>
          <a:xfrm>
            <a:off x="467544" y="2286000"/>
            <a:ext cx="7128792" cy="1719064"/>
          </a:xfrm>
        </p:spPr>
        <p:txBody>
          <a:bodyPr/>
          <a:lstStyle/>
          <a:p>
            <a:pPr marL="0">
              <a:spcBef>
                <a:spcPts val="0"/>
              </a:spcBef>
            </a:pPr>
            <a:r>
              <a:rPr lang="el-GR" sz="1800" dirty="0">
                <a:latin typeface="Aptos" panose="020B0004020202020204" pitchFamily="34" charset="0"/>
                <a:ea typeface="Times New Roman" panose="02020603050405020304" pitchFamily="18" charset="0"/>
              </a:rPr>
              <a:t>Συμμετοχή στο μάθημα και στις εργαστηριακές ασκήσεις (70%)</a:t>
            </a:r>
          </a:p>
          <a:p>
            <a:pPr marL="0">
              <a:spcBef>
                <a:spcPts val="0"/>
              </a:spcBef>
            </a:pPr>
            <a:endParaRPr lang="el-GR" sz="1800" dirty="0">
              <a:latin typeface="Aptos" panose="020B0004020202020204" pitchFamily="34" charset="0"/>
              <a:ea typeface="Times New Roman" panose="02020603050405020304" pitchFamily="18" charset="0"/>
            </a:endParaRPr>
          </a:p>
          <a:p>
            <a:pPr marL="0">
              <a:spcBef>
                <a:spcPts val="0"/>
              </a:spcBef>
            </a:pPr>
            <a:endParaRPr lang="en-US" sz="1800" dirty="0">
              <a:latin typeface="Aptos" panose="020B0004020202020204" pitchFamily="34" charset="0"/>
              <a:ea typeface="Times New Roman" panose="02020603050405020304" pitchFamily="18" charset="0"/>
            </a:endParaRPr>
          </a:p>
          <a:p>
            <a:pPr marL="0">
              <a:spcBef>
                <a:spcPts val="0"/>
              </a:spcBef>
            </a:pPr>
            <a:r>
              <a:rPr lang="el-GR" sz="1800" dirty="0">
                <a:latin typeface="Aptos" panose="020B0004020202020204" pitchFamily="34" charset="0"/>
                <a:ea typeface="Times New Roman" panose="02020603050405020304" pitchFamily="18" charset="0"/>
              </a:rPr>
              <a:t>Γραπτή τελική εξέταση με εργασία (30%)</a:t>
            </a:r>
            <a:endParaRPr lang="en-US" sz="1800" dirty="0">
              <a:latin typeface="Aptos" panose="020B0004020202020204" pitchFamily="34" charset="0"/>
              <a:ea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95631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4" descr="Εικόνα που περιέχει υπολογιστής, στιγμιότυπο οθόνης, φορητός υπολογιστής, γραφείο&#10;&#10;Περιγραφή που δημιουργήθηκε αυτόματα">
            <a:extLst>
              <a:ext uri="{FF2B5EF4-FFF2-40B4-BE49-F238E27FC236}">
                <a16:creationId xmlns:a16="http://schemas.microsoft.com/office/drawing/2014/main" id="{9636F2C6-E9A9-4010-84CE-8DDEF6CC7618}"/>
              </a:ext>
            </a:extLst>
          </p:cNvPr>
          <p:cNvPicPr>
            <a:picLocks noChangeArrowheads="1"/>
          </p:cNvPicPr>
          <p:nvPr/>
        </p:nvPicPr>
        <p:blipFill rotWithShape="1">
          <a:blip r:embed="rId2">
            <a:extLst>
              <a:ext uri="{28A0092B-C50C-407E-A947-70E740481C1C}">
                <a14:useLocalDpi xmlns:a14="http://schemas.microsoft.com/office/drawing/2010/main" val="0"/>
              </a:ext>
            </a:extLst>
          </a:blip>
          <a:srcRect l="17521" t="3929" r="54611" b="39752"/>
          <a:stretch/>
        </p:blipFill>
        <p:spPr bwMode="auto">
          <a:xfrm>
            <a:off x="3203848" y="480060"/>
            <a:ext cx="5311502" cy="58762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7" name="Θέση αριθμού διαφάνειας 3">
            <a:extLst>
              <a:ext uri="{FF2B5EF4-FFF2-40B4-BE49-F238E27FC236}">
                <a16:creationId xmlns:a16="http://schemas.microsoft.com/office/drawing/2014/main" id="{5D6568A9-6DF9-4160-942D-9CA8C4582C80}"/>
              </a:ext>
            </a:extLst>
          </p:cNvPr>
          <p:cNvSpPr>
            <a:spLocks noGrp="1"/>
          </p:cNvSpPr>
          <p:nvPr>
            <p:ph type="sldNum" sz="quarter" idx="12"/>
          </p:nvPr>
        </p:nvSpPr>
        <p:spPr>
          <a:xfrm>
            <a:off x="5940152" y="6356350"/>
            <a:ext cx="2575198" cy="365125"/>
          </a:xfrm>
        </p:spPr>
        <p:txBody>
          <a:bodyPr vert="horz" lIns="91440" tIns="45720" rIns="91440" bIns="45720" rtlCol="0" anchor="ctr">
            <a:normAutofit fontScale="25000" lnSpcReduction="20000"/>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spcAft>
                <a:spcPts val="600"/>
              </a:spcAft>
              <a:buNone/>
            </a:pPr>
            <a:endParaRPr lang="el-GR" altLang="el-GR" sz="1200" b="1" dirty="0">
              <a:solidFill>
                <a:srgbClr val="C00000"/>
              </a:solidFill>
            </a:endParaRPr>
          </a:p>
          <a:p>
            <a:pPr>
              <a:spcBef>
                <a:spcPct val="0"/>
              </a:spcBef>
              <a:spcAft>
                <a:spcPts val="600"/>
              </a:spcAft>
              <a:buNone/>
            </a:pPr>
            <a:r>
              <a:rPr lang="el-GR" altLang="el-GR" sz="5600" b="1" dirty="0">
                <a:solidFill>
                  <a:srgbClr val="C00000"/>
                </a:solidFill>
              </a:rPr>
              <a:t>Συσχετίσεις μεταβλητών </a:t>
            </a:r>
          </a:p>
          <a:p>
            <a:pPr>
              <a:spcBef>
                <a:spcPct val="0"/>
              </a:spcBef>
              <a:spcAft>
                <a:spcPts val="600"/>
              </a:spcAft>
              <a:buFontTx/>
              <a:buNone/>
            </a:pPr>
            <a:endParaRPr lang="en-US" altLang="el-GR" sz="1200" dirty="0">
              <a:solidFill>
                <a:srgbClr val="FFFFFF"/>
              </a:solidFill>
              <a:latin typeface="+mn-lt"/>
              <a:cs typeface="+mn-cs"/>
            </a:endParaRPr>
          </a:p>
        </p:txBody>
      </p:sp>
      <p:sp>
        <p:nvSpPr>
          <p:cNvPr id="2" name="Θέση περιεχομένου 1"/>
          <p:cNvSpPr>
            <a:spLocks noGrp="1"/>
          </p:cNvSpPr>
          <p:nvPr>
            <p:ph idx="1"/>
          </p:nvPr>
        </p:nvSpPr>
        <p:spPr/>
        <p:txBody>
          <a:bodyPr/>
          <a:lstStyle/>
          <a:p>
            <a:endParaRPr lang="el-GR" dirty="0"/>
          </a:p>
          <a:p>
            <a:pPr marL="0" indent="0">
              <a:buNone/>
            </a:pPr>
            <a:r>
              <a:rPr lang="el-GR" sz="2400" b="1" dirty="0">
                <a:solidFill>
                  <a:srgbClr val="FFC000"/>
                </a:solidFill>
              </a:rPr>
              <a:t>Σχέσεις </a:t>
            </a:r>
          </a:p>
          <a:p>
            <a:pPr marL="0" indent="0">
              <a:buNone/>
            </a:pPr>
            <a:r>
              <a:rPr lang="el-GR" sz="2400" b="1" dirty="0" err="1">
                <a:solidFill>
                  <a:srgbClr val="FFC000"/>
                </a:solidFill>
              </a:rPr>
              <a:t>ισοδιαστημικών</a:t>
            </a:r>
            <a:r>
              <a:rPr lang="el-GR" sz="2400" b="1" dirty="0">
                <a:solidFill>
                  <a:srgbClr val="FFC000"/>
                </a:solidFill>
              </a:rPr>
              <a:t> </a:t>
            </a:r>
          </a:p>
          <a:p>
            <a:pPr marL="0" indent="0">
              <a:buNone/>
            </a:pPr>
            <a:r>
              <a:rPr lang="el-GR" sz="2400" b="1" dirty="0">
                <a:solidFill>
                  <a:srgbClr val="FFC000"/>
                </a:solidFill>
              </a:rPr>
              <a:t>μεταβλητών</a:t>
            </a:r>
          </a:p>
        </p:txBody>
      </p:sp>
    </p:spTree>
    <p:extLst>
      <p:ext uri="{BB962C8B-B14F-4D97-AF65-F5344CB8AC3E}">
        <p14:creationId xmlns:p14="http://schemas.microsoft.com/office/powerpoint/2010/main" val="1654002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CB0F8FB-D178-4279-B689-7FFBD15866B6}"/>
              </a:ext>
            </a:extLst>
          </p:cNvPr>
          <p:cNvSpPr>
            <a:spLocks noGrp="1"/>
          </p:cNvSpPr>
          <p:nvPr>
            <p:ph type="title"/>
          </p:nvPr>
        </p:nvSpPr>
        <p:spPr>
          <a:xfrm>
            <a:off x="457200" y="274638"/>
            <a:ext cx="8229600" cy="562074"/>
          </a:xfrm>
        </p:spPr>
        <p:txBody>
          <a:bodyPr/>
          <a:lstStyle/>
          <a:p>
            <a:r>
              <a:rPr lang="el-GR" sz="1600" b="1" dirty="0">
                <a:solidFill>
                  <a:srgbClr val="C00000"/>
                </a:solidFill>
              </a:rPr>
              <a:t>Υπάρχει σχέση μεταξύ της σημαντικότητας των 16 δηλώσεων</a:t>
            </a:r>
            <a:r>
              <a:rPr lang="el-GR" sz="1600" dirty="0"/>
              <a:t>;</a:t>
            </a:r>
          </a:p>
        </p:txBody>
      </p:sp>
      <p:sp>
        <p:nvSpPr>
          <p:cNvPr id="4" name="Θέση αριθμού διαφάνειας 3">
            <a:extLst>
              <a:ext uri="{FF2B5EF4-FFF2-40B4-BE49-F238E27FC236}">
                <a16:creationId xmlns:a16="http://schemas.microsoft.com/office/drawing/2014/main" id="{5160294D-8303-49A2-8B8E-5A87D243F6E7}"/>
              </a:ext>
            </a:extLst>
          </p:cNvPr>
          <p:cNvSpPr>
            <a:spLocks noGrp="1"/>
          </p:cNvSpPr>
          <p:nvPr>
            <p:ph type="sldNum" sz="quarter" idx="12"/>
          </p:nvPr>
        </p:nvSpPr>
        <p:spPr/>
        <p:txBody>
          <a:bodyPr/>
          <a:lstStyle/>
          <a:p>
            <a:pPr>
              <a:defRPr/>
            </a:pPr>
            <a:r>
              <a:rPr lang="en-US" altLang="el-GR" b="1" dirty="0">
                <a:solidFill>
                  <a:srgbClr val="C00000"/>
                </a:solidFill>
              </a:rPr>
              <a:t>Correlation</a:t>
            </a:r>
            <a:r>
              <a:rPr lang="en-US" altLang="el-GR" dirty="0"/>
              <a:t> </a:t>
            </a:r>
            <a:fld id="{AFDF76C5-FD58-498F-929C-B2D1B4156563}" type="slidenum">
              <a:rPr lang="el-GR" altLang="el-GR" smtClean="0"/>
              <a:pPr>
                <a:defRPr/>
              </a:pPr>
              <a:t>31</a:t>
            </a:fld>
            <a:endParaRPr lang="el-GR" altLang="el-GR" dirty="0"/>
          </a:p>
        </p:txBody>
      </p:sp>
      <p:pic>
        <p:nvPicPr>
          <p:cNvPr id="7" name="Θέση περιεχομένου 6">
            <a:extLst>
              <a:ext uri="{FF2B5EF4-FFF2-40B4-BE49-F238E27FC236}">
                <a16:creationId xmlns:a16="http://schemas.microsoft.com/office/drawing/2014/main" id="{0F23A703-AD5C-1CD7-4F01-5E577D7F24DA}"/>
              </a:ext>
            </a:extLst>
          </p:cNvPr>
          <p:cNvPicPr>
            <a:picLocks noGrp="1" noChangeAspect="1"/>
          </p:cNvPicPr>
          <p:nvPr>
            <p:ph idx="1"/>
          </p:nvPr>
        </p:nvPicPr>
        <p:blipFill rotWithShape="1">
          <a:blip r:embed="rId2"/>
          <a:srcRect l="13307" t="10179" r="34786" b="8681"/>
          <a:stretch/>
        </p:blipFill>
        <p:spPr>
          <a:xfrm>
            <a:off x="1259632" y="764705"/>
            <a:ext cx="6714136" cy="5903810"/>
          </a:xfrm>
        </p:spPr>
      </p:pic>
    </p:spTree>
    <p:extLst>
      <p:ext uri="{BB962C8B-B14F-4D97-AF65-F5344CB8AC3E}">
        <p14:creationId xmlns:p14="http://schemas.microsoft.com/office/powerpoint/2010/main" val="2565250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77107" y="220196"/>
            <a:ext cx="7066893"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7350" y="2099696"/>
            <a:ext cx="1456680"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Arc 16">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836384" y="1866059"/>
            <a:ext cx="2987899" cy="2240924"/>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3C3F5B9A-F94E-5EC3-7F3D-42448D09ED92}"/>
              </a:ext>
            </a:extLst>
          </p:cNvPr>
          <p:cNvSpPr>
            <a:spLocks noGrp="1"/>
          </p:cNvSpPr>
          <p:nvPr>
            <p:ph type="title"/>
          </p:nvPr>
        </p:nvSpPr>
        <p:spPr>
          <a:xfrm>
            <a:off x="3028950" y="1939159"/>
            <a:ext cx="5733470" cy="2751086"/>
          </a:xfrm>
          <a:scene3d>
            <a:camera prst="orthographicFront"/>
            <a:lightRig rig="threePt" dir="t"/>
          </a:scene3d>
        </p:spPr>
        <p:txBody>
          <a:bodyPr vert="horz" lIns="91440" tIns="45720" rIns="91440" bIns="45720" rtlCol="0" anchor="b">
            <a:normAutofit fontScale="90000"/>
          </a:bodyPr>
          <a:lstStyle/>
          <a:p>
            <a:pPr algn="r" eaLnBrk="1" hangingPunct="1">
              <a:lnSpc>
                <a:spcPct val="90000"/>
              </a:lnSpc>
            </a:pPr>
            <a:r>
              <a:rPr lang="el-GR" sz="3300" b="1" dirty="0">
                <a:solidFill>
                  <a:srgbClr val="C00000"/>
                </a:solidFill>
              </a:rPr>
              <a:t>Κατασκευή </a:t>
            </a:r>
            <a:r>
              <a:rPr lang="en-US" sz="3300" b="1" kern="1200" dirty="0" err="1">
                <a:solidFill>
                  <a:srgbClr val="C00000"/>
                </a:solidFill>
                <a:latin typeface="+mj-lt"/>
                <a:ea typeface="+mj-ea"/>
                <a:cs typeface="+mj-cs"/>
              </a:rPr>
              <a:t>νέ</a:t>
            </a:r>
            <a:r>
              <a:rPr lang="en-US" sz="3300" b="1" kern="1200" dirty="0">
                <a:solidFill>
                  <a:srgbClr val="C00000"/>
                </a:solidFill>
                <a:latin typeface="+mj-lt"/>
                <a:ea typeface="+mj-ea"/>
                <a:cs typeface="+mj-cs"/>
              </a:rPr>
              <a:t>ας μεταβλητής ως άθροισμα/μέσος όρος</a:t>
            </a:r>
            <a:br>
              <a:rPr lang="en-US" sz="3300" b="1" kern="1200" dirty="0">
                <a:solidFill>
                  <a:srgbClr val="C00000"/>
                </a:solidFill>
                <a:latin typeface="+mj-lt"/>
                <a:ea typeface="+mj-ea"/>
                <a:cs typeface="+mj-cs"/>
              </a:rPr>
            </a:br>
            <a:r>
              <a:rPr lang="en-US" sz="3300" b="1" kern="1200" dirty="0">
                <a:solidFill>
                  <a:srgbClr val="C00000"/>
                </a:solidFill>
                <a:latin typeface="+mj-lt"/>
                <a:ea typeface="+mj-ea"/>
                <a:cs typeface="+mj-cs"/>
              </a:rPr>
              <a:t> επιμέρους μεταβλητών </a:t>
            </a:r>
            <a:br>
              <a:rPr lang="en-US" sz="3300" b="1" kern="1200" dirty="0">
                <a:solidFill>
                  <a:srgbClr val="C00000"/>
                </a:solidFill>
                <a:latin typeface="+mj-lt"/>
                <a:ea typeface="+mj-ea"/>
                <a:cs typeface="+mj-cs"/>
              </a:rPr>
            </a:br>
            <a:br>
              <a:rPr lang="en-US" sz="3300" b="1" kern="1200" dirty="0">
                <a:solidFill>
                  <a:srgbClr val="C00000"/>
                </a:solidFill>
                <a:latin typeface="+mj-lt"/>
                <a:ea typeface="+mj-ea"/>
                <a:cs typeface="+mj-cs"/>
              </a:rPr>
            </a:br>
            <a:br>
              <a:rPr lang="en-US" sz="3300" b="1" kern="1200" dirty="0">
                <a:solidFill>
                  <a:srgbClr val="C00000"/>
                </a:solidFill>
                <a:latin typeface="+mj-lt"/>
                <a:ea typeface="+mj-ea"/>
                <a:cs typeface="+mj-cs"/>
              </a:rPr>
            </a:br>
            <a:r>
              <a:rPr lang="el-GR" sz="3300" b="1" kern="1200" dirty="0">
                <a:solidFill>
                  <a:srgbClr val="0070C0"/>
                </a:solidFill>
                <a:latin typeface="+mj-lt"/>
                <a:ea typeface="+mj-ea"/>
                <a:cs typeface="+mj-cs"/>
              </a:rPr>
              <a:t>αξιοπιστία</a:t>
            </a:r>
            <a:r>
              <a:rPr lang="el-GR" sz="3300" b="1" kern="1200" dirty="0">
                <a:solidFill>
                  <a:srgbClr val="C00000"/>
                </a:solidFill>
                <a:latin typeface="+mj-lt"/>
                <a:ea typeface="+mj-ea"/>
                <a:cs typeface="+mj-cs"/>
              </a:rPr>
              <a:t> </a:t>
            </a:r>
            <a:r>
              <a:rPr lang="el-GR" sz="3300" b="1" kern="1200" dirty="0">
                <a:solidFill>
                  <a:srgbClr val="0070C0"/>
                </a:solidFill>
                <a:latin typeface="+mj-lt"/>
                <a:ea typeface="+mj-ea"/>
                <a:cs typeface="+mj-cs"/>
              </a:rPr>
              <a:t>ε</a:t>
            </a:r>
            <a:r>
              <a:rPr lang="en-US" sz="3300" b="1" kern="1200" dirty="0" err="1">
                <a:solidFill>
                  <a:srgbClr val="0070C0"/>
                </a:solidFill>
                <a:latin typeface="+mj-lt"/>
                <a:ea typeface="+mj-ea"/>
                <a:cs typeface="+mj-cs"/>
              </a:rPr>
              <a:t>σωτερική</a:t>
            </a:r>
            <a:r>
              <a:rPr lang="el-GR" sz="3300" b="1" kern="1200" dirty="0">
                <a:solidFill>
                  <a:srgbClr val="0070C0"/>
                </a:solidFill>
                <a:latin typeface="+mj-lt"/>
                <a:ea typeface="+mj-ea"/>
                <a:cs typeface="+mj-cs"/>
              </a:rPr>
              <a:t>ς</a:t>
            </a:r>
            <a:r>
              <a:rPr lang="en-US" sz="3300" b="1" kern="1200" dirty="0">
                <a:solidFill>
                  <a:srgbClr val="0070C0"/>
                </a:solidFill>
                <a:latin typeface="+mj-lt"/>
                <a:ea typeface="+mj-ea"/>
                <a:cs typeface="+mj-cs"/>
              </a:rPr>
              <a:t> </a:t>
            </a:r>
            <a:r>
              <a:rPr lang="en-US" sz="3300" b="1" kern="1200" dirty="0" err="1">
                <a:solidFill>
                  <a:srgbClr val="0070C0"/>
                </a:solidFill>
                <a:latin typeface="+mj-lt"/>
                <a:ea typeface="+mj-ea"/>
                <a:cs typeface="+mj-cs"/>
              </a:rPr>
              <a:t>συνοχή</a:t>
            </a:r>
            <a:r>
              <a:rPr lang="el-GR" sz="3300" b="1" kern="1200" dirty="0">
                <a:solidFill>
                  <a:srgbClr val="0070C0"/>
                </a:solidFill>
                <a:latin typeface="+mj-lt"/>
                <a:ea typeface="+mj-ea"/>
                <a:cs typeface="+mj-cs"/>
              </a:rPr>
              <a:t>ς (συνέπειας)</a:t>
            </a:r>
            <a:endParaRPr lang="en-US" sz="3300" b="1" kern="1200" dirty="0">
              <a:solidFill>
                <a:srgbClr val="0070C0"/>
              </a:solidFill>
              <a:latin typeface="+mj-lt"/>
              <a:ea typeface="+mj-ea"/>
              <a:cs typeface="+mj-cs"/>
            </a:endParaRPr>
          </a:p>
        </p:txBody>
      </p:sp>
      <p:sp>
        <p:nvSpPr>
          <p:cNvPr id="4" name="Θέση αριθμού διαφάνειας 3">
            <a:extLst>
              <a:ext uri="{FF2B5EF4-FFF2-40B4-BE49-F238E27FC236}">
                <a16:creationId xmlns:a16="http://schemas.microsoft.com/office/drawing/2014/main" id="{7BCF6D77-B3BB-6E12-26B0-0E0DF7611624}"/>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AFDF76C5-FD58-498F-929C-B2D1B4156563}" type="slidenum">
              <a:rPr lang="en-US" altLang="el-GR" sz="1200" smtClean="0">
                <a:solidFill>
                  <a:schemeClr val="tx1">
                    <a:tint val="75000"/>
                  </a:schemeClr>
                </a:solidFill>
                <a:latin typeface="+mn-lt"/>
                <a:cs typeface="+mn-cs"/>
              </a:rPr>
              <a:pPr>
                <a:spcAft>
                  <a:spcPts val="600"/>
                </a:spcAft>
                <a:defRPr/>
              </a:pPr>
              <a:t>32</a:t>
            </a:fld>
            <a:endParaRPr lang="en-US" altLang="el-GR" sz="1200">
              <a:solidFill>
                <a:schemeClr val="tx1">
                  <a:tint val="75000"/>
                </a:schemeClr>
              </a:solidFill>
              <a:latin typeface="+mn-lt"/>
              <a:cs typeface="+mn-cs"/>
            </a:endParaRPr>
          </a:p>
        </p:txBody>
      </p:sp>
    </p:spTree>
    <p:extLst>
      <p:ext uri="{BB962C8B-B14F-4D97-AF65-F5344CB8AC3E}">
        <p14:creationId xmlns:p14="http://schemas.microsoft.com/office/powerpoint/2010/main" val="7701893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861E6E6-7A93-4869-BFE5-9CEFAEBC6D8F}"/>
              </a:ext>
            </a:extLst>
          </p:cNvPr>
          <p:cNvSpPr>
            <a:spLocks noGrp="1"/>
          </p:cNvSpPr>
          <p:nvPr>
            <p:ph type="title"/>
          </p:nvPr>
        </p:nvSpPr>
        <p:spPr>
          <a:xfrm>
            <a:off x="457200" y="274638"/>
            <a:ext cx="8229600" cy="994122"/>
          </a:xfrm>
        </p:spPr>
        <p:txBody>
          <a:bodyPr/>
          <a:lstStyle/>
          <a:p>
            <a:r>
              <a:rPr lang="el-GR" sz="3200" dirty="0">
                <a:solidFill>
                  <a:srgbClr val="C00000"/>
                </a:solidFill>
              </a:rPr>
              <a:t>αξιοπιστία εσωτερικής συνέπειας</a:t>
            </a:r>
          </a:p>
        </p:txBody>
      </p:sp>
      <p:sp>
        <p:nvSpPr>
          <p:cNvPr id="3" name="Θέση περιεχομένου 2">
            <a:extLst>
              <a:ext uri="{FF2B5EF4-FFF2-40B4-BE49-F238E27FC236}">
                <a16:creationId xmlns:a16="http://schemas.microsoft.com/office/drawing/2014/main" id="{FD8BDC9A-1EC5-4879-9D80-D2EFF75804D3}"/>
              </a:ext>
            </a:extLst>
          </p:cNvPr>
          <p:cNvSpPr>
            <a:spLocks noGrp="1"/>
          </p:cNvSpPr>
          <p:nvPr>
            <p:ph idx="1"/>
          </p:nvPr>
        </p:nvSpPr>
        <p:spPr>
          <a:xfrm>
            <a:off x="457200" y="980728"/>
            <a:ext cx="8229600" cy="5145435"/>
          </a:xfrm>
        </p:spPr>
        <p:txBody>
          <a:bodyPr/>
          <a:lstStyle/>
          <a:p>
            <a:pPr marL="0" indent="0">
              <a:buNone/>
            </a:pPr>
            <a:r>
              <a:rPr lang="el-GR" sz="2000" dirty="0">
                <a:latin typeface="Calibri" panose="020F0502020204030204" pitchFamily="34" charset="0"/>
                <a:cs typeface="Calibri" panose="020F0502020204030204" pitchFamily="34" charset="0"/>
              </a:rPr>
              <a:t>Η εκτίμηση της αξιοπιστίας αυτής της μορφής γίνεται συνήθως μέσω ενός δείκτη ή συντελεστή αξιοπιστίας, με πιο διαδεδομένο το δείκτη α του </a:t>
            </a:r>
            <a:r>
              <a:rPr lang="el-GR" sz="2000" dirty="0" err="1">
                <a:latin typeface="Calibri" panose="020F0502020204030204" pitchFamily="34" charset="0"/>
                <a:cs typeface="Calibri" panose="020F0502020204030204" pitchFamily="34" charset="0"/>
              </a:rPr>
              <a:t>Cronbach</a:t>
            </a:r>
            <a:r>
              <a:rPr lang="el-GR" sz="2000" dirty="0">
                <a:latin typeface="Calibri" panose="020F0502020204030204" pitchFamily="34" charset="0"/>
                <a:cs typeface="Calibri" panose="020F0502020204030204" pitchFamily="34" charset="0"/>
              </a:rPr>
              <a:t>. </a:t>
            </a:r>
          </a:p>
          <a:p>
            <a:pPr marL="0" indent="0">
              <a:buNone/>
            </a:pPr>
            <a:r>
              <a:rPr lang="el-GR" sz="2000" dirty="0">
                <a:latin typeface="Calibri" panose="020F0502020204030204" pitchFamily="34" charset="0"/>
                <a:cs typeface="Calibri" panose="020F0502020204030204" pitchFamily="34" charset="0"/>
              </a:rPr>
              <a:t>Ενδεικτικές </a:t>
            </a:r>
            <a:r>
              <a:rPr lang="el-GR" sz="2000" dirty="0" err="1">
                <a:latin typeface="Calibri" panose="020F0502020204030204" pitchFamily="34" charset="0"/>
                <a:cs typeface="Calibri" panose="020F0502020204030204" pitchFamily="34" charset="0"/>
              </a:rPr>
              <a:t>τιµές</a:t>
            </a:r>
            <a:r>
              <a:rPr lang="el-GR" sz="2000" dirty="0">
                <a:latin typeface="Calibri" panose="020F0502020204030204" pitchFamily="34" charset="0"/>
                <a:cs typeface="Calibri" panose="020F0502020204030204" pitchFamily="34" charset="0"/>
              </a:rPr>
              <a:t> δείκτη αξιοπιστίας:</a:t>
            </a:r>
          </a:p>
          <a:p>
            <a:r>
              <a:rPr lang="el-GR" sz="2000" dirty="0">
                <a:latin typeface="Calibri" panose="020F0502020204030204" pitchFamily="34" charset="0"/>
                <a:cs typeface="Calibri" panose="020F0502020204030204" pitchFamily="34" charset="0"/>
              </a:rPr>
              <a:t> &lt; 0,6 η </a:t>
            </a:r>
            <a:r>
              <a:rPr lang="el-GR" sz="2000" dirty="0" err="1">
                <a:latin typeface="Calibri" panose="020F0502020204030204" pitchFamily="34" charset="0"/>
                <a:cs typeface="Calibri" panose="020F0502020204030204" pitchFamily="34" charset="0"/>
              </a:rPr>
              <a:t>κλίµακα</a:t>
            </a:r>
            <a:r>
              <a:rPr lang="el-GR" sz="2000" dirty="0">
                <a:latin typeface="Calibri" panose="020F0502020204030204" pitchFamily="34" charset="0"/>
                <a:cs typeface="Calibri" panose="020F0502020204030204" pitchFamily="34" charset="0"/>
              </a:rPr>
              <a:t> είναι αναξιόπιστη </a:t>
            </a:r>
          </a:p>
          <a:p>
            <a:r>
              <a:rPr lang="el-GR" sz="2000" dirty="0">
                <a:latin typeface="Calibri" panose="020F0502020204030204" pitchFamily="34" charset="0"/>
                <a:cs typeface="Calibri" panose="020F0502020204030204" pitchFamily="34" charset="0"/>
              </a:rPr>
              <a:t>0,6 το ελάχιστο αποδεκτό όριο (µή αποδεκτό για </a:t>
            </a:r>
            <a:r>
              <a:rPr lang="el-GR" sz="2000" dirty="0" err="1">
                <a:latin typeface="Calibri" panose="020F0502020204030204" pitchFamily="34" charset="0"/>
                <a:cs typeface="Calibri" panose="020F0502020204030204" pitchFamily="34" charset="0"/>
              </a:rPr>
              <a:t>κλίµακες</a:t>
            </a:r>
            <a:r>
              <a:rPr lang="el-GR" sz="2000" dirty="0">
                <a:latin typeface="Calibri" panose="020F0502020204030204" pitchFamily="34" charset="0"/>
                <a:cs typeface="Calibri" panose="020F0502020204030204" pitchFamily="34" charset="0"/>
              </a:rPr>
              <a:t> µε πολλά </a:t>
            </a:r>
            <a:r>
              <a:rPr lang="el-GR" sz="2000" dirty="0" err="1">
                <a:latin typeface="Calibri" panose="020F0502020204030204" pitchFamily="34" charset="0"/>
                <a:cs typeface="Calibri" panose="020F0502020204030204" pitchFamily="34" charset="0"/>
              </a:rPr>
              <a:t>items</a:t>
            </a:r>
            <a:r>
              <a:rPr lang="el-GR" sz="2000" dirty="0">
                <a:latin typeface="Calibri" panose="020F0502020204030204" pitchFamily="34" charset="0"/>
                <a:cs typeface="Calibri" panose="020F0502020204030204" pitchFamily="34" charset="0"/>
              </a:rPr>
              <a:t>-προτάσεις) </a:t>
            </a:r>
          </a:p>
          <a:p>
            <a:r>
              <a:rPr lang="el-GR" sz="2000" dirty="0">
                <a:latin typeface="Calibri" panose="020F0502020204030204" pitchFamily="34" charset="0"/>
                <a:cs typeface="Calibri" panose="020F0502020204030204" pitchFamily="34" charset="0"/>
              </a:rPr>
              <a:t>0,7 επαρκές</a:t>
            </a:r>
          </a:p>
          <a:p>
            <a:r>
              <a:rPr lang="el-GR" sz="2000" dirty="0">
                <a:latin typeface="Calibri" panose="020F0502020204030204" pitchFamily="34" charset="0"/>
                <a:cs typeface="Calibri" panose="020F0502020204030204" pitchFamily="34" charset="0"/>
              </a:rPr>
              <a:t>0,8 καλό</a:t>
            </a:r>
          </a:p>
          <a:p>
            <a:r>
              <a:rPr lang="el-GR" sz="2000" dirty="0">
                <a:latin typeface="Calibri" panose="020F0502020204030204" pitchFamily="34" charset="0"/>
                <a:cs typeface="Calibri" panose="020F0502020204030204" pitchFamily="34" charset="0"/>
              </a:rPr>
              <a:t> 0,9 υψηλή αξιοπιστία </a:t>
            </a:r>
          </a:p>
          <a:p>
            <a:pPr marL="0" indent="0">
              <a:buNone/>
            </a:pPr>
            <a:r>
              <a:rPr lang="el-GR" sz="1800" dirty="0">
                <a:latin typeface="Calibri" panose="020F0502020204030204" pitchFamily="34" charset="0"/>
                <a:cs typeface="Calibri" panose="020F0502020204030204" pitchFamily="34" charset="0"/>
              </a:rPr>
              <a:t>Ο υπολογισμός του δείκτη αξιοπιστίας συνοδεύεται συνήθως από τον υπολογισμό του βαθμού συσχέτισης κάθε ερώτησης‐μεταβλητής με το συνολικό άθροισμα (</a:t>
            </a:r>
            <a:r>
              <a:rPr lang="el-GR" sz="1800" dirty="0" err="1">
                <a:latin typeface="Calibri" panose="020F0502020204030204" pitchFamily="34" charset="0"/>
                <a:cs typeface="Calibri" panose="020F0502020204030204" pitchFamily="34" charset="0"/>
              </a:rPr>
              <a:t>item‐totalcorrelation</a:t>
            </a:r>
            <a:r>
              <a:rPr lang="el-GR" sz="1800" dirty="0">
                <a:latin typeface="Calibri" panose="020F0502020204030204" pitchFamily="34" charset="0"/>
                <a:cs typeface="Calibri" panose="020F0502020204030204" pitchFamily="34" charset="0"/>
              </a:rPr>
              <a:t>) όλων των ερωτήσεων‐μεταβλητών. Ερωτήσεις που παρουσιάζουν χαμηλή συσχέτιση με το συνολικό άθροισμα, έχουν αρνητική επίδραση στην αξιοπιστία των μετρήσεων και είναι απαραίτητο να γίνουν διορθωτικές κινήσεις σχετικά με τις ερωτήσεις αυτές</a:t>
            </a:r>
            <a:r>
              <a:rPr lang="el-GR" sz="2000" dirty="0">
                <a:latin typeface="Calibri" panose="020F0502020204030204" pitchFamily="34" charset="0"/>
                <a:cs typeface="Calibri" panose="020F0502020204030204" pitchFamily="34" charset="0"/>
              </a:rPr>
              <a:t>. </a:t>
            </a:r>
          </a:p>
          <a:p>
            <a:endParaRPr lang="el-GR" sz="1800" dirty="0"/>
          </a:p>
        </p:txBody>
      </p:sp>
    </p:spTree>
    <p:extLst>
      <p:ext uri="{BB962C8B-B14F-4D97-AF65-F5344CB8AC3E}">
        <p14:creationId xmlns:p14="http://schemas.microsoft.com/office/powerpoint/2010/main" val="13185961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Θέση αριθμού διαφάνειας 3">
            <a:extLst>
              <a:ext uri="{FF2B5EF4-FFF2-40B4-BE49-F238E27FC236}">
                <a16:creationId xmlns:a16="http://schemas.microsoft.com/office/drawing/2014/main" id="{8663F49C-D16F-4B5A-BCE2-D2A626410882}"/>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400" b="1" dirty="0">
                <a:solidFill>
                  <a:srgbClr val="C00000"/>
                </a:solidFill>
              </a:rPr>
              <a:t>Cronbach’s alpha</a:t>
            </a:r>
            <a:endParaRPr lang="el-GR" altLang="el-GR" sz="1400" dirty="0"/>
          </a:p>
        </p:txBody>
      </p:sp>
      <p:pic>
        <p:nvPicPr>
          <p:cNvPr id="4" name="Θέση περιεχομένου 3">
            <a:extLst>
              <a:ext uri="{FF2B5EF4-FFF2-40B4-BE49-F238E27FC236}">
                <a16:creationId xmlns:a16="http://schemas.microsoft.com/office/drawing/2014/main" id="{32E36AB4-E024-4EB9-9F9C-5DA56BE7B9DC}"/>
              </a:ext>
            </a:extLst>
          </p:cNvPr>
          <p:cNvPicPr>
            <a:picLocks noGrp="1" noChangeAspect="1"/>
          </p:cNvPicPr>
          <p:nvPr>
            <p:ph idx="1"/>
          </p:nvPr>
        </p:nvPicPr>
        <p:blipFill rotWithShape="1">
          <a:blip r:embed="rId3"/>
          <a:srcRect l="16815" r="48672" b="12341"/>
          <a:stretch/>
        </p:blipFill>
        <p:spPr>
          <a:xfrm>
            <a:off x="107505" y="188640"/>
            <a:ext cx="3936910" cy="5688632"/>
          </a:xfrm>
        </p:spPr>
      </p:pic>
      <p:pic>
        <p:nvPicPr>
          <p:cNvPr id="3" name="Εικόνα 2">
            <a:extLst>
              <a:ext uri="{FF2B5EF4-FFF2-40B4-BE49-F238E27FC236}">
                <a16:creationId xmlns:a16="http://schemas.microsoft.com/office/drawing/2014/main" id="{69D994C2-F06A-0C82-4E15-FCAA6E62F100}"/>
              </a:ext>
            </a:extLst>
          </p:cNvPr>
          <p:cNvPicPr>
            <a:picLocks noChangeAspect="1"/>
          </p:cNvPicPr>
          <p:nvPr/>
        </p:nvPicPr>
        <p:blipFill rotWithShape="1">
          <a:blip r:embed="rId4"/>
          <a:srcRect l="13387" t="8000" r="48062" b="-1800"/>
          <a:stretch/>
        </p:blipFill>
        <p:spPr>
          <a:xfrm>
            <a:off x="4259539" y="188640"/>
            <a:ext cx="4472226" cy="6120680"/>
          </a:xfrm>
          <a:prstGeom prst="rect">
            <a:avLst/>
          </a:prstGeom>
        </p:spPr>
      </p:pic>
      <p:cxnSp>
        <p:nvCxnSpPr>
          <p:cNvPr id="5" name="Ευθύγραμμο βέλος σύνδεσης 4">
            <a:extLst>
              <a:ext uri="{FF2B5EF4-FFF2-40B4-BE49-F238E27FC236}">
                <a16:creationId xmlns:a16="http://schemas.microsoft.com/office/drawing/2014/main" id="{8F7AEC9E-73FE-231D-686A-0C862186435D}"/>
              </a:ext>
            </a:extLst>
          </p:cNvPr>
          <p:cNvCxnSpPr>
            <a:cxnSpLocks/>
          </p:cNvCxnSpPr>
          <p:nvPr/>
        </p:nvCxnSpPr>
        <p:spPr>
          <a:xfrm>
            <a:off x="5868144" y="1052736"/>
            <a:ext cx="2304256" cy="79208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Ορθογώνιο 1">
            <a:extLst>
              <a:ext uri="{FF2B5EF4-FFF2-40B4-BE49-F238E27FC236}">
                <a16:creationId xmlns:a16="http://schemas.microsoft.com/office/drawing/2014/main" id="{D9D6EB17-FD9A-413B-A2E2-1BDCAD943AEC}"/>
              </a:ext>
            </a:extLst>
          </p:cNvPr>
          <p:cNvSpPr>
            <a:spLocks noChangeArrowheads="1"/>
          </p:cNvSpPr>
          <p:nvPr/>
        </p:nvSpPr>
        <p:spPr bwMode="auto">
          <a:xfrm>
            <a:off x="3709002" y="188640"/>
            <a:ext cx="5111470" cy="100811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lnSpcReduction="10000"/>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0"/>
              </a:spcBef>
              <a:spcAft>
                <a:spcPts val="600"/>
              </a:spcAft>
              <a:buNone/>
            </a:pPr>
            <a:endParaRPr lang="en-US" altLang="el-GR" sz="1900" dirty="0">
              <a:solidFill>
                <a:srgbClr val="C00000"/>
              </a:solidFill>
              <a:latin typeface="+mn-lt"/>
              <a:cs typeface="+mn-cs"/>
            </a:endParaRPr>
          </a:p>
          <a:p>
            <a:pPr eaLnBrk="1" hangingPunct="1">
              <a:lnSpc>
                <a:spcPct val="90000"/>
              </a:lnSpc>
              <a:spcBef>
                <a:spcPct val="0"/>
              </a:spcBef>
              <a:spcAft>
                <a:spcPts val="600"/>
              </a:spcAft>
              <a:buNone/>
            </a:pPr>
            <a:r>
              <a:rPr lang="en-US" altLang="el-GR" sz="1900" b="1" dirty="0">
                <a:solidFill>
                  <a:srgbClr val="C00000"/>
                </a:solidFill>
                <a:latin typeface="+mn-lt"/>
                <a:cs typeface="+mn-cs"/>
              </a:rPr>
              <a:t>Να </a:t>
            </a:r>
            <a:r>
              <a:rPr lang="el-GR" altLang="el-GR" sz="1900" b="1" dirty="0">
                <a:solidFill>
                  <a:srgbClr val="C00000"/>
                </a:solidFill>
                <a:latin typeface="+mn-lt"/>
                <a:cs typeface="+mn-cs"/>
              </a:rPr>
              <a:t>κατασκευάσουμε </a:t>
            </a:r>
            <a:r>
              <a:rPr lang="en-US" altLang="el-GR" sz="1900" b="1" dirty="0" err="1">
                <a:solidFill>
                  <a:srgbClr val="C00000"/>
                </a:solidFill>
                <a:latin typeface="+mn-lt"/>
                <a:cs typeface="+mn-cs"/>
              </a:rPr>
              <a:t>μι</a:t>
            </a:r>
            <a:r>
              <a:rPr lang="en-US" altLang="el-GR" sz="1900" b="1" dirty="0">
                <a:solidFill>
                  <a:srgbClr val="C00000"/>
                </a:solidFill>
                <a:latin typeface="+mn-lt"/>
                <a:cs typeface="+mn-cs"/>
              </a:rPr>
              <a:t>α καινούργια μεταβλητή την «</a:t>
            </a:r>
            <a:r>
              <a:rPr lang="el-GR" altLang="el-GR" sz="1900" b="1" dirty="0">
                <a:solidFill>
                  <a:srgbClr val="C00000"/>
                </a:solidFill>
                <a:latin typeface="+mn-lt"/>
                <a:cs typeface="+mn-cs"/>
              </a:rPr>
              <a:t>σημαντικότητα»</a:t>
            </a:r>
            <a:r>
              <a:rPr lang="en-US" altLang="el-GR" sz="1900" b="1" dirty="0">
                <a:solidFill>
                  <a:srgbClr val="C00000"/>
                </a:solidFill>
                <a:latin typeface="+mn-lt"/>
                <a:cs typeface="+mn-cs"/>
              </a:rPr>
              <a:t> συνολικά</a:t>
            </a:r>
          </a:p>
          <a:p>
            <a:pPr indent="-228600" eaLnBrk="1" hangingPunct="1">
              <a:lnSpc>
                <a:spcPct val="90000"/>
              </a:lnSpc>
              <a:spcBef>
                <a:spcPct val="0"/>
              </a:spcBef>
              <a:spcAft>
                <a:spcPts val="600"/>
              </a:spcAft>
              <a:buFont typeface="Arial" panose="020B0604020202020204" pitchFamily="34" charset="0"/>
              <a:buChar char="•"/>
            </a:pPr>
            <a:endParaRPr lang="en-US" altLang="el-GR" sz="1900" dirty="0">
              <a:solidFill>
                <a:schemeClr val="bg1"/>
              </a:solidFill>
              <a:latin typeface="+mn-lt"/>
              <a:cs typeface="+mn-cs"/>
            </a:endParaRPr>
          </a:p>
        </p:txBody>
      </p:sp>
      <p:pic>
        <p:nvPicPr>
          <p:cNvPr id="5" name="Εικόνα 4">
            <a:extLst>
              <a:ext uri="{FF2B5EF4-FFF2-40B4-BE49-F238E27FC236}">
                <a16:creationId xmlns:a16="http://schemas.microsoft.com/office/drawing/2014/main" id="{8537C7AD-26B3-459A-B6E7-6558E77BF5D2}"/>
              </a:ext>
            </a:extLst>
          </p:cNvPr>
          <p:cNvPicPr>
            <a:picLocks noChangeAspect="1"/>
          </p:cNvPicPr>
          <p:nvPr/>
        </p:nvPicPr>
        <p:blipFill rotWithShape="1">
          <a:blip r:embed="rId2"/>
          <a:srcRect l="11413" t="2098" r="68900" b="43001"/>
          <a:stretch/>
        </p:blipFill>
        <p:spPr>
          <a:xfrm>
            <a:off x="251520" y="188640"/>
            <a:ext cx="3031351" cy="4936899"/>
          </a:xfrm>
          <a:prstGeom prst="rect">
            <a:avLst/>
          </a:prstGeom>
        </p:spPr>
      </p:pic>
      <p:sp>
        <p:nvSpPr>
          <p:cNvPr id="32771" name="Θέση αριθμού διαφάνειας 3">
            <a:extLst>
              <a:ext uri="{FF2B5EF4-FFF2-40B4-BE49-F238E27FC236}">
                <a16:creationId xmlns:a16="http://schemas.microsoft.com/office/drawing/2014/main" id="{B048FF1C-2424-4430-8F02-3D334A45A76B}"/>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auto">
              <a:spcBef>
                <a:spcPts val="0"/>
              </a:spcBef>
              <a:spcAft>
                <a:spcPts val="600"/>
              </a:spcAft>
              <a:buNone/>
              <a:defRPr/>
            </a:pPr>
            <a:r>
              <a:rPr lang="en-US" altLang="el-GR" sz="1200" b="1" dirty="0">
                <a:solidFill>
                  <a:srgbClr val="FF0000"/>
                </a:solidFill>
                <a:latin typeface="+mn-lt"/>
                <a:cs typeface="+mn-cs"/>
              </a:rPr>
              <a:t>Compute</a:t>
            </a:r>
          </a:p>
        </p:txBody>
      </p:sp>
      <p:pic>
        <p:nvPicPr>
          <p:cNvPr id="4" name="Εικόνα 3">
            <a:extLst>
              <a:ext uri="{FF2B5EF4-FFF2-40B4-BE49-F238E27FC236}">
                <a16:creationId xmlns:a16="http://schemas.microsoft.com/office/drawing/2014/main" id="{F6ECD5A9-E129-6DD4-AE66-36912E01219D}"/>
              </a:ext>
            </a:extLst>
          </p:cNvPr>
          <p:cNvPicPr>
            <a:picLocks noChangeAspect="1"/>
          </p:cNvPicPr>
          <p:nvPr/>
        </p:nvPicPr>
        <p:blipFill rotWithShape="1">
          <a:blip r:embed="rId3"/>
          <a:srcRect l="13776" t="10060" r="38876" b="26050"/>
          <a:stretch/>
        </p:blipFill>
        <p:spPr>
          <a:xfrm>
            <a:off x="3027283" y="980728"/>
            <a:ext cx="5889167" cy="447003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EEA02C63-9668-471F-BEB5-6C20660BA901}"/>
              </a:ext>
            </a:extLst>
          </p:cNvPr>
          <p:cNvSpPr>
            <a:spLocks noGrp="1" noChangeArrowheads="1"/>
          </p:cNvSpPr>
          <p:nvPr>
            <p:ph type="title"/>
          </p:nvPr>
        </p:nvSpPr>
        <p:spPr>
          <a:xfrm>
            <a:off x="1619672" y="1246638"/>
            <a:ext cx="4128214" cy="2343796"/>
          </a:xfrm>
          <a:solidFill>
            <a:srgbClr val="C00000"/>
          </a:solidFill>
          <a:scene3d>
            <a:camera prst="isometricOffAxis1Right"/>
            <a:lightRig rig="threePt" dir="t"/>
          </a:scene3d>
          <a:sp3d>
            <a:bevelT/>
          </a:sp3d>
        </p:spPr>
        <p:style>
          <a:lnRef idx="1">
            <a:schemeClr val="accent2"/>
          </a:lnRef>
          <a:fillRef idx="2">
            <a:schemeClr val="accent2"/>
          </a:fillRef>
          <a:effectRef idx="1">
            <a:schemeClr val="accent2"/>
          </a:effectRef>
          <a:fontRef idx="minor">
            <a:schemeClr val="dk1"/>
          </a:fontRef>
        </p:style>
        <p:txBody>
          <a:bodyPr lIns="182880" tIns="182880" rIns="182880" bIns="182880">
            <a:normAutofit/>
          </a:bodyPr>
          <a:lstStyle/>
          <a:p>
            <a:pPr>
              <a:lnSpc>
                <a:spcPct val="90000"/>
              </a:lnSpc>
            </a:pPr>
            <a:r>
              <a:rPr lang="el-GR" altLang="el-GR" sz="4000" b="1" dirty="0">
                <a:highlight>
                  <a:srgbClr val="FFFFFF"/>
                </a:highlight>
                <a:latin typeface="Calibri" panose="020F0502020204030204" pitchFamily="34" charset="0"/>
                <a:cs typeface="Calibri" panose="020F0502020204030204" pitchFamily="34" charset="0"/>
              </a:rPr>
              <a:t>ΤΡΙΤΗ ΕΝΟΤΗΤΑ</a:t>
            </a:r>
          </a:p>
        </p:txBody>
      </p:sp>
      <p:cxnSp>
        <p:nvCxnSpPr>
          <p:cNvPr id="74" name="Straight Arrow Connector 73">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819" name="Rectangle 3">
            <a:extLst>
              <a:ext uri="{FF2B5EF4-FFF2-40B4-BE49-F238E27FC236}">
                <a16:creationId xmlns:a16="http://schemas.microsoft.com/office/drawing/2014/main" id="{EA392E3E-00C6-42C9-85C4-5775561977C2}"/>
              </a:ext>
            </a:extLst>
          </p:cNvPr>
          <p:cNvSpPr>
            <a:spLocks noGrp="1" noChangeArrowheads="1"/>
          </p:cNvSpPr>
          <p:nvPr>
            <p:ph idx="1"/>
          </p:nvPr>
        </p:nvSpPr>
        <p:spPr>
          <a:xfrm>
            <a:off x="491490" y="3068960"/>
            <a:ext cx="3840085" cy="2968301"/>
          </a:xfrm>
        </p:spPr>
        <p:txBody>
          <a:bodyPr>
            <a:normAutofit/>
          </a:bodyPr>
          <a:lstStyle/>
          <a:p>
            <a:pPr marL="609600" indent="-609600" eaLnBrk="1" hangingPunct="1"/>
            <a:endParaRPr lang="en-US" altLang="el-GR" sz="1600" dirty="0">
              <a:latin typeface="Verdana" panose="020B0604030504040204" pitchFamily="34" charset="0"/>
            </a:endParaRPr>
          </a:p>
          <a:p>
            <a:pPr marL="609600" indent="-609600" eaLnBrk="1" hangingPunct="1">
              <a:buFontTx/>
              <a:buAutoNum type="arabicPeriod" startAt="3"/>
            </a:pPr>
            <a:endParaRPr lang="el-GR" altLang="el-GR" sz="1600" dirty="0">
              <a:latin typeface="Verdana" panose="020B0604030504040204" pitchFamily="34" charset="0"/>
            </a:endParaRPr>
          </a:p>
          <a:p>
            <a:pPr marL="609600" indent="-609600" eaLnBrk="1" hangingPunct="1"/>
            <a:endParaRPr lang="el-GR" altLang="el-GR" sz="1600" dirty="0"/>
          </a:p>
        </p:txBody>
      </p:sp>
      <p:sp>
        <p:nvSpPr>
          <p:cNvPr id="34820" name="Rectangle 4">
            <a:extLst>
              <a:ext uri="{FF2B5EF4-FFF2-40B4-BE49-F238E27FC236}">
                <a16:creationId xmlns:a16="http://schemas.microsoft.com/office/drawing/2014/main" id="{67A829DA-0520-44EE-8553-3A33A4BCD9C4}"/>
              </a:ext>
            </a:extLst>
          </p:cNvPr>
          <p:cNvSpPr>
            <a:spLocks noChangeArrowheads="1"/>
          </p:cNvSpPr>
          <p:nvPr/>
        </p:nvSpPr>
        <p:spPr bwMode="auto">
          <a:xfrm>
            <a:off x="684212" y="2316480"/>
            <a:ext cx="5471963" cy="3200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600"/>
              </a:spcAft>
            </a:pPr>
            <a:r>
              <a:rPr lang="el-GR" altLang="el-GR" sz="2400" dirty="0">
                <a:solidFill>
                  <a:schemeClr val="hlink"/>
                </a:solidFill>
                <a:latin typeface="Verdana" panose="020B0604030504040204" pitchFamily="34" charset="0"/>
              </a:rPr>
              <a:t> 	</a:t>
            </a:r>
            <a:r>
              <a:rPr lang="el-GR" altLang="el-GR" sz="2400" dirty="0"/>
              <a:t> </a:t>
            </a:r>
          </a:p>
          <a:p>
            <a:pPr eaLnBrk="1" hangingPunct="1">
              <a:spcAft>
                <a:spcPts val="600"/>
              </a:spcAft>
            </a:pPr>
            <a:endParaRPr lang="el-GR" altLang="el-GR" sz="2400" dirty="0">
              <a:latin typeface="Calibri" panose="020F0502020204030204" pitchFamily="34" charset="0"/>
              <a:cs typeface="Calibri" panose="020F0502020204030204" pitchFamily="34" charset="0"/>
            </a:endParaRPr>
          </a:p>
          <a:p>
            <a:pPr eaLnBrk="1" hangingPunct="1">
              <a:spcAft>
                <a:spcPts val="600"/>
              </a:spcAft>
            </a:pPr>
            <a:endParaRPr lang="el-GR" altLang="el-GR" sz="2400" b="1" dirty="0">
              <a:latin typeface="Calibri" panose="020F0502020204030204" pitchFamily="34" charset="0"/>
              <a:cs typeface="Calibri" panose="020F0502020204030204" pitchFamily="34" charset="0"/>
            </a:endParaRPr>
          </a:p>
          <a:p>
            <a:pPr eaLnBrk="1" hangingPunct="1">
              <a:spcAft>
                <a:spcPts val="600"/>
              </a:spcAft>
            </a:pPr>
            <a:endParaRPr lang="el-GR" altLang="el-GR" sz="2400" b="1" dirty="0">
              <a:latin typeface="Calibri" panose="020F0502020204030204" pitchFamily="34" charset="0"/>
              <a:cs typeface="Calibri" panose="020F0502020204030204" pitchFamily="34" charset="0"/>
            </a:endParaRPr>
          </a:p>
          <a:p>
            <a:pPr eaLnBrk="1" hangingPunct="1">
              <a:spcAft>
                <a:spcPts val="600"/>
              </a:spcAft>
            </a:pPr>
            <a:endParaRPr lang="el-GR" altLang="el-GR" sz="2400" b="1" dirty="0">
              <a:latin typeface="Calibri" panose="020F0502020204030204" pitchFamily="34" charset="0"/>
              <a:cs typeface="Calibri" panose="020F0502020204030204" pitchFamily="34" charset="0"/>
            </a:endParaRPr>
          </a:p>
          <a:p>
            <a:pPr marL="609600" indent="-609600" eaLnBrk="1" hangingPunct="1">
              <a:spcBef>
                <a:spcPts val="400"/>
              </a:spcBef>
              <a:buFontTx/>
              <a:buNone/>
              <a:defRPr/>
            </a:pPr>
            <a:r>
              <a:rPr lang="el-GR" altLang="el-GR" sz="2400" b="1" dirty="0">
                <a:latin typeface="Calibri" panose="020F0502020204030204" pitchFamily="34" charset="0"/>
                <a:cs typeface="Calibri" panose="020F0502020204030204" pitchFamily="34" charset="0"/>
              </a:rPr>
              <a:t>Σύγκριση Μέσων Όρων</a:t>
            </a:r>
            <a:r>
              <a:rPr lang="en-US" altLang="el-GR" sz="2400" b="1" dirty="0">
                <a:latin typeface="Calibri" panose="020F0502020204030204" pitchFamily="34" charset="0"/>
                <a:cs typeface="Calibri" panose="020F0502020204030204" pitchFamily="34" charset="0"/>
              </a:rPr>
              <a:t> (t-test, F-test)</a:t>
            </a:r>
            <a:endParaRPr lang="el-GR" altLang="el-GR" sz="2400" b="1" dirty="0">
              <a:latin typeface="Calibri" panose="020F0502020204030204" pitchFamily="34" charset="0"/>
              <a:cs typeface="Calibri" panose="020F0502020204030204" pitchFamily="34" charset="0"/>
            </a:endParaRPr>
          </a:p>
          <a:p>
            <a:pPr marL="609600" indent="-609600" eaLnBrk="1" hangingPunct="1">
              <a:spcBef>
                <a:spcPts val="400"/>
              </a:spcBef>
              <a:buNone/>
              <a:defRPr/>
            </a:pPr>
            <a:r>
              <a:rPr lang="el-GR" altLang="el-GR" sz="2400" b="1" dirty="0">
                <a:latin typeface="Calibri" panose="020F0502020204030204" pitchFamily="34" charset="0"/>
                <a:cs typeface="Calibri" panose="020F0502020204030204" pitchFamily="34" charset="0"/>
              </a:rPr>
              <a:t>Σχέσεις μεταβλητών </a:t>
            </a:r>
            <a:r>
              <a:rPr lang="en-US" altLang="el-GR" sz="2400" b="1" dirty="0">
                <a:latin typeface="Calibri" panose="020F0502020204030204" pitchFamily="34" charset="0"/>
                <a:cs typeface="Calibri" panose="020F0502020204030204" pitchFamily="34" charset="0"/>
              </a:rPr>
              <a:t>(</a:t>
            </a:r>
            <a:r>
              <a:rPr lang="el-GR" altLang="el-GR" sz="2400" b="1" dirty="0">
                <a:latin typeface="Calibri" panose="020F0502020204030204" pitchFamily="34" charset="0"/>
                <a:cs typeface="Calibri" panose="020F0502020204030204" pitchFamily="34" charset="0"/>
              </a:rPr>
              <a:t>t-</a:t>
            </a:r>
            <a:r>
              <a:rPr lang="el-GR" altLang="el-GR" sz="2400" b="1" dirty="0" err="1">
                <a:latin typeface="Calibri" panose="020F0502020204030204" pitchFamily="34" charset="0"/>
                <a:cs typeface="Calibri" panose="020F0502020204030204" pitchFamily="34" charset="0"/>
              </a:rPr>
              <a:t>test</a:t>
            </a:r>
            <a:r>
              <a:rPr lang="el-GR" altLang="el-GR" sz="2400" b="1" dirty="0">
                <a:latin typeface="Calibri" panose="020F0502020204030204" pitchFamily="34" charset="0"/>
                <a:cs typeface="Calibri" panose="020F0502020204030204" pitchFamily="34" charset="0"/>
              </a:rPr>
              <a:t>, x</a:t>
            </a:r>
            <a:r>
              <a:rPr lang="el-GR" altLang="el-GR" sz="2400" b="1" baseline="30000" dirty="0">
                <a:latin typeface="Calibri" panose="020F0502020204030204" pitchFamily="34" charset="0"/>
                <a:cs typeface="Calibri" panose="020F0502020204030204" pitchFamily="34" charset="0"/>
              </a:rPr>
              <a:t>2</a:t>
            </a:r>
            <a:r>
              <a:rPr lang="el-GR" altLang="el-GR" sz="2400" b="1" dirty="0">
                <a:latin typeface="Calibri" panose="020F0502020204030204" pitchFamily="34" charset="0"/>
                <a:cs typeface="Calibri" panose="020F0502020204030204" pitchFamily="34" charset="0"/>
              </a:rPr>
              <a:t>-test</a:t>
            </a:r>
            <a:r>
              <a:rPr lang="en-US" altLang="el-GR" sz="2400" b="1" dirty="0">
                <a:latin typeface="Calibri" panose="020F0502020204030204" pitchFamily="34" charset="0"/>
                <a:cs typeface="Calibri" panose="020F0502020204030204" pitchFamily="34" charset="0"/>
              </a:rPr>
              <a:t>)</a:t>
            </a:r>
            <a:endParaRPr lang="el-GR" altLang="el-GR" sz="2400" b="1" dirty="0">
              <a:latin typeface="Calibri" panose="020F0502020204030204" pitchFamily="34" charset="0"/>
              <a:cs typeface="Calibri" panose="020F0502020204030204" pitchFamily="34" charset="0"/>
            </a:endParaRPr>
          </a:p>
        </p:txBody>
      </p:sp>
      <p:pic>
        <p:nvPicPr>
          <p:cNvPr id="3" name="Εικόνα 2"/>
          <p:cNvPicPr>
            <a:picLocks noChangeAspect="1"/>
          </p:cNvPicPr>
          <p:nvPr/>
        </p:nvPicPr>
        <p:blipFill rotWithShape="1">
          <a:blip r:embed="rId3"/>
          <a:srcRect r="4251" b="6252"/>
          <a:stretch/>
        </p:blipFill>
        <p:spPr>
          <a:xfrm>
            <a:off x="4949823" y="-26024"/>
            <a:ext cx="3006553" cy="4319118"/>
          </a:xfrm>
          <a:prstGeom prst="rect">
            <a:avLst/>
          </a:prstGeom>
        </p:spPr>
      </p:pic>
    </p:spTree>
    <p:extLst>
      <p:ext uri="{BB962C8B-B14F-4D97-AF65-F5344CB8AC3E}">
        <p14:creationId xmlns:p14="http://schemas.microsoft.com/office/powerpoint/2010/main" val="118348072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36866" name="Object 4">
            <a:extLst>
              <a:ext uri="{FF2B5EF4-FFF2-40B4-BE49-F238E27FC236}">
                <a16:creationId xmlns:a16="http://schemas.microsoft.com/office/drawing/2014/main" id="{4AF4A579-4C87-488B-9067-246F47113C5A}"/>
              </a:ext>
            </a:extLst>
          </p:cNvPr>
          <p:cNvGraphicFramePr>
            <a:graphicFrameLocks noGrp="1" noChangeAspect="1"/>
          </p:cNvGraphicFramePr>
          <p:nvPr>
            <p:ph idx="1"/>
            <p:extLst>
              <p:ext uri="{D42A27DB-BD31-4B8C-83A1-F6EECF244321}">
                <p14:modId xmlns:p14="http://schemas.microsoft.com/office/powerpoint/2010/main" val="261389381"/>
              </p:ext>
            </p:extLst>
          </p:nvPr>
        </p:nvGraphicFramePr>
        <p:xfrm>
          <a:off x="1147763" y="139700"/>
          <a:ext cx="6016525" cy="6169520"/>
        </p:xfrm>
        <a:graphic>
          <a:graphicData uri="http://schemas.openxmlformats.org/presentationml/2006/ole">
            <mc:AlternateContent xmlns:mc="http://schemas.openxmlformats.org/markup-compatibility/2006">
              <mc:Choice xmlns:v="urn:schemas-microsoft-com:vml" Requires="v">
                <p:oleObj name="Visio" r:id="rId3" imgW="4619715" imgH="5038815" progId="Visio.Drawing.11">
                  <p:embed/>
                </p:oleObj>
              </mc:Choice>
              <mc:Fallback>
                <p:oleObj name="Visio" r:id="rId3" imgW="4619715" imgH="5038815" progId="Visio.Drawing.11">
                  <p:embed/>
                  <p:pic>
                    <p:nvPicPr>
                      <p:cNvPr id="36866" name="Object 4">
                        <a:extLst>
                          <a:ext uri="{FF2B5EF4-FFF2-40B4-BE49-F238E27FC236}">
                            <a16:creationId xmlns:a16="http://schemas.microsoft.com/office/drawing/2014/main" id="{4AF4A579-4C87-488B-9067-246F47113C5A}"/>
                          </a:ext>
                        </a:extLst>
                      </p:cNvPr>
                      <p:cNvPicPr>
                        <a:picLocks noGrp="1" noChangeAspect="1" noChangeArrowheads="1"/>
                      </p:cNvPicPr>
                      <p:nvPr/>
                    </p:nvPicPr>
                    <p:blipFill>
                      <a:blip r:embed="rId4"/>
                      <a:srcRect/>
                      <a:stretch>
                        <a:fillRect/>
                      </a:stretch>
                    </p:blipFill>
                    <p:spPr bwMode="auto">
                      <a:xfrm>
                        <a:off x="1147763" y="139700"/>
                        <a:ext cx="6016525" cy="6169520"/>
                      </a:xfrm>
                      <a:prstGeom prst="rect">
                        <a:avLst/>
                      </a:prstGeom>
                      <a:noFill/>
                      <a:ln>
                        <a:noFill/>
                      </a:ln>
                      <a:effectLst/>
                    </p:spPr>
                  </p:pic>
                </p:oleObj>
              </mc:Fallback>
            </mc:AlternateContent>
          </a:graphicData>
        </a:graphic>
      </p:graphicFrame>
      <p:sp>
        <p:nvSpPr>
          <p:cNvPr id="3" name="Footer Placeholder 3">
            <a:extLst>
              <a:ext uri="{FF2B5EF4-FFF2-40B4-BE49-F238E27FC236}">
                <a16:creationId xmlns:a16="http://schemas.microsoft.com/office/drawing/2014/main" id="{7B3FE264-BD10-42B4-9B33-3BD96D05EFE1}"/>
              </a:ext>
            </a:extLst>
          </p:cNvPr>
          <p:cNvSpPr txBox="1">
            <a:spLocks noGrp="1"/>
          </p:cNvSpPr>
          <p:nvPr/>
        </p:nvSpPr>
        <p:spPr bwMode="auto">
          <a:xfrm rot="16200000">
            <a:off x="-1805275" y="4333667"/>
            <a:ext cx="4149082" cy="323524"/>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600" dirty="0">
                <a:solidFill>
                  <a:srgbClr val="000000"/>
                </a:solidFill>
                <a:latin typeface="Times New Roman" panose="02020603050405020304" pitchFamily="18" charset="0"/>
              </a:rPr>
              <a:t>Ι. Μ. Κατσίλλης, ΠΤΔΕ Πανεπιστημίου Πατρών</a:t>
            </a:r>
            <a:endParaRPr lang="en-US" altLang="el-GR" sz="1600" dirty="0">
              <a:solidFill>
                <a:srgbClr val="000000"/>
              </a:solidFill>
              <a:latin typeface="Times New Roman" panose="02020603050405020304" pitchFamily="18"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404664"/>
            <a:ext cx="8229600" cy="720080"/>
          </a:xfrm>
        </p:spPr>
        <p:txBody>
          <a:bodyPr/>
          <a:lstStyle/>
          <a:p>
            <a:r>
              <a:rPr lang="el-GR" sz="3200" dirty="0">
                <a:solidFill>
                  <a:srgbClr val="C00000"/>
                </a:solidFill>
                <a:latin typeface="Aptos" panose="020B0004020202020204" pitchFamily="34" charset="0"/>
              </a:rPr>
              <a:t>Διαδικασία ελέγχου υπόθεσης</a:t>
            </a:r>
          </a:p>
        </p:txBody>
      </p:sp>
      <p:sp>
        <p:nvSpPr>
          <p:cNvPr id="3" name="Θέση περιεχομένου 2"/>
          <p:cNvSpPr>
            <a:spLocks noGrp="1"/>
          </p:cNvSpPr>
          <p:nvPr>
            <p:ph idx="1"/>
          </p:nvPr>
        </p:nvSpPr>
        <p:spPr>
          <a:xfrm>
            <a:off x="251520" y="1412776"/>
            <a:ext cx="8712968" cy="4525963"/>
          </a:xfrm>
        </p:spPr>
        <p:txBody>
          <a:bodyPr/>
          <a:lstStyle/>
          <a:p>
            <a:pPr marL="0" indent="0">
              <a:buNone/>
            </a:pPr>
            <a:r>
              <a:rPr lang="el-GR" sz="2800" dirty="0">
                <a:latin typeface="Aptos" panose="020B0004020202020204" pitchFamily="34" charset="0"/>
              </a:rPr>
              <a:t>Διατυπώνουμε την ερευνητική υπόθεση</a:t>
            </a:r>
          </a:p>
          <a:p>
            <a:pPr marL="514350" indent="-514350">
              <a:buAutoNum type="arabicPeriod"/>
            </a:pPr>
            <a:r>
              <a:rPr lang="el-GR" sz="2800" dirty="0">
                <a:latin typeface="Aptos" panose="020B0004020202020204" pitchFamily="34" charset="0"/>
              </a:rPr>
              <a:t>Διατυπώνουμε τη μηδενική υπόθεση (Η0)</a:t>
            </a:r>
          </a:p>
          <a:p>
            <a:pPr marL="514350" indent="-514350">
              <a:buAutoNum type="arabicPeriod"/>
            </a:pPr>
            <a:r>
              <a:rPr lang="el-GR" sz="2800" dirty="0">
                <a:latin typeface="Aptos" panose="020B0004020202020204" pitchFamily="34" charset="0"/>
              </a:rPr>
              <a:t>Διατυπώνουμε την εναλλακτική υπόθεση (Η</a:t>
            </a:r>
            <a:r>
              <a:rPr lang="en-US" sz="2800" dirty="0">
                <a:latin typeface="Aptos" panose="020B0004020202020204" pitchFamily="34" charset="0"/>
              </a:rPr>
              <a:t>a)</a:t>
            </a:r>
            <a:endParaRPr lang="el-GR" sz="2800" dirty="0">
              <a:latin typeface="Aptos" panose="020B0004020202020204" pitchFamily="34" charset="0"/>
            </a:endParaRPr>
          </a:p>
          <a:p>
            <a:pPr marL="514350" indent="-514350">
              <a:buAutoNum type="arabicPeriod"/>
            </a:pPr>
            <a:r>
              <a:rPr lang="el-GR" sz="2800" dirty="0">
                <a:latin typeface="Aptos" panose="020B0004020202020204" pitchFamily="34" charset="0"/>
              </a:rPr>
              <a:t>Επίπεδο σημαντικότητας α=0,05</a:t>
            </a:r>
          </a:p>
          <a:p>
            <a:pPr marL="514350" indent="-514350">
              <a:buAutoNum type="arabicPeriod"/>
            </a:pPr>
            <a:r>
              <a:rPr lang="el-GR" sz="2800" dirty="0">
                <a:latin typeface="Aptos" panose="020B0004020202020204" pitchFamily="34" charset="0"/>
              </a:rPr>
              <a:t>Συγκρίνουμε το </a:t>
            </a:r>
            <a:r>
              <a:rPr lang="en-US" sz="2800" dirty="0">
                <a:latin typeface="Aptos" panose="020B0004020202020204" pitchFamily="34" charset="0"/>
              </a:rPr>
              <a:t>p</a:t>
            </a:r>
            <a:r>
              <a:rPr lang="el-GR" sz="2800" dirty="0">
                <a:latin typeface="Aptos" panose="020B0004020202020204" pitchFamily="34" charset="0"/>
              </a:rPr>
              <a:t> των δεδομένων μας με το α</a:t>
            </a:r>
          </a:p>
          <a:p>
            <a:pPr marL="514350" indent="-514350">
              <a:buAutoNum type="arabicPeriod"/>
            </a:pPr>
            <a:r>
              <a:rPr lang="el-GR" sz="2800" dirty="0">
                <a:latin typeface="Aptos" panose="020B0004020202020204" pitchFamily="34" charset="0"/>
              </a:rPr>
              <a:t>Αν </a:t>
            </a:r>
            <a:r>
              <a:rPr lang="en-US" sz="2800" dirty="0">
                <a:latin typeface="Aptos" panose="020B0004020202020204" pitchFamily="34" charset="0"/>
              </a:rPr>
              <a:t>p≤</a:t>
            </a:r>
            <a:r>
              <a:rPr lang="el-GR" sz="2800" dirty="0">
                <a:latin typeface="Aptos" panose="020B0004020202020204" pitchFamily="34" charset="0"/>
              </a:rPr>
              <a:t>α απορρίπτουμε τη μηδενική υπόθεση και δεχόμαστε την εναλλακτική</a:t>
            </a:r>
          </a:p>
          <a:p>
            <a:pPr marL="514350" indent="-514350">
              <a:buAutoNum type="arabicPeriod"/>
            </a:pPr>
            <a:r>
              <a:rPr lang="el-GR" sz="2800" dirty="0">
                <a:latin typeface="Aptos" panose="020B0004020202020204" pitchFamily="34" charset="0"/>
              </a:rPr>
              <a:t>Αν </a:t>
            </a:r>
            <a:r>
              <a:rPr lang="en-US" sz="2800" dirty="0">
                <a:latin typeface="Aptos" panose="020B0004020202020204" pitchFamily="34" charset="0"/>
              </a:rPr>
              <a:t>p</a:t>
            </a:r>
            <a:r>
              <a:rPr lang="el-GR" sz="2800" dirty="0">
                <a:latin typeface="Aptos" panose="020B0004020202020204" pitchFamily="34" charset="0"/>
              </a:rPr>
              <a:t>&gt;α αποτύχαμε να απορρίψουμε τη μηδενική </a:t>
            </a:r>
          </a:p>
        </p:txBody>
      </p:sp>
      <p:sp>
        <p:nvSpPr>
          <p:cNvPr id="4" name="Θέση αριθμού διαφάνειας 3"/>
          <p:cNvSpPr>
            <a:spLocks noGrp="1"/>
          </p:cNvSpPr>
          <p:nvPr>
            <p:ph type="sldNum" sz="quarter" idx="12"/>
          </p:nvPr>
        </p:nvSpPr>
        <p:spPr/>
        <p:txBody>
          <a:bodyPr/>
          <a:lstStyle/>
          <a:p>
            <a:pPr>
              <a:defRPr/>
            </a:pPr>
            <a:fld id="{AFDF76C5-FD58-498F-929C-B2D1B4156563}" type="slidenum">
              <a:rPr lang="el-GR" altLang="el-GR" smtClean="0"/>
              <a:pPr>
                <a:defRPr/>
              </a:pPr>
              <a:t>38</a:t>
            </a:fld>
            <a:endParaRPr lang="el-GR" altLang="el-GR"/>
          </a:p>
        </p:txBody>
      </p:sp>
    </p:spTree>
    <p:extLst>
      <p:ext uri="{BB962C8B-B14F-4D97-AF65-F5344CB8AC3E}">
        <p14:creationId xmlns:p14="http://schemas.microsoft.com/office/powerpoint/2010/main" val="31149229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r"/>
            <a:r>
              <a:rPr lang="el-GR" sz="2000" i="1" dirty="0">
                <a:solidFill>
                  <a:srgbClr val="C00000"/>
                </a:solidFill>
                <a:latin typeface="Aptos" panose="020B0004020202020204" pitchFamily="34" charset="0"/>
              </a:rPr>
              <a:t>Με άλλα λόγια</a:t>
            </a:r>
          </a:p>
        </p:txBody>
      </p:sp>
      <p:sp>
        <p:nvSpPr>
          <p:cNvPr id="3" name="Θέση περιεχομένου 2"/>
          <p:cNvSpPr>
            <a:spLocks noGrp="1"/>
          </p:cNvSpPr>
          <p:nvPr>
            <p:ph idx="1"/>
          </p:nvPr>
        </p:nvSpPr>
        <p:spPr>
          <a:xfrm>
            <a:off x="179512" y="1268760"/>
            <a:ext cx="8507288" cy="4248471"/>
          </a:xfrm>
        </p:spPr>
        <p:txBody>
          <a:bodyPr/>
          <a:lstStyle/>
          <a:p>
            <a:r>
              <a:rPr lang="el-GR" sz="2000" dirty="0">
                <a:latin typeface="Aptos" panose="020B0004020202020204" pitchFamily="34" charset="0"/>
              </a:rPr>
              <a:t>Κάνουμε (τρέχουμε ) στο </a:t>
            </a:r>
            <a:r>
              <a:rPr lang="en-US" sz="2000" dirty="0" err="1">
                <a:latin typeface="Aptos" panose="020B0004020202020204" pitchFamily="34" charset="0"/>
              </a:rPr>
              <a:t>spss</a:t>
            </a:r>
            <a:r>
              <a:rPr lang="en-US" sz="2000" dirty="0">
                <a:latin typeface="Aptos" panose="020B0004020202020204" pitchFamily="34" charset="0"/>
              </a:rPr>
              <a:t> </a:t>
            </a:r>
            <a:r>
              <a:rPr lang="el-GR" sz="2000" dirty="0">
                <a:latin typeface="Aptos" panose="020B0004020202020204" pitchFamily="34" charset="0"/>
              </a:rPr>
              <a:t>τον κατάλληλο έλεγχο (δες διαφάνεια 37, επαγωγικά στατιστικά)</a:t>
            </a:r>
          </a:p>
          <a:p>
            <a:endParaRPr lang="el-GR" sz="2000" dirty="0">
              <a:latin typeface="Aptos" panose="020B0004020202020204" pitchFamily="34" charset="0"/>
            </a:endParaRPr>
          </a:p>
          <a:p>
            <a:r>
              <a:rPr lang="el-GR" sz="2000" dirty="0">
                <a:latin typeface="Aptos" panose="020B0004020202020204" pitchFamily="34" charset="0"/>
              </a:rPr>
              <a:t>Συγκρίνουμε το κατάλληλο </a:t>
            </a:r>
            <a:r>
              <a:rPr lang="en-US" sz="2000" dirty="0">
                <a:latin typeface="Aptos" panose="020B0004020202020204" pitchFamily="34" charset="0"/>
              </a:rPr>
              <a:t>p</a:t>
            </a:r>
            <a:r>
              <a:rPr lang="el-GR" sz="2000" dirty="0">
                <a:latin typeface="Aptos" panose="020B0004020202020204" pitchFamily="34" charset="0"/>
              </a:rPr>
              <a:t> (</a:t>
            </a:r>
            <a:r>
              <a:rPr lang="en-US" sz="2000" dirty="0">
                <a:latin typeface="Aptos" panose="020B0004020202020204" pitchFamily="34" charset="0"/>
              </a:rPr>
              <a:t>sig</a:t>
            </a:r>
            <a:r>
              <a:rPr lang="el-GR" sz="2000" dirty="0">
                <a:latin typeface="Aptos" panose="020B0004020202020204" pitchFamily="34" charset="0"/>
              </a:rPr>
              <a:t> ή</a:t>
            </a:r>
            <a:r>
              <a:rPr lang="en-US" sz="2000" dirty="0">
                <a:latin typeface="Aptos" panose="020B0004020202020204" pitchFamily="34" charset="0"/>
              </a:rPr>
              <a:t> </a:t>
            </a:r>
            <a:r>
              <a:rPr lang="en-US" sz="2000" dirty="0" err="1">
                <a:latin typeface="Aptos" panose="020B0004020202020204" pitchFamily="34" charset="0"/>
              </a:rPr>
              <a:t>prob</a:t>
            </a:r>
            <a:r>
              <a:rPr lang="en-US" sz="2000" dirty="0">
                <a:latin typeface="Aptos" panose="020B0004020202020204" pitchFamily="34" charset="0"/>
              </a:rPr>
              <a:t>)</a:t>
            </a:r>
            <a:r>
              <a:rPr lang="el-GR" sz="2000" dirty="0">
                <a:latin typeface="Aptos" panose="020B0004020202020204" pitchFamily="34" charset="0"/>
              </a:rPr>
              <a:t> με το α.</a:t>
            </a:r>
          </a:p>
          <a:p>
            <a:pPr marL="0" indent="0">
              <a:buNone/>
            </a:pPr>
            <a:endParaRPr lang="el-GR" sz="2000" dirty="0">
              <a:latin typeface="Aptos" panose="020B0004020202020204" pitchFamily="34" charset="0"/>
            </a:endParaRPr>
          </a:p>
          <a:p>
            <a:r>
              <a:rPr lang="el-GR" sz="2000" dirty="0">
                <a:latin typeface="Aptos" panose="020B0004020202020204" pitchFamily="34" charset="0"/>
              </a:rPr>
              <a:t>Αν το </a:t>
            </a:r>
            <a:r>
              <a:rPr lang="en-US" sz="2000" dirty="0">
                <a:latin typeface="Aptos" panose="020B0004020202020204" pitchFamily="34" charset="0"/>
              </a:rPr>
              <a:t>p </a:t>
            </a:r>
            <a:r>
              <a:rPr lang="el-GR" sz="2000" dirty="0">
                <a:latin typeface="Aptos" panose="020B0004020202020204" pitchFamily="34" charset="0"/>
              </a:rPr>
              <a:t>είναι μικρότερο από το α μπορούμε να γενικεύσουμε το εύρημα μας από το δείγμα στον πληθυσμό (δηλαδή να πούμε ότι είναι στατιστικά σημαντικό το εύρημα, π.χ. είναι σ.σ. η διαφορά στην συνολική σημαντικότητα μεταξύ φοιτητών και φοιτητριών ή υπάρχει </a:t>
            </a:r>
            <a:r>
              <a:rPr lang="el-GR" sz="2000" dirty="0" err="1">
                <a:latin typeface="Aptos" panose="020B0004020202020204" pitchFamily="34" charset="0"/>
              </a:rPr>
              <a:t>σ.σ</a:t>
            </a:r>
            <a:r>
              <a:rPr lang="el-GR" sz="2000" dirty="0">
                <a:latin typeface="Aptos" panose="020B0004020202020204" pitchFamily="34" charset="0"/>
              </a:rPr>
              <a:t> σχέση μεταξύ σημαντικότητας και τμήματος φοίτησης)</a:t>
            </a:r>
          </a:p>
          <a:p>
            <a:endParaRPr lang="el-GR" sz="2800" dirty="0"/>
          </a:p>
        </p:txBody>
      </p:sp>
      <p:sp>
        <p:nvSpPr>
          <p:cNvPr id="4" name="Θέση αριθμού διαφάνειας 3"/>
          <p:cNvSpPr>
            <a:spLocks noGrp="1"/>
          </p:cNvSpPr>
          <p:nvPr>
            <p:ph type="sldNum" sz="quarter" idx="12"/>
          </p:nvPr>
        </p:nvSpPr>
        <p:spPr/>
        <p:txBody>
          <a:bodyPr/>
          <a:lstStyle/>
          <a:p>
            <a:pPr>
              <a:defRPr/>
            </a:pPr>
            <a:fld id="{AFDF76C5-FD58-498F-929C-B2D1B4156563}" type="slidenum">
              <a:rPr lang="el-GR" altLang="el-GR" smtClean="0"/>
              <a:pPr>
                <a:defRPr/>
              </a:pPr>
              <a:t>39</a:t>
            </a:fld>
            <a:endParaRPr lang="el-GR" altLang="el-GR"/>
          </a:p>
        </p:txBody>
      </p:sp>
    </p:spTree>
    <p:extLst>
      <p:ext uri="{BB962C8B-B14F-4D97-AF65-F5344CB8AC3E}">
        <p14:creationId xmlns:p14="http://schemas.microsoft.com/office/powerpoint/2010/main" val="756355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191666"/>
          </a:xfrm>
        </p:spPr>
        <p:txBody>
          <a:bodyPr>
            <a:normAutofit/>
          </a:bodyPr>
          <a:lstStyle/>
          <a:p>
            <a:r>
              <a:rPr lang="el-GR" sz="2700" dirty="0">
                <a:latin typeface="Aptos" panose="020B0004020202020204" pitchFamily="34" charset="0"/>
              </a:rPr>
              <a:t>Ενδεικτική βιβλιογραφία</a:t>
            </a:r>
            <a:br>
              <a:rPr lang="en-US" sz="2700" dirty="0">
                <a:latin typeface="Aptos" panose="020B0004020202020204" pitchFamily="34" charset="0"/>
              </a:rPr>
            </a:br>
            <a:endParaRPr lang="en-US" dirty="0">
              <a:latin typeface="Aptos" panose="020B0004020202020204" pitchFamily="34" charset="0"/>
            </a:endParaRPr>
          </a:p>
        </p:txBody>
      </p:sp>
      <p:sp>
        <p:nvSpPr>
          <p:cNvPr id="4" name="Content Placeholder 3"/>
          <p:cNvSpPr>
            <a:spLocks noGrp="1"/>
          </p:cNvSpPr>
          <p:nvPr>
            <p:ph sz="half" idx="2"/>
          </p:nvPr>
        </p:nvSpPr>
        <p:spPr>
          <a:xfrm>
            <a:off x="627460" y="1268760"/>
            <a:ext cx="3771900" cy="4824536"/>
          </a:xfrm>
        </p:spPr>
        <p:txBody>
          <a:bodyPr>
            <a:normAutofit/>
          </a:bodyPr>
          <a:lstStyle/>
          <a:p>
            <a:pPr algn="l">
              <a:lnSpc>
                <a:spcPct val="120000"/>
              </a:lnSpc>
            </a:pPr>
            <a:r>
              <a:rPr lang="en-US" sz="1200" b="0" i="0" dirty="0">
                <a:effectLst/>
                <a:latin typeface="Aptos" panose="020B0004020202020204" pitchFamily="34" charset="0"/>
              </a:rPr>
              <a:t>Bryman </a:t>
            </a:r>
            <a:r>
              <a:rPr lang="el-GR" sz="1200" b="0" i="0" dirty="0">
                <a:effectLst/>
                <a:latin typeface="Aptos" panose="020B0004020202020204" pitchFamily="34" charset="0"/>
              </a:rPr>
              <a:t>Α. (2017). </a:t>
            </a:r>
            <a:r>
              <a:rPr lang="el-GR" sz="1200" b="0" i="1" dirty="0">
                <a:effectLst/>
                <a:latin typeface="Aptos" panose="020B0004020202020204" pitchFamily="34" charset="0"/>
              </a:rPr>
              <a:t>Μέθοδοι Κοινωνικής Έρευνας. Αθήνα: </a:t>
            </a:r>
            <a:r>
              <a:rPr lang="en-US" sz="1200" b="0" i="0" dirty="0">
                <a:effectLst/>
                <a:latin typeface="Aptos" panose="020B0004020202020204" pitchFamily="34" charset="0"/>
              </a:rPr>
              <a:t>Gutenberg</a:t>
            </a:r>
            <a:r>
              <a:rPr lang="en-US" sz="1200" b="1" i="0" dirty="0">
                <a:effectLst/>
                <a:latin typeface="Aptos" panose="020B0004020202020204" pitchFamily="34" charset="0"/>
              </a:rPr>
              <a:t>.</a:t>
            </a:r>
            <a:endParaRPr lang="en-US" sz="1200" b="0" i="0" dirty="0">
              <a:effectLst/>
              <a:latin typeface="Aptos" panose="020B0004020202020204" pitchFamily="34" charset="0"/>
            </a:endParaRPr>
          </a:p>
          <a:p>
            <a:pPr algn="l">
              <a:lnSpc>
                <a:spcPct val="120000"/>
              </a:lnSpc>
            </a:pPr>
            <a:r>
              <a:rPr lang="el-GR" sz="1200" b="0" i="0" dirty="0" err="1">
                <a:effectLst/>
                <a:latin typeface="Aptos" panose="020B0004020202020204" pitchFamily="34" charset="0"/>
              </a:rPr>
              <a:t>Κατσίλλης</a:t>
            </a:r>
            <a:r>
              <a:rPr lang="el-GR" sz="1200" b="0" i="0" dirty="0">
                <a:effectLst/>
                <a:latin typeface="Aptos" panose="020B0004020202020204" pitchFamily="34" charset="0"/>
              </a:rPr>
              <a:t> Ι. Μ. (1997) </a:t>
            </a:r>
            <a:r>
              <a:rPr lang="el-GR" sz="1200" b="0" i="1" dirty="0">
                <a:effectLst/>
                <a:latin typeface="Aptos" panose="020B0004020202020204" pitchFamily="34" charset="0"/>
              </a:rPr>
              <a:t>Περιγραφική Στατιστική Εφαρμοσμένη στην Εκπαίδευση και τις Κοινωνικές Επιστήμες με Έμφαση στην Ανάλυση με Υπολογιστές.</a:t>
            </a:r>
            <a:r>
              <a:rPr lang="el-GR" sz="1200" b="0" i="0" dirty="0">
                <a:effectLst/>
                <a:latin typeface="Aptos" panose="020B0004020202020204" pitchFamily="34" charset="0"/>
              </a:rPr>
              <a:t> Αθήνα: </a:t>
            </a:r>
            <a:r>
              <a:rPr lang="en-US" sz="1200" b="0" i="0" dirty="0">
                <a:effectLst/>
                <a:latin typeface="Aptos" panose="020B0004020202020204" pitchFamily="34" charset="0"/>
              </a:rPr>
              <a:t>Gutenberg.</a:t>
            </a:r>
          </a:p>
          <a:p>
            <a:pPr algn="l">
              <a:lnSpc>
                <a:spcPct val="120000"/>
              </a:lnSpc>
            </a:pPr>
            <a:r>
              <a:rPr lang="el-GR" sz="1200" b="0" i="0" dirty="0" err="1">
                <a:effectLst/>
                <a:latin typeface="Aptos" panose="020B0004020202020204" pitchFamily="34" charset="0"/>
              </a:rPr>
              <a:t>Κατσίλλης</a:t>
            </a:r>
            <a:r>
              <a:rPr lang="el-GR" sz="1200" b="0" i="0" dirty="0">
                <a:effectLst/>
                <a:latin typeface="Aptos" panose="020B0004020202020204" pitchFamily="34" charset="0"/>
              </a:rPr>
              <a:t> Ι. Μ. (2004) </a:t>
            </a:r>
            <a:r>
              <a:rPr lang="el-GR" sz="1200" b="0" i="1" dirty="0">
                <a:effectLst/>
                <a:latin typeface="Aptos" panose="020B0004020202020204" pitchFamily="34" charset="0"/>
              </a:rPr>
              <a:t>Επαγωγική Στατιστική Εφαρμοσμένη στην Εκπαίδευση και τις Κοινωνικές Επιστήμες με Έμφαση στην Ανάλυση με Υπολογιστές</a:t>
            </a:r>
            <a:r>
              <a:rPr lang="el-GR" sz="1200" b="0" i="0" dirty="0">
                <a:effectLst/>
                <a:latin typeface="Aptos" panose="020B0004020202020204" pitchFamily="34" charset="0"/>
              </a:rPr>
              <a:t>. Αθήνα: </a:t>
            </a:r>
            <a:r>
              <a:rPr lang="en-US" sz="1200" b="0" i="0" dirty="0">
                <a:effectLst/>
                <a:latin typeface="Aptos" panose="020B0004020202020204" pitchFamily="34" charset="0"/>
              </a:rPr>
              <a:t>Gutenberg</a:t>
            </a:r>
            <a:endParaRPr lang="el-GR" sz="1200" b="0" i="0" dirty="0">
              <a:effectLst/>
              <a:latin typeface="Aptos" panose="020B0004020202020204" pitchFamily="34" charset="0"/>
            </a:endParaRPr>
          </a:p>
          <a:p>
            <a:pPr marL="0" algn="l" rtl="0" eaLnBrk="1" fontAlgn="t" latinLnBrk="0" hangingPunct="1">
              <a:spcBef>
                <a:spcPts val="0"/>
              </a:spcBef>
              <a:spcAft>
                <a:spcPts val="0"/>
              </a:spcAft>
            </a:pPr>
            <a:endParaRPr lang="el-GR" sz="1200" b="0" i="0" u="none" strike="noStrike" kern="1200" dirty="0">
              <a:effectLst/>
              <a:latin typeface="Aptos" panose="020B0004020202020204" pitchFamily="34" charset="0"/>
              <a:cs typeface="Arial" panose="020B0604020202020204" pitchFamily="34" charset="0"/>
            </a:endParaRPr>
          </a:p>
          <a:p>
            <a:pPr marL="0" algn="l" rtl="0" eaLnBrk="1" fontAlgn="t" latinLnBrk="0" hangingPunct="1">
              <a:spcBef>
                <a:spcPts val="0"/>
              </a:spcBef>
              <a:spcAft>
                <a:spcPts val="0"/>
              </a:spcAft>
            </a:pPr>
            <a:r>
              <a:rPr lang="el-GR" sz="1200" dirty="0" err="1">
                <a:latin typeface="Aptos" panose="020B0004020202020204" pitchFamily="34" charset="0"/>
              </a:rPr>
              <a:t>Γιαλαμάς</a:t>
            </a:r>
            <a:r>
              <a:rPr lang="el-GR" sz="1200" dirty="0">
                <a:latin typeface="Aptos" panose="020B0004020202020204" pitchFamily="34" charset="0"/>
              </a:rPr>
              <a:t>, Β., Λαβίδας, Κ., </a:t>
            </a:r>
            <a:r>
              <a:rPr lang="el-GR" sz="1200" dirty="0" err="1">
                <a:latin typeface="Aptos" panose="020B0004020202020204" pitchFamily="34" charset="0"/>
              </a:rPr>
              <a:t>Μάνεσης</a:t>
            </a:r>
            <a:r>
              <a:rPr lang="el-GR" sz="1200" dirty="0">
                <a:latin typeface="Aptos" panose="020B0004020202020204" pitchFamily="34" charset="0"/>
              </a:rPr>
              <a:t>, Δ . </a:t>
            </a:r>
            <a:r>
              <a:rPr lang="el-GR" sz="1200" i="1" dirty="0">
                <a:latin typeface="Aptos" panose="020B0004020202020204" pitchFamily="34" charset="0"/>
              </a:rPr>
              <a:t>Στατιστικές μέθοδοι και τεχνικές στις κοινωνικές επιστήμες με τη χρήση SPSS.</a:t>
            </a:r>
            <a:endParaRPr lang="en-US" sz="1200" i="1" dirty="0">
              <a:latin typeface="Aptos" panose="020B0004020202020204" pitchFamily="34" charset="0"/>
            </a:endParaRPr>
          </a:p>
          <a:p>
            <a:pPr marL="0" indent="0">
              <a:lnSpc>
                <a:spcPct val="120000"/>
              </a:lnSpc>
              <a:buNone/>
            </a:pPr>
            <a:r>
              <a:rPr lang="en-US" sz="1200" dirty="0">
                <a:solidFill>
                  <a:srgbClr val="C9A057"/>
                </a:solidFill>
                <a:latin typeface="Aptos" panose="020B0004020202020204" pitchFamily="34" charset="0"/>
                <a:hlinkClick r:id="rId2">
                  <a:extLst>
                    <a:ext uri="{A12FA001-AC4F-418D-AE19-62706E023703}">
                      <ahyp:hlinkClr xmlns:ahyp="http://schemas.microsoft.com/office/drawing/2018/hyperlinkcolor" val="tx"/>
                    </a:ext>
                  </a:extLst>
                </a:hlinkClick>
              </a:rPr>
              <a:t>https</a:t>
            </a:r>
            <a:r>
              <a:rPr lang="en-US" sz="1200" dirty="0">
                <a:latin typeface="Aptos" panose="020B0004020202020204" pitchFamily="34" charset="0"/>
                <a:hlinkClick r:id="rId2">
                  <a:extLst>
                    <a:ext uri="{A12FA001-AC4F-418D-AE19-62706E023703}">
                      <ahyp:hlinkClr xmlns:ahyp="http://schemas.microsoft.com/office/drawing/2018/hyperlinkcolor" val="tx"/>
                    </a:ext>
                  </a:extLst>
                </a:hlinkClick>
              </a:rPr>
              <a:t>://repository.kallipos.gr/handle/11419/12569</a:t>
            </a:r>
            <a:endParaRPr lang="el-GR" sz="1200" dirty="0">
              <a:latin typeface="Aptos" panose="020B0004020202020204" pitchFamily="34" charset="0"/>
            </a:endParaRPr>
          </a:p>
          <a:p>
            <a:pPr>
              <a:lnSpc>
                <a:spcPct val="120000"/>
              </a:lnSpc>
            </a:pPr>
            <a:endParaRPr lang="el-GR" dirty="0"/>
          </a:p>
          <a:p>
            <a:pPr algn="l">
              <a:lnSpc>
                <a:spcPct val="120000"/>
              </a:lnSpc>
            </a:pPr>
            <a:endParaRPr lang="el-GR" b="0" i="0" dirty="0">
              <a:solidFill>
                <a:schemeClr val="tx2">
                  <a:lumMod val="90000"/>
                </a:schemeClr>
              </a:solidFill>
              <a:effectLst/>
              <a:latin typeface="Open Sans" panose="020B0606030504020204" pitchFamily="34" charset="0"/>
            </a:endParaRPr>
          </a:p>
          <a:p>
            <a:pPr algn="l">
              <a:lnSpc>
                <a:spcPct val="120000"/>
              </a:lnSpc>
            </a:pPr>
            <a:endParaRPr lang="el-GR" b="0" i="0" dirty="0">
              <a:solidFill>
                <a:schemeClr val="tx2">
                  <a:lumMod val="90000"/>
                </a:schemeClr>
              </a:solidFill>
              <a:effectLst/>
              <a:latin typeface="Open Sans" panose="020B0606030504020204" pitchFamily="34" charset="0"/>
            </a:endParaRPr>
          </a:p>
          <a:p>
            <a:pPr algn="l">
              <a:lnSpc>
                <a:spcPct val="120000"/>
              </a:lnSpc>
            </a:pPr>
            <a:endParaRPr lang="en-US" b="0" i="0" dirty="0">
              <a:solidFill>
                <a:schemeClr val="tx2">
                  <a:lumMod val="90000"/>
                </a:schemeClr>
              </a:solidFill>
              <a:effectLst/>
              <a:latin typeface="Open Sans" panose="020B0606030504020204" pitchFamily="34" charset="0"/>
            </a:endParaRPr>
          </a:p>
          <a:p>
            <a:endParaRPr lang="en-US" dirty="0"/>
          </a:p>
        </p:txBody>
      </p:sp>
      <p:pic>
        <p:nvPicPr>
          <p:cNvPr id="5" name="Εικόνα 4">
            <a:extLst>
              <a:ext uri="{FF2B5EF4-FFF2-40B4-BE49-F238E27FC236}">
                <a16:creationId xmlns:a16="http://schemas.microsoft.com/office/drawing/2014/main" id="{AA4B27E1-7373-40EF-29E6-5E1BF304CCB0}"/>
              </a:ext>
            </a:extLst>
          </p:cNvPr>
          <p:cNvPicPr>
            <a:picLocks noChangeAspect="1"/>
          </p:cNvPicPr>
          <p:nvPr/>
        </p:nvPicPr>
        <p:blipFill rotWithShape="1">
          <a:blip r:embed="rId3"/>
          <a:srcRect l="39763" t="30266" r="40550" b="20272"/>
          <a:stretch/>
        </p:blipFill>
        <p:spPr>
          <a:xfrm>
            <a:off x="4562502" y="3549215"/>
            <a:ext cx="1800200" cy="2544081"/>
          </a:xfrm>
          <a:prstGeom prst="rect">
            <a:avLst/>
          </a:prstGeom>
        </p:spPr>
      </p:pic>
      <p:pic>
        <p:nvPicPr>
          <p:cNvPr id="8" name="Picture 7">
            <a:extLst>
              <a:ext uri="{FF2B5EF4-FFF2-40B4-BE49-F238E27FC236}">
                <a16:creationId xmlns:a16="http://schemas.microsoft.com/office/drawing/2014/main" id="{ACFC0A14-BB29-B179-FA9B-E93B2D175B35}"/>
              </a:ext>
            </a:extLst>
          </p:cNvPr>
          <p:cNvPicPr>
            <a:picLocks noChangeAspect="1"/>
          </p:cNvPicPr>
          <p:nvPr/>
        </p:nvPicPr>
        <p:blipFill>
          <a:blip r:embed="rId4"/>
          <a:stretch>
            <a:fillRect/>
          </a:stretch>
        </p:blipFill>
        <p:spPr>
          <a:xfrm>
            <a:off x="4572000" y="1445180"/>
            <a:ext cx="1781204" cy="2160241"/>
          </a:xfrm>
          <a:prstGeom prst="rect">
            <a:avLst/>
          </a:prstGeom>
        </p:spPr>
      </p:pic>
      <p:sp>
        <p:nvSpPr>
          <p:cNvPr id="12" name="TextBox 11">
            <a:extLst>
              <a:ext uri="{FF2B5EF4-FFF2-40B4-BE49-F238E27FC236}">
                <a16:creationId xmlns:a16="http://schemas.microsoft.com/office/drawing/2014/main" id="{83CBBC3A-48DE-F1DA-87F1-28AB23809C40}"/>
              </a:ext>
            </a:extLst>
          </p:cNvPr>
          <p:cNvSpPr txBox="1"/>
          <p:nvPr/>
        </p:nvSpPr>
        <p:spPr>
          <a:xfrm>
            <a:off x="6353204" y="1664802"/>
            <a:ext cx="2683291" cy="3323987"/>
          </a:xfrm>
          <a:prstGeom prst="rect">
            <a:avLst/>
          </a:prstGeom>
          <a:noFill/>
        </p:spPr>
        <p:txBody>
          <a:bodyPr wrap="square">
            <a:spAutoFit/>
          </a:bodyPr>
          <a:lstStyle/>
          <a:p>
            <a:pPr defTabSz="685800" eaLnBrk="1" fontAlgn="auto" hangingPunct="1">
              <a:spcBef>
                <a:spcPts val="0"/>
              </a:spcBef>
              <a:spcAft>
                <a:spcPts val="0"/>
              </a:spcAft>
            </a:pPr>
            <a:r>
              <a:rPr lang="el-GR" sz="1050" dirty="0">
                <a:solidFill>
                  <a:srgbClr val="88A5BA">
                    <a:lumMod val="60000"/>
                    <a:lumOff val="40000"/>
                  </a:srgbClr>
                </a:solidFill>
                <a:latin typeface="Aptos" panose="020B0004020202020204" pitchFamily="34" charset="0"/>
                <a:cs typeface="+mn-cs"/>
              </a:rPr>
              <a:t>Τα βιβλία αυτά προσεγγίζουν την εφαρμοσμένη στατιστική διαφορετικά απ’ ό,τι τα παραδοσιακά βιβλία στατιστικής. Η έμφαση βρίσκεται από την αρχή μέχρι το τέλος στην κατανόηση και χρήση της στατιστικής και όχι στους υπολογισμούς ή τις πολύπλοκες μαθηματικές εξηγήσεις των τύπων. Πιο συγκεκριμένα, είναι οργανωμένα με τέτοιο τρόπο ώστε να βοηθούν τον ερευνητή να επιλέγει το κατάλληλο στατιστικό, να το υπολογίζει με τη βοήθεια στατιστικών προγραμμάτων και να το ερμηνεύει σωστά. Και όλα αυτά γίνονται με έναν πολύ απλό τρόπο και με παραδείγματα από τις κοινωνικές επιστήμες και την εκπαίδευση, έτσι ώστε τα βιβλία να είναι κατανοητά και εύχρηστα για τους φοιτητές και τους νέους επιστήμονες στο χώρο των κοινωνικών και συναφών επιστημών</a:t>
            </a:r>
            <a:r>
              <a:rPr lang="el-GR" sz="1050" dirty="0">
                <a:solidFill>
                  <a:srgbClr val="88A5BA">
                    <a:lumMod val="60000"/>
                    <a:lumOff val="40000"/>
                  </a:srgbClr>
                </a:solidFill>
                <a:latin typeface="Source Sans Pro" panose="020B0503030403020204" pitchFamily="34" charset="0"/>
                <a:cs typeface="+mn-cs"/>
              </a:rPr>
              <a:t>.</a:t>
            </a:r>
            <a:endParaRPr lang="en-US" sz="1050" dirty="0">
              <a:solidFill>
                <a:srgbClr val="88A5BA">
                  <a:lumMod val="60000"/>
                  <a:lumOff val="40000"/>
                </a:srgbClr>
              </a:solidFill>
              <a:latin typeface="Century Schoolbook" panose="02040604050505020304"/>
              <a:cs typeface="+mn-cs"/>
            </a:endParaRPr>
          </a:p>
        </p:txBody>
      </p:sp>
    </p:spTree>
    <p:extLst>
      <p:ext uri="{BB962C8B-B14F-4D97-AF65-F5344CB8AC3E}">
        <p14:creationId xmlns:p14="http://schemas.microsoft.com/office/powerpoint/2010/main" val="338706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a:stretch>
            <a:fillRect/>
          </a:stretch>
        </p:blipFill>
        <p:spPr>
          <a:xfrm>
            <a:off x="-77273" y="1633479"/>
            <a:ext cx="4265310" cy="3198983"/>
          </a:xfrm>
          <a:prstGeom prst="rect">
            <a:avLst/>
          </a:prstGeom>
        </p:spPr>
      </p:pic>
      <p:pic>
        <p:nvPicPr>
          <p:cNvPr id="6" name="Εικόνα 5"/>
          <p:cNvPicPr>
            <a:picLocks noChangeAspect="1"/>
          </p:cNvPicPr>
          <p:nvPr/>
        </p:nvPicPr>
        <p:blipFill>
          <a:blip r:embed="rId3"/>
          <a:stretch>
            <a:fillRect/>
          </a:stretch>
        </p:blipFill>
        <p:spPr>
          <a:xfrm>
            <a:off x="4320861" y="857250"/>
            <a:ext cx="4481848" cy="3361386"/>
          </a:xfrm>
          <a:prstGeom prst="rect">
            <a:avLst/>
          </a:prstGeom>
        </p:spPr>
      </p:pic>
      <p:sp>
        <p:nvSpPr>
          <p:cNvPr id="7" name="Τίτλος 1"/>
          <p:cNvSpPr txBox="1">
            <a:spLocks/>
          </p:cNvSpPr>
          <p:nvPr/>
        </p:nvSpPr>
        <p:spPr>
          <a:xfrm>
            <a:off x="116715" y="1042406"/>
            <a:ext cx="3943350" cy="591072"/>
          </a:xfrm>
          <a:prstGeom prst="rect">
            <a:avLst/>
          </a:prstGeom>
        </p:spPr>
        <p:style>
          <a:lnRef idx="1">
            <a:schemeClr val="dk1"/>
          </a:lnRef>
          <a:fillRef idx="3">
            <a:schemeClr val="dk1"/>
          </a:fillRef>
          <a:effectRef idx="2">
            <a:schemeClr val="dk1"/>
          </a:effectRef>
          <a:fontRef idx="minor">
            <a:schemeClr val="lt1"/>
          </a:fontRef>
        </p:style>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l-GR" sz="1500" b="1" dirty="0"/>
              <a:t>ΕΛΕΓΧΟΙ ΥΠΟΘΕΣΕΩΝ</a:t>
            </a:r>
          </a:p>
        </p:txBody>
      </p:sp>
      <p:pic>
        <p:nvPicPr>
          <p:cNvPr id="9" name="Εικόνα 8"/>
          <p:cNvPicPr>
            <a:picLocks noChangeAspect="1"/>
          </p:cNvPicPr>
          <p:nvPr/>
        </p:nvPicPr>
        <p:blipFill>
          <a:blip r:embed="rId4"/>
          <a:stretch>
            <a:fillRect/>
          </a:stretch>
        </p:blipFill>
        <p:spPr>
          <a:xfrm>
            <a:off x="4404575" y="3774612"/>
            <a:ext cx="4017384" cy="3013039"/>
          </a:xfrm>
          <a:prstGeom prst="rect">
            <a:avLst/>
          </a:prstGeom>
        </p:spPr>
      </p:pic>
      <p:sp>
        <p:nvSpPr>
          <p:cNvPr id="8" name="Footer Placeholder 3">
            <a:extLst>
              <a:ext uri="{FF2B5EF4-FFF2-40B4-BE49-F238E27FC236}">
                <a16:creationId xmlns:a16="http://schemas.microsoft.com/office/drawing/2014/main" id="{B33216DC-B975-42C3-A84A-884246B6CAA8}"/>
              </a:ext>
            </a:extLst>
          </p:cNvPr>
          <p:cNvSpPr txBox="1">
            <a:spLocks noGrp="1"/>
          </p:cNvSpPr>
          <p:nvPr/>
        </p:nvSpPr>
        <p:spPr bwMode="auto">
          <a:xfrm>
            <a:off x="0" y="6381327"/>
            <a:ext cx="4283968" cy="27744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600" dirty="0">
                <a:solidFill>
                  <a:srgbClr val="000000"/>
                </a:solidFill>
                <a:latin typeface="Times New Roman" panose="02020603050405020304" pitchFamily="18" charset="0"/>
              </a:rPr>
              <a:t>Ι. Μ. Κατσίλλης, ΠΤΔΕ Πανεπιστημίου Πατρών</a:t>
            </a:r>
            <a:endParaRPr lang="en-US" altLang="el-GR" sz="16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0188205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544" y="847600"/>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25" name="Θέση περιεχομένου 2">
            <a:extLst>
              <a:ext uri="{FF2B5EF4-FFF2-40B4-BE49-F238E27FC236}">
                <a16:creationId xmlns:a16="http://schemas.microsoft.com/office/drawing/2014/main" id="{9B39AC5A-5F28-2293-2536-D1E64E8CF183}"/>
              </a:ext>
            </a:extLst>
          </p:cNvPr>
          <p:cNvGraphicFramePr>
            <a:graphicFrameLocks noGrp="1"/>
          </p:cNvGraphicFramePr>
          <p:nvPr>
            <p:ph idx="1"/>
            <p:extLst>
              <p:ext uri="{D42A27DB-BD31-4B8C-83A1-F6EECF244321}">
                <p14:modId xmlns:p14="http://schemas.microsoft.com/office/powerpoint/2010/main" val="2809381575"/>
              </p:ext>
            </p:extLst>
          </p:nvPr>
        </p:nvGraphicFramePr>
        <p:xfrm>
          <a:off x="3995498" y="820880"/>
          <a:ext cx="4824974" cy="4889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Freeform: Shape 18">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53792" y="5717905"/>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6258755"/>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Θέση αριθμού διαφάνειας 3">
            <a:extLst>
              <a:ext uri="{FF2B5EF4-FFF2-40B4-BE49-F238E27FC236}">
                <a16:creationId xmlns:a16="http://schemas.microsoft.com/office/drawing/2014/main" id="{BEC0FD20-A8B1-8E1F-03BE-6A8C21C9D0FF}"/>
              </a:ext>
            </a:extLst>
          </p:cNvPr>
          <p:cNvSpPr>
            <a:spLocks noGrp="1"/>
          </p:cNvSpPr>
          <p:nvPr>
            <p:ph type="sldNum" sz="quarter" idx="12"/>
          </p:nvPr>
        </p:nvSpPr>
        <p:spPr>
          <a:xfrm>
            <a:off x="7879747" y="6356350"/>
            <a:ext cx="635603" cy="365125"/>
          </a:xfrm>
        </p:spPr>
        <p:txBody>
          <a:bodyPr>
            <a:normAutofit/>
          </a:bodyPr>
          <a:lstStyle/>
          <a:p>
            <a:pPr>
              <a:spcAft>
                <a:spcPts val="600"/>
              </a:spcAft>
              <a:defRPr/>
            </a:pPr>
            <a:fld id="{AFDF76C5-FD58-498F-929C-B2D1B4156563}" type="slidenum">
              <a:rPr lang="el-GR" altLang="el-GR" smtClean="0"/>
              <a:pPr>
                <a:spcAft>
                  <a:spcPts val="600"/>
                </a:spcAft>
                <a:defRPr/>
              </a:pPr>
              <a:t>41</a:t>
            </a:fld>
            <a:endParaRPr lang="el-GR" altLang="el-GR"/>
          </a:p>
        </p:txBody>
      </p:sp>
    </p:spTree>
    <p:extLst>
      <p:ext uri="{BB962C8B-B14F-4D97-AF65-F5344CB8AC3E}">
        <p14:creationId xmlns:p14="http://schemas.microsoft.com/office/powerpoint/2010/main" val="42906634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28650" y="1268761"/>
            <a:ext cx="7886700" cy="648072"/>
          </a:xfrm>
        </p:spPr>
        <p:txBody>
          <a:bodyPr>
            <a:normAutofit fontScale="90000"/>
          </a:bodyPr>
          <a:lstStyle/>
          <a:p>
            <a:r>
              <a:rPr lang="el-GR" sz="3000" b="1" dirty="0">
                <a:solidFill>
                  <a:srgbClr val="FF0000"/>
                </a:solidFill>
              </a:rPr>
              <a:t>Σύγκριση δύο </a:t>
            </a:r>
            <a:r>
              <a:rPr lang="el-GR" sz="3000" b="1" dirty="0" err="1">
                <a:solidFill>
                  <a:srgbClr val="FF0000"/>
                </a:solidFill>
              </a:rPr>
              <a:t>μ.ο</a:t>
            </a:r>
            <a:r>
              <a:rPr lang="el-GR" sz="3000" b="1" dirty="0"/>
              <a:t>:</a:t>
            </a:r>
            <a:br>
              <a:rPr lang="el-GR" sz="3000" b="1" dirty="0"/>
            </a:br>
            <a:br>
              <a:rPr lang="el-GR" sz="3000" b="1" dirty="0"/>
            </a:br>
            <a:r>
              <a:rPr lang="el-GR" sz="1500" b="1" dirty="0"/>
              <a:t>Υπάρχει διαφορά (</a:t>
            </a:r>
            <a:r>
              <a:rPr lang="el-GR" sz="1500" b="1" dirty="0" err="1"/>
              <a:t>σ.σ</a:t>
            </a:r>
            <a:r>
              <a:rPr lang="el-GR" sz="1500" b="1" dirty="0"/>
              <a:t>) στη σημαντικότητα(συνολικά) μεταξύ ανδρών και γυναικών;</a:t>
            </a:r>
            <a:br>
              <a:rPr lang="el-GR" sz="1500" b="1" dirty="0"/>
            </a:br>
            <a:br>
              <a:rPr lang="el-GR" sz="1500" b="1" dirty="0"/>
            </a:br>
            <a:r>
              <a:rPr lang="el-GR" sz="1650" b="1" dirty="0"/>
              <a:t>Η</a:t>
            </a:r>
            <a:r>
              <a:rPr lang="el-GR" sz="1650" b="1" baseline="-25000" dirty="0"/>
              <a:t>0</a:t>
            </a:r>
            <a:r>
              <a:rPr lang="el-GR" sz="1650" b="1" dirty="0"/>
              <a:t>: μα=</a:t>
            </a:r>
            <a:r>
              <a:rPr lang="el-GR" sz="1650" b="1" dirty="0" err="1"/>
              <a:t>μκ</a:t>
            </a:r>
            <a:r>
              <a:rPr lang="el-GR" sz="1650" b="1" dirty="0"/>
              <a:t>, Η</a:t>
            </a:r>
            <a:r>
              <a:rPr lang="en-US" sz="1650" b="1" dirty="0"/>
              <a:t>a</a:t>
            </a:r>
            <a:r>
              <a:rPr lang="el-GR" sz="1650" b="1" dirty="0"/>
              <a:t>:</a:t>
            </a:r>
            <a:r>
              <a:rPr lang="el-GR" sz="1650" b="1" dirty="0" err="1"/>
              <a:t>μα≠μκ</a:t>
            </a:r>
            <a:r>
              <a:rPr lang="el-GR" sz="1650" b="1" dirty="0"/>
              <a:t>, α=0,05, </a:t>
            </a:r>
            <a:r>
              <a:rPr lang="en-US" sz="1650" b="1" dirty="0"/>
              <a:t>p=0,</a:t>
            </a:r>
            <a:r>
              <a:rPr lang="el-GR" sz="1650" b="1" dirty="0"/>
              <a:t>04</a:t>
            </a:r>
            <a:r>
              <a:rPr lang="en-US" sz="1650" b="1" dirty="0"/>
              <a:t> </a:t>
            </a:r>
            <a:br>
              <a:rPr lang="el-GR" sz="1650" b="1" dirty="0"/>
            </a:br>
            <a:r>
              <a:rPr lang="el-GR" sz="1650" b="1" dirty="0"/>
              <a:t>απορρίπτω τη μηδενική υπόθεση </a:t>
            </a:r>
            <a:r>
              <a:rPr lang="el-GR" sz="1650" b="1" dirty="0">
                <a:solidFill>
                  <a:schemeClr val="tx1"/>
                </a:solidFill>
              </a:rPr>
              <a:t>και δέχομαι την εναλλακτική, </a:t>
            </a:r>
            <a:r>
              <a:rPr lang="el-GR" sz="1650" b="1" dirty="0"/>
              <a:t>άρα..</a:t>
            </a:r>
            <a:br>
              <a:rPr lang="el-GR" sz="3000" b="1" dirty="0"/>
            </a:br>
            <a:endParaRPr lang="el-GR" sz="3000" b="1" dirty="0"/>
          </a:p>
        </p:txBody>
      </p:sp>
      <p:sp>
        <p:nvSpPr>
          <p:cNvPr id="3" name="Θέση περιεχομένου 2">
            <a:extLst>
              <a:ext uri="{FF2B5EF4-FFF2-40B4-BE49-F238E27FC236}">
                <a16:creationId xmlns:a16="http://schemas.microsoft.com/office/drawing/2014/main" id="{6F515CA5-6854-1B28-3DCB-27B2D0A819B7}"/>
              </a:ext>
            </a:extLst>
          </p:cNvPr>
          <p:cNvSpPr>
            <a:spLocks noGrp="1"/>
          </p:cNvSpPr>
          <p:nvPr>
            <p:ph idx="1"/>
          </p:nvPr>
        </p:nvSpPr>
        <p:spPr>
          <a:xfrm>
            <a:off x="457200" y="2588172"/>
            <a:ext cx="8229600" cy="3537991"/>
          </a:xfrm>
        </p:spPr>
        <p:txBody>
          <a:bodyPr/>
          <a:lstStyle/>
          <a:p>
            <a:endParaRPr lang="el-GR" dirty="0"/>
          </a:p>
          <a:p>
            <a:endParaRPr lang="el-GR" dirty="0"/>
          </a:p>
          <a:p>
            <a:pPr marL="0" indent="0">
              <a:buNone/>
            </a:pPr>
            <a:endParaRPr lang="en-US" dirty="0"/>
          </a:p>
        </p:txBody>
      </p:sp>
      <p:pic>
        <p:nvPicPr>
          <p:cNvPr id="6" name="Εικόνα 5">
            <a:extLst>
              <a:ext uri="{FF2B5EF4-FFF2-40B4-BE49-F238E27FC236}">
                <a16:creationId xmlns:a16="http://schemas.microsoft.com/office/drawing/2014/main" id="{B0DD4BAE-2BC0-27EE-5159-6725389BC2C1}"/>
              </a:ext>
            </a:extLst>
          </p:cNvPr>
          <p:cNvPicPr>
            <a:picLocks noChangeAspect="1"/>
          </p:cNvPicPr>
          <p:nvPr/>
        </p:nvPicPr>
        <p:blipFill>
          <a:blip r:embed="rId2"/>
          <a:stretch>
            <a:fillRect/>
          </a:stretch>
        </p:blipFill>
        <p:spPr>
          <a:xfrm>
            <a:off x="1763688" y="2445683"/>
            <a:ext cx="5324475" cy="1228725"/>
          </a:xfrm>
          <a:prstGeom prst="rect">
            <a:avLst/>
          </a:prstGeom>
        </p:spPr>
      </p:pic>
      <p:pic>
        <p:nvPicPr>
          <p:cNvPr id="9" name="Εικόνα 8">
            <a:extLst>
              <a:ext uri="{FF2B5EF4-FFF2-40B4-BE49-F238E27FC236}">
                <a16:creationId xmlns:a16="http://schemas.microsoft.com/office/drawing/2014/main" id="{B4FBE54E-8553-924D-D733-E38E0AD53D53}"/>
              </a:ext>
            </a:extLst>
          </p:cNvPr>
          <p:cNvPicPr>
            <a:picLocks noChangeAspect="1"/>
          </p:cNvPicPr>
          <p:nvPr/>
        </p:nvPicPr>
        <p:blipFill>
          <a:blip r:embed="rId3"/>
          <a:stretch>
            <a:fillRect/>
          </a:stretch>
        </p:blipFill>
        <p:spPr>
          <a:xfrm>
            <a:off x="0" y="3816897"/>
            <a:ext cx="9144000" cy="1675729"/>
          </a:xfrm>
          <a:prstGeom prst="rect">
            <a:avLst/>
          </a:prstGeom>
        </p:spPr>
      </p:pic>
    </p:spTree>
    <p:extLst>
      <p:ext uri="{BB962C8B-B14F-4D97-AF65-F5344CB8AC3E}">
        <p14:creationId xmlns:p14="http://schemas.microsoft.com/office/powerpoint/2010/main" val="21734306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3850" y="263030"/>
            <a:ext cx="8496300" cy="2085850"/>
          </a:xfrm>
        </p:spPr>
        <p:txBody>
          <a:bodyPr>
            <a:noAutofit/>
          </a:bodyPr>
          <a:lstStyle/>
          <a:p>
            <a:r>
              <a:rPr lang="el-GR" sz="1600" b="1" dirty="0">
                <a:solidFill>
                  <a:srgbClr val="FF0000"/>
                </a:solidFill>
              </a:rPr>
              <a:t>Σύγκριση περισσοτέρων των 2 </a:t>
            </a:r>
            <a:r>
              <a:rPr lang="el-GR" sz="1600" b="1" dirty="0" err="1">
                <a:solidFill>
                  <a:srgbClr val="FF0000"/>
                </a:solidFill>
              </a:rPr>
              <a:t>μ.ο</a:t>
            </a:r>
            <a:br>
              <a:rPr lang="el-GR" sz="1600" b="1" dirty="0">
                <a:solidFill>
                  <a:srgbClr val="FF0000"/>
                </a:solidFill>
              </a:rPr>
            </a:br>
            <a:br>
              <a:rPr lang="el-GR" sz="1400" b="1" dirty="0">
                <a:solidFill>
                  <a:srgbClr val="FF0000"/>
                </a:solidFill>
              </a:rPr>
            </a:br>
            <a:br>
              <a:rPr lang="el-GR" sz="1400" b="1" dirty="0">
                <a:solidFill>
                  <a:srgbClr val="FF0000"/>
                </a:solidFill>
              </a:rPr>
            </a:br>
            <a:br>
              <a:rPr lang="en-US" sz="1400" b="1" dirty="0">
                <a:solidFill>
                  <a:srgbClr val="FF0000"/>
                </a:solidFill>
              </a:rPr>
            </a:br>
            <a:r>
              <a:rPr lang="el-GR" sz="1400" b="1" dirty="0">
                <a:solidFill>
                  <a:schemeClr val="tx1"/>
                </a:solidFill>
              </a:rPr>
              <a:t>Υπάρχει σ.σ. διαφορά μεταξύ των επιστημονικών πεδίων στη σημαντικότητα (συνολικά);</a:t>
            </a:r>
            <a:br>
              <a:rPr lang="el-GR" sz="1400" b="1" dirty="0">
                <a:solidFill>
                  <a:schemeClr val="tx1"/>
                </a:solidFill>
              </a:rPr>
            </a:br>
            <a:br>
              <a:rPr lang="el-GR" sz="1400" b="1" dirty="0">
                <a:solidFill>
                  <a:schemeClr val="tx1"/>
                </a:solidFill>
              </a:rPr>
            </a:br>
            <a:r>
              <a:rPr lang="el-GR" sz="1400" b="1" dirty="0">
                <a:solidFill>
                  <a:schemeClr val="tx1"/>
                </a:solidFill>
              </a:rPr>
              <a:t>Η0: δεν υπάρχει διαφορά, Η</a:t>
            </a:r>
            <a:r>
              <a:rPr lang="en-US" sz="1400" b="1" dirty="0">
                <a:solidFill>
                  <a:schemeClr val="tx1"/>
                </a:solidFill>
              </a:rPr>
              <a:t>a</a:t>
            </a:r>
            <a:r>
              <a:rPr lang="el-GR" sz="1400" b="1" dirty="0">
                <a:solidFill>
                  <a:schemeClr val="tx1"/>
                </a:solidFill>
              </a:rPr>
              <a:t>: υπάρχει διαφορά, α=0,05, </a:t>
            </a:r>
            <a:r>
              <a:rPr lang="en-US" sz="1400" b="1" dirty="0">
                <a:solidFill>
                  <a:schemeClr val="tx1"/>
                </a:solidFill>
              </a:rPr>
              <a:t>p= 0,3</a:t>
            </a:r>
            <a:br>
              <a:rPr lang="en-US" sz="1400" b="1" dirty="0">
                <a:solidFill>
                  <a:schemeClr val="tx1"/>
                </a:solidFill>
              </a:rPr>
            </a:br>
            <a:br>
              <a:rPr lang="en-US" sz="1400" b="1" dirty="0">
                <a:solidFill>
                  <a:schemeClr val="tx1"/>
                </a:solidFill>
              </a:rPr>
            </a:br>
            <a:r>
              <a:rPr lang="el-GR" sz="1400" b="1" dirty="0">
                <a:solidFill>
                  <a:schemeClr val="tx1"/>
                </a:solidFill>
              </a:rPr>
              <a:t>Αποτυγχάνω να απορρίψω την μηδενική υπόθεση </a:t>
            </a:r>
            <a:endParaRPr lang="el-GR" sz="1400" dirty="0">
              <a:solidFill>
                <a:srgbClr val="FF0000"/>
              </a:solidFill>
            </a:endParaRPr>
          </a:p>
        </p:txBody>
      </p:sp>
      <p:pic>
        <p:nvPicPr>
          <p:cNvPr id="8" name="Εικόνα 7">
            <a:extLst>
              <a:ext uri="{FF2B5EF4-FFF2-40B4-BE49-F238E27FC236}">
                <a16:creationId xmlns:a16="http://schemas.microsoft.com/office/drawing/2014/main" id="{7D971656-B78A-D9A1-E4C8-7C3B1CDB912C}"/>
              </a:ext>
            </a:extLst>
          </p:cNvPr>
          <p:cNvPicPr>
            <a:picLocks noChangeAspect="1"/>
          </p:cNvPicPr>
          <p:nvPr/>
        </p:nvPicPr>
        <p:blipFill>
          <a:blip r:embed="rId2"/>
          <a:stretch>
            <a:fillRect/>
          </a:stretch>
        </p:blipFill>
        <p:spPr>
          <a:xfrm>
            <a:off x="1547664" y="2855318"/>
            <a:ext cx="6798792" cy="2160240"/>
          </a:xfrm>
          <a:prstGeom prst="rect">
            <a:avLst/>
          </a:prstGeom>
        </p:spPr>
      </p:pic>
    </p:spTree>
    <p:extLst>
      <p:ext uri="{BB962C8B-B14F-4D97-AF65-F5344CB8AC3E}">
        <p14:creationId xmlns:p14="http://schemas.microsoft.com/office/powerpoint/2010/main" val="38043799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15A49C5-2CB3-4CF9-8BE4-157745FCB4D5}"/>
              </a:ext>
            </a:extLst>
          </p:cNvPr>
          <p:cNvSpPr>
            <a:spLocks noGrp="1"/>
          </p:cNvSpPr>
          <p:nvPr>
            <p:ph type="title"/>
          </p:nvPr>
        </p:nvSpPr>
        <p:spPr/>
        <p:txBody>
          <a:bodyPr/>
          <a:lstStyle/>
          <a:p>
            <a:r>
              <a:rPr lang="el-GR" sz="1600" b="1" dirty="0">
                <a:solidFill>
                  <a:srgbClr val="FF0000"/>
                </a:solidFill>
              </a:rPr>
              <a:t>Σύγκριση μέσης διαφοράς</a:t>
            </a:r>
            <a:br>
              <a:rPr lang="el-GR" sz="1600" b="1" dirty="0">
                <a:solidFill>
                  <a:srgbClr val="FF0000"/>
                </a:solidFill>
              </a:rPr>
            </a:br>
            <a:r>
              <a:rPr lang="el-GR" sz="1600" b="1" dirty="0">
                <a:solidFill>
                  <a:schemeClr val="tx1"/>
                </a:solidFill>
              </a:rPr>
              <a:t>Υπάρχει διαφορά (</a:t>
            </a:r>
            <a:r>
              <a:rPr lang="el-GR" sz="1600" b="1" dirty="0" err="1">
                <a:solidFill>
                  <a:schemeClr val="tx1"/>
                </a:solidFill>
              </a:rPr>
              <a:t>σ.σ</a:t>
            </a:r>
            <a:r>
              <a:rPr lang="el-GR" sz="1600" b="1" dirty="0">
                <a:solidFill>
                  <a:schemeClr val="tx1"/>
                </a:solidFill>
              </a:rPr>
              <a:t>) μεταξύ</a:t>
            </a:r>
            <a:r>
              <a:rPr lang="en-US" sz="1600" b="1" dirty="0">
                <a:solidFill>
                  <a:schemeClr val="tx1"/>
                </a:solidFill>
              </a:rPr>
              <a:t> </a:t>
            </a:r>
            <a:r>
              <a:rPr lang="el-GR" sz="1600" b="1" dirty="0">
                <a:solidFill>
                  <a:schemeClr val="tx1"/>
                </a:solidFill>
              </a:rPr>
              <a:t>της σημαντικότητας δήλωσης 1 και δήλωσης 3;</a:t>
            </a:r>
            <a:br>
              <a:rPr lang="el-GR" sz="1600" b="1" dirty="0">
                <a:solidFill>
                  <a:schemeClr val="tx1"/>
                </a:solidFill>
              </a:rPr>
            </a:br>
            <a:r>
              <a:rPr lang="en-US" sz="1600" b="1" dirty="0">
                <a:solidFill>
                  <a:schemeClr val="tx1"/>
                </a:solidFill>
              </a:rPr>
              <a:t>Ho….., Ha……,</a:t>
            </a:r>
            <a:r>
              <a:rPr lang="el-GR" sz="1600" b="1" dirty="0">
                <a:solidFill>
                  <a:schemeClr val="tx1"/>
                </a:solidFill>
              </a:rPr>
              <a:t>α=…., </a:t>
            </a:r>
            <a:r>
              <a:rPr lang="en-US" sz="1600" b="1" dirty="0">
                <a:solidFill>
                  <a:schemeClr val="tx1"/>
                </a:solidFill>
              </a:rPr>
              <a:t>p= 0,38, </a:t>
            </a:r>
            <a:br>
              <a:rPr lang="en-US" sz="1600" b="1" dirty="0">
                <a:solidFill>
                  <a:schemeClr val="tx1"/>
                </a:solidFill>
              </a:rPr>
            </a:br>
            <a:r>
              <a:rPr lang="el-GR" sz="1600" b="1" dirty="0">
                <a:solidFill>
                  <a:schemeClr val="tx1"/>
                </a:solidFill>
              </a:rPr>
              <a:t>Απορρίπτω τη μηδενική και δέχομαι την εναλλακτική, δηλαδή υπάρχει σ.σ. διαφορά στις απόψεις για τη σημαντικότητα των δηλώσεων 1 και 3</a:t>
            </a:r>
            <a:endParaRPr lang="en-US" sz="1600" dirty="0">
              <a:solidFill>
                <a:schemeClr val="tx1"/>
              </a:solidFill>
            </a:endParaRPr>
          </a:p>
        </p:txBody>
      </p:sp>
      <p:sp>
        <p:nvSpPr>
          <p:cNvPr id="4" name="Θέση αριθμού διαφάνειας 3">
            <a:extLst>
              <a:ext uri="{FF2B5EF4-FFF2-40B4-BE49-F238E27FC236}">
                <a16:creationId xmlns:a16="http://schemas.microsoft.com/office/drawing/2014/main" id="{96292A5C-732B-4B62-959D-B3E5C888A4EC}"/>
              </a:ext>
            </a:extLst>
          </p:cNvPr>
          <p:cNvSpPr>
            <a:spLocks noGrp="1"/>
          </p:cNvSpPr>
          <p:nvPr>
            <p:ph type="sldNum" sz="quarter" idx="12"/>
          </p:nvPr>
        </p:nvSpPr>
        <p:spPr/>
        <p:txBody>
          <a:bodyPr/>
          <a:lstStyle/>
          <a:p>
            <a:pPr>
              <a:defRPr/>
            </a:pPr>
            <a:fld id="{AFDF76C5-FD58-498F-929C-B2D1B4156563}" type="slidenum">
              <a:rPr lang="el-GR" altLang="el-GR" smtClean="0"/>
              <a:pPr>
                <a:defRPr/>
              </a:pPr>
              <a:t>44</a:t>
            </a:fld>
            <a:endParaRPr lang="el-GR" altLang="el-GR"/>
          </a:p>
        </p:txBody>
      </p:sp>
      <p:pic>
        <p:nvPicPr>
          <p:cNvPr id="20" name="Εικόνα 19">
            <a:extLst>
              <a:ext uri="{FF2B5EF4-FFF2-40B4-BE49-F238E27FC236}">
                <a16:creationId xmlns:a16="http://schemas.microsoft.com/office/drawing/2014/main" id="{C3A1D6D1-624E-9E25-F941-65C7829697E6}"/>
              </a:ext>
            </a:extLst>
          </p:cNvPr>
          <p:cNvPicPr>
            <a:picLocks noChangeAspect="1"/>
          </p:cNvPicPr>
          <p:nvPr/>
        </p:nvPicPr>
        <p:blipFill>
          <a:blip r:embed="rId2"/>
          <a:stretch>
            <a:fillRect/>
          </a:stretch>
        </p:blipFill>
        <p:spPr>
          <a:xfrm>
            <a:off x="486791" y="1477877"/>
            <a:ext cx="5219700" cy="1724025"/>
          </a:xfrm>
          <a:prstGeom prst="rect">
            <a:avLst/>
          </a:prstGeom>
        </p:spPr>
      </p:pic>
      <p:pic>
        <p:nvPicPr>
          <p:cNvPr id="22" name="Εικόνα 21">
            <a:extLst>
              <a:ext uri="{FF2B5EF4-FFF2-40B4-BE49-F238E27FC236}">
                <a16:creationId xmlns:a16="http://schemas.microsoft.com/office/drawing/2014/main" id="{21B5C452-7DD1-13CA-489E-D56F9D17357A}"/>
              </a:ext>
            </a:extLst>
          </p:cNvPr>
          <p:cNvPicPr>
            <a:picLocks noChangeAspect="1"/>
          </p:cNvPicPr>
          <p:nvPr/>
        </p:nvPicPr>
        <p:blipFill>
          <a:blip r:embed="rId3"/>
          <a:stretch>
            <a:fillRect/>
          </a:stretch>
        </p:blipFill>
        <p:spPr>
          <a:xfrm>
            <a:off x="683568" y="3097127"/>
            <a:ext cx="4171950" cy="1514475"/>
          </a:xfrm>
          <a:prstGeom prst="rect">
            <a:avLst/>
          </a:prstGeom>
        </p:spPr>
      </p:pic>
      <p:pic>
        <p:nvPicPr>
          <p:cNvPr id="24" name="Εικόνα 23">
            <a:extLst>
              <a:ext uri="{FF2B5EF4-FFF2-40B4-BE49-F238E27FC236}">
                <a16:creationId xmlns:a16="http://schemas.microsoft.com/office/drawing/2014/main" id="{67FB1C4F-2FD9-A9DC-7D3B-0B9694B33AFF}"/>
              </a:ext>
            </a:extLst>
          </p:cNvPr>
          <p:cNvPicPr>
            <a:picLocks noChangeAspect="1"/>
          </p:cNvPicPr>
          <p:nvPr/>
        </p:nvPicPr>
        <p:blipFill>
          <a:blip r:embed="rId4"/>
          <a:stretch>
            <a:fillRect/>
          </a:stretch>
        </p:blipFill>
        <p:spPr>
          <a:xfrm>
            <a:off x="290512" y="4611602"/>
            <a:ext cx="8562975" cy="2057400"/>
          </a:xfrm>
          <a:prstGeom prst="rect">
            <a:avLst/>
          </a:prstGeom>
        </p:spPr>
      </p:pic>
    </p:spTree>
    <p:extLst>
      <p:ext uri="{BB962C8B-B14F-4D97-AF65-F5344CB8AC3E}">
        <p14:creationId xmlns:p14="http://schemas.microsoft.com/office/powerpoint/2010/main" val="37349510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a:extLst>
              <a:ext uri="{FF2B5EF4-FFF2-40B4-BE49-F238E27FC236}">
                <a16:creationId xmlns:a16="http://schemas.microsoft.com/office/drawing/2014/main" id="{4A895B07-334C-A5A4-382B-F801BFB42F3B}"/>
              </a:ext>
            </a:extLst>
          </p:cNvPr>
          <p:cNvPicPr>
            <a:picLocks noGrp="1" noChangeAspect="1"/>
          </p:cNvPicPr>
          <p:nvPr>
            <p:ph idx="1"/>
          </p:nvPr>
        </p:nvPicPr>
        <p:blipFill rotWithShape="1">
          <a:blip r:embed="rId2"/>
          <a:srcRect l="16323" t="3348" r="49023" b="22992"/>
          <a:stretch/>
        </p:blipFill>
        <p:spPr>
          <a:xfrm rot="20690883">
            <a:off x="532187" y="225635"/>
            <a:ext cx="5131956" cy="6136042"/>
          </a:xfrm>
        </p:spPr>
      </p:pic>
      <p:sp>
        <p:nvSpPr>
          <p:cNvPr id="4" name="Θέση αριθμού διαφάνειας 3">
            <a:extLst>
              <a:ext uri="{FF2B5EF4-FFF2-40B4-BE49-F238E27FC236}">
                <a16:creationId xmlns:a16="http://schemas.microsoft.com/office/drawing/2014/main" id="{692F0C2C-EB70-7750-75F6-44017CD8C2F4}"/>
              </a:ext>
            </a:extLst>
          </p:cNvPr>
          <p:cNvSpPr>
            <a:spLocks noGrp="1"/>
          </p:cNvSpPr>
          <p:nvPr>
            <p:ph type="sldNum" sz="quarter" idx="12"/>
          </p:nvPr>
        </p:nvSpPr>
        <p:spPr/>
        <p:txBody>
          <a:bodyPr/>
          <a:lstStyle/>
          <a:p>
            <a:pPr>
              <a:defRPr/>
            </a:pPr>
            <a:fld id="{AFDF76C5-FD58-498F-929C-B2D1B4156563}" type="slidenum">
              <a:rPr lang="el-GR" altLang="el-GR" smtClean="0"/>
              <a:pPr>
                <a:defRPr/>
              </a:pPr>
              <a:t>45</a:t>
            </a:fld>
            <a:endParaRPr lang="el-GR" altLang="el-GR"/>
          </a:p>
        </p:txBody>
      </p:sp>
      <p:pic>
        <p:nvPicPr>
          <p:cNvPr id="8" name="Εικόνα 7">
            <a:extLst>
              <a:ext uri="{FF2B5EF4-FFF2-40B4-BE49-F238E27FC236}">
                <a16:creationId xmlns:a16="http://schemas.microsoft.com/office/drawing/2014/main" id="{BB542A9A-3986-67D9-691B-F20B6F670806}"/>
              </a:ext>
            </a:extLst>
          </p:cNvPr>
          <p:cNvPicPr>
            <a:picLocks noChangeAspect="1"/>
          </p:cNvPicPr>
          <p:nvPr/>
        </p:nvPicPr>
        <p:blipFill rotWithShape="1">
          <a:blip r:embed="rId3"/>
          <a:srcRect l="37799" t="17801" r="37789" b="50000"/>
          <a:stretch/>
        </p:blipFill>
        <p:spPr>
          <a:xfrm>
            <a:off x="5391513" y="246153"/>
            <a:ext cx="3572975" cy="2650917"/>
          </a:xfrm>
          <a:prstGeom prst="rect">
            <a:avLst/>
          </a:prstGeom>
        </p:spPr>
      </p:pic>
      <p:cxnSp>
        <p:nvCxnSpPr>
          <p:cNvPr id="9" name="Ευθύγραμμο βέλος σύνδεσης 8">
            <a:extLst>
              <a:ext uri="{FF2B5EF4-FFF2-40B4-BE49-F238E27FC236}">
                <a16:creationId xmlns:a16="http://schemas.microsoft.com/office/drawing/2014/main" id="{3CE0C6A3-9944-9742-5906-8AEC761E6DEA}"/>
              </a:ext>
            </a:extLst>
          </p:cNvPr>
          <p:cNvCxnSpPr>
            <a:cxnSpLocks/>
          </p:cNvCxnSpPr>
          <p:nvPr/>
        </p:nvCxnSpPr>
        <p:spPr>
          <a:xfrm flipV="1">
            <a:off x="4427984" y="620688"/>
            <a:ext cx="1517201" cy="936104"/>
          </a:xfrm>
          <a:prstGeom prst="straightConnector1">
            <a:avLst/>
          </a:prstGeom>
          <a:ln>
            <a:solidFill>
              <a:srgbClr val="C00000"/>
            </a:solidFill>
            <a:tailEnd type="triangle"/>
          </a:ln>
        </p:spPr>
        <p:style>
          <a:lnRef idx="2">
            <a:schemeClr val="accent4"/>
          </a:lnRef>
          <a:fillRef idx="0">
            <a:schemeClr val="accent4"/>
          </a:fillRef>
          <a:effectRef idx="1">
            <a:schemeClr val="accent4"/>
          </a:effectRef>
          <a:fontRef idx="minor">
            <a:schemeClr val="tx1"/>
          </a:fontRef>
        </p:style>
      </p:cxnSp>
      <p:pic>
        <p:nvPicPr>
          <p:cNvPr id="18" name="Εικόνα 17">
            <a:extLst>
              <a:ext uri="{FF2B5EF4-FFF2-40B4-BE49-F238E27FC236}">
                <a16:creationId xmlns:a16="http://schemas.microsoft.com/office/drawing/2014/main" id="{F81D4B2E-4D6B-BC7F-568C-12E8E72806F9}"/>
              </a:ext>
            </a:extLst>
          </p:cNvPr>
          <p:cNvPicPr>
            <a:picLocks noChangeAspect="1"/>
          </p:cNvPicPr>
          <p:nvPr/>
        </p:nvPicPr>
        <p:blipFill rotWithShape="1">
          <a:blip r:embed="rId4"/>
          <a:srcRect l="50787" t="10871" r="18450" b="57000"/>
          <a:stretch/>
        </p:blipFill>
        <p:spPr>
          <a:xfrm>
            <a:off x="300307" y="2791801"/>
            <a:ext cx="4809211" cy="2825386"/>
          </a:xfrm>
          <a:prstGeom prst="rect">
            <a:avLst/>
          </a:prstGeom>
        </p:spPr>
      </p:pic>
      <p:pic>
        <p:nvPicPr>
          <p:cNvPr id="12" name="Εικόνα 11">
            <a:extLst>
              <a:ext uri="{FF2B5EF4-FFF2-40B4-BE49-F238E27FC236}">
                <a16:creationId xmlns:a16="http://schemas.microsoft.com/office/drawing/2014/main" id="{C67BD044-F263-6A37-E191-BDEF75BFD707}"/>
              </a:ext>
            </a:extLst>
          </p:cNvPr>
          <p:cNvPicPr>
            <a:picLocks noChangeAspect="1"/>
          </p:cNvPicPr>
          <p:nvPr/>
        </p:nvPicPr>
        <p:blipFill rotWithShape="1">
          <a:blip r:embed="rId5"/>
          <a:srcRect l="1575" t="-400" r="70204" b="63685"/>
          <a:stretch/>
        </p:blipFill>
        <p:spPr>
          <a:xfrm>
            <a:off x="4973736" y="2708920"/>
            <a:ext cx="3860785" cy="2825386"/>
          </a:xfrm>
          <a:prstGeom prst="rect">
            <a:avLst/>
          </a:prstGeom>
        </p:spPr>
      </p:pic>
      <p:cxnSp>
        <p:nvCxnSpPr>
          <p:cNvPr id="13" name="Ευθύγραμμο βέλος σύνδεσης 12">
            <a:extLst>
              <a:ext uri="{FF2B5EF4-FFF2-40B4-BE49-F238E27FC236}">
                <a16:creationId xmlns:a16="http://schemas.microsoft.com/office/drawing/2014/main" id="{4C009156-25F3-4299-6A24-781D0226FC40}"/>
              </a:ext>
            </a:extLst>
          </p:cNvPr>
          <p:cNvCxnSpPr>
            <a:cxnSpLocks/>
          </p:cNvCxnSpPr>
          <p:nvPr/>
        </p:nvCxnSpPr>
        <p:spPr>
          <a:xfrm>
            <a:off x="4283968" y="2148709"/>
            <a:ext cx="1231191" cy="748361"/>
          </a:xfrm>
          <a:prstGeom prst="straightConnector1">
            <a:avLst/>
          </a:prstGeom>
          <a:ln>
            <a:solidFill>
              <a:srgbClr val="C00000"/>
            </a:solidFill>
            <a:tailEnd type="triangle"/>
          </a:ln>
        </p:spPr>
        <p:style>
          <a:lnRef idx="2">
            <a:schemeClr val="accent4"/>
          </a:lnRef>
          <a:fillRef idx="0">
            <a:schemeClr val="accent4"/>
          </a:fillRef>
          <a:effectRef idx="1">
            <a:schemeClr val="accent4"/>
          </a:effectRef>
          <a:fontRef idx="minor">
            <a:schemeClr val="tx1"/>
          </a:fontRef>
        </p:style>
      </p:cxnSp>
      <p:cxnSp>
        <p:nvCxnSpPr>
          <p:cNvPr id="19" name="Ευθύγραμμο βέλος σύνδεσης 18">
            <a:extLst>
              <a:ext uri="{FF2B5EF4-FFF2-40B4-BE49-F238E27FC236}">
                <a16:creationId xmlns:a16="http://schemas.microsoft.com/office/drawing/2014/main" id="{E5F5254C-1FC4-3855-C6D9-26636D3AA6E9}"/>
              </a:ext>
            </a:extLst>
          </p:cNvPr>
          <p:cNvCxnSpPr>
            <a:cxnSpLocks/>
          </p:cNvCxnSpPr>
          <p:nvPr/>
        </p:nvCxnSpPr>
        <p:spPr>
          <a:xfrm flipH="1">
            <a:off x="1187624" y="2708920"/>
            <a:ext cx="1728192" cy="490918"/>
          </a:xfrm>
          <a:prstGeom prst="straightConnector1">
            <a:avLst/>
          </a:prstGeom>
          <a:ln>
            <a:solidFill>
              <a:srgbClr val="C00000"/>
            </a:solidFill>
            <a:tailEnd type="triangle"/>
          </a:ln>
        </p:spPr>
        <p:style>
          <a:lnRef idx="2">
            <a:schemeClr val="accent4"/>
          </a:lnRef>
          <a:fillRef idx="0">
            <a:schemeClr val="accent4"/>
          </a:fillRef>
          <a:effectRef idx="1">
            <a:schemeClr val="accent4"/>
          </a:effectRef>
          <a:fontRef idx="minor">
            <a:schemeClr val="tx1"/>
          </a:fontRef>
        </p:style>
      </p:cxnSp>
      <p:pic>
        <p:nvPicPr>
          <p:cNvPr id="22" name="Εικόνα 21">
            <a:extLst>
              <a:ext uri="{FF2B5EF4-FFF2-40B4-BE49-F238E27FC236}">
                <a16:creationId xmlns:a16="http://schemas.microsoft.com/office/drawing/2014/main" id="{2A289216-6A88-7BCF-A115-A4246521F72D}"/>
              </a:ext>
            </a:extLst>
          </p:cNvPr>
          <p:cNvPicPr>
            <a:picLocks noChangeAspect="1"/>
          </p:cNvPicPr>
          <p:nvPr/>
        </p:nvPicPr>
        <p:blipFill rotWithShape="1">
          <a:blip r:embed="rId6"/>
          <a:srcRect l="35824" t="30400" r="36614" b="36000"/>
          <a:stretch/>
        </p:blipFill>
        <p:spPr>
          <a:xfrm>
            <a:off x="3761830" y="4661311"/>
            <a:ext cx="3353787" cy="2299740"/>
          </a:xfrm>
          <a:prstGeom prst="rect">
            <a:avLst/>
          </a:prstGeom>
        </p:spPr>
      </p:pic>
      <p:cxnSp>
        <p:nvCxnSpPr>
          <p:cNvPr id="23" name="Ευθύγραμμο βέλος σύνδεσης 22">
            <a:extLst>
              <a:ext uri="{FF2B5EF4-FFF2-40B4-BE49-F238E27FC236}">
                <a16:creationId xmlns:a16="http://schemas.microsoft.com/office/drawing/2014/main" id="{E5AA0E66-63F6-415F-DECD-90886C49031E}"/>
              </a:ext>
            </a:extLst>
          </p:cNvPr>
          <p:cNvCxnSpPr>
            <a:cxnSpLocks/>
          </p:cNvCxnSpPr>
          <p:nvPr/>
        </p:nvCxnSpPr>
        <p:spPr>
          <a:xfrm>
            <a:off x="4139952" y="3789040"/>
            <a:ext cx="144016" cy="1440160"/>
          </a:xfrm>
          <a:prstGeom prst="straightConnector1">
            <a:avLst/>
          </a:prstGeom>
          <a:ln w="12700">
            <a:solidFill>
              <a:srgbClr val="C00000"/>
            </a:solidFill>
            <a:prstDash val="sysDot"/>
            <a:tailEnd type="triangle"/>
          </a:ln>
        </p:spPr>
        <p:style>
          <a:lnRef idx="2">
            <a:schemeClr val="accent4"/>
          </a:lnRef>
          <a:fillRef idx="0">
            <a:schemeClr val="accent4"/>
          </a:fillRef>
          <a:effectRef idx="1">
            <a:schemeClr val="accent4"/>
          </a:effectRef>
          <a:fontRef idx="minor">
            <a:schemeClr val="tx1"/>
          </a:fontRef>
        </p:style>
      </p:cxnSp>
      <p:pic>
        <p:nvPicPr>
          <p:cNvPr id="30" name="Εικόνα 29">
            <a:extLst>
              <a:ext uri="{FF2B5EF4-FFF2-40B4-BE49-F238E27FC236}">
                <a16:creationId xmlns:a16="http://schemas.microsoft.com/office/drawing/2014/main" id="{41C96295-59D9-8646-CFF3-334A48F73BB6}"/>
              </a:ext>
            </a:extLst>
          </p:cNvPr>
          <p:cNvPicPr>
            <a:picLocks noChangeAspect="1"/>
          </p:cNvPicPr>
          <p:nvPr/>
        </p:nvPicPr>
        <p:blipFill rotWithShape="1">
          <a:blip r:embed="rId7"/>
          <a:srcRect l="57541" t="8000" r="25588" b="53093"/>
          <a:stretch/>
        </p:blipFill>
        <p:spPr>
          <a:xfrm>
            <a:off x="309478" y="4091928"/>
            <a:ext cx="1814249" cy="2353383"/>
          </a:xfrm>
          <a:prstGeom prst="rect">
            <a:avLst/>
          </a:prstGeom>
        </p:spPr>
      </p:pic>
      <p:cxnSp>
        <p:nvCxnSpPr>
          <p:cNvPr id="31" name="Ευθύγραμμο βέλος σύνδεσης 30">
            <a:extLst>
              <a:ext uri="{FF2B5EF4-FFF2-40B4-BE49-F238E27FC236}">
                <a16:creationId xmlns:a16="http://schemas.microsoft.com/office/drawing/2014/main" id="{F73DCAEA-B88B-3137-1F52-E4B45C7BB322}"/>
              </a:ext>
            </a:extLst>
          </p:cNvPr>
          <p:cNvCxnSpPr>
            <a:cxnSpLocks/>
          </p:cNvCxnSpPr>
          <p:nvPr/>
        </p:nvCxnSpPr>
        <p:spPr>
          <a:xfrm flipH="1">
            <a:off x="1682290" y="4054555"/>
            <a:ext cx="2313646" cy="490918"/>
          </a:xfrm>
          <a:prstGeom prst="straightConnector1">
            <a:avLst/>
          </a:prstGeom>
          <a:ln w="12700">
            <a:solidFill>
              <a:srgbClr val="C00000"/>
            </a:solidFill>
            <a:prstDash val="sysDot"/>
            <a:tailEnd type="triangle"/>
          </a:ln>
        </p:spPr>
        <p:style>
          <a:lnRef idx="2">
            <a:schemeClr val="accent4"/>
          </a:lnRef>
          <a:fillRef idx="0">
            <a:schemeClr val="accent4"/>
          </a:fillRef>
          <a:effectRef idx="1">
            <a:schemeClr val="accent4"/>
          </a:effectRef>
          <a:fontRef idx="minor">
            <a:schemeClr val="tx1"/>
          </a:fontRef>
        </p:style>
      </p:cxnSp>
      <mc:AlternateContent xmlns:mc="http://schemas.openxmlformats.org/markup-compatibility/2006" xmlns:p14="http://schemas.microsoft.com/office/powerpoint/2010/main" xmlns:aink="http://schemas.microsoft.com/office/drawing/2016/ink">
        <mc:Choice Requires="p14 aink">
          <p:contentPart p14:bwMode="auto" r:id="rId8">
            <p14:nvContentPartPr>
              <p14:cNvPr id="37" name="Γραφή 36">
                <a:extLst>
                  <a:ext uri="{FF2B5EF4-FFF2-40B4-BE49-F238E27FC236}">
                    <a16:creationId xmlns:a16="http://schemas.microsoft.com/office/drawing/2014/main" id="{C9EAC908-0891-9609-1584-AC1EF30BDB86}"/>
                  </a:ext>
                </a:extLst>
              </p14:cNvPr>
              <p14:cNvContentPartPr/>
              <p14:nvPr/>
            </p14:nvContentPartPr>
            <p14:xfrm>
              <a:off x="5725953" y="434243"/>
              <a:ext cx="360" cy="360"/>
            </p14:xfrm>
          </p:contentPart>
        </mc:Choice>
        <mc:Fallback xmlns="">
          <p:pic>
            <p:nvPicPr>
              <p:cNvPr id="37" name="Γραφή 36">
                <a:extLst>
                  <a:ext uri="{FF2B5EF4-FFF2-40B4-BE49-F238E27FC236}">
                    <a16:creationId xmlns:a16="http://schemas.microsoft.com/office/drawing/2014/main" id="{C9EAC908-0891-9609-1584-AC1EF30BDB86}"/>
                  </a:ext>
                </a:extLst>
              </p:cNvPr>
              <p:cNvPicPr/>
              <p:nvPr/>
            </p:nvPicPr>
            <p:blipFill>
              <a:blip r:embed="rId9"/>
              <a:stretch>
                <a:fillRect/>
              </a:stretch>
            </p:blipFill>
            <p:spPr>
              <a:xfrm>
                <a:off x="5708313" y="41624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8" name="Γραφή 37">
                <a:extLst>
                  <a:ext uri="{FF2B5EF4-FFF2-40B4-BE49-F238E27FC236}">
                    <a16:creationId xmlns:a16="http://schemas.microsoft.com/office/drawing/2014/main" id="{29B3085C-6B9B-AF19-CD9A-98BF1DBEFB08}"/>
                  </a:ext>
                </a:extLst>
              </p14:cNvPr>
              <p14:cNvContentPartPr/>
              <p14:nvPr/>
            </p14:nvContentPartPr>
            <p14:xfrm>
              <a:off x="5766993" y="404363"/>
              <a:ext cx="1398240" cy="39240"/>
            </p14:xfrm>
          </p:contentPart>
        </mc:Choice>
        <mc:Fallback xmlns="">
          <p:pic>
            <p:nvPicPr>
              <p:cNvPr id="38" name="Γραφή 37">
                <a:extLst>
                  <a:ext uri="{FF2B5EF4-FFF2-40B4-BE49-F238E27FC236}">
                    <a16:creationId xmlns:a16="http://schemas.microsoft.com/office/drawing/2014/main" id="{29B3085C-6B9B-AF19-CD9A-98BF1DBEFB08}"/>
                  </a:ext>
                </a:extLst>
              </p:cNvPr>
              <p:cNvPicPr/>
              <p:nvPr/>
            </p:nvPicPr>
            <p:blipFill>
              <a:blip r:embed="rId11"/>
              <a:stretch>
                <a:fillRect/>
              </a:stretch>
            </p:blipFill>
            <p:spPr>
              <a:xfrm>
                <a:off x="5713353" y="296363"/>
                <a:ext cx="150588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9" name="Γραφή 38">
                <a:extLst>
                  <a:ext uri="{FF2B5EF4-FFF2-40B4-BE49-F238E27FC236}">
                    <a16:creationId xmlns:a16="http://schemas.microsoft.com/office/drawing/2014/main" id="{53C2FA11-B382-05F7-8172-A3ED1FE73D20}"/>
                  </a:ext>
                </a:extLst>
              </p14:cNvPr>
              <p14:cNvContentPartPr/>
              <p14:nvPr/>
            </p14:nvContentPartPr>
            <p14:xfrm>
              <a:off x="5081913" y="2854883"/>
              <a:ext cx="1049040" cy="61200"/>
            </p14:xfrm>
          </p:contentPart>
        </mc:Choice>
        <mc:Fallback xmlns="">
          <p:pic>
            <p:nvPicPr>
              <p:cNvPr id="39" name="Γραφή 38">
                <a:extLst>
                  <a:ext uri="{FF2B5EF4-FFF2-40B4-BE49-F238E27FC236}">
                    <a16:creationId xmlns:a16="http://schemas.microsoft.com/office/drawing/2014/main" id="{53C2FA11-B382-05F7-8172-A3ED1FE73D20}"/>
                  </a:ext>
                </a:extLst>
              </p:cNvPr>
              <p:cNvPicPr/>
              <p:nvPr/>
            </p:nvPicPr>
            <p:blipFill>
              <a:blip r:embed="rId13"/>
              <a:stretch>
                <a:fillRect/>
              </a:stretch>
            </p:blipFill>
            <p:spPr>
              <a:xfrm>
                <a:off x="5028273" y="2747243"/>
                <a:ext cx="115668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0" name="Γραφή 39">
                <a:extLst>
                  <a:ext uri="{FF2B5EF4-FFF2-40B4-BE49-F238E27FC236}">
                    <a16:creationId xmlns:a16="http://schemas.microsoft.com/office/drawing/2014/main" id="{6B37B234-73B8-2049-FF2B-A239EB0D9546}"/>
                  </a:ext>
                </a:extLst>
              </p14:cNvPr>
              <p14:cNvContentPartPr/>
              <p14:nvPr/>
            </p14:nvContentPartPr>
            <p14:xfrm>
              <a:off x="642033" y="2990243"/>
              <a:ext cx="932040" cy="54720"/>
            </p14:xfrm>
          </p:contentPart>
        </mc:Choice>
        <mc:Fallback xmlns="">
          <p:pic>
            <p:nvPicPr>
              <p:cNvPr id="40" name="Γραφή 39">
                <a:extLst>
                  <a:ext uri="{FF2B5EF4-FFF2-40B4-BE49-F238E27FC236}">
                    <a16:creationId xmlns:a16="http://schemas.microsoft.com/office/drawing/2014/main" id="{6B37B234-73B8-2049-FF2B-A239EB0D9546}"/>
                  </a:ext>
                </a:extLst>
              </p:cNvPr>
              <p:cNvPicPr/>
              <p:nvPr/>
            </p:nvPicPr>
            <p:blipFill>
              <a:blip r:embed="rId15"/>
              <a:stretch>
                <a:fillRect/>
              </a:stretch>
            </p:blipFill>
            <p:spPr>
              <a:xfrm>
                <a:off x="588033" y="2882243"/>
                <a:ext cx="1039680" cy="270360"/>
              </a:xfrm>
              <a:prstGeom prst="rect">
                <a:avLst/>
              </a:prstGeom>
            </p:spPr>
          </p:pic>
        </mc:Fallback>
      </mc:AlternateContent>
    </p:spTree>
    <p:extLst>
      <p:ext uri="{BB962C8B-B14F-4D97-AF65-F5344CB8AC3E}">
        <p14:creationId xmlns:p14="http://schemas.microsoft.com/office/powerpoint/2010/main" val="29439868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Τίτλος 1">
            <a:extLst>
              <a:ext uri="{FF2B5EF4-FFF2-40B4-BE49-F238E27FC236}">
                <a16:creationId xmlns:a16="http://schemas.microsoft.com/office/drawing/2014/main" id="{917065E9-6A66-4327-80E8-115C9F08AEF9}"/>
              </a:ext>
            </a:extLst>
          </p:cNvPr>
          <p:cNvSpPr>
            <a:spLocks noGrp="1" noChangeArrowheads="1"/>
          </p:cNvSpPr>
          <p:nvPr>
            <p:ph type="title"/>
          </p:nvPr>
        </p:nvSpPr>
        <p:spPr>
          <a:xfrm>
            <a:off x="1043608" y="1124744"/>
            <a:ext cx="7274492" cy="3337527"/>
          </a:xfrm>
        </p:spPr>
        <p:txBody>
          <a:bodyPr vert="horz" lIns="91440" tIns="45720" rIns="91440" bIns="45720" rtlCol="0" anchor="ctr">
            <a:normAutofit fontScale="90000"/>
          </a:bodyPr>
          <a:lstStyle/>
          <a:p>
            <a:pPr algn="l" eaLnBrk="1" hangingPunct="1">
              <a:lnSpc>
                <a:spcPct val="90000"/>
              </a:lnSpc>
              <a:defRPr/>
            </a:pPr>
            <a:r>
              <a:rPr lang="en-US" altLang="el-GR" sz="1800" kern="1200" dirty="0">
                <a:solidFill>
                  <a:schemeClr val="tx1"/>
                </a:solidFill>
                <a:latin typeface="Calibri" panose="020F0502020204030204" pitchFamily="34" charset="0"/>
                <a:cs typeface="Calibri" panose="020F0502020204030204" pitchFamily="34" charset="0"/>
              </a:rPr>
              <a:t>1. </a:t>
            </a:r>
            <a:r>
              <a:rPr lang="el-GR" altLang="el-GR" sz="1800" kern="1200" dirty="0">
                <a:solidFill>
                  <a:schemeClr val="tx1"/>
                </a:solidFill>
                <a:latin typeface="Calibri" panose="020F0502020204030204" pitchFamily="34" charset="0"/>
                <a:cs typeface="Calibri" panose="020F0502020204030204" pitchFamily="34" charset="0"/>
              </a:rPr>
              <a:t>έχει</a:t>
            </a:r>
            <a:r>
              <a:rPr lang="en-US" altLang="el-GR" sz="1800" kern="1200" dirty="0">
                <a:solidFill>
                  <a:schemeClr val="tx1"/>
                </a:solidFill>
                <a:latin typeface="Calibri" panose="020F0502020204030204" pitchFamily="34" charset="0"/>
                <a:cs typeface="Calibri" panose="020F0502020204030204" pitchFamily="34" charset="0"/>
              </a:rPr>
              <a:t> σ.σ. δια</a:t>
            </a:r>
            <a:r>
              <a:rPr lang="en-US" altLang="el-GR" sz="1800" kern="1200" dirty="0" err="1">
                <a:solidFill>
                  <a:schemeClr val="tx1"/>
                </a:solidFill>
                <a:latin typeface="Calibri" panose="020F0502020204030204" pitchFamily="34" charset="0"/>
                <a:cs typeface="Calibri" panose="020F0502020204030204" pitchFamily="34" charset="0"/>
              </a:rPr>
              <a:t>φορά</a:t>
            </a:r>
            <a:r>
              <a:rPr lang="en-US" altLang="el-GR" sz="1800" kern="1200" dirty="0">
                <a:solidFill>
                  <a:schemeClr val="tx1"/>
                </a:solidFill>
                <a:latin typeface="Calibri" panose="020F0502020204030204" pitchFamily="34" charset="0"/>
                <a:cs typeface="Calibri" panose="020F0502020204030204" pitchFamily="34" charset="0"/>
              </a:rPr>
              <a:t> μετα</a:t>
            </a:r>
            <a:r>
              <a:rPr lang="en-US" altLang="el-GR" sz="1800" kern="1200" dirty="0" err="1">
                <a:solidFill>
                  <a:schemeClr val="tx1"/>
                </a:solidFill>
                <a:latin typeface="Calibri" panose="020F0502020204030204" pitchFamily="34" charset="0"/>
                <a:cs typeface="Calibri" panose="020F0502020204030204" pitchFamily="34" charset="0"/>
              </a:rPr>
              <a:t>ξύ</a:t>
            </a:r>
            <a:r>
              <a:rPr lang="en-US" altLang="el-GR" sz="1800" kern="1200" dirty="0">
                <a:solidFill>
                  <a:schemeClr val="tx1"/>
                </a:solidFill>
                <a:latin typeface="Calibri" panose="020F0502020204030204" pitchFamily="34" charset="0"/>
                <a:cs typeface="Calibri" panose="020F0502020204030204" pitchFamily="34" charset="0"/>
              </a:rPr>
              <a:t> </a:t>
            </a:r>
            <a:r>
              <a:rPr lang="el-GR" altLang="el-GR" sz="1800" kern="1200" dirty="0">
                <a:solidFill>
                  <a:schemeClr val="tx1"/>
                </a:solidFill>
                <a:latin typeface="Calibri" panose="020F0502020204030204" pitchFamily="34" charset="0"/>
                <a:cs typeface="Calibri" panose="020F0502020204030204" pitchFamily="34" charset="0"/>
              </a:rPr>
              <a:t>Ανθρωπιστικών επιστημών και Μηχανικής </a:t>
            </a:r>
            <a:r>
              <a:rPr lang="en-US" altLang="el-GR" sz="1800" kern="1200" dirty="0">
                <a:solidFill>
                  <a:schemeClr val="tx1"/>
                </a:solidFill>
                <a:latin typeface="Calibri" panose="020F0502020204030204" pitchFamily="34" charset="0"/>
                <a:cs typeface="Calibri" panose="020F0502020204030204" pitchFamily="34" charset="0"/>
              </a:rPr>
              <a:t> </a:t>
            </a:r>
            <a:r>
              <a:rPr lang="el-GR" altLang="el-GR" sz="1800" kern="1200" dirty="0">
                <a:solidFill>
                  <a:schemeClr val="tx1"/>
                </a:solidFill>
                <a:latin typeface="Calibri" panose="020F0502020204030204" pitchFamily="34" charset="0"/>
                <a:cs typeface="Calibri" panose="020F0502020204030204" pitchFamily="34" charset="0"/>
              </a:rPr>
              <a:t>η συνολική σημαντικότητα των δηλώσεων (</a:t>
            </a:r>
            <a:r>
              <a:rPr lang="en-US" altLang="el-GR" sz="1800" kern="1200" dirty="0">
                <a:solidFill>
                  <a:schemeClr val="tx1"/>
                </a:solidFill>
                <a:latin typeface="Calibri" panose="020F0502020204030204" pitchFamily="34" charset="0"/>
                <a:cs typeface="Calibri" panose="020F0502020204030204" pitchFamily="34" charset="0"/>
              </a:rPr>
              <a:t>t-test independent)</a:t>
            </a:r>
            <a:br>
              <a:rPr lang="el-GR" altLang="el-GR" sz="1800" kern="1200" dirty="0">
                <a:solidFill>
                  <a:schemeClr val="tx1"/>
                </a:solidFill>
                <a:latin typeface="Calibri" panose="020F0502020204030204" pitchFamily="34" charset="0"/>
                <a:cs typeface="Calibri" panose="020F0502020204030204" pitchFamily="34" charset="0"/>
              </a:rPr>
            </a:br>
            <a:br>
              <a:rPr lang="en-US" altLang="el-GR" sz="1800" kern="1200" dirty="0">
                <a:solidFill>
                  <a:schemeClr val="tx1"/>
                </a:solidFill>
                <a:latin typeface="Calibri" panose="020F0502020204030204" pitchFamily="34" charset="0"/>
                <a:cs typeface="Calibri" panose="020F0502020204030204" pitchFamily="34" charset="0"/>
              </a:rPr>
            </a:br>
            <a:r>
              <a:rPr lang="en-US" altLang="el-GR" sz="1800" kern="1200" dirty="0">
                <a:solidFill>
                  <a:schemeClr val="tx1"/>
                </a:solidFill>
                <a:latin typeface="Calibri" panose="020F0502020204030204" pitchFamily="34" charset="0"/>
                <a:cs typeface="Calibri" panose="020F0502020204030204" pitchFamily="34" charset="0"/>
              </a:rPr>
              <a:t>2. υπ</a:t>
            </a:r>
            <a:r>
              <a:rPr lang="en-US" altLang="el-GR" sz="1800" kern="1200" dirty="0" err="1">
                <a:solidFill>
                  <a:schemeClr val="tx1"/>
                </a:solidFill>
                <a:latin typeface="Calibri" panose="020F0502020204030204" pitchFamily="34" charset="0"/>
                <a:cs typeface="Calibri" panose="020F0502020204030204" pitchFamily="34" charset="0"/>
              </a:rPr>
              <a:t>άρχει</a:t>
            </a:r>
            <a:r>
              <a:rPr lang="en-US" altLang="el-GR" sz="1800" kern="1200" dirty="0">
                <a:solidFill>
                  <a:schemeClr val="tx1"/>
                </a:solidFill>
                <a:latin typeface="Calibri" panose="020F0502020204030204" pitchFamily="34" charset="0"/>
                <a:cs typeface="Calibri" panose="020F0502020204030204" pitchFamily="34" charset="0"/>
              </a:rPr>
              <a:t> </a:t>
            </a:r>
            <a:r>
              <a:rPr lang="en-US" altLang="el-GR" sz="1800" kern="1200" dirty="0" err="1">
                <a:solidFill>
                  <a:schemeClr val="tx1"/>
                </a:solidFill>
                <a:latin typeface="Calibri" panose="020F0502020204030204" pitchFamily="34" charset="0"/>
                <a:cs typeface="Calibri" panose="020F0502020204030204" pitchFamily="34" charset="0"/>
              </a:rPr>
              <a:t>σ.σ</a:t>
            </a:r>
            <a:r>
              <a:rPr lang="en-US" altLang="el-GR" sz="1800" kern="1200" dirty="0">
                <a:solidFill>
                  <a:schemeClr val="tx1"/>
                </a:solidFill>
                <a:latin typeface="Calibri" panose="020F0502020204030204" pitchFamily="34" charset="0"/>
                <a:cs typeface="Calibri" panose="020F0502020204030204" pitchFamily="34" charset="0"/>
              </a:rPr>
              <a:t>. δια</a:t>
            </a:r>
            <a:r>
              <a:rPr lang="en-US" altLang="el-GR" sz="1800" kern="1200" dirty="0" err="1">
                <a:solidFill>
                  <a:schemeClr val="tx1"/>
                </a:solidFill>
                <a:latin typeface="Calibri" panose="020F0502020204030204" pitchFamily="34" charset="0"/>
                <a:cs typeface="Calibri" panose="020F0502020204030204" pitchFamily="34" charset="0"/>
              </a:rPr>
              <a:t>φορά</a:t>
            </a:r>
            <a:r>
              <a:rPr lang="en-US" altLang="el-GR" sz="1800" kern="1200" dirty="0">
                <a:solidFill>
                  <a:schemeClr val="tx1"/>
                </a:solidFill>
                <a:latin typeface="Calibri" panose="020F0502020204030204" pitchFamily="34" charset="0"/>
                <a:cs typeface="Calibri" panose="020F0502020204030204" pitchFamily="34" charset="0"/>
              </a:rPr>
              <a:t> </a:t>
            </a:r>
            <a:r>
              <a:rPr lang="el-GR" altLang="el-GR" sz="1800" kern="1200" dirty="0">
                <a:solidFill>
                  <a:schemeClr val="tx1"/>
                </a:solidFill>
                <a:latin typeface="Calibri" panose="020F0502020204030204" pitchFamily="34" charset="0"/>
                <a:cs typeface="Calibri" panose="020F0502020204030204" pitchFamily="34" charset="0"/>
              </a:rPr>
              <a:t>στα επιστημονικά πεδία για τη συνολική σημαντικότητα των προτάσεων</a:t>
            </a:r>
            <a:r>
              <a:rPr lang="en-US" altLang="el-GR" sz="1800" kern="1200" dirty="0">
                <a:solidFill>
                  <a:schemeClr val="tx1"/>
                </a:solidFill>
                <a:latin typeface="Calibri" panose="020F0502020204030204" pitchFamily="34" charset="0"/>
                <a:cs typeface="Calibri" panose="020F0502020204030204" pitchFamily="34" charset="0"/>
              </a:rPr>
              <a:t>; (F-test)/Boneferroni)</a:t>
            </a:r>
            <a:br>
              <a:rPr lang="el-GR" altLang="el-GR" sz="1800" kern="1200" dirty="0">
                <a:solidFill>
                  <a:schemeClr val="tx1"/>
                </a:solidFill>
                <a:latin typeface="Calibri" panose="020F0502020204030204" pitchFamily="34" charset="0"/>
                <a:cs typeface="Calibri" panose="020F0502020204030204" pitchFamily="34" charset="0"/>
              </a:rPr>
            </a:br>
            <a:br>
              <a:rPr lang="el-GR" altLang="el-GR" sz="1800" kern="1200" dirty="0">
                <a:solidFill>
                  <a:schemeClr val="tx1"/>
                </a:solidFill>
                <a:latin typeface="Calibri" panose="020F0502020204030204" pitchFamily="34" charset="0"/>
                <a:cs typeface="Calibri" panose="020F0502020204030204" pitchFamily="34" charset="0"/>
              </a:rPr>
            </a:br>
            <a:r>
              <a:rPr lang="el-GR" altLang="el-GR" sz="1800" kern="1200" dirty="0">
                <a:solidFill>
                  <a:schemeClr val="tx1"/>
                </a:solidFill>
                <a:latin typeface="Calibri" panose="020F0502020204030204" pitchFamily="34" charset="0"/>
                <a:cs typeface="Calibri" panose="020F0502020204030204" pitchFamily="34" charset="0"/>
              </a:rPr>
              <a:t>3. υπάρχει </a:t>
            </a:r>
            <a:r>
              <a:rPr lang="el-GR" altLang="el-GR" sz="1800" kern="1200" dirty="0" err="1">
                <a:solidFill>
                  <a:schemeClr val="tx1"/>
                </a:solidFill>
                <a:latin typeface="Calibri" panose="020F0502020204030204" pitchFamily="34" charset="0"/>
                <a:cs typeface="Calibri" panose="020F0502020204030204" pitchFamily="34" charset="0"/>
              </a:rPr>
              <a:t>σ.σ</a:t>
            </a:r>
            <a:r>
              <a:rPr lang="el-GR" altLang="el-GR" sz="1800" kern="1200" dirty="0">
                <a:solidFill>
                  <a:schemeClr val="tx1"/>
                </a:solidFill>
                <a:latin typeface="Calibri" panose="020F0502020204030204" pitchFamily="34" charset="0"/>
                <a:cs typeface="Calibri" panose="020F0502020204030204" pitchFamily="34" charset="0"/>
              </a:rPr>
              <a:t> διαφορά </a:t>
            </a:r>
            <a:r>
              <a:rPr lang="el-GR" altLang="el-GR" sz="1800" kern="1200" dirty="0" err="1">
                <a:solidFill>
                  <a:schemeClr val="tx1"/>
                </a:solidFill>
                <a:latin typeface="Calibri" panose="020F0502020204030204" pitchFamily="34" charset="0"/>
                <a:cs typeface="Calibri" panose="020F0502020204030204" pitchFamily="34" charset="0"/>
              </a:rPr>
              <a:t>σημαντικότας</a:t>
            </a:r>
            <a:r>
              <a:rPr lang="el-GR" altLang="el-GR" sz="1800" kern="1200" dirty="0">
                <a:solidFill>
                  <a:schemeClr val="tx1"/>
                </a:solidFill>
                <a:latin typeface="Calibri" panose="020F0502020204030204" pitchFamily="34" charset="0"/>
                <a:cs typeface="Calibri" panose="020F0502020204030204" pitchFamily="34" charset="0"/>
              </a:rPr>
              <a:t> της δήλωσης «να διαλέγω εγώ τα μαθήματα που θα με ενδιαφέρουν και από άλλα τμήματα και να φτιάχνω εγώ το πρόγραμμα σπουδών μου» με τη δήλωση «</a:t>
            </a:r>
            <a:r>
              <a:rPr lang="el-GR" sz="1800" dirty="0">
                <a:solidFill>
                  <a:schemeClr val="tx1"/>
                </a:solidFill>
                <a:latin typeface="Calibri" panose="020F0502020204030204" pitchFamily="34" charset="0"/>
                <a:ea typeface="Times New Roman" panose="02020603050405020304" pitchFamily="18" charset="0"/>
              </a:rPr>
              <a:t>να έχω την δυνατότητα  να παρακολουθώ προγραμματισμένα διαδικτυακά σεμινάρια στα μαθήματα που με ενδιαφέρουν»</a:t>
            </a:r>
            <a:r>
              <a:rPr lang="en-US" sz="1800" dirty="0">
                <a:solidFill>
                  <a:schemeClr val="tx1"/>
                </a:solidFill>
                <a:latin typeface="Calibri" panose="020F0502020204030204" pitchFamily="34" charset="0"/>
                <a:ea typeface="Times New Roman" panose="02020603050405020304" pitchFamily="18" charset="0"/>
              </a:rPr>
              <a:t>(t-test-paired)</a:t>
            </a:r>
            <a:br>
              <a:rPr lang="en-US" sz="1800" dirty="0">
                <a:effectLst/>
                <a:latin typeface="Times New Roman" panose="02020603050405020304" pitchFamily="18" charset="0"/>
                <a:ea typeface="Times New Roman" panose="02020603050405020304" pitchFamily="18" charset="0"/>
              </a:rPr>
            </a:br>
            <a:br>
              <a:rPr lang="en-US" altLang="el-GR" sz="2200" kern="1200" dirty="0">
                <a:solidFill>
                  <a:srgbClr val="FF0000"/>
                </a:solidFill>
                <a:latin typeface="Calibri" panose="020F0502020204030204" pitchFamily="34" charset="0"/>
                <a:cs typeface="Calibri" panose="020F0502020204030204" pitchFamily="34" charset="0"/>
              </a:rPr>
            </a:br>
            <a:br>
              <a:rPr lang="en-US" altLang="el-GR" sz="2200" kern="1200" dirty="0">
                <a:solidFill>
                  <a:schemeClr val="tx1"/>
                </a:solidFill>
                <a:latin typeface="Calibri" panose="020F0502020204030204" pitchFamily="34" charset="0"/>
                <a:cs typeface="Calibri" panose="020F0502020204030204" pitchFamily="34" charset="0"/>
              </a:rPr>
            </a:br>
            <a:endParaRPr lang="en-US" altLang="el-GR" sz="2200" kern="1200" dirty="0">
              <a:solidFill>
                <a:schemeClr val="tx1"/>
              </a:solidFill>
              <a:latin typeface="Calibri" panose="020F0502020204030204" pitchFamily="34" charset="0"/>
              <a:cs typeface="Calibri" panose="020F0502020204030204" pitchFamily="34" charset="0"/>
            </a:endParaRPr>
          </a:p>
        </p:txBody>
      </p:sp>
      <p:sp>
        <p:nvSpPr>
          <p:cNvPr id="39939" name="Θέση αριθμού διαφάνειας 3">
            <a:extLst>
              <a:ext uri="{FF2B5EF4-FFF2-40B4-BE49-F238E27FC236}">
                <a16:creationId xmlns:a16="http://schemas.microsoft.com/office/drawing/2014/main" id="{27BEB63D-E0D5-4586-BF09-3641922CEED4}"/>
              </a:ext>
            </a:extLst>
          </p:cNvPr>
          <p:cNvSpPr>
            <a:spLocks noGrp="1"/>
          </p:cNvSpPr>
          <p:nvPr>
            <p:ph type="sldNum" sz="quarter" idx="12"/>
          </p:nvPr>
        </p:nvSpPr>
        <p:spPr>
          <a:xfrm>
            <a:off x="6926259" y="5821238"/>
            <a:ext cx="1654373" cy="320040"/>
          </a:xfrm>
        </p:spPr>
        <p:txBody>
          <a:bodyPr vert="horz" lIns="91440" tIns="45720" rIns="91440" bIns="45720" rtlCol="0" anchor="ctr">
            <a:no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r>
              <a:rPr lang="en-US" altLang="el-GR" sz="1400" b="1" dirty="0">
                <a:solidFill>
                  <a:srgbClr val="C00000"/>
                </a:solidFill>
                <a:latin typeface="+mn-lt"/>
                <a:cs typeface="+mn-cs"/>
              </a:rPr>
              <a:t>Compare means</a:t>
            </a:r>
            <a:endParaRPr lang="en-US" altLang="el-GR" sz="1400" dirty="0">
              <a:solidFill>
                <a:srgbClr val="C00000"/>
              </a:solidFill>
              <a:latin typeface="+mn-lt"/>
              <a:cs typeface="+mn-cs"/>
            </a:endParaRPr>
          </a:p>
        </p:txBody>
      </p:sp>
      <p:sp>
        <p:nvSpPr>
          <p:cNvPr id="2" name="Ορθογώνιο 1">
            <a:extLst>
              <a:ext uri="{FF2B5EF4-FFF2-40B4-BE49-F238E27FC236}">
                <a16:creationId xmlns:a16="http://schemas.microsoft.com/office/drawing/2014/main" id="{F9F8CF01-7188-4763-A7CC-781CEEBE5D02}"/>
              </a:ext>
            </a:extLst>
          </p:cNvPr>
          <p:cNvSpPr/>
          <p:nvPr/>
        </p:nvSpPr>
        <p:spPr>
          <a:xfrm>
            <a:off x="395534" y="587250"/>
            <a:ext cx="7222477" cy="400110"/>
          </a:xfrm>
          <a:prstGeom prst="rect">
            <a:avLst/>
          </a:prstGeom>
        </p:spPr>
        <p:txBody>
          <a:bodyPr wrap="square">
            <a:spAutoFit/>
          </a:bodyPr>
          <a:lstStyle/>
          <a:p>
            <a:pPr>
              <a:spcAft>
                <a:spcPts val="600"/>
              </a:spcAft>
            </a:pPr>
            <a:r>
              <a:rPr lang="en-US" altLang="el-GR" sz="2000" b="1" dirty="0" err="1">
                <a:solidFill>
                  <a:srgbClr val="C00000"/>
                </a:solidFill>
                <a:highlight>
                  <a:srgbClr val="FFFFFF"/>
                </a:highlight>
                <a:latin typeface="Calibri" panose="020F0502020204030204" pitchFamily="34" charset="0"/>
                <a:cs typeface="Calibri" panose="020F0502020204030204" pitchFamily="34" charset="0"/>
              </a:rPr>
              <a:t>Άσκηση</a:t>
            </a:r>
            <a:r>
              <a:rPr lang="en-US" altLang="el-GR" sz="2000" dirty="0">
                <a:solidFill>
                  <a:srgbClr val="FF0000"/>
                </a:solidFill>
                <a:latin typeface="Calibri" panose="020F0502020204030204" pitchFamily="34" charset="0"/>
                <a:cs typeface="Calibri" panose="020F0502020204030204" pitchFamily="34" charset="0"/>
              </a:rPr>
              <a:t>:</a:t>
            </a:r>
            <a:endParaRPr lang="el-GR" sz="2000" dirty="0">
              <a:solidFill>
                <a:srgbClr val="FF0000"/>
              </a:solidFill>
              <a:latin typeface="Calibri" panose="020F0502020204030204" pitchFamily="34" charset="0"/>
              <a:cs typeface="Calibri" panose="020F050202020403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1" name="Freeform: Shape 10">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aphicFrame>
        <p:nvGraphicFramePr>
          <p:cNvPr id="27" name="Θέση περιεχομένου 2">
            <a:extLst>
              <a:ext uri="{FF2B5EF4-FFF2-40B4-BE49-F238E27FC236}">
                <a16:creationId xmlns:a16="http://schemas.microsoft.com/office/drawing/2014/main" id="{B69335B2-B87D-C881-E3FF-C6125D95CA9C}"/>
              </a:ext>
            </a:extLst>
          </p:cNvPr>
          <p:cNvGraphicFramePr>
            <a:graphicFrameLocks noGrp="1"/>
          </p:cNvGraphicFramePr>
          <p:nvPr>
            <p:ph idx="1"/>
            <p:extLst>
              <p:ext uri="{D42A27DB-BD31-4B8C-83A1-F6EECF244321}">
                <p14:modId xmlns:p14="http://schemas.microsoft.com/office/powerpoint/2010/main" val="2174467140"/>
              </p:ext>
            </p:extLst>
          </p:nvPr>
        </p:nvGraphicFramePr>
        <p:xfrm>
          <a:off x="628650" y="477998"/>
          <a:ext cx="5386676" cy="56989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Oval 12">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a:endParaRPr>
          </a:p>
        </p:txBody>
      </p:sp>
      <p:sp>
        <p:nvSpPr>
          <p:cNvPr id="15" name="Block Arc 14">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16981"/>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a:endParaRPr>
          </a:p>
        </p:txBody>
      </p:sp>
      <p:sp>
        <p:nvSpPr>
          <p:cNvPr id="17" name="Freeform: Shape 16">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19" name="Straight Connector 18">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Θέση αριθμού διαφάνειας 3">
            <a:extLst>
              <a:ext uri="{FF2B5EF4-FFF2-40B4-BE49-F238E27FC236}">
                <a16:creationId xmlns:a16="http://schemas.microsoft.com/office/drawing/2014/main" id="{5A6B72A0-87D4-0789-72E9-50FEEEDD7739}"/>
              </a:ext>
            </a:extLst>
          </p:cNvPr>
          <p:cNvSpPr>
            <a:spLocks noGrp="1"/>
          </p:cNvSpPr>
          <p:nvPr>
            <p:ph type="sldNum" sz="quarter" idx="12"/>
          </p:nvPr>
        </p:nvSpPr>
        <p:spPr>
          <a:xfrm>
            <a:off x="7335078" y="6356350"/>
            <a:ext cx="1180272" cy="365125"/>
          </a:xfrm>
        </p:spPr>
        <p:txBody>
          <a:bodyPr>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AFDF76C5-FD58-498F-929C-B2D1B4156563}" type="slidenum">
              <a:rPr kumimoji="0" lang="el-GR" altLang="el-G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ts val="600"/>
                </a:spcAft>
                <a:buClrTx/>
                <a:buSzTx/>
                <a:buFontTx/>
                <a:buNone/>
                <a:tabLst/>
                <a:defRPr/>
              </a:pPr>
              <a:t>47</a:t>
            </a:fld>
            <a:endParaRPr kumimoji="0" lang="el-GR" altLang="el-G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 name="Arc 22">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25" name="Freeform: Shape 24">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5995068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Εικόνα 7">
            <a:extLst>
              <a:ext uri="{FF2B5EF4-FFF2-40B4-BE49-F238E27FC236}">
                <a16:creationId xmlns:a16="http://schemas.microsoft.com/office/drawing/2014/main" id="{B7D07998-52D3-669A-6840-65DD92107B22}"/>
              </a:ext>
            </a:extLst>
          </p:cNvPr>
          <p:cNvPicPr>
            <a:picLocks noChangeAspect="1"/>
          </p:cNvPicPr>
          <p:nvPr/>
        </p:nvPicPr>
        <p:blipFill rotWithShape="1">
          <a:blip r:embed="rId3"/>
          <a:srcRect l="25588" t="13968" r="19288" b="26027"/>
          <a:stretch/>
        </p:blipFill>
        <p:spPr>
          <a:xfrm>
            <a:off x="730474" y="392671"/>
            <a:ext cx="8015287" cy="4907816"/>
          </a:xfrm>
          <a:prstGeom prst="rect">
            <a:avLst/>
          </a:prstGeom>
        </p:spPr>
      </p:pic>
      <p:pic>
        <p:nvPicPr>
          <p:cNvPr id="5" name="Εικόνα 4">
            <a:extLst>
              <a:ext uri="{FF2B5EF4-FFF2-40B4-BE49-F238E27FC236}">
                <a16:creationId xmlns:a16="http://schemas.microsoft.com/office/drawing/2014/main" id="{3E3E7941-93F1-B48C-A03F-DC3D4A2BA811}"/>
              </a:ext>
            </a:extLst>
          </p:cNvPr>
          <p:cNvPicPr>
            <a:picLocks noChangeAspect="1"/>
          </p:cNvPicPr>
          <p:nvPr/>
        </p:nvPicPr>
        <p:blipFill rotWithShape="1">
          <a:blip r:embed="rId4"/>
          <a:srcRect l="53167" t="10360" r="17876" b="28914"/>
          <a:stretch/>
        </p:blipFill>
        <p:spPr>
          <a:xfrm>
            <a:off x="1580505" y="2615903"/>
            <a:ext cx="3493788" cy="3722712"/>
          </a:xfrm>
          <a:prstGeom prst="rect">
            <a:avLst/>
          </a:prstGeom>
        </p:spPr>
      </p:pic>
      <p:sp>
        <p:nvSpPr>
          <p:cNvPr id="4" name="Θέση υποσέλιδου 3"/>
          <p:cNvSpPr>
            <a:spLocks noGrp="1"/>
          </p:cNvSpPr>
          <p:nvPr>
            <p:ph type="ftr" sz="quarter" idx="11"/>
          </p:nvPr>
        </p:nvSpPr>
        <p:spPr>
          <a:xfrm>
            <a:off x="241298" y="6500896"/>
            <a:ext cx="3898653" cy="357104"/>
          </a:xfrm>
        </p:spPr>
        <p:txBody>
          <a:bodyPr>
            <a:noAutofit/>
          </a:bodyPr>
          <a:lstStyle/>
          <a:p>
            <a:pPr algn="l">
              <a:lnSpc>
                <a:spcPct val="90000"/>
              </a:lnSpc>
              <a:spcAft>
                <a:spcPts val="600"/>
              </a:spcAft>
              <a:defRPr/>
            </a:pPr>
            <a:r>
              <a:rPr lang="el-GR" altLang="el-GR" sz="1200" b="1" dirty="0">
                <a:solidFill>
                  <a:srgbClr val="FF0000"/>
                </a:solidFill>
              </a:rPr>
              <a:t>Σχέσεις </a:t>
            </a:r>
            <a:r>
              <a:rPr lang="el-GR" altLang="el-GR" sz="1200" b="1" dirty="0" err="1">
                <a:solidFill>
                  <a:srgbClr val="FF0000"/>
                </a:solidFill>
              </a:rPr>
              <a:t>ονομαστικών,τακτικών</a:t>
            </a:r>
            <a:r>
              <a:rPr lang="el-GR" altLang="el-GR" sz="1200" b="1" dirty="0">
                <a:solidFill>
                  <a:srgbClr val="FF0000"/>
                </a:solidFill>
              </a:rPr>
              <a:t> μεταβλητών</a:t>
            </a:r>
          </a:p>
        </p:txBody>
      </p:sp>
      <p:sp>
        <p:nvSpPr>
          <p:cNvPr id="2" name="Θέση αριθμού διαφάνειας 1"/>
          <p:cNvSpPr>
            <a:spLocks noGrp="1"/>
          </p:cNvSpPr>
          <p:nvPr>
            <p:ph type="sldNum" sz="quarter" idx="12"/>
          </p:nvPr>
        </p:nvSpPr>
        <p:spPr>
          <a:xfrm>
            <a:off x="8188325" y="6500896"/>
            <a:ext cx="714374" cy="274320"/>
          </a:xfrm>
        </p:spPr>
        <p:txBody>
          <a:bodyPr>
            <a:normAutofit/>
          </a:bodyPr>
          <a:lstStyle/>
          <a:p>
            <a:pPr>
              <a:lnSpc>
                <a:spcPct val="90000"/>
              </a:lnSpc>
              <a:spcAft>
                <a:spcPts val="600"/>
              </a:spcAft>
              <a:defRPr/>
            </a:pPr>
            <a:fld id="{BB2877C9-FB9F-41DF-B165-09AB4E206395}" type="slidenum">
              <a:rPr lang="el-GR" altLang="el-GR" sz="1300" smtClean="0"/>
              <a:pPr>
                <a:lnSpc>
                  <a:spcPct val="90000"/>
                </a:lnSpc>
                <a:spcAft>
                  <a:spcPts val="600"/>
                </a:spcAft>
                <a:defRPr/>
              </a:pPr>
              <a:t>48</a:t>
            </a:fld>
            <a:endParaRPr lang="el-GR" altLang="el-GR" sz="1300"/>
          </a:p>
        </p:txBody>
      </p:sp>
      <p:cxnSp>
        <p:nvCxnSpPr>
          <p:cNvPr id="12" name="Ευθύγραμμο βέλος σύνδεσης 11">
            <a:extLst>
              <a:ext uri="{FF2B5EF4-FFF2-40B4-BE49-F238E27FC236}">
                <a16:creationId xmlns:a16="http://schemas.microsoft.com/office/drawing/2014/main" id="{C8A61E4D-9020-83B1-CFE9-81C9ADC57C28}"/>
              </a:ext>
            </a:extLst>
          </p:cNvPr>
          <p:cNvCxnSpPr>
            <a:cxnSpLocks/>
          </p:cNvCxnSpPr>
          <p:nvPr/>
        </p:nvCxnSpPr>
        <p:spPr>
          <a:xfrm flipH="1">
            <a:off x="2843808" y="1415494"/>
            <a:ext cx="1944216" cy="352567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6" name="Ευθύγραμμο βέλος σύνδεσης 15">
            <a:extLst>
              <a:ext uri="{FF2B5EF4-FFF2-40B4-BE49-F238E27FC236}">
                <a16:creationId xmlns:a16="http://schemas.microsoft.com/office/drawing/2014/main" id="{0BA367CF-CC95-A706-AB32-9F0EB69CEB04}"/>
              </a:ext>
            </a:extLst>
          </p:cNvPr>
          <p:cNvCxnSpPr>
            <a:cxnSpLocks/>
          </p:cNvCxnSpPr>
          <p:nvPr/>
        </p:nvCxnSpPr>
        <p:spPr>
          <a:xfrm>
            <a:off x="5259240" y="1135828"/>
            <a:ext cx="1112960" cy="279666"/>
          </a:xfrm>
          <a:prstGeom prst="straightConnector1">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20" name="Ευθύγραμμο βέλος σύνδεσης 19">
            <a:extLst>
              <a:ext uri="{FF2B5EF4-FFF2-40B4-BE49-F238E27FC236}">
                <a16:creationId xmlns:a16="http://schemas.microsoft.com/office/drawing/2014/main" id="{09121C6A-8D38-07D1-9CE7-EBF0F64214DC}"/>
              </a:ext>
            </a:extLst>
          </p:cNvPr>
          <p:cNvCxnSpPr>
            <a:cxnSpLocks/>
          </p:cNvCxnSpPr>
          <p:nvPr/>
        </p:nvCxnSpPr>
        <p:spPr>
          <a:xfrm>
            <a:off x="5230634" y="1140999"/>
            <a:ext cx="646309" cy="1043908"/>
          </a:xfrm>
          <a:prstGeom prst="straightConnector1">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mc:Choice xmlns:p14="http://schemas.microsoft.com/office/powerpoint/2010/main" Requires="p14">
          <p:contentPart p14:bwMode="auto" r:id="rId5">
            <p14:nvContentPartPr>
              <p14:cNvPr id="3" name="Γραφή 2">
                <a:extLst>
                  <a:ext uri="{FF2B5EF4-FFF2-40B4-BE49-F238E27FC236}">
                    <a16:creationId xmlns:a16="http://schemas.microsoft.com/office/drawing/2014/main" id="{52F7FFCB-2929-7E80-31D4-9039369F0050}"/>
                  </a:ext>
                </a:extLst>
              </p14:cNvPr>
              <p14:cNvContentPartPr/>
              <p14:nvPr/>
            </p14:nvContentPartPr>
            <p14:xfrm>
              <a:off x="-1110170" y="1135828"/>
              <a:ext cx="360" cy="360"/>
            </p14:xfrm>
          </p:contentPart>
        </mc:Choice>
        <mc:Fallback>
          <p:pic>
            <p:nvPicPr>
              <p:cNvPr id="3" name="Γραφή 2">
                <a:extLst>
                  <a:ext uri="{FF2B5EF4-FFF2-40B4-BE49-F238E27FC236}">
                    <a16:creationId xmlns:a16="http://schemas.microsoft.com/office/drawing/2014/main" id="{52F7FFCB-2929-7E80-31D4-9039369F0050}"/>
                  </a:ext>
                </a:extLst>
              </p:cNvPr>
              <p:cNvPicPr/>
              <p:nvPr/>
            </p:nvPicPr>
            <p:blipFill>
              <a:blip r:embed="rId6"/>
              <a:stretch>
                <a:fillRect/>
              </a:stretch>
            </p:blipFill>
            <p:spPr>
              <a:xfrm>
                <a:off x="-1118810" y="1126828"/>
                <a:ext cx="18000" cy="18000"/>
              </a:xfrm>
              <a:prstGeom prst="rect">
                <a:avLst/>
              </a:prstGeom>
            </p:spPr>
          </p:pic>
        </mc:Fallback>
      </mc:AlternateContent>
    </p:spTree>
    <p:extLst>
      <p:ext uri="{BB962C8B-B14F-4D97-AF65-F5344CB8AC3E}">
        <p14:creationId xmlns:p14="http://schemas.microsoft.com/office/powerpoint/2010/main" val="17991675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BB2877C9-FB9F-41DF-B165-09AB4E206395}" type="slidenum">
              <a:rPr lang="el-GR" altLang="el-GR" smtClean="0"/>
              <a:pPr>
                <a:defRPr/>
              </a:pPr>
              <a:t>49</a:t>
            </a:fld>
            <a:endParaRPr lang="el-GR" altLang="el-GR"/>
          </a:p>
        </p:txBody>
      </p:sp>
      <p:sp>
        <p:nvSpPr>
          <p:cNvPr id="5" name="Θέση υποσέλιδου 4"/>
          <p:cNvSpPr>
            <a:spLocks noGrp="1"/>
          </p:cNvSpPr>
          <p:nvPr>
            <p:ph type="ftr" sz="quarter" idx="11"/>
          </p:nvPr>
        </p:nvSpPr>
        <p:spPr/>
        <p:txBody>
          <a:bodyPr/>
          <a:lstStyle/>
          <a:p>
            <a:pPr>
              <a:defRPr/>
            </a:pPr>
            <a:r>
              <a:rPr lang="el-GR" altLang="el-GR" b="1" dirty="0">
                <a:solidFill>
                  <a:srgbClr val="C00000"/>
                </a:solidFill>
              </a:rPr>
              <a:t>Σχέσεις </a:t>
            </a:r>
            <a:r>
              <a:rPr lang="el-GR" altLang="el-GR" b="1" dirty="0" err="1">
                <a:solidFill>
                  <a:srgbClr val="C00000"/>
                </a:solidFill>
              </a:rPr>
              <a:t>ισοδιαστημικών</a:t>
            </a:r>
            <a:endParaRPr lang="el-GR" altLang="el-GR" b="1" dirty="0">
              <a:solidFill>
                <a:srgbClr val="C00000"/>
              </a:solidFill>
            </a:endParaRPr>
          </a:p>
        </p:txBody>
      </p:sp>
      <p:pic>
        <p:nvPicPr>
          <p:cNvPr id="7" name="Εικόνα 6">
            <a:extLst>
              <a:ext uri="{FF2B5EF4-FFF2-40B4-BE49-F238E27FC236}">
                <a16:creationId xmlns:a16="http://schemas.microsoft.com/office/drawing/2014/main" id="{80495F0B-A0FB-DAF0-BEE1-9B10215147D7}"/>
              </a:ext>
            </a:extLst>
          </p:cNvPr>
          <p:cNvPicPr>
            <a:picLocks noChangeAspect="1"/>
          </p:cNvPicPr>
          <p:nvPr/>
        </p:nvPicPr>
        <p:blipFill rotWithShape="1">
          <a:blip r:embed="rId3"/>
          <a:srcRect t="2401" r="55512" b="20600"/>
          <a:stretch/>
        </p:blipFill>
        <p:spPr>
          <a:xfrm>
            <a:off x="243880" y="136525"/>
            <a:ext cx="5984304" cy="5826156"/>
          </a:xfrm>
          <a:prstGeom prst="rect">
            <a:avLst/>
          </a:prstGeom>
        </p:spPr>
      </p:pic>
      <p:pic>
        <p:nvPicPr>
          <p:cNvPr id="9" name="Εικόνα 8">
            <a:extLst>
              <a:ext uri="{FF2B5EF4-FFF2-40B4-BE49-F238E27FC236}">
                <a16:creationId xmlns:a16="http://schemas.microsoft.com/office/drawing/2014/main" id="{0A79C594-0CF9-8C76-F51A-EDB9A5A98A44}"/>
              </a:ext>
            </a:extLst>
          </p:cNvPr>
          <p:cNvPicPr>
            <a:picLocks noChangeAspect="1"/>
          </p:cNvPicPr>
          <p:nvPr/>
        </p:nvPicPr>
        <p:blipFill rotWithShape="1">
          <a:blip r:embed="rId4"/>
          <a:srcRect l="35037" t="23400" r="35038" b="29001"/>
          <a:stretch/>
        </p:blipFill>
        <p:spPr>
          <a:xfrm>
            <a:off x="4211960" y="2276872"/>
            <a:ext cx="4367073" cy="3907382"/>
          </a:xfrm>
          <a:prstGeom prst="rect">
            <a:avLst/>
          </a:prstGeom>
        </p:spPr>
      </p:pic>
    </p:spTree>
    <p:extLst>
      <p:ext uri="{BB962C8B-B14F-4D97-AF65-F5344CB8AC3E}">
        <p14:creationId xmlns:p14="http://schemas.microsoft.com/office/powerpoint/2010/main" val="3569270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Arial"/>
            </a:endParaRPr>
          </a:p>
        </p:txBody>
      </p:sp>
      <p:sp>
        <p:nvSpPr>
          <p:cNvPr id="193" name="Oval 192">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425" y="1322610"/>
            <a:ext cx="1682850" cy="168284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Arial"/>
            </a:endParaRPr>
          </a:p>
        </p:txBody>
      </p:sp>
      <p:sp>
        <p:nvSpPr>
          <p:cNvPr id="194" name="Oval 193">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6253" y="2707205"/>
            <a:ext cx="721796" cy="7217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Arial"/>
            </a:endParaRPr>
          </a:p>
        </p:txBody>
      </p:sp>
      <p:sp>
        <p:nvSpPr>
          <p:cNvPr id="195" name="Oval 194">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4374" y="2603243"/>
            <a:ext cx="220271" cy="2202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Arial"/>
            </a:endParaRPr>
          </a:p>
        </p:txBody>
      </p:sp>
      <p:sp>
        <p:nvSpPr>
          <p:cNvPr id="196" name="Freeform: Shape 19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9087" y="0"/>
            <a:ext cx="4814914" cy="3429000"/>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Arial"/>
            </a:endParaRPr>
          </a:p>
        </p:txBody>
      </p:sp>
      <p:cxnSp>
        <p:nvCxnSpPr>
          <p:cNvPr id="197" name="Straight Connector 196">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9834" y="4776880"/>
            <a:ext cx="0" cy="130302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2051" name="Rectangle 3">
            <a:extLst>
              <a:ext uri="{FF2B5EF4-FFF2-40B4-BE49-F238E27FC236}">
                <a16:creationId xmlns:a16="http://schemas.microsoft.com/office/drawing/2014/main" id="{C0A2FADC-6849-4F90-930F-1784B727C9BF}"/>
              </a:ext>
            </a:extLst>
          </p:cNvPr>
          <p:cNvSpPr>
            <a:spLocks noGrp="1" noChangeArrowheads="1"/>
          </p:cNvSpPr>
          <p:nvPr>
            <p:ph type="subTitle" idx="1"/>
          </p:nvPr>
        </p:nvSpPr>
        <p:spPr>
          <a:xfrm>
            <a:off x="1187624" y="116632"/>
            <a:ext cx="7704856" cy="6161549"/>
          </a:xfrm>
        </p:spPr>
        <p:txBody>
          <a:bodyPr anchor="ctr">
            <a:normAutofit/>
          </a:bodyPr>
          <a:lstStyle/>
          <a:p>
            <a:pPr marL="609600" indent="-609600" algn="l" eaLnBrk="1" hangingPunct="1">
              <a:lnSpc>
                <a:spcPct val="90000"/>
              </a:lnSpc>
              <a:defRPr/>
            </a:pPr>
            <a:endParaRPr lang="en-US" sz="600" b="1" dirty="0">
              <a:latin typeface="Calibri" panose="020F0502020204030204" pitchFamily="34" charset="0"/>
              <a:cs typeface="Calibri" panose="020F0502020204030204" pitchFamily="34" charset="0"/>
            </a:endParaRPr>
          </a:p>
          <a:p>
            <a:pPr marL="609600" indent="-609600" algn="l" eaLnBrk="1" hangingPunct="1">
              <a:lnSpc>
                <a:spcPct val="90000"/>
              </a:lnSpc>
              <a:defRPr/>
            </a:pPr>
            <a:endParaRPr lang="en-US" sz="600" b="1" dirty="0">
              <a:latin typeface="Calibri" panose="020F0502020204030204" pitchFamily="34" charset="0"/>
              <a:cs typeface="Calibri" panose="020F0502020204030204" pitchFamily="34" charset="0"/>
            </a:endParaRPr>
          </a:p>
          <a:p>
            <a:pPr marL="609600" indent="-609600" algn="l" eaLnBrk="1" hangingPunct="1">
              <a:lnSpc>
                <a:spcPct val="90000"/>
              </a:lnSpc>
              <a:defRPr/>
            </a:pPr>
            <a:endParaRPr lang="el-GR" sz="600" b="1" dirty="0">
              <a:latin typeface="Calibri" panose="020F0502020204030204" pitchFamily="34" charset="0"/>
              <a:cs typeface="Calibri" panose="020F0502020204030204" pitchFamily="34" charset="0"/>
            </a:endParaRPr>
          </a:p>
          <a:p>
            <a:pPr marL="609600" indent="-609600" algn="l" eaLnBrk="1" hangingPunct="1">
              <a:lnSpc>
                <a:spcPct val="90000"/>
              </a:lnSpc>
              <a:defRPr/>
            </a:pPr>
            <a:endParaRPr lang="el-GR" sz="600" b="1" dirty="0">
              <a:latin typeface="Calibri" panose="020F0502020204030204" pitchFamily="34" charset="0"/>
              <a:cs typeface="Calibri" panose="020F0502020204030204" pitchFamily="34" charset="0"/>
            </a:endParaRPr>
          </a:p>
          <a:p>
            <a:pPr marL="609600" indent="-609600" algn="l" eaLnBrk="1" hangingPunct="1">
              <a:lnSpc>
                <a:spcPct val="90000"/>
              </a:lnSpc>
              <a:defRPr/>
            </a:pPr>
            <a:endParaRPr lang="el-GR" sz="600" b="1" dirty="0">
              <a:latin typeface="Calibri" panose="020F0502020204030204" pitchFamily="34" charset="0"/>
              <a:cs typeface="Calibri" panose="020F0502020204030204" pitchFamily="34" charset="0"/>
            </a:endParaRPr>
          </a:p>
          <a:p>
            <a:pPr marL="609600" indent="-609600" algn="l" eaLnBrk="1" hangingPunct="1">
              <a:lnSpc>
                <a:spcPct val="90000"/>
              </a:lnSpc>
              <a:defRPr/>
            </a:pPr>
            <a:endParaRPr lang="el-GR" sz="600" b="1" dirty="0">
              <a:ln w="22225">
                <a:solidFill>
                  <a:schemeClr val="accent2"/>
                </a:solidFill>
                <a:prstDash val="solid"/>
              </a:ln>
              <a:latin typeface="Calibri" panose="020F0502020204030204" pitchFamily="34" charset="0"/>
              <a:cs typeface="Calibri" panose="020F0502020204030204" pitchFamily="34" charset="0"/>
            </a:endParaRPr>
          </a:p>
          <a:p>
            <a:pPr marL="609600" indent="-609600" eaLnBrk="1" hangingPunct="1">
              <a:lnSpc>
                <a:spcPct val="90000"/>
              </a:lnSpc>
              <a:defRPr/>
            </a:pPr>
            <a:endParaRPr lang="el-GR" sz="600" b="1" dirty="0">
              <a:latin typeface="Calibri" panose="020F0502020204030204" pitchFamily="34" charset="0"/>
              <a:cs typeface="Calibri" panose="020F0502020204030204" pitchFamily="34" charset="0"/>
            </a:endParaRPr>
          </a:p>
          <a:p>
            <a:pPr marL="609600" indent="-609600" eaLnBrk="1" hangingPunct="1">
              <a:lnSpc>
                <a:spcPct val="90000"/>
              </a:lnSpc>
              <a:defRPr/>
            </a:pPr>
            <a:endParaRPr lang="el-GR" sz="600" b="1" dirty="0">
              <a:solidFill>
                <a:srgbClr val="C00000"/>
              </a:solidFill>
              <a:latin typeface="Calibri" panose="020F0502020204030204" pitchFamily="34" charset="0"/>
              <a:cs typeface="Calibri" panose="020F0502020204030204" pitchFamily="34" charset="0"/>
            </a:endParaRPr>
          </a:p>
          <a:p>
            <a:pPr marL="609600" indent="-609600" eaLnBrk="1" hangingPunct="1">
              <a:lnSpc>
                <a:spcPct val="90000"/>
              </a:lnSpc>
              <a:defRPr/>
            </a:pPr>
            <a:endParaRPr lang="el-GR" sz="600" b="1" dirty="0">
              <a:solidFill>
                <a:srgbClr val="C00000"/>
              </a:solidFill>
              <a:latin typeface="Calibri" panose="020F0502020204030204" pitchFamily="34" charset="0"/>
              <a:cs typeface="Calibri" panose="020F0502020204030204" pitchFamily="34" charset="0"/>
            </a:endParaRPr>
          </a:p>
          <a:p>
            <a:pPr marL="609600" indent="-609600" eaLnBrk="1" hangingPunct="1">
              <a:lnSpc>
                <a:spcPct val="90000"/>
              </a:lnSpc>
              <a:defRPr/>
            </a:pPr>
            <a:endParaRPr lang="el-GR" sz="600" b="1" dirty="0">
              <a:solidFill>
                <a:srgbClr val="C00000"/>
              </a:solidFill>
              <a:latin typeface="Calibri" panose="020F0502020204030204" pitchFamily="34" charset="0"/>
              <a:cs typeface="Calibri" panose="020F0502020204030204" pitchFamily="34" charset="0"/>
            </a:endParaRPr>
          </a:p>
          <a:p>
            <a:pPr marL="609600" indent="-609600" eaLnBrk="1" hangingPunct="1">
              <a:lnSpc>
                <a:spcPct val="90000"/>
              </a:lnSpc>
              <a:defRPr/>
            </a:pPr>
            <a:endParaRPr lang="el-GR" sz="600" b="1" dirty="0">
              <a:solidFill>
                <a:srgbClr val="C00000"/>
              </a:solidFill>
              <a:latin typeface="Calibri" panose="020F0502020204030204" pitchFamily="34" charset="0"/>
              <a:cs typeface="Calibri" panose="020F0502020204030204" pitchFamily="34" charset="0"/>
            </a:endParaRPr>
          </a:p>
          <a:p>
            <a:pPr marL="609600" indent="-609600" eaLnBrk="1" hangingPunct="1">
              <a:lnSpc>
                <a:spcPct val="90000"/>
              </a:lnSpc>
              <a:defRPr/>
            </a:pPr>
            <a:endParaRPr lang="el-GR" sz="600" b="1" dirty="0">
              <a:solidFill>
                <a:srgbClr val="C00000"/>
              </a:solidFill>
              <a:latin typeface="Calibri" panose="020F0502020204030204" pitchFamily="34" charset="0"/>
              <a:cs typeface="Calibri" panose="020F0502020204030204" pitchFamily="34" charset="0"/>
            </a:endParaRPr>
          </a:p>
          <a:p>
            <a:pPr marL="609600" indent="-609600" eaLnBrk="1" hangingPunct="1">
              <a:lnSpc>
                <a:spcPct val="90000"/>
              </a:lnSpc>
              <a:defRPr/>
            </a:pPr>
            <a:endParaRPr lang="el-GR" sz="600" b="1" dirty="0">
              <a:solidFill>
                <a:srgbClr val="C00000"/>
              </a:solidFill>
              <a:latin typeface="Calibri" panose="020F0502020204030204" pitchFamily="34" charset="0"/>
              <a:cs typeface="Calibri" panose="020F0502020204030204" pitchFamily="34" charset="0"/>
            </a:endParaRPr>
          </a:p>
          <a:p>
            <a:pPr marL="609600" indent="-609600" algn="r" eaLnBrk="1" hangingPunct="1">
              <a:lnSpc>
                <a:spcPct val="90000"/>
              </a:lnSpc>
              <a:defRPr/>
            </a:pPr>
            <a:r>
              <a:rPr lang="el-GR" sz="3200" b="1" dirty="0">
                <a:solidFill>
                  <a:srgbClr val="C00000"/>
                </a:solidFill>
                <a:latin typeface="Calibri" panose="020F0502020204030204" pitchFamily="34" charset="0"/>
                <a:cs typeface="Calibri" panose="020F0502020204030204" pitchFamily="34" charset="0"/>
              </a:rPr>
              <a:t>Στατιστική ανάλυση δεδομένων</a:t>
            </a:r>
            <a:br>
              <a:rPr lang="el-GR" sz="3200" b="1" dirty="0">
                <a:solidFill>
                  <a:srgbClr val="C00000"/>
                </a:solidFill>
                <a:latin typeface="Calibri" panose="020F0502020204030204" pitchFamily="34" charset="0"/>
                <a:cs typeface="Calibri" panose="020F0502020204030204" pitchFamily="34" charset="0"/>
              </a:rPr>
            </a:br>
            <a:r>
              <a:rPr lang="el-GR" sz="3200" b="1" dirty="0">
                <a:solidFill>
                  <a:srgbClr val="C00000"/>
                </a:solidFill>
                <a:latin typeface="Calibri" panose="020F0502020204030204" pitchFamily="34" charset="0"/>
                <a:cs typeface="Calibri" panose="020F0502020204030204" pitchFamily="34" charset="0"/>
              </a:rPr>
              <a:t>με χρήση </a:t>
            </a:r>
            <a:r>
              <a:rPr lang="en-US" sz="3200" b="1" dirty="0">
                <a:solidFill>
                  <a:srgbClr val="C00000"/>
                </a:solidFill>
                <a:latin typeface="Calibri" panose="020F0502020204030204" pitchFamily="34" charset="0"/>
                <a:cs typeface="Calibri" panose="020F0502020204030204" pitchFamily="34" charset="0"/>
              </a:rPr>
              <a:t>SPSS</a:t>
            </a:r>
            <a:endParaRPr lang="el-GR" altLang="el-GR" sz="3200" b="1" i="1" dirty="0">
              <a:solidFill>
                <a:srgbClr val="C00000"/>
              </a:solidFill>
              <a:latin typeface="Calibri" panose="020F0502020204030204" pitchFamily="34" charset="0"/>
              <a:cs typeface="Calibri" panose="020F0502020204030204" pitchFamily="34" charset="0"/>
            </a:endParaRPr>
          </a:p>
          <a:p>
            <a:pPr marL="609600" indent="-609600" algn="l" eaLnBrk="1" hangingPunct="1">
              <a:lnSpc>
                <a:spcPct val="90000"/>
              </a:lnSpc>
              <a:defRPr/>
            </a:pPr>
            <a:endParaRPr lang="el-GR" altLang="el-GR" sz="600" b="1" i="1" dirty="0">
              <a:latin typeface="Calibri" panose="020F0502020204030204" pitchFamily="34" charset="0"/>
              <a:cs typeface="Calibri" panose="020F0502020204030204" pitchFamily="34" charset="0"/>
            </a:endParaRPr>
          </a:p>
          <a:p>
            <a:pPr marL="609600" indent="-609600" algn="l" eaLnBrk="1" hangingPunct="1">
              <a:lnSpc>
                <a:spcPct val="90000"/>
              </a:lnSpc>
              <a:defRPr/>
            </a:pPr>
            <a:r>
              <a:rPr lang="el-GR" altLang="el-GR" sz="600" b="1" i="1" dirty="0">
                <a:latin typeface="Calibri" panose="020F0502020204030204" pitchFamily="34" charset="0"/>
                <a:cs typeface="Calibri" panose="020F0502020204030204" pitchFamily="34" charset="0"/>
              </a:rPr>
              <a:t>	</a:t>
            </a:r>
          </a:p>
          <a:p>
            <a:pPr marL="609600" indent="-609600" algn="l" eaLnBrk="1" hangingPunct="1">
              <a:lnSpc>
                <a:spcPct val="90000"/>
              </a:lnSpc>
              <a:defRPr/>
            </a:pPr>
            <a:endParaRPr lang="el-GR" altLang="el-GR" sz="600" b="1" i="1" dirty="0">
              <a:latin typeface="Calibri" panose="020F0502020204030204" pitchFamily="34" charset="0"/>
              <a:cs typeface="Calibri" panose="020F0502020204030204" pitchFamily="34" charset="0"/>
            </a:endParaRPr>
          </a:p>
          <a:p>
            <a:pPr marL="609600" indent="-609600" algn="l" eaLnBrk="1" hangingPunct="1">
              <a:lnSpc>
                <a:spcPct val="90000"/>
              </a:lnSpc>
              <a:defRPr/>
            </a:pPr>
            <a:endParaRPr lang="el-GR" altLang="el-GR" sz="600" b="1" dirty="0">
              <a:latin typeface="Calibri" panose="020F0502020204030204" pitchFamily="34" charset="0"/>
              <a:cs typeface="Calibri" panose="020F0502020204030204" pitchFamily="34" charset="0"/>
            </a:endParaRPr>
          </a:p>
          <a:p>
            <a:pPr marL="609600" indent="-609600" algn="l" eaLnBrk="1" hangingPunct="1">
              <a:lnSpc>
                <a:spcPct val="90000"/>
              </a:lnSpc>
              <a:defRPr/>
            </a:pPr>
            <a:endParaRPr lang="el-GR" altLang="el-GR" sz="600" b="1" dirty="0">
              <a:latin typeface="Calibri" panose="020F0502020204030204" pitchFamily="34" charset="0"/>
              <a:cs typeface="Calibri" panose="020F0502020204030204" pitchFamily="34" charset="0"/>
            </a:endParaRPr>
          </a:p>
          <a:p>
            <a:pPr marL="609600" indent="-609600" algn="l" eaLnBrk="1" hangingPunct="1">
              <a:lnSpc>
                <a:spcPct val="90000"/>
              </a:lnSpc>
              <a:defRPr/>
            </a:pPr>
            <a:endParaRPr lang="el-GR" altLang="el-GR" sz="600" b="1" dirty="0">
              <a:latin typeface="Calibri" panose="020F0502020204030204" pitchFamily="34" charset="0"/>
              <a:cs typeface="Calibri" panose="020F0502020204030204" pitchFamily="34" charset="0"/>
            </a:endParaRPr>
          </a:p>
          <a:p>
            <a:pPr marL="609600" indent="-609600" algn="l" eaLnBrk="1" hangingPunct="1">
              <a:lnSpc>
                <a:spcPct val="90000"/>
              </a:lnSpc>
              <a:defRPr/>
            </a:pPr>
            <a:endParaRPr lang="el-GR" altLang="el-GR" sz="600" b="1" dirty="0">
              <a:latin typeface="Calibri" panose="020F0502020204030204" pitchFamily="34" charset="0"/>
              <a:cs typeface="Calibri" panose="020F0502020204030204" pitchFamily="34" charset="0"/>
            </a:endParaRPr>
          </a:p>
          <a:p>
            <a:pPr marL="609600" indent="-609600" algn="l" eaLnBrk="1" hangingPunct="1">
              <a:lnSpc>
                <a:spcPct val="90000"/>
              </a:lnSpc>
              <a:defRPr/>
            </a:pPr>
            <a:endParaRPr lang="el-GR" altLang="el-GR" sz="600" b="1" dirty="0">
              <a:latin typeface="Calibri" panose="020F0502020204030204" pitchFamily="34" charset="0"/>
              <a:cs typeface="Calibri" panose="020F0502020204030204" pitchFamily="34" charset="0"/>
            </a:endParaRPr>
          </a:p>
          <a:p>
            <a:pPr marL="609600" indent="-609600" algn="l" eaLnBrk="1" hangingPunct="1">
              <a:lnSpc>
                <a:spcPct val="90000"/>
              </a:lnSpc>
              <a:defRPr/>
            </a:pPr>
            <a:endParaRPr lang="el-GR" altLang="el-GR" sz="600" b="1" dirty="0">
              <a:latin typeface="Calibri" panose="020F0502020204030204" pitchFamily="34" charset="0"/>
              <a:cs typeface="Calibri" panose="020F0502020204030204" pitchFamily="34" charset="0"/>
            </a:endParaRPr>
          </a:p>
          <a:p>
            <a:pPr marL="609600" indent="-609600" algn="l" eaLnBrk="1" hangingPunct="1">
              <a:lnSpc>
                <a:spcPct val="90000"/>
              </a:lnSpc>
              <a:defRPr/>
            </a:pPr>
            <a:endParaRPr lang="el-GR" altLang="el-GR" sz="600" b="1" dirty="0">
              <a:latin typeface="Calibri" panose="020F0502020204030204" pitchFamily="34" charset="0"/>
              <a:cs typeface="Calibri" panose="020F0502020204030204" pitchFamily="34" charset="0"/>
            </a:endParaRPr>
          </a:p>
          <a:p>
            <a:pPr marL="609600" indent="-609600" algn="l" eaLnBrk="1" hangingPunct="1">
              <a:lnSpc>
                <a:spcPct val="90000"/>
              </a:lnSpc>
              <a:defRPr/>
            </a:pPr>
            <a:endParaRPr lang="el-GR" altLang="el-GR" sz="600" b="1" dirty="0">
              <a:latin typeface="Calibri" panose="020F0502020204030204" pitchFamily="34" charset="0"/>
              <a:cs typeface="Calibri" panose="020F0502020204030204" pitchFamily="34" charset="0"/>
            </a:endParaRPr>
          </a:p>
          <a:p>
            <a:pPr marL="609600" indent="-609600" algn="l" eaLnBrk="1" hangingPunct="1">
              <a:lnSpc>
                <a:spcPct val="90000"/>
              </a:lnSpc>
              <a:defRPr/>
            </a:pPr>
            <a:endParaRPr lang="el-GR" altLang="el-GR" sz="600" b="1" dirty="0">
              <a:latin typeface="Calibri" panose="020F0502020204030204" pitchFamily="34" charset="0"/>
              <a:cs typeface="Calibri" panose="020F0502020204030204" pitchFamily="34" charset="0"/>
            </a:endParaRPr>
          </a:p>
          <a:p>
            <a:pPr marL="609600" indent="-609600" eaLnBrk="1" hangingPunct="1">
              <a:lnSpc>
                <a:spcPct val="90000"/>
              </a:lnSpc>
              <a:defRPr/>
            </a:pPr>
            <a:r>
              <a:rPr lang="el-GR" altLang="el-GR" b="1" dirty="0">
                <a:latin typeface="Calibri" panose="020F0502020204030204" pitchFamily="34" charset="0"/>
                <a:cs typeface="Calibri" panose="020F0502020204030204" pitchFamily="34" charset="0"/>
              </a:rPr>
              <a:t>ΜΑΗΕΡ ΠΑΝΕΠΙΣΤΗΜΙΟ ΠΑΤΡΩΝ </a:t>
            </a:r>
            <a:r>
              <a:rPr lang="en-US" altLang="el-GR" b="1" dirty="0">
                <a:latin typeface="Calibri" panose="020F0502020204030204" pitchFamily="34" charset="0"/>
                <a:cs typeface="Calibri" panose="020F0502020204030204" pitchFamily="34" charset="0"/>
              </a:rPr>
              <a:t>202</a:t>
            </a:r>
            <a:r>
              <a:rPr lang="el-GR" altLang="el-GR" b="1" dirty="0">
                <a:latin typeface="Calibri" panose="020F0502020204030204" pitchFamily="34" charset="0"/>
                <a:cs typeface="Calibri" panose="020F0502020204030204" pitchFamily="34" charset="0"/>
              </a:rPr>
              <a:t>3-24</a:t>
            </a:r>
          </a:p>
          <a:p>
            <a:pPr marL="609600" indent="-609600" algn="l" eaLnBrk="1" hangingPunct="1">
              <a:lnSpc>
                <a:spcPct val="90000"/>
              </a:lnSpc>
              <a:defRPr/>
            </a:pPr>
            <a:endParaRPr lang="el-GR" altLang="el-GR" sz="600" b="1" dirty="0">
              <a:latin typeface="Calibri" panose="020F0502020204030204" pitchFamily="34" charset="0"/>
              <a:cs typeface="Calibri" panose="020F0502020204030204" pitchFamily="34" charset="0"/>
            </a:endParaRPr>
          </a:p>
          <a:p>
            <a:pPr marL="609600" indent="-609600" algn="l" eaLnBrk="1" hangingPunct="1">
              <a:lnSpc>
                <a:spcPct val="90000"/>
              </a:lnSpc>
              <a:defRPr/>
            </a:pPr>
            <a:endParaRPr lang="el-GR" altLang="el-GR" sz="600" b="1" dirty="0">
              <a:effectLst>
                <a:outerShdw blurRad="38100" dist="38100" dir="2700000" algn="tl">
                  <a:srgbClr val="C0C0C0"/>
                </a:outerShdw>
              </a:effectLst>
              <a:latin typeface="Calibri" panose="020F0502020204030204" pitchFamily="34" charset="0"/>
              <a:cs typeface="Calibri" panose="020F0502020204030204" pitchFamily="34" charset="0"/>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02" name="Rectangle 3">
            <a:extLst>
              <a:ext uri="{FF2B5EF4-FFF2-40B4-BE49-F238E27FC236}">
                <a16:creationId xmlns:a16="http://schemas.microsoft.com/office/drawing/2014/main" id="{9A27736B-853E-4735-B3D0-95716D31A30E}"/>
              </a:ext>
            </a:extLst>
          </p:cNvPr>
          <p:cNvSpPr>
            <a:spLocks noGrp="1" noChangeArrowheads="1"/>
          </p:cNvSpPr>
          <p:nvPr>
            <p:ph type="title"/>
          </p:nvPr>
        </p:nvSpPr>
        <p:spPr>
          <a:xfrm>
            <a:off x="481691" y="4525347"/>
            <a:ext cx="3896515" cy="1063893"/>
          </a:xfrm>
          <a:custGeom>
            <a:avLst/>
            <a:gdLst>
              <a:gd name="connsiteX0" fmla="*/ 0 w 3896515"/>
              <a:gd name="connsiteY0" fmla="*/ 0 h 1063893"/>
              <a:gd name="connsiteX1" fmla="*/ 688384 w 3896515"/>
              <a:gd name="connsiteY1" fmla="*/ 0 h 1063893"/>
              <a:gd name="connsiteX2" fmla="*/ 1259873 w 3896515"/>
              <a:gd name="connsiteY2" fmla="*/ 0 h 1063893"/>
              <a:gd name="connsiteX3" fmla="*/ 1870327 w 3896515"/>
              <a:gd name="connsiteY3" fmla="*/ 0 h 1063893"/>
              <a:gd name="connsiteX4" fmla="*/ 2597677 w 3896515"/>
              <a:gd name="connsiteY4" fmla="*/ 0 h 1063893"/>
              <a:gd name="connsiteX5" fmla="*/ 3247096 w 3896515"/>
              <a:gd name="connsiteY5" fmla="*/ 0 h 1063893"/>
              <a:gd name="connsiteX6" fmla="*/ 3896515 w 3896515"/>
              <a:gd name="connsiteY6" fmla="*/ 0 h 1063893"/>
              <a:gd name="connsiteX7" fmla="*/ 3896515 w 3896515"/>
              <a:gd name="connsiteY7" fmla="*/ 521308 h 1063893"/>
              <a:gd name="connsiteX8" fmla="*/ 3896515 w 3896515"/>
              <a:gd name="connsiteY8" fmla="*/ 1063893 h 1063893"/>
              <a:gd name="connsiteX9" fmla="*/ 3325026 w 3896515"/>
              <a:gd name="connsiteY9" fmla="*/ 1063893 h 1063893"/>
              <a:gd name="connsiteX10" fmla="*/ 2753537 w 3896515"/>
              <a:gd name="connsiteY10" fmla="*/ 1063893 h 1063893"/>
              <a:gd name="connsiteX11" fmla="*/ 2221014 w 3896515"/>
              <a:gd name="connsiteY11" fmla="*/ 1063893 h 1063893"/>
              <a:gd name="connsiteX12" fmla="*/ 1610560 w 3896515"/>
              <a:gd name="connsiteY12" fmla="*/ 1063893 h 1063893"/>
              <a:gd name="connsiteX13" fmla="*/ 1039071 w 3896515"/>
              <a:gd name="connsiteY13" fmla="*/ 1063893 h 1063893"/>
              <a:gd name="connsiteX14" fmla="*/ 0 w 3896515"/>
              <a:gd name="connsiteY14" fmla="*/ 1063893 h 1063893"/>
              <a:gd name="connsiteX15" fmla="*/ 0 w 3896515"/>
              <a:gd name="connsiteY15" fmla="*/ 531947 h 1063893"/>
              <a:gd name="connsiteX16" fmla="*/ 0 w 3896515"/>
              <a:gd name="connsiteY16" fmla="*/ 0 h 106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6515" h="1063893" fill="none" extrusionOk="0">
                <a:moveTo>
                  <a:pt x="0" y="0"/>
                </a:moveTo>
                <a:cubicBezTo>
                  <a:pt x="327337" y="-5018"/>
                  <a:pt x="453332" y="34202"/>
                  <a:pt x="688384" y="0"/>
                </a:cubicBezTo>
                <a:cubicBezTo>
                  <a:pt x="923436" y="-34202"/>
                  <a:pt x="1112898" y="25053"/>
                  <a:pt x="1259873" y="0"/>
                </a:cubicBezTo>
                <a:cubicBezTo>
                  <a:pt x="1406848" y="-25053"/>
                  <a:pt x="1718775" y="29585"/>
                  <a:pt x="1870327" y="0"/>
                </a:cubicBezTo>
                <a:cubicBezTo>
                  <a:pt x="2021879" y="-29585"/>
                  <a:pt x="2322340" y="-24732"/>
                  <a:pt x="2597677" y="0"/>
                </a:cubicBezTo>
                <a:cubicBezTo>
                  <a:pt x="2873014" y="24732"/>
                  <a:pt x="3087387" y="-21593"/>
                  <a:pt x="3247096" y="0"/>
                </a:cubicBezTo>
                <a:cubicBezTo>
                  <a:pt x="3406805" y="21593"/>
                  <a:pt x="3616937" y="804"/>
                  <a:pt x="3896515" y="0"/>
                </a:cubicBezTo>
                <a:cubicBezTo>
                  <a:pt x="3902161" y="144724"/>
                  <a:pt x="3878524" y="300265"/>
                  <a:pt x="3896515" y="521308"/>
                </a:cubicBezTo>
                <a:cubicBezTo>
                  <a:pt x="3914506" y="742351"/>
                  <a:pt x="3892834" y="939036"/>
                  <a:pt x="3896515" y="1063893"/>
                </a:cubicBezTo>
                <a:cubicBezTo>
                  <a:pt x="3700120" y="1036547"/>
                  <a:pt x="3528290" y="1091486"/>
                  <a:pt x="3325026" y="1063893"/>
                </a:cubicBezTo>
                <a:cubicBezTo>
                  <a:pt x="3121762" y="1036300"/>
                  <a:pt x="2911039" y="1063744"/>
                  <a:pt x="2753537" y="1063893"/>
                </a:cubicBezTo>
                <a:cubicBezTo>
                  <a:pt x="2596035" y="1064042"/>
                  <a:pt x="2359587" y="1045708"/>
                  <a:pt x="2221014" y="1063893"/>
                </a:cubicBezTo>
                <a:cubicBezTo>
                  <a:pt x="2082441" y="1082078"/>
                  <a:pt x="1824686" y="1044864"/>
                  <a:pt x="1610560" y="1063893"/>
                </a:cubicBezTo>
                <a:cubicBezTo>
                  <a:pt x="1396434" y="1082922"/>
                  <a:pt x="1320811" y="1062714"/>
                  <a:pt x="1039071" y="1063893"/>
                </a:cubicBezTo>
                <a:cubicBezTo>
                  <a:pt x="757331" y="1065072"/>
                  <a:pt x="451509" y="1062440"/>
                  <a:pt x="0" y="1063893"/>
                </a:cubicBezTo>
                <a:cubicBezTo>
                  <a:pt x="1924" y="840089"/>
                  <a:pt x="-8011" y="681426"/>
                  <a:pt x="0" y="531947"/>
                </a:cubicBezTo>
                <a:cubicBezTo>
                  <a:pt x="8011" y="382468"/>
                  <a:pt x="22923" y="199553"/>
                  <a:pt x="0" y="0"/>
                </a:cubicBezTo>
                <a:close/>
              </a:path>
              <a:path w="3896515" h="1063893" stroke="0" extrusionOk="0">
                <a:moveTo>
                  <a:pt x="0" y="0"/>
                </a:moveTo>
                <a:cubicBezTo>
                  <a:pt x="228771" y="-32123"/>
                  <a:pt x="466215" y="16452"/>
                  <a:pt x="727349" y="0"/>
                </a:cubicBezTo>
                <a:cubicBezTo>
                  <a:pt x="988483" y="-16452"/>
                  <a:pt x="1133565" y="-1329"/>
                  <a:pt x="1298838" y="0"/>
                </a:cubicBezTo>
                <a:cubicBezTo>
                  <a:pt x="1464111" y="1329"/>
                  <a:pt x="1725196" y="-1075"/>
                  <a:pt x="1909292" y="0"/>
                </a:cubicBezTo>
                <a:cubicBezTo>
                  <a:pt x="2093388" y="1075"/>
                  <a:pt x="2332365" y="27311"/>
                  <a:pt x="2480781" y="0"/>
                </a:cubicBezTo>
                <a:cubicBezTo>
                  <a:pt x="2629197" y="-27311"/>
                  <a:pt x="2788565" y="-20853"/>
                  <a:pt x="3013305" y="0"/>
                </a:cubicBezTo>
                <a:cubicBezTo>
                  <a:pt x="3238045" y="20853"/>
                  <a:pt x="3492457" y="21052"/>
                  <a:pt x="3896515" y="0"/>
                </a:cubicBezTo>
                <a:cubicBezTo>
                  <a:pt x="3890429" y="212408"/>
                  <a:pt x="3885957" y="292296"/>
                  <a:pt x="3896515" y="500030"/>
                </a:cubicBezTo>
                <a:cubicBezTo>
                  <a:pt x="3907074" y="707764"/>
                  <a:pt x="3871134" y="917915"/>
                  <a:pt x="3896515" y="1063893"/>
                </a:cubicBezTo>
                <a:cubicBezTo>
                  <a:pt x="3731886" y="1052526"/>
                  <a:pt x="3396714" y="1059263"/>
                  <a:pt x="3247096" y="1063893"/>
                </a:cubicBezTo>
                <a:cubicBezTo>
                  <a:pt x="3097478" y="1068523"/>
                  <a:pt x="2828454" y="1091532"/>
                  <a:pt x="2636642" y="1063893"/>
                </a:cubicBezTo>
                <a:cubicBezTo>
                  <a:pt x="2444830" y="1036254"/>
                  <a:pt x="2269451" y="1076294"/>
                  <a:pt x="2104118" y="1063893"/>
                </a:cubicBezTo>
                <a:cubicBezTo>
                  <a:pt x="1938785" y="1051492"/>
                  <a:pt x="1675237" y="1074581"/>
                  <a:pt x="1454699" y="1063893"/>
                </a:cubicBezTo>
                <a:cubicBezTo>
                  <a:pt x="1234161" y="1053205"/>
                  <a:pt x="1160435" y="1050361"/>
                  <a:pt x="922175" y="1063893"/>
                </a:cubicBezTo>
                <a:cubicBezTo>
                  <a:pt x="683915" y="1077425"/>
                  <a:pt x="356648" y="1107063"/>
                  <a:pt x="0" y="1063893"/>
                </a:cubicBezTo>
                <a:cubicBezTo>
                  <a:pt x="-8712" y="892572"/>
                  <a:pt x="-16173" y="778506"/>
                  <a:pt x="0" y="510669"/>
                </a:cubicBezTo>
                <a:cubicBezTo>
                  <a:pt x="16173" y="242832"/>
                  <a:pt x="-19635" y="235667"/>
                  <a:pt x="0" y="0"/>
                </a:cubicBezTo>
                <a:close/>
              </a:path>
            </a:pathLst>
          </a:custGeom>
          <a:solidFill>
            <a:srgbClr val="FFFFFF"/>
          </a:solidFill>
          <a:ln w="38100">
            <a:solidFill>
              <a:srgbClr val="FFC000"/>
            </a:solidFill>
            <a:extLst>
              <a:ext uri="{C807C97D-BFC1-408E-A445-0C87EB9F89A2}">
                <ask:lineSketchStyleProps xmlns:ask="http://schemas.microsoft.com/office/drawing/2018/sketchyshapes" sd="3273543333">
                  <ask:type>
                    <ask:lineSketchFreehand/>
                  </ask:type>
                </ask:lineSketchStyleProps>
              </a:ext>
            </a:extLst>
          </a:ln>
        </p:spPr>
        <p:txBody>
          <a:bodyPr vert="horz" lIns="91440" tIns="45720" rIns="91440" bIns="45720" rtlCol="0" anchor="ctr">
            <a:normAutofit/>
          </a:bodyPr>
          <a:lstStyle/>
          <a:p>
            <a:pPr algn="r" eaLnBrk="1" hangingPunct="1">
              <a:lnSpc>
                <a:spcPct val="90000"/>
              </a:lnSpc>
            </a:pPr>
            <a:r>
              <a:rPr lang="el-GR" altLang="el-GR" sz="3200" b="1" dirty="0">
                <a:solidFill>
                  <a:srgbClr val="C00000"/>
                </a:solidFill>
                <a:latin typeface="Calibri" panose="020F0502020204030204" pitchFamily="34" charset="0"/>
                <a:cs typeface="Calibri" panose="020F0502020204030204" pitchFamily="34" charset="0"/>
              </a:rPr>
              <a:t>Εργασίες </a:t>
            </a:r>
            <a:br>
              <a:rPr lang="el-GR" altLang="el-GR" sz="3200" b="1" dirty="0">
                <a:solidFill>
                  <a:srgbClr val="C00000"/>
                </a:solidFill>
                <a:latin typeface="Calibri" panose="020F0502020204030204" pitchFamily="34" charset="0"/>
                <a:cs typeface="Calibri" panose="020F0502020204030204" pitchFamily="34" charset="0"/>
              </a:rPr>
            </a:br>
            <a:r>
              <a:rPr lang="el-GR" altLang="el-GR" sz="3200" b="1" dirty="0">
                <a:solidFill>
                  <a:srgbClr val="C00000"/>
                </a:solidFill>
                <a:latin typeface="Calibri" panose="020F0502020204030204" pitchFamily="34" charset="0"/>
                <a:cs typeface="Calibri" panose="020F0502020204030204" pitchFamily="34" charset="0"/>
              </a:rPr>
              <a:t>ΤΕΤΑΡΤΗ ΕΝΟΤΗΤΑ</a:t>
            </a:r>
            <a:endParaRPr lang="en-US" altLang="el-GR" sz="3200" b="1" dirty="0">
              <a:solidFill>
                <a:srgbClr val="C00000"/>
              </a:solidFill>
              <a:latin typeface="Calibri" panose="020F0502020204030204" pitchFamily="34" charset="0"/>
              <a:cs typeface="Calibri" panose="020F0502020204030204" pitchFamily="34" charset="0"/>
            </a:endParaRPr>
          </a:p>
        </p:txBody>
      </p:sp>
      <p:sp>
        <p:nvSpPr>
          <p:cNvPr id="102403" name="Rectangle 4">
            <a:extLst>
              <a:ext uri="{FF2B5EF4-FFF2-40B4-BE49-F238E27FC236}">
                <a16:creationId xmlns:a16="http://schemas.microsoft.com/office/drawing/2014/main" id="{201635CD-C679-4BA7-BDB4-4A7BA44F8F78}"/>
              </a:ext>
            </a:extLst>
          </p:cNvPr>
          <p:cNvSpPr>
            <a:spLocks noGrp="1" noChangeArrowheads="1"/>
          </p:cNvSpPr>
          <p:nvPr>
            <p:ph idx="1"/>
          </p:nvPr>
        </p:nvSpPr>
        <p:spPr>
          <a:xfrm>
            <a:off x="5940155" y="4077072"/>
            <a:ext cx="2959216" cy="2638291"/>
          </a:xfrm>
          <a:effectLst>
            <a:glow rad="139700">
              <a:schemeClr val="accent6">
                <a:satMod val="175000"/>
                <a:alpha val="40000"/>
              </a:schemeClr>
            </a:glow>
          </a:effectLst>
          <a:scene3d>
            <a:camera prst="isometricBottomDown"/>
            <a:lightRig rig="threePt" dir="t"/>
          </a:scene3d>
        </p:spPr>
        <p:txBody>
          <a:bodyPr vert="horz" lIns="91440" tIns="45720" rIns="91440" bIns="45720" rtlCol="0" anchor="ctr">
            <a:normAutofit/>
          </a:bodyPr>
          <a:lstStyle/>
          <a:p>
            <a:pPr marL="0" indent="0" eaLnBrk="1" hangingPunct="1">
              <a:lnSpc>
                <a:spcPct val="90000"/>
              </a:lnSpc>
              <a:spcBef>
                <a:spcPts val="1000"/>
              </a:spcBef>
              <a:buNone/>
            </a:pPr>
            <a:endParaRPr lang="el-GR" altLang="el-GR" sz="4000" b="1" dirty="0">
              <a:latin typeface="Calibri" panose="020F0502020204030204" pitchFamily="34" charset="0"/>
              <a:cs typeface="Calibri" panose="020F0502020204030204" pitchFamily="34" charset="0"/>
            </a:endParaRPr>
          </a:p>
          <a:p>
            <a:pPr marL="0" indent="0" eaLnBrk="1" hangingPunct="1">
              <a:lnSpc>
                <a:spcPct val="90000"/>
              </a:lnSpc>
              <a:spcBef>
                <a:spcPts val="1000"/>
              </a:spcBef>
              <a:buNone/>
            </a:pPr>
            <a:r>
              <a:rPr lang="el-GR" altLang="el-GR" sz="40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Παραδοτέο εργασίες</a:t>
            </a:r>
            <a:endParaRPr lang="en-US" altLang="el-GR" sz="40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endParaRPr>
          </a:p>
        </p:txBody>
      </p:sp>
      <p:sp>
        <p:nvSpPr>
          <p:cNvPr id="76" name="Oval 75">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425" y="620480"/>
            <a:ext cx="1682850" cy="2243796"/>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5" name="Oval 77">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6250" y="2466604"/>
            <a:ext cx="721797" cy="962395"/>
          </a:xfrm>
          <a:prstGeom prst="ellipse">
            <a:avLst/>
          </a:prstGeom>
          <a:solidFill>
            <a:srgbClr val="75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4371" y="2327988"/>
            <a:ext cx="220272" cy="293695"/>
          </a:xfrm>
          <a:prstGeom prst="ellipse">
            <a:avLst/>
          </a:prstGeom>
          <a:solidFill>
            <a:srgbClr val="E4B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05" name="Picture 9" descr="ANd9GcSHRvxRCMPXN91iyGabw-k8E1lH1Ctwc50xQGLMNkyLM8fmC3-5Ag">
            <a:extLst>
              <a:ext uri="{FF2B5EF4-FFF2-40B4-BE49-F238E27FC236}">
                <a16:creationId xmlns:a16="http://schemas.microsoft.com/office/drawing/2014/main" id="{33E4ABB9-50F8-4CA8-B513-6B2992DEB3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66" r="19770"/>
          <a:stretch/>
        </p:blipFill>
        <p:spPr bwMode="auto">
          <a:xfrm>
            <a:off x="4378215" y="9"/>
            <a:ext cx="4765785" cy="4525337"/>
          </a:xfrm>
          <a:custGeom>
            <a:avLst/>
            <a:gdLst/>
            <a:ahLst/>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noFill/>
          <a:extLst>
            <a:ext uri="{909E8E84-426E-40DD-AFC4-6F175D3DCCD1}">
              <a14:hiddenFill xmlns:a14="http://schemas.microsoft.com/office/drawing/2010/main">
                <a:solidFill>
                  <a:srgbClr val="FFFFFF"/>
                </a:solidFill>
              </a14:hiddenFill>
            </a:ext>
          </a:extLst>
        </p:spPr>
      </p:pic>
      <p:cxnSp>
        <p:nvCxnSpPr>
          <p:cNvPr id="82" name="Straight Connector 81">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0294"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457199"/>
          </a:xfrm>
        </p:spPr>
        <p:txBody>
          <a:bodyPr/>
          <a:lstStyle/>
          <a:p>
            <a:r>
              <a:rPr lang="el-GR" sz="2800" b="1" dirty="0">
                <a:solidFill>
                  <a:schemeClr val="tx1"/>
                </a:solidFill>
                <a:latin typeface="Aptos" panose="020B0004020202020204" pitchFamily="34" charset="0"/>
                <a:cs typeface="Calibri" panose="020F0502020204030204" pitchFamily="34" charset="0"/>
              </a:rPr>
              <a:t>Θεματικοί άξονες εργασιών</a:t>
            </a:r>
          </a:p>
        </p:txBody>
      </p:sp>
      <p:sp>
        <p:nvSpPr>
          <p:cNvPr id="3" name="Θέση περιεχομένου 2"/>
          <p:cNvSpPr>
            <a:spLocks noGrp="1"/>
          </p:cNvSpPr>
          <p:nvPr>
            <p:ph idx="1"/>
          </p:nvPr>
        </p:nvSpPr>
        <p:spPr>
          <a:xfrm>
            <a:off x="457200" y="731838"/>
            <a:ext cx="8229600" cy="5394326"/>
          </a:xfrm>
        </p:spPr>
        <p:txBody>
          <a:bodyPr/>
          <a:lstStyle/>
          <a:p>
            <a:pPr marL="457200" indent="-457200">
              <a:buFont typeface="+mj-lt"/>
              <a:buAutoNum type="arabicPeriod"/>
            </a:pPr>
            <a:r>
              <a:rPr lang="el-GR" sz="1600" b="1" dirty="0">
                <a:highlight>
                  <a:srgbClr val="F1ED41"/>
                </a:highlight>
                <a:latin typeface="Aptos" panose="020B0004020202020204" pitchFamily="34" charset="0"/>
                <a:cs typeface="Calibri" panose="020F0502020204030204" pitchFamily="34" charset="0"/>
              </a:rPr>
              <a:t> Η ανταπόκριση του πανεπιστημιακού περιβάλλοντος στην μετάπτωση από δια ζώσης σε τηλεκπαίδευση</a:t>
            </a:r>
            <a:r>
              <a:rPr lang="en-US" sz="1600" b="1" dirty="0">
                <a:highlight>
                  <a:srgbClr val="F1ED41"/>
                </a:highlight>
                <a:latin typeface="Aptos" panose="020B0004020202020204" pitchFamily="34" charset="0"/>
                <a:cs typeface="Calibri" panose="020F0502020204030204" pitchFamily="34" charset="0"/>
              </a:rPr>
              <a:t> (VAR 19-27</a:t>
            </a:r>
            <a:r>
              <a:rPr lang="en-US" sz="1600" b="1" dirty="0">
                <a:highlight>
                  <a:srgbClr val="99CC00"/>
                </a:highlight>
                <a:latin typeface="Aptos" panose="020B0004020202020204" pitchFamily="34" charset="0"/>
                <a:cs typeface="Calibri" panose="020F0502020204030204" pitchFamily="34" charset="0"/>
              </a:rPr>
              <a:t>)</a:t>
            </a:r>
            <a:endParaRPr lang="el-GR" sz="1600" b="1" dirty="0">
              <a:highlight>
                <a:srgbClr val="99CC00"/>
              </a:highlight>
              <a:latin typeface="Aptos" panose="020B0004020202020204" pitchFamily="34" charset="0"/>
              <a:cs typeface="Calibri" panose="020F0502020204030204" pitchFamily="34" charset="0"/>
            </a:endParaRPr>
          </a:p>
          <a:p>
            <a:pPr marL="457200" lvl="0" indent="-457200">
              <a:buFont typeface="+mj-lt"/>
              <a:buAutoNum type="arabicPeriod"/>
            </a:pPr>
            <a:r>
              <a:rPr lang="el-GR" sz="1600" b="1" dirty="0">
                <a:highlight>
                  <a:srgbClr val="F1ED41"/>
                </a:highlight>
                <a:latin typeface="Aptos" panose="020B0004020202020204" pitchFamily="34" charset="0"/>
                <a:cs typeface="Calibri" panose="020F0502020204030204" pitchFamily="34" charset="0"/>
              </a:rPr>
              <a:t>Η εμπειρία της τηλεκπαίδευσης </a:t>
            </a:r>
            <a:r>
              <a:rPr lang="en-US" sz="1600" b="1" dirty="0">
                <a:highlight>
                  <a:srgbClr val="F1ED41"/>
                </a:highlight>
                <a:latin typeface="Aptos" panose="020B0004020202020204" pitchFamily="34" charset="0"/>
                <a:cs typeface="Calibri" panose="020F0502020204030204" pitchFamily="34" charset="0"/>
              </a:rPr>
              <a:t>(VAR 29-40)</a:t>
            </a:r>
          </a:p>
          <a:p>
            <a:pPr marL="0" indent="0">
              <a:buNone/>
            </a:pPr>
            <a:r>
              <a:rPr lang="el-GR" sz="1600" dirty="0">
                <a:latin typeface="Aptos" panose="020B0004020202020204" pitchFamily="34" charset="0"/>
                <a:cs typeface="Calibri" panose="020F0502020204030204" pitchFamily="34" charset="0"/>
              </a:rPr>
              <a:t>Δημογραφικά: </a:t>
            </a:r>
            <a:r>
              <a:rPr lang="en-US" sz="1600" dirty="0">
                <a:latin typeface="Aptos" panose="020B0004020202020204" pitchFamily="34" charset="0"/>
                <a:cs typeface="Calibri" panose="020F0502020204030204" pitchFamily="34" charset="0"/>
              </a:rPr>
              <a:t>VAR</a:t>
            </a:r>
            <a:r>
              <a:rPr lang="el-GR" sz="1600" dirty="0">
                <a:latin typeface="Aptos" panose="020B0004020202020204" pitchFamily="34" charset="0"/>
                <a:cs typeface="Calibri" panose="020F0502020204030204" pitchFamily="34" charset="0"/>
              </a:rPr>
              <a:t>1</a:t>
            </a:r>
            <a:r>
              <a:rPr lang="en-US" sz="1600" dirty="0">
                <a:latin typeface="Aptos" panose="020B0004020202020204" pitchFamily="34" charset="0"/>
                <a:cs typeface="Calibri" panose="020F0502020204030204" pitchFamily="34" charset="0"/>
              </a:rPr>
              <a:t>, VAR52, VAR</a:t>
            </a:r>
            <a:r>
              <a:rPr lang="el-GR" sz="1600" dirty="0">
                <a:latin typeface="Aptos" panose="020B0004020202020204" pitchFamily="34" charset="0"/>
                <a:cs typeface="Calibri" panose="020F0502020204030204" pitchFamily="34" charset="0"/>
              </a:rPr>
              <a:t>47</a:t>
            </a:r>
            <a:endParaRPr lang="en-US" sz="1600" dirty="0">
              <a:latin typeface="Aptos" panose="020B0004020202020204" pitchFamily="34" charset="0"/>
              <a:cs typeface="Calibri" panose="020F0502020204030204" pitchFamily="34" charset="0"/>
            </a:endParaRPr>
          </a:p>
          <a:p>
            <a:pPr marL="0" indent="0">
              <a:buNone/>
            </a:pPr>
            <a:r>
              <a:rPr lang="en-US" sz="2400" dirty="0">
                <a:solidFill>
                  <a:srgbClr val="FF0000"/>
                </a:solidFill>
                <a:latin typeface="Aptos" panose="020B0004020202020204" pitchFamily="34" charset="0"/>
                <a:cs typeface="Calibri" panose="020F0502020204030204" pitchFamily="34" charset="0"/>
              </a:rPr>
              <a:t>…………………….</a:t>
            </a:r>
          </a:p>
          <a:p>
            <a:r>
              <a:rPr lang="el-GR" sz="2000" b="1" dirty="0">
                <a:latin typeface="Aptos" panose="020B0004020202020204" pitchFamily="34" charset="0"/>
                <a:cs typeface="Calibri" panose="020F0502020204030204" pitchFamily="34" charset="0"/>
              </a:rPr>
              <a:t>Διατυπώστε τα ερευνητικά ερωτήματα της εργασίας</a:t>
            </a:r>
          </a:p>
          <a:p>
            <a:pPr marL="0" indent="0" algn="ctr">
              <a:buNone/>
            </a:pPr>
            <a:r>
              <a:rPr lang="el-GR" altLang="el-GR" sz="2000" b="1" dirty="0">
                <a:solidFill>
                  <a:srgbClr val="C00000"/>
                </a:solidFill>
                <a:latin typeface="Aptos" panose="020B0004020202020204" pitchFamily="34" charset="0"/>
                <a:cs typeface="Calibri" panose="020F0502020204030204" pitchFamily="34" charset="0"/>
              </a:rPr>
              <a:t>ΕΡΓΑΣΤΗΡΙΟ </a:t>
            </a:r>
            <a:r>
              <a:rPr lang="el-GR" altLang="el-GR" sz="2000" b="1" dirty="0">
                <a:solidFill>
                  <a:srgbClr val="C00000"/>
                </a:solidFill>
                <a:highlight>
                  <a:srgbClr val="FFFF00"/>
                </a:highlight>
                <a:latin typeface="Aptos" panose="020B0004020202020204" pitchFamily="34" charset="0"/>
                <a:cs typeface="Calibri" panose="020F0502020204030204" pitchFamily="34" charset="0"/>
              </a:rPr>
              <a:t>24 ΤΕΛΙΚΗ</a:t>
            </a:r>
            <a:r>
              <a:rPr lang="en-US" altLang="el-GR" sz="2000" b="1" dirty="0">
                <a:solidFill>
                  <a:srgbClr val="C00000"/>
                </a:solidFill>
                <a:highlight>
                  <a:srgbClr val="FFFF00"/>
                </a:highlight>
                <a:latin typeface="Aptos" panose="020B0004020202020204" pitchFamily="34" charset="0"/>
                <a:cs typeface="Calibri" panose="020F0502020204030204" pitchFamily="34" charset="0"/>
              </a:rPr>
              <a:t>2</a:t>
            </a:r>
            <a:r>
              <a:rPr lang="el-GR" altLang="el-GR" sz="2000" b="1" dirty="0">
                <a:solidFill>
                  <a:srgbClr val="C00000"/>
                </a:solidFill>
                <a:highlight>
                  <a:srgbClr val="FFFF00"/>
                </a:highlight>
                <a:latin typeface="Aptos" panose="020B0004020202020204" pitchFamily="34" charset="0"/>
                <a:cs typeface="Calibri" panose="020F0502020204030204" pitchFamily="34" charset="0"/>
              </a:rPr>
              <a:t> ΒΑ</a:t>
            </a:r>
            <a:r>
              <a:rPr lang="en-US" altLang="el-GR" sz="2000" b="1" dirty="0">
                <a:solidFill>
                  <a:srgbClr val="C00000"/>
                </a:solidFill>
                <a:highlight>
                  <a:srgbClr val="FFFF00"/>
                </a:highlight>
                <a:latin typeface="Aptos" panose="020B0004020202020204" pitchFamily="34" charset="0"/>
                <a:cs typeface="Calibri" panose="020F0502020204030204" pitchFamily="34" charset="0"/>
              </a:rPr>
              <a:t>S</a:t>
            </a:r>
            <a:r>
              <a:rPr lang="el-GR" altLang="el-GR" sz="2000" b="1" dirty="0">
                <a:solidFill>
                  <a:srgbClr val="C00000"/>
                </a:solidFill>
                <a:highlight>
                  <a:srgbClr val="FFFF00"/>
                </a:highlight>
                <a:latin typeface="Aptos" panose="020B0004020202020204" pitchFamily="34" charset="0"/>
                <a:cs typeface="Calibri" panose="020F0502020204030204" pitchFamily="34" charset="0"/>
              </a:rPr>
              <a:t>Η</a:t>
            </a:r>
          </a:p>
          <a:p>
            <a:pPr marL="0" indent="0">
              <a:buNone/>
            </a:pPr>
            <a:r>
              <a:rPr lang="el-GR" sz="2000" b="1" dirty="0">
                <a:latin typeface="Aptos" panose="020B0004020202020204" pitchFamily="34" charset="0"/>
                <a:cs typeface="Calibri" panose="020F0502020204030204" pitchFamily="34" charset="0"/>
              </a:rPr>
              <a:t>Α. Παρουσιάστε με συχνότητες και </a:t>
            </a:r>
            <a:r>
              <a:rPr lang="el-GR" sz="2000" b="1" dirty="0" err="1">
                <a:latin typeface="Aptos" panose="020B0004020202020204" pitchFamily="34" charset="0"/>
                <a:cs typeface="Calibri" panose="020F0502020204030204" pitchFamily="34" charset="0"/>
              </a:rPr>
              <a:t>μ.ο</a:t>
            </a:r>
            <a:r>
              <a:rPr lang="el-GR" sz="2000" b="1" dirty="0">
                <a:latin typeface="Aptos" panose="020B0004020202020204" pitchFamily="34" charset="0"/>
                <a:cs typeface="Calibri" panose="020F0502020204030204" pitchFamily="34" charset="0"/>
              </a:rPr>
              <a:t>  όλες τις μεταβλητές των ερευνητικών ερωτημάτων</a:t>
            </a:r>
          </a:p>
          <a:p>
            <a:pPr marL="0" indent="0">
              <a:buNone/>
            </a:pPr>
            <a:r>
              <a:rPr lang="el-GR" sz="2000" b="1" dirty="0">
                <a:latin typeface="Aptos" panose="020B0004020202020204" pitchFamily="34" charset="0"/>
                <a:cs typeface="Calibri" panose="020F0502020204030204" pitchFamily="34" charset="0"/>
              </a:rPr>
              <a:t>Β. Ανταποκρίθηκε συνολικά το πανεπιστημιακό περιβάλλον;/ήταν θετική συνολικά η εμπειρία της τηλεκπαίδευσης; </a:t>
            </a:r>
          </a:p>
          <a:p>
            <a:pPr marL="0" indent="0">
              <a:buNone/>
            </a:pPr>
            <a:r>
              <a:rPr lang="el-GR" sz="2000" b="1" dirty="0">
                <a:latin typeface="Aptos" panose="020B0004020202020204" pitchFamily="34" charset="0"/>
                <a:cs typeface="Calibri" panose="020F0502020204030204" pitchFamily="34" charset="0"/>
              </a:rPr>
              <a:t>Γ. Βρείτε διαφοροποιήσεις-σχέσεις – επιδράσεις της συνολικής ανταπόκρισης / της συνολικής εμπειρίας  ως προς δύο δημογραφικά στοιχεία και συμπεράνετε ως προς την στατιστική σημαντικότητα των παραπάνω.</a:t>
            </a:r>
          </a:p>
          <a:p>
            <a:pPr marL="0" indent="0">
              <a:buNone/>
            </a:pPr>
            <a:r>
              <a:rPr lang="el-GR" sz="2000" b="1" dirty="0">
                <a:latin typeface="Aptos" panose="020B0004020202020204" pitchFamily="34" charset="0"/>
                <a:cs typeface="Calibri" panose="020F0502020204030204" pitchFamily="34" charset="0"/>
              </a:rPr>
              <a:t>Ε. Τελικά τι έδειξε η έρευνα; </a:t>
            </a:r>
            <a:r>
              <a:rPr lang="el-GR" sz="2000" b="1" dirty="0">
                <a:solidFill>
                  <a:srgbClr val="FF0000"/>
                </a:solidFill>
                <a:latin typeface="Aptos" panose="020B0004020202020204" pitchFamily="34" charset="0"/>
                <a:cs typeface="Calibri" panose="020F0502020204030204" pitchFamily="34" charset="0"/>
              </a:rPr>
              <a:t> </a:t>
            </a:r>
          </a:p>
        </p:txBody>
      </p:sp>
      <p:sp>
        <p:nvSpPr>
          <p:cNvPr id="4" name="Θέση αριθμού διαφάνειας 3"/>
          <p:cNvSpPr>
            <a:spLocks noGrp="1"/>
          </p:cNvSpPr>
          <p:nvPr>
            <p:ph type="sldNum" sz="quarter" idx="12"/>
          </p:nvPr>
        </p:nvSpPr>
        <p:spPr/>
        <p:txBody>
          <a:bodyPr/>
          <a:lstStyle/>
          <a:p>
            <a:pPr>
              <a:defRPr/>
            </a:pPr>
            <a:fld id="{AFDF76C5-FD58-498F-929C-B2D1B4156563}" type="slidenum">
              <a:rPr lang="el-GR" altLang="el-GR" smtClean="0"/>
              <a:pPr>
                <a:defRPr/>
              </a:pPr>
              <a:t>51</a:t>
            </a:fld>
            <a:endParaRPr lang="el-GR" altLang="el-GR" dirty="0"/>
          </a:p>
        </p:txBody>
      </p:sp>
    </p:spTree>
    <p:extLst>
      <p:ext uri="{BB962C8B-B14F-4D97-AF65-F5344CB8AC3E}">
        <p14:creationId xmlns:p14="http://schemas.microsoft.com/office/powerpoint/2010/main" val="3745774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C000"/>
        </a:solidFill>
        <a:effectLst/>
      </p:bgPr>
    </p:bg>
    <p:spTree>
      <p:nvGrpSpPr>
        <p:cNvPr id="1" name=""/>
        <p:cNvGrpSpPr/>
        <p:nvPr/>
      </p:nvGrpSpPr>
      <p:grpSpPr>
        <a:xfrm>
          <a:off x="0" y="0"/>
          <a:ext cx="0" cy="0"/>
          <a:chOff x="0" y="0"/>
          <a:chExt cx="0" cy="0"/>
        </a:xfrm>
      </p:grpSpPr>
      <p:sp>
        <p:nvSpPr>
          <p:cNvPr id="6" name="Ορθογώνιο 5">
            <a:extLst>
              <a:ext uri="{FF2B5EF4-FFF2-40B4-BE49-F238E27FC236}">
                <a16:creationId xmlns:a16="http://schemas.microsoft.com/office/drawing/2014/main" id="{C9BA546D-6FEC-4392-9618-BCE80AE5AB40}"/>
              </a:ext>
            </a:extLst>
          </p:cNvPr>
          <p:cNvSpPr/>
          <p:nvPr/>
        </p:nvSpPr>
        <p:spPr>
          <a:xfrm>
            <a:off x="1187624" y="404664"/>
            <a:ext cx="7272808" cy="4142673"/>
          </a:xfrm>
          <a:custGeom>
            <a:avLst/>
            <a:gdLst>
              <a:gd name="connsiteX0" fmla="*/ 0 w 7272808"/>
              <a:gd name="connsiteY0" fmla="*/ 0 h 4142673"/>
              <a:gd name="connsiteX1" fmla="*/ 7272808 w 7272808"/>
              <a:gd name="connsiteY1" fmla="*/ 0 h 4142673"/>
              <a:gd name="connsiteX2" fmla="*/ 7272808 w 7272808"/>
              <a:gd name="connsiteY2" fmla="*/ 4142673 h 4142673"/>
              <a:gd name="connsiteX3" fmla="*/ 0 w 7272808"/>
              <a:gd name="connsiteY3" fmla="*/ 4142673 h 4142673"/>
              <a:gd name="connsiteX4" fmla="*/ 0 w 7272808"/>
              <a:gd name="connsiteY4" fmla="*/ 0 h 4142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2808" h="4142673" fill="none" extrusionOk="0">
                <a:moveTo>
                  <a:pt x="0" y="0"/>
                </a:moveTo>
                <a:cubicBezTo>
                  <a:pt x="2989642" y="-33775"/>
                  <a:pt x="4640442" y="138873"/>
                  <a:pt x="7272808" y="0"/>
                </a:cubicBezTo>
                <a:cubicBezTo>
                  <a:pt x="7199037" y="2056777"/>
                  <a:pt x="7116925" y="3420488"/>
                  <a:pt x="7272808" y="4142673"/>
                </a:cubicBezTo>
                <a:cubicBezTo>
                  <a:pt x="5172324" y="4005343"/>
                  <a:pt x="1895840" y="4004817"/>
                  <a:pt x="0" y="4142673"/>
                </a:cubicBezTo>
                <a:cubicBezTo>
                  <a:pt x="152408" y="3073568"/>
                  <a:pt x="73868" y="1053635"/>
                  <a:pt x="0" y="0"/>
                </a:cubicBezTo>
                <a:close/>
              </a:path>
              <a:path w="7272808" h="4142673" stroke="0" extrusionOk="0">
                <a:moveTo>
                  <a:pt x="0" y="0"/>
                </a:moveTo>
                <a:cubicBezTo>
                  <a:pt x="1323089" y="-101487"/>
                  <a:pt x="4377765" y="-162162"/>
                  <a:pt x="7272808" y="0"/>
                </a:cubicBezTo>
                <a:cubicBezTo>
                  <a:pt x="7333521" y="1071331"/>
                  <a:pt x="7211736" y="2268378"/>
                  <a:pt x="7272808" y="4142673"/>
                </a:cubicBezTo>
                <a:cubicBezTo>
                  <a:pt x="5387186" y="4192738"/>
                  <a:pt x="2718677" y="3984224"/>
                  <a:pt x="0" y="4142673"/>
                </a:cubicBezTo>
                <a:cubicBezTo>
                  <a:pt x="-24452" y="3536241"/>
                  <a:pt x="-67663" y="1242049"/>
                  <a:pt x="0" y="0"/>
                </a:cubicBezTo>
                <a:close/>
              </a:path>
            </a:pathLst>
          </a:custGeom>
          <a:ln w="19050">
            <a:extLst>
              <a:ext uri="{C807C97D-BFC1-408E-A445-0C87EB9F89A2}">
                <ask:lineSketchStyleProps xmlns:ask="http://schemas.microsoft.com/office/drawing/2018/sketchyshapes" sd="981765707">
                  <a:prstGeom prst="rect">
                    <a:avLst/>
                  </a:prstGeom>
                  <ask:type>
                    <ask:lineSketchCurved/>
                  </ask:type>
                </ask:lineSketchStyleProps>
              </a:ext>
            </a:extLst>
          </a:ln>
          <a:effectLst>
            <a:outerShdw blurRad="50800" dist="38100" algn="l" rotWithShape="0">
              <a:prstClr val="black">
                <a:alpha val="40000"/>
              </a:prstClr>
            </a:outerShdw>
          </a:effectLst>
          <a:scene3d>
            <a:camera prst="perspectiveFront"/>
            <a:lightRig rig="threePt" dir="t"/>
          </a:scene3d>
        </p:spPr>
        <p:style>
          <a:lnRef idx="2">
            <a:schemeClr val="accent4"/>
          </a:lnRef>
          <a:fillRef idx="1">
            <a:schemeClr val="lt1"/>
          </a:fillRef>
          <a:effectRef idx="0">
            <a:schemeClr val="accent4"/>
          </a:effectRef>
          <a:fontRef idx="minor">
            <a:schemeClr val="dk1"/>
          </a:fontRef>
        </p:style>
        <p:txBody>
          <a:bodyPr wrap="square">
            <a:spAutoFit/>
          </a:bodyPr>
          <a:lstStyle/>
          <a:p>
            <a:pPr algn="just" eaLnBrk="1" hangingPunct="1">
              <a:lnSpc>
                <a:spcPct val="90000"/>
              </a:lnSpc>
              <a:defRPr/>
            </a:pPr>
            <a:endParaRPr lang="el-GR" altLang="el-GR" sz="2400" dirty="0">
              <a:latin typeface="Calibri" panose="020F0502020204030204" pitchFamily="34" charset="0"/>
              <a:cs typeface="Calibri" panose="020F0502020204030204" pitchFamily="34" charset="0"/>
            </a:endParaRPr>
          </a:p>
          <a:p>
            <a:pPr algn="l"/>
            <a:r>
              <a:rPr lang="el-GR" sz="2000" b="0" i="0" dirty="0">
                <a:solidFill>
                  <a:schemeClr val="tx1">
                    <a:lumMod val="95000"/>
                  </a:schemeClr>
                </a:solidFill>
                <a:effectLst/>
                <a:latin typeface="Open Sans" panose="020B0606030504020204" pitchFamily="34" charset="0"/>
              </a:rPr>
              <a:t>Το σεμινάριο αποσκοπεί στην καλλιέργεια ικανοτήτων που αφορούν στην στατιστική ανάλυση δεδομένων στο πλαίσιο της προσέγγισης της ποσοτικής μεθοδολογίας. </a:t>
            </a:r>
          </a:p>
          <a:p>
            <a:pPr algn="l"/>
            <a:endParaRPr lang="el-GR" sz="2000" b="0" i="0" dirty="0">
              <a:solidFill>
                <a:schemeClr val="tx1">
                  <a:lumMod val="95000"/>
                </a:schemeClr>
              </a:solidFill>
              <a:effectLst/>
              <a:latin typeface="Open Sans" panose="020B0606030504020204" pitchFamily="34" charset="0"/>
            </a:endParaRPr>
          </a:p>
          <a:p>
            <a:pPr algn="l"/>
            <a:r>
              <a:rPr lang="el-GR" sz="2000" b="0" i="0" dirty="0">
                <a:solidFill>
                  <a:schemeClr val="tx1">
                    <a:lumMod val="95000"/>
                  </a:schemeClr>
                </a:solidFill>
                <a:effectLst/>
                <a:latin typeface="Open Sans" panose="020B0606030504020204" pitchFamily="34" charset="0"/>
              </a:rPr>
              <a:t>Πιο συγκεκριμένα είναι σημαντικό κατά την ολοκλήρωση αυτού του σεμιναρίου  να είστε σε θέση να επιλέγετε τις κατάλληλες στατιστικές αναλύσεις,  να υλοποιείτε τις αναλύσεις αυτές   με τη χρήση του στατιστικού εργαλείου  SPSS και τέλος να είστε σε θέση να ερμηνεύετε  τα αποτελέσματα των αναλύσεων αυτών.</a:t>
            </a:r>
          </a:p>
          <a:p>
            <a:pPr marL="0" indent="0" algn="l">
              <a:buNone/>
            </a:pPr>
            <a:endParaRPr lang="el-GR" sz="2000" b="0" i="0" dirty="0">
              <a:solidFill>
                <a:schemeClr val="tx1">
                  <a:lumMod val="95000"/>
                </a:schemeClr>
              </a:solidFill>
              <a:effectLst/>
              <a:latin typeface="Open Sans" panose="020B0606030504020204" pitchFamily="34" charset="0"/>
            </a:endParaRPr>
          </a:p>
          <a:p>
            <a:pPr algn="just" eaLnBrk="1" hangingPunct="1">
              <a:lnSpc>
                <a:spcPct val="90000"/>
              </a:lnSpc>
              <a:defRPr/>
            </a:pPr>
            <a:endParaRPr lang="el-GR" altLang="el-GR" sz="2400" dirty="0">
              <a:latin typeface="Calibri" panose="020F0502020204030204" pitchFamily="34" charset="0"/>
              <a:cs typeface="Calibri" panose="020F0502020204030204" pitchFamily="34"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089901-0028-451D-BEFF-E66F1CA09E5A}"/>
              </a:ext>
            </a:extLst>
          </p:cNvPr>
          <p:cNvSpPr>
            <a:spLocks noGrp="1"/>
          </p:cNvSpPr>
          <p:nvPr>
            <p:ph type="title"/>
          </p:nvPr>
        </p:nvSpPr>
        <p:spPr/>
        <p:txBody>
          <a:bodyPr/>
          <a:lstStyle/>
          <a:p>
            <a:pPr algn="r"/>
            <a:r>
              <a:rPr lang="el-GR" i="1" dirty="0">
                <a:solidFill>
                  <a:schemeClr val="accent3">
                    <a:lumMod val="50000"/>
                  </a:schemeClr>
                </a:solidFill>
              </a:rPr>
              <a:t>Κάπως έτσι…</a:t>
            </a:r>
            <a:endParaRPr lang="en-US" i="1" dirty="0">
              <a:solidFill>
                <a:schemeClr val="accent3">
                  <a:lumMod val="50000"/>
                </a:schemeClr>
              </a:solidFill>
            </a:endParaRPr>
          </a:p>
          <a:p>
            <a:endParaRPr lang="en-US" dirty="0"/>
          </a:p>
        </p:txBody>
      </p:sp>
      <p:sp>
        <p:nvSpPr>
          <p:cNvPr id="3" name="Text Placeholder 2">
            <a:extLst>
              <a:ext uri="{FF2B5EF4-FFF2-40B4-BE49-F238E27FC236}">
                <a16:creationId xmlns:a16="http://schemas.microsoft.com/office/drawing/2014/main" id="{D3379B97-A3DA-7541-9D49-39EC686F9E3F}"/>
              </a:ext>
            </a:extLst>
          </p:cNvPr>
          <p:cNvSpPr>
            <a:spLocks noGrp="1"/>
          </p:cNvSpPr>
          <p:nvPr>
            <p:ph type="body" sz="quarter" idx="11"/>
          </p:nvPr>
        </p:nvSpPr>
        <p:spPr>
          <a:xfrm>
            <a:off x="2339752" y="1916832"/>
            <a:ext cx="5832648" cy="4752528"/>
          </a:xfrm>
        </p:spPr>
        <p:txBody>
          <a:bodyPr>
            <a:normAutofit fontScale="92500" lnSpcReduction="20000"/>
          </a:bodyPr>
          <a:lstStyle/>
          <a:p>
            <a:pPr marL="0" lvl="1" indent="0" eaLnBrk="1" hangingPunct="1">
              <a:spcBef>
                <a:spcPts val="400"/>
              </a:spcBef>
              <a:buFontTx/>
              <a:buNone/>
              <a:defRPr/>
            </a:pPr>
            <a:r>
              <a:rPr lang="el-GR" altLang="el-GR" sz="2000" b="1" dirty="0">
                <a:solidFill>
                  <a:srgbClr val="C00000"/>
                </a:solidFill>
                <a:latin typeface="Calibri" panose="020F0502020204030204" pitchFamily="34" charset="0"/>
                <a:cs typeface="Calibri" panose="020F0502020204030204" pitchFamily="34" charset="0"/>
              </a:rPr>
              <a:t>1</a:t>
            </a:r>
            <a:r>
              <a:rPr lang="el-GR" altLang="el-GR" sz="2000" b="1" baseline="30000" dirty="0">
                <a:solidFill>
                  <a:srgbClr val="C00000"/>
                </a:solidFill>
                <a:latin typeface="Calibri" panose="020F0502020204030204" pitchFamily="34" charset="0"/>
                <a:cs typeface="Calibri" panose="020F0502020204030204" pitchFamily="34" charset="0"/>
              </a:rPr>
              <a:t>η</a:t>
            </a:r>
            <a:r>
              <a:rPr lang="el-GR" altLang="el-GR" sz="2000" b="1" dirty="0">
                <a:solidFill>
                  <a:srgbClr val="C00000"/>
                </a:solidFill>
                <a:latin typeface="Calibri" panose="020F0502020204030204" pitchFamily="34" charset="0"/>
                <a:cs typeface="Calibri" panose="020F0502020204030204" pitchFamily="34" charset="0"/>
              </a:rPr>
              <a:t> Ενότητα</a:t>
            </a:r>
          </a:p>
          <a:p>
            <a:pPr marL="0" lvl="1" indent="0" eaLnBrk="1" hangingPunct="1">
              <a:spcBef>
                <a:spcPts val="400"/>
              </a:spcBef>
              <a:buNone/>
              <a:defRPr/>
            </a:pPr>
            <a:r>
              <a:rPr lang="el-GR" altLang="el-GR" sz="2000" dirty="0">
                <a:latin typeface="Calibri" panose="020F0502020204030204" pitchFamily="34" charset="0"/>
                <a:cs typeface="Calibri" panose="020F0502020204030204" pitchFamily="34" charset="0"/>
              </a:rPr>
              <a:t>Κατασκευή βάσης</a:t>
            </a:r>
            <a:r>
              <a:rPr lang="en-US" altLang="el-GR" sz="2000" dirty="0">
                <a:latin typeface="Calibri" panose="020F0502020204030204" pitchFamily="34" charset="0"/>
                <a:cs typeface="Calibri" panose="020F0502020204030204" pitchFamily="34" charset="0"/>
              </a:rPr>
              <a:t> </a:t>
            </a:r>
            <a:r>
              <a:rPr lang="el-GR" altLang="el-GR" sz="2000" dirty="0">
                <a:latin typeface="Calibri" panose="020F0502020204030204" pitchFamily="34" charset="0"/>
                <a:cs typeface="Calibri" panose="020F0502020204030204" pitchFamily="34" charset="0"/>
              </a:rPr>
              <a:t>– επεξεργασία</a:t>
            </a:r>
            <a:endParaRPr lang="el-GR" altLang="el-GR" sz="2000" dirty="0">
              <a:solidFill>
                <a:srgbClr val="0070C0"/>
              </a:solidFill>
              <a:latin typeface="Calibri" panose="020F0502020204030204" pitchFamily="34" charset="0"/>
              <a:cs typeface="Calibri" panose="020F0502020204030204" pitchFamily="34" charset="0"/>
            </a:endParaRPr>
          </a:p>
          <a:p>
            <a:pPr marL="609600" indent="-609600" eaLnBrk="1" hangingPunct="1">
              <a:spcBef>
                <a:spcPts val="0"/>
              </a:spcBef>
              <a:buFontTx/>
              <a:buNone/>
              <a:defRPr/>
            </a:pPr>
            <a:endParaRPr lang="el-GR" altLang="el-GR" sz="2000" b="1" dirty="0">
              <a:solidFill>
                <a:srgbClr val="C00000"/>
              </a:solidFill>
              <a:latin typeface="Calibri" panose="020F0502020204030204" pitchFamily="34" charset="0"/>
              <a:cs typeface="Calibri" panose="020F0502020204030204" pitchFamily="34" charset="0"/>
            </a:endParaRPr>
          </a:p>
          <a:p>
            <a:pPr marL="609600" indent="-609600" eaLnBrk="1" hangingPunct="1">
              <a:spcBef>
                <a:spcPts val="0"/>
              </a:spcBef>
              <a:buFontTx/>
              <a:buNone/>
              <a:defRPr/>
            </a:pPr>
            <a:r>
              <a:rPr lang="el-GR" altLang="el-GR" sz="2000" b="1" dirty="0">
                <a:solidFill>
                  <a:srgbClr val="C00000"/>
                </a:solidFill>
                <a:latin typeface="Calibri" panose="020F0502020204030204" pitchFamily="34" charset="0"/>
                <a:cs typeface="Calibri" panose="020F0502020204030204" pitchFamily="34" charset="0"/>
              </a:rPr>
              <a:t>2</a:t>
            </a:r>
            <a:r>
              <a:rPr lang="el-GR" altLang="el-GR" sz="2000" b="1" baseline="30000" dirty="0">
                <a:solidFill>
                  <a:srgbClr val="C00000"/>
                </a:solidFill>
                <a:latin typeface="Calibri" panose="020F0502020204030204" pitchFamily="34" charset="0"/>
                <a:cs typeface="Calibri" panose="020F0502020204030204" pitchFamily="34" charset="0"/>
              </a:rPr>
              <a:t>η</a:t>
            </a:r>
            <a:r>
              <a:rPr lang="el-GR" altLang="el-GR" sz="2000" b="1" dirty="0">
                <a:solidFill>
                  <a:srgbClr val="C00000"/>
                </a:solidFill>
                <a:latin typeface="Calibri" panose="020F0502020204030204" pitchFamily="34" charset="0"/>
                <a:cs typeface="Calibri" panose="020F0502020204030204" pitchFamily="34" charset="0"/>
              </a:rPr>
              <a:t> Ενότητα </a:t>
            </a:r>
          </a:p>
          <a:p>
            <a:pPr marL="609600" indent="-609600" eaLnBrk="1" hangingPunct="1">
              <a:spcBef>
                <a:spcPts val="0"/>
              </a:spcBef>
              <a:buFontTx/>
              <a:buNone/>
              <a:defRPr/>
            </a:pPr>
            <a:r>
              <a:rPr lang="el-GR" altLang="el-GR" sz="2000" dirty="0">
                <a:latin typeface="Calibri" panose="020F0502020204030204" pitchFamily="34" charset="0"/>
                <a:cs typeface="Calibri" panose="020F0502020204030204" pitchFamily="34" charset="0"/>
              </a:rPr>
              <a:t>Συχνότητες – Μέτρα Κεντρικής Τάσης και Διασποράς</a:t>
            </a:r>
            <a:endParaRPr lang="el-GR" altLang="el-GR" sz="2000" dirty="0">
              <a:solidFill>
                <a:srgbClr val="0070C0"/>
              </a:solidFill>
              <a:latin typeface="Calibri" panose="020F0502020204030204" pitchFamily="34" charset="0"/>
              <a:cs typeface="Calibri" panose="020F0502020204030204" pitchFamily="34" charset="0"/>
            </a:endParaRPr>
          </a:p>
          <a:p>
            <a:pPr marL="609600" indent="-609600" eaLnBrk="1" hangingPunct="1">
              <a:spcBef>
                <a:spcPts val="400"/>
              </a:spcBef>
              <a:buFontTx/>
              <a:buNone/>
              <a:defRPr/>
            </a:pPr>
            <a:r>
              <a:rPr lang="el-GR" altLang="el-GR" sz="2000" dirty="0">
                <a:latin typeface="Calibri" panose="020F0502020204030204" pitchFamily="34" charset="0"/>
                <a:cs typeface="Calibri" panose="020F0502020204030204" pitchFamily="34" charset="0"/>
              </a:rPr>
              <a:t>Σχέσεις μεταβλητών </a:t>
            </a:r>
            <a:r>
              <a:rPr lang="en-US" altLang="el-GR" sz="2000" dirty="0">
                <a:latin typeface="Calibri" panose="020F0502020204030204" pitchFamily="34" charset="0"/>
                <a:cs typeface="Calibri" panose="020F0502020204030204" pitchFamily="34" charset="0"/>
              </a:rPr>
              <a:t>(crosstabs – correlate</a:t>
            </a:r>
            <a:r>
              <a:rPr lang="el-GR" altLang="el-GR" sz="2000" dirty="0">
                <a:latin typeface="Calibri" panose="020F0502020204030204" pitchFamily="34" charset="0"/>
                <a:cs typeface="Calibri" panose="020F0502020204030204" pitchFamily="34" charset="0"/>
              </a:rPr>
              <a:t>)</a:t>
            </a:r>
            <a:endParaRPr lang="el-GR" altLang="el-GR" sz="2000" dirty="0">
              <a:solidFill>
                <a:srgbClr val="0070C0"/>
              </a:solidFill>
              <a:latin typeface="Calibri" panose="020F0502020204030204" pitchFamily="34" charset="0"/>
              <a:cs typeface="Calibri" panose="020F0502020204030204" pitchFamily="34" charset="0"/>
            </a:endParaRPr>
          </a:p>
          <a:p>
            <a:pPr marL="0" indent="0" eaLnBrk="1" hangingPunct="1">
              <a:buFontTx/>
              <a:buNone/>
              <a:defRPr/>
            </a:pPr>
            <a:r>
              <a:rPr lang="el-GR" altLang="el-GR" sz="2000" dirty="0">
                <a:latin typeface="Calibri" panose="020F0502020204030204" pitchFamily="34" charset="0"/>
                <a:cs typeface="Calibri" panose="020F0502020204030204" pitchFamily="34" charset="0"/>
              </a:rPr>
              <a:t>Διαχείριση βάσης δεδομένων </a:t>
            </a:r>
            <a:r>
              <a:rPr lang="en-US" altLang="el-GR" sz="2000" dirty="0">
                <a:latin typeface="Calibri" panose="020F0502020204030204" pitchFamily="34" charset="0"/>
                <a:cs typeface="Calibri" panose="020F0502020204030204" pitchFamily="34" charset="0"/>
              </a:rPr>
              <a:t>(spilt files, select cases)</a:t>
            </a:r>
            <a:r>
              <a:rPr lang="el-GR" altLang="el-GR" sz="2000" dirty="0">
                <a:latin typeface="Calibri" panose="020F0502020204030204" pitchFamily="34" charset="0"/>
                <a:cs typeface="Calibri" panose="020F0502020204030204" pitchFamily="34" charset="0"/>
              </a:rPr>
              <a:t> Διαχείριση μεταβλητών</a:t>
            </a:r>
            <a:r>
              <a:rPr lang="en-US" altLang="el-GR" sz="2000" dirty="0">
                <a:latin typeface="Calibri" panose="020F0502020204030204" pitchFamily="34" charset="0"/>
                <a:cs typeface="Calibri" panose="020F0502020204030204" pitchFamily="34" charset="0"/>
              </a:rPr>
              <a:t> (recode variable</a:t>
            </a:r>
            <a:r>
              <a:rPr lang="el-GR" altLang="el-GR" sz="2000" dirty="0">
                <a:latin typeface="Calibri" panose="020F0502020204030204" pitchFamily="34" charset="0"/>
                <a:cs typeface="Calibri" panose="020F0502020204030204" pitchFamily="34" charset="0"/>
              </a:rPr>
              <a:t>, </a:t>
            </a:r>
            <a:r>
              <a:rPr lang="en-US" altLang="el-GR" sz="2000" dirty="0">
                <a:latin typeface="Calibri" panose="020F0502020204030204" pitchFamily="34" charset="0"/>
                <a:cs typeface="Calibri" panose="020F0502020204030204" pitchFamily="34" charset="0"/>
              </a:rPr>
              <a:t>compute</a:t>
            </a:r>
            <a:r>
              <a:rPr lang="el-GR" altLang="el-GR" sz="2000" dirty="0">
                <a:latin typeface="Calibri" panose="020F0502020204030204" pitchFamily="34" charset="0"/>
                <a:cs typeface="Calibri" panose="020F0502020204030204" pitchFamily="34" charset="0"/>
              </a:rPr>
              <a:t>)</a:t>
            </a:r>
            <a:endParaRPr lang="el-GR" altLang="el-GR" sz="2000" dirty="0">
              <a:solidFill>
                <a:srgbClr val="0070C0"/>
              </a:solidFill>
              <a:latin typeface="Calibri" panose="020F0502020204030204" pitchFamily="34" charset="0"/>
              <a:cs typeface="Calibri" panose="020F0502020204030204" pitchFamily="34" charset="0"/>
            </a:endParaRPr>
          </a:p>
          <a:p>
            <a:pPr marL="609600" indent="-609600" eaLnBrk="1" hangingPunct="1">
              <a:spcBef>
                <a:spcPts val="400"/>
              </a:spcBef>
              <a:buFontTx/>
              <a:buNone/>
              <a:defRPr/>
            </a:pPr>
            <a:endParaRPr lang="el-GR" altLang="el-GR" sz="2000" b="1" dirty="0">
              <a:solidFill>
                <a:srgbClr val="C00000"/>
              </a:solidFill>
              <a:latin typeface="Calibri" panose="020F0502020204030204" pitchFamily="34" charset="0"/>
              <a:cs typeface="Calibri" panose="020F0502020204030204" pitchFamily="34" charset="0"/>
            </a:endParaRPr>
          </a:p>
          <a:p>
            <a:pPr marL="609600" indent="-609600" eaLnBrk="1" hangingPunct="1">
              <a:spcBef>
                <a:spcPts val="400"/>
              </a:spcBef>
              <a:buFontTx/>
              <a:buNone/>
              <a:defRPr/>
            </a:pPr>
            <a:r>
              <a:rPr lang="el-GR" altLang="el-GR" sz="2000" b="1" dirty="0">
                <a:solidFill>
                  <a:srgbClr val="C00000"/>
                </a:solidFill>
                <a:latin typeface="Calibri" panose="020F0502020204030204" pitchFamily="34" charset="0"/>
                <a:cs typeface="Calibri" panose="020F0502020204030204" pitchFamily="34" charset="0"/>
              </a:rPr>
              <a:t>3</a:t>
            </a:r>
            <a:r>
              <a:rPr lang="el-GR" altLang="el-GR" sz="2000" b="1" baseline="30000" dirty="0">
                <a:solidFill>
                  <a:srgbClr val="C00000"/>
                </a:solidFill>
                <a:latin typeface="Calibri" panose="020F0502020204030204" pitchFamily="34" charset="0"/>
                <a:cs typeface="Calibri" panose="020F0502020204030204" pitchFamily="34" charset="0"/>
              </a:rPr>
              <a:t>η</a:t>
            </a:r>
            <a:r>
              <a:rPr lang="el-GR" altLang="el-GR" sz="2000" b="1" dirty="0">
                <a:solidFill>
                  <a:srgbClr val="C00000"/>
                </a:solidFill>
                <a:latin typeface="Calibri" panose="020F0502020204030204" pitchFamily="34" charset="0"/>
                <a:cs typeface="Calibri" panose="020F0502020204030204" pitchFamily="34" charset="0"/>
              </a:rPr>
              <a:t> Ενότητα </a:t>
            </a:r>
          </a:p>
          <a:p>
            <a:pPr marL="609600" indent="-609600" eaLnBrk="1" hangingPunct="1">
              <a:spcBef>
                <a:spcPts val="400"/>
              </a:spcBef>
              <a:buFontTx/>
              <a:buNone/>
              <a:defRPr/>
            </a:pPr>
            <a:r>
              <a:rPr lang="el-GR" altLang="el-GR" sz="2000" dirty="0">
                <a:latin typeface="Calibri" panose="020F0502020204030204" pitchFamily="34" charset="0"/>
                <a:cs typeface="Calibri" panose="020F0502020204030204" pitchFamily="34" charset="0"/>
              </a:rPr>
              <a:t>Σύγκριση Μέσων Όρων</a:t>
            </a:r>
            <a:r>
              <a:rPr lang="en-US" altLang="el-GR" sz="2000" dirty="0">
                <a:latin typeface="Calibri" panose="020F0502020204030204" pitchFamily="34" charset="0"/>
                <a:cs typeface="Calibri" panose="020F0502020204030204" pitchFamily="34" charset="0"/>
              </a:rPr>
              <a:t> (t-test, F-test)</a:t>
            </a:r>
            <a:r>
              <a:rPr lang="el-GR" altLang="el-GR" sz="2000" dirty="0">
                <a:latin typeface="Calibri" panose="020F0502020204030204" pitchFamily="34" charset="0"/>
                <a:cs typeface="Calibri" panose="020F0502020204030204" pitchFamily="34" charset="0"/>
              </a:rPr>
              <a:t>, </a:t>
            </a:r>
            <a:endParaRPr lang="el-GR" altLang="el-GR" sz="2000" dirty="0">
              <a:solidFill>
                <a:srgbClr val="0070C0"/>
              </a:solidFill>
              <a:latin typeface="Calibri" panose="020F0502020204030204" pitchFamily="34" charset="0"/>
              <a:cs typeface="Calibri" panose="020F0502020204030204" pitchFamily="34" charset="0"/>
            </a:endParaRPr>
          </a:p>
          <a:p>
            <a:pPr marL="609600" indent="-609600" eaLnBrk="1" hangingPunct="1">
              <a:spcBef>
                <a:spcPts val="400"/>
              </a:spcBef>
              <a:buNone/>
              <a:defRPr/>
            </a:pPr>
            <a:r>
              <a:rPr lang="el-GR" altLang="el-GR" sz="2000" dirty="0">
                <a:latin typeface="Calibri" panose="020F0502020204030204" pitchFamily="34" charset="0"/>
                <a:cs typeface="Calibri" panose="020F0502020204030204" pitchFamily="34" charset="0"/>
              </a:rPr>
              <a:t>Σχέσεις μεταβλητών </a:t>
            </a:r>
            <a:r>
              <a:rPr lang="en-US" altLang="el-GR" sz="2000" dirty="0">
                <a:latin typeface="Calibri" panose="020F0502020204030204" pitchFamily="34" charset="0"/>
                <a:cs typeface="Calibri" panose="020F0502020204030204" pitchFamily="34" charset="0"/>
              </a:rPr>
              <a:t>(</a:t>
            </a:r>
            <a:r>
              <a:rPr lang="el-GR" altLang="el-GR" sz="2000" dirty="0">
                <a:latin typeface="Calibri" panose="020F0502020204030204" pitchFamily="34" charset="0"/>
                <a:cs typeface="Calibri" panose="020F0502020204030204" pitchFamily="34" charset="0"/>
              </a:rPr>
              <a:t>t-test, x</a:t>
            </a:r>
            <a:r>
              <a:rPr lang="el-GR" altLang="el-GR" sz="2000" baseline="30000" dirty="0">
                <a:latin typeface="Calibri" panose="020F0502020204030204" pitchFamily="34" charset="0"/>
                <a:cs typeface="Calibri" panose="020F0502020204030204" pitchFamily="34" charset="0"/>
              </a:rPr>
              <a:t>2</a:t>
            </a:r>
            <a:r>
              <a:rPr lang="el-GR" altLang="el-GR" sz="2000" dirty="0">
                <a:latin typeface="Calibri" panose="020F0502020204030204" pitchFamily="34" charset="0"/>
                <a:cs typeface="Calibri" panose="020F0502020204030204" pitchFamily="34" charset="0"/>
              </a:rPr>
              <a:t>-test</a:t>
            </a:r>
            <a:r>
              <a:rPr lang="en-US" altLang="el-GR" sz="2000" dirty="0">
                <a:latin typeface="Calibri" panose="020F0502020204030204" pitchFamily="34" charset="0"/>
                <a:cs typeface="Calibri" panose="020F0502020204030204" pitchFamily="34" charset="0"/>
              </a:rPr>
              <a:t>)</a:t>
            </a:r>
            <a:endParaRPr lang="el-GR" altLang="el-GR" sz="2000" dirty="0">
              <a:solidFill>
                <a:srgbClr val="0070C0"/>
              </a:solidFill>
              <a:latin typeface="Calibri" panose="020F0502020204030204" pitchFamily="34" charset="0"/>
              <a:cs typeface="Calibri" panose="020F0502020204030204" pitchFamily="34" charset="0"/>
            </a:endParaRPr>
          </a:p>
          <a:p>
            <a:pPr marL="609600" indent="-609600" eaLnBrk="1" hangingPunct="1">
              <a:lnSpc>
                <a:spcPct val="80000"/>
              </a:lnSpc>
              <a:buFontTx/>
              <a:buNone/>
            </a:pPr>
            <a:endParaRPr lang="el-GR" altLang="el-GR" sz="2000" b="1" dirty="0">
              <a:solidFill>
                <a:srgbClr val="C00000"/>
              </a:solidFill>
              <a:latin typeface="Calibri" panose="020F0502020204030204" pitchFamily="34" charset="0"/>
              <a:cs typeface="Calibri" panose="020F0502020204030204" pitchFamily="34" charset="0"/>
            </a:endParaRPr>
          </a:p>
          <a:p>
            <a:pPr marL="609600" indent="-609600" eaLnBrk="1" hangingPunct="1">
              <a:lnSpc>
                <a:spcPct val="80000"/>
              </a:lnSpc>
              <a:buFontTx/>
              <a:buNone/>
            </a:pPr>
            <a:r>
              <a:rPr lang="el-GR" altLang="el-GR" sz="2000" b="1" dirty="0">
                <a:solidFill>
                  <a:srgbClr val="C00000"/>
                </a:solidFill>
                <a:latin typeface="Calibri" panose="020F0502020204030204" pitchFamily="34" charset="0"/>
                <a:cs typeface="Calibri" panose="020F0502020204030204" pitchFamily="34" charset="0"/>
              </a:rPr>
              <a:t>4</a:t>
            </a:r>
            <a:r>
              <a:rPr lang="el-GR" altLang="el-GR" sz="2000" b="1" baseline="30000" dirty="0">
                <a:solidFill>
                  <a:srgbClr val="C00000"/>
                </a:solidFill>
                <a:latin typeface="Calibri" panose="020F0502020204030204" pitchFamily="34" charset="0"/>
                <a:cs typeface="Calibri" panose="020F0502020204030204" pitchFamily="34" charset="0"/>
              </a:rPr>
              <a:t>η</a:t>
            </a:r>
            <a:r>
              <a:rPr lang="el-GR" altLang="el-GR" sz="2000" b="1" dirty="0">
                <a:solidFill>
                  <a:srgbClr val="C00000"/>
                </a:solidFill>
                <a:latin typeface="Calibri" panose="020F0502020204030204" pitchFamily="34" charset="0"/>
                <a:cs typeface="Calibri" panose="020F0502020204030204" pitchFamily="34" charset="0"/>
              </a:rPr>
              <a:t> Ενότητα </a:t>
            </a:r>
          </a:p>
          <a:p>
            <a:pPr marL="609600" indent="-609600" eaLnBrk="1" hangingPunct="1">
              <a:lnSpc>
                <a:spcPct val="90000"/>
              </a:lnSpc>
              <a:buFontTx/>
              <a:buNone/>
            </a:pPr>
            <a:r>
              <a:rPr lang="el-GR" altLang="el-GR" sz="2000" dirty="0">
                <a:latin typeface="Calibri" panose="020F0502020204030204" pitchFamily="34" charset="0"/>
                <a:cs typeface="Calibri" panose="020F0502020204030204" pitchFamily="34" charset="0"/>
              </a:rPr>
              <a:t>Εργασίες</a:t>
            </a:r>
            <a:endParaRPr lang="el-GR" altLang="el-GR" sz="2000" dirty="0">
              <a:solidFill>
                <a:srgbClr val="0070C0"/>
              </a:solidFill>
              <a:latin typeface="Calibri" panose="020F0502020204030204" pitchFamily="34" charset="0"/>
              <a:cs typeface="Calibri" panose="020F0502020204030204" pitchFamily="34" charset="0"/>
            </a:endParaRPr>
          </a:p>
          <a:p>
            <a:pPr marL="609600" indent="-609600" eaLnBrk="1" hangingPunct="1">
              <a:lnSpc>
                <a:spcPct val="90000"/>
              </a:lnSpc>
              <a:buFontTx/>
              <a:buNone/>
            </a:pPr>
            <a:r>
              <a:rPr lang="el-GR" altLang="el-GR" sz="2000" dirty="0">
                <a:latin typeface="Calibri" panose="020F0502020204030204" pitchFamily="34" charset="0"/>
                <a:cs typeface="Calibri" panose="020F0502020204030204" pitchFamily="34" charset="0"/>
              </a:rPr>
              <a:t>Παράδοση εργασιών</a:t>
            </a:r>
            <a:endParaRPr lang="el-GR" altLang="el-GR" sz="2000" dirty="0">
              <a:solidFill>
                <a:schemeClr val="accent2"/>
              </a:solidFill>
              <a:latin typeface="Calibri" panose="020F0502020204030204" pitchFamily="34" charset="0"/>
              <a:cs typeface="Calibri" panose="020F0502020204030204" pitchFamily="34" charset="0"/>
            </a:endParaRPr>
          </a:p>
          <a:p>
            <a:pPr marL="342900" lvl="1" indent="0">
              <a:lnSpc>
                <a:spcPts val="2100"/>
              </a:lnSpc>
              <a:buNone/>
            </a:pPr>
            <a:r>
              <a:rPr lang="en-US" sz="1350" dirty="0">
                <a:solidFill>
                  <a:schemeClr val="tx1">
                    <a:lumMod val="75000"/>
                    <a:lumOff val="25000"/>
                  </a:schemeClr>
                </a:solidFill>
              </a:rPr>
              <a:t>. </a:t>
            </a:r>
          </a:p>
          <a:p>
            <a:endParaRPr lang="en-US" dirty="0"/>
          </a:p>
          <a:p>
            <a:endParaRPr lang="en-US" dirty="0"/>
          </a:p>
        </p:txBody>
      </p:sp>
    </p:spTree>
    <p:extLst>
      <p:ext uri="{BB962C8B-B14F-4D97-AF65-F5344CB8AC3E}">
        <p14:creationId xmlns:p14="http://schemas.microsoft.com/office/powerpoint/2010/main" val="3669335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349BF-A9F7-B6D5-1561-3EF77029E8E2}"/>
            </a:ext>
          </a:extLst>
        </p:cNvPr>
        <p:cNvGrpSpPr/>
        <p:nvPr/>
      </p:nvGrpSpPr>
      <p:grpSpPr>
        <a:xfrm>
          <a:off x="0" y="0"/>
          <a:ext cx="0" cy="0"/>
          <a:chOff x="0" y="0"/>
          <a:chExt cx="0" cy="0"/>
        </a:xfrm>
      </p:grpSpPr>
      <p:pic>
        <p:nvPicPr>
          <p:cNvPr id="6" name="Εικόνα 5">
            <a:extLst>
              <a:ext uri="{FF2B5EF4-FFF2-40B4-BE49-F238E27FC236}">
                <a16:creationId xmlns:a16="http://schemas.microsoft.com/office/drawing/2014/main" id="{BB315525-D724-7D38-EB38-0A9CA87811B4}"/>
              </a:ext>
            </a:extLst>
          </p:cNvPr>
          <p:cNvPicPr>
            <a:picLocks noChangeAspect="1"/>
          </p:cNvPicPr>
          <p:nvPr/>
        </p:nvPicPr>
        <p:blipFill>
          <a:blip r:embed="rId3"/>
          <a:stretch>
            <a:fillRect/>
          </a:stretch>
        </p:blipFill>
        <p:spPr>
          <a:xfrm>
            <a:off x="352052" y="2215414"/>
            <a:ext cx="4366934" cy="1843735"/>
          </a:xfrm>
          <a:prstGeom prst="roundRect">
            <a:avLst>
              <a:gd name="adj" fmla="val 16667"/>
            </a:avLst>
          </a:prstGeom>
          <a:ln w="19050">
            <a:solidFill>
              <a:schemeClr val="accent1">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itle 6" hidden="1">
            <a:extLst>
              <a:ext uri="{FF2B5EF4-FFF2-40B4-BE49-F238E27FC236}">
                <a16:creationId xmlns:a16="http://schemas.microsoft.com/office/drawing/2014/main" id="{D7540CC6-66C6-91F7-CDA2-43701A3644AC}"/>
              </a:ext>
            </a:extLst>
          </p:cNvPr>
          <p:cNvSpPr>
            <a:spLocks noGrp="1"/>
          </p:cNvSpPr>
          <p:nvPr>
            <p:ph type="title" idx="4294967295"/>
          </p:nvPr>
        </p:nvSpPr>
        <p:spPr>
          <a:xfrm>
            <a:off x="0" y="1131094"/>
            <a:ext cx="7886700" cy="994172"/>
          </a:xfrm>
        </p:spPr>
        <p:txBody>
          <a:bodyPr/>
          <a:lstStyle/>
          <a:p>
            <a:r>
              <a:rPr lang="en-US" dirty="0"/>
              <a:t>Project analysis slide 8</a:t>
            </a:r>
          </a:p>
        </p:txBody>
      </p:sp>
      <p:cxnSp>
        <p:nvCxnSpPr>
          <p:cNvPr id="8" name="Straight Connector 7">
            <a:extLst>
              <a:ext uri="{FF2B5EF4-FFF2-40B4-BE49-F238E27FC236}">
                <a16:creationId xmlns:a16="http://schemas.microsoft.com/office/drawing/2014/main" id="{36743528-0856-C652-4916-E241B7943D61}"/>
              </a:ext>
              <a:ext uri="{C183D7F6-B498-43B3-948B-1728B52AA6E4}">
                <adec:decorative xmlns:adec="http://schemas.microsoft.com/office/drawing/2017/decorative" val="1"/>
              </a:ext>
            </a:extLst>
          </p:cNvPr>
          <p:cNvCxnSpPr>
            <a:cxnSpLocks/>
          </p:cNvCxnSpPr>
          <p:nvPr/>
        </p:nvCxnSpPr>
        <p:spPr>
          <a:xfrm>
            <a:off x="6079332" y="1249424"/>
            <a:ext cx="3064669"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636129F3-9E4B-9F24-FB76-00F4CD0B762B}"/>
              </a:ext>
            </a:extLst>
          </p:cNvPr>
          <p:cNvSpPr txBox="1">
            <a:spLocks/>
          </p:cNvSpPr>
          <p:nvPr/>
        </p:nvSpPr>
        <p:spPr>
          <a:xfrm>
            <a:off x="171450" y="1000127"/>
            <a:ext cx="8604127" cy="137114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fontAlgn="auto">
              <a:spcAft>
                <a:spcPts val="0"/>
              </a:spcAft>
              <a:defRPr/>
            </a:pPr>
            <a:r>
              <a:rPr lang="el-GR" sz="2100" dirty="0">
                <a:ln w="0"/>
                <a:solidFill>
                  <a:srgbClr val="E20613"/>
                </a:solidFill>
                <a:effectLst>
                  <a:outerShdw blurRad="38100" dist="25400" dir="5400000" algn="ctr" rotWithShape="0">
                    <a:srgbClr val="6E747A">
                      <a:alpha val="43000"/>
                    </a:srgbClr>
                  </a:outerShdw>
                </a:effectLst>
                <a:latin typeface="Century Gothic"/>
              </a:rPr>
              <a:t>Εγκατάσταση </a:t>
            </a:r>
            <a:r>
              <a:rPr lang="en-US" altLang="en-US" sz="2100" dirty="0">
                <a:ln w="0"/>
                <a:solidFill>
                  <a:srgbClr val="E20613"/>
                </a:solidFill>
                <a:effectLst>
                  <a:outerShdw blurRad="38100" dist="25400" dir="5400000" algn="ctr" rotWithShape="0">
                    <a:srgbClr val="6E747A">
                      <a:alpha val="43000"/>
                    </a:srgbClr>
                  </a:outerShdw>
                </a:effectLst>
                <a:latin typeface="Calibri" panose="020F0502020204030204" pitchFamily="34" charset="0"/>
                <a:ea typeface="ＭＳ Ｐゴシック" panose="020B0600070205080204" pitchFamily="34" charset="-128"/>
                <a:cs typeface="Calibri" panose="020F0502020204030204" pitchFamily="34" charset="0"/>
              </a:rPr>
              <a:t>IBM/SPSS</a:t>
            </a:r>
            <a:endParaRPr lang="en-GB" altLang="en-US" sz="2100" dirty="0">
              <a:ln w="0"/>
              <a:solidFill>
                <a:srgbClr val="E20613"/>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a:p>
            <a:pPr marL="171450" indent="-171450" defTabSz="685800" fontAlgn="auto">
              <a:spcAft>
                <a:spcPts val="0"/>
              </a:spcAft>
              <a:buFontTx/>
              <a:buAutoNum type="arabicPeriod"/>
              <a:defRPr/>
            </a:pPr>
            <a:r>
              <a:rPr lang="el-GR" sz="1350" dirty="0">
                <a:solidFill>
                  <a:srgbClr val="000000"/>
                </a:solidFill>
                <a:latin typeface="Calibri" panose="020F0502020204030204" pitchFamily="34" charset="0"/>
                <a:cs typeface="Calibri" panose="020F0502020204030204" pitchFamily="34" charset="0"/>
              </a:rPr>
              <a:t>Πληκτρολογώ </a:t>
            </a:r>
            <a:r>
              <a:rPr lang="en-US" sz="1350" dirty="0" err="1">
                <a:solidFill>
                  <a:srgbClr val="000000"/>
                </a:solidFill>
                <a:latin typeface="Calibri" panose="020F0502020204030204" pitchFamily="34" charset="0"/>
                <a:cs typeface="Calibri" panose="020F0502020204030204" pitchFamily="34" charset="0"/>
              </a:rPr>
              <a:t>mussa</a:t>
            </a:r>
            <a:endParaRPr lang="en-US" sz="1350" dirty="0">
              <a:solidFill>
                <a:srgbClr val="000000"/>
              </a:solidFill>
              <a:latin typeface="Calibri" panose="020F0502020204030204" pitchFamily="34" charset="0"/>
              <a:cs typeface="Calibri" panose="020F0502020204030204" pitchFamily="34" charset="0"/>
            </a:endParaRPr>
          </a:p>
          <a:p>
            <a:pPr marL="171450" indent="-171450" defTabSz="685800" fontAlgn="auto">
              <a:spcAft>
                <a:spcPts val="0"/>
              </a:spcAft>
              <a:buFontTx/>
              <a:buAutoNum type="arabicPeriod"/>
              <a:defRPr/>
            </a:pPr>
            <a:r>
              <a:rPr lang="el-GR" sz="1350" dirty="0">
                <a:solidFill>
                  <a:srgbClr val="000000"/>
                </a:solidFill>
                <a:latin typeface="Calibri" panose="020F0502020204030204" pitchFamily="34" charset="0"/>
                <a:cs typeface="Calibri" panose="020F0502020204030204" pitchFamily="34" charset="0"/>
              </a:rPr>
              <a:t>Συνδέομαι με τους ιδρυματικούς κωδικούς</a:t>
            </a:r>
          </a:p>
          <a:p>
            <a:pPr marL="171450" indent="-171450" defTabSz="685800" fontAlgn="auto">
              <a:spcAft>
                <a:spcPts val="0"/>
              </a:spcAft>
              <a:buFontTx/>
              <a:buAutoNum type="arabicPeriod"/>
              <a:defRPr/>
            </a:pPr>
            <a:r>
              <a:rPr lang="el-GR" sz="1350" dirty="0">
                <a:solidFill>
                  <a:srgbClr val="000000"/>
                </a:solidFill>
                <a:latin typeface="Calibri" panose="020F0502020204030204" pitchFamily="34" charset="0"/>
                <a:cs typeface="Calibri" panose="020F0502020204030204" pitchFamily="34" charset="0"/>
              </a:rPr>
              <a:t>Ενεργοποιώ το </a:t>
            </a:r>
            <a:r>
              <a:rPr lang="en-US" sz="1350" dirty="0">
                <a:solidFill>
                  <a:srgbClr val="000000"/>
                </a:solidFill>
                <a:latin typeface="Calibri" panose="020F0502020204030204" pitchFamily="34" charset="0"/>
                <a:cs typeface="Calibri" panose="020F0502020204030204" pitchFamily="34" charset="0"/>
              </a:rPr>
              <a:t>FortiClient VPN </a:t>
            </a:r>
            <a:endParaRPr lang="el-GR" sz="1350" dirty="0">
              <a:solidFill>
                <a:srgbClr val="000000"/>
              </a:solidFill>
              <a:latin typeface="Calibri" panose="020F0502020204030204" pitchFamily="34" charset="0"/>
              <a:cs typeface="Calibri" panose="020F0502020204030204" pitchFamily="34" charset="0"/>
            </a:endParaRPr>
          </a:p>
          <a:p>
            <a:pPr marL="171450" indent="-171450" defTabSz="685800" fontAlgn="auto">
              <a:spcAft>
                <a:spcPts val="0"/>
              </a:spcAft>
              <a:buFontTx/>
              <a:buAutoNum type="arabicPeriod"/>
              <a:defRPr/>
            </a:pPr>
            <a:r>
              <a:rPr lang="el-GR" sz="1350" dirty="0">
                <a:solidFill>
                  <a:srgbClr val="000000"/>
                </a:solidFill>
                <a:latin typeface="Calibri" panose="020F0502020204030204" pitchFamily="34" charset="0"/>
                <a:cs typeface="Calibri" panose="020F0502020204030204" pitchFamily="34" charset="0"/>
              </a:rPr>
              <a:t>Εγκαθιστώ το </a:t>
            </a:r>
            <a:r>
              <a:rPr lang="en-US" sz="1350" dirty="0">
                <a:solidFill>
                  <a:srgbClr val="000000"/>
                </a:solidFill>
                <a:latin typeface="Calibri" panose="020F0502020204030204" pitchFamily="34" charset="0"/>
                <a:cs typeface="Calibri" panose="020F0502020204030204" pitchFamily="34" charset="0"/>
              </a:rPr>
              <a:t>SPSS</a:t>
            </a:r>
          </a:p>
          <a:p>
            <a:pPr algn="r" defTabSz="685800" fontAlgn="auto">
              <a:spcAft>
                <a:spcPts val="0"/>
              </a:spcAft>
              <a:defRPr/>
            </a:pPr>
            <a:br>
              <a:rPr lang="en-US" sz="900" dirty="0">
                <a:solidFill>
                  <a:srgbClr val="000000">
                    <a:lumMod val="75000"/>
                    <a:lumOff val="25000"/>
                  </a:srgbClr>
                </a:solidFill>
                <a:latin typeface="Calibri" panose="020F0502020204030204" pitchFamily="34" charset="0"/>
                <a:cs typeface="Calibri" panose="020F0502020204030204" pitchFamily="34" charset="0"/>
              </a:rPr>
            </a:br>
            <a:r>
              <a:rPr lang="en-US" sz="1500" dirty="0">
                <a:solidFill>
                  <a:srgbClr val="000000">
                    <a:lumMod val="75000"/>
                    <a:lumOff val="25000"/>
                  </a:srgbClr>
                </a:solidFill>
                <a:latin typeface="Century Gothic"/>
              </a:rPr>
              <a:t> </a:t>
            </a:r>
            <a:endParaRPr lang="en-US" sz="2100" dirty="0">
              <a:solidFill>
                <a:srgbClr val="000000">
                  <a:lumMod val="75000"/>
                  <a:lumOff val="25000"/>
                </a:srgbClr>
              </a:solidFill>
              <a:latin typeface="Century Gothic"/>
            </a:endParaRPr>
          </a:p>
        </p:txBody>
      </p:sp>
      <p:cxnSp>
        <p:nvCxnSpPr>
          <p:cNvPr id="14" name="Straight Connector 13">
            <a:extLst>
              <a:ext uri="{FF2B5EF4-FFF2-40B4-BE49-F238E27FC236}">
                <a16:creationId xmlns:a16="http://schemas.microsoft.com/office/drawing/2014/main" id="{0D657F36-EDCB-19F0-B650-15EE91789D9B}"/>
              </a:ext>
              <a:ext uri="{C183D7F6-B498-43B3-948B-1728B52AA6E4}">
                <adec:decorative xmlns:adec="http://schemas.microsoft.com/office/drawing/2017/decorative" val="1"/>
              </a:ext>
            </a:extLst>
          </p:cNvPr>
          <p:cNvCxnSpPr>
            <a:cxnSpLocks/>
          </p:cNvCxnSpPr>
          <p:nvPr/>
        </p:nvCxnSpPr>
        <p:spPr>
          <a:xfrm>
            <a:off x="0" y="1249424"/>
            <a:ext cx="3064669"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AFB02FE2-FF36-4A6A-B123-A73FF097B3E4}"/>
              </a:ext>
            </a:extLst>
          </p:cNvPr>
          <p:cNvSpPr/>
          <p:nvPr/>
        </p:nvSpPr>
        <p:spPr>
          <a:xfrm>
            <a:off x="4216513" y="2098537"/>
            <a:ext cx="3725636" cy="109064"/>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b="1" dirty="0">
              <a:solidFill>
                <a:prstClr val="white"/>
              </a:solidFill>
              <a:latin typeface="Century Gothic"/>
            </a:endParaRPr>
          </a:p>
        </p:txBody>
      </p:sp>
      <p:sp>
        <p:nvSpPr>
          <p:cNvPr id="26" name="Rectangle: Rounded Corners 25">
            <a:extLst>
              <a:ext uri="{FF2B5EF4-FFF2-40B4-BE49-F238E27FC236}">
                <a16:creationId xmlns:a16="http://schemas.microsoft.com/office/drawing/2014/main" id="{34891D96-0885-0088-CD46-08D0DB170D06}"/>
              </a:ext>
            </a:extLst>
          </p:cNvPr>
          <p:cNvSpPr/>
          <p:nvPr/>
        </p:nvSpPr>
        <p:spPr>
          <a:xfrm>
            <a:off x="490878" y="2098536"/>
            <a:ext cx="3725636" cy="109064"/>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b="1" dirty="0">
              <a:solidFill>
                <a:prstClr val="white"/>
              </a:solidFill>
              <a:latin typeface="Century Gothic"/>
            </a:endParaRPr>
          </a:p>
        </p:txBody>
      </p:sp>
      <p:cxnSp>
        <p:nvCxnSpPr>
          <p:cNvPr id="9" name="Straight Connector 8">
            <a:extLst>
              <a:ext uri="{FF2B5EF4-FFF2-40B4-BE49-F238E27FC236}">
                <a16:creationId xmlns:a16="http://schemas.microsoft.com/office/drawing/2014/main" id="{6E49AC23-0A1D-0535-7933-05A48AF0BF75}"/>
              </a:ext>
              <a:ext uri="{C183D7F6-B498-43B3-948B-1728B52AA6E4}">
                <adec:decorative xmlns:adec="http://schemas.microsoft.com/office/drawing/2017/decorative" val="1"/>
              </a:ext>
            </a:extLst>
          </p:cNvPr>
          <p:cNvCxnSpPr>
            <a:cxnSpLocks/>
          </p:cNvCxnSpPr>
          <p:nvPr/>
        </p:nvCxnSpPr>
        <p:spPr>
          <a:xfrm>
            <a:off x="1039416" y="3965123"/>
            <a:ext cx="742150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DF950BD-17A7-A7E7-A7E2-0E6F32E330AD}"/>
              </a:ext>
              <a:ext uri="{C183D7F6-B498-43B3-948B-1728B52AA6E4}">
                <adec:decorative xmlns:adec="http://schemas.microsoft.com/office/drawing/2017/decorative" val="1"/>
              </a:ext>
            </a:extLst>
          </p:cNvPr>
          <p:cNvCxnSpPr>
            <a:cxnSpLocks/>
          </p:cNvCxnSpPr>
          <p:nvPr/>
        </p:nvCxnSpPr>
        <p:spPr>
          <a:xfrm>
            <a:off x="4691744" y="2435680"/>
            <a:ext cx="0" cy="305888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93349F77-6461-8653-07C4-4C8D4336680C}"/>
              </a:ext>
            </a:extLst>
          </p:cNvPr>
          <p:cNvSpPr/>
          <p:nvPr/>
        </p:nvSpPr>
        <p:spPr>
          <a:xfrm>
            <a:off x="1039416" y="4243073"/>
            <a:ext cx="3532564" cy="373564"/>
          </a:xfrm>
          <a:prstGeom prst="rect">
            <a:avLst/>
          </a:prstGeom>
        </p:spPr>
        <p:txBody>
          <a:bodyPr wrap="square" lIns="0" tIns="0" rIns="0" bIns="0" anchor="t">
            <a:spAutoFit/>
          </a:bodyPr>
          <a:lstStyle/>
          <a:p>
            <a:pPr defTabSz="685800" eaLnBrk="1" fontAlgn="auto" hangingPunct="1">
              <a:spcBef>
                <a:spcPts val="900"/>
              </a:spcBef>
              <a:spcAft>
                <a:spcPts val="0"/>
              </a:spcAft>
              <a:buClr>
                <a:srgbClr val="585858"/>
              </a:buClr>
              <a:defRPr/>
            </a:pPr>
            <a:endParaRPr lang="en-US" sz="1200" dirty="0">
              <a:solidFill>
                <a:srgbClr val="000000">
                  <a:lumMod val="75000"/>
                  <a:lumOff val="25000"/>
                </a:srgbClr>
              </a:solidFill>
              <a:latin typeface="Segoe UI Light"/>
              <a:cs typeface="Segoe UI" panose="020B0502040204020203" pitchFamily="34" charset="0"/>
            </a:endParaRPr>
          </a:p>
          <a:p>
            <a:pPr defTabSz="685800" eaLnBrk="1" fontAlgn="auto" hangingPunct="1">
              <a:lnSpc>
                <a:spcPct val="107000"/>
              </a:lnSpc>
              <a:spcBef>
                <a:spcPts val="0"/>
              </a:spcBef>
              <a:spcAft>
                <a:spcPts val="600"/>
              </a:spcAft>
              <a:defRPr/>
            </a:pPr>
            <a:endParaRPr 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3" name="Εικόνα 12">
            <a:extLst>
              <a:ext uri="{FF2B5EF4-FFF2-40B4-BE49-F238E27FC236}">
                <a16:creationId xmlns:a16="http://schemas.microsoft.com/office/drawing/2014/main" id="{9A9D3166-E755-4A8E-7227-48B463CDC0DE}"/>
              </a:ext>
            </a:extLst>
          </p:cNvPr>
          <p:cNvPicPr>
            <a:picLocks noChangeAspect="1"/>
          </p:cNvPicPr>
          <p:nvPr/>
        </p:nvPicPr>
        <p:blipFill>
          <a:blip r:embed="rId4"/>
          <a:stretch>
            <a:fillRect/>
          </a:stretch>
        </p:blipFill>
        <p:spPr>
          <a:xfrm>
            <a:off x="120963" y="4114651"/>
            <a:ext cx="4570779" cy="1843734"/>
          </a:xfrm>
          <a:prstGeom prst="roundRect">
            <a:avLst>
              <a:gd name="adj" fmla="val 4167"/>
            </a:avLst>
          </a:prstGeom>
          <a:solidFill>
            <a:srgbClr val="FFFFFF"/>
          </a:solidFill>
          <a:ln w="76200" cap="sq">
            <a:solidFill>
              <a:schemeClr val="accent4">
                <a:lumMod val="75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26" name="Picture 2" descr="spss_statistics">
            <a:extLst>
              <a:ext uri="{FF2B5EF4-FFF2-40B4-BE49-F238E27FC236}">
                <a16:creationId xmlns:a16="http://schemas.microsoft.com/office/drawing/2014/main" id="{48BF8812-EA1C-EDD9-8B2A-6039422415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140" y="4114651"/>
            <a:ext cx="400050" cy="400050"/>
          </a:xfrm>
          <a:prstGeom prst="rect">
            <a:avLst/>
          </a:prstGeom>
          <a:noFill/>
          <a:extLst>
            <a:ext uri="{909E8E84-426E-40DD-AFC4-6F175D3DCCD1}">
              <a14:hiddenFill xmlns:a14="http://schemas.microsoft.com/office/drawing/2010/main">
                <a:solidFill>
                  <a:srgbClr val="FFFFFF"/>
                </a:solidFill>
              </a14:hiddenFill>
            </a:ext>
          </a:extLst>
        </p:spPr>
      </p:pic>
      <p:pic>
        <p:nvPicPr>
          <p:cNvPr id="17" name="Θέση περιεχομένου 5">
            <a:extLst>
              <a:ext uri="{FF2B5EF4-FFF2-40B4-BE49-F238E27FC236}">
                <a16:creationId xmlns:a16="http://schemas.microsoft.com/office/drawing/2014/main" id="{C39195C6-DD65-BA05-BFFA-134FBA1FBDB7}"/>
              </a:ext>
            </a:extLst>
          </p:cNvPr>
          <p:cNvPicPr>
            <a:picLocks noChangeAspect="1"/>
          </p:cNvPicPr>
          <p:nvPr/>
        </p:nvPicPr>
        <p:blipFill rotWithShape="1">
          <a:blip r:embed="rId6"/>
          <a:srcRect l="19572" t="13360" r="39019" b="53862"/>
          <a:stretch/>
        </p:blipFill>
        <p:spPr>
          <a:xfrm>
            <a:off x="4718986" y="2118908"/>
            <a:ext cx="3847577" cy="1881039"/>
          </a:xfrm>
          <a:prstGeom prst="rect">
            <a:avLst/>
          </a:prstGeom>
          <a:ln>
            <a:solidFill>
              <a:schemeClr val="accent3">
                <a:lumMod val="60000"/>
                <a:lumOff val="40000"/>
              </a:schemeClr>
            </a:solidFill>
          </a:ln>
          <a:effectLst>
            <a:softEdge rad="112500"/>
          </a:effectLst>
        </p:spPr>
      </p:pic>
      <p:sp>
        <p:nvSpPr>
          <p:cNvPr id="16" name="TextBox 15">
            <a:extLst>
              <a:ext uri="{FF2B5EF4-FFF2-40B4-BE49-F238E27FC236}">
                <a16:creationId xmlns:a16="http://schemas.microsoft.com/office/drawing/2014/main" id="{01C66223-718C-D362-9EE9-7D91D2988BE8}"/>
              </a:ext>
            </a:extLst>
          </p:cNvPr>
          <p:cNvSpPr txBox="1"/>
          <p:nvPr/>
        </p:nvSpPr>
        <p:spPr>
          <a:xfrm>
            <a:off x="4751679" y="4182595"/>
            <a:ext cx="4212182" cy="1546577"/>
          </a:xfrm>
          <a:prstGeom prst="rect">
            <a:avLst/>
          </a:prstGeom>
          <a:solidFill>
            <a:schemeClr val="accent4">
              <a:lumMod val="20000"/>
              <a:lumOff val="80000"/>
              <a:shade val="30000"/>
              <a:satMod val="115000"/>
            </a:schemeClr>
          </a:solidFill>
          <a:ln w="57150">
            <a:solidFill>
              <a:schemeClr val="accent2">
                <a:lumMod val="75000"/>
              </a:schemeClr>
            </a:solidFill>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wrap="square">
            <a:spAutoFit/>
          </a:bodyPr>
          <a:lstStyle/>
          <a:p>
            <a:pPr defTabSz="685800" eaLnBrk="1" fontAlgn="auto" hangingPunct="1">
              <a:spcBef>
                <a:spcPts val="0"/>
              </a:spcBef>
              <a:spcAft>
                <a:spcPts val="0"/>
              </a:spcAft>
            </a:pPr>
            <a:br>
              <a:rPr lang="el-GR" sz="1350" b="1" dirty="0">
                <a:solidFill>
                  <a:srgbClr val="344157"/>
                </a:solidFill>
                <a:latin typeface="var(--awb-title-font-family)"/>
                <a:hlinkClick r:id="rId7"/>
              </a:rPr>
            </a:br>
            <a:r>
              <a:rPr lang="el-GR" sz="1350" b="1" dirty="0">
                <a:solidFill>
                  <a:srgbClr val="344157"/>
                </a:solidFill>
                <a:latin typeface="var(--awb-title-font-family)"/>
                <a:hlinkClick r:id="rId7"/>
              </a:rPr>
              <a:t>Οδηγίες για SPSS 27 και 28 </a:t>
            </a:r>
            <a:r>
              <a:rPr lang="el-GR" sz="1350" b="1" dirty="0" err="1">
                <a:solidFill>
                  <a:srgbClr val="344157"/>
                </a:solidFill>
                <a:latin typeface="var(--awb-title-font-family)"/>
                <a:hlinkClick r:id="rId7"/>
              </a:rPr>
              <a:t>Concurrent</a:t>
            </a:r>
            <a:r>
              <a:rPr lang="el-GR" sz="1350" b="1" dirty="0">
                <a:solidFill>
                  <a:srgbClr val="344157"/>
                </a:solidFill>
                <a:latin typeface="var(--awb-title-font-family)"/>
                <a:hlinkClick r:id="rId7"/>
              </a:rPr>
              <a:t> </a:t>
            </a:r>
            <a:r>
              <a:rPr lang="el-GR" sz="1350" b="1" dirty="0" err="1">
                <a:solidFill>
                  <a:srgbClr val="344157"/>
                </a:solidFill>
                <a:latin typeface="var(--awb-title-font-family)"/>
                <a:hlinkClick r:id="rId7"/>
              </a:rPr>
              <a:t>user</a:t>
            </a:r>
            <a:r>
              <a:rPr lang="el-GR" sz="1350" b="1" dirty="0">
                <a:solidFill>
                  <a:srgbClr val="344157"/>
                </a:solidFill>
                <a:latin typeface="var(--awb-title-font-family)"/>
                <a:hlinkClick r:id="rId7"/>
              </a:rPr>
              <a:t> </a:t>
            </a:r>
            <a:r>
              <a:rPr lang="el-GR" sz="1350" b="1" dirty="0" err="1">
                <a:solidFill>
                  <a:srgbClr val="344157"/>
                </a:solidFill>
                <a:latin typeface="var(--awb-title-font-family)"/>
                <a:hlinkClick r:id="rId7"/>
              </a:rPr>
              <a:t>license</a:t>
            </a:r>
            <a:endParaRPr lang="el-GR" sz="1350" b="1" dirty="0">
              <a:solidFill>
                <a:srgbClr val="344157"/>
              </a:solidFill>
              <a:latin typeface="var(--awb-title-font-family)"/>
            </a:endParaRPr>
          </a:p>
          <a:p>
            <a:pPr defTabSz="685800" eaLnBrk="1" fontAlgn="auto" hangingPunct="1">
              <a:spcBef>
                <a:spcPts val="0"/>
              </a:spcBef>
              <a:spcAft>
                <a:spcPts val="0"/>
              </a:spcAft>
              <a:buFont typeface="Arial" panose="020B0604020202020204" pitchFamily="34" charset="0"/>
              <a:buChar char="•"/>
            </a:pPr>
            <a:r>
              <a:rPr lang="el-GR" sz="1350" dirty="0">
                <a:solidFill>
                  <a:srgbClr val="344157"/>
                </a:solidFill>
                <a:latin typeface="var(--awb-content-font-family)"/>
              </a:rPr>
              <a:t>Οδηγίες ενεργοποίησης θα βρείτε στον παρακάτω </a:t>
            </a:r>
            <a:r>
              <a:rPr lang="el-GR" sz="1350" dirty="0">
                <a:solidFill>
                  <a:srgbClr val="344157"/>
                </a:solidFill>
                <a:latin typeface="var(--awb-content-font-family)"/>
                <a:hlinkClick r:id="rId8"/>
              </a:rPr>
              <a:t>σύνδεσμο</a:t>
            </a:r>
            <a:r>
              <a:rPr lang="el-GR" sz="1350" dirty="0">
                <a:solidFill>
                  <a:srgbClr val="344157"/>
                </a:solidFill>
                <a:latin typeface="var(--awb-content-font-family)"/>
              </a:rPr>
              <a:t>.</a:t>
            </a:r>
          </a:p>
          <a:p>
            <a:pPr defTabSz="685800" eaLnBrk="1" fontAlgn="auto" hangingPunct="1">
              <a:spcBef>
                <a:spcPts val="0"/>
              </a:spcBef>
              <a:spcAft>
                <a:spcPts val="0"/>
              </a:spcAft>
              <a:buFont typeface="Arial" panose="020B0604020202020204" pitchFamily="34" charset="0"/>
              <a:buChar char="•"/>
            </a:pPr>
            <a:r>
              <a:rPr lang="el-GR" sz="1350" dirty="0">
                <a:solidFill>
                  <a:srgbClr val="344157"/>
                </a:solidFill>
                <a:latin typeface="var(--awb-content-font-family)"/>
              </a:rPr>
              <a:t>Για εγκατάσταση σε MAC OS πατήστε το παρακάτω </a:t>
            </a:r>
            <a:r>
              <a:rPr lang="el-GR" sz="1350" dirty="0">
                <a:solidFill>
                  <a:srgbClr val="344157"/>
                </a:solidFill>
                <a:latin typeface="var(--awb-content-font-family)"/>
                <a:hlinkClick r:id="rId9"/>
              </a:rPr>
              <a:t>σύνδεσμο</a:t>
            </a:r>
            <a:r>
              <a:rPr lang="el-GR" sz="1350" dirty="0">
                <a:solidFill>
                  <a:srgbClr val="344157"/>
                </a:solidFill>
                <a:latin typeface="var(--awb-content-font-family)"/>
              </a:rPr>
              <a:t>.</a:t>
            </a:r>
            <a:endParaRPr lang="en-US" sz="1350" dirty="0">
              <a:solidFill>
                <a:srgbClr val="344157"/>
              </a:solidFill>
              <a:latin typeface="var(--awb-content-font-family)"/>
            </a:endParaRPr>
          </a:p>
          <a:p>
            <a:pPr defTabSz="685800" eaLnBrk="1" fontAlgn="auto" hangingPunct="1">
              <a:spcBef>
                <a:spcPts val="0"/>
              </a:spcBef>
              <a:spcAft>
                <a:spcPts val="0"/>
              </a:spcAft>
            </a:pPr>
            <a:endParaRPr lang="el-GR" sz="1350" dirty="0">
              <a:solidFill>
                <a:srgbClr val="344157"/>
              </a:solidFill>
              <a:latin typeface="var(--awb-content-font-family)"/>
            </a:endParaRPr>
          </a:p>
        </p:txBody>
      </p:sp>
    </p:spTree>
    <p:extLst>
      <p:ext uri="{BB962C8B-B14F-4D97-AF65-F5344CB8AC3E}">
        <p14:creationId xmlns:p14="http://schemas.microsoft.com/office/powerpoint/2010/main" val="2922924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26"/>
            <a:ext cx="4211157"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73">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6"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375032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315" name="Rectangle 3">
            <a:extLst>
              <a:ext uri="{FF2B5EF4-FFF2-40B4-BE49-F238E27FC236}">
                <a16:creationId xmlns:a16="http://schemas.microsoft.com/office/drawing/2014/main" id="{C1D3246C-0B63-4E51-85BD-99175B3FC849}"/>
              </a:ext>
            </a:extLst>
          </p:cNvPr>
          <p:cNvSpPr>
            <a:spLocks noGrp="1" noChangeArrowheads="1"/>
          </p:cNvSpPr>
          <p:nvPr>
            <p:ph idx="1"/>
          </p:nvPr>
        </p:nvSpPr>
        <p:spPr>
          <a:xfrm>
            <a:off x="3929840" y="548680"/>
            <a:ext cx="4768073" cy="5326658"/>
          </a:xfrm>
        </p:spPr>
        <p:txBody>
          <a:bodyPr/>
          <a:lstStyle/>
          <a:p>
            <a:pPr marL="609600" indent="-609600" algn="ctr" eaLnBrk="1" hangingPunct="1">
              <a:lnSpc>
                <a:spcPct val="80000"/>
              </a:lnSpc>
              <a:buFontTx/>
              <a:buNone/>
              <a:defRPr/>
            </a:pPr>
            <a:r>
              <a:rPr lang="el-GR" altLang="el-GR" sz="2800" dirty="0"/>
              <a:t>	</a:t>
            </a:r>
            <a:endParaRPr lang="el-GR" altLang="el-GR" sz="2800" dirty="0">
              <a:latin typeface="Calibri" panose="020F0502020204030204" pitchFamily="34" charset="0"/>
              <a:cs typeface="Calibri" panose="020F0502020204030204" pitchFamily="34" charset="0"/>
            </a:endParaRPr>
          </a:p>
          <a:p>
            <a:pPr marL="609600" indent="-609600" algn="ctr" eaLnBrk="1" hangingPunct="1">
              <a:lnSpc>
                <a:spcPct val="80000"/>
              </a:lnSpc>
              <a:buFontTx/>
              <a:buNone/>
              <a:defRPr/>
            </a:pPr>
            <a:endParaRPr lang="el-GR" altLang="el-GR" sz="2800" dirty="0">
              <a:latin typeface="Calibri" panose="020F0502020204030204" pitchFamily="34" charset="0"/>
              <a:cs typeface="Calibri" panose="020F0502020204030204" pitchFamily="34" charset="0"/>
            </a:endParaRPr>
          </a:p>
          <a:p>
            <a:pPr marL="609600" indent="-609600" eaLnBrk="1" hangingPunct="1">
              <a:lnSpc>
                <a:spcPct val="80000"/>
              </a:lnSpc>
              <a:buFontTx/>
              <a:buNone/>
              <a:defRPr/>
            </a:pPr>
            <a:endParaRPr lang="el-GR" altLang="el-GR" sz="2800" dirty="0">
              <a:solidFill>
                <a:schemeClr val="hlink"/>
              </a:solidFill>
              <a:latin typeface="Calibri" panose="020F0502020204030204" pitchFamily="34" charset="0"/>
              <a:cs typeface="Calibri" panose="020F0502020204030204" pitchFamily="34" charset="0"/>
            </a:endParaRPr>
          </a:p>
          <a:p>
            <a:pPr marL="609600" indent="-609600" algn="ctr" eaLnBrk="1" hangingPunct="1">
              <a:lnSpc>
                <a:spcPct val="80000"/>
              </a:lnSpc>
              <a:buFontTx/>
              <a:buNone/>
              <a:defRPr/>
            </a:pPr>
            <a:endParaRPr lang="el-GR" altLang="el-GR" sz="2400" i="1" dirty="0">
              <a:solidFill>
                <a:schemeClr val="hlink"/>
              </a:solidFill>
              <a:latin typeface="Calibri" panose="020F0502020204030204" pitchFamily="34" charset="0"/>
              <a:cs typeface="Calibri" panose="020F0502020204030204" pitchFamily="34" charset="0"/>
            </a:endParaRPr>
          </a:p>
        </p:txBody>
      </p:sp>
      <p:graphicFrame>
        <p:nvGraphicFramePr>
          <p:cNvPr id="2" name="Διάγραμμα 1">
            <a:extLst>
              <a:ext uri="{FF2B5EF4-FFF2-40B4-BE49-F238E27FC236}">
                <a16:creationId xmlns:a16="http://schemas.microsoft.com/office/drawing/2014/main" id="{B7F1B6D0-1603-4C65-AF71-37B7CFFE99D4}"/>
              </a:ext>
            </a:extLst>
          </p:cNvPr>
          <p:cNvGraphicFramePr/>
          <p:nvPr>
            <p:extLst>
              <p:ext uri="{D42A27DB-BD31-4B8C-83A1-F6EECF244321}">
                <p14:modId xmlns:p14="http://schemas.microsoft.com/office/powerpoint/2010/main" val="586842173"/>
              </p:ext>
            </p:extLst>
          </p:nvPr>
        </p:nvGraphicFramePr>
        <p:xfrm>
          <a:off x="179512" y="2276873"/>
          <a:ext cx="3312368" cy="24482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0CA516F0-52D7-9D6E-D028-3C4C28CB50A2}"/>
              </a:ext>
            </a:extLst>
          </p:cNvPr>
          <p:cNvSpPr txBox="1"/>
          <p:nvPr/>
        </p:nvSpPr>
        <p:spPr>
          <a:xfrm>
            <a:off x="4067945" y="3244334"/>
            <a:ext cx="4533880" cy="646331"/>
          </a:xfrm>
          <a:prstGeom prst="rect">
            <a:avLst/>
          </a:prstGeom>
          <a:noFill/>
        </p:spPr>
        <p:txBody>
          <a:bodyPr wrap="square">
            <a:spAutoFit/>
          </a:bodyPr>
          <a:lstStyle/>
          <a:p>
            <a:pPr marL="285750" indent="-285750">
              <a:buFont typeface="Arial" panose="020B0604020202020204" pitchFamily="34" charset="0"/>
              <a:buChar char="•"/>
            </a:pPr>
            <a:r>
              <a:rPr lang="el-GR" altLang="el-GR" sz="1800" b="1" dirty="0">
                <a:solidFill>
                  <a:srgbClr val="C00000"/>
                </a:solidFill>
                <a:latin typeface="Calibri" panose="020F0502020204030204" pitchFamily="34" charset="0"/>
                <a:cs typeface="Calibri" panose="020F0502020204030204" pitchFamily="34" charset="0"/>
              </a:rPr>
              <a:t>ΕΡΓΑΣΤΗΡΙΟ_ΠΑΡΑΔΕΙΓΜΑ 1 (αρχείο </a:t>
            </a:r>
            <a:r>
              <a:rPr lang="en-US" altLang="el-GR" sz="1800" b="1" dirty="0" err="1">
                <a:solidFill>
                  <a:srgbClr val="C00000"/>
                </a:solidFill>
                <a:latin typeface="Calibri" panose="020F0502020204030204" pitchFamily="34" charset="0"/>
                <a:cs typeface="Calibri" panose="020F0502020204030204" pitchFamily="34" charset="0"/>
              </a:rPr>
              <a:t>spss</a:t>
            </a:r>
            <a:r>
              <a:rPr lang="en-US" altLang="el-GR" sz="1800" b="1" dirty="0">
                <a:solidFill>
                  <a:srgbClr val="C00000"/>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l-GR" b="1" dirty="0">
                <a:solidFill>
                  <a:srgbClr val="C00000"/>
                </a:solidFill>
                <a:latin typeface="Calibri" panose="020F0502020204030204" pitchFamily="34" charset="0"/>
                <a:cs typeface="Calibri" panose="020F0502020204030204" pitchFamily="34" charset="0"/>
              </a:rPr>
              <a:t>ΠΑΡΑΔΕΙΓΜΑ 1 (αρχείο </a:t>
            </a:r>
            <a:r>
              <a:rPr lang="en-US" b="1" dirty="0">
                <a:solidFill>
                  <a:srgbClr val="C00000"/>
                </a:solidFill>
                <a:latin typeface="Calibri" panose="020F0502020204030204" pitchFamily="34" charset="0"/>
                <a:cs typeface="Calibri" panose="020F0502020204030204" pitchFamily="34" charset="0"/>
              </a:rPr>
              <a:t>Excel)</a:t>
            </a:r>
            <a:endParaRPr lang="en-US" dirty="0"/>
          </a:p>
        </p:txBody>
      </p:sp>
    </p:spTree>
    <p:extLst>
      <p:ext uri="{BB962C8B-B14F-4D97-AF65-F5344CB8AC3E}">
        <p14:creationId xmlns:p14="http://schemas.microsoft.com/office/powerpoint/2010/main" val="1173528753"/>
      </p:ext>
    </p:extLst>
  </p:cSld>
  <p:clrMapOvr>
    <a:masterClrMapping/>
  </p:clrMapOvr>
  <p:transition/>
</p:sld>
</file>

<file path=ppt/theme/theme1.xml><?xml version="1.0" encoding="utf-8"?>
<a:theme xmlns:a="http://schemas.openxmlformats.org/drawingml/2006/main" name="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TY SKETCH 16X9">
  <a:themeElements>
    <a:clrScheme name="CitySketch">
      <a:dk1>
        <a:srgbClr val="3D372E"/>
      </a:dk1>
      <a:lt1>
        <a:sysClr val="window" lastClr="FFFFFF"/>
      </a:lt1>
      <a:dk2>
        <a:srgbClr val="000000"/>
      </a:dk2>
      <a:lt2>
        <a:srgbClr val="E0ECE1"/>
      </a:lt2>
      <a:accent1>
        <a:srgbClr val="B2D0B4"/>
      </a:accent1>
      <a:accent2>
        <a:srgbClr val="88A5BA"/>
      </a:accent2>
      <a:accent3>
        <a:srgbClr val="909F5F"/>
      </a:accent3>
      <a:accent4>
        <a:srgbClr val="C9A057"/>
      </a:accent4>
      <a:accent5>
        <a:srgbClr val="DA7D60"/>
      </a:accent5>
      <a:accent6>
        <a:srgbClr val="978975"/>
      </a:accent6>
      <a:hlink>
        <a:srgbClr val="C9A057"/>
      </a:hlink>
      <a:folHlink>
        <a:srgbClr val="978975"/>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23.potx" id="{55B65C5C-2110-41C9-9432-67D739EC5CFC}" vid="{FDE12540-4521-4F30-863D-D54DD2EE1C3B}"/>
    </a:ext>
  </a:extLst>
</a:theme>
</file>

<file path=ppt/theme/theme3.xml><?xml version="1.0" encoding="utf-8"?>
<a:theme xmlns:a="http://schemas.openxmlformats.org/drawingml/2006/main" name="Θέμα του Office">
  <a:themeElements>
    <a:clrScheme name="Custom 73">
      <a:dk1>
        <a:srgbClr val="000000"/>
      </a:dk1>
      <a:lt1>
        <a:sysClr val="window" lastClr="FFFFFF"/>
      </a:lt1>
      <a:dk2>
        <a:srgbClr val="585858"/>
      </a:dk2>
      <a:lt2>
        <a:srgbClr val="E3E3E3"/>
      </a:lt2>
      <a:accent1>
        <a:srgbClr val="E20613"/>
      </a:accent1>
      <a:accent2>
        <a:srgbClr val="A9C038"/>
      </a:accent2>
      <a:accent3>
        <a:srgbClr val="11AEC7"/>
      </a:accent3>
      <a:accent4>
        <a:srgbClr val="F59F26"/>
      </a:accent4>
      <a:accent5>
        <a:srgbClr val="0062A9"/>
      </a:accent5>
      <a:accent6>
        <a:srgbClr val="EB6047"/>
      </a:accent6>
      <a:hlink>
        <a:srgbClr val="8ED9F6"/>
      </a:hlink>
      <a:folHlink>
        <a:srgbClr val="C00000"/>
      </a:folHlink>
    </a:clrScheme>
    <a:fontScheme name="Modern 01">
      <a:majorFont>
        <a:latin typeface="Century Gothic"/>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78455520_Project analysis, from 24Slides_SL_V1.potx" id="{55E7247F-78B2-40DB-9AFE-D4DD42FA8F09}" vid="{22E2FD65-A32D-4798-AF43-CE42F250BDDF}"/>
    </a:ext>
  </a:extLst>
</a:theme>
</file>

<file path=ppt/theme/theme4.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3003</TotalTime>
  <Words>1741</Words>
  <Application>Microsoft Office PowerPoint</Application>
  <PresentationFormat>Προβολή στην οθόνη (4:3)</PresentationFormat>
  <Paragraphs>307</Paragraphs>
  <Slides>51</Slides>
  <Notes>17</Notes>
  <HiddenSlides>0</HiddenSlides>
  <MMClips>0</MMClips>
  <ScaleCrop>false</ScaleCrop>
  <HeadingPairs>
    <vt:vector size="8" baseType="variant">
      <vt:variant>
        <vt:lpstr>Γραμματοσειρές που χρησιμοποιούνται</vt:lpstr>
      </vt:variant>
      <vt:variant>
        <vt:i4>18</vt:i4>
      </vt:variant>
      <vt:variant>
        <vt:lpstr>Θέμα</vt:lpstr>
      </vt:variant>
      <vt:variant>
        <vt:i4>3</vt:i4>
      </vt:variant>
      <vt:variant>
        <vt:lpstr>Ενσωματωμένοι διακομιστές OLE</vt:lpstr>
      </vt:variant>
      <vt:variant>
        <vt:i4>1</vt:i4>
      </vt:variant>
      <vt:variant>
        <vt:lpstr>Τίτλοι διαφανειών</vt:lpstr>
      </vt:variant>
      <vt:variant>
        <vt:i4>51</vt:i4>
      </vt:variant>
    </vt:vector>
  </HeadingPairs>
  <TitlesOfParts>
    <vt:vector size="73" baseType="lpstr">
      <vt:lpstr>Aptos</vt:lpstr>
      <vt:lpstr>Arial</vt:lpstr>
      <vt:lpstr>Bahnschrift SemiBold Condensed</vt:lpstr>
      <vt:lpstr>Bookman Old Style</vt:lpstr>
      <vt:lpstr>Calibri</vt:lpstr>
      <vt:lpstr>Cambria</vt:lpstr>
      <vt:lpstr>Century Gothic</vt:lpstr>
      <vt:lpstr>Century Schoolbook</vt:lpstr>
      <vt:lpstr>Monotype Sorts</vt:lpstr>
      <vt:lpstr>Open Sans</vt:lpstr>
      <vt:lpstr>Perpetua</vt:lpstr>
      <vt:lpstr>Segoe UI Light</vt:lpstr>
      <vt:lpstr>Source Sans Pro</vt:lpstr>
      <vt:lpstr>Times New Roman</vt:lpstr>
      <vt:lpstr>var(--awb-content-font-family)</vt:lpstr>
      <vt:lpstr>var(--awb-title-font-family)</vt:lpstr>
      <vt:lpstr>Verdana</vt:lpstr>
      <vt:lpstr>Wingdings</vt:lpstr>
      <vt:lpstr>Προεπιλεγμένη σχεδίαση</vt:lpstr>
      <vt:lpstr>CITY SKETCH 16X9</vt:lpstr>
      <vt:lpstr>Θέμα του Office</vt:lpstr>
      <vt:lpstr>Visio</vt:lpstr>
      <vt:lpstr>Σεμινάριο: Μεθοδολογία της έρευνας https://eclass.upatras.gr/courses/PDE1616/</vt:lpstr>
      <vt:lpstr>ΟΡΓΑΝΩΣΗ ΚΑΙ ΦΟΡΤΟΣ ΕΡΓΑΣΙΑΣ </vt:lpstr>
      <vt:lpstr>Αξιολόγηση </vt:lpstr>
      <vt:lpstr>Ενδεικτική βιβλιογραφία </vt:lpstr>
      <vt:lpstr>Παρουσίαση του PowerPoint</vt:lpstr>
      <vt:lpstr>Παρουσίαση του PowerPoint</vt:lpstr>
      <vt:lpstr>Κάπως έτσι… </vt:lpstr>
      <vt:lpstr>Project analysis slide 8</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ΒΑΣΗ ΠΑΡΑΔΕΙΓΜΑ</vt:lpstr>
      <vt:lpstr>ΒΑΣΗ ΠΑΡΑΔΕΙΓΜΑ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Βρείτε τα κατάλληλα μέτρα κεντρικής τάσης των προηγούμενων μεταβλητών ανά φύλο </vt:lpstr>
      <vt:lpstr>Παρουσίαση του PowerPoint</vt:lpstr>
      <vt:lpstr>Παρουσίαση του PowerPoint</vt:lpstr>
      <vt:lpstr>Παρουσίαση του PowerPoint</vt:lpstr>
      <vt:lpstr>Παρουσίαση του PowerPoint</vt:lpstr>
      <vt:lpstr>Ασκήσεις  ΣΥΝΤΕΛΕΣΤΕΣ  ΣΥΝΑΦΕΙΑΣ</vt:lpstr>
      <vt:lpstr>Σχέσεις ονομαστικών, τακτικών μεταβλητών Crosstabs</vt:lpstr>
      <vt:lpstr>Π.χ. Υπάρχει σχέση μεταξύ επιστημονικών πεδίων και σπουδαιότητας στη δήλωση 1;</vt:lpstr>
      <vt:lpstr>Επηρεάζει το φύλο την δήλωση σπουδαιότητας 1;</vt:lpstr>
      <vt:lpstr>Παρουσίαση του PowerPoint</vt:lpstr>
      <vt:lpstr>Υπάρχει σχέση μεταξύ της σημαντικότητας των 16 δηλώσεων;</vt:lpstr>
      <vt:lpstr>Κατασκευή νέας μεταβλητής ως άθροισμα/μέσος όρος  επιμέρους μεταβλητών    αξιοπιστία εσωτερικής συνοχής (συνέπειας)</vt:lpstr>
      <vt:lpstr>αξιοπιστία εσωτερικής συνέπειας</vt:lpstr>
      <vt:lpstr>Παρουσίαση του PowerPoint</vt:lpstr>
      <vt:lpstr>Παρουσίαση του PowerPoint</vt:lpstr>
      <vt:lpstr>ΤΡΙΤΗ ΕΝΟΤΗΤΑ</vt:lpstr>
      <vt:lpstr>Παρουσίαση του PowerPoint</vt:lpstr>
      <vt:lpstr>Διαδικασία ελέγχου υπόθεσης</vt:lpstr>
      <vt:lpstr>Με άλλα λόγια</vt:lpstr>
      <vt:lpstr>Παρουσίαση του PowerPoint</vt:lpstr>
      <vt:lpstr>Παρουσίαση του PowerPoint</vt:lpstr>
      <vt:lpstr>Σύγκριση δύο μ.ο:  Υπάρχει διαφορά (σ.σ) στη σημαντικότητα(συνολικά) μεταξύ ανδρών και γυναικών;  Η0: μα=μκ, Ηa:μα≠μκ, α=0,05, p=0,04  απορρίπτω τη μηδενική υπόθεση και δέχομαι την εναλλακτική, άρα.. </vt:lpstr>
      <vt:lpstr>Σύγκριση περισσοτέρων των 2 μ.ο    Υπάρχει σ.σ. διαφορά μεταξύ των επιστημονικών πεδίων στη σημαντικότητα (συνολικά);  Η0: δεν υπάρχει διαφορά, Ηa: υπάρχει διαφορά, α=0,05, p= 0,3  Αποτυγχάνω να απορρίψω την μηδενική υπόθεση </vt:lpstr>
      <vt:lpstr>Σύγκριση μέσης διαφοράς Υπάρχει διαφορά (σ.σ) μεταξύ της σημαντικότητας δήλωσης 1 και δήλωσης 3; Ho….., Ha……,α=…., p= 0,38,  Απορρίπτω τη μηδενική και δέχομαι την εναλλακτική, δηλαδή υπάρχει σ.σ. διαφορά στις απόψεις για τη σημαντικότητα των δηλώσεων 1 και 3</vt:lpstr>
      <vt:lpstr>Παρουσίαση του PowerPoint</vt:lpstr>
      <vt:lpstr>1. έχει σ.σ. διαφορά μεταξύ Ανθρωπιστικών επιστημών και Μηχανικής  η συνολική σημαντικότητα των δηλώσεων (t-test independent)  2. υπάρχει σ.σ. διαφορά στα επιστημονικά πεδία για τη συνολική σημαντικότητα των προτάσεων; (F-test)/Boneferroni)  3. υπάρχει σ.σ διαφορά σημαντικότας της δήλωσης «να διαλέγω εγώ τα μαθήματα που θα με ενδιαφέρουν και από άλλα τμήματα και να φτιάχνω εγώ το πρόγραμμα σπουδών μου» με τη δήλωση «να έχω την δυνατότητα  να παρακολουθώ προγραμματισμένα διαδικτυακά σεμινάρια στα μαθήματα που με ενδιαφέρουν»(t-test-paired)   </vt:lpstr>
      <vt:lpstr>Παρουσίαση του PowerPoint</vt:lpstr>
      <vt:lpstr>Παρουσίαση του PowerPoint</vt:lpstr>
      <vt:lpstr>Παρουσίαση του PowerPoint</vt:lpstr>
      <vt:lpstr>Εργασίες  ΤΕΤΑΡΤΗ ΕΝΟΤΗΤΑ</vt:lpstr>
      <vt:lpstr>Θεματικοί άξονες εργασιών</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user1</cp:lastModifiedBy>
  <cp:revision>285</cp:revision>
  <dcterms:created xsi:type="dcterms:W3CDTF">2020-02-26T11:08:53Z</dcterms:created>
  <dcterms:modified xsi:type="dcterms:W3CDTF">2024-03-06T08:47:37Z</dcterms:modified>
</cp:coreProperties>
</file>