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0" r:id="rId2"/>
    <p:sldId id="261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290" r:id="rId23"/>
    <p:sldId id="329" r:id="rId24"/>
    <p:sldId id="299" r:id="rId25"/>
    <p:sldId id="292" r:id="rId26"/>
    <p:sldId id="291" r:id="rId27"/>
    <p:sldId id="294" r:id="rId28"/>
    <p:sldId id="29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8" d="100"/>
          <a:sy n="78" d="100"/>
        </p:scale>
        <p:origin x="-264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Ο Νόμος του 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Stokes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l-GR" sz="2600" dirty="0" err="1" smtClean="0"/>
              <a:t>Ολιβίνης</a:t>
            </a:r>
            <a:r>
              <a:rPr lang="el-GR" sz="2600" dirty="0" smtClean="0"/>
              <a:t> σε βασάλτη:</a:t>
            </a:r>
            <a:endParaRPr lang="en-US" sz="2600" dirty="0" smtClean="0"/>
          </a:p>
          <a:p>
            <a:pPr lvl="1">
              <a:spcBef>
                <a:spcPts val="1500"/>
              </a:spcBef>
              <a:buFontTx/>
              <a:buChar char="–"/>
            </a:pPr>
            <a:r>
              <a:rPr lang="el-GR" sz="2600" dirty="0" err="1" smtClean="0"/>
              <a:t>Βασαλτικό</a:t>
            </a:r>
            <a:r>
              <a:rPr lang="el-GR" sz="2600" dirty="0" smtClean="0"/>
              <a:t> υγρό</a:t>
            </a:r>
            <a:r>
              <a:rPr lang="en-US" sz="2600" dirty="0" smtClean="0"/>
              <a:t> (</a:t>
            </a:r>
            <a:r>
              <a:rPr lang="en-US" sz="2600" dirty="0" err="1" smtClean="0"/>
              <a:t>r</a:t>
            </a:r>
            <a:r>
              <a:rPr lang="en-US" sz="2600" baseline="-25000" dirty="0" err="1" smtClean="0"/>
              <a:t>l</a:t>
            </a:r>
            <a:r>
              <a:rPr lang="en-US" sz="2600" dirty="0" smtClean="0"/>
              <a:t> = 2</a:t>
            </a:r>
            <a:r>
              <a:rPr lang="el-GR" sz="2600" dirty="0" smtClean="0"/>
              <a:t>,</a:t>
            </a:r>
            <a:r>
              <a:rPr lang="en-US" sz="2600" dirty="0" smtClean="0"/>
              <a:t>65 g/cm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, m = 1000 poise</a:t>
            </a:r>
            <a:r>
              <a:rPr lang="el-GR" sz="2600" dirty="0" smtClean="0"/>
              <a:t>)</a:t>
            </a:r>
          </a:p>
          <a:p>
            <a:pPr lvl="1">
              <a:spcBef>
                <a:spcPts val="1500"/>
              </a:spcBef>
              <a:buFontTx/>
              <a:buChar char="–"/>
            </a:pPr>
            <a:r>
              <a:rPr lang="el-GR" sz="2600" dirty="0" err="1" smtClean="0"/>
              <a:t>Ολιβίνης</a:t>
            </a:r>
            <a:r>
              <a:rPr lang="en-US" sz="2600" dirty="0" smtClean="0"/>
              <a:t> (</a:t>
            </a:r>
            <a:r>
              <a:rPr lang="en-US" sz="2600" dirty="0" err="1" smtClean="0"/>
              <a:t>r</a:t>
            </a:r>
            <a:r>
              <a:rPr lang="en-US" sz="2600" baseline="-25000" dirty="0" err="1" smtClean="0"/>
              <a:t>s</a:t>
            </a:r>
            <a:r>
              <a:rPr lang="en-US" sz="2600" dirty="0" smtClean="0"/>
              <a:t> = 3</a:t>
            </a:r>
            <a:r>
              <a:rPr lang="el-GR" sz="2600" dirty="0" smtClean="0"/>
              <a:t>,</a:t>
            </a:r>
            <a:r>
              <a:rPr lang="en-US" sz="2600" dirty="0" smtClean="0"/>
              <a:t>3 g/cm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, r = 0</a:t>
            </a:r>
            <a:r>
              <a:rPr lang="el-GR" sz="2600" dirty="0" smtClean="0"/>
              <a:t>,</a:t>
            </a:r>
            <a:r>
              <a:rPr lang="en-US" sz="2600" dirty="0" smtClean="0"/>
              <a:t>1 cm) </a:t>
            </a:r>
          </a:p>
          <a:p>
            <a:pPr lvl="1">
              <a:spcBef>
                <a:spcPts val="1500"/>
              </a:spcBef>
              <a:buFontTx/>
              <a:buChar char="–"/>
            </a:pPr>
            <a:r>
              <a:rPr lang="en-US" sz="2600" dirty="0" smtClean="0"/>
              <a:t>V = 2·980·0</a:t>
            </a:r>
            <a:r>
              <a:rPr lang="el-GR" sz="2600" dirty="0" smtClean="0"/>
              <a:t>,</a:t>
            </a:r>
            <a:r>
              <a:rPr lang="en-US" sz="2600" dirty="0" smtClean="0"/>
              <a:t>1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(3</a:t>
            </a:r>
            <a:r>
              <a:rPr lang="el-GR" sz="2600" dirty="0" smtClean="0"/>
              <a:t>,</a:t>
            </a:r>
            <a:r>
              <a:rPr lang="en-US" sz="2600" dirty="0" smtClean="0"/>
              <a:t>3-2</a:t>
            </a:r>
            <a:r>
              <a:rPr lang="el-GR" sz="2600" dirty="0" smtClean="0"/>
              <a:t>,</a:t>
            </a:r>
            <a:r>
              <a:rPr lang="en-US" sz="2600" dirty="0" smtClean="0"/>
              <a:t>65)/</a:t>
            </a:r>
            <a:r>
              <a:rPr lang="el-GR" sz="2600" dirty="0" smtClean="0"/>
              <a:t>(</a:t>
            </a:r>
            <a:r>
              <a:rPr lang="en-US" sz="2600" dirty="0" smtClean="0"/>
              <a:t>9·1000</a:t>
            </a:r>
            <a:r>
              <a:rPr lang="el-GR" sz="2600" dirty="0" smtClean="0"/>
              <a:t>)</a:t>
            </a:r>
            <a:r>
              <a:rPr lang="en-US" sz="2600" dirty="0" smtClean="0"/>
              <a:t> = 0</a:t>
            </a:r>
            <a:r>
              <a:rPr lang="el-GR" sz="2600" dirty="0" smtClean="0"/>
              <a:t>,</a:t>
            </a:r>
            <a:r>
              <a:rPr lang="en-US" sz="2600" dirty="0" smtClean="0"/>
              <a:t>001</a:t>
            </a:r>
            <a:r>
              <a:rPr lang="el-GR" sz="2600" dirty="0" smtClean="0"/>
              <a:t>4</a:t>
            </a:r>
            <a:r>
              <a:rPr lang="en-US" sz="2600" dirty="0" smtClean="0"/>
              <a:t> cm/sec</a:t>
            </a:r>
            <a:r>
              <a:rPr lang="el-GR" sz="2600" dirty="0" smtClean="0"/>
              <a:t> (5,1 </a:t>
            </a:r>
            <a:r>
              <a:rPr lang="en-US" sz="2600" dirty="0" smtClean="0"/>
              <a:t>cm/h </a:t>
            </a:r>
            <a:r>
              <a:rPr lang="el-GR" sz="2600" dirty="0" smtClean="0"/>
              <a:t>ή περίπου </a:t>
            </a:r>
            <a:r>
              <a:rPr lang="en-US" sz="2600" dirty="0" smtClean="0"/>
              <a:t>1</a:t>
            </a:r>
            <a:r>
              <a:rPr lang="el-GR" sz="2600" dirty="0" smtClean="0"/>
              <a:t>,22 </a:t>
            </a:r>
            <a:r>
              <a:rPr lang="en-US" sz="2600" dirty="0" smtClean="0"/>
              <a:t>m/d </a:t>
            </a:r>
            <a:r>
              <a:rPr lang="el-GR" sz="2600" dirty="0" smtClean="0"/>
              <a:t>ή 446</a:t>
            </a:r>
            <a:r>
              <a:rPr lang="en-US" sz="2600" dirty="0" smtClean="0"/>
              <a:t>m/a</a:t>
            </a:r>
            <a:r>
              <a:rPr lang="el-GR" sz="2600" dirty="0" smtClean="0"/>
              <a:t>)</a:t>
            </a:r>
          </a:p>
          <a:p>
            <a:pPr lvl="0" indent="12700">
              <a:spcBef>
                <a:spcPts val="1500"/>
              </a:spcBef>
              <a:buClr>
                <a:srgbClr val="FFFF00"/>
              </a:buClr>
              <a:buNone/>
            </a:pPr>
            <a:r>
              <a:rPr lang="el-GR" sz="2600" dirty="0" smtClean="0"/>
              <a:t>Οι συνήθεις </a:t>
            </a:r>
            <a:r>
              <a:rPr lang="el-GR" sz="2600" dirty="0" err="1" smtClean="0"/>
              <a:t>πλουτωνίτες</a:t>
            </a:r>
            <a:r>
              <a:rPr lang="el-GR" sz="2600" dirty="0" smtClean="0"/>
              <a:t> κρυσταλλώνονται σε διάστημα της τάξης 10</a:t>
            </a:r>
            <a:r>
              <a:rPr lang="el-GR" sz="2600" baseline="30000" dirty="0" smtClean="0"/>
              <a:t>4</a:t>
            </a:r>
            <a:r>
              <a:rPr lang="el-GR" sz="2600" dirty="0" smtClean="0"/>
              <a:t> έως 10</a:t>
            </a:r>
            <a:r>
              <a:rPr lang="el-GR" sz="2600" baseline="30000" dirty="0" smtClean="0"/>
              <a:t>6 </a:t>
            </a:r>
            <a:r>
              <a:rPr lang="el-GR" sz="2600" dirty="0" smtClean="0"/>
              <a:t>χρόνια…</a:t>
            </a:r>
            <a:endParaRPr lang="en-US" sz="2600" dirty="0" smtClean="0"/>
          </a:p>
          <a:p>
            <a:endParaRPr lang="el-GR" dirty="0"/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Κλασματική Κρυστάλλωση</a:t>
            </a:r>
            <a:r>
              <a:rPr lang="el-GR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pic>
        <p:nvPicPr>
          <p:cNvPr id="4" name="3 - Θέση περιεχομένου" descr="Εικόνα 4: &lt;http://en.wikipedia.org/wiki/Fractional_crystallization_%28geology%29&gt;&#10;&#10;400px-Fractional_crystallizatio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428736"/>
            <a:ext cx="7410526" cy="3168000"/>
          </a:xfrm>
          <a:ln>
            <a:solidFill>
              <a:schemeClr val="tx1"/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1428728" y="51435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857224" y="4643446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Schematic diagrams showing the principles behind fractional </a:t>
            </a:r>
            <a:r>
              <a:rPr lang="en-US" sz="1600" dirty="0" err="1" smtClean="0"/>
              <a:t>crystallisation</a:t>
            </a:r>
            <a:r>
              <a:rPr lang="en-US" sz="1600" dirty="0" smtClean="0"/>
              <a:t> in a </a:t>
            </a:r>
            <a:r>
              <a:rPr lang="en-US" sz="1600" b="1" dirty="0" smtClean="0">
                <a:solidFill>
                  <a:srgbClr val="5075BC"/>
                </a:solidFill>
              </a:rPr>
              <a:t>magma</a:t>
            </a:r>
            <a:r>
              <a:rPr lang="en-US" sz="1600" dirty="0" smtClean="0"/>
              <a:t>. While cooling, the magma evolves in composition because different minerals crystallize from the melt. </a:t>
            </a:r>
            <a:r>
              <a:rPr lang="en-US" sz="1600" b="1" dirty="0" smtClean="0"/>
              <a:t>1</a:t>
            </a:r>
            <a:r>
              <a:rPr lang="en-US" sz="1600" dirty="0" smtClean="0"/>
              <a:t>: </a:t>
            </a:r>
            <a:r>
              <a:rPr lang="en-US" sz="1600" b="1" dirty="0" smtClean="0">
                <a:solidFill>
                  <a:srgbClr val="5075BC"/>
                </a:solidFill>
              </a:rPr>
              <a:t>olivine </a:t>
            </a:r>
            <a:r>
              <a:rPr lang="en-US" sz="1600" dirty="0" smtClean="0"/>
              <a:t>crystallizes; </a:t>
            </a:r>
            <a:r>
              <a:rPr lang="en-US" sz="1600" b="1" dirty="0" smtClean="0"/>
              <a:t>2</a:t>
            </a:r>
            <a:r>
              <a:rPr lang="en-US" sz="1600" dirty="0" smtClean="0"/>
              <a:t>: olivine and </a:t>
            </a:r>
            <a:r>
              <a:rPr lang="en-US" sz="1600" b="1" dirty="0" smtClean="0">
                <a:solidFill>
                  <a:srgbClr val="5075BC"/>
                </a:solidFill>
              </a:rPr>
              <a:t>pyroxene </a:t>
            </a:r>
            <a:r>
              <a:rPr lang="en-US" sz="1600" dirty="0" smtClean="0"/>
              <a:t>crystallize; </a:t>
            </a:r>
            <a:r>
              <a:rPr lang="en-US" sz="1600" b="1" dirty="0" smtClean="0"/>
              <a:t>3</a:t>
            </a:r>
            <a:r>
              <a:rPr lang="en-US" sz="1600" dirty="0" smtClean="0"/>
              <a:t>: pyroxene and </a:t>
            </a:r>
            <a:r>
              <a:rPr lang="en-US" sz="1600" b="1" dirty="0" smtClean="0">
                <a:solidFill>
                  <a:srgbClr val="5075BC"/>
                </a:solidFill>
              </a:rPr>
              <a:t>plagioclase </a:t>
            </a:r>
            <a:r>
              <a:rPr lang="en-US" sz="1600" dirty="0" smtClean="0"/>
              <a:t>crystallize; </a:t>
            </a:r>
            <a:r>
              <a:rPr lang="en-US" sz="1600" b="1" dirty="0" smtClean="0"/>
              <a:t>4</a:t>
            </a:r>
            <a:r>
              <a:rPr lang="en-US" sz="1600" dirty="0" smtClean="0"/>
              <a:t>: plagioclase crystallizes. At the bottom of the magma reservoir, a </a:t>
            </a:r>
            <a:r>
              <a:rPr lang="en-US" sz="1600" b="1" dirty="0" smtClean="0">
                <a:solidFill>
                  <a:srgbClr val="5075BC"/>
                </a:solidFill>
              </a:rPr>
              <a:t>cumulate rock</a:t>
            </a:r>
            <a:r>
              <a:rPr lang="en-US" sz="1600" b="1" dirty="0" smtClean="0"/>
              <a:t> </a:t>
            </a:r>
            <a:r>
              <a:rPr lang="en-US" sz="1600" dirty="0" smtClean="0"/>
              <a:t>forms.</a:t>
            </a:r>
            <a:endParaRPr lang="el-GR" sz="1600" dirty="0"/>
          </a:p>
        </p:txBody>
      </p:sp>
      <p:pic>
        <p:nvPicPr>
          <p:cNvPr id="8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Ο Νόμος του </a:t>
            </a:r>
            <a:r>
              <a:rPr lang="en-US" kern="0" dirty="0" smtClean="0"/>
              <a:t>Stokes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spcBef>
                <a:spcPts val="1500"/>
              </a:spcBef>
            </a:pPr>
            <a:r>
              <a:rPr lang="el-GR" sz="2400" dirty="0" err="1" smtClean="0"/>
              <a:t>Ρυολιθικά</a:t>
            </a:r>
            <a:r>
              <a:rPr lang="el-GR" sz="2400" dirty="0" smtClean="0"/>
              <a:t> </a:t>
            </a:r>
            <a:r>
              <a:rPr lang="el-GR" sz="2400" dirty="0" err="1" smtClean="0"/>
              <a:t>τήγματα</a:t>
            </a:r>
            <a:r>
              <a:rPr lang="el-GR" sz="2400" dirty="0" smtClean="0"/>
              <a:t>:</a:t>
            </a:r>
            <a:endParaRPr lang="en-US" sz="2400" dirty="0"/>
          </a:p>
          <a:p>
            <a:pPr marL="742950" lvl="1" indent="-285750">
              <a:spcBef>
                <a:spcPts val="1500"/>
              </a:spcBef>
              <a:buFontTx/>
              <a:buChar char="–"/>
            </a:pPr>
            <a:r>
              <a:rPr lang="el-GR" sz="2400" dirty="0" err="1" smtClean="0"/>
              <a:t>Ρυολιθικό</a:t>
            </a:r>
            <a:r>
              <a:rPr lang="el-GR" sz="2400" dirty="0" smtClean="0"/>
              <a:t> υγρό</a:t>
            </a:r>
            <a:r>
              <a:rPr lang="en-US" sz="2400" dirty="0" smtClean="0"/>
              <a:t> (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= 2</a:t>
            </a:r>
            <a:r>
              <a:rPr lang="el-GR" sz="2400" dirty="0" smtClean="0"/>
              <a:t>,30</a:t>
            </a:r>
            <a:r>
              <a:rPr lang="en-US" sz="2400" dirty="0" smtClean="0"/>
              <a:t>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h = 10</a:t>
            </a:r>
            <a:r>
              <a:rPr lang="el-GR" sz="2400" baseline="30000" dirty="0" smtClean="0"/>
              <a:t>7</a:t>
            </a:r>
            <a:r>
              <a:rPr lang="en-US" sz="2400" dirty="0" smtClean="0"/>
              <a:t> poise</a:t>
            </a:r>
            <a:r>
              <a:rPr lang="el-GR" sz="2400" dirty="0" smtClean="0"/>
              <a:t>)</a:t>
            </a:r>
          </a:p>
          <a:p>
            <a:pPr marL="742950" lvl="1" indent="-285750">
              <a:spcBef>
                <a:spcPts val="1500"/>
              </a:spcBef>
              <a:buFontTx/>
              <a:buChar char="–"/>
            </a:pPr>
            <a:r>
              <a:rPr lang="el-GR" sz="2400" i="1" dirty="0" err="1" smtClean="0"/>
              <a:t>Κεροστίλβη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</a:t>
            </a:r>
            <a:r>
              <a:rPr lang="el-GR" sz="2400" dirty="0" smtClean="0"/>
              <a:t>,</a:t>
            </a:r>
            <a:r>
              <a:rPr lang="en-US" sz="2400" dirty="0" smtClean="0"/>
              <a:t>2 </a:t>
            </a:r>
            <a:r>
              <a:rPr lang="en-US" sz="2400" dirty="0"/>
              <a:t>g/cm</a:t>
            </a:r>
            <a:r>
              <a:rPr lang="en-US" sz="2400" baseline="30000" dirty="0"/>
              <a:t>3</a:t>
            </a:r>
            <a:r>
              <a:rPr lang="en-US" sz="2400" dirty="0"/>
              <a:t>, r = </a:t>
            </a:r>
            <a:r>
              <a:rPr lang="en-US" sz="2400" dirty="0" smtClean="0"/>
              <a:t>0</a:t>
            </a:r>
            <a:r>
              <a:rPr lang="el-GR" sz="2400" dirty="0" smtClean="0"/>
              <a:t>,</a:t>
            </a:r>
            <a:r>
              <a:rPr lang="en-US" sz="2400" dirty="0" smtClean="0"/>
              <a:t>1 </a:t>
            </a:r>
            <a:r>
              <a:rPr lang="en-US" sz="2400" dirty="0"/>
              <a:t>cm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r>
              <a:rPr lang="en-US" sz="2400" dirty="0" smtClean="0"/>
              <a:t>V= 6,2 cm/a</a:t>
            </a:r>
            <a:endParaRPr lang="el-GR" sz="2400" dirty="0" smtClean="0"/>
          </a:p>
          <a:p>
            <a:pPr marL="742950" lvl="1" indent="-285750">
              <a:spcBef>
                <a:spcPts val="1500"/>
              </a:spcBef>
              <a:buFontTx/>
              <a:buChar char="–"/>
            </a:pPr>
            <a:r>
              <a:rPr lang="en-US" sz="2400" dirty="0" smtClean="0"/>
              <a:t> </a:t>
            </a:r>
            <a:r>
              <a:rPr lang="el-GR" sz="2400" i="1" dirty="0" err="1" smtClean="0"/>
              <a:t>Άστριοι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= </a:t>
            </a:r>
            <a:r>
              <a:rPr lang="el-GR" sz="2400" dirty="0" smtClean="0"/>
              <a:t>2,7</a:t>
            </a:r>
            <a:r>
              <a:rPr lang="en-US" sz="2400" dirty="0" smtClean="0"/>
              <a:t>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r = 0</a:t>
            </a:r>
            <a:r>
              <a:rPr lang="el-GR" sz="2400" dirty="0" smtClean="0"/>
              <a:t>,</a:t>
            </a:r>
            <a:r>
              <a:rPr lang="en-US" sz="2400" dirty="0" smtClean="0"/>
              <a:t>1 cm) V= 2,7 cm/a</a:t>
            </a:r>
            <a:endParaRPr lang="en-US" sz="2400" dirty="0"/>
          </a:p>
          <a:p>
            <a:pPr marL="342900" lvl="0" indent="-342900">
              <a:lnSpc>
                <a:spcPct val="30000"/>
              </a:lnSpc>
              <a:spcBef>
                <a:spcPts val="1500"/>
              </a:spcBef>
              <a:buClr>
                <a:srgbClr val="FFFF00"/>
              </a:buClr>
            </a:pPr>
            <a:endParaRPr lang="el-GR" sz="2400" dirty="0" smtClean="0"/>
          </a:p>
          <a:p>
            <a:pPr marL="342900" lvl="0" indent="-342900">
              <a:spcBef>
                <a:spcPts val="1500"/>
              </a:spcBef>
            </a:pPr>
            <a:r>
              <a:rPr lang="el-GR" sz="2400" dirty="0" smtClean="0"/>
              <a:t>Τι θα συμβεί σε </a:t>
            </a:r>
            <a:r>
              <a:rPr lang="el-GR" sz="2400" dirty="0" err="1" smtClean="0"/>
              <a:t>πλαγιόκλαστα</a:t>
            </a:r>
            <a:r>
              <a:rPr lang="el-GR" sz="2400" dirty="0" smtClean="0"/>
              <a:t> σε </a:t>
            </a:r>
            <a:r>
              <a:rPr lang="el-GR" sz="2400" dirty="0" err="1" smtClean="0"/>
              <a:t>βασαλτικό</a:t>
            </a:r>
            <a:r>
              <a:rPr lang="el-GR" sz="2400" dirty="0" smtClean="0"/>
              <a:t> </a:t>
            </a:r>
            <a:r>
              <a:rPr lang="el-GR" sz="2400" dirty="0" err="1" smtClean="0"/>
              <a:t>τήγμα</a:t>
            </a:r>
            <a:r>
              <a:rPr lang="el-GR" sz="2400" dirty="0" smtClean="0"/>
              <a:t>;</a:t>
            </a:r>
          </a:p>
          <a:p>
            <a:pPr marL="342900" lvl="0" indent="-342900">
              <a:spcBef>
                <a:spcPts val="1500"/>
              </a:spcBef>
            </a:pPr>
            <a:r>
              <a:rPr lang="el-GR" sz="2400" dirty="0" smtClean="0"/>
              <a:t>Στα βασικά ή στα όξινα πετρώματα</a:t>
            </a:r>
            <a:r>
              <a:rPr lang="en-US" sz="2400" dirty="0" smtClean="0"/>
              <a:t> </a:t>
            </a:r>
            <a:r>
              <a:rPr lang="el-GR" sz="2400" dirty="0" smtClean="0"/>
              <a:t>είναι αποτελεσματικότερη η μαγματική </a:t>
            </a:r>
            <a:r>
              <a:rPr lang="el-GR" sz="2400" dirty="0" err="1" smtClean="0"/>
              <a:t>στρωμάτωση</a:t>
            </a:r>
            <a:r>
              <a:rPr lang="el-GR" sz="2400" dirty="0" smtClean="0"/>
              <a:t>; </a:t>
            </a:r>
            <a:endParaRPr lang="en-US" sz="2400" dirty="0" smtClean="0"/>
          </a:p>
          <a:p>
            <a:pPr marL="742950" lvl="1" indent="-285750">
              <a:spcBef>
                <a:spcPts val="1500"/>
              </a:spcBef>
              <a:buFontTx/>
              <a:buChar char="–"/>
            </a:pPr>
            <a:endParaRPr lang="el-GR" sz="2400" b="1" dirty="0" smtClean="0">
              <a:solidFill>
                <a:srgbClr val="FFC000"/>
              </a:solidFill>
            </a:endParaRPr>
          </a:p>
          <a:p>
            <a:pPr marL="742950" lvl="1" indent="-285750">
              <a:spcBef>
                <a:spcPts val="1500"/>
              </a:spcBef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Ο Νόμος του </a:t>
            </a:r>
            <a:r>
              <a:rPr lang="en-US" kern="0" dirty="0" smtClean="0"/>
              <a:t>Stokes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1500"/>
              </a:spcBef>
            </a:pPr>
            <a:r>
              <a:rPr lang="el-GR" sz="3200" dirty="0" smtClean="0"/>
              <a:t>Η εφαρμογή του νόμου του </a:t>
            </a:r>
            <a:r>
              <a:rPr lang="en-US" sz="3200" dirty="0" smtClean="0"/>
              <a:t>Stokes</a:t>
            </a:r>
            <a:r>
              <a:rPr lang="el-GR" sz="3200" dirty="0" smtClean="0"/>
              <a:t> είναι υπεραπλουστευμένη διαδικασία</a:t>
            </a:r>
          </a:p>
          <a:p>
            <a:pPr marL="342900" indent="-342900">
              <a:spcBef>
                <a:spcPts val="1500"/>
              </a:spcBef>
            </a:pPr>
            <a:r>
              <a:rPr lang="el-GR" sz="3200" dirty="0" smtClean="0"/>
              <a:t>Οι περισσότεροι κρύσταλλοι δεν είναι σφαιρικοί</a:t>
            </a:r>
          </a:p>
          <a:p>
            <a:pPr marL="342900" indent="-342900">
              <a:spcBef>
                <a:spcPts val="1500"/>
              </a:spcBef>
            </a:pPr>
            <a:r>
              <a:rPr lang="el-GR" sz="3200" dirty="0" smtClean="0"/>
              <a:t>Μόνο τα </a:t>
            </a:r>
            <a:r>
              <a:rPr lang="el-GR" sz="3200" dirty="0" err="1" smtClean="0"/>
              <a:t>βασαλτικά</a:t>
            </a:r>
            <a:r>
              <a:rPr lang="el-GR" sz="3200" dirty="0" smtClean="0"/>
              <a:t> υγρά και αυτά μόνο κοντά σε θερμοκρασία </a:t>
            </a:r>
            <a:r>
              <a:rPr lang="en-US" sz="3200" dirty="0" err="1" smtClean="0"/>
              <a:t>liquidus</a:t>
            </a:r>
            <a:r>
              <a:rPr lang="en-US" sz="3200" dirty="0" smtClean="0"/>
              <a:t>,</a:t>
            </a:r>
            <a:r>
              <a:rPr lang="el-GR" sz="3200" dirty="0" smtClean="0"/>
              <a:t> συμπεριφέρονται ως Νευτώνεια υγρά</a:t>
            </a:r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Πολυβαρής</a:t>
            </a:r>
            <a:r>
              <a:rPr lang="el-GR" dirty="0" smtClean="0"/>
              <a:t> Κλασματική Κρυστάλλωση</a:t>
            </a:r>
            <a:endParaRPr lang="el-G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Κρυστάλλωση κάτω από μεταβαλλόμενη πίεση (κατά την άνοδο του μάγματος)</a:t>
            </a:r>
          </a:p>
          <a:p>
            <a:r>
              <a:rPr lang="el-GR" dirty="0" smtClean="0"/>
              <a:t>Αλλάζουν σταδιακά: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/>
              <a:t>Η σταθερότητα των φάσεων</a:t>
            </a:r>
            <a:r>
              <a:rPr lang="en-US" sz="3000" dirty="0" smtClean="0"/>
              <a:t> (</a:t>
            </a:r>
            <a:r>
              <a:rPr lang="el-GR" sz="3000" dirty="0" smtClean="0"/>
              <a:t>πεδία γρανάτη – </a:t>
            </a:r>
            <a:r>
              <a:rPr lang="el-GR" sz="3000" dirty="0" err="1" smtClean="0"/>
              <a:t>σπινέλιου</a:t>
            </a:r>
            <a:r>
              <a:rPr lang="el-GR" sz="3000" dirty="0" smtClean="0"/>
              <a:t> – </a:t>
            </a:r>
            <a:r>
              <a:rPr lang="el-GR" sz="3000" dirty="0" err="1" smtClean="0"/>
              <a:t>πλαγιόκλαστου</a:t>
            </a:r>
            <a:r>
              <a:rPr lang="el-GR" sz="30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/>
              <a:t> Η θέση του </a:t>
            </a:r>
            <a:r>
              <a:rPr lang="el-GR" sz="3000" dirty="0" err="1" smtClean="0"/>
              <a:t>ευτηκτικού</a:t>
            </a:r>
            <a:r>
              <a:rPr lang="el-GR" sz="3000" dirty="0" smtClean="0"/>
              <a:t> σημείου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 smtClean="0"/>
              <a:t>Η σύσταση του αρχικού </a:t>
            </a:r>
            <a:r>
              <a:rPr lang="el-GR" sz="3000" dirty="0" err="1" smtClean="0"/>
              <a:t>τήγματος</a:t>
            </a:r>
            <a:endParaRPr lang="el-GR" sz="3000" dirty="0" smtClean="0"/>
          </a:p>
          <a:p>
            <a:pPr>
              <a:buFont typeface="Wingdings" pitchFamily="2" charset="2"/>
              <a:buChar char="Ø"/>
            </a:pPr>
            <a:r>
              <a:rPr lang="el-GR" sz="3000" dirty="0" smtClean="0"/>
              <a:t>Η ποσότητα του </a:t>
            </a:r>
            <a:r>
              <a:rPr lang="el-GR" sz="3000" dirty="0" err="1" smtClean="0"/>
              <a:t>τήγματος</a:t>
            </a:r>
            <a:r>
              <a:rPr lang="el-GR" sz="3000" dirty="0" smtClean="0"/>
              <a:t> </a:t>
            </a:r>
            <a:endParaRPr lang="fr-FR" sz="3000" dirty="0"/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err="1" smtClean="0"/>
              <a:t>Πολυβαρής</a:t>
            </a:r>
            <a:r>
              <a:rPr lang="el-GR" kern="0" dirty="0" smtClean="0"/>
              <a:t> Κλασματική Κρυστάλλωση</a:t>
            </a: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/>
            <a:r>
              <a:rPr lang="el-GR" sz="2800" dirty="0" smtClean="0">
                <a:latin typeface="Calibri" pitchFamily="34" charset="0"/>
              </a:rPr>
              <a:t>Με τη μείωση της πίεσης αυξάνεται το πεδίο σταθερότητας του </a:t>
            </a:r>
            <a:r>
              <a:rPr lang="el-GR" sz="2800" dirty="0" err="1" smtClean="0">
                <a:latin typeface="Calibri" pitchFamily="34" charset="0"/>
              </a:rPr>
              <a:t>ολιβίνη</a:t>
            </a:r>
            <a:endParaRPr lang="el-GR" sz="2800" dirty="0" smtClean="0">
              <a:latin typeface="Calibri" pitchFamily="34" charset="0"/>
            </a:endParaRPr>
          </a:p>
          <a:p>
            <a:pPr marL="342900" indent="-342900"/>
            <a:r>
              <a:rPr lang="el-GR" sz="2800" dirty="0" smtClean="0">
                <a:latin typeface="Calibri" pitchFamily="34" charset="0"/>
              </a:rPr>
              <a:t>Έτσι η αναλογία </a:t>
            </a:r>
            <a:r>
              <a:rPr lang="en-US" sz="2800" dirty="0" err="1" smtClean="0">
                <a:latin typeface="Calibri" pitchFamily="34" charset="0"/>
              </a:rPr>
              <a:t>Ol</a:t>
            </a:r>
            <a:r>
              <a:rPr lang="en-US" sz="2800" dirty="0" smtClean="0">
                <a:latin typeface="Calibri" pitchFamily="34" charset="0"/>
              </a:rPr>
              <a:t>/Y</a:t>
            </a:r>
            <a:r>
              <a:rPr lang="el-GR" sz="2800" dirty="0" smtClean="0">
                <a:latin typeface="Calibri" pitchFamily="34" charset="0"/>
              </a:rPr>
              <a:t> αυξάνει (κανόνας του μοχλού)</a:t>
            </a:r>
            <a:endParaRPr lang="el-GR" sz="2800" baseline="30000" dirty="0">
              <a:latin typeface="Calibri" pitchFamily="34" charset="0"/>
            </a:endParaRPr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Μαγμάτων</a:t>
            </a:r>
            <a:endParaRPr lang="el-GR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tabLst/>
              <a:defRPr/>
            </a:pPr>
            <a:r>
              <a:rPr kumimoji="0" lang="el-G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Διαδικασία κατά την οποία αναμιγνύονται δυο μάγματα, οι συστάσεις των οποίων είναι ακραία μέλη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tabLst/>
              <a:defRPr/>
            </a:pPr>
            <a:r>
              <a:rPr lang="el-GR" kern="0" noProof="0" dirty="0" smtClean="0">
                <a:latin typeface="+mn-lt"/>
              </a:rPr>
              <a:t>Παράγεται νέο μάγμα ενδιάμεσης σύστασης, το οποίο μπορεί να διαφοροποιείται </a:t>
            </a:r>
            <a:r>
              <a:rPr kumimoji="0" lang="el-G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Αφομοίωση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Ενσωμάτωση τμημάτων των τοιχωμάτων (διάχυση</a:t>
            </a:r>
            <a:r>
              <a:rPr lang="en-US" sz="2800" dirty="0" smtClean="0"/>
              <a:t>, </a:t>
            </a:r>
            <a:r>
              <a:rPr lang="el-GR" sz="2800" dirty="0" smtClean="0"/>
              <a:t>ξενόλιθοι)</a:t>
            </a:r>
          </a:p>
          <a:p>
            <a:r>
              <a:rPr lang="el-GR" sz="2800" dirty="0" smtClean="0"/>
              <a:t>Η αφομοίωση λόγω τήξης περιορίζεται από τη διαθέσιμη θερμότητα του μάγματος</a:t>
            </a:r>
            <a:endParaRPr lang="en-US" sz="2800" dirty="0" smtClean="0"/>
          </a:p>
          <a:p>
            <a:r>
              <a:rPr lang="el-GR" sz="2800" dirty="0" smtClean="0"/>
              <a:t>Συνοδεύεται από</a:t>
            </a:r>
            <a:r>
              <a:rPr lang="en-US" sz="2800" dirty="0" smtClean="0"/>
              <a:t> </a:t>
            </a:r>
            <a:r>
              <a:rPr lang="el-GR" sz="2800" dirty="0" smtClean="0"/>
              <a:t>κλασματική </a:t>
            </a:r>
            <a:r>
              <a:rPr lang="en-US" sz="2800" dirty="0" smtClean="0"/>
              <a:t> </a:t>
            </a:r>
            <a:r>
              <a:rPr lang="el-GR" sz="2800" dirty="0" smtClean="0"/>
              <a:t>κρυστάλλωση  </a:t>
            </a:r>
            <a:r>
              <a:rPr lang="en-US" sz="2800" dirty="0" smtClean="0"/>
              <a:t>(ACF)</a:t>
            </a:r>
            <a:r>
              <a:rPr lang="el-GR" sz="2800" dirty="0" smtClean="0"/>
              <a:t>                                           </a:t>
            </a:r>
          </a:p>
          <a:p>
            <a:pPr>
              <a:buNone/>
            </a:pPr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Ζωνώδης</a:t>
            </a:r>
            <a:r>
              <a:rPr lang="el-GR" dirty="0" smtClean="0"/>
              <a:t> Τήξη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l-GR" kern="0" dirty="0" smtClean="0"/>
              <a:t>Διαδικασία τοποθέτησης </a:t>
            </a:r>
            <a:r>
              <a:rPr lang="el-GR" kern="0" dirty="0" err="1" smtClean="0"/>
              <a:t>πλουτωνιτών</a:t>
            </a:r>
            <a:r>
              <a:rPr lang="el-GR" kern="0" dirty="0" smtClean="0"/>
              <a:t> με σημαντική αφομοίωση των τοιχωμάτων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l-GR" kern="0" dirty="0" smtClean="0"/>
              <a:t>Κρυσταλλώνεται ποσότητα μαγματικού υλικού στη βάση του μαγματικού θαλάμου ισοδύναμη με ποσότητα υλικού που τήκεται από την οροφή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l-GR" kern="0" dirty="0" smtClean="0"/>
              <a:t>Μεταφορά θερμότητας με μεταγωγή</a:t>
            </a:r>
            <a:endParaRPr lang="en-US" kern="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Αφομοίωση-Ανάμιξη Μαγμάτων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Διεργασίες που δεν είναι εύκολο να διαχωριστούν μεταξύ τους</a:t>
            </a:r>
          </a:p>
          <a:p>
            <a:r>
              <a:rPr lang="el-GR" sz="2800" dirty="0" smtClean="0"/>
              <a:t>Σπανιότατα να υπάρχουν άμεσες ενδείξεις για αφομοίωση</a:t>
            </a:r>
          </a:p>
          <a:p>
            <a:r>
              <a:rPr lang="el-GR" sz="2800" dirty="0" smtClean="0"/>
              <a:t>Η αφομοίωση συνήθως εμπλέκεται στην ερμηνεία της γένεσης μιας </a:t>
            </a:r>
            <a:r>
              <a:rPr lang="el-GR" sz="2800" dirty="0" err="1" smtClean="0"/>
              <a:t>πετρολογικής</a:t>
            </a:r>
            <a:r>
              <a:rPr lang="el-GR" sz="2800" dirty="0" smtClean="0"/>
              <a:t> ακολουθίας για την εξήγηση γεωχημικών χαρακτηριστικών, χωρίς υπαίθρια στοιχεία</a:t>
            </a:r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ΔΙΕΡΓΑΣΙΕΣ ΠΑΡΑΓΩΓΗΣ ΚΑΙ ΕΞΕΛΙΞΗΣ ΤΟΥ ΜΑΓΜΑΤΟΣ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Σχηματίστηκαν σε μεγάλο βάθος και δεν τροποποιήθηκαν στη συνέχεια από κλασματική κρυστάλλωση ή αφομοίωση</a:t>
            </a:r>
          </a:p>
          <a:p>
            <a:r>
              <a:rPr lang="el-GR" sz="2400" dirty="0" smtClean="0"/>
              <a:t>Κριτήρια:</a:t>
            </a:r>
          </a:p>
          <a:p>
            <a:pPr marL="722313">
              <a:buFont typeface="Courier New" pitchFamily="49" charset="0"/>
              <a:buChar char="o"/>
            </a:pPr>
            <a:r>
              <a:rPr lang="el-GR" sz="2400" dirty="0" smtClean="0"/>
              <a:t>Η υψηλότατη τιμή</a:t>
            </a:r>
            <a:r>
              <a:rPr lang="en-US" sz="2400" dirty="0" smtClean="0"/>
              <a:t> </a:t>
            </a:r>
          </a:p>
          <a:p>
            <a:pPr marL="722313">
              <a:buNone/>
            </a:pPr>
            <a:endParaRPr lang="en-US" sz="2400" dirty="0" smtClean="0"/>
          </a:p>
          <a:p>
            <a:pPr marL="722313">
              <a:buFont typeface="Courier New" pitchFamily="49" charset="0"/>
              <a:buChar char="o"/>
            </a:pPr>
            <a:r>
              <a:rPr lang="el-GR" sz="2400" dirty="0" smtClean="0"/>
              <a:t>Από πειραματικά δεδομένα τήξης </a:t>
            </a:r>
            <a:r>
              <a:rPr lang="el-GR" sz="2400" dirty="0" err="1" smtClean="0"/>
              <a:t>λερζόλιθου</a:t>
            </a:r>
            <a:r>
              <a:rPr lang="el-GR" sz="2400" dirty="0" smtClean="0"/>
              <a:t> έχουν προκύψει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1793875">
              <a:spcBef>
                <a:spcPts val="350"/>
              </a:spcBef>
            </a:pPr>
            <a:r>
              <a:rPr lang="en-US" sz="2400" dirty="0" smtClean="0"/>
              <a:t>Mg# </a:t>
            </a:r>
            <a:r>
              <a:rPr lang="el-GR" sz="2400" dirty="0" smtClean="0"/>
              <a:t>= 66-75</a:t>
            </a:r>
          </a:p>
          <a:p>
            <a:pPr marL="1793875">
              <a:spcBef>
                <a:spcPts val="350"/>
              </a:spcBef>
            </a:pPr>
            <a:r>
              <a:rPr lang="en-US" sz="2400" dirty="0" smtClean="0"/>
              <a:t>Cr </a:t>
            </a:r>
            <a:r>
              <a:rPr lang="el-GR" sz="2400" dirty="0" smtClean="0"/>
              <a:t>&gt; 1000 </a:t>
            </a:r>
            <a:r>
              <a:rPr lang="en-US" sz="2400" dirty="0" err="1" smtClean="0"/>
              <a:t>ppm</a:t>
            </a:r>
            <a:endParaRPr lang="el-GR" sz="2400" dirty="0" smtClean="0"/>
          </a:p>
          <a:p>
            <a:pPr marL="1793875">
              <a:spcBef>
                <a:spcPts val="350"/>
              </a:spcBef>
            </a:pPr>
            <a:r>
              <a:rPr lang="en-US" sz="2400" dirty="0" smtClean="0"/>
              <a:t>Ni &gt; 400-500 </a:t>
            </a:r>
            <a:r>
              <a:rPr lang="en-US" sz="2400" dirty="0" err="1" smtClean="0"/>
              <a:t>ppm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Πρωτογενή Μάγματα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143248"/>
            <a:ext cx="3071834" cy="857256"/>
          </a:xfrm>
          <a:prstGeom prst="rect">
            <a:avLst/>
          </a:prstGeom>
          <a:noFill/>
        </p:spPr>
      </p:pic>
      <p:pic>
        <p:nvPicPr>
          <p:cNvPr id="10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4:</a:t>
            </a:r>
            <a:r>
              <a:rPr lang="en-US" sz="1800" dirty="0" smtClean="0"/>
              <a:t> &lt;http://en.wikipedia.org/wiki/Fractional_crystallization_%28geology%29&gt;</a:t>
            </a:r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0" dirty="0" smtClean="0"/>
              <a:t>Η επίδραση του νερού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Θέρμανση ένυδρου μανδύα σε Τ &gt; της αφυδάτωσης ένυδρων φάσεων και της </a:t>
            </a:r>
            <a:r>
              <a:rPr lang="en-US" dirty="0" smtClean="0"/>
              <a:t>solidus</a:t>
            </a:r>
            <a:endParaRPr lang="el-GR" dirty="0" smtClean="0"/>
          </a:p>
          <a:p>
            <a:r>
              <a:rPr lang="el-GR" dirty="0" smtClean="0"/>
              <a:t>1-2% </a:t>
            </a:r>
            <a:r>
              <a:rPr lang="el-GR" dirty="0" err="1" smtClean="0"/>
              <a:t>τήγμα</a:t>
            </a:r>
            <a:endParaRPr lang="el-GR" dirty="0" smtClean="0"/>
          </a:p>
          <a:p>
            <a:r>
              <a:rPr lang="el-GR" dirty="0" smtClean="0"/>
              <a:t>Μικρή ποσότητα, μη ικανή να διαφύγει </a:t>
            </a:r>
          </a:p>
          <a:p>
            <a:r>
              <a:rPr lang="el-GR" dirty="0" smtClean="0"/>
              <a:t>Εξήγηση της παρουσίας του Στρώματος χαμηλών ταχυτήτων</a:t>
            </a:r>
          </a:p>
          <a:p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l-GR" kern="0" dirty="0" smtClean="0"/>
              <a:t>Γρανιτικά συστήματα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2"/>
                </a:solidFill>
              </a:rPr>
              <a:t>Φλοιϊκή</a:t>
            </a:r>
            <a:r>
              <a:rPr lang="el-GR" dirty="0" smtClean="0">
                <a:solidFill>
                  <a:schemeClr val="tx2"/>
                </a:solidFill>
              </a:rPr>
              <a:t> τήξη: </a:t>
            </a:r>
            <a:r>
              <a:rPr lang="el-GR" dirty="0" smtClean="0"/>
              <a:t>Αύξηση της πίεσης οδηγεί σε εμπλουτισμό των </a:t>
            </a:r>
            <a:r>
              <a:rPr lang="el-GR" dirty="0" err="1" smtClean="0"/>
              <a:t>τηγμάτων</a:t>
            </a:r>
            <a:r>
              <a:rPr lang="el-GR" dirty="0" smtClean="0"/>
              <a:t> σε </a:t>
            </a:r>
            <a:r>
              <a:rPr lang="en-US" dirty="0" smtClean="0"/>
              <a:t>B </a:t>
            </a:r>
            <a:r>
              <a:rPr lang="el-GR" dirty="0" smtClean="0"/>
              <a:t>και </a:t>
            </a:r>
            <a:r>
              <a:rPr lang="en-US" dirty="0" smtClean="0"/>
              <a:t>F</a:t>
            </a:r>
            <a:r>
              <a:rPr lang="el-GR" dirty="0" smtClean="0"/>
              <a:t> καθώς και στην μείωση της συμμετοχής </a:t>
            </a:r>
            <a:r>
              <a:rPr lang="en-US" dirty="0" smtClean="0"/>
              <a:t>An </a:t>
            </a:r>
            <a:r>
              <a:rPr lang="el-GR" dirty="0" smtClean="0"/>
              <a:t>στο </a:t>
            </a:r>
            <a:r>
              <a:rPr lang="el-GR" dirty="0" err="1" smtClean="0"/>
              <a:t>πλαγιόκλαστο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latin typeface="+mn-lt"/>
              </a:rPr>
              <a:t>Επίδραση </a:t>
            </a:r>
            <a:r>
              <a:rPr lang="en-US" dirty="0" smtClean="0">
                <a:latin typeface="+mn-lt"/>
              </a:rPr>
              <a:t>P</a:t>
            </a:r>
            <a:r>
              <a:rPr lang="en-US" baseline="-25000" dirty="0" smtClean="0">
                <a:latin typeface="+mn-lt"/>
              </a:rPr>
              <a:t>H</a:t>
            </a:r>
            <a:r>
              <a:rPr lang="el-GR" sz="2200" baseline="-50000" dirty="0" smtClean="0">
                <a:latin typeface="+mn-lt"/>
              </a:rPr>
              <a:t>2</a:t>
            </a:r>
            <a:r>
              <a:rPr lang="en-US" baseline="-25000" dirty="0" smtClean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στο </a:t>
            </a:r>
            <a:r>
              <a:rPr lang="en-US" dirty="0" err="1" smtClean="0">
                <a:latin typeface="+mn-lt"/>
              </a:rPr>
              <a:t>Ab</a:t>
            </a:r>
            <a:r>
              <a:rPr lang="en-US" dirty="0" smtClean="0">
                <a:latin typeface="+mn-lt"/>
              </a:rPr>
              <a:t>-Or</a:t>
            </a:r>
            <a:r>
              <a:rPr lang="en-US" kern="0" dirty="0" smtClean="0">
                <a:latin typeface="+mn-lt"/>
              </a:rPr>
              <a:t/>
            </a:r>
            <a:br>
              <a:rPr lang="en-US" kern="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/>
            <a:r>
              <a:rPr lang="en-US" sz="2800" b="1" dirty="0" err="1" smtClean="0"/>
              <a:t>Hypersolvus</a:t>
            </a:r>
            <a:r>
              <a:rPr lang="en-US" sz="2800" b="1" dirty="0" smtClean="0"/>
              <a:t> </a:t>
            </a:r>
            <a:r>
              <a:rPr lang="el-GR" sz="2800" b="1" dirty="0" smtClean="0"/>
              <a:t>γρανίτες</a:t>
            </a:r>
            <a:r>
              <a:rPr lang="el-GR" sz="2800" dirty="0" smtClean="0"/>
              <a:t>: δημιουργία αρχικά ενός αλκαλικού </a:t>
            </a:r>
            <a:r>
              <a:rPr lang="el-GR" sz="2800" dirty="0" err="1" smtClean="0"/>
              <a:t>αστρίου</a:t>
            </a:r>
            <a:r>
              <a:rPr lang="el-GR" sz="2800" dirty="0" smtClean="0"/>
              <a:t>, συνήθως ενδιάμεσης σύστασης. Στη συνέχεια μπορεί να υπάρξει </a:t>
            </a:r>
            <a:r>
              <a:rPr lang="el-GR" sz="2800" dirty="0" err="1" smtClean="0"/>
              <a:t>απόμιξη</a:t>
            </a:r>
            <a:r>
              <a:rPr lang="el-GR" sz="2800" dirty="0" smtClean="0"/>
              <a:t> (πχ. </a:t>
            </a:r>
            <a:r>
              <a:rPr lang="el-GR" sz="2800" dirty="0" err="1" smtClean="0"/>
              <a:t>περθίτης</a:t>
            </a:r>
            <a:r>
              <a:rPr lang="el-GR" sz="2800" dirty="0" smtClean="0"/>
              <a:t>), αν η διαδικασία ψύξης είναι πολύ αργή.</a:t>
            </a:r>
            <a:endParaRPr lang="el-GR" sz="2800" baseline="-250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Επίδραση </a:t>
            </a:r>
            <a:r>
              <a:rPr lang="en-US" dirty="0" smtClean="0">
                <a:latin typeface="Calibri" pitchFamily="34" charset="0"/>
              </a:rPr>
              <a:t>P</a:t>
            </a:r>
            <a:r>
              <a:rPr lang="en-US" baseline="-25000" dirty="0" smtClean="0">
                <a:latin typeface="Calibri" pitchFamily="34" charset="0"/>
              </a:rPr>
              <a:t>H 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στο </a:t>
            </a:r>
            <a:r>
              <a:rPr lang="en-US" dirty="0" err="1" smtClean="0">
                <a:latin typeface="Calibri" pitchFamily="34" charset="0"/>
              </a:rPr>
              <a:t>Ab</a:t>
            </a:r>
            <a:r>
              <a:rPr lang="en-US" dirty="0" smtClean="0">
                <a:latin typeface="Calibri" pitchFamily="34" charset="0"/>
              </a:rPr>
              <a:t>-Or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00562" y="1000108"/>
            <a:ext cx="214314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b="1" dirty="0" smtClean="0">
                <a:solidFill>
                  <a:srgbClr val="5075BC"/>
                </a:solidFill>
              </a:rPr>
              <a:t>2</a:t>
            </a:r>
            <a:endParaRPr lang="el-GR" b="1" dirty="0" smtClean="0">
              <a:solidFill>
                <a:srgbClr val="5075BC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/>
            <a:r>
              <a:rPr lang="en-US" sz="2800" b="1" dirty="0" err="1" smtClean="0">
                <a:latin typeface="Calibri" pitchFamily="34" charset="0"/>
              </a:rPr>
              <a:t>Subsolvus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l-GR" sz="2800" b="1" dirty="0" smtClean="0">
                <a:latin typeface="Calibri" pitchFamily="34" charset="0"/>
              </a:rPr>
              <a:t>γρανίτες</a:t>
            </a:r>
            <a:r>
              <a:rPr lang="el-GR" sz="2800" dirty="0" smtClean="0">
                <a:latin typeface="Calibri" pitchFamily="34" charset="0"/>
              </a:rPr>
              <a:t>: δημιουργία δύο ξεχωριστών αστρίων, ένα </a:t>
            </a:r>
            <a:r>
              <a:rPr lang="el-GR" sz="2800" dirty="0" err="1" smtClean="0">
                <a:latin typeface="Calibri" pitchFamily="34" charset="0"/>
              </a:rPr>
              <a:t>πλαγιόκλαστο</a:t>
            </a:r>
            <a:r>
              <a:rPr lang="el-GR" sz="2800" dirty="0" smtClean="0">
                <a:latin typeface="Calibri" pitchFamily="34" charset="0"/>
              </a:rPr>
              <a:t> και ένα </a:t>
            </a:r>
            <a:r>
              <a:rPr lang="el-GR" sz="2800" dirty="0" err="1" smtClean="0">
                <a:latin typeface="Calibri" pitchFamily="34" charset="0"/>
              </a:rPr>
              <a:t>ορθόκλαστο</a:t>
            </a:r>
            <a:r>
              <a:rPr lang="el-GR" sz="2800" dirty="0" smtClean="0">
                <a:latin typeface="Calibri" pitchFamily="34" charset="0"/>
              </a:rPr>
              <a:t>.</a:t>
            </a:r>
            <a:endParaRPr lang="el-GR" sz="2800" baseline="-25000" dirty="0">
              <a:latin typeface="Calibri" pitchFamily="34" charset="0"/>
            </a:endParaRPr>
          </a:p>
        </p:txBody>
      </p:sp>
      <p:pic>
        <p:nvPicPr>
          <p:cNvPr id="7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κρύσταλλοι που παράγονται  κατά την ψύξη του </a:t>
            </a:r>
            <a:r>
              <a:rPr lang="el-GR" sz="2800" dirty="0" err="1" smtClean="0"/>
              <a:t>τήγματος</a:t>
            </a:r>
            <a:r>
              <a:rPr lang="el-GR" sz="2800" dirty="0" smtClean="0"/>
              <a:t> αποχωρίζονται με τις διεργασίες: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l-GR" sz="2800" dirty="0" smtClean="0">
                <a:solidFill>
                  <a:srgbClr val="5075BC"/>
                </a:solidFill>
              </a:rPr>
              <a:t>Κλασματικής Κρυστάλλωσης </a:t>
            </a:r>
            <a:r>
              <a:rPr lang="el-GR" sz="2800" dirty="0" smtClean="0"/>
              <a:t>(</a:t>
            </a:r>
            <a:r>
              <a:rPr lang="en-US" sz="2800" dirty="0" smtClean="0"/>
              <a:t>Fractional Crystallization)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l-GR" sz="2800" dirty="0" smtClean="0">
                <a:solidFill>
                  <a:srgbClr val="5075BC"/>
                </a:solidFill>
              </a:rPr>
              <a:t>Διήθησης υπό πίεση </a:t>
            </a:r>
            <a:r>
              <a:rPr lang="el-GR" sz="2800" dirty="0" smtClean="0"/>
              <a:t>(</a:t>
            </a:r>
            <a:r>
              <a:rPr lang="en-US" sz="2800" dirty="0" smtClean="0"/>
              <a:t>Filter Pressing, compaction)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l-GR" sz="2800" dirty="0" smtClean="0">
                <a:solidFill>
                  <a:srgbClr val="5075BC"/>
                </a:solidFill>
              </a:rPr>
              <a:t>Διαχωρισμός λόγω ροής </a:t>
            </a:r>
            <a:r>
              <a:rPr lang="en-US" sz="2800" dirty="0" smtClean="0"/>
              <a:t>(Flow segregation)</a:t>
            </a:r>
            <a:r>
              <a:rPr lang="el-GR" sz="2800" dirty="0" smtClean="0"/>
              <a:t>  </a:t>
            </a:r>
          </a:p>
          <a:p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Οδηγεί προς </a:t>
            </a:r>
            <a:r>
              <a:rPr lang="el-GR" sz="2400" dirty="0" err="1" smtClean="0"/>
              <a:t>τήγματα</a:t>
            </a:r>
            <a:r>
              <a:rPr lang="el-GR" sz="2400" dirty="0" smtClean="0"/>
              <a:t> με υψηλότερη περιεκτικότητα σε </a:t>
            </a:r>
            <a:r>
              <a:rPr lang="fr-FR" sz="2400" dirty="0" smtClean="0"/>
              <a:t>SiO</a:t>
            </a:r>
            <a:r>
              <a:rPr lang="fr-FR" sz="2400" baseline="-25000" dirty="0" smtClean="0"/>
              <a:t>2</a:t>
            </a:r>
            <a:endParaRPr lang="fr-FR" sz="2400" dirty="0" smtClean="0"/>
          </a:p>
          <a:p>
            <a:r>
              <a:rPr lang="el-GR" sz="2400" dirty="0" smtClean="0"/>
              <a:t>Ανάλογα με την αρχική σύσταση μπορεί να οδηγήσει σε:</a:t>
            </a:r>
          </a:p>
          <a:p>
            <a:pPr marL="720000">
              <a:buFont typeface="Courier New" pitchFamily="49" charset="0"/>
              <a:buChar char="o"/>
            </a:pPr>
            <a:r>
              <a:rPr lang="el-GR" sz="2400" dirty="0" smtClean="0"/>
              <a:t>Εξέλιξη σε κορεσμένα-</a:t>
            </a:r>
            <a:r>
              <a:rPr lang="el-GR" sz="2400" dirty="0" err="1" smtClean="0"/>
              <a:t>υπέρκορα τήγματα</a:t>
            </a:r>
            <a:r>
              <a:rPr lang="el-GR" sz="2400" dirty="0" smtClean="0"/>
              <a:t> (π.χ. γρανίτες/</a:t>
            </a:r>
            <a:r>
              <a:rPr lang="el-GR" sz="2400" dirty="0" err="1" smtClean="0"/>
              <a:t>ρυόλιθοι,</a:t>
            </a:r>
            <a:r>
              <a:rPr lang="el-GR" sz="2400" dirty="0" smtClean="0"/>
              <a:t> </a:t>
            </a:r>
            <a:r>
              <a:rPr lang="el-GR" sz="2400" dirty="0" err="1" smtClean="0"/>
              <a:t>υπαλκαλικές</a:t>
            </a:r>
            <a:r>
              <a:rPr lang="el-GR" sz="2400" dirty="0" smtClean="0"/>
              <a:t> σειρές)</a:t>
            </a:r>
          </a:p>
          <a:p>
            <a:pPr marL="720000" lvl="1">
              <a:buSzPct val="75000"/>
              <a:buFont typeface="Courier New" pitchFamily="49" charset="0"/>
              <a:buChar char="o"/>
            </a:pPr>
            <a:r>
              <a:rPr lang="el-GR" sz="2400" dirty="0" smtClean="0"/>
              <a:t>Εξέλιξη σε ακόρεστα </a:t>
            </a:r>
            <a:r>
              <a:rPr lang="el-GR" sz="2400" dirty="0" err="1" smtClean="0"/>
              <a:t>τήγματα</a:t>
            </a:r>
            <a:r>
              <a:rPr lang="el-GR" sz="2400" dirty="0" smtClean="0"/>
              <a:t> (πετρώματα με </a:t>
            </a:r>
            <a:r>
              <a:rPr lang="el-GR" sz="2400" dirty="0" err="1" smtClean="0"/>
              <a:t>αστριοειδή</a:t>
            </a:r>
            <a:r>
              <a:rPr lang="el-GR" sz="2400" dirty="0" smtClean="0"/>
              <a:t>, π.χ. </a:t>
            </a:r>
            <a:r>
              <a:rPr lang="el-GR" sz="2400" dirty="0" err="1" smtClean="0"/>
              <a:t>φωνόλιθος</a:t>
            </a:r>
            <a:r>
              <a:rPr lang="el-GR" sz="2400" dirty="0" smtClean="0"/>
              <a:t>, αλκαλικές σειρές)</a:t>
            </a:r>
          </a:p>
          <a:p>
            <a:pPr marL="720000" lvl="1">
              <a:buSzPct val="75000"/>
              <a:buFont typeface="Courier New" pitchFamily="49" charset="0"/>
              <a:buChar char="o"/>
            </a:pPr>
            <a:r>
              <a:rPr lang="el-GR" sz="2400" dirty="0" smtClean="0"/>
              <a:t>Καμία ή πολύ μικρή εξέλιξη  (πότε;)</a:t>
            </a:r>
            <a:endParaRPr lang="fr-FR" sz="2400" dirty="0" smtClean="0"/>
          </a:p>
          <a:p>
            <a:endParaRPr lang="el-GR" sz="24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Stokes</a:t>
            </a:r>
            <a:endParaRPr lang="el-GR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3286124"/>
            <a:ext cx="8229600" cy="279663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el-GR" sz="2800" b="1" dirty="0" smtClean="0"/>
              <a:t>Ισχύει για Νευτώνεια υγρά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2800" dirty="0" smtClean="0"/>
              <a:t>V</a:t>
            </a:r>
            <a:r>
              <a:rPr lang="en-US" sz="2800" dirty="0"/>
              <a:t>	=  </a:t>
            </a:r>
            <a:r>
              <a:rPr lang="el-GR" sz="2800" dirty="0" smtClean="0"/>
              <a:t>ταχύτητα καθίζησης κρυστάλλων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cm/sec)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g	=  </a:t>
            </a:r>
            <a:r>
              <a:rPr lang="el-GR" sz="2800" dirty="0" smtClean="0"/>
              <a:t>επιτάχυνση της βαρύτητας</a:t>
            </a:r>
            <a:r>
              <a:rPr lang="en-US" sz="2800" dirty="0" smtClean="0"/>
              <a:t> </a:t>
            </a:r>
            <a:r>
              <a:rPr lang="en-US" sz="2800" dirty="0"/>
              <a:t>(980 cm/sec</a:t>
            </a:r>
            <a:r>
              <a:rPr lang="en-US" sz="2800" baseline="30000" dirty="0"/>
              <a:t>2</a:t>
            </a:r>
            <a:r>
              <a:rPr lang="en-US" sz="2800" dirty="0"/>
              <a:t>) </a:t>
            </a:r>
          </a:p>
          <a:p>
            <a:pPr>
              <a:buFontTx/>
              <a:buNone/>
            </a:pPr>
            <a:r>
              <a:rPr lang="en-US" sz="2800" dirty="0"/>
              <a:t>r 	=  </a:t>
            </a:r>
            <a:r>
              <a:rPr lang="el-GR" sz="2800" dirty="0" smtClean="0"/>
              <a:t>η ακτίνα σφαιρικού ψήγματος </a:t>
            </a:r>
            <a:r>
              <a:rPr lang="en-US" sz="2800" dirty="0" smtClean="0"/>
              <a:t>(cm)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p</a:t>
            </a:r>
            <a:r>
              <a:rPr lang="en-US" sz="2800" baseline="-25000" dirty="0"/>
              <a:t>	</a:t>
            </a:r>
            <a:r>
              <a:rPr lang="en-US" sz="2800" dirty="0"/>
              <a:t>=  </a:t>
            </a:r>
            <a:r>
              <a:rPr lang="el-GR" sz="2800" dirty="0" smtClean="0"/>
              <a:t>πυκνότητα του στερεού σφαιρικού ψήγματος </a:t>
            </a:r>
            <a:r>
              <a:rPr lang="en-US" sz="2800" dirty="0" smtClean="0"/>
              <a:t>(g/cm</a:t>
            </a:r>
            <a:r>
              <a:rPr lang="en-US" sz="2800" baseline="30000" dirty="0" smtClean="0"/>
              <a:t>3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f</a:t>
            </a:r>
            <a:r>
              <a:rPr lang="en-US" sz="2800" dirty="0"/>
              <a:t>	=  </a:t>
            </a:r>
            <a:r>
              <a:rPr lang="el-GR" sz="2800" dirty="0" smtClean="0"/>
              <a:t>πυκνότητα του υγρού </a:t>
            </a:r>
            <a:r>
              <a:rPr lang="en-US" sz="2800" dirty="0" smtClean="0"/>
              <a:t>(g/cm</a:t>
            </a:r>
            <a:r>
              <a:rPr lang="en-US" sz="2800" baseline="30000" dirty="0" smtClean="0"/>
              <a:t>3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l-GR" sz="2800" dirty="0" smtClean="0"/>
              <a:t>μ</a:t>
            </a:r>
            <a:r>
              <a:rPr lang="en-US" sz="2800" dirty="0"/>
              <a:t>	=  </a:t>
            </a:r>
            <a:r>
              <a:rPr lang="el-GR" sz="2800" dirty="0" smtClean="0"/>
              <a:t>το ιξώδες του υγρού</a:t>
            </a:r>
            <a:r>
              <a:rPr lang="en-US" sz="2800" dirty="0" smtClean="0"/>
              <a:t> </a:t>
            </a:r>
            <a:r>
              <a:rPr lang="en-US" sz="2800" dirty="0"/>
              <a:t>(1 </a:t>
            </a:r>
            <a:r>
              <a:rPr lang="en-US" sz="2800" dirty="0" smtClean="0"/>
              <a:t>c/cm</a:t>
            </a:r>
            <a:r>
              <a:rPr lang="el-GR" sz="2800" dirty="0" smtClean="0"/>
              <a:t>.</a:t>
            </a:r>
            <a:r>
              <a:rPr lang="en-US" sz="2800" dirty="0" smtClean="0"/>
              <a:t>sec </a:t>
            </a:r>
            <a:r>
              <a:rPr lang="en-US" sz="2800" dirty="0"/>
              <a:t>= 1 poise)</a:t>
            </a: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20" name="19 - TextBox"/>
          <p:cNvSpPr txBox="1"/>
          <p:nvPr/>
        </p:nvSpPr>
        <p:spPr>
          <a:xfrm>
            <a:off x="2714612" y="21431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13075" y="1663695"/>
            <a:ext cx="3487751" cy="1041401"/>
            <a:chOff x="1898" y="1533"/>
            <a:chExt cx="1606" cy="656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255" y="1847"/>
              <a:ext cx="1249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98" y="1708"/>
              <a:ext cx="14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V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270" y="1558"/>
              <a:ext cx="3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2gr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693" y="1558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(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412" y="1558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)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757" y="1879"/>
              <a:ext cx="27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 smtClean="0"/>
                <a:t>9</a:t>
              </a:r>
              <a:r>
                <a:rPr lang="el-GR" sz="3200" dirty="0" smtClean="0"/>
                <a:t>μ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591" y="1537"/>
              <a:ext cx="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dirty="0"/>
                <a:t>2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093" y="1683"/>
              <a:ext cx="1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=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037" y="1533"/>
              <a:ext cx="7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-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768" y="1540"/>
              <a:ext cx="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 smtClean="0"/>
                <a:t>r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202" y="1533"/>
              <a:ext cx="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/>
                <a:t>r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880" y="1854"/>
              <a:ext cx="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2905" y="1692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i="1" dirty="0" smtClean="0"/>
                <a:t>s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336" y="1692"/>
              <a:ext cx="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i="1" dirty="0"/>
                <a:t>l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8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7736</TotalTime>
  <Words>1010</Words>
  <Application>Microsoft Office PowerPoint</Application>
  <PresentationFormat>On-screen Show (4:3)</PresentationFormat>
  <Paragraphs>148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Θέμα του Office</vt:lpstr>
      <vt:lpstr>ΠΕΤΡΟΛΟΓΙΑ ΜΑΓΜΑΤΙΚΩΝ &amp; ΜΕΤΑΜΟΡΦΩΜΕΝΩΝ ΠΕΤΡΩΜΑΤΩΝ </vt:lpstr>
      <vt:lpstr>ΔΙΕΡΓΑΣΙΕΣ ΠΑΡΑΓΩΓΗΣ ΚΑΙ ΕΞΕΛΙΞΗΣ ΤΟΥ ΜΑΓΜΑΤΟΣ</vt:lpstr>
      <vt:lpstr>Η επίδραση του νερού</vt:lpstr>
      <vt:lpstr> Γρανιτικά συστήματα </vt:lpstr>
      <vt:lpstr> Επίδραση PH2O στο Ab-Or </vt:lpstr>
      <vt:lpstr>Επίδραση PH O στο Ab-Or</vt:lpstr>
      <vt:lpstr>Διαφοροποίηση</vt:lpstr>
      <vt:lpstr>Διαφοροποίηση</vt:lpstr>
      <vt:lpstr>Ο Νόμος του Stokes</vt:lpstr>
      <vt:lpstr>Ο Νόμος του Stokes</vt:lpstr>
      <vt:lpstr> Κλασματική Κρυστάλλωση </vt:lpstr>
      <vt:lpstr> Ο Νόμος του Stokes </vt:lpstr>
      <vt:lpstr> Ο Νόμος του Stokes </vt:lpstr>
      <vt:lpstr>Πολυβαρής Κλασματική Κρυστάλλωση</vt:lpstr>
      <vt:lpstr> Πολυβαρής Κλασματική Κρυστάλλωση </vt:lpstr>
      <vt:lpstr>Ανάμιξη Μαγμάτων</vt:lpstr>
      <vt:lpstr>Αφομοίωση</vt:lpstr>
      <vt:lpstr>Ζωνώδης Τήξη</vt:lpstr>
      <vt:lpstr>Αφομοίωση-Ανάμιξη Μαγμάτων</vt:lpstr>
      <vt:lpstr>Πρωτογενή Μάγματα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477</cp:revision>
  <dcterms:created xsi:type="dcterms:W3CDTF">2012-09-06T09:03:05Z</dcterms:created>
  <dcterms:modified xsi:type="dcterms:W3CDTF">2015-09-09T08:55:13Z</dcterms:modified>
</cp:coreProperties>
</file>