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6" r:id="rId10"/>
    <p:sldId id="267" r:id="rId11"/>
    <p:sldId id="268" r:id="rId1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7" d="100"/>
          <a:sy n="37" d="100"/>
        </p:scale>
        <p:origin x="952"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1B28E9B-F333-49A9-A99E-32F5E4B92C6B}"/>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3328F109-92B9-4734-AC4B-2955131676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BA839F5F-9DEE-4156-AEBF-80255944E45B}"/>
              </a:ext>
            </a:extLst>
          </p:cNvPr>
          <p:cNvSpPr>
            <a:spLocks noGrp="1"/>
          </p:cNvSpPr>
          <p:nvPr>
            <p:ph type="dt" sz="half" idx="10"/>
          </p:nvPr>
        </p:nvSpPr>
        <p:spPr/>
        <p:txBody>
          <a:bodyPr/>
          <a:lstStyle/>
          <a:p>
            <a:fld id="{FE6D0986-1ED4-4572-ABE7-C2E083238AA9}" type="datetimeFigureOut">
              <a:rPr lang="el-GR" smtClean="0"/>
              <a:t>20/2/2019</a:t>
            </a:fld>
            <a:endParaRPr lang="el-GR"/>
          </a:p>
        </p:txBody>
      </p:sp>
      <p:sp>
        <p:nvSpPr>
          <p:cNvPr id="5" name="Θέση υποσέλιδου 4">
            <a:extLst>
              <a:ext uri="{FF2B5EF4-FFF2-40B4-BE49-F238E27FC236}">
                <a16:creationId xmlns:a16="http://schemas.microsoft.com/office/drawing/2014/main" id="{B79FEE1D-61E0-4444-BE80-B9BE62828F2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3D2F6E0-A7FD-48D7-9744-2B10DE80C574}"/>
              </a:ext>
            </a:extLst>
          </p:cNvPr>
          <p:cNvSpPr>
            <a:spLocks noGrp="1"/>
          </p:cNvSpPr>
          <p:nvPr>
            <p:ph type="sldNum" sz="quarter" idx="12"/>
          </p:nvPr>
        </p:nvSpPr>
        <p:spPr/>
        <p:txBody>
          <a:bodyPr/>
          <a:lstStyle/>
          <a:p>
            <a:fld id="{5AC3704F-7445-4F11-BE05-07DAFFB39A06}" type="slidenum">
              <a:rPr lang="el-GR" smtClean="0"/>
              <a:t>‹#›</a:t>
            </a:fld>
            <a:endParaRPr lang="el-GR"/>
          </a:p>
        </p:txBody>
      </p:sp>
    </p:spTree>
    <p:extLst>
      <p:ext uri="{BB962C8B-B14F-4D97-AF65-F5344CB8AC3E}">
        <p14:creationId xmlns:p14="http://schemas.microsoft.com/office/powerpoint/2010/main" val="731696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DD720C6-D83B-4D98-935A-51DF98B9824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4244AE55-1A60-4F76-8A0B-85CA60B2F13A}"/>
              </a:ext>
            </a:extLst>
          </p:cNvPr>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6850D991-23BA-45DA-B286-35D9B9A0492B}"/>
              </a:ext>
            </a:extLst>
          </p:cNvPr>
          <p:cNvSpPr>
            <a:spLocks noGrp="1"/>
          </p:cNvSpPr>
          <p:nvPr>
            <p:ph type="dt" sz="half" idx="10"/>
          </p:nvPr>
        </p:nvSpPr>
        <p:spPr/>
        <p:txBody>
          <a:bodyPr/>
          <a:lstStyle/>
          <a:p>
            <a:fld id="{FE6D0986-1ED4-4572-ABE7-C2E083238AA9}" type="datetimeFigureOut">
              <a:rPr lang="el-GR" smtClean="0"/>
              <a:t>20/2/2019</a:t>
            </a:fld>
            <a:endParaRPr lang="el-GR"/>
          </a:p>
        </p:txBody>
      </p:sp>
      <p:sp>
        <p:nvSpPr>
          <p:cNvPr id="5" name="Θέση υποσέλιδου 4">
            <a:extLst>
              <a:ext uri="{FF2B5EF4-FFF2-40B4-BE49-F238E27FC236}">
                <a16:creationId xmlns:a16="http://schemas.microsoft.com/office/drawing/2014/main" id="{EF6459F0-B2DB-4D33-A298-D3E9F355AE3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FFC38BF-4CE3-4986-8870-AFB7F72ABD1D}"/>
              </a:ext>
            </a:extLst>
          </p:cNvPr>
          <p:cNvSpPr>
            <a:spLocks noGrp="1"/>
          </p:cNvSpPr>
          <p:nvPr>
            <p:ph type="sldNum" sz="quarter" idx="12"/>
          </p:nvPr>
        </p:nvSpPr>
        <p:spPr/>
        <p:txBody>
          <a:bodyPr/>
          <a:lstStyle/>
          <a:p>
            <a:fld id="{5AC3704F-7445-4F11-BE05-07DAFFB39A06}" type="slidenum">
              <a:rPr lang="el-GR" smtClean="0"/>
              <a:t>‹#›</a:t>
            </a:fld>
            <a:endParaRPr lang="el-GR"/>
          </a:p>
        </p:txBody>
      </p:sp>
    </p:spTree>
    <p:extLst>
      <p:ext uri="{BB962C8B-B14F-4D97-AF65-F5344CB8AC3E}">
        <p14:creationId xmlns:p14="http://schemas.microsoft.com/office/powerpoint/2010/main" val="2820601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9945ECEC-F19D-41A7-8210-4E62E19323E7}"/>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805917F-8102-47DC-A73F-807B61B602E8}"/>
              </a:ext>
            </a:extLst>
          </p:cNvPr>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ED37BFEF-76C0-461A-A5E9-AB15F3061EE4}"/>
              </a:ext>
            </a:extLst>
          </p:cNvPr>
          <p:cNvSpPr>
            <a:spLocks noGrp="1"/>
          </p:cNvSpPr>
          <p:nvPr>
            <p:ph type="dt" sz="half" idx="10"/>
          </p:nvPr>
        </p:nvSpPr>
        <p:spPr/>
        <p:txBody>
          <a:bodyPr/>
          <a:lstStyle/>
          <a:p>
            <a:fld id="{FE6D0986-1ED4-4572-ABE7-C2E083238AA9}" type="datetimeFigureOut">
              <a:rPr lang="el-GR" smtClean="0"/>
              <a:t>20/2/2019</a:t>
            </a:fld>
            <a:endParaRPr lang="el-GR"/>
          </a:p>
        </p:txBody>
      </p:sp>
      <p:sp>
        <p:nvSpPr>
          <p:cNvPr id="5" name="Θέση υποσέλιδου 4">
            <a:extLst>
              <a:ext uri="{FF2B5EF4-FFF2-40B4-BE49-F238E27FC236}">
                <a16:creationId xmlns:a16="http://schemas.microsoft.com/office/drawing/2014/main" id="{11D75F6E-989C-4B2A-825A-267F6211EA9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B060A9B-A810-4183-93C1-6ED8A0BFAD0F}"/>
              </a:ext>
            </a:extLst>
          </p:cNvPr>
          <p:cNvSpPr>
            <a:spLocks noGrp="1"/>
          </p:cNvSpPr>
          <p:nvPr>
            <p:ph type="sldNum" sz="quarter" idx="12"/>
          </p:nvPr>
        </p:nvSpPr>
        <p:spPr/>
        <p:txBody>
          <a:bodyPr/>
          <a:lstStyle/>
          <a:p>
            <a:fld id="{5AC3704F-7445-4F11-BE05-07DAFFB39A06}" type="slidenum">
              <a:rPr lang="el-GR" smtClean="0"/>
              <a:t>‹#›</a:t>
            </a:fld>
            <a:endParaRPr lang="el-GR"/>
          </a:p>
        </p:txBody>
      </p:sp>
    </p:spTree>
    <p:extLst>
      <p:ext uri="{BB962C8B-B14F-4D97-AF65-F5344CB8AC3E}">
        <p14:creationId xmlns:p14="http://schemas.microsoft.com/office/powerpoint/2010/main" val="4261918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24E34E9-D26C-4329-A09A-E74B02EC852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FF96716-E7D7-4459-B49F-5E00CF15D0ED}"/>
              </a:ext>
            </a:extLst>
          </p:cNvPr>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BE0A9749-4D0B-4271-B6F9-3DD69B4DB521}"/>
              </a:ext>
            </a:extLst>
          </p:cNvPr>
          <p:cNvSpPr>
            <a:spLocks noGrp="1"/>
          </p:cNvSpPr>
          <p:nvPr>
            <p:ph type="dt" sz="half" idx="10"/>
          </p:nvPr>
        </p:nvSpPr>
        <p:spPr/>
        <p:txBody>
          <a:bodyPr/>
          <a:lstStyle/>
          <a:p>
            <a:fld id="{FE6D0986-1ED4-4572-ABE7-C2E083238AA9}" type="datetimeFigureOut">
              <a:rPr lang="el-GR" smtClean="0"/>
              <a:t>20/2/2019</a:t>
            </a:fld>
            <a:endParaRPr lang="el-GR"/>
          </a:p>
        </p:txBody>
      </p:sp>
      <p:sp>
        <p:nvSpPr>
          <p:cNvPr id="5" name="Θέση υποσέλιδου 4">
            <a:extLst>
              <a:ext uri="{FF2B5EF4-FFF2-40B4-BE49-F238E27FC236}">
                <a16:creationId xmlns:a16="http://schemas.microsoft.com/office/drawing/2014/main" id="{19F647C1-A0BF-434C-B658-54BF4B2C301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5547C63-A5C4-4180-884F-8B912BDF449F}"/>
              </a:ext>
            </a:extLst>
          </p:cNvPr>
          <p:cNvSpPr>
            <a:spLocks noGrp="1"/>
          </p:cNvSpPr>
          <p:nvPr>
            <p:ph type="sldNum" sz="quarter" idx="12"/>
          </p:nvPr>
        </p:nvSpPr>
        <p:spPr/>
        <p:txBody>
          <a:bodyPr/>
          <a:lstStyle/>
          <a:p>
            <a:fld id="{5AC3704F-7445-4F11-BE05-07DAFFB39A06}" type="slidenum">
              <a:rPr lang="el-GR" smtClean="0"/>
              <a:t>‹#›</a:t>
            </a:fld>
            <a:endParaRPr lang="el-GR"/>
          </a:p>
        </p:txBody>
      </p:sp>
    </p:spTree>
    <p:extLst>
      <p:ext uri="{BB962C8B-B14F-4D97-AF65-F5344CB8AC3E}">
        <p14:creationId xmlns:p14="http://schemas.microsoft.com/office/powerpoint/2010/main" val="235663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133EEC8-53FC-4EB3-9D02-C5051FC92B06}"/>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2A67D33-A329-4052-B63C-B9A5BCCF2E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a:extLst>
              <a:ext uri="{FF2B5EF4-FFF2-40B4-BE49-F238E27FC236}">
                <a16:creationId xmlns:a16="http://schemas.microsoft.com/office/drawing/2014/main" id="{F23F02C6-2ED2-4448-8286-1AF4E98A8CEE}"/>
              </a:ext>
            </a:extLst>
          </p:cNvPr>
          <p:cNvSpPr>
            <a:spLocks noGrp="1"/>
          </p:cNvSpPr>
          <p:nvPr>
            <p:ph type="dt" sz="half" idx="10"/>
          </p:nvPr>
        </p:nvSpPr>
        <p:spPr/>
        <p:txBody>
          <a:bodyPr/>
          <a:lstStyle/>
          <a:p>
            <a:fld id="{FE6D0986-1ED4-4572-ABE7-C2E083238AA9}" type="datetimeFigureOut">
              <a:rPr lang="el-GR" smtClean="0"/>
              <a:t>20/2/2019</a:t>
            </a:fld>
            <a:endParaRPr lang="el-GR"/>
          </a:p>
        </p:txBody>
      </p:sp>
      <p:sp>
        <p:nvSpPr>
          <p:cNvPr id="5" name="Θέση υποσέλιδου 4">
            <a:extLst>
              <a:ext uri="{FF2B5EF4-FFF2-40B4-BE49-F238E27FC236}">
                <a16:creationId xmlns:a16="http://schemas.microsoft.com/office/drawing/2014/main" id="{A807D8CA-A1E6-4647-B7D3-981AC292271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AA7D609-5B15-4799-848B-3C402D097315}"/>
              </a:ext>
            </a:extLst>
          </p:cNvPr>
          <p:cNvSpPr>
            <a:spLocks noGrp="1"/>
          </p:cNvSpPr>
          <p:nvPr>
            <p:ph type="sldNum" sz="quarter" idx="12"/>
          </p:nvPr>
        </p:nvSpPr>
        <p:spPr/>
        <p:txBody>
          <a:bodyPr/>
          <a:lstStyle/>
          <a:p>
            <a:fld id="{5AC3704F-7445-4F11-BE05-07DAFFB39A06}" type="slidenum">
              <a:rPr lang="el-GR" smtClean="0"/>
              <a:t>‹#›</a:t>
            </a:fld>
            <a:endParaRPr lang="el-GR"/>
          </a:p>
        </p:txBody>
      </p:sp>
    </p:spTree>
    <p:extLst>
      <p:ext uri="{BB962C8B-B14F-4D97-AF65-F5344CB8AC3E}">
        <p14:creationId xmlns:p14="http://schemas.microsoft.com/office/powerpoint/2010/main" val="3336488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B3D074-62EC-4EE1-A906-4594ACADB2A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1222638A-F951-46F8-BAB4-4C7E17F219EB}"/>
              </a:ext>
            </a:extLst>
          </p:cNvPr>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a:extLst>
              <a:ext uri="{FF2B5EF4-FFF2-40B4-BE49-F238E27FC236}">
                <a16:creationId xmlns:a16="http://schemas.microsoft.com/office/drawing/2014/main" id="{0C61AD3D-72E8-4E88-A1DB-87E9BF90EE8D}"/>
              </a:ext>
            </a:extLst>
          </p:cNvPr>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a:extLst>
              <a:ext uri="{FF2B5EF4-FFF2-40B4-BE49-F238E27FC236}">
                <a16:creationId xmlns:a16="http://schemas.microsoft.com/office/drawing/2014/main" id="{651935B6-6310-4A92-88DC-FED4C3A44261}"/>
              </a:ext>
            </a:extLst>
          </p:cNvPr>
          <p:cNvSpPr>
            <a:spLocks noGrp="1"/>
          </p:cNvSpPr>
          <p:nvPr>
            <p:ph type="dt" sz="half" idx="10"/>
          </p:nvPr>
        </p:nvSpPr>
        <p:spPr/>
        <p:txBody>
          <a:bodyPr/>
          <a:lstStyle/>
          <a:p>
            <a:fld id="{FE6D0986-1ED4-4572-ABE7-C2E083238AA9}" type="datetimeFigureOut">
              <a:rPr lang="el-GR" smtClean="0"/>
              <a:t>20/2/2019</a:t>
            </a:fld>
            <a:endParaRPr lang="el-GR"/>
          </a:p>
        </p:txBody>
      </p:sp>
      <p:sp>
        <p:nvSpPr>
          <p:cNvPr id="6" name="Θέση υποσέλιδου 5">
            <a:extLst>
              <a:ext uri="{FF2B5EF4-FFF2-40B4-BE49-F238E27FC236}">
                <a16:creationId xmlns:a16="http://schemas.microsoft.com/office/drawing/2014/main" id="{A90C5F85-5359-4F2E-8EAE-1A206A2F534B}"/>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6B38C38C-DC28-41B6-98F2-74211D20A54E}"/>
              </a:ext>
            </a:extLst>
          </p:cNvPr>
          <p:cNvSpPr>
            <a:spLocks noGrp="1"/>
          </p:cNvSpPr>
          <p:nvPr>
            <p:ph type="sldNum" sz="quarter" idx="12"/>
          </p:nvPr>
        </p:nvSpPr>
        <p:spPr/>
        <p:txBody>
          <a:bodyPr/>
          <a:lstStyle/>
          <a:p>
            <a:fld id="{5AC3704F-7445-4F11-BE05-07DAFFB39A06}" type="slidenum">
              <a:rPr lang="el-GR" smtClean="0"/>
              <a:t>‹#›</a:t>
            </a:fld>
            <a:endParaRPr lang="el-GR"/>
          </a:p>
        </p:txBody>
      </p:sp>
    </p:spTree>
    <p:extLst>
      <p:ext uri="{BB962C8B-B14F-4D97-AF65-F5344CB8AC3E}">
        <p14:creationId xmlns:p14="http://schemas.microsoft.com/office/powerpoint/2010/main" val="3348119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A9D23A4-5E57-458F-A6F6-CE6575C5F475}"/>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8CB2866B-1909-4311-A1B2-4344E29278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1EA7F83F-502B-4CA5-B529-CABBF0620233}"/>
              </a:ext>
            </a:extLst>
          </p:cNvPr>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a:extLst>
              <a:ext uri="{FF2B5EF4-FFF2-40B4-BE49-F238E27FC236}">
                <a16:creationId xmlns:a16="http://schemas.microsoft.com/office/drawing/2014/main" id="{452054D3-ABD3-402B-9BBF-E8A5F365295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a:extLst>
              <a:ext uri="{FF2B5EF4-FFF2-40B4-BE49-F238E27FC236}">
                <a16:creationId xmlns:a16="http://schemas.microsoft.com/office/drawing/2014/main" id="{2F8C4356-9455-4616-80C7-D57A651CDC67}"/>
              </a:ext>
            </a:extLst>
          </p:cNvPr>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a:extLst>
              <a:ext uri="{FF2B5EF4-FFF2-40B4-BE49-F238E27FC236}">
                <a16:creationId xmlns:a16="http://schemas.microsoft.com/office/drawing/2014/main" id="{3CDCDF1C-FA8E-44B7-8184-1451E908F1FD}"/>
              </a:ext>
            </a:extLst>
          </p:cNvPr>
          <p:cNvSpPr>
            <a:spLocks noGrp="1"/>
          </p:cNvSpPr>
          <p:nvPr>
            <p:ph type="dt" sz="half" idx="10"/>
          </p:nvPr>
        </p:nvSpPr>
        <p:spPr/>
        <p:txBody>
          <a:bodyPr/>
          <a:lstStyle/>
          <a:p>
            <a:fld id="{FE6D0986-1ED4-4572-ABE7-C2E083238AA9}" type="datetimeFigureOut">
              <a:rPr lang="el-GR" smtClean="0"/>
              <a:t>20/2/2019</a:t>
            </a:fld>
            <a:endParaRPr lang="el-GR"/>
          </a:p>
        </p:txBody>
      </p:sp>
      <p:sp>
        <p:nvSpPr>
          <p:cNvPr id="8" name="Θέση υποσέλιδου 7">
            <a:extLst>
              <a:ext uri="{FF2B5EF4-FFF2-40B4-BE49-F238E27FC236}">
                <a16:creationId xmlns:a16="http://schemas.microsoft.com/office/drawing/2014/main" id="{3CE428E1-12B6-41F3-A134-C59F9BF6AB1A}"/>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DCD0EE68-48FA-42FF-AAB2-B659C6B2E1E2}"/>
              </a:ext>
            </a:extLst>
          </p:cNvPr>
          <p:cNvSpPr>
            <a:spLocks noGrp="1"/>
          </p:cNvSpPr>
          <p:nvPr>
            <p:ph type="sldNum" sz="quarter" idx="12"/>
          </p:nvPr>
        </p:nvSpPr>
        <p:spPr/>
        <p:txBody>
          <a:bodyPr/>
          <a:lstStyle/>
          <a:p>
            <a:fld id="{5AC3704F-7445-4F11-BE05-07DAFFB39A06}" type="slidenum">
              <a:rPr lang="el-GR" smtClean="0"/>
              <a:t>‹#›</a:t>
            </a:fld>
            <a:endParaRPr lang="el-GR"/>
          </a:p>
        </p:txBody>
      </p:sp>
    </p:spTree>
    <p:extLst>
      <p:ext uri="{BB962C8B-B14F-4D97-AF65-F5344CB8AC3E}">
        <p14:creationId xmlns:p14="http://schemas.microsoft.com/office/powerpoint/2010/main" val="2997649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AE6BFEE-3D4A-454F-B210-217ACE73E56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D11E39FE-CDA2-4DAD-A1B0-6E67D2CDE2DD}"/>
              </a:ext>
            </a:extLst>
          </p:cNvPr>
          <p:cNvSpPr>
            <a:spLocks noGrp="1"/>
          </p:cNvSpPr>
          <p:nvPr>
            <p:ph type="dt" sz="half" idx="10"/>
          </p:nvPr>
        </p:nvSpPr>
        <p:spPr/>
        <p:txBody>
          <a:bodyPr/>
          <a:lstStyle/>
          <a:p>
            <a:fld id="{FE6D0986-1ED4-4572-ABE7-C2E083238AA9}" type="datetimeFigureOut">
              <a:rPr lang="el-GR" smtClean="0"/>
              <a:t>20/2/2019</a:t>
            </a:fld>
            <a:endParaRPr lang="el-GR"/>
          </a:p>
        </p:txBody>
      </p:sp>
      <p:sp>
        <p:nvSpPr>
          <p:cNvPr id="4" name="Θέση υποσέλιδου 3">
            <a:extLst>
              <a:ext uri="{FF2B5EF4-FFF2-40B4-BE49-F238E27FC236}">
                <a16:creationId xmlns:a16="http://schemas.microsoft.com/office/drawing/2014/main" id="{0F933135-D5FA-4ACF-87F5-97F95AE4033B}"/>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CCA54560-F292-45B5-84BC-87FD7D30174F}"/>
              </a:ext>
            </a:extLst>
          </p:cNvPr>
          <p:cNvSpPr>
            <a:spLocks noGrp="1"/>
          </p:cNvSpPr>
          <p:nvPr>
            <p:ph type="sldNum" sz="quarter" idx="12"/>
          </p:nvPr>
        </p:nvSpPr>
        <p:spPr/>
        <p:txBody>
          <a:bodyPr/>
          <a:lstStyle/>
          <a:p>
            <a:fld id="{5AC3704F-7445-4F11-BE05-07DAFFB39A06}" type="slidenum">
              <a:rPr lang="el-GR" smtClean="0"/>
              <a:t>‹#›</a:t>
            </a:fld>
            <a:endParaRPr lang="el-GR"/>
          </a:p>
        </p:txBody>
      </p:sp>
    </p:spTree>
    <p:extLst>
      <p:ext uri="{BB962C8B-B14F-4D97-AF65-F5344CB8AC3E}">
        <p14:creationId xmlns:p14="http://schemas.microsoft.com/office/powerpoint/2010/main" val="914318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B07793A3-85C5-4BC6-BD7C-3632C0285C36}"/>
              </a:ext>
            </a:extLst>
          </p:cNvPr>
          <p:cNvSpPr>
            <a:spLocks noGrp="1"/>
          </p:cNvSpPr>
          <p:nvPr>
            <p:ph type="dt" sz="half" idx="10"/>
          </p:nvPr>
        </p:nvSpPr>
        <p:spPr/>
        <p:txBody>
          <a:bodyPr/>
          <a:lstStyle/>
          <a:p>
            <a:fld id="{FE6D0986-1ED4-4572-ABE7-C2E083238AA9}" type="datetimeFigureOut">
              <a:rPr lang="el-GR" smtClean="0"/>
              <a:t>20/2/2019</a:t>
            </a:fld>
            <a:endParaRPr lang="el-GR"/>
          </a:p>
        </p:txBody>
      </p:sp>
      <p:sp>
        <p:nvSpPr>
          <p:cNvPr id="3" name="Θέση υποσέλιδου 2">
            <a:extLst>
              <a:ext uri="{FF2B5EF4-FFF2-40B4-BE49-F238E27FC236}">
                <a16:creationId xmlns:a16="http://schemas.microsoft.com/office/drawing/2014/main" id="{75DDFC33-595C-4AD9-8B38-502968BDA955}"/>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4DACDC8C-B079-44E0-895B-D3C1877C4037}"/>
              </a:ext>
            </a:extLst>
          </p:cNvPr>
          <p:cNvSpPr>
            <a:spLocks noGrp="1"/>
          </p:cNvSpPr>
          <p:nvPr>
            <p:ph type="sldNum" sz="quarter" idx="12"/>
          </p:nvPr>
        </p:nvSpPr>
        <p:spPr/>
        <p:txBody>
          <a:bodyPr/>
          <a:lstStyle/>
          <a:p>
            <a:fld id="{5AC3704F-7445-4F11-BE05-07DAFFB39A06}" type="slidenum">
              <a:rPr lang="el-GR" smtClean="0"/>
              <a:t>‹#›</a:t>
            </a:fld>
            <a:endParaRPr lang="el-GR"/>
          </a:p>
        </p:txBody>
      </p:sp>
    </p:spTree>
    <p:extLst>
      <p:ext uri="{BB962C8B-B14F-4D97-AF65-F5344CB8AC3E}">
        <p14:creationId xmlns:p14="http://schemas.microsoft.com/office/powerpoint/2010/main" val="2764668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6FAB971-D67B-42BA-BDF6-71C6A56C2F85}"/>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603380C-4B71-451C-B47E-6C0F2FDF66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a:extLst>
              <a:ext uri="{FF2B5EF4-FFF2-40B4-BE49-F238E27FC236}">
                <a16:creationId xmlns:a16="http://schemas.microsoft.com/office/drawing/2014/main" id="{841CA083-F041-4A08-B375-24593E61B1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861C1E75-796A-4E2B-B8EE-F2207CEE0065}"/>
              </a:ext>
            </a:extLst>
          </p:cNvPr>
          <p:cNvSpPr>
            <a:spLocks noGrp="1"/>
          </p:cNvSpPr>
          <p:nvPr>
            <p:ph type="dt" sz="half" idx="10"/>
          </p:nvPr>
        </p:nvSpPr>
        <p:spPr/>
        <p:txBody>
          <a:bodyPr/>
          <a:lstStyle/>
          <a:p>
            <a:fld id="{FE6D0986-1ED4-4572-ABE7-C2E083238AA9}" type="datetimeFigureOut">
              <a:rPr lang="el-GR" smtClean="0"/>
              <a:t>20/2/2019</a:t>
            </a:fld>
            <a:endParaRPr lang="el-GR"/>
          </a:p>
        </p:txBody>
      </p:sp>
      <p:sp>
        <p:nvSpPr>
          <p:cNvPr id="6" name="Θέση υποσέλιδου 5">
            <a:extLst>
              <a:ext uri="{FF2B5EF4-FFF2-40B4-BE49-F238E27FC236}">
                <a16:creationId xmlns:a16="http://schemas.microsoft.com/office/drawing/2014/main" id="{77D52B83-F649-4AF1-B18D-E1C4FA3A5E50}"/>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B56021D-9D2D-4B09-B9A2-6129C65DB148}"/>
              </a:ext>
            </a:extLst>
          </p:cNvPr>
          <p:cNvSpPr>
            <a:spLocks noGrp="1"/>
          </p:cNvSpPr>
          <p:nvPr>
            <p:ph type="sldNum" sz="quarter" idx="12"/>
          </p:nvPr>
        </p:nvSpPr>
        <p:spPr/>
        <p:txBody>
          <a:bodyPr/>
          <a:lstStyle/>
          <a:p>
            <a:fld id="{5AC3704F-7445-4F11-BE05-07DAFFB39A06}" type="slidenum">
              <a:rPr lang="el-GR" smtClean="0"/>
              <a:t>‹#›</a:t>
            </a:fld>
            <a:endParaRPr lang="el-GR"/>
          </a:p>
        </p:txBody>
      </p:sp>
    </p:spTree>
    <p:extLst>
      <p:ext uri="{BB962C8B-B14F-4D97-AF65-F5344CB8AC3E}">
        <p14:creationId xmlns:p14="http://schemas.microsoft.com/office/powerpoint/2010/main" val="3149197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EB9DFF2-077A-4F14-978A-1ABB545A500F}"/>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968CF4C4-F769-471F-9169-C8858C5F03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F90E9BDA-D684-46BD-A529-652042C3B0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B4E8FCCA-3844-4B42-B65D-539A8AADC069}"/>
              </a:ext>
            </a:extLst>
          </p:cNvPr>
          <p:cNvSpPr>
            <a:spLocks noGrp="1"/>
          </p:cNvSpPr>
          <p:nvPr>
            <p:ph type="dt" sz="half" idx="10"/>
          </p:nvPr>
        </p:nvSpPr>
        <p:spPr/>
        <p:txBody>
          <a:bodyPr/>
          <a:lstStyle/>
          <a:p>
            <a:fld id="{FE6D0986-1ED4-4572-ABE7-C2E083238AA9}" type="datetimeFigureOut">
              <a:rPr lang="el-GR" smtClean="0"/>
              <a:t>20/2/2019</a:t>
            </a:fld>
            <a:endParaRPr lang="el-GR"/>
          </a:p>
        </p:txBody>
      </p:sp>
      <p:sp>
        <p:nvSpPr>
          <p:cNvPr id="6" name="Θέση υποσέλιδου 5">
            <a:extLst>
              <a:ext uri="{FF2B5EF4-FFF2-40B4-BE49-F238E27FC236}">
                <a16:creationId xmlns:a16="http://schemas.microsoft.com/office/drawing/2014/main" id="{CC21AE2D-D68E-4D60-B3B3-0D5FF1AE76A3}"/>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784499B-2A1B-4426-9281-4CD5747B3584}"/>
              </a:ext>
            </a:extLst>
          </p:cNvPr>
          <p:cNvSpPr>
            <a:spLocks noGrp="1"/>
          </p:cNvSpPr>
          <p:nvPr>
            <p:ph type="sldNum" sz="quarter" idx="12"/>
          </p:nvPr>
        </p:nvSpPr>
        <p:spPr/>
        <p:txBody>
          <a:bodyPr/>
          <a:lstStyle/>
          <a:p>
            <a:fld id="{5AC3704F-7445-4F11-BE05-07DAFFB39A06}" type="slidenum">
              <a:rPr lang="el-GR" smtClean="0"/>
              <a:t>‹#›</a:t>
            </a:fld>
            <a:endParaRPr lang="el-GR"/>
          </a:p>
        </p:txBody>
      </p:sp>
    </p:spTree>
    <p:extLst>
      <p:ext uri="{BB962C8B-B14F-4D97-AF65-F5344CB8AC3E}">
        <p14:creationId xmlns:p14="http://schemas.microsoft.com/office/powerpoint/2010/main" val="1439357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E8F6E019-168A-4948-8D40-74D0ECA9F2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04439635-1B19-4FFE-B09B-FC4B4D22AE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099688A5-4592-4789-A94C-08F345FD35F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6D0986-1ED4-4572-ABE7-C2E083238AA9}" type="datetimeFigureOut">
              <a:rPr lang="el-GR" smtClean="0"/>
              <a:t>20/2/2019</a:t>
            </a:fld>
            <a:endParaRPr lang="el-GR"/>
          </a:p>
        </p:txBody>
      </p:sp>
      <p:sp>
        <p:nvSpPr>
          <p:cNvPr id="5" name="Θέση υποσέλιδου 4">
            <a:extLst>
              <a:ext uri="{FF2B5EF4-FFF2-40B4-BE49-F238E27FC236}">
                <a16:creationId xmlns:a16="http://schemas.microsoft.com/office/drawing/2014/main" id="{68B2F364-66A4-4BF3-AB05-725FF602ADC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708243AB-B535-40C2-8664-BAC016FCDB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C3704F-7445-4F11-BE05-07DAFFB39A06}" type="slidenum">
              <a:rPr lang="el-GR" smtClean="0"/>
              <a:t>‹#›</a:t>
            </a:fld>
            <a:endParaRPr lang="el-GR"/>
          </a:p>
        </p:txBody>
      </p:sp>
    </p:spTree>
    <p:extLst>
      <p:ext uri="{BB962C8B-B14F-4D97-AF65-F5344CB8AC3E}">
        <p14:creationId xmlns:p14="http://schemas.microsoft.com/office/powerpoint/2010/main" val="7795108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E4490E-305B-4B29-935F-425F8C3224A7}"/>
              </a:ext>
            </a:extLst>
          </p:cNvPr>
          <p:cNvSpPr>
            <a:spLocks noGrp="1"/>
          </p:cNvSpPr>
          <p:nvPr>
            <p:ph type="ctrTitle"/>
          </p:nvPr>
        </p:nvSpPr>
        <p:spPr/>
        <p:txBody>
          <a:bodyPr>
            <a:normAutofit fontScale="90000"/>
          </a:bodyPr>
          <a:lstStyle/>
          <a:p>
            <a:r>
              <a:rPr lang="el-GR" dirty="0"/>
              <a:t>Εισαγωγή στην χρηματοοικονομική των επιχειρήσεων</a:t>
            </a:r>
          </a:p>
        </p:txBody>
      </p:sp>
      <p:sp>
        <p:nvSpPr>
          <p:cNvPr id="3" name="Υπότιτλος 2">
            <a:extLst>
              <a:ext uri="{FF2B5EF4-FFF2-40B4-BE49-F238E27FC236}">
                <a16:creationId xmlns:a16="http://schemas.microsoft.com/office/drawing/2014/main" id="{31D6C6C6-0CEA-4E1F-9C85-CE279A17F237}"/>
              </a:ext>
            </a:extLst>
          </p:cNvPr>
          <p:cNvSpPr>
            <a:spLocks noGrp="1"/>
          </p:cNvSpPr>
          <p:nvPr>
            <p:ph type="subTitle" idx="1"/>
          </p:nvPr>
        </p:nvSpPr>
        <p:spPr/>
        <p:txBody>
          <a:bodyPr/>
          <a:lstStyle/>
          <a:p>
            <a:endParaRPr lang="el-GR"/>
          </a:p>
        </p:txBody>
      </p:sp>
    </p:spTree>
    <p:extLst>
      <p:ext uri="{BB962C8B-B14F-4D97-AF65-F5344CB8AC3E}">
        <p14:creationId xmlns:p14="http://schemas.microsoft.com/office/powerpoint/2010/main" val="15226105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78587-CBDD-425F-B6EC-87FBD6F2C270}"/>
              </a:ext>
            </a:extLst>
          </p:cNvPr>
          <p:cNvSpPr>
            <a:spLocks noGrp="1"/>
          </p:cNvSpPr>
          <p:nvPr>
            <p:ph type="title"/>
          </p:nvPr>
        </p:nvSpPr>
        <p:spPr/>
        <p:txBody>
          <a:bodyPr/>
          <a:lstStyle/>
          <a:p>
            <a:r>
              <a:rPr lang="el-GR" dirty="0"/>
              <a:t>Προβλήματα αντιπροσώπευσης και εταιρική διακυβέρνηση</a:t>
            </a:r>
            <a:endParaRPr lang="en-US" dirty="0"/>
          </a:p>
        </p:txBody>
      </p:sp>
      <p:sp>
        <p:nvSpPr>
          <p:cNvPr id="3" name="Content Placeholder 2">
            <a:extLst>
              <a:ext uri="{FF2B5EF4-FFF2-40B4-BE49-F238E27FC236}">
                <a16:creationId xmlns:a16="http://schemas.microsoft.com/office/drawing/2014/main" id="{1A17A9D9-98D1-4577-B267-A196EB771008}"/>
              </a:ext>
            </a:extLst>
          </p:cNvPr>
          <p:cNvSpPr>
            <a:spLocks noGrp="1"/>
          </p:cNvSpPr>
          <p:nvPr>
            <p:ph idx="1"/>
          </p:nvPr>
        </p:nvSpPr>
        <p:spPr/>
        <p:txBody>
          <a:bodyPr/>
          <a:lstStyle/>
          <a:p>
            <a:r>
              <a:rPr lang="el-GR" dirty="0"/>
              <a:t>Οι συγκρούσεις ανάμεσα στους στόχους των μετόχων και των διευθυντικών στελεχών δημιουργούν Προβλήματα αντιπροσώπευσης.</a:t>
            </a:r>
          </a:p>
          <a:p>
            <a:r>
              <a:rPr lang="el-GR" dirty="0"/>
              <a:t>Τα προβλήματα αντιπροσώπευσης όταν εντολοδόχοι εργάζονται για λογαριασμό των εντολέων τους. Οι εντολείς είναι οι μέτοχοι και οι διευθυντές οι εντολοδόχοι.</a:t>
            </a:r>
          </a:p>
          <a:p>
            <a:endParaRPr lang="el-GR" dirty="0"/>
          </a:p>
        </p:txBody>
      </p:sp>
    </p:spTree>
    <p:extLst>
      <p:ext uri="{BB962C8B-B14F-4D97-AF65-F5344CB8AC3E}">
        <p14:creationId xmlns:p14="http://schemas.microsoft.com/office/powerpoint/2010/main" val="1811783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7E834-1795-4A09-B92E-C08A35BBD117}"/>
              </a:ext>
            </a:extLst>
          </p:cNvPr>
          <p:cNvSpPr>
            <a:spLocks noGrp="1"/>
          </p:cNvSpPr>
          <p:nvPr>
            <p:ph type="title"/>
          </p:nvPr>
        </p:nvSpPr>
        <p:spPr/>
        <p:txBody>
          <a:bodyPr>
            <a:normAutofit fontScale="90000"/>
          </a:bodyPr>
          <a:lstStyle/>
          <a:p>
            <a:r>
              <a:rPr lang="el-GR" dirty="0"/>
              <a:t> Τα κόστη αντιπροσώπευσης προκύπτουν όταν</a:t>
            </a:r>
            <a:br>
              <a:rPr lang="el-GR" dirty="0"/>
            </a:br>
            <a:endParaRPr lang="en-US" dirty="0"/>
          </a:p>
        </p:txBody>
      </p:sp>
      <p:sp>
        <p:nvSpPr>
          <p:cNvPr id="3" name="Content Placeholder 2">
            <a:extLst>
              <a:ext uri="{FF2B5EF4-FFF2-40B4-BE49-F238E27FC236}">
                <a16:creationId xmlns:a16="http://schemas.microsoft.com/office/drawing/2014/main" id="{34D76003-4C65-4829-8941-802A04AD469C}"/>
              </a:ext>
            </a:extLst>
          </p:cNvPr>
          <p:cNvSpPr>
            <a:spLocks noGrp="1"/>
          </p:cNvSpPr>
          <p:nvPr>
            <p:ph idx="1"/>
          </p:nvPr>
        </p:nvSpPr>
        <p:spPr/>
        <p:txBody>
          <a:bodyPr/>
          <a:lstStyle/>
          <a:p>
            <a:endParaRPr lang="el-GR" dirty="0"/>
          </a:p>
          <a:p>
            <a:r>
              <a:rPr lang="el-GR" dirty="0"/>
              <a:t>1. τα διευθυντικά στελέχη προσπαθούν να μεγιστοποιήσουν την αξία της επιχείρησης</a:t>
            </a:r>
          </a:p>
          <a:p>
            <a:endParaRPr lang="el-GR" dirty="0"/>
          </a:p>
          <a:p>
            <a:r>
              <a:rPr lang="el-GR" dirty="0"/>
              <a:t>2.οι μέτοχοι επιβαρύνονται με δαπάνες για να παρακολουθούν τα στελέχη και να περιορίζουν τη δραστηριότητα τους.</a:t>
            </a:r>
            <a:endParaRPr lang="en-US" dirty="0"/>
          </a:p>
        </p:txBody>
      </p:sp>
    </p:spTree>
    <p:extLst>
      <p:ext uri="{BB962C8B-B14F-4D97-AF65-F5344CB8AC3E}">
        <p14:creationId xmlns:p14="http://schemas.microsoft.com/office/powerpoint/2010/main" val="4036684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9FAFF5-C8AE-42A7-8B05-A4334DC1A6C1}"/>
              </a:ext>
            </a:extLst>
          </p:cNvPr>
          <p:cNvSpPr>
            <a:spLocks noGrp="1"/>
          </p:cNvSpPr>
          <p:nvPr>
            <p:ph type="title"/>
          </p:nvPr>
        </p:nvSpPr>
        <p:spPr/>
        <p:txBody>
          <a:bodyPr/>
          <a:lstStyle/>
          <a:p>
            <a:r>
              <a:rPr lang="el-GR" dirty="0"/>
              <a:t>Οικονομικός Διευθυντής</a:t>
            </a:r>
          </a:p>
        </p:txBody>
      </p:sp>
      <p:sp>
        <p:nvSpPr>
          <p:cNvPr id="3" name="Θέση περιεχομένου 2">
            <a:extLst>
              <a:ext uri="{FF2B5EF4-FFF2-40B4-BE49-F238E27FC236}">
                <a16:creationId xmlns:a16="http://schemas.microsoft.com/office/drawing/2014/main" id="{1187872F-11A9-4E57-A199-BB567D5B1B79}"/>
              </a:ext>
            </a:extLst>
          </p:cNvPr>
          <p:cNvSpPr>
            <a:spLocks noGrp="1"/>
          </p:cNvSpPr>
          <p:nvPr>
            <p:ph idx="1"/>
          </p:nvPr>
        </p:nvSpPr>
        <p:spPr/>
        <p:txBody>
          <a:bodyPr>
            <a:normAutofit fontScale="85000" lnSpcReduction="20000"/>
          </a:bodyPr>
          <a:lstStyle/>
          <a:p>
            <a:r>
              <a:rPr lang="el-GR" dirty="0"/>
              <a:t>Οι εταιρίες επενδύουν σε πραγματικά στοιχεία ενεργητικού, που παράγουν εισοδήματα. Πως όμως το κάνουν αυτό;</a:t>
            </a:r>
          </a:p>
          <a:p>
            <a:r>
              <a:rPr lang="el-GR" dirty="0"/>
              <a:t>Οι εταιρίες χρηματοδοτούν τις επενδύσεις τους με δανεισμό, με μη διανομή και επανεπένδυση </a:t>
            </a:r>
            <a:r>
              <a:rPr lang="el-GR" dirty="0" err="1"/>
              <a:t>χρηματοροών</a:t>
            </a:r>
            <a:r>
              <a:rPr lang="el-GR" dirty="0"/>
              <a:t> καθώς και με πώληση επιπλέον μετοχών στους μετόχους τους.</a:t>
            </a:r>
          </a:p>
          <a:p>
            <a:r>
              <a:rPr lang="el-GR" dirty="0"/>
              <a:t>Άρα τι πρέπει να κάνει ο οικονομικός διευθυντής; Πρώτον θα πρέπει να δει τις επενδύσεις θα κάνει η εταιρία και δεύτερον πως θα πληρώσει για αυτές.</a:t>
            </a:r>
          </a:p>
          <a:p>
            <a:r>
              <a:rPr lang="el-GR" dirty="0"/>
              <a:t>Μια μεγάλη εταιρία (μετοχική) έχει όμως πολλούς μετόχους (χιλιάδες). Κάθε μέτοχος όμως έχει διαφορετικά χαρακτηριστικά, όπως πλούτος, ανοχή στον κίνδυνο. Όμως όλοι έχουν έναν κοινό χρηματοπιστωτικό στόχο. Ζητούν από τον οικονομικό διευθυντή να αυξήσει την αξία της μετοχικής εταιρία και την τρέχουσα τιμή της μετοχής.</a:t>
            </a:r>
          </a:p>
          <a:p>
            <a:r>
              <a:rPr lang="el-GR" dirty="0"/>
              <a:t>Πως γίνεται όμως αυτό; Στην πραγματικότητα δεν είναι και τόσο εύκολο.</a:t>
            </a:r>
          </a:p>
          <a:p>
            <a:endParaRPr lang="el-GR" dirty="0"/>
          </a:p>
        </p:txBody>
      </p:sp>
    </p:spTree>
    <p:extLst>
      <p:ext uri="{BB962C8B-B14F-4D97-AF65-F5344CB8AC3E}">
        <p14:creationId xmlns:p14="http://schemas.microsoft.com/office/powerpoint/2010/main" val="1231665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0517FD-1340-4E44-BAEC-D45353B15FDB}"/>
              </a:ext>
            </a:extLst>
          </p:cNvPr>
          <p:cNvSpPr>
            <a:spLocks noGrp="1"/>
          </p:cNvSpPr>
          <p:nvPr>
            <p:ph type="title"/>
          </p:nvPr>
        </p:nvSpPr>
        <p:spPr/>
        <p:txBody>
          <a:bodyPr/>
          <a:lstStyle/>
          <a:p>
            <a:r>
              <a:rPr lang="el-GR" dirty="0"/>
              <a:t>Αποφάσεις εταιρικών επενδύσεων και χρηματοδότησης</a:t>
            </a:r>
          </a:p>
        </p:txBody>
      </p:sp>
      <p:sp>
        <p:nvSpPr>
          <p:cNvPr id="3" name="Θέση περιεχομένου 2">
            <a:extLst>
              <a:ext uri="{FF2B5EF4-FFF2-40B4-BE49-F238E27FC236}">
                <a16:creationId xmlns:a16="http://schemas.microsoft.com/office/drawing/2014/main" id="{C1DC5D84-2471-490A-B0AD-CB1B66AE6FB3}"/>
              </a:ext>
            </a:extLst>
          </p:cNvPr>
          <p:cNvSpPr>
            <a:spLocks noGrp="1"/>
          </p:cNvSpPr>
          <p:nvPr>
            <p:ph idx="1"/>
          </p:nvPr>
        </p:nvSpPr>
        <p:spPr/>
        <p:txBody>
          <a:bodyPr>
            <a:normAutofit fontScale="77500" lnSpcReduction="20000"/>
          </a:bodyPr>
          <a:lstStyle/>
          <a:p>
            <a:r>
              <a:rPr lang="el-GR" dirty="0"/>
              <a:t>Για να συνεχίσει να υπάρχει μια εταιρία χρειάζεται μια σχεδόν ατέλειωτη ποικιλία από πραγματικά στοιχεία ενεργητικού. Τα στοιχεία αυτά δεν πέφτουν από τον ουρανό, έχουν κόστος το οποίο πρέπει να καλυφθεί. Η μετοχική εταιρία καλύπτει το κόστος των πραγματικών στοιχείων ενεργητικού πουλώντας απαιτήσεις επί αυτών καθώς και επί των καθαρών ποσοστών που θα αποφέρουν στο μέλλον.</a:t>
            </a:r>
          </a:p>
          <a:p>
            <a:r>
              <a:rPr lang="el-GR" dirty="0"/>
              <a:t>Οι απατήσεις αυτές ονομάζονται χρηματοπιστωτικά στοιχεία ενεργητικού ή αξιόγραφα.</a:t>
            </a:r>
          </a:p>
          <a:p>
            <a:r>
              <a:rPr lang="el-GR" dirty="0"/>
              <a:t>Επίσης, ένα πρώτο παράδειγμα είναι το τραπεζικό δάνειο, ένα δεύτερο παράδειγμα είναι τα ομολογιακά δάνεια. Η εταιρία πουλά το ομόλογο σε επενδυτές με αντάλλαγμα να καταβάλει τόκους επί του δανείου και να το εξοφλήσει κατά την λήξη του. </a:t>
            </a:r>
          </a:p>
          <a:p>
            <a:r>
              <a:rPr lang="el-GR" dirty="0"/>
              <a:t>Η διαχείριση των παραπάνω έχει να κάνει με την διαχείριση των στοιχείων ενεργητικού που ήδη υπάρχουν καθώς και με μελλοντικές αποφάσεις που αφορούν αυτά. Επίσης, θα πρέπει να λάβει υπόψη και να διαχειριστεί τους κινδύνους που πηγάζουν από αυτά. </a:t>
            </a:r>
          </a:p>
        </p:txBody>
      </p:sp>
    </p:spTree>
    <p:extLst>
      <p:ext uri="{BB962C8B-B14F-4D97-AF65-F5344CB8AC3E}">
        <p14:creationId xmlns:p14="http://schemas.microsoft.com/office/powerpoint/2010/main" val="3500813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2F71A2-8250-423B-84BF-C77EA2B0BBCF}"/>
              </a:ext>
            </a:extLst>
          </p:cNvPr>
          <p:cNvSpPr>
            <a:spLocks noGrp="1"/>
          </p:cNvSpPr>
          <p:nvPr>
            <p:ph type="title"/>
          </p:nvPr>
        </p:nvSpPr>
        <p:spPr/>
        <p:txBody>
          <a:bodyPr/>
          <a:lstStyle/>
          <a:p>
            <a:r>
              <a:rPr lang="el-GR" dirty="0"/>
              <a:t>Χρηματοδοτικές αποφάσεις</a:t>
            </a:r>
          </a:p>
        </p:txBody>
      </p:sp>
      <p:sp>
        <p:nvSpPr>
          <p:cNvPr id="3" name="Θέση περιεχομένου 2">
            <a:extLst>
              <a:ext uri="{FF2B5EF4-FFF2-40B4-BE49-F238E27FC236}">
                <a16:creationId xmlns:a16="http://schemas.microsoft.com/office/drawing/2014/main" id="{779030BA-D767-49C4-88FA-5F65F72A78EA}"/>
              </a:ext>
            </a:extLst>
          </p:cNvPr>
          <p:cNvSpPr>
            <a:spLocks noGrp="1"/>
          </p:cNvSpPr>
          <p:nvPr>
            <p:ph idx="1"/>
          </p:nvPr>
        </p:nvSpPr>
        <p:spPr/>
        <p:txBody>
          <a:bodyPr>
            <a:normAutofit fontScale="85000" lnSpcReduction="20000"/>
          </a:bodyPr>
          <a:lstStyle/>
          <a:p>
            <a:r>
              <a:rPr lang="el-GR" dirty="0"/>
              <a:t>Μια εταιρία μπορεί να αντλήσει χρήματα από τους δανειστές ή από τους μετόχους. Αν δανειστεί, οι δανειστές δίνουν χρήματα και η εταιρία θα αποπληρώσει το χρέος της δίνοντας έναν τόκο. Αν οι μέτοχοι όμως δώσουν χρήματα τότε δεν λαμβάνουν κάποια εγγύηση ότι θα λάβουν στο μέλλον τα χρήματα τους με ένα σταθερό επιτόκιο για παράδειγμα. Αλλά κατέχουν μετοχές, στην ουσία λαμβάνουν ένα μέρος των μελλοντικών κερδών και χρηματοδοτών. </a:t>
            </a:r>
          </a:p>
          <a:p>
            <a:r>
              <a:rPr lang="el-GR" dirty="0"/>
              <a:t>Οι μέτοχοι είναι επενδυτές ιδιωτικού κεφαλαίου που συνεισφέρουν στην χρηματοδότηση από ίδια κεφάλαια. </a:t>
            </a:r>
          </a:p>
          <a:p>
            <a:r>
              <a:rPr lang="el-GR" dirty="0"/>
              <a:t>Η επιλογή του οικονομικού διευθυντή μεταξύ χρηματοδότησή από δανεικά και χρηματοδότησης από ίδια κεφάλαια ονομάζεται κεφαλαιακή διάρθρωση (</a:t>
            </a:r>
            <a:r>
              <a:rPr lang="en-US" dirty="0"/>
              <a:t>capital structure).</a:t>
            </a:r>
          </a:p>
          <a:p>
            <a:r>
              <a:rPr lang="el-GR" dirty="0"/>
              <a:t>Οι εταιρίες αντλούν χρήματα από ίδια κεφάλαια με δύο τρόπους. Πρώτον εκδίδουν νέες μετοχές. Δεύτερον, η εταιρεία μπορεί να πάρει τις υπάρχουσες </a:t>
            </a:r>
            <a:r>
              <a:rPr lang="el-GR" dirty="0" err="1"/>
              <a:t>χρηματοροές</a:t>
            </a:r>
            <a:r>
              <a:rPr lang="el-GR" dirty="0"/>
              <a:t> που αποφέρουν τα υπάρχοντα στοιχεία ενεργητικού και να τα </a:t>
            </a:r>
            <a:r>
              <a:rPr lang="el-GR" dirty="0" err="1"/>
              <a:t>επανεπενδύσει</a:t>
            </a:r>
            <a:r>
              <a:rPr lang="el-GR" dirty="0"/>
              <a:t> σε νέα στοιχεία ενεργητικού. </a:t>
            </a:r>
            <a:endParaRPr lang="en-US" dirty="0"/>
          </a:p>
          <a:p>
            <a:pPr marL="0" indent="0">
              <a:buNone/>
            </a:pPr>
            <a:endParaRPr lang="el-GR" dirty="0"/>
          </a:p>
        </p:txBody>
      </p:sp>
    </p:spTree>
    <p:extLst>
      <p:ext uri="{BB962C8B-B14F-4D97-AF65-F5344CB8AC3E}">
        <p14:creationId xmlns:p14="http://schemas.microsoft.com/office/powerpoint/2010/main" val="239137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5CEAD28-1BD1-430C-A3AA-F76421690690}"/>
              </a:ext>
            </a:extLst>
          </p:cNvPr>
          <p:cNvSpPr>
            <a:spLocks noGrp="1"/>
          </p:cNvSpPr>
          <p:nvPr>
            <p:ph type="title"/>
          </p:nvPr>
        </p:nvSpPr>
        <p:spPr/>
        <p:txBody>
          <a:bodyPr/>
          <a:lstStyle/>
          <a:p>
            <a:r>
              <a:rPr lang="el-GR" dirty="0"/>
              <a:t>Τι είναι η μετοχική εταιρεία</a:t>
            </a:r>
          </a:p>
        </p:txBody>
      </p:sp>
      <p:sp>
        <p:nvSpPr>
          <p:cNvPr id="3" name="Θέση περιεχομένου 2">
            <a:extLst>
              <a:ext uri="{FF2B5EF4-FFF2-40B4-BE49-F238E27FC236}">
                <a16:creationId xmlns:a16="http://schemas.microsoft.com/office/drawing/2014/main" id="{B0DC2EB0-8236-4579-BE81-44F59EA8CBD7}"/>
              </a:ext>
            </a:extLst>
          </p:cNvPr>
          <p:cNvSpPr>
            <a:spLocks noGrp="1"/>
          </p:cNvSpPr>
          <p:nvPr>
            <p:ph idx="1"/>
          </p:nvPr>
        </p:nvSpPr>
        <p:spPr/>
        <p:txBody>
          <a:bodyPr>
            <a:normAutofit fontScale="92500" lnSpcReduction="20000"/>
          </a:bodyPr>
          <a:lstStyle/>
          <a:p>
            <a:r>
              <a:rPr lang="el-GR" dirty="0"/>
              <a:t>Μιλήσαμε όμως αρκετά για την μετοχική εταιρία. Ας τα δούμε λίγο πιο αναλυτικά.</a:t>
            </a:r>
          </a:p>
          <a:p>
            <a:r>
              <a:rPr lang="el-GR" dirty="0"/>
              <a:t>Η μετοχική εταιρία είναι μια νομική οντότητα. Αποτελεί δηλαδή ένα νομικό πρόσωπο που ανήκει στους μετόχους της. Ως νομικό πρόσωπο μπορεί να έχει συμβάσεις, να διεξάγει επιχειρηματική δραστηριότητα, να δανείζεται ή να δανείζει χρήματα… Οι μετοχικές εταιρίες πληρώνουν φόρους, αλλά δεν ψηφίζουν. </a:t>
            </a:r>
          </a:p>
          <a:p>
            <a:r>
              <a:rPr lang="el-GR" dirty="0"/>
              <a:t>Η μετοχική εταιρία ανήκει στους μετόχους αλλά διαχωρίζεται νομικά από αυτούς. Περιορισμένοι ευθύνη.</a:t>
            </a:r>
          </a:p>
          <a:p>
            <a:r>
              <a:rPr lang="el-GR" dirty="0"/>
              <a:t>Μια μεγάλη εισηγμένη εταιρεία μπορεί να έχει εκατοντάδες χιλιάδες μετόχους, στους οποίους ανήκει η επιχείρηση αλλά δεν μπορούν αυτοί να την διαχειριστούν άμεσα ή να ασκήσουν έλεγχο. </a:t>
            </a:r>
          </a:p>
          <a:p>
            <a:r>
              <a:rPr lang="el-GR" dirty="0"/>
              <a:t>Αυτό το κάνει ο οικονομικός διευθυντής. Ποιος είναι όμως ο ρόλος του. </a:t>
            </a:r>
          </a:p>
        </p:txBody>
      </p:sp>
    </p:spTree>
    <p:extLst>
      <p:ext uri="{BB962C8B-B14F-4D97-AF65-F5344CB8AC3E}">
        <p14:creationId xmlns:p14="http://schemas.microsoft.com/office/powerpoint/2010/main" val="3485286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91401-820E-4C4E-900B-D9759D712144}"/>
              </a:ext>
            </a:extLst>
          </p:cNvPr>
          <p:cNvSpPr>
            <a:spLocks noGrp="1"/>
          </p:cNvSpPr>
          <p:nvPr>
            <p:ph type="title"/>
          </p:nvPr>
        </p:nvSpPr>
        <p:spPr/>
        <p:txBody>
          <a:bodyPr/>
          <a:lstStyle/>
          <a:p>
            <a:r>
              <a:rPr lang="el-GR" dirty="0"/>
              <a:t>Ο χρηματοοικονομικός στόχος της μετοχικής εταιρείας</a:t>
            </a:r>
            <a:endParaRPr lang="en-US" dirty="0"/>
          </a:p>
        </p:txBody>
      </p:sp>
      <p:sp>
        <p:nvSpPr>
          <p:cNvPr id="3" name="Content Placeholder 2">
            <a:extLst>
              <a:ext uri="{FF2B5EF4-FFF2-40B4-BE49-F238E27FC236}">
                <a16:creationId xmlns:a16="http://schemas.microsoft.com/office/drawing/2014/main" id="{32843FCA-661F-43B6-B85C-2B9462016A20}"/>
              </a:ext>
            </a:extLst>
          </p:cNvPr>
          <p:cNvSpPr>
            <a:spLocks noGrp="1"/>
          </p:cNvSpPr>
          <p:nvPr>
            <p:ph idx="1"/>
          </p:nvPr>
        </p:nvSpPr>
        <p:spPr/>
        <p:txBody>
          <a:bodyPr/>
          <a:lstStyle/>
          <a:p>
            <a:r>
              <a:rPr lang="el-GR" dirty="0"/>
              <a:t>Οι μέτοχοι θέλουν από τους διευθυντές να μεγιστοποιούν την αγοραία αξία.</a:t>
            </a:r>
          </a:p>
          <a:p>
            <a:endParaRPr lang="el-GR" dirty="0"/>
          </a:p>
          <a:p>
            <a:r>
              <a:rPr lang="el-GR" dirty="0"/>
              <a:t>Χρηματοοικονομικός σκοπός των μέτοχων: Να μεγιστοποιηθεί η τρέχουσα αγοραία αξία της επένδυσης των μετόχων στην επιχείρηση </a:t>
            </a:r>
            <a:endParaRPr lang="en-US" dirty="0"/>
          </a:p>
          <a:p>
            <a:endParaRPr lang="en-US" dirty="0"/>
          </a:p>
        </p:txBody>
      </p:sp>
    </p:spTree>
    <p:extLst>
      <p:ext uri="{BB962C8B-B14F-4D97-AF65-F5344CB8AC3E}">
        <p14:creationId xmlns:p14="http://schemas.microsoft.com/office/powerpoint/2010/main" val="2309126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EAEFE-2D4F-4F3C-98E3-61F79EE67708}"/>
              </a:ext>
            </a:extLst>
          </p:cNvPr>
          <p:cNvSpPr>
            <a:spLocks noGrp="1"/>
          </p:cNvSpPr>
          <p:nvPr>
            <p:ph type="title"/>
          </p:nvPr>
        </p:nvSpPr>
        <p:spPr/>
        <p:txBody>
          <a:bodyPr/>
          <a:lstStyle/>
          <a:p>
            <a:r>
              <a:rPr lang="el-GR" dirty="0"/>
              <a:t>Είδη μετόχων</a:t>
            </a:r>
            <a:endParaRPr lang="en-US" dirty="0"/>
          </a:p>
        </p:txBody>
      </p:sp>
      <p:sp>
        <p:nvSpPr>
          <p:cNvPr id="3" name="Content Placeholder 2">
            <a:extLst>
              <a:ext uri="{FF2B5EF4-FFF2-40B4-BE49-F238E27FC236}">
                <a16:creationId xmlns:a16="http://schemas.microsoft.com/office/drawing/2014/main" id="{940330F5-C236-4861-98FB-469419089666}"/>
              </a:ext>
            </a:extLst>
          </p:cNvPr>
          <p:cNvSpPr>
            <a:spLocks noGrp="1"/>
          </p:cNvSpPr>
          <p:nvPr>
            <p:ph idx="1"/>
          </p:nvPr>
        </p:nvSpPr>
        <p:spPr/>
        <p:txBody>
          <a:bodyPr/>
          <a:lstStyle/>
          <a:p>
            <a:endParaRPr lang="en-US" dirty="0"/>
          </a:p>
          <a:p>
            <a:r>
              <a:rPr lang="el-GR" dirty="0"/>
              <a:t>Αυτοί που αποστρέφονται τον κίνδυνο (</a:t>
            </a:r>
            <a:r>
              <a:rPr lang="en-US" dirty="0"/>
              <a:t>Risk averse)</a:t>
            </a:r>
          </a:p>
          <a:p>
            <a:endParaRPr lang="en-US" dirty="0"/>
          </a:p>
          <a:p>
            <a:r>
              <a:rPr lang="el-GR" dirty="0"/>
              <a:t>Αυτοί που επιδιώκουν τον κίνδυνο (</a:t>
            </a:r>
            <a:r>
              <a:rPr lang="en-US" dirty="0"/>
              <a:t>Risk lovers)</a:t>
            </a:r>
          </a:p>
          <a:p>
            <a:endParaRPr lang="el-GR" dirty="0"/>
          </a:p>
          <a:p>
            <a:endParaRPr lang="en-US" dirty="0"/>
          </a:p>
        </p:txBody>
      </p:sp>
    </p:spTree>
    <p:extLst>
      <p:ext uri="{BB962C8B-B14F-4D97-AF65-F5344CB8AC3E}">
        <p14:creationId xmlns:p14="http://schemas.microsoft.com/office/powerpoint/2010/main" val="1974709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6618B-EB70-421A-8BC8-891009261B04}"/>
              </a:ext>
            </a:extLst>
          </p:cNvPr>
          <p:cNvSpPr>
            <a:spLocks noGrp="1"/>
          </p:cNvSpPr>
          <p:nvPr>
            <p:ph type="title"/>
          </p:nvPr>
        </p:nvSpPr>
        <p:spPr/>
        <p:txBody>
          <a:bodyPr/>
          <a:lstStyle/>
          <a:p>
            <a:r>
              <a:rPr lang="el-GR" dirty="0"/>
              <a:t>Κάθε μέτοχος θέλει:</a:t>
            </a:r>
            <a:endParaRPr lang="en-US" dirty="0"/>
          </a:p>
        </p:txBody>
      </p:sp>
      <p:sp>
        <p:nvSpPr>
          <p:cNvPr id="3" name="Content Placeholder 2">
            <a:extLst>
              <a:ext uri="{FF2B5EF4-FFF2-40B4-BE49-F238E27FC236}">
                <a16:creationId xmlns:a16="http://schemas.microsoft.com/office/drawing/2014/main" id="{9C67EC77-1614-4401-B78D-CC517E34E2F5}"/>
              </a:ext>
            </a:extLst>
          </p:cNvPr>
          <p:cNvSpPr>
            <a:spLocks noGrp="1"/>
          </p:cNvSpPr>
          <p:nvPr>
            <p:ph idx="1"/>
          </p:nvPr>
        </p:nvSpPr>
        <p:spPr/>
        <p:txBody>
          <a:bodyPr>
            <a:normAutofit fontScale="77500" lnSpcReduction="20000"/>
          </a:bodyPr>
          <a:lstStyle/>
          <a:p>
            <a:r>
              <a:rPr lang="el-GR" dirty="0"/>
              <a:t>1. Να είναι όσο το δυνατόν πλουσιότερος</a:t>
            </a:r>
            <a:r>
              <a:rPr lang="en-US" dirty="0"/>
              <a:t> </a:t>
            </a:r>
            <a:r>
              <a:rPr lang="el-GR" dirty="0"/>
              <a:t>δηλαδή να μεγιστοποιεί τον τρέχοντα πλούτο του</a:t>
            </a:r>
            <a:endParaRPr lang="en-US" dirty="0"/>
          </a:p>
          <a:p>
            <a:r>
              <a:rPr lang="en-US" dirty="0"/>
              <a:t>2</a:t>
            </a:r>
            <a:r>
              <a:rPr lang="el-GR" dirty="0"/>
              <a:t>. Να μετασχηματίζει αυτό το πλούτο στο πλέον επιθυμητό χρονοδιάγραμμα κατανάλωσης είτε δανειζόμενος είτε επενδύοντας για να τα δαπανήσει αργότερα</a:t>
            </a:r>
          </a:p>
          <a:p>
            <a:r>
              <a:rPr lang="el-GR" dirty="0"/>
              <a:t>3. Να διαχειρίζεται τα χαρακτηριστικά κινδύνου του </a:t>
            </a:r>
            <a:r>
              <a:rPr lang="el-GR" dirty="0" err="1"/>
              <a:t>συγκεριμένου</a:t>
            </a:r>
            <a:r>
              <a:rPr lang="el-GR" dirty="0"/>
              <a:t> χρονοδιαγράμματος κατανάλωσης </a:t>
            </a:r>
            <a:endParaRPr lang="en-US" dirty="0"/>
          </a:p>
          <a:p>
            <a:r>
              <a:rPr lang="el-GR" dirty="0"/>
              <a:t>Οι μέτοχοι δεν έχουν ανάγκη από τη βοήθεια του οικονομικού διευθυντή για να πετύχουν το άριστο χρονοδιάγραμμα κατανάλωσης. Μπορούν να το κάνουν μόνοι τους, υπό την προϋπόθεση ότι έχουν ελεύθερη πρόσβαση σε ανταγωνιστικές χρηματοπιστωτικές αγορές. (χρεόγραφα υψηλότερου ή χαμηλότερου κινδύνου)</a:t>
            </a:r>
          </a:p>
          <a:p>
            <a:r>
              <a:rPr lang="el-GR" dirty="0"/>
              <a:t>Επομένως ο οικονομικός διευθυντής για να βοηθήσει τους μετόχους να αυξήσουν τον πλούτο τους πρέπει να αυξήσει την αγοραία αξία της επιχείρησης και την τρέχουσα τιμή των μετοχών.</a:t>
            </a:r>
            <a:endParaRPr lang="en-US" dirty="0"/>
          </a:p>
          <a:p>
            <a:endParaRPr lang="en-US" dirty="0"/>
          </a:p>
        </p:txBody>
      </p:sp>
    </p:spTree>
    <p:extLst>
      <p:ext uri="{BB962C8B-B14F-4D97-AF65-F5344CB8AC3E}">
        <p14:creationId xmlns:p14="http://schemas.microsoft.com/office/powerpoint/2010/main" val="1502479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46239-4705-446D-AA31-3FE79857ADC6}"/>
              </a:ext>
            </a:extLst>
          </p:cNvPr>
          <p:cNvSpPr>
            <a:spLocks noGrp="1"/>
          </p:cNvSpPr>
          <p:nvPr>
            <p:ph type="title"/>
          </p:nvPr>
        </p:nvSpPr>
        <p:spPr/>
        <p:txBody>
          <a:bodyPr>
            <a:noAutofit/>
          </a:bodyPr>
          <a:lstStyle/>
          <a:p>
            <a:r>
              <a:rPr lang="el-GR" sz="3200" dirty="0"/>
              <a:t> Από χρηματοοικονομική άποψη η μεγιστοποίηση των κερδών δεν αποτελεί καλά προσδιορισμένο χρηματοοικονομικό στόχο.</a:t>
            </a:r>
            <a:br>
              <a:rPr lang="el-GR" sz="3200" dirty="0"/>
            </a:br>
            <a:endParaRPr lang="en-US" sz="3200" dirty="0"/>
          </a:p>
        </p:txBody>
      </p:sp>
      <p:sp>
        <p:nvSpPr>
          <p:cNvPr id="3" name="Content Placeholder 2">
            <a:extLst>
              <a:ext uri="{FF2B5EF4-FFF2-40B4-BE49-F238E27FC236}">
                <a16:creationId xmlns:a16="http://schemas.microsoft.com/office/drawing/2014/main" id="{3A63E92F-8998-488A-86BC-09456FEFCD9D}"/>
              </a:ext>
            </a:extLst>
          </p:cNvPr>
          <p:cNvSpPr>
            <a:spLocks noGrp="1"/>
          </p:cNvSpPr>
          <p:nvPr>
            <p:ph idx="1"/>
          </p:nvPr>
        </p:nvSpPr>
        <p:spPr/>
        <p:txBody>
          <a:bodyPr/>
          <a:lstStyle/>
          <a:p>
            <a:r>
              <a:rPr lang="el-GR" dirty="0"/>
              <a:t>1. Οι μέτοχοι δεν θα καλωσορίσουν την αύξηση των βραχυπρόθεσμων κερδών εις βάρος των μακροπρόθεσμων</a:t>
            </a:r>
          </a:p>
          <a:p>
            <a:endParaRPr lang="el-GR" dirty="0"/>
          </a:p>
          <a:p>
            <a:r>
              <a:rPr lang="el-GR" dirty="0"/>
              <a:t>2. Μια εταιρεία ίσως είναι σε θέση να αυξήσει τα μελλοντικά κέρδη περικόπτοντας το εφετινό μέρισμα και επενδύοντας στην επιχείρηση τα διαθέσιμα που αποδεσμεύονται. Αυτό δεν είναι προς το συμφέρον των μετόχων, αν η εταιρεία τους προσφέρει μια περιορισμένη απόδοση για τα χρήματα τους.</a:t>
            </a:r>
          </a:p>
          <a:p>
            <a:endParaRPr lang="en-US" dirty="0"/>
          </a:p>
        </p:txBody>
      </p:sp>
    </p:spTree>
    <p:extLst>
      <p:ext uri="{BB962C8B-B14F-4D97-AF65-F5344CB8AC3E}">
        <p14:creationId xmlns:p14="http://schemas.microsoft.com/office/powerpoint/2010/main" val="202976812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922</Words>
  <Application>Microsoft Office PowerPoint</Application>
  <PresentationFormat>Ευρεία οθόνη</PresentationFormat>
  <Paragraphs>50</Paragraphs>
  <Slides>11</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11</vt:i4>
      </vt:variant>
    </vt:vector>
  </HeadingPairs>
  <TitlesOfParts>
    <vt:vector size="15" baseType="lpstr">
      <vt:lpstr>Arial</vt:lpstr>
      <vt:lpstr>Calibri</vt:lpstr>
      <vt:lpstr>Calibri Light</vt:lpstr>
      <vt:lpstr>Θέμα του Office</vt:lpstr>
      <vt:lpstr>Εισαγωγή στην χρηματοοικονομική των επιχειρήσεων</vt:lpstr>
      <vt:lpstr>Οικονομικός Διευθυντής</vt:lpstr>
      <vt:lpstr>Αποφάσεις εταιρικών επενδύσεων και χρηματοδότησης</vt:lpstr>
      <vt:lpstr>Χρηματοδοτικές αποφάσεις</vt:lpstr>
      <vt:lpstr>Τι είναι η μετοχική εταιρεία</vt:lpstr>
      <vt:lpstr>Ο χρηματοοικονομικός στόχος της μετοχικής εταιρείας</vt:lpstr>
      <vt:lpstr>Είδη μετόχων</vt:lpstr>
      <vt:lpstr>Κάθε μέτοχος θέλει:</vt:lpstr>
      <vt:lpstr> Από χρηματοοικονομική άποψη η μεγιστοποίηση των κερδών δεν αποτελεί καλά προσδιορισμένο χρηματοοικονομικό στόχο. </vt:lpstr>
      <vt:lpstr>Προβλήματα αντιπροσώπευσης και εταιρική διακυβέρνηση</vt:lpstr>
      <vt:lpstr> Τα κόστη αντιπροσώπευσης προκύπτουν όταν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Εισαγωγή στην χρηματοοικονομική των επιχειρήσεων</dc:title>
  <dc:creator>Gk Gk</dc:creator>
  <cp:lastModifiedBy>Gk Gk</cp:lastModifiedBy>
  <cp:revision>7</cp:revision>
  <dcterms:created xsi:type="dcterms:W3CDTF">2019-02-20T14:56:57Z</dcterms:created>
  <dcterms:modified xsi:type="dcterms:W3CDTF">2019-02-20T15:51:51Z</dcterms:modified>
</cp:coreProperties>
</file>