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7" r:id="rId2"/>
    <p:sldId id="258" r:id="rId3"/>
    <p:sldId id="262" r:id="rId4"/>
    <p:sldId id="284" r:id="rId5"/>
    <p:sldId id="285" r:id="rId6"/>
    <p:sldId id="286" r:id="rId7"/>
    <p:sldId id="283" r:id="rId8"/>
    <p:sldId id="287" r:id="rId9"/>
    <p:sldId id="288" r:id="rId10"/>
    <p:sldId id="290" r:id="rId11"/>
    <p:sldId id="291" r:id="rId12"/>
    <p:sldId id="292" r:id="rId13"/>
    <p:sldId id="296" r:id="rId14"/>
    <p:sldId id="295"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269" r:id="rId29"/>
    <p:sldId id="259" r:id="rId30"/>
    <p:sldId id="267" r:id="rId31"/>
    <p:sldId id="271" r:id="rId32"/>
    <p:sldId id="270" r:id="rId33"/>
    <p:sldId id="26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3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915;&#961;&#940;&#966;&#951;&#956;&#945;%20&#963;&#964;&#959;%20Microsoft%20Office%20PowerPoint"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915;&#961;&#940;&#966;&#951;&#956;&#945;%20&#963;&#964;&#959;%20Microsoft%20Office%20PowerPoint"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915;&#961;&#940;&#966;&#951;&#956;&#945;%20&#963;&#964;&#959;%20Microsoft%20Office%20PowerPoint"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915;&#961;&#940;&#966;&#951;&#956;&#945;%20&#963;&#964;&#959;%20Microsoft%20Office%20PowerPoint"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960;&#961;&#959;&#946;&#955;&#951;&#956;&#945;2,%202&#95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915;&#961;&#940;&#966;&#951;&#956;&#945;%20&#963;&#964;&#959;%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5.3459119496855285E-2"/>
          <c:y val="0"/>
          <c:w val="0.93081761006289365"/>
          <c:h val="0.93826728146032057"/>
        </c:manualLayout>
      </c:layout>
      <c:scatterChart>
        <c:scatterStyle val="lineMarker"/>
        <c:ser>
          <c:idx val="0"/>
          <c:order val="0"/>
          <c:tx>
            <c:strRef>
              <c:f>Φύλλο1!$B$1</c:f>
              <c:strCache>
                <c:ptCount val="1"/>
                <c:pt idx="0">
                  <c:v>Τιμές-Y</c:v>
                </c:pt>
              </c:strCache>
            </c:strRef>
          </c:tx>
          <c:spPr>
            <a:ln w="50800">
              <a:solidFill>
                <a:schemeClr val="tx2">
                  <a:lumMod val="60000"/>
                  <a:lumOff val="40000"/>
                </a:schemeClr>
              </a:solidFill>
            </a:ln>
          </c:spPr>
          <c:marker>
            <c:symbol val="diamond"/>
            <c:size val="12"/>
            <c:spPr>
              <a:solidFill>
                <a:schemeClr val="tx2">
                  <a:lumMod val="75000"/>
                </a:schemeClr>
              </a:solidFill>
            </c:spPr>
          </c:marker>
          <c:xVal>
            <c:numRef>
              <c:f>Φύλλο1!$A$2:$A$5</c:f>
              <c:numCache>
                <c:formatCode>General</c:formatCode>
                <c:ptCount val="4"/>
                <c:pt idx="0">
                  <c:v>0</c:v>
                </c:pt>
                <c:pt idx="1">
                  <c:v>3</c:v>
                </c:pt>
                <c:pt idx="2">
                  <c:v>6</c:v>
                </c:pt>
                <c:pt idx="3">
                  <c:v>7</c:v>
                </c:pt>
              </c:numCache>
            </c:numRef>
          </c:xVal>
          <c:yVal>
            <c:numRef>
              <c:f>Φύλλο1!$B$2:$B$5</c:f>
              <c:numCache>
                <c:formatCode>General</c:formatCode>
                <c:ptCount val="4"/>
                <c:pt idx="0">
                  <c:v>2</c:v>
                </c:pt>
                <c:pt idx="1">
                  <c:v>2</c:v>
                </c:pt>
                <c:pt idx="2">
                  <c:v>3</c:v>
                </c:pt>
                <c:pt idx="3">
                  <c:v>5</c:v>
                </c:pt>
              </c:numCache>
            </c:numRef>
          </c:yVal>
        </c:ser>
        <c:axId val="117132672"/>
        <c:axId val="117138944"/>
      </c:scatterChart>
      <c:valAx>
        <c:axId val="117132672"/>
        <c:scaling>
          <c:orientation val="minMax"/>
        </c:scaling>
        <c:axPos val="b"/>
        <c:numFmt formatCode="General" sourceLinked="1"/>
        <c:majorTickMark val="none"/>
        <c:tickLblPos val="none"/>
        <c:spPr>
          <a:noFill/>
          <a:ln w="25400">
            <a:solidFill>
              <a:schemeClr val="tx1"/>
            </a:solidFill>
          </a:ln>
        </c:spPr>
        <c:crossAx val="117138944"/>
        <c:crossesAt val="0"/>
        <c:crossBetween val="midCat"/>
      </c:valAx>
      <c:valAx>
        <c:axId val="117138944"/>
        <c:scaling>
          <c:orientation val="minMax"/>
        </c:scaling>
        <c:axPos val="l"/>
        <c:numFmt formatCode="General" sourceLinked="1"/>
        <c:majorTickMark val="none"/>
        <c:tickLblPos val="none"/>
        <c:spPr>
          <a:solidFill>
            <a:schemeClr val="tx1"/>
          </a:solidFill>
          <a:ln w="25400">
            <a:solidFill>
              <a:prstClr val="black"/>
            </a:solidFill>
          </a:ln>
        </c:spPr>
        <c:crossAx val="117132672"/>
        <c:crossesAt val="0"/>
        <c:crossBetween val="midCat"/>
      </c:valAx>
    </c:plotArea>
    <c:plotVisOnly val="1"/>
  </c:chart>
  <c:txPr>
    <a:bodyPr/>
    <a:lstStyle/>
    <a:p>
      <a:pPr>
        <a:defRPr sz="1800"/>
      </a:pPr>
      <a:endParaRPr lang="el-G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lineMarker"/>
        <c:ser>
          <c:idx val="0"/>
          <c:order val="0"/>
          <c:tx>
            <c:strRef>
              <c:f>'[Γράφημα στο Microsoft Office PowerPoint]Φύλλο1'!$B$2</c:f>
              <c:strCache>
                <c:ptCount val="1"/>
                <c:pt idx="0">
                  <c:v>1</c:v>
                </c:pt>
              </c:strCache>
            </c:strRef>
          </c:tx>
          <c:spPr>
            <a:ln w="50800">
              <a:solidFill>
                <a:schemeClr val="tx2">
                  <a:lumMod val="60000"/>
                  <a:lumOff val="40000"/>
                </a:schemeClr>
              </a:solidFill>
            </a:ln>
          </c:spPr>
          <c:marker>
            <c:symbol val="diamond"/>
            <c:size val="14"/>
            <c:spPr>
              <a:solidFill>
                <a:schemeClr val="accent1"/>
              </a:solidFill>
            </c:spPr>
          </c:marker>
          <c:xVal>
            <c:numRef>
              <c:f>'[Γράφημα στο Microsoft Office PowerPoint]Φύλλο1'!$A$2:$A$5</c:f>
              <c:numCache>
                <c:formatCode>General</c:formatCode>
                <c:ptCount val="4"/>
                <c:pt idx="0">
                  <c:v>0</c:v>
                </c:pt>
                <c:pt idx="1">
                  <c:v>1</c:v>
                </c:pt>
                <c:pt idx="2">
                  <c:v>2</c:v>
                </c:pt>
                <c:pt idx="3">
                  <c:v>3</c:v>
                </c:pt>
              </c:numCache>
            </c:numRef>
          </c:xVal>
          <c:yVal>
            <c:numRef>
              <c:f>'[Γράφημα στο Microsoft Office PowerPoint]Φύλλο1'!$B$2:$B$5</c:f>
              <c:numCache>
                <c:formatCode>General</c:formatCode>
                <c:ptCount val="4"/>
                <c:pt idx="0">
                  <c:v>1</c:v>
                </c:pt>
                <c:pt idx="1">
                  <c:v>2</c:v>
                </c:pt>
                <c:pt idx="2">
                  <c:v>3</c:v>
                </c:pt>
                <c:pt idx="3">
                  <c:v>4</c:v>
                </c:pt>
              </c:numCache>
            </c:numRef>
          </c:yVal>
        </c:ser>
        <c:ser>
          <c:idx val="1"/>
          <c:order val="1"/>
          <c:spPr>
            <a:ln w="50800">
              <a:solidFill>
                <a:schemeClr val="accent2">
                  <a:lumMod val="75000"/>
                </a:schemeClr>
              </a:solidFill>
            </a:ln>
          </c:spPr>
          <c:marker>
            <c:symbol val="square"/>
            <c:size val="14"/>
          </c:marker>
          <c:xVal>
            <c:numRef>
              <c:f>'[Γράφημα στο Microsoft Office PowerPoint]Φύλλο1'!$D$2:$D$5</c:f>
              <c:numCache>
                <c:formatCode>General</c:formatCode>
                <c:ptCount val="4"/>
                <c:pt idx="0">
                  <c:v>0</c:v>
                </c:pt>
                <c:pt idx="1">
                  <c:v>1</c:v>
                </c:pt>
                <c:pt idx="2">
                  <c:v>2</c:v>
                </c:pt>
                <c:pt idx="3">
                  <c:v>3</c:v>
                </c:pt>
              </c:numCache>
            </c:numRef>
          </c:xVal>
          <c:yVal>
            <c:numRef>
              <c:f>'[Γράφημα στο Microsoft Office PowerPoint]Φύλλο1'!$E$2:$E$5</c:f>
              <c:numCache>
                <c:formatCode>General</c:formatCode>
                <c:ptCount val="4"/>
                <c:pt idx="0">
                  <c:v>2</c:v>
                </c:pt>
                <c:pt idx="1">
                  <c:v>3</c:v>
                </c:pt>
                <c:pt idx="2">
                  <c:v>4</c:v>
                </c:pt>
                <c:pt idx="3">
                  <c:v>5</c:v>
                </c:pt>
              </c:numCache>
            </c:numRef>
          </c:yVal>
        </c:ser>
        <c:axId val="91427200"/>
        <c:axId val="91428736"/>
      </c:scatterChart>
      <c:valAx>
        <c:axId val="91427200"/>
        <c:scaling>
          <c:orientation val="minMax"/>
          <c:max val="4"/>
          <c:min val="0"/>
        </c:scaling>
        <c:axPos val="b"/>
        <c:numFmt formatCode="General" sourceLinked="1"/>
        <c:tickLblPos val="nextTo"/>
        <c:spPr>
          <a:noFill/>
          <a:ln w="25400">
            <a:solidFill>
              <a:schemeClr val="tx1"/>
            </a:solidFill>
          </a:ln>
        </c:spPr>
        <c:txPr>
          <a:bodyPr/>
          <a:lstStyle/>
          <a:p>
            <a:pPr>
              <a:defRPr sz="2000"/>
            </a:pPr>
            <a:endParaRPr lang="el-GR"/>
          </a:p>
        </c:txPr>
        <c:crossAx val="91428736"/>
        <c:crossesAt val="0"/>
        <c:crossBetween val="midCat"/>
        <c:majorUnit val="1"/>
      </c:valAx>
      <c:valAx>
        <c:axId val="91428736"/>
        <c:scaling>
          <c:orientation val="minMax"/>
          <c:max val="4"/>
          <c:min val="0"/>
        </c:scaling>
        <c:axPos val="l"/>
        <c:numFmt formatCode="General" sourceLinked="1"/>
        <c:tickLblPos val="nextTo"/>
        <c:spPr>
          <a:noFill/>
          <a:ln w="25400">
            <a:solidFill>
              <a:schemeClr val="tx1"/>
            </a:solidFill>
          </a:ln>
        </c:spPr>
        <c:txPr>
          <a:bodyPr/>
          <a:lstStyle/>
          <a:p>
            <a:pPr>
              <a:defRPr sz="2000"/>
            </a:pPr>
            <a:endParaRPr lang="el-GR"/>
          </a:p>
        </c:txPr>
        <c:crossAx val="91427200"/>
        <c:crossesAt val="0"/>
        <c:crossBetween val="midCat"/>
        <c:majorUnit val="1"/>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lineMarker"/>
        <c:ser>
          <c:idx val="0"/>
          <c:order val="0"/>
          <c:tx>
            <c:strRef>
              <c:f>'[Γράφημα στο Microsoft Office PowerPoint]Φύλλο1'!$B$2</c:f>
              <c:strCache>
                <c:ptCount val="1"/>
                <c:pt idx="0">
                  <c:v>1</c:v>
                </c:pt>
              </c:strCache>
            </c:strRef>
          </c:tx>
          <c:spPr>
            <a:ln w="50800">
              <a:solidFill>
                <a:schemeClr val="tx2">
                  <a:lumMod val="60000"/>
                  <a:lumOff val="40000"/>
                </a:schemeClr>
              </a:solidFill>
            </a:ln>
          </c:spPr>
          <c:marker>
            <c:symbol val="diamond"/>
            <c:size val="14"/>
            <c:spPr>
              <a:solidFill>
                <a:schemeClr val="accent1"/>
              </a:solidFill>
            </c:spPr>
          </c:marker>
          <c:xVal>
            <c:numRef>
              <c:f>'[Γράφημα στο Microsoft Office PowerPoint]Φύλλο1'!$A$2:$A$5</c:f>
              <c:numCache>
                <c:formatCode>General</c:formatCode>
                <c:ptCount val="4"/>
                <c:pt idx="0">
                  <c:v>0</c:v>
                </c:pt>
                <c:pt idx="1">
                  <c:v>1</c:v>
                </c:pt>
                <c:pt idx="2">
                  <c:v>2</c:v>
                </c:pt>
                <c:pt idx="3">
                  <c:v>3</c:v>
                </c:pt>
              </c:numCache>
            </c:numRef>
          </c:xVal>
          <c:yVal>
            <c:numRef>
              <c:f>'[Γράφημα στο Microsoft Office PowerPoint]Φύλλο1'!$B$2:$B$5</c:f>
              <c:numCache>
                <c:formatCode>General</c:formatCode>
                <c:ptCount val="4"/>
                <c:pt idx="0">
                  <c:v>1</c:v>
                </c:pt>
                <c:pt idx="1">
                  <c:v>2</c:v>
                </c:pt>
                <c:pt idx="2">
                  <c:v>3</c:v>
                </c:pt>
                <c:pt idx="3">
                  <c:v>4</c:v>
                </c:pt>
              </c:numCache>
            </c:numRef>
          </c:yVal>
        </c:ser>
        <c:ser>
          <c:idx val="1"/>
          <c:order val="1"/>
          <c:spPr>
            <a:ln w="50800">
              <a:solidFill>
                <a:schemeClr val="accent2">
                  <a:lumMod val="75000"/>
                </a:schemeClr>
              </a:solidFill>
            </a:ln>
          </c:spPr>
          <c:marker>
            <c:symbol val="square"/>
            <c:size val="14"/>
          </c:marker>
          <c:xVal>
            <c:numRef>
              <c:f>'[Γράφημα στο Microsoft Office PowerPoint]Φύλλο1'!$D$2:$D$5</c:f>
              <c:numCache>
                <c:formatCode>General</c:formatCode>
                <c:ptCount val="4"/>
                <c:pt idx="0">
                  <c:v>0</c:v>
                </c:pt>
                <c:pt idx="1">
                  <c:v>1</c:v>
                </c:pt>
                <c:pt idx="2">
                  <c:v>2</c:v>
                </c:pt>
                <c:pt idx="3">
                  <c:v>3</c:v>
                </c:pt>
              </c:numCache>
            </c:numRef>
          </c:xVal>
          <c:yVal>
            <c:numRef>
              <c:f>'[Γράφημα στο Microsoft Office PowerPoint]Φύλλο1'!$E$2:$E$5</c:f>
              <c:numCache>
                <c:formatCode>General</c:formatCode>
                <c:ptCount val="4"/>
                <c:pt idx="0">
                  <c:v>2</c:v>
                </c:pt>
                <c:pt idx="1">
                  <c:v>3</c:v>
                </c:pt>
                <c:pt idx="2">
                  <c:v>4</c:v>
                </c:pt>
                <c:pt idx="3">
                  <c:v>5</c:v>
                </c:pt>
              </c:numCache>
            </c:numRef>
          </c:yVal>
        </c:ser>
        <c:axId val="93014272"/>
        <c:axId val="93343744"/>
      </c:scatterChart>
      <c:valAx>
        <c:axId val="93014272"/>
        <c:scaling>
          <c:orientation val="minMax"/>
          <c:max val="4"/>
          <c:min val="0"/>
        </c:scaling>
        <c:axPos val="b"/>
        <c:numFmt formatCode="General" sourceLinked="1"/>
        <c:tickLblPos val="nextTo"/>
        <c:spPr>
          <a:noFill/>
          <a:ln w="25400">
            <a:solidFill>
              <a:schemeClr val="tx1"/>
            </a:solidFill>
          </a:ln>
        </c:spPr>
        <c:txPr>
          <a:bodyPr/>
          <a:lstStyle/>
          <a:p>
            <a:pPr>
              <a:defRPr sz="2000"/>
            </a:pPr>
            <a:endParaRPr lang="el-GR"/>
          </a:p>
        </c:txPr>
        <c:crossAx val="93343744"/>
        <c:crossesAt val="0"/>
        <c:crossBetween val="midCat"/>
        <c:majorUnit val="1"/>
      </c:valAx>
      <c:valAx>
        <c:axId val="93343744"/>
        <c:scaling>
          <c:orientation val="minMax"/>
          <c:max val="4"/>
          <c:min val="0"/>
        </c:scaling>
        <c:axPos val="l"/>
        <c:numFmt formatCode="General" sourceLinked="1"/>
        <c:tickLblPos val="nextTo"/>
        <c:spPr>
          <a:noFill/>
          <a:ln w="25400">
            <a:solidFill>
              <a:schemeClr val="tx1"/>
            </a:solidFill>
          </a:ln>
        </c:spPr>
        <c:txPr>
          <a:bodyPr/>
          <a:lstStyle/>
          <a:p>
            <a:pPr>
              <a:defRPr sz="2000"/>
            </a:pPr>
            <a:endParaRPr lang="el-GR"/>
          </a:p>
        </c:txPr>
        <c:crossAx val="93014272"/>
        <c:crossesAt val="0"/>
        <c:crossBetween val="midCat"/>
        <c:majorUnit val="1"/>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lineMarker"/>
        <c:ser>
          <c:idx val="0"/>
          <c:order val="0"/>
          <c:tx>
            <c:strRef>
              <c:f>'[Γράφημα στο Microsoft Office PowerPoint]Φύλλο1'!$B$2</c:f>
              <c:strCache>
                <c:ptCount val="1"/>
                <c:pt idx="0">
                  <c:v>1</c:v>
                </c:pt>
              </c:strCache>
            </c:strRef>
          </c:tx>
          <c:spPr>
            <a:ln w="50800">
              <a:solidFill>
                <a:schemeClr val="tx2">
                  <a:lumMod val="60000"/>
                  <a:lumOff val="40000"/>
                </a:schemeClr>
              </a:solidFill>
            </a:ln>
          </c:spPr>
          <c:marker>
            <c:symbol val="diamond"/>
            <c:size val="14"/>
            <c:spPr>
              <a:solidFill>
                <a:schemeClr val="accent1"/>
              </a:solidFill>
            </c:spPr>
          </c:marker>
          <c:xVal>
            <c:numRef>
              <c:f>'[Γράφημα στο Microsoft Office PowerPoint]Φύλλο1'!$A$2:$A$5</c:f>
              <c:numCache>
                <c:formatCode>General</c:formatCode>
                <c:ptCount val="4"/>
                <c:pt idx="0">
                  <c:v>0</c:v>
                </c:pt>
                <c:pt idx="1">
                  <c:v>1</c:v>
                </c:pt>
                <c:pt idx="2">
                  <c:v>2</c:v>
                </c:pt>
                <c:pt idx="3">
                  <c:v>3</c:v>
                </c:pt>
              </c:numCache>
            </c:numRef>
          </c:xVal>
          <c:yVal>
            <c:numRef>
              <c:f>'[Γράφημα στο Microsoft Office PowerPoint]Φύλλο1'!$B$2:$B$5</c:f>
              <c:numCache>
                <c:formatCode>General</c:formatCode>
                <c:ptCount val="4"/>
                <c:pt idx="0">
                  <c:v>1</c:v>
                </c:pt>
                <c:pt idx="1">
                  <c:v>2</c:v>
                </c:pt>
                <c:pt idx="2">
                  <c:v>3</c:v>
                </c:pt>
                <c:pt idx="3">
                  <c:v>4</c:v>
                </c:pt>
              </c:numCache>
            </c:numRef>
          </c:yVal>
        </c:ser>
        <c:ser>
          <c:idx val="1"/>
          <c:order val="1"/>
          <c:spPr>
            <a:ln w="50800">
              <a:solidFill>
                <a:schemeClr val="accent2">
                  <a:lumMod val="75000"/>
                </a:schemeClr>
              </a:solidFill>
            </a:ln>
          </c:spPr>
          <c:marker>
            <c:symbol val="square"/>
            <c:size val="14"/>
          </c:marker>
          <c:xVal>
            <c:numRef>
              <c:f>'[Γράφημα στο Microsoft Office PowerPoint]Φύλλο1'!$D$2:$D$5</c:f>
              <c:numCache>
                <c:formatCode>General</c:formatCode>
                <c:ptCount val="4"/>
                <c:pt idx="0">
                  <c:v>0</c:v>
                </c:pt>
                <c:pt idx="1">
                  <c:v>1</c:v>
                </c:pt>
                <c:pt idx="2">
                  <c:v>2</c:v>
                </c:pt>
                <c:pt idx="3">
                  <c:v>3</c:v>
                </c:pt>
              </c:numCache>
            </c:numRef>
          </c:xVal>
          <c:yVal>
            <c:numRef>
              <c:f>'[Γράφημα στο Microsoft Office PowerPoint]Φύλλο1'!$E$2:$E$5</c:f>
              <c:numCache>
                <c:formatCode>General</c:formatCode>
                <c:ptCount val="4"/>
                <c:pt idx="0">
                  <c:v>2</c:v>
                </c:pt>
                <c:pt idx="1">
                  <c:v>3</c:v>
                </c:pt>
                <c:pt idx="2">
                  <c:v>4</c:v>
                </c:pt>
                <c:pt idx="3">
                  <c:v>5</c:v>
                </c:pt>
              </c:numCache>
            </c:numRef>
          </c:yVal>
        </c:ser>
        <c:ser>
          <c:idx val="2"/>
          <c:order val="2"/>
          <c:spPr>
            <a:ln w="50800">
              <a:solidFill>
                <a:schemeClr val="accent3">
                  <a:lumMod val="75000"/>
                </a:schemeClr>
              </a:solidFill>
            </a:ln>
          </c:spPr>
          <c:marker>
            <c:symbol val="triangle"/>
            <c:size val="14"/>
          </c:marker>
          <c:xVal>
            <c:numRef>
              <c:f>'[Γράφημα στο Microsoft Office PowerPoint]Φύλλο1'!$F$2:$F$5</c:f>
              <c:numCache>
                <c:formatCode>General</c:formatCode>
                <c:ptCount val="4"/>
                <c:pt idx="0">
                  <c:v>0</c:v>
                </c:pt>
                <c:pt idx="1">
                  <c:v>1</c:v>
                </c:pt>
                <c:pt idx="2">
                  <c:v>2</c:v>
                </c:pt>
                <c:pt idx="3">
                  <c:v>3</c:v>
                </c:pt>
              </c:numCache>
            </c:numRef>
          </c:xVal>
          <c:yVal>
            <c:numRef>
              <c:f>'[Γράφημα στο Microsoft Office PowerPoint]Φύλλο1'!$G$2:$G$5</c:f>
              <c:numCache>
                <c:formatCode>General</c:formatCode>
                <c:ptCount val="4"/>
                <c:pt idx="0">
                  <c:v>3</c:v>
                </c:pt>
                <c:pt idx="1">
                  <c:v>5</c:v>
                </c:pt>
                <c:pt idx="2">
                  <c:v>7</c:v>
                </c:pt>
                <c:pt idx="3">
                  <c:v>9</c:v>
                </c:pt>
              </c:numCache>
            </c:numRef>
          </c:yVal>
        </c:ser>
        <c:axId val="93652096"/>
        <c:axId val="93653632"/>
      </c:scatterChart>
      <c:valAx>
        <c:axId val="93652096"/>
        <c:scaling>
          <c:orientation val="minMax"/>
          <c:max val="4"/>
          <c:min val="0"/>
        </c:scaling>
        <c:axPos val="b"/>
        <c:numFmt formatCode="General" sourceLinked="1"/>
        <c:tickLblPos val="nextTo"/>
        <c:spPr>
          <a:noFill/>
          <a:ln w="25400">
            <a:solidFill>
              <a:schemeClr val="tx1"/>
            </a:solidFill>
          </a:ln>
        </c:spPr>
        <c:txPr>
          <a:bodyPr/>
          <a:lstStyle/>
          <a:p>
            <a:pPr>
              <a:defRPr sz="2000"/>
            </a:pPr>
            <a:endParaRPr lang="el-GR"/>
          </a:p>
        </c:txPr>
        <c:crossAx val="93653632"/>
        <c:crossesAt val="0"/>
        <c:crossBetween val="midCat"/>
        <c:majorUnit val="1"/>
      </c:valAx>
      <c:valAx>
        <c:axId val="93653632"/>
        <c:scaling>
          <c:orientation val="minMax"/>
          <c:max val="9"/>
          <c:min val="0"/>
        </c:scaling>
        <c:axPos val="l"/>
        <c:numFmt formatCode="General" sourceLinked="1"/>
        <c:tickLblPos val="nextTo"/>
        <c:spPr>
          <a:noFill/>
          <a:ln w="25400">
            <a:solidFill>
              <a:schemeClr val="tx1"/>
            </a:solidFill>
          </a:ln>
        </c:spPr>
        <c:txPr>
          <a:bodyPr/>
          <a:lstStyle/>
          <a:p>
            <a:pPr>
              <a:defRPr sz="2000"/>
            </a:pPr>
            <a:endParaRPr lang="el-GR"/>
          </a:p>
        </c:txPr>
        <c:crossAx val="93652096"/>
        <c:crossesAt val="0"/>
        <c:crossBetween val="midCat"/>
        <c:majorUnit val="1"/>
      </c:valAx>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lineMarker"/>
        <c:ser>
          <c:idx val="0"/>
          <c:order val="0"/>
          <c:tx>
            <c:strRef>
              <c:f>'[Γράφημα στο Microsoft Office PowerPoint]Φύλλο1'!$B$2</c:f>
              <c:strCache>
                <c:ptCount val="1"/>
                <c:pt idx="0">
                  <c:v>2</c:v>
                </c:pt>
              </c:strCache>
            </c:strRef>
          </c:tx>
          <c:spPr>
            <a:ln w="50800">
              <a:solidFill>
                <a:schemeClr val="accent2">
                  <a:lumMod val="75000"/>
                </a:schemeClr>
              </a:solidFill>
            </a:ln>
          </c:spPr>
          <c:marker>
            <c:symbol val="diamond"/>
            <c:size val="12"/>
            <c:spPr>
              <a:solidFill>
                <a:schemeClr val="accent2">
                  <a:lumMod val="75000"/>
                </a:schemeClr>
              </a:solidFill>
              <a:ln>
                <a:noFill/>
              </a:ln>
            </c:spPr>
          </c:marker>
          <c:xVal>
            <c:numRef>
              <c:f>'[Γράφημα στο Microsoft Office PowerPoint]Φύλλο1'!$A$2:$A$5</c:f>
              <c:numCache>
                <c:formatCode>General</c:formatCode>
                <c:ptCount val="4"/>
                <c:pt idx="0">
                  <c:v>0</c:v>
                </c:pt>
                <c:pt idx="1">
                  <c:v>1</c:v>
                </c:pt>
                <c:pt idx="2">
                  <c:v>2</c:v>
                </c:pt>
                <c:pt idx="3">
                  <c:v>3</c:v>
                </c:pt>
              </c:numCache>
            </c:numRef>
          </c:xVal>
          <c:yVal>
            <c:numRef>
              <c:f>'[Γράφημα στο Microsoft Office PowerPoint]Φύλλο1'!$B$2:$B$5</c:f>
              <c:numCache>
                <c:formatCode>General</c:formatCode>
                <c:ptCount val="4"/>
                <c:pt idx="0">
                  <c:v>2</c:v>
                </c:pt>
                <c:pt idx="1">
                  <c:v>3</c:v>
                </c:pt>
                <c:pt idx="2">
                  <c:v>4</c:v>
                </c:pt>
                <c:pt idx="3">
                  <c:v>5</c:v>
                </c:pt>
              </c:numCache>
            </c:numRef>
          </c:yVal>
        </c:ser>
        <c:ser>
          <c:idx val="1"/>
          <c:order val="1"/>
          <c:spPr>
            <a:ln w="50800">
              <a:solidFill>
                <a:schemeClr val="accent1"/>
              </a:solidFill>
            </a:ln>
          </c:spPr>
          <c:marker>
            <c:symbol val="square"/>
            <c:size val="12"/>
            <c:spPr>
              <a:solidFill>
                <a:schemeClr val="accent1"/>
              </a:solidFill>
              <a:ln>
                <a:noFill/>
              </a:ln>
            </c:spPr>
          </c:marker>
          <c:xVal>
            <c:numRef>
              <c:f>'[Γράφημα στο Microsoft Office PowerPoint]Φύλλο1'!$D$2:$D$5</c:f>
              <c:numCache>
                <c:formatCode>General</c:formatCode>
                <c:ptCount val="4"/>
                <c:pt idx="0">
                  <c:v>0</c:v>
                </c:pt>
                <c:pt idx="1">
                  <c:v>1</c:v>
                </c:pt>
                <c:pt idx="2">
                  <c:v>2</c:v>
                </c:pt>
                <c:pt idx="3">
                  <c:v>3</c:v>
                </c:pt>
              </c:numCache>
            </c:numRef>
          </c:xVal>
          <c:yVal>
            <c:numRef>
              <c:f>'[Γράφημα στο Microsoft Office PowerPoint]Φύλλο1'!$E$2:$E$5</c:f>
              <c:numCache>
                <c:formatCode>General</c:formatCode>
                <c:ptCount val="4"/>
                <c:pt idx="0">
                  <c:v>1</c:v>
                </c:pt>
                <c:pt idx="1">
                  <c:v>4</c:v>
                </c:pt>
                <c:pt idx="2">
                  <c:v>7</c:v>
                </c:pt>
                <c:pt idx="3">
                  <c:v>10</c:v>
                </c:pt>
              </c:numCache>
            </c:numRef>
          </c:yVal>
        </c:ser>
        <c:axId val="93684096"/>
        <c:axId val="93701248"/>
      </c:scatterChart>
      <c:valAx>
        <c:axId val="93684096"/>
        <c:scaling>
          <c:orientation val="minMax"/>
          <c:max val="4"/>
          <c:min val="0"/>
        </c:scaling>
        <c:axPos val="b"/>
        <c:numFmt formatCode="General" sourceLinked="1"/>
        <c:tickLblPos val="nextTo"/>
        <c:spPr>
          <a:noFill/>
          <a:ln w="25400">
            <a:solidFill>
              <a:schemeClr val="tx1"/>
            </a:solidFill>
          </a:ln>
        </c:spPr>
        <c:txPr>
          <a:bodyPr/>
          <a:lstStyle/>
          <a:p>
            <a:pPr>
              <a:defRPr sz="2000"/>
            </a:pPr>
            <a:endParaRPr lang="el-GR"/>
          </a:p>
        </c:txPr>
        <c:crossAx val="93701248"/>
        <c:crosses val="autoZero"/>
        <c:crossBetween val="midCat"/>
        <c:majorUnit val="1"/>
      </c:valAx>
      <c:valAx>
        <c:axId val="93701248"/>
        <c:scaling>
          <c:orientation val="minMax"/>
          <c:max val="10"/>
        </c:scaling>
        <c:axPos val="l"/>
        <c:numFmt formatCode="General" sourceLinked="1"/>
        <c:tickLblPos val="nextTo"/>
        <c:spPr>
          <a:noFill/>
          <a:ln w="25400">
            <a:solidFill>
              <a:prstClr val="black"/>
            </a:solidFill>
          </a:ln>
        </c:spPr>
        <c:txPr>
          <a:bodyPr/>
          <a:lstStyle/>
          <a:p>
            <a:pPr>
              <a:defRPr sz="2000"/>
            </a:pPr>
            <a:endParaRPr lang="el-GR"/>
          </a:p>
        </c:txPr>
        <c:crossAx val="93684096"/>
        <c:crosses val="autoZero"/>
        <c:crossBetween val="midCat"/>
        <c:majorUnit val="1"/>
      </c:valAx>
      <c:spPr>
        <a:noFill/>
        <a:ln w="25400">
          <a:noFill/>
        </a:ln>
      </c:spPr>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9.4939830634378233E-2"/>
          <c:y val="3.425458847100607E-2"/>
          <c:w val="0.87594092012083491"/>
          <c:h val="0.89855020909362249"/>
        </c:manualLayout>
      </c:layout>
      <c:scatterChart>
        <c:scatterStyle val="lineMarker"/>
        <c:ser>
          <c:idx val="0"/>
          <c:order val="0"/>
          <c:tx>
            <c:strRef>
              <c:f>Φύλλο1!$B$2</c:f>
              <c:strCache>
                <c:ptCount val="1"/>
                <c:pt idx="0">
                  <c:v>2</c:v>
                </c:pt>
              </c:strCache>
            </c:strRef>
          </c:tx>
          <c:spPr>
            <a:ln w="50800">
              <a:solidFill>
                <a:schemeClr val="tx2">
                  <a:lumMod val="60000"/>
                  <a:lumOff val="40000"/>
                </a:schemeClr>
              </a:solidFill>
            </a:ln>
          </c:spPr>
          <c:marker>
            <c:symbol val="diamond"/>
            <c:size val="12"/>
            <c:spPr>
              <a:solidFill>
                <a:schemeClr val="tx2">
                  <a:lumMod val="60000"/>
                  <a:lumOff val="40000"/>
                </a:schemeClr>
              </a:solidFill>
              <a:ln>
                <a:noFill/>
              </a:ln>
            </c:spPr>
          </c:marker>
          <c:xVal>
            <c:numRef>
              <c:f>Φύλλο1!$A$2:$A$5</c:f>
              <c:numCache>
                <c:formatCode>General</c:formatCode>
                <c:ptCount val="4"/>
                <c:pt idx="0">
                  <c:v>0</c:v>
                </c:pt>
                <c:pt idx="1">
                  <c:v>1</c:v>
                </c:pt>
                <c:pt idx="2">
                  <c:v>2</c:v>
                </c:pt>
                <c:pt idx="3">
                  <c:v>3</c:v>
                </c:pt>
              </c:numCache>
            </c:numRef>
          </c:xVal>
          <c:yVal>
            <c:numRef>
              <c:f>Φύλλο1!$B$2:$B$5</c:f>
              <c:numCache>
                <c:formatCode>General</c:formatCode>
                <c:ptCount val="4"/>
                <c:pt idx="0">
                  <c:v>2</c:v>
                </c:pt>
                <c:pt idx="1">
                  <c:v>3</c:v>
                </c:pt>
                <c:pt idx="2">
                  <c:v>4</c:v>
                </c:pt>
                <c:pt idx="3">
                  <c:v>5</c:v>
                </c:pt>
              </c:numCache>
            </c:numRef>
          </c:yVal>
        </c:ser>
        <c:ser>
          <c:idx val="1"/>
          <c:order val="1"/>
          <c:spPr>
            <a:ln w="50800">
              <a:solidFill>
                <a:schemeClr val="accent2">
                  <a:lumMod val="75000"/>
                </a:schemeClr>
              </a:solidFill>
            </a:ln>
          </c:spPr>
          <c:marker>
            <c:symbol val="square"/>
            <c:size val="12"/>
            <c:spPr>
              <a:solidFill>
                <a:schemeClr val="accent2">
                  <a:lumMod val="75000"/>
                </a:schemeClr>
              </a:solidFill>
              <a:ln>
                <a:noFill/>
              </a:ln>
            </c:spPr>
          </c:marker>
          <c:xVal>
            <c:numRef>
              <c:f>Φύλλο1!$D$2:$D$5</c:f>
              <c:numCache>
                <c:formatCode>General</c:formatCode>
                <c:ptCount val="4"/>
                <c:pt idx="0">
                  <c:v>0</c:v>
                </c:pt>
                <c:pt idx="1">
                  <c:v>1</c:v>
                </c:pt>
                <c:pt idx="2">
                  <c:v>2</c:v>
                </c:pt>
                <c:pt idx="3">
                  <c:v>3</c:v>
                </c:pt>
              </c:numCache>
            </c:numRef>
          </c:xVal>
          <c:yVal>
            <c:numRef>
              <c:f>Φύλλο1!$E$2:$E$5</c:f>
              <c:numCache>
                <c:formatCode>General</c:formatCode>
                <c:ptCount val="4"/>
                <c:pt idx="0">
                  <c:v>1</c:v>
                </c:pt>
                <c:pt idx="1">
                  <c:v>4</c:v>
                </c:pt>
                <c:pt idx="2">
                  <c:v>7</c:v>
                </c:pt>
                <c:pt idx="3">
                  <c:v>10</c:v>
                </c:pt>
              </c:numCache>
            </c:numRef>
          </c:yVal>
        </c:ser>
        <c:ser>
          <c:idx val="2"/>
          <c:order val="2"/>
          <c:spPr>
            <a:ln w="50800">
              <a:solidFill>
                <a:srgbClr val="9BBB59">
                  <a:lumMod val="75000"/>
                </a:srgbClr>
              </a:solidFill>
            </a:ln>
          </c:spPr>
          <c:marker>
            <c:symbol val="triangle"/>
            <c:size val="12"/>
            <c:spPr>
              <a:solidFill>
                <a:schemeClr val="accent3">
                  <a:lumMod val="75000"/>
                </a:schemeClr>
              </a:solidFill>
              <a:ln>
                <a:noFill/>
              </a:ln>
            </c:spPr>
          </c:marker>
          <c:xVal>
            <c:numRef>
              <c:f>Φύλλο1!$G$2:$G$6</c:f>
              <c:numCache>
                <c:formatCode>General</c:formatCode>
                <c:ptCount val="5"/>
                <c:pt idx="0">
                  <c:v>0</c:v>
                </c:pt>
                <c:pt idx="1">
                  <c:v>0.4</c:v>
                </c:pt>
                <c:pt idx="2">
                  <c:v>1.5</c:v>
                </c:pt>
                <c:pt idx="3">
                  <c:v>3</c:v>
                </c:pt>
                <c:pt idx="4">
                  <c:v>5</c:v>
                </c:pt>
              </c:numCache>
            </c:numRef>
          </c:xVal>
          <c:yVal>
            <c:numRef>
              <c:f>Φύλλο1!$H$2:$H$6</c:f>
              <c:numCache>
                <c:formatCode>General</c:formatCode>
                <c:ptCount val="5"/>
                <c:pt idx="0">
                  <c:v>1</c:v>
                </c:pt>
                <c:pt idx="1">
                  <c:v>2.2999999999999998</c:v>
                </c:pt>
                <c:pt idx="2">
                  <c:v>3</c:v>
                </c:pt>
                <c:pt idx="3">
                  <c:v>4</c:v>
                </c:pt>
                <c:pt idx="4">
                  <c:v>5</c:v>
                </c:pt>
              </c:numCache>
            </c:numRef>
          </c:yVal>
        </c:ser>
        <c:axId val="93993216"/>
        <c:axId val="94040448"/>
      </c:scatterChart>
      <c:valAx>
        <c:axId val="93993216"/>
        <c:scaling>
          <c:orientation val="minMax"/>
          <c:max val="4"/>
          <c:min val="0"/>
        </c:scaling>
        <c:axPos val="b"/>
        <c:numFmt formatCode="General" sourceLinked="1"/>
        <c:tickLblPos val="nextTo"/>
        <c:spPr>
          <a:noFill/>
          <a:ln w="25400">
            <a:solidFill>
              <a:schemeClr val="tx1"/>
            </a:solidFill>
          </a:ln>
        </c:spPr>
        <c:txPr>
          <a:bodyPr/>
          <a:lstStyle/>
          <a:p>
            <a:pPr>
              <a:defRPr sz="2000"/>
            </a:pPr>
            <a:endParaRPr lang="el-GR"/>
          </a:p>
        </c:txPr>
        <c:crossAx val="94040448"/>
        <c:crosses val="autoZero"/>
        <c:crossBetween val="midCat"/>
        <c:majorUnit val="1"/>
      </c:valAx>
      <c:valAx>
        <c:axId val="94040448"/>
        <c:scaling>
          <c:orientation val="minMax"/>
          <c:max val="8"/>
        </c:scaling>
        <c:axPos val="l"/>
        <c:numFmt formatCode="General" sourceLinked="1"/>
        <c:tickLblPos val="nextTo"/>
        <c:spPr>
          <a:noFill/>
          <a:ln w="25400">
            <a:solidFill>
              <a:schemeClr val="tx1"/>
            </a:solidFill>
          </a:ln>
        </c:spPr>
        <c:txPr>
          <a:bodyPr/>
          <a:lstStyle/>
          <a:p>
            <a:pPr>
              <a:defRPr sz="2000"/>
            </a:pPr>
            <a:endParaRPr lang="el-GR"/>
          </a:p>
        </c:txPr>
        <c:crossAx val="93993216"/>
        <c:crossesAt val="0"/>
        <c:crossBetween val="midCat"/>
      </c:valAx>
      <c:spPr>
        <a:noFill/>
        <a:ln w="25400">
          <a:noFill/>
        </a:ln>
      </c:spPr>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8.7619270935707982E-2"/>
          <c:y val="7.8325313580822536E-2"/>
          <c:w val="0.89017352772768765"/>
          <c:h val="0.76712537404769265"/>
        </c:manualLayout>
      </c:layout>
      <c:scatterChart>
        <c:scatterStyle val="lineMarker"/>
        <c:ser>
          <c:idx val="0"/>
          <c:order val="0"/>
          <c:tx>
            <c:strRef>
              <c:f>'[Γράφημα στο Microsoft Office PowerPoint]Φύλλο1'!$B$2</c:f>
              <c:strCache>
                <c:ptCount val="1"/>
                <c:pt idx="0">
                  <c:v>3</c:v>
                </c:pt>
              </c:strCache>
            </c:strRef>
          </c:tx>
          <c:spPr>
            <a:ln w="50800">
              <a:solidFill>
                <a:srgbClr val="4F81BD">
                  <a:lumMod val="75000"/>
                </a:srgbClr>
              </a:solidFill>
            </a:ln>
          </c:spPr>
          <c:marker>
            <c:symbol val="diamond"/>
            <c:size val="12"/>
            <c:spPr>
              <a:solidFill>
                <a:schemeClr val="accent1">
                  <a:lumMod val="75000"/>
                </a:schemeClr>
              </a:solidFill>
              <a:ln>
                <a:noFill/>
              </a:ln>
            </c:spPr>
          </c:marker>
          <c:xVal>
            <c:numRef>
              <c:f>'[Γράφημα στο Microsoft Office PowerPoint]Φύλλο1'!$A$2:$A$4</c:f>
              <c:numCache>
                <c:formatCode>General</c:formatCode>
                <c:ptCount val="3"/>
                <c:pt idx="0">
                  <c:v>0</c:v>
                </c:pt>
                <c:pt idx="1">
                  <c:v>1</c:v>
                </c:pt>
                <c:pt idx="2">
                  <c:v>3</c:v>
                </c:pt>
              </c:numCache>
            </c:numRef>
          </c:xVal>
          <c:yVal>
            <c:numRef>
              <c:f>'[Γράφημα στο Microsoft Office PowerPoint]Φύλλο1'!$B$2:$B$4</c:f>
              <c:numCache>
                <c:formatCode>General</c:formatCode>
                <c:ptCount val="3"/>
                <c:pt idx="0">
                  <c:v>3</c:v>
                </c:pt>
                <c:pt idx="1">
                  <c:v>4</c:v>
                </c:pt>
                <c:pt idx="2">
                  <c:v>6</c:v>
                </c:pt>
              </c:numCache>
            </c:numRef>
          </c:yVal>
        </c:ser>
        <c:ser>
          <c:idx val="1"/>
          <c:order val="1"/>
          <c:spPr>
            <a:ln w="50800">
              <a:solidFill>
                <a:schemeClr val="accent2">
                  <a:lumMod val="75000"/>
                </a:schemeClr>
              </a:solidFill>
            </a:ln>
          </c:spPr>
          <c:marker>
            <c:symbol val="square"/>
            <c:size val="12"/>
            <c:spPr>
              <a:solidFill>
                <a:schemeClr val="accent2">
                  <a:lumMod val="75000"/>
                </a:schemeClr>
              </a:solidFill>
              <a:ln>
                <a:noFill/>
              </a:ln>
            </c:spPr>
          </c:marker>
          <c:xVal>
            <c:numRef>
              <c:f>'[Γράφημα στο Microsoft Office PowerPoint]Φύλλο1'!$D$2:$D$4</c:f>
              <c:numCache>
                <c:formatCode>General</c:formatCode>
                <c:ptCount val="3"/>
                <c:pt idx="0">
                  <c:v>0</c:v>
                </c:pt>
                <c:pt idx="1">
                  <c:v>1</c:v>
                </c:pt>
                <c:pt idx="2">
                  <c:v>2</c:v>
                </c:pt>
              </c:numCache>
            </c:numRef>
          </c:xVal>
          <c:yVal>
            <c:numRef>
              <c:f>'[Γράφημα στο Microsoft Office PowerPoint]Φύλλο1'!$E$2:$E$4</c:f>
              <c:numCache>
                <c:formatCode>General</c:formatCode>
                <c:ptCount val="3"/>
                <c:pt idx="0">
                  <c:v>2</c:v>
                </c:pt>
                <c:pt idx="1">
                  <c:v>3</c:v>
                </c:pt>
                <c:pt idx="2">
                  <c:v>4</c:v>
                </c:pt>
              </c:numCache>
            </c:numRef>
          </c:yVal>
        </c:ser>
        <c:ser>
          <c:idx val="2"/>
          <c:order val="2"/>
          <c:spPr>
            <a:ln w="50800">
              <a:solidFill>
                <a:schemeClr val="accent3">
                  <a:lumMod val="75000"/>
                </a:schemeClr>
              </a:solidFill>
            </a:ln>
          </c:spPr>
          <c:marker>
            <c:symbol val="triangle"/>
            <c:size val="12"/>
            <c:spPr>
              <a:solidFill>
                <a:schemeClr val="accent3">
                  <a:lumMod val="75000"/>
                </a:schemeClr>
              </a:solidFill>
              <a:ln>
                <a:noFill/>
              </a:ln>
            </c:spPr>
          </c:marker>
          <c:xVal>
            <c:numRef>
              <c:f>'[Γράφημα στο Microsoft Office PowerPoint]Φύλλο1'!$F$2:$F$4</c:f>
              <c:numCache>
                <c:formatCode>General</c:formatCode>
                <c:ptCount val="3"/>
                <c:pt idx="0">
                  <c:v>0</c:v>
                </c:pt>
                <c:pt idx="1">
                  <c:v>1</c:v>
                </c:pt>
                <c:pt idx="2">
                  <c:v>2</c:v>
                </c:pt>
              </c:numCache>
            </c:numRef>
          </c:xVal>
          <c:yVal>
            <c:numRef>
              <c:f>'[Γράφημα στο Microsoft Office PowerPoint]Φύλλο1'!$G$2:$G$4</c:f>
              <c:numCache>
                <c:formatCode>General</c:formatCode>
                <c:ptCount val="3"/>
                <c:pt idx="0">
                  <c:v>1</c:v>
                </c:pt>
                <c:pt idx="1">
                  <c:v>2</c:v>
                </c:pt>
                <c:pt idx="2">
                  <c:v>3</c:v>
                </c:pt>
              </c:numCache>
            </c:numRef>
          </c:yVal>
        </c:ser>
        <c:ser>
          <c:idx val="3"/>
          <c:order val="3"/>
          <c:spPr>
            <a:ln w="50800">
              <a:solidFill>
                <a:srgbClr val="7030A0"/>
              </a:solidFill>
            </a:ln>
          </c:spPr>
          <c:marker>
            <c:symbol val="x"/>
            <c:size val="12"/>
            <c:spPr>
              <a:noFill/>
              <a:ln w="25400">
                <a:solidFill>
                  <a:srgbClr val="7030A0"/>
                </a:solidFill>
              </a:ln>
            </c:spPr>
          </c:marker>
          <c:xVal>
            <c:numRef>
              <c:f>'[Γράφημα στο Microsoft Office PowerPoint]Φύλλο1'!$H$2:$H$4</c:f>
              <c:numCache>
                <c:formatCode>General</c:formatCode>
                <c:ptCount val="3"/>
                <c:pt idx="0">
                  <c:v>0</c:v>
                </c:pt>
                <c:pt idx="1">
                  <c:v>1</c:v>
                </c:pt>
                <c:pt idx="2">
                  <c:v>3</c:v>
                </c:pt>
              </c:numCache>
            </c:numRef>
          </c:xVal>
          <c:yVal>
            <c:numRef>
              <c:f>'[Γράφημα στο Microsoft Office PowerPoint]Φύλλο1'!$I$2:$I$4</c:f>
              <c:numCache>
                <c:formatCode>General</c:formatCode>
                <c:ptCount val="3"/>
                <c:pt idx="0">
                  <c:v>1</c:v>
                </c:pt>
                <c:pt idx="1">
                  <c:v>2</c:v>
                </c:pt>
                <c:pt idx="2">
                  <c:v>3</c:v>
                </c:pt>
              </c:numCache>
            </c:numRef>
          </c:yVal>
        </c:ser>
        <c:ser>
          <c:idx val="4"/>
          <c:order val="4"/>
          <c:spPr>
            <a:ln w="50800">
              <a:solidFill>
                <a:schemeClr val="tx2">
                  <a:lumMod val="60000"/>
                  <a:lumOff val="40000"/>
                </a:schemeClr>
              </a:solidFill>
            </a:ln>
          </c:spPr>
          <c:marker>
            <c:symbol val="star"/>
            <c:size val="12"/>
            <c:spPr>
              <a:noFill/>
              <a:ln w="25400">
                <a:solidFill>
                  <a:srgbClr val="1F497D">
                    <a:lumMod val="60000"/>
                    <a:lumOff val="40000"/>
                  </a:srgbClr>
                </a:solidFill>
              </a:ln>
            </c:spPr>
          </c:marker>
          <c:xVal>
            <c:numRef>
              <c:f>'[Γράφημα στο Microsoft Office PowerPoint]Φύλλο1'!$J$2:$J$4</c:f>
              <c:numCache>
                <c:formatCode>General</c:formatCode>
                <c:ptCount val="3"/>
                <c:pt idx="0">
                  <c:v>0</c:v>
                </c:pt>
                <c:pt idx="1">
                  <c:v>1</c:v>
                </c:pt>
                <c:pt idx="2">
                  <c:v>3</c:v>
                </c:pt>
              </c:numCache>
            </c:numRef>
          </c:xVal>
          <c:yVal>
            <c:numRef>
              <c:f>'[Γράφημα στο Microsoft Office PowerPoint]Φύλλο1'!$K$2:$K$4</c:f>
              <c:numCache>
                <c:formatCode>General</c:formatCode>
                <c:ptCount val="3"/>
                <c:pt idx="0">
                  <c:v>4</c:v>
                </c:pt>
                <c:pt idx="1">
                  <c:v>6</c:v>
                </c:pt>
                <c:pt idx="2">
                  <c:v>9</c:v>
                </c:pt>
              </c:numCache>
            </c:numRef>
          </c:yVal>
        </c:ser>
        <c:axId val="94091904"/>
        <c:axId val="94106368"/>
      </c:scatterChart>
      <c:valAx>
        <c:axId val="94091904"/>
        <c:scaling>
          <c:orientation val="minMax"/>
          <c:max val="4"/>
        </c:scaling>
        <c:axPos val="b"/>
        <c:numFmt formatCode="General" sourceLinked="1"/>
        <c:tickLblPos val="nextTo"/>
        <c:spPr>
          <a:noFill/>
          <a:ln w="25400">
            <a:solidFill>
              <a:schemeClr val="tx1"/>
            </a:solidFill>
          </a:ln>
        </c:spPr>
        <c:txPr>
          <a:bodyPr/>
          <a:lstStyle/>
          <a:p>
            <a:pPr>
              <a:defRPr sz="2800"/>
            </a:pPr>
            <a:endParaRPr lang="el-GR"/>
          </a:p>
        </c:txPr>
        <c:crossAx val="94106368"/>
        <c:crosses val="autoZero"/>
        <c:crossBetween val="midCat"/>
        <c:majorUnit val="0.5"/>
      </c:valAx>
      <c:valAx>
        <c:axId val="94106368"/>
        <c:scaling>
          <c:orientation val="minMax"/>
          <c:max val="9"/>
        </c:scaling>
        <c:axPos val="l"/>
        <c:numFmt formatCode="General" sourceLinked="1"/>
        <c:tickLblPos val="nextTo"/>
        <c:spPr>
          <a:noFill/>
          <a:ln w="25400">
            <a:solidFill>
              <a:prstClr val="black"/>
            </a:solidFill>
          </a:ln>
        </c:spPr>
        <c:txPr>
          <a:bodyPr/>
          <a:lstStyle/>
          <a:p>
            <a:pPr>
              <a:defRPr sz="2800"/>
            </a:pPr>
            <a:endParaRPr lang="el-GR"/>
          </a:p>
        </c:txPr>
        <c:crossAx val="94091904"/>
        <c:crosses val="autoZero"/>
        <c:crossBetween val="midCat"/>
        <c:majorUnit val="1"/>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0.03462</cdr:x>
      <cdr:y>0.02223</cdr:y>
    </cdr:from>
    <cdr:to>
      <cdr:x>0.8548</cdr:x>
      <cdr:y>0.19724</cdr:y>
    </cdr:to>
    <cdr:sp macro="" textlink="">
      <cdr:nvSpPr>
        <cdr:cNvPr id="2" name="1 - TextBox"/>
        <cdr:cNvSpPr txBox="1"/>
      </cdr:nvSpPr>
      <cdr:spPr>
        <a:xfrm xmlns:a="http://schemas.openxmlformats.org/drawingml/2006/main">
          <a:off x="139824" y="100608"/>
          <a:ext cx="3312368"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b="1" dirty="0" smtClean="0"/>
            <a:t>Τ, χρόνος διακίνησης</a:t>
          </a:r>
          <a:endParaRPr lang="en-US" sz="2000" b="1" dirty="0" smtClean="0"/>
        </a:p>
        <a:p xmlns:a="http://schemas.openxmlformats.org/drawingml/2006/main">
          <a:r>
            <a:rPr lang="el-GR" sz="2000" b="1" dirty="0" smtClean="0"/>
            <a:t> </a:t>
          </a:r>
          <a:r>
            <a:rPr lang="en-US" sz="2000" b="1" dirty="0" smtClean="0"/>
            <a:t>(min)</a:t>
          </a:r>
          <a:endParaRPr lang="el-GR" sz="2000" b="1" dirty="0"/>
        </a:p>
      </cdr:txBody>
    </cdr:sp>
  </cdr:relSizeAnchor>
  <cdr:relSizeAnchor xmlns:cdr="http://schemas.openxmlformats.org/drawingml/2006/chartDrawing">
    <cdr:from>
      <cdr:x>0.28528</cdr:x>
      <cdr:y>0.92045</cdr:y>
    </cdr:from>
    <cdr:to>
      <cdr:x>0.78708</cdr:x>
      <cdr:y>1</cdr:y>
    </cdr:to>
    <cdr:sp macro="" textlink="">
      <cdr:nvSpPr>
        <cdr:cNvPr id="3" name="2 - TextBox"/>
        <cdr:cNvSpPr txBox="1"/>
      </cdr:nvSpPr>
      <cdr:spPr>
        <a:xfrm xmlns:a="http://schemas.openxmlformats.org/drawingml/2006/main">
          <a:off x="1152128" y="4248472"/>
          <a:ext cx="202656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b="1" dirty="0" smtClean="0"/>
            <a:t>Ροή, </a:t>
          </a:r>
          <a:r>
            <a:rPr lang="en-US" sz="2000" b="1" dirty="0" smtClean="0"/>
            <a:t>P (veh/min)</a:t>
          </a:r>
          <a:endParaRPr lang="el-GR" sz="2000" b="1" dirty="0"/>
        </a:p>
      </cdr:txBody>
    </cdr:sp>
  </cdr:relSizeAnchor>
  <cdr:relSizeAnchor xmlns:cdr="http://schemas.openxmlformats.org/drawingml/2006/chartDrawing">
    <cdr:from>
      <cdr:x>0.05349</cdr:x>
      <cdr:y>0.52503</cdr:y>
    </cdr:from>
    <cdr:to>
      <cdr:x>0.14264</cdr:x>
      <cdr:y>0.6364</cdr:y>
    </cdr:to>
    <cdr:sp macro="" textlink="">
      <cdr:nvSpPr>
        <cdr:cNvPr id="5" name="4 - Καμπύλη γραμμή σύνδεσης"/>
        <cdr:cNvSpPr/>
      </cdr:nvSpPr>
      <cdr:spPr>
        <a:xfrm xmlns:a="http://schemas.openxmlformats.org/drawingml/2006/main" rot="5400000" flipH="1" flipV="1">
          <a:off x="144016" y="2448272"/>
          <a:ext cx="504056" cy="360040"/>
        </a:xfrm>
        <a:prstGeom xmlns:a="http://schemas.openxmlformats.org/drawingml/2006/main" prst="curvedConnector3">
          <a:avLst>
            <a:gd name="adj1" fmla="val 50000"/>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0.07028</cdr:x>
      <cdr:y>0.40407</cdr:y>
    </cdr:from>
    <cdr:to>
      <cdr:x>0.64084</cdr:x>
      <cdr:y>0.64272</cdr:y>
    </cdr:to>
    <cdr:sp macro="" textlink="">
      <cdr:nvSpPr>
        <cdr:cNvPr id="6" name="5 - TextBox"/>
        <cdr:cNvSpPr txBox="1"/>
      </cdr:nvSpPr>
      <cdr:spPr>
        <a:xfrm xmlns:a="http://schemas.openxmlformats.org/drawingml/2006/main">
          <a:off x="283840" y="1828800"/>
          <a:ext cx="2304256"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rgbClr val="FF0000"/>
              </a:solidFill>
            </a:rPr>
            <a:t>T</a:t>
          </a:r>
          <a:r>
            <a:rPr lang="el-GR" sz="2000" b="1" dirty="0" smtClean="0">
              <a:solidFill>
                <a:srgbClr val="FF0000"/>
              </a:solidFill>
            </a:rPr>
            <a:t>ε, χρόνος ελεύθερης ροής</a:t>
          </a:r>
          <a:endParaRPr lang="el-GR" sz="2000" b="1" dirty="0">
            <a:solidFill>
              <a:srgbClr val="FF0000"/>
            </a:solidFill>
          </a:endParaRPr>
        </a:p>
      </cdr:txBody>
    </cdr:sp>
  </cdr:relSizeAnchor>
  <cdr:relSizeAnchor xmlns:cdr="http://schemas.openxmlformats.org/drawingml/2006/chartDrawing">
    <cdr:from>
      <cdr:x>0.86315</cdr:x>
      <cdr:y>0.14327</cdr:y>
    </cdr:from>
    <cdr:to>
      <cdr:x>0.8816</cdr:x>
      <cdr:y>0.95452</cdr:y>
    </cdr:to>
    <cdr:sp macro="" textlink="">
      <cdr:nvSpPr>
        <cdr:cNvPr id="8" name="7 - Ευθύγραμμο βέλος σύνδεσης"/>
        <cdr:cNvSpPr/>
      </cdr:nvSpPr>
      <cdr:spPr>
        <a:xfrm xmlns:a="http://schemas.openxmlformats.org/drawingml/2006/main" rot="60000">
          <a:off x="3485918" y="648442"/>
          <a:ext cx="74519" cy="3671667"/>
        </a:xfrm>
        <a:prstGeom xmlns:a="http://schemas.openxmlformats.org/drawingml/2006/main" prst="straightConnector1">
          <a:avLst/>
        </a:prstGeom>
        <a:ln xmlns:a="http://schemas.openxmlformats.org/drawingml/2006/main" w="25400">
          <a:solidFill>
            <a:schemeClr val="accent2">
              <a:lumMod val="60000"/>
              <a:lumOff val="40000"/>
            </a:schemeClr>
          </a:solidFill>
          <a:prstDash val="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0.83801</cdr:x>
      <cdr:y>0.92278</cdr:y>
    </cdr:from>
    <cdr:to>
      <cdr:x>0.98065</cdr:x>
      <cdr:y>1</cdr:y>
    </cdr:to>
    <cdr:sp macro="" textlink="">
      <cdr:nvSpPr>
        <cdr:cNvPr id="9" name="8 - TextBox"/>
        <cdr:cNvSpPr txBox="1"/>
      </cdr:nvSpPr>
      <cdr:spPr>
        <a:xfrm xmlns:a="http://schemas.openxmlformats.org/drawingml/2006/main">
          <a:off x="3384376" y="4176464"/>
          <a:ext cx="576064" cy="349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000" b="1" dirty="0" smtClean="0">
              <a:solidFill>
                <a:schemeClr val="accent2">
                  <a:lumMod val="60000"/>
                  <a:lumOff val="40000"/>
                </a:schemeClr>
              </a:solidFill>
            </a:rPr>
            <a:t>Ι</a:t>
          </a:r>
          <a:endParaRPr lang="el-GR" sz="2000" b="1" dirty="0">
            <a:solidFill>
              <a:schemeClr val="accent2">
                <a:lumMod val="60000"/>
                <a:lumOff val="40000"/>
              </a:schemeClr>
            </a:solidFill>
          </a:endParaRPr>
        </a:p>
      </cdr:txBody>
    </cdr:sp>
  </cdr:relSizeAnchor>
  <cdr:relSizeAnchor xmlns:cdr="http://schemas.openxmlformats.org/drawingml/2006/chartDrawing">
    <cdr:from>
      <cdr:x>0.87367</cdr:x>
      <cdr:y>0.14319</cdr:y>
    </cdr:from>
    <cdr:to>
      <cdr:x>0.90933</cdr:x>
      <cdr:y>0.33411</cdr:y>
    </cdr:to>
    <cdr:sp macro="" textlink="">
      <cdr:nvSpPr>
        <cdr:cNvPr id="11" name="10 - Καμπύλη γραμμή σύνδεσης"/>
        <cdr:cNvSpPr/>
      </cdr:nvSpPr>
      <cdr:spPr>
        <a:xfrm xmlns:a="http://schemas.openxmlformats.org/drawingml/2006/main" rot="16200000" flipH="1">
          <a:off x="3168351" y="1008114"/>
          <a:ext cx="864097" cy="144016"/>
        </a:xfrm>
        <a:prstGeom xmlns:a="http://schemas.openxmlformats.org/drawingml/2006/main" prst="curvedConnector3">
          <a:avLst>
            <a:gd name="adj1" fmla="val 50000"/>
          </a:avLst>
        </a:prstGeom>
        <a:ln xmlns:a="http://schemas.openxmlformats.org/drawingml/2006/main" w="25400">
          <a:solidFill>
            <a:schemeClr val="accent2">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dirty="0"/>
        </a:p>
      </cdr:txBody>
    </cdr:sp>
  </cdr:relSizeAnchor>
  <cdr:relSizeAnchor xmlns:cdr="http://schemas.openxmlformats.org/drawingml/2006/chartDrawing">
    <cdr:from>
      <cdr:x>0.82018</cdr:x>
      <cdr:y>0.28638</cdr:y>
    </cdr:from>
    <cdr:to>
      <cdr:x>0.99848</cdr:x>
      <cdr:y>0.36593</cdr:y>
    </cdr:to>
    <cdr:sp macro="" textlink="">
      <cdr:nvSpPr>
        <cdr:cNvPr id="12" name="11 - TextBox"/>
        <cdr:cNvSpPr txBox="1"/>
      </cdr:nvSpPr>
      <cdr:spPr>
        <a:xfrm xmlns:a="http://schemas.openxmlformats.org/drawingml/2006/main">
          <a:off x="3312368" y="1296144"/>
          <a:ext cx="72008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0.78452</cdr:x>
      <cdr:y>0.33411</cdr:y>
    </cdr:from>
    <cdr:to>
      <cdr:x>1</cdr:x>
      <cdr:y>0.60458</cdr:y>
    </cdr:to>
    <cdr:sp macro="" textlink="">
      <cdr:nvSpPr>
        <cdr:cNvPr id="13" name="12 - TextBox"/>
        <cdr:cNvSpPr txBox="1"/>
      </cdr:nvSpPr>
      <cdr:spPr>
        <a:xfrm xmlns:a="http://schemas.openxmlformats.org/drawingml/2006/main">
          <a:off x="3168352" y="1512168"/>
          <a:ext cx="870248" cy="1224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rgbClr val="FFC000"/>
              </a:solidFill>
            </a:rPr>
            <a:t>P</a:t>
          </a:r>
          <a:r>
            <a:rPr lang="en-US" sz="1400" b="1" dirty="0" smtClean="0">
              <a:solidFill>
                <a:srgbClr val="FFC000"/>
              </a:solidFill>
            </a:rPr>
            <a:t>max</a:t>
          </a:r>
          <a:r>
            <a:rPr lang="en-US" sz="2000" b="1" dirty="0" smtClean="0">
              <a:solidFill>
                <a:srgbClr val="FFC000"/>
              </a:solidFill>
            </a:rPr>
            <a:t> </a:t>
          </a:r>
          <a:r>
            <a:rPr lang="el-GR" sz="2000" b="1" dirty="0" smtClean="0">
              <a:solidFill>
                <a:srgbClr val="FFC000"/>
              </a:solidFill>
            </a:rPr>
            <a:t>ικανό-τητα</a:t>
          </a:r>
          <a:endParaRPr lang="el-GR" sz="2000" b="1" dirty="0">
            <a:solidFill>
              <a:srgbClr val="FFC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0.12481</cdr:x>
      <cdr:y>0.01591</cdr:y>
    </cdr:from>
    <cdr:to>
      <cdr:x>0.51707</cdr:x>
      <cdr:y>0.11137</cdr:y>
    </cdr:to>
    <cdr:sp macro="" textlink="">
      <cdr:nvSpPr>
        <cdr:cNvPr id="2" name="1 - TextBox"/>
        <cdr:cNvSpPr txBox="1"/>
      </cdr:nvSpPr>
      <cdr:spPr>
        <a:xfrm xmlns:a="http://schemas.openxmlformats.org/drawingml/2006/main">
          <a:off x="504056" y="72008"/>
          <a:ext cx="158417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0.10698</cdr:x>
      <cdr:y>0</cdr:y>
    </cdr:from>
    <cdr:to>
      <cdr:x>0.28528</cdr:x>
      <cdr:y>0.09546</cdr:y>
    </cdr:to>
    <cdr:sp macro="" textlink="">
      <cdr:nvSpPr>
        <cdr:cNvPr id="3" name="2 - TextBox"/>
        <cdr:cNvSpPr txBox="1"/>
      </cdr:nvSpPr>
      <cdr:spPr>
        <a:xfrm xmlns:a="http://schemas.openxmlformats.org/drawingml/2006/main">
          <a:off x="432048" y="0"/>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t</a:t>
          </a:r>
          <a:endParaRPr lang="el-GR" sz="2800" b="1" dirty="0"/>
        </a:p>
      </cdr:txBody>
    </cdr:sp>
  </cdr:relSizeAnchor>
  <cdr:relSizeAnchor xmlns:cdr="http://schemas.openxmlformats.org/drawingml/2006/chartDrawing">
    <cdr:from>
      <cdr:x>0.83801</cdr:x>
      <cdr:y>0.74777</cdr:y>
    </cdr:from>
    <cdr:to>
      <cdr:x>0.98065</cdr:x>
      <cdr:y>0.85914</cdr:y>
    </cdr:to>
    <cdr:sp macro="" textlink="">
      <cdr:nvSpPr>
        <cdr:cNvPr id="4" name="3 - TextBox"/>
        <cdr:cNvSpPr txBox="1"/>
      </cdr:nvSpPr>
      <cdr:spPr>
        <a:xfrm xmlns:a="http://schemas.openxmlformats.org/drawingml/2006/main">
          <a:off x="3384376" y="3384376"/>
          <a:ext cx="57606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P</a:t>
          </a:r>
          <a:endParaRPr lang="el-GR" sz="2800" b="1" dirty="0"/>
        </a:p>
      </cdr:txBody>
    </cdr:sp>
  </cdr:relSizeAnchor>
  <cdr:relSizeAnchor xmlns:cdr="http://schemas.openxmlformats.org/drawingml/2006/chartDrawing">
    <cdr:from>
      <cdr:x>0.55273</cdr:x>
      <cdr:y>0.23865</cdr:y>
    </cdr:from>
    <cdr:to>
      <cdr:x>0.7132</cdr:x>
      <cdr:y>0.35425</cdr:y>
    </cdr:to>
    <cdr:sp macro="" textlink="">
      <cdr:nvSpPr>
        <cdr:cNvPr id="5" name="24 - TextBox"/>
        <cdr:cNvSpPr txBox="1"/>
      </cdr:nvSpPr>
      <cdr:spPr>
        <a:xfrm xmlns:a="http://schemas.openxmlformats.org/drawingml/2006/main">
          <a:off x="2232248" y="1080120"/>
          <a:ext cx="64807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tx2">
                  <a:lumMod val="60000"/>
                  <a:lumOff val="40000"/>
                </a:schemeClr>
              </a:solidFill>
            </a:rPr>
            <a:t>ΒΓ</a:t>
          </a:r>
          <a:endParaRPr lang="el-GR" sz="2800" b="1" dirty="0">
            <a:solidFill>
              <a:schemeClr val="tx2">
                <a:lumMod val="60000"/>
                <a:lumOff val="40000"/>
              </a:schemeClr>
            </a:solidFill>
          </a:endParaRPr>
        </a:p>
      </cdr:txBody>
    </cdr:sp>
  </cdr:relSizeAnchor>
  <cdr:relSizeAnchor xmlns:cdr="http://schemas.openxmlformats.org/drawingml/2006/chartDrawing">
    <cdr:from>
      <cdr:x>0.30311</cdr:x>
      <cdr:y>0.06364</cdr:y>
    </cdr:from>
    <cdr:to>
      <cdr:x>0.46358</cdr:x>
      <cdr:y>0.17924</cdr:y>
    </cdr:to>
    <cdr:sp macro="" textlink="">
      <cdr:nvSpPr>
        <cdr:cNvPr id="6" name="24 - TextBox"/>
        <cdr:cNvSpPr txBox="1"/>
      </cdr:nvSpPr>
      <cdr:spPr>
        <a:xfrm xmlns:a="http://schemas.openxmlformats.org/drawingml/2006/main">
          <a:off x="1224136" y="288032"/>
          <a:ext cx="64807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2">
                  <a:lumMod val="75000"/>
                </a:schemeClr>
              </a:solidFill>
            </a:rPr>
            <a:t>ΑΒ</a:t>
          </a:r>
          <a:endParaRPr lang="el-GR" sz="2800" b="1" dirty="0">
            <a:solidFill>
              <a:schemeClr val="accent2">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0.12481</cdr:x>
      <cdr:y>0.01591</cdr:y>
    </cdr:from>
    <cdr:to>
      <cdr:x>0.51707</cdr:x>
      <cdr:y>0.11137</cdr:y>
    </cdr:to>
    <cdr:sp macro="" textlink="">
      <cdr:nvSpPr>
        <cdr:cNvPr id="2" name="1 - TextBox"/>
        <cdr:cNvSpPr txBox="1"/>
      </cdr:nvSpPr>
      <cdr:spPr>
        <a:xfrm xmlns:a="http://schemas.openxmlformats.org/drawingml/2006/main">
          <a:off x="504056" y="72008"/>
          <a:ext cx="158417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0.10698</cdr:x>
      <cdr:y>0</cdr:y>
    </cdr:from>
    <cdr:to>
      <cdr:x>0.28528</cdr:x>
      <cdr:y>0.09546</cdr:y>
    </cdr:to>
    <cdr:sp macro="" textlink="">
      <cdr:nvSpPr>
        <cdr:cNvPr id="3" name="2 - TextBox"/>
        <cdr:cNvSpPr txBox="1"/>
      </cdr:nvSpPr>
      <cdr:spPr>
        <a:xfrm xmlns:a="http://schemas.openxmlformats.org/drawingml/2006/main">
          <a:off x="432048" y="0"/>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t</a:t>
          </a:r>
          <a:endParaRPr lang="el-GR" sz="2800" b="1" dirty="0"/>
        </a:p>
      </cdr:txBody>
    </cdr:sp>
  </cdr:relSizeAnchor>
  <cdr:relSizeAnchor xmlns:cdr="http://schemas.openxmlformats.org/drawingml/2006/chartDrawing">
    <cdr:from>
      <cdr:x>0.83801</cdr:x>
      <cdr:y>0.74777</cdr:y>
    </cdr:from>
    <cdr:to>
      <cdr:x>0.98065</cdr:x>
      <cdr:y>0.85914</cdr:y>
    </cdr:to>
    <cdr:sp macro="" textlink="">
      <cdr:nvSpPr>
        <cdr:cNvPr id="4" name="3 - TextBox"/>
        <cdr:cNvSpPr txBox="1"/>
      </cdr:nvSpPr>
      <cdr:spPr>
        <a:xfrm xmlns:a="http://schemas.openxmlformats.org/drawingml/2006/main">
          <a:off x="3384376" y="3384376"/>
          <a:ext cx="57606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P</a:t>
          </a:r>
          <a:endParaRPr lang="el-GR" sz="2800" b="1" dirty="0"/>
        </a:p>
      </cdr:txBody>
    </cdr:sp>
  </cdr:relSizeAnchor>
  <cdr:relSizeAnchor xmlns:cdr="http://schemas.openxmlformats.org/drawingml/2006/chartDrawing">
    <cdr:from>
      <cdr:x>0.57056</cdr:x>
      <cdr:y>0.25456</cdr:y>
    </cdr:from>
    <cdr:to>
      <cdr:x>0.73103</cdr:x>
      <cdr:y>0.37016</cdr:y>
    </cdr:to>
    <cdr:sp macro="" textlink="">
      <cdr:nvSpPr>
        <cdr:cNvPr id="5" name="24 - TextBox"/>
        <cdr:cNvSpPr txBox="1"/>
      </cdr:nvSpPr>
      <cdr:spPr>
        <a:xfrm xmlns:a="http://schemas.openxmlformats.org/drawingml/2006/main">
          <a:off x="2304256" y="1152128"/>
          <a:ext cx="648074" cy="5232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tx2">
                  <a:lumMod val="60000"/>
                  <a:lumOff val="40000"/>
                </a:schemeClr>
              </a:solidFill>
            </a:rPr>
            <a:t>ΒΓ</a:t>
          </a:r>
          <a:endParaRPr lang="el-GR" sz="2800" b="1" dirty="0">
            <a:solidFill>
              <a:schemeClr val="tx2">
                <a:lumMod val="60000"/>
                <a:lumOff val="40000"/>
              </a:schemeClr>
            </a:solidFill>
          </a:endParaRPr>
        </a:p>
      </cdr:txBody>
    </cdr:sp>
  </cdr:relSizeAnchor>
  <cdr:relSizeAnchor xmlns:cdr="http://schemas.openxmlformats.org/drawingml/2006/chartDrawing">
    <cdr:from>
      <cdr:x>0.24962</cdr:x>
      <cdr:y>0.04773</cdr:y>
    </cdr:from>
    <cdr:to>
      <cdr:x>0.41009</cdr:x>
      <cdr:y>0.16333</cdr:y>
    </cdr:to>
    <cdr:sp macro="" textlink="">
      <cdr:nvSpPr>
        <cdr:cNvPr id="6" name="24 - TextBox"/>
        <cdr:cNvSpPr txBox="1"/>
      </cdr:nvSpPr>
      <cdr:spPr>
        <a:xfrm xmlns:a="http://schemas.openxmlformats.org/drawingml/2006/main">
          <a:off x="1008112" y="216024"/>
          <a:ext cx="648074" cy="5232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2">
                  <a:lumMod val="75000"/>
                </a:schemeClr>
              </a:solidFill>
            </a:rPr>
            <a:t>ΑΒ</a:t>
          </a:r>
          <a:endParaRPr lang="el-GR" sz="2800" b="1" dirty="0">
            <a:solidFill>
              <a:schemeClr val="accent2">
                <a:lumMod val="7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0.12481</cdr:x>
      <cdr:y>0.01591</cdr:y>
    </cdr:from>
    <cdr:to>
      <cdr:x>0.51707</cdr:x>
      <cdr:y>0.11137</cdr:y>
    </cdr:to>
    <cdr:sp macro="" textlink="">
      <cdr:nvSpPr>
        <cdr:cNvPr id="2" name="1 - TextBox"/>
        <cdr:cNvSpPr txBox="1"/>
      </cdr:nvSpPr>
      <cdr:spPr>
        <a:xfrm xmlns:a="http://schemas.openxmlformats.org/drawingml/2006/main">
          <a:off x="504056" y="72008"/>
          <a:ext cx="158417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0.10698</cdr:x>
      <cdr:y>0</cdr:y>
    </cdr:from>
    <cdr:to>
      <cdr:x>0.28528</cdr:x>
      <cdr:y>0.09546</cdr:y>
    </cdr:to>
    <cdr:sp macro="" textlink="">
      <cdr:nvSpPr>
        <cdr:cNvPr id="3" name="2 - TextBox"/>
        <cdr:cNvSpPr txBox="1"/>
      </cdr:nvSpPr>
      <cdr:spPr>
        <a:xfrm xmlns:a="http://schemas.openxmlformats.org/drawingml/2006/main">
          <a:off x="432048" y="0"/>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t</a:t>
          </a:r>
          <a:endParaRPr lang="el-GR" sz="2800" b="1" dirty="0"/>
        </a:p>
      </cdr:txBody>
    </cdr:sp>
  </cdr:relSizeAnchor>
  <cdr:relSizeAnchor xmlns:cdr="http://schemas.openxmlformats.org/drawingml/2006/chartDrawing">
    <cdr:from>
      <cdr:x>0.83801</cdr:x>
      <cdr:y>0.74777</cdr:y>
    </cdr:from>
    <cdr:to>
      <cdr:x>0.98065</cdr:x>
      <cdr:y>0.85914</cdr:y>
    </cdr:to>
    <cdr:sp macro="" textlink="">
      <cdr:nvSpPr>
        <cdr:cNvPr id="4" name="3 - TextBox"/>
        <cdr:cNvSpPr txBox="1"/>
      </cdr:nvSpPr>
      <cdr:spPr>
        <a:xfrm xmlns:a="http://schemas.openxmlformats.org/drawingml/2006/main">
          <a:off x="3384376" y="3384376"/>
          <a:ext cx="57606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P</a:t>
          </a:r>
          <a:endParaRPr lang="el-GR" sz="2800" b="1" dirty="0"/>
        </a:p>
      </cdr:txBody>
    </cdr:sp>
  </cdr:relSizeAnchor>
  <cdr:relSizeAnchor xmlns:cdr="http://schemas.openxmlformats.org/drawingml/2006/chartDrawing">
    <cdr:from>
      <cdr:x>0.73103</cdr:x>
      <cdr:y>0.50912</cdr:y>
    </cdr:from>
    <cdr:to>
      <cdr:x>0.8915</cdr:x>
      <cdr:y>0.62472</cdr:y>
    </cdr:to>
    <cdr:sp macro="" textlink="">
      <cdr:nvSpPr>
        <cdr:cNvPr id="5" name="24 - TextBox"/>
        <cdr:cNvSpPr txBox="1"/>
      </cdr:nvSpPr>
      <cdr:spPr>
        <a:xfrm xmlns:a="http://schemas.openxmlformats.org/drawingml/2006/main">
          <a:off x="2952328" y="2304256"/>
          <a:ext cx="64807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tx2">
                  <a:lumMod val="60000"/>
                  <a:lumOff val="40000"/>
                </a:schemeClr>
              </a:solidFill>
            </a:rPr>
            <a:t>ΒΓ</a:t>
          </a:r>
          <a:endParaRPr lang="el-GR" sz="2800" b="1" dirty="0">
            <a:solidFill>
              <a:schemeClr val="tx2">
                <a:lumMod val="60000"/>
                <a:lumOff val="40000"/>
              </a:schemeClr>
            </a:solidFill>
          </a:endParaRPr>
        </a:p>
      </cdr:txBody>
    </cdr:sp>
  </cdr:relSizeAnchor>
  <cdr:relSizeAnchor xmlns:cdr="http://schemas.openxmlformats.org/drawingml/2006/chartDrawing">
    <cdr:from>
      <cdr:x>0.65971</cdr:x>
      <cdr:y>0.27047</cdr:y>
    </cdr:from>
    <cdr:to>
      <cdr:x>0.82018</cdr:x>
      <cdr:y>0.38607</cdr:y>
    </cdr:to>
    <cdr:sp macro="" textlink="">
      <cdr:nvSpPr>
        <cdr:cNvPr id="6" name="24 - TextBox"/>
        <cdr:cNvSpPr txBox="1"/>
      </cdr:nvSpPr>
      <cdr:spPr>
        <a:xfrm xmlns:a="http://schemas.openxmlformats.org/drawingml/2006/main">
          <a:off x="2664296" y="1224136"/>
          <a:ext cx="64807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2">
                  <a:lumMod val="75000"/>
                </a:schemeClr>
              </a:solidFill>
            </a:rPr>
            <a:t>ΑΒ</a:t>
          </a:r>
          <a:endParaRPr lang="el-GR" sz="2800" b="1" dirty="0">
            <a:solidFill>
              <a:schemeClr val="accent2">
                <a:lumMod val="75000"/>
              </a:schemeClr>
            </a:solidFill>
          </a:endParaRPr>
        </a:p>
      </cdr:txBody>
    </cdr:sp>
  </cdr:relSizeAnchor>
  <cdr:relSizeAnchor xmlns:cdr="http://schemas.openxmlformats.org/drawingml/2006/chartDrawing">
    <cdr:from>
      <cdr:x>0.49924</cdr:x>
      <cdr:y>0.01591</cdr:y>
    </cdr:from>
    <cdr:to>
      <cdr:x>0.65971</cdr:x>
      <cdr:y>0.13151</cdr:y>
    </cdr:to>
    <cdr:sp macro="" textlink="">
      <cdr:nvSpPr>
        <cdr:cNvPr id="7" name="24 - TextBox"/>
        <cdr:cNvSpPr txBox="1"/>
      </cdr:nvSpPr>
      <cdr:spPr>
        <a:xfrm xmlns:a="http://schemas.openxmlformats.org/drawingml/2006/main">
          <a:off x="2016224" y="72008"/>
          <a:ext cx="64807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rgbClr val="9BBB59">
                  <a:lumMod val="75000"/>
                </a:srgbClr>
              </a:solidFill>
            </a:rPr>
            <a:t>ΑΓ</a:t>
          </a:r>
          <a:endParaRPr lang="el-GR" sz="2800" b="1" dirty="0">
            <a:solidFill>
              <a:srgbClr val="9BBB59">
                <a:lumMod val="75000"/>
              </a:srgb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0.15943</cdr:x>
      <cdr:y>0.02223</cdr:y>
    </cdr:from>
    <cdr:to>
      <cdr:x>0.33773</cdr:x>
      <cdr:y>0.1336</cdr:y>
    </cdr:to>
    <cdr:sp macro="" textlink="">
      <cdr:nvSpPr>
        <cdr:cNvPr id="2" name="1 - TextBox"/>
        <cdr:cNvSpPr txBox="1"/>
      </cdr:nvSpPr>
      <cdr:spPr>
        <a:xfrm xmlns:a="http://schemas.openxmlformats.org/drawingml/2006/main">
          <a:off x="643880" y="100608"/>
          <a:ext cx="720080"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solidFill>
                <a:sysClr val="windowText" lastClr="000000"/>
              </a:solidFill>
            </a:rPr>
            <a:t>t</a:t>
          </a:r>
          <a:endParaRPr lang="el-GR" sz="2800" b="1" dirty="0">
            <a:solidFill>
              <a:sysClr val="windowText" lastClr="000000"/>
            </a:solidFill>
          </a:endParaRPr>
        </a:p>
      </cdr:txBody>
    </cdr:sp>
  </cdr:relSizeAnchor>
  <cdr:relSizeAnchor xmlns:cdr="http://schemas.openxmlformats.org/drawingml/2006/chartDrawing">
    <cdr:from>
      <cdr:x>0.83697</cdr:x>
      <cdr:y>0.77</cdr:y>
    </cdr:from>
    <cdr:to>
      <cdr:x>0.96434</cdr:x>
      <cdr:y>0.84955</cdr:y>
    </cdr:to>
    <cdr:sp macro="" textlink="">
      <cdr:nvSpPr>
        <cdr:cNvPr id="3" name="1 - TextBox"/>
        <cdr:cNvSpPr txBox="1"/>
      </cdr:nvSpPr>
      <cdr:spPr>
        <a:xfrm xmlns:a="http://schemas.openxmlformats.org/drawingml/2006/main">
          <a:off x="3380184" y="3484984"/>
          <a:ext cx="51440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t>X</a:t>
          </a:r>
          <a:endParaRPr lang="el-GR" sz="2800" b="1" dirty="0"/>
        </a:p>
      </cdr:txBody>
    </cdr:sp>
  </cdr:relSizeAnchor>
  <cdr:relSizeAnchor xmlns:cdr="http://schemas.openxmlformats.org/drawingml/2006/chartDrawing">
    <cdr:from>
      <cdr:x>0.64084</cdr:x>
      <cdr:y>0.34043</cdr:y>
    </cdr:from>
    <cdr:to>
      <cdr:x>0.80131</cdr:x>
      <cdr:y>0.43589</cdr:y>
    </cdr:to>
    <cdr:sp macro="" textlink="">
      <cdr:nvSpPr>
        <cdr:cNvPr id="4" name="3 - TextBox"/>
        <cdr:cNvSpPr txBox="1"/>
      </cdr:nvSpPr>
      <cdr:spPr>
        <a:xfrm xmlns:a="http://schemas.openxmlformats.org/drawingml/2006/main">
          <a:off x="2588096" y="1540768"/>
          <a:ext cx="64807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800" b="1" dirty="0" smtClean="0">
              <a:solidFill>
                <a:schemeClr val="accent2">
                  <a:lumMod val="75000"/>
                </a:schemeClr>
              </a:solidFill>
            </a:rPr>
            <a:t>2</a:t>
          </a:r>
          <a:endParaRPr lang="el-GR" sz="2800" b="1" dirty="0">
            <a:solidFill>
              <a:schemeClr val="accent2">
                <a:lumMod val="7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0.10594</cdr:x>
      <cdr:y>0</cdr:y>
    </cdr:from>
    <cdr:to>
      <cdr:x>0.28424</cdr:x>
      <cdr:y>0.11137</cdr:y>
    </cdr:to>
    <cdr:sp macro="" textlink="">
      <cdr:nvSpPr>
        <cdr:cNvPr id="2" name="1 - TextBox"/>
        <cdr:cNvSpPr txBox="1"/>
      </cdr:nvSpPr>
      <cdr:spPr>
        <a:xfrm xmlns:a="http://schemas.openxmlformats.org/drawingml/2006/main">
          <a:off x="427856" y="-43408"/>
          <a:ext cx="720080"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solidFill>
                <a:sysClr val="windowText" lastClr="000000"/>
              </a:solidFill>
            </a:rPr>
            <a:t>t</a:t>
          </a:r>
          <a:endParaRPr lang="el-GR" sz="2800" b="1" dirty="0">
            <a:solidFill>
              <a:sysClr val="windowText" lastClr="000000"/>
            </a:solidFill>
          </a:endParaRPr>
        </a:p>
      </cdr:txBody>
    </cdr:sp>
  </cdr:relSizeAnchor>
  <cdr:relSizeAnchor xmlns:cdr="http://schemas.openxmlformats.org/drawingml/2006/chartDrawing">
    <cdr:from>
      <cdr:x>0.83697</cdr:x>
      <cdr:y>0.78591</cdr:y>
    </cdr:from>
    <cdr:to>
      <cdr:x>0.96434</cdr:x>
      <cdr:y>0.86546</cdr:y>
    </cdr:to>
    <cdr:sp macro="" textlink="">
      <cdr:nvSpPr>
        <cdr:cNvPr id="3" name="1 - TextBox"/>
        <cdr:cNvSpPr txBox="1"/>
      </cdr:nvSpPr>
      <cdr:spPr>
        <a:xfrm xmlns:a="http://schemas.openxmlformats.org/drawingml/2006/main">
          <a:off x="3380184" y="3556992"/>
          <a:ext cx="51440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t>X</a:t>
          </a:r>
          <a:endParaRPr lang="el-GR" sz="2800" b="1" dirty="0"/>
        </a:p>
      </cdr:txBody>
    </cdr:sp>
  </cdr:relSizeAnchor>
  <cdr:relSizeAnchor xmlns:cdr="http://schemas.openxmlformats.org/drawingml/2006/chartDrawing">
    <cdr:from>
      <cdr:x>0.69433</cdr:x>
      <cdr:y>0.21315</cdr:y>
    </cdr:from>
    <cdr:to>
      <cdr:x>0.8181</cdr:x>
      <cdr:y>0.33084</cdr:y>
    </cdr:to>
    <cdr:sp macro="" textlink="">
      <cdr:nvSpPr>
        <cdr:cNvPr id="4" name="16 - TextBox"/>
        <cdr:cNvSpPr txBox="1"/>
      </cdr:nvSpPr>
      <cdr:spPr>
        <a:xfrm xmlns:a="http://schemas.openxmlformats.org/drawingml/2006/main">
          <a:off x="2804120" y="964704"/>
          <a:ext cx="499864" cy="5326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rgbClr val="1F497D">
                  <a:lumMod val="60000"/>
                  <a:lumOff val="40000"/>
                </a:srgbClr>
              </a:solidFill>
            </a:rPr>
            <a:t>1</a:t>
          </a:r>
          <a:endParaRPr lang="el-GR" sz="2800" b="1" dirty="0">
            <a:solidFill>
              <a:srgbClr val="1F497D">
                <a:lumMod val="60000"/>
                <a:lumOff val="40000"/>
              </a:srgbClr>
            </a:solidFill>
          </a:endParaRPr>
        </a:p>
      </cdr:txBody>
    </cdr:sp>
  </cdr:relSizeAnchor>
  <cdr:relSizeAnchor xmlns:cdr="http://schemas.openxmlformats.org/drawingml/2006/chartDrawing">
    <cdr:from>
      <cdr:x>0.46254</cdr:x>
      <cdr:y>0</cdr:y>
    </cdr:from>
    <cdr:to>
      <cdr:x>0.56952</cdr:x>
      <cdr:y>0.09546</cdr:y>
    </cdr:to>
    <cdr:sp macro="" textlink="">
      <cdr:nvSpPr>
        <cdr:cNvPr id="5" name="1 - TextBox"/>
        <cdr:cNvSpPr txBox="1"/>
      </cdr:nvSpPr>
      <cdr:spPr>
        <a:xfrm xmlns:a="http://schemas.openxmlformats.org/drawingml/2006/main">
          <a:off x="1868016" y="0"/>
          <a:ext cx="432048"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2800" b="1" dirty="0" smtClean="0">
              <a:solidFill>
                <a:srgbClr val="C0504D">
                  <a:lumMod val="75000"/>
                </a:srgbClr>
              </a:solidFill>
            </a:rPr>
            <a:t>2</a:t>
          </a:r>
          <a:endParaRPr lang="el-GR" sz="2800" b="1" dirty="0">
            <a:solidFill>
              <a:srgbClr val="C0504D">
                <a:lumMod val="75000"/>
              </a:srgbClr>
            </a:solidFill>
          </a:endParaRPr>
        </a:p>
      </cdr:txBody>
    </cdr:sp>
  </cdr:relSizeAnchor>
  <cdr:relSizeAnchor xmlns:cdr="http://schemas.openxmlformats.org/drawingml/2006/chartDrawing">
    <cdr:from>
      <cdr:x>0.72999</cdr:x>
      <cdr:y>0.4518</cdr:y>
    </cdr:from>
    <cdr:to>
      <cdr:x>0.96178</cdr:x>
      <cdr:y>0.6109</cdr:y>
    </cdr:to>
    <cdr:sp macro="" textlink="">
      <cdr:nvSpPr>
        <cdr:cNvPr id="6" name="5 - TextBox"/>
        <cdr:cNvSpPr txBox="1"/>
      </cdr:nvSpPr>
      <cdr:spPr>
        <a:xfrm xmlns:a="http://schemas.openxmlformats.org/drawingml/2006/main">
          <a:off x="2948136" y="2044824"/>
          <a:ext cx="93610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800" b="1" dirty="0" smtClean="0">
              <a:solidFill>
                <a:schemeClr val="accent3">
                  <a:lumMod val="75000"/>
                </a:schemeClr>
              </a:solidFill>
            </a:rPr>
            <a:t>1+2</a:t>
          </a:r>
          <a:endParaRPr lang="el-GR" sz="2800" b="1" dirty="0">
            <a:solidFill>
              <a:schemeClr val="accent3">
                <a:lumMod val="7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0.53846</cdr:x>
      <cdr:y>0.5082</cdr:y>
    </cdr:from>
    <cdr:to>
      <cdr:x>0.73077</cdr:x>
      <cdr:y>0.62731</cdr:y>
    </cdr:to>
    <cdr:sp macro="" textlink="">
      <cdr:nvSpPr>
        <cdr:cNvPr id="2" name="29 - TextBox"/>
        <cdr:cNvSpPr txBox="1"/>
      </cdr:nvSpPr>
      <cdr:spPr>
        <a:xfrm xmlns:a="http://schemas.openxmlformats.org/drawingml/2006/main">
          <a:off x="4032448" y="2232248"/>
          <a:ext cx="144016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3">
                  <a:lumMod val="75000"/>
                </a:schemeClr>
              </a:solidFill>
            </a:rPr>
            <a:t>2</a:t>
          </a:r>
          <a:endParaRPr lang="el-GR" sz="2800" b="1" dirty="0">
            <a:solidFill>
              <a:schemeClr val="accent3">
                <a:lumMod val="75000"/>
              </a:schemeClr>
            </a:solidFill>
          </a:endParaRPr>
        </a:p>
      </cdr:txBody>
    </cdr:sp>
  </cdr:relSizeAnchor>
  <cdr:relSizeAnchor xmlns:cdr="http://schemas.openxmlformats.org/drawingml/2006/chartDrawing">
    <cdr:from>
      <cdr:x>0.75962</cdr:x>
      <cdr:y>0.52459</cdr:y>
    </cdr:from>
    <cdr:to>
      <cdr:x>0.95192</cdr:x>
      <cdr:y>0.64371</cdr:y>
    </cdr:to>
    <cdr:sp macro="" textlink="">
      <cdr:nvSpPr>
        <cdr:cNvPr id="3" name="29 - TextBox"/>
        <cdr:cNvSpPr txBox="1"/>
      </cdr:nvSpPr>
      <cdr:spPr>
        <a:xfrm xmlns:a="http://schemas.openxmlformats.org/drawingml/2006/main">
          <a:off x="5688632" y="2304256"/>
          <a:ext cx="144016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rgbClr val="7030A0"/>
              </a:solidFill>
            </a:rPr>
            <a:t>1+2</a:t>
          </a:r>
          <a:endParaRPr lang="el-GR" sz="2800" b="1" dirty="0">
            <a:solidFill>
              <a:srgbClr val="7030A0"/>
            </a:solidFill>
          </a:endParaRPr>
        </a:p>
      </cdr:txBody>
    </cdr:sp>
  </cdr:relSizeAnchor>
  <cdr:relSizeAnchor xmlns:cdr="http://schemas.openxmlformats.org/drawingml/2006/chartDrawing">
    <cdr:from>
      <cdr:x>0.52885</cdr:x>
      <cdr:y>0.40984</cdr:y>
    </cdr:from>
    <cdr:to>
      <cdr:x>0.72115</cdr:x>
      <cdr:y>0.52895</cdr:y>
    </cdr:to>
    <cdr:sp macro="" textlink="">
      <cdr:nvSpPr>
        <cdr:cNvPr id="4" name="29 - TextBox"/>
        <cdr:cNvSpPr txBox="1"/>
      </cdr:nvSpPr>
      <cdr:spPr>
        <a:xfrm xmlns:a="http://schemas.openxmlformats.org/drawingml/2006/main">
          <a:off x="3960440" y="1800200"/>
          <a:ext cx="144016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2">
                  <a:lumMod val="75000"/>
                </a:schemeClr>
              </a:solidFill>
            </a:rPr>
            <a:t>1</a:t>
          </a:r>
          <a:endParaRPr lang="el-GR" sz="2800" b="1" dirty="0">
            <a:solidFill>
              <a:schemeClr val="accent2">
                <a:lumMod val="75000"/>
              </a:schemeClr>
            </a:solidFill>
          </a:endParaRPr>
        </a:p>
      </cdr:txBody>
    </cdr:sp>
  </cdr:relSizeAnchor>
  <cdr:relSizeAnchor xmlns:cdr="http://schemas.openxmlformats.org/drawingml/2006/chartDrawing">
    <cdr:from>
      <cdr:x>0.74038</cdr:x>
      <cdr:y>0.22951</cdr:y>
    </cdr:from>
    <cdr:to>
      <cdr:x>0.93269</cdr:x>
      <cdr:y>0.34863</cdr:y>
    </cdr:to>
    <cdr:sp macro="" textlink="">
      <cdr:nvSpPr>
        <cdr:cNvPr id="5" name="29 - TextBox"/>
        <cdr:cNvSpPr txBox="1"/>
      </cdr:nvSpPr>
      <cdr:spPr>
        <a:xfrm xmlns:a="http://schemas.openxmlformats.org/drawingml/2006/main">
          <a:off x="5544616" y="1008112"/>
          <a:ext cx="144016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l-GR" sz="2800" b="1" dirty="0" smtClean="0">
              <a:solidFill>
                <a:schemeClr val="accent1">
                  <a:lumMod val="75000"/>
                </a:schemeClr>
              </a:solidFill>
            </a:rPr>
            <a:t>3</a:t>
          </a:r>
          <a:endParaRPr lang="el-GR" sz="2800" b="1" dirty="0">
            <a:solidFill>
              <a:schemeClr val="accent1">
                <a:lumMod val="75000"/>
              </a:schemeClr>
            </a:solidFill>
          </a:endParaRPr>
        </a:p>
      </cdr:txBody>
    </cdr:sp>
  </cdr:relSizeAnchor>
  <cdr:relSizeAnchor xmlns:cdr="http://schemas.openxmlformats.org/drawingml/2006/chartDrawing">
    <cdr:from>
      <cdr:x>0.09615</cdr:x>
      <cdr:y>0.04918</cdr:y>
    </cdr:from>
    <cdr:to>
      <cdr:x>0.22115</cdr:x>
      <cdr:y>0.16393</cdr:y>
    </cdr:to>
    <cdr:sp macro="" textlink="">
      <cdr:nvSpPr>
        <cdr:cNvPr id="6" name="5 - TextBox"/>
        <cdr:cNvSpPr txBox="1"/>
      </cdr:nvSpPr>
      <cdr:spPr>
        <a:xfrm xmlns:a="http://schemas.openxmlformats.org/drawingml/2006/main">
          <a:off x="720080" y="216024"/>
          <a:ext cx="93610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t</a:t>
          </a:r>
          <a:endParaRPr lang="el-GR" sz="2800" b="1" dirty="0">
            <a:solidFill>
              <a:schemeClr val="tx1"/>
            </a:solidFill>
          </a:endParaRPr>
        </a:p>
      </cdr:txBody>
    </cdr:sp>
  </cdr:relSizeAnchor>
  <cdr:relSizeAnchor xmlns:cdr="http://schemas.openxmlformats.org/drawingml/2006/chartDrawing">
    <cdr:from>
      <cdr:x>0.90385</cdr:x>
      <cdr:y>0.7377</cdr:y>
    </cdr:from>
    <cdr:to>
      <cdr:x>0.99038</cdr:x>
      <cdr:y>0.85246</cdr:y>
    </cdr:to>
    <cdr:sp macro="" textlink="">
      <cdr:nvSpPr>
        <cdr:cNvPr id="7" name="6 - TextBox"/>
        <cdr:cNvSpPr txBox="1"/>
      </cdr:nvSpPr>
      <cdr:spPr>
        <a:xfrm xmlns:a="http://schemas.openxmlformats.org/drawingml/2006/main">
          <a:off x="6768752" y="3240360"/>
          <a:ext cx="64807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chemeClr val="tx1"/>
              </a:solidFill>
            </a:rPr>
            <a:t>x</a:t>
          </a:r>
          <a:endParaRPr lang="el-GR" sz="28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8CE80-C7C1-4729-AFE7-30E32FDD0AA2}" type="datetimeFigureOut">
              <a:rPr lang="el-GR" smtClean="0"/>
              <a:pPr/>
              <a:t>4/9/2015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E7A79-D4B6-4CFC-B256-C0A8F840012A}"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78736-5C02-443D-9384-0F8E3E67965E}" type="datetimeFigureOut">
              <a:rPr lang="el-GR" smtClean="0"/>
              <a:pPr/>
              <a:t>4/9/2015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4D501-4E14-4CA2-B92E-1D19530A2D99}"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92C3B01-6321-4ABC-A1FB-08D91428F33B}"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B0CCA3-BC65-4F0C-9AFF-E4FACB68DBD8}"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FAEDF7-8F91-4E2D-A954-E29DAC28489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863C78-B469-4194-82B7-D8D3CB1C04A2}"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CAB41-F98C-4F2C-BBA8-FC7190057CB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6113DD4-16ED-4336-8A89-03B13D8A86E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D7AA50-1615-429F-A9EF-0BAA8F4C46B9}" type="datetime1">
              <a:rPr lang="el-GR" smtClean="0"/>
              <a:pPr/>
              <a:t>4/9/2015</a:t>
            </a:fld>
            <a:endParaRPr lang="el-GR" dirty="0"/>
          </a:p>
        </p:txBody>
      </p:sp>
      <p:sp>
        <p:nvSpPr>
          <p:cNvPr id="8" name="Footer Placeholder 7"/>
          <p:cNvSpPr>
            <a:spLocks noGrp="1"/>
          </p:cNvSpPr>
          <p:nvPr>
            <p:ph type="ftr" sz="quarter" idx="11"/>
          </p:nvPr>
        </p:nvSpPr>
        <p:spPr/>
        <p:txBody>
          <a:bodyPr/>
          <a:lstStyle/>
          <a:p>
            <a:r>
              <a:rPr lang="el-GR" dirty="0" smtClean="0"/>
              <a:t>Ενότητα 1: Όροι Μεταφορών</a:t>
            </a:r>
            <a:endParaRPr lang="el-GR" dirty="0"/>
          </a:p>
        </p:txBody>
      </p:sp>
      <p:sp>
        <p:nvSpPr>
          <p:cNvPr id="9" name="Slide Number Placeholder 8"/>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277171-CD9E-49BC-B681-8A312376D28F}" type="datetime1">
              <a:rPr lang="el-GR" smtClean="0"/>
              <a:pPr/>
              <a:t>4/9/2015</a:t>
            </a:fld>
            <a:endParaRPr lang="el-GR" dirty="0"/>
          </a:p>
        </p:txBody>
      </p:sp>
      <p:sp>
        <p:nvSpPr>
          <p:cNvPr id="4" name="Footer Placeholder 3"/>
          <p:cNvSpPr>
            <a:spLocks noGrp="1"/>
          </p:cNvSpPr>
          <p:nvPr>
            <p:ph type="ftr" sz="quarter" idx="11"/>
          </p:nvPr>
        </p:nvSpPr>
        <p:spPr/>
        <p:txBody>
          <a:bodyPr/>
          <a:lstStyle/>
          <a:p>
            <a:r>
              <a:rPr lang="el-GR" dirty="0" smtClean="0"/>
              <a:t>Ενότητα 1: Όροι Μεταφορών</a:t>
            </a:r>
            <a:endParaRPr lang="el-GR" dirty="0"/>
          </a:p>
        </p:txBody>
      </p:sp>
      <p:sp>
        <p:nvSpPr>
          <p:cNvPr id="5" name="Slide Number Placeholder 4"/>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1309-D8C4-4078-BD25-C3B8CEDBB9AC}" type="datetime1">
              <a:rPr lang="el-GR" smtClean="0"/>
              <a:pPr/>
              <a:t>4/9/2015</a:t>
            </a:fld>
            <a:endParaRPr lang="el-GR" dirty="0"/>
          </a:p>
        </p:txBody>
      </p:sp>
      <p:sp>
        <p:nvSpPr>
          <p:cNvPr id="3" name="Footer Placeholder 2"/>
          <p:cNvSpPr>
            <a:spLocks noGrp="1"/>
          </p:cNvSpPr>
          <p:nvPr>
            <p:ph type="ftr" sz="quarter" idx="11"/>
          </p:nvPr>
        </p:nvSpPr>
        <p:spPr/>
        <p:txBody>
          <a:bodyPr/>
          <a:lstStyle/>
          <a:p>
            <a:r>
              <a:rPr lang="el-GR" dirty="0" smtClean="0"/>
              <a:t>Ενότητα 1: Όροι Μεταφορών</a:t>
            </a:r>
            <a:endParaRPr lang="el-GR" dirty="0"/>
          </a:p>
        </p:txBody>
      </p:sp>
      <p:sp>
        <p:nvSpPr>
          <p:cNvPr id="4" name="Slide Number Placeholder 3"/>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54979-EA32-4259-A8CB-8CAC3B556D6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8856-68BB-4A97-B954-F935567EC8FA}"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9EF-B5B6-4426-9C57-3C74E3884E1A}" type="datetime1">
              <a:rPr lang="el-GR" smtClean="0"/>
              <a:pPr/>
              <a:t>4/9/2015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Ενότητα 1: Όροι Μεταφορών</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F0AF-8630-405C-8FDB-12C033996C8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lass.upatras.gr/courses/CIV169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772816"/>
            <a:ext cx="7772400" cy="1470025"/>
          </a:xfrm>
        </p:spPr>
        <p:txBody>
          <a:bodyPr/>
          <a:lstStyle/>
          <a:p>
            <a:r>
              <a:rPr lang="el-GR" b="1" dirty="0" smtClean="0">
                <a:solidFill>
                  <a:srgbClr val="5075BC"/>
                </a:solidFill>
              </a:rPr>
              <a:t>ΑΝΑΛΥΣΗ ΜΕΤΑΦΟΡΩΝ </a:t>
            </a:r>
            <a:r>
              <a:rPr lang="en-US" b="1" dirty="0" smtClean="0">
                <a:solidFill>
                  <a:srgbClr val="5075BC"/>
                </a:solidFill>
              </a:rPr>
              <a:t>II</a:t>
            </a:r>
            <a:endParaRPr lang="el-GR" b="1" dirty="0">
              <a:solidFill>
                <a:srgbClr val="5075BC"/>
              </a:solidFill>
            </a:endParaRPr>
          </a:p>
        </p:txBody>
      </p:sp>
      <p:sp>
        <p:nvSpPr>
          <p:cNvPr id="3" name="Υπότιτλος 2"/>
          <p:cNvSpPr>
            <a:spLocks noGrp="1"/>
          </p:cNvSpPr>
          <p:nvPr>
            <p:ph type="subTitle" idx="1"/>
          </p:nvPr>
        </p:nvSpPr>
        <p:spPr>
          <a:xfrm>
            <a:off x="683568" y="3384822"/>
            <a:ext cx="7776864" cy="2564457"/>
          </a:xfrm>
        </p:spPr>
        <p:txBody>
          <a:bodyPr>
            <a:noAutofit/>
          </a:bodyPr>
          <a:lstStyle/>
          <a:p>
            <a:pPr>
              <a:spcBef>
                <a:spcPts val="0"/>
              </a:spcBef>
            </a:pPr>
            <a:r>
              <a:rPr lang="el-GR" b="1" dirty="0" smtClean="0">
                <a:solidFill>
                  <a:srgbClr val="5075BC"/>
                </a:solidFill>
                <a:ea typeface="+mj-ea"/>
                <a:cs typeface="+mj-cs"/>
              </a:rPr>
              <a:t>Ενότητα</a:t>
            </a:r>
            <a:r>
              <a:rPr lang="en-US" b="1" dirty="0" smtClean="0">
                <a:solidFill>
                  <a:srgbClr val="5075BC"/>
                </a:solidFill>
                <a:ea typeface="+mj-ea"/>
                <a:cs typeface="+mj-cs"/>
              </a:rPr>
              <a:t> </a:t>
            </a:r>
            <a:r>
              <a:rPr lang="el-GR" b="1" dirty="0" smtClean="0">
                <a:solidFill>
                  <a:srgbClr val="5075BC"/>
                </a:solidFill>
                <a:ea typeface="+mj-ea"/>
                <a:cs typeface="+mj-cs"/>
              </a:rPr>
              <a:t>3:  </a:t>
            </a:r>
            <a:r>
              <a:rPr lang="el-GR" dirty="0" smtClean="0">
                <a:solidFill>
                  <a:schemeClr val="tx1"/>
                </a:solidFill>
                <a:ea typeface="+mj-ea"/>
                <a:cs typeface="+mj-cs"/>
              </a:rPr>
              <a:t>Διασταύρωση σε κόμβο</a:t>
            </a:r>
            <a:endParaRPr lang="el-GR" dirty="0" smtClean="0">
              <a:solidFill>
                <a:schemeClr val="tx1"/>
              </a:solidFill>
            </a:endParaRPr>
          </a:p>
          <a:p>
            <a:pPr>
              <a:spcBef>
                <a:spcPts val="0"/>
              </a:spcBef>
            </a:pPr>
            <a:endParaRPr lang="el-GR" b="1" dirty="0" smtClean="0">
              <a:solidFill>
                <a:schemeClr val="tx1"/>
              </a:solidFill>
            </a:endParaRPr>
          </a:p>
          <a:p>
            <a:pPr>
              <a:spcBef>
                <a:spcPts val="0"/>
              </a:spcBef>
            </a:pPr>
            <a:r>
              <a:rPr lang="el-GR" b="1" dirty="0" smtClean="0">
                <a:solidFill>
                  <a:schemeClr val="tx1"/>
                </a:solidFill>
              </a:rPr>
              <a:t>Διδάσκων: Γεώργιος Στεφανίδης</a:t>
            </a:r>
          </a:p>
          <a:p>
            <a:r>
              <a:rPr lang="el-GR" dirty="0" smtClean="0">
                <a:solidFill>
                  <a:schemeClr val="tx1"/>
                </a:solidFill>
              </a:rPr>
              <a:t>Πολυτεχνική Σχολή</a:t>
            </a:r>
          </a:p>
          <a:p>
            <a:r>
              <a:rPr lang="el-GR" dirty="0" smtClean="0">
                <a:solidFill>
                  <a:schemeClr val="tx1"/>
                </a:solidFill>
              </a:rPr>
              <a:t>Τμήμα Πολιτικών Μηχανικών</a:t>
            </a:r>
            <a:endParaRPr lang="en-US"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1</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[2/4]</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normAutofit/>
          </a:bodyPr>
          <a:lstStyle/>
          <a:p>
            <a:pPr>
              <a:buFont typeface="Courier New" pitchFamily="49" charset="0"/>
              <a:buChar char="o"/>
            </a:pPr>
            <a:r>
              <a:rPr lang="el-GR" dirty="0" smtClean="0"/>
              <a:t>Για </a:t>
            </a:r>
            <a:r>
              <a:rPr lang="en-US" dirty="0" smtClean="0"/>
              <a:t>P</a:t>
            </a:r>
            <a:r>
              <a:rPr lang="el-GR" baseline="-25000" dirty="0" smtClean="0"/>
              <a:t>ΑΒ</a:t>
            </a:r>
            <a:r>
              <a:rPr lang="el-GR" dirty="0" smtClean="0"/>
              <a:t>=1</a:t>
            </a:r>
            <a:r>
              <a:rPr lang="en-US" dirty="0" smtClean="0"/>
              <a:t> →</a:t>
            </a:r>
            <a:r>
              <a:rPr lang="el-GR" dirty="0" smtClean="0"/>
              <a:t> </a:t>
            </a:r>
            <a:r>
              <a:rPr lang="en-US" dirty="0" smtClean="0"/>
              <a:t>t</a:t>
            </a:r>
            <a:r>
              <a:rPr lang="en-US" baseline="-25000" dirty="0" smtClean="0"/>
              <a:t>AB</a:t>
            </a:r>
            <a:r>
              <a:rPr lang="en-US" dirty="0" smtClean="0"/>
              <a:t>=3</a:t>
            </a:r>
            <a:endParaRPr lang="el-GR" dirty="0" smtClean="0"/>
          </a:p>
          <a:p>
            <a:pPr>
              <a:buFont typeface="Courier New" pitchFamily="49" charset="0"/>
              <a:buChar char="o"/>
            </a:pPr>
            <a:r>
              <a:rPr lang="el-GR" dirty="0" smtClean="0"/>
              <a:t>Για </a:t>
            </a:r>
            <a:r>
              <a:rPr lang="en-US" dirty="0" smtClean="0"/>
              <a:t>P</a:t>
            </a:r>
            <a:r>
              <a:rPr lang="el-GR" baseline="-25000" dirty="0" smtClean="0"/>
              <a:t>ΑΒ</a:t>
            </a:r>
            <a:r>
              <a:rPr lang="el-GR" dirty="0" smtClean="0"/>
              <a:t>=2</a:t>
            </a:r>
            <a:r>
              <a:rPr lang="en-US" dirty="0" smtClean="0"/>
              <a:t> →</a:t>
            </a:r>
            <a:r>
              <a:rPr lang="el-GR" dirty="0" smtClean="0"/>
              <a:t> </a:t>
            </a:r>
            <a:r>
              <a:rPr lang="en-US" dirty="0" smtClean="0"/>
              <a:t>t</a:t>
            </a:r>
            <a:r>
              <a:rPr lang="en-US" baseline="-25000" dirty="0" smtClean="0"/>
              <a:t>AB</a:t>
            </a:r>
            <a:r>
              <a:rPr lang="en-US" dirty="0" smtClean="0"/>
              <a:t>=</a:t>
            </a:r>
            <a:r>
              <a:rPr lang="el-GR" dirty="0" smtClean="0"/>
              <a:t>4</a:t>
            </a:r>
          </a:p>
          <a:p>
            <a:pPr>
              <a:buFont typeface="Courier New" pitchFamily="49" charset="0"/>
              <a:buChar char="o"/>
            </a:pPr>
            <a:r>
              <a:rPr lang="el-GR" dirty="0" smtClean="0"/>
              <a:t>Για </a:t>
            </a:r>
            <a:r>
              <a:rPr lang="en-US" dirty="0" smtClean="0"/>
              <a:t>P</a:t>
            </a:r>
            <a:r>
              <a:rPr lang="el-GR" baseline="-25000" dirty="0" smtClean="0"/>
              <a:t>ΑΒ</a:t>
            </a:r>
            <a:r>
              <a:rPr lang="el-GR" dirty="0" smtClean="0"/>
              <a:t>=0</a:t>
            </a:r>
            <a:r>
              <a:rPr lang="en-US" dirty="0" smtClean="0"/>
              <a:t> →</a:t>
            </a:r>
            <a:r>
              <a:rPr lang="el-GR" dirty="0" smtClean="0"/>
              <a:t> </a:t>
            </a:r>
            <a:r>
              <a:rPr lang="en-US" dirty="0" smtClean="0"/>
              <a:t>t</a:t>
            </a:r>
            <a:r>
              <a:rPr lang="en-US" baseline="-25000" dirty="0" smtClean="0"/>
              <a:t>AB</a:t>
            </a:r>
            <a:r>
              <a:rPr lang="en-US" dirty="0" smtClean="0"/>
              <a:t>=</a:t>
            </a:r>
            <a:r>
              <a:rPr lang="el-GR" dirty="0" smtClean="0"/>
              <a:t>2</a:t>
            </a:r>
          </a:p>
          <a:p>
            <a:pPr>
              <a:buNone/>
            </a:pPr>
            <a:endParaRPr lang="el-GR" dirty="0" smtClean="0"/>
          </a:p>
          <a:p>
            <a:pPr>
              <a:buFont typeface="Courier New" pitchFamily="49" charset="0"/>
              <a:buChar char="o"/>
            </a:pPr>
            <a:r>
              <a:rPr lang="el-GR" dirty="0" smtClean="0"/>
              <a:t>Για </a:t>
            </a:r>
            <a:r>
              <a:rPr lang="en-US" dirty="0" smtClean="0"/>
              <a:t>P</a:t>
            </a:r>
            <a:r>
              <a:rPr lang="el-GR" baseline="-25000" dirty="0" smtClean="0"/>
              <a:t>ΒΓ</a:t>
            </a:r>
            <a:r>
              <a:rPr lang="el-GR" dirty="0" smtClean="0"/>
              <a:t>=0</a:t>
            </a:r>
            <a:r>
              <a:rPr lang="en-US" dirty="0" smtClean="0"/>
              <a:t> →</a:t>
            </a:r>
            <a:r>
              <a:rPr lang="el-GR" dirty="0" smtClean="0"/>
              <a:t> </a:t>
            </a:r>
            <a:r>
              <a:rPr lang="en-US" dirty="0" smtClean="0"/>
              <a:t>t</a:t>
            </a:r>
            <a:r>
              <a:rPr lang="el-GR" baseline="-25000" dirty="0" smtClean="0"/>
              <a:t>ΒΓ</a:t>
            </a:r>
            <a:r>
              <a:rPr lang="en-US" dirty="0" smtClean="0"/>
              <a:t>=</a:t>
            </a:r>
            <a:r>
              <a:rPr lang="el-GR" dirty="0" smtClean="0"/>
              <a:t>1</a:t>
            </a:r>
          </a:p>
          <a:p>
            <a:pPr>
              <a:buFont typeface="Courier New" pitchFamily="49" charset="0"/>
              <a:buChar char="o"/>
            </a:pPr>
            <a:r>
              <a:rPr lang="el-GR" dirty="0" smtClean="0"/>
              <a:t>Για </a:t>
            </a:r>
            <a:r>
              <a:rPr lang="en-US" dirty="0" smtClean="0"/>
              <a:t>P</a:t>
            </a:r>
            <a:r>
              <a:rPr lang="el-GR" baseline="-25000" dirty="0" smtClean="0"/>
              <a:t>ΒΓ</a:t>
            </a:r>
            <a:r>
              <a:rPr lang="el-GR" dirty="0" smtClean="0"/>
              <a:t>=1</a:t>
            </a:r>
            <a:r>
              <a:rPr lang="en-US" dirty="0" smtClean="0"/>
              <a:t> →</a:t>
            </a:r>
            <a:r>
              <a:rPr lang="el-GR" dirty="0" smtClean="0"/>
              <a:t> </a:t>
            </a:r>
            <a:r>
              <a:rPr lang="en-US" dirty="0" smtClean="0"/>
              <a:t>t</a:t>
            </a:r>
            <a:r>
              <a:rPr lang="el-GR" baseline="-25000" dirty="0" smtClean="0"/>
              <a:t>ΒΓ</a:t>
            </a:r>
            <a:r>
              <a:rPr lang="en-US" dirty="0" smtClean="0"/>
              <a:t>=</a:t>
            </a:r>
            <a:r>
              <a:rPr lang="el-GR" dirty="0" smtClean="0"/>
              <a:t>2</a:t>
            </a:r>
          </a:p>
          <a:p>
            <a:pPr>
              <a:buFont typeface="Courier New" pitchFamily="49" charset="0"/>
              <a:buChar char="o"/>
            </a:pPr>
            <a:r>
              <a:rPr lang="el-GR" dirty="0" smtClean="0"/>
              <a:t>Για </a:t>
            </a:r>
            <a:r>
              <a:rPr lang="en-US" dirty="0" smtClean="0"/>
              <a:t>P</a:t>
            </a:r>
            <a:r>
              <a:rPr lang="el-GR" baseline="-25000" dirty="0" smtClean="0"/>
              <a:t>ΒΓ</a:t>
            </a:r>
            <a:r>
              <a:rPr lang="el-GR" dirty="0" smtClean="0"/>
              <a:t>=2</a:t>
            </a:r>
            <a:r>
              <a:rPr lang="en-US" dirty="0" smtClean="0"/>
              <a:t> →</a:t>
            </a:r>
            <a:r>
              <a:rPr lang="el-GR" dirty="0" smtClean="0"/>
              <a:t> </a:t>
            </a:r>
            <a:r>
              <a:rPr lang="en-US" dirty="0" smtClean="0"/>
              <a:t>t</a:t>
            </a:r>
            <a:r>
              <a:rPr lang="el-GR" baseline="-25000" dirty="0" smtClean="0"/>
              <a:t>ΒΓ</a:t>
            </a:r>
            <a:r>
              <a:rPr lang="en-US" dirty="0" smtClean="0"/>
              <a:t>=</a:t>
            </a:r>
            <a:r>
              <a:rPr lang="el-GR" dirty="0" smtClean="0"/>
              <a:t>3</a:t>
            </a:r>
          </a:p>
          <a:p>
            <a:pPr>
              <a:buFont typeface="Courier New" pitchFamily="49" charset="0"/>
              <a:buChar char="o"/>
            </a:pPr>
            <a:endParaRPr lang="el-GR" dirty="0" smtClean="0"/>
          </a:p>
        </p:txBody>
      </p:sp>
      <p:sp>
        <p:nvSpPr>
          <p:cNvPr id="4" name="Slide Number Placeholder 3"/>
          <p:cNvSpPr>
            <a:spLocks noGrp="1"/>
          </p:cNvSpPr>
          <p:nvPr>
            <p:ph type="sldNum" sz="quarter" idx="12"/>
          </p:nvPr>
        </p:nvSpPr>
        <p:spPr>
          <a:xfrm>
            <a:off x="8244408" y="6381328"/>
            <a:ext cx="442392"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10</a:t>
            </a:fld>
            <a:endParaRPr lang="el-GR" sz="2000" b="1" dirty="0">
              <a:solidFill>
                <a:schemeClr val="tx2">
                  <a:lumMod val="60000"/>
                  <a:lumOff val="40000"/>
                </a:schemeClr>
              </a:solidFill>
            </a:endParaRPr>
          </a:p>
        </p:txBody>
      </p:sp>
      <p:graphicFrame>
        <p:nvGraphicFramePr>
          <p:cNvPr id="14" name="1 - Γράφημα"/>
          <p:cNvGraphicFramePr>
            <a:graphicFrameLocks noGrp="1"/>
          </p:cNvGraphicFramePr>
          <p:nvPr>
            <p:ph sz="half" idx="2"/>
          </p:nvPr>
        </p:nvGraphicFramePr>
        <p:xfrm>
          <a:off x="4788024" y="1556792"/>
          <a:ext cx="4038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l-GR" b="1" dirty="0" smtClean="0">
                <a:solidFill>
                  <a:schemeClr val="tx2">
                    <a:lumMod val="60000"/>
                    <a:lumOff val="40000"/>
                  </a:schemeClr>
                </a:solidFill>
              </a:rPr>
              <a:t>Πρόβλημα 1</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[3/4]</a:t>
            </a:r>
            <a:endParaRPr lang="el-GR" b="1" dirty="0">
              <a:solidFill>
                <a:schemeClr val="tx2">
                  <a:lumMod val="60000"/>
                  <a:lumOff val="40000"/>
                </a:schemeClr>
              </a:solidFill>
            </a:endParaRPr>
          </a:p>
        </p:txBody>
      </p:sp>
      <p:sp>
        <p:nvSpPr>
          <p:cNvPr id="5" name="4 - Θέση περιεχομένου"/>
          <p:cNvSpPr>
            <a:spLocks noGrp="1"/>
          </p:cNvSpPr>
          <p:nvPr>
            <p:ph idx="1"/>
          </p:nvPr>
        </p:nvSpPr>
        <p:spPr>
          <a:xfrm>
            <a:off x="457200" y="1340768"/>
            <a:ext cx="8363272" cy="4785395"/>
          </a:xfrm>
        </p:spPr>
        <p:txBody>
          <a:bodyPr>
            <a:normAutofit fontScale="92500" lnSpcReduction="20000"/>
          </a:bodyPr>
          <a:lstStyle/>
          <a:p>
            <a:pPr marL="514350" indent="-514350">
              <a:buFont typeface="Wingdings" pitchFamily="2" charset="2"/>
              <a:buChar char="ü"/>
            </a:pPr>
            <a:r>
              <a:rPr lang="el-GR" b="1" dirty="0" smtClean="0"/>
              <a:t>Κανόνες</a:t>
            </a:r>
            <a:r>
              <a:rPr lang="el-GR" dirty="0" smtClean="0"/>
              <a:t>:</a:t>
            </a:r>
            <a:endParaRPr lang="en-US" dirty="0" smtClean="0"/>
          </a:p>
          <a:p>
            <a:pPr marL="514350" indent="-514350"/>
            <a:r>
              <a:rPr lang="el-GR" dirty="0" smtClean="0"/>
              <a:t> </a:t>
            </a:r>
            <a:r>
              <a:rPr lang="en-US" dirty="0" smtClean="0"/>
              <a:t>t</a:t>
            </a:r>
            <a:r>
              <a:rPr lang="el-GR" baseline="-25000" dirty="0" smtClean="0"/>
              <a:t>ΑΓ</a:t>
            </a:r>
            <a:r>
              <a:rPr lang="el-GR" dirty="0" smtClean="0"/>
              <a:t>=</a:t>
            </a:r>
            <a:r>
              <a:rPr lang="en-US" dirty="0" smtClean="0"/>
              <a:t>t</a:t>
            </a:r>
            <a:r>
              <a:rPr lang="el-GR" baseline="-25000" dirty="0" smtClean="0"/>
              <a:t>ΑΒ</a:t>
            </a:r>
            <a:r>
              <a:rPr lang="el-GR" dirty="0" smtClean="0"/>
              <a:t>+</a:t>
            </a:r>
            <a:r>
              <a:rPr lang="en-US" dirty="0" smtClean="0"/>
              <a:t>t</a:t>
            </a:r>
            <a:r>
              <a:rPr lang="el-GR" baseline="-25000" dirty="0" smtClean="0"/>
              <a:t>ΒΓ</a:t>
            </a:r>
            <a:r>
              <a:rPr lang="en-US" baseline="-25000" dirty="0" smtClean="0"/>
              <a:t>  </a:t>
            </a:r>
            <a:r>
              <a:rPr lang="el-GR" dirty="0" smtClean="0"/>
              <a:t>και</a:t>
            </a:r>
          </a:p>
          <a:p>
            <a:pPr marL="514350" indent="-514350"/>
            <a:r>
              <a:rPr lang="en-US" dirty="0" smtClean="0"/>
              <a:t>P</a:t>
            </a:r>
            <a:r>
              <a:rPr lang="el-GR" baseline="-25000" dirty="0" smtClean="0"/>
              <a:t>ΑΓ</a:t>
            </a:r>
            <a:r>
              <a:rPr lang="el-GR" dirty="0" smtClean="0"/>
              <a:t>=</a:t>
            </a:r>
            <a:r>
              <a:rPr lang="en-US" dirty="0" smtClean="0"/>
              <a:t>P</a:t>
            </a:r>
            <a:r>
              <a:rPr lang="el-GR" baseline="-25000" dirty="0" smtClean="0"/>
              <a:t>ΑΒ</a:t>
            </a:r>
            <a:r>
              <a:rPr lang="el-GR" dirty="0" smtClean="0"/>
              <a:t>=</a:t>
            </a:r>
            <a:r>
              <a:rPr lang="en-US" dirty="0" smtClean="0"/>
              <a:t>P</a:t>
            </a:r>
            <a:r>
              <a:rPr lang="el-GR" baseline="-25000" dirty="0" smtClean="0"/>
              <a:t>ΒΓ</a:t>
            </a:r>
          </a:p>
          <a:p>
            <a:pPr marL="514350" indent="-514350"/>
            <a:endParaRPr lang="el-GR" baseline="-25000" dirty="0" smtClean="0"/>
          </a:p>
          <a:p>
            <a:pPr marL="514350" indent="-514350">
              <a:buFont typeface="Wingdings" pitchFamily="2" charset="2"/>
              <a:buChar char="q"/>
            </a:pPr>
            <a:r>
              <a:rPr lang="el-GR" b="1" dirty="0" smtClean="0"/>
              <a:t>Ποια είναι η συνάρτηση του συνολικού χρόνου  </a:t>
            </a:r>
            <a:r>
              <a:rPr lang="en-US" b="1" dirty="0" smtClean="0"/>
              <a:t>t</a:t>
            </a:r>
            <a:r>
              <a:rPr lang="el-GR" b="1" baseline="-25000" dirty="0" smtClean="0"/>
              <a:t>ΑΓ</a:t>
            </a:r>
            <a:r>
              <a:rPr lang="el-GR" b="1" dirty="0" smtClean="0"/>
              <a:t>;</a:t>
            </a:r>
            <a:br>
              <a:rPr lang="el-GR" b="1" dirty="0" smtClean="0"/>
            </a:br>
            <a:endParaRPr lang="el-GR" sz="1700" b="1" dirty="0" smtClean="0"/>
          </a:p>
          <a:p>
            <a:pPr marL="0" indent="0">
              <a:buNone/>
            </a:pPr>
            <a:r>
              <a:rPr lang="el-GR" dirty="0" smtClean="0"/>
              <a:t>Ξεκινάμε από τον άξονα που έχει σταθερή τιμή για όλα τα οδικά δίκτυα</a:t>
            </a:r>
            <a:r>
              <a:rPr lang="en-US" dirty="0" smtClean="0"/>
              <a:t> </a:t>
            </a:r>
            <a:r>
              <a:rPr lang="el-GR" dirty="0" smtClean="0"/>
              <a:t>→</a:t>
            </a:r>
            <a:r>
              <a:rPr lang="en-US" dirty="0" smtClean="0"/>
              <a:t> </a:t>
            </a:r>
            <a:r>
              <a:rPr lang="el-GR" dirty="0" smtClean="0"/>
              <a:t>εδώ τον άξονα </a:t>
            </a:r>
            <a:r>
              <a:rPr lang="en-US" dirty="0" smtClean="0"/>
              <a:t>P.</a:t>
            </a:r>
          </a:p>
          <a:p>
            <a:pPr marL="0" indent="0">
              <a:buNone/>
            </a:pPr>
            <a:r>
              <a:rPr lang="el-GR" dirty="0" smtClean="0"/>
              <a:t>Για </a:t>
            </a:r>
            <a:r>
              <a:rPr lang="en-US" dirty="0" smtClean="0"/>
              <a:t>P=0 → </a:t>
            </a:r>
            <a:r>
              <a:rPr lang="el-GR" dirty="0" smtClean="0"/>
              <a:t> </a:t>
            </a:r>
            <a:r>
              <a:rPr lang="en-US" dirty="0" smtClean="0"/>
              <a:t>t</a:t>
            </a:r>
            <a:r>
              <a:rPr lang="el-GR" baseline="-25000" dirty="0" smtClean="0"/>
              <a:t>ΑΓ</a:t>
            </a:r>
            <a:r>
              <a:rPr lang="el-GR" dirty="0" smtClean="0"/>
              <a:t>=</a:t>
            </a:r>
            <a:r>
              <a:rPr lang="en-US" dirty="0" smtClean="0"/>
              <a:t>t</a:t>
            </a:r>
            <a:r>
              <a:rPr lang="el-GR" baseline="-25000" dirty="0" smtClean="0"/>
              <a:t>ΑΒ</a:t>
            </a:r>
            <a:r>
              <a:rPr lang="el-GR" dirty="0" smtClean="0"/>
              <a:t>+</a:t>
            </a:r>
            <a:r>
              <a:rPr lang="en-US" dirty="0" smtClean="0"/>
              <a:t>t</a:t>
            </a:r>
            <a:r>
              <a:rPr lang="el-GR" baseline="-25000" dirty="0" smtClean="0"/>
              <a:t>ΒΓ</a:t>
            </a:r>
            <a:r>
              <a:rPr lang="en-US" baseline="-25000" dirty="0" smtClean="0"/>
              <a:t> </a:t>
            </a:r>
            <a:r>
              <a:rPr lang="el-GR" dirty="0" smtClean="0"/>
              <a:t>=1+2=3</a:t>
            </a:r>
          </a:p>
          <a:p>
            <a:pPr marL="0" indent="0">
              <a:buNone/>
            </a:pPr>
            <a:r>
              <a:rPr lang="el-GR" dirty="0" smtClean="0"/>
              <a:t>Για </a:t>
            </a:r>
            <a:r>
              <a:rPr lang="en-US" dirty="0" smtClean="0"/>
              <a:t>P=1 →  t</a:t>
            </a:r>
            <a:r>
              <a:rPr lang="el-GR" baseline="-25000" dirty="0" smtClean="0"/>
              <a:t>ΑΓ</a:t>
            </a:r>
            <a:r>
              <a:rPr lang="el-GR" dirty="0" smtClean="0"/>
              <a:t>=</a:t>
            </a:r>
            <a:r>
              <a:rPr lang="en-US" dirty="0" smtClean="0"/>
              <a:t>t</a:t>
            </a:r>
            <a:r>
              <a:rPr lang="el-GR" baseline="-25000" dirty="0" smtClean="0"/>
              <a:t>ΑΒ</a:t>
            </a:r>
            <a:r>
              <a:rPr lang="el-GR" dirty="0" smtClean="0"/>
              <a:t>+</a:t>
            </a:r>
            <a:r>
              <a:rPr lang="en-US" dirty="0" smtClean="0"/>
              <a:t>t</a:t>
            </a:r>
            <a:r>
              <a:rPr lang="el-GR" baseline="-25000" dirty="0" smtClean="0"/>
              <a:t>ΒΓ</a:t>
            </a:r>
            <a:r>
              <a:rPr lang="en-US" baseline="-25000" dirty="0" smtClean="0"/>
              <a:t> </a:t>
            </a:r>
            <a:r>
              <a:rPr lang="el-GR" dirty="0" smtClean="0"/>
              <a:t>=</a:t>
            </a:r>
            <a:r>
              <a:rPr lang="en-US" dirty="0" smtClean="0"/>
              <a:t>2</a:t>
            </a:r>
            <a:r>
              <a:rPr lang="el-GR" dirty="0" smtClean="0"/>
              <a:t>+</a:t>
            </a:r>
            <a:r>
              <a:rPr lang="en-US" dirty="0" smtClean="0"/>
              <a:t>3</a:t>
            </a:r>
            <a:r>
              <a:rPr lang="el-GR" dirty="0" smtClean="0"/>
              <a:t>=</a:t>
            </a:r>
            <a:r>
              <a:rPr lang="en-US" dirty="0" smtClean="0"/>
              <a:t>5</a:t>
            </a:r>
            <a:endParaRPr lang="el-GR" dirty="0" smtClean="0"/>
          </a:p>
          <a:p>
            <a:pPr>
              <a:buNone/>
            </a:pPr>
            <a:endParaRPr lang="el-GR" dirty="0"/>
          </a:p>
        </p:txBody>
      </p:sp>
      <p:sp>
        <p:nvSpPr>
          <p:cNvPr id="4" name="Slide Number Placeholder 3"/>
          <p:cNvSpPr>
            <a:spLocks noGrp="1"/>
          </p:cNvSpPr>
          <p:nvPr>
            <p:ph type="sldNum" sz="quarter" idx="12"/>
          </p:nvPr>
        </p:nvSpPr>
        <p:spPr>
          <a:xfrm>
            <a:off x="8244408" y="6309320"/>
            <a:ext cx="442392"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11</a:t>
            </a:fld>
            <a:endParaRPr lang="el-GR" sz="2000" b="1" dirty="0">
              <a:solidFill>
                <a:schemeClr val="tx2">
                  <a:lumMod val="60000"/>
                  <a:lumOff val="40000"/>
                </a:schemeClr>
              </a:solidFill>
            </a:endParaRP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1</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[4/4]</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normAutofit/>
          </a:bodyPr>
          <a:lstStyle/>
          <a:p>
            <a:pPr marL="514350" indent="-514350">
              <a:buFont typeface="Wingdings" pitchFamily="2" charset="2"/>
              <a:buChar char="Ø"/>
            </a:pPr>
            <a:r>
              <a:rPr lang="el-GR" b="1" dirty="0" smtClean="0"/>
              <a:t>Αν η ροή είναι 3, πόσος είναι ο συνολικός χρόνος;</a:t>
            </a:r>
          </a:p>
          <a:p>
            <a:pPr marL="514350" indent="-514350">
              <a:buFont typeface="Wingdings" pitchFamily="2" charset="2"/>
              <a:buChar char="Ø"/>
            </a:pPr>
            <a:endParaRPr lang="el-GR" b="1" dirty="0" smtClean="0"/>
          </a:p>
          <a:p>
            <a:pPr marL="0" indent="0">
              <a:buNone/>
            </a:pPr>
            <a:r>
              <a:rPr lang="el-GR" dirty="0" smtClean="0"/>
              <a:t>Πάμε στην ευθεία ΑΓ και για </a:t>
            </a:r>
            <a:r>
              <a:rPr lang="en-US" dirty="0" smtClean="0"/>
              <a:t>P=3 </a:t>
            </a:r>
            <a:r>
              <a:rPr lang="el-GR" dirty="0" smtClean="0"/>
              <a:t>βρίσκω το </a:t>
            </a:r>
            <a:r>
              <a:rPr lang="en-US" dirty="0" smtClean="0"/>
              <a:t>t</a:t>
            </a:r>
            <a:r>
              <a:rPr lang="el-GR" baseline="-25000" dirty="0" smtClean="0"/>
              <a:t>ΑΓ</a:t>
            </a:r>
            <a:r>
              <a:rPr lang="el-GR" dirty="0" smtClean="0"/>
              <a:t>.</a:t>
            </a:r>
          </a:p>
          <a:p>
            <a:pPr>
              <a:buNone/>
            </a:pPr>
            <a:endParaRPr lang="el-GR" dirty="0"/>
          </a:p>
        </p:txBody>
      </p:sp>
      <p:sp>
        <p:nvSpPr>
          <p:cNvPr id="4" name="Slide Number Placeholder 3"/>
          <p:cNvSpPr>
            <a:spLocks noGrp="1"/>
          </p:cNvSpPr>
          <p:nvPr>
            <p:ph type="sldNum" sz="quarter" idx="12"/>
          </p:nvPr>
        </p:nvSpPr>
        <p:spPr>
          <a:xfrm>
            <a:off x="8244408" y="6309320"/>
            <a:ext cx="442392"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12</a:t>
            </a:fld>
            <a:endParaRPr lang="el-GR" sz="2000" b="1" dirty="0">
              <a:solidFill>
                <a:schemeClr val="tx2">
                  <a:lumMod val="60000"/>
                  <a:lumOff val="40000"/>
                </a:schemeClr>
              </a:solidFill>
            </a:endParaRPr>
          </a:p>
        </p:txBody>
      </p:sp>
      <p:graphicFrame>
        <p:nvGraphicFramePr>
          <p:cNvPr id="6" name="1 - Γράφημα"/>
          <p:cNvGraphicFramePr>
            <a:graphicFrameLocks/>
          </p:cNvGraphicFramePr>
          <p:nvPr/>
        </p:nvGraphicFramePr>
        <p:xfrm>
          <a:off x="4572000" y="1556792"/>
          <a:ext cx="4038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2</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[1/2]</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normAutofit/>
          </a:bodyPr>
          <a:lstStyle/>
          <a:p>
            <a:r>
              <a:rPr lang="en-US" dirty="0" smtClean="0"/>
              <a:t>t</a:t>
            </a:r>
            <a:r>
              <a:rPr lang="en-US" baseline="-25000" dirty="0" smtClean="0"/>
              <a:t>1</a:t>
            </a:r>
            <a:r>
              <a:rPr lang="en-US" dirty="0" smtClean="0"/>
              <a:t>=2+x</a:t>
            </a:r>
            <a:r>
              <a:rPr lang="en-US" baseline="-25000" dirty="0" smtClean="0"/>
              <a:t>1</a:t>
            </a:r>
          </a:p>
          <a:p>
            <a:r>
              <a:rPr lang="en-US" dirty="0" smtClean="0"/>
              <a:t>t</a:t>
            </a:r>
            <a:r>
              <a:rPr lang="en-US" baseline="-25000" dirty="0" smtClean="0"/>
              <a:t>2</a:t>
            </a:r>
            <a:r>
              <a:rPr lang="en-US" dirty="0" smtClean="0"/>
              <a:t>=1+3x</a:t>
            </a:r>
            <a:r>
              <a:rPr lang="en-US" baseline="-25000" dirty="0" smtClean="0"/>
              <a:t>2</a:t>
            </a:r>
            <a:endParaRPr lang="el-GR" baseline="-25000" dirty="0" smtClean="0"/>
          </a:p>
          <a:p>
            <a:endParaRPr lang="el-GR" baseline="-25000" dirty="0" smtClean="0"/>
          </a:p>
          <a:p>
            <a:pPr marL="0">
              <a:spcBef>
                <a:spcPts val="0"/>
              </a:spcBef>
              <a:buNone/>
            </a:pPr>
            <a:r>
              <a:rPr lang="el-GR" b="1" dirty="0" smtClean="0"/>
              <a:t>Εδώ ξεκινάμε από τον</a:t>
            </a:r>
          </a:p>
          <a:p>
            <a:pPr marL="0">
              <a:spcBef>
                <a:spcPts val="0"/>
              </a:spcBef>
              <a:buNone/>
            </a:pPr>
            <a:r>
              <a:rPr lang="el-GR" b="1" dirty="0" smtClean="0"/>
              <a:t> άξονα του χρόνου.</a:t>
            </a:r>
            <a:endParaRPr lang="el-GR" b="1"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13</a:t>
            </a:fld>
            <a:endParaRPr lang="el-GR" sz="2000" b="1" dirty="0">
              <a:solidFill>
                <a:schemeClr val="tx2">
                  <a:lumMod val="60000"/>
                  <a:lumOff val="40000"/>
                </a:schemeClr>
              </a:solidFill>
            </a:endParaRPr>
          </a:p>
        </p:txBody>
      </p:sp>
      <p:sp>
        <p:nvSpPr>
          <p:cNvPr id="6" name="5 - Τόξο"/>
          <p:cNvSpPr/>
          <p:nvPr/>
        </p:nvSpPr>
        <p:spPr>
          <a:xfrm>
            <a:off x="1403648" y="4077072"/>
            <a:ext cx="2016224" cy="2066528"/>
          </a:xfrm>
          <a:prstGeom prst="arc">
            <a:avLst>
              <a:gd name="adj1" fmla="val 11005207"/>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6 - Τόξο"/>
          <p:cNvSpPr/>
          <p:nvPr/>
        </p:nvSpPr>
        <p:spPr>
          <a:xfrm rot="-10800000">
            <a:off x="1403648" y="4221088"/>
            <a:ext cx="2016224" cy="1800200"/>
          </a:xfrm>
          <a:prstGeom prst="arc">
            <a:avLst>
              <a:gd name="adj1" fmla="val 10885552"/>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7 - Έλλειψη"/>
          <p:cNvSpPr/>
          <p:nvPr/>
        </p:nvSpPr>
        <p:spPr>
          <a:xfrm>
            <a:off x="3347864" y="5013176"/>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8 - Έλλειψη"/>
          <p:cNvSpPr/>
          <p:nvPr/>
        </p:nvSpPr>
        <p:spPr>
          <a:xfrm>
            <a:off x="1331640" y="5013176"/>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TextBox"/>
          <p:cNvSpPr txBox="1"/>
          <p:nvPr/>
        </p:nvSpPr>
        <p:spPr>
          <a:xfrm>
            <a:off x="827584" y="5157192"/>
            <a:ext cx="504056" cy="584775"/>
          </a:xfrm>
          <a:prstGeom prst="rect">
            <a:avLst/>
          </a:prstGeom>
          <a:noFill/>
        </p:spPr>
        <p:txBody>
          <a:bodyPr wrap="square" rtlCol="0">
            <a:spAutoFit/>
          </a:bodyPr>
          <a:lstStyle/>
          <a:p>
            <a:r>
              <a:rPr lang="el-GR" sz="3200" dirty="0" smtClean="0"/>
              <a:t>Ε</a:t>
            </a:r>
            <a:endParaRPr lang="el-GR" sz="3200" dirty="0"/>
          </a:p>
        </p:txBody>
      </p:sp>
      <p:sp>
        <p:nvSpPr>
          <p:cNvPr id="11" name="10 - TextBox"/>
          <p:cNvSpPr txBox="1"/>
          <p:nvPr/>
        </p:nvSpPr>
        <p:spPr>
          <a:xfrm>
            <a:off x="3707904" y="5229200"/>
            <a:ext cx="504056" cy="584775"/>
          </a:xfrm>
          <a:prstGeom prst="rect">
            <a:avLst/>
          </a:prstGeom>
          <a:noFill/>
        </p:spPr>
        <p:txBody>
          <a:bodyPr wrap="square" rtlCol="0">
            <a:spAutoFit/>
          </a:bodyPr>
          <a:lstStyle/>
          <a:p>
            <a:r>
              <a:rPr lang="el-GR" sz="3200" dirty="0" smtClean="0"/>
              <a:t>Θ</a:t>
            </a:r>
            <a:endParaRPr lang="el-GR" sz="3200" dirty="0"/>
          </a:p>
        </p:txBody>
      </p:sp>
      <p:sp>
        <p:nvSpPr>
          <p:cNvPr id="12" name="11 - TextBox"/>
          <p:cNvSpPr txBox="1"/>
          <p:nvPr/>
        </p:nvSpPr>
        <p:spPr>
          <a:xfrm>
            <a:off x="2195736" y="5589240"/>
            <a:ext cx="648072" cy="523220"/>
          </a:xfrm>
          <a:prstGeom prst="rect">
            <a:avLst/>
          </a:prstGeom>
          <a:noFill/>
        </p:spPr>
        <p:txBody>
          <a:bodyPr wrap="square" rtlCol="0">
            <a:spAutoFit/>
          </a:bodyPr>
          <a:lstStyle/>
          <a:p>
            <a:r>
              <a:rPr lang="el-GR" sz="2800" dirty="0" smtClean="0"/>
              <a:t>2</a:t>
            </a:r>
            <a:endParaRPr lang="el-GR" sz="2800" dirty="0"/>
          </a:p>
        </p:txBody>
      </p:sp>
      <p:sp>
        <p:nvSpPr>
          <p:cNvPr id="13" name="12 - TextBox"/>
          <p:cNvSpPr txBox="1"/>
          <p:nvPr/>
        </p:nvSpPr>
        <p:spPr>
          <a:xfrm>
            <a:off x="2195736" y="4077072"/>
            <a:ext cx="720080" cy="523220"/>
          </a:xfrm>
          <a:prstGeom prst="rect">
            <a:avLst/>
          </a:prstGeom>
          <a:noFill/>
        </p:spPr>
        <p:txBody>
          <a:bodyPr wrap="square" rtlCol="0">
            <a:spAutoFit/>
          </a:bodyPr>
          <a:lstStyle/>
          <a:p>
            <a:r>
              <a:rPr lang="el-GR" sz="2800" dirty="0" smtClean="0"/>
              <a:t>1</a:t>
            </a:r>
            <a:endParaRPr lang="el-GR" sz="2800" dirty="0"/>
          </a:p>
        </p:txBody>
      </p:sp>
      <p:cxnSp>
        <p:nvCxnSpPr>
          <p:cNvPr id="14" name="13 - Ευθύγραμμο βέλος σύνδεσης"/>
          <p:cNvCxnSpPr/>
          <p:nvPr/>
        </p:nvCxnSpPr>
        <p:spPr>
          <a:xfrm rot="-480000">
            <a:off x="972245" y="5105085"/>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480000">
            <a:off x="3636541" y="5105083"/>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graphicFrame>
        <p:nvGraphicFramePr>
          <p:cNvPr id="20" name="1 - Γράφημα"/>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 TextBox"/>
          <p:cNvSpPr txBox="1"/>
          <p:nvPr/>
        </p:nvSpPr>
        <p:spPr>
          <a:xfrm>
            <a:off x="7164288" y="1484784"/>
            <a:ext cx="360040" cy="523220"/>
          </a:xfrm>
          <a:prstGeom prst="rect">
            <a:avLst/>
          </a:prstGeom>
          <a:noFill/>
        </p:spPr>
        <p:txBody>
          <a:bodyPr wrap="square" rtlCol="0">
            <a:spAutoFit/>
          </a:bodyPr>
          <a:lstStyle/>
          <a:p>
            <a:r>
              <a:rPr lang="el-GR" sz="2800" b="1" dirty="0" smtClean="0">
                <a:solidFill>
                  <a:schemeClr val="tx2">
                    <a:lumMod val="60000"/>
                    <a:lumOff val="40000"/>
                  </a:schemeClr>
                </a:solidFill>
              </a:rPr>
              <a:t>1</a:t>
            </a:r>
            <a:endParaRPr lang="el-GR" sz="28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2</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[2/2]</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normAutofit/>
          </a:bodyPr>
          <a:lstStyle/>
          <a:p>
            <a:r>
              <a:rPr lang="el-GR" b="1" dirty="0" smtClean="0"/>
              <a:t>Για </a:t>
            </a:r>
            <a:r>
              <a:rPr lang="en-US" b="1" dirty="0" smtClean="0"/>
              <a:t>X=3     t</a:t>
            </a:r>
            <a:r>
              <a:rPr lang="el-GR" b="1" baseline="-25000" dirty="0" smtClean="0"/>
              <a:t>ΕΘ</a:t>
            </a:r>
            <a:r>
              <a:rPr lang="el-GR" b="1" dirty="0" smtClean="0"/>
              <a:t>=4=</a:t>
            </a:r>
            <a:r>
              <a:rPr lang="en-US" b="1" dirty="0" smtClean="0"/>
              <a:t>t</a:t>
            </a:r>
            <a:r>
              <a:rPr lang="en-US" b="1" baseline="-25000" dirty="0" smtClean="0"/>
              <a:t>1</a:t>
            </a:r>
            <a:r>
              <a:rPr lang="en-US" b="1" dirty="0" smtClean="0"/>
              <a:t>=t</a:t>
            </a:r>
            <a:r>
              <a:rPr lang="en-US" b="1" baseline="-25000" dirty="0" smtClean="0"/>
              <a:t>2</a:t>
            </a:r>
          </a:p>
          <a:p>
            <a:r>
              <a:rPr lang="el-GR" b="1" dirty="0" smtClean="0"/>
              <a:t>Για </a:t>
            </a:r>
            <a:r>
              <a:rPr lang="en-US" b="1" dirty="0" smtClean="0"/>
              <a:t>X=4     t</a:t>
            </a:r>
            <a:r>
              <a:rPr lang="el-GR" b="1" baseline="-25000" dirty="0" smtClean="0"/>
              <a:t>ΕΘ</a:t>
            </a:r>
            <a:r>
              <a:rPr lang="el-GR" b="1" dirty="0" smtClean="0"/>
              <a:t>=</a:t>
            </a:r>
            <a:r>
              <a:rPr lang="en-US" b="1" dirty="0" smtClean="0"/>
              <a:t>5</a:t>
            </a:r>
            <a:r>
              <a:rPr lang="el-GR" b="1" dirty="0" smtClean="0"/>
              <a:t>=</a:t>
            </a:r>
            <a:r>
              <a:rPr lang="en-US" b="1" dirty="0" smtClean="0"/>
              <a:t>t</a:t>
            </a:r>
            <a:r>
              <a:rPr lang="en-US" b="1" baseline="-25000" dirty="0" smtClean="0"/>
              <a:t>1</a:t>
            </a:r>
            <a:r>
              <a:rPr lang="en-US" b="1" dirty="0" smtClean="0"/>
              <a:t>=t</a:t>
            </a:r>
            <a:r>
              <a:rPr lang="en-US" b="1" baseline="-25000" dirty="0" smtClean="0"/>
              <a:t>2</a:t>
            </a:r>
          </a:p>
          <a:p>
            <a:r>
              <a:rPr lang="el-GR" b="1" dirty="0" smtClean="0"/>
              <a:t>Για </a:t>
            </a:r>
            <a:r>
              <a:rPr lang="en-US" b="1" dirty="0" smtClean="0"/>
              <a:t>t</a:t>
            </a:r>
            <a:r>
              <a:rPr lang="el-GR" b="1" baseline="-25000" dirty="0" smtClean="0"/>
              <a:t>ΕΘ</a:t>
            </a:r>
            <a:r>
              <a:rPr lang="el-GR" b="1" dirty="0" smtClean="0"/>
              <a:t>=</a:t>
            </a:r>
            <a:r>
              <a:rPr lang="en-US" b="1" dirty="0" smtClean="0"/>
              <a:t>5</a:t>
            </a:r>
            <a:r>
              <a:rPr lang="el-GR" b="1" dirty="0" smtClean="0"/>
              <a:t>      </a:t>
            </a:r>
            <a:r>
              <a:rPr lang="en-US" b="1" dirty="0" smtClean="0"/>
              <a:t>X</a:t>
            </a:r>
            <a:r>
              <a:rPr lang="el-GR" b="1" baseline="-25000" dirty="0" smtClean="0"/>
              <a:t>1</a:t>
            </a:r>
            <a:r>
              <a:rPr lang="en-US" b="1" dirty="0" smtClean="0"/>
              <a:t>=</a:t>
            </a:r>
            <a:r>
              <a:rPr lang="el-GR" b="1" dirty="0" smtClean="0"/>
              <a:t>2,3 και Χ</a:t>
            </a:r>
            <a:r>
              <a:rPr lang="el-GR" b="1" baseline="-25000" dirty="0" smtClean="0"/>
              <a:t>2</a:t>
            </a:r>
            <a:r>
              <a:rPr lang="el-GR" b="1" dirty="0" smtClean="0"/>
              <a:t>=1,2</a:t>
            </a:r>
          </a:p>
          <a:p>
            <a:endParaRPr lang="el-GR" b="1" dirty="0"/>
          </a:p>
        </p:txBody>
      </p:sp>
      <p:sp>
        <p:nvSpPr>
          <p:cNvPr id="4" name="Slide Number Placeholder 3"/>
          <p:cNvSpPr>
            <a:spLocks noGrp="1"/>
          </p:cNvSpPr>
          <p:nvPr>
            <p:ph type="sldNum" sz="quarter" idx="12"/>
          </p:nvPr>
        </p:nvSpPr>
        <p:spPr>
          <a:xfrm>
            <a:off x="8244408" y="6453336"/>
            <a:ext cx="442392" cy="268139"/>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14</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9" name="18 - Δεξιό βέλος"/>
          <p:cNvSpPr/>
          <p:nvPr/>
        </p:nvSpPr>
        <p:spPr>
          <a:xfrm>
            <a:off x="2051720" y="184482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20 - Δεξιό βέλος"/>
          <p:cNvSpPr/>
          <p:nvPr/>
        </p:nvSpPr>
        <p:spPr>
          <a:xfrm>
            <a:off x="2051720" y="22768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21 - Δεξιό βέλος"/>
          <p:cNvSpPr/>
          <p:nvPr/>
        </p:nvSpPr>
        <p:spPr>
          <a:xfrm>
            <a:off x="2267744" y="285293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24" name="1 - Γράφημα"/>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25 - Ευθύγραμμο βέλος σύνδεσης"/>
          <p:cNvCxnSpPr/>
          <p:nvPr/>
        </p:nvCxnSpPr>
        <p:spPr>
          <a:xfrm>
            <a:off x="3707904" y="4653136"/>
            <a:ext cx="79208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1907704" y="4365104"/>
            <a:ext cx="2016224" cy="954107"/>
          </a:xfrm>
          <a:prstGeom prst="rect">
            <a:avLst/>
          </a:prstGeom>
          <a:noFill/>
        </p:spPr>
        <p:txBody>
          <a:bodyPr wrap="square" rtlCol="0">
            <a:spAutoFit/>
          </a:bodyPr>
          <a:lstStyle/>
          <a:p>
            <a:r>
              <a:rPr lang="el-GR" sz="2800" b="1" dirty="0" smtClean="0">
                <a:solidFill>
                  <a:srgbClr val="FF0000"/>
                </a:solidFill>
              </a:rPr>
              <a:t>Χρόνος ισορροπίας</a:t>
            </a:r>
            <a:endParaRPr lang="el-GR" sz="2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3</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[1/3]</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normAutofit/>
          </a:bodyPr>
          <a:lstStyle/>
          <a:p>
            <a:r>
              <a:rPr lang="en-US" dirty="0" smtClean="0"/>
              <a:t>t</a:t>
            </a:r>
            <a:r>
              <a:rPr lang="en-US" baseline="-25000" dirty="0" smtClean="0"/>
              <a:t>1</a:t>
            </a:r>
            <a:r>
              <a:rPr lang="en-US" dirty="0" smtClean="0"/>
              <a:t>=2+x</a:t>
            </a:r>
            <a:r>
              <a:rPr lang="en-US" baseline="-25000" dirty="0" smtClean="0"/>
              <a:t>1</a:t>
            </a:r>
          </a:p>
          <a:p>
            <a:r>
              <a:rPr lang="en-US" dirty="0" smtClean="0"/>
              <a:t>t</a:t>
            </a:r>
            <a:r>
              <a:rPr lang="en-US" baseline="-25000" dirty="0" smtClean="0"/>
              <a:t>2</a:t>
            </a:r>
            <a:r>
              <a:rPr lang="en-US" dirty="0" smtClean="0"/>
              <a:t>=1+x</a:t>
            </a:r>
            <a:r>
              <a:rPr lang="en-US" baseline="-25000" dirty="0" smtClean="0"/>
              <a:t>2</a:t>
            </a:r>
            <a:endParaRPr lang="el-GR" baseline="-25000" dirty="0" smtClean="0"/>
          </a:p>
          <a:p>
            <a:r>
              <a:rPr lang="en-US" dirty="0" smtClean="0"/>
              <a:t>t</a:t>
            </a:r>
            <a:r>
              <a:rPr lang="en-US" baseline="-25000" dirty="0" smtClean="0"/>
              <a:t>3</a:t>
            </a:r>
            <a:r>
              <a:rPr lang="en-US" dirty="0" smtClean="0"/>
              <a:t>=3+x</a:t>
            </a:r>
            <a:r>
              <a:rPr lang="en-US" baseline="-25000" dirty="0" smtClean="0"/>
              <a:t>3</a:t>
            </a:r>
          </a:p>
          <a:p>
            <a:r>
              <a:rPr lang="en-US" dirty="0" smtClean="0"/>
              <a:t>V</a:t>
            </a:r>
            <a:r>
              <a:rPr lang="en-US" baseline="-25000" dirty="0" smtClean="0"/>
              <a:t>in=4</a:t>
            </a:r>
            <a:endParaRPr lang="el-GR" baseline="-25000" dirty="0" smtClean="0"/>
          </a:p>
          <a:p>
            <a:pPr>
              <a:buNone/>
            </a:pPr>
            <a:endParaRPr lang="el-GR" baseline="-25000" dirty="0" smtClean="0"/>
          </a:p>
        </p:txBody>
      </p:sp>
      <p:sp>
        <p:nvSpPr>
          <p:cNvPr id="54" name="53 - Θέση περιεχομένου"/>
          <p:cNvSpPr>
            <a:spLocks noGrp="1"/>
          </p:cNvSpPr>
          <p:nvPr>
            <p:ph sz="half" idx="2"/>
          </p:nvPr>
        </p:nvSpPr>
        <p:spPr>
          <a:xfrm>
            <a:off x="4644008" y="1484784"/>
            <a:ext cx="4038600" cy="4525963"/>
          </a:xfrm>
        </p:spPr>
        <p:txBody>
          <a:bodyPr>
            <a:normAutofit/>
          </a:bodyPr>
          <a:lstStyle/>
          <a:p>
            <a:pPr>
              <a:buFont typeface="Wingdings" pitchFamily="2" charset="2"/>
              <a:buChar char="Ø"/>
            </a:pPr>
            <a:r>
              <a:rPr lang="el-GR" sz="3200" b="1" dirty="0" smtClean="0"/>
              <a:t>Ξεκινάμε από τα τμήματα που είναι εν παραλλήλω, ώστε να καταλήξουμε σε τμήματα που είναι μόνο σε σειρά.</a:t>
            </a:r>
            <a:endParaRPr lang="el-GR" sz="3200" b="1"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15</a:t>
            </a:fld>
            <a:endParaRPr lang="el-GR" sz="2000" b="1" dirty="0">
              <a:solidFill>
                <a:schemeClr val="tx2">
                  <a:lumMod val="60000"/>
                  <a:lumOff val="40000"/>
                </a:schemeClr>
              </a:solidFill>
            </a:endParaRPr>
          </a:p>
        </p:txBody>
      </p:sp>
      <p:sp>
        <p:nvSpPr>
          <p:cNvPr id="6" name="5 - Τόξο"/>
          <p:cNvSpPr/>
          <p:nvPr/>
        </p:nvSpPr>
        <p:spPr>
          <a:xfrm>
            <a:off x="1403648" y="4077072"/>
            <a:ext cx="2016224" cy="2066528"/>
          </a:xfrm>
          <a:prstGeom prst="arc">
            <a:avLst>
              <a:gd name="adj1" fmla="val 11317015"/>
              <a:gd name="adj2" fmla="val 21099615"/>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7" name="6 - Τόξο"/>
          <p:cNvSpPr/>
          <p:nvPr/>
        </p:nvSpPr>
        <p:spPr>
          <a:xfrm rot="-10800000">
            <a:off x="1403648" y="4293096"/>
            <a:ext cx="2016224" cy="1800200"/>
          </a:xfrm>
          <a:prstGeom prst="arc">
            <a:avLst>
              <a:gd name="adj1" fmla="val 10885552"/>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9" name="8 - Έλλειψη"/>
          <p:cNvSpPr/>
          <p:nvPr/>
        </p:nvSpPr>
        <p:spPr>
          <a:xfrm>
            <a:off x="1259632" y="4941168"/>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2195736" y="5589240"/>
            <a:ext cx="648072" cy="523220"/>
          </a:xfrm>
          <a:prstGeom prst="rect">
            <a:avLst/>
          </a:prstGeom>
          <a:noFill/>
        </p:spPr>
        <p:txBody>
          <a:bodyPr wrap="square" rtlCol="0">
            <a:spAutoFit/>
          </a:bodyPr>
          <a:lstStyle/>
          <a:p>
            <a:r>
              <a:rPr lang="el-GR" sz="2800" dirty="0" smtClean="0"/>
              <a:t>2</a:t>
            </a:r>
            <a:endParaRPr lang="el-GR" sz="2800" dirty="0"/>
          </a:p>
        </p:txBody>
      </p:sp>
      <p:sp>
        <p:nvSpPr>
          <p:cNvPr id="13" name="12 - TextBox"/>
          <p:cNvSpPr txBox="1"/>
          <p:nvPr/>
        </p:nvSpPr>
        <p:spPr>
          <a:xfrm>
            <a:off x="2195736" y="4077072"/>
            <a:ext cx="720080" cy="523220"/>
          </a:xfrm>
          <a:prstGeom prst="rect">
            <a:avLst/>
          </a:prstGeom>
          <a:noFill/>
        </p:spPr>
        <p:txBody>
          <a:bodyPr wrap="square" rtlCol="0">
            <a:spAutoFit/>
          </a:bodyPr>
          <a:lstStyle/>
          <a:p>
            <a:r>
              <a:rPr lang="el-GR" sz="2800" dirty="0" smtClean="0"/>
              <a:t>1</a:t>
            </a:r>
            <a:endParaRPr lang="el-GR" sz="2800" dirty="0"/>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7" name="16 - Έλλειψη"/>
          <p:cNvSpPr/>
          <p:nvPr/>
        </p:nvSpPr>
        <p:spPr>
          <a:xfrm>
            <a:off x="3275856" y="4941168"/>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17 - TextBox"/>
          <p:cNvSpPr txBox="1"/>
          <p:nvPr/>
        </p:nvSpPr>
        <p:spPr>
          <a:xfrm>
            <a:off x="1259632" y="4797152"/>
            <a:ext cx="360040" cy="461665"/>
          </a:xfrm>
          <a:prstGeom prst="rect">
            <a:avLst/>
          </a:prstGeom>
          <a:noFill/>
        </p:spPr>
        <p:txBody>
          <a:bodyPr wrap="square" rtlCol="0">
            <a:spAutoFit/>
          </a:bodyPr>
          <a:lstStyle/>
          <a:p>
            <a:r>
              <a:rPr lang="en-US" sz="2400" dirty="0" smtClean="0"/>
              <a:t>a</a:t>
            </a:r>
            <a:endParaRPr lang="el-GR" sz="2400" dirty="0"/>
          </a:p>
        </p:txBody>
      </p:sp>
      <p:sp>
        <p:nvSpPr>
          <p:cNvPr id="19" name="18 - TextBox"/>
          <p:cNvSpPr txBox="1"/>
          <p:nvPr/>
        </p:nvSpPr>
        <p:spPr>
          <a:xfrm>
            <a:off x="3275856" y="4869160"/>
            <a:ext cx="360040" cy="461665"/>
          </a:xfrm>
          <a:prstGeom prst="rect">
            <a:avLst/>
          </a:prstGeom>
          <a:noFill/>
        </p:spPr>
        <p:txBody>
          <a:bodyPr wrap="square" rtlCol="0">
            <a:spAutoFit/>
          </a:bodyPr>
          <a:lstStyle/>
          <a:p>
            <a:r>
              <a:rPr lang="en-US" sz="2400" dirty="0" smtClean="0"/>
              <a:t>b</a:t>
            </a:r>
            <a:endParaRPr lang="el-GR" sz="2400" dirty="0"/>
          </a:p>
        </p:txBody>
      </p:sp>
      <p:cxnSp>
        <p:nvCxnSpPr>
          <p:cNvPr id="22" name="21 - Ευθεία γραμμή σύνδεσης"/>
          <p:cNvCxnSpPr>
            <a:endCxn id="27" idx="2"/>
          </p:cNvCxnSpPr>
          <p:nvPr/>
        </p:nvCxnSpPr>
        <p:spPr>
          <a:xfrm flipV="1">
            <a:off x="3563888" y="5085184"/>
            <a:ext cx="1728192" cy="21405"/>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5292080" y="4803748"/>
            <a:ext cx="432048" cy="523220"/>
          </a:xfrm>
          <a:prstGeom prst="rect">
            <a:avLst/>
          </a:prstGeom>
          <a:noFill/>
        </p:spPr>
        <p:txBody>
          <a:bodyPr wrap="square" rtlCol="0">
            <a:spAutoFit/>
          </a:bodyPr>
          <a:lstStyle/>
          <a:p>
            <a:r>
              <a:rPr lang="en-US" sz="2800" dirty="0" smtClean="0"/>
              <a:t>c</a:t>
            </a:r>
            <a:endParaRPr lang="el-GR" sz="2800" dirty="0"/>
          </a:p>
        </p:txBody>
      </p:sp>
      <p:sp>
        <p:nvSpPr>
          <p:cNvPr id="27" name="26 - Έλλειψη"/>
          <p:cNvSpPr/>
          <p:nvPr/>
        </p:nvSpPr>
        <p:spPr>
          <a:xfrm>
            <a:off x="5292080" y="4947764"/>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3</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[2/3]</a:t>
            </a:r>
            <a:endParaRPr lang="el-GR" b="1" dirty="0">
              <a:solidFill>
                <a:schemeClr val="tx2">
                  <a:lumMod val="60000"/>
                  <a:lumOff val="40000"/>
                </a:schemeClr>
              </a:solidFill>
            </a:endParaRPr>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16</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graphicFrame>
        <p:nvGraphicFramePr>
          <p:cNvPr id="28" name="1 - Γράφημα"/>
          <p:cNvGraphicFramePr/>
          <p:nvPr/>
        </p:nvGraphicFramePr>
        <p:xfrm>
          <a:off x="539552" y="1556792"/>
          <a:ext cx="748883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 TextBox"/>
          <p:cNvSpPr txBox="1"/>
          <p:nvPr/>
        </p:nvSpPr>
        <p:spPr>
          <a:xfrm>
            <a:off x="6228184" y="1700808"/>
            <a:ext cx="1440160" cy="523220"/>
          </a:xfrm>
          <a:prstGeom prst="rect">
            <a:avLst/>
          </a:prstGeom>
          <a:noFill/>
        </p:spPr>
        <p:txBody>
          <a:bodyPr wrap="square" rtlCol="0">
            <a:spAutoFit/>
          </a:bodyPr>
          <a:lstStyle/>
          <a:p>
            <a:r>
              <a:rPr lang="el-GR" sz="2800" b="1" dirty="0" smtClean="0">
                <a:solidFill>
                  <a:schemeClr val="tx2">
                    <a:lumMod val="60000"/>
                    <a:lumOff val="40000"/>
                  </a:schemeClr>
                </a:solidFill>
              </a:rPr>
              <a:t>1+2+3</a:t>
            </a:r>
            <a:endParaRPr lang="el-GR" sz="28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3</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[3/3]</a:t>
            </a:r>
            <a:endParaRPr lang="el-GR" b="1" dirty="0">
              <a:solidFill>
                <a:schemeClr val="tx2">
                  <a:lumMod val="60000"/>
                  <a:lumOff val="40000"/>
                </a:schemeClr>
              </a:solidFill>
            </a:endParaRPr>
          </a:p>
        </p:txBody>
      </p:sp>
      <p:sp>
        <p:nvSpPr>
          <p:cNvPr id="7" name="6 - Θέση περιεχομένου"/>
          <p:cNvSpPr>
            <a:spLocks noGrp="1"/>
          </p:cNvSpPr>
          <p:nvPr>
            <p:ph idx="1"/>
          </p:nvPr>
        </p:nvSpPr>
        <p:spPr/>
        <p:txBody>
          <a:bodyPr>
            <a:normAutofit fontScale="92500" lnSpcReduction="20000"/>
          </a:bodyPr>
          <a:lstStyle/>
          <a:p>
            <a:pPr marL="714375" indent="-714375">
              <a:buNone/>
            </a:pPr>
            <a:r>
              <a:rPr lang="en-US" b="1" dirty="0" smtClean="0"/>
              <a:t>1</a:t>
            </a:r>
            <a:r>
              <a:rPr lang="el-GR" b="1" baseline="30000" dirty="0" smtClean="0"/>
              <a:t>η     </a:t>
            </a:r>
            <a:r>
              <a:rPr lang="el-GR" b="1" dirty="0" smtClean="0"/>
              <a:t> Για </a:t>
            </a:r>
            <a:r>
              <a:rPr lang="en-US" b="1" dirty="0" smtClean="0"/>
              <a:t> t</a:t>
            </a:r>
            <a:r>
              <a:rPr lang="en-US" b="1" baseline="-25000" dirty="0" smtClean="0"/>
              <a:t>(1+2)+3</a:t>
            </a:r>
            <a:r>
              <a:rPr lang="en-US" b="1" dirty="0" smtClean="0"/>
              <a:t>=9</a:t>
            </a:r>
            <a:r>
              <a:rPr lang="en-US" b="1" baseline="-25000" dirty="0" smtClean="0"/>
              <a:t> </a:t>
            </a:r>
            <a:r>
              <a:rPr lang="el-GR" b="1" baseline="-25000" dirty="0" smtClean="0"/>
              <a:t> </a:t>
            </a:r>
            <a:r>
              <a:rPr lang="el-GR" b="1" dirty="0" smtClean="0"/>
              <a:t>πόσο είναι ο χρόνος στα         επιμέρους τμήματα;</a:t>
            </a:r>
          </a:p>
          <a:p>
            <a:pPr indent="371475">
              <a:buNone/>
            </a:pPr>
            <a:r>
              <a:rPr lang="en-US" dirty="0" smtClean="0"/>
              <a:t>t</a:t>
            </a:r>
            <a:r>
              <a:rPr lang="en-US" baseline="-25000" dirty="0" smtClean="0"/>
              <a:t>3</a:t>
            </a:r>
            <a:r>
              <a:rPr lang="en-US" dirty="0" smtClean="0"/>
              <a:t>=6</a:t>
            </a:r>
          </a:p>
          <a:p>
            <a:pPr indent="371475">
              <a:buNone/>
            </a:pPr>
            <a:r>
              <a:rPr lang="en-US" dirty="0" smtClean="0"/>
              <a:t>t</a:t>
            </a:r>
            <a:r>
              <a:rPr lang="en-US" baseline="-25000" dirty="0" smtClean="0"/>
              <a:t>1,2</a:t>
            </a:r>
            <a:r>
              <a:rPr lang="en-US" dirty="0" smtClean="0"/>
              <a:t>=3</a:t>
            </a:r>
            <a:r>
              <a:rPr lang="el-GR" dirty="0" smtClean="0"/>
              <a:t/>
            </a:r>
            <a:br>
              <a:rPr lang="el-GR" dirty="0" smtClean="0"/>
            </a:br>
            <a:r>
              <a:rPr lang="el-GR" dirty="0" smtClean="0"/>
              <a:t/>
            </a:r>
            <a:br>
              <a:rPr lang="el-GR" dirty="0" smtClean="0"/>
            </a:br>
            <a:endParaRPr lang="en-US" sz="1700" dirty="0" smtClean="0"/>
          </a:p>
          <a:p>
            <a:pPr>
              <a:buNone/>
            </a:pPr>
            <a:r>
              <a:rPr lang="el-GR" b="1" dirty="0" smtClean="0"/>
              <a:t>Επειδή είμαστε σε ισορροπία: </a:t>
            </a:r>
            <a:r>
              <a:rPr lang="en-US" b="1" dirty="0" smtClean="0"/>
              <a:t>t</a:t>
            </a:r>
            <a:r>
              <a:rPr lang="en-US" b="1" baseline="-25000" dirty="0" smtClean="0"/>
              <a:t>1</a:t>
            </a:r>
            <a:r>
              <a:rPr lang="en-US" b="1" dirty="0" smtClean="0"/>
              <a:t>=t</a:t>
            </a:r>
            <a:r>
              <a:rPr lang="en-US" b="1" baseline="-25000" dirty="0" smtClean="0"/>
              <a:t>2</a:t>
            </a:r>
            <a:r>
              <a:rPr lang="en-US" b="1" dirty="0" smtClean="0"/>
              <a:t>*3=t</a:t>
            </a:r>
            <a:r>
              <a:rPr lang="en-US" b="1" baseline="-25000" dirty="0" smtClean="0"/>
              <a:t>1,2</a:t>
            </a:r>
          </a:p>
          <a:p>
            <a:pPr indent="371475">
              <a:buNone/>
            </a:pPr>
            <a:r>
              <a:rPr lang="en-US" dirty="0" smtClean="0"/>
              <a: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a:t>
            </a:r>
            <a:r>
              <a:rPr lang="en-US" dirty="0" err="1" smtClean="0"/>
              <a:t>x</a:t>
            </a:r>
            <a:r>
              <a:rPr lang="en-US" baseline="-25000" dirty="0" err="1" smtClean="0"/>
              <a:t>IN</a:t>
            </a:r>
            <a:r>
              <a:rPr lang="en-US" dirty="0" smtClean="0"/>
              <a:t>=3</a:t>
            </a:r>
            <a:r>
              <a:rPr lang="el-GR" dirty="0" smtClean="0"/>
              <a:t/>
            </a:r>
            <a:br>
              <a:rPr lang="el-GR" dirty="0" smtClean="0"/>
            </a:br>
            <a:endParaRPr lang="en-US" dirty="0" smtClean="0"/>
          </a:p>
          <a:p>
            <a:pPr indent="371475">
              <a:buNone/>
            </a:pPr>
            <a:r>
              <a:rPr lang="el-GR" dirty="0" smtClean="0"/>
              <a:t>Για </a:t>
            </a:r>
            <a:r>
              <a:rPr lang="en-US" dirty="0" smtClean="0"/>
              <a:t>t=3   </a:t>
            </a:r>
            <a:r>
              <a:rPr lang="en-US" dirty="0" smtClean="0">
                <a:solidFill>
                  <a:srgbClr val="0070C0"/>
                </a:solidFill>
              </a:rPr>
              <a:t> </a:t>
            </a:r>
            <a:r>
              <a:rPr lang="el-GR" dirty="0" smtClean="0">
                <a:solidFill>
                  <a:srgbClr val="0070C0"/>
                </a:solidFill>
                <a:sym typeface="Wingdings" pitchFamily="2" charset="2"/>
              </a:rPr>
              <a:t></a:t>
            </a:r>
            <a:r>
              <a:rPr lang="en-US" dirty="0" smtClean="0">
                <a:solidFill>
                  <a:srgbClr val="0070C0"/>
                </a:solidFill>
              </a:rPr>
              <a:t>   </a:t>
            </a:r>
            <a:r>
              <a:rPr lang="en-US" dirty="0" smtClean="0"/>
              <a:t>x</a:t>
            </a:r>
            <a:r>
              <a:rPr lang="en-US" baseline="-25000" dirty="0" smtClean="0"/>
              <a:t>2</a:t>
            </a:r>
            <a:r>
              <a:rPr lang="en-US" dirty="0" smtClean="0"/>
              <a:t>=2</a:t>
            </a:r>
          </a:p>
          <a:p>
            <a:pPr indent="371475">
              <a:buNone/>
            </a:pPr>
            <a:r>
              <a:rPr lang="en-US" dirty="0" smtClean="0"/>
              <a:t>                   </a:t>
            </a:r>
            <a:r>
              <a:rPr lang="el-GR" dirty="0" smtClean="0"/>
              <a:t>     </a:t>
            </a:r>
            <a:r>
              <a:rPr lang="en-US" dirty="0" smtClean="0"/>
              <a:t> x</a:t>
            </a:r>
            <a:r>
              <a:rPr lang="en-US" baseline="-25000" dirty="0" smtClean="0"/>
              <a:t>1</a:t>
            </a:r>
            <a:r>
              <a:rPr lang="en-US" dirty="0" smtClean="0"/>
              <a:t>=1</a:t>
            </a: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17</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Σχέσεις για την εύρεση του </a:t>
            </a:r>
            <a:r>
              <a:rPr lang="en-US" b="1" dirty="0" smtClean="0">
                <a:solidFill>
                  <a:schemeClr val="tx2">
                    <a:lumMod val="60000"/>
                    <a:lumOff val="40000"/>
                  </a:schemeClr>
                </a:solidFill>
              </a:rPr>
              <a:t>t</a:t>
            </a:r>
            <a:endParaRPr lang="el-GR" b="1" baseline="30000" dirty="0">
              <a:solidFill>
                <a:schemeClr val="tx2">
                  <a:lumMod val="60000"/>
                  <a:lumOff val="40000"/>
                </a:schemeClr>
              </a:solidFill>
            </a:endParaRPr>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18</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1484784"/>
            <a:ext cx="3886200" cy="809625"/>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2276872"/>
            <a:ext cx="3905250" cy="809625"/>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552" y="3140968"/>
            <a:ext cx="3905250" cy="809625"/>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0152" y="4293096"/>
            <a:ext cx="400050" cy="447675"/>
          </a:xfrm>
          <a:prstGeom prst="rect">
            <a:avLst/>
          </a:prstGeom>
          <a:noFill/>
        </p:spPr>
      </p:pic>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9552" y="3933056"/>
            <a:ext cx="5143500" cy="1085850"/>
          </a:xfrm>
          <a:prstGeom prst="rect">
            <a:avLst/>
          </a:prstGeom>
          <a:noFill/>
        </p:spPr>
      </p:pic>
      <p:sp>
        <p:nvSpPr>
          <p:cNvPr id="21" name="20 - TextBox"/>
          <p:cNvSpPr txBox="1"/>
          <p:nvPr/>
        </p:nvSpPr>
        <p:spPr>
          <a:xfrm>
            <a:off x="6444208" y="4221088"/>
            <a:ext cx="2016224" cy="2062103"/>
          </a:xfrm>
          <a:prstGeom prst="rect">
            <a:avLst/>
          </a:prstGeom>
          <a:noFill/>
        </p:spPr>
        <p:txBody>
          <a:bodyPr wrap="square" rtlCol="0">
            <a:spAutoFit/>
          </a:bodyPr>
          <a:lstStyle/>
          <a:p>
            <a:r>
              <a:rPr lang="el-GR" sz="3200" dirty="0" smtClean="0"/>
              <a:t>: </a:t>
            </a:r>
            <a:r>
              <a:rPr lang="en-US" sz="3200" dirty="0" smtClean="0"/>
              <a:t>US Bureau of Public Road </a:t>
            </a:r>
            <a:r>
              <a:rPr lang="el-GR" sz="3200" dirty="0" smtClean="0"/>
              <a:t>(</a:t>
            </a:r>
            <a:r>
              <a:rPr lang="en-US" sz="3200" dirty="0" smtClean="0"/>
              <a:t>BPR)</a:t>
            </a:r>
            <a:endParaRPr lang="el-GR" sz="3200" dirty="0"/>
          </a:p>
        </p:txBody>
      </p:sp>
      <p:sp>
        <p:nvSpPr>
          <p:cNvPr id="22" name="21 - Τόξο"/>
          <p:cNvSpPr/>
          <p:nvPr/>
        </p:nvSpPr>
        <p:spPr>
          <a:xfrm>
            <a:off x="5940152" y="1556792"/>
            <a:ext cx="2016224" cy="2066528"/>
          </a:xfrm>
          <a:prstGeom prst="arc">
            <a:avLst>
              <a:gd name="adj1" fmla="val 11317015"/>
              <a:gd name="adj2" fmla="val 21099615"/>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3" name="22 - Τόξο"/>
          <p:cNvSpPr/>
          <p:nvPr/>
        </p:nvSpPr>
        <p:spPr>
          <a:xfrm rot="-10800000">
            <a:off x="5940152" y="1772816"/>
            <a:ext cx="2016224" cy="1800200"/>
          </a:xfrm>
          <a:prstGeom prst="arc">
            <a:avLst>
              <a:gd name="adj1" fmla="val 10885552"/>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4" name="23 - Έλλειψη"/>
          <p:cNvSpPr/>
          <p:nvPr/>
        </p:nvSpPr>
        <p:spPr>
          <a:xfrm>
            <a:off x="5796136" y="2420888"/>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24 - TextBox"/>
          <p:cNvSpPr txBox="1"/>
          <p:nvPr/>
        </p:nvSpPr>
        <p:spPr>
          <a:xfrm>
            <a:off x="6732240" y="3068960"/>
            <a:ext cx="648072" cy="523220"/>
          </a:xfrm>
          <a:prstGeom prst="rect">
            <a:avLst/>
          </a:prstGeom>
          <a:noFill/>
        </p:spPr>
        <p:txBody>
          <a:bodyPr wrap="square" rtlCol="0">
            <a:spAutoFit/>
          </a:bodyPr>
          <a:lstStyle/>
          <a:p>
            <a:r>
              <a:rPr lang="en-US" sz="2800" dirty="0" smtClean="0"/>
              <a:t>3</a:t>
            </a:r>
            <a:endParaRPr lang="el-GR" sz="2800" dirty="0"/>
          </a:p>
        </p:txBody>
      </p:sp>
      <p:sp>
        <p:nvSpPr>
          <p:cNvPr id="26" name="25 - TextBox"/>
          <p:cNvSpPr txBox="1"/>
          <p:nvPr/>
        </p:nvSpPr>
        <p:spPr>
          <a:xfrm>
            <a:off x="6732240" y="1124744"/>
            <a:ext cx="720080" cy="523220"/>
          </a:xfrm>
          <a:prstGeom prst="rect">
            <a:avLst/>
          </a:prstGeom>
          <a:noFill/>
        </p:spPr>
        <p:txBody>
          <a:bodyPr wrap="square" rtlCol="0">
            <a:spAutoFit/>
          </a:bodyPr>
          <a:lstStyle/>
          <a:p>
            <a:r>
              <a:rPr lang="el-GR" sz="2800" dirty="0" smtClean="0"/>
              <a:t>1</a:t>
            </a:r>
            <a:endParaRPr lang="el-GR" sz="2800" dirty="0"/>
          </a:p>
        </p:txBody>
      </p:sp>
      <p:sp>
        <p:nvSpPr>
          <p:cNvPr id="27" name="26 - Έλλειψη"/>
          <p:cNvSpPr/>
          <p:nvPr/>
        </p:nvSpPr>
        <p:spPr>
          <a:xfrm>
            <a:off x="7812360" y="2420888"/>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TextBox"/>
          <p:cNvSpPr txBox="1"/>
          <p:nvPr/>
        </p:nvSpPr>
        <p:spPr>
          <a:xfrm>
            <a:off x="5796136" y="2276872"/>
            <a:ext cx="360040" cy="461665"/>
          </a:xfrm>
          <a:prstGeom prst="rect">
            <a:avLst/>
          </a:prstGeom>
          <a:noFill/>
        </p:spPr>
        <p:txBody>
          <a:bodyPr wrap="square" rtlCol="0">
            <a:spAutoFit/>
          </a:bodyPr>
          <a:lstStyle/>
          <a:p>
            <a:r>
              <a:rPr lang="en-US" sz="2400" dirty="0" smtClean="0"/>
              <a:t>A</a:t>
            </a:r>
            <a:endParaRPr lang="el-GR" sz="2400" dirty="0"/>
          </a:p>
        </p:txBody>
      </p:sp>
      <p:sp>
        <p:nvSpPr>
          <p:cNvPr id="29" name="28 - TextBox"/>
          <p:cNvSpPr txBox="1"/>
          <p:nvPr/>
        </p:nvSpPr>
        <p:spPr>
          <a:xfrm>
            <a:off x="7812360" y="2348880"/>
            <a:ext cx="360040" cy="461665"/>
          </a:xfrm>
          <a:prstGeom prst="rect">
            <a:avLst/>
          </a:prstGeom>
          <a:noFill/>
        </p:spPr>
        <p:txBody>
          <a:bodyPr wrap="square" rtlCol="0">
            <a:spAutoFit/>
          </a:bodyPr>
          <a:lstStyle/>
          <a:p>
            <a:r>
              <a:rPr lang="en-US" sz="2400" dirty="0" smtClean="0"/>
              <a:t>B</a:t>
            </a:r>
            <a:endParaRPr lang="el-GR" sz="2400" dirty="0"/>
          </a:p>
        </p:txBody>
      </p:sp>
      <p:cxnSp>
        <p:nvCxnSpPr>
          <p:cNvPr id="53" name="52 - Ευθεία γραμμή σύνδεσης"/>
          <p:cNvCxnSpPr/>
          <p:nvPr/>
        </p:nvCxnSpPr>
        <p:spPr>
          <a:xfrm>
            <a:off x="6012160" y="2492896"/>
            <a:ext cx="1800200" cy="14809"/>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6732240" y="2060848"/>
            <a:ext cx="648072" cy="523220"/>
          </a:xfrm>
          <a:prstGeom prst="rect">
            <a:avLst/>
          </a:prstGeom>
          <a:noFill/>
        </p:spPr>
        <p:txBody>
          <a:bodyPr wrap="square" rtlCol="0">
            <a:spAutoFit/>
          </a:bodyPr>
          <a:lstStyle/>
          <a:p>
            <a:r>
              <a:rPr lang="en-US" sz="2800" dirty="0" smtClean="0"/>
              <a:t>2</a:t>
            </a:r>
            <a:endParaRPr lang="el-GR" sz="2800" dirty="0"/>
          </a:p>
        </p:txBody>
      </p:sp>
      <p:sp>
        <p:nvSpPr>
          <p:cNvPr id="74" name="73 - TextBox"/>
          <p:cNvSpPr txBox="1"/>
          <p:nvPr/>
        </p:nvSpPr>
        <p:spPr>
          <a:xfrm>
            <a:off x="5868144" y="3645024"/>
            <a:ext cx="2808312" cy="584775"/>
          </a:xfrm>
          <a:prstGeom prst="rect">
            <a:avLst/>
          </a:prstGeom>
          <a:noFill/>
          <a:ln w="25400">
            <a:solidFill>
              <a:schemeClr val="tx2">
                <a:lumMod val="60000"/>
                <a:lumOff val="40000"/>
              </a:schemeClr>
            </a:solidFill>
          </a:ln>
        </p:spPr>
        <p:txBody>
          <a:bodyPr wrap="square" rtlCol="0">
            <a:spAutoFit/>
          </a:bodyPr>
          <a:lstStyle/>
          <a:p>
            <a:pPr algn="ctr"/>
            <a:r>
              <a:rPr lang="en-US" sz="3200" b="1" dirty="0" smtClean="0"/>
              <a:t>x</a:t>
            </a:r>
            <a:r>
              <a:rPr lang="el-GR" sz="3200" b="1" dirty="0" smtClean="0"/>
              <a:t>=</a:t>
            </a:r>
            <a:r>
              <a:rPr lang="en-US" sz="3200" b="1" dirty="0" smtClean="0"/>
              <a:t>x</a:t>
            </a:r>
            <a:r>
              <a:rPr lang="el-GR" sz="3200" b="1" baseline="-25000" dirty="0" smtClean="0"/>
              <a:t>1</a:t>
            </a:r>
            <a:r>
              <a:rPr lang="el-GR" sz="3200" b="1" dirty="0" smtClean="0"/>
              <a:t>+</a:t>
            </a:r>
            <a:r>
              <a:rPr lang="en-US" sz="3200" b="1" dirty="0" smtClean="0"/>
              <a:t>x</a:t>
            </a:r>
            <a:r>
              <a:rPr lang="el-GR" sz="3200" b="1" baseline="-25000" dirty="0" smtClean="0"/>
              <a:t>2</a:t>
            </a:r>
            <a:r>
              <a:rPr lang="el-GR" sz="3200" b="1" dirty="0" smtClean="0"/>
              <a:t>+</a:t>
            </a:r>
            <a:r>
              <a:rPr lang="en-US" sz="3200" b="1" dirty="0" smtClean="0"/>
              <a:t>x</a:t>
            </a:r>
            <a:r>
              <a:rPr lang="el-GR" sz="3200" b="1" baseline="-25000" dirty="0" smtClean="0"/>
              <a:t>3</a:t>
            </a:r>
            <a:r>
              <a:rPr lang="el-GR" sz="3200" b="1" dirty="0" smtClean="0"/>
              <a:t>=10</a:t>
            </a:r>
            <a:endParaRPr lang="el-GR" sz="3200" b="1" dirty="0"/>
          </a:p>
        </p:txBody>
      </p:sp>
      <p:sp>
        <p:nvSpPr>
          <p:cNvPr id="75" name="74 - TextBox"/>
          <p:cNvSpPr txBox="1"/>
          <p:nvPr/>
        </p:nvSpPr>
        <p:spPr>
          <a:xfrm>
            <a:off x="467544" y="5157192"/>
            <a:ext cx="5616624" cy="1077218"/>
          </a:xfrm>
          <a:prstGeom prst="rect">
            <a:avLst/>
          </a:prstGeom>
          <a:noFill/>
        </p:spPr>
        <p:txBody>
          <a:bodyPr wrap="square" rtlCol="0">
            <a:spAutoFit/>
          </a:bodyPr>
          <a:lstStyle/>
          <a:p>
            <a:r>
              <a:rPr lang="el-GR" sz="3200" b="1" dirty="0" smtClean="0"/>
              <a:t>Οι παραπάνω σχέσεις είναι πιο δύσκολες για την εύρεση του </a:t>
            </a:r>
            <a:r>
              <a:rPr lang="en-US" sz="3200" b="1" dirty="0" smtClean="0"/>
              <a:t>t.</a:t>
            </a:r>
            <a:endParaRPr lang="el-GR"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Autofit/>
          </a:bodyPr>
          <a:lstStyle/>
          <a:p>
            <a:r>
              <a:rPr lang="el-GR" b="1" dirty="0" smtClean="0">
                <a:solidFill>
                  <a:schemeClr val="tx2">
                    <a:lumMod val="60000"/>
                    <a:lumOff val="40000"/>
                  </a:schemeClr>
                </a:solidFill>
              </a:rPr>
              <a:t>Μέθοδοι Επίλυσης Προβλήματος 4</a:t>
            </a:r>
            <a:r>
              <a:rPr lang="el-GR" b="1" baseline="30000" dirty="0" smtClean="0">
                <a:solidFill>
                  <a:schemeClr val="tx2">
                    <a:lumMod val="60000"/>
                    <a:lumOff val="40000"/>
                  </a:schemeClr>
                </a:solidFill>
              </a:rPr>
              <a:t>ου</a:t>
            </a:r>
            <a:r>
              <a:rPr lang="el-GR" b="1" dirty="0" smtClean="0">
                <a:solidFill>
                  <a:schemeClr val="tx2">
                    <a:lumMod val="60000"/>
                    <a:lumOff val="40000"/>
                  </a:schemeClr>
                </a:solidFill>
              </a:rPr>
              <a:t> </a:t>
            </a:r>
            <a:endParaRPr lang="el-GR" b="1" baseline="30000" dirty="0">
              <a:solidFill>
                <a:schemeClr val="tx2">
                  <a:lumMod val="60000"/>
                  <a:lumOff val="40000"/>
                </a:schemeClr>
              </a:solidFill>
            </a:endParaRPr>
          </a:p>
        </p:txBody>
      </p:sp>
      <p:sp>
        <p:nvSpPr>
          <p:cNvPr id="30" name="29 - Θέση περιεχομένου"/>
          <p:cNvSpPr>
            <a:spLocks noGrp="1"/>
          </p:cNvSpPr>
          <p:nvPr>
            <p:ph sz="half" idx="1"/>
          </p:nvPr>
        </p:nvSpPr>
        <p:spPr/>
        <p:txBody>
          <a:bodyPr>
            <a:normAutofit/>
          </a:bodyPr>
          <a:lstStyle/>
          <a:p>
            <a:r>
              <a:rPr lang="el-GR" sz="3200" dirty="0" smtClean="0"/>
              <a:t>α΄ τρόπος:  </a:t>
            </a:r>
            <a:r>
              <a:rPr lang="el-GR" sz="3200" b="1" dirty="0" smtClean="0"/>
              <a:t>Όλα ή Τίποτα</a:t>
            </a:r>
            <a:r>
              <a:rPr lang="el-GR" sz="3200" dirty="0" smtClean="0"/>
              <a:t> (</a:t>
            </a:r>
            <a:r>
              <a:rPr lang="en-US" sz="3200" dirty="0" smtClean="0"/>
              <a:t>All-OR-Nothing)</a:t>
            </a:r>
            <a:endParaRPr lang="el-GR" sz="3200" dirty="0" smtClean="0"/>
          </a:p>
          <a:p>
            <a:endParaRPr lang="en-US" sz="3200" dirty="0" smtClean="0"/>
          </a:p>
          <a:p>
            <a:r>
              <a:rPr lang="el-GR" sz="3200" dirty="0" smtClean="0"/>
              <a:t>β΄ τρόπος: </a:t>
            </a:r>
            <a:r>
              <a:rPr lang="en-US" sz="3200" b="1" dirty="0" smtClean="0"/>
              <a:t>Capacity-Restraint</a:t>
            </a:r>
            <a:endParaRPr lang="el-GR" sz="3200" b="1" dirty="0" smtClean="0"/>
          </a:p>
          <a:p>
            <a:endParaRPr lang="en-US" sz="3200" dirty="0" smtClean="0"/>
          </a:p>
          <a:p>
            <a:r>
              <a:rPr lang="el-GR" sz="3200" dirty="0" smtClean="0"/>
              <a:t>γ΄ τρόπος:  </a:t>
            </a:r>
            <a:r>
              <a:rPr lang="el-GR" sz="3200" b="1" dirty="0" smtClean="0"/>
              <a:t>Λείανση</a:t>
            </a:r>
            <a:endParaRPr lang="el-GR" sz="3200" b="1"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19</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2" name="21 - Τόξο"/>
          <p:cNvSpPr/>
          <p:nvPr/>
        </p:nvSpPr>
        <p:spPr>
          <a:xfrm>
            <a:off x="6012160" y="2204864"/>
            <a:ext cx="2016224" cy="2066528"/>
          </a:xfrm>
          <a:prstGeom prst="arc">
            <a:avLst>
              <a:gd name="adj1" fmla="val 11317015"/>
              <a:gd name="adj2" fmla="val 21099615"/>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3" name="22 - Τόξο"/>
          <p:cNvSpPr/>
          <p:nvPr/>
        </p:nvSpPr>
        <p:spPr>
          <a:xfrm rot="-10800000">
            <a:off x="6012160" y="2420888"/>
            <a:ext cx="2016224" cy="1800200"/>
          </a:xfrm>
          <a:prstGeom prst="arc">
            <a:avLst>
              <a:gd name="adj1" fmla="val 10885552"/>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4" name="23 - Έλλειψη"/>
          <p:cNvSpPr/>
          <p:nvPr/>
        </p:nvSpPr>
        <p:spPr>
          <a:xfrm>
            <a:off x="5868144" y="3068960"/>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24 - TextBox"/>
          <p:cNvSpPr txBox="1"/>
          <p:nvPr/>
        </p:nvSpPr>
        <p:spPr>
          <a:xfrm>
            <a:off x="6804248" y="3717032"/>
            <a:ext cx="648072" cy="523220"/>
          </a:xfrm>
          <a:prstGeom prst="rect">
            <a:avLst/>
          </a:prstGeom>
          <a:noFill/>
        </p:spPr>
        <p:txBody>
          <a:bodyPr wrap="square" rtlCol="0">
            <a:spAutoFit/>
          </a:bodyPr>
          <a:lstStyle/>
          <a:p>
            <a:r>
              <a:rPr lang="en-US" sz="2800" dirty="0" smtClean="0"/>
              <a:t>3</a:t>
            </a:r>
            <a:endParaRPr lang="el-GR" sz="2800" dirty="0"/>
          </a:p>
        </p:txBody>
      </p:sp>
      <p:sp>
        <p:nvSpPr>
          <p:cNvPr id="26" name="25 - TextBox"/>
          <p:cNvSpPr txBox="1"/>
          <p:nvPr/>
        </p:nvSpPr>
        <p:spPr>
          <a:xfrm>
            <a:off x="6804248" y="1772816"/>
            <a:ext cx="720080" cy="523220"/>
          </a:xfrm>
          <a:prstGeom prst="rect">
            <a:avLst/>
          </a:prstGeom>
          <a:noFill/>
        </p:spPr>
        <p:txBody>
          <a:bodyPr wrap="square" rtlCol="0">
            <a:spAutoFit/>
          </a:bodyPr>
          <a:lstStyle/>
          <a:p>
            <a:r>
              <a:rPr lang="el-GR" sz="2800" dirty="0" smtClean="0"/>
              <a:t>1</a:t>
            </a:r>
            <a:endParaRPr lang="el-GR" sz="2800" dirty="0"/>
          </a:p>
        </p:txBody>
      </p:sp>
      <p:sp>
        <p:nvSpPr>
          <p:cNvPr id="27" name="26 - Έλλειψη"/>
          <p:cNvSpPr/>
          <p:nvPr/>
        </p:nvSpPr>
        <p:spPr>
          <a:xfrm>
            <a:off x="7884368" y="3068960"/>
            <a:ext cx="287833" cy="274839"/>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TextBox"/>
          <p:cNvSpPr txBox="1"/>
          <p:nvPr/>
        </p:nvSpPr>
        <p:spPr>
          <a:xfrm>
            <a:off x="5868144" y="2924944"/>
            <a:ext cx="360040" cy="461665"/>
          </a:xfrm>
          <a:prstGeom prst="rect">
            <a:avLst/>
          </a:prstGeom>
          <a:noFill/>
        </p:spPr>
        <p:txBody>
          <a:bodyPr wrap="square" rtlCol="0">
            <a:spAutoFit/>
          </a:bodyPr>
          <a:lstStyle/>
          <a:p>
            <a:r>
              <a:rPr lang="en-US" sz="2400" dirty="0" smtClean="0"/>
              <a:t>A</a:t>
            </a:r>
            <a:endParaRPr lang="el-GR" sz="2400" dirty="0"/>
          </a:p>
        </p:txBody>
      </p:sp>
      <p:sp>
        <p:nvSpPr>
          <p:cNvPr id="29" name="28 - TextBox"/>
          <p:cNvSpPr txBox="1"/>
          <p:nvPr/>
        </p:nvSpPr>
        <p:spPr>
          <a:xfrm>
            <a:off x="7884368" y="2996952"/>
            <a:ext cx="360040" cy="461665"/>
          </a:xfrm>
          <a:prstGeom prst="rect">
            <a:avLst/>
          </a:prstGeom>
          <a:noFill/>
        </p:spPr>
        <p:txBody>
          <a:bodyPr wrap="square" rtlCol="0">
            <a:spAutoFit/>
          </a:bodyPr>
          <a:lstStyle/>
          <a:p>
            <a:r>
              <a:rPr lang="en-US" sz="2400" dirty="0" smtClean="0"/>
              <a:t>B</a:t>
            </a:r>
            <a:endParaRPr lang="el-GR" sz="2400" dirty="0"/>
          </a:p>
        </p:txBody>
      </p:sp>
      <p:cxnSp>
        <p:nvCxnSpPr>
          <p:cNvPr id="53" name="52 - Ευθεία γραμμή σύνδεσης"/>
          <p:cNvCxnSpPr/>
          <p:nvPr/>
        </p:nvCxnSpPr>
        <p:spPr>
          <a:xfrm>
            <a:off x="6084168" y="3140968"/>
            <a:ext cx="1800200" cy="14809"/>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6804248" y="2708920"/>
            <a:ext cx="648072" cy="523220"/>
          </a:xfrm>
          <a:prstGeom prst="rect">
            <a:avLst/>
          </a:prstGeom>
          <a:noFill/>
        </p:spPr>
        <p:txBody>
          <a:bodyPr wrap="square" rtlCol="0">
            <a:spAutoFit/>
          </a:bodyPr>
          <a:lstStyle/>
          <a:p>
            <a:r>
              <a:rPr lang="en-US" sz="2800" dirty="0" smtClean="0"/>
              <a:t>2</a:t>
            </a:r>
            <a:endParaRPr lang="el-GR" sz="2800" dirty="0"/>
          </a:p>
        </p:txBody>
      </p:sp>
      <p:sp>
        <p:nvSpPr>
          <p:cNvPr id="74" name="73 - TextBox"/>
          <p:cNvSpPr txBox="1"/>
          <p:nvPr/>
        </p:nvSpPr>
        <p:spPr>
          <a:xfrm>
            <a:off x="5868144" y="4653136"/>
            <a:ext cx="2808312" cy="584775"/>
          </a:xfrm>
          <a:prstGeom prst="rect">
            <a:avLst/>
          </a:prstGeom>
          <a:noFill/>
          <a:ln w="25400">
            <a:solidFill>
              <a:schemeClr val="tx2">
                <a:lumMod val="60000"/>
                <a:lumOff val="40000"/>
              </a:schemeClr>
            </a:solidFill>
          </a:ln>
        </p:spPr>
        <p:txBody>
          <a:bodyPr wrap="square" rtlCol="0">
            <a:spAutoFit/>
          </a:bodyPr>
          <a:lstStyle/>
          <a:p>
            <a:pPr algn="ctr"/>
            <a:r>
              <a:rPr lang="en-US" sz="3200" b="1" dirty="0" smtClean="0"/>
              <a:t>x</a:t>
            </a:r>
            <a:r>
              <a:rPr lang="el-GR" sz="3200" b="1" dirty="0" smtClean="0"/>
              <a:t>=</a:t>
            </a:r>
            <a:r>
              <a:rPr lang="en-US" sz="3200" b="1" dirty="0" smtClean="0"/>
              <a:t>x</a:t>
            </a:r>
            <a:r>
              <a:rPr lang="el-GR" sz="3200" b="1" baseline="-25000" dirty="0" smtClean="0"/>
              <a:t>1</a:t>
            </a:r>
            <a:r>
              <a:rPr lang="el-GR" sz="3200" b="1" dirty="0" smtClean="0"/>
              <a:t>+</a:t>
            </a:r>
            <a:r>
              <a:rPr lang="en-US" sz="3200" b="1" dirty="0" smtClean="0"/>
              <a:t>x</a:t>
            </a:r>
            <a:r>
              <a:rPr lang="el-GR" sz="3200" b="1" baseline="-25000" dirty="0" smtClean="0"/>
              <a:t>2</a:t>
            </a:r>
            <a:r>
              <a:rPr lang="el-GR" sz="3200" b="1" dirty="0" smtClean="0"/>
              <a:t>+</a:t>
            </a:r>
            <a:r>
              <a:rPr lang="en-US" sz="3200" b="1" dirty="0" smtClean="0"/>
              <a:t>x</a:t>
            </a:r>
            <a:r>
              <a:rPr lang="el-GR" sz="3200" b="1" baseline="-25000" dirty="0" smtClean="0"/>
              <a:t>3</a:t>
            </a:r>
            <a:r>
              <a:rPr lang="el-GR" sz="3200" b="1" dirty="0" smtClean="0"/>
              <a:t>=10</a:t>
            </a:r>
            <a:endParaRPr lang="el-GR"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Σκοποί  ενότητας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lstStyle/>
          <a:p>
            <a:pPr marL="0" algn="just">
              <a:buNone/>
            </a:pPr>
            <a:r>
              <a:rPr lang="el-GR" dirty="0" smtClean="0"/>
              <a:t>Σκοποί της ενότητας αυτής αποτελούν η γνωριμία με τα ακόλουθα:</a:t>
            </a:r>
          </a:p>
          <a:p>
            <a:pPr marL="0" algn="just"/>
            <a:r>
              <a:rPr lang="el-GR" dirty="0" smtClean="0"/>
              <a:t>Η τυπική συνάρτηση σε οδικό δίκτυο πλησίον διασταύρωσης με σηματοδοτούμενο κόμβο</a:t>
            </a:r>
          </a:p>
          <a:p>
            <a:pPr marL="0" algn="just"/>
            <a:r>
              <a:rPr lang="el-GR" dirty="0" smtClean="0"/>
              <a:t>Τύποι οδικών δικτύων (εν σειρά και εν παραλλήλω)</a:t>
            </a:r>
          </a:p>
          <a:p>
            <a:pPr marL="0" algn="just"/>
            <a:r>
              <a:rPr lang="el-GR" dirty="0" smtClean="0"/>
              <a:t>Το αξίωμα του </a:t>
            </a:r>
            <a:r>
              <a:rPr lang="en-US" dirty="0" smtClean="0"/>
              <a:t>Wardrop</a:t>
            </a:r>
          </a:p>
          <a:p>
            <a:pPr marL="0" algn="just"/>
            <a:r>
              <a:rPr lang="el-GR" dirty="0" smtClean="0"/>
              <a:t>Μέθοδοι επίλυσης προβλημάτων</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a:t>
            </a:fld>
            <a:endParaRPr lang="el-GR" sz="2000" b="1" dirty="0">
              <a:solidFill>
                <a:schemeClr val="tx2">
                  <a:lumMod val="60000"/>
                  <a:lumOff val="40000"/>
                </a:schemeClr>
              </a:solidFill>
            </a:endParaRP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Μέθοδος «Όλα ή Τίποτα»</a:t>
            </a:r>
            <a:endParaRPr lang="el-GR" b="1" baseline="30000" dirty="0">
              <a:solidFill>
                <a:schemeClr val="tx2">
                  <a:lumMod val="60000"/>
                  <a:lumOff val="40000"/>
                </a:schemeClr>
              </a:solidFill>
            </a:endParaRPr>
          </a:p>
        </p:txBody>
      </p:sp>
      <p:sp>
        <p:nvSpPr>
          <p:cNvPr id="32" name="31 - Θέση περιεχομένου"/>
          <p:cNvSpPr>
            <a:spLocks noGrp="1"/>
          </p:cNvSpPr>
          <p:nvPr>
            <p:ph idx="1"/>
          </p:nvPr>
        </p:nvSpPr>
        <p:spPr/>
        <p:txBody>
          <a:bodyPr/>
          <a:lstStyle/>
          <a:p>
            <a:pPr>
              <a:buFont typeface="Wingdings" pitchFamily="2" charset="2"/>
              <a:buChar char="Ø"/>
            </a:pPr>
            <a:r>
              <a:rPr lang="el-GR" b="1" dirty="0" smtClean="0"/>
              <a:t>α’ τρόπος: Όλα ή Τίποτα (</a:t>
            </a:r>
            <a:r>
              <a:rPr lang="en-US" b="1" dirty="0" smtClean="0"/>
              <a:t>All-OR-Nothing</a:t>
            </a:r>
            <a:r>
              <a:rPr lang="el-GR" b="1" dirty="0" smtClean="0"/>
              <a:t>, </a:t>
            </a:r>
          </a:p>
          <a:p>
            <a:pPr>
              <a:buNone/>
            </a:pPr>
            <a:r>
              <a:rPr lang="el-GR" b="1" dirty="0" smtClean="0"/>
              <a:t>Α-Ο-Ν</a:t>
            </a:r>
            <a:r>
              <a:rPr lang="en-US" b="1" dirty="0" smtClean="0"/>
              <a:t>)</a:t>
            </a:r>
            <a:endParaRPr lang="el-GR" b="1" dirty="0" smtClean="0"/>
          </a:p>
          <a:p>
            <a:pPr marL="0" indent="0">
              <a:spcBef>
                <a:spcPts val="1800"/>
              </a:spcBef>
              <a:buNone/>
            </a:pPr>
            <a:r>
              <a:rPr lang="el-GR" dirty="0" smtClean="0"/>
              <a:t>Βρίσκουμε τους χρόνους </a:t>
            </a:r>
            <a:r>
              <a:rPr lang="en-US" dirty="0" smtClean="0"/>
              <a:t>t</a:t>
            </a:r>
            <a:r>
              <a:rPr lang="en-US" baseline="-25000" dirty="0" smtClean="0"/>
              <a:t>1</a:t>
            </a:r>
            <a:r>
              <a:rPr lang="en-US" dirty="0" smtClean="0"/>
              <a:t>, t</a:t>
            </a:r>
            <a:r>
              <a:rPr lang="en-US" baseline="-25000" dirty="0" smtClean="0"/>
              <a:t>2</a:t>
            </a:r>
            <a:r>
              <a:rPr lang="en-US" dirty="0" smtClean="0"/>
              <a:t>, t</a:t>
            </a:r>
            <a:r>
              <a:rPr lang="en-US" baseline="-25000" dirty="0" smtClean="0"/>
              <a:t>3</a:t>
            </a:r>
            <a:r>
              <a:rPr lang="en-US" dirty="0" smtClean="0"/>
              <a:t> </a:t>
            </a:r>
            <a:r>
              <a:rPr lang="el-GR" dirty="0" smtClean="0"/>
              <a:t>και θεωρούμε ότι όλοι οι οδηγοί θα πάνε από το οδικό τμήμα με το μικρότερο χρόνο.</a:t>
            </a:r>
            <a:endParaRPr lang="en-US" dirty="0" smtClean="0"/>
          </a:p>
          <a:p>
            <a:pPr>
              <a:spcBef>
                <a:spcPts val="1800"/>
              </a:spcBef>
              <a:buNone/>
            </a:pPr>
            <a:r>
              <a:rPr lang="el-GR" dirty="0" smtClean="0"/>
              <a:t>Για να βρούμε τα </a:t>
            </a:r>
            <a:r>
              <a:rPr lang="en-US" dirty="0" smtClean="0"/>
              <a:t>t</a:t>
            </a:r>
            <a:r>
              <a:rPr lang="en-US" baseline="-25000" dirty="0" smtClean="0"/>
              <a:t>1</a:t>
            </a:r>
            <a:r>
              <a:rPr lang="en-US" dirty="0" smtClean="0"/>
              <a:t>,t</a:t>
            </a:r>
            <a:r>
              <a:rPr lang="en-US" baseline="-25000" dirty="0" smtClean="0"/>
              <a:t>2</a:t>
            </a:r>
            <a:r>
              <a:rPr lang="en-US" dirty="0" smtClean="0"/>
              <a:t>,t</a:t>
            </a:r>
            <a:r>
              <a:rPr lang="en-US" baseline="-25000" dirty="0" smtClean="0"/>
              <a:t>3</a:t>
            </a:r>
            <a:r>
              <a:rPr lang="el-GR" dirty="0" smtClean="0"/>
              <a:t> </a:t>
            </a:r>
            <a:r>
              <a:rPr lang="el-GR" b="1" dirty="0" smtClean="0"/>
              <a:t>θέτουμε</a:t>
            </a:r>
            <a:r>
              <a:rPr lang="en-US" b="1" dirty="0" smtClean="0"/>
              <a:t> x</a:t>
            </a:r>
            <a:r>
              <a:rPr lang="en-US" b="1" baseline="-25000" dirty="0" smtClean="0"/>
              <a:t>1</a:t>
            </a:r>
            <a:r>
              <a:rPr lang="en-US" b="1" dirty="0" smtClean="0"/>
              <a:t>=x</a:t>
            </a:r>
            <a:r>
              <a:rPr lang="en-US" b="1" baseline="-25000" dirty="0" smtClean="0"/>
              <a:t>2</a:t>
            </a:r>
            <a:r>
              <a:rPr lang="en-US" b="1" dirty="0" smtClean="0"/>
              <a:t>=x</a:t>
            </a:r>
            <a:r>
              <a:rPr lang="en-US" b="1" baseline="-25000" dirty="0" smtClean="0"/>
              <a:t>3</a:t>
            </a:r>
            <a:r>
              <a:rPr lang="en-US" b="1" dirty="0" smtClean="0"/>
              <a:t>=10</a:t>
            </a:r>
            <a:r>
              <a:rPr lang="en-US" dirty="0" smtClean="0"/>
              <a:t>.</a:t>
            </a: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20</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Μέθοδος «Όλα ή Τίποτα»</a:t>
            </a:r>
            <a:endParaRPr lang="el-GR" b="1" baseline="30000" dirty="0">
              <a:solidFill>
                <a:schemeClr val="tx2">
                  <a:lumMod val="60000"/>
                  <a:lumOff val="40000"/>
                </a:schemeClr>
              </a:solidFill>
            </a:endParaRPr>
          </a:p>
        </p:txBody>
      </p:sp>
      <p:sp>
        <p:nvSpPr>
          <p:cNvPr id="32" name="31 - Θέση περιεχομένου"/>
          <p:cNvSpPr>
            <a:spLocks noGrp="1"/>
          </p:cNvSpPr>
          <p:nvPr>
            <p:ph idx="1"/>
          </p:nvPr>
        </p:nvSpPr>
        <p:spPr/>
        <p:txBody>
          <a:bodyPr>
            <a:normAutofit fontScale="92500" lnSpcReduction="10000"/>
          </a:bodyPr>
          <a:lstStyle/>
          <a:p>
            <a:pPr marL="0" indent="0" algn="ctr">
              <a:buNone/>
            </a:pPr>
            <a:r>
              <a:rPr lang="el-GR" dirty="0" smtClean="0"/>
              <a:t>Ή</a:t>
            </a:r>
          </a:p>
          <a:p>
            <a:pPr marL="0" indent="0">
              <a:buNone/>
            </a:pPr>
            <a:endParaRPr lang="el-GR" sz="2600" dirty="0" smtClean="0"/>
          </a:p>
          <a:p>
            <a:pPr marL="0" indent="0">
              <a:lnSpc>
                <a:spcPct val="150000"/>
              </a:lnSpc>
              <a:buNone/>
            </a:pPr>
            <a:r>
              <a:rPr lang="el-GR" b="1" dirty="0" smtClean="0"/>
              <a:t>Ποιο τμήμα έχει το μικρότερο χρόνο, εάν είναι άδειο;</a:t>
            </a:r>
          </a:p>
          <a:p>
            <a:pPr marL="0" indent="0">
              <a:lnSpc>
                <a:spcPct val="150000"/>
              </a:lnSpc>
              <a:buNone/>
            </a:pPr>
            <a:endParaRPr lang="el-GR" sz="2600" dirty="0" smtClean="0"/>
          </a:p>
          <a:p>
            <a:pPr marL="0" indent="0">
              <a:lnSpc>
                <a:spcPct val="150000"/>
              </a:lnSpc>
              <a:buNone/>
            </a:pPr>
            <a:r>
              <a:rPr lang="el-GR" dirty="0" smtClean="0"/>
              <a:t>Για </a:t>
            </a:r>
            <a:r>
              <a:rPr lang="en-US" b="1" dirty="0" smtClean="0"/>
              <a:t>x</a:t>
            </a:r>
            <a:r>
              <a:rPr lang="en-US" b="1" baseline="-25000" dirty="0" smtClean="0"/>
              <a:t>1</a:t>
            </a:r>
            <a:r>
              <a:rPr lang="en-US" b="1" dirty="0" smtClean="0"/>
              <a:t>=x</a:t>
            </a:r>
            <a:r>
              <a:rPr lang="en-US" b="1" baseline="-25000" dirty="0" smtClean="0"/>
              <a:t>2</a:t>
            </a:r>
            <a:r>
              <a:rPr lang="en-US" b="1" dirty="0" smtClean="0"/>
              <a:t>=x</a:t>
            </a:r>
            <a:r>
              <a:rPr lang="en-US" b="1" baseline="-25000" dirty="0" smtClean="0"/>
              <a:t>3</a:t>
            </a:r>
            <a:r>
              <a:rPr lang="en-US" b="1" dirty="0" smtClean="0"/>
              <a:t>=0,</a:t>
            </a:r>
            <a:r>
              <a:rPr lang="en-US" dirty="0" smtClean="0"/>
              <a:t> </a:t>
            </a:r>
            <a:r>
              <a:rPr lang="el-GR" dirty="0" smtClean="0"/>
              <a:t>ποιο έχει το μικρότερο </a:t>
            </a:r>
            <a:r>
              <a:rPr lang="en-US" dirty="0" smtClean="0"/>
              <a:t>t, </a:t>
            </a:r>
            <a:r>
              <a:rPr lang="el-GR" dirty="0" smtClean="0"/>
              <a:t>εκεί θα πάνε όλοι.</a:t>
            </a: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21</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Μέθοδος «</a:t>
            </a:r>
            <a:r>
              <a:rPr lang="en-US" b="1" dirty="0" smtClean="0">
                <a:solidFill>
                  <a:schemeClr val="tx2">
                    <a:lumMod val="60000"/>
                    <a:lumOff val="40000"/>
                  </a:schemeClr>
                </a:solidFill>
              </a:rPr>
              <a:t>Capacity-Restraint</a:t>
            </a:r>
            <a:r>
              <a:rPr lang="el-GR" b="1" dirty="0" smtClean="0">
                <a:solidFill>
                  <a:schemeClr val="tx2">
                    <a:lumMod val="60000"/>
                    <a:lumOff val="40000"/>
                  </a:schemeClr>
                </a:solidFill>
              </a:rPr>
              <a:t>»</a:t>
            </a:r>
            <a:r>
              <a:rPr lang="en-US" b="1" dirty="0" smtClean="0">
                <a:solidFill>
                  <a:schemeClr val="tx2">
                    <a:lumMod val="60000"/>
                    <a:lumOff val="40000"/>
                  </a:schemeClr>
                </a:solidFill>
              </a:rPr>
              <a:t> [1/3]</a:t>
            </a:r>
            <a:endParaRPr lang="el-GR" b="1" baseline="30000" dirty="0">
              <a:solidFill>
                <a:schemeClr val="tx2">
                  <a:lumMod val="60000"/>
                  <a:lumOff val="40000"/>
                </a:schemeClr>
              </a:solidFill>
            </a:endParaRPr>
          </a:p>
        </p:txBody>
      </p:sp>
      <p:sp>
        <p:nvSpPr>
          <p:cNvPr id="32" name="31 - Θέση περιεχομένου"/>
          <p:cNvSpPr>
            <a:spLocks noGrp="1"/>
          </p:cNvSpPr>
          <p:nvPr>
            <p:ph idx="1"/>
          </p:nvPr>
        </p:nvSpPr>
        <p:spPr>
          <a:xfrm>
            <a:off x="457200" y="1772816"/>
            <a:ext cx="8229600" cy="4353347"/>
          </a:xfrm>
        </p:spPr>
        <p:txBody>
          <a:bodyPr>
            <a:normAutofit/>
          </a:bodyPr>
          <a:lstStyle/>
          <a:p>
            <a:pPr marL="0" indent="0">
              <a:lnSpc>
                <a:spcPct val="150000"/>
              </a:lnSpc>
              <a:buFont typeface="Wingdings" pitchFamily="2" charset="2"/>
              <a:buChar char="Ø"/>
            </a:pPr>
            <a:r>
              <a:rPr lang="en-US" dirty="0" smtClean="0"/>
              <a:t> </a:t>
            </a:r>
            <a:r>
              <a:rPr lang="el-GR" b="1" dirty="0" smtClean="0"/>
              <a:t>β’ τρόπος: </a:t>
            </a:r>
            <a:r>
              <a:rPr lang="en-US" b="1" dirty="0" smtClean="0"/>
              <a:t>Capacity-Restraint (</a:t>
            </a:r>
            <a:r>
              <a:rPr lang="el-GR" b="1" dirty="0" smtClean="0"/>
              <a:t>λύνεται σε βήματα)</a:t>
            </a:r>
          </a:p>
          <a:p>
            <a:pPr marL="0" indent="0">
              <a:lnSpc>
                <a:spcPct val="150000"/>
              </a:lnSpc>
              <a:spcBef>
                <a:spcPts val="2400"/>
              </a:spcBef>
            </a:pPr>
            <a:r>
              <a:rPr lang="el-GR" b="1" dirty="0" smtClean="0"/>
              <a:t>  1</a:t>
            </a:r>
            <a:r>
              <a:rPr lang="el-GR" b="1" baseline="30000" dirty="0" smtClean="0"/>
              <a:t>ο</a:t>
            </a:r>
            <a:r>
              <a:rPr lang="el-GR" b="1" dirty="0" smtClean="0"/>
              <a:t> βήμα</a:t>
            </a:r>
            <a:r>
              <a:rPr lang="el-GR" dirty="0" smtClean="0"/>
              <a:t>: </a:t>
            </a:r>
            <a:br>
              <a:rPr lang="el-GR" dirty="0" smtClean="0"/>
            </a:br>
            <a:r>
              <a:rPr lang="el-GR" dirty="0" smtClean="0"/>
              <a:t>Θεωρούμε ότι </a:t>
            </a:r>
            <a:r>
              <a:rPr lang="en-US" dirty="0" smtClean="0"/>
              <a: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=0</a:t>
            </a:r>
            <a:r>
              <a:rPr lang="el-GR" dirty="0" smtClean="0"/>
              <a:t> </a:t>
            </a:r>
            <a:r>
              <a:rPr lang="el-GR" dirty="0" smtClean="0">
                <a:solidFill>
                  <a:srgbClr val="0070C0"/>
                </a:solidFill>
                <a:sym typeface="Wingdings" pitchFamily="2" charset="2"/>
              </a:rPr>
              <a:t></a:t>
            </a:r>
            <a:r>
              <a:rPr lang="el-GR" dirty="0" smtClean="0"/>
              <a:t> </a:t>
            </a:r>
            <a:r>
              <a:rPr lang="en-US" dirty="0" smtClean="0"/>
              <a:t>t</a:t>
            </a:r>
            <a:r>
              <a:rPr lang="en-US" baseline="-25000" dirty="0" smtClean="0"/>
              <a:t>1</a:t>
            </a:r>
            <a:r>
              <a:rPr lang="en-US" dirty="0" smtClean="0"/>
              <a:t>=10, t</a:t>
            </a:r>
            <a:r>
              <a:rPr lang="en-US" baseline="-25000" dirty="0" smtClean="0"/>
              <a:t>2</a:t>
            </a:r>
            <a:r>
              <a:rPr lang="en-US" dirty="0" smtClean="0"/>
              <a:t>=20, t</a:t>
            </a:r>
            <a:r>
              <a:rPr lang="en-US" baseline="-25000" dirty="0" smtClean="0"/>
              <a:t>3</a:t>
            </a:r>
            <a:r>
              <a:rPr lang="en-US" dirty="0" smtClean="0"/>
              <a:t>=25</a:t>
            </a:r>
            <a:r>
              <a:rPr lang="el-GR" dirty="0" smtClean="0"/>
              <a:t> </a:t>
            </a:r>
            <a:r>
              <a:rPr lang="el-GR" dirty="0" smtClean="0">
                <a:solidFill>
                  <a:srgbClr val="0070C0"/>
                </a:solidFill>
                <a:sym typeface="Wingdings" pitchFamily="2" charset="2"/>
              </a:rPr>
              <a:t> </a:t>
            </a:r>
            <a:r>
              <a:rPr lang="el-GR" dirty="0" smtClean="0"/>
              <a:t>Πάνε όλοι στο 1 </a:t>
            </a:r>
            <a:r>
              <a:rPr lang="el-GR" dirty="0" smtClean="0">
                <a:solidFill>
                  <a:srgbClr val="0070C0"/>
                </a:solidFill>
                <a:sym typeface="Wingdings" pitchFamily="2" charset="2"/>
              </a:rPr>
              <a:t></a:t>
            </a:r>
            <a:r>
              <a:rPr lang="en-US" dirty="0" smtClean="0"/>
              <a:t> x</a:t>
            </a:r>
            <a:r>
              <a:rPr lang="en-US" baseline="-25000" dirty="0" smtClean="0"/>
              <a:t>1</a:t>
            </a:r>
            <a:r>
              <a:rPr lang="en-US" dirty="0" smtClean="0"/>
              <a:t>=10, x</a:t>
            </a:r>
            <a:r>
              <a:rPr lang="en-US" baseline="-25000" dirty="0" smtClean="0"/>
              <a:t>2</a:t>
            </a:r>
            <a:r>
              <a:rPr lang="en-US" dirty="0" smtClean="0"/>
              <a:t>=0, x</a:t>
            </a:r>
            <a:r>
              <a:rPr lang="en-US" baseline="-25000" dirty="0" smtClean="0"/>
              <a:t>3</a:t>
            </a:r>
            <a:r>
              <a:rPr lang="en-US" dirty="0" smtClean="0"/>
              <a:t>=0</a:t>
            </a:r>
          </a:p>
          <a:p>
            <a:pPr marL="0" indent="0"/>
            <a:endParaRPr lang="el-GR" b="1"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22</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Μέθοδος «</a:t>
            </a:r>
            <a:r>
              <a:rPr lang="en-US" b="1" dirty="0" smtClean="0">
                <a:solidFill>
                  <a:schemeClr val="tx2">
                    <a:lumMod val="60000"/>
                    <a:lumOff val="40000"/>
                  </a:schemeClr>
                </a:solidFill>
              </a:rPr>
              <a:t>Capacity-Restraint</a:t>
            </a:r>
            <a:r>
              <a:rPr lang="el-GR" b="1" dirty="0" smtClean="0">
                <a:solidFill>
                  <a:schemeClr val="tx2">
                    <a:lumMod val="60000"/>
                    <a:lumOff val="40000"/>
                  </a:schemeClr>
                </a:solidFill>
              </a:rPr>
              <a:t>»</a:t>
            </a:r>
            <a:r>
              <a:rPr lang="en-US" b="1" dirty="0" smtClean="0">
                <a:solidFill>
                  <a:schemeClr val="tx2">
                    <a:lumMod val="60000"/>
                    <a:lumOff val="40000"/>
                  </a:schemeClr>
                </a:solidFill>
              </a:rPr>
              <a:t> [2/3]</a:t>
            </a:r>
            <a:endParaRPr lang="el-GR" b="1" baseline="30000" dirty="0">
              <a:solidFill>
                <a:schemeClr val="tx2">
                  <a:lumMod val="60000"/>
                  <a:lumOff val="40000"/>
                </a:schemeClr>
              </a:solidFill>
            </a:endParaRPr>
          </a:p>
        </p:txBody>
      </p:sp>
      <p:sp>
        <p:nvSpPr>
          <p:cNvPr id="32" name="31 - Θέση περιεχομένου"/>
          <p:cNvSpPr>
            <a:spLocks noGrp="1"/>
          </p:cNvSpPr>
          <p:nvPr>
            <p:ph idx="1"/>
          </p:nvPr>
        </p:nvSpPr>
        <p:spPr/>
        <p:txBody>
          <a:bodyPr>
            <a:normAutofit lnSpcReduction="10000"/>
          </a:bodyPr>
          <a:lstStyle/>
          <a:p>
            <a:pPr marL="0" indent="0">
              <a:lnSpc>
                <a:spcPct val="150000"/>
              </a:lnSpc>
              <a:spcBef>
                <a:spcPts val="2400"/>
              </a:spcBef>
            </a:pPr>
            <a:r>
              <a:rPr lang="en-US" b="1" dirty="0" smtClean="0"/>
              <a:t>2</a:t>
            </a:r>
            <a:r>
              <a:rPr lang="el-GR" b="1" baseline="30000" dirty="0" smtClean="0"/>
              <a:t>ο</a:t>
            </a:r>
            <a:r>
              <a:rPr lang="el-GR" b="1" dirty="0" smtClean="0"/>
              <a:t> βήμα</a:t>
            </a:r>
            <a:r>
              <a:rPr lang="el-GR" dirty="0" smtClean="0"/>
              <a:t>: </a:t>
            </a:r>
            <a:br>
              <a:rPr lang="el-GR" dirty="0" smtClean="0"/>
            </a:br>
            <a:r>
              <a:rPr lang="el-GR" dirty="0" smtClean="0"/>
              <a:t>Για </a:t>
            </a:r>
            <a:r>
              <a:rPr lang="en-US" dirty="0" smtClean="0"/>
              <a:t>x</a:t>
            </a:r>
            <a:r>
              <a:rPr lang="en-US" baseline="-25000" dirty="0" smtClean="0"/>
              <a:t>1</a:t>
            </a:r>
            <a:r>
              <a:rPr lang="en-US" dirty="0" smtClean="0"/>
              <a:t>=10, x</a:t>
            </a:r>
            <a:r>
              <a:rPr lang="en-US" baseline="-25000" dirty="0" smtClean="0"/>
              <a:t>2</a:t>
            </a:r>
            <a:r>
              <a:rPr lang="en-US" dirty="0" smtClean="0"/>
              <a:t>=0, x</a:t>
            </a:r>
            <a:r>
              <a:rPr lang="en-US" baseline="-25000" dirty="0" smtClean="0"/>
              <a:t>3</a:t>
            </a:r>
            <a:r>
              <a:rPr lang="en-US" dirty="0" smtClean="0"/>
              <a:t>=0 </a:t>
            </a:r>
            <a:r>
              <a:rPr lang="el-GR" dirty="0" smtClean="0">
                <a:solidFill>
                  <a:srgbClr val="0070C0"/>
                </a:solidFill>
                <a:sym typeface="Wingdings" pitchFamily="2" charset="2"/>
              </a:rPr>
              <a:t></a:t>
            </a:r>
            <a:r>
              <a:rPr lang="en-US" dirty="0" smtClean="0"/>
              <a:t>  </a:t>
            </a:r>
            <a:r>
              <a:rPr lang="el-GR" dirty="0" smtClean="0"/>
              <a:t>Βρίσκω </a:t>
            </a:r>
            <a:r>
              <a:rPr lang="en-US" dirty="0" smtClean="0"/>
              <a:t>t</a:t>
            </a:r>
            <a:r>
              <a:rPr lang="el-GR" baseline="-25000" dirty="0" smtClean="0"/>
              <a:t>1</a:t>
            </a:r>
            <a:r>
              <a:rPr lang="el-GR" dirty="0" smtClean="0"/>
              <a:t>=947</a:t>
            </a:r>
            <a:r>
              <a:rPr lang="en-US" dirty="0" smtClean="0"/>
              <a:t>.</a:t>
            </a:r>
            <a:r>
              <a:rPr lang="el-GR" dirty="0" smtClean="0"/>
              <a:t>5, </a:t>
            </a:r>
            <a:r>
              <a:rPr lang="en-US" dirty="0" smtClean="0"/>
              <a:t>t</a:t>
            </a:r>
            <a:r>
              <a:rPr lang="el-GR" baseline="-25000" dirty="0" smtClean="0"/>
              <a:t>2</a:t>
            </a:r>
            <a:r>
              <a:rPr lang="el-GR" dirty="0" smtClean="0"/>
              <a:t>=20, </a:t>
            </a:r>
            <a:r>
              <a:rPr lang="en-US" dirty="0" smtClean="0"/>
              <a:t>t</a:t>
            </a:r>
            <a:r>
              <a:rPr lang="el-GR" baseline="-25000" dirty="0" smtClean="0"/>
              <a:t>3</a:t>
            </a:r>
            <a:r>
              <a:rPr lang="el-GR" dirty="0" smtClean="0"/>
              <a:t>=25 </a:t>
            </a:r>
            <a:r>
              <a:rPr lang="el-GR" dirty="0" smtClean="0">
                <a:solidFill>
                  <a:srgbClr val="0070C0"/>
                </a:solidFill>
                <a:sym typeface="Wingdings" pitchFamily="2" charset="2"/>
              </a:rPr>
              <a:t></a:t>
            </a:r>
            <a:r>
              <a:rPr lang="el-GR" dirty="0" smtClean="0"/>
              <a:t>  Πάνε όλοι στο 2 </a:t>
            </a:r>
            <a:r>
              <a:rPr lang="en-US" dirty="0" smtClean="0"/>
              <a:t> </a:t>
            </a:r>
            <a:r>
              <a:rPr lang="el-GR" dirty="0" smtClean="0">
                <a:solidFill>
                  <a:srgbClr val="0070C0"/>
                </a:solidFill>
                <a:sym typeface="Wingdings" pitchFamily="2" charset="2"/>
              </a:rPr>
              <a:t></a:t>
            </a:r>
            <a:r>
              <a:rPr lang="en-US" dirty="0" smtClean="0"/>
              <a:t> x</a:t>
            </a:r>
            <a:r>
              <a:rPr lang="en-US" baseline="-25000" dirty="0" smtClean="0"/>
              <a:t>1</a:t>
            </a:r>
            <a:r>
              <a:rPr lang="en-US" dirty="0" smtClean="0"/>
              <a:t>=0, x</a:t>
            </a:r>
            <a:r>
              <a:rPr lang="en-US" baseline="-25000" dirty="0" smtClean="0"/>
              <a:t>2</a:t>
            </a:r>
            <a:r>
              <a:rPr lang="en-US" dirty="0" smtClean="0"/>
              <a:t>=10,x</a:t>
            </a:r>
            <a:r>
              <a:rPr lang="en-US" baseline="-25000" dirty="0" smtClean="0"/>
              <a:t>3</a:t>
            </a:r>
            <a:r>
              <a:rPr lang="en-US" dirty="0" smtClean="0"/>
              <a:t>=0</a:t>
            </a:r>
            <a:endParaRPr lang="el-GR" b="1" dirty="0" smtClean="0"/>
          </a:p>
          <a:p>
            <a:pPr marL="0" indent="0">
              <a:lnSpc>
                <a:spcPct val="150000"/>
              </a:lnSpc>
              <a:spcBef>
                <a:spcPts val="2400"/>
              </a:spcBef>
            </a:pPr>
            <a:r>
              <a:rPr lang="en-US" b="1" dirty="0" smtClean="0"/>
              <a:t>3</a:t>
            </a:r>
            <a:r>
              <a:rPr lang="el-GR" b="1" baseline="30000" dirty="0" smtClean="0"/>
              <a:t>ο</a:t>
            </a:r>
            <a:r>
              <a:rPr lang="el-GR" b="1" dirty="0" smtClean="0"/>
              <a:t> βήμα</a:t>
            </a:r>
            <a:r>
              <a:rPr lang="el-GR" dirty="0" smtClean="0"/>
              <a:t>: </a:t>
            </a:r>
            <a:br>
              <a:rPr lang="el-GR" dirty="0" smtClean="0"/>
            </a:br>
            <a:r>
              <a:rPr lang="el-GR" dirty="0" smtClean="0"/>
              <a:t>Για </a:t>
            </a:r>
            <a:r>
              <a:rPr lang="en-US" dirty="0" smtClean="0"/>
              <a:t>x</a:t>
            </a:r>
            <a:r>
              <a:rPr lang="en-US" baseline="-25000" dirty="0" smtClean="0"/>
              <a:t>1</a:t>
            </a:r>
            <a:r>
              <a:rPr lang="en-US" dirty="0" smtClean="0"/>
              <a:t>=0</a:t>
            </a:r>
            <a:r>
              <a:rPr lang="el-GR" dirty="0" smtClean="0"/>
              <a:t>, </a:t>
            </a:r>
            <a:r>
              <a:rPr lang="en-US" dirty="0" smtClean="0"/>
              <a:t>x</a:t>
            </a:r>
            <a:r>
              <a:rPr lang="en-US" baseline="-25000" dirty="0" smtClean="0"/>
              <a:t>2</a:t>
            </a:r>
            <a:r>
              <a:rPr lang="en-US" dirty="0" smtClean="0"/>
              <a:t>=</a:t>
            </a:r>
            <a:r>
              <a:rPr lang="el-GR" dirty="0" smtClean="0"/>
              <a:t>10, </a:t>
            </a:r>
            <a:r>
              <a:rPr lang="en-US" dirty="0" smtClean="0"/>
              <a:t>x</a:t>
            </a:r>
            <a:r>
              <a:rPr lang="en-US" baseline="-25000" dirty="0" smtClean="0"/>
              <a:t>3</a:t>
            </a:r>
            <a:r>
              <a:rPr lang="en-US" dirty="0" smtClean="0"/>
              <a:t>=0   </a:t>
            </a:r>
            <a:r>
              <a:rPr lang="el-GR" dirty="0" smtClean="0">
                <a:solidFill>
                  <a:srgbClr val="0070C0"/>
                </a:solidFill>
                <a:sym typeface="Wingdings" pitchFamily="2" charset="2"/>
              </a:rPr>
              <a:t></a:t>
            </a:r>
            <a:r>
              <a:rPr lang="en-US" dirty="0" smtClean="0"/>
              <a:t>  </a:t>
            </a:r>
            <a:r>
              <a:rPr lang="el-GR" dirty="0" smtClean="0"/>
              <a:t>Βρίσκω </a:t>
            </a:r>
            <a:r>
              <a:rPr lang="en-US" dirty="0" smtClean="0"/>
              <a:t>t</a:t>
            </a:r>
            <a:r>
              <a:rPr lang="en-US" baseline="-25000" dirty="0" smtClean="0"/>
              <a:t>1</a:t>
            </a:r>
            <a:r>
              <a:rPr lang="en-US" dirty="0" smtClean="0"/>
              <a:t>=10,         t</a:t>
            </a:r>
            <a:r>
              <a:rPr lang="en-US" baseline="-25000" dirty="0" smtClean="0"/>
              <a:t>2</a:t>
            </a:r>
            <a:r>
              <a:rPr lang="en-US" dirty="0" smtClean="0"/>
              <a:t>=</a:t>
            </a:r>
            <a:r>
              <a:rPr lang="el-GR" dirty="0" smtClean="0"/>
              <a:t>137.2</a:t>
            </a:r>
            <a:r>
              <a:rPr lang="en-US" dirty="0" smtClean="0"/>
              <a:t>, t</a:t>
            </a:r>
            <a:r>
              <a:rPr lang="en-US" baseline="-25000" dirty="0" smtClean="0"/>
              <a:t>3</a:t>
            </a:r>
            <a:r>
              <a:rPr lang="en-US" dirty="0" smtClean="0"/>
              <a:t>=25</a:t>
            </a:r>
          </a:p>
          <a:p>
            <a:pPr marL="0" indent="0">
              <a:spcBef>
                <a:spcPts val="2400"/>
              </a:spcBef>
            </a:pPr>
            <a:endParaRPr lang="el-GR" b="1"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23</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l-GR" b="1" dirty="0" smtClean="0">
                <a:solidFill>
                  <a:schemeClr val="tx2">
                    <a:lumMod val="60000"/>
                    <a:lumOff val="40000"/>
                  </a:schemeClr>
                </a:solidFill>
              </a:rPr>
              <a:t>Μέθοδος «</a:t>
            </a:r>
            <a:r>
              <a:rPr lang="en-US" b="1" dirty="0" smtClean="0">
                <a:solidFill>
                  <a:schemeClr val="tx2">
                    <a:lumMod val="60000"/>
                    <a:lumOff val="40000"/>
                  </a:schemeClr>
                </a:solidFill>
              </a:rPr>
              <a:t>Capacity-Restraint</a:t>
            </a:r>
            <a:r>
              <a:rPr lang="el-GR" b="1" dirty="0" smtClean="0">
                <a:solidFill>
                  <a:schemeClr val="tx2">
                    <a:lumMod val="60000"/>
                    <a:lumOff val="40000"/>
                  </a:schemeClr>
                </a:solidFill>
              </a:rPr>
              <a:t>»</a:t>
            </a:r>
            <a:r>
              <a:rPr lang="en-US" b="1" dirty="0" smtClean="0">
                <a:solidFill>
                  <a:schemeClr val="tx2">
                    <a:lumMod val="60000"/>
                    <a:lumOff val="40000"/>
                  </a:schemeClr>
                </a:solidFill>
              </a:rPr>
              <a:t> [3/3]</a:t>
            </a:r>
            <a:endParaRPr lang="el-GR" b="1" baseline="30000" dirty="0">
              <a:solidFill>
                <a:schemeClr val="tx2">
                  <a:lumMod val="60000"/>
                  <a:lumOff val="40000"/>
                </a:schemeClr>
              </a:solidFill>
            </a:endParaRPr>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24</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2" name="11 - Πίνακας"/>
          <p:cNvGraphicFramePr>
            <a:graphicFrameLocks noGrp="1"/>
          </p:cNvGraphicFramePr>
          <p:nvPr/>
        </p:nvGraphicFramePr>
        <p:xfrm>
          <a:off x="1187624" y="1325634"/>
          <a:ext cx="6264696" cy="5443942"/>
        </p:xfrm>
        <a:graphic>
          <a:graphicData uri="http://schemas.openxmlformats.org/drawingml/2006/table">
            <a:tbl>
              <a:tblPr firstRow="1" bandRow="1">
                <a:tableStyleId>{5940675A-B579-460E-94D1-54222C63F5DA}</a:tableStyleId>
              </a:tblPr>
              <a:tblGrid>
                <a:gridCol w="1566174"/>
                <a:gridCol w="1566174"/>
                <a:gridCol w="1566174"/>
                <a:gridCol w="1566174"/>
              </a:tblGrid>
              <a:tr h="480516">
                <a:tc rowSpan="2">
                  <a:txBody>
                    <a:bodyPr/>
                    <a:lstStyle/>
                    <a:p>
                      <a:pPr algn="ctr"/>
                      <a:r>
                        <a:rPr lang="en-US" sz="2800" b="1" dirty="0" smtClean="0"/>
                        <a:t>All</a:t>
                      </a:r>
                      <a:r>
                        <a:rPr lang="en-US" sz="2800" b="1" baseline="0" dirty="0" smtClean="0"/>
                        <a:t> Or Nothing</a:t>
                      </a:r>
                      <a:endParaRPr lang="el-GR" sz="2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30000" dirty="0"/>
                    </a:p>
                  </a:txBody>
                  <a:tcPr/>
                </a:tc>
                <a:tc>
                  <a:txBody>
                    <a:bodyPr/>
                    <a:lstStyle/>
                    <a:p>
                      <a:endParaRPr lang="el-GR" dirty="0"/>
                    </a:p>
                  </a:txBody>
                  <a:tcPr/>
                </a:tc>
                <a:tc>
                  <a:txBody>
                    <a:bodyPr/>
                    <a:lstStyle/>
                    <a:p>
                      <a:endParaRPr lang="el-GR" dirty="0"/>
                    </a:p>
                  </a:txBody>
                  <a:tcPr/>
                </a:tc>
              </a:tr>
              <a:tr h="411726">
                <a:tc vMerge="1">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1201290">
                <a:tc>
                  <a:txBody>
                    <a:bodyPr/>
                    <a:lstStyle/>
                    <a:p>
                      <a:pPr algn="ctr"/>
                      <a:r>
                        <a:rPr lang="el-GR" sz="2800" b="1" dirty="0" smtClean="0"/>
                        <a:t>Ενημέ-ρωση</a:t>
                      </a:r>
                    </a:p>
                    <a:p>
                      <a:pPr algn="ctr"/>
                      <a:r>
                        <a:rPr lang="el-GR" sz="2800" b="1" dirty="0" smtClean="0"/>
                        <a:t>Ν=1</a:t>
                      </a:r>
                      <a:endParaRPr lang="el-GR" sz="2800" b="1"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453821">
                <a:tc>
                  <a:txBody>
                    <a:bodyPr/>
                    <a:lstStyle/>
                    <a:p>
                      <a:pPr algn="ctr"/>
                      <a:r>
                        <a:rPr lang="en-US" sz="2800" b="1" dirty="0" smtClean="0"/>
                        <a:t>A-O-N</a:t>
                      </a:r>
                      <a:endParaRPr lang="el-GR" sz="2800" b="1"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1557496">
                <a:tc>
                  <a:txBody>
                    <a:bodyPr/>
                    <a:lstStyle/>
                    <a:p>
                      <a:pPr algn="ctr"/>
                      <a:r>
                        <a:rPr lang="el-GR" sz="2800" b="1" dirty="0" smtClean="0"/>
                        <a:t>Ενημέ-</a:t>
                      </a:r>
                    </a:p>
                    <a:p>
                      <a:pPr algn="ctr"/>
                      <a:r>
                        <a:rPr lang="el-GR" sz="2800" b="1" dirty="0" smtClean="0"/>
                        <a:t>ρωση</a:t>
                      </a:r>
                    </a:p>
                    <a:p>
                      <a:pPr algn="ctr"/>
                      <a:r>
                        <a:rPr lang="el-GR" sz="2800" b="1" dirty="0" smtClean="0"/>
                        <a:t>Ν=Ν+1</a:t>
                      </a:r>
                    </a:p>
                  </a:txBody>
                  <a:tcPr anchor="ctr"/>
                </a:tc>
                <a:tc>
                  <a:txBody>
                    <a:bodyPr/>
                    <a:lstStyle/>
                    <a:p>
                      <a:endParaRPr lang="el-GR" dirty="0"/>
                    </a:p>
                  </a:txBody>
                  <a:tcPr/>
                </a:tc>
                <a:tc>
                  <a:txBody>
                    <a:bodyPr/>
                    <a:lstStyle/>
                    <a:p>
                      <a:endParaRPr lang="el-GR" dirty="0"/>
                    </a:p>
                  </a:txBody>
                  <a:tcPr/>
                </a:tc>
                <a:tc>
                  <a:txBody>
                    <a:bodyPr/>
                    <a:lstStyle/>
                    <a:p>
                      <a:endParaRPr lang="el-GR" dirty="0"/>
                    </a:p>
                  </a:txBody>
                  <a:tcPr/>
                </a:tc>
              </a:tr>
              <a:tr h="453821">
                <a:tc>
                  <a:txBody>
                    <a:bodyPr/>
                    <a:lstStyle/>
                    <a:p>
                      <a:pPr algn="ctr"/>
                      <a:r>
                        <a:rPr lang="el-GR" sz="2800" b="1" dirty="0" smtClean="0"/>
                        <a:t>Α-Ο-Ν</a:t>
                      </a:r>
                      <a:endParaRPr lang="el-GR" sz="2800" b="1"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20344">
                <a:tc gridSpan="4">
                  <a:txBody>
                    <a:bodyPr/>
                    <a:lstStyle/>
                    <a:p>
                      <a:pPr algn="ctr"/>
                      <a:r>
                        <a:rPr lang="el-GR" sz="2800" b="1" dirty="0" smtClean="0"/>
                        <a:t>κ.τ.λ.</a:t>
                      </a:r>
                      <a:endParaRPr lang="el-GR" sz="28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bl>
          </a:graphicData>
        </a:graphic>
      </p:graphicFrame>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1412776"/>
            <a:ext cx="1152525" cy="485775"/>
          </a:xfrm>
          <a:prstGeom prst="rect">
            <a:avLst/>
          </a:prstGeom>
          <a:noFill/>
        </p:spPr>
      </p:pic>
      <p:sp>
        <p:nvSpPr>
          <p:cNvPr id="1027"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9992" y="1412776"/>
            <a:ext cx="1152525" cy="495300"/>
          </a:xfrm>
          <a:prstGeom prst="rect">
            <a:avLst/>
          </a:prstGeom>
          <a:noFill/>
        </p:spPr>
      </p:pic>
      <p:sp>
        <p:nvSpPr>
          <p:cNvPr id="6" name="Rectangle 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2160" y="1412776"/>
            <a:ext cx="1152525" cy="495300"/>
          </a:xfrm>
          <a:prstGeom prst="rect">
            <a:avLst/>
          </a:prstGeom>
          <a:noFill/>
        </p:spPr>
      </p:pic>
      <p:sp>
        <p:nvSpPr>
          <p:cNvPr id="1033"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15816" y="2708920"/>
            <a:ext cx="1343025" cy="485775"/>
          </a:xfrm>
          <a:prstGeom prst="rect">
            <a:avLst/>
          </a:prstGeom>
          <a:noFill/>
        </p:spPr>
      </p:pic>
      <p:sp>
        <p:nvSpPr>
          <p:cNvPr id="1039" name="Rectangle 1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40"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72000" y="2708920"/>
            <a:ext cx="1152525" cy="485775"/>
          </a:xfrm>
          <a:prstGeom prst="rect">
            <a:avLst/>
          </a:prstGeom>
          <a:noFill/>
        </p:spPr>
      </p:pic>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43"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84168" y="2708920"/>
            <a:ext cx="1152525" cy="485775"/>
          </a:xfrm>
          <a:prstGeom prst="rect">
            <a:avLst/>
          </a:prstGeom>
          <a:noFill/>
        </p:spPr>
      </p:pic>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46"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87824" y="4653136"/>
            <a:ext cx="1152525" cy="485775"/>
          </a:xfrm>
          <a:prstGeom prst="rect">
            <a:avLst/>
          </a:prstGeom>
          <a:noFill/>
        </p:spPr>
      </p:pic>
      <p:sp>
        <p:nvSpPr>
          <p:cNvPr id="1048" name="Rectangle 2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49" name="Picture 2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27984" y="4653136"/>
            <a:ext cx="1352550" cy="485775"/>
          </a:xfrm>
          <a:prstGeom prst="rect">
            <a:avLst/>
          </a:prstGeom>
          <a:noFill/>
        </p:spPr>
      </p:pic>
      <p:sp>
        <p:nvSpPr>
          <p:cNvPr id="1051"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52" name="Picture 2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084168" y="4653136"/>
            <a:ext cx="1152525" cy="485775"/>
          </a:xfrm>
          <a:prstGeom prst="rect">
            <a:avLst/>
          </a:prstGeom>
          <a:noFill/>
        </p:spPr>
      </p:pic>
      <p:sp>
        <p:nvSpPr>
          <p:cNvPr id="1054" name="Rectangle 3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55" name="Picture 3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915816" y="1844824"/>
            <a:ext cx="1200150" cy="485775"/>
          </a:xfrm>
          <a:prstGeom prst="rect">
            <a:avLst/>
          </a:prstGeom>
          <a:noFill/>
        </p:spPr>
      </p:pic>
      <p:sp>
        <p:nvSpPr>
          <p:cNvPr id="1057" name="Rectangle 3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58" name="Picture 3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499992" y="1844824"/>
            <a:ext cx="1009650" cy="495300"/>
          </a:xfrm>
          <a:prstGeom prst="rect">
            <a:avLst/>
          </a:prstGeom>
          <a:noFill/>
        </p:spPr>
      </p:pic>
      <p:sp>
        <p:nvSpPr>
          <p:cNvPr id="1060" name="Rectangle 3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61" name="Picture 3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12160" y="1844824"/>
            <a:ext cx="1009650" cy="495300"/>
          </a:xfrm>
          <a:prstGeom prst="rect">
            <a:avLst/>
          </a:prstGeom>
          <a:noFill/>
        </p:spPr>
      </p:pic>
      <p:sp>
        <p:nvSpPr>
          <p:cNvPr id="1063" name="Rectangle 3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64" name="Picture 40"/>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915816" y="3645024"/>
            <a:ext cx="1000125" cy="485775"/>
          </a:xfrm>
          <a:prstGeom prst="rect">
            <a:avLst/>
          </a:prstGeom>
          <a:noFill/>
        </p:spPr>
      </p:pic>
      <p:sp>
        <p:nvSpPr>
          <p:cNvPr id="1066" name="Rectangle 42"/>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67" name="Picture 4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572000" y="3645024"/>
            <a:ext cx="1200150" cy="485775"/>
          </a:xfrm>
          <a:prstGeom prst="rect">
            <a:avLst/>
          </a:prstGeom>
          <a:noFill/>
        </p:spPr>
      </p:pic>
      <p:sp>
        <p:nvSpPr>
          <p:cNvPr id="1069" name="Rectangle 4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70" name="Picture 4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084168" y="3645024"/>
            <a:ext cx="1000125" cy="485775"/>
          </a:xfrm>
          <a:prstGeom prst="rect">
            <a:avLst/>
          </a:prstGeom>
          <a:noFill/>
        </p:spPr>
      </p:pic>
      <p:sp>
        <p:nvSpPr>
          <p:cNvPr id="1072" name="Rectangle 4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5" name="Rectangle 5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76" name="Picture 52"/>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987824" y="5733256"/>
            <a:ext cx="1200150" cy="485775"/>
          </a:xfrm>
          <a:prstGeom prst="rect">
            <a:avLst/>
          </a:prstGeom>
          <a:noFill/>
        </p:spPr>
      </p:pic>
      <p:sp>
        <p:nvSpPr>
          <p:cNvPr id="1078" name="Rectangle 5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79" name="Picture 55"/>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644008" y="5733256"/>
            <a:ext cx="1009650" cy="485775"/>
          </a:xfrm>
          <a:prstGeom prst="rect">
            <a:avLst/>
          </a:prstGeom>
          <a:noFill/>
        </p:spPr>
      </p:pic>
      <p:sp>
        <p:nvSpPr>
          <p:cNvPr id="1081" name="Rectangle 5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82" name="Picture 58"/>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084168" y="5733256"/>
            <a:ext cx="1009650" cy="485775"/>
          </a:xfrm>
          <a:prstGeom prst="rect">
            <a:avLst/>
          </a:prstGeom>
          <a:noFill/>
        </p:spPr>
      </p:pic>
      <p:sp>
        <p:nvSpPr>
          <p:cNvPr id="1084" name="Rectangle 6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Μειονεκτήματα Μεθόδου «</a:t>
            </a:r>
            <a:r>
              <a:rPr lang="en-US" b="1" dirty="0" smtClean="0">
                <a:solidFill>
                  <a:schemeClr val="tx2">
                    <a:lumMod val="60000"/>
                    <a:lumOff val="40000"/>
                  </a:schemeClr>
                </a:solidFill>
              </a:rPr>
              <a:t>Capacity-Restraint</a:t>
            </a:r>
            <a:r>
              <a:rPr lang="el-GR" b="1" dirty="0" smtClean="0">
                <a:solidFill>
                  <a:schemeClr val="tx2">
                    <a:lumMod val="60000"/>
                    <a:lumOff val="40000"/>
                  </a:schemeClr>
                </a:solidFill>
              </a:rPr>
              <a:t>»</a:t>
            </a:r>
            <a:r>
              <a:rPr lang="en-US" b="1" dirty="0" smtClean="0">
                <a:solidFill>
                  <a:schemeClr val="tx2">
                    <a:lumMod val="60000"/>
                    <a:lumOff val="40000"/>
                  </a:schemeClr>
                </a:solidFill>
              </a:rPr>
              <a:t> [1/2]</a:t>
            </a:r>
            <a:endParaRPr lang="el-GR" b="1" baseline="30000" dirty="0">
              <a:solidFill>
                <a:schemeClr val="tx2">
                  <a:lumMod val="60000"/>
                  <a:lumOff val="40000"/>
                </a:schemeClr>
              </a:solidFill>
            </a:endParaRPr>
          </a:p>
        </p:txBody>
      </p:sp>
      <p:sp>
        <p:nvSpPr>
          <p:cNvPr id="67" name="66 - Θέση περιεχομένου"/>
          <p:cNvSpPr>
            <a:spLocks noGrp="1"/>
          </p:cNvSpPr>
          <p:nvPr>
            <p:ph idx="1"/>
          </p:nvPr>
        </p:nvSpPr>
        <p:spPr>
          <a:xfrm>
            <a:off x="457200" y="1844824"/>
            <a:ext cx="8229600" cy="4281339"/>
          </a:xfrm>
        </p:spPr>
        <p:txBody>
          <a:bodyPr>
            <a:noAutofit/>
          </a:bodyPr>
          <a:lstStyle/>
          <a:p>
            <a:pPr marL="514350" indent="-514350">
              <a:lnSpc>
                <a:spcPct val="150000"/>
              </a:lnSpc>
              <a:buFont typeface="+mj-lt"/>
              <a:buAutoNum type="arabicPeriod"/>
            </a:pPr>
            <a:r>
              <a:rPr lang="el-GR" dirty="0" smtClean="0"/>
              <a:t>Η μέθοδος μας δίνει ότι το 3</a:t>
            </a:r>
            <a:r>
              <a:rPr lang="el-GR" baseline="30000" dirty="0" smtClean="0"/>
              <a:t>ο</a:t>
            </a:r>
            <a:r>
              <a:rPr lang="el-GR" dirty="0" smtClean="0"/>
              <a:t> οδικό δίκτυο δε θα χρησιμοποιηθεί καθόλου.</a:t>
            </a:r>
          </a:p>
          <a:p>
            <a:pPr marL="514350" indent="-514350">
              <a:lnSpc>
                <a:spcPct val="150000"/>
              </a:lnSpc>
              <a:buFont typeface="+mj-lt"/>
              <a:buAutoNum type="arabicPeriod"/>
            </a:pPr>
            <a:r>
              <a:rPr lang="el-GR" dirty="0" smtClean="0"/>
              <a:t>Η μέθοδος δε συγκλίνει. Η λύση εξαρτάται από το πού θα σταματήσω   </a:t>
            </a:r>
            <a:r>
              <a:rPr lang="el-GR" dirty="0" smtClean="0">
                <a:solidFill>
                  <a:srgbClr val="0070C0"/>
                </a:solidFill>
                <a:sym typeface="Wingdings" pitchFamily="2" charset="2"/>
              </a:rPr>
              <a:t></a:t>
            </a:r>
            <a:r>
              <a:rPr lang="el-GR" dirty="0" smtClean="0"/>
              <a:t>   Δεν υπάρχει λύση (</a:t>
            </a:r>
            <a:r>
              <a:rPr lang="en-US" dirty="0" smtClean="0"/>
              <a:t>flip-flop).</a:t>
            </a: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25</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7"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 name="Rectangle 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3"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9" name="Rectangle 1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8" name="Rectangle 2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1"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4" name="Rectangle 3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7" name="Rectangle 3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0" name="Rectangle 3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3" name="Rectangle 3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6" name="Rectangle 42"/>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9" name="Rectangle 4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2" name="Rectangle 4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5" name="Rectangle 5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8" name="Rectangle 5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81" name="Rectangle 5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84" name="Rectangle 6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Μειονεκτήματα Μεθόδου «</a:t>
            </a:r>
            <a:r>
              <a:rPr lang="en-US" b="1" dirty="0" smtClean="0">
                <a:solidFill>
                  <a:schemeClr val="tx2">
                    <a:lumMod val="60000"/>
                    <a:lumOff val="40000"/>
                  </a:schemeClr>
                </a:solidFill>
              </a:rPr>
              <a:t>Capacity-Restraint</a:t>
            </a:r>
            <a:r>
              <a:rPr lang="el-GR" b="1" dirty="0" smtClean="0">
                <a:solidFill>
                  <a:schemeClr val="tx2">
                    <a:lumMod val="60000"/>
                    <a:lumOff val="40000"/>
                  </a:schemeClr>
                </a:solidFill>
              </a:rPr>
              <a:t>»</a:t>
            </a:r>
            <a:r>
              <a:rPr lang="en-US" b="1" dirty="0" smtClean="0">
                <a:solidFill>
                  <a:schemeClr val="tx2">
                    <a:lumMod val="60000"/>
                    <a:lumOff val="40000"/>
                  </a:schemeClr>
                </a:solidFill>
              </a:rPr>
              <a:t> [2/2]</a:t>
            </a:r>
            <a:endParaRPr lang="el-GR" b="1" baseline="30000" dirty="0">
              <a:solidFill>
                <a:schemeClr val="tx2">
                  <a:lumMod val="60000"/>
                  <a:lumOff val="40000"/>
                </a:schemeClr>
              </a:solidFill>
            </a:endParaRPr>
          </a:p>
        </p:txBody>
      </p:sp>
      <p:sp>
        <p:nvSpPr>
          <p:cNvPr id="67" name="66 - Θέση περιεχομένου"/>
          <p:cNvSpPr>
            <a:spLocks noGrp="1"/>
          </p:cNvSpPr>
          <p:nvPr>
            <p:ph idx="1"/>
          </p:nvPr>
        </p:nvSpPr>
        <p:spPr>
          <a:xfrm>
            <a:off x="457200" y="2060848"/>
            <a:ext cx="8229600" cy="4065315"/>
          </a:xfrm>
        </p:spPr>
        <p:txBody>
          <a:bodyPr>
            <a:normAutofit fontScale="92500" lnSpcReduction="20000"/>
          </a:bodyPr>
          <a:lstStyle/>
          <a:p>
            <a:r>
              <a:rPr lang="el-GR" b="1" dirty="0" smtClean="0"/>
              <a:t>Για να απαλείψουμε τα μειονεκτήματα της μεθόδου:</a:t>
            </a:r>
            <a:br>
              <a:rPr lang="el-GR" b="1" dirty="0" smtClean="0"/>
            </a:br>
            <a:endParaRPr lang="el-GR" b="1" dirty="0" smtClean="0"/>
          </a:p>
          <a:p>
            <a:pPr marL="571500" indent="-571500">
              <a:buFont typeface="+mj-lt"/>
              <a:buAutoNum type="romanLcPeriod"/>
            </a:pPr>
            <a:r>
              <a:rPr lang="el-GR" dirty="0" smtClean="0"/>
              <a:t>Δε χρησιμοποιούμε το 3 ποτέ  </a:t>
            </a:r>
            <a:r>
              <a:rPr lang="el-GR" dirty="0" smtClean="0">
                <a:solidFill>
                  <a:srgbClr val="0070C0"/>
                </a:solidFill>
                <a:sym typeface="Wingdings" pitchFamily="2" charset="2"/>
              </a:rPr>
              <a:t></a:t>
            </a:r>
            <a:r>
              <a:rPr lang="el-GR" dirty="0" smtClean="0">
                <a:sym typeface="Wingdings" pitchFamily="2" charset="2"/>
              </a:rPr>
              <a:t> </a:t>
            </a:r>
            <a:r>
              <a:rPr lang="el-GR" dirty="0" smtClean="0"/>
              <a:t>Παίρνουμε το μέσο όρο (Μ.Ο.) των άλλων δύο και τον βάζουμε στο 3.</a:t>
            </a:r>
          </a:p>
          <a:p>
            <a:pPr marL="571500" indent="-571500">
              <a:buFont typeface="+mj-lt"/>
              <a:buAutoNum type="romanLcPeriod"/>
            </a:pPr>
            <a:r>
              <a:rPr lang="el-GR" dirty="0" smtClean="0"/>
              <a:t>Παίρνουμε το μέσο όρο</a:t>
            </a:r>
          </a:p>
          <a:p>
            <a:pPr marL="571500" indent="-571500">
              <a:buFont typeface="+mj-lt"/>
              <a:buAutoNum type="romanLcPeriod"/>
            </a:pPr>
            <a:r>
              <a:rPr lang="el-GR" dirty="0" smtClean="0"/>
              <a:t>Σταματάμε μετά από </a:t>
            </a:r>
            <a:r>
              <a:rPr lang="en-US" dirty="0" smtClean="0"/>
              <a:t>x</a:t>
            </a:r>
            <a:r>
              <a:rPr lang="el-GR" dirty="0" smtClean="0"/>
              <a:t> βήματα και παίρνουμε το μέσο όρο των προηγούμενων βημάτων.</a:t>
            </a: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26</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7"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 name="Rectangle 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3" name="Rectangle 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9" name="Rectangle 1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48" name="Rectangle 2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1"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4" name="Rectangle 3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57" name="Rectangle 3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0" name="Rectangle 3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3" name="Rectangle 3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6" name="Rectangle 42"/>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69" name="Rectangle 4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2" name="Rectangle 4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5" name="Rectangle 5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78" name="Rectangle 54"/>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81" name="Rectangle 5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84" name="Rectangle 60"/>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Μέθοδος «Λείανση»</a:t>
            </a:r>
            <a:endParaRPr lang="el-GR" b="1" baseline="30000" dirty="0">
              <a:solidFill>
                <a:schemeClr val="tx2">
                  <a:lumMod val="60000"/>
                  <a:lumOff val="40000"/>
                </a:schemeClr>
              </a:solidFill>
            </a:endParaRPr>
          </a:p>
        </p:txBody>
      </p:sp>
      <p:sp>
        <p:nvSpPr>
          <p:cNvPr id="32" name="31 - Θέση περιεχομένου"/>
          <p:cNvSpPr>
            <a:spLocks noGrp="1"/>
          </p:cNvSpPr>
          <p:nvPr>
            <p:ph idx="1"/>
          </p:nvPr>
        </p:nvSpPr>
        <p:spPr/>
        <p:txBody>
          <a:bodyPr/>
          <a:lstStyle/>
          <a:p>
            <a:pPr>
              <a:buFont typeface="Wingdings" pitchFamily="2" charset="2"/>
              <a:buChar char="Ø"/>
            </a:pPr>
            <a:r>
              <a:rPr lang="el-GR" b="1" dirty="0" smtClean="0"/>
              <a:t> γ’ τρόπος: Λείανση</a:t>
            </a:r>
          </a:p>
          <a:p>
            <a:pPr marL="0" indent="0">
              <a:spcBef>
                <a:spcPts val="1800"/>
              </a:spcBef>
              <a:buNone/>
            </a:pPr>
            <a:r>
              <a:rPr lang="el-GR" dirty="0" smtClean="0"/>
              <a:t>Εργαζόμαστε όπως στην προηγούμενη μέθοδο με την ακόλουθη διαφοροποίηση: μόλις βρούμε στην ενημέρωση τα </a:t>
            </a:r>
            <a:r>
              <a:rPr lang="en-US" dirty="0" smtClean="0"/>
              <a:t>t, </a:t>
            </a:r>
            <a:r>
              <a:rPr lang="el-GR" dirty="0" smtClean="0"/>
              <a:t>πριν προχωρήσουμε στο επόμενο Α-Ο-Ν, εφαρμόζουμε τον εξής τύπο:</a:t>
            </a:r>
          </a:p>
          <a:p>
            <a:pPr marL="0" indent="0">
              <a:spcBef>
                <a:spcPts val="1800"/>
              </a:spcBef>
              <a:buNone/>
            </a:pPr>
            <a:endParaRPr lang="el-GR" dirty="0"/>
          </a:p>
        </p:txBody>
      </p:sp>
      <p:sp>
        <p:nvSpPr>
          <p:cNvPr id="4" name="Slide Number Placeholder 3"/>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27</a:t>
            </a:fld>
            <a:endParaRPr lang="el-GR" sz="2000" b="1" dirty="0">
              <a:solidFill>
                <a:schemeClr val="tx2">
                  <a:lumMod val="60000"/>
                  <a:lumOff val="40000"/>
                </a:schemeClr>
              </a:solidFill>
            </a:endParaRPr>
          </a:p>
        </p:txBody>
      </p:sp>
      <p:pic>
        <p:nvPicPr>
          <p:cNvPr id="1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04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4581128"/>
            <a:ext cx="5105400" cy="571500"/>
          </a:xfrm>
          <a:prstGeom prst="rect">
            <a:avLst/>
          </a:prstGeom>
          <a:noFill/>
          <a:ln w="25400">
            <a:solidFill>
              <a:schemeClr val="accent1"/>
            </a:solidFill>
          </a:ln>
        </p:spPr>
      </p:pic>
      <p:sp>
        <p:nvSpPr>
          <p:cNvPr id="60419" name="Rectangle 3"/>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14 - Ευθύγραμμο βέλος σύνδεσης"/>
          <p:cNvCxnSpPr/>
          <p:nvPr/>
        </p:nvCxnSpPr>
        <p:spPr>
          <a:xfrm>
            <a:off x="2051720" y="5085184"/>
            <a:ext cx="0"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4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04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5517232"/>
            <a:ext cx="390525" cy="495300"/>
          </a:xfrm>
          <a:prstGeom prst="rect">
            <a:avLst/>
          </a:prstGeom>
          <a:noFill/>
        </p:spPr>
      </p:pic>
      <p:sp>
        <p:nvSpPr>
          <p:cNvPr id="60422" name="Rectangle 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20 - TextBox"/>
          <p:cNvSpPr txBox="1"/>
          <p:nvPr/>
        </p:nvSpPr>
        <p:spPr>
          <a:xfrm>
            <a:off x="3419872" y="5301208"/>
            <a:ext cx="4752528" cy="1200329"/>
          </a:xfrm>
          <a:prstGeom prst="rect">
            <a:avLst/>
          </a:prstGeom>
          <a:noFill/>
        </p:spPr>
        <p:txBody>
          <a:bodyPr wrap="square" rtlCol="0">
            <a:spAutoFit/>
          </a:bodyPr>
          <a:lstStyle/>
          <a:p>
            <a:r>
              <a:rPr lang="el-GR" sz="2400" dirty="0" smtClean="0"/>
              <a:t>Εφαρμόστε μόνοι σας τη μέθοδο αυτή στο 4</a:t>
            </a:r>
            <a:r>
              <a:rPr lang="el-GR" sz="2400" baseline="30000" dirty="0" smtClean="0"/>
              <a:t>ο</a:t>
            </a:r>
            <a:r>
              <a:rPr lang="el-GR" sz="2400" dirty="0" smtClean="0"/>
              <a:t>  πρόβλημα για εξάσκηση.</a:t>
            </a:r>
            <a:endParaRPr lang="el-G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chemeClr val="tx2">
                    <a:lumMod val="60000"/>
                    <a:lumOff val="40000"/>
                  </a:schemeClr>
                </a:solidFill>
              </a:rPr>
              <a:t>Τέλος Ενότητας</a:t>
            </a:r>
            <a:endParaRPr lang="el-GR" b="1" dirty="0">
              <a:solidFill>
                <a:schemeClr val="tx2">
                  <a:lumMod val="60000"/>
                  <a:lumOff val="40000"/>
                </a:schemeClr>
              </a:solidFill>
            </a:endParaRPr>
          </a:p>
        </p:txBody>
      </p:sp>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Χρηματοδότηση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Slide Number Placeholder 8"/>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29</a:t>
            </a:fld>
            <a:endParaRPr lang="el-GR" sz="2000" b="1" dirty="0">
              <a:solidFill>
                <a:schemeClr val="tx2">
                  <a:lumMod val="60000"/>
                  <a:lumOff val="40000"/>
                </a:schemeClr>
              </a:solidFill>
            </a:endParaRPr>
          </a:p>
        </p:txBody>
      </p:sp>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fontScale="90000"/>
          </a:bodyPr>
          <a:lstStyle/>
          <a:p>
            <a:r>
              <a:rPr lang="el-GR" b="1" dirty="0" smtClean="0">
                <a:solidFill>
                  <a:schemeClr val="tx2">
                    <a:lumMod val="60000"/>
                    <a:lumOff val="40000"/>
                  </a:schemeClr>
                </a:solidFill>
              </a:rPr>
              <a:t>Διασταύρωση σε σηματοδοτούμενο κόμβο </a:t>
            </a:r>
            <a:endParaRPr lang="el-GR" b="1" dirty="0">
              <a:solidFill>
                <a:schemeClr val="tx2">
                  <a:lumMod val="60000"/>
                  <a:lumOff val="40000"/>
                </a:schemeClr>
              </a:solidFill>
            </a:endParaRPr>
          </a:p>
        </p:txBody>
      </p:sp>
      <p:sp>
        <p:nvSpPr>
          <p:cNvPr id="3" name="Content Placeholder 2"/>
          <p:cNvSpPr>
            <a:spLocks noGrp="1"/>
          </p:cNvSpPr>
          <p:nvPr>
            <p:ph sz="half" idx="1"/>
          </p:nvPr>
        </p:nvSpPr>
        <p:spPr>
          <a:xfrm>
            <a:off x="457200" y="1600200"/>
            <a:ext cx="4258816" cy="4525963"/>
          </a:xfrm>
        </p:spPr>
        <p:txBody>
          <a:bodyPr>
            <a:normAutofit/>
          </a:bodyPr>
          <a:lstStyle/>
          <a:p>
            <a:pPr marL="0">
              <a:buFont typeface="Arial" pitchFamily="34" charset="0"/>
              <a:buNone/>
            </a:pPr>
            <a:r>
              <a:rPr lang="el-GR" dirty="0" smtClean="0"/>
              <a:t>Τυπική συνάρτηση σε οδικό δίκτυο πλησιάζοντας διασταύρωση σε σηματοδοτούμενο κόμβο</a:t>
            </a:r>
            <a:endParaRPr lang="el-GR" dirty="0"/>
          </a:p>
        </p:txBody>
      </p:sp>
      <p:sp>
        <p:nvSpPr>
          <p:cNvPr id="7" name="Slide Number Placeholder 6"/>
          <p:cNvSpPr>
            <a:spLocks noGrp="1"/>
          </p:cNvSpPr>
          <p:nvPr>
            <p:ph type="sldNum" sz="quarter" idx="12"/>
          </p:nvPr>
        </p:nvSpPr>
        <p:spPr>
          <a:xfrm>
            <a:off x="8316416" y="6237312"/>
            <a:ext cx="370384" cy="484163"/>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 name="9 - Έλλειψη"/>
          <p:cNvSpPr/>
          <p:nvPr/>
        </p:nvSpPr>
        <p:spPr>
          <a:xfrm>
            <a:off x="971799" y="4594321"/>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11 - Ευθεία γραμμή σύνδεσης"/>
          <p:cNvCxnSpPr/>
          <p:nvPr/>
        </p:nvCxnSpPr>
        <p:spPr>
          <a:xfrm rot="60000" flipV="1">
            <a:off x="1259831" y="4738337"/>
            <a:ext cx="1512168" cy="36004"/>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15 - Έλλειψη"/>
          <p:cNvSpPr/>
          <p:nvPr/>
        </p:nvSpPr>
        <p:spPr>
          <a:xfrm>
            <a:off x="2771999" y="4594321"/>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7" name="16 - Ευθεία γραμμή σύνδεσης"/>
          <p:cNvCxnSpPr/>
          <p:nvPr/>
        </p:nvCxnSpPr>
        <p:spPr>
          <a:xfrm rot="-180000" flipV="1">
            <a:off x="2929001" y="4941048"/>
            <a:ext cx="8583" cy="5040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rot="-180000" flipV="1">
            <a:off x="2929000" y="4148959"/>
            <a:ext cx="8583" cy="504056"/>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827783" y="5098377"/>
            <a:ext cx="792088" cy="584775"/>
          </a:xfrm>
          <a:prstGeom prst="rect">
            <a:avLst/>
          </a:prstGeom>
          <a:noFill/>
        </p:spPr>
        <p:txBody>
          <a:bodyPr wrap="square" rtlCol="0">
            <a:spAutoFit/>
          </a:bodyPr>
          <a:lstStyle/>
          <a:p>
            <a:r>
              <a:rPr lang="el-GR" sz="3200" dirty="0" smtClean="0"/>
              <a:t>Α</a:t>
            </a:r>
            <a:endParaRPr lang="el-GR" sz="3200" dirty="0"/>
          </a:p>
        </p:txBody>
      </p:sp>
      <p:sp>
        <p:nvSpPr>
          <p:cNvPr id="23" name="22 - TextBox"/>
          <p:cNvSpPr txBox="1"/>
          <p:nvPr/>
        </p:nvSpPr>
        <p:spPr>
          <a:xfrm>
            <a:off x="2771999" y="5458417"/>
            <a:ext cx="576064" cy="584775"/>
          </a:xfrm>
          <a:prstGeom prst="rect">
            <a:avLst/>
          </a:prstGeom>
          <a:noFill/>
        </p:spPr>
        <p:txBody>
          <a:bodyPr wrap="square" rtlCol="0">
            <a:spAutoFit/>
          </a:bodyPr>
          <a:lstStyle/>
          <a:p>
            <a:r>
              <a:rPr lang="el-GR" sz="3200" dirty="0" smtClean="0"/>
              <a:t>Β</a:t>
            </a:r>
            <a:endParaRPr lang="el-GR" sz="3200" dirty="0"/>
          </a:p>
        </p:txBody>
      </p:sp>
      <p:cxnSp>
        <p:nvCxnSpPr>
          <p:cNvPr id="25" name="24 - Ευθύγραμμο βέλος σύνδεσης"/>
          <p:cNvCxnSpPr/>
          <p:nvPr/>
        </p:nvCxnSpPr>
        <p:spPr>
          <a:xfrm>
            <a:off x="1547863" y="4450305"/>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2" name="31 - Θέση περιεχομένου"/>
          <p:cNvGraphicFramePr>
            <a:graphicFrameLocks noGrp="1"/>
          </p:cNvGraphicFramePr>
          <p:nvPr>
            <p:ph sz="half" idx="2"/>
          </p:nvPr>
        </p:nvGraphicFramePr>
        <p:xfrm>
          <a:off x="4644008" y="1484784"/>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Σημείωμα Ιστορικού Εκδόσεων Έργου</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Το παρόν έργο αποτελεί την έκδοση 1.0 και δεν έχουν προηγηθεί άλλες εκδόσεις.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16416" y="6381328"/>
            <a:ext cx="504056"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30</a:t>
            </a:fld>
            <a:endParaRPr lang="el-GR" sz="2000" b="1" dirty="0">
              <a:solidFill>
                <a:schemeClr val="tx2">
                  <a:lumMod val="60000"/>
                  <a:lumOff val="40000"/>
                </a:schemeClr>
              </a:solidFill>
            </a:endParaRPr>
          </a:p>
        </p:txBody>
      </p:sp>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Σημείωμα </a:t>
            </a:r>
            <a:r>
              <a:rPr lang="el-GR" b="1" dirty="0" smtClean="0">
                <a:solidFill>
                  <a:schemeClr val="tx2">
                    <a:lumMod val="60000"/>
                    <a:lumOff val="40000"/>
                  </a:schemeClr>
                </a:solidFill>
              </a:rPr>
              <a:t>Αναφοράς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Copyright Πανεπιστήμιο Πατρών</a:t>
            </a:r>
            <a:r>
              <a:rPr lang="en-US" dirty="0" smtClean="0"/>
              <a:t>,</a:t>
            </a:r>
            <a:r>
              <a:rPr lang="el-GR" dirty="0" smtClean="0"/>
              <a:t> Πολυτεχνική Σχολή, Τμήμα Πολιτικών Μηχανικών, Διδάσκων: Γεώργιος Στεφανίδης. «Ανάλυση Μεταφορών ΙΙ. Ενότητα 3 : Διασταύρωση σε κόμβο».</a:t>
            </a:r>
            <a:r>
              <a:rPr lang="en-US" dirty="0" smtClean="0"/>
              <a:t> </a:t>
            </a:r>
            <a:r>
              <a:rPr lang="el-GR" dirty="0" smtClean="0"/>
              <a:t>Έκδοση</a:t>
            </a:r>
            <a:r>
              <a:rPr lang="el-GR" dirty="0"/>
              <a:t>: </a:t>
            </a:r>
            <a:r>
              <a:rPr lang="el-GR" dirty="0" smtClean="0"/>
              <a:t>1.0</a:t>
            </a:r>
            <a:r>
              <a:rPr lang="el-GR" dirty="0"/>
              <a:t>. </a:t>
            </a:r>
            <a:r>
              <a:rPr lang="el-GR" dirty="0" smtClean="0"/>
              <a:t>Πάτρα 2015. </a:t>
            </a:r>
            <a:r>
              <a:rPr lang="el-GR" dirty="0"/>
              <a:t>Διαθέσιμο από τη δικτυακή </a:t>
            </a:r>
            <a:r>
              <a:rPr lang="el-GR" dirty="0" smtClean="0"/>
              <a:t>διεύθυνση:</a:t>
            </a:r>
            <a:r>
              <a:rPr lang="el-GR" dirty="0" smtClean="0">
                <a:solidFill>
                  <a:srgbClr val="FF0000"/>
                </a:solidFill>
              </a:rPr>
              <a:t>   </a:t>
            </a:r>
            <a:r>
              <a:rPr lang="en-US" dirty="0" smtClean="0">
                <a:solidFill>
                  <a:srgbClr val="FF0000"/>
                </a:solidFill>
                <a:hlinkClick r:id="rId3"/>
              </a:rPr>
              <a:t>https://eclass.upatras.gr/courses/CIV1697/</a:t>
            </a:r>
            <a:endParaRPr lang="el-GR" dirty="0">
              <a:solidFill>
                <a:srgbClr val="FF0000"/>
              </a:solidFill>
            </a:endParaRPr>
          </a:p>
          <a:p>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31</a:t>
            </a:fld>
            <a:endParaRPr lang="el-GR" sz="2000" b="1" dirty="0">
              <a:solidFill>
                <a:schemeClr val="tx2">
                  <a:lumMod val="60000"/>
                  <a:lumOff val="40000"/>
                </a:schemeClr>
              </a:solidFill>
            </a:endParaRPr>
          </a:p>
        </p:txBody>
      </p:sp>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a:xfrm>
            <a:off x="8316416" y="6309320"/>
            <a:ext cx="504056"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32</a:t>
            </a:fld>
            <a:endParaRPr lang="el-GR" sz="2000" b="1" dirty="0">
              <a:solidFill>
                <a:schemeClr val="tx2">
                  <a:lumMod val="60000"/>
                  <a:lumOff val="40000"/>
                </a:schemeClr>
              </a:solidFill>
            </a:endParaRPr>
          </a:p>
        </p:txBody>
      </p:sp>
      <p:sp>
        <p:nvSpPr>
          <p:cNvPr id="10" name="4 - Ορθογώνιο"/>
          <p:cNvSpPr/>
          <p:nvPr/>
        </p:nvSpPr>
        <p:spPr>
          <a:xfrm>
            <a:off x="1331640" y="0"/>
            <a:ext cx="6015236" cy="769441"/>
          </a:xfrm>
          <a:prstGeom prst="rect">
            <a:avLst/>
          </a:prstGeom>
        </p:spPr>
        <p:txBody>
          <a:bodyPr wrap="none">
            <a:spAutoFit/>
          </a:bodyPr>
          <a:lstStyle/>
          <a:p>
            <a:r>
              <a:rPr lang="el-GR" sz="4400" b="1" dirty="0" smtClean="0">
                <a:solidFill>
                  <a:schemeClr val="tx2">
                    <a:lumMod val="60000"/>
                    <a:lumOff val="40000"/>
                  </a:schemeClr>
                </a:solidFill>
              </a:rPr>
              <a:t>Σημείωμα Αδειοδότησης</a:t>
            </a:r>
            <a:endParaRPr lang="el-GR" sz="4400" b="1" dirty="0">
              <a:solidFill>
                <a:schemeClr val="tx2">
                  <a:lumMod val="60000"/>
                  <a:lumOff val="40000"/>
                </a:schemeClr>
              </a:solidFill>
            </a:endParaRPr>
          </a:p>
        </p:txBody>
      </p:sp>
      <p:sp>
        <p:nvSpPr>
          <p:cNvPr id="11" name="3 - Ορθογώνιο"/>
          <p:cNvSpPr/>
          <p:nvPr/>
        </p:nvSpPr>
        <p:spPr>
          <a:xfrm>
            <a:off x="0" y="692696"/>
            <a:ext cx="8676456" cy="1631216"/>
          </a:xfrm>
          <a:prstGeom prst="rect">
            <a:avLst/>
          </a:prstGeom>
        </p:spPr>
        <p:txBody>
          <a:bodyPr wrap="square">
            <a:spAutoFit/>
          </a:bodyPr>
          <a:lstStyle/>
          <a:p>
            <a:r>
              <a:rPr lang="el-GR" sz="2000" dirty="0" smtClean="0"/>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endParaRPr lang="el-GR" sz="2000" dirty="0"/>
          </a:p>
        </p:txBody>
      </p:sp>
      <p:pic>
        <p:nvPicPr>
          <p:cNvPr id="12" name="Picture 6" descr="http://mirrors.creativecommons.org/presskit/buttons/88x31/png/by-nc-nd.eu.png"/>
          <p:cNvPicPr>
            <a:picLocks noChangeAspect="1" noChangeArrowheads="1"/>
          </p:cNvPicPr>
          <p:nvPr/>
        </p:nvPicPr>
        <p:blipFill>
          <a:blip r:embed="rId3" cstate="print"/>
          <a:srcRect/>
          <a:stretch>
            <a:fillRect/>
          </a:stretch>
        </p:blipFill>
        <p:spPr bwMode="auto">
          <a:xfrm>
            <a:off x="3059832" y="2348880"/>
            <a:ext cx="2232248" cy="781010"/>
          </a:xfrm>
          <a:prstGeom prst="rect">
            <a:avLst/>
          </a:prstGeom>
          <a:noFill/>
        </p:spPr>
      </p:pic>
      <p:sp>
        <p:nvSpPr>
          <p:cNvPr id="13" name="Rectangle 12"/>
          <p:cNvSpPr/>
          <p:nvPr/>
        </p:nvSpPr>
        <p:spPr>
          <a:xfrm>
            <a:off x="0" y="3140968"/>
            <a:ext cx="6480720" cy="400110"/>
          </a:xfrm>
          <a:prstGeom prst="rect">
            <a:avLst/>
          </a:prstGeom>
        </p:spPr>
        <p:txBody>
          <a:bodyPr wrap="square">
            <a:spAutoFit/>
          </a:bodyPr>
          <a:lstStyle/>
          <a:p>
            <a:r>
              <a:rPr lang="el-GR" sz="2000" dirty="0" smtClean="0"/>
              <a:t>[1] http://creativecommons.org/licenses/by-nc-sa/4.0/ </a:t>
            </a:r>
            <a:endParaRPr lang="en-US" sz="2000" dirty="0" smtClean="0"/>
          </a:p>
        </p:txBody>
      </p:sp>
      <p:sp>
        <p:nvSpPr>
          <p:cNvPr id="14" name="8 - Ορθογώνιο"/>
          <p:cNvSpPr/>
          <p:nvPr/>
        </p:nvSpPr>
        <p:spPr>
          <a:xfrm>
            <a:off x="0" y="3501008"/>
            <a:ext cx="8964488" cy="2862322"/>
          </a:xfrm>
          <a:prstGeom prst="rect">
            <a:avLst/>
          </a:prstGeom>
        </p:spPr>
        <p:txBody>
          <a:bodyPr wrap="square">
            <a:spAutoFit/>
          </a:bodyPr>
          <a:lstStyle/>
          <a:p>
            <a:pPr algn="just"/>
            <a:r>
              <a:rPr lang="el-GR" sz="2000" b="1" dirty="0" smtClean="0"/>
              <a:t>Σύμφωνα με αυτήν την άδεια ο δικαιούχος σας δίνει το δικαίωμα να:</a:t>
            </a:r>
          </a:p>
          <a:p>
            <a:pPr algn="just"/>
            <a:r>
              <a:rPr lang="el-GR" sz="2000" b="1" dirty="0" smtClean="0"/>
              <a:t>Μοιραστείτε</a:t>
            </a:r>
            <a:r>
              <a:rPr lang="el-GR" sz="2000" dirty="0" smtClean="0"/>
              <a:t> — αντιγράψετε και αναδιανέμετε το υλικό</a:t>
            </a:r>
          </a:p>
          <a:p>
            <a:pPr algn="just"/>
            <a:r>
              <a:rPr lang="el-GR" sz="2000" b="1" dirty="0" smtClean="0"/>
              <a:t>Υπό τους ακόλουθους όρους:</a:t>
            </a:r>
          </a:p>
          <a:p>
            <a:pPr algn="just"/>
            <a:r>
              <a:rPr lang="el-GR" sz="2000" b="1" dirty="0" smtClean="0"/>
              <a:t>Αναφορά Δημιουργού</a:t>
            </a:r>
            <a:r>
              <a:rPr lang="el-GR" sz="2000" dirty="0" smtClean="0"/>
              <a:t> — Θα πρέπει να καταχωρίσετε αναφορά στο δημιουργό , με σύνδεσμο της άδειας</a:t>
            </a:r>
          </a:p>
          <a:p>
            <a:pPr algn="just"/>
            <a:r>
              <a:rPr lang="el-GR" sz="2000" b="1" dirty="0" smtClean="0"/>
              <a:t>Μη εμπορική χρήση</a:t>
            </a:r>
            <a:r>
              <a:rPr lang="el-GR" sz="2000" dirty="0" smtClean="0"/>
              <a:t> — Δεν μπορείτε να χρησιμοποιήσετε το υλικό για εμπορικούς σκοπούς</a:t>
            </a:r>
          </a:p>
          <a:p>
            <a:pPr algn="just"/>
            <a:r>
              <a:rPr lang="el-GR" sz="2000" b="1" dirty="0" smtClean="0"/>
              <a:t>Μη παράγωγα έργα – </a:t>
            </a:r>
            <a:r>
              <a:rPr lang="el-GR" sz="2000" dirty="0" smtClean="0"/>
              <a:t>Μπορείτε να αναδιανείμετε το υλικό ως έχει, χωρίς να προβείτε σε αλλαγές (ανάμιξη, τροποποίηση)</a:t>
            </a:r>
            <a:endParaRPr lang="el-GR" sz="2000" b="1" dirty="0"/>
          </a:p>
        </p:txBody>
      </p:sp>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Διατήρηση </a:t>
            </a:r>
            <a:r>
              <a:rPr lang="el-GR" b="1" dirty="0" smtClean="0">
                <a:solidFill>
                  <a:schemeClr val="tx2">
                    <a:lumMod val="60000"/>
                    <a:lumOff val="40000"/>
                  </a:schemeClr>
                </a:solidFill>
              </a:rPr>
              <a:t>Σημειωμάτων</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400" dirty="0"/>
              <a:t>τ</a:t>
            </a:r>
            <a:r>
              <a:rPr lang="en-US" sz="2400" dirty="0" smtClean="0"/>
              <a:t>ο </a:t>
            </a:r>
            <a:r>
              <a:rPr lang="en-US" sz="2400" dirty="0"/>
              <a:t>Σημείωμα Αναφοράς</a:t>
            </a:r>
            <a:endParaRPr lang="el-GR" sz="2400" dirty="0"/>
          </a:p>
          <a:p>
            <a:pPr lvl="1">
              <a:buFont typeface="Wingdings" panose="05000000000000000000" pitchFamily="2" charset="2"/>
              <a:buChar char="§"/>
            </a:pPr>
            <a:r>
              <a:rPr lang="el-GR" sz="2400" dirty="0"/>
              <a:t>τ</a:t>
            </a:r>
            <a:r>
              <a:rPr lang="en-US" sz="2400" dirty="0" smtClean="0"/>
              <a:t>ο </a:t>
            </a:r>
            <a:r>
              <a:rPr lang="en-US" sz="2400" dirty="0"/>
              <a:t>Σημείωμα Αδειοδότησης</a:t>
            </a:r>
            <a:endParaRPr lang="el-GR" sz="2400" dirty="0"/>
          </a:p>
          <a:p>
            <a:pPr lvl="1">
              <a:buFont typeface="Wingdings" panose="05000000000000000000" pitchFamily="2" charset="2"/>
              <a:buChar char="§"/>
            </a:pPr>
            <a:r>
              <a:rPr lang="el-GR" sz="2400" dirty="0"/>
              <a:t>τ</a:t>
            </a:r>
            <a:r>
              <a:rPr lang="en-US" sz="2400" dirty="0" smtClean="0"/>
              <a:t>η </a:t>
            </a:r>
            <a:r>
              <a:rPr lang="en-US" sz="2400" dirty="0"/>
              <a:t>δήλωση </a:t>
            </a:r>
            <a:r>
              <a:rPr lang="el-GR" sz="2400" dirty="0"/>
              <a:t>Δ</a:t>
            </a:r>
            <a:r>
              <a:rPr lang="en-US" sz="2400" dirty="0" smtClean="0"/>
              <a:t>ιατήρησης </a:t>
            </a:r>
            <a:r>
              <a:rPr lang="en-US" sz="2400" dirty="0"/>
              <a:t>Σημειωμάτων</a:t>
            </a:r>
            <a:endParaRPr lang="el-GR" sz="2400" dirty="0"/>
          </a:p>
          <a:p>
            <a:pPr lvl="1">
              <a:buFont typeface="Wingdings" panose="05000000000000000000" pitchFamily="2" charset="2"/>
              <a:buChar char="§"/>
            </a:pPr>
            <a:r>
              <a:rPr lang="el-GR" sz="2400" dirty="0"/>
              <a:t>τ</a:t>
            </a:r>
            <a:r>
              <a:rPr lang="el-GR" sz="2400" dirty="0" smtClean="0"/>
              <a:t>ο Σημείωμα Χρήσης Έργων Τρίτων </a:t>
            </a:r>
            <a:r>
              <a:rPr lang="el-GR" sz="24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33</a:t>
            </a:fld>
            <a:endParaRPr lang="el-GR" sz="2000" b="1" dirty="0">
              <a:solidFill>
                <a:schemeClr val="tx2">
                  <a:lumMod val="60000"/>
                  <a:lumOff val="40000"/>
                </a:schemeClr>
              </a:solidFill>
            </a:endParaRPr>
          </a:p>
        </p:txBody>
      </p:sp>
    </p:spTree>
    <p:extLst>
      <p:ext uri="{BB962C8B-B14F-4D97-AF65-F5344CB8AC3E}">
        <p14:creationId xmlns=""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r>
              <a:rPr lang="el-GR" b="1" dirty="0" smtClean="0">
                <a:solidFill>
                  <a:schemeClr val="tx2">
                    <a:lumMod val="60000"/>
                    <a:lumOff val="40000"/>
                  </a:schemeClr>
                </a:solidFill>
              </a:rPr>
              <a:t>Τύποι οδικών δικτύων</a:t>
            </a:r>
            <a:endParaRPr lang="el-GR" b="1" dirty="0">
              <a:solidFill>
                <a:schemeClr val="tx2">
                  <a:lumMod val="60000"/>
                  <a:lumOff val="40000"/>
                </a:schemeClr>
              </a:solidFill>
            </a:endParaRPr>
          </a:p>
        </p:txBody>
      </p:sp>
      <p:sp>
        <p:nvSpPr>
          <p:cNvPr id="19" name="18 - Θέση κειμένου"/>
          <p:cNvSpPr>
            <a:spLocks noGrp="1"/>
          </p:cNvSpPr>
          <p:nvPr>
            <p:ph type="body" idx="1"/>
          </p:nvPr>
        </p:nvSpPr>
        <p:spPr/>
        <p:txBody>
          <a:bodyPr/>
          <a:lstStyle/>
          <a:p>
            <a:r>
              <a:rPr lang="el-GR" dirty="0" smtClean="0"/>
              <a:t>ΕΝ ΣΕΙΡΑ</a:t>
            </a:r>
            <a:endParaRPr lang="el-GR" dirty="0"/>
          </a:p>
        </p:txBody>
      </p:sp>
      <p:sp>
        <p:nvSpPr>
          <p:cNvPr id="24" name="23 - Θέση κειμένου"/>
          <p:cNvSpPr>
            <a:spLocks noGrp="1"/>
          </p:cNvSpPr>
          <p:nvPr>
            <p:ph type="body" sz="quarter" idx="3"/>
          </p:nvPr>
        </p:nvSpPr>
        <p:spPr/>
        <p:txBody>
          <a:bodyPr/>
          <a:lstStyle/>
          <a:p>
            <a:r>
              <a:rPr lang="el-GR" dirty="0" smtClean="0"/>
              <a:t>ΕΝ ΠΑΡΑΛΛΗΛΩ</a:t>
            </a:r>
            <a:endParaRPr lang="el-GR" dirty="0"/>
          </a:p>
        </p:txBody>
      </p:sp>
      <p:sp>
        <p:nvSpPr>
          <p:cNvPr id="7" name="Slide Number Placeholder 6"/>
          <p:cNvSpPr>
            <a:spLocks noGrp="1"/>
          </p:cNvSpPr>
          <p:nvPr>
            <p:ph type="sldNum" sz="quarter" idx="12"/>
          </p:nvPr>
        </p:nvSpPr>
        <p:spPr>
          <a:xfrm>
            <a:off x="8316416" y="6453336"/>
            <a:ext cx="370384" cy="268139"/>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4</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 name="9 - Έλλειψη"/>
          <p:cNvSpPr/>
          <p:nvPr/>
        </p:nvSpPr>
        <p:spPr>
          <a:xfrm>
            <a:off x="899592" y="3645024"/>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21 - TextBox"/>
          <p:cNvSpPr txBox="1"/>
          <p:nvPr/>
        </p:nvSpPr>
        <p:spPr>
          <a:xfrm>
            <a:off x="755576" y="4005064"/>
            <a:ext cx="792088" cy="584775"/>
          </a:xfrm>
          <a:prstGeom prst="rect">
            <a:avLst/>
          </a:prstGeom>
          <a:noFill/>
        </p:spPr>
        <p:txBody>
          <a:bodyPr wrap="square" rtlCol="0">
            <a:spAutoFit/>
          </a:bodyPr>
          <a:lstStyle/>
          <a:p>
            <a:r>
              <a:rPr lang="el-GR" sz="3200" dirty="0" smtClean="0"/>
              <a:t>Α</a:t>
            </a:r>
            <a:endParaRPr lang="el-GR" sz="3200" dirty="0"/>
          </a:p>
        </p:txBody>
      </p:sp>
      <p:sp>
        <p:nvSpPr>
          <p:cNvPr id="27" name="26 - Έλλειψη"/>
          <p:cNvSpPr/>
          <p:nvPr/>
        </p:nvSpPr>
        <p:spPr>
          <a:xfrm>
            <a:off x="2627784" y="3645024"/>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Έλλειψη"/>
          <p:cNvSpPr/>
          <p:nvPr/>
        </p:nvSpPr>
        <p:spPr>
          <a:xfrm>
            <a:off x="1763688" y="3645024"/>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28 - TextBox"/>
          <p:cNvSpPr txBox="1"/>
          <p:nvPr/>
        </p:nvSpPr>
        <p:spPr>
          <a:xfrm>
            <a:off x="1619672" y="4005064"/>
            <a:ext cx="792088" cy="584775"/>
          </a:xfrm>
          <a:prstGeom prst="rect">
            <a:avLst/>
          </a:prstGeom>
          <a:noFill/>
        </p:spPr>
        <p:txBody>
          <a:bodyPr wrap="square" rtlCol="0">
            <a:spAutoFit/>
          </a:bodyPr>
          <a:lstStyle/>
          <a:p>
            <a:r>
              <a:rPr lang="el-GR" sz="3200" dirty="0" smtClean="0"/>
              <a:t>Β</a:t>
            </a:r>
            <a:endParaRPr lang="el-GR" sz="3200" dirty="0"/>
          </a:p>
        </p:txBody>
      </p:sp>
      <p:sp>
        <p:nvSpPr>
          <p:cNvPr id="30" name="29 - TextBox"/>
          <p:cNvSpPr txBox="1"/>
          <p:nvPr/>
        </p:nvSpPr>
        <p:spPr>
          <a:xfrm>
            <a:off x="2627784" y="4005064"/>
            <a:ext cx="792088" cy="584775"/>
          </a:xfrm>
          <a:prstGeom prst="rect">
            <a:avLst/>
          </a:prstGeom>
          <a:noFill/>
        </p:spPr>
        <p:txBody>
          <a:bodyPr wrap="square" rtlCol="0">
            <a:spAutoFit/>
          </a:bodyPr>
          <a:lstStyle/>
          <a:p>
            <a:r>
              <a:rPr lang="el-GR" sz="3200" dirty="0" smtClean="0"/>
              <a:t>Γ</a:t>
            </a:r>
            <a:endParaRPr lang="el-GR" sz="3200" dirty="0"/>
          </a:p>
        </p:txBody>
      </p:sp>
      <p:cxnSp>
        <p:nvCxnSpPr>
          <p:cNvPr id="33" name="32 - Ευθεία γραμμή σύνδεσης"/>
          <p:cNvCxnSpPr>
            <a:stCxn id="10" idx="6"/>
            <a:endCxn id="27" idx="2"/>
          </p:cNvCxnSpPr>
          <p:nvPr/>
        </p:nvCxnSpPr>
        <p:spPr>
          <a:xfrm>
            <a:off x="1043409" y="3746440"/>
            <a:ext cx="15843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rot="-480000">
            <a:off x="540197" y="3736931"/>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rot="-480000">
            <a:off x="2844454" y="3736931"/>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42 - TextBox"/>
          <p:cNvSpPr txBox="1"/>
          <p:nvPr/>
        </p:nvSpPr>
        <p:spPr>
          <a:xfrm>
            <a:off x="899592" y="2996952"/>
            <a:ext cx="1440160" cy="461665"/>
          </a:xfrm>
          <a:prstGeom prst="rect">
            <a:avLst/>
          </a:prstGeom>
          <a:noFill/>
        </p:spPr>
        <p:txBody>
          <a:bodyPr wrap="square" rtlCol="0">
            <a:spAutoFit/>
          </a:bodyPr>
          <a:lstStyle/>
          <a:p>
            <a:r>
              <a:rPr lang="en-US" sz="2400" dirty="0" smtClean="0"/>
              <a:t>t</a:t>
            </a:r>
            <a:r>
              <a:rPr lang="el-GR" sz="2400" baseline="-25000" dirty="0" smtClean="0"/>
              <a:t>ΑΒ</a:t>
            </a:r>
            <a:r>
              <a:rPr lang="el-GR" sz="2400" dirty="0" smtClean="0"/>
              <a:t>, </a:t>
            </a:r>
            <a:r>
              <a:rPr lang="en-US" sz="2400" dirty="0" smtClean="0"/>
              <a:t>P</a:t>
            </a:r>
            <a:r>
              <a:rPr lang="en-US" sz="2400" baseline="-25000" dirty="0" smtClean="0"/>
              <a:t>AB</a:t>
            </a:r>
            <a:endParaRPr lang="el-GR" sz="2400" baseline="-25000" dirty="0"/>
          </a:p>
        </p:txBody>
      </p:sp>
      <p:sp>
        <p:nvSpPr>
          <p:cNvPr id="25" name="24 - Τόξο"/>
          <p:cNvSpPr/>
          <p:nvPr/>
        </p:nvSpPr>
        <p:spPr>
          <a:xfrm>
            <a:off x="5292080" y="2852936"/>
            <a:ext cx="1800200" cy="2138536"/>
          </a:xfrm>
          <a:prstGeom prst="arc">
            <a:avLst>
              <a:gd name="adj1" fmla="val 11005207"/>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6" name="25 - Τόξο"/>
          <p:cNvSpPr/>
          <p:nvPr/>
        </p:nvSpPr>
        <p:spPr>
          <a:xfrm rot="-10800000">
            <a:off x="5292080" y="3068960"/>
            <a:ext cx="1800200" cy="1800200"/>
          </a:xfrm>
          <a:prstGeom prst="arc">
            <a:avLst>
              <a:gd name="adj1" fmla="val 11005207"/>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31" name="30 - Έλλειψη"/>
          <p:cNvSpPr/>
          <p:nvPr/>
        </p:nvSpPr>
        <p:spPr>
          <a:xfrm>
            <a:off x="7020272" y="3861048"/>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2" name="31 - Έλλειψη"/>
          <p:cNvSpPr/>
          <p:nvPr/>
        </p:nvSpPr>
        <p:spPr>
          <a:xfrm>
            <a:off x="5220072" y="3861048"/>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4" name="33 - TextBox"/>
          <p:cNvSpPr txBox="1"/>
          <p:nvPr/>
        </p:nvSpPr>
        <p:spPr>
          <a:xfrm>
            <a:off x="4716016" y="4005064"/>
            <a:ext cx="504056" cy="584775"/>
          </a:xfrm>
          <a:prstGeom prst="rect">
            <a:avLst/>
          </a:prstGeom>
          <a:noFill/>
        </p:spPr>
        <p:txBody>
          <a:bodyPr wrap="square" rtlCol="0">
            <a:spAutoFit/>
          </a:bodyPr>
          <a:lstStyle/>
          <a:p>
            <a:r>
              <a:rPr lang="el-GR" sz="3200" dirty="0" smtClean="0"/>
              <a:t>Δ</a:t>
            </a:r>
            <a:endParaRPr lang="el-GR" sz="3200" dirty="0"/>
          </a:p>
        </p:txBody>
      </p:sp>
      <p:sp>
        <p:nvSpPr>
          <p:cNvPr id="35" name="34 - TextBox"/>
          <p:cNvSpPr txBox="1"/>
          <p:nvPr/>
        </p:nvSpPr>
        <p:spPr>
          <a:xfrm>
            <a:off x="7236296" y="4077072"/>
            <a:ext cx="504056" cy="584775"/>
          </a:xfrm>
          <a:prstGeom prst="rect">
            <a:avLst/>
          </a:prstGeom>
          <a:noFill/>
        </p:spPr>
        <p:txBody>
          <a:bodyPr wrap="square" rtlCol="0">
            <a:spAutoFit/>
          </a:bodyPr>
          <a:lstStyle/>
          <a:p>
            <a:r>
              <a:rPr lang="el-GR" sz="3200" dirty="0" smtClean="0"/>
              <a:t>Ε</a:t>
            </a:r>
            <a:endParaRPr lang="el-GR" sz="3200" dirty="0"/>
          </a:p>
        </p:txBody>
      </p:sp>
      <p:sp>
        <p:nvSpPr>
          <p:cNvPr id="36" name="35 - TextBox"/>
          <p:cNvSpPr txBox="1"/>
          <p:nvPr/>
        </p:nvSpPr>
        <p:spPr>
          <a:xfrm>
            <a:off x="6012160" y="4869160"/>
            <a:ext cx="792088" cy="523220"/>
          </a:xfrm>
          <a:prstGeom prst="rect">
            <a:avLst/>
          </a:prstGeom>
          <a:noFill/>
        </p:spPr>
        <p:txBody>
          <a:bodyPr wrap="square" rtlCol="0">
            <a:spAutoFit/>
          </a:bodyPr>
          <a:lstStyle/>
          <a:p>
            <a:r>
              <a:rPr lang="el-GR" sz="2800" dirty="0" smtClean="0"/>
              <a:t>2</a:t>
            </a:r>
            <a:endParaRPr lang="el-GR" sz="2800" dirty="0"/>
          </a:p>
        </p:txBody>
      </p:sp>
      <p:sp>
        <p:nvSpPr>
          <p:cNvPr id="38" name="37 - TextBox"/>
          <p:cNvSpPr txBox="1"/>
          <p:nvPr/>
        </p:nvSpPr>
        <p:spPr>
          <a:xfrm>
            <a:off x="6084168" y="2348880"/>
            <a:ext cx="504056" cy="523220"/>
          </a:xfrm>
          <a:prstGeom prst="rect">
            <a:avLst/>
          </a:prstGeom>
          <a:noFill/>
        </p:spPr>
        <p:txBody>
          <a:bodyPr wrap="square" rtlCol="0">
            <a:spAutoFit/>
          </a:bodyPr>
          <a:lstStyle/>
          <a:p>
            <a:r>
              <a:rPr lang="el-GR" sz="2800" dirty="0" smtClean="0"/>
              <a:t>1</a:t>
            </a:r>
            <a:endParaRPr lang="el-GR" sz="2800" dirty="0"/>
          </a:p>
        </p:txBody>
      </p:sp>
      <p:cxnSp>
        <p:nvCxnSpPr>
          <p:cNvPr id="39" name="38 - Ευθύγραμμο βέλος σύνδεσης"/>
          <p:cNvCxnSpPr/>
          <p:nvPr/>
        </p:nvCxnSpPr>
        <p:spPr>
          <a:xfrm rot="-480000">
            <a:off x="4860677" y="3952957"/>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rot="-480000">
            <a:off x="7236941" y="3952956"/>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r>
              <a:rPr lang="el-GR" b="1" dirty="0" smtClean="0">
                <a:solidFill>
                  <a:schemeClr val="tx2">
                    <a:lumMod val="60000"/>
                    <a:lumOff val="40000"/>
                  </a:schemeClr>
                </a:solidFill>
              </a:rPr>
              <a:t>Οδικά δίκτυα «εν σειρά»</a:t>
            </a:r>
            <a:endParaRPr lang="el-GR" b="1" dirty="0">
              <a:solidFill>
                <a:schemeClr val="tx2">
                  <a:lumMod val="60000"/>
                  <a:lumOff val="40000"/>
                </a:schemeClr>
              </a:solidFill>
            </a:endParaRPr>
          </a:p>
        </p:txBody>
      </p:sp>
      <p:sp>
        <p:nvSpPr>
          <p:cNvPr id="45" name="44 - Θέση περιεχομένου"/>
          <p:cNvSpPr>
            <a:spLocks noGrp="1"/>
          </p:cNvSpPr>
          <p:nvPr>
            <p:ph idx="1"/>
          </p:nvPr>
        </p:nvSpPr>
        <p:spPr/>
        <p:txBody>
          <a:bodyPr/>
          <a:lstStyle/>
          <a:p>
            <a:r>
              <a:rPr lang="el-GR" b="1" dirty="0" smtClean="0"/>
              <a:t>Πρόσθεση εν σειρά</a:t>
            </a:r>
            <a:r>
              <a:rPr lang="el-GR" dirty="0" smtClean="0"/>
              <a:t>: </a:t>
            </a:r>
            <a:r>
              <a:rPr lang="en-US" dirty="0" smtClean="0"/>
              <a:t>P</a:t>
            </a:r>
            <a:r>
              <a:rPr lang="el-GR" baseline="-25000" dirty="0" smtClean="0"/>
              <a:t>ΑΒ</a:t>
            </a:r>
            <a:r>
              <a:rPr lang="el-GR" dirty="0" smtClean="0"/>
              <a:t>=</a:t>
            </a:r>
            <a:r>
              <a:rPr lang="en-US" dirty="0" smtClean="0"/>
              <a:t>P</a:t>
            </a:r>
            <a:r>
              <a:rPr lang="el-GR" baseline="-25000" dirty="0" smtClean="0"/>
              <a:t>ΒΓ</a:t>
            </a:r>
            <a:r>
              <a:rPr lang="el-GR" dirty="0" smtClean="0"/>
              <a:t>=</a:t>
            </a:r>
            <a:r>
              <a:rPr lang="en-US" dirty="0" smtClean="0"/>
              <a:t>P</a:t>
            </a:r>
            <a:r>
              <a:rPr lang="el-GR" baseline="-25000" dirty="0" smtClean="0"/>
              <a:t>ΑΓ  </a:t>
            </a:r>
            <a:r>
              <a:rPr lang="el-GR" dirty="0" smtClean="0"/>
              <a:t>→  Δεν έχουμε άλλους δρόμους για να έχουμε απώλειες ροής.</a:t>
            </a:r>
            <a:endParaRPr lang="el-GR" dirty="0"/>
          </a:p>
        </p:txBody>
      </p:sp>
      <p:sp>
        <p:nvSpPr>
          <p:cNvPr id="7" name="Slide Number Placeholder 6"/>
          <p:cNvSpPr>
            <a:spLocks noGrp="1"/>
          </p:cNvSpPr>
          <p:nvPr>
            <p:ph type="sldNum" sz="quarter" idx="12"/>
          </p:nvPr>
        </p:nvSpPr>
        <p:spPr>
          <a:xfrm>
            <a:off x="8316416" y="6381328"/>
            <a:ext cx="370384"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5</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46" name="45 - Έλλειψη"/>
          <p:cNvSpPr/>
          <p:nvPr/>
        </p:nvSpPr>
        <p:spPr>
          <a:xfrm>
            <a:off x="3060031" y="4335696"/>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7" name="46 - TextBox"/>
          <p:cNvSpPr txBox="1"/>
          <p:nvPr/>
        </p:nvSpPr>
        <p:spPr>
          <a:xfrm>
            <a:off x="2916015" y="4695736"/>
            <a:ext cx="792088" cy="584775"/>
          </a:xfrm>
          <a:prstGeom prst="rect">
            <a:avLst/>
          </a:prstGeom>
          <a:noFill/>
        </p:spPr>
        <p:txBody>
          <a:bodyPr wrap="square" rtlCol="0">
            <a:spAutoFit/>
          </a:bodyPr>
          <a:lstStyle/>
          <a:p>
            <a:r>
              <a:rPr lang="el-GR" sz="3200" dirty="0" smtClean="0"/>
              <a:t>Α</a:t>
            </a:r>
            <a:endParaRPr lang="el-GR" sz="3200" dirty="0"/>
          </a:p>
        </p:txBody>
      </p:sp>
      <p:sp>
        <p:nvSpPr>
          <p:cNvPr id="48" name="47 - Έλλειψη"/>
          <p:cNvSpPr/>
          <p:nvPr/>
        </p:nvSpPr>
        <p:spPr>
          <a:xfrm>
            <a:off x="4788223" y="4335696"/>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9" name="48 - Έλλειψη"/>
          <p:cNvSpPr/>
          <p:nvPr/>
        </p:nvSpPr>
        <p:spPr>
          <a:xfrm>
            <a:off x="3924127" y="4335696"/>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0" name="49 - TextBox"/>
          <p:cNvSpPr txBox="1"/>
          <p:nvPr/>
        </p:nvSpPr>
        <p:spPr>
          <a:xfrm>
            <a:off x="3780111" y="4695736"/>
            <a:ext cx="792088" cy="584775"/>
          </a:xfrm>
          <a:prstGeom prst="rect">
            <a:avLst/>
          </a:prstGeom>
          <a:noFill/>
        </p:spPr>
        <p:txBody>
          <a:bodyPr wrap="square" rtlCol="0">
            <a:spAutoFit/>
          </a:bodyPr>
          <a:lstStyle/>
          <a:p>
            <a:r>
              <a:rPr lang="el-GR" sz="3200" dirty="0" smtClean="0"/>
              <a:t>Β</a:t>
            </a:r>
            <a:endParaRPr lang="el-GR" sz="3200" dirty="0"/>
          </a:p>
        </p:txBody>
      </p:sp>
      <p:sp>
        <p:nvSpPr>
          <p:cNvPr id="51" name="50 - TextBox"/>
          <p:cNvSpPr txBox="1"/>
          <p:nvPr/>
        </p:nvSpPr>
        <p:spPr>
          <a:xfrm>
            <a:off x="4788223" y="4695736"/>
            <a:ext cx="792088" cy="584775"/>
          </a:xfrm>
          <a:prstGeom prst="rect">
            <a:avLst/>
          </a:prstGeom>
          <a:noFill/>
        </p:spPr>
        <p:txBody>
          <a:bodyPr wrap="square" rtlCol="0">
            <a:spAutoFit/>
          </a:bodyPr>
          <a:lstStyle/>
          <a:p>
            <a:r>
              <a:rPr lang="el-GR" sz="3200" dirty="0" smtClean="0"/>
              <a:t>Γ</a:t>
            </a:r>
            <a:endParaRPr lang="el-GR" sz="3200" dirty="0"/>
          </a:p>
        </p:txBody>
      </p:sp>
      <p:cxnSp>
        <p:nvCxnSpPr>
          <p:cNvPr id="52" name="51 - Ευθεία γραμμή σύνδεσης"/>
          <p:cNvCxnSpPr>
            <a:stCxn id="46" idx="6"/>
            <a:endCxn id="48" idx="2"/>
          </p:cNvCxnSpPr>
          <p:nvPr/>
        </p:nvCxnSpPr>
        <p:spPr>
          <a:xfrm>
            <a:off x="3203848" y="4437112"/>
            <a:ext cx="15843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3" name="52 - Ευθύγραμμο βέλος σύνδεσης"/>
          <p:cNvCxnSpPr/>
          <p:nvPr/>
        </p:nvCxnSpPr>
        <p:spPr>
          <a:xfrm rot="-480000">
            <a:off x="2700636" y="4427603"/>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 Ευθύγραμμο βέλος σύνδεσης"/>
          <p:cNvCxnSpPr/>
          <p:nvPr/>
        </p:nvCxnSpPr>
        <p:spPr>
          <a:xfrm rot="-480000">
            <a:off x="5004893" y="4427603"/>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3131840" y="3717032"/>
            <a:ext cx="1440160" cy="461665"/>
          </a:xfrm>
          <a:prstGeom prst="rect">
            <a:avLst/>
          </a:prstGeom>
          <a:noFill/>
        </p:spPr>
        <p:txBody>
          <a:bodyPr wrap="square" rtlCol="0">
            <a:spAutoFit/>
          </a:bodyPr>
          <a:lstStyle/>
          <a:p>
            <a:r>
              <a:rPr lang="en-US" sz="2400" dirty="0" smtClean="0"/>
              <a:t>t</a:t>
            </a:r>
            <a:r>
              <a:rPr lang="el-GR" sz="2400" baseline="-25000" dirty="0" smtClean="0"/>
              <a:t>ΑΒ</a:t>
            </a:r>
            <a:r>
              <a:rPr lang="el-GR" sz="2400" dirty="0" smtClean="0"/>
              <a:t>, </a:t>
            </a:r>
            <a:r>
              <a:rPr lang="en-US" sz="2400" dirty="0" smtClean="0"/>
              <a:t>P</a:t>
            </a:r>
            <a:r>
              <a:rPr lang="en-US" sz="2400" baseline="-25000" dirty="0" smtClean="0"/>
              <a:t>AB</a:t>
            </a:r>
            <a:endParaRPr lang="el-GR" sz="2400" baseline="-25000"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a:bodyPr>
          <a:lstStyle/>
          <a:p>
            <a:r>
              <a:rPr lang="el-GR" b="1" dirty="0" smtClean="0">
                <a:solidFill>
                  <a:schemeClr val="tx2">
                    <a:lumMod val="60000"/>
                    <a:lumOff val="40000"/>
                  </a:schemeClr>
                </a:solidFill>
              </a:rPr>
              <a:t>Οδικά δίκτυα «εν παραλλήλω»</a:t>
            </a:r>
            <a:endParaRPr lang="el-GR" b="1" dirty="0">
              <a:solidFill>
                <a:schemeClr val="tx2">
                  <a:lumMod val="60000"/>
                  <a:lumOff val="40000"/>
                </a:schemeClr>
              </a:solidFill>
            </a:endParaRPr>
          </a:p>
        </p:txBody>
      </p:sp>
      <p:sp>
        <p:nvSpPr>
          <p:cNvPr id="45" name="44 - Θέση περιεχομένου"/>
          <p:cNvSpPr>
            <a:spLocks noGrp="1"/>
          </p:cNvSpPr>
          <p:nvPr>
            <p:ph idx="1"/>
          </p:nvPr>
        </p:nvSpPr>
        <p:spPr>
          <a:xfrm>
            <a:off x="457200" y="1484784"/>
            <a:ext cx="8229600" cy="4641379"/>
          </a:xfrm>
        </p:spPr>
        <p:txBody>
          <a:bodyPr/>
          <a:lstStyle/>
          <a:p>
            <a:r>
              <a:rPr lang="el-GR" b="1" dirty="0" smtClean="0"/>
              <a:t>Πόση είναι η ροή στο ΔΕ;</a:t>
            </a:r>
          </a:p>
          <a:p>
            <a:pPr>
              <a:buNone/>
            </a:pPr>
            <a:r>
              <a:rPr lang="en-US" dirty="0" smtClean="0"/>
              <a:t>     P</a:t>
            </a:r>
            <a:r>
              <a:rPr lang="el-GR" baseline="-25000" dirty="0" smtClean="0"/>
              <a:t>ΔΕ</a:t>
            </a:r>
            <a:r>
              <a:rPr lang="el-GR" dirty="0" smtClean="0"/>
              <a:t> =  </a:t>
            </a:r>
            <a:r>
              <a:rPr lang="en-US" dirty="0" smtClean="0"/>
              <a:t>P</a:t>
            </a:r>
            <a:r>
              <a:rPr lang="en-US" baseline="-25000" dirty="0" smtClean="0"/>
              <a:t>1</a:t>
            </a:r>
            <a:r>
              <a:rPr lang="en-US" dirty="0" smtClean="0"/>
              <a:t>+ P</a:t>
            </a:r>
            <a:r>
              <a:rPr lang="en-US" baseline="-25000" dirty="0" smtClean="0"/>
              <a:t>2</a:t>
            </a:r>
            <a:r>
              <a:rPr lang="el-GR" baseline="-25000" dirty="0" smtClean="0"/>
              <a:t/>
            </a:r>
            <a:br>
              <a:rPr lang="el-GR" baseline="-25000" dirty="0" smtClean="0"/>
            </a:br>
            <a:endParaRPr lang="en-US" baseline="-25000" dirty="0" smtClean="0"/>
          </a:p>
          <a:p>
            <a:r>
              <a:rPr lang="el-GR" b="1" dirty="0" smtClean="0"/>
              <a:t>Πόσος είναι ο χρόνος ροής στο ΔΕ;</a:t>
            </a:r>
          </a:p>
          <a:p>
            <a:pPr>
              <a:buNone/>
            </a:pPr>
            <a:r>
              <a:rPr lang="el-GR" b="1" baseline="-25000" dirty="0" smtClean="0"/>
              <a:t> </a:t>
            </a:r>
            <a:r>
              <a:rPr lang="el-GR" b="1" dirty="0" smtClean="0"/>
              <a:t>     </a:t>
            </a:r>
            <a:r>
              <a:rPr lang="en-US" dirty="0" smtClean="0"/>
              <a:t>t</a:t>
            </a:r>
            <a:r>
              <a:rPr lang="el-GR" baseline="-25000" dirty="0" smtClean="0"/>
              <a:t>ΔΕ</a:t>
            </a:r>
            <a:r>
              <a:rPr lang="el-GR" dirty="0" smtClean="0"/>
              <a:t>= </a:t>
            </a:r>
            <a:r>
              <a:rPr lang="en-US" dirty="0" smtClean="0"/>
              <a:t>min (t1, t2)</a:t>
            </a:r>
            <a:r>
              <a:rPr lang="el-GR" dirty="0" smtClean="0"/>
              <a:t> </a:t>
            </a:r>
          </a:p>
          <a:p>
            <a:pPr>
              <a:buNone/>
            </a:pPr>
            <a:r>
              <a:rPr lang="el-GR" dirty="0" smtClean="0"/>
              <a:t>Εάν </a:t>
            </a:r>
            <a:r>
              <a:rPr lang="en-US" dirty="0" smtClean="0"/>
              <a:t>t</a:t>
            </a:r>
            <a:r>
              <a:rPr lang="en-US" baseline="-25000" dirty="0" smtClean="0"/>
              <a:t>1</a:t>
            </a:r>
            <a:r>
              <a:rPr lang="en-US" dirty="0" smtClean="0"/>
              <a:t>=t</a:t>
            </a:r>
            <a:r>
              <a:rPr lang="en-US" baseline="-25000" dirty="0" smtClean="0"/>
              <a:t>2</a:t>
            </a:r>
            <a:r>
              <a:rPr lang="en-US" dirty="0" smtClean="0"/>
              <a:t>   </a:t>
            </a:r>
            <a:r>
              <a:rPr lang="el-GR" dirty="0" smtClean="0">
                <a:solidFill>
                  <a:srgbClr val="0070C0"/>
                </a:solidFill>
                <a:sym typeface="Wingdings" pitchFamily="2" charset="2"/>
              </a:rPr>
              <a:t></a:t>
            </a:r>
            <a:r>
              <a:rPr lang="en-US" dirty="0" smtClean="0"/>
              <a:t> </a:t>
            </a:r>
            <a:r>
              <a:rPr lang="el-GR" dirty="0" smtClean="0"/>
              <a:t>   </a:t>
            </a:r>
            <a:r>
              <a:rPr lang="en-US" dirty="0" smtClean="0"/>
              <a:t>t</a:t>
            </a:r>
            <a:r>
              <a:rPr lang="el-GR" baseline="-25000" dirty="0" smtClean="0"/>
              <a:t>ΔΕ</a:t>
            </a:r>
            <a:r>
              <a:rPr lang="en-US" dirty="0" smtClean="0"/>
              <a:t>=t</a:t>
            </a:r>
            <a:r>
              <a:rPr lang="en-US" baseline="-25000" dirty="0" smtClean="0"/>
              <a:t>1</a:t>
            </a:r>
            <a:r>
              <a:rPr lang="en-US" dirty="0" smtClean="0"/>
              <a:t>=t</a:t>
            </a:r>
            <a:r>
              <a:rPr lang="en-US" baseline="-25000" dirty="0" smtClean="0"/>
              <a:t>2</a:t>
            </a:r>
            <a:endParaRPr lang="el-GR" baseline="-25000" dirty="0" smtClean="0"/>
          </a:p>
        </p:txBody>
      </p:sp>
      <p:sp>
        <p:nvSpPr>
          <p:cNvPr id="7" name="Slide Number Placeholder 6"/>
          <p:cNvSpPr>
            <a:spLocks noGrp="1"/>
          </p:cNvSpPr>
          <p:nvPr>
            <p:ph type="sldNum" sz="quarter" idx="12"/>
          </p:nvPr>
        </p:nvSpPr>
        <p:spPr>
          <a:xfrm>
            <a:off x="8316416" y="6381328"/>
            <a:ext cx="370384" cy="340147"/>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6</a:t>
            </a:fld>
            <a:endParaRPr lang="el-GR" sz="2000"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27" name="26 - Τόξο"/>
          <p:cNvSpPr/>
          <p:nvPr/>
        </p:nvSpPr>
        <p:spPr>
          <a:xfrm>
            <a:off x="5940152" y="3933056"/>
            <a:ext cx="1872208" cy="2138536"/>
          </a:xfrm>
          <a:prstGeom prst="arc">
            <a:avLst>
              <a:gd name="adj1" fmla="val 11005207"/>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8" name="27 - Τόξο"/>
          <p:cNvSpPr/>
          <p:nvPr/>
        </p:nvSpPr>
        <p:spPr>
          <a:xfrm rot="-10800000">
            <a:off x="5940152" y="4149080"/>
            <a:ext cx="1872208" cy="1800200"/>
          </a:xfrm>
          <a:prstGeom prst="arc">
            <a:avLst>
              <a:gd name="adj1" fmla="val 11005207"/>
              <a:gd name="adj2" fmla="val 0"/>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9" name="28 - Έλλειψη"/>
          <p:cNvSpPr/>
          <p:nvPr/>
        </p:nvSpPr>
        <p:spPr>
          <a:xfrm>
            <a:off x="7740352" y="4941168"/>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29 - Έλλειψη"/>
          <p:cNvSpPr/>
          <p:nvPr/>
        </p:nvSpPr>
        <p:spPr>
          <a:xfrm>
            <a:off x="5868144" y="4941168"/>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1" name="30 - TextBox"/>
          <p:cNvSpPr txBox="1"/>
          <p:nvPr/>
        </p:nvSpPr>
        <p:spPr>
          <a:xfrm>
            <a:off x="5364088" y="5085184"/>
            <a:ext cx="504056" cy="584775"/>
          </a:xfrm>
          <a:prstGeom prst="rect">
            <a:avLst/>
          </a:prstGeom>
          <a:noFill/>
        </p:spPr>
        <p:txBody>
          <a:bodyPr wrap="square" rtlCol="0">
            <a:spAutoFit/>
          </a:bodyPr>
          <a:lstStyle/>
          <a:p>
            <a:r>
              <a:rPr lang="el-GR" sz="3200" dirty="0" smtClean="0"/>
              <a:t>Δ</a:t>
            </a:r>
            <a:endParaRPr lang="el-GR" sz="3200" dirty="0"/>
          </a:p>
        </p:txBody>
      </p:sp>
      <p:sp>
        <p:nvSpPr>
          <p:cNvPr id="32" name="31 - TextBox"/>
          <p:cNvSpPr txBox="1"/>
          <p:nvPr/>
        </p:nvSpPr>
        <p:spPr>
          <a:xfrm>
            <a:off x="7884368" y="5157192"/>
            <a:ext cx="504056" cy="584775"/>
          </a:xfrm>
          <a:prstGeom prst="rect">
            <a:avLst/>
          </a:prstGeom>
          <a:noFill/>
        </p:spPr>
        <p:txBody>
          <a:bodyPr wrap="square" rtlCol="0">
            <a:spAutoFit/>
          </a:bodyPr>
          <a:lstStyle/>
          <a:p>
            <a:r>
              <a:rPr lang="el-GR" sz="3200" dirty="0" smtClean="0"/>
              <a:t>Ε</a:t>
            </a:r>
            <a:endParaRPr lang="el-GR" sz="3200" dirty="0"/>
          </a:p>
        </p:txBody>
      </p:sp>
      <p:sp>
        <p:nvSpPr>
          <p:cNvPr id="33" name="32 - TextBox"/>
          <p:cNvSpPr txBox="1"/>
          <p:nvPr/>
        </p:nvSpPr>
        <p:spPr>
          <a:xfrm>
            <a:off x="6732240" y="6021288"/>
            <a:ext cx="648072" cy="523220"/>
          </a:xfrm>
          <a:prstGeom prst="rect">
            <a:avLst/>
          </a:prstGeom>
          <a:noFill/>
        </p:spPr>
        <p:txBody>
          <a:bodyPr wrap="square" rtlCol="0">
            <a:spAutoFit/>
          </a:bodyPr>
          <a:lstStyle/>
          <a:p>
            <a:r>
              <a:rPr lang="el-GR" sz="2800" dirty="0" smtClean="0"/>
              <a:t>2</a:t>
            </a:r>
            <a:endParaRPr lang="el-GR" sz="2800" dirty="0"/>
          </a:p>
        </p:txBody>
      </p:sp>
      <p:sp>
        <p:nvSpPr>
          <p:cNvPr id="34" name="33 - TextBox"/>
          <p:cNvSpPr txBox="1"/>
          <p:nvPr/>
        </p:nvSpPr>
        <p:spPr>
          <a:xfrm>
            <a:off x="6588224" y="3429000"/>
            <a:ext cx="504056" cy="523220"/>
          </a:xfrm>
          <a:prstGeom prst="rect">
            <a:avLst/>
          </a:prstGeom>
          <a:noFill/>
        </p:spPr>
        <p:txBody>
          <a:bodyPr wrap="square" rtlCol="0">
            <a:spAutoFit/>
          </a:bodyPr>
          <a:lstStyle/>
          <a:p>
            <a:r>
              <a:rPr lang="el-GR" sz="2800" dirty="0" smtClean="0"/>
              <a:t>1</a:t>
            </a:r>
            <a:endParaRPr lang="el-GR" sz="2800" dirty="0"/>
          </a:p>
        </p:txBody>
      </p:sp>
      <p:cxnSp>
        <p:nvCxnSpPr>
          <p:cNvPr id="35" name="34 - Ευθύγραμμο βέλος σύνδεσης"/>
          <p:cNvCxnSpPr/>
          <p:nvPr/>
        </p:nvCxnSpPr>
        <p:spPr>
          <a:xfrm rot="-480000">
            <a:off x="5508749" y="5033077"/>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480000">
            <a:off x="7957021" y="5033076"/>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Αξίωμα του </a:t>
            </a:r>
            <a:r>
              <a:rPr lang="en-US" b="1" dirty="0" smtClean="0">
                <a:solidFill>
                  <a:schemeClr val="tx2">
                    <a:lumMod val="60000"/>
                    <a:lumOff val="40000"/>
                  </a:schemeClr>
                </a:solidFill>
              </a:rPr>
              <a:t>Wardrop</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a:lnSpc>
                <a:spcPct val="160000"/>
              </a:lnSpc>
            </a:pPr>
            <a:r>
              <a:rPr lang="el-GR" b="1" dirty="0" smtClean="0"/>
              <a:t>Τι εννοούμε όταν λέμε ότι δύο οδικά δίκτυα εν παραλλήλω είναι σε ισορροπία;</a:t>
            </a:r>
          </a:p>
          <a:p>
            <a:pPr>
              <a:buNone/>
            </a:pPr>
            <a:endParaRPr lang="el-GR" sz="1900" b="1" dirty="0" smtClean="0"/>
          </a:p>
          <a:p>
            <a:pPr marL="0" indent="0" algn="just">
              <a:lnSpc>
                <a:spcPct val="150000"/>
              </a:lnSpc>
              <a:buNone/>
            </a:pPr>
            <a:r>
              <a:rPr lang="el-GR" dirty="0" smtClean="0"/>
              <a:t>Τα οδικά τμήματα εν παραλλήλω βρίσκονται σε ισορροπία όταν κανείς χρήστης δεν μπορεί να βελτιώσει το χρόνο διακίνησης με ατομική αλλαγή του οδικού τμήματος που επιλέγει.</a:t>
            </a:r>
          </a:p>
        </p:txBody>
      </p:sp>
      <p:sp>
        <p:nvSpPr>
          <p:cNvPr id="4" name="Slide Number Placeholder 3"/>
          <p:cNvSpPr>
            <a:spLocks noGrp="1"/>
          </p:cNvSpPr>
          <p:nvPr>
            <p:ph type="sldNum" sz="quarter" idx="12"/>
          </p:nvPr>
        </p:nvSpPr>
        <p:spPr>
          <a:xfrm>
            <a:off x="8316416" y="6453336"/>
            <a:ext cx="370384" cy="268139"/>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7</a:t>
            </a:fld>
            <a:endParaRPr lang="el-GR" sz="2000" b="1" dirty="0">
              <a:solidFill>
                <a:schemeClr val="tx2">
                  <a:lumMod val="60000"/>
                  <a:lumOff val="40000"/>
                </a:schemeClr>
              </a:solidFill>
            </a:endParaRPr>
          </a:p>
        </p:txBody>
      </p:sp>
      <p:pic>
        <p:nvPicPr>
          <p:cNvPr id="5"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Προβλήματα</a:t>
            </a:r>
            <a:endParaRPr lang="el-GR" b="1" dirty="0">
              <a:solidFill>
                <a:schemeClr val="tx2">
                  <a:lumMod val="60000"/>
                  <a:lumOff val="40000"/>
                </a:schemeClr>
              </a:solidFill>
            </a:endParaRPr>
          </a:p>
        </p:txBody>
      </p:sp>
      <p:sp>
        <p:nvSpPr>
          <p:cNvPr id="3" name="Content Placeholder 2"/>
          <p:cNvSpPr>
            <a:spLocks noGrp="1"/>
          </p:cNvSpPr>
          <p:nvPr>
            <p:ph idx="1"/>
          </p:nvPr>
        </p:nvSpPr>
        <p:spPr>
          <a:xfrm>
            <a:off x="1547664" y="1988840"/>
            <a:ext cx="6840760" cy="4137323"/>
          </a:xfrm>
        </p:spPr>
        <p:txBody>
          <a:bodyPr/>
          <a:lstStyle/>
          <a:p>
            <a:r>
              <a:rPr lang="el-GR" b="1" dirty="0" smtClean="0"/>
              <a:t>Τα προβλήματα λύνονται ΓΡΑΦΙΚΑ!!!</a:t>
            </a:r>
          </a:p>
        </p:txBody>
      </p:sp>
      <p:sp>
        <p:nvSpPr>
          <p:cNvPr id="4" name="Slide Number Placeholder 3"/>
          <p:cNvSpPr>
            <a:spLocks noGrp="1"/>
          </p:cNvSpPr>
          <p:nvPr>
            <p:ph type="sldNum" sz="quarter" idx="12"/>
          </p:nvPr>
        </p:nvSpPr>
        <p:spPr>
          <a:xfrm>
            <a:off x="8316416" y="6309320"/>
            <a:ext cx="370384"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8</a:t>
            </a:fld>
            <a:endParaRPr lang="el-GR" sz="2000" b="1" dirty="0">
              <a:solidFill>
                <a:schemeClr val="tx2">
                  <a:lumMod val="60000"/>
                  <a:lumOff val="40000"/>
                </a:schemeClr>
              </a:solidFill>
            </a:endParaRPr>
          </a:p>
        </p:txBody>
      </p:sp>
      <p:pic>
        <p:nvPicPr>
          <p:cNvPr id="5"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Πρόβλημα 1</a:t>
            </a:r>
            <a:r>
              <a:rPr lang="el-GR" b="1" baseline="30000" dirty="0" smtClean="0">
                <a:solidFill>
                  <a:schemeClr val="tx2">
                    <a:lumMod val="60000"/>
                    <a:lumOff val="40000"/>
                  </a:schemeClr>
                </a:solidFill>
              </a:rPr>
              <a:t>ο</a:t>
            </a:r>
            <a:r>
              <a:rPr lang="en-US" b="1" baseline="30000" dirty="0" smtClean="0">
                <a:solidFill>
                  <a:schemeClr val="tx2">
                    <a:lumMod val="60000"/>
                    <a:lumOff val="40000"/>
                  </a:schemeClr>
                </a:solidFill>
              </a:rPr>
              <a:t> </a:t>
            </a:r>
            <a:r>
              <a:rPr lang="en-US" b="1" dirty="0" smtClean="0">
                <a:solidFill>
                  <a:schemeClr val="tx2">
                    <a:lumMod val="60000"/>
                    <a:lumOff val="40000"/>
                  </a:schemeClr>
                </a:solidFill>
              </a:rPr>
              <a:t>[1/4]</a:t>
            </a:r>
            <a:endParaRPr lang="el-GR" b="1" dirty="0">
              <a:solidFill>
                <a:schemeClr val="tx2">
                  <a:lumMod val="60000"/>
                  <a:lumOff val="40000"/>
                </a:schemeClr>
              </a:solidFill>
            </a:endParaRPr>
          </a:p>
        </p:txBody>
      </p:sp>
      <p:sp>
        <p:nvSpPr>
          <p:cNvPr id="5" name="4 - Θέση περιεχομένου"/>
          <p:cNvSpPr>
            <a:spLocks noGrp="1"/>
          </p:cNvSpPr>
          <p:nvPr>
            <p:ph sz="half" idx="1"/>
          </p:nvPr>
        </p:nvSpPr>
        <p:spPr/>
        <p:txBody>
          <a:bodyPr/>
          <a:lstStyle/>
          <a:p>
            <a:r>
              <a:rPr lang="en-US" dirty="0" smtClean="0"/>
              <a:t>t</a:t>
            </a:r>
            <a:r>
              <a:rPr lang="en-US" baseline="-25000" dirty="0" smtClean="0"/>
              <a:t>AB</a:t>
            </a:r>
            <a:r>
              <a:rPr lang="en-US" dirty="0" smtClean="0"/>
              <a:t>=2+ P</a:t>
            </a:r>
            <a:r>
              <a:rPr lang="el-GR" baseline="-25000" dirty="0" smtClean="0"/>
              <a:t>ΑΒ</a:t>
            </a:r>
          </a:p>
          <a:p>
            <a:r>
              <a:rPr lang="en-US" dirty="0" smtClean="0"/>
              <a:t>t</a:t>
            </a:r>
            <a:r>
              <a:rPr lang="el-GR" baseline="-25000" dirty="0" smtClean="0"/>
              <a:t>ΒΓ</a:t>
            </a:r>
            <a:r>
              <a:rPr lang="en-US" dirty="0" smtClean="0"/>
              <a:t>=</a:t>
            </a:r>
            <a:r>
              <a:rPr lang="el-GR" dirty="0" smtClean="0"/>
              <a:t>1</a:t>
            </a:r>
            <a:r>
              <a:rPr lang="en-US" dirty="0" smtClean="0"/>
              <a:t>+ P</a:t>
            </a:r>
            <a:r>
              <a:rPr lang="el-GR" baseline="-25000" dirty="0" smtClean="0"/>
              <a:t>ΒΓ</a:t>
            </a:r>
          </a:p>
          <a:p>
            <a:r>
              <a:rPr lang="en-US" dirty="0" smtClean="0"/>
              <a:t>P</a:t>
            </a:r>
            <a:r>
              <a:rPr lang="el-GR" baseline="-25000" dirty="0" smtClean="0"/>
              <a:t>ΙΝ</a:t>
            </a:r>
            <a:r>
              <a:rPr lang="el-GR" dirty="0" smtClean="0"/>
              <a:t>=3</a:t>
            </a:r>
          </a:p>
          <a:p>
            <a:endParaRPr lang="el-GR" dirty="0"/>
          </a:p>
        </p:txBody>
      </p:sp>
      <p:sp>
        <p:nvSpPr>
          <p:cNvPr id="4" name="Slide Number Placeholder 3"/>
          <p:cNvSpPr>
            <a:spLocks noGrp="1"/>
          </p:cNvSpPr>
          <p:nvPr>
            <p:ph type="sldNum" sz="quarter" idx="12"/>
          </p:nvPr>
        </p:nvSpPr>
        <p:spPr>
          <a:xfrm>
            <a:off x="8244408" y="6309320"/>
            <a:ext cx="442392" cy="41215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9</a:t>
            </a:fld>
            <a:endParaRPr lang="el-GR" sz="2000" b="1" dirty="0">
              <a:solidFill>
                <a:schemeClr val="tx2">
                  <a:lumMod val="60000"/>
                  <a:lumOff val="40000"/>
                </a:schemeClr>
              </a:solidFill>
            </a:endParaRPr>
          </a:p>
        </p:txBody>
      </p:sp>
      <p:graphicFrame>
        <p:nvGraphicFramePr>
          <p:cNvPr id="14" name="1 - Γράφημα"/>
          <p:cNvGraphicFramePr>
            <a:graphicFrameLocks noGrp="1"/>
          </p:cNvGraphicFramePr>
          <p:nvPr>
            <p:ph sz="half" idx="2"/>
          </p:nvPr>
        </p:nvGraphicFramePr>
        <p:xfrm>
          <a:off x="4788024" y="1556792"/>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 Έλλειψη"/>
          <p:cNvSpPr/>
          <p:nvPr/>
        </p:nvSpPr>
        <p:spPr>
          <a:xfrm>
            <a:off x="1403847" y="4191680"/>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15 - TextBox"/>
          <p:cNvSpPr txBox="1"/>
          <p:nvPr/>
        </p:nvSpPr>
        <p:spPr>
          <a:xfrm>
            <a:off x="1259831" y="4551720"/>
            <a:ext cx="792088" cy="584775"/>
          </a:xfrm>
          <a:prstGeom prst="rect">
            <a:avLst/>
          </a:prstGeom>
          <a:noFill/>
        </p:spPr>
        <p:txBody>
          <a:bodyPr wrap="square" rtlCol="0">
            <a:spAutoFit/>
          </a:bodyPr>
          <a:lstStyle/>
          <a:p>
            <a:r>
              <a:rPr lang="el-GR" sz="3200" dirty="0" smtClean="0"/>
              <a:t>Α</a:t>
            </a:r>
            <a:endParaRPr lang="el-GR" sz="3200" dirty="0"/>
          </a:p>
        </p:txBody>
      </p:sp>
      <p:sp>
        <p:nvSpPr>
          <p:cNvPr id="17" name="16 - Έλλειψη"/>
          <p:cNvSpPr/>
          <p:nvPr/>
        </p:nvSpPr>
        <p:spPr>
          <a:xfrm>
            <a:off x="3132039" y="4191680"/>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17 - Έλλειψη"/>
          <p:cNvSpPr/>
          <p:nvPr/>
        </p:nvSpPr>
        <p:spPr>
          <a:xfrm>
            <a:off x="2267943" y="4191680"/>
            <a:ext cx="143817" cy="202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18 - TextBox"/>
          <p:cNvSpPr txBox="1"/>
          <p:nvPr/>
        </p:nvSpPr>
        <p:spPr>
          <a:xfrm>
            <a:off x="2123927" y="4551720"/>
            <a:ext cx="792088" cy="584775"/>
          </a:xfrm>
          <a:prstGeom prst="rect">
            <a:avLst/>
          </a:prstGeom>
          <a:noFill/>
        </p:spPr>
        <p:txBody>
          <a:bodyPr wrap="square" rtlCol="0">
            <a:spAutoFit/>
          </a:bodyPr>
          <a:lstStyle/>
          <a:p>
            <a:r>
              <a:rPr lang="el-GR" sz="3200" dirty="0" smtClean="0"/>
              <a:t>Β</a:t>
            </a:r>
            <a:endParaRPr lang="el-GR" sz="3200" dirty="0"/>
          </a:p>
        </p:txBody>
      </p:sp>
      <p:sp>
        <p:nvSpPr>
          <p:cNvPr id="20" name="19 - TextBox"/>
          <p:cNvSpPr txBox="1"/>
          <p:nvPr/>
        </p:nvSpPr>
        <p:spPr>
          <a:xfrm>
            <a:off x="3132039" y="4551720"/>
            <a:ext cx="792088" cy="584775"/>
          </a:xfrm>
          <a:prstGeom prst="rect">
            <a:avLst/>
          </a:prstGeom>
          <a:noFill/>
        </p:spPr>
        <p:txBody>
          <a:bodyPr wrap="square" rtlCol="0">
            <a:spAutoFit/>
          </a:bodyPr>
          <a:lstStyle/>
          <a:p>
            <a:r>
              <a:rPr lang="el-GR" sz="3200" dirty="0" smtClean="0"/>
              <a:t>Γ</a:t>
            </a:r>
            <a:endParaRPr lang="el-GR" sz="3200" dirty="0"/>
          </a:p>
        </p:txBody>
      </p:sp>
      <p:cxnSp>
        <p:nvCxnSpPr>
          <p:cNvPr id="21" name="20 - Ευθεία γραμμή σύνδεσης"/>
          <p:cNvCxnSpPr>
            <a:stCxn id="15" idx="6"/>
            <a:endCxn id="17" idx="2"/>
          </p:cNvCxnSpPr>
          <p:nvPr/>
        </p:nvCxnSpPr>
        <p:spPr>
          <a:xfrm>
            <a:off x="1547664" y="4293096"/>
            <a:ext cx="15843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rot="-480000">
            <a:off x="1404293" y="4096972"/>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rot="-480000">
            <a:off x="3060478" y="4096972"/>
            <a:ext cx="288032" cy="294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1043608" y="3789040"/>
            <a:ext cx="1440160" cy="461665"/>
          </a:xfrm>
          <a:prstGeom prst="rect">
            <a:avLst/>
          </a:prstGeom>
          <a:noFill/>
        </p:spPr>
        <p:txBody>
          <a:bodyPr wrap="square" rtlCol="0">
            <a:spAutoFit/>
          </a:bodyPr>
          <a:lstStyle/>
          <a:p>
            <a:r>
              <a:rPr lang="el-GR" sz="2400" b="1" dirty="0" smtClean="0"/>
              <a:t>3</a:t>
            </a:r>
            <a:endParaRPr lang="el-GR" sz="2400" b="1" baseline="-25000" dirty="0"/>
          </a:p>
        </p:txBody>
      </p:sp>
      <p:pic>
        <p:nvPicPr>
          <p:cNvPr id="25"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4239</TotalTime>
  <Words>1122</Words>
  <Application>Microsoft Office PowerPoint</Application>
  <PresentationFormat>On-screen Show (4:3)</PresentationFormat>
  <Paragraphs>281</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ΑΝΑΛΥΣΗ ΜΕΤΑΦΟΡΩΝ II</vt:lpstr>
      <vt:lpstr>Σκοποί  ενότητας</vt:lpstr>
      <vt:lpstr>Διασταύρωση σε σηματοδοτούμενο κόμβο </vt:lpstr>
      <vt:lpstr>Τύποι οδικών δικτύων</vt:lpstr>
      <vt:lpstr>Οδικά δίκτυα «εν σειρά»</vt:lpstr>
      <vt:lpstr>Οδικά δίκτυα «εν παραλλήλω»</vt:lpstr>
      <vt:lpstr>Αξίωμα του Wardrop</vt:lpstr>
      <vt:lpstr>Προβλήματα</vt:lpstr>
      <vt:lpstr>Πρόβλημα 1ο [1/4]</vt:lpstr>
      <vt:lpstr>Πρόβλημα 1ο [2/4]</vt:lpstr>
      <vt:lpstr>Πρόβλημα 1ο [3/4]</vt:lpstr>
      <vt:lpstr>Πρόβλημα 1ο [4/4]</vt:lpstr>
      <vt:lpstr>Πρόβλημα 2ο [1/2]</vt:lpstr>
      <vt:lpstr>Πρόβλημα 2ο [2/2]</vt:lpstr>
      <vt:lpstr>Πρόβλημα 3ο [1/3]</vt:lpstr>
      <vt:lpstr>Πρόβλημα 3ο [2/3]</vt:lpstr>
      <vt:lpstr>Πρόβλημα 3ο [3/3]</vt:lpstr>
      <vt:lpstr>Σχέσεις για την εύρεση του t</vt:lpstr>
      <vt:lpstr>Μέθοδοι Επίλυσης Προβλήματος 4ου </vt:lpstr>
      <vt:lpstr>Μέθοδος «Όλα ή Τίποτα»</vt:lpstr>
      <vt:lpstr>Μέθοδος «Όλα ή Τίποτα»</vt:lpstr>
      <vt:lpstr>Μέθοδος «Capacity-Restraint» [1/3]</vt:lpstr>
      <vt:lpstr>Μέθοδος «Capacity-Restraint» [2/3]</vt:lpstr>
      <vt:lpstr>Μέθοδος «Capacity-Restraint» [3/3]</vt:lpstr>
      <vt:lpstr>Μειονεκτήματα Μεθόδου «Capacity-Restraint» [1/2]</vt:lpstr>
      <vt:lpstr>Μειονεκτήματα Μεθόδου «Capacity-Restraint» [2/2]</vt:lpstr>
      <vt:lpstr>Μέθοδος «Λείανση»</vt:lpstr>
      <vt:lpstr>Τέλος Ενότητας</vt:lpstr>
      <vt:lpstr>Χρηματοδότηση</vt:lpstr>
      <vt:lpstr>Σημείωμα Ιστορικού Εκδόσεων Έργου</vt:lpstr>
      <vt:lpstr>Σημείωμα Αναφοράς</vt:lpstr>
      <vt:lpstr>Slide 32</vt:lpstr>
      <vt:lpstr>Διατήρηση Σημειωμάτων</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xristi</cp:lastModifiedBy>
  <cp:revision>275</cp:revision>
  <dcterms:created xsi:type="dcterms:W3CDTF">2015-08-17T15:40:38Z</dcterms:created>
  <dcterms:modified xsi:type="dcterms:W3CDTF">2015-09-04T11:45:42Z</dcterms:modified>
</cp:coreProperties>
</file>