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5" r:id="rId2"/>
    <p:sldId id="296" r:id="rId3"/>
    <p:sldId id="297" r:id="rId4"/>
    <p:sldId id="266" r:id="rId5"/>
    <p:sldId id="289" r:id="rId6"/>
    <p:sldId id="281" r:id="rId7"/>
    <p:sldId id="282" r:id="rId8"/>
    <p:sldId id="283" r:id="rId9"/>
    <p:sldId id="284" r:id="rId10"/>
    <p:sldId id="285" r:id="rId11"/>
    <p:sldId id="287" r:id="rId12"/>
    <p:sldId id="290" r:id="rId13"/>
    <p:sldId id="291" r:id="rId14"/>
    <p:sldId id="292" r:id="rId15"/>
    <p:sldId id="293" r:id="rId16"/>
    <p:sldId id="29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70" d="100"/>
          <a:sy n="70" d="100"/>
        </p:scale>
        <p:origin x="-148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17/10/2015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86CC45C-6496-4809-A3C7-EB08B5C802F0}" type="slidenum">
              <a:rPr lang="el-GR" altLang="el-GR" smtClean="0">
                <a:latin typeface="Arial" pitchFamily="34" charset="0"/>
              </a:rPr>
              <a:pPr algn="r" eaLnBrk="1" hangingPunct="1">
                <a:spcBef>
                  <a:spcPct val="0"/>
                </a:spcBef>
              </a:pPr>
              <a:t>15</a:t>
            </a:fld>
            <a:endParaRPr lang="el-GR" altLang="el-G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eclass.upatras.gr/courses/LIT186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91305" y="2006575"/>
            <a:ext cx="7866895" cy="1470025"/>
          </a:xfrm>
        </p:spPr>
        <p:txBody>
          <a:bodyPr>
            <a:normAutofit fontScale="90000"/>
          </a:bodyPr>
          <a:lstStyle/>
          <a:p>
            <a:r>
              <a:rPr lang="el-GR" sz="3800" b="0" dirty="0" err="1" smtClean="0">
                <a:solidFill>
                  <a:srgbClr val="5075BC"/>
                </a:solidFill>
              </a:rPr>
              <a:t>Μυθος</a:t>
            </a:r>
            <a:r>
              <a:rPr lang="el-GR" sz="3800" b="0" dirty="0" smtClean="0">
                <a:solidFill>
                  <a:srgbClr val="5075BC"/>
                </a:solidFill>
              </a:rPr>
              <a:t> και Τελετουργία  </a:t>
            </a:r>
            <a:br>
              <a:rPr lang="el-GR" sz="3800" b="0" dirty="0" smtClean="0">
                <a:solidFill>
                  <a:srgbClr val="5075BC"/>
                </a:solidFill>
              </a:rPr>
            </a:br>
            <a:r>
              <a:rPr lang="el-GR" sz="3800" b="0" dirty="0" smtClean="0">
                <a:solidFill>
                  <a:srgbClr val="5075BC"/>
                </a:solidFill>
              </a:rPr>
              <a:t>στην</a:t>
            </a:r>
            <a:br>
              <a:rPr lang="el-GR" sz="3800" b="0" dirty="0" smtClean="0">
                <a:solidFill>
                  <a:srgbClr val="5075BC"/>
                </a:solidFill>
              </a:rPr>
            </a:br>
            <a:r>
              <a:rPr lang="el-GR" sz="3800" b="0" dirty="0" smtClean="0">
                <a:solidFill>
                  <a:srgbClr val="5075BC"/>
                </a:solidFill>
              </a:rPr>
              <a:t>Αρχαία Ελλάδα </a:t>
            </a:r>
            <a:endParaRPr lang="el-GR" sz="3800" b="0" dirty="0">
              <a:solidFill>
                <a:srgbClr val="5075BC"/>
              </a:solidFill>
            </a:endParaRPr>
          </a:p>
        </p:txBody>
      </p:sp>
      <p:sp>
        <p:nvSpPr>
          <p:cNvPr id="3" name="Υπότιτλος 2"/>
          <p:cNvSpPr>
            <a:spLocks noGrp="1"/>
          </p:cNvSpPr>
          <p:nvPr>
            <p:ph type="subTitle" idx="1"/>
          </p:nvPr>
        </p:nvSpPr>
        <p:spPr>
          <a:xfrm>
            <a:off x="683568" y="2780928"/>
            <a:ext cx="7776864" cy="1752600"/>
          </a:xfrm>
        </p:spPr>
        <p:txBody>
          <a:bodyPr vert="horz" lIns="91440" tIns="45720" rIns="91440" bIns="45720" rtlCol="0" anchor="t">
            <a:noAutofit/>
          </a:bodyPr>
          <a:lstStyle/>
          <a:p>
            <a:r>
              <a:rPr lang="el-GR" sz="2800" dirty="0" smtClean="0">
                <a:solidFill>
                  <a:srgbClr val="5075BC"/>
                </a:solidFill>
                <a:latin typeface="+mj-lt"/>
                <a:ea typeface="+mj-ea"/>
                <a:cs typeface="+mj-cs"/>
              </a:rPr>
              <a:t>  </a:t>
            </a:r>
          </a:p>
          <a:p>
            <a:r>
              <a:rPr lang="el-GR" sz="3000" dirty="0" smtClean="0">
                <a:solidFill>
                  <a:srgbClr val="5075BC"/>
                </a:solidFill>
                <a:latin typeface="+mj-lt"/>
                <a:ea typeface="+mj-ea"/>
                <a:cs typeface="+mj-cs"/>
              </a:rPr>
              <a:t> </a:t>
            </a:r>
          </a:p>
          <a:p>
            <a:r>
              <a:rPr lang="el-GR" sz="3000" dirty="0" smtClean="0">
                <a:solidFill>
                  <a:srgbClr val="5075BC"/>
                </a:solidFill>
                <a:latin typeface="+mj-lt"/>
                <a:ea typeface="+mj-ea"/>
                <a:cs typeface="+mj-cs"/>
              </a:rPr>
              <a:t>Ενότητα 11:</a:t>
            </a:r>
            <a:r>
              <a:rPr lang="en-US" sz="3000" dirty="0" smtClean="0">
                <a:solidFill>
                  <a:srgbClr val="5075BC"/>
                </a:solidFill>
                <a:latin typeface="+mj-lt"/>
                <a:ea typeface="+mj-ea"/>
                <a:cs typeface="+mj-cs"/>
              </a:rPr>
              <a:t> </a:t>
            </a:r>
            <a:endParaRPr lang="el-GR" sz="3000" dirty="0" smtClean="0">
              <a:solidFill>
                <a:srgbClr val="5075BC"/>
              </a:solidFill>
              <a:latin typeface="+mj-lt"/>
              <a:ea typeface="+mj-ea"/>
              <a:cs typeface="+mj-cs"/>
            </a:endParaRPr>
          </a:p>
          <a:p>
            <a:r>
              <a:rPr lang="el-GR" sz="2800" dirty="0" smtClean="0">
                <a:solidFill>
                  <a:schemeClr val="bg1">
                    <a:lumMod val="50000"/>
                  </a:schemeClr>
                </a:solidFill>
              </a:rPr>
              <a:t>Γαλλική Σχολή ερμηνείας του μύθου</a:t>
            </a:r>
            <a:r>
              <a:rPr lang="el-GR" sz="2800" dirty="0">
                <a:solidFill>
                  <a:schemeClr val="bg1">
                    <a:lumMod val="50000"/>
                  </a:schemeClr>
                </a:solidFill>
              </a:rPr>
              <a:t> </a:t>
            </a:r>
            <a:r>
              <a:rPr lang="el-GR" sz="2800" dirty="0" smtClean="0">
                <a:solidFill>
                  <a:schemeClr val="bg1">
                    <a:lumMod val="50000"/>
                  </a:schemeClr>
                </a:solidFill>
              </a:rPr>
              <a:t>– Μύθος των πέντε γενών του </a:t>
            </a:r>
            <a:r>
              <a:rPr lang="el-GR" sz="2800" i="1" dirty="0" smtClean="0">
                <a:solidFill>
                  <a:schemeClr val="bg1">
                    <a:lumMod val="50000"/>
                  </a:schemeClr>
                </a:solidFill>
              </a:rPr>
              <a:t>Ησιόδου</a:t>
            </a:r>
            <a:r>
              <a:rPr lang="el-GR" sz="2800" dirty="0" smtClean="0">
                <a:solidFill>
                  <a:schemeClr val="bg1">
                    <a:lumMod val="50000"/>
                  </a:schemeClr>
                </a:solidFill>
              </a:rPr>
              <a:t>.</a:t>
            </a:r>
            <a:endParaRPr lang="el-GR" sz="2800" dirty="0">
              <a:solidFill>
                <a:schemeClr val="bg1">
                  <a:lumMod val="50000"/>
                </a:schemeClr>
              </a:solidFill>
            </a:endParaRPr>
          </a:p>
          <a:p>
            <a:r>
              <a:rPr lang="el-GR" sz="3000" dirty="0" smtClean="0">
                <a:solidFill>
                  <a:schemeClr val="bg1">
                    <a:lumMod val="50000"/>
                  </a:schemeClr>
                </a:solidFill>
              </a:rPr>
              <a:t> Ευφημία Δ. </a:t>
            </a:r>
            <a:r>
              <a:rPr lang="el-GR" sz="3000" dirty="0" err="1" smtClean="0">
                <a:solidFill>
                  <a:schemeClr val="bg1">
                    <a:lumMod val="50000"/>
                  </a:schemeClr>
                </a:solidFill>
              </a:rPr>
              <a:t>Καρακάντζα</a:t>
            </a:r>
            <a:endParaRPr lang="el-GR" sz="3000" dirty="0" smtClean="0">
              <a:solidFill>
                <a:schemeClr val="bg1">
                  <a:lumMod val="50000"/>
                </a:schemeClr>
              </a:solidFill>
            </a:endParaRPr>
          </a:p>
          <a:p>
            <a:r>
              <a:rPr lang="el-GR" sz="3000" dirty="0" smtClean="0">
                <a:solidFill>
                  <a:schemeClr val="bg1">
                    <a:lumMod val="50000"/>
                  </a:schemeClr>
                </a:solidFill>
              </a:rPr>
              <a:t>Τμήμα Φιλολογίας  </a:t>
            </a:r>
            <a:endParaRPr lang="en-US" sz="3000" dirty="0" smtClean="0">
              <a:solidFill>
                <a:schemeClr val="bg1">
                  <a:lumMod val="50000"/>
                </a:schemeClr>
              </a:solidFill>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587"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900" y="279862"/>
            <a:ext cx="3692664" cy="1388283"/>
          </a:xfrm>
          <a:prstGeom prst="rect">
            <a:avLst/>
          </a:prstGeom>
        </p:spPr>
      </p:pic>
    </p:spTree>
    <p:extLst>
      <p:ext uri="{BB962C8B-B14F-4D97-AF65-F5344CB8AC3E}">
        <p14:creationId xmlns:p14="http://schemas.microsoft.com/office/powerpoint/2010/main" val="259722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639341"/>
            <a:ext cx="8784976" cy="5102027"/>
          </a:xfrm>
        </p:spPr>
        <p:txBody>
          <a:bodyPr>
            <a:noAutofit/>
          </a:bodyPr>
          <a:lstStyle/>
          <a:p>
            <a:pPr marL="0" indent="0" algn="just">
              <a:buNone/>
            </a:pPr>
            <a:r>
              <a:rPr lang="el-GR" sz="1600" dirty="0"/>
              <a:t>Μακάρι εγώ ποτέ να μη γεννιόμουνα με τους ανθρώπους του πέμπτου γένους αλλά ή νωρίτερα να είχα πεθάνει ή αργότερα να είχα γεννηθεί. Τώρα πια υπάρχει το </a:t>
            </a:r>
            <a:r>
              <a:rPr lang="el-GR" sz="1600" dirty="0" err="1"/>
              <a:t>σιδηρό</a:t>
            </a:r>
            <a:r>
              <a:rPr lang="el-GR" sz="1600" dirty="0"/>
              <a:t> </a:t>
            </a:r>
            <a:r>
              <a:rPr lang="el-GR" sz="1600" dirty="0" smtClean="0"/>
              <a:t>γένος </a:t>
            </a:r>
            <a:r>
              <a:rPr lang="el-GR" sz="1600" dirty="0"/>
              <a:t>ποτέ την ημέρα δεν παύουν η κούραση και τα βάσανα για τους ανθρώπους, αλλά και τη νύχτα, τους </a:t>
            </a:r>
            <a:r>
              <a:rPr lang="el-GR" sz="1600" dirty="0" smtClean="0"/>
              <a:t>βασανίζουν </a:t>
            </a:r>
            <a:r>
              <a:rPr lang="el-GR" sz="1600" dirty="0"/>
              <a:t>και οι θεοί βαριές φροντίδες </a:t>
            </a:r>
            <a:r>
              <a:rPr lang="el-GR" sz="1600" dirty="0" smtClean="0"/>
              <a:t>δίνουν όμως</a:t>
            </a:r>
            <a:r>
              <a:rPr lang="el-GR" sz="1600" dirty="0"/>
              <a:t>, τα καλά σε αυτούς θα είναι ανάμεικτα με τα κακά. Ο Δίας θα αφανίσει και αυτό το γένος των θνητών ανθρώπων, όταν οι άνθρωποι με τη γέννησή τους θα έχουν λευκούς κροτάφους. Ούτε ο πατέρας θα μοιάζει με τα παιδιά του ούτε τα παιδιά με αυτόν, ούτε ο ξένος θα είναι αγαπητός στον οικοδεσπότη, ούτε ο σύντροφος στον σύντροφο, ούτε ο αδελφός στον αδελφό, όπως πριν. Τους γονείς, αμέσως μόλις θα γερνούν, θα τους περιφρονούν και θα τους βρίζουν λέγοντάς τους λόγια βαριά, οι άθλιοι, τη θεία δίκη αψηφώντας. Ούτε θα ανταποδίδουν στους γέρους γονείς την οφειλή της ανατροφής τους. [Το δίκαιο θα είναι του </a:t>
            </a:r>
            <a:r>
              <a:rPr lang="el-GR" sz="1600" dirty="0" err="1"/>
              <a:t>ισχυροτέρου</a:t>
            </a:r>
            <a:r>
              <a:rPr lang="el-GR" sz="1600" dirty="0"/>
              <a:t>. Ο ένας θα καταστρέφει την πόλη του άλλου.] Δεν θα υπάρχει καμιά τιμή σε αυτόν που κρατά τους όρκους, ούτε στο δίκαιο και τον καλό, αλλά αντίθετα θα τιμάται ο κακοποιός άνθρωπος και ο υβριστής. Το δίκαιο θα κρίνεται από τη δύναμη των χεριών και αιδώς δε θα υπάρχει. Ο κακός θα βλάπτει τον καλύτερό του με στρεβλά λόγια για τα οποία θα παίρνει όρκο. Η ζηλοφθονία θα συνοδεύει όλους τους άθλιους ανθρώπους, κακόφωνη, χαιρέκακη και δύσμορφη. Τότε πια από την </a:t>
            </a:r>
            <a:r>
              <a:rPr lang="el-GR" sz="1600" dirty="0" err="1"/>
              <a:t>πλατύδρομη</a:t>
            </a:r>
            <a:r>
              <a:rPr lang="el-GR" sz="1600" dirty="0"/>
              <a:t> τη γη προς τον Όλυμπο θα φύγουν η Αιδώς και η Νέμεσις, καλυμμένα τα όμορφά τους πρόσωπα με λευκά ενδύματα, να πάνε στους αθάνατους θεούς εγκαταλείποντας τους ανθρώπους. Αυτό που θα απομείνει στους θνητούς είναι βάσανα πικρά και ούτε θα υπάρχει σωτηρία από το κακό.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
        <p:nvSpPr>
          <p:cNvPr id="5" name="Ορθογώνιο 4"/>
          <p:cNvSpPr/>
          <p:nvPr/>
        </p:nvSpPr>
        <p:spPr>
          <a:xfrm>
            <a:off x="395536" y="591652"/>
            <a:ext cx="8280920" cy="677108"/>
          </a:xfrm>
          <a:prstGeom prst="rect">
            <a:avLst/>
          </a:prstGeo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l-GR" sz="3800" i="1" dirty="0" smtClean="0"/>
              <a:t>    </a:t>
            </a:r>
            <a:r>
              <a:rPr lang="el-GR" sz="3800" i="1" dirty="0" err="1" smtClean="0"/>
              <a:t>Ἡσιόδου</a:t>
            </a:r>
            <a:r>
              <a:rPr lang="el-GR" sz="3800" i="1" dirty="0" smtClean="0"/>
              <a:t> </a:t>
            </a:r>
            <a:r>
              <a:rPr lang="el-GR" sz="3800" i="1" dirty="0" err="1"/>
              <a:t>Ἔργα</a:t>
            </a:r>
            <a:r>
              <a:rPr lang="el-GR" sz="3800" i="1" dirty="0"/>
              <a:t> </a:t>
            </a:r>
            <a:r>
              <a:rPr lang="el-GR" sz="3800" i="1" dirty="0" err="1"/>
              <a:t>καὶ</a:t>
            </a:r>
            <a:r>
              <a:rPr lang="el-GR" sz="3800" i="1" dirty="0"/>
              <a:t> </a:t>
            </a:r>
            <a:r>
              <a:rPr lang="el-GR" sz="3800" i="1" dirty="0" err="1"/>
              <a:t>Ἡμέραι</a:t>
            </a:r>
            <a:r>
              <a:rPr lang="el-GR" sz="3800" dirty="0"/>
              <a:t>, 109-201:</a:t>
            </a:r>
          </a:p>
        </p:txBody>
      </p:sp>
    </p:spTree>
    <p:extLst>
      <p:ext uri="{BB962C8B-B14F-4D97-AF65-F5344CB8AC3E}">
        <p14:creationId xmlns:p14="http://schemas.microsoft.com/office/powerpoint/2010/main" val="1421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Έλλειψη 1"/>
          <p:cNvSpPr/>
          <p:nvPr/>
        </p:nvSpPr>
        <p:spPr>
          <a:xfrm>
            <a:off x="6804248" y="4293096"/>
            <a:ext cx="1620000" cy="16200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solidFill>
                  <a:schemeClr val="tx1"/>
                </a:solidFill>
              </a:rPr>
              <a:t>  ΚΑΛΟ &amp; ΚΑΚΟ</a:t>
            </a:r>
          </a:p>
          <a:p>
            <a:pPr algn="ctr"/>
            <a:endParaRPr lang="el-GR" sz="1400" dirty="0">
              <a:solidFill>
                <a:schemeClr val="tx1"/>
              </a:solidFill>
            </a:endParaRPr>
          </a:p>
          <a:p>
            <a:pPr algn="ctr"/>
            <a:r>
              <a:rPr lang="el-GR" dirty="0" smtClean="0">
                <a:solidFill>
                  <a:schemeClr val="tx1"/>
                </a:solidFill>
              </a:rPr>
              <a:t>ΑΠΟΛΥΤΟ ΚΑΚΟ</a:t>
            </a:r>
            <a:r>
              <a:rPr lang="el-GR" dirty="0" smtClean="0"/>
              <a:t> </a:t>
            </a:r>
            <a:endParaRPr lang="el-GR" dirty="0"/>
          </a:p>
        </p:txBody>
      </p:sp>
      <p:sp>
        <p:nvSpPr>
          <p:cNvPr id="3" name="Έλλειψη 2"/>
          <p:cNvSpPr/>
          <p:nvPr/>
        </p:nvSpPr>
        <p:spPr>
          <a:xfrm>
            <a:off x="683568" y="2277032"/>
            <a:ext cx="1440000" cy="14400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solidFill>
                  <a:schemeClr val="tx1"/>
                </a:solidFill>
              </a:rPr>
              <a:t>ΔΙΚΗ</a:t>
            </a:r>
            <a:r>
              <a:rPr lang="el-GR" sz="1400" dirty="0" smtClean="0"/>
              <a:t> </a:t>
            </a:r>
            <a:endParaRPr lang="el-GR" sz="1400" dirty="0"/>
          </a:p>
        </p:txBody>
      </p:sp>
      <p:sp>
        <p:nvSpPr>
          <p:cNvPr id="4" name="Έλλειψη 3"/>
          <p:cNvSpPr/>
          <p:nvPr/>
        </p:nvSpPr>
        <p:spPr>
          <a:xfrm>
            <a:off x="3852080" y="2780928"/>
            <a:ext cx="1440000" cy="14400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solidFill>
                  <a:schemeClr val="tx1"/>
                </a:solidFill>
              </a:rPr>
              <a:t>ΥΒΡΙΣ</a:t>
            </a:r>
            <a:r>
              <a:rPr lang="el-GR" sz="1400" dirty="0" smtClean="0"/>
              <a:t> </a:t>
            </a:r>
            <a:endParaRPr lang="el-GR" sz="1400" dirty="0"/>
          </a:p>
        </p:txBody>
      </p:sp>
      <p:sp>
        <p:nvSpPr>
          <p:cNvPr id="5" name="Βέλος επάνω-κάτω 4"/>
          <p:cNvSpPr/>
          <p:nvPr/>
        </p:nvSpPr>
        <p:spPr>
          <a:xfrm flipH="1">
            <a:off x="7884368" y="5301208"/>
            <a:ext cx="107321" cy="28280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7" name="Λυγισμένο βέλος 6"/>
          <p:cNvSpPr/>
          <p:nvPr/>
        </p:nvSpPr>
        <p:spPr>
          <a:xfrm rot="16200000">
            <a:off x="2339753" y="3501013"/>
            <a:ext cx="1800205" cy="4104453"/>
          </a:xfrm>
          <a:prstGeom prst="bentArrow">
            <a:avLst>
              <a:gd name="adj1" fmla="val 6505"/>
              <a:gd name="adj2" fmla="val 11450"/>
              <a:gd name="adj3" fmla="val 22274"/>
              <a:gd name="adj4" fmla="val 429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solidFill>
                <a:schemeClr val="tx1"/>
              </a:solidFill>
            </a:endParaRPr>
          </a:p>
        </p:txBody>
      </p:sp>
      <p:sp>
        <p:nvSpPr>
          <p:cNvPr id="9" name="TextBox 8"/>
          <p:cNvSpPr txBox="1"/>
          <p:nvPr/>
        </p:nvSpPr>
        <p:spPr>
          <a:xfrm>
            <a:off x="395536" y="1124744"/>
            <a:ext cx="2423740" cy="954107"/>
          </a:xfrm>
          <a:prstGeom prst="rect">
            <a:avLst/>
          </a:prstGeom>
          <a:noFill/>
        </p:spPr>
        <p:txBody>
          <a:bodyPr wrap="none" rtlCol="0">
            <a:spAutoFit/>
          </a:bodyPr>
          <a:lstStyle/>
          <a:p>
            <a:r>
              <a:rPr lang="el-GR" dirty="0" smtClean="0"/>
              <a:t>        ΧΡΥΣΟ ΓΕΝΟΣ  </a:t>
            </a:r>
          </a:p>
          <a:p>
            <a:r>
              <a:rPr lang="el-GR" dirty="0" smtClean="0"/>
              <a:t>ΕΠΙΧΘΟΝΙΟΙ ΔΑΙΜΟΝΕΣ</a:t>
            </a:r>
          </a:p>
          <a:p>
            <a:r>
              <a:rPr lang="el-GR" sz="1400" dirty="0"/>
              <a:t> </a:t>
            </a:r>
            <a:r>
              <a:rPr lang="el-GR" sz="1400" dirty="0" smtClean="0"/>
              <a:t>                      </a:t>
            </a:r>
            <a:r>
              <a:rPr lang="el-GR" sz="2000" b="1" dirty="0" smtClean="0"/>
              <a:t>+</a:t>
            </a:r>
            <a:endParaRPr lang="el-GR" sz="2000" b="1" dirty="0"/>
          </a:p>
        </p:txBody>
      </p:sp>
      <p:sp>
        <p:nvSpPr>
          <p:cNvPr id="11" name="TextBox 10"/>
          <p:cNvSpPr txBox="1"/>
          <p:nvPr/>
        </p:nvSpPr>
        <p:spPr>
          <a:xfrm>
            <a:off x="260343" y="3657798"/>
            <a:ext cx="2511457" cy="923330"/>
          </a:xfrm>
          <a:prstGeom prst="rect">
            <a:avLst/>
          </a:prstGeom>
          <a:noFill/>
        </p:spPr>
        <p:txBody>
          <a:bodyPr wrap="none" rtlCol="0">
            <a:spAutoFit/>
          </a:bodyPr>
          <a:lstStyle/>
          <a:p>
            <a:r>
              <a:rPr lang="el-GR" sz="1400" dirty="0" smtClean="0"/>
              <a:t>        </a:t>
            </a:r>
            <a:r>
              <a:rPr lang="el-GR" dirty="0" smtClean="0"/>
              <a:t>             </a:t>
            </a:r>
            <a:r>
              <a:rPr lang="el-GR" b="1" dirty="0" smtClean="0"/>
              <a:t> -             </a:t>
            </a:r>
          </a:p>
          <a:p>
            <a:r>
              <a:rPr lang="el-GR" dirty="0" smtClean="0"/>
              <a:t>        ΑΡΓΥΡΟ ΓΕΝΟΣ</a:t>
            </a:r>
          </a:p>
          <a:p>
            <a:r>
              <a:rPr lang="el-GR" dirty="0" smtClean="0"/>
              <a:t>ΥΠΟΧΘΟΝΙΟΙ ΔΑΙΜΟΝΕΣ</a:t>
            </a:r>
            <a:endParaRPr lang="el-GR" dirty="0"/>
          </a:p>
        </p:txBody>
      </p:sp>
      <p:sp>
        <p:nvSpPr>
          <p:cNvPr id="12" name="TextBox 11"/>
          <p:cNvSpPr txBox="1"/>
          <p:nvPr/>
        </p:nvSpPr>
        <p:spPr>
          <a:xfrm rot="16200000">
            <a:off x="-530839" y="2762964"/>
            <a:ext cx="2016514" cy="338554"/>
          </a:xfrm>
          <a:prstGeom prst="rect">
            <a:avLst/>
          </a:prstGeom>
          <a:noFill/>
        </p:spPr>
        <p:txBody>
          <a:bodyPr wrap="none" rtlCol="0">
            <a:spAutoFit/>
          </a:bodyPr>
          <a:lstStyle/>
          <a:p>
            <a:r>
              <a:rPr lang="el-GR" sz="1600" b="1" dirty="0" smtClean="0"/>
              <a:t>ΒΑΣΙΛΙΚΗ</a:t>
            </a:r>
            <a:r>
              <a:rPr lang="el-GR" sz="1400" b="1" dirty="0" smtClean="0"/>
              <a:t> </a:t>
            </a:r>
            <a:r>
              <a:rPr lang="el-GR" sz="1600" b="1" dirty="0" smtClean="0"/>
              <a:t>ΛΕΙΤΟΥΡΓΙΑ</a:t>
            </a:r>
            <a:endParaRPr lang="el-GR" sz="1600" b="1" dirty="0"/>
          </a:p>
        </p:txBody>
      </p:sp>
      <p:sp>
        <p:nvSpPr>
          <p:cNvPr id="13" name="TextBox 12"/>
          <p:cNvSpPr txBox="1"/>
          <p:nvPr/>
        </p:nvSpPr>
        <p:spPr>
          <a:xfrm rot="16200000">
            <a:off x="2467789" y="3410971"/>
            <a:ext cx="2172454" cy="338554"/>
          </a:xfrm>
          <a:prstGeom prst="rect">
            <a:avLst/>
          </a:prstGeom>
          <a:noFill/>
        </p:spPr>
        <p:txBody>
          <a:bodyPr wrap="none" rtlCol="0">
            <a:spAutoFit/>
          </a:bodyPr>
          <a:lstStyle/>
          <a:p>
            <a:r>
              <a:rPr lang="el-GR" sz="1600" b="1" dirty="0" smtClean="0"/>
              <a:t>ΠΟΛΕΜΙΚΗ</a:t>
            </a:r>
            <a:r>
              <a:rPr lang="el-GR" sz="1400" dirty="0" smtClean="0"/>
              <a:t> </a:t>
            </a:r>
            <a:r>
              <a:rPr lang="el-GR" sz="1600" b="1" dirty="0" smtClean="0"/>
              <a:t>ΛΕΙΤΟΥΡΓΙΑ</a:t>
            </a:r>
            <a:endParaRPr lang="el-GR" sz="1600" b="1" dirty="0"/>
          </a:p>
        </p:txBody>
      </p:sp>
      <p:sp>
        <p:nvSpPr>
          <p:cNvPr id="14" name="TextBox 13"/>
          <p:cNvSpPr txBox="1"/>
          <p:nvPr/>
        </p:nvSpPr>
        <p:spPr>
          <a:xfrm>
            <a:off x="3563888" y="1844824"/>
            <a:ext cx="2052165" cy="923330"/>
          </a:xfrm>
          <a:prstGeom prst="rect">
            <a:avLst/>
          </a:prstGeom>
          <a:noFill/>
        </p:spPr>
        <p:txBody>
          <a:bodyPr wrap="none" rtlCol="0">
            <a:spAutoFit/>
          </a:bodyPr>
          <a:lstStyle/>
          <a:p>
            <a:r>
              <a:rPr lang="el-GR" dirty="0" smtClean="0"/>
              <a:t>   ΧΑΛΚΙΝΟ ΓΕΝΟΣ</a:t>
            </a:r>
          </a:p>
          <a:p>
            <a:r>
              <a:rPr lang="el-GR" dirty="0" smtClean="0"/>
              <a:t>ΑΝΩΝΥΜΟΙ ΝΕΚΡΟΙ</a:t>
            </a:r>
          </a:p>
          <a:p>
            <a:r>
              <a:rPr lang="el-GR" dirty="0" smtClean="0"/>
              <a:t>                 -</a:t>
            </a:r>
            <a:endParaRPr lang="el-GR" dirty="0"/>
          </a:p>
        </p:txBody>
      </p:sp>
      <p:sp>
        <p:nvSpPr>
          <p:cNvPr id="15" name="TextBox 14"/>
          <p:cNvSpPr txBox="1"/>
          <p:nvPr/>
        </p:nvSpPr>
        <p:spPr>
          <a:xfrm>
            <a:off x="3419872" y="4293096"/>
            <a:ext cx="2300630" cy="923330"/>
          </a:xfrm>
          <a:prstGeom prst="rect">
            <a:avLst/>
          </a:prstGeom>
          <a:noFill/>
        </p:spPr>
        <p:txBody>
          <a:bodyPr wrap="none" rtlCol="0">
            <a:spAutoFit/>
          </a:bodyPr>
          <a:lstStyle/>
          <a:p>
            <a:r>
              <a:rPr lang="el-GR" dirty="0" smtClean="0"/>
              <a:t>                  </a:t>
            </a:r>
            <a:r>
              <a:rPr lang="el-GR" b="1" dirty="0" smtClean="0"/>
              <a:t> +</a:t>
            </a:r>
          </a:p>
          <a:p>
            <a:r>
              <a:rPr lang="el-GR" dirty="0" smtClean="0"/>
              <a:t>        ΓΕΝΟΣ ΗΡΩΩΝ</a:t>
            </a:r>
          </a:p>
          <a:p>
            <a:r>
              <a:rPr lang="el-GR" dirty="0" smtClean="0"/>
              <a:t>ΝΗΣΙΑ ΤΩΝ ΜΑΚΑΡΩΝ</a:t>
            </a:r>
            <a:endParaRPr lang="el-GR" dirty="0"/>
          </a:p>
        </p:txBody>
      </p:sp>
      <p:sp>
        <p:nvSpPr>
          <p:cNvPr id="16" name="TextBox 15"/>
          <p:cNvSpPr txBox="1"/>
          <p:nvPr/>
        </p:nvSpPr>
        <p:spPr>
          <a:xfrm>
            <a:off x="6588224" y="3356992"/>
            <a:ext cx="2060372" cy="923330"/>
          </a:xfrm>
          <a:prstGeom prst="rect">
            <a:avLst/>
          </a:prstGeom>
          <a:noFill/>
        </p:spPr>
        <p:txBody>
          <a:bodyPr wrap="none" rtlCol="0">
            <a:spAutoFit/>
          </a:bodyPr>
          <a:lstStyle/>
          <a:p>
            <a:r>
              <a:rPr lang="el-GR" dirty="0" smtClean="0"/>
              <a:t>      ΣΙΔΗΡΟ ΓΕΝΟΣ</a:t>
            </a:r>
          </a:p>
          <a:p>
            <a:r>
              <a:rPr lang="el-GR" dirty="0" smtClean="0"/>
              <a:t>ΘΝΗΤΟΙ ΑΝΘΡΩΠΟΙ</a:t>
            </a:r>
          </a:p>
          <a:p>
            <a:r>
              <a:rPr lang="el-GR" dirty="0" smtClean="0"/>
              <a:t>               + -</a:t>
            </a:r>
            <a:endParaRPr lang="el-GR" dirty="0"/>
          </a:p>
        </p:txBody>
      </p:sp>
      <p:sp>
        <p:nvSpPr>
          <p:cNvPr id="17" name="TextBox 16"/>
          <p:cNvSpPr txBox="1"/>
          <p:nvPr/>
        </p:nvSpPr>
        <p:spPr>
          <a:xfrm>
            <a:off x="6588224" y="5949280"/>
            <a:ext cx="2153731" cy="646331"/>
          </a:xfrm>
          <a:prstGeom prst="rect">
            <a:avLst/>
          </a:prstGeom>
          <a:noFill/>
        </p:spPr>
        <p:txBody>
          <a:bodyPr wrap="none" rtlCol="0">
            <a:spAutoFit/>
          </a:bodyPr>
          <a:lstStyle/>
          <a:p>
            <a:r>
              <a:rPr lang="el-GR" b="1" dirty="0" smtClean="0"/>
              <a:t>                  -</a:t>
            </a:r>
          </a:p>
          <a:p>
            <a:r>
              <a:rPr lang="el-GR" dirty="0" smtClean="0"/>
              <a:t>ΜΕΛΛΟΝΤΙΚΟ ΓΕΝΟΣ</a:t>
            </a:r>
            <a:endParaRPr lang="el-GR" dirty="0"/>
          </a:p>
        </p:txBody>
      </p:sp>
      <p:sp>
        <p:nvSpPr>
          <p:cNvPr id="18" name="TextBox 17"/>
          <p:cNvSpPr txBox="1"/>
          <p:nvPr/>
        </p:nvSpPr>
        <p:spPr>
          <a:xfrm rot="16200000">
            <a:off x="5511484" y="4937790"/>
            <a:ext cx="2059988" cy="338554"/>
          </a:xfrm>
          <a:prstGeom prst="rect">
            <a:avLst/>
          </a:prstGeom>
          <a:noFill/>
        </p:spPr>
        <p:txBody>
          <a:bodyPr wrap="none" rtlCol="0">
            <a:spAutoFit/>
          </a:bodyPr>
          <a:lstStyle/>
          <a:p>
            <a:r>
              <a:rPr lang="el-GR" sz="1600" b="1" dirty="0" smtClean="0"/>
              <a:t>ΑΓΡΟΤΙΚΗ</a:t>
            </a:r>
            <a:r>
              <a:rPr lang="el-GR" sz="1400" dirty="0" smtClean="0"/>
              <a:t> </a:t>
            </a:r>
            <a:r>
              <a:rPr lang="el-GR" sz="1600" b="1" dirty="0" smtClean="0"/>
              <a:t>ΛΕΙΤΟΥΡΓΙΑ</a:t>
            </a:r>
            <a:endParaRPr lang="el-GR" sz="1600" b="1" dirty="0"/>
          </a:p>
        </p:txBody>
      </p:sp>
      <p:sp>
        <p:nvSpPr>
          <p:cNvPr id="6" name="TextBox 5"/>
          <p:cNvSpPr txBox="1"/>
          <p:nvPr/>
        </p:nvSpPr>
        <p:spPr>
          <a:xfrm>
            <a:off x="529679" y="138336"/>
            <a:ext cx="7858745" cy="914400"/>
          </a:xfrm>
          <a:prstGeom prst="rect">
            <a:avLst/>
          </a:prstGeom>
          <a:ln>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vert="horz" wrap="none" lIns="91440" tIns="45720" rIns="91440" bIns="45720" rtlCol="0" anchor="ctr">
            <a:normAutofit/>
          </a:bodyPr>
          <a:lstStyle/>
          <a:p>
            <a:r>
              <a:rPr lang="el-GR" sz="4000" dirty="0" smtClean="0"/>
              <a:t>          ΣΧΗΜΑΤΙΚΗ ΑΠΕΙΚΟΝΙΣΗ </a:t>
            </a:r>
          </a:p>
        </p:txBody>
      </p:sp>
    </p:spTree>
    <p:extLst>
      <p:ext uri="{BB962C8B-B14F-4D97-AF65-F5344CB8AC3E}">
        <p14:creationId xmlns:p14="http://schemas.microsoft.com/office/powerpoint/2010/main" val="240380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0" dirty="0" smtClean="0"/>
              <a:t>Τέλος Ενότητας</a:t>
            </a:r>
            <a:endParaRPr lang="el-GR" b="0"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907174" y="5223966"/>
            <a:ext cx="3240360" cy="771224"/>
          </a:xfrm>
          <a:prstGeom prst="rect">
            <a:avLst/>
          </a:prstGeom>
          <a:noFill/>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24" y="5821432"/>
            <a:ext cx="726005" cy="704483"/>
          </a:xfrm>
          <a:prstGeom prst="rect">
            <a:avLst/>
          </a:prstGeom>
        </p:spPr>
      </p:pic>
      <p:pic>
        <p:nvPicPr>
          <p:cNvPr id="9" name="7 - Εικόνα" descr="Λογότυπο για Άδειες χρήσης Creative Commons BY-NC-ND"/>
          <p:cNvPicPr>
            <a:picLocks noChangeAspect="1"/>
          </p:cNvPicPr>
          <p:nvPr/>
        </p:nvPicPr>
        <p:blipFill>
          <a:blip r:embed="rId5" cstate="print"/>
          <a:stretch>
            <a:fillRect/>
          </a:stretch>
        </p:blipFill>
        <p:spPr>
          <a:xfrm>
            <a:off x="2325489" y="5332881"/>
            <a:ext cx="1581685" cy="553393"/>
          </a:xfrm>
          <a:prstGeom prst="rect">
            <a:avLst/>
          </a:prstGeom>
        </p:spPr>
      </p:pic>
    </p:spTree>
    <p:extLst>
      <p:ext uri="{BB962C8B-B14F-4D97-AF65-F5344CB8AC3E}">
        <p14:creationId xmlns:p14="http://schemas.microsoft.com/office/powerpoint/2010/main" val="9670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a:xfrm>
            <a:off x="457200" y="1723032"/>
            <a:ext cx="8229600" cy="4525963"/>
          </a:xfrm>
        </p:spPr>
        <p:txBody>
          <a:bodyPr>
            <a:normAutofit/>
          </a:bodyPr>
          <a:lstStyle/>
          <a:p>
            <a:pPr marL="0" indent="0" algn="just">
              <a:buNone/>
            </a:pPr>
            <a:r>
              <a:rPr lang="el-GR" sz="2000" b="1" dirty="0" err="1" smtClean="0"/>
              <a:t>Copyright</a:t>
            </a:r>
            <a:r>
              <a:rPr lang="el-GR" sz="2000" dirty="0" smtClean="0"/>
              <a:t>: Πανεπιστήμιο Πατρών</a:t>
            </a:r>
            <a:r>
              <a:rPr lang="en-US" sz="2000" dirty="0" smtClean="0"/>
              <a:t>, </a:t>
            </a:r>
            <a:r>
              <a:rPr lang="el-GR" sz="2000" dirty="0" smtClean="0"/>
              <a:t>Ευφημία Δ. </a:t>
            </a:r>
            <a:r>
              <a:rPr lang="el-GR" sz="2000" dirty="0" err="1" smtClean="0"/>
              <a:t>Καρακάντζα</a:t>
            </a:r>
            <a:r>
              <a:rPr lang="el-GR" sz="2000" dirty="0" smtClean="0"/>
              <a:t>, 2013. Ευφημία Δ. </a:t>
            </a:r>
            <a:r>
              <a:rPr lang="el-GR" sz="2000" dirty="0" err="1" smtClean="0"/>
              <a:t>Καρακάντζα</a:t>
            </a:r>
            <a:r>
              <a:rPr lang="el-GR" sz="2000" dirty="0" smtClean="0"/>
              <a:t>. «</a:t>
            </a:r>
            <a:r>
              <a:rPr lang="el-GR" sz="2000" dirty="0" err="1" smtClean="0"/>
              <a:t>Μυθος</a:t>
            </a:r>
            <a:r>
              <a:rPr lang="el-GR" sz="2000" dirty="0" smtClean="0"/>
              <a:t> και Τελετουργία  στην ΑΕ. Γαλλική Σχολή ερμηνείας του μύθου – Μύθος των πέντε γενών του </a:t>
            </a:r>
            <a:r>
              <a:rPr lang="el-GR" sz="2000" i="1" dirty="0" smtClean="0"/>
              <a:t>Ησιόδου</a:t>
            </a:r>
            <a:r>
              <a:rPr lang="el-GR" sz="2000" dirty="0" smtClean="0"/>
              <a:t>». </a:t>
            </a:r>
            <a:r>
              <a:rPr lang="el-GR" sz="2000" b="1" dirty="0"/>
              <a:t>Έκδοση</a:t>
            </a:r>
            <a:r>
              <a:rPr lang="el-GR" sz="2000" dirty="0"/>
              <a:t>: </a:t>
            </a:r>
            <a:r>
              <a:rPr lang="el-GR" sz="2000" dirty="0" smtClean="0"/>
              <a:t>1.0</a:t>
            </a:r>
            <a:r>
              <a:rPr lang="el-GR" sz="2000" dirty="0"/>
              <a:t>. </a:t>
            </a:r>
            <a:r>
              <a:rPr lang="el-GR" sz="2000" dirty="0" smtClean="0"/>
              <a:t>Πάτρα 201</a:t>
            </a:r>
            <a:r>
              <a:rPr lang="en-US" sz="2000" dirty="0" smtClean="0"/>
              <a:t>3</a:t>
            </a:r>
            <a:r>
              <a:rPr lang="el-GR" sz="2000" dirty="0" smtClean="0"/>
              <a:t>.  </a:t>
            </a:r>
            <a:r>
              <a:rPr lang="el-GR" sz="2000" b="1" dirty="0"/>
              <a:t>Διαθέσιμο από τη δικτυακή </a:t>
            </a:r>
            <a:r>
              <a:rPr lang="el-GR" sz="2000" b="1" dirty="0" smtClean="0"/>
              <a:t>διεύθυνση</a:t>
            </a:r>
            <a:r>
              <a:rPr lang="el-GR" sz="2000" dirty="0" smtClean="0"/>
              <a:t>: </a:t>
            </a:r>
            <a:r>
              <a:rPr lang="en-US" sz="2000" dirty="0" smtClean="0">
                <a:hlinkClick r:id="rId3"/>
              </a:rPr>
              <a:t>https://eclass.upatras.gr/courses/LIT1869/</a:t>
            </a:r>
            <a:r>
              <a:rPr lang="el-GR" sz="2000" dirty="0" smtClean="0"/>
              <a:t>. </a:t>
            </a:r>
            <a:endParaRPr lang="el-GR" sz="2000" dirty="0"/>
          </a:p>
          <a:p>
            <a:pPr marL="0" indent="0">
              <a:buNone/>
            </a:pPr>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8838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0" dirty="0"/>
              <a:t>Σημείωμα </a:t>
            </a:r>
            <a:r>
              <a:rPr lang="el-GR" b="0" dirty="0" smtClean="0"/>
              <a:t>Αδειοδότησης</a:t>
            </a:r>
            <a:endParaRPr lang="el-GR" b="0" dirty="0"/>
          </a:p>
        </p:txBody>
      </p:sp>
      <p:sp>
        <p:nvSpPr>
          <p:cNvPr id="3" name="Content Placeholder 2"/>
          <p:cNvSpPr>
            <a:spLocks noGrp="1"/>
          </p:cNvSpPr>
          <p:nvPr>
            <p:ph idx="1"/>
          </p:nvPr>
        </p:nvSpPr>
        <p:spPr>
          <a:xfrm>
            <a:off x="285830" y="764704"/>
            <a:ext cx="8639806" cy="1440159"/>
          </a:xfrm>
        </p:spPr>
        <p:txBody>
          <a:bodyPr>
            <a:noAutofit/>
          </a:bodyPr>
          <a:lstStyle/>
          <a:p>
            <a:pPr marL="0" indent="0" algn="just">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smtClean="0"/>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6" name="TextBox 5"/>
          <p:cNvSpPr txBox="1"/>
          <p:nvPr/>
        </p:nvSpPr>
        <p:spPr>
          <a:xfrm>
            <a:off x="175744" y="2880232"/>
            <a:ext cx="8818132"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6230283"/>
            <a:ext cx="574884" cy="557842"/>
          </a:xfrm>
          <a:prstGeom prst="rect">
            <a:avLst/>
          </a:prstGeom>
        </p:spPr>
      </p:pic>
      <p:pic>
        <p:nvPicPr>
          <p:cNvPr id="10" name="7 - Εικόνα" descr="Λογότυπο για Άδειες χρήσης Creative Commons BY-NC-ND"/>
          <p:cNvPicPr>
            <a:picLocks noChangeAspect="1"/>
          </p:cNvPicPr>
          <p:nvPr/>
        </p:nvPicPr>
        <p:blipFill>
          <a:blip r:embed="rId4" cstate="print"/>
          <a:stretch>
            <a:fillRect/>
          </a:stretch>
        </p:blipFill>
        <p:spPr>
          <a:xfrm>
            <a:off x="3724694" y="2404156"/>
            <a:ext cx="1581685" cy="553393"/>
          </a:xfrm>
          <a:prstGeom prst="rect">
            <a:avLst/>
          </a:prstGeom>
        </p:spPr>
      </p:pic>
    </p:spTree>
    <p:extLst>
      <p:ext uri="{BB962C8B-B14F-4D97-AF65-F5344CB8AC3E}">
        <p14:creationId xmlns:p14="http://schemas.microsoft.com/office/powerpoint/2010/main" val="802660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l-GR" sz="4000" b="0" dirty="0" smtClean="0"/>
              <a:t>Διατήρηση Σημειωμάτων</a:t>
            </a:r>
          </a:p>
        </p:txBody>
      </p:sp>
      <p:sp>
        <p:nvSpPr>
          <p:cNvPr id="3" name="Content Placeholder 2"/>
          <p:cNvSpPr>
            <a:spLocks noGrp="1"/>
          </p:cNvSpPr>
          <p:nvPr>
            <p:ph idx="1"/>
          </p:nvPr>
        </p:nvSpPr>
        <p:spPr/>
        <p:txBody>
          <a:bodyPr>
            <a:normAutofit/>
          </a:bodyPr>
          <a:lstStyle/>
          <a:p>
            <a:pPr marL="0" indent="0">
              <a:buFontTx/>
              <a:buNone/>
              <a:defRPr/>
            </a:pPr>
            <a:r>
              <a:rPr lang="el-GR" sz="2400" dirty="0" smtClean="0"/>
              <a:t>Οποιαδήποτε </a:t>
            </a:r>
            <a:r>
              <a:rPr lang="el-GR" sz="2400" dirty="0"/>
              <a:t>αναπαραγωγή ή διασκευή του υλικού θα πρέπει να συμπεριλαμβάνει</a:t>
            </a:r>
            <a:r>
              <a:rPr lang="el-GR" sz="2400" dirty="0" smtClean="0"/>
              <a:t>:</a:t>
            </a:r>
            <a:endParaRPr lang="en-US" sz="2400" dirty="0" smtClean="0"/>
          </a:p>
          <a:p>
            <a:pPr marL="0" indent="0">
              <a:buFontTx/>
              <a:buNone/>
              <a:defRPr/>
            </a:pPr>
            <a:endParaRPr lang="el-GR" sz="2400" dirty="0"/>
          </a:p>
          <a:p>
            <a:pPr lvl="1">
              <a:buFont typeface="Arial" pitchFamily="34" charset="0"/>
              <a:buChar char="•"/>
              <a:defRPr/>
            </a:pPr>
            <a:r>
              <a:rPr lang="el-GR" sz="2400" dirty="0" err="1"/>
              <a:t>τ</a:t>
            </a:r>
            <a:r>
              <a:rPr lang="en-US" sz="2400" dirty="0" smtClean="0"/>
              <a:t>ο </a:t>
            </a:r>
            <a:r>
              <a:rPr lang="en-US" sz="2400" dirty="0" err="1"/>
              <a:t>Σημείωμ</a:t>
            </a:r>
            <a:r>
              <a:rPr lang="en-US" sz="2400" dirty="0"/>
              <a:t>α Αναφοράς</a:t>
            </a:r>
            <a:endParaRPr lang="el-GR" sz="2400" dirty="0"/>
          </a:p>
          <a:p>
            <a:pPr lvl="1">
              <a:buFont typeface="Arial" pitchFamily="34" charset="0"/>
              <a:buChar char="•"/>
              <a:defRPr/>
            </a:pPr>
            <a:r>
              <a:rPr lang="el-GR" sz="2400" dirty="0" err="1"/>
              <a:t>τ</a:t>
            </a:r>
            <a:r>
              <a:rPr lang="en-US" sz="2400" dirty="0" smtClean="0"/>
              <a:t>ο </a:t>
            </a:r>
            <a:r>
              <a:rPr lang="en-US" sz="2400" dirty="0" err="1"/>
              <a:t>Σημείωμ</a:t>
            </a:r>
            <a:r>
              <a:rPr lang="en-US" sz="2400" dirty="0"/>
              <a:t>α Αδειοδότησης</a:t>
            </a:r>
            <a:endParaRPr lang="el-GR" sz="2400" dirty="0"/>
          </a:p>
          <a:p>
            <a:pPr lvl="1">
              <a:buFont typeface="Arial" pitchFamily="34" charset="0"/>
              <a:buChar char="•"/>
              <a:defRPr/>
            </a:pPr>
            <a:r>
              <a:rPr lang="el-GR" sz="2400" dirty="0" err="1"/>
              <a:t>τ</a:t>
            </a:r>
            <a:r>
              <a:rPr lang="en-US" sz="2400" dirty="0" smtClean="0"/>
              <a:t>η </a:t>
            </a:r>
            <a:r>
              <a:rPr lang="en-US" sz="2400" dirty="0" err="1"/>
              <a:t>δήλωση</a:t>
            </a:r>
            <a:r>
              <a:rPr lang="en-US" sz="2400" dirty="0"/>
              <a:t> </a:t>
            </a:r>
            <a:r>
              <a:rPr lang="el-GR" sz="2400" dirty="0" err="1"/>
              <a:t>Δ</a:t>
            </a:r>
            <a:r>
              <a:rPr lang="en-US" sz="2400" dirty="0" smtClean="0"/>
              <a:t>ια</a:t>
            </a:r>
            <a:r>
              <a:rPr lang="en-US" sz="2400" dirty="0" err="1" smtClean="0"/>
              <a:t>τήρησης</a:t>
            </a:r>
            <a:r>
              <a:rPr lang="en-US" sz="2400" dirty="0" smtClean="0"/>
              <a:t> </a:t>
            </a:r>
            <a:r>
              <a:rPr lang="en-US" sz="2400" dirty="0"/>
              <a:t>Σημειωμάτων</a:t>
            </a:r>
            <a:endParaRPr lang="el-GR" sz="2400" dirty="0"/>
          </a:p>
          <a:p>
            <a:pPr lvl="1">
              <a:buFont typeface="Arial" pitchFamily="34" charset="0"/>
              <a:buChar char="•"/>
              <a:defRPr/>
            </a:pPr>
            <a:r>
              <a:rPr lang="el-GR" sz="2400" dirty="0"/>
              <a:t>τ</a:t>
            </a:r>
            <a:r>
              <a:rPr lang="el-GR" sz="2400" dirty="0" smtClean="0"/>
              <a:t>ο Σημείωμα Χρήσης Έργων Τρίτων </a:t>
            </a:r>
            <a:r>
              <a:rPr lang="el-GR" sz="2400" dirty="0"/>
              <a:t>(εφόσον υπάρχει</a:t>
            </a:r>
            <a:r>
              <a:rPr lang="el-GR" sz="2400" dirty="0" smtClean="0"/>
              <a:t>)</a:t>
            </a:r>
            <a:endParaRPr lang="en-US" sz="2400" dirty="0" smtClean="0"/>
          </a:p>
          <a:p>
            <a:pPr marL="457200" lvl="1" indent="0">
              <a:buFontTx/>
              <a:buNone/>
              <a:defRPr/>
            </a:pPr>
            <a:endParaRPr lang="el-GR" sz="2000" dirty="0"/>
          </a:p>
          <a:p>
            <a:pPr marL="0" indent="0">
              <a:buFontTx/>
              <a:buNone/>
              <a:defRPr/>
            </a:pPr>
            <a:r>
              <a:rPr lang="el-GR" sz="2200" dirty="0"/>
              <a:t>μαζί με τους συνοδευόμενους </a:t>
            </a:r>
            <a:r>
              <a:rPr lang="el-GR" sz="2200" dirty="0" err="1"/>
              <a:t>υπερσυνδέσμους</a:t>
            </a:r>
            <a:r>
              <a:rPr lang="el-GR" sz="2200" dirty="0"/>
              <a:t>.</a:t>
            </a:r>
          </a:p>
          <a:p>
            <a:pPr>
              <a:defRPr/>
            </a:pPr>
            <a:endParaRPr lang="el-GR" sz="2000" dirty="0"/>
          </a:p>
        </p:txBody>
      </p:sp>
      <p:sp>
        <p:nvSpPr>
          <p:cNvPr id="4" name="Ορθογώνιο 3"/>
          <p:cNvSpPr/>
          <p:nvPr/>
        </p:nvSpPr>
        <p:spPr>
          <a:xfrm>
            <a:off x="107950" y="6237288"/>
            <a:ext cx="3556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5" name="Ορθογώνιο 4"/>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36870" name="Εικόνα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015038"/>
            <a:ext cx="7254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70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0" dirty="0" smtClean="0"/>
              <a:t>Χρηματοδότηση</a:t>
            </a:r>
            <a:endParaRPr lang="el-GR" b="0" dirty="0"/>
          </a:p>
        </p:txBody>
      </p:sp>
      <p:sp>
        <p:nvSpPr>
          <p:cNvPr id="3" name="Content Placeholder 2"/>
          <p:cNvSpPr>
            <a:spLocks noGrp="1"/>
          </p:cNvSpPr>
          <p:nvPr>
            <p:ph idx="1"/>
          </p:nvPr>
        </p:nvSpPr>
        <p:spPr>
          <a:xfrm>
            <a:off x="457200" y="1340768"/>
            <a:ext cx="8229600" cy="4525963"/>
          </a:xfrm>
        </p:spPr>
        <p:txBody>
          <a:bodyPr>
            <a:normAutofit/>
          </a:bodyPr>
          <a:lstStyle/>
          <a:p>
            <a:pPr algn="just"/>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pPr algn="just"/>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pPr algn="just"/>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33851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0" dirty="0" smtClean="0"/>
              <a:t>Σκοποί  ενότητας</a:t>
            </a:r>
            <a:endParaRPr lang="el-GR" b="0" dirty="0"/>
          </a:p>
        </p:txBody>
      </p:sp>
      <p:sp>
        <p:nvSpPr>
          <p:cNvPr id="3" name="Content Placeholder 2"/>
          <p:cNvSpPr>
            <a:spLocks noGrp="1"/>
          </p:cNvSpPr>
          <p:nvPr>
            <p:ph idx="1"/>
          </p:nvPr>
        </p:nvSpPr>
        <p:spPr>
          <a:xfrm>
            <a:off x="457200" y="2031521"/>
            <a:ext cx="8229600" cy="4525963"/>
          </a:xfrm>
        </p:spPr>
        <p:txBody>
          <a:bodyPr vert="horz" lIns="91440" tIns="45720" rIns="91440" bIns="45720" rtlCol="0" anchor="t">
            <a:normAutofit/>
          </a:bodyPr>
          <a:lstStyle/>
          <a:p>
            <a:r>
              <a:rPr lang="el-GR" sz="2800" dirty="0"/>
              <a:t>Δομική ανάλυση του ησιόδειου μύθου των γενών.</a:t>
            </a:r>
          </a:p>
          <a:p>
            <a:pPr marL="0" indent="0">
              <a:buNone/>
            </a:pPr>
            <a:endParaRPr lang="en-US" sz="28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76636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0" dirty="0" smtClean="0"/>
              <a:t>Περιεχόμενα ενότητας</a:t>
            </a:r>
            <a:endParaRPr lang="el-GR" b="0" dirty="0"/>
          </a:p>
        </p:txBody>
      </p:sp>
      <p:sp>
        <p:nvSpPr>
          <p:cNvPr id="3" name="Content Placeholder 2"/>
          <p:cNvSpPr>
            <a:spLocks noGrp="1"/>
          </p:cNvSpPr>
          <p:nvPr>
            <p:ph idx="1"/>
          </p:nvPr>
        </p:nvSpPr>
        <p:spPr>
          <a:xfrm>
            <a:off x="457200" y="1877300"/>
            <a:ext cx="8229600" cy="4525963"/>
          </a:xfrm>
        </p:spPr>
        <p:txBody>
          <a:bodyPr vert="horz" lIns="91440" tIns="45720" rIns="91440" bIns="45720" rtlCol="0" anchor="t">
            <a:normAutofit/>
          </a:bodyPr>
          <a:lstStyle/>
          <a:p>
            <a:r>
              <a:rPr lang="el-GR" sz="2800" dirty="0"/>
              <a:t>Ο µ</a:t>
            </a:r>
            <a:r>
              <a:rPr lang="el-GR" sz="2800" dirty="0" err="1"/>
              <a:t>ύθος</a:t>
            </a:r>
            <a:r>
              <a:rPr lang="el-GR" sz="2800" dirty="0"/>
              <a:t> των πέντε γενών του</a:t>
            </a:r>
            <a:r>
              <a:rPr lang="el-GR" sz="2800" i="1" dirty="0"/>
              <a:t> Ησιόδου </a:t>
            </a:r>
          </a:p>
          <a:p>
            <a:r>
              <a:rPr lang="el-GR" sz="2800" dirty="0"/>
              <a:t>J. </a:t>
            </a:r>
            <a:r>
              <a:rPr lang="en-US" sz="2800" dirty="0" smtClean="0"/>
              <a:t>-</a:t>
            </a:r>
            <a:r>
              <a:rPr lang="el-GR" sz="2800" dirty="0" smtClean="0"/>
              <a:t> </a:t>
            </a:r>
            <a:r>
              <a:rPr lang="el-GR" sz="2800" dirty="0"/>
              <a:t>P. </a:t>
            </a:r>
            <a:r>
              <a:rPr lang="el-GR" sz="2800" dirty="0" err="1"/>
              <a:t>Vernant</a:t>
            </a:r>
            <a:r>
              <a:rPr lang="el-GR" sz="2800" dirty="0"/>
              <a:t> </a:t>
            </a:r>
          </a:p>
          <a:p>
            <a:r>
              <a:rPr lang="el-GR" sz="2800" dirty="0"/>
              <a:t>Σχηματική απεικόνιση του μύθου των πέντε γενών </a:t>
            </a:r>
          </a:p>
          <a:p>
            <a:pPr marL="0" indent="0">
              <a:buNone/>
            </a:pPr>
            <a:endParaRPr lang="el-GR" dirty="0" smtClean="0"/>
          </a:p>
          <a:p>
            <a:pPr marL="0" indent="0">
              <a:buNone/>
            </a:pPr>
            <a:r>
              <a:rPr lang="el-GR" dirty="0"/>
              <a:t/>
            </a:r>
            <a:br>
              <a:rPr lang="el-GR" dirty="0"/>
            </a:br>
            <a:endParaRPr lang="el-GR" dirty="0"/>
          </a:p>
          <a:p>
            <a:pPr marL="0" indent="0">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75627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8032" y="404664"/>
            <a:ext cx="7772400" cy="1470025"/>
          </a:xfrm>
          <a:ln/>
        </p:spPr>
        <p:style>
          <a:lnRef idx="1">
            <a:schemeClr val="accent3"/>
          </a:lnRef>
          <a:fillRef idx="2">
            <a:schemeClr val="accent3"/>
          </a:fillRef>
          <a:effectRef idx="1">
            <a:schemeClr val="accent3"/>
          </a:effectRef>
          <a:fontRef idx="minor">
            <a:schemeClr val="dk1"/>
          </a:fontRef>
        </p:style>
        <p:txBody>
          <a:bodyPr>
            <a:normAutofit/>
          </a:bodyPr>
          <a:lstStyle/>
          <a:p>
            <a:r>
              <a:rPr lang="el-GR" sz="4000" b="0" dirty="0" smtClean="0">
                <a:solidFill>
                  <a:schemeClr val="tx1"/>
                </a:solidFill>
              </a:rPr>
              <a:t>Γαλλική Σχολή ερμηνείας του μύθου</a:t>
            </a:r>
            <a:endParaRPr lang="el-GR" sz="4000" b="0" dirty="0">
              <a:solidFill>
                <a:schemeClr val="tx1"/>
              </a:solidFill>
            </a:endParaRPr>
          </a:p>
        </p:txBody>
      </p:sp>
      <p:sp>
        <p:nvSpPr>
          <p:cNvPr id="2" name="Ορθογώνιο 1"/>
          <p:cNvSpPr/>
          <p:nvPr/>
        </p:nvSpPr>
        <p:spPr>
          <a:xfrm>
            <a:off x="179512" y="2420888"/>
            <a:ext cx="8633172" cy="2739211"/>
          </a:xfrm>
          <a:prstGeom prst="rect">
            <a:avLst/>
          </a:prstGeom>
        </p:spPr>
        <p:txBody>
          <a:bodyPr wrap="square">
            <a:spAutoFit/>
          </a:bodyPr>
          <a:lstStyle/>
          <a:p>
            <a:r>
              <a:rPr lang="el-GR" sz="4400" dirty="0" smtClean="0"/>
              <a:t>                   </a:t>
            </a:r>
          </a:p>
          <a:p>
            <a:r>
              <a:rPr lang="el-GR" sz="4400" dirty="0" smtClean="0"/>
              <a:t>                     </a:t>
            </a:r>
            <a:r>
              <a:rPr lang="en-US" sz="4400" dirty="0" smtClean="0"/>
              <a:t>J. - P</a:t>
            </a:r>
            <a:r>
              <a:rPr lang="en-US" sz="4400" dirty="0"/>
              <a:t>. </a:t>
            </a:r>
            <a:r>
              <a:rPr lang="en-US" sz="4400" dirty="0" err="1" smtClean="0"/>
              <a:t>Vernant</a:t>
            </a:r>
            <a:endParaRPr lang="el-GR" sz="4400" dirty="0" smtClean="0"/>
          </a:p>
          <a:p>
            <a:endParaRPr lang="el-GR" sz="4400" dirty="0"/>
          </a:p>
          <a:p>
            <a:r>
              <a:rPr lang="el-GR" sz="4000" dirty="0" smtClean="0"/>
              <a:t>   </a:t>
            </a:r>
            <a:endParaRPr lang="el-GR" sz="4000"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143000"/>
          </a:xfrm>
        </p:spPr>
        <p:style>
          <a:lnRef idx="1">
            <a:schemeClr val="accent3"/>
          </a:lnRef>
          <a:fillRef idx="2">
            <a:schemeClr val="accent3"/>
          </a:fillRef>
          <a:effectRef idx="1">
            <a:schemeClr val="accent3"/>
          </a:effectRef>
          <a:fontRef idx="minor">
            <a:schemeClr val="dk1"/>
          </a:fontRef>
        </p:style>
        <p:txBody>
          <a:bodyPr/>
          <a:lstStyle/>
          <a:p>
            <a:r>
              <a:rPr lang="el-GR" b="0" dirty="0" smtClean="0">
                <a:solidFill>
                  <a:schemeClr val="tx1"/>
                </a:solidFill>
              </a:rPr>
              <a:t>ΔΟΜΙΚΗ ΑΝΑΛΥΣΗ</a:t>
            </a:r>
            <a:endParaRPr lang="el-GR" b="0" dirty="0">
              <a:solidFill>
                <a:schemeClr val="tx1"/>
              </a:solidFill>
            </a:endParaRPr>
          </a:p>
        </p:txBody>
      </p:sp>
      <p:sp>
        <p:nvSpPr>
          <p:cNvPr id="3" name="Θέση περιεχομένου 2"/>
          <p:cNvSpPr>
            <a:spLocks noGrp="1"/>
          </p:cNvSpPr>
          <p:nvPr>
            <p:ph idx="1"/>
          </p:nvPr>
        </p:nvSpPr>
        <p:spPr>
          <a:xfrm>
            <a:off x="662880" y="3140968"/>
            <a:ext cx="8229600" cy="1008112"/>
          </a:xfrm>
        </p:spPr>
        <p:txBody>
          <a:bodyPr>
            <a:normAutofit/>
          </a:bodyPr>
          <a:lstStyle/>
          <a:p>
            <a:pPr marL="0" indent="0">
              <a:buNone/>
            </a:pPr>
            <a:r>
              <a:rPr lang="el-GR" sz="3600" dirty="0" smtClean="0"/>
              <a:t> Ο </a:t>
            </a:r>
            <a:r>
              <a:rPr lang="el-GR" sz="3600" dirty="0"/>
              <a:t>μύθος των πέντε γενών του </a:t>
            </a:r>
            <a:r>
              <a:rPr lang="el-GR" sz="3600" i="1" dirty="0"/>
              <a:t>Ησιόδου</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290852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60648"/>
            <a:ext cx="8136904" cy="1143000"/>
          </a:xfr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l-GR" sz="3800" b="0" i="1" dirty="0" err="1"/>
              <a:t>Ἡσιόδου</a:t>
            </a:r>
            <a:r>
              <a:rPr lang="el-GR" sz="3800" b="0" i="1" dirty="0"/>
              <a:t> </a:t>
            </a:r>
            <a:r>
              <a:rPr lang="el-GR" sz="3800" b="0" i="1" dirty="0" err="1"/>
              <a:t>Ἔργα</a:t>
            </a:r>
            <a:r>
              <a:rPr lang="el-GR" sz="3800" b="0" i="1" dirty="0"/>
              <a:t> </a:t>
            </a:r>
            <a:r>
              <a:rPr lang="el-GR" sz="3800" b="0" i="1" dirty="0" err="1"/>
              <a:t>καὶ</a:t>
            </a:r>
            <a:r>
              <a:rPr lang="el-GR" sz="3800" b="0" i="1" dirty="0"/>
              <a:t> </a:t>
            </a:r>
            <a:r>
              <a:rPr lang="el-GR" sz="3800" b="0" i="1" dirty="0" err="1"/>
              <a:t>Ἡμέραι</a:t>
            </a:r>
            <a:r>
              <a:rPr lang="el-GR" sz="3800" b="0" dirty="0"/>
              <a:t>, 109-201:</a:t>
            </a:r>
          </a:p>
        </p:txBody>
      </p:sp>
      <p:sp>
        <p:nvSpPr>
          <p:cNvPr id="3" name="Θέση περιεχομένου 2"/>
          <p:cNvSpPr>
            <a:spLocks noGrp="1"/>
          </p:cNvSpPr>
          <p:nvPr>
            <p:ph idx="1"/>
          </p:nvPr>
        </p:nvSpPr>
        <p:spPr>
          <a:xfrm>
            <a:off x="467544" y="1855365"/>
            <a:ext cx="8229600" cy="4525963"/>
          </a:xfrm>
        </p:spPr>
        <p:txBody>
          <a:bodyPr>
            <a:normAutofit fontScale="70000" lnSpcReduction="20000"/>
          </a:bodyPr>
          <a:lstStyle/>
          <a:p>
            <a:pPr marL="0" indent="0" algn="just">
              <a:buNone/>
            </a:pPr>
            <a:r>
              <a:rPr lang="el-GR" dirty="0"/>
              <a:t>Το χρυσό, στην αρχή, γένος των θνητών ανθρώπων έπλασαν οι αθάνατοι θεοί που κατοικούν στον ¨Όλυμπο. Αυτοί οι άνθρωποι ζούσαν στην εποχή του Κρόνου, όταν εκείνος βασίλευε στον ουρανό. Ζούσαν όπως οι θεοί, χωρίς φροντίδες στη ψυχή τους, μακριά από κόπους και βάσανα. Ούτε τους έβρισκαν τα κακά τα γηρατειά, παρά αγέραστοι στα πόδια και τα χέρια τέρπονταν σε συμπόσια μακριά από κάθε κακό. Πέθαιναν σαν να τους δάμαζε ο ύπνος. Και </a:t>
            </a:r>
            <a:r>
              <a:rPr lang="el-GR" dirty="0" smtClean="0"/>
              <a:t>ε</a:t>
            </a:r>
            <a:r>
              <a:rPr lang="el-GR" dirty="0"/>
              <a:t>ί</a:t>
            </a:r>
            <a:r>
              <a:rPr lang="el-GR" dirty="0" smtClean="0"/>
              <a:t>χαν </a:t>
            </a:r>
            <a:r>
              <a:rPr lang="el-GR" dirty="0"/>
              <a:t>όλα τα αγαθά. Η γη η </a:t>
            </a:r>
            <a:r>
              <a:rPr lang="el-GR" dirty="0" err="1"/>
              <a:t>σιτοδότρα</a:t>
            </a:r>
            <a:r>
              <a:rPr lang="el-GR" dirty="0"/>
              <a:t> από μόνη της έδινε καρπό, πολύ και άφθονο. Και οι άνθρωποι πράοι και ήσυχοι απολάμβαναν τα έργα τους μέσα σε άφθονα αγαθά. Όταν ετούτο το γένος το κάλυψε το χώμα, τα μέλη του έγιναν δαίμονες αγνοί, </a:t>
            </a:r>
            <a:r>
              <a:rPr lang="el-GR" dirty="0" err="1"/>
              <a:t>επιχθόνιοι</a:t>
            </a:r>
            <a:r>
              <a:rPr lang="el-GR" dirty="0"/>
              <a:t>, δοξασμένοι, που αποτρέπουν το κακό, φύλακες των θνητών ανθρώπων, [που επιτηρούν τις δίκες και τα ανόσια τα έργα, καθώς είναι ντυμένοι με ομίχλη, και είναι παντού πάνω στη γη</a:t>
            </a:r>
            <a:r>
              <a:rPr lang="el-GR" dirty="0" smtClean="0"/>
              <a:t>] </a:t>
            </a:r>
            <a:r>
              <a:rPr lang="el-GR" dirty="0"/>
              <a:t>είναι δωρητές του πλούτου. Αυτή είναι η βασιλική τιμή που τους έλαχε.</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158460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844824"/>
            <a:ext cx="8229600" cy="4525963"/>
          </a:xfrm>
        </p:spPr>
        <p:txBody>
          <a:bodyPr>
            <a:normAutofit fontScale="70000" lnSpcReduction="20000"/>
          </a:bodyPr>
          <a:lstStyle/>
          <a:p>
            <a:pPr marL="0" indent="0" algn="just">
              <a:buNone/>
            </a:pPr>
            <a:r>
              <a:rPr lang="el-GR" dirty="0"/>
              <a:t>Δεύτερο πάλι γένος, πολύ χειρότερο, μετά έπλασαν οι αθάνατοι, τα αργυρό, με το χρυσό δεν ήταν όμοιο στην όψη αλλά ούτε και στο νου. Για εκατό χρόνια το παιδί ανατρεφόταν κοντά στη σεβαστή του μάνα, ένα μεγάλο μωρό, παίζοντας στο σπίτι του. Αλλά όταν πια μεγάλωνε και έφτανε στο κατώφλι της ενηλικίωσης, ζούσε για λίγο χρόνο, υποφέροντας βάσανα από τις αμυαλιές του. Γιατί δεν μπορούσαν να απομακρύνουν από ανάμεσά τους την καταστροφική βία, ούτε ήθελαν να λατρεύουν τους θεούς, ούτε να προσφέρουν θυσίες στους ιερούς βωμούς των θεών, καταπώς είναι το δίκαιο στις κοινωνίες των ανθρώπων, όπου αυτοί και αν ζουν. Αυτούς έπειτα ο Δίας, ο γιος του Κρόνου, τους αφάνισε οργισμένος, επειδή δεν απέδιδαν τιμές στους μακάριους θεούς του Ολύμπου. Όταν και αυτό το γένος το κάλυψε το χώμα, τα μέλη του ονομάστηκαν υποχθόνιοι, μακάριοι θνητοί βέβαια αλλά </a:t>
            </a:r>
            <a:r>
              <a:rPr lang="el-GR" dirty="0" smtClean="0"/>
              <a:t>κατώτεροι. </a:t>
            </a:r>
            <a:r>
              <a:rPr lang="el-GR" dirty="0"/>
              <a:t>όμως και αυτούς τους συνοδεύει τιμή.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
        <p:nvSpPr>
          <p:cNvPr id="5" name="Ορθογώνιο 4"/>
          <p:cNvSpPr/>
          <p:nvPr/>
        </p:nvSpPr>
        <p:spPr>
          <a:xfrm>
            <a:off x="395536" y="663660"/>
            <a:ext cx="8136903" cy="677108"/>
          </a:xfrm>
          <a:prstGeom prst="rect">
            <a:avLst/>
          </a:prstGeo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l-GR" sz="3800" i="1" dirty="0" smtClean="0"/>
              <a:t>    </a:t>
            </a:r>
            <a:r>
              <a:rPr lang="el-GR" sz="3800" i="1" dirty="0" err="1" smtClean="0"/>
              <a:t>Ἡσιόδου</a:t>
            </a:r>
            <a:r>
              <a:rPr lang="el-GR" sz="3800" i="1" dirty="0" smtClean="0"/>
              <a:t> </a:t>
            </a:r>
            <a:r>
              <a:rPr lang="el-GR" sz="3800" i="1" dirty="0" err="1"/>
              <a:t>Ἔργα</a:t>
            </a:r>
            <a:r>
              <a:rPr lang="el-GR" sz="3800" i="1" dirty="0"/>
              <a:t> </a:t>
            </a:r>
            <a:r>
              <a:rPr lang="el-GR" sz="3800" i="1" dirty="0" err="1"/>
              <a:t>καὶ</a:t>
            </a:r>
            <a:r>
              <a:rPr lang="el-GR" sz="3800" i="1" dirty="0"/>
              <a:t> </a:t>
            </a:r>
            <a:r>
              <a:rPr lang="el-GR" sz="3800" i="1" dirty="0" err="1"/>
              <a:t>Ἡμέραι</a:t>
            </a:r>
            <a:r>
              <a:rPr lang="el-GR" sz="3800" dirty="0"/>
              <a:t>, 109-201:</a:t>
            </a:r>
          </a:p>
        </p:txBody>
      </p:sp>
    </p:spTree>
    <p:extLst>
      <p:ext uri="{BB962C8B-B14F-4D97-AF65-F5344CB8AC3E}">
        <p14:creationId xmlns:p14="http://schemas.microsoft.com/office/powerpoint/2010/main" val="201689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8864" y="404664"/>
            <a:ext cx="8085584" cy="1080120"/>
          </a:xfr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n-US" sz="4200" b="0" i="1" dirty="0" smtClean="0"/>
              <a:t/>
            </a:r>
            <a:br>
              <a:rPr lang="en-US" sz="4200" b="0" i="1" dirty="0" smtClean="0"/>
            </a:br>
            <a:r>
              <a:rPr lang="el-GR" sz="4200" b="0" i="1" dirty="0" err="1" smtClean="0"/>
              <a:t>Ἡσιόδου</a:t>
            </a:r>
            <a:r>
              <a:rPr lang="el-GR" sz="4200" b="0" i="1" dirty="0" smtClean="0"/>
              <a:t> </a:t>
            </a:r>
            <a:r>
              <a:rPr lang="el-GR" sz="4200" b="0" i="1" dirty="0" err="1"/>
              <a:t>Ἔργα</a:t>
            </a:r>
            <a:r>
              <a:rPr lang="el-GR" sz="4200" b="0" i="1" dirty="0"/>
              <a:t> </a:t>
            </a:r>
            <a:r>
              <a:rPr lang="el-GR" sz="4200" b="0" i="1" dirty="0" err="1"/>
              <a:t>καὶ</a:t>
            </a:r>
            <a:r>
              <a:rPr lang="el-GR" sz="4200" b="0" i="1" dirty="0"/>
              <a:t> </a:t>
            </a:r>
            <a:r>
              <a:rPr lang="el-GR" sz="4200" b="0" i="1" dirty="0" err="1"/>
              <a:t>Ἡμέραι</a:t>
            </a:r>
            <a:r>
              <a:rPr lang="el-GR" sz="4200" b="0" dirty="0"/>
              <a:t>, 109-201:</a:t>
            </a:r>
            <a:r>
              <a:rPr lang="el-GR" dirty="0"/>
              <a:t/>
            </a:r>
            <a:br>
              <a:rPr lang="el-GR" dirty="0"/>
            </a:br>
            <a:endParaRPr lang="el-GR" dirty="0"/>
          </a:p>
        </p:txBody>
      </p:sp>
      <p:sp>
        <p:nvSpPr>
          <p:cNvPr id="3" name="Θέση περιεχομένου 2"/>
          <p:cNvSpPr>
            <a:spLocks noGrp="1"/>
          </p:cNvSpPr>
          <p:nvPr>
            <p:ph idx="1"/>
          </p:nvPr>
        </p:nvSpPr>
        <p:spPr>
          <a:xfrm>
            <a:off x="457200" y="1855365"/>
            <a:ext cx="8229600" cy="4237931"/>
          </a:xfrm>
        </p:spPr>
        <p:txBody>
          <a:bodyPr>
            <a:normAutofit/>
          </a:bodyPr>
          <a:lstStyle/>
          <a:p>
            <a:pPr marL="0" indent="0" algn="just">
              <a:buNone/>
            </a:pPr>
            <a:r>
              <a:rPr lang="el-GR" sz="2200" dirty="0"/>
              <a:t>Ο πατέρας Δίας άλλο γένος, τρίτο, θνητών ανθρώπων έπλασε, το χάλκινο, σε τίποτα όμοιο με το αργυρό, από ξύλο φλαμουριάς, φοβερό και τρομερό. Μέλημά τους τα </a:t>
            </a:r>
            <a:r>
              <a:rPr lang="el-GR" sz="2200" dirty="0" err="1"/>
              <a:t>πολυστέναχτα</a:t>
            </a:r>
            <a:r>
              <a:rPr lang="el-GR" sz="2200" dirty="0"/>
              <a:t> έργα του πολέμου και οι ύβρεις. Δεν έτρωγαν ψωμί, και είχαν σκληρή καρδιά από ατσάλι, [και ήταν αδύνατον να τους πλησιάσεις. Είχαν μεγάλη δύναμη και χέρια ανίκητα φύονταν από τους ώμους τους πάνω σε στιβαρά μέλη.] Χάλκινα ήταν τα όπλα τους, χάλκινα τα σπίτια τους και δούλευαν τον </a:t>
            </a:r>
            <a:r>
              <a:rPr lang="el-GR" sz="2200" dirty="0" smtClean="0"/>
              <a:t>χαλκό </a:t>
            </a:r>
            <a:r>
              <a:rPr lang="el-GR" sz="2200" dirty="0"/>
              <a:t>γιατί δεν υπήρχε ακόμη ο μαύρος σίδηρος. Αυτοί από τα ίδια τους τα χέρια αφανισμένοι διάβηκαν το υγρό παλάτι του ψυχρού του </a:t>
            </a:r>
            <a:r>
              <a:rPr lang="el-GR" sz="2200" dirty="0" err="1"/>
              <a:t>Άδη</a:t>
            </a:r>
            <a:r>
              <a:rPr lang="el-GR" sz="2200" dirty="0"/>
              <a:t>, ανώνυμοι. Ο μαύρος θάνατος τους πήρε, παρόλη την εκπληκτική τους δύναμη, και άφησαν το λαμπρό φως του ήλιου.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282918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711349"/>
            <a:ext cx="8229600" cy="4525963"/>
          </a:xfrm>
        </p:spPr>
        <p:txBody>
          <a:bodyPr>
            <a:normAutofit fontScale="70000" lnSpcReduction="20000"/>
          </a:bodyPr>
          <a:lstStyle/>
          <a:p>
            <a:pPr marL="0" indent="0" algn="just">
              <a:buNone/>
            </a:pPr>
            <a:r>
              <a:rPr lang="el-GR" dirty="0"/>
              <a:t>Όταν και τούτο το γένος το κάλυψε το χώμα, τότε άλλο, τέταρτο, έπλασε ο Δίας ο γιος του Κρόνου πάνω στη γη την πολύκαρπη, γένος δικαιότερο και γενναιότερο, το θείο γένος των ηρώων, που ονομάζονται ημίθεοι, η προηγούμενη γενιά από τη δικιά μας στην απέραντη γη. Και αυτούς επίσης τους αφάνισε ο κακός ο πόλεμος και οι φρικτές οι </a:t>
            </a:r>
            <a:r>
              <a:rPr lang="el-GR" dirty="0" smtClean="0"/>
              <a:t>μάχες </a:t>
            </a:r>
            <a:r>
              <a:rPr lang="el-GR" dirty="0"/>
              <a:t>άλλους μπροστά στην </a:t>
            </a:r>
            <a:r>
              <a:rPr lang="el-GR" dirty="0" err="1"/>
              <a:t>επτάπυλη</a:t>
            </a:r>
            <a:r>
              <a:rPr lang="el-GR" dirty="0"/>
              <a:t> Θήβα, τη γη του Κάδμου, όταν πολεμούσαν για τα πλούτη του Οιδίποδα, και άλλους μέσα στα καράβια πάνω στη μεγάλη θάλασσα όταν τους έφερνε στην Τροία για χάρη της καλλίκομης της Ελένης. [Εκεί λοιπόν άλλους τους κάλυψε το τέλος του θανάτου] και άλλους ο πατέρας Δίας, ο γιος του Κρόνου, μακριά από τους ανθρώπους τους έβαλε να κατοικήσουν στα πέρατα της γης και τους παραχώρησε τροφή και κατοικία. Και αυτοί κατοικούν χωρίς λύπη στην καρδιά τους στα Νησιά των </a:t>
            </a:r>
            <a:r>
              <a:rPr lang="el-GR" dirty="0" smtClean="0"/>
              <a:t>Μακάρων κοντά </a:t>
            </a:r>
            <a:r>
              <a:rPr lang="el-GR" dirty="0"/>
              <a:t>στο βαθύ Ωκεανό, ευτυχισμένοι ήρωες που </a:t>
            </a:r>
            <a:r>
              <a:rPr lang="el-GR" dirty="0" err="1"/>
              <a:t>γι</a:t>
            </a:r>
            <a:r>
              <a:rPr lang="el-GR" dirty="0" err="1" smtClean="0"/>
              <a:t>΄</a:t>
            </a:r>
            <a:r>
              <a:rPr lang="el-GR" dirty="0" smtClean="0"/>
              <a:t> αυτούς </a:t>
            </a:r>
            <a:r>
              <a:rPr lang="el-GR" dirty="0"/>
              <a:t>η </a:t>
            </a:r>
            <a:r>
              <a:rPr lang="el-GR" dirty="0" err="1"/>
              <a:t>σιτοδότρα</a:t>
            </a:r>
            <a:r>
              <a:rPr lang="el-GR" dirty="0"/>
              <a:t> γη δίνει γλυκύ καρπό σαν μέλι που ωριμάζει τρεις φορές το χρόνο.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
        <p:nvSpPr>
          <p:cNvPr id="5" name="Ορθογώνιο 4"/>
          <p:cNvSpPr/>
          <p:nvPr/>
        </p:nvSpPr>
        <p:spPr>
          <a:xfrm>
            <a:off x="683568" y="591652"/>
            <a:ext cx="7920880" cy="677108"/>
          </a:xfrm>
          <a:prstGeom prst="rect">
            <a:avLst/>
          </a:prstGeo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l-GR" sz="3800" i="1" dirty="0" smtClean="0"/>
              <a:t>  </a:t>
            </a:r>
            <a:r>
              <a:rPr lang="el-GR" sz="3800" i="1" dirty="0" err="1" smtClean="0"/>
              <a:t>Ἡσιόδου</a:t>
            </a:r>
            <a:r>
              <a:rPr lang="el-GR" sz="3800" i="1" dirty="0" smtClean="0"/>
              <a:t> </a:t>
            </a:r>
            <a:r>
              <a:rPr lang="el-GR" sz="3800" i="1" dirty="0" err="1"/>
              <a:t>Ἔργα</a:t>
            </a:r>
            <a:r>
              <a:rPr lang="el-GR" sz="3800" i="1" dirty="0"/>
              <a:t> </a:t>
            </a:r>
            <a:r>
              <a:rPr lang="el-GR" sz="3800" i="1" dirty="0" err="1"/>
              <a:t>καὶ</a:t>
            </a:r>
            <a:r>
              <a:rPr lang="el-GR" sz="3800" i="1" dirty="0"/>
              <a:t> </a:t>
            </a:r>
            <a:r>
              <a:rPr lang="el-GR" sz="3800" i="1" dirty="0" err="1"/>
              <a:t>Ἡμέραι</a:t>
            </a:r>
            <a:r>
              <a:rPr lang="el-GR" sz="3800" dirty="0"/>
              <a:t>, 109-201:</a:t>
            </a:r>
          </a:p>
        </p:txBody>
      </p:sp>
    </p:spTree>
    <p:extLst>
      <p:ext uri="{BB962C8B-B14F-4D97-AF65-F5344CB8AC3E}">
        <p14:creationId xmlns:p14="http://schemas.microsoft.com/office/powerpoint/2010/main" val="660133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1462</Words>
  <Application>Microsoft Office PowerPoint</Application>
  <PresentationFormat>Προβολή στην οθόνη (4:3)</PresentationFormat>
  <Paragraphs>102</Paragraphs>
  <Slides>16</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Μυθος και Τελετουργία   στην Αρχαία Ελλάδα </vt:lpstr>
      <vt:lpstr>Σκοποί  ενότητας</vt:lpstr>
      <vt:lpstr>Περιεχόμενα ενότητας</vt:lpstr>
      <vt:lpstr>Γαλλική Σχολή ερμηνείας του μύθου</vt:lpstr>
      <vt:lpstr>ΔΟΜΙΚΗ ΑΝΑΛΥΣΗ</vt:lpstr>
      <vt:lpstr>Ἡσιόδου Ἔργα καὶ Ἡμέραι, 109-201:</vt:lpstr>
      <vt:lpstr>Παρουσίαση του PowerPoint</vt:lpstr>
      <vt:lpstr> Ἡσιόδου Ἔργα καὶ Ἡμέραι, 109-201: </vt:lpstr>
      <vt:lpstr>Παρουσίαση του PowerPoint</vt:lpstr>
      <vt:lpstr>Παρουσίαση του PowerPoint</vt:lpstr>
      <vt:lpstr>Παρουσίαση του PowerPoint</vt:lpstr>
      <vt:lpstr>Τέλος Ενότητας</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149</cp:revision>
  <dcterms:created xsi:type="dcterms:W3CDTF">2015-03-10T09:30:06Z</dcterms:created>
  <dcterms:modified xsi:type="dcterms:W3CDTF">2015-10-17T08:41:54Z</dcterms:modified>
</cp:coreProperties>
</file>