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65" r:id="rId4"/>
    <p:sldId id="266" r:id="rId5"/>
    <p:sldId id="267" r:id="rId6"/>
    <p:sldId id="268" r:id="rId7"/>
    <p:sldId id="257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0" autoAdjust="0"/>
    <p:restoredTop sz="94660"/>
  </p:normalViewPr>
  <p:slideViewPr>
    <p:cSldViewPr>
      <p:cViewPr>
        <p:scale>
          <a:sx n="75" d="100"/>
          <a:sy n="75" d="100"/>
        </p:scale>
        <p:origin x="-1694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EA2006-7267-4036-A13B-11EC0BE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85E98-AE0A-449D-B427-C4671A412733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D2FB9-645C-4EA6-9511-E671F88C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8040-0C45-42FA-86F3-3E322AED4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3F32D-45FF-4907-8AB1-399C05F29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DDEA-041A-4449-A10C-FE849AB22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13C2-DC34-4DE1-8A11-53AAC52A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EF3F-0774-4744-95CC-6BF1AA2DE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535D7-332F-4CFA-AEA8-DE89B311A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4C81C-0A80-4A52-B6F2-E4AF5E87C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C21A5-E79D-4D92-AC50-D9BB9EA6D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AC894-BAB6-4FCD-A6EA-DA4C0F8E9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7B1A1-E6C6-4084-B21F-BFC753A5F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3FFB346-01BA-406D-8C65-99EB90079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papasotiriou@yahoo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0142" y="1600200"/>
            <a:ext cx="8966354" cy="1428760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2677799" y="3359314"/>
            <a:ext cx="3596305" cy="1107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 eaLnBrk="0" hangingPunct="0"/>
            <a:r>
              <a:rPr lang="el-GR" sz="2400" b="1" dirty="0" smtClean="0">
                <a:solidFill>
                  <a:srgbClr val="003399"/>
                </a:solidFill>
              </a:rPr>
              <a:t>Μάριος</a:t>
            </a:r>
            <a:r>
              <a:rPr lang="de-DE" sz="2400" b="1" dirty="0" smtClean="0">
                <a:solidFill>
                  <a:srgbClr val="003399"/>
                </a:solidFill>
              </a:rPr>
              <a:t> </a:t>
            </a:r>
            <a:r>
              <a:rPr lang="el-GR" sz="2400" b="1" dirty="0" smtClean="0">
                <a:solidFill>
                  <a:srgbClr val="003399"/>
                </a:solidFill>
              </a:rPr>
              <a:t>Παπασωτηρίου</a:t>
            </a:r>
            <a:endParaRPr lang="de-DE" sz="2400" b="1" dirty="0" smtClean="0">
              <a:solidFill>
                <a:srgbClr val="003399"/>
              </a:solidFill>
            </a:endParaRPr>
          </a:p>
          <a:p>
            <a:pPr marL="457200" indent="-457200" algn="ctr" defTabSz="762000" eaLnBrk="0" hangingPunct="0"/>
            <a:endParaRPr lang="de-DE" sz="1000" b="1" dirty="0" smtClean="0">
              <a:solidFill>
                <a:srgbClr val="003399"/>
              </a:solidFill>
            </a:endParaRPr>
          </a:p>
          <a:p>
            <a:pPr algn="ctr" defTabSz="762000" eaLnBrk="0" hangingPunct="0"/>
            <a:r>
              <a:rPr lang="de-DE" sz="1600" b="1" dirty="0" err="1" smtClean="0">
                <a:solidFill>
                  <a:srgbClr val="666699"/>
                </a:solidFill>
                <a:hlinkClick r:id="rId2"/>
              </a:rPr>
              <a:t>mpapasotir</a:t>
            </a:r>
            <a:r>
              <a:rPr lang="en-US" sz="1600" b="1" dirty="0" err="1" smtClean="0">
                <a:solidFill>
                  <a:srgbClr val="666699"/>
                </a:solidFill>
                <a:hlinkClick r:id="rId2"/>
              </a:rPr>
              <a:t>iou</a:t>
            </a:r>
            <a:r>
              <a:rPr lang="de-DE" sz="1600" b="1" dirty="0" smtClean="0">
                <a:solidFill>
                  <a:srgbClr val="666699"/>
                </a:solidFill>
                <a:hlinkClick r:id="rId2"/>
              </a:rPr>
              <a:t>@</a:t>
            </a:r>
            <a:r>
              <a:rPr lang="de-DE" sz="1600" b="1" dirty="0" err="1" smtClean="0">
                <a:solidFill>
                  <a:srgbClr val="666699"/>
                </a:solidFill>
                <a:hlinkClick r:id="rId2"/>
              </a:rPr>
              <a:t>yahoo.com</a:t>
            </a:r>
            <a:endParaRPr lang="el-GR" sz="1600" b="1" dirty="0" smtClean="0">
              <a:solidFill>
                <a:srgbClr val="666699"/>
              </a:solidFill>
            </a:endParaRPr>
          </a:p>
          <a:p>
            <a:pPr algn="ctr" defTabSz="762000" eaLnBrk="0" hangingPunct="0"/>
            <a:r>
              <a:rPr lang="en-US" sz="1600" b="1" dirty="0" smtClean="0">
                <a:solidFill>
                  <a:srgbClr val="666699"/>
                </a:solidFill>
              </a:rPr>
              <a:t>mpapasotir@upatras.gr</a:t>
            </a:r>
            <a:endParaRPr lang="de-DE" sz="1600" b="1" dirty="0" smtClean="0">
              <a:solidFill>
                <a:srgbClr val="666699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1938601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3400" b="1" dirty="0" smtClean="0">
                <a:solidFill>
                  <a:schemeClr val="bg1"/>
                </a:solidFill>
              </a:rPr>
              <a:t>Υπέρταση στην κύηση - Προεκλαμψία</a:t>
            </a:r>
          </a:p>
        </p:txBody>
      </p:sp>
      <p:pic>
        <p:nvPicPr>
          <p:cNvPr id="1026" name="Picture 2" descr="C:\Users\Μάριος Παπασωτηρίου\Pictures\Λογότυπα Παν. Πατρών\LOGO-UP-4COLOR-STAMP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496" y="5013176"/>
            <a:ext cx="1879205" cy="1843220"/>
          </a:xfrm>
          <a:prstGeom prst="rect">
            <a:avLst/>
          </a:prstGeom>
          <a:noFill/>
        </p:spPr>
      </p:pic>
      <p:pic>
        <p:nvPicPr>
          <p:cNvPr id="1027" name="Picture 3" descr="C:\Users\Μάριος Παπασωτηρίου\Pictures\ΠΓΝ Πατρών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28118" y="5445376"/>
            <a:ext cx="4480386" cy="136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f041-03-A04602"/>
          <p:cNvPicPr>
            <a:picLocks noChangeAspect="1" noChangeArrowheads="1"/>
          </p:cNvPicPr>
          <p:nvPr/>
        </p:nvPicPr>
        <p:blipFill>
          <a:blip r:embed="rId3" cstate="print"/>
          <a:srcRect b="11133"/>
          <a:stretch>
            <a:fillRect/>
          </a:stretch>
        </p:blipFill>
        <p:spPr bwMode="auto">
          <a:xfrm>
            <a:off x="1511300" y="876300"/>
            <a:ext cx="612140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Ταξινόμηση Υπέρτασης στην Κύηση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f041-06-A04602"/>
          <p:cNvPicPr>
            <a:picLocks noChangeAspect="1" noChangeArrowheads="1"/>
          </p:cNvPicPr>
          <p:nvPr/>
        </p:nvPicPr>
        <p:blipFill>
          <a:blip r:embed="rId2" cstate="print"/>
          <a:srcRect b="19354"/>
          <a:stretch>
            <a:fillRect/>
          </a:stretch>
        </p:blipFill>
        <p:spPr bwMode="auto">
          <a:xfrm>
            <a:off x="2120900" y="1270000"/>
            <a:ext cx="4913313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Κριτήρια διάγνωσης σοβαρής Προεκλαμψίας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f041-07-A04602"/>
          <p:cNvPicPr>
            <a:picLocks noChangeAspect="1" noChangeArrowheads="1"/>
          </p:cNvPicPr>
          <p:nvPr/>
        </p:nvPicPr>
        <p:blipFill>
          <a:blip r:embed="rId2" cstate="print"/>
          <a:srcRect b="13775"/>
          <a:stretch>
            <a:fillRect/>
          </a:stretch>
        </p:blipFill>
        <p:spPr bwMode="auto">
          <a:xfrm>
            <a:off x="1460500" y="1193800"/>
            <a:ext cx="6221413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Προδιαθεσικοί παράγοντες Προεκλαμψίας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f041-08-A04602"/>
          <p:cNvPicPr>
            <a:picLocks noChangeAspect="1" noChangeArrowheads="1"/>
          </p:cNvPicPr>
          <p:nvPr/>
        </p:nvPicPr>
        <p:blipFill>
          <a:blip r:embed="rId2" cstate="print"/>
          <a:srcRect t="10709"/>
          <a:stretch>
            <a:fillRect/>
          </a:stretch>
        </p:blipFill>
        <p:spPr bwMode="auto">
          <a:xfrm>
            <a:off x="1206500" y="914400"/>
            <a:ext cx="6735763" cy="571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Παθοφυσιολογία της Προεκλαμψίας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876800"/>
          </a:xfrm>
        </p:spPr>
        <p:txBody>
          <a:bodyPr/>
          <a:lstStyle/>
          <a:p>
            <a:pPr>
              <a:buClr>
                <a:srgbClr val="C00000"/>
              </a:buClr>
              <a:buSzPct val="85000"/>
              <a:buFont typeface="Wingdings" pitchFamily="2" charset="2"/>
              <a:buChar char="v"/>
            </a:pPr>
            <a:r>
              <a:rPr lang="el-GR" sz="2000" b="1" dirty="0" smtClean="0"/>
              <a:t>Ο διαταραγμένος πλακούντας οδηγεί σε </a:t>
            </a:r>
            <a:r>
              <a:rPr lang="el-GR" sz="2000" b="1" dirty="0" smtClean="0">
                <a:solidFill>
                  <a:srgbClr val="A50021"/>
                </a:solidFill>
              </a:rPr>
              <a:t>ανισορροπία αγγειογενετικών παραγόντων</a:t>
            </a:r>
            <a:r>
              <a:rPr lang="el-GR" sz="2000" b="1" dirty="0" smtClean="0"/>
              <a:t> και οξειδωτικό στρες που πυροδοτεί τη φλεγμονή. Η προκύπτουσα ανεπαρκής λειτουργία του πλακούντα, η απελευθέρωση παραγόντων του πλακούντα στη μητρική κυκλοφορία και η υπερβολική φλεγμονώδης απόκριση της μητέρας προκαλούν </a:t>
            </a:r>
            <a:r>
              <a:rPr lang="el-GR" sz="2000" b="1" dirty="0" smtClean="0">
                <a:solidFill>
                  <a:srgbClr val="A50021"/>
                </a:solidFill>
              </a:rPr>
              <a:t>γενικευμένη ενδοθηλιακή δυσλειτουργία </a:t>
            </a:r>
            <a:r>
              <a:rPr lang="el-GR" sz="2000" b="1" dirty="0" smtClean="0"/>
              <a:t>με ενεργοποίηση των λευκοκυττάρων και της πήξης.</a:t>
            </a:r>
          </a:p>
          <a:p>
            <a:pPr>
              <a:buClr>
                <a:srgbClr val="C00000"/>
              </a:buClr>
              <a:buSzPct val="85000"/>
              <a:buFont typeface="Wingdings" pitchFamily="2" charset="2"/>
              <a:buChar char="v"/>
            </a:pPr>
            <a:endParaRPr lang="el-GR" sz="2000" b="1" dirty="0" smtClean="0"/>
          </a:p>
          <a:p>
            <a:pPr>
              <a:buClr>
                <a:srgbClr val="C00000"/>
              </a:buClr>
              <a:buSzPct val="85000"/>
              <a:buFont typeface="Wingdings" pitchFamily="2" charset="2"/>
              <a:buChar char="v"/>
            </a:pPr>
            <a:r>
              <a:rPr lang="el-GR" sz="2000" b="1" dirty="0" smtClean="0"/>
              <a:t>Ανεξάρτητα από την αιτιολογία, η </a:t>
            </a:r>
            <a:r>
              <a:rPr lang="el-GR" sz="2000" b="1" dirty="0" smtClean="0">
                <a:solidFill>
                  <a:srgbClr val="A50021"/>
                </a:solidFill>
              </a:rPr>
              <a:t>προεκλαμψία</a:t>
            </a:r>
            <a:r>
              <a:rPr lang="el-GR" sz="2000" b="1" dirty="0" smtClean="0"/>
              <a:t> χαρακτηρίζεται από την ακόλουθη παθοφυσιολογική τριάδα:</a:t>
            </a:r>
          </a:p>
          <a:p>
            <a:pPr lvl="1">
              <a:buClr>
                <a:srgbClr val="C00000"/>
              </a:buClr>
              <a:buSzPct val="85000"/>
              <a:buFont typeface="Wingdings" pitchFamily="2" charset="2"/>
              <a:buChar char="v"/>
            </a:pPr>
            <a:r>
              <a:rPr lang="el-GR" sz="1800" b="1" dirty="0" smtClean="0">
                <a:solidFill>
                  <a:srgbClr val="A50021"/>
                </a:solidFill>
              </a:rPr>
              <a:t>Αγγειοσυστολή</a:t>
            </a:r>
          </a:p>
          <a:p>
            <a:pPr lvl="1">
              <a:buClr>
                <a:srgbClr val="C00000"/>
              </a:buClr>
              <a:buSzPct val="85000"/>
              <a:buFont typeface="Wingdings" pitchFamily="2" charset="2"/>
              <a:buChar char="v"/>
            </a:pPr>
            <a:r>
              <a:rPr lang="el-GR" sz="1800" b="1" dirty="0" smtClean="0">
                <a:solidFill>
                  <a:srgbClr val="A50021"/>
                </a:solidFill>
              </a:rPr>
              <a:t>Ενεργοποίηση αιμοπεταλίων με ενδαγγειακή πήξη </a:t>
            </a:r>
            <a:r>
              <a:rPr lang="el-GR" sz="1800" b="1" dirty="0" smtClean="0"/>
              <a:t>(συνήθως τοπική αλλά περιστασιακά γενικευμένη)</a:t>
            </a:r>
          </a:p>
          <a:p>
            <a:pPr lvl="1">
              <a:buClr>
                <a:srgbClr val="C00000"/>
              </a:buClr>
              <a:buSzPct val="85000"/>
              <a:buFont typeface="Wingdings" pitchFamily="2" charset="2"/>
              <a:buChar char="v"/>
            </a:pPr>
            <a:r>
              <a:rPr lang="el-GR" sz="1800" b="1" dirty="0" smtClean="0">
                <a:solidFill>
                  <a:srgbClr val="A50021"/>
                </a:solidFill>
              </a:rPr>
              <a:t>Συστολή του όγκου πλάσματος</a:t>
            </a:r>
            <a:endParaRPr lang="el-GR" sz="1800" b="1" dirty="0">
              <a:solidFill>
                <a:srgbClr val="A50021"/>
              </a:solidFill>
            </a:endParaRPr>
          </a:p>
        </p:txBody>
      </p:sp>
      <p:grpSp>
        <p:nvGrpSpPr>
          <p:cNvPr id="4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Παθοφυσιολογία της Προεκλαμψίας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f041-05A-A04602"/>
          <p:cNvPicPr>
            <a:picLocks noChangeAspect="1" noChangeArrowheads="1"/>
          </p:cNvPicPr>
          <p:nvPr/>
        </p:nvPicPr>
        <p:blipFill>
          <a:blip r:embed="rId2" cstate="print"/>
          <a:srcRect b="34676"/>
          <a:stretch>
            <a:fillRect/>
          </a:stretch>
        </p:blipFill>
        <p:spPr bwMode="auto">
          <a:xfrm>
            <a:off x="4" y="1914000"/>
            <a:ext cx="4502294" cy="34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Νεφρική βλάβη στην Προεκλαμψία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Picture 4" descr="f041-05C-A04602"/>
          <p:cNvPicPr>
            <a:picLocks noChangeAspect="1" noChangeArrowheads="1"/>
          </p:cNvPicPr>
          <p:nvPr/>
        </p:nvPicPr>
        <p:blipFill>
          <a:blip r:embed="rId3" cstate="print"/>
          <a:srcRect b="30518"/>
          <a:stretch>
            <a:fillRect/>
          </a:stretch>
        </p:blipFill>
        <p:spPr bwMode="auto">
          <a:xfrm>
            <a:off x="4782085" y="1611000"/>
            <a:ext cx="4361915" cy="41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4811584" y="980728"/>
            <a:ext cx="4312096" cy="461665"/>
          </a:xfrm>
          <a:prstGeom prst="rect">
            <a:avLst/>
          </a:prstGeom>
          <a:solidFill>
            <a:srgbClr val="A50021"/>
          </a:solidFill>
        </p:spPr>
        <p:txBody>
          <a:bodyPr wrap="square" rtlCol="0">
            <a:spAutoFit/>
          </a:bodyPr>
          <a:lstStyle/>
          <a:p>
            <a:pPr marL="0" lvl="1" algn="ctr">
              <a:buClr>
                <a:srgbClr val="A50021"/>
              </a:buClr>
            </a:pPr>
            <a:r>
              <a:rPr lang="el-G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Σπειραματική </a:t>
            </a:r>
            <a:r>
              <a:rPr lang="el-GR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ενδοθηλίωση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76200" y="1371600"/>
            <a:ext cx="4312096" cy="461665"/>
          </a:xfrm>
          <a:prstGeom prst="rect">
            <a:avLst/>
          </a:prstGeom>
          <a:solidFill>
            <a:srgbClr val="A50021"/>
          </a:solidFill>
        </p:spPr>
        <p:txBody>
          <a:bodyPr wrap="square" rtlCol="0">
            <a:spAutoFit/>
          </a:bodyPr>
          <a:lstStyle/>
          <a:p>
            <a:pPr marL="0" lvl="1" algn="ctr">
              <a:buClr>
                <a:srgbClr val="A50021"/>
              </a:buClr>
            </a:pPr>
            <a:r>
              <a:rPr lang="el-G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Φυσιολογικό σπείραμα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f041-11-A04602"/>
          <p:cNvPicPr>
            <a:picLocks noChangeAspect="1" noChangeArrowheads="1"/>
          </p:cNvPicPr>
          <p:nvPr/>
        </p:nvPicPr>
        <p:blipFill>
          <a:blip r:embed="rId2" cstate="print"/>
          <a:srcRect t="8036" b="8221"/>
          <a:stretch>
            <a:fillRect/>
          </a:stretch>
        </p:blipFill>
        <p:spPr bwMode="auto">
          <a:xfrm>
            <a:off x="1460500" y="1066800"/>
            <a:ext cx="62214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Θεραπεία της Προεκλαμψίας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f041-12-A04602"/>
          <p:cNvPicPr>
            <a:picLocks noChangeAspect="1" noChangeArrowheads="1"/>
          </p:cNvPicPr>
          <p:nvPr/>
        </p:nvPicPr>
        <p:blipFill>
          <a:blip r:embed="rId2" cstate="print"/>
          <a:srcRect b="24443"/>
          <a:stretch>
            <a:fillRect/>
          </a:stretch>
        </p:blipFill>
        <p:spPr bwMode="auto">
          <a:xfrm>
            <a:off x="1460500" y="1143000"/>
            <a:ext cx="62214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ung 41"/>
          <p:cNvGrpSpPr>
            <a:grpSpLocks/>
          </p:cNvGrpSpPr>
          <p:nvPr/>
        </p:nvGrpSpPr>
        <p:grpSpPr bwMode="auto">
          <a:xfrm>
            <a:off x="0" y="0"/>
            <a:ext cx="9144190" cy="703640"/>
            <a:chOff x="0" y="1"/>
            <a:chExt cx="9144000" cy="70561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705612"/>
            </a:xfrm>
            <a:prstGeom prst="rect">
              <a:avLst/>
            </a:prstGeom>
            <a:solidFill>
              <a:srgbClr val="00006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</a:endParaRP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0" y="44245"/>
              <a:ext cx="9143809" cy="586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l-GR" sz="3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Αντιϋπερτασικοί</a:t>
              </a:r>
              <a:r>
                <a:rPr lang="el-GR" sz="3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παράγοντες στην Κύηση</a:t>
              </a:r>
              <a:endParaRPr lang="de-D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PT">
  <a:themeElements>
    <a:clrScheme name="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125</Words>
  <Application>Microsoft Office PowerPoint</Application>
  <PresentationFormat>Προβολή στην οθόνη (4:3)</PresentationFormat>
  <Paragraphs>22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PPT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Company>Cepha Imaging Private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CEPHA</dc:creator>
  <cp:lastModifiedBy>Marios Papasotiriou</cp:lastModifiedBy>
  <cp:revision>18</cp:revision>
  <dcterms:created xsi:type="dcterms:W3CDTF">2006-08-08T09:33:20Z</dcterms:created>
  <dcterms:modified xsi:type="dcterms:W3CDTF">2023-05-28T19:14:35Z</dcterms:modified>
</cp:coreProperties>
</file>