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93"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5" Type="http://schemas.openxmlformats.org/officeDocument/2006/relationships/image" Target="../media/image48.wmf"/><Relationship Id="rId4" Type="http://schemas.openxmlformats.org/officeDocument/2006/relationships/image" Target="../media/image4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3.wmf"/><Relationship Id="rId4"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5A68305-1E71-4062-94F0-15F5CA8F04AE}"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B48ABA4-EE31-4A46-BBC0-21D1DC25781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68305-1E71-4062-94F0-15F5CA8F04AE}" type="datetimeFigureOut">
              <a:rPr lang="el-GR" smtClean="0"/>
              <a:pPr/>
              <a:t>29/3/2020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ABA4-EE31-4A46-BBC0-21D1DC25781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png"/><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 Id="rId9" Type="http://schemas.openxmlformats.org/officeDocument/2006/relationships/oleObject" Target="../embeddings/oleObject19.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1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4.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24.xml.rels><?xml version="1.0" encoding="UTF-8" standalone="yes"?>
<Relationships xmlns="http://schemas.openxmlformats.org/package/2006/relationships"><Relationship Id="rId8" Type="http://schemas.openxmlformats.org/officeDocument/2006/relationships/image" Target="../media/image55.png"/><Relationship Id="rId3" Type="http://schemas.openxmlformats.org/officeDocument/2006/relationships/oleObject" Target="../embeddings/oleObject39.bin"/><Relationship Id="rId7" Type="http://schemas.openxmlformats.org/officeDocument/2006/relationships/image" Target="../media/image54.png"/><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 Id="rId9" Type="http://schemas.openxmlformats.org/officeDocument/2006/relationships/oleObject" Target="../embeddings/oleObject43.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6.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60.png"/><Relationship Id="rId7" Type="http://schemas.openxmlformats.org/officeDocument/2006/relationships/image" Target="../media/image64.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29.xml.rels><?xml version="1.0" encoding="UTF-8" standalone="yes"?>
<Relationships xmlns="http://schemas.openxmlformats.org/package/2006/relationships"><Relationship Id="rId2" Type="http://schemas.openxmlformats.org/officeDocument/2006/relationships/image" Target="../media/image6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2.xml"/><Relationship Id="rId5" Type="http://schemas.openxmlformats.org/officeDocument/2006/relationships/image" Target="../media/image72.png"/><Relationship Id="rId4" Type="http://schemas.openxmlformats.org/officeDocument/2006/relationships/image" Target="../media/image71.png"/></Relationships>
</file>

<file path=ppt/slides/_rels/slide32.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45.bin"/><Relationship Id="rId5" Type="http://schemas.openxmlformats.org/officeDocument/2006/relationships/image" Target="../media/image76.png"/><Relationship Id="rId4" Type="http://schemas.openxmlformats.org/officeDocument/2006/relationships/image" Target="../media/image7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ΚΕΦΑΛΑΙΟ 3 </a:t>
            </a:r>
            <a:br>
              <a:rPr lang="el-GR" b="1" dirty="0"/>
            </a:br>
            <a:endParaRPr lang="el-GR" dirty="0"/>
          </a:p>
        </p:txBody>
      </p:sp>
      <p:sp>
        <p:nvSpPr>
          <p:cNvPr id="3" name="2 - Υπότιτλος"/>
          <p:cNvSpPr>
            <a:spLocks noGrp="1"/>
          </p:cNvSpPr>
          <p:nvPr>
            <p:ph type="subTitle" idx="1"/>
          </p:nvPr>
        </p:nvSpPr>
        <p:spPr/>
        <p:txBody>
          <a:bodyPr/>
          <a:lstStyle/>
          <a:p>
            <a:r>
              <a:rPr lang="el-GR" b="1" dirty="0"/>
              <a:t>ΟΙ ΒΑΣΙΚΕΣ ΘΕΩΡΙΕΣ  ΤΗΣ ΤΡΑΠΕΖΙΚΗΣ ΕΠΙΧΕΙΡΗΣΗΣ ΩΣ ΚΕΡΔΟΣΚΟΠΙΚΗ ΟΝΤΟΤΗΤΑ</a:t>
            </a: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dirty="0" smtClean="0"/>
          </a:p>
          <a:p>
            <a:endParaRPr lang="el-GR" dirty="0" smtClean="0"/>
          </a:p>
          <a:p>
            <a:pPr algn="just"/>
            <a:r>
              <a:rPr lang="el-GR" dirty="0" smtClean="0">
                <a:latin typeface="Times New Roman" pitchFamily="18" charset="0"/>
                <a:cs typeface="Times New Roman" pitchFamily="18" charset="0"/>
              </a:rPr>
              <a:t>Τοποθετώντας τον περιορισμό του ισολογισμού μέσα στην αντικειμενική συνάρτηση έχουμε:</a:t>
            </a:r>
          </a:p>
          <a:p>
            <a:endParaRPr lang="el-GR" dirty="0" smtClean="0"/>
          </a:p>
          <a:p>
            <a:endParaRPr lang="el-GR" dirty="0" smtClean="0"/>
          </a:p>
          <a:p>
            <a:r>
              <a:rPr lang="el-GR" dirty="0" smtClean="0"/>
              <a:t>                     (3.11)</a:t>
            </a:r>
          </a:p>
          <a:p>
            <a:endParaRPr lang="el-GR" dirty="0" smtClean="0"/>
          </a:p>
        </p:txBody>
      </p:sp>
      <p:graphicFrame>
        <p:nvGraphicFramePr>
          <p:cNvPr id="20482" name="Object 2"/>
          <p:cNvGraphicFramePr>
            <a:graphicFrameLocks noChangeAspect="1"/>
          </p:cNvGraphicFramePr>
          <p:nvPr/>
        </p:nvGraphicFramePr>
        <p:xfrm>
          <a:off x="683567" y="1618344"/>
          <a:ext cx="2574715" cy="1018568"/>
        </p:xfrm>
        <a:graphic>
          <a:graphicData uri="http://schemas.openxmlformats.org/presentationml/2006/ole">
            <p:oleObj spid="_x0000_s20482" name="Equation" r:id="rId3" imgW="1155600" imgH="457200" progId="Equation.DSMT4">
              <p:embed/>
            </p:oleObj>
          </a:graphicData>
        </a:graphic>
      </p:graphicFrame>
      <p:graphicFrame>
        <p:nvGraphicFramePr>
          <p:cNvPr id="20483" name="Object 3"/>
          <p:cNvGraphicFramePr>
            <a:graphicFrameLocks noChangeAspect="1"/>
          </p:cNvGraphicFramePr>
          <p:nvPr/>
        </p:nvGraphicFramePr>
        <p:xfrm>
          <a:off x="971600" y="4221088"/>
          <a:ext cx="2828315" cy="504056"/>
        </p:xfrm>
        <a:graphic>
          <a:graphicData uri="http://schemas.openxmlformats.org/presentationml/2006/ole">
            <p:oleObj spid="_x0000_s20483" name="Equation" r:id="rId4" imgW="1282680" imgH="228600" progId="Equation.DSMT4">
              <p:embed/>
            </p:oleObj>
          </a:graphicData>
        </a:graphic>
      </p:graphicFrame>
      <p:graphicFrame>
        <p:nvGraphicFramePr>
          <p:cNvPr id="20484" name="Object 4"/>
          <p:cNvGraphicFramePr>
            <a:graphicFrameLocks noChangeAspect="1"/>
          </p:cNvGraphicFramePr>
          <p:nvPr/>
        </p:nvGraphicFramePr>
        <p:xfrm>
          <a:off x="971600" y="4797152"/>
          <a:ext cx="2655873" cy="691866"/>
        </p:xfrm>
        <a:graphic>
          <a:graphicData uri="http://schemas.openxmlformats.org/presentationml/2006/ole">
            <p:oleObj spid="_x0000_s20484" name="Equation" r:id="rId5" imgW="1511280" imgH="393480" progId="Equation.DSMT4">
              <p:embed/>
            </p:oleObj>
          </a:graphicData>
        </a:graphic>
      </p:graphicFrame>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0485"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971600" y="5445224"/>
            <a:ext cx="1656185" cy="70979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latin typeface="Times New Roman" pitchFamily="18" charset="0"/>
                <a:cs typeface="Times New Roman" pitchFamily="18" charset="0"/>
              </a:rPr>
              <a:t>Διευρύνοντας το υπόδειγμα επιτρέποντας τον διατραπεζικό δανεισμό, μπορούμε να χρησιμοποιήσουμε την μεταβλητή </a:t>
            </a:r>
            <a:r>
              <a:rPr lang="en-US" dirty="0" smtClean="0">
                <a:latin typeface="Times New Roman" pitchFamily="18" charset="0"/>
                <a:cs typeface="Times New Roman" pitchFamily="18" charset="0"/>
              </a:rPr>
              <a:t>S </a:t>
            </a:r>
            <a:r>
              <a:rPr lang="el-GR" dirty="0" smtClean="0">
                <a:latin typeface="Times New Roman" pitchFamily="18" charset="0"/>
                <a:cs typeface="Times New Roman" pitchFamily="18" charset="0"/>
              </a:rPr>
              <a:t>που δηλώνει τη θέση της τράπεζας στη διατραπεζική αγορά. Όταν </a:t>
            </a:r>
            <a:r>
              <a:rPr lang="en-US"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&gt;0 δηλώνει μια απαίτηση (δηλ. δανείζει στη διατραπεζική αγορά), ενώ όταν </a:t>
            </a:r>
            <a:r>
              <a:rPr lang="en-US"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&lt;0 αντίστοιχα δηλώνει μια υποχρέωση της τράπεζας στην διατραπεζική (δηλ. δανείζεται από τη διατραπεζική αγορά). Υποθέτουμε επίσης ότι το σχετικό επιτόκιο στην διατραπεζική είναι </a:t>
            </a:r>
          </a:p>
          <a:p>
            <a:pPr algn="just"/>
            <a:r>
              <a:rPr lang="el-GR" dirty="0" smtClean="0">
                <a:latin typeface="Times New Roman" pitchFamily="18" charset="0"/>
                <a:cs typeface="Times New Roman" pitchFamily="18" charset="0"/>
              </a:rPr>
              <a:t>Τώρα πλέον τροποποιείται ο ισολογισμός της τράπεζας και οδηγούμαστε στην ακόλουθες σχέσεις:</a:t>
            </a:r>
          </a:p>
          <a:p>
            <a:endParaRPr lang="el-GR" dirty="0"/>
          </a:p>
        </p:txBody>
      </p:sp>
      <p:graphicFrame>
        <p:nvGraphicFramePr>
          <p:cNvPr id="22530" name="Object 2"/>
          <p:cNvGraphicFramePr>
            <a:graphicFrameLocks noChangeAspect="1"/>
          </p:cNvGraphicFramePr>
          <p:nvPr/>
        </p:nvGraphicFramePr>
        <p:xfrm>
          <a:off x="8604448" y="4581128"/>
          <a:ext cx="288032" cy="432048"/>
        </p:xfrm>
        <a:graphic>
          <a:graphicData uri="http://schemas.openxmlformats.org/presentationml/2006/ole">
            <p:oleObj spid="_x0000_s22530" name="Equation" r:id="rId3" imgW="152280" imgH="22860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n-US" dirty="0" smtClean="0"/>
              <a:t>L+S+R=D</a:t>
            </a:r>
            <a:endParaRPr lang="el-GR" dirty="0" smtClean="0"/>
          </a:p>
          <a:p>
            <a:r>
              <a:rPr lang="en-US" dirty="0" smtClean="0"/>
              <a:t>L+S=D-R</a:t>
            </a:r>
            <a:endParaRPr lang="el-GR" dirty="0" smtClean="0"/>
          </a:p>
          <a:p>
            <a:r>
              <a:rPr lang="en-US" dirty="0" smtClean="0"/>
              <a:t>L+S=D-</a:t>
            </a:r>
            <a:r>
              <a:rPr lang="en-US" dirty="0" err="1" smtClean="0"/>
              <a:t>kD</a:t>
            </a:r>
            <a:endParaRPr lang="el-GR" dirty="0" smtClean="0"/>
          </a:p>
          <a:p>
            <a:r>
              <a:rPr lang="en-US" dirty="0" smtClean="0"/>
              <a:t>S</a:t>
            </a:r>
            <a:r>
              <a:rPr lang="el-GR" dirty="0" smtClean="0"/>
              <a:t>=</a:t>
            </a:r>
            <a:r>
              <a:rPr lang="en-US" dirty="0" smtClean="0"/>
              <a:t>D</a:t>
            </a:r>
            <a:r>
              <a:rPr lang="el-GR" dirty="0" smtClean="0"/>
              <a:t>(1-</a:t>
            </a:r>
            <a:r>
              <a:rPr lang="en-US" dirty="0" smtClean="0"/>
              <a:t>k</a:t>
            </a:r>
            <a:r>
              <a:rPr lang="el-GR" dirty="0" smtClean="0"/>
              <a:t>)-</a:t>
            </a:r>
            <a:r>
              <a:rPr lang="en-US" dirty="0" smtClean="0"/>
              <a:t>L</a:t>
            </a:r>
            <a:r>
              <a:rPr lang="el-GR" dirty="0" smtClean="0"/>
              <a:t>   (3.12)</a:t>
            </a:r>
          </a:p>
          <a:p>
            <a:pPr algn="just"/>
            <a:r>
              <a:rPr lang="en-US" dirty="0" smtClean="0"/>
              <a:t>C</a:t>
            </a:r>
            <a:r>
              <a:rPr lang="el-GR" dirty="0" smtClean="0"/>
              <a:t>(</a:t>
            </a:r>
            <a:r>
              <a:rPr lang="en-US" dirty="0" smtClean="0"/>
              <a:t>D</a:t>
            </a:r>
            <a:r>
              <a:rPr lang="el-GR" dirty="0" smtClean="0"/>
              <a:t>,</a:t>
            </a:r>
            <a:r>
              <a:rPr lang="en-US" dirty="0" smtClean="0"/>
              <a:t>L</a:t>
            </a:r>
            <a:r>
              <a:rPr lang="el-GR" dirty="0" smtClean="0"/>
              <a:t>) </a:t>
            </a:r>
            <a:r>
              <a:rPr lang="el-GR" dirty="0" smtClean="0">
                <a:latin typeface="Times New Roman" pitchFamily="18" charset="0"/>
                <a:cs typeface="Times New Roman" pitchFamily="18" charset="0"/>
              </a:rPr>
              <a:t>συνάρτηση κόστους που περιγράφει το κόστος διαχείρισης της τράπεζας από την υπηρεσία δανείων και καταθέσεων 	</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Υπό Περιορισμό  </a:t>
            </a:r>
          </a:p>
          <a:p>
            <a:pPr algn="just"/>
            <a:r>
              <a:rPr lang="el-GR" dirty="0" smtClean="0">
                <a:latin typeface="Times New Roman" pitchFamily="18" charset="0"/>
                <a:cs typeface="Times New Roman" pitchFamily="18" charset="0"/>
              </a:rPr>
              <a:t>Οπότε αντικαθιστώντας τον περιορισμό του ισολογισμού στην αντικειμενική συνάρτηση έχουμε:</a:t>
            </a:r>
          </a:p>
          <a:p>
            <a:endParaRPr lang="el-GR" dirty="0" smtClean="0"/>
          </a:p>
          <a:p>
            <a:endParaRPr lang="el-GR" dirty="0"/>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b="49999"/>
          <a:stretch/>
        </p:blipFill>
        <p:spPr bwMode="auto">
          <a:xfrm>
            <a:off x="899592" y="4293096"/>
            <a:ext cx="2448272" cy="453530"/>
          </a:xfrm>
          <a:prstGeom prst="rect">
            <a:avLst/>
          </a:prstGeom>
          <a:noFill/>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3553"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5856" y="4725144"/>
            <a:ext cx="2052575" cy="32499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endParaRPr lang="el-GR" dirty="0" smtClean="0"/>
          </a:p>
          <a:p>
            <a:pPr algn="just"/>
            <a:r>
              <a:rPr lang="el-GR" dirty="0" smtClean="0">
                <a:latin typeface="Times New Roman" pitchFamily="18" charset="0"/>
                <a:cs typeface="Times New Roman" pitchFamily="18" charset="0"/>
              </a:rPr>
              <a:t>Από τις συνθήκες πρώτης τάξης:                            με</a:t>
            </a:r>
          </a:p>
          <a:p>
            <a:pPr algn="just"/>
            <a:r>
              <a:rPr lang="el-GR" dirty="0" smtClean="0">
                <a:latin typeface="Times New Roman" pitchFamily="18" charset="0"/>
                <a:cs typeface="Times New Roman" pitchFamily="18" charset="0"/>
              </a:rPr>
              <a:t>               και                    (3.13)</a:t>
            </a:r>
          </a:p>
          <a:p>
            <a:pPr algn="just"/>
            <a:r>
              <a:rPr lang="el-GR" dirty="0" smtClean="0">
                <a:latin typeface="Times New Roman" pitchFamily="18" charset="0"/>
                <a:cs typeface="Times New Roman" pitchFamily="18" charset="0"/>
              </a:rPr>
              <a:t>                               με               και                          (3.14)</a:t>
            </a:r>
          </a:p>
          <a:p>
            <a:pPr algn="just"/>
            <a:r>
              <a:rPr lang="el-GR" dirty="0" smtClean="0">
                <a:latin typeface="Times New Roman" pitchFamily="18" charset="0"/>
                <a:cs typeface="Times New Roman" pitchFamily="18" charset="0"/>
              </a:rPr>
              <a:t>η ανταγωνιστική τράπεζα θα προσαρμόσει τον όγκο των δανείων, έτσι ώστε το περιθώριο επιτοκίου μεταξύ </a:t>
            </a:r>
            <a:r>
              <a:rPr lang="el-GR" dirty="0" err="1" smtClean="0">
                <a:latin typeface="Times New Roman" pitchFamily="18" charset="0"/>
                <a:cs typeface="Times New Roman" pitchFamily="18" charset="0"/>
              </a:rPr>
              <a:t>επιτ</a:t>
            </a:r>
            <a:r>
              <a:rPr lang="en-US" dirty="0" smtClean="0">
                <a:latin typeface="Times New Roman" pitchFamily="18" charset="0"/>
                <a:cs typeface="Times New Roman" pitchFamily="18" charset="0"/>
              </a:rPr>
              <a:t>o</a:t>
            </a:r>
            <a:r>
              <a:rPr lang="el-GR" dirty="0" err="1" smtClean="0">
                <a:latin typeface="Times New Roman" pitchFamily="18" charset="0"/>
                <a:cs typeface="Times New Roman" pitchFamily="18" charset="0"/>
              </a:rPr>
              <a:t>κίου</a:t>
            </a:r>
            <a:r>
              <a:rPr lang="el-GR" dirty="0" smtClean="0">
                <a:latin typeface="Times New Roman" pitchFamily="18" charset="0"/>
                <a:cs typeface="Times New Roman" pitchFamily="18" charset="0"/>
              </a:rPr>
              <a:t> χορηγήσεων και επιτοκίου άνευ κινδύνου, να ισούται με το οριακό κόστος χορήγησης δανείων. Επίσης θα προσαρμόσει και τον όγκο των καταθέσεων έτσι ώστε το περιθώριο μεταξύ του προσαρμοσμένου για τα διαθέσιμα επιτόκιο άνευ κινδύνου και του επιτοκίου καταθέσεων, να ισούται με το οριακό κόστος παροχής υπηρεσιών καταθέσεων.</a:t>
            </a:r>
          </a:p>
          <a:p>
            <a:endParaRPr lang="el-GR" dirty="0" smtClean="0"/>
          </a:p>
          <a:p>
            <a:endParaRPr lang="el-GR" dirty="0"/>
          </a:p>
        </p:txBody>
      </p:sp>
      <p:graphicFrame>
        <p:nvGraphicFramePr>
          <p:cNvPr id="24578" name="Object 2"/>
          <p:cNvGraphicFramePr>
            <a:graphicFrameLocks noChangeAspect="1"/>
          </p:cNvGraphicFramePr>
          <p:nvPr/>
        </p:nvGraphicFramePr>
        <p:xfrm>
          <a:off x="539551" y="1556792"/>
          <a:ext cx="4636999" cy="372616"/>
        </p:xfrm>
        <a:graphic>
          <a:graphicData uri="http://schemas.openxmlformats.org/presentationml/2006/ole">
            <p:oleObj spid="_x0000_s24578" name="Equation" r:id="rId3" imgW="2844720" imgH="228600" progId="Equation.DSMT4">
              <p:embed/>
            </p:oleObj>
          </a:graphicData>
        </a:graphic>
      </p:graphicFrame>
      <p:graphicFrame>
        <p:nvGraphicFramePr>
          <p:cNvPr id="24579" name="Object 3"/>
          <p:cNvGraphicFramePr>
            <a:graphicFrameLocks noChangeAspect="1"/>
          </p:cNvGraphicFramePr>
          <p:nvPr/>
        </p:nvGraphicFramePr>
        <p:xfrm>
          <a:off x="5076056" y="1916832"/>
          <a:ext cx="1942716" cy="537716"/>
        </p:xfrm>
        <a:graphic>
          <a:graphicData uri="http://schemas.openxmlformats.org/presentationml/2006/ole">
            <p:oleObj spid="_x0000_s24579" name="Equation" r:id="rId4" imgW="1422360" imgH="393480" progId="Equation.DSMT4">
              <p:embed/>
            </p:oleObj>
          </a:graphicData>
        </a:graphic>
      </p:graphicFrame>
      <p:graphicFrame>
        <p:nvGraphicFramePr>
          <p:cNvPr id="24580" name="Object 4"/>
          <p:cNvGraphicFramePr>
            <a:graphicFrameLocks noChangeAspect="1"/>
          </p:cNvGraphicFramePr>
          <p:nvPr/>
        </p:nvGraphicFramePr>
        <p:xfrm>
          <a:off x="899592" y="2348880"/>
          <a:ext cx="864096" cy="569936"/>
        </p:xfrm>
        <a:graphic>
          <a:graphicData uri="http://schemas.openxmlformats.org/presentationml/2006/ole">
            <p:oleObj spid="_x0000_s24580" name="Equation" r:id="rId5" imgW="596880" imgH="393480" progId="Equation.DSMT4">
              <p:embed/>
            </p:oleObj>
          </a:graphicData>
        </a:graphic>
      </p:graphicFrame>
      <p:graphicFrame>
        <p:nvGraphicFramePr>
          <p:cNvPr id="24581" name="Object 5"/>
          <p:cNvGraphicFramePr>
            <a:graphicFrameLocks noChangeAspect="1"/>
          </p:cNvGraphicFramePr>
          <p:nvPr/>
        </p:nvGraphicFramePr>
        <p:xfrm>
          <a:off x="2555776" y="2348880"/>
          <a:ext cx="1176228" cy="385316"/>
        </p:xfrm>
        <a:graphic>
          <a:graphicData uri="http://schemas.openxmlformats.org/presentationml/2006/ole">
            <p:oleObj spid="_x0000_s24581" name="Equation" r:id="rId6" imgW="736560" imgH="241200" progId="Equation.DSMT4">
              <p:embed/>
            </p:oleObj>
          </a:graphicData>
        </a:graphic>
      </p:graphicFrame>
      <p:graphicFrame>
        <p:nvGraphicFramePr>
          <p:cNvPr id="24582" name="Object 6"/>
          <p:cNvGraphicFramePr>
            <a:graphicFrameLocks noChangeAspect="1"/>
          </p:cNvGraphicFramePr>
          <p:nvPr/>
        </p:nvGraphicFramePr>
        <p:xfrm>
          <a:off x="683568" y="2708920"/>
          <a:ext cx="2341422" cy="504056"/>
        </p:xfrm>
        <a:graphic>
          <a:graphicData uri="http://schemas.openxmlformats.org/presentationml/2006/ole">
            <p:oleObj spid="_x0000_s24582" name="Equation" r:id="rId7" imgW="1828800" imgH="393480" progId="Equation.DSMT4">
              <p:embed/>
            </p:oleObj>
          </a:graphicData>
        </a:graphic>
      </p:graphicFrame>
      <p:graphicFrame>
        <p:nvGraphicFramePr>
          <p:cNvPr id="24583" name="Object 7"/>
          <p:cNvGraphicFramePr>
            <a:graphicFrameLocks noChangeAspect="1"/>
          </p:cNvGraphicFramePr>
          <p:nvPr/>
        </p:nvGraphicFramePr>
        <p:xfrm>
          <a:off x="3707904" y="2636912"/>
          <a:ext cx="962962" cy="621913"/>
        </p:xfrm>
        <a:graphic>
          <a:graphicData uri="http://schemas.openxmlformats.org/presentationml/2006/ole">
            <p:oleObj spid="_x0000_s24583" name="Equation" r:id="rId8" imgW="609480" imgH="393480" progId="Equation.DSMT4">
              <p:embed/>
            </p:oleObj>
          </a:graphicData>
        </a:graphic>
      </p:graphicFrame>
      <p:graphicFrame>
        <p:nvGraphicFramePr>
          <p:cNvPr id="24584" name="Object 8"/>
          <p:cNvGraphicFramePr>
            <a:graphicFrameLocks noChangeAspect="1"/>
          </p:cNvGraphicFramePr>
          <p:nvPr/>
        </p:nvGraphicFramePr>
        <p:xfrm>
          <a:off x="5364088" y="2708920"/>
          <a:ext cx="1804901" cy="385316"/>
        </p:xfrm>
        <a:graphic>
          <a:graphicData uri="http://schemas.openxmlformats.org/presentationml/2006/ole">
            <p:oleObj spid="_x0000_s24584" name="Equation" r:id="rId9" imgW="1130040" imgH="24120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Μπορούμε επίσης εύκολα να δείξουμε από ποιους παράγοντες καθορίζεται το περιθώριο διαμεσολάβησης αν από την (3.13) αφαιρέσουμε την (3.14).</a:t>
            </a:r>
          </a:p>
          <a:p>
            <a:pPr algn="just"/>
            <a:r>
              <a:rPr lang="el-GR" dirty="0" smtClean="0">
                <a:latin typeface="Times New Roman" pitchFamily="18" charset="0"/>
                <a:cs typeface="Times New Roman" pitchFamily="18" charset="0"/>
              </a:rPr>
              <a:t>                                 (3.15)</a:t>
            </a:r>
          </a:p>
          <a:p>
            <a:pPr algn="just"/>
            <a:r>
              <a:rPr lang="el-GR" dirty="0" smtClean="0">
                <a:latin typeface="Times New Roman" pitchFamily="18" charset="0"/>
                <a:cs typeface="Times New Roman" pitchFamily="18" charset="0"/>
              </a:rPr>
              <a:t>Πιο συγκεκριμένα στο υπόδειγμα του πλήρους ανταγωνισμού στη περίπτωση που το </a:t>
            </a:r>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=0 ή είναι πάρα πολύ μικρό, το εύρος επιτοκίου μεταξύ πιστώσεων και καταθέσεων, καθορίζεται αποκλειστικά και μόνο από το οριακό κόστος χορήγησης δανείων και καταθέσεων. Μιλάμε για την λεγόμενη θεωρία κόστους των επιτοκίων. Αντίθετα αν το </a:t>
            </a:r>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 είναι σημαντικό, τότε το εύρος επιτοκίων εξαρτάται όχι μόνο από το κόστος παροχής υπηρεσιών καταθέσεων και δανείων, αλλά και από τον λόγο ρευστών διαθεσίμων που καθορίζεται από την νομισματική πολιτική που ασκεί η κεντρική τράπεζα.</a:t>
            </a:r>
          </a:p>
          <a:p>
            <a:endParaRPr lang="el-GR" dirty="0"/>
          </a:p>
        </p:txBody>
      </p:sp>
      <p:graphicFrame>
        <p:nvGraphicFramePr>
          <p:cNvPr id="25602" name="Object 2"/>
          <p:cNvGraphicFramePr>
            <a:graphicFrameLocks noChangeAspect="1"/>
          </p:cNvGraphicFramePr>
          <p:nvPr/>
        </p:nvGraphicFramePr>
        <p:xfrm>
          <a:off x="755576" y="2492896"/>
          <a:ext cx="2103391" cy="360040"/>
        </p:xfrm>
        <a:graphic>
          <a:graphicData uri="http://schemas.openxmlformats.org/presentationml/2006/ole">
            <p:oleObj spid="_x0000_s25602" name="Equation" r:id="rId3" imgW="1409400" imgH="24120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b="1" dirty="0" smtClean="0">
                <a:latin typeface="Times New Roman" pitchFamily="18" charset="0"/>
                <a:cs typeface="Times New Roman" pitchFamily="18" charset="0"/>
              </a:rPr>
              <a:t>3.2.3 Το υπόδειγμα των </a:t>
            </a:r>
            <a:r>
              <a:rPr lang="el-GR" b="1" dirty="0" err="1" smtClean="0">
                <a:latin typeface="Times New Roman" pitchFamily="18" charset="0"/>
                <a:cs typeface="Times New Roman" pitchFamily="18" charset="0"/>
              </a:rPr>
              <a:t>Monti</a:t>
            </a:r>
            <a:r>
              <a:rPr lang="el-GR" b="1" dirty="0" smtClean="0">
                <a:latin typeface="Times New Roman" pitchFamily="18" charset="0"/>
                <a:cs typeface="Times New Roman" pitchFamily="18" charset="0"/>
              </a:rPr>
              <a:t>-</a:t>
            </a:r>
            <a:r>
              <a:rPr lang="el-GR" b="1" dirty="0" err="1" smtClean="0">
                <a:latin typeface="Times New Roman" pitchFamily="18" charset="0"/>
                <a:cs typeface="Times New Roman" pitchFamily="18" charset="0"/>
              </a:rPr>
              <a:t>Klein</a:t>
            </a:r>
            <a:r>
              <a:rPr lang="el-GR" b="1" dirty="0" smtClean="0">
                <a:latin typeface="Times New Roman" pitchFamily="18" charset="0"/>
                <a:cs typeface="Times New Roman" pitchFamily="18" charset="0"/>
              </a:rPr>
              <a:t> για μια μονοπωλιακή τράπεζα</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Η υπόθεση του ότι οι τράπεζες είναι δέκτες τιμών καθιστά υπερβολικά περιοριστικό το μοντέλο του τέλειου ανταγωνισμού. Έτσι οι </a:t>
            </a:r>
            <a:r>
              <a:rPr lang="el-GR" dirty="0" err="1" smtClean="0">
                <a:latin typeface="Times New Roman" pitchFamily="18" charset="0"/>
                <a:cs typeface="Times New Roman" pitchFamily="18" charset="0"/>
              </a:rPr>
              <a:t>Klein</a:t>
            </a:r>
            <a:r>
              <a:rPr lang="el-GR" dirty="0" smtClean="0">
                <a:latin typeface="Times New Roman" pitchFamily="18" charset="0"/>
                <a:cs typeface="Times New Roman" pitchFamily="18" charset="0"/>
              </a:rPr>
              <a:t> (1971) και </a:t>
            </a:r>
            <a:r>
              <a:rPr lang="el-GR" dirty="0" err="1" smtClean="0">
                <a:latin typeface="Times New Roman" pitchFamily="18" charset="0"/>
                <a:cs typeface="Times New Roman" pitchFamily="18" charset="0"/>
              </a:rPr>
              <a:t>Monti</a:t>
            </a:r>
            <a:r>
              <a:rPr lang="el-GR" dirty="0" smtClean="0">
                <a:latin typeface="Times New Roman" pitchFamily="18" charset="0"/>
                <a:cs typeface="Times New Roman" pitchFamily="18" charset="0"/>
              </a:rPr>
              <a:t> (1972) ανέπτυξαν το μονοπωλιακό υπόδειγμα των τραπεζών.</a:t>
            </a:r>
          </a:p>
          <a:p>
            <a:pPr algn="just"/>
            <a:r>
              <a:rPr lang="el-GR" dirty="0" smtClean="0">
                <a:latin typeface="Times New Roman" pitchFamily="18" charset="0"/>
                <a:cs typeface="Times New Roman" pitchFamily="18" charset="0"/>
              </a:rPr>
              <a:t>Οι τράπεζες είναι συνήθως η πηγή χρηματοδότησης για τις επιχειρήσεις στις περισσότερες χώρες όπου η ανάπτυξη των κεφαλαιαγορών είναι σε χαμηλά επίπεδα. Επίσης ανεξάρτητα από το επίπεδο ανάπτυξης των κεφαλαιαγορών οι επιχειρήσεις συνήθως στα πρώτα στάδια ανάπτυξης τους απευθύνονται σε τραπεζικά ιδρύματα. Είναι εύκολο να κατανοηθεί ότι η διαχείριση των πληροφοριών εκ μέρους των τραπεζών (συμβάλλουν  στην μείωση εμφάνισης προβλημάτων λανθασμένης επιλογής και ηθικού κινδύνου) τους παρέχει κάποια μονοπωλιακή διακριτική ευχέρεια όσον αφορά την τιμολόγηση των δανείων σύμφωνα με τα χαρακτηριστικά του κινδύνου. Σε αυτό το υπόδειγμα όπως και στο ανταγωνιστικό μοντέλο ισχύουν τα ακόλουθα:</a:t>
            </a:r>
          </a:p>
          <a:p>
            <a:pPr algn="just"/>
            <a:r>
              <a:rPr lang="en-US" dirty="0" smtClean="0">
                <a:latin typeface="Times New Roman" pitchFamily="18" charset="0"/>
                <a:cs typeface="Times New Roman" pitchFamily="18" charset="0"/>
              </a:rPr>
              <a:t>L</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D</a:t>
            </a:r>
            <a:endParaRPr lang="el-GR"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D</a:t>
            </a:r>
            <a:r>
              <a:rPr lang="el-GR" dirty="0" smtClean="0">
                <a:latin typeface="Times New Roman" pitchFamily="18" charset="0"/>
                <a:cs typeface="Times New Roman" pitchFamily="18" charset="0"/>
              </a:rPr>
              <a:t>	, 0&lt;</a:t>
            </a:r>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&lt;1</a:t>
            </a:r>
          </a:p>
          <a:p>
            <a:pPr algn="just"/>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smtClean="0">
                <a:latin typeface="Times New Roman" pitchFamily="18" charset="0"/>
                <a:cs typeface="Times New Roman" pitchFamily="18" charset="0"/>
              </a:rPr>
              <a:t>Επιπλέον υποθέτουμε ότι η μονοπωλιακή επιχείρηση αντιπροσωπεύει ολόκληρο τον τραπεζικό κλάδο, ο οποίος αντιμετωπίζει μια ζήτηση για δάνεια που είναι αρνητική συνάρτηση του επιτοκίου δανείων </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 και μια ζήτηση για καταθέσεις που είναι μια θετική συνάρτηση του σχετικού επιτοκίου καταθέσεων</a:t>
            </a:r>
            <a:endParaRPr lang="en-US"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Επίσης η τυπική τράπεζα έχει την δυνατότητα να επενδύσει μέρος του ενεργητικού της σε κρατικούς τίτλους σταθερού εισοδήματος (Β, π.χ. έντοκα γραμμάτια δημοσίου, ΕΓΔ) και να λάβει μια απόδοση</a:t>
            </a:r>
            <a:r>
              <a:rPr lang="en-US" dirty="0" smtClean="0">
                <a:latin typeface="Times New Roman" pitchFamily="18" charset="0"/>
                <a:cs typeface="Times New Roman" pitchFamily="18" charset="0"/>
              </a:rPr>
              <a:t>   </a:t>
            </a:r>
          </a:p>
          <a:p>
            <a:r>
              <a:rPr lang="el-GR" dirty="0" smtClean="0">
                <a:latin typeface="Times New Roman" pitchFamily="18" charset="0"/>
                <a:cs typeface="Times New Roman" pitchFamily="18" charset="0"/>
              </a:rPr>
              <a:t>Η τράπεζα προσπαθώντας να μεγιστοποιήσει τα κέρδη της καθορίζει τις τιμές ή τις ποσότητες (όχι και τα δύο ταυτόχρονα). Γνωρίζοντας ότι τα ρευστά διαθέσιμα δεν έχουν απόδοση και ξεκινώντας πάλι βαθμιαία την ανάλυση, χωρίς να λάβουμε υπόψη τα κόστη της </a:t>
            </a:r>
            <a:r>
              <a:rPr lang="en-US" dirty="0" smtClean="0">
                <a:latin typeface="Times New Roman" pitchFamily="18" charset="0"/>
                <a:cs typeface="Times New Roman" pitchFamily="18" charset="0"/>
              </a:rPr>
              <a:t>C</a:t>
            </a:r>
            <a:r>
              <a:rPr lang="el-GR" dirty="0" smtClean="0">
                <a:latin typeface="Times New Roman" pitchFamily="18" charset="0"/>
                <a:cs typeface="Times New Roman" pitchFamily="18" charset="0"/>
              </a:rPr>
              <a:t>, η τράπεζα έχει να λύσει το ακόλουθο πρόβλημα βελτιστοποίησης:</a:t>
            </a:r>
          </a:p>
          <a:p>
            <a:endParaRPr lang="el-GR" dirty="0" smtClean="0"/>
          </a:p>
          <a:p>
            <a:r>
              <a:rPr lang="el-GR" dirty="0" smtClean="0"/>
              <a:t> </a:t>
            </a:r>
          </a:p>
          <a:p>
            <a:endParaRPr lang="el-GR" dirty="0"/>
          </a:p>
        </p:txBody>
      </p:sp>
      <p:graphicFrame>
        <p:nvGraphicFramePr>
          <p:cNvPr id="26626" name="Object 2"/>
          <p:cNvGraphicFramePr>
            <a:graphicFrameLocks noChangeAspect="1"/>
          </p:cNvGraphicFramePr>
          <p:nvPr/>
        </p:nvGraphicFramePr>
        <p:xfrm>
          <a:off x="7380312" y="2060848"/>
          <a:ext cx="1589439" cy="313308"/>
        </p:xfrm>
        <a:graphic>
          <a:graphicData uri="http://schemas.openxmlformats.org/presentationml/2006/ole">
            <p:oleObj spid="_x0000_s26626" name="Equation" r:id="rId3" imgW="1079280" imgH="241200" progId="Equation.DSMT4">
              <p:embed/>
            </p:oleObj>
          </a:graphicData>
        </a:graphic>
      </p:graphicFrame>
      <p:graphicFrame>
        <p:nvGraphicFramePr>
          <p:cNvPr id="26627" name="Object 3"/>
          <p:cNvGraphicFramePr>
            <a:graphicFrameLocks noChangeAspect="1"/>
          </p:cNvGraphicFramePr>
          <p:nvPr/>
        </p:nvGraphicFramePr>
        <p:xfrm>
          <a:off x="4283968" y="2492896"/>
          <a:ext cx="2160240" cy="436645"/>
        </p:xfrm>
        <a:graphic>
          <a:graphicData uri="http://schemas.openxmlformats.org/presentationml/2006/ole">
            <p:oleObj spid="_x0000_s26627" name="Equation" r:id="rId4" imgW="1193760" imgH="241200" progId="Equation.DSMT4">
              <p:embed/>
            </p:oleObj>
          </a:graphicData>
        </a:graphic>
      </p:graphicFrame>
      <p:graphicFrame>
        <p:nvGraphicFramePr>
          <p:cNvPr id="26628" name="Object 4"/>
          <p:cNvGraphicFramePr>
            <a:graphicFrameLocks noChangeAspect="1"/>
          </p:cNvGraphicFramePr>
          <p:nvPr/>
        </p:nvGraphicFramePr>
        <p:xfrm>
          <a:off x="7236296" y="3284984"/>
          <a:ext cx="288032" cy="432048"/>
        </p:xfrm>
        <a:graphic>
          <a:graphicData uri="http://schemas.openxmlformats.org/presentationml/2006/ole">
            <p:oleObj spid="_x0000_s26628" name="Equation" r:id="rId5" imgW="152280" imgH="228600" progId="Equation.DSMT4">
              <p:embed/>
            </p:oleObj>
          </a:graphicData>
        </a:graphic>
      </p:graphicFrame>
      <p:graphicFrame>
        <p:nvGraphicFramePr>
          <p:cNvPr id="26629" name="Object 5"/>
          <p:cNvGraphicFramePr>
            <a:graphicFrameLocks noChangeAspect="1"/>
          </p:cNvGraphicFramePr>
          <p:nvPr/>
        </p:nvGraphicFramePr>
        <p:xfrm>
          <a:off x="971599" y="5138274"/>
          <a:ext cx="2376265" cy="1027030"/>
        </p:xfrm>
        <a:graphic>
          <a:graphicData uri="http://schemas.openxmlformats.org/presentationml/2006/ole">
            <p:oleObj spid="_x0000_s26629" name="Equation" r:id="rId6" imgW="1498320" imgH="647640" progId="Equation.DSMT4">
              <p:embed/>
            </p:oleObj>
          </a:graphicData>
        </a:graphic>
      </p:graphicFrame>
      <p:graphicFrame>
        <p:nvGraphicFramePr>
          <p:cNvPr id="26630" name="Object 6"/>
          <p:cNvGraphicFramePr>
            <a:graphicFrameLocks noChangeAspect="1"/>
          </p:cNvGraphicFramePr>
          <p:nvPr/>
        </p:nvGraphicFramePr>
        <p:xfrm>
          <a:off x="683567" y="6237312"/>
          <a:ext cx="3892933" cy="360040"/>
        </p:xfrm>
        <a:graphic>
          <a:graphicData uri="http://schemas.openxmlformats.org/presentationml/2006/ole">
            <p:oleObj spid="_x0000_s26630" name="Equation" r:id="rId7" imgW="2197080" imgH="20304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n-US" dirty="0" smtClean="0">
                <a:latin typeface="Times New Roman" pitchFamily="18" charset="0"/>
                <a:cs typeface="Times New Roman" pitchFamily="18" charset="0"/>
              </a:rPr>
              <a:t>A</a:t>
            </a:r>
            <a:r>
              <a:rPr lang="el-GR" dirty="0" err="1" smtClean="0">
                <a:latin typeface="Times New Roman" pitchFamily="18" charset="0"/>
                <a:cs typeface="Times New Roman" pitchFamily="18" charset="0"/>
              </a:rPr>
              <a:t>ντικαθιστώντας</a:t>
            </a:r>
            <a:r>
              <a:rPr lang="el-GR" dirty="0" smtClean="0">
                <a:latin typeface="Times New Roman" pitchFamily="18" charset="0"/>
                <a:cs typeface="Times New Roman" pitchFamily="18" charset="0"/>
              </a:rPr>
              <a:t> τον περιορισμό στην αντικειμενική συνάρτηση έχουμε:</a:t>
            </a:r>
            <a:endParaRPr lang="en-US" dirty="0" smtClean="0">
              <a:latin typeface="Times New Roman" pitchFamily="18" charset="0"/>
              <a:cs typeface="Times New Roman" pitchFamily="18" charset="0"/>
            </a:endParaRPr>
          </a:p>
          <a:p>
            <a:endParaRPr lang="el-GR" dirty="0" smtClean="0"/>
          </a:p>
          <a:p>
            <a:r>
              <a:rPr lang="en-US" dirty="0" smtClean="0"/>
              <a:t>                            </a:t>
            </a:r>
            <a:r>
              <a:rPr lang="el-GR" dirty="0" smtClean="0"/>
              <a:t>(3.16)</a:t>
            </a:r>
            <a:endParaRPr lang="en-US" dirty="0" smtClean="0"/>
          </a:p>
          <a:p>
            <a:r>
              <a:rPr lang="en-US" dirty="0" smtClean="0"/>
              <a:t>                             </a:t>
            </a:r>
            <a:r>
              <a:rPr lang="el-GR" dirty="0" smtClean="0"/>
              <a:t>(3.1</a:t>
            </a:r>
            <a:r>
              <a:rPr lang="en-US" dirty="0" smtClean="0"/>
              <a:t>7</a:t>
            </a:r>
            <a:r>
              <a:rPr lang="el-GR" dirty="0" smtClean="0"/>
              <a:t>)</a:t>
            </a:r>
            <a:endParaRPr lang="en-US" dirty="0" smtClean="0"/>
          </a:p>
          <a:p>
            <a:r>
              <a:rPr lang="en-US" dirty="0" smtClean="0"/>
              <a:t>               </a:t>
            </a:r>
            <a:r>
              <a:rPr lang="el-GR" dirty="0" smtClean="0"/>
              <a:t>(3.1</a:t>
            </a:r>
            <a:r>
              <a:rPr lang="en-US" dirty="0" smtClean="0"/>
              <a:t>8</a:t>
            </a:r>
            <a:r>
              <a:rPr lang="el-GR" dirty="0" smtClean="0"/>
              <a:t>)</a:t>
            </a:r>
            <a:endParaRPr lang="en-US" dirty="0" smtClean="0"/>
          </a:p>
          <a:p>
            <a:r>
              <a:rPr lang="en-US" dirty="0" smtClean="0"/>
              <a:t>               </a:t>
            </a:r>
            <a:r>
              <a:rPr lang="el-GR" dirty="0" smtClean="0"/>
              <a:t>(3.1</a:t>
            </a:r>
            <a:r>
              <a:rPr lang="en-US" dirty="0" smtClean="0"/>
              <a:t>9</a:t>
            </a:r>
            <a:r>
              <a:rPr lang="el-GR" dirty="0" smtClean="0"/>
              <a:t>)</a:t>
            </a:r>
          </a:p>
          <a:p>
            <a:endParaRPr lang="el-GR" dirty="0" smtClean="0"/>
          </a:p>
          <a:p>
            <a:endParaRPr lang="el-GR" dirty="0"/>
          </a:p>
        </p:txBody>
      </p:sp>
      <p:graphicFrame>
        <p:nvGraphicFramePr>
          <p:cNvPr id="27650" name="Object 2"/>
          <p:cNvGraphicFramePr>
            <a:graphicFrameLocks noChangeAspect="1"/>
          </p:cNvGraphicFramePr>
          <p:nvPr/>
        </p:nvGraphicFramePr>
        <p:xfrm>
          <a:off x="395535" y="2708920"/>
          <a:ext cx="5952661" cy="432048"/>
        </p:xfrm>
        <a:graphic>
          <a:graphicData uri="http://schemas.openxmlformats.org/presentationml/2006/ole">
            <p:oleObj spid="_x0000_s27650" name="Equation" r:id="rId3" imgW="3149280" imgH="228600" progId="Equation.DSMT4">
              <p:embed/>
            </p:oleObj>
          </a:graphicData>
        </a:graphic>
      </p:graphicFrame>
      <p:graphicFrame>
        <p:nvGraphicFramePr>
          <p:cNvPr id="27651" name="Object 3"/>
          <p:cNvGraphicFramePr>
            <a:graphicFrameLocks noChangeAspect="1"/>
          </p:cNvGraphicFramePr>
          <p:nvPr/>
        </p:nvGraphicFramePr>
        <p:xfrm>
          <a:off x="1043608" y="3212976"/>
          <a:ext cx="2249191" cy="648072"/>
        </p:xfrm>
        <a:graphic>
          <a:graphicData uri="http://schemas.openxmlformats.org/presentationml/2006/ole">
            <p:oleObj spid="_x0000_s27651" name="Equation" r:id="rId4" imgW="1498320" imgH="431640" progId="Equation.DSMT4">
              <p:embed/>
            </p:oleObj>
          </a:graphicData>
        </a:graphic>
      </p:graphicFrame>
      <p:graphicFrame>
        <p:nvGraphicFramePr>
          <p:cNvPr id="27652" name="Object 4"/>
          <p:cNvGraphicFramePr>
            <a:graphicFrameLocks noChangeAspect="1"/>
          </p:cNvGraphicFramePr>
          <p:nvPr/>
        </p:nvGraphicFramePr>
        <p:xfrm>
          <a:off x="755576" y="3861048"/>
          <a:ext cx="2641979" cy="575816"/>
        </p:xfrm>
        <a:graphic>
          <a:graphicData uri="http://schemas.openxmlformats.org/presentationml/2006/ole">
            <p:oleObj spid="_x0000_s27652" name="Equation" r:id="rId5" imgW="1981080" imgH="431640" progId="Equation.DSMT4">
              <p:embed/>
            </p:oleObj>
          </a:graphicData>
        </a:graphic>
      </p:graphicFrame>
      <p:graphicFrame>
        <p:nvGraphicFramePr>
          <p:cNvPr id="27653" name="Object 5"/>
          <p:cNvGraphicFramePr>
            <a:graphicFrameLocks noChangeAspect="1"/>
          </p:cNvGraphicFramePr>
          <p:nvPr/>
        </p:nvGraphicFramePr>
        <p:xfrm>
          <a:off x="1043608" y="4411598"/>
          <a:ext cx="1008112" cy="601330"/>
        </p:xfrm>
        <a:graphic>
          <a:graphicData uri="http://schemas.openxmlformats.org/presentationml/2006/ole">
            <p:oleObj spid="_x0000_s27653" name="Equation" r:id="rId6" imgW="723600" imgH="431640" progId="Equation.DSMT4">
              <p:embed/>
            </p:oleObj>
          </a:graphicData>
        </a:graphic>
      </p:graphicFrame>
      <p:graphicFrame>
        <p:nvGraphicFramePr>
          <p:cNvPr id="27654" name="Object 6"/>
          <p:cNvGraphicFramePr>
            <a:graphicFrameLocks noChangeAspect="1"/>
          </p:cNvGraphicFramePr>
          <p:nvPr/>
        </p:nvGraphicFramePr>
        <p:xfrm>
          <a:off x="827583" y="5085184"/>
          <a:ext cx="1333609" cy="503808"/>
        </p:xfrm>
        <a:graphic>
          <a:graphicData uri="http://schemas.openxmlformats.org/presentationml/2006/ole">
            <p:oleObj spid="_x0000_s27654" name="Equation" r:id="rId7" imgW="1143000" imgH="43164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latin typeface="Times New Roman" pitchFamily="18" charset="0"/>
                <a:cs typeface="Times New Roman" pitchFamily="18" charset="0"/>
              </a:rPr>
              <a:t>Λαμβάνοντας υπόψη τις έννοιες των </a:t>
            </a:r>
            <a:r>
              <a:rPr lang="el-GR" dirty="0" err="1" smtClean="0">
                <a:latin typeface="Times New Roman" pitchFamily="18" charset="0"/>
                <a:cs typeface="Times New Roman" pitchFamily="18" charset="0"/>
              </a:rPr>
              <a:t>ελαστικοτήτων</a:t>
            </a:r>
            <a:r>
              <a:rPr lang="el-GR" dirty="0" smtClean="0">
                <a:latin typeface="Times New Roman" pitchFamily="18" charset="0"/>
                <a:cs typeface="Times New Roman" pitchFamily="18" charset="0"/>
              </a:rPr>
              <a:t> ζήτησης δανείων και καταθέσεων μπορούμε να δείξουμε ότι αυτές οι τελευταίες διαδραματίζουν καθοριστικό ρόλο στον καθορισμό των επιτοκίων καταθέσεων και πιστώσεων από την τυπική τράπεζα.</a:t>
            </a:r>
            <a:r>
              <a:rPr lang="el-GR" dirty="0" smtClean="0"/>
              <a:t> </a:t>
            </a:r>
            <a:r>
              <a:rPr lang="en-US" dirty="0" smtClean="0"/>
              <a:t>                                      </a:t>
            </a:r>
            <a:r>
              <a:rPr lang="el-GR" dirty="0" smtClean="0"/>
              <a:t>(3.20)</a:t>
            </a:r>
            <a:r>
              <a:rPr lang="en-US" dirty="0" smtClean="0"/>
              <a:t>                  </a:t>
            </a:r>
            <a:r>
              <a:rPr lang="el-GR" dirty="0" smtClean="0"/>
              <a:t>(3.2</a:t>
            </a:r>
            <a:r>
              <a:rPr lang="en-US" dirty="0" smtClean="0"/>
              <a:t>1</a:t>
            </a:r>
            <a:r>
              <a:rPr lang="el-GR" dirty="0" smtClean="0"/>
              <a:t>)</a:t>
            </a:r>
            <a:endParaRPr lang="en-US" dirty="0" smtClean="0"/>
          </a:p>
          <a:p>
            <a:pPr algn="just"/>
            <a:r>
              <a:rPr lang="el-GR" dirty="0" smtClean="0">
                <a:latin typeface="Times New Roman" pitchFamily="18" charset="0"/>
                <a:cs typeface="Times New Roman" pitchFamily="18" charset="0"/>
              </a:rPr>
              <a:t>Συνδυάζοντας τις εξισώσεις (3.18) και (3.19) με τις εξισώσεις (3.20) και (3.21) προκύπτει ότι όσο μεγαλύτερος ο δείκτης μονοπωλιακής δύναμης </a:t>
            </a:r>
            <a:r>
              <a:rPr lang="en-US" dirty="0" smtClean="0">
                <a:latin typeface="Times New Roman" pitchFamily="18" charset="0"/>
                <a:cs typeface="Times New Roman" pitchFamily="18" charset="0"/>
              </a:rPr>
              <a:t>Lerner </a:t>
            </a:r>
            <a:r>
              <a:rPr lang="el-GR" dirty="0" smtClean="0">
                <a:latin typeface="Times New Roman" pitchFamily="18" charset="0"/>
                <a:cs typeface="Times New Roman" pitchFamily="18" charset="0"/>
              </a:rPr>
              <a:t>τόσο μεγαλύτερο το εύρος επιτοκίων μεταξύ καταθέσεων και δανείων.</a:t>
            </a:r>
            <a:r>
              <a:rPr lang="en-US" dirty="0" smtClean="0">
                <a:latin typeface="Times New Roman" pitchFamily="18" charset="0"/>
                <a:cs typeface="Times New Roman" pitchFamily="18" charset="0"/>
              </a:rPr>
              <a:t>  </a:t>
            </a:r>
            <a:r>
              <a:rPr lang="en-US" dirty="0" smtClean="0"/>
              <a:t>                </a:t>
            </a:r>
            <a:r>
              <a:rPr lang="el-GR" dirty="0" smtClean="0"/>
              <a:t>και </a:t>
            </a:r>
          </a:p>
          <a:p>
            <a:endParaRPr lang="el-GR" dirty="0" smtClean="0"/>
          </a:p>
          <a:p>
            <a:endParaRPr lang="el-GR" dirty="0" smtClean="0"/>
          </a:p>
          <a:p>
            <a:endParaRPr lang="en-US" dirty="0" smtClean="0"/>
          </a:p>
          <a:p>
            <a:endParaRPr lang="el-GR" dirty="0"/>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86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35696" y="3356992"/>
            <a:ext cx="1212135" cy="661164"/>
          </a:xfrm>
          <a:prstGeom prst="rect">
            <a:avLst/>
          </a:prstGeom>
          <a:noFill/>
        </p:spPr>
      </p:pic>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86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39952" y="3429000"/>
            <a:ext cx="864096" cy="468052"/>
          </a:xfrm>
          <a:prstGeom prst="rect">
            <a:avLst/>
          </a:prstGeom>
          <a:noFill/>
        </p:spPr>
      </p:pic>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867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716016" y="5517232"/>
            <a:ext cx="857250" cy="495300"/>
          </a:xfrm>
          <a:prstGeom prst="rect">
            <a:avLst/>
          </a:prstGeom>
          <a:noFill/>
        </p:spPr>
      </p:pic>
      <p:sp>
        <p:nvSpPr>
          <p:cNvPr id="286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867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444208" y="5517232"/>
            <a:ext cx="962025" cy="52387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400" dirty="0" smtClean="0">
                <a:latin typeface="Times New Roman" pitchFamily="18" charset="0"/>
                <a:cs typeface="Times New Roman" pitchFamily="18" charset="0"/>
              </a:rPr>
              <a:t>Στο γράφημα 3.1 φαίνεται ότι η μονοπωλιακή τράπεζα παρέχει δάνεια έως ότου τα οριακά έσοδα από τα δάνεια εξισωθούν με το κόστος ευκαιρίας (εναλλακτική απόδοση από την επένδυση στα ΕΓΔ). </a:t>
            </a:r>
          </a:p>
          <a:p>
            <a:endParaRPr lang="el-GR" sz="2400" dirty="0" smtClean="0"/>
          </a:p>
          <a:p>
            <a:endParaRPr lang="el-GR" dirty="0"/>
          </a:p>
        </p:txBody>
      </p:sp>
      <p:pic>
        <p:nvPicPr>
          <p:cNvPr id="4" name="3 - Εικόνα"/>
          <p:cNvPicPr/>
          <p:nvPr/>
        </p:nvPicPr>
        <p:blipFill rotWithShape="1">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r="19121" b="24173"/>
          <a:stretch/>
        </p:blipFill>
        <p:spPr bwMode="auto">
          <a:xfrm>
            <a:off x="1475656" y="3212976"/>
            <a:ext cx="6120680" cy="3345648"/>
          </a:xfrm>
          <a:prstGeom prst="rect">
            <a:avLst/>
          </a:prstGeom>
          <a:ln>
            <a:solidFill>
              <a:sysClr val="windowText" lastClr="000000"/>
            </a:solidFill>
          </a:ln>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a:t>3.2 Τα θεωρητικά υποδείγματα της τραπεζικής συμπεριφοράς</a:t>
            </a:r>
            <a:r>
              <a:rPr lang="el-GR" b="1" i="1" dirty="0"/>
              <a:t/>
            </a:r>
            <a:br>
              <a:rPr lang="el-GR" b="1" i="1" dirty="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a:latin typeface="Times New Roman" pitchFamily="18" charset="0"/>
                <a:cs typeface="Times New Roman" pitchFamily="18" charset="0"/>
              </a:rPr>
              <a:t>3.2.1 Το παραδοσιακό υπόδειγμα</a:t>
            </a:r>
            <a:endParaRPr lang="el-GR" b="1" i="1"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Σύμφωνα με την παραδοσιακή προσέγγιση η σύνδεση της τραπεζικής με την νομισματική γίνεται μέσα από την έννοια του πολλαπλασιαστή χρήματος</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l-GR" dirty="0">
                <a:latin typeface="Times New Roman" pitchFamily="18" charset="0"/>
                <a:cs typeface="Times New Roman" pitchFamily="18" charset="0"/>
              </a:rPr>
              <a:t>Ο πολλαπλασιαστής χρήματος δείχνει την σχέση μεταξύ των μεταβολών στο απόθεμα της νομισματικής βάσης και στο απόθεμα του χρήματος. Η νομισματική βάσης (Η), αποτελείται από το νόμισμα σε  κυκλοφορία εκτός τραπεζών (C) και τα τραπεζικά αποθέματα (R). Το απόθεμα του χρήματος (M) είναι το άθροισμα του νομίσματος σε κυκλοφορία εκτός τραπεζών και οι τραπεζικές καταθέσεις (D). Αυτές οι σχέσεις μπορούν να εκφραστούν ως εξής:</a:t>
            </a:r>
          </a:p>
          <a:p>
            <a:pPr algn="just"/>
            <a:r>
              <a:rPr lang="en-US" dirty="0">
                <a:latin typeface="Times New Roman" pitchFamily="18" charset="0"/>
                <a:cs typeface="Times New Roman" pitchFamily="18" charset="0"/>
              </a:rPr>
              <a:t>H</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smtClean="0">
                <a:latin typeface="Times New Roman" pitchFamily="18" charset="0"/>
                <a:cs typeface="Times New Roman" pitchFamily="18" charset="0"/>
              </a:rPr>
              <a:t>R </a:t>
            </a:r>
            <a:r>
              <a:rPr lang="el-GR" dirty="0" smtClean="0">
                <a:latin typeface="Times New Roman" pitchFamily="18" charset="0"/>
                <a:cs typeface="Times New Roman" pitchFamily="18" charset="0"/>
              </a:rPr>
              <a:t>(3.1) </a:t>
            </a:r>
            <a:r>
              <a:rPr lang="el-GR"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M</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D</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(3.2) </a:t>
            </a:r>
            <a:r>
              <a:rPr lang="el-GR" dirty="0">
                <a:latin typeface="Times New Roman" pitchFamily="18" charset="0"/>
                <a:cs typeface="Times New Roman" pitchFamily="18" charset="0"/>
              </a:rPr>
              <a:t>								</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400" dirty="0" smtClean="0">
                <a:latin typeface="Times New Roman" pitchFamily="18" charset="0"/>
                <a:cs typeface="Times New Roman" pitchFamily="18" charset="0"/>
              </a:rPr>
              <a:t>Στο σχήμα 3.2 η μονοπωλιακή τράπεζα αγοράζει καταθέσεις μέχρι το σημείο στο οποίο το οριακό κόστος των καταθέσεων εξισωθεί με την οριακή απόδοση των επενδύσεων της. </a:t>
            </a:r>
          </a:p>
          <a:p>
            <a:endParaRPr lang="el-GR" sz="2400" dirty="0" smtClean="0"/>
          </a:p>
          <a:p>
            <a:endParaRPr lang="el-GR" dirty="0"/>
          </a:p>
        </p:txBody>
      </p:sp>
      <p:pic>
        <p:nvPicPr>
          <p:cNvPr id="4" name="3 - Εικόνα"/>
          <p:cNvPicPr/>
          <p:nvPr/>
        </p:nvPicPr>
        <p:blipFill>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1547664" y="2852936"/>
            <a:ext cx="6120680" cy="3672408"/>
          </a:xfrm>
          <a:prstGeom prst="rect">
            <a:avLst/>
          </a:prstGeom>
          <a:ln>
            <a:solidFill>
              <a:schemeClr val="tx1"/>
            </a:solid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400" dirty="0" smtClean="0">
                <a:latin typeface="Times New Roman" pitchFamily="18" charset="0"/>
                <a:cs typeface="Times New Roman" pitchFamily="18" charset="0"/>
              </a:rPr>
              <a:t>Το γράφημα 3.3 δείχνει το επίπεδο ισορροπίας των καταθέσεων και των δανείων μαζί.</a:t>
            </a:r>
          </a:p>
          <a:p>
            <a:endParaRPr lang="el-GR" dirty="0"/>
          </a:p>
        </p:txBody>
      </p:sp>
      <p:pic>
        <p:nvPicPr>
          <p:cNvPr id="4" name="3 - Εικόνα"/>
          <p:cNvPicPr/>
          <p:nvPr/>
        </p:nvPicPr>
        <p:blipFill rotWithShape="1">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t="5938" r="14728" b="12298"/>
          <a:stretch/>
        </p:blipFill>
        <p:spPr bwMode="auto">
          <a:xfrm>
            <a:off x="827584" y="2420888"/>
            <a:ext cx="7272808" cy="4104456"/>
          </a:xfrm>
          <a:prstGeom prst="rect">
            <a:avLst/>
          </a:prstGeom>
          <a:ln>
            <a:solidFill>
              <a:schemeClr val="tx1"/>
            </a:solidFill>
          </a:ln>
          <a:extLst>
            <a:ext uri="{53640926-AAD7-44D8-BBD7-CCE9431645EC}">
              <a14:shadowObscured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latin typeface="Times New Roman" pitchFamily="18" charset="0"/>
                <a:cs typeface="Times New Roman" pitchFamily="18" charset="0"/>
              </a:rPr>
              <a:t>Αν τώρα εισάγουμε το κόστος, συμπεριλαμβάνοντας τη συνάρτηση κόστους στη συνάρτηση κερδών της μονοπωλιακής τράπεζας, και αναπαριστώντας το επιτόκιο των δανείων ως συνάρτηση των δανείων. Το επιτόκιο των καταθέσεων ως συνάρτηση των καταθέσεων, υποθέτοντας ότι η τράπεζα καθορίζει τα </a:t>
            </a:r>
            <a:r>
              <a:rPr lang="en-US" sz="2000" dirty="0" smtClean="0">
                <a:latin typeface="Times New Roman" pitchFamily="18" charset="0"/>
                <a:cs typeface="Times New Roman" pitchFamily="18" charset="0"/>
              </a:rPr>
              <a:t>D</a:t>
            </a:r>
            <a:r>
              <a:rPr lang="el-G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L </a:t>
            </a:r>
            <a:r>
              <a:rPr lang="el-GR" sz="2000" dirty="0" smtClean="0">
                <a:latin typeface="Times New Roman" pitchFamily="18" charset="0"/>
                <a:cs typeface="Times New Roman" pitchFamily="18" charset="0"/>
              </a:rPr>
              <a:t>και στην συνέχεια η αγορά τα σχετικά επιτόκια, τότε έχουμε:</a:t>
            </a:r>
          </a:p>
          <a:p>
            <a:endParaRPr lang="el-GR" sz="2400" dirty="0" smtClean="0">
              <a:latin typeface="Times New Roman" pitchFamily="18" charset="0"/>
              <a:cs typeface="Times New Roman" pitchFamily="18" charset="0"/>
            </a:endParaRPr>
          </a:p>
          <a:p>
            <a:endParaRPr lang="el-GR" sz="24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Και προκύπτει                             (3.26)                                           (3.27) </a:t>
            </a:r>
          </a:p>
          <a:p>
            <a:r>
              <a:rPr lang="el-GR" sz="2000" dirty="0" smtClean="0">
                <a:latin typeface="Times New Roman" pitchFamily="18" charset="0"/>
                <a:cs typeface="Times New Roman" pitchFamily="18" charset="0"/>
              </a:rPr>
              <a:t>Μία μονοπωλιακή τράπεζα θέτει δάνεια και καταθέσεις, έτσι ώστε η τιμή του περιθωρίου των δανείων και καταθέσεων πάνω από το κόστος να είναι ίσο με το αντίστροφο της ελαστικότητας.</a:t>
            </a:r>
          </a:p>
          <a:p>
            <a:endParaRPr lang="el-GR" sz="2000" dirty="0" smtClean="0"/>
          </a:p>
          <a:p>
            <a:endParaRPr lang="el-GR" sz="2400" dirty="0" smtClean="0"/>
          </a:p>
          <a:p>
            <a:endParaRPr lang="el-GR" sz="2400" dirty="0" smtClean="0"/>
          </a:p>
          <a:p>
            <a:endParaRPr lang="el-GR" dirty="0"/>
          </a:p>
        </p:txBody>
      </p:sp>
      <p:graphicFrame>
        <p:nvGraphicFramePr>
          <p:cNvPr id="30722" name="Object 2"/>
          <p:cNvGraphicFramePr>
            <a:graphicFrameLocks noChangeAspect="1"/>
          </p:cNvGraphicFramePr>
          <p:nvPr/>
        </p:nvGraphicFramePr>
        <p:xfrm>
          <a:off x="827584" y="3501008"/>
          <a:ext cx="5566023" cy="792088"/>
        </p:xfrm>
        <a:graphic>
          <a:graphicData uri="http://schemas.openxmlformats.org/presentationml/2006/ole">
            <p:oleObj spid="_x0000_s30722" name="Equation" r:id="rId3" imgW="3301920" imgH="469800" progId="Equation.DSMT4">
              <p:embed/>
            </p:oleObj>
          </a:graphicData>
        </a:graphic>
      </p:graphicFrame>
      <p:graphicFrame>
        <p:nvGraphicFramePr>
          <p:cNvPr id="30723" name="Object 3"/>
          <p:cNvGraphicFramePr>
            <a:graphicFrameLocks noChangeAspect="1"/>
          </p:cNvGraphicFramePr>
          <p:nvPr/>
        </p:nvGraphicFramePr>
        <p:xfrm>
          <a:off x="2555775" y="4221088"/>
          <a:ext cx="1386137" cy="601216"/>
        </p:xfrm>
        <a:graphic>
          <a:graphicData uri="http://schemas.openxmlformats.org/presentationml/2006/ole">
            <p:oleObj spid="_x0000_s30723" name="Equation" r:id="rId4" imgW="1054080" imgH="457200" progId="Equation.DSMT4">
              <p:embed/>
            </p:oleObj>
          </a:graphicData>
        </a:graphic>
      </p:graphicFrame>
      <p:graphicFrame>
        <p:nvGraphicFramePr>
          <p:cNvPr id="30724" name="Object 4"/>
          <p:cNvGraphicFramePr>
            <a:graphicFrameLocks noChangeAspect="1"/>
          </p:cNvGraphicFramePr>
          <p:nvPr/>
        </p:nvGraphicFramePr>
        <p:xfrm>
          <a:off x="5076056" y="4149080"/>
          <a:ext cx="2150577" cy="673224"/>
        </p:xfrm>
        <a:graphic>
          <a:graphicData uri="http://schemas.openxmlformats.org/presentationml/2006/ole">
            <p:oleObj spid="_x0000_s30724" name="Equation" r:id="rId5" imgW="1460160" imgH="457200" progId="Equation.DSMT4">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2400" b="1" dirty="0" smtClean="0">
                <a:latin typeface="Times New Roman" pitchFamily="18" charset="0"/>
                <a:cs typeface="Times New Roman" pitchFamily="18" charset="0"/>
              </a:rPr>
              <a:t>3.2.4 Το υπόδειγμα του </a:t>
            </a:r>
            <a:r>
              <a:rPr lang="el-GR" sz="2400" b="1" dirty="0" err="1" smtClean="0">
                <a:latin typeface="Times New Roman" pitchFamily="18" charset="0"/>
                <a:cs typeface="Times New Roman" pitchFamily="18" charset="0"/>
              </a:rPr>
              <a:t>Ολιγοπωλιακού</a:t>
            </a:r>
            <a:r>
              <a:rPr lang="el-GR" sz="2400" b="1" dirty="0" smtClean="0">
                <a:latin typeface="Times New Roman" pitchFamily="18" charset="0"/>
                <a:cs typeface="Times New Roman" pitchFamily="18" charset="0"/>
              </a:rPr>
              <a:t> Ανταγωνισμού</a:t>
            </a:r>
            <a:endParaRPr lang="el-GR" sz="2400" b="1" i="1" dirty="0" smtClean="0">
              <a:latin typeface="Times New Roman" pitchFamily="18" charset="0"/>
              <a:cs typeface="Times New Roman" pitchFamily="18" charset="0"/>
            </a:endParaRPr>
          </a:p>
          <a:p>
            <a:r>
              <a:rPr lang="el-GR" sz="2400" dirty="0" smtClean="0">
                <a:latin typeface="Times New Roman" pitchFamily="18" charset="0"/>
                <a:cs typeface="Times New Roman" pitchFamily="18" charset="0"/>
              </a:rPr>
              <a:t>Στην περίπτωση αυτή κάθε τράπεζα αποφασίζει για το ύψος των καταθέσεων και των δανείων που θα παρέχει, λαμβάνοντας ως δεδομένες τις αποφάσεις των υπολοίπων τραπεζών. Υποθέτοντας ότι οι τράπεζες αντιμετωπίζουν την ίδια γραμμική συνάρτηση κόστους</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υπάρχει μία μοναδική ισορροπία, στην οποία η κάθε τράπεζα καθορίζει το ύψος των καταθέσεων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και των δανείων</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Προκύπτει ότι                 (3.28)                          (3.29) </a:t>
            </a:r>
          </a:p>
          <a:p>
            <a:r>
              <a:rPr lang="el-GR"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graphicFrame>
        <p:nvGraphicFramePr>
          <p:cNvPr id="31746" name="Object 2"/>
          <p:cNvGraphicFramePr>
            <a:graphicFrameLocks noChangeAspect="1"/>
          </p:cNvGraphicFramePr>
          <p:nvPr/>
        </p:nvGraphicFramePr>
        <p:xfrm>
          <a:off x="5292080" y="3573016"/>
          <a:ext cx="2100234" cy="360040"/>
        </p:xfrm>
        <a:graphic>
          <a:graphicData uri="http://schemas.openxmlformats.org/presentationml/2006/ole">
            <p:oleObj spid="_x0000_s31746" name="Equation" r:id="rId3" imgW="1333440" imgH="228600" progId="Equation.DSMT4">
              <p:embed/>
            </p:oleObj>
          </a:graphicData>
        </a:graphic>
      </p:graphicFrame>
      <p:graphicFrame>
        <p:nvGraphicFramePr>
          <p:cNvPr id="31747" name="Object 3"/>
          <p:cNvGraphicFramePr>
            <a:graphicFrameLocks noChangeAspect="1"/>
          </p:cNvGraphicFramePr>
          <p:nvPr/>
        </p:nvGraphicFramePr>
        <p:xfrm>
          <a:off x="5377747" y="4270819"/>
          <a:ext cx="1066461" cy="382317"/>
        </p:xfrm>
        <a:graphic>
          <a:graphicData uri="http://schemas.openxmlformats.org/presentationml/2006/ole">
            <p:oleObj spid="_x0000_s31747" name="Equation" r:id="rId4" imgW="672840" imgH="241200" progId="Equation.DSMT4">
              <p:embed/>
            </p:oleObj>
          </a:graphicData>
        </a:graphic>
      </p:graphicFrame>
      <p:graphicFrame>
        <p:nvGraphicFramePr>
          <p:cNvPr id="31748" name="Object 4"/>
          <p:cNvGraphicFramePr>
            <a:graphicFrameLocks noChangeAspect="1"/>
          </p:cNvGraphicFramePr>
          <p:nvPr/>
        </p:nvGraphicFramePr>
        <p:xfrm>
          <a:off x="2123728" y="4653136"/>
          <a:ext cx="1152129" cy="465754"/>
        </p:xfrm>
        <a:graphic>
          <a:graphicData uri="http://schemas.openxmlformats.org/presentationml/2006/ole">
            <p:oleObj spid="_x0000_s31748" name="Equation" r:id="rId5" imgW="596880" imgH="241200" progId="Equation.DSMT4">
              <p:embed/>
            </p:oleObj>
          </a:graphicData>
        </a:graphic>
      </p:graphicFrame>
      <p:graphicFrame>
        <p:nvGraphicFramePr>
          <p:cNvPr id="31749" name="Object 5"/>
          <p:cNvGraphicFramePr>
            <a:graphicFrameLocks noChangeAspect="1"/>
          </p:cNvGraphicFramePr>
          <p:nvPr/>
        </p:nvGraphicFramePr>
        <p:xfrm>
          <a:off x="5148064" y="4653136"/>
          <a:ext cx="1339974" cy="542012"/>
        </p:xfrm>
        <a:graphic>
          <a:graphicData uri="http://schemas.openxmlformats.org/presentationml/2006/ole">
            <p:oleObj spid="_x0000_s31749" name="Equation" r:id="rId6" imgW="1130040" imgH="457200" progId="Equation.DSMT4">
              <p:embed/>
            </p:oleObj>
          </a:graphicData>
        </a:graphic>
      </p:graphicFrame>
      <p:graphicFrame>
        <p:nvGraphicFramePr>
          <p:cNvPr id="31750" name="Object 6"/>
          <p:cNvGraphicFramePr>
            <a:graphicFrameLocks noChangeAspect="1"/>
          </p:cNvGraphicFramePr>
          <p:nvPr/>
        </p:nvGraphicFramePr>
        <p:xfrm>
          <a:off x="7191783" y="4581128"/>
          <a:ext cx="1952217" cy="576064"/>
        </p:xfrm>
        <a:graphic>
          <a:graphicData uri="http://schemas.openxmlformats.org/presentationml/2006/ole">
            <p:oleObj spid="_x0000_s31750" name="Equation" r:id="rId7" imgW="1549080" imgH="45720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sz="2400" dirty="0" smtClean="0">
                <a:latin typeface="Times New Roman" pitchFamily="18" charset="0"/>
                <a:cs typeface="Times New Roman" pitchFamily="18" charset="0"/>
              </a:rPr>
              <a:t>Αν πολλαπλασιάσουμε και τα δύο μέρη των (3.28) και (3.29) με      και        αντίστοιχα και πάρουμε τις πρώτες διαφορές, καταλήγουμε:</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(3.30)</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(3.3</a:t>
            </a:r>
            <a:r>
              <a:rPr lang="en-US" sz="2400" dirty="0" smtClean="0">
                <a:latin typeface="Times New Roman" pitchFamily="18" charset="0"/>
                <a:cs typeface="Times New Roman" pitchFamily="18" charset="0"/>
              </a:rPr>
              <a:t>1</a:t>
            </a:r>
            <a:r>
              <a:rPr lang="el-GR"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lvl="0"/>
            <a:r>
              <a:rPr lang="el-GR" sz="2400" dirty="0" smtClean="0">
                <a:latin typeface="Times New Roman" pitchFamily="18" charset="0"/>
                <a:cs typeface="Times New Roman" pitchFamily="18" charset="0"/>
              </a:rPr>
              <a:t>Οι παραπάνω σχέσεις δείχνουν ότι</a:t>
            </a:r>
            <a:r>
              <a:rPr lang="en-US" sz="2400" dirty="0" smtClean="0">
                <a:latin typeface="Times New Roman" pitchFamily="18" charset="0"/>
                <a:cs typeface="Times New Roman" pitchFamily="18" charset="0"/>
              </a:rPr>
              <a:t>:</a:t>
            </a:r>
            <a:r>
              <a:rPr lang="el-GR" sz="2400" dirty="0" smtClean="0">
                <a:latin typeface="Times New Roman" pitchFamily="18" charset="0"/>
                <a:cs typeface="Times New Roman" pitchFamily="18" charset="0"/>
              </a:rPr>
              <a:t> Όταν ο αριθμός των τραπεζών (</a:t>
            </a:r>
            <a:r>
              <a:rPr lang="en-GB" sz="2400" dirty="0" smtClean="0">
                <a:latin typeface="Times New Roman" pitchFamily="18" charset="0"/>
                <a:cs typeface="Times New Roman" pitchFamily="18" charset="0"/>
              </a:rPr>
              <a:t>n</a:t>
            </a:r>
            <a:r>
              <a:rPr lang="el-GR" sz="2400" dirty="0" smtClean="0">
                <a:latin typeface="Times New Roman" pitchFamily="18" charset="0"/>
                <a:cs typeface="Times New Roman" pitchFamily="18" charset="0"/>
              </a:rPr>
              <a:t>) αυξάνεται τότε ο λόγος (1/</a:t>
            </a:r>
            <a:r>
              <a:rPr lang="en-GB" sz="2400" dirty="0" err="1" smtClean="0">
                <a:latin typeface="Times New Roman" pitchFamily="18" charset="0"/>
                <a:cs typeface="Times New Roman" pitchFamily="18" charset="0"/>
              </a:rPr>
              <a:t>ne</a:t>
            </a:r>
            <a:r>
              <a:rPr lang="en-GB" sz="2400" baseline="-25000" dirty="0" err="1" smtClean="0">
                <a:latin typeface="Times New Roman" pitchFamily="18" charset="0"/>
                <a:cs typeface="Times New Roman" pitchFamily="18" charset="0"/>
              </a:rPr>
              <a:t>L</a:t>
            </a:r>
            <a:r>
              <a:rPr lang="el-GR" sz="2400" dirty="0" smtClean="0">
                <a:latin typeface="Times New Roman" pitchFamily="18" charset="0"/>
                <a:cs typeface="Times New Roman" pitchFamily="18" charset="0"/>
              </a:rPr>
              <a:t>)  μειώνεται και μια μεταβολή στο </a:t>
            </a:r>
            <a:r>
              <a:rPr lang="en-GB" sz="2400" dirty="0" err="1" smtClean="0">
                <a:latin typeface="Times New Roman" pitchFamily="18" charset="0"/>
                <a:cs typeface="Times New Roman" pitchFamily="18" charset="0"/>
              </a:rPr>
              <a:t>r</a:t>
            </a:r>
            <a:r>
              <a:rPr lang="en-GB" sz="2400" baseline="-25000" dirty="0" err="1" smtClean="0">
                <a:latin typeface="Times New Roman" pitchFamily="18" charset="0"/>
                <a:cs typeface="Times New Roman" pitchFamily="18" charset="0"/>
              </a:rPr>
              <a:t>B</a:t>
            </a:r>
            <a:r>
              <a:rPr lang="el-GR" sz="2400" dirty="0" smtClean="0">
                <a:latin typeface="Times New Roman" pitchFamily="18" charset="0"/>
                <a:cs typeface="Times New Roman" pitchFamily="18" charset="0"/>
              </a:rPr>
              <a:t> επηρεάζει λιγότερο το </a:t>
            </a:r>
            <a:r>
              <a:rPr lang="en-GB" sz="2400" dirty="0" err="1" smtClean="0">
                <a:latin typeface="Times New Roman" pitchFamily="18" charset="0"/>
                <a:cs typeface="Times New Roman" pitchFamily="18" charset="0"/>
              </a:rPr>
              <a:t>r</a:t>
            </a:r>
            <a:r>
              <a:rPr lang="en-GB" sz="2400" baseline="-25000" dirty="0" err="1" smtClean="0">
                <a:latin typeface="Times New Roman" pitchFamily="18" charset="0"/>
                <a:cs typeface="Times New Roman" pitchFamily="18" charset="0"/>
              </a:rPr>
              <a:t>L</a:t>
            </a:r>
            <a:r>
              <a:rPr lang="en-GB" sz="2400" b="1" baseline="-25000" dirty="0" smtClean="0">
                <a:latin typeface="Times New Roman" pitchFamily="18" charset="0"/>
                <a:cs typeface="Times New Roman" pitchFamily="18" charset="0"/>
              </a:rPr>
              <a:t> </a:t>
            </a:r>
            <a:endParaRPr lang="el-GR" sz="2400" dirty="0" smtClean="0">
              <a:latin typeface="Times New Roman" pitchFamily="18" charset="0"/>
              <a:cs typeface="Times New Roman" pitchFamily="18" charset="0"/>
            </a:endParaRPr>
          </a:p>
          <a:p>
            <a:pPr lvl="0"/>
            <a:r>
              <a:rPr lang="el-GR" sz="2400" dirty="0" smtClean="0">
                <a:latin typeface="Times New Roman" pitchFamily="18" charset="0"/>
                <a:cs typeface="Times New Roman" pitchFamily="18" charset="0"/>
              </a:rPr>
              <a:t>Όταν ο αριθμός των τραπεζών (n) αυξάνεται τότε ο λόγος (1/</a:t>
            </a:r>
            <a:r>
              <a:rPr lang="en-GB" sz="2400" dirty="0" err="1" smtClean="0">
                <a:latin typeface="Times New Roman" pitchFamily="18" charset="0"/>
                <a:cs typeface="Times New Roman" pitchFamily="18" charset="0"/>
              </a:rPr>
              <a:t>ne</a:t>
            </a:r>
            <a:r>
              <a:rPr lang="en-GB" sz="2400" baseline="-25000" dirty="0" err="1" smtClean="0">
                <a:latin typeface="Times New Roman" pitchFamily="18" charset="0"/>
                <a:cs typeface="Times New Roman" pitchFamily="18" charset="0"/>
              </a:rPr>
              <a:t>D</a:t>
            </a:r>
            <a:r>
              <a:rPr lang="el-GR" sz="2400" dirty="0" smtClean="0">
                <a:latin typeface="Times New Roman" pitchFamily="18" charset="0"/>
                <a:cs typeface="Times New Roman" pitchFamily="18" charset="0"/>
              </a:rPr>
              <a:t>) μειώνεται και μια μεταβολή στο </a:t>
            </a:r>
            <a:r>
              <a:rPr lang="en-GB" sz="2400" dirty="0" err="1" smtClean="0">
                <a:latin typeface="Times New Roman" pitchFamily="18" charset="0"/>
                <a:cs typeface="Times New Roman" pitchFamily="18" charset="0"/>
              </a:rPr>
              <a:t>r</a:t>
            </a:r>
            <a:r>
              <a:rPr lang="en-GB" sz="2400" baseline="-25000" dirty="0" err="1" smtClean="0">
                <a:latin typeface="Times New Roman" pitchFamily="18" charset="0"/>
                <a:cs typeface="Times New Roman" pitchFamily="18" charset="0"/>
              </a:rPr>
              <a:t>B</a:t>
            </a:r>
            <a:r>
              <a:rPr lang="en-GB"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επηρεάζει περισσότερο το </a:t>
            </a:r>
            <a:r>
              <a:rPr lang="en-GB" sz="2400" dirty="0" err="1" smtClean="0">
                <a:latin typeface="Times New Roman" pitchFamily="18" charset="0"/>
                <a:cs typeface="Times New Roman" pitchFamily="18" charset="0"/>
              </a:rPr>
              <a:t>dr</a:t>
            </a:r>
            <a:r>
              <a:rPr lang="en-GB" sz="2400" baseline="-25000" dirty="0" err="1" smtClean="0">
                <a:latin typeface="Times New Roman" pitchFamily="18" charset="0"/>
                <a:cs typeface="Times New Roman" pitchFamily="18" charset="0"/>
              </a:rPr>
              <a:t>D</a:t>
            </a:r>
            <a:r>
              <a:rPr lang="el-GR" sz="2400" dirty="0" smtClean="0">
                <a:latin typeface="Times New Roman" pitchFamily="18" charset="0"/>
                <a:cs typeface="Times New Roman" pitchFamily="18" charset="0"/>
              </a:rPr>
              <a:t> </a:t>
            </a:r>
          </a:p>
          <a:p>
            <a:r>
              <a:rPr lang="el-GR" sz="2400" dirty="0" smtClean="0">
                <a:latin typeface="Times New Roman" pitchFamily="18" charset="0"/>
                <a:cs typeface="Times New Roman" pitchFamily="18" charset="0"/>
              </a:rPr>
              <a:t>Κάτι που επίσης αξίζει να αναφέρουμε είναι όταν το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έχουμε την περίπτωση του τέλειου ανταγωνισμού, όπου οι μεταβλητές μελέτης δίνονται από τις ακόλουθες σχέσεις:                    και </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a:t>
            </a:r>
          </a:p>
          <a:p>
            <a:r>
              <a:rPr lang="en-US" sz="2400" dirty="0" smtClean="0"/>
              <a:t> </a:t>
            </a:r>
            <a:endParaRPr lang="el-GR" sz="2400" dirty="0" smtClean="0"/>
          </a:p>
          <a:p>
            <a:endParaRPr lang="el-GR" dirty="0"/>
          </a:p>
        </p:txBody>
      </p:sp>
      <p:graphicFrame>
        <p:nvGraphicFramePr>
          <p:cNvPr id="32770" name="Object 2"/>
          <p:cNvGraphicFramePr>
            <a:graphicFrameLocks noChangeAspect="1"/>
          </p:cNvGraphicFramePr>
          <p:nvPr/>
        </p:nvGraphicFramePr>
        <p:xfrm>
          <a:off x="8172400" y="1628800"/>
          <a:ext cx="288032" cy="432048"/>
        </p:xfrm>
        <a:graphic>
          <a:graphicData uri="http://schemas.openxmlformats.org/presentationml/2006/ole">
            <p:oleObj spid="_x0000_s32770" name="Equation" r:id="rId3" imgW="152280" imgH="228600" progId="Equation.DSMT4">
              <p:embed/>
            </p:oleObj>
          </a:graphicData>
        </a:graphic>
      </p:graphicFrame>
      <p:graphicFrame>
        <p:nvGraphicFramePr>
          <p:cNvPr id="32771" name="Object 3"/>
          <p:cNvGraphicFramePr>
            <a:graphicFrameLocks noChangeAspect="1"/>
          </p:cNvGraphicFramePr>
          <p:nvPr/>
        </p:nvGraphicFramePr>
        <p:xfrm>
          <a:off x="1259632" y="1916832"/>
          <a:ext cx="360040" cy="498517"/>
        </p:xfrm>
        <a:graphic>
          <a:graphicData uri="http://schemas.openxmlformats.org/presentationml/2006/ole">
            <p:oleObj spid="_x0000_s32771" name="Equation" r:id="rId4" imgW="164880" imgH="228600" progId="Equation.DSMT4">
              <p:embed/>
            </p:oleObj>
          </a:graphicData>
        </a:graphic>
      </p:graphicFrame>
      <p:graphicFrame>
        <p:nvGraphicFramePr>
          <p:cNvPr id="32772" name="Object 4"/>
          <p:cNvGraphicFramePr>
            <a:graphicFrameLocks noChangeAspect="1"/>
          </p:cNvGraphicFramePr>
          <p:nvPr/>
        </p:nvGraphicFramePr>
        <p:xfrm>
          <a:off x="1979712" y="2276872"/>
          <a:ext cx="1331528" cy="532611"/>
        </p:xfrm>
        <a:graphic>
          <a:graphicData uri="http://schemas.openxmlformats.org/presentationml/2006/ole">
            <p:oleObj spid="_x0000_s32772" name="Equation" r:id="rId5" imgW="1079280" imgH="431640" progId="Equation.DSMT4">
              <p:embed/>
            </p:oleObj>
          </a:graphicData>
        </a:graphic>
      </p:graphicFrame>
      <p:graphicFrame>
        <p:nvGraphicFramePr>
          <p:cNvPr id="32773" name="Object 5"/>
          <p:cNvGraphicFramePr>
            <a:graphicFrameLocks noChangeAspect="1"/>
          </p:cNvGraphicFramePr>
          <p:nvPr/>
        </p:nvGraphicFramePr>
        <p:xfrm>
          <a:off x="4716016" y="2276872"/>
          <a:ext cx="1926325" cy="503808"/>
        </p:xfrm>
        <a:graphic>
          <a:graphicData uri="http://schemas.openxmlformats.org/presentationml/2006/ole">
            <p:oleObj spid="_x0000_s32773" name="Equation" r:id="rId6" imgW="1650960" imgH="431640" progId="Equation.DSMT4">
              <p:embed/>
            </p:oleObj>
          </a:graphicData>
        </a:graphic>
      </p:graphicFrame>
      <p:sp>
        <p:nvSpPr>
          <p:cNvPr id="3277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4" name="Picture 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004048" y="5301208"/>
            <a:ext cx="1105136" cy="252983"/>
          </a:xfrm>
          <a:prstGeom prst="rect">
            <a:avLst/>
          </a:prstGeom>
          <a:noFill/>
        </p:spPr>
      </p:pic>
      <p:sp>
        <p:nvSpPr>
          <p:cNvPr id="3277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6" name="Picture 8"/>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899592" y="5589240"/>
            <a:ext cx="1824141" cy="252983"/>
          </a:xfrm>
          <a:prstGeom prst="rect">
            <a:avLst/>
          </a:prstGeom>
          <a:noFill/>
        </p:spPr>
      </p:pic>
      <p:sp>
        <p:nvSpPr>
          <p:cNvPr id="4"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5" name="Object 6"/>
          <p:cNvGraphicFramePr>
            <a:graphicFrameLocks noChangeAspect="1"/>
          </p:cNvGraphicFramePr>
          <p:nvPr/>
        </p:nvGraphicFramePr>
        <p:xfrm>
          <a:off x="6732240" y="4653136"/>
          <a:ext cx="533400" cy="133350"/>
        </p:xfrm>
        <a:graphic>
          <a:graphicData uri="http://schemas.openxmlformats.org/presentationml/2006/ole">
            <p:oleObj spid="_x0000_s32774" name="Equation" r:id="rId9" imgW="533169" imgH="152334" progId="Equation.DSMT4">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Το κύριο αποτέλεσμα του </a:t>
            </a:r>
            <a:r>
              <a:rPr lang="el-GR" sz="2000" dirty="0" err="1" smtClean="0">
                <a:latin typeface="Times New Roman" pitchFamily="18" charset="0"/>
                <a:cs typeface="Times New Roman" pitchFamily="18" charset="0"/>
              </a:rPr>
              <a:t>ολιγοπωλιακού</a:t>
            </a:r>
            <a:r>
              <a:rPr lang="el-GR" sz="2000" dirty="0" smtClean="0">
                <a:latin typeface="Times New Roman" pitchFamily="18" charset="0"/>
                <a:cs typeface="Times New Roman" pitchFamily="18" charset="0"/>
              </a:rPr>
              <a:t> μοντέλου είναι ότι το περιθώριο διαμεσολάβησης (δηλαδή η διαφορά μεταξύ του επιτοκίου δανείων και του επιτοκίου καταθέσεων) περιορίζεται καθώς εντείνεται ο ανταγωνισμός. Όπως φαίνεται και από το γράφημα 3.3, η κλίση της ζήτησης για δάνεια και η κλίση της ζήτησης για καταθέσεις γίνεται πιο επίπεδη καθώς αυξάνεται ο ανταγωνισμός. Το περιθώριο μειώνεται μέχρι το όριο, στο οποίο η ζήτηση για δάνεια και η ζήτηση για καταθέσεις γίνουν οριζόντιες (η περίπτωση του τέλειου ανταγωνισμού) και το περιθώριο μειωθεί στο  </a:t>
            </a:r>
          </a:p>
          <a:p>
            <a:pPr algn="just"/>
            <a:r>
              <a:rPr lang="el-GR" sz="2000" b="1" dirty="0" smtClean="0">
                <a:latin typeface="Times New Roman" pitchFamily="18" charset="0"/>
                <a:cs typeface="Times New Roman" pitchFamily="18" charset="0"/>
              </a:rPr>
              <a:t>3.2.5 Το υπόδειγμα του βαθμού απέχθειας στον κίνδυνο</a:t>
            </a:r>
            <a:r>
              <a:rPr lang="el-GR" sz="2000" b="1" i="1" dirty="0" smtClean="0">
                <a:latin typeface="Times New Roman" pitchFamily="18" charset="0"/>
                <a:cs typeface="Times New Roman" pitchFamily="18" charset="0"/>
              </a:rPr>
              <a:t> </a:t>
            </a:r>
          </a:p>
          <a:p>
            <a:pPr algn="just"/>
            <a:r>
              <a:rPr lang="el-GR" sz="2000" dirty="0" smtClean="0">
                <a:latin typeface="Times New Roman" pitchFamily="18" charset="0"/>
                <a:cs typeface="Times New Roman" pitchFamily="18" charset="0"/>
              </a:rPr>
              <a:t>Σύμφωνα με αυτό το υπόδειγμα βασικός παράγοντας στην διαφορά μεταξύ επιτοκίου χορηγήσεων και καταθέσεων είναι ο βαθμός αποστροφής του κινδύνου από την τράπεζα (</a:t>
            </a:r>
            <a:r>
              <a:rPr lang="en-US" sz="2000" dirty="0" smtClean="0">
                <a:latin typeface="Times New Roman" pitchFamily="18" charset="0"/>
                <a:cs typeface="Times New Roman" pitchFamily="18" charset="0"/>
              </a:rPr>
              <a:t>Risk Aversion Model of Banking</a:t>
            </a:r>
            <a:r>
              <a:rPr lang="el-GR" sz="2000" dirty="0" smtClean="0">
                <a:latin typeface="Times New Roman" pitchFamily="18" charset="0"/>
                <a:cs typeface="Times New Roman" pitchFamily="18" charset="0"/>
              </a:rPr>
              <a:t>).</a:t>
            </a:r>
            <a:endParaRPr lang="el-GR" sz="2000" dirty="0">
              <a:latin typeface="Times New Roman" pitchFamily="18" charset="0"/>
              <a:cs typeface="Times New Roman" pitchFamily="18" charset="0"/>
            </a:endParaRPr>
          </a:p>
        </p:txBody>
      </p:sp>
      <p:graphicFrame>
        <p:nvGraphicFramePr>
          <p:cNvPr id="37890" name="Object 2"/>
          <p:cNvGraphicFramePr>
            <a:graphicFrameLocks noChangeAspect="1"/>
          </p:cNvGraphicFramePr>
          <p:nvPr/>
        </p:nvGraphicFramePr>
        <p:xfrm>
          <a:off x="8244408" y="3789040"/>
          <a:ext cx="360040" cy="381219"/>
        </p:xfrm>
        <a:graphic>
          <a:graphicData uri="http://schemas.openxmlformats.org/presentationml/2006/ole">
            <p:oleObj spid="_x0000_s37890" name="Equation" r:id="rId3" imgW="215640" imgH="228600" progId="Equation.DSMT4">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Η υπό μελέτη τράπεζα έχει να κατανείμει τα κεφάλαια μεταξύ ρευστοποιήσιμων περιουσιακών στοιχείων (</a:t>
            </a:r>
            <a:r>
              <a:rPr lang="el-GR" sz="2000" dirty="0" err="1" smtClean="0">
                <a:latin typeface="Times New Roman" pitchFamily="18" charset="0"/>
                <a:cs typeface="Times New Roman" pitchFamily="18" charset="0"/>
              </a:rPr>
              <a:t>liquid</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assets</a:t>
            </a:r>
            <a:r>
              <a:rPr lang="el-GR" sz="2000" dirty="0" smtClean="0">
                <a:latin typeface="Times New Roman" pitchFamily="18" charset="0"/>
                <a:cs typeface="Times New Roman" pitchFamily="18" charset="0"/>
              </a:rPr>
              <a:t>) και δανείων (</a:t>
            </a:r>
            <a:r>
              <a:rPr lang="el-GR" sz="2000" dirty="0" err="1" smtClean="0">
                <a:latin typeface="Times New Roman" pitchFamily="18" charset="0"/>
                <a:cs typeface="Times New Roman" pitchFamily="18" charset="0"/>
              </a:rPr>
              <a:t>loans</a:t>
            </a:r>
            <a:r>
              <a:rPr lang="el-GR" sz="2000" dirty="0" smtClean="0">
                <a:latin typeface="Times New Roman" pitchFamily="18" charset="0"/>
                <a:cs typeface="Times New Roman" pitchFamily="18" charset="0"/>
              </a:rPr>
              <a:t>). Το ερώτημα λοιπόν που τίθεται είναι πως τα κεφάλαια του ενεργητικού κατανέμονται μεταξύ χαμηλής απόδοσης και κινδύνου τίτλων και υψηλής απόδοσης και κινδύνου δάνεια, από μια τράπεζα που αποστρέφεται τον κίνδυνο. </a:t>
            </a:r>
          </a:p>
          <a:p>
            <a:pPr algn="just"/>
            <a:r>
              <a:rPr lang="el-GR" sz="2000" dirty="0" smtClean="0">
                <a:latin typeface="Times New Roman" pitchFamily="18" charset="0"/>
                <a:cs typeface="Times New Roman" pitchFamily="18" charset="0"/>
              </a:rPr>
              <a:t>Στο γράφημα που ακολουθεί διακρίνουμε την σχέση απόδοσης - χρησιμότητας για τρεις τύπους επενδυτών έναν που είναι αδιάφορος απέναντι στον κίνδυνο (Ε</a:t>
            </a:r>
            <a:r>
              <a:rPr lang="el-GR" sz="2000" baseline="-25000" dirty="0" smtClean="0">
                <a:latin typeface="Times New Roman" pitchFamily="18" charset="0"/>
                <a:cs typeface="Times New Roman" pitchFamily="18" charset="0"/>
              </a:rPr>
              <a:t>1</a:t>
            </a:r>
            <a:r>
              <a:rPr lang="el-GR" sz="2000" dirty="0" smtClean="0">
                <a:latin typeface="Times New Roman" pitchFamily="18" charset="0"/>
                <a:cs typeface="Times New Roman" pitchFamily="18" charset="0"/>
              </a:rPr>
              <a:t>), έναν που αγαπάει τον κίνδυνο (Ε</a:t>
            </a:r>
            <a:r>
              <a:rPr lang="el-GR" sz="2000" baseline="-25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 και έναν που αποστρέφεται τον κίνδυνο (Ε</a:t>
            </a:r>
            <a:r>
              <a:rPr lang="el-GR" sz="2000" baseline="-25000" dirty="0" smtClean="0">
                <a:latin typeface="Times New Roman" pitchFamily="18" charset="0"/>
                <a:cs typeface="Times New Roman" pitchFamily="18" charset="0"/>
              </a:rPr>
              <a:t>3</a:t>
            </a:r>
            <a:r>
              <a:rPr lang="el-GR" sz="2000" dirty="0" smtClean="0">
                <a:latin typeface="Times New Roman" pitchFamily="18" charset="0"/>
                <a:cs typeface="Times New Roman" pitchFamily="18" charset="0"/>
              </a:rPr>
              <a:t>).</a:t>
            </a:r>
          </a:p>
          <a:p>
            <a:endParaRPr lang="el-GR" sz="2000" dirty="0" smtClean="0"/>
          </a:p>
          <a:p>
            <a:endParaRPr lang="el-GR" sz="2000" dirty="0"/>
          </a:p>
        </p:txBody>
      </p:sp>
      <p:pic>
        <p:nvPicPr>
          <p:cNvPr id="4" name="3 - Εικόνα"/>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004048" y="4437112"/>
            <a:ext cx="3024336" cy="242088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Υποθέτοντας μιας συνάρτησης χρησιμότητας τετραγωνικής μορφής U=αR-βR</a:t>
            </a:r>
            <a:r>
              <a:rPr lang="el-GR" sz="2000" baseline="30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 όπου α,β&gt;0 σταθερές τιμές, και </a:t>
            </a:r>
            <a:r>
              <a:rPr lang="en-US" sz="2000" dirty="0" smtClean="0">
                <a:latin typeface="Times New Roman" pitchFamily="18" charset="0"/>
                <a:cs typeface="Times New Roman" pitchFamily="18" charset="0"/>
              </a:rPr>
              <a:t>R </a:t>
            </a:r>
            <a:r>
              <a:rPr lang="el-GR" sz="2000" dirty="0" smtClean="0">
                <a:latin typeface="Times New Roman" pitchFamily="18" charset="0"/>
                <a:cs typeface="Times New Roman" pitchFamily="18" charset="0"/>
              </a:rPr>
              <a:t>η απόδοση του κεφαλαίου για αυτόν που αποστρέφεται τον κίνδυνο. Μπορεί κάποιος εύκολα να δείξει ότι η αναμενόμενη χρησιμότητα του επενδυτή είναι μια συνάρτηση δυο παραγόντων της αναμενόμενης απόδοσης, και του κινδύνου εκφρασμένου σε όρους τυπικής απόκλισης της απόδοσης [Ε(U)=f [E(R), σ]. Αρκεί κάποιος να πάρει την μαθηματική ελπίδα του </a:t>
            </a:r>
            <a:r>
              <a:rPr lang="en-US" sz="2000" dirty="0" smtClean="0">
                <a:latin typeface="Times New Roman" pitchFamily="18" charset="0"/>
                <a:cs typeface="Times New Roman" pitchFamily="18" charset="0"/>
              </a:rPr>
              <a:t>U</a:t>
            </a:r>
            <a:r>
              <a:rPr lang="el-GR" sz="2000" dirty="0" smtClean="0">
                <a:latin typeface="Times New Roman" pitchFamily="18" charset="0"/>
                <a:cs typeface="Times New Roman" pitchFamily="18" charset="0"/>
              </a:rPr>
              <a:t>, γνωρίζοντας από την στατιστική ότι E[R-E(R)]</a:t>
            </a:r>
            <a:r>
              <a:rPr lang="el-GR" sz="2000" baseline="30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=σ</a:t>
            </a:r>
            <a:r>
              <a:rPr lang="el-GR" sz="2000" baseline="30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 Έτσι μπορούμε εύκολα να σχηματίσουμε στο γράφημα 3.5 καμπύλες αδιαφορίας για αυτό τον επενδυτή στηριζόμενοι στην απόδοση και τον κίνδυνο (</a:t>
            </a:r>
            <a:r>
              <a:rPr lang="el-GR" sz="2000" dirty="0" err="1" smtClean="0">
                <a:latin typeface="Times New Roman" pitchFamily="18" charset="0"/>
                <a:cs typeface="Times New Roman" pitchFamily="18" charset="0"/>
              </a:rPr>
              <a:t>dΕ</a:t>
            </a:r>
            <a:r>
              <a:rPr lang="el-GR" sz="2000" dirty="0" smtClean="0">
                <a:latin typeface="Times New Roman" pitchFamily="18" charset="0"/>
                <a:cs typeface="Times New Roman" pitchFamily="18" charset="0"/>
              </a:rPr>
              <a:t>(R)/</a:t>
            </a:r>
            <a:r>
              <a:rPr lang="el-GR" sz="2000" dirty="0" err="1" smtClean="0">
                <a:latin typeface="Times New Roman" pitchFamily="18" charset="0"/>
                <a:cs typeface="Times New Roman" pitchFamily="18" charset="0"/>
              </a:rPr>
              <a:t>dσ&gt;0</a:t>
            </a:r>
            <a:r>
              <a:rPr lang="el-GR" sz="2000" dirty="0" smtClean="0">
                <a:latin typeface="Times New Roman" pitchFamily="18" charset="0"/>
                <a:cs typeface="Times New Roman" pitchFamily="18" charset="0"/>
              </a:rPr>
              <a:t>, d</a:t>
            </a:r>
            <a:r>
              <a:rPr lang="el-GR" sz="2000" baseline="30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E(R)/dσ</a:t>
            </a:r>
            <a:r>
              <a:rPr lang="el-GR" sz="2000" baseline="30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&gt;0). </a:t>
            </a:r>
          </a:p>
          <a:p>
            <a:endParaRPr lang="el-GR" sz="2000" dirty="0"/>
          </a:p>
        </p:txBody>
      </p:sp>
      <p:pic>
        <p:nvPicPr>
          <p:cNvPr id="4" name="3 - Εικόνα"/>
          <p:cNvPicPr/>
          <p:nvPr/>
        </p:nvPicPr>
        <p:blipFill>
          <a:blip r:embed="rId2"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627784" y="4653136"/>
            <a:ext cx="2664296" cy="2204864"/>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sz="2000" dirty="0" smtClean="0">
                <a:latin typeface="Times New Roman" pitchFamily="18" charset="0"/>
                <a:cs typeface="Times New Roman" pitchFamily="18" charset="0"/>
              </a:rPr>
              <a:t>θα δείξουμε πως μια τράπεζα αποφασίζει πως θα κατανείμει το ενεργητικό της μεταξύ δύο περιουσιακών στοιχείων με κίνδυνο, ένα δάνειο (</a:t>
            </a:r>
            <a:r>
              <a:rPr lang="en-US" sz="2000" dirty="0" smtClean="0">
                <a:latin typeface="Times New Roman" pitchFamily="18" charset="0"/>
                <a:cs typeface="Times New Roman" pitchFamily="18" charset="0"/>
              </a:rPr>
              <a:t>L</a:t>
            </a:r>
            <a:r>
              <a:rPr lang="el-GR" sz="2000" dirty="0" smtClean="0">
                <a:latin typeface="Times New Roman" pitchFamily="18" charset="0"/>
                <a:cs typeface="Times New Roman" pitchFamily="18" charset="0"/>
              </a:rPr>
              <a:t>, απόδοση </a:t>
            </a:r>
            <a:r>
              <a:rPr lang="en-US" sz="2000" dirty="0" smtClean="0">
                <a:latin typeface="Times New Roman" pitchFamily="18" charset="0"/>
                <a:cs typeface="Times New Roman" pitchFamily="18" charset="0"/>
              </a:rPr>
              <a:t>R</a:t>
            </a:r>
            <a:r>
              <a:rPr lang="el-GR" sz="2000" baseline="-25000" dirty="0" smtClean="0">
                <a:latin typeface="Times New Roman" pitchFamily="18" charset="0"/>
                <a:cs typeface="Times New Roman" pitchFamily="18" charset="0"/>
              </a:rPr>
              <a:t>1</a:t>
            </a:r>
            <a:r>
              <a:rPr lang="el-GR" sz="2000" dirty="0" smtClean="0">
                <a:latin typeface="Times New Roman" pitchFamily="18" charset="0"/>
                <a:cs typeface="Times New Roman" pitchFamily="18" charset="0"/>
              </a:rPr>
              <a:t> κίνδυνο σ</a:t>
            </a:r>
            <a:r>
              <a:rPr lang="en-US" sz="2000" baseline="-25000" dirty="0" smtClean="0">
                <a:latin typeface="Times New Roman" pitchFamily="18" charset="0"/>
                <a:cs typeface="Times New Roman" pitchFamily="18" charset="0"/>
              </a:rPr>
              <a:t>L</a:t>
            </a:r>
            <a:r>
              <a:rPr lang="el-GR" sz="2000" dirty="0" smtClean="0">
                <a:latin typeface="Times New Roman" pitchFamily="18" charset="0"/>
                <a:cs typeface="Times New Roman" pitchFamily="18" charset="0"/>
              </a:rPr>
              <a:t>) και ένα ομόλογο (</a:t>
            </a:r>
            <a:r>
              <a:rPr lang="en-US" sz="2000" dirty="0" smtClean="0">
                <a:latin typeface="Times New Roman" pitchFamily="18" charset="0"/>
                <a:cs typeface="Times New Roman" pitchFamily="18" charset="0"/>
              </a:rPr>
              <a:t>B</a:t>
            </a:r>
            <a:r>
              <a:rPr lang="el-GR" sz="2000" dirty="0" smtClean="0">
                <a:latin typeface="Times New Roman" pitchFamily="18" charset="0"/>
                <a:cs typeface="Times New Roman" pitchFamily="18" charset="0"/>
              </a:rPr>
              <a:t>, απόδοση </a:t>
            </a:r>
            <a:r>
              <a:rPr lang="en-US" sz="2000" dirty="0" smtClean="0">
                <a:latin typeface="Times New Roman" pitchFamily="18" charset="0"/>
                <a:cs typeface="Times New Roman" pitchFamily="18" charset="0"/>
              </a:rPr>
              <a:t>R</a:t>
            </a:r>
            <a:r>
              <a:rPr lang="el-GR" sz="2000" baseline="-25000" dirty="0" smtClean="0">
                <a:latin typeface="Times New Roman" pitchFamily="18" charset="0"/>
                <a:cs typeface="Times New Roman" pitchFamily="18" charset="0"/>
              </a:rPr>
              <a:t>2</a:t>
            </a:r>
            <a:r>
              <a:rPr lang="el-GR" sz="2000" dirty="0" smtClean="0">
                <a:latin typeface="Times New Roman" pitchFamily="18" charset="0"/>
                <a:cs typeface="Times New Roman" pitchFamily="18" charset="0"/>
              </a:rPr>
              <a:t> κίνδυνο σ</a:t>
            </a:r>
            <a:r>
              <a:rPr lang="en-US" sz="2000" baseline="-25000" dirty="0" smtClean="0">
                <a:latin typeface="Times New Roman" pitchFamily="18" charset="0"/>
                <a:cs typeface="Times New Roman" pitchFamily="18" charset="0"/>
              </a:rPr>
              <a:t>B</a:t>
            </a:r>
            <a:r>
              <a:rPr lang="el-GR" sz="2000" dirty="0" smtClean="0">
                <a:latin typeface="Times New Roman" pitchFamily="18" charset="0"/>
                <a:cs typeface="Times New Roman" pitchFamily="18" charset="0"/>
              </a:rPr>
              <a:t>). Προσπαθεί να λύσει ένα πρόβλημα βελτιστοποίησης υπό τον περιορισμό του ισολογισμού της ως ακολούθως:                                        Υπό περιορισμό                              Όπου,</a:t>
            </a:r>
          </a:p>
          <a:p>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γραφική απεικόνιση της λύσης φαίνεται στο ακόλουθο γράφημα όπου η τράπεζα προσπαθεί να πετύχει την υψηλότερη δυνατή καμπύλη αδιαφορίας κάτω από τον περιορισμό του ισολογισμού της και έχοντας την δυνατότητα να μοιράσει τα κεφάλαια μεταξύ των δύο περιουσιακών στοιχείων οι αποδόσεις των οποίων έχουν ένα συντελεστή συσχέτισης ρ. </a:t>
            </a:r>
          </a:p>
          <a:p>
            <a:endParaRPr lang="el-GR" sz="2000" dirty="0"/>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2780928"/>
            <a:ext cx="2196958" cy="252983"/>
          </a:xfrm>
          <a:prstGeom prst="rect">
            <a:avLst/>
          </a:prstGeom>
          <a:noFill/>
        </p:spPr>
      </p:pic>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67744" y="3068960"/>
            <a:ext cx="1344804" cy="252983"/>
          </a:xfrm>
          <a:prstGeom prst="rect">
            <a:avLst/>
          </a:prstGeom>
          <a:noFill/>
        </p:spPr>
      </p:pic>
      <p:sp>
        <p:nvSpPr>
          <p:cNvPr id="3891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04048" y="2996952"/>
            <a:ext cx="1264915" cy="252983"/>
          </a:xfrm>
          <a:prstGeom prst="rect">
            <a:avLst/>
          </a:prstGeom>
          <a:noFill/>
        </p:spPr>
      </p:pic>
      <p:sp>
        <p:nvSpPr>
          <p:cNvPr id="3892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9"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494336" y="2996952"/>
            <a:ext cx="2649664" cy="252983"/>
          </a:xfrm>
          <a:prstGeom prst="rect">
            <a:avLst/>
          </a:prstGeom>
          <a:noFill/>
        </p:spPr>
      </p:pic>
      <p:sp>
        <p:nvSpPr>
          <p:cNvPr id="38921" name="Rectangle 9"/>
          <p:cNvSpPr>
            <a:spLocks noChangeArrowheads="1"/>
          </p:cNvSpPr>
          <p:nvPr/>
        </p:nvSpPr>
        <p:spPr bwMode="auto">
          <a:xfrm>
            <a:off x="45720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892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22"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043608" y="3501008"/>
            <a:ext cx="2716239" cy="252983"/>
          </a:xfrm>
          <a:prstGeom prst="rect">
            <a:avLst/>
          </a:prstGeom>
          <a:noFill/>
        </p:spPr>
      </p:pic>
      <p:sp>
        <p:nvSpPr>
          <p:cNvPr id="38924" name="Rectangle 12"/>
          <p:cNvSpPr>
            <a:spLocks noChangeArrowheads="1"/>
          </p:cNvSpPr>
          <p:nvPr/>
        </p:nvSpPr>
        <p:spPr bwMode="auto">
          <a:xfrm>
            <a:off x="45720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892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25" name="Picture 1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211960" y="3501008"/>
            <a:ext cx="3381983" cy="252983"/>
          </a:xfrm>
          <a:prstGeom prst="rect">
            <a:avLst/>
          </a:prstGeom>
          <a:noFill/>
        </p:spPr>
      </p:pic>
      <p:sp>
        <p:nvSpPr>
          <p:cNvPr id="38928"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27" name="Picture 15"/>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899592" y="4005064"/>
            <a:ext cx="2952328" cy="258499"/>
          </a:xfrm>
          <a:prstGeom prst="rect">
            <a:avLst/>
          </a:prstGeom>
          <a:noFill/>
        </p:spPr>
      </p:pic>
      <p:sp>
        <p:nvSpPr>
          <p:cNvPr id="38929" name="Rectangle 17"/>
          <p:cNvSpPr>
            <a:spLocks noChangeArrowheads="1"/>
          </p:cNvSpPr>
          <p:nvPr/>
        </p:nvSpPr>
        <p:spPr bwMode="auto">
          <a:xfrm>
            <a:off x="45720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000" b="1" dirty="0" smtClean="0">
                <a:latin typeface="Times New Roman" pitchFamily="18" charset="0"/>
                <a:cs typeface="Times New Roman" pitchFamily="18" charset="0"/>
              </a:rPr>
              <a:t>Γράφημα 3.6</a:t>
            </a:r>
            <a:r>
              <a:rPr lang="el-GR" sz="2000" dirty="0" smtClean="0">
                <a:latin typeface="Times New Roman" pitchFamily="18" charset="0"/>
                <a:cs typeface="Times New Roman" pitchFamily="18" charset="0"/>
              </a:rPr>
              <a:t> Καμπύλες Αδιαφορίας για επενδυτές με αποστροφή στον κίνδυνο</a:t>
            </a:r>
          </a:p>
          <a:p>
            <a:endParaRPr lang="el-GR" dirty="0"/>
          </a:p>
        </p:txBody>
      </p:sp>
      <p:pic>
        <p:nvPicPr>
          <p:cNvPr id="4" name="3 - Εικόνα"/>
          <p:cNvPicPr/>
          <p:nvPr/>
        </p:nvPicPr>
        <p:blipFill>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123728" y="2276872"/>
            <a:ext cx="4248472" cy="3024336"/>
          </a:xfrm>
          <a:prstGeom prst="rect">
            <a:avLst/>
          </a:prstGeom>
          <a:noFill/>
          <a:ln>
            <a:solidFill>
              <a:schemeClr val="tx1"/>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dirty="0">
                <a:latin typeface="Times New Roman" pitchFamily="18" charset="0"/>
                <a:cs typeface="Times New Roman" pitchFamily="18" charset="0"/>
              </a:rPr>
              <a:t>Αγνοώντας προσωρινά το μετοχικό κεφάλαιο μιας τράπεζας μπορούμε να υποθέσουμε ότι μια τυπική τράπεζα μετατρέπει τις καταθέσεις σε δάνεια (</a:t>
            </a:r>
            <a:r>
              <a:rPr lang="en-US" dirty="0">
                <a:latin typeface="Times New Roman" pitchFamily="18" charset="0"/>
                <a:cs typeface="Times New Roman" pitchFamily="18" charset="0"/>
              </a:rPr>
              <a:t>L</a:t>
            </a:r>
            <a:r>
              <a:rPr lang="el-GR" dirty="0">
                <a:latin typeface="Times New Roman" pitchFamily="18" charset="0"/>
                <a:cs typeface="Times New Roman" pitchFamily="18" charset="0"/>
              </a:rPr>
              <a:t>) και ρευστά διαθέσιμα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L</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a:t>
            </a:r>
            <a:r>
              <a:rPr lang="en-US" dirty="0" smtClean="0">
                <a:latin typeface="Times New Roman" pitchFamily="18" charset="0"/>
                <a:cs typeface="Times New Roman" pitchFamily="18" charset="0"/>
              </a:rPr>
              <a:t>D </a:t>
            </a:r>
            <a:r>
              <a:rPr lang="el-GR" dirty="0" smtClean="0">
                <a:latin typeface="Times New Roman" pitchFamily="18" charset="0"/>
                <a:cs typeface="Times New Roman" pitchFamily="18" charset="0"/>
              </a:rPr>
              <a:t>(3.3) </a:t>
            </a:r>
            <a:r>
              <a:rPr lang="el-GR"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O</a:t>
            </a:r>
            <a:r>
              <a:rPr lang="el-GR" dirty="0">
                <a:latin typeface="Times New Roman" pitchFamily="18" charset="0"/>
                <a:cs typeface="Times New Roman" pitchFamily="18" charset="0"/>
              </a:rPr>
              <a:t> λόγος των υποχρεωτικών ρευστών διαθεσίμων (</a:t>
            </a:r>
            <a:r>
              <a:rPr lang="en-US" dirty="0">
                <a:latin typeface="Times New Roman" pitchFamily="18" charset="0"/>
                <a:cs typeface="Times New Roman" pitchFamily="18" charset="0"/>
              </a:rPr>
              <a:t>Reserve ratio </a:t>
            </a:r>
            <a:r>
              <a:rPr lang="el-GR" dirty="0">
                <a:latin typeface="Times New Roman" pitchFamily="18" charset="0"/>
                <a:cs typeface="Times New Roman" pitchFamily="18" charset="0"/>
              </a:rPr>
              <a:t>%) καθορίζεται από τις νομισματικές αρχές και είναι:</a:t>
            </a:r>
          </a:p>
          <a:p>
            <a:pPr algn="just"/>
            <a:r>
              <a:rPr lang="en-US" dirty="0">
                <a:latin typeface="Times New Roman" pitchFamily="18" charset="0"/>
                <a:cs typeface="Times New Roman" pitchFamily="18" charset="0"/>
              </a:rPr>
              <a:t>k</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a:t>
            </a:r>
            <a:r>
              <a:rPr lang="en-US" dirty="0" smtClean="0">
                <a:latin typeface="Times New Roman" pitchFamily="18" charset="0"/>
                <a:cs typeface="Times New Roman" pitchFamily="18" charset="0"/>
              </a:rPr>
              <a:t>D </a:t>
            </a:r>
            <a:r>
              <a:rPr lang="el-GR" dirty="0" smtClean="0">
                <a:latin typeface="Times New Roman" pitchFamily="18" charset="0"/>
                <a:cs typeface="Times New Roman" pitchFamily="18" charset="0"/>
              </a:rPr>
              <a:t>(3.4) </a:t>
            </a: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Ενώ ο λόγος των ρευστών προς τις καταθέσεις δείχνει τις προτιμήσεις του κοινού σχετικά με την διάθεση τους να κρατάνε ρευστά εκτός τραπεζικού συστήματος σε σχέση με την διάθεση τους για καταθέσεις:</a:t>
            </a:r>
          </a:p>
          <a:p>
            <a:pPr algn="just"/>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smtClean="0">
                <a:latin typeface="Times New Roman" pitchFamily="18" charset="0"/>
                <a:cs typeface="Times New Roman" pitchFamily="18" charset="0"/>
              </a:rPr>
              <a:t>D </a:t>
            </a:r>
            <a:r>
              <a:rPr lang="el-GR" dirty="0" smtClean="0">
                <a:latin typeface="Times New Roman" pitchFamily="18" charset="0"/>
                <a:cs typeface="Times New Roman" pitchFamily="18" charset="0"/>
              </a:rPr>
              <a:t>(3.5) </a:t>
            </a:r>
            <a:endParaRPr lang="en-US" dirty="0" smtClean="0">
              <a:latin typeface="Times New Roman" pitchFamily="18" charset="0"/>
              <a:cs typeface="Times New Roman" pitchFamily="18" charset="0"/>
            </a:endParaRPr>
          </a:p>
          <a:p>
            <a:pPr algn="just"/>
            <a:r>
              <a:rPr lang="el-GR" dirty="0">
                <a:latin typeface="Times New Roman" pitchFamily="18" charset="0"/>
                <a:cs typeface="Times New Roman" pitchFamily="18" charset="0"/>
              </a:rPr>
              <a:t>Διαιρώντας την (3.2) με την (3.1) βρίσκουμε τον λεγόμενο πολλαπλασιαστή χρήματος (</a:t>
            </a:r>
            <a:r>
              <a:rPr lang="en-US" dirty="0">
                <a:latin typeface="Times New Roman" pitchFamily="18" charset="0"/>
                <a:cs typeface="Times New Roman" pitchFamily="18" charset="0"/>
              </a:rPr>
              <a:t>m</a:t>
            </a:r>
            <a:r>
              <a:rPr lang="el-GR" dirty="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και  </a:t>
            </a:r>
            <a:r>
              <a:rPr lang="el-GR" dirty="0">
                <a:latin typeface="Times New Roman" pitchFamily="18" charset="0"/>
                <a:cs typeface="Times New Roman" pitchFamily="18" charset="0"/>
              </a:rPr>
              <a:t>	</a:t>
            </a:r>
            <a:r>
              <a:rPr lang="el-GR" i="1" dirty="0">
                <a:latin typeface="Times New Roman" pitchFamily="18" charset="0"/>
                <a:cs typeface="Times New Roman" pitchFamily="18" charset="0"/>
              </a:rPr>
              <a:t>Δ</a:t>
            </a:r>
            <a:r>
              <a:rPr lang="en-US" i="1" dirty="0">
                <a:latin typeface="Times New Roman" pitchFamily="18" charset="0"/>
                <a:cs typeface="Times New Roman" pitchFamily="18" charset="0"/>
              </a:rPr>
              <a:t>M</a:t>
            </a:r>
            <a:r>
              <a:rPr lang="el-GR" i="1" dirty="0">
                <a:latin typeface="Times New Roman" pitchFamily="18" charset="0"/>
                <a:cs typeface="Times New Roman" pitchFamily="18" charset="0"/>
              </a:rPr>
              <a:t>=</a:t>
            </a:r>
            <a:r>
              <a:rPr lang="en-US" i="1" dirty="0">
                <a:latin typeface="Times New Roman" pitchFamily="18" charset="0"/>
                <a:cs typeface="Times New Roman" pitchFamily="18" charset="0"/>
              </a:rPr>
              <a:t>m</a:t>
            </a:r>
            <a:r>
              <a:rPr lang="el-GR" i="1" dirty="0">
                <a:latin typeface="Times New Roman" pitchFamily="18" charset="0"/>
                <a:cs typeface="Times New Roman" pitchFamily="18" charset="0"/>
              </a:rPr>
              <a:t>Δ</a:t>
            </a:r>
            <a:r>
              <a:rPr lang="en-US" i="1" dirty="0">
                <a:latin typeface="Times New Roman" pitchFamily="18" charset="0"/>
                <a:cs typeface="Times New Roman" pitchFamily="18" charset="0"/>
              </a:rPr>
              <a:t>H</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									</a:t>
            </a:r>
          </a:p>
          <a:p>
            <a:pPr algn="just"/>
            <a:endParaRPr lang="el-GR" dirty="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683568" y="5229200"/>
          <a:ext cx="2755507" cy="1008112"/>
        </p:xfrm>
        <a:graphic>
          <a:graphicData uri="http://schemas.openxmlformats.org/presentationml/2006/ole">
            <p:oleObj spid="_x0000_s1026" name="Equation" r:id="rId3" imgW="2082600" imgH="761760" progId="Equation.DSMT4">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2000" dirty="0" smtClean="0">
                <a:latin typeface="Times New Roman" pitchFamily="18" charset="0"/>
                <a:cs typeface="Times New Roman" pitchFamily="18" charset="0"/>
              </a:rPr>
              <a:t>Οι </a:t>
            </a:r>
            <a:r>
              <a:rPr lang="en-US" sz="2000" dirty="0" smtClean="0">
                <a:latin typeface="Times New Roman" pitchFamily="18" charset="0"/>
                <a:cs typeface="Times New Roman" pitchFamily="18" charset="0"/>
              </a:rPr>
              <a:t>Mathews</a:t>
            </a:r>
            <a:r>
              <a:rPr lang="el-GR" sz="2000" dirty="0" smtClean="0">
                <a:latin typeface="Times New Roman" pitchFamily="18" charset="0"/>
                <a:cs typeface="Times New Roman" pitchFamily="18" charset="0"/>
              </a:rPr>
              <a:t> &amp; </a:t>
            </a:r>
            <a:r>
              <a:rPr lang="en-US" sz="2000" dirty="0" smtClean="0">
                <a:latin typeface="Times New Roman" pitchFamily="18" charset="0"/>
                <a:cs typeface="Times New Roman" pitchFamily="18" charset="0"/>
              </a:rPr>
              <a:t>Thompson</a:t>
            </a:r>
            <a:r>
              <a:rPr lang="el-GR" sz="2000" dirty="0" smtClean="0">
                <a:latin typeface="Times New Roman" pitchFamily="18" charset="0"/>
                <a:cs typeface="Times New Roman" pitchFamily="18" charset="0"/>
              </a:rPr>
              <a:t> (2005), προχωρώντας την ανάλυση και υποθέτοντας ότι η τράπεζα επιλέγει μεταξύ 3 αξιών, ένα αξιόγραφο άνευ κινδύνου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F</a:t>
            </a:r>
            <a:r>
              <a:rPr lang="el-GR" sz="2000" dirty="0" smtClean="0">
                <a:latin typeface="Times New Roman" pitchFamily="18" charset="0"/>
                <a:cs typeface="Times New Roman" pitchFamily="18" charset="0"/>
              </a:rPr>
              <a:t> και 2 αξίες με αβέβαια αποτελέσματα (δάνεια </a:t>
            </a:r>
            <a:r>
              <a:rPr lang="en-US" sz="2000" dirty="0" smtClean="0">
                <a:latin typeface="Times New Roman" pitchFamily="18" charset="0"/>
                <a:cs typeface="Times New Roman" pitchFamily="18" charset="0"/>
              </a:rPr>
              <a:t>L</a:t>
            </a:r>
            <a:r>
              <a:rPr lang="el-GR" sz="2000" dirty="0" smtClean="0">
                <a:latin typeface="Times New Roman" pitchFamily="18" charset="0"/>
                <a:cs typeface="Times New Roman" pitchFamily="18" charset="0"/>
              </a:rPr>
              <a:t>, και καταθέσεις </a:t>
            </a:r>
            <a:r>
              <a:rPr lang="en-US" sz="2000" dirty="0" smtClean="0">
                <a:latin typeface="Times New Roman" pitchFamily="18" charset="0"/>
                <a:cs typeface="Times New Roman" pitchFamily="18" charset="0"/>
              </a:rPr>
              <a:t>D</a:t>
            </a:r>
            <a:r>
              <a:rPr lang="el-GR" sz="2000" dirty="0" smtClean="0">
                <a:latin typeface="Times New Roman" pitchFamily="18" charset="0"/>
                <a:cs typeface="Times New Roman" pitchFamily="18" charset="0"/>
              </a:rPr>
              <a:t> που έχουν αρνητική απόδοση), δείχνουν ότι το περιθώριο διαμεσολάβησης </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L</a:t>
            </a:r>
            <a:r>
              <a:rPr lang="el-GR"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r</a:t>
            </a:r>
            <a:r>
              <a:rPr lang="en-US" sz="2000" baseline="-25000" dirty="0" err="1" smtClean="0">
                <a:latin typeface="Times New Roman" pitchFamily="18" charset="0"/>
                <a:cs typeface="Times New Roman" pitchFamily="18" charset="0"/>
              </a:rPr>
              <a:t>D</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είναι μια θετική συνάρτηση του βαθμού απέχθειας του κινδύνου β.</a:t>
            </a:r>
          </a:p>
          <a:p>
            <a:r>
              <a:rPr lang="el-GR" sz="2000" dirty="0" smtClean="0">
                <a:latin typeface="Times New Roman" pitchFamily="18" charset="0"/>
                <a:cs typeface="Times New Roman" pitchFamily="18" charset="0"/>
              </a:rPr>
              <a:t>                                                           (3.37)                                                       (3.38).  Αφαιρώντας την (3.38) από την (3.37) προκύπτει ότι το περιθώριο επιτοκίου είναι μια θετική συνάρτηση του βαθμού απέχθειας β. </a:t>
            </a:r>
          </a:p>
          <a:p>
            <a:r>
              <a:rPr lang="el-GR" sz="2000" dirty="0" smtClean="0">
                <a:latin typeface="Times New Roman" pitchFamily="18" charset="0"/>
                <a:cs typeface="Times New Roman" pitchFamily="18" charset="0"/>
              </a:rPr>
              <a:t>Το υπόδειγμα αυτό παρόλο που εισάγει έναν σημαντικό παράγοντα, έχει κάποιες σημαντικές αδυναμίες, όπως ότι τα αποτελέσματα είναι ευαίσθητα στην μορφή της συνάρτησης χρησιμότητας. Επιπλέον τα χαρακτηριστικά δανείων όπως υποθήκες, πιστωτικός βαθμός και διάρκεια δύσκολα μοντελοποιούνται σε μια ανάλυση απόδοσης κινδύνου.</a:t>
            </a:r>
          </a:p>
          <a:p>
            <a:endParaRPr lang="el-GR" sz="2000" dirty="0" smtClean="0"/>
          </a:p>
          <a:p>
            <a:endParaRPr lang="el-GR" sz="2000" dirty="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9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99592" y="3573016"/>
            <a:ext cx="3235519" cy="252983"/>
          </a:xfrm>
          <a:prstGeom prst="rect">
            <a:avLst/>
          </a:prstGeom>
          <a:noFill/>
        </p:spPr>
      </p:pic>
      <p:sp>
        <p:nvSpPr>
          <p:cNvPr id="41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9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292080" y="3573016"/>
            <a:ext cx="3421928" cy="252983"/>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2000" b="1" dirty="0" smtClean="0">
                <a:latin typeface="Times New Roman" pitchFamily="18" charset="0"/>
                <a:cs typeface="Times New Roman" pitchFamily="18" charset="0"/>
              </a:rPr>
              <a:t>3.2.5 Το υπόδειγμα του παράγοντα εργασία</a:t>
            </a:r>
            <a:endParaRPr lang="el-GR" sz="2000" b="1" i="1"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Το υπόδειγμα του παράγοντα εργασία αναδεικνύει την θετική επίδραση του κόστους της εργασίας πάνω στο περιθώριο επιτοκίου (</a:t>
            </a:r>
            <a:r>
              <a:rPr lang="en-US" sz="2000" dirty="0" err="1" smtClean="0">
                <a:latin typeface="Times New Roman" pitchFamily="18" charset="0"/>
                <a:cs typeface="Times New Roman" pitchFamily="18" charset="0"/>
              </a:rPr>
              <a:t>Freixas</a:t>
            </a:r>
            <a:r>
              <a:rPr lang="el-GR" sz="2000" dirty="0" smtClean="0">
                <a:latin typeface="Times New Roman" pitchFamily="18" charset="0"/>
                <a:cs typeface="Times New Roman" pitchFamily="18" charset="0"/>
              </a:rPr>
              <a:t> &amp; </a:t>
            </a:r>
            <a:r>
              <a:rPr lang="en-US" sz="2000" dirty="0" err="1" smtClean="0">
                <a:latin typeface="Times New Roman" pitchFamily="18" charset="0"/>
                <a:cs typeface="Times New Roman" pitchFamily="18" charset="0"/>
              </a:rPr>
              <a:t>Rochet</a:t>
            </a:r>
            <a:r>
              <a:rPr lang="el-GR" sz="2000" dirty="0" smtClean="0">
                <a:latin typeface="Times New Roman" pitchFamily="18" charset="0"/>
                <a:cs typeface="Times New Roman" pitchFamily="18" charset="0"/>
              </a:rPr>
              <a:t>, 2008). Η συνάρτηση κέρδους της τυπικής τράπεζας δίνεται από την ακόλουθη εξίσωση όπου εισάγεται το κόστος ανά μονάδα εργασίας (</a:t>
            </a:r>
            <a:r>
              <a:rPr lang="en-US" sz="2000" i="1" dirty="0" smtClean="0">
                <a:latin typeface="Times New Roman" pitchFamily="18" charset="0"/>
                <a:cs typeface="Times New Roman" pitchFamily="18" charset="0"/>
              </a:rPr>
              <a:t>w</a:t>
            </a:r>
            <a:r>
              <a:rPr lang="el-GR" sz="2000" dirty="0" smtClean="0">
                <a:latin typeface="Times New Roman" pitchFamily="18" charset="0"/>
                <a:cs typeface="Times New Roman" pitchFamily="18" charset="0"/>
              </a:rPr>
              <a:t>) και το σύνολο των εργαζομένων </a:t>
            </a:r>
            <a:r>
              <a:rPr lang="el-GR" sz="2000" i="1" dirty="0" smtClean="0">
                <a:latin typeface="Times New Roman" pitchFamily="18" charset="0"/>
                <a:cs typeface="Times New Roman" pitchFamily="18" charset="0"/>
              </a:rPr>
              <a:t>Ν</a:t>
            </a:r>
            <a:r>
              <a:rPr lang="el-GR" sz="2000" dirty="0" smtClean="0">
                <a:latin typeface="Times New Roman" pitchFamily="18" charset="0"/>
                <a:cs typeface="Times New Roman" pitchFamily="18" charset="0"/>
              </a:rPr>
              <a:t>.</a:t>
            </a:r>
          </a:p>
          <a:p>
            <a:r>
              <a:rPr lang="el-GR" sz="2000" dirty="0" smtClean="0">
                <a:latin typeface="Times New Roman" pitchFamily="18" charset="0"/>
                <a:cs typeface="Times New Roman" pitchFamily="18" charset="0"/>
              </a:rPr>
              <a:t>Επίσης υποθέτουμε ότι η εκροή καταθέσεων αυξάνεται με την εισροή εργασία αλλά μέχρι ένα σημείο:</a:t>
            </a:r>
          </a:p>
          <a:p>
            <a:r>
              <a:rPr lang="el-GR" sz="2000" dirty="0" smtClean="0">
                <a:latin typeface="Times New Roman" pitchFamily="18" charset="0"/>
                <a:cs typeface="Times New Roman" pitchFamily="18" charset="0"/>
              </a:rPr>
              <a:t>Το πρόβλημα βελτιστοποίησης που έχει να λύσει η τράπεζα είναι η επιλογή του Ν ώστε να πετύχει τα μέγιστα κέρδη κάτω από τον περιορισμό του ισολογισμού της.  </a:t>
            </a:r>
            <a:r>
              <a:rPr lang="en-US" sz="2000" dirty="0" smtClean="0">
                <a:latin typeface="Times New Roman" pitchFamily="18" charset="0"/>
                <a:cs typeface="Times New Roman" pitchFamily="18" charset="0"/>
              </a:rPr>
              <a:t>Max                                </a:t>
            </a:r>
            <a:r>
              <a:rPr lang="el-GR" sz="2000" dirty="0" smtClean="0">
                <a:latin typeface="Times New Roman" pitchFamily="18" charset="0"/>
                <a:cs typeface="Times New Roman" pitchFamily="18" charset="0"/>
              </a:rPr>
              <a:t>Υπό περιορισμό</a:t>
            </a:r>
            <a:r>
              <a:rPr lang="en-US" sz="2000" dirty="0" smtClean="0">
                <a:latin typeface="Times New Roman" pitchFamily="18" charset="0"/>
                <a:cs typeface="Times New Roman" pitchFamily="18" charset="0"/>
              </a:rPr>
              <a:t> </a:t>
            </a:r>
          </a:p>
          <a:p>
            <a:endParaRPr lang="en-US" sz="2000" dirty="0" smtClean="0"/>
          </a:p>
          <a:p>
            <a:endParaRPr lang="el-GR" sz="2000" dirty="0" smtClean="0"/>
          </a:p>
          <a:p>
            <a:endParaRPr lang="el-GR" sz="2000" dirty="0" smtClean="0"/>
          </a:p>
          <a:p>
            <a:endParaRPr lang="el-GR" sz="2000" dirty="0"/>
          </a:p>
        </p:txBody>
      </p:sp>
      <p:sp>
        <p:nvSpPr>
          <p:cNvPr id="440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403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284984"/>
            <a:ext cx="1877400" cy="252983"/>
          </a:xfrm>
          <a:prstGeom prst="rect">
            <a:avLst/>
          </a:prstGeom>
          <a:noFill/>
        </p:spPr>
      </p:pic>
      <p:sp>
        <p:nvSpPr>
          <p:cNvPr id="4403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40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355976" y="3933056"/>
            <a:ext cx="2769498" cy="252983"/>
          </a:xfrm>
          <a:prstGeom prst="rect">
            <a:avLst/>
          </a:prstGeom>
          <a:noFill/>
        </p:spPr>
      </p:pic>
      <p:sp>
        <p:nvSpPr>
          <p:cNvPr id="44037" name="Rectangle 5"/>
          <p:cNvSpPr>
            <a:spLocks noChangeArrowheads="1"/>
          </p:cNvSpPr>
          <p:nvPr/>
        </p:nvSpPr>
        <p:spPr bwMode="auto">
          <a:xfrm>
            <a:off x="45720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4403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4038"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347864" y="4941168"/>
            <a:ext cx="1700253" cy="229112"/>
          </a:xfrm>
          <a:prstGeom prst="rect">
            <a:avLst/>
          </a:prstGeom>
          <a:noFill/>
        </p:spPr>
      </p:pic>
      <p:sp>
        <p:nvSpPr>
          <p:cNvPr id="4404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4040"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971600" y="5301208"/>
            <a:ext cx="3874634" cy="252983"/>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2000" dirty="0" smtClean="0">
                <a:latin typeface="Times New Roman" pitchFamily="18" charset="0"/>
                <a:cs typeface="Times New Roman" pitchFamily="18" charset="0"/>
              </a:rPr>
              <a:t>Έτσι από την μεγιστοποίηση της συνάρτησης κέρδους και τις συνθήκες πρώτης τάξης προκύπτει ότι τελικά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(3.39)</a:t>
            </a:r>
          </a:p>
          <a:p>
            <a:r>
              <a:rPr lang="en-US" sz="2000" dirty="0" smtClean="0">
                <a:latin typeface="Times New Roman" pitchFamily="18" charset="0"/>
                <a:cs typeface="Times New Roman" pitchFamily="18" charset="0"/>
              </a:rPr>
              <a:t>H</a:t>
            </a:r>
            <a:r>
              <a:rPr lang="el-GR" sz="2000" dirty="0" smtClean="0">
                <a:latin typeface="Times New Roman" pitchFamily="18" charset="0"/>
                <a:cs typeface="Times New Roman" pitchFamily="18" charset="0"/>
              </a:rPr>
              <a:t> ελαστικότητα της προσφοράς καταθέσεων ως προς τον συντελεστή εργασία είναι:</a:t>
            </a:r>
            <a:r>
              <a:rPr lang="en-US" sz="2000" dirty="0" smtClean="0">
                <a:latin typeface="Times New Roman" pitchFamily="18" charset="0"/>
                <a:cs typeface="Times New Roman" pitchFamily="18" charset="0"/>
              </a:rPr>
              <a:t>                                                    (3.40)</a:t>
            </a:r>
          </a:p>
          <a:p>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Μπορούμε να αντικαταστήσουμε την (3.40) στην (3.39), και να  καταλήξουμε ότι το περιθώριο επιτοκίου είναι θετική συνάρτηση του κόστους εργασίας ενώ μειώνεται όσο αυξάνεται η ελαστικότητα της προσφοράς καταθέσεων ως προς τον συντελεστή εργασίας. </a:t>
            </a:r>
          </a:p>
          <a:p>
            <a:endParaRPr lang="el-GR" sz="2000" dirty="0" smtClean="0"/>
          </a:p>
          <a:p>
            <a:endParaRPr lang="en-US" sz="2000" dirty="0" smtClean="0"/>
          </a:p>
          <a:p>
            <a:endParaRPr lang="el-GR" sz="2000" dirty="0" smtClean="0"/>
          </a:p>
          <a:p>
            <a:endParaRPr lang="el-GR" sz="2000" dirty="0"/>
          </a:p>
        </p:txBody>
      </p:sp>
      <p:sp>
        <p:nvSpPr>
          <p:cNvPr id="450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505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88024" y="1988840"/>
            <a:ext cx="2736304" cy="216624"/>
          </a:xfrm>
          <a:prstGeom prst="rect">
            <a:avLst/>
          </a:prstGeom>
          <a:noFill/>
        </p:spPr>
      </p:pic>
      <p:sp>
        <p:nvSpPr>
          <p:cNvPr id="4506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5059"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99592" y="2276872"/>
            <a:ext cx="2797058" cy="451926"/>
          </a:xfrm>
          <a:prstGeom prst="rect">
            <a:avLst/>
          </a:prstGeom>
          <a:noFill/>
        </p:spPr>
      </p:pic>
      <p:sp>
        <p:nvSpPr>
          <p:cNvPr id="450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5061"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355976" y="2276872"/>
            <a:ext cx="1429128" cy="414908"/>
          </a:xfrm>
          <a:prstGeom prst="rect">
            <a:avLst/>
          </a:prstGeom>
          <a:noFill/>
        </p:spPr>
      </p:pic>
      <p:graphicFrame>
        <p:nvGraphicFramePr>
          <p:cNvPr id="45063" name="Object 7"/>
          <p:cNvGraphicFramePr>
            <a:graphicFrameLocks noChangeAspect="1"/>
          </p:cNvGraphicFramePr>
          <p:nvPr/>
        </p:nvGraphicFramePr>
        <p:xfrm>
          <a:off x="2483767" y="2996952"/>
          <a:ext cx="2668531" cy="504056"/>
        </p:xfrm>
        <a:graphic>
          <a:graphicData uri="http://schemas.openxmlformats.org/presentationml/2006/ole">
            <p:oleObj spid="_x0000_s45063" name="Equation" r:id="rId6" imgW="2286000" imgH="431640" progId="Equation.DSMT4">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sz="2000" b="1" dirty="0" smtClean="0">
                <a:latin typeface="Times New Roman" pitchFamily="18" charset="0"/>
                <a:cs typeface="Times New Roman" pitchFamily="18" charset="0"/>
              </a:rPr>
              <a:t>3.2.6 Μερικές άλλες θεωρητικές προσεγγίσεις</a:t>
            </a:r>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O</a:t>
            </a:r>
            <a:r>
              <a:rPr lang="el-GR" sz="2000" dirty="0" smtClean="0">
                <a:latin typeface="Times New Roman" pitchFamily="18" charset="0"/>
                <a:cs typeface="Times New Roman" pitchFamily="18" charset="0"/>
              </a:rPr>
              <a:t>ι τράπεζες ως ανεξάρτητες επιχειρήσεις, οι οποίες αντιδρούν στο εξωτερικό οικονομικό περιβάλλον, λειτουργούν  ταυτόχρονα ως αγοραστές καταθέσεων και πωλητές δανείων. Επομένως οι αποφάσεις τους για το ύψος του επιτοκίου καταθέσεων και του επιτοκίου των δανείων είναι άμεσα συνδεδεμένες.</a:t>
            </a:r>
            <a:endParaRPr lang="en-US" sz="2000" dirty="0" smtClean="0">
              <a:latin typeface="Times New Roman" pitchFamily="18" charset="0"/>
              <a:cs typeface="Times New Roman" pitchFamily="18" charset="0"/>
            </a:endParaRPr>
          </a:p>
          <a:p>
            <a:pPr algn="just"/>
            <a:r>
              <a:rPr lang="el-GR" sz="2000" b="1" i="1" u="sng" dirty="0" smtClean="0">
                <a:latin typeface="Times New Roman" pitchFamily="18" charset="0"/>
                <a:cs typeface="Times New Roman" pitchFamily="18" charset="0"/>
              </a:rPr>
              <a:t>Το υπόδειγμα Εμπορίας</a:t>
            </a:r>
            <a:endParaRPr lang="el-GR"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Σύμφωνα με τους </a:t>
            </a:r>
            <a:r>
              <a:rPr lang="en-US" sz="2000" dirty="0" smtClean="0">
                <a:latin typeface="Times New Roman" pitchFamily="18" charset="0"/>
                <a:cs typeface="Times New Roman" pitchFamily="18" charset="0"/>
              </a:rPr>
              <a:t>Ho </a:t>
            </a:r>
            <a:r>
              <a:rPr lang="el-GR" sz="2000" dirty="0" smtClean="0">
                <a:latin typeface="Times New Roman" pitchFamily="18" charset="0"/>
                <a:cs typeface="Times New Roman" pitchFamily="18" charset="0"/>
              </a:rPr>
              <a:t>και </a:t>
            </a:r>
            <a:r>
              <a:rPr lang="en-US" sz="2000" dirty="0" smtClean="0">
                <a:latin typeface="Times New Roman" pitchFamily="18" charset="0"/>
                <a:cs typeface="Times New Roman" pitchFamily="18" charset="0"/>
              </a:rPr>
              <a:t>Saunders</a:t>
            </a:r>
            <a:r>
              <a:rPr lang="el-GR" sz="2000" dirty="0" smtClean="0">
                <a:latin typeface="Times New Roman" pitchFamily="18" charset="0"/>
                <a:cs typeface="Times New Roman" pitchFamily="18" charset="0"/>
              </a:rPr>
              <a:t> (1981), κατά τη διαμεσολάβηση η τράπεζα αντιμετωπίζει αβεβαιότητα, καθώς δεν γνωρίζει το ακριβές ύψος των καταθέσεων που θα δεχθεί και των δανείων που θα της ζητηθούν. Ούτε πότε ακριβώς θα εκδηλωθεί η προσφορά και η ζήτηση κεφαλαίων αντίστοιχα. Λαμβάνοντας υπόψη την αποστροφή στον κίνδυνο που δείχνει πάντα η τράπεζα έδειξαν ότι το περιθώριο των επιτοκίων θα είναι πάντα θετικό, σαν αποτέλεσμα της αβεβαιότητας των συναλλαγών που αντιμετωπίζει η τράπεζα.</a:t>
            </a:r>
            <a:endParaRPr lang="el-GR" sz="2000" b="1" i="1" dirty="0" smtClean="0">
              <a:latin typeface="Times New Roman" pitchFamily="18" charset="0"/>
              <a:cs typeface="Times New Roman" pitchFamily="18" charset="0"/>
            </a:endParaRPr>
          </a:p>
          <a:p>
            <a:pPr algn="just"/>
            <a:endParaRPr lang="el-G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A</a:t>
            </a:r>
            <a:r>
              <a:rPr lang="el-GR" sz="2000" dirty="0" err="1" smtClean="0">
                <a:latin typeface="Times New Roman" pitchFamily="18" charset="0"/>
                <a:cs typeface="Times New Roman" pitchFamily="18" charset="0"/>
              </a:rPr>
              <a:t>ποδείχθηκε</a:t>
            </a:r>
            <a:r>
              <a:rPr lang="el-GR" sz="2000" dirty="0" smtClean="0">
                <a:latin typeface="Times New Roman" pitchFamily="18" charset="0"/>
                <a:cs typeface="Times New Roman" pitchFamily="18" charset="0"/>
              </a:rPr>
              <a:t> ότι το περιθώριο επιτοκίου εξαρτάται από τέσσερις παράγοντες: </a:t>
            </a:r>
          </a:p>
          <a:p>
            <a:pPr lvl="0" algn="just"/>
            <a:r>
              <a:rPr lang="el-GR" sz="2000" dirty="0" smtClean="0">
                <a:latin typeface="Times New Roman" pitchFamily="18" charset="0"/>
                <a:cs typeface="Times New Roman" pitchFamily="18" charset="0"/>
              </a:rPr>
              <a:t>Τον βαθμό στον οποίο η διεύθυνση της τράπεζας αποστρέφεται τον κίνδυνο. </a:t>
            </a:r>
          </a:p>
          <a:p>
            <a:pPr lvl="0" algn="just"/>
            <a:r>
              <a:rPr lang="el-GR" sz="2000" dirty="0" smtClean="0">
                <a:latin typeface="Times New Roman" pitchFamily="18" charset="0"/>
                <a:cs typeface="Times New Roman" pitchFamily="18" charset="0"/>
              </a:rPr>
              <a:t>Το μέγεθος των συναλλαγών που πραγματοποιούνται από την τράπεζα (δηλ. το μέσο ύψος των καταθέσεων και των δανείων) .</a:t>
            </a:r>
          </a:p>
          <a:p>
            <a:pPr lvl="0" algn="just"/>
            <a:r>
              <a:rPr lang="el-GR" sz="2000" dirty="0" smtClean="0">
                <a:latin typeface="Times New Roman" pitchFamily="18" charset="0"/>
                <a:cs typeface="Times New Roman" pitchFamily="18" charset="0"/>
              </a:rPr>
              <a:t>Την διάρθρωση της τραπεζικής αγοράς (δηλ. το βαθμό ανταγωνισμού που χαρακτηρίζει τη συγκεκριμένη αγορά). </a:t>
            </a:r>
          </a:p>
          <a:p>
            <a:pPr lvl="0" algn="just"/>
            <a:r>
              <a:rPr lang="el-GR" sz="2000" dirty="0" smtClean="0">
                <a:latin typeface="Times New Roman" pitchFamily="18" charset="0"/>
                <a:cs typeface="Times New Roman" pitchFamily="18" charset="0"/>
              </a:rPr>
              <a:t>Τη μεταβλητότητα των επιτοκίων.</a:t>
            </a:r>
            <a:endParaRPr lang="en-US" sz="2000" dirty="0" smtClean="0">
              <a:latin typeface="Times New Roman" pitchFamily="18" charset="0"/>
              <a:cs typeface="Times New Roman" pitchFamily="18" charset="0"/>
            </a:endParaRPr>
          </a:p>
          <a:p>
            <a:pPr lvl="0" algn="just"/>
            <a:r>
              <a:rPr lang="el-GR" sz="2000" dirty="0" smtClean="0">
                <a:latin typeface="Times New Roman" pitchFamily="18" charset="0"/>
                <a:cs typeface="Times New Roman" pitchFamily="18" charset="0"/>
              </a:rPr>
              <a:t>Στις αδυναμίες του υποδείγματος καταγράφονται ότι δεν λαμβάνει υπόψη τον πιστωτικό κίνδυνο που ενέχουν τα δάνεια, το λειτουργικό κόστος των τραπεζών, όπως επίσης και το κόστος «παραγωγής» που συνεπάγεται η διαδικασία της διαμεσολάβησης. </a:t>
            </a:r>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b="1" i="1" u="sng" dirty="0" smtClean="0">
                <a:latin typeface="Times New Roman" pitchFamily="18" charset="0"/>
                <a:cs typeface="Times New Roman" pitchFamily="18" charset="0"/>
              </a:rPr>
              <a:t>Το μικροοικονομικό υπόδειγμα</a:t>
            </a:r>
            <a:endParaRPr lang="el-GR"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Ο </a:t>
            </a:r>
            <a:r>
              <a:rPr lang="en-US" sz="2000" dirty="0" err="1" smtClean="0">
                <a:latin typeface="Times New Roman" pitchFamily="18" charset="0"/>
                <a:cs typeface="Times New Roman" pitchFamily="18" charset="0"/>
              </a:rPr>
              <a:t>Zarruk</a:t>
            </a:r>
            <a:r>
              <a:rPr lang="el-GR" sz="2000" dirty="0" smtClean="0">
                <a:latin typeface="Times New Roman" pitchFamily="18" charset="0"/>
                <a:cs typeface="Times New Roman" pitchFamily="18" charset="0"/>
              </a:rPr>
              <a:t> (1989) αντιμετωπίζει την τράπεζα ως μια επιχείρηση η οποία επιδιώκει τη μεγιστοποίηση της αναμενόμενης χρησιμότητας από τα κέρδη της. Το πλεονέκτημα αυτής της προσέγγισης είναι ότι επιτρέπει να ενσωματωθεί στο υπόδειγμα, με απλό τρόπο, το κόστος που ενέχουν οι τραπεζικές εργασίες.</a:t>
            </a:r>
            <a:endParaRPr lang="en-US" sz="2000" dirty="0" smtClean="0">
              <a:latin typeface="Times New Roman" pitchFamily="18" charset="0"/>
              <a:cs typeface="Times New Roman" pitchFamily="18" charset="0"/>
            </a:endParaRPr>
          </a:p>
          <a:p>
            <a:pPr algn="just"/>
            <a:r>
              <a:rPr lang="el-GR" sz="2000" dirty="0" smtClean="0">
                <a:latin typeface="Times New Roman" pitchFamily="18" charset="0"/>
                <a:cs typeface="Times New Roman" pitchFamily="18" charset="0"/>
              </a:rPr>
              <a:t>Τα συμπεράσματα που προκύπτουν από αυτή τη θεωρητική ανάλυση επιβεβαιώνουν τα αποτελέσματα των </a:t>
            </a:r>
            <a:r>
              <a:rPr lang="en-US" sz="2000" dirty="0" smtClean="0">
                <a:latin typeface="Times New Roman" pitchFamily="18" charset="0"/>
                <a:cs typeface="Times New Roman" pitchFamily="18" charset="0"/>
              </a:rPr>
              <a:t>Ho </a:t>
            </a:r>
            <a:r>
              <a:rPr lang="el-GR" sz="2000" dirty="0" smtClean="0">
                <a:latin typeface="Times New Roman" pitchFamily="18" charset="0"/>
                <a:cs typeface="Times New Roman" pitchFamily="18" charset="0"/>
              </a:rPr>
              <a:t>και </a:t>
            </a:r>
            <a:r>
              <a:rPr lang="en-US" sz="2000" dirty="0" smtClean="0">
                <a:latin typeface="Times New Roman" pitchFamily="18" charset="0"/>
                <a:cs typeface="Times New Roman" pitchFamily="18" charset="0"/>
              </a:rPr>
              <a:t>Saunders</a:t>
            </a:r>
            <a:r>
              <a:rPr lang="el-GR" sz="2000" dirty="0" smtClean="0">
                <a:latin typeface="Times New Roman" pitchFamily="18" charset="0"/>
                <a:cs typeface="Times New Roman" pitchFamily="18" charset="0"/>
              </a:rPr>
              <a:t> (1981) ως προς την κατεύθυνση της επίδρασης των διαφόρων παραγόντων που επηρεάζουν το μέγεθος του περιθωρίου επιτοκίου.</a:t>
            </a:r>
          </a:p>
          <a:p>
            <a:endParaRPr lang="el-GR"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4.5 Οικονομετρική εκτίμηση ενός υποδείγματος καθορισμού ΝΙΜ</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l-GR" sz="2000" dirty="0" smtClean="0">
                <a:latin typeface="Times New Roman" pitchFamily="18" charset="0"/>
                <a:cs typeface="Times New Roman" pitchFamily="18" charset="0"/>
              </a:rPr>
              <a:t>Η βασική εξίσωση εκτίμησης είναι η ακόλουθη και οι οικονομετρικοί έλεγχοι που αναφέρονται στο παρακάτω πλαίσιο ανάλυσης συνηγόρησαν στην χρήση του υποδείγματος σταθερών επιδράσεων.</a:t>
            </a:r>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Η εξαρτημένη μεταβλητή Υ είναι το καθαρό περιθώριο επιτοκίου (NIM), που ορίζεται ως η διαφορά μεταξύ εσόδων από τόκους της τράπεζας και εξόδων από τόκους που εκφράζονται ως ποσοστό του σύνολο του ενεργητικού της. Ενώ ως Χ έχουμε ένα διάνυσμα από μεταβλητές (δείτε πίνακα 3.1) σχετικές με τις θεωρίες που παρουσιάσαμε και την εμπειρική βιβλιογραφία</a:t>
            </a:r>
            <a:endParaRPr lang="en-US" sz="2000" dirty="0" smtClean="0">
              <a:latin typeface="Times New Roman" pitchFamily="18" charset="0"/>
              <a:cs typeface="Times New Roman" pitchFamily="18" charset="0"/>
            </a:endParaRPr>
          </a:p>
          <a:p>
            <a:r>
              <a:rPr lang="el-G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endParaRPr lang="el-GR" sz="2000" dirty="0" smtClean="0"/>
          </a:p>
          <a:p>
            <a:endParaRPr lang="el-GR" dirty="0"/>
          </a:p>
        </p:txBody>
      </p:sp>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60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660231" y="2276872"/>
            <a:ext cx="2117035" cy="288032"/>
          </a:xfrm>
          <a:prstGeom prst="rect">
            <a:avLst/>
          </a:prstGeom>
          <a:noFill/>
        </p:spPr>
      </p:pic>
      <p:sp>
        <p:nvSpPr>
          <p:cNvPr id="46083" name="Rectangle 3"/>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b="1" dirty="0" smtClean="0">
                <a:latin typeface="Times New Roman" pitchFamily="18" charset="0"/>
                <a:cs typeface="Times New Roman" pitchFamily="18" charset="0"/>
              </a:rPr>
              <a:t>Πίνακας 3.1: </a:t>
            </a:r>
            <a:r>
              <a:rPr lang="el-GR" dirty="0" smtClean="0">
                <a:latin typeface="Times New Roman" pitchFamily="18" charset="0"/>
                <a:cs typeface="Times New Roman" pitchFamily="18" charset="0"/>
              </a:rPr>
              <a:t>Προσδιοριστικοί Παράγοντες του ΝΙΜ</a:t>
            </a:r>
          </a:p>
          <a:p>
            <a:r>
              <a:rPr lang="el-GR" dirty="0" smtClean="0">
                <a:latin typeface="Times New Roman" pitchFamily="18" charset="0"/>
                <a:cs typeface="Times New Roman" pitchFamily="18" charset="0"/>
              </a:rPr>
              <a:t>Δομή αγοράς (MS) = (Συνολικά έσοδα-Συνολικά Έξοδα) / (Συνολικά έσοδα)</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μετράται με το δείκτη</a:t>
            </a:r>
            <a:r>
              <a:rPr lang="en-US" dirty="0" smtClean="0">
                <a:latin typeface="Times New Roman" pitchFamily="18" charset="0"/>
                <a:cs typeface="Times New Roman" pitchFamily="18" charset="0"/>
              </a:rPr>
              <a:t> Lerner</a:t>
            </a:r>
            <a:r>
              <a:rPr lang="el-GR"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p</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AC</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p</a:t>
            </a:r>
            <a:r>
              <a:rPr lang="el-GR"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TR</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TC</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TR</a:t>
            </a:r>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Λειτουργικό Κόστος (OC) = (Λειτουργικές Δαπάνες) / (Σύνολο Ενεργητικού)</a:t>
            </a:r>
          </a:p>
          <a:p>
            <a:r>
              <a:rPr lang="el-GR" dirty="0" smtClean="0">
                <a:latin typeface="Times New Roman" pitchFamily="18" charset="0"/>
                <a:cs typeface="Times New Roman" pitchFamily="18" charset="0"/>
              </a:rPr>
              <a:t>Αποστροφή στον κίνδυνο (RA) = (Χρεόγραφα + </a:t>
            </a:r>
            <a:r>
              <a:rPr lang="el-GR" dirty="0" err="1" smtClean="0">
                <a:latin typeface="Times New Roman" pitchFamily="18" charset="0"/>
                <a:cs typeface="Times New Roman" pitchFamily="18" charset="0"/>
              </a:rPr>
              <a:t>Λοιπα</a:t>
            </a:r>
            <a:r>
              <a:rPr lang="el-GR" dirty="0" smtClean="0">
                <a:latin typeface="Times New Roman" pitchFamily="18" charset="0"/>
                <a:cs typeface="Times New Roman" pitchFamily="18" charset="0"/>
              </a:rPr>
              <a:t> στοιχεία ενεργητικού ) / (Σύνολο Ενεργητικού)</a:t>
            </a:r>
          </a:p>
          <a:p>
            <a:r>
              <a:rPr lang="el-GR" dirty="0" smtClean="0">
                <a:latin typeface="Times New Roman" pitchFamily="18" charset="0"/>
                <a:cs typeface="Times New Roman" pitchFamily="18" charset="0"/>
              </a:rPr>
              <a:t>Μεταβλητότητα Επιτοκίων (V) =Τυπική απόκλιση ημερήσιας απόδοσης του 3-ετούς Ομολόγου</a:t>
            </a:r>
          </a:p>
          <a:p>
            <a:r>
              <a:rPr lang="el-GR" dirty="0" smtClean="0">
                <a:latin typeface="Times New Roman" pitchFamily="18" charset="0"/>
                <a:cs typeface="Times New Roman" pitchFamily="18" charset="0"/>
              </a:rPr>
              <a:t>Πιστωτικός Κίνδυνος (CR)=(Ύψος δανείων) / (Σύνολο Ενεργητικού)</a:t>
            </a:r>
          </a:p>
          <a:p>
            <a:r>
              <a:rPr lang="el-GR" dirty="0" smtClean="0">
                <a:latin typeface="Times New Roman" pitchFamily="18" charset="0"/>
                <a:cs typeface="Times New Roman" pitchFamily="18" charset="0"/>
              </a:rPr>
              <a:t>Αλληλεπίδραση πιστωτικού με κίνδυνο αγοράς (ΙΝ) =(Πιστωτικός κίνδυνος) </a:t>
            </a:r>
            <a:r>
              <a:rPr lang="en-US" dirty="0" smtClean="0">
                <a:latin typeface="Times New Roman" pitchFamily="18" charset="0"/>
                <a:cs typeface="Times New Roman" pitchFamily="18" charset="0"/>
              </a:rPr>
              <a:t>x</a:t>
            </a:r>
            <a:r>
              <a:rPr lang="el-GR" dirty="0" smtClean="0">
                <a:latin typeface="Times New Roman" pitchFamily="18" charset="0"/>
                <a:cs typeface="Times New Roman" pitchFamily="18" charset="0"/>
              </a:rPr>
              <a:t> (Τυπική απόκλιση ομολόγου)</a:t>
            </a:r>
          </a:p>
          <a:p>
            <a:r>
              <a:rPr lang="el-GR" dirty="0" smtClean="0">
                <a:latin typeface="Times New Roman" pitchFamily="18" charset="0"/>
                <a:cs typeface="Times New Roman" pitchFamily="18" charset="0"/>
              </a:rPr>
              <a:t>Οικονομίες Κλίμακας (LN) = Λογάριθμος δανείων</a:t>
            </a:r>
          </a:p>
          <a:p>
            <a:r>
              <a:rPr lang="el-GR" dirty="0" smtClean="0">
                <a:latin typeface="Times New Roman" pitchFamily="18" charset="0"/>
                <a:cs typeface="Times New Roman" pitchFamily="18" charset="0"/>
              </a:rPr>
              <a:t>Έμμεση πληρωμή τόκων (Ι)= (Λειτουργικές Δαπάνες-Έσοδα εκτός τόκων )/ (Σύνολο Ενεργητικού)</a:t>
            </a:r>
          </a:p>
          <a:p>
            <a:r>
              <a:rPr lang="el-GR" dirty="0" smtClean="0">
                <a:latin typeface="Times New Roman" pitchFamily="18" charset="0"/>
                <a:cs typeface="Times New Roman" pitchFamily="18" charset="0"/>
              </a:rPr>
              <a:t>Κόστος Ευκαιρίας (O)= (Ρευστά διαθέσιμα) / (Σύνολο Ενεργητικού)</a:t>
            </a:r>
          </a:p>
          <a:p>
            <a:r>
              <a:rPr lang="el-GR" dirty="0" smtClean="0">
                <a:latin typeface="Times New Roman" pitchFamily="18" charset="0"/>
                <a:cs typeface="Times New Roman" pitchFamily="18" charset="0"/>
              </a:rPr>
              <a:t>Αποτελεσματικότητα διοίκησης (Q) =(Λειτουργικές Δαπάνες) / (Συνολικά έσοδα)</a:t>
            </a:r>
          </a:p>
          <a:p>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sz="2000" b="1" dirty="0" smtClean="0">
                <a:latin typeface="Times New Roman" pitchFamily="18" charset="0"/>
                <a:cs typeface="Times New Roman" pitchFamily="18" charset="0"/>
              </a:rPr>
              <a:t>Πίνακας 3.2: </a:t>
            </a:r>
            <a:r>
              <a:rPr lang="el-GR" sz="2000" dirty="0" smtClean="0">
                <a:latin typeface="Times New Roman" pitchFamily="18" charset="0"/>
                <a:cs typeface="Times New Roman" pitchFamily="18" charset="0"/>
              </a:rPr>
              <a:t>Αποτελέσματα εκτίμησης υποδείγματος σταθερών επιδράσεων για την τραπεζική αγορά στην Κορέα</a:t>
            </a:r>
          </a:p>
          <a:p>
            <a:pPr algn="just"/>
            <a:r>
              <a:rPr lang="el-GR" sz="2000" dirty="0" smtClean="0">
                <a:latin typeface="Times New Roman" pitchFamily="18" charset="0"/>
                <a:cs typeface="Times New Roman" pitchFamily="18" charset="0"/>
              </a:rPr>
              <a:t>Συγκεκριμένα, οι τράπεζες με μονοπωλιακή δύναμη μπορούν να πετύχουν υψηλότερο επιτόκιο δανείων και χαμηλότερο επιτόκιο καταθέσεων. Επίσης στατιστικά σημαντική μεταβλητή και θετικά συσχετισμένη με το </a:t>
            </a:r>
            <a:r>
              <a:rPr lang="el-GR" sz="2000" dirty="0" err="1" smtClean="0">
                <a:latin typeface="Times New Roman" pitchFamily="18" charset="0"/>
                <a:cs typeface="Times New Roman" pitchFamily="18" charset="0"/>
              </a:rPr>
              <a:t>επιτοκιακό</a:t>
            </a:r>
            <a:r>
              <a:rPr lang="el-GR" sz="2000" dirty="0" smtClean="0">
                <a:latin typeface="Times New Roman" pitchFamily="18" charset="0"/>
                <a:cs typeface="Times New Roman" pitchFamily="18" charset="0"/>
              </a:rPr>
              <a:t> περιθώριο είναι και το λειτουργικό κόστος (</a:t>
            </a:r>
            <a:r>
              <a:rPr lang="en-US" sz="2000" dirty="0" smtClean="0">
                <a:latin typeface="Times New Roman" pitchFamily="18" charset="0"/>
                <a:cs typeface="Times New Roman" pitchFamily="18" charset="0"/>
              </a:rPr>
              <a:t>OC</a:t>
            </a:r>
            <a:r>
              <a:rPr lang="el-GR" sz="2000" dirty="0" smtClean="0">
                <a:latin typeface="Times New Roman" pitchFamily="18" charset="0"/>
                <a:cs typeface="Times New Roman" pitchFamily="18" charset="0"/>
              </a:rPr>
              <a:t>), το οποίο σημαίνει ότι οι τράπεζες χρεώνουν ένα επιπλέον περιθώριο επιτοκίου για να καλύψουν το υψηλό λειτουργικό κόστος. Το ίδιο συμβαίνει και με την μεταβλητή που δηλώνει το βαθμό αποστροφής στον κίνδυνο (</a:t>
            </a:r>
            <a:r>
              <a:rPr lang="en-US" sz="2000" dirty="0" smtClean="0">
                <a:latin typeface="Times New Roman" pitchFamily="18" charset="0"/>
                <a:cs typeface="Times New Roman" pitchFamily="18" charset="0"/>
              </a:rPr>
              <a:t>RA</a:t>
            </a:r>
            <a:r>
              <a:rPr lang="el-GR" sz="2000" dirty="0" smtClean="0">
                <a:latin typeface="Times New Roman" pitchFamily="18" charset="0"/>
                <a:cs typeface="Times New Roman" pitchFamily="18" charset="0"/>
              </a:rPr>
              <a:t>), το οποίο επιβεβαιώνει ότι οι διοικήσεις των τραπεζών με αποστροφή στον κίνδυνο, τείνουν να εφαρμόζουν υψηλότερο περιθώριο επιτοκίου.</a:t>
            </a:r>
          </a:p>
          <a:p>
            <a:pPr algn="just"/>
            <a:r>
              <a:rPr lang="el-GR" sz="2000" dirty="0" smtClean="0">
                <a:latin typeface="Times New Roman" pitchFamily="18" charset="0"/>
                <a:cs typeface="Times New Roman" pitchFamily="18" charset="0"/>
              </a:rPr>
              <a:t>Τέλος η αποτελεσματικότητα της διοίκησης (</a:t>
            </a:r>
            <a:r>
              <a:rPr lang="en-US" sz="2000" dirty="0" smtClean="0">
                <a:latin typeface="Times New Roman" pitchFamily="18" charset="0"/>
                <a:cs typeface="Times New Roman" pitchFamily="18" charset="0"/>
              </a:rPr>
              <a:t>Q</a:t>
            </a:r>
            <a:r>
              <a:rPr lang="el-GR" sz="2000" dirty="0" smtClean="0">
                <a:latin typeface="Times New Roman" pitchFamily="18" charset="0"/>
                <a:cs typeface="Times New Roman" pitchFamily="18" charset="0"/>
              </a:rPr>
              <a:t>) σε σχέση με το περιθώριο επιτοκίου των τραπεζών, υπονοεί ότι όσο αποτελεσματικότερη είναι η διοίκηση τόσο μικρότερο θα είναι το </a:t>
            </a:r>
            <a:r>
              <a:rPr lang="el-GR" sz="2000" dirty="0" err="1" smtClean="0">
                <a:latin typeface="Times New Roman" pitchFamily="18" charset="0"/>
                <a:cs typeface="Times New Roman" pitchFamily="18" charset="0"/>
              </a:rPr>
              <a:t>επιτοκιακό</a:t>
            </a:r>
            <a:r>
              <a:rPr lang="el-GR" sz="2000" dirty="0" smtClean="0">
                <a:latin typeface="Times New Roman" pitchFamily="18" charset="0"/>
                <a:cs typeface="Times New Roman" pitchFamily="18" charset="0"/>
              </a:rPr>
              <a:t> περιθώριο. Θεωρητικές ερμηνείες είναι περιορισμένες για το αρνητικό πρόσημο της μεταβλητής (</a:t>
            </a:r>
            <a:r>
              <a:rPr lang="en-US" sz="2000" dirty="0" smtClean="0">
                <a:latin typeface="Times New Roman" pitchFamily="18" charset="0"/>
                <a:cs typeface="Times New Roman" pitchFamily="18" charset="0"/>
              </a:rPr>
              <a:t>LN</a:t>
            </a:r>
            <a:r>
              <a:rPr lang="el-GR" sz="2000" dirty="0" smtClean="0">
                <a:latin typeface="Times New Roman" pitchFamily="18" charset="0"/>
                <a:cs typeface="Times New Roman" pitchFamily="18" charset="0"/>
              </a:rPr>
              <a:t>), καθώς επίσης και το αρνητικό πρόσημο της μεταβλητότητας των επιτοκίων (</a:t>
            </a:r>
            <a:r>
              <a:rPr lang="en-US" sz="2000" dirty="0" smtClean="0">
                <a:latin typeface="Times New Roman" pitchFamily="18" charset="0"/>
                <a:cs typeface="Times New Roman" pitchFamily="18" charset="0"/>
              </a:rPr>
              <a:t>V</a:t>
            </a:r>
            <a:r>
              <a:rPr lang="el-GR" sz="2000" dirty="0" smtClean="0">
                <a:latin typeface="Times New Roman" pitchFamily="18" charset="0"/>
                <a:cs typeface="Times New Roman" pitchFamily="18" charset="0"/>
              </a:rPr>
              <a:t>). </a:t>
            </a:r>
          </a:p>
          <a:p>
            <a:endParaRPr lang="el-GR" sz="2000" dirty="0" smtClean="0"/>
          </a:p>
          <a:p>
            <a:pPr>
              <a:buNone/>
            </a:pPr>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Όπως προκύπτει βασική προϋπόθεση είναι η σταθερότητα του πολλαπλασιαστή χρήματος προκειμένου οι νομισματικές αρχές να μπορούν να επηρεάσουν κατά ένα προβλέψιμο τρόπο την ποσότητα χρήματος. Έτσι αν υποθέσουμε ότι ο λόγος των ρευστών προς τις καταθέσεις (</a:t>
            </a:r>
            <a:r>
              <a:rPr lang="en-US" i="1" dirty="0">
                <a:latin typeface="Times New Roman" pitchFamily="18" charset="0"/>
                <a:cs typeface="Times New Roman" pitchFamily="18" charset="0"/>
              </a:rPr>
              <a:t>c</a:t>
            </a:r>
            <a:r>
              <a:rPr lang="el-GR" dirty="0">
                <a:latin typeface="Times New Roman" pitchFamily="18" charset="0"/>
                <a:cs typeface="Times New Roman" pitchFamily="18" charset="0"/>
              </a:rPr>
              <a:t>) είναι σταθερός, ο λόγος των υποχρεωτικών ρευστών διαθεσίμων (</a:t>
            </a:r>
            <a:r>
              <a:rPr lang="el-GR" i="1" dirty="0">
                <a:latin typeface="Times New Roman" pitchFamily="18" charset="0"/>
                <a:cs typeface="Times New Roman" pitchFamily="18" charset="0"/>
              </a:rPr>
              <a:t>k</a:t>
            </a:r>
            <a:r>
              <a:rPr lang="el-GR" dirty="0">
                <a:latin typeface="Times New Roman" pitchFamily="18" charset="0"/>
                <a:cs typeface="Times New Roman" pitchFamily="18" charset="0"/>
              </a:rPr>
              <a:t>) είναι σταθερός, τότε μπορούμε να σκεφτούμε το (</a:t>
            </a:r>
            <a:r>
              <a:rPr lang="el-GR" i="1" dirty="0">
                <a:latin typeface="Times New Roman" pitchFamily="18" charset="0"/>
                <a:cs typeface="Times New Roman" pitchFamily="18" charset="0"/>
              </a:rPr>
              <a:t>m</a:t>
            </a:r>
            <a:r>
              <a:rPr lang="el-GR" dirty="0">
                <a:latin typeface="Times New Roman" pitchFamily="18" charset="0"/>
                <a:cs typeface="Times New Roman" pitchFamily="18" charset="0"/>
              </a:rPr>
              <a:t>) ως τον πολλαπλασιαστή χρήματος, ο οποίος μετατρέπει τις αλλαγές στη νομισματική βάση σε αλλαγές στην ποσότητα του χρήματος μέσω του τραπεζικού συστήματος και τη δημιουργία καταθέσεων. Μπορούμε τώρα να βρούμε τους πολλαπλασιαστές καταθέσεων και πιστώσεων χρησιμοποιώντας την σχέση (3.3) και (3.4). Έτσι μπορούμε να γράψουμε:</a:t>
            </a:r>
          </a:p>
          <a:p>
            <a:endParaRPr lang="el-GR" dirty="0"/>
          </a:p>
        </p:txBody>
      </p:sp>
      <p:graphicFrame>
        <p:nvGraphicFramePr>
          <p:cNvPr id="2050" name="Object 2"/>
          <p:cNvGraphicFramePr>
            <a:graphicFrameLocks noChangeAspect="1"/>
          </p:cNvGraphicFramePr>
          <p:nvPr/>
        </p:nvGraphicFramePr>
        <p:xfrm>
          <a:off x="1187624" y="5949280"/>
          <a:ext cx="2795604" cy="720080"/>
        </p:xfrm>
        <a:graphic>
          <a:graphicData uri="http://schemas.openxmlformats.org/presentationml/2006/ole">
            <p:oleObj spid="_x0000_s2050" name="Equation" r:id="rId3" imgW="1676160" imgH="43164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a:latin typeface="Times New Roman" pitchFamily="18" charset="0"/>
                <a:cs typeface="Times New Roman" pitchFamily="18" charset="0"/>
              </a:rPr>
              <a:t>Διαιρώντας και τα δυο μέλη της τελευταίας σχέσης με την (3.1</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l-GR" dirty="0">
                <a:latin typeface="Times New Roman" pitchFamily="18" charset="0"/>
                <a:cs typeface="Times New Roman" pitchFamily="18" charset="0"/>
              </a:rPr>
              <a:t>Έτσι ο πολλαπλασιαστής πιστώσεων </a:t>
            </a:r>
            <a:r>
              <a:rPr lang="el-GR" dirty="0" smtClean="0">
                <a:latin typeface="Times New Roman" pitchFamily="18" charset="0"/>
                <a:cs typeface="Times New Roman" pitchFamily="18" charset="0"/>
              </a:rPr>
              <a:t>είναι:</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3.6</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l-GR" dirty="0">
                <a:latin typeface="Times New Roman" pitchFamily="18" charset="0"/>
                <a:cs typeface="Times New Roman" pitchFamily="18" charset="0"/>
              </a:rPr>
              <a:t>Παρόμοια ο πολλαπλασιαστής καταθέσεων είναι:</a:t>
            </a:r>
          </a:p>
          <a:p>
            <a:endParaRPr lang="el-GR"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3.7)</a:t>
            </a:r>
          </a:p>
          <a:p>
            <a:endParaRPr lang="en-US" dirty="0" smtClean="0">
              <a:latin typeface="Times New Roman" pitchFamily="18" charset="0"/>
              <a:cs typeface="Times New Roman" pitchFamily="18" charset="0"/>
            </a:endParaRPr>
          </a:p>
          <a:p>
            <a:pPr>
              <a:buNone/>
            </a:pPr>
            <a:endParaRPr lang="en-US" dirty="0" smtClean="0"/>
          </a:p>
          <a:p>
            <a:endParaRPr lang="el-GR" dirty="0"/>
          </a:p>
          <a:p>
            <a:endParaRPr lang="el-GR" dirty="0"/>
          </a:p>
        </p:txBody>
      </p:sp>
      <p:graphicFrame>
        <p:nvGraphicFramePr>
          <p:cNvPr id="3074" name="Object 2"/>
          <p:cNvGraphicFramePr>
            <a:graphicFrameLocks noChangeAspect="1"/>
          </p:cNvGraphicFramePr>
          <p:nvPr/>
        </p:nvGraphicFramePr>
        <p:xfrm>
          <a:off x="4644008" y="2135573"/>
          <a:ext cx="2664296" cy="1005395"/>
        </p:xfrm>
        <a:graphic>
          <a:graphicData uri="http://schemas.openxmlformats.org/presentationml/2006/ole">
            <p:oleObj spid="_x0000_s3074" name="Equation" r:id="rId3" imgW="2019240" imgH="761760" progId="Equation.DSMT4">
              <p:embed/>
            </p:oleObj>
          </a:graphicData>
        </a:graphic>
      </p:graphicFrame>
      <p:graphicFrame>
        <p:nvGraphicFramePr>
          <p:cNvPr id="3075" name="Object 3"/>
          <p:cNvGraphicFramePr>
            <a:graphicFrameLocks noChangeAspect="1"/>
          </p:cNvGraphicFramePr>
          <p:nvPr/>
        </p:nvGraphicFramePr>
        <p:xfrm>
          <a:off x="1043608" y="3933056"/>
          <a:ext cx="1888468" cy="731781"/>
        </p:xfrm>
        <a:graphic>
          <a:graphicData uri="http://schemas.openxmlformats.org/presentationml/2006/ole">
            <p:oleObj spid="_x0000_s3075" name="Equation" r:id="rId4" imgW="1015920" imgH="393480" progId="Equation.DSMT4">
              <p:embed/>
            </p:oleObj>
          </a:graphicData>
        </a:graphic>
      </p:graphicFrame>
      <p:graphicFrame>
        <p:nvGraphicFramePr>
          <p:cNvPr id="3076" name="Object 4"/>
          <p:cNvGraphicFramePr>
            <a:graphicFrameLocks noChangeAspect="1"/>
          </p:cNvGraphicFramePr>
          <p:nvPr/>
        </p:nvGraphicFramePr>
        <p:xfrm>
          <a:off x="899592" y="5373216"/>
          <a:ext cx="1588821" cy="648072"/>
        </p:xfrm>
        <a:graphic>
          <a:graphicData uri="http://schemas.openxmlformats.org/presentationml/2006/ole">
            <p:oleObj spid="_x0000_s3076" name="Equation" r:id="rId5" imgW="965160" imgH="39348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Η κεντρική τράπεζα μπορεί να ελέγξει την νομισματική βάση ή να εκτελέσει πράξεις ανοικτής αγοράς, για τη χρηματοδότηση του ελλείμματος του κρατικού προϋπολογισμού, η οποία δίνεται από το χρηματοδοτικό περιορισμό</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3.8)</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Όπου G είναι κρατικές δαπάνες, T είναι τα φορολογικά έσοδα και ΔB είναι οι πωλήσεις του δημόσιου χρέους. Λύνοντας την (3.8) ως προς Δ</a:t>
            </a:r>
            <a:r>
              <a:rPr lang="el-GR" i="1" dirty="0">
                <a:latin typeface="Times New Roman" pitchFamily="18" charset="0"/>
                <a:cs typeface="Times New Roman" pitchFamily="18" charset="0"/>
              </a:rPr>
              <a:t>Η</a:t>
            </a:r>
            <a:r>
              <a:rPr lang="el-GR" dirty="0">
                <a:latin typeface="Times New Roman" pitchFamily="18" charset="0"/>
                <a:cs typeface="Times New Roman" pitchFamily="18" charset="0"/>
              </a:rPr>
              <a:t> και αντικαθιστώντας στην (3.6) και στην (3.7) αντίστοιχα, μπορούμε να δείξουμε ότι υπάρχει μια άμεση σχέση μεταξύ της χρηματοδότησης του ελλείμματος του κρατικού προϋπολογισμού και της μεταβολής των τραπεζικών χορηγήσεων και καταθέσεων</a:t>
            </a:r>
          </a:p>
          <a:p>
            <a:endParaRPr lang="el-GR" dirty="0"/>
          </a:p>
          <a:p>
            <a:endParaRPr lang="el-GR" dirty="0"/>
          </a:p>
        </p:txBody>
      </p:sp>
      <p:graphicFrame>
        <p:nvGraphicFramePr>
          <p:cNvPr id="4098" name="Object 2"/>
          <p:cNvGraphicFramePr>
            <a:graphicFrameLocks noChangeAspect="1"/>
          </p:cNvGraphicFramePr>
          <p:nvPr/>
        </p:nvGraphicFramePr>
        <p:xfrm>
          <a:off x="2483768" y="2852936"/>
          <a:ext cx="1976870" cy="321816"/>
        </p:xfrm>
        <a:graphic>
          <a:graphicData uri="http://schemas.openxmlformats.org/presentationml/2006/ole">
            <p:oleObj spid="_x0000_s4098" name="Equation" r:id="rId3" imgW="1091880" imgH="1774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smtClean="0"/>
              <a:t>                        </a:t>
            </a:r>
            <a:r>
              <a:rPr lang="el-GR" dirty="0" smtClean="0"/>
              <a:t>(</a:t>
            </a:r>
            <a:r>
              <a:rPr lang="el-GR" dirty="0"/>
              <a:t>3.9</a:t>
            </a:r>
            <a:r>
              <a:rPr lang="el-GR" dirty="0" smtClean="0"/>
              <a:t>)</a:t>
            </a:r>
            <a:endParaRPr lang="en-US" dirty="0" smtClean="0"/>
          </a:p>
          <a:p>
            <a:endParaRPr lang="en-US" dirty="0"/>
          </a:p>
          <a:p>
            <a:r>
              <a:rPr lang="en-US" dirty="0" smtClean="0"/>
              <a:t>                           </a:t>
            </a:r>
            <a:r>
              <a:rPr lang="el-GR" dirty="0" smtClean="0"/>
              <a:t>(</a:t>
            </a:r>
            <a:r>
              <a:rPr lang="el-GR" dirty="0"/>
              <a:t>3.10</a:t>
            </a:r>
            <a:r>
              <a:rPr lang="el-GR" dirty="0" smtClean="0"/>
              <a:t>)</a:t>
            </a:r>
            <a:endParaRPr lang="en-US" dirty="0" smtClean="0"/>
          </a:p>
          <a:p>
            <a:endParaRPr lang="en-US" dirty="0"/>
          </a:p>
          <a:p>
            <a:pPr algn="just"/>
            <a:r>
              <a:rPr lang="el-GR" sz="2800" dirty="0">
                <a:latin typeface="Times New Roman" pitchFamily="18" charset="0"/>
                <a:cs typeface="Times New Roman" pitchFamily="18" charset="0"/>
              </a:rPr>
              <a:t>Πιο συγκεκριμένα οι ανάγκες του κράτους καθορίζουν το μέγεθος των καταθέσεων και πιστώσεων που δημιουργούνται στο τραπεζικό σύστημα.</a:t>
            </a:r>
          </a:p>
          <a:p>
            <a:endParaRPr lang="en-US" dirty="0" smtClean="0"/>
          </a:p>
          <a:p>
            <a:endParaRPr lang="en-US" dirty="0"/>
          </a:p>
          <a:p>
            <a:endParaRPr lang="en-US" dirty="0" smtClean="0"/>
          </a:p>
        </p:txBody>
      </p:sp>
      <p:graphicFrame>
        <p:nvGraphicFramePr>
          <p:cNvPr id="5122" name="Object 2"/>
          <p:cNvGraphicFramePr>
            <a:graphicFrameLocks noChangeAspect="1"/>
          </p:cNvGraphicFramePr>
          <p:nvPr/>
        </p:nvGraphicFramePr>
        <p:xfrm>
          <a:off x="827584" y="1628800"/>
          <a:ext cx="2272284" cy="537716"/>
        </p:xfrm>
        <a:graphic>
          <a:graphicData uri="http://schemas.openxmlformats.org/presentationml/2006/ole">
            <p:oleObj spid="_x0000_s5122" name="Equation" r:id="rId3" imgW="1663560" imgH="393480" progId="Equation.DSMT4">
              <p:embed/>
            </p:oleObj>
          </a:graphicData>
        </a:graphic>
      </p:graphicFrame>
      <p:graphicFrame>
        <p:nvGraphicFramePr>
          <p:cNvPr id="5123" name="Object 3"/>
          <p:cNvGraphicFramePr>
            <a:graphicFrameLocks noChangeAspect="1"/>
          </p:cNvGraphicFramePr>
          <p:nvPr/>
        </p:nvGraphicFramePr>
        <p:xfrm>
          <a:off x="1043608" y="2840305"/>
          <a:ext cx="2100082" cy="516687"/>
        </p:xfrm>
        <a:graphic>
          <a:graphicData uri="http://schemas.openxmlformats.org/presentationml/2006/ole">
            <p:oleObj spid="_x0000_s5123" name="Equation" r:id="rId4" imgW="1600200" imgH="3934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latin typeface="Times New Roman" pitchFamily="18" charset="0"/>
                <a:cs typeface="Times New Roman" pitchFamily="18" charset="0"/>
              </a:rPr>
              <a:t>3.2.2 Το υπόδειγμα τέλειου ανταγωνισμού</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Στο παραδοσιακό υπόδειγμα οι τράπεζες είναι παθητικοί δέκτες της νομισματικής πολιτικής.</a:t>
            </a:r>
          </a:p>
          <a:p>
            <a:pPr algn="just"/>
            <a:r>
              <a:rPr lang="el-GR" dirty="0" smtClean="0">
                <a:latin typeface="Times New Roman" pitchFamily="18" charset="0"/>
                <a:cs typeface="Times New Roman" pitchFamily="18" charset="0"/>
              </a:rPr>
              <a:t>Το παρόν υπόδειγμα δίνει ιδιαίτερη βαρύτητα στο ύψος του ανταγωνισμού μεταξύ των τραπεζών. Θα πρέπει βέβαια να τονίσουμε ότι οι τράπεζες δεν είναι δέκτες τιμών για όλες τις κατηγορίες πελατών.</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ξεκινάμε την ανάλυση αγνοώντας τα κόστη που αντιμετωπίζει μια τράπεζα και αγνοώντας την ύπαρξη της διατραπεζικής αγοράς. </a:t>
            </a:r>
          </a:p>
          <a:p>
            <a:pPr algn="just"/>
            <a:r>
              <a:rPr lang="el-GR" dirty="0" smtClean="0">
                <a:latin typeface="Times New Roman" pitchFamily="18" charset="0"/>
                <a:cs typeface="Times New Roman" pitchFamily="18" charset="0"/>
              </a:rPr>
              <a:t>Υποθέτουμε ότι η τράπεζα συμπεριφέρεται έτσι ώστε να μεγιστοποιήσει τα κέρδη της κάτω από τον περιορισμό που προκύπτει από τον ισολογισμό της. Δηλαδή μπορεί να χορηγήσει δάνεια και να κρατήσει ρευστότητα με βάση τις καταθέσεις που προσελκύει. Έτσι το πρόβλημα βελτιστοποίησης μπορεί να γραφτεί ως εξής: </a:t>
            </a:r>
          </a:p>
          <a:p>
            <a:endParaRPr lang="el-GR" dirty="0" smtClean="0"/>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3179</Words>
  <Application>Microsoft Office PowerPoint</Application>
  <PresentationFormat>Προβολή στην οθόνη (4:3)</PresentationFormat>
  <Paragraphs>162</Paragraphs>
  <Slides>38</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38</vt:i4>
      </vt:variant>
    </vt:vector>
  </HeadingPairs>
  <TitlesOfParts>
    <vt:vector size="40" baseType="lpstr">
      <vt:lpstr>Θέμα του Office</vt:lpstr>
      <vt:lpstr>Equation</vt:lpstr>
      <vt:lpstr>ΚΕΦΑΛΑΙΟ 3  </vt:lpstr>
      <vt:lpstr>3.2 Τα θεωρητικά υποδείγματα της τραπεζικής συμπεριφοράς </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4.5 Οικονομετρική εκτίμηση ενός υποδείγματος καθορισμού ΝΙΜ </vt:lpstr>
      <vt:lpstr>Διαφάνεια 37</vt:lpstr>
      <vt:lpstr>Διαφάνεια 38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3</dc:title>
  <dc:creator>hp</dc:creator>
  <cp:lastModifiedBy>hp</cp:lastModifiedBy>
  <cp:revision>53</cp:revision>
  <dcterms:created xsi:type="dcterms:W3CDTF">2014-09-14T08:39:40Z</dcterms:created>
  <dcterms:modified xsi:type="dcterms:W3CDTF">2020-03-29T17:17:22Z</dcterms:modified>
</cp:coreProperties>
</file>