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3" r:id="rId1"/>
  </p:sldMasterIdLst>
  <p:notesMasterIdLst>
    <p:notesMasterId r:id="rId38"/>
  </p:notesMasterIdLst>
  <p:sldIdLst>
    <p:sldId id="310" r:id="rId2"/>
    <p:sldId id="311" r:id="rId3"/>
    <p:sldId id="335" r:id="rId4"/>
    <p:sldId id="408" r:id="rId5"/>
    <p:sldId id="336" r:id="rId6"/>
    <p:sldId id="337" r:id="rId7"/>
    <p:sldId id="321" r:id="rId8"/>
    <p:sldId id="409" r:id="rId9"/>
    <p:sldId id="410" r:id="rId10"/>
    <p:sldId id="320" r:id="rId11"/>
    <p:sldId id="383" r:id="rId12"/>
    <p:sldId id="382" r:id="rId13"/>
    <p:sldId id="411" r:id="rId14"/>
    <p:sldId id="426" r:id="rId15"/>
    <p:sldId id="412" r:id="rId16"/>
    <p:sldId id="413" r:id="rId17"/>
    <p:sldId id="414" r:id="rId18"/>
    <p:sldId id="415" r:id="rId19"/>
    <p:sldId id="384" r:id="rId20"/>
    <p:sldId id="416" r:id="rId21"/>
    <p:sldId id="424" r:id="rId22"/>
    <p:sldId id="423" r:id="rId23"/>
    <p:sldId id="418" r:id="rId24"/>
    <p:sldId id="419" r:id="rId25"/>
    <p:sldId id="420" r:id="rId26"/>
    <p:sldId id="425" r:id="rId27"/>
    <p:sldId id="421" r:id="rId28"/>
    <p:sldId id="422" r:id="rId29"/>
    <p:sldId id="344" r:id="rId30"/>
    <p:sldId id="403" r:id="rId31"/>
    <p:sldId id="427" r:id="rId32"/>
    <p:sldId id="432" r:id="rId33"/>
    <p:sldId id="428" r:id="rId34"/>
    <p:sldId id="429" r:id="rId35"/>
    <p:sldId id="430" r:id="rId36"/>
    <p:sldId id="3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1E1F9-891A-7A25-C86F-719B23ADD674}" name="ΜΙΚΡΟΥΛΗ ΓΕΩΡΓΙΑ" initials="ΜΓ" userId="ΜΙΚΡΟΥΛΗ ΓΕΩΡΓΙΑ"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CC"/>
    <a:srgbClr val="6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Στυλ με θέμα 2 - Έμφαση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Μεσαίο στυλ 3 - Έμφαση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Μεσαίο στυλ 3 - Έμφαση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Μεσαίο στυλ 3 - Έμφαση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Μεσαίο στυλ 3 - Έμφαση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Μεσαίο στυλ 4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Σκούρο στυλ 1 - Έμφαση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Σκούρο στυλ 1 - Έμφαση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Σκούρο στυλ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Σκούρο στυλ 1 - Έμφαση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100" d="100"/>
        <a:sy n="100" d="100"/>
      </p:scale>
      <p:origin x="0" y="-5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0B149-F3E0-4137-B33E-A47B794184C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8567B5EA-7E94-4B50-900E-1D2A488902AD}">
      <dgm:prSet custT="1"/>
      <dgm:spPr/>
      <dgm:t>
        <a:bodyPr/>
        <a:lstStyle/>
        <a:p>
          <a:r>
            <a:rPr lang="el-GR" sz="3000" dirty="0">
              <a:latin typeface="Times New Roman" panose="02020603050405020304" pitchFamily="18" charset="0"/>
              <a:cs typeface="Times New Roman" panose="02020603050405020304" pitchFamily="18" charset="0"/>
            </a:rPr>
            <a:t>1. Εισαγωγή</a:t>
          </a:r>
          <a:endParaRPr lang="en-US" sz="3000" dirty="0">
            <a:latin typeface="Times New Roman" panose="02020603050405020304" pitchFamily="18" charset="0"/>
            <a:cs typeface="Times New Roman" panose="02020603050405020304" pitchFamily="18" charset="0"/>
          </a:endParaRPr>
        </a:p>
      </dgm:t>
    </dgm:pt>
    <dgm:pt modelId="{828DB025-6AA2-4A1D-A24F-6D472C963860}" type="parTrans" cxnId="{063FE6A8-92B7-49ED-9BDB-F2E0465F1A89}">
      <dgm:prSet/>
      <dgm:spPr/>
      <dgm:t>
        <a:bodyPr/>
        <a:lstStyle/>
        <a:p>
          <a:endParaRPr lang="en-US">
            <a:latin typeface="+mj-lt"/>
          </a:endParaRPr>
        </a:p>
      </dgm:t>
    </dgm:pt>
    <dgm:pt modelId="{DF6372DC-CF0C-463C-9ABE-1EFA755AE229}" type="sibTrans" cxnId="{063FE6A8-92B7-49ED-9BDB-F2E0465F1A89}">
      <dgm:prSet/>
      <dgm:spPr/>
      <dgm:t>
        <a:bodyPr/>
        <a:lstStyle/>
        <a:p>
          <a:endParaRPr lang="en-US">
            <a:latin typeface="+mj-lt"/>
          </a:endParaRPr>
        </a:p>
      </dgm:t>
    </dgm:pt>
    <dgm:pt modelId="{F09873CB-499D-48BD-B3C3-1CBD40134DF8}">
      <dgm:prSet custT="1"/>
      <dgm:spPr/>
      <dgm:t>
        <a:bodyPr/>
        <a:lstStyle/>
        <a:p>
          <a:r>
            <a:rPr lang="el-GR" sz="3000" dirty="0">
              <a:latin typeface="Times New Roman" panose="02020603050405020304" pitchFamily="18" charset="0"/>
              <a:cs typeface="Times New Roman" panose="02020603050405020304" pitchFamily="18" charset="0"/>
            </a:rPr>
            <a:t>3. Θεωρητικό Πλαίσιο </a:t>
          </a:r>
          <a:r>
            <a:rPr lang="el-GR" sz="1800" dirty="0">
              <a:latin typeface="Times New Roman" panose="02020603050405020304" pitchFamily="18" charset="0"/>
              <a:cs typeface="Times New Roman" panose="02020603050405020304" pitchFamily="18" charset="0"/>
            </a:rPr>
            <a:t>(λόγοι, αναπαραστάσεις, εξουσία)</a:t>
          </a:r>
          <a:r>
            <a:rPr lang="el-GR" sz="30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dgm:t>
    </dgm:pt>
    <dgm:pt modelId="{FC429BBF-3607-4BCE-83A1-76C0E28265FA}" type="parTrans" cxnId="{BD1A200E-8D61-49DB-B672-71B975451804}">
      <dgm:prSet/>
      <dgm:spPr/>
      <dgm:t>
        <a:bodyPr/>
        <a:lstStyle/>
        <a:p>
          <a:endParaRPr lang="en-US">
            <a:latin typeface="+mj-lt"/>
          </a:endParaRPr>
        </a:p>
      </dgm:t>
    </dgm:pt>
    <dgm:pt modelId="{A78792C5-4711-4A9C-BBC6-1BD90446CFDF}" type="sibTrans" cxnId="{BD1A200E-8D61-49DB-B672-71B975451804}">
      <dgm:prSet/>
      <dgm:spPr/>
      <dgm:t>
        <a:bodyPr/>
        <a:lstStyle/>
        <a:p>
          <a:endParaRPr lang="en-US">
            <a:latin typeface="+mj-lt"/>
          </a:endParaRPr>
        </a:p>
      </dgm:t>
    </dgm:pt>
    <dgm:pt modelId="{8D1A0E3C-6250-4067-B573-32768DFBE286}">
      <dgm:prSet custT="1"/>
      <dgm:spPr/>
      <dgm:t>
        <a:bodyPr/>
        <a:lstStyle/>
        <a:p>
          <a:r>
            <a:rPr lang="el-GR" sz="3000" dirty="0">
              <a:latin typeface="Times New Roman" panose="02020603050405020304" pitchFamily="18" charset="0"/>
              <a:cs typeface="Times New Roman" panose="02020603050405020304" pitchFamily="18" charset="0"/>
            </a:rPr>
            <a:t>6. Ανάλυση</a:t>
          </a:r>
          <a:endParaRPr lang="en-US" sz="3000" dirty="0">
            <a:latin typeface="Times New Roman" panose="02020603050405020304" pitchFamily="18" charset="0"/>
            <a:cs typeface="Times New Roman" panose="02020603050405020304" pitchFamily="18" charset="0"/>
          </a:endParaRPr>
        </a:p>
      </dgm:t>
    </dgm:pt>
    <dgm:pt modelId="{E9EF9241-05F1-4368-A1C1-F53EF77A2AE3}" type="parTrans" cxnId="{554CB688-510C-4522-8C68-0DC32159301C}">
      <dgm:prSet/>
      <dgm:spPr/>
      <dgm:t>
        <a:bodyPr/>
        <a:lstStyle/>
        <a:p>
          <a:endParaRPr lang="en-US">
            <a:latin typeface="+mj-lt"/>
          </a:endParaRPr>
        </a:p>
      </dgm:t>
    </dgm:pt>
    <dgm:pt modelId="{37E81FCF-7971-4C6E-909A-2CD5F98059A7}" type="sibTrans" cxnId="{554CB688-510C-4522-8C68-0DC32159301C}">
      <dgm:prSet/>
      <dgm:spPr/>
      <dgm:t>
        <a:bodyPr/>
        <a:lstStyle/>
        <a:p>
          <a:endParaRPr lang="en-US">
            <a:latin typeface="+mj-lt"/>
          </a:endParaRPr>
        </a:p>
      </dgm:t>
    </dgm:pt>
    <dgm:pt modelId="{DF7DA554-3680-434C-A938-CFF0DB266F99}">
      <dgm:prSet custT="1"/>
      <dgm:spPr/>
      <dgm:t>
        <a:bodyPr/>
        <a:lstStyle/>
        <a:p>
          <a:r>
            <a:rPr lang="el-GR" sz="3000" dirty="0">
              <a:latin typeface="Times New Roman" panose="02020603050405020304" pitchFamily="18" charset="0"/>
              <a:cs typeface="Times New Roman" panose="02020603050405020304" pitchFamily="18" charset="0"/>
            </a:rPr>
            <a:t>7. Συμπεράσματα</a:t>
          </a:r>
          <a:endParaRPr lang="en-US" sz="3000" dirty="0">
            <a:latin typeface="Times New Roman" panose="02020603050405020304" pitchFamily="18" charset="0"/>
            <a:cs typeface="Times New Roman" panose="02020603050405020304" pitchFamily="18" charset="0"/>
          </a:endParaRPr>
        </a:p>
      </dgm:t>
    </dgm:pt>
    <dgm:pt modelId="{8F683989-93E7-483A-9A68-6A0D292985A7}" type="parTrans" cxnId="{999F485E-6183-46A4-AF5E-EE4FC768A25A}">
      <dgm:prSet/>
      <dgm:spPr/>
      <dgm:t>
        <a:bodyPr/>
        <a:lstStyle/>
        <a:p>
          <a:endParaRPr lang="el-GR">
            <a:latin typeface="+mj-lt"/>
          </a:endParaRPr>
        </a:p>
      </dgm:t>
    </dgm:pt>
    <dgm:pt modelId="{BB58F81C-13E8-439C-8207-036765E703A0}" type="sibTrans" cxnId="{999F485E-6183-46A4-AF5E-EE4FC768A25A}">
      <dgm:prSet/>
      <dgm:spPr/>
      <dgm:t>
        <a:bodyPr/>
        <a:lstStyle/>
        <a:p>
          <a:endParaRPr lang="el-GR">
            <a:latin typeface="+mj-lt"/>
          </a:endParaRPr>
        </a:p>
      </dgm:t>
    </dgm:pt>
    <dgm:pt modelId="{DD45CF06-BBD2-4F81-B84A-E8DF5FD4E844}">
      <dgm:prSet custT="1"/>
      <dgm:spPr/>
      <dgm:t>
        <a:bodyPr/>
        <a:lstStyle/>
        <a:p>
          <a:r>
            <a:rPr lang="el-GR" sz="3000" dirty="0">
              <a:latin typeface="Times New Roman" panose="02020603050405020304" pitchFamily="18" charset="0"/>
              <a:cs typeface="Times New Roman" panose="02020603050405020304" pitchFamily="18" charset="0"/>
            </a:rPr>
            <a:t>2. Στόχος</a:t>
          </a:r>
          <a:endParaRPr lang="en-US" sz="3000" dirty="0">
            <a:latin typeface="Times New Roman" panose="02020603050405020304" pitchFamily="18" charset="0"/>
            <a:cs typeface="Times New Roman" panose="02020603050405020304" pitchFamily="18" charset="0"/>
          </a:endParaRPr>
        </a:p>
      </dgm:t>
    </dgm:pt>
    <dgm:pt modelId="{06D3FFD3-47D0-406C-BD0E-89B2B1EEFBEB}" type="parTrans" cxnId="{61BED138-83B1-41AC-8E3A-EB3F0ADE8D98}">
      <dgm:prSet/>
      <dgm:spPr/>
      <dgm:t>
        <a:bodyPr/>
        <a:lstStyle/>
        <a:p>
          <a:endParaRPr lang="el-GR"/>
        </a:p>
      </dgm:t>
    </dgm:pt>
    <dgm:pt modelId="{E273C596-DC2C-4ABD-94D7-589B613115E6}" type="sibTrans" cxnId="{61BED138-83B1-41AC-8E3A-EB3F0ADE8D98}">
      <dgm:prSet/>
      <dgm:spPr/>
      <dgm:t>
        <a:bodyPr/>
        <a:lstStyle/>
        <a:p>
          <a:endParaRPr lang="el-GR"/>
        </a:p>
      </dgm:t>
    </dgm:pt>
    <dgm:pt modelId="{2C8FF2C3-6430-4299-9EDD-6591264FAA83}">
      <dgm:prSet custT="1"/>
      <dgm:spPr/>
      <dgm:t>
        <a:bodyPr/>
        <a:lstStyle/>
        <a:p>
          <a:r>
            <a:rPr lang="el-GR" sz="3000" dirty="0">
              <a:latin typeface="Times New Roman" panose="02020603050405020304" pitchFamily="18" charset="0"/>
              <a:cs typeface="Times New Roman" panose="02020603050405020304" pitchFamily="18" charset="0"/>
            </a:rPr>
            <a:t>4. Υλικό Εξέτασης </a:t>
          </a:r>
          <a:r>
            <a:rPr lang="el-GR" sz="1800" dirty="0">
              <a:latin typeface="Times New Roman" panose="02020603050405020304" pitchFamily="18" charset="0"/>
              <a:cs typeface="Times New Roman" panose="02020603050405020304" pitchFamily="18" charset="0"/>
            </a:rPr>
            <a:t>(2 βίντεο της </a:t>
          </a:r>
          <a:r>
            <a:rPr lang="en-US" sz="1800" dirty="0">
              <a:latin typeface="Times New Roman" panose="02020603050405020304" pitchFamily="18" charset="0"/>
              <a:cs typeface="Times New Roman" panose="02020603050405020304" pitchFamily="18" charset="0"/>
            </a:rPr>
            <a:t>META</a:t>
          </a:r>
          <a:r>
            <a:rPr lang="el-GR" sz="1800" dirty="0" err="1">
              <a:latin typeface="Times New Roman" panose="02020603050405020304" pitchFamily="18" charset="0"/>
              <a:cs typeface="Times New Roman" panose="02020603050405020304" pitchFamily="18" charset="0"/>
            </a:rPr>
            <a:t>δρασης</a:t>
          </a:r>
          <a:r>
            <a:rPr lang="el-G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9B55F317-E6A1-4928-BBB5-6FCFC8F96EB2}" type="parTrans" cxnId="{AD0387D9-AB1D-4CE5-870A-14F5CF61616A}">
      <dgm:prSet/>
      <dgm:spPr/>
      <dgm:t>
        <a:bodyPr/>
        <a:lstStyle/>
        <a:p>
          <a:endParaRPr lang="el-GR"/>
        </a:p>
      </dgm:t>
    </dgm:pt>
    <dgm:pt modelId="{937DF246-628E-404D-B4CB-2A90C59C9B14}" type="sibTrans" cxnId="{AD0387D9-AB1D-4CE5-870A-14F5CF61616A}">
      <dgm:prSet/>
      <dgm:spPr/>
      <dgm:t>
        <a:bodyPr/>
        <a:lstStyle/>
        <a:p>
          <a:endParaRPr lang="el-GR"/>
        </a:p>
      </dgm:t>
    </dgm:pt>
    <dgm:pt modelId="{AD2EF970-A0ED-4D7D-A3CF-85BF3951D774}">
      <dgm:prSet custT="1"/>
      <dgm:spPr/>
      <dgm:t>
        <a:bodyPr/>
        <a:lstStyle/>
        <a:p>
          <a:r>
            <a:rPr lang="el-GR" sz="3000" dirty="0">
              <a:latin typeface="Times New Roman" panose="02020603050405020304" pitchFamily="18" charset="0"/>
              <a:cs typeface="Times New Roman" panose="02020603050405020304" pitchFamily="18" charset="0"/>
            </a:rPr>
            <a:t>5. Μεθοδολογικά Εργαλεία </a:t>
          </a:r>
          <a:r>
            <a:rPr lang="el-GR" sz="1800" dirty="0">
              <a:latin typeface="Times New Roman" panose="02020603050405020304" pitchFamily="18" charset="0"/>
              <a:cs typeface="Times New Roman" panose="02020603050405020304" pitchFamily="18" charset="0"/>
            </a:rPr>
            <a:t>(Σύστημα </a:t>
          </a:r>
          <a:r>
            <a:rPr lang="el-GR" sz="1800" dirty="0" err="1">
              <a:latin typeface="Times New Roman" panose="02020603050405020304" pitchFamily="18" charset="0"/>
              <a:cs typeface="Times New Roman" panose="02020603050405020304" pitchFamily="18" charset="0"/>
            </a:rPr>
            <a:t>μεταβιβαστικότητας</a:t>
          </a:r>
          <a:r>
            <a:rPr lang="el-GR" sz="1800" dirty="0">
              <a:latin typeface="Times New Roman" panose="02020603050405020304" pitchFamily="18" charset="0"/>
              <a:cs typeface="Times New Roman" panose="02020603050405020304" pitchFamily="18" charset="0"/>
            </a:rPr>
            <a:t> και μοντέλο </a:t>
          </a:r>
          <a:r>
            <a:rPr lang="en-US" sz="1800" dirty="0">
              <a:latin typeface="Times New Roman" panose="02020603050405020304" pitchFamily="18" charset="0"/>
              <a:cs typeface="Times New Roman" panose="02020603050405020304" pitchFamily="18" charset="0"/>
            </a:rPr>
            <a:t>van Leeuwen 2008</a:t>
          </a:r>
          <a:r>
            <a:rPr lang="el-G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8AC579A6-DE37-4D85-A0B8-51A8F1811B39}" type="sibTrans" cxnId="{D557C660-3AD7-4030-B00C-ADC4F71483DB}">
      <dgm:prSet/>
      <dgm:spPr/>
      <dgm:t>
        <a:bodyPr/>
        <a:lstStyle/>
        <a:p>
          <a:endParaRPr lang="en-US">
            <a:latin typeface="+mj-lt"/>
          </a:endParaRPr>
        </a:p>
      </dgm:t>
    </dgm:pt>
    <dgm:pt modelId="{1505EA18-AA73-4D3B-92B1-344797F6E1CD}" type="parTrans" cxnId="{D557C660-3AD7-4030-B00C-ADC4F71483DB}">
      <dgm:prSet/>
      <dgm:spPr/>
      <dgm:t>
        <a:bodyPr/>
        <a:lstStyle/>
        <a:p>
          <a:endParaRPr lang="en-US">
            <a:latin typeface="+mj-lt"/>
          </a:endParaRPr>
        </a:p>
      </dgm:t>
    </dgm:pt>
    <dgm:pt modelId="{22E32DBF-0D8B-494E-A7D1-5E85CF1CA0EC}" type="pres">
      <dgm:prSet presAssocID="{6A10B149-F3E0-4137-B33E-A47B794184CD}" presName="vert0" presStyleCnt="0">
        <dgm:presLayoutVars>
          <dgm:dir/>
          <dgm:animOne val="branch"/>
          <dgm:animLvl val="lvl"/>
        </dgm:presLayoutVars>
      </dgm:prSet>
      <dgm:spPr/>
    </dgm:pt>
    <dgm:pt modelId="{56BA03E3-F341-4670-A630-6D143AA2E46F}" type="pres">
      <dgm:prSet presAssocID="{8567B5EA-7E94-4B50-900E-1D2A488902AD}" presName="thickLine" presStyleLbl="alignNode1" presStyleIdx="0" presStyleCnt="7"/>
      <dgm:spPr/>
    </dgm:pt>
    <dgm:pt modelId="{9998E629-DBCB-4109-9076-623CEF213007}" type="pres">
      <dgm:prSet presAssocID="{8567B5EA-7E94-4B50-900E-1D2A488902AD}" presName="horz1" presStyleCnt="0"/>
      <dgm:spPr/>
    </dgm:pt>
    <dgm:pt modelId="{84486902-2486-48A7-8782-82E8DB65ED07}" type="pres">
      <dgm:prSet presAssocID="{8567B5EA-7E94-4B50-900E-1D2A488902AD}" presName="tx1" presStyleLbl="revTx" presStyleIdx="0" presStyleCnt="7"/>
      <dgm:spPr/>
    </dgm:pt>
    <dgm:pt modelId="{CA5A7388-6623-4DC3-AB05-1B4A3A7D4D78}" type="pres">
      <dgm:prSet presAssocID="{8567B5EA-7E94-4B50-900E-1D2A488902AD}" presName="vert1" presStyleCnt="0"/>
      <dgm:spPr/>
    </dgm:pt>
    <dgm:pt modelId="{935F962B-8015-4095-9322-E596776F3DA3}" type="pres">
      <dgm:prSet presAssocID="{DD45CF06-BBD2-4F81-B84A-E8DF5FD4E844}" presName="thickLine" presStyleLbl="alignNode1" presStyleIdx="1" presStyleCnt="7"/>
      <dgm:spPr/>
    </dgm:pt>
    <dgm:pt modelId="{50D6F774-B518-424B-90B1-FA05BA8C5D88}" type="pres">
      <dgm:prSet presAssocID="{DD45CF06-BBD2-4F81-B84A-E8DF5FD4E844}" presName="horz1" presStyleCnt="0"/>
      <dgm:spPr/>
    </dgm:pt>
    <dgm:pt modelId="{85517818-8C53-4F7C-809D-FBE91C6F49C9}" type="pres">
      <dgm:prSet presAssocID="{DD45CF06-BBD2-4F81-B84A-E8DF5FD4E844}" presName="tx1" presStyleLbl="revTx" presStyleIdx="1" presStyleCnt="7"/>
      <dgm:spPr/>
    </dgm:pt>
    <dgm:pt modelId="{E2769C52-26A9-46B8-BE5F-57FB6A021471}" type="pres">
      <dgm:prSet presAssocID="{DD45CF06-BBD2-4F81-B84A-E8DF5FD4E844}" presName="vert1" presStyleCnt="0"/>
      <dgm:spPr/>
    </dgm:pt>
    <dgm:pt modelId="{2BF05D06-BB04-4B63-88F6-E347CE272DA6}" type="pres">
      <dgm:prSet presAssocID="{F09873CB-499D-48BD-B3C3-1CBD40134DF8}" presName="thickLine" presStyleLbl="alignNode1" presStyleIdx="2" presStyleCnt="7"/>
      <dgm:spPr/>
    </dgm:pt>
    <dgm:pt modelId="{73A6E439-CC31-4FD7-9435-DB4CE296D7F2}" type="pres">
      <dgm:prSet presAssocID="{F09873CB-499D-48BD-B3C3-1CBD40134DF8}" presName="horz1" presStyleCnt="0"/>
      <dgm:spPr/>
    </dgm:pt>
    <dgm:pt modelId="{DB42EA30-980A-45C2-9B7A-7CFC0B4A2E1A}" type="pres">
      <dgm:prSet presAssocID="{F09873CB-499D-48BD-B3C3-1CBD40134DF8}" presName="tx1" presStyleLbl="revTx" presStyleIdx="2" presStyleCnt="7" custScaleY="97818"/>
      <dgm:spPr/>
    </dgm:pt>
    <dgm:pt modelId="{BB734C1B-D1B4-4D79-ABA8-A186138699FC}" type="pres">
      <dgm:prSet presAssocID="{F09873CB-499D-48BD-B3C3-1CBD40134DF8}" presName="vert1" presStyleCnt="0"/>
      <dgm:spPr/>
    </dgm:pt>
    <dgm:pt modelId="{5B52E047-C3F9-4D17-AB98-CF55CF30BC27}" type="pres">
      <dgm:prSet presAssocID="{2C8FF2C3-6430-4299-9EDD-6591264FAA83}" presName="thickLine" presStyleLbl="alignNode1" presStyleIdx="3" presStyleCnt="7"/>
      <dgm:spPr/>
    </dgm:pt>
    <dgm:pt modelId="{911D0B10-B4FF-499C-B458-A2BB047303B9}" type="pres">
      <dgm:prSet presAssocID="{2C8FF2C3-6430-4299-9EDD-6591264FAA83}" presName="horz1" presStyleCnt="0"/>
      <dgm:spPr/>
    </dgm:pt>
    <dgm:pt modelId="{E933B5F4-1AB3-4E1C-BCE2-44C31B393C4B}" type="pres">
      <dgm:prSet presAssocID="{2C8FF2C3-6430-4299-9EDD-6591264FAA83}" presName="tx1" presStyleLbl="revTx" presStyleIdx="3" presStyleCnt="7" custLinFactNeighborY="2020"/>
      <dgm:spPr/>
    </dgm:pt>
    <dgm:pt modelId="{A10EAA72-6036-4446-BB89-48E21B8B81C6}" type="pres">
      <dgm:prSet presAssocID="{2C8FF2C3-6430-4299-9EDD-6591264FAA83}" presName="vert1" presStyleCnt="0"/>
      <dgm:spPr/>
    </dgm:pt>
    <dgm:pt modelId="{77083334-AAAB-4F55-AF7D-562CE56562F5}" type="pres">
      <dgm:prSet presAssocID="{AD2EF970-A0ED-4D7D-A3CF-85BF3951D774}" presName="thickLine" presStyleLbl="alignNode1" presStyleIdx="4" presStyleCnt="7"/>
      <dgm:spPr/>
    </dgm:pt>
    <dgm:pt modelId="{D10BEA50-F8D8-49CE-B9C5-0DCD6AA5B575}" type="pres">
      <dgm:prSet presAssocID="{AD2EF970-A0ED-4D7D-A3CF-85BF3951D774}" presName="horz1" presStyleCnt="0"/>
      <dgm:spPr/>
    </dgm:pt>
    <dgm:pt modelId="{16FA2E93-6F11-4ED4-AB20-74107D21218C}" type="pres">
      <dgm:prSet presAssocID="{AD2EF970-A0ED-4D7D-A3CF-85BF3951D774}" presName="tx1" presStyleLbl="revTx" presStyleIdx="4" presStyleCnt="7"/>
      <dgm:spPr/>
    </dgm:pt>
    <dgm:pt modelId="{4CC2EB37-9F43-449F-A4B8-BDF4353C009A}" type="pres">
      <dgm:prSet presAssocID="{AD2EF970-A0ED-4D7D-A3CF-85BF3951D774}" presName="vert1" presStyleCnt="0"/>
      <dgm:spPr/>
    </dgm:pt>
    <dgm:pt modelId="{D5C6A009-E4AB-409D-9520-AA2DDEA52345}" type="pres">
      <dgm:prSet presAssocID="{8D1A0E3C-6250-4067-B573-32768DFBE286}" presName="thickLine" presStyleLbl="alignNode1" presStyleIdx="5" presStyleCnt="7"/>
      <dgm:spPr/>
    </dgm:pt>
    <dgm:pt modelId="{410D5D95-588B-4485-99D2-47A25F321B17}" type="pres">
      <dgm:prSet presAssocID="{8D1A0E3C-6250-4067-B573-32768DFBE286}" presName="horz1" presStyleCnt="0"/>
      <dgm:spPr/>
    </dgm:pt>
    <dgm:pt modelId="{49C88C43-4D9C-4815-845A-7C0285B13D04}" type="pres">
      <dgm:prSet presAssocID="{8D1A0E3C-6250-4067-B573-32768DFBE286}" presName="tx1" presStyleLbl="revTx" presStyleIdx="5" presStyleCnt="7"/>
      <dgm:spPr/>
    </dgm:pt>
    <dgm:pt modelId="{17DC0FB2-518B-4417-A619-0B0ECFBD96A7}" type="pres">
      <dgm:prSet presAssocID="{8D1A0E3C-6250-4067-B573-32768DFBE286}" presName="vert1" presStyleCnt="0"/>
      <dgm:spPr/>
    </dgm:pt>
    <dgm:pt modelId="{1A09EBDE-86E6-42D7-8A5A-C94D5251E69B}" type="pres">
      <dgm:prSet presAssocID="{DF7DA554-3680-434C-A938-CFF0DB266F99}" presName="thickLine" presStyleLbl="alignNode1" presStyleIdx="6" presStyleCnt="7"/>
      <dgm:spPr/>
    </dgm:pt>
    <dgm:pt modelId="{EA27730C-2340-4D6B-96A9-ABBEAFDA4C81}" type="pres">
      <dgm:prSet presAssocID="{DF7DA554-3680-434C-A938-CFF0DB266F99}" presName="horz1" presStyleCnt="0"/>
      <dgm:spPr/>
    </dgm:pt>
    <dgm:pt modelId="{54413F4B-4695-41FA-9199-9E805F5FEF04}" type="pres">
      <dgm:prSet presAssocID="{DF7DA554-3680-434C-A938-CFF0DB266F99}" presName="tx1" presStyleLbl="revTx" presStyleIdx="6" presStyleCnt="7"/>
      <dgm:spPr/>
    </dgm:pt>
    <dgm:pt modelId="{6C0038DB-A1CC-495C-BCE9-176AF3D6BEEE}" type="pres">
      <dgm:prSet presAssocID="{DF7DA554-3680-434C-A938-CFF0DB266F99}" presName="vert1" presStyleCnt="0"/>
      <dgm:spPr/>
    </dgm:pt>
  </dgm:ptLst>
  <dgm:cxnLst>
    <dgm:cxn modelId="{BD1A200E-8D61-49DB-B672-71B975451804}" srcId="{6A10B149-F3E0-4137-B33E-A47B794184CD}" destId="{F09873CB-499D-48BD-B3C3-1CBD40134DF8}" srcOrd="2" destOrd="0" parTransId="{FC429BBF-3607-4BCE-83A1-76C0E28265FA}" sibTransId="{A78792C5-4711-4A9C-BBC6-1BD90446CFDF}"/>
    <dgm:cxn modelId="{57C8C323-B9EA-4C9D-8541-A2184DA13DC2}" type="presOf" srcId="{8D1A0E3C-6250-4067-B573-32768DFBE286}" destId="{49C88C43-4D9C-4815-845A-7C0285B13D04}" srcOrd="0" destOrd="0" presId="urn:microsoft.com/office/officeart/2008/layout/LinedList"/>
    <dgm:cxn modelId="{61BED138-83B1-41AC-8E3A-EB3F0ADE8D98}" srcId="{6A10B149-F3E0-4137-B33E-A47B794184CD}" destId="{DD45CF06-BBD2-4F81-B84A-E8DF5FD4E844}" srcOrd="1" destOrd="0" parTransId="{06D3FFD3-47D0-406C-BD0E-89B2B1EEFBEB}" sibTransId="{E273C596-DC2C-4ABD-94D7-589B613115E6}"/>
    <dgm:cxn modelId="{5154453A-495F-4518-B82D-1777FD7489D6}" type="presOf" srcId="{F09873CB-499D-48BD-B3C3-1CBD40134DF8}" destId="{DB42EA30-980A-45C2-9B7A-7CFC0B4A2E1A}" srcOrd="0" destOrd="0" presId="urn:microsoft.com/office/officeart/2008/layout/LinedList"/>
    <dgm:cxn modelId="{999F485E-6183-46A4-AF5E-EE4FC768A25A}" srcId="{6A10B149-F3E0-4137-B33E-A47B794184CD}" destId="{DF7DA554-3680-434C-A938-CFF0DB266F99}" srcOrd="6" destOrd="0" parTransId="{8F683989-93E7-483A-9A68-6A0D292985A7}" sibTransId="{BB58F81C-13E8-439C-8207-036765E703A0}"/>
    <dgm:cxn modelId="{D557C660-3AD7-4030-B00C-ADC4F71483DB}" srcId="{6A10B149-F3E0-4137-B33E-A47B794184CD}" destId="{AD2EF970-A0ED-4D7D-A3CF-85BF3951D774}" srcOrd="4" destOrd="0" parTransId="{1505EA18-AA73-4D3B-92B1-344797F6E1CD}" sibTransId="{8AC579A6-DE37-4D85-A0B8-51A8F1811B39}"/>
    <dgm:cxn modelId="{A3326164-9071-4C5C-933D-FFD9186909E5}" type="presOf" srcId="{8567B5EA-7E94-4B50-900E-1D2A488902AD}" destId="{84486902-2486-48A7-8782-82E8DB65ED07}" srcOrd="0" destOrd="0" presId="urn:microsoft.com/office/officeart/2008/layout/LinedList"/>
    <dgm:cxn modelId="{45CFFC57-0456-4448-B2AD-02B6785A2E9A}" type="presOf" srcId="{6A10B149-F3E0-4137-B33E-A47B794184CD}" destId="{22E32DBF-0D8B-494E-A7D1-5E85CF1CA0EC}" srcOrd="0" destOrd="0" presId="urn:microsoft.com/office/officeart/2008/layout/LinedList"/>
    <dgm:cxn modelId="{554CB688-510C-4522-8C68-0DC32159301C}" srcId="{6A10B149-F3E0-4137-B33E-A47B794184CD}" destId="{8D1A0E3C-6250-4067-B573-32768DFBE286}" srcOrd="5" destOrd="0" parTransId="{E9EF9241-05F1-4368-A1C1-F53EF77A2AE3}" sibTransId="{37E81FCF-7971-4C6E-909A-2CD5F98059A7}"/>
    <dgm:cxn modelId="{952EE48C-D92C-450D-9857-0C20C8121B38}" type="presOf" srcId="{DF7DA554-3680-434C-A938-CFF0DB266F99}" destId="{54413F4B-4695-41FA-9199-9E805F5FEF04}" srcOrd="0" destOrd="0" presId="urn:microsoft.com/office/officeart/2008/layout/LinedList"/>
    <dgm:cxn modelId="{063FE6A8-92B7-49ED-9BDB-F2E0465F1A89}" srcId="{6A10B149-F3E0-4137-B33E-A47B794184CD}" destId="{8567B5EA-7E94-4B50-900E-1D2A488902AD}" srcOrd="0" destOrd="0" parTransId="{828DB025-6AA2-4A1D-A24F-6D472C963860}" sibTransId="{DF6372DC-CF0C-463C-9ABE-1EFA755AE229}"/>
    <dgm:cxn modelId="{C77D84C7-383A-48FF-B643-56E855851418}" type="presOf" srcId="{AD2EF970-A0ED-4D7D-A3CF-85BF3951D774}" destId="{16FA2E93-6F11-4ED4-AB20-74107D21218C}" srcOrd="0" destOrd="0" presId="urn:microsoft.com/office/officeart/2008/layout/LinedList"/>
    <dgm:cxn modelId="{B328A8D8-C962-4110-B262-AB68AE951108}" type="presOf" srcId="{2C8FF2C3-6430-4299-9EDD-6591264FAA83}" destId="{E933B5F4-1AB3-4E1C-BCE2-44C31B393C4B}" srcOrd="0" destOrd="0" presId="urn:microsoft.com/office/officeart/2008/layout/LinedList"/>
    <dgm:cxn modelId="{AD0387D9-AB1D-4CE5-870A-14F5CF61616A}" srcId="{6A10B149-F3E0-4137-B33E-A47B794184CD}" destId="{2C8FF2C3-6430-4299-9EDD-6591264FAA83}" srcOrd="3" destOrd="0" parTransId="{9B55F317-E6A1-4928-BBB5-6FCFC8F96EB2}" sibTransId="{937DF246-628E-404D-B4CB-2A90C59C9B14}"/>
    <dgm:cxn modelId="{8779CAD9-9719-4A1E-BD7D-21F64148C730}" type="presOf" srcId="{DD45CF06-BBD2-4F81-B84A-E8DF5FD4E844}" destId="{85517818-8C53-4F7C-809D-FBE91C6F49C9}" srcOrd="0" destOrd="0" presId="urn:microsoft.com/office/officeart/2008/layout/LinedList"/>
    <dgm:cxn modelId="{BA05CAE5-8476-4E7F-9B90-EBB673C31BCB}" type="presParOf" srcId="{22E32DBF-0D8B-494E-A7D1-5E85CF1CA0EC}" destId="{56BA03E3-F341-4670-A630-6D143AA2E46F}" srcOrd="0" destOrd="0" presId="urn:microsoft.com/office/officeart/2008/layout/LinedList"/>
    <dgm:cxn modelId="{FB64B3DB-8C2B-471A-8837-B2628A2FC056}" type="presParOf" srcId="{22E32DBF-0D8B-494E-A7D1-5E85CF1CA0EC}" destId="{9998E629-DBCB-4109-9076-623CEF213007}" srcOrd="1" destOrd="0" presId="urn:microsoft.com/office/officeart/2008/layout/LinedList"/>
    <dgm:cxn modelId="{EE5B2F99-DE48-4514-9B6D-1D922BF5D6F4}" type="presParOf" srcId="{9998E629-DBCB-4109-9076-623CEF213007}" destId="{84486902-2486-48A7-8782-82E8DB65ED07}" srcOrd="0" destOrd="0" presId="urn:microsoft.com/office/officeart/2008/layout/LinedList"/>
    <dgm:cxn modelId="{1CDAC698-CF61-4CC8-BEA6-21055374A275}" type="presParOf" srcId="{9998E629-DBCB-4109-9076-623CEF213007}" destId="{CA5A7388-6623-4DC3-AB05-1B4A3A7D4D78}" srcOrd="1" destOrd="0" presId="urn:microsoft.com/office/officeart/2008/layout/LinedList"/>
    <dgm:cxn modelId="{FAB2136B-67AC-4EFD-9AAB-7FB529E102B9}" type="presParOf" srcId="{22E32DBF-0D8B-494E-A7D1-5E85CF1CA0EC}" destId="{935F962B-8015-4095-9322-E596776F3DA3}" srcOrd="2" destOrd="0" presId="urn:microsoft.com/office/officeart/2008/layout/LinedList"/>
    <dgm:cxn modelId="{3CE925BD-30C2-474A-B802-953E011E64F5}" type="presParOf" srcId="{22E32DBF-0D8B-494E-A7D1-5E85CF1CA0EC}" destId="{50D6F774-B518-424B-90B1-FA05BA8C5D88}" srcOrd="3" destOrd="0" presId="urn:microsoft.com/office/officeart/2008/layout/LinedList"/>
    <dgm:cxn modelId="{3FC1CC29-83B0-4D2F-BFD7-55E360BC4E65}" type="presParOf" srcId="{50D6F774-B518-424B-90B1-FA05BA8C5D88}" destId="{85517818-8C53-4F7C-809D-FBE91C6F49C9}" srcOrd="0" destOrd="0" presId="urn:microsoft.com/office/officeart/2008/layout/LinedList"/>
    <dgm:cxn modelId="{8653E756-2DCF-46F4-81A0-8CC21D15837F}" type="presParOf" srcId="{50D6F774-B518-424B-90B1-FA05BA8C5D88}" destId="{E2769C52-26A9-46B8-BE5F-57FB6A021471}" srcOrd="1" destOrd="0" presId="urn:microsoft.com/office/officeart/2008/layout/LinedList"/>
    <dgm:cxn modelId="{30CFB9EC-A235-48B1-BCF8-030E49261DF0}" type="presParOf" srcId="{22E32DBF-0D8B-494E-A7D1-5E85CF1CA0EC}" destId="{2BF05D06-BB04-4B63-88F6-E347CE272DA6}" srcOrd="4" destOrd="0" presId="urn:microsoft.com/office/officeart/2008/layout/LinedList"/>
    <dgm:cxn modelId="{DA43CAA1-E99E-441B-BAF8-41BA05E9DD6E}" type="presParOf" srcId="{22E32DBF-0D8B-494E-A7D1-5E85CF1CA0EC}" destId="{73A6E439-CC31-4FD7-9435-DB4CE296D7F2}" srcOrd="5" destOrd="0" presId="urn:microsoft.com/office/officeart/2008/layout/LinedList"/>
    <dgm:cxn modelId="{E474CEBE-14C5-4162-87B8-94F4C386E728}" type="presParOf" srcId="{73A6E439-CC31-4FD7-9435-DB4CE296D7F2}" destId="{DB42EA30-980A-45C2-9B7A-7CFC0B4A2E1A}" srcOrd="0" destOrd="0" presId="urn:microsoft.com/office/officeart/2008/layout/LinedList"/>
    <dgm:cxn modelId="{586511F5-BBC5-4B23-9959-E84596AD0E41}" type="presParOf" srcId="{73A6E439-CC31-4FD7-9435-DB4CE296D7F2}" destId="{BB734C1B-D1B4-4D79-ABA8-A186138699FC}" srcOrd="1" destOrd="0" presId="urn:microsoft.com/office/officeart/2008/layout/LinedList"/>
    <dgm:cxn modelId="{D03FEA26-4C5B-420E-BE7B-4F5867AEB40E}" type="presParOf" srcId="{22E32DBF-0D8B-494E-A7D1-5E85CF1CA0EC}" destId="{5B52E047-C3F9-4D17-AB98-CF55CF30BC27}" srcOrd="6" destOrd="0" presId="urn:microsoft.com/office/officeart/2008/layout/LinedList"/>
    <dgm:cxn modelId="{4B6CF294-D368-47C9-B4E5-89A6400E6F3D}" type="presParOf" srcId="{22E32DBF-0D8B-494E-A7D1-5E85CF1CA0EC}" destId="{911D0B10-B4FF-499C-B458-A2BB047303B9}" srcOrd="7" destOrd="0" presId="urn:microsoft.com/office/officeart/2008/layout/LinedList"/>
    <dgm:cxn modelId="{8907CD62-0822-4125-B1FF-AEF2EDB31B04}" type="presParOf" srcId="{911D0B10-B4FF-499C-B458-A2BB047303B9}" destId="{E933B5F4-1AB3-4E1C-BCE2-44C31B393C4B}" srcOrd="0" destOrd="0" presId="urn:microsoft.com/office/officeart/2008/layout/LinedList"/>
    <dgm:cxn modelId="{D52A7340-039F-4FFF-B7D0-23A21FC6DF86}" type="presParOf" srcId="{911D0B10-B4FF-499C-B458-A2BB047303B9}" destId="{A10EAA72-6036-4446-BB89-48E21B8B81C6}" srcOrd="1" destOrd="0" presId="urn:microsoft.com/office/officeart/2008/layout/LinedList"/>
    <dgm:cxn modelId="{BCDECE3A-FDDE-4B79-9706-88C7F5F9AE1B}" type="presParOf" srcId="{22E32DBF-0D8B-494E-A7D1-5E85CF1CA0EC}" destId="{77083334-AAAB-4F55-AF7D-562CE56562F5}" srcOrd="8" destOrd="0" presId="urn:microsoft.com/office/officeart/2008/layout/LinedList"/>
    <dgm:cxn modelId="{B71BB765-65D9-4D7A-A281-E061B29049AF}" type="presParOf" srcId="{22E32DBF-0D8B-494E-A7D1-5E85CF1CA0EC}" destId="{D10BEA50-F8D8-49CE-B9C5-0DCD6AA5B575}" srcOrd="9" destOrd="0" presId="urn:microsoft.com/office/officeart/2008/layout/LinedList"/>
    <dgm:cxn modelId="{CF2689BB-C484-49A7-BE4F-B00C7B820EBF}" type="presParOf" srcId="{D10BEA50-F8D8-49CE-B9C5-0DCD6AA5B575}" destId="{16FA2E93-6F11-4ED4-AB20-74107D21218C}" srcOrd="0" destOrd="0" presId="urn:microsoft.com/office/officeart/2008/layout/LinedList"/>
    <dgm:cxn modelId="{4C426A06-7126-4462-821E-53A3CEC84C15}" type="presParOf" srcId="{D10BEA50-F8D8-49CE-B9C5-0DCD6AA5B575}" destId="{4CC2EB37-9F43-449F-A4B8-BDF4353C009A}" srcOrd="1" destOrd="0" presId="urn:microsoft.com/office/officeart/2008/layout/LinedList"/>
    <dgm:cxn modelId="{5B3AF740-2C39-43FE-8CA1-320303904E0D}" type="presParOf" srcId="{22E32DBF-0D8B-494E-A7D1-5E85CF1CA0EC}" destId="{D5C6A009-E4AB-409D-9520-AA2DDEA52345}" srcOrd="10" destOrd="0" presId="urn:microsoft.com/office/officeart/2008/layout/LinedList"/>
    <dgm:cxn modelId="{BAC6DDDA-E829-4E8A-AB0E-A19CB0B02189}" type="presParOf" srcId="{22E32DBF-0D8B-494E-A7D1-5E85CF1CA0EC}" destId="{410D5D95-588B-4485-99D2-47A25F321B17}" srcOrd="11" destOrd="0" presId="urn:microsoft.com/office/officeart/2008/layout/LinedList"/>
    <dgm:cxn modelId="{1B1C1FEC-42E7-4F2E-81D3-FAE89024291B}" type="presParOf" srcId="{410D5D95-588B-4485-99D2-47A25F321B17}" destId="{49C88C43-4D9C-4815-845A-7C0285B13D04}" srcOrd="0" destOrd="0" presId="urn:microsoft.com/office/officeart/2008/layout/LinedList"/>
    <dgm:cxn modelId="{BC9E20C9-D4B9-436E-871F-8489CDEBAE3E}" type="presParOf" srcId="{410D5D95-588B-4485-99D2-47A25F321B17}" destId="{17DC0FB2-518B-4417-A619-0B0ECFBD96A7}" srcOrd="1" destOrd="0" presId="urn:microsoft.com/office/officeart/2008/layout/LinedList"/>
    <dgm:cxn modelId="{A9B1DA46-32C2-4AFD-9634-75F7FC209D2D}" type="presParOf" srcId="{22E32DBF-0D8B-494E-A7D1-5E85CF1CA0EC}" destId="{1A09EBDE-86E6-42D7-8A5A-C94D5251E69B}" srcOrd="12" destOrd="0" presId="urn:microsoft.com/office/officeart/2008/layout/LinedList"/>
    <dgm:cxn modelId="{00E3894D-F89E-4FB5-98E8-53AF7CA66E2A}" type="presParOf" srcId="{22E32DBF-0D8B-494E-A7D1-5E85CF1CA0EC}" destId="{EA27730C-2340-4D6B-96A9-ABBEAFDA4C81}" srcOrd="13" destOrd="0" presId="urn:microsoft.com/office/officeart/2008/layout/LinedList"/>
    <dgm:cxn modelId="{4A97CB31-7E84-4BB9-8AF4-789F2E717443}" type="presParOf" srcId="{EA27730C-2340-4D6B-96A9-ABBEAFDA4C81}" destId="{54413F4B-4695-41FA-9199-9E805F5FEF04}" srcOrd="0" destOrd="0" presId="urn:microsoft.com/office/officeart/2008/layout/LinedList"/>
    <dgm:cxn modelId="{7CAA3440-96BC-410D-9DB1-7C55A1D94B31}" type="presParOf" srcId="{EA27730C-2340-4D6B-96A9-ABBEAFDA4C81}" destId="{6C0038DB-A1CC-495C-BCE9-176AF3D6BE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0B149-F3E0-4137-B33E-A47B794184CD}" type="doc">
      <dgm:prSet loTypeId="urn:microsoft.com/office/officeart/2008/layout/LinedList" loCatId="list" qsTypeId="urn:microsoft.com/office/officeart/2005/8/quickstyle/3d1" qsCatId="3D" csTypeId="urn:microsoft.com/office/officeart/2005/8/colors/colorful2" csCatId="colorful" phldr="1"/>
      <dgm:spPr/>
      <dgm:t>
        <a:bodyPr/>
        <a:lstStyle/>
        <a:p>
          <a:endParaRPr lang="en-US"/>
        </a:p>
      </dgm:t>
    </dgm:pt>
    <dgm:pt modelId="{8567B5EA-7E94-4B50-900E-1D2A488902AD}">
      <dgm:prSet custT="1"/>
      <dgm:spPr/>
      <dgm:t>
        <a:bodyPr/>
        <a:lstStyle/>
        <a:p>
          <a:r>
            <a:rPr lang="el-GR" sz="3900" dirty="0">
              <a:latin typeface="Times New Roman" panose="02020603050405020304" pitchFamily="18" charset="0"/>
              <a:cs typeface="Times New Roman" panose="02020603050405020304" pitchFamily="18" charset="0"/>
            </a:rPr>
            <a:t>1. Σύστημα </a:t>
          </a:r>
          <a:r>
            <a:rPr lang="el-GR" sz="3900" dirty="0" err="1">
              <a:latin typeface="Times New Roman" panose="02020603050405020304" pitchFamily="18" charset="0"/>
              <a:cs typeface="Times New Roman" panose="02020603050405020304" pitchFamily="18" charset="0"/>
            </a:rPr>
            <a:t>μεταβιβαστικότητας</a:t>
          </a:r>
          <a:r>
            <a:rPr lang="el-GR" sz="39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Halliday &amp; Matthiessen 2014</a:t>
          </a:r>
          <a:r>
            <a:rPr lang="el-G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828DB025-6AA2-4A1D-A24F-6D472C963860}" type="parTrans" cxnId="{063FE6A8-92B7-49ED-9BDB-F2E0465F1A89}">
      <dgm:prSet/>
      <dgm:spPr/>
      <dgm:t>
        <a:bodyPr/>
        <a:lstStyle/>
        <a:p>
          <a:endParaRPr lang="en-US">
            <a:latin typeface="+mj-lt"/>
          </a:endParaRPr>
        </a:p>
      </dgm:t>
    </dgm:pt>
    <dgm:pt modelId="{DF6372DC-CF0C-463C-9ABE-1EFA755AE229}" type="sibTrans" cxnId="{063FE6A8-92B7-49ED-9BDB-F2E0465F1A89}">
      <dgm:prSet/>
      <dgm:spPr/>
      <dgm:t>
        <a:bodyPr/>
        <a:lstStyle/>
        <a:p>
          <a:endParaRPr lang="en-US">
            <a:latin typeface="+mj-lt"/>
          </a:endParaRPr>
        </a:p>
      </dgm:t>
    </dgm:pt>
    <dgm:pt modelId="{F09873CB-499D-48BD-B3C3-1CBD40134DF8}">
      <dgm:prSet custT="1"/>
      <dgm:spPr/>
      <dgm:t>
        <a:bodyPr/>
        <a:lstStyle/>
        <a:p>
          <a:r>
            <a:rPr lang="el-GR" sz="3900" dirty="0">
              <a:latin typeface="Times New Roman" panose="02020603050405020304" pitchFamily="18" charset="0"/>
              <a:cs typeface="Times New Roman" panose="02020603050405020304" pitchFamily="18" charset="0"/>
            </a:rPr>
            <a:t>2. Στρατηγικές αναπαράστασης </a:t>
          </a:r>
          <a:r>
            <a:rPr lang="el-GR"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van Leeuwen 2008</a:t>
          </a:r>
          <a:r>
            <a:rPr lang="el-GR" sz="2800" dirty="0">
              <a:latin typeface="Times New Roman" panose="02020603050405020304" pitchFamily="18" charset="0"/>
              <a:cs typeface="Times New Roman" panose="02020603050405020304" pitchFamily="18" charset="0"/>
            </a:rPr>
            <a:t>)</a:t>
          </a:r>
        </a:p>
        <a:p>
          <a:r>
            <a:rPr lang="el-GR" sz="2400" dirty="0">
              <a:latin typeface="Times New Roman" panose="02020603050405020304" pitchFamily="18" charset="0"/>
              <a:cs typeface="Times New Roman" panose="02020603050405020304" pitchFamily="18" charset="0"/>
            </a:rPr>
            <a:t>α) στρατηγικές αναπαράστασης </a:t>
          </a:r>
          <a:r>
            <a:rPr lang="el-GR" sz="2400" i="1" dirty="0">
              <a:latin typeface="Times New Roman" panose="02020603050405020304" pitchFamily="18" charset="0"/>
              <a:cs typeface="Times New Roman" panose="02020603050405020304" pitchFamily="18" charset="0"/>
            </a:rPr>
            <a:t>ατόμων/ομάδων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social actors</a:t>
          </a:r>
          <a:r>
            <a:rPr lang="el-GR" sz="2400" dirty="0">
              <a:latin typeface="Times New Roman" panose="02020603050405020304" pitchFamily="18" charset="0"/>
              <a:cs typeface="Times New Roman" panose="02020603050405020304" pitchFamily="18" charset="0"/>
            </a:rPr>
            <a:t>)</a:t>
          </a:r>
        </a:p>
        <a:p>
          <a:r>
            <a:rPr lang="el-GR" sz="2400" dirty="0">
              <a:latin typeface="Times New Roman" panose="02020603050405020304" pitchFamily="18" charset="0"/>
              <a:cs typeface="Times New Roman" panose="02020603050405020304" pitchFamily="18" charset="0"/>
            </a:rPr>
            <a:t>β) στρατηγικές αναπαράστασης </a:t>
          </a:r>
          <a:r>
            <a:rPr lang="el-GR" sz="2400" i="1" dirty="0">
              <a:latin typeface="Times New Roman" panose="02020603050405020304" pitchFamily="18" charset="0"/>
              <a:cs typeface="Times New Roman" panose="02020603050405020304" pitchFamily="18" charset="0"/>
            </a:rPr>
            <a:t>κοινωνικής</a:t>
          </a:r>
          <a:r>
            <a:rPr lang="el-GR" sz="2400"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δράσης</a:t>
          </a:r>
          <a:r>
            <a:rPr lang="en-US" sz="2400" dirty="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social action)</a:t>
          </a:r>
          <a:endParaRPr lang="en-US" sz="2400" dirty="0">
            <a:latin typeface="Times New Roman" panose="02020603050405020304" pitchFamily="18" charset="0"/>
            <a:cs typeface="Times New Roman" panose="02020603050405020304" pitchFamily="18" charset="0"/>
          </a:endParaRPr>
        </a:p>
      </dgm:t>
    </dgm:pt>
    <dgm:pt modelId="{FC429BBF-3607-4BCE-83A1-76C0E28265FA}" type="parTrans" cxnId="{BD1A200E-8D61-49DB-B672-71B975451804}">
      <dgm:prSet/>
      <dgm:spPr/>
      <dgm:t>
        <a:bodyPr/>
        <a:lstStyle/>
        <a:p>
          <a:endParaRPr lang="en-US">
            <a:latin typeface="+mj-lt"/>
          </a:endParaRPr>
        </a:p>
      </dgm:t>
    </dgm:pt>
    <dgm:pt modelId="{A78792C5-4711-4A9C-BBC6-1BD90446CFDF}" type="sibTrans" cxnId="{BD1A200E-8D61-49DB-B672-71B975451804}">
      <dgm:prSet/>
      <dgm:spPr/>
      <dgm:t>
        <a:bodyPr/>
        <a:lstStyle/>
        <a:p>
          <a:endParaRPr lang="en-US">
            <a:latin typeface="+mj-lt"/>
          </a:endParaRPr>
        </a:p>
      </dgm:t>
    </dgm:pt>
    <dgm:pt modelId="{78DCDFB9-10DC-4329-B575-66B6C8C749CF}" type="pres">
      <dgm:prSet presAssocID="{6A10B149-F3E0-4137-B33E-A47B794184CD}" presName="vert0" presStyleCnt="0">
        <dgm:presLayoutVars>
          <dgm:dir/>
          <dgm:animOne val="branch"/>
          <dgm:animLvl val="lvl"/>
        </dgm:presLayoutVars>
      </dgm:prSet>
      <dgm:spPr/>
    </dgm:pt>
    <dgm:pt modelId="{3C50E9DD-6A20-4FD6-9C41-96A193E78FFB}" type="pres">
      <dgm:prSet presAssocID="{8567B5EA-7E94-4B50-900E-1D2A488902AD}" presName="thickLine" presStyleLbl="alignNode1" presStyleIdx="0" presStyleCnt="2"/>
      <dgm:spPr/>
    </dgm:pt>
    <dgm:pt modelId="{4E5E553C-9B2F-4763-9751-0B66205EAD4F}" type="pres">
      <dgm:prSet presAssocID="{8567B5EA-7E94-4B50-900E-1D2A488902AD}" presName="horz1" presStyleCnt="0"/>
      <dgm:spPr/>
    </dgm:pt>
    <dgm:pt modelId="{17BAB073-89C1-4B9C-A7A0-68214DBB0769}" type="pres">
      <dgm:prSet presAssocID="{8567B5EA-7E94-4B50-900E-1D2A488902AD}" presName="tx1" presStyleLbl="revTx" presStyleIdx="0" presStyleCnt="2"/>
      <dgm:spPr/>
    </dgm:pt>
    <dgm:pt modelId="{D08A7DB1-DFBE-4D5A-96ED-F3F336F1371D}" type="pres">
      <dgm:prSet presAssocID="{8567B5EA-7E94-4B50-900E-1D2A488902AD}" presName="vert1" presStyleCnt="0"/>
      <dgm:spPr/>
    </dgm:pt>
    <dgm:pt modelId="{F1D036FD-548F-4AED-B855-EF20FE8008F8}" type="pres">
      <dgm:prSet presAssocID="{F09873CB-499D-48BD-B3C3-1CBD40134DF8}" presName="thickLine" presStyleLbl="alignNode1" presStyleIdx="1" presStyleCnt="2"/>
      <dgm:spPr/>
    </dgm:pt>
    <dgm:pt modelId="{778C40AE-C78E-4E34-8AD7-9653084A5FF7}" type="pres">
      <dgm:prSet presAssocID="{F09873CB-499D-48BD-B3C3-1CBD40134DF8}" presName="horz1" presStyleCnt="0"/>
      <dgm:spPr/>
    </dgm:pt>
    <dgm:pt modelId="{C4B308C5-95AB-40C2-B15D-4F212E05213A}" type="pres">
      <dgm:prSet presAssocID="{F09873CB-499D-48BD-B3C3-1CBD40134DF8}" presName="tx1" presStyleLbl="revTx" presStyleIdx="1" presStyleCnt="2"/>
      <dgm:spPr/>
    </dgm:pt>
    <dgm:pt modelId="{C41AED73-D3C8-4862-BC58-030A7B4D44F6}" type="pres">
      <dgm:prSet presAssocID="{F09873CB-499D-48BD-B3C3-1CBD40134DF8}" presName="vert1" presStyleCnt="0"/>
      <dgm:spPr/>
    </dgm:pt>
  </dgm:ptLst>
  <dgm:cxnLst>
    <dgm:cxn modelId="{BD1A200E-8D61-49DB-B672-71B975451804}" srcId="{6A10B149-F3E0-4137-B33E-A47B794184CD}" destId="{F09873CB-499D-48BD-B3C3-1CBD40134DF8}" srcOrd="1" destOrd="0" parTransId="{FC429BBF-3607-4BCE-83A1-76C0E28265FA}" sibTransId="{A78792C5-4711-4A9C-BBC6-1BD90446CFDF}"/>
    <dgm:cxn modelId="{C407E25C-9ECE-4417-9ADA-E723BD26E3D5}" type="presOf" srcId="{8567B5EA-7E94-4B50-900E-1D2A488902AD}" destId="{17BAB073-89C1-4B9C-A7A0-68214DBB0769}" srcOrd="0" destOrd="0" presId="urn:microsoft.com/office/officeart/2008/layout/LinedList"/>
    <dgm:cxn modelId="{409091A8-7FEA-4E9E-A279-2D94911DA8E4}" type="presOf" srcId="{6A10B149-F3E0-4137-B33E-A47B794184CD}" destId="{78DCDFB9-10DC-4329-B575-66B6C8C749CF}" srcOrd="0" destOrd="0" presId="urn:microsoft.com/office/officeart/2008/layout/LinedList"/>
    <dgm:cxn modelId="{063FE6A8-92B7-49ED-9BDB-F2E0465F1A89}" srcId="{6A10B149-F3E0-4137-B33E-A47B794184CD}" destId="{8567B5EA-7E94-4B50-900E-1D2A488902AD}" srcOrd="0" destOrd="0" parTransId="{828DB025-6AA2-4A1D-A24F-6D472C963860}" sibTransId="{DF6372DC-CF0C-463C-9ABE-1EFA755AE229}"/>
    <dgm:cxn modelId="{0B516CDF-D4D5-4E89-91BD-2C4AE415D0EF}" type="presOf" srcId="{F09873CB-499D-48BD-B3C3-1CBD40134DF8}" destId="{C4B308C5-95AB-40C2-B15D-4F212E05213A}" srcOrd="0" destOrd="0" presId="urn:microsoft.com/office/officeart/2008/layout/LinedList"/>
    <dgm:cxn modelId="{9B304227-64A8-4C13-90A1-24DB98027C89}" type="presParOf" srcId="{78DCDFB9-10DC-4329-B575-66B6C8C749CF}" destId="{3C50E9DD-6A20-4FD6-9C41-96A193E78FFB}" srcOrd="0" destOrd="0" presId="urn:microsoft.com/office/officeart/2008/layout/LinedList"/>
    <dgm:cxn modelId="{30939BDF-2710-447F-A619-68F99C04E4A5}" type="presParOf" srcId="{78DCDFB9-10DC-4329-B575-66B6C8C749CF}" destId="{4E5E553C-9B2F-4763-9751-0B66205EAD4F}" srcOrd="1" destOrd="0" presId="urn:microsoft.com/office/officeart/2008/layout/LinedList"/>
    <dgm:cxn modelId="{5FD35A17-9B9C-4B14-9670-3B5666C75804}" type="presParOf" srcId="{4E5E553C-9B2F-4763-9751-0B66205EAD4F}" destId="{17BAB073-89C1-4B9C-A7A0-68214DBB0769}" srcOrd="0" destOrd="0" presId="urn:microsoft.com/office/officeart/2008/layout/LinedList"/>
    <dgm:cxn modelId="{C5416CC6-F9B8-40DC-88FE-A3179F92CEF6}" type="presParOf" srcId="{4E5E553C-9B2F-4763-9751-0B66205EAD4F}" destId="{D08A7DB1-DFBE-4D5A-96ED-F3F336F1371D}" srcOrd="1" destOrd="0" presId="urn:microsoft.com/office/officeart/2008/layout/LinedList"/>
    <dgm:cxn modelId="{AF5A5C72-0EC2-4615-B4F4-C7638CE64291}" type="presParOf" srcId="{78DCDFB9-10DC-4329-B575-66B6C8C749CF}" destId="{F1D036FD-548F-4AED-B855-EF20FE8008F8}" srcOrd="2" destOrd="0" presId="urn:microsoft.com/office/officeart/2008/layout/LinedList"/>
    <dgm:cxn modelId="{13DE1FED-357D-409F-8E4D-085C4F0D296B}" type="presParOf" srcId="{78DCDFB9-10DC-4329-B575-66B6C8C749CF}" destId="{778C40AE-C78E-4E34-8AD7-9653084A5FF7}" srcOrd="3" destOrd="0" presId="urn:microsoft.com/office/officeart/2008/layout/LinedList"/>
    <dgm:cxn modelId="{C183CDBB-9AC7-45D0-98A1-69EABF08E086}" type="presParOf" srcId="{778C40AE-C78E-4E34-8AD7-9653084A5FF7}" destId="{C4B308C5-95AB-40C2-B15D-4F212E05213A}" srcOrd="0" destOrd="0" presId="urn:microsoft.com/office/officeart/2008/layout/LinedList"/>
    <dgm:cxn modelId="{5F641254-8BD3-4E0C-98B8-2AE043C941EC}" type="presParOf" srcId="{778C40AE-C78E-4E34-8AD7-9653084A5FF7}" destId="{C41AED73-D3C8-4862-BC58-030A7B4D44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A03E3-F341-4670-A630-6D143AA2E46F}">
      <dsp:nvSpPr>
        <dsp:cNvPr id="0" name=""/>
        <dsp:cNvSpPr/>
      </dsp:nvSpPr>
      <dsp:spPr>
        <a:xfrm>
          <a:off x="0" y="3125"/>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486902-2486-48A7-8782-82E8DB65ED07}">
      <dsp:nvSpPr>
        <dsp:cNvPr id="0" name=""/>
        <dsp:cNvSpPr/>
      </dsp:nvSpPr>
      <dsp:spPr>
        <a:xfrm>
          <a:off x="0" y="3125"/>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1. Εισαγωγή</a:t>
          </a:r>
          <a:endParaRPr lang="en-US" sz="3000" kern="1200" dirty="0">
            <a:latin typeface="Times New Roman" panose="02020603050405020304" pitchFamily="18" charset="0"/>
            <a:cs typeface="Times New Roman" panose="02020603050405020304" pitchFamily="18" charset="0"/>
          </a:endParaRPr>
        </a:p>
      </dsp:txBody>
      <dsp:txXfrm>
        <a:off x="0" y="3125"/>
        <a:ext cx="10472057" cy="539756"/>
      </dsp:txXfrm>
    </dsp:sp>
    <dsp:sp modelId="{935F962B-8015-4095-9322-E596776F3DA3}">
      <dsp:nvSpPr>
        <dsp:cNvPr id="0" name=""/>
        <dsp:cNvSpPr/>
      </dsp:nvSpPr>
      <dsp:spPr>
        <a:xfrm>
          <a:off x="0" y="542881"/>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17818-8C53-4F7C-809D-FBE91C6F49C9}">
      <dsp:nvSpPr>
        <dsp:cNvPr id="0" name=""/>
        <dsp:cNvSpPr/>
      </dsp:nvSpPr>
      <dsp:spPr>
        <a:xfrm>
          <a:off x="0" y="542881"/>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2. Στόχος</a:t>
          </a:r>
          <a:endParaRPr lang="en-US" sz="3000" kern="1200" dirty="0">
            <a:latin typeface="Times New Roman" panose="02020603050405020304" pitchFamily="18" charset="0"/>
            <a:cs typeface="Times New Roman" panose="02020603050405020304" pitchFamily="18" charset="0"/>
          </a:endParaRPr>
        </a:p>
      </dsp:txBody>
      <dsp:txXfrm>
        <a:off x="0" y="542881"/>
        <a:ext cx="10472057" cy="539756"/>
      </dsp:txXfrm>
    </dsp:sp>
    <dsp:sp modelId="{2BF05D06-BB04-4B63-88F6-E347CE272DA6}">
      <dsp:nvSpPr>
        <dsp:cNvPr id="0" name=""/>
        <dsp:cNvSpPr/>
      </dsp:nvSpPr>
      <dsp:spPr>
        <a:xfrm>
          <a:off x="0" y="1082637"/>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2EA30-980A-45C2-9B7A-7CFC0B4A2E1A}">
      <dsp:nvSpPr>
        <dsp:cNvPr id="0" name=""/>
        <dsp:cNvSpPr/>
      </dsp:nvSpPr>
      <dsp:spPr>
        <a:xfrm>
          <a:off x="0" y="1082637"/>
          <a:ext cx="10472057" cy="527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3. Θεωρητικό Πλαίσιο </a:t>
          </a:r>
          <a:r>
            <a:rPr lang="el-GR" sz="1800" kern="1200" dirty="0">
              <a:latin typeface="Times New Roman" panose="02020603050405020304" pitchFamily="18" charset="0"/>
              <a:cs typeface="Times New Roman" panose="02020603050405020304" pitchFamily="18" charset="0"/>
            </a:rPr>
            <a:t>(λόγοι, αναπαραστάσεις, εξουσία)</a:t>
          </a:r>
          <a:r>
            <a:rPr lang="el-GR" sz="3000" kern="1200" dirty="0">
              <a:latin typeface="Times New Roman" panose="02020603050405020304" pitchFamily="18" charset="0"/>
              <a:cs typeface="Times New Roman" panose="02020603050405020304" pitchFamily="18" charset="0"/>
            </a:rPr>
            <a:t> </a:t>
          </a:r>
          <a:endParaRPr lang="en-US" sz="1800" kern="1200" dirty="0">
            <a:latin typeface="Times New Roman" panose="02020603050405020304" pitchFamily="18" charset="0"/>
            <a:cs typeface="Times New Roman" panose="02020603050405020304" pitchFamily="18" charset="0"/>
          </a:endParaRPr>
        </a:p>
      </dsp:txBody>
      <dsp:txXfrm>
        <a:off x="0" y="1082637"/>
        <a:ext cx="10472057" cy="527978"/>
      </dsp:txXfrm>
    </dsp:sp>
    <dsp:sp modelId="{5B52E047-C3F9-4D17-AB98-CF55CF30BC27}">
      <dsp:nvSpPr>
        <dsp:cNvPr id="0" name=""/>
        <dsp:cNvSpPr/>
      </dsp:nvSpPr>
      <dsp:spPr>
        <a:xfrm>
          <a:off x="0" y="1610616"/>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3B5F4-1AB3-4E1C-BCE2-44C31B393C4B}">
      <dsp:nvSpPr>
        <dsp:cNvPr id="0" name=""/>
        <dsp:cNvSpPr/>
      </dsp:nvSpPr>
      <dsp:spPr>
        <a:xfrm>
          <a:off x="0" y="1621519"/>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4. Υλικό Εξέτασης </a:t>
          </a:r>
          <a:r>
            <a:rPr lang="el-GR" sz="1800" kern="1200" dirty="0">
              <a:latin typeface="Times New Roman" panose="02020603050405020304" pitchFamily="18" charset="0"/>
              <a:cs typeface="Times New Roman" panose="02020603050405020304" pitchFamily="18" charset="0"/>
            </a:rPr>
            <a:t>(2 βίντεο της </a:t>
          </a:r>
          <a:r>
            <a:rPr lang="en-US" sz="1800" kern="1200" dirty="0">
              <a:latin typeface="Times New Roman" panose="02020603050405020304" pitchFamily="18" charset="0"/>
              <a:cs typeface="Times New Roman" panose="02020603050405020304" pitchFamily="18" charset="0"/>
            </a:rPr>
            <a:t>META</a:t>
          </a:r>
          <a:r>
            <a:rPr lang="el-GR" sz="1800" kern="1200" dirty="0" err="1">
              <a:latin typeface="Times New Roman" panose="02020603050405020304" pitchFamily="18" charset="0"/>
              <a:cs typeface="Times New Roman" panose="02020603050405020304" pitchFamily="18" charset="0"/>
            </a:rPr>
            <a:t>δρασης</a:t>
          </a:r>
          <a:r>
            <a:rPr lang="el-GR"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0" y="1621519"/>
        <a:ext cx="10472057" cy="539756"/>
      </dsp:txXfrm>
    </dsp:sp>
    <dsp:sp modelId="{77083334-AAAB-4F55-AF7D-562CE56562F5}">
      <dsp:nvSpPr>
        <dsp:cNvPr id="0" name=""/>
        <dsp:cNvSpPr/>
      </dsp:nvSpPr>
      <dsp:spPr>
        <a:xfrm>
          <a:off x="0" y="2150372"/>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A2E93-6F11-4ED4-AB20-74107D21218C}">
      <dsp:nvSpPr>
        <dsp:cNvPr id="0" name=""/>
        <dsp:cNvSpPr/>
      </dsp:nvSpPr>
      <dsp:spPr>
        <a:xfrm>
          <a:off x="0" y="2150372"/>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5. Μεθοδολογικά Εργαλεία </a:t>
          </a:r>
          <a:r>
            <a:rPr lang="el-GR" sz="1800" kern="1200" dirty="0">
              <a:latin typeface="Times New Roman" panose="02020603050405020304" pitchFamily="18" charset="0"/>
              <a:cs typeface="Times New Roman" panose="02020603050405020304" pitchFamily="18" charset="0"/>
            </a:rPr>
            <a:t>(Σύστημα </a:t>
          </a:r>
          <a:r>
            <a:rPr lang="el-GR" sz="1800" kern="1200" dirty="0" err="1">
              <a:latin typeface="Times New Roman" panose="02020603050405020304" pitchFamily="18" charset="0"/>
              <a:cs typeface="Times New Roman" panose="02020603050405020304" pitchFamily="18" charset="0"/>
            </a:rPr>
            <a:t>μεταβιβαστικότητας</a:t>
          </a:r>
          <a:r>
            <a:rPr lang="el-GR" sz="1800" kern="1200" dirty="0">
              <a:latin typeface="Times New Roman" panose="02020603050405020304" pitchFamily="18" charset="0"/>
              <a:cs typeface="Times New Roman" panose="02020603050405020304" pitchFamily="18" charset="0"/>
            </a:rPr>
            <a:t> και μοντέλο </a:t>
          </a:r>
          <a:r>
            <a:rPr lang="en-US" sz="1800" kern="1200" dirty="0">
              <a:latin typeface="Times New Roman" panose="02020603050405020304" pitchFamily="18" charset="0"/>
              <a:cs typeface="Times New Roman" panose="02020603050405020304" pitchFamily="18" charset="0"/>
            </a:rPr>
            <a:t>van Leeuwen 2008</a:t>
          </a:r>
          <a:r>
            <a:rPr lang="el-GR"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0" y="2150372"/>
        <a:ext cx="10472057" cy="539756"/>
      </dsp:txXfrm>
    </dsp:sp>
    <dsp:sp modelId="{D5C6A009-E4AB-409D-9520-AA2DDEA52345}">
      <dsp:nvSpPr>
        <dsp:cNvPr id="0" name=""/>
        <dsp:cNvSpPr/>
      </dsp:nvSpPr>
      <dsp:spPr>
        <a:xfrm>
          <a:off x="0" y="2690128"/>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88C43-4D9C-4815-845A-7C0285B13D04}">
      <dsp:nvSpPr>
        <dsp:cNvPr id="0" name=""/>
        <dsp:cNvSpPr/>
      </dsp:nvSpPr>
      <dsp:spPr>
        <a:xfrm>
          <a:off x="0" y="2690128"/>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6. Ανάλυση</a:t>
          </a:r>
          <a:endParaRPr lang="en-US" sz="3000" kern="1200" dirty="0">
            <a:latin typeface="Times New Roman" panose="02020603050405020304" pitchFamily="18" charset="0"/>
            <a:cs typeface="Times New Roman" panose="02020603050405020304" pitchFamily="18" charset="0"/>
          </a:endParaRPr>
        </a:p>
      </dsp:txBody>
      <dsp:txXfrm>
        <a:off x="0" y="2690128"/>
        <a:ext cx="10472057" cy="539756"/>
      </dsp:txXfrm>
    </dsp:sp>
    <dsp:sp modelId="{1A09EBDE-86E6-42D7-8A5A-C94D5251E69B}">
      <dsp:nvSpPr>
        <dsp:cNvPr id="0" name=""/>
        <dsp:cNvSpPr/>
      </dsp:nvSpPr>
      <dsp:spPr>
        <a:xfrm>
          <a:off x="0" y="3229884"/>
          <a:ext cx="1047205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13F4B-4695-41FA-9199-9E805F5FEF04}">
      <dsp:nvSpPr>
        <dsp:cNvPr id="0" name=""/>
        <dsp:cNvSpPr/>
      </dsp:nvSpPr>
      <dsp:spPr>
        <a:xfrm>
          <a:off x="0" y="3229884"/>
          <a:ext cx="10472057" cy="53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7. Συμπεράσματα</a:t>
          </a:r>
          <a:endParaRPr lang="en-US" sz="3000" kern="1200" dirty="0">
            <a:latin typeface="Times New Roman" panose="02020603050405020304" pitchFamily="18" charset="0"/>
            <a:cs typeface="Times New Roman" panose="02020603050405020304" pitchFamily="18" charset="0"/>
          </a:endParaRPr>
        </a:p>
      </dsp:txBody>
      <dsp:txXfrm>
        <a:off x="0" y="3229884"/>
        <a:ext cx="10472057" cy="539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0E9DD-6A20-4FD6-9C41-96A193E78FFB}">
      <dsp:nvSpPr>
        <dsp:cNvPr id="0" name=""/>
        <dsp:cNvSpPr/>
      </dsp:nvSpPr>
      <dsp:spPr>
        <a:xfrm>
          <a:off x="0" y="0"/>
          <a:ext cx="10058399"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7BAB073-89C1-4B9C-A7A0-68214DBB0769}">
      <dsp:nvSpPr>
        <dsp:cNvPr id="0" name=""/>
        <dsp:cNvSpPr/>
      </dsp:nvSpPr>
      <dsp:spPr>
        <a:xfrm>
          <a:off x="0" y="0"/>
          <a:ext cx="10058399"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l-GR" sz="3900" kern="1200" dirty="0">
              <a:latin typeface="Times New Roman" panose="02020603050405020304" pitchFamily="18" charset="0"/>
              <a:cs typeface="Times New Roman" panose="02020603050405020304" pitchFamily="18" charset="0"/>
            </a:rPr>
            <a:t>1. Σύστημα </a:t>
          </a:r>
          <a:r>
            <a:rPr lang="el-GR" sz="3900" kern="1200" dirty="0" err="1">
              <a:latin typeface="Times New Roman" panose="02020603050405020304" pitchFamily="18" charset="0"/>
              <a:cs typeface="Times New Roman" panose="02020603050405020304" pitchFamily="18" charset="0"/>
            </a:rPr>
            <a:t>μεταβιβαστικότητας</a:t>
          </a:r>
          <a:r>
            <a:rPr lang="el-GR" sz="3900" kern="1200" dirty="0">
              <a:latin typeface="Times New Roman" panose="02020603050405020304" pitchFamily="18" charset="0"/>
              <a:cs typeface="Times New Roman" panose="02020603050405020304" pitchFamily="18" charset="0"/>
            </a:rPr>
            <a:t> </a:t>
          </a:r>
          <a:r>
            <a:rPr lang="el-GR"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Halliday &amp; Matthiessen 2014</a:t>
          </a:r>
          <a:r>
            <a:rPr lang="el-GR" sz="2400" kern="1200" dirty="0">
              <a:latin typeface="Times New Roman" panose="02020603050405020304" pitchFamily="18" charset="0"/>
              <a:cs typeface="Times New Roman" panose="02020603050405020304" pitchFamily="18" charset="0"/>
            </a:rPr>
            <a:t>)  </a:t>
          </a:r>
          <a:endParaRPr lang="en-US" sz="2400" kern="1200" dirty="0">
            <a:latin typeface="Times New Roman" panose="02020603050405020304" pitchFamily="18" charset="0"/>
            <a:cs typeface="Times New Roman" panose="02020603050405020304" pitchFamily="18" charset="0"/>
          </a:endParaRPr>
        </a:p>
      </dsp:txBody>
      <dsp:txXfrm>
        <a:off x="0" y="0"/>
        <a:ext cx="10058399" cy="2011362"/>
      </dsp:txXfrm>
    </dsp:sp>
    <dsp:sp modelId="{F1D036FD-548F-4AED-B855-EF20FE8008F8}">
      <dsp:nvSpPr>
        <dsp:cNvPr id="0" name=""/>
        <dsp:cNvSpPr/>
      </dsp:nvSpPr>
      <dsp:spPr>
        <a:xfrm>
          <a:off x="0" y="2011362"/>
          <a:ext cx="10058399" cy="0"/>
        </a:xfrm>
        <a:prstGeom prst="line">
          <a:avLst/>
        </a:prstGeom>
        <a:gradFill rotWithShape="0">
          <a:gsLst>
            <a:gs pos="0">
              <a:schemeClr val="accent2">
                <a:hueOff val="0"/>
                <a:satOff val="0"/>
                <a:lumOff val="-10980"/>
                <a:alphaOff val="0"/>
                <a:shade val="85000"/>
                <a:satMod val="130000"/>
              </a:schemeClr>
            </a:gs>
            <a:gs pos="34000">
              <a:schemeClr val="accent2">
                <a:hueOff val="0"/>
                <a:satOff val="0"/>
                <a:lumOff val="-10980"/>
                <a:alphaOff val="0"/>
                <a:shade val="87000"/>
                <a:satMod val="125000"/>
              </a:schemeClr>
            </a:gs>
            <a:gs pos="70000">
              <a:schemeClr val="accent2">
                <a:hueOff val="0"/>
                <a:satOff val="0"/>
                <a:lumOff val="-10980"/>
                <a:alphaOff val="0"/>
                <a:tint val="100000"/>
                <a:shade val="90000"/>
                <a:satMod val="130000"/>
              </a:schemeClr>
            </a:gs>
            <a:gs pos="100000">
              <a:schemeClr val="accent2">
                <a:hueOff val="0"/>
                <a:satOff val="0"/>
                <a:lumOff val="-10980"/>
                <a:alphaOff val="0"/>
                <a:tint val="100000"/>
                <a:shade val="100000"/>
                <a:satMod val="110000"/>
              </a:schemeClr>
            </a:gs>
          </a:gsLst>
          <a:path path="circle">
            <a:fillToRect l="100000" t="100000" r="100000" b="100000"/>
          </a:path>
        </a:gradFill>
        <a:ln w="12700" cap="flat" cmpd="sng" algn="ctr">
          <a:solidFill>
            <a:schemeClr val="accent2">
              <a:hueOff val="0"/>
              <a:satOff val="0"/>
              <a:lumOff val="-1098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4B308C5-95AB-40C2-B15D-4F212E05213A}">
      <dsp:nvSpPr>
        <dsp:cNvPr id="0" name=""/>
        <dsp:cNvSpPr/>
      </dsp:nvSpPr>
      <dsp:spPr>
        <a:xfrm>
          <a:off x="0" y="2011362"/>
          <a:ext cx="10058399"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l-GR" sz="3900" kern="1200" dirty="0">
              <a:latin typeface="Times New Roman" panose="02020603050405020304" pitchFamily="18" charset="0"/>
              <a:cs typeface="Times New Roman" panose="02020603050405020304" pitchFamily="18" charset="0"/>
            </a:rPr>
            <a:t>2. Στρατηγικές αναπαράστασης </a:t>
          </a:r>
          <a:r>
            <a:rPr lang="el-GR" sz="2800" kern="1200" dirty="0">
              <a:latin typeface="Times New Roman" panose="02020603050405020304" pitchFamily="18" charset="0"/>
              <a:cs typeface="Times New Roman" panose="02020603050405020304" pitchFamily="18" charset="0"/>
            </a:rPr>
            <a:t>(</a:t>
          </a:r>
          <a:r>
            <a:rPr lang="en-US" sz="2800" kern="1200" dirty="0">
              <a:latin typeface="Times New Roman" panose="02020603050405020304" pitchFamily="18" charset="0"/>
              <a:cs typeface="Times New Roman" panose="02020603050405020304" pitchFamily="18" charset="0"/>
            </a:rPr>
            <a:t>van Leeuwen 2008</a:t>
          </a:r>
          <a:r>
            <a:rPr lang="el-GR" sz="2800" kern="1200" dirty="0">
              <a:latin typeface="Times New Roman" panose="02020603050405020304" pitchFamily="18" charset="0"/>
              <a:cs typeface="Times New Roman" panose="02020603050405020304" pitchFamily="18" charset="0"/>
            </a:rPr>
            <a:t>)</a:t>
          </a:r>
        </a:p>
        <a:p>
          <a:pPr marL="0" lvl="0" indent="0" algn="l" defTabSz="173355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α) στρατηγικές αναπαράστασης </a:t>
          </a:r>
          <a:r>
            <a:rPr lang="el-GR" sz="2400" i="1" kern="1200" dirty="0">
              <a:latin typeface="Times New Roman" panose="02020603050405020304" pitchFamily="18" charset="0"/>
              <a:cs typeface="Times New Roman" panose="02020603050405020304" pitchFamily="18" charset="0"/>
            </a:rPr>
            <a:t>ατόμων/ομάδων </a:t>
          </a:r>
          <a:r>
            <a:rPr lang="el-GR"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social actors</a:t>
          </a:r>
          <a:r>
            <a:rPr lang="el-GR" sz="2400" kern="1200" dirty="0">
              <a:latin typeface="Times New Roman" panose="02020603050405020304" pitchFamily="18" charset="0"/>
              <a:cs typeface="Times New Roman" panose="02020603050405020304" pitchFamily="18" charset="0"/>
            </a:rPr>
            <a:t>)</a:t>
          </a:r>
        </a:p>
        <a:p>
          <a:pPr marL="0" lvl="0" indent="0" algn="l" defTabSz="173355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β) στρατηγικές αναπαράστασης </a:t>
          </a:r>
          <a:r>
            <a:rPr lang="el-GR" sz="2400" i="1" kern="1200" dirty="0">
              <a:latin typeface="Times New Roman" panose="02020603050405020304" pitchFamily="18" charset="0"/>
              <a:cs typeface="Times New Roman" panose="02020603050405020304" pitchFamily="18" charset="0"/>
            </a:rPr>
            <a:t>κοινωνικής</a:t>
          </a:r>
          <a:r>
            <a:rPr lang="el-GR" sz="2400" kern="1200" dirty="0">
              <a:latin typeface="Times New Roman" panose="02020603050405020304" pitchFamily="18" charset="0"/>
              <a:cs typeface="Times New Roman" panose="02020603050405020304" pitchFamily="18" charset="0"/>
            </a:rPr>
            <a:t> </a:t>
          </a:r>
          <a:r>
            <a:rPr lang="el-GR" sz="2400" i="1" kern="1200" dirty="0">
              <a:latin typeface="Times New Roman" panose="02020603050405020304" pitchFamily="18" charset="0"/>
              <a:cs typeface="Times New Roman" panose="02020603050405020304" pitchFamily="18" charset="0"/>
            </a:rPr>
            <a:t>δράσης</a:t>
          </a:r>
          <a:r>
            <a:rPr lang="en-US" sz="2400" kern="1200" dirty="0">
              <a:latin typeface="Times New Roman" panose="02020603050405020304" pitchFamily="18" charset="0"/>
              <a:cs typeface="Times New Roman" panose="02020603050405020304" pitchFamily="18" charset="0"/>
            </a:rPr>
            <a:t> (</a:t>
          </a:r>
          <a:r>
            <a:rPr lang="en-US" sz="2400" kern="1200">
              <a:latin typeface="Times New Roman" panose="02020603050405020304" pitchFamily="18" charset="0"/>
              <a:cs typeface="Times New Roman" panose="02020603050405020304" pitchFamily="18" charset="0"/>
            </a:rPr>
            <a:t>social action)</a:t>
          </a:r>
          <a:endParaRPr lang="en-US" sz="2400" kern="1200" dirty="0">
            <a:latin typeface="Times New Roman" panose="02020603050405020304" pitchFamily="18" charset="0"/>
            <a:cs typeface="Times New Roman" panose="02020603050405020304" pitchFamily="18" charset="0"/>
          </a:endParaRPr>
        </a:p>
      </dsp:txBody>
      <dsp:txXfrm>
        <a:off x="0" y="2011362"/>
        <a:ext cx="10058399" cy="20113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BBAE2-E58A-4C2C-BB51-3CDE372B9FDD}" type="datetimeFigureOut">
              <a:rPr lang="el-GR" smtClean="0"/>
              <a:t>7/2/2023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DAB9E-5D00-405B-B6AA-072F77F35642}" type="slidenum">
              <a:rPr lang="el-GR" smtClean="0"/>
              <a:t>‹#›</a:t>
            </a:fld>
            <a:endParaRPr lang="el-GR"/>
          </a:p>
        </p:txBody>
      </p:sp>
    </p:spTree>
    <p:extLst>
      <p:ext uri="{BB962C8B-B14F-4D97-AF65-F5344CB8AC3E}">
        <p14:creationId xmlns:p14="http://schemas.microsoft.com/office/powerpoint/2010/main" val="32643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E6DAB9E-5D00-405B-B6AA-072F77F35642}" type="slidenum">
              <a:rPr lang="el-GR" smtClean="0"/>
              <a:t>33</a:t>
            </a:fld>
            <a:endParaRPr lang="el-GR"/>
          </a:p>
        </p:txBody>
      </p:sp>
    </p:spTree>
    <p:extLst>
      <p:ext uri="{BB962C8B-B14F-4D97-AF65-F5344CB8AC3E}">
        <p14:creationId xmlns:p14="http://schemas.microsoft.com/office/powerpoint/2010/main" val="255246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A5B540C-DDB3-4239-825D-F3A6A6943707}" type="datetime1">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46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132B434-A71E-45A3-986A-0696622BA645}" type="datetime1">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213756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696D752-E8FD-422E-AE2B-E30D0B551A54}" type="datetime1">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236938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A9A298A-01F7-4458-89F8-C4B8C115E4D8}" type="datetime1">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65372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4A26896-3730-495C-90F6-6D3D8EEFAD23}" type="datetime1">
              <a:rPr lang="el-GR" smtClean="0"/>
              <a:t>7/2/2023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3C9DD3-2281-4512-86F6-33F38C067D89}"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64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5BE2DB4-1C45-4D95-8C64-743A0DC85C78}" type="datetime1">
              <a:rPr lang="el-GR" smtClean="0"/>
              <a:t>7/2/2023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307553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7960A77-299F-4017-8A10-5EAC8B2E3906}" type="datetime1">
              <a:rPr lang="el-GR" smtClean="0"/>
              <a:t>7/2/2023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3271724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94F839C-932D-482A-BF7A-D9AA5652B885}" type="datetime1">
              <a:rPr lang="el-GR" smtClean="0"/>
              <a:t>7/2/2023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26216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49BFE1-9126-4500-8A97-C31F0058BF9B}" type="datetime1">
              <a:rPr lang="el-GR" smtClean="0"/>
              <a:t>7/2/2023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973C9DD3-2281-4512-86F6-33F38C067D89}" type="slidenum">
              <a:rPr lang="el-GR" smtClean="0"/>
              <a:t>‹#›</a:t>
            </a:fld>
            <a:endParaRPr lang="el-GR"/>
          </a:p>
        </p:txBody>
      </p:sp>
    </p:spTree>
    <p:extLst>
      <p:ext uri="{BB962C8B-B14F-4D97-AF65-F5344CB8AC3E}">
        <p14:creationId xmlns:p14="http://schemas.microsoft.com/office/powerpoint/2010/main" val="77353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F1ADA4-58F1-40C1-90BA-6F8C4E41BB30}" type="datetime1">
              <a:rPr lang="el-GR" smtClean="0"/>
              <a:t>7/2/2023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3C9DD3-2281-4512-86F6-33F38C067D89}" type="slidenum">
              <a:rPr lang="el-GR" smtClean="0"/>
              <a:t>‹#›</a:t>
            </a:fld>
            <a:endParaRPr lang="el-GR"/>
          </a:p>
        </p:txBody>
      </p:sp>
    </p:spTree>
    <p:extLst>
      <p:ext uri="{BB962C8B-B14F-4D97-AF65-F5344CB8AC3E}">
        <p14:creationId xmlns:p14="http://schemas.microsoft.com/office/powerpoint/2010/main" val="147811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tx2"/>
                </a:solidFill>
              </a:defRPr>
            </a:lvl1pPr>
          </a:lstStyle>
          <a:p>
            <a:fld id="{C7C05157-1FEF-4A72-8CD3-96339FCBA824}" type="datetime1">
              <a:rPr lang="el-GR" smtClean="0"/>
              <a:t>7/2/2023</a:t>
            </a:fld>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3C9DD3-2281-4512-86F6-33F38C067D89}" type="slidenum">
              <a:rPr lang="el-GR" smtClean="0"/>
              <a:t>‹#›</a:t>
            </a:fld>
            <a:endParaRPr lang="el-GR"/>
          </a:p>
        </p:txBody>
      </p:sp>
    </p:spTree>
    <p:extLst>
      <p:ext uri="{BB962C8B-B14F-4D97-AF65-F5344CB8AC3E}">
        <p14:creationId xmlns:p14="http://schemas.microsoft.com/office/powerpoint/2010/main" val="117053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3DB805-BBB5-411F-86F5-2B7D1DF8906A}" type="datetime1">
              <a:rPr lang="el-GR" smtClean="0"/>
              <a:t>7/2/2023</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73C9DD3-2281-4512-86F6-33F38C067D89}"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3685"/>
      </p:ext>
    </p:extLst>
  </p:cSld>
  <p:clrMap bg1="dk1" tx1="lt1" bg2="dk2"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6534E3-AD58-9CEB-1999-FF96938271DA}"/>
              </a:ext>
            </a:extLst>
          </p:cNvPr>
          <p:cNvSpPr txBox="1"/>
          <p:nvPr/>
        </p:nvSpPr>
        <p:spPr>
          <a:xfrm>
            <a:off x="1230086" y="2962876"/>
            <a:ext cx="10452463" cy="3293209"/>
          </a:xfrm>
          <a:prstGeom prst="rect">
            <a:avLst/>
          </a:prstGeom>
          <a:noFill/>
        </p:spPr>
        <p:txBody>
          <a:bodyPr wrap="square" rtlCol="0">
            <a:spAutoFit/>
          </a:bodyPr>
          <a:lstStyle/>
          <a:p>
            <a:pPr algn="ctr"/>
            <a:r>
              <a:rPr lang="el-G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«Αναπαριστώντας τη θέση και τη δράση των </a:t>
            </a:r>
            <a:r>
              <a:rPr lang="el-G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πλειονοτικών</a:t>
            </a:r>
            <a:r>
              <a:rPr lang="el-G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και προσφύγων/</a:t>
            </a:r>
            <a:r>
              <a:rPr lang="el-G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ισσων</a:t>
            </a:r>
            <a:r>
              <a:rPr lang="el-G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και μεταναστών/τριών σε </a:t>
            </a:r>
            <a:r>
              <a:rPr lang="el-G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μιντιακό</a:t>
            </a:r>
            <a:r>
              <a:rPr lang="el-G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αντιρατσιστικό λόγο»</a:t>
            </a:r>
          </a:p>
          <a:p>
            <a:endParaRPr lang="el-G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Εργασία εξαμήνου στο μάθημα «Εφαρμοσμένη Γλωσσολογία: Μεταναστευτικές ταυτότητες και κριτική γλωσσική εκπαίδευση»</a:t>
            </a:r>
          </a:p>
          <a:p>
            <a:pPr algn="ctr"/>
            <a:r>
              <a:rPr lang="el-G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Γεωργία Μικρούλη (Α.Μ.:1061960)</a:t>
            </a:r>
          </a:p>
          <a:p>
            <a:pPr algn="ctr"/>
            <a:r>
              <a:rPr lang="el-G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Διδάσκων: </a:t>
            </a:r>
            <a:r>
              <a:rPr lang="el-GR"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Καθ</a:t>
            </a:r>
            <a:r>
              <a:rPr lang="el-G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 Α. </a:t>
            </a:r>
            <a:r>
              <a:rPr lang="el-GR" sz="1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Αρχάκης</a:t>
            </a:r>
            <a:endParaRPr lang="el-G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Χειμερινό εξάμηνο 2022-23</a:t>
            </a:r>
            <a:endPar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Εικόνα 1">
            <a:extLst>
              <a:ext uri="{FF2B5EF4-FFF2-40B4-BE49-F238E27FC236}">
                <a16:creationId xmlns:a16="http://schemas.microsoft.com/office/drawing/2014/main" id="{91298459-839E-DDB9-D52A-6FE99010E9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1589" y="158898"/>
            <a:ext cx="1678675" cy="1678675"/>
          </a:xfrm>
          <a:prstGeom prst="rect">
            <a:avLst/>
          </a:prstGeom>
        </p:spPr>
      </p:pic>
      <p:sp>
        <p:nvSpPr>
          <p:cNvPr id="3" name="TextBox 2">
            <a:extLst>
              <a:ext uri="{FF2B5EF4-FFF2-40B4-BE49-F238E27FC236}">
                <a16:creationId xmlns:a16="http://schemas.microsoft.com/office/drawing/2014/main" id="{548BC523-CDF0-B69D-76A4-ECC09DEE2D92}"/>
              </a:ext>
            </a:extLst>
          </p:cNvPr>
          <p:cNvSpPr txBox="1"/>
          <p:nvPr/>
        </p:nvSpPr>
        <p:spPr>
          <a:xfrm>
            <a:off x="1291046" y="1938559"/>
            <a:ext cx="10330542" cy="923330"/>
          </a:xfrm>
          <a:prstGeom prst="rect">
            <a:avLst/>
          </a:prstGeom>
          <a:noFill/>
        </p:spPr>
        <p:txBody>
          <a:bodyPr wrap="square" rtlCol="0">
            <a:spAutoFit/>
          </a:bodyPr>
          <a:lstStyle/>
          <a:p>
            <a:pPr algn="ctr"/>
            <a:r>
              <a:rPr lang="el-GR" sz="1800" b="1" dirty="0">
                <a:solidFill>
                  <a:srgbClr val="EBEBEB"/>
                </a:solidFill>
                <a:latin typeface="Times New Roman" panose="02020603050405020304" pitchFamily="18" charset="0"/>
                <a:cs typeface="Times New Roman" panose="02020603050405020304" pitchFamily="18" charset="0"/>
              </a:rPr>
              <a:t>Πανεπιστήμιο Πατρών</a:t>
            </a:r>
          </a:p>
          <a:p>
            <a:pPr algn="ctr"/>
            <a:r>
              <a:rPr lang="el-GR" sz="1800" b="1" dirty="0">
                <a:solidFill>
                  <a:srgbClr val="EBEBEB"/>
                </a:solidFill>
                <a:latin typeface="Times New Roman" panose="02020603050405020304" pitchFamily="18" charset="0"/>
                <a:cs typeface="Times New Roman" panose="02020603050405020304" pitchFamily="18" charset="0"/>
              </a:rPr>
              <a:t>Σχολή Ανθρωπιστικών και Κοινωνικών Επιστημών</a:t>
            </a:r>
          </a:p>
          <a:p>
            <a:pPr algn="ctr"/>
            <a:r>
              <a:rPr lang="el-GR" sz="1800" b="1" dirty="0">
                <a:solidFill>
                  <a:srgbClr val="EBEBEB"/>
                </a:solidFill>
                <a:latin typeface="Times New Roman" panose="02020603050405020304" pitchFamily="18" charset="0"/>
                <a:cs typeface="Times New Roman" panose="02020603050405020304" pitchFamily="18" charset="0"/>
              </a:rPr>
              <a:t>Τμήμα Φιλολογίας, Ειδίκευση Γλωσσολογίας, ΠΜΣ: «Γλωσσολογία: Γλώσσα και Επικοινωνία»</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984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14CC75-1DEE-2EDF-C864-9D73DFC7DB39}"/>
              </a:ext>
            </a:extLst>
          </p:cNvPr>
          <p:cNvSpPr>
            <a:spLocks noGrp="1"/>
          </p:cNvSpPr>
          <p:nvPr>
            <p:ph type="title"/>
          </p:nvPr>
        </p:nvSpPr>
        <p:spPr>
          <a:xfrm>
            <a:off x="1097280" y="286603"/>
            <a:ext cx="10058400" cy="1226511"/>
          </a:xfrm>
        </p:spPr>
        <p:txBody>
          <a:bodyPr>
            <a:normAutofit/>
          </a:bodyPr>
          <a:lstStyle/>
          <a:p>
            <a:pPr algn="ctr"/>
            <a:r>
              <a:rPr lang="el-GR" sz="5400">
                <a:latin typeface="Times New Roman" panose="02020603050405020304" pitchFamily="18" charset="0"/>
                <a:cs typeface="Times New Roman" panose="02020603050405020304" pitchFamily="18" charset="0"/>
              </a:rPr>
              <a:t>Υπό εξέταση υλικό</a:t>
            </a:r>
            <a:endParaRPr lang="el-GR" sz="54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278F1D6-0FF1-184A-7CA9-0EE5219B1CAA}"/>
              </a:ext>
            </a:extLst>
          </p:cNvPr>
          <p:cNvSpPr>
            <a:spLocks noGrp="1"/>
          </p:cNvSpPr>
          <p:nvPr>
            <p:ph idx="1"/>
          </p:nvPr>
        </p:nvSpPr>
        <p:spPr>
          <a:xfrm>
            <a:off x="1066800" y="2194076"/>
            <a:ext cx="10058400" cy="4023360"/>
          </a:xfrm>
        </p:spPr>
        <p:txBody>
          <a:bodyPr>
            <a:normAutofit/>
          </a:bodyPr>
          <a:lstStyle/>
          <a:p>
            <a:pPr algn="just">
              <a:buFont typeface="Wingdings" panose="05000000000000000000" pitchFamily="2" charset="2"/>
              <a:buChar char="Ø"/>
            </a:pP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Δύο βίντεο, αναρτημένα στο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YouTube </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από τη </a:t>
            </a:r>
            <a:r>
              <a:rPr lang="el-GR" sz="2400" dirty="0" err="1">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ΜΕΤΑδραση</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 που παρά την αντιρατσιστική τους στόχευση καταλήγουν στην (</a:t>
            </a:r>
            <a:r>
              <a:rPr lang="el-GR" sz="2400" dirty="0" err="1">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ανα</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)παραγωγή ρατσιστικών πρακτικών. </a:t>
            </a:r>
          </a:p>
          <a:p>
            <a:pPr marL="0" indent="0" algn="just">
              <a:buNone/>
            </a:pPr>
            <a:endPar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endParaRPr>
          </a:p>
          <a:p>
            <a:pPr algn="just">
              <a:buFont typeface="Arial" panose="020B0604020202020204" pitchFamily="34" charset="0"/>
              <a:buChar char="•"/>
            </a:pP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Το πρώτο βίντεο αφορά δράσεις φιλοξενίας ανήλικων μεταναστών/τριών από οικογένειες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https://www.youtube.com/watch?v=w1504d-T66Y&amp;app=desktop</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a:t>
            </a:r>
          </a:p>
          <a:p>
            <a:pPr algn="just">
              <a:buFont typeface="Arial" panose="020B0604020202020204" pitchFamily="34" charset="0"/>
              <a:buChar char="•"/>
            </a:pP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Το δεύτερο αφορά σε δράσεις εκμάθησης ελληνικών (</a:t>
            </a:r>
            <a:r>
              <a:rPr lang="en-US"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https://www.youtube.com/watch?v=2vtL0vEpeRQ</a:t>
            </a:r>
            <a:r>
              <a:rPr lang="el-GR" sz="2400" dirty="0">
                <a:solidFill>
                  <a:prstClr val="white">
                    <a:lumMod val="75000"/>
                    <a:lumOff val="25000"/>
                  </a:prstClr>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4" name="Θέση ημερομηνίας 3">
            <a:extLst>
              <a:ext uri="{FF2B5EF4-FFF2-40B4-BE49-F238E27FC236}">
                <a16:creationId xmlns:a16="http://schemas.microsoft.com/office/drawing/2014/main" id="{E2F26752-DAD3-E6C9-15A7-DFE8D753CA0A}"/>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D171154-003D-EE85-E84F-152A6DEA08B3}"/>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10</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0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95FEDF-442D-2FD8-6A7A-45CDAD1AAF2E}"/>
              </a:ext>
            </a:extLst>
          </p:cNvPr>
          <p:cNvPicPr>
            <a:picLocks noChangeAspect="1"/>
          </p:cNvPicPr>
          <p:nvPr/>
        </p:nvPicPr>
        <p:blipFill rotWithShape="1">
          <a:blip r:embed="rId2">
            <a:duotone>
              <a:schemeClr val="bg2">
                <a:shade val="45000"/>
                <a:satMod val="135000"/>
              </a:schemeClr>
              <a:prstClr val="white"/>
            </a:duotone>
            <a:alphaModFix amt="35000"/>
          </a:blip>
          <a:srcRect t="19643"/>
          <a:stretch/>
        </p:blipFill>
        <p:spPr>
          <a:xfrm>
            <a:off x="20" y="10896"/>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p:nvPr>
        </p:nvSpPr>
        <p:spPr>
          <a:xfrm>
            <a:off x="1097279" y="758952"/>
            <a:ext cx="10212977" cy="3566160"/>
          </a:xfrm>
        </p:spPr>
        <p:txBody>
          <a:bodyPr>
            <a:normAutofit/>
          </a:bodyPr>
          <a:lstStyle/>
          <a:p>
            <a:pPr algn="ctr"/>
            <a:r>
              <a:rPr lang="el-GR" dirty="0">
                <a:latin typeface="Times New Roman" panose="02020603050405020304" pitchFamily="18" charset="0"/>
                <a:cs typeface="Times New Roman" panose="02020603050405020304" pitchFamily="18" charset="0"/>
              </a:rPr>
              <a:t>Μεθοδολογικά Εργαλεία</a:t>
            </a:r>
          </a:p>
        </p:txBody>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latin typeface="Times New Roman" panose="02020603050405020304" pitchFamily="18" charset="0"/>
                <a:cs typeface="Times New Roman" panose="02020603050405020304" pitchFamily="18" charset="0"/>
              </a:rPr>
              <a:pPr>
                <a:spcAft>
                  <a:spcPts val="600"/>
                </a:spcAft>
              </a:pPr>
              <a:t>7/2/2023</a:t>
            </a:fld>
            <a:endParaRPr lang="el-GR" dirty="0">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latin typeface="Times New Roman" panose="02020603050405020304" pitchFamily="18" charset="0"/>
                <a:cs typeface="Times New Roman" panose="02020603050405020304" pitchFamily="18" charset="0"/>
              </a:rPr>
              <a:pPr>
                <a:spcAft>
                  <a:spcPts val="600"/>
                </a:spcAft>
              </a:pPr>
              <a:t>11</a:t>
            </a:fld>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86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graphicFrame>
        <p:nvGraphicFramePr>
          <p:cNvPr id="8" name="Θέση περιεχομένου 5">
            <a:extLst>
              <a:ext uri="{FF2B5EF4-FFF2-40B4-BE49-F238E27FC236}">
                <a16:creationId xmlns:a16="http://schemas.microsoft.com/office/drawing/2014/main" id="{24DFDC21-890D-CFC5-0036-0441CBF4329E}"/>
              </a:ext>
            </a:extLst>
          </p:cNvPr>
          <p:cNvGraphicFramePr>
            <a:graphicFrameLocks noGrp="1"/>
          </p:cNvGraphicFramePr>
          <p:nvPr>
            <p:ph idx="1"/>
            <p:extLst>
              <p:ext uri="{D42A27DB-BD31-4B8C-83A1-F6EECF244321}">
                <p14:modId xmlns:p14="http://schemas.microsoft.com/office/powerpoint/2010/main" val="120317911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Τίτλος 4">
            <a:extLst>
              <a:ext uri="{FF2B5EF4-FFF2-40B4-BE49-F238E27FC236}">
                <a16:creationId xmlns:a16="http://schemas.microsoft.com/office/drawing/2014/main" id="{EDFA250B-9E44-2088-A93C-9F808344DE88}"/>
              </a:ext>
            </a:extLst>
          </p:cNvPr>
          <p:cNvSpPr>
            <a:spLocks noGrp="1"/>
          </p:cNvSpPr>
          <p:nvPr>
            <p:ph type="title"/>
          </p:nvPr>
        </p:nvSpPr>
        <p:spPr>
          <a:xfrm>
            <a:off x="1097280" y="500743"/>
            <a:ext cx="10058400" cy="1236617"/>
          </a:xfrm>
        </p:spPr>
        <p:txBody>
          <a:bodyPr anchor="ctr">
            <a:normAutofit fontScale="90000"/>
          </a:bodyPr>
          <a:lstStyle/>
          <a:p>
            <a:pPr algn="ctr"/>
            <a:r>
              <a:rPr lang="el-GR" sz="6600" dirty="0">
                <a:latin typeface="Times New Roman" panose="02020603050405020304" pitchFamily="18" charset="0"/>
                <a:cs typeface="Times New Roman" panose="02020603050405020304" pitchFamily="18" charset="0"/>
              </a:rPr>
              <a:t>Μεθοδολογικά εργαλεία </a:t>
            </a:r>
            <a:br>
              <a:rPr lang="el-GR" sz="3600" dirty="0">
                <a:latin typeface="Times New Roman" panose="02020603050405020304" pitchFamily="18" charset="0"/>
                <a:cs typeface="Times New Roman" panose="02020603050405020304" pitchFamily="18" charset="0"/>
              </a:rPr>
            </a:br>
            <a:endParaRPr lang="el-GR" sz="3600" dirty="0">
              <a:solidFill>
                <a:srgbClr val="FFFFFF"/>
              </a:solidFill>
              <a:latin typeface="Times New Roman" panose="02020603050405020304" pitchFamily="18" charset="0"/>
              <a:cs typeface="Times New Roman" panose="02020603050405020304" pitchFamily="18" charset="0"/>
            </a:endParaRPr>
          </a:p>
        </p:txBody>
      </p:sp>
      <p:sp>
        <p:nvSpPr>
          <p:cNvPr id="2" name="Θέση ημερομηνίας 1">
            <a:extLst>
              <a:ext uri="{FF2B5EF4-FFF2-40B4-BE49-F238E27FC236}">
                <a16:creationId xmlns:a16="http://schemas.microsoft.com/office/drawing/2014/main" id="{A98710B1-6AE2-734E-2B6D-4C17E2438B9D}"/>
              </a:ext>
            </a:extLst>
          </p:cNvPr>
          <p:cNvSpPr>
            <a:spLocks noGrp="1"/>
          </p:cNvSpPr>
          <p:nvPr>
            <p:ph type="dt" sz="half" idx="10"/>
          </p:nvPr>
        </p:nvSpPr>
        <p:spPr/>
        <p:txBody>
          <a:bodyPr>
            <a:normAutofit/>
          </a:bodyPr>
          <a:lstStyle/>
          <a:p>
            <a:pPr>
              <a:spcAft>
                <a:spcPts val="600"/>
              </a:spcAft>
            </a:pPr>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95614638-1143-29C6-3A14-78B7F306F16F}"/>
              </a:ext>
            </a:extLst>
          </p:cNvPr>
          <p:cNvSpPr>
            <a:spLocks noGrp="1"/>
          </p:cNvSpPr>
          <p:nvPr>
            <p:ph type="sldNum" sz="quarter" idx="12"/>
          </p:nvPr>
        </p:nvSpPr>
        <p:spPr/>
        <p:txBody>
          <a:bodyPr>
            <a:normAutofit/>
          </a:bodyPr>
          <a:lstStyle/>
          <a:p>
            <a:pPr>
              <a:spcAft>
                <a:spcPts val="600"/>
              </a:spcAft>
            </a:pPr>
            <a:fld id="{973C9DD3-2281-4512-86F6-33F38C067D89}" type="slidenum">
              <a:rPr lang="el-GR">
                <a:solidFill>
                  <a:schemeClr val="bg1"/>
                </a:solidFill>
                <a:latin typeface="Times New Roman" panose="02020603050405020304" pitchFamily="18" charset="0"/>
                <a:cs typeface="Times New Roman" panose="02020603050405020304" pitchFamily="18" charset="0"/>
              </a:rPr>
              <a:pPr>
                <a:spcAft>
                  <a:spcPts val="600"/>
                </a:spcAft>
              </a:pPr>
              <a:t>12</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10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617861-9395-1358-6B5A-7D202B264B98}"/>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AD94FE1-E029-A221-A33A-B10C0A85C21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13</a:t>
            </a:fld>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Πίνακας 6">
            <a:extLst>
              <a:ext uri="{FF2B5EF4-FFF2-40B4-BE49-F238E27FC236}">
                <a16:creationId xmlns:a16="http://schemas.microsoft.com/office/drawing/2014/main" id="{03899EFC-A86B-817B-0CEC-AF11B800E19B}"/>
              </a:ext>
            </a:extLst>
          </p:cNvPr>
          <p:cNvGraphicFramePr>
            <a:graphicFrameLocks noGrp="1"/>
          </p:cNvGraphicFramePr>
          <p:nvPr>
            <p:ph idx="4294967295"/>
            <p:extLst>
              <p:ext uri="{D42A27DB-BD31-4B8C-83A1-F6EECF244321}">
                <p14:modId xmlns:p14="http://schemas.microsoft.com/office/powerpoint/2010/main" val="1374746255"/>
              </p:ext>
            </p:extLst>
          </p:nvPr>
        </p:nvGraphicFramePr>
        <p:xfrm>
          <a:off x="163286" y="1371600"/>
          <a:ext cx="11811000" cy="4299857"/>
        </p:xfrm>
        <a:graphic>
          <a:graphicData uri="http://schemas.openxmlformats.org/drawingml/2006/table">
            <a:tbl>
              <a:tblPr firstRow="1" bandRow="1">
                <a:tableStyleId>{AF606853-7671-496A-8E4F-DF71F8EC918B}</a:tableStyleId>
              </a:tblPr>
              <a:tblGrid>
                <a:gridCol w="2795365">
                  <a:extLst>
                    <a:ext uri="{9D8B030D-6E8A-4147-A177-3AD203B41FA5}">
                      <a16:colId xmlns:a16="http://schemas.microsoft.com/office/drawing/2014/main" val="258178330"/>
                    </a:ext>
                  </a:extLst>
                </a:gridCol>
                <a:gridCol w="6134627">
                  <a:extLst>
                    <a:ext uri="{9D8B030D-6E8A-4147-A177-3AD203B41FA5}">
                      <a16:colId xmlns:a16="http://schemas.microsoft.com/office/drawing/2014/main" val="925888382"/>
                    </a:ext>
                  </a:extLst>
                </a:gridCol>
                <a:gridCol w="2881008">
                  <a:extLst>
                    <a:ext uri="{9D8B030D-6E8A-4147-A177-3AD203B41FA5}">
                      <a16:colId xmlns:a16="http://schemas.microsoft.com/office/drawing/2014/main" val="2150223412"/>
                    </a:ext>
                  </a:extLst>
                </a:gridCol>
              </a:tblGrid>
              <a:tr h="406590">
                <a:tc>
                  <a:txBody>
                    <a:bodyPr/>
                    <a:lstStyle/>
                    <a:p>
                      <a:pPr algn="ctr"/>
                      <a:r>
                        <a:rPr lang="el-GR" sz="2000" dirty="0">
                          <a:latin typeface="Times New Roman" panose="02020603050405020304" pitchFamily="18" charset="0"/>
                          <a:cs typeface="Times New Roman" panose="02020603050405020304" pitchFamily="18" charset="0"/>
                        </a:rPr>
                        <a:t>Κατηγορίες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dirty="0">
                          <a:ln>
                            <a:noFill/>
                          </a:ln>
                          <a:latin typeface="Times New Roman" panose="02020603050405020304" pitchFamily="18" charset="0"/>
                          <a:cs typeface="Times New Roman" panose="02020603050405020304" pitchFamily="18" charset="0"/>
                        </a:rPr>
                        <a:t>Ερμηνεία</a:t>
                      </a:r>
                      <a:r>
                        <a:rPr lang="el-GR" sz="2000"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dirty="0">
                          <a:latin typeface="Times New Roman" panose="02020603050405020304" pitchFamily="18" charset="0"/>
                          <a:cs typeface="Times New Roman" panose="02020603050405020304" pitchFamily="18" charset="0"/>
                        </a:rPr>
                        <a:t>Παράδειγμα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16503"/>
                  </a:ext>
                </a:extLst>
              </a:tr>
              <a:tr h="1447164">
                <a:tc>
                  <a:txBody>
                    <a:bodyPr/>
                    <a:lstStyle/>
                    <a:p>
                      <a:r>
                        <a:rPr lang="el-GR" i="1" dirty="0">
                          <a:latin typeface="Times New Roman" panose="02020603050405020304" pitchFamily="18" charset="0"/>
                          <a:cs typeface="Times New Roman" panose="02020603050405020304" pitchFamily="18" charset="0"/>
                        </a:rPr>
                        <a:t>Υλικές διαδικασίες</a:t>
                      </a:r>
                      <a:r>
                        <a:rPr lang="el-GR" i="1" dirty="0">
                          <a:solidFill>
                            <a:srgbClr val="FFC000"/>
                          </a:solidFill>
                          <a:latin typeface="Times New Roman" panose="02020603050405020304" pitchFamily="18" charset="0"/>
                          <a:cs typeface="Times New Roman" panose="02020603050405020304" pitchFamily="18" charset="0"/>
                        </a:rPr>
                        <a:t> </a:t>
                      </a:r>
                      <a:r>
                        <a:rPr lang="el-GR"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material processes</a:t>
                      </a:r>
                      <a:r>
                        <a:rPr lang="el-GR" dirty="0">
                          <a:solidFill>
                            <a:schemeClr val="tx1"/>
                          </a:solidFill>
                          <a:latin typeface="Times New Roman" panose="02020603050405020304" pitchFamily="18" charset="0"/>
                          <a:cs typeface="Times New Roman" panose="02020603050405020304" pitchFamily="18" charset="0"/>
                        </a:rPr>
                        <a:t>)</a:t>
                      </a:r>
                      <a:r>
                        <a:rPr lang="el-GR" dirty="0">
                          <a:solidFill>
                            <a:srgbClr val="FFC000"/>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ενέργειες της εξωτερικής πραγματικότητας, που προκαλούν αλλαγές στον κόσμο. Οι συμμετέχοντες/</a:t>
                      </a:r>
                      <a:r>
                        <a:rPr lang="el-GR" dirty="0" err="1">
                          <a:latin typeface="Times New Roman" panose="02020603050405020304" pitchFamily="18" charset="0"/>
                          <a:cs typeface="Times New Roman" panose="02020603050405020304" pitchFamily="18" charset="0"/>
                        </a:rPr>
                        <a:t>ουσες</a:t>
                      </a:r>
                      <a:r>
                        <a:rPr lang="el-GR" dirty="0">
                          <a:latin typeface="Times New Roman" panose="02020603050405020304" pitchFamily="18" charset="0"/>
                          <a:cs typeface="Times New Roman" panose="02020603050405020304" pitchFamily="18" charset="0"/>
                        </a:rPr>
                        <a:t> είναι ο/η </a:t>
                      </a:r>
                      <a:r>
                        <a:rPr lang="el-GR" i="1" dirty="0">
                          <a:latin typeface="Times New Roman" panose="02020603050405020304" pitchFamily="18" charset="0"/>
                          <a:cs typeface="Times New Roman" panose="02020603050405020304" pitchFamily="18" charset="0"/>
                        </a:rPr>
                        <a:t>δράστης/</a:t>
                      </a:r>
                      <a:r>
                        <a:rPr lang="el-GR" i="1" dirty="0" err="1">
                          <a:latin typeface="Times New Roman" panose="02020603050405020304" pitchFamily="18" charset="0"/>
                          <a:cs typeface="Times New Roman" panose="02020603050405020304" pitchFamily="18" charset="0"/>
                        </a:rPr>
                        <a:t>τρια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actor</a:t>
                      </a:r>
                      <a:r>
                        <a:rPr lang="el-GR" dirty="0">
                          <a:latin typeface="Times New Roman" panose="02020603050405020304" pitchFamily="18" charset="0"/>
                          <a:cs typeface="Times New Roman" panose="02020603050405020304" pitchFamily="18" charset="0"/>
                        </a:rPr>
                        <a:t>, η οντότητα που ενεργεί) και ο </a:t>
                      </a:r>
                      <a:r>
                        <a:rPr lang="el-GR" i="1" dirty="0">
                          <a:latin typeface="Times New Roman" panose="02020603050405020304" pitchFamily="18" charset="0"/>
                          <a:cs typeface="Times New Roman" panose="02020603050405020304" pitchFamily="18" charset="0"/>
                        </a:rPr>
                        <a:t>στόχος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goal</a:t>
                      </a:r>
                      <a:r>
                        <a:rPr lang="el-GR" dirty="0">
                          <a:latin typeface="Times New Roman" panose="02020603050405020304" pitchFamily="18" charset="0"/>
                          <a:cs typeface="Times New Roman" panose="02020603050405020304" pitchFamily="18" charset="0"/>
                        </a:rPr>
                        <a:t>, ο αποδέκτης της ενέργειας)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Ο κοσμηματοπώλης </a:t>
                      </a:r>
                      <a:r>
                        <a:rPr lang="el-GR" dirty="0">
                          <a:latin typeface="Times New Roman" panose="02020603050405020304" pitchFamily="18" charset="0"/>
                          <a:cs typeface="Times New Roman" panose="02020603050405020304" pitchFamily="18" charset="0"/>
                        </a:rPr>
                        <a:t>[δράστης] δολοφόνησε </a:t>
                      </a:r>
                      <a:r>
                        <a:rPr lang="el-GR" i="1" dirty="0">
                          <a:latin typeface="Times New Roman" panose="02020603050405020304" pitchFamily="18" charset="0"/>
                          <a:cs typeface="Times New Roman" panose="02020603050405020304" pitchFamily="18" charset="0"/>
                        </a:rPr>
                        <a:t>τον Ζακ </a:t>
                      </a:r>
                      <a:r>
                        <a:rPr lang="el-GR" dirty="0">
                          <a:latin typeface="Times New Roman" panose="02020603050405020304" pitchFamily="18" charset="0"/>
                          <a:cs typeface="Times New Roman" panose="02020603050405020304" pitchFamily="18" charset="0"/>
                        </a:rPr>
                        <a:t>[στόχος]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027622"/>
                  </a:ext>
                </a:extLst>
              </a:tr>
              <a:tr h="1491526">
                <a:tc>
                  <a:txBody>
                    <a:bodyPr/>
                    <a:lstStyle/>
                    <a:p>
                      <a:r>
                        <a:rPr lang="el-GR" i="1" dirty="0">
                          <a:latin typeface="Times New Roman" panose="02020603050405020304" pitchFamily="18" charset="0"/>
                          <a:cs typeface="Times New Roman" panose="02020603050405020304" pitchFamily="18" charset="0"/>
                        </a:rPr>
                        <a:t>Νοητικές διαδικασίες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(mental processes)</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ενέργειες του εσωτερικού κόσμου που αφορούν τη γνώση, το συναίσθημα και την αντίληψη. Περιλαμβάνουν τον/την </a:t>
                      </a:r>
                      <a:r>
                        <a:rPr lang="el-GR" i="1" dirty="0">
                          <a:latin typeface="Times New Roman" panose="02020603050405020304" pitchFamily="18" charset="0"/>
                          <a:cs typeface="Times New Roman" panose="02020603050405020304" pitchFamily="18" charset="0"/>
                        </a:rPr>
                        <a:t>αισθανόμενο/η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senser</a:t>
                      </a:r>
                      <a:r>
                        <a:rPr lang="el-GR" dirty="0">
                          <a:latin typeface="Times New Roman" panose="02020603050405020304" pitchFamily="18" charset="0"/>
                          <a:cs typeface="Times New Roman" panose="02020603050405020304" pitchFamily="18" charset="0"/>
                        </a:rPr>
                        <a:t>, η οντότητα που επιτελεί τη διαδικασία) και το </a:t>
                      </a:r>
                      <a:r>
                        <a:rPr lang="el-GR" i="1" dirty="0">
                          <a:latin typeface="Times New Roman" panose="02020603050405020304" pitchFamily="18" charset="0"/>
                          <a:cs typeface="Times New Roman" panose="02020603050405020304" pitchFamily="18" charset="0"/>
                        </a:rPr>
                        <a:t>φαινόμενο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phenomenon</a:t>
                      </a:r>
                      <a:r>
                        <a:rPr lang="el-GR" dirty="0">
                          <a:latin typeface="Times New Roman" panose="02020603050405020304" pitchFamily="18" charset="0"/>
                          <a:cs typeface="Times New Roman" panose="02020603050405020304" pitchFamily="18" charset="0"/>
                        </a:rPr>
                        <a:t>, το περιεχόμενο της διαδικασίας)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i="1" dirty="0">
                          <a:effectLst/>
                          <a:latin typeface="Times New Roman" panose="02020603050405020304" pitchFamily="18" charset="0"/>
                          <a:ea typeface="Calibri" panose="020F0502020204030204" pitchFamily="34" charset="0"/>
                        </a:rPr>
                        <a:t>Η Μαρία</a:t>
                      </a:r>
                      <a:r>
                        <a:rPr lang="el-GR" sz="1800" dirty="0">
                          <a:effectLst/>
                          <a:latin typeface="Times New Roman" panose="02020603050405020304" pitchFamily="18" charset="0"/>
                          <a:ea typeface="Calibri" panose="020F0502020204030204" pitchFamily="34" charset="0"/>
                        </a:rPr>
                        <a:t> [αισθανόμενη] </a:t>
                      </a:r>
                      <a:r>
                        <a:rPr lang="el-GR" sz="1800" i="0" dirty="0">
                          <a:effectLst/>
                          <a:latin typeface="Times New Roman" panose="02020603050405020304" pitchFamily="18" charset="0"/>
                          <a:ea typeface="Calibri" panose="020F0502020204030204" pitchFamily="34" charset="0"/>
                        </a:rPr>
                        <a:t>κατάλαβε </a:t>
                      </a:r>
                      <a:r>
                        <a:rPr lang="el-GR" sz="1800" i="1" dirty="0">
                          <a:effectLst/>
                          <a:latin typeface="Times New Roman" panose="02020603050405020304" pitchFamily="18" charset="0"/>
                          <a:ea typeface="Calibri" panose="020F0502020204030204" pitchFamily="34" charset="0"/>
                        </a:rPr>
                        <a:t>το νόμο της βαρύτητας</a:t>
                      </a:r>
                      <a:r>
                        <a:rPr lang="el-GR" sz="1800" dirty="0">
                          <a:effectLst/>
                          <a:latin typeface="Times New Roman" panose="02020603050405020304" pitchFamily="18" charset="0"/>
                          <a:ea typeface="Calibri" panose="020F0502020204030204" pitchFamily="34" charset="0"/>
                        </a:rPr>
                        <a:t> [φαινόμενο]</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484909"/>
                  </a:ext>
                </a:extLst>
              </a:tr>
              <a:tr h="954577">
                <a:tc>
                  <a:txBody>
                    <a:bodyPr/>
                    <a:lstStyle/>
                    <a:p>
                      <a:r>
                        <a:rPr lang="el-GR" i="1" dirty="0">
                          <a:latin typeface="Times New Roman" panose="02020603050405020304" pitchFamily="18" charset="0"/>
                          <a:cs typeface="Times New Roman" panose="02020603050405020304" pitchFamily="18" charset="0"/>
                        </a:rPr>
                        <a:t>Λεκτικές διαδικασίες </a:t>
                      </a:r>
                      <a:r>
                        <a:rPr lang="en-US" dirty="0">
                          <a:latin typeface="Times New Roman" panose="02020603050405020304" pitchFamily="18" charset="0"/>
                          <a:cs typeface="Times New Roman" panose="02020603050405020304" pitchFamily="18" charset="0"/>
                        </a:rPr>
                        <a:t>(verbal processes)</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πράξεις ομιλίας, διαμαρτυρίας, αμφισβήτησης κτλ. Περιλαμβάνουν </a:t>
                      </a:r>
                      <a:r>
                        <a:rPr lang="el-GR" i="1" dirty="0">
                          <a:latin typeface="Times New Roman" panose="02020603050405020304" pitchFamily="18" charset="0"/>
                          <a:cs typeface="Times New Roman" panose="02020603050405020304" pitchFamily="18" charset="0"/>
                        </a:rPr>
                        <a:t>τον/τη λέγοντα/</a:t>
                      </a:r>
                      <a:r>
                        <a:rPr lang="el-GR" i="1" dirty="0" err="1">
                          <a:latin typeface="Times New Roman" panose="02020603050405020304" pitchFamily="18" charset="0"/>
                          <a:cs typeface="Times New Roman" panose="02020603050405020304" pitchFamily="18" charset="0"/>
                        </a:rPr>
                        <a:t>ουσα</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sayer</a:t>
                      </a:r>
                      <a:r>
                        <a:rPr lang="el-GR" dirty="0">
                          <a:latin typeface="Times New Roman" panose="02020603050405020304" pitchFamily="18" charset="0"/>
                          <a:cs typeface="Times New Roman" panose="02020603050405020304" pitchFamily="18" charset="0"/>
                        </a:rPr>
                        <a:t>) και το </a:t>
                      </a:r>
                      <a:r>
                        <a:rPr lang="el-GR" i="1" dirty="0">
                          <a:latin typeface="Times New Roman" panose="02020603050405020304" pitchFamily="18" charset="0"/>
                          <a:cs typeface="Times New Roman" panose="02020603050405020304" pitchFamily="18" charset="0"/>
                        </a:rPr>
                        <a:t>λεγόμενο</a:t>
                      </a:r>
                      <a:r>
                        <a:rPr lang="el-GR" dirty="0">
                          <a:latin typeface="Times New Roman" panose="02020603050405020304" pitchFamily="18" charset="0"/>
                          <a:cs typeface="Times New Roman" panose="02020603050405020304" pitchFamily="18" charset="0"/>
                        </a:rPr>
                        <a:t> (το περιεχόμενο της γλωσσικής πράξης)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Η Ευγενία </a:t>
                      </a:r>
                      <a:r>
                        <a:rPr lang="el-GR" dirty="0">
                          <a:latin typeface="Times New Roman" panose="02020603050405020304" pitchFamily="18" charset="0"/>
                          <a:cs typeface="Times New Roman" panose="02020603050405020304" pitchFamily="18" charset="0"/>
                        </a:rPr>
                        <a:t>[λέγουσα] είπε</a:t>
                      </a:r>
                      <a:r>
                        <a:rPr lang="el-GR" i="1" dirty="0">
                          <a:latin typeface="Times New Roman" panose="02020603050405020304" pitchFamily="18" charset="0"/>
                          <a:cs typeface="Times New Roman" panose="02020603050405020304" pitchFamily="18" charset="0"/>
                        </a:rPr>
                        <a:t> ότι δεν θα έρθει </a:t>
                      </a:r>
                      <a:r>
                        <a:rPr lang="el-GR" dirty="0">
                          <a:latin typeface="Times New Roman" panose="02020603050405020304" pitchFamily="18" charset="0"/>
                          <a:cs typeface="Times New Roman" panose="02020603050405020304" pitchFamily="18" charset="0"/>
                        </a:rPr>
                        <a:t>[λεγόμενο].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3259722"/>
                  </a:ext>
                </a:extLst>
              </a:tr>
            </a:tbl>
          </a:graphicData>
        </a:graphic>
      </p:graphicFrame>
      <p:sp>
        <p:nvSpPr>
          <p:cNvPr id="6" name="TextBox 5">
            <a:extLst>
              <a:ext uri="{FF2B5EF4-FFF2-40B4-BE49-F238E27FC236}">
                <a16:creationId xmlns:a16="http://schemas.microsoft.com/office/drawing/2014/main" id="{A4D281BB-ADC4-96BA-75AD-B0FF7F7164F9}"/>
              </a:ext>
            </a:extLst>
          </p:cNvPr>
          <p:cNvSpPr txBox="1"/>
          <p:nvPr/>
        </p:nvSpPr>
        <p:spPr>
          <a:xfrm>
            <a:off x="1097280" y="214964"/>
            <a:ext cx="10115203" cy="692497"/>
          </a:xfrm>
          <a:prstGeom prst="rect">
            <a:avLst/>
          </a:prstGeom>
          <a:noFill/>
        </p:spPr>
        <p:txBody>
          <a:bodyPr wrap="square" rtlCol="0">
            <a:spAutoFit/>
          </a:bodyPr>
          <a:lstStyle/>
          <a:p>
            <a:pPr lvl="0"/>
            <a:r>
              <a:rPr lang="el-GR" sz="3900">
                <a:latin typeface="Times New Roman" panose="02020603050405020304" pitchFamily="18" charset="0"/>
                <a:cs typeface="Times New Roman" panose="02020603050405020304" pitchFamily="18" charset="0"/>
              </a:rPr>
              <a:t>Σύστημα μεταβιβαστικότητας </a:t>
            </a:r>
            <a:r>
              <a:rPr lang="el-GR"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Halliday &amp; Matthiessen 2014</a:t>
            </a:r>
            <a:r>
              <a:rPr lang="el-GR" sz="2400">
                <a:latin typeface="Times New Roman" panose="02020603050405020304" pitchFamily="18" charset="0"/>
                <a:cs typeface="Times New Roman" panose="02020603050405020304" pitchFamily="18" charset="0"/>
              </a:rPr>
              <a:t>)  </a:t>
            </a:r>
            <a:endParaRPr lang="el-GR"/>
          </a:p>
        </p:txBody>
      </p:sp>
      <p:sp>
        <p:nvSpPr>
          <p:cNvPr id="10" name="TextBox 9">
            <a:extLst>
              <a:ext uri="{FF2B5EF4-FFF2-40B4-BE49-F238E27FC236}">
                <a16:creationId xmlns:a16="http://schemas.microsoft.com/office/drawing/2014/main" id="{4FBA3382-196C-D71E-DAE0-55A06D0BFABE}"/>
              </a:ext>
            </a:extLst>
          </p:cNvPr>
          <p:cNvSpPr txBox="1"/>
          <p:nvPr/>
        </p:nvSpPr>
        <p:spPr>
          <a:xfrm>
            <a:off x="424543" y="5921829"/>
            <a:ext cx="11136086" cy="369332"/>
          </a:xfrm>
          <a:prstGeom prst="rect">
            <a:avLst/>
          </a:prstGeom>
          <a:noFill/>
        </p:spPr>
        <p:txBody>
          <a:bodyPr wrap="square" rtlCol="0">
            <a:spAutoFit/>
          </a:bodyPr>
          <a:lstStyle/>
          <a:p>
            <a:r>
              <a:rPr lang="el-GR" dirty="0">
                <a:solidFill>
                  <a:srgbClr val="FFC000"/>
                </a:solidFill>
                <a:latin typeface="Times New Roman" panose="02020603050405020304" pitchFamily="18" charset="0"/>
                <a:cs typeface="Times New Roman" panose="02020603050405020304" pitchFamily="18" charset="0"/>
              </a:rPr>
              <a:t>*</a:t>
            </a:r>
            <a:r>
              <a:rPr lang="el-GR" dirty="0" err="1">
                <a:solidFill>
                  <a:srgbClr val="FFC000"/>
                </a:solidFill>
                <a:latin typeface="Times New Roman" panose="02020603050405020304" pitchFamily="18" charset="0"/>
                <a:cs typeface="Times New Roman" panose="02020603050405020304" pitchFamily="18" charset="0"/>
              </a:rPr>
              <a:t>Λεξικογραμματικά</a:t>
            </a:r>
            <a:r>
              <a:rPr lang="el-GR" dirty="0">
                <a:solidFill>
                  <a:srgbClr val="FFC000"/>
                </a:solidFill>
                <a:latin typeface="Times New Roman" panose="02020603050405020304" pitchFamily="18" charset="0"/>
                <a:cs typeface="Times New Roman" panose="02020603050405020304" pitchFamily="18" charset="0"/>
              </a:rPr>
              <a:t>, οι υλικές διαδικασίες πραγματώνονται είτε μέσω ρημάτων, είτε μέσω ουσιαστικών.</a:t>
            </a:r>
          </a:p>
        </p:txBody>
      </p:sp>
    </p:spTree>
    <p:extLst>
      <p:ext uri="{BB962C8B-B14F-4D97-AF65-F5344CB8AC3E}">
        <p14:creationId xmlns:p14="http://schemas.microsoft.com/office/powerpoint/2010/main" val="276615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617861-9395-1358-6B5A-7D202B264B98}"/>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AD94FE1-E029-A221-A33A-B10C0A85C21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14</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4D281BB-ADC4-96BA-75AD-B0FF7F7164F9}"/>
              </a:ext>
            </a:extLst>
          </p:cNvPr>
          <p:cNvSpPr txBox="1"/>
          <p:nvPr/>
        </p:nvSpPr>
        <p:spPr>
          <a:xfrm>
            <a:off x="1038398" y="410907"/>
            <a:ext cx="10115203" cy="692497"/>
          </a:xfrm>
          <a:prstGeom prst="rect">
            <a:avLst/>
          </a:prstGeom>
          <a:noFill/>
        </p:spPr>
        <p:txBody>
          <a:bodyPr wrap="square" rtlCol="0">
            <a:spAutoFit/>
          </a:bodyPr>
          <a:lstStyle/>
          <a:p>
            <a:pPr lvl="0"/>
            <a:r>
              <a:rPr lang="el-GR" sz="3900" dirty="0">
                <a:latin typeface="Times New Roman" panose="02020603050405020304" pitchFamily="18" charset="0"/>
                <a:cs typeface="Times New Roman" panose="02020603050405020304" pitchFamily="18" charset="0"/>
              </a:rPr>
              <a:t>Σύστημα </a:t>
            </a:r>
            <a:r>
              <a:rPr lang="el-GR" sz="3900" dirty="0" err="1">
                <a:latin typeface="Times New Roman" panose="02020603050405020304" pitchFamily="18" charset="0"/>
                <a:cs typeface="Times New Roman" panose="02020603050405020304" pitchFamily="18" charset="0"/>
              </a:rPr>
              <a:t>μεταβιβαστικότητας</a:t>
            </a:r>
            <a:r>
              <a:rPr lang="el-GR" sz="39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Halliday &amp; Matthiessen 2014</a:t>
            </a:r>
            <a:r>
              <a:rPr lang="el-GR" sz="2400" dirty="0">
                <a:latin typeface="Times New Roman" panose="02020603050405020304" pitchFamily="18" charset="0"/>
                <a:cs typeface="Times New Roman" panose="02020603050405020304" pitchFamily="18" charset="0"/>
              </a:rPr>
              <a:t>)  </a:t>
            </a:r>
            <a:endParaRPr lang="el-GR" dirty="0"/>
          </a:p>
        </p:txBody>
      </p:sp>
      <p:sp>
        <p:nvSpPr>
          <p:cNvPr id="5" name="TextBox 4">
            <a:extLst>
              <a:ext uri="{FF2B5EF4-FFF2-40B4-BE49-F238E27FC236}">
                <a16:creationId xmlns:a16="http://schemas.microsoft.com/office/drawing/2014/main" id="{5890E093-4976-CFD4-7036-710211E19306}"/>
              </a:ext>
            </a:extLst>
          </p:cNvPr>
          <p:cNvSpPr txBox="1"/>
          <p:nvPr/>
        </p:nvSpPr>
        <p:spPr>
          <a:xfrm>
            <a:off x="653144" y="1809124"/>
            <a:ext cx="10711740" cy="2246769"/>
          </a:xfrm>
          <a:prstGeom prst="rect">
            <a:avLst/>
          </a:prstGeom>
          <a:noFill/>
        </p:spPr>
        <p:txBody>
          <a:bodyPr wrap="square" rtlCol="0">
            <a:spAutoFit/>
          </a:bodyPr>
          <a:lstStyle/>
          <a:p>
            <a:pPr algn="just"/>
            <a:r>
              <a:rPr lang="el-GR" sz="2000" dirty="0">
                <a:latin typeface="Times New Roman" panose="02020603050405020304" pitchFamily="18" charset="0"/>
                <a:cs typeface="Times New Roman" panose="02020603050405020304" pitchFamily="18" charset="0"/>
              </a:rPr>
              <a:t>Ως προς τις </a:t>
            </a:r>
            <a:r>
              <a:rPr lang="el-GR" sz="2000" i="1" dirty="0">
                <a:latin typeface="Times New Roman" panose="02020603050405020304" pitchFamily="18" charset="0"/>
                <a:cs typeface="Times New Roman" panose="02020603050405020304" pitchFamily="18" charset="0"/>
              </a:rPr>
              <a:t>κατηγορίες στοιχείων περίστασης </a:t>
            </a:r>
            <a:r>
              <a:rPr lang="el-GR" sz="2000" dirty="0">
                <a:latin typeface="Times New Roman" panose="02020603050405020304" pitchFamily="18" charset="0"/>
                <a:cs typeface="Times New Roman" panose="02020603050405020304" pitchFamily="18" charset="0"/>
              </a:rPr>
              <a:t>(</a:t>
            </a:r>
            <a:r>
              <a:rPr lang="el-GR" sz="2000" dirty="0" err="1">
                <a:latin typeface="Times New Roman" panose="02020603050405020304" pitchFamily="18" charset="0"/>
                <a:cs typeface="Times New Roman" panose="02020603050405020304" pitchFamily="18" charset="0"/>
              </a:rPr>
              <a:t>circumstantial</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elements</a:t>
            </a:r>
            <a:r>
              <a:rPr lang="el-GR" sz="2000" dirty="0">
                <a:latin typeface="Times New Roman" panose="02020603050405020304" pitchFamily="18" charset="0"/>
                <a:cs typeface="Times New Roman" panose="02020603050405020304" pitchFamily="18" charset="0"/>
              </a:rPr>
              <a:t>), δηλαδή γλωσσικών στοιχείων που αναπαριστούν τις συνθήκες επιτέλεσης της διαδικασίας, αναφέρω το </a:t>
            </a:r>
            <a:r>
              <a:rPr lang="el-GR" sz="2000" i="1" dirty="0">
                <a:latin typeface="Times New Roman" panose="02020603050405020304" pitchFamily="18" charset="0"/>
                <a:cs typeface="Times New Roman" panose="02020603050405020304" pitchFamily="18" charset="0"/>
              </a:rPr>
              <a:t>στοιχείο περίστασης του τρόπου </a:t>
            </a:r>
            <a:r>
              <a:rPr lang="el-GR" sz="2000" dirty="0">
                <a:latin typeface="Times New Roman" panose="02020603050405020304" pitchFamily="18" charset="0"/>
                <a:cs typeface="Times New Roman" panose="02020603050405020304" pitchFamily="18" charset="0"/>
              </a:rPr>
              <a:t>(</a:t>
            </a:r>
            <a:r>
              <a:rPr lang="en-GB" sz="2000" dirty="0">
                <a:effectLst/>
                <a:latin typeface="Times New Roman" panose="02020603050405020304" pitchFamily="18" charset="0"/>
                <a:ea typeface="Calibri" panose="020F0502020204030204" pitchFamily="34" charset="0"/>
              </a:rPr>
              <a:t>circumstantial element of manner</a:t>
            </a:r>
            <a:r>
              <a:rPr lang="el-GR" sz="2000" dirty="0">
                <a:latin typeface="Times New Roman" panose="02020603050405020304" pitchFamily="18" charset="0"/>
                <a:cs typeface="Times New Roman" panose="02020603050405020304" pitchFamily="18" charset="0"/>
              </a:rPr>
              <a:t>) (</a:t>
            </a:r>
            <a:r>
              <a:rPr lang="el-GR" sz="2000" dirty="0" err="1">
                <a:latin typeface="Times New Roman" panose="02020603050405020304" pitchFamily="18" charset="0"/>
                <a:cs typeface="Times New Roman" panose="02020603050405020304" pitchFamily="18" charset="0"/>
              </a:rPr>
              <a:t>Halliday</a:t>
            </a:r>
            <a:r>
              <a:rPr lang="el-GR" sz="2000" dirty="0">
                <a:latin typeface="Times New Roman" panose="02020603050405020304" pitchFamily="18" charset="0"/>
                <a:cs typeface="Times New Roman" panose="02020603050405020304" pitchFamily="18" charset="0"/>
              </a:rPr>
              <a:t> &amp; </a:t>
            </a:r>
            <a:r>
              <a:rPr lang="en-US" sz="2000" dirty="0">
                <a:latin typeface="Times New Roman" panose="02020603050405020304" pitchFamily="18" charset="0"/>
                <a:cs typeface="Times New Roman" panose="02020603050405020304" pitchFamily="18" charset="0"/>
              </a:rPr>
              <a:t>Matthiessen 2014</a:t>
            </a:r>
            <a:r>
              <a:rPr lang="el-GR" sz="2000" dirty="0">
                <a:latin typeface="Times New Roman" panose="02020603050405020304" pitchFamily="18" charset="0"/>
                <a:cs typeface="Times New Roman" panose="02020603050405020304" pitchFamily="18" charset="0"/>
              </a:rPr>
              <a:t>: 312-313, 318</a:t>
            </a:r>
            <a:r>
              <a:rPr lang="en-US" sz="2000" dirty="0">
                <a:latin typeface="Times New Roman" panose="02020603050405020304" pitchFamily="18" charset="0"/>
                <a:cs typeface="Times New Roman" panose="02020603050405020304" pitchFamily="18" charset="0"/>
              </a:rPr>
              <a:t>-321</a:t>
            </a:r>
            <a:r>
              <a:rPr lang="el-G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l-GR" sz="2000" dirty="0">
                <a:latin typeface="Times New Roman" panose="02020603050405020304" pitchFamily="18" charset="0"/>
                <a:cs typeface="Times New Roman" panose="02020603050405020304" pitchFamily="18" charset="0"/>
              </a:rPr>
              <a:t>Π.χ. Το επιδιόρθωσε με ένα </a:t>
            </a:r>
            <a:r>
              <a:rPr lang="el-GR" sz="2000" dirty="0" err="1">
                <a:latin typeface="Times New Roman" panose="02020603050405020304" pitchFamily="18" charset="0"/>
                <a:cs typeface="Times New Roman" panose="02020603050405020304" pitchFamily="18" charset="0"/>
              </a:rPr>
              <a:t>συρματάκι</a:t>
            </a:r>
            <a:r>
              <a:rPr lang="el-G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Halliday &amp; Matthiessen 2014</a:t>
            </a:r>
            <a:r>
              <a:rPr lang="el-GR" sz="2000" dirty="0">
                <a:latin typeface="Times New Roman" panose="02020603050405020304" pitchFamily="18" charset="0"/>
                <a:cs typeface="Times New Roman" panose="02020603050405020304" pitchFamily="18" charset="0"/>
              </a:rPr>
              <a:t>: 321)</a:t>
            </a:r>
          </a:p>
          <a:p>
            <a:endParaRPr lang="el-GR" sz="2000" dirty="0">
              <a:latin typeface="Times New Roman" panose="02020603050405020304" pitchFamily="18" charset="0"/>
              <a:cs typeface="Times New Roman" panose="02020603050405020304" pitchFamily="18" charset="0"/>
            </a:endParaRPr>
          </a:p>
          <a:p>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75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617861-9395-1358-6B5A-7D202B264B98}"/>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AD94FE1-E029-A221-A33A-B10C0A85C21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15</a:t>
            </a:fld>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Πίνακας 6">
            <a:extLst>
              <a:ext uri="{FF2B5EF4-FFF2-40B4-BE49-F238E27FC236}">
                <a16:creationId xmlns:a16="http://schemas.microsoft.com/office/drawing/2014/main" id="{03899EFC-A86B-817B-0CEC-AF11B800E19B}"/>
              </a:ext>
            </a:extLst>
          </p:cNvPr>
          <p:cNvGraphicFramePr>
            <a:graphicFrameLocks noGrp="1"/>
          </p:cNvGraphicFramePr>
          <p:nvPr>
            <p:ph idx="4294967295"/>
            <p:extLst>
              <p:ext uri="{D42A27DB-BD31-4B8C-83A1-F6EECF244321}">
                <p14:modId xmlns:p14="http://schemas.microsoft.com/office/powerpoint/2010/main" val="1877505415"/>
              </p:ext>
            </p:extLst>
          </p:nvPr>
        </p:nvGraphicFramePr>
        <p:xfrm>
          <a:off x="212272" y="1654628"/>
          <a:ext cx="11767455" cy="4561208"/>
        </p:xfrm>
        <a:graphic>
          <a:graphicData uri="http://schemas.openxmlformats.org/drawingml/2006/table">
            <a:tbl>
              <a:tblPr firstRow="1" bandRow="1">
                <a:tableStyleId>{AF606853-7671-496A-8E4F-DF71F8EC918B}</a:tableStyleId>
              </a:tblPr>
              <a:tblGrid>
                <a:gridCol w="2785059">
                  <a:extLst>
                    <a:ext uri="{9D8B030D-6E8A-4147-A177-3AD203B41FA5}">
                      <a16:colId xmlns:a16="http://schemas.microsoft.com/office/drawing/2014/main" val="258178330"/>
                    </a:ext>
                  </a:extLst>
                </a:gridCol>
                <a:gridCol w="6112010">
                  <a:extLst>
                    <a:ext uri="{9D8B030D-6E8A-4147-A177-3AD203B41FA5}">
                      <a16:colId xmlns:a16="http://schemas.microsoft.com/office/drawing/2014/main" val="925888382"/>
                    </a:ext>
                  </a:extLst>
                </a:gridCol>
                <a:gridCol w="2870386">
                  <a:extLst>
                    <a:ext uri="{9D8B030D-6E8A-4147-A177-3AD203B41FA5}">
                      <a16:colId xmlns:a16="http://schemas.microsoft.com/office/drawing/2014/main" val="2150223412"/>
                    </a:ext>
                  </a:extLst>
                </a:gridCol>
              </a:tblGrid>
              <a:tr h="700945">
                <a:tc>
                  <a:txBody>
                    <a:bodyPr/>
                    <a:lstStyle/>
                    <a:p>
                      <a:pPr algn="ctr"/>
                      <a:r>
                        <a:rPr lang="el-GR" sz="2000" dirty="0">
                          <a:latin typeface="Times New Roman" panose="02020603050405020304" pitchFamily="18" charset="0"/>
                          <a:cs typeface="Times New Roman" panose="02020603050405020304" pitchFamily="18" charset="0"/>
                        </a:rPr>
                        <a:t>Στρατηγικές αναπαράστασης ατόμων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a:latin typeface="Times New Roman" panose="02020603050405020304" pitchFamily="18" charset="0"/>
                          <a:cs typeface="Times New Roman" panose="02020603050405020304" pitchFamily="18" charset="0"/>
                        </a:rPr>
                        <a:t>Ερμηνεία </a:t>
                      </a:r>
                      <a:endParaRPr lang="el-GR"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dirty="0">
                          <a:latin typeface="Times New Roman" panose="02020603050405020304" pitchFamily="18" charset="0"/>
                          <a:cs typeface="Times New Roman" panose="02020603050405020304" pitchFamily="18" charset="0"/>
                        </a:rPr>
                        <a:t>Παράδειγμα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16503"/>
                  </a:ext>
                </a:extLst>
              </a:tr>
              <a:tr h="1001349">
                <a:tc>
                  <a:txBody>
                    <a:bodyPr/>
                    <a:lstStyle/>
                    <a:p>
                      <a:r>
                        <a:rPr lang="el-GR" i="1" dirty="0">
                          <a:latin typeface="Times New Roman" panose="02020603050405020304" pitchFamily="18" charset="0"/>
                          <a:cs typeface="Times New Roman" panose="02020603050405020304" pitchFamily="18" charset="0"/>
                        </a:rPr>
                        <a:t>Αφομοιωτική αναφορά</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assimilation)</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κάποιων αναπαριστώμενων ως ομάδας, μέσω α΄ ή γ΄ πληθυντικού.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Οι Αυστραλοί/</a:t>
                      </a:r>
                      <a:r>
                        <a:rPr lang="el-GR" i="1" dirty="0" err="1">
                          <a:latin typeface="Times New Roman" panose="02020603050405020304" pitchFamily="18" charset="0"/>
                          <a:cs typeface="Times New Roman" panose="02020603050405020304" pitchFamily="18" charset="0"/>
                        </a:rPr>
                        <a:t>ές</a:t>
                      </a:r>
                      <a:r>
                        <a:rPr lang="el-GR"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τείνουν να είναι δύσπιστοι/</a:t>
                      </a:r>
                      <a:r>
                        <a:rPr lang="el-GR" dirty="0" err="1">
                          <a:latin typeface="Times New Roman" panose="02020603050405020304" pitchFamily="18" charset="0"/>
                          <a:cs typeface="Times New Roman" panose="02020603050405020304" pitchFamily="18" charset="0"/>
                        </a:rPr>
                        <a:t>ες</a:t>
                      </a:r>
                      <a:r>
                        <a:rPr lang="el-GR" dirty="0">
                          <a:latin typeface="Times New Roman" panose="02020603050405020304" pitchFamily="18" charset="0"/>
                          <a:cs typeface="Times New Roman" panose="02020603050405020304" pitchFamily="18" charset="0"/>
                        </a:rPr>
                        <a:t> με τους/τις μουσουλμάνους/</a:t>
                      </a:r>
                      <a:r>
                        <a:rPr lang="el-GR" dirty="0" err="1">
                          <a:latin typeface="Times New Roman" panose="02020603050405020304" pitchFamily="18" charset="0"/>
                          <a:cs typeface="Times New Roman" panose="02020603050405020304" pitchFamily="18" charset="0"/>
                        </a:rPr>
                        <a:t>ες</a:t>
                      </a:r>
                      <a:r>
                        <a:rPr lang="el-GR"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027622"/>
                  </a:ext>
                </a:extLst>
              </a:tr>
              <a:tr h="700945">
                <a:tc>
                  <a:txBody>
                    <a:bodyPr/>
                    <a:lstStyle/>
                    <a:p>
                      <a:r>
                        <a:rPr lang="el-GR" i="1" dirty="0">
                          <a:latin typeface="Times New Roman" panose="02020603050405020304" pitchFamily="18" charset="0"/>
                          <a:cs typeface="Times New Roman" panose="02020603050405020304" pitchFamily="18" charset="0"/>
                        </a:rPr>
                        <a:t>Αθροιστική αναφορά</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aggregation)</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κάποιων αναπαριστώμενων ως αριθμών ή στατιστικών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40% των Αυστραλών </a:t>
                      </a:r>
                      <a:r>
                        <a:rPr lang="el-GR" dirty="0">
                          <a:latin typeface="Times New Roman" panose="02020603050405020304" pitchFamily="18" charset="0"/>
                          <a:cs typeface="Times New Roman" panose="02020603050405020304" pitchFamily="18" charset="0"/>
                        </a:rPr>
                        <a:t>έχουν γεννηθεί στο εξωτερικό.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484909"/>
                  </a:ext>
                </a:extLst>
              </a:tr>
              <a:tr h="926537">
                <a:tc>
                  <a:txBody>
                    <a:bodyPr/>
                    <a:lstStyle/>
                    <a:p>
                      <a:r>
                        <a:rPr lang="el-GR" i="1" dirty="0">
                          <a:latin typeface="Times New Roman" panose="02020603050405020304" pitchFamily="18" charset="0"/>
                          <a:cs typeface="Times New Roman" panose="02020603050405020304" pitchFamily="18" charset="0"/>
                        </a:rPr>
                        <a:t>Ονομαστική αναφορά</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nomination)</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ενός/μιας αναπαριστώμενου/ης μέσω του ονόματός του/της.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Ο κ. Μπράουν </a:t>
                      </a:r>
                      <a:r>
                        <a:rPr lang="el-GR" dirty="0">
                          <a:latin typeface="Times New Roman" panose="02020603050405020304" pitchFamily="18" charset="0"/>
                          <a:cs typeface="Times New Roman" panose="02020603050405020304" pitchFamily="18" charset="0"/>
                        </a:rPr>
                        <a:t>είπε ότι…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162168"/>
                  </a:ext>
                </a:extLst>
              </a:tr>
              <a:tr h="926537">
                <a:tc>
                  <a:txBody>
                    <a:bodyPr/>
                    <a:lstStyle/>
                    <a:p>
                      <a:r>
                        <a:rPr lang="el-GR" i="1" dirty="0">
                          <a:latin typeface="Times New Roman" panose="02020603050405020304" pitchFamily="18" charset="0"/>
                          <a:cs typeface="Times New Roman" panose="02020603050405020304" pitchFamily="18" charset="0"/>
                        </a:rPr>
                        <a:t>Σωματική αναφορά</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somaticization</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ενός αναπαριστώμενου/της μέσω αναφοράς σε ένα μέρος του σώματός τους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Ακούμπησε το χέρι της στον </a:t>
                      </a:r>
                      <a:r>
                        <a:rPr lang="el-GR" i="1" dirty="0">
                          <a:latin typeface="Times New Roman" panose="02020603050405020304" pitchFamily="18" charset="0"/>
                          <a:cs typeface="Times New Roman" panose="02020603050405020304" pitchFamily="18" charset="0"/>
                        </a:rPr>
                        <a:t>ώμο της Κέιτ</a:t>
                      </a:r>
                      <a:r>
                        <a:rPr lang="el-GR"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136234"/>
                  </a:ext>
                </a:extLst>
              </a:tr>
            </a:tbl>
          </a:graphicData>
        </a:graphic>
      </p:graphicFrame>
      <p:sp>
        <p:nvSpPr>
          <p:cNvPr id="6" name="TextBox 5">
            <a:extLst>
              <a:ext uri="{FF2B5EF4-FFF2-40B4-BE49-F238E27FC236}">
                <a16:creationId xmlns:a16="http://schemas.microsoft.com/office/drawing/2014/main" id="{A4D281BB-ADC4-96BA-75AD-B0FF7F7164F9}"/>
              </a:ext>
            </a:extLst>
          </p:cNvPr>
          <p:cNvSpPr txBox="1"/>
          <p:nvPr/>
        </p:nvSpPr>
        <p:spPr>
          <a:xfrm>
            <a:off x="1097280" y="214964"/>
            <a:ext cx="10115203" cy="1015663"/>
          </a:xfrm>
          <a:prstGeom prst="rect">
            <a:avLst/>
          </a:prstGeom>
          <a:noFill/>
        </p:spPr>
        <p:txBody>
          <a:bodyPr wrap="square" rtlCol="0">
            <a:spAutoFit/>
          </a:bodyPr>
          <a:lstStyle/>
          <a:p>
            <a:pPr lvl="0"/>
            <a:r>
              <a:rPr lang="el-GR" sz="3600" dirty="0">
                <a:latin typeface="Times New Roman" panose="02020603050405020304" pitchFamily="18" charset="0"/>
                <a:cs typeface="Times New Roman" panose="02020603050405020304" pitchFamily="18" charset="0"/>
              </a:rPr>
              <a:t>Στρατηγικές αναπαράστασης ατόμων/ομάδων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van Leeuwen 2008</a:t>
            </a:r>
            <a:r>
              <a:rPr lang="el-G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a:t>
            </a:r>
            <a:endParaRPr lang="el-GR" dirty="0"/>
          </a:p>
        </p:txBody>
      </p:sp>
    </p:spTree>
    <p:extLst>
      <p:ext uri="{BB962C8B-B14F-4D97-AF65-F5344CB8AC3E}">
        <p14:creationId xmlns:p14="http://schemas.microsoft.com/office/powerpoint/2010/main" val="351930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617861-9395-1358-6B5A-7D202B264B98}"/>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AD94FE1-E029-A221-A33A-B10C0A85C21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16</a:t>
            </a:fld>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Πίνακας 6">
            <a:extLst>
              <a:ext uri="{FF2B5EF4-FFF2-40B4-BE49-F238E27FC236}">
                <a16:creationId xmlns:a16="http://schemas.microsoft.com/office/drawing/2014/main" id="{03899EFC-A86B-817B-0CEC-AF11B800E19B}"/>
              </a:ext>
            </a:extLst>
          </p:cNvPr>
          <p:cNvGraphicFramePr>
            <a:graphicFrameLocks noGrp="1"/>
          </p:cNvGraphicFramePr>
          <p:nvPr>
            <p:ph idx="4294967295"/>
            <p:extLst>
              <p:ext uri="{D42A27DB-BD31-4B8C-83A1-F6EECF244321}">
                <p14:modId xmlns:p14="http://schemas.microsoft.com/office/powerpoint/2010/main" val="2587475337"/>
              </p:ext>
            </p:extLst>
          </p:nvPr>
        </p:nvGraphicFramePr>
        <p:xfrm>
          <a:off x="-1" y="1010353"/>
          <a:ext cx="12192000" cy="5251195"/>
        </p:xfrm>
        <a:graphic>
          <a:graphicData uri="http://schemas.openxmlformats.org/drawingml/2006/table">
            <a:tbl>
              <a:tblPr firstRow="1" bandRow="1">
                <a:tableStyleId>{AF606853-7671-496A-8E4F-DF71F8EC918B}</a:tableStyleId>
              </a:tblPr>
              <a:tblGrid>
                <a:gridCol w="2885539">
                  <a:extLst>
                    <a:ext uri="{9D8B030D-6E8A-4147-A177-3AD203B41FA5}">
                      <a16:colId xmlns:a16="http://schemas.microsoft.com/office/drawing/2014/main" val="258178330"/>
                    </a:ext>
                  </a:extLst>
                </a:gridCol>
                <a:gridCol w="6332519">
                  <a:extLst>
                    <a:ext uri="{9D8B030D-6E8A-4147-A177-3AD203B41FA5}">
                      <a16:colId xmlns:a16="http://schemas.microsoft.com/office/drawing/2014/main" val="925888382"/>
                    </a:ext>
                  </a:extLst>
                </a:gridCol>
                <a:gridCol w="2973942">
                  <a:extLst>
                    <a:ext uri="{9D8B030D-6E8A-4147-A177-3AD203B41FA5}">
                      <a16:colId xmlns:a16="http://schemas.microsoft.com/office/drawing/2014/main" val="2150223412"/>
                    </a:ext>
                  </a:extLst>
                </a:gridCol>
              </a:tblGrid>
              <a:tr h="722888">
                <a:tc>
                  <a:txBody>
                    <a:bodyPr/>
                    <a:lstStyle/>
                    <a:p>
                      <a:pPr algn="ctr"/>
                      <a:r>
                        <a:rPr lang="el-GR" sz="2000" dirty="0">
                          <a:latin typeface="Times New Roman" panose="02020603050405020304" pitchFamily="18" charset="0"/>
                          <a:cs typeface="Times New Roman" panose="02020603050405020304" pitchFamily="18" charset="0"/>
                        </a:rPr>
                        <a:t>Στρατηγικές αναπαράστασης ατόμων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a:latin typeface="Times New Roman" panose="02020603050405020304" pitchFamily="18" charset="0"/>
                          <a:cs typeface="Times New Roman" panose="02020603050405020304" pitchFamily="18" charset="0"/>
                        </a:rPr>
                        <a:t>Ερμηνεία </a:t>
                      </a:r>
                      <a:endParaRPr lang="el-GR"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000" dirty="0">
                          <a:latin typeface="Times New Roman" panose="02020603050405020304" pitchFamily="18" charset="0"/>
                          <a:cs typeface="Times New Roman" panose="02020603050405020304" pitchFamily="18" charset="0"/>
                        </a:rPr>
                        <a:t>Παράδειγμα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16503"/>
                  </a:ext>
                </a:extLst>
              </a:tr>
              <a:tr h="614094">
                <a:tc>
                  <a:txBody>
                    <a:bodyPr/>
                    <a:lstStyle/>
                    <a:p>
                      <a:r>
                        <a:rPr lang="el-GR" i="1" dirty="0">
                          <a:latin typeface="Times New Roman" panose="02020603050405020304" pitchFamily="18" charset="0"/>
                          <a:cs typeface="Times New Roman" panose="02020603050405020304" pitchFamily="18" charset="0"/>
                        </a:rPr>
                        <a:t>Λειτουργική αναφορά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functionalization)</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ενός/μιας αναπαριστώμενου/ης μέσω ενός ρόλου ή μιας λειτουργίας του/της.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Ο </a:t>
                      </a:r>
                      <a:r>
                        <a:rPr lang="el-GR" i="1" dirty="0">
                          <a:latin typeface="Times New Roman" panose="02020603050405020304" pitchFamily="18" charset="0"/>
                          <a:cs typeface="Times New Roman" panose="02020603050405020304" pitchFamily="18" charset="0"/>
                        </a:rPr>
                        <a:t>βοηθός</a:t>
                      </a:r>
                      <a:r>
                        <a:rPr lang="el-GR" dirty="0">
                          <a:latin typeface="Times New Roman" panose="02020603050405020304" pitchFamily="18" charset="0"/>
                          <a:cs typeface="Times New Roman" panose="02020603050405020304" pitchFamily="18" charset="0"/>
                        </a:rPr>
                        <a:t> είπε ότι…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027622"/>
                  </a:ext>
                </a:extLst>
              </a:tr>
              <a:tr h="877276">
                <a:tc>
                  <a:txBody>
                    <a:bodyPr/>
                    <a:lstStyle/>
                    <a:p>
                      <a:r>
                        <a:rPr lang="el-GR" i="1" dirty="0">
                          <a:latin typeface="Times New Roman" panose="02020603050405020304" pitchFamily="18" charset="0"/>
                          <a:cs typeface="Times New Roman" panose="02020603050405020304" pitchFamily="18" charset="0"/>
                        </a:rPr>
                        <a:t>Γενικευτική αναφορά </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genericization)</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ενός αναπαριστώμενου ή μια ομάδας στον πληθυντικό αριθμό, χωρίς άρθρο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Μη Ευρωπαίοι μετανάστες </a:t>
                      </a:r>
                      <a:r>
                        <a:rPr lang="el-GR" dirty="0">
                          <a:latin typeface="Times New Roman" panose="02020603050405020304" pitchFamily="18" charset="0"/>
                          <a:cs typeface="Times New Roman" panose="02020603050405020304" pitchFamily="18" charset="0"/>
                        </a:rPr>
                        <a:t>αποτελούν το 6.5% του πληθυσμού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484909"/>
                  </a:ext>
                </a:extLst>
              </a:tr>
              <a:tr h="877276">
                <a:tc>
                  <a:txBody>
                    <a:bodyPr/>
                    <a:lstStyle/>
                    <a:p>
                      <a:r>
                        <a:rPr lang="el-GR" i="1" dirty="0">
                          <a:latin typeface="Times New Roman" panose="02020603050405020304" pitchFamily="18" charset="0"/>
                          <a:cs typeface="Times New Roman" panose="02020603050405020304" pitchFamily="18" charset="0"/>
                        </a:rPr>
                        <a:t>Αναπαράσταση μέσω ενεργού ρόλου </a:t>
                      </a:r>
                    </a:p>
                    <a:p>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active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role</a:t>
                      </a:r>
                      <a:r>
                        <a:rPr lang="el-GR"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ενός/μιας αναπαριστώμενου/ης ως της οντότητας που δρα.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Τα παιδιά </a:t>
                      </a:r>
                      <a:r>
                        <a:rPr lang="el-GR" dirty="0">
                          <a:latin typeface="Times New Roman" panose="02020603050405020304" pitchFamily="18" charset="0"/>
                          <a:cs typeface="Times New Roman" panose="02020603050405020304" pitchFamily="18" charset="0"/>
                        </a:rPr>
                        <a:t>χρησιμοποιούν την τηλεόραση.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3259722"/>
                  </a:ext>
                </a:extLst>
              </a:tr>
              <a:tr h="2059427">
                <a:tc>
                  <a:txBody>
                    <a:bodyPr/>
                    <a:lstStyle/>
                    <a:p>
                      <a:r>
                        <a:rPr lang="el-GR" i="1" dirty="0">
                          <a:latin typeface="Times New Roman" panose="02020603050405020304" pitchFamily="18" charset="0"/>
                          <a:cs typeface="Times New Roman" panose="02020603050405020304" pitchFamily="18" charset="0"/>
                        </a:rPr>
                        <a:t>Αναπαράσταση μέσω παθητικού ρόλου </a:t>
                      </a:r>
                    </a:p>
                    <a:p>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passive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role</a:t>
                      </a:r>
                      <a:r>
                        <a:rPr lang="el-GR" dirty="0">
                          <a:latin typeface="Times New Roman" panose="02020603050405020304" pitchFamily="18" charset="0"/>
                          <a:cs typeface="Times New Roman" panose="02020603050405020304" pitchFamily="18" charset="0"/>
                        </a:rPr>
                        <a:t>)</a:t>
                      </a:r>
                    </a:p>
                    <a:p>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Παρουσίαση ενός/μιας αναπαριστώμενου/ης ως της αποδέκτριας/παραλήπτριας ή επωφελούμενης οντότητας μιας δράσης. Σε αυτή την κατηγορία θα εξετάσω κυρίως την έννοια του </a:t>
                      </a:r>
                      <a:r>
                        <a:rPr lang="el-GR" b="1" i="1" dirty="0">
                          <a:latin typeface="Times New Roman" panose="02020603050405020304" pitchFamily="18" charset="0"/>
                          <a:cs typeface="Times New Roman" panose="02020603050405020304" pitchFamily="18" charset="0"/>
                        </a:rPr>
                        <a:t>επωφελούμενου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beneficialized</a:t>
                      </a:r>
                      <a:r>
                        <a:rPr lang="el-GR" dirty="0">
                          <a:latin typeface="Times New Roman" panose="02020603050405020304" pitchFamily="18" charset="0"/>
                          <a:cs typeface="Times New Roman" panose="02020603050405020304" pitchFamily="18" charset="0"/>
                        </a:rPr>
                        <a:t>, van </a:t>
                      </a:r>
                      <a:r>
                        <a:rPr lang="el-GR" dirty="0" err="1">
                          <a:latin typeface="Times New Roman" panose="02020603050405020304" pitchFamily="18" charset="0"/>
                          <a:cs typeface="Times New Roman" panose="02020603050405020304" pitchFamily="18" charset="0"/>
                        </a:rPr>
                        <a:t>Leeuwen</a:t>
                      </a:r>
                      <a:r>
                        <a:rPr lang="el-GR" dirty="0">
                          <a:latin typeface="Times New Roman" panose="02020603050405020304" pitchFamily="18" charset="0"/>
                          <a:cs typeface="Times New Roman" panose="02020603050405020304" pitchFamily="18" charset="0"/>
                        </a:rPr>
                        <a:t> 2008: 33-34)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Η τηλεόραση επηρεάζει </a:t>
                      </a:r>
                      <a:r>
                        <a:rPr lang="el-GR" i="1" dirty="0">
                          <a:latin typeface="Times New Roman" panose="02020603050405020304" pitchFamily="18" charset="0"/>
                          <a:cs typeface="Times New Roman" panose="02020603050405020304" pitchFamily="18" charset="0"/>
                        </a:rPr>
                        <a:t>τα παιδιά. </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Κινέζοι από το </a:t>
                      </a:r>
                      <a:r>
                        <a:rPr lang="el-GR" dirty="0" err="1">
                          <a:latin typeface="Times New Roman" panose="02020603050405020304" pitchFamily="18" charset="0"/>
                          <a:cs typeface="Times New Roman" panose="02020603050405020304" pitchFamily="18" charset="0"/>
                        </a:rPr>
                        <a:t>Hong</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Kong</a:t>
                      </a:r>
                      <a:r>
                        <a:rPr lang="el-GR" dirty="0">
                          <a:latin typeface="Times New Roman" panose="02020603050405020304" pitchFamily="18" charset="0"/>
                          <a:cs typeface="Times New Roman" panose="02020603050405020304" pitchFamily="18" charset="0"/>
                        </a:rPr>
                        <a:t> έφτασαν, φέρνοντας χρήματα </a:t>
                      </a:r>
                      <a:r>
                        <a:rPr lang="el-GR" i="1" dirty="0">
                          <a:latin typeface="Times New Roman" panose="02020603050405020304" pitchFamily="18" charset="0"/>
                          <a:cs typeface="Times New Roman" panose="02020603050405020304" pitchFamily="18" charset="0"/>
                        </a:rPr>
                        <a:t>σε πόλεις όπως το Βανκούβερ.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162168"/>
                  </a:ext>
                </a:extLst>
              </a:tr>
            </a:tbl>
          </a:graphicData>
        </a:graphic>
      </p:graphicFrame>
      <p:sp>
        <p:nvSpPr>
          <p:cNvPr id="6" name="TextBox 5">
            <a:extLst>
              <a:ext uri="{FF2B5EF4-FFF2-40B4-BE49-F238E27FC236}">
                <a16:creationId xmlns:a16="http://schemas.microsoft.com/office/drawing/2014/main" id="{A4D281BB-ADC4-96BA-75AD-B0FF7F7164F9}"/>
              </a:ext>
            </a:extLst>
          </p:cNvPr>
          <p:cNvSpPr txBox="1"/>
          <p:nvPr/>
        </p:nvSpPr>
        <p:spPr>
          <a:xfrm>
            <a:off x="239486" y="214964"/>
            <a:ext cx="11854543" cy="646331"/>
          </a:xfrm>
          <a:prstGeom prst="rect">
            <a:avLst/>
          </a:prstGeom>
          <a:noFill/>
        </p:spPr>
        <p:txBody>
          <a:bodyPr wrap="square" rtlCol="0">
            <a:spAutoFit/>
          </a:bodyPr>
          <a:lstStyle/>
          <a:p>
            <a:pPr lvl="0"/>
            <a:r>
              <a:rPr lang="el-GR" sz="3600" dirty="0">
                <a:latin typeface="Times New Roman" panose="02020603050405020304" pitchFamily="18" charset="0"/>
                <a:cs typeface="Times New Roman" panose="02020603050405020304" pitchFamily="18" charset="0"/>
              </a:rPr>
              <a:t>Στρατηγικές αναπαράστασης ατόμων/ομάδων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van Leeuwen 2008</a:t>
            </a:r>
            <a:r>
              <a:rPr lang="el-G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t>
            </a:r>
            <a:r>
              <a:rPr lang="el-GR" sz="2400" dirty="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val="154509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617861-9395-1358-6B5A-7D202B264B98}"/>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AD94FE1-E029-A221-A33A-B10C0A85C21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17</a:t>
            </a:fld>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Πίνακας 6">
            <a:extLst>
              <a:ext uri="{FF2B5EF4-FFF2-40B4-BE49-F238E27FC236}">
                <a16:creationId xmlns:a16="http://schemas.microsoft.com/office/drawing/2014/main" id="{03899EFC-A86B-817B-0CEC-AF11B800E19B}"/>
              </a:ext>
            </a:extLst>
          </p:cNvPr>
          <p:cNvGraphicFramePr>
            <a:graphicFrameLocks noGrp="1"/>
          </p:cNvGraphicFramePr>
          <p:nvPr>
            <p:ph idx="4294967295"/>
            <p:extLst>
              <p:ext uri="{D42A27DB-BD31-4B8C-83A1-F6EECF244321}">
                <p14:modId xmlns:p14="http://schemas.microsoft.com/office/powerpoint/2010/main" val="4080487725"/>
              </p:ext>
            </p:extLst>
          </p:nvPr>
        </p:nvGraphicFramePr>
        <p:xfrm>
          <a:off x="265710" y="1740294"/>
          <a:ext cx="11778341" cy="2349665"/>
        </p:xfrm>
        <a:graphic>
          <a:graphicData uri="http://schemas.openxmlformats.org/drawingml/2006/table">
            <a:tbl>
              <a:tblPr firstRow="1" bandRow="1">
                <a:tableStyleId>{AF606853-7671-496A-8E4F-DF71F8EC918B}</a:tableStyleId>
              </a:tblPr>
              <a:tblGrid>
                <a:gridCol w="2787636">
                  <a:extLst>
                    <a:ext uri="{9D8B030D-6E8A-4147-A177-3AD203B41FA5}">
                      <a16:colId xmlns:a16="http://schemas.microsoft.com/office/drawing/2014/main" val="258178330"/>
                    </a:ext>
                  </a:extLst>
                </a:gridCol>
                <a:gridCol w="6117664">
                  <a:extLst>
                    <a:ext uri="{9D8B030D-6E8A-4147-A177-3AD203B41FA5}">
                      <a16:colId xmlns:a16="http://schemas.microsoft.com/office/drawing/2014/main" val="925888382"/>
                    </a:ext>
                  </a:extLst>
                </a:gridCol>
                <a:gridCol w="2873041">
                  <a:extLst>
                    <a:ext uri="{9D8B030D-6E8A-4147-A177-3AD203B41FA5}">
                      <a16:colId xmlns:a16="http://schemas.microsoft.com/office/drawing/2014/main" val="2150223412"/>
                    </a:ext>
                  </a:extLst>
                </a:gridCol>
              </a:tblGrid>
              <a:tr h="590992">
                <a:tc>
                  <a:txBody>
                    <a:bodyPr/>
                    <a:lstStyle/>
                    <a:p>
                      <a:pPr algn="ctr"/>
                      <a:r>
                        <a:rPr lang="el-GR" sz="2400" dirty="0">
                          <a:latin typeface="Times New Roman" panose="02020603050405020304" pitchFamily="18" charset="0"/>
                          <a:cs typeface="Times New Roman" panose="02020603050405020304" pitchFamily="18" charset="0"/>
                        </a:rPr>
                        <a:t>Κατηγορίες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400">
                          <a:latin typeface="Times New Roman" panose="02020603050405020304" pitchFamily="18" charset="0"/>
                          <a:cs typeface="Times New Roman" panose="02020603050405020304" pitchFamily="18" charset="0"/>
                        </a:rPr>
                        <a:t>Ερμηνεία </a:t>
                      </a:r>
                      <a:endParaRPr lang="el-GR"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2400" dirty="0">
                          <a:latin typeface="Times New Roman" panose="02020603050405020304" pitchFamily="18" charset="0"/>
                          <a:cs typeface="Times New Roman" panose="02020603050405020304" pitchFamily="18" charset="0"/>
                        </a:rPr>
                        <a:t>Παράδειγμα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16503"/>
                  </a:ext>
                </a:extLst>
              </a:tr>
              <a:tr h="844273">
                <a:tc>
                  <a:txBody>
                    <a:bodyPr/>
                    <a:lstStyle/>
                    <a:p>
                      <a:r>
                        <a:rPr lang="el-GR" i="1" dirty="0">
                          <a:latin typeface="Times New Roman" panose="02020603050405020304" pitchFamily="18" charset="0"/>
                          <a:cs typeface="Times New Roman" panose="02020603050405020304" pitchFamily="18" charset="0"/>
                        </a:rPr>
                        <a:t>Υλικές </a:t>
                      </a:r>
                      <a:r>
                        <a:rPr lang="el-GR" i="1" dirty="0" err="1">
                          <a:latin typeface="Times New Roman" panose="02020603050405020304" pitchFamily="18" charset="0"/>
                          <a:cs typeface="Times New Roman" panose="02020603050405020304" pitchFamily="18" charset="0"/>
                        </a:rPr>
                        <a:t>επενεργητικές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(transitive material actions)</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οι κοινωνικές δράσεις αναπαρίστανται να μπορούν να δρουν σε άλλα άτομα/ομάδες ή στον κόσμο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Η Μαίρη την αγκάλιασε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027622"/>
                  </a:ext>
                </a:extLst>
              </a:tr>
              <a:tr h="650263">
                <a:tc>
                  <a:txBody>
                    <a:bodyPr/>
                    <a:lstStyle/>
                    <a:p>
                      <a:r>
                        <a:rPr lang="el-GR" i="1" dirty="0">
                          <a:latin typeface="Times New Roman" panose="02020603050405020304" pitchFamily="18" charset="0"/>
                          <a:cs typeface="Times New Roman" panose="02020603050405020304" pitchFamily="18" charset="0"/>
                        </a:rPr>
                        <a:t>Υλικές μη </a:t>
                      </a:r>
                      <a:r>
                        <a:rPr lang="el-GR" i="1" dirty="0" err="1">
                          <a:latin typeface="Times New Roman" panose="02020603050405020304" pitchFamily="18" charset="0"/>
                          <a:cs typeface="Times New Roman" panose="02020603050405020304" pitchFamily="18" charset="0"/>
                        </a:rPr>
                        <a:t>επενεργητικές</a:t>
                      </a:r>
                      <a:r>
                        <a:rPr lang="el-GR"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(non-transitive social actions)</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dirty="0">
                          <a:latin typeface="Times New Roman" panose="02020603050405020304" pitchFamily="18" charset="0"/>
                          <a:cs typeface="Times New Roman" panose="02020603050405020304" pitchFamily="18" charset="0"/>
                        </a:rPr>
                        <a:t>οι κοινωνικές δράσεις αναπαρίστανται να μην μπορούν να δρουν πάνω στον κόσμο ή σε άλλα άτομα/ομάδες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i="1" dirty="0">
                          <a:latin typeface="Times New Roman" panose="02020603050405020304" pitchFamily="18" charset="0"/>
                          <a:cs typeface="Times New Roman" panose="02020603050405020304" pitchFamily="18" charset="0"/>
                        </a:rPr>
                        <a:t>Τα παιδιά τραγουδούν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484909"/>
                  </a:ext>
                </a:extLst>
              </a:tr>
            </a:tbl>
          </a:graphicData>
        </a:graphic>
      </p:graphicFrame>
      <p:sp>
        <p:nvSpPr>
          <p:cNvPr id="6" name="TextBox 5">
            <a:extLst>
              <a:ext uri="{FF2B5EF4-FFF2-40B4-BE49-F238E27FC236}">
                <a16:creationId xmlns:a16="http://schemas.microsoft.com/office/drawing/2014/main" id="{A4D281BB-ADC4-96BA-75AD-B0FF7F7164F9}"/>
              </a:ext>
            </a:extLst>
          </p:cNvPr>
          <p:cNvSpPr txBox="1"/>
          <p:nvPr/>
        </p:nvSpPr>
        <p:spPr>
          <a:xfrm>
            <a:off x="1097280" y="214964"/>
            <a:ext cx="10115203" cy="1323439"/>
          </a:xfrm>
          <a:prstGeom prst="rect">
            <a:avLst/>
          </a:prstGeom>
          <a:noFill/>
        </p:spPr>
        <p:txBody>
          <a:bodyPr wrap="square" rtlCol="0">
            <a:spAutoFit/>
          </a:bodyPr>
          <a:lstStyle/>
          <a:p>
            <a:pPr lvl="0"/>
            <a:r>
              <a:rPr lang="el-GR" sz="4000" dirty="0">
                <a:latin typeface="Times New Roman" panose="02020603050405020304" pitchFamily="18" charset="0"/>
                <a:cs typeface="Times New Roman" panose="02020603050405020304" pitchFamily="18" charset="0"/>
              </a:rPr>
              <a:t>Στρατηγικές αναπαράστασης κοινωνικής δράσης (</a:t>
            </a:r>
            <a:r>
              <a:rPr lang="en-US" sz="4000" dirty="0">
                <a:latin typeface="Times New Roman" panose="02020603050405020304" pitchFamily="18" charset="0"/>
                <a:cs typeface="Times New Roman" panose="02020603050405020304" pitchFamily="18" charset="0"/>
              </a:rPr>
              <a:t>social actions</a:t>
            </a:r>
            <a:r>
              <a:rPr lang="el-GR" sz="40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van Leeuwen 2008</a:t>
            </a:r>
            <a:r>
              <a:rPr lang="el-GR" sz="2400" dirty="0">
                <a:latin typeface="Times New Roman" panose="02020603050405020304" pitchFamily="18" charset="0"/>
                <a:cs typeface="Times New Roman" panose="02020603050405020304" pitchFamily="18" charset="0"/>
              </a:rPr>
              <a:t>) </a:t>
            </a:r>
            <a:endParaRPr lang="el-GR" dirty="0"/>
          </a:p>
        </p:txBody>
      </p:sp>
      <p:sp>
        <p:nvSpPr>
          <p:cNvPr id="5" name="TextBox 4">
            <a:extLst>
              <a:ext uri="{FF2B5EF4-FFF2-40B4-BE49-F238E27FC236}">
                <a16:creationId xmlns:a16="http://schemas.microsoft.com/office/drawing/2014/main" id="{EB301252-923B-2733-8C63-EF89B49D37A3}"/>
              </a:ext>
            </a:extLst>
          </p:cNvPr>
          <p:cNvSpPr txBox="1"/>
          <p:nvPr/>
        </p:nvSpPr>
        <p:spPr>
          <a:xfrm>
            <a:off x="653143" y="4027714"/>
            <a:ext cx="10657114" cy="2308324"/>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Ως προς την </a:t>
            </a:r>
            <a:r>
              <a:rPr lang="el-GR" b="1" i="1" dirty="0">
                <a:latin typeface="Times New Roman" panose="02020603050405020304" pitchFamily="18" charset="0"/>
                <a:cs typeface="Times New Roman" panose="02020603050405020304" pitchFamily="18" charset="0"/>
              </a:rPr>
              <a:t>ανάδειξη της δράσης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activation</a:t>
            </a:r>
            <a:r>
              <a:rPr lang="el-GR" dirty="0">
                <a:latin typeface="Times New Roman" panose="02020603050405020304" pitchFamily="18" charset="0"/>
                <a:cs typeface="Times New Roman" panose="02020603050405020304" pitchFamily="18" charset="0"/>
              </a:rPr>
              <a:t>) ή την </a:t>
            </a:r>
            <a:r>
              <a:rPr lang="el-GR" b="1" i="1" dirty="0">
                <a:latin typeface="Times New Roman" panose="02020603050405020304" pitchFamily="18" charset="0"/>
                <a:cs typeface="Times New Roman" panose="02020603050405020304" pitchFamily="18" charset="0"/>
              </a:rPr>
              <a:t>αφαίρεση της δράσης</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(de-activation)</a:t>
            </a:r>
            <a:r>
              <a:rPr lang="el-GR" dirty="0">
                <a:latin typeface="Times New Roman" panose="02020603050405020304" pitchFamily="18" charset="0"/>
                <a:cs typeface="Times New Roman" panose="02020603050405020304" pitchFamily="18" charset="0"/>
              </a:rPr>
              <a:t>:</a:t>
            </a:r>
          </a:p>
          <a:p>
            <a:endParaRPr lang="el-GR" dirty="0">
              <a:latin typeface="Times New Roman" panose="02020603050405020304" pitchFamily="18" charset="0"/>
              <a:cs typeface="Times New Roman" panose="02020603050405020304" pitchFamily="18" charset="0"/>
            </a:endParaRPr>
          </a:p>
          <a:p>
            <a:r>
              <a:rPr lang="el-GR" dirty="0">
                <a:solidFill>
                  <a:srgbClr val="FFC000"/>
                </a:solidFill>
                <a:latin typeface="Times New Roman" panose="02020603050405020304" pitchFamily="18" charset="0"/>
                <a:cs typeface="Times New Roman" panose="02020603050405020304" pitchFamily="18" charset="0"/>
              </a:rPr>
              <a:t>Ρήματα</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ανάδειξη δράσης  δυναμική στη διαδικασία, π.χ. Οι άνθρωποι έχουν σταματήσει </a:t>
            </a:r>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να</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μεταναστεύουν </a:t>
            </a:r>
            <a:r>
              <a:rPr lang="el-GR" dirty="0">
                <a:latin typeface="Times New Roman" panose="02020603050405020304" pitchFamily="18" charset="0"/>
                <a:cs typeface="Times New Roman" panose="02020603050405020304" pitchFamily="18" charset="0"/>
                <a:sym typeface="Wingdings" panose="05000000000000000000" pitchFamily="2" charset="2"/>
              </a:rPr>
              <a:t>από χώρες όπως η Ιταλία και η Ελλάδα </a:t>
            </a:r>
            <a:r>
              <a:rPr lang="en-US" dirty="0">
                <a:latin typeface="Times New Roman" panose="02020603050405020304" pitchFamily="18" charset="0"/>
                <a:cs typeface="Times New Roman" panose="02020603050405020304" pitchFamily="18" charset="0"/>
                <a:sym typeface="Wingdings" panose="05000000000000000000" pitchFamily="2" charset="2"/>
              </a:rPr>
              <a:t>(van Leeuwen 2008: 63)</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endParaRPr lang="el-GR" dirty="0">
              <a:latin typeface="Times New Roman" panose="02020603050405020304" pitchFamily="18" charset="0"/>
              <a:cs typeface="Times New Roman" panose="02020603050405020304" pitchFamily="18" charset="0"/>
              <a:sym typeface="Wingdings" panose="05000000000000000000" pitchFamily="2" charset="2"/>
            </a:endParaRPr>
          </a:p>
          <a:p>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Ουσιαστικά</a:t>
            </a:r>
            <a:r>
              <a:rPr lang="el-GR" dirty="0">
                <a:latin typeface="Times New Roman" panose="02020603050405020304" pitchFamily="18" charset="0"/>
                <a:cs typeface="Times New Roman" panose="02020603050405020304" pitchFamily="18" charset="0"/>
                <a:sym typeface="Wingdings" panose="05000000000000000000" pitchFamily="2" charset="2"/>
              </a:rPr>
              <a:t>  στρατηγική αφαίρεση της δράσης  </a:t>
            </a:r>
            <a:r>
              <a:rPr lang="el-GR" dirty="0" err="1">
                <a:latin typeface="Times New Roman" panose="02020603050405020304" pitchFamily="18" charset="0"/>
                <a:cs typeface="Times New Roman" panose="02020603050405020304" pitchFamily="18" charset="0"/>
                <a:sym typeface="Wingdings" panose="05000000000000000000" pitchFamily="2" charset="2"/>
              </a:rPr>
              <a:t>στατικότητα</a:t>
            </a:r>
            <a:r>
              <a:rPr lang="el-GR" dirty="0">
                <a:latin typeface="Times New Roman" panose="02020603050405020304" pitchFamily="18" charset="0"/>
                <a:cs typeface="Times New Roman" panose="02020603050405020304" pitchFamily="18" charset="0"/>
                <a:sym typeface="Wingdings" panose="05000000000000000000" pitchFamily="2" charset="2"/>
              </a:rPr>
              <a:t>, π.χ. </a:t>
            </a:r>
            <a:r>
              <a:rPr lang="el-GR"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Η μετανάστευση </a:t>
            </a:r>
            <a:r>
              <a:rPr lang="el-GR" dirty="0">
                <a:latin typeface="Times New Roman" panose="02020603050405020304" pitchFamily="18" charset="0"/>
                <a:cs typeface="Times New Roman" panose="02020603050405020304" pitchFamily="18" charset="0"/>
                <a:sym typeface="Wingdings" panose="05000000000000000000" pitchFamily="2" charset="2"/>
              </a:rPr>
              <a:t>από χώρες όπως η Ιταλία και η Ελλάδα έχει σταματήσει (</a:t>
            </a:r>
            <a:r>
              <a:rPr lang="en-US" dirty="0">
                <a:latin typeface="Times New Roman" panose="02020603050405020304" pitchFamily="18" charset="0"/>
                <a:cs typeface="Times New Roman" panose="02020603050405020304" pitchFamily="18" charset="0"/>
                <a:sym typeface="Wingdings" panose="05000000000000000000" pitchFamily="2" charset="2"/>
              </a:rPr>
              <a:t>van Leeuwen 2008</a:t>
            </a:r>
            <a:r>
              <a:rPr lang="el-GR" dirty="0">
                <a:latin typeface="Times New Roman" panose="02020603050405020304" pitchFamily="18" charset="0"/>
                <a:cs typeface="Times New Roman" panose="02020603050405020304" pitchFamily="18" charset="0"/>
                <a:sym typeface="Wingdings" panose="05000000000000000000" pitchFamily="2" charset="2"/>
              </a:rPr>
              <a:t>: 63)</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899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AC617861-9395-1358-6B5A-7D202B264B98}"/>
              </a:ext>
            </a:extLst>
          </p:cNvPr>
          <p:cNvSpPr>
            <a:spLocks noGrp="1"/>
          </p:cNvSpPr>
          <p:nvPr>
            <p:ph type="dt" sz="half" idx="10"/>
          </p:nvPr>
        </p:nvSpPr>
        <p:spPr/>
        <p:txBody>
          <a:bodyPr/>
          <a:lstStyle/>
          <a:p>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DAD94FE1-E029-A221-A33A-B10C0A85C21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18</a:t>
            </a:fld>
            <a:endParaRPr lang="el-GR"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Πίνακας 6">
            <a:extLst>
              <a:ext uri="{FF2B5EF4-FFF2-40B4-BE49-F238E27FC236}">
                <a16:creationId xmlns:a16="http://schemas.microsoft.com/office/drawing/2014/main" id="{03899EFC-A86B-817B-0CEC-AF11B800E19B}"/>
              </a:ext>
            </a:extLst>
          </p:cNvPr>
          <p:cNvGraphicFramePr>
            <a:graphicFrameLocks noGrp="1"/>
          </p:cNvGraphicFramePr>
          <p:nvPr>
            <p:ph idx="4294967295"/>
            <p:extLst>
              <p:ext uri="{D42A27DB-BD31-4B8C-83A1-F6EECF244321}">
                <p14:modId xmlns:p14="http://schemas.microsoft.com/office/powerpoint/2010/main" val="2866647090"/>
              </p:ext>
            </p:extLst>
          </p:nvPr>
        </p:nvGraphicFramePr>
        <p:xfrm>
          <a:off x="292924" y="1926772"/>
          <a:ext cx="11723913" cy="3407556"/>
        </p:xfrm>
        <a:graphic>
          <a:graphicData uri="http://schemas.openxmlformats.org/drawingml/2006/table">
            <a:tbl>
              <a:tblPr firstRow="1" bandRow="1">
                <a:tableStyleId>{AF606853-7671-496A-8E4F-DF71F8EC918B}</a:tableStyleId>
              </a:tblPr>
              <a:tblGrid>
                <a:gridCol w="11723913">
                  <a:extLst>
                    <a:ext uri="{9D8B030D-6E8A-4147-A177-3AD203B41FA5}">
                      <a16:colId xmlns:a16="http://schemas.microsoft.com/office/drawing/2014/main" val="258178330"/>
                    </a:ext>
                  </a:extLst>
                </a:gridCol>
              </a:tblGrid>
              <a:tr h="581737">
                <a:tc>
                  <a:txBody>
                    <a:bodyPr/>
                    <a:lstStyle/>
                    <a:p>
                      <a:pPr algn="ctr"/>
                      <a:r>
                        <a:rPr lang="el-GR" sz="3600" i="1" dirty="0">
                          <a:solidFill>
                            <a:schemeClr val="tx1"/>
                          </a:solidFill>
                          <a:latin typeface="Times New Roman" panose="02020603050405020304" pitchFamily="18" charset="0"/>
                          <a:cs typeface="Times New Roman" panose="02020603050405020304" pitchFamily="18" charset="0"/>
                        </a:rPr>
                        <a:t>Αντιδράσεις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(reactions) </a:t>
                      </a:r>
                      <a:r>
                        <a:rPr lang="en-US" sz="2000" b="0" dirty="0">
                          <a:latin typeface="Times New Roman" panose="02020603050405020304" pitchFamily="18" charset="0"/>
                          <a:cs typeface="Times New Roman" panose="02020603050405020304" pitchFamily="18" charset="0"/>
                        </a:rPr>
                        <a:t>(van Leeuwen 2008</a:t>
                      </a:r>
                      <a:r>
                        <a:rPr lang="el-GR" sz="2000" b="0" dirty="0">
                          <a:latin typeface="Times New Roman" panose="02020603050405020304" pitchFamily="18" charset="0"/>
                          <a:cs typeface="Times New Roman" panose="02020603050405020304" pitchFamily="18" charset="0"/>
                        </a:rPr>
                        <a:t>: 56-59</a:t>
                      </a:r>
                      <a:r>
                        <a:rPr lang="en-US" sz="2000" b="0" dirty="0">
                          <a:latin typeface="Times New Roman" panose="02020603050405020304" pitchFamily="18" charset="0"/>
                          <a:cs typeface="Times New Roman" panose="02020603050405020304" pitchFamily="18" charset="0"/>
                        </a:rPr>
                        <a:t>)</a:t>
                      </a:r>
                      <a:endParaRPr lang="el-GR" sz="2000" b="0"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16503"/>
                  </a:ext>
                </a:extLst>
              </a:tr>
              <a:tr h="831052">
                <a:tc>
                  <a:txBody>
                    <a:bodyPr/>
                    <a:lstStyle/>
                    <a:p>
                      <a:r>
                        <a:rPr lang="el-GR" dirty="0">
                          <a:latin typeface="Times New Roman" panose="02020603050405020304" pitchFamily="18" charset="0"/>
                          <a:cs typeface="Times New Roman" panose="02020603050405020304" pitchFamily="18" charset="0"/>
                        </a:rPr>
                        <a:t>Απαντά στο ερώτημα ‘ποιος αναπαρίσταται να αντιδρά σε ποιον, γιατί και πώς’ (van </a:t>
                      </a:r>
                      <a:r>
                        <a:rPr lang="el-GR" dirty="0" err="1">
                          <a:latin typeface="Times New Roman" panose="02020603050405020304" pitchFamily="18" charset="0"/>
                          <a:cs typeface="Times New Roman" panose="02020603050405020304" pitchFamily="18" charset="0"/>
                        </a:rPr>
                        <a:t>Leeuwen</a:t>
                      </a:r>
                      <a:r>
                        <a:rPr lang="el-GR" dirty="0">
                          <a:latin typeface="Times New Roman" panose="02020603050405020304" pitchFamily="18" charset="0"/>
                          <a:cs typeface="Times New Roman" panose="02020603050405020304" pitchFamily="18" charset="0"/>
                        </a:rPr>
                        <a:t> 2008: 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7027622"/>
                  </a:ext>
                </a:extLst>
              </a:tr>
              <a:tr h="831052">
                <a:tc>
                  <a:txBody>
                    <a:bodyPr/>
                    <a:lstStyle/>
                    <a:p>
                      <a:r>
                        <a:rPr lang="el-GR" dirty="0">
                          <a:latin typeface="Times New Roman" panose="02020603050405020304" pitchFamily="18" charset="0"/>
                          <a:cs typeface="Times New Roman" panose="02020603050405020304" pitchFamily="18" charset="0"/>
                        </a:rPr>
                        <a:t>Π.χ. Απόλαυσε τις στιγμές που έχεις για τον εαυτό σου </a:t>
                      </a:r>
                      <a:r>
                        <a:rPr lang="en-US" dirty="0">
                          <a:latin typeface="Times New Roman" panose="02020603050405020304" pitchFamily="18" charset="0"/>
                          <a:cs typeface="Times New Roman" panose="02020603050405020304" pitchFamily="18" charset="0"/>
                        </a:rPr>
                        <a:t>(van Leeuwen 2008: 56)</a:t>
                      </a:r>
                      <a:endParaRPr lang="el-G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796554"/>
                  </a:ext>
                </a:extLst>
              </a:tr>
              <a:tr h="831052">
                <a:tc>
                  <a:txBody>
                    <a:bodyPr/>
                    <a:lstStyle/>
                    <a:p>
                      <a:r>
                        <a:rPr lang="el-GR" dirty="0">
                          <a:solidFill>
                            <a:srgbClr val="FFC000"/>
                          </a:solidFill>
                          <a:latin typeface="Times New Roman" panose="02020603050405020304" pitchFamily="18" charset="0"/>
                          <a:cs typeface="Times New Roman" panose="02020603050405020304" pitchFamily="18" charset="0"/>
                        </a:rPr>
                        <a:t>Αντίδραση</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rPr>
                        <a:t>απόλαυσε</a:t>
                      </a:r>
                    </a:p>
                    <a:p>
                      <a:r>
                        <a:rPr lang="el-GR" dirty="0">
                          <a:solidFill>
                            <a:srgbClr val="FFC000"/>
                          </a:solidFill>
                          <a:latin typeface="Times New Roman" panose="02020603050405020304" pitchFamily="18" charset="0"/>
                          <a:cs typeface="Times New Roman" panose="02020603050405020304" pitchFamily="18" charset="0"/>
                        </a:rPr>
                        <a:t>Δράση</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latin typeface="Times New Roman" panose="02020603050405020304" pitchFamily="18" charset="0"/>
                          <a:cs typeface="Times New Roman" panose="02020603050405020304" pitchFamily="18" charset="0"/>
                          <a:sym typeface="Wingdings" panose="05000000000000000000" pitchFamily="2" charset="2"/>
                        </a:rPr>
                        <a:t>τις στιγμές </a:t>
                      </a:r>
                      <a:r>
                        <a:rPr lang="el-GR" i="1" dirty="0">
                          <a:latin typeface="Times New Roman" panose="02020603050405020304" pitchFamily="18" charset="0"/>
                          <a:cs typeface="Times New Roman" panose="02020603050405020304" pitchFamily="18" charset="0"/>
                        </a:rPr>
                        <a:t>που έχεις για τον εαυτό σου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van Leeuwen 2008: 56</a:t>
                      </a:r>
                      <a:r>
                        <a:rPr lang="el-GR"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2956181"/>
                  </a:ext>
                </a:extLst>
              </a:tr>
            </a:tbl>
          </a:graphicData>
        </a:graphic>
      </p:graphicFrame>
      <p:sp>
        <p:nvSpPr>
          <p:cNvPr id="6" name="TextBox 5">
            <a:extLst>
              <a:ext uri="{FF2B5EF4-FFF2-40B4-BE49-F238E27FC236}">
                <a16:creationId xmlns:a16="http://schemas.microsoft.com/office/drawing/2014/main" id="{A4D281BB-ADC4-96BA-75AD-B0FF7F7164F9}"/>
              </a:ext>
            </a:extLst>
          </p:cNvPr>
          <p:cNvSpPr txBox="1"/>
          <p:nvPr/>
        </p:nvSpPr>
        <p:spPr>
          <a:xfrm>
            <a:off x="1097280" y="214964"/>
            <a:ext cx="10115203" cy="1061829"/>
          </a:xfrm>
          <a:prstGeom prst="rect">
            <a:avLst/>
          </a:prstGeom>
          <a:noFill/>
        </p:spPr>
        <p:txBody>
          <a:bodyPr wrap="square" rtlCol="0">
            <a:spAutoFit/>
          </a:bodyPr>
          <a:lstStyle/>
          <a:p>
            <a:pPr lvl="0"/>
            <a:r>
              <a:rPr lang="el-GR" sz="3900" dirty="0">
                <a:latin typeface="Times New Roman" panose="02020603050405020304" pitchFamily="18" charset="0"/>
                <a:cs typeface="Times New Roman" panose="02020603050405020304" pitchFamily="18" charset="0"/>
              </a:rPr>
              <a:t>Στρατηγικές αναπαράστασης δράσης</a:t>
            </a:r>
            <a:r>
              <a:rPr lang="en-US" sz="39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(van Leeuwen 2008</a:t>
            </a:r>
            <a:r>
              <a:rPr lang="el-GR" sz="2400" dirty="0">
                <a:latin typeface="Times New Roman" panose="02020603050405020304" pitchFamily="18" charset="0"/>
                <a:cs typeface="Times New Roman" panose="02020603050405020304" pitchFamily="18" charset="0"/>
              </a:rPr>
              <a:t>)  </a:t>
            </a:r>
            <a:endParaRPr lang="el-GR" dirty="0"/>
          </a:p>
        </p:txBody>
      </p:sp>
    </p:spTree>
    <p:extLst>
      <p:ext uri="{BB962C8B-B14F-4D97-AF65-F5344CB8AC3E}">
        <p14:creationId xmlns:p14="http://schemas.microsoft.com/office/powerpoint/2010/main" val="364698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95FEDF-442D-2FD8-6A7A-45CDAD1AAF2E}"/>
              </a:ext>
            </a:extLst>
          </p:cNvPr>
          <p:cNvPicPr>
            <a:picLocks noChangeAspect="1"/>
          </p:cNvPicPr>
          <p:nvPr/>
        </p:nvPicPr>
        <p:blipFill rotWithShape="1">
          <a:blip r:embed="rId2">
            <a:duotone>
              <a:schemeClr val="bg2">
                <a:shade val="45000"/>
                <a:satMod val="135000"/>
              </a:schemeClr>
              <a:prstClr val="white"/>
            </a:duotone>
            <a:alphaModFix amt="35000"/>
          </a:blip>
          <a:srcRect t="19643"/>
          <a:stretch/>
        </p:blipFill>
        <p:spPr>
          <a:xfrm>
            <a:off x="20" y="10896"/>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p:nvPr>
        </p:nvSpPr>
        <p:spPr>
          <a:xfrm>
            <a:off x="1097280" y="758952"/>
            <a:ext cx="10058400" cy="3566160"/>
          </a:xfrm>
        </p:spPr>
        <p:txBody>
          <a:bodyPr>
            <a:normAutofit/>
          </a:bodyPr>
          <a:lstStyle/>
          <a:p>
            <a:r>
              <a:rPr lang="el-GR" dirty="0">
                <a:latin typeface="Times New Roman" panose="02020603050405020304" pitchFamily="18" charset="0"/>
                <a:cs typeface="Times New Roman" panose="02020603050405020304" pitchFamily="18" charset="0"/>
              </a:rPr>
              <a:t>Ανάλυση</a:t>
            </a:r>
          </a:p>
        </p:txBody>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latin typeface="Times New Roman" panose="02020603050405020304" pitchFamily="18" charset="0"/>
                <a:cs typeface="Times New Roman" panose="02020603050405020304" pitchFamily="18" charset="0"/>
              </a:rPr>
              <a:pPr>
                <a:spcAft>
                  <a:spcPts val="600"/>
                </a:spcAft>
              </a:pPr>
              <a:t>7/2/2023</a:t>
            </a:fld>
            <a:endParaRPr lang="el-GR">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latin typeface="Times New Roman" panose="02020603050405020304" pitchFamily="18" charset="0"/>
                <a:cs typeface="Times New Roman" panose="02020603050405020304" pitchFamily="18" charset="0"/>
              </a:rPr>
              <a:pPr>
                <a:spcAft>
                  <a:spcPts val="600"/>
                </a:spcAft>
              </a:pPr>
              <a:t>19</a:t>
            </a:fld>
            <a:endParaRPr lang="el-G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598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EDFA250B-9E44-2088-A93C-9F808344DE88}"/>
              </a:ext>
            </a:extLst>
          </p:cNvPr>
          <p:cNvSpPr>
            <a:spLocks noGrp="1"/>
          </p:cNvSpPr>
          <p:nvPr>
            <p:ph type="title"/>
          </p:nvPr>
        </p:nvSpPr>
        <p:spPr>
          <a:xfrm>
            <a:off x="1097280" y="286604"/>
            <a:ext cx="10058400" cy="1106768"/>
          </a:xfrm>
        </p:spPr>
        <p:txBody>
          <a:bodyPr>
            <a:normAutofit/>
          </a:bodyPr>
          <a:lstStyle/>
          <a:p>
            <a:pPr algn="ctr"/>
            <a:r>
              <a:rPr lang="el-GR" sz="5400" dirty="0">
                <a:latin typeface="Times New Roman" panose="02020603050405020304" pitchFamily="18" charset="0"/>
                <a:cs typeface="Times New Roman" panose="02020603050405020304" pitchFamily="18" charset="0"/>
              </a:rPr>
              <a:t>Δομή Παρουσίασης</a:t>
            </a:r>
          </a:p>
        </p:txBody>
      </p:sp>
      <p:graphicFrame>
        <p:nvGraphicFramePr>
          <p:cNvPr id="8" name="Θέση περιεχομένου 5">
            <a:extLst>
              <a:ext uri="{FF2B5EF4-FFF2-40B4-BE49-F238E27FC236}">
                <a16:creationId xmlns:a16="http://schemas.microsoft.com/office/drawing/2014/main" id="{24DFDC21-890D-CFC5-0036-0441CBF4329E}"/>
              </a:ext>
            </a:extLst>
          </p:cNvPr>
          <p:cNvGraphicFramePr>
            <a:graphicFrameLocks noGrp="1"/>
          </p:cNvGraphicFramePr>
          <p:nvPr>
            <p:ph idx="1"/>
            <p:extLst>
              <p:ext uri="{D42A27DB-BD31-4B8C-83A1-F6EECF244321}">
                <p14:modId xmlns:p14="http://schemas.microsoft.com/office/powerpoint/2010/main" val="279534282"/>
              </p:ext>
            </p:extLst>
          </p:nvPr>
        </p:nvGraphicFramePr>
        <p:xfrm>
          <a:off x="1001486" y="2111829"/>
          <a:ext cx="10472057" cy="3772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ημερομηνίας 1">
            <a:extLst>
              <a:ext uri="{FF2B5EF4-FFF2-40B4-BE49-F238E27FC236}">
                <a16:creationId xmlns:a16="http://schemas.microsoft.com/office/drawing/2014/main" id="{A98710B1-6AE2-734E-2B6D-4C17E2438B9D}"/>
              </a:ext>
            </a:extLst>
          </p:cNvPr>
          <p:cNvSpPr>
            <a:spLocks noGrp="1"/>
          </p:cNvSpPr>
          <p:nvPr>
            <p:ph type="dt" sz="half" idx="10"/>
          </p:nvPr>
        </p:nvSpPr>
        <p:spPr/>
        <p:txBody>
          <a:bodyPr>
            <a:normAutofit/>
          </a:bodyPr>
          <a:lstStyle/>
          <a:p>
            <a:pPr>
              <a:spcAft>
                <a:spcPts val="600"/>
              </a:spcAft>
            </a:pPr>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95614638-1143-29C6-3A14-78B7F306F16F}"/>
              </a:ext>
            </a:extLst>
          </p:cNvPr>
          <p:cNvSpPr>
            <a:spLocks noGrp="1"/>
          </p:cNvSpPr>
          <p:nvPr>
            <p:ph type="sldNum" sz="quarter" idx="12"/>
          </p:nvPr>
        </p:nvSpPr>
        <p:spPr/>
        <p:txBody>
          <a:bodyPr>
            <a:normAutofit/>
          </a:bodyPr>
          <a:lstStyle/>
          <a:p>
            <a:pPr>
              <a:spcAft>
                <a:spcPts val="600"/>
              </a:spcAft>
            </a:pPr>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pPr>
                <a:spcAft>
                  <a:spcPts val="600"/>
                </a:spcAft>
              </a:pPr>
              <a:t>2</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907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4A362-E834-5ECC-FA0F-EF9E47B33F15}"/>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Αναπαράσταση της θέσης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και μεταναστών-</a:t>
            </a:r>
            <a:r>
              <a:rPr lang="el-GR" dirty="0" err="1">
                <a:latin typeface="Times New Roman" panose="02020603050405020304" pitchFamily="18" charset="0"/>
                <a:cs typeface="Times New Roman" panose="02020603050405020304" pitchFamily="18" charset="0"/>
              </a:rPr>
              <a:t>μικροεπίπεδο</a:t>
            </a:r>
            <a:r>
              <a:rPr lang="el-GR" dirty="0">
                <a:latin typeface="Times New Roman" panose="02020603050405020304" pitchFamily="18" charset="0"/>
                <a:cs typeface="Times New Roman" panose="02020603050405020304" pitchFamily="18" charset="0"/>
              </a:rPr>
              <a:t> (1)</a:t>
            </a:r>
          </a:p>
        </p:txBody>
      </p:sp>
      <p:sp>
        <p:nvSpPr>
          <p:cNvPr id="3" name="Θέση περιεχομένου 2">
            <a:extLst>
              <a:ext uri="{FF2B5EF4-FFF2-40B4-BE49-F238E27FC236}">
                <a16:creationId xmlns:a16="http://schemas.microsoft.com/office/drawing/2014/main" id="{06501401-8566-80E3-3FF7-4927ED324A13}"/>
              </a:ext>
            </a:extLst>
          </p:cNvPr>
          <p:cNvSpPr>
            <a:spLocks noGrp="1"/>
          </p:cNvSpPr>
          <p:nvPr>
            <p:ph idx="1"/>
          </p:nvPr>
        </p:nvSpPr>
        <p:spPr>
          <a:xfrm>
            <a:off x="1097280" y="1845735"/>
            <a:ext cx="10058400" cy="440266"/>
          </a:xfrm>
        </p:spPr>
        <p:txBody>
          <a:bodyPr>
            <a:normAutofit lnSpcReduction="10000"/>
          </a:bodyPr>
          <a:lstStyle/>
          <a:p>
            <a:r>
              <a:rPr lang="el-GR" sz="2400" b="1" dirty="0">
                <a:highlight>
                  <a:srgbClr val="FF00FF"/>
                </a:highlight>
                <a:latin typeface="Times New Roman" panose="02020603050405020304" pitchFamily="18" charset="0"/>
                <a:cs typeface="Times New Roman" panose="02020603050405020304" pitchFamily="18" charset="0"/>
              </a:rPr>
              <a:t>Αφομοιωτικές αναφορές </a:t>
            </a:r>
            <a:r>
              <a:rPr lang="el-GR" dirty="0">
                <a:latin typeface="Times New Roman" panose="02020603050405020304" pitchFamily="18" charset="0"/>
                <a:cs typeface="Times New Roman" panose="02020603050405020304" pitchFamily="18" charset="0"/>
                <a:sym typeface="Wingdings" panose="05000000000000000000" pitchFamily="2" charset="2"/>
              </a:rPr>
              <a:t> συγκροτούν δύο ομάδες ως συμπαγείς και ξεχωριστές</a:t>
            </a:r>
          </a:p>
          <a:p>
            <a:pPr marL="0" indent="0">
              <a:buNone/>
            </a:pPr>
            <a:endParaRPr lang="el-GR"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06DE08E5-1B5F-1513-6799-6B2311437A6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9E2684E-FBDC-A877-77CF-1FCE547B6733}"/>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20</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98CEC6-18CE-D643-FE51-4DEC828276F9}"/>
              </a:ext>
            </a:extLst>
          </p:cNvPr>
          <p:cNvSpPr txBox="1"/>
          <p:nvPr/>
        </p:nvSpPr>
        <p:spPr>
          <a:xfrm>
            <a:off x="1097280" y="2394376"/>
            <a:ext cx="6490064" cy="1200329"/>
          </a:xfrm>
          <a:prstGeom prst="rect">
            <a:avLst/>
          </a:prstGeom>
          <a:noFill/>
        </p:spPr>
        <p:txBody>
          <a:bodyPr wrap="square" rtlCol="0">
            <a:spAutoFit/>
          </a:bodyPr>
          <a:lstStyle/>
          <a:p>
            <a:r>
              <a:rPr lang="el-GR" dirty="0">
                <a:solidFill>
                  <a:srgbClr val="FFC000"/>
                </a:solidFill>
                <a:latin typeface="Times New Roman" panose="02020603050405020304" pitchFamily="18" charset="0"/>
                <a:cs typeface="Times New Roman" panose="02020603050405020304" pitchFamily="18" charset="0"/>
              </a:rPr>
              <a:t>(εμείς) κάνουμε </a:t>
            </a:r>
            <a:r>
              <a:rPr lang="el-GR" dirty="0">
                <a:latin typeface="Times New Roman" panose="02020603050405020304" pitchFamily="18" charset="0"/>
                <a:cs typeface="Times New Roman" panose="02020603050405020304" pitchFamily="18" charset="0"/>
              </a:rPr>
              <a:t>πραγματικότητα το όνειρο πολλών παιδιών (</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p>
          <a:p>
            <a:r>
              <a:rPr lang="el-GR" dirty="0">
                <a:solidFill>
                  <a:srgbClr val="FFC000"/>
                </a:solidFill>
                <a:latin typeface="Times New Roman" panose="02020603050405020304" pitchFamily="18" charset="0"/>
                <a:cs typeface="Times New Roman" panose="02020603050405020304" pitchFamily="18" charset="0"/>
              </a:rPr>
              <a:t>Βρισκόμαστε </a:t>
            </a:r>
            <a:r>
              <a:rPr lang="el-GR" dirty="0">
                <a:latin typeface="Times New Roman" panose="02020603050405020304" pitchFamily="18" charset="0"/>
                <a:cs typeface="Times New Roman" panose="02020603050405020304" pitchFamily="18" charset="0"/>
              </a:rPr>
              <a:t>δίπλα στα παιδιά πρόσφυγες και μετανάστες (</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p>
          <a:p>
            <a:r>
              <a:rPr lang="el-GR" dirty="0">
                <a:solidFill>
                  <a:srgbClr val="FFC000"/>
                </a:solidFill>
                <a:latin typeface="Times New Roman" panose="02020603050405020304" pitchFamily="18" charset="0"/>
                <a:cs typeface="Times New Roman" panose="02020603050405020304" pitchFamily="18" charset="0"/>
              </a:rPr>
              <a:t>Ας στηρίξουμε </a:t>
            </a:r>
            <a:r>
              <a:rPr lang="el-GR" dirty="0">
                <a:latin typeface="Times New Roman" panose="02020603050405020304" pitchFamily="18" charset="0"/>
                <a:cs typeface="Times New Roman" panose="02020603050405020304" pitchFamily="18" charset="0"/>
              </a:rPr>
              <a:t>όλοι μαζί την ένταξή τους </a:t>
            </a:r>
            <a:r>
              <a:rPr lang="el-GR" dirty="0">
                <a:solidFill>
                  <a:srgbClr val="FFC000"/>
                </a:solidFill>
                <a:latin typeface="Times New Roman" panose="02020603050405020304" pitchFamily="18" charset="0"/>
                <a:cs typeface="Times New Roman" panose="02020603050405020304" pitchFamily="18" charset="0"/>
              </a:rPr>
              <a:t>στην ελληνική κοινωνία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endParaRPr lang="el-GR" dirty="0"/>
          </a:p>
        </p:txBody>
      </p:sp>
      <p:sp>
        <p:nvSpPr>
          <p:cNvPr id="8" name="TextBox 7">
            <a:extLst>
              <a:ext uri="{FF2B5EF4-FFF2-40B4-BE49-F238E27FC236}">
                <a16:creationId xmlns:a16="http://schemas.microsoft.com/office/drawing/2014/main" id="{14FA33B0-98CC-276C-76C0-175006B6C5A1}"/>
              </a:ext>
            </a:extLst>
          </p:cNvPr>
          <p:cNvSpPr txBox="1"/>
          <p:nvPr/>
        </p:nvSpPr>
        <p:spPr>
          <a:xfrm>
            <a:off x="1097280" y="3540295"/>
            <a:ext cx="6790608" cy="1200329"/>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Το όνειρο πολλών </a:t>
            </a:r>
            <a:r>
              <a:rPr lang="el-GR" dirty="0">
                <a:solidFill>
                  <a:srgbClr val="00B050"/>
                </a:solidFill>
                <a:latin typeface="Times New Roman" panose="02020603050405020304" pitchFamily="18" charset="0"/>
                <a:cs typeface="Times New Roman" panose="02020603050405020304" pitchFamily="18" charset="0"/>
              </a:rPr>
              <a:t>παιδιών</a:t>
            </a:r>
            <a:r>
              <a:rPr lang="el-GR" dirty="0">
                <a:latin typeface="Times New Roman" panose="02020603050405020304" pitchFamily="18" charset="0"/>
                <a:cs typeface="Times New Roman" panose="02020603050405020304" pitchFamily="18" charset="0"/>
              </a:rPr>
              <a:t> για ένταξή </a:t>
            </a:r>
            <a:r>
              <a:rPr lang="el-GR" dirty="0">
                <a:solidFill>
                  <a:srgbClr val="00B050"/>
                </a:solidFill>
                <a:latin typeface="Times New Roman" panose="02020603050405020304" pitchFamily="18" charset="0"/>
                <a:cs typeface="Times New Roman" panose="02020603050405020304" pitchFamily="18" charset="0"/>
              </a:rPr>
              <a:t>τους</a:t>
            </a:r>
            <a:r>
              <a:rPr lang="el-GR" dirty="0">
                <a:latin typeface="Times New Roman" panose="02020603050405020304" pitchFamily="18" charset="0"/>
                <a:cs typeface="Times New Roman" panose="02020603050405020304" pitchFamily="18" charset="0"/>
              </a:rPr>
              <a:t> στην δημόσια εκπαίδευση (</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p>
          <a:p>
            <a:r>
              <a:rPr lang="el-GR" dirty="0">
                <a:solidFill>
                  <a:srgbClr val="00B050"/>
                </a:solidFill>
                <a:latin typeface="Times New Roman" panose="02020603050405020304" pitchFamily="18" charset="0"/>
                <a:cs typeface="Times New Roman" panose="02020603050405020304" pitchFamily="18" charset="0"/>
              </a:rPr>
              <a:t>Παιδιά παρακολούθησαν </a:t>
            </a:r>
            <a:r>
              <a:rPr lang="el-GR" dirty="0">
                <a:latin typeface="Times New Roman" panose="02020603050405020304" pitchFamily="18" charset="0"/>
                <a:cs typeface="Times New Roman" panose="02020603050405020304" pitchFamily="18" charset="0"/>
              </a:rPr>
              <a:t>μαθήματα ενισχυτικής διδασκαλίας (</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p>
          <a:p>
            <a:r>
              <a:rPr lang="el-GR" dirty="0">
                <a:latin typeface="Times New Roman" panose="02020603050405020304" pitchFamily="18" charset="0"/>
                <a:cs typeface="Times New Roman" panose="02020603050405020304" pitchFamily="18" charset="0"/>
              </a:rPr>
              <a:t>Βρισκόμαστε δίπλα στα παιδιά </a:t>
            </a:r>
            <a:r>
              <a:rPr lang="el-GR" dirty="0">
                <a:solidFill>
                  <a:srgbClr val="00B050"/>
                </a:solidFill>
                <a:latin typeface="Times New Roman" panose="02020603050405020304" pitchFamily="18" charset="0"/>
                <a:cs typeface="Times New Roman" panose="02020603050405020304" pitchFamily="18" charset="0"/>
              </a:rPr>
              <a:t>πρόσφυγες</a:t>
            </a:r>
            <a:r>
              <a:rPr lang="el-GR" dirty="0">
                <a:latin typeface="Times New Roman" panose="02020603050405020304" pitchFamily="18" charset="0"/>
                <a:cs typeface="Times New Roman" panose="02020603050405020304" pitchFamily="18" charset="0"/>
              </a:rPr>
              <a:t> και </a:t>
            </a:r>
            <a:r>
              <a:rPr lang="el-GR" dirty="0">
                <a:solidFill>
                  <a:srgbClr val="00B050"/>
                </a:solidFill>
                <a:latin typeface="Times New Roman" panose="02020603050405020304" pitchFamily="18" charset="0"/>
                <a:cs typeface="Times New Roman" panose="02020603050405020304" pitchFamily="18" charset="0"/>
              </a:rPr>
              <a:t>μετανάστες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p>
        </p:txBody>
      </p:sp>
      <p:sp>
        <p:nvSpPr>
          <p:cNvPr id="9" name="TextBox 8">
            <a:extLst>
              <a:ext uri="{FF2B5EF4-FFF2-40B4-BE49-F238E27FC236}">
                <a16:creationId xmlns:a16="http://schemas.microsoft.com/office/drawing/2014/main" id="{EAB5650E-D7AA-3655-473F-A0F781A6C93D}"/>
              </a:ext>
            </a:extLst>
          </p:cNvPr>
          <p:cNvSpPr txBox="1"/>
          <p:nvPr/>
        </p:nvSpPr>
        <p:spPr>
          <a:xfrm>
            <a:off x="8120743" y="2558143"/>
            <a:ext cx="3472543" cy="461665"/>
          </a:xfrm>
          <a:prstGeom prst="rect">
            <a:avLst/>
          </a:prstGeom>
          <a:noFill/>
        </p:spPr>
        <p:txBody>
          <a:bodyPr wrap="square" rtlCol="0">
            <a:spAutoFit/>
          </a:bodyPr>
          <a:lstStyle/>
          <a:p>
            <a:r>
              <a:rPr lang="el-GR" sz="2400" dirty="0">
                <a:solidFill>
                  <a:srgbClr val="FFC000"/>
                </a:solidFill>
                <a:latin typeface="Times New Roman" panose="02020603050405020304" pitchFamily="18" charset="0"/>
                <a:cs typeface="Times New Roman" panose="02020603050405020304" pitchFamily="18" charset="0"/>
              </a:rPr>
              <a:t>ΕΜΕΙΣ </a:t>
            </a:r>
            <a:r>
              <a:rPr lang="el-GR" sz="2400"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 α’ πληθ. </a:t>
            </a:r>
            <a:endParaRPr lang="el-GR" sz="2400" dirty="0">
              <a:solidFill>
                <a:srgbClr val="FFC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4F5DBFE-17E3-0F0E-5303-43FC893A0903}"/>
              </a:ext>
            </a:extLst>
          </p:cNvPr>
          <p:cNvSpPr txBox="1"/>
          <p:nvPr/>
        </p:nvSpPr>
        <p:spPr>
          <a:xfrm>
            <a:off x="8273142" y="3540295"/>
            <a:ext cx="3472543" cy="461665"/>
          </a:xfrm>
          <a:prstGeom prst="rect">
            <a:avLst/>
          </a:prstGeom>
          <a:noFill/>
        </p:spPr>
        <p:txBody>
          <a:bodyPr wrap="square" rtlCol="0">
            <a:spAutoFit/>
          </a:bodyPr>
          <a:lstStyle/>
          <a:p>
            <a:r>
              <a:rPr lang="el-GR" sz="2400" dirty="0">
                <a:solidFill>
                  <a:srgbClr val="00B050"/>
                </a:solidFill>
                <a:latin typeface="Times New Roman" panose="02020603050405020304" pitchFamily="18" charset="0"/>
                <a:cs typeface="Times New Roman" panose="02020603050405020304" pitchFamily="18" charset="0"/>
              </a:rPr>
              <a:t>ΑΥΤΟΙ </a:t>
            </a:r>
            <a:r>
              <a:rPr lang="el-GR" sz="2400" dirty="0">
                <a:solidFill>
                  <a:srgbClr val="00B050"/>
                </a:solidFill>
                <a:latin typeface="Times New Roman" panose="02020603050405020304" pitchFamily="18" charset="0"/>
                <a:cs typeface="Times New Roman" panose="02020603050405020304" pitchFamily="18" charset="0"/>
                <a:sym typeface="Wingdings" panose="05000000000000000000" pitchFamily="2" charset="2"/>
              </a:rPr>
              <a:t> γ’ πληθ.</a:t>
            </a:r>
            <a:endParaRPr lang="el-GR"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C410B7A-B033-18EB-C939-77D4F2EC8735}"/>
              </a:ext>
            </a:extLst>
          </p:cNvPr>
          <p:cNvSpPr txBox="1"/>
          <p:nvPr/>
        </p:nvSpPr>
        <p:spPr>
          <a:xfrm>
            <a:off x="951362" y="5071588"/>
            <a:ext cx="10350235"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Το «εμείς» δεν συγκροτεί απλώς την πρώτη ομάδα, αλλά λειτουργεί για το αποκλεισμό της δεύτερης</a:t>
            </a:r>
          </a:p>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κατηγοριοποίηση των ατόμων δεν αναπαριστά απλώς τον κόσμο, αλλά λειτουργεί πάνω στον κόσμο (</a:t>
            </a:r>
            <a:r>
              <a:rPr lang="en-US" dirty="0">
                <a:latin typeface="Times New Roman" panose="02020603050405020304" pitchFamily="18" charset="0"/>
                <a:cs typeface="Times New Roman" panose="02020603050405020304" pitchFamily="18" charset="0"/>
              </a:rPr>
              <a:t>van Leeuwen 2008</a:t>
            </a:r>
            <a:r>
              <a:rPr lang="el-GR" dirty="0">
                <a:latin typeface="Times New Roman" panose="02020603050405020304" pitchFamily="18" charset="0"/>
                <a:cs typeface="Times New Roman" panose="02020603050405020304" pitchFamily="18" charset="0"/>
              </a:rPr>
              <a:t>: 35)</a:t>
            </a:r>
          </a:p>
        </p:txBody>
      </p:sp>
    </p:spTree>
    <p:extLst>
      <p:ext uri="{BB962C8B-B14F-4D97-AF65-F5344CB8AC3E}">
        <p14:creationId xmlns:p14="http://schemas.microsoft.com/office/powerpoint/2010/main" val="201880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4A362-E834-5ECC-FA0F-EF9E47B33F15}"/>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Αναπαράσταση της θέσης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και μεταναστών-</a:t>
            </a:r>
            <a:r>
              <a:rPr lang="el-GR" dirty="0" err="1">
                <a:latin typeface="Times New Roman" panose="02020603050405020304" pitchFamily="18" charset="0"/>
                <a:cs typeface="Times New Roman" panose="02020603050405020304" pitchFamily="18" charset="0"/>
              </a:rPr>
              <a:t>μικροεπίπεδο</a:t>
            </a:r>
            <a:r>
              <a:rPr lang="el-GR" dirty="0">
                <a:latin typeface="Times New Roman" panose="02020603050405020304" pitchFamily="18" charset="0"/>
                <a:cs typeface="Times New Roman" panose="02020603050405020304" pitchFamily="18" charset="0"/>
              </a:rPr>
              <a:t> (2)</a:t>
            </a:r>
          </a:p>
        </p:txBody>
      </p:sp>
      <p:sp>
        <p:nvSpPr>
          <p:cNvPr id="15" name="Θέση περιεχομένου 14">
            <a:extLst>
              <a:ext uri="{FF2B5EF4-FFF2-40B4-BE49-F238E27FC236}">
                <a16:creationId xmlns:a16="http://schemas.microsoft.com/office/drawing/2014/main" id="{80B2B69D-229C-7B8C-B324-9AA9D1E8E777}"/>
              </a:ext>
            </a:extLst>
          </p:cNvPr>
          <p:cNvSpPr>
            <a:spLocks noGrp="1"/>
          </p:cNvSpPr>
          <p:nvPr>
            <p:ph idx="1"/>
          </p:nvPr>
        </p:nvSpPr>
        <p:spPr>
          <a:xfrm>
            <a:off x="6431279" y="1940681"/>
            <a:ext cx="5357949" cy="2976637"/>
          </a:xfrm>
        </p:spPr>
        <p:txBody>
          <a:bodyPr>
            <a:normAutofit lnSpcReduction="10000"/>
          </a:bodyPr>
          <a:lstStyle/>
          <a:p>
            <a:pPr>
              <a:buFont typeface="Wingdings" panose="05000000000000000000" pitchFamily="2" charset="2"/>
              <a:buChar char="Ø"/>
            </a:pPr>
            <a:r>
              <a:rPr lang="el-GR" dirty="0">
                <a:highlight>
                  <a:srgbClr val="FF00FF"/>
                </a:highlight>
                <a:latin typeface="Times New Roman" panose="02020603050405020304" pitchFamily="18" charset="0"/>
                <a:cs typeface="Times New Roman" panose="02020603050405020304" pitchFamily="18" charset="0"/>
              </a:rPr>
              <a:t>Αθροιστική αναφορά</a:t>
            </a:r>
          </a:p>
          <a:p>
            <a:r>
              <a:rPr lang="el-GR" b="1" i="1" dirty="0">
                <a:latin typeface="Times New Roman" panose="02020603050405020304" pitchFamily="18" charset="0"/>
                <a:cs typeface="Times New Roman" panose="02020603050405020304" pitchFamily="18" charset="0"/>
              </a:rPr>
              <a:t>Το 40% </a:t>
            </a:r>
            <a:r>
              <a:rPr lang="el-GR" dirty="0">
                <a:latin typeface="Times New Roman" panose="02020603050405020304" pitchFamily="18" charset="0"/>
                <a:cs typeface="Times New Roman" panose="02020603050405020304" pitchFamily="18" charset="0"/>
              </a:rPr>
              <a:t>των παιδιών (</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p>
          <a:p>
            <a:r>
              <a:rPr lang="el-GR" b="1" i="1" dirty="0">
                <a:latin typeface="Times New Roman" panose="02020603050405020304" pitchFamily="18" charset="0"/>
                <a:cs typeface="Times New Roman" panose="02020603050405020304" pitchFamily="18" charset="0"/>
              </a:rPr>
              <a:t>1.250 παιδιά </a:t>
            </a:r>
            <a:r>
              <a:rPr lang="el-GR" dirty="0">
                <a:latin typeface="Times New Roman" panose="02020603050405020304" pitchFamily="18" charset="0"/>
                <a:cs typeface="Times New Roman" panose="02020603050405020304" pitchFamily="18" charset="0"/>
              </a:rPr>
              <a:t>παρακολούθησαν μαθήματα (</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2)</a:t>
            </a:r>
          </a:p>
          <a:p>
            <a:pPr>
              <a:buFont typeface="Wingdings" panose="05000000000000000000" pitchFamily="2" charset="2"/>
              <a:buChar char="Ø"/>
            </a:pPr>
            <a:r>
              <a:rPr lang="el-GR" dirty="0">
                <a:highlight>
                  <a:srgbClr val="FF00FF"/>
                </a:highlight>
                <a:latin typeface="Times New Roman" panose="02020603050405020304" pitchFamily="18" charset="0"/>
                <a:cs typeface="Times New Roman" panose="02020603050405020304" pitchFamily="18" charset="0"/>
              </a:rPr>
              <a:t>Γενικευτική αναφορά </a:t>
            </a:r>
          </a:p>
          <a:p>
            <a:pPr marL="0" indent="0">
              <a:buNone/>
            </a:pPr>
            <a:r>
              <a:rPr lang="el-GR" dirty="0">
                <a:latin typeface="Times New Roman" panose="02020603050405020304" pitchFamily="18" charset="0"/>
                <a:cs typeface="Times New Roman" panose="02020603050405020304" pitchFamily="18" charset="0"/>
              </a:rPr>
              <a:t> η </a:t>
            </a:r>
            <a:r>
              <a:rPr lang="el-GR" dirty="0" err="1">
                <a:latin typeface="Times New Roman" panose="02020603050405020304" pitchFamily="18" charset="0"/>
                <a:cs typeface="Times New Roman" panose="02020603050405020304" pitchFamily="18" charset="0"/>
              </a:rPr>
              <a:t>ΜΕΤΑδραση</a:t>
            </a:r>
            <a:r>
              <a:rPr lang="el-GR" dirty="0">
                <a:latin typeface="Times New Roman" panose="02020603050405020304" pitchFamily="18" charset="0"/>
                <a:cs typeface="Times New Roman" panose="02020603050405020304" pitchFamily="18" charset="0"/>
              </a:rPr>
              <a:t> που υλοποιεί το πρόγραμμα φιλοξενίας </a:t>
            </a:r>
            <a:r>
              <a:rPr lang="el-GR" b="1" i="1" dirty="0">
                <a:latin typeface="Times New Roman" panose="02020603050405020304" pitchFamily="18" charset="0"/>
                <a:cs typeface="Times New Roman" panose="02020603050405020304" pitchFamily="18" charset="0"/>
              </a:rPr>
              <a:t>ασυνόδευτων προσφυγόπουλων</a:t>
            </a:r>
          </a:p>
          <a:p>
            <a:pPr marL="0" indent="0">
              <a:buNone/>
            </a:pPr>
            <a:r>
              <a:rPr lang="el-GR" dirty="0">
                <a:latin typeface="Times New Roman" panose="02020603050405020304" pitchFamily="18" charset="0"/>
                <a:cs typeface="Times New Roman" panose="02020603050405020304" pitchFamily="18" charset="0"/>
              </a:rPr>
              <a:t>η δράση αφορά τη φιλοξενία </a:t>
            </a:r>
            <a:r>
              <a:rPr lang="el-GR" b="1" i="1" dirty="0">
                <a:latin typeface="Times New Roman" panose="02020603050405020304" pitchFamily="18" charset="0"/>
                <a:cs typeface="Times New Roman" panose="02020603050405020304" pitchFamily="18" charset="0"/>
              </a:rPr>
              <a:t>ασυνόδευτων ανηλίκων </a:t>
            </a:r>
            <a:r>
              <a:rPr lang="el-GR" dirty="0">
                <a:latin typeface="Times New Roman" panose="02020603050405020304" pitchFamily="18" charset="0"/>
                <a:cs typeface="Times New Roman" panose="02020603050405020304" pitchFamily="18" charset="0"/>
              </a:rPr>
              <a:t>σε οικογενειακό περιβάλλον</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06DE08E5-1B5F-1513-6799-6B2311437A6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9E2684E-FBDC-A877-77CF-1FCE547B6733}"/>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21</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18" name="Θέση περιεχομένου 14">
            <a:extLst>
              <a:ext uri="{FF2B5EF4-FFF2-40B4-BE49-F238E27FC236}">
                <a16:creationId xmlns:a16="http://schemas.microsoft.com/office/drawing/2014/main" id="{A967B4EA-8D1C-75BE-6832-1DA79C75DA4E}"/>
              </a:ext>
            </a:extLst>
          </p:cNvPr>
          <p:cNvSpPr txBox="1">
            <a:spLocks/>
          </p:cNvSpPr>
          <p:nvPr/>
        </p:nvSpPr>
        <p:spPr>
          <a:xfrm>
            <a:off x="1249679" y="2144004"/>
            <a:ext cx="5357949" cy="297663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highlight>
                  <a:srgbClr val="FF00FF"/>
                </a:highlight>
                <a:latin typeface="Times New Roman" panose="02020603050405020304" pitchFamily="18" charset="0"/>
                <a:cs typeface="Times New Roman" panose="02020603050405020304" pitchFamily="18" charset="0"/>
              </a:rPr>
              <a:t>O</a:t>
            </a:r>
            <a:r>
              <a:rPr lang="el-GR" dirty="0" err="1">
                <a:highlight>
                  <a:srgbClr val="FF00FF"/>
                </a:highlight>
                <a:latin typeface="Times New Roman" panose="02020603050405020304" pitchFamily="18" charset="0"/>
                <a:cs typeface="Times New Roman" panose="02020603050405020304" pitchFamily="18" charset="0"/>
              </a:rPr>
              <a:t>νομαστική</a:t>
            </a:r>
            <a:r>
              <a:rPr lang="el-GR" dirty="0">
                <a:highlight>
                  <a:srgbClr val="FF00FF"/>
                </a:highlight>
                <a:latin typeface="Times New Roman" panose="02020603050405020304" pitchFamily="18" charset="0"/>
                <a:cs typeface="Times New Roman" panose="02020603050405020304" pitchFamily="18" charset="0"/>
              </a:rPr>
              <a:t> αναφορά </a:t>
            </a:r>
            <a:r>
              <a:rPr lang="el-GR" dirty="0">
                <a:latin typeface="Times New Roman" panose="02020603050405020304" pitchFamily="18" charset="0"/>
                <a:cs typeface="Times New Roman" panose="02020603050405020304" pitchFamily="18" charset="0"/>
                <a:sym typeface="Wingdings" panose="05000000000000000000" pitchFamily="2" charset="2"/>
              </a:rPr>
              <a:t> εξατομίκευση</a:t>
            </a:r>
            <a:endParaRPr lang="el-GR" dirty="0">
              <a:latin typeface="Times New Roman" panose="02020603050405020304" pitchFamily="18" charset="0"/>
              <a:cs typeface="Times New Roman" panose="02020603050405020304" pitchFamily="18" charset="0"/>
            </a:endParaRPr>
          </a:p>
          <a:p>
            <a:r>
              <a:rPr lang="el-GR" b="1" i="1" dirty="0">
                <a:latin typeface="Times New Roman" panose="02020603050405020304" pitchFamily="18" charset="0"/>
                <a:cs typeface="Times New Roman" panose="02020603050405020304" pitchFamily="18" charset="0"/>
              </a:rPr>
              <a:t>Η Έφη και ο Μάκης </a:t>
            </a:r>
            <a:r>
              <a:rPr lang="el-GR" dirty="0">
                <a:latin typeface="Times New Roman" panose="02020603050405020304" pitchFamily="18" charset="0"/>
                <a:cs typeface="Times New Roman" panose="02020603050405020304" pitchFamily="18" charset="0"/>
              </a:rPr>
              <a:t>έχουν 2 παιδιά (</a:t>
            </a:r>
            <a:r>
              <a:rPr lang="el-GR" dirty="0" err="1">
                <a:latin typeface="Times New Roman" panose="02020603050405020304" pitchFamily="18" charset="0"/>
                <a:cs typeface="Times New Roman" panose="02020603050405020304" pitchFamily="18" charset="0"/>
              </a:rPr>
              <a:t>κειμ</a:t>
            </a:r>
            <a:r>
              <a:rPr lang="el-GR" dirty="0">
                <a:latin typeface="Times New Roman" panose="02020603050405020304" pitchFamily="18" charset="0"/>
                <a:cs typeface="Times New Roman" panose="02020603050405020304" pitchFamily="18" charset="0"/>
              </a:rPr>
              <a:t> 1)</a:t>
            </a:r>
          </a:p>
          <a:p>
            <a:pPr>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a:t>
            </a:r>
            <a:r>
              <a:rPr lang="el-GR" dirty="0">
                <a:highlight>
                  <a:srgbClr val="FF00FF"/>
                </a:highlight>
                <a:latin typeface="Times New Roman" panose="02020603050405020304" pitchFamily="18" charset="0"/>
                <a:cs typeface="Times New Roman" panose="02020603050405020304" pitchFamily="18" charset="0"/>
              </a:rPr>
              <a:t>Λειτουργική αναφορά </a:t>
            </a:r>
            <a:r>
              <a:rPr lang="el-GR" dirty="0">
                <a:latin typeface="Times New Roman" panose="02020603050405020304" pitchFamily="18" charset="0"/>
                <a:cs typeface="Times New Roman" panose="02020603050405020304" pitchFamily="18" charset="0"/>
                <a:sym typeface="Wingdings" panose="05000000000000000000" pitchFamily="2" charset="2"/>
              </a:rPr>
              <a:t> κύρος + αξιοπιστία</a:t>
            </a:r>
          </a:p>
          <a:p>
            <a:pPr marL="0" indent="0">
              <a:buNone/>
            </a:pPr>
            <a:r>
              <a:rPr lang="el-GR" dirty="0">
                <a:latin typeface="Times New Roman" panose="02020603050405020304" pitchFamily="18" charset="0"/>
                <a:cs typeface="Times New Roman" panose="02020603050405020304" pitchFamily="18" charset="0"/>
                <a:sym typeface="Wingdings" panose="05000000000000000000" pitchFamily="2" charset="2"/>
              </a:rPr>
              <a:t>Την οικογένεια επισκέπτεται τακτικά </a:t>
            </a:r>
            <a:r>
              <a:rPr lang="el-GR" b="1" i="1" dirty="0">
                <a:latin typeface="Times New Roman" panose="02020603050405020304" pitchFamily="18" charset="0"/>
                <a:cs typeface="Times New Roman" panose="02020603050405020304" pitchFamily="18" charset="0"/>
                <a:sym typeface="Wingdings" panose="05000000000000000000" pitchFamily="2" charset="2"/>
              </a:rPr>
              <a:t>κοινωνικός λειτουργός </a:t>
            </a:r>
            <a:r>
              <a:rPr lang="el-GR" b="1" dirty="0">
                <a:latin typeface="Times New Roman" panose="02020603050405020304" pitchFamily="18" charset="0"/>
                <a:cs typeface="Times New Roman" panose="02020603050405020304" pitchFamily="18" charset="0"/>
                <a:sym typeface="Wingdings" panose="05000000000000000000" pitchFamily="2" charset="2"/>
              </a:rPr>
              <a:t>(</a:t>
            </a:r>
            <a:r>
              <a:rPr lang="el-GR" b="1" dirty="0" err="1">
                <a:latin typeface="Times New Roman" panose="02020603050405020304" pitchFamily="18" charset="0"/>
                <a:cs typeface="Times New Roman" panose="02020603050405020304" pitchFamily="18" charset="0"/>
                <a:sym typeface="Wingdings" panose="05000000000000000000" pitchFamily="2" charset="2"/>
              </a:rPr>
              <a:t>κειμ</a:t>
            </a:r>
            <a:r>
              <a:rPr lang="el-GR" b="1" dirty="0">
                <a:latin typeface="Times New Roman" panose="02020603050405020304" pitchFamily="18" charset="0"/>
                <a:cs typeface="Times New Roman" panose="02020603050405020304" pitchFamily="18" charset="0"/>
                <a:sym typeface="Wingdings" panose="05000000000000000000" pitchFamily="2" charset="2"/>
              </a:rPr>
              <a:t> 1)</a:t>
            </a:r>
          </a:p>
          <a:p>
            <a:endParaRPr lang="el-GR"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9948C51-74AA-2AA0-5579-46AC88AA912D}"/>
              </a:ext>
            </a:extLst>
          </p:cNvPr>
          <p:cNvSpPr txBox="1"/>
          <p:nvPr/>
        </p:nvSpPr>
        <p:spPr>
          <a:xfrm>
            <a:off x="468086" y="5040088"/>
            <a:ext cx="11321142" cy="1200329"/>
          </a:xfrm>
          <a:prstGeom prst="rect">
            <a:avLst/>
          </a:prstGeom>
          <a:noFill/>
        </p:spPr>
        <p:txBody>
          <a:bodyPr wrap="square" rtlCol="0">
            <a:spAutoFit/>
          </a:bodyPr>
          <a:lstStyle/>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μη ονοματισμένοι αναπαριστώμενοι δεν αναδεικνύονται και δεν μπορούν να γίνουν σημείο αναφοράς από τον αποδέκτη του λόγου (</a:t>
            </a:r>
            <a:r>
              <a:rPr lang="en-US" dirty="0">
                <a:latin typeface="Times New Roman" panose="02020603050405020304" pitchFamily="18" charset="0"/>
                <a:cs typeface="Times New Roman" panose="02020603050405020304" pitchFamily="18" charset="0"/>
              </a:rPr>
              <a:t>van Leeuwen 2008: 40</a:t>
            </a:r>
            <a:r>
              <a:rPr lang="el-GR"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Στατιστικά και αριθμοί </a:t>
            </a:r>
            <a:r>
              <a:rPr lang="el-GR" dirty="0">
                <a:latin typeface="Times New Roman" panose="02020603050405020304" pitchFamily="18" charset="0"/>
                <a:cs typeface="Times New Roman" panose="02020603050405020304" pitchFamily="18" charset="0"/>
                <a:sym typeface="Wingdings" panose="05000000000000000000" pitchFamily="2" charset="2"/>
              </a:rPr>
              <a:t> οι </a:t>
            </a:r>
            <a:r>
              <a:rPr lang="el-GR" dirty="0">
                <a:latin typeface="Times New Roman" panose="02020603050405020304" pitchFamily="18" charset="0"/>
                <a:cs typeface="Times New Roman" panose="02020603050405020304" pitchFamily="18" charset="0"/>
              </a:rPr>
              <a:t>πρόσφυγες/</a:t>
            </a:r>
            <a:r>
              <a:rPr lang="el-GR" dirty="0" err="1">
                <a:latin typeface="Times New Roman" panose="02020603050405020304" pitchFamily="18" charset="0"/>
                <a:cs typeface="Times New Roman" panose="02020603050405020304" pitchFamily="18" charset="0"/>
              </a:rPr>
              <a:t>ισσες</a:t>
            </a:r>
            <a:r>
              <a:rPr lang="el-GR" dirty="0">
                <a:latin typeface="Times New Roman" panose="02020603050405020304" pitchFamily="18" charset="0"/>
                <a:cs typeface="Times New Roman" panose="02020603050405020304" pitchFamily="18" charset="0"/>
              </a:rPr>
              <a:t> αναπαρίστανται σαν μια μεγάλη ορδή, γεγονός που νομιμοποιεί τον φόβο για αυτούς (van </a:t>
            </a:r>
            <a:r>
              <a:rPr lang="el-GR" dirty="0" err="1">
                <a:latin typeface="Times New Roman" panose="02020603050405020304" pitchFamily="18" charset="0"/>
                <a:cs typeface="Times New Roman" panose="02020603050405020304" pitchFamily="18" charset="0"/>
              </a:rPr>
              <a:t>Leeuwen</a:t>
            </a:r>
            <a:r>
              <a:rPr lang="el-GR" dirty="0">
                <a:latin typeface="Times New Roman" panose="02020603050405020304" pitchFamily="18" charset="0"/>
                <a:cs typeface="Times New Roman" panose="02020603050405020304" pitchFamily="18" charset="0"/>
              </a:rPr>
              <a:t> 2008: 56)</a:t>
            </a:r>
          </a:p>
        </p:txBody>
      </p:sp>
    </p:spTree>
    <p:extLst>
      <p:ext uri="{BB962C8B-B14F-4D97-AF65-F5344CB8AC3E}">
        <p14:creationId xmlns:p14="http://schemas.microsoft.com/office/powerpoint/2010/main" val="2087680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4A362-E834-5ECC-FA0F-EF9E47B33F15}"/>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Αναπαράσταση της θέσης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και μεταναστών-</a:t>
            </a:r>
            <a:r>
              <a:rPr lang="el-GR" dirty="0" err="1">
                <a:latin typeface="Times New Roman" panose="02020603050405020304" pitchFamily="18" charset="0"/>
                <a:cs typeface="Times New Roman" panose="02020603050405020304" pitchFamily="18" charset="0"/>
              </a:rPr>
              <a:t>μακροεπίπεδο</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06501401-8566-80E3-3FF7-4927ED324A13}"/>
              </a:ext>
            </a:extLst>
          </p:cNvPr>
          <p:cNvSpPr>
            <a:spLocks noGrp="1"/>
          </p:cNvSpPr>
          <p:nvPr>
            <p:ph idx="1"/>
          </p:nvPr>
        </p:nvSpPr>
        <p:spPr>
          <a:xfrm>
            <a:off x="1097280" y="1845734"/>
            <a:ext cx="10058400" cy="4239380"/>
          </a:xfrm>
        </p:spPr>
        <p:txBody>
          <a:bodyPr>
            <a:normAutofit fontScale="92500" lnSpcReduction="10000"/>
          </a:bodyPr>
          <a:lstStyle/>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Οι συστηματικές αναπαραστάσεις των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και των μεταναστών/τριών ως </a:t>
            </a:r>
            <a:r>
              <a:rPr lang="el-GR" dirty="0" err="1">
                <a:latin typeface="Times New Roman" panose="02020603050405020304" pitchFamily="18" charset="0"/>
                <a:cs typeface="Times New Roman" panose="02020603050405020304" pitchFamily="18" charset="0"/>
              </a:rPr>
              <a:t>αλληλοαποκλειόμενων</a:t>
            </a:r>
            <a:r>
              <a:rPr lang="el-GR" dirty="0">
                <a:latin typeface="Times New Roman" panose="02020603050405020304" pitchFamily="18" charset="0"/>
                <a:cs typeface="Times New Roman" panose="02020603050405020304" pitchFamily="18" charset="0"/>
              </a:rPr>
              <a:t> ομάδων (</a:t>
            </a:r>
            <a:r>
              <a:rPr lang="el-GR" dirty="0" err="1">
                <a:latin typeface="Times New Roman" panose="02020603050405020304" pitchFamily="18" charset="0"/>
                <a:cs typeface="Times New Roman" panose="02020603050405020304" pitchFamily="18" charset="0"/>
              </a:rPr>
              <a:t>ανα</a:t>
            </a:r>
            <a:r>
              <a:rPr lang="el-GR" dirty="0">
                <a:latin typeface="Times New Roman" panose="02020603050405020304" pitchFamily="18" charset="0"/>
                <a:cs typeface="Times New Roman" panose="02020603050405020304" pitchFamily="18" charset="0"/>
              </a:rPr>
              <a:t>)παράγουν αποτελέσματα αποκλεισμού και απαξίωσης των μεταναστών-προσφύγων και σχέσεις εξουσίας (Λυμπέρη &amp; Καραχάλιου, υπό δημοσίευση)</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αναπαραστάσεις μπορούν να </a:t>
            </a:r>
            <a:r>
              <a:rPr lang="el-GR" i="1" dirty="0">
                <a:latin typeface="Times New Roman" panose="02020603050405020304" pitchFamily="18" charset="0"/>
                <a:cs typeface="Times New Roman" panose="02020603050405020304" pitchFamily="18" charset="0"/>
              </a:rPr>
              <a:t>ανακατανείμουν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reallocate</a:t>
            </a:r>
            <a:r>
              <a:rPr lang="el-GR" dirty="0">
                <a:latin typeface="Times New Roman" panose="02020603050405020304" pitchFamily="18" charset="0"/>
                <a:cs typeface="Times New Roman" panose="02020603050405020304" pitchFamily="18" charset="0"/>
              </a:rPr>
              <a:t>) ρόλους ή να </a:t>
            </a:r>
            <a:r>
              <a:rPr lang="el-GR" i="1" dirty="0">
                <a:latin typeface="Times New Roman" panose="02020603050405020304" pitchFamily="18" charset="0"/>
                <a:cs typeface="Times New Roman" panose="02020603050405020304" pitchFamily="18" charset="0"/>
              </a:rPr>
              <a:t>αναδιατάξουν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rearrange</a:t>
            </a:r>
            <a:r>
              <a:rPr lang="el-GR" dirty="0">
                <a:latin typeface="Times New Roman" panose="02020603050405020304" pitchFamily="18" charset="0"/>
                <a:cs typeface="Times New Roman" panose="02020603050405020304" pitchFamily="18" charset="0"/>
              </a:rPr>
              <a:t>) τις κοινωνικές σχέσεις ανάμεσα στους συμμετέχοντες (van </a:t>
            </a:r>
            <a:r>
              <a:rPr lang="el-GR" dirty="0" err="1">
                <a:latin typeface="Times New Roman" panose="02020603050405020304" pitchFamily="18" charset="0"/>
                <a:cs typeface="Times New Roman" panose="02020603050405020304" pitchFamily="18" charset="0"/>
              </a:rPr>
              <a:t>Leeuwen</a:t>
            </a:r>
            <a:r>
              <a:rPr lang="el-GR" dirty="0">
                <a:latin typeface="Times New Roman" panose="02020603050405020304" pitchFamily="18" charset="0"/>
                <a:cs typeface="Times New Roman" panose="02020603050405020304" pitchFamily="18" charset="0"/>
              </a:rPr>
              <a:t> 2008: 32). </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Υπάρχει οικοδόμηση ενός </a:t>
            </a:r>
            <a:r>
              <a:rPr lang="el-GR" dirty="0" err="1">
                <a:latin typeface="Times New Roman" panose="02020603050405020304" pitchFamily="18" charset="0"/>
                <a:cs typeface="Times New Roman" panose="02020603050405020304" pitchFamily="18" charset="0"/>
              </a:rPr>
              <a:t>πλειονοτικού</a:t>
            </a:r>
            <a:r>
              <a:rPr lang="el-GR" dirty="0">
                <a:latin typeface="Times New Roman" panose="02020603050405020304" pitchFamily="18" charset="0"/>
                <a:cs typeface="Times New Roman" panose="02020603050405020304" pitchFamily="18" charset="0"/>
              </a:rPr>
              <a:t> «εμείς», το οποίο δεν συμπεριλαμβάνει τους μετανάστες/</a:t>
            </a:r>
            <a:r>
              <a:rPr lang="el-GR" dirty="0" err="1">
                <a:latin typeface="Times New Roman" panose="02020603050405020304" pitchFamily="18" charset="0"/>
                <a:cs typeface="Times New Roman" panose="02020603050405020304" pitchFamily="18" charset="0"/>
              </a:rPr>
              <a:t>τριες</a:t>
            </a:r>
            <a:r>
              <a:rPr lang="el-GR" dirty="0">
                <a:latin typeface="Times New Roman" panose="02020603050405020304" pitchFamily="18" charset="0"/>
                <a:cs typeface="Times New Roman" panose="02020603050405020304" pitchFamily="18" charset="0"/>
              </a:rPr>
              <a:t> και πρόσφυγες/</a:t>
            </a:r>
            <a:r>
              <a:rPr lang="el-GR" dirty="0" err="1">
                <a:latin typeface="Times New Roman" panose="02020603050405020304" pitchFamily="18" charset="0"/>
                <a:cs typeface="Times New Roman" panose="02020603050405020304" pitchFamily="18" charset="0"/>
              </a:rPr>
              <a:t>ισσες</a:t>
            </a:r>
            <a:r>
              <a:rPr lang="el-GR" dirty="0">
                <a:latin typeface="Times New Roman" panose="02020603050405020304" pitchFamily="18" charset="0"/>
                <a:cs typeface="Times New Roman" panose="02020603050405020304" pitchFamily="18" charset="0"/>
              </a:rPr>
              <a:t>, και έτσι η διάκριση των κατηγοριών </a:t>
            </a:r>
            <a:r>
              <a:rPr lang="el-GR" dirty="0" err="1">
                <a:latin typeface="Times New Roman" panose="02020603050405020304" pitchFamily="18" charset="0"/>
                <a:cs typeface="Times New Roman" panose="02020603050405020304" pitchFamily="18" charset="0"/>
              </a:rPr>
              <a:t>φυσικοποιείται</a:t>
            </a:r>
            <a:r>
              <a:rPr lang="el-GR" dirty="0">
                <a:latin typeface="Times New Roman" panose="02020603050405020304" pitchFamily="18" charset="0"/>
                <a:cs typeface="Times New Roman" panose="02020603050405020304" pitchFamily="18" charset="0"/>
              </a:rPr>
              <a:t> και </a:t>
            </a:r>
            <a:r>
              <a:rPr lang="el-GR" dirty="0" err="1">
                <a:latin typeface="Times New Roman" panose="02020603050405020304" pitchFamily="18" charset="0"/>
                <a:cs typeface="Times New Roman" panose="02020603050405020304" pitchFamily="18" charset="0"/>
              </a:rPr>
              <a:t>ουσιοποιείται</a:t>
            </a:r>
            <a:r>
              <a:rPr lang="el-GR"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Μέσω της διάκρισης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και προσφύγων/</a:t>
            </a:r>
            <a:r>
              <a:rPr lang="el-GR" dirty="0" err="1">
                <a:latin typeface="Times New Roman" panose="02020603050405020304" pitchFamily="18" charset="0"/>
                <a:cs typeface="Times New Roman" panose="02020603050405020304" pitchFamily="18" charset="0"/>
              </a:rPr>
              <a:t>ισσων</a:t>
            </a:r>
            <a:r>
              <a:rPr lang="el-GR" dirty="0">
                <a:latin typeface="Times New Roman" panose="02020603050405020304" pitchFamily="18" charset="0"/>
                <a:cs typeface="Times New Roman" panose="02020603050405020304" pitchFamily="18" charset="0"/>
              </a:rPr>
              <a:t> και μεταναστών/τριών, οι φορείς εξουσίας συγκροτούν ένα καθεστώς γνώσης, το οποίο υπαγορεύει στους αποδέκτες πώς να αντιλαμβάνονται τον εαυτό τους και αναπόφευκτα να τον τοποθετούν σε μία από τις δύο κατηγορίες. </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Υπάρχει </a:t>
            </a:r>
            <a:r>
              <a:rPr lang="el-GR" dirty="0" err="1">
                <a:latin typeface="Times New Roman" panose="02020603050405020304" pitchFamily="18" charset="0"/>
                <a:cs typeface="Times New Roman" panose="02020603050405020304" pitchFamily="18" charset="0"/>
              </a:rPr>
              <a:t>παρασκηνιοποίηση</a:t>
            </a:r>
            <a:r>
              <a:rPr lang="el-GR" dirty="0">
                <a:latin typeface="Times New Roman" panose="02020603050405020304" pitchFamily="18" charset="0"/>
                <a:cs typeface="Times New Roman" panose="02020603050405020304" pitchFamily="18" charset="0"/>
              </a:rPr>
              <a:t> προσφύγων/</a:t>
            </a:r>
            <a:r>
              <a:rPr lang="el-GR" dirty="0" err="1">
                <a:latin typeface="Times New Roman" panose="02020603050405020304" pitchFamily="18" charset="0"/>
                <a:cs typeface="Times New Roman" panose="02020603050405020304" pitchFamily="18" charset="0"/>
              </a:rPr>
              <a:t>ισσών</a:t>
            </a:r>
            <a:r>
              <a:rPr lang="el-GR" dirty="0">
                <a:latin typeface="Times New Roman" panose="02020603050405020304" pitchFamily="18" charset="0"/>
                <a:cs typeface="Times New Roman" panose="02020603050405020304" pitchFamily="18" charset="0"/>
              </a:rPr>
              <a:t> και μεταναστών/τριών και απομάκρυνσή τους από το πεδίο ορατότητας των αποδεκτών </a:t>
            </a:r>
            <a:r>
              <a:rPr lang="el-GR" dirty="0">
                <a:latin typeface="Times New Roman" panose="02020603050405020304" pitchFamily="18" charset="0"/>
                <a:cs typeface="Times New Roman" panose="02020603050405020304" pitchFamily="18" charset="0"/>
                <a:sym typeface="Wingdings" panose="05000000000000000000" pitchFamily="2" charset="2"/>
              </a:rPr>
              <a:t> οι φορείς λόγου μέσα από τις αναπαραστάσεις δρουν πάνω στον τρόπο αντίληψης των αποδεκτών αποθαρρύνοντάς τους να ταυτιστούν με τους μετανάστες</a:t>
            </a:r>
            <a:r>
              <a:rPr lang="el-GR" dirty="0">
                <a:latin typeface="Times New Roman" panose="02020603050405020304" pitchFamily="18" charset="0"/>
                <a:cs typeface="Times New Roman" panose="02020603050405020304" pitchFamily="18" charset="0"/>
              </a:rPr>
              <a:t> </a:t>
            </a:r>
          </a:p>
        </p:txBody>
      </p:sp>
      <p:sp>
        <p:nvSpPr>
          <p:cNvPr id="4" name="Θέση ημερομηνίας 3">
            <a:extLst>
              <a:ext uri="{FF2B5EF4-FFF2-40B4-BE49-F238E27FC236}">
                <a16:creationId xmlns:a16="http://schemas.microsoft.com/office/drawing/2014/main" id="{06DE08E5-1B5F-1513-6799-6B2311437A6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9E2684E-FBDC-A877-77CF-1FCE547B6733}"/>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22</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3723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4A362-E834-5ECC-FA0F-EF9E47B33F15}"/>
              </a:ext>
            </a:extLst>
          </p:cNvPr>
          <p:cNvSpPr>
            <a:spLocks noGrp="1"/>
          </p:cNvSpPr>
          <p:nvPr>
            <p:ph type="title"/>
          </p:nvPr>
        </p:nvSpPr>
        <p:spPr>
          <a:xfrm>
            <a:off x="130629" y="331290"/>
            <a:ext cx="3868782" cy="1693454"/>
          </a:xfrm>
        </p:spPr>
        <p:txBody>
          <a:bodyPr>
            <a:normAutofit fontScale="90000"/>
          </a:bodyPr>
          <a:lstStyle/>
          <a:p>
            <a:r>
              <a:rPr lang="el-GR" dirty="0">
                <a:solidFill>
                  <a:schemeClr val="bg1"/>
                </a:solidFill>
                <a:latin typeface="Times New Roman" panose="02020603050405020304" pitchFamily="18" charset="0"/>
                <a:cs typeface="Times New Roman" panose="02020603050405020304" pitchFamily="18" charset="0"/>
              </a:rPr>
              <a:t>Αναπαράσταση δράσης </a:t>
            </a:r>
            <a:r>
              <a:rPr lang="el-GR" dirty="0" err="1">
                <a:solidFill>
                  <a:schemeClr val="bg1"/>
                </a:solidFill>
                <a:latin typeface="Times New Roman" panose="02020603050405020304" pitchFamily="18" charset="0"/>
                <a:cs typeface="Times New Roman" panose="02020603050405020304" pitchFamily="18" charset="0"/>
              </a:rPr>
              <a:t>πλειονοτικών</a:t>
            </a:r>
            <a:r>
              <a:rPr lang="el-GR" dirty="0">
                <a:solidFill>
                  <a:schemeClr val="bg1"/>
                </a:solidFill>
                <a:latin typeface="Times New Roman" panose="02020603050405020304" pitchFamily="18" charset="0"/>
                <a:cs typeface="Times New Roman" panose="02020603050405020304" pitchFamily="18" charset="0"/>
              </a:rPr>
              <a:t> και μεταναστών (1)</a:t>
            </a:r>
          </a:p>
        </p:txBody>
      </p:sp>
      <p:sp>
        <p:nvSpPr>
          <p:cNvPr id="9" name="Θέση κειμένου 8">
            <a:extLst>
              <a:ext uri="{FF2B5EF4-FFF2-40B4-BE49-F238E27FC236}">
                <a16:creationId xmlns:a16="http://schemas.microsoft.com/office/drawing/2014/main" id="{5153D8EF-C6F2-0B83-5FFC-667BE44A83D5}"/>
              </a:ext>
            </a:extLst>
          </p:cNvPr>
          <p:cNvSpPr>
            <a:spLocks noGrp="1"/>
          </p:cNvSpPr>
          <p:nvPr>
            <p:ph type="body" sz="half" idx="2"/>
          </p:nvPr>
        </p:nvSpPr>
        <p:spPr/>
        <p:txBody>
          <a:bodyPr>
            <a:normAutofit lnSpcReduction="10000"/>
          </a:bodyPr>
          <a:lstStyle/>
          <a:p>
            <a:r>
              <a:rPr lang="el-GR" sz="2400" dirty="0">
                <a:solidFill>
                  <a:schemeClr val="bg1"/>
                </a:solidFill>
                <a:latin typeface="Times New Roman" panose="02020603050405020304" pitchFamily="18" charset="0"/>
                <a:cs typeface="Times New Roman" panose="02020603050405020304" pitchFamily="18" charset="0"/>
              </a:rPr>
              <a:t>1) η Έφη και ο Μάκης εδώ και δύο μήνες φιλοξενούν δύο παιδιά (</a:t>
            </a:r>
            <a:r>
              <a:rPr lang="el-GR" sz="2400" dirty="0" err="1">
                <a:solidFill>
                  <a:schemeClr val="bg1"/>
                </a:solidFill>
                <a:latin typeface="Times New Roman" panose="02020603050405020304" pitchFamily="18" charset="0"/>
                <a:cs typeface="Times New Roman" panose="02020603050405020304" pitchFamily="18" charset="0"/>
              </a:rPr>
              <a:t>κειμ</a:t>
            </a:r>
            <a:r>
              <a:rPr lang="el-GR" sz="2400" dirty="0">
                <a:solidFill>
                  <a:schemeClr val="bg1"/>
                </a:solidFill>
                <a:latin typeface="Times New Roman" panose="02020603050405020304" pitchFamily="18" charset="0"/>
                <a:cs typeface="Times New Roman" panose="02020603050405020304" pitchFamily="18" charset="0"/>
              </a:rPr>
              <a:t>. 1) </a:t>
            </a:r>
          </a:p>
          <a:p>
            <a:r>
              <a:rPr lang="el-GR" sz="2400" dirty="0">
                <a:solidFill>
                  <a:schemeClr val="bg1"/>
                </a:solidFill>
                <a:latin typeface="Times New Roman" panose="02020603050405020304" pitchFamily="18" charset="0"/>
                <a:cs typeface="Times New Roman" panose="02020603050405020304" pitchFamily="18" charset="0"/>
              </a:rPr>
              <a:t>2) Προσφέρουμε εμείς σε αυτούς (</a:t>
            </a:r>
            <a:r>
              <a:rPr lang="el-GR" sz="2400" dirty="0" err="1">
                <a:solidFill>
                  <a:schemeClr val="bg1"/>
                </a:solidFill>
                <a:latin typeface="Times New Roman" panose="02020603050405020304" pitchFamily="18" charset="0"/>
                <a:cs typeface="Times New Roman" panose="02020603050405020304" pitchFamily="18" charset="0"/>
              </a:rPr>
              <a:t>κειμ</a:t>
            </a:r>
            <a:r>
              <a:rPr lang="el-GR" sz="2400" dirty="0">
                <a:solidFill>
                  <a:schemeClr val="bg1"/>
                </a:solidFill>
                <a:latin typeface="Times New Roman" panose="02020603050405020304" pitchFamily="18" charset="0"/>
                <a:cs typeface="Times New Roman" panose="02020603050405020304" pitchFamily="18" charset="0"/>
              </a:rPr>
              <a:t>. 1)</a:t>
            </a:r>
          </a:p>
          <a:p>
            <a:r>
              <a:rPr lang="el-GR" sz="2400" dirty="0">
                <a:solidFill>
                  <a:schemeClr val="bg1"/>
                </a:solidFill>
                <a:latin typeface="Times New Roman" panose="02020603050405020304" pitchFamily="18" charset="0"/>
                <a:cs typeface="Times New Roman" panose="02020603050405020304" pitchFamily="18" charset="0"/>
              </a:rPr>
              <a:t>3) Η </a:t>
            </a:r>
            <a:r>
              <a:rPr lang="el-GR" sz="2400" dirty="0" err="1">
                <a:solidFill>
                  <a:schemeClr val="bg1"/>
                </a:solidFill>
                <a:latin typeface="Times New Roman" panose="02020603050405020304" pitchFamily="18" charset="0"/>
                <a:cs typeface="Times New Roman" panose="02020603050405020304" pitchFamily="18" charset="0"/>
              </a:rPr>
              <a:t>ΜΕΤΑδραση</a:t>
            </a:r>
            <a:r>
              <a:rPr lang="el-GR" sz="2400" dirty="0">
                <a:solidFill>
                  <a:schemeClr val="bg1"/>
                </a:solidFill>
                <a:latin typeface="Times New Roman" panose="02020603050405020304" pitchFamily="18" charset="0"/>
                <a:cs typeface="Times New Roman" panose="02020603050405020304" pitchFamily="18" charset="0"/>
              </a:rPr>
              <a:t> υλοποιεί το πρόγραμμα φιλοξενίας (</a:t>
            </a:r>
            <a:r>
              <a:rPr lang="el-GR" sz="2400" dirty="0" err="1">
                <a:solidFill>
                  <a:schemeClr val="bg1"/>
                </a:solidFill>
                <a:latin typeface="Times New Roman" panose="02020603050405020304" pitchFamily="18" charset="0"/>
                <a:cs typeface="Times New Roman" panose="02020603050405020304" pitchFamily="18" charset="0"/>
              </a:rPr>
              <a:t>κειμ</a:t>
            </a:r>
            <a:r>
              <a:rPr lang="el-GR" sz="2400" dirty="0">
                <a:solidFill>
                  <a:schemeClr val="bg1"/>
                </a:solidFill>
                <a:latin typeface="Times New Roman" panose="02020603050405020304" pitchFamily="18" charset="0"/>
                <a:cs typeface="Times New Roman" panose="02020603050405020304" pitchFamily="18" charset="0"/>
              </a:rPr>
              <a:t>. 1)</a:t>
            </a:r>
          </a:p>
        </p:txBody>
      </p:sp>
      <p:sp>
        <p:nvSpPr>
          <p:cNvPr id="4" name="Θέση ημερομηνίας 3">
            <a:extLst>
              <a:ext uri="{FF2B5EF4-FFF2-40B4-BE49-F238E27FC236}">
                <a16:creationId xmlns:a16="http://schemas.microsoft.com/office/drawing/2014/main" id="{06DE08E5-1B5F-1513-6799-6B2311437A6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9E2684E-FBDC-A877-77CF-1FCE547B6733}"/>
              </a:ext>
            </a:extLst>
          </p:cNvPr>
          <p:cNvSpPr>
            <a:spLocks noGrp="1"/>
          </p:cNvSpPr>
          <p:nvPr>
            <p:ph type="sldNum" sz="quarter" idx="12"/>
          </p:nvPr>
        </p:nvSpPr>
        <p:spPr/>
        <p:txBody>
          <a:bodyPr/>
          <a:lstStyle/>
          <a:p>
            <a:fld id="{973C9DD3-2281-4512-86F6-33F38C067D89}" type="slidenum">
              <a:rPr lang="el-GR" smtClean="0"/>
              <a:t>23</a:t>
            </a:fld>
            <a:endParaRPr lang="el-GR"/>
          </a:p>
        </p:txBody>
      </p:sp>
      <p:graphicFrame>
        <p:nvGraphicFramePr>
          <p:cNvPr id="7" name="Πίνακας 7">
            <a:extLst>
              <a:ext uri="{FF2B5EF4-FFF2-40B4-BE49-F238E27FC236}">
                <a16:creationId xmlns:a16="http://schemas.microsoft.com/office/drawing/2014/main" id="{5AE0A484-BD58-5AF4-713A-0A45B6DC458D}"/>
              </a:ext>
            </a:extLst>
          </p:cNvPr>
          <p:cNvGraphicFramePr>
            <a:graphicFrameLocks noGrp="1"/>
          </p:cNvGraphicFramePr>
          <p:nvPr>
            <p:extLst>
              <p:ext uri="{D42A27DB-BD31-4B8C-83A1-F6EECF244321}">
                <p14:modId xmlns:p14="http://schemas.microsoft.com/office/powerpoint/2010/main" val="4173807121"/>
              </p:ext>
            </p:extLst>
          </p:nvPr>
        </p:nvGraphicFramePr>
        <p:xfrm>
          <a:off x="4365171" y="33090"/>
          <a:ext cx="7609116" cy="2122428"/>
        </p:xfrm>
        <a:graphic>
          <a:graphicData uri="http://schemas.openxmlformats.org/drawingml/2006/table">
            <a:tbl>
              <a:tblPr firstRow="1" bandRow="1">
                <a:tableStyleId>{93296810-A885-4BE3-A3E7-6D5BEEA58F35}</a:tableStyleId>
              </a:tblPr>
              <a:tblGrid>
                <a:gridCol w="2536372">
                  <a:extLst>
                    <a:ext uri="{9D8B030D-6E8A-4147-A177-3AD203B41FA5}">
                      <a16:colId xmlns:a16="http://schemas.microsoft.com/office/drawing/2014/main" val="1031960366"/>
                    </a:ext>
                  </a:extLst>
                </a:gridCol>
                <a:gridCol w="2536372">
                  <a:extLst>
                    <a:ext uri="{9D8B030D-6E8A-4147-A177-3AD203B41FA5}">
                      <a16:colId xmlns:a16="http://schemas.microsoft.com/office/drawing/2014/main" val="708469129"/>
                    </a:ext>
                  </a:extLst>
                </a:gridCol>
                <a:gridCol w="2536372">
                  <a:extLst>
                    <a:ext uri="{9D8B030D-6E8A-4147-A177-3AD203B41FA5}">
                      <a16:colId xmlns:a16="http://schemas.microsoft.com/office/drawing/2014/main" val="205440587"/>
                    </a:ext>
                  </a:extLst>
                </a:gridCol>
              </a:tblGrid>
              <a:tr h="369118">
                <a:tc gridSpan="3">
                  <a:txBody>
                    <a:bodyPr/>
                    <a:lstStyle/>
                    <a:p>
                      <a:pPr algn="ctr"/>
                      <a:r>
                        <a:rPr lang="en-US" dirty="0">
                          <a:latin typeface="Times New Roman" panose="02020603050405020304" pitchFamily="18" charset="0"/>
                          <a:cs typeface="Times New Roman" panose="02020603050405020304" pitchFamily="18" charset="0"/>
                        </a:rPr>
                        <a:t>Halliday &amp; Matthiessen (2014)</a:t>
                      </a:r>
                      <a:endParaRPr lang="el-GR" dirty="0">
                        <a:latin typeface="Times New Roman" panose="02020603050405020304" pitchFamily="18" charset="0"/>
                        <a:cs typeface="Times New Roman" panose="02020603050405020304" pitchFamily="18" charset="0"/>
                      </a:endParaRPr>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2106008542"/>
                  </a:ext>
                </a:extLst>
              </a:tr>
              <a:tr h="369118">
                <a:tc>
                  <a:txBody>
                    <a:bodyPr/>
                    <a:lstStyle/>
                    <a:p>
                      <a:pPr algn="ctr"/>
                      <a:r>
                        <a:rPr lang="el-GR" b="1" dirty="0">
                          <a:latin typeface="Times New Roman" panose="02020603050405020304" pitchFamily="18" charset="0"/>
                          <a:cs typeface="Times New Roman" panose="02020603050405020304" pitchFamily="18" charset="0"/>
                        </a:rPr>
                        <a:t>Υλική διαδικασία</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Δράστης</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αποδέκτης</a:t>
                      </a:r>
                    </a:p>
                  </a:txBody>
                  <a:tcPr>
                    <a:solidFill>
                      <a:srgbClr val="FFC000"/>
                    </a:solidFill>
                  </a:tcPr>
                </a:tc>
                <a:extLst>
                  <a:ext uri="{0D108BD9-81ED-4DB2-BD59-A6C34878D82A}">
                    <a16:rowId xmlns:a16="http://schemas.microsoft.com/office/drawing/2014/main" val="3778129603"/>
                  </a:ext>
                </a:extLst>
              </a:tr>
              <a:tr h="645956">
                <a:tc>
                  <a:txBody>
                    <a:bodyPr/>
                    <a:lstStyle/>
                    <a:p>
                      <a:r>
                        <a:rPr lang="el-GR" dirty="0">
                          <a:latin typeface="Times New Roman" panose="02020603050405020304" pitchFamily="18" charset="0"/>
                          <a:cs typeface="Times New Roman" panose="02020603050405020304" pitchFamily="18" charset="0"/>
                        </a:rPr>
                        <a:t>φιλοξενούν </a:t>
                      </a:r>
                    </a:p>
                    <a:p>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 η Έφη και ο Μάκης </a:t>
                      </a:r>
                    </a:p>
                  </a:txBody>
                  <a:tcPr/>
                </a:tc>
                <a:tc>
                  <a:txBody>
                    <a:bodyPr/>
                    <a:lstStyle/>
                    <a:p>
                      <a:r>
                        <a:rPr lang="el-GR" dirty="0">
                          <a:latin typeface="Times New Roman" panose="02020603050405020304" pitchFamily="18" charset="0"/>
                          <a:cs typeface="Times New Roman" panose="02020603050405020304" pitchFamily="18" charset="0"/>
                        </a:rPr>
                        <a:t>Δύο παιδιά</a:t>
                      </a:r>
                    </a:p>
                  </a:txBody>
                  <a:tcPr/>
                </a:tc>
                <a:extLst>
                  <a:ext uri="{0D108BD9-81ED-4DB2-BD59-A6C34878D82A}">
                    <a16:rowId xmlns:a16="http://schemas.microsoft.com/office/drawing/2014/main" val="3661238801"/>
                  </a:ext>
                </a:extLst>
              </a:tr>
              <a:tr h="369118">
                <a:tc>
                  <a:txBody>
                    <a:bodyPr/>
                    <a:lstStyle/>
                    <a:p>
                      <a:r>
                        <a:rPr lang="el-GR" dirty="0">
                          <a:latin typeface="Times New Roman" panose="02020603050405020304" pitchFamily="18" charset="0"/>
                          <a:cs typeface="Times New Roman" panose="02020603050405020304" pitchFamily="18" charset="0"/>
                        </a:rPr>
                        <a:t>Προσφέρουμε </a:t>
                      </a:r>
                    </a:p>
                  </a:txBody>
                  <a:tcPr/>
                </a:tc>
                <a:tc>
                  <a:txBody>
                    <a:bodyPr/>
                    <a:lstStyle/>
                    <a:p>
                      <a:r>
                        <a:rPr lang="el-GR" dirty="0">
                          <a:latin typeface="Times New Roman" panose="02020603050405020304" pitchFamily="18" charset="0"/>
                          <a:cs typeface="Times New Roman" panose="02020603050405020304" pitchFamily="18" charset="0"/>
                        </a:rPr>
                        <a:t>Εμείς </a:t>
                      </a:r>
                    </a:p>
                  </a:txBody>
                  <a:tcPr/>
                </a:tc>
                <a:tc>
                  <a:txBody>
                    <a:bodyPr/>
                    <a:lstStyle/>
                    <a:p>
                      <a:r>
                        <a:rPr lang="el-GR" dirty="0">
                          <a:latin typeface="Times New Roman" panose="02020603050405020304" pitchFamily="18" charset="0"/>
                          <a:cs typeface="Times New Roman" panose="02020603050405020304" pitchFamily="18" charset="0"/>
                        </a:rPr>
                        <a:t>Σε αυτά</a:t>
                      </a:r>
                    </a:p>
                  </a:txBody>
                  <a:tcPr/>
                </a:tc>
                <a:extLst>
                  <a:ext uri="{0D108BD9-81ED-4DB2-BD59-A6C34878D82A}">
                    <a16:rowId xmlns:a16="http://schemas.microsoft.com/office/drawing/2014/main" val="3566591111"/>
                  </a:ext>
                </a:extLst>
              </a:tr>
              <a:tr h="369118">
                <a:tc>
                  <a:txBody>
                    <a:bodyPr/>
                    <a:lstStyle/>
                    <a:p>
                      <a:r>
                        <a:rPr lang="el-GR" dirty="0">
                          <a:latin typeface="Times New Roman" panose="02020603050405020304" pitchFamily="18" charset="0"/>
                          <a:cs typeface="Times New Roman" panose="02020603050405020304" pitchFamily="18" charset="0"/>
                        </a:rPr>
                        <a:t>υλοποιεί</a:t>
                      </a:r>
                    </a:p>
                  </a:txBody>
                  <a:tcPr/>
                </a:tc>
                <a:tc>
                  <a:txBody>
                    <a:bodyPr/>
                    <a:lstStyle/>
                    <a:p>
                      <a:r>
                        <a:rPr lang="el-GR" dirty="0">
                          <a:latin typeface="Times New Roman" panose="02020603050405020304" pitchFamily="18" charset="0"/>
                          <a:cs typeface="Times New Roman" panose="02020603050405020304" pitchFamily="18" charset="0"/>
                        </a:rPr>
                        <a:t>Η </a:t>
                      </a:r>
                      <a:r>
                        <a:rPr lang="el-GR" dirty="0" err="1">
                          <a:latin typeface="Times New Roman" panose="02020603050405020304" pitchFamily="18" charset="0"/>
                          <a:cs typeface="Times New Roman" panose="02020603050405020304" pitchFamily="18" charset="0"/>
                        </a:rPr>
                        <a:t>ΜΕΤΑδραση</a:t>
                      </a:r>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Πρόγραμμα φιλοξενίας</a:t>
                      </a:r>
                    </a:p>
                  </a:txBody>
                  <a:tcPr/>
                </a:tc>
                <a:extLst>
                  <a:ext uri="{0D108BD9-81ED-4DB2-BD59-A6C34878D82A}">
                    <a16:rowId xmlns:a16="http://schemas.microsoft.com/office/drawing/2014/main" val="3581399825"/>
                  </a:ext>
                </a:extLst>
              </a:tr>
            </a:tbl>
          </a:graphicData>
        </a:graphic>
      </p:graphicFrame>
      <p:graphicFrame>
        <p:nvGraphicFramePr>
          <p:cNvPr id="8" name="Πίνακας 7">
            <a:extLst>
              <a:ext uri="{FF2B5EF4-FFF2-40B4-BE49-F238E27FC236}">
                <a16:creationId xmlns:a16="http://schemas.microsoft.com/office/drawing/2014/main" id="{E2F86FAD-F8CA-C96D-096A-2C5C02074664}"/>
              </a:ext>
            </a:extLst>
          </p:cNvPr>
          <p:cNvGraphicFramePr>
            <a:graphicFrameLocks noGrp="1"/>
          </p:cNvGraphicFramePr>
          <p:nvPr>
            <p:extLst>
              <p:ext uri="{D42A27DB-BD31-4B8C-83A1-F6EECF244321}">
                <p14:modId xmlns:p14="http://schemas.microsoft.com/office/powerpoint/2010/main" val="655707484"/>
              </p:ext>
            </p:extLst>
          </p:nvPr>
        </p:nvGraphicFramePr>
        <p:xfrm>
          <a:off x="4365171" y="2155518"/>
          <a:ext cx="7609116" cy="2103240"/>
        </p:xfrm>
        <a:graphic>
          <a:graphicData uri="http://schemas.openxmlformats.org/drawingml/2006/table">
            <a:tbl>
              <a:tblPr firstRow="1" bandRow="1">
                <a:tableStyleId>{93296810-A885-4BE3-A3E7-6D5BEEA58F35}</a:tableStyleId>
              </a:tblPr>
              <a:tblGrid>
                <a:gridCol w="2536372">
                  <a:extLst>
                    <a:ext uri="{9D8B030D-6E8A-4147-A177-3AD203B41FA5}">
                      <a16:colId xmlns:a16="http://schemas.microsoft.com/office/drawing/2014/main" val="1031960366"/>
                    </a:ext>
                  </a:extLst>
                </a:gridCol>
                <a:gridCol w="2536372">
                  <a:extLst>
                    <a:ext uri="{9D8B030D-6E8A-4147-A177-3AD203B41FA5}">
                      <a16:colId xmlns:a16="http://schemas.microsoft.com/office/drawing/2014/main" val="708469129"/>
                    </a:ext>
                  </a:extLst>
                </a:gridCol>
                <a:gridCol w="2536372">
                  <a:extLst>
                    <a:ext uri="{9D8B030D-6E8A-4147-A177-3AD203B41FA5}">
                      <a16:colId xmlns:a16="http://schemas.microsoft.com/office/drawing/2014/main" val="205440587"/>
                    </a:ext>
                  </a:extLst>
                </a:gridCol>
              </a:tblGrid>
              <a:tr h="365781">
                <a:tc gridSpan="3">
                  <a:txBody>
                    <a:bodyPr/>
                    <a:lstStyle/>
                    <a:p>
                      <a:pPr algn="ctr"/>
                      <a:r>
                        <a:rPr lang="en-US" dirty="0">
                          <a:latin typeface="Times New Roman" panose="02020603050405020304" pitchFamily="18" charset="0"/>
                          <a:cs typeface="Times New Roman" panose="02020603050405020304" pitchFamily="18" charset="0"/>
                        </a:rPr>
                        <a:t>Van Leeuwen (2008)</a:t>
                      </a:r>
                      <a:endParaRPr lang="el-GR" dirty="0">
                        <a:latin typeface="Times New Roman" panose="02020603050405020304" pitchFamily="18" charset="0"/>
                        <a:cs typeface="Times New Roman" panose="02020603050405020304" pitchFamily="18" charset="0"/>
                      </a:endParaRPr>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618696657"/>
                  </a:ext>
                </a:extLst>
              </a:tr>
              <a:tr h="365781">
                <a:tc>
                  <a:txBody>
                    <a:bodyPr/>
                    <a:lstStyle/>
                    <a:p>
                      <a:pPr algn="ctr"/>
                      <a:endParaRPr lang="el-GR"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Ενεργός ρόλος</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Παθητικός ρόλος</a:t>
                      </a:r>
                    </a:p>
                  </a:txBody>
                  <a:tcPr>
                    <a:solidFill>
                      <a:srgbClr val="FFC000"/>
                    </a:solidFill>
                  </a:tcPr>
                </a:tc>
                <a:extLst>
                  <a:ext uri="{0D108BD9-81ED-4DB2-BD59-A6C34878D82A}">
                    <a16:rowId xmlns:a16="http://schemas.microsoft.com/office/drawing/2014/main" val="3778129603"/>
                  </a:ext>
                </a:extLst>
              </a:tr>
              <a:tr h="640116">
                <a:tc>
                  <a:txBody>
                    <a:bodyPr/>
                    <a:lstStyle/>
                    <a:p>
                      <a:r>
                        <a:rPr lang="el-GR" dirty="0">
                          <a:latin typeface="Times New Roman" panose="02020603050405020304" pitchFamily="18" charset="0"/>
                          <a:cs typeface="Times New Roman" panose="02020603050405020304" pitchFamily="18" charset="0"/>
                        </a:rPr>
                        <a:t>φιλοξενούν </a:t>
                      </a:r>
                    </a:p>
                    <a:p>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 η Έφη και ο Μάκης </a:t>
                      </a:r>
                    </a:p>
                  </a:txBody>
                  <a:tcPr/>
                </a:tc>
                <a:tc>
                  <a:txBody>
                    <a:bodyPr/>
                    <a:lstStyle/>
                    <a:p>
                      <a:r>
                        <a:rPr lang="el-GR" dirty="0">
                          <a:latin typeface="Times New Roman" panose="02020603050405020304" pitchFamily="18" charset="0"/>
                          <a:cs typeface="Times New Roman" panose="02020603050405020304" pitchFamily="18" charset="0"/>
                        </a:rPr>
                        <a:t>Δύο παιδιά</a:t>
                      </a:r>
                    </a:p>
                  </a:txBody>
                  <a:tcPr/>
                </a:tc>
                <a:extLst>
                  <a:ext uri="{0D108BD9-81ED-4DB2-BD59-A6C34878D82A}">
                    <a16:rowId xmlns:a16="http://schemas.microsoft.com/office/drawing/2014/main" val="3661238801"/>
                  </a:ext>
                </a:extLst>
              </a:tr>
              <a:tr h="365781">
                <a:tc>
                  <a:txBody>
                    <a:bodyPr/>
                    <a:lstStyle/>
                    <a:p>
                      <a:r>
                        <a:rPr lang="el-GR" dirty="0">
                          <a:latin typeface="Times New Roman" panose="02020603050405020304" pitchFamily="18" charset="0"/>
                          <a:cs typeface="Times New Roman" panose="02020603050405020304" pitchFamily="18" charset="0"/>
                        </a:rPr>
                        <a:t>Προσφέρουμε </a:t>
                      </a:r>
                    </a:p>
                  </a:txBody>
                  <a:tcPr/>
                </a:tc>
                <a:tc>
                  <a:txBody>
                    <a:bodyPr/>
                    <a:lstStyle/>
                    <a:p>
                      <a:r>
                        <a:rPr lang="el-GR" dirty="0">
                          <a:latin typeface="Times New Roman" panose="02020603050405020304" pitchFamily="18" charset="0"/>
                          <a:cs typeface="Times New Roman" panose="02020603050405020304" pitchFamily="18" charset="0"/>
                        </a:rPr>
                        <a:t>Εμείς </a:t>
                      </a:r>
                    </a:p>
                  </a:txBody>
                  <a:tcPr/>
                </a:tc>
                <a:tc>
                  <a:txBody>
                    <a:bodyPr/>
                    <a:lstStyle/>
                    <a:p>
                      <a:r>
                        <a:rPr lang="el-GR" dirty="0">
                          <a:latin typeface="Times New Roman" panose="02020603050405020304" pitchFamily="18" charset="0"/>
                          <a:cs typeface="Times New Roman" panose="02020603050405020304" pitchFamily="18" charset="0"/>
                        </a:rPr>
                        <a:t>Σε αυτά τα παιδιά</a:t>
                      </a:r>
                    </a:p>
                  </a:txBody>
                  <a:tcPr/>
                </a:tc>
                <a:extLst>
                  <a:ext uri="{0D108BD9-81ED-4DB2-BD59-A6C34878D82A}">
                    <a16:rowId xmlns:a16="http://schemas.microsoft.com/office/drawing/2014/main" val="3566591111"/>
                  </a:ext>
                </a:extLst>
              </a:tr>
              <a:tr h="365781">
                <a:tc>
                  <a:txBody>
                    <a:bodyPr/>
                    <a:lstStyle/>
                    <a:p>
                      <a:r>
                        <a:rPr lang="el-GR" dirty="0">
                          <a:latin typeface="Times New Roman" panose="02020603050405020304" pitchFamily="18" charset="0"/>
                          <a:cs typeface="Times New Roman" panose="02020603050405020304" pitchFamily="18" charset="0"/>
                        </a:rPr>
                        <a:t>υλοποιεί</a:t>
                      </a:r>
                    </a:p>
                  </a:txBody>
                  <a:tcPr/>
                </a:tc>
                <a:tc>
                  <a:txBody>
                    <a:bodyPr/>
                    <a:lstStyle/>
                    <a:p>
                      <a:r>
                        <a:rPr lang="el-GR" dirty="0">
                          <a:latin typeface="Times New Roman" panose="02020603050405020304" pitchFamily="18" charset="0"/>
                          <a:cs typeface="Times New Roman" panose="02020603050405020304" pitchFamily="18" charset="0"/>
                        </a:rPr>
                        <a:t>Η </a:t>
                      </a:r>
                      <a:r>
                        <a:rPr lang="el-GR" dirty="0" err="1">
                          <a:latin typeface="Times New Roman" panose="02020603050405020304" pitchFamily="18" charset="0"/>
                          <a:cs typeface="Times New Roman" panose="02020603050405020304" pitchFamily="18" charset="0"/>
                        </a:rPr>
                        <a:t>ΜΕΤΑδραση</a:t>
                      </a:r>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Πρόγραμμα φιλοξενίας</a:t>
                      </a:r>
                    </a:p>
                  </a:txBody>
                  <a:tcPr/>
                </a:tc>
                <a:extLst>
                  <a:ext uri="{0D108BD9-81ED-4DB2-BD59-A6C34878D82A}">
                    <a16:rowId xmlns:a16="http://schemas.microsoft.com/office/drawing/2014/main" val="164749025"/>
                  </a:ext>
                </a:extLst>
              </a:tr>
            </a:tbl>
          </a:graphicData>
        </a:graphic>
      </p:graphicFrame>
      <p:sp>
        <p:nvSpPr>
          <p:cNvPr id="12" name="TextBox 11">
            <a:extLst>
              <a:ext uri="{FF2B5EF4-FFF2-40B4-BE49-F238E27FC236}">
                <a16:creationId xmlns:a16="http://schemas.microsoft.com/office/drawing/2014/main" id="{CF783526-0F3B-EE1D-D672-6C570A12B2EA}"/>
              </a:ext>
            </a:extLst>
          </p:cNvPr>
          <p:cNvSpPr txBox="1"/>
          <p:nvPr/>
        </p:nvSpPr>
        <p:spPr>
          <a:xfrm>
            <a:off x="4517571" y="4517571"/>
            <a:ext cx="7119257" cy="2585323"/>
          </a:xfrm>
          <a:prstGeom prst="rect">
            <a:avLst/>
          </a:prstGeom>
          <a:noFill/>
        </p:spPr>
        <p:txBody>
          <a:bodyPr wrap="square" rtlCol="0">
            <a:spAutoFit/>
          </a:bodyPr>
          <a:lstStyle/>
          <a:p>
            <a:pPr marL="285750" indent="-285750"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a:t>
            </a:r>
            <a:r>
              <a:rPr lang="el-GR" dirty="0" err="1">
                <a:latin typeface="Times New Roman" panose="02020603050405020304" pitchFamily="18" charset="0"/>
                <a:cs typeface="Times New Roman" panose="02020603050405020304" pitchFamily="18" charset="0"/>
              </a:rPr>
              <a:t>πλειονοτικοί</a:t>
            </a:r>
            <a:r>
              <a:rPr lang="el-GR" dirty="0">
                <a:latin typeface="Times New Roman" panose="02020603050405020304" pitchFamily="18" charset="0"/>
                <a:cs typeface="Times New Roman" panose="02020603050405020304" pitchFamily="18" charset="0"/>
              </a:rPr>
              <a:t> φαίνεται να επιτελούν υλικές </a:t>
            </a:r>
            <a:r>
              <a:rPr lang="el-GR" dirty="0" err="1">
                <a:latin typeface="Times New Roman" panose="02020603050405020304" pitchFamily="18" charset="0"/>
                <a:cs typeface="Times New Roman" panose="02020603050405020304" pitchFamily="18" charset="0"/>
              </a:rPr>
              <a:t>επενεργητικές</a:t>
            </a:r>
            <a:r>
              <a:rPr lang="el-GR" dirty="0">
                <a:latin typeface="Times New Roman" panose="02020603050405020304" pitchFamily="18" charset="0"/>
                <a:cs typeface="Times New Roman" panose="02020603050405020304" pitchFamily="18" charset="0"/>
              </a:rPr>
              <a:t> δράσεις, που επενεργούν στα παιδιά μετανάστες. </a:t>
            </a:r>
          </a:p>
          <a:p>
            <a:pPr algn="just"/>
            <a:r>
              <a:rPr lang="el-GR"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Τα παιδιά μετανάστες αποτελούν τους αποδέκτες της δράσης, ενώ με όρους </a:t>
            </a:r>
            <a:r>
              <a:rPr lang="en-US" dirty="0">
                <a:latin typeface="Times New Roman" panose="02020603050405020304" pitchFamily="18" charset="0"/>
                <a:cs typeface="Times New Roman" panose="02020603050405020304" pitchFamily="18" charset="0"/>
              </a:rPr>
              <a:t>van Leeuwen (2008) </a:t>
            </a:r>
            <a:r>
              <a:rPr lang="el-GR" dirty="0">
                <a:latin typeface="Times New Roman" panose="02020603050405020304" pitchFamily="18" charset="0"/>
                <a:cs typeface="Times New Roman" panose="02020603050405020304" pitchFamily="18" charset="0"/>
              </a:rPr>
              <a:t>έχουν παθητικό ρόλο. </a:t>
            </a:r>
          </a:p>
          <a:p>
            <a:pPr marL="285750" indent="-285750" algn="just">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Στο παράδειγμα (2) τα παιδιά παρουσιάζονται ως </a:t>
            </a:r>
            <a:r>
              <a:rPr lang="el-GR" dirty="0">
                <a:highlight>
                  <a:srgbClr val="FF00FF"/>
                </a:highlight>
                <a:latin typeface="Times New Roman" panose="02020603050405020304" pitchFamily="18" charset="0"/>
                <a:cs typeface="Times New Roman" panose="02020603050405020304" pitchFamily="18" charset="0"/>
              </a:rPr>
              <a:t>οι επωφελούμενοι της δράσης (</a:t>
            </a:r>
            <a:r>
              <a:rPr lang="en-US" dirty="0" err="1">
                <a:highlight>
                  <a:srgbClr val="FF00FF"/>
                </a:highlight>
                <a:latin typeface="Times New Roman" panose="02020603050405020304" pitchFamily="18" charset="0"/>
                <a:cs typeface="Times New Roman" panose="02020603050405020304" pitchFamily="18" charset="0"/>
              </a:rPr>
              <a:t>beneficialized</a:t>
            </a:r>
            <a:r>
              <a:rPr lang="el-GR" dirty="0">
                <a:highlight>
                  <a:srgbClr val="FF00FF"/>
                </a:highlight>
                <a:latin typeface="Times New Roman" panose="02020603050405020304" pitchFamily="18" charset="0"/>
                <a:cs typeface="Times New Roman" panose="02020603050405020304" pitchFamily="18" charset="0"/>
              </a:rPr>
              <a:t>)</a:t>
            </a:r>
            <a:r>
              <a:rPr lang="en-US" dirty="0">
                <a:highlight>
                  <a:srgbClr val="FF00FF"/>
                </a:highlight>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van Leeuwen 2008</a:t>
            </a:r>
            <a:r>
              <a:rPr lang="el-GR" dirty="0">
                <a:latin typeface="Times New Roman" panose="02020603050405020304" pitchFamily="18" charset="0"/>
                <a:cs typeface="Times New Roman" panose="02020603050405020304" pitchFamily="18" charset="0"/>
              </a:rPr>
              <a:t>: 33-34)</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27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4A362-E834-5ECC-FA0F-EF9E47B33F15}"/>
              </a:ext>
            </a:extLst>
          </p:cNvPr>
          <p:cNvSpPr>
            <a:spLocks noGrp="1"/>
          </p:cNvSpPr>
          <p:nvPr>
            <p:ph type="title"/>
          </p:nvPr>
        </p:nvSpPr>
        <p:spPr>
          <a:xfrm>
            <a:off x="130629" y="331290"/>
            <a:ext cx="3868782" cy="1693454"/>
          </a:xfrm>
        </p:spPr>
        <p:txBody>
          <a:bodyPr>
            <a:normAutofit fontScale="90000"/>
          </a:bodyPr>
          <a:lstStyle/>
          <a:p>
            <a:r>
              <a:rPr lang="el-GR" dirty="0" err="1">
                <a:solidFill>
                  <a:schemeClr val="bg1"/>
                </a:solidFill>
                <a:latin typeface="Times New Roman" panose="02020603050405020304" pitchFamily="18" charset="0"/>
                <a:cs typeface="Times New Roman" panose="02020603050405020304" pitchFamily="18" charset="0"/>
              </a:rPr>
              <a:t>Αναπράσταση</a:t>
            </a:r>
            <a:r>
              <a:rPr lang="el-GR" dirty="0">
                <a:solidFill>
                  <a:schemeClr val="bg1"/>
                </a:solidFill>
                <a:latin typeface="Times New Roman" panose="02020603050405020304" pitchFamily="18" charset="0"/>
                <a:cs typeface="Times New Roman" panose="02020603050405020304" pitchFamily="18" charset="0"/>
              </a:rPr>
              <a:t> δράσης </a:t>
            </a:r>
            <a:r>
              <a:rPr lang="el-GR" dirty="0" err="1">
                <a:solidFill>
                  <a:schemeClr val="bg1"/>
                </a:solidFill>
                <a:latin typeface="Times New Roman" panose="02020603050405020304" pitchFamily="18" charset="0"/>
                <a:cs typeface="Times New Roman" panose="02020603050405020304" pitchFamily="18" charset="0"/>
              </a:rPr>
              <a:t>πλειονοτικών</a:t>
            </a:r>
            <a:r>
              <a:rPr lang="el-GR" dirty="0">
                <a:solidFill>
                  <a:schemeClr val="bg1"/>
                </a:solidFill>
                <a:latin typeface="Times New Roman" panose="02020603050405020304" pitchFamily="18" charset="0"/>
                <a:cs typeface="Times New Roman" panose="02020603050405020304" pitchFamily="18" charset="0"/>
              </a:rPr>
              <a:t> και μεταναστών (2)</a:t>
            </a:r>
          </a:p>
        </p:txBody>
      </p:sp>
      <p:sp>
        <p:nvSpPr>
          <p:cNvPr id="9" name="Θέση κειμένου 8">
            <a:extLst>
              <a:ext uri="{FF2B5EF4-FFF2-40B4-BE49-F238E27FC236}">
                <a16:creationId xmlns:a16="http://schemas.microsoft.com/office/drawing/2014/main" id="{5153D8EF-C6F2-0B83-5FFC-667BE44A83D5}"/>
              </a:ext>
            </a:extLst>
          </p:cNvPr>
          <p:cNvSpPr>
            <a:spLocks noGrp="1"/>
          </p:cNvSpPr>
          <p:nvPr>
            <p:ph type="body" sz="half" idx="2"/>
          </p:nvPr>
        </p:nvSpPr>
        <p:spPr>
          <a:xfrm>
            <a:off x="363039" y="2447108"/>
            <a:ext cx="3200400" cy="3379124"/>
          </a:xfrm>
        </p:spPr>
        <p:txBody>
          <a:bodyPr>
            <a:normAutofit/>
          </a:bodyPr>
          <a:lstStyle/>
          <a:p>
            <a:r>
              <a:rPr lang="el-GR" sz="1800" dirty="0">
                <a:solidFill>
                  <a:schemeClr val="bg1"/>
                </a:solidFill>
                <a:latin typeface="Times New Roman" panose="02020603050405020304" pitchFamily="18" charset="0"/>
                <a:cs typeface="Times New Roman" panose="02020603050405020304" pitchFamily="18" charset="0"/>
              </a:rPr>
              <a:t>1) Τα παιδιά πρόσφυγες και μετανάστες παρακολούθησαν μαθήματα ενισχυτικής διδασκαλίας.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2)</a:t>
            </a:r>
          </a:p>
          <a:p>
            <a:r>
              <a:rPr lang="el-GR" sz="1800" dirty="0">
                <a:solidFill>
                  <a:schemeClr val="bg1"/>
                </a:solidFill>
                <a:latin typeface="Times New Roman" panose="02020603050405020304" pitchFamily="18" charset="0"/>
                <a:cs typeface="Times New Roman" panose="02020603050405020304" pitchFamily="18" charset="0"/>
              </a:rPr>
              <a:t>2) Κάποια παιδιά αποκτούν και πάλι οικογένεια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1)</a:t>
            </a:r>
          </a:p>
          <a:p>
            <a:r>
              <a:rPr lang="el-GR" sz="1800" dirty="0">
                <a:solidFill>
                  <a:schemeClr val="bg1"/>
                </a:solidFill>
                <a:latin typeface="Times New Roman" panose="02020603050405020304" pitchFamily="18" charset="0"/>
                <a:cs typeface="Times New Roman" panose="02020603050405020304" pitchFamily="18" charset="0"/>
              </a:rPr>
              <a:t>3) Τα παιδιά δέχονται οτιδήποτε τους προσφέρουμε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1)</a:t>
            </a:r>
          </a:p>
          <a:p>
            <a:r>
              <a:rPr lang="el-GR" sz="1800" dirty="0">
                <a:solidFill>
                  <a:schemeClr val="bg1"/>
                </a:solidFill>
                <a:latin typeface="Times New Roman" panose="02020603050405020304" pitchFamily="18" charset="0"/>
                <a:cs typeface="Times New Roman" panose="02020603050405020304" pitchFamily="18" charset="0"/>
              </a:rPr>
              <a:t>4) Παλιά δεν πήγαινα σχολείο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2)</a:t>
            </a:r>
          </a:p>
        </p:txBody>
      </p:sp>
      <p:sp>
        <p:nvSpPr>
          <p:cNvPr id="4" name="Θέση ημερομηνίας 3">
            <a:extLst>
              <a:ext uri="{FF2B5EF4-FFF2-40B4-BE49-F238E27FC236}">
                <a16:creationId xmlns:a16="http://schemas.microsoft.com/office/drawing/2014/main" id="{06DE08E5-1B5F-1513-6799-6B2311437A6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9E2684E-FBDC-A877-77CF-1FCE547B6733}"/>
              </a:ext>
            </a:extLst>
          </p:cNvPr>
          <p:cNvSpPr>
            <a:spLocks noGrp="1"/>
          </p:cNvSpPr>
          <p:nvPr>
            <p:ph type="sldNum" sz="quarter" idx="12"/>
          </p:nvPr>
        </p:nvSpPr>
        <p:spPr/>
        <p:txBody>
          <a:bodyPr/>
          <a:lstStyle/>
          <a:p>
            <a:fld id="{973C9DD3-2281-4512-86F6-33F38C067D89}" type="slidenum">
              <a:rPr lang="el-GR" smtClean="0"/>
              <a:t>24</a:t>
            </a:fld>
            <a:endParaRPr lang="el-GR"/>
          </a:p>
        </p:txBody>
      </p:sp>
      <p:graphicFrame>
        <p:nvGraphicFramePr>
          <p:cNvPr id="8" name="Πίνακας 7">
            <a:extLst>
              <a:ext uri="{FF2B5EF4-FFF2-40B4-BE49-F238E27FC236}">
                <a16:creationId xmlns:a16="http://schemas.microsoft.com/office/drawing/2014/main" id="{E2F86FAD-F8CA-C96D-096A-2C5C02074664}"/>
              </a:ext>
            </a:extLst>
          </p:cNvPr>
          <p:cNvGraphicFramePr>
            <a:graphicFrameLocks noGrp="1"/>
          </p:cNvGraphicFramePr>
          <p:nvPr>
            <p:extLst>
              <p:ext uri="{D42A27DB-BD31-4B8C-83A1-F6EECF244321}">
                <p14:modId xmlns:p14="http://schemas.microsoft.com/office/powerpoint/2010/main" val="58560475"/>
              </p:ext>
            </p:extLst>
          </p:nvPr>
        </p:nvGraphicFramePr>
        <p:xfrm>
          <a:off x="4376057" y="2447108"/>
          <a:ext cx="7685313" cy="3227711"/>
        </p:xfrm>
        <a:graphic>
          <a:graphicData uri="http://schemas.openxmlformats.org/drawingml/2006/table">
            <a:tbl>
              <a:tblPr firstRow="1" bandRow="1">
                <a:tableStyleId>{93296810-A885-4BE3-A3E7-6D5BEEA58F35}</a:tableStyleId>
              </a:tblPr>
              <a:tblGrid>
                <a:gridCol w="2569029">
                  <a:extLst>
                    <a:ext uri="{9D8B030D-6E8A-4147-A177-3AD203B41FA5}">
                      <a16:colId xmlns:a16="http://schemas.microsoft.com/office/drawing/2014/main" val="1031960366"/>
                    </a:ext>
                  </a:extLst>
                </a:gridCol>
                <a:gridCol w="2933927">
                  <a:extLst>
                    <a:ext uri="{9D8B030D-6E8A-4147-A177-3AD203B41FA5}">
                      <a16:colId xmlns:a16="http://schemas.microsoft.com/office/drawing/2014/main" val="708469129"/>
                    </a:ext>
                  </a:extLst>
                </a:gridCol>
                <a:gridCol w="2182357">
                  <a:extLst>
                    <a:ext uri="{9D8B030D-6E8A-4147-A177-3AD203B41FA5}">
                      <a16:colId xmlns:a16="http://schemas.microsoft.com/office/drawing/2014/main" val="205440587"/>
                    </a:ext>
                  </a:extLst>
                </a:gridCol>
              </a:tblGrid>
              <a:tr h="349336">
                <a:tc gridSpan="3">
                  <a:txBody>
                    <a:bodyPr/>
                    <a:lstStyle/>
                    <a:p>
                      <a:pPr algn="ctr"/>
                      <a:r>
                        <a:rPr lang="en-US" dirty="0">
                          <a:latin typeface="Times New Roman" panose="02020603050405020304" pitchFamily="18" charset="0"/>
                          <a:cs typeface="Times New Roman" panose="02020603050405020304" pitchFamily="18" charset="0"/>
                        </a:rPr>
                        <a:t>Halliday &amp; Matthiessen (</a:t>
                      </a:r>
                      <a:r>
                        <a:rPr lang="el-GR" dirty="0">
                          <a:latin typeface="Times New Roman" panose="02020603050405020304" pitchFamily="18" charset="0"/>
                          <a:cs typeface="Times New Roman" panose="02020603050405020304" pitchFamily="18" charset="0"/>
                        </a:rPr>
                        <a:t>2014</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618696657"/>
                  </a:ext>
                </a:extLst>
              </a:tr>
              <a:tr h="349336">
                <a:tc>
                  <a:txBody>
                    <a:bodyPr/>
                    <a:lstStyle/>
                    <a:p>
                      <a:pPr algn="ctr"/>
                      <a:r>
                        <a:rPr lang="el-GR" b="1" dirty="0">
                          <a:latin typeface="Times New Roman" panose="02020603050405020304" pitchFamily="18" charset="0"/>
                          <a:cs typeface="Times New Roman" panose="02020603050405020304" pitchFamily="18" charset="0"/>
                        </a:rPr>
                        <a:t>Νοητική διαδικασίας</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Αισθανόμενος </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Φαινόμενο </a:t>
                      </a:r>
                    </a:p>
                  </a:txBody>
                  <a:tcPr>
                    <a:solidFill>
                      <a:srgbClr val="FFC000"/>
                    </a:solidFill>
                  </a:tcPr>
                </a:tc>
                <a:extLst>
                  <a:ext uri="{0D108BD9-81ED-4DB2-BD59-A6C34878D82A}">
                    <a16:rowId xmlns:a16="http://schemas.microsoft.com/office/drawing/2014/main" val="3778129603"/>
                  </a:ext>
                </a:extLst>
              </a:tr>
              <a:tr h="349336">
                <a:tc>
                  <a:txBody>
                    <a:bodyPr/>
                    <a:lstStyle/>
                    <a:p>
                      <a:r>
                        <a:rPr lang="el-GR" dirty="0">
                          <a:latin typeface="Times New Roman" panose="02020603050405020304" pitchFamily="18" charset="0"/>
                          <a:cs typeface="Times New Roman" panose="02020603050405020304" pitchFamily="18" charset="0"/>
                        </a:rPr>
                        <a:t>Είμαι χαρούμενος </a:t>
                      </a:r>
                    </a:p>
                  </a:txBody>
                  <a:tcPr/>
                </a:tc>
                <a:tc>
                  <a:txBody>
                    <a:bodyPr/>
                    <a:lstStyle/>
                    <a:p>
                      <a:r>
                        <a:rPr lang="el-GR" dirty="0">
                          <a:latin typeface="Times New Roman" panose="02020603050405020304" pitchFamily="18" charset="0"/>
                          <a:cs typeface="Times New Roman" panose="02020603050405020304" pitchFamily="18" charset="0"/>
                        </a:rPr>
                        <a:t>Εγώ (το προσφυγόπουλο)</a:t>
                      </a:r>
                    </a:p>
                  </a:txBody>
                  <a:tcPr/>
                </a:tc>
                <a:tc>
                  <a:txBody>
                    <a:bodyPr/>
                    <a:lstStyle/>
                    <a:p>
                      <a:endParaRPr lang="el-G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61238801"/>
                  </a:ext>
                </a:extLst>
              </a:tr>
              <a:tr h="415338">
                <a:tc>
                  <a:txBody>
                    <a:bodyPr/>
                    <a:lstStyle/>
                    <a:p>
                      <a:r>
                        <a:rPr lang="el-GR" dirty="0">
                          <a:latin typeface="Times New Roman" panose="02020603050405020304" pitchFamily="18" charset="0"/>
                          <a:cs typeface="Times New Roman" panose="02020603050405020304" pitchFamily="18" charset="0"/>
                        </a:rPr>
                        <a:t> θέλω </a:t>
                      </a:r>
                    </a:p>
                  </a:txBody>
                  <a:tcPr/>
                </a:tc>
                <a:tc>
                  <a:txBody>
                    <a:bodyPr/>
                    <a:lstStyle/>
                    <a:p>
                      <a:r>
                        <a:rPr lang="el-GR" dirty="0">
                          <a:latin typeface="Times New Roman" panose="02020603050405020304" pitchFamily="18" charset="0"/>
                          <a:cs typeface="Times New Roman" panose="02020603050405020304" pitchFamily="18" charset="0"/>
                        </a:rPr>
                        <a:t>Εγώ (το προσφυγόπουλο)</a:t>
                      </a:r>
                    </a:p>
                  </a:txBody>
                  <a:tcPr/>
                </a:tc>
                <a:tc>
                  <a:txBody>
                    <a:bodyPr/>
                    <a:lstStyle/>
                    <a:p>
                      <a:r>
                        <a:rPr lang="el-GR" dirty="0">
                          <a:latin typeface="Times New Roman" panose="02020603050405020304" pitchFamily="18" charset="0"/>
                          <a:cs typeface="Times New Roman" panose="02020603050405020304" pitchFamily="18" charset="0"/>
                        </a:rPr>
                        <a:t>Να πηγαίνω σχολείο</a:t>
                      </a:r>
                    </a:p>
                  </a:txBody>
                  <a:tcPr/>
                </a:tc>
                <a:extLst>
                  <a:ext uri="{0D108BD9-81ED-4DB2-BD59-A6C34878D82A}">
                    <a16:rowId xmlns:a16="http://schemas.microsoft.com/office/drawing/2014/main" val="3566591111"/>
                  </a:ext>
                </a:extLst>
              </a:tr>
              <a:tr h="415338">
                <a:tc>
                  <a:txBody>
                    <a:bodyPr/>
                    <a:lstStyle/>
                    <a:p>
                      <a:r>
                        <a:rPr lang="el-GR" dirty="0">
                          <a:latin typeface="Times New Roman" panose="02020603050405020304" pitchFamily="18" charset="0"/>
                          <a:cs typeface="Times New Roman" panose="02020603050405020304" pitchFamily="18" charset="0"/>
                        </a:rPr>
                        <a:t>Να αισθάνομαι </a:t>
                      </a:r>
                    </a:p>
                  </a:txBody>
                  <a:tcPr/>
                </a:tc>
                <a:tc>
                  <a:txBody>
                    <a:bodyPr/>
                    <a:lstStyle/>
                    <a:p>
                      <a:r>
                        <a:rPr lang="el-GR" dirty="0">
                          <a:latin typeface="Times New Roman" panose="02020603050405020304" pitchFamily="18" charset="0"/>
                          <a:cs typeface="Times New Roman" panose="02020603050405020304" pitchFamily="18" charset="0"/>
                        </a:rPr>
                        <a:t>Εγώ (το προσφυγόπουλο)</a:t>
                      </a:r>
                    </a:p>
                  </a:txBody>
                  <a:tcPr/>
                </a:tc>
                <a:tc>
                  <a:txBody>
                    <a:bodyPr/>
                    <a:lstStyle/>
                    <a:p>
                      <a:r>
                        <a:rPr lang="el-GR" dirty="0">
                          <a:latin typeface="Times New Roman" panose="02020603050405020304" pitchFamily="18" charset="0"/>
                          <a:cs typeface="Times New Roman" panose="02020603050405020304" pitchFamily="18" charset="0"/>
                        </a:rPr>
                        <a:t>Όπως όλα τα παιδιά</a:t>
                      </a:r>
                    </a:p>
                  </a:txBody>
                  <a:tcPr/>
                </a:tc>
                <a:extLst>
                  <a:ext uri="{0D108BD9-81ED-4DB2-BD59-A6C34878D82A}">
                    <a16:rowId xmlns:a16="http://schemas.microsoft.com/office/drawing/2014/main" val="3871563731"/>
                  </a:ext>
                </a:extLst>
              </a:tr>
              <a:tr h="469079">
                <a:tc>
                  <a:txBody>
                    <a:bodyPr/>
                    <a:lstStyle/>
                    <a:p>
                      <a:r>
                        <a:rPr lang="el-GR" dirty="0">
                          <a:latin typeface="Times New Roman" panose="02020603050405020304" pitchFamily="18" charset="0"/>
                          <a:cs typeface="Times New Roman" panose="02020603050405020304" pitchFamily="18" charset="0"/>
                        </a:rPr>
                        <a:t>Νιώθουν</a:t>
                      </a:r>
                    </a:p>
                  </a:txBody>
                  <a:tcPr/>
                </a:tc>
                <a:tc>
                  <a:txBody>
                    <a:bodyPr/>
                    <a:lstStyle/>
                    <a:p>
                      <a:r>
                        <a:rPr lang="el-GR" dirty="0">
                          <a:latin typeface="Times New Roman" panose="02020603050405020304" pitchFamily="18" charset="0"/>
                          <a:cs typeface="Times New Roman" panose="02020603050405020304" pitchFamily="18" charset="0"/>
                        </a:rPr>
                        <a:t>Τα παιδιά πρόσφυγες</a:t>
                      </a:r>
                    </a:p>
                  </a:txBody>
                  <a:tcPr/>
                </a:tc>
                <a:tc>
                  <a:txBody>
                    <a:bodyPr/>
                    <a:lstStyle/>
                    <a:p>
                      <a:r>
                        <a:rPr lang="el-GR" dirty="0">
                          <a:latin typeface="Times New Roman" panose="02020603050405020304" pitchFamily="18" charset="0"/>
                          <a:cs typeface="Times New Roman" panose="02020603050405020304" pitchFamily="18" charset="0"/>
                        </a:rPr>
                        <a:t>Ευγνωμοσύνη </a:t>
                      </a:r>
                    </a:p>
                  </a:txBody>
                  <a:tcPr/>
                </a:tc>
                <a:extLst>
                  <a:ext uri="{0D108BD9-81ED-4DB2-BD59-A6C34878D82A}">
                    <a16:rowId xmlns:a16="http://schemas.microsoft.com/office/drawing/2014/main" val="1899376190"/>
                  </a:ext>
                </a:extLst>
              </a:tr>
              <a:tr h="415338">
                <a:tc>
                  <a:txBody>
                    <a:bodyPr/>
                    <a:lstStyle/>
                    <a:p>
                      <a:r>
                        <a:rPr lang="el-GR" dirty="0">
                          <a:latin typeface="Times New Roman" panose="02020603050405020304" pitchFamily="18" charset="0"/>
                          <a:cs typeface="Times New Roman" panose="02020603050405020304" pitchFamily="18" charset="0"/>
                        </a:rPr>
                        <a:t>Δεν είχαν ενδοιασμούς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Τα παιδιά πρόσφυγες</a:t>
                      </a:r>
                    </a:p>
                  </a:txBody>
                  <a:tcPr/>
                </a:tc>
                <a:tc>
                  <a:txBody>
                    <a:bodyPr/>
                    <a:lstStyle/>
                    <a:p>
                      <a:endParaRPr lang="el-G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9739642"/>
                  </a:ext>
                </a:extLst>
              </a:tr>
              <a:tr h="415338">
                <a:tc>
                  <a:txBody>
                    <a:bodyPr/>
                    <a:lstStyle/>
                    <a:p>
                      <a:r>
                        <a:rPr lang="el-GR" dirty="0">
                          <a:latin typeface="Times New Roman" panose="02020603050405020304" pitchFamily="18" charset="0"/>
                          <a:cs typeface="Times New Roman" panose="02020603050405020304" pitchFamily="18" charset="0"/>
                        </a:rPr>
                        <a:t>Είχαν ενθουσιασμό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Τα παιδιά πρόσφυγες</a:t>
                      </a:r>
                    </a:p>
                  </a:txBody>
                  <a:tcPr/>
                </a:tc>
                <a:tc>
                  <a:txBody>
                    <a:bodyPr/>
                    <a:lstStyle/>
                    <a:p>
                      <a:endParaRPr lang="el-G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0393332"/>
                  </a:ext>
                </a:extLst>
              </a:tr>
            </a:tbl>
          </a:graphicData>
        </a:graphic>
      </p:graphicFrame>
      <p:sp>
        <p:nvSpPr>
          <p:cNvPr id="3" name="TextBox 2">
            <a:extLst>
              <a:ext uri="{FF2B5EF4-FFF2-40B4-BE49-F238E27FC236}">
                <a16:creationId xmlns:a16="http://schemas.microsoft.com/office/drawing/2014/main" id="{624C0C1B-3421-CC72-D031-0AFA6265E496}"/>
              </a:ext>
            </a:extLst>
          </p:cNvPr>
          <p:cNvSpPr txBox="1"/>
          <p:nvPr/>
        </p:nvSpPr>
        <p:spPr>
          <a:xfrm>
            <a:off x="4376057" y="446314"/>
            <a:ext cx="7685314"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Σε αντίθεση με τους </a:t>
            </a:r>
            <a:r>
              <a:rPr lang="el-GR" dirty="0" err="1">
                <a:latin typeface="Times New Roman" panose="02020603050405020304" pitchFamily="18" charset="0"/>
                <a:cs typeface="Times New Roman" panose="02020603050405020304" pitchFamily="18" charset="0"/>
              </a:rPr>
              <a:t>πλειονοτικούς</a:t>
            </a:r>
            <a:r>
              <a:rPr lang="el-GR" dirty="0">
                <a:latin typeface="Times New Roman" panose="02020603050405020304" pitchFamily="18" charset="0"/>
                <a:cs typeface="Times New Roman" panose="02020603050405020304" pitchFamily="18" charset="0"/>
              </a:rPr>
              <a:t>, τα παιδιά μετανάστες επιτελούν μη </a:t>
            </a:r>
            <a:r>
              <a:rPr lang="el-GR" dirty="0" err="1">
                <a:latin typeface="Times New Roman" panose="02020603050405020304" pitchFamily="18" charset="0"/>
                <a:cs typeface="Times New Roman" panose="02020603050405020304" pitchFamily="18" charset="0"/>
              </a:rPr>
              <a:t>επενεργητικές</a:t>
            </a:r>
            <a:r>
              <a:rPr lang="el-GR" dirty="0">
                <a:latin typeface="Times New Roman" panose="02020603050405020304" pitchFamily="18" charset="0"/>
                <a:cs typeface="Times New Roman" panose="02020603050405020304" pitchFamily="18" charset="0"/>
              </a:rPr>
              <a:t> υλικές διαδικασίες που δεν επιδρούν στον κόσμο ή σε άλλη οντότητα</a:t>
            </a:r>
          </a:p>
        </p:txBody>
      </p:sp>
      <p:sp>
        <p:nvSpPr>
          <p:cNvPr id="5" name="TextBox 4">
            <a:extLst>
              <a:ext uri="{FF2B5EF4-FFF2-40B4-BE49-F238E27FC236}">
                <a16:creationId xmlns:a16="http://schemas.microsoft.com/office/drawing/2014/main" id="{31F6E72E-B413-CB08-0BE0-7F7041FBE11A}"/>
              </a:ext>
            </a:extLst>
          </p:cNvPr>
          <p:cNvSpPr txBox="1"/>
          <p:nvPr/>
        </p:nvSpPr>
        <p:spPr>
          <a:xfrm>
            <a:off x="4376057" y="1655412"/>
            <a:ext cx="7296694" cy="646331"/>
          </a:xfrm>
          <a:prstGeom prst="rect">
            <a:avLst/>
          </a:prstGeom>
          <a:noFill/>
        </p:spPr>
        <p:txBody>
          <a:bodyPr wrap="square" rtlCol="0">
            <a:spAutoFit/>
          </a:bodyPr>
          <a:lstStyle/>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Με όρους </a:t>
            </a:r>
            <a:r>
              <a:rPr lang="el-GR" dirty="0" err="1">
                <a:latin typeface="Times New Roman" panose="02020603050405020304" pitchFamily="18" charset="0"/>
                <a:cs typeface="Times New Roman" panose="02020603050405020304" pitchFamily="18" charset="0"/>
              </a:rPr>
              <a:t>Halliday</a:t>
            </a:r>
            <a:r>
              <a:rPr lang="el-GR" dirty="0">
                <a:latin typeface="Times New Roman" panose="02020603050405020304" pitchFamily="18" charset="0"/>
                <a:cs typeface="Times New Roman" panose="02020603050405020304" pitchFamily="18" charset="0"/>
              </a:rPr>
              <a:t> &amp; </a:t>
            </a:r>
            <a:r>
              <a:rPr lang="en-US" dirty="0">
                <a:latin typeface="Times New Roman" panose="02020603050405020304" pitchFamily="18" charset="0"/>
                <a:cs typeface="Times New Roman" panose="02020603050405020304" pitchFamily="18" charset="0"/>
              </a:rPr>
              <a:t>Matthiessen (2014)</a:t>
            </a:r>
            <a:r>
              <a:rPr lang="el-GR" dirty="0">
                <a:latin typeface="Times New Roman" panose="02020603050405020304" pitchFamily="18" charset="0"/>
                <a:cs typeface="Times New Roman" panose="02020603050405020304" pitchFamily="18" charset="0"/>
              </a:rPr>
              <a:t>, εμφανίζονται ως αισθανόμενοι σε νοητικές διαδικασίες</a:t>
            </a:r>
          </a:p>
        </p:txBody>
      </p:sp>
      <p:sp>
        <p:nvSpPr>
          <p:cNvPr id="11" name="TextBox 10">
            <a:extLst>
              <a:ext uri="{FF2B5EF4-FFF2-40B4-BE49-F238E27FC236}">
                <a16:creationId xmlns:a16="http://schemas.microsoft.com/office/drawing/2014/main" id="{89470BC0-1D16-E562-57A2-86C3EEC77381}"/>
              </a:ext>
            </a:extLst>
          </p:cNvPr>
          <p:cNvSpPr txBox="1"/>
          <p:nvPr/>
        </p:nvSpPr>
        <p:spPr>
          <a:xfrm>
            <a:off x="4495800" y="5876345"/>
            <a:ext cx="7424057"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Όσο περισσότερες συναισθηματικές αντιδράσεις αποδίδονται στους κοινωνικούς δράστες, τόσο περισσότερο μειώνεται η δράση τους (</a:t>
            </a:r>
            <a:r>
              <a:rPr lang="en-US" dirty="0">
                <a:latin typeface="Times New Roman" panose="02020603050405020304" pitchFamily="18" charset="0"/>
                <a:cs typeface="Times New Roman" panose="02020603050405020304" pitchFamily="18" charset="0"/>
              </a:rPr>
              <a:t>van Leeuwen 2008</a:t>
            </a:r>
            <a:r>
              <a:rPr lang="el-GR" dirty="0">
                <a:latin typeface="Times New Roman" panose="02020603050405020304" pitchFamily="18" charset="0"/>
                <a:cs typeface="Times New Roman" panose="02020603050405020304" pitchFamily="18" charset="0"/>
              </a:rPr>
              <a:t>: 59)</a:t>
            </a:r>
          </a:p>
        </p:txBody>
      </p:sp>
    </p:spTree>
    <p:extLst>
      <p:ext uri="{BB962C8B-B14F-4D97-AF65-F5344CB8AC3E}">
        <p14:creationId xmlns:p14="http://schemas.microsoft.com/office/powerpoint/2010/main" val="52869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4A362-E834-5ECC-FA0F-EF9E47B33F15}"/>
              </a:ext>
            </a:extLst>
          </p:cNvPr>
          <p:cNvSpPr>
            <a:spLocks noGrp="1"/>
          </p:cNvSpPr>
          <p:nvPr>
            <p:ph type="title"/>
          </p:nvPr>
        </p:nvSpPr>
        <p:spPr>
          <a:xfrm>
            <a:off x="130629" y="331290"/>
            <a:ext cx="3868782" cy="1693454"/>
          </a:xfrm>
        </p:spPr>
        <p:txBody>
          <a:bodyPr>
            <a:normAutofit fontScale="90000"/>
          </a:bodyPr>
          <a:lstStyle/>
          <a:p>
            <a:r>
              <a:rPr lang="el-GR" dirty="0">
                <a:solidFill>
                  <a:schemeClr val="bg1"/>
                </a:solidFill>
                <a:latin typeface="Times New Roman" panose="02020603050405020304" pitchFamily="18" charset="0"/>
                <a:cs typeface="Times New Roman" panose="02020603050405020304" pitchFamily="18" charset="0"/>
              </a:rPr>
              <a:t>Αναπαράσταση δράσης </a:t>
            </a:r>
            <a:r>
              <a:rPr lang="el-GR" dirty="0" err="1">
                <a:solidFill>
                  <a:schemeClr val="bg1"/>
                </a:solidFill>
                <a:latin typeface="Times New Roman" panose="02020603050405020304" pitchFamily="18" charset="0"/>
                <a:cs typeface="Times New Roman" panose="02020603050405020304" pitchFamily="18" charset="0"/>
              </a:rPr>
              <a:t>πλειονοτικών</a:t>
            </a:r>
            <a:r>
              <a:rPr lang="el-GR" dirty="0">
                <a:solidFill>
                  <a:schemeClr val="bg1"/>
                </a:solidFill>
                <a:latin typeface="Times New Roman" panose="02020603050405020304" pitchFamily="18" charset="0"/>
                <a:cs typeface="Times New Roman" panose="02020603050405020304" pitchFamily="18" charset="0"/>
              </a:rPr>
              <a:t> και μεταναστών (3)</a:t>
            </a:r>
          </a:p>
        </p:txBody>
      </p:sp>
      <p:sp>
        <p:nvSpPr>
          <p:cNvPr id="9" name="Θέση κειμένου 8">
            <a:extLst>
              <a:ext uri="{FF2B5EF4-FFF2-40B4-BE49-F238E27FC236}">
                <a16:creationId xmlns:a16="http://schemas.microsoft.com/office/drawing/2014/main" id="{5153D8EF-C6F2-0B83-5FFC-667BE44A83D5}"/>
              </a:ext>
            </a:extLst>
          </p:cNvPr>
          <p:cNvSpPr>
            <a:spLocks noGrp="1"/>
          </p:cNvSpPr>
          <p:nvPr>
            <p:ph type="body" sz="half" idx="2"/>
          </p:nvPr>
        </p:nvSpPr>
        <p:spPr>
          <a:xfrm>
            <a:off x="363039" y="2447108"/>
            <a:ext cx="3200400" cy="3379124"/>
          </a:xfrm>
        </p:spPr>
        <p:txBody>
          <a:bodyPr>
            <a:normAutofit/>
          </a:bodyPr>
          <a:lstStyle/>
          <a:p>
            <a:r>
              <a:rPr lang="el-GR" sz="1800" dirty="0">
                <a:solidFill>
                  <a:schemeClr val="bg1"/>
                </a:solidFill>
                <a:latin typeface="Times New Roman" panose="02020603050405020304" pitchFamily="18" charset="0"/>
                <a:cs typeface="Times New Roman" panose="02020603050405020304" pitchFamily="18" charset="0"/>
              </a:rPr>
              <a:t>1) Η δράση αφορά τη </a:t>
            </a:r>
            <a:r>
              <a:rPr lang="el-GR" sz="1800" b="1" dirty="0">
                <a:solidFill>
                  <a:srgbClr val="C00000"/>
                </a:solidFill>
                <a:latin typeface="Times New Roman" panose="02020603050405020304" pitchFamily="18" charset="0"/>
                <a:cs typeface="Times New Roman" panose="02020603050405020304" pitchFamily="18" charset="0"/>
              </a:rPr>
              <a:t>φιλοξενία</a:t>
            </a:r>
            <a:r>
              <a:rPr lang="el-GR" sz="1800" dirty="0">
                <a:solidFill>
                  <a:schemeClr val="bg1"/>
                </a:solidFill>
                <a:latin typeface="Times New Roman" panose="02020603050405020304" pitchFamily="18" charset="0"/>
                <a:cs typeface="Times New Roman" panose="02020603050405020304" pitchFamily="18" charset="0"/>
              </a:rPr>
              <a:t> ασυνόδευτων ανηλίκων σε οικογενειακό περιβάλλον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1)</a:t>
            </a:r>
          </a:p>
          <a:p>
            <a:r>
              <a:rPr lang="el-GR" sz="1800" dirty="0">
                <a:solidFill>
                  <a:schemeClr val="bg1"/>
                </a:solidFill>
                <a:latin typeface="Times New Roman" panose="02020603050405020304" pitchFamily="18" charset="0"/>
                <a:cs typeface="Times New Roman" panose="02020603050405020304" pitchFamily="18" charset="0"/>
              </a:rPr>
              <a:t>2) Κάνουμε πραγματικότητα το </a:t>
            </a:r>
            <a:r>
              <a:rPr lang="el-GR" sz="1800" b="1" dirty="0">
                <a:solidFill>
                  <a:srgbClr val="C00000"/>
                </a:solidFill>
                <a:latin typeface="Times New Roman" panose="02020603050405020304" pitchFamily="18" charset="0"/>
                <a:cs typeface="Times New Roman" panose="02020603050405020304" pitchFamily="18" charset="0"/>
              </a:rPr>
              <a:t>όνειρο</a:t>
            </a:r>
            <a:r>
              <a:rPr lang="el-GR" sz="1800" dirty="0">
                <a:solidFill>
                  <a:schemeClr val="bg1"/>
                </a:solidFill>
                <a:latin typeface="Times New Roman" panose="02020603050405020304" pitchFamily="18" charset="0"/>
                <a:cs typeface="Times New Roman" panose="02020603050405020304" pitchFamily="18" charset="0"/>
              </a:rPr>
              <a:t> πολλών παιδιών για </a:t>
            </a:r>
            <a:r>
              <a:rPr lang="el-GR" sz="1800" b="1" dirty="0">
                <a:solidFill>
                  <a:srgbClr val="C00000"/>
                </a:solidFill>
                <a:latin typeface="Times New Roman" panose="02020603050405020304" pitchFamily="18" charset="0"/>
                <a:cs typeface="Times New Roman" panose="02020603050405020304" pitchFamily="18" charset="0"/>
              </a:rPr>
              <a:t>ένταξη</a:t>
            </a:r>
            <a:r>
              <a:rPr lang="el-GR" sz="1800" dirty="0">
                <a:solidFill>
                  <a:schemeClr val="bg1"/>
                </a:solidFill>
                <a:latin typeface="Times New Roman" panose="02020603050405020304" pitchFamily="18" charset="0"/>
                <a:cs typeface="Times New Roman" panose="02020603050405020304" pitchFamily="18" charset="0"/>
              </a:rPr>
              <a:t> στη δημόσια εκπαίδευση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2)</a:t>
            </a:r>
          </a:p>
          <a:p>
            <a:r>
              <a:rPr lang="el-GR" sz="1800" dirty="0">
                <a:solidFill>
                  <a:schemeClr val="bg1"/>
                </a:solidFill>
                <a:latin typeface="Times New Roman" panose="02020603050405020304" pitchFamily="18" charset="0"/>
                <a:cs typeface="Times New Roman" panose="02020603050405020304" pitchFamily="18" charset="0"/>
              </a:rPr>
              <a:t>3) Ας στηρίξουμε όλοι μαζί την </a:t>
            </a:r>
            <a:r>
              <a:rPr lang="el-GR" sz="1800" b="1" dirty="0">
                <a:solidFill>
                  <a:srgbClr val="C00000"/>
                </a:solidFill>
                <a:latin typeface="Times New Roman" panose="02020603050405020304" pitchFamily="18" charset="0"/>
                <a:cs typeface="Times New Roman" panose="02020603050405020304" pitchFamily="18" charset="0"/>
              </a:rPr>
              <a:t>ένταξή</a:t>
            </a:r>
            <a:r>
              <a:rPr lang="el-GR" sz="1800" dirty="0">
                <a:solidFill>
                  <a:schemeClr val="bg1"/>
                </a:solidFill>
                <a:latin typeface="Times New Roman" panose="02020603050405020304" pitchFamily="18" charset="0"/>
                <a:cs typeface="Times New Roman" panose="02020603050405020304" pitchFamily="18" charset="0"/>
              </a:rPr>
              <a:t> τους στην ελληνική κοινωνία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2)</a:t>
            </a:r>
          </a:p>
        </p:txBody>
      </p:sp>
      <p:sp>
        <p:nvSpPr>
          <p:cNvPr id="4" name="Θέση ημερομηνίας 3">
            <a:extLst>
              <a:ext uri="{FF2B5EF4-FFF2-40B4-BE49-F238E27FC236}">
                <a16:creationId xmlns:a16="http://schemas.microsoft.com/office/drawing/2014/main" id="{06DE08E5-1B5F-1513-6799-6B2311437A6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9E2684E-FBDC-A877-77CF-1FCE547B6733}"/>
              </a:ext>
            </a:extLst>
          </p:cNvPr>
          <p:cNvSpPr>
            <a:spLocks noGrp="1"/>
          </p:cNvSpPr>
          <p:nvPr>
            <p:ph type="sldNum" sz="quarter" idx="12"/>
          </p:nvPr>
        </p:nvSpPr>
        <p:spPr/>
        <p:txBody>
          <a:bodyPr/>
          <a:lstStyle/>
          <a:p>
            <a:fld id="{973C9DD3-2281-4512-86F6-33F38C067D89}" type="slidenum">
              <a:rPr lang="el-GR" smtClean="0"/>
              <a:t>25</a:t>
            </a:fld>
            <a:endParaRPr lang="el-GR"/>
          </a:p>
        </p:txBody>
      </p:sp>
      <p:graphicFrame>
        <p:nvGraphicFramePr>
          <p:cNvPr id="8" name="Πίνακας 7">
            <a:extLst>
              <a:ext uri="{FF2B5EF4-FFF2-40B4-BE49-F238E27FC236}">
                <a16:creationId xmlns:a16="http://schemas.microsoft.com/office/drawing/2014/main" id="{E2F86FAD-F8CA-C96D-096A-2C5C02074664}"/>
              </a:ext>
            </a:extLst>
          </p:cNvPr>
          <p:cNvGraphicFramePr>
            <a:graphicFrameLocks noGrp="1"/>
          </p:cNvGraphicFramePr>
          <p:nvPr>
            <p:extLst>
              <p:ext uri="{D42A27DB-BD31-4B8C-83A1-F6EECF244321}">
                <p14:modId xmlns:p14="http://schemas.microsoft.com/office/powerpoint/2010/main" val="264037651"/>
              </p:ext>
            </p:extLst>
          </p:nvPr>
        </p:nvGraphicFramePr>
        <p:xfrm>
          <a:off x="4171134" y="2483365"/>
          <a:ext cx="7850233" cy="1448512"/>
        </p:xfrm>
        <a:graphic>
          <a:graphicData uri="http://schemas.openxmlformats.org/drawingml/2006/table">
            <a:tbl>
              <a:tblPr firstRow="1" bandRow="1">
                <a:tableStyleId>{93296810-A885-4BE3-A3E7-6D5BEEA58F35}</a:tableStyleId>
              </a:tblPr>
              <a:tblGrid>
                <a:gridCol w="2624158">
                  <a:extLst>
                    <a:ext uri="{9D8B030D-6E8A-4147-A177-3AD203B41FA5}">
                      <a16:colId xmlns:a16="http://schemas.microsoft.com/office/drawing/2014/main" val="1031960366"/>
                    </a:ext>
                  </a:extLst>
                </a:gridCol>
                <a:gridCol w="2996887">
                  <a:extLst>
                    <a:ext uri="{9D8B030D-6E8A-4147-A177-3AD203B41FA5}">
                      <a16:colId xmlns:a16="http://schemas.microsoft.com/office/drawing/2014/main" val="708469129"/>
                    </a:ext>
                  </a:extLst>
                </a:gridCol>
                <a:gridCol w="2229188">
                  <a:extLst>
                    <a:ext uri="{9D8B030D-6E8A-4147-A177-3AD203B41FA5}">
                      <a16:colId xmlns:a16="http://schemas.microsoft.com/office/drawing/2014/main" val="205440587"/>
                    </a:ext>
                  </a:extLst>
                </a:gridCol>
              </a:tblGrid>
              <a:tr h="435057">
                <a:tc gridSpan="3">
                  <a:txBody>
                    <a:bodyPr/>
                    <a:lstStyle/>
                    <a:p>
                      <a:pPr algn="ctr"/>
                      <a:r>
                        <a:rPr lang="en-US" dirty="0">
                          <a:latin typeface="Times New Roman" panose="02020603050405020304" pitchFamily="18" charset="0"/>
                          <a:cs typeface="Times New Roman" panose="02020603050405020304" pitchFamily="18" charset="0"/>
                        </a:rPr>
                        <a:t>Halliday &amp; Matthiessen (</a:t>
                      </a:r>
                      <a:r>
                        <a:rPr lang="el-GR" dirty="0">
                          <a:latin typeface="Times New Roman" panose="02020603050405020304" pitchFamily="18" charset="0"/>
                          <a:cs typeface="Times New Roman" panose="02020603050405020304" pitchFamily="18" charset="0"/>
                        </a:rPr>
                        <a:t>2014</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618696657"/>
                  </a:ext>
                </a:extLst>
              </a:tr>
              <a:tr h="368529">
                <a:tc>
                  <a:txBody>
                    <a:bodyPr/>
                    <a:lstStyle/>
                    <a:p>
                      <a:pPr algn="ctr"/>
                      <a:r>
                        <a:rPr lang="el-GR" b="1" dirty="0">
                          <a:latin typeface="Times New Roman" panose="02020603050405020304" pitchFamily="18" charset="0"/>
                          <a:cs typeface="Times New Roman" panose="02020603050405020304" pitchFamily="18" charset="0"/>
                        </a:rPr>
                        <a:t>Υλική διαδικασίας</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 δράστης</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Στοιχείο περίστασης </a:t>
                      </a:r>
                    </a:p>
                  </a:txBody>
                  <a:tcPr>
                    <a:solidFill>
                      <a:srgbClr val="FFC000"/>
                    </a:solidFill>
                  </a:tcPr>
                </a:tc>
                <a:extLst>
                  <a:ext uri="{0D108BD9-81ED-4DB2-BD59-A6C34878D82A}">
                    <a16:rowId xmlns:a16="http://schemas.microsoft.com/office/drawing/2014/main" val="3778129603"/>
                  </a:ext>
                </a:extLst>
              </a:tr>
              <a:tr h="644926">
                <a:tc>
                  <a:txBody>
                    <a:bodyPr/>
                    <a:lstStyle/>
                    <a:p>
                      <a:r>
                        <a:rPr lang="el-GR" dirty="0">
                          <a:latin typeface="Times New Roman" panose="02020603050405020304" pitchFamily="18" charset="0"/>
                          <a:cs typeface="Times New Roman" panose="02020603050405020304" pitchFamily="18" charset="0"/>
                        </a:rPr>
                        <a:t>Η αγάπη που παίρνεις</a:t>
                      </a:r>
                    </a:p>
                  </a:txBody>
                  <a:tcPr/>
                </a:tc>
                <a:tc>
                  <a:txBody>
                    <a:bodyPr/>
                    <a:lstStyle/>
                    <a:p>
                      <a:r>
                        <a:rPr lang="el-GR" dirty="0">
                          <a:latin typeface="Times New Roman" panose="02020603050405020304" pitchFamily="18" charset="0"/>
                          <a:cs typeface="Times New Roman" panose="02020603050405020304" pitchFamily="18" charset="0"/>
                        </a:rPr>
                        <a:t>Εσύ, ο </a:t>
                      </a:r>
                      <a:r>
                        <a:rPr lang="el-GR" dirty="0" err="1">
                          <a:latin typeface="Times New Roman" panose="02020603050405020304" pitchFamily="18" charset="0"/>
                          <a:cs typeface="Times New Roman" panose="02020603050405020304" pitchFamily="18" charset="0"/>
                        </a:rPr>
                        <a:t>πλειονοτικός</a:t>
                      </a:r>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Από τα μάτια των παιδιών</a:t>
                      </a:r>
                    </a:p>
                  </a:txBody>
                  <a:tcPr/>
                </a:tc>
                <a:extLst>
                  <a:ext uri="{0D108BD9-81ED-4DB2-BD59-A6C34878D82A}">
                    <a16:rowId xmlns:a16="http://schemas.microsoft.com/office/drawing/2014/main" val="3661238801"/>
                  </a:ext>
                </a:extLst>
              </a:tr>
            </a:tbl>
          </a:graphicData>
        </a:graphic>
      </p:graphicFrame>
      <p:sp>
        <p:nvSpPr>
          <p:cNvPr id="5" name="TextBox 4">
            <a:extLst>
              <a:ext uri="{FF2B5EF4-FFF2-40B4-BE49-F238E27FC236}">
                <a16:creationId xmlns:a16="http://schemas.microsoft.com/office/drawing/2014/main" id="{31F6E72E-B413-CB08-0BE0-7F7041FBE11A}"/>
              </a:ext>
            </a:extLst>
          </p:cNvPr>
          <p:cNvSpPr txBox="1"/>
          <p:nvPr/>
        </p:nvSpPr>
        <p:spPr>
          <a:xfrm>
            <a:off x="4369798" y="155948"/>
            <a:ext cx="7296694" cy="1477328"/>
          </a:xfrm>
          <a:prstGeom prst="rect">
            <a:avLst/>
          </a:prstGeom>
          <a:noFill/>
        </p:spPr>
        <p:txBody>
          <a:bodyPr wrap="square" rtlCol="0">
            <a:spAutoFit/>
          </a:bodyPr>
          <a:lstStyle/>
          <a:p>
            <a:pPr marL="285750" indent="-285750">
              <a:buFont typeface="Wingdings" panose="05000000000000000000" pitchFamily="2" charset="2"/>
              <a:buChar char="Ø"/>
            </a:pPr>
            <a:r>
              <a:rPr lang="el-GR" dirty="0">
                <a:solidFill>
                  <a:srgbClr val="FFC000"/>
                </a:solidFill>
                <a:latin typeface="Times New Roman" panose="02020603050405020304" pitchFamily="18" charset="0"/>
                <a:cs typeface="Times New Roman" panose="02020603050405020304" pitchFamily="18" charset="0"/>
              </a:rPr>
              <a:t>ένταξη</a:t>
            </a:r>
            <a:r>
              <a:rPr lang="el-GR" dirty="0">
                <a:latin typeface="Times New Roman" panose="02020603050405020304" pitchFamily="18" charset="0"/>
                <a:cs typeface="Times New Roman" panose="02020603050405020304" pitchFamily="18" charset="0"/>
              </a:rPr>
              <a:t>, </a:t>
            </a:r>
            <a:r>
              <a:rPr lang="el-GR" dirty="0">
                <a:solidFill>
                  <a:srgbClr val="FFC000"/>
                </a:solidFill>
                <a:latin typeface="Times New Roman" panose="02020603050405020304" pitchFamily="18" charset="0"/>
                <a:cs typeface="Times New Roman" panose="02020603050405020304" pitchFamily="18" charset="0"/>
              </a:rPr>
              <a:t>φιλοξενία</a:t>
            </a:r>
            <a:r>
              <a:rPr lang="el-GR" dirty="0">
                <a:latin typeface="Times New Roman" panose="02020603050405020304" pitchFamily="18" charset="0"/>
                <a:cs typeface="Times New Roman" panose="02020603050405020304" pitchFamily="18" charset="0"/>
              </a:rPr>
              <a:t>, </a:t>
            </a:r>
            <a:r>
              <a:rPr lang="el-GR" dirty="0">
                <a:solidFill>
                  <a:srgbClr val="FFC000"/>
                </a:solidFill>
                <a:latin typeface="Times New Roman" panose="02020603050405020304" pitchFamily="18" charset="0"/>
                <a:cs typeface="Times New Roman" panose="02020603050405020304" pitchFamily="18" charset="0"/>
              </a:rPr>
              <a:t>όνειρο</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rPr>
              <a:t>ονοματικά σύνολα, ως στατικές διαδικασίες </a:t>
            </a:r>
            <a:r>
              <a:rPr lang="el-GR" dirty="0">
                <a:latin typeface="Times New Roman" panose="02020603050405020304" pitchFamily="18" charset="0"/>
                <a:cs typeface="Times New Roman" panose="02020603050405020304" pitchFamily="18" charset="0"/>
                <a:sym typeface="Wingdings" panose="05000000000000000000" pitchFamily="2" charset="2"/>
              </a:rPr>
              <a:t> στρατηγική αφαίρεσης δράσης (</a:t>
            </a:r>
            <a:r>
              <a:rPr lang="el-GR" dirty="0">
                <a:latin typeface="Times New Roman" panose="02020603050405020304" pitchFamily="18" charset="0"/>
                <a:cs typeface="Times New Roman" panose="02020603050405020304" pitchFamily="18" charset="0"/>
              </a:rPr>
              <a:t>van </a:t>
            </a:r>
            <a:r>
              <a:rPr lang="el-GR" dirty="0" err="1">
                <a:latin typeface="Times New Roman" panose="02020603050405020304" pitchFamily="18" charset="0"/>
                <a:cs typeface="Times New Roman" panose="02020603050405020304" pitchFamily="18" charset="0"/>
              </a:rPr>
              <a:t>Leeuwen</a:t>
            </a:r>
            <a:r>
              <a:rPr lang="el-GR" dirty="0">
                <a:latin typeface="Times New Roman" panose="02020603050405020304" pitchFamily="18" charset="0"/>
                <a:cs typeface="Times New Roman" panose="02020603050405020304" pitchFamily="18" charset="0"/>
              </a:rPr>
              <a:t> 2008)</a:t>
            </a:r>
          </a:p>
          <a:p>
            <a:pPr marL="285750" indent="-285750">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Κάνουμε πραγματικότητα το </a:t>
            </a:r>
            <a:r>
              <a:rPr lang="el-GR" i="1" dirty="0">
                <a:solidFill>
                  <a:srgbClr val="FFC000"/>
                </a:solidFill>
                <a:latin typeface="Times New Roman" panose="02020603050405020304" pitchFamily="18" charset="0"/>
                <a:cs typeface="Times New Roman" panose="02020603050405020304" pitchFamily="18" charset="0"/>
              </a:rPr>
              <a:t>όνειρο</a:t>
            </a:r>
            <a:r>
              <a:rPr lang="el-GR" i="1" dirty="0">
                <a:latin typeface="Times New Roman" panose="02020603050405020304" pitchFamily="18" charset="0"/>
                <a:cs typeface="Times New Roman" panose="02020603050405020304" pitchFamily="18" charset="0"/>
              </a:rPr>
              <a:t> πολλών παιδιών για </a:t>
            </a:r>
            <a:r>
              <a:rPr lang="el-GR" i="1" dirty="0">
                <a:solidFill>
                  <a:srgbClr val="FFC000"/>
                </a:solidFill>
                <a:latin typeface="Times New Roman" panose="02020603050405020304" pitchFamily="18" charset="0"/>
                <a:cs typeface="Times New Roman" panose="02020603050405020304" pitchFamily="18" charset="0"/>
              </a:rPr>
              <a:t>ένταξη</a:t>
            </a:r>
            <a:r>
              <a:rPr lang="el-GR" i="1" dirty="0">
                <a:latin typeface="Times New Roman" panose="02020603050405020304" pitchFamily="18" charset="0"/>
                <a:cs typeface="Times New Roman" panose="02020603050405020304" pitchFamily="18" charset="0"/>
              </a:rPr>
              <a:t> στην δημόσια εκπαίδευση </a:t>
            </a:r>
            <a:r>
              <a:rPr lang="en-US" dirty="0">
                <a:latin typeface="Times New Roman" panose="02020603050405020304" pitchFamily="18" charset="0"/>
                <a:cs typeface="Times New Roman" panose="02020603050405020304" pitchFamily="18" charset="0"/>
              </a:rPr>
              <a:t>vs</a:t>
            </a:r>
            <a:r>
              <a:rPr lang="el-GR"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τα παιδιά </a:t>
            </a:r>
            <a:r>
              <a:rPr lang="el-GR" i="1" dirty="0">
                <a:solidFill>
                  <a:srgbClr val="FFC000"/>
                </a:solidFill>
                <a:latin typeface="Times New Roman" panose="02020603050405020304" pitchFamily="18" charset="0"/>
                <a:cs typeface="Times New Roman" panose="02020603050405020304" pitchFamily="18" charset="0"/>
              </a:rPr>
              <a:t>ονειρεύονται</a:t>
            </a:r>
            <a:r>
              <a:rPr lang="el-GR" i="1" dirty="0">
                <a:latin typeface="Times New Roman" panose="02020603050405020304" pitchFamily="18" charset="0"/>
                <a:cs typeface="Times New Roman" panose="02020603050405020304" pitchFamily="18" charset="0"/>
              </a:rPr>
              <a:t> να </a:t>
            </a:r>
            <a:r>
              <a:rPr lang="el-GR" i="1" dirty="0">
                <a:solidFill>
                  <a:srgbClr val="FFC000"/>
                </a:solidFill>
                <a:latin typeface="Times New Roman" panose="02020603050405020304" pitchFamily="18" charset="0"/>
                <a:cs typeface="Times New Roman" panose="02020603050405020304" pitchFamily="18" charset="0"/>
              </a:rPr>
              <a:t>ενταχθούν</a:t>
            </a:r>
            <a:r>
              <a:rPr lang="el-GR" i="1" dirty="0">
                <a:latin typeface="Times New Roman" panose="02020603050405020304" pitchFamily="18" charset="0"/>
                <a:cs typeface="Times New Roman" panose="02020603050405020304" pitchFamily="18" charset="0"/>
              </a:rPr>
              <a:t> στην δημόσια εκπαίδευση</a:t>
            </a:r>
          </a:p>
        </p:txBody>
      </p:sp>
      <p:sp>
        <p:nvSpPr>
          <p:cNvPr id="7" name="TextBox 6">
            <a:extLst>
              <a:ext uri="{FF2B5EF4-FFF2-40B4-BE49-F238E27FC236}">
                <a16:creationId xmlns:a16="http://schemas.microsoft.com/office/drawing/2014/main" id="{862A9538-BAB9-CAF3-7796-AE548A409F5B}"/>
              </a:ext>
            </a:extLst>
          </p:cNvPr>
          <p:cNvSpPr txBox="1"/>
          <p:nvPr/>
        </p:nvSpPr>
        <p:spPr>
          <a:xfrm>
            <a:off x="4574996" y="1922320"/>
            <a:ext cx="7235190" cy="369332"/>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Η </a:t>
            </a:r>
            <a:r>
              <a:rPr lang="el-GR" dirty="0">
                <a:solidFill>
                  <a:srgbClr val="FFC000"/>
                </a:solidFill>
                <a:latin typeface="Times New Roman" panose="02020603050405020304" pitchFamily="18" charset="0"/>
                <a:cs typeface="Times New Roman" panose="02020603050405020304" pitchFamily="18" charset="0"/>
              </a:rPr>
              <a:t>αγάπη</a:t>
            </a:r>
            <a:r>
              <a:rPr lang="el-GR" dirty="0">
                <a:latin typeface="Times New Roman" panose="02020603050405020304" pitchFamily="18" charset="0"/>
                <a:cs typeface="Times New Roman" panose="02020603050405020304" pitchFamily="18" charset="0"/>
              </a:rPr>
              <a:t> που παίρνεις από τα μάτια αυτών των παιδιών </a:t>
            </a:r>
          </a:p>
        </p:txBody>
      </p:sp>
      <p:graphicFrame>
        <p:nvGraphicFramePr>
          <p:cNvPr id="10" name="Πίνακας 9">
            <a:extLst>
              <a:ext uri="{FF2B5EF4-FFF2-40B4-BE49-F238E27FC236}">
                <a16:creationId xmlns:a16="http://schemas.microsoft.com/office/drawing/2014/main" id="{4089B541-6089-F738-B8E6-04BB0F2ABE6B}"/>
              </a:ext>
            </a:extLst>
          </p:cNvPr>
          <p:cNvGraphicFramePr>
            <a:graphicFrameLocks noGrp="1"/>
          </p:cNvGraphicFramePr>
          <p:nvPr>
            <p:extLst>
              <p:ext uri="{D42A27DB-BD31-4B8C-83A1-F6EECF244321}">
                <p14:modId xmlns:p14="http://schemas.microsoft.com/office/powerpoint/2010/main" val="3283355470"/>
              </p:ext>
            </p:extLst>
          </p:nvPr>
        </p:nvGraphicFramePr>
        <p:xfrm>
          <a:off x="4171134" y="4003778"/>
          <a:ext cx="7815944" cy="1822454"/>
        </p:xfrm>
        <a:graphic>
          <a:graphicData uri="http://schemas.openxmlformats.org/drawingml/2006/table">
            <a:tbl>
              <a:tblPr firstRow="1" bandRow="1">
                <a:tableStyleId>{93296810-A885-4BE3-A3E7-6D5BEEA58F35}</a:tableStyleId>
              </a:tblPr>
              <a:tblGrid>
                <a:gridCol w="2674348">
                  <a:extLst>
                    <a:ext uri="{9D8B030D-6E8A-4147-A177-3AD203B41FA5}">
                      <a16:colId xmlns:a16="http://schemas.microsoft.com/office/drawing/2014/main" val="1031960366"/>
                    </a:ext>
                  </a:extLst>
                </a:gridCol>
                <a:gridCol w="1589315">
                  <a:extLst>
                    <a:ext uri="{9D8B030D-6E8A-4147-A177-3AD203B41FA5}">
                      <a16:colId xmlns:a16="http://schemas.microsoft.com/office/drawing/2014/main" val="2397943332"/>
                    </a:ext>
                  </a:extLst>
                </a:gridCol>
                <a:gridCol w="1667382">
                  <a:extLst>
                    <a:ext uri="{9D8B030D-6E8A-4147-A177-3AD203B41FA5}">
                      <a16:colId xmlns:a16="http://schemas.microsoft.com/office/drawing/2014/main" val="708469129"/>
                    </a:ext>
                  </a:extLst>
                </a:gridCol>
                <a:gridCol w="1884899">
                  <a:extLst>
                    <a:ext uri="{9D8B030D-6E8A-4147-A177-3AD203B41FA5}">
                      <a16:colId xmlns:a16="http://schemas.microsoft.com/office/drawing/2014/main" val="205440587"/>
                    </a:ext>
                  </a:extLst>
                </a:gridCol>
              </a:tblGrid>
              <a:tr h="320031">
                <a:tc gridSpan="4">
                  <a:txBody>
                    <a:bodyPr/>
                    <a:lstStyle/>
                    <a:p>
                      <a:pPr algn="ctr"/>
                      <a:r>
                        <a:rPr lang="en-US" dirty="0">
                          <a:latin typeface="Times New Roman" panose="02020603050405020304" pitchFamily="18" charset="0"/>
                          <a:cs typeface="Times New Roman" panose="02020603050405020304" pitchFamily="18" charset="0"/>
                        </a:rPr>
                        <a:t>Van Leeuwen 2008</a:t>
                      </a:r>
                      <a:endParaRPr lang="el-GR" dirty="0">
                        <a:latin typeface="Times New Roman" panose="02020603050405020304" pitchFamily="18" charset="0"/>
                        <a:cs typeface="Times New Roman" panose="02020603050405020304" pitchFamily="18" charset="0"/>
                      </a:endParaRPr>
                    </a:p>
                  </a:txBody>
                  <a:tcPr/>
                </a:tc>
                <a:tc hMerge="1">
                  <a:txBody>
                    <a:bodyPr/>
                    <a:lstStyle/>
                    <a:p>
                      <a:endParaRPr lang="el-GR"/>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618696657"/>
                  </a:ext>
                </a:extLst>
              </a:tr>
              <a:tr h="571629">
                <a:tc>
                  <a:txBody>
                    <a:bodyPr/>
                    <a:lstStyle/>
                    <a:p>
                      <a:pPr algn="ctr"/>
                      <a:r>
                        <a:rPr lang="el-GR" b="1" dirty="0">
                          <a:latin typeface="Times New Roman" panose="02020603050405020304" pitchFamily="18" charset="0"/>
                          <a:cs typeface="Times New Roman" panose="02020603050405020304" pitchFamily="18" charset="0"/>
                        </a:rPr>
                        <a:t>Αναπαράσταση δράσης μέσω ουσιαστικού</a:t>
                      </a:r>
                    </a:p>
                  </a:txBody>
                  <a:tcPr>
                    <a:solidFill>
                      <a:srgbClr val="FFC000"/>
                    </a:solidFill>
                  </a:tcPr>
                </a:tc>
                <a:tc>
                  <a:txBody>
                    <a:bodyPr/>
                    <a:lstStyle/>
                    <a:p>
                      <a:pPr algn="ctr"/>
                      <a:endParaRPr lang="el-GR"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 ενεργός ρόλος </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Σωματική αναφορά</a:t>
                      </a:r>
                    </a:p>
                  </a:txBody>
                  <a:tcPr>
                    <a:solidFill>
                      <a:srgbClr val="FFC000"/>
                    </a:solidFill>
                  </a:tcPr>
                </a:tc>
                <a:extLst>
                  <a:ext uri="{0D108BD9-81ED-4DB2-BD59-A6C34878D82A}">
                    <a16:rowId xmlns:a16="http://schemas.microsoft.com/office/drawing/2014/main" val="3778129603"/>
                  </a:ext>
                </a:extLst>
              </a:tr>
              <a:tr h="816614">
                <a:tc>
                  <a:txBody>
                    <a:bodyPr/>
                    <a:lstStyle/>
                    <a:p>
                      <a:r>
                        <a:rPr lang="el-GR" dirty="0">
                          <a:latin typeface="Times New Roman" panose="02020603050405020304" pitchFamily="18" charset="0"/>
                          <a:cs typeface="Times New Roman" panose="02020603050405020304" pitchFamily="18" charset="0"/>
                        </a:rPr>
                        <a:t>Η αγάπη </a:t>
                      </a:r>
                    </a:p>
                  </a:txBody>
                  <a:tcPr/>
                </a:tc>
                <a:tc>
                  <a:txBody>
                    <a:bodyPr/>
                    <a:lstStyle/>
                    <a:p>
                      <a:r>
                        <a:rPr lang="el-GR" dirty="0">
                          <a:latin typeface="Times New Roman" panose="02020603050405020304" pitchFamily="18" charset="0"/>
                          <a:cs typeface="Times New Roman" panose="02020603050405020304" pitchFamily="18" charset="0"/>
                        </a:rPr>
                        <a:t>Που παίρνεις </a:t>
                      </a:r>
                    </a:p>
                  </a:txBody>
                  <a:tcPr/>
                </a:tc>
                <a:tc>
                  <a:txBody>
                    <a:bodyPr/>
                    <a:lstStyle/>
                    <a:p>
                      <a:r>
                        <a:rPr lang="el-GR" dirty="0">
                          <a:latin typeface="Times New Roman" panose="02020603050405020304" pitchFamily="18" charset="0"/>
                          <a:cs typeface="Times New Roman" panose="02020603050405020304" pitchFamily="18" charset="0"/>
                        </a:rPr>
                        <a:t>Εσύ ο </a:t>
                      </a:r>
                      <a:r>
                        <a:rPr lang="el-GR" dirty="0" err="1">
                          <a:latin typeface="Times New Roman" panose="02020603050405020304" pitchFamily="18" charset="0"/>
                          <a:cs typeface="Times New Roman" panose="02020603050405020304" pitchFamily="18" charset="0"/>
                        </a:rPr>
                        <a:t>πλειονοτικός</a:t>
                      </a:r>
                      <a:endParaRPr lang="el-GR" dirty="0">
                        <a:latin typeface="Times New Roman" panose="02020603050405020304" pitchFamily="18" charset="0"/>
                        <a:cs typeface="Times New Roman" panose="02020603050405020304" pitchFamily="18" charset="0"/>
                      </a:endParaRPr>
                    </a:p>
                  </a:txBody>
                  <a:tcPr/>
                </a:tc>
                <a:tc>
                  <a:txBody>
                    <a:bodyPr/>
                    <a:lstStyle/>
                    <a:p>
                      <a:r>
                        <a:rPr lang="el-GR" dirty="0">
                          <a:latin typeface="Times New Roman" panose="02020603050405020304" pitchFamily="18" charset="0"/>
                          <a:cs typeface="Times New Roman" panose="02020603050405020304" pitchFamily="18" charset="0"/>
                        </a:rPr>
                        <a:t>Από τα μάτια των παιδιών</a:t>
                      </a:r>
                    </a:p>
                  </a:txBody>
                  <a:tcPr/>
                </a:tc>
                <a:extLst>
                  <a:ext uri="{0D108BD9-81ED-4DB2-BD59-A6C34878D82A}">
                    <a16:rowId xmlns:a16="http://schemas.microsoft.com/office/drawing/2014/main" val="3661238801"/>
                  </a:ext>
                </a:extLst>
              </a:tr>
            </a:tbl>
          </a:graphicData>
        </a:graphic>
      </p:graphicFrame>
      <p:sp>
        <p:nvSpPr>
          <p:cNvPr id="12" name="TextBox 11">
            <a:extLst>
              <a:ext uri="{FF2B5EF4-FFF2-40B4-BE49-F238E27FC236}">
                <a16:creationId xmlns:a16="http://schemas.microsoft.com/office/drawing/2014/main" id="{52F5025D-0D40-8AC6-760E-38759DB45623}"/>
              </a:ext>
            </a:extLst>
          </p:cNvPr>
          <p:cNvSpPr txBox="1"/>
          <p:nvPr/>
        </p:nvSpPr>
        <p:spPr>
          <a:xfrm>
            <a:off x="4369798" y="6150429"/>
            <a:ext cx="7440388" cy="646331"/>
          </a:xfrm>
          <a:prstGeom prst="rect">
            <a:avLst/>
          </a:prstGeom>
          <a:noFill/>
        </p:spPr>
        <p:txBody>
          <a:bodyPr wrap="square" rtlCol="0">
            <a:spAutoFit/>
          </a:bodyPr>
          <a:lstStyle/>
          <a:p>
            <a:r>
              <a:rPr lang="el-GR" dirty="0">
                <a:highlight>
                  <a:srgbClr val="FF00FF"/>
                </a:highlight>
                <a:latin typeface="Times New Roman" panose="02020603050405020304" pitchFamily="18" charset="0"/>
                <a:cs typeface="Times New Roman" panose="02020603050405020304" pitchFamily="18" charset="0"/>
              </a:rPr>
              <a:t>Σωματική αναφορά </a:t>
            </a:r>
            <a:r>
              <a:rPr lang="el-GR" dirty="0">
                <a:latin typeface="Times New Roman" panose="02020603050405020304" pitchFamily="18" charset="0"/>
                <a:cs typeface="Times New Roman" panose="02020603050405020304" pitchFamily="18" charset="0"/>
                <a:sym typeface="Wingdings" panose="05000000000000000000" pitchFamily="2" charset="2"/>
              </a:rPr>
              <a:t> μέσα από τα μάτια των παιδιών  στρατηγική </a:t>
            </a:r>
            <a:r>
              <a:rPr lang="el-GR" dirty="0" err="1">
                <a:latin typeface="Times New Roman" panose="02020603050405020304" pitchFamily="18" charset="0"/>
                <a:cs typeface="Times New Roman" panose="02020603050405020304" pitchFamily="18" charset="0"/>
                <a:sym typeface="Wingdings" panose="05000000000000000000" pitchFamily="2" charset="2"/>
              </a:rPr>
              <a:t>παρασκηνιοποίησης</a:t>
            </a:r>
            <a:r>
              <a:rPr lang="el-GR" dirty="0">
                <a:latin typeface="Times New Roman" panose="02020603050405020304" pitchFamily="18" charset="0"/>
                <a:cs typeface="Times New Roman" panose="02020603050405020304" pitchFamily="18" charset="0"/>
                <a:sym typeface="Wingdings" panose="05000000000000000000" pitchFamily="2" charset="2"/>
              </a:rPr>
              <a:t> δράστη</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85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855740B3-C52A-930A-2641-F7EE6C706EDD}"/>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Αναπαράσταση δράσης - </a:t>
            </a:r>
            <a:r>
              <a:rPr lang="el-GR" dirty="0" err="1">
                <a:latin typeface="Times New Roman" panose="02020603050405020304" pitchFamily="18" charset="0"/>
                <a:cs typeface="Times New Roman" panose="02020603050405020304" pitchFamily="18" charset="0"/>
              </a:rPr>
              <a:t>μακροεπίπεδο</a:t>
            </a:r>
            <a:endParaRPr lang="el-GR" dirty="0">
              <a:latin typeface="Times New Roman" panose="02020603050405020304" pitchFamily="18"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8260957E-BA87-4656-80DF-F1CC7507EE6E}"/>
              </a:ext>
            </a:extLst>
          </p:cNvPr>
          <p:cNvSpPr>
            <a:spLocks noGrp="1"/>
          </p:cNvSpPr>
          <p:nvPr>
            <p:ph idx="1"/>
          </p:nvPr>
        </p:nvSpPr>
        <p:spPr/>
        <p:txBody>
          <a:bodyPr/>
          <a:lstStyle/>
          <a:p>
            <a:pPr algn="just"/>
            <a:r>
              <a:rPr lang="el-GR" dirty="0">
                <a:latin typeface="Times New Roman" panose="02020603050405020304" pitchFamily="18" charset="0"/>
                <a:cs typeface="Times New Roman" panose="02020603050405020304" pitchFamily="18" charset="0"/>
              </a:rPr>
              <a:t>Οι μετανάστες αναπαρίστανται σαν αντικείμενα στα οποία δρα η ενέργεια των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παρά σαν υποκείμενα που δρουν και αποφασίζουν </a:t>
            </a:r>
          </a:p>
          <a:p>
            <a:pPr algn="just"/>
            <a:r>
              <a:rPr lang="el-GR" dirty="0">
                <a:latin typeface="Times New Roman" panose="02020603050405020304" pitchFamily="18" charset="0"/>
                <a:cs typeface="Times New Roman" panose="02020603050405020304" pitchFamily="18" charset="0"/>
              </a:rPr>
              <a:t>Η δράση των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προς τους μετανάστες συγκροτεί σχέσεις εξουσίας που απευθύνονται και προτείνονται στους αποδέκτες </a:t>
            </a:r>
            <a:r>
              <a:rPr lang="el-GR" dirty="0">
                <a:latin typeface="Times New Roman" panose="02020603050405020304" pitchFamily="18" charset="0"/>
                <a:cs typeface="Times New Roman" panose="02020603050405020304" pitchFamily="18" charset="0"/>
                <a:sym typeface="Wingdings" panose="05000000000000000000" pitchFamily="2" charset="2"/>
              </a:rPr>
              <a:t> κατασκευάζονται από τους </a:t>
            </a:r>
            <a:r>
              <a:rPr lang="el-GR" dirty="0" err="1">
                <a:latin typeface="Times New Roman" panose="02020603050405020304" pitchFamily="18" charset="0"/>
                <a:cs typeface="Times New Roman" panose="02020603050405020304" pitchFamily="18" charset="0"/>
                <a:sym typeface="Wingdings" panose="05000000000000000000" pitchFamily="2" charset="2"/>
              </a:rPr>
              <a:t>πλειονοτικούς</a:t>
            </a:r>
            <a:r>
              <a:rPr lang="el-GR" dirty="0">
                <a:latin typeface="Times New Roman" panose="02020603050405020304" pitchFamily="18" charset="0"/>
                <a:cs typeface="Times New Roman" panose="02020603050405020304" pitchFamily="18" charset="0"/>
                <a:sym typeface="Wingdings" panose="05000000000000000000" pitchFamily="2" charset="2"/>
              </a:rPr>
              <a:t> τα όρια δράσης των μεταναστών, τα οποία προτείνονται στους αποδέκτες. </a:t>
            </a:r>
          </a:p>
          <a:p>
            <a:pPr algn="just"/>
            <a:r>
              <a:rPr lang="el-GR" dirty="0">
                <a:latin typeface="Times New Roman" panose="02020603050405020304" pitchFamily="18" charset="0"/>
                <a:cs typeface="Times New Roman" panose="02020603050405020304" pitchFamily="18" charset="0"/>
                <a:sym typeface="Wingdings" panose="05000000000000000000" pitchFamily="2" charset="2"/>
              </a:rPr>
              <a:t>Όταν οι μετανάστες αναπαρίστανται ως δράστες, εμφανίζονται είτε σε ενέργειες που τονίζουν την επιθυμία τους να αφομοιωθούν («είχανε κανονίσει λεπτομέρειες που εμείς δεν είχαμε κανονίσει, το που θα κοιμηθούν, πώς θα κοιμηθούν»), είτε σε μη </a:t>
            </a:r>
            <a:r>
              <a:rPr lang="el-GR" dirty="0" err="1">
                <a:latin typeface="Times New Roman" panose="02020603050405020304" pitchFamily="18" charset="0"/>
                <a:cs typeface="Times New Roman" panose="02020603050405020304" pitchFamily="18" charset="0"/>
                <a:sym typeface="Wingdings" panose="05000000000000000000" pitchFamily="2" charset="2"/>
              </a:rPr>
              <a:t>επενεργητικές</a:t>
            </a:r>
            <a:r>
              <a:rPr lang="el-GR" dirty="0">
                <a:latin typeface="Times New Roman" panose="02020603050405020304" pitchFamily="18" charset="0"/>
                <a:cs typeface="Times New Roman" panose="02020603050405020304" pitchFamily="18" charset="0"/>
                <a:sym typeface="Wingdings" panose="05000000000000000000" pitchFamily="2" charset="2"/>
              </a:rPr>
              <a:t> διαδικασίες, είτε μέσω ουσιαστικοποιήσεων  στρατηγικές αφαίρεσης της δράσης  η μειωμένη εξουσία προτείνεται στους αποδέκτες ως η εξουσία που οι μετανάστες «πρέπει» και «αρμόζει» να έχουν.</a:t>
            </a:r>
            <a:endParaRPr lang="el-GR" dirty="0">
              <a:latin typeface="Times New Roman" panose="02020603050405020304" pitchFamily="18" charset="0"/>
              <a:cs typeface="Times New Roman" panose="02020603050405020304" pitchFamily="18" charset="0"/>
            </a:endParaRPr>
          </a:p>
        </p:txBody>
      </p:sp>
      <p:sp>
        <p:nvSpPr>
          <p:cNvPr id="5" name="Θέση ημερομηνίας 4">
            <a:extLst>
              <a:ext uri="{FF2B5EF4-FFF2-40B4-BE49-F238E27FC236}">
                <a16:creationId xmlns:a16="http://schemas.microsoft.com/office/drawing/2014/main" id="{1BC96957-D245-225E-CE7D-DDAE5A9CA326}"/>
              </a:ext>
            </a:extLst>
          </p:cNvPr>
          <p:cNvSpPr>
            <a:spLocks noGrp="1"/>
          </p:cNvSpPr>
          <p:nvPr>
            <p:ph type="dt" sz="half" idx="10"/>
          </p:nvPr>
        </p:nvSpPr>
        <p:spPr/>
        <p:txBody>
          <a:bodyPr/>
          <a:lstStyle/>
          <a:p>
            <a:fld id="{C5F1ADA4-58F1-40C1-90BA-6F8C4E41BB30}"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7" name="Θέση αριθμού διαφάνειας 6">
            <a:extLst>
              <a:ext uri="{FF2B5EF4-FFF2-40B4-BE49-F238E27FC236}">
                <a16:creationId xmlns:a16="http://schemas.microsoft.com/office/drawing/2014/main" id="{4F5A22FB-DC5F-632A-1EDA-79EE4D5B9A96}"/>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26</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889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24A362-E834-5ECC-FA0F-EF9E47B33F15}"/>
              </a:ext>
            </a:extLst>
          </p:cNvPr>
          <p:cNvSpPr>
            <a:spLocks noGrp="1"/>
          </p:cNvSpPr>
          <p:nvPr>
            <p:ph type="title"/>
          </p:nvPr>
        </p:nvSpPr>
        <p:spPr>
          <a:xfrm>
            <a:off x="130629" y="331290"/>
            <a:ext cx="3868782" cy="1693454"/>
          </a:xfrm>
        </p:spPr>
        <p:txBody>
          <a:bodyPr>
            <a:normAutofit fontScale="90000"/>
          </a:bodyPr>
          <a:lstStyle/>
          <a:p>
            <a:r>
              <a:rPr lang="el-GR" dirty="0">
                <a:solidFill>
                  <a:schemeClr val="bg1"/>
                </a:solidFill>
                <a:latin typeface="Times New Roman" panose="02020603050405020304" pitchFamily="18" charset="0"/>
                <a:cs typeface="Times New Roman" panose="02020603050405020304" pitchFamily="18" charset="0"/>
              </a:rPr>
              <a:t>Αναπαράσταση δράσης</a:t>
            </a:r>
            <a:r>
              <a:rPr lang="en-US" dirty="0">
                <a:solidFill>
                  <a:schemeClr val="bg1"/>
                </a:solidFill>
                <a:latin typeface="Times New Roman" panose="02020603050405020304" pitchFamily="18" charset="0"/>
                <a:cs typeface="Times New Roman" panose="02020603050405020304" pitchFamily="18" charset="0"/>
              </a:rPr>
              <a:t>- </a:t>
            </a:r>
            <a:br>
              <a:rPr lang="el-GR" dirty="0">
                <a:solidFill>
                  <a:schemeClr val="bg1"/>
                </a:solidFill>
                <a:latin typeface="Times New Roman" panose="02020603050405020304" pitchFamily="18" charset="0"/>
                <a:cs typeface="Times New Roman" panose="02020603050405020304" pitchFamily="18" charset="0"/>
              </a:rPr>
            </a:br>
            <a:r>
              <a:rPr lang="el-GR" dirty="0">
                <a:solidFill>
                  <a:schemeClr val="bg1"/>
                </a:solidFill>
                <a:latin typeface="Times New Roman" panose="02020603050405020304" pitchFamily="18" charset="0"/>
                <a:cs typeface="Times New Roman" panose="02020603050405020304" pitchFamily="18" charset="0"/>
              </a:rPr>
              <a:t>αντιδράσεις -</a:t>
            </a:r>
            <a:r>
              <a:rPr lang="el-GR" dirty="0" err="1">
                <a:solidFill>
                  <a:schemeClr val="bg1"/>
                </a:solidFill>
                <a:latin typeface="Times New Roman" panose="02020603050405020304" pitchFamily="18" charset="0"/>
                <a:cs typeface="Times New Roman" panose="02020603050405020304" pitchFamily="18" charset="0"/>
              </a:rPr>
              <a:t>μικροεπίπεδο</a:t>
            </a:r>
            <a:endParaRPr lang="el-GR" dirty="0">
              <a:solidFill>
                <a:schemeClr val="bg1"/>
              </a:solidFill>
              <a:latin typeface="Times New Roman" panose="02020603050405020304" pitchFamily="18" charset="0"/>
              <a:cs typeface="Times New Roman" panose="02020603050405020304" pitchFamily="18" charset="0"/>
            </a:endParaRPr>
          </a:p>
        </p:txBody>
      </p:sp>
      <p:sp>
        <p:nvSpPr>
          <p:cNvPr id="9" name="Θέση κειμένου 8">
            <a:extLst>
              <a:ext uri="{FF2B5EF4-FFF2-40B4-BE49-F238E27FC236}">
                <a16:creationId xmlns:a16="http://schemas.microsoft.com/office/drawing/2014/main" id="{5153D8EF-C6F2-0B83-5FFC-667BE44A83D5}"/>
              </a:ext>
            </a:extLst>
          </p:cNvPr>
          <p:cNvSpPr>
            <a:spLocks noGrp="1"/>
          </p:cNvSpPr>
          <p:nvPr>
            <p:ph type="body" sz="half" idx="2"/>
          </p:nvPr>
        </p:nvSpPr>
        <p:spPr>
          <a:xfrm>
            <a:off x="174567" y="2288086"/>
            <a:ext cx="3200400" cy="2521222"/>
          </a:xfrm>
        </p:spPr>
        <p:txBody>
          <a:bodyPr>
            <a:normAutofit fontScale="92500" lnSpcReduction="20000"/>
          </a:bodyPr>
          <a:lstStyle/>
          <a:p>
            <a:r>
              <a:rPr lang="el-GR" sz="1800" dirty="0">
                <a:solidFill>
                  <a:schemeClr val="bg1"/>
                </a:solidFill>
                <a:latin typeface="Times New Roman" panose="02020603050405020304" pitchFamily="18" charset="0"/>
                <a:cs typeface="Times New Roman" panose="02020603050405020304" pitchFamily="18" charset="0"/>
              </a:rPr>
              <a:t>1) Τα παιδιά δέχονται με απίστευτη χαρά οτιδήποτε τους προσφέρουμε και νιώθουν ευγνωμοσύνη για το οτιδήποτε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1)</a:t>
            </a:r>
          </a:p>
          <a:p>
            <a:r>
              <a:rPr lang="el-GR" sz="1800" dirty="0">
                <a:solidFill>
                  <a:schemeClr val="bg1"/>
                </a:solidFill>
                <a:latin typeface="Times New Roman" panose="02020603050405020304" pitchFamily="18" charset="0"/>
                <a:cs typeface="Times New Roman" panose="02020603050405020304" pitchFamily="18" charset="0"/>
              </a:rPr>
              <a:t>(2) Μπορούν να σου πουν εικοσιπέντε φορές ευχαριστώ ας πούμε για ένα πιάτο φαγητό</a:t>
            </a:r>
            <a:r>
              <a:rPr lang="el-GR" sz="1800" dirty="0">
                <a:solidFill>
                  <a:srgbClr val="C00000"/>
                </a:solidFill>
                <a:latin typeface="Times New Roman" panose="02020603050405020304" pitchFamily="18" charset="0"/>
                <a:cs typeface="Times New Roman" panose="02020603050405020304" pitchFamily="18" charset="0"/>
              </a:rPr>
              <a:t>* </a:t>
            </a:r>
            <a:r>
              <a:rPr lang="el-GR" sz="1800" dirty="0">
                <a:solidFill>
                  <a:schemeClr val="bg1"/>
                </a:solidFill>
                <a:latin typeface="Times New Roman" panose="02020603050405020304" pitchFamily="18" charset="0"/>
                <a:cs typeface="Times New Roman" panose="02020603050405020304" pitchFamily="18" charset="0"/>
              </a:rPr>
              <a:t>(</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1)</a:t>
            </a:r>
          </a:p>
          <a:p>
            <a:r>
              <a:rPr lang="el-GR" sz="1800" dirty="0">
                <a:solidFill>
                  <a:schemeClr val="bg1"/>
                </a:solidFill>
                <a:latin typeface="Times New Roman" panose="02020603050405020304" pitchFamily="18" charset="0"/>
                <a:cs typeface="Times New Roman" panose="02020603050405020304" pitchFamily="18" charset="0"/>
              </a:rPr>
              <a:t>(3) Θέλω να πηγαίνω σχολείο (</a:t>
            </a:r>
            <a:r>
              <a:rPr lang="el-GR" sz="1800" dirty="0" err="1">
                <a:solidFill>
                  <a:schemeClr val="bg1"/>
                </a:solidFill>
                <a:latin typeface="Times New Roman" panose="02020603050405020304" pitchFamily="18" charset="0"/>
                <a:cs typeface="Times New Roman" panose="02020603050405020304" pitchFamily="18" charset="0"/>
              </a:rPr>
              <a:t>κειμ</a:t>
            </a:r>
            <a:r>
              <a:rPr lang="el-GR" sz="1800" dirty="0">
                <a:solidFill>
                  <a:schemeClr val="bg1"/>
                </a:solidFill>
                <a:latin typeface="Times New Roman" panose="02020603050405020304" pitchFamily="18" charset="0"/>
                <a:cs typeface="Times New Roman" panose="02020603050405020304" pitchFamily="18" charset="0"/>
              </a:rPr>
              <a:t> 2)</a:t>
            </a:r>
          </a:p>
        </p:txBody>
      </p:sp>
      <p:sp>
        <p:nvSpPr>
          <p:cNvPr id="4" name="Θέση ημερομηνίας 3">
            <a:extLst>
              <a:ext uri="{FF2B5EF4-FFF2-40B4-BE49-F238E27FC236}">
                <a16:creationId xmlns:a16="http://schemas.microsoft.com/office/drawing/2014/main" id="{06DE08E5-1B5F-1513-6799-6B2311437A6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9E2684E-FBDC-A877-77CF-1FCE547B6733}"/>
              </a:ext>
            </a:extLst>
          </p:cNvPr>
          <p:cNvSpPr>
            <a:spLocks noGrp="1"/>
          </p:cNvSpPr>
          <p:nvPr>
            <p:ph type="sldNum" sz="quarter" idx="12"/>
          </p:nvPr>
        </p:nvSpPr>
        <p:spPr/>
        <p:txBody>
          <a:bodyPr/>
          <a:lstStyle/>
          <a:p>
            <a:fld id="{973C9DD3-2281-4512-86F6-33F38C067D89}" type="slidenum">
              <a:rPr lang="el-GR" smtClean="0"/>
              <a:t>27</a:t>
            </a:fld>
            <a:endParaRPr lang="el-GR"/>
          </a:p>
        </p:txBody>
      </p:sp>
      <p:graphicFrame>
        <p:nvGraphicFramePr>
          <p:cNvPr id="8" name="Πίνακας 7">
            <a:extLst>
              <a:ext uri="{FF2B5EF4-FFF2-40B4-BE49-F238E27FC236}">
                <a16:creationId xmlns:a16="http://schemas.microsoft.com/office/drawing/2014/main" id="{E2F86FAD-F8CA-C96D-096A-2C5C02074664}"/>
              </a:ext>
            </a:extLst>
          </p:cNvPr>
          <p:cNvGraphicFramePr>
            <a:graphicFrameLocks noGrp="1"/>
          </p:cNvGraphicFramePr>
          <p:nvPr>
            <p:extLst>
              <p:ext uri="{D42A27DB-BD31-4B8C-83A1-F6EECF244321}">
                <p14:modId xmlns:p14="http://schemas.microsoft.com/office/powerpoint/2010/main" val="2301355899"/>
              </p:ext>
            </p:extLst>
          </p:nvPr>
        </p:nvGraphicFramePr>
        <p:xfrm>
          <a:off x="4158344" y="33090"/>
          <a:ext cx="8033656" cy="2521222"/>
        </p:xfrm>
        <a:graphic>
          <a:graphicData uri="http://schemas.openxmlformats.org/drawingml/2006/table">
            <a:tbl>
              <a:tblPr firstRow="1" bandRow="1">
                <a:tableStyleId>{93296810-A885-4BE3-A3E7-6D5BEEA58F35}</a:tableStyleId>
              </a:tblPr>
              <a:tblGrid>
                <a:gridCol w="2307770">
                  <a:extLst>
                    <a:ext uri="{9D8B030D-6E8A-4147-A177-3AD203B41FA5}">
                      <a16:colId xmlns:a16="http://schemas.microsoft.com/office/drawing/2014/main" val="1031960366"/>
                    </a:ext>
                  </a:extLst>
                </a:gridCol>
                <a:gridCol w="1142793">
                  <a:extLst>
                    <a:ext uri="{9D8B030D-6E8A-4147-A177-3AD203B41FA5}">
                      <a16:colId xmlns:a16="http://schemas.microsoft.com/office/drawing/2014/main" val="708469129"/>
                    </a:ext>
                  </a:extLst>
                </a:gridCol>
                <a:gridCol w="2015567">
                  <a:extLst>
                    <a:ext uri="{9D8B030D-6E8A-4147-A177-3AD203B41FA5}">
                      <a16:colId xmlns:a16="http://schemas.microsoft.com/office/drawing/2014/main" val="2381801852"/>
                    </a:ext>
                  </a:extLst>
                </a:gridCol>
                <a:gridCol w="2567526">
                  <a:extLst>
                    <a:ext uri="{9D8B030D-6E8A-4147-A177-3AD203B41FA5}">
                      <a16:colId xmlns:a16="http://schemas.microsoft.com/office/drawing/2014/main" val="205440587"/>
                    </a:ext>
                  </a:extLst>
                </a:gridCol>
              </a:tblGrid>
              <a:tr h="398152">
                <a:tc gridSpan="4">
                  <a:txBody>
                    <a:bodyPr/>
                    <a:lstStyle/>
                    <a:p>
                      <a:pPr algn="ctr"/>
                      <a:r>
                        <a:rPr lang="en-US" dirty="0">
                          <a:latin typeface="Times New Roman" panose="02020603050405020304" pitchFamily="18" charset="0"/>
                          <a:cs typeface="Times New Roman" panose="02020603050405020304" pitchFamily="18" charset="0"/>
                        </a:rPr>
                        <a:t>Halliday &amp; Matthiessen (</a:t>
                      </a:r>
                      <a:r>
                        <a:rPr lang="el-GR" dirty="0">
                          <a:latin typeface="Times New Roman" panose="02020603050405020304" pitchFamily="18" charset="0"/>
                          <a:cs typeface="Times New Roman" panose="02020603050405020304" pitchFamily="18" charset="0"/>
                        </a:rPr>
                        <a:t>2014</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extLst>
                  <a:ext uri="{0D108BD9-81ED-4DB2-BD59-A6C34878D82A}">
                    <a16:rowId xmlns:a16="http://schemas.microsoft.com/office/drawing/2014/main" val="1618696657"/>
                  </a:ext>
                </a:extLst>
              </a:tr>
              <a:tr h="349210">
                <a:tc>
                  <a:txBody>
                    <a:bodyPr/>
                    <a:lstStyle/>
                    <a:p>
                      <a:pPr algn="ctr"/>
                      <a:r>
                        <a:rPr lang="el-GR" b="1" dirty="0">
                          <a:latin typeface="Times New Roman" panose="02020603050405020304" pitchFamily="18" charset="0"/>
                          <a:cs typeface="Times New Roman" panose="02020603050405020304" pitchFamily="18" charset="0"/>
                        </a:rPr>
                        <a:t>Υλική διαδικασία</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 δράστης</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στόχος</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Στοιχείο περίστασης </a:t>
                      </a:r>
                    </a:p>
                  </a:txBody>
                  <a:tcPr>
                    <a:solidFill>
                      <a:srgbClr val="FFC000"/>
                    </a:solidFill>
                  </a:tcPr>
                </a:tc>
                <a:extLst>
                  <a:ext uri="{0D108BD9-81ED-4DB2-BD59-A6C34878D82A}">
                    <a16:rowId xmlns:a16="http://schemas.microsoft.com/office/drawing/2014/main" val="3778129603"/>
                  </a:ext>
                </a:extLst>
              </a:tr>
              <a:tr h="611118">
                <a:tc>
                  <a:txBody>
                    <a:bodyPr/>
                    <a:lstStyle/>
                    <a:p>
                      <a:r>
                        <a:rPr lang="el-GR" dirty="0">
                          <a:latin typeface="Times New Roman" panose="02020603050405020304" pitchFamily="18" charset="0"/>
                          <a:cs typeface="Times New Roman" panose="02020603050405020304" pitchFamily="18" charset="0"/>
                        </a:rPr>
                        <a:t>Δέχονται</a:t>
                      </a:r>
                    </a:p>
                  </a:txBody>
                  <a:tcPr/>
                </a:tc>
                <a:tc>
                  <a:txBody>
                    <a:bodyPr/>
                    <a:lstStyle/>
                    <a:p>
                      <a:r>
                        <a:rPr lang="el-GR" dirty="0">
                          <a:latin typeface="Times New Roman" panose="02020603050405020304" pitchFamily="18" charset="0"/>
                          <a:cs typeface="Times New Roman" panose="02020603050405020304" pitchFamily="18" charset="0"/>
                        </a:rPr>
                        <a:t>Τα παιδιά</a:t>
                      </a:r>
                    </a:p>
                  </a:txBody>
                  <a:tcPr/>
                </a:tc>
                <a:tc>
                  <a:txBody>
                    <a:bodyPr/>
                    <a:lstStyle/>
                    <a:p>
                      <a:r>
                        <a:rPr lang="el-GR" dirty="0">
                          <a:latin typeface="Times New Roman" panose="02020603050405020304" pitchFamily="18" charset="0"/>
                          <a:cs typeface="Times New Roman" panose="02020603050405020304" pitchFamily="18" charset="0"/>
                        </a:rPr>
                        <a:t>Οτιδήποτε τους προσφέρουμε</a:t>
                      </a:r>
                    </a:p>
                  </a:txBody>
                  <a:tcPr/>
                </a:tc>
                <a:tc>
                  <a:txBody>
                    <a:bodyPr/>
                    <a:lstStyle/>
                    <a:p>
                      <a:r>
                        <a:rPr lang="el-GR" dirty="0">
                          <a:latin typeface="Times New Roman" panose="02020603050405020304" pitchFamily="18" charset="0"/>
                          <a:cs typeface="Times New Roman" panose="02020603050405020304" pitchFamily="18" charset="0"/>
                        </a:rPr>
                        <a:t>Με απίστευτη χαρά</a:t>
                      </a:r>
                    </a:p>
                  </a:txBody>
                  <a:tcPr/>
                </a:tc>
                <a:extLst>
                  <a:ext uri="{0D108BD9-81ED-4DB2-BD59-A6C34878D82A}">
                    <a16:rowId xmlns:a16="http://schemas.microsoft.com/office/drawing/2014/main" val="3661238801"/>
                  </a:ext>
                </a:extLst>
              </a:tr>
              <a:tr h="362850">
                <a:tc>
                  <a:txBody>
                    <a:bodyPr/>
                    <a:lstStyle/>
                    <a:p>
                      <a:pPr algn="ctr"/>
                      <a:r>
                        <a:rPr lang="el-GR" b="1" dirty="0">
                          <a:solidFill>
                            <a:schemeClr val="bg1"/>
                          </a:solidFill>
                          <a:latin typeface="Times New Roman" panose="02020603050405020304" pitchFamily="18" charset="0"/>
                          <a:cs typeface="Times New Roman" panose="02020603050405020304" pitchFamily="18" charset="0"/>
                        </a:rPr>
                        <a:t>Νοητική διαδικασία</a:t>
                      </a:r>
                    </a:p>
                  </a:txBody>
                  <a:tcPr>
                    <a:solidFill>
                      <a:srgbClr val="FFC000"/>
                    </a:solidFill>
                  </a:tcPr>
                </a:tc>
                <a:tc>
                  <a:txBody>
                    <a:bodyPr/>
                    <a:lstStyle/>
                    <a:p>
                      <a:pPr algn="ctr"/>
                      <a:r>
                        <a:rPr lang="el-GR" b="1" dirty="0" err="1">
                          <a:solidFill>
                            <a:schemeClr val="bg1"/>
                          </a:solidFill>
                          <a:latin typeface="Times New Roman" panose="02020603050405020304" pitchFamily="18" charset="0"/>
                          <a:cs typeface="Times New Roman" panose="02020603050405020304" pitchFamily="18" charset="0"/>
                        </a:rPr>
                        <a:t>Αισθανόμ</a:t>
                      </a:r>
                      <a:r>
                        <a:rPr lang="el-GR" b="1" dirty="0">
                          <a:solidFill>
                            <a:schemeClr val="bg1"/>
                          </a:solidFill>
                          <a:latin typeface="Times New Roman" panose="02020603050405020304" pitchFamily="18" charset="0"/>
                          <a:cs typeface="Times New Roman" panose="02020603050405020304" pitchFamily="18" charset="0"/>
                        </a:rPr>
                        <a:t>.</a:t>
                      </a:r>
                    </a:p>
                  </a:txBody>
                  <a:tcPr>
                    <a:solidFill>
                      <a:srgbClr val="FFC000"/>
                    </a:solidFill>
                  </a:tcPr>
                </a:tc>
                <a:tc>
                  <a:txBody>
                    <a:bodyPr/>
                    <a:lstStyle/>
                    <a:p>
                      <a:pPr algn="ctr"/>
                      <a:r>
                        <a:rPr lang="el-GR" b="1" dirty="0">
                          <a:solidFill>
                            <a:schemeClr val="bg1"/>
                          </a:solidFill>
                          <a:latin typeface="Times New Roman" panose="02020603050405020304" pitchFamily="18" charset="0"/>
                          <a:cs typeface="Times New Roman" panose="02020603050405020304" pitchFamily="18" charset="0"/>
                        </a:rPr>
                        <a:t>φαινόμενο</a:t>
                      </a:r>
                    </a:p>
                  </a:txBody>
                  <a:tcPr>
                    <a:solidFill>
                      <a:srgbClr val="FFC000"/>
                    </a:solidFill>
                  </a:tcPr>
                </a:tc>
                <a:tc>
                  <a:txBody>
                    <a:bodyPr/>
                    <a:lstStyle/>
                    <a:p>
                      <a:pPr algn="ctr"/>
                      <a:endParaRPr lang="el-GR" b="1" dirty="0">
                        <a:solidFill>
                          <a:srgbClr val="FFC000"/>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a16="http://schemas.microsoft.com/office/drawing/2014/main" val="1263540845"/>
                  </a:ext>
                </a:extLst>
              </a:tr>
              <a:tr h="477150">
                <a:tc>
                  <a:txBody>
                    <a:bodyPr/>
                    <a:lstStyle/>
                    <a:p>
                      <a:r>
                        <a:rPr lang="el-GR" dirty="0">
                          <a:latin typeface="Times New Roman" panose="02020603050405020304" pitchFamily="18" charset="0"/>
                          <a:cs typeface="Times New Roman" panose="02020603050405020304" pitchFamily="18" charset="0"/>
                        </a:rPr>
                        <a:t>Νιώθουν </a:t>
                      </a:r>
                    </a:p>
                  </a:txBody>
                  <a:tcPr/>
                </a:tc>
                <a:tc>
                  <a:txBody>
                    <a:bodyPr/>
                    <a:lstStyle/>
                    <a:p>
                      <a:r>
                        <a:rPr lang="el-GR" dirty="0">
                          <a:latin typeface="Times New Roman" panose="02020603050405020304" pitchFamily="18" charset="0"/>
                          <a:cs typeface="Times New Roman" panose="02020603050405020304" pitchFamily="18" charset="0"/>
                        </a:rPr>
                        <a:t>Τα παιδιά</a:t>
                      </a:r>
                    </a:p>
                  </a:txBody>
                  <a:tcPr/>
                </a:tc>
                <a:tc>
                  <a:txBody>
                    <a:bodyPr/>
                    <a:lstStyle/>
                    <a:p>
                      <a:r>
                        <a:rPr lang="el-GR" dirty="0">
                          <a:latin typeface="Times New Roman" panose="02020603050405020304" pitchFamily="18" charset="0"/>
                          <a:cs typeface="Times New Roman" panose="02020603050405020304" pitchFamily="18" charset="0"/>
                        </a:rPr>
                        <a:t>ευγνωμοσύνη</a:t>
                      </a:r>
                    </a:p>
                  </a:txBody>
                  <a:tcPr/>
                </a:tc>
                <a:tc>
                  <a:txBody>
                    <a:bodyPr/>
                    <a:lstStyle/>
                    <a:p>
                      <a:endParaRPr lang="el-G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1967324"/>
                  </a:ext>
                </a:extLst>
              </a:tr>
            </a:tbl>
          </a:graphicData>
        </a:graphic>
      </p:graphicFrame>
      <p:graphicFrame>
        <p:nvGraphicFramePr>
          <p:cNvPr id="10" name="Πίνακας 9">
            <a:extLst>
              <a:ext uri="{FF2B5EF4-FFF2-40B4-BE49-F238E27FC236}">
                <a16:creationId xmlns:a16="http://schemas.microsoft.com/office/drawing/2014/main" id="{4089B541-6089-F738-B8E6-04BB0F2ABE6B}"/>
              </a:ext>
            </a:extLst>
          </p:cNvPr>
          <p:cNvGraphicFramePr>
            <a:graphicFrameLocks noGrp="1"/>
          </p:cNvGraphicFramePr>
          <p:nvPr>
            <p:extLst>
              <p:ext uri="{D42A27DB-BD31-4B8C-83A1-F6EECF244321}">
                <p14:modId xmlns:p14="http://schemas.microsoft.com/office/powerpoint/2010/main" val="621554953"/>
              </p:ext>
            </p:extLst>
          </p:nvPr>
        </p:nvGraphicFramePr>
        <p:xfrm>
          <a:off x="4169232" y="2554312"/>
          <a:ext cx="8022768" cy="1494846"/>
        </p:xfrm>
        <a:graphic>
          <a:graphicData uri="http://schemas.openxmlformats.org/drawingml/2006/table">
            <a:tbl>
              <a:tblPr firstRow="1" bandRow="1">
                <a:tableStyleId>{93296810-A885-4BE3-A3E7-6D5BEEA58F35}</a:tableStyleId>
              </a:tblPr>
              <a:tblGrid>
                <a:gridCol w="4011384">
                  <a:extLst>
                    <a:ext uri="{9D8B030D-6E8A-4147-A177-3AD203B41FA5}">
                      <a16:colId xmlns:a16="http://schemas.microsoft.com/office/drawing/2014/main" val="2317524732"/>
                    </a:ext>
                  </a:extLst>
                </a:gridCol>
                <a:gridCol w="4011384">
                  <a:extLst>
                    <a:ext uri="{9D8B030D-6E8A-4147-A177-3AD203B41FA5}">
                      <a16:colId xmlns:a16="http://schemas.microsoft.com/office/drawing/2014/main" val="1031960366"/>
                    </a:ext>
                  </a:extLst>
                </a:gridCol>
              </a:tblGrid>
              <a:tr h="364293">
                <a:tc gridSpan="2">
                  <a:txBody>
                    <a:bodyPr/>
                    <a:lstStyle/>
                    <a:p>
                      <a:pPr algn="ctr"/>
                      <a:r>
                        <a:rPr lang="en-US" dirty="0">
                          <a:latin typeface="Times New Roman" panose="02020603050405020304" pitchFamily="18" charset="0"/>
                          <a:cs typeface="Times New Roman" panose="02020603050405020304" pitchFamily="18" charset="0"/>
                        </a:rPr>
                        <a:t>Van Leeuwen 2008</a:t>
                      </a:r>
                      <a:endParaRPr lang="el-GR" dirty="0">
                        <a:latin typeface="Times New Roman" panose="02020603050405020304" pitchFamily="18" charset="0"/>
                        <a:cs typeface="Times New Roman" panose="02020603050405020304" pitchFamily="18" charset="0"/>
                      </a:endParaRPr>
                    </a:p>
                  </a:txBody>
                  <a:tcPr/>
                </a:tc>
                <a:tc hMerge="1">
                  <a:txBody>
                    <a:bodyPr/>
                    <a:lstStyle/>
                    <a:p>
                      <a:pPr algn="ctr"/>
                      <a:r>
                        <a:rPr lang="en-US" dirty="0">
                          <a:latin typeface="Times New Roman" panose="02020603050405020304" pitchFamily="18" charset="0"/>
                          <a:cs typeface="Times New Roman" panose="02020603050405020304" pitchFamily="18" charset="0"/>
                        </a:rPr>
                        <a:t>Van Leeuwen 2008</a:t>
                      </a:r>
                      <a:endParaRPr lang="el-G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8696657"/>
                  </a:ext>
                </a:extLst>
              </a:tr>
              <a:tr h="364293">
                <a:tc>
                  <a:txBody>
                    <a:bodyPr/>
                    <a:lstStyle/>
                    <a:p>
                      <a:pPr algn="ctr"/>
                      <a:r>
                        <a:rPr lang="el-GR" b="1" dirty="0">
                          <a:latin typeface="Times New Roman" panose="02020603050405020304" pitchFamily="18" charset="0"/>
                          <a:cs typeface="Times New Roman" panose="02020603050405020304" pitchFamily="18" charset="0"/>
                        </a:rPr>
                        <a:t>Δράση  </a:t>
                      </a:r>
                    </a:p>
                  </a:txBody>
                  <a:tcPr>
                    <a:solidFill>
                      <a:srgbClr val="FFC000"/>
                    </a:solidFill>
                  </a:tcPr>
                </a:tc>
                <a:tc>
                  <a:txBody>
                    <a:bodyPr/>
                    <a:lstStyle/>
                    <a:p>
                      <a:pPr algn="ctr"/>
                      <a:r>
                        <a:rPr lang="el-GR" b="1" dirty="0">
                          <a:latin typeface="Times New Roman" panose="02020603050405020304" pitchFamily="18" charset="0"/>
                          <a:cs typeface="Times New Roman" panose="02020603050405020304" pitchFamily="18" charset="0"/>
                        </a:rPr>
                        <a:t>αντίδραση</a:t>
                      </a:r>
                    </a:p>
                  </a:txBody>
                  <a:tcPr>
                    <a:solidFill>
                      <a:srgbClr val="FFC000"/>
                    </a:solidFill>
                  </a:tcPr>
                </a:tc>
                <a:extLst>
                  <a:ext uri="{0D108BD9-81ED-4DB2-BD59-A6C34878D82A}">
                    <a16:rowId xmlns:a16="http://schemas.microsoft.com/office/drawing/2014/main" val="3778129603"/>
                  </a:ext>
                </a:extLst>
              </a:tr>
              <a:tr h="381663">
                <a:tc rowSpan="2">
                  <a:txBody>
                    <a:bodyPr/>
                    <a:lstStyle/>
                    <a:p>
                      <a:r>
                        <a:rPr lang="el-GR" dirty="0">
                          <a:latin typeface="Times New Roman" panose="02020603050405020304" pitchFamily="18" charset="0"/>
                          <a:cs typeface="Times New Roman" panose="02020603050405020304" pitchFamily="18" charset="0"/>
                        </a:rPr>
                        <a:t>Το οτιδήποτε τους προσφέρουμε</a:t>
                      </a:r>
                    </a:p>
                  </a:txBody>
                  <a:tcPr/>
                </a:tc>
                <a:tc>
                  <a:txBody>
                    <a:bodyPr/>
                    <a:lstStyle/>
                    <a:p>
                      <a:r>
                        <a:rPr lang="el-GR" dirty="0">
                          <a:latin typeface="Times New Roman" panose="02020603050405020304" pitchFamily="18" charset="0"/>
                          <a:cs typeface="Times New Roman" panose="02020603050405020304" pitchFamily="18" charset="0"/>
                        </a:rPr>
                        <a:t>Δέχονται με απίστευτη χαρά</a:t>
                      </a:r>
                    </a:p>
                  </a:txBody>
                  <a:tcPr/>
                </a:tc>
                <a:extLst>
                  <a:ext uri="{0D108BD9-81ED-4DB2-BD59-A6C34878D82A}">
                    <a16:rowId xmlns:a16="http://schemas.microsoft.com/office/drawing/2014/main" val="3661238801"/>
                  </a:ext>
                </a:extLst>
              </a:tr>
              <a:tr h="381663">
                <a:tc vMerge="1">
                  <a:txBody>
                    <a:bodyPr/>
                    <a:lstStyle/>
                    <a:p>
                      <a:endParaRPr lang="el-GR" dirty="0"/>
                    </a:p>
                  </a:txBody>
                  <a:tcPr/>
                </a:tc>
                <a:tc>
                  <a:txBody>
                    <a:bodyPr/>
                    <a:lstStyle/>
                    <a:p>
                      <a:r>
                        <a:rPr lang="el-GR" dirty="0">
                          <a:latin typeface="Times New Roman" panose="02020603050405020304" pitchFamily="18" charset="0"/>
                          <a:cs typeface="Times New Roman" panose="02020603050405020304" pitchFamily="18" charset="0"/>
                        </a:rPr>
                        <a:t>Και νιώθουν ευγνωμοσύνη</a:t>
                      </a:r>
                    </a:p>
                  </a:txBody>
                  <a:tcPr/>
                </a:tc>
                <a:extLst>
                  <a:ext uri="{0D108BD9-81ED-4DB2-BD59-A6C34878D82A}">
                    <a16:rowId xmlns:a16="http://schemas.microsoft.com/office/drawing/2014/main" val="2965667797"/>
                  </a:ext>
                </a:extLst>
              </a:tr>
            </a:tbl>
          </a:graphicData>
        </a:graphic>
      </p:graphicFrame>
      <p:sp>
        <p:nvSpPr>
          <p:cNvPr id="11" name="TextBox 10">
            <a:extLst>
              <a:ext uri="{FF2B5EF4-FFF2-40B4-BE49-F238E27FC236}">
                <a16:creationId xmlns:a16="http://schemas.microsoft.com/office/drawing/2014/main" id="{8DD13F55-81B1-0D38-A148-686499D50C03}"/>
              </a:ext>
            </a:extLst>
          </p:cNvPr>
          <p:cNvSpPr txBox="1"/>
          <p:nvPr/>
        </p:nvSpPr>
        <p:spPr>
          <a:xfrm>
            <a:off x="4343400" y="4212771"/>
            <a:ext cx="7485561"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δράση των μεταναστών/τριών «δέχονται με απίστευτη χαρά» αποτελεί αντίδραση στη δράση των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«προσφέρουμε». Αντιστρόφως, η δράση των </a:t>
            </a:r>
            <a:r>
              <a:rPr lang="el-GR" dirty="0" err="1">
                <a:latin typeface="Times New Roman" panose="02020603050405020304" pitchFamily="18" charset="0"/>
                <a:cs typeface="Times New Roman" panose="02020603050405020304" pitchFamily="18" charset="0"/>
              </a:rPr>
              <a:t>πλειονοτικών</a:t>
            </a:r>
            <a:r>
              <a:rPr lang="el-GR" dirty="0">
                <a:latin typeface="Times New Roman" panose="02020603050405020304" pitchFamily="18" charset="0"/>
                <a:cs typeface="Times New Roman" panose="02020603050405020304" pitchFamily="18" charset="0"/>
              </a:rPr>
              <a:t> είναι αυτή που προκαλεί το συναίσθημα της «απίστευτης χαράς» στους μετανάστες. </a:t>
            </a:r>
          </a:p>
          <a:p>
            <a:pPr marL="285750" indent="-285750"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Ομοίως, για το (2), το πιάτο με το φαγητό που προσφέρουν οι </a:t>
            </a:r>
            <a:r>
              <a:rPr lang="el-GR" dirty="0" err="1">
                <a:latin typeface="Times New Roman" panose="02020603050405020304" pitchFamily="18" charset="0"/>
                <a:cs typeface="Times New Roman" panose="02020603050405020304" pitchFamily="18" charset="0"/>
              </a:rPr>
              <a:t>πλειονοτικοί</a:t>
            </a:r>
            <a:r>
              <a:rPr lang="el-GR" dirty="0">
                <a:latin typeface="Times New Roman" panose="02020603050405020304" pitchFamily="18" charset="0"/>
                <a:cs typeface="Times New Roman" panose="02020603050405020304" pitchFamily="18" charset="0"/>
              </a:rPr>
              <a:t> (δράση), οδηγεί τους πρόσφυγες στη συνεχή έκφραση ευχαριστιών (αντίδραση)</a:t>
            </a:r>
          </a:p>
        </p:txBody>
      </p:sp>
      <p:sp>
        <p:nvSpPr>
          <p:cNvPr id="12" name="TextBox 11">
            <a:extLst>
              <a:ext uri="{FF2B5EF4-FFF2-40B4-BE49-F238E27FC236}">
                <a16:creationId xmlns:a16="http://schemas.microsoft.com/office/drawing/2014/main" id="{C421BA9B-2B81-5D5E-3D35-8BEE7FFA856D}"/>
              </a:ext>
            </a:extLst>
          </p:cNvPr>
          <p:cNvSpPr txBox="1"/>
          <p:nvPr/>
        </p:nvSpPr>
        <p:spPr>
          <a:xfrm>
            <a:off x="65314" y="5228433"/>
            <a:ext cx="3999411" cy="1200329"/>
          </a:xfrm>
          <a:prstGeom prst="rect">
            <a:avLst/>
          </a:prstGeom>
          <a:noFill/>
        </p:spPr>
        <p:txBody>
          <a:bodyPr wrap="square" rtlCol="0">
            <a:spAutoFit/>
          </a:bodyPr>
          <a:lstStyle/>
          <a:p>
            <a:pPr algn="just"/>
            <a:r>
              <a:rPr lang="el-GR" dirty="0">
                <a:solidFill>
                  <a:srgbClr val="C00000"/>
                </a:solidFill>
                <a:latin typeface="Times New Roman" panose="02020603050405020304" pitchFamily="18" charset="0"/>
                <a:cs typeface="Times New Roman" panose="02020603050405020304" pitchFamily="18" charset="0"/>
              </a:rPr>
              <a:t>*οι λεκτικές διαδικασίες βρίσκονται σε μια ενδιάμεση θέση μεταξύ υλικών και νοητικών διαδικασιών, μεταξύ δράσης και αντίδρασης (</a:t>
            </a:r>
            <a:r>
              <a:rPr lang="en-US" dirty="0">
                <a:solidFill>
                  <a:srgbClr val="C00000"/>
                </a:solidFill>
                <a:latin typeface="Times New Roman" panose="02020603050405020304" pitchFamily="18" charset="0"/>
                <a:cs typeface="Times New Roman" panose="02020603050405020304" pitchFamily="18" charset="0"/>
              </a:rPr>
              <a:t>van Leeuwen 2008: 60), </a:t>
            </a:r>
            <a:r>
              <a:rPr lang="el-GR"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472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5EE3E5C7-480E-793E-7C69-3B813C6728B7}"/>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Αντιδράσεις –</a:t>
            </a:r>
            <a:r>
              <a:rPr lang="el-GR" dirty="0" err="1">
                <a:latin typeface="Times New Roman" panose="02020603050405020304" pitchFamily="18" charset="0"/>
                <a:cs typeface="Times New Roman" panose="02020603050405020304" pitchFamily="18" charset="0"/>
              </a:rPr>
              <a:t>μακροεπίπεδο</a:t>
            </a:r>
            <a:endParaRPr lang="el-GR" dirty="0">
              <a:latin typeface="Times New Roman" panose="02020603050405020304" pitchFamily="18" charset="0"/>
              <a:cs typeface="Times New Roman" panose="02020603050405020304" pitchFamily="18" charset="0"/>
            </a:endParaRPr>
          </a:p>
        </p:txBody>
      </p:sp>
      <p:sp>
        <p:nvSpPr>
          <p:cNvPr id="9" name="Θέση περιεχομένου 8">
            <a:extLst>
              <a:ext uri="{FF2B5EF4-FFF2-40B4-BE49-F238E27FC236}">
                <a16:creationId xmlns:a16="http://schemas.microsoft.com/office/drawing/2014/main" id="{F4A4B0A0-4F9D-96F1-738E-D2B44BEB8879}"/>
              </a:ext>
            </a:extLst>
          </p:cNvPr>
          <p:cNvSpPr>
            <a:spLocks noGrp="1"/>
          </p:cNvSpPr>
          <p:nvPr>
            <p:ph idx="1"/>
          </p:nvPr>
        </p:nvSpPr>
        <p:spPr/>
        <p:txBody>
          <a:bodyPr>
            <a:normAutofit/>
          </a:bodyPr>
          <a:lstStyle/>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επιλογή ενός φορέα λόγου να αναπαραστήσει μια δράση ως αντίδραση δεν είναι ούτε αθώα ούτε ουδέτερη, αλλά δομεί αντίστοιχα συστήματα ρόλων (</a:t>
            </a:r>
            <a:r>
              <a:rPr lang="en-US" dirty="0">
                <a:latin typeface="Times New Roman" panose="02020603050405020304" pitchFamily="18" charset="0"/>
                <a:cs typeface="Times New Roman" panose="02020603050405020304" pitchFamily="18" charset="0"/>
              </a:rPr>
              <a:t>van Leeuwen 2008</a:t>
            </a:r>
            <a:r>
              <a:rPr lang="el-GR" dirty="0">
                <a:latin typeface="Times New Roman" panose="02020603050405020304" pitchFamily="18" charset="0"/>
                <a:cs typeface="Times New Roman" panose="02020603050405020304" pitchFamily="18" charset="0"/>
              </a:rPr>
              <a:t>: 56)</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a:t>
            </a:r>
            <a:r>
              <a:rPr lang="el-GR" dirty="0" err="1">
                <a:latin typeface="Times New Roman" panose="02020603050405020304" pitchFamily="18" charset="0"/>
                <a:cs typeface="Times New Roman" panose="02020603050405020304" pitchFamily="18" charset="0"/>
              </a:rPr>
              <a:t>πλειονοτικοί</a:t>
            </a:r>
            <a:r>
              <a:rPr lang="el-GR" dirty="0">
                <a:latin typeface="Times New Roman" panose="02020603050405020304" pitchFamily="18" charset="0"/>
                <a:cs typeface="Times New Roman" panose="02020603050405020304" pitchFamily="18" charset="0"/>
              </a:rPr>
              <a:t> προσφέρουν, οι μετανάστες/</a:t>
            </a:r>
            <a:r>
              <a:rPr lang="el-GR" dirty="0" err="1">
                <a:latin typeface="Times New Roman" panose="02020603050405020304" pitchFamily="18" charset="0"/>
                <a:cs typeface="Times New Roman" panose="02020603050405020304" pitchFamily="18" charset="0"/>
              </a:rPr>
              <a:t>τριες</a:t>
            </a:r>
            <a:r>
              <a:rPr lang="el-GR" dirty="0">
                <a:latin typeface="Times New Roman" panose="02020603050405020304" pitchFamily="18" charset="0"/>
                <a:cs typeface="Times New Roman" panose="02020603050405020304" pitchFamily="18" charset="0"/>
              </a:rPr>
              <a:t> λαμβάνουν βοήθεια</a:t>
            </a:r>
            <a:r>
              <a:rPr lang="el-GR" dirty="0">
                <a:latin typeface="Times New Roman" panose="02020603050405020304" pitchFamily="18" charset="0"/>
                <a:cs typeface="Times New Roman" panose="02020603050405020304" pitchFamily="18" charset="0"/>
                <a:sym typeface="Wingdings" panose="05000000000000000000" pitchFamily="2" charset="2"/>
              </a:rPr>
              <a:t> «οι άλλοι» ως αποδέκτες βοήθειας</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μετανάστες βιώνουν πάντα τα συναισθήματα της χαράς που «αρμόζουν» </a:t>
            </a:r>
            <a:r>
              <a:rPr lang="el-GR" dirty="0">
                <a:latin typeface="Times New Roman" panose="02020603050405020304" pitchFamily="18" charset="0"/>
                <a:cs typeface="Times New Roman" panose="02020603050405020304" pitchFamily="18" charset="0"/>
                <a:sym typeface="Wingdings" panose="05000000000000000000" pitchFamily="2" charset="2"/>
              </a:rPr>
              <a:t> συνεργασία με κυρίαρχο λόγο </a:t>
            </a:r>
          </a:p>
          <a:p>
            <a:pPr algn="just">
              <a:buFont typeface="Wingdings" panose="05000000000000000000" pitchFamily="2" charset="2"/>
              <a:buChar char="Ø"/>
            </a:pPr>
            <a:r>
              <a:rPr lang="el-GR" i="1" dirty="0" err="1">
                <a:latin typeface="Times New Roman" panose="02020603050405020304" pitchFamily="18" charset="0"/>
                <a:cs typeface="Times New Roman" panose="02020603050405020304" pitchFamily="18" charset="0"/>
                <a:sym typeface="Wingdings" panose="05000000000000000000" pitchFamily="2" charset="2"/>
              </a:rPr>
              <a:t>Εσωτερικευμένος</a:t>
            </a:r>
            <a:r>
              <a:rPr lang="el-GR" i="1" dirty="0">
                <a:latin typeface="Times New Roman" panose="02020603050405020304" pitchFamily="18" charset="0"/>
                <a:cs typeface="Times New Roman" panose="02020603050405020304" pitchFamily="18" charset="0"/>
                <a:sym typeface="Wingdings" panose="05000000000000000000" pitchFamily="2" charset="2"/>
              </a:rPr>
              <a:t> ρατσισμός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internalized racism</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i="1"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Pyke 2010</a:t>
            </a:r>
            <a:r>
              <a:rPr lang="el-GR" dirty="0">
                <a:latin typeface="Times New Roman" panose="02020603050405020304" pitchFamily="18" charset="0"/>
                <a:cs typeface="Times New Roman" panose="02020603050405020304" pitchFamily="18" charset="0"/>
                <a:sym typeface="Wingdings" panose="05000000000000000000" pitchFamily="2" charset="2"/>
              </a:rPr>
              <a:t>, βλ. </a:t>
            </a:r>
            <a:r>
              <a:rPr lang="el-GR" dirty="0" err="1">
                <a:latin typeface="Times New Roman" panose="02020603050405020304" pitchFamily="18" charset="0"/>
                <a:cs typeface="Times New Roman" panose="02020603050405020304" pitchFamily="18" charset="0"/>
                <a:sym typeface="Wingdings" panose="05000000000000000000" pitchFamily="2" charset="2"/>
              </a:rPr>
              <a:t>Αρχάκης</a:t>
            </a:r>
            <a:r>
              <a:rPr lang="el-GR" dirty="0">
                <a:latin typeface="Times New Roman" panose="02020603050405020304" pitchFamily="18" charset="0"/>
                <a:cs typeface="Times New Roman" panose="02020603050405020304" pitchFamily="18" charset="0"/>
                <a:sym typeface="Wingdings" panose="05000000000000000000" pitchFamily="2" charset="2"/>
              </a:rPr>
              <a:t> &amp; Τσάκωνα υπό δημοσίευση)  βιώνουν την καταπίεση ως μια κατάσταση οικεία, την οποία έχουν χρέος να υπομείνουν  συνεργασία για την καταπίεσή τους</a:t>
            </a:r>
            <a:endParaRPr lang="el-GR" dirty="0">
              <a:latin typeface="Times New Roman" panose="02020603050405020304" pitchFamily="18" charset="0"/>
              <a:cs typeface="Times New Roman" panose="02020603050405020304" pitchFamily="18" charset="0"/>
            </a:endParaRPr>
          </a:p>
        </p:txBody>
      </p:sp>
      <p:sp>
        <p:nvSpPr>
          <p:cNvPr id="5" name="Θέση ημερομηνίας 4">
            <a:extLst>
              <a:ext uri="{FF2B5EF4-FFF2-40B4-BE49-F238E27FC236}">
                <a16:creationId xmlns:a16="http://schemas.microsoft.com/office/drawing/2014/main" id="{3D0576C9-7250-EB25-0AF1-F5158FC2B0F9}"/>
              </a:ext>
            </a:extLst>
          </p:cNvPr>
          <p:cNvSpPr>
            <a:spLocks noGrp="1"/>
          </p:cNvSpPr>
          <p:nvPr>
            <p:ph type="dt" sz="half" idx="10"/>
          </p:nvPr>
        </p:nvSpPr>
        <p:spPr/>
        <p:txBody>
          <a:bodyPr/>
          <a:lstStyle/>
          <a:p>
            <a:fld id="{C5F1ADA4-58F1-40C1-90BA-6F8C4E41BB30}"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7" name="Θέση αριθμού διαφάνειας 6">
            <a:extLst>
              <a:ext uri="{FF2B5EF4-FFF2-40B4-BE49-F238E27FC236}">
                <a16:creationId xmlns:a16="http://schemas.microsoft.com/office/drawing/2014/main" id="{B7CA539F-D660-5F8C-0C8E-25944C201D59}"/>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28</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298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013D7C-6C39-E37F-F564-6A7F99A4F28B}"/>
              </a:ext>
            </a:extLst>
          </p:cNvPr>
          <p:cNvSpPr>
            <a:spLocks noGrp="1"/>
          </p:cNvSpPr>
          <p:nvPr>
            <p:ph type="title"/>
          </p:nvPr>
        </p:nvSpPr>
        <p:spPr>
          <a:xfrm>
            <a:off x="1097280" y="286604"/>
            <a:ext cx="10058400" cy="1297648"/>
          </a:xfrm>
        </p:spPr>
        <p:txBody>
          <a:bodyPr/>
          <a:lstStyle/>
          <a:p>
            <a:pPr algn="ctr"/>
            <a:r>
              <a:rPr lang="el-GR" sz="5400" dirty="0">
                <a:latin typeface="Times New Roman" panose="02020603050405020304" pitchFamily="18" charset="0"/>
                <a:cs typeface="Times New Roman" panose="02020603050405020304" pitchFamily="18" charset="0"/>
              </a:rPr>
              <a:t>Συμπεράσματα  </a:t>
            </a:r>
            <a:r>
              <a:rPr lang="el-GR" dirty="0"/>
              <a:t> </a:t>
            </a:r>
          </a:p>
        </p:txBody>
      </p:sp>
      <p:sp>
        <p:nvSpPr>
          <p:cNvPr id="3" name="Θέση περιεχομένου 2">
            <a:extLst>
              <a:ext uri="{FF2B5EF4-FFF2-40B4-BE49-F238E27FC236}">
                <a16:creationId xmlns:a16="http://schemas.microsoft.com/office/drawing/2014/main" id="{22451008-B2EF-E745-BAF1-73B18E0C1B34}"/>
              </a:ext>
            </a:extLst>
          </p:cNvPr>
          <p:cNvSpPr>
            <a:spLocks noGrp="1"/>
          </p:cNvSpPr>
          <p:nvPr>
            <p:ph idx="1"/>
          </p:nvPr>
        </p:nvSpPr>
        <p:spPr>
          <a:xfrm>
            <a:off x="1097280" y="2074334"/>
            <a:ext cx="10058400" cy="4023360"/>
          </a:xfrm>
        </p:spPr>
        <p:txBody>
          <a:bodyPr>
            <a:noAutofit/>
          </a:bodyPr>
          <a:lstStyle/>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Κείμενα με αντιρατσιστική (</a:t>
            </a:r>
            <a:r>
              <a:rPr lang="el-GR" dirty="0" err="1">
                <a:latin typeface="Times New Roman" panose="02020603050405020304" pitchFamily="18" charset="0"/>
                <a:cs typeface="Times New Roman" panose="02020603050405020304" pitchFamily="18" charset="0"/>
              </a:rPr>
              <a:t>πρό</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θεση</a:t>
            </a:r>
            <a:r>
              <a:rPr lang="el-GR" dirty="0">
                <a:latin typeface="Times New Roman" panose="02020603050405020304" pitchFamily="18" charset="0"/>
                <a:cs typeface="Times New Roman" panose="02020603050405020304" pitchFamily="18" charset="0"/>
              </a:rPr>
              <a:t> μπορεί εν τέλει να (</a:t>
            </a:r>
            <a:r>
              <a:rPr lang="el-GR" dirty="0" err="1">
                <a:latin typeface="Times New Roman" panose="02020603050405020304" pitchFamily="18" charset="0"/>
                <a:cs typeface="Times New Roman" panose="02020603050405020304" pitchFamily="18" charset="0"/>
              </a:rPr>
              <a:t>ανα</a:t>
            </a:r>
            <a:r>
              <a:rPr lang="el-GR" dirty="0">
                <a:latin typeface="Times New Roman" panose="02020603050405020304" pitchFamily="18" charset="0"/>
                <a:cs typeface="Times New Roman" panose="02020603050405020304" pitchFamily="18" charset="0"/>
              </a:rPr>
              <a:t>)παράγουν ρατσιστικές θέσεις</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Αξιοποιήθηκε η κεντρική αρχή της ΚΑΛ, που αφορά τη διερεύνηση της σχέσης ανάμεσα στο </a:t>
            </a:r>
            <a:r>
              <a:rPr lang="el-GR" dirty="0" err="1">
                <a:latin typeface="Times New Roman" panose="02020603050405020304" pitchFamily="18" charset="0"/>
                <a:cs typeface="Times New Roman" panose="02020603050405020304" pitchFamily="18" charset="0"/>
              </a:rPr>
              <a:t>μακρο</a:t>
            </a:r>
            <a:r>
              <a:rPr lang="el-GR" dirty="0">
                <a:latin typeface="Times New Roman" panose="02020603050405020304" pitchFamily="18" charset="0"/>
                <a:cs typeface="Times New Roman" panose="02020603050405020304" pitchFamily="18" charset="0"/>
              </a:rPr>
              <a:t>-επίπεδο των λόγων και το </a:t>
            </a:r>
            <a:r>
              <a:rPr lang="el-GR" dirty="0" err="1">
                <a:latin typeface="Times New Roman" panose="02020603050405020304" pitchFamily="18" charset="0"/>
                <a:cs typeface="Times New Roman" panose="02020603050405020304" pitchFamily="18" charset="0"/>
              </a:rPr>
              <a:t>μικρο</a:t>
            </a:r>
            <a:r>
              <a:rPr lang="el-GR" dirty="0">
                <a:latin typeface="Times New Roman" panose="02020603050405020304" pitchFamily="18" charset="0"/>
                <a:cs typeface="Times New Roman" panose="02020603050405020304" pitchFamily="18" charset="0"/>
              </a:rPr>
              <a:t>-επίπεδο των γλωσσικών επιλογών. Εφόσον η ΚΑΛ δεν έχει συγκεκριμένη εργαλειοθήκη, χρησιμοποιήθηκαν το σύστημα </a:t>
            </a:r>
            <a:r>
              <a:rPr lang="el-GR" dirty="0" err="1">
                <a:latin typeface="Times New Roman" panose="02020603050405020304" pitchFamily="18" charset="0"/>
                <a:cs typeface="Times New Roman" panose="02020603050405020304" pitchFamily="18" charset="0"/>
              </a:rPr>
              <a:t>μεταβιβαστικότητας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Halliday &amp; Matthiessen 2014</a:t>
            </a:r>
            <a:r>
              <a:rPr lang="el-GR" dirty="0">
                <a:latin typeface="Times New Roman" panose="02020603050405020304" pitchFamily="18" charset="0"/>
                <a:cs typeface="Times New Roman" panose="02020603050405020304" pitchFamily="18" charset="0"/>
              </a:rPr>
              <a:t>) και οι στρατηγικές αναπαράστασης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του δράστη και της δράσης (</a:t>
            </a:r>
            <a:r>
              <a:rPr lang="en-US" dirty="0">
                <a:latin typeface="Times New Roman" panose="02020603050405020304" pitchFamily="18" charset="0"/>
                <a:cs typeface="Times New Roman" panose="02020603050405020304" pitchFamily="18" charset="0"/>
              </a:rPr>
              <a:t>van Leeuwen 2008</a:t>
            </a:r>
            <a:r>
              <a:rPr lang="el-GR"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Στα κείμενα που αναλύθηκαν, οι ρατσιστικές θέσεις συμβαδίζουν: α) με τον αποκλεισμό του «άλλου» μέσω της συστηματικής αντιπαράθεσης του «εμείς» και «αυτοί», β) με την απαξίωση μέσω της </a:t>
            </a:r>
            <a:r>
              <a:rPr lang="el-GR" dirty="0" err="1">
                <a:latin typeface="Times New Roman" panose="02020603050405020304" pitchFamily="18" charset="0"/>
                <a:cs typeface="Times New Roman" panose="02020603050405020304" pitchFamily="18" charset="0"/>
              </a:rPr>
              <a:t>παρασκηνιοποίησης</a:t>
            </a:r>
            <a:r>
              <a:rPr lang="el-GR" dirty="0">
                <a:latin typeface="Times New Roman" panose="02020603050405020304" pitchFamily="18" charset="0"/>
                <a:cs typeface="Times New Roman" panose="02020603050405020304" pitchFamily="18" charset="0"/>
              </a:rPr>
              <a:t> των μεταναστών και την αναπαράστασή τους ως μη σημαντικών. </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μηχανισμοί αποκλεισμού και απαξίωσης των μεταναστών εξαιτίας της καλυμμένης μορφής που έχουν, καθιστούν δύσκολο τον εντοπισμό τους, την αμφισβήτησή τους, τη ρητή έκφραση αντιπαράθεσης από τους αποδέκτες, ενώ «η διάρκεια ζωής τους» είναι μεγαλύτερη συγκριτικά με τους μηχανισμούς του απροκάλυπτα ρατσιστικού λόγου. </a:t>
            </a:r>
          </a:p>
          <a:p>
            <a:pPr algn="just">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l-GR"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D0F3ED84-2EDD-DC4A-89DD-A53A2899DADC}"/>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DF9F4DFB-16FE-8086-8B99-B1A6BAB918F1}"/>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29</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09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8D6D25-2033-E9DD-55C0-61E6DBBE3275}"/>
              </a:ext>
            </a:extLst>
          </p:cNvPr>
          <p:cNvSpPr>
            <a:spLocks noGrp="1"/>
          </p:cNvSpPr>
          <p:nvPr>
            <p:ph type="title"/>
          </p:nvPr>
        </p:nvSpPr>
        <p:spPr>
          <a:xfrm>
            <a:off x="1097280" y="286604"/>
            <a:ext cx="10058400" cy="1192424"/>
          </a:xfrm>
        </p:spPr>
        <p:txBody>
          <a:bodyPr>
            <a:normAutofit/>
          </a:bodyPr>
          <a:lstStyle/>
          <a:p>
            <a:pPr algn="ctr"/>
            <a:r>
              <a:rPr lang="el-GR" sz="5400" dirty="0">
                <a:latin typeface="Times New Roman" panose="02020603050405020304" pitchFamily="18" charset="0"/>
                <a:cs typeface="Times New Roman" panose="02020603050405020304" pitchFamily="18" charset="0"/>
              </a:rPr>
              <a:t> Εισαγωγικές παρατηρήσεις</a:t>
            </a:r>
          </a:p>
        </p:txBody>
      </p:sp>
      <p:sp>
        <p:nvSpPr>
          <p:cNvPr id="3" name="Θέση περιεχομένου 2">
            <a:extLst>
              <a:ext uri="{FF2B5EF4-FFF2-40B4-BE49-F238E27FC236}">
                <a16:creationId xmlns:a16="http://schemas.microsoft.com/office/drawing/2014/main" id="{2A8801D8-CF52-2BEB-7CDA-872FC54BB296}"/>
              </a:ext>
            </a:extLst>
          </p:cNvPr>
          <p:cNvSpPr>
            <a:spLocks noGrp="1"/>
          </p:cNvSpPr>
          <p:nvPr>
            <p:ph idx="1"/>
          </p:nvPr>
        </p:nvSpPr>
        <p:spPr>
          <a:xfrm>
            <a:off x="1097280" y="2071411"/>
            <a:ext cx="10058400" cy="3795990"/>
          </a:xfrm>
        </p:spPr>
        <p:txBody>
          <a:bodyPr>
            <a:noAutofit/>
          </a:bodyPr>
          <a:lstStyle/>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Από 2015 και εξής: μετακινήσεις μεταναστευτικών και προσφυγικών πληθυσμών προς Ευρώπη </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Αναζωπύρωση εθνικιστικών ρατσιστικών αντιλήψεων </a:t>
            </a:r>
            <a:r>
              <a:rPr lang="en-US" b="1" i="1"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vs</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δράση οργανισμών προστασίας δικαιωμάτων προσφύγων/</a:t>
            </a:r>
            <a:r>
              <a:rPr lang="el-GR" dirty="0" err="1">
                <a:latin typeface="Times New Roman" panose="02020603050405020304" pitchFamily="18" charset="0"/>
                <a:cs typeface="Times New Roman" panose="02020603050405020304" pitchFamily="18" charset="0"/>
                <a:sym typeface="Wingdings" panose="05000000000000000000" pitchFamily="2" charset="2"/>
              </a:rPr>
              <a:t>ισσων</a:t>
            </a:r>
            <a:r>
              <a:rPr lang="el-GR" dirty="0">
                <a:latin typeface="Times New Roman" panose="02020603050405020304" pitchFamily="18" charset="0"/>
                <a:cs typeface="Times New Roman" panose="02020603050405020304" pitchFamily="18" charset="0"/>
                <a:sym typeface="Wingdings" panose="05000000000000000000" pitchFamily="2" charset="2"/>
              </a:rPr>
              <a:t> και μεταναστών/τριών</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 Η ανθρώπινη ιδιότητα θεωρείται η σπουδαιότερη οικουμενική αξία, όμως οι</a:t>
            </a:r>
            <a:r>
              <a:rPr lang="el-GR" dirty="0">
                <a:latin typeface="Times New Roman" panose="02020603050405020304" pitchFamily="18" charset="0"/>
                <a:cs typeface="Times New Roman" panose="02020603050405020304" pitchFamily="18" charset="0"/>
                <a:sym typeface="Wingdings" panose="05000000000000000000" pitchFamily="2" charset="2"/>
              </a:rPr>
              <a:t> «κυριαρχούμενοι» στερούνται </a:t>
            </a:r>
            <a:r>
              <a:rPr lang="el-GR" dirty="0">
                <a:latin typeface="Times New Roman" panose="02020603050405020304" pitchFamily="18" charset="0"/>
                <a:cs typeface="Times New Roman" panose="02020603050405020304" pitchFamily="18" charset="0"/>
              </a:rPr>
              <a:t>δικαιώματα που θεωρητικά ανήκουν στην οικουμενική ανθρωπότητα (</a:t>
            </a:r>
            <a:r>
              <a:rPr lang="el-GR" dirty="0" err="1">
                <a:latin typeface="Times New Roman" panose="02020603050405020304" pitchFamily="18" charset="0"/>
                <a:cs typeface="Times New Roman" panose="02020603050405020304" pitchFamily="18" charset="0"/>
              </a:rPr>
              <a:t>Αρχάκης</a:t>
            </a:r>
            <a:r>
              <a:rPr lang="el-GR" dirty="0">
                <a:latin typeface="Times New Roman" panose="02020603050405020304" pitchFamily="18" charset="0"/>
                <a:cs typeface="Times New Roman" panose="02020603050405020304" pitchFamily="18" charset="0"/>
              </a:rPr>
              <a:t> 2020: 56-57)</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kumimoji="0" lang="el-GR"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επιλεκτική οικουμενικότητα ανθρωπιστικού λόγου</a:t>
            </a:r>
            <a:endParaRPr lang="el-GR"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Πρόσφυγες πρόβλημα για το </a:t>
            </a:r>
            <a:r>
              <a:rPr lang="el-GR" dirty="0" err="1">
                <a:latin typeface="Times New Roman" panose="02020603050405020304" pitchFamily="18" charset="0"/>
                <a:cs typeface="Times New Roman" panose="02020603050405020304" pitchFamily="18" charset="0"/>
              </a:rPr>
              <a:t>ομογενοποιητικό</a:t>
            </a:r>
            <a:r>
              <a:rPr lang="el-GR" dirty="0">
                <a:latin typeface="Times New Roman" panose="02020603050405020304" pitchFamily="18" charset="0"/>
                <a:cs typeface="Times New Roman" panose="02020603050405020304" pitchFamily="18" charset="0"/>
              </a:rPr>
              <a:t> έθνος κράτους: αποκλεισμός ή αφομοίωση</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Μεταβολή τρόπων έκφρασης ρατσισμού: α) συμβατότητα με ανθρωπιστικές αξίες και β) διαχείριση και μετατρεψιμότητα της ετερότητας </a:t>
            </a:r>
            <a:r>
              <a:rPr lang="el-GR" dirty="0">
                <a:latin typeface="Times New Roman" panose="02020603050405020304" pitchFamily="18" charset="0"/>
                <a:cs typeface="Times New Roman" panose="02020603050405020304" pitchFamily="18" charset="0"/>
                <a:sym typeface="Wingdings" panose="05000000000000000000" pitchFamily="2" charset="2"/>
              </a:rPr>
              <a:t> </a:t>
            </a:r>
            <a:r>
              <a:rPr lang="el-GR" i="1"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ρευστός ρατσισμός </a:t>
            </a:r>
            <a:r>
              <a:rPr lang="en-US"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(liquid racism) </a:t>
            </a:r>
            <a:r>
              <a:rPr lang="el-GR"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Weaver 2016, </a:t>
            </a:r>
            <a:r>
              <a:rPr lang="el-GR"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βλ. </a:t>
            </a:r>
            <a:r>
              <a:rPr lang="el-GR"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Αρχάκης</a:t>
            </a:r>
            <a:r>
              <a:rPr lang="el-GR"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2020: 59)</a:t>
            </a:r>
            <a:endParaRPr lang="el-GR" dirty="0">
              <a:solidFill>
                <a:schemeClr val="tx1"/>
              </a:solidFill>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6DDF129E-940E-9E22-0951-BB4A9E6F7266}"/>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D04B6EFD-1A7A-28FB-8922-B584B9B0377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3</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50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BCC34D-92BE-A016-48DD-228ECDD19F90}"/>
              </a:ext>
            </a:extLst>
          </p:cNvPr>
          <p:cNvSpPr>
            <a:spLocks noGrp="1"/>
          </p:cNvSpPr>
          <p:nvPr>
            <p:ph type="title"/>
          </p:nvPr>
        </p:nvSpPr>
        <p:spPr>
          <a:xfrm>
            <a:off x="1097280" y="286603"/>
            <a:ext cx="10058400" cy="1150311"/>
          </a:xfrm>
        </p:spPr>
        <p:txBody>
          <a:bodyPr>
            <a:normAutofit/>
          </a:bodyPr>
          <a:lstStyle/>
          <a:p>
            <a:pPr algn="ctr"/>
            <a:r>
              <a:rPr lang="el-GR" sz="5400" dirty="0">
                <a:latin typeface="Times New Roman" panose="02020603050405020304" pitchFamily="18" charset="0"/>
                <a:cs typeface="Times New Roman" panose="02020603050405020304" pitchFamily="18" charset="0"/>
              </a:rPr>
              <a:t>Βιβλιογραφία </a:t>
            </a:r>
          </a:p>
        </p:txBody>
      </p:sp>
      <p:sp>
        <p:nvSpPr>
          <p:cNvPr id="3" name="Θέση περιεχομένου 2">
            <a:extLst>
              <a:ext uri="{FF2B5EF4-FFF2-40B4-BE49-F238E27FC236}">
                <a16:creationId xmlns:a16="http://schemas.microsoft.com/office/drawing/2014/main" id="{609DC7A3-F6F9-70E1-8127-EA7C5F869712}"/>
              </a:ext>
            </a:extLst>
          </p:cNvPr>
          <p:cNvSpPr>
            <a:spLocks noGrp="1"/>
          </p:cNvSpPr>
          <p:nvPr>
            <p:ph idx="1"/>
          </p:nvPr>
        </p:nvSpPr>
        <p:spPr/>
        <p:txBody>
          <a:bodyPr>
            <a:normAutofit fontScale="85000" lnSpcReduction="20000"/>
          </a:bodyPr>
          <a:lstStyle/>
          <a:p>
            <a:pPr algn="just"/>
            <a:r>
              <a:rPr lang="el-GR" sz="2400" dirty="0" err="1">
                <a:latin typeface="Times New Roman" panose="02020603050405020304" pitchFamily="18" charset="0"/>
                <a:cs typeface="Times New Roman" panose="02020603050405020304" pitchFamily="18" charset="0"/>
              </a:rPr>
              <a:t>Αρχάκης</a:t>
            </a:r>
            <a:r>
              <a:rPr lang="el-GR" sz="2400" dirty="0">
                <a:latin typeface="Times New Roman" panose="02020603050405020304" pitchFamily="18" charset="0"/>
                <a:cs typeface="Times New Roman" panose="02020603050405020304" pitchFamily="18" charset="0"/>
              </a:rPr>
              <a:t>, Α. 2020. </a:t>
            </a:r>
            <a:r>
              <a:rPr lang="el-GR" sz="2400" i="1" dirty="0">
                <a:latin typeface="Times New Roman" panose="02020603050405020304" pitchFamily="18" charset="0"/>
                <a:cs typeface="Times New Roman" panose="02020603050405020304" pitchFamily="18" charset="0"/>
              </a:rPr>
              <a:t>Από τον Εθνικό στον </a:t>
            </a:r>
            <a:r>
              <a:rPr lang="el-GR" sz="2400" i="1" dirty="0" err="1">
                <a:latin typeface="Times New Roman" panose="02020603050405020304" pitchFamily="18" charset="0"/>
                <a:cs typeface="Times New Roman" panose="02020603050405020304" pitchFamily="18" charset="0"/>
              </a:rPr>
              <a:t>Μετα</a:t>
            </a:r>
            <a:r>
              <a:rPr lang="el-GR" sz="2400" i="1" dirty="0">
                <a:latin typeface="Times New Roman" panose="02020603050405020304" pitchFamily="18" charset="0"/>
                <a:cs typeface="Times New Roman" panose="02020603050405020304" pitchFamily="18" charset="0"/>
              </a:rPr>
              <a:t>-εθνικό Λόγο: Μεταναστευτικές Ταυτότητες και Κριτική Εκπαίδευση</a:t>
            </a:r>
            <a:r>
              <a:rPr lang="el-GR" sz="2400" dirty="0">
                <a:latin typeface="Times New Roman" panose="02020603050405020304" pitchFamily="18" charset="0"/>
                <a:cs typeface="Times New Roman" panose="02020603050405020304" pitchFamily="18" charset="0"/>
              </a:rPr>
              <a:t>. Αθήνα: Πατάκης.</a:t>
            </a:r>
            <a:endParaRPr lang="en-US" sz="2400" dirty="0">
              <a:latin typeface="Times New Roman" panose="02020603050405020304" pitchFamily="18" charset="0"/>
              <a:cs typeface="Times New Roman" panose="02020603050405020304" pitchFamily="18" charset="0"/>
            </a:endParaRPr>
          </a:p>
          <a:p>
            <a:pPr marL="91440" marR="0" lvl="0" indent="-91440" algn="just" defTabSz="914400" rtl="0" eaLnBrk="1" fontAlgn="auto" latinLnBrk="0" hangingPunct="1">
              <a:lnSpc>
                <a:spcPct val="90000"/>
              </a:lnSpc>
              <a:spcBef>
                <a:spcPts val="1200"/>
              </a:spcBef>
              <a:spcAft>
                <a:spcPts val="200"/>
              </a:spcAft>
              <a:buClr>
                <a:srgbClr val="969696"/>
              </a:buClr>
              <a:buSzPct val="100000"/>
              <a:buFont typeface="Calibri" panose="020F0502020204030204" pitchFamily="34" charset="0"/>
              <a:buChar char=" "/>
              <a:tabLst/>
              <a:defRPr/>
            </a:pPr>
            <a:r>
              <a:rPr lang="el-GR" sz="2400" dirty="0" err="1">
                <a:latin typeface="Times New Roman" panose="02020603050405020304" pitchFamily="18" charset="0"/>
                <a:cs typeface="Times New Roman" panose="02020603050405020304" pitchFamily="18" charset="0"/>
              </a:rPr>
              <a:t>Αρχάκης</a:t>
            </a:r>
            <a:r>
              <a:rPr lang="el-GR" sz="2400" dirty="0">
                <a:latin typeface="Times New Roman" panose="02020603050405020304" pitchFamily="18" charset="0"/>
                <a:cs typeface="Times New Roman" panose="02020603050405020304" pitchFamily="18" charset="0"/>
              </a:rPr>
              <a:t> &amp; Τσάκωνα (υπό δημοσίευση). </a:t>
            </a:r>
            <a:r>
              <a:rPr lang="el-GR" sz="2400" dirty="0" err="1">
                <a:latin typeface="Times New Roman" panose="02020603050405020304" pitchFamily="18" charset="0"/>
                <a:cs typeface="Times New Roman" panose="02020603050405020304" pitchFamily="18" charset="0"/>
              </a:rPr>
              <a:t>Αντιρατσισμός</a:t>
            </a:r>
            <a:r>
              <a:rPr lang="el-GR" sz="2400" dirty="0">
                <a:latin typeface="Times New Roman" panose="02020603050405020304" pitchFamily="18" charset="0"/>
                <a:cs typeface="Times New Roman" panose="02020603050405020304" pitchFamily="18" charset="0"/>
              </a:rPr>
              <a:t>, ρευστός ρατσισμός ή </a:t>
            </a:r>
            <a:r>
              <a:rPr lang="el-GR" sz="2400" dirty="0" err="1">
                <a:latin typeface="Times New Roman" panose="02020603050405020304" pitchFamily="18" charset="0"/>
                <a:cs typeface="Times New Roman" panose="02020603050405020304" pitchFamily="18" charset="0"/>
              </a:rPr>
              <a:t>εσωτερικευμένος</a:t>
            </a:r>
            <a:r>
              <a:rPr lang="el-GR" sz="2400" dirty="0">
                <a:latin typeface="Times New Roman" panose="02020603050405020304" pitchFamily="18" charset="0"/>
                <a:cs typeface="Times New Roman" panose="02020603050405020304" pitchFamily="18" charset="0"/>
              </a:rPr>
              <a:t> ρατσισμός; Ανάλυση άρθρων από μεταναστευτική εφημερίδα. </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Στο Α. </a:t>
            </a:r>
            <a:r>
              <a:rPr kumimoji="0" lang="el-GR" sz="2400" b="0" i="0" u="none" strike="noStrike" kern="1200" cap="none" spc="0" normalizeH="0" baseline="0" noProof="0" dirty="0" err="1">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Αρχάκης</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 Ρ. Καραχάλιου &amp; Β. Τσάκωνα (</a:t>
            </a:r>
            <a:r>
              <a:rPr kumimoji="0" lang="el-GR" sz="2400" b="0" i="0" u="none" strike="noStrike" kern="1200" cap="none" spc="0" normalizeH="0" baseline="0" noProof="0" dirty="0" err="1">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επιμ</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 </a:t>
            </a:r>
            <a:r>
              <a:rPr kumimoji="0" lang="el-GR" sz="2400" b="0" i="1"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Ιχνηλατώντας τη Διείσδυση του Ρατσισμού στον Αντιρατσιστικό Λόγο. Μελέτες για τον Ρευστό Ρατσισμό, σελίδες</a:t>
            </a:r>
            <a:r>
              <a:rPr kumimoji="0" lang="el-GR" sz="2400" b="0" i="0" u="none" strike="noStrike" kern="1200" cap="none" spc="0" normalizeH="0" baseline="0" noProof="0" dirty="0">
                <a:ln>
                  <a:noFill/>
                </a:ln>
                <a:solidFill>
                  <a:prstClr val="white">
                    <a:lumMod val="75000"/>
                    <a:lumOff val="25000"/>
                  </a:prstClr>
                </a:solidFill>
                <a:effectLst/>
                <a:uLnTx/>
                <a:uFillTx/>
                <a:latin typeface="Times New Roman" panose="02020603050405020304" pitchFamily="18" charset="0"/>
                <a:ea typeface="+mn-ea"/>
                <a:cs typeface="Times New Roman" panose="02020603050405020304" pitchFamily="18" charset="0"/>
              </a:rPr>
              <a:t>. Τόπος Έκδοσης: Πεδίο.</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Hall, S. 1992. The west and the rest: Discourse and power. </a:t>
            </a:r>
            <a:r>
              <a:rPr lang="en-US" sz="2400" dirty="0" err="1">
                <a:latin typeface="Times New Roman" panose="02020603050405020304" pitchFamily="18" charset="0"/>
                <a:cs typeface="Times New Roman" panose="02020603050405020304" pitchFamily="18" charset="0"/>
              </a:rPr>
              <a:t>Στο</a:t>
            </a:r>
            <a:r>
              <a:rPr lang="en-US" sz="2400" dirty="0">
                <a:latin typeface="Times New Roman" panose="02020603050405020304" pitchFamily="18" charset="0"/>
                <a:cs typeface="Times New Roman" panose="02020603050405020304" pitchFamily="18" charset="0"/>
              </a:rPr>
              <a:t> S. Hall &amp; B. </a:t>
            </a:r>
            <a:r>
              <a:rPr lang="en-US" sz="2400" dirty="0" err="1">
                <a:latin typeface="Times New Roman" panose="02020603050405020304" pitchFamily="18" charset="0"/>
                <a:cs typeface="Times New Roman" panose="02020603050405020304" pitchFamily="18" charset="0"/>
              </a:rPr>
              <a:t>Gieben</a:t>
            </a:r>
            <a:r>
              <a:rPr lang="en-US" sz="2400" dirty="0">
                <a:latin typeface="Times New Roman" panose="02020603050405020304" pitchFamily="18" charset="0"/>
                <a:cs typeface="Times New Roman" panose="02020603050405020304" pitchFamily="18" charset="0"/>
              </a:rPr>
              <a:t> (επ</a:t>
            </a:r>
            <a:r>
              <a:rPr lang="en-US" sz="2400" dirty="0" err="1">
                <a:latin typeface="Times New Roman" panose="02020603050405020304" pitchFamily="18" charset="0"/>
                <a:cs typeface="Times New Roman" panose="02020603050405020304" pitchFamily="18" charset="0"/>
              </a:rPr>
              <a:t>ιμ</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Formations of Modernity</a:t>
            </a:r>
            <a:r>
              <a:rPr lang="en-US" sz="2400" dirty="0">
                <a:latin typeface="Times New Roman" panose="02020603050405020304" pitchFamily="18" charset="0"/>
                <a:cs typeface="Times New Roman" panose="02020603050405020304" pitchFamily="18" charset="0"/>
              </a:rPr>
              <a:t>, 275-332. Cambridge: Polity Press/Open University.</a:t>
            </a:r>
            <a:endParaRPr lang="el-GR"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Halliday, M. A. K, C. M. I. M. Matthiessen. 2014. </a:t>
            </a:r>
            <a:r>
              <a:rPr lang="en-US" sz="2400" i="1" dirty="0">
                <a:latin typeface="Times New Roman" panose="02020603050405020304" pitchFamily="18" charset="0"/>
                <a:cs typeface="Times New Roman" panose="02020603050405020304" pitchFamily="18" charset="0"/>
              </a:rPr>
              <a:t>Halliday’s Introduction to Functional Grammar </a:t>
            </a:r>
            <a:r>
              <a:rPr lang="en-US" sz="2400" dirty="0">
                <a:latin typeface="Times New Roman" panose="02020603050405020304" pitchFamily="18" charset="0"/>
                <a:cs typeface="Times New Roman" panose="02020603050405020304" pitchFamily="18" charset="0"/>
              </a:rPr>
              <a:t>(4th Ed.). Oxon: Routledge.</a:t>
            </a:r>
            <a:endParaRPr lang="el-GR"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Λυμπέρη, Μ. &amp; Ρ. Καραχάλιου (υπό δημοσίευση). Οι αναπαραστάσεις του/της ανεκτού/</a:t>
            </a:r>
            <a:r>
              <a:rPr lang="el-GR" sz="2400" dirty="0" err="1">
                <a:latin typeface="Times New Roman" panose="02020603050405020304" pitchFamily="18" charset="0"/>
                <a:cs typeface="Times New Roman" panose="02020603050405020304" pitchFamily="18" charset="0"/>
              </a:rPr>
              <a:t>ής</a:t>
            </a:r>
            <a:r>
              <a:rPr lang="el-GR" sz="2400" dirty="0">
                <a:latin typeface="Times New Roman" panose="02020603050405020304" pitchFamily="18" charset="0"/>
                <a:cs typeface="Times New Roman" panose="02020603050405020304" pitchFamily="18" charset="0"/>
              </a:rPr>
              <a:t> Άλλου/ης ως πολιτική διαχείρισης της ετερότητας. Στο Α. </a:t>
            </a:r>
            <a:r>
              <a:rPr lang="el-GR" sz="2400" dirty="0" err="1">
                <a:latin typeface="Times New Roman" panose="02020603050405020304" pitchFamily="18" charset="0"/>
                <a:cs typeface="Times New Roman" panose="02020603050405020304" pitchFamily="18" charset="0"/>
              </a:rPr>
              <a:t>Αρχάκης</a:t>
            </a:r>
            <a:r>
              <a:rPr lang="el-GR" sz="2400" dirty="0">
                <a:latin typeface="Times New Roman" panose="02020603050405020304" pitchFamily="18" charset="0"/>
                <a:cs typeface="Times New Roman" panose="02020603050405020304" pitchFamily="18" charset="0"/>
              </a:rPr>
              <a:t>, Ρ. Καραχάλιου &amp; Β. Τσάκωνα (</a:t>
            </a:r>
            <a:r>
              <a:rPr lang="el-GR" sz="2400" dirty="0" err="1">
                <a:latin typeface="Times New Roman" panose="02020603050405020304" pitchFamily="18" charset="0"/>
                <a:cs typeface="Times New Roman" panose="02020603050405020304" pitchFamily="18" charset="0"/>
              </a:rPr>
              <a:t>επιμ</a:t>
            </a:r>
            <a:r>
              <a:rPr lang="el-GR" sz="2400"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Ιχνηλατώντας τη Διείσδυση του Ρατσισμού στον Αντιρατσιστικό Λόγο. Μελέτες για τον Ρευστό Ρατσισμό, σελίδες</a:t>
            </a:r>
            <a:r>
              <a:rPr lang="el-GR" sz="2400" dirty="0">
                <a:latin typeface="Times New Roman" panose="02020603050405020304" pitchFamily="18" charset="0"/>
                <a:cs typeface="Times New Roman" panose="02020603050405020304" pitchFamily="18" charset="0"/>
              </a:rPr>
              <a:t>. Τόπος Έκδοσης: Πεδίο.</a:t>
            </a:r>
          </a:p>
          <a:p>
            <a:pPr algn="just"/>
            <a:endParaRPr lang="el-GR" sz="2400"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0FEF492C-19B6-F1F6-F446-99CA534928F3}"/>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A18829D9-11FD-64C0-CE11-ABBCCEF0D6DF}"/>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30</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68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BCC34D-92BE-A016-48DD-228ECDD19F90}"/>
              </a:ext>
            </a:extLst>
          </p:cNvPr>
          <p:cNvSpPr>
            <a:spLocks noGrp="1"/>
          </p:cNvSpPr>
          <p:nvPr>
            <p:ph type="title"/>
          </p:nvPr>
        </p:nvSpPr>
        <p:spPr>
          <a:xfrm>
            <a:off x="1097280" y="286603"/>
            <a:ext cx="10058400" cy="1150311"/>
          </a:xfrm>
        </p:spPr>
        <p:txBody>
          <a:bodyPr>
            <a:normAutofit/>
          </a:bodyPr>
          <a:lstStyle/>
          <a:p>
            <a:pPr algn="ctr"/>
            <a:r>
              <a:rPr lang="el-GR" sz="5400" dirty="0">
                <a:latin typeface="Times New Roman" panose="02020603050405020304" pitchFamily="18" charset="0"/>
                <a:cs typeface="Times New Roman" panose="02020603050405020304" pitchFamily="18" charset="0"/>
              </a:rPr>
              <a:t>Βιβλιογραφία </a:t>
            </a:r>
          </a:p>
        </p:txBody>
      </p:sp>
      <p:sp>
        <p:nvSpPr>
          <p:cNvPr id="3" name="Θέση περιεχομένου 2">
            <a:extLst>
              <a:ext uri="{FF2B5EF4-FFF2-40B4-BE49-F238E27FC236}">
                <a16:creationId xmlns:a16="http://schemas.microsoft.com/office/drawing/2014/main" id="{609DC7A3-F6F9-70E1-8127-EA7C5F869712}"/>
              </a:ext>
            </a:extLst>
          </p:cNvPr>
          <p:cNvSpPr>
            <a:spLocks noGrp="1"/>
          </p:cNvSpPr>
          <p:nvPr>
            <p:ph idx="1"/>
          </p:nvPr>
        </p:nvSpPr>
        <p:spPr/>
        <p:txBody>
          <a:bodyPr>
            <a:normAutofit fontScale="77500" lnSpcReduction="20000"/>
          </a:bodyPr>
          <a:lstStyle/>
          <a:p>
            <a:pPr algn="just"/>
            <a:r>
              <a:rPr lang="en-US" sz="2600" dirty="0">
                <a:latin typeface="Times New Roman" panose="02020603050405020304" pitchFamily="18" charset="0"/>
                <a:cs typeface="Times New Roman" panose="02020603050405020304" pitchFamily="18" charset="0"/>
              </a:rPr>
              <a:t>Pyke, Karen D. 2010. “What Is Internalized Racial Oppression and Why Don’t We Study It? Acknowledging Racism’s Hidden Injuries.” </a:t>
            </a:r>
            <a:r>
              <a:rPr lang="en-US" sz="2600" i="1" dirty="0">
                <a:latin typeface="Times New Roman" panose="02020603050405020304" pitchFamily="18" charset="0"/>
                <a:cs typeface="Times New Roman" panose="02020603050405020304" pitchFamily="18" charset="0"/>
              </a:rPr>
              <a:t>Sociological Perspectives </a:t>
            </a:r>
            <a:r>
              <a:rPr lang="en-US" sz="2600" dirty="0">
                <a:latin typeface="Times New Roman" panose="02020603050405020304" pitchFamily="18" charset="0"/>
                <a:cs typeface="Times New Roman" panose="02020603050405020304" pitchFamily="18" charset="0"/>
              </a:rPr>
              <a:t>53 (4): 551-572.</a:t>
            </a:r>
            <a:endParaRPr lang="el-GR" sz="26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Στάμου, Α. Γ. 2014. Η κριτική ανάλυση λόγου: Μελετώντας τον ιδεολογικό ρόλο της γλώσσας. Στο Μ. </a:t>
            </a:r>
            <a:r>
              <a:rPr lang="el-GR" sz="2400" dirty="0" err="1">
                <a:latin typeface="Times New Roman" panose="02020603050405020304" pitchFamily="18" charset="0"/>
                <a:cs typeface="Times New Roman" panose="02020603050405020304" pitchFamily="18" charset="0"/>
              </a:rPr>
              <a:t>Γεωργαλίδου</a:t>
            </a:r>
            <a:r>
              <a:rPr lang="el-GR" sz="2400" dirty="0">
                <a:latin typeface="Times New Roman" panose="02020603050405020304" pitchFamily="18" charset="0"/>
                <a:cs typeface="Times New Roman" panose="02020603050405020304" pitchFamily="18" charset="0"/>
              </a:rPr>
              <a:t>, Μ. </a:t>
            </a:r>
            <a:r>
              <a:rPr lang="el-GR" sz="2400" dirty="0" err="1">
                <a:latin typeface="Times New Roman" panose="02020603050405020304" pitchFamily="18" charset="0"/>
                <a:cs typeface="Times New Roman" panose="02020603050405020304" pitchFamily="18" charset="0"/>
              </a:rPr>
              <a:t>Σηφιανού</a:t>
            </a:r>
            <a:r>
              <a:rPr lang="el-GR" sz="2400" dirty="0">
                <a:latin typeface="Times New Roman" panose="02020603050405020304" pitchFamily="18" charset="0"/>
                <a:cs typeface="Times New Roman" panose="02020603050405020304" pitchFamily="18" charset="0"/>
              </a:rPr>
              <a:t> &amp; Β. Τσάκωνα (</a:t>
            </a:r>
            <a:r>
              <a:rPr lang="el-GR" sz="2400" dirty="0" err="1">
                <a:latin typeface="Times New Roman" panose="02020603050405020304" pitchFamily="18" charset="0"/>
                <a:cs typeface="Times New Roman" panose="02020603050405020304" pitchFamily="18" charset="0"/>
              </a:rPr>
              <a:t>επιμ</a:t>
            </a:r>
            <a:r>
              <a:rPr lang="el-GR" sz="2400"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Ανάλυση Λόγου: Θεωρία και Εφαρμογές</a:t>
            </a:r>
            <a:r>
              <a:rPr lang="el-GR" sz="2400" dirty="0">
                <a:latin typeface="Times New Roman" panose="02020603050405020304" pitchFamily="18" charset="0"/>
                <a:cs typeface="Times New Roman" panose="02020603050405020304" pitchFamily="18" charset="0"/>
              </a:rPr>
              <a:t>, 149-187. Αθήνα: Νήσος.</a:t>
            </a:r>
          </a:p>
          <a:p>
            <a:pPr algn="just"/>
            <a:r>
              <a:rPr lang="en-US" sz="2400" dirty="0">
                <a:latin typeface="Times New Roman" panose="02020603050405020304" pitchFamily="18" charset="0"/>
                <a:cs typeface="Times New Roman" panose="02020603050405020304" pitchFamily="18" charset="0"/>
              </a:rPr>
              <a:t>van Leeuwen, T. 2008. </a:t>
            </a:r>
            <a:r>
              <a:rPr lang="en-US" sz="2400" i="1" dirty="0">
                <a:latin typeface="Times New Roman" panose="02020603050405020304" pitchFamily="18" charset="0"/>
                <a:cs typeface="Times New Roman" panose="02020603050405020304" pitchFamily="18" charset="0"/>
              </a:rPr>
              <a:t>Discourse and Practice: New Tools for Critical Discourse Analysis</a:t>
            </a:r>
            <a:r>
              <a:rPr lang="en-US" sz="2400" dirty="0">
                <a:latin typeface="Times New Roman" panose="02020603050405020304" pitchFamily="18" charset="0"/>
                <a:cs typeface="Times New Roman" panose="02020603050405020304" pitchFamily="18" charset="0"/>
              </a:rPr>
              <a:t>. New York: Oxford University Press.</a:t>
            </a:r>
          </a:p>
          <a:p>
            <a:pPr algn="just"/>
            <a:r>
              <a:rPr lang="el-GR" sz="2400" dirty="0" err="1">
                <a:latin typeface="Times New Roman" panose="02020603050405020304" pitchFamily="18" charset="0"/>
                <a:cs typeface="Times New Roman" panose="02020603050405020304" pitchFamily="18" charset="0"/>
              </a:rPr>
              <a:t>Φουκώ</a:t>
            </a:r>
            <a:r>
              <a:rPr lang="el-GR" sz="2400" dirty="0">
                <a:latin typeface="Times New Roman" panose="02020603050405020304" pitchFamily="18" charset="0"/>
                <a:cs typeface="Times New Roman" panose="02020603050405020304" pitchFamily="18" charset="0"/>
              </a:rPr>
              <a:t>, Μ. 1991. </a:t>
            </a:r>
            <a:r>
              <a:rPr lang="el-GR" sz="2400" i="1" dirty="0">
                <a:latin typeface="Times New Roman" panose="02020603050405020304" pitchFamily="18" charset="0"/>
                <a:cs typeface="Times New Roman" panose="02020603050405020304" pitchFamily="18" charset="0"/>
              </a:rPr>
              <a:t>Η </a:t>
            </a:r>
            <a:r>
              <a:rPr lang="el-GR" sz="2400" i="1" dirty="0" err="1">
                <a:latin typeface="Times New Roman" panose="02020603050405020304" pitchFamily="18" charset="0"/>
                <a:cs typeface="Times New Roman" panose="02020603050405020304" pitchFamily="18" charset="0"/>
              </a:rPr>
              <a:t>Μικροφυσική</a:t>
            </a:r>
            <a:r>
              <a:rPr lang="el-GR" sz="2400" i="1" dirty="0">
                <a:latin typeface="Times New Roman" panose="02020603050405020304" pitchFamily="18" charset="0"/>
                <a:cs typeface="Times New Roman" panose="02020603050405020304" pitchFamily="18" charset="0"/>
              </a:rPr>
              <a:t> της Εξουσίας</a:t>
            </a:r>
            <a:r>
              <a:rPr lang="el-GR" sz="2400" dirty="0">
                <a:latin typeface="Times New Roman" panose="02020603050405020304" pitchFamily="18" charset="0"/>
                <a:cs typeface="Times New Roman" panose="02020603050405020304" pitchFamily="18" charset="0"/>
              </a:rPr>
              <a:t>. Μετάφραση: Λ. </a:t>
            </a:r>
            <a:r>
              <a:rPr lang="el-GR" sz="2400" dirty="0" err="1">
                <a:latin typeface="Times New Roman" panose="02020603050405020304" pitchFamily="18" charset="0"/>
                <a:cs typeface="Times New Roman" panose="02020603050405020304" pitchFamily="18" charset="0"/>
              </a:rPr>
              <a:t>Τρουλινού</a:t>
            </a:r>
            <a:r>
              <a:rPr lang="el-GR" sz="2400" dirty="0">
                <a:latin typeface="Times New Roman" panose="02020603050405020304" pitchFamily="18" charset="0"/>
                <a:cs typeface="Times New Roman" panose="02020603050405020304" pitchFamily="18" charset="0"/>
              </a:rPr>
              <a:t>. Αθήνα: ύψιλον/βιβλία.</a:t>
            </a:r>
          </a:p>
          <a:p>
            <a:pPr algn="just"/>
            <a:r>
              <a:rPr lang="el-GR" sz="2400" dirty="0">
                <a:latin typeface="Times New Roman" panose="02020603050405020304" pitchFamily="18" charset="0"/>
                <a:cs typeface="Times New Roman" panose="02020603050405020304" pitchFamily="18" charset="0"/>
              </a:rPr>
              <a:t>Χαλάτση, Γ. &amp; Ρ. Καραχάλιου (υπό δημοσίευση). Κατασκευάζοντας τον/την κατάλληλο/η Άλλο/η σε κείμενα θεσμικού </a:t>
            </a:r>
            <a:r>
              <a:rPr lang="el-GR" sz="2400" dirty="0" err="1">
                <a:latin typeface="Times New Roman" panose="02020603050405020304" pitchFamily="18" charset="0"/>
                <a:cs typeface="Times New Roman" panose="02020603050405020304" pitchFamily="18" charset="0"/>
              </a:rPr>
              <a:t>αντιρατσιστισμού</a:t>
            </a:r>
            <a:r>
              <a:rPr lang="el-GR" sz="2400" dirty="0">
                <a:latin typeface="Times New Roman" panose="02020603050405020304" pitchFamily="18" charset="0"/>
                <a:cs typeface="Times New Roman" panose="02020603050405020304" pitchFamily="18" charset="0"/>
              </a:rPr>
              <a:t>. Στο Α. </a:t>
            </a:r>
            <a:r>
              <a:rPr lang="el-GR" sz="2400" dirty="0" err="1">
                <a:latin typeface="Times New Roman" panose="02020603050405020304" pitchFamily="18" charset="0"/>
                <a:cs typeface="Times New Roman" panose="02020603050405020304" pitchFamily="18" charset="0"/>
              </a:rPr>
              <a:t>Αρχάκης</a:t>
            </a:r>
            <a:r>
              <a:rPr lang="el-GR" sz="2400" dirty="0">
                <a:latin typeface="Times New Roman" panose="02020603050405020304" pitchFamily="18" charset="0"/>
                <a:cs typeface="Times New Roman" panose="02020603050405020304" pitchFamily="18" charset="0"/>
              </a:rPr>
              <a:t>, Ρ. Καραχάλιου &amp; Β. Τσάκωνα (</a:t>
            </a:r>
            <a:r>
              <a:rPr lang="el-GR" sz="2400" dirty="0" err="1">
                <a:latin typeface="Times New Roman" panose="02020603050405020304" pitchFamily="18" charset="0"/>
                <a:cs typeface="Times New Roman" panose="02020603050405020304" pitchFamily="18" charset="0"/>
              </a:rPr>
              <a:t>επιμ</a:t>
            </a:r>
            <a:r>
              <a:rPr lang="el-GR" sz="2400"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Ιχνηλατώντας τη Διείσδυση του Ρατσισμού στον Αντιρατσιστικό Λόγο. Μελέτες για τον Ρευστό Ρατσισμό</a:t>
            </a:r>
            <a:r>
              <a:rPr lang="el-GR" sz="2400" dirty="0">
                <a:latin typeface="Times New Roman" panose="02020603050405020304" pitchFamily="18" charset="0"/>
                <a:cs typeface="Times New Roman" panose="02020603050405020304" pitchFamily="18" charset="0"/>
              </a:rPr>
              <a:t>, σελίδες. Τόπος Έκδοσης: Πεδίο.</a:t>
            </a:r>
          </a:p>
          <a:p>
            <a:pPr algn="just"/>
            <a:r>
              <a:rPr lang="en-US" sz="2400" dirty="0">
                <a:latin typeface="Times New Roman" panose="02020603050405020304" pitchFamily="18" charset="0"/>
                <a:cs typeface="Times New Roman" panose="02020603050405020304" pitchFamily="18" charset="0"/>
              </a:rPr>
              <a:t>Weaver, S. 2016. </a:t>
            </a:r>
            <a:r>
              <a:rPr lang="en-US" sz="2400" i="1" dirty="0">
                <a:latin typeface="Times New Roman" panose="02020603050405020304" pitchFamily="18" charset="0"/>
                <a:cs typeface="Times New Roman" panose="02020603050405020304" pitchFamily="18" charset="0"/>
              </a:rPr>
              <a:t>The Rhetoric of Racist Humor: US, UK and Global Race Joking</a:t>
            </a:r>
            <a:r>
              <a:rPr lang="en-US" sz="2400" dirty="0">
                <a:latin typeface="Times New Roman" panose="02020603050405020304" pitchFamily="18" charset="0"/>
                <a:cs typeface="Times New Roman" panose="02020603050405020304" pitchFamily="18" charset="0"/>
              </a:rPr>
              <a:t>. London: Routledge.</a:t>
            </a:r>
            <a:endParaRPr lang="el-GR"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l-GR" sz="2400"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0FEF492C-19B6-F1F6-F446-99CA534928F3}"/>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A18829D9-11FD-64C0-CE11-ABBCCEF0D6DF}"/>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31</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53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95FEDF-442D-2FD8-6A7A-45CDAD1AAF2E}"/>
              </a:ext>
            </a:extLst>
          </p:cNvPr>
          <p:cNvPicPr>
            <a:picLocks noChangeAspect="1"/>
          </p:cNvPicPr>
          <p:nvPr/>
        </p:nvPicPr>
        <p:blipFill rotWithShape="1">
          <a:blip r:embed="rId2">
            <a:duotone>
              <a:schemeClr val="bg2">
                <a:shade val="45000"/>
                <a:satMod val="135000"/>
              </a:schemeClr>
              <a:prstClr val="white"/>
            </a:duotone>
            <a:alphaModFix amt="35000"/>
          </a:blip>
          <a:srcRect t="19643"/>
          <a:stretch/>
        </p:blipFill>
        <p:spPr>
          <a:xfrm>
            <a:off x="20" y="10896"/>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p:nvPr>
        </p:nvSpPr>
        <p:spPr>
          <a:xfrm>
            <a:off x="1097279" y="758952"/>
            <a:ext cx="10212977" cy="3566160"/>
          </a:xfrm>
        </p:spPr>
        <p:txBody>
          <a:bodyPr>
            <a:normAutofit/>
          </a:bodyPr>
          <a:lstStyle/>
          <a:p>
            <a:pPr algn="ctr"/>
            <a:r>
              <a:rPr lang="el-GR" dirty="0">
                <a:latin typeface="Times New Roman" panose="02020603050405020304" pitchFamily="18" charset="0"/>
                <a:cs typeface="Times New Roman" panose="02020603050405020304" pitchFamily="18" charset="0"/>
              </a:rPr>
              <a:t>Παράρτημα </a:t>
            </a:r>
          </a:p>
        </p:txBody>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latin typeface="Times New Roman" panose="02020603050405020304" pitchFamily="18" charset="0"/>
                <a:cs typeface="Times New Roman" panose="02020603050405020304" pitchFamily="18" charset="0"/>
              </a:rPr>
              <a:pPr>
                <a:spcAft>
                  <a:spcPts val="600"/>
                </a:spcAft>
              </a:pPr>
              <a:t>7/2/2023</a:t>
            </a:fld>
            <a:endParaRPr lang="el-GR" dirty="0">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latin typeface="Times New Roman" panose="02020603050405020304" pitchFamily="18" charset="0"/>
                <a:cs typeface="Times New Roman" panose="02020603050405020304" pitchFamily="18" charset="0"/>
              </a:rPr>
              <a:pPr>
                <a:spcAft>
                  <a:spcPts val="600"/>
                </a:spcAft>
              </a:pPr>
              <a:t>32</a:t>
            </a:fld>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665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Εικόνα 11" descr="Εικόνα που περιέχει κείμενο&#10;&#10;Περιγραφή που δημιουργήθηκε αυτόματα">
            <a:extLst>
              <a:ext uri="{FF2B5EF4-FFF2-40B4-BE49-F238E27FC236}">
                <a16:creationId xmlns:a16="http://schemas.microsoft.com/office/drawing/2014/main" id="{51A6B7D2-569F-19C7-9990-62CF125FC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905933"/>
            <a:ext cx="9701349" cy="5039728"/>
          </a:xfrm>
          <a:prstGeom prst="rect">
            <a:avLst/>
          </a:prstGeom>
        </p:spPr>
      </p:pic>
      <p:sp>
        <p:nvSpPr>
          <p:cNvPr id="4" name="Θέση ημερομηνίας 3">
            <a:extLst>
              <a:ext uri="{FF2B5EF4-FFF2-40B4-BE49-F238E27FC236}">
                <a16:creationId xmlns:a16="http://schemas.microsoft.com/office/drawing/2014/main" id="{1917326F-92EC-0A93-1A93-C020E6D8A27A}"/>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4106FBEF-A02A-8992-7030-4C64B941EAFF}"/>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solidFill>
                  <a:schemeClr val="bg1"/>
                </a:solidFill>
              </a:rPr>
              <a:pPr>
                <a:spcAft>
                  <a:spcPts val="600"/>
                </a:spcAft>
              </a:pPr>
              <a:t>33</a:t>
            </a:fld>
            <a:endParaRPr lang="el-GR" dirty="0">
              <a:solidFill>
                <a:schemeClr val="bg1"/>
              </a:solidFill>
            </a:endParaRPr>
          </a:p>
        </p:txBody>
      </p:sp>
    </p:spTree>
    <p:extLst>
      <p:ext uri="{BB962C8B-B14F-4D97-AF65-F5344CB8AC3E}">
        <p14:creationId xmlns:p14="http://schemas.microsoft.com/office/powerpoint/2010/main" val="1209850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A0319359-0588-0D69-3C84-7FE764E7F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905933"/>
            <a:ext cx="9777549" cy="5039728"/>
          </a:xfrm>
          <a:prstGeom prst="rect">
            <a:avLst/>
          </a:prstGeom>
        </p:spPr>
      </p:pic>
      <p:sp>
        <p:nvSpPr>
          <p:cNvPr id="2" name="Θέση ημερομηνίας 1">
            <a:extLst>
              <a:ext uri="{FF2B5EF4-FFF2-40B4-BE49-F238E27FC236}">
                <a16:creationId xmlns:a16="http://schemas.microsoft.com/office/drawing/2014/main" id="{0295FEDE-2908-3791-72F5-8DDA375BD878}"/>
              </a:ext>
            </a:extLst>
          </p:cNvPr>
          <p:cNvSpPr>
            <a:spLocks noGrp="1"/>
          </p:cNvSpPr>
          <p:nvPr>
            <p:ph type="dt" sz="half" idx="10"/>
          </p:nvPr>
        </p:nvSpPr>
        <p:spPr>
          <a:xfrm>
            <a:off x="1097280" y="6459785"/>
            <a:ext cx="2472271" cy="365125"/>
          </a:xfrm>
        </p:spPr>
        <p:txBody>
          <a:bodyPr>
            <a:normAutofit/>
          </a:bodyPr>
          <a:lstStyle/>
          <a:p>
            <a:pPr>
              <a:spcAft>
                <a:spcPts val="600"/>
              </a:spcAft>
            </a:pPr>
            <a:fld id="{4449BFE1-9126-4500-8A97-C31F0058BF9B}"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69DDE840-0B70-C91B-199E-C431DF42AC8C}"/>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solidFill>
                  <a:schemeClr val="bg1"/>
                </a:solidFill>
              </a:rPr>
              <a:pPr>
                <a:spcAft>
                  <a:spcPts val="600"/>
                </a:spcAft>
              </a:pPr>
              <a:t>34</a:t>
            </a:fld>
            <a:endParaRPr lang="el-GR" dirty="0">
              <a:solidFill>
                <a:schemeClr val="bg1"/>
              </a:solidFill>
            </a:endParaRPr>
          </a:p>
        </p:txBody>
      </p:sp>
    </p:spTree>
    <p:extLst>
      <p:ext uri="{BB962C8B-B14F-4D97-AF65-F5344CB8AC3E}">
        <p14:creationId xmlns:p14="http://schemas.microsoft.com/office/powerpoint/2010/main" val="358716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61756272-748F-466D-F0E9-A56DB0C58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71" y="905933"/>
            <a:ext cx="9840685" cy="5039728"/>
          </a:xfrm>
          <a:prstGeom prst="rect">
            <a:avLst/>
          </a:prstGeom>
        </p:spPr>
      </p:pic>
      <p:sp>
        <p:nvSpPr>
          <p:cNvPr id="2" name="Θέση ημερομηνίας 1">
            <a:extLst>
              <a:ext uri="{FF2B5EF4-FFF2-40B4-BE49-F238E27FC236}">
                <a16:creationId xmlns:a16="http://schemas.microsoft.com/office/drawing/2014/main" id="{9CA46164-276B-1A97-BFF6-075C4328238E}"/>
              </a:ext>
            </a:extLst>
          </p:cNvPr>
          <p:cNvSpPr>
            <a:spLocks noGrp="1"/>
          </p:cNvSpPr>
          <p:nvPr>
            <p:ph type="dt" sz="half" idx="10"/>
          </p:nvPr>
        </p:nvSpPr>
        <p:spPr>
          <a:xfrm>
            <a:off x="1097280" y="6459785"/>
            <a:ext cx="2472271" cy="365125"/>
          </a:xfrm>
        </p:spPr>
        <p:txBody>
          <a:bodyPr>
            <a:normAutofit/>
          </a:bodyPr>
          <a:lstStyle/>
          <a:p>
            <a:pPr>
              <a:spcAft>
                <a:spcPts val="600"/>
              </a:spcAft>
            </a:pPr>
            <a:fld id="{4449BFE1-9126-4500-8A97-C31F0058BF9B}" type="datetime1">
              <a:rPr lang="el-GR" smtClean="0">
                <a:solidFill>
                  <a:schemeClr val="bg1"/>
                </a:solidFill>
              </a:rPr>
              <a:pPr>
                <a:spcAft>
                  <a:spcPts val="600"/>
                </a:spcAft>
              </a:pPr>
              <a:t>7/2/2023</a:t>
            </a:fld>
            <a:endParaRPr lang="el-GR" dirty="0">
              <a:solidFill>
                <a:schemeClr val="bg1"/>
              </a:solidFill>
            </a:endParaRPr>
          </a:p>
        </p:txBody>
      </p:sp>
      <p:sp>
        <p:nvSpPr>
          <p:cNvPr id="4" name="Θέση αριθμού διαφάνειας 3">
            <a:extLst>
              <a:ext uri="{FF2B5EF4-FFF2-40B4-BE49-F238E27FC236}">
                <a16:creationId xmlns:a16="http://schemas.microsoft.com/office/drawing/2014/main" id="{ED534E7B-597A-19C7-21B4-E3CD7A2D1C21}"/>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solidFill>
                  <a:schemeClr val="bg1"/>
                </a:solidFill>
              </a:rPr>
              <a:pPr>
                <a:spcAft>
                  <a:spcPts val="600"/>
                </a:spcAft>
              </a:pPr>
              <a:t>35</a:t>
            </a:fld>
            <a:endParaRPr lang="el-GR" dirty="0">
              <a:solidFill>
                <a:schemeClr val="bg1"/>
              </a:solidFill>
            </a:endParaRPr>
          </a:p>
        </p:txBody>
      </p:sp>
    </p:spTree>
    <p:extLst>
      <p:ext uri="{BB962C8B-B14F-4D97-AF65-F5344CB8AC3E}">
        <p14:creationId xmlns:p14="http://schemas.microsoft.com/office/powerpoint/2010/main" val="687763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4" name="Rectangle 11">
            <a:extLst>
              <a:ext uri="{FF2B5EF4-FFF2-40B4-BE49-F238E27FC236}">
                <a16:creationId xmlns:a16="http://schemas.microsoft.com/office/drawing/2014/main" id="{36E6FEC8-170C-492C-84E0-54394629D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3">
            <a:extLst>
              <a:ext uri="{FF2B5EF4-FFF2-40B4-BE49-F238E27FC236}">
                <a16:creationId xmlns:a16="http://schemas.microsoft.com/office/drawing/2014/main" id="{DEE940A1-B9E0-4C5D-A55E-B19742379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15">
            <a:extLst>
              <a:ext uri="{FF2B5EF4-FFF2-40B4-BE49-F238E27FC236}">
                <a16:creationId xmlns:a16="http://schemas.microsoft.com/office/drawing/2014/main" id="{81C8E47B-A563-4B44-A9B0-9316605C2E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Εικόνα 4" descr="το τέχνη του κύβου 3D σε μαύρο και λευκό.">
            <a:extLst>
              <a:ext uri="{FF2B5EF4-FFF2-40B4-BE49-F238E27FC236}">
                <a16:creationId xmlns:a16="http://schemas.microsoft.com/office/drawing/2014/main" id="{C6911A9D-2876-F7C8-4690-62BBB277B45B}"/>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251" b="4999"/>
          <a:stretch/>
        </p:blipFill>
        <p:spPr>
          <a:xfrm>
            <a:off x="20" y="10"/>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idx="4294967295"/>
          </p:nvPr>
        </p:nvSpPr>
        <p:spPr>
          <a:xfrm>
            <a:off x="1097280" y="758952"/>
            <a:ext cx="10058400" cy="3566160"/>
          </a:xfrm>
        </p:spPr>
        <p:txBody>
          <a:bodyPr vert="horz" lIns="91440" tIns="45720" rIns="91440" bIns="45720" rtlCol="0" anchor="b">
            <a:normAutofit/>
          </a:bodyPr>
          <a:lstStyle/>
          <a:p>
            <a:pPr algn="ctr"/>
            <a:r>
              <a:rPr lang="el-GR" sz="8000" dirty="0">
                <a:solidFill>
                  <a:srgbClr val="FFFFFF"/>
                </a:solidFill>
                <a:latin typeface="Times New Roman" panose="02020603050405020304" pitchFamily="18" charset="0"/>
                <a:cs typeface="Times New Roman" panose="02020603050405020304" pitchFamily="18" charset="0"/>
              </a:rPr>
              <a:t>Ευχαριστώ </a:t>
            </a:r>
            <a:r>
              <a:rPr lang="en-US" sz="8000" dirty="0" err="1">
                <a:solidFill>
                  <a:srgbClr val="FFFFFF"/>
                </a:solidFill>
                <a:latin typeface="Times New Roman" panose="02020603050405020304" pitchFamily="18" charset="0"/>
                <a:cs typeface="Times New Roman" panose="02020603050405020304" pitchFamily="18" charset="0"/>
              </a:rPr>
              <a:t>γι</a:t>
            </a:r>
            <a:r>
              <a:rPr lang="en-US" sz="8000" dirty="0">
                <a:solidFill>
                  <a:srgbClr val="FFFFFF"/>
                </a:solidFill>
                <a:latin typeface="Times New Roman" panose="02020603050405020304" pitchFamily="18" charset="0"/>
                <a:cs typeface="Times New Roman" panose="02020603050405020304" pitchFamily="18" charset="0"/>
              </a:rPr>
              <a:t>α την προσοχή σας!</a:t>
            </a:r>
          </a:p>
        </p:txBody>
      </p:sp>
      <p:cxnSp>
        <p:nvCxnSpPr>
          <p:cNvPr id="27" name="Straight Connector 17">
            <a:extLst>
              <a:ext uri="{FF2B5EF4-FFF2-40B4-BE49-F238E27FC236}">
                <a16:creationId xmlns:a16="http://schemas.microsoft.com/office/drawing/2014/main" id="{DA6F7D32-4B5B-4568-948E-D895DCD55C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8" name="Rectangle 19">
            <a:extLst>
              <a:ext uri="{FF2B5EF4-FFF2-40B4-BE49-F238E27FC236}">
                <a16:creationId xmlns:a16="http://schemas.microsoft.com/office/drawing/2014/main" id="{26F036F3-0FAC-4B73-BE94-57ECD9DC4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1">
            <a:extLst>
              <a:ext uri="{FF2B5EF4-FFF2-40B4-BE49-F238E27FC236}">
                <a16:creationId xmlns:a16="http://schemas.microsoft.com/office/drawing/2014/main" id="{5B25C48A-208C-4C1B-9D6B-5C13C2C6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fld id="{BA9A298A-01F7-4458-89F8-C4B8C115E4D8}" type="datetime1">
              <a:rPr lang="en-US">
                <a:solidFill>
                  <a:schemeClr val="bg1"/>
                </a:solidFill>
                <a:latin typeface="Times New Roman" panose="02020603050405020304" pitchFamily="18" charset="0"/>
                <a:cs typeface="Times New Roman" panose="02020603050405020304" pitchFamily="18" charset="0"/>
              </a:rPr>
              <a:pPr defTabSz="914400">
                <a:spcAft>
                  <a:spcPts val="600"/>
                </a:spcAft>
              </a:pPr>
              <a:t>2/7/2023</a:t>
            </a:fld>
            <a:endParaRPr lang="en-US"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73C9DD3-2281-4512-86F6-33F38C067D89}" type="slidenum">
              <a:rPr lang="en-US">
                <a:solidFill>
                  <a:schemeClr val="bg1"/>
                </a:solidFill>
                <a:latin typeface="Times New Roman" panose="02020603050405020304" pitchFamily="18" charset="0"/>
                <a:cs typeface="Times New Roman" panose="02020603050405020304" pitchFamily="18" charset="0"/>
              </a:rPr>
              <a:pPr defTabSz="914400">
                <a:spcAft>
                  <a:spcPts val="600"/>
                </a:spcAft>
              </a:pPr>
              <a:t>36</a:t>
            </a:fld>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52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8D6D25-2033-E9DD-55C0-61E6DBBE3275}"/>
              </a:ext>
            </a:extLst>
          </p:cNvPr>
          <p:cNvSpPr>
            <a:spLocks noGrp="1"/>
          </p:cNvSpPr>
          <p:nvPr>
            <p:ph type="title"/>
          </p:nvPr>
        </p:nvSpPr>
        <p:spPr>
          <a:xfrm>
            <a:off x="1097280" y="286604"/>
            <a:ext cx="10058400" cy="1192424"/>
          </a:xfrm>
        </p:spPr>
        <p:txBody>
          <a:bodyPr>
            <a:normAutofit/>
          </a:bodyPr>
          <a:lstStyle/>
          <a:p>
            <a:pPr algn="ctr"/>
            <a:r>
              <a:rPr lang="el-GR" sz="5400" dirty="0">
                <a:latin typeface="Times New Roman" panose="02020603050405020304" pitchFamily="18" charset="0"/>
                <a:cs typeface="Times New Roman" panose="02020603050405020304" pitchFamily="18" charset="0"/>
              </a:rPr>
              <a:t> Εισαγωγικές παρατηρήσεις</a:t>
            </a:r>
          </a:p>
        </p:txBody>
      </p:sp>
      <p:sp>
        <p:nvSpPr>
          <p:cNvPr id="3" name="Θέση περιεχομένου 2">
            <a:extLst>
              <a:ext uri="{FF2B5EF4-FFF2-40B4-BE49-F238E27FC236}">
                <a16:creationId xmlns:a16="http://schemas.microsoft.com/office/drawing/2014/main" id="{2A8801D8-CF52-2BEB-7CDA-872FC54BB296}"/>
              </a:ext>
            </a:extLst>
          </p:cNvPr>
          <p:cNvSpPr>
            <a:spLocks noGrp="1"/>
          </p:cNvSpPr>
          <p:nvPr>
            <p:ph idx="1"/>
          </p:nvPr>
        </p:nvSpPr>
        <p:spPr>
          <a:xfrm>
            <a:off x="1097280" y="2071411"/>
            <a:ext cx="10058400" cy="3795990"/>
          </a:xfrm>
        </p:spPr>
        <p:txBody>
          <a:bodyPr>
            <a:noAutofit/>
          </a:bodyPr>
          <a:lstStyle/>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Σύμφωνα με τον </a:t>
            </a:r>
            <a:r>
              <a:rPr lang="el-GR" dirty="0" err="1">
                <a:latin typeface="Times New Roman" panose="02020603050405020304" pitchFamily="18" charset="0"/>
                <a:cs typeface="Times New Roman" panose="02020603050405020304" pitchFamily="18" charset="0"/>
                <a:sym typeface="Wingdings" panose="05000000000000000000" pitchFamily="2" charset="2"/>
              </a:rPr>
              <a:t>Weaver</a:t>
            </a:r>
            <a:r>
              <a:rPr lang="el-GR" dirty="0">
                <a:latin typeface="Times New Roman" panose="02020603050405020304" pitchFamily="18" charset="0"/>
                <a:cs typeface="Times New Roman" panose="02020603050405020304" pitchFamily="18" charset="0"/>
                <a:sym typeface="Wingdings" panose="05000000000000000000" pitchFamily="2" charset="2"/>
              </a:rPr>
              <a:t> (2016: 63-64)</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a:t>
            </a:r>
          </a:p>
          <a:p>
            <a:pPr marL="0" indent="0" algn="just">
              <a:buNone/>
            </a:pPr>
            <a:r>
              <a:rPr lang="el-GR" dirty="0">
                <a:latin typeface="Times New Roman" panose="02020603050405020304" pitchFamily="18" charset="0"/>
                <a:cs typeface="Times New Roman" panose="02020603050405020304" pitchFamily="18" charset="0"/>
                <a:sym typeface="Wingdings" panose="05000000000000000000" pitchFamily="2" charset="2"/>
              </a:rPr>
              <a:t>«[ο ρευστός ρατσισμός] δεν πρέπει να ιδωθεί ως ένα μετριασμένο ή αμφισβητούμενο κατάλοιπο ρατσισμού, αλλά μάλλον ως μια αμφίσημη μορφή, η οποία ενθαρρύνεται σήμερα και αποδυναμώνει τις ποικίλες άμυνες ενάντια στις ρατσιστικές αξιώσεις»</a:t>
            </a:r>
          </a:p>
          <a:p>
            <a:pPr marL="0" indent="0" algn="just">
              <a:buNone/>
            </a:pP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buFont typeface="Wingdings" panose="05000000000000000000" pitchFamily="2" charset="2"/>
              <a:buChar char="Ø"/>
            </a:pPr>
            <a:r>
              <a:rPr lang="el-GR"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Συνύπαρξη ρατσιστικού και αντιρατσιστικού λόγου στο ίδιο (</a:t>
            </a:r>
            <a:r>
              <a:rPr lang="el-GR"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περι</a:t>
            </a:r>
            <a:r>
              <a:rPr lang="el-GR"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)κείμενο</a:t>
            </a:r>
            <a:endPar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buFont typeface="Wingdings" panose="05000000000000000000" pitchFamily="2" charset="2"/>
              <a:buChar char="Ø"/>
            </a:pPr>
            <a:r>
              <a:rPr lang="el-GR"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Ο ρατσιστικός λόγος μπορεί να παρεισφρέει σε κείμενα με ρητά δηλωμένη αντιρατσιστική πρόθεση καθιστώντας δύσκολο τον εντοπισμό και περιορισμό του. </a:t>
            </a:r>
          </a:p>
          <a:p>
            <a:pPr marL="0" indent="0">
              <a:buNone/>
            </a:pPr>
            <a:endParaRPr lang="el-GR" dirty="0">
              <a:solidFill>
                <a:schemeClr val="tx1"/>
              </a:solidFill>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6DDF129E-940E-9E22-0951-BB4A9E6F7266}"/>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D04B6EFD-1A7A-28FB-8922-B584B9B0377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4</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87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4E3DF4-3991-651D-185A-543589F1B0D9}"/>
              </a:ext>
            </a:extLst>
          </p:cNvPr>
          <p:cNvSpPr>
            <a:spLocks noGrp="1"/>
          </p:cNvSpPr>
          <p:nvPr>
            <p:ph type="title"/>
          </p:nvPr>
        </p:nvSpPr>
        <p:spPr>
          <a:xfrm>
            <a:off x="1097280" y="286604"/>
            <a:ext cx="10058400" cy="1255118"/>
          </a:xfrm>
        </p:spPr>
        <p:txBody>
          <a:bodyPr>
            <a:normAutofit/>
          </a:bodyPr>
          <a:lstStyle/>
          <a:p>
            <a:pPr algn="ctr"/>
            <a:r>
              <a:rPr lang="el-GR" sz="5400" dirty="0">
                <a:latin typeface="Times New Roman" panose="02020603050405020304" pitchFamily="18" charset="0"/>
                <a:cs typeface="Times New Roman" panose="02020603050405020304" pitchFamily="18" charset="0"/>
              </a:rPr>
              <a:t>Στόχος εργασίας </a:t>
            </a:r>
            <a:r>
              <a:rPr lang="en-US" sz="5400" dirty="0">
                <a:latin typeface="Times New Roman" panose="02020603050405020304" pitchFamily="18" charset="0"/>
                <a:cs typeface="Times New Roman" panose="02020603050405020304" pitchFamily="18" charset="0"/>
              </a:rPr>
              <a:t> </a:t>
            </a:r>
            <a:endParaRPr lang="el-GR" sz="54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AEB128D8-4E93-8286-57F3-6A48106D5D5A}"/>
              </a:ext>
            </a:extLst>
          </p:cNvPr>
          <p:cNvSpPr>
            <a:spLocks noGrp="1"/>
          </p:cNvSpPr>
          <p:nvPr>
            <p:ph idx="1"/>
          </p:nvPr>
        </p:nvSpPr>
        <p:spPr>
          <a:xfrm>
            <a:off x="1066800" y="2387994"/>
            <a:ext cx="10058400" cy="3033091"/>
          </a:xfrm>
        </p:spPr>
        <p:txBody>
          <a:bodyPr>
            <a:noAutofit/>
          </a:bodyPr>
          <a:lstStyle/>
          <a:p>
            <a:pPr algn="just"/>
            <a:r>
              <a:rPr lang="el-GR" sz="2800" dirty="0">
                <a:latin typeface="Times New Roman" panose="02020603050405020304" pitchFamily="18" charset="0"/>
                <a:cs typeface="Times New Roman" panose="02020603050405020304" pitchFamily="18" charset="0"/>
              </a:rPr>
              <a:t>Αντλώντας από την Κριτική Ανάλυση Λόγου (ΚΑΛ), να εξεταστεί πώς αντιρατσιστικά κείμενα της </a:t>
            </a:r>
            <a:r>
              <a:rPr lang="el-GR" sz="2800" dirty="0" err="1">
                <a:latin typeface="Times New Roman" panose="02020603050405020304" pitchFamily="18" charset="0"/>
                <a:cs typeface="Times New Roman" panose="02020603050405020304" pitchFamily="18" charset="0"/>
              </a:rPr>
              <a:t>ΜΕΤΑδρασης</a:t>
            </a:r>
            <a:r>
              <a:rPr lang="el-GR" sz="2800" dirty="0">
                <a:latin typeface="Times New Roman" panose="02020603050405020304" pitchFamily="18" charset="0"/>
                <a:cs typeface="Times New Roman" panose="02020603050405020304" pitchFamily="18" charset="0"/>
              </a:rPr>
              <a:t>, που προγραμματικά υποστηρίζουν τους/τις μετανάστες και πρόσφυγες/</a:t>
            </a:r>
            <a:r>
              <a:rPr lang="el-GR" sz="2800" dirty="0" err="1">
                <a:latin typeface="Times New Roman" panose="02020603050405020304" pitchFamily="18" charset="0"/>
                <a:cs typeface="Times New Roman" panose="02020603050405020304" pitchFamily="18" charset="0"/>
              </a:rPr>
              <a:t>ισσες</a:t>
            </a:r>
            <a:r>
              <a:rPr lang="el-GR" sz="2800" dirty="0">
                <a:latin typeface="Times New Roman" panose="02020603050405020304" pitchFamily="18" charset="0"/>
                <a:cs typeface="Times New Roman" panose="02020603050405020304" pitchFamily="18" charset="0"/>
              </a:rPr>
              <a:t>, καταλήγουν να (</a:t>
            </a:r>
            <a:r>
              <a:rPr lang="el-GR" sz="2800" dirty="0" err="1">
                <a:latin typeface="Times New Roman" panose="02020603050405020304" pitchFamily="18" charset="0"/>
                <a:cs typeface="Times New Roman" panose="02020603050405020304" pitchFamily="18" charset="0"/>
              </a:rPr>
              <a:t>ανα</a:t>
            </a:r>
            <a:r>
              <a:rPr lang="el-GR" sz="2800" dirty="0">
                <a:latin typeface="Times New Roman" panose="02020603050405020304" pitchFamily="18" charset="0"/>
                <a:cs typeface="Times New Roman" panose="02020603050405020304" pitchFamily="18" charset="0"/>
              </a:rPr>
              <a:t>)παράγουν ρατσιστικές αντιλήψεις και να εγκαθιδρύουν άνισες σχέσεις εξουσίας.</a:t>
            </a:r>
          </a:p>
        </p:txBody>
      </p:sp>
      <p:sp>
        <p:nvSpPr>
          <p:cNvPr id="4" name="Θέση ημερομηνίας 3">
            <a:extLst>
              <a:ext uri="{FF2B5EF4-FFF2-40B4-BE49-F238E27FC236}">
                <a16:creationId xmlns:a16="http://schemas.microsoft.com/office/drawing/2014/main" id="{D6C3FF84-F8DD-FD70-721F-231887CC485D}"/>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05C0D4A8-2E29-8F53-4CAB-0E0F4024E28E}"/>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5</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38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95FEDF-442D-2FD8-6A7A-45CDAD1AAF2E}"/>
              </a:ext>
            </a:extLst>
          </p:cNvPr>
          <p:cNvPicPr>
            <a:picLocks noChangeAspect="1"/>
          </p:cNvPicPr>
          <p:nvPr/>
        </p:nvPicPr>
        <p:blipFill rotWithShape="1">
          <a:blip r:embed="rId2">
            <a:duotone>
              <a:schemeClr val="bg2">
                <a:shade val="45000"/>
                <a:satMod val="135000"/>
              </a:schemeClr>
              <a:prstClr val="white"/>
            </a:duotone>
            <a:alphaModFix amt="35000"/>
          </a:blip>
          <a:srcRect t="19643"/>
          <a:stretch/>
        </p:blipFill>
        <p:spPr>
          <a:xfrm>
            <a:off x="20" y="21782"/>
            <a:ext cx="12191980" cy="6857990"/>
          </a:xfrm>
          <a:prstGeom prst="rect">
            <a:avLst/>
          </a:prstGeom>
        </p:spPr>
      </p:pic>
      <p:sp>
        <p:nvSpPr>
          <p:cNvPr id="7" name="Τίτλος 6">
            <a:extLst>
              <a:ext uri="{FF2B5EF4-FFF2-40B4-BE49-F238E27FC236}">
                <a16:creationId xmlns:a16="http://schemas.microsoft.com/office/drawing/2014/main" id="{0C90F6AF-14F5-ACB4-79FE-318CA2984A19}"/>
              </a:ext>
            </a:extLst>
          </p:cNvPr>
          <p:cNvSpPr>
            <a:spLocks noGrp="1"/>
          </p:cNvSpPr>
          <p:nvPr>
            <p:ph type="ctrTitle"/>
          </p:nvPr>
        </p:nvSpPr>
        <p:spPr>
          <a:xfrm>
            <a:off x="1097280" y="758952"/>
            <a:ext cx="10058400" cy="3566160"/>
          </a:xfrm>
        </p:spPr>
        <p:txBody>
          <a:bodyPr>
            <a:normAutofit/>
          </a:bodyPr>
          <a:lstStyle/>
          <a:p>
            <a:pPr algn="ctr"/>
            <a:r>
              <a:rPr lang="el-GR" dirty="0">
                <a:latin typeface="Times New Roman" panose="02020603050405020304" pitchFamily="18" charset="0"/>
                <a:cs typeface="Times New Roman" panose="02020603050405020304" pitchFamily="18" charset="0"/>
              </a:rPr>
              <a:t>Θεωρητικό Πλαίσιο</a:t>
            </a:r>
          </a:p>
        </p:txBody>
      </p:sp>
      <p:cxnSp>
        <p:nvCxnSpPr>
          <p:cNvPr id="13" name="Straight Connector 12">
            <a:extLst>
              <a:ext uri="{FF2B5EF4-FFF2-40B4-BE49-F238E27FC236}">
                <a16:creationId xmlns:a16="http://schemas.microsoft.com/office/drawing/2014/main" id="{DBF2F6E1-D8C6-42AA-BFD0-84E0D68206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A1B3A53-6A5B-4A38-96C5-5ED997782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2AB40F15-FE8D-444C-91B8-ADAAEE75B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Θέση ημερομηνίας 3">
            <a:extLst>
              <a:ext uri="{FF2B5EF4-FFF2-40B4-BE49-F238E27FC236}">
                <a16:creationId xmlns:a16="http://schemas.microsoft.com/office/drawing/2014/main" id="{CC2ED858-3870-5190-660C-0C8A53C5A88E}"/>
              </a:ext>
            </a:extLst>
          </p:cNvPr>
          <p:cNvSpPr>
            <a:spLocks noGrp="1"/>
          </p:cNvSpPr>
          <p:nvPr>
            <p:ph type="dt" sz="half" idx="10"/>
          </p:nvPr>
        </p:nvSpPr>
        <p:spPr>
          <a:xfrm>
            <a:off x="1097280" y="6459785"/>
            <a:ext cx="2472271" cy="365125"/>
          </a:xfrm>
        </p:spPr>
        <p:txBody>
          <a:bodyPr>
            <a:normAutofit/>
          </a:bodyPr>
          <a:lstStyle/>
          <a:p>
            <a:pPr>
              <a:spcAft>
                <a:spcPts val="600"/>
              </a:spcAft>
            </a:pPr>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pPr>
                <a:spcAft>
                  <a:spcPts val="600"/>
                </a:spcAft>
              </a:p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968D3A77-F604-761E-ECEE-A02819649134}"/>
              </a:ext>
            </a:extLst>
          </p:cNvPr>
          <p:cNvSpPr>
            <a:spLocks noGrp="1"/>
          </p:cNvSpPr>
          <p:nvPr>
            <p:ph type="sldNum" sz="quarter" idx="12"/>
          </p:nvPr>
        </p:nvSpPr>
        <p:spPr>
          <a:xfrm>
            <a:off x="9900458" y="6459785"/>
            <a:ext cx="1312025" cy="365125"/>
          </a:xfrm>
        </p:spPr>
        <p:txBody>
          <a:bodyPr>
            <a:normAutofit/>
          </a:bodyPr>
          <a:lstStyle/>
          <a:p>
            <a:pPr>
              <a:spcAft>
                <a:spcPts val="600"/>
              </a:spcAft>
            </a:pPr>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pPr>
                <a:spcAft>
                  <a:spcPts val="600"/>
                </a:spcAft>
              </a:pPr>
              <a:t>6</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97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C3671E-DF82-216A-2748-7F4E9DE03B48}"/>
              </a:ext>
            </a:extLst>
          </p:cNvPr>
          <p:cNvSpPr>
            <a:spLocks noGrp="1"/>
          </p:cNvSpPr>
          <p:nvPr>
            <p:ph type="title"/>
          </p:nvPr>
        </p:nvSpPr>
        <p:spPr/>
        <p:txBody>
          <a:bodyPr>
            <a:normAutofit/>
          </a:bodyPr>
          <a:lstStyle/>
          <a:p>
            <a:pPr algn="ctr"/>
            <a:r>
              <a:rPr lang="el-GR" sz="5400" dirty="0">
                <a:latin typeface="Times New Roman" panose="02020603050405020304" pitchFamily="18" charset="0"/>
                <a:cs typeface="Times New Roman" panose="02020603050405020304" pitchFamily="18" charset="0"/>
              </a:rPr>
              <a:t>Λόγοι και αναπαραστάσεις</a:t>
            </a:r>
          </a:p>
        </p:txBody>
      </p:sp>
      <p:sp>
        <p:nvSpPr>
          <p:cNvPr id="8" name="Θέση περιεχομένου 7">
            <a:extLst>
              <a:ext uri="{FF2B5EF4-FFF2-40B4-BE49-F238E27FC236}">
                <a16:creationId xmlns:a16="http://schemas.microsoft.com/office/drawing/2014/main" id="{759DFC16-57BC-B028-229C-1B7DA1B7D6DC}"/>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l-GR" i="1" dirty="0">
                <a:solidFill>
                  <a:srgbClr val="FFC000"/>
                </a:solidFill>
                <a:latin typeface="Times New Roman" panose="02020603050405020304" pitchFamily="18" charset="0"/>
                <a:cs typeface="Times New Roman" panose="02020603050405020304" pitchFamily="18" charset="0"/>
              </a:rPr>
              <a:t>Λόγοι</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discourses</a:t>
            </a:r>
            <a:r>
              <a:rPr lang="el-GR"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sym typeface="Wingdings" panose="05000000000000000000" pitchFamily="2" charset="2"/>
              </a:rPr>
              <a:t> σύνολα ιδεολογικών εκφορών που παράγουν μια γλώσσα με βάση την οποία μπορεί κανείς να μιλήσει για ένα συγκεκριμένο θέμα σε μια συγκεκριμένη χρονική στιγμή</a:t>
            </a:r>
            <a:r>
              <a:rPr lang="en-US" dirty="0">
                <a:latin typeface="Times New Roman" panose="02020603050405020304" pitchFamily="18" charset="0"/>
                <a:cs typeface="Times New Roman" panose="02020603050405020304" pitchFamily="18" charset="0"/>
                <a:sym typeface="Wingdings" panose="05000000000000000000" pitchFamily="2" charset="2"/>
              </a:rPr>
              <a:t> (Hall 1992)</a:t>
            </a:r>
            <a:endParaRPr lang="el-GR" dirty="0">
              <a:latin typeface="Times New Roman" panose="02020603050405020304" pitchFamily="18" charset="0"/>
              <a:cs typeface="Times New Roman" panose="02020603050405020304" pitchFamily="18" charset="0"/>
              <a:sym typeface="Wingdings" panose="05000000000000000000" pitchFamily="2" charset="2"/>
            </a:endParaRP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Πρακτικές που συνδέονται με την παραγωγή γνώσης και εξουσίας καθώς δίνουν μορφή στα αντικείμενα για τα οποία μιλούν</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Δεν αντικατοπτρίζει απλώς τις κοινωνικές δομές, αλλά τις παγιώνει και τις αναπαράγει (Στάμου 2014)</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Αναπαραστάσεις βασικό συστατικό των λόγων </a:t>
            </a:r>
            <a:r>
              <a:rPr lang="el-GR" dirty="0">
                <a:latin typeface="Times New Roman" panose="02020603050405020304" pitchFamily="18" charset="0"/>
                <a:cs typeface="Times New Roman" panose="02020603050405020304" pitchFamily="18" charset="0"/>
                <a:sym typeface="Wingdings" panose="05000000000000000000" pitchFamily="2" charset="2"/>
              </a:rPr>
              <a:t> λόγοι και αναπαραστάσεις δεν αποτελούν απλώς μια απεικόνιση/αντανάκλαση του κόσμου, αλλά λειτουργία πάνω σε αυτόν και εν τέλει διαμορφώνουν τα πράγματα (</a:t>
            </a:r>
            <a:r>
              <a:rPr lang="el-GR" dirty="0" err="1">
                <a:latin typeface="Times New Roman" panose="02020603050405020304" pitchFamily="18" charset="0"/>
                <a:cs typeface="Times New Roman" panose="02020603050405020304" pitchFamily="18" charset="0"/>
                <a:sym typeface="Wingdings" panose="05000000000000000000" pitchFamily="2" charset="2"/>
              </a:rPr>
              <a:t>Φουκώ</a:t>
            </a:r>
            <a:r>
              <a:rPr lang="el-GR" dirty="0">
                <a:latin typeface="Times New Roman" panose="02020603050405020304" pitchFamily="18" charset="0"/>
                <a:cs typeface="Times New Roman" panose="02020603050405020304" pitchFamily="18" charset="0"/>
                <a:sym typeface="Wingdings" panose="05000000000000000000" pitchFamily="2" charset="2"/>
              </a:rPr>
              <a:t> 1991, </a:t>
            </a:r>
            <a:r>
              <a:rPr lang="en-US" dirty="0">
                <a:latin typeface="Times New Roman" panose="02020603050405020304" pitchFamily="18" charset="0"/>
                <a:cs typeface="Times New Roman" panose="02020603050405020304" pitchFamily="18" charset="0"/>
                <a:sym typeface="Wingdings" panose="05000000000000000000" pitchFamily="2" charset="2"/>
              </a:rPr>
              <a:t>van Leeuwen 2008</a:t>
            </a:r>
            <a:r>
              <a:rPr lang="el-GR" dirty="0">
                <a:latin typeface="Times New Roman" panose="02020603050405020304" pitchFamily="18" charset="0"/>
                <a:cs typeface="Times New Roman" panose="02020603050405020304" pitchFamily="18" charset="0"/>
                <a:sym typeface="Wingdings" panose="05000000000000000000" pitchFamily="2" charset="2"/>
              </a:rPr>
              <a:t>)</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Διαφορετικοί λόγοι και αναπαραστάσεις συγκροτούν και μετασχηματίζουν με διαφορετικό τρόπο τον κόσμο και τις υφιστάμενες κοινωνικές πρακτικές. </a:t>
            </a:r>
            <a:endParaRPr lang="el-GR" dirty="0">
              <a:latin typeface="Times New Roman" panose="02020603050405020304" pitchFamily="18" charset="0"/>
              <a:cs typeface="Times New Roman" panose="02020603050405020304" pitchFamily="18" charset="0"/>
            </a:endParaRPr>
          </a:p>
        </p:txBody>
      </p:sp>
      <p:sp>
        <p:nvSpPr>
          <p:cNvPr id="4" name="Θέση ημερομηνίας 3">
            <a:extLst>
              <a:ext uri="{FF2B5EF4-FFF2-40B4-BE49-F238E27FC236}">
                <a16:creationId xmlns:a16="http://schemas.microsoft.com/office/drawing/2014/main" id="{D826A331-F7FF-C0B1-F935-1F91087E443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6302C71F-41C1-B2D7-8084-269C0D481FA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7</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332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C3671E-DF82-216A-2748-7F4E9DE03B48}"/>
              </a:ext>
            </a:extLst>
          </p:cNvPr>
          <p:cNvSpPr>
            <a:spLocks noGrp="1"/>
          </p:cNvSpPr>
          <p:nvPr>
            <p:ph type="title"/>
          </p:nvPr>
        </p:nvSpPr>
        <p:spPr/>
        <p:txBody>
          <a:bodyPr>
            <a:normAutofit/>
          </a:bodyPr>
          <a:lstStyle/>
          <a:p>
            <a:pPr algn="ctr"/>
            <a:r>
              <a:rPr lang="el-GR" sz="5400" dirty="0">
                <a:latin typeface="Times New Roman" panose="02020603050405020304" pitchFamily="18" charset="0"/>
                <a:cs typeface="Times New Roman" panose="02020603050405020304" pitchFamily="18" charset="0"/>
              </a:rPr>
              <a:t>Λόγοι και αναπαραστάσεις</a:t>
            </a:r>
          </a:p>
        </p:txBody>
      </p:sp>
      <p:sp>
        <p:nvSpPr>
          <p:cNvPr id="8" name="Θέση περιεχομένου 7">
            <a:extLst>
              <a:ext uri="{FF2B5EF4-FFF2-40B4-BE49-F238E27FC236}">
                <a16:creationId xmlns:a16="http://schemas.microsoft.com/office/drawing/2014/main" id="{759DFC16-57BC-B028-229C-1B7DA1B7D6DC}"/>
              </a:ext>
            </a:extLst>
          </p:cNvPr>
          <p:cNvSpPr>
            <a:spLocks noGrp="1"/>
          </p:cNvSpPr>
          <p:nvPr>
            <p:ph idx="1"/>
          </p:nvPr>
        </p:nvSpPr>
        <p:spPr/>
        <p:txBody>
          <a:bodyPr/>
          <a:lstStyle/>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l-GR" dirty="0">
                <a:latin typeface="Times New Roman" panose="02020603050405020304" pitchFamily="18" charset="0"/>
                <a:cs typeface="Times New Roman" panose="02020603050405020304" pitchFamily="18" charset="0"/>
                <a:sym typeface="Wingdings" panose="05000000000000000000" pitchFamily="2" charset="2"/>
              </a:rPr>
              <a:t>Οι αναπαραστάσεις  παράγουν τα όρια ορατότητας των ομάδων (Λυμπέρη &amp; Καραχάλιου υπό δημοσίευση)</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Τα όρια αυτά εξαρτώνται από επιλογές τρίτον και καθορίζουν: α) πώς οι ομάδες βλέπουν τον εαυτό τους, τι ενέργειες μπορούν να επιτελέσουν, β) τον τρόπο που γίνονται αντιληπτές από τους αποδέκτες του λόγου/αναπαραστάσεων</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αναπαραστάσεις εγκλείουν ή αποκλείουν </a:t>
            </a:r>
            <a:r>
              <a:rPr lang="el-GR" i="1" dirty="0">
                <a:latin typeface="Times New Roman" panose="02020603050405020304" pitchFamily="18" charset="0"/>
                <a:cs typeface="Times New Roman" panose="02020603050405020304" pitchFamily="18" charset="0"/>
              </a:rPr>
              <a:t>κοινωνικούς δράστες </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social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actors</a:t>
            </a:r>
            <a:r>
              <a:rPr lang="el-GR" dirty="0">
                <a:latin typeface="Times New Roman" panose="02020603050405020304" pitchFamily="18" charset="0"/>
                <a:cs typeface="Times New Roman" panose="02020603050405020304" pitchFamily="18" charset="0"/>
              </a:rPr>
              <a:t>) προκειμένου να εξυπηρετήσουν συμφέρονται ή σκοπούς ανάλογα με τους αποδέκτες στους οποίους οι παραγωγοί του λόγου απευθύνονται (van </a:t>
            </a:r>
            <a:r>
              <a:rPr lang="el-GR" dirty="0" err="1">
                <a:latin typeface="Times New Roman" panose="02020603050405020304" pitchFamily="18" charset="0"/>
                <a:cs typeface="Times New Roman" panose="02020603050405020304" pitchFamily="18" charset="0"/>
              </a:rPr>
              <a:t>Leeuwen</a:t>
            </a:r>
            <a:r>
              <a:rPr lang="el-GR" dirty="0">
                <a:latin typeface="Times New Roman" panose="02020603050405020304" pitchFamily="18" charset="0"/>
                <a:cs typeface="Times New Roman" panose="02020603050405020304" pitchFamily="18" charset="0"/>
              </a:rPr>
              <a:t> 2008: 26)</a:t>
            </a:r>
          </a:p>
        </p:txBody>
      </p:sp>
      <p:sp>
        <p:nvSpPr>
          <p:cNvPr id="4" name="Θέση ημερομηνίας 3">
            <a:extLst>
              <a:ext uri="{FF2B5EF4-FFF2-40B4-BE49-F238E27FC236}">
                <a16:creationId xmlns:a16="http://schemas.microsoft.com/office/drawing/2014/main" id="{D826A331-F7FF-C0B1-F935-1F91087E443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6302C71F-41C1-B2D7-8084-269C0D481FA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8</a:t>
            </a:fld>
            <a:endParaRPr lang="el-G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68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C3671E-DF82-216A-2748-7F4E9DE03B48}"/>
              </a:ext>
            </a:extLst>
          </p:cNvPr>
          <p:cNvSpPr>
            <a:spLocks noGrp="1"/>
          </p:cNvSpPr>
          <p:nvPr>
            <p:ph type="title"/>
          </p:nvPr>
        </p:nvSpPr>
        <p:spPr>
          <a:xfrm>
            <a:off x="1097280" y="286603"/>
            <a:ext cx="10058400" cy="1324483"/>
          </a:xfrm>
        </p:spPr>
        <p:txBody>
          <a:bodyPr>
            <a:normAutofit/>
          </a:bodyPr>
          <a:lstStyle/>
          <a:p>
            <a:pPr algn="ctr"/>
            <a:r>
              <a:rPr lang="el-GR" sz="5400" dirty="0">
                <a:latin typeface="Times New Roman" panose="02020603050405020304" pitchFamily="18" charset="0"/>
                <a:cs typeface="Times New Roman" panose="02020603050405020304" pitchFamily="18" charset="0"/>
              </a:rPr>
              <a:t>Εξουσία </a:t>
            </a:r>
          </a:p>
        </p:txBody>
      </p:sp>
      <p:sp>
        <p:nvSpPr>
          <p:cNvPr id="8" name="Θέση περιεχομένου 7">
            <a:extLst>
              <a:ext uri="{FF2B5EF4-FFF2-40B4-BE49-F238E27FC236}">
                <a16:creationId xmlns:a16="http://schemas.microsoft.com/office/drawing/2014/main" id="{759DFC16-57BC-B028-229C-1B7DA1B7D6DC}"/>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Αποτελεί μια δράση που ενεργεί πάνω στην δράση των άλλων ατόμων (</a:t>
            </a:r>
            <a:r>
              <a:rPr lang="el-GR" dirty="0" err="1">
                <a:latin typeface="Times New Roman" panose="02020603050405020304" pitchFamily="18" charset="0"/>
                <a:cs typeface="Times New Roman" panose="02020603050405020304" pitchFamily="18" charset="0"/>
                <a:sym typeface="Wingdings" panose="05000000000000000000" pitchFamily="2" charset="2"/>
              </a:rPr>
              <a:t>Φουκώ</a:t>
            </a:r>
            <a:r>
              <a:rPr lang="el-GR" dirty="0">
                <a:latin typeface="Times New Roman" panose="02020603050405020304" pitchFamily="18" charset="0"/>
                <a:cs typeface="Times New Roman" panose="02020603050405020304" pitchFamily="18" charset="0"/>
                <a:sym typeface="Wingdings" panose="05000000000000000000" pitchFamily="2" charset="2"/>
              </a:rPr>
              <a:t> 1991)</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Η εξουσία περιορίζει ή οριοθετεί τις πιθανές δράσεις ή μη δράσεις των ατόμων/ομάδων, τις συμπεριφορές και τις επιλογές τους  οι συμμετέχοντες στις σχέσεις εξουσίας έχουν τη δυνατότητα πολλών ανοιχτών επιλογών και συμπεριφορών (</a:t>
            </a:r>
            <a:r>
              <a:rPr lang="el-GR" dirty="0" err="1">
                <a:latin typeface="Times New Roman" panose="02020603050405020304" pitchFamily="18" charset="0"/>
                <a:cs typeface="Times New Roman" panose="02020603050405020304" pitchFamily="18" charset="0"/>
                <a:sym typeface="Wingdings" panose="05000000000000000000" pitchFamily="2" charset="2"/>
              </a:rPr>
              <a:t>Φουκώ</a:t>
            </a:r>
            <a:r>
              <a:rPr lang="el-GR" dirty="0">
                <a:latin typeface="Times New Roman" panose="02020603050405020304" pitchFamily="18" charset="0"/>
                <a:cs typeface="Times New Roman" panose="02020603050405020304" pitchFamily="18" charset="0"/>
                <a:sym typeface="Wingdings" panose="05000000000000000000" pitchFamily="2" charset="2"/>
              </a:rPr>
              <a:t> 1991)</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Οι ιδέες και οι αντιλήψεις διαμορφώνονται σε μεγάλο βαθμό από τα κείμενα και την ομιλία  οι άνθρωποι δεν εξαναγκάζονται να κάνουν πράγματα αλλά πείθονται να τα κάνουν μέσω της ιδεολογικής δράσης του λόγου (Στάμου 2014)</a:t>
            </a:r>
          </a:p>
          <a:p>
            <a:pPr algn="just">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sym typeface="Wingdings" panose="05000000000000000000" pitchFamily="2" charset="2"/>
              </a:rPr>
              <a:t> Απουσία </a:t>
            </a:r>
            <a:r>
              <a:rPr lang="el-GR" dirty="0" err="1">
                <a:latin typeface="Times New Roman" panose="02020603050405020304" pitchFamily="18" charset="0"/>
                <a:cs typeface="Times New Roman" panose="02020603050405020304" pitchFamily="18" charset="0"/>
                <a:sym typeface="Wingdings" panose="05000000000000000000" pitchFamily="2" charset="2"/>
              </a:rPr>
              <a:t>μονοσημαντότητας</a:t>
            </a:r>
            <a:r>
              <a:rPr lang="el-GR" dirty="0">
                <a:latin typeface="Times New Roman" panose="02020603050405020304" pitchFamily="18" charset="0"/>
                <a:cs typeface="Times New Roman" panose="02020603050405020304" pitchFamily="18" charset="0"/>
                <a:sym typeface="Wingdings" panose="05000000000000000000" pitchFamily="2" charset="2"/>
              </a:rPr>
              <a:t> στη σχέση γλώσσας και εξουσίας:</a:t>
            </a:r>
          </a:p>
          <a:p>
            <a:pPr marL="0" indent="0" algn="just">
              <a:buNone/>
            </a:pPr>
            <a:r>
              <a:rPr lang="el-GR" dirty="0">
                <a:latin typeface="Times New Roman" panose="02020603050405020304" pitchFamily="18" charset="0"/>
                <a:cs typeface="Times New Roman" panose="02020603050405020304" pitchFamily="18" charset="0"/>
                <a:sym typeface="Wingdings" panose="05000000000000000000" pitchFamily="2" charset="2"/>
              </a:rPr>
              <a:t> οι λόγοι δίνουν σάρκα στη γνώση/πραγματικότητα για την οποία μιλούν δημιουργώντας σχέσεις εξουσίας </a:t>
            </a:r>
            <a:r>
              <a:rPr lang="el-GR" sz="3600" b="1"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οι σχέσεις εξουσίας παράγουν τους αντίστοιχους λόγους </a:t>
            </a:r>
            <a:r>
              <a:rPr lang="el-GR" sz="2800" b="1" dirty="0">
                <a:solidFill>
                  <a:srgbClr val="FFC000"/>
                </a:solidFill>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sym typeface="Wingdings" panose="05000000000000000000" pitchFamily="2" charset="2"/>
              </a:rPr>
              <a:t> δεν υπάρχει εξουσία χωρίς τη συγκρότηση λόγων, ούτε λόγοι χωρίς να παράγουν σχέσεις εξουσίας. </a:t>
            </a:r>
          </a:p>
        </p:txBody>
      </p:sp>
      <p:sp>
        <p:nvSpPr>
          <p:cNvPr id="4" name="Θέση ημερομηνίας 3">
            <a:extLst>
              <a:ext uri="{FF2B5EF4-FFF2-40B4-BE49-F238E27FC236}">
                <a16:creationId xmlns:a16="http://schemas.microsoft.com/office/drawing/2014/main" id="{D826A331-F7FF-C0B1-F935-1F91087E4430}"/>
              </a:ext>
            </a:extLst>
          </p:cNvPr>
          <p:cNvSpPr>
            <a:spLocks noGrp="1"/>
          </p:cNvSpPr>
          <p:nvPr>
            <p:ph type="dt" sz="half" idx="10"/>
          </p:nvPr>
        </p:nvSpPr>
        <p:spPr/>
        <p:txBody>
          <a:bodyPr/>
          <a:lstStyle/>
          <a:p>
            <a:fld id="{BA9A298A-01F7-4458-89F8-C4B8C115E4D8}" type="datetime1">
              <a:rPr lang="el-GR" smtClean="0">
                <a:solidFill>
                  <a:schemeClr val="bg1"/>
                </a:solidFill>
                <a:latin typeface="Times New Roman" panose="02020603050405020304" pitchFamily="18" charset="0"/>
                <a:cs typeface="Times New Roman" panose="02020603050405020304" pitchFamily="18" charset="0"/>
              </a:rPr>
              <a:t>7/2/2023</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6" name="Θέση αριθμού διαφάνειας 5">
            <a:extLst>
              <a:ext uri="{FF2B5EF4-FFF2-40B4-BE49-F238E27FC236}">
                <a16:creationId xmlns:a16="http://schemas.microsoft.com/office/drawing/2014/main" id="{6302C71F-41C1-B2D7-8084-269C0D481FA8}"/>
              </a:ext>
            </a:extLst>
          </p:cNvPr>
          <p:cNvSpPr>
            <a:spLocks noGrp="1"/>
          </p:cNvSpPr>
          <p:nvPr>
            <p:ph type="sldNum" sz="quarter" idx="12"/>
          </p:nvPr>
        </p:nvSpPr>
        <p:spPr/>
        <p:txBody>
          <a:bodyPr/>
          <a:lstStyle/>
          <a:p>
            <a:fld id="{973C9DD3-2281-4512-86F6-33F38C067D89}" type="slidenum">
              <a:rPr lang="el-GR" smtClean="0">
                <a:solidFill>
                  <a:schemeClr val="bg1"/>
                </a:solidFill>
                <a:latin typeface="Times New Roman" panose="02020603050405020304" pitchFamily="18" charset="0"/>
                <a:cs typeface="Times New Roman" panose="02020603050405020304" pitchFamily="18" charset="0"/>
              </a:rPr>
              <a:t>9</a:t>
            </a:fld>
            <a:endParaRPr lang="el-GR" dirty="0">
              <a:solidFill>
                <a:schemeClr val="bg1"/>
              </a:solidFill>
              <a:latin typeface="Times New Roman" panose="02020603050405020304" pitchFamily="18" charset="0"/>
              <a:cs typeface="Times New Roman" panose="02020603050405020304" pitchFamily="18" charset="0"/>
            </a:endParaRPr>
          </a:p>
        </p:txBody>
      </p:sp>
      <p:sp>
        <p:nvSpPr>
          <p:cNvPr id="3" name="Βέλος: Δεξιό 2">
            <a:extLst>
              <a:ext uri="{FF2B5EF4-FFF2-40B4-BE49-F238E27FC236}">
                <a16:creationId xmlns:a16="http://schemas.microsoft.com/office/drawing/2014/main" id="{87BAE348-B3E7-DC4E-5BF2-7E6E9CB58F82}"/>
              </a:ext>
            </a:extLst>
          </p:cNvPr>
          <p:cNvSpPr/>
          <p:nvPr/>
        </p:nvSpPr>
        <p:spPr>
          <a:xfrm>
            <a:off x="97971" y="4484914"/>
            <a:ext cx="859972" cy="272143"/>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26873958"/>
      </p:ext>
    </p:extLst>
  </p:cSld>
  <p:clrMapOvr>
    <a:masterClrMapping/>
  </p:clrMapOvr>
</p:sld>
</file>

<file path=ppt/theme/theme1.xml><?xml version="1.0" encoding="utf-8"?>
<a:theme xmlns:a="http://schemas.openxmlformats.org/drawingml/2006/main" name="Ανασκόπηση">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14377</TotalTime>
  <Words>3775</Words>
  <Application>Microsoft Office PowerPoint</Application>
  <PresentationFormat>Ευρεία οθόνη</PresentationFormat>
  <Paragraphs>384</Paragraphs>
  <Slides>36</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36</vt:i4>
      </vt:variant>
    </vt:vector>
  </HeadingPairs>
  <TitlesOfParts>
    <vt:vector size="42" baseType="lpstr">
      <vt:lpstr>Arial</vt:lpstr>
      <vt:lpstr>Calibri</vt:lpstr>
      <vt:lpstr>Calibri Light</vt:lpstr>
      <vt:lpstr>Times New Roman</vt:lpstr>
      <vt:lpstr>Wingdings</vt:lpstr>
      <vt:lpstr>Ανασκόπηση</vt:lpstr>
      <vt:lpstr>Παρουσίαση του PowerPoint</vt:lpstr>
      <vt:lpstr>Δομή Παρουσίασης</vt:lpstr>
      <vt:lpstr> Εισαγωγικές παρατηρήσεις</vt:lpstr>
      <vt:lpstr> Εισαγωγικές παρατηρήσεις</vt:lpstr>
      <vt:lpstr>Στόχος εργασίας  </vt:lpstr>
      <vt:lpstr>Θεωρητικό Πλαίσιο</vt:lpstr>
      <vt:lpstr>Λόγοι και αναπαραστάσεις</vt:lpstr>
      <vt:lpstr>Λόγοι και αναπαραστάσεις</vt:lpstr>
      <vt:lpstr>Εξουσία </vt:lpstr>
      <vt:lpstr>Υπό εξέταση υλικό</vt:lpstr>
      <vt:lpstr>Μεθοδολογικά Εργαλεία</vt:lpstr>
      <vt:lpstr>Μεθοδολογικά εργαλεία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Ανάλυση</vt:lpstr>
      <vt:lpstr>Αναπαράσταση της θέσης πλειονοτικών και μεταναστών-μικροεπίπεδο (1)</vt:lpstr>
      <vt:lpstr>Αναπαράσταση της θέσης πλειονοτικών και μεταναστών-μικροεπίπεδο (2)</vt:lpstr>
      <vt:lpstr>Αναπαράσταση της θέσης πλειονοτικών και μεταναστών-μακροεπίπεδο</vt:lpstr>
      <vt:lpstr>Αναπαράσταση δράσης πλειονοτικών και μεταναστών (1)</vt:lpstr>
      <vt:lpstr>Αναπράσταση δράσης πλειονοτικών και μεταναστών (2)</vt:lpstr>
      <vt:lpstr>Αναπαράσταση δράσης πλειονοτικών και μεταναστών (3)</vt:lpstr>
      <vt:lpstr>Αναπαράσταση δράσης - μακροεπίπεδο</vt:lpstr>
      <vt:lpstr>Αναπαράσταση δράσης-  αντιδράσεις -μικροεπίπεδο</vt:lpstr>
      <vt:lpstr>Αντιδράσεις –μακροεπίπεδο</vt:lpstr>
      <vt:lpstr>Συμπεράσματα   </vt:lpstr>
      <vt:lpstr>Βιβλιογραφία </vt:lpstr>
      <vt:lpstr>Βιβλιογραφία </vt:lpstr>
      <vt:lpstr>Παράρτημα </vt:lpstr>
      <vt:lpstr>Παρουσίαση του PowerPoint</vt:lpstr>
      <vt:lpstr>Παρουσίαση του PowerPoint</vt:lpstr>
      <vt:lpstr>Παρουσίαση του PowerPoint</vt:lpstr>
      <vt:lpstr>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ΚΑΚΑΦΩΝΗ ΓΕΩΡΓΙΑ</dc:creator>
  <cp:lastModifiedBy>ΜΙΚΡΟΥΛΗ ΓΕΩΡΓΙΑ</cp:lastModifiedBy>
  <cp:revision>227</cp:revision>
  <dcterms:created xsi:type="dcterms:W3CDTF">2022-11-01T23:12:02Z</dcterms:created>
  <dcterms:modified xsi:type="dcterms:W3CDTF">2023-02-07T09:20:39Z</dcterms:modified>
</cp:coreProperties>
</file>