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35" r:id="rId49"/>
    <p:sldId id="336" r:id="rId50"/>
    <p:sldId id="337" r:id="rId51"/>
    <p:sldId id="338" r:id="rId52"/>
    <p:sldId id="281" r:id="rId53"/>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70" d="100"/>
          <a:sy n="70"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9/10/2015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DE72ECE-7A42-4ABF-8CCC-2598E4AF759B}" type="slidenum">
              <a:rPr lang="en-GB" altLang="en-US" smtClean="0"/>
              <a:pPr>
                <a:spcBef>
                  <a:spcPct val="0"/>
                </a:spcBef>
              </a:pPr>
              <a:t>10</a:t>
            </a:fld>
            <a:endParaRPr lang="en-GB" altLang="en-US" smtClean="0"/>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 </a:t>
            </a:r>
          </a:p>
        </p:txBody>
      </p:sp>
    </p:spTree>
    <p:extLst>
      <p:ext uri="{BB962C8B-B14F-4D97-AF65-F5344CB8AC3E}">
        <p14:creationId xmlns:p14="http://schemas.microsoft.com/office/powerpoint/2010/main" val="2842421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C7F585-4496-4394-B46B-25FF19253EC6}" type="slidenum">
              <a:rPr lang="en-GB" altLang="en-US" smtClean="0"/>
              <a:pPr>
                <a:spcBef>
                  <a:spcPct val="0"/>
                </a:spcBef>
              </a:pPr>
              <a:t>11</a:t>
            </a:fld>
            <a:endParaRPr lang="en-GB" alt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 </a:t>
            </a:r>
          </a:p>
        </p:txBody>
      </p:sp>
    </p:spTree>
    <p:extLst>
      <p:ext uri="{BB962C8B-B14F-4D97-AF65-F5344CB8AC3E}">
        <p14:creationId xmlns:p14="http://schemas.microsoft.com/office/powerpoint/2010/main" val="324833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85F770-F86F-408B-824D-21281F65C429}" type="slidenum">
              <a:rPr lang="en-GB" altLang="en-US" smtClean="0"/>
              <a:pPr>
                <a:spcBef>
                  <a:spcPct val="0"/>
                </a:spcBef>
              </a:pPr>
              <a:t>12</a:t>
            </a:fld>
            <a:endParaRPr lang="en-GB" altLang="en-US"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 </a:t>
            </a:r>
          </a:p>
        </p:txBody>
      </p:sp>
    </p:spTree>
    <p:extLst>
      <p:ext uri="{BB962C8B-B14F-4D97-AF65-F5344CB8AC3E}">
        <p14:creationId xmlns:p14="http://schemas.microsoft.com/office/powerpoint/2010/main" val="281126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96A7FB-1F82-4648-8AF3-7149F73EC911}" type="slidenum">
              <a:rPr lang="en-GB" altLang="en-US" smtClean="0"/>
              <a:pPr>
                <a:spcBef>
                  <a:spcPct val="0"/>
                </a:spcBef>
              </a:pPr>
              <a:t>13</a:t>
            </a:fld>
            <a:endParaRPr lang="en-GB" altLang="en-US" smtClean="0"/>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 </a:t>
            </a:r>
          </a:p>
        </p:txBody>
      </p:sp>
    </p:spTree>
    <p:extLst>
      <p:ext uri="{BB962C8B-B14F-4D97-AF65-F5344CB8AC3E}">
        <p14:creationId xmlns:p14="http://schemas.microsoft.com/office/powerpoint/2010/main" val="106455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CA6242-535D-4953-9934-AF022AA6EF61}" type="slidenum">
              <a:rPr lang="en-GB" altLang="en-US" smtClean="0"/>
              <a:pPr>
                <a:spcBef>
                  <a:spcPct val="0"/>
                </a:spcBef>
              </a:pPr>
              <a:t>14</a:t>
            </a:fld>
            <a:endParaRPr lang="en-GB" altLang="en-US" smtClean="0"/>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lgn="just">
              <a:defRPr/>
            </a:pPr>
            <a:r>
              <a:rPr lang="el-GR" smtClean="0">
                <a:cs typeface="Times New Roman" panose="02020603050405020304" pitchFamily="18" charset="0"/>
              </a:rPr>
              <a:t>η γνώση και η αντίληψη μπορεί να αναπτυχθεί όταν οι μαθητές συζητούν και συνεργάζονται χωρίς την παρουσία εκπαιδευτικού. </a:t>
            </a:r>
            <a:endParaRPr lang="el-GR" smtClean="0"/>
          </a:p>
          <a:p>
            <a:pPr algn="just">
              <a:defRPr/>
            </a:pPr>
            <a:r>
              <a:rPr lang="el-GR" smtClean="0">
                <a:cs typeface="Times New Roman" panose="02020603050405020304" pitchFamily="18" charset="0"/>
              </a:rPr>
              <a:t>Επομένως η «συλλογική μάθηση» είναι εξαιρετικά σημαντική.</a:t>
            </a:r>
          </a:p>
          <a:p>
            <a:pPr algn="just">
              <a:defRPr/>
            </a:pPr>
            <a:r>
              <a:rPr lang="el-GR" smtClean="0">
                <a:cs typeface="Times New Roman" panose="02020603050405020304" pitchFamily="18" charset="0"/>
              </a:rPr>
              <a:t> </a:t>
            </a:r>
          </a:p>
          <a:p>
            <a:pPr algn="just">
              <a:defRPr/>
            </a:pPr>
            <a:r>
              <a:rPr lang="el-GR" smtClean="0">
                <a:cs typeface="Times New Roman" panose="02020603050405020304" pitchFamily="18" charset="0"/>
              </a:rPr>
              <a:t>Τα αποτελέσματα των ερευνών που έχουν πραγματοποιηθεί τα τελευταία χρόνια σχετικά με παιδιά που δουλεύουν κατά ζεύγη ή κατά ομάδες, συνηγορούν υπέρ της αξίας της συλλογικής μάθησης. </a:t>
            </a:r>
            <a:endParaRPr lang="el-GR" smtClean="0"/>
          </a:p>
          <a:p>
            <a:pPr algn="just">
              <a:defRPr/>
            </a:pPr>
            <a:endParaRPr lang="el-GR" smtClean="0"/>
          </a:p>
          <a:p>
            <a:pPr algn="just">
              <a:defRPr/>
            </a:pPr>
            <a:r>
              <a:rPr lang="el-GR" smtClean="0">
                <a:cs typeface="Times New Roman" panose="02020603050405020304" pitchFamily="18" charset="0"/>
              </a:rPr>
              <a:t>Οι έρευνες που αφορούν σε παιδιά που εργάζονται κατά ζεύγη, χωρίς την παροχή βοήθειας από το δάσκαλο, για επίλυση προβλημάτων μέσα από δραστηριότητες σε Η/Υ </a:t>
            </a:r>
            <a:endParaRPr lang="el-GR" smtClean="0"/>
          </a:p>
          <a:p>
            <a:pPr algn="just">
              <a:defRPr/>
            </a:pPr>
            <a:r>
              <a:rPr lang="el-GR" smtClean="0">
                <a:cs typeface="Times New Roman" panose="02020603050405020304" pitchFamily="18" charset="0"/>
              </a:rPr>
              <a:t>αποδεικνύουν ότι η χρήση γλώσσας είναι απαραίτητη για τη λήψη αποφάσεων, </a:t>
            </a:r>
            <a:endParaRPr lang="el-GR" smtClean="0"/>
          </a:p>
          <a:p>
            <a:pPr algn="just">
              <a:defRPr/>
            </a:pPr>
            <a:r>
              <a:rPr lang="el-GR" smtClean="0"/>
              <a:t>Και </a:t>
            </a:r>
            <a:r>
              <a:rPr lang="el-GR" smtClean="0">
                <a:cs typeface="Times New Roman" panose="02020603050405020304" pitchFamily="18" charset="0"/>
              </a:rPr>
              <a:t>η συνεργασία διευκολύνει την επίλυση προβλημάτων και προωθεί την κατανόηση.</a:t>
            </a:r>
          </a:p>
          <a:p>
            <a:pPr algn="just">
              <a:defRPr/>
            </a:pPr>
            <a:r>
              <a:rPr lang="el-GR" smtClean="0">
                <a:cs typeface="Times New Roman" panose="02020603050405020304" pitchFamily="18" charset="0"/>
              </a:rPr>
              <a:t> </a:t>
            </a:r>
          </a:p>
          <a:p>
            <a:pPr algn="just">
              <a:defRPr/>
            </a:pPr>
            <a:r>
              <a:rPr lang="el-GR" smtClean="0">
                <a:cs typeface="Times New Roman" panose="02020603050405020304" pitchFamily="18" charset="0"/>
              </a:rPr>
              <a:t>Οι διαδικασίες συνεργατικής μάθησης σχεδιάζονται ώστε να εμπλέξουν τους μαθητές σε μια ενεργό μαθησιακή διαδικασία, μέσα από την έρευνα και τη συζήτηση με τους συνομηλίκους τους μέσα στην ομάδα. Η ομάδα οργανώνεται με τέτοιο τρόπο ώστε να προωθεί τη συμμετοχή όλων των μελών μέσα από την ίση κατανομή των ευθυνών. </a:t>
            </a:r>
            <a:endParaRPr lang="el-GR" smtClean="0"/>
          </a:p>
          <a:p>
            <a:pPr algn="just">
              <a:defRPr/>
            </a:pPr>
            <a:r>
              <a:rPr lang="el-GR" smtClean="0">
                <a:cs typeface="Times New Roman" panose="02020603050405020304" pitchFamily="18" charset="0"/>
              </a:rPr>
              <a:t>Μέσα από την συνεργατική ενασχόληση με τον υπολογιστή τα νήπια μπορούν να ανταποκρίνονται στην επίλυση προβλημάτων κάνοντας τον ανάλογο λεκτικό σχεδιασμό, τις ανάλογες διαπραγματεύσεις που αφορούν στο θέμα και λαμβάνοντας τις ορθές αποφάσεις οι οποίες πάντοτε είναι προϊόν της συνεργασίας. </a:t>
            </a:r>
          </a:p>
          <a:p>
            <a:pPr algn="just">
              <a:defRPr/>
            </a:pPr>
            <a:r>
              <a:rPr lang="el-GR" smtClean="0">
                <a:cs typeface="Times New Roman" panose="02020603050405020304" pitchFamily="18" charset="0"/>
              </a:rPr>
              <a:t> </a:t>
            </a:r>
          </a:p>
        </p:txBody>
      </p:sp>
    </p:spTree>
    <p:extLst>
      <p:ext uri="{BB962C8B-B14F-4D97-AF65-F5344CB8AC3E}">
        <p14:creationId xmlns:p14="http://schemas.microsoft.com/office/powerpoint/2010/main" val="66232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51260B-026A-4099-8702-C479328D1342}" type="slidenum">
              <a:rPr lang="en-GB" altLang="en-US" smtClean="0"/>
              <a:pPr>
                <a:spcBef>
                  <a:spcPct val="0"/>
                </a:spcBef>
              </a:pPr>
              <a:t>15</a:t>
            </a:fld>
            <a:endParaRPr lang="en-GB" alt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Η έρευνα που παρουσιάζεται στην παρούσα εργασία αποτελεί μια </a:t>
            </a:r>
            <a:r>
              <a:rPr lang="el-GR" altLang="en-US" i="1" smtClean="0">
                <a:cs typeface="Times New Roman" panose="02020603050405020304" pitchFamily="18" charset="0"/>
              </a:rPr>
              <a:t>Μελέτη περίπτωσης </a:t>
            </a:r>
            <a:endParaRPr lang="el-GR" altLang="en-US" i="1" smtClean="0"/>
          </a:p>
          <a:p>
            <a:pPr algn="just"/>
            <a:r>
              <a:rPr lang="el-GR" altLang="en-US" smtClean="0">
                <a:cs typeface="Times New Roman" panose="02020603050405020304" pitchFamily="18" charset="0"/>
              </a:rPr>
              <a:t>η οποία προσπαθεί, μέσα από ένα πλαίσιο συνεργατικής ενασχόλησης ομάδων νηπίων με τον υπολογιστή, να μελετήσει βασικές παραμέτρους που προσδιορίζουν τη διαδικασία ένταξης της υπολογιστικής τεχνολογίας στις εκπαιδευτικές δραστηριότητες της Προσχολικής Αγωγής. </a:t>
            </a:r>
            <a:endParaRPr lang="el-GR" altLang="en-US" smtClean="0"/>
          </a:p>
          <a:p>
            <a:pPr algn="just"/>
            <a:r>
              <a:rPr lang="el-GR" altLang="en-US" smtClean="0">
                <a:cs typeface="Times New Roman" panose="02020603050405020304" pitchFamily="18" charset="0"/>
              </a:rPr>
              <a:t>Κάτω από το πρίσμα αυτό, μελετήθηκε η εισαγωγή ενός υπολογιστή σε μία τάξη Νηπιαγωγείου από την εκπαιδευτικό της τάξης για ένα μεγάλο χρονικό διάστημα, το οποίο κάλυψε σχεδόν το μισό σχολικό έτος. Για την πραγματοποίησή της, τη συλλογή και την ανάλυση των ερευνητικών δεδομένων χρειάστηκε η συμβολή και η χρήση της εθνογραφίας. </a:t>
            </a:r>
          </a:p>
          <a:p>
            <a:endParaRPr lang="en-GB" altLang="en-US" smtClean="0"/>
          </a:p>
        </p:txBody>
      </p:sp>
    </p:spTree>
    <p:extLst>
      <p:ext uri="{BB962C8B-B14F-4D97-AF65-F5344CB8AC3E}">
        <p14:creationId xmlns:p14="http://schemas.microsoft.com/office/powerpoint/2010/main" val="316174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20F29B-55FC-4292-9ABA-5C52C5131F95}" type="slidenum">
              <a:rPr lang="en-GB" altLang="en-US" smtClean="0"/>
              <a:pPr>
                <a:spcBef>
                  <a:spcPct val="0"/>
                </a:spcBef>
              </a:pPr>
              <a:t>16</a:t>
            </a:fld>
            <a:endParaRPr lang="en-GB" altLang="en-US" smtClean="0"/>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Τα κύρια όργανα που χρησιμοποιεί η </a:t>
            </a:r>
            <a:r>
              <a:rPr lang="el-GR" altLang="en-US" i="1" smtClean="0">
                <a:cs typeface="Times New Roman" panose="02020603050405020304" pitchFamily="18" charset="0"/>
              </a:rPr>
              <a:t>εθνογραφία</a:t>
            </a:r>
            <a:r>
              <a:rPr lang="el-GR" altLang="en-US" smtClean="0">
                <a:cs typeface="Times New Roman" panose="02020603050405020304" pitchFamily="18" charset="0"/>
              </a:rPr>
              <a:t> είναι η συμμετοχική παρατήρηση και η εθνογραφική συνέντευξη. Προκειμένου να καλυφθούν οι ανάγκες της παρούσας έρευνας, η οποία διενεργήθηκε στο χώρο του Νηπιαγωγείου, σαν εργαλείο δουλειάς χρησιμοποιήθηκε η συμμετοχική παρατήρηση διότι προϋποθέτει άλλωστε την παρουσία του ερευνητή στο χώρο της έρευνας σαν φυσικό μέλος της κοινωνικής ζωής. </a:t>
            </a:r>
          </a:p>
          <a:p>
            <a:pPr algn="just"/>
            <a:r>
              <a:rPr lang="el-GR" altLang="en-US" smtClean="0">
                <a:cs typeface="Times New Roman" panose="02020603050405020304" pitchFamily="18" charset="0"/>
              </a:rPr>
              <a:t> </a:t>
            </a:r>
          </a:p>
          <a:p>
            <a:pPr algn="just"/>
            <a:r>
              <a:rPr lang="el-GR" altLang="en-US" smtClean="0">
                <a:cs typeface="Times New Roman" panose="02020603050405020304" pitchFamily="18" charset="0"/>
              </a:rPr>
              <a:t>Εδώ πρέπει να τονιστεί το γεγονός ότι ο ερευνητής, στη </a:t>
            </a:r>
            <a:r>
              <a:rPr lang="el-GR" altLang="en-US" i="1" smtClean="0">
                <a:cs typeface="Times New Roman" panose="02020603050405020304" pitchFamily="18" charset="0"/>
              </a:rPr>
              <a:t>Μελέτη περίπτωσης</a:t>
            </a:r>
            <a:r>
              <a:rPr lang="el-GR" altLang="en-US" smtClean="0">
                <a:cs typeface="Times New Roman" panose="02020603050405020304" pitchFamily="18" charset="0"/>
              </a:rPr>
              <a:t> που παρουσιάζεται, είναι η ίδια η εκπαιδευτικός της τάξης και συνεπώς αποτελεί αναπόσπαστο μέλος της ομάδας εφόσον συνεργάστηκε με τα νήπια για μια ολόκληρη σχολική χρονιά. </a:t>
            </a:r>
            <a:endParaRPr lang="el-GR" altLang="en-US" smtClean="0"/>
          </a:p>
          <a:p>
            <a:pPr algn="just"/>
            <a:endParaRPr lang="el-GR" altLang="en-US" smtClean="0"/>
          </a:p>
          <a:p>
            <a:pPr algn="just"/>
            <a:r>
              <a:rPr lang="el-GR" altLang="en-US" smtClean="0">
                <a:cs typeface="Times New Roman" panose="02020603050405020304" pitchFamily="18" charset="0"/>
              </a:rPr>
              <a:t>Στην έρευνά μας εφαρμόστηκε αφενός, η αρχή της συμμετοχικής παρατήρησης αφού η ερευνήτρια συμμετείχε ανελλιπώς σε όλες τις χρονικές στιγμές της διαδικασίας και αφετέρου, η προσέγγιση της έρευνας δράσης αφού η ερευνήτρια ήταν και η εκπαιδευτικός της τάξης. </a:t>
            </a:r>
          </a:p>
          <a:p>
            <a:pPr algn="just"/>
            <a:endParaRPr lang="en-GB" altLang="en-US" smtClean="0"/>
          </a:p>
        </p:txBody>
      </p:sp>
    </p:spTree>
    <p:extLst>
      <p:ext uri="{BB962C8B-B14F-4D97-AF65-F5344CB8AC3E}">
        <p14:creationId xmlns:p14="http://schemas.microsoft.com/office/powerpoint/2010/main" val="152770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DAA6CD-0306-458A-9F9D-16C8756EBBB7}" type="slidenum">
              <a:rPr lang="en-GB" altLang="en-US" smtClean="0"/>
              <a:pPr>
                <a:spcBef>
                  <a:spcPct val="0"/>
                </a:spcBef>
              </a:pPr>
              <a:t>17</a:t>
            </a:fld>
            <a:endParaRPr lang="en-GB" alt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Αντικείμενο της έρευνας είναι η μελέτη της εισαγωγής του υπολογιστή ως εργαλείο συνεργατικής ενασχόλησης στο πλαίσιο καθημερινών παιδαγωγικών δραστηριοτήτων στην προσχολική εκπαίδευση. </a:t>
            </a:r>
            <a:endParaRPr lang="el-GR" altLang="en-US" smtClean="0"/>
          </a:p>
          <a:p>
            <a:pPr algn="just"/>
            <a:endParaRPr lang="el-GR" altLang="en-US" smtClean="0"/>
          </a:p>
          <a:p>
            <a:pPr algn="just"/>
            <a:r>
              <a:rPr lang="el-GR" altLang="en-US" smtClean="0">
                <a:cs typeface="Times New Roman" panose="02020603050405020304" pitchFamily="18" charset="0"/>
              </a:rPr>
              <a:t>Κάτω από το πρίσμα αυτό, μελετήθηκε η «φυσιολογική» ένταξη και ενσωμάτωση ενός υπολογιστή στην καθημερινή σχολική ζωή μιας τάξης Νηπιαγωγείου για ένα μεγάλο χρονικό διάστημα (περίπου το μισό του σχολικού έτους). Πρωταρχικό ρόλο σε αυτή τη διαδικασία, εκτός των νηπίων, ανέλαβε η εκπαιδευτικός – ερευνήτρια της τάξης.</a:t>
            </a:r>
          </a:p>
          <a:p>
            <a:endParaRPr lang="en-GB" altLang="en-US" smtClean="0"/>
          </a:p>
        </p:txBody>
      </p:sp>
    </p:spTree>
    <p:extLst>
      <p:ext uri="{BB962C8B-B14F-4D97-AF65-F5344CB8AC3E}">
        <p14:creationId xmlns:p14="http://schemas.microsoft.com/office/powerpoint/2010/main" val="1614698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8A1D91-351B-419B-BEF1-0881ADA9A21F}" type="slidenum">
              <a:rPr lang="en-GB" altLang="en-US" smtClean="0"/>
              <a:pPr>
                <a:spcBef>
                  <a:spcPct val="0"/>
                </a:spcBef>
              </a:pPr>
              <a:t>18</a:t>
            </a:fld>
            <a:endParaRPr lang="en-GB" alt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Η έρευνα πραγματοποιήθηκε στο Νηπιαγωγείο Κρυονερίου, στο οποίο η ερευνήτρια υπηρέτησε ως νεοδιόριστη Νηπιαγωγός κατά τη σχολική χρονιά 2000-2001. </a:t>
            </a:r>
            <a:endParaRPr lang="el-GR" altLang="en-US" smtClean="0"/>
          </a:p>
          <a:p>
            <a:pPr algn="just"/>
            <a:r>
              <a:rPr lang="el-GR" altLang="en-US" smtClean="0">
                <a:cs typeface="Times New Roman" panose="02020603050405020304" pitchFamily="18" charset="0"/>
              </a:rPr>
              <a:t>Το Κρυονέρι είναι ένα ορεινό χωριό του νομού Κορινθίας, με υψόμετρο 740 μ. και περίπου 1.000 κατοίκους. </a:t>
            </a:r>
            <a:endParaRPr lang="el-GR" altLang="en-US" smtClean="0"/>
          </a:p>
          <a:p>
            <a:pPr algn="just"/>
            <a:r>
              <a:rPr lang="el-GR" altLang="en-US" smtClean="0">
                <a:cs typeface="Times New Roman" panose="02020603050405020304" pitchFamily="18" charset="0"/>
              </a:rPr>
              <a:t>Η τάξη του Νηπιαγωγείου μέσα στην οποία υλοποιήθηκε η έρευνα αποτελούνταν από 25 παιδιά, εκ των οποίων τα 12 ήταν νήπια και τα 13 προνήπια. </a:t>
            </a:r>
            <a:endParaRPr lang="el-GR" altLang="en-US" smtClean="0"/>
          </a:p>
          <a:p>
            <a:pPr algn="just"/>
            <a:r>
              <a:rPr lang="el-GR" altLang="en-US" smtClean="0">
                <a:cs typeface="Times New Roman" panose="02020603050405020304" pitchFamily="18" charset="0"/>
              </a:rPr>
              <a:t> </a:t>
            </a:r>
          </a:p>
          <a:p>
            <a:endParaRPr lang="en-GB" altLang="en-US" smtClean="0"/>
          </a:p>
        </p:txBody>
      </p:sp>
    </p:spTree>
    <p:extLst>
      <p:ext uri="{BB962C8B-B14F-4D97-AF65-F5344CB8AC3E}">
        <p14:creationId xmlns:p14="http://schemas.microsoft.com/office/powerpoint/2010/main" val="231759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AEF647-AFF4-435F-B5B0-0548A1B13F01}" type="slidenum">
              <a:rPr lang="en-GB" altLang="en-US" smtClean="0"/>
              <a:pPr>
                <a:spcBef>
                  <a:spcPct val="0"/>
                </a:spcBef>
              </a:pPr>
              <a:t>19</a:t>
            </a:fld>
            <a:endParaRPr lang="en-GB" altLang="en-US" smtClean="0"/>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lgn="just">
              <a:defRPr/>
            </a:pPr>
            <a:r>
              <a:rPr lang="el-GR" smtClean="0">
                <a:cs typeface="Times New Roman" panose="02020603050405020304" pitchFamily="18" charset="0"/>
              </a:rPr>
              <a:t>Στη βάση του μεθοδολογικού πλαισίου που αναπτύχθηκε στο προηγούμενο κεφάλαιο και σε σχέση με το γενικό αντικείμενο της έρευνας, η </a:t>
            </a:r>
            <a:r>
              <a:rPr lang="el-GR" i="1" smtClean="0">
                <a:cs typeface="Times New Roman" panose="02020603050405020304" pitchFamily="18" charset="0"/>
              </a:rPr>
              <a:t>Μελέτη περίπτωσης,</a:t>
            </a:r>
            <a:r>
              <a:rPr lang="el-GR" smtClean="0">
                <a:cs typeface="Times New Roman" panose="02020603050405020304" pitchFamily="18" charset="0"/>
              </a:rPr>
              <a:t> που παρουσιάζεται στην παρούσα εργασία, ασχολείται με τα παρακάτω ερωτήματα:</a:t>
            </a:r>
          </a:p>
          <a:p>
            <a:pPr algn="just">
              <a:defRPr/>
            </a:pPr>
            <a:r>
              <a:rPr lang="el-GR" smtClean="0">
                <a:cs typeface="Times New Roman" panose="02020603050405020304" pitchFamily="18" charset="0"/>
              </a:rPr>
              <a:t> </a:t>
            </a:r>
          </a:p>
          <a:p>
            <a:pPr algn="just">
              <a:defRPr/>
            </a:pPr>
            <a:r>
              <a:rPr lang="el-GR" smtClean="0">
                <a:latin typeface="Symbol" panose="05050102010706020507" pitchFamily="18" charset="2"/>
                <a:cs typeface="Times New Roman" panose="02020603050405020304" pitchFamily="18" charset="0"/>
              </a:rPr>
              <a:t>·</a:t>
            </a:r>
            <a:r>
              <a:rPr lang="el-GR" smtClean="0">
                <a:cs typeface="Times New Roman" panose="02020603050405020304" pitchFamily="18" charset="0"/>
              </a:rPr>
              <a:t>        Τη συστηματική παρατήρηση και αναλυτική καταγραφή του χρόνου ενασχόλησης των νηπίων με τις προσφερόμενες δραστηριότητες σε υπολογιστικό περιβάλλον και του πώς ο χρόνος αυτός σχετίζεται με το είδος της προς εξέλιξη δραστηριότητας και την ποιότητα του διαλόγου που αναπτύσσεται. </a:t>
            </a:r>
          </a:p>
          <a:p>
            <a:pPr algn="just">
              <a:defRPr/>
            </a:pPr>
            <a:r>
              <a:rPr lang="el-GR" smtClean="0">
                <a:latin typeface="Symbol" panose="05050102010706020507" pitchFamily="18" charset="2"/>
                <a:cs typeface="Times New Roman" panose="02020603050405020304" pitchFamily="18" charset="0"/>
              </a:rPr>
              <a:t>·</a:t>
            </a:r>
            <a:r>
              <a:rPr lang="el-GR" smtClean="0">
                <a:cs typeface="Times New Roman" panose="02020603050405020304" pitchFamily="18" charset="0"/>
              </a:rPr>
              <a:t>        Την παρατήρηση και περιγραφή των ρόλων που ανέλαβαν τα νήπια μέσα στις διάφορες εκπαιδευτικές δραστηριότητες σε υπολογιστικό περιβάλλον καθώς και του τρόπου με τον οποίο οι ρόλοι αυτοί εναλλάσσονται και διαφοροποιούνται κατά την εξέλιξη της δραστηριότητας.</a:t>
            </a:r>
          </a:p>
          <a:p>
            <a:pPr algn="just">
              <a:defRPr/>
            </a:pPr>
            <a:r>
              <a:rPr lang="el-GR" smtClean="0">
                <a:latin typeface="Symbol" panose="05050102010706020507" pitchFamily="18" charset="2"/>
                <a:cs typeface="Times New Roman" panose="02020603050405020304" pitchFamily="18" charset="0"/>
              </a:rPr>
              <a:t>·</a:t>
            </a:r>
            <a:r>
              <a:rPr lang="el-GR" smtClean="0">
                <a:cs typeface="Times New Roman" panose="02020603050405020304" pitchFamily="18" charset="0"/>
              </a:rPr>
              <a:t>        Τη μελέτη της ανάπτυξης σκέψεων των παιδιών σχετικά με τον υπολογιστή και τις διάφορες περιφερειακές συσκευές, όπως ο «ανθρωπομορφισμός» και της πιθανής αλλαγής αυτών των σκέψεων στο πέρασμα του χρόνου. </a:t>
            </a:r>
          </a:p>
          <a:p>
            <a:pPr algn="just">
              <a:defRPr/>
            </a:pPr>
            <a:r>
              <a:rPr lang="el-GR" smtClean="0">
                <a:latin typeface="Symbol" panose="05050102010706020507" pitchFamily="18" charset="2"/>
                <a:cs typeface="Times New Roman" panose="02020603050405020304" pitchFamily="18" charset="0"/>
              </a:rPr>
              <a:t>·</a:t>
            </a:r>
            <a:r>
              <a:rPr lang="el-GR" smtClean="0">
                <a:cs typeface="Times New Roman" panose="02020603050405020304" pitchFamily="18" charset="0"/>
              </a:rPr>
              <a:t>        Την καταγραφή και μελέτη του τρόπου ομιλίας και σκέψης που αναπτύχθηκε ανάμεσα στα νήπια και ανάμεσα στα νήπια και τον υπολογιστή</a:t>
            </a:r>
          </a:p>
          <a:p>
            <a:pPr algn="just">
              <a:defRPr/>
            </a:pPr>
            <a:r>
              <a:rPr lang="el-GR" smtClean="0">
                <a:cs typeface="Times New Roman" panose="02020603050405020304" pitchFamily="18" charset="0"/>
              </a:rPr>
              <a:t> </a:t>
            </a:r>
          </a:p>
          <a:p>
            <a:pPr algn="just">
              <a:defRPr/>
            </a:pPr>
            <a:r>
              <a:rPr lang="el-GR" smtClean="0">
                <a:latin typeface="Symbol" panose="05050102010706020507" pitchFamily="18" charset="2"/>
                <a:cs typeface="Times New Roman" panose="02020603050405020304" pitchFamily="18" charset="0"/>
              </a:rPr>
              <a:t>·</a:t>
            </a:r>
            <a:r>
              <a:rPr lang="el-GR" smtClean="0">
                <a:cs typeface="Times New Roman" panose="02020603050405020304" pitchFamily="18" charset="0"/>
              </a:rPr>
              <a:t>        Το είδος της αλληλεπίδρασης που αναπτύσσεται ανάμεσα στα νήπια και το πώς αναδύεται μέσα από την ανάλυση της ομιλίας των παιδιών.</a:t>
            </a:r>
          </a:p>
          <a:p>
            <a:pPr>
              <a:defRPr/>
            </a:pPr>
            <a:endParaRPr lang="en-GB" smtClean="0"/>
          </a:p>
        </p:txBody>
      </p:sp>
    </p:spTree>
    <p:extLst>
      <p:ext uri="{BB962C8B-B14F-4D97-AF65-F5344CB8AC3E}">
        <p14:creationId xmlns:p14="http://schemas.microsoft.com/office/powerpoint/2010/main" val="39535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2A93E4-5D84-4802-9300-C7951FD7E541}" type="slidenum">
              <a:rPr lang="en-GB" altLang="en-US" smtClean="0"/>
              <a:pPr>
                <a:spcBef>
                  <a:spcPct val="0"/>
                </a:spcBef>
              </a:pPr>
              <a:t>20</a:t>
            </a:fld>
            <a:endParaRPr lang="en-GB" alt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Προκειμένου να εισαχθεί ομαλά ο υπολογιστής στην τάξη, χρειάστηκε ένα σχετικά μεγάλο διάστημα προετοιμασίας και δημιουργίας ενός εδάφους κατάλληλου ώστε η τάξη να είναι στην ανάλογη θέση να δεχτεί την είσοδο ενός νέου «μέλους» στην ομάδα. </a:t>
            </a:r>
          </a:p>
          <a:p>
            <a:pPr algn="just"/>
            <a:r>
              <a:rPr lang="el-GR" altLang="en-US" smtClean="0">
                <a:cs typeface="Times New Roman" panose="02020603050405020304" pitchFamily="18" charset="0"/>
              </a:rPr>
              <a:t> </a:t>
            </a:r>
            <a:r>
              <a:rPr lang="el-GR" altLang="en-US" smtClean="0"/>
              <a:t>Δ</a:t>
            </a:r>
            <a:r>
              <a:rPr lang="el-GR" altLang="en-US" smtClean="0">
                <a:cs typeface="Times New Roman" panose="02020603050405020304" pitchFamily="18" charset="0"/>
              </a:rPr>
              <a:t>ιήρκεσε περίπου δυο εβδομάδες, ξεκίνησε με την παρουσίαση ανάλογου φωτογραφικού υλικού και την διεξαγωγή πλατιάς συζήτησης γύρω από τον υπολογιστή, τον τρόπο «σκέψης» του, τις δυνατότητές του και τα πιθανά οφέλη που θα απέφερε η «πρόσκλησή» του και η φιλοξενία του στο χώρο του Νηπιαγωγείου. </a:t>
            </a:r>
            <a:endParaRPr lang="el-GR" altLang="en-US" smtClean="0"/>
          </a:p>
          <a:p>
            <a:pPr algn="just"/>
            <a:endParaRPr lang="el-GR" altLang="en-US" smtClean="0"/>
          </a:p>
          <a:p>
            <a:pPr algn="just"/>
            <a:r>
              <a:rPr lang="el-GR" altLang="en-US" smtClean="0">
                <a:cs typeface="Times New Roman" panose="02020603050405020304" pitchFamily="18" charset="0"/>
              </a:rPr>
              <a:t>Στη συνέχεια, και αφού εξηγήθηκε ο ρόλος της κεντρικής μονάδας, της οθόνης, του πληκτρολογίου και του ποντικιού, ακολούθησε δραματοποίηση ανά ομάδα και παιχνίδι ρόλων</a:t>
            </a:r>
            <a:r>
              <a:rPr lang="el-GR" altLang="en-US" u="sng" smtClean="0">
                <a:solidFill>
                  <a:srgbClr val="800080"/>
                </a:solidFill>
              </a:rPr>
              <a:t>.</a:t>
            </a:r>
          </a:p>
          <a:p>
            <a:pPr algn="just"/>
            <a:r>
              <a:rPr lang="el-GR" altLang="en-US" smtClean="0">
                <a:cs typeface="Times New Roman" panose="02020603050405020304" pitchFamily="18" charset="0"/>
              </a:rPr>
              <a:t>Τέλος, αποφασίσαμε να του γράψουμε ένα γράμμα και να τον προσκαλέσουμε στην τάξη μας για να «παίξουμε» μαζί του και να εξασκηθούμε σε αυτά που έχουμε μάθει στην τάξη αλλά και για να μας μάθει νέα πράγματα.</a:t>
            </a:r>
          </a:p>
          <a:p>
            <a:pPr algn="just"/>
            <a:endParaRPr lang="en-GB" altLang="en-US" smtClean="0"/>
          </a:p>
        </p:txBody>
      </p:sp>
    </p:spTree>
    <p:extLst>
      <p:ext uri="{BB962C8B-B14F-4D97-AF65-F5344CB8AC3E}">
        <p14:creationId xmlns:p14="http://schemas.microsoft.com/office/powerpoint/2010/main" val="3087751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2BDCFB-9F71-40AA-B517-529EC0603F2D}" type="slidenum">
              <a:rPr lang="en-GB" altLang="en-US" smtClean="0"/>
              <a:pPr>
                <a:spcBef>
                  <a:spcPct val="0"/>
                </a:spcBef>
              </a:pPr>
              <a:t>21</a:t>
            </a:fld>
            <a:endParaRPr lang="en-GB" alt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b="1" smtClean="0">
                <a:cs typeface="Times New Roman" panose="02020603050405020304" pitchFamily="18" charset="0"/>
              </a:rPr>
              <a:t>Πότε:</a:t>
            </a:r>
            <a:r>
              <a:rPr lang="el-GR" altLang="en-US" smtClean="0">
                <a:cs typeface="Times New Roman" panose="02020603050405020304" pitchFamily="18" charset="0"/>
              </a:rPr>
              <a:t> ημερομηνία κατά την οποία έλαβε χώρα η διεξαγωγή της κάθε δραστηριότητας.</a:t>
            </a:r>
          </a:p>
          <a:p>
            <a:pPr algn="just"/>
            <a:r>
              <a:rPr lang="el-GR" altLang="en-US" smtClean="0">
                <a:cs typeface="Times New Roman" panose="02020603050405020304" pitchFamily="18" charset="0"/>
              </a:rPr>
              <a:t> </a:t>
            </a:r>
            <a:r>
              <a:rPr lang="el-GR" altLang="en-US" b="1" smtClean="0">
                <a:cs typeface="Times New Roman" panose="02020603050405020304" pitchFamily="18" charset="0"/>
              </a:rPr>
              <a:t>Πού:</a:t>
            </a:r>
            <a:r>
              <a:rPr lang="el-GR" altLang="en-US" smtClean="0">
                <a:cs typeface="Times New Roman" panose="02020603050405020304" pitchFamily="18" charset="0"/>
              </a:rPr>
              <a:t> ο χώρος στον οποίο πραγματοποιήθηκε η κάθε δραστηριότητα.</a:t>
            </a:r>
          </a:p>
          <a:p>
            <a:pPr algn="just"/>
            <a:r>
              <a:rPr lang="el-GR" altLang="en-US" b="1" smtClean="0">
                <a:cs typeface="Times New Roman" panose="02020603050405020304" pitchFamily="18" charset="0"/>
              </a:rPr>
              <a:t>Ομάδα:</a:t>
            </a:r>
            <a:r>
              <a:rPr lang="el-GR" altLang="en-US" smtClean="0">
                <a:cs typeface="Times New Roman" panose="02020603050405020304" pitchFamily="18" charset="0"/>
              </a:rPr>
              <a:t> η ομάδα που ήρθε σε επαφή με τον υπολογιστή και έλαβε μέρος στη διεξαγωγή της δραστηριότητας.</a:t>
            </a:r>
          </a:p>
          <a:p>
            <a:pPr algn="just"/>
            <a:r>
              <a:rPr lang="el-GR" altLang="en-US" b="1" smtClean="0">
                <a:cs typeface="Times New Roman" panose="02020603050405020304" pitchFamily="18" charset="0"/>
              </a:rPr>
              <a:t>Χρόνος δραστηριότητας:</a:t>
            </a:r>
            <a:r>
              <a:rPr lang="el-GR" altLang="en-US" smtClean="0">
                <a:cs typeface="Times New Roman" panose="02020603050405020304" pitchFamily="18" charset="0"/>
              </a:rPr>
              <a:t> μετριέται συνολικά ο χρόνος από τη στιγμή που η ομάδα κάθεται στον υπολογιστή μέχρι τη στιγμή που ολοκληρώνεται η δραστηριότητα. Καταγράφεται ο χρόνος που αφιερώνεται πραγματικά στη διεξαγωγή της δραστηριότητας. </a:t>
            </a:r>
          </a:p>
          <a:p>
            <a:pPr algn="just"/>
            <a:r>
              <a:rPr lang="el-GR" altLang="en-US" b="1" smtClean="0">
                <a:cs typeface="Times New Roman" panose="02020603050405020304" pitchFamily="18" charset="0"/>
              </a:rPr>
              <a:t>Αντικείμενο:</a:t>
            </a:r>
            <a:r>
              <a:rPr lang="el-GR" altLang="en-US" smtClean="0">
                <a:cs typeface="Times New Roman" panose="02020603050405020304" pitchFamily="18" charset="0"/>
              </a:rPr>
              <a:t> το αντικείμενο που αφορά στη δραστηριότητα.</a:t>
            </a:r>
          </a:p>
          <a:p>
            <a:pPr algn="just"/>
            <a:r>
              <a:rPr lang="el-GR" altLang="en-US" b="1" smtClean="0">
                <a:cs typeface="Times New Roman" panose="02020603050405020304" pitchFamily="18" charset="0"/>
              </a:rPr>
              <a:t>Αλληλεπίδραση:</a:t>
            </a:r>
            <a:r>
              <a:rPr lang="el-GR" altLang="en-US" smtClean="0">
                <a:cs typeface="Times New Roman" panose="02020603050405020304" pitchFamily="18" charset="0"/>
              </a:rPr>
              <a:t> καταγράφονται όλα όσα λέγονται και το πλαίσιο στο οποίο διεξάγονται. Επιπρόσθετα σχολιάζονται μια σειρά ζητήματα όπως αν όσα διαμείβονται αφορούν στη δραστηριότητα με τον υπολογιστή ή αν είναι άσχετα ως προς αυτήν. Καταγράφεται η αλληλεπίδραση που υπάρχει ανάμεσα στα μέλη της ομάδας και ανάμεσα στην ομάδα και τον Η/Υ.</a:t>
            </a:r>
          </a:p>
          <a:p>
            <a:pPr algn="just"/>
            <a:r>
              <a:rPr lang="el-GR" altLang="en-US" b="1" smtClean="0">
                <a:cs typeface="Times New Roman" panose="02020603050405020304" pitchFamily="18" charset="0"/>
              </a:rPr>
              <a:t>Κατανομή ρόλων:</a:t>
            </a:r>
            <a:r>
              <a:rPr lang="el-GR" altLang="en-US" smtClean="0">
                <a:cs typeface="Times New Roman" panose="02020603050405020304" pitchFamily="18" charset="0"/>
              </a:rPr>
              <a:t> καταγράφεται το πώς έγινε αυθόρμητα η κατανομή ρόλων στο πλαίσιο κάθε ομάδας: οι ρόλοι που ανέλαβαν τα μέλη, η εναλλαγή ρόλων ανά δραστηριότητα και η εναλλαγή ρόλων μέσα στη δραστηριότητα.</a:t>
            </a:r>
            <a:r>
              <a:rPr lang="en-GB" altLang="en-US" smtClean="0"/>
              <a:t> </a:t>
            </a:r>
          </a:p>
        </p:txBody>
      </p:sp>
    </p:spTree>
    <p:extLst>
      <p:ext uri="{BB962C8B-B14F-4D97-AF65-F5344CB8AC3E}">
        <p14:creationId xmlns:p14="http://schemas.microsoft.com/office/powerpoint/2010/main" val="2738761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638512-C092-4238-9104-7B5AF720BAE4}" type="slidenum">
              <a:rPr lang="en-GB" altLang="en-US" smtClean="0"/>
              <a:pPr>
                <a:spcBef>
                  <a:spcPct val="0"/>
                </a:spcBef>
              </a:pPr>
              <a:t>22</a:t>
            </a:fld>
            <a:endParaRPr lang="en-GB" alt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algn="just">
              <a:defRPr/>
            </a:pPr>
            <a:r>
              <a:rPr lang="el-GR" smtClean="0">
                <a:cs typeface="Times New Roman" panose="02020603050405020304" pitchFamily="18" charset="0"/>
              </a:rPr>
              <a:t>Η </a:t>
            </a:r>
            <a:r>
              <a:rPr lang="el-GR" b="1" smtClean="0">
                <a:cs typeface="Times New Roman" panose="02020603050405020304" pitchFamily="18" charset="0"/>
              </a:rPr>
              <a:t>ομιλία αμφισβήτησης</a:t>
            </a:r>
            <a:r>
              <a:rPr lang="el-GR" smtClean="0">
                <a:cs typeface="Times New Roman" panose="02020603050405020304" pitchFamily="18" charset="0"/>
              </a:rPr>
              <a:t> (</a:t>
            </a:r>
            <a:r>
              <a:rPr lang="en-US" smtClean="0">
                <a:cs typeface="Times New Roman" panose="02020603050405020304" pitchFamily="18" charset="0"/>
              </a:rPr>
              <a:t>disputational talk</a:t>
            </a:r>
            <a:r>
              <a:rPr lang="el-GR" smtClean="0">
                <a:cs typeface="Times New Roman" panose="02020603050405020304" pitchFamily="18" charset="0"/>
              </a:rPr>
              <a:t>), η οποία χαρακτηρίζεται από διαφωνία και εξατομικευμένη λήψη αποφάσεων. Συνήθως δεν επιτυγχάνεται σύγκλιση απόψεων και συνακόλουθα δεν υπάρχει κοινή κατανόηση της λύσης που επιλέγεται.</a:t>
            </a:r>
          </a:p>
          <a:p>
            <a:pPr algn="just">
              <a:defRPr/>
            </a:pPr>
            <a:r>
              <a:rPr lang="el-GR" smtClean="0">
                <a:cs typeface="Times New Roman" panose="02020603050405020304" pitchFamily="18" charset="0"/>
              </a:rPr>
              <a:t> </a:t>
            </a:r>
          </a:p>
          <a:p>
            <a:pPr algn="just">
              <a:defRPr/>
            </a:pPr>
            <a:r>
              <a:rPr lang="el-GR" smtClean="0">
                <a:cs typeface="Times New Roman" panose="02020603050405020304" pitchFamily="18" charset="0"/>
              </a:rPr>
              <a:t>Η </a:t>
            </a:r>
            <a:r>
              <a:rPr lang="el-GR" b="1" smtClean="0">
                <a:cs typeface="Times New Roman" panose="02020603050405020304" pitchFamily="18" charset="0"/>
              </a:rPr>
              <a:t>σωρευτική ομιλία</a:t>
            </a:r>
            <a:r>
              <a:rPr lang="el-GR" smtClean="0">
                <a:cs typeface="Times New Roman" panose="02020603050405020304" pitchFamily="18" charset="0"/>
              </a:rPr>
              <a:t> (</a:t>
            </a:r>
            <a:r>
              <a:rPr lang="en-US" smtClean="0">
                <a:cs typeface="Times New Roman" panose="02020603050405020304" pitchFamily="18" charset="0"/>
              </a:rPr>
              <a:t>cumulative talk</a:t>
            </a:r>
            <a:r>
              <a:rPr lang="el-GR" smtClean="0">
                <a:cs typeface="Times New Roman" panose="02020603050405020304" pitchFamily="18" charset="0"/>
              </a:rPr>
              <a:t>), αφορά στην ομιλία κατά την οποία οι ομιλητές δομούν θετικά το λόγο τους, αλλά χωρίς να ασκούν κριτική πάνω σε ό,τι έχει πει ο άλλος. </a:t>
            </a:r>
            <a:endParaRPr lang="el-GR" smtClean="0"/>
          </a:p>
          <a:p>
            <a:pPr algn="just">
              <a:defRPr/>
            </a:pPr>
            <a:r>
              <a:rPr lang="el-GR" smtClean="0">
                <a:cs typeface="Times New Roman" panose="02020603050405020304" pitchFamily="18" charset="0"/>
              </a:rPr>
              <a:t> Η </a:t>
            </a:r>
            <a:r>
              <a:rPr lang="el-GR" b="1" smtClean="0">
                <a:cs typeface="Times New Roman" panose="02020603050405020304" pitchFamily="18" charset="0"/>
              </a:rPr>
              <a:t>διερευνητική ομιλία</a:t>
            </a:r>
            <a:r>
              <a:rPr lang="el-GR" smtClean="0">
                <a:cs typeface="Times New Roman" panose="02020603050405020304" pitchFamily="18" charset="0"/>
              </a:rPr>
              <a:t> (</a:t>
            </a:r>
            <a:r>
              <a:rPr lang="en-US" smtClean="0">
                <a:cs typeface="Times New Roman" panose="02020603050405020304" pitchFamily="18" charset="0"/>
              </a:rPr>
              <a:t>exploratory talk</a:t>
            </a:r>
            <a:r>
              <a:rPr lang="el-GR" smtClean="0">
                <a:cs typeface="Times New Roman" panose="02020603050405020304" pitchFamily="18" charset="0"/>
              </a:rPr>
              <a:t>), στην οποία οι συνεργάτες συμμετέχουν συζητώντας ο ένας τις ιδέες του άλλου κριτικά αλλά εποικοδομητικά, χρησιμοποιώντας επιχειρηματολογία η οποία σε μεγάλο βαθμό εξαρτάται από το πλαίσιο μέσα στο οποίο αναπτύσσεται ο διάλογος. </a:t>
            </a:r>
          </a:p>
          <a:p>
            <a:pPr algn="just">
              <a:defRPr/>
            </a:pPr>
            <a:r>
              <a:rPr lang="el-GR" smtClean="0">
                <a:cs typeface="Times New Roman" panose="02020603050405020304" pitchFamily="18" charset="0"/>
              </a:rPr>
              <a:t>Ο </a:t>
            </a:r>
            <a:r>
              <a:rPr lang="el-GR" b="1" smtClean="0">
                <a:cs typeface="Times New Roman" panose="02020603050405020304" pitchFamily="18" charset="0"/>
              </a:rPr>
              <a:t>ατομικός τρόπος σκέψης,</a:t>
            </a:r>
            <a:r>
              <a:rPr lang="el-GR" smtClean="0">
                <a:cs typeface="Times New Roman" panose="02020603050405020304" pitchFamily="18" charset="0"/>
              </a:rPr>
              <a:t> αφορά στην εξωτερίκευση της σκέψης, στην άρνηση εμπλοκής στη συζήτηση, στον περιγραφικό καθώς και στον καθοδηγητικό λόγο χωρίς ένδειξη συμφωνίας και επιβεβαίωσης από τον συνομιλητή</a:t>
            </a:r>
            <a:endParaRPr lang="el-GR" u="sng" smtClean="0">
              <a:solidFill>
                <a:srgbClr val="800080"/>
              </a:solidFill>
            </a:endParaRPr>
          </a:p>
          <a:p>
            <a:pPr algn="just">
              <a:defRPr/>
            </a:pPr>
            <a:endParaRPr lang="el-GR" u="sng" smtClean="0">
              <a:solidFill>
                <a:srgbClr val="800080"/>
              </a:solidFill>
              <a:cs typeface="Times New Roman" panose="02020603050405020304" pitchFamily="18" charset="0"/>
            </a:endParaRPr>
          </a:p>
          <a:p>
            <a:pPr algn="just">
              <a:defRPr/>
            </a:pPr>
            <a:r>
              <a:rPr lang="el-GR" u="sng" smtClean="0">
                <a:solidFill>
                  <a:srgbClr val="800080"/>
                </a:solidFill>
                <a:latin typeface="Wingdings" panose="05000000000000000000" pitchFamily="2" charset="2"/>
                <a:cs typeface="Times New Roman" panose="02020603050405020304" pitchFamily="18" charset="0"/>
              </a:rPr>
              <a:t>q</a:t>
            </a:r>
            <a:r>
              <a:rPr lang="el-GR" u="sng" smtClean="0">
                <a:solidFill>
                  <a:srgbClr val="800080"/>
                </a:solidFill>
                <a:cs typeface="Times New Roman" panose="02020603050405020304" pitchFamily="18" charset="0"/>
              </a:rPr>
              <a:t>       </a:t>
            </a:r>
            <a:r>
              <a:rPr lang="el-GR" b="1" u="sng" smtClean="0">
                <a:solidFill>
                  <a:srgbClr val="800080"/>
                </a:solidFill>
                <a:cs typeface="Times New Roman" panose="02020603050405020304" pitchFamily="18" charset="0"/>
              </a:rPr>
              <a:t>Συζήτηση με την εκπαιδευτικό: </a:t>
            </a:r>
            <a:r>
              <a:rPr lang="el-GR" u="sng" smtClean="0">
                <a:solidFill>
                  <a:srgbClr val="800080"/>
                </a:solidFill>
                <a:cs typeface="Times New Roman" panose="02020603050405020304" pitchFamily="18" charset="0"/>
              </a:rPr>
              <a:t>ταξινομείται η συζήτηση που αναπτύχθηκε ανάμεσα στα νήπια και τη Νηπιαγωγό κατά τη διάρκεια ενασχόλησης των πρώτων με τον υπολογιστή. </a:t>
            </a:r>
          </a:p>
          <a:p>
            <a:pPr algn="just">
              <a:defRPr/>
            </a:pPr>
            <a:r>
              <a:rPr lang="el-GR" u="sng" smtClean="0">
                <a:solidFill>
                  <a:srgbClr val="800080"/>
                </a:solidFill>
                <a:latin typeface="Wingdings" panose="05000000000000000000" pitchFamily="2" charset="2"/>
                <a:cs typeface="Times New Roman" panose="02020603050405020304" pitchFamily="18" charset="0"/>
              </a:rPr>
              <a:t>q</a:t>
            </a:r>
            <a:r>
              <a:rPr lang="el-GR" u="sng" smtClean="0">
                <a:solidFill>
                  <a:srgbClr val="800080"/>
                </a:solidFill>
                <a:cs typeface="Times New Roman" panose="02020603050405020304" pitchFamily="18" charset="0"/>
              </a:rPr>
              <a:t>      </a:t>
            </a:r>
            <a:r>
              <a:rPr lang="el-GR" b="1" u="sng" smtClean="0">
                <a:solidFill>
                  <a:srgbClr val="800080"/>
                </a:solidFill>
                <a:cs typeface="Times New Roman" panose="02020603050405020304" pitchFamily="18" charset="0"/>
              </a:rPr>
              <a:t>Λόγος χειρισμού του υπολογιστή, επιφανειακών χαρακτηριστικών, διαδικασίας:</a:t>
            </a:r>
            <a:r>
              <a:rPr lang="el-GR" u="sng" smtClean="0">
                <a:solidFill>
                  <a:srgbClr val="800080"/>
                </a:solidFill>
                <a:cs typeface="Times New Roman" panose="02020603050405020304" pitchFamily="18" charset="0"/>
              </a:rPr>
              <a:t> ταξινομείται η συζήτηση που αφορά στο χειρισμό του υπολογιστή, στην ανάληψη ρόλων και στα σχετικά με τη διαδικασία.</a:t>
            </a:r>
          </a:p>
          <a:p>
            <a:pPr algn="just">
              <a:defRPr/>
            </a:pPr>
            <a:r>
              <a:rPr lang="el-GR" u="sng" smtClean="0">
                <a:solidFill>
                  <a:srgbClr val="800080"/>
                </a:solidFill>
                <a:cs typeface="Times New Roman" panose="02020603050405020304" pitchFamily="18" charset="0"/>
              </a:rPr>
              <a:t> </a:t>
            </a:r>
            <a:r>
              <a:rPr lang="el-GR" u="sng" smtClean="0">
                <a:solidFill>
                  <a:srgbClr val="800080"/>
                </a:solidFill>
                <a:latin typeface="Wingdings" panose="05000000000000000000" pitchFamily="2" charset="2"/>
                <a:cs typeface="Times New Roman" panose="02020603050405020304" pitchFamily="18" charset="0"/>
              </a:rPr>
              <a:t>q</a:t>
            </a:r>
            <a:r>
              <a:rPr lang="el-GR" u="sng" smtClean="0">
                <a:solidFill>
                  <a:srgbClr val="800080"/>
                </a:solidFill>
                <a:cs typeface="Times New Roman" panose="02020603050405020304" pitchFamily="18" charset="0"/>
              </a:rPr>
              <a:t>       </a:t>
            </a:r>
            <a:r>
              <a:rPr lang="el-GR" b="1" u="sng" smtClean="0">
                <a:solidFill>
                  <a:srgbClr val="800080"/>
                </a:solidFill>
                <a:cs typeface="Times New Roman" panose="02020603050405020304" pitchFamily="18" charset="0"/>
              </a:rPr>
              <a:t>Λόγος άσχετος με τη μαθησιακή διαδικασία:</a:t>
            </a:r>
            <a:r>
              <a:rPr lang="el-GR" u="sng" smtClean="0">
                <a:solidFill>
                  <a:srgbClr val="800080"/>
                </a:solidFill>
                <a:cs typeface="Times New Roman" panose="02020603050405020304" pitchFamily="18" charset="0"/>
              </a:rPr>
              <a:t> ταξινομούνται οι αναφορές οι οποίες δεν αφορούν στη δραστηριότητα. </a:t>
            </a:r>
          </a:p>
          <a:p>
            <a:pPr algn="just">
              <a:defRPr/>
            </a:pPr>
            <a:endParaRPr lang="el-GR" smtClean="0"/>
          </a:p>
          <a:p>
            <a:pPr algn="just">
              <a:defRPr/>
            </a:pPr>
            <a:endParaRPr lang="en-GB" smtClean="0"/>
          </a:p>
        </p:txBody>
      </p:sp>
    </p:spTree>
    <p:extLst>
      <p:ext uri="{BB962C8B-B14F-4D97-AF65-F5344CB8AC3E}">
        <p14:creationId xmlns:p14="http://schemas.microsoft.com/office/powerpoint/2010/main" val="2679913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BC92B8-EE0F-49BA-87FF-1DFCEF0B34F7}" type="slidenum">
              <a:rPr lang="en-GB" altLang="en-US" smtClean="0"/>
              <a:pPr>
                <a:spcBef>
                  <a:spcPct val="0"/>
                </a:spcBef>
              </a:pPr>
              <a:t>23</a:t>
            </a:fld>
            <a:endParaRPr lang="en-GB" alt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n-US" smtClean="0"/>
          </a:p>
        </p:txBody>
      </p:sp>
    </p:spTree>
    <p:extLst>
      <p:ext uri="{BB962C8B-B14F-4D97-AF65-F5344CB8AC3E}">
        <p14:creationId xmlns:p14="http://schemas.microsoft.com/office/powerpoint/2010/main" val="1930326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C52E1C-1595-472F-8433-3928B4BDCCBB}" type="slidenum">
              <a:rPr lang="en-GB" altLang="en-US" smtClean="0"/>
              <a:pPr>
                <a:spcBef>
                  <a:spcPct val="0"/>
                </a:spcBef>
              </a:pPr>
              <a:t>24</a:t>
            </a:fld>
            <a:endParaRPr lang="en-GB" alt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 </a:t>
            </a:r>
            <a:r>
              <a:rPr lang="en-GB" altLang="en-US" smtClean="0"/>
              <a:t/>
            </a:r>
            <a:br>
              <a:rPr lang="en-GB" altLang="en-US" smtClean="0"/>
            </a:br>
            <a:endParaRPr lang="en-GB" altLang="en-US" smtClean="0"/>
          </a:p>
        </p:txBody>
      </p:sp>
    </p:spTree>
    <p:extLst>
      <p:ext uri="{BB962C8B-B14F-4D97-AF65-F5344CB8AC3E}">
        <p14:creationId xmlns:p14="http://schemas.microsoft.com/office/powerpoint/2010/main" val="3453160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1964DE-5518-43AB-B51E-38788173212D}" type="slidenum">
              <a:rPr lang="en-GB" altLang="en-US" smtClean="0"/>
              <a:pPr>
                <a:spcBef>
                  <a:spcPct val="0"/>
                </a:spcBef>
              </a:pPr>
              <a:t>25</a:t>
            </a:fld>
            <a:endParaRPr lang="en-GB" altLang="en-US" smtClean="0"/>
          </a:p>
        </p:txBody>
      </p:sp>
    </p:spTree>
    <p:extLst>
      <p:ext uri="{BB962C8B-B14F-4D97-AF65-F5344CB8AC3E}">
        <p14:creationId xmlns:p14="http://schemas.microsoft.com/office/powerpoint/2010/main" val="238443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4AEBAB-B7F1-403B-A865-D3486A37C2F1}" type="slidenum">
              <a:rPr lang="en-GB" altLang="en-US" smtClean="0"/>
              <a:pPr>
                <a:spcBef>
                  <a:spcPct val="0"/>
                </a:spcBef>
              </a:pPr>
              <a:t>26</a:t>
            </a:fld>
            <a:endParaRPr lang="en-GB" altLang="en-US" smtClean="0"/>
          </a:p>
        </p:txBody>
      </p:sp>
    </p:spTree>
    <p:extLst>
      <p:ext uri="{BB962C8B-B14F-4D97-AF65-F5344CB8AC3E}">
        <p14:creationId xmlns:p14="http://schemas.microsoft.com/office/powerpoint/2010/main" val="1165829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903FEF-2A66-4D17-977A-1562116B696A}" type="slidenum">
              <a:rPr lang="en-GB" altLang="en-US" smtClean="0"/>
              <a:pPr>
                <a:spcBef>
                  <a:spcPct val="0"/>
                </a:spcBef>
              </a:pPr>
              <a:t>27</a:t>
            </a:fld>
            <a:endParaRPr lang="en-GB" altLang="en-US" smtClean="0"/>
          </a:p>
        </p:txBody>
      </p:sp>
    </p:spTree>
    <p:extLst>
      <p:ext uri="{BB962C8B-B14F-4D97-AF65-F5344CB8AC3E}">
        <p14:creationId xmlns:p14="http://schemas.microsoft.com/office/powerpoint/2010/main" val="2822591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727B1B2-6F94-4DAB-8E73-65F8D1C5F9DD}" type="slidenum">
              <a:rPr lang="en-GB" altLang="en-US" smtClean="0"/>
              <a:pPr>
                <a:spcBef>
                  <a:spcPct val="0"/>
                </a:spcBef>
              </a:pPr>
              <a:t>28</a:t>
            </a:fld>
            <a:endParaRPr lang="en-GB" altLang="en-US" smtClean="0"/>
          </a:p>
        </p:txBody>
      </p:sp>
    </p:spTree>
    <p:extLst>
      <p:ext uri="{BB962C8B-B14F-4D97-AF65-F5344CB8AC3E}">
        <p14:creationId xmlns:p14="http://schemas.microsoft.com/office/powerpoint/2010/main" val="76077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DBE7B9-45BB-4CF4-BCB3-0A47DF7AF8DA}" type="slidenum">
              <a:rPr lang="en-GB" altLang="en-US" smtClean="0"/>
              <a:pPr>
                <a:spcBef>
                  <a:spcPct val="0"/>
                </a:spcBef>
              </a:pPr>
              <a:t>29</a:t>
            </a:fld>
            <a:endParaRPr lang="en-GB" altLang="en-US" smtClean="0"/>
          </a:p>
        </p:txBody>
      </p:sp>
    </p:spTree>
    <p:extLst>
      <p:ext uri="{BB962C8B-B14F-4D97-AF65-F5344CB8AC3E}">
        <p14:creationId xmlns:p14="http://schemas.microsoft.com/office/powerpoint/2010/main" val="384167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0DAB65-EA2B-40D7-BA4A-5229C3EF618B}" type="slidenum">
              <a:rPr lang="en-GB" altLang="en-US" smtClean="0"/>
              <a:pPr>
                <a:spcBef>
                  <a:spcPct val="0"/>
                </a:spcBef>
              </a:pPr>
              <a:t>30</a:t>
            </a:fld>
            <a:endParaRPr lang="en-GB" alt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i="1" smtClean="0">
                <a:cs typeface="Times New Roman" panose="02020603050405020304" pitchFamily="18" charset="0"/>
              </a:rPr>
              <a:t>Η επιλογή του</a:t>
            </a:r>
            <a:r>
              <a:rPr lang="el-GR" altLang="en-US" smtClean="0">
                <a:cs typeface="Times New Roman" panose="02020603050405020304" pitchFamily="18" charset="0"/>
              </a:rPr>
              <a:t> </a:t>
            </a:r>
            <a:r>
              <a:rPr lang="el-GR" altLang="en-US" i="1" smtClean="0">
                <a:cs typeface="Times New Roman" panose="02020603050405020304" pitchFamily="18" charset="0"/>
              </a:rPr>
              <a:t>χρόνου ενασχόλησης με τη δραστηριότητα</a:t>
            </a:r>
            <a:r>
              <a:rPr lang="el-GR" altLang="en-US" smtClean="0">
                <a:cs typeface="Times New Roman" panose="02020603050405020304" pitchFamily="18" charset="0"/>
              </a:rPr>
              <a:t> ως παραμέτρου ανάλυσης σχετίζεται με το ερώτημα της πιθανής διακύμανσης του χρόνου ενασχόλησης ανάλογα με το αντικείμενο της δραστηριότητας καθώς και το ενδιαφέρον και το μέγεθος αλληλεπίδρασης της ομάδας. </a:t>
            </a:r>
            <a:endParaRPr lang="el-GR" altLang="en-US" smtClean="0"/>
          </a:p>
          <a:p>
            <a:pPr algn="just"/>
            <a:r>
              <a:rPr lang="el-GR" altLang="en-US" smtClean="0">
                <a:cs typeface="Times New Roman" panose="02020603050405020304" pitchFamily="18" charset="0"/>
              </a:rPr>
              <a:t>Βλέπουμε ότι οι δραστηριότητες Επίλυσης προβλήματος</a:t>
            </a:r>
            <a:r>
              <a:rPr lang="el-GR" altLang="en-US" smtClean="0">
                <a:solidFill>
                  <a:srgbClr val="FF0000"/>
                </a:solidFill>
                <a:cs typeface="Times New Roman" panose="02020603050405020304" pitchFamily="18" charset="0"/>
              </a:rPr>
              <a:t> </a:t>
            </a:r>
            <a:r>
              <a:rPr lang="el-GR" altLang="en-US" smtClean="0">
                <a:cs typeface="Times New Roman" panose="02020603050405020304" pitchFamily="18" charset="0"/>
              </a:rPr>
              <a:t>(Δ1 και Δ2) κατέλαβαν το μεγαλύτερο χρόνο διότι απαιτούν από τα νήπια μεγάλη προσπάθεια και κατά συνέπεια υψηλά επίπεδα αυτοσυγκέντρωσης, προσοχής και σκέψης. </a:t>
            </a:r>
            <a:endParaRPr lang="el-GR" altLang="en-US" smtClean="0"/>
          </a:p>
          <a:p>
            <a:pPr algn="just"/>
            <a:r>
              <a:rPr lang="el-GR" altLang="en-US" smtClean="0">
                <a:cs typeface="Times New Roman" panose="02020603050405020304" pitchFamily="18" charset="0"/>
              </a:rPr>
              <a:t>Στις δραστηριότητες Επίλυσης προβλήματος αναπτύχθηκε μεγαλύτερος σε έκταση και ποιότητα διάλογος </a:t>
            </a:r>
            <a:endParaRPr lang="el-GR" altLang="en-US" smtClean="0"/>
          </a:p>
          <a:p>
            <a:pPr algn="just"/>
            <a:r>
              <a:rPr lang="el-GR" altLang="en-US" smtClean="0">
                <a:cs typeface="Times New Roman" panose="02020603050405020304" pitchFamily="18" charset="0"/>
              </a:rPr>
              <a:t>Με μεγάλο ενδιαφέρον αντιμετώπισαν τη δραστηριότητα Ζωγραφικής (Δ8) την οποία βρήκαν εξαιρετικά διασκεδαστική. </a:t>
            </a:r>
            <a:endParaRPr lang="el-GR" altLang="en-US" smtClean="0"/>
          </a:p>
          <a:p>
            <a:pPr algn="just"/>
            <a:r>
              <a:rPr lang="el-GR" altLang="en-US" smtClean="0">
                <a:cs typeface="Times New Roman" panose="02020603050405020304" pitchFamily="18" charset="0"/>
              </a:rPr>
              <a:t> </a:t>
            </a:r>
          </a:p>
          <a:p>
            <a:pPr algn="just"/>
            <a:r>
              <a:rPr lang="el-GR" altLang="en-US" smtClean="0">
                <a:cs typeface="Times New Roman" panose="02020603050405020304" pitchFamily="18" charset="0"/>
              </a:rPr>
              <a:t>Κάποιες από τις δραστηριότητες Εξάσκησης και πρακτικής κατέλαβαν πολύ χρόνο διότι περιέχουν πολλές ερωτήσεις. Αναλογικά, προκειμένου να απαντηθούν περισσότερες ερωτήσεις απαιτείται περισσότερος χρόνος με αποτέλεσμα να αποδεικνύονται χρονοβόρες. </a:t>
            </a:r>
            <a:endParaRPr lang="en-GB" altLang="en-US" smtClean="0"/>
          </a:p>
        </p:txBody>
      </p:sp>
    </p:spTree>
    <p:extLst>
      <p:ext uri="{BB962C8B-B14F-4D97-AF65-F5344CB8AC3E}">
        <p14:creationId xmlns:p14="http://schemas.microsoft.com/office/powerpoint/2010/main" val="159628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85971E-43E7-4DAF-8AE9-150E50ED539B}" type="slidenum">
              <a:rPr lang="en-GB" altLang="en-US" smtClean="0"/>
              <a:pPr>
                <a:spcBef>
                  <a:spcPct val="0"/>
                </a:spcBef>
              </a:pPr>
              <a:t>31</a:t>
            </a:fld>
            <a:endParaRPr lang="en-GB" alt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gn="just">
              <a:defRPr/>
            </a:pPr>
            <a:r>
              <a:rPr lang="el-GR" dirty="0" smtClean="0">
                <a:cs typeface="Times New Roman" panose="02020603050405020304" pitchFamily="18" charset="0"/>
              </a:rPr>
              <a:t>Στη συνεργατική ενασχόληση (με ή χωρίς τον υπολογιστή), αναπτύσσονται διαφορετικοί εναλλακτικοί και συμπληρωματικοί ρόλοι τους οποίους οι μαθητές αναλαμβάνουν ώστε να φέρουν σε πέρας τη δραστηριότητα στην οποία εμπλέκονται. </a:t>
            </a:r>
          </a:p>
          <a:p>
            <a:pPr algn="just">
              <a:defRPr/>
            </a:pPr>
            <a:r>
              <a:rPr lang="el-GR" dirty="0" smtClean="0">
                <a:cs typeface="Times New Roman" panose="02020603050405020304" pitchFamily="18" charset="0"/>
              </a:rPr>
              <a:t> </a:t>
            </a:r>
          </a:p>
          <a:p>
            <a:pPr algn="just">
              <a:defRPr/>
            </a:pPr>
            <a:r>
              <a:rPr lang="el-GR" dirty="0" smtClean="0">
                <a:cs typeface="Times New Roman" panose="02020603050405020304" pitchFamily="18" charset="0"/>
              </a:rPr>
              <a:t>Στη </a:t>
            </a:r>
            <a:r>
              <a:rPr lang="el-GR" i="1" dirty="0" smtClean="0">
                <a:cs typeface="Times New Roman" panose="02020603050405020304" pitchFamily="18" charset="0"/>
              </a:rPr>
              <a:t>Μελέτη περίπτωσης</a:t>
            </a:r>
            <a:r>
              <a:rPr lang="el-GR" dirty="0" smtClean="0">
                <a:cs typeface="Times New Roman" panose="02020603050405020304" pitchFamily="18" charset="0"/>
              </a:rPr>
              <a:t> που εξετάζουμε διακρίνονται τέσσερις ρόλοι ως οι πιο σημαντικοί και συχνά εμφανιζόμενοι. Οι ρόλοι αυτοί είναι οι ακόλουθοι: </a:t>
            </a:r>
          </a:p>
          <a:p>
            <a:pPr algn="just">
              <a:defRPr/>
            </a:pPr>
            <a:r>
              <a:rPr lang="el-GR" dirty="0" smtClean="0">
                <a:cs typeface="Times New Roman" panose="02020603050405020304" pitchFamily="18" charset="0"/>
              </a:rPr>
              <a:t> </a:t>
            </a:r>
          </a:p>
          <a:p>
            <a:pPr algn="just">
              <a:defRPr/>
            </a:pPr>
            <a:r>
              <a:rPr lang="el-GR" dirty="0" smtClean="0">
                <a:latin typeface="Wingdings" panose="05000000000000000000" pitchFamily="2" charset="2"/>
                <a:cs typeface="Times New Roman" panose="02020603050405020304" pitchFamily="18" charset="0"/>
              </a:rPr>
              <a:t>q</a:t>
            </a:r>
            <a:r>
              <a:rPr lang="el-GR" dirty="0" smtClean="0">
                <a:cs typeface="Times New Roman" panose="02020603050405020304" pitchFamily="18" charset="0"/>
              </a:rPr>
              <a:t>       </a:t>
            </a:r>
            <a:r>
              <a:rPr lang="el-GR" b="1" dirty="0" smtClean="0">
                <a:cs typeface="Times New Roman" panose="02020603050405020304" pitchFamily="18" charset="0"/>
              </a:rPr>
              <a:t>Αρχηγός (</a:t>
            </a:r>
            <a:r>
              <a:rPr lang="en-US" b="1" dirty="0" smtClean="0">
                <a:cs typeface="Times New Roman" panose="02020603050405020304" pitchFamily="18" charset="0"/>
              </a:rPr>
              <a:t>Leader</a:t>
            </a:r>
            <a:r>
              <a:rPr lang="el-GR" b="1" dirty="0" smtClean="0">
                <a:cs typeface="Times New Roman" panose="02020603050405020304" pitchFamily="18" charset="0"/>
              </a:rPr>
              <a:t>):</a:t>
            </a:r>
            <a:r>
              <a:rPr lang="el-GR" dirty="0" smtClean="0">
                <a:cs typeface="Times New Roman" panose="02020603050405020304" pitchFamily="18" charset="0"/>
              </a:rPr>
              <a:t> είναι το νήπιο εκείνο που κατευθύνει τη δραστηριότητα, αυτό που κυριαρχεί στις επιλογές και αποφάσεις, το πρόσωπο που καθοδηγεί τα άλλα δυο νήπια.  </a:t>
            </a:r>
          </a:p>
          <a:p>
            <a:pPr algn="just">
              <a:defRPr/>
            </a:pPr>
            <a:r>
              <a:rPr lang="el-GR" dirty="0" smtClean="0">
                <a:latin typeface="Wingdings" panose="05000000000000000000" pitchFamily="2" charset="2"/>
                <a:cs typeface="Times New Roman" panose="02020603050405020304" pitchFamily="18" charset="0"/>
              </a:rPr>
              <a:t>q</a:t>
            </a:r>
            <a:r>
              <a:rPr lang="el-GR" dirty="0" smtClean="0">
                <a:cs typeface="Times New Roman" panose="02020603050405020304" pitchFamily="18" charset="0"/>
              </a:rPr>
              <a:t>       </a:t>
            </a:r>
            <a:r>
              <a:rPr lang="el-GR" b="1" dirty="0" smtClean="0">
                <a:cs typeface="Times New Roman" panose="02020603050405020304" pitchFamily="18" charset="0"/>
              </a:rPr>
              <a:t>Βοηθός:</a:t>
            </a:r>
            <a:r>
              <a:rPr lang="el-GR" dirty="0" smtClean="0">
                <a:cs typeface="Times New Roman" panose="02020603050405020304" pitchFamily="18" charset="0"/>
              </a:rPr>
              <a:t> είναι το νήπιο που παρέχει βοήθεια στον αρχηγό ώστε να κάνει τις σωστές επιλογές, του επισημαίνει πιθανά λάθη και παραλείψεις και αξιολογεί τις ενέργειές του. </a:t>
            </a:r>
          </a:p>
          <a:p>
            <a:pPr algn="just">
              <a:defRPr/>
            </a:pPr>
            <a:r>
              <a:rPr lang="el-GR" dirty="0" smtClean="0">
                <a:cs typeface="Times New Roman" panose="02020603050405020304" pitchFamily="18" charset="0"/>
              </a:rPr>
              <a:t> </a:t>
            </a:r>
          </a:p>
          <a:p>
            <a:pPr algn="just">
              <a:defRPr/>
            </a:pPr>
            <a:r>
              <a:rPr lang="el-GR" dirty="0" smtClean="0">
                <a:latin typeface="Wingdings" panose="05000000000000000000" pitchFamily="2" charset="2"/>
                <a:cs typeface="Times New Roman" panose="02020603050405020304" pitchFamily="18" charset="0"/>
              </a:rPr>
              <a:t>q</a:t>
            </a:r>
            <a:r>
              <a:rPr lang="el-GR" dirty="0" smtClean="0">
                <a:cs typeface="Times New Roman" panose="02020603050405020304" pitchFamily="18" charset="0"/>
              </a:rPr>
              <a:t>       </a:t>
            </a:r>
            <a:r>
              <a:rPr lang="el-GR" b="1" dirty="0" smtClean="0">
                <a:cs typeface="Times New Roman" panose="02020603050405020304" pitchFamily="18" charset="0"/>
              </a:rPr>
              <a:t>Σύμβουλος:</a:t>
            </a:r>
            <a:r>
              <a:rPr lang="el-GR" dirty="0" smtClean="0">
                <a:cs typeface="Times New Roman" panose="02020603050405020304" pitchFamily="18" charset="0"/>
              </a:rPr>
              <a:t> είναι το νήπιο που παρεμβαίνει όταν οι επιλογές του αρχηγού και οι συμβουλές του βοηθού δεν έχουν επιτυχή αποτελέσματα και εξακολουθούν να γίνονται λάθη. </a:t>
            </a:r>
          </a:p>
          <a:p>
            <a:pPr algn="just">
              <a:defRPr/>
            </a:pPr>
            <a:r>
              <a:rPr lang="el-GR" dirty="0" smtClean="0">
                <a:cs typeface="Times New Roman" panose="02020603050405020304" pitchFamily="18" charset="0"/>
              </a:rPr>
              <a:t> </a:t>
            </a:r>
          </a:p>
          <a:p>
            <a:pPr algn="just">
              <a:defRPr/>
            </a:pPr>
            <a:r>
              <a:rPr lang="el-GR" dirty="0" smtClean="0">
                <a:latin typeface="Wingdings" panose="05000000000000000000" pitchFamily="2" charset="2"/>
                <a:cs typeface="Times New Roman" panose="02020603050405020304" pitchFamily="18" charset="0"/>
              </a:rPr>
              <a:t>q</a:t>
            </a:r>
            <a:r>
              <a:rPr lang="el-GR" dirty="0" smtClean="0">
                <a:cs typeface="Times New Roman" panose="02020603050405020304" pitchFamily="18" charset="0"/>
              </a:rPr>
              <a:t>       </a:t>
            </a:r>
            <a:r>
              <a:rPr lang="el-GR" b="1" dirty="0" smtClean="0">
                <a:cs typeface="Times New Roman" panose="02020603050405020304" pitchFamily="18" charset="0"/>
              </a:rPr>
              <a:t>Παρατηρητής (</a:t>
            </a:r>
            <a:r>
              <a:rPr lang="en-US" b="1" dirty="0" smtClean="0">
                <a:cs typeface="Times New Roman" panose="02020603050405020304" pitchFamily="18" charset="0"/>
              </a:rPr>
              <a:t>Observer</a:t>
            </a:r>
            <a:r>
              <a:rPr lang="el-GR" b="1" dirty="0" smtClean="0">
                <a:cs typeface="Times New Roman" panose="02020603050405020304" pitchFamily="18" charset="0"/>
              </a:rPr>
              <a:t>):</a:t>
            </a:r>
            <a:r>
              <a:rPr lang="el-GR" dirty="0" smtClean="0">
                <a:cs typeface="Times New Roman" panose="02020603050405020304" pitchFamily="18" charset="0"/>
              </a:rPr>
              <a:t> είναι το νήπιο που παρατηρεί τις ενέργειες των υπολοίπων μελών της ομάδας αλλά το ίδιο δεν αναλαμβάνει πρωτοβουλίες γιατί, κατά κανόνα, θεωρεί τα άλλα δυο μέλη ικανότερα από αυτό. </a:t>
            </a:r>
            <a:endParaRPr lang="en-GB" dirty="0" smtClean="0"/>
          </a:p>
        </p:txBody>
      </p:sp>
    </p:spTree>
    <p:extLst>
      <p:ext uri="{BB962C8B-B14F-4D97-AF65-F5344CB8AC3E}">
        <p14:creationId xmlns:p14="http://schemas.microsoft.com/office/powerpoint/2010/main" val="787179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A65667-4AA5-4E27-98A2-42534960CF31}" type="slidenum">
              <a:rPr lang="en-GB" altLang="en-US" smtClean="0"/>
              <a:pPr>
                <a:spcBef>
                  <a:spcPct val="0"/>
                </a:spcBef>
              </a:pPr>
              <a:t>32</a:t>
            </a:fld>
            <a:endParaRPr lang="en-GB" altLang="en-US" smtClean="0"/>
          </a:p>
        </p:txBody>
      </p:sp>
    </p:spTree>
    <p:extLst>
      <p:ext uri="{BB962C8B-B14F-4D97-AF65-F5344CB8AC3E}">
        <p14:creationId xmlns:p14="http://schemas.microsoft.com/office/powerpoint/2010/main" val="1490932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994282-B42B-4077-B020-6D8B6B339D46}" type="slidenum">
              <a:rPr lang="en-GB" altLang="en-US" smtClean="0"/>
              <a:pPr>
                <a:spcBef>
                  <a:spcPct val="0"/>
                </a:spcBef>
              </a:pPr>
              <a:t>33</a:t>
            </a:fld>
            <a:endParaRPr lang="en-GB" altLang="en-US" smtClean="0"/>
          </a:p>
        </p:txBody>
      </p:sp>
    </p:spTree>
    <p:extLst>
      <p:ext uri="{BB962C8B-B14F-4D97-AF65-F5344CB8AC3E}">
        <p14:creationId xmlns:p14="http://schemas.microsoft.com/office/powerpoint/2010/main" val="3272543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F039A-7F5A-4B88-8E43-84F2B9B74709}" type="slidenum">
              <a:rPr lang="en-GB" altLang="en-US" smtClean="0"/>
              <a:pPr>
                <a:spcBef>
                  <a:spcPct val="0"/>
                </a:spcBef>
              </a:pPr>
              <a:t>34</a:t>
            </a:fld>
            <a:endParaRPr lang="en-GB" altLang="en-US" smtClean="0"/>
          </a:p>
        </p:txBody>
      </p:sp>
    </p:spTree>
    <p:extLst>
      <p:ext uri="{BB962C8B-B14F-4D97-AF65-F5344CB8AC3E}">
        <p14:creationId xmlns:p14="http://schemas.microsoft.com/office/powerpoint/2010/main" val="2924106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6B452C-42EE-4F09-B849-499F57DA1AE9}" type="slidenum">
              <a:rPr lang="en-GB" altLang="en-US" smtClean="0"/>
              <a:pPr>
                <a:spcBef>
                  <a:spcPct val="0"/>
                </a:spcBef>
              </a:pPr>
              <a:t>35</a:t>
            </a:fld>
            <a:endParaRPr lang="en-GB" altLang="en-US" smtClean="0"/>
          </a:p>
        </p:txBody>
      </p:sp>
    </p:spTree>
    <p:extLst>
      <p:ext uri="{BB962C8B-B14F-4D97-AF65-F5344CB8AC3E}">
        <p14:creationId xmlns:p14="http://schemas.microsoft.com/office/powerpoint/2010/main" val="610717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DDEBA1-32F5-42D3-8FFA-E9287F089212}" type="slidenum">
              <a:rPr lang="en-GB" altLang="en-US" smtClean="0"/>
              <a:pPr>
                <a:spcBef>
                  <a:spcPct val="0"/>
                </a:spcBef>
              </a:pPr>
              <a:t>36</a:t>
            </a:fld>
            <a:endParaRPr lang="en-GB" alt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t>Οι</a:t>
            </a:r>
            <a:r>
              <a:rPr lang="el-GR" altLang="en-US" smtClean="0">
                <a:cs typeface="Times New Roman" panose="02020603050405020304" pitchFamily="18" charset="0"/>
              </a:rPr>
              <a:t> ρόλοι που περιγράφηκαν παραπάνω αλλάζουν και μέσα στις δραστηριότητες. </a:t>
            </a:r>
            <a:endParaRPr lang="el-GR" altLang="en-US" smtClean="0"/>
          </a:p>
          <a:p>
            <a:pPr algn="just"/>
            <a:r>
              <a:rPr lang="el-GR" altLang="en-US" smtClean="0">
                <a:cs typeface="Times New Roman" panose="02020603050405020304" pitchFamily="18" charset="0"/>
              </a:rPr>
              <a:t>Η παρατηρούμενη εναλλαγή ρόλων μέσα στις ομάδες κατά τη διάρκεια διεξαγωγής κάποιων δραστηριοτήτων είναι λογική από τη στιγμή που η δραστηριότητα εξελίσσεται σε συνεργατικό πλαίσιο ανάμεσα σε νήπια ανάλογων γνωστικών ικανοτήτων. </a:t>
            </a:r>
            <a:endParaRPr lang="el-GR" altLang="en-US" smtClean="0"/>
          </a:p>
          <a:p>
            <a:pPr algn="just"/>
            <a:r>
              <a:rPr lang="el-GR" altLang="en-US" smtClean="0">
                <a:cs typeface="Times New Roman" panose="02020603050405020304" pitchFamily="18" charset="0"/>
              </a:rPr>
              <a:t>Οι ανταλλαγές των απόψεων και θέσεών τους ανάμεσα στα νήπια που αποτελούν την ομάδα είναι αυτές που οδηγούν την εκάστοτε ομάδα στην περάτωση της δραστηριότητας. </a:t>
            </a:r>
          </a:p>
          <a:p>
            <a:endParaRPr lang="en-GB" altLang="en-US" smtClean="0"/>
          </a:p>
        </p:txBody>
      </p:sp>
    </p:spTree>
    <p:extLst>
      <p:ext uri="{BB962C8B-B14F-4D97-AF65-F5344CB8AC3E}">
        <p14:creationId xmlns:p14="http://schemas.microsoft.com/office/powerpoint/2010/main" val="39205113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B833AC-A53E-4B98-B279-7243D77D0337}" type="slidenum">
              <a:rPr lang="en-GB" altLang="en-US" smtClean="0"/>
              <a:pPr>
                <a:spcBef>
                  <a:spcPct val="0"/>
                </a:spcBef>
              </a:pPr>
              <a:t>37</a:t>
            </a:fld>
            <a:endParaRPr lang="en-GB" alt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Μέσα από τη μελέτη των ερευνητικών δεδομένων προκύπτει ένα σημαντικό θέμα για το οποίο χρειάζεται να γίνει ιδιαίτερη αναφορά. Το θέμα αυτό είναι ο «Ανθρωπομορφισμός», δηλαδή η απόδοση στα πράγματα (στην προκειμένη περίπτωση στον υπολογιστή) σκέψεων, αισθημάτων και ιδιοτήτων του ανθρώπου</a:t>
            </a:r>
            <a:endParaRPr lang="el-GR" altLang="en-US" u="sng" smtClean="0">
              <a:solidFill>
                <a:srgbClr val="800080"/>
              </a:solidFill>
            </a:endParaRPr>
          </a:p>
          <a:p>
            <a:endParaRPr lang="en-GB" altLang="en-US" smtClean="0"/>
          </a:p>
        </p:txBody>
      </p:sp>
    </p:spTree>
    <p:extLst>
      <p:ext uri="{BB962C8B-B14F-4D97-AF65-F5344CB8AC3E}">
        <p14:creationId xmlns:p14="http://schemas.microsoft.com/office/powerpoint/2010/main" val="1018067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ECD8D5-9126-4706-B7BF-484A54191EAF}" type="slidenum">
              <a:rPr lang="en-GB" altLang="en-US" smtClean="0"/>
              <a:pPr>
                <a:spcBef>
                  <a:spcPct val="0"/>
                </a:spcBef>
              </a:pPr>
              <a:t>38</a:t>
            </a:fld>
            <a:endParaRPr lang="en-GB" altLang="en-US" smtClean="0"/>
          </a:p>
        </p:txBody>
      </p:sp>
    </p:spTree>
    <p:extLst>
      <p:ext uri="{BB962C8B-B14F-4D97-AF65-F5344CB8AC3E}">
        <p14:creationId xmlns:p14="http://schemas.microsoft.com/office/powerpoint/2010/main" val="2352215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830883-C0DF-4975-93B6-4A311A2C2523}" type="slidenum">
              <a:rPr lang="en-GB" altLang="en-US" smtClean="0"/>
              <a:pPr>
                <a:spcBef>
                  <a:spcPct val="0"/>
                </a:spcBef>
              </a:pPr>
              <a:t>39</a:t>
            </a:fld>
            <a:endParaRPr lang="en-GB" alt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cs typeface="Times New Roman" panose="02020603050405020304" pitchFamily="18" charset="0"/>
              </a:rPr>
              <a:t>Αξίζει να αναφερθεί εδώ, σαν ιδιαίτερα σημαντικό γεγονός, η εμφάνιση της </a:t>
            </a:r>
            <a:r>
              <a:rPr lang="el-GR" altLang="en-US" i="1" smtClean="0">
                <a:cs typeface="Times New Roman" panose="02020603050405020304" pitchFamily="18" charset="0"/>
              </a:rPr>
              <a:t>Διερευνητικής ομιλίας</a:t>
            </a:r>
            <a:r>
              <a:rPr lang="el-GR" altLang="en-US" smtClean="0">
                <a:cs typeface="Times New Roman" panose="02020603050405020304" pitchFamily="18" charset="0"/>
              </a:rPr>
              <a:t> η οποία απαιτεί μεγαλύτερη συγκρότηση της παιδικής σκέψης</a:t>
            </a:r>
            <a:r>
              <a:rPr lang="el-GR" altLang="en-US" i="1" smtClean="0">
                <a:cs typeface="Times New Roman" panose="02020603050405020304" pitchFamily="18" charset="0"/>
              </a:rPr>
              <a:t>. </a:t>
            </a:r>
            <a:endParaRPr lang="en-GB" altLang="en-US" i="1" smtClean="0">
              <a:cs typeface="Times New Roman" panose="02020603050405020304" pitchFamily="18" charset="0"/>
            </a:endParaRPr>
          </a:p>
        </p:txBody>
      </p:sp>
    </p:spTree>
    <p:extLst>
      <p:ext uri="{BB962C8B-B14F-4D97-AF65-F5344CB8AC3E}">
        <p14:creationId xmlns:p14="http://schemas.microsoft.com/office/powerpoint/2010/main" val="19448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07D533-16B4-4899-B4BB-2C561E6411CC}" type="slidenum">
              <a:rPr lang="en-GB" altLang="en-US" smtClean="0"/>
              <a:pPr>
                <a:spcBef>
                  <a:spcPct val="0"/>
                </a:spcBef>
              </a:pPr>
              <a:t>4</a:t>
            </a:fld>
            <a:endParaRPr lang="en-GB" alt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cs typeface="Times New Roman" panose="02020603050405020304" pitchFamily="18" charset="0"/>
              </a:rPr>
              <a:t>Όσοι ασκούν κριτική αλλά και όσοι υποστηρίζουν την εισαγωγή των τεχνολογιών της πληροφορίας και των επικοινωνιών στις χαμηλές βαθμίδες εκπαίδευσης, συμφωνούν σε ένα κεντρικό θέμα που δεν είναι άλλο από τη σπουδαιότητα της φυσικής, κοινωνικής, συναισθηματικής και γνωστικής ανάπτυξης η οποία συντελείται κατά τη διάρκεια των πρώτων χρόνων της ζωής του παιδιού. </a:t>
            </a:r>
            <a:endParaRPr lang="en-GB" altLang="en-US" smtClean="0">
              <a:cs typeface="Times New Roman" panose="02020603050405020304" pitchFamily="18" charset="0"/>
            </a:endParaRPr>
          </a:p>
        </p:txBody>
      </p:sp>
    </p:spTree>
    <p:extLst>
      <p:ext uri="{BB962C8B-B14F-4D97-AF65-F5344CB8AC3E}">
        <p14:creationId xmlns:p14="http://schemas.microsoft.com/office/powerpoint/2010/main" val="4174497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26AE4-A080-492A-BC34-5690550970AA}" type="slidenum">
              <a:rPr lang="en-GB" altLang="en-US" smtClean="0"/>
              <a:pPr>
                <a:spcBef>
                  <a:spcPct val="0"/>
                </a:spcBef>
              </a:pPr>
              <a:t>40</a:t>
            </a:fld>
            <a:endParaRPr lang="en-GB" alt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i="1" smtClean="0">
                <a:cs typeface="Times New Roman" panose="02020603050405020304" pitchFamily="18" charset="0"/>
              </a:rPr>
              <a:t>Από το σχήμα φαίνεται ξεκάθαρα ότι ο επικρατών λόγος είναι αυτός της Σωρευτικής ομιλίας ενώ η Διερευνητική ομιλία συνιστά το δεύτερο κατά σειρά είδος λόγου. </a:t>
            </a:r>
            <a:endParaRPr lang="el-GR" altLang="en-US" i="1" smtClean="0"/>
          </a:p>
          <a:p>
            <a:r>
              <a:rPr lang="el-GR" altLang="en-US" i="1" smtClean="0">
                <a:cs typeface="Times New Roman" panose="02020603050405020304" pitchFamily="18" charset="0"/>
              </a:rPr>
              <a:t>Σε επιμέρους ομάδες και σε κάποιες από τις δραστηριότητες μάλιστα ο Διερευνητικός λόγος καταλαμβάνει την πρώτη θέση (όπως στη δραστηριότητα Δ9). </a:t>
            </a:r>
            <a:endParaRPr lang="el-GR" altLang="en-US" i="1" smtClean="0"/>
          </a:p>
          <a:p>
            <a:r>
              <a:rPr lang="el-GR" altLang="en-US" i="1" smtClean="0">
                <a:cs typeface="Times New Roman" panose="02020603050405020304" pitchFamily="18" charset="0"/>
              </a:rPr>
              <a:t>Λόγος χειρισμού, Ομιλία αμφισβήτησης και Ατομικός τρόπος σκέψης εμφανίζονται στη συνέχεια, με αρκετές φράσεις, αλλά αρκετά μακριά από τα δύο βασικά είδη λόγου που φαίνεται να προκαθορίζουν ουσιαστικά τις δραστηριότητες επίλυσης προβλήματος σε υπολογιστικό περιβάλλον. </a:t>
            </a:r>
            <a:endParaRPr lang="el-GR" altLang="en-US" i="1" smtClean="0"/>
          </a:p>
          <a:p>
            <a:r>
              <a:rPr lang="el-GR" altLang="en-US" i="1" smtClean="0">
                <a:cs typeface="Times New Roman" panose="02020603050405020304" pitchFamily="18" charset="0"/>
              </a:rPr>
              <a:t>Το χαμηλό ποσοστό λόγου της εκπαιδευτικού οφείλεται κυρίως στον σκόπιμο τρόπο οργάνωσης της ερευνητικής διαδικασίας. </a:t>
            </a:r>
            <a:endParaRPr lang="en-GB" altLang="en-US" i="1" smtClean="0">
              <a:cs typeface="Times New Roman" panose="02020603050405020304" pitchFamily="18" charset="0"/>
            </a:endParaRPr>
          </a:p>
        </p:txBody>
      </p:sp>
    </p:spTree>
    <p:extLst>
      <p:ext uri="{BB962C8B-B14F-4D97-AF65-F5344CB8AC3E}">
        <p14:creationId xmlns:p14="http://schemas.microsoft.com/office/powerpoint/2010/main" val="634018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A3B743-40DA-490A-94FA-2449DF2E9B1E}" type="slidenum">
              <a:rPr lang="en-GB" altLang="en-US" smtClean="0"/>
              <a:pPr>
                <a:spcBef>
                  <a:spcPct val="0"/>
                </a:spcBef>
              </a:pPr>
              <a:t>41</a:t>
            </a:fld>
            <a:endParaRPr lang="en-GB" altLang="en-US" smtClean="0"/>
          </a:p>
        </p:txBody>
      </p:sp>
    </p:spTree>
    <p:extLst>
      <p:ext uri="{BB962C8B-B14F-4D97-AF65-F5344CB8AC3E}">
        <p14:creationId xmlns:p14="http://schemas.microsoft.com/office/powerpoint/2010/main" val="8950963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809ED4-BBB1-4D23-832E-3998EF4923F9}" type="slidenum">
              <a:rPr lang="en-GB" altLang="en-US" smtClean="0"/>
              <a:pPr>
                <a:spcBef>
                  <a:spcPct val="0"/>
                </a:spcBef>
              </a:pPr>
              <a:t>42</a:t>
            </a:fld>
            <a:endParaRPr lang="en-GB" alt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cs typeface="Times New Roman" panose="02020603050405020304" pitchFamily="18" charset="0"/>
              </a:rPr>
              <a:t>Κάθε φορά που γίνονται λάθη αναπτύσσεται </a:t>
            </a:r>
            <a:r>
              <a:rPr lang="el-GR" altLang="en-US" i="1" smtClean="0">
                <a:cs typeface="Times New Roman" panose="02020603050405020304" pitchFamily="18" charset="0"/>
              </a:rPr>
              <a:t>Ομιλία αμφισβήτησης</a:t>
            </a:r>
            <a:r>
              <a:rPr lang="el-GR" altLang="en-US" smtClean="0">
                <a:cs typeface="Times New Roman" panose="02020603050405020304" pitchFamily="18" charset="0"/>
              </a:rPr>
              <a:t> ανάμεσα στα δυο αυτά μέλη. Μπορούμε να παρατηρήσουμε ότι σε τέτοιου είδους ομιλία συναντώνται σύντομες ερωταποκρίσεις και η λήψη των αποφάσεων αφορά στο ατομικό επίπεδο. </a:t>
            </a:r>
            <a:endParaRPr lang="en-GB" altLang="en-US" smtClean="0">
              <a:cs typeface="Times New Roman" panose="02020603050405020304" pitchFamily="18" charset="0"/>
            </a:endParaRPr>
          </a:p>
        </p:txBody>
      </p:sp>
    </p:spTree>
    <p:extLst>
      <p:ext uri="{BB962C8B-B14F-4D97-AF65-F5344CB8AC3E}">
        <p14:creationId xmlns:p14="http://schemas.microsoft.com/office/powerpoint/2010/main" val="9300424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D4A38D-04BE-40A9-857E-1DEC8D7234A0}" type="slidenum">
              <a:rPr lang="en-GB" altLang="en-US" smtClean="0"/>
              <a:pPr>
                <a:spcBef>
                  <a:spcPct val="0"/>
                </a:spcBef>
              </a:pPr>
              <a:t>43</a:t>
            </a:fld>
            <a:endParaRPr lang="en-GB" alt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cs typeface="Times New Roman" panose="02020603050405020304" pitchFamily="18" charset="0"/>
              </a:rPr>
              <a:t>Κάθε φορά που γίνονται λάθη αναπτύσσεται </a:t>
            </a:r>
            <a:r>
              <a:rPr lang="el-GR" altLang="en-US" i="1" smtClean="0">
                <a:cs typeface="Times New Roman" panose="02020603050405020304" pitchFamily="18" charset="0"/>
              </a:rPr>
              <a:t>Ομιλία αμφισβήτησης</a:t>
            </a:r>
            <a:r>
              <a:rPr lang="el-GR" altLang="en-US" smtClean="0">
                <a:cs typeface="Times New Roman" panose="02020603050405020304" pitchFamily="18" charset="0"/>
              </a:rPr>
              <a:t> ανάμεσα στα δυο αυτά μέλη. Μπορούμε να παρατηρήσουμε ότι σε τέτοιου είδους ομιλία συναντώνται σύντομες ερωταποκρίσεις και η λήψη των αποφάσεων αφορά στο ατομικό επίπεδο. </a:t>
            </a:r>
            <a:endParaRPr lang="en-GB" altLang="en-US" smtClean="0">
              <a:cs typeface="Times New Roman" panose="02020603050405020304" pitchFamily="18" charset="0"/>
            </a:endParaRPr>
          </a:p>
        </p:txBody>
      </p:sp>
    </p:spTree>
    <p:extLst>
      <p:ext uri="{BB962C8B-B14F-4D97-AF65-F5344CB8AC3E}">
        <p14:creationId xmlns:p14="http://schemas.microsoft.com/office/powerpoint/2010/main" val="36455389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F63E7A-E9AB-40D7-A3D8-78FBA1AF5780}" type="slidenum">
              <a:rPr lang="en-GB" altLang="en-US" smtClean="0"/>
              <a:pPr>
                <a:spcBef>
                  <a:spcPct val="0"/>
                </a:spcBef>
              </a:pPr>
              <a:t>44</a:t>
            </a:fld>
            <a:endParaRPr lang="en-GB" alt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Από την </a:t>
            </a:r>
            <a:r>
              <a:rPr lang="el-GR" altLang="en-US" i="1" smtClean="0">
                <a:cs typeface="Times New Roman" panose="02020603050405020304" pitchFamily="18" charset="0"/>
              </a:rPr>
              <a:t>ανάλυση των ρόλων</a:t>
            </a:r>
            <a:r>
              <a:rPr lang="el-GR" altLang="en-US" smtClean="0">
                <a:cs typeface="Times New Roman" panose="02020603050405020304" pitchFamily="18" charset="0"/>
              </a:rPr>
              <a:t> μπορούμε να συμπεράνουμε ότι ο ρόλος που ανέλαβε το κάθε μέλος της ομάδας (Αρχηγός, Βοηθός, Σύμβουλος, Παρατηρητής) συνδέεται στενά με το είδος της δραστηριότητας</a:t>
            </a:r>
          </a:p>
          <a:p>
            <a:pPr algn="just"/>
            <a:r>
              <a:rPr lang="el-GR" altLang="en-US" smtClean="0">
                <a:cs typeface="Times New Roman" panose="02020603050405020304" pitchFamily="18" charset="0"/>
              </a:rPr>
              <a:t>Επιπρόσθετα, ενώ οι δραστηριότητες βρίσκονταν σε εξέλιξη παρατηρήθηκαν </a:t>
            </a:r>
            <a:r>
              <a:rPr lang="el-GR" altLang="en-US" b="1" i="1" smtClean="0">
                <a:cs typeface="Times New Roman" panose="02020603050405020304" pitchFamily="18" charset="0"/>
              </a:rPr>
              <a:t>εναλλαγές ρόλων ανάμεσα στα μέλη των ομάδων</a:t>
            </a:r>
            <a:r>
              <a:rPr lang="el-GR" altLang="en-US" b="1" smtClean="0">
                <a:cs typeface="Times New Roman" panose="02020603050405020304" pitchFamily="18" charset="0"/>
              </a:rPr>
              <a:t>. </a:t>
            </a:r>
            <a:endParaRPr lang="el-GR" altLang="en-US" b="1" smtClean="0"/>
          </a:p>
          <a:p>
            <a:pPr algn="just"/>
            <a:r>
              <a:rPr lang="el-GR" altLang="en-US" smtClean="0">
                <a:cs typeface="Times New Roman" panose="02020603050405020304" pitchFamily="18" charset="0"/>
              </a:rPr>
              <a:t>Επιπλέον</a:t>
            </a:r>
            <a:r>
              <a:rPr lang="el-GR" altLang="en-US" b="1" smtClean="0">
                <a:cs typeface="Times New Roman" panose="02020603050405020304" pitchFamily="18" charset="0"/>
              </a:rPr>
              <a:t>, </a:t>
            </a:r>
            <a:r>
              <a:rPr lang="el-GR" altLang="en-US" smtClean="0">
                <a:cs typeface="Times New Roman" panose="02020603050405020304" pitchFamily="18" charset="0"/>
              </a:rPr>
              <a:t>παρατηρήθηκε </a:t>
            </a:r>
            <a:r>
              <a:rPr lang="el-GR" altLang="en-US" i="1" smtClean="0">
                <a:cs typeface="Times New Roman" panose="02020603050405020304" pitchFamily="18" charset="0"/>
              </a:rPr>
              <a:t>εναλλαγή ρόλων στο εσωτερικό των δραστηριοτήτων.</a:t>
            </a:r>
            <a:r>
              <a:rPr lang="el-GR" altLang="en-US" smtClean="0">
                <a:cs typeface="Times New Roman" panose="02020603050405020304" pitchFamily="18" charset="0"/>
              </a:rPr>
              <a:t> </a:t>
            </a:r>
            <a:endParaRPr lang="el-GR" altLang="en-US" smtClean="0"/>
          </a:p>
          <a:p>
            <a:pPr algn="just"/>
            <a:r>
              <a:rPr lang="el-GR" altLang="en-US" smtClean="0">
                <a:cs typeface="Times New Roman" panose="02020603050405020304" pitchFamily="18" charset="0"/>
              </a:rPr>
              <a:t>Η εναλλαγή αυτή ήταν φυσική και αναμενόμενη διότι όλες οι δραστηριότητες πραγματοποιήθηκαν σε συνεργατικό περιβάλλον. Η «συνεργασία» είναι μια μορφή μάθησης η οποία επιτρέπει τη δυναμική αλληλεπίδραση ανάμεσα στα μέλη της ομάδας.</a:t>
            </a:r>
            <a:endParaRPr lang="el-GR" altLang="en-US" smtClean="0"/>
          </a:p>
          <a:p>
            <a:pPr algn="just"/>
            <a:endParaRPr lang="el-GR" altLang="en-US" smtClean="0"/>
          </a:p>
          <a:p>
            <a:pPr algn="just"/>
            <a:r>
              <a:rPr lang="el-GR" altLang="en-US" smtClean="0">
                <a:cs typeface="Times New Roman" panose="02020603050405020304" pitchFamily="18" charset="0"/>
              </a:rPr>
              <a:t>Από τη συστηματική ανάλυση του υλικού, διαπιστώθηκε το φαινόμενο της απόδοσης στον Η/Υ και στο ποντίκι ανθρώπινων σκέψεων, αισθημάτων και ιδιοτήτων </a:t>
            </a:r>
            <a:r>
              <a:rPr lang="el-GR" altLang="en-US" i="1" smtClean="0">
                <a:cs typeface="Times New Roman" panose="02020603050405020304" pitchFamily="18" charset="0"/>
              </a:rPr>
              <a:t>(«Ανθρωπομορφισμός»). </a:t>
            </a:r>
            <a:endParaRPr lang="el-GR" altLang="en-US" i="1" smtClean="0"/>
          </a:p>
          <a:p>
            <a:pPr algn="just"/>
            <a:r>
              <a:rPr lang="el-GR" altLang="en-US" smtClean="0">
                <a:cs typeface="Times New Roman" panose="02020603050405020304" pitchFamily="18" charset="0"/>
              </a:rPr>
              <a:t>Τα νήπια αντιμετώπιζαν, σε πολλές περιπτώσεις, τον υπολογιστή σαν το δάσκαλό τους και του απέδιδαν ανθρώπινες ιδιότητες.</a:t>
            </a:r>
          </a:p>
          <a:p>
            <a:pPr algn="just"/>
            <a:endParaRPr lang="el-GR" altLang="en-US" smtClean="0"/>
          </a:p>
          <a:p>
            <a:pPr algn="just"/>
            <a:endParaRPr lang="el-GR" altLang="en-US" smtClean="0"/>
          </a:p>
          <a:p>
            <a:endParaRPr lang="en-GB" altLang="en-US" smtClean="0"/>
          </a:p>
        </p:txBody>
      </p:sp>
    </p:spTree>
    <p:extLst>
      <p:ext uri="{BB962C8B-B14F-4D97-AF65-F5344CB8AC3E}">
        <p14:creationId xmlns:p14="http://schemas.microsoft.com/office/powerpoint/2010/main" val="2219506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CD4EFE-F567-4020-B97A-FBFC221FBF4D}" type="slidenum">
              <a:rPr lang="en-GB" altLang="en-US" smtClean="0"/>
              <a:pPr>
                <a:spcBef>
                  <a:spcPct val="0"/>
                </a:spcBef>
              </a:pPr>
              <a:t>45</a:t>
            </a:fld>
            <a:endParaRPr lang="en-GB" alt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lgn="just">
              <a:defRPr/>
            </a:pPr>
            <a:r>
              <a:rPr lang="el-GR" smtClean="0">
                <a:cs typeface="Times New Roman" panose="02020603050405020304" pitchFamily="18" charset="0"/>
              </a:rPr>
              <a:t>Η ανάλυση του ερευνητικού υλικού ασχολήθηκε σε πολύ μεγάλο βαθμό με τα </a:t>
            </a:r>
            <a:r>
              <a:rPr lang="el-GR" b="1" i="1" smtClean="0">
                <a:cs typeface="Times New Roman" panose="02020603050405020304" pitchFamily="18" charset="0"/>
              </a:rPr>
              <a:t>είδη ομιλίας</a:t>
            </a:r>
            <a:r>
              <a:rPr lang="el-GR" smtClean="0">
                <a:cs typeface="Times New Roman" panose="02020603050405020304" pitchFamily="18" charset="0"/>
              </a:rPr>
              <a:t> που φαίνεται να αναπτύσσονται κατά τη διαδικασία συνεργατικής ενασχόλησης των νηπίων με υπολογιστικές δραστηριότητες. Το γεγονός αυτό ήταν αναμενόμενο, αφού η κοινωνική αλληλεπίδραση μεταξύ των μελών της ομάδας υπήρξε καταλυτική για τη διεξαγωγή όλων των δραστηριοτήτων με υπολογιστή. </a:t>
            </a:r>
          </a:p>
          <a:p>
            <a:pPr algn="just">
              <a:defRPr/>
            </a:pPr>
            <a:r>
              <a:rPr lang="el-GR" smtClean="0">
                <a:cs typeface="Times New Roman" panose="02020603050405020304" pitchFamily="18" charset="0"/>
              </a:rPr>
              <a:t>Από τη μελέτη της αλληλεπίδρασης, μέσα από την ανάλυση των διαλόγων που αναπτύχθηκαν: α) ανάμεσα στα μέλη της ομάδας και β) ανάμεσα στον υπολογιστή και την ομάδα προκύπτει ότι σε όλα τα είδη των δραστηριοτήτων το είδος ομιλίας που εμφανίζεται συχνότερα είναι η </a:t>
            </a:r>
            <a:r>
              <a:rPr lang="el-GR" i="1" smtClean="0">
                <a:cs typeface="Times New Roman" panose="02020603050405020304" pitchFamily="18" charset="0"/>
              </a:rPr>
              <a:t>Σωρευτική ομιλία. </a:t>
            </a:r>
            <a:endParaRPr lang="el-GR" smtClean="0">
              <a:cs typeface="Times New Roman" panose="02020603050405020304" pitchFamily="18" charset="0"/>
            </a:endParaRPr>
          </a:p>
          <a:p>
            <a:pPr algn="just">
              <a:defRPr/>
            </a:pPr>
            <a:endParaRPr lang="el-GR" smtClean="0"/>
          </a:p>
          <a:p>
            <a:pPr algn="just">
              <a:defRPr/>
            </a:pPr>
            <a:r>
              <a:rPr lang="el-GR" smtClean="0">
                <a:cs typeface="Times New Roman" panose="02020603050405020304" pitchFamily="18" charset="0"/>
              </a:rPr>
              <a:t>Τα νήπια οικοδομούν τη γνώση μέσα από την ανάπτυξη συζήτησης στα πλαίσια της συνεργατικής ενασχόλησης με τον υπολογιστή. Οι αποφάσεις που αναλαμβάνονται είναι αποτέλεσμα κοινής συμφωνίας ενώ δεν απουσιάζουν έντονες αμφισβητήσεις και συγκρούσεις. </a:t>
            </a:r>
          </a:p>
          <a:p>
            <a:pPr algn="just">
              <a:defRPr/>
            </a:pPr>
            <a:r>
              <a:rPr lang="el-GR" smtClean="0">
                <a:cs typeface="Times New Roman" panose="02020603050405020304" pitchFamily="18" charset="0"/>
              </a:rPr>
              <a:t> </a:t>
            </a:r>
          </a:p>
          <a:p>
            <a:pPr algn="just">
              <a:defRPr/>
            </a:pPr>
            <a:r>
              <a:rPr lang="el-GR" smtClean="0">
                <a:cs typeface="Times New Roman" panose="02020603050405020304" pitchFamily="18" charset="0"/>
              </a:rPr>
              <a:t>Ανάλογα με το είδος της δραστηριότητας, αναπτύσσονται και τα άλλα είδη ομιλίας. Πιο αναλυτικά: στις δραστηριότητες Επίλυσης προβλήματος, εκτός από τη </a:t>
            </a:r>
            <a:r>
              <a:rPr lang="el-GR" i="1" smtClean="0">
                <a:cs typeface="Times New Roman" panose="02020603050405020304" pitchFamily="18" charset="0"/>
              </a:rPr>
              <a:t>Σωρευτική ομιλία</a:t>
            </a:r>
            <a:r>
              <a:rPr lang="el-GR" smtClean="0">
                <a:cs typeface="Times New Roman" panose="02020603050405020304" pitchFamily="18" charset="0"/>
              </a:rPr>
              <a:t> που έχει τον πρώτο λόγο, όπως αναφέρθηκε και προηγουμένως, αναπτύσσεται σε σημαντικό βαθμό και η </a:t>
            </a:r>
            <a:r>
              <a:rPr lang="el-GR" i="1" smtClean="0">
                <a:cs typeface="Times New Roman" panose="02020603050405020304" pitchFamily="18" charset="0"/>
              </a:rPr>
              <a:t>Διερευνητική ομιλία</a:t>
            </a:r>
            <a:r>
              <a:rPr lang="el-GR" smtClean="0">
                <a:cs typeface="Times New Roman" panose="02020603050405020304" pitchFamily="18" charset="0"/>
              </a:rPr>
              <a:t>. </a:t>
            </a:r>
            <a:endParaRPr lang="el-GR" smtClean="0"/>
          </a:p>
          <a:p>
            <a:pPr algn="just">
              <a:defRPr/>
            </a:pPr>
            <a:r>
              <a:rPr lang="el-GR" smtClean="0">
                <a:cs typeface="Times New Roman" panose="02020603050405020304" pitchFamily="18" charset="0"/>
              </a:rPr>
              <a:t>Τα λογισμικά που ανήκουν σε αυτή την κατηγορία δημιουργούν κατάλληλο έδαφος για την ανάπτυξη </a:t>
            </a:r>
            <a:r>
              <a:rPr lang="el-GR" i="1" smtClean="0">
                <a:cs typeface="Times New Roman" panose="02020603050405020304" pitchFamily="18" charset="0"/>
              </a:rPr>
              <a:t>Διερευνητικής ομιλίας</a:t>
            </a:r>
            <a:r>
              <a:rPr lang="el-GR" smtClean="0">
                <a:cs typeface="Times New Roman" panose="02020603050405020304" pitchFamily="18" charset="0"/>
              </a:rPr>
              <a:t> διότι απαιτούν την κατάθεση επιχειρημάτων από τα μέλη της ομάδας και τη  διατύπωση εναλλακτικών υποθέσεων ώστε να οδηγηθούν στην επίλυση του «προβλήματος». </a:t>
            </a:r>
          </a:p>
          <a:p>
            <a:pPr algn="just">
              <a:defRPr/>
            </a:pPr>
            <a:r>
              <a:rPr lang="el-GR" smtClean="0">
                <a:cs typeface="Times New Roman" panose="02020603050405020304" pitchFamily="18" charset="0"/>
              </a:rPr>
              <a:t> </a:t>
            </a:r>
          </a:p>
          <a:p>
            <a:pPr algn="just">
              <a:defRPr/>
            </a:pPr>
            <a:r>
              <a:rPr lang="el-GR" smtClean="0">
                <a:cs typeface="Times New Roman" panose="02020603050405020304" pitchFamily="18" charset="0"/>
              </a:rPr>
              <a:t>Στις δραστηριότητες που ανήκουν στην κατηγορία </a:t>
            </a:r>
            <a:r>
              <a:rPr lang="en-US" smtClean="0">
                <a:cs typeface="Times New Roman" panose="02020603050405020304" pitchFamily="18" charset="0"/>
              </a:rPr>
              <a:t>Drill</a:t>
            </a:r>
            <a:r>
              <a:rPr lang="el-GR" smtClean="0">
                <a:cs typeface="Times New Roman" panose="02020603050405020304" pitchFamily="18" charset="0"/>
              </a:rPr>
              <a:t> &amp; </a:t>
            </a:r>
            <a:r>
              <a:rPr lang="en-US" smtClean="0">
                <a:cs typeface="Times New Roman" panose="02020603050405020304" pitchFamily="18" charset="0"/>
              </a:rPr>
              <a:t>Practice</a:t>
            </a:r>
            <a:r>
              <a:rPr lang="el-GR" smtClean="0">
                <a:cs typeface="Times New Roman" panose="02020603050405020304" pitchFamily="18" charset="0"/>
              </a:rPr>
              <a:t> (εξάσκησης και πρακτικής), εκτός από τη </a:t>
            </a:r>
            <a:r>
              <a:rPr lang="el-GR" i="1" smtClean="0">
                <a:cs typeface="Times New Roman" panose="02020603050405020304" pitchFamily="18" charset="0"/>
              </a:rPr>
              <a:t>Σωρευτική ομιλία</a:t>
            </a:r>
            <a:r>
              <a:rPr lang="el-GR" smtClean="0">
                <a:cs typeface="Times New Roman" panose="02020603050405020304" pitchFamily="18" charset="0"/>
              </a:rPr>
              <a:t>, αναπτύσσεται σε σημαντικό βαθμό ο </a:t>
            </a:r>
            <a:r>
              <a:rPr lang="el-GR" i="1" smtClean="0">
                <a:cs typeface="Times New Roman" panose="02020603050405020304" pitchFamily="18" charset="0"/>
              </a:rPr>
              <a:t>Λόγος χειρισμού του υπολογιστή, επιφανειακών χαρακτηριστικών, διαδικασίας. </a:t>
            </a:r>
            <a:r>
              <a:rPr lang="el-GR" smtClean="0">
                <a:cs typeface="Times New Roman" panose="02020603050405020304" pitchFamily="18" charset="0"/>
              </a:rPr>
              <a:t>Η έντονη εμφάνιση αυτού του είδους λόγου είναι απόρροια της φύσης και της διάρθρωσης των δραστηριοτήτων καθώς αναπτύσσουν μεγάλη αλληλεπίδραση ανάμεσα στις ομάδες των νηπίων και τον υπολογιστή. Κατά τη  διάρκεια ενασχόλησης με τέτοιου είδους δραστηριότητες δημιουργούνται μικρά ή μεγαλύτερα προβλήματα χειρισμού τα οποία διατυπώνονται σε λεκτικό επίπεδο.</a:t>
            </a:r>
            <a:endParaRPr lang="el-GR" smtClean="0"/>
          </a:p>
          <a:p>
            <a:pPr algn="just">
              <a:defRPr/>
            </a:pPr>
            <a:r>
              <a:rPr lang="el-GR" smtClean="0">
                <a:cs typeface="Times New Roman" panose="02020603050405020304" pitchFamily="18" charset="0"/>
              </a:rPr>
              <a:t>Συμπερασματικά, μπορούμε να αναφέρουμε ότι παρουσιάζεται μια </a:t>
            </a:r>
            <a:r>
              <a:rPr lang="el-GR" i="1" smtClean="0">
                <a:cs typeface="Times New Roman" panose="02020603050405020304" pitchFamily="18" charset="0"/>
              </a:rPr>
              <a:t>ουσιαστική διαφορά ανάμεσα στις δραστηριότητες Επίλυσης προβλήματος και Εξάσκησης και πρακτικής (</a:t>
            </a:r>
            <a:r>
              <a:rPr lang="en-US" i="1" smtClean="0">
                <a:cs typeface="Times New Roman" panose="02020603050405020304" pitchFamily="18" charset="0"/>
              </a:rPr>
              <a:t>drill</a:t>
            </a:r>
            <a:r>
              <a:rPr lang="el-GR" i="1" smtClean="0">
                <a:cs typeface="Times New Roman" panose="02020603050405020304" pitchFamily="18" charset="0"/>
              </a:rPr>
              <a:t> &amp; </a:t>
            </a:r>
            <a:r>
              <a:rPr lang="en-US" i="1" smtClean="0">
                <a:cs typeface="Times New Roman" panose="02020603050405020304" pitchFamily="18" charset="0"/>
              </a:rPr>
              <a:t>practice</a:t>
            </a:r>
            <a:r>
              <a:rPr lang="el-GR" i="1" smtClean="0">
                <a:cs typeface="Times New Roman" panose="02020603050405020304" pitchFamily="18" charset="0"/>
              </a:rPr>
              <a:t>).</a:t>
            </a:r>
            <a:r>
              <a:rPr lang="el-GR" smtClean="0">
                <a:cs typeface="Times New Roman" panose="02020603050405020304" pitchFamily="18" charset="0"/>
              </a:rPr>
              <a:t> Στις δραστηριότητες Επίλυσης Προβλήματος επικρατεί η </a:t>
            </a:r>
            <a:r>
              <a:rPr lang="el-GR" i="1" smtClean="0">
                <a:cs typeface="Times New Roman" panose="02020603050405020304" pitchFamily="18" charset="0"/>
              </a:rPr>
              <a:t>Σωρευτική ομιλία</a:t>
            </a:r>
            <a:r>
              <a:rPr lang="el-GR" smtClean="0">
                <a:cs typeface="Times New Roman" panose="02020603050405020304" pitchFamily="18" charset="0"/>
              </a:rPr>
              <a:t> ενώ τη δεύτερη θέση καταλαμβάνει η </a:t>
            </a:r>
            <a:r>
              <a:rPr lang="el-GR" i="1" smtClean="0">
                <a:cs typeface="Times New Roman" panose="02020603050405020304" pitchFamily="18" charset="0"/>
              </a:rPr>
              <a:t>Διερευνητική ομιλία</a:t>
            </a:r>
            <a:r>
              <a:rPr lang="el-GR" smtClean="0">
                <a:cs typeface="Times New Roman" panose="02020603050405020304" pitchFamily="18" charset="0"/>
              </a:rPr>
              <a:t>. Στις δραστηριότητες Εξάσκησης και Πρακτικής, πρωταγωνιστεί η </a:t>
            </a:r>
            <a:r>
              <a:rPr lang="el-GR" i="1" smtClean="0">
                <a:cs typeface="Times New Roman" panose="02020603050405020304" pitchFamily="18" charset="0"/>
              </a:rPr>
              <a:t>Σωρευτική ομιλία</a:t>
            </a:r>
            <a:r>
              <a:rPr lang="el-GR" smtClean="0">
                <a:cs typeface="Times New Roman" panose="02020603050405020304" pitchFamily="18" charset="0"/>
              </a:rPr>
              <a:t> ενώ η </a:t>
            </a:r>
            <a:r>
              <a:rPr lang="el-GR" i="1" smtClean="0">
                <a:cs typeface="Times New Roman" panose="02020603050405020304" pitchFamily="18" charset="0"/>
              </a:rPr>
              <a:t>Διερευνητική</a:t>
            </a:r>
            <a:r>
              <a:rPr lang="el-GR" smtClean="0">
                <a:cs typeface="Times New Roman" panose="02020603050405020304" pitchFamily="18" charset="0"/>
              </a:rPr>
              <a:t> </a:t>
            </a:r>
            <a:r>
              <a:rPr lang="el-GR" i="1" smtClean="0">
                <a:cs typeface="Times New Roman" panose="02020603050405020304" pitchFamily="18" charset="0"/>
              </a:rPr>
              <a:t>ομιλία</a:t>
            </a:r>
            <a:r>
              <a:rPr lang="el-GR" smtClean="0">
                <a:cs typeface="Times New Roman" panose="02020603050405020304" pitchFamily="18" charset="0"/>
              </a:rPr>
              <a:t> σχεδόν απουσιάζει. Σε αυτό το σημείο έγκειται εξάλλου και η μεγάλη διαφορά ανάμεσα στις δραστηριότητες με λογισμικό Επίλυσης Προβλήματος και σε εκείνες με λογισμικό Εξάσκησης και Πρακτικής.</a:t>
            </a:r>
          </a:p>
          <a:p>
            <a:pPr algn="just">
              <a:defRPr/>
            </a:pPr>
            <a:endParaRPr lang="el-GR" smtClean="0"/>
          </a:p>
        </p:txBody>
      </p:sp>
    </p:spTree>
    <p:extLst>
      <p:ext uri="{BB962C8B-B14F-4D97-AF65-F5344CB8AC3E}">
        <p14:creationId xmlns:p14="http://schemas.microsoft.com/office/powerpoint/2010/main" val="13859528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2BBA61-87B6-41E6-B34B-F20FF0601222}" type="slidenum">
              <a:rPr lang="en-GB" altLang="en-US" smtClean="0"/>
              <a:pPr>
                <a:spcBef>
                  <a:spcPct val="0"/>
                </a:spcBef>
              </a:pPr>
              <a:t>46</a:t>
            </a:fld>
            <a:endParaRPr lang="en-GB" alt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l-GR" altLang="en-US" smtClean="0">
              <a:cs typeface="Times New Roman" panose="02020603050405020304" pitchFamily="18" charset="0"/>
            </a:endParaRPr>
          </a:p>
          <a:p>
            <a:pPr algn="just"/>
            <a:r>
              <a:rPr lang="el-GR" altLang="en-US" smtClean="0">
                <a:cs typeface="Times New Roman" panose="02020603050405020304" pitchFamily="18" charset="0"/>
              </a:rPr>
              <a:t>Εξετάζοντας την αλληλεπίδραση ανάμεσα στα νήπια και τον υπολογιστή, αν σταθούμε στην </a:t>
            </a:r>
            <a:r>
              <a:rPr lang="el-GR" altLang="en-US" i="1" smtClean="0">
                <a:cs typeface="Times New Roman" panose="02020603050405020304" pitchFamily="18" charset="0"/>
              </a:rPr>
              <a:t>ποιότητα των διαλόγων</a:t>
            </a:r>
            <a:r>
              <a:rPr lang="el-GR" altLang="en-US" smtClean="0">
                <a:cs typeface="Times New Roman" panose="02020603050405020304" pitchFamily="18" charset="0"/>
              </a:rPr>
              <a:t> που αναπτύχθηκαν, θα δούμε ότι σε κάποιες δραστηριότητες οι διάλογοι ήταν ιδιαιτέρως ποιοτικοί. </a:t>
            </a:r>
            <a:endParaRPr lang="el-GR" altLang="en-US" smtClean="0"/>
          </a:p>
          <a:p>
            <a:pPr algn="just"/>
            <a:r>
              <a:rPr lang="el-GR" altLang="en-US" smtClean="0">
                <a:cs typeface="Times New Roman" panose="02020603050405020304" pitchFamily="18" charset="0"/>
              </a:rPr>
              <a:t>Ειδικότερα, ποιοτικοί διάλογοι αναπτύχθηκαν κυρίως στις δραστηριότητες που αφορούσαν στην Επίλυση προβλήματος, στη Ζωγραφική/ σχεδίαση και στη Γλώσσα.</a:t>
            </a:r>
          </a:p>
          <a:p>
            <a:pPr algn="just"/>
            <a:r>
              <a:rPr lang="el-GR" altLang="en-US" smtClean="0">
                <a:cs typeface="Times New Roman" panose="02020603050405020304" pitchFamily="18" charset="0"/>
              </a:rPr>
              <a:t> </a:t>
            </a:r>
          </a:p>
          <a:p>
            <a:pPr algn="just"/>
            <a:r>
              <a:rPr lang="el-GR" altLang="en-US" smtClean="0">
                <a:cs typeface="Times New Roman" panose="02020603050405020304" pitchFamily="18" charset="0"/>
              </a:rPr>
              <a:t>Γενικά, μέσα από την επιτόπια παρατήρηση της αλληλεπίδρασης μπορεί να λεχθεί ότι το </a:t>
            </a:r>
            <a:r>
              <a:rPr lang="el-GR" altLang="en-US" b="1" i="1" smtClean="0">
                <a:cs typeface="Times New Roman" panose="02020603050405020304" pitchFamily="18" charset="0"/>
              </a:rPr>
              <a:t>κλίμα συνεργασίας</a:t>
            </a:r>
            <a:r>
              <a:rPr lang="el-GR" altLang="en-US" smtClean="0">
                <a:cs typeface="Times New Roman" panose="02020603050405020304" pitchFamily="18" charset="0"/>
              </a:rPr>
              <a:t> που αναπτύχθηκε ανάμεσα στις ομάδες των  νηπίων ήταν πάρα πολύ καλό. Τελικά, τα νήπια κατάφεραν να συνεργαστούν μεταξύ τους και να φέρουν σε πέρας τις δραστηριότητες που τους δόθηκαν. </a:t>
            </a:r>
          </a:p>
          <a:p>
            <a:pPr algn="just"/>
            <a:r>
              <a:rPr lang="el-GR" altLang="en-US" smtClean="0">
                <a:cs typeface="Times New Roman" panose="02020603050405020304" pitchFamily="18" charset="0"/>
              </a:rPr>
              <a:t> Εδώ πρέπει να σημειωθεί ότι τα νήπια είχαν μάθει να δουλεύουν ομαδικά και εκτός υπολογιστή, κατά τη διάρκεια των καθημερινών οργανωμένων ομαδικών δραστηριοτήτων μέσα στην τάξη, γεγονός το οποίο συνέβαλε ιδιαιτέρως στην ανάπτυξη της συνεργατικής ενασχόλησης με τον υπολογιστή. </a:t>
            </a:r>
          </a:p>
          <a:p>
            <a:pPr algn="just"/>
            <a:r>
              <a:rPr lang="el-GR" altLang="en-US" smtClean="0">
                <a:cs typeface="Times New Roman" panose="02020603050405020304" pitchFamily="18" charset="0"/>
              </a:rPr>
              <a:t> </a:t>
            </a:r>
          </a:p>
        </p:txBody>
      </p:sp>
    </p:spTree>
    <p:extLst>
      <p:ext uri="{BB962C8B-B14F-4D97-AF65-F5344CB8AC3E}">
        <p14:creationId xmlns:p14="http://schemas.microsoft.com/office/powerpoint/2010/main" val="17265566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C8D115-92B7-4655-B2E5-17B1F91401F1}" type="slidenum">
              <a:rPr lang="en-GB" altLang="en-US" smtClean="0"/>
              <a:pPr>
                <a:spcBef>
                  <a:spcPct val="0"/>
                </a:spcBef>
              </a:pPr>
              <a:t>47</a:t>
            </a:fld>
            <a:endParaRPr lang="en-GB" altLang="en-US"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lgn="just">
              <a:defRPr/>
            </a:pPr>
            <a:r>
              <a:rPr lang="el-GR" smtClean="0">
                <a:cs typeface="Times New Roman" panose="02020603050405020304" pitchFamily="18" charset="0"/>
              </a:rPr>
              <a:t>Συμπερασματικά, ο υπολογιστής μπορεί να αποτελέσει εργαλείο συνεργατικής ενασχόλησης στην προσχολική εκπαίδευση και όταν χρησιμοποιείται με κατάλληλους τρόπους μπορεί να συμβάλλει, σε </a:t>
            </a:r>
            <a:r>
              <a:rPr lang="el-GR" smtClean="0"/>
              <a:t>σ</a:t>
            </a:r>
            <a:r>
              <a:rPr lang="el-GR" smtClean="0">
                <a:cs typeface="Times New Roman" panose="02020603050405020304" pitchFamily="18" charset="0"/>
              </a:rPr>
              <a:t>ημαντικό βαθμό, στην καλλιέργεια και ανάπτυξη του γνωστικού επιπέδου των νηπίων αρκεί να έρχεται σε συμφωνία με το αναλυτικό πρόγραμμα του Νηπιαγωγείου και να χρησιμοποιείται παράλληλα με αυτό. </a:t>
            </a:r>
            <a:endParaRPr lang="el-GR" smtClean="0"/>
          </a:p>
          <a:p>
            <a:pPr algn="just">
              <a:defRPr/>
            </a:pPr>
            <a:r>
              <a:rPr lang="el-GR" smtClean="0">
                <a:cs typeface="Times New Roman" panose="02020603050405020304" pitchFamily="18" charset="0"/>
              </a:rPr>
              <a:t>Στη </a:t>
            </a:r>
            <a:r>
              <a:rPr lang="el-GR" i="1" smtClean="0">
                <a:cs typeface="Times New Roman" panose="02020603050405020304" pitchFamily="18" charset="0"/>
              </a:rPr>
              <a:t>Μελέτη περίπτωσης</a:t>
            </a:r>
            <a:r>
              <a:rPr lang="el-GR" smtClean="0">
                <a:cs typeface="Times New Roman" panose="02020603050405020304" pitchFamily="18" charset="0"/>
              </a:rPr>
              <a:t> η οποία αναλύεται, ο υπολογιστής </a:t>
            </a:r>
            <a:r>
              <a:rPr lang="el-GR" b="1" i="1" smtClean="0">
                <a:cs typeface="Times New Roman" panose="02020603050405020304" pitchFamily="18" charset="0"/>
              </a:rPr>
              <a:t>ενσωματώθηκε</a:t>
            </a:r>
            <a:r>
              <a:rPr lang="el-GR" i="1" smtClean="0">
                <a:cs typeface="Times New Roman" panose="02020603050405020304" pitchFamily="18" charset="0"/>
              </a:rPr>
              <a:t> </a:t>
            </a:r>
            <a:r>
              <a:rPr lang="el-GR" smtClean="0">
                <a:cs typeface="Times New Roman" panose="02020603050405020304" pitchFamily="18" charset="0"/>
              </a:rPr>
              <a:t>στο εβδομαδιαίο πρόγραμμα δραστηριοτήτων του Νηπιαγωγείου και χρησιμοποιήθηκε σαν εργαλείο δουλειάς, με στόχο την ανάπτυξη των επιμέρους τομέων του αναλυτικού προγράμματος.</a:t>
            </a:r>
          </a:p>
          <a:p>
            <a:pPr algn="just">
              <a:defRPr/>
            </a:pPr>
            <a:r>
              <a:rPr lang="el-GR" smtClean="0">
                <a:cs typeface="Times New Roman" panose="02020603050405020304" pitchFamily="18" charset="0"/>
              </a:rPr>
              <a:t>Ο υπολογιστής αποτέλεσε </a:t>
            </a:r>
            <a:r>
              <a:rPr lang="el-GR" i="1" smtClean="0">
                <a:cs typeface="Times New Roman" panose="02020603050405020304" pitchFamily="18" charset="0"/>
              </a:rPr>
              <a:t>«μέλος»</a:t>
            </a:r>
            <a:r>
              <a:rPr lang="el-GR" smtClean="0">
                <a:cs typeface="Times New Roman" panose="02020603050405020304" pitchFamily="18" charset="0"/>
              </a:rPr>
              <a:t> της τάξης διότι</a:t>
            </a:r>
            <a:r>
              <a:rPr lang="el-GR" smtClean="0"/>
              <a:t> </a:t>
            </a:r>
            <a:r>
              <a:rPr lang="el-GR" smtClean="0">
                <a:cs typeface="Times New Roman" panose="02020603050405020304" pitchFamily="18" charset="0"/>
              </a:rPr>
              <a:t>έμεινε στο Νηπιαγωγείο για ένα μεγάλο χρονικό διάστημα. </a:t>
            </a:r>
            <a:endParaRPr lang="el-GR" smtClean="0"/>
          </a:p>
          <a:p>
            <a:pPr algn="just">
              <a:defRPr/>
            </a:pPr>
            <a:r>
              <a:rPr lang="el-GR" smtClean="0">
                <a:cs typeface="Times New Roman" panose="02020603050405020304" pitchFamily="18" charset="0"/>
              </a:rPr>
              <a:t>Εξάλλου, και για την εκπαιδευτικό – ερευνήτρια η διεξαγωγή της έρευνας αποτέλεσε αφετηρία για προσωπική «εξέλιξη» όσον αφορά: α) στη συνεργατική χρήση του υπολογιστή στην προσχολική εκπαίδευση, β) στην ενσωμάτωση του Η/Υ στο αναλυτικό πρόγραμμα του Νηπιαγωγείου και γ) στην επιλογή των αναπτυξιακά κατάλληλων λογισμικών. Αναμφισβήτητα, η συμμετοχή της στη διεξαγωγή της Μελέτης περίπτωσης αποτέλεσε την αφορμή για ατομική αλλαγή και πρόοδο. </a:t>
            </a:r>
          </a:p>
          <a:p>
            <a:pPr algn="just">
              <a:defRPr/>
            </a:pPr>
            <a:r>
              <a:rPr lang="el-GR" smtClean="0">
                <a:cs typeface="Times New Roman" panose="02020603050405020304" pitchFamily="18" charset="0"/>
              </a:rPr>
              <a:t>Εν κατακλείδι, η τεχνολογία είναι ένα εργαλείο το οποίο μπορεί να εφοδιάσει τα νήπια με έναν άλλο τρόπο προσέγγισης και αντίληψης του κόσμου. Οι υπολογιστές μπορούν να χρησιμοποιηθούν με αναπτυξιακά κατάλληλους τρόπους οι οποίοι είναι ουσιαστικοί για τα παιδιά. Όταν η τεχνολογία χρησιμοποιείται κατάλληλα από ικανούς εκπαιδευτικούς, μπορεί να υποβοηθήσει τη μάθηση και να βελτιώσει τις εκπαιδευτικές ευκαιρίες των παιδιών. Το κρίσιμο σημείο είναι να ευθυγραμμίσει τα στοιχεία που αφορούν στην υγιή ανάπτυξη των παιδιών με τις ιδιαίτερες δυνατότητες που προσφέρει η τεχνολογία. </a:t>
            </a:r>
          </a:p>
          <a:p>
            <a:pPr algn="just">
              <a:defRPr/>
            </a:pPr>
            <a:endParaRPr lang="el-GR" smtClean="0"/>
          </a:p>
          <a:p>
            <a:pPr>
              <a:defRPr/>
            </a:pPr>
            <a:endParaRPr lang="en-GB" smtClean="0"/>
          </a:p>
          <a:p>
            <a:pPr>
              <a:defRPr/>
            </a:pPr>
            <a:endParaRPr lang="en-GB" smtClean="0"/>
          </a:p>
          <a:p>
            <a:pPr>
              <a:defRPr/>
            </a:pPr>
            <a:endParaRPr lang="en-GB" smtClean="0"/>
          </a:p>
        </p:txBody>
      </p:sp>
    </p:spTree>
    <p:extLst>
      <p:ext uri="{BB962C8B-B14F-4D97-AF65-F5344CB8AC3E}">
        <p14:creationId xmlns:p14="http://schemas.microsoft.com/office/powerpoint/2010/main" val="13521607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52</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984034-2903-4AA5-8C38-09AB0B164D83}" type="slidenum">
              <a:rPr lang="en-GB" altLang="en-US" smtClean="0"/>
              <a:pPr>
                <a:spcBef>
                  <a:spcPct val="0"/>
                </a:spcBef>
              </a:pPr>
              <a:t>5</a:t>
            </a:fld>
            <a:endParaRPr lang="en-GB" altLang="en-US" smtClean="0"/>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altLang="en-US" smtClean="0"/>
              <a:t>Σημαντικές είναι όμως οι ιδιαιτερότητες της πρώτης σχολική ηλικίας όσον αφορά στην χρήση των υπολογιστών:</a:t>
            </a:r>
          </a:p>
          <a:p>
            <a:endParaRPr lang="el-GR" altLang="en-US" smtClean="0"/>
          </a:p>
          <a:p>
            <a:r>
              <a:rPr lang="el-GR" altLang="en-US" smtClean="0">
                <a:cs typeface="Times New Roman" panose="02020603050405020304" pitchFamily="18" charset="0"/>
              </a:rPr>
              <a:t>Επιπλέον μπορεί να δημιουργήσει στους νεαρούς μαθητές τις ανάλογες προϋποθέσεις για καινούργιες μορφές ενεργητικής διδασκαλίας και μάθησης με τη βοήθεια του υπολογιστή.</a:t>
            </a:r>
            <a:endParaRPr lang="en-GB" altLang="en-US" smtClean="0">
              <a:cs typeface="Times New Roman" panose="02020603050405020304" pitchFamily="18" charset="0"/>
            </a:endParaRPr>
          </a:p>
        </p:txBody>
      </p:sp>
    </p:spTree>
    <p:extLst>
      <p:ext uri="{BB962C8B-B14F-4D97-AF65-F5344CB8AC3E}">
        <p14:creationId xmlns:p14="http://schemas.microsoft.com/office/powerpoint/2010/main" val="3448444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0C0A43-DC96-42AC-B56A-4EC362345198}" type="slidenum">
              <a:rPr lang="en-GB" altLang="en-US" smtClean="0"/>
              <a:pPr>
                <a:spcBef>
                  <a:spcPct val="0"/>
                </a:spcBef>
              </a:pPr>
              <a:t>6</a:t>
            </a:fld>
            <a:endParaRPr lang="en-GB" altLang="en-US"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el-GR" altLang="en-US" smtClean="0">
                <a:cs typeface="Times New Roman" panose="02020603050405020304" pitchFamily="18" charset="0"/>
              </a:rPr>
              <a:t> </a:t>
            </a:r>
          </a:p>
        </p:txBody>
      </p:sp>
    </p:spTree>
    <p:extLst>
      <p:ext uri="{BB962C8B-B14F-4D97-AF65-F5344CB8AC3E}">
        <p14:creationId xmlns:p14="http://schemas.microsoft.com/office/powerpoint/2010/main" val="277312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DFF2674-2275-4084-AFCC-7E6360FC0E7F}"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414134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F4D5BB3-4AF3-46EF-AB5F-F01FF2D3B930}"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4177952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9D31C5-ED43-4DF6-9A61-4B5C17879CFA}"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358842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52600"/>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2895600"/>
            <a:ext cx="7776864" cy="2115094"/>
          </a:xfrm>
        </p:spPr>
        <p:txBody>
          <a:bodyPr>
            <a:noAutofit/>
          </a:bodyPr>
          <a:lstStyle/>
          <a:p>
            <a:r>
              <a:rPr lang="el-GR" sz="2800" b="1" dirty="0"/>
              <a:t>Ενότητα </a:t>
            </a:r>
            <a:r>
              <a:rPr lang="en-US" sz="2800" b="1" dirty="0" smtClean="0"/>
              <a:t>1</a:t>
            </a:r>
            <a:r>
              <a:rPr lang="el-GR" sz="2800" b="1" dirty="0" smtClean="0"/>
              <a:t>2</a:t>
            </a:r>
            <a:r>
              <a:rPr lang="en-US" sz="2800" b="1" dirty="0" smtClean="0"/>
              <a:t> </a:t>
            </a:r>
            <a:r>
              <a:rPr lang="el-GR" sz="2800" b="1" dirty="0" smtClean="0"/>
              <a:t>:</a:t>
            </a:r>
            <a:r>
              <a:rPr lang="en-US" sz="2800" dirty="0" smtClean="0"/>
              <a:t> </a:t>
            </a:r>
            <a:r>
              <a:rPr lang="el-GR" sz="2800" dirty="0" smtClean="0"/>
              <a:t> </a:t>
            </a:r>
            <a:r>
              <a:rPr lang="el-GR" sz="2800" dirty="0"/>
              <a:t>Ο υπολογιστής ως εργαλείο συνεργατικής ενασχόλησης στην προσχολική </a:t>
            </a:r>
            <a:r>
              <a:rPr lang="el-GR" sz="2800" dirty="0" smtClean="0"/>
              <a:t>εκπαίδευση</a:t>
            </a:r>
            <a:endParaRPr lang="en-US" sz="2800" dirty="0" smtClean="0"/>
          </a:p>
          <a:p>
            <a:r>
              <a:rPr lang="el-GR" sz="1800" dirty="0" smtClean="0">
                <a:solidFill>
                  <a:srgbClr val="320E04"/>
                </a:solidFill>
              </a:rPr>
              <a:t>Μια </a:t>
            </a:r>
            <a:r>
              <a:rPr lang="el-GR" sz="1800" dirty="0">
                <a:solidFill>
                  <a:srgbClr val="320E04"/>
                </a:solidFill>
              </a:rPr>
              <a:t>μελέτη περίπτωση στο νηπιαγωγείο (νηπιαγωγός Π. </a:t>
            </a:r>
            <a:r>
              <a:rPr lang="el-GR" sz="1800" dirty="0" err="1">
                <a:solidFill>
                  <a:srgbClr val="320E04"/>
                </a:solidFill>
              </a:rPr>
              <a:t>Παπαθανασίου</a:t>
            </a:r>
            <a:r>
              <a:rPr lang="el-GR" sz="1800" dirty="0">
                <a:solidFill>
                  <a:srgbClr val="320E04"/>
                </a:solidFill>
              </a:rPr>
              <a:t>) </a:t>
            </a:r>
          </a:p>
          <a:p>
            <a:r>
              <a:rPr lang="el-GR" sz="2800" dirty="0" smtClean="0"/>
              <a:t>Βασίλειος </a:t>
            </a:r>
            <a:r>
              <a:rPr lang="el-GR" sz="2800" dirty="0" smtClean="0"/>
              <a:t>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defRPr/>
            </a:pPr>
            <a:r>
              <a:rPr lang="el-GR" sz="4000" b="1" dirty="0" smtClean="0"/>
              <a:t>Συνεργατική μάθηση και νήπια</a:t>
            </a:r>
            <a:endParaRPr lang="el-GR" sz="4000" dirty="0"/>
          </a:p>
        </p:txBody>
      </p:sp>
      <p:sp>
        <p:nvSpPr>
          <p:cNvPr id="28675" name="Rectangle 3"/>
          <p:cNvSpPr>
            <a:spLocks noGrp="1" noChangeArrowheads="1"/>
          </p:cNvSpPr>
          <p:nvPr>
            <p:ph type="body" idx="1"/>
          </p:nvPr>
        </p:nvSpPr>
        <p:spPr/>
        <p:txBody>
          <a:bodyPr/>
          <a:lstStyle/>
          <a:p>
            <a:pPr algn="just"/>
            <a:r>
              <a:rPr lang="el-GR" altLang="en-US" sz="2800" dirty="0" smtClean="0">
                <a:cs typeface="Times New Roman" panose="02020603050405020304" pitchFamily="18" charset="0"/>
              </a:rPr>
              <a:t>Μέσα από την συνεργατική ενασχόληση με τον υπολογιστή τα νήπια μπορούν να ανταποκρίνονται στην επίλυση προβλημάτων κάνοντας τον ανάλογο λεκτικό σχεδιασμό, τις ανάλογες διαπραγματεύσεις που αφορούν στο θέμα και λαμβάνοντας τις ορθές αποφάσεις οι οποίες πάντοτε είναι προϊόν της συνεργασίας. </a:t>
            </a:r>
          </a:p>
          <a:p>
            <a:endParaRPr lang="el-GR" altLang="en-US" sz="2800" dirty="0" smtClean="0"/>
          </a:p>
        </p:txBody>
      </p:sp>
      <p:sp>
        <p:nvSpPr>
          <p:cNvPr id="2867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1A447F-A0EB-4FCB-868E-BE00BEF00B4C}" type="slidenum">
              <a:rPr lang="en-US" altLang="en-US" smtClean="0">
                <a:solidFill>
                  <a:srgbClr val="B5A788"/>
                </a:solidFill>
                <a:latin typeface="Gill Sans MT" panose="020B0502020104020203" pitchFamily="34" charset="0"/>
              </a:rPr>
              <a:pPr/>
              <a:t>10</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495732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defRPr/>
            </a:pPr>
            <a:r>
              <a:rPr lang="el-GR" sz="4000" b="1" dirty="0"/>
              <a:t>Σ</a:t>
            </a:r>
            <a:r>
              <a:rPr lang="el-GR" sz="4000" b="1" dirty="0" smtClean="0"/>
              <a:t>υστατικά </a:t>
            </a:r>
            <a:r>
              <a:rPr lang="el-GR" sz="4000" b="1" dirty="0"/>
              <a:t>στοιχεία της Συνεργατικής Μάθησης</a:t>
            </a:r>
            <a:endParaRPr lang="el-GR" sz="4000" b="1" dirty="0">
              <a:solidFill>
                <a:schemeClr val="tx1"/>
              </a:solidFill>
            </a:endParaRPr>
          </a:p>
        </p:txBody>
      </p:sp>
      <p:sp>
        <p:nvSpPr>
          <p:cNvPr id="20483" name="Rectangle 3"/>
          <p:cNvSpPr>
            <a:spLocks noGrp="1" noChangeArrowheads="1"/>
          </p:cNvSpPr>
          <p:nvPr>
            <p:ph type="body" idx="1"/>
          </p:nvPr>
        </p:nvSpPr>
        <p:spPr/>
        <p:txBody>
          <a:bodyPr/>
          <a:lstStyle/>
          <a:p>
            <a:pPr marL="82550" indent="0">
              <a:buFont typeface="Wingdings 2" panose="05020102010507070707" pitchFamily="18" charset="2"/>
              <a:buNone/>
              <a:defRPr/>
            </a:pPr>
            <a:endParaRPr lang="el-GR" sz="2800" dirty="0"/>
          </a:p>
          <a:p>
            <a:pPr marL="82550" indent="0">
              <a:buFont typeface="Wingdings 2" panose="05020102010507070707" pitchFamily="18" charset="2"/>
              <a:buNone/>
              <a:defRPr/>
            </a:pPr>
            <a:r>
              <a:rPr lang="el-GR" sz="2800" dirty="0"/>
              <a:t>•	Κοινός στόχος</a:t>
            </a:r>
          </a:p>
          <a:p>
            <a:pPr marL="82550" indent="0">
              <a:buFont typeface="Wingdings 2" panose="05020102010507070707" pitchFamily="18" charset="2"/>
              <a:buNone/>
              <a:defRPr/>
            </a:pPr>
            <a:r>
              <a:rPr lang="el-GR" sz="2800" dirty="0"/>
              <a:t>•	Αλληλεπίδραση πρόσωπο με πρόσωπο </a:t>
            </a:r>
          </a:p>
          <a:p>
            <a:pPr marL="82550" indent="0">
              <a:buFont typeface="Wingdings 2" panose="05020102010507070707" pitchFamily="18" charset="2"/>
              <a:buNone/>
              <a:defRPr/>
            </a:pPr>
            <a:r>
              <a:rPr lang="el-GR" sz="2800" dirty="0"/>
              <a:t>•	Αλληλεξάρτηση</a:t>
            </a:r>
          </a:p>
          <a:p>
            <a:pPr marL="82550" indent="0">
              <a:buFont typeface="Wingdings 2" panose="05020102010507070707" pitchFamily="18" charset="2"/>
              <a:buNone/>
              <a:defRPr/>
            </a:pPr>
            <a:r>
              <a:rPr lang="el-GR" sz="2800" dirty="0"/>
              <a:t>•	Κοινωνικές δεξιότητες</a:t>
            </a:r>
          </a:p>
          <a:p>
            <a:pPr marL="82550" indent="0">
              <a:buFont typeface="Wingdings 2" panose="05020102010507070707" pitchFamily="18" charset="2"/>
              <a:buNone/>
              <a:defRPr/>
            </a:pPr>
            <a:r>
              <a:rPr lang="el-GR" sz="2800" dirty="0"/>
              <a:t>•	Προσωπική ευθύνη</a:t>
            </a:r>
          </a:p>
          <a:p>
            <a:pPr>
              <a:defRPr/>
            </a:pPr>
            <a:endParaRPr lang="el-GR" sz="2800" dirty="0" smtClean="0"/>
          </a:p>
        </p:txBody>
      </p:sp>
      <p:sp>
        <p:nvSpPr>
          <p:cNvPr id="307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8BC0CE-4AF9-4363-A8A9-D8943D186DD0}" type="slidenum">
              <a:rPr lang="en-US" altLang="en-US" smtClean="0">
                <a:solidFill>
                  <a:srgbClr val="B5A788"/>
                </a:solidFill>
                <a:latin typeface="Gill Sans MT" panose="020B0502020104020203" pitchFamily="34" charset="0"/>
              </a:rPr>
              <a:pPr/>
              <a:t>11</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080564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defRPr/>
            </a:pPr>
            <a:r>
              <a:rPr lang="el-GR" sz="4000" b="1" dirty="0"/>
              <a:t>Η συνεργατική </a:t>
            </a:r>
            <a:r>
              <a:rPr lang="el-GR" sz="4000" b="1" dirty="0" smtClean="0"/>
              <a:t>μάθηση με υπολογιστή</a:t>
            </a:r>
            <a:endParaRPr lang="el-GR" sz="4000" b="1" dirty="0">
              <a:solidFill>
                <a:schemeClr val="tx1"/>
              </a:solidFill>
            </a:endParaRPr>
          </a:p>
        </p:txBody>
      </p:sp>
      <p:sp>
        <p:nvSpPr>
          <p:cNvPr id="32771" name="Rectangle 3"/>
          <p:cNvSpPr>
            <a:spLocks noGrp="1" noChangeArrowheads="1"/>
          </p:cNvSpPr>
          <p:nvPr>
            <p:ph type="body" idx="1"/>
          </p:nvPr>
        </p:nvSpPr>
        <p:spPr>
          <a:xfrm>
            <a:off x="609600" y="1743075"/>
            <a:ext cx="8324850" cy="4800600"/>
          </a:xfrm>
        </p:spPr>
        <p:txBody>
          <a:bodyPr/>
          <a:lstStyle/>
          <a:p>
            <a:pPr marL="82550" indent="0">
              <a:buFont typeface="Wingdings 2" panose="05020102010507070707" pitchFamily="18" charset="2"/>
              <a:buNone/>
            </a:pPr>
            <a:r>
              <a:rPr lang="el-GR" altLang="en-US" sz="2400" dirty="0" smtClean="0"/>
              <a:t>Οι ΤΠΕ σε θέση να υποστηρίξουν και να διευκολύνουν ομαδικές διαδικασίες. </a:t>
            </a:r>
          </a:p>
          <a:p>
            <a:pPr marL="82550" indent="0">
              <a:buFont typeface="Wingdings 2" panose="05020102010507070707" pitchFamily="18" charset="2"/>
              <a:buNone/>
            </a:pPr>
            <a:r>
              <a:rPr lang="el-GR" altLang="en-US" sz="2400" dirty="0" smtClean="0"/>
              <a:t>Μέθοδος βασισμένη σε πολλούς μαθητές που εργάζονται στον ίδιο σταθμό εργασίας ή σε ομάδες μαθητών ή μεμονωμένους μαθητές που εργάζονται σε απομακρυσμένους σταθμούς εργασίας μέσω δικτύου ή Διαδικτύου. </a:t>
            </a:r>
          </a:p>
          <a:p>
            <a:pPr marL="82550" indent="0">
              <a:buFont typeface="Wingdings 2" panose="05020102010507070707" pitchFamily="18" charset="2"/>
              <a:buNone/>
            </a:pPr>
            <a:r>
              <a:rPr lang="el-GR" altLang="en-US" sz="2400" dirty="0" smtClean="0"/>
              <a:t>Έτσι, οι μαθητές ανταλλάσσουν πληροφορίες και ιδέες, έχουν πρόσβαση σε διάφορα έγγραφα και αρχεία, πηγές πληροφοριών, και μπορούν ομαδικά να επιλύσουν προβλήματα.</a:t>
            </a:r>
          </a:p>
          <a:p>
            <a:pPr marL="82550" indent="0">
              <a:buFont typeface="Wingdings 2" panose="05020102010507070707" pitchFamily="18" charset="2"/>
              <a:buNone/>
            </a:pPr>
            <a:endParaRPr lang="el-GR" altLang="en-US" sz="2400" dirty="0" smtClean="0"/>
          </a:p>
        </p:txBody>
      </p:sp>
      <p:sp>
        <p:nvSpPr>
          <p:cNvPr id="327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9FBD1A-72DE-43B0-9A1F-390CE3A11F21}" type="slidenum">
              <a:rPr lang="en-US" altLang="en-US" smtClean="0">
                <a:solidFill>
                  <a:srgbClr val="B5A788"/>
                </a:solidFill>
                <a:latin typeface="Gill Sans MT" panose="020B0502020104020203" pitchFamily="34" charset="0"/>
              </a:rPr>
              <a:pPr/>
              <a:t>12</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889338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defRPr/>
            </a:pPr>
            <a:r>
              <a:rPr lang="el-GR" sz="4000" b="1" dirty="0" smtClean="0"/>
              <a:t>Διαδικασίες συνεργατικής μάθησης </a:t>
            </a:r>
            <a:endParaRPr lang="el-GR" sz="4000" dirty="0"/>
          </a:p>
        </p:txBody>
      </p:sp>
      <p:sp>
        <p:nvSpPr>
          <p:cNvPr id="34819" name="Rectangle 3"/>
          <p:cNvSpPr>
            <a:spLocks noGrp="1" noChangeArrowheads="1"/>
          </p:cNvSpPr>
          <p:nvPr>
            <p:ph type="body" idx="1"/>
          </p:nvPr>
        </p:nvSpPr>
        <p:spPr/>
        <p:txBody>
          <a:bodyPr/>
          <a:lstStyle/>
          <a:p>
            <a:pPr algn="just"/>
            <a:r>
              <a:rPr lang="el-GR" altLang="en-US" sz="2400" dirty="0" smtClean="0">
                <a:cs typeface="Times New Roman" panose="02020603050405020304" pitchFamily="18" charset="0"/>
              </a:rPr>
              <a:t>Οι διαδικασίες συνεργατικής μάθησης σχεδιάζονται ώστε να εμπλέξουν τους μαθητές σε μια ενεργό μαθησιακή διαδικασία, μέσα από την έρευνα και τη συζήτηση με τους συνομηλίκους τους μέσα στην ομάδα. </a:t>
            </a:r>
          </a:p>
          <a:p>
            <a:pPr algn="just"/>
            <a:r>
              <a:rPr lang="el-GR" altLang="en-US" sz="2400" dirty="0" smtClean="0">
                <a:cs typeface="Times New Roman" panose="02020603050405020304" pitchFamily="18" charset="0"/>
              </a:rPr>
              <a:t>Η ομάδα οργανώνεται με τέτοιο τρόπο ώστε να προωθεί τη συμμετοχή όλων των μελών μέσα από την ίση κατανομή των ευθυνών. </a:t>
            </a:r>
            <a:endParaRPr lang="el-GR" altLang="en-US" sz="2400" dirty="0" smtClean="0"/>
          </a:p>
          <a:p>
            <a:endParaRPr lang="el-GR" altLang="en-US" sz="2400" dirty="0" smtClean="0"/>
          </a:p>
        </p:txBody>
      </p:sp>
      <p:sp>
        <p:nvSpPr>
          <p:cNvPr id="3482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952ACE-FCA5-43B3-A7FA-A1AD8D873038}" type="slidenum">
              <a:rPr lang="en-US" altLang="en-US" smtClean="0">
                <a:solidFill>
                  <a:srgbClr val="B5A788"/>
                </a:solidFill>
                <a:latin typeface="Gill Sans MT" panose="020B0502020104020203" pitchFamily="34" charset="0"/>
              </a:rPr>
              <a:pPr/>
              <a:t>13</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832270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defRPr/>
            </a:pPr>
            <a:r>
              <a:rPr lang="el-GR" sz="4000" b="1" dirty="0"/>
              <a:t>Ο υπολογιστής ως συνεργατικό εργαλείο</a:t>
            </a:r>
            <a:endParaRPr lang="el-GR" sz="4000" dirty="0"/>
          </a:p>
        </p:txBody>
      </p:sp>
      <p:sp>
        <p:nvSpPr>
          <p:cNvPr id="36867" name="Rectangle 3"/>
          <p:cNvSpPr>
            <a:spLocks noGrp="1" noChangeArrowheads="1"/>
          </p:cNvSpPr>
          <p:nvPr>
            <p:ph type="body" idx="1"/>
          </p:nvPr>
        </p:nvSpPr>
        <p:spPr/>
        <p:txBody>
          <a:bodyPr/>
          <a:lstStyle/>
          <a:p>
            <a:r>
              <a:rPr lang="el-GR" altLang="en-US" sz="2400" dirty="0" smtClean="0"/>
              <a:t>Η αντίληψη και η γνώση μπορούν να αναπτυχθούν όταν οι μαθητές συζητούν μεταξύ τους [</a:t>
            </a:r>
            <a:r>
              <a:rPr lang="en-US" altLang="en-US" sz="2400" dirty="0" smtClean="0"/>
              <a:t>Mercer</a:t>
            </a:r>
            <a:r>
              <a:rPr lang="el-GR" altLang="en-US" sz="2400" dirty="0" smtClean="0"/>
              <a:t>]</a:t>
            </a:r>
          </a:p>
          <a:p>
            <a:r>
              <a:rPr lang="el-GR" altLang="en-US" sz="2400" dirty="0" smtClean="0"/>
              <a:t>Σημαντική η αξία της συλλογικής μάθησης</a:t>
            </a:r>
          </a:p>
          <a:p>
            <a:r>
              <a:rPr lang="el-GR" altLang="en-US" sz="2400" dirty="0" smtClean="0"/>
              <a:t>Πολλές συλλογικές δραστηριότητες αναπτύσσονται μέσω (και υποστηρίζονται από) υπολογιστή</a:t>
            </a:r>
          </a:p>
          <a:p>
            <a:endParaRPr lang="el-GR" altLang="en-US" sz="2400" dirty="0" smtClean="0"/>
          </a:p>
          <a:p>
            <a:r>
              <a:rPr lang="el-GR" altLang="en-US" sz="2400" dirty="0" smtClean="0"/>
              <a:t>Επίλυση προβλημάτων και συνεργατική μάθηση με υπολογιστές </a:t>
            </a:r>
          </a:p>
          <a:p>
            <a:endParaRPr lang="el-GR" altLang="en-US" sz="2400" dirty="0" smtClean="0"/>
          </a:p>
        </p:txBody>
      </p:sp>
      <p:sp>
        <p:nvSpPr>
          <p:cNvPr id="3686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EA7E50-B5F8-4A06-B946-11AC74D77DB2}" type="slidenum">
              <a:rPr lang="en-US" altLang="en-US" smtClean="0">
                <a:solidFill>
                  <a:srgbClr val="B5A788"/>
                </a:solidFill>
                <a:latin typeface="Gill Sans MT" panose="020B0502020104020203" pitchFamily="34" charset="0"/>
              </a:rPr>
              <a:pPr/>
              <a:t>14</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705959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l-GR" sz="4000" b="1" dirty="0"/>
              <a:t>Μεθοδολογική προσέγγιση</a:t>
            </a:r>
            <a:endParaRPr lang="en-GB" sz="4000" b="1" dirty="0"/>
          </a:p>
        </p:txBody>
      </p:sp>
      <p:sp>
        <p:nvSpPr>
          <p:cNvPr id="38915" name="Rectangle 3"/>
          <p:cNvSpPr>
            <a:spLocks noGrp="1" noChangeArrowheads="1"/>
          </p:cNvSpPr>
          <p:nvPr>
            <p:ph type="body" idx="1"/>
          </p:nvPr>
        </p:nvSpPr>
        <p:spPr/>
        <p:txBody>
          <a:bodyPr/>
          <a:lstStyle/>
          <a:p>
            <a:r>
              <a:rPr lang="el-GR" altLang="en-US" dirty="0" smtClean="0"/>
              <a:t>Μελέτη περίπτωσης</a:t>
            </a:r>
          </a:p>
          <a:p>
            <a:pPr lvl="1"/>
            <a:r>
              <a:rPr lang="el-GR" altLang="en-US" dirty="0" smtClean="0"/>
              <a:t>Σχετικά με τις βασικές παραμέτρους που προσδιορίζουν τη διαδικασία ένταξης των υπολογιστών σε εκπαιδευτικές δραστηριότητες της Προσχολικής Εκπαίδευσης </a:t>
            </a:r>
          </a:p>
          <a:p>
            <a:r>
              <a:rPr lang="el-GR" altLang="en-US" dirty="0" smtClean="0"/>
              <a:t>Εισαγωγή υπολογιστή σε μία τάξη Νηπιαγωγείου</a:t>
            </a:r>
          </a:p>
        </p:txBody>
      </p:sp>
      <p:sp>
        <p:nvSpPr>
          <p:cNvPr id="3891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304C25-2AB1-4936-8E74-05322C6704E6}" type="slidenum">
              <a:rPr lang="en-US" altLang="en-US" smtClean="0">
                <a:solidFill>
                  <a:srgbClr val="B5A788"/>
                </a:solidFill>
                <a:latin typeface="Gill Sans MT" panose="020B0502020104020203" pitchFamily="34" charset="0"/>
              </a:rPr>
              <a:pPr/>
              <a:t>15</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28967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a:defRPr/>
            </a:pPr>
            <a:r>
              <a:rPr lang="el-GR" sz="4000" b="1" dirty="0"/>
              <a:t>Εθνογραφική παρατήρηση και Έρευνα Δράσης</a:t>
            </a:r>
            <a:endParaRPr lang="en-GB" sz="4000" b="1" dirty="0"/>
          </a:p>
        </p:txBody>
      </p:sp>
      <p:sp>
        <p:nvSpPr>
          <p:cNvPr id="40963" name="Rectangle 3"/>
          <p:cNvSpPr>
            <a:spLocks noGrp="1" noChangeArrowheads="1"/>
          </p:cNvSpPr>
          <p:nvPr>
            <p:ph type="body" idx="1"/>
          </p:nvPr>
        </p:nvSpPr>
        <p:spPr/>
        <p:txBody>
          <a:bodyPr/>
          <a:lstStyle/>
          <a:p>
            <a:r>
              <a:rPr lang="el-GR" altLang="en-US" dirty="0" smtClean="0"/>
              <a:t>Συμμετοχική παρατήρηση στο Νηπιαγωγείο για ένα </a:t>
            </a:r>
            <a:r>
              <a:rPr lang="el-GR" altLang="en-US" dirty="0" smtClean="0"/>
              <a:t>εξάμηνο</a:t>
            </a:r>
            <a:endParaRPr lang="el-GR" altLang="en-US" dirty="0" smtClean="0"/>
          </a:p>
          <a:p>
            <a:r>
              <a:rPr lang="el-GR" altLang="en-US" dirty="0" smtClean="0"/>
              <a:t>Η εκπαιδευτικός ως </a:t>
            </a:r>
            <a:r>
              <a:rPr lang="el-GR" altLang="en-US" dirty="0" smtClean="0"/>
              <a:t>ερευνήτρια</a:t>
            </a:r>
            <a:endParaRPr lang="el-GR" altLang="en-US" dirty="0" smtClean="0"/>
          </a:p>
          <a:p>
            <a:r>
              <a:rPr lang="el-GR" altLang="en-US" dirty="0" smtClean="0"/>
              <a:t>Στοιχεία Έρευνας Δράσης</a:t>
            </a:r>
          </a:p>
        </p:txBody>
      </p:sp>
      <p:sp>
        <p:nvSpPr>
          <p:cNvPr id="4096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089BC1-DAA0-4536-AF8E-4F1A6D99A04D}" type="slidenum">
              <a:rPr lang="en-US" altLang="en-US" smtClean="0">
                <a:solidFill>
                  <a:srgbClr val="B5A788"/>
                </a:solidFill>
                <a:latin typeface="Gill Sans MT" panose="020B0502020104020203" pitchFamily="34" charset="0"/>
              </a:rPr>
              <a:pPr/>
              <a:t>16</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641601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defRPr/>
            </a:pPr>
            <a:r>
              <a:rPr lang="el-GR" sz="4000" b="1" dirty="0"/>
              <a:t>Αντικείμενο της Έρευνας</a:t>
            </a:r>
            <a:endParaRPr lang="en-GB" sz="4000" b="1" dirty="0"/>
          </a:p>
        </p:txBody>
      </p:sp>
      <p:sp>
        <p:nvSpPr>
          <p:cNvPr id="43011" name="Rectangle 3"/>
          <p:cNvSpPr>
            <a:spLocks noGrp="1" noChangeArrowheads="1"/>
          </p:cNvSpPr>
          <p:nvPr>
            <p:ph type="body" idx="1"/>
          </p:nvPr>
        </p:nvSpPr>
        <p:spPr/>
        <p:txBody>
          <a:bodyPr/>
          <a:lstStyle/>
          <a:p>
            <a:r>
              <a:rPr lang="el-GR" altLang="en-US" dirty="0" smtClean="0"/>
              <a:t>Συνεργατική ενασχόληση νηπίων με υπολογιστή στο πλαίσιο καθημερινών σχολικών δραστηριοτήτων</a:t>
            </a:r>
          </a:p>
          <a:p>
            <a:endParaRPr lang="el-GR" altLang="en-US" dirty="0" smtClean="0"/>
          </a:p>
          <a:p>
            <a:r>
              <a:rPr lang="el-GR" altLang="en-US" dirty="0" smtClean="0"/>
              <a:t>Μελέτη της «φυσιολογικής» ένταξης του υπολογιστή σε ένα τυπικό Νηπιαγωγείο</a:t>
            </a:r>
          </a:p>
        </p:txBody>
      </p:sp>
      <p:sp>
        <p:nvSpPr>
          <p:cNvPr id="4301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45C90C4-AAA6-4F05-9D44-9305714A1B0E}" type="slidenum">
              <a:rPr lang="en-US" altLang="en-US" smtClean="0">
                <a:solidFill>
                  <a:srgbClr val="B5A788"/>
                </a:solidFill>
                <a:latin typeface="Gill Sans MT" panose="020B0502020104020203" pitchFamily="34" charset="0"/>
              </a:rPr>
              <a:pPr/>
              <a:t>17</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39122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defRPr/>
            </a:pPr>
            <a:r>
              <a:rPr lang="el-GR" sz="4000" b="1" dirty="0"/>
              <a:t>Χώρος της Έρευνας</a:t>
            </a:r>
            <a:endParaRPr lang="en-GB" sz="4000" b="1" dirty="0"/>
          </a:p>
        </p:txBody>
      </p:sp>
      <p:sp>
        <p:nvSpPr>
          <p:cNvPr id="45059" name="Rectangle 3"/>
          <p:cNvSpPr>
            <a:spLocks noGrp="1" noChangeArrowheads="1"/>
          </p:cNvSpPr>
          <p:nvPr>
            <p:ph type="body" idx="1"/>
          </p:nvPr>
        </p:nvSpPr>
        <p:spPr>
          <a:xfrm>
            <a:off x="838200" y="1800225"/>
            <a:ext cx="7772400" cy="1600200"/>
          </a:xfrm>
        </p:spPr>
        <p:txBody>
          <a:bodyPr/>
          <a:lstStyle/>
          <a:p>
            <a:pPr>
              <a:lnSpc>
                <a:spcPct val="90000"/>
              </a:lnSpc>
            </a:pPr>
            <a:r>
              <a:rPr lang="el-GR" altLang="en-US" dirty="0" smtClean="0"/>
              <a:t>Νηπιαγωγείο με 12 νήπια και 13 </a:t>
            </a:r>
            <a:r>
              <a:rPr lang="el-GR" altLang="en-US" dirty="0" err="1" smtClean="0"/>
              <a:t>προνήπια</a:t>
            </a:r>
            <a:endParaRPr lang="el-GR" altLang="en-US" dirty="0" smtClean="0"/>
          </a:p>
          <a:p>
            <a:pPr>
              <a:lnSpc>
                <a:spcPct val="90000"/>
              </a:lnSpc>
            </a:pPr>
            <a:r>
              <a:rPr lang="el-GR" altLang="en-US" dirty="0" smtClean="0"/>
              <a:t>Υποκείμενα της Έρευνας</a:t>
            </a:r>
          </a:p>
        </p:txBody>
      </p:sp>
      <p:graphicFrame>
        <p:nvGraphicFramePr>
          <p:cNvPr id="22560" name="Group 32"/>
          <p:cNvGraphicFramePr>
            <a:graphicFrameLocks noGrp="1"/>
          </p:cNvGraphicFramePr>
          <p:nvPr/>
        </p:nvGraphicFramePr>
        <p:xfrm>
          <a:off x="1676400" y="3810000"/>
          <a:ext cx="6096000" cy="1676400"/>
        </p:xfrm>
        <a:graphic>
          <a:graphicData uri="http://schemas.openxmlformats.org/drawingml/2006/table">
            <a:tbl>
              <a:tblPr/>
              <a:tblGrid>
                <a:gridCol w="2032000"/>
                <a:gridCol w="2032000"/>
                <a:gridCol w="2032000"/>
              </a:tblGrid>
              <a:tr h="838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0" i="0" u="none" strike="noStrike" cap="none" normalizeH="0" baseline="0" smtClean="0">
                          <a:ln>
                            <a:noFill/>
                          </a:ln>
                          <a:solidFill>
                            <a:schemeClr val="tx1"/>
                          </a:solidFill>
                          <a:effectLst/>
                          <a:latin typeface="Tahoma" pitchFamily="34" charset="0"/>
                          <a:cs typeface="Arial" charset="0"/>
                        </a:rPr>
                        <a:t>Αγόρια</a:t>
                      </a:r>
                      <a:endParaRPr kumimoji="0" lang="en-GB" sz="2800" b="0"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0" i="0" u="none" strike="noStrike" cap="none" normalizeH="0" baseline="0" smtClean="0">
                          <a:ln>
                            <a:noFill/>
                          </a:ln>
                          <a:solidFill>
                            <a:schemeClr val="tx1"/>
                          </a:solidFill>
                          <a:effectLst/>
                          <a:latin typeface="Tahoma" pitchFamily="34" charset="0"/>
                          <a:cs typeface="Arial" charset="0"/>
                        </a:rPr>
                        <a:t>Κορίτσια</a:t>
                      </a:r>
                      <a:endParaRPr kumimoji="0" lang="en-GB"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0" i="0" u="none" strike="noStrike" cap="none" normalizeH="0" baseline="0" smtClean="0">
                          <a:ln>
                            <a:noFill/>
                          </a:ln>
                          <a:solidFill>
                            <a:schemeClr val="tx1"/>
                          </a:solidFill>
                          <a:effectLst/>
                          <a:latin typeface="Tahoma" pitchFamily="34" charset="0"/>
                          <a:cs typeface="Arial" charset="0"/>
                        </a:rPr>
                        <a:t>Σύνολο</a:t>
                      </a:r>
                      <a:endParaRPr kumimoji="0" lang="en-GB"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0" i="0" u="none" strike="noStrike" cap="none" normalizeH="0" baseline="0" smtClean="0">
                          <a:ln>
                            <a:noFill/>
                          </a:ln>
                          <a:solidFill>
                            <a:schemeClr val="tx1"/>
                          </a:solidFill>
                          <a:effectLst/>
                          <a:latin typeface="Tahoma" pitchFamily="34" charset="0"/>
                          <a:cs typeface="Arial" charset="0"/>
                        </a:rPr>
                        <a:t>8</a:t>
                      </a:r>
                      <a:endParaRPr kumimoji="0" lang="en-GB" sz="2800" b="0" i="0" u="none" strike="noStrike" cap="none" normalizeH="0" baseline="0" smtClean="0">
                        <a:ln>
                          <a:noFill/>
                        </a:ln>
                        <a:solidFill>
                          <a:schemeClr val="tx1"/>
                        </a:solidFill>
                        <a:effectLst/>
                        <a:latin typeface="Tahoma"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0" i="0" u="none" strike="noStrike" cap="none" normalizeH="0" baseline="0" smtClean="0">
                          <a:ln>
                            <a:noFill/>
                          </a:ln>
                          <a:solidFill>
                            <a:schemeClr val="tx1"/>
                          </a:solidFill>
                          <a:effectLst/>
                          <a:latin typeface="Tahoma" pitchFamily="34" charset="0"/>
                          <a:cs typeface="Arial" charset="0"/>
                        </a:rPr>
                        <a:t>4</a:t>
                      </a:r>
                      <a:endParaRPr kumimoji="0" lang="en-GB"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2800" b="0" i="0" u="none" strike="noStrike" cap="none" normalizeH="0" baseline="0" smtClean="0">
                          <a:ln>
                            <a:noFill/>
                          </a:ln>
                          <a:solidFill>
                            <a:schemeClr val="tx1"/>
                          </a:solidFill>
                          <a:effectLst/>
                          <a:latin typeface="Tahoma" pitchFamily="34" charset="0"/>
                          <a:cs typeface="Arial" charset="0"/>
                        </a:rPr>
                        <a:t>12</a:t>
                      </a:r>
                      <a:endParaRPr kumimoji="0" lang="en-GB" sz="28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507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FA6F8D-AC40-46E8-95D2-1F52D2BC7BAC}" type="slidenum">
              <a:rPr lang="en-US" altLang="en-US" smtClean="0">
                <a:solidFill>
                  <a:srgbClr val="B5A788"/>
                </a:solidFill>
                <a:latin typeface="Gill Sans MT" panose="020B0502020104020203" pitchFamily="34" charset="0"/>
              </a:rPr>
              <a:pPr/>
              <a:t>18</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790694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99816" y="333375"/>
            <a:ext cx="7964772" cy="984250"/>
          </a:xfrm>
        </p:spPr>
        <p:txBody>
          <a:bodyPr>
            <a:normAutofit/>
          </a:bodyPr>
          <a:lstStyle/>
          <a:p>
            <a:pPr>
              <a:defRPr/>
            </a:pPr>
            <a:r>
              <a:rPr lang="el-GR" sz="4000" b="1" dirty="0"/>
              <a:t>Ερευνητικά ερωτήματα</a:t>
            </a:r>
            <a:endParaRPr lang="el-GR" sz="4000" dirty="0"/>
          </a:p>
        </p:txBody>
      </p:sp>
      <p:sp>
        <p:nvSpPr>
          <p:cNvPr id="47107" name="Rectangle 3"/>
          <p:cNvSpPr>
            <a:spLocks noGrp="1" noChangeArrowheads="1"/>
          </p:cNvSpPr>
          <p:nvPr>
            <p:ph type="body" idx="1"/>
          </p:nvPr>
        </p:nvSpPr>
        <p:spPr>
          <a:xfrm>
            <a:off x="799816" y="1524000"/>
            <a:ext cx="7772400" cy="4114800"/>
          </a:xfrm>
        </p:spPr>
        <p:txBody>
          <a:bodyPr/>
          <a:lstStyle/>
          <a:p>
            <a:pPr algn="just"/>
            <a:r>
              <a:rPr lang="el-GR" altLang="en-US" sz="2400" dirty="0" smtClean="0"/>
              <a:t>Παρατήρηση και καταγραφή του χρόνου ενασχόλησης των νηπίων σε υπολογιστικό περιβάλλον</a:t>
            </a:r>
          </a:p>
          <a:p>
            <a:pPr algn="just"/>
            <a:r>
              <a:rPr lang="el-GR" altLang="en-US" sz="2400" dirty="0" smtClean="0"/>
              <a:t>Παρατήρηση και περιγραφή των ρόλων των νηπίων στις διάφορες δραστηριότητες</a:t>
            </a:r>
          </a:p>
          <a:p>
            <a:pPr algn="just"/>
            <a:r>
              <a:rPr lang="el-GR" altLang="en-US" sz="2400" dirty="0" smtClean="0"/>
              <a:t>Μελέτη της ανάπτυξης των σκέψεων των παιδιών σχετικά με τον υπολογιστή</a:t>
            </a:r>
          </a:p>
          <a:p>
            <a:pPr algn="just"/>
            <a:r>
              <a:rPr lang="el-GR" altLang="en-US" sz="2400" dirty="0" smtClean="0"/>
              <a:t>Καταγραφή και μελέτη του τρόπου ομιλίας </a:t>
            </a:r>
          </a:p>
          <a:p>
            <a:pPr algn="just"/>
            <a:r>
              <a:rPr lang="el-GR" altLang="en-US" sz="2400" dirty="0" smtClean="0"/>
              <a:t>Είδος αλληλεπίδρασης ανάμεσα σε νήπια και υπολογιστή</a:t>
            </a:r>
          </a:p>
        </p:txBody>
      </p:sp>
      <p:sp>
        <p:nvSpPr>
          <p:cNvPr id="471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CE2B13-2E06-4F8C-8198-6B7BC7E2BA4A}" type="slidenum">
              <a:rPr lang="en-US" altLang="en-US" smtClean="0">
                <a:solidFill>
                  <a:srgbClr val="B5A788"/>
                </a:solidFill>
                <a:latin typeface="Gill Sans MT" panose="020B0502020104020203" pitchFamily="34" charset="0"/>
              </a:rPr>
              <a:pPr/>
              <a:t>19</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283493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pPr algn="just">
              <a:defRPr/>
            </a:pPr>
            <a:r>
              <a:rPr lang="el-GR" sz="4000" b="1" dirty="0"/>
              <a:t>Διαδικασία ένταξης του υπολογιστή στην τάξη</a:t>
            </a:r>
            <a:endParaRPr lang="el-GR" sz="4000" dirty="0"/>
          </a:p>
        </p:txBody>
      </p:sp>
      <p:sp>
        <p:nvSpPr>
          <p:cNvPr id="49155" name="Rectangle 3"/>
          <p:cNvSpPr>
            <a:spLocks noGrp="1" noChangeArrowheads="1"/>
          </p:cNvSpPr>
          <p:nvPr>
            <p:ph type="body" idx="1"/>
          </p:nvPr>
        </p:nvSpPr>
        <p:spPr/>
        <p:txBody>
          <a:bodyPr/>
          <a:lstStyle/>
          <a:p>
            <a:r>
              <a:rPr lang="el-GR" altLang="en-US" dirty="0" smtClean="0"/>
              <a:t>Διάστημα προετοιμασίας Διάρκειας 2 εβδομάδων</a:t>
            </a:r>
          </a:p>
          <a:p>
            <a:r>
              <a:rPr lang="el-GR" altLang="en-US" dirty="0" smtClean="0"/>
              <a:t>Προκαταρκτική συζήτηση στην τάξη</a:t>
            </a:r>
          </a:p>
          <a:p>
            <a:r>
              <a:rPr lang="el-GR" altLang="en-US" dirty="0" smtClean="0"/>
              <a:t>Εξήγηση χρήσης του υπολογιστή και των βασικών περιφερειακών συσκευών</a:t>
            </a:r>
          </a:p>
          <a:p>
            <a:r>
              <a:rPr lang="el-GR" altLang="en-US" dirty="0" smtClean="0"/>
              <a:t>Παιγνίδι Ρόλων</a:t>
            </a:r>
          </a:p>
        </p:txBody>
      </p:sp>
      <p:sp>
        <p:nvSpPr>
          <p:cNvPr id="491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86DA4F-2FA8-432F-9960-DDCAB030A01B}" type="slidenum">
              <a:rPr lang="en-US" altLang="en-US" smtClean="0">
                <a:solidFill>
                  <a:srgbClr val="B5A788"/>
                </a:solidFill>
                <a:latin typeface="Gill Sans MT" panose="020B0502020104020203" pitchFamily="34" charset="0"/>
              </a:rPr>
              <a:pPr/>
              <a:t>20</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34960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Autofit/>
          </a:bodyPr>
          <a:lstStyle/>
          <a:p>
            <a:pPr>
              <a:defRPr/>
            </a:pPr>
            <a:r>
              <a:rPr lang="el-GR" sz="4000" b="1" dirty="0"/>
              <a:t>Ημερολόγιο δραστηριότητας – πρωτόκολλο παρατήρησης</a:t>
            </a:r>
          </a:p>
        </p:txBody>
      </p:sp>
      <p:sp>
        <p:nvSpPr>
          <p:cNvPr id="51203" name="Rectangle 3"/>
          <p:cNvSpPr>
            <a:spLocks noGrp="1" noChangeArrowheads="1"/>
          </p:cNvSpPr>
          <p:nvPr>
            <p:ph type="body" idx="1"/>
          </p:nvPr>
        </p:nvSpPr>
        <p:spPr/>
        <p:txBody>
          <a:bodyPr/>
          <a:lstStyle/>
          <a:p>
            <a:r>
              <a:rPr lang="el-GR" altLang="en-US" dirty="0" smtClean="0"/>
              <a:t>Συγκρότηση σταθερών ομάδων από τρία παιδιά</a:t>
            </a:r>
          </a:p>
          <a:p>
            <a:r>
              <a:rPr lang="el-GR" altLang="en-US" dirty="0" smtClean="0"/>
              <a:t>Ημερολόγιο καθημερινής καταγραφής στα πλαίσια των δραστηριοτήτων με υπολογιστή</a:t>
            </a:r>
          </a:p>
        </p:txBody>
      </p:sp>
      <p:sp>
        <p:nvSpPr>
          <p:cNvPr id="512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6CAFE0-CAED-4045-84AC-2DFD29CC975C}" type="slidenum">
              <a:rPr lang="en-US" altLang="en-US" smtClean="0">
                <a:solidFill>
                  <a:srgbClr val="B5A788"/>
                </a:solidFill>
                <a:latin typeface="Gill Sans MT" panose="020B0502020104020203" pitchFamily="34" charset="0"/>
              </a:rPr>
              <a:pPr/>
              <a:t>21</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8909059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Autofit/>
          </a:bodyPr>
          <a:lstStyle/>
          <a:p>
            <a:pPr>
              <a:defRPr/>
            </a:pPr>
            <a:r>
              <a:rPr lang="el-GR" sz="4000" b="1" dirty="0"/>
              <a:t>Μοντέλο ανάλυσης ομιλίας των νηπίων όταν χρησιμοποιούν Η/Υ</a:t>
            </a:r>
            <a:endParaRPr lang="en-GB" sz="4000" b="1" dirty="0"/>
          </a:p>
        </p:txBody>
      </p:sp>
      <p:sp>
        <p:nvSpPr>
          <p:cNvPr id="53251" name="Rectangle 3"/>
          <p:cNvSpPr>
            <a:spLocks noGrp="1" noChangeArrowheads="1"/>
          </p:cNvSpPr>
          <p:nvPr>
            <p:ph type="body" idx="1"/>
          </p:nvPr>
        </p:nvSpPr>
        <p:spPr>
          <a:xfrm>
            <a:off x="457200" y="1600201"/>
            <a:ext cx="8229600" cy="4114800"/>
          </a:xfrm>
        </p:spPr>
        <p:txBody>
          <a:bodyPr>
            <a:noAutofit/>
          </a:bodyPr>
          <a:lstStyle/>
          <a:p>
            <a:r>
              <a:rPr lang="el-GR" altLang="en-US" sz="2800" dirty="0" smtClean="0"/>
              <a:t>Μοντέλο </a:t>
            </a:r>
            <a:r>
              <a:rPr lang="en-US" altLang="en-US" sz="2800" dirty="0" smtClean="0"/>
              <a:t>N. Mercer</a:t>
            </a:r>
            <a:r>
              <a:rPr lang="el-GR" altLang="en-US" sz="2800" dirty="0" smtClean="0"/>
              <a:t>:</a:t>
            </a:r>
            <a:r>
              <a:rPr lang="en-US" altLang="en-US" sz="2800" dirty="0" smtClean="0"/>
              <a:t> </a:t>
            </a:r>
            <a:endParaRPr lang="el-GR" altLang="en-US" sz="2800" dirty="0" smtClean="0"/>
          </a:p>
          <a:p>
            <a:pPr lvl="1"/>
            <a:r>
              <a:rPr lang="el-GR" altLang="en-US" dirty="0" smtClean="0"/>
              <a:t>Ομιλία αμφισβήτησης</a:t>
            </a:r>
          </a:p>
          <a:p>
            <a:pPr lvl="1"/>
            <a:r>
              <a:rPr lang="el-GR" altLang="en-US" dirty="0" smtClean="0"/>
              <a:t>Σωρευτική ομιλία</a:t>
            </a:r>
          </a:p>
          <a:p>
            <a:pPr lvl="1"/>
            <a:r>
              <a:rPr lang="el-GR" altLang="en-US" b="1" dirty="0" smtClean="0"/>
              <a:t>Διερευνητική ομιλία</a:t>
            </a:r>
          </a:p>
          <a:p>
            <a:pPr lvl="1"/>
            <a:r>
              <a:rPr lang="el-GR" altLang="en-US" dirty="0" smtClean="0"/>
              <a:t>Ατομικός τρόπος σκέψης</a:t>
            </a:r>
          </a:p>
          <a:p>
            <a:r>
              <a:rPr lang="el-GR" altLang="en-US" sz="2800" dirty="0" smtClean="0"/>
              <a:t>Εμπλουτισμένο με: </a:t>
            </a:r>
          </a:p>
          <a:p>
            <a:pPr lvl="1"/>
            <a:r>
              <a:rPr lang="el-GR" altLang="en-US" dirty="0" smtClean="0"/>
              <a:t>Συζήτηση με την εκπαιδευτικό</a:t>
            </a:r>
          </a:p>
          <a:p>
            <a:pPr lvl="1"/>
            <a:r>
              <a:rPr lang="el-GR" altLang="en-US" dirty="0" smtClean="0"/>
              <a:t>Λόγος χειρισμού</a:t>
            </a:r>
          </a:p>
          <a:p>
            <a:pPr lvl="1"/>
            <a:r>
              <a:rPr lang="el-GR" altLang="en-US" dirty="0" smtClean="0"/>
              <a:t>Λόγος άσχετος με τη μαθησιακή διαδικασία</a:t>
            </a:r>
          </a:p>
        </p:txBody>
      </p:sp>
      <p:sp>
        <p:nvSpPr>
          <p:cNvPr id="532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8E55D3-1CB6-4DAC-82D1-CD497AA32223}" type="slidenum">
              <a:rPr lang="en-US" altLang="en-US" sz="1600" smtClean="0">
                <a:solidFill>
                  <a:srgbClr val="B5A788"/>
                </a:solidFill>
                <a:latin typeface="+mn-lt"/>
              </a:rPr>
              <a:pPr/>
              <a:t>22</a:t>
            </a:fld>
            <a:endParaRPr lang="en-US" altLang="en-US" sz="1600" dirty="0" smtClean="0">
              <a:solidFill>
                <a:srgbClr val="B5A788"/>
              </a:solidFill>
              <a:latin typeface="+mn-lt"/>
            </a:endParaRPr>
          </a:p>
        </p:txBody>
      </p:sp>
    </p:spTree>
    <p:extLst>
      <p:ext uri="{BB962C8B-B14F-4D97-AF65-F5344CB8AC3E}">
        <p14:creationId xmlns:p14="http://schemas.microsoft.com/office/powerpoint/2010/main" val="32468894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a:defRPr/>
            </a:pPr>
            <a:r>
              <a:rPr lang="el-GR" sz="4000" b="1" dirty="0"/>
              <a:t>Εκπαιδευτικά λογισμικά της έρευνας</a:t>
            </a:r>
          </a:p>
        </p:txBody>
      </p:sp>
      <p:sp>
        <p:nvSpPr>
          <p:cNvPr id="55299" name="Rectangle 3"/>
          <p:cNvSpPr>
            <a:spLocks noGrp="1" noChangeArrowheads="1"/>
          </p:cNvSpPr>
          <p:nvPr>
            <p:ph type="body" idx="1"/>
          </p:nvPr>
        </p:nvSpPr>
        <p:spPr/>
        <p:txBody>
          <a:bodyPr/>
          <a:lstStyle/>
          <a:p>
            <a:r>
              <a:rPr lang="el-GR" altLang="en-US" sz="2400" dirty="0" smtClean="0"/>
              <a:t>Σωκράτης 102, 1</a:t>
            </a:r>
          </a:p>
          <a:p>
            <a:r>
              <a:rPr lang="el-GR" altLang="en-US" sz="2400" dirty="0" smtClean="0"/>
              <a:t>Σπαζοκεφαλιές</a:t>
            </a:r>
          </a:p>
          <a:p>
            <a:r>
              <a:rPr lang="el-GR" altLang="en-US" sz="2400" dirty="0" smtClean="0"/>
              <a:t>Ταξίδι στη χώρα των Γραμμάτων</a:t>
            </a:r>
          </a:p>
          <a:p>
            <a:r>
              <a:rPr lang="el-GR" altLang="en-US" sz="2400" dirty="0" smtClean="0"/>
              <a:t>Γράμματα και αριθμοί</a:t>
            </a:r>
          </a:p>
          <a:p>
            <a:r>
              <a:rPr lang="el-GR" altLang="en-US" sz="2400" dirty="0" smtClean="0"/>
              <a:t>Το σπίτι του </a:t>
            </a:r>
            <a:r>
              <a:rPr lang="el-GR" altLang="en-US" sz="2400" dirty="0" err="1" smtClean="0"/>
              <a:t>Μήγκι</a:t>
            </a:r>
            <a:r>
              <a:rPr lang="el-GR" altLang="en-US" sz="2400" dirty="0" smtClean="0"/>
              <a:t> </a:t>
            </a:r>
          </a:p>
          <a:p>
            <a:endParaRPr lang="el-GR" altLang="en-US" sz="2400" dirty="0" smtClean="0"/>
          </a:p>
        </p:txBody>
      </p:sp>
      <p:sp>
        <p:nvSpPr>
          <p:cNvPr id="5530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0A53F0-BAF6-49AA-A508-E4C386BE32BA}" type="slidenum">
              <a:rPr lang="en-US" altLang="en-US" smtClean="0">
                <a:solidFill>
                  <a:srgbClr val="B5A788"/>
                </a:solidFill>
                <a:latin typeface="Gill Sans MT" panose="020B0502020104020203" pitchFamily="34" charset="0"/>
              </a:rPr>
              <a:pPr/>
              <a:t>23</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6023141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defRPr/>
            </a:pPr>
            <a:r>
              <a:rPr lang="el-GR" sz="4000" b="1" dirty="0"/>
              <a:t>Δραστηριότητες της έρευνας</a:t>
            </a:r>
            <a:endParaRPr lang="el-GR" sz="4000" dirty="0"/>
          </a:p>
        </p:txBody>
      </p:sp>
      <p:sp>
        <p:nvSpPr>
          <p:cNvPr id="57347" name="Rectangle 3"/>
          <p:cNvSpPr>
            <a:spLocks noGrp="1" noChangeArrowheads="1"/>
          </p:cNvSpPr>
          <p:nvPr>
            <p:ph type="body" idx="1"/>
          </p:nvPr>
        </p:nvSpPr>
        <p:spPr>
          <a:xfrm>
            <a:off x="457200" y="1524000"/>
            <a:ext cx="8229600" cy="4525963"/>
          </a:xfrm>
        </p:spPr>
        <p:txBody>
          <a:bodyPr/>
          <a:lstStyle/>
          <a:p>
            <a:r>
              <a:rPr lang="el-GR" altLang="en-US" sz="2400" dirty="0" smtClean="0"/>
              <a:t>Αναλύθηκαν 14 δραστηριότητες</a:t>
            </a:r>
          </a:p>
          <a:p>
            <a:endParaRPr lang="el-GR" altLang="en-US" sz="2400" dirty="0" smtClean="0"/>
          </a:p>
          <a:p>
            <a:r>
              <a:rPr lang="el-GR" altLang="en-US" sz="2400" b="1" dirty="0" smtClean="0"/>
              <a:t>Επίλυση Προβλήματος</a:t>
            </a:r>
            <a:r>
              <a:rPr lang="el-GR" altLang="en-US" sz="2400" dirty="0" smtClean="0"/>
              <a:t> (Δ1, Δ2)</a:t>
            </a:r>
          </a:p>
          <a:p>
            <a:r>
              <a:rPr lang="el-GR" altLang="en-US" sz="2400" dirty="0" smtClean="0"/>
              <a:t>Εξάσκηση και Πρακτική</a:t>
            </a:r>
          </a:p>
          <a:p>
            <a:r>
              <a:rPr lang="el-GR" altLang="en-US" sz="2400" b="1" dirty="0" smtClean="0"/>
              <a:t>Ζωγραφική – Σχεδίαση </a:t>
            </a:r>
            <a:r>
              <a:rPr lang="el-GR" altLang="en-US" sz="2400" dirty="0" smtClean="0"/>
              <a:t>(Δ8)</a:t>
            </a:r>
          </a:p>
          <a:p>
            <a:r>
              <a:rPr lang="el-GR" altLang="en-US" sz="2400" dirty="0" smtClean="0"/>
              <a:t>Γλώσσα (Δ12, Δ13)</a:t>
            </a:r>
          </a:p>
        </p:txBody>
      </p:sp>
      <p:sp>
        <p:nvSpPr>
          <p:cNvPr id="5734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AFA0C9-7B37-4363-985B-C0720805DDE8}" type="slidenum">
              <a:rPr lang="en-US" altLang="en-US" smtClean="0">
                <a:solidFill>
                  <a:srgbClr val="B5A788"/>
                </a:solidFill>
                <a:latin typeface="Gill Sans MT" panose="020B0502020104020203" pitchFamily="34" charset="0"/>
              </a:rPr>
              <a:pPr/>
              <a:t>24</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7595580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normAutofit fontScale="90000"/>
          </a:bodyPr>
          <a:lstStyle/>
          <a:p>
            <a:pPr>
              <a:defRPr/>
            </a:pPr>
            <a:r>
              <a:rPr lang="el-GR" b="1" dirty="0">
                <a:cs typeface="Times New Roman" pitchFamily="18" charset="0"/>
              </a:rPr>
              <a:t>Δραστηριότητες Επίλυσης προβλήματος</a:t>
            </a:r>
            <a:endParaRPr lang="en-GB" b="1" dirty="0">
              <a:cs typeface="Times New Roman" pitchFamily="18" charset="0"/>
            </a:endParaRPr>
          </a:p>
        </p:txBody>
      </p:sp>
      <p:sp>
        <p:nvSpPr>
          <p:cNvPr id="59395" name="Rectangle 3"/>
          <p:cNvSpPr>
            <a:spLocks noGrp="1" noChangeArrowheads="1"/>
          </p:cNvSpPr>
          <p:nvPr>
            <p:ph type="body" idx="1"/>
          </p:nvPr>
        </p:nvSpPr>
        <p:spPr/>
        <p:txBody>
          <a:bodyPr/>
          <a:lstStyle/>
          <a:p>
            <a:pPr algn="just"/>
            <a:r>
              <a:rPr lang="el-GR" altLang="en-US" dirty="0" smtClean="0">
                <a:cs typeface="Times New Roman" panose="02020603050405020304" pitchFamily="18" charset="0"/>
              </a:rPr>
              <a:t>δημιουργούν κίνητρα κι ενθαρρύνουν τα νήπια ώστε να κάνουν επιλογές και να παίρνουν αποφάσεις </a:t>
            </a:r>
            <a:endParaRPr lang="el-GR" altLang="en-US" dirty="0" smtClean="0"/>
          </a:p>
          <a:p>
            <a:pPr algn="just">
              <a:buFont typeface="Wingdings" panose="05000000000000000000" pitchFamily="2" charset="2"/>
              <a:buNone/>
            </a:pPr>
            <a:endParaRPr lang="el-GR" altLang="en-US" dirty="0" smtClean="0">
              <a:cs typeface="Times New Roman" panose="02020603050405020304" pitchFamily="18" charset="0"/>
            </a:endParaRPr>
          </a:p>
        </p:txBody>
      </p:sp>
      <p:sp>
        <p:nvSpPr>
          <p:cNvPr id="5939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552479-D9E0-4AC8-9681-B0309EED7FAD}" type="slidenum">
              <a:rPr lang="en-US" altLang="en-US" smtClean="0">
                <a:solidFill>
                  <a:srgbClr val="B5A788"/>
                </a:solidFill>
                <a:latin typeface="Gill Sans MT" panose="020B0502020104020203" pitchFamily="34" charset="0"/>
              </a:rPr>
              <a:pPr/>
              <a:t>25</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198347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Autofit/>
          </a:bodyPr>
          <a:lstStyle/>
          <a:p>
            <a:pPr algn="just">
              <a:defRPr/>
            </a:pPr>
            <a:r>
              <a:rPr lang="el-GR" sz="4000" b="1" dirty="0">
                <a:cs typeface="Times New Roman" pitchFamily="18" charset="0"/>
              </a:rPr>
              <a:t>Δραστηριότητες Εξάσκησης και πρακτικής</a:t>
            </a:r>
            <a:r>
              <a:rPr lang="el-GR" sz="4000" dirty="0">
                <a:cs typeface="Times New Roman" pitchFamily="18" charset="0"/>
              </a:rPr>
              <a:t> (</a:t>
            </a:r>
            <a:r>
              <a:rPr lang="en-US" sz="4000" dirty="0">
                <a:cs typeface="Times New Roman" pitchFamily="18" charset="0"/>
              </a:rPr>
              <a:t>Drill</a:t>
            </a:r>
            <a:r>
              <a:rPr lang="el-GR" sz="4000" dirty="0">
                <a:cs typeface="Times New Roman" pitchFamily="18" charset="0"/>
              </a:rPr>
              <a:t> &amp; </a:t>
            </a:r>
            <a:r>
              <a:rPr lang="en-US" sz="4000" dirty="0">
                <a:cs typeface="Times New Roman" pitchFamily="18" charset="0"/>
              </a:rPr>
              <a:t>practice</a:t>
            </a:r>
            <a:r>
              <a:rPr lang="el-GR" sz="4000" dirty="0">
                <a:cs typeface="Times New Roman" pitchFamily="18" charset="0"/>
              </a:rPr>
              <a:t>) </a:t>
            </a:r>
          </a:p>
        </p:txBody>
      </p:sp>
      <p:sp>
        <p:nvSpPr>
          <p:cNvPr id="61443" name="Rectangle 3"/>
          <p:cNvSpPr>
            <a:spLocks noGrp="1" noChangeArrowheads="1"/>
          </p:cNvSpPr>
          <p:nvPr>
            <p:ph type="body" idx="1"/>
          </p:nvPr>
        </p:nvSpPr>
        <p:spPr>
          <a:xfrm>
            <a:off x="842962" y="1804194"/>
            <a:ext cx="7767638" cy="4114800"/>
          </a:xfrm>
        </p:spPr>
        <p:txBody>
          <a:bodyPr/>
          <a:lstStyle/>
          <a:p>
            <a:r>
              <a:rPr lang="el-GR" altLang="en-US" sz="2800" dirty="0" smtClean="0">
                <a:cs typeface="Times New Roman" panose="02020603050405020304" pitchFamily="18" charset="0"/>
              </a:rPr>
              <a:t>Χαρακτηρίζονται οι δραστηριότητες που έχουν ως στόχο τους την εξάσκηση και την πρακτική εφαρμογή σε επιμέρους αντικείμενα του αναλυτικού προγράμματος. </a:t>
            </a:r>
            <a:endParaRPr lang="el-GR" altLang="en-US" sz="2800" dirty="0" smtClean="0"/>
          </a:p>
          <a:p>
            <a:r>
              <a:rPr lang="el-GR" altLang="en-US" sz="2800" dirty="0" smtClean="0">
                <a:cs typeface="Times New Roman" panose="02020603050405020304" pitchFamily="18" charset="0"/>
              </a:rPr>
              <a:t>Οι δραστηριότητες αυτές παρέχουν μετά από κάθε ερώτηση άμεση απάντηση – έλεγχο και διόρθωση. </a:t>
            </a:r>
          </a:p>
        </p:txBody>
      </p:sp>
      <p:sp>
        <p:nvSpPr>
          <p:cNvPr id="6144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46DA26-F05D-4CBB-8A8B-5695BE2C944A}" type="slidenum">
              <a:rPr lang="en-US" altLang="en-US" smtClean="0">
                <a:solidFill>
                  <a:srgbClr val="B5A788"/>
                </a:solidFill>
                <a:latin typeface="Gill Sans MT" panose="020B0502020104020203" pitchFamily="34" charset="0"/>
              </a:rPr>
              <a:pPr/>
              <a:t>26</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90894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fontScale="90000"/>
          </a:bodyPr>
          <a:lstStyle/>
          <a:p>
            <a:pPr algn="just">
              <a:defRPr/>
            </a:pPr>
            <a:r>
              <a:rPr lang="el-GR" dirty="0">
                <a:cs typeface="Times New Roman" pitchFamily="18" charset="0"/>
              </a:rPr>
              <a:t>Δ</a:t>
            </a:r>
            <a:r>
              <a:rPr lang="el-GR" b="1" dirty="0">
                <a:cs typeface="Times New Roman" pitchFamily="18" charset="0"/>
              </a:rPr>
              <a:t>ραστηριότητες Ζωγραφικής / σχεδίασης</a:t>
            </a:r>
            <a:r>
              <a:rPr lang="el-GR" dirty="0">
                <a:cs typeface="Times New Roman" pitchFamily="18" charset="0"/>
              </a:rPr>
              <a:t> </a:t>
            </a:r>
          </a:p>
        </p:txBody>
      </p:sp>
      <p:sp>
        <p:nvSpPr>
          <p:cNvPr id="63491" name="Rectangle 3"/>
          <p:cNvSpPr>
            <a:spLocks noGrp="1" noChangeArrowheads="1"/>
          </p:cNvSpPr>
          <p:nvPr>
            <p:ph type="body" idx="1"/>
          </p:nvPr>
        </p:nvSpPr>
        <p:spPr>
          <a:xfrm>
            <a:off x="822325" y="1743075"/>
            <a:ext cx="7499350" cy="4800600"/>
          </a:xfrm>
        </p:spPr>
        <p:txBody>
          <a:bodyPr/>
          <a:lstStyle/>
          <a:p>
            <a:pPr algn="just"/>
            <a:r>
              <a:rPr lang="el-GR" altLang="en-US" sz="2800" dirty="0" smtClean="0">
                <a:cs typeface="Times New Roman" panose="02020603050405020304" pitchFamily="18" charset="0"/>
              </a:rPr>
              <a:t>Είναι ιδιαίτερα αγαπητές από τα παιδιά. </a:t>
            </a:r>
          </a:p>
          <a:p>
            <a:pPr algn="just"/>
            <a:r>
              <a:rPr lang="el-GR" altLang="en-US" sz="2800" dirty="0" smtClean="0">
                <a:cs typeface="Times New Roman" panose="02020603050405020304" pitchFamily="18" charset="0"/>
              </a:rPr>
              <a:t>Ο προσανατολισμός της διαδικασίας σε προγράμματα ζωγραφικής είναι πολύ πιο κοντά στους τρόπους που το παιδί παίζει με τα υλικά στο χώρο της τάξης.  </a:t>
            </a:r>
          </a:p>
        </p:txBody>
      </p:sp>
      <p:sp>
        <p:nvSpPr>
          <p:cNvPr id="6349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2FDF29-E633-4D09-94BE-19E64644C46A}" type="slidenum">
              <a:rPr lang="en-US" altLang="en-US" smtClean="0">
                <a:solidFill>
                  <a:srgbClr val="B5A788"/>
                </a:solidFill>
                <a:latin typeface="Gill Sans MT" panose="020B0502020104020203" pitchFamily="34" charset="0"/>
              </a:rPr>
              <a:pPr/>
              <a:t>27</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35029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gn="just">
              <a:defRPr/>
            </a:pPr>
            <a:r>
              <a:rPr lang="el-GR" b="1" dirty="0">
                <a:cs typeface="Times New Roman" pitchFamily="18" charset="0"/>
              </a:rPr>
              <a:t>Δραστηριότητες Γλώσσας</a:t>
            </a:r>
            <a:r>
              <a:rPr lang="el-GR" dirty="0">
                <a:cs typeface="Times New Roman" pitchFamily="18" charset="0"/>
              </a:rPr>
              <a:t> </a:t>
            </a:r>
          </a:p>
        </p:txBody>
      </p:sp>
      <p:sp>
        <p:nvSpPr>
          <p:cNvPr id="65539" name="Rectangle 3"/>
          <p:cNvSpPr>
            <a:spLocks noGrp="1" noChangeArrowheads="1"/>
          </p:cNvSpPr>
          <p:nvPr>
            <p:ph type="body" idx="1"/>
          </p:nvPr>
        </p:nvSpPr>
        <p:spPr/>
        <p:txBody>
          <a:bodyPr/>
          <a:lstStyle/>
          <a:p>
            <a:r>
              <a:rPr lang="el-GR" altLang="en-US" smtClean="0">
                <a:cs typeface="Times New Roman" panose="02020603050405020304" pitchFamily="18" charset="0"/>
              </a:rPr>
              <a:t>Οι υπολογιστές μπορούν να αποτελέσουν ένα σημαντικό παράγοντα για την ανάπτυξη της γλώσσας όσον αφορά στην προσχολική εκπαίδευση μέσα από τη χρήση προγραμμάτων γλώσσας. </a:t>
            </a:r>
            <a:endParaRPr lang="en-GB" altLang="en-US" smtClean="0">
              <a:cs typeface="Times New Roman" panose="02020603050405020304" pitchFamily="18" charset="0"/>
            </a:endParaRPr>
          </a:p>
        </p:txBody>
      </p:sp>
      <p:sp>
        <p:nvSpPr>
          <p:cNvPr id="6554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2E924D-B5DE-4C03-85F6-B2C50D295A7D}" type="slidenum">
              <a:rPr lang="en-US" altLang="en-US" smtClean="0">
                <a:solidFill>
                  <a:srgbClr val="B5A788"/>
                </a:solidFill>
                <a:latin typeface="Gill Sans MT" panose="020B0502020104020203" pitchFamily="34" charset="0"/>
              </a:rPr>
              <a:pPr/>
              <a:t>28</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061108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l-GR" sz="4000" b="1" dirty="0"/>
              <a:t>Ανάλυση αποτελεσμάτων</a:t>
            </a:r>
            <a:endParaRPr lang="en-GB" sz="4000" b="1" dirty="0"/>
          </a:p>
        </p:txBody>
      </p:sp>
      <p:sp>
        <p:nvSpPr>
          <p:cNvPr id="67587" name="Rectangle 3"/>
          <p:cNvSpPr>
            <a:spLocks noGrp="1" noChangeArrowheads="1"/>
          </p:cNvSpPr>
          <p:nvPr>
            <p:ph type="body" idx="1"/>
          </p:nvPr>
        </p:nvSpPr>
        <p:spPr/>
        <p:txBody>
          <a:bodyPr/>
          <a:lstStyle/>
          <a:p>
            <a:r>
              <a:rPr lang="el-GR" altLang="en-US" dirty="0" smtClean="0"/>
              <a:t>Χρόνος ενασχόλησης και είδος δραστηριότητας</a:t>
            </a:r>
          </a:p>
          <a:p>
            <a:r>
              <a:rPr lang="el-GR" altLang="en-US" dirty="0" smtClean="0"/>
              <a:t>Ρόλοι μελών ομάδας</a:t>
            </a:r>
          </a:p>
          <a:p>
            <a:r>
              <a:rPr lang="el-GR" altLang="en-US" dirty="0" smtClean="0"/>
              <a:t>«Ανθρωπομορφισμός»</a:t>
            </a:r>
          </a:p>
          <a:p>
            <a:r>
              <a:rPr lang="el-GR" altLang="en-US" dirty="0" smtClean="0"/>
              <a:t>Τρόπος ομιλίας</a:t>
            </a:r>
          </a:p>
        </p:txBody>
      </p:sp>
      <p:sp>
        <p:nvSpPr>
          <p:cNvPr id="6758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6A683A-BCC1-4279-89D4-228A55EEABF6}" type="slidenum">
              <a:rPr lang="en-US" altLang="en-US" smtClean="0">
                <a:solidFill>
                  <a:srgbClr val="B5A788"/>
                </a:solidFill>
                <a:latin typeface="Gill Sans MT" panose="020B0502020104020203" pitchFamily="34" charset="0"/>
              </a:rPr>
              <a:pPr/>
              <a:t>29</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170418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pPr>
              <a:defRPr/>
            </a:pPr>
            <a:r>
              <a:rPr lang="el-GR" sz="4000" b="1" dirty="0"/>
              <a:t>Χρόνος ενασχόλησης και είδος δραστηριότητας</a:t>
            </a:r>
          </a:p>
        </p:txBody>
      </p:sp>
      <p:sp>
        <p:nvSpPr>
          <p:cNvPr id="69635" name="Rectangle 5"/>
          <p:cNvSpPr>
            <a:spLocks noChangeArrowheads="1"/>
          </p:cNvSpPr>
          <p:nvPr/>
        </p:nvSpPr>
        <p:spPr bwMode="auto">
          <a:xfrm>
            <a:off x="1924050" y="2052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aphicFrame>
        <p:nvGraphicFramePr>
          <p:cNvPr id="69636" name="Object 2"/>
          <p:cNvGraphicFramePr>
            <a:graphicFrameLocks noChangeAspect="1"/>
          </p:cNvGraphicFramePr>
          <p:nvPr/>
        </p:nvGraphicFramePr>
        <p:xfrm>
          <a:off x="762000" y="1600200"/>
          <a:ext cx="8001000" cy="4800600"/>
        </p:xfrm>
        <a:graphic>
          <a:graphicData uri="http://schemas.openxmlformats.org/presentationml/2006/ole">
            <mc:AlternateContent xmlns:mc="http://schemas.openxmlformats.org/markup-compatibility/2006">
              <mc:Choice xmlns:v="urn:schemas-microsoft-com:vml" Requires="v">
                <p:oleObj spid="_x0000_s1029" r:id="rId4" imgW="5295900" imgH="2752725" progId="Excel.Chart.8">
                  <p:embed/>
                </p:oleObj>
              </mc:Choice>
              <mc:Fallback>
                <p:oleObj r:id="rId4" imgW="5295900" imgH="27527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02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9638"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FDD722-86E2-4068-9537-E71FF28EED51}" type="slidenum">
              <a:rPr lang="en-US" altLang="en-US" smtClean="0">
                <a:solidFill>
                  <a:srgbClr val="B5A788"/>
                </a:solidFill>
                <a:latin typeface="Gill Sans MT" panose="020B0502020104020203" pitchFamily="34" charset="0"/>
              </a:rPr>
              <a:pPr/>
              <a:t>30</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54241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defRPr/>
            </a:pPr>
            <a:r>
              <a:rPr lang="el-GR" sz="4000" b="1" dirty="0"/>
              <a:t>Ρόλοι των μελών της ομάδας</a:t>
            </a:r>
            <a:endParaRPr lang="en-GB" sz="4000" b="1" dirty="0"/>
          </a:p>
        </p:txBody>
      </p:sp>
      <p:sp>
        <p:nvSpPr>
          <p:cNvPr id="71683" name="Rectangle 3"/>
          <p:cNvSpPr>
            <a:spLocks noGrp="1" noChangeArrowheads="1"/>
          </p:cNvSpPr>
          <p:nvPr>
            <p:ph type="body" idx="1"/>
          </p:nvPr>
        </p:nvSpPr>
        <p:spPr/>
        <p:txBody>
          <a:bodyPr/>
          <a:lstStyle/>
          <a:p>
            <a:r>
              <a:rPr lang="el-GR" altLang="en-US" dirty="0" smtClean="0"/>
              <a:t>Αρχηγός</a:t>
            </a:r>
          </a:p>
          <a:p>
            <a:r>
              <a:rPr lang="el-GR" altLang="en-US" dirty="0" smtClean="0"/>
              <a:t>Βοηθός</a:t>
            </a:r>
          </a:p>
          <a:p>
            <a:r>
              <a:rPr lang="el-GR" altLang="en-US" dirty="0" smtClean="0"/>
              <a:t>Σύμβουλος</a:t>
            </a:r>
          </a:p>
          <a:p>
            <a:r>
              <a:rPr lang="el-GR" altLang="en-US" dirty="0" smtClean="0"/>
              <a:t>Παρατηρητής</a:t>
            </a:r>
          </a:p>
        </p:txBody>
      </p:sp>
      <p:sp>
        <p:nvSpPr>
          <p:cNvPr id="716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55690A-F000-4F59-8B18-D5C8DD11B76B}" type="slidenum">
              <a:rPr lang="en-US" altLang="en-US" smtClean="0">
                <a:solidFill>
                  <a:srgbClr val="B5A788"/>
                </a:solidFill>
                <a:latin typeface="Gill Sans MT" panose="020B0502020104020203" pitchFamily="34" charset="0"/>
              </a:rPr>
              <a:pPr/>
              <a:t>31</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198055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Autofit/>
          </a:bodyPr>
          <a:lstStyle/>
          <a:p>
            <a:pPr>
              <a:defRPr/>
            </a:pPr>
            <a:r>
              <a:rPr lang="el-GR" sz="4000" b="1" dirty="0"/>
              <a:t>Εναλλαγή ρόλων ανά δραστηριότητα (Α’)</a:t>
            </a:r>
            <a:endParaRPr lang="en-GB" sz="4000" b="1" dirty="0"/>
          </a:p>
        </p:txBody>
      </p:sp>
      <p:sp>
        <p:nvSpPr>
          <p:cNvPr id="73731" name="Rectangle 5"/>
          <p:cNvSpPr>
            <a:spLocks noChangeArrowheads="1"/>
          </p:cNvSpPr>
          <p:nvPr/>
        </p:nvSpPr>
        <p:spPr bwMode="auto">
          <a:xfrm>
            <a:off x="2195513" y="2014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aphicFrame>
        <p:nvGraphicFramePr>
          <p:cNvPr id="73732" name="Object 2"/>
          <p:cNvGraphicFramePr>
            <a:graphicFrameLocks noChangeAspect="1"/>
          </p:cNvGraphicFramePr>
          <p:nvPr/>
        </p:nvGraphicFramePr>
        <p:xfrm>
          <a:off x="1066800" y="1447800"/>
          <a:ext cx="7848600" cy="4648200"/>
        </p:xfrm>
        <a:graphic>
          <a:graphicData uri="http://schemas.openxmlformats.org/presentationml/2006/ole">
            <mc:AlternateContent xmlns:mc="http://schemas.openxmlformats.org/markup-compatibility/2006">
              <mc:Choice xmlns:v="urn:schemas-microsoft-com:vml" Requires="v">
                <p:oleObj spid="_x0000_s2053" r:id="rId4" imgW="4752975" imgH="2828925" progId="Excel.Chart.8">
                  <p:embed/>
                </p:oleObj>
              </mc:Choice>
              <mc:Fallback>
                <p:oleObj r:id="rId4" imgW="4752975" imgH="282892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47800"/>
                        <a:ext cx="784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4"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6EFBB5-F017-49DF-B1AB-67FEE0C3AEF5}" type="slidenum">
              <a:rPr lang="en-US" altLang="en-US" smtClean="0">
                <a:solidFill>
                  <a:srgbClr val="B5A788"/>
                </a:solidFill>
                <a:latin typeface="Gill Sans MT" panose="020B0502020104020203" pitchFamily="34" charset="0"/>
              </a:rPr>
              <a:pPr/>
              <a:t>32</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906339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Autofit/>
          </a:bodyPr>
          <a:lstStyle/>
          <a:p>
            <a:pPr>
              <a:defRPr/>
            </a:pPr>
            <a:r>
              <a:rPr lang="el-GR" sz="4000" b="1" dirty="0"/>
              <a:t>Εναλλαγή ρόλων ανά δραστηριότητα (Β’)</a:t>
            </a:r>
            <a:endParaRPr lang="en-GB" sz="4000" b="1" dirty="0"/>
          </a:p>
        </p:txBody>
      </p:sp>
      <p:sp>
        <p:nvSpPr>
          <p:cNvPr id="75779" name="Rectangle 3"/>
          <p:cNvSpPr>
            <a:spLocks noChangeArrowheads="1"/>
          </p:cNvSpPr>
          <p:nvPr/>
        </p:nvSpPr>
        <p:spPr bwMode="auto">
          <a:xfrm>
            <a:off x="2195513" y="2014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75780" name="Rectangle 6"/>
          <p:cNvSpPr>
            <a:spLocks noChangeArrowheads="1"/>
          </p:cNvSpPr>
          <p:nvPr/>
        </p:nvSpPr>
        <p:spPr bwMode="auto">
          <a:xfrm>
            <a:off x="2205038" y="2024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aphicFrame>
        <p:nvGraphicFramePr>
          <p:cNvPr id="75781" name="Object 2"/>
          <p:cNvGraphicFramePr>
            <a:graphicFrameLocks noChangeAspect="1"/>
          </p:cNvGraphicFramePr>
          <p:nvPr/>
        </p:nvGraphicFramePr>
        <p:xfrm>
          <a:off x="1066800" y="1752600"/>
          <a:ext cx="7696200" cy="4419600"/>
        </p:xfrm>
        <a:graphic>
          <a:graphicData uri="http://schemas.openxmlformats.org/presentationml/2006/ole">
            <mc:AlternateContent xmlns:mc="http://schemas.openxmlformats.org/markup-compatibility/2006">
              <mc:Choice xmlns:v="urn:schemas-microsoft-com:vml" Requires="v">
                <p:oleObj spid="_x0000_s3077" r:id="rId4" imgW="4733925" imgH="2809875" progId="Excel.Chart.8">
                  <p:embed/>
                </p:oleObj>
              </mc:Choice>
              <mc:Fallback>
                <p:oleObj r:id="rId4" imgW="4733925" imgH="28098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752600"/>
                        <a:ext cx="7696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578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CDF3053-62B9-4052-9E5F-A20B0546AB99}" type="slidenum">
              <a:rPr lang="en-US" altLang="en-US" smtClean="0">
                <a:solidFill>
                  <a:srgbClr val="B5A788"/>
                </a:solidFill>
                <a:latin typeface="Gill Sans MT" panose="020B0502020104020203" pitchFamily="34" charset="0"/>
              </a:rPr>
              <a:pPr/>
              <a:t>33</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953337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Autofit/>
          </a:bodyPr>
          <a:lstStyle/>
          <a:p>
            <a:pPr>
              <a:defRPr/>
            </a:pPr>
            <a:r>
              <a:rPr lang="el-GR" sz="4000" b="1" dirty="0"/>
              <a:t>Εναλλαγή ρόλων ανά δραστηριότητα (Γ’)</a:t>
            </a:r>
            <a:endParaRPr lang="en-GB" sz="4000" b="1" dirty="0"/>
          </a:p>
        </p:txBody>
      </p:sp>
      <p:sp>
        <p:nvSpPr>
          <p:cNvPr id="77827" name="Rectangle 3"/>
          <p:cNvSpPr>
            <a:spLocks noChangeArrowheads="1"/>
          </p:cNvSpPr>
          <p:nvPr/>
        </p:nvSpPr>
        <p:spPr bwMode="auto">
          <a:xfrm>
            <a:off x="2195513" y="2014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77828" name="Rectangle 6"/>
          <p:cNvSpPr>
            <a:spLocks noChangeArrowheads="1"/>
          </p:cNvSpPr>
          <p:nvPr/>
        </p:nvSpPr>
        <p:spPr bwMode="auto">
          <a:xfrm>
            <a:off x="2224088" y="2047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aphicFrame>
        <p:nvGraphicFramePr>
          <p:cNvPr id="77829" name="Object 2"/>
          <p:cNvGraphicFramePr>
            <a:graphicFrameLocks noChangeAspect="1"/>
          </p:cNvGraphicFramePr>
          <p:nvPr/>
        </p:nvGraphicFramePr>
        <p:xfrm>
          <a:off x="1219200" y="1676400"/>
          <a:ext cx="7467600" cy="4343400"/>
        </p:xfrm>
        <a:graphic>
          <a:graphicData uri="http://schemas.openxmlformats.org/presentationml/2006/ole">
            <mc:AlternateContent xmlns:mc="http://schemas.openxmlformats.org/markup-compatibility/2006">
              <mc:Choice xmlns:v="urn:schemas-microsoft-com:vml" Requires="v">
                <p:oleObj spid="_x0000_s4101" r:id="rId4" imgW="4695825" imgH="2762250" progId="Excel.Chart.8">
                  <p:embed/>
                </p:oleObj>
              </mc:Choice>
              <mc:Fallback>
                <p:oleObj r:id="rId4" imgW="4695825" imgH="27622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676400"/>
                        <a:ext cx="746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CCCB0A3-9FF2-4DA6-BB19-66D564C11CEE}" type="slidenum">
              <a:rPr lang="en-US" altLang="en-US" smtClean="0">
                <a:solidFill>
                  <a:srgbClr val="B5A788"/>
                </a:solidFill>
                <a:latin typeface="Gill Sans MT" panose="020B0502020104020203" pitchFamily="34" charset="0"/>
              </a:rPr>
              <a:pPr/>
              <a:t>34</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6594450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Autofit/>
          </a:bodyPr>
          <a:lstStyle/>
          <a:p>
            <a:pPr>
              <a:defRPr/>
            </a:pPr>
            <a:r>
              <a:rPr lang="el-GR" sz="4000" b="1" dirty="0"/>
              <a:t>Εναλλαγή ρόλων ανά δραστηριότητα (Δ’)</a:t>
            </a:r>
          </a:p>
        </p:txBody>
      </p:sp>
      <p:sp>
        <p:nvSpPr>
          <p:cNvPr id="79875" name="Rectangle 3"/>
          <p:cNvSpPr>
            <a:spLocks noChangeArrowheads="1"/>
          </p:cNvSpPr>
          <p:nvPr/>
        </p:nvSpPr>
        <p:spPr bwMode="auto">
          <a:xfrm>
            <a:off x="2195513" y="2014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79876" name="Rectangle 6"/>
          <p:cNvSpPr>
            <a:spLocks noChangeArrowheads="1"/>
          </p:cNvSpPr>
          <p:nvPr/>
        </p:nvSpPr>
        <p:spPr bwMode="auto">
          <a:xfrm>
            <a:off x="2224088" y="2047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aphicFrame>
        <p:nvGraphicFramePr>
          <p:cNvPr id="79877" name="Object 2"/>
          <p:cNvGraphicFramePr>
            <a:graphicFrameLocks noChangeAspect="1"/>
          </p:cNvGraphicFramePr>
          <p:nvPr/>
        </p:nvGraphicFramePr>
        <p:xfrm>
          <a:off x="1219200" y="1828800"/>
          <a:ext cx="7467600" cy="4267200"/>
        </p:xfrm>
        <a:graphic>
          <a:graphicData uri="http://schemas.openxmlformats.org/presentationml/2006/ole">
            <mc:AlternateContent xmlns:mc="http://schemas.openxmlformats.org/markup-compatibility/2006">
              <mc:Choice xmlns:v="urn:schemas-microsoft-com:vml" Requires="v">
                <p:oleObj spid="_x0000_s5125" r:id="rId4" imgW="4695825" imgH="2762250" progId="Excel.Chart.8">
                  <p:embed/>
                </p:oleObj>
              </mc:Choice>
              <mc:Fallback>
                <p:oleObj r:id="rId4" imgW="4695825" imgH="276225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828800"/>
                        <a:ext cx="7467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987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462158-C853-4603-93EB-78756B78F619}" type="slidenum">
              <a:rPr lang="en-US" altLang="en-US" smtClean="0">
                <a:solidFill>
                  <a:srgbClr val="B5A788"/>
                </a:solidFill>
                <a:latin typeface="Gill Sans MT" panose="020B0502020104020203" pitchFamily="34" charset="0"/>
              </a:rPr>
              <a:pPr/>
              <a:t>35</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236575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Autofit/>
          </a:bodyPr>
          <a:lstStyle/>
          <a:p>
            <a:pPr>
              <a:defRPr/>
            </a:pPr>
            <a:r>
              <a:rPr lang="el-GR" sz="4000" b="1" dirty="0"/>
              <a:t>Εναλλαγή ρόλων στο εσωτερικό των  δραστηριοτήτων</a:t>
            </a:r>
            <a:endParaRPr lang="en-GB" sz="4000" b="1" dirty="0"/>
          </a:p>
        </p:txBody>
      </p:sp>
      <p:sp>
        <p:nvSpPr>
          <p:cNvPr id="81923" name="Rectangle 3"/>
          <p:cNvSpPr>
            <a:spLocks noGrp="1" noChangeArrowheads="1"/>
          </p:cNvSpPr>
          <p:nvPr>
            <p:ph type="body" idx="1"/>
          </p:nvPr>
        </p:nvSpPr>
        <p:spPr/>
        <p:txBody>
          <a:bodyPr/>
          <a:lstStyle/>
          <a:p>
            <a:pPr algn="just">
              <a:buFont typeface="Wingdings" panose="05000000000000000000" pitchFamily="2" charset="2"/>
              <a:buNone/>
            </a:pPr>
            <a:r>
              <a:rPr lang="el-GR" altLang="en-US" sz="1800" b="1" smtClean="0">
                <a:cs typeface="Times New Roman" panose="02020603050405020304" pitchFamily="18" charset="0"/>
              </a:rPr>
              <a:t>Απόσπασμα 2: Ομάδα Α’. Δραστηριότητα Δ7.</a:t>
            </a:r>
            <a:r>
              <a:rPr lang="en-GB" altLang="en-US" sz="1800" smtClean="0">
                <a:cs typeface="Times New Roman" panose="02020603050405020304" pitchFamily="18" charset="0"/>
              </a:rPr>
              <a:t> </a:t>
            </a:r>
            <a:endParaRPr lang="el-GR" altLang="en-US" sz="1800" smtClean="0"/>
          </a:p>
          <a:p>
            <a:pPr algn="just"/>
            <a:r>
              <a:rPr lang="el-GR" altLang="en-US" sz="1800" smtClean="0">
                <a:cs typeface="Times New Roman" panose="02020603050405020304" pitchFamily="18" charset="0"/>
              </a:rPr>
              <a:t>Α1: Θα πατήσουμε το μικρό, το μεγάλο και το μεγαλύτερο για να γίνει αυτό το σχέδιο που έχει από κάτω και δεν ξέρουμε τι είναι. Έκανε «ωω».</a:t>
            </a:r>
          </a:p>
          <a:p>
            <a:pPr algn="just"/>
            <a:r>
              <a:rPr lang="el-GR" altLang="en-US" sz="1800" smtClean="0">
                <a:cs typeface="Times New Roman" panose="02020603050405020304" pitchFamily="18" charset="0"/>
              </a:rPr>
              <a:t> Α3: </a:t>
            </a:r>
            <a:r>
              <a:rPr lang="el-GR" altLang="en-US" sz="1800" i="1" smtClean="0">
                <a:cs typeface="Times New Roman" panose="02020603050405020304" pitchFamily="18" charset="0"/>
              </a:rPr>
              <a:t>Έκανες λάθος. Άσε εμένα. </a:t>
            </a:r>
            <a:endParaRPr lang="el-GR" altLang="en-US" sz="1800" smtClean="0">
              <a:cs typeface="Times New Roman" panose="02020603050405020304" pitchFamily="18" charset="0"/>
            </a:endParaRPr>
          </a:p>
          <a:p>
            <a:pPr algn="just"/>
            <a:r>
              <a:rPr lang="el-GR" altLang="en-US" sz="1800" smtClean="0">
                <a:cs typeface="Times New Roman" panose="02020603050405020304" pitchFamily="18" charset="0"/>
              </a:rPr>
              <a:t> Α1: </a:t>
            </a:r>
            <a:r>
              <a:rPr lang="el-GR" altLang="en-US" sz="1800" i="1" smtClean="0">
                <a:cs typeface="Times New Roman" panose="02020603050405020304" pitchFamily="18" charset="0"/>
              </a:rPr>
              <a:t>Όχι, εγώ!</a:t>
            </a:r>
            <a:endParaRPr lang="el-GR" altLang="en-US" sz="1800" smtClean="0">
              <a:cs typeface="Times New Roman" panose="02020603050405020304" pitchFamily="18" charset="0"/>
            </a:endParaRPr>
          </a:p>
          <a:p>
            <a:pPr algn="just"/>
            <a:r>
              <a:rPr lang="el-GR" altLang="en-US" sz="1800" smtClean="0">
                <a:cs typeface="Times New Roman" panose="02020603050405020304" pitchFamily="18" charset="0"/>
              </a:rPr>
              <a:t> Α3: </a:t>
            </a:r>
            <a:r>
              <a:rPr lang="el-GR" altLang="en-US" sz="1800" i="1" smtClean="0">
                <a:cs typeface="Times New Roman" panose="02020603050405020304" pitchFamily="18" charset="0"/>
              </a:rPr>
              <a:t>Εδώ πάτα, αυτό το μέγεθος χρειάζεται τώρα, κάνεις λάθη.</a:t>
            </a:r>
            <a:endParaRPr lang="el-GR" altLang="en-US" sz="1800" smtClean="0">
              <a:cs typeface="Times New Roman" panose="02020603050405020304" pitchFamily="18" charset="0"/>
            </a:endParaRPr>
          </a:p>
          <a:p>
            <a:pPr algn="just"/>
            <a:r>
              <a:rPr lang="el-GR" altLang="en-US" sz="1800" smtClean="0">
                <a:cs typeface="Times New Roman" panose="02020603050405020304" pitchFamily="18" charset="0"/>
              </a:rPr>
              <a:t>Α1: </a:t>
            </a:r>
            <a:r>
              <a:rPr lang="el-GR" altLang="en-US" sz="1800" i="1" smtClean="0">
                <a:cs typeface="Times New Roman" panose="02020603050405020304" pitchFamily="18" charset="0"/>
              </a:rPr>
              <a:t>Όχι, λάθος.</a:t>
            </a:r>
            <a:endParaRPr lang="el-GR" altLang="en-US" sz="1800" smtClean="0">
              <a:cs typeface="Times New Roman" panose="02020603050405020304" pitchFamily="18" charset="0"/>
            </a:endParaRPr>
          </a:p>
          <a:p>
            <a:pPr algn="just"/>
            <a:r>
              <a:rPr lang="el-GR" altLang="en-US" sz="1800" smtClean="0">
                <a:cs typeface="Times New Roman" panose="02020603050405020304" pitchFamily="18" charset="0"/>
              </a:rPr>
              <a:t> Α3: </a:t>
            </a:r>
            <a:r>
              <a:rPr lang="el-GR" altLang="en-US" sz="1800" i="1" smtClean="0">
                <a:cs typeface="Times New Roman" panose="02020603050405020304" pitchFamily="18" charset="0"/>
              </a:rPr>
              <a:t>Μην κάνεις λάθος στους αριθμούς, θα πηγαίνεις έτσι με τη σειρά που σου δείχνει από πάνω. Άσε θα το κάνω εγώ, το κάνω καλύτερα.</a:t>
            </a:r>
            <a:endParaRPr lang="el-GR" altLang="en-US" sz="1800" smtClean="0">
              <a:cs typeface="Times New Roman" panose="02020603050405020304" pitchFamily="18" charset="0"/>
            </a:endParaRPr>
          </a:p>
          <a:p>
            <a:pPr algn="just"/>
            <a:r>
              <a:rPr lang="el-GR" altLang="en-US" sz="1800" smtClean="0">
                <a:cs typeface="Times New Roman" panose="02020603050405020304" pitchFamily="18" charset="0"/>
              </a:rPr>
              <a:t> Α1:</a:t>
            </a:r>
            <a:r>
              <a:rPr lang="el-GR" altLang="en-US" sz="1800" i="1" smtClean="0">
                <a:cs typeface="Times New Roman" panose="02020603050405020304" pitchFamily="18" charset="0"/>
              </a:rPr>
              <a:t> Όχι εγώ.</a:t>
            </a:r>
            <a:endParaRPr lang="el-GR" altLang="en-US" sz="1800" smtClean="0">
              <a:cs typeface="Times New Roman" panose="02020603050405020304" pitchFamily="18" charset="0"/>
            </a:endParaRPr>
          </a:p>
          <a:p>
            <a:pPr algn="just"/>
            <a:r>
              <a:rPr lang="el-GR" altLang="en-US" sz="1800" smtClean="0">
                <a:cs typeface="Times New Roman" panose="02020603050405020304" pitchFamily="18" charset="0"/>
              </a:rPr>
              <a:t> Α3: </a:t>
            </a:r>
            <a:r>
              <a:rPr lang="el-GR" altLang="en-US" sz="1800" i="1" smtClean="0">
                <a:cs typeface="Times New Roman" panose="02020603050405020304" pitchFamily="18" charset="0"/>
              </a:rPr>
              <a:t>Ορίστε λάθη. Όχι το 3, το 2 πρέπει να πατήσεις. Μην κάνεις λάθη, το μυαλό σου εκεί να βλέπεις από πάνω τι λέει.</a:t>
            </a:r>
            <a:endParaRPr lang="el-GR" altLang="en-US" sz="1800" i="1" smtClean="0"/>
          </a:p>
        </p:txBody>
      </p:sp>
      <p:sp>
        <p:nvSpPr>
          <p:cNvPr id="8192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3939FD-55C4-494C-A0AF-D39DF6510D40}" type="slidenum">
              <a:rPr lang="en-US" altLang="en-US" smtClean="0">
                <a:solidFill>
                  <a:srgbClr val="B5A788"/>
                </a:solidFill>
                <a:latin typeface="Gill Sans MT" panose="020B0502020104020203" pitchFamily="34" charset="0"/>
              </a:rPr>
              <a:pPr/>
              <a:t>36</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817366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33401" y="404813"/>
            <a:ext cx="8375650" cy="768350"/>
          </a:xfrm>
        </p:spPr>
        <p:txBody>
          <a:bodyPr>
            <a:normAutofit/>
          </a:bodyPr>
          <a:lstStyle/>
          <a:p>
            <a:pPr algn="just">
              <a:defRPr/>
            </a:pPr>
            <a:r>
              <a:rPr lang="el-GR" sz="4000" b="1" dirty="0"/>
              <a:t>«Ανθρωπομορφισμός»</a:t>
            </a:r>
            <a:r>
              <a:rPr lang="el-GR" sz="4000" dirty="0"/>
              <a:t> </a:t>
            </a:r>
          </a:p>
        </p:txBody>
      </p:sp>
      <p:sp>
        <p:nvSpPr>
          <p:cNvPr id="83971" name="Rectangle 3"/>
          <p:cNvSpPr>
            <a:spLocks noGrp="1" noChangeArrowheads="1"/>
          </p:cNvSpPr>
          <p:nvPr>
            <p:ph type="body" idx="1"/>
          </p:nvPr>
        </p:nvSpPr>
        <p:spPr>
          <a:xfrm>
            <a:off x="1173163" y="1447800"/>
            <a:ext cx="7772400" cy="4648200"/>
          </a:xfrm>
        </p:spPr>
        <p:txBody>
          <a:bodyPr/>
          <a:lstStyle/>
          <a:p>
            <a:pPr algn="just">
              <a:lnSpc>
                <a:spcPct val="90000"/>
              </a:lnSpc>
              <a:buFont typeface="Wingdings" panose="05000000000000000000" pitchFamily="2" charset="2"/>
              <a:buNone/>
            </a:pPr>
            <a:r>
              <a:rPr lang="el-GR" altLang="en-US" sz="1600" smtClean="0">
                <a:latin typeface="Times New Roman" panose="02020603050405020304" pitchFamily="18" charset="0"/>
                <a:cs typeface="Times New Roman" panose="02020603050405020304" pitchFamily="18" charset="0"/>
              </a:rPr>
              <a:t>Όσον αφορά στις </a:t>
            </a:r>
            <a:r>
              <a:rPr lang="el-GR" altLang="en-US" sz="1600" b="1" smtClean="0">
                <a:latin typeface="Times New Roman" panose="02020603050405020304" pitchFamily="18" charset="0"/>
                <a:cs typeface="Times New Roman" panose="02020603050405020304" pitchFamily="18" charset="0"/>
              </a:rPr>
              <a:t>ανθρώπινες σκέψεις,</a:t>
            </a:r>
            <a:r>
              <a:rPr lang="el-GR" altLang="en-US" sz="1600" smtClean="0">
                <a:latin typeface="Times New Roman" panose="02020603050405020304" pitchFamily="18" charset="0"/>
                <a:cs typeface="Times New Roman" panose="02020603050405020304" pitchFamily="18" charset="0"/>
              </a:rPr>
              <a:t> τα νήπια αποδίδουν στον υπολογιστή τις παρακάτω σκέψεις :</a:t>
            </a:r>
          </a:p>
          <a:p>
            <a:pPr algn="just">
              <a:lnSpc>
                <a:spcPct val="90000"/>
              </a:lnSpc>
            </a:pPr>
            <a:r>
              <a:rPr lang="el-GR" altLang="en-US" sz="1600" smtClean="0">
                <a:latin typeface="Times New Roman" panose="02020603050405020304" pitchFamily="18" charset="0"/>
                <a:cs typeface="Times New Roman" panose="02020603050405020304" pitchFamily="18" charset="0"/>
              </a:rPr>
              <a:t>«Ξέρει εκείνο, αν κάνουμε λάθος μας το λέει!». 	</a:t>
            </a:r>
            <a:r>
              <a:rPr lang="el-GR" altLang="en-US" sz="1600" smtClean="0">
                <a:latin typeface="Times New Roman" panose="02020603050405020304" pitchFamily="18" charset="0"/>
              </a:rPr>
              <a:t>		</a:t>
            </a:r>
            <a:r>
              <a:rPr lang="el-GR" altLang="en-US" sz="1600" smtClean="0">
                <a:latin typeface="Times New Roman" panose="02020603050405020304" pitchFamily="18" charset="0"/>
                <a:cs typeface="Times New Roman" panose="02020603050405020304" pitchFamily="18" charset="0"/>
              </a:rPr>
              <a:t>(Ομάδα Γ’) </a:t>
            </a:r>
          </a:p>
          <a:p>
            <a:pPr algn="just">
              <a:lnSpc>
                <a:spcPct val="90000"/>
              </a:lnSpc>
            </a:pPr>
            <a:r>
              <a:rPr lang="el-GR" altLang="en-US" sz="1600" smtClean="0">
                <a:latin typeface="Times New Roman" panose="02020603050405020304" pitchFamily="18" charset="0"/>
              </a:rPr>
              <a:t>«Ρώτα τον υπολογιστή τώρα για να σου πει τι θέλει».		(Ομάδα Α’)</a:t>
            </a:r>
            <a:endParaRPr lang="en-GB" altLang="en-US" sz="1600" smtClean="0">
              <a:latin typeface="Times New Roman" panose="02020603050405020304" pitchFamily="18" charset="0"/>
            </a:endParaRPr>
          </a:p>
          <a:p>
            <a:pPr algn="just">
              <a:lnSpc>
                <a:spcPct val="90000"/>
              </a:lnSpc>
            </a:pPr>
            <a:r>
              <a:rPr lang="el-GR" altLang="en-US" sz="1600" smtClean="0">
                <a:latin typeface="Times New Roman" panose="02020603050405020304" pitchFamily="18" charset="0"/>
              </a:rPr>
              <a:t>«Αυτός δεν κάνει λάθη». 					(Ομάδα Α’)</a:t>
            </a:r>
          </a:p>
          <a:p>
            <a:pPr algn="just">
              <a:lnSpc>
                <a:spcPct val="90000"/>
              </a:lnSpc>
              <a:buFont typeface="Wingdings" panose="05000000000000000000" pitchFamily="2" charset="2"/>
              <a:buNone/>
            </a:pPr>
            <a:endParaRPr lang="el-GR" altLang="en-US" sz="1600" smtClean="0">
              <a:latin typeface="Times New Roman" panose="02020603050405020304" pitchFamily="18" charset="0"/>
            </a:endParaRPr>
          </a:p>
          <a:p>
            <a:pPr algn="just">
              <a:lnSpc>
                <a:spcPct val="90000"/>
              </a:lnSpc>
              <a:buFont typeface="Wingdings" panose="05000000000000000000" pitchFamily="2" charset="2"/>
              <a:buNone/>
            </a:pPr>
            <a:r>
              <a:rPr lang="el-GR" altLang="en-US" sz="1600" smtClean="0">
                <a:latin typeface="Times New Roman" panose="02020603050405020304" pitchFamily="18" charset="0"/>
                <a:cs typeface="Times New Roman" panose="02020603050405020304" pitchFamily="18" charset="0"/>
              </a:rPr>
              <a:t>Όσον αφορά στις </a:t>
            </a:r>
            <a:r>
              <a:rPr lang="el-GR" altLang="en-US" sz="1600" b="1" smtClean="0">
                <a:latin typeface="Times New Roman" panose="02020603050405020304" pitchFamily="18" charset="0"/>
                <a:cs typeface="Times New Roman" panose="02020603050405020304" pitchFamily="18" charset="0"/>
              </a:rPr>
              <a:t>ανθρώπινες ιδιότητες</a:t>
            </a:r>
            <a:r>
              <a:rPr lang="el-GR" altLang="en-US" sz="1600" smtClean="0">
                <a:latin typeface="Times New Roman" panose="02020603050405020304" pitchFamily="18" charset="0"/>
                <a:cs typeface="Times New Roman" panose="02020603050405020304" pitchFamily="18" charset="0"/>
              </a:rPr>
              <a:t>, τα νήπια αποδίδουν στον υπολογιστή τις παρακάτω ιδιότητες:</a:t>
            </a:r>
          </a:p>
          <a:p>
            <a:pPr algn="just">
              <a:lnSpc>
                <a:spcPct val="90000"/>
              </a:lnSpc>
            </a:pPr>
            <a:r>
              <a:rPr lang="el-GR" altLang="en-US" sz="1600" smtClean="0">
                <a:latin typeface="Times New Roman" panose="02020603050405020304" pitchFamily="18" charset="0"/>
                <a:cs typeface="Times New Roman" panose="02020603050405020304" pitchFamily="18" charset="0"/>
              </a:rPr>
              <a:t> «Χειροκροτεί κιόλας». 				</a:t>
            </a:r>
            <a:r>
              <a:rPr lang="el-GR" altLang="en-US" sz="1600" smtClean="0">
                <a:latin typeface="Times New Roman" panose="02020603050405020304" pitchFamily="18" charset="0"/>
              </a:rPr>
              <a:t>	</a:t>
            </a:r>
            <a:r>
              <a:rPr lang="el-GR" altLang="en-US" sz="1600" smtClean="0">
                <a:latin typeface="Times New Roman" panose="02020603050405020304" pitchFamily="18" charset="0"/>
                <a:cs typeface="Times New Roman" panose="02020603050405020304" pitchFamily="18" charset="0"/>
              </a:rPr>
              <a:t>(Ομάδα Β’)</a:t>
            </a:r>
          </a:p>
          <a:p>
            <a:pPr algn="just">
              <a:lnSpc>
                <a:spcPct val="90000"/>
              </a:lnSpc>
            </a:pPr>
            <a:r>
              <a:rPr lang="el-GR" altLang="en-US" sz="1600" smtClean="0">
                <a:latin typeface="Times New Roman" panose="02020603050405020304" pitchFamily="18" charset="0"/>
                <a:cs typeface="Times New Roman" panose="02020603050405020304" pitchFamily="18" charset="0"/>
              </a:rPr>
              <a:t> «Σου είπε εκείνος, είπε: δεν έβαλες τη σωστή ουρά». 	</a:t>
            </a:r>
            <a:r>
              <a:rPr lang="el-GR" altLang="en-US" sz="1600" smtClean="0">
                <a:latin typeface="Times New Roman" panose="02020603050405020304" pitchFamily="18" charset="0"/>
              </a:rPr>
              <a:t>	</a:t>
            </a:r>
            <a:r>
              <a:rPr lang="el-GR" altLang="en-US" sz="1600" smtClean="0">
                <a:latin typeface="Times New Roman" panose="02020603050405020304" pitchFamily="18" charset="0"/>
                <a:cs typeface="Times New Roman" panose="02020603050405020304" pitchFamily="18" charset="0"/>
              </a:rPr>
              <a:t>(Ομάδα Β’)</a:t>
            </a:r>
          </a:p>
          <a:p>
            <a:pPr algn="just">
              <a:lnSpc>
                <a:spcPct val="90000"/>
              </a:lnSpc>
            </a:pPr>
            <a:r>
              <a:rPr lang="el-GR" altLang="en-US" sz="1600" smtClean="0">
                <a:latin typeface="Times New Roman" panose="02020603050405020304" pitchFamily="18" charset="0"/>
                <a:cs typeface="Times New Roman" panose="02020603050405020304" pitchFamily="18" charset="0"/>
              </a:rPr>
              <a:t> «Θα μας χειροκροτήσει στο τέλος αν το κάνουμε σωστά».	</a:t>
            </a:r>
            <a:r>
              <a:rPr lang="el-GR" altLang="en-US" sz="1600" smtClean="0">
                <a:latin typeface="Times New Roman" panose="02020603050405020304" pitchFamily="18" charset="0"/>
              </a:rPr>
              <a:t>	</a:t>
            </a:r>
            <a:r>
              <a:rPr lang="el-GR" altLang="en-US" sz="1600" smtClean="0">
                <a:latin typeface="Times New Roman" panose="02020603050405020304" pitchFamily="18" charset="0"/>
                <a:cs typeface="Times New Roman" panose="02020603050405020304" pitchFamily="18" charset="0"/>
              </a:rPr>
              <a:t>(Ομάδα Α’)</a:t>
            </a:r>
            <a:endParaRPr lang="el-GR" altLang="en-US" sz="1600" smtClean="0">
              <a:latin typeface="Times New Roman" panose="02020603050405020304" pitchFamily="18" charset="0"/>
            </a:endParaRPr>
          </a:p>
          <a:p>
            <a:pPr algn="just">
              <a:lnSpc>
                <a:spcPct val="90000"/>
              </a:lnSpc>
            </a:pPr>
            <a:endParaRPr lang="el-GR" altLang="en-US" sz="1600" b="1" smtClean="0">
              <a:latin typeface="Times New Roman" panose="02020603050405020304" pitchFamily="18" charset="0"/>
            </a:endParaRPr>
          </a:p>
          <a:p>
            <a:pPr algn="just">
              <a:lnSpc>
                <a:spcPct val="90000"/>
              </a:lnSpc>
              <a:buFont typeface="Wingdings" panose="05000000000000000000" pitchFamily="2" charset="2"/>
              <a:buNone/>
            </a:pPr>
            <a:r>
              <a:rPr lang="el-GR" altLang="en-US" sz="1600" b="1" smtClean="0">
                <a:latin typeface="Times New Roman" panose="02020603050405020304" pitchFamily="18" charset="0"/>
                <a:cs typeface="Times New Roman" panose="02020603050405020304" pitchFamily="18" charset="0"/>
              </a:rPr>
              <a:t>Ανθρωπομορφικές ιδιότητες</a:t>
            </a:r>
            <a:r>
              <a:rPr lang="el-GR" altLang="en-US" sz="1600" smtClean="0">
                <a:latin typeface="Times New Roman" panose="02020603050405020304" pitchFamily="18" charset="0"/>
                <a:cs typeface="Times New Roman" panose="02020603050405020304" pitchFamily="18" charset="0"/>
              </a:rPr>
              <a:t> αποδίδουν τα νήπια και στο </a:t>
            </a:r>
            <a:r>
              <a:rPr lang="el-GR" altLang="en-US" sz="1600" b="1" smtClean="0">
                <a:latin typeface="Times New Roman" panose="02020603050405020304" pitchFamily="18" charset="0"/>
                <a:cs typeface="Times New Roman" panose="02020603050405020304" pitchFamily="18" charset="0"/>
              </a:rPr>
              <a:t>ποντίκι</a:t>
            </a:r>
            <a:r>
              <a:rPr lang="el-GR" altLang="en-US" sz="1600" smtClean="0">
                <a:latin typeface="Times New Roman" panose="02020603050405020304" pitchFamily="18" charset="0"/>
                <a:cs typeface="Times New Roman" panose="02020603050405020304" pitchFamily="18" charset="0"/>
              </a:rPr>
              <a:t> (</a:t>
            </a:r>
            <a:r>
              <a:rPr lang="en-US" altLang="en-US" sz="1600" smtClean="0">
                <a:latin typeface="Times New Roman" panose="02020603050405020304" pitchFamily="18" charset="0"/>
                <a:cs typeface="Times New Roman" panose="02020603050405020304" pitchFamily="18" charset="0"/>
              </a:rPr>
              <a:t>mouse</a:t>
            </a:r>
            <a:r>
              <a:rPr lang="el-GR" altLang="en-US" sz="1600" smtClean="0">
                <a:latin typeface="Times New Roman" panose="02020603050405020304" pitchFamily="18" charset="0"/>
                <a:cs typeface="Times New Roman" panose="02020603050405020304" pitchFamily="18" charset="0"/>
              </a:rPr>
              <a:t>), όπως για παράδειγμα:</a:t>
            </a:r>
          </a:p>
          <a:p>
            <a:pPr algn="just">
              <a:lnSpc>
                <a:spcPct val="90000"/>
              </a:lnSpc>
            </a:pPr>
            <a:r>
              <a:rPr lang="el-GR" altLang="en-US" sz="1600" smtClean="0">
                <a:latin typeface="Times New Roman" panose="02020603050405020304" pitchFamily="18" charset="0"/>
                <a:cs typeface="Times New Roman" panose="02020603050405020304" pitchFamily="18" charset="0"/>
              </a:rPr>
              <a:t> «Θα πάει το ποντίκι να την πιάσει τη στροφή να την βάλω</a:t>
            </a:r>
          </a:p>
          <a:p>
            <a:pPr algn="just">
              <a:lnSpc>
                <a:spcPct val="90000"/>
              </a:lnSpc>
            </a:pPr>
            <a:r>
              <a:rPr lang="el-GR" altLang="en-US" sz="1600" smtClean="0">
                <a:latin typeface="Times New Roman" panose="02020603050405020304" pitchFamily="18" charset="0"/>
                <a:cs typeface="Times New Roman" panose="02020603050405020304" pitchFamily="18" charset="0"/>
              </a:rPr>
              <a:t>εγώ εκεί πάνω» 						(Ομάδα Α’)</a:t>
            </a:r>
          </a:p>
          <a:p>
            <a:pPr algn="just">
              <a:lnSpc>
                <a:spcPct val="90000"/>
              </a:lnSpc>
            </a:pPr>
            <a:r>
              <a:rPr lang="el-GR" altLang="en-US" sz="1600" smtClean="0">
                <a:latin typeface="Times New Roman" panose="02020603050405020304" pitchFamily="18" charset="0"/>
                <a:cs typeface="Times New Roman" panose="02020603050405020304" pitchFamily="18" charset="0"/>
              </a:rPr>
              <a:t> «Το ποντίκι δεν κάνει ό,τι του λέω»				(Ομάδα Β’)</a:t>
            </a:r>
          </a:p>
        </p:txBody>
      </p:sp>
      <p:sp>
        <p:nvSpPr>
          <p:cNvPr id="8397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67A4BB-F5DD-45DC-B8CF-0073B1BDFB05}" type="slidenum">
              <a:rPr lang="en-US" altLang="en-US" smtClean="0">
                <a:solidFill>
                  <a:srgbClr val="B5A788"/>
                </a:solidFill>
                <a:latin typeface="Gill Sans MT" panose="020B0502020104020203" pitchFamily="34" charset="0"/>
              </a:rPr>
              <a:pPr/>
              <a:t>37</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915596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pPr>
              <a:defRPr/>
            </a:pPr>
            <a:r>
              <a:rPr lang="el-GR" sz="4000" b="1" dirty="0"/>
              <a:t>Ομιλία κατά τις δραστηριότητες επίλυσης προβλήματος</a:t>
            </a:r>
          </a:p>
        </p:txBody>
      </p:sp>
      <p:sp>
        <p:nvSpPr>
          <p:cNvPr id="86019" name="Rectangle 5"/>
          <p:cNvSpPr>
            <a:spLocks noChangeArrowheads="1"/>
          </p:cNvSpPr>
          <p:nvPr/>
        </p:nvSpPr>
        <p:spPr bwMode="auto">
          <a:xfrm>
            <a:off x="1371600" y="2057400"/>
            <a:ext cx="7315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just" eaLnBrk="1" hangingPunct="1">
              <a:spcBef>
                <a:spcPct val="0"/>
              </a:spcBef>
              <a:buClrTx/>
              <a:buSzTx/>
              <a:buFontTx/>
              <a:buNone/>
            </a:pPr>
            <a:r>
              <a:rPr lang="el-GR" altLang="en-US" sz="2400" b="1" i="1">
                <a:latin typeface="Times New Roman" panose="02020603050405020304" pitchFamily="18" charset="0"/>
                <a:cs typeface="Times New Roman" panose="02020603050405020304" pitchFamily="18" charset="0"/>
              </a:rPr>
              <a:t>Σωρευτική ομιλία</a:t>
            </a:r>
            <a:r>
              <a:rPr lang="el-GR" altLang="en-US" sz="2400" b="1">
                <a:latin typeface="Times New Roman" panose="02020603050405020304" pitchFamily="18" charset="0"/>
                <a:cs typeface="Times New Roman" panose="02020603050405020304" pitchFamily="18" charset="0"/>
              </a:rPr>
              <a:t>, χαρακτηριστικό απόσπασμα</a:t>
            </a:r>
          </a:p>
          <a:p>
            <a:pPr algn="just">
              <a:spcBef>
                <a:spcPct val="0"/>
              </a:spcBef>
              <a:buClrTx/>
              <a:buSzTx/>
              <a:buFontTx/>
              <a:buNone/>
            </a:pPr>
            <a:r>
              <a:rPr lang="el-GR" altLang="en-US" sz="2400" b="1">
                <a:latin typeface="Times New Roman" panose="02020603050405020304" pitchFamily="18" charset="0"/>
                <a:cs typeface="Times New Roman" panose="02020603050405020304" pitchFamily="18" charset="0"/>
              </a:rPr>
              <a:t> </a:t>
            </a:r>
          </a:p>
          <a:p>
            <a:pPr algn="just">
              <a:spcBef>
                <a:spcPct val="0"/>
              </a:spcBef>
              <a:buClrTx/>
              <a:buSzTx/>
              <a:buFontTx/>
              <a:buNone/>
            </a:pPr>
            <a:endParaRPr lang="el-GR" altLang="en-US" sz="2400" b="1">
              <a:latin typeface="Times New Roman" panose="02020603050405020304" pitchFamily="18" charset="0"/>
              <a:cs typeface="Times New Roman" panose="02020603050405020304" pitchFamily="18" charset="0"/>
            </a:endParaRPr>
          </a:p>
          <a:p>
            <a:pPr>
              <a:spcBef>
                <a:spcPct val="0"/>
              </a:spcBef>
              <a:buClrTx/>
              <a:buSzTx/>
              <a:buFontTx/>
              <a:buNone/>
            </a:pPr>
            <a:endParaRPr lang="el-GR" altLang="en-US" sz="2400">
              <a:latin typeface="Times New Roman" panose="02020603050405020304" pitchFamily="18" charset="0"/>
            </a:endParaRPr>
          </a:p>
        </p:txBody>
      </p:sp>
      <p:sp>
        <p:nvSpPr>
          <p:cNvPr id="86020" name="Rectangle 6"/>
          <p:cNvSpPr>
            <a:spLocks noChangeArrowheads="1"/>
          </p:cNvSpPr>
          <p:nvPr/>
        </p:nvSpPr>
        <p:spPr bwMode="auto">
          <a:xfrm>
            <a:off x="838200" y="2767415"/>
            <a:ext cx="70104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just" eaLnBrk="1" hangingPunct="1">
              <a:spcBef>
                <a:spcPct val="0"/>
              </a:spcBef>
              <a:buClrTx/>
              <a:buSzTx/>
              <a:buFontTx/>
              <a:buNone/>
            </a:pPr>
            <a:r>
              <a:rPr lang="el-GR" altLang="en-US" sz="1600" b="1" dirty="0">
                <a:latin typeface="Times New Roman" panose="02020603050405020304" pitchFamily="18" charset="0"/>
                <a:cs typeface="Times New Roman" panose="02020603050405020304" pitchFamily="18" charset="0"/>
              </a:rPr>
              <a:t>Απόσπασμα 1 </a:t>
            </a:r>
            <a:endParaRPr lang="el-GR" altLang="en-US" sz="1600" b="1" dirty="0">
              <a:latin typeface="Times New Roman" panose="02020603050405020304" pitchFamily="18" charset="0"/>
            </a:endParaRPr>
          </a:p>
          <a:p>
            <a:pPr algn="just" eaLnBrk="1" hangingPunct="1">
              <a:spcBef>
                <a:spcPct val="0"/>
              </a:spcBef>
              <a:buClrTx/>
              <a:buSzTx/>
              <a:buFontTx/>
              <a:buNone/>
            </a:pPr>
            <a:endParaRPr lang="el-GR" altLang="en-US" sz="1600" b="1" dirty="0">
              <a:latin typeface="Times New Roman" panose="02020603050405020304" pitchFamily="18" charset="0"/>
            </a:endParaRPr>
          </a:p>
          <a:p>
            <a:pPr algn="just" eaLnBrk="1" hangingPunct="1">
              <a:spcBef>
                <a:spcPct val="0"/>
              </a:spcBef>
              <a:buClrTx/>
              <a:buSzTx/>
              <a:buFontTx/>
              <a:buNone/>
            </a:pPr>
            <a:r>
              <a:rPr lang="el-GR" altLang="en-US" sz="1600" dirty="0">
                <a:latin typeface="Times New Roman" panose="02020603050405020304" pitchFamily="18" charset="0"/>
                <a:cs typeface="Times New Roman" panose="02020603050405020304" pitchFamily="18" charset="0"/>
              </a:rPr>
              <a:t>Α1: </a:t>
            </a:r>
            <a:r>
              <a:rPr lang="el-GR" altLang="en-US" sz="1600" i="1" dirty="0">
                <a:latin typeface="Times New Roman" panose="02020603050405020304" pitchFamily="18" charset="0"/>
                <a:cs typeface="Times New Roman" panose="02020603050405020304" pitchFamily="18" charset="0"/>
              </a:rPr>
              <a:t>Αυτό το μάτσο που έχει δυο καρότα, να αυτό εδώ θα πατήσω.</a:t>
            </a:r>
            <a:endParaRPr lang="el-GR" altLang="en-US" sz="1600" dirty="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600" i="1" dirty="0">
                <a:latin typeface="Times New Roman" panose="02020603050405020304" pitchFamily="18" charset="0"/>
                <a:cs typeface="Times New Roman" panose="02020603050405020304" pitchFamily="18" charset="0"/>
              </a:rPr>
              <a:t> </a:t>
            </a:r>
            <a:endParaRPr lang="el-GR" altLang="en-US" sz="1600" dirty="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Α3: </a:t>
            </a:r>
            <a:r>
              <a:rPr lang="el-GR" altLang="en-US" sz="1600" i="1" dirty="0">
                <a:latin typeface="Times New Roman" panose="02020603050405020304" pitchFamily="18" charset="0"/>
                <a:cs typeface="Times New Roman" panose="02020603050405020304" pitchFamily="18" charset="0"/>
              </a:rPr>
              <a:t>Ναι πάτα αυτό γιατί είναι δυο λαγουδάκια.</a:t>
            </a:r>
            <a:endParaRPr lang="el-GR" altLang="en-US" sz="1600" dirty="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 </a:t>
            </a: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Α1: </a:t>
            </a:r>
            <a:r>
              <a:rPr lang="el-GR" altLang="en-US" sz="1600" i="1" dirty="0">
                <a:latin typeface="Times New Roman" panose="02020603050405020304" pitchFamily="18" charset="0"/>
                <a:cs typeface="Times New Roman" panose="02020603050405020304" pitchFamily="18" charset="0"/>
              </a:rPr>
              <a:t>Πρέπει να διαλέξουμε το μάτσο που έχει ένα καρότο για καθένα λαγουδάκι.</a:t>
            </a:r>
            <a:endParaRPr lang="el-GR" altLang="en-US" sz="1600" dirty="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 </a:t>
            </a: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Α3: </a:t>
            </a:r>
            <a:r>
              <a:rPr lang="el-GR" altLang="en-US" sz="1600" i="1" dirty="0">
                <a:latin typeface="Times New Roman" panose="02020603050405020304" pitchFamily="18" charset="0"/>
                <a:cs typeface="Times New Roman" panose="02020603050405020304" pitchFamily="18" charset="0"/>
              </a:rPr>
              <a:t>Ναι, αυτό εκεί είναι το μάτσο με τα δυο καρότα.</a:t>
            </a:r>
            <a:endParaRPr lang="el-GR" altLang="en-US" sz="1600" dirty="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 </a:t>
            </a: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Α1: </a:t>
            </a:r>
            <a:r>
              <a:rPr lang="el-GR" altLang="en-US" sz="1600" i="1" dirty="0">
                <a:latin typeface="Times New Roman" panose="02020603050405020304" pitchFamily="18" charset="0"/>
                <a:cs typeface="Times New Roman" panose="02020603050405020304" pitchFamily="18" charset="0"/>
              </a:rPr>
              <a:t>Δυο λαγουδάκια, δυο καρότα, το πατάω.</a:t>
            </a:r>
            <a:endParaRPr lang="el-GR" altLang="en-US" sz="1600" dirty="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 </a:t>
            </a: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Α3: </a:t>
            </a:r>
            <a:r>
              <a:rPr lang="el-GR" altLang="en-US" sz="1600" i="1" dirty="0">
                <a:latin typeface="Times New Roman" panose="02020603050405020304" pitchFamily="18" charset="0"/>
                <a:cs typeface="Times New Roman" panose="02020603050405020304" pitchFamily="18" charset="0"/>
              </a:rPr>
              <a:t>Ναι, αυτό είναι τα δυο, κάνε κλικ.</a:t>
            </a:r>
            <a:endParaRPr lang="el-GR" altLang="en-US" sz="1600" dirty="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600" dirty="0">
                <a:latin typeface="Times New Roman" panose="02020603050405020304" pitchFamily="18" charset="0"/>
                <a:cs typeface="Times New Roman" panose="02020603050405020304" pitchFamily="18" charset="0"/>
              </a:rPr>
              <a:t> </a:t>
            </a:r>
          </a:p>
          <a:p>
            <a:pPr>
              <a:spcBef>
                <a:spcPct val="0"/>
              </a:spcBef>
              <a:buClrTx/>
              <a:buSzTx/>
              <a:buFontTx/>
              <a:buNone/>
            </a:pPr>
            <a:endParaRPr lang="el-GR" altLang="en-US" sz="1600" dirty="0">
              <a:latin typeface="Times New Roman" panose="02020603050405020304" pitchFamily="18" charset="0"/>
            </a:endParaRPr>
          </a:p>
        </p:txBody>
      </p:sp>
      <p:sp>
        <p:nvSpPr>
          <p:cNvPr id="86022"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6B35117-149A-48BB-BDA1-B2EC1C2FB193}" type="slidenum">
              <a:rPr lang="en-US" altLang="en-US" smtClean="0">
                <a:solidFill>
                  <a:srgbClr val="B5A788"/>
                </a:solidFill>
                <a:latin typeface="Gill Sans MT" panose="020B0502020104020203" pitchFamily="34" charset="0"/>
              </a:rPr>
              <a:pPr/>
              <a:t>38</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079206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Autofit/>
          </a:bodyPr>
          <a:lstStyle/>
          <a:p>
            <a:pPr>
              <a:defRPr/>
            </a:pPr>
            <a:r>
              <a:rPr lang="el-GR" sz="4000" b="1" dirty="0"/>
              <a:t>Ομιλία κατά τις δραστηριότητες επίλυσης προβλήματος</a:t>
            </a:r>
          </a:p>
        </p:txBody>
      </p:sp>
      <p:sp>
        <p:nvSpPr>
          <p:cNvPr id="88067" name="Rectangle 3"/>
          <p:cNvSpPr>
            <a:spLocks noGrp="1" noChangeArrowheads="1"/>
          </p:cNvSpPr>
          <p:nvPr>
            <p:ph type="body" idx="1"/>
          </p:nvPr>
        </p:nvSpPr>
        <p:spPr>
          <a:noFill/>
        </p:spPr>
        <p:txBody>
          <a:bodyPr/>
          <a:lstStyle/>
          <a:p>
            <a:pPr algn="just">
              <a:spcBef>
                <a:spcPct val="0"/>
              </a:spcBef>
              <a:buClrTx/>
              <a:buSzTx/>
              <a:buFontTx/>
              <a:buNone/>
            </a:pPr>
            <a:r>
              <a:rPr lang="el-GR" altLang="en-US" sz="2400" b="1" i="1" smtClean="0">
                <a:latin typeface="Times New Roman" panose="02020603050405020304" pitchFamily="18" charset="0"/>
              </a:rPr>
              <a:t>Διερευνητική</a:t>
            </a:r>
            <a:r>
              <a:rPr lang="el-GR" altLang="en-US" sz="2400" b="1" i="1" smtClean="0">
                <a:latin typeface="Times New Roman" panose="02020603050405020304" pitchFamily="18" charset="0"/>
                <a:cs typeface="Times New Roman" panose="02020603050405020304" pitchFamily="18" charset="0"/>
              </a:rPr>
              <a:t> ομιλία</a:t>
            </a:r>
            <a:r>
              <a:rPr lang="el-GR" altLang="en-US" sz="2400" b="1" smtClean="0">
                <a:latin typeface="Times New Roman" panose="02020603050405020304" pitchFamily="18" charset="0"/>
                <a:cs typeface="Times New Roman" panose="02020603050405020304" pitchFamily="18" charset="0"/>
              </a:rPr>
              <a:t>, χαρακτηριστικό απόσπασμα</a:t>
            </a:r>
            <a:endParaRPr lang="el-GR" altLang="en-US" sz="2400" b="1" smtClean="0">
              <a:latin typeface="Times New Roman" panose="02020603050405020304" pitchFamily="18" charset="0"/>
            </a:endParaRPr>
          </a:p>
          <a:p>
            <a:pPr algn="just">
              <a:spcBef>
                <a:spcPct val="0"/>
              </a:spcBef>
              <a:buClrTx/>
              <a:buSzTx/>
              <a:buFontTx/>
              <a:buNone/>
            </a:pPr>
            <a:endParaRPr lang="el-GR" altLang="en-US" sz="2400" smtClean="0">
              <a:latin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Α3: </a:t>
            </a:r>
            <a:r>
              <a:rPr lang="el-GR" altLang="en-US" sz="1800" i="1" smtClean="0">
                <a:latin typeface="Times New Roman" panose="02020603050405020304" pitchFamily="18" charset="0"/>
                <a:cs typeface="Times New Roman" panose="02020603050405020304" pitchFamily="18" charset="0"/>
              </a:rPr>
              <a:t>Θα την οδηγήσω από εδώ.</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Α1: </a:t>
            </a:r>
            <a:r>
              <a:rPr lang="el-GR" altLang="en-US" sz="1800" i="1" smtClean="0">
                <a:latin typeface="Times New Roman" panose="02020603050405020304" pitchFamily="18" charset="0"/>
                <a:cs typeface="Times New Roman" panose="02020603050405020304" pitchFamily="18" charset="0"/>
              </a:rPr>
              <a:t>Μην πας από εκεί, να εδώ θα πάμε.</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Α3</a:t>
            </a:r>
            <a:r>
              <a:rPr lang="el-GR" altLang="en-US" sz="1800" i="1" smtClean="0">
                <a:latin typeface="Times New Roman" panose="02020603050405020304" pitchFamily="18" charset="0"/>
                <a:cs typeface="Times New Roman" panose="02020603050405020304" pitchFamily="18" charset="0"/>
              </a:rPr>
              <a:t>: Όχι, από ΄κει δεν πάει, έχει εμπόδιο. Αν έχει εμπόδιο μπροστά η πασχαλίτσα δεν περνάει.</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Α1: </a:t>
            </a:r>
            <a:r>
              <a:rPr lang="el-GR" altLang="en-US" sz="1800" i="1" smtClean="0">
                <a:latin typeface="Times New Roman" panose="02020603050405020304" pitchFamily="18" charset="0"/>
                <a:cs typeface="Times New Roman" panose="02020603050405020304" pitchFamily="18" charset="0"/>
              </a:rPr>
              <a:t>Από ΄δω πρέπει</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Α2: </a:t>
            </a:r>
            <a:r>
              <a:rPr lang="el-GR" altLang="en-US" sz="1800" i="1" smtClean="0">
                <a:latin typeface="Times New Roman" panose="02020603050405020304" pitchFamily="18" charset="0"/>
                <a:cs typeface="Times New Roman" panose="02020603050405020304" pitchFamily="18" charset="0"/>
              </a:rPr>
              <a:t>Θα σε φάει η αράχνη.</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Α1: </a:t>
            </a:r>
            <a:r>
              <a:rPr lang="el-GR" altLang="en-US" sz="1800" i="1" smtClean="0">
                <a:latin typeface="Times New Roman" panose="02020603050405020304" pitchFamily="18" charset="0"/>
                <a:cs typeface="Times New Roman" panose="02020603050405020304" pitchFamily="18" charset="0"/>
              </a:rPr>
              <a:t>Σταμάτα, λέγε πως θα πάω</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Α3: </a:t>
            </a:r>
            <a:r>
              <a:rPr lang="el-GR" altLang="en-US" sz="1800" i="1" smtClean="0">
                <a:latin typeface="Times New Roman" panose="02020603050405020304" pitchFamily="18" charset="0"/>
                <a:cs typeface="Times New Roman" panose="02020603050405020304" pitchFamily="18" charset="0"/>
              </a:rPr>
              <a:t>Άκρη, άκρη πρέπει να το πας.</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Α1</a:t>
            </a:r>
            <a:r>
              <a:rPr lang="el-GR" altLang="en-US" sz="1800" i="1" smtClean="0">
                <a:latin typeface="Times New Roman" panose="02020603050405020304" pitchFamily="18" charset="0"/>
                <a:cs typeface="Times New Roman" panose="02020603050405020304" pitchFamily="18" charset="0"/>
              </a:rPr>
              <a:t>: Να πάει πάνω πρέπει, δοκίμασέ το.</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r>
              <a:rPr lang="el-GR" altLang="en-US" sz="1800" smtClean="0">
                <a:latin typeface="Times New Roman" panose="02020603050405020304" pitchFamily="18" charset="0"/>
                <a:cs typeface="Times New Roman" panose="02020603050405020304" pitchFamily="18" charset="0"/>
              </a:rPr>
              <a:t>Α3: </a:t>
            </a:r>
            <a:r>
              <a:rPr lang="el-GR" altLang="en-US" sz="1800" i="1" smtClean="0">
                <a:latin typeface="Times New Roman" panose="02020603050405020304" pitchFamily="18" charset="0"/>
                <a:cs typeface="Times New Roman" panose="02020603050405020304" pitchFamily="18" charset="0"/>
              </a:rPr>
              <a:t>Πρέπει να περάσει από ΄δω και να πάει από ΄κει, έτσι. Έτσι θα πάει για να πάει στο λουλούδι, από ΄δω.</a:t>
            </a:r>
            <a:endParaRPr lang="el-GR" altLang="en-US" sz="1800" smtClean="0">
              <a:latin typeface="Times New Roman" panose="02020603050405020304" pitchFamily="18" charset="0"/>
              <a:cs typeface="Times New Roman" panose="02020603050405020304" pitchFamily="18" charset="0"/>
            </a:endParaRPr>
          </a:p>
          <a:p>
            <a:pPr algn="just">
              <a:spcBef>
                <a:spcPct val="0"/>
              </a:spcBef>
              <a:buClrTx/>
              <a:buSzTx/>
              <a:buFontTx/>
              <a:buNone/>
            </a:pPr>
            <a:endParaRPr lang="el-GR" altLang="en-US" sz="2400" smtClean="0">
              <a:latin typeface="Times New Roman" panose="02020603050405020304" pitchFamily="18" charset="0"/>
            </a:endParaRPr>
          </a:p>
        </p:txBody>
      </p:sp>
      <p:sp>
        <p:nvSpPr>
          <p:cNvPr id="8806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4BC63D-C225-42DF-834E-CF479ECDC84B}" type="slidenum">
              <a:rPr lang="en-US" altLang="en-US" smtClean="0">
                <a:solidFill>
                  <a:srgbClr val="B5A788"/>
                </a:solidFill>
                <a:latin typeface="Gill Sans MT" panose="020B0502020104020203" pitchFamily="34" charset="0"/>
              </a:rPr>
              <a:pPr/>
              <a:t>39</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941069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defRPr/>
            </a:pPr>
            <a:r>
              <a:rPr lang="el-GR" sz="4000" b="1" dirty="0"/>
              <a:t>Βασικές υποθέσεις</a:t>
            </a:r>
            <a:endParaRPr lang="en-GB" sz="4000" b="1" dirty="0"/>
          </a:p>
        </p:txBody>
      </p:sp>
      <p:sp>
        <p:nvSpPr>
          <p:cNvPr id="16387" name="Rectangle 3"/>
          <p:cNvSpPr>
            <a:spLocks noGrp="1" noChangeArrowheads="1"/>
          </p:cNvSpPr>
          <p:nvPr>
            <p:ph type="body" idx="1"/>
          </p:nvPr>
        </p:nvSpPr>
        <p:spPr>
          <a:xfrm>
            <a:off x="685800" y="1524000"/>
            <a:ext cx="7200900" cy="4114800"/>
          </a:xfrm>
        </p:spPr>
        <p:txBody>
          <a:bodyPr/>
          <a:lstStyle/>
          <a:p>
            <a:pPr marL="82550" indent="0" algn="just">
              <a:lnSpc>
                <a:spcPct val="90000"/>
              </a:lnSpc>
              <a:buFont typeface="Wingdings 2" panose="05020102010507070707" pitchFamily="18" charset="2"/>
              <a:buNone/>
              <a:defRPr/>
            </a:pPr>
            <a:endParaRPr lang="el-GR" sz="2800" dirty="0" smtClean="0"/>
          </a:p>
          <a:p>
            <a:pPr algn="just">
              <a:lnSpc>
                <a:spcPct val="90000"/>
              </a:lnSpc>
              <a:defRPr/>
            </a:pPr>
            <a:r>
              <a:rPr lang="el-GR" sz="2800" dirty="0" smtClean="0"/>
              <a:t>Θεμελιώδεις παραδοχές:</a:t>
            </a:r>
          </a:p>
          <a:p>
            <a:pPr lvl="1" algn="just">
              <a:lnSpc>
                <a:spcPct val="90000"/>
              </a:lnSpc>
              <a:buFont typeface="Wingdings" panose="05000000000000000000" pitchFamily="2" charset="2"/>
              <a:buNone/>
              <a:defRPr/>
            </a:pPr>
            <a:r>
              <a:rPr lang="el-GR" sz="2400" dirty="0" smtClean="0"/>
              <a:t>   οι υπολογιστές προσφέρουν περιβάλλοντα στα οποία οι μαθητές μπορούν να μαθαίνουν μέσα από την πράξη</a:t>
            </a:r>
          </a:p>
          <a:p>
            <a:pPr lvl="1" algn="just">
              <a:lnSpc>
                <a:spcPct val="90000"/>
              </a:lnSpc>
              <a:defRPr/>
            </a:pPr>
            <a:r>
              <a:rPr lang="el-GR" sz="2400" dirty="0" smtClean="0"/>
              <a:t>Οι υπολογιστές βοηθούν τους μαθητές να αντιλαμβάνονται δύσκολες ως προς την κατανόηση έννοιες</a:t>
            </a:r>
          </a:p>
        </p:txBody>
      </p:sp>
      <p:sp>
        <p:nvSpPr>
          <p:cNvPr id="1638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571148-E3F8-45C7-A2CD-CD183B90A2A7}" type="slidenum">
              <a:rPr lang="en-US" altLang="en-US" smtClean="0">
                <a:solidFill>
                  <a:srgbClr val="B5A788"/>
                </a:solidFill>
                <a:latin typeface="Gill Sans MT" panose="020B0502020104020203" pitchFamily="34" charset="0"/>
              </a:rPr>
              <a:pPr/>
              <a:t>4</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0735659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Autofit/>
          </a:bodyPr>
          <a:lstStyle/>
          <a:p>
            <a:pPr>
              <a:defRPr/>
            </a:pPr>
            <a:r>
              <a:rPr lang="el-GR" sz="4000" b="1" dirty="0"/>
              <a:t>Ομιλία κατά τις δραστηριότητες επίλυσης προβλήματος</a:t>
            </a:r>
          </a:p>
        </p:txBody>
      </p:sp>
      <p:sp>
        <p:nvSpPr>
          <p:cNvPr id="90115" name="Rectangle 7"/>
          <p:cNvSpPr>
            <a:spLocks noChangeArrowheads="1"/>
          </p:cNvSpPr>
          <p:nvPr/>
        </p:nvSpPr>
        <p:spPr bwMode="auto">
          <a:xfrm>
            <a:off x="1604963" y="1471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altLang="en-US" sz="1800">
              <a:latin typeface="Arial" panose="020B0604020202020204" pitchFamily="34" charset="0"/>
            </a:endParaRPr>
          </a:p>
        </p:txBody>
      </p:sp>
      <p:graphicFrame>
        <p:nvGraphicFramePr>
          <p:cNvPr id="90116" name="Object 2"/>
          <p:cNvGraphicFramePr>
            <a:graphicFrameLocks noChangeAspect="1"/>
          </p:cNvGraphicFramePr>
          <p:nvPr/>
        </p:nvGraphicFramePr>
        <p:xfrm>
          <a:off x="914400" y="1676400"/>
          <a:ext cx="7924800" cy="4648200"/>
        </p:xfrm>
        <a:graphic>
          <a:graphicData uri="http://schemas.openxmlformats.org/presentationml/2006/ole">
            <mc:AlternateContent xmlns:mc="http://schemas.openxmlformats.org/markup-compatibility/2006">
              <mc:Choice xmlns:v="urn:schemas-microsoft-com:vml" Requires="v">
                <p:oleObj spid="_x0000_s6149" r:id="rId4" imgW="5248275" imgH="3457575" progId="Excel.Chart.8">
                  <p:embed/>
                </p:oleObj>
              </mc:Choice>
              <mc:Fallback>
                <p:oleObj r:id="rId4" imgW="5248275" imgH="3457575"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64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8"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0B18E7-25EF-4EA7-B84D-7A0D78FF335B}" type="slidenum">
              <a:rPr lang="en-US" altLang="en-US" smtClean="0">
                <a:solidFill>
                  <a:srgbClr val="B5A788"/>
                </a:solidFill>
                <a:latin typeface="Gill Sans MT" panose="020B0502020104020203" pitchFamily="34" charset="0"/>
              </a:rPr>
              <a:pPr/>
              <a:t>40</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290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Autofit/>
          </a:bodyPr>
          <a:lstStyle/>
          <a:p>
            <a:pPr>
              <a:defRPr/>
            </a:pPr>
            <a:r>
              <a:rPr lang="el-GR" sz="4000" b="1" dirty="0"/>
              <a:t>Ομιλία κατά τις δραστηριότητες εξάσκησης και πρακτικής</a:t>
            </a:r>
          </a:p>
        </p:txBody>
      </p:sp>
      <p:sp>
        <p:nvSpPr>
          <p:cNvPr id="92163" name="Rectangle 3"/>
          <p:cNvSpPr>
            <a:spLocks noGrp="1" noChangeArrowheads="1"/>
          </p:cNvSpPr>
          <p:nvPr>
            <p:ph type="body" idx="1"/>
          </p:nvPr>
        </p:nvSpPr>
        <p:spPr>
          <a:xfrm>
            <a:off x="417512" y="1676400"/>
            <a:ext cx="8193088" cy="3962400"/>
          </a:xfrm>
        </p:spPr>
        <p:txBody>
          <a:bodyPr>
            <a:noAutofit/>
          </a:bodyPr>
          <a:lstStyle/>
          <a:p>
            <a:pPr marL="0" indent="0" algn="ctr">
              <a:lnSpc>
                <a:spcPct val="90000"/>
              </a:lnSpc>
              <a:buNone/>
            </a:pPr>
            <a:r>
              <a:rPr lang="el-GR" altLang="en-US" sz="2000" b="1" i="1" dirty="0" smtClean="0">
                <a:cs typeface="Times New Roman" panose="02020603050405020304" pitchFamily="18" charset="0"/>
              </a:rPr>
              <a:t>Σωρευτική ομιλία</a:t>
            </a:r>
            <a:r>
              <a:rPr lang="el-GR" altLang="en-US" sz="2000" b="1" dirty="0" smtClean="0">
                <a:cs typeface="Times New Roman" panose="02020603050405020304" pitchFamily="18" charset="0"/>
              </a:rPr>
              <a:t>, χαρακτηριστικό απόσπασμα</a:t>
            </a:r>
            <a:br>
              <a:rPr lang="el-GR" altLang="en-US" sz="2000" b="1" dirty="0" smtClean="0">
                <a:cs typeface="Times New Roman" panose="02020603050405020304" pitchFamily="18" charset="0"/>
              </a:rPr>
            </a:br>
            <a:r>
              <a:rPr lang="el-GR" altLang="en-US" sz="2000" b="1" dirty="0" smtClean="0">
                <a:cs typeface="Times New Roman" panose="02020603050405020304" pitchFamily="18" charset="0"/>
              </a:rPr>
              <a:t> </a:t>
            </a:r>
            <a:br>
              <a:rPr lang="el-GR" altLang="en-US" sz="2000" b="1" dirty="0" smtClean="0">
                <a:cs typeface="Times New Roman" panose="02020603050405020304" pitchFamily="18" charset="0"/>
              </a:rPr>
            </a:br>
            <a:endParaRPr lang="el-GR" altLang="en-US" sz="2000" b="1" dirty="0" smtClean="0"/>
          </a:p>
          <a:p>
            <a:pPr algn="just">
              <a:lnSpc>
                <a:spcPct val="90000"/>
              </a:lnSpc>
            </a:pPr>
            <a:r>
              <a:rPr lang="el-GR" altLang="en-US" sz="2000" u="sng" dirty="0" smtClean="0">
                <a:cs typeface="Times New Roman" panose="02020603050405020304" pitchFamily="18" charset="0"/>
              </a:rPr>
              <a:t>Η/Υ: Αν ο αριθμός των σφραγίδων πάνω στο κουτί είναι ίδιος με τον αριθμό της πινακίδας, κλείσε τη γέφυρα για να περάσει το τρένο, διαφορετικά πάρε το κουτί με το γερανό για να το πετάξεις στο ποτάμι.</a:t>
            </a:r>
            <a:endParaRPr lang="el-GR" altLang="en-US" sz="2000" dirty="0" smtClean="0">
              <a:cs typeface="Times New Roman" panose="02020603050405020304" pitchFamily="18" charset="0"/>
            </a:endParaRPr>
          </a:p>
          <a:p>
            <a:pPr algn="just">
              <a:lnSpc>
                <a:spcPct val="90000"/>
              </a:lnSpc>
            </a:pPr>
            <a:r>
              <a:rPr lang="el-GR" altLang="en-US" sz="2000" dirty="0" smtClean="0">
                <a:cs typeface="Times New Roman" panose="02020603050405020304" pitchFamily="18" charset="0"/>
              </a:rPr>
              <a:t>Α3: Οι σφραγίδες είναι 6 και ο αριθμός είναι το 9. Μετράς τις σφραγίδες και κοιτάς τον αριθμό της πινακίδας αν είναι ίδιος με τις σφραγίδες.</a:t>
            </a:r>
          </a:p>
          <a:p>
            <a:pPr algn="just">
              <a:lnSpc>
                <a:spcPct val="90000"/>
              </a:lnSpc>
            </a:pPr>
            <a:r>
              <a:rPr lang="el-GR" altLang="en-US" sz="2000" dirty="0" smtClean="0">
                <a:cs typeface="Times New Roman" panose="02020603050405020304" pitchFamily="18" charset="0"/>
              </a:rPr>
              <a:t>Α1: </a:t>
            </a:r>
            <a:r>
              <a:rPr lang="el-GR" altLang="en-US" sz="2000" i="1" dirty="0" smtClean="0">
                <a:cs typeface="Times New Roman" panose="02020603050405020304" pitchFamily="18" charset="0"/>
              </a:rPr>
              <a:t>Για να μετρήσω κι εγώ, 6 σφραγίδες και η πινακίδα λέει 9. Δεν είναι ίδιος ο αριθμός.</a:t>
            </a:r>
            <a:endParaRPr lang="el-GR" altLang="en-US" sz="2000" dirty="0" smtClean="0">
              <a:cs typeface="Times New Roman" panose="02020603050405020304" pitchFamily="18" charset="0"/>
            </a:endParaRPr>
          </a:p>
          <a:p>
            <a:pPr algn="just">
              <a:lnSpc>
                <a:spcPct val="90000"/>
              </a:lnSpc>
            </a:pPr>
            <a:r>
              <a:rPr lang="el-GR" altLang="en-US" sz="2000" dirty="0" smtClean="0">
                <a:cs typeface="Times New Roman" panose="02020603050405020304" pitchFamily="18" charset="0"/>
              </a:rPr>
              <a:t>Α3</a:t>
            </a:r>
            <a:r>
              <a:rPr lang="el-GR" altLang="en-US" sz="2000" i="1" dirty="0" smtClean="0">
                <a:cs typeface="Times New Roman" panose="02020603050405020304" pitchFamily="18" charset="0"/>
              </a:rPr>
              <a:t>: Θα το πάρω το κουτί να το πετάξω στο ποτάμι.</a:t>
            </a:r>
            <a:endParaRPr lang="el-GR" altLang="en-US" sz="2000" dirty="0" smtClean="0">
              <a:cs typeface="Times New Roman" panose="02020603050405020304" pitchFamily="18" charset="0"/>
            </a:endParaRPr>
          </a:p>
          <a:p>
            <a:pPr algn="just">
              <a:lnSpc>
                <a:spcPct val="90000"/>
              </a:lnSpc>
            </a:pPr>
            <a:r>
              <a:rPr lang="el-GR" altLang="en-US" sz="2000" dirty="0" smtClean="0">
                <a:cs typeface="Times New Roman" panose="02020603050405020304" pitchFamily="18" charset="0"/>
              </a:rPr>
              <a:t>Α1: Ναι θα το πετάξεις αφού δεν είναι ίδιος ο αριθμός.</a:t>
            </a:r>
          </a:p>
          <a:p>
            <a:pPr algn="just">
              <a:lnSpc>
                <a:spcPct val="90000"/>
              </a:lnSpc>
            </a:pPr>
            <a:r>
              <a:rPr lang="el-GR" altLang="en-US" sz="2000" dirty="0" smtClean="0">
                <a:cs typeface="Times New Roman" panose="02020603050405020304" pitchFamily="18" charset="0"/>
              </a:rPr>
              <a:t>Α3: Να το πέταξα.</a:t>
            </a:r>
          </a:p>
          <a:p>
            <a:pPr algn="just">
              <a:lnSpc>
                <a:spcPct val="90000"/>
              </a:lnSpc>
            </a:pPr>
            <a:r>
              <a:rPr lang="el-GR" altLang="en-US" sz="2000" u="sng" dirty="0" smtClean="0">
                <a:cs typeface="Times New Roman" panose="02020603050405020304" pitchFamily="18" charset="0"/>
              </a:rPr>
              <a:t>Η/Υ: Μπράβο, συγχαρητήρια</a:t>
            </a:r>
            <a:r>
              <a:rPr lang="en-GB" altLang="en-US" sz="2000" dirty="0" smtClean="0">
                <a:cs typeface="Times New Roman" panose="02020603050405020304" pitchFamily="18" charset="0"/>
              </a:rPr>
              <a:t> </a:t>
            </a:r>
            <a:endParaRPr lang="el-GR" altLang="en-US" sz="2000" dirty="0" smtClean="0">
              <a:latin typeface="Times New Roman" panose="02020603050405020304" pitchFamily="18" charset="0"/>
            </a:endParaRPr>
          </a:p>
          <a:p>
            <a:pPr algn="just">
              <a:lnSpc>
                <a:spcPct val="90000"/>
              </a:lnSpc>
            </a:pPr>
            <a:endParaRPr lang="en-GB" altLang="en-US" sz="2000" dirty="0" smtClean="0">
              <a:latin typeface="Times New Roman" panose="02020603050405020304" pitchFamily="18" charset="0"/>
            </a:endParaRPr>
          </a:p>
          <a:p>
            <a:pPr>
              <a:lnSpc>
                <a:spcPct val="90000"/>
              </a:lnSpc>
            </a:pPr>
            <a:endParaRPr lang="en-GB" altLang="en-US" sz="2000" dirty="0" smtClean="0"/>
          </a:p>
        </p:txBody>
      </p:sp>
      <p:sp>
        <p:nvSpPr>
          <p:cNvPr id="9216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BCC478-0571-4E6F-A22E-A21714BA9A1B}" type="slidenum">
              <a:rPr lang="en-US" altLang="en-US" smtClean="0">
                <a:solidFill>
                  <a:srgbClr val="B5A788"/>
                </a:solidFill>
                <a:latin typeface="Gill Sans MT" panose="020B0502020104020203" pitchFamily="34" charset="0"/>
              </a:rPr>
              <a:pPr/>
              <a:t>41</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83176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Autofit/>
          </a:bodyPr>
          <a:lstStyle/>
          <a:p>
            <a:pPr>
              <a:defRPr/>
            </a:pPr>
            <a:r>
              <a:rPr lang="el-GR" sz="4000" b="1" dirty="0"/>
              <a:t>Ομιλία κατά τις δραστηριότητες εξάσκησης και πρακτικής</a:t>
            </a:r>
          </a:p>
        </p:txBody>
      </p:sp>
      <p:sp>
        <p:nvSpPr>
          <p:cNvPr id="94211" name="Rectangle 3"/>
          <p:cNvSpPr>
            <a:spLocks noGrp="1" noChangeArrowheads="1"/>
          </p:cNvSpPr>
          <p:nvPr>
            <p:ph type="body" idx="1"/>
          </p:nvPr>
        </p:nvSpPr>
        <p:spPr>
          <a:xfrm>
            <a:off x="685800" y="2017712"/>
            <a:ext cx="8269288" cy="3925887"/>
          </a:xfrm>
        </p:spPr>
        <p:txBody>
          <a:bodyPr>
            <a:normAutofit lnSpcReduction="10000"/>
          </a:bodyPr>
          <a:lstStyle/>
          <a:p>
            <a:pPr marL="0" indent="0">
              <a:lnSpc>
                <a:spcPct val="90000"/>
              </a:lnSpc>
              <a:buNone/>
            </a:pPr>
            <a:r>
              <a:rPr lang="el-GR" altLang="en-US" sz="2400" b="1" i="1" dirty="0" smtClean="0">
                <a:cs typeface="Times New Roman" panose="02020603050405020304" pitchFamily="18" charset="0"/>
              </a:rPr>
              <a:t>Ομιλία</a:t>
            </a:r>
            <a:r>
              <a:rPr lang="el-GR" altLang="en-US" sz="2400" b="1" i="1" dirty="0" smtClean="0"/>
              <a:t> </a:t>
            </a:r>
            <a:r>
              <a:rPr lang="el-GR" altLang="en-US" sz="2400" b="1" i="1" dirty="0" smtClean="0">
                <a:latin typeface="Times New Roman" panose="02020603050405020304" pitchFamily="18" charset="0"/>
              </a:rPr>
              <a:t>αμφισβήτησης</a:t>
            </a:r>
            <a:r>
              <a:rPr lang="el-GR" altLang="en-US" sz="2400" b="1" dirty="0" smtClean="0">
                <a:cs typeface="Times New Roman" panose="02020603050405020304" pitchFamily="18" charset="0"/>
              </a:rPr>
              <a:t>, χαρακτηριστικό απόσπασμα</a:t>
            </a:r>
            <a:br>
              <a:rPr lang="el-GR" altLang="en-US" sz="2400" b="1" dirty="0" smtClean="0">
                <a:cs typeface="Times New Roman" panose="02020603050405020304" pitchFamily="18" charset="0"/>
              </a:rPr>
            </a:br>
            <a:r>
              <a:rPr lang="el-GR" altLang="en-US" sz="2400" b="1" dirty="0" smtClean="0">
                <a:cs typeface="Times New Roman" panose="02020603050405020304" pitchFamily="18" charset="0"/>
              </a:rPr>
              <a:t> </a:t>
            </a:r>
            <a:br>
              <a:rPr lang="el-GR" altLang="en-US" sz="2400" b="1" dirty="0" smtClean="0">
                <a:cs typeface="Times New Roman" panose="02020603050405020304" pitchFamily="18" charset="0"/>
              </a:rPr>
            </a:br>
            <a:endParaRPr lang="el-GR" altLang="en-US" sz="2400" b="1" dirty="0" smtClean="0"/>
          </a:p>
          <a:p>
            <a:pPr algn="just">
              <a:lnSpc>
                <a:spcPct val="90000"/>
              </a:lnSpc>
            </a:pPr>
            <a:r>
              <a:rPr lang="el-GR" altLang="en-US" sz="1800" u="sng" dirty="0" smtClean="0">
                <a:cs typeface="Times New Roman" panose="02020603050405020304" pitchFamily="18" charset="0"/>
              </a:rPr>
              <a:t>Η/Υ: Αν ο αριθμός των σφραγίδων πάνω στο κουτί είναι ίδιος με τον αριθμό της πινακίδας, κλείσε τη γέφυρα για να περάσει το τρένο, διαφορετικά πάρε το κουτί με το γερανό για να το πετάξεις στο ποτάμι.</a:t>
            </a:r>
            <a:endParaRPr lang="el-GR" altLang="en-US" sz="1800" dirty="0" smtClean="0">
              <a:cs typeface="Times New Roman" panose="02020603050405020304" pitchFamily="18" charset="0"/>
            </a:endParaRPr>
          </a:p>
          <a:p>
            <a:pPr algn="just">
              <a:lnSpc>
                <a:spcPct val="90000"/>
              </a:lnSpc>
            </a:pPr>
            <a:r>
              <a:rPr lang="el-GR" altLang="en-US" sz="1800" dirty="0" smtClean="0">
                <a:cs typeface="Times New Roman" panose="02020603050405020304" pitchFamily="18" charset="0"/>
              </a:rPr>
              <a:t>Α3: 1, 2, 3, 4.</a:t>
            </a:r>
          </a:p>
          <a:p>
            <a:pPr algn="just">
              <a:lnSpc>
                <a:spcPct val="90000"/>
              </a:lnSpc>
            </a:pPr>
            <a:r>
              <a:rPr lang="el-GR" altLang="en-US" sz="1800" dirty="0" smtClean="0">
                <a:cs typeface="Times New Roman" panose="02020603050405020304" pitchFamily="18" charset="0"/>
              </a:rPr>
              <a:t>Α1: </a:t>
            </a:r>
            <a:r>
              <a:rPr lang="el-GR" altLang="en-US" sz="1800" i="1" dirty="0" smtClean="0">
                <a:cs typeface="Times New Roman" panose="02020603050405020304" pitchFamily="18" charset="0"/>
              </a:rPr>
              <a:t>Είναι 9, δεν είναι ίδιος ο αριθμός, να το πετάξεις το κουτί στο ποτάμι.</a:t>
            </a:r>
            <a:endParaRPr lang="el-GR" altLang="en-US" sz="1800" dirty="0" smtClean="0">
              <a:cs typeface="Times New Roman" panose="02020603050405020304" pitchFamily="18" charset="0"/>
            </a:endParaRPr>
          </a:p>
          <a:p>
            <a:pPr algn="just">
              <a:lnSpc>
                <a:spcPct val="90000"/>
              </a:lnSpc>
            </a:pPr>
            <a:r>
              <a:rPr lang="el-GR" altLang="en-US" sz="1800" dirty="0" smtClean="0">
                <a:cs typeface="Times New Roman" panose="02020603050405020304" pitchFamily="18" charset="0"/>
              </a:rPr>
              <a:t>Α3: </a:t>
            </a:r>
            <a:r>
              <a:rPr lang="el-GR" altLang="en-US" sz="1800" i="1" dirty="0" smtClean="0">
                <a:cs typeface="Times New Roman" panose="02020603050405020304" pitchFamily="18" charset="0"/>
              </a:rPr>
              <a:t>Όχι είναι ίδιος ο αριθμός.</a:t>
            </a:r>
            <a:endParaRPr lang="el-GR" altLang="en-US" sz="1800" dirty="0" smtClean="0">
              <a:cs typeface="Times New Roman" panose="02020603050405020304" pitchFamily="18" charset="0"/>
            </a:endParaRPr>
          </a:p>
          <a:p>
            <a:pPr algn="just">
              <a:lnSpc>
                <a:spcPct val="90000"/>
              </a:lnSpc>
            </a:pPr>
            <a:r>
              <a:rPr lang="el-GR" altLang="en-US" sz="1800" dirty="0" smtClean="0">
                <a:cs typeface="Times New Roman" panose="02020603050405020304" pitchFamily="18" charset="0"/>
              </a:rPr>
              <a:t>Α1: </a:t>
            </a:r>
            <a:r>
              <a:rPr lang="el-GR" altLang="en-US" sz="1800" i="1" dirty="0" smtClean="0">
                <a:cs typeface="Times New Roman" panose="02020603050405020304" pitchFamily="18" charset="0"/>
              </a:rPr>
              <a:t>Δεν είναι, είναι άλλος θα το κάνω εγώ.</a:t>
            </a:r>
            <a:endParaRPr lang="el-GR" altLang="en-US" sz="1800" dirty="0" smtClean="0">
              <a:cs typeface="Times New Roman" panose="02020603050405020304" pitchFamily="18" charset="0"/>
            </a:endParaRPr>
          </a:p>
          <a:p>
            <a:pPr algn="just">
              <a:lnSpc>
                <a:spcPct val="90000"/>
              </a:lnSpc>
            </a:pPr>
            <a:r>
              <a:rPr lang="el-GR" altLang="en-US" sz="1800" dirty="0" smtClean="0">
                <a:cs typeface="Times New Roman" panose="02020603050405020304" pitchFamily="18" charset="0"/>
              </a:rPr>
              <a:t>Α3</a:t>
            </a:r>
            <a:r>
              <a:rPr lang="el-GR" altLang="en-US" sz="1800" i="1" dirty="0" smtClean="0">
                <a:cs typeface="Times New Roman" panose="02020603050405020304" pitchFamily="18" charset="0"/>
              </a:rPr>
              <a:t>: Δεν ξέρεις τι κάνεις, εγώ θα το κάνω.</a:t>
            </a:r>
            <a:endParaRPr lang="el-GR" altLang="en-US" sz="1800" dirty="0" smtClean="0">
              <a:cs typeface="Times New Roman" panose="02020603050405020304" pitchFamily="18" charset="0"/>
            </a:endParaRPr>
          </a:p>
          <a:p>
            <a:pPr algn="just">
              <a:lnSpc>
                <a:spcPct val="90000"/>
              </a:lnSpc>
            </a:pPr>
            <a:r>
              <a:rPr lang="el-GR" altLang="en-US" sz="1800" dirty="0" smtClean="0">
                <a:cs typeface="Times New Roman" panose="02020603050405020304" pitchFamily="18" charset="0"/>
              </a:rPr>
              <a:t>Α1: </a:t>
            </a:r>
            <a:r>
              <a:rPr lang="el-GR" altLang="en-US" sz="1800" i="1" dirty="0" smtClean="0">
                <a:cs typeface="Times New Roman" panose="02020603050405020304" pitchFamily="18" charset="0"/>
              </a:rPr>
              <a:t>Φέρτο εδώ ξέρω</a:t>
            </a:r>
            <a:endParaRPr lang="en-GB" altLang="en-US" sz="1800" dirty="0" smtClean="0">
              <a:cs typeface="Times New Roman" panose="02020603050405020304" pitchFamily="18" charset="0"/>
            </a:endParaRPr>
          </a:p>
          <a:p>
            <a:pPr algn="just">
              <a:lnSpc>
                <a:spcPct val="90000"/>
              </a:lnSpc>
            </a:pPr>
            <a:r>
              <a:rPr lang="el-GR" altLang="en-US" sz="1800" dirty="0" smtClean="0">
                <a:cs typeface="Times New Roman" panose="02020603050405020304" pitchFamily="18" charset="0"/>
              </a:rPr>
              <a:t>Α3: </a:t>
            </a:r>
            <a:r>
              <a:rPr lang="el-GR" altLang="en-US" sz="1800" i="1" dirty="0" smtClean="0">
                <a:cs typeface="Times New Roman" panose="02020603050405020304" pitchFamily="18" charset="0"/>
              </a:rPr>
              <a:t>Όχι, θα το κάνω μόνος μου. Ξέρω τι θα κάνω. </a:t>
            </a:r>
            <a:endParaRPr lang="en-GB" altLang="en-US" sz="1800" dirty="0" smtClean="0">
              <a:latin typeface="Times New Roman" panose="02020603050405020304" pitchFamily="18" charset="0"/>
            </a:endParaRPr>
          </a:p>
          <a:p>
            <a:pPr>
              <a:lnSpc>
                <a:spcPct val="90000"/>
              </a:lnSpc>
            </a:pPr>
            <a:endParaRPr lang="en-GB" altLang="en-US" sz="1600" dirty="0" smtClean="0"/>
          </a:p>
        </p:txBody>
      </p:sp>
      <p:sp>
        <p:nvSpPr>
          <p:cNvPr id="9421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95B2DB0-2A2E-4E2D-9179-0644DC9A25C8}" type="slidenum">
              <a:rPr lang="en-US" altLang="en-US" smtClean="0">
                <a:solidFill>
                  <a:srgbClr val="B5A788"/>
                </a:solidFill>
                <a:latin typeface="Gill Sans MT" panose="020B0502020104020203" pitchFamily="34" charset="0"/>
              </a:rPr>
              <a:pPr/>
              <a:t>42</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865527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Autofit/>
          </a:bodyPr>
          <a:lstStyle/>
          <a:p>
            <a:pPr>
              <a:defRPr/>
            </a:pPr>
            <a:r>
              <a:rPr lang="el-GR" sz="4000" b="1" dirty="0"/>
              <a:t>Ομιλία κατά τις δραστηριότητες εξάσκησης και πρακτικής</a:t>
            </a:r>
          </a:p>
        </p:txBody>
      </p:sp>
      <p:graphicFrame>
        <p:nvGraphicFramePr>
          <p:cNvPr id="96259" name="Object 2"/>
          <p:cNvGraphicFramePr>
            <a:graphicFrameLocks noChangeAspect="1"/>
          </p:cNvGraphicFramePr>
          <p:nvPr>
            <p:extLst>
              <p:ext uri="{D42A27DB-BD31-4B8C-83A1-F6EECF244321}">
                <p14:modId xmlns:p14="http://schemas.microsoft.com/office/powerpoint/2010/main" val="4080894983"/>
              </p:ext>
            </p:extLst>
          </p:nvPr>
        </p:nvGraphicFramePr>
        <p:xfrm>
          <a:off x="723900" y="1559541"/>
          <a:ext cx="7696200" cy="4724400"/>
        </p:xfrm>
        <a:graphic>
          <a:graphicData uri="http://schemas.openxmlformats.org/presentationml/2006/ole">
            <mc:AlternateContent xmlns:mc="http://schemas.openxmlformats.org/markup-compatibility/2006">
              <mc:Choice xmlns:v="urn:schemas-microsoft-com:vml" Requires="v">
                <p:oleObj spid="_x0000_s7173" name="Chart" r:id="rId4" imgW="6353567" imgH="3419766" progId="Excel.Chart.8">
                  <p:embed/>
                </p:oleObj>
              </mc:Choice>
              <mc:Fallback>
                <p:oleObj name="Chart" r:id="rId4" imgW="6353567" imgH="3419766"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 y="1559541"/>
                        <a:ext cx="7696200" cy="472440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1"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2F356C-502B-4D72-B0F0-FF14056B892C}" type="slidenum">
              <a:rPr lang="en-US" altLang="en-US" smtClean="0">
                <a:solidFill>
                  <a:srgbClr val="B5A788"/>
                </a:solidFill>
                <a:latin typeface="Gill Sans MT" panose="020B0502020104020203" pitchFamily="34" charset="0"/>
              </a:rPr>
              <a:pPr/>
              <a:t>43</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17754363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pPr>
              <a:defRPr/>
            </a:pPr>
            <a:r>
              <a:rPr lang="el-GR" sz="4000" b="1" dirty="0" smtClean="0"/>
              <a:t>Συμπεράσματα</a:t>
            </a:r>
            <a:r>
              <a:rPr lang="en-US" sz="4000" b="1" dirty="0" smtClean="0"/>
              <a:t> (1/4)</a:t>
            </a:r>
            <a:endParaRPr lang="el-GR" sz="4000" b="1" dirty="0"/>
          </a:p>
        </p:txBody>
      </p:sp>
      <p:sp>
        <p:nvSpPr>
          <p:cNvPr id="98307" name="Rectangle 3"/>
          <p:cNvSpPr>
            <a:spLocks noGrp="1" noChangeArrowheads="1"/>
          </p:cNvSpPr>
          <p:nvPr>
            <p:ph type="body" idx="1"/>
          </p:nvPr>
        </p:nvSpPr>
        <p:spPr/>
        <p:txBody>
          <a:bodyPr/>
          <a:lstStyle/>
          <a:p>
            <a:r>
              <a:rPr lang="el-GR" altLang="en-US" dirty="0" smtClean="0"/>
              <a:t>Σύνδεση ρόλων με είδος δραστηριότητας</a:t>
            </a:r>
          </a:p>
          <a:p>
            <a:r>
              <a:rPr lang="el-GR" altLang="en-US" dirty="0" smtClean="0"/>
              <a:t>Συχνές εναλλαγές ρόλων κατά την εξέλιξη της δραστηριότητας</a:t>
            </a:r>
          </a:p>
          <a:p>
            <a:r>
              <a:rPr lang="el-GR" altLang="en-US" dirty="0" smtClean="0"/>
              <a:t>«Ανθρωπομορφισμός»</a:t>
            </a:r>
            <a:endParaRPr lang="en-GB" altLang="en-US" dirty="0" smtClean="0"/>
          </a:p>
        </p:txBody>
      </p:sp>
      <p:sp>
        <p:nvSpPr>
          <p:cNvPr id="98309"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5F3F11-E068-43E6-9A32-759D93C3A54A}" type="slidenum">
              <a:rPr lang="en-US" altLang="en-US" smtClean="0">
                <a:solidFill>
                  <a:srgbClr val="B5A788"/>
                </a:solidFill>
                <a:latin typeface="Gill Sans MT" panose="020B0502020104020203" pitchFamily="34" charset="0"/>
              </a:rPr>
              <a:pPr/>
              <a:t>44</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588497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defRPr/>
            </a:pPr>
            <a:r>
              <a:rPr lang="el-GR" sz="4000" b="1" dirty="0" smtClean="0"/>
              <a:t>Συμπεράσματα</a:t>
            </a:r>
            <a:r>
              <a:rPr lang="en-US" sz="4000" dirty="0"/>
              <a:t> </a:t>
            </a:r>
            <a:r>
              <a:rPr lang="en-US" sz="4000" dirty="0" smtClean="0"/>
              <a:t>(2/4</a:t>
            </a:r>
            <a:r>
              <a:rPr lang="en-US" sz="4000" dirty="0"/>
              <a:t>)</a:t>
            </a:r>
            <a:endParaRPr lang="el-GR" sz="4000" b="1" dirty="0"/>
          </a:p>
        </p:txBody>
      </p:sp>
      <p:sp>
        <p:nvSpPr>
          <p:cNvPr id="100355" name="Rectangle 3"/>
          <p:cNvSpPr>
            <a:spLocks noGrp="1" noChangeArrowheads="1"/>
          </p:cNvSpPr>
          <p:nvPr>
            <p:ph type="body" idx="1"/>
          </p:nvPr>
        </p:nvSpPr>
        <p:spPr/>
        <p:txBody>
          <a:bodyPr/>
          <a:lstStyle/>
          <a:p>
            <a:r>
              <a:rPr lang="el-GR" altLang="en-US" sz="2800" dirty="0" smtClean="0"/>
              <a:t>Είδος ομιλίας κατά τη συνεργατική ενασχόληση με τον υπολογιστή</a:t>
            </a:r>
          </a:p>
          <a:p>
            <a:r>
              <a:rPr lang="el-GR" altLang="en-US" sz="2800" dirty="0" smtClean="0"/>
              <a:t>Πιθανή συσχέτιση με είδος δραστηριότητας</a:t>
            </a:r>
          </a:p>
          <a:p>
            <a:pPr lvl="1"/>
            <a:r>
              <a:rPr lang="el-GR" altLang="en-US" sz="2400" dirty="0" smtClean="0"/>
              <a:t>Επίλυση προβλήματος </a:t>
            </a:r>
          </a:p>
          <a:p>
            <a:pPr lvl="2"/>
            <a:r>
              <a:rPr lang="el-GR" altLang="en-US" sz="2000" dirty="0" smtClean="0"/>
              <a:t>Σωρευτική ομιλία </a:t>
            </a:r>
          </a:p>
          <a:p>
            <a:pPr lvl="2">
              <a:buFont typeface="Wingdings" panose="05000000000000000000" pitchFamily="2" charset="2"/>
              <a:buNone/>
            </a:pPr>
            <a:r>
              <a:rPr lang="el-GR" altLang="en-US" sz="2000" dirty="0" smtClean="0"/>
              <a:t>– Διερευνητική ομιλία</a:t>
            </a:r>
          </a:p>
          <a:p>
            <a:pPr lvl="1">
              <a:buFont typeface="Wingdings" panose="05000000000000000000" pitchFamily="2" charset="2"/>
              <a:buNone/>
            </a:pPr>
            <a:r>
              <a:rPr lang="el-GR" altLang="en-US" sz="2400" dirty="0" smtClean="0"/>
              <a:t>- Εξάσκηση και Πρακτική</a:t>
            </a:r>
          </a:p>
          <a:p>
            <a:pPr lvl="2"/>
            <a:r>
              <a:rPr lang="el-GR" altLang="en-US" sz="2000" dirty="0" smtClean="0"/>
              <a:t> Σωρευτική ομιλία </a:t>
            </a:r>
          </a:p>
          <a:p>
            <a:pPr lvl="2">
              <a:buFont typeface="Wingdings" panose="05000000000000000000" pitchFamily="2" charset="2"/>
              <a:buNone/>
            </a:pPr>
            <a:r>
              <a:rPr lang="el-GR" altLang="en-US" sz="2000" dirty="0" smtClean="0"/>
              <a:t>– Λόγος χειρισμού υπολογιστή</a:t>
            </a:r>
          </a:p>
        </p:txBody>
      </p:sp>
      <p:sp>
        <p:nvSpPr>
          <p:cNvPr id="10035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54A180-7F76-4692-A366-6048380CC641}" type="slidenum">
              <a:rPr lang="en-US" altLang="en-US" smtClean="0">
                <a:solidFill>
                  <a:srgbClr val="B5A788"/>
                </a:solidFill>
                <a:latin typeface="Gill Sans MT" panose="020B0502020104020203" pitchFamily="34" charset="0"/>
              </a:rPr>
              <a:pPr/>
              <a:t>45</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007481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defRPr/>
            </a:pPr>
            <a:r>
              <a:rPr lang="el-GR" sz="4000" b="1" dirty="0" smtClean="0"/>
              <a:t>Συμπεράσματα</a:t>
            </a:r>
            <a:r>
              <a:rPr lang="en-US" sz="4000" dirty="0"/>
              <a:t> </a:t>
            </a:r>
            <a:r>
              <a:rPr lang="en-US" sz="4000" dirty="0" smtClean="0"/>
              <a:t>(3/4</a:t>
            </a:r>
            <a:r>
              <a:rPr lang="en-US" sz="4000" dirty="0"/>
              <a:t>)</a:t>
            </a:r>
            <a:endParaRPr lang="en-GB" sz="4000" b="1" dirty="0"/>
          </a:p>
        </p:txBody>
      </p:sp>
      <p:sp>
        <p:nvSpPr>
          <p:cNvPr id="102403" name="Rectangle 3"/>
          <p:cNvSpPr>
            <a:spLocks noGrp="1" noChangeArrowheads="1"/>
          </p:cNvSpPr>
          <p:nvPr>
            <p:ph type="body" idx="1"/>
          </p:nvPr>
        </p:nvSpPr>
        <p:spPr/>
        <p:txBody>
          <a:bodyPr/>
          <a:lstStyle/>
          <a:p>
            <a:r>
              <a:rPr lang="el-GR" altLang="en-US" dirty="0" smtClean="0"/>
              <a:t>Ανάπτυξη ποιοτικών διαλόγων</a:t>
            </a:r>
            <a:endParaRPr lang="en-GB" altLang="en-US" dirty="0" smtClean="0"/>
          </a:p>
          <a:p>
            <a:pPr lvl="1"/>
            <a:r>
              <a:rPr lang="el-GR" altLang="en-US" dirty="0" smtClean="0"/>
              <a:t>Επίλυση προβλήματος</a:t>
            </a:r>
          </a:p>
          <a:p>
            <a:pPr lvl="1"/>
            <a:r>
              <a:rPr lang="el-GR" altLang="en-US" dirty="0" smtClean="0"/>
              <a:t>Ζωγραφική</a:t>
            </a:r>
          </a:p>
          <a:p>
            <a:pPr lvl="1"/>
            <a:r>
              <a:rPr lang="el-GR" altLang="en-US" dirty="0" smtClean="0"/>
              <a:t>Γλώσσα</a:t>
            </a:r>
          </a:p>
          <a:p>
            <a:r>
              <a:rPr lang="el-GR" altLang="en-US" dirty="0" smtClean="0"/>
              <a:t>Κλίμα συνεργασίας</a:t>
            </a:r>
          </a:p>
        </p:txBody>
      </p:sp>
      <p:sp>
        <p:nvSpPr>
          <p:cNvPr id="1024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5975D86-2F18-4DE2-9692-A064AB85B71C}" type="slidenum">
              <a:rPr lang="en-US" altLang="en-US" smtClean="0">
                <a:solidFill>
                  <a:srgbClr val="B5A788"/>
                </a:solidFill>
                <a:latin typeface="Gill Sans MT" panose="020B0502020104020203" pitchFamily="34" charset="0"/>
              </a:rPr>
              <a:pPr/>
              <a:t>46</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22419926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a:defRPr/>
            </a:pPr>
            <a:r>
              <a:rPr lang="el-GR" sz="4000" b="1" dirty="0" smtClean="0"/>
              <a:t>Συμπεράσματα</a:t>
            </a:r>
            <a:r>
              <a:rPr lang="en-US" sz="4000" dirty="0"/>
              <a:t> </a:t>
            </a:r>
            <a:r>
              <a:rPr lang="en-US" sz="4000" dirty="0" smtClean="0"/>
              <a:t>(4/4</a:t>
            </a:r>
            <a:r>
              <a:rPr lang="en-US" sz="4000" dirty="0"/>
              <a:t>)</a:t>
            </a:r>
            <a:endParaRPr lang="el-GR" sz="4000" b="1" dirty="0"/>
          </a:p>
        </p:txBody>
      </p:sp>
      <p:sp>
        <p:nvSpPr>
          <p:cNvPr id="104451" name="Rectangle 3"/>
          <p:cNvSpPr>
            <a:spLocks noGrp="1" noChangeArrowheads="1"/>
          </p:cNvSpPr>
          <p:nvPr>
            <p:ph type="body" idx="1"/>
          </p:nvPr>
        </p:nvSpPr>
        <p:spPr/>
        <p:txBody>
          <a:bodyPr/>
          <a:lstStyle/>
          <a:p>
            <a:r>
              <a:rPr lang="el-GR" altLang="en-US" dirty="0" smtClean="0"/>
              <a:t>Υπολογιστής ως εργαλείο συνεργατικής ενασχόλησης</a:t>
            </a:r>
          </a:p>
          <a:p>
            <a:r>
              <a:rPr lang="el-GR" altLang="en-US" dirty="0" smtClean="0"/>
              <a:t>Ενσωμάτωση στο καθημερινό σχολικό πρόγραμμα με κατάλληλες αναπτυξιακές δραστηριότητες</a:t>
            </a:r>
          </a:p>
          <a:p>
            <a:r>
              <a:rPr lang="el-GR" altLang="en-US" dirty="0" smtClean="0"/>
              <a:t>Αλλαγές στην πρακτική της εκπαιδευτικού</a:t>
            </a:r>
            <a:endParaRPr lang="en-GB" altLang="en-US" dirty="0" smtClean="0"/>
          </a:p>
        </p:txBody>
      </p:sp>
      <p:sp>
        <p:nvSpPr>
          <p:cNvPr id="1044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708FF2-04FE-4B06-B8A9-A9A05E79CF3C}" type="slidenum">
              <a:rPr lang="en-US" altLang="en-US" smtClean="0">
                <a:solidFill>
                  <a:srgbClr val="B5A788"/>
                </a:solidFill>
                <a:latin typeface="Gill Sans MT" panose="020B0502020104020203" pitchFamily="34" charset="0"/>
              </a:rPr>
              <a:pPr/>
              <a:t>47</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496980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81000"/>
            <a:ext cx="8153400" cy="1143000"/>
          </a:xfrm>
        </p:spPr>
        <p:txBody>
          <a:bodyPr>
            <a:noAutofit/>
          </a:bodyPr>
          <a:lstStyle/>
          <a:p>
            <a:pPr>
              <a:defRPr/>
            </a:pPr>
            <a:r>
              <a:rPr lang="el-GR" sz="4000" b="1" dirty="0"/>
              <a:t>Ο υπολογιστής στην προσχολική και την πρώτη σχολική ηλικία</a:t>
            </a:r>
            <a:endParaRPr lang="en-GB" sz="4000" b="1" dirty="0"/>
          </a:p>
        </p:txBody>
      </p:sp>
      <p:sp>
        <p:nvSpPr>
          <p:cNvPr id="18435" name="Rectangle 3"/>
          <p:cNvSpPr>
            <a:spLocks noGrp="1" noChangeArrowheads="1"/>
          </p:cNvSpPr>
          <p:nvPr>
            <p:ph type="body" idx="1"/>
          </p:nvPr>
        </p:nvSpPr>
        <p:spPr>
          <a:xfrm>
            <a:off x="729397" y="1857375"/>
            <a:ext cx="8128000" cy="4114800"/>
          </a:xfrm>
        </p:spPr>
        <p:txBody>
          <a:bodyPr/>
          <a:lstStyle/>
          <a:p>
            <a:pPr algn="just"/>
            <a:r>
              <a:rPr lang="el-GR" altLang="en-US" sz="2800" dirty="0" smtClean="0"/>
              <a:t>Σήμερα γίνεται όλο και περισσότερο αποδεκτό ότι</a:t>
            </a:r>
            <a:r>
              <a:rPr lang="el-GR" altLang="en-US" sz="2800" dirty="0" smtClean="0">
                <a:cs typeface="Times New Roman" panose="02020603050405020304" pitchFamily="18" charset="0"/>
              </a:rPr>
              <a:t> </a:t>
            </a:r>
            <a:endParaRPr lang="el-GR" altLang="en-US" sz="2800" dirty="0" smtClean="0"/>
          </a:p>
          <a:p>
            <a:pPr lvl="1" algn="just"/>
            <a:r>
              <a:rPr lang="el-GR" altLang="en-US" sz="2400" dirty="0" smtClean="0"/>
              <a:t>Ο υπολογιστής μπορεί να χρησιμοποιηθεί ως ένα επιπλέον εκπαιδευτικό μέσο για να υποστηρίξει διάφορες μορφές διδασκαλίας στην εκπαίδευση των μικρών παιδιών</a:t>
            </a:r>
          </a:p>
          <a:p>
            <a:pPr lvl="1" algn="just"/>
            <a:r>
              <a:rPr lang="el-GR" altLang="en-US" sz="2400" dirty="0" smtClean="0"/>
              <a:t>Τα νήπια εξάλλου μαθαίνουν μέσα από την εξερεύνηση και την ανακάλυψη κάτι που προσφέρουν σχετικά εύκολα τα σύγχρονα υπολογιστικά περιβάλλοντα</a:t>
            </a:r>
          </a:p>
        </p:txBody>
      </p:sp>
      <p:sp>
        <p:nvSpPr>
          <p:cNvPr id="18437"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12F43E9-9667-4B98-9A13-75D7F6278629}" type="slidenum">
              <a:rPr lang="en-US" altLang="en-US" smtClean="0">
                <a:solidFill>
                  <a:srgbClr val="B5A788"/>
                </a:solidFill>
                <a:latin typeface="Gill Sans MT" panose="020B0502020104020203" pitchFamily="34" charset="0"/>
              </a:rPr>
              <a:pPr/>
              <a:t>5</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39771950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normAutofit/>
          </a:bodyPr>
          <a:lstStyle/>
          <a:p>
            <a:pPr algn="just"/>
            <a:r>
              <a:rPr lang="en-US" sz="2800" dirty="0"/>
              <a:t>Copyright</a:t>
            </a:r>
            <a:r>
              <a:rPr lang="el-GR" sz="2800" dirty="0"/>
              <a:t> Πανεπιστήμιο Πατρών, Βασίλειος Κόμης. «Παιδαγωγικός Σχεδιασμός με ΤΠΕ στην Πρώτη Σχολική Ηλικία: Παιδαγωγικές </a:t>
            </a:r>
            <a:r>
              <a:rPr lang="el-GR" sz="2800" dirty="0" smtClean="0"/>
              <a:t>Προσεγγίσεις:</a:t>
            </a:r>
            <a:r>
              <a:rPr lang="en-US" sz="2800" dirty="0" smtClean="0"/>
              <a:t> </a:t>
            </a:r>
            <a:r>
              <a:rPr lang="el-GR" sz="2800" dirty="0" smtClean="0"/>
              <a:t>Ο </a:t>
            </a:r>
            <a:r>
              <a:rPr lang="el-GR" sz="2800" dirty="0"/>
              <a:t>υπολογιστής ως εργαλείο συνεργατικής ενασχόλησης στην προσχολική </a:t>
            </a:r>
            <a:r>
              <a:rPr lang="el-GR" sz="2800" dirty="0" smtClean="0"/>
              <a:t>εκπαίδευση</a:t>
            </a:r>
            <a:r>
              <a:rPr lang="el-GR" sz="2800" dirty="0" smtClean="0"/>
              <a:t>». </a:t>
            </a:r>
            <a:r>
              <a:rPr lang="el-GR" sz="2800" dirty="0"/>
              <a:t>Έκδοση: 1.0. Πάτρα, 2015.</a:t>
            </a:r>
          </a:p>
          <a:p>
            <a:pPr marL="0" indent="0" algn="just">
              <a:buNone/>
            </a:pPr>
            <a:endParaRPr lang="el-GR" sz="2800" dirty="0"/>
          </a:p>
          <a:p>
            <a:pPr marL="0" indent="0" algn="just">
              <a:buNone/>
            </a:pPr>
            <a:r>
              <a:rPr lang="el-GR" sz="2800" dirty="0"/>
              <a:t>Διαθέσιμο από τη δικτυακή διεύθυνση:</a:t>
            </a:r>
          </a:p>
          <a:p>
            <a:pPr marL="0" indent="0" algn="just">
              <a:buNone/>
            </a:pPr>
            <a:r>
              <a:rPr lang="en-US" sz="2800" dirty="0"/>
              <a:t>https://eclass.upatras.gr/courses/PN140</a:t>
            </a:r>
            <a:r>
              <a:rPr lang="el-GR" sz="2800" dirty="0"/>
              <a:t>2</a:t>
            </a:r>
            <a:r>
              <a:rPr lang="en-US" sz="2800" dirty="0"/>
              <a:t>/</a:t>
            </a:r>
            <a:endParaRPr lang="el-GR" sz="2800" dirty="0"/>
          </a:p>
          <a:p>
            <a:pPr marL="0" indent="0" algn="just">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smtClean="0"/>
              <a:t>1</a:t>
            </a:r>
            <a:r>
              <a:rPr lang="el-GR" dirty="0" smtClean="0"/>
              <a:t>2</a:t>
            </a:r>
            <a:r>
              <a:rPr lang="el-GR" baseline="30000" dirty="0" smtClean="0"/>
              <a:t>ης</a:t>
            </a:r>
            <a:r>
              <a:rPr lang="el-GR" dirty="0" smtClean="0"/>
              <a:t> </a:t>
            </a:r>
            <a:r>
              <a:rPr lang="el-GR" dirty="0" smtClean="0"/>
              <a:t>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57600" y="5534326"/>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6388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defRPr/>
            </a:pPr>
            <a:r>
              <a:rPr lang="el-GR" sz="4000" b="1" dirty="0" smtClean="0"/>
              <a:t>Συνεργασία και μάθηση </a:t>
            </a:r>
            <a:endParaRPr lang="el-GR" sz="4000" dirty="0"/>
          </a:p>
        </p:txBody>
      </p:sp>
      <p:sp>
        <p:nvSpPr>
          <p:cNvPr id="20483" name="Rectangle 3"/>
          <p:cNvSpPr>
            <a:spLocks noGrp="1" noChangeArrowheads="1"/>
          </p:cNvSpPr>
          <p:nvPr>
            <p:ph type="body" idx="1"/>
          </p:nvPr>
        </p:nvSpPr>
        <p:spPr/>
        <p:txBody>
          <a:bodyPr/>
          <a:lstStyle/>
          <a:p>
            <a:r>
              <a:rPr lang="el-GR" altLang="en-US" sz="2400" dirty="0" smtClean="0"/>
              <a:t>Η συνεργασία αποτελεί βασική παράμετρο σε θεμελιώδεις πτυχές της ανθρώπινης δραστηριότητας, όπως είναι η εργασία και η μάθηση. </a:t>
            </a:r>
          </a:p>
          <a:p>
            <a:r>
              <a:rPr lang="el-GR" altLang="en-US" sz="2400" dirty="0" smtClean="0"/>
              <a:t>Οι σύγχρονες ψυχολογικές θεωρίες όταν μελετούν τους τρόπους με τους οποίους εργαζόμαστε και μαθαίνουμε αποτελεσματικά δίνουν όλο και περισσότερο έμφαση στο ρόλο που διαδραματίζει το κοινωνικό πλαίσιο, η ανθρώπινη επικοινωνία και αλληλεπίδραση καθώς και τα εργαλεία που υποστηρίζουν και διαμεσολαβούν τις ανθρώπινες σχέσεις.</a:t>
            </a:r>
          </a:p>
        </p:txBody>
      </p:sp>
      <p:sp>
        <p:nvSpPr>
          <p:cNvPr id="2048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5C36503-BEAA-4071-94A8-25D07784AF07}" type="slidenum">
              <a:rPr lang="en-US" altLang="en-US" smtClean="0">
                <a:solidFill>
                  <a:srgbClr val="B5A788"/>
                </a:solidFill>
                <a:latin typeface="Gill Sans MT" panose="020B0502020104020203" pitchFamily="34" charset="0"/>
              </a:rPr>
              <a:pPr/>
              <a:t>6</a:t>
            </a:fld>
            <a:endParaRPr lang="en-US" altLang="en-US" smtClean="0">
              <a:solidFill>
                <a:srgbClr val="B5A788"/>
              </a:solidFill>
              <a:latin typeface="Gill Sans MT" panose="020B0502020104020203" pitchFamily="34" charset="0"/>
            </a:endParaRPr>
          </a:p>
        </p:txBody>
      </p:sp>
    </p:spTree>
    <p:extLst>
      <p:ext uri="{BB962C8B-B14F-4D97-AF65-F5344CB8AC3E}">
        <p14:creationId xmlns:p14="http://schemas.microsoft.com/office/powerpoint/2010/main" val="491740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934325" cy="1143000"/>
          </a:xfrm>
        </p:spPr>
        <p:txBody>
          <a:bodyPr>
            <a:noAutofit/>
          </a:bodyPr>
          <a:lstStyle/>
          <a:p>
            <a:pPr>
              <a:defRPr/>
            </a:pPr>
            <a:r>
              <a:rPr lang="el-GR" sz="4400" b="1" dirty="0" smtClean="0"/>
              <a:t>Μοντέλα συνεργατικής μάθησης</a:t>
            </a:r>
            <a:endParaRPr lang="en-GB" sz="4400" dirty="0"/>
          </a:p>
        </p:txBody>
      </p:sp>
      <p:sp>
        <p:nvSpPr>
          <p:cNvPr id="22531" name="Content Placeholder 2"/>
          <p:cNvSpPr>
            <a:spLocks noGrp="1"/>
          </p:cNvSpPr>
          <p:nvPr>
            <p:ph idx="1"/>
          </p:nvPr>
        </p:nvSpPr>
        <p:spPr>
          <a:xfrm>
            <a:off x="852488" y="1533525"/>
            <a:ext cx="7934325" cy="4910137"/>
          </a:xfrm>
        </p:spPr>
        <p:txBody>
          <a:bodyPr/>
          <a:lstStyle/>
          <a:p>
            <a:pPr lvl="1"/>
            <a:r>
              <a:rPr lang="el-GR" altLang="en-US" sz="2400" dirty="0" smtClean="0"/>
              <a:t>ο </a:t>
            </a:r>
            <a:r>
              <a:rPr lang="el-GR" altLang="en-US" sz="2400" b="1" i="1" dirty="0" smtClean="0"/>
              <a:t>συμπεριφορισμός</a:t>
            </a:r>
            <a:r>
              <a:rPr lang="el-GR" altLang="en-US" sz="2400" dirty="0" smtClean="0"/>
              <a:t> (</a:t>
            </a:r>
            <a:r>
              <a:rPr lang="el-GR" altLang="en-US" sz="2400" dirty="0" err="1" smtClean="0"/>
              <a:t>behaviorism</a:t>
            </a:r>
            <a:r>
              <a:rPr lang="el-GR" altLang="en-US" sz="2400" dirty="0" smtClean="0"/>
              <a:t>)</a:t>
            </a:r>
          </a:p>
          <a:p>
            <a:pPr lvl="2"/>
            <a:r>
              <a:rPr lang="en-GB" altLang="en-US" sz="2000" dirty="0" smtClean="0"/>
              <a:t>Pavlov, Skinner, Crowder, </a:t>
            </a:r>
            <a:r>
              <a:rPr lang="fr-FR" altLang="en-US" sz="2000" dirty="0" smtClean="0"/>
              <a:t>Gagné</a:t>
            </a:r>
            <a:endParaRPr lang="el-GR" altLang="en-US" sz="2000" dirty="0" smtClean="0"/>
          </a:p>
          <a:p>
            <a:pPr lvl="1"/>
            <a:r>
              <a:rPr lang="el-GR" altLang="en-US" sz="2400" dirty="0" smtClean="0"/>
              <a:t>η </a:t>
            </a:r>
            <a:r>
              <a:rPr lang="el-GR" altLang="en-US" sz="2400" b="1" dirty="0" smtClean="0"/>
              <a:t>γνωστική ψυχολογία </a:t>
            </a:r>
            <a:r>
              <a:rPr lang="el-GR" altLang="en-US" sz="2400" dirty="0" smtClean="0"/>
              <a:t>(</a:t>
            </a:r>
            <a:r>
              <a:rPr lang="en-GB" altLang="en-US" sz="2400" dirty="0" smtClean="0"/>
              <a:t>cognitive psychology</a:t>
            </a:r>
            <a:r>
              <a:rPr lang="el-GR" altLang="en-US" sz="2400" dirty="0" smtClean="0"/>
              <a:t>)</a:t>
            </a:r>
            <a:endParaRPr lang="en-GB" altLang="en-US" sz="2400" dirty="0" smtClean="0"/>
          </a:p>
          <a:p>
            <a:pPr lvl="2"/>
            <a:r>
              <a:rPr lang="en-GB" altLang="en-US" sz="2000" dirty="0" smtClean="0"/>
              <a:t>Newell, Simon,  Anderson </a:t>
            </a:r>
          </a:p>
          <a:p>
            <a:pPr lvl="1"/>
            <a:r>
              <a:rPr lang="el-GR" altLang="en-US" sz="2400" dirty="0" smtClean="0"/>
              <a:t>ο </a:t>
            </a:r>
            <a:r>
              <a:rPr lang="el-GR" altLang="en-US" sz="2400" b="1" i="1" dirty="0" err="1" smtClean="0"/>
              <a:t>εποικοδομισμός</a:t>
            </a:r>
            <a:r>
              <a:rPr lang="el-GR" altLang="en-US" sz="2400" dirty="0" smtClean="0"/>
              <a:t> (</a:t>
            </a:r>
            <a:r>
              <a:rPr lang="el-GR" altLang="en-US" sz="2400" dirty="0" err="1" smtClean="0"/>
              <a:t>constructivism</a:t>
            </a:r>
            <a:r>
              <a:rPr lang="el-GR" altLang="en-US" sz="2400" dirty="0" smtClean="0"/>
              <a:t>)</a:t>
            </a:r>
            <a:endParaRPr lang="fr-FR" altLang="en-US" sz="2400" dirty="0" smtClean="0"/>
          </a:p>
          <a:p>
            <a:pPr lvl="2"/>
            <a:r>
              <a:rPr lang="fr-FR" altLang="en-US" sz="2000" dirty="0" smtClean="0"/>
              <a:t>Piaget</a:t>
            </a:r>
            <a:r>
              <a:rPr lang="en-GB" altLang="en-US" sz="2000" dirty="0" smtClean="0"/>
              <a:t>, </a:t>
            </a:r>
            <a:r>
              <a:rPr lang="en-GB" altLang="en-US" sz="2000" dirty="0" err="1" smtClean="0"/>
              <a:t>Papert</a:t>
            </a:r>
            <a:r>
              <a:rPr lang="en-GB" altLang="en-US" sz="2000" dirty="0" smtClean="0"/>
              <a:t>, Bruner</a:t>
            </a:r>
            <a:endParaRPr lang="el-GR" altLang="en-US" sz="2000" dirty="0" smtClean="0"/>
          </a:p>
          <a:p>
            <a:pPr lvl="1"/>
            <a:r>
              <a:rPr lang="el-GR" altLang="en-US" dirty="0" smtClean="0">
                <a:solidFill>
                  <a:schemeClr val="bg1">
                    <a:lumMod val="50000"/>
                  </a:schemeClr>
                </a:solidFill>
              </a:rPr>
              <a:t> </a:t>
            </a:r>
            <a:r>
              <a:rPr lang="el-GR" altLang="en-US" sz="2400" dirty="0" smtClean="0">
                <a:solidFill>
                  <a:schemeClr val="bg1">
                    <a:lumMod val="50000"/>
                  </a:schemeClr>
                </a:solidFill>
              </a:rPr>
              <a:t>οι </a:t>
            </a:r>
            <a:r>
              <a:rPr lang="el-GR" altLang="en-US" sz="2400" b="1" i="1" dirty="0" err="1" smtClean="0">
                <a:solidFill>
                  <a:schemeClr val="bg1">
                    <a:lumMod val="50000"/>
                  </a:schemeClr>
                </a:solidFill>
              </a:rPr>
              <a:t>κοινωνικοπολιτισμικές</a:t>
            </a:r>
            <a:r>
              <a:rPr lang="el-GR" altLang="en-US" sz="2400" b="1" dirty="0" smtClean="0">
                <a:solidFill>
                  <a:schemeClr val="bg1">
                    <a:lumMod val="50000"/>
                  </a:schemeClr>
                </a:solidFill>
              </a:rPr>
              <a:t> </a:t>
            </a:r>
            <a:r>
              <a:rPr lang="el-GR" altLang="en-US" sz="2400" dirty="0" smtClean="0">
                <a:solidFill>
                  <a:schemeClr val="bg1">
                    <a:lumMod val="50000"/>
                  </a:schemeClr>
                </a:solidFill>
              </a:rPr>
              <a:t>(</a:t>
            </a:r>
            <a:r>
              <a:rPr lang="en-US" altLang="en-US" sz="2400" dirty="0" smtClean="0">
                <a:solidFill>
                  <a:schemeClr val="bg1">
                    <a:lumMod val="50000"/>
                  </a:schemeClr>
                </a:solidFill>
              </a:rPr>
              <a:t>sociocultural</a:t>
            </a:r>
            <a:r>
              <a:rPr lang="el-GR" altLang="en-US" sz="2400" dirty="0" smtClean="0">
                <a:solidFill>
                  <a:schemeClr val="bg1">
                    <a:lumMod val="50000"/>
                  </a:schemeClr>
                </a:solidFill>
              </a:rPr>
              <a:t>) ή</a:t>
            </a:r>
            <a:r>
              <a:rPr lang="el-GR" altLang="en-US" sz="2400" b="1" dirty="0" smtClean="0">
                <a:solidFill>
                  <a:schemeClr val="bg1">
                    <a:lumMod val="50000"/>
                  </a:schemeClr>
                </a:solidFill>
              </a:rPr>
              <a:t> </a:t>
            </a:r>
            <a:r>
              <a:rPr lang="el-GR" altLang="en-US" sz="2400" b="1" i="1" dirty="0" err="1" smtClean="0">
                <a:solidFill>
                  <a:schemeClr val="bg1">
                    <a:lumMod val="50000"/>
                  </a:schemeClr>
                </a:solidFill>
              </a:rPr>
              <a:t>ιστορικοπολιτισμικές</a:t>
            </a:r>
            <a:r>
              <a:rPr lang="el-GR" altLang="en-US" sz="2400" b="1" dirty="0" smtClean="0">
                <a:solidFill>
                  <a:schemeClr val="bg1">
                    <a:lumMod val="50000"/>
                  </a:schemeClr>
                </a:solidFill>
              </a:rPr>
              <a:t> </a:t>
            </a:r>
            <a:r>
              <a:rPr lang="el-GR" altLang="en-US" sz="2400" dirty="0" smtClean="0">
                <a:solidFill>
                  <a:schemeClr val="bg1">
                    <a:lumMod val="50000"/>
                  </a:schemeClr>
                </a:solidFill>
              </a:rPr>
              <a:t>(</a:t>
            </a:r>
            <a:r>
              <a:rPr lang="en-US" altLang="en-US" sz="2400" dirty="0" err="1" smtClean="0">
                <a:solidFill>
                  <a:schemeClr val="bg1">
                    <a:lumMod val="50000"/>
                  </a:schemeClr>
                </a:solidFill>
              </a:rPr>
              <a:t>historicocultural</a:t>
            </a:r>
            <a:r>
              <a:rPr lang="el-GR" altLang="en-US" sz="2400" dirty="0" smtClean="0">
                <a:solidFill>
                  <a:schemeClr val="bg1">
                    <a:lumMod val="50000"/>
                  </a:schemeClr>
                </a:solidFill>
              </a:rPr>
              <a:t>) </a:t>
            </a:r>
            <a:r>
              <a:rPr lang="el-GR" altLang="en-US" sz="2400" b="1" i="1" dirty="0" smtClean="0">
                <a:solidFill>
                  <a:schemeClr val="bg1">
                    <a:lumMod val="50000"/>
                  </a:schemeClr>
                </a:solidFill>
              </a:rPr>
              <a:t>προσεγγίσεις</a:t>
            </a:r>
            <a:r>
              <a:rPr lang="el-GR" altLang="en-US" sz="2400" dirty="0" smtClean="0">
                <a:solidFill>
                  <a:schemeClr val="bg1">
                    <a:lumMod val="50000"/>
                  </a:schemeClr>
                </a:solidFill>
              </a:rPr>
              <a:t>.</a:t>
            </a:r>
            <a:endParaRPr lang="en-GB" altLang="en-US" sz="2400" dirty="0" smtClean="0">
              <a:solidFill>
                <a:schemeClr val="bg1">
                  <a:lumMod val="50000"/>
                </a:schemeClr>
              </a:solidFill>
            </a:endParaRPr>
          </a:p>
          <a:p>
            <a:pPr lvl="2"/>
            <a:r>
              <a:rPr lang="en-GB" altLang="en-US" sz="2000" dirty="0" smtClean="0">
                <a:solidFill>
                  <a:schemeClr val="bg1">
                    <a:lumMod val="50000"/>
                  </a:schemeClr>
                </a:solidFill>
              </a:rPr>
              <a:t>Vygotsky, Luria,</a:t>
            </a:r>
            <a:r>
              <a:rPr lang="el-GR" altLang="en-US" sz="2000" dirty="0" smtClean="0">
                <a:solidFill>
                  <a:schemeClr val="bg1">
                    <a:lumMod val="50000"/>
                  </a:schemeClr>
                </a:solidFill>
              </a:rPr>
              <a:t> </a:t>
            </a:r>
            <a:r>
              <a:rPr lang="en-GB" altLang="en-US" sz="2000" dirty="0" err="1" smtClean="0">
                <a:solidFill>
                  <a:schemeClr val="bg1">
                    <a:lumMod val="50000"/>
                  </a:schemeClr>
                </a:solidFill>
              </a:rPr>
              <a:t>Leontiev</a:t>
            </a:r>
            <a:r>
              <a:rPr lang="en-GB" altLang="en-US" sz="2000" dirty="0" smtClean="0">
                <a:solidFill>
                  <a:schemeClr val="bg1">
                    <a:lumMod val="50000"/>
                  </a:schemeClr>
                </a:solidFill>
              </a:rPr>
              <a:t>, Bruner</a:t>
            </a:r>
          </a:p>
        </p:txBody>
      </p:sp>
      <p:sp>
        <p:nvSpPr>
          <p:cNvPr id="22533"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DEABD5D-2701-41AE-8B7E-8091C49EE6E6}" type="slidenum">
              <a:rPr lang="en-US" altLang="en-US" sz="1200" smtClean="0">
                <a:solidFill>
                  <a:srgbClr val="B5A788"/>
                </a:solidFill>
              </a:rPr>
              <a:pPr>
                <a:spcBef>
                  <a:spcPct val="0"/>
                </a:spcBef>
                <a:buClrTx/>
                <a:buSzTx/>
                <a:buFontTx/>
                <a:buNone/>
              </a:pPr>
              <a:t>7</a:t>
            </a:fld>
            <a:endParaRPr lang="en-US" altLang="en-US" sz="1200" smtClean="0">
              <a:solidFill>
                <a:srgbClr val="B5A788"/>
              </a:solidFill>
            </a:endParaRPr>
          </a:p>
        </p:txBody>
      </p:sp>
      <p:sp>
        <p:nvSpPr>
          <p:cNvPr id="7" name="Rectangle 6"/>
          <p:cNvSpPr/>
          <p:nvPr/>
        </p:nvSpPr>
        <p:spPr bwMode="auto">
          <a:xfrm>
            <a:off x="1000125" y="3988593"/>
            <a:ext cx="7786688" cy="135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24038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Συνεργατική μάθηση (1)</a:t>
            </a:r>
            <a:endParaRPr lang="en-GB" dirty="0"/>
          </a:p>
        </p:txBody>
      </p:sp>
      <p:sp>
        <p:nvSpPr>
          <p:cNvPr id="24579" name="Content Placeholder 2"/>
          <p:cNvSpPr>
            <a:spLocks noGrp="1"/>
          </p:cNvSpPr>
          <p:nvPr>
            <p:ph idx="1"/>
          </p:nvPr>
        </p:nvSpPr>
        <p:spPr>
          <a:xfrm>
            <a:off x="928688" y="1357313"/>
            <a:ext cx="8005762" cy="4800600"/>
          </a:xfrm>
        </p:spPr>
        <p:txBody>
          <a:bodyPr/>
          <a:lstStyle/>
          <a:p>
            <a:r>
              <a:rPr lang="el-GR" altLang="en-US" sz="2400" b="1" dirty="0" smtClean="0"/>
              <a:t>Βασική παραδοχή </a:t>
            </a:r>
          </a:p>
          <a:p>
            <a:r>
              <a:rPr lang="el-GR" altLang="en-US" sz="2400" dirty="0" smtClean="0"/>
              <a:t>Η μάθηση είναι - ή μπορεί να βελτιωθεί μέσα από - μια κοινωνική διαδικασία </a:t>
            </a:r>
          </a:p>
          <a:p>
            <a:r>
              <a:rPr lang="el-GR" altLang="en-US" sz="2400" dirty="0" smtClean="0"/>
              <a:t>Η σκέψη αναπτύσσεται (και είναι συνεπώς προϊόν οικοδόμησης και αναδόμησης των γνώσεων) στα πλαίσια συνεργατικών δραστηριοτήτων ανάμεσα σε παιδιά και ενηλίκους</a:t>
            </a:r>
          </a:p>
          <a:p>
            <a:r>
              <a:rPr lang="el-GR" altLang="en-US" sz="2400" dirty="0" smtClean="0"/>
              <a:t>Σημασία του ρόλου της καθοδήγησης και της διαμεσολάβησης των ενηλίκων στη διαδικασία μάθησης. </a:t>
            </a:r>
          </a:p>
          <a:p>
            <a:r>
              <a:rPr lang="el-GR" altLang="en-US" sz="2400" dirty="0" smtClean="0"/>
              <a:t>Σημασία του πλαισίου μέσα στο οποίο λαμβάνει χώρα η συνεργασία και του ρόλου των χρησιμοποιούμενων εργαλείων (φυσικών και συμβολικών). </a:t>
            </a:r>
            <a:endParaRPr lang="en-GB" altLang="en-US" sz="2400" dirty="0" smtClean="0"/>
          </a:p>
        </p:txBody>
      </p:sp>
      <p:sp>
        <p:nvSpPr>
          <p:cNvPr id="24581"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E29B172-F55F-4B3A-8A3A-05CD0811477A}" type="slidenum">
              <a:rPr lang="en-US" altLang="en-US" sz="1200" smtClean="0">
                <a:solidFill>
                  <a:srgbClr val="B5A788"/>
                </a:solidFill>
              </a:rPr>
              <a:pPr>
                <a:spcBef>
                  <a:spcPct val="0"/>
                </a:spcBef>
                <a:buClrTx/>
                <a:buSzTx/>
                <a:buFontTx/>
                <a:buNone/>
              </a:pPr>
              <a:t>8</a:t>
            </a:fld>
            <a:endParaRPr lang="en-US" altLang="en-US" sz="1200" smtClean="0">
              <a:solidFill>
                <a:srgbClr val="B5A788"/>
              </a:solidFill>
            </a:endParaRPr>
          </a:p>
        </p:txBody>
      </p:sp>
    </p:spTree>
    <p:extLst>
      <p:ext uri="{BB962C8B-B14F-4D97-AF65-F5344CB8AC3E}">
        <p14:creationId xmlns:p14="http://schemas.microsoft.com/office/powerpoint/2010/main" val="2129128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Συνεργατική μάθηση (2)</a:t>
            </a:r>
            <a:endParaRPr lang="en-GB" dirty="0"/>
          </a:p>
        </p:txBody>
      </p:sp>
      <p:sp>
        <p:nvSpPr>
          <p:cNvPr id="26627" name="Content Placeholder 2"/>
          <p:cNvSpPr>
            <a:spLocks noGrp="1"/>
          </p:cNvSpPr>
          <p:nvPr>
            <p:ph idx="1"/>
          </p:nvPr>
        </p:nvSpPr>
        <p:spPr>
          <a:xfrm>
            <a:off x="685800" y="1219200"/>
            <a:ext cx="7499350" cy="4800600"/>
          </a:xfrm>
        </p:spPr>
        <p:txBody>
          <a:bodyPr/>
          <a:lstStyle/>
          <a:p>
            <a:r>
              <a:rPr lang="el-GR" altLang="en-US" sz="2400" dirty="0" smtClean="0"/>
              <a:t>Η μαθησιακή δραστηριότητα δεν μπορεί να γίνει αντιληπτή έξω από το κοινωνικό, ιστορικό και πολιτισμικό πλαίσιο μέσα στο οποίο διαδραματίζεται. </a:t>
            </a:r>
          </a:p>
          <a:p>
            <a:r>
              <a:rPr lang="el-GR" altLang="en-US" sz="2400" dirty="0" smtClean="0"/>
              <a:t>Οι συνεργατικές δραστηριότητες συντελούν καταλυτικά στη διαδικασία οικοδόμησης της γνώσης </a:t>
            </a:r>
          </a:p>
          <a:p>
            <a:r>
              <a:rPr lang="el-GR" altLang="en-US" sz="2400" dirty="0" smtClean="0"/>
              <a:t>Καθοριστικός είναι ο ρόλος που παίζουν τα χρησιμοποιούμενα εργαλεία (υλικά και συμβολικά, όπως το εκπαιδευτικό λογισμικό και η γλώσσα) και ο καταμερισμός εργασίας ανάμεσα στους συνεργάτες. </a:t>
            </a:r>
          </a:p>
          <a:p>
            <a:endParaRPr lang="el-GR" altLang="en-US" sz="2400" dirty="0" smtClean="0"/>
          </a:p>
          <a:p>
            <a:r>
              <a:rPr lang="el-GR" altLang="en-US" sz="2400" dirty="0" smtClean="0"/>
              <a:t>Η γνώση γενικότερα, και η επιστημονική γνώση ειδικότερα, οικοδομείται σε κοινωνικό επίπεδο</a:t>
            </a:r>
            <a:r>
              <a:rPr lang="en-GB" altLang="en-US" sz="2400" dirty="0" smtClean="0"/>
              <a:t> </a:t>
            </a:r>
            <a:endParaRPr lang="el-GR" altLang="en-US" sz="2400" dirty="0" smtClean="0"/>
          </a:p>
          <a:p>
            <a:endParaRPr lang="en-GB" altLang="en-US" sz="2400" dirty="0" smtClean="0"/>
          </a:p>
          <a:p>
            <a:endParaRPr lang="en-GB" altLang="en-US" dirty="0" smtClean="0"/>
          </a:p>
        </p:txBody>
      </p:sp>
      <p:sp>
        <p:nvSpPr>
          <p:cNvPr id="26629" name="Slide Number Placeholder 4"/>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3E530F7-6F25-49B7-99DF-B789A8A647FF}" type="slidenum">
              <a:rPr lang="en-US" altLang="en-US" sz="1200" smtClean="0">
                <a:solidFill>
                  <a:srgbClr val="B5A788"/>
                </a:solidFill>
              </a:rPr>
              <a:pPr>
                <a:spcBef>
                  <a:spcPct val="0"/>
                </a:spcBef>
                <a:buClrTx/>
                <a:buSzTx/>
                <a:buFontTx/>
                <a:buNone/>
              </a:pPr>
              <a:t>9</a:t>
            </a:fld>
            <a:endParaRPr lang="en-US" altLang="en-US" sz="1200" smtClean="0">
              <a:solidFill>
                <a:srgbClr val="B5A788"/>
              </a:solidFill>
            </a:endParaRPr>
          </a:p>
        </p:txBody>
      </p:sp>
    </p:spTree>
    <p:extLst>
      <p:ext uri="{BB962C8B-B14F-4D97-AF65-F5344CB8AC3E}">
        <p14:creationId xmlns:p14="http://schemas.microsoft.com/office/powerpoint/2010/main" val="846808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215</TotalTime>
  <Words>3481</Words>
  <Application>Microsoft Office PowerPoint</Application>
  <PresentationFormat>On-screen Show (4:3)</PresentationFormat>
  <Paragraphs>491</Paragraphs>
  <Slides>52</Slides>
  <Notes>48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63" baseType="lpstr">
      <vt:lpstr>Arial</vt:lpstr>
      <vt:lpstr>Calibri</vt:lpstr>
      <vt:lpstr>Gill Sans MT</vt:lpstr>
      <vt:lpstr>Symbol</vt:lpstr>
      <vt:lpstr>Tahoma</vt:lpstr>
      <vt:lpstr>Times New Roman</vt:lpstr>
      <vt:lpstr>Wingdings</vt:lpstr>
      <vt:lpstr>Wingdings 2</vt:lpstr>
      <vt:lpstr>IV-ICTEGroup.GR.new</vt:lpstr>
      <vt:lpstr>Microsoft Excel Chart</vt:lpstr>
      <vt:lpstr>Chart</vt:lpstr>
      <vt:lpstr>Τίτλος Μαθήματος</vt:lpstr>
      <vt:lpstr>Άδειες Χρήσης</vt:lpstr>
      <vt:lpstr>Χρηματοδότηση</vt:lpstr>
      <vt:lpstr>Βασικές υποθέσεις</vt:lpstr>
      <vt:lpstr>Ο υπολογιστής στην προσχολική και την πρώτη σχολική ηλικία</vt:lpstr>
      <vt:lpstr>Συνεργασία και μάθηση </vt:lpstr>
      <vt:lpstr>Μοντέλα συνεργατικής μάθησης</vt:lpstr>
      <vt:lpstr>Συνεργατική μάθηση (1)</vt:lpstr>
      <vt:lpstr>Συνεργατική μάθηση (2)</vt:lpstr>
      <vt:lpstr>Συνεργατική μάθηση και νήπια</vt:lpstr>
      <vt:lpstr>Συστατικά στοιχεία της Συνεργατικής Μάθησης</vt:lpstr>
      <vt:lpstr>Η συνεργατική μάθηση με υπολογιστή</vt:lpstr>
      <vt:lpstr>Διαδικασίες συνεργατικής μάθησης </vt:lpstr>
      <vt:lpstr>Ο υπολογιστής ως συνεργατικό εργαλείο</vt:lpstr>
      <vt:lpstr>Μεθοδολογική προσέγγιση</vt:lpstr>
      <vt:lpstr>Εθνογραφική παρατήρηση και Έρευνα Δράσης</vt:lpstr>
      <vt:lpstr>Αντικείμενο της Έρευνας</vt:lpstr>
      <vt:lpstr>Χώρος της Έρευνας</vt:lpstr>
      <vt:lpstr>Ερευνητικά ερωτήματα</vt:lpstr>
      <vt:lpstr>Διαδικασία ένταξης του υπολογιστή στην τάξη</vt:lpstr>
      <vt:lpstr>Ημερολόγιο δραστηριότητας – πρωτόκολλο παρατήρησης</vt:lpstr>
      <vt:lpstr>Μοντέλο ανάλυσης ομιλίας των νηπίων όταν χρησιμοποιούν Η/Υ</vt:lpstr>
      <vt:lpstr>Εκπαιδευτικά λογισμικά της έρευνας</vt:lpstr>
      <vt:lpstr>Δραστηριότητες της έρευνας</vt:lpstr>
      <vt:lpstr>Δραστηριότητες Επίλυσης προβλήματος</vt:lpstr>
      <vt:lpstr>Δραστηριότητες Εξάσκησης και πρακτικής (Drill &amp; practice) </vt:lpstr>
      <vt:lpstr>Δραστηριότητες Ζωγραφικής / σχεδίασης </vt:lpstr>
      <vt:lpstr>Δραστηριότητες Γλώσσας </vt:lpstr>
      <vt:lpstr>Ανάλυση αποτελεσμάτων</vt:lpstr>
      <vt:lpstr>Χρόνος ενασχόλησης και είδος δραστηριότητας</vt:lpstr>
      <vt:lpstr>Ρόλοι των μελών της ομάδας</vt:lpstr>
      <vt:lpstr>Εναλλαγή ρόλων ανά δραστηριότητα (Α’)</vt:lpstr>
      <vt:lpstr>Εναλλαγή ρόλων ανά δραστηριότητα (Β’)</vt:lpstr>
      <vt:lpstr>Εναλλαγή ρόλων ανά δραστηριότητα (Γ’)</vt:lpstr>
      <vt:lpstr>Εναλλαγή ρόλων ανά δραστηριότητα (Δ’)</vt:lpstr>
      <vt:lpstr>Εναλλαγή ρόλων στο εσωτερικό των  δραστηριοτήτων</vt:lpstr>
      <vt:lpstr>«Ανθρωπομορφισμός» </vt:lpstr>
      <vt:lpstr>Ομιλία κατά τις δραστηριότητες επίλυσης προβλήματος</vt:lpstr>
      <vt:lpstr>Ομιλία κατά τις δραστηριότητες επίλυσης προβλήματος</vt:lpstr>
      <vt:lpstr>Ομιλία κατά τις δραστηριότητες επίλυσης προβλήματος</vt:lpstr>
      <vt:lpstr>Ομιλία κατά τις δραστηριότητες εξάσκησης και πρακτικής</vt:lpstr>
      <vt:lpstr>Ομιλία κατά τις δραστηριότητες εξάσκησης και πρακτικής</vt:lpstr>
      <vt:lpstr>Ομιλία κατά τις δραστηριότητες εξάσκησης και πρακτικής</vt:lpstr>
      <vt:lpstr>Συμπεράσματα (1/4)</vt:lpstr>
      <vt:lpstr>Συμπεράσματα (2/4)</vt:lpstr>
      <vt:lpstr>Συμπεράσματα (3/4)</vt:lpstr>
      <vt:lpstr>Συμπεράσματα (4/4)</vt:lpstr>
      <vt:lpstr>Σημειωματα</vt:lpstr>
      <vt:lpstr>Σημείωμα Ιστορικού Εκδόσεων Έργου</vt:lpstr>
      <vt:lpstr>Σημείωμα Αναφοράς </vt:lpstr>
      <vt:lpstr>Σημείωμα Αδειοδότησης</vt:lpstr>
      <vt:lpstr>Τέλος 12ης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64</cp:revision>
  <dcterms:created xsi:type="dcterms:W3CDTF">2014-12-10T08:52:23Z</dcterms:created>
  <dcterms:modified xsi:type="dcterms:W3CDTF">2015-09-10T03:09:50Z</dcterms:modified>
</cp:coreProperties>
</file>