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8" r:id="rId4"/>
    <p:sldId id="258" r:id="rId5"/>
    <p:sldId id="269" r:id="rId6"/>
    <p:sldId id="267" r:id="rId7"/>
    <p:sldId id="270" r:id="rId8"/>
    <p:sldId id="263" r:id="rId9"/>
    <p:sldId id="271" r:id="rId10"/>
    <p:sldId id="272" r:id="rId11"/>
    <p:sldId id="273" r:id="rId12"/>
    <p:sldId id="275" r:id="rId13"/>
    <p:sldId id="262" r:id="rId14"/>
    <p:sldId id="278" r:id="rId15"/>
    <p:sldId id="279" r:id="rId16"/>
    <p:sldId id="280" r:id="rId17"/>
    <p:sldId id="281" r:id="rId18"/>
    <p:sldId id="282" r:id="rId19"/>
    <p:sldId id="283" r:id="rId20"/>
    <p:sldId id="277" r:id="rId21"/>
    <p:sldId id="284" r:id="rId22"/>
    <p:sldId id="285" r:id="rId23"/>
    <p:sldId id="286" r:id="rId24"/>
  </p:sldIdLst>
  <p:sldSz cx="12192000" cy="6858000"/>
  <p:notesSz cx="7102475" cy="93694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6.20689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0-04-28T10:05:50.96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6ABF44-86B5-41D7-81F2-8125EAE3B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D90014-ADFC-4FC3-9FB8-79BEB3854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D66ABB-6BA1-4E71-ABC2-65965BE4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BA61A3-A43C-4D98-BC07-EC28DBEF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78F33F-C6D2-4FE9-8EB9-70E0410A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58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CED447-6BAA-4B51-AEF2-E7BA7278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FD5507-DB64-4230-A650-2F89D8FFF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5822C6-BD24-4674-87FE-2C3D0705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40EEC8-FC90-4D0E-9E1C-907257CD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174B33-8D71-4517-900C-30A13690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82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EF046B-4D5C-4B03-937D-06D36B090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61A56D-5956-4356-A6BF-58203482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2A281E-17DF-4843-AA88-7245FABF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DB1529-4A36-4A8E-A031-8252772C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7F31B6-E67B-407F-9759-0C134A71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3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19CC5-4F44-4D47-A07A-C373118A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C79BA5-8DE6-48D4-8188-6239C9C9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F2CBFC-9BF9-4DFC-9105-FD0136AB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EF376E-CD16-49CA-B5D2-74A6EE27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157B42-2B14-41BB-99A4-18DE18B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3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4BC1E3-219D-4918-ADFC-B3F50F7B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7E47C1-0BB7-4DA2-8C23-BE92513D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CB8821-B587-4848-B94C-8668EED5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2186CC-0158-4C1C-BE70-8A5EBCC9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07003C-160E-48BE-B74D-683D1EE3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1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BDD689-97B7-40B7-B563-5F8B4877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F661F7-074F-44FA-80E6-4B1E53BE6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96B5B8-DB78-44D1-90A7-79C8A3440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5A5EDFC-90F0-42F6-B389-B35BD121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77EA71-7268-473A-8BC4-BB62C17E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803F02-5AEF-4C56-A5C7-2E577C02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71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5F4A93-DECE-4E7B-AA1D-998F52AE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6026F8-32A3-4C97-A33D-A93EA46B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6BAC125-4F6E-4DA1-89CB-09B07D473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57F5DEC-BC3D-4362-8F39-44E3DB068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8CFE208-1A6E-4382-888E-813F49CDE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F99F290-23E4-4C53-A01F-2A704F66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B168B89-D513-4D68-85F0-587C1B8F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440788F-BACD-4D2E-9850-9D0E59D5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7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04131A-4F9E-46D4-96C5-B715923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842E495-23C2-4DC4-90C0-3C792210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0AD3E45-8703-489F-942E-D3D086C8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912DF74-BF24-4BA7-9806-14E9255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29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71D841B-5F01-4DE7-8115-FB217686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1C8B0B7-4123-4529-BE27-0BF13ACD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5A0A92-C912-4744-89A8-8E4FB46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A245FB-E895-4346-9910-C6B5A331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48DF52-F88C-4957-AAAB-344543605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7201068-71D0-4811-9A2B-43B8CC348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F4AD51-6355-4DAB-BF86-E89C63A2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23C4E5-67EB-46E1-818B-C097691F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51B41E-23F8-4A6A-8BCA-87AE459A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1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12D258-E360-44C2-943E-BD51063E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AF5DB55-FE48-4153-853D-289F28F51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B3AD9B5-7648-4623-B9E1-7621E4270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58D1BE-44C6-4535-8498-8B093314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CD64269-129A-438B-AC55-2579A778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56F69F-80AC-4777-8D4C-2FA981E0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2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6B16F21-711B-48D3-B3A8-D4AE2B51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7B0EC6-A120-488C-AC60-5C9FA445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F4655C-A6AE-4683-B5B3-7ED450523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1EB0-8F6D-4DCA-A6A0-FB6F04820A60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651306-930D-441A-B4EA-32F8E088C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AD9DCE-08AF-4B2D-B23A-72C6A07DF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9D49-A696-4074-8BAB-49811009BF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83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E70953-7A47-495E-8E1A-09A3FD6E7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" y="214242"/>
            <a:ext cx="5257036" cy="6429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78F43-B416-4F53-9788-CEB592FBD99B}"/>
              </a:ext>
            </a:extLst>
          </p:cNvPr>
          <p:cNvSpPr txBox="1"/>
          <p:nvPr/>
        </p:nvSpPr>
        <p:spPr>
          <a:xfrm>
            <a:off x="2234316" y="640875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ΚΛΙΜΑΚΑ  1:10000</a:t>
            </a:r>
          </a:p>
        </p:txBody>
      </p:sp>
    </p:spTree>
    <p:extLst>
      <p:ext uri="{BB962C8B-B14F-4D97-AF65-F5344CB8AC3E}">
        <p14:creationId xmlns:p14="http://schemas.microsoft.com/office/powerpoint/2010/main" val="406537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7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94D8E14D-AAD5-4D24-B64E-E8FC819CF47B}"/>
              </a:ext>
            </a:extLst>
          </p:cNvPr>
          <p:cNvCxnSpPr>
            <a:cxnSpLocks/>
          </p:cNvCxnSpPr>
          <p:nvPr/>
        </p:nvCxnSpPr>
        <p:spPr>
          <a:xfrm flipV="1">
            <a:off x="4659449" y="1928078"/>
            <a:ext cx="0" cy="2170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FDDF3747-DB39-4054-B73C-D0085F4AF2E4}"/>
              </a:ext>
            </a:extLst>
          </p:cNvPr>
          <p:cNvCxnSpPr>
            <a:cxnSpLocks/>
          </p:cNvCxnSpPr>
          <p:nvPr/>
        </p:nvCxnSpPr>
        <p:spPr>
          <a:xfrm flipV="1">
            <a:off x="5245077" y="1407994"/>
            <a:ext cx="0" cy="25753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407994"/>
            <a:ext cx="3288023" cy="18336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166324-61BE-4207-8585-E30BACCE1472}"/>
              </a:ext>
            </a:extLst>
          </p:cNvPr>
          <p:cNvSpPr txBox="1"/>
          <p:nvPr/>
        </p:nvSpPr>
        <p:spPr>
          <a:xfrm>
            <a:off x="8998343" y="526873"/>
            <a:ext cx="288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αποτυπωσης</a:t>
            </a:r>
            <a:r>
              <a:rPr lang="el-GR" dirty="0"/>
              <a:t> της </a:t>
            </a:r>
            <a:r>
              <a:rPr lang="el-GR" dirty="0" err="1"/>
              <a:t>γραμμης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</a:t>
            </a:r>
            <a:r>
              <a:rPr lang="en-US" dirty="0"/>
              <a:t>BC </a:t>
            </a:r>
            <a:r>
              <a:rPr lang="el-GR" dirty="0" err="1"/>
              <a:t>βορειου</a:t>
            </a:r>
            <a:r>
              <a:rPr lang="el-GR" dirty="0"/>
              <a:t> </a:t>
            </a:r>
            <a:r>
              <a:rPr lang="el-GR" dirty="0" err="1"/>
              <a:t>τεμαχους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1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E70953-7A47-495E-8E1A-09A3FD6E7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" y="214242"/>
            <a:ext cx="5257036" cy="6429515"/>
          </a:xfrm>
          <a:prstGeom prst="rect">
            <a:avLst/>
          </a:prstGeom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FE8BB4BB-A888-46E2-BDB9-83AEE968CEC7}"/>
              </a:ext>
            </a:extLst>
          </p:cNvPr>
          <p:cNvCxnSpPr>
            <a:cxnSpLocks/>
          </p:cNvCxnSpPr>
          <p:nvPr/>
        </p:nvCxnSpPr>
        <p:spPr>
          <a:xfrm flipH="1">
            <a:off x="1598212" y="242292"/>
            <a:ext cx="119269" cy="6373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F00C0E4-BB73-43DD-B795-804582688220}"/>
              </a:ext>
            </a:extLst>
          </p:cNvPr>
          <p:cNvCxnSpPr>
            <a:cxnSpLocks/>
          </p:cNvCxnSpPr>
          <p:nvPr/>
        </p:nvCxnSpPr>
        <p:spPr>
          <a:xfrm flipH="1">
            <a:off x="2011680" y="393589"/>
            <a:ext cx="104692" cy="63411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6A611C4-5BA6-41CA-931F-5CB4B6979114}"/>
              </a:ext>
            </a:extLst>
          </p:cNvPr>
          <p:cNvCxnSpPr>
            <a:cxnSpLocks/>
          </p:cNvCxnSpPr>
          <p:nvPr/>
        </p:nvCxnSpPr>
        <p:spPr>
          <a:xfrm flipH="1">
            <a:off x="2410571" y="274539"/>
            <a:ext cx="104692" cy="63411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446DDCA-F70A-4108-905D-4DF7F67AC7A6}"/>
              </a:ext>
            </a:extLst>
          </p:cNvPr>
          <p:cNvCxnSpPr>
            <a:cxnSpLocks/>
          </p:cNvCxnSpPr>
          <p:nvPr/>
        </p:nvCxnSpPr>
        <p:spPr>
          <a:xfrm flipH="1">
            <a:off x="2809462" y="274539"/>
            <a:ext cx="104692" cy="63411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8C6AC0-E2FA-4634-80F6-806AC0CF3C66}"/>
              </a:ext>
            </a:extLst>
          </p:cNvPr>
          <p:cNvSpPr txBox="1"/>
          <p:nvPr/>
        </p:nvSpPr>
        <p:spPr>
          <a:xfrm>
            <a:off x="1223176" y="6566146"/>
            <a:ext cx="56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ΑΒ600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516DB-ED05-41A2-946F-A8E845FE63B3}"/>
              </a:ext>
            </a:extLst>
          </p:cNvPr>
          <p:cNvSpPr txBox="1"/>
          <p:nvPr/>
        </p:nvSpPr>
        <p:spPr>
          <a:xfrm>
            <a:off x="1628030" y="6576883"/>
            <a:ext cx="56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ΑΒ700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57031-A91A-497F-85E1-808CD3DAA4F9}"/>
              </a:ext>
            </a:extLst>
          </p:cNvPr>
          <p:cNvSpPr txBox="1"/>
          <p:nvPr/>
        </p:nvSpPr>
        <p:spPr>
          <a:xfrm>
            <a:off x="2101795" y="6412257"/>
            <a:ext cx="560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ΑΒ800</a:t>
            </a:r>
            <a:endParaRPr lang="en-US" sz="1000" dirty="0"/>
          </a:p>
          <a:p>
            <a:r>
              <a:rPr lang="en-US" sz="1000" dirty="0"/>
              <a:t>BC600</a:t>
            </a:r>
          </a:p>
          <a:p>
            <a:endParaRPr lang="el-GR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4D40A1-0EBA-4C0F-8116-5AB348EF9D8A}"/>
              </a:ext>
            </a:extLst>
          </p:cNvPr>
          <p:cNvSpPr txBox="1"/>
          <p:nvPr/>
        </p:nvSpPr>
        <p:spPr>
          <a:xfrm>
            <a:off x="2700130" y="6566146"/>
            <a:ext cx="56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BC7</a:t>
            </a:r>
            <a:r>
              <a:rPr lang="el-GR" sz="1000" dirty="0"/>
              <a:t>00</a:t>
            </a: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27A9FB4-2AAF-4000-801F-E869EA21434F}"/>
              </a:ext>
            </a:extLst>
          </p:cNvPr>
          <p:cNvCxnSpPr>
            <a:cxnSpLocks/>
          </p:cNvCxnSpPr>
          <p:nvPr/>
        </p:nvCxnSpPr>
        <p:spPr>
          <a:xfrm flipH="1">
            <a:off x="3236792" y="358827"/>
            <a:ext cx="104692" cy="634116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67449B-5B7E-4B11-B73A-DE4D22887FEF}"/>
              </a:ext>
            </a:extLst>
          </p:cNvPr>
          <p:cNvSpPr txBox="1"/>
          <p:nvPr/>
        </p:nvSpPr>
        <p:spPr>
          <a:xfrm>
            <a:off x="3198511" y="6542121"/>
            <a:ext cx="56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/>
              <a:t>AB5</a:t>
            </a:r>
            <a:r>
              <a:rPr lang="el-GR" sz="1000" i="1" u="sng" dirty="0"/>
              <a:t>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278B4-8B42-4D98-BA0B-5878AF1B9F4B}"/>
              </a:ext>
            </a:extLst>
          </p:cNvPr>
          <p:cNvSpPr txBox="1"/>
          <p:nvPr/>
        </p:nvSpPr>
        <p:spPr>
          <a:xfrm>
            <a:off x="5763802" y="393589"/>
            <a:ext cx="3195263" cy="3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ΠΑΡΑΤΑΞΕΙΣ ΝΟΤΙΟΥ ΤΕΜΑΧΟΥΣ</a:t>
            </a:r>
          </a:p>
        </p:txBody>
      </p:sp>
    </p:spTree>
    <p:extLst>
      <p:ext uri="{BB962C8B-B14F-4D97-AF65-F5344CB8AC3E}">
        <p14:creationId xmlns:p14="http://schemas.microsoft.com/office/powerpoint/2010/main" val="393387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9830D48-D55E-4F78-9F9F-378D284AED9D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2290873"/>
            <a:ext cx="5899" cy="17640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89755C79-766C-48DE-A926-47E238480E78}"/>
              </a:ext>
            </a:extLst>
          </p:cNvPr>
          <p:cNvCxnSpPr>
            <a:cxnSpLocks/>
          </p:cNvCxnSpPr>
          <p:nvPr/>
        </p:nvCxnSpPr>
        <p:spPr>
          <a:xfrm>
            <a:off x="5948835" y="1884458"/>
            <a:ext cx="0" cy="5480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9B2883-E5DF-4F63-9CC2-61B42BE7BCE9}"/>
              </a:ext>
            </a:extLst>
          </p:cNvPr>
          <p:cNvSpPr txBox="1"/>
          <p:nvPr/>
        </p:nvSpPr>
        <p:spPr>
          <a:xfrm>
            <a:off x="8820319" y="631179"/>
            <a:ext cx="295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αποτυπωσης</a:t>
            </a:r>
            <a:r>
              <a:rPr lang="el-GR" dirty="0"/>
              <a:t> της </a:t>
            </a:r>
            <a:r>
              <a:rPr lang="el-GR" dirty="0" err="1"/>
              <a:t>γραμμης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ΑΒ</a:t>
            </a:r>
            <a:r>
              <a:rPr lang="en-US" dirty="0"/>
              <a:t> </a:t>
            </a:r>
            <a:r>
              <a:rPr lang="el-GR" dirty="0" err="1"/>
              <a:t>νοτιου</a:t>
            </a:r>
            <a:r>
              <a:rPr lang="el-GR" dirty="0"/>
              <a:t> </a:t>
            </a:r>
            <a:r>
              <a:rPr lang="el-GR" dirty="0" err="1"/>
              <a:t>τεμαχους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2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9830D48-D55E-4F78-9F9F-378D284AED9D}"/>
              </a:ext>
            </a:extLst>
          </p:cNvPr>
          <p:cNvCxnSpPr>
            <a:cxnSpLocks/>
          </p:cNvCxnSpPr>
          <p:nvPr/>
        </p:nvCxnSpPr>
        <p:spPr>
          <a:xfrm flipH="1" flipV="1">
            <a:off x="5788161" y="2214279"/>
            <a:ext cx="5899" cy="17640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89755C79-766C-48DE-A926-47E238480E78}"/>
              </a:ext>
            </a:extLst>
          </p:cNvPr>
          <p:cNvCxnSpPr>
            <a:cxnSpLocks/>
          </p:cNvCxnSpPr>
          <p:nvPr/>
        </p:nvCxnSpPr>
        <p:spPr>
          <a:xfrm>
            <a:off x="5948835" y="1884458"/>
            <a:ext cx="0" cy="5480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64B00F81-159C-4A1A-9E2F-50F1D2D2CE30}"/>
              </a:ext>
            </a:extLst>
          </p:cNvPr>
          <p:cNvCxnSpPr>
            <a:cxnSpLocks/>
          </p:cNvCxnSpPr>
          <p:nvPr/>
        </p:nvCxnSpPr>
        <p:spPr>
          <a:xfrm flipV="1">
            <a:off x="5662376" y="2137685"/>
            <a:ext cx="306909" cy="1531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814E9B-9421-448D-AE63-6F32001C9C58}"/>
              </a:ext>
            </a:extLst>
          </p:cNvPr>
          <p:cNvSpPr txBox="1"/>
          <p:nvPr/>
        </p:nvSpPr>
        <p:spPr>
          <a:xfrm>
            <a:off x="8731306" y="776835"/>
            <a:ext cx="3239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να </a:t>
            </a:r>
            <a:r>
              <a:rPr lang="el-GR" dirty="0" err="1"/>
              <a:t>σχηματισουμε</a:t>
            </a:r>
            <a:r>
              <a:rPr lang="el-GR" dirty="0"/>
              <a:t> τη </a:t>
            </a:r>
            <a:r>
              <a:rPr lang="el-GR" dirty="0" err="1"/>
              <a:t>γραμμη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 ΑΒ του </a:t>
            </a:r>
            <a:r>
              <a:rPr lang="el-GR" dirty="0" err="1"/>
              <a:t>νοτιουτεμαχους</a:t>
            </a:r>
            <a:r>
              <a:rPr lang="el-GR" dirty="0"/>
              <a:t> </a:t>
            </a:r>
            <a:r>
              <a:rPr lang="el-GR" dirty="0" err="1"/>
              <a:t>επειδη</a:t>
            </a:r>
            <a:r>
              <a:rPr lang="el-GR" dirty="0"/>
              <a:t> δεν </a:t>
            </a:r>
            <a:r>
              <a:rPr lang="el-GR" dirty="0" err="1"/>
              <a:t>εχουμε</a:t>
            </a:r>
            <a:r>
              <a:rPr lang="el-GR" dirty="0"/>
              <a:t> δυο </a:t>
            </a:r>
            <a:r>
              <a:rPr lang="el-GR" dirty="0" err="1"/>
              <a:t>παραταξεις</a:t>
            </a:r>
            <a:r>
              <a:rPr lang="el-GR" dirty="0"/>
              <a:t> </a:t>
            </a:r>
            <a:r>
              <a:rPr lang="el-GR" dirty="0" err="1"/>
              <a:t>χρησιμοποιουμε</a:t>
            </a:r>
            <a:r>
              <a:rPr lang="el-GR" dirty="0"/>
              <a:t> την μια </a:t>
            </a:r>
            <a:r>
              <a:rPr lang="el-GR" dirty="0" err="1"/>
              <a:t>παραταξη</a:t>
            </a:r>
            <a:r>
              <a:rPr lang="el-GR" dirty="0"/>
              <a:t> και το </a:t>
            </a:r>
            <a:r>
              <a:rPr lang="el-GR" dirty="0" err="1"/>
              <a:t>σημειο</a:t>
            </a:r>
            <a:r>
              <a:rPr lang="el-GR" dirty="0"/>
              <a:t> </a:t>
            </a:r>
            <a:r>
              <a:rPr lang="el-GR" dirty="0" err="1"/>
              <a:t>τομης</a:t>
            </a:r>
            <a:r>
              <a:rPr lang="el-GR" dirty="0"/>
              <a:t> της </a:t>
            </a:r>
            <a:r>
              <a:rPr lang="el-GR" dirty="0" err="1"/>
              <a:t>γραμμης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με την </a:t>
            </a:r>
            <a:r>
              <a:rPr lang="el-GR" dirty="0" err="1"/>
              <a:t>τοπογραφικη</a:t>
            </a:r>
            <a:r>
              <a:rPr lang="el-GR" dirty="0"/>
              <a:t> </a:t>
            </a:r>
            <a:r>
              <a:rPr lang="el-GR" dirty="0" err="1"/>
              <a:t>τομη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88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64B00F81-159C-4A1A-9E2F-50F1D2D2CE30}"/>
              </a:ext>
            </a:extLst>
          </p:cNvPr>
          <p:cNvCxnSpPr>
            <a:cxnSpLocks/>
          </p:cNvCxnSpPr>
          <p:nvPr/>
        </p:nvCxnSpPr>
        <p:spPr>
          <a:xfrm flipV="1">
            <a:off x="5662376" y="2137685"/>
            <a:ext cx="306909" cy="1531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5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64B00F81-159C-4A1A-9E2F-50F1D2D2CE30}"/>
              </a:ext>
            </a:extLst>
          </p:cNvPr>
          <p:cNvCxnSpPr>
            <a:cxnSpLocks/>
          </p:cNvCxnSpPr>
          <p:nvPr/>
        </p:nvCxnSpPr>
        <p:spPr>
          <a:xfrm flipV="1">
            <a:off x="5662376" y="2137685"/>
            <a:ext cx="306909" cy="1531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5AD7A8C-8A72-4274-AAB9-8E70642EFE37}"/>
              </a:ext>
            </a:extLst>
          </p:cNvPr>
          <p:cNvCxnSpPr/>
          <p:nvPr/>
        </p:nvCxnSpPr>
        <p:spPr>
          <a:xfrm>
            <a:off x="6440557" y="2148198"/>
            <a:ext cx="0" cy="285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C11F9F-7A6A-4286-8A79-24B1FC911AFE}"/>
              </a:ext>
            </a:extLst>
          </p:cNvPr>
          <p:cNvSpPr txBox="1"/>
          <p:nvPr/>
        </p:nvSpPr>
        <p:spPr>
          <a:xfrm>
            <a:off x="8747490" y="598811"/>
            <a:ext cx="287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αποτυπωσης</a:t>
            </a:r>
            <a:r>
              <a:rPr lang="el-GR" dirty="0"/>
              <a:t> της </a:t>
            </a:r>
            <a:r>
              <a:rPr lang="el-GR" dirty="0" err="1"/>
              <a:t>γραμμης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</a:t>
            </a:r>
            <a:r>
              <a:rPr lang="en-US" dirty="0"/>
              <a:t>BC </a:t>
            </a:r>
            <a:r>
              <a:rPr lang="el-GR" dirty="0" err="1"/>
              <a:t>νοτιου</a:t>
            </a:r>
            <a:r>
              <a:rPr lang="el-GR" dirty="0"/>
              <a:t> </a:t>
            </a:r>
            <a:r>
              <a:rPr lang="el-GR" dirty="0" err="1"/>
              <a:t>τεμαχους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FB204-389E-4F23-8286-BA097AAD58EB}"/>
              </a:ext>
            </a:extLst>
          </p:cNvPr>
          <p:cNvSpPr txBox="1"/>
          <p:nvPr/>
        </p:nvSpPr>
        <p:spPr>
          <a:xfrm>
            <a:off x="8747490" y="1796432"/>
            <a:ext cx="3107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Επειδη</a:t>
            </a:r>
            <a:r>
              <a:rPr lang="el-GR" dirty="0"/>
              <a:t> για τη </a:t>
            </a:r>
            <a:r>
              <a:rPr lang="el-GR" dirty="0" err="1"/>
              <a:t>γραμμη</a:t>
            </a:r>
            <a:r>
              <a:rPr lang="el-GR" dirty="0"/>
              <a:t> </a:t>
            </a:r>
            <a:r>
              <a:rPr lang="en-US" dirty="0"/>
              <a:t>BC</a:t>
            </a:r>
            <a:r>
              <a:rPr lang="el-GR" dirty="0"/>
              <a:t> δεν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καμια</a:t>
            </a:r>
            <a:r>
              <a:rPr lang="el-GR" dirty="0"/>
              <a:t> </a:t>
            </a:r>
            <a:r>
              <a:rPr lang="el-GR" dirty="0" err="1"/>
              <a:t>παραταξη</a:t>
            </a:r>
            <a:r>
              <a:rPr lang="el-GR" dirty="0"/>
              <a:t> από το </a:t>
            </a:r>
            <a:r>
              <a:rPr lang="el-GR" dirty="0" err="1"/>
              <a:t>σημειο</a:t>
            </a:r>
            <a:r>
              <a:rPr lang="el-GR" dirty="0"/>
              <a:t> </a:t>
            </a:r>
            <a:r>
              <a:rPr lang="el-GR" dirty="0" err="1"/>
              <a:t>τομης</a:t>
            </a:r>
            <a:r>
              <a:rPr lang="el-GR" dirty="0"/>
              <a:t> της επαφής </a:t>
            </a:r>
            <a:r>
              <a:rPr lang="en-US" dirty="0"/>
              <a:t>BC</a:t>
            </a:r>
            <a:r>
              <a:rPr lang="el-GR" dirty="0"/>
              <a:t> με την </a:t>
            </a:r>
            <a:r>
              <a:rPr lang="el-GR" dirty="0" err="1"/>
              <a:t>τοπογραφικη</a:t>
            </a:r>
            <a:r>
              <a:rPr lang="el-GR" dirty="0"/>
              <a:t> </a:t>
            </a:r>
            <a:r>
              <a:rPr lang="el-GR" dirty="0" err="1"/>
              <a:t>τομη</a:t>
            </a:r>
            <a:r>
              <a:rPr lang="el-GR" dirty="0"/>
              <a:t> </a:t>
            </a:r>
            <a:r>
              <a:rPr lang="el-GR" dirty="0" err="1"/>
              <a:t>φερνουμε</a:t>
            </a:r>
            <a:r>
              <a:rPr lang="el-GR" dirty="0"/>
              <a:t> </a:t>
            </a:r>
            <a:r>
              <a:rPr lang="el-GR" dirty="0" err="1"/>
              <a:t>παραλληλη</a:t>
            </a:r>
            <a:r>
              <a:rPr lang="el-GR" dirty="0"/>
              <a:t> προς τις άλλες </a:t>
            </a:r>
            <a:r>
              <a:rPr lang="el-GR" dirty="0" err="1"/>
              <a:t>γραμμες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14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64B00F81-159C-4A1A-9E2F-50F1D2D2CE30}"/>
              </a:ext>
            </a:extLst>
          </p:cNvPr>
          <p:cNvCxnSpPr>
            <a:cxnSpLocks/>
          </p:cNvCxnSpPr>
          <p:nvPr/>
        </p:nvCxnSpPr>
        <p:spPr>
          <a:xfrm flipV="1">
            <a:off x="5662376" y="2137685"/>
            <a:ext cx="306909" cy="1531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5AD7A8C-8A72-4274-AAB9-8E70642EFE37}"/>
              </a:ext>
            </a:extLst>
          </p:cNvPr>
          <p:cNvCxnSpPr/>
          <p:nvPr/>
        </p:nvCxnSpPr>
        <p:spPr>
          <a:xfrm>
            <a:off x="6440557" y="2148198"/>
            <a:ext cx="0" cy="285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124506C-AE61-40DF-AA00-68022CBA2914}"/>
              </a:ext>
            </a:extLst>
          </p:cNvPr>
          <p:cNvCxnSpPr>
            <a:cxnSpLocks/>
          </p:cNvCxnSpPr>
          <p:nvPr/>
        </p:nvCxnSpPr>
        <p:spPr>
          <a:xfrm flipV="1">
            <a:off x="5765911" y="2315590"/>
            <a:ext cx="643531" cy="32142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064064">
            <a:off x="2499234" y="2203024"/>
            <a:ext cx="4957131" cy="44392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3416" y="561928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B9E634A1-A930-4DE5-938E-497C48E9B97A}"/>
              </a:ext>
            </a:extLst>
          </p:cNvPr>
          <p:cNvCxnSpPr>
            <a:cxnSpLocks/>
          </p:cNvCxnSpPr>
          <p:nvPr/>
        </p:nvCxnSpPr>
        <p:spPr>
          <a:xfrm flipV="1">
            <a:off x="2269939" y="1623317"/>
            <a:ext cx="2918510" cy="16183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90FEE09-4010-44B9-9C15-DF00A4D6F224}"/>
              </a:ext>
            </a:extLst>
          </p:cNvPr>
          <p:cNvCxnSpPr>
            <a:cxnSpLocks/>
          </p:cNvCxnSpPr>
          <p:nvPr/>
        </p:nvCxnSpPr>
        <p:spPr>
          <a:xfrm flipH="1" flipV="1">
            <a:off x="5765911" y="4054874"/>
            <a:ext cx="1035581" cy="1215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6EABAB-6870-46D7-A6F6-00AE52E4D3CB}"/>
              </a:ext>
            </a:extLst>
          </p:cNvPr>
          <p:cNvSpPr txBox="1"/>
          <p:nvPr/>
        </p:nvSpPr>
        <p:spPr>
          <a:xfrm rot="18927896">
            <a:off x="6797758" y="5065161"/>
            <a:ext cx="63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u="sng" dirty="0"/>
              <a:t>ΑΒ500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B9FFE45-B0AB-456D-BF74-75DEBD2161E8}"/>
              </a:ext>
            </a:extLst>
          </p:cNvPr>
          <p:cNvCxnSpPr/>
          <p:nvPr/>
        </p:nvCxnSpPr>
        <p:spPr>
          <a:xfrm>
            <a:off x="5919746" y="4054873"/>
            <a:ext cx="49539" cy="3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64B00F81-159C-4A1A-9E2F-50F1D2D2CE30}"/>
              </a:ext>
            </a:extLst>
          </p:cNvPr>
          <p:cNvCxnSpPr>
            <a:cxnSpLocks/>
          </p:cNvCxnSpPr>
          <p:nvPr/>
        </p:nvCxnSpPr>
        <p:spPr>
          <a:xfrm flipV="1">
            <a:off x="5662376" y="2137685"/>
            <a:ext cx="306909" cy="1531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124506C-AE61-40DF-AA00-68022CBA2914}"/>
              </a:ext>
            </a:extLst>
          </p:cNvPr>
          <p:cNvCxnSpPr>
            <a:cxnSpLocks/>
          </p:cNvCxnSpPr>
          <p:nvPr/>
        </p:nvCxnSpPr>
        <p:spPr>
          <a:xfrm flipV="1">
            <a:off x="5765911" y="2315590"/>
            <a:ext cx="643531" cy="32142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BB3775-C20C-4989-AD11-4EB6092C6416}"/>
              </a:ext>
            </a:extLst>
          </p:cNvPr>
          <p:cNvSpPr txBox="1"/>
          <p:nvPr/>
        </p:nvSpPr>
        <p:spPr>
          <a:xfrm>
            <a:off x="2679590" y="1566407"/>
            <a:ext cx="49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FEA67-A60D-489C-93D3-671826C90288}"/>
              </a:ext>
            </a:extLst>
          </p:cNvPr>
          <p:cNvSpPr txBox="1"/>
          <p:nvPr/>
        </p:nvSpPr>
        <p:spPr>
          <a:xfrm>
            <a:off x="2798859" y="2315590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EC8F4-C057-4CC1-B0C9-023265D8BB0C}"/>
              </a:ext>
            </a:extLst>
          </p:cNvPr>
          <p:cNvSpPr txBox="1"/>
          <p:nvPr/>
        </p:nvSpPr>
        <p:spPr>
          <a:xfrm>
            <a:off x="3721210" y="3013544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01ECD-D959-42C6-9F2C-C20277669846}"/>
              </a:ext>
            </a:extLst>
          </p:cNvPr>
          <p:cNvSpPr txBox="1"/>
          <p:nvPr/>
        </p:nvSpPr>
        <p:spPr>
          <a:xfrm>
            <a:off x="6797484" y="3013544"/>
            <a:ext cx="4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BDFA0-F6A7-4B9F-81F7-CD575B5F9AD8}"/>
              </a:ext>
            </a:extLst>
          </p:cNvPr>
          <p:cNvSpPr txBox="1"/>
          <p:nvPr/>
        </p:nvSpPr>
        <p:spPr>
          <a:xfrm>
            <a:off x="5750275" y="2214279"/>
            <a:ext cx="30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B0C5C-0C1B-4612-AE53-EFD9FFD89C9C}"/>
              </a:ext>
            </a:extLst>
          </p:cNvPr>
          <p:cNvSpPr txBox="1"/>
          <p:nvPr/>
        </p:nvSpPr>
        <p:spPr>
          <a:xfrm>
            <a:off x="5986085" y="1640471"/>
            <a:ext cx="37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cxnSp>
        <p:nvCxnSpPr>
          <p:cNvPr id="18" name="Γραμμή σύνδεσης: Γωνιώδης 17">
            <a:extLst>
              <a:ext uri="{FF2B5EF4-FFF2-40B4-BE49-F238E27FC236}">
                <a16:creationId xmlns:a16="http://schemas.microsoft.com/office/drawing/2014/main" id="{05EFDCA9-75C2-41A9-96D1-9F408C0F2E8F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5865442" y="1823538"/>
            <a:ext cx="120319" cy="4928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3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9C4A20-7D57-40F8-AAA6-622B0A47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6" y="0"/>
            <a:ext cx="52593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B892C-487F-4F38-A502-0F4659C6CE18}"/>
              </a:ext>
            </a:extLst>
          </p:cNvPr>
          <p:cNvSpPr txBox="1"/>
          <p:nvPr/>
        </p:nvSpPr>
        <p:spPr>
          <a:xfrm>
            <a:off x="5931462" y="388418"/>
            <a:ext cx="424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ΚΑΤΑΣΚΕΥΗ ΤΟΠΟΓΡΑΦΙΚΗΣ ΤΟΜΗΣ ΚΑΙ ΠΡΟΣΑΝΑΤΟΛΙΣΜΟΣ ΤΗΣ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BECB805-FFDD-F177-D419-B80A67305C3D}"/>
              </a:ext>
            </a:extLst>
          </p:cNvPr>
          <p:cNvCxnSpPr/>
          <p:nvPr/>
        </p:nvCxnSpPr>
        <p:spPr>
          <a:xfrm>
            <a:off x="2447365" y="3160059"/>
            <a:ext cx="0" cy="268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502C7581-A252-F898-06BE-B0493C4B98E6}"/>
              </a:ext>
            </a:extLst>
          </p:cNvPr>
          <p:cNvCxnSpPr/>
          <p:nvPr/>
        </p:nvCxnSpPr>
        <p:spPr>
          <a:xfrm>
            <a:off x="2807586" y="3536577"/>
            <a:ext cx="0" cy="25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AE360780-6516-EBE3-35BA-589E072B67D4}"/>
              </a:ext>
            </a:extLst>
          </p:cNvPr>
          <p:cNvCxnSpPr/>
          <p:nvPr/>
        </p:nvCxnSpPr>
        <p:spPr>
          <a:xfrm>
            <a:off x="3079377" y="389964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422E70B-56BA-3298-69AE-B858B78AA4FB}"/>
              </a:ext>
            </a:extLst>
          </p:cNvPr>
          <p:cNvCxnSpPr/>
          <p:nvPr/>
        </p:nvCxnSpPr>
        <p:spPr>
          <a:xfrm>
            <a:off x="3429000" y="4262718"/>
            <a:ext cx="0" cy="29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4EF541BA-142B-FD1F-6207-A24BCAB64A70}"/>
              </a:ext>
            </a:extLst>
          </p:cNvPr>
          <p:cNvCxnSpPr/>
          <p:nvPr/>
        </p:nvCxnSpPr>
        <p:spPr>
          <a:xfrm>
            <a:off x="3845859" y="4397188"/>
            <a:ext cx="0" cy="30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3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87D005-59FE-47F4-857E-BEADDB02A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6824" r="30609" b="38057"/>
          <a:stretch/>
        </p:blipFill>
        <p:spPr>
          <a:xfrm>
            <a:off x="423262" y="447451"/>
            <a:ext cx="9692740" cy="5501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D25C0-B1BB-4D95-B36B-63441B737A74}"/>
              </a:ext>
            </a:extLst>
          </p:cNvPr>
          <p:cNvSpPr txBox="1"/>
          <p:nvPr/>
        </p:nvSpPr>
        <p:spPr>
          <a:xfrm>
            <a:off x="1717482" y="2019631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CAC9F-BC8C-4E35-BFB8-12C4F2CE28EF}"/>
              </a:ext>
            </a:extLst>
          </p:cNvPr>
          <p:cNvSpPr txBox="1"/>
          <p:nvPr/>
        </p:nvSpPr>
        <p:spPr>
          <a:xfrm>
            <a:off x="2075998" y="3116911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1A7B7-4995-43DC-9C08-793289DEE07E}"/>
              </a:ext>
            </a:extLst>
          </p:cNvPr>
          <p:cNvSpPr txBox="1"/>
          <p:nvPr/>
        </p:nvSpPr>
        <p:spPr>
          <a:xfrm>
            <a:off x="3069203" y="3999506"/>
            <a:ext cx="41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4C8A4-AB3C-4446-844B-BD0682E33BA8}"/>
              </a:ext>
            </a:extLst>
          </p:cNvPr>
          <p:cNvSpPr txBox="1"/>
          <p:nvPr/>
        </p:nvSpPr>
        <p:spPr>
          <a:xfrm>
            <a:off x="7513983" y="4261899"/>
            <a:ext cx="4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5BC83-8EE2-4F7A-889A-17670CE63CB6}"/>
              </a:ext>
            </a:extLst>
          </p:cNvPr>
          <p:cNvSpPr txBox="1"/>
          <p:nvPr/>
        </p:nvSpPr>
        <p:spPr>
          <a:xfrm>
            <a:off x="6305384" y="3116911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81371-13F5-44DC-BD13-89C6ECB119E3}"/>
              </a:ext>
            </a:extLst>
          </p:cNvPr>
          <p:cNvSpPr txBox="1"/>
          <p:nvPr/>
        </p:nvSpPr>
        <p:spPr>
          <a:xfrm>
            <a:off x="5955527" y="2655736"/>
            <a:ext cx="20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5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3ECFFE-04A6-412B-B2FA-7EC1BD57B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57"/>
          <a:stretch/>
        </p:blipFill>
        <p:spPr>
          <a:xfrm>
            <a:off x="0" y="0"/>
            <a:ext cx="576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DB804-B1C4-4CCE-A5D9-A0948998184A}"/>
              </a:ext>
            </a:extLst>
          </p:cNvPr>
          <p:cNvSpPr txBox="1"/>
          <p:nvPr/>
        </p:nvSpPr>
        <p:spPr>
          <a:xfrm>
            <a:off x="5760000" y="174929"/>
            <a:ext cx="343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ΔΙΕΥΘΥΝΣΗ ΚΑΙ ΚΛΙΣΗ ΡΗΓΜΑΤΟΣ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7FBF902-6C86-482C-9D63-594134D21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5"/>
          <a:stretch/>
        </p:blipFill>
        <p:spPr>
          <a:xfrm rot="5400000">
            <a:off x="4154680" y="2690908"/>
            <a:ext cx="5259321" cy="21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F1A15-DBA4-4326-9ECA-B647935FDB76}"/>
              </a:ext>
            </a:extLst>
          </p:cNvPr>
          <p:cNvSpPr txBox="1"/>
          <p:nvPr/>
        </p:nvSpPr>
        <p:spPr>
          <a:xfrm>
            <a:off x="8318612" y="1043873"/>
            <a:ext cx="3633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Διευθυνση</a:t>
            </a:r>
            <a:r>
              <a:rPr lang="el-GR" b="1" dirty="0"/>
              <a:t> </a:t>
            </a:r>
            <a:r>
              <a:rPr lang="el-GR" b="1" dirty="0" err="1"/>
              <a:t>κλισης</a:t>
            </a:r>
            <a:r>
              <a:rPr lang="el-GR" b="1" dirty="0"/>
              <a:t>: </a:t>
            </a:r>
            <a:r>
              <a:rPr lang="el-GR" dirty="0" err="1"/>
              <a:t>Φερνουμε</a:t>
            </a:r>
            <a:r>
              <a:rPr lang="el-GR" dirty="0"/>
              <a:t> την </a:t>
            </a:r>
            <a:r>
              <a:rPr lang="el-GR" dirty="0" err="1"/>
              <a:t>αποσταση</a:t>
            </a:r>
            <a:r>
              <a:rPr lang="el-GR" dirty="0"/>
              <a:t> </a:t>
            </a:r>
            <a:r>
              <a:rPr lang="el-GR" dirty="0" err="1"/>
              <a:t>μεταξυ</a:t>
            </a:r>
            <a:r>
              <a:rPr lang="el-GR" dirty="0"/>
              <a:t> των </a:t>
            </a:r>
            <a:r>
              <a:rPr lang="el-GR" dirty="0" err="1"/>
              <a:t>παραταξεων</a:t>
            </a:r>
            <a:r>
              <a:rPr lang="el-GR" dirty="0"/>
              <a:t> Ρ700 και Ρ500. </a:t>
            </a:r>
            <a:r>
              <a:rPr lang="el-GR" dirty="0" err="1"/>
              <a:t>Ηδιευθυνση</a:t>
            </a:r>
            <a:r>
              <a:rPr lang="el-GR" dirty="0"/>
              <a:t> είναι η </a:t>
            </a:r>
            <a:r>
              <a:rPr lang="el-GR" dirty="0" err="1"/>
              <a:t>φορα</a:t>
            </a:r>
            <a:r>
              <a:rPr lang="el-GR" dirty="0"/>
              <a:t> από την </a:t>
            </a:r>
            <a:r>
              <a:rPr lang="el-GR" dirty="0" err="1"/>
              <a:t>μεγαλυτερου</a:t>
            </a:r>
            <a:r>
              <a:rPr lang="el-GR" dirty="0"/>
              <a:t> </a:t>
            </a:r>
            <a:r>
              <a:rPr lang="el-GR" dirty="0" err="1"/>
              <a:t>υψομετρου</a:t>
            </a:r>
            <a:r>
              <a:rPr lang="el-GR" dirty="0"/>
              <a:t>  </a:t>
            </a:r>
            <a:r>
              <a:rPr lang="el-GR" dirty="0" err="1"/>
              <a:t>παραταξη</a:t>
            </a:r>
            <a:r>
              <a:rPr lang="el-GR" dirty="0"/>
              <a:t> προς την </a:t>
            </a:r>
            <a:r>
              <a:rPr lang="el-GR" dirty="0" err="1"/>
              <a:t>μικροτερου</a:t>
            </a:r>
            <a:r>
              <a:rPr lang="el-GR" dirty="0"/>
              <a:t> </a:t>
            </a:r>
            <a:r>
              <a:rPr lang="el-GR" dirty="0" err="1"/>
              <a:t>υψομετρου</a:t>
            </a:r>
            <a:r>
              <a:rPr lang="el-GR" dirty="0"/>
              <a:t>. </a:t>
            </a:r>
            <a:r>
              <a:rPr lang="el-GR" dirty="0" err="1"/>
              <a:t>Δηλ</a:t>
            </a:r>
            <a:r>
              <a:rPr lang="el-GR" dirty="0"/>
              <a:t> προς </a:t>
            </a:r>
            <a:r>
              <a:rPr lang="el-GR" dirty="0" err="1"/>
              <a:t>Νοτια</a:t>
            </a:r>
            <a:endParaRPr lang="el-GR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01F6D94F-FAEB-4BFC-848D-520786F954C0}"/>
              </a:ext>
            </a:extLst>
          </p:cNvPr>
          <p:cNvCxnSpPr/>
          <p:nvPr/>
        </p:nvCxnSpPr>
        <p:spPr>
          <a:xfrm>
            <a:off x="5250069" y="4741933"/>
            <a:ext cx="0" cy="218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443C95-C32F-4C8F-8410-FA54BB57FD4A}"/>
              </a:ext>
            </a:extLst>
          </p:cNvPr>
          <p:cNvSpPr txBox="1"/>
          <p:nvPr/>
        </p:nvSpPr>
        <p:spPr>
          <a:xfrm>
            <a:off x="8384465" y="3264605"/>
            <a:ext cx="3501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Κλιση</a:t>
            </a:r>
            <a:r>
              <a:rPr lang="el-GR" b="1" dirty="0"/>
              <a:t>: </a:t>
            </a:r>
            <a:r>
              <a:rPr lang="el-GR" dirty="0"/>
              <a:t>Η </a:t>
            </a:r>
            <a:r>
              <a:rPr lang="el-GR" dirty="0" err="1"/>
              <a:t>αποσταση</a:t>
            </a:r>
            <a:r>
              <a:rPr lang="el-GR" dirty="0"/>
              <a:t> </a:t>
            </a:r>
            <a:r>
              <a:rPr lang="el-GR" dirty="0" err="1"/>
              <a:t>μεταξυ</a:t>
            </a:r>
            <a:r>
              <a:rPr lang="el-GR" dirty="0"/>
              <a:t> των Ρ700 και Ρ500 είναι 4</a:t>
            </a:r>
            <a:r>
              <a:rPr lang="en-US" dirty="0"/>
              <a:t>mm</a:t>
            </a:r>
            <a:r>
              <a:rPr lang="el-GR" dirty="0"/>
              <a:t> </a:t>
            </a:r>
            <a:r>
              <a:rPr lang="el-GR" dirty="0" err="1"/>
              <a:t>δηλ</a:t>
            </a:r>
            <a:r>
              <a:rPr lang="el-GR" dirty="0"/>
              <a:t> 40 </a:t>
            </a:r>
            <a:r>
              <a:rPr lang="el-GR" dirty="0" err="1"/>
              <a:t>μετρα</a:t>
            </a:r>
            <a:r>
              <a:rPr lang="el-GR" dirty="0"/>
              <a:t>. Η </a:t>
            </a:r>
            <a:r>
              <a:rPr lang="el-GR" dirty="0" err="1"/>
              <a:t>διαφορα</a:t>
            </a:r>
            <a:r>
              <a:rPr lang="el-GR" dirty="0"/>
              <a:t> </a:t>
            </a:r>
            <a:r>
              <a:rPr lang="el-GR" dirty="0" err="1"/>
              <a:t>υψομετρου</a:t>
            </a:r>
            <a:r>
              <a:rPr lang="el-GR" dirty="0"/>
              <a:t> των Ρ700 και Ρ500 είναι 200 </a:t>
            </a:r>
            <a:r>
              <a:rPr lang="el-GR" dirty="0" err="1"/>
              <a:t>μετρα</a:t>
            </a:r>
            <a:r>
              <a:rPr lang="el-GR" dirty="0"/>
              <a:t>.  </a:t>
            </a:r>
            <a:r>
              <a:rPr lang="el-GR" dirty="0" err="1"/>
              <a:t>Αρα</a:t>
            </a:r>
            <a:r>
              <a:rPr lang="el-GR" dirty="0"/>
              <a:t> εφθ</a:t>
            </a:r>
            <a:r>
              <a:rPr lang="el-GR" baseline="30000" dirty="0"/>
              <a:t>-1</a:t>
            </a:r>
            <a:r>
              <a:rPr lang="el-GR" dirty="0"/>
              <a:t>= 200/40</a:t>
            </a:r>
          </a:p>
        </p:txBody>
      </p:sp>
      <p:sp>
        <p:nvSpPr>
          <p:cNvPr id="11" name="Ορθογώνιο τρίγωνο 10">
            <a:extLst>
              <a:ext uri="{FF2B5EF4-FFF2-40B4-BE49-F238E27FC236}">
                <a16:creationId xmlns:a16="http://schemas.microsoft.com/office/drawing/2014/main" id="{E4E37E0E-79AB-4B3D-843C-5D358E2C179D}"/>
              </a:ext>
            </a:extLst>
          </p:cNvPr>
          <p:cNvSpPr/>
          <p:nvPr/>
        </p:nvSpPr>
        <p:spPr>
          <a:xfrm>
            <a:off x="9774061" y="4749580"/>
            <a:ext cx="830318" cy="1469681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13BD2-7CD5-4058-8311-9755C7C5842A}"/>
              </a:ext>
            </a:extLst>
          </p:cNvPr>
          <p:cNvSpPr txBox="1"/>
          <p:nvPr/>
        </p:nvSpPr>
        <p:spPr>
          <a:xfrm>
            <a:off x="9364717" y="5192110"/>
            <a:ext cx="17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D1EF8-6BFF-4E64-B01C-43FC77427424}"/>
              </a:ext>
            </a:extLst>
          </p:cNvPr>
          <p:cNvSpPr txBox="1"/>
          <p:nvPr/>
        </p:nvSpPr>
        <p:spPr>
          <a:xfrm>
            <a:off x="9858703" y="6211614"/>
            <a:ext cx="73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40</a:t>
            </a:r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id="{1BD97D4D-3991-4B67-84E0-AD96A085B7A7}"/>
              </a:ext>
            </a:extLst>
          </p:cNvPr>
          <p:cNvSpPr/>
          <p:nvPr/>
        </p:nvSpPr>
        <p:spPr>
          <a:xfrm>
            <a:off x="10436772" y="6064450"/>
            <a:ext cx="73573" cy="157674"/>
          </a:xfrm>
          <a:custGeom>
            <a:avLst/>
            <a:gdLst>
              <a:gd name="connsiteX0" fmla="*/ 0 w 73573"/>
              <a:gd name="connsiteY0" fmla="*/ 157674 h 157674"/>
              <a:gd name="connsiteX1" fmla="*/ 21021 w 73573"/>
              <a:gd name="connsiteY1" fmla="*/ 63081 h 157674"/>
              <a:gd name="connsiteX2" fmla="*/ 73573 w 73573"/>
              <a:gd name="connsiteY2" fmla="*/ 19 h 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73" h="157674">
                <a:moveTo>
                  <a:pt x="0" y="157674"/>
                </a:moveTo>
                <a:cubicBezTo>
                  <a:pt x="1105" y="152150"/>
                  <a:pt x="16075" y="72973"/>
                  <a:pt x="21021" y="63081"/>
                </a:cubicBezTo>
                <a:cubicBezTo>
                  <a:pt x="54009" y="-2896"/>
                  <a:pt x="39323" y="19"/>
                  <a:pt x="73573" y="1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89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6399DE0-B8C5-4ABD-A68C-B2682B1D2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57"/>
          <a:stretch/>
        </p:blipFill>
        <p:spPr>
          <a:xfrm>
            <a:off x="0" y="0"/>
            <a:ext cx="5760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5C750-C634-44B5-ACE8-888B0E5CD688}"/>
              </a:ext>
            </a:extLst>
          </p:cNvPr>
          <p:cNvSpPr txBox="1"/>
          <p:nvPr/>
        </p:nvSpPr>
        <p:spPr>
          <a:xfrm>
            <a:off x="5760000" y="127221"/>
            <a:ext cx="33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ΚΑΤΑΚΟΡΥΦΟ ΑΛΜΑ ΡΗΓΜΑΤΟΣ</a:t>
            </a:r>
          </a:p>
        </p:txBody>
      </p:sp>
    </p:spTree>
    <p:extLst>
      <p:ext uri="{BB962C8B-B14F-4D97-AF65-F5344CB8AC3E}">
        <p14:creationId xmlns:p14="http://schemas.microsoft.com/office/powerpoint/2010/main" val="255956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1ECAD62-20DD-453F-8949-9658E1882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6824" r="30609" b="38057"/>
          <a:stretch/>
        </p:blipFill>
        <p:spPr>
          <a:xfrm>
            <a:off x="523315" y="306415"/>
            <a:ext cx="9692740" cy="5501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DE31E-F881-4B25-B3C7-FF46C87D5BFF}"/>
              </a:ext>
            </a:extLst>
          </p:cNvPr>
          <p:cNvSpPr txBox="1"/>
          <p:nvPr/>
        </p:nvSpPr>
        <p:spPr>
          <a:xfrm>
            <a:off x="1975945" y="2017986"/>
            <a:ext cx="56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891C-78F8-4135-B18D-E2CEA0D25A98}"/>
              </a:ext>
            </a:extLst>
          </p:cNvPr>
          <p:cNvSpPr txBox="1"/>
          <p:nvPr/>
        </p:nvSpPr>
        <p:spPr>
          <a:xfrm>
            <a:off x="2417379" y="3037490"/>
            <a:ext cx="4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5327-C546-45A9-9E78-69034F74944B}"/>
              </a:ext>
            </a:extLst>
          </p:cNvPr>
          <p:cNvSpPr txBox="1"/>
          <p:nvPr/>
        </p:nvSpPr>
        <p:spPr>
          <a:xfrm>
            <a:off x="3300248" y="3867807"/>
            <a:ext cx="40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554CE-A203-4D15-A047-0FC9C7F97750}"/>
              </a:ext>
            </a:extLst>
          </p:cNvPr>
          <p:cNvSpPr txBox="1"/>
          <p:nvPr/>
        </p:nvSpPr>
        <p:spPr>
          <a:xfrm>
            <a:off x="7304690" y="3867807"/>
            <a:ext cx="49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8210F-AE01-45B1-AE83-3CA614FBC1F2}"/>
              </a:ext>
            </a:extLst>
          </p:cNvPr>
          <p:cNvSpPr txBox="1"/>
          <p:nvPr/>
        </p:nvSpPr>
        <p:spPr>
          <a:xfrm>
            <a:off x="6232634" y="3111062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AF5EE-34E7-406D-83B6-BD43C226033E}"/>
              </a:ext>
            </a:extLst>
          </p:cNvPr>
          <p:cNvSpPr txBox="1"/>
          <p:nvPr/>
        </p:nvSpPr>
        <p:spPr>
          <a:xfrm>
            <a:off x="6022428" y="2701159"/>
            <a:ext cx="2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AB60E-EB9D-46C7-8636-AC816210AED1}"/>
              </a:ext>
            </a:extLst>
          </p:cNvPr>
          <p:cNvSpPr txBox="1"/>
          <p:nvPr/>
        </p:nvSpPr>
        <p:spPr>
          <a:xfrm>
            <a:off x="6695090" y="5623034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l-GR" dirty="0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183E976-3C1C-47E1-DAA6-9613331F9586}"/>
              </a:ext>
            </a:extLst>
          </p:cNvPr>
          <p:cNvCxnSpPr>
            <a:cxnSpLocks/>
          </p:cNvCxnSpPr>
          <p:nvPr/>
        </p:nvCxnSpPr>
        <p:spPr>
          <a:xfrm>
            <a:off x="5380819" y="1999354"/>
            <a:ext cx="1829278" cy="1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F1D727A8-6372-9932-00AA-DA4D4951894F}"/>
              </a:ext>
            </a:extLst>
          </p:cNvPr>
          <p:cNvCxnSpPr>
            <a:cxnSpLocks/>
          </p:cNvCxnSpPr>
          <p:nvPr/>
        </p:nvCxnSpPr>
        <p:spPr>
          <a:xfrm flipV="1">
            <a:off x="7210097" y="2017986"/>
            <a:ext cx="0" cy="908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E70953-7A47-495E-8E1A-09A3FD6E7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" y="214242"/>
            <a:ext cx="5257036" cy="6429515"/>
          </a:xfrm>
          <a:prstGeom prst="rect">
            <a:avLst/>
          </a:prstGeom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07ADFB38-FF7B-45B9-A601-CC3682CEBA71}"/>
              </a:ext>
            </a:extLst>
          </p:cNvPr>
          <p:cNvCxnSpPr>
            <a:cxnSpLocks/>
          </p:cNvCxnSpPr>
          <p:nvPr/>
        </p:nvCxnSpPr>
        <p:spPr>
          <a:xfrm>
            <a:off x="365760" y="4731026"/>
            <a:ext cx="529556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8A37EE3-9480-4660-92E6-0A6E7CC5B03E}"/>
              </a:ext>
            </a:extLst>
          </p:cNvPr>
          <p:cNvCxnSpPr>
            <a:cxnSpLocks/>
          </p:cNvCxnSpPr>
          <p:nvPr/>
        </p:nvCxnSpPr>
        <p:spPr>
          <a:xfrm flipH="1">
            <a:off x="230589" y="4882101"/>
            <a:ext cx="548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26665BEA-1254-4165-B912-141DCC6FE941}"/>
              </a:ext>
            </a:extLst>
          </p:cNvPr>
          <p:cNvCxnSpPr>
            <a:cxnSpLocks/>
          </p:cNvCxnSpPr>
          <p:nvPr/>
        </p:nvCxnSpPr>
        <p:spPr>
          <a:xfrm flipH="1">
            <a:off x="230589" y="4811864"/>
            <a:ext cx="548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id="{CDDC82D1-6982-4EB7-BB92-E43FF82FD59E}"/>
                  </a:ext>
                </a:extLst>
              </p14:cNvPr>
              <p14:cNvContentPartPr/>
              <p14:nvPr/>
            </p14:nvContentPartPr>
            <p14:xfrm>
              <a:off x="7203897" y="2814856"/>
              <a:ext cx="360" cy="36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CDDC82D1-6982-4EB7-BB92-E43FF82FD5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4897" y="2805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AC05C4-CC04-43E9-BF75-08B28A2834AF}"/>
              </a:ext>
            </a:extLst>
          </p:cNvPr>
          <p:cNvSpPr txBox="1"/>
          <p:nvPr/>
        </p:nvSpPr>
        <p:spPr>
          <a:xfrm>
            <a:off x="5661329" y="146713"/>
            <a:ext cx="251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ΠΑΡΑΤΑΞΕΙΣ ΡΗΓΜΑΤΟΣ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E8381-8620-45C2-BCD2-8CDB56618431}"/>
              </a:ext>
            </a:extLst>
          </p:cNvPr>
          <p:cNvSpPr txBox="1"/>
          <p:nvPr/>
        </p:nvSpPr>
        <p:spPr>
          <a:xfrm>
            <a:off x="5826265" y="914400"/>
            <a:ext cx="317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Πρωτα</a:t>
            </a:r>
            <a:r>
              <a:rPr lang="el-GR" dirty="0"/>
              <a:t> </a:t>
            </a:r>
            <a:r>
              <a:rPr lang="el-GR" dirty="0" err="1"/>
              <a:t>φερνουμε</a:t>
            </a:r>
            <a:r>
              <a:rPr lang="el-GR" dirty="0"/>
              <a:t> τις </a:t>
            </a:r>
            <a:r>
              <a:rPr lang="el-GR" dirty="0" err="1"/>
              <a:t>παραταξεις</a:t>
            </a:r>
            <a:r>
              <a:rPr lang="el-GR" dirty="0"/>
              <a:t> του </a:t>
            </a:r>
            <a:r>
              <a:rPr lang="el-GR" dirty="0" err="1"/>
              <a:t>ρηγματος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81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5D3B2A-7534-4527-9626-B400B631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57"/>
          <a:stretch/>
        </p:blipFill>
        <p:spPr>
          <a:xfrm>
            <a:off x="0" y="0"/>
            <a:ext cx="57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5D3B2A-7534-4527-9626-B400B631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6" r="60433" b="3832"/>
          <a:stretch/>
        </p:blipFill>
        <p:spPr>
          <a:xfrm rot="19088541">
            <a:off x="3242613" y="1700884"/>
            <a:ext cx="5830045" cy="522093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AF75D1-D81A-4C51-B2EF-785DA5ED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6207"/>
          <a:stretch/>
        </p:blipFill>
        <p:spPr>
          <a:xfrm>
            <a:off x="2525556" y="0"/>
            <a:ext cx="7962214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9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5D3B2A-7534-4527-9626-B400B631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6" r="60433" b="3832"/>
          <a:stretch/>
        </p:blipFill>
        <p:spPr>
          <a:xfrm rot="19088541">
            <a:off x="3242613" y="1700884"/>
            <a:ext cx="5830045" cy="522093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AF75D1-D81A-4C51-B2EF-785DA5ED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6207"/>
          <a:stretch/>
        </p:blipFill>
        <p:spPr>
          <a:xfrm>
            <a:off x="2525556" y="0"/>
            <a:ext cx="7962214" cy="406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4ED8D39-DE99-4855-BBD5-806858745D60}"/>
              </a:ext>
            </a:extLst>
          </p:cNvPr>
          <p:cNvCxnSpPr>
            <a:cxnSpLocks/>
          </p:cNvCxnSpPr>
          <p:nvPr/>
        </p:nvCxnSpPr>
        <p:spPr>
          <a:xfrm flipV="1">
            <a:off x="6965343" y="1248355"/>
            <a:ext cx="0" cy="28196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22C7130-8B43-4A19-B23B-C28F8C15A6F8}"/>
              </a:ext>
            </a:extLst>
          </p:cNvPr>
          <p:cNvCxnSpPr>
            <a:cxnSpLocks/>
          </p:cNvCxnSpPr>
          <p:nvPr/>
        </p:nvCxnSpPr>
        <p:spPr>
          <a:xfrm flipH="1" flipV="1">
            <a:off x="7100516" y="1661823"/>
            <a:ext cx="1" cy="24061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B25E5A8-C15F-43E7-A031-55D707AC062A}"/>
              </a:ext>
            </a:extLst>
          </p:cNvPr>
          <p:cNvCxnSpPr>
            <a:cxnSpLocks/>
          </p:cNvCxnSpPr>
          <p:nvPr/>
        </p:nvCxnSpPr>
        <p:spPr>
          <a:xfrm flipV="1">
            <a:off x="7229061" y="2051437"/>
            <a:ext cx="0" cy="20165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1183076D-A3FC-4616-8C95-F7AD9052282E}"/>
              </a:ext>
            </a:extLst>
          </p:cNvPr>
          <p:cNvCxnSpPr/>
          <p:nvPr/>
        </p:nvCxnSpPr>
        <p:spPr>
          <a:xfrm>
            <a:off x="6965343" y="1248355"/>
            <a:ext cx="930302" cy="2819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2A9777-A9CB-457D-A406-BB17F510F50B}"/>
              </a:ext>
            </a:extLst>
          </p:cNvPr>
          <p:cNvSpPr txBox="1"/>
          <p:nvPr/>
        </p:nvSpPr>
        <p:spPr>
          <a:xfrm>
            <a:off x="186117" y="315589"/>
            <a:ext cx="20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Διαδικασια</a:t>
            </a:r>
            <a:r>
              <a:rPr lang="el-GR" dirty="0"/>
              <a:t> </a:t>
            </a:r>
            <a:r>
              <a:rPr lang="el-GR" dirty="0" err="1"/>
              <a:t>αποτυπωσης</a:t>
            </a:r>
            <a:r>
              <a:rPr lang="el-GR" dirty="0"/>
              <a:t> </a:t>
            </a:r>
            <a:r>
              <a:rPr lang="el-GR" dirty="0" err="1"/>
              <a:t>ρηγματος</a:t>
            </a:r>
            <a:r>
              <a:rPr lang="el-GR" dirty="0"/>
              <a:t> στην </a:t>
            </a:r>
            <a:r>
              <a:rPr lang="el-GR" dirty="0" err="1"/>
              <a:t>τομη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4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78F500-EB38-41B1-859C-7DF5F3C5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3"/>
          <a:stretch/>
        </p:blipFill>
        <p:spPr>
          <a:xfrm>
            <a:off x="0" y="0"/>
            <a:ext cx="5580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4BC033-9632-43CF-8A14-038BCBD2DB32}"/>
              </a:ext>
            </a:extLst>
          </p:cNvPr>
          <p:cNvSpPr txBox="1"/>
          <p:nvPr/>
        </p:nvSpPr>
        <p:spPr>
          <a:xfrm>
            <a:off x="5712432" y="339047"/>
            <a:ext cx="324663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ΠΑΡΑΤΑΞΕΙΣ ΒΟΡΕΙΟΥ ΤΕΜΑΧΟΥΣ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69545-C3BA-4248-83F7-73D32B902412}"/>
              </a:ext>
            </a:extLst>
          </p:cNvPr>
          <p:cNvSpPr txBox="1"/>
          <p:nvPr/>
        </p:nvSpPr>
        <p:spPr>
          <a:xfrm>
            <a:off x="5850542" y="1173345"/>
            <a:ext cx="3333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Χωρίζουμε το χάρτη σε δυο </a:t>
            </a:r>
            <a:r>
              <a:rPr lang="el-GR" dirty="0" err="1"/>
              <a:t>επιμερους</a:t>
            </a:r>
            <a:r>
              <a:rPr lang="el-GR" dirty="0"/>
              <a:t> </a:t>
            </a:r>
            <a:r>
              <a:rPr lang="el-GR" dirty="0" err="1"/>
              <a:t>χαρτες</a:t>
            </a:r>
            <a:r>
              <a:rPr lang="el-GR" dirty="0"/>
              <a:t> </a:t>
            </a:r>
            <a:r>
              <a:rPr lang="el-GR" dirty="0" err="1"/>
              <a:t>εκατερωθεντου</a:t>
            </a:r>
            <a:r>
              <a:rPr lang="el-GR" dirty="0"/>
              <a:t> </a:t>
            </a:r>
            <a:r>
              <a:rPr lang="el-GR" dirty="0" err="1"/>
              <a:t>ρηγματος</a:t>
            </a:r>
            <a:r>
              <a:rPr lang="el-GR" dirty="0"/>
              <a:t>.</a:t>
            </a:r>
          </a:p>
          <a:p>
            <a:r>
              <a:rPr lang="el-GR" dirty="0" err="1"/>
              <a:t>Φερνουμε</a:t>
            </a:r>
            <a:r>
              <a:rPr lang="el-GR" dirty="0"/>
              <a:t> τις παρατάξεις στο </a:t>
            </a:r>
            <a:r>
              <a:rPr lang="el-GR" dirty="0" err="1"/>
              <a:t>τεμαχος</a:t>
            </a:r>
            <a:r>
              <a:rPr lang="el-GR" dirty="0"/>
              <a:t> που για κάθε </a:t>
            </a:r>
            <a:r>
              <a:rPr lang="el-GR" dirty="0" err="1"/>
              <a:t>γραμμη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</a:t>
            </a:r>
            <a:r>
              <a:rPr lang="el-GR" dirty="0" err="1"/>
              <a:t>εχουμε</a:t>
            </a:r>
            <a:r>
              <a:rPr lang="el-GR" dirty="0"/>
              <a:t> τις </a:t>
            </a:r>
            <a:r>
              <a:rPr lang="el-GR" dirty="0" err="1"/>
              <a:t>περισσοτερες</a:t>
            </a:r>
            <a:r>
              <a:rPr lang="el-GR" dirty="0"/>
              <a:t> </a:t>
            </a:r>
            <a:r>
              <a:rPr lang="el-GR" dirty="0" err="1"/>
              <a:t>παραταξεις</a:t>
            </a:r>
            <a:r>
              <a:rPr lang="el-GR" dirty="0"/>
              <a:t>.</a:t>
            </a:r>
          </a:p>
          <a:p>
            <a:r>
              <a:rPr lang="el-GR" dirty="0"/>
              <a:t>Στη </a:t>
            </a:r>
            <a:r>
              <a:rPr lang="el-GR" dirty="0" err="1"/>
              <a:t>συγκεκριμενη</a:t>
            </a:r>
            <a:r>
              <a:rPr lang="el-GR" dirty="0"/>
              <a:t> </a:t>
            </a:r>
            <a:r>
              <a:rPr lang="el-GR" dirty="0" err="1"/>
              <a:t>ασκηση</a:t>
            </a:r>
            <a:r>
              <a:rPr lang="el-GR" dirty="0"/>
              <a:t> </a:t>
            </a:r>
            <a:r>
              <a:rPr lang="el-GR" dirty="0" err="1"/>
              <a:t>επιλεγουμε</a:t>
            </a:r>
            <a:r>
              <a:rPr lang="el-GR" dirty="0"/>
              <a:t>  το </a:t>
            </a:r>
            <a:r>
              <a:rPr lang="el-GR" dirty="0" err="1"/>
              <a:t>βορειο</a:t>
            </a:r>
            <a:r>
              <a:rPr lang="el-GR" dirty="0"/>
              <a:t> </a:t>
            </a:r>
            <a:r>
              <a:rPr lang="el-GR" dirty="0" err="1"/>
              <a:t>τεμαχος</a:t>
            </a:r>
            <a:r>
              <a:rPr lang="el-GR" dirty="0"/>
              <a:t> που για κάθε γραμμή </a:t>
            </a:r>
            <a:r>
              <a:rPr lang="el-GR" dirty="0" err="1"/>
              <a:t>επαφης</a:t>
            </a:r>
            <a:r>
              <a:rPr lang="el-GR" dirty="0"/>
              <a:t>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τουλαχιστον</a:t>
            </a:r>
            <a:r>
              <a:rPr lang="el-GR" dirty="0"/>
              <a:t> δυο </a:t>
            </a:r>
            <a:r>
              <a:rPr lang="el-GR" dirty="0" err="1"/>
              <a:t>παραταξεις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27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9E947871-1BCA-4CA4-9ABE-6D9868810EB2}"/>
              </a:ext>
            </a:extLst>
          </p:cNvPr>
          <p:cNvCxnSpPr>
            <a:cxnSpLocks/>
          </p:cNvCxnSpPr>
          <p:nvPr/>
        </p:nvCxnSpPr>
        <p:spPr>
          <a:xfrm flipV="1">
            <a:off x="3633746" y="1884459"/>
            <a:ext cx="0" cy="2107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F401D171-8D11-4653-A701-77439B253463}"/>
              </a:ext>
            </a:extLst>
          </p:cNvPr>
          <p:cNvCxnSpPr>
            <a:cxnSpLocks/>
          </p:cNvCxnSpPr>
          <p:nvPr/>
        </p:nvCxnSpPr>
        <p:spPr>
          <a:xfrm flipV="1">
            <a:off x="4178277" y="1520575"/>
            <a:ext cx="0" cy="24709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C9FA486-16C6-4A96-890D-8E8AD55A7B14}"/>
              </a:ext>
            </a:extLst>
          </p:cNvPr>
          <p:cNvCxnSpPr>
            <a:cxnSpLocks/>
          </p:cNvCxnSpPr>
          <p:nvPr/>
        </p:nvCxnSpPr>
        <p:spPr>
          <a:xfrm flipV="1">
            <a:off x="4741643" y="1219145"/>
            <a:ext cx="0" cy="28357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8F001C-9CB8-4AE3-ADFB-648AAA2D296D}"/>
              </a:ext>
            </a:extLst>
          </p:cNvPr>
          <p:cNvSpPr txBox="1"/>
          <p:nvPr/>
        </p:nvSpPr>
        <p:spPr>
          <a:xfrm>
            <a:off x="9063080" y="841572"/>
            <a:ext cx="292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Διαδικασία </a:t>
            </a:r>
            <a:r>
              <a:rPr lang="el-GR" dirty="0" err="1"/>
              <a:t>αποτυπωσης</a:t>
            </a:r>
            <a:r>
              <a:rPr lang="el-GR" dirty="0"/>
              <a:t> της </a:t>
            </a:r>
            <a:r>
              <a:rPr lang="el-GR" dirty="0" err="1"/>
              <a:t>γραμμης</a:t>
            </a:r>
            <a:r>
              <a:rPr lang="el-GR" dirty="0"/>
              <a:t> </a:t>
            </a:r>
            <a:r>
              <a:rPr lang="el-GR" dirty="0" err="1"/>
              <a:t>επαφης</a:t>
            </a:r>
            <a:r>
              <a:rPr lang="el-GR" dirty="0"/>
              <a:t> ΑΒ</a:t>
            </a:r>
            <a:r>
              <a:rPr lang="en-US" dirty="0"/>
              <a:t> </a:t>
            </a:r>
            <a:r>
              <a:rPr lang="el-GR" dirty="0" err="1"/>
              <a:t>βορειου</a:t>
            </a:r>
            <a:r>
              <a:rPr lang="el-GR" dirty="0"/>
              <a:t> </a:t>
            </a:r>
            <a:r>
              <a:rPr lang="el-GR" dirty="0" err="1"/>
              <a:t>τεμαχους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40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043A6F-2BC9-47D8-9AE5-3AEE1003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746" r="60434" b="262"/>
          <a:stretch/>
        </p:blipFill>
        <p:spPr>
          <a:xfrm rot="19111271">
            <a:off x="2559515" y="2274990"/>
            <a:ext cx="4824000" cy="43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849F15-7D59-4755-87B6-BD4D9805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6313"/>
          <a:stretch/>
        </p:blipFill>
        <p:spPr>
          <a:xfrm>
            <a:off x="1796012" y="526873"/>
            <a:ext cx="6591631" cy="3528000"/>
          </a:xfrm>
          <a:prstGeom prst="rect">
            <a:avLst/>
          </a:prstGeom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9795A67-5028-47A1-8D86-6E8ECD1F5F09}"/>
              </a:ext>
            </a:extLst>
          </p:cNvPr>
          <p:cNvCxnSpPr/>
          <p:nvPr/>
        </p:nvCxnSpPr>
        <p:spPr>
          <a:xfrm>
            <a:off x="5557962" y="1884459"/>
            <a:ext cx="723568" cy="217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9E947871-1BCA-4CA4-9ABE-6D9868810EB2}"/>
              </a:ext>
            </a:extLst>
          </p:cNvPr>
          <p:cNvCxnSpPr>
            <a:cxnSpLocks/>
          </p:cNvCxnSpPr>
          <p:nvPr/>
        </p:nvCxnSpPr>
        <p:spPr>
          <a:xfrm flipV="1">
            <a:off x="3633746" y="1884459"/>
            <a:ext cx="0" cy="2107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F401D171-8D11-4653-A701-77439B253463}"/>
              </a:ext>
            </a:extLst>
          </p:cNvPr>
          <p:cNvCxnSpPr>
            <a:cxnSpLocks/>
          </p:cNvCxnSpPr>
          <p:nvPr/>
        </p:nvCxnSpPr>
        <p:spPr>
          <a:xfrm flipV="1">
            <a:off x="4178277" y="1520575"/>
            <a:ext cx="0" cy="24709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C9FA486-16C6-4A96-890D-8E8AD55A7B14}"/>
              </a:ext>
            </a:extLst>
          </p:cNvPr>
          <p:cNvCxnSpPr>
            <a:cxnSpLocks/>
          </p:cNvCxnSpPr>
          <p:nvPr/>
        </p:nvCxnSpPr>
        <p:spPr>
          <a:xfrm flipV="1">
            <a:off x="4741643" y="1219145"/>
            <a:ext cx="0" cy="28357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6CFC09A-1874-45CB-82F7-BFC0B5567111}"/>
              </a:ext>
            </a:extLst>
          </p:cNvPr>
          <p:cNvCxnSpPr>
            <a:cxnSpLocks/>
          </p:cNvCxnSpPr>
          <p:nvPr/>
        </p:nvCxnSpPr>
        <p:spPr>
          <a:xfrm flipV="1">
            <a:off x="2219218" y="1219145"/>
            <a:ext cx="2522425" cy="141786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102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258</Words>
  <Application>Microsoft Office PowerPoint</Application>
  <PresentationFormat>Ευρεία οθόνη</PresentationFormat>
  <Paragraphs>53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 Paliatsas</dc:creator>
  <cp:lastModifiedBy>Παλιάτσας Δημήτριος</cp:lastModifiedBy>
  <cp:revision>54</cp:revision>
  <cp:lastPrinted>2020-04-28T11:57:49Z</cp:lastPrinted>
  <dcterms:created xsi:type="dcterms:W3CDTF">2020-04-28T09:52:59Z</dcterms:created>
  <dcterms:modified xsi:type="dcterms:W3CDTF">2024-04-09T08:09:10Z</dcterms:modified>
</cp:coreProperties>
</file>