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7" r:id="rId3"/>
    <p:sldId id="299" r:id="rId4"/>
    <p:sldId id="296" r:id="rId5"/>
    <p:sldId id="268" r:id="rId6"/>
    <p:sldId id="298" r:id="rId7"/>
    <p:sldId id="297" r:id="rId8"/>
    <p:sldId id="300" r:id="rId9"/>
    <p:sldId id="277" r:id="rId10"/>
    <p:sldId id="274" r:id="rId11"/>
    <p:sldId id="423" r:id="rId12"/>
    <p:sldId id="301" r:id="rId13"/>
    <p:sldId id="265" r:id="rId14"/>
    <p:sldId id="263" r:id="rId15"/>
    <p:sldId id="257" r:id="rId16"/>
    <p:sldId id="258" r:id="rId17"/>
    <p:sldId id="260" r:id="rId18"/>
    <p:sldId id="261" r:id="rId19"/>
    <p:sldId id="264" r:id="rId20"/>
    <p:sldId id="262" r:id="rId21"/>
    <p:sldId id="295" r:id="rId22"/>
    <p:sldId id="294" r:id="rId23"/>
    <p:sldId id="266" r:id="rId24"/>
    <p:sldId id="302" r:id="rId25"/>
    <p:sldId id="278" r:id="rId26"/>
    <p:sldId id="279" r:id="rId27"/>
    <p:sldId id="314" r:id="rId28"/>
    <p:sldId id="313" r:id="rId29"/>
    <p:sldId id="303" r:id="rId30"/>
    <p:sldId id="308" r:id="rId31"/>
    <p:sldId id="304" r:id="rId32"/>
    <p:sldId id="307" r:id="rId33"/>
    <p:sldId id="317" r:id="rId34"/>
    <p:sldId id="349" r:id="rId35"/>
    <p:sldId id="316" r:id="rId36"/>
    <p:sldId id="306" r:id="rId37"/>
    <p:sldId id="424"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FD39"/>
    <a:srgbClr val="556A2C"/>
    <a:srgbClr val="CC4C95"/>
    <a:srgbClr val="091625"/>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3"/>
  </p:normalViewPr>
  <p:slideViewPr>
    <p:cSldViewPr>
      <p:cViewPr varScale="1">
        <p:scale>
          <a:sx n="107" d="100"/>
          <a:sy n="107" d="100"/>
        </p:scale>
        <p:origin x="176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D8E1C-B634-479D-BA3B-92BDCBB45708}" type="datetimeFigureOut">
              <a:rPr lang="el-GR" smtClean="0"/>
              <a:pPr/>
              <a:t>10/10/21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28A49-FF64-4E84-BC9B-DFCBAD6CE0E1}" type="slidenum">
              <a:rPr lang="el-GR" smtClean="0"/>
              <a:pPr/>
              <a:t>‹#›</a:t>
            </a:fld>
            <a:endParaRPr lang="el-GR"/>
          </a:p>
        </p:txBody>
      </p:sp>
    </p:spTree>
    <p:extLst>
      <p:ext uri="{BB962C8B-B14F-4D97-AF65-F5344CB8AC3E}">
        <p14:creationId xmlns:p14="http://schemas.microsoft.com/office/powerpoint/2010/main" val="80737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828A49-FF64-4E84-BC9B-DFCBAD6CE0E1}" type="slidenum">
              <a:rPr lang="el-GR" smtClean="0"/>
              <a:pPr/>
              <a:t>16</a:t>
            </a:fld>
            <a:endParaRPr lang="el-GR"/>
          </a:p>
        </p:txBody>
      </p:sp>
    </p:spTree>
    <p:extLst>
      <p:ext uri="{BB962C8B-B14F-4D97-AF65-F5344CB8AC3E}">
        <p14:creationId xmlns:p14="http://schemas.microsoft.com/office/powerpoint/2010/main" val="1766077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5FDF2-06DF-4CBB-9644-64E95E9A2E8D}" type="datetimeFigureOut">
              <a:rPr lang="el-GR" smtClean="0"/>
              <a:pPr/>
              <a:t>10/10/21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BD497-6ACE-489C-80DC-F690F3838DA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2ahUKEwigoNb0iPjeAhWNY1AKHWf0BIcQjRx6BAgBEAU&amp;url=http://www.apsubiology.org/anatomy/2010/2010_Exam_Reviews/Exam_5_Final_Review/CH_16_Hypothalamus.htm&amp;psig=AOvVaw1Loi9joARRhi1189LFmxfz&amp;ust=1543524434323456"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cad=rja&amp;uact=8&amp;ved=2ahUKEwiI8c3E_PfeAhWCbFAKHXEoDXIQjRx6BAgBEAU&amp;url=http://present5.com/jsc-astana-medical-university-the-department-of-physiology/&amp;psig=AOvVaw1Loi9joARRhi1189LFmxfz&amp;ust=1543524434323456"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gr/url?sa=i&amp;rct=j&amp;q=&amp;esrc=s&amp;source=images&amp;cd=&amp;cad=rja&amp;uact=8&amp;ved=0ahUKEwj6mfHn-9vKAhVBmhQKHU0pBO8QjRwIBw&amp;url=http://www.nature.com/nrendo/journal/v10/n7/fig_tab/nrendo.2014.64_F2.html&amp;psig=AFQjCNEw_cKLxqPWKzGPWuzhEscTVfiGJw&amp;ust=1454601521815146"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oogle.gr/url?sa=i&amp;rct=j&amp;q=&amp;esrc=s&amp;source=images&amp;cd=&amp;cad=rja&amp;uact=8&amp;ved=0ahUKEwjNmfqH_NvKAhXHuxQKHTTKDrUQjRwIBw&amp;url=http://www.clevelandclinicmeded.com/medicalpubs/diseasemanagement/endocrinology/pituitary-disorders/&amp;psig=AFQjCNEw_cKLxqPWKzGPWuzhEscTVfiGJw&amp;ust=1454601521815146" TargetMode="Externa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ln>
            <a:solidFill>
              <a:srgbClr val="002060"/>
            </a:solidFill>
          </a:ln>
        </p:spPr>
        <p:txBody>
          <a:bodyPr>
            <a:normAutofit/>
          </a:bodyPr>
          <a:lstStyle/>
          <a:p>
            <a:r>
              <a:rPr lang="el-GR" sz="2800" b="1" dirty="0">
                <a:solidFill>
                  <a:srgbClr val="002060"/>
                </a:solidFill>
              </a:rPr>
              <a:t>ΕΝΔΟΚΡΙΝΕΙΣ ΑΔΕΝΕΣ </a:t>
            </a:r>
            <a:br>
              <a:rPr lang="el-GR" sz="2800" b="1" dirty="0">
                <a:solidFill>
                  <a:srgbClr val="002060"/>
                </a:solidFill>
              </a:rPr>
            </a:br>
            <a:r>
              <a:rPr lang="el-GR" sz="2800" b="1" dirty="0">
                <a:solidFill>
                  <a:srgbClr val="002060"/>
                </a:solidFill>
              </a:rPr>
              <a:t>ΥΠΟΦΥΣΗ</a:t>
            </a:r>
          </a:p>
        </p:txBody>
      </p:sp>
      <p:sp>
        <p:nvSpPr>
          <p:cNvPr id="3" name="2 - Υπότιτλος"/>
          <p:cNvSpPr>
            <a:spLocks noGrp="1"/>
          </p:cNvSpPr>
          <p:nvPr>
            <p:ph type="subTitle" idx="1"/>
          </p:nvPr>
        </p:nvSpPr>
        <p:spPr/>
        <p:txBody>
          <a:bodyPr>
            <a:normAutofit/>
          </a:bodyPr>
          <a:lstStyle/>
          <a:p>
            <a:r>
              <a:rPr lang="el-GR" sz="2400" b="1" dirty="0">
                <a:solidFill>
                  <a:srgbClr val="002060"/>
                </a:solidFill>
              </a:rPr>
              <a:t>ΑΝΑΣΤΑΣΙΑ ΘΕΟΔΩΡΟΠΟΥΛΟΥ</a:t>
            </a:r>
          </a:p>
          <a:p>
            <a:r>
              <a:rPr lang="el-GR" sz="2400" b="1" dirty="0">
                <a:solidFill>
                  <a:srgbClr val="002060"/>
                </a:solidFill>
              </a:rPr>
              <a:t>ΕΝΔΟΚΡΙΝΟΛΟΓΟΣ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his illustration shows the steps involved with the binding of lipid-soluble hormones. Lipid-soluble hormones, such as steroid hormones, easily diffuse through the cell membrane. The hormone binds to its receptor in the cytosol, forming a receptor-hormone complex. The receptor-hormone complex then enters the nucleus and binds to the target gene on the cellâs DNA. Transcription of the gene creates a messenger RNA that is translated into the desired protein within the cytoplasm. It is these proteins that alter the cellâs activity."/>
          <p:cNvPicPr>
            <a:picLocks noChangeAspect="1" noChangeArrowheads="1"/>
          </p:cNvPicPr>
          <p:nvPr/>
        </p:nvPicPr>
        <p:blipFill>
          <a:blip r:embed="rId2" cstate="print"/>
          <a:srcRect/>
          <a:stretch>
            <a:fillRect/>
          </a:stretch>
        </p:blipFill>
        <p:spPr bwMode="auto">
          <a:xfrm>
            <a:off x="1043608" y="980728"/>
            <a:ext cx="6840760" cy="4248472"/>
          </a:xfrm>
          <a:prstGeom prst="rect">
            <a:avLst/>
          </a:prstGeom>
          <a:noFill/>
        </p:spPr>
      </p:pic>
      <p:sp>
        <p:nvSpPr>
          <p:cNvPr id="3" name="2 - Ορθογώνιο"/>
          <p:cNvSpPr/>
          <p:nvPr/>
        </p:nvSpPr>
        <p:spPr>
          <a:xfrm>
            <a:off x="1043608" y="5517232"/>
            <a:ext cx="6390456" cy="1046440"/>
          </a:xfrm>
          <a:prstGeom prst="rect">
            <a:avLst/>
          </a:prstGeom>
        </p:spPr>
        <p:txBody>
          <a:bodyPr wrap="square">
            <a:spAutoFit/>
          </a:bodyPr>
          <a:lstStyle/>
          <a:p>
            <a:r>
              <a:rPr lang="en-US" sz="1200" dirty="0"/>
              <a:t>Binding of Lipid-Soluble Hormones. A steroid hormone directly initiates the production of proteins within a target cell. Steroid hormones easily diffuse through the cell membrane. The hormone binds to its receptor in the </a:t>
            </a:r>
            <a:r>
              <a:rPr lang="en-US" sz="1200" dirty="0" err="1"/>
              <a:t>cytosol</a:t>
            </a:r>
            <a:r>
              <a:rPr lang="en-US" sz="1200" dirty="0"/>
              <a:t>, forming a receptor–hormone complex. The receptor–hormone complex then enters the nucleus and binds to the target gene on the DNA. Transcription of the gene creates a messenger RNA that is translated into the desired protein within the cytoplasm</a:t>
            </a:r>
            <a:r>
              <a:rPr lang="en-US" sz="1400" dirty="0"/>
              <a:t>.</a:t>
            </a:r>
            <a:endParaRPr lang="el-GR" sz="1400" dirty="0"/>
          </a:p>
        </p:txBody>
      </p:sp>
      <p:sp>
        <p:nvSpPr>
          <p:cNvPr id="4" name="3 - Τίτλος"/>
          <p:cNvSpPr>
            <a:spLocks noGrp="1"/>
          </p:cNvSpPr>
          <p:nvPr>
            <p:ph type="title"/>
          </p:nvPr>
        </p:nvSpPr>
        <p:spPr>
          <a:xfrm>
            <a:off x="457200" y="274638"/>
            <a:ext cx="8229600" cy="634082"/>
          </a:xfrm>
        </p:spPr>
        <p:txBody>
          <a:bodyPr>
            <a:normAutofit/>
          </a:bodyPr>
          <a:lstStyle/>
          <a:p>
            <a:r>
              <a:rPr lang="el-GR" sz="2000" b="1" dirty="0">
                <a:solidFill>
                  <a:srgbClr val="091625"/>
                </a:solidFill>
              </a:rPr>
              <a:t>ΕΝΔΟΚΥΤΤΑΡΙΟΙ ΟΡΜΟΝΙΚΟΙ ΥΠΟΔΟΧΕΙΣ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vivo.colostate.edu/hbooks/pathphys/endocrine/basics/baloo.jpg"/>
          <p:cNvPicPr>
            <a:picLocks noChangeAspect="1" noChangeArrowheads="1"/>
          </p:cNvPicPr>
          <p:nvPr/>
        </p:nvPicPr>
        <p:blipFill>
          <a:blip r:embed="rId2" cstate="print"/>
          <a:srcRect/>
          <a:stretch>
            <a:fillRect/>
          </a:stretch>
        </p:blipFill>
        <p:spPr bwMode="auto">
          <a:xfrm>
            <a:off x="1187624" y="404664"/>
            <a:ext cx="6408712" cy="590465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dirty="0"/>
          </a:p>
        </p:txBody>
      </p:sp>
      <p:sp>
        <p:nvSpPr>
          <p:cNvPr id="5" name="4 - Θέση κειμένου"/>
          <p:cNvSpPr>
            <a:spLocks noGrp="1"/>
          </p:cNvSpPr>
          <p:nvPr>
            <p:ph type="body" idx="1"/>
          </p:nvPr>
        </p:nvSpPr>
        <p:spPr>
          <a:xfrm>
            <a:off x="722313" y="3501008"/>
            <a:ext cx="7772400" cy="905892"/>
          </a:xfrm>
          <a:ln>
            <a:solidFill>
              <a:schemeClr val="tx2">
                <a:lumMod val="50000"/>
              </a:schemeClr>
            </a:solidFill>
          </a:ln>
        </p:spPr>
        <p:txBody>
          <a:bodyPr>
            <a:normAutofit/>
          </a:bodyPr>
          <a:lstStyle/>
          <a:p>
            <a:r>
              <a:rPr lang="el-GR" sz="3200" b="1" dirty="0">
                <a:solidFill>
                  <a:srgbClr val="002060"/>
                </a:solidFill>
              </a:rPr>
              <a:t>ΥΠΟΘΑΛΑΜΟΣ ΥΠΟΦΥΣΗ</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43608" y="980728"/>
            <a:ext cx="7344816" cy="504056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2400" b="1" u="sng" dirty="0">
                <a:solidFill>
                  <a:srgbClr val="002060"/>
                </a:solidFill>
              </a:rPr>
              <a:t>ΛΕΙΤΟΥΡΓΙΕΣ ΤΟΥ ΥΠΟΘΑΛΑΜΟΥ</a:t>
            </a:r>
            <a:br>
              <a:rPr lang="el-GR" sz="2000" b="1" dirty="0">
                <a:solidFill>
                  <a:srgbClr val="002060"/>
                </a:solidFill>
              </a:rPr>
            </a:br>
            <a:endParaRPr lang="el-GR" sz="2000" b="1" dirty="0">
              <a:solidFill>
                <a:srgbClr val="002060"/>
              </a:solidFill>
            </a:endParaRPr>
          </a:p>
        </p:txBody>
      </p:sp>
      <p:sp>
        <p:nvSpPr>
          <p:cNvPr id="6" name="5 - Θέση περιεχομένου"/>
          <p:cNvSpPr>
            <a:spLocks noGrp="1"/>
          </p:cNvSpPr>
          <p:nvPr>
            <p:ph idx="1"/>
          </p:nvPr>
        </p:nvSpPr>
        <p:spPr>
          <a:xfrm>
            <a:off x="611560" y="1600200"/>
            <a:ext cx="7920880" cy="3052936"/>
          </a:xfrm>
          <a:ln>
            <a:solidFill>
              <a:srgbClr val="002060"/>
            </a:solidFill>
          </a:ln>
        </p:spPr>
        <p:txBody>
          <a:bodyPr>
            <a:normAutofit fontScale="92500" lnSpcReduction="20000"/>
          </a:bodyPr>
          <a:lstStyle/>
          <a:p>
            <a:r>
              <a:rPr lang="el-GR" sz="2600" dirty="0">
                <a:solidFill>
                  <a:srgbClr val="002060"/>
                </a:solidFill>
              </a:rPr>
              <a:t>Οι περισσότερες από τις λειτουργίες του υποθαλάμου αφορούν την διατήρηση της ομοιοστασίας του οργανισμού.</a:t>
            </a:r>
          </a:p>
          <a:p>
            <a:endParaRPr lang="el-GR" sz="2600" dirty="0">
              <a:solidFill>
                <a:srgbClr val="002060"/>
              </a:solidFill>
            </a:endParaRPr>
          </a:p>
          <a:p>
            <a:r>
              <a:rPr lang="el-GR" sz="2600" dirty="0">
                <a:solidFill>
                  <a:srgbClr val="002060"/>
                </a:solidFill>
              </a:rPr>
              <a:t>Ο υποθάλαμος φαίνεται ότι είναι το όργανο που ενσωματώνει τις λειτουργίες του ενδοκρινικού, του αυτόνομου και νευρικού συστήματος και καθορίζει τις απαντήσεις που δίδονται από τα συστήματα αυτά στα διάφορα ερεθίσματα. </a:t>
            </a:r>
          </a:p>
          <a:p>
            <a:endParaRPr lang="el-GR"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b="1" dirty="0">
                <a:solidFill>
                  <a:srgbClr val="002060"/>
                </a:solidFill>
              </a:rPr>
              <a:t>Y</a:t>
            </a:r>
            <a:r>
              <a:rPr lang="el-GR" sz="2400" b="1" dirty="0">
                <a:solidFill>
                  <a:srgbClr val="002060"/>
                </a:solidFill>
              </a:rPr>
              <a:t>ΠΟΘΑΛΑΜΟΣ</a:t>
            </a:r>
          </a:p>
        </p:txBody>
      </p:sp>
      <p:sp>
        <p:nvSpPr>
          <p:cNvPr id="3" name="2 - Θέση περιεχομένου"/>
          <p:cNvSpPr>
            <a:spLocks noGrp="1"/>
          </p:cNvSpPr>
          <p:nvPr>
            <p:ph idx="1"/>
          </p:nvPr>
        </p:nvSpPr>
        <p:spPr>
          <a:xfrm>
            <a:off x="457200" y="1340768"/>
            <a:ext cx="8229600" cy="5256584"/>
          </a:xfrm>
          <a:ln>
            <a:solidFill>
              <a:schemeClr val="accent1">
                <a:lumMod val="60000"/>
                <a:lumOff val="40000"/>
              </a:schemeClr>
            </a:solidFill>
          </a:ln>
        </p:spPr>
        <p:txBody>
          <a:bodyPr>
            <a:noAutofit/>
          </a:bodyPr>
          <a:lstStyle/>
          <a:p>
            <a:r>
              <a:rPr lang="el-GR" sz="2000" dirty="0">
                <a:solidFill>
                  <a:srgbClr val="002060"/>
                </a:solidFill>
              </a:rPr>
              <a:t>Ο υποθάλαμος αν και αποτελεί ένα πολύ μικρό μέρος του </a:t>
            </a:r>
            <a:r>
              <a:rPr lang="el-GR" sz="2000" dirty="0" err="1">
                <a:solidFill>
                  <a:srgbClr val="002060"/>
                </a:solidFill>
              </a:rPr>
              <a:t>διεγκεφάλου</a:t>
            </a:r>
            <a:r>
              <a:rPr lang="el-GR" sz="2000" dirty="0">
                <a:solidFill>
                  <a:srgbClr val="002060"/>
                </a:solidFill>
              </a:rPr>
              <a:t>, είναι πολύ σημαντικός και εμπλέκεται σε διάφορες λειτουργίες που αφορούν το ενδοκρινικό σύστημα, το αυτόνομο σύστημα και την συμπεριφορά. </a:t>
            </a:r>
          </a:p>
          <a:p>
            <a:endParaRPr lang="en-US" sz="2000" dirty="0">
              <a:solidFill>
                <a:srgbClr val="002060"/>
              </a:solidFill>
            </a:endParaRPr>
          </a:p>
          <a:p>
            <a:pPr>
              <a:buNone/>
            </a:pPr>
            <a:r>
              <a:rPr lang="el-GR" sz="2000" dirty="0">
                <a:solidFill>
                  <a:srgbClr val="002060"/>
                </a:solidFill>
              </a:rPr>
              <a:t>Ο υποθάλαμος ελέγχει:</a:t>
            </a:r>
          </a:p>
          <a:p>
            <a:pPr lvl="0">
              <a:buFont typeface="+mj-lt"/>
              <a:buAutoNum type="arabicPeriod"/>
            </a:pPr>
            <a:r>
              <a:rPr lang="el-GR" sz="2000" dirty="0">
                <a:solidFill>
                  <a:srgbClr val="002060"/>
                </a:solidFill>
              </a:rPr>
              <a:t>την απελευθέρωση ορμονών από την υπόφυση</a:t>
            </a:r>
          </a:p>
          <a:p>
            <a:pPr>
              <a:buFont typeface="+mj-lt"/>
              <a:buAutoNum type="arabicPeriod"/>
            </a:pPr>
            <a:r>
              <a:rPr lang="el-GR" sz="2000" dirty="0">
                <a:solidFill>
                  <a:srgbClr val="002060"/>
                </a:solidFill>
              </a:rPr>
              <a:t> ρυθμίζει την θερμοκρασία</a:t>
            </a:r>
          </a:p>
          <a:p>
            <a:pPr>
              <a:buFont typeface="+mj-lt"/>
              <a:buAutoNum type="arabicPeriod"/>
            </a:pPr>
            <a:r>
              <a:rPr lang="el-GR" sz="2000" dirty="0">
                <a:solidFill>
                  <a:srgbClr val="002060"/>
                </a:solidFill>
              </a:rPr>
              <a:t> ελέγχει την πρόσληψη ύδατος και τροφής</a:t>
            </a:r>
          </a:p>
          <a:p>
            <a:pPr>
              <a:buFont typeface="+mj-lt"/>
              <a:buAutoNum type="arabicPeriod"/>
            </a:pPr>
            <a:r>
              <a:rPr lang="el-GR" sz="2000" dirty="0">
                <a:solidFill>
                  <a:srgbClr val="002060"/>
                </a:solidFill>
              </a:rPr>
              <a:t> ελέγχει την σεξουαλική συμπεριφορά και την αναπαραγωγή</a:t>
            </a:r>
          </a:p>
          <a:p>
            <a:pPr>
              <a:buFont typeface="+mj-lt"/>
              <a:buAutoNum type="arabicPeriod"/>
            </a:pPr>
            <a:r>
              <a:rPr lang="el-GR" sz="2000" dirty="0">
                <a:solidFill>
                  <a:srgbClr val="002060"/>
                </a:solidFill>
              </a:rPr>
              <a:t> ελέγχει τους ημερήσιους ρυθμούς και την συμπεριφορά </a:t>
            </a:r>
          </a:p>
          <a:p>
            <a:pPr>
              <a:buFont typeface="+mj-lt"/>
              <a:buAutoNum type="arabicPeriod"/>
            </a:pPr>
            <a:r>
              <a:rPr lang="en-US" sz="2000" dirty="0">
                <a:solidFill>
                  <a:srgbClr val="002060"/>
                </a:solidFill>
              </a:rPr>
              <a:t> </a:t>
            </a:r>
            <a:r>
              <a:rPr lang="el-GR" sz="2000" dirty="0">
                <a:solidFill>
                  <a:srgbClr val="002060"/>
                </a:solidFill>
              </a:rPr>
              <a:t>συμβάλλει στην απάντηση στο </a:t>
            </a:r>
            <a:r>
              <a:rPr lang="el-GR" sz="2000" dirty="0" err="1">
                <a:solidFill>
                  <a:srgbClr val="002060"/>
                </a:solidFill>
              </a:rPr>
              <a:t>στρές</a:t>
            </a:r>
            <a:r>
              <a:rPr lang="el-GR" sz="2000" dirty="0">
                <a:solidFill>
                  <a:srgbClr val="002060"/>
                </a:solidFill>
              </a:rPr>
              <a:t> και στα συγκινησιακά ερεθίσματα.</a:t>
            </a:r>
            <a:endParaRPr lang="en-US" sz="2000" dirty="0">
              <a:solidFill>
                <a:srgbClr val="002060"/>
              </a:solidFill>
            </a:endParaRPr>
          </a:p>
          <a:p>
            <a:pPr>
              <a:buFont typeface="+mj-lt"/>
              <a:buAutoNum type="arabicPeriod"/>
            </a:pPr>
            <a:endParaRPr lang="el-GR" sz="2000" dirty="0">
              <a:solidFill>
                <a:srgbClr val="002060"/>
              </a:solidFill>
            </a:endParaRPr>
          </a:p>
          <a:p>
            <a:r>
              <a:rPr lang="el-GR" sz="2000" dirty="0">
                <a:solidFill>
                  <a:srgbClr val="002060"/>
                </a:solidFill>
              </a:rPr>
              <a:t>Στον υποθάλαμο έχει περιγραφεί ένας μεγάλος αριθμός πυρήνων και νευρικών ινών.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490066"/>
          </a:xfrm>
        </p:spPr>
        <p:txBody>
          <a:bodyPr>
            <a:normAutofit/>
          </a:bodyPr>
          <a:lstStyle/>
          <a:p>
            <a:r>
              <a:rPr lang="el-GR" sz="2000" b="1" u="sng" dirty="0">
                <a:solidFill>
                  <a:srgbClr val="091625"/>
                </a:solidFill>
              </a:rPr>
              <a:t>ΥΠΟΘΑΛΑΜΟΣ</a:t>
            </a:r>
          </a:p>
        </p:txBody>
      </p:sp>
      <p:sp>
        <p:nvSpPr>
          <p:cNvPr id="5" name="4 - Θέση περιεχομένου"/>
          <p:cNvSpPr>
            <a:spLocks noGrp="1"/>
          </p:cNvSpPr>
          <p:nvPr>
            <p:ph sz="half" idx="1"/>
          </p:nvPr>
        </p:nvSpPr>
        <p:spPr>
          <a:xfrm>
            <a:off x="0" y="1600200"/>
            <a:ext cx="4139952" cy="4853136"/>
          </a:xfrm>
        </p:spPr>
        <p:txBody>
          <a:bodyPr>
            <a:normAutofit/>
          </a:bodyPr>
          <a:lstStyle/>
          <a:p>
            <a:r>
              <a:rPr lang="el-GR" sz="1600" dirty="0">
                <a:solidFill>
                  <a:srgbClr val="091625"/>
                </a:solidFill>
              </a:rPr>
              <a:t>Ο υποθάλαμος είναι η περιοχή του </a:t>
            </a:r>
            <a:r>
              <a:rPr lang="el-GR" sz="1600" dirty="0" err="1">
                <a:solidFill>
                  <a:srgbClr val="091625"/>
                </a:solidFill>
              </a:rPr>
              <a:t>διεγκεφάλου</a:t>
            </a:r>
            <a:r>
              <a:rPr lang="el-GR" sz="1600" dirty="0">
                <a:solidFill>
                  <a:srgbClr val="091625"/>
                </a:solidFill>
              </a:rPr>
              <a:t> που βρίσκεται πιο κοντά στις κοιλίες. Βρίσκεται στα πλάγια της 3</a:t>
            </a:r>
            <a:r>
              <a:rPr lang="el-GR" sz="1600" baseline="30000" dirty="0">
                <a:solidFill>
                  <a:srgbClr val="091625"/>
                </a:solidFill>
              </a:rPr>
              <a:t>ης</a:t>
            </a:r>
            <a:r>
              <a:rPr lang="el-GR" sz="1600" dirty="0">
                <a:solidFill>
                  <a:srgbClr val="091625"/>
                </a:solidFill>
              </a:rPr>
              <a:t> κοιλίας, με την </a:t>
            </a:r>
            <a:r>
              <a:rPr lang="el-GR" sz="1600" dirty="0" err="1">
                <a:solidFill>
                  <a:srgbClr val="091625"/>
                </a:solidFill>
              </a:rPr>
              <a:t>υποθαλαμική</a:t>
            </a:r>
            <a:r>
              <a:rPr lang="el-GR" sz="1600" dirty="0">
                <a:solidFill>
                  <a:srgbClr val="091625"/>
                </a:solidFill>
              </a:rPr>
              <a:t> αύλακα (</a:t>
            </a:r>
            <a:r>
              <a:rPr lang="en-US" sz="1600" dirty="0">
                <a:solidFill>
                  <a:srgbClr val="091625"/>
                </a:solidFill>
              </a:rPr>
              <a:t>hypothalamic </a:t>
            </a:r>
            <a:r>
              <a:rPr lang="en-US" sz="1600" dirty="0" err="1">
                <a:solidFill>
                  <a:srgbClr val="091625"/>
                </a:solidFill>
              </a:rPr>
              <a:t>sulcus</a:t>
            </a:r>
            <a:r>
              <a:rPr lang="el-GR" sz="1600" dirty="0">
                <a:solidFill>
                  <a:srgbClr val="091625"/>
                </a:solidFill>
              </a:rPr>
              <a:t>)  να καθορίζει το νωτιαίο όριο. </a:t>
            </a:r>
          </a:p>
          <a:p>
            <a:r>
              <a:rPr lang="el-GR" sz="1600" dirty="0">
                <a:solidFill>
                  <a:srgbClr val="091625"/>
                </a:solidFill>
              </a:rPr>
              <a:t>Εκτείνεται από το κεφαλικό  όριο του οπτικού χιάσματος μέχρι το ουραίο τμήμα των μαστοειδών σωματίων.</a:t>
            </a:r>
          </a:p>
          <a:p>
            <a:endParaRPr lang="el-GR" sz="1600" dirty="0">
              <a:solidFill>
                <a:srgbClr val="091625"/>
              </a:solidFill>
            </a:endParaRPr>
          </a:p>
          <a:p>
            <a:pPr lvl="0">
              <a:buFont typeface="Wingdings" pitchFamily="2" charset="2"/>
              <a:buChar char="q"/>
            </a:pPr>
            <a:r>
              <a:rPr lang="el-GR" sz="1600" b="1" dirty="0">
                <a:solidFill>
                  <a:srgbClr val="091625"/>
                </a:solidFill>
              </a:rPr>
              <a:t>υπεροπτική ή πρόσθια περιοχή στο επίπεδο του οπτικού χιάσματος. </a:t>
            </a:r>
          </a:p>
          <a:p>
            <a:pPr lvl="0">
              <a:buFont typeface="Wingdings" pitchFamily="2" charset="2"/>
              <a:buChar char="q"/>
            </a:pPr>
            <a:r>
              <a:rPr lang="el-GR" sz="1600" b="1" dirty="0">
                <a:solidFill>
                  <a:srgbClr val="091625"/>
                </a:solidFill>
              </a:rPr>
              <a:t>περιοχή του φύματος ή μέση προεξοχή</a:t>
            </a:r>
          </a:p>
          <a:p>
            <a:pPr lvl="0">
              <a:buFont typeface="Wingdings" pitchFamily="2" charset="2"/>
              <a:buChar char="q"/>
            </a:pPr>
            <a:r>
              <a:rPr lang="el-GR" sz="1600" b="1" dirty="0">
                <a:solidFill>
                  <a:srgbClr val="091625"/>
                </a:solidFill>
              </a:rPr>
              <a:t>μαστοειδής ή οπίσθια περιοχή στο ύψος των μαστοειδών σωματίων</a:t>
            </a:r>
          </a:p>
          <a:p>
            <a:endParaRPr lang="el-GR" sz="1400" dirty="0"/>
          </a:p>
        </p:txBody>
      </p:sp>
      <p:pic>
        <p:nvPicPr>
          <p:cNvPr id="7" name="Picture 2"/>
          <p:cNvPicPr>
            <a:picLocks noGrp="1" noChangeAspect="1" noChangeArrowheads="1"/>
          </p:cNvPicPr>
          <p:nvPr>
            <p:ph sz="half" idx="2"/>
          </p:nvPr>
        </p:nvPicPr>
        <p:blipFill>
          <a:blip r:embed="rId3" cstate="print"/>
          <a:srcRect/>
          <a:stretch>
            <a:fillRect/>
          </a:stretch>
        </p:blipFill>
        <p:spPr bwMode="auto">
          <a:xfrm>
            <a:off x="4067944" y="980728"/>
            <a:ext cx="4896544" cy="5400600"/>
          </a:xfrm>
          <a:prstGeom prst="rect">
            <a:avLst/>
          </a:prstGeom>
          <a:noFill/>
          <a:ln w="9525">
            <a:noFill/>
            <a:miter lim="800000"/>
            <a:headEnd/>
            <a:tailEnd/>
          </a:ln>
        </p:spPr>
      </p:pic>
      <p:sp>
        <p:nvSpPr>
          <p:cNvPr id="2" name="Διάγραμμα ροής: Στοιχείο τερματισμού 1">
            <a:extLst>
              <a:ext uri="{FF2B5EF4-FFF2-40B4-BE49-F238E27FC236}">
                <a16:creationId xmlns:a16="http://schemas.microsoft.com/office/drawing/2014/main" id="{07DEF94E-CD1A-419A-88D8-A6D3FD107C9E}"/>
              </a:ext>
            </a:extLst>
          </p:cNvPr>
          <p:cNvSpPr/>
          <p:nvPr/>
        </p:nvSpPr>
        <p:spPr>
          <a:xfrm>
            <a:off x="6444208" y="1772816"/>
            <a:ext cx="504056" cy="288032"/>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Autofit/>
          </a:bodyPr>
          <a:lstStyle/>
          <a:p>
            <a:r>
              <a:rPr lang="el-GR" sz="1800" b="1" u="sng" dirty="0">
                <a:solidFill>
                  <a:schemeClr val="tx2">
                    <a:lumMod val="50000"/>
                  </a:schemeClr>
                </a:solidFill>
              </a:rPr>
              <a:t>ΥΠΕΡΟΠΤΙΚΗ ΠΕΡΙΟΧΗ </a:t>
            </a:r>
            <a:r>
              <a:rPr lang="en-US" sz="1800" b="1" u="sng" dirty="0">
                <a:solidFill>
                  <a:schemeClr val="tx2">
                    <a:lumMod val="50000"/>
                  </a:schemeClr>
                </a:solidFill>
              </a:rPr>
              <a:t> (</a:t>
            </a:r>
            <a:r>
              <a:rPr lang="en-US" sz="1800" b="1" u="sng" dirty="0" err="1">
                <a:solidFill>
                  <a:schemeClr val="tx2">
                    <a:lumMod val="50000"/>
                  </a:schemeClr>
                </a:solidFill>
              </a:rPr>
              <a:t>Supraoptic</a:t>
            </a:r>
            <a:r>
              <a:rPr lang="en-US" sz="1800" b="1" u="sng" dirty="0">
                <a:solidFill>
                  <a:schemeClr val="tx2">
                    <a:lumMod val="50000"/>
                  </a:schemeClr>
                </a:solidFill>
              </a:rPr>
              <a:t> Region)</a:t>
            </a:r>
            <a:br>
              <a:rPr lang="el-GR" sz="1800" b="1" dirty="0">
                <a:solidFill>
                  <a:schemeClr val="tx2">
                    <a:lumMod val="50000"/>
                  </a:schemeClr>
                </a:solidFill>
              </a:rPr>
            </a:br>
            <a:endParaRPr lang="el-GR" sz="1800" b="1" dirty="0">
              <a:solidFill>
                <a:schemeClr val="tx2">
                  <a:lumMod val="50000"/>
                </a:schemeClr>
              </a:solidFill>
            </a:endParaRPr>
          </a:p>
        </p:txBody>
      </p:sp>
      <p:sp>
        <p:nvSpPr>
          <p:cNvPr id="3" name="2 - Θέση περιεχομένου"/>
          <p:cNvSpPr>
            <a:spLocks noGrp="1"/>
          </p:cNvSpPr>
          <p:nvPr>
            <p:ph sz="half" idx="1"/>
          </p:nvPr>
        </p:nvSpPr>
        <p:spPr>
          <a:xfrm>
            <a:off x="395536" y="980728"/>
            <a:ext cx="8280920" cy="2448272"/>
          </a:xfrm>
          <a:ln w="3175">
            <a:solidFill>
              <a:schemeClr val="tx1"/>
            </a:solidFill>
          </a:ln>
        </p:spPr>
        <p:txBody>
          <a:bodyPr>
            <a:normAutofit/>
          </a:bodyPr>
          <a:lstStyle/>
          <a:p>
            <a:r>
              <a:rPr lang="el-GR" sz="1800" dirty="0">
                <a:solidFill>
                  <a:schemeClr val="tx2">
                    <a:lumMod val="50000"/>
                  </a:schemeClr>
                </a:solidFill>
              </a:rPr>
              <a:t>Στην υπεροπτική περιοχή (πάνω από το οπτικό χίασμα) υπάρχει ένας σημαντικός αριθμός από πυρήνες, και οι κυριότεροι είναι ο </a:t>
            </a:r>
            <a:r>
              <a:rPr lang="el-GR" sz="1800" b="1" dirty="0">
                <a:solidFill>
                  <a:schemeClr val="tx2">
                    <a:lumMod val="50000"/>
                  </a:schemeClr>
                </a:solidFill>
              </a:rPr>
              <a:t>υπεροπτικός</a:t>
            </a:r>
            <a:r>
              <a:rPr lang="el-GR" sz="1800" dirty="0">
                <a:solidFill>
                  <a:schemeClr val="tx2">
                    <a:lumMod val="50000"/>
                  </a:schemeClr>
                </a:solidFill>
              </a:rPr>
              <a:t> και ο </a:t>
            </a:r>
            <a:r>
              <a:rPr lang="el-GR" sz="1800" b="1" dirty="0" err="1">
                <a:solidFill>
                  <a:schemeClr val="tx2">
                    <a:lumMod val="50000"/>
                  </a:schemeClr>
                </a:solidFill>
              </a:rPr>
              <a:t>παρακοιλιακός</a:t>
            </a:r>
            <a:r>
              <a:rPr lang="el-GR" sz="1800" dirty="0">
                <a:solidFill>
                  <a:schemeClr val="tx2">
                    <a:lumMod val="50000"/>
                  </a:schemeClr>
                </a:solidFill>
              </a:rPr>
              <a:t> πυρήνας </a:t>
            </a:r>
            <a:endParaRPr lang="en-US" sz="1800" dirty="0">
              <a:solidFill>
                <a:schemeClr val="tx2">
                  <a:lumMod val="50000"/>
                </a:schemeClr>
              </a:solidFill>
            </a:endParaRPr>
          </a:p>
          <a:p>
            <a:r>
              <a:rPr lang="el-GR" sz="1800" dirty="0">
                <a:solidFill>
                  <a:schemeClr val="tx2">
                    <a:lumMod val="50000"/>
                  </a:schemeClr>
                </a:solidFill>
              </a:rPr>
              <a:t>Τα κύτταρα των πυρήνων αυτών εκκρίνουν </a:t>
            </a:r>
            <a:r>
              <a:rPr lang="en-US" sz="1800" dirty="0">
                <a:solidFill>
                  <a:schemeClr val="tx2">
                    <a:lumMod val="50000"/>
                  </a:schemeClr>
                </a:solidFill>
              </a:rPr>
              <a:t>vasopressin</a:t>
            </a:r>
            <a:r>
              <a:rPr lang="el-GR" sz="1800" dirty="0">
                <a:solidFill>
                  <a:schemeClr val="tx2">
                    <a:lumMod val="50000"/>
                  </a:schemeClr>
                </a:solidFill>
              </a:rPr>
              <a:t> (</a:t>
            </a:r>
            <a:r>
              <a:rPr lang="en-US" sz="1800" dirty="0">
                <a:solidFill>
                  <a:schemeClr val="tx2">
                    <a:lumMod val="50000"/>
                  </a:schemeClr>
                </a:solidFill>
              </a:rPr>
              <a:t>ADH</a:t>
            </a:r>
            <a:r>
              <a:rPr lang="el-GR" sz="1800" dirty="0">
                <a:solidFill>
                  <a:schemeClr val="tx2">
                    <a:lumMod val="50000"/>
                  </a:schemeClr>
                </a:solidFill>
              </a:rPr>
              <a:t> ή </a:t>
            </a:r>
            <a:r>
              <a:rPr lang="el-GR" sz="1800" dirty="0" err="1">
                <a:solidFill>
                  <a:schemeClr val="tx2">
                    <a:lumMod val="50000"/>
                  </a:schemeClr>
                </a:solidFill>
              </a:rPr>
              <a:t>αντιδιουρητική</a:t>
            </a:r>
            <a:r>
              <a:rPr lang="el-GR" sz="1800" dirty="0">
                <a:solidFill>
                  <a:schemeClr val="tx2">
                    <a:lumMod val="50000"/>
                  </a:schemeClr>
                </a:solidFill>
              </a:rPr>
              <a:t>), </a:t>
            </a:r>
            <a:r>
              <a:rPr lang="el-GR" sz="1800" dirty="0" err="1">
                <a:solidFill>
                  <a:schemeClr val="tx2">
                    <a:lumMod val="50000"/>
                  </a:schemeClr>
                </a:solidFill>
              </a:rPr>
              <a:t>οκυτοκίνη</a:t>
            </a:r>
            <a:r>
              <a:rPr lang="el-GR" sz="1800" dirty="0">
                <a:solidFill>
                  <a:schemeClr val="tx2">
                    <a:lumMod val="50000"/>
                  </a:schemeClr>
                </a:solidFill>
              </a:rPr>
              <a:t> ,</a:t>
            </a:r>
            <a:r>
              <a:rPr lang="en-US" sz="1800" dirty="0">
                <a:solidFill>
                  <a:schemeClr val="tx2">
                    <a:lumMod val="50000"/>
                  </a:schemeClr>
                </a:solidFill>
              </a:rPr>
              <a:t>CRH</a:t>
            </a:r>
            <a:r>
              <a:rPr lang="el-GR" sz="1800" dirty="0">
                <a:solidFill>
                  <a:schemeClr val="tx2">
                    <a:lumMod val="50000"/>
                  </a:schemeClr>
                </a:solidFill>
              </a:rPr>
              <a:t>, </a:t>
            </a:r>
            <a:r>
              <a:rPr lang="en-US" sz="1800" dirty="0" err="1">
                <a:solidFill>
                  <a:schemeClr val="tx2">
                    <a:lumMod val="50000"/>
                  </a:schemeClr>
                </a:solidFill>
              </a:rPr>
              <a:t>GnRH</a:t>
            </a:r>
            <a:r>
              <a:rPr lang="en-US" sz="1800" dirty="0">
                <a:solidFill>
                  <a:schemeClr val="tx2">
                    <a:lumMod val="50000"/>
                  </a:schemeClr>
                </a:solidFill>
              </a:rPr>
              <a:t>, TRH.</a:t>
            </a:r>
            <a:r>
              <a:rPr lang="el-GR" sz="1800" dirty="0">
                <a:solidFill>
                  <a:schemeClr val="tx2">
                    <a:lumMod val="50000"/>
                  </a:schemeClr>
                </a:solidFill>
              </a:rPr>
              <a:t> </a:t>
            </a:r>
          </a:p>
          <a:p>
            <a:r>
              <a:rPr lang="el-GR" sz="1800" dirty="0">
                <a:solidFill>
                  <a:schemeClr val="tx2">
                    <a:lumMod val="50000"/>
                  </a:schemeClr>
                </a:solidFill>
              </a:rPr>
              <a:t>Ο </a:t>
            </a:r>
            <a:r>
              <a:rPr lang="el-GR" sz="1800" b="1" dirty="0" err="1">
                <a:solidFill>
                  <a:schemeClr val="tx2">
                    <a:lumMod val="50000"/>
                  </a:schemeClr>
                </a:solidFill>
              </a:rPr>
              <a:t>υπερχιασματικός</a:t>
            </a:r>
            <a:r>
              <a:rPr lang="el-GR" sz="1800" dirty="0">
                <a:solidFill>
                  <a:schemeClr val="tx2">
                    <a:lumMod val="50000"/>
                  </a:schemeClr>
                </a:solidFill>
              </a:rPr>
              <a:t> πυρήνας φαίνεται ότι είναι το ‘βιολογικό </a:t>
            </a:r>
            <a:r>
              <a:rPr lang="el-GR" sz="1800" dirty="0" err="1">
                <a:solidFill>
                  <a:schemeClr val="tx2">
                    <a:lumMod val="50000"/>
                  </a:schemeClr>
                </a:solidFill>
              </a:rPr>
              <a:t>ρολόι΄</a:t>
            </a:r>
            <a:r>
              <a:rPr lang="el-GR" sz="1800" dirty="0">
                <a:solidFill>
                  <a:schemeClr val="tx2">
                    <a:lumMod val="50000"/>
                  </a:schemeClr>
                </a:solidFill>
              </a:rPr>
              <a:t> που παρέχει τις πληροφορίες για την κατάσταση ημέρα - νύχτα που είναι απαραίτητες για τον συγχρονισμό των ημερήσιων ρυθμών (κιρκάδιοι ρυθμοί). </a:t>
            </a:r>
          </a:p>
        </p:txBody>
      </p:sp>
      <p:pic>
        <p:nvPicPr>
          <p:cNvPr id="5" name="Picture 3"/>
          <p:cNvPicPr>
            <a:picLocks noGrp="1" noChangeAspect="1" noChangeArrowheads="1"/>
          </p:cNvPicPr>
          <p:nvPr>
            <p:ph sz="half" idx="2"/>
          </p:nvPr>
        </p:nvPicPr>
        <p:blipFill>
          <a:blip r:embed="rId2" cstate="print"/>
          <a:srcRect/>
          <a:stretch>
            <a:fillRect/>
          </a:stretch>
        </p:blipFill>
        <p:spPr bwMode="auto">
          <a:xfrm>
            <a:off x="899592" y="3764548"/>
            <a:ext cx="7416823" cy="3068961"/>
          </a:xfrm>
          <a:prstGeom prst="rect">
            <a:avLst/>
          </a:prstGeom>
          <a:noFill/>
          <a:ln w="9525">
            <a:noFill/>
            <a:miter lim="800000"/>
            <a:headEnd/>
            <a:tailEnd/>
          </a:ln>
        </p:spPr>
      </p:pic>
      <p:sp>
        <p:nvSpPr>
          <p:cNvPr id="4" name="Διάγραμμα ροής: Αποθηκευμένα δεδομένα 3">
            <a:extLst>
              <a:ext uri="{FF2B5EF4-FFF2-40B4-BE49-F238E27FC236}">
                <a16:creationId xmlns:a16="http://schemas.microsoft.com/office/drawing/2014/main" id="{DFD8407D-A34D-4CBE-8892-78EFEC253ED7}"/>
              </a:ext>
            </a:extLst>
          </p:cNvPr>
          <p:cNvSpPr/>
          <p:nvPr/>
        </p:nvSpPr>
        <p:spPr>
          <a:xfrm>
            <a:off x="2339752" y="5517232"/>
            <a:ext cx="216024" cy="144016"/>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Ευθεία γραμμή σύνδεσης 6">
            <a:extLst>
              <a:ext uri="{FF2B5EF4-FFF2-40B4-BE49-F238E27FC236}">
                <a16:creationId xmlns:a16="http://schemas.microsoft.com/office/drawing/2014/main" id="{FE510C65-4C0F-49EF-98D9-31E4F52DA968}"/>
              </a:ext>
            </a:extLst>
          </p:cNvPr>
          <p:cNvCxnSpPr/>
          <p:nvPr/>
        </p:nvCxnSpPr>
        <p:spPr>
          <a:xfrm>
            <a:off x="1115616" y="5661248"/>
            <a:ext cx="93610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Χορδή 7">
            <a:extLst>
              <a:ext uri="{FF2B5EF4-FFF2-40B4-BE49-F238E27FC236}">
                <a16:creationId xmlns:a16="http://schemas.microsoft.com/office/drawing/2014/main" id="{1728F328-96F5-472A-8B0F-B3D30603B246}"/>
              </a:ext>
            </a:extLst>
          </p:cNvPr>
          <p:cNvSpPr/>
          <p:nvPr/>
        </p:nvSpPr>
        <p:spPr>
          <a:xfrm>
            <a:off x="2627784" y="5625244"/>
            <a:ext cx="216024" cy="144015"/>
          </a:xfrm>
          <a:prstGeom prst="chor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Ευθεία γραμμή σύνδεσης 9">
            <a:extLst>
              <a:ext uri="{FF2B5EF4-FFF2-40B4-BE49-F238E27FC236}">
                <a16:creationId xmlns:a16="http://schemas.microsoft.com/office/drawing/2014/main" id="{AA766D18-F9AA-4EBE-BA9F-DA03BEF6D59A}"/>
              </a:ext>
            </a:extLst>
          </p:cNvPr>
          <p:cNvCxnSpPr/>
          <p:nvPr/>
        </p:nvCxnSpPr>
        <p:spPr>
          <a:xfrm>
            <a:off x="1115616" y="5373216"/>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Δάκρυ 10">
            <a:extLst>
              <a:ext uri="{FF2B5EF4-FFF2-40B4-BE49-F238E27FC236}">
                <a16:creationId xmlns:a16="http://schemas.microsoft.com/office/drawing/2014/main" id="{87F8B368-126D-45B2-93B3-BCE9D0D29242}"/>
              </a:ext>
            </a:extLst>
          </p:cNvPr>
          <p:cNvSpPr/>
          <p:nvPr/>
        </p:nvSpPr>
        <p:spPr>
          <a:xfrm>
            <a:off x="2771800" y="4902204"/>
            <a:ext cx="144016" cy="471002"/>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3" name="Ευθεία γραμμή σύνδεσης 12">
            <a:extLst>
              <a:ext uri="{FF2B5EF4-FFF2-40B4-BE49-F238E27FC236}">
                <a16:creationId xmlns:a16="http://schemas.microsoft.com/office/drawing/2014/main" id="{70C16F40-688E-4EEF-817A-75A1A2615B77}"/>
              </a:ext>
            </a:extLst>
          </p:cNvPr>
          <p:cNvCxnSpPr/>
          <p:nvPr/>
        </p:nvCxnSpPr>
        <p:spPr>
          <a:xfrm flipH="1" flipV="1">
            <a:off x="1176867" y="4724400"/>
            <a:ext cx="10757" cy="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83167965-2B6D-4769-9811-3BD577BC4837}"/>
              </a:ext>
            </a:extLst>
          </p:cNvPr>
          <p:cNvCxnSpPr/>
          <p:nvPr/>
        </p:nvCxnSpPr>
        <p:spPr>
          <a:xfrm>
            <a:off x="1115616" y="5013176"/>
            <a:ext cx="122413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a:bodyPr>
          <a:lstStyle/>
          <a:p>
            <a:r>
              <a:rPr lang="el-GR" sz="2000" b="1" u="sng" dirty="0">
                <a:solidFill>
                  <a:schemeClr val="tx2">
                    <a:lumMod val="50000"/>
                  </a:schemeClr>
                </a:solidFill>
              </a:rPr>
              <a:t>ΠΕΡΙΟΧΗ ΦΥΜΑΤΟΣ  ή ΜΕΣΗ ΟΜΑΔΑ ΠΥΡΗΝΩΝ</a:t>
            </a:r>
            <a:endParaRPr lang="el-GR" sz="2000" b="1" dirty="0">
              <a:solidFill>
                <a:schemeClr val="tx2">
                  <a:lumMod val="50000"/>
                </a:schemeClr>
              </a:solidFill>
            </a:endParaRPr>
          </a:p>
        </p:txBody>
      </p:sp>
      <p:sp>
        <p:nvSpPr>
          <p:cNvPr id="3" name="2 - Θέση περιεχομένου"/>
          <p:cNvSpPr>
            <a:spLocks noGrp="1"/>
          </p:cNvSpPr>
          <p:nvPr>
            <p:ph sz="half" idx="1"/>
          </p:nvPr>
        </p:nvSpPr>
        <p:spPr>
          <a:xfrm>
            <a:off x="467544" y="980728"/>
            <a:ext cx="8136904" cy="1800200"/>
          </a:xfrm>
          <a:ln>
            <a:solidFill>
              <a:schemeClr val="tx2">
                <a:lumMod val="50000"/>
              </a:schemeClr>
            </a:solidFill>
          </a:ln>
        </p:spPr>
        <p:txBody>
          <a:bodyPr>
            <a:noAutofit/>
          </a:bodyPr>
          <a:lstStyle/>
          <a:p>
            <a:r>
              <a:rPr lang="el-GR" sz="1800" b="1" dirty="0" err="1">
                <a:solidFill>
                  <a:schemeClr val="tx2">
                    <a:lumMod val="50000"/>
                  </a:schemeClr>
                </a:solidFill>
              </a:rPr>
              <a:t>Μεσοκοιλιακος</a:t>
            </a:r>
            <a:r>
              <a:rPr lang="el-GR" sz="1800" b="1" dirty="0">
                <a:solidFill>
                  <a:schemeClr val="tx2">
                    <a:lumMod val="50000"/>
                  </a:schemeClr>
                </a:solidFill>
              </a:rPr>
              <a:t>  πυρήνας</a:t>
            </a:r>
            <a:r>
              <a:rPr lang="el-GR" sz="1800" dirty="0">
                <a:solidFill>
                  <a:schemeClr val="tx2">
                    <a:lumMod val="50000"/>
                  </a:schemeClr>
                </a:solidFill>
              </a:rPr>
              <a:t>  (</a:t>
            </a:r>
            <a:r>
              <a:rPr lang="en-US" sz="1800" dirty="0" err="1">
                <a:solidFill>
                  <a:schemeClr val="tx2">
                    <a:lumMod val="50000"/>
                  </a:schemeClr>
                </a:solidFill>
              </a:rPr>
              <a:t>ventromedial</a:t>
            </a:r>
            <a:r>
              <a:rPr lang="en-US" sz="1800" dirty="0">
                <a:solidFill>
                  <a:schemeClr val="tx2">
                    <a:lumMod val="50000"/>
                  </a:schemeClr>
                </a:solidFill>
              </a:rPr>
              <a:t> nucleus</a:t>
            </a:r>
            <a:r>
              <a:rPr lang="el-GR" sz="1800" dirty="0">
                <a:solidFill>
                  <a:schemeClr val="tx2">
                    <a:lumMod val="50000"/>
                  </a:schemeClr>
                </a:solidFill>
              </a:rPr>
              <a:t>), ο οποίος φαίνεται ότι ελέγχει την λήψη τροφής.  </a:t>
            </a:r>
          </a:p>
          <a:p>
            <a:r>
              <a:rPr lang="el-GR" sz="1800" b="1" dirty="0">
                <a:solidFill>
                  <a:schemeClr val="tx2">
                    <a:lumMod val="50000"/>
                  </a:schemeClr>
                </a:solidFill>
              </a:rPr>
              <a:t>Τοξοειδής πυρήνας</a:t>
            </a:r>
            <a:r>
              <a:rPr lang="el-GR" sz="1800" dirty="0">
                <a:solidFill>
                  <a:schemeClr val="tx2">
                    <a:lumMod val="50000"/>
                  </a:schemeClr>
                </a:solidFill>
              </a:rPr>
              <a:t>. Περιέχει νευρώνες που ελέγχουν την ενδοκρινική λειτουργία της υπόφυσης, (</a:t>
            </a:r>
            <a:r>
              <a:rPr lang="el-GR" sz="1800" dirty="0" err="1">
                <a:solidFill>
                  <a:schemeClr val="tx2">
                    <a:lumMod val="50000"/>
                  </a:schemeClr>
                </a:solidFill>
              </a:rPr>
              <a:t>εκλυτικοί</a:t>
            </a:r>
            <a:r>
              <a:rPr lang="el-GR" sz="1800" dirty="0">
                <a:solidFill>
                  <a:schemeClr val="tx2">
                    <a:lumMod val="50000"/>
                  </a:schemeClr>
                </a:solidFill>
              </a:rPr>
              <a:t> παράγοντες)  </a:t>
            </a:r>
            <a:r>
              <a:rPr lang="en-US" sz="1800" dirty="0">
                <a:solidFill>
                  <a:schemeClr val="tx2">
                    <a:lumMod val="50000"/>
                  </a:schemeClr>
                </a:solidFill>
              </a:rPr>
              <a:t>GHRH, </a:t>
            </a:r>
            <a:r>
              <a:rPr lang="el-GR" sz="1800" dirty="0" err="1">
                <a:solidFill>
                  <a:schemeClr val="tx2">
                    <a:lumMod val="50000"/>
                  </a:schemeClr>
                </a:solidFill>
              </a:rPr>
              <a:t>σωματοστατίνη</a:t>
            </a:r>
            <a:r>
              <a:rPr lang="el-GR" sz="1800" dirty="0">
                <a:solidFill>
                  <a:schemeClr val="tx2">
                    <a:lumMod val="50000"/>
                  </a:schemeClr>
                </a:solidFill>
              </a:rPr>
              <a:t>, </a:t>
            </a:r>
            <a:r>
              <a:rPr lang="el-GR" sz="1800" dirty="0" err="1">
                <a:solidFill>
                  <a:schemeClr val="tx2">
                    <a:lumMod val="50000"/>
                  </a:schemeClr>
                </a:solidFill>
              </a:rPr>
              <a:t>γαλανίνη</a:t>
            </a:r>
            <a:r>
              <a:rPr lang="el-GR" sz="1800" dirty="0">
                <a:solidFill>
                  <a:schemeClr val="tx2">
                    <a:lumMod val="50000"/>
                  </a:schemeClr>
                </a:solidFill>
              </a:rPr>
              <a:t>, </a:t>
            </a:r>
            <a:r>
              <a:rPr lang="el-GR" sz="1800" dirty="0" err="1">
                <a:solidFill>
                  <a:schemeClr val="tx2">
                    <a:lumMod val="50000"/>
                  </a:schemeClr>
                </a:solidFill>
              </a:rPr>
              <a:t>φυματοχοανικοί</a:t>
            </a:r>
            <a:r>
              <a:rPr lang="el-GR" sz="1800" dirty="0">
                <a:solidFill>
                  <a:schemeClr val="tx2">
                    <a:lumMod val="50000"/>
                  </a:schemeClr>
                </a:solidFill>
              </a:rPr>
              <a:t> </a:t>
            </a:r>
            <a:r>
              <a:rPr lang="el-GR" sz="1800" dirty="0" err="1">
                <a:solidFill>
                  <a:schemeClr val="tx2">
                    <a:lumMod val="50000"/>
                  </a:schemeClr>
                </a:solidFill>
              </a:rPr>
              <a:t>ντοπαμινεργικοί</a:t>
            </a:r>
            <a:r>
              <a:rPr lang="el-GR" sz="1800" dirty="0">
                <a:solidFill>
                  <a:schemeClr val="tx2">
                    <a:lumMod val="50000"/>
                  </a:schemeClr>
                </a:solidFill>
              </a:rPr>
              <a:t> νευρώνες. </a:t>
            </a:r>
          </a:p>
        </p:txBody>
      </p:sp>
      <p:pic>
        <p:nvPicPr>
          <p:cNvPr id="5" name="Content Placeholder 4"/>
          <p:cNvPicPr>
            <a:picLocks noGrp="1" noChangeAspect="1" noChangeArrowheads="1"/>
          </p:cNvPicPr>
          <p:nvPr>
            <p:ph sz="half" idx="2"/>
          </p:nvPr>
        </p:nvPicPr>
        <p:blipFill>
          <a:blip r:embed="rId2" cstate="print"/>
          <a:srcRect/>
          <a:stretch>
            <a:fillRect/>
          </a:stretch>
        </p:blipFill>
        <p:spPr bwMode="auto">
          <a:xfrm>
            <a:off x="683568" y="3773927"/>
            <a:ext cx="7272808" cy="2879601"/>
          </a:xfrm>
          <a:prstGeom prst="rect">
            <a:avLst/>
          </a:prstGeom>
          <a:noFill/>
          <a:ln w="9525">
            <a:noFill/>
            <a:miter lim="800000"/>
            <a:headEnd/>
            <a:tailEnd/>
          </a:ln>
        </p:spPr>
      </p:pic>
      <p:sp>
        <p:nvSpPr>
          <p:cNvPr id="4" name="Οβάλ 3">
            <a:extLst>
              <a:ext uri="{FF2B5EF4-FFF2-40B4-BE49-F238E27FC236}">
                <a16:creationId xmlns:a16="http://schemas.microsoft.com/office/drawing/2014/main" id="{D4E14885-4121-41D3-997B-B4014582AF6B}"/>
              </a:ext>
            </a:extLst>
          </p:cNvPr>
          <p:cNvSpPr/>
          <p:nvPr/>
        </p:nvSpPr>
        <p:spPr>
          <a:xfrm>
            <a:off x="1691680" y="5162927"/>
            <a:ext cx="307587" cy="318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id="{C5CAF335-5E1F-49E0-8089-660EE171C3AA}"/>
              </a:ext>
            </a:extLst>
          </p:cNvPr>
          <p:cNvSpPr/>
          <p:nvPr/>
        </p:nvSpPr>
        <p:spPr>
          <a:xfrm>
            <a:off x="2483768" y="5150982"/>
            <a:ext cx="307587" cy="3182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71600" y="332656"/>
            <a:ext cx="6480720" cy="6120680"/>
          </a:xfrm>
          <a:prstGeom prst="rect">
            <a:avLst/>
          </a:prstGeom>
          <a:noFill/>
          <a:ln w="9525">
            <a:noFill/>
            <a:miter lim="800000"/>
            <a:headEnd/>
            <a:tailEnd/>
          </a:ln>
        </p:spPr>
      </p:pic>
      <p:sp>
        <p:nvSpPr>
          <p:cNvPr id="2" name="Δάκρυ 1">
            <a:extLst>
              <a:ext uri="{FF2B5EF4-FFF2-40B4-BE49-F238E27FC236}">
                <a16:creationId xmlns:a16="http://schemas.microsoft.com/office/drawing/2014/main" id="{8A02FD97-ABAE-45B9-948E-38D474612F80}"/>
              </a:ext>
            </a:extLst>
          </p:cNvPr>
          <p:cNvSpPr/>
          <p:nvPr/>
        </p:nvSpPr>
        <p:spPr>
          <a:xfrm>
            <a:off x="2785533" y="2472267"/>
            <a:ext cx="202291" cy="380669"/>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 name="Ευθεία γραμμή σύνδεσης 3">
            <a:extLst>
              <a:ext uri="{FF2B5EF4-FFF2-40B4-BE49-F238E27FC236}">
                <a16:creationId xmlns:a16="http://schemas.microsoft.com/office/drawing/2014/main" id="{D65FBC01-AC3C-474E-89DC-34B4AEC77A3D}"/>
              </a:ext>
            </a:extLst>
          </p:cNvPr>
          <p:cNvCxnSpPr/>
          <p:nvPr/>
        </p:nvCxnSpPr>
        <p:spPr>
          <a:xfrm>
            <a:off x="4067944" y="2924944"/>
            <a:ext cx="108012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Οβάλ 4">
            <a:extLst>
              <a:ext uri="{FF2B5EF4-FFF2-40B4-BE49-F238E27FC236}">
                <a16:creationId xmlns:a16="http://schemas.microsoft.com/office/drawing/2014/main" id="{6DD4164C-169D-4B05-92F8-BB0D17D902F8}"/>
              </a:ext>
            </a:extLst>
          </p:cNvPr>
          <p:cNvSpPr/>
          <p:nvPr/>
        </p:nvSpPr>
        <p:spPr>
          <a:xfrm>
            <a:off x="5724128" y="2132856"/>
            <a:ext cx="202291" cy="3806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Ευθεία γραμμή σύνδεσης 6">
            <a:extLst>
              <a:ext uri="{FF2B5EF4-FFF2-40B4-BE49-F238E27FC236}">
                <a16:creationId xmlns:a16="http://schemas.microsoft.com/office/drawing/2014/main" id="{214B399D-6310-4F76-8052-3B0063407F17}"/>
              </a:ext>
            </a:extLst>
          </p:cNvPr>
          <p:cNvCxnSpPr/>
          <p:nvPr/>
        </p:nvCxnSpPr>
        <p:spPr>
          <a:xfrm>
            <a:off x="3995936" y="2513525"/>
            <a:ext cx="122413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vivo.colostate.edu/hbooks/pathphys/endocrine/basics/baloo.jpg"/>
          <p:cNvPicPr>
            <a:picLocks noChangeAspect="1" noChangeArrowheads="1"/>
          </p:cNvPicPr>
          <p:nvPr/>
        </p:nvPicPr>
        <p:blipFill>
          <a:blip r:embed="rId2" cstate="print"/>
          <a:srcRect/>
          <a:stretch>
            <a:fillRect/>
          </a:stretch>
        </p:blipFill>
        <p:spPr bwMode="auto">
          <a:xfrm>
            <a:off x="1187624" y="404664"/>
            <a:ext cx="6408712" cy="590465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u="sng" dirty="0">
                <a:solidFill>
                  <a:srgbClr val="091625"/>
                </a:solidFill>
              </a:rPr>
              <a:t>ΠΕΡΙΟΧΗ ΜΑΣΤΙΩΝ ή ΟΠΙΣΘΙΑ ΟΜΑΔΑ ΠΥΡΗΝΩΝ</a:t>
            </a:r>
            <a:endParaRPr lang="el-GR" sz="2000" b="1" dirty="0">
              <a:solidFill>
                <a:srgbClr val="091625"/>
              </a:solidFill>
            </a:endParaRPr>
          </a:p>
        </p:txBody>
      </p:sp>
      <p:sp>
        <p:nvSpPr>
          <p:cNvPr id="3" name="2 - Θέση περιεχομένου"/>
          <p:cNvSpPr>
            <a:spLocks noGrp="1"/>
          </p:cNvSpPr>
          <p:nvPr>
            <p:ph sz="half" idx="1"/>
          </p:nvPr>
        </p:nvSpPr>
        <p:spPr>
          <a:xfrm>
            <a:off x="827584" y="1268760"/>
            <a:ext cx="7416824" cy="1656184"/>
          </a:xfrm>
          <a:ln>
            <a:solidFill>
              <a:schemeClr val="tx2">
                <a:lumMod val="50000"/>
              </a:schemeClr>
            </a:solidFill>
          </a:ln>
        </p:spPr>
        <p:txBody>
          <a:bodyPr>
            <a:normAutofit/>
          </a:bodyPr>
          <a:lstStyle/>
          <a:p>
            <a:r>
              <a:rPr lang="el-GR" sz="1800" dirty="0">
                <a:solidFill>
                  <a:srgbClr val="091625"/>
                </a:solidFill>
              </a:rPr>
              <a:t>Ο </a:t>
            </a:r>
            <a:r>
              <a:rPr lang="el-GR" sz="1800" b="1" dirty="0">
                <a:solidFill>
                  <a:srgbClr val="091625"/>
                </a:solidFill>
              </a:rPr>
              <a:t>οπίσθιος </a:t>
            </a:r>
            <a:r>
              <a:rPr lang="el-GR" sz="1800" b="1" dirty="0" err="1">
                <a:solidFill>
                  <a:srgbClr val="091625"/>
                </a:solidFill>
              </a:rPr>
              <a:t>υποθαλαμικός</a:t>
            </a:r>
            <a:r>
              <a:rPr lang="el-GR" sz="1800" b="1" dirty="0">
                <a:solidFill>
                  <a:srgbClr val="091625"/>
                </a:solidFill>
              </a:rPr>
              <a:t> πυρήνας </a:t>
            </a:r>
            <a:r>
              <a:rPr lang="el-GR" sz="1800" dirty="0">
                <a:solidFill>
                  <a:srgbClr val="091625"/>
                </a:solidFill>
              </a:rPr>
              <a:t>φαίνεται ότι παίζει ρόλο στην θερμορύθμιση.</a:t>
            </a:r>
          </a:p>
          <a:p>
            <a:r>
              <a:rPr lang="el-GR" sz="1800" dirty="0">
                <a:solidFill>
                  <a:srgbClr val="091625"/>
                </a:solidFill>
              </a:rPr>
              <a:t>Οι </a:t>
            </a:r>
            <a:r>
              <a:rPr lang="el-GR" sz="1800" b="1" dirty="0">
                <a:solidFill>
                  <a:srgbClr val="091625"/>
                </a:solidFill>
              </a:rPr>
              <a:t>πυρήνες των </a:t>
            </a:r>
            <a:r>
              <a:rPr lang="el-GR" sz="1800" b="1" dirty="0" err="1">
                <a:solidFill>
                  <a:srgbClr val="091625"/>
                </a:solidFill>
              </a:rPr>
              <a:t>μαστίων</a:t>
            </a:r>
            <a:r>
              <a:rPr lang="el-GR" sz="1800" b="1" dirty="0">
                <a:solidFill>
                  <a:srgbClr val="091625"/>
                </a:solidFill>
              </a:rPr>
              <a:t>  </a:t>
            </a:r>
            <a:r>
              <a:rPr lang="el-GR" sz="1800" dirty="0">
                <a:solidFill>
                  <a:srgbClr val="091625"/>
                </a:solidFill>
              </a:rPr>
              <a:t>δεν φαίνεται να σχετίζονται με την ρύθμιση λειτουργιών του ενδοκρινικού ή του αυτόνομου συστήματος. </a:t>
            </a:r>
          </a:p>
        </p:txBody>
      </p:sp>
      <p:pic>
        <p:nvPicPr>
          <p:cNvPr id="5" name="Picture 5"/>
          <p:cNvPicPr>
            <a:picLocks noGrp="1" noChangeAspect="1" noChangeArrowheads="1"/>
          </p:cNvPicPr>
          <p:nvPr>
            <p:ph sz="half" idx="2"/>
          </p:nvPr>
        </p:nvPicPr>
        <p:blipFill>
          <a:blip r:embed="rId2" cstate="print"/>
          <a:srcRect/>
          <a:stretch>
            <a:fillRect/>
          </a:stretch>
        </p:blipFill>
        <p:spPr bwMode="auto">
          <a:xfrm>
            <a:off x="1223628" y="3068960"/>
            <a:ext cx="6624736" cy="3240360"/>
          </a:xfrm>
          <a:prstGeom prst="rect">
            <a:avLst/>
          </a:prstGeom>
          <a:solidFill>
            <a:srgbClr val="FFFF00"/>
          </a:solidFill>
          <a:ln w="9525">
            <a:noFill/>
            <a:miter lim="800000"/>
            <a:headEnd/>
            <a:tailEnd/>
          </a:ln>
        </p:spPr>
      </p:pic>
      <p:sp>
        <p:nvSpPr>
          <p:cNvPr id="4" name="Οβάλ 3">
            <a:extLst>
              <a:ext uri="{FF2B5EF4-FFF2-40B4-BE49-F238E27FC236}">
                <a16:creationId xmlns:a16="http://schemas.microsoft.com/office/drawing/2014/main" id="{248B728D-0677-4FE1-86F3-354A00035FE3}"/>
              </a:ext>
            </a:extLst>
          </p:cNvPr>
          <p:cNvSpPr/>
          <p:nvPr/>
        </p:nvSpPr>
        <p:spPr>
          <a:xfrm>
            <a:off x="2411760" y="414908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Ευθεία γραμμή σύνδεσης 8">
            <a:extLst>
              <a:ext uri="{FF2B5EF4-FFF2-40B4-BE49-F238E27FC236}">
                <a16:creationId xmlns:a16="http://schemas.microsoft.com/office/drawing/2014/main" id="{5BB7D449-184F-456E-A5E8-E0AAD08347A6}"/>
              </a:ext>
            </a:extLst>
          </p:cNvPr>
          <p:cNvCxnSpPr/>
          <p:nvPr/>
        </p:nvCxnSpPr>
        <p:spPr>
          <a:xfrm>
            <a:off x="3131840" y="4365104"/>
            <a:ext cx="86409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mage result for hypothalamic releasing factors">
            <a:hlinkClick r:id="rId2"/>
          </p:cNvPr>
          <p:cNvPicPr>
            <a:picLocks noChangeAspect="1" noChangeArrowheads="1"/>
          </p:cNvPicPr>
          <p:nvPr/>
        </p:nvPicPr>
        <p:blipFill>
          <a:blip r:embed="rId3" cstate="print"/>
          <a:srcRect/>
          <a:stretch>
            <a:fillRect/>
          </a:stretch>
        </p:blipFill>
        <p:spPr bwMode="auto">
          <a:xfrm>
            <a:off x="899592" y="980728"/>
            <a:ext cx="6984776" cy="489654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Related image">
            <a:hlinkClick r:id="rId2"/>
          </p:cNvPr>
          <p:cNvPicPr>
            <a:picLocks noChangeAspect="1" noChangeArrowheads="1"/>
          </p:cNvPicPr>
          <p:nvPr/>
        </p:nvPicPr>
        <p:blipFill>
          <a:blip r:embed="rId3" cstate="print"/>
          <a:srcRect/>
          <a:stretch>
            <a:fillRect/>
          </a:stretch>
        </p:blipFill>
        <p:spPr bwMode="auto">
          <a:xfrm>
            <a:off x="899592" y="764704"/>
            <a:ext cx="6984776" cy="561662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is illustration zooms in on the hypothalamus and the attached pituitary gland. The anterior pituitary is highlighted. Three neurosecretory cells are secreting hormones into a web-like network of arteries within the infundibulum. The artery net is labeled the primary capillary plexus of the hypophyseal portal system. The superior hypophysel artery enters the primary capillary plexus from outside of the infundibulum. The hypophyseal portal vein runs down from the primary capillary plexus, through the infundibulum, and connects to the secondary capillary plexus of the hypophyseal portal system. The secondary capillary plexus is located within the anterior pituitary. The hormones released from the neurosecretory cells of the hypothalamus travel through the primary capillary plexus, down the hypophyseal portal vein, and into the secondary capillary plexus. There, the hypothalamus hormones stimulate the anterior pituitary to release its hormones. The anterior pituitary hormones leave the primary capillary plexus from a single vein at the bottom of the anterior lobe."/>
          <p:cNvPicPr>
            <a:picLocks noChangeAspect="1" noChangeArrowheads="1"/>
          </p:cNvPicPr>
          <p:nvPr/>
        </p:nvPicPr>
        <p:blipFill>
          <a:blip r:embed="rId2" cstate="print"/>
          <a:srcRect/>
          <a:stretch>
            <a:fillRect/>
          </a:stretch>
        </p:blipFill>
        <p:spPr bwMode="auto">
          <a:xfrm>
            <a:off x="539552" y="548680"/>
            <a:ext cx="7560840" cy="587920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29600" cy="1143000"/>
          </a:xfrm>
        </p:spPr>
        <p:txBody>
          <a:bodyPr>
            <a:normAutofit/>
          </a:bodyPr>
          <a:lstStyle/>
          <a:p>
            <a:r>
              <a:rPr lang="el-GR" sz="2400" b="1" dirty="0">
                <a:solidFill>
                  <a:srgbClr val="002060"/>
                </a:solidFill>
              </a:rPr>
              <a:t>ΠΑΛΙΝΔΡΟΜΗ ΡΥΘΜΙΣΗ</a:t>
            </a:r>
          </a:p>
        </p:txBody>
      </p:sp>
      <p:sp>
        <p:nvSpPr>
          <p:cNvPr id="3" name="2 - Θέση περιεχομένου"/>
          <p:cNvSpPr>
            <a:spLocks noGrp="1"/>
          </p:cNvSpPr>
          <p:nvPr>
            <p:ph idx="1"/>
          </p:nvPr>
        </p:nvSpPr>
        <p:spPr>
          <a:xfrm>
            <a:off x="683568" y="2492896"/>
            <a:ext cx="7704856" cy="2016224"/>
          </a:xfrm>
          <a:ln>
            <a:solidFill>
              <a:schemeClr val="accent1">
                <a:lumMod val="60000"/>
                <a:lumOff val="40000"/>
              </a:schemeClr>
            </a:solidFill>
          </a:ln>
        </p:spPr>
        <p:txBody>
          <a:bodyPr>
            <a:normAutofit lnSpcReduction="10000"/>
          </a:bodyPr>
          <a:lstStyle/>
          <a:p>
            <a:pPr>
              <a:lnSpc>
                <a:spcPct val="150000"/>
              </a:lnSpc>
              <a:buNone/>
            </a:pPr>
            <a:r>
              <a:rPr lang="el-GR" sz="2400" dirty="0"/>
              <a:t>     </a:t>
            </a:r>
            <a:r>
              <a:rPr lang="el-GR" sz="2200" b="1" dirty="0">
                <a:solidFill>
                  <a:srgbClr val="002060"/>
                </a:solidFill>
              </a:rPr>
              <a:t>Η ρύθμιση και ενσωμάτωση των ενδοκρινικών συστημάτων επιτυγχάνεται με τον μηχανισμό της παλίνδρομης ρύθμισης, που λειτουργεί μέσω ορμονικών και νευρικών δικτύων επικοινωνίας.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ÎÏÎ¿ÏÎ­Î»ÎµÏÎ¼Î± ÎµÎ¹ÎºÏÎ½Î±Ï Î³Î¹Î± hormones feedback loop"/>
          <p:cNvPicPr>
            <a:picLocks noChangeAspect="1" noChangeArrowheads="1"/>
          </p:cNvPicPr>
          <p:nvPr/>
        </p:nvPicPr>
        <p:blipFill>
          <a:blip r:embed="rId2" cstate="print"/>
          <a:srcRect/>
          <a:stretch>
            <a:fillRect/>
          </a:stretch>
        </p:blipFill>
        <p:spPr bwMode="auto">
          <a:xfrm>
            <a:off x="1907704" y="620688"/>
            <a:ext cx="5904656" cy="51845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ÎÏÎ¿ÏÎ­Î»ÎµÏÎ¼Î± ÎµÎ¹ÎºÏÎ½Î±Ï Î³Î¹Î± hormones feedback loop"/>
          <p:cNvPicPr>
            <a:picLocks noChangeAspect="1" noChangeArrowheads="1"/>
          </p:cNvPicPr>
          <p:nvPr/>
        </p:nvPicPr>
        <p:blipFill>
          <a:blip r:embed="rId2" cstate="print"/>
          <a:srcRect/>
          <a:stretch>
            <a:fillRect/>
          </a:stretch>
        </p:blipFill>
        <p:spPr bwMode="auto">
          <a:xfrm>
            <a:off x="827584" y="620688"/>
            <a:ext cx="6480720" cy="557554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a:ln>
            <a:solidFill>
              <a:schemeClr val="tx2">
                <a:lumMod val="60000"/>
                <a:lumOff val="40000"/>
              </a:schemeClr>
            </a:solidFill>
          </a:ln>
        </p:spPr>
        <p:txBody>
          <a:bodyPr>
            <a:normAutofit/>
          </a:bodyPr>
          <a:lstStyle/>
          <a:p>
            <a:r>
              <a:rPr lang="el-GR" sz="3200" b="1" dirty="0">
                <a:solidFill>
                  <a:schemeClr val="accent1">
                    <a:lumMod val="50000"/>
                  </a:schemeClr>
                </a:solidFill>
              </a:rPr>
              <a:t>ΥΠΟΦΥΣΙΑΚΑ ΑΔΕΝΩΜΑΤΑ</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a:solidFill>
            <a:schemeClr val="accent4">
              <a:lumMod val="40000"/>
              <a:lumOff val="60000"/>
            </a:schemeClr>
          </a:solidFill>
          <a:ln>
            <a:solidFill>
              <a:srgbClr val="CC4C95"/>
            </a:solidFill>
          </a:ln>
        </p:spPr>
        <p:txBody>
          <a:bodyPr rtlCol="0">
            <a:normAutofit/>
          </a:bodyPr>
          <a:lstStyle/>
          <a:p>
            <a:pPr fontAlgn="auto">
              <a:spcAft>
                <a:spcPts val="0"/>
              </a:spcAft>
              <a:defRPr/>
            </a:pPr>
            <a:r>
              <a:rPr lang="el-GR" sz="2400" b="1" dirty="0">
                <a:solidFill>
                  <a:srgbClr val="6D346E"/>
                </a:solidFill>
                <a:effectLst>
                  <a:glow rad="63500">
                    <a:schemeClr val="accent2">
                      <a:satMod val="175000"/>
                      <a:alpha val="40000"/>
                    </a:schemeClr>
                  </a:glow>
                </a:effectLst>
              </a:rPr>
              <a:t>ΥΠΟΦΥΣΙΑΚΑ ΑΔΕΝΩΜΑΤΑ</a:t>
            </a:r>
            <a:endParaRPr lang="el-GR" sz="2400" dirty="0">
              <a:effectLst>
                <a:glow rad="63500">
                  <a:schemeClr val="accent2">
                    <a:satMod val="175000"/>
                    <a:alpha val="40000"/>
                  </a:schemeClr>
                </a:glow>
              </a:effectLst>
            </a:endParaRPr>
          </a:p>
        </p:txBody>
      </p:sp>
      <p:sp>
        <p:nvSpPr>
          <p:cNvPr id="8195" name="2 - Θέση περιεχομένου"/>
          <p:cNvSpPr>
            <a:spLocks noGrp="1"/>
          </p:cNvSpPr>
          <p:nvPr>
            <p:ph idx="1"/>
          </p:nvPr>
        </p:nvSpPr>
        <p:spPr>
          <a:xfrm>
            <a:off x="457200" y="1412875"/>
            <a:ext cx="8229600" cy="5040313"/>
          </a:xfrm>
          <a:ln>
            <a:solidFill>
              <a:srgbClr val="7030A0"/>
            </a:solidFill>
          </a:ln>
        </p:spPr>
        <p:txBody>
          <a:bodyPr/>
          <a:lstStyle/>
          <a:p>
            <a:r>
              <a:rPr lang="el-GR" sz="2400" b="1">
                <a:solidFill>
                  <a:srgbClr val="002060"/>
                </a:solidFill>
              </a:rPr>
              <a:t>Είναι τα πιο συχνά ενδοκρανιακά καλοήθη νεοπλάσματα. </a:t>
            </a:r>
            <a:endParaRPr lang="en-US" sz="2400" b="1">
              <a:solidFill>
                <a:srgbClr val="002060"/>
              </a:solidFill>
            </a:endParaRPr>
          </a:p>
          <a:p>
            <a:endParaRPr lang="el-GR" sz="2400"/>
          </a:p>
          <a:p>
            <a:r>
              <a:rPr lang="el-GR" sz="2400" b="1">
                <a:solidFill>
                  <a:srgbClr val="002060"/>
                </a:solidFill>
              </a:rPr>
              <a:t>Οι όγκοι που προέρχονται από την υπόφυση αποτελούν το 15% των ενδοκρανιακών όγκων </a:t>
            </a:r>
            <a:r>
              <a:rPr lang="en-US" sz="2400" b="1" i="1">
                <a:solidFill>
                  <a:srgbClr val="002060"/>
                </a:solidFill>
              </a:rPr>
              <a:t>(Melmed, 2003</a:t>
            </a:r>
            <a:r>
              <a:rPr lang="el-GR" sz="2400" b="1" i="1">
                <a:solidFill>
                  <a:srgbClr val="002060"/>
                </a:solidFill>
              </a:rPr>
              <a:t>).</a:t>
            </a:r>
          </a:p>
          <a:p>
            <a:endParaRPr lang="el-GR" sz="2400"/>
          </a:p>
          <a:p>
            <a:r>
              <a:rPr lang="el-GR" sz="2400" b="1">
                <a:solidFill>
                  <a:srgbClr val="002060"/>
                </a:solidFill>
              </a:rPr>
              <a:t>Η </a:t>
            </a:r>
            <a:r>
              <a:rPr lang="en-US" sz="2400" b="1">
                <a:solidFill>
                  <a:srgbClr val="002060"/>
                </a:solidFill>
              </a:rPr>
              <a:t> </a:t>
            </a:r>
            <a:r>
              <a:rPr lang="el-GR" sz="2400" b="1">
                <a:solidFill>
                  <a:srgbClr val="002060"/>
                </a:solidFill>
              </a:rPr>
              <a:t>επίπτωση των υποφυσιακών όγκων είναι </a:t>
            </a:r>
            <a:r>
              <a:rPr lang="en-US" sz="2400" b="1">
                <a:solidFill>
                  <a:srgbClr val="002060"/>
                </a:solidFill>
              </a:rPr>
              <a:t>80/100 000 </a:t>
            </a:r>
            <a:r>
              <a:rPr lang="en-US" sz="2400" b="1" i="1">
                <a:solidFill>
                  <a:srgbClr val="002060"/>
                </a:solidFill>
              </a:rPr>
              <a:t>(Fernandez et al., 2009)</a:t>
            </a:r>
            <a:r>
              <a:rPr lang="el-GR" sz="2400" b="1" i="1">
                <a:solidFill>
                  <a:srgbClr val="002060"/>
                </a:solidFill>
              </a:rPr>
              <a:t>.</a:t>
            </a:r>
          </a:p>
          <a:p>
            <a:endParaRPr lang="el-GR" sz="2400" b="1">
              <a:solidFill>
                <a:srgbClr val="002060"/>
              </a:solidFill>
            </a:endParaRPr>
          </a:p>
          <a:p>
            <a:r>
              <a:rPr lang="el-GR" sz="2400" b="1">
                <a:solidFill>
                  <a:srgbClr val="002060"/>
                </a:solidFill>
              </a:rPr>
              <a:t>Ο επιπολασμός σε νεκροτομικό υλικό  10% </a:t>
            </a:r>
            <a:r>
              <a:rPr lang="el-GR" sz="2400" b="1" i="1">
                <a:solidFill>
                  <a:srgbClr val="002060"/>
                </a:solidFill>
              </a:rPr>
              <a:t>(</a:t>
            </a:r>
            <a:r>
              <a:rPr lang="en-US" sz="2400" b="1" i="1">
                <a:solidFill>
                  <a:srgbClr val="002060"/>
                </a:solidFill>
              </a:rPr>
              <a:t>Burrows</a:t>
            </a:r>
            <a:r>
              <a:rPr lang="el-GR" sz="2400" b="1" i="1">
                <a:solidFill>
                  <a:srgbClr val="002060"/>
                </a:solidFill>
              </a:rPr>
              <a:t> </a:t>
            </a:r>
            <a:r>
              <a:rPr lang="en-US" sz="2400" b="1" i="1">
                <a:solidFill>
                  <a:srgbClr val="002060"/>
                </a:solidFill>
              </a:rPr>
              <a:t>et al. 1981,  Molitch &amp; Russell 1990</a:t>
            </a:r>
            <a:r>
              <a:rPr lang="el-GR" sz="2400" b="1" i="1">
                <a:solidFill>
                  <a:srgbClr val="002060"/>
                </a:solidFill>
              </a:rPr>
              <a:t>)</a:t>
            </a:r>
            <a:r>
              <a:rPr lang="en-US" sz="2400" b="1" i="1">
                <a:solidFill>
                  <a:srgbClr val="002060"/>
                </a:solidFill>
              </a:rPr>
              <a:t>.</a:t>
            </a:r>
            <a:r>
              <a:rPr lang="el-GR" sz="2400" b="1" i="1">
                <a:solidFill>
                  <a:srgbClr val="002060"/>
                </a:solidFill>
              </a:rPr>
              <a:t> </a:t>
            </a:r>
            <a:endParaRPr lang="en-US" sz="2400" b="1" i="1">
              <a:solidFill>
                <a:srgbClr val="002060"/>
              </a:solidFill>
            </a:endParaRPr>
          </a:p>
          <a:p>
            <a:r>
              <a:rPr lang="en-US" sz="2400" b="1">
                <a:solidFill>
                  <a:srgbClr val="002060"/>
                </a:solidFill>
              </a:rPr>
              <a:t>T</a:t>
            </a:r>
            <a:r>
              <a:rPr lang="el-GR" sz="2400">
                <a:solidFill>
                  <a:srgbClr val="002060"/>
                </a:solidFill>
              </a:rPr>
              <a:t>ις περισσότερες φορές πρόκειται για μικροαδενώματα. </a:t>
            </a:r>
          </a:p>
          <a:p>
            <a:endParaRPr lang="el-G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50900"/>
          </a:xfrm>
        </p:spPr>
        <p:txBody>
          <a:bodyPr/>
          <a:lstStyle/>
          <a:p>
            <a:pPr eaLnBrk="1" hangingPunct="1"/>
            <a:r>
              <a:rPr lang="el-GR" sz="2400" b="1" dirty="0">
                <a:solidFill>
                  <a:schemeClr val="folHlink"/>
                </a:solidFill>
                <a:latin typeface="Comic Sans MS" pitchFamily="66" charset="0"/>
              </a:rPr>
              <a:t>ΑΔΕΝΩΜΑΤΑ ΥΠΟΦΥΣΗΣ</a:t>
            </a:r>
          </a:p>
        </p:txBody>
      </p:sp>
      <p:sp>
        <p:nvSpPr>
          <p:cNvPr id="5123" name="Rectangle 3"/>
          <p:cNvSpPr>
            <a:spLocks noGrp="1" noChangeArrowheads="1"/>
          </p:cNvSpPr>
          <p:nvPr>
            <p:ph type="body" idx="1"/>
          </p:nvPr>
        </p:nvSpPr>
        <p:spPr>
          <a:xfrm>
            <a:off x="457200" y="1268413"/>
            <a:ext cx="8229600" cy="4857750"/>
          </a:xfrm>
        </p:spPr>
        <p:txBody>
          <a:bodyPr/>
          <a:lstStyle/>
          <a:p>
            <a:pPr eaLnBrk="1" hangingPunct="1"/>
            <a:r>
              <a:rPr lang="el-GR" sz="2000" dirty="0">
                <a:solidFill>
                  <a:srgbClr val="091625"/>
                </a:solidFill>
                <a:latin typeface="Comic Sans MS" pitchFamily="66" charset="0"/>
              </a:rPr>
              <a:t>Προέρχονται από διαφόρους τύπους κυττάρων του προσθίου λοβού της υπόφυσης.</a:t>
            </a:r>
          </a:p>
          <a:p>
            <a:pPr eaLnBrk="1" hangingPunct="1"/>
            <a:r>
              <a:rPr lang="el-GR" sz="2000" dirty="0">
                <a:solidFill>
                  <a:srgbClr val="091625"/>
                </a:solidFill>
                <a:latin typeface="Comic Sans MS" pitchFamily="66" charset="0"/>
              </a:rPr>
              <a:t>ΤΑΞΙΝΟΜΗΣΗ κατά </a:t>
            </a:r>
            <a:r>
              <a:rPr lang="en-US" sz="2000" dirty="0">
                <a:solidFill>
                  <a:srgbClr val="091625"/>
                </a:solidFill>
                <a:latin typeface="Comic Sans MS" pitchFamily="66" charset="0"/>
              </a:rPr>
              <a:t>WHO: </a:t>
            </a:r>
            <a:r>
              <a:rPr lang="el-GR" sz="2000" dirty="0">
                <a:solidFill>
                  <a:srgbClr val="091625"/>
                </a:solidFill>
                <a:latin typeface="Comic Sans MS" pitchFamily="66" charset="0"/>
              </a:rPr>
              <a:t>με βάσει την μορφολογία και την λειτουργικότητα των κυττάρων των αδενωμάτων.</a:t>
            </a:r>
          </a:p>
          <a:p>
            <a:pPr eaLnBrk="1" hangingPunct="1"/>
            <a:endParaRPr lang="el-GR" sz="2000" dirty="0">
              <a:solidFill>
                <a:schemeClr val="bg1"/>
              </a:solidFill>
              <a:latin typeface="Comic Sans MS" pitchFamily="66" charset="0"/>
            </a:endParaRPr>
          </a:p>
          <a:p>
            <a:pPr eaLnBrk="1" hangingPunct="1"/>
            <a:r>
              <a:rPr lang="el-GR" sz="2000" b="1" dirty="0">
                <a:solidFill>
                  <a:srgbClr val="66FF99"/>
                </a:solidFill>
                <a:latin typeface="Comic Sans MS" pitchFamily="66" charset="0"/>
              </a:rPr>
              <a:t>ΛΕΙΤΟΥΡΓΙΚΑ</a:t>
            </a:r>
            <a:r>
              <a:rPr lang="en-US" sz="2000" b="1" dirty="0">
                <a:solidFill>
                  <a:srgbClr val="66FF99"/>
                </a:solidFill>
                <a:latin typeface="Comic Sans MS" pitchFamily="66" charset="0"/>
              </a:rPr>
              <a:t> </a:t>
            </a:r>
            <a:r>
              <a:rPr lang="el-GR" sz="2000" b="1" dirty="0">
                <a:solidFill>
                  <a:srgbClr val="66FF99"/>
                </a:solidFill>
                <a:latin typeface="Comic Sans MS" pitchFamily="66" charset="0"/>
              </a:rPr>
              <a:t>ΑΔΕΝΩΜΑΤΑ ΥΠΟΦΥΣΗΣ</a:t>
            </a:r>
            <a:r>
              <a:rPr lang="en-US" sz="2000" b="1" dirty="0">
                <a:solidFill>
                  <a:srgbClr val="66FF99"/>
                </a:solidFill>
                <a:latin typeface="Comic Sans MS" pitchFamily="66" charset="0"/>
              </a:rPr>
              <a:t>: </a:t>
            </a:r>
            <a:endParaRPr lang="el-GR" sz="2000" b="1" dirty="0">
              <a:solidFill>
                <a:srgbClr val="66FF99"/>
              </a:solidFill>
              <a:latin typeface="Comic Sans MS" pitchFamily="66" charset="0"/>
            </a:endParaRPr>
          </a:p>
          <a:p>
            <a:pPr eaLnBrk="1" hangingPunct="1">
              <a:buFontTx/>
              <a:buNone/>
            </a:pPr>
            <a:r>
              <a:rPr lang="el-GR" sz="2000" dirty="0">
                <a:solidFill>
                  <a:srgbClr val="091625"/>
                </a:solidFill>
                <a:latin typeface="Comic Sans MS" pitchFamily="66" charset="0"/>
              </a:rPr>
              <a:t>                                      </a:t>
            </a:r>
            <a:r>
              <a:rPr lang="en-US" sz="2000" dirty="0">
                <a:solidFill>
                  <a:srgbClr val="091625"/>
                </a:solidFill>
                <a:latin typeface="Comic Sans MS" pitchFamily="66" charset="0"/>
              </a:rPr>
              <a:t>GH</a:t>
            </a:r>
          </a:p>
          <a:p>
            <a:pPr eaLnBrk="1" hangingPunct="1">
              <a:buFontTx/>
              <a:buNone/>
            </a:pPr>
            <a:r>
              <a:rPr lang="en-US" sz="2000" dirty="0">
                <a:solidFill>
                  <a:srgbClr val="091625"/>
                </a:solidFill>
                <a:latin typeface="Comic Sans MS" pitchFamily="66" charset="0"/>
              </a:rPr>
              <a:t>                                      PRL</a:t>
            </a:r>
          </a:p>
          <a:p>
            <a:pPr eaLnBrk="1" hangingPunct="1">
              <a:buFontTx/>
              <a:buNone/>
            </a:pPr>
            <a:r>
              <a:rPr lang="en-US" sz="2000" dirty="0">
                <a:solidFill>
                  <a:srgbClr val="091625"/>
                </a:solidFill>
                <a:latin typeface="Comic Sans MS" pitchFamily="66" charset="0"/>
              </a:rPr>
              <a:t>                                      ACTH</a:t>
            </a:r>
          </a:p>
          <a:p>
            <a:pPr eaLnBrk="1" hangingPunct="1">
              <a:buFontTx/>
              <a:buNone/>
            </a:pPr>
            <a:r>
              <a:rPr lang="en-US" sz="2000" dirty="0">
                <a:solidFill>
                  <a:srgbClr val="091625"/>
                </a:solidFill>
                <a:latin typeface="Comic Sans MS" pitchFamily="66" charset="0"/>
              </a:rPr>
              <a:t>                                      TSH</a:t>
            </a:r>
          </a:p>
          <a:p>
            <a:pPr eaLnBrk="1" hangingPunct="1">
              <a:buFontTx/>
              <a:buNone/>
            </a:pPr>
            <a:endParaRPr lang="en-US" sz="2000" dirty="0">
              <a:solidFill>
                <a:schemeClr val="bg1"/>
              </a:solidFill>
              <a:latin typeface="Comic Sans MS" pitchFamily="66" charset="0"/>
            </a:endParaRPr>
          </a:p>
          <a:p>
            <a:pPr eaLnBrk="1" hangingPunct="1"/>
            <a:r>
              <a:rPr lang="en-US" sz="2000" b="1" dirty="0">
                <a:solidFill>
                  <a:srgbClr val="66FF99"/>
                </a:solidFill>
                <a:latin typeface="Comic Sans MS" pitchFamily="66" charset="0"/>
              </a:rPr>
              <a:t>MH </a:t>
            </a:r>
            <a:r>
              <a:rPr lang="el-GR" sz="2000" b="1" dirty="0">
                <a:solidFill>
                  <a:srgbClr val="66FF99"/>
                </a:solidFill>
                <a:latin typeface="Comic Sans MS" pitchFamily="66" charset="0"/>
              </a:rPr>
              <a:t>ΛΕΙΤΟΥΡΓΙΚΑ</a:t>
            </a:r>
            <a:r>
              <a:rPr lang="en-US" sz="2000" b="1" dirty="0">
                <a:solidFill>
                  <a:srgbClr val="66FF99"/>
                </a:solidFill>
                <a:latin typeface="Comic Sans MS" pitchFamily="66" charset="0"/>
              </a:rPr>
              <a:t> </a:t>
            </a:r>
            <a:r>
              <a:rPr lang="el-GR" sz="2000" b="1" dirty="0">
                <a:solidFill>
                  <a:srgbClr val="66FF99"/>
                </a:solidFill>
                <a:latin typeface="Comic Sans MS" pitchFamily="66" charset="0"/>
              </a:rPr>
              <a:t>ΑΔΕΝΩΜΑΤΑ ΥΠΟΦΥΣΗΣ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44824"/>
            <a:ext cx="8229600" cy="1944216"/>
          </a:xfrm>
          <a:ln>
            <a:solidFill>
              <a:srgbClr val="00B0F0"/>
            </a:solidFill>
          </a:ln>
        </p:spPr>
        <p:txBody>
          <a:bodyPr>
            <a:noAutofit/>
          </a:bodyPr>
          <a:lstStyle/>
          <a:p>
            <a:r>
              <a:rPr lang="el-GR" sz="2800" b="1" dirty="0">
                <a:solidFill>
                  <a:schemeClr val="accent1">
                    <a:lumMod val="50000"/>
                  </a:schemeClr>
                </a:solidFill>
              </a:rPr>
              <a:t>Ο ΕΓΚΕΦΑΛΟΣ ΕΙΝΑΙ Ο ΡΥΘΜΙΣΤΗΣ ΤΟΥ ΝΕΥΡΙΚΟΥ ΣΥΣΤΗΜΑΤΟΣ ΑΛΛΑ ΕΙΝΑΙ ΚΑΙ Ο ΣΠΟΥΔΑΙΟΤΕΡΟΣ ΕΝΔΟΚΡΙΝΗΣ ΑΔΕΝΑΣ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479925" y="3048000"/>
            <a:ext cx="184150" cy="762000"/>
          </a:xfrm>
          <a:prstGeom prst="rect">
            <a:avLst/>
          </a:prstGeom>
          <a:noFill/>
          <a:ln w="9525">
            <a:noFill/>
            <a:miter lim="800000"/>
            <a:headEnd/>
            <a:tailEnd/>
          </a:ln>
        </p:spPr>
        <p:txBody>
          <a:bodyPr wrap="none">
            <a:spAutoFit/>
          </a:bodyPr>
          <a:lstStyle/>
          <a:p>
            <a:endParaRPr lang="el-GR" sz="4400">
              <a:solidFill>
                <a:schemeClr val="tx2"/>
              </a:solidFill>
              <a:latin typeface="Times New Roman" pitchFamily="18" charset="0"/>
            </a:endParaRPr>
          </a:p>
        </p:txBody>
      </p:sp>
      <p:pic>
        <p:nvPicPr>
          <p:cNvPr id="9219" name="Picture 3"/>
          <p:cNvPicPr>
            <a:picLocks noChangeAspect="1" noChangeArrowheads="1"/>
          </p:cNvPicPr>
          <p:nvPr/>
        </p:nvPicPr>
        <p:blipFill>
          <a:blip r:embed="rId2" cstate="print"/>
          <a:srcRect/>
          <a:stretch>
            <a:fillRect/>
          </a:stretch>
        </p:blipFill>
        <p:spPr bwMode="auto">
          <a:xfrm>
            <a:off x="827088" y="765175"/>
            <a:ext cx="7777162" cy="5040313"/>
          </a:xfrm>
          <a:prstGeom prst="rect">
            <a:avLst/>
          </a:prstGeom>
          <a:noFill/>
          <a:ln w="9525">
            <a:solidFill>
              <a:srgbClr val="00B050"/>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l-GR" sz="2800" b="1" dirty="0">
                <a:solidFill>
                  <a:schemeClr val="folHlink"/>
                </a:solidFill>
                <a:latin typeface="Comic Sans MS" pitchFamily="66" charset="0"/>
              </a:rPr>
              <a:t>ΤΑΞΙΝΟΜΗΣΗ ΣΥΜΦΩΝΑ ΜΕ ΤΟ ΜΕΓΕΘΟΣ</a:t>
            </a:r>
          </a:p>
        </p:txBody>
      </p:sp>
      <p:sp>
        <p:nvSpPr>
          <p:cNvPr id="6147" name="Rectangle 5"/>
          <p:cNvSpPr>
            <a:spLocks noGrp="1" noChangeArrowheads="1"/>
          </p:cNvSpPr>
          <p:nvPr>
            <p:ph type="body" sz="half" idx="1"/>
          </p:nvPr>
        </p:nvSpPr>
        <p:spPr>
          <a:xfrm>
            <a:off x="457200" y="2349500"/>
            <a:ext cx="4038600" cy="3776663"/>
          </a:xfrm>
        </p:spPr>
        <p:txBody>
          <a:bodyPr/>
          <a:lstStyle/>
          <a:p>
            <a:pPr eaLnBrk="1" hangingPunct="1">
              <a:buFontTx/>
              <a:buNone/>
            </a:pPr>
            <a:r>
              <a:rPr lang="el-GR" sz="2400" b="1" dirty="0">
                <a:solidFill>
                  <a:srgbClr val="091625"/>
                </a:solidFill>
                <a:latin typeface="Comic Sans MS" pitchFamily="66" charset="0"/>
              </a:rPr>
              <a:t>   </a:t>
            </a:r>
            <a:r>
              <a:rPr lang="el-GR" b="1" dirty="0">
                <a:solidFill>
                  <a:srgbClr val="091625"/>
                </a:solidFill>
                <a:latin typeface="Comic Sans MS" pitchFamily="66" charset="0"/>
              </a:rPr>
              <a:t>ΜΙΚΡΟΑΔΕΝΩΜΑ</a:t>
            </a:r>
          </a:p>
          <a:p>
            <a:pPr eaLnBrk="1" hangingPunct="1"/>
            <a:endParaRPr lang="el-GR" sz="2400" b="1" dirty="0">
              <a:solidFill>
                <a:srgbClr val="091625"/>
              </a:solidFill>
              <a:latin typeface="Comic Sans MS" pitchFamily="66" charset="0"/>
            </a:endParaRPr>
          </a:p>
          <a:p>
            <a:pPr eaLnBrk="1" hangingPunct="1">
              <a:buFontTx/>
              <a:buNone/>
            </a:pPr>
            <a:r>
              <a:rPr lang="el-GR" sz="3200" b="1" dirty="0">
                <a:solidFill>
                  <a:srgbClr val="091625"/>
                </a:solidFill>
                <a:latin typeface="Comic Sans MS" pitchFamily="66" charset="0"/>
              </a:rPr>
              <a:t>       &lt; 10</a:t>
            </a:r>
            <a:r>
              <a:rPr lang="en-US" sz="3200" b="1" dirty="0">
                <a:solidFill>
                  <a:srgbClr val="091625"/>
                </a:solidFill>
                <a:latin typeface="Comic Sans MS" pitchFamily="66" charset="0"/>
              </a:rPr>
              <a:t> mm</a:t>
            </a:r>
            <a:endParaRPr lang="el-GR" sz="3200" b="1" dirty="0">
              <a:solidFill>
                <a:srgbClr val="091625"/>
              </a:solidFill>
              <a:latin typeface="Comic Sans MS" pitchFamily="66" charset="0"/>
            </a:endParaRPr>
          </a:p>
          <a:p>
            <a:pPr eaLnBrk="1" hangingPunct="1"/>
            <a:endParaRPr lang="el-GR" sz="3200" b="1" dirty="0">
              <a:solidFill>
                <a:srgbClr val="091625"/>
              </a:solidFill>
            </a:endParaRPr>
          </a:p>
        </p:txBody>
      </p:sp>
      <p:sp>
        <p:nvSpPr>
          <p:cNvPr id="6148" name="Rectangle 6"/>
          <p:cNvSpPr>
            <a:spLocks noGrp="1" noChangeArrowheads="1"/>
          </p:cNvSpPr>
          <p:nvPr>
            <p:ph type="body" sz="half" idx="2"/>
          </p:nvPr>
        </p:nvSpPr>
        <p:spPr>
          <a:xfrm>
            <a:off x="4648200" y="2349500"/>
            <a:ext cx="4038600" cy="3776663"/>
          </a:xfrm>
        </p:spPr>
        <p:txBody>
          <a:bodyPr/>
          <a:lstStyle/>
          <a:p>
            <a:pPr eaLnBrk="1" hangingPunct="1">
              <a:buFontTx/>
              <a:buNone/>
            </a:pPr>
            <a:r>
              <a:rPr lang="el-GR" b="1" dirty="0">
                <a:solidFill>
                  <a:srgbClr val="091625"/>
                </a:solidFill>
                <a:latin typeface="Comic Sans MS" pitchFamily="66" charset="0"/>
              </a:rPr>
              <a:t>  ΜΑΚΡΟΑΔΕΝΩΜΑ</a:t>
            </a:r>
          </a:p>
          <a:p>
            <a:pPr eaLnBrk="1" hangingPunct="1"/>
            <a:endParaRPr lang="el-GR" dirty="0">
              <a:solidFill>
                <a:srgbClr val="091625"/>
              </a:solidFill>
              <a:latin typeface="Comic Sans MS" pitchFamily="66" charset="0"/>
            </a:endParaRPr>
          </a:p>
          <a:p>
            <a:pPr eaLnBrk="1" hangingPunct="1">
              <a:buFontTx/>
              <a:buNone/>
            </a:pPr>
            <a:r>
              <a:rPr lang="el-GR" dirty="0">
                <a:solidFill>
                  <a:srgbClr val="091625"/>
                </a:solidFill>
                <a:latin typeface="Comic Sans MS" pitchFamily="66" charset="0"/>
              </a:rPr>
              <a:t>             </a:t>
            </a:r>
            <a:r>
              <a:rPr lang="el-GR" sz="3200" b="1" dirty="0">
                <a:solidFill>
                  <a:srgbClr val="091625"/>
                </a:solidFill>
                <a:latin typeface="Comic Sans MS" pitchFamily="66" charset="0"/>
              </a:rPr>
              <a:t>&gt; 1</a:t>
            </a:r>
            <a:r>
              <a:rPr lang="en-US" sz="3200" b="1" dirty="0">
                <a:solidFill>
                  <a:srgbClr val="091625"/>
                </a:solidFill>
                <a:latin typeface="Comic Sans MS" pitchFamily="66" charset="0"/>
              </a:rPr>
              <a:t>0 mm</a:t>
            </a:r>
            <a:endParaRPr lang="el-GR" sz="3200" b="1" dirty="0">
              <a:solidFill>
                <a:srgbClr val="091625"/>
              </a:solidFill>
              <a:latin typeface="Comic Sans MS" pitchFamily="66" charset="0"/>
            </a:endParaRPr>
          </a:p>
          <a:p>
            <a:pPr eaLnBrk="1" hangingPunct="1"/>
            <a:endParaRPr lang="el-GR" dirty="0">
              <a:solidFill>
                <a:srgbClr val="091625"/>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sz="2000" b="1" dirty="0">
                <a:solidFill>
                  <a:schemeClr val="folHlink"/>
                </a:solidFill>
                <a:latin typeface="Comic Sans MS" pitchFamily="66" charset="0"/>
              </a:rPr>
              <a:t>ΚΛΙΝΙΚΗ ΕΚΔΗΛΩΣΗ ΥΠΟΦΥΣΙΑΚΩΝ ΑΔΕΝΩΜΑΤΩΝ</a:t>
            </a:r>
          </a:p>
        </p:txBody>
      </p:sp>
      <p:sp>
        <p:nvSpPr>
          <p:cNvPr id="8195" name="Rectangle 3"/>
          <p:cNvSpPr>
            <a:spLocks noGrp="1" noChangeArrowheads="1"/>
          </p:cNvSpPr>
          <p:nvPr>
            <p:ph type="body" idx="1"/>
          </p:nvPr>
        </p:nvSpPr>
        <p:spPr>
          <a:ln>
            <a:solidFill>
              <a:srgbClr val="00B050"/>
            </a:solidFill>
          </a:ln>
        </p:spPr>
        <p:txBody>
          <a:bodyPr/>
          <a:lstStyle/>
          <a:p>
            <a:pPr eaLnBrk="1" hangingPunct="1">
              <a:lnSpc>
                <a:spcPct val="90000"/>
              </a:lnSpc>
              <a:buFontTx/>
              <a:buNone/>
            </a:pPr>
            <a:r>
              <a:rPr lang="el-GR" sz="2800" dirty="0">
                <a:solidFill>
                  <a:schemeClr val="bg1"/>
                </a:solidFill>
                <a:latin typeface="Comic Sans MS" pitchFamily="66" charset="0"/>
              </a:rPr>
              <a:t>Εξαρτάται</a:t>
            </a:r>
            <a:r>
              <a:rPr lang="en-US" sz="2800" dirty="0">
                <a:solidFill>
                  <a:schemeClr val="bg1"/>
                </a:solidFill>
                <a:latin typeface="Comic Sans MS" pitchFamily="66" charset="0"/>
              </a:rPr>
              <a:t>:</a:t>
            </a:r>
          </a:p>
          <a:p>
            <a:pPr eaLnBrk="1" hangingPunct="1">
              <a:lnSpc>
                <a:spcPct val="90000"/>
              </a:lnSpc>
              <a:buFontTx/>
              <a:buNone/>
            </a:pPr>
            <a:endParaRPr lang="en-US" sz="2800" dirty="0">
              <a:solidFill>
                <a:schemeClr val="bg1"/>
              </a:solidFill>
              <a:latin typeface="Comic Sans MS" pitchFamily="66" charset="0"/>
            </a:endParaRPr>
          </a:p>
          <a:p>
            <a:pPr eaLnBrk="1" hangingPunct="1">
              <a:lnSpc>
                <a:spcPct val="90000"/>
              </a:lnSpc>
            </a:pPr>
            <a:r>
              <a:rPr lang="el-GR" b="1" dirty="0" err="1">
                <a:solidFill>
                  <a:srgbClr val="66FF99"/>
                </a:solidFill>
                <a:latin typeface="Comic Sans MS" pitchFamily="66" charset="0"/>
              </a:rPr>
              <a:t>Ορμονοεκκριτικά</a:t>
            </a:r>
            <a:r>
              <a:rPr lang="el-GR" b="1" dirty="0">
                <a:solidFill>
                  <a:srgbClr val="66FF99"/>
                </a:solidFill>
                <a:latin typeface="Comic Sans MS" pitchFamily="66" charset="0"/>
              </a:rPr>
              <a:t> ή </a:t>
            </a:r>
            <a:r>
              <a:rPr lang="el-GR" b="1" dirty="0" err="1">
                <a:solidFill>
                  <a:srgbClr val="66FF99"/>
                </a:solidFill>
                <a:latin typeface="Comic Sans MS" pitchFamily="66" charset="0"/>
              </a:rPr>
              <a:t>μή</a:t>
            </a:r>
            <a:r>
              <a:rPr lang="en-US" b="1" dirty="0">
                <a:solidFill>
                  <a:srgbClr val="66FF99"/>
                </a:solidFill>
                <a:latin typeface="Comic Sans MS" pitchFamily="66" charset="0"/>
              </a:rPr>
              <a:t>:</a:t>
            </a:r>
            <a:r>
              <a:rPr lang="en-US" sz="2800" dirty="0">
                <a:solidFill>
                  <a:schemeClr val="bg1"/>
                </a:solidFill>
                <a:latin typeface="Comic Sans MS" pitchFamily="66" charset="0"/>
              </a:rPr>
              <a:t> </a:t>
            </a:r>
            <a:r>
              <a:rPr lang="el-GR" sz="2800" dirty="0">
                <a:solidFill>
                  <a:srgbClr val="091625"/>
                </a:solidFill>
                <a:latin typeface="Comic Sans MS" pitchFamily="66" charset="0"/>
              </a:rPr>
              <a:t>Η κλινική συμπτωματολογία θα χαρακτηρίζεται από το σύνδρομο υπερέκκρισης της κάθε ορμόνης.</a:t>
            </a:r>
          </a:p>
          <a:p>
            <a:pPr eaLnBrk="1" hangingPunct="1">
              <a:lnSpc>
                <a:spcPct val="90000"/>
              </a:lnSpc>
            </a:pPr>
            <a:endParaRPr lang="el-GR" sz="2800" dirty="0">
              <a:solidFill>
                <a:schemeClr val="bg1"/>
              </a:solidFill>
              <a:latin typeface="Comic Sans MS" pitchFamily="66" charset="0"/>
            </a:endParaRPr>
          </a:p>
          <a:p>
            <a:pPr eaLnBrk="1" hangingPunct="1">
              <a:lnSpc>
                <a:spcPct val="90000"/>
              </a:lnSpc>
            </a:pPr>
            <a:r>
              <a:rPr lang="el-GR" b="1" dirty="0">
                <a:solidFill>
                  <a:srgbClr val="66FF99"/>
                </a:solidFill>
                <a:latin typeface="Comic Sans MS" pitchFamily="66" charset="0"/>
              </a:rPr>
              <a:t>Μέγεθος αδενώματος</a:t>
            </a:r>
            <a:r>
              <a:rPr lang="en-US" b="1" dirty="0">
                <a:solidFill>
                  <a:srgbClr val="66FF99"/>
                </a:solidFill>
                <a:latin typeface="Comic Sans MS" pitchFamily="66" charset="0"/>
              </a:rPr>
              <a:t>:</a:t>
            </a:r>
            <a:r>
              <a:rPr lang="en-US" sz="2800" dirty="0">
                <a:solidFill>
                  <a:schemeClr val="bg1"/>
                </a:solidFill>
                <a:latin typeface="Comic Sans MS" pitchFamily="66" charset="0"/>
              </a:rPr>
              <a:t> </a:t>
            </a:r>
            <a:r>
              <a:rPr lang="el-GR" sz="2800" dirty="0">
                <a:solidFill>
                  <a:srgbClr val="091625"/>
                </a:solidFill>
                <a:latin typeface="Comic Sans MS" pitchFamily="66" charset="0"/>
              </a:rPr>
              <a:t>Η κλινική συμπτωματολογία θα χαρακτηρίζεται από τα πιεστικά φαινόμενα που μπορεί να επιφέρει η παρουσία του αδενώματος.</a:t>
            </a:r>
          </a:p>
          <a:p>
            <a:pPr eaLnBrk="1" hangingPunct="1">
              <a:lnSpc>
                <a:spcPct val="90000"/>
              </a:lnSpc>
              <a:buFontTx/>
              <a:buNone/>
            </a:pPr>
            <a:endParaRPr lang="el-GR" sz="2800" dirty="0">
              <a:solidFill>
                <a:schemeClr val="bg1"/>
              </a:solidFill>
              <a:latin typeface="Comic Sans MS"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8229600" cy="634082"/>
          </a:xfrm>
          <a:solidFill>
            <a:schemeClr val="accent4">
              <a:lumMod val="40000"/>
              <a:lumOff val="60000"/>
            </a:schemeClr>
          </a:solidFill>
          <a:ln>
            <a:solidFill>
              <a:srgbClr val="CC4C95"/>
            </a:solidFill>
          </a:ln>
        </p:spPr>
        <p:txBody>
          <a:bodyPr rtlCol="0">
            <a:normAutofit/>
          </a:bodyPr>
          <a:lstStyle/>
          <a:p>
            <a:pPr fontAlgn="auto">
              <a:spcAft>
                <a:spcPts val="0"/>
              </a:spcAft>
              <a:defRPr/>
            </a:pPr>
            <a:r>
              <a:rPr lang="el-GR" sz="2400" b="1" dirty="0">
                <a:solidFill>
                  <a:srgbClr val="6D346E"/>
                </a:solidFill>
                <a:effectLst>
                  <a:glow rad="63500">
                    <a:schemeClr val="accent2">
                      <a:satMod val="175000"/>
                      <a:alpha val="40000"/>
                    </a:schemeClr>
                  </a:glow>
                </a:effectLst>
              </a:rPr>
              <a:t>ΥΠΟΦΥΣΙΑΚΑ ΑΔΕΝΩΜΑΤΑ</a:t>
            </a:r>
            <a:endParaRPr lang="el-GR" sz="2400" dirty="0"/>
          </a:p>
        </p:txBody>
      </p:sp>
      <p:sp>
        <p:nvSpPr>
          <p:cNvPr id="5" name="4 - Θέση περιεχομένου"/>
          <p:cNvSpPr>
            <a:spLocks noGrp="1"/>
          </p:cNvSpPr>
          <p:nvPr>
            <p:ph idx="1"/>
          </p:nvPr>
        </p:nvSpPr>
        <p:spPr>
          <a:xfrm>
            <a:off x="179388" y="1196975"/>
            <a:ext cx="2879725" cy="1008063"/>
          </a:xfrm>
        </p:spPr>
        <p:txBody>
          <a:bodyPr rtlCol="0">
            <a:normAutofit fontScale="70000" lnSpcReduction="20000"/>
          </a:bodyPr>
          <a:lstStyle/>
          <a:p>
            <a:pPr fontAlgn="auto">
              <a:spcAft>
                <a:spcPts val="0"/>
              </a:spcAft>
              <a:buFont typeface="Arial" pitchFamily="34" charset="0"/>
              <a:buNone/>
              <a:defRPr/>
            </a:pPr>
            <a:r>
              <a:rPr lang="el-GR" sz="2400" b="1" dirty="0">
                <a:solidFill>
                  <a:srgbClr val="002060"/>
                </a:solidFill>
              </a:rPr>
              <a:t>ΣΥΜΠΤΩΜΑΤΑ</a:t>
            </a:r>
          </a:p>
          <a:p>
            <a:pPr fontAlgn="auto">
              <a:spcAft>
                <a:spcPts val="0"/>
              </a:spcAft>
              <a:buFont typeface="Arial" pitchFamily="34" charset="0"/>
              <a:buChar char="•"/>
              <a:defRPr/>
            </a:pPr>
            <a:r>
              <a:rPr lang="el-GR" sz="2000" b="1" dirty="0">
                <a:solidFill>
                  <a:srgbClr val="002060"/>
                </a:solidFill>
              </a:rPr>
              <a:t>ΛΟΓΩ ΥΠΕΡΕΚΚΡΙΣΗΣ ΟΡΜΟΝΩΝ</a:t>
            </a:r>
          </a:p>
          <a:p>
            <a:pPr fontAlgn="auto">
              <a:spcAft>
                <a:spcPts val="0"/>
              </a:spcAft>
              <a:buFont typeface="Arial" pitchFamily="34" charset="0"/>
              <a:buChar char="•"/>
              <a:defRPr/>
            </a:pPr>
            <a:r>
              <a:rPr lang="el-GR" sz="2000" b="1" dirty="0">
                <a:solidFill>
                  <a:srgbClr val="002060"/>
                </a:solidFill>
              </a:rPr>
              <a:t>ΛΟΓΩ ΠΙΕΣΗΣ</a:t>
            </a:r>
          </a:p>
        </p:txBody>
      </p:sp>
      <p:pic>
        <p:nvPicPr>
          <p:cNvPr id="13316" name="Picture 2" descr="http://www.nature.com/nrendo/journal/v10/n7/images/nrendo.2014.64-f2.jpg">
            <a:hlinkClick r:id="rId2"/>
          </p:cNvPr>
          <p:cNvPicPr>
            <a:picLocks noChangeAspect="1" noChangeArrowheads="1"/>
          </p:cNvPicPr>
          <p:nvPr/>
        </p:nvPicPr>
        <p:blipFill>
          <a:blip r:embed="rId3" cstate="print"/>
          <a:srcRect/>
          <a:stretch>
            <a:fillRect/>
          </a:stretch>
        </p:blipFill>
        <p:spPr bwMode="auto">
          <a:xfrm>
            <a:off x="2484438" y="908050"/>
            <a:ext cx="6408737" cy="2952750"/>
          </a:xfrm>
          <a:prstGeom prst="rect">
            <a:avLst/>
          </a:prstGeom>
          <a:noFill/>
          <a:ln w="9525">
            <a:noFill/>
            <a:miter lim="800000"/>
            <a:headEnd/>
            <a:tailEnd/>
          </a:ln>
        </p:spPr>
      </p:pic>
      <p:pic>
        <p:nvPicPr>
          <p:cNvPr id="13317" name="Picture 4" descr="http://www.clevelandclinicmeded.com/medicalpubs/diseasemanagement/endocrinology/pituitary-disorders/images/PituitaryDisordersfig1_large.jpg">
            <a:hlinkClick r:id="rId4"/>
          </p:cNvPr>
          <p:cNvPicPr>
            <a:picLocks noChangeAspect="1" noChangeArrowheads="1"/>
          </p:cNvPicPr>
          <p:nvPr/>
        </p:nvPicPr>
        <p:blipFill>
          <a:blip r:embed="rId5" cstate="print"/>
          <a:srcRect/>
          <a:stretch>
            <a:fillRect/>
          </a:stretch>
        </p:blipFill>
        <p:spPr bwMode="auto">
          <a:xfrm>
            <a:off x="1476375" y="4005263"/>
            <a:ext cx="3867150" cy="285273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75000"/>
            </a:schemeClr>
          </a:solidFill>
          <a:ln>
            <a:solidFill>
              <a:srgbClr val="002060"/>
            </a:solidFill>
          </a:ln>
        </p:spPr>
        <p:txBody>
          <a:bodyPr rtlCol="0">
            <a:normAutofit/>
          </a:bodyPr>
          <a:lstStyle/>
          <a:p>
            <a:pPr fontAlgn="auto">
              <a:spcAft>
                <a:spcPts val="0"/>
              </a:spcAft>
              <a:defRPr/>
            </a:pPr>
            <a:r>
              <a:rPr lang="el-GR" sz="2400" b="1" dirty="0">
                <a:solidFill>
                  <a:schemeClr val="tx2">
                    <a:lumMod val="20000"/>
                    <a:lumOff val="80000"/>
                  </a:schemeClr>
                </a:solidFill>
                <a:effectLst>
                  <a:glow rad="101600">
                    <a:schemeClr val="accent1">
                      <a:satMod val="175000"/>
                      <a:alpha val="40000"/>
                    </a:schemeClr>
                  </a:glow>
                </a:effectLst>
              </a:rPr>
              <a:t>ΣΥΜΠΤΩΜΑΤΟΛΟΓΙΑ ΑΠΟ ΠΙΕΣΤΙΚΑ ΦΑΙΝΟΜΕΝΑ</a:t>
            </a:r>
            <a:endParaRPr lang="el-GR" sz="2400" dirty="0"/>
          </a:p>
        </p:txBody>
      </p:sp>
      <p:sp>
        <p:nvSpPr>
          <p:cNvPr id="4" name="3 - Θέση περιεχομένου"/>
          <p:cNvSpPr>
            <a:spLocks noGrp="1"/>
          </p:cNvSpPr>
          <p:nvPr>
            <p:ph sz="half" idx="1"/>
          </p:nvPr>
        </p:nvSpPr>
        <p:spPr>
          <a:ln>
            <a:solidFill>
              <a:srgbClr val="002060"/>
            </a:solidFill>
          </a:ln>
        </p:spPr>
        <p:txBody>
          <a:bodyPr rtlCol="0">
            <a:normAutofit fontScale="92500" lnSpcReduction="10000"/>
          </a:bodyPr>
          <a:lstStyle/>
          <a:p>
            <a:pPr fontAlgn="auto">
              <a:spcAft>
                <a:spcPts val="0"/>
              </a:spcAft>
              <a:defRPr/>
            </a:pPr>
            <a:r>
              <a:rPr lang="el-GR" dirty="0">
                <a:solidFill>
                  <a:srgbClr val="292A45"/>
                </a:solidFill>
              </a:rPr>
              <a:t>Διαταραχές οπτικών πεδίων </a:t>
            </a:r>
            <a:endParaRPr lang="en-US" dirty="0">
              <a:solidFill>
                <a:srgbClr val="292A45"/>
              </a:solidFill>
            </a:endParaRPr>
          </a:p>
          <a:p>
            <a:pPr fontAlgn="auto">
              <a:spcAft>
                <a:spcPts val="0"/>
              </a:spcAft>
              <a:buFont typeface="Arial" pitchFamily="34" charset="0"/>
              <a:buChar char="•"/>
              <a:defRPr/>
            </a:pPr>
            <a:endParaRPr lang="el-GR" dirty="0">
              <a:solidFill>
                <a:srgbClr val="292A45"/>
              </a:solidFill>
            </a:endParaRPr>
          </a:p>
          <a:p>
            <a:pPr fontAlgn="auto">
              <a:spcAft>
                <a:spcPts val="0"/>
              </a:spcAft>
              <a:defRPr/>
            </a:pPr>
            <a:r>
              <a:rPr lang="el-GR" dirty="0">
                <a:solidFill>
                  <a:srgbClr val="292A45"/>
                </a:solidFill>
              </a:rPr>
              <a:t>Απώλεια όρασης</a:t>
            </a:r>
            <a:endParaRPr lang="en-US" dirty="0">
              <a:solidFill>
                <a:srgbClr val="292A45"/>
              </a:solidFill>
            </a:endParaRPr>
          </a:p>
          <a:p>
            <a:pPr fontAlgn="auto">
              <a:spcAft>
                <a:spcPts val="0"/>
              </a:spcAft>
              <a:buFont typeface="Arial" pitchFamily="34" charset="0"/>
              <a:buChar char="•"/>
              <a:defRPr/>
            </a:pPr>
            <a:endParaRPr lang="el-GR" dirty="0">
              <a:solidFill>
                <a:srgbClr val="292A45"/>
              </a:solidFill>
            </a:endParaRPr>
          </a:p>
          <a:p>
            <a:pPr fontAlgn="auto">
              <a:spcAft>
                <a:spcPts val="0"/>
              </a:spcAft>
              <a:defRPr/>
            </a:pPr>
            <a:r>
              <a:rPr lang="el-GR" dirty="0">
                <a:solidFill>
                  <a:srgbClr val="292A45"/>
                </a:solidFill>
              </a:rPr>
              <a:t>Παράλυση </a:t>
            </a:r>
            <a:r>
              <a:rPr lang="el-GR" dirty="0" err="1">
                <a:solidFill>
                  <a:srgbClr val="292A45"/>
                </a:solidFill>
              </a:rPr>
              <a:t>οφθαλμοκινητικών</a:t>
            </a:r>
            <a:r>
              <a:rPr lang="el-GR" dirty="0">
                <a:solidFill>
                  <a:srgbClr val="292A45"/>
                </a:solidFill>
              </a:rPr>
              <a:t> νεύρων (3, 4, 6)</a:t>
            </a:r>
            <a:endParaRPr lang="en-US" dirty="0">
              <a:solidFill>
                <a:srgbClr val="292A45"/>
              </a:solidFill>
            </a:endParaRPr>
          </a:p>
          <a:p>
            <a:pPr fontAlgn="auto">
              <a:spcAft>
                <a:spcPts val="0"/>
              </a:spcAft>
              <a:buFont typeface="Arial" pitchFamily="34" charset="0"/>
              <a:buChar char="•"/>
              <a:defRPr/>
            </a:pPr>
            <a:endParaRPr lang="el-GR" dirty="0">
              <a:solidFill>
                <a:srgbClr val="292A45"/>
              </a:solidFill>
            </a:endParaRPr>
          </a:p>
          <a:p>
            <a:pPr fontAlgn="auto">
              <a:spcAft>
                <a:spcPts val="0"/>
              </a:spcAft>
              <a:defRPr/>
            </a:pPr>
            <a:r>
              <a:rPr lang="el-GR" dirty="0">
                <a:solidFill>
                  <a:srgbClr val="292A45"/>
                </a:solidFill>
              </a:rPr>
              <a:t>Υποφυσιακή ανεπάρκεια</a:t>
            </a:r>
            <a:endParaRPr lang="el-GR" dirty="0"/>
          </a:p>
        </p:txBody>
      </p:sp>
      <p:graphicFrame>
        <p:nvGraphicFramePr>
          <p:cNvPr id="1026" name="Object 3"/>
          <p:cNvGraphicFramePr>
            <a:graphicFrameLocks noGrp="1" noChangeAspect="1"/>
          </p:cNvGraphicFramePr>
          <p:nvPr>
            <p:ph sz="half" idx="2"/>
          </p:nvPr>
        </p:nvGraphicFramePr>
        <p:xfrm>
          <a:off x="4932363" y="1700213"/>
          <a:ext cx="3816350" cy="4249737"/>
        </p:xfrm>
        <a:graphic>
          <a:graphicData uri="http://schemas.openxmlformats.org/presentationml/2006/ole">
            <mc:AlternateContent xmlns:mc="http://schemas.openxmlformats.org/markup-compatibility/2006">
              <mc:Choice xmlns:v="urn:schemas-microsoft-com:vml" Requires="v">
                <p:oleObj spid="_x0000_s1027" name="Φωτογραφία του Photo Editor" r:id="rId3" imgW="2467319" imgH="2857899" progId="">
                  <p:embed/>
                </p:oleObj>
              </mc:Choice>
              <mc:Fallback>
                <p:oleObj name="Φωτογραφία του Photo Editor" r:id="rId3" imgW="2467319" imgH="2857899" progId="">
                  <p:embed/>
                  <p:pic>
                    <p:nvPicPr>
                      <p:cNvPr id="0" name="Picture 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700213"/>
                        <a:ext cx="3816350"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a:solidFill>
            <a:schemeClr val="accent4">
              <a:lumMod val="40000"/>
              <a:lumOff val="60000"/>
            </a:schemeClr>
          </a:solidFill>
          <a:ln>
            <a:solidFill>
              <a:srgbClr val="CC4C95"/>
            </a:solidFill>
          </a:ln>
        </p:spPr>
        <p:txBody>
          <a:bodyPr rtlCol="0">
            <a:normAutofit/>
          </a:bodyPr>
          <a:lstStyle/>
          <a:p>
            <a:pPr fontAlgn="auto">
              <a:spcAft>
                <a:spcPts val="0"/>
              </a:spcAft>
              <a:defRPr/>
            </a:pPr>
            <a:r>
              <a:rPr lang="el-GR" sz="2400" b="1" dirty="0">
                <a:solidFill>
                  <a:srgbClr val="6D346E"/>
                </a:solidFill>
                <a:effectLst>
                  <a:glow rad="63500">
                    <a:schemeClr val="accent2">
                      <a:satMod val="175000"/>
                      <a:alpha val="40000"/>
                    </a:schemeClr>
                  </a:glow>
                </a:effectLst>
              </a:rPr>
              <a:t>ΥΠΟΦΥΣΙΑΚΑ ΑΔΕΝΩΜΑΤΑ</a:t>
            </a:r>
            <a:endParaRPr lang="el-GR" sz="2400" dirty="0"/>
          </a:p>
        </p:txBody>
      </p:sp>
      <p:pic>
        <p:nvPicPr>
          <p:cNvPr id="11267" name="Picture 2"/>
          <p:cNvPicPr>
            <a:picLocks noGrp="1" noChangeAspect="1" noChangeArrowheads="1"/>
          </p:cNvPicPr>
          <p:nvPr>
            <p:ph idx="1"/>
          </p:nvPr>
        </p:nvPicPr>
        <p:blipFill>
          <a:blip r:embed="rId2" cstate="print"/>
          <a:srcRect/>
          <a:stretch>
            <a:fillRect/>
          </a:stretch>
        </p:blipFill>
        <p:spPr>
          <a:xfrm>
            <a:off x="179388" y="2060575"/>
            <a:ext cx="8713787" cy="2881313"/>
          </a:xfrm>
          <a:ln>
            <a:solidFill>
              <a:srgbClr val="7030A0"/>
            </a:solidFill>
          </a:ln>
        </p:spPr>
      </p:pic>
      <p:sp>
        <p:nvSpPr>
          <p:cNvPr id="11268" name="4 - Ορθογώνιο"/>
          <p:cNvSpPr>
            <a:spLocks noChangeArrowheads="1"/>
          </p:cNvSpPr>
          <p:nvPr/>
        </p:nvSpPr>
        <p:spPr bwMode="auto">
          <a:xfrm>
            <a:off x="4643438" y="6165850"/>
            <a:ext cx="4314825" cy="368300"/>
          </a:xfrm>
          <a:prstGeom prst="rect">
            <a:avLst/>
          </a:prstGeom>
          <a:noFill/>
          <a:ln w="9525">
            <a:noFill/>
            <a:miter lim="800000"/>
            <a:headEnd/>
            <a:tailEnd/>
          </a:ln>
        </p:spPr>
        <p:txBody>
          <a:bodyPr wrap="none">
            <a:spAutoFit/>
          </a:bodyPr>
          <a:lstStyle/>
          <a:p>
            <a:r>
              <a:rPr lang="en-US">
                <a:latin typeface="Calibri" pitchFamily="34" charset="0"/>
              </a:rPr>
              <a:t>Endocrine-Related Cancer (2001) 8 287–305</a:t>
            </a:r>
            <a:endParaRPr lang="el-GR">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l-GR" sz="2400" b="1" dirty="0">
                <a:solidFill>
                  <a:schemeClr val="folHlink"/>
                </a:solidFill>
                <a:latin typeface="Comic Sans MS" pitchFamily="66" charset="0"/>
              </a:rPr>
              <a:t>Τι ευθύνεται για την δημιουργία των υποφυσιακών αδενωμάτων?</a:t>
            </a:r>
          </a:p>
        </p:txBody>
      </p:sp>
      <p:pic>
        <p:nvPicPr>
          <p:cNvPr id="7171" name="Picture 5" descr="pituitary oncogenesis"/>
          <p:cNvPicPr>
            <a:picLocks noGrp="1" noChangeAspect="1" noChangeArrowheads="1"/>
          </p:cNvPicPr>
          <p:nvPr>
            <p:ph idx="1"/>
          </p:nvPr>
        </p:nvPicPr>
        <p:blipFill>
          <a:blip r:embed="rId2" cstate="print"/>
          <a:srcRect/>
          <a:stretch>
            <a:fillRect/>
          </a:stretch>
        </p:blipFill>
        <p:spPr>
          <a:xfrm>
            <a:off x="509588" y="1600200"/>
            <a:ext cx="8124825" cy="4525963"/>
          </a:xfrm>
          <a:noFill/>
          <a:ln>
            <a:solidFill>
              <a:schemeClr val="tx2">
                <a:lumMod val="50000"/>
              </a:schemeClr>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vivo.colostate.edu/hbooks/pathphys/endocrine/basics/baloo.jpg"/>
          <p:cNvPicPr>
            <a:picLocks noChangeAspect="1" noChangeArrowheads="1"/>
          </p:cNvPicPr>
          <p:nvPr/>
        </p:nvPicPr>
        <p:blipFill>
          <a:blip r:embed="rId2" cstate="print"/>
          <a:srcRect/>
          <a:stretch>
            <a:fillRect/>
          </a:stretch>
        </p:blipFill>
        <p:spPr bwMode="auto">
          <a:xfrm>
            <a:off x="1187624" y="404664"/>
            <a:ext cx="6408712" cy="59046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908720"/>
          </a:xfrm>
        </p:spPr>
        <p:txBody>
          <a:bodyPr>
            <a:normAutofit/>
          </a:bodyPr>
          <a:lstStyle/>
          <a:p>
            <a:r>
              <a:rPr lang="el-GR" sz="2400" b="1" dirty="0">
                <a:solidFill>
                  <a:schemeClr val="accent1">
                    <a:lumMod val="50000"/>
                  </a:schemeClr>
                </a:solidFill>
              </a:rPr>
              <a:t>ΟΜΟΙΟΣΤΑΣΙΑ</a:t>
            </a:r>
          </a:p>
        </p:txBody>
      </p:sp>
      <p:sp>
        <p:nvSpPr>
          <p:cNvPr id="3" name="2 - Θέση περιεχομένου"/>
          <p:cNvSpPr>
            <a:spLocks noGrp="1"/>
          </p:cNvSpPr>
          <p:nvPr>
            <p:ph idx="1"/>
          </p:nvPr>
        </p:nvSpPr>
        <p:spPr>
          <a:xfrm>
            <a:off x="457200" y="692696"/>
            <a:ext cx="8229600" cy="5688632"/>
          </a:xfrm>
        </p:spPr>
        <p:txBody>
          <a:bodyPr>
            <a:normAutofit fontScale="92500" lnSpcReduction="10000"/>
          </a:bodyPr>
          <a:lstStyle/>
          <a:p>
            <a:r>
              <a:rPr lang="el-GR" sz="2000" dirty="0">
                <a:solidFill>
                  <a:schemeClr val="tx2">
                    <a:lumMod val="50000"/>
                  </a:schemeClr>
                </a:solidFill>
              </a:rPr>
              <a:t>Ομοιοστασία είναι η ισορροπία μεταξύ του εσωτερικού και εξωτερικού περιβάλλοντος </a:t>
            </a:r>
            <a:r>
              <a:rPr lang="el-GR" sz="2000">
                <a:solidFill>
                  <a:schemeClr val="tx2">
                    <a:lumMod val="50000"/>
                  </a:schemeClr>
                </a:solidFill>
              </a:rPr>
              <a:t>ενός οργανισμού.</a:t>
            </a:r>
            <a:endParaRPr lang="el-GR" sz="2000" dirty="0">
              <a:solidFill>
                <a:schemeClr val="tx2">
                  <a:lumMod val="50000"/>
                </a:schemeClr>
              </a:solidFill>
            </a:endParaRPr>
          </a:p>
          <a:p>
            <a:pPr marL="0" indent="0">
              <a:buNone/>
            </a:pPr>
            <a:endParaRPr lang="el-GR" sz="2000" dirty="0">
              <a:solidFill>
                <a:schemeClr val="tx2">
                  <a:lumMod val="50000"/>
                </a:schemeClr>
              </a:solidFill>
            </a:endParaRPr>
          </a:p>
          <a:p>
            <a:pPr>
              <a:buNone/>
            </a:pPr>
            <a:r>
              <a:rPr lang="el-GR" sz="2000" dirty="0">
                <a:solidFill>
                  <a:schemeClr val="tx2">
                    <a:lumMod val="50000"/>
                  </a:schemeClr>
                </a:solidFill>
              </a:rPr>
              <a:t>Ρυθμίζει</a:t>
            </a:r>
            <a:r>
              <a:rPr lang="en-US" sz="2000" dirty="0">
                <a:solidFill>
                  <a:schemeClr val="tx2">
                    <a:lumMod val="50000"/>
                  </a:schemeClr>
                </a:solidFill>
              </a:rPr>
              <a:t>: </a:t>
            </a:r>
          </a:p>
          <a:p>
            <a:pPr>
              <a:buFont typeface="Wingdings" pitchFamily="2" charset="2"/>
              <a:buChar char="Ø"/>
            </a:pPr>
            <a:r>
              <a:rPr lang="el-GR" sz="2000" dirty="0">
                <a:solidFill>
                  <a:schemeClr val="tx2">
                    <a:lumMod val="50000"/>
                  </a:schemeClr>
                </a:solidFill>
              </a:rPr>
              <a:t>Διατήρηση ισορροπίας υγρών και ηλεκτρολυτών</a:t>
            </a:r>
          </a:p>
          <a:p>
            <a:pPr>
              <a:buFont typeface="Wingdings" pitchFamily="2" charset="2"/>
              <a:buChar char="Ø"/>
            </a:pPr>
            <a:r>
              <a:rPr lang="el-GR" sz="2000" dirty="0">
                <a:solidFill>
                  <a:schemeClr val="tx2">
                    <a:lumMod val="50000"/>
                  </a:schemeClr>
                </a:solidFill>
              </a:rPr>
              <a:t>Διατήρηση της θερμοκρασίας</a:t>
            </a:r>
          </a:p>
          <a:p>
            <a:pPr>
              <a:buFont typeface="Wingdings" pitchFamily="2" charset="2"/>
              <a:buChar char="Ø"/>
            </a:pPr>
            <a:r>
              <a:rPr lang="el-GR" sz="2000" dirty="0">
                <a:solidFill>
                  <a:schemeClr val="tx2">
                    <a:lumMod val="50000"/>
                  </a:schemeClr>
                </a:solidFill>
              </a:rPr>
              <a:t>Χρησιμοποίηση χημικών ουσιών από το κύτταρο</a:t>
            </a:r>
          </a:p>
          <a:p>
            <a:pPr>
              <a:buFont typeface="Wingdings" pitchFamily="2" charset="2"/>
              <a:buChar char="Ø"/>
            </a:pPr>
            <a:endParaRPr lang="el-GR" sz="2000" dirty="0">
              <a:solidFill>
                <a:schemeClr val="tx2">
                  <a:lumMod val="50000"/>
                </a:schemeClr>
              </a:solidFill>
            </a:endParaRPr>
          </a:p>
          <a:p>
            <a:pPr>
              <a:buNone/>
            </a:pPr>
            <a:r>
              <a:rPr lang="el-GR" sz="2000" dirty="0">
                <a:solidFill>
                  <a:schemeClr val="tx2">
                    <a:lumMod val="50000"/>
                  </a:schemeClr>
                </a:solidFill>
              </a:rPr>
              <a:t>Αυτό επιτυγχάνεται με </a:t>
            </a:r>
            <a:r>
              <a:rPr lang="en-US" sz="2000" dirty="0">
                <a:solidFill>
                  <a:schemeClr val="tx2">
                    <a:lumMod val="50000"/>
                  </a:schemeClr>
                </a:solidFill>
              </a:rPr>
              <a:t>:</a:t>
            </a:r>
            <a:endParaRPr lang="el-GR" sz="2000" dirty="0">
              <a:solidFill>
                <a:schemeClr val="tx2">
                  <a:lumMod val="50000"/>
                </a:schemeClr>
              </a:solidFill>
            </a:endParaRPr>
          </a:p>
          <a:p>
            <a:pPr>
              <a:buFont typeface="Wingdings" pitchFamily="2" charset="2"/>
              <a:buChar char="Ø"/>
            </a:pPr>
            <a:r>
              <a:rPr lang="el-GR" sz="2000" dirty="0">
                <a:solidFill>
                  <a:schemeClr val="tx2">
                    <a:lumMod val="50000"/>
                  </a:schemeClr>
                </a:solidFill>
              </a:rPr>
              <a:t>ΕΡΕΘΙΣΜΑΤΑ, ηλεκτρικές ώσεις, νευροδιαβιβαστές.</a:t>
            </a:r>
          </a:p>
          <a:p>
            <a:pPr>
              <a:buFont typeface="Wingdings" pitchFamily="2" charset="2"/>
              <a:buChar char="Ø"/>
            </a:pPr>
            <a:r>
              <a:rPr lang="el-GR" sz="2000" dirty="0">
                <a:solidFill>
                  <a:schemeClr val="tx2">
                    <a:lumMod val="50000"/>
                  </a:schemeClr>
                </a:solidFill>
              </a:rPr>
              <a:t>ΜΕΤΑΓΩΓΕΙΣ, ηλεκτρική ώση </a:t>
            </a:r>
            <a:r>
              <a:rPr lang="el-GR" sz="2000" dirty="0">
                <a:solidFill>
                  <a:schemeClr val="tx2">
                    <a:lumMod val="50000"/>
                  </a:schemeClr>
                </a:solidFill>
                <a:latin typeface="Calibri"/>
                <a:cs typeface="Calibri"/>
              </a:rPr>
              <a:t>→ νευροδιαβιβαστής</a:t>
            </a:r>
          </a:p>
          <a:p>
            <a:pPr>
              <a:buFont typeface="Wingdings" pitchFamily="2" charset="2"/>
              <a:buChar char="Ø"/>
            </a:pPr>
            <a:r>
              <a:rPr lang="el-GR" sz="2000" dirty="0">
                <a:solidFill>
                  <a:schemeClr val="tx2">
                    <a:lumMod val="50000"/>
                  </a:schemeClr>
                </a:solidFill>
                <a:latin typeface="Calibri"/>
                <a:cs typeface="Calibri"/>
              </a:rPr>
              <a:t>ΑΙΣΘΗΤΗΡΕΣ, υποδοχείς</a:t>
            </a:r>
          </a:p>
          <a:p>
            <a:pPr>
              <a:buFont typeface="Wingdings" pitchFamily="2" charset="2"/>
              <a:buChar char="Ø"/>
            </a:pPr>
            <a:r>
              <a:rPr lang="el-GR" sz="2000" dirty="0">
                <a:solidFill>
                  <a:schemeClr val="tx2">
                    <a:lumMod val="50000"/>
                  </a:schemeClr>
                </a:solidFill>
                <a:latin typeface="Calibri"/>
                <a:cs typeface="Calibri"/>
              </a:rPr>
              <a:t>ΑΠΟΚΡΙΤΕΣ, τελική απάντηση έκκριση ή αναστολή μιας ορμόνης.</a:t>
            </a:r>
            <a:endParaRPr lang="el-GR" sz="2000" dirty="0">
              <a:solidFill>
                <a:schemeClr val="tx2">
                  <a:lumMod val="50000"/>
                </a:schemeClr>
              </a:solidFill>
            </a:endParaRPr>
          </a:p>
          <a:p>
            <a:pPr>
              <a:buFont typeface="Wingdings" pitchFamily="2" charset="2"/>
              <a:buChar char="Ø"/>
            </a:pPr>
            <a:endParaRPr lang="el-GR" sz="2000" dirty="0">
              <a:solidFill>
                <a:schemeClr val="tx2">
                  <a:lumMod val="50000"/>
                </a:schemeClr>
              </a:solidFill>
            </a:endParaRPr>
          </a:p>
          <a:p>
            <a:r>
              <a:rPr lang="el-GR" sz="2000" b="1" i="1" dirty="0">
                <a:solidFill>
                  <a:schemeClr val="tx2">
                    <a:lumMod val="50000"/>
                  </a:schemeClr>
                </a:solidFill>
              </a:rPr>
              <a:t>Ενσωματώνει τις λειτουργίες του ενδοκρινικού, αυτόνομου και νευρικού συστήματος, και καθορίζει τις απαντήσεις που δίδονται σε διάφορα ερεθίσματα.</a:t>
            </a:r>
          </a:p>
          <a:p>
            <a:endParaRPr lang="el-G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his table shows the chemical structure of amine hormones, peptide hormones, protein hormones, and steroid hormones. Amine hormones are amino acids with modified side groups. The example given is norepinephrine, which contains the NH two group typical of an amino acid, along with a hydroxyl (OH) group. The carboxyl group typical of most amino acids is replaced with a benzene ring, depicted as a hexagon of carbons that are connected by alternating single and double bonds. Peptide hormones are composed of short chains of amino acids. The example given is oxytocin, which has a chain of the following amino acids: GLY, LEU, PRO. The PRO is the bottom of the chain, which connects to a ring of the following amino acids: CYS, CYS, TYR, ILE, GLU, and ASP. Protein hormones are composed of long chains of linked amino acids. The example given is human growth hormone, which is composed of a bundle of amino acid strands, some thread-like, some coiled, and some in flat, folded sheets. Finally, steroid hormones are derived from the lipid cholesterol. Testosterone and progesterone are given as examples, which each contain several hexagonal and pentagonal carbon rings linked together."/>
          <p:cNvPicPr>
            <a:picLocks noChangeAspect="1" noChangeArrowheads="1"/>
          </p:cNvPicPr>
          <p:nvPr/>
        </p:nvPicPr>
        <p:blipFill>
          <a:blip r:embed="rId2" cstate="print"/>
          <a:srcRect/>
          <a:stretch>
            <a:fillRect/>
          </a:stretch>
        </p:blipFill>
        <p:spPr bwMode="auto">
          <a:xfrm>
            <a:off x="1187625" y="0"/>
            <a:ext cx="6552728" cy="66693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00034" y="642918"/>
            <a:ext cx="8072494" cy="3416320"/>
          </a:xfrm>
          <a:prstGeom prst="rect">
            <a:avLst/>
          </a:prstGeom>
        </p:spPr>
        <p:txBody>
          <a:bodyPr wrap="square">
            <a:spAutoFit/>
          </a:bodyPr>
          <a:lstStyle/>
          <a:p>
            <a:endParaRPr lang="el-GR" b="1" dirty="0"/>
          </a:p>
          <a:p>
            <a:r>
              <a:rPr lang="el-GR" b="1" dirty="0">
                <a:solidFill>
                  <a:srgbClr val="091625"/>
                </a:solidFill>
              </a:rPr>
              <a:t>ΚΑΤΑΤΑΞΗ ΟΡΜΟΝΩΝ</a:t>
            </a:r>
          </a:p>
          <a:p>
            <a:endParaRPr lang="el-GR" b="1" dirty="0">
              <a:solidFill>
                <a:srgbClr val="091625"/>
              </a:solidFill>
            </a:endParaRPr>
          </a:p>
          <a:p>
            <a:r>
              <a:rPr lang="el-GR" b="1" dirty="0">
                <a:solidFill>
                  <a:srgbClr val="091625"/>
                </a:solidFill>
              </a:rPr>
              <a:t>ΕΝΔΟΚΡΙΝΙΚΕΣ</a:t>
            </a:r>
            <a:r>
              <a:rPr lang="en-US" dirty="0">
                <a:solidFill>
                  <a:srgbClr val="091625"/>
                </a:solidFill>
              </a:rPr>
              <a:t>: </a:t>
            </a:r>
            <a:r>
              <a:rPr lang="el-GR" dirty="0">
                <a:solidFill>
                  <a:srgbClr val="091625"/>
                </a:solidFill>
              </a:rPr>
              <a:t>μεταφέρονται με την κυκλοφορία στα όργανα στόχους.</a:t>
            </a:r>
            <a:endParaRPr lang="en-US" dirty="0">
              <a:solidFill>
                <a:srgbClr val="091625"/>
              </a:solidFill>
            </a:endParaRPr>
          </a:p>
          <a:p>
            <a:r>
              <a:rPr lang="el-GR" b="1" dirty="0">
                <a:solidFill>
                  <a:srgbClr val="091625"/>
                </a:solidFill>
              </a:rPr>
              <a:t>ΑΥΤΟΚΡΙΝΙΚΕΣ</a:t>
            </a:r>
            <a:r>
              <a:rPr lang="en-US" dirty="0">
                <a:solidFill>
                  <a:srgbClr val="091625"/>
                </a:solidFill>
              </a:rPr>
              <a:t>: </a:t>
            </a:r>
            <a:r>
              <a:rPr lang="el-GR" dirty="0" err="1">
                <a:solidFill>
                  <a:srgbClr val="091625"/>
                </a:solidFill>
              </a:rPr>
              <a:t>δρούν</a:t>
            </a:r>
            <a:r>
              <a:rPr lang="el-GR" dirty="0">
                <a:solidFill>
                  <a:srgbClr val="091625"/>
                </a:solidFill>
              </a:rPr>
              <a:t> στα ίδια τα κύτταρα που τα παράγουν</a:t>
            </a:r>
            <a:r>
              <a:rPr lang="en-US" dirty="0">
                <a:solidFill>
                  <a:srgbClr val="091625"/>
                </a:solidFill>
              </a:rPr>
              <a:t>.</a:t>
            </a:r>
          </a:p>
          <a:p>
            <a:r>
              <a:rPr lang="el-GR" b="1" dirty="0">
                <a:solidFill>
                  <a:srgbClr val="091625"/>
                </a:solidFill>
              </a:rPr>
              <a:t>ΠΑΡΑΚΡΙΝΙΚΕΣ</a:t>
            </a:r>
            <a:r>
              <a:rPr lang="en-US" dirty="0">
                <a:solidFill>
                  <a:srgbClr val="091625"/>
                </a:solidFill>
              </a:rPr>
              <a:t>: </a:t>
            </a:r>
            <a:r>
              <a:rPr lang="el-GR" dirty="0">
                <a:solidFill>
                  <a:srgbClr val="091625"/>
                </a:solidFill>
              </a:rPr>
              <a:t>δρουν σε γειτονικά κύτταρα.</a:t>
            </a:r>
          </a:p>
          <a:p>
            <a:r>
              <a:rPr lang="el-GR" b="1" dirty="0">
                <a:solidFill>
                  <a:srgbClr val="091625"/>
                </a:solidFill>
              </a:rPr>
              <a:t>ΝΕΥΡΟΕΝΔΟΚΡΙΝΙΚΕΣ</a:t>
            </a:r>
            <a:r>
              <a:rPr lang="el-GR" dirty="0">
                <a:solidFill>
                  <a:srgbClr val="091625"/>
                </a:solidFill>
              </a:rPr>
              <a:t> </a:t>
            </a:r>
            <a:r>
              <a:rPr lang="en-US" dirty="0">
                <a:solidFill>
                  <a:srgbClr val="091625"/>
                </a:solidFill>
              </a:rPr>
              <a:t>:</a:t>
            </a:r>
            <a:r>
              <a:rPr lang="el-GR" dirty="0">
                <a:solidFill>
                  <a:srgbClr val="091625"/>
                </a:solidFill>
              </a:rPr>
              <a:t> από τον υποθάλαμο στην υπόφυση.</a:t>
            </a:r>
          </a:p>
          <a:p>
            <a:r>
              <a:rPr lang="el-GR" b="1" dirty="0">
                <a:solidFill>
                  <a:srgbClr val="091625"/>
                </a:solidFill>
              </a:rPr>
              <a:t>ΝΕΥΡΙΚΕΣ</a:t>
            </a:r>
            <a:r>
              <a:rPr lang="en-US" dirty="0">
                <a:solidFill>
                  <a:srgbClr val="091625"/>
                </a:solidFill>
              </a:rPr>
              <a:t>:</a:t>
            </a:r>
            <a:r>
              <a:rPr lang="el-GR" dirty="0">
                <a:solidFill>
                  <a:srgbClr val="091625"/>
                </a:solidFill>
              </a:rPr>
              <a:t> απελευθέρωση μιας  ουσίας από έναν νευρώνα και δράση σε γειτονικά κύτταρα.</a:t>
            </a:r>
          </a:p>
          <a:p>
            <a:r>
              <a:rPr lang="el-GR" b="1" dirty="0">
                <a:solidFill>
                  <a:srgbClr val="091625"/>
                </a:solidFill>
              </a:rPr>
              <a:t>ΦΕΡΟΡΜΟΝΕΣ</a:t>
            </a:r>
            <a:r>
              <a:rPr lang="en-US" dirty="0">
                <a:solidFill>
                  <a:srgbClr val="091625"/>
                </a:solidFill>
              </a:rPr>
              <a:t>:</a:t>
            </a:r>
            <a:r>
              <a:rPr lang="el-GR" dirty="0">
                <a:solidFill>
                  <a:srgbClr val="091625"/>
                </a:solidFill>
              </a:rPr>
              <a:t> οσφρητικά μηνύματα, πτητικές ορμόνες.</a:t>
            </a:r>
            <a:endParaRPr lang="en-US" dirty="0">
              <a:solidFill>
                <a:srgbClr val="091625"/>
              </a:solidFill>
            </a:endParaRPr>
          </a:p>
          <a:p>
            <a:br>
              <a:rPr lang="en-US" dirty="0"/>
            </a:br>
            <a:endParaRPr lang="el-GR" dirty="0"/>
          </a:p>
        </p:txBody>
      </p:sp>
      <p:pic>
        <p:nvPicPr>
          <p:cNvPr id="5" name="Picture 2" descr="http://www.vivo.colostate.edu/hbooks/pathphys/endocrine/basics/crines.jpg"/>
          <p:cNvPicPr>
            <a:picLocks noChangeAspect="1" noChangeArrowheads="1"/>
          </p:cNvPicPr>
          <p:nvPr/>
        </p:nvPicPr>
        <p:blipFill>
          <a:blip r:embed="rId2" cstate="print"/>
          <a:srcRect/>
          <a:stretch>
            <a:fillRect/>
          </a:stretch>
        </p:blipFill>
        <p:spPr bwMode="auto">
          <a:xfrm>
            <a:off x="1000100" y="4509120"/>
            <a:ext cx="6357982" cy="1848838"/>
          </a:xfrm>
          <a:prstGeom prst="rect">
            <a:avLst/>
          </a:prstGeom>
          <a:noFill/>
          <a:ln>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571480"/>
            <a:ext cx="8358246" cy="3385542"/>
          </a:xfrm>
          <a:prstGeom prst="rect">
            <a:avLst/>
          </a:prstGeom>
        </p:spPr>
        <p:txBody>
          <a:bodyPr wrap="square">
            <a:spAutoFit/>
          </a:bodyPr>
          <a:lstStyle/>
          <a:p>
            <a:r>
              <a:rPr lang="el-GR" sz="2000" b="1" dirty="0">
                <a:solidFill>
                  <a:schemeClr val="accent1">
                    <a:lumMod val="50000"/>
                  </a:schemeClr>
                </a:solidFill>
              </a:rPr>
              <a:t>ΔΡΑΣΗ ΤΩΝ ΟΡΜΟΝΩΝ</a:t>
            </a:r>
          </a:p>
          <a:p>
            <a:endParaRPr lang="el-GR" sz="1600" b="1" dirty="0">
              <a:solidFill>
                <a:schemeClr val="accent1">
                  <a:lumMod val="50000"/>
                </a:schemeClr>
              </a:solidFill>
            </a:endParaRPr>
          </a:p>
          <a:p>
            <a:endParaRPr lang="en-US" sz="1600" b="1" dirty="0">
              <a:solidFill>
                <a:schemeClr val="accent1">
                  <a:lumMod val="50000"/>
                </a:schemeClr>
              </a:solidFill>
            </a:endParaRPr>
          </a:p>
          <a:p>
            <a:r>
              <a:rPr lang="el-GR" sz="2000" b="1" dirty="0">
                <a:solidFill>
                  <a:schemeClr val="accent1">
                    <a:lumMod val="50000"/>
                  </a:schemeClr>
                </a:solidFill>
              </a:rPr>
              <a:t>ΥΠΟΔΟΧΕΙΣ</a:t>
            </a:r>
          </a:p>
          <a:p>
            <a:r>
              <a:rPr lang="el-GR" dirty="0">
                <a:solidFill>
                  <a:schemeClr val="accent1">
                    <a:lumMod val="50000"/>
                  </a:schemeClr>
                </a:solidFill>
              </a:rPr>
              <a:t>Ο ορμονικός  υποδοχέας είναι μια </a:t>
            </a:r>
            <a:r>
              <a:rPr lang="el-GR" dirty="0" err="1">
                <a:solidFill>
                  <a:schemeClr val="accent1">
                    <a:lumMod val="50000"/>
                  </a:schemeClr>
                </a:solidFill>
              </a:rPr>
              <a:t>πρωτείνη</a:t>
            </a:r>
            <a:r>
              <a:rPr lang="el-GR" dirty="0">
                <a:solidFill>
                  <a:schemeClr val="accent1">
                    <a:lumMod val="50000"/>
                  </a:schemeClr>
                </a:solidFill>
              </a:rPr>
              <a:t> που βρίσκεται είτε στην επιφάνεια των κυττάρων είτε στο εσωτερικό τους. </a:t>
            </a:r>
          </a:p>
          <a:p>
            <a:r>
              <a:rPr lang="el-GR" dirty="0">
                <a:solidFill>
                  <a:schemeClr val="accent1">
                    <a:lumMod val="50000"/>
                  </a:schemeClr>
                </a:solidFill>
              </a:rPr>
              <a:t>Οι υποδοχείς αναγνωρίζουν συγκεκριμένα μόρια και απαντούν μόνον σε αυτά. Ο ίδιος υποδοχέας μπορεί να βρίσκεται στα κύτταρα διαφορετικών ιστών, και να δίνουν και διαφορετικές απαντήσεις. </a:t>
            </a:r>
          </a:p>
          <a:p>
            <a:r>
              <a:rPr lang="el-GR" dirty="0">
                <a:solidFill>
                  <a:schemeClr val="accent1">
                    <a:lumMod val="50000"/>
                  </a:schemeClr>
                </a:solidFill>
              </a:rPr>
              <a:t>Η απάντηση λοιπόν σε ένα ορμονικό ερέθισμα δεν εξαρτάται μόνο από την ορμόνη, αλλά και από το κύτταρο στόχο. </a:t>
            </a:r>
          </a:p>
          <a:p>
            <a:endParaRPr lang="el-GR" sz="1600" dirty="0"/>
          </a:p>
        </p:txBody>
      </p:sp>
      <p:graphicFrame>
        <p:nvGraphicFramePr>
          <p:cNvPr id="5" name="4 - Πίνακας"/>
          <p:cNvGraphicFramePr>
            <a:graphicFrameLocks noGrp="1"/>
          </p:cNvGraphicFramePr>
          <p:nvPr/>
        </p:nvGraphicFramePr>
        <p:xfrm>
          <a:off x="500034" y="3929066"/>
          <a:ext cx="8143932" cy="2160240"/>
        </p:xfrm>
        <a:graphic>
          <a:graphicData uri="http://schemas.openxmlformats.org/drawingml/2006/table">
            <a:tbl>
              <a:tblPr/>
              <a:tblGrid>
                <a:gridCol w="3929090">
                  <a:extLst>
                    <a:ext uri="{9D8B030D-6E8A-4147-A177-3AD203B41FA5}">
                      <a16:colId xmlns:a16="http://schemas.microsoft.com/office/drawing/2014/main" val="20000"/>
                    </a:ext>
                  </a:extLst>
                </a:gridCol>
                <a:gridCol w="4071966">
                  <a:extLst>
                    <a:ext uri="{9D8B030D-6E8A-4147-A177-3AD203B41FA5}">
                      <a16:colId xmlns:a16="http://schemas.microsoft.com/office/drawing/2014/main" val="20001"/>
                    </a:ext>
                  </a:extLst>
                </a:gridCol>
                <a:gridCol w="142876">
                  <a:extLst>
                    <a:ext uri="{9D8B030D-6E8A-4147-A177-3AD203B41FA5}">
                      <a16:colId xmlns:a16="http://schemas.microsoft.com/office/drawing/2014/main" val="20002"/>
                    </a:ext>
                  </a:extLst>
                </a:gridCol>
              </a:tblGrid>
              <a:tr h="459221">
                <a:tc>
                  <a:txBody>
                    <a:bodyPr/>
                    <a:lstStyle/>
                    <a:p>
                      <a:r>
                        <a:rPr lang="en-US" dirty="0">
                          <a:solidFill>
                            <a:srgbClr val="FFFFFF"/>
                          </a:solidFill>
                        </a:rPr>
                        <a:t>Location of Receptor</a:t>
                      </a:r>
                    </a:p>
                  </a:txBody>
                  <a:tcPr marL="47625" marR="47625" marT="47625" marB="47625" anchor="ctr">
                    <a:lnL>
                      <a:noFill/>
                    </a:lnL>
                    <a:lnR>
                      <a:noFill/>
                    </a:lnR>
                    <a:lnT>
                      <a:noFill/>
                    </a:lnT>
                    <a:lnB>
                      <a:noFill/>
                    </a:lnB>
                    <a:solidFill>
                      <a:srgbClr val="0000FF"/>
                    </a:solidFill>
                  </a:tcPr>
                </a:tc>
                <a:tc>
                  <a:txBody>
                    <a:bodyPr/>
                    <a:lstStyle/>
                    <a:p>
                      <a:r>
                        <a:rPr lang="en-US" dirty="0">
                          <a:solidFill>
                            <a:srgbClr val="FFFFFF"/>
                          </a:solidFill>
                        </a:rPr>
                        <a:t>Classes of Hormones</a:t>
                      </a:r>
                    </a:p>
                  </a:txBody>
                  <a:tcPr marL="47625" marR="47625" marT="47625" marB="47625" anchor="ctr">
                    <a:lnL>
                      <a:noFill/>
                    </a:lnL>
                    <a:lnR>
                      <a:noFill/>
                    </a:lnR>
                    <a:lnT>
                      <a:noFill/>
                    </a:lnT>
                    <a:lnB>
                      <a:noFill/>
                    </a:lnB>
                    <a:solidFill>
                      <a:srgbClr val="0000FF"/>
                    </a:solidFill>
                  </a:tcPr>
                </a:tc>
                <a:tc>
                  <a:txBody>
                    <a:bodyPr/>
                    <a:lstStyle/>
                    <a:p>
                      <a:endParaRPr lang="en-US" dirty="0">
                        <a:solidFill>
                          <a:srgbClr val="FFFFFF"/>
                        </a:solidFill>
                      </a:endParaRPr>
                    </a:p>
                  </a:txBody>
                  <a:tcPr marL="47625" marR="47625" marT="47625" marB="47625" anchor="ctr">
                    <a:lnL>
                      <a:noFill/>
                    </a:lnL>
                    <a:lnR>
                      <a:noFill/>
                    </a:lnR>
                    <a:lnT>
                      <a:noFill/>
                    </a:lnT>
                    <a:lnB>
                      <a:noFill/>
                    </a:lnB>
                    <a:solidFill>
                      <a:srgbClr val="0000FF"/>
                    </a:solidFill>
                  </a:tcPr>
                </a:tc>
                <a:extLst>
                  <a:ext uri="{0D108BD9-81ED-4DB2-BD59-A6C34878D82A}">
                    <a16:rowId xmlns:a16="http://schemas.microsoft.com/office/drawing/2014/main" val="10000"/>
                  </a:ext>
                </a:extLst>
              </a:tr>
              <a:tr h="1046154">
                <a:tc>
                  <a:txBody>
                    <a:bodyPr/>
                    <a:lstStyle/>
                    <a:p>
                      <a:r>
                        <a:rPr lang="en-US" b="1" dirty="0"/>
                        <a:t>Cell surface receptors</a:t>
                      </a:r>
                      <a:r>
                        <a:rPr lang="en-US" dirty="0"/>
                        <a:t> (plasma membrane)</a:t>
                      </a:r>
                    </a:p>
                  </a:txBody>
                  <a:tcPr marL="47625" marR="47625" marT="47625" marB="47625" anchor="ctr">
                    <a:lnL>
                      <a:noFill/>
                    </a:lnL>
                    <a:lnR>
                      <a:noFill/>
                    </a:lnR>
                    <a:lnT>
                      <a:noFill/>
                    </a:lnT>
                    <a:lnB>
                      <a:noFill/>
                    </a:lnB>
                    <a:solidFill>
                      <a:srgbClr val="FFC0CB"/>
                    </a:solidFill>
                  </a:tcPr>
                </a:tc>
                <a:tc>
                  <a:txBody>
                    <a:bodyPr/>
                    <a:lstStyle/>
                    <a:p>
                      <a:r>
                        <a:rPr lang="en-US" dirty="0"/>
                        <a:t>Proteins and peptides, </a:t>
                      </a:r>
                      <a:r>
                        <a:rPr lang="en-US" dirty="0" err="1"/>
                        <a:t>catecholamines</a:t>
                      </a:r>
                      <a:r>
                        <a:rPr lang="en-US" dirty="0"/>
                        <a:t> and </a:t>
                      </a:r>
                      <a:r>
                        <a:rPr lang="en-US" dirty="0" err="1"/>
                        <a:t>eicosanoids</a:t>
                      </a:r>
                      <a:endParaRPr lang="en-US" dirty="0"/>
                    </a:p>
                  </a:txBody>
                  <a:tcPr marL="47625" marR="47625" marT="47625" marB="47625" anchor="ctr">
                    <a:lnL>
                      <a:noFill/>
                    </a:lnL>
                    <a:lnR>
                      <a:noFill/>
                    </a:lnR>
                    <a:lnT>
                      <a:noFill/>
                    </a:lnT>
                    <a:lnB>
                      <a:noFill/>
                    </a:lnB>
                    <a:solidFill>
                      <a:srgbClr val="FFC0CB"/>
                    </a:solidFill>
                  </a:tcPr>
                </a:tc>
                <a:tc>
                  <a:txBody>
                    <a:bodyPr/>
                    <a:lstStyle/>
                    <a:p>
                      <a:endParaRPr lang="en-US"/>
                    </a:p>
                  </a:txBody>
                  <a:tcPr marL="47625" marR="47625" marT="47625" marB="47625" anchor="ctr">
                    <a:lnL>
                      <a:noFill/>
                    </a:lnL>
                    <a:lnR>
                      <a:noFill/>
                    </a:lnR>
                    <a:lnT>
                      <a:noFill/>
                    </a:lnT>
                    <a:lnB>
                      <a:noFill/>
                    </a:lnB>
                    <a:solidFill>
                      <a:srgbClr val="FFC0CB"/>
                    </a:solidFill>
                  </a:tcPr>
                </a:tc>
                <a:extLst>
                  <a:ext uri="{0D108BD9-81ED-4DB2-BD59-A6C34878D82A}">
                    <a16:rowId xmlns:a16="http://schemas.microsoft.com/office/drawing/2014/main" val="10001"/>
                  </a:ext>
                </a:extLst>
              </a:tr>
              <a:tr h="654865">
                <a:tc>
                  <a:txBody>
                    <a:bodyPr/>
                    <a:lstStyle/>
                    <a:p>
                      <a:r>
                        <a:rPr lang="en-US" b="1" dirty="0"/>
                        <a:t>Intracellular receptors</a:t>
                      </a:r>
                      <a:r>
                        <a:rPr lang="en-US" dirty="0"/>
                        <a:t> (cytoplasm and/or nucleus)</a:t>
                      </a:r>
                    </a:p>
                  </a:txBody>
                  <a:tcPr marL="47625" marR="47625" marT="47625" marB="47625" anchor="ctr">
                    <a:lnL>
                      <a:noFill/>
                    </a:lnL>
                    <a:lnR>
                      <a:noFill/>
                    </a:lnR>
                    <a:lnT>
                      <a:noFill/>
                    </a:lnT>
                    <a:lnB>
                      <a:noFill/>
                    </a:lnB>
                    <a:solidFill>
                      <a:srgbClr val="FFFF60"/>
                    </a:solidFill>
                  </a:tcPr>
                </a:tc>
                <a:tc>
                  <a:txBody>
                    <a:bodyPr/>
                    <a:lstStyle/>
                    <a:p>
                      <a:r>
                        <a:rPr lang="en-US" dirty="0"/>
                        <a:t>Steroids and thyroid hormones</a:t>
                      </a:r>
                    </a:p>
                  </a:txBody>
                  <a:tcPr marL="47625" marR="47625" marT="47625" marB="47625" anchor="ctr">
                    <a:lnL>
                      <a:noFill/>
                    </a:lnL>
                    <a:lnR>
                      <a:noFill/>
                    </a:lnR>
                    <a:lnT>
                      <a:noFill/>
                    </a:lnT>
                    <a:lnB>
                      <a:noFill/>
                    </a:lnB>
                    <a:solidFill>
                      <a:srgbClr val="FFFF60"/>
                    </a:solidFill>
                  </a:tcPr>
                </a:tc>
                <a:tc>
                  <a:txBody>
                    <a:bodyPr/>
                    <a:lstStyle/>
                    <a:p>
                      <a:endParaRPr lang="en-US" dirty="0"/>
                    </a:p>
                  </a:txBody>
                  <a:tcPr marL="47625" marR="47625" marT="47625" marB="47625" anchor="ctr">
                    <a:lnL>
                      <a:noFill/>
                    </a:lnL>
                    <a:lnR>
                      <a:noFill/>
                    </a:lnR>
                    <a:lnT>
                      <a:noFill/>
                    </a:lnT>
                    <a:lnB>
                      <a:noFill/>
                    </a:lnB>
                    <a:solidFill>
                      <a:srgbClr val="FFFF6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vivo.colostate.edu/hbooks/pathphys/endocrine/moaction/surface_types.gif"/>
          <p:cNvPicPr>
            <a:picLocks noChangeAspect="1" noChangeArrowheads="1"/>
          </p:cNvPicPr>
          <p:nvPr/>
        </p:nvPicPr>
        <p:blipFill>
          <a:blip r:embed="rId2" cstate="print"/>
          <a:srcRect/>
          <a:stretch>
            <a:fillRect/>
          </a:stretch>
        </p:blipFill>
        <p:spPr bwMode="auto">
          <a:xfrm>
            <a:off x="827584" y="1844824"/>
            <a:ext cx="7344816" cy="3096344"/>
          </a:xfrm>
          <a:prstGeom prst="rect">
            <a:avLst/>
          </a:prstGeom>
          <a:noFill/>
        </p:spPr>
      </p:pic>
      <p:sp>
        <p:nvSpPr>
          <p:cNvPr id="3" name="2 - Τίτλος"/>
          <p:cNvSpPr>
            <a:spLocks noGrp="1"/>
          </p:cNvSpPr>
          <p:nvPr>
            <p:ph type="title"/>
          </p:nvPr>
        </p:nvSpPr>
        <p:spPr/>
        <p:txBody>
          <a:bodyPr>
            <a:normAutofit/>
          </a:bodyPr>
          <a:lstStyle/>
          <a:p>
            <a:r>
              <a:rPr lang="el-GR" sz="2400" b="1" dirty="0">
                <a:solidFill>
                  <a:srgbClr val="0E223A"/>
                </a:solidFill>
              </a:rPr>
              <a:t>ΜΕΜΒΡΑΝΙΚΟΙ ΥΠΟΔΟΧΕΙΣ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his illustration shows the binding of water-soluble hormones. Water-soluble hormones cannot diffuse through the cell membrane. These hormones must bind to a receptor on the outer surface of the cell membrane. The receptor then activates a G protein in the cytoplasm, which travels to and activates adenylyl cyclase. Adenylyl cyclase catalyzes the conversion of ATP to CAMP, the secondary messenger in this pathway. CAMP, in turn, activates protein kinases, which phosphorylate proteins in the cytoplasm. This phosphorylation, shown as a P being added to a polypeptide chain, activates the proteins, allowing them to alter cell activity."/>
          <p:cNvPicPr>
            <a:picLocks noChangeAspect="1" noChangeArrowheads="1"/>
          </p:cNvPicPr>
          <p:nvPr/>
        </p:nvPicPr>
        <p:blipFill>
          <a:blip r:embed="rId2" cstate="print"/>
          <a:srcRect/>
          <a:stretch>
            <a:fillRect/>
          </a:stretch>
        </p:blipFill>
        <p:spPr bwMode="auto">
          <a:xfrm>
            <a:off x="395536" y="836712"/>
            <a:ext cx="7560840" cy="4752528"/>
          </a:xfrm>
          <a:prstGeom prst="rect">
            <a:avLst/>
          </a:prstGeom>
          <a:noFill/>
        </p:spPr>
      </p:pic>
      <p:sp>
        <p:nvSpPr>
          <p:cNvPr id="3" name="2 - Ορθογώνιο"/>
          <p:cNvSpPr/>
          <p:nvPr/>
        </p:nvSpPr>
        <p:spPr>
          <a:xfrm>
            <a:off x="467544" y="5661248"/>
            <a:ext cx="6696744" cy="1015663"/>
          </a:xfrm>
          <a:prstGeom prst="rect">
            <a:avLst/>
          </a:prstGeom>
        </p:spPr>
        <p:txBody>
          <a:bodyPr wrap="square">
            <a:spAutoFit/>
          </a:bodyPr>
          <a:lstStyle/>
          <a:p>
            <a:r>
              <a:rPr lang="en-US" sz="1200" dirty="0"/>
              <a:t>Binding of Water-Soluble Hormones. Water-soluble hormones cannot diffuse through the cell membrane. These hormones must bind to a surface cell-membrane receptor. The receptor then initiates a cell-signaling pathway within the cell involving G proteins, </a:t>
            </a:r>
            <a:r>
              <a:rPr lang="en-US" sz="1200" dirty="0" err="1"/>
              <a:t>adenylyl</a:t>
            </a:r>
            <a:r>
              <a:rPr lang="en-US" sz="1200" dirty="0"/>
              <a:t> </a:t>
            </a:r>
            <a:r>
              <a:rPr lang="en-US" sz="1200" dirty="0" err="1"/>
              <a:t>cyclase</a:t>
            </a:r>
            <a:r>
              <a:rPr lang="en-US" sz="1200" dirty="0"/>
              <a:t>, the secondary messenger cyclic AMP (</a:t>
            </a:r>
            <a:r>
              <a:rPr lang="en-US" sz="1200" dirty="0" err="1"/>
              <a:t>cAMP</a:t>
            </a:r>
            <a:r>
              <a:rPr lang="en-US" sz="1200" dirty="0"/>
              <a:t>), and protein </a:t>
            </a:r>
            <a:r>
              <a:rPr lang="en-US" sz="1200" dirty="0" err="1"/>
              <a:t>kinases</a:t>
            </a:r>
            <a:r>
              <a:rPr lang="en-US" sz="1200" dirty="0"/>
              <a:t>. In the final step, these protein </a:t>
            </a:r>
            <a:r>
              <a:rPr lang="en-US" sz="1200" dirty="0" err="1"/>
              <a:t>kinases</a:t>
            </a:r>
            <a:r>
              <a:rPr lang="en-US" sz="1200" dirty="0"/>
              <a:t> </a:t>
            </a:r>
            <a:r>
              <a:rPr lang="en-US" sz="1200" dirty="0" err="1"/>
              <a:t>phosphorylate</a:t>
            </a:r>
            <a:r>
              <a:rPr lang="en-US" sz="1200" dirty="0"/>
              <a:t> proteins in the cytoplasm. This activates proteins in the cell that carry out the changes specified by the hormone.</a:t>
            </a:r>
            <a:endParaRPr lang="el-GR" sz="1200" dirty="0"/>
          </a:p>
        </p:txBody>
      </p:sp>
      <p:sp>
        <p:nvSpPr>
          <p:cNvPr id="4" name="3 - Τίτλος"/>
          <p:cNvSpPr>
            <a:spLocks noGrp="1"/>
          </p:cNvSpPr>
          <p:nvPr>
            <p:ph type="title"/>
          </p:nvPr>
        </p:nvSpPr>
        <p:spPr>
          <a:xfrm>
            <a:off x="457200" y="0"/>
            <a:ext cx="8229600" cy="908720"/>
          </a:xfrm>
        </p:spPr>
        <p:txBody>
          <a:bodyPr>
            <a:normAutofit/>
          </a:bodyPr>
          <a:lstStyle/>
          <a:p>
            <a:r>
              <a:rPr lang="el-GR" sz="2400" b="1" dirty="0">
                <a:solidFill>
                  <a:srgbClr val="091625"/>
                </a:solidFill>
              </a:rPr>
              <a:t>ΜΕΜΒΡΑΝΙΚΟΙ ΥΠΟΔΟΧΕΙΣ 2</a:t>
            </a:r>
            <a:r>
              <a:rPr lang="el-GR" sz="2400" b="1" baseline="30000" dirty="0">
                <a:solidFill>
                  <a:srgbClr val="091625"/>
                </a:solidFill>
              </a:rPr>
              <a:t>ΟΙ</a:t>
            </a:r>
            <a:r>
              <a:rPr lang="el-GR" sz="2400" b="1" dirty="0">
                <a:solidFill>
                  <a:srgbClr val="091625"/>
                </a:solidFill>
              </a:rPr>
              <a:t> ΑΓΓΕΛΙΟΦΟΡΟΙ</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3965</TotalTime>
  <Words>1101</Words>
  <Application>Microsoft Macintosh PowerPoint</Application>
  <PresentationFormat>Προβολή στην οθόνη (4:3)</PresentationFormat>
  <Paragraphs>133</Paragraphs>
  <Slides>37</Slides>
  <Notes>1</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37</vt:i4>
      </vt:variant>
    </vt:vector>
  </HeadingPairs>
  <TitlesOfParts>
    <vt:vector size="44" baseType="lpstr">
      <vt:lpstr>Arial</vt:lpstr>
      <vt:lpstr>Calibri</vt:lpstr>
      <vt:lpstr>Comic Sans MS</vt:lpstr>
      <vt:lpstr>Times New Roman</vt:lpstr>
      <vt:lpstr>Wingdings</vt:lpstr>
      <vt:lpstr>Θέμα του Office</vt:lpstr>
      <vt:lpstr>Φωτογραφία του Photo Editor</vt:lpstr>
      <vt:lpstr>ΕΝΔΟΚΡΙΝΕΙΣ ΑΔΕΝΕΣ  ΥΠΟΦΥΣΗ</vt:lpstr>
      <vt:lpstr>Παρουσίαση του PowerPoint</vt:lpstr>
      <vt:lpstr>Ο ΕΓΚΕΦΑΛΟΣ ΕΙΝΑΙ Ο ΡΥΘΜΙΣΤΗΣ ΤΟΥ ΝΕΥΡΙΚΟΥ ΣΥΣΤΗΜΑΤΟΣ ΑΛΛΑ ΕΙΝΑΙ ΚΑΙ Ο ΣΠΟΥΔΑΙΟΤΕΡΟΣ ΕΝΔΟΚΡΙΝΗΣ ΑΔΕΝΑΣ</vt:lpstr>
      <vt:lpstr>ΟΜΟΙΟΣΤΑΣΙΑ</vt:lpstr>
      <vt:lpstr>Παρουσίαση του PowerPoint</vt:lpstr>
      <vt:lpstr>Παρουσίαση του PowerPoint</vt:lpstr>
      <vt:lpstr>Παρουσίαση του PowerPoint</vt:lpstr>
      <vt:lpstr>ΜΕΜΒΡΑΝΙΚΟΙ ΥΠΟΔΟΧΕΙΣ</vt:lpstr>
      <vt:lpstr>ΜΕΜΒΡΑΝΙΚΟΙ ΥΠΟΔΟΧΕΙΣ 2ΟΙ ΑΓΓΕΛΙΟΦΟΡΟΙ</vt:lpstr>
      <vt:lpstr>ΕΝΔΟΚΥΤΤΑΡΙΟΙ ΟΡΜΟΝΙΚΟΙ ΥΠΟΔΟΧΕΙΣ</vt:lpstr>
      <vt:lpstr>Παρουσίαση του PowerPoint</vt:lpstr>
      <vt:lpstr>Παρουσίαση του PowerPoint</vt:lpstr>
      <vt:lpstr>Παρουσίαση του PowerPoint</vt:lpstr>
      <vt:lpstr>ΛΕΙΤΟΥΡΓΙΕΣ ΤΟΥ ΥΠΟΘΑΛΑΜΟΥ </vt:lpstr>
      <vt:lpstr>YΠΟΘΑΛΑΜΟΣ</vt:lpstr>
      <vt:lpstr>ΥΠΟΘΑΛΑΜΟΣ</vt:lpstr>
      <vt:lpstr>ΥΠΕΡΟΠΤΙΚΗ ΠΕΡΙΟΧΗ  (Supraoptic Region) </vt:lpstr>
      <vt:lpstr>ΠΕΡΙΟΧΗ ΦΥΜΑΤΟΣ  ή ΜΕΣΗ ΟΜΑΔΑ ΠΥΡΗΝΩΝ</vt:lpstr>
      <vt:lpstr>Παρουσίαση του PowerPoint</vt:lpstr>
      <vt:lpstr>ΠΕΡΙΟΧΗ ΜΑΣΤΙΩΝ ή ΟΠΙΣΘΙΑ ΟΜΑΔΑ ΠΥΡΗΝΩΝ</vt:lpstr>
      <vt:lpstr>Παρουσίαση του PowerPoint</vt:lpstr>
      <vt:lpstr>Παρουσίαση του PowerPoint</vt:lpstr>
      <vt:lpstr>Παρουσίαση του PowerPoint</vt:lpstr>
      <vt:lpstr>ΠΑΛΙΝΔΡΟΜΗ ΡΥΘΜΙΣΗ</vt:lpstr>
      <vt:lpstr>Παρουσίαση του PowerPoint</vt:lpstr>
      <vt:lpstr>Παρουσίαση του PowerPoint</vt:lpstr>
      <vt:lpstr>Παρουσίαση του PowerPoint</vt:lpstr>
      <vt:lpstr>ΥΠΟΦΥΣΙΑΚΑ ΑΔΕΝΩΜΑΤΑ</vt:lpstr>
      <vt:lpstr>ΑΔΕΝΩΜΑΤΑ ΥΠΟΦΥΣΗΣ</vt:lpstr>
      <vt:lpstr>Παρουσίαση του PowerPoint</vt:lpstr>
      <vt:lpstr>ΤΑΞΙΝΟΜΗΣΗ ΣΥΜΦΩΝΑ ΜΕ ΤΟ ΜΕΓΕΘΟΣ</vt:lpstr>
      <vt:lpstr>ΚΛΙΝΙΚΗ ΕΚΔΗΛΩΣΗ ΥΠΟΦΥΣΙΑΚΩΝ ΑΔΕΝΩΜΑΤΩΝ</vt:lpstr>
      <vt:lpstr>ΥΠΟΦΥΣΙΑΚΑ ΑΔΕΝΩΜΑΤΑ</vt:lpstr>
      <vt:lpstr>ΣΥΜΠΤΩΜΑΤΟΛΟΓΙΑ ΑΠΟ ΠΙΕΣΤΙΚΑ ΦΑΙΝΟΜΕΝΑ</vt:lpstr>
      <vt:lpstr>ΥΠΟΦΥΣΙΑΚΑ ΑΔΕΝΩΜΑΤΑ</vt:lpstr>
      <vt:lpstr>Τι ευθύνεται για την δημιουργία των υποφυσιακών αδενωμάτων?</vt:lpstr>
      <vt:lpstr>Παρουσίαση του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NANTIA</dc:creator>
  <cp:lastModifiedBy>Microsoft Office User</cp:lastModifiedBy>
  <cp:revision>209</cp:revision>
  <dcterms:created xsi:type="dcterms:W3CDTF">2018-11-27T17:07:15Z</dcterms:created>
  <dcterms:modified xsi:type="dcterms:W3CDTF">2021-10-10T19:24:14Z</dcterms:modified>
</cp:coreProperties>
</file>