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7" r:id="rId2"/>
    <p:sldId id="276" r:id="rId3"/>
    <p:sldId id="258" r:id="rId4"/>
    <p:sldId id="259" r:id="rId5"/>
    <p:sldId id="260" r:id="rId6"/>
    <p:sldId id="261" r:id="rId7"/>
    <p:sldId id="295" r:id="rId8"/>
    <p:sldId id="297" r:id="rId9"/>
    <p:sldId id="262" r:id="rId10"/>
    <p:sldId id="290" r:id="rId11"/>
    <p:sldId id="263" r:id="rId12"/>
    <p:sldId id="291" r:id="rId13"/>
    <p:sldId id="264" r:id="rId14"/>
    <p:sldId id="265" r:id="rId15"/>
    <p:sldId id="266" r:id="rId16"/>
    <p:sldId id="292" r:id="rId17"/>
    <p:sldId id="293" r:id="rId18"/>
    <p:sldId id="267" r:id="rId19"/>
    <p:sldId id="268" r:id="rId20"/>
    <p:sldId id="269" r:id="rId21"/>
    <p:sldId id="298" r:id="rId22"/>
    <p:sldId id="270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0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4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9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9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8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8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6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3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4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35B7-BA4D-4867-A1C5-18C10EA4341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0C34F-C28E-484A-AC50-BB506E49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637211" y="243841"/>
            <a:ext cx="9143999" cy="161108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rgbClr val="0000FF"/>
                </a:solidFill>
                <a:latin typeface="TimesNewRomanPS-BoldMT"/>
              </a:rPr>
              <a:t>ΤΕΧΝΗ ΚΑΙ </a:t>
            </a:r>
            <a:r>
              <a:rPr lang="el-GR" sz="3200" b="1" dirty="0" smtClean="0">
                <a:solidFill>
                  <a:srgbClr val="0000FF"/>
                </a:solidFill>
                <a:latin typeface="TimesNewRomanPS-BoldMT"/>
              </a:rPr>
              <a:t>ΜΙΜΗΤΙΚΗ ΑΝΑΠΑΡΑΣΤΣΗ</a:t>
            </a:r>
            <a:endParaRPr lang="en-US" sz="32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637211" y="1854926"/>
            <a:ext cx="9144000" cy="4572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sz="3200" b="1" dirty="0" smtClean="0">
              <a:solidFill>
                <a:schemeClr val="tx2"/>
              </a:solidFill>
            </a:endParaRPr>
          </a:p>
          <a:p>
            <a:endParaRPr lang="en-US" sz="3200" b="1" dirty="0">
              <a:solidFill>
                <a:schemeClr val="tx2"/>
              </a:solidFill>
            </a:endParaRPr>
          </a:p>
          <a:p>
            <a:r>
              <a:rPr lang="el-GR" sz="3200" b="1" dirty="0" smtClean="0">
                <a:solidFill>
                  <a:schemeClr val="tx2"/>
                </a:solidFill>
              </a:rPr>
              <a:t>Ομοιότητα </a:t>
            </a:r>
          </a:p>
        </p:txBody>
      </p:sp>
    </p:spTree>
    <p:extLst>
      <p:ext uri="{BB962C8B-B14F-4D97-AF65-F5344CB8AC3E}">
        <p14:creationId xmlns:p14="http://schemas.microsoft.com/office/powerpoint/2010/main" val="22154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447675"/>
            <a:ext cx="10515600" cy="6229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Ένα πράγμα είναι με πολλούς τρόπους και κανένας τους, όπως επισημαίνει ο Goodman, δεν είναι </a:t>
            </a:r>
            <a:r>
              <a:rPr lang="el-GR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τρόπος με τον οποίο ένα πράγμα είναι. </a:t>
            </a:r>
          </a:p>
          <a:p>
            <a:pPr>
              <a:lnSpc>
                <a:spcPct val="100000"/>
              </a:lnSpc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Εάν επιθυμούσε ένας ζωγράφος να κάνει το πορτραίτο σας, αντιγράφοντας με τη μεγαλύτερη δυνατή ευσυνειδησία αυτό που έχει απέναντί του, τι ακριβώς θα αντέγραφε; Έναν άνθρωπο, άνδρα ή γυναίκα, ένα σύμπλεγμα κυττάρων, έναν εργαζόμενο, φοιτητή, έναν νευρικό ή ήσυχο άνθρωπο, ή τι άλλο ακόμα; </a:t>
            </a:r>
          </a:p>
          <a:p>
            <a:pPr>
              <a:lnSpc>
                <a:spcPct val="100000"/>
              </a:lnSpc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 απ’ όλα αυτά συνιστά αυτό που είστε; Τίποτε απ’ όλα αυτά ξεχωριστά, θα απαντούσατε ίσως, αλλά μάλλον όλα αυτά μαζί. </a:t>
            </a:r>
            <a:endParaRPr lang="el-G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Πώς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όμως ο πρόθυμος να φτιάξει την πιστή σας εικόνα καλλιτέχνης θα μπορούσε να τα αντιγράψει όλα αυτά μαζί –και πώς άλλωστε; </a:t>
            </a:r>
            <a:endParaRPr lang="el-G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Πώς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αντιγράφονται άραγε οι ιδιότητες του χαρακτήρα ενός ανθρώπου; </a:t>
            </a:r>
            <a:endParaRPr lang="el-G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Αλλά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ακόμα και αν τα κατάφερνε με κάποιο τρόπο, τότε το αποτέλεσμα που θα προέκυπτε πόρρω θα απείχε από του να συνιστά την εικόνα-καθρέφτη σας.</a:t>
            </a:r>
            <a:endParaRPr lang="el-GR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2065" y="87087"/>
            <a:ext cx="11420856" cy="656136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l-GR" sz="900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Αυτό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που θα προσπαθούσε επομένως να αντιγράψει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καλλιτέχνης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εκείνος ο οποίος θα επέμενε σε μια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μιμητική αναπαράσταση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των αντικειμένων, δεν θα ήταν παρά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ένας από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τους τρόπους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τους οποίους τα αντικείμενα είναι ή μάλλον φαίνονται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και μάλιστα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υπό ορισμένες συνθήκες: υπό μια ευνοϊκή οπτική γωνία,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σε κατάλληλο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φωτισμό, απαλλαγμένα από κάθε είδους σκέψεις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ή ερμηνείες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που θα μπορούσαν να τα ωραιοποιήσουν ή να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διαστρεβλώσουν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όπως παρουσιάζονται, δηλ., σε ένα αθώο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απροκατάληπτο μάτι υπό ασηπτικές συνθήκες.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Αθώο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μάτι όμως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δεν υπάρχει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ο καλλιτέχνης δεν εργάζεται in </a:t>
            </a:r>
            <a:r>
              <a:rPr lang="la-Lat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vitro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πώς αλλά και το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 βλέπουμε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ρυθμίζεται από τις ανάγκες και τις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προσχηματισμένες αντιλήψεις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5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323975"/>
            <a:ext cx="10515600" cy="4852988"/>
          </a:xfrm>
        </p:spPr>
        <p:txBody>
          <a:bodyPr/>
          <a:lstStyle/>
          <a:p>
            <a:r>
              <a:rPr lang="el-GR" dirty="0" smtClean="0"/>
              <a:t>Η </a:t>
            </a:r>
            <a:r>
              <a:rPr lang="el-GR" b="1" dirty="0" smtClean="0"/>
              <a:t>όραση </a:t>
            </a:r>
            <a:endParaRPr lang="en-US" b="1" dirty="0" smtClean="0"/>
          </a:p>
          <a:p>
            <a:r>
              <a:rPr lang="el-GR" b="1" dirty="0" smtClean="0"/>
              <a:t>επιλέγει, απορρίπτει, οργανώνει, ταξινομεί, αναλύει, κατασκευάζει</a:t>
            </a:r>
            <a:r>
              <a:rPr lang="el-GR" dirty="0" smtClean="0"/>
              <a:t>. </a:t>
            </a:r>
            <a:endParaRPr lang="en-US" dirty="0" smtClean="0"/>
          </a:p>
          <a:p>
            <a:r>
              <a:rPr lang="el-GR" b="1" dirty="0" smtClean="0"/>
              <a:t>Δεν καθρεφτίζει </a:t>
            </a:r>
            <a:r>
              <a:rPr lang="el-GR" dirty="0" smtClean="0"/>
              <a:t>τόσο όσο </a:t>
            </a:r>
            <a:r>
              <a:rPr lang="el-GR" b="1" dirty="0" smtClean="0"/>
              <a:t>προσλαμβάνει και φτιάχνει</a:t>
            </a:r>
            <a:r>
              <a:rPr lang="el-GR" dirty="0" smtClean="0"/>
              <a:t>, όπως επισημαίνει ο Goodman. Και αυτό που προσλαμβάνει και φτιάχνει, δεν της παρουσιάζεται ως ένα γυμνό δεδομένο της αίσθησης· δεν βλέπουμε ποτέ ‘σκέτα’ πράγματα, αλλά πράγματα συγκεκριμένα, ανθρώπους, φίλους, εχθρούς, άστρα, κ.λπ. </a:t>
            </a:r>
            <a:endParaRPr lang="en-US" dirty="0" smtClean="0"/>
          </a:p>
          <a:p>
            <a:r>
              <a:rPr lang="el-GR" b="1" dirty="0" smtClean="0"/>
              <a:t>Το αθώο μάτι, όπως και το σκέτο δεδομένο, δεν είναι παρά ένας μύθος</a:t>
            </a:r>
            <a:r>
              <a:rPr lang="en-US" dirty="0" smtClean="0"/>
              <a:t>.</a:t>
            </a:r>
            <a:endParaRPr lang="el-GR" sz="8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7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2846" y="69669"/>
            <a:ext cx="11110504" cy="668818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l-GR" sz="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l-GR" dirty="0" smtClean="0"/>
          </a:p>
          <a:p>
            <a:pPr marL="457200" lvl="1" indent="0">
              <a:buNone/>
            </a:pPr>
            <a:r>
              <a:rPr lang="el-GR" sz="2800" dirty="0" smtClean="0"/>
              <a:t>Η </a:t>
            </a:r>
            <a:r>
              <a:rPr lang="el-GR" sz="2800" dirty="0"/>
              <a:t>επιδίωξη, δε, εκ μέρους ορισμένων καλλιτεχνών </a:t>
            </a:r>
            <a:r>
              <a:rPr lang="el-GR" sz="2800" dirty="0" smtClean="0"/>
              <a:t>της ‘</a:t>
            </a:r>
            <a:r>
              <a:rPr lang="el-GR" sz="2800" b="1" dirty="0" smtClean="0"/>
              <a:t>αθώας</a:t>
            </a:r>
            <a:r>
              <a:rPr lang="el-GR" sz="2800" b="1" dirty="0"/>
              <a:t>’ όρασης</a:t>
            </a:r>
            <a:r>
              <a:rPr lang="el-GR" sz="2800" dirty="0"/>
              <a:t>, </a:t>
            </a:r>
            <a:r>
              <a:rPr lang="el-GR" sz="2800" dirty="0" smtClean="0"/>
              <a:t>που </a:t>
            </a:r>
            <a:r>
              <a:rPr lang="el-GR" sz="2800" dirty="0"/>
              <a:t>θα προσλάμβανε τα πράγματα όπως αυτά </a:t>
            </a:r>
            <a:r>
              <a:rPr lang="el-GR" sz="2800" dirty="0" smtClean="0"/>
              <a:t>είναι, δεν </a:t>
            </a:r>
            <a:r>
              <a:rPr lang="el-GR" sz="2800" dirty="0"/>
              <a:t>συνιστά παρά </a:t>
            </a:r>
            <a:r>
              <a:rPr lang="el-GR" sz="2800" b="1" dirty="0"/>
              <a:t>έναν ακόμα τρόπο κατασκευής ή ερμηνείας τους</a:t>
            </a:r>
            <a:r>
              <a:rPr lang="el-GR" sz="2800" dirty="0"/>
              <a:t>.</a:t>
            </a:r>
          </a:p>
          <a:p>
            <a:pPr marL="457200" lvl="1" indent="0">
              <a:buNone/>
            </a:pPr>
            <a:r>
              <a:rPr lang="el-GR" sz="2800" dirty="0"/>
              <a:t>Κατά συνέπεια, όταν οι καλλιτέχνες αυτοί αναπαριστούν </a:t>
            </a:r>
            <a:r>
              <a:rPr lang="el-GR" sz="2800" dirty="0" smtClean="0"/>
              <a:t>ένα αντικείμενο</a:t>
            </a:r>
            <a:r>
              <a:rPr lang="el-GR" sz="2800" dirty="0"/>
              <a:t>, </a:t>
            </a:r>
            <a:r>
              <a:rPr lang="el-GR" sz="2800" b="1" dirty="0"/>
              <a:t>δεν αντιγράφουν την κατασκευή ή την ερμηνεία του</a:t>
            </a:r>
            <a:r>
              <a:rPr lang="el-GR" sz="2800" dirty="0"/>
              <a:t>· </a:t>
            </a:r>
            <a:r>
              <a:rPr lang="el-GR" sz="2800" dirty="0" smtClean="0"/>
              <a:t>την </a:t>
            </a:r>
            <a:r>
              <a:rPr lang="el-GR" sz="2800" b="1" dirty="0" smtClean="0"/>
              <a:t>πραγματοποιούν</a:t>
            </a:r>
            <a:r>
              <a:rPr lang="el-GR" sz="2800" dirty="0"/>
              <a:t>. </a:t>
            </a:r>
            <a:endParaRPr lang="el-GR" sz="2800" dirty="0" smtClean="0"/>
          </a:p>
          <a:p>
            <a:pPr marL="457200" lvl="1" indent="0">
              <a:buNone/>
            </a:pPr>
            <a:r>
              <a:rPr lang="el-GR" sz="2800" dirty="0" smtClean="0"/>
              <a:t>Τίποτα </a:t>
            </a:r>
            <a:r>
              <a:rPr lang="el-GR" sz="2800" dirty="0"/>
              <a:t>δεν αναπαρίσταται όπως αυτό είναι ή </a:t>
            </a:r>
            <a:r>
              <a:rPr lang="el-GR" sz="2800" dirty="0" smtClean="0"/>
              <a:t>με όλους </a:t>
            </a:r>
            <a:r>
              <a:rPr lang="el-GR" sz="2800" dirty="0"/>
              <a:t>τους τρόπους που αυτό είναι ή όπως φαίνεται σε ένα </a:t>
            </a:r>
            <a:r>
              <a:rPr lang="el-GR" sz="2800" dirty="0" smtClean="0"/>
              <a:t>υποθετικά αθώο </a:t>
            </a:r>
            <a:r>
              <a:rPr lang="el-GR" sz="2800" dirty="0"/>
              <a:t>μάτι. </a:t>
            </a:r>
            <a:endParaRPr lang="el-GR" sz="2800" dirty="0" smtClean="0"/>
          </a:p>
          <a:p>
            <a:pPr marL="457200" lvl="1" indent="0">
              <a:buNone/>
            </a:pPr>
            <a:r>
              <a:rPr lang="el-GR" sz="2800" b="1" dirty="0" smtClean="0"/>
              <a:t>Η </a:t>
            </a:r>
            <a:r>
              <a:rPr lang="el-GR" sz="2800" b="1" dirty="0"/>
              <a:t>αναπαράσταση ως μίμηση είναι, σύμφωνα μ’ αυτήν </a:t>
            </a:r>
            <a:r>
              <a:rPr lang="el-GR" sz="2800" b="1" dirty="0" smtClean="0"/>
              <a:t>την ανάλυση</a:t>
            </a:r>
            <a:r>
              <a:rPr lang="el-GR" sz="2800" b="1" dirty="0"/>
              <a:t>, λογικά ασυνεπής και στην πραγματικότητα αδύνατη</a:t>
            </a:r>
            <a:r>
              <a:rPr lang="el-GR" dirty="0"/>
              <a:t>.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8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14103" y="182880"/>
            <a:ext cx="10868297" cy="6548846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800" dirty="0" smtClean="0"/>
          </a:p>
          <a:p>
            <a:endParaRPr lang="el-G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την ίδια κατεύθυνση εναντίον της θεωρίας της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ομοιότητας κινείται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η θεωρία για την τέχνη του Ernst Gombrich.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επιχειρήματα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 Gombrich αντλούνται από την μελέτη και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ανάλυση της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εξέλιξης των καλλιτεχνικών μορφών και στυλ και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βρίσκουν στήριξη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παραδείγματα προερχόμενα από την ιστορία της τέχνης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ζωγράφος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ισχυρίζεται ο Gombrich, ποτέ δεν καταγράφει αυτό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που βλέπει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σαν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επρόκειτο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για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κάτι ουδέτερο, το οποίο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απλώς αναπαράγεται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τέτοιο όπως είναι.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Προκειμένου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αναπαραστήσει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ένα αντικείμενο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ξεκινά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ένα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λεξιλόγιο εικαστικών συμβάσεων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οποίο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προσαρμόζει τις ιδιαίτερες ανάγκες του αντικειμένου,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που επιχειρεί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αναπαραστήσει.</a:t>
            </a:r>
          </a:p>
        </p:txBody>
      </p:sp>
    </p:spTree>
    <p:extLst>
      <p:ext uri="{BB962C8B-B14F-4D97-AF65-F5344CB8AC3E}">
        <p14:creationId xmlns:p14="http://schemas.microsoft.com/office/powerpoint/2010/main" val="16869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8639" y="217714"/>
            <a:ext cx="11199223" cy="644434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αναπαράσταση του ορατού κόσμου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–αίτημα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δυτικής τέχνης από την αναγέννηση μέχρι το 19ο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αιώνα– προϋποθέτει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σύστημα επεξεργασμένων σχημάτων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οποίο εξελίσσεται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διαμορφώνοντας έτσι την ιστορία των καλλιτεχνικών στυλ.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 η τέχνη (η αναπαραστασιακή τέχνη) δεν ήταν παρά αντιγραφή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της ορατής πραγματικότητας έτσι όπως αυτή είναι, πώς θα μπορούσε να εξηγηθεί η ποικιλία των τρόπων με τους οποίους απεικονίζεται αυτή η πραγματικότητα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σύμφωνα με τα διάφορα καλλιτεχνικά στυλ; 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τρόπος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για παράδειγμα, που ένας ζωγράφος της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αναγέννησης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ζωγράφιζε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πορτραίτο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προφανώς διαφορετικός από τον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τρόπο που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ζωγραφίζει ένα πορτραίτο ένας ιμπρεσιονιστής καλλιτέχνης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του19ου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 ένας καλλιτέχνης του 20ου αιώνα, χωρίς αυτό να σημαίνει ότι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οι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άνθρωποι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έχουν στο μεταξύ αλλάξει τόσο δραματικά όσο 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τρόπος αναπαράστασής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376" y="137159"/>
            <a:ext cx="6671624" cy="7498080"/>
          </a:xfrm>
          <a:prstGeom prst="rect">
            <a:avLst/>
          </a:prstGeo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222" y="137159"/>
            <a:ext cx="5188746" cy="76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6" y="0"/>
            <a:ext cx="5742930" cy="687688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66" y="0"/>
            <a:ext cx="6029467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7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0263" y="156754"/>
            <a:ext cx="11260183" cy="6574972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Η </a:t>
            </a:r>
            <a:r>
              <a:rPr lang="el-GR" dirty="0"/>
              <a:t>μελέτη της ιστορίας της τέχνης δείχνει ότι </a:t>
            </a:r>
            <a:r>
              <a:rPr lang="el-GR" dirty="0" smtClean="0"/>
              <a:t>η </a:t>
            </a:r>
            <a:r>
              <a:rPr lang="el-GR" b="1" dirty="0" smtClean="0"/>
              <a:t>ιδέα </a:t>
            </a:r>
            <a:r>
              <a:rPr lang="el-GR" b="1" dirty="0"/>
              <a:t>της αναπαράστασης ως πιστής αντιγραφής </a:t>
            </a:r>
            <a:r>
              <a:rPr lang="el-GR" b="1" dirty="0">
                <a:solidFill>
                  <a:srgbClr val="FF0000"/>
                </a:solidFill>
              </a:rPr>
              <a:t>δεν είναι </a:t>
            </a:r>
            <a:r>
              <a:rPr lang="el-GR" b="1" dirty="0" smtClean="0">
                <a:solidFill>
                  <a:srgbClr val="FF0000"/>
                </a:solidFill>
              </a:rPr>
              <a:t>υπερασπίσιμη</a:t>
            </a:r>
            <a:r>
              <a:rPr lang="el-GR" dirty="0" smtClean="0"/>
              <a:t>, όπως </a:t>
            </a:r>
            <a:r>
              <a:rPr lang="el-GR" b="1" dirty="0">
                <a:solidFill>
                  <a:srgbClr val="FF0000"/>
                </a:solidFill>
              </a:rPr>
              <a:t>δεν είναι υπερασπίσιμη</a:t>
            </a:r>
            <a:r>
              <a:rPr lang="el-GR" b="1" dirty="0"/>
              <a:t> άλλωστε και η ιδέα ότι υπάρχει </a:t>
            </a:r>
            <a:r>
              <a:rPr lang="el-GR" b="1" dirty="0" smtClean="0"/>
              <a:t>ένα δεδομένο </a:t>
            </a:r>
            <a:r>
              <a:rPr lang="el-GR" b="1" dirty="0"/>
              <a:t>σύστημα «φυσικών σημείων», των οποίων κάνει χρήση </a:t>
            </a:r>
            <a:r>
              <a:rPr lang="el-GR" b="1" dirty="0" smtClean="0"/>
              <a:t>ο καλλιτέχνης </a:t>
            </a:r>
            <a:r>
              <a:rPr lang="el-GR" b="1" dirty="0"/>
              <a:t>προκειμένου να ‘μιμηθεί’ </a:t>
            </a:r>
            <a:r>
              <a:rPr lang="el-GR" b="1" dirty="0" smtClean="0"/>
              <a:t>την </a:t>
            </a:r>
            <a:r>
              <a:rPr lang="el-GR" b="1" dirty="0"/>
              <a:t>πραγματικότητα</a:t>
            </a:r>
            <a:r>
              <a:rPr lang="el-GR" dirty="0"/>
              <a:t>, </a:t>
            </a:r>
            <a:r>
              <a:rPr lang="el-GR" dirty="0" smtClean="0"/>
              <a:t>όπως υπέθετε </a:t>
            </a:r>
            <a:r>
              <a:rPr lang="el-GR" dirty="0"/>
              <a:t>η κλασική αντίληψη για την </a:t>
            </a:r>
            <a:r>
              <a:rPr lang="el-GR" dirty="0" smtClean="0"/>
              <a:t>αναπαράσταση. </a:t>
            </a:r>
          </a:p>
          <a:p>
            <a:pPr marL="0" indent="0">
              <a:buNone/>
            </a:pPr>
            <a:r>
              <a:rPr lang="el-GR" dirty="0" smtClean="0"/>
              <a:t>Εάν </a:t>
            </a:r>
            <a:r>
              <a:rPr lang="el-GR" dirty="0"/>
              <a:t>πράγματι έτσι είχαν τα πράγματα, εάν </a:t>
            </a:r>
            <a:r>
              <a:rPr lang="el-GR" dirty="0" smtClean="0"/>
              <a:t>δηλ. υπήρχαν </a:t>
            </a:r>
            <a:r>
              <a:rPr lang="el-GR" dirty="0"/>
              <a:t>τέτοια σημεία, τα οποία θα αποτελούσαν ακριβή </a:t>
            </a:r>
            <a:r>
              <a:rPr lang="el-GR" dirty="0" smtClean="0"/>
              <a:t>αντιγραφή της </a:t>
            </a:r>
            <a:r>
              <a:rPr lang="el-GR" dirty="0"/>
              <a:t>φύσης, τότε, </a:t>
            </a:r>
            <a:r>
              <a:rPr lang="el-GR" dirty="0" smtClean="0"/>
              <a:t>όπως παρατηρεί </a:t>
            </a:r>
            <a:r>
              <a:rPr lang="el-GR" dirty="0"/>
              <a:t>ο Gombrich, όλη η ιστορία της </a:t>
            </a:r>
            <a:r>
              <a:rPr lang="el-GR" dirty="0" smtClean="0"/>
              <a:t>τέχνης δεν </a:t>
            </a:r>
            <a:r>
              <a:rPr lang="el-GR" dirty="0"/>
              <a:t>θα ήταν παρά ένα μεγάλο </a:t>
            </a:r>
            <a:r>
              <a:rPr lang="el-GR" dirty="0" smtClean="0"/>
              <a:t>αίνιγμα*.</a:t>
            </a:r>
          </a:p>
          <a:p>
            <a:pPr marL="0" indent="0">
              <a:buNone/>
            </a:pPr>
            <a:r>
              <a:rPr lang="el-GR" dirty="0" smtClean="0"/>
              <a:t>---------------------------------------------------------------------------------</a:t>
            </a:r>
          </a:p>
          <a:p>
            <a:pPr marL="0" indent="0">
              <a:buNone/>
            </a:pPr>
            <a:r>
              <a:rPr lang="el-GR" dirty="0" smtClean="0"/>
              <a:t>* </a:t>
            </a:r>
            <a:r>
              <a:rPr lang="fr-FR" sz="2400" dirty="0" smtClean="0"/>
              <a:t>E</a:t>
            </a:r>
            <a:r>
              <a:rPr lang="fr-FR" sz="2400" dirty="0"/>
              <a:t>. H. Gombrich, </a:t>
            </a:r>
            <a:r>
              <a:rPr lang="en-US" sz="2400" i="1" dirty="0" smtClean="0"/>
              <a:t>Art </a:t>
            </a:r>
            <a:r>
              <a:rPr lang="en-US" sz="2400" i="1" dirty="0"/>
              <a:t>and Illusion</a:t>
            </a:r>
            <a:r>
              <a:rPr lang="en-US" sz="2400" dirty="0"/>
              <a:t>, </a:t>
            </a:r>
            <a:r>
              <a:rPr lang="en-US" sz="2400" dirty="0" smtClean="0"/>
              <a:t>1959.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16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931" y="148044"/>
            <a:ext cx="11146972" cy="64356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Πώς θα εξηγούσαμε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τα αναπαραστασιακά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εγχειρήματα των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πρωτογόνων ή των παιδιών ή  τις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εξαιρετικά μεγάλες διαφορές που υπάρχουν στον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τρόπο αναπαράστασης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που υιοθετούνται σε διάφορες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καλλιτεχνικές περιόδους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τάσεις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στυλ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l-G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Αντί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επιμένουμε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λοιπόν στην υπόθεση ότι η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αναπαραστασιακή τέχνη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συνιστά αντιγραφή των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αντικειμένων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όπως αυτά είναι, θα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ήταν προτιμότερο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δεχτούμε ότι αυτό που κάνει είναι να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προσεγγίζει,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 διαφορετικούς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τρόπους κάθε φορά, τα δεδομένα της εμπειρίας μας.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Αυτό οδηγεί τον Gombrich στο συμπέρασμα ότι η τέχνη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‘εννοιολογικής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φύσης,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ότι προέρχεται από το ανθρώπινο πνεύμα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και όχι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την αντίληψη. Ο Gombrich μάλιστα διατείνεται ότι, εξ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αιτίας ακριβώς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 ότι η φύση της τέχνης είναι εννοιολογική, μας δίνεται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δυνατότητα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αναγνωρίζουμε, μέσω του στυλ τους, τις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διάφορες μορφές αναπαράστασης*.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l-GR" dirty="0" smtClean="0"/>
              <a:t>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el-GR" sz="2400" dirty="0" smtClean="0"/>
              <a:t>*</a:t>
            </a:r>
            <a:r>
              <a:rPr lang="el-GR" sz="1900" dirty="0" smtClean="0"/>
              <a:t>Η </a:t>
            </a:r>
            <a:r>
              <a:rPr lang="el-GR" sz="1900" dirty="0"/>
              <a:t>θέση αυτή του Gombrich κατατάσσει τη θεωρία του στην πλευρά των </a:t>
            </a:r>
            <a:r>
              <a:rPr lang="el-GR" sz="1900" dirty="0" smtClean="0"/>
              <a:t>συμβασιοκρατικών λεγόμενων </a:t>
            </a:r>
            <a:r>
              <a:rPr lang="el-GR" sz="1900" dirty="0"/>
              <a:t>θεωριών, οι οποίες έρχονται σε ευθεία αντιπαράθεση με τις αντιληπτικές θεωρίες </a:t>
            </a:r>
            <a:r>
              <a:rPr lang="el-GR" sz="1900" dirty="0" smtClean="0"/>
              <a:t>που αποδίδουν </a:t>
            </a:r>
            <a:r>
              <a:rPr lang="el-GR" sz="1900" dirty="0"/>
              <a:t>προτεραιότητα στη ‘φυσική’ σχέση ανάμεσα σε αναπαράσταση και αναπαριστάμενο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2967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799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l-GR" b="1" i="1" dirty="0" smtClean="0">
                <a:solidFill>
                  <a:srgbClr val="7030A0"/>
                </a:solidFill>
              </a:rPr>
              <a:t>Ομοιότητα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0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74765" y="330926"/>
            <a:ext cx="11120845" cy="63224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b="1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sz="2400" b="1" dirty="0" smtClean="0">
                <a:solidFill>
                  <a:srgbClr val="7030A0"/>
                </a:solidFill>
              </a:rPr>
              <a:t>Τα </a:t>
            </a:r>
            <a:r>
              <a:rPr lang="el-GR" sz="2400" b="1" dirty="0">
                <a:solidFill>
                  <a:srgbClr val="7030A0"/>
                </a:solidFill>
              </a:rPr>
              <a:t>διάφορα στυλ </a:t>
            </a:r>
            <a:r>
              <a:rPr lang="el-GR" sz="2400" b="1" dirty="0" smtClean="0">
                <a:solidFill>
                  <a:srgbClr val="7030A0"/>
                </a:solidFill>
              </a:rPr>
              <a:t>διαφέρουν ανάλογα </a:t>
            </a:r>
            <a:r>
              <a:rPr lang="el-GR" sz="2400" b="1" dirty="0">
                <a:solidFill>
                  <a:srgbClr val="7030A0"/>
                </a:solidFill>
              </a:rPr>
              <a:t>με τον αριθμό </a:t>
            </a:r>
            <a:r>
              <a:rPr lang="el-GR" sz="2400" b="1" dirty="0" smtClean="0">
                <a:solidFill>
                  <a:srgbClr val="7030A0"/>
                </a:solidFill>
              </a:rPr>
              <a:t>και </a:t>
            </a:r>
            <a:r>
              <a:rPr lang="el-GR" sz="2400" b="1" dirty="0">
                <a:solidFill>
                  <a:srgbClr val="7030A0"/>
                </a:solidFill>
              </a:rPr>
              <a:t>το </a:t>
            </a:r>
            <a:r>
              <a:rPr lang="el-GR" sz="2400" b="1" dirty="0" smtClean="0">
                <a:solidFill>
                  <a:srgbClr val="7030A0"/>
                </a:solidFill>
              </a:rPr>
              <a:t>είδος </a:t>
            </a:r>
            <a:r>
              <a:rPr lang="el-GR" sz="2400" b="1" dirty="0">
                <a:solidFill>
                  <a:srgbClr val="7030A0"/>
                </a:solidFill>
              </a:rPr>
              <a:t>των ερωτημάτων που επιτρέπουν στον καλλιτέχνη </a:t>
            </a:r>
            <a:r>
              <a:rPr lang="el-GR" sz="2400" b="1" dirty="0" smtClean="0">
                <a:solidFill>
                  <a:srgbClr val="7030A0"/>
                </a:solidFill>
              </a:rPr>
              <a:t>να θέτει </a:t>
            </a:r>
            <a:r>
              <a:rPr lang="el-GR" sz="2400" b="1" dirty="0">
                <a:solidFill>
                  <a:srgbClr val="7030A0"/>
                </a:solidFill>
              </a:rPr>
              <a:t>κάθε φορά. </a:t>
            </a:r>
            <a:endParaRPr lang="el-GR" sz="2400" b="1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sz="2400" b="1" dirty="0" smtClean="0">
                <a:solidFill>
                  <a:srgbClr val="7030A0"/>
                </a:solidFill>
              </a:rPr>
              <a:t>Ο </a:t>
            </a:r>
            <a:r>
              <a:rPr lang="el-GR" sz="2400" b="1" dirty="0">
                <a:solidFill>
                  <a:srgbClr val="7030A0"/>
                </a:solidFill>
              </a:rPr>
              <a:t>καλλιτέχνης δεν αντιγράφει τον ορατό κόσμο </a:t>
            </a:r>
            <a:r>
              <a:rPr lang="el-GR" sz="2400" b="1" dirty="0" smtClean="0">
                <a:solidFill>
                  <a:srgbClr val="7030A0"/>
                </a:solidFill>
              </a:rPr>
              <a:t>σαν να επρόκειτο </a:t>
            </a:r>
            <a:r>
              <a:rPr lang="el-GR" sz="2400" b="1" dirty="0">
                <a:solidFill>
                  <a:srgbClr val="7030A0"/>
                </a:solidFill>
              </a:rPr>
              <a:t>για κάτι σταθερό και δεδομένο</a:t>
            </a:r>
            <a:r>
              <a:rPr lang="el-GR" sz="2400" dirty="0">
                <a:solidFill>
                  <a:srgbClr val="7030A0"/>
                </a:solidFill>
              </a:rPr>
              <a:t>. Του απευθύνει </a:t>
            </a:r>
            <a:r>
              <a:rPr lang="el-GR" sz="2400" dirty="0" smtClean="0">
                <a:solidFill>
                  <a:srgbClr val="7030A0"/>
                </a:solidFill>
              </a:rPr>
              <a:t>ερωτήματα και </a:t>
            </a:r>
            <a:r>
              <a:rPr lang="el-GR" sz="2400" dirty="0">
                <a:solidFill>
                  <a:srgbClr val="7030A0"/>
                </a:solidFill>
              </a:rPr>
              <a:t>λαμβάνει απ’ αυτόν ένα τέτοιο πλήθος πληροφοριών, που </a:t>
            </a:r>
            <a:r>
              <a:rPr lang="el-GR" sz="2400" dirty="0" smtClean="0">
                <a:solidFill>
                  <a:srgbClr val="7030A0"/>
                </a:solidFill>
              </a:rPr>
              <a:t>κανένα έργο </a:t>
            </a:r>
            <a:r>
              <a:rPr lang="el-GR" sz="2400" dirty="0">
                <a:solidFill>
                  <a:srgbClr val="7030A0"/>
                </a:solidFill>
              </a:rPr>
              <a:t>τέχνης δεν </a:t>
            </a:r>
            <a:r>
              <a:rPr lang="el-GR" sz="2400" dirty="0" smtClean="0">
                <a:solidFill>
                  <a:srgbClr val="7030A0"/>
                </a:solidFill>
              </a:rPr>
              <a:t>θα μπορούσε να αναπαραγάγει στην ολότητά του.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 smtClean="0">
                <a:solidFill>
                  <a:srgbClr val="7030A0"/>
                </a:solidFill>
              </a:rPr>
              <a:t>Το</a:t>
            </a:r>
            <a:r>
              <a:rPr lang="el-GR" sz="2400" dirty="0">
                <a:solidFill>
                  <a:srgbClr val="7030A0"/>
                </a:solidFill>
              </a:rPr>
              <a:t> </a:t>
            </a:r>
            <a:r>
              <a:rPr lang="el-GR" sz="2400" dirty="0" smtClean="0">
                <a:solidFill>
                  <a:srgbClr val="7030A0"/>
                </a:solidFill>
              </a:rPr>
              <a:t>συμπέρασμα όμως στο οποίο καταλήγει ο Gombrich εξ αυτού δεν είναι ότι </a:t>
            </a:r>
            <a:r>
              <a:rPr lang="el-GR" sz="2400" dirty="0">
                <a:solidFill>
                  <a:srgbClr val="7030A0"/>
                </a:solidFill>
              </a:rPr>
              <a:t>η αναπαράσταση ως αντιγραφή είναι αδύνατη, αλλά ότι </a:t>
            </a:r>
            <a:r>
              <a:rPr lang="el-GR" sz="2400" b="1" dirty="0" smtClean="0">
                <a:solidFill>
                  <a:srgbClr val="7030A0"/>
                </a:solidFill>
              </a:rPr>
              <a:t>συνιστά έναν </a:t>
            </a:r>
            <a:r>
              <a:rPr lang="el-GR" sz="2400" b="1" dirty="0">
                <a:solidFill>
                  <a:srgbClr val="7030A0"/>
                </a:solidFill>
              </a:rPr>
              <a:t>μόνο από τους δυνατούς τρόπους αναπαράστασης</a:t>
            </a:r>
            <a:r>
              <a:rPr lang="el-GR" sz="2400" dirty="0">
                <a:solidFill>
                  <a:srgbClr val="7030A0"/>
                </a:solidFill>
              </a:rPr>
              <a:t>, ο οποίος, </a:t>
            </a:r>
            <a:r>
              <a:rPr lang="el-GR" sz="2400" dirty="0" smtClean="0">
                <a:solidFill>
                  <a:srgbClr val="7030A0"/>
                </a:solidFill>
              </a:rPr>
              <a:t>όπως και </a:t>
            </a:r>
            <a:r>
              <a:rPr lang="el-GR" sz="2400" dirty="0">
                <a:solidFill>
                  <a:srgbClr val="7030A0"/>
                </a:solidFill>
              </a:rPr>
              <a:t>κάθε άλλος τρόπος, ακολουθεί μια διαδικασία </a:t>
            </a:r>
            <a:r>
              <a:rPr lang="el-GR" sz="2400" dirty="0" smtClean="0">
                <a:solidFill>
                  <a:srgbClr val="7030A0"/>
                </a:solidFill>
              </a:rPr>
              <a:t>σχηματικών αναπαραστάσεων </a:t>
            </a:r>
            <a:r>
              <a:rPr lang="el-GR" sz="2400" dirty="0">
                <a:solidFill>
                  <a:srgbClr val="7030A0"/>
                </a:solidFill>
              </a:rPr>
              <a:t>και διορθώσεων. </a:t>
            </a:r>
            <a:endParaRPr lang="el-GR" sz="2400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822960"/>
            <a:ext cx="10515600" cy="535400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l-GR" b="1" dirty="0">
                <a:solidFill>
                  <a:srgbClr val="7030A0"/>
                </a:solidFill>
              </a:rPr>
              <a:t>Η μίμηση δεν είναι ακριβής αναπαραγωγή μιας οπτικής εμπειρίας, αλλά ανακατασκευή των στοιχείων μιας δομής μοντέλου</a:t>
            </a:r>
            <a:r>
              <a:rPr lang="el-GR" dirty="0">
                <a:solidFill>
                  <a:srgbClr val="7030A0"/>
                </a:solidFill>
              </a:rPr>
              <a:t> (όπως συμβαίνει στην περίπτωση ενός γεωγραφικού χάρτη, π.χ.).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dirty="0">
                <a:solidFill>
                  <a:srgbClr val="7030A0"/>
                </a:solidFill>
              </a:rPr>
              <a:t>Αποτελεί </a:t>
            </a:r>
            <a:r>
              <a:rPr lang="el-GR" b="1" dirty="0">
                <a:solidFill>
                  <a:srgbClr val="7030A0"/>
                </a:solidFill>
              </a:rPr>
              <a:t>μία</a:t>
            </a:r>
            <a:r>
              <a:rPr lang="el-GR" dirty="0">
                <a:solidFill>
                  <a:srgbClr val="7030A0"/>
                </a:solidFill>
              </a:rPr>
              <a:t>, ανάμεσα σε άλλες, </a:t>
            </a:r>
            <a:r>
              <a:rPr lang="el-GR" b="1" dirty="0">
                <a:solidFill>
                  <a:srgbClr val="7030A0"/>
                </a:solidFill>
              </a:rPr>
              <a:t>μορφή αναπαράστασης</a:t>
            </a:r>
            <a:r>
              <a:rPr lang="el-GR" dirty="0">
                <a:solidFill>
                  <a:srgbClr val="7030A0"/>
                </a:solidFill>
              </a:rPr>
              <a:t>, η οποία, όπως κάθε τέτοια μορφή, </a:t>
            </a:r>
            <a:r>
              <a:rPr lang="el-GR" b="1" dirty="0">
                <a:solidFill>
                  <a:srgbClr val="7030A0"/>
                </a:solidFill>
              </a:rPr>
              <a:t>ανταποκρίνεται σε ένα συγκεκριμένο αίτημα μιας δεδομένης εποχής και κοινωνίας</a:t>
            </a:r>
            <a:r>
              <a:rPr lang="el-GR" dirty="0">
                <a:solidFill>
                  <a:srgbClr val="7030A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75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67947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8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 smtClean="0"/>
              <a:t>Το </a:t>
            </a:r>
            <a:r>
              <a:rPr lang="el-GR" sz="2400" dirty="0" smtClean="0"/>
              <a:t>αίτημα αυτό δεν </a:t>
            </a:r>
            <a:r>
              <a:rPr lang="el-GR" sz="2400" dirty="0"/>
              <a:t>είναι άλλο από </a:t>
            </a:r>
            <a:r>
              <a:rPr lang="el-GR" sz="2400" dirty="0" smtClean="0"/>
              <a:t>το αίτημα </a:t>
            </a:r>
            <a:r>
              <a:rPr lang="el-GR" sz="2400" dirty="0"/>
              <a:t>της πιστής αναπαραγωγής του </a:t>
            </a:r>
            <a:r>
              <a:rPr lang="el-GR" sz="2400" dirty="0" smtClean="0"/>
              <a:t>πραγματικού, του ορατού κόσμου</a:t>
            </a:r>
            <a:r>
              <a:rPr lang="el-GR" sz="2400" dirty="0"/>
              <a:t>, εφόσον πρόκειται για τις εικαστικές τέχνες. Όπως όμως και </a:t>
            </a:r>
            <a:r>
              <a:rPr lang="el-GR" sz="2400" dirty="0" smtClean="0"/>
              <a:t>ο ίδιος </a:t>
            </a:r>
            <a:r>
              <a:rPr lang="el-GR" sz="2400" dirty="0"/>
              <a:t>ο Gombrich έχει δεχτεί, </a:t>
            </a:r>
            <a:r>
              <a:rPr lang="el-GR" sz="2400" b="1" dirty="0"/>
              <a:t>ο ορατός κόσμος είναι ανεξάντλητος</a:t>
            </a:r>
            <a:r>
              <a:rPr lang="el-GR" sz="2400" dirty="0"/>
              <a:t> </a:t>
            </a:r>
            <a:r>
              <a:rPr lang="el-GR" sz="2400" dirty="0" smtClean="0"/>
              <a:t>–όσον </a:t>
            </a:r>
            <a:r>
              <a:rPr lang="el-GR" sz="2400" dirty="0"/>
              <a:t>αφορά στις πληροφορίες που παρέχει– και </a:t>
            </a:r>
            <a:r>
              <a:rPr lang="el-GR" sz="2400" b="1" dirty="0"/>
              <a:t>περίπλοκος</a:t>
            </a:r>
            <a:r>
              <a:rPr lang="el-GR" sz="2400" dirty="0"/>
              <a:t>, έτσι </a:t>
            </a:r>
            <a:r>
              <a:rPr lang="el-GR" sz="2400" dirty="0" smtClean="0"/>
              <a:t>ώστε </a:t>
            </a:r>
            <a:r>
              <a:rPr lang="el-GR" sz="2400" b="1" dirty="0" smtClean="0"/>
              <a:t>κανένα </a:t>
            </a:r>
            <a:r>
              <a:rPr lang="el-GR" sz="2400" b="1" dirty="0"/>
              <a:t>έργο να μην μπορεί να τον αναπαραγάγει πλήρως</a:t>
            </a:r>
            <a:r>
              <a:rPr lang="el-GR" sz="2400" dirty="0"/>
              <a:t>. </a:t>
            </a:r>
            <a:endParaRPr lang="el-GR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 smtClean="0"/>
              <a:t>Η </a:t>
            </a:r>
            <a:r>
              <a:rPr lang="el-GR" sz="2400" b="1" dirty="0" smtClean="0"/>
              <a:t>αντιγραφή</a:t>
            </a:r>
            <a:r>
              <a:rPr lang="el-GR" sz="2400" dirty="0" smtClean="0"/>
              <a:t> δεν </a:t>
            </a:r>
            <a:r>
              <a:rPr lang="el-GR" sz="2400" dirty="0"/>
              <a:t>μπορεί να προβληθεί, έστω και ως αίτημα, παρά μόνον με </a:t>
            </a:r>
            <a:r>
              <a:rPr lang="el-GR" sz="2400" dirty="0" smtClean="0"/>
              <a:t>την ταυτόχρονη υπόδειξη των ορίων της και τη σχετικοποίηση της ισχύος της. Παρά την προσπάθεια να επιβληθεί ως κυρίαρχο αναπαραστασιακό μοντέλο, αποδεικνύεται </a:t>
            </a:r>
            <a:r>
              <a:rPr lang="el-GR" sz="2400" b="1" dirty="0"/>
              <a:t>μερική και περιορισμένη</a:t>
            </a:r>
            <a:r>
              <a:rPr lang="el-GR" sz="2400" dirty="0" smtClean="0"/>
              <a:t>.</a:t>
            </a: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2746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3608" y="153301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Δεδομένου μάλιστα ότι εν τέλει η μίμηση δεν συνιστά παρά έναν ακόμα τρόπο κατασκευής ή ερμηνείας των αναπαριστώμενων πραγμάτων, τότε φαίνεται πως ο Goodman έχει δίκιο:</a:t>
            </a:r>
          </a:p>
          <a:p>
            <a:pPr marL="0" indent="0">
              <a:buNone/>
            </a:pPr>
            <a:r>
              <a:rPr lang="el-GR" b="1" dirty="0"/>
              <a:t>Η αναπαράσταση ενός αντικειμένου δεν αντιγράφει την κατασκευή ή την ερμηνεία του· </a:t>
            </a:r>
            <a:r>
              <a:rPr lang="el-GR" b="1" dirty="0">
                <a:solidFill>
                  <a:srgbClr val="FF0000"/>
                </a:solidFill>
              </a:rPr>
              <a:t>την πραγματοποιεί</a:t>
            </a:r>
            <a:r>
              <a:rPr lang="el-GR" b="1" dirty="0"/>
              <a:t>. </a:t>
            </a:r>
          </a:p>
          <a:p>
            <a:pPr marL="0" indent="0">
              <a:buNone/>
            </a:pPr>
            <a:r>
              <a:rPr lang="el-GR" dirty="0"/>
              <a:t>Συνεπώς, η </a:t>
            </a:r>
            <a:r>
              <a:rPr lang="el-GR" b="1" dirty="0"/>
              <a:t>αναπαράσταση ως ακριβής αντιγραφή </a:t>
            </a:r>
            <a:r>
              <a:rPr lang="el-GR" dirty="0"/>
              <a:t>δεν είναι απλώς σχετική και περιορισμένη· είναι </a:t>
            </a:r>
            <a:r>
              <a:rPr lang="el-GR" b="1" dirty="0">
                <a:solidFill>
                  <a:srgbClr val="FF0000"/>
                </a:solidFill>
              </a:rPr>
              <a:t>αδύνατη</a:t>
            </a:r>
            <a:r>
              <a:rPr lang="el-GR" dirty="0"/>
              <a:t>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3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5097" y="152400"/>
            <a:ext cx="11225349" cy="63627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μίμηση συχνά εξηγείται με όρους </a:t>
            </a:r>
            <a:r>
              <a:rPr lang="el-GR" b="1" dirty="0" smtClean="0"/>
              <a:t>ομοιότητας</a:t>
            </a:r>
            <a:r>
              <a:rPr lang="el-GR" dirty="0"/>
              <a:t>.</a:t>
            </a:r>
            <a:r>
              <a:rPr lang="el-GR" dirty="0" smtClean="0"/>
              <a:t> </a:t>
            </a:r>
          </a:p>
          <a:p>
            <a:pPr marL="457200" lvl="1" indent="0">
              <a:buNone/>
            </a:pPr>
            <a:r>
              <a:rPr lang="el-GR" dirty="0" smtClean="0"/>
              <a:t>   Αυτός ο τρόπος προσέγγισης και ερμηνείας του φαινομένου της    μίμησης μοιάζει αξιόπιστος και εύληπτος. Οδηγεί στη διατύπωση μιας </a:t>
            </a:r>
            <a:r>
              <a:rPr lang="el-GR" b="1" dirty="0" smtClean="0"/>
              <a:t>θεωρίας περί της μίμησης ως ομοιότητας</a:t>
            </a:r>
            <a:r>
              <a:rPr lang="el-GR" dirty="0" smtClean="0"/>
              <a:t>, η οποία, μετεξελισσόμενη και διαφοροποιούμενη, διατρέχει την ιστορία της δυτικής σκέψης για την τέχνη </a:t>
            </a:r>
            <a:r>
              <a:rPr lang="el-GR" dirty="0"/>
              <a:t>και την αισθητική ως τις μέρες μας. </a:t>
            </a:r>
            <a:endParaRPr lang="el-GR" dirty="0" smtClean="0"/>
          </a:p>
          <a:p>
            <a:r>
              <a:rPr lang="el-GR" dirty="0" smtClean="0"/>
              <a:t>Η μιμητική αναπαράσταση </a:t>
            </a:r>
            <a:r>
              <a:rPr lang="el-GR" dirty="0"/>
              <a:t>θεωρείται ως η εγκαθίδρυση μιας κατάστασης </a:t>
            </a:r>
            <a:r>
              <a:rPr lang="el-GR" dirty="0" smtClean="0"/>
              <a:t>στην οποία </a:t>
            </a:r>
            <a:r>
              <a:rPr lang="el-GR" dirty="0"/>
              <a:t>κάτι παραπέμπει σε κάτι άλλο λόγω της ομοιότητάς του με </a:t>
            </a:r>
            <a:r>
              <a:rPr lang="el-GR" dirty="0" smtClean="0"/>
              <a:t>αυτό (το </a:t>
            </a:r>
            <a:r>
              <a:rPr lang="el-GR" dirty="0"/>
              <a:t>συνηθέστερο παράδειγμα είναι αυτό μιας εικόνας, η οποία </a:t>
            </a:r>
            <a:r>
              <a:rPr lang="el-GR" dirty="0" smtClean="0"/>
              <a:t>μοιάζει με </a:t>
            </a:r>
            <a:r>
              <a:rPr lang="el-GR" dirty="0"/>
              <a:t>το αντικείμενο το οποίο απεικονίζει).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b="1" dirty="0"/>
              <a:t>θεωρία αυτή </a:t>
            </a:r>
            <a:r>
              <a:rPr lang="el-GR" dirty="0"/>
              <a:t>όμως, </a:t>
            </a:r>
            <a:r>
              <a:rPr lang="el-GR" dirty="0" smtClean="0"/>
              <a:t>παρά την </a:t>
            </a:r>
            <a:r>
              <a:rPr lang="el-GR" dirty="0"/>
              <a:t>υποτιθέμενη προφανή στήριξή της σε κάτι φυσικό </a:t>
            </a:r>
            <a:r>
              <a:rPr lang="el-GR" dirty="0" smtClean="0"/>
              <a:t>και αυταπόδεικτο</a:t>
            </a:r>
            <a:r>
              <a:rPr lang="el-GR" dirty="0"/>
              <a:t>, θέτει, σε μια προσεκτικότερη εξέταση, </a:t>
            </a:r>
            <a:r>
              <a:rPr lang="el-GR" b="1" dirty="0" smtClean="0"/>
              <a:t>πολλά προβλήματα </a:t>
            </a:r>
            <a:r>
              <a:rPr lang="el-GR" dirty="0"/>
              <a:t>και, ως εκ τούτου, αντιμετωπίζεται με </a:t>
            </a:r>
            <a:r>
              <a:rPr lang="el-GR" dirty="0" smtClean="0"/>
              <a:t>μεγάλη επιφυλακτικότητα </a:t>
            </a:r>
            <a:r>
              <a:rPr lang="el-GR" dirty="0"/>
              <a:t>από τους περισσότερους σύγχρονους φιλοσόφους.</a:t>
            </a:r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3143" y="0"/>
            <a:ext cx="10894423" cy="693202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el-GR" sz="8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 smtClean="0"/>
              <a:t>Η </a:t>
            </a:r>
            <a:r>
              <a:rPr lang="el-GR" b="1" dirty="0" smtClean="0"/>
              <a:t>ομοιότητα</a:t>
            </a:r>
            <a:r>
              <a:rPr lang="el-GR" dirty="0" smtClean="0"/>
              <a:t> –ακόμα </a:t>
            </a:r>
            <a:r>
              <a:rPr lang="el-GR" dirty="0"/>
              <a:t>και η ακριβής </a:t>
            </a:r>
            <a:r>
              <a:rPr lang="el-GR" dirty="0" smtClean="0"/>
              <a:t>ομοιότητα– </a:t>
            </a:r>
            <a:r>
              <a:rPr lang="el-GR" dirty="0"/>
              <a:t>ανάμεσα σε ζεύγη</a:t>
            </a:r>
          </a:p>
          <a:p>
            <a:pPr marL="457200" lvl="1" indent="0">
              <a:buNone/>
            </a:pPr>
            <a:r>
              <a:rPr lang="el-GR" sz="2800" dirty="0" smtClean="0"/>
              <a:t>πραγμάτων </a:t>
            </a:r>
            <a:r>
              <a:rPr lang="el-GR" sz="2800" b="1" dirty="0"/>
              <a:t>δεν καθιστά το ένα </a:t>
            </a:r>
            <a:r>
              <a:rPr lang="el-GR" sz="2800" b="1" dirty="0" smtClean="0"/>
              <a:t>πράγμα μίμηση </a:t>
            </a:r>
            <a:r>
              <a:rPr lang="el-GR" sz="2800" b="1" dirty="0"/>
              <a:t>του άλλου</a:t>
            </a:r>
            <a:r>
              <a:rPr lang="el-GR" sz="2800" dirty="0"/>
              <a:t>: το αντίτυπο </a:t>
            </a:r>
            <a:r>
              <a:rPr lang="el-GR" sz="2800" dirty="0" smtClean="0"/>
              <a:t>του βιβλίου </a:t>
            </a:r>
            <a:r>
              <a:rPr lang="el-GR" sz="2800" dirty="0"/>
              <a:t>που </a:t>
            </a:r>
            <a:r>
              <a:rPr lang="el-GR" sz="2800" dirty="0" smtClean="0"/>
              <a:t>βρίσκεται πάνω στο τραπέζι σας είναι  ακριβώς </a:t>
            </a:r>
            <a:r>
              <a:rPr lang="el-GR" sz="2800" dirty="0"/>
              <a:t>όμοιο με όλα </a:t>
            </a:r>
            <a:r>
              <a:rPr lang="el-GR" sz="2800" dirty="0" smtClean="0"/>
              <a:t>τα άλλα </a:t>
            </a:r>
            <a:r>
              <a:rPr lang="el-GR" sz="2800" dirty="0"/>
              <a:t>αντίτυπα αυτού του βιβλίου, δεν μιμείται όμως κανένα απ’ </a:t>
            </a:r>
            <a:r>
              <a:rPr lang="el-GR" sz="2800" dirty="0" smtClean="0"/>
              <a:t>αυτά.</a:t>
            </a:r>
          </a:p>
          <a:p>
            <a:r>
              <a:rPr lang="el-GR" dirty="0" smtClean="0"/>
              <a:t>Η </a:t>
            </a:r>
            <a:r>
              <a:rPr lang="el-GR" b="1" dirty="0"/>
              <a:t>σχέση ομοιότητας </a:t>
            </a:r>
            <a:r>
              <a:rPr lang="el-GR" dirty="0"/>
              <a:t>είναι μία σχέση </a:t>
            </a:r>
            <a:r>
              <a:rPr lang="el-GR" b="1" dirty="0"/>
              <a:t>ανακλαστική</a:t>
            </a:r>
            <a:r>
              <a:rPr lang="el-GR" dirty="0"/>
              <a:t> (κάθε τι </a:t>
            </a:r>
            <a:r>
              <a:rPr lang="el-GR" dirty="0" smtClean="0"/>
              <a:t>μοιάζει στον </a:t>
            </a:r>
            <a:r>
              <a:rPr lang="el-GR" dirty="0"/>
              <a:t>εαυτό του) και </a:t>
            </a:r>
            <a:r>
              <a:rPr lang="el-GR" b="1" dirty="0"/>
              <a:t>συμμετρική</a:t>
            </a:r>
            <a:r>
              <a:rPr lang="el-GR" dirty="0"/>
              <a:t> (μοιάζω στον σωσία μου και </a:t>
            </a:r>
            <a:r>
              <a:rPr lang="el-GR" dirty="0" smtClean="0"/>
              <a:t>κείνος μοιάζει </a:t>
            </a:r>
            <a:r>
              <a:rPr lang="el-GR" dirty="0"/>
              <a:t>σε μένα). </a:t>
            </a:r>
            <a:endParaRPr lang="el-GR" dirty="0" smtClean="0"/>
          </a:p>
          <a:p>
            <a:r>
              <a:rPr lang="el-GR" dirty="0" smtClean="0"/>
              <a:t>Στην </a:t>
            </a:r>
            <a:r>
              <a:rPr lang="el-GR" b="1" dirty="0"/>
              <a:t>μίμηση</a:t>
            </a:r>
            <a:r>
              <a:rPr lang="el-GR" dirty="0"/>
              <a:t> δεν συμβαίνει το ίδιο: η </a:t>
            </a:r>
            <a:r>
              <a:rPr lang="el-GR" dirty="0" smtClean="0"/>
              <a:t>μίμηση προϋποθέτει </a:t>
            </a:r>
            <a:r>
              <a:rPr lang="el-GR" dirty="0"/>
              <a:t>βέβαια ένα βαθμό ομοιότητας ανάμεσα σε </a:t>
            </a:r>
            <a:r>
              <a:rPr lang="el-GR" dirty="0" smtClean="0"/>
              <a:t>δύο συγκρινόμενα </a:t>
            </a:r>
            <a:r>
              <a:rPr lang="el-GR" dirty="0"/>
              <a:t>πράγματα (την εικόνα και το αντικείμενό της, π.χ.), </a:t>
            </a:r>
            <a:r>
              <a:rPr lang="el-GR" dirty="0" smtClean="0"/>
              <a:t>αλλά πρόκειται </a:t>
            </a:r>
            <a:r>
              <a:rPr lang="el-GR" dirty="0"/>
              <a:t>για </a:t>
            </a:r>
            <a:r>
              <a:rPr lang="el-GR" b="1" dirty="0"/>
              <a:t>σκόπιμη </a:t>
            </a:r>
            <a:r>
              <a:rPr lang="el-GR" b="1" dirty="0" smtClean="0"/>
              <a:t>προσπάθεια </a:t>
            </a:r>
            <a:r>
              <a:rPr lang="el-GR" b="1" dirty="0"/>
              <a:t>επίτευξης ομοιότητας, η </a:t>
            </a:r>
            <a:r>
              <a:rPr lang="el-GR" b="1" dirty="0" smtClean="0"/>
              <a:t>οποία βαίνει </a:t>
            </a:r>
            <a:r>
              <a:rPr lang="el-GR" b="1" dirty="0"/>
              <a:t>προς μία και μόνο κατεύθυνση</a:t>
            </a:r>
            <a:r>
              <a:rPr lang="el-GR" dirty="0" smtClean="0"/>
              <a:t>. </a:t>
            </a:r>
            <a:r>
              <a:rPr lang="el-GR" dirty="0"/>
              <a:t>Αν μοιάζω σε κάποιον, τότε κι αυτός μοιάζει σε μένα. Αν όμως μιμούμαι αυτόν τον κάποιον, τούτο δεν συνεπάγεται ότι κι αυτός μιμείται εμένα. </a:t>
            </a:r>
          </a:p>
          <a:p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l-GR" sz="45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9303" y="148046"/>
            <a:ext cx="11495314" cy="660980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dirty="0" smtClean="0"/>
              <a:t>Η </a:t>
            </a:r>
            <a:r>
              <a:rPr lang="el-GR" b="1" dirty="0"/>
              <a:t>ομοιότητα</a:t>
            </a:r>
            <a:r>
              <a:rPr lang="el-GR" dirty="0"/>
              <a:t>, </a:t>
            </a:r>
            <a:r>
              <a:rPr lang="el-GR" dirty="0" smtClean="0"/>
              <a:t>εξάλλου, έχει </a:t>
            </a:r>
            <a:r>
              <a:rPr lang="el-GR" dirty="0"/>
              <a:t>να κάνει με </a:t>
            </a:r>
            <a:r>
              <a:rPr lang="el-GR" b="1" dirty="0"/>
              <a:t>κοινές ιδιότητες ανάμεσα σε δύο πράγματα</a:t>
            </a:r>
            <a:r>
              <a:rPr lang="el-GR" dirty="0"/>
              <a:t>. </a:t>
            </a:r>
            <a:r>
              <a:rPr lang="el-GR" dirty="0" smtClean="0"/>
              <a:t>Κάθε κοινή </a:t>
            </a:r>
            <a:r>
              <a:rPr lang="el-GR" dirty="0"/>
              <a:t>ιδιότητα ανάμεσα σ’ αυτά τα πράγματα αποτελεί και </a:t>
            </a:r>
            <a:r>
              <a:rPr lang="el-GR" dirty="0" smtClean="0"/>
              <a:t>ένα χαρακτηριστικό </a:t>
            </a:r>
            <a:r>
              <a:rPr lang="el-GR" dirty="0"/>
              <a:t>δια του οποίου προσδιορίζεται η μεταξύ </a:t>
            </a:r>
            <a:r>
              <a:rPr lang="el-GR" dirty="0" smtClean="0"/>
              <a:t>τους ομοιότητα</a:t>
            </a:r>
            <a:r>
              <a:rPr lang="el-GR" dirty="0"/>
              <a:t>.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Κατά </a:t>
            </a:r>
            <a:r>
              <a:rPr lang="el-GR" dirty="0"/>
              <a:t>συνέπεια, </a:t>
            </a:r>
            <a:r>
              <a:rPr lang="el-GR" b="1" dirty="0"/>
              <a:t>κάθε πράγμα μοιάζει με κάθε άλλο </a:t>
            </a:r>
            <a:r>
              <a:rPr lang="el-GR" b="1" dirty="0" smtClean="0"/>
              <a:t>πράγμα με </a:t>
            </a:r>
            <a:r>
              <a:rPr lang="el-GR" b="1" dirty="0"/>
              <a:t>άπειρους τρόπους</a:t>
            </a:r>
            <a:r>
              <a:rPr lang="el-GR" dirty="0"/>
              <a:t> και, επομένως, η αναζήτηση </a:t>
            </a:r>
            <a:r>
              <a:rPr lang="el-GR" dirty="0" smtClean="0"/>
              <a:t>ομοιοτήτων προκειμένου </a:t>
            </a:r>
            <a:r>
              <a:rPr lang="el-GR" dirty="0"/>
              <a:t>να θεωρηθεί ότι κάτι συνιστά μίμηση κάποιου </a:t>
            </a:r>
            <a:r>
              <a:rPr lang="el-GR" dirty="0" smtClean="0"/>
              <a:t>άλλου πράγματος</a:t>
            </a:r>
            <a:r>
              <a:rPr lang="el-GR" dirty="0"/>
              <a:t>, είναι </a:t>
            </a:r>
            <a:r>
              <a:rPr lang="el-GR" dirty="0" smtClean="0"/>
              <a:t>μάταιη</a:t>
            </a:r>
            <a:r>
              <a:rPr lang="el-GR" dirty="0"/>
              <a:t>. Τέτοιου είδους προβληματισμοί σχετικά με </a:t>
            </a:r>
            <a:r>
              <a:rPr lang="el-GR" dirty="0" smtClean="0"/>
              <a:t>το ζήτημα </a:t>
            </a:r>
            <a:r>
              <a:rPr lang="el-GR" dirty="0"/>
              <a:t>της ομοιότητας οδήγησαν φιλοσόφους, όπως ο Nelson </a:t>
            </a:r>
            <a:r>
              <a:rPr lang="el-GR" b="1" dirty="0" smtClean="0"/>
              <a:t>Goodman</a:t>
            </a:r>
            <a:r>
              <a:rPr lang="el-GR" dirty="0"/>
              <a:t> </a:t>
            </a:r>
            <a:r>
              <a:rPr lang="el-GR" dirty="0" smtClean="0"/>
              <a:t>για </a:t>
            </a:r>
            <a:r>
              <a:rPr lang="el-GR" dirty="0"/>
              <a:t>παράδειγμα, να απορρίψουν εντελώς αυτήν την έννοια ως </a:t>
            </a:r>
            <a:r>
              <a:rPr lang="el-GR" dirty="0" smtClean="0"/>
              <a:t>κάτι το </a:t>
            </a:r>
            <a:r>
              <a:rPr lang="el-GR" b="1" dirty="0"/>
              <a:t>υποθετικό, υποκριτικό, </a:t>
            </a:r>
            <a:r>
              <a:rPr lang="el-GR" b="1" dirty="0" smtClean="0"/>
              <a:t>πλαστό</a:t>
            </a:r>
            <a:r>
              <a:rPr lang="el-GR" dirty="0" smtClean="0"/>
              <a:t>*.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sz="800" dirty="0" smtClean="0">
                <a:solidFill>
                  <a:schemeClr val="accent5">
                    <a:lumMod val="50000"/>
                  </a:schemeClr>
                </a:solidFill>
              </a:rPr>
              <a:t>--------------------------------------------------------------------------------------------------------------------------------------------------------------------------------------------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el-GR" sz="2000" dirty="0" smtClean="0"/>
              <a:t>* </a:t>
            </a:r>
            <a:r>
              <a:rPr lang="en-US" sz="2000" dirty="0" smtClean="0"/>
              <a:t>Nelson </a:t>
            </a:r>
            <a:r>
              <a:rPr lang="en-US" sz="2000" dirty="0"/>
              <a:t>Goodman, “Seven strictures on similarity”, </a:t>
            </a:r>
            <a:r>
              <a:rPr lang="en-US" sz="2000" i="1" dirty="0"/>
              <a:t>Problems and Projects</a:t>
            </a:r>
            <a:r>
              <a:rPr lang="en-US" sz="2000" dirty="0"/>
              <a:t>, </a:t>
            </a:r>
            <a:r>
              <a:rPr lang="en-US" sz="2000" dirty="0" err="1" smtClean="0"/>
              <a:t>Bobbs</a:t>
            </a:r>
            <a:r>
              <a:rPr lang="en-US" sz="2000" dirty="0" smtClean="0"/>
              <a:t>-</a:t>
            </a:r>
            <a:r>
              <a:rPr lang="el-GR" sz="2000" dirty="0" smtClean="0"/>
              <a:t> </a:t>
            </a:r>
            <a:r>
              <a:rPr lang="en-US" sz="2000" dirty="0" smtClean="0"/>
              <a:t>Merrill</a:t>
            </a:r>
            <a:r>
              <a:rPr lang="en-US" sz="2000" dirty="0"/>
              <a:t>, </a:t>
            </a:r>
            <a:r>
              <a:rPr lang="en-US" sz="2000" dirty="0" smtClean="0"/>
              <a:t>Indianapolis</a:t>
            </a:r>
            <a:r>
              <a:rPr lang="el-GR" sz="2000" dirty="0" smtClean="0"/>
              <a:t> 1972.</a:t>
            </a:r>
            <a:endParaRPr lang="el-GR" sz="2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5982" y="0"/>
            <a:ext cx="11144795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l-GR" sz="2400" dirty="0" smtClean="0"/>
          </a:p>
          <a:p>
            <a:r>
              <a:rPr lang="el-GR" dirty="0" smtClean="0"/>
              <a:t>Σε </a:t>
            </a:r>
            <a:r>
              <a:rPr lang="el-GR" dirty="0"/>
              <a:t>κάθε περίπτωση, </a:t>
            </a:r>
            <a:r>
              <a:rPr lang="el-GR" b="1" dirty="0"/>
              <a:t>η ομοιότητα δεν μπορεί να </a:t>
            </a:r>
            <a:r>
              <a:rPr lang="el-GR" b="1" dirty="0" smtClean="0"/>
              <a:t>αποτελέσει συνθήκη </a:t>
            </a:r>
            <a:r>
              <a:rPr lang="el-GR" b="1" dirty="0"/>
              <a:t>μίμησης</a:t>
            </a:r>
            <a:r>
              <a:rPr lang="el-GR" dirty="0"/>
              <a:t>. Η μίμηση είναι εμπρόθετη διαδικασία, η </a:t>
            </a:r>
            <a:r>
              <a:rPr lang="el-GR" dirty="0" smtClean="0"/>
              <a:t>οποία στοχεύει </a:t>
            </a:r>
            <a:r>
              <a:rPr lang="el-GR" dirty="0"/>
              <a:t>στη δημιουργία μιας ακριβούς εικόνας του αντικειμένου.</a:t>
            </a:r>
          </a:p>
          <a:p>
            <a:r>
              <a:rPr lang="el-GR" dirty="0"/>
              <a:t>Αλλά, και πάλι, τι ακριβώς σημαίνει αυτή η φαινομενικά </a:t>
            </a:r>
            <a:r>
              <a:rPr lang="el-GR" dirty="0" smtClean="0"/>
              <a:t>αυτονόητη διατύπωση</a:t>
            </a:r>
            <a:r>
              <a:rPr lang="el-GR" dirty="0"/>
              <a:t>; Σε τι συνίσταται η ακρίβεια της </a:t>
            </a:r>
            <a:r>
              <a:rPr lang="el-GR" dirty="0" smtClean="0"/>
              <a:t>μιμητικής αναπαράστασης</a:t>
            </a:r>
            <a:r>
              <a:rPr lang="el-GR" dirty="0"/>
              <a:t>; Στην </a:t>
            </a:r>
            <a:r>
              <a:rPr lang="el-GR" b="1" dirty="0"/>
              <a:t>αντιγραφή</a:t>
            </a:r>
            <a:r>
              <a:rPr lang="el-GR" dirty="0"/>
              <a:t> του αντικειμένου </a:t>
            </a:r>
            <a:r>
              <a:rPr lang="el-GR" b="1" dirty="0"/>
              <a:t>όπως ακριβώς </a:t>
            </a:r>
            <a:r>
              <a:rPr lang="el-GR" b="1" dirty="0" smtClean="0"/>
              <a:t>αυτό είναι</a:t>
            </a:r>
            <a:r>
              <a:rPr lang="el-GR" dirty="0"/>
              <a:t>, έρχεται σχεδόν αυτόματη η </a:t>
            </a:r>
            <a:r>
              <a:rPr lang="el-GR" dirty="0" smtClean="0"/>
              <a:t>απάντηση.</a:t>
            </a:r>
          </a:p>
          <a:p>
            <a:r>
              <a:rPr lang="el-GR" dirty="0" smtClean="0"/>
              <a:t> </a:t>
            </a:r>
            <a:r>
              <a:rPr lang="el-GR" dirty="0"/>
              <a:t>Μ</a:t>
            </a:r>
            <a:r>
              <a:rPr lang="el-GR" dirty="0" smtClean="0"/>
              <a:t>άλλον </a:t>
            </a:r>
            <a:r>
              <a:rPr lang="el-GR" dirty="0"/>
              <a:t>αμηχανία </a:t>
            </a:r>
            <a:r>
              <a:rPr lang="el-GR" dirty="0" smtClean="0"/>
              <a:t>όμως θα </a:t>
            </a:r>
            <a:r>
              <a:rPr lang="el-GR" dirty="0"/>
              <a:t>έπρεπε να προκαλεί </a:t>
            </a:r>
            <a:r>
              <a:rPr lang="el-GR" dirty="0" smtClean="0"/>
              <a:t>αυτή η απάντηση με </a:t>
            </a:r>
            <a:r>
              <a:rPr lang="el-GR" dirty="0"/>
              <a:t>την </a:t>
            </a:r>
            <a:r>
              <a:rPr lang="el-GR" dirty="0" smtClean="0"/>
              <a:t>αφελή βεβαιότητά της και προκαλεί νέα ερωτηματικά: Τι σημαίνει η προσπάθεια </a:t>
            </a:r>
            <a:r>
              <a:rPr lang="el-GR" dirty="0"/>
              <a:t>να αναπαραγάγει κανείς την πιστή εικόνα </a:t>
            </a:r>
            <a:r>
              <a:rPr lang="el-GR" dirty="0" smtClean="0"/>
              <a:t>ενός αντικειμένου</a:t>
            </a:r>
            <a:r>
              <a:rPr lang="el-GR" dirty="0"/>
              <a:t>. Τι θα αντέγραφε ακριβώς; Την όψη του; Τις φυσικές </a:t>
            </a:r>
            <a:r>
              <a:rPr lang="el-GR" dirty="0" smtClean="0"/>
              <a:t>του ιδιότητες</a:t>
            </a:r>
            <a:r>
              <a:rPr lang="el-GR" dirty="0"/>
              <a:t>; </a:t>
            </a:r>
            <a:endParaRPr lang="el-GR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981" y="114059"/>
            <a:ext cx="5938019" cy="691346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8" y="0"/>
            <a:ext cx="5755123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32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89" y="0"/>
            <a:ext cx="5407621" cy="69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3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53143" y="69668"/>
            <a:ext cx="10955383" cy="678833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Α</a:t>
            </a:r>
            <a:r>
              <a:rPr lang="el-GR" b="1" dirty="0" smtClean="0"/>
              <a:t>υτό που είναι ένα αντικείμενο δεν εξαντλείται στο σύνολο των φυσικών ιδιοτήτων του</a:t>
            </a:r>
            <a:r>
              <a:rPr lang="el-GR" dirty="0" smtClean="0"/>
              <a:t>, δεν συνίσταται σ’ αυτό που δια των αισθήσεων μπορούμε να συλλάβουμε και πάντως </a:t>
            </a:r>
            <a:r>
              <a:rPr lang="el-GR" b="1" dirty="0" smtClean="0"/>
              <a:t>η αντιγραφή και αναπαραγωγή όλων αυτών των ιδιοτήτων</a:t>
            </a:r>
            <a:r>
              <a:rPr lang="el-GR" dirty="0" smtClean="0"/>
              <a:t>, ακόμα και αν ήταν δυνατή μια τέτοια αντιγραφή, </a:t>
            </a:r>
            <a:r>
              <a:rPr lang="el-GR" b="1" dirty="0" smtClean="0"/>
              <a:t>δεν θα αποτελούσε απόδοση του πράγματος όπως αυτό είναι </a:t>
            </a:r>
            <a:r>
              <a:rPr lang="el-GR" dirty="0" smtClean="0"/>
              <a:t>ή, αλλιώς, του πραγματικού στην αμεσότητα και την ακεραιότητά του (όπως το επιθυμούν για παράδειγμα οι ρεαλιστές καλλιτέχνες).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65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1961</Words>
  <Application>Microsoft Office PowerPoint</Application>
  <PresentationFormat>Ευρεία οθόνη</PresentationFormat>
  <Paragraphs>85</Paragraphs>
  <Slides>23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TimesNewRomanPS-BoldMT</vt:lpstr>
      <vt:lpstr>Θέμα του Office</vt:lpstr>
      <vt:lpstr>ΤΕΧΝΗ ΚΑΙ ΜΙΜΗΤΙΚΗ ΑΝΑΠΑΡΑΣΤΣΗ</vt:lpstr>
      <vt:lpstr>Ομοιότητα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aleka.mouriki@outlook.com</dc:creator>
  <cp:lastModifiedBy>user</cp:lastModifiedBy>
  <cp:revision>51</cp:revision>
  <dcterms:created xsi:type="dcterms:W3CDTF">2020-10-13T09:32:25Z</dcterms:created>
  <dcterms:modified xsi:type="dcterms:W3CDTF">2022-11-01T11:03:03Z</dcterms:modified>
</cp:coreProperties>
</file>