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9.xml" ContentType="application/vnd.openxmlformats-officedocument.presentationml.notesSlide+xml"/>
  <Override PartName="/ppt/slides/slide79.xml" ContentType="application/vnd.openxmlformats-officedocument.presentationml.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slides/slide89.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2"/>
  </p:notesMasterIdLst>
  <p:sldIdLst>
    <p:sldId id="257" r:id="rId2"/>
    <p:sldId id="288" r:id="rId3"/>
    <p:sldId id="293" r:id="rId4"/>
    <p:sldId id="258" r:id="rId5"/>
    <p:sldId id="259" r:id="rId6"/>
    <p:sldId id="290" r:id="rId7"/>
    <p:sldId id="294" r:id="rId8"/>
    <p:sldId id="295" r:id="rId9"/>
    <p:sldId id="296" r:id="rId10"/>
    <p:sldId id="297" r:id="rId11"/>
    <p:sldId id="300" r:id="rId12"/>
    <p:sldId id="281" r:id="rId13"/>
    <p:sldId id="291" r:id="rId14"/>
    <p:sldId id="292" r:id="rId15"/>
    <p:sldId id="260" r:id="rId16"/>
    <p:sldId id="261" r:id="rId17"/>
    <p:sldId id="262" r:id="rId18"/>
    <p:sldId id="263" r:id="rId19"/>
    <p:sldId id="264" r:id="rId20"/>
    <p:sldId id="265" r:id="rId21"/>
    <p:sldId id="298" r:id="rId22"/>
    <p:sldId id="266" r:id="rId23"/>
    <p:sldId id="267" r:id="rId24"/>
    <p:sldId id="268" r:id="rId25"/>
    <p:sldId id="269" r:id="rId26"/>
    <p:sldId id="270" r:id="rId27"/>
    <p:sldId id="271" r:id="rId28"/>
    <p:sldId id="272" r:id="rId29"/>
    <p:sldId id="273" r:id="rId30"/>
    <p:sldId id="274" r:id="rId31"/>
    <p:sldId id="299" r:id="rId32"/>
    <p:sldId id="275" r:id="rId33"/>
    <p:sldId id="285" r:id="rId34"/>
    <p:sldId id="286" r:id="rId35"/>
    <p:sldId id="287" r:id="rId36"/>
    <p:sldId id="276" r:id="rId37"/>
    <p:sldId id="289" r:id="rId38"/>
    <p:sldId id="302" r:id="rId39"/>
    <p:sldId id="277" r:id="rId40"/>
    <p:sldId id="303" r:id="rId41"/>
    <p:sldId id="304" r:id="rId42"/>
    <p:sldId id="301" r:id="rId43"/>
    <p:sldId id="282" r:id="rId44"/>
    <p:sldId id="283" r:id="rId45"/>
    <p:sldId id="279" r:id="rId46"/>
    <p:sldId id="280" r:id="rId47"/>
    <p:sldId id="346" r:id="rId48"/>
    <p:sldId id="347" r:id="rId49"/>
    <p:sldId id="278" r:id="rId50"/>
    <p:sldId id="284" r:id="rId51"/>
    <p:sldId id="305" r:id="rId52"/>
    <p:sldId id="306" r:id="rId53"/>
    <p:sldId id="307" r:id="rId54"/>
    <p:sldId id="308" r:id="rId55"/>
    <p:sldId id="348" r:id="rId56"/>
    <p:sldId id="313" r:id="rId57"/>
    <p:sldId id="309" r:id="rId58"/>
    <p:sldId id="314" r:id="rId59"/>
    <p:sldId id="317" r:id="rId60"/>
    <p:sldId id="312" r:id="rId61"/>
    <p:sldId id="316" r:id="rId62"/>
    <p:sldId id="315" r:id="rId63"/>
    <p:sldId id="311" r:id="rId64"/>
    <p:sldId id="310" r:id="rId65"/>
    <p:sldId id="318" r:id="rId66"/>
    <p:sldId id="319" r:id="rId67"/>
    <p:sldId id="320" r:id="rId68"/>
    <p:sldId id="321" r:id="rId69"/>
    <p:sldId id="322" r:id="rId70"/>
    <p:sldId id="339" r:id="rId71"/>
    <p:sldId id="323" r:id="rId72"/>
    <p:sldId id="341" r:id="rId73"/>
    <p:sldId id="342" r:id="rId74"/>
    <p:sldId id="343" r:id="rId75"/>
    <p:sldId id="331" r:id="rId76"/>
    <p:sldId id="332" r:id="rId77"/>
    <p:sldId id="333" r:id="rId78"/>
    <p:sldId id="334" r:id="rId79"/>
    <p:sldId id="335" r:id="rId80"/>
    <p:sldId id="344" r:id="rId81"/>
    <p:sldId id="345" r:id="rId82"/>
    <p:sldId id="330" r:id="rId83"/>
    <p:sldId id="328" r:id="rId84"/>
    <p:sldId id="329" r:id="rId85"/>
    <p:sldId id="327" r:id="rId86"/>
    <p:sldId id="324" r:id="rId87"/>
    <p:sldId id="325" r:id="rId88"/>
    <p:sldId id="336" r:id="rId89"/>
    <p:sldId id="337" r:id="rId90"/>
    <p:sldId id="338" r:id="rId91"/>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83" d="100"/>
          <a:sy n="83" d="100"/>
        </p:scale>
        <p:origin x="-1426" y="-7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283"/>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3E964C-D35B-498B-A354-0EC2B4FD2777}" type="datetimeFigureOut">
              <a:rPr lang="el-GR" smtClean="0"/>
              <a:pPr/>
              <a:t>7/5/2023</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FD2F9C-9E94-4496-9DAA-E081750F4826}"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89"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p:spPr>
      </p:sp>
      <p:sp>
        <p:nvSpPr>
          <p:cNvPr id="63490" name="Rectangle 2"/>
          <p:cNvSpPr txBox="1">
            <a:spLocks noGrp="1"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3" name="Rectangle 1"/>
          <p:cNvSpPr txBox="1">
            <a:spLocks noGrp="1" noRot="1" noChangeAspect="1" noChangeArrowheads="1"/>
          </p:cNvSpPr>
          <p:nvPr>
            <p:ph type="sldImg"/>
          </p:nvPr>
        </p:nvSpPr>
        <p:spPr bwMode="auto">
          <a:xfrm>
            <a:off x="280988" y="695325"/>
            <a:ext cx="6296025" cy="3429000"/>
          </a:xfrm>
          <a:prstGeom prst="rect">
            <a:avLst/>
          </a:prstGeom>
          <a:solidFill>
            <a:srgbClr val="FFFFFF"/>
          </a:solidFill>
          <a:ln>
            <a:solidFill>
              <a:srgbClr val="000000"/>
            </a:solidFill>
            <a:miter lim="800000"/>
            <a:headEnd/>
            <a:tailEnd/>
          </a:ln>
        </p:spPr>
      </p:sp>
      <p:sp>
        <p:nvSpPr>
          <p:cNvPr id="64514" name="Rectangle 2"/>
          <p:cNvSpPr txBox="1">
            <a:spLocks noGrp="1"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7" name="Rectangle 1"/>
          <p:cNvSpPr txBox="1">
            <a:spLocks noGrp="1" noRot="1" noChangeAspect="1" noChangeArrowheads="1"/>
          </p:cNvSpPr>
          <p:nvPr>
            <p:ph type="sldImg"/>
          </p:nvPr>
        </p:nvSpPr>
        <p:spPr bwMode="auto">
          <a:xfrm>
            <a:off x="280988" y="695325"/>
            <a:ext cx="6296025" cy="3429000"/>
          </a:xfrm>
          <a:prstGeom prst="rect">
            <a:avLst/>
          </a:prstGeom>
          <a:solidFill>
            <a:srgbClr val="FFFFFF"/>
          </a:solidFill>
          <a:ln>
            <a:solidFill>
              <a:srgbClr val="000000"/>
            </a:solidFill>
            <a:miter lim="800000"/>
            <a:headEnd/>
            <a:tailEnd/>
          </a:ln>
        </p:spPr>
      </p:sp>
      <p:sp>
        <p:nvSpPr>
          <p:cNvPr id="70658" name="Rectangle 2"/>
          <p:cNvSpPr txBox="1">
            <a:spLocks noGrp="1"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5"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p:spPr>
      </p:sp>
      <p:sp>
        <p:nvSpPr>
          <p:cNvPr id="77826" name="Rectangle 2"/>
          <p:cNvSpPr txBox="1">
            <a:spLocks noGrp="1"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1" name="Rectangle 1"/>
          <p:cNvSpPr txBox="1">
            <a:spLocks noGrp="1" noRot="1" noChangeAspect="1" noChangeArrowheads="1"/>
          </p:cNvSpPr>
          <p:nvPr>
            <p:ph type="sldImg"/>
          </p:nvPr>
        </p:nvSpPr>
        <p:spPr bwMode="auto">
          <a:xfrm>
            <a:off x="280988" y="695325"/>
            <a:ext cx="6296025" cy="3429000"/>
          </a:xfrm>
          <a:prstGeom prst="rect">
            <a:avLst/>
          </a:prstGeom>
          <a:solidFill>
            <a:srgbClr val="FFFFFF"/>
          </a:solidFill>
          <a:ln>
            <a:solidFill>
              <a:srgbClr val="000000"/>
            </a:solidFill>
            <a:miter lim="800000"/>
            <a:headEnd/>
            <a:tailEnd/>
          </a:ln>
        </p:spPr>
      </p:sp>
      <p:sp>
        <p:nvSpPr>
          <p:cNvPr id="87042" name="Rectangle 2"/>
          <p:cNvSpPr txBox="1">
            <a:spLocks noGrp="1"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5"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p:spPr>
      </p:sp>
      <p:sp>
        <p:nvSpPr>
          <p:cNvPr id="72706" name="Rectangle 2"/>
          <p:cNvSpPr txBox="1">
            <a:spLocks noGrp="1"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1" name="Rectangle 1"/>
          <p:cNvSpPr txBox="1">
            <a:spLocks noGrp="1" noRot="1" noChangeAspect="1" noChangeArrowheads="1"/>
          </p:cNvSpPr>
          <p:nvPr>
            <p:ph type="sldImg"/>
          </p:nvPr>
        </p:nvSpPr>
        <p:spPr bwMode="auto">
          <a:xfrm>
            <a:off x="280988" y="695325"/>
            <a:ext cx="6296025" cy="3429000"/>
          </a:xfrm>
          <a:prstGeom prst="rect">
            <a:avLst/>
          </a:prstGeom>
          <a:solidFill>
            <a:srgbClr val="FFFFFF"/>
          </a:solidFill>
          <a:ln>
            <a:solidFill>
              <a:srgbClr val="000000"/>
            </a:solidFill>
            <a:miter lim="800000"/>
            <a:headEnd/>
            <a:tailEnd/>
          </a:ln>
        </p:spPr>
      </p:sp>
      <p:sp>
        <p:nvSpPr>
          <p:cNvPr id="71682" name="Rectangle 2"/>
          <p:cNvSpPr txBox="1">
            <a:spLocks noGrp="1"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7" name="Rectangle 1"/>
          <p:cNvSpPr txBox="1">
            <a:spLocks noGrp="1" noRot="1" noChangeAspect="1" noChangeArrowheads="1"/>
          </p:cNvSpPr>
          <p:nvPr>
            <p:ph type="sldImg"/>
          </p:nvPr>
        </p:nvSpPr>
        <p:spPr bwMode="auto">
          <a:xfrm>
            <a:off x="280988" y="695325"/>
            <a:ext cx="6296025" cy="3429000"/>
          </a:xfrm>
          <a:prstGeom prst="rect">
            <a:avLst/>
          </a:prstGeom>
          <a:solidFill>
            <a:srgbClr val="FFFFFF"/>
          </a:solidFill>
          <a:ln>
            <a:solidFill>
              <a:srgbClr val="000000"/>
            </a:solidFill>
            <a:miter lim="800000"/>
            <a:headEnd/>
            <a:tailEnd/>
          </a:ln>
        </p:spPr>
      </p:sp>
      <p:sp>
        <p:nvSpPr>
          <p:cNvPr id="65538" name="Rectangle 2"/>
          <p:cNvSpPr txBox="1">
            <a:spLocks noGrp="1"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09" name="Rectangle 1"/>
          <p:cNvSpPr txBox="1">
            <a:spLocks noGrp="1" noRot="1" noChangeAspect="1" noChangeArrowheads="1"/>
          </p:cNvSpPr>
          <p:nvPr>
            <p:ph type="sldImg"/>
          </p:nvPr>
        </p:nvSpPr>
        <p:spPr bwMode="auto">
          <a:xfrm>
            <a:off x="280988" y="695325"/>
            <a:ext cx="6296025" cy="3429000"/>
          </a:xfrm>
          <a:prstGeom prst="rect">
            <a:avLst/>
          </a:prstGeom>
          <a:solidFill>
            <a:srgbClr val="FFFFFF"/>
          </a:solidFill>
          <a:ln>
            <a:solidFill>
              <a:srgbClr val="000000"/>
            </a:solidFill>
            <a:miter lim="800000"/>
            <a:headEnd/>
            <a:tailEnd/>
          </a:ln>
        </p:spPr>
      </p:sp>
      <p:sp>
        <p:nvSpPr>
          <p:cNvPr id="68610" name="Rectangle 2"/>
          <p:cNvSpPr txBox="1">
            <a:spLocks noGrp="1"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26D44585-F035-493F-BEEE-A2D71572E9FD}" type="datetimeFigureOut">
              <a:rPr lang="el-GR" smtClean="0"/>
              <a:pPr/>
              <a:t>7/5/2023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4AC2FB86-9DF1-4484-BCB8-A9FFB5470032}"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6D44585-F035-493F-BEEE-A2D71572E9FD}" type="datetimeFigureOut">
              <a:rPr lang="el-GR" smtClean="0"/>
              <a:pPr/>
              <a:t>7/5/2023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4AC2FB86-9DF1-4484-BCB8-A9FFB5470032}"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6D44585-F035-493F-BEEE-A2D71572E9FD}" type="datetimeFigureOut">
              <a:rPr lang="el-GR" smtClean="0"/>
              <a:pPr/>
              <a:t>7/5/2023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4AC2FB86-9DF1-4484-BCB8-A9FFB5470032}"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6D44585-F035-493F-BEEE-A2D71572E9FD}" type="datetimeFigureOut">
              <a:rPr lang="el-GR" smtClean="0"/>
              <a:pPr/>
              <a:t>7/5/2023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4AC2FB86-9DF1-4484-BCB8-A9FFB5470032}"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26D44585-F035-493F-BEEE-A2D71572E9FD}" type="datetimeFigureOut">
              <a:rPr lang="el-GR" smtClean="0"/>
              <a:pPr/>
              <a:t>7/5/2023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4AC2FB86-9DF1-4484-BCB8-A9FFB5470032}"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26D44585-F035-493F-BEEE-A2D71572E9FD}" type="datetimeFigureOut">
              <a:rPr lang="el-GR" smtClean="0"/>
              <a:pPr/>
              <a:t>7/5/2023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4AC2FB86-9DF1-4484-BCB8-A9FFB5470032}"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26D44585-F035-493F-BEEE-A2D71572E9FD}" type="datetimeFigureOut">
              <a:rPr lang="el-GR" smtClean="0"/>
              <a:pPr/>
              <a:t>7/5/2023</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4AC2FB86-9DF1-4484-BCB8-A9FFB5470032}"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26D44585-F035-493F-BEEE-A2D71572E9FD}" type="datetimeFigureOut">
              <a:rPr lang="el-GR" smtClean="0"/>
              <a:pPr/>
              <a:t>7/5/2023</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4AC2FB86-9DF1-4484-BCB8-A9FFB5470032}"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26D44585-F035-493F-BEEE-A2D71572E9FD}" type="datetimeFigureOut">
              <a:rPr lang="el-GR" smtClean="0"/>
              <a:pPr/>
              <a:t>7/5/2023</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4AC2FB86-9DF1-4484-BCB8-A9FFB5470032}"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26D44585-F035-493F-BEEE-A2D71572E9FD}" type="datetimeFigureOut">
              <a:rPr lang="el-GR" smtClean="0"/>
              <a:pPr/>
              <a:t>7/5/2023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4AC2FB86-9DF1-4484-BCB8-A9FFB5470032}"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26D44585-F035-493F-BEEE-A2D71572E9FD}" type="datetimeFigureOut">
              <a:rPr lang="el-GR" smtClean="0"/>
              <a:pPr/>
              <a:t>7/5/2023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4AC2FB86-9DF1-4484-BCB8-A9FFB5470032}"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44585-F035-493F-BEEE-A2D71572E9FD}" type="datetimeFigureOut">
              <a:rPr lang="el-GR" smtClean="0"/>
              <a:pPr/>
              <a:t>7/5/2023</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C2FB86-9DF1-4484-BCB8-A9FFB5470032}"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el.wikipedia.org/wiki/%CE%91%CF%80%CE%B1%CE%B3%CF%89%CE%B3%CF%8C_%CE%BD%CE%B5%CF%8D%CF%81%CE%BF" TargetMode="External"/><Relationship Id="rId2" Type="http://schemas.openxmlformats.org/officeDocument/2006/relationships/hyperlink" Target="https://el.wikipedia.org/wiki/%CE%9C%CE%AC%CF%84%CE%B9" TargetMode="External"/><Relationship Id="rId1" Type="http://schemas.openxmlformats.org/officeDocument/2006/relationships/slideLayout" Target="../slideLayouts/slideLayout2.xml"/><Relationship Id="rId4" Type="http://schemas.openxmlformats.org/officeDocument/2006/relationships/hyperlink" Target="https://el.wikipedia.org/wiki/%CE%9C%CF%85%CF%82"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hyperlink" Target="https://el.wikipedia.org/wiki/%CE%9C%CE%AE%CE%BD%CE%B9%CE%B3%CE%B3%CE%B1"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el.wikipedia.org/wiki/%CE%95%CE%B3%CE%BA%CE%B5%CF%86%CE%B1%CE%BB%CE%BF%CE%BD%CF%89%CF%84%CE%B9%CE%B1%CE%AF%CE%BF_%CF%85%CE%B3%CF%81%CF%8C"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s://el.wikipedia.org/wiki/%CE%9A%CE%B1%CF%81%CF%89%CF%84%CE%AF%CE%B4%CE%B1" TargetMode="External"/><Relationship Id="rId2" Type="http://schemas.openxmlformats.org/officeDocument/2006/relationships/hyperlink" Target="https://el.wikipedia.org/wiki/%CE%91%CE%BF%CF%81%CF%84%CE%AE" TargetMode="External"/><Relationship Id="rId1" Type="http://schemas.openxmlformats.org/officeDocument/2006/relationships/slideLayout" Target="../slideLayouts/slideLayout2.xml"/><Relationship Id="rId4" Type="http://schemas.openxmlformats.org/officeDocument/2006/relationships/hyperlink" Target="https://el.wikipedia.org/w/index.php?title=%CE%A5%CF%80%CE%BF%CE%BA%CE%BB%CE%B5%CE%AF%CE%B4%CE%B9%CE%B1_%CE%B1%CF%81%CF%84%CE%B7%CF%81%CE%AF%CE%B1&amp;action=edit&amp;redlink=1"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s://el.wikipedia.org/wiki/%CE%9A%CE%B1%CF%81%CE%B4%CE%B9%CE%AC" TargetMode="External"/><Relationship Id="rId2" Type="http://schemas.openxmlformats.org/officeDocument/2006/relationships/hyperlink" Target="https://el.wikipedia.org/wiki/%CE%9C%CF%85%CF%82"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n-US" dirty="0"/>
          </a:p>
        </p:txBody>
      </p:sp>
      <p:sp>
        <p:nvSpPr>
          <p:cNvPr id="3" name="2 - Θέση περιεχομένου"/>
          <p:cNvSpPr>
            <a:spLocks noGrp="1"/>
          </p:cNvSpPr>
          <p:nvPr>
            <p:ph idx="1"/>
          </p:nvPr>
        </p:nvSpPr>
        <p:spPr/>
        <p:txBody>
          <a:bodyPr>
            <a:normAutofit/>
          </a:bodyPr>
          <a:lstStyle/>
          <a:p>
            <a:pPr algn="ctr"/>
            <a:r>
              <a:rPr lang="el-GR" sz="6000" dirty="0"/>
              <a:t>ΣΤΟΙΧΕΙΑ ΑΝΑΤΟΜΙΑΣ ΝΕΥΡΙΚΟΥ ΣΥΣΤΗΜΑΤΟΣ</a:t>
            </a:r>
            <a:endParaRPr lang="en-US" sz="6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6146" name="Picture 2"/>
          <p:cNvPicPr>
            <a:picLocks noGrp="1" noChangeAspect="1" noChangeArrowheads="1"/>
          </p:cNvPicPr>
          <p:nvPr>
            <p:ph idx="1"/>
          </p:nvPr>
        </p:nvPicPr>
        <p:blipFill>
          <a:blip r:embed="rId2"/>
          <a:srcRect/>
          <a:stretch>
            <a:fillRect/>
          </a:stretch>
        </p:blipFill>
        <p:spPr bwMode="auto">
          <a:xfrm>
            <a:off x="785786" y="1071546"/>
            <a:ext cx="7705680" cy="53772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Μηνιγγίτιδα </a:t>
            </a:r>
            <a:endParaRPr lang="el-GR" dirty="0"/>
          </a:p>
        </p:txBody>
      </p:sp>
      <p:sp>
        <p:nvSpPr>
          <p:cNvPr id="3" name="2 - Θέση περιεχομένου"/>
          <p:cNvSpPr>
            <a:spLocks noGrp="1"/>
          </p:cNvSpPr>
          <p:nvPr>
            <p:ph idx="1"/>
          </p:nvPr>
        </p:nvSpPr>
        <p:spPr/>
        <p:txBody>
          <a:bodyPr/>
          <a:lstStyle/>
          <a:p>
            <a:r>
              <a:rPr lang="el-GR" dirty="0" smtClean="0"/>
              <a:t>Λοίμωξη των μηνίγγων, </a:t>
            </a:r>
            <a:r>
              <a:rPr lang="el-GR" dirty="0" err="1" smtClean="0"/>
              <a:t>μεσω</a:t>
            </a:r>
            <a:r>
              <a:rPr lang="el-GR" dirty="0" smtClean="0"/>
              <a:t> αιματικής οδού</a:t>
            </a:r>
          </a:p>
          <a:p>
            <a:r>
              <a:rPr lang="el-GR" dirty="0" smtClean="0"/>
              <a:t>Συνήθως ιάσιμη με απλά αντιβιοτικά</a:t>
            </a:r>
          </a:p>
          <a:p>
            <a:endParaRPr lang="el-GR" dirty="0" smtClean="0"/>
          </a:p>
          <a:p>
            <a:r>
              <a:rPr lang="el-GR" dirty="0" smtClean="0"/>
              <a:t>Κλινική εικόνα: κεφαλαλγία, έμετοι, πυρετός</a:t>
            </a:r>
            <a:r>
              <a:rPr lang="el-GR" smtClean="0"/>
              <a:t>, ναυτία</a:t>
            </a:r>
            <a:endParaRPr lang="el-GR"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Το κεντρικό νευρικό σύστημα από έξω προς τα μέσα </a:t>
            </a:r>
            <a:endParaRPr lang="el-GR" dirty="0"/>
          </a:p>
        </p:txBody>
      </p:sp>
      <p:sp>
        <p:nvSpPr>
          <p:cNvPr id="3" name="2 - Θέση περιεχομένου"/>
          <p:cNvSpPr>
            <a:spLocks noGrp="1"/>
          </p:cNvSpPr>
          <p:nvPr>
            <p:ph idx="1"/>
          </p:nvPr>
        </p:nvSpPr>
        <p:spPr/>
        <p:txBody>
          <a:bodyPr>
            <a:normAutofit fontScale="70000" lnSpcReduction="20000"/>
          </a:bodyPr>
          <a:lstStyle/>
          <a:p>
            <a:r>
              <a:rPr lang="el-GR" dirty="0" smtClean="0"/>
              <a:t>Εξωτερικά τόσο ο εγκέφαλος όσο και ο νωτιαίος μυελός περιβάλλονται από οστά, το κρανίο και την σπονδυλική στήλη, αντίστοιχα. </a:t>
            </a:r>
          </a:p>
          <a:p>
            <a:r>
              <a:rPr lang="el-GR" dirty="0" smtClean="0"/>
              <a:t>Η σπονδυλική στήλη σχηματίζει τον σπονδυλικό σωλήνα, μέσα στον οποίο βρίσκεται ο νωτιαίος μυελός.  </a:t>
            </a:r>
          </a:p>
          <a:p>
            <a:r>
              <a:rPr lang="el-GR" dirty="0" smtClean="0"/>
              <a:t>Εσωτερικά των οστών αυτών, δηλαδή προχωρώντας εσωτερικά του κρανίου και της σπονδυλικής στήλης συναντούμε τρείς μεμβράνες, τις μήνιγγες,  οι οποίες περιβάλλουν τον εγκέφαλο και τον νωτιαίο μυελό.  </a:t>
            </a:r>
          </a:p>
          <a:p>
            <a:r>
              <a:rPr lang="el-GR" dirty="0" smtClean="0"/>
              <a:t>Εσωτερικά των μηνίγγων υπάρχει το εγκεφαλονωτιαίο υγρό.  </a:t>
            </a:r>
          </a:p>
          <a:p>
            <a:r>
              <a:rPr lang="el-GR" dirty="0" smtClean="0"/>
              <a:t>Ακολουθεί ο νευρικός ιστός. Στον νευρικό ιστό τόσο του εγκεφάλου, όσο και του νωτιαίου μυελού συναντούμε δύο περιοχές με διαφορετικά χρώματα: γκρίζο ή άσπρο. </a:t>
            </a:r>
          </a:p>
          <a:p>
            <a:r>
              <a:rPr lang="el-GR" dirty="0" smtClean="0"/>
              <a:t>Η περιοχή με γκρίζο χρώμα ονομάζεται </a:t>
            </a:r>
            <a:r>
              <a:rPr lang="el-GR" b="1" dirty="0" smtClean="0"/>
              <a:t>φαιά ουσία </a:t>
            </a:r>
            <a:r>
              <a:rPr lang="el-GR" dirty="0" smtClean="0"/>
              <a:t>και η περιοχή με άσπρο χρώμα ονομάζεται </a:t>
            </a:r>
            <a:r>
              <a:rPr lang="el-GR" b="1" dirty="0" smtClean="0"/>
              <a:t>λευκή ουσία</a:t>
            </a:r>
            <a:endParaRPr lang="el-GR" b="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pPr algn="just"/>
            <a:r>
              <a:rPr lang="el-GR" dirty="0" smtClean="0"/>
              <a:t>Φαιά ουσία (Φλοιός) Νευρικά κύτταρα αποτελούν  το κύριο συστατικό της </a:t>
            </a:r>
            <a:r>
              <a:rPr lang="el-GR" dirty="0" err="1" smtClean="0"/>
              <a:t>φαιάς</a:t>
            </a:r>
            <a:r>
              <a:rPr lang="el-GR" dirty="0" smtClean="0"/>
              <a:t> ουσίας </a:t>
            </a:r>
          </a:p>
          <a:p>
            <a:pPr algn="just"/>
            <a:r>
              <a:rPr lang="el-GR" dirty="0" smtClean="0"/>
              <a:t>Λευκή ουσία Το 85% του εγκεφάλου  αποτελείται από  Λευκή ουσία  αποτελείται κυρίως από </a:t>
            </a:r>
            <a:r>
              <a:rPr lang="el-GR" dirty="0" err="1" smtClean="0"/>
              <a:t>εµµύελες</a:t>
            </a:r>
            <a:r>
              <a:rPr lang="el-GR" dirty="0" smtClean="0"/>
              <a:t> νευρικές ίνες </a:t>
            </a:r>
            <a:endParaRPr lang="el-GR"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Εγκέφαλος</a:t>
            </a:r>
            <a:endParaRPr lang="el-GR" dirty="0"/>
          </a:p>
        </p:txBody>
      </p:sp>
      <p:sp>
        <p:nvSpPr>
          <p:cNvPr id="3" name="2 - Θέση περιεχομένου"/>
          <p:cNvSpPr>
            <a:spLocks noGrp="1"/>
          </p:cNvSpPr>
          <p:nvPr>
            <p:ph idx="1"/>
          </p:nvPr>
        </p:nvSpPr>
        <p:spPr/>
        <p:txBody>
          <a:bodyPr>
            <a:normAutofit/>
          </a:bodyPr>
          <a:lstStyle/>
          <a:p>
            <a:pPr algn="just"/>
            <a:r>
              <a:rPr lang="el-GR" dirty="0" smtClean="0"/>
              <a:t>Τις πρώτες </a:t>
            </a:r>
            <a:r>
              <a:rPr lang="el-GR" dirty="0" err="1" smtClean="0"/>
              <a:t>εβδοµάδες</a:t>
            </a:r>
            <a:r>
              <a:rPr lang="el-GR" dirty="0" smtClean="0"/>
              <a:t> της κύησης,  πολλαπλασιάζονται τα εγκεφαλικά κύτταρα µε </a:t>
            </a:r>
            <a:r>
              <a:rPr lang="el-GR" dirty="0" err="1" smtClean="0"/>
              <a:t>ρυθµό</a:t>
            </a:r>
            <a:r>
              <a:rPr lang="el-GR" dirty="0" smtClean="0"/>
              <a:t> 250.000 κύτταρα το λεπτό </a:t>
            </a:r>
          </a:p>
          <a:p>
            <a:pPr algn="just">
              <a:buNone/>
            </a:pPr>
            <a:r>
              <a:rPr lang="el-GR" dirty="0" smtClean="0"/>
              <a:t>• Ο εγκέφαλος αποτελείται από 100 δις  νευρώνες  οι οποίοι διασυνδέονται µε                                            ~ 100 τρις διασυνδέσεις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n-US"/>
          </a:p>
        </p:txBody>
      </p:sp>
      <p:sp>
        <p:nvSpPr>
          <p:cNvPr id="3" name="2 - Θέση περιεχομένου"/>
          <p:cNvSpPr>
            <a:spLocks noGrp="1"/>
          </p:cNvSpPr>
          <p:nvPr>
            <p:ph idx="1"/>
          </p:nvPr>
        </p:nvSpPr>
        <p:spPr/>
        <p:txBody>
          <a:bodyPr>
            <a:normAutofit fontScale="85000" lnSpcReduction="10000"/>
          </a:bodyPr>
          <a:lstStyle/>
          <a:p>
            <a:pPr algn="just"/>
            <a:r>
              <a:rPr lang="el-GR" dirty="0" smtClean="0"/>
              <a:t>Ο εγκέφαλος είναι το μεγαλύτερο και το πολυπλοκότερο τμήμα του νευρικού συστήματος και αποτελείται από νευρικά κύτταρα τα οποία δέχονται, επεξεργάζονται και μεταβιβάζουν ερεθίσματα. </a:t>
            </a:r>
          </a:p>
          <a:p>
            <a:pPr algn="just"/>
            <a:r>
              <a:rPr lang="el-GR" dirty="0" smtClean="0"/>
              <a:t>Διακρίνεται σε τελικό εγκέφαλο με τα εγκεφαλικά ημισφαίρια, διάμεσο εγκέφαλο με τον θάλαμο και τον υποθάλαμο, μέσο εγκέφαλο, οπίσθιο εγκέφαλο με την γέφυρα και την παρεγκεφαλίδα και τελικό εγκέφαλο με τον προμήκη μυελό. </a:t>
            </a:r>
          </a:p>
          <a:p>
            <a:pPr algn="just"/>
            <a:r>
              <a:rPr lang="el-GR" dirty="0" smtClean="0"/>
              <a:t>Ο μέσος εγκέφαλος, η γέφυρα και ο προμήκης αποτελούν το στέλεχος του εγκεφάλου </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srcRect/>
          <a:stretch>
            <a:fillRect/>
          </a:stretch>
        </p:blipFill>
        <p:spPr bwMode="auto">
          <a:xfrm>
            <a:off x="114300" y="609601"/>
            <a:ext cx="9029700" cy="58483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 Box 1"/>
          <p:cNvSpPr txBox="1">
            <a:spLocks noChangeArrowheads="1"/>
          </p:cNvSpPr>
          <p:nvPr/>
        </p:nvSpPr>
        <p:spPr bwMode="auto">
          <a:xfrm>
            <a:off x="457200" y="274638"/>
            <a:ext cx="8229600" cy="1143000"/>
          </a:xfrm>
          <a:prstGeom prst="rect">
            <a:avLst/>
          </a:prstGeom>
          <a:noFill/>
          <a:ln w="9525" cap="flat">
            <a:noFill/>
            <a:round/>
            <a:headEnd/>
            <a:tailEnd/>
          </a:ln>
          <a:effectLst/>
        </p:spPr>
        <p:txBody>
          <a:bodyPr wrap="none" lIns="102402" tIns="51201" rIns="102402" bIns="51201" anchor="ctr"/>
          <a:lstStyle/>
          <a:p>
            <a:endParaRPr lang="en-US"/>
          </a:p>
        </p:txBody>
      </p:sp>
      <p:pic>
        <p:nvPicPr>
          <p:cNvPr id="24578" name="Picture 2"/>
          <p:cNvPicPr>
            <a:picLocks noChangeAspect="1" noChangeArrowheads="1"/>
          </p:cNvPicPr>
          <p:nvPr/>
        </p:nvPicPr>
        <p:blipFill>
          <a:blip r:embed="rId3"/>
          <a:srcRect/>
          <a:stretch>
            <a:fillRect/>
          </a:stretch>
        </p:blipFill>
        <p:spPr bwMode="auto">
          <a:xfrm>
            <a:off x="428626" y="500064"/>
            <a:ext cx="4572000" cy="5857874"/>
          </a:xfrm>
          <a:prstGeom prst="rect">
            <a:avLst/>
          </a:prstGeom>
          <a:noFill/>
          <a:ln w="9525" cap="flat">
            <a:noFill/>
            <a:round/>
            <a:headEnd/>
            <a:tailEnd/>
          </a:ln>
          <a:effectLst/>
        </p:spPr>
      </p:pic>
      <p:sp>
        <p:nvSpPr>
          <p:cNvPr id="24579" name="Text Box 3"/>
          <p:cNvSpPr txBox="1">
            <a:spLocks noChangeArrowheads="1"/>
          </p:cNvSpPr>
          <p:nvPr/>
        </p:nvSpPr>
        <p:spPr bwMode="auto">
          <a:xfrm>
            <a:off x="5072065" y="1600203"/>
            <a:ext cx="3614737" cy="4525962"/>
          </a:xfrm>
          <a:prstGeom prst="rect">
            <a:avLst/>
          </a:prstGeom>
          <a:noFill/>
          <a:ln w="9525" cap="flat">
            <a:noFill/>
            <a:round/>
            <a:headEnd/>
            <a:tailEnd/>
          </a:ln>
          <a:effectLst/>
        </p:spPr>
        <p:txBody>
          <a:bodyPr lIns="102402" tIns="51201" rIns="102402" bIns="51201"/>
          <a:lstStyle/>
          <a:p>
            <a:pPr marL="384008" indent="-382230">
              <a:spcBef>
                <a:spcPts val="784"/>
              </a:spcBef>
              <a:tabLst>
                <a:tab pos="1022241" algn="l"/>
                <a:tab pos="2046260" algn="l"/>
                <a:tab pos="3070279" algn="l"/>
                <a:tab pos="4094298" algn="l"/>
                <a:tab pos="5118316" algn="l"/>
                <a:tab pos="6142335" algn="l"/>
                <a:tab pos="7166354" algn="l"/>
                <a:tab pos="8190373" algn="l"/>
                <a:tab pos="9214392" algn="l"/>
                <a:tab pos="10238410" algn="l"/>
                <a:tab pos="11262429" algn="l"/>
              </a:tabLst>
            </a:pPr>
            <a:r>
              <a:rPr lang="el-GR" sz="3100" dirty="0">
                <a:solidFill>
                  <a:srgbClr val="10253F"/>
                </a:solidFill>
                <a:latin typeface="Calibri" pitchFamily="32" charset="0"/>
                <a:ea typeface="Microsoft YaHei" charset="-122"/>
              </a:rPr>
              <a:t>Τα εγκεφαλικά ημισφαίρια</a:t>
            </a:r>
          </a:p>
          <a:p>
            <a:pPr marL="384008" indent="-382230">
              <a:spcBef>
                <a:spcPts val="784"/>
              </a:spcBef>
              <a:tabLst>
                <a:tab pos="1022241" algn="l"/>
                <a:tab pos="2046260" algn="l"/>
                <a:tab pos="3070279" algn="l"/>
                <a:tab pos="4094298" algn="l"/>
                <a:tab pos="5118316" algn="l"/>
                <a:tab pos="6142335" algn="l"/>
                <a:tab pos="7166354" algn="l"/>
                <a:tab pos="8190373" algn="l"/>
                <a:tab pos="9214392" algn="l"/>
                <a:tab pos="10238410" algn="l"/>
                <a:tab pos="11262429" algn="l"/>
              </a:tabLst>
            </a:pPr>
            <a:endParaRPr lang="el-GR" sz="3100" dirty="0">
              <a:solidFill>
                <a:srgbClr val="10253F"/>
              </a:solidFill>
              <a:latin typeface="Calibri" pitchFamily="32" charset="0"/>
              <a:ea typeface="Microsoft YaHei" charset="-122"/>
            </a:endParaRPr>
          </a:p>
          <a:p>
            <a:pPr marL="384008" indent="-382230">
              <a:spcBef>
                <a:spcPts val="784"/>
              </a:spcBef>
              <a:tabLst>
                <a:tab pos="1022241" algn="l"/>
                <a:tab pos="2046260" algn="l"/>
                <a:tab pos="3070279" algn="l"/>
                <a:tab pos="4094298" algn="l"/>
                <a:tab pos="5118316" algn="l"/>
                <a:tab pos="6142335" algn="l"/>
                <a:tab pos="7166354" algn="l"/>
                <a:tab pos="8190373" algn="l"/>
                <a:tab pos="9214392" algn="l"/>
                <a:tab pos="10238410" algn="l"/>
                <a:tab pos="11262429" algn="l"/>
              </a:tabLst>
            </a:pPr>
            <a:r>
              <a:rPr lang="el-GR" sz="3100" dirty="0">
                <a:solidFill>
                  <a:srgbClr val="FF0000"/>
                </a:solidFill>
                <a:latin typeface="Calibri" pitchFamily="32" charset="0"/>
                <a:ea typeface="Microsoft YaHei" charset="-122"/>
              </a:rPr>
              <a:t>Την παρεγκεφαλίδα</a:t>
            </a:r>
          </a:p>
          <a:p>
            <a:pPr marL="384008" indent="-382230">
              <a:spcBef>
                <a:spcPts val="784"/>
              </a:spcBef>
              <a:tabLst>
                <a:tab pos="1022241" algn="l"/>
                <a:tab pos="2046260" algn="l"/>
                <a:tab pos="3070279" algn="l"/>
                <a:tab pos="4094298" algn="l"/>
                <a:tab pos="5118316" algn="l"/>
                <a:tab pos="6142335" algn="l"/>
                <a:tab pos="7166354" algn="l"/>
                <a:tab pos="8190373" algn="l"/>
                <a:tab pos="9214392" algn="l"/>
                <a:tab pos="10238410" algn="l"/>
                <a:tab pos="11262429" algn="l"/>
              </a:tabLst>
            </a:pPr>
            <a:endParaRPr lang="el-GR" sz="3100" dirty="0">
              <a:solidFill>
                <a:srgbClr val="10253F"/>
              </a:solidFill>
              <a:latin typeface="Calibri" pitchFamily="32" charset="0"/>
              <a:ea typeface="Microsoft YaHei" charset="-122"/>
            </a:endParaRPr>
          </a:p>
          <a:p>
            <a:pPr marL="384008" indent="-382230">
              <a:spcBef>
                <a:spcPts val="784"/>
              </a:spcBef>
              <a:tabLst>
                <a:tab pos="1022241" algn="l"/>
                <a:tab pos="2046260" algn="l"/>
                <a:tab pos="3070279" algn="l"/>
                <a:tab pos="4094298" algn="l"/>
                <a:tab pos="5118316" algn="l"/>
                <a:tab pos="6142335" algn="l"/>
                <a:tab pos="7166354" algn="l"/>
                <a:tab pos="8190373" algn="l"/>
                <a:tab pos="9214392" algn="l"/>
                <a:tab pos="10238410" algn="l"/>
                <a:tab pos="11262429" algn="l"/>
              </a:tabLst>
            </a:pPr>
            <a:r>
              <a:rPr lang="el-GR" sz="3100" dirty="0">
                <a:solidFill>
                  <a:srgbClr val="FFFF00"/>
                </a:solidFill>
                <a:latin typeface="Calibri" pitchFamily="32" charset="0"/>
                <a:ea typeface="Microsoft YaHei" charset="-122"/>
              </a:rPr>
              <a:t>Τον διεγκέφαλο </a:t>
            </a:r>
          </a:p>
          <a:p>
            <a:pPr marL="384008" indent="-382230">
              <a:spcBef>
                <a:spcPts val="784"/>
              </a:spcBef>
              <a:tabLst>
                <a:tab pos="1022241" algn="l"/>
                <a:tab pos="2046260" algn="l"/>
                <a:tab pos="3070279" algn="l"/>
                <a:tab pos="4094298" algn="l"/>
                <a:tab pos="5118316" algn="l"/>
                <a:tab pos="6142335" algn="l"/>
                <a:tab pos="7166354" algn="l"/>
                <a:tab pos="8190373" algn="l"/>
                <a:tab pos="9214392" algn="l"/>
                <a:tab pos="10238410" algn="l"/>
                <a:tab pos="11262429" algn="l"/>
              </a:tabLst>
            </a:pPr>
            <a:endParaRPr lang="el-GR" sz="3100" dirty="0">
              <a:solidFill>
                <a:srgbClr val="10253F"/>
              </a:solidFill>
              <a:latin typeface="Calibri" pitchFamily="32" charset="0"/>
              <a:ea typeface="Microsoft YaHei" charset="-122"/>
            </a:endParaRPr>
          </a:p>
          <a:p>
            <a:pPr marL="384008" indent="-382230">
              <a:spcBef>
                <a:spcPts val="784"/>
              </a:spcBef>
              <a:tabLst>
                <a:tab pos="1022241" algn="l"/>
                <a:tab pos="2046260" algn="l"/>
                <a:tab pos="3070279" algn="l"/>
                <a:tab pos="4094298" algn="l"/>
                <a:tab pos="5118316" algn="l"/>
                <a:tab pos="6142335" algn="l"/>
                <a:tab pos="7166354" algn="l"/>
                <a:tab pos="8190373" algn="l"/>
                <a:tab pos="9214392" algn="l"/>
                <a:tab pos="10238410" algn="l"/>
                <a:tab pos="11262429" algn="l"/>
              </a:tabLst>
            </a:pPr>
            <a:r>
              <a:rPr lang="el-GR" sz="3100" dirty="0">
                <a:solidFill>
                  <a:srgbClr val="2BB909"/>
                </a:solidFill>
                <a:latin typeface="Calibri" pitchFamily="32" charset="0"/>
                <a:ea typeface="Microsoft YaHei" charset="-122"/>
              </a:rPr>
              <a:t>Το στέλεχος</a:t>
            </a:r>
          </a:p>
        </p:txBody>
      </p:sp>
      <p:sp>
        <p:nvSpPr>
          <p:cNvPr id="24580" name="Freeform 4"/>
          <p:cNvSpPr>
            <a:spLocks noChangeArrowheads="1"/>
          </p:cNvSpPr>
          <p:nvPr/>
        </p:nvSpPr>
        <p:spPr bwMode="auto">
          <a:xfrm>
            <a:off x="708027" y="952500"/>
            <a:ext cx="3840163" cy="2163763"/>
          </a:xfrm>
          <a:custGeom>
            <a:avLst/>
            <a:gdLst/>
            <a:ahLst/>
            <a:cxnLst/>
            <a:rect l="0" t="0" r="r" b="b"/>
            <a:pathLst>
              <a:path w="3839531" h="2163593">
                <a:moveTo>
                  <a:pt x="1751527" y="51458"/>
                </a:moveTo>
                <a:cubicBezTo>
                  <a:pt x="1738648" y="47165"/>
                  <a:pt x="1725943" y="42309"/>
                  <a:pt x="1712890" y="38579"/>
                </a:cubicBezTo>
                <a:cubicBezTo>
                  <a:pt x="1577866" y="0"/>
                  <a:pt x="1582742" y="28976"/>
                  <a:pt x="1352282" y="38579"/>
                </a:cubicBezTo>
                <a:cubicBezTo>
                  <a:pt x="1114307" y="68326"/>
                  <a:pt x="1329732" y="34557"/>
                  <a:pt x="1210614" y="64337"/>
                </a:cubicBezTo>
                <a:cubicBezTo>
                  <a:pt x="1189378" y="69646"/>
                  <a:pt x="1167338" y="71456"/>
                  <a:pt x="1146220" y="77216"/>
                </a:cubicBezTo>
                <a:cubicBezTo>
                  <a:pt x="1120026" y="84360"/>
                  <a:pt x="1096072" y="101795"/>
                  <a:pt x="1068947" y="102974"/>
                </a:cubicBezTo>
                <a:lnTo>
                  <a:pt x="772732" y="115852"/>
                </a:lnTo>
                <a:cubicBezTo>
                  <a:pt x="684361" y="145310"/>
                  <a:pt x="773443" y="111090"/>
                  <a:pt x="631065" y="206005"/>
                </a:cubicBezTo>
                <a:cubicBezTo>
                  <a:pt x="618186" y="214591"/>
                  <a:pt x="604319" y="221853"/>
                  <a:pt x="592428" y="231762"/>
                </a:cubicBezTo>
                <a:cubicBezTo>
                  <a:pt x="578436" y="243422"/>
                  <a:pt x="564378" y="255578"/>
                  <a:pt x="553792" y="270399"/>
                </a:cubicBezTo>
                <a:cubicBezTo>
                  <a:pt x="542633" y="286022"/>
                  <a:pt x="542783" y="309623"/>
                  <a:pt x="528034" y="321914"/>
                </a:cubicBezTo>
                <a:cubicBezTo>
                  <a:pt x="514436" y="333245"/>
                  <a:pt x="493690" y="330500"/>
                  <a:pt x="476518" y="334793"/>
                </a:cubicBezTo>
                <a:cubicBezTo>
                  <a:pt x="450760" y="351965"/>
                  <a:pt x="429278" y="378801"/>
                  <a:pt x="399245" y="386309"/>
                </a:cubicBezTo>
                <a:cubicBezTo>
                  <a:pt x="334560" y="402481"/>
                  <a:pt x="364522" y="393591"/>
                  <a:pt x="309093" y="412067"/>
                </a:cubicBezTo>
                <a:cubicBezTo>
                  <a:pt x="300507" y="424946"/>
                  <a:pt x="295422" y="441034"/>
                  <a:pt x="283335" y="450703"/>
                </a:cubicBezTo>
                <a:cubicBezTo>
                  <a:pt x="272734" y="459183"/>
                  <a:pt x="256841" y="457511"/>
                  <a:pt x="244699" y="463582"/>
                </a:cubicBezTo>
                <a:cubicBezTo>
                  <a:pt x="230855" y="470504"/>
                  <a:pt x="218941" y="480754"/>
                  <a:pt x="206062" y="489340"/>
                </a:cubicBezTo>
                <a:cubicBezTo>
                  <a:pt x="201769" y="502219"/>
                  <a:pt x="198801" y="515617"/>
                  <a:pt x="193183" y="527976"/>
                </a:cubicBezTo>
                <a:cubicBezTo>
                  <a:pt x="177294" y="562932"/>
                  <a:pt x="150981" y="593756"/>
                  <a:pt x="141668" y="631007"/>
                </a:cubicBezTo>
                <a:cubicBezTo>
                  <a:pt x="114865" y="738220"/>
                  <a:pt x="147501" y="632221"/>
                  <a:pt x="103031" y="721160"/>
                </a:cubicBezTo>
                <a:cubicBezTo>
                  <a:pt x="96960" y="733302"/>
                  <a:pt x="95500" y="747318"/>
                  <a:pt x="90152" y="759796"/>
                </a:cubicBezTo>
                <a:cubicBezTo>
                  <a:pt x="82589" y="777443"/>
                  <a:pt x="71957" y="793665"/>
                  <a:pt x="64394" y="811312"/>
                </a:cubicBezTo>
                <a:cubicBezTo>
                  <a:pt x="53310" y="837174"/>
                  <a:pt x="45171" y="875329"/>
                  <a:pt x="38637" y="901464"/>
                </a:cubicBezTo>
                <a:cubicBezTo>
                  <a:pt x="34344" y="970151"/>
                  <a:pt x="32283" y="1039015"/>
                  <a:pt x="25758" y="1107526"/>
                </a:cubicBezTo>
                <a:cubicBezTo>
                  <a:pt x="23243" y="1133936"/>
                  <a:pt x="7001" y="1195433"/>
                  <a:pt x="0" y="1223436"/>
                </a:cubicBezTo>
                <a:cubicBezTo>
                  <a:pt x="4293" y="1369396"/>
                  <a:pt x="4997" y="1515506"/>
                  <a:pt x="12879" y="1661317"/>
                </a:cubicBezTo>
                <a:cubicBezTo>
                  <a:pt x="13612" y="1674873"/>
                  <a:pt x="22028" y="1686901"/>
                  <a:pt x="25758" y="1699954"/>
                </a:cubicBezTo>
                <a:cubicBezTo>
                  <a:pt x="30621" y="1716973"/>
                  <a:pt x="28819" y="1736742"/>
                  <a:pt x="38637" y="1751469"/>
                </a:cubicBezTo>
                <a:cubicBezTo>
                  <a:pt x="47223" y="1764348"/>
                  <a:pt x="66328" y="1766282"/>
                  <a:pt x="77273" y="1777227"/>
                </a:cubicBezTo>
                <a:cubicBezTo>
                  <a:pt x="92451" y="1792405"/>
                  <a:pt x="97708" y="1817367"/>
                  <a:pt x="115910" y="1828743"/>
                </a:cubicBezTo>
                <a:cubicBezTo>
                  <a:pt x="134472" y="1840344"/>
                  <a:pt x="158936" y="1836873"/>
                  <a:pt x="180304" y="1841621"/>
                </a:cubicBezTo>
                <a:cubicBezTo>
                  <a:pt x="197583" y="1845461"/>
                  <a:pt x="214405" y="1851334"/>
                  <a:pt x="231820" y="1854500"/>
                </a:cubicBezTo>
                <a:cubicBezTo>
                  <a:pt x="261686" y="1859930"/>
                  <a:pt x="291969" y="1862763"/>
                  <a:pt x="321972" y="1867379"/>
                </a:cubicBezTo>
                <a:cubicBezTo>
                  <a:pt x="347781" y="1871350"/>
                  <a:pt x="373487" y="1875965"/>
                  <a:pt x="399245" y="1880258"/>
                </a:cubicBezTo>
                <a:cubicBezTo>
                  <a:pt x="420912" y="1945259"/>
                  <a:pt x="396389" y="1898048"/>
                  <a:pt x="450761" y="1944652"/>
                </a:cubicBezTo>
                <a:cubicBezTo>
                  <a:pt x="469199" y="1960456"/>
                  <a:pt x="484000" y="1980176"/>
                  <a:pt x="502276" y="1996168"/>
                </a:cubicBezTo>
                <a:cubicBezTo>
                  <a:pt x="560217" y="2046867"/>
                  <a:pt x="542584" y="2024720"/>
                  <a:pt x="605307" y="2060562"/>
                </a:cubicBezTo>
                <a:cubicBezTo>
                  <a:pt x="646072" y="2083856"/>
                  <a:pt x="668696" y="2108105"/>
                  <a:pt x="708338" y="2137836"/>
                </a:cubicBezTo>
                <a:cubicBezTo>
                  <a:pt x="720721" y="2147123"/>
                  <a:pt x="734096" y="2155007"/>
                  <a:pt x="746975" y="2163593"/>
                </a:cubicBezTo>
                <a:cubicBezTo>
                  <a:pt x="867178" y="2159300"/>
                  <a:pt x="987553" y="2158458"/>
                  <a:pt x="1107583" y="2150714"/>
                </a:cubicBezTo>
                <a:cubicBezTo>
                  <a:pt x="1121130" y="2149840"/>
                  <a:pt x="1134078" y="2143907"/>
                  <a:pt x="1146220" y="2137836"/>
                </a:cubicBezTo>
                <a:cubicBezTo>
                  <a:pt x="1160064" y="2130914"/>
                  <a:pt x="1171977" y="2120664"/>
                  <a:pt x="1184856" y="2112078"/>
                </a:cubicBezTo>
                <a:cubicBezTo>
                  <a:pt x="1193442" y="2099199"/>
                  <a:pt x="1203692" y="2087285"/>
                  <a:pt x="1210614" y="2073441"/>
                </a:cubicBezTo>
                <a:cubicBezTo>
                  <a:pt x="1235677" y="2023316"/>
                  <a:pt x="1211613" y="2041060"/>
                  <a:pt x="1236372" y="1983289"/>
                </a:cubicBezTo>
                <a:cubicBezTo>
                  <a:pt x="1242469" y="1969062"/>
                  <a:pt x="1253544" y="1957531"/>
                  <a:pt x="1262130" y="1944652"/>
                </a:cubicBezTo>
                <a:cubicBezTo>
                  <a:pt x="1253544" y="1901723"/>
                  <a:pt x="1249247" y="1857708"/>
                  <a:pt x="1236372" y="1815864"/>
                </a:cubicBezTo>
                <a:cubicBezTo>
                  <a:pt x="1229683" y="1794124"/>
                  <a:pt x="1187233" y="1750457"/>
                  <a:pt x="1171977" y="1738591"/>
                </a:cubicBezTo>
                <a:cubicBezTo>
                  <a:pt x="1013852" y="1615605"/>
                  <a:pt x="1183050" y="1763148"/>
                  <a:pt x="991673" y="1635560"/>
                </a:cubicBezTo>
                <a:cubicBezTo>
                  <a:pt x="961098" y="1615176"/>
                  <a:pt x="929474" y="1595124"/>
                  <a:pt x="901521" y="1571165"/>
                </a:cubicBezTo>
                <a:cubicBezTo>
                  <a:pt x="863851" y="1538877"/>
                  <a:pt x="854786" y="1521731"/>
                  <a:pt x="824248" y="1481013"/>
                </a:cubicBezTo>
                <a:cubicBezTo>
                  <a:pt x="819955" y="1468134"/>
                  <a:pt x="811369" y="1455952"/>
                  <a:pt x="811369" y="1442376"/>
                </a:cubicBezTo>
                <a:cubicBezTo>
                  <a:pt x="811369" y="1347428"/>
                  <a:pt x="799943" y="1322158"/>
                  <a:pt x="862885" y="1274951"/>
                </a:cubicBezTo>
                <a:cubicBezTo>
                  <a:pt x="882911" y="1259932"/>
                  <a:pt x="907253" y="1251333"/>
                  <a:pt x="927279" y="1236314"/>
                </a:cubicBezTo>
                <a:cubicBezTo>
                  <a:pt x="941850" y="1225386"/>
                  <a:pt x="950102" y="1206714"/>
                  <a:pt x="965916" y="1197678"/>
                </a:cubicBezTo>
                <a:cubicBezTo>
                  <a:pt x="981284" y="1188896"/>
                  <a:pt x="1001199" y="1191857"/>
                  <a:pt x="1017431" y="1184799"/>
                </a:cubicBezTo>
                <a:cubicBezTo>
                  <a:pt x="1100201" y="1148812"/>
                  <a:pt x="1178331" y="1102409"/>
                  <a:pt x="1262130" y="1068889"/>
                </a:cubicBezTo>
                <a:cubicBezTo>
                  <a:pt x="1312985" y="1048547"/>
                  <a:pt x="1407623" y="1007768"/>
                  <a:pt x="1468192" y="991616"/>
                </a:cubicBezTo>
                <a:cubicBezTo>
                  <a:pt x="1506434" y="981418"/>
                  <a:pt x="1545536" y="974758"/>
                  <a:pt x="1584101" y="965858"/>
                </a:cubicBezTo>
                <a:cubicBezTo>
                  <a:pt x="1601348" y="961878"/>
                  <a:pt x="1618309" y="956688"/>
                  <a:pt x="1635617" y="952979"/>
                </a:cubicBezTo>
                <a:cubicBezTo>
                  <a:pt x="1678425" y="943806"/>
                  <a:pt x="1721933" y="937839"/>
                  <a:pt x="1764406" y="927221"/>
                </a:cubicBezTo>
                <a:cubicBezTo>
                  <a:pt x="1790746" y="920636"/>
                  <a:pt x="1815921" y="910050"/>
                  <a:pt x="1841679" y="901464"/>
                </a:cubicBezTo>
                <a:lnTo>
                  <a:pt x="1880316" y="888585"/>
                </a:lnTo>
                <a:cubicBezTo>
                  <a:pt x="1927538" y="892878"/>
                  <a:pt x="1975287" y="893224"/>
                  <a:pt x="2021983" y="901464"/>
                </a:cubicBezTo>
                <a:cubicBezTo>
                  <a:pt x="2048721" y="906182"/>
                  <a:pt x="2072916" y="920636"/>
                  <a:pt x="2099256" y="927221"/>
                </a:cubicBezTo>
                <a:cubicBezTo>
                  <a:pt x="2121117" y="932686"/>
                  <a:pt x="2166825" y="942714"/>
                  <a:pt x="2189408" y="952979"/>
                </a:cubicBezTo>
                <a:cubicBezTo>
                  <a:pt x="2224364" y="968868"/>
                  <a:pt x="2256012" y="992353"/>
                  <a:pt x="2292439" y="1004495"/>
                </a:cubicBezTo>
                <a:cubicBezTo>
                  <a:pt x="2376610" y="1032552"/>
                  <a:pt x="2318934" y="1011303"/>
                  <a:pt x="2459865" y="1081768"/>
                </a:cubicBezTo>
                <a:cubicBezTo>
                  <a:pt x="2477037" y="1098940"/>
                  <a:pt x="2492942" y="1117479"/>
                  <a:pt x="2511380" y="1133283"/>
                </a:cubicBezTo>
                <a:cubicBezTo>
                  <a:pt x="2523132" y="1143356"/>
                  <a:pt x="2539072" y="1148096"/>
                  <a:pt x="2550017" y="1159041"/>
                </a:cubicBezTo>
                <a:cubicBezTo>
                  <a:pt x="2565195" y="1174219"/>
                  <a:pt x="2576747" y="1192697"/>
                  <a:pt x="2588654" y="1210557"/>
                </a:cubicBezTo>
                <a:cubicBezTo>
                  <a:pt x="2648307" y="1300037"/>
                  <a:pt x="2642006" y="1291505"/>
                  <a:pt x="2678806" y="1365103"/>
                </a:cubicBezTo>
                <a:cubicBezTo>
                  <a:pt x="2683099" y="1382275"/>
                  <a:pt x="2691685" y="1398919"/>
                  <a:pt x="2691685" y="1416619"/>
                </a:cubicBezTo>
                <a:cubicBezTo>
                  <a:pt x="2691685" y="1502888"/>
                  <a:pt x="2686078" y="1510712"/>
                  <a:pt x="2665927" y="1571165"/>
                </a:cubicBezTo>
                <a:cubicBezTo>
                  <a:pt x="2672828" y="1640171"/>
                  <a:pt x="2667469" y="1682086"/>
                  <a:pt x="2691685" y="1738591"/>
                </a:cubicBezTo>
                <a:cubicBezTo>
                  <a:pt x="2699248" y="1756237"/>
                  <a:pt x="2705449" y="1775115"/>
                  <a:pt x="2717442" y="1790106"/>
                </a:cubicBezTo>
                <a:cubicBezTo>
                  <a:pt x="2740198" y="1818551"/>
                  <a:pt x="2762135" y="1851088"/>
                  <a:pt x="2794716" y="1867379"/>
                </a:cubicBezTo>
                <a:cubicBezTo>
                  <a:pt x="2811888" y="1875965"/>
                  <a:pt x="2828255" y="1886396"/>
                  <a:pt x="2846231" y="1893137"/>
                </a:cubicBezTo>
                <a:cubicBezTo>
                  <a:pt x="2862804" y="1899352"/>
                  <a:pt x="2880468" y="1902176"/>
                  <a:pt x="2897747" y="1906016"/>
                </a:cubicBezTo>
                <a:cubicBezTo>
                  <a:pt x="2919115" y="1910765"/>
                  <a:pt x="2940604" y="1914979"/>
                  <a:pt x="2962141" y="1918895"/>
                </a:cubicBezTo>
                <a:cubicBezTo>
                  <a:pt x="2987833" y="1923566"/>
                  <a:pt x="3014081" y="1925441"/>
                  <a:pt x="3039414" y="1931774"/>
                </a:cubicBezTo>
                <a:cubicBezTo>
                  <a:pt x="3243504" y="1982796"/>
                  <a:pt x="2991762" y="1936710"/>
                  <a:pt x="3193961" y="1970410"/>
                </a:cubicBezTo>
                <a:cubicBezTo>
                  <a:pt x="3228631" y="1985819"/>
                  <a:pt x="3377696" y="2049971"/>
                  <a:pt x="3412901" y="2073441"/>
                </a:cubicBezTo>
                <a:cubicBezTo>
                  <a:pt x="3425780" y="2082027"/>
                  <a:pt x="3437694" y="2092277"/>
                  <a:pt x="3451538" y="2099199"/>
                </a:cubicBezTo>
                <a:cubicBezTo>
                  <a:pt x="3500036" y="2123448"/>
                  <a:pt x="3518258" y="2125538"/>
                  <a:pt x="3567448" y="2137836"/>
                </a:cubicBezTo>
                <a:cubicBezTo>
                  <a:pt x="3606085" y="2124957"/>
                  <a:pt x="3648179" y="2119720"/>
                  <a:pt x="3683358" y="2099199"/>
                </a:cubicBezTo>
                <a:cubicBezTo>
                  <a:pt x="3727321" y="2073554"/>
                  <a:pt x="3716988" y="2044816"/>
                  <a:pt x="3734873" y="2009047"/>
                </a:cubicBezTo>
                <a:cubicBezTo>
                  <a:pt x="3744291" y="1990212"/>
                  <a:pt x="3790515" y="1930566"/>
                  <a:pt x="3799268" y="1918895"/>
                </a:cubicBezTo>
                <a:cubicBezTo>
                  <a:pt x="3839531" y="1757844"/>
                  <a:pt x="3788073" y="1958077"/>
                  <a:pt x="3825025" y="1828743"/>
                </a:cubicBezTo>
                <a:cubicBezTo>
                  <a:pt x="3829888" y="1811724"/>
                  <a:pt x="3833611" y="1794399"/>
                  <a:pt x="3837904" y="1777227"/>
                </a:cubicBezTo>
                <a:cubicBezTo>
                  <a:pt x="3820732" y="1592630"/>
                  <a:pt x="3806001" y="1407790"/>
                  <a:pt x="3786389" y="1223436"/>
                </a:cubicBezTo>
                <a:cubicBezTo>
                  <a:pt x="3784517" y="1205835"/>
                  <a:pt x="3778790" y="1188815"/>
                  <a:pt x="3773510" y="1171920"/>
                </a:cubicBezTo>
                <a:cubicBezTo>
                  <a:pt x="3690807" y="907273"/>
                  <a:pt x="3755158" y="1098431"/>
                  <a:pt x="3696237" y="965858"/>
                </a:cubicBezTo>
                <a:cubicBezTo>
                  <a:pt x="3679970" y="929257"/>
                  <a:pt x="3654800" y="861148"/>
                  <a:pt x="3644721" y="824191"/>
                </a:cubicBezTo>
                <a:cubicBezTo>
                  <a:pt x="3638961" y="803072"/>
                  <a:pt x="3639528" y="780292"/>
                  <a:pt x="3631842" y="759796"/>
                </a:cubicBezTo>
                <a:cubicBezTo>
                  <a:pt x="3626407" y="745303"/>
                  <a:pt x="3613007" y="735004"/>
                  <a:pt x="3606085" y="721160"/>
                </a:cubicBezTo>
                <a:cubicBezTo>
                  <a:pt x="3600014" y="709018"/>
                  <a:pt x="3601897" y="692952"/>
                  <a:pt x="3593206" y="682523"/>
                </a:cubicBezTo>
                <a:cubicBezTo>
                  <a:pt x="3579464" y="666033"/>
                  <a:pt x="3556129" y="659769"/>
                  <a:pt x="3541690" y="643886"/>
                </a:cubicBezTo>
                <a:cubicBezTo>
                  <a:pt x="3418368" y="508232"/>
                  <a:pt x="3518257" y="567774"/>
                  <a:pt x="3412901" y="515098"/>
                </a:cubicBezTo>
                <a:cubicBezTo>
                  <a:pt x="3377211" y="479407"/>
                  <a:pt x="3299177" y="396515"/>
                  <a:pt x="3258355" y="386309"/>
                </a:cubicBezTo>
                <a:cubicBezTo>
                  <a:pt x="3204934" y="372954"/>
                  <a:pt x="3164832" y="365727"/>
                  <a:pt x="3116687" y="347672"/>
                </a:cubicBezTo>
                <a:cubicBezTo>
                  <a:pt x="3095041" y="339555"/>
                  <a:pt x="3074019" y="329814"/>
                  <a:pt x="3052293" y="321914"/>
                </a:cubicBezTo>
                <a:cubicBezTo>
                  <a:pt x="3026777" y="312635"/>
                  <a:pt x="2999304" y="308299"/>
                  <a:pt x="2975020" y="296157"/>
                </a:cubicBezTo>
                <a:cubicBezTo>
                  <a:pt x="2849437" y="233366"/>
                  <a:pt x="2988031" y="305325"/>
                  <a:pt x="2884868" y="244641"/>
                </a:cubicBezTo>
                <a:cubicBezTo>
                  <a:pt x="2825203" y="209544"/>
                  <a:pt x="2759941" y="183143"/>
                  <a:pt x="2704563" y="141610"/>
                </a:cubicBezTo>
                <a:cubicBezTo>
                  <a:pt x="2687391" y="128731"/>
                  <a:pt x="2672246" y="112573"/>
                  <a:pt x="2653048" y="102974"/>
                </a:cubicBezTo>
                <a:cubicBezTo>
                  <a:pt x="2628763" y="90832"/>
                  <a:pt x="2601725" y="85201"/>
                  <a:pt x="2575775" y="77216"/>
                </a:cubicBezTo>
                <a:cubicBezTo>
                  <a:pt x="2545904" y="68025"/>
                  <a:pt x="2516076" y="58486"/>
                  <a:pt x="2485623" y="51458"/>
                </a:cubicBezTo>
                <a:cubicBezTo>
                  <a:pt x="2460178" y="45586"/>
                  <a:pt x="2434041" y="43250"/>
                  <a:pt x="2408349" y="38579"/>
                </a:cubicBezTo>
                <a:cubicBezTo>
                  <a:pt x="2386812" y="34663"/>
                  <a:pt x="2365420" y="29993"/>
                  <a:pt x="2343955" y="25700"/>
                </a:cubicBezTo>
                <a:lnTo>
                  <a:pt x="1983347" y="51458"/>
                </a:lnTo>
                <a:cubicBezTo>
                  <a:pt x="1961547" y="53440"/>
                  <a:pt x="1940842" y="64337"/>
                  <a:pt x="1918952" y="64337"/>
                </a:cubicBezTo>
                <a:cubicBezTo>
                  <a:pt x="1871535" y="64337"/>
                  <a:pt x="1824507" y="55751"/>
                  <a:pt x="1777285" y="51458"/>
                </a:cubicBezTo>
                <a:cubicBezTo>
                  <a:pt x="1727129" y="34739"/>
                  <a:pt x="1748247" y="48178"/>
                  <a:pt x="1712890" y="12821"/>
                </a:cubicBezTo>
              </a:path>
            </a:pathLst>
          </a:custGeom>
          <a:noFill/>
          <a:ln w="57240" cap="flat">
            <a:solidFill>
              <a:srgbClr val="10253F"/>
            </a:solidFill>
            <a:round/>
            <a:headEnd/>
            <a:tailEnd/>
          </a:ln>
          <a:effectLst/>
        </p:spPr>
        <p:txBody>
          <a:bodyPr wrap="none" lIns="102402" tIns="51201" rIns="102402" bIns="51201" anchor="ctr"/>
          <a:lstStyle/>
          <a:p>
            <a:endParaRPr lang="en-US"/>
          </a:p>
        </p:txBody>
      </p:sp>
      <p:sp>
        <p:nvSpPr>
          <p:cNvPr id="24581" name="Freeform 5"/>
          <p:cNvSpPr>
            <a:spLocks noChangeArrowheads="1"/>
          </p:cNvSpPr>
          <p:nvPr/>
        </p:nvSpPr>
        <p:spPr bwMode="auto">
          <a:xfrm>
            <a:off x="3116263" y="3232152"/>
            <a:ext cx="1155700" cy="1158874"/>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63252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7172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5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1081736 w 1155796"/>
              <a:gd name="T1" fmla="*/ 257528 h 1159099"/>
              <a:gd name="T2" fmla="*/ 1043102 w 1155796"/>
              <a:gd name="T3" fmla="*/ 231775 h 1159099"/>
              <a:gd name="T4" fmla="*/ 875691 w 1155796"/>
              <a:gd name="T5" fmla="*/ 154517 h 1159099"/>
              <a:gd name="T6" fmla="*/ 824180 w 1155796"/>
              <a:gd name="T7" fmla="*/ 141641 h 1159099"/>
              <a:gd name="T8" fmla="*/ 734035 w 1155796"/>
              <a:gd name="T9" fmla="*/ 103011 h 1159099"/>
              <a:gd name="T10" fmla="*/ 540868 w 1155796"/>
              <a:gd name="T11" fmla="*/ 77258 h 1159099"/>
              <a:gd name="T12" fmla="*/ 412090 w 1155796"/>
              <a:gd name="T13" fmla="*/ 25753 h 1159099"/>
              <a:gd name="T14" fmla="*/ 321945 w 1155796"/>
              <a:gd name="T15" fmla="*/ 0 h 1159099"/>
              <a:gd name="T16" fmla="*/ 244679 w 1155796"/>
              <a:gd name="T17" fmla="*/ 12877 h 1159099"/>
              <a:gd name="T18" fmla="*/ 206045 w 1155796"/>
              <a:gd name="T19" fmla="*/ 25753 h 1159099"/>
              <a:gd name="T20" fmla="*/ 103022 w 1155796"/>
              <a:gd name="T21" fmla="*/ 38630 h 1159099"/>
              <a:gd name="T22" fmla="*/ 64390 w 1155796"/>
              <a:gd name="T23" fmla="*/ 51506 h 1159099"/>
              <a:gd name="T24" fmla="*/ 0 w 1155796"/>
              <a:gd name="T25" fmla="*/ 128764 h 1159099"/>
              <a:gd name="T26" fmla="*/ 25756 w 1155796"/>
              <a:gd name="T27" fmla="*/ 283280 h 1159099"/>
              <a:gd name="T28" fmla="*/ 77268 w 1155796"/>
              <a:gd name="T29" fmla="*/ 360539 h 1159099"/>
              <a:gd name="T30" fmla="*/ 103022 w 1155796"/>
              <a:gd name="T31" fmla="*/ 399168 h 1159099"/>
              <a:gd name="T32" fmla="*/ 128778 w 1155796"/>
              <a:gd name="T33" fmla="*/ 437797 h 1159099"/>
              <a:gd name="T34" fmla="*/ 141656 w 1155796"/>
              <a:gd name="T35" fmla="*/ 630943 h 1159099"/>
              <a:gd name="T36" fmla="*/ 167412 w 1155796"/>
              <a:gd name="T37" fmla="*/ 669573 h 1159099"/>
              <a:gd name="T38" fmla="*/ 180290 w 1155796"/>
              <a:gd name="T39" fmla="*/ 721078 h 1159099"/>
              <a:gd name="T40" fmla="*/ 244679 w 1155796"/>
              <a:gd name="T41" fmla="*/ 824089 h 1159099"/>
              <a:gd name="T42" fmla="*/ 270435 w 1155796"/>
              <a:gd name="T43" fmla="*/ 862718 h 1159099"/>
              <a:gd name="T44" fmla="*/ 309067 w 1155796"/>
              <a:gd name="T45" fmla="*/ 914223 h 1159099"/>
              <a:gd name="T46" fmla="*/ 334823 w 1155796"/>
              <a:gd name="T47" fmla="*/ 965729 h 1159099"/>
              <a:gd name="T48" fmla="*/ 412090 w 1155796"/>
              <a:gd name="T49" fmla="*/ 1017234 h 1159099"/>
              <a:gd name="T50" fmla="*/ 424968 w 1155796"/>
              <a:gd name="T51" fmla="*/ 1094492 h 1159099"/>
              <a:gd name="T52" fmla="*/ 502234 w 1155796"/>
              <a:gd name="T53" fmla="*/ 1158875 h 1159099"/>
              <a:gd name="T54" fmla="*/ 682524 w 1155796"/>
              <a:gd name="T55" fmla="*/ 1133122 h 1159099"/>
              <a:gd name="T56" fmla="*/ 759791 w 1155796"/>
              <a:gd name="T57" fmla="*/ 1107369 h 1159099"/>
              <a:gd name="T58" fmla="*/ 837057 w 1155796"/>
              <a:gd name="T59" fmla="*/ 1055864 h 1159099"/>
              <a:gd name="T60" fmla="*/ 888569 w 1155796"/>
              <a:gd name="T61" fmla="*/ 1017234 h 1159099"/>
              <a:gd name="T62" fmla="*/ 940080 w 1155796"/>
              <a:gd name="T63" fmla="*/ 991481 h 1159099"/>
              <a:gd name="T64" fmla="*/ 978714 w 1155796"/>
              <a:gd name="T65" fmla="*/ 939976 h 1159099"/>
              <a:gd name="T66" fmla="*/ 1030224 w 1155796"/>
              <a:gd name="T67" fmla="*/ 824089 h 1159099"/>
              <a:gd name="T68" fmla="*/ 1068858 w 1155796"/>
              <a:gd name="T69" fmla="*/ 772584 h 1159099"/>
              <a:gd name="T70" fmla="*/ 1120369 w 1155796"/>
              <a:gd name="T71" fmla="*/ 296157 h 1159099"/>
              <a:gd name="T72" fmla="*/ 1081736 w 1155796"/>
              <a:gd name="T73" fmla="*/ 257528 h 1159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55796" h="1159099">
                <a:moveTo>
                  <a:pt x="1081826" y="257578"/>
                </a:moveTo>
                <a:cubicBezTo>
                  <a:pt x="1068947" y="246846"/>
                  <a:pt x="1056778" y="239232"/>
                  <a:pt x="1043189" y="231820"/>
                </a:cubicBezTo>
                <a:cubicBezTo>
                  <a:pt x="998207" y="207284"/>
                  <a:pt x="928410" y="172095"/>
                  <a:pt x="875764" y="154547"/>
                </a:cubicBezTo>
                <a:cubicBezTo>
                  <a:pt x="858972" y="148950"/>
                  <a:pt x="841420" y="145961"/>
                  <a:pt x="824248" y="141668"/>
                </a:cubicBezTo>
                <a:cubicBezTo>
                  <a:pt x="800788" y="129938"/>
                  <a:pt x="762522" y="107769"/>
                  <a:pt x="734096" y="103031"/>
                </a:cubicBezTo>
                <a:cubicBezTo>
                  <a:pt x="669771" y="92310"/>
                  <a:pt x="604447" y="93156"/>
                  <a:pt x="540913" y="77273"/>
                </a:cubicBezTo>
                <a:cubicBezTo>
                  <a:pt x="447108" y="53822"/>
                  <a:pt x="486735" y="57735"/>
                  <a:pt x="412124" y="25758"/>
                </a:cubicBezTo>
                <a:cubicBezTo>
                  <a:pt x="386256" y="14671"/>
                  <a:pt x="348116" y="6536"/>
                  <a:pt x="321972" y="0"/>
                </a:cubicBezTo>
                <a:cubicBezTo>
                  <a:pt x="296214" y="4293"/>
                  <a:pt x="270190" y="7214"/>
                  <a:pt x="244699" y="12879"/>
                </a:cubicBezTo>
                <a:cubicBezTo>
                  <a:pt x="231447" y="15824"/>
                  <a:pt x="219419" y="23329"/>
                  <a:pt x="206062" y="25758"/>
                </a:cubicBezTo>
                <a:cubicBezTo>
                  <a:pt x="172009" y="31949"/>
                  <a:pt x="137375" y="34344"/>
                  <a:pt x="103031" y="38637"/>
                </a:cubicBezTo>
                <a:cubicBezTo>
                  <a:pt x="90152" y="42930"/>
                  <a:pt x="75690" y="43986"/>
                  <a:pt x="64395" y="51516"/>
                </a:cubicBezTo>
                <a:cubicBezTo>
                  <a:pt x="34644" y="71350"/>
                  <a:pt x="19007" y="100278"/>
                  <a:pt x="0" y="128789"/>
                </a:cubicBezTo>
                <a:cubicBezTo>
                  <a:pt x="2365" y="150071"/>
                  <a:pt x="4781" y="245576"/>
                  <a:pt x="25758" y="283335"/>
                </a:cubicBezTo>
                <a:cubicBezTo>
                  <a:pt x="40792" y="310396"/>
                  <a:pt x="60102" y="334851"/>
                  <a:pt x="77274" y="360609"/>
                </a:cubicBezTo>
                <a:lnTo>
                  <a:pt x="103031" y="399245"/>
                </a:lnTo>
                <a:lnTo>
                  <a:pt x="128789" y="437882"/>
                </a:lnTo>
                <a:cubicBezTo>
                  <a:pt x="133082" y="502276"/>
                  <a:pt x="131058" y="567406"/>
                  <a:pt x="141668" y="631065"/>
                </a:cubicBezTo>
                <a:cubicBezTo>
                  <a:pt x="144213" y="646333"/>
                  <a:pt x="161329" y="655475"/>
                  <a:pt x="167426" y="669702"/>
                </a:cubicBezTo>
                <a:cubicBezTo>
                  <a:pt x="174399" y="685971"/>
                  <a:pt x="174090" y="704644"/>
                  <a:pt x="180305" y="721217"/>
                </a:cubicBezTo>
                <a:cubicBezTo>
                  <a:pt x="199416" y="772180"/>
                  <a:pt x="212705" y="779457"/>
                  <a:pt x="244699" y="824248"/>
                </a:cubicBezTo>
                <a:cubicBezTo>
                  <a:pt x="253696" y="836843"/>
                  <a:pt x="261460" y="850290"/>
                  <a:pt x="270457" y="862885"/>
                </a:cubicBezTo>
                <a:cubicBezTo>
                  <a:pt x="282933" y="880351"/>
                  <a:pt x="297717" y="896198"/>
                  <a:pt x="309093" y="914400"/>
                </a:cubicBezTo>
                <a:cubicBezTo>
                  <a:pt x="319268" y="930681"/>
                  <a:pt x="321275" y="952340"/>
                  <a:pt x="334851" y="965916"/>
                </a:cubicBezTo>
                <a:cubicBezTo>
                  <a:pt x="356741" y="987806"/>
                  <a:pt x="412124" y="1017431"/>
                  <a:pt x="412124" y="1017431"/>
                </a:cubicBezTo>
                <a:cubicBezTo>
                  <a:pt x="416417" y="1043189"/>
                  <a:pt x="414397" y="1070842"/>
                  <a:pt x="425003" y="1094704"/>
                </a:cubicBezTo>
                <a:cubicBezTo>
                  <a:pt x="435441" y="1118189"/>
                  <a:pt x="481751" y="1145415"/>
                  <a:pt x="502276" y="1159099"/>
                </a:cubicBezTo>
                <a:cubicBezTo>
                  <a:pt x="591779" y="1150149"/>
                  <a:pt x="612553" y="1154350"/>
                  <a:pt x="682581" y="1133341"/>
                </a:cubicBezTo>
                <a:cubicBezTo>
                  <a:pt x="708587" y="1125539"/>
                  <a:pt x="737263" y="1122644"/>
                  <a:pt x="759854" y="1107583"/>
                </a:cubicBezTo>
                <a:cubicBezTo>
                  <a:pt x="785612" y="1090411"/>
                  <a:pt x="812362" y="1074642"/>
                  <a:pt x="837127" y="1056068"/>
                </a:cubicBezTo>
                <a:cubicBezTo>
                  <a:pt x="854299" y="1043189"/>
                  <a:pt x="870441" y="1028808"/>
                  <a:pt x="888643" y="1017431"/>
                </a:cubicBezTo>
                <a:cubicBezTo>
                  <a:pt x="904923" y="1007256"/>
                  <a:pt x="922986" y="1000259"/>
                  <a:pt x="940158" y="991673"/>
                </a:cubicBezTo>
                <a:cubicBezTo>
                  <a:pt x="953037" y="974501"/>
                  <a:pt x="967419" y="958360"/>
                  <a:pt x="978795" y="940158"/>
                </a:cubicBezTo>
                <a:cubicBezTo>
                  <a:pt x="1038284" y="844974"/>
                  <a:pt x="969252" y="934151"/>
                  <a:pt x="1030310" y="824248"/>
                </a:cubicBezTo>
                <a:cubicBezTo>
                  <a:pt x="1040734" y="805485"/>
                  <a:pt x="1056068" y="789905"/>
                  <a:pt x="1068947" y="772733"/>
                </a:cubicBezTo>
                <a:cubicBezTo>
                  <a:pt x="1137292" y="526689"/>
                  <a:pt x="1155796" y="555336"/>
                  <a:pt x="1120462" y="296214"/>
                </a:cubicBezTo>
                <a:cubicBezTo>
                  <a:pt x="1117897" y="277402"/>
                  <a:pt x="1094705" y="268310"/>
                  <a:pt x="1081826" y="257578"/>
                </a:cubicBezTo>
                <a:close/>
              </a:path>
            </a:pathLst>
          </a:custGeom>
          <a:noFill/>
          <a:ln w="57240" cap="flat">
            <a:solidFill>
              <a:srgbClr val="FF0000"/>
            </a:solidFill>
            <a:round/>
            <a:headEnd/>
            <a:tailEnd/>
          </a:ln>
          <a:effectLst/>
        </p:spPr>
        <p:txBody>
          <a:bodyPr wrap="none" lIns="102402" tIns="51201" rIns="102402" bIns="51201" anchor="ctr"/>
          <a:lstStyle/>
          <a:p>
            <a:endParaRPr lang="en-US"/>
          </a:p>
        </p:txBody>
      </p:sp>
      <p:sp>
        <p:nvSpPr>
          <p:cNvPr id="24582" name="Freeform 6"/>
          <p:cNvSpPr>
            <a:spLocks noChangeArrowheads="1"/>
          </p:cNvSpPr>
          <p:nvPr/>
        </p:nvSpPr>
        <p:spPr bwMode="auto">
          <a:xfrm>
            <a:off x="1914526" y="2433637"/>
            <a:ext cx="1079500" cy="90805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30708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57302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T0" fmla="*/ 5 256 1"/>
              <a:gd name="T1" fmla="*/ 0 256 1"/>
              <a:gd name="G76" fmla="+- 0 T0 T1"/>
              <a:gd name="G77" fmla="sin 54736 G76"/>
              <a:gd name="G78" fmla="+- G47 0 10800"/>
              <a:gd name="T2" fmla="*/ 5 256 1"/>
              <a:gd name="T3" fmla="*/ 0 256 1"/>
              <a:gd name="G79" fmla="+- 0 T2 T3"/>
              <a:gd name="G80" fmla="cos G78 G79"/>
              <a:gd name="G81" fmla="+- G77 0 G80"/>
              <a:gd name="G82" fmla="*/ G81 65535 1"/>
              <a:gd name="G83" fmla="+- G82 10800 0"/>
              <a:gd name="G84" fmla="+- 1 0 0"/>
              <a:gd name="G85" fmla="+- 1 0 0"/>
              <a:gd name="G86" fmla="+- 1 0 0"/>
              <a:gd name="G87" fmla="+- 1 0 0"/>
              <a:gd name="G88" fmla="+- 1 0 0"/>
              <a:gd name="G89" fmla="+- 1 0 0"/>
              <a:gd name="G90" fmla="+- 1 0 0"/>
              <a:gd name="G91" fmla="+- 1 0 0"/>
              <a:gd name="G92" fmla="+- 1 0 0"/>
              <a:gd name="G93" fmla="+- 1 0 0"/>
              <a:gd name="T4" fmla="*/ 1072691 w 1079546"/>
              <a:gd name="T5" fmla="*/ 103097 h 907468"/>
              <a:gd name="T6" fmla="*/ 956786 w 1079546"/>
              <a:gd name="T7" fmla="*/ 12887 h 907468"/>
              <a:gd name="T8" fmla="*/ 918151 w 1079546"/>
              <a:gd name="T9" fmla="*/ 0 h 907468"/>
              <a:gd name="T10" fmla="*/ 660585 w 1079546"/>
              <a:gd name="T11" fmla="*/ 25775 h 907468"/>
              <a:gd name="T12" fmla="*/ 441653 w 1079546"/>
              <a:gd name="T13" fmla="*/ 38662 h 907468"/>
              <a:gd name="T14" fmla="*/ 351505 w 1079546"/>
              <a:gd name="T15" fmla="*/ 64435 h 907468"/>
              <a:gd name="T16" fmla="*/ 274234 w 1079546"/>
              <a:gd name="T17" fmla="*/ 77323 h 907468"/>
              <a:gd name="T18" fmla="*/ 235600 w 1079546"/>
              <a:gd name="T19" fmla="*/ 115984 h 907468"/>
              <a:gd name="T20" fmla="*/ 209843 w 1079546"/>
              <a:gd name="T21" fmla="*/ 193307 h 907468"/>
              <a:gd name="T22" fmla="*/ 196965 w 1079546"/>
              <a:gd name="T23" fmla="*/ 360839 h 907468"/>
              <a:gd name="T24" fmla="*/ 171208 w 1079546"/>
              <a:gd name="T25" fmla="*/ 412388 h 907468"/>
              <a:gd name="T26" fmla="*/ 132573 w 1079546"/>
              <a:gd name="T27" fmla="*/ 502598 h 907468"/>
              <a:gd name="T28" fmla="*/ 68181 w 1079546"/>
              <a:gd name="T29" fmla="*/ 657244 h 907468"/>
              <a:gd name="T30" fmla="*/ 29547 w 1079546"/>
              <a:gd name="T31" fmla="*/ 734567 h 907468"/>
              <a:gd name="T32" fmla="*/ 16668 w 1079546"/>
              <a:gd name="T33" fmla="*/ 799002 h 907468"/>
              <a:gd name="T34" fmla="*/ 3790 w 1079546"/>
              <a:gd name="T35" fmla="*/ 837664 h 907468"/>
              <a:gd name="T36" fmla="*/ 16668 w 1079546"/>
              <a:gd name="T37" fmla="*/ 889212 h 907468"/>
              <a:gd name="T38" fmla="*/ 184086 w 1079546"/>
              <a:gd name="T39" fmla="*/ 902099 h 907468"/>
              <a:gd name="T40" fmla="*/ 351505 w 1079546"/>
              <a:gd name="T41" fmla="*/ 889212 h 907468"/>
              <a:gd name="T42" fmla="*/ 390139 w 1079546"/>
              <a:gd name="T43" fmla="*/ 876325 h 907468"/>
              <a:gd name="T44" fmla="*/ 441653 w 1079546"/>
              <a:gd name="T45" fmla="*/ 799002 h 907468"/>
              <a:gd name="T46" fmla="*/ 518923 w 1079546"/>
              <a:gd name="T47" fmla="*/ 734567 h 907468"/>
              <a:gd name="T48" fmla="*/ 544680 w 1079546"/>
              <a:gd name="T49" fmla="*/ 683018 h 907468"/>
              <a:gd name="T50" fmla="*/ 583314 w 1079546"/>
              <a:gd name="T51" fmla="*/ 657244 h 907468"/>
              <a:gd name="T52" fmla="*/ 634828 w 1079546"/>
              <a:gd name="T53" fmla="*/ 618582 h 907468"/>
              <a:gd name="T54" fmla="*/ 686341 w 1079546"/>
              <a:gd name="T55" fmla="*/ 567033 h 907468"/>
              <a:gd name="T56" fmla="*/ 789367 w 1079546"/>
              <a:gd name="T57" fmla="*/ 502598 h 907468"/>
              <a:gd name="T58" fmla="*/ 943908 w 1079546"/>
              <a:gd name="T59" fmla="*/ 347953 h 907468"/>
              <a:gd name="T60" fmla="*/ 1046934 w 1079546"/>
              <a:gd name="T61" fmla="*/ 270629 h 907468"/>
              <a:gd name="T62" fmla="*/ 1072691 w 1079546"/>
              <a:gd name="T63" fmla="*/ 231969 h 907468"/>
              <a:gd name="T64" fmla="*/ 1072691 w 1079546"/>
              <a:gd name="T65" fmla="*/ 103097 h 907468"/>
            </a:gdLst>
            <a:ahLst/>
            <a:cxnLst>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79546" h="907468">
                <a:moveTo>
                  <a:pt x="1072737" y="103031"/>
                </a:moveTo>
                <a:cubicBezTo>
                  <a:pt x="1039400" y="69694"/>
                  <a:pt x="1003041" y="28284"/>
                  <a:pt x="956827" y="12879"/>
                </a:cubicBezTo>
                <a:lnTo>
                  <a:pt x="918190" y="0"/>
                </a:lnTo>
                <a:lnTo>
                  <a:pt x="660613" y="25758"/>
                </a:lnTo>
                <a:cubicBezTo>
                  <a:pt x="587746" y="31666"/>
                  <a:pt x="514449" y="31706"/>
                  <a:pt x="441672" y="38637"/>
                </a:cubicBezTo>
                <a:cubicBezTo>
                  <a:pt x="392591" y="43311"/>
                  <a:pt x="394980" y="54736"/>
                  <a:pt x="351520" y="64394"/>
                </a:cubicBezTo>
                <a:cubicBezTo>
                  <a:pt x="326028" y="70059"/>
                  <a:pt x="300004" y="72980"/>
                  <a:pt x="274246" y="77273"/>
                </a:cubicBezTo>
                <a:cubicBezTo>
                  <a:pt x="261367" y="90152"/>
                  <a:pt x="244455" y="99989"/>
                  <a:pt x="235610" y="115910"/>
                </a:cubicBezTo>
                <a:cubicBezTo>
                  <a:pt x="222424" y="139644"/>
                  <a:pt x="209852" y="193183"/>
                  <a:pt x="209852" y="193183"/>
                </a:cubicBezTo>
                <a:cubicBezTo>
                  <a:pt x="205559" y="248991"/>
                  <a:pt x="206700" y="305487"/>
                  <a:pt x="196973" y="360608"/>
                </a:cubicBezTo>
                <a:cubicBezTo>
                  <a:pt x="193636" y="379515"/>
                  <a:pt x="178778" y="394477"/>
                  <a:pt x="171215" y="412124"/>
                </a:cubicBezTo>
                <a:cubicBezTo>
                  <a:pt x="114370" y="544765"/>
                  <a:pt x="218001" y="331436"/>
                  <a:pt x="132579" y="502276"/>
                </a:cubicBezTo>
                <a:cubicBezTo>
                  <a:pt x="107343" y="603221"/>
                  <a:pt x="134220" y="511543"/>
                  <a:pt x="68184" y="656823"/>
                </a:cubicBezTo>
                <a:cubicBezTo>
                  <a:pt x="30096" y="740616"/>
                  <a:pt x="86000" y="649418"/>
                  <a:pt x="29548" y="734096"/>
                </a:cubicBezTo>
                <a:cubicBezTo>
                  <a:pt x="25255" y="755561"/>
                  <a:pt x="21978" y="777254"/>
                  <a:pt x="16669" y="798490"/>
                </a:cubicBezTo>
                <a:cubicBezTo>
                  <a:pt x="13376" y="811660"/>
                  <a:pt x="3790" y="823551"/>
                  <a:pt x="3790" y="837127"/>
                </a:cubicBezTo>
                <a:cubicBezTo>
                  <a:pt x="3790" y="854827"/>
                  <a:pt x="0" y="882689"/>
                  <a:pt x="16669" y="888642"/>
                </a:cubicBezTo>
                <a:cubicBezTo>
                  <a:pt x="69381" y="907468"/>
                  <a:pt x="128286" y="897228"/>
                  <a:pt x="184094" y="901521"/>
                </a:cubicBezTo>
                <a:cubicBezTo>
                  <a:pt x="239903" y="897228"/>
                  <a:pt x="295979" y="895585"/>
                  <a:pt x="351520" y="888642"/>
                </a:cubicBezTo>
                <a:cubicBezTo>
                  <a:pt x="364991" y="886958"/>
                  <a:pt x="380557" y="885362"/>
                  <a:pt x="390156" y="875763"/>
                </a:cubicBezTo>
                <a:cubicBezTo>
                  <a:pt x="412046" y="853873"/>
                  <a:pt x="419782" y="820380"/>
                  <a:pt x="441672" y="798490"/>
                </a:cubicBezTo>
                <a:cubicBezTo>
                  <a:pt x="491253" y="748909"/>
                  <a:pt x="465154" y="769957"/>
                  <a:pt x="518945" y="734096"/>
                </a:cubicBezTo>
                <a:cubicBezTo>
                  <a:pt x="527531" y="716924"/>
                  <a:pt x="532412" y="697329"/>
                  <a:pt x="544703" y="682580"/>
                </a:cubicBezTo>
                <a:cubicBezTo>
                  <a:pt x="554612" y="670689"/>
                  <a:pt x="570744" y="665819"/>
                  <a:pt x="583339" y="656823"/>
                </a:cubicBezTo>
                <a:cubicBezTo>
                  <a:pt x="600806" y="644347"/>
                  <a:pt x="618701" y="632321"/>
                  <a:pt x="634855" y="618186"/>
                </a:cubicBezTo>
                <a:cubicBezTo>
                  <a:pt x="653131" y="602194"/>
                  <a:pt x="666942" y="581241"/>
                  <a:pt x="686370" y="566670"/>
                </a:cubicBezTo>
                <a:cubicBezTo>
                  <a:pt x="718770" y="542370"/>
                  <a:pt x="760763" y="530913"/>
                  <a:pt x="789401" y="502276"/>
                </a:cubicBezTo>
                <a:cubicBezTo>
                  <a:pt x="840917" y="450761"/>
                  <a:pt x="883330" y="388143"/>
                  <a:pt x="943948" y="347730"/>
                </a:cubicBezTo>
                <a:cubicBezTo>
                  <a:pt x="979616" y="323951"/>
                  <a:pt x="1016388" y="301047"/>
                  <a:pt x="1046979" y="270456"/>
                </a:cubicBezTo>
                <a:cubicBezTo>
                  <a:pt x="1057924" y="259511"/>
                  <a:pt x="1070691" y="247163"/>
                  <a:pt x="1072737" y="231820"/>
                </a:cubicBezTo>
                <a:cubicBezTo>
                  <a:pt x="1079546" y="180756"/>
                  <a:pt x="1072737" y="128789"/>
                  <a:pt x="1072737" y="103031"/>
                </a:cubicBezTo>
                <a:close/>
              </a:path>
            </a:pathLst>
          </a:custGeom>
          <a:noFill/>
          <a:ln w="57240" cap="flat">
            <a:solidFill>
              <a:srgbClr val="FFFF00"/>
            </a:solidFill>
            <a:round/>
            <a:headEnd/>
            <a:tailEnd/>
          </a:ln>
          <a:effectLst/>
        </p:spPr>
        <p:txBody>
          <a:bodyPr wrap="none" lIns="102402" tIns="51201" rIns="102402" bIns="51201" anchor="ctr"/>
          <a:lstStyle/>
          <a:p>
            <a:endParaRPr lang="en-US"/>
          </a:p>
        </p:txBody>
      </p:sp>
      <p:sp>
        <p:nvSpPr>
          <p:cNvPr id="24583" name="Freeform 7"/>
          <p:cNvSpPr>
            <a:spLocks noChangeArrowheads="1"/>
          </p:cNvSpPr>
          <p:nvPr/>
        </p:nvSpPr>
        <p:spPr bwMode="auto">
          <a:xfrm>
            <a:off x="2187576" y="3052764"/>
            <a:ext cx="1044576" cy="1609725"/>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61088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6299 11520"/>
              <a:gd name="G66" fmla="+- 1 0 0"/>
              <a:gd name="G67" fmla="+- 1 0 0"/>
              <a:gd name="G68" fmla="+- 1 0 0"/>
              <a:gd name="G69" fmla="+- 1 0 0"/>
              <a:gd name="G70" fmla="+- 1 0 0"/>
              <a:gd name="G71" fmla="+- 1 0 0"/>
              <a:gd name="G72" fmla="+- 1 0 0"/>
              <a:gd name="G73" fmla="+- 1 0 0"/>
              <a:gd name="G74" fmla="*/ 1 65375 61568"/>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T0" fmla="*/ 503794 w 1044829"/>
              <a:gd name="T1" fmla="*/ 0 h 1609859"/>
              <a:gd name="T2" fmla="*/ 349285 w 1044829"/>
              <a:gd name="T3" fmla="*/ 154533 h 1609859"/>
              <a:gd name="T4" fmla="*/ 323533 w 1044829"/>
              <a:gd name="T5" fmla="*/ 206045 h 1609859"/>
              <a:gd name="T6" fmla="*/ 233403 w 1044829"/>
              <a:gd name="T7" fmla="*/ 309067 h 1609859"/>
              <a:gd name="T8" fmla="*/ 207652 w 1044829"/>
              <a:gd name="T9" fmla="*/ 360578 h 1609859"/>
              <a:gd name="T10" fmla="*/ 181901 w 1044829"/>
              <a:gd name="T11" fmla="*/ 399212 h 1609859"/>
              <a:gd name="T12" fmla="*/ 130397 w 1044829"/>
              <a:gd name="T13" fmla="*/ 502234 h 1609859"/>
              <a:gd name="T14" fmla="*/ 78895 w 1044829"/>
              <a:gd name="T15" fmla="*/ 540868 h 1609859"/>
              <a:gd name="T16" fmla="*/ 53143 w 1044829"/>
              <a:gd name="T17" fmla="*/ 592379 h 1609859"/>
              <a:gd name="T18" fmla="*/ 53143 w 1044829"/>
              <a:gd name="T19" fmla="*/ 1004468 h 1609859"/>
              <a:gd name="T20" fmla="*/ 66019 w 1044829"/>
              <a:gd name="T21" fmla="*/ 1055980 h 1609859"/>
              <a:gd name="T22" fmla="*/ 156149 w 1044829"/>
              <a:gd name="T23" fmla="*/ 1274902 h 1609859"/>
              <a:gd name="T24" fmla="*/ 181901 w 1044829"/>
              <a:gd name="T25" fmla="*/ 1339292 h 1609859"/>
              <a:gd name="T26" fmla="*/ 220527 w 1044829"/>
              <a:gd name="T27" fmla="*/ 1416558 h 1609859"/>
              <a:gd name="T28" fmla="*/ 272031 w 1044829"/>
              <a:gd name="T29" fmla="*/ 1493825 h 1609859"/>
              <a:gd name="T30" fmla="*/ 310657 w 1044829"/>
              <a:gd name="T31" fmla="*/ 1558214 h 1609859"/>
              <a:gd name="T32" fmla="*/ 387913 w 1044829"/>
              <a:gd name="T33" fmla="*/ 1609725 h 1609859"/>
              <a:gd name="T34" fmla="*/ 902942 w 1044829"/>
              <a:gd name="T35" fmla="*/ 1596847 h 1609859"/>
              <a:gd name="T36" fmla="*/ 993073 w 1044829"/>
              <a:gd name="T37" fmla="*/ 1558214 h 1609859"/>
              <a:gd name="T38" fmla="*/ 1044575 w 1044829"/>
              <a:gd name="T39" fmla="*/ 1545336 h 1609859"/>
              <a:gd name="T40" fmla="*/ 1031699 w 1044829"/>
              <a:gd name="T41" fmla="*/ 1455192 h 1609859"/>
              <a:gd name="T42" fmla="*/ 1005948 w 1044829"/>
              <a:gd name="T43" fmla="*/ 1416558 h 1609859"/>
              <a:gd name="T44" fmla="*/ 980197 w 1044829"/>
              <a:gd name="T45" fmla="*/ 1352169 h 1609859"/>
              <a:gd name="T46" fmla="*/ 954445 w 1044829"/>
              <a:gd name="T47" fmla="*/ 1300658 h 1609859"/>
              <a:gd name="T48" fmla="*/ 928693 w 1044829"/>
              <a:gd name="T49" fmla="*/ 1223391 h 1609859"/>
              <a:gd name="T50" fmla="*/ 915817 w 1044829"/>
              <a:gd name="T51" fmla="*/ 1107491 h 1609859"/>
              <a:gd name="T52" fmla="*/ 890067 w 1044829"/>
              <a:gd name="T53" fmla="*/ 1030224 h 1609859"/>
              <a:gd name="T54" fmla="*/ 877191 w 1044829"/>
              <a:gd name="T55" fmla="*/ 965835 h 1609859"/>
              <a:gd name="T56" fmla="*/ 851439 w 1044829"/>
              <a:gd name="T57" fmla="*/ 682523 h 1609859"/>
              <a:gd name="T58" fmla="*/ 825687 w 1044829"/>
              <a:gd name="T59" fmla="*/ 424968 h 1609859"/>
              <a:gd name="T60" fmla="*/ 787061 w 1044829"/>
              <a:gd name="T61" fmla="*/ 141656 h 1609859"/>
              <a:gd name="T62" fmla="*/ 748433 w 1044829"/>
              <a:gd name="T63" fmla="*/ 115900 h 1609859"/>
              <a:gd name="T64" fmla="*/ 722681 w 1044829"/>
              <a:gd name="T65" fmla="*/ 77267 h 1609859"/>
              <a:gd name="T66" fmla="*/ 684055 w 1044829"/>
              <a:gd name="T67" fmla="*/ 64389 h 1609859"/>
              <a:gd name="T68" fmla="*/ 568173 w 1044829"/>
              <a:gd name="T69" fmla="*/ 25756 h 1609859"/>
              <a:gd name="T70" fmla="*/ 426539 w 1044829"/>
              <a:gd name="T71" fmla="*/ 38634 h 1609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44829" h="1609859">
                <a:moveTo>
                  <a:pt x="503917" y="0"/>
                </a:moveTo>
                <a:cubicBezTo>
                  <a:pt x="452401" y="51515"/>
                  <a:pt x="381951" y="89383"/>
                  <a:pt x="349370" y="154546"/>
                </a:cubicBezTo>
                <a:cubicBezTo>
                  <a:pt x="340784" y="171718"/>
                  <a:pt x="335131" y="190703"/>
                  <a:pt x="323612" y="206062"/>
                </a:cubicBezTo>
                <a:cubicBezTo>
                  <a:pt x="296231" y="242570"/>
                  <a:pt x="260841" y="272585"/>
                  <a:pt x="233460" y="309093"/>
                </a:cubicBezTo>
                <a:cubicBezTo>
                  <a:pt x="221941" y="324452"/>
                  <a:pt x="217227" y="343939"/>
                  <a:pt x="207702" y="360608"/>
                </a:cubicBezTo>
                <a:cubicBezTo>
                  <a:pt x="200023" y="374047"/>
                  <a:pt x="188867" y="385401"/>
                  <a:pt x="181945" y="399245"/>
                </a:cubicBezTo>
                <a:cubicBezTo>
                  <a:pt x="163498" y="436140"/>
                  <a:pt x="160267" y="472438"/>
                  <a:pt x="130429" y="502276"/>
                </a:cubicBezTo>
                <a:cubicBezTo>
                  <a:pt x="115251" y="517454"/>
                  <a:pt x="96086" y="528034"/>
                  <a:pt x="78914" y="540913"/>
                </a:cubicBezTo>
                <a:cubicBezTo>
                  <a:pt x="70328" y="558085"/>
                  <a:pt x="60719" y="574782"/>
                  <a:pt x="53156" y="592428"/>
                </a:cubicBezTo>
                <a:cubicBezTo>
                  <a:pt x="0" y="716458"/>
                  <a:pt x="47930" y="918322"/>
                  <a:pt x="53156" y="1004552"/>
                </a:cubicBezTo>
                <a:cubicBezTo>
                  <a:pt x="54227" y="1022220"/>
                  <a:pt x="59734" y="1039527"/>
                  <a:pt x="66035" y="1056068"/>
                </a:cubicBezTo>
                <a:cubicBezTo>
                  <a:pt x="94132" y="1129822"/>
                  <a:pt x="126303" y="1201959"/>
                  <a:pt x="156187" y="1275008"/>
                </a:cubicBezTo>
                <a:cubicBezTo>
                  <a:pt x="164940" y="1296405"/>
                  <a:pt x="169121" y="1320167"/>
                  <a:pt x="181945" y="1339403"/>
                </a:cubicBezTo>
                <a:cubicBezTo>
                  <a:pt x="296301" y="1510939"/>
                  <a:pt x="131704" y="1256698"/>
                  <a:pt x="220581" y="1416676"/>
                </a:cubicBezTo>
                <a:cubicBezTo>
                  <a:pt x="235615" y="1443737"/>
                  <a:pt x="256170" y="1467403"/>
                  <a:pt x="272097" y="1493949"/>
                </a:cubicBezTo>
                <a:cubicBezTo>
                  <a:pt x="284976" y="1515414"/>
                  <a:pt x="293033" y="1540644"/>
                  <a:pt x="310733" y="1558344"/>
                </a:cubicBezTo>
                <a:cubicBezTo>
                  <a:pt x="332623" y="1580234"/>
                  <a:pt x="388007" y="1609859"/>
                  <a:pt x="388007" y="1609859"/>
                </a:cubicBezTo>
                <a:cubicBezTo>
                  <a:pt x="559725" y="1605566"/>
                  <a:pt x="731576" y="1604961"/>
                  <a:pt x="903162" y="1596980"/>
                </a:cubicBezTo>
                <a:cubicBezTo>
                  <a:pt x="927498" y="1595848"/>
                  <a:pt x="975638" y="1564972"/>
                  <a:pt x="993314" y="1558344"/>
                </a:cubicBezTo>
                <a:cubicBezTo>
                  <a:pt x="1009887" y="1552129"/>
                  <a:pt x="1027657" y="1549758"/>
                  <a:pt x="1044829" y="1545465"/>
                </a:cubicBezTo>
                <a:cubicBezTo>
                  <a:pt x="1040536" y="1515414"/>
                  <a:pt x="1040673" y="1484389"/>
                  <a:pt x="1031950" y="1455313"/>
                </a:cubicBezTo>
                <a:cubicBezTo>
                  <a:pt x="1027502" y="1440487"/>
                  <a:pt x="1013115" y="1430520"/>
                  <a:pt x="1006193" y="1416676"/>
                </a:cubicBezTo>
                <a:cubicBezTo>
                  <a:pt x="995854" y="1395998"/>
                  <a:pt x="989824" y="1373408"/>
                  <a:pt x="980435" y="1352282"/>
                </a:cubicBezTo>
                <a:cubicBezTo>
                  <a:pt x="972638" y="1334738"/>
                  <a:pt x="961807" y="1318592"/>
                  <a:pt x="954677" y="1300766"/>
                </a:cubicBezTo>
                <a:cubicBezTo>
                  <a:pt x="944593" y="1275557"/>
                  <a:pt x="928919" y="1223493"/>
                  <a:pt x="928919" y="1223493"/>
                </a:cubicBezTo>
                <a:cubicBezTo>
                  <a:pt x="924626" y="1184856"/>
                  <a:pt x="923664" y="1145703"/>
                  <a:pt x="916040" y="1107583"/>
                </a:cubicBezTo>
                <a:cubicBezTo>
                  <a:pt x="910715" y="1080959"/>
                  <a:pt x="895608" y="1056934"/>
                  <a:pt x="890283" y="1030310"/>
                </a:cubicBezTo>
                <a:lnTo>
                  <a:pt x="877404" y="965915"/>
                </a:lnTo>
                <a:cubicBezTo>
                  <a:pt x="868818" y="871470"/>
                  <a:pt x="859745" y="777068"/>
                  <a:pt x="851646" y="682580"/>
                </a:cubicBezTo>
                <a:cubicBezTo>
                  <a:pt x="832094" y="454475"/>
                  <a:pt x="849039" y="587060"/>
                  <a:pt x="825888" y="425003"/>
                </a:cubicBezTo>
                <a:cubicBezTo>
                  <a:pt x="822613" y="362777"/>
                  <a:pt x="856342" y="210758"/>
                  <a:pt x="787252" y="141668"/>
                </a:cubicBezTo>
                <a:cubicBezTo>
                  <a:pt x="776307" y="130723"/>
                  <a:pt x="761494" y="124496"/>
                  <a:pt x="748615" y="115910"/>
                </a:cubicBezTo>
                <a:cubicBezTo>
                  <a:pt x="740029" y="103031"/>
                  <a:pt x="734944" y="86943"/>
                  <a:pt x="722857" y="77273"/>
                </a:cubicBezTo>
                <a:cubicBezTo>
                  <a:pt x="712257" y="68792"/>
                  <a:pt x="696699" y="69742"/>
                  <a:pt x="684221" y="64394"/>
                </a:cubicBezTo>
                <a:cubicBezTo>
                  <a:pt x="590912" y="24405"/>
                  <a:pt x="676859" y="47468"/>
                  <a:pt x="568311" y="25758"/>
                </a:cubicBezTo>
                <a:lnTo>
                  <a:pt x="426643" y="38637"/>
                </a:lnTo>
              </a:path>
            </a:pathLst>
          </a:custGeom>
          <a:noFill/>
          <a:ln w="57240" cap="flat">
            <a:solidFill>
              <a:srgbClr val="2BB909"/>
            </a:solidFill>
            <a:round/>
            <a:headEnd/>
            <a:tailEnd/>
          </a:ln>
          <a:effectLst/>
        </p:spPr>
        <p:txBody>
          <a:bodyPr wrap="none" lIns="102402" tIns="51201" rIns="102402" bIns="51201" anchor="ctr"/>
          <a:lstStyle/>
          <a:p>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Effect">
                      <p:stCondLst>
                        <p:cond delay="indefinite"/>
                      </p:stCondLst>
                      <p:childTnLst>
                        <p:par>
                          <p:cTn id="4" fill="hold" nodeType="clickEffect">
                            <p:stCondLst>
                              <p:cond delay="0"/>
                            </p:stCondLst>
                            <p:childTnLst>
                              <p:par>
                                <p:cTn id="5" presetID="12" presetClass="entr" presetSubtype="4" fill="hold" nodeType="clickEffect">
                                  <p:stCondLst>
                                    <p:cond delay="0"/>
                                  </p:stCondLst>
                                  <p:childTnLst>
                                    <p:set>
                                      <p:cBhvr additive="repl">
                                        <p:cTn id="6" dur="1" fill="hold">
                                          <p:stCondLst>
                                            <p:cond delay="0"/>
                                          </p:stCondLst>
                                        </p:cTn>
                                        <p:tgtEl>
                                          <p:spTgt spid="24579">
                                            <p:txEl>
                                              <p:pRg st="0" end="0"/>
                                            </p:txEl>
                                          </p:spTgt>
                                        </p:tgtEl>
                                        <p:attrNameLst>
                                          <p:attrName>style.visibility</p:attrName>
                                        </p:attrNameLst>
                                      </p:cBhvr>
                                      <p:to>
                                        <p:strVal val="visible"/>
                                      </p:to>
                                    </p:set>
                                    <p:animEffect transition="in" filter="slide(fromBottom)">
                                      <p:cBhvr additive="repl">
                                        <p:cTn id="7" dur="500"/>
                                        <p:tgtEl>
                                          <p:spTgt spid="24579">
                                            <p:txEl>
                                              <p:pRg st="0" end="0"/>
                                            </p:txEl>
                                          </p:spTgt>
                                        </p:tgtEl>
                                      </p:cBhvr>
                                    </p:animEffect>
                                  </p:childTnLst>
                                </p:cTn>
                              </p:par>
                            </p:childTnLst>
                          </p:cTn>
                        </p:par>
                      </p:childTnLst>
                    </p:cTn>
                  </p:par>
                  <p:par>
                    <p:cTn id="8" fill="hold" nodeType="clickEffect">
                      <p:stCondLst>
                        <p:cond delay="indefinite"/>
                      </p:stCondLst>
                      <p:childTnLst>
                        <p:par>
                          <p:cTn id="9" fill="hold" nodeType="clickEffect">
                            <p:stCondLst>
                              <p:cond delay="0"/>
                            </p:stCondLst>
                            <p:childTnLst>
                              <p:par>
                                <p:cTn id="10" presetID="23" presetClass="entr" presetSubtype="16" fill="hold" grpId="0" nodeType="clickEffect">
                                  <p:stCondLst>
                                    <p:cond delay="0"/>
                                  </p:stCondLst>
                                  <p:childTnLst>
                                    <p:set>
                                      <p:cBhvr additive="repl">
                                        <p:cTn id="11" dur="1" fill="hold">
                                          <p:stCondLst>
                                            <p:cond delay="0"/>
                                          </p:stCondLst>
                                        </p:cTn>
                                        <p:tgtEl>
                                          <p:spTgt spid="24580"/>
                                        </p:tgtEl>
                                        <p:attrNameLst>
                                          <p:attrName>style.visibility</p:attrName>
                                        </p:attrNameLst>
                                      </p:cBhvr>
                                      <p:to>
                                        <p:strVal val="visible"/>
                                      </p:to>
                                    </p:set>
                                    <p:anim calcmode="lin" valueType="num">
                                      <p:cBhvr additive="repl">
                                        <p:cTn id="12" dur="500" fill="hold"/>
                                        <p:tgtEl>
                                          <p:spTgt spid="24580"/>
                                        </p:tgtEl>
                                        <p:attrNameLst>
                                          <p:attrName>ppt_w</p:attrName>
                                        </p:attrNameLst>
                                      </p:cBhvr>
                                      <p:tavLst>
                                        <p:tav tm="100000">
                                          <p:val>
                                            <p:fltVal val="0"/>
                                          </p:val>
                                        </p:tav>
                                        <p:tav tm="100000">
                                          <p:val>
                                            <p:strVal val="#ppt_w"/>
                                          </p:val>
                                        </p:tav>
                                      </p:tavLst>
                                    </p:anim>
                                    <p:anim calcmode="lin" valueType="num">
                                      <p:cBhvr additive="repl">
                                        <p:cTn id="13" dur="500" fill="hold"/>
                                        <p:tgtEl>
                                          <p:spTgt spid="24580"/>
                                        </p:tgtEl>
                                        <p:attrNameLst>
                                          <p:attrName>ppt_h</p:attrName>
                                        </p:attrNameLst>
                                      </p:cBhvr>
                                      <p:tavLst>
                                        <p:tav tm="100000">
                                          <p:val>
                                            <p:fltVal val="0"/>
                                          </p:val>
                                        </p:tav>
                                        <p:tav tm="100000">
                                          <p:val>
                                            <p:strVal val="#ppt_h"/>
                                          </p:val>
                                        </p:tav>
                                      </p:tavLst>
                                    </p:anim>
                                  </p:childTnLst>
                                </p:cTn>
                              </p:par>
                            </p:childTnLst>
                          </p:cTn>
                        </p:par>
                      </p:childTnLst>
                    </p:cTn>
                  </p:par>
                  <p:par>
                    <p:cTn id="14" fill="hold" nodeType="clickEffect">
                      <p:stCondLst>
                        <p:cond delay="indefinite"/>
                      </p:stCondLst>
                      <p:childTnLst>
                        <p:par>
                          <p:cTn id="15" fill="hold" nodeType="clickEffect">
                            <p:stCondLst>
                              <p:cond delay="0"/>
                            </p:stCondLst>
                            <p:childTnLst>
                              <p:par>
                                <p:cTn id="16" presetID="12" presetClass="entr" presetSubtype="4" fill="hold" nodeType="clickEffect">
                                  <p:stCondLst>
                                    <p:cond delay="0"/>
                                  </p:stCondLst>
                                  <p:childTnLst>
                                    <p:set>
                                      <p:cBhvr additive="repl">
                                        <p:cTn id="17" dur="1" fill="hold">
                                          <p:stCondLst>
                                            <p:cond delay="0"/>
                                          </p:stCondLst>
                                        </p:cTn>
                                        <p:tgtEl>
                                          <p:spTgt spid="24579">
                                            <p:txEl>
                                              <p:pRg st="2" end="2"/>
                                            </p:txEl>
                                          </p:spTgt>
                                        </p:tgtEl>
                                        <p:attrNameLst>
                                          <p:attrName>style.visibility</p:attrName>
                                        </p:attrNameLst>
                                      </p:cBhvr>
                                      <p:to>
                                        <p:strVal val="visible"/>
                                      </p:to>
                                    </p:set>
                                    <p:animEffect transition="in" filter="slide(fromBottom)">
                                      <p:cBhvr additive="repl">
                                        <p:cTn id="18" dur="500"/>
                                        <p:tgtEl>
                                          <p:spTgt spid="24579">
                                            <p:txEl>
                                              <p:pRg st="2" end="2"/>
                                            </p:txEl>
                                          </p:spTgt>
                                        </p:tgtEl>
                                      </p:cBhvr>
                                    </p:animEffect>
                                  </p:childTnLst>
                                </p:cTn>
                              </p:par>
                            </p:childTnLst>
                          </p:cTn>
                        </p:par>
                      </p:childTnLst>
                    </p:cTn>
                  </p:par>
                  <p:par>
                    <p:cTn id="19" fill="hold" nodeType="clickEffect">
                      <p:stCondLst>
                        <p:cond delay="indefinite"/>
                      </p:stCondLst>
                      <p:childTnLst>
                        <p:par>
                          <p:cTn id="20" fill="hold" nodeType="clickEffect">
                            <p:stCondLst>
                              <p:cond delay="0"/>
                            </p:stCondLst>
                            <p:childTnLst>
                              <p:par>
                                <p:cTn id="21" presetID="23" presetClass="entr" presetSubtype="16" fill="hold" grpId="0" nodeType="clickEffect">
                                  <p:stCondLst>
                                    <p:cond delay="0"/>
                                  </p:stCondLst>
                                  <p:childTnLst>
                                    <p:set>
                                      <p:cBhvr additive="repl">
                                        <p:cTn id="22" dur="1" fill="hold">
                                          <p:stCondLst>
                                            <p:cond delay="0"/>
                                          </p:stCondLst>
                                        </p:cTn>
                                        <p:tgtEl>
                                          <p:spTgt spid="24581"/>
                                        </p:tgtEl>
                                        <p:attrNameLst>
                                          <p:attrName>style.visibility</p:attrName>
                                        </p:attrNameLst>
                                      </p:cBhvr>
                                      <p:to>
                                        <p:strVal val="visible"/>
                                      </p:to>
                                    </p:set>
                                    <p:anim calcmode="lin" valueType="num">
                                      <p:cBhvr additive="repl">
                                        <p:cTn id="23" dur="500" fill="hold"/>
                                        <p:tgtEl>
                                          <p:spTgt spid="24581"/>
                                        </p:tgtEl>
                                        <p:attrNameLst>
                                          <p:attrName>ppt_w</p:attrName>
                                        </p:attrNameLst>
                                      </p:cBhvr>
                                      <p:tavLst>
                                        <p:tav tm="100000">
                                          <p:val>
                                            <p:fltVal val="0"/>
                                          </p:val>
                                        </p:tav>
                                        <p:tav tm="100000">
                                          <p:val>
                                            <p:strVal val="#ppt_w"/>
                                          </p:val>
                                        </p:tav>
                                      </p:tavLst>
                                    </p:anim>
                                    <p:anim calcmode="lin" valueType="num">
                                      <p:cBhvr additive="repl">
                                        <p:cTn id="24" dur="500" fill="hold"/>
                                        <p:tgtEl>
                                          <p:spTgt spid="24581"/>
                                        </p:tgtEl>
                                        <p:attrNameLst>
                                          <p:attrName>ppt_h</p:attrName>
                                        </p:attrNameLst>
                                      </p:cBhvr>
                                      <p:tavLst>
                                        <p:tav tm="100000">
                                          <p:val>
                                            <p:fltVal val="0"/>
                                          </p:val>
                                        </p:tav>
                                        <p:tav tm="100000">
                                          <p:val>
                                            <p:strVal val="#ppt_h"/>
                                          </p:val>
                                        </p:tav>
                                      </p:tavLst>
                                    </p:anim>
                                  </p:childTnLst>
                                </p:cTn>
                              </p:par>
                            </p:childTnLst>
                          </p:cTn>
                        </p:par>
                      </p:childTnLst>
                    </p:cTn>
                  </p:par>
                  <p:par>
                    <p:cTn id="25" fill="hold" nodeType="clickEffect">
                      <p:stCondLst>
                        <p:cond delay="indefinite"/>
                      </p:stCondLst>
                      <p:childTnLst>
                        <p:par>
                          <p:cTn id="26" fill="hold" nodeType="clickEffect">
                            <p:stCondLst>
                              <p:cond delay="0"/>
                            </p:stCondLst>
                            <p:childTnLst>
                              <p:par>
                                <p:cTn id="27" presetID="12" presetClass="entr" presetSubtype="4" fill="hold" nodeType="clickEffect">
                                  <p:stCondLst>
                                    <p:cond delay="0"/>
                                  </p:stCondLst>
                                  <p:childTnLst>
                                    <p:set>
                                      <p:cBhvr additive="repl">
                                        <p:cTn id="28" dur="1" fill="hold">
                                          <p:stCondLst>
                                            <p:cond delay="0"/>
                                          </p:stCondLst>
                                        </p:cTn>
                                        <p:tgtEl>
                                          <p:spTgt spid="24579">
                                            <p:txEl>
                                              <p:pRg st="4" end="4"/>
                                            </p:txEl>
                                          </p:spTgt>
                                        </p:tgtEl>
                                        <p:attrNameLst>
                                          <p:attrName>style.visibility</p:attrName>
                                        </p:attrNameLst>
                                      </p:cBhvr>
                                      <p:to>
                                        <p:strVal val="visible"/>
                                      </p:to>
                                    </p:set>
                                    <p:animEffect transition="in" filter="slide(fromBottom)">
                                      <p:cBhvr additive="repl">
                                        <p:cTn id="29" dur="500"/>
                                        <p:tgtEl>
                                          <p:spTgt spid="24579">
                                            <p:txEl>
                                              <p:pRg st="4" end="4"/>
                                            </p:txEl>
                                          </p:spTgt>
                                        </p:tgtEl>
                                      </p:cBhvr>
                                    </p:animEffect>
                                  </p:childTnLst>
                                </p:cTn>
                              </p:par>
                            </p:childTnLst>
                          </p:cTn>
                        </p:par>
                      </p:childTnLst>
                    </p:cTn>
                  </p:par>
                  <p:par>
                    <p:cTn id="30" fill="hold" nodeType="clickEffect">
                      <p:stCondLst>
                        <p:cond delay="indefinite"/>
                      </p:stCondLst>
                      <p:childTnLst>
                        <p:par>
                          <p:cTn id="31" fill="hold" nodeType="clickEffect">
                            <p:stCondLst>
                              <p:cond delay="0"/>
                            </p:stCondLst>
                            <p:childTnLst>
                              <p:par>
                                <p:cTn id="32" presetID="23" presetClass="entr" presetSubtype="16" fill="hold" grpId="0" nodeType="clickEffect">
                                  <p:stCondLst>
                                    <p:cond delay="0"/>
                                  </p:stCondLst>
                                  <p:childTnLst>
                                    <p:set>
                                      <p:cBhvr additive="repl">
                                        <p:cTn id="33" dur="1" fill="hold">
                                          <p:stCondLst>
                                            <p:cond delay="0"/>
                                          </p:stCondLst>
                                        </p:cTn>
                                        <p:tgtEl>
                                          <p:spTgt spid="24582"/>
                                        </p:tgtEl>
                                        <p:attrNameLst>
                                          <p:attrName>style.visibility</p:attrName>
                                        </p:attrNameLst>
                                      </p:cBhvr>
                                      <p:to>
                                        <p:strVal val="visible"/>
                                      </p:to>
                                    </p:set>
                                    <p:anim calcmode="lin" valueType="num">
                                      <p:cBhvr additive="repl">
                                        <p:cTn id="34" dur="500" fill="hold"/>
                                        <p:tgtEl>
                                          <p:spTgt spid="24582"/>
                                        </p:tgtEl>
                                        <p:attrNameLst>
                                          <p:attrName>ppt_w</p:attrName>
                                        </p:attrNameLst>
                                      </p:cBhvr>
                                      <p:tavLst>
                                        <p:tav tm="100000">
                                          <p:val>
                                            <p:fltVal val="0"/>
                                          </p:val>
                                        </p:tav>
                                        <p:tav tm="100000">
                                          <p:val>
                                            <p:strVal val="#ppt_w"/>
                                          </p:val>
                                        </p:tav>
                                      </p:tavLst>
                                    </p:anim>
                                    <p:anim calcmode="lin" valueType="num">
                                      <p:cBhvr additive="repl">
                                        <p:cTn id="35" dur="500" fill="hold"/>
                                        <p:tgtEl>
                                          <p:spTgt spid="24582"/>
                                        </p:tgtEl>
                                        <p:attrNameLst>
                                          <p:attrName>ppt_h</p:attrName>
                                        </p:attrNameLst>
                                      </p:cBhvr>
                                      <p:tavLst>
                                        <p:tav tm="100000">
                                          <p:val>
                                            <p:fltVal val="0"/>
                                          </p:val>
                                        </p:tav>
                                        <p:tav tm="100000">
                                          <p:val>
                                            <p:strVal val="#ppt_h"/>
                                          </p:val>
                                        </p:tav>
                                      </p:tavLst>
                                    </p:anim>
                                  </p:childTnLst>
                                </p:cTn>
                              </p:par>
                            </p:childTnLst>
                          </p:cTn>
                        </p:par>
                      </p:childTnLst>
                    </p:cTn>
                  </p:par>
                  <p:par>
                    <p:cTn id="36" fill="hold" nodeType="clickEffect">
                      <p:stCondLst>
                        <p:cond delay="indefinite"/>
                      </p:stCondLst>
                      <p:childTnLst>
                        <p:par>
                          <p:cTn id="37" fill="hold" nodeType="clickEffect">
                            <p:stCondLst>
                              <p:cond delay="0"/>
                            </p:stCondLst>
                            <p:childTnLst>
                              <p:par>
                                <p:cTn id="38" presetID="12" presetClass="entr" presetSubtype="4" fill="hold" nodeType="clickEffect">
                                  <p:stCondLst>
                                    <p:cond delay="0"/>
                                  </p:stCondLst>
                                  <p:childTnLst>
                                    <p:set>
                                      <p:cBhvr additive="repl">
                                        <p:cTn id="39" dur="1" fill="hold">
                                          <p:stCondLst>
                                            <p:cond delay="0"/>
                                          </p:stCondLst>
                                        </p:cTn>
                                        <p:tgtEl>
                                          <p:spTgt spid="24579">
                                            <p:txEl>
                                              <p:pRg st="6" end="6"/>
                                            </p:txEl>
                                          </p:spTgt>
                                        </p:tgtEl>
                                        <p:attrNameLst>
                                          <p:attrName>style.visibility</p:attrName>
                                        </p:attrNameLst>
                                      </p:cBhvr>
                                      <p:to>
                                        <p:strVal val="visible"/>
                                      </p:to>
                                    </p:set>
                                    <p:animEffect transition="in" filter="slide(fromBottom)">
                                      <p:cBhvr additive="repl">
                                        <p:cTn id="40" dur="500"/>
                                        <p:tgtEl>
                                          <p:spTgt spid="24579">
                                            <p:txEl>
                                              <p:pRg st="6" end="6"/>
                                            </p:txEl>
                                          </p:spTgt>
                                        </p:tgtEl>
                                      </p:cBhvr>
                                    </p:animEffect>
                                  </p:childTnLst>
                                </p:cTn>
                              </p:par>
                            </p:childTnLst>
                          </p:cTn>
                        </p:par>
                      </p:childTnLst>
                    </p:cTn>
                  </p:par>
                  <p:par>
                    <p:cTn id="41" fill="hold" nodeType="clickEffect">
                      <p:stCondLst>
                        <p:cond delay="indefinite"/>
                      </p:stCondLst>
                      <p:childTnLst>
                        <p:par>
                          <p:cTn id="42" fill="hold" nodeType="clickEffect">
                            <p:stCondLst>
                              <p:cond delay="0"/>
                            </p:stCondLst>
                            <p:childTnLst>
                              <p:par>
                                <p:cTn id="43" presetID="23" presetClass="entr" presetSubtype="16" fill="hold" grpId="0" nodeType="clickEffect">
                                  <p:stCondLst>
                                    <p:cond delay="0"/>
                                  </p:stCondLst>
                                  <p:childTnLst>
                                    <p:set>
                                      <p:cBhvr additive="repl">
                                        <p:cTn id="44" dur="1" fill="hold">
                                          <p:stCondLst>
                                            <p:cond delay="0"/>
                                          </p:stCondLst>
                                        </p:cTn>
                                        <p:tgtEl>
                                          <p:spTgt spid="24583"/>
                                        </p:tgtEl>
                                        <p:attrNameLst>
                                          <p:attrName>style.visibility</p:attrName>
                                        </p:attrNameLst>
                                      </p:cBhvr>
                                      <p:to>
                                        <p:strVal val="visible"/>
                                      </p:to>
                                    </p:set>
                                    <p:anim calcmode="lin" valueType="num">
                                      <p:cBhvr additive="repl">
                                        <p:cTn id="45" dur="500" fill="hold"/>
                                        <p:tgtEl>
                                          <p:spTgt spid="24583"/>
                                        </p:tgtEl>
                                        <p:attrNameLst>
                                          <p:attrName>ppt_w</p:attrName>
                                        </p:attrNameLst>
                                      </p:cBhvr>
                                      <p:tavLst>
                                        <p:tav tm="100000">
                                          <p:val>
                                            <p:fltVal val="0"/>
                                          </p:val>
                                        </p:tav>
                                        <p:tav tm="100000">
                                          <p:val>
                                            <p:strVal val="#ppt_w"/>
                                          </p:val>
                                        </p:tav>
                                      </p:tavLst>
                                    </p:anim>
                                    <p:anim calcmode="lin" valueType="num">
                                      <p:cBhvr additive="repl">
                                        <p:cTn id="46" dur="500" fill="hold"/>
                                        <p:tgtEl>
                                          <p:spTgt spid="24583"/>
                                        </p:tgtEl>
                                        <p:attrNameLst>
                                          <p:attrName>ppt_h</p:attrName>
                                        </p:attrNameLst>
                                      </p:cBhvr>
                                      <p:tavLst>
                                        <p:tav tm="10000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animBg="1"/>
      <p:bldP spid="24581" grpId="0" animBg="1"/>
      <p:bldP spid="24582" grpId="0" animBg="1"/>
      <p:bldP spid="2458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ΕΓΚΕΦΑΛΙΚΑ ΗΜΙΣΦΑΙΡΙΑ </a:t>
            </a:r>
            <a:endParaRPr lang="en-US" dirty="0"/>
          </a:p>
        </p:txBody>
      </p:sp>
      <p:sp>
        <p:nvSpPr>
          <p:cNvPr id="3" name="2 - Θέση περιεχομένου"/>
          <p:cNvSpPr>
            <a:spLocks noGrp="1"/>
          </p:cNvSpPr>
          <p:nvPr>
            <p:ph idx="1"/>
          </p:nvPr>
        </p:nvSpPr>
        <p:spPr/>
        <p:txBody>
          <a:bodyPr>
            <a:normAutofit fontScale="77500" lnSpcReduction="20000"/>
          </a:bodyPr>
          <a:lstStyle/>
          <a:p>
            <a:pPr algn="just"/>
            <a:r>
              <a:rPr lang="el-GR" dirty="0" smtClean="0"/>
              <a:t>Αποτελούν το μεγαλύτερο τμήμα του εγκεφάλου, εμφανίζουν στην επιφάνειά τους πολυάριθμες προεξοχές και αυλακώσεις, οι οποίες ονομάζονται έλικες και αύλακες αντίστοιχα. </a:t>
            </a:r>
          </a:p>
          <a:p>
            <a:pPr algn="just"/>
            <a:r>
              <a:rPr lang="el-GR" dirty="0" smtClean="0"/>
              <a:t>Οι βαθύτερες αύλακες ονομάζονται σχισμές. </a:t>
            </a:r>
          </a:p>
          <a:p>
            <a:pPr algn="just"/>
            <a:r>
              <a:rPr lang="el-GR" dirty="0" smtClean="0"/>
              <a:t>Η επιμήκης σχισμή χωρίζει τα ημισφαίρια μεταξύ τους ενώ άλλες σχισμές χωρίζουν το κάθε ημισφαίριο σε λοβούς, οι οποίοι είναι ο μετωπιαίος, ο βρεγματικός, ο κροταφικός και ο ινιακός.</a:t>
            </a:r>
          </a:p>
          <a:p>
            <a:pPr algn="just"/>
            <a:r>
              <a:rPr lang="el-GR" dirty="0" smtClean="0"/>
              <a:t> Τα εγκεφαλικά ημισφαίρια αποτελούνται από ένα εξωτερικό στρώμα φαιάς ουσίας, το φλοιό των ημισφαιρίων  ενώ κάτω από το φλοιό βρίσκονται μάζες λευκής ουσίας, που περιέχουν νευρικές αποφυάδες </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457200" y="274638"/>
            <a:ext cx="8229600" cy="1143000"/>
          </a:xfrm>
          <a:prstGeom prst="rect">
            <a:avLst/>
          </a:prstGeom>
          <a:noFill/>
          <a:ln w="9525" cap="flat">
            <a:noFill/>
            <a:round/>
            <a:headEnd/>
            <a:tailEnd/>
          </a:ln>
          <a:effectLst/>
        </p:spPr>
        <p:txBody>
          <a:bodyPr lIns="102402" tIns="51201" rIns="102402" bIns="51201" anchor="ctr"/>
          <a:lstStyle/>
          <a:p>
            <a:pPr algn="ctr">
              <a:tabLst>
                <a:tab pos="0" algn="l"/>
                <a:tab pos="1024019" algn="l"/>
                <a:tab pos="2048038" algn="l"/>
                <a:tab pos="3072056" algn="l"/>
                <a:tab pos="4096075" algn="l"/>
                <a:tab pos="5120094" algn="l"/>
                <a:tab pos="6144113" algn="l"/>
                <a:tab pos="7168132" algn="l"/>
                <a:tab pos="8192149" algn="l"/>
                <a:tab pos="9216168" algn="l"/>
                <a:tab pos="10240187" algn="l"/>
                <a:tab pos="11264206" algn="l"/>
              </a:tabLst>
            </a:pPr>
            <a:r>
              <a:rPr lang="el-GR" sz="4900" dirty="0">
                <a:solidFill>
                  <a:srgbClr val="984807"/>
                </a:solidFill>
                <a:latin typeface="Calibri" pitchFamily="32" charset="0"/>
                <a:ea typeface="Microsoft YaHei" charset="-122"/>
              </a:rPr>
              <a:t>Εγκεφαλικά ημισφαίρια</a:t>
            </a:r>
          </a:p>
        </p:txBody>
      </p:sp>
      <p:sp>
        <p:nvSpPr>
          <p:cNvPr id="31746" name="Text Box 2"/>
          <p:cNvSpPr txBox="1">
            <a:spLocks noChangeArrowheads="1"/>
          </p:cNvSpPr>
          <p:nvPr/>
        </p:nvSpPr>
        <p:spPr bwMode="auto">
          <a:xfrm>
            <a:off x="457201" y="1214437"/>
            <a:ext cx="8329613" cy="5429251"/>
          </a:xfrm>
          <a:prstGeom prst="rect">
            <a:avLst/>
          </a:prstGeom>
          <a:noFill/>
          <a:ln w="9525" cap="flat">
            <a:noFill/>
            <a:round/>
            <a:headEnd/>
            <a:tailEnd/>
          </a:ln>
          <a:effectLst/>
        </p:spPr>
        <p:txBody>
          <a:bodyPr lIns="102402" tIns="51201" rIns="102402" bIns="51201"/>
          <a:lstStyle/>
          <a:p>
            <a:pPr marL="384008" indent="-382230">
              <a:lnSpc>
                <a:spcPct val="80000"/>
              </a:lnSpc>
              <a:spcBef>
                <a:spcPts val="672"/>
              </a:spcBef>
              <a:tabLst>
                <a:tab pos="1022241" algn="l"/>
                <a:tab pos="2046260" algn="l"/>
                <a:tab pos="3070279" algn="l"/>
                <a:tab pos="4094298" algn="l"/>
                <a:tab pos="5118316" algn="l"/>
                <a:tab pos="6142335" algn="l"/>
                <a:tab pos="7166354" algn="l"/>
                <a:tab pos="8190373" algn="l"/>
                <a:tab pos="9214392" algn="l"/>
                <a:tab pos="10238410" algn="l"/>
                <a:tab pos="11262429" algn="l"/>
              </a:tabLst>
            </a:pPr>
            <a:r>
              <a:rPr lang="el-GR" sz="2600" dirty="0">
                <a:solidFill>
                  <a:srgbClr val="CC9900"/>
                </a:solidFill>
                <a:latin typeface="Calibri" pitchFamily="32" charset="0"/>
                <a:ea typeface="Microsoft YaHei" charset="-122"/>
              </a:rPr>
              <a:t>Καταρχήν προσέξτε την μορφή τους..</a:t>
            </a:r>
          </a:p>
          <a:p>
            <a:pPr marL="384008" indent="-382230">
              <a:lnSpc>
                <a:spcPct val="80000"/>
              </a:lnSpc>
              <a:spcBef>
                <a:spcPts val="560"/>
              </a:spcBef>
              <a:tabLst>
                <a:tab pos="1022241" algn="l"/>
                <a:tab pos="2046260" algn="l"/>
                <a:tab pos="3070279" algn="l"/>
                <a:tab pos="4094298" algn="l"/>
                <a:tab pos="5118316" algn="l"/>
                <a:tab pos="6142335" algn="l"/>
                <a:tab pos="7166354" algn="l"/>
                <a:tab pos="8190373" algn="l"/>
                <a:tab pos="9214392" algn="l"/>
                <a:tab pos="10238410" algn="l"/>
                <a:tab pos="11262429" algn="l"/>
              </a:tabLst>
            </a:pPr>
            <a:endParaRPr lang="el-GR" sz="2300" dirty="0">
              <a:solidFill>
                <a:srgbClr val="000000"/>
              </a:solidFill>
              <a:latin typeface="Calibri" pitchFamily="32" charset="0"/>
              <a:ea typeface="Microsoft YaHei" charset="-122"/>
            </a:endParaRPr>
          </a:p>
          <a:p>
            <a:pPr marL="384008" indent="-382230">
              <a:lnSpc>
                <a:spcPct val="80000"/>
              </a:lnSpc>
              <a:spcBef>
                <a:spcPts val="560"/>
              </a:spcBef>
              <a:tabLst>
                <a:tab pos="1022241" algn="l"/>
                <a:tab pos="2046260" algn="l"/>
                <a:tab pos="3070279" algn="l"/>
                <a:tab pos="4094298" algn="l"/>
                <a:tab pos="5118316" algn="l"/>
                <a:tab pos="6142335" algn="l"/>
                <a:tab pos="7166354" algn="l"/>
                <a:tab pos="8190373" algn="l"/>
                <a:tab pos="9214392" algn="l"/>
                <a:tab pos="10238410" algn="l"/>
                <a:tab pos="11262429" algn="l"/>
              </a:tabLst>
            </a:pPr>
            <a:endParaRPr lang="el-GR" sz="2300" dirty="0">
              <a:solidFill>
                <a:srgbClr val="000000"/>
              </a:solidFill>
              <a:latin typeface="Calibri" pitchFamily="32" charset="0"/>
              <a:ea typeface="Microsoft YaHei" charset="-122"/>
            </a:endParaRPr>
          </a:p>
          <a:p>
            <a:pPr marL="384008" indent="-382230">
              <a:lnSpc>
                <a:spcPct val="80000"/>
              </a:lnSpc>
              <a:spcBef>
                <a:spcPts val="560"/>
              </a:spcBef>
              <a:tabLst>
                <a:tab pos="1022241" algn="l"/>
                <a:tab pos="2046260" algn="l"/>
                <a:tab pos="3070279" algn="l"/>
                <a:tab pos="4094298" algn="l"/>
                <a:tab pos="5118316" algn="l"/>
                <a:tab pos="6142335" algn="l"/>
                <a:tab pos="7166354" algn="l"/>
                <a:tab pos="8190373" algn="l"/>
                <a:tab pos="9214392" algn="l"/>
                <a:tab pos="10238410" algn="l"/>
                <a:tab pos="11262429" algn="l"/>
              </a:tabLst>
            </a:pPr>
            <a:endParaRPr lang="el-GR" sz="2300" dirty="0">
              <a:solidFill>
                <a:srgbClr val="000000"/>
              </a:solidFill>
              <a:latin typeface="Calibri" pitchFamily="32" charset="0"/>
              <a:ea typeface="Microsoft YaHei" charset="-122"/>
            </a:endParaRPr>
          </a:p>
          <a:p>
            <a:pPr marL="384008" indent="-382230">
              <a:lnSpc>
                <a:spcPct val="80000"/>
              </a:lnSpc>
              <a:spcBef>
                <a:spcPts val="560"/>
              </a:spcBef>
              <a:tabLst>
                <a:tab pos="1022241" algn="l"/>
                <a:tab pos="2046260" algn="l"/>
                <a:tab pos="3070279" algn="l"/>
                <a:tab pos="4094298" algn="l"/>
                <a:tab pos="5118316" algn="l"/>
                <a:tab pos="6142335" algn="l"/>
                <a:tab pos="7166354" algn="l"/>
                <a:tab pos="8190373" algn="l"/>
                <a:tab pos="9214392" algn="l"/>
                <a:tab pos="10238410" algn="l"/>
                <a:tab pos="11262429" algn="l"/>
              </a:tabLst>
            </a:pPr>
            <a:endParaRPr lang="el-GR" sz="2300" dirty="0">
              <a:solidFill>
                <a:srgbClr val="000000"/>
              </a:solidFill>
              <a:latin typeface="Calibri" pitchFamily="32" charset="0"/>
              <a:ea typeface="Microsoft YaHei" charset="-122"/>
            </a:endParaRPr>
          </a:p>
          <a:p>
            <a:pPr marL="384008" indent="-382230">
              <a:lnSpc>
                <a:spcPct val="80000"/>
              </a:lnSpc>
              <a:spcBef>
                <a:spcPts val="560"/>
              </a:spcBef>
              <a:tabLst>
                <a:tab pos="1022241" algn="l"/>
                <a:tab pos="2046260" algn="l"/>
                <a:tab pos="3070279" algn="l"/>
                <a:tab pos="4094298" algn="l"/>
                <a:tab pos="5118316" algn="l"/>
                <a:tab pos="6142335" algn="l"/>
                <a:tab pos="7166354" algn="l"/>
                <a:tab pos="8190373" algn="l"/>
                <a:tab pos="9214392" algn="l"/>
                <a:tab pos="10238410" algn="l"/>
                <a:tab pos="11262429" algn="l"/>
              </a:tabLst>
            </a:pPr>
            <a:endParaRPr lang="el-GR" sz="2300" dirty="0">
              <a:solidFill>
                <a:srgbClr val="000000"/>
              </a:solidFill>
              <a:latin typeface="Calibri" pitchFamily="32" charset="0"/>
              <a:ea typeface="Microsoft YaHei" charset="-122"/>
            </a:endParaRPr>
          </a:p>
          <a:p>
            <a:pPr marL="384008" indent="-382230">
              <a:lnSpc>
                <a:spcPct val="80000"/>
              </a:lnSpc>
              <a:spcBef>
                <a:spcPts val="560"/>
              </a:spcBef>
              <a:tabLst>
                <a:tab pos="1022241" algn="l"/>
                <a:tab pos="2046260" algn="l"/>
                <a:tab pos="3070279" algn="l"/>
                <a:tab pos="4094298" algn="l"/>
                <a:tab pos="5118316" algn="l"/>
                <a:tab pos="6142335" algn="l"/>
                <a:tab pos="7166354" algn="l"/>
                <a:tab pos="8190373" algn="l"/>
                <a:tab pos="9214392" algn="l"/>
                <a:tab pos="10238410" algn="l"/>
                <a:tab pos="11262429" algn="l"/>
              </a:tabLst>
            </a:pPr>
            <a:endParaRPr lang="el-GR" sz="2300" dirty="0">
              <a:solidFill>
                <a:srgbClr val="000000"/>
              </a:solidFill>
              <a:latin typeface="Calibri" pitchFamily="32" charset="0"/>
              <a:ea typeface="Microsoft YaHei" charset="-122"/>
            </a:endParaRPr>
          </a:p>
          <a:p>
            <a:pPr marL="384008" indent="-382230">
              <a:lnSpc>
                <a:spcPct val="80000"/>
              </a:lnSpc>
              <a:spcBef>
                <a:spcPts val="560"/>
              </a:spcBef>
              <a:tabLst>
                <a:tab pos="1022241" algn="l"/>
                <a:tab pos="2046260" algn="l"/>
                <a:tab pos="3070279" algn="l"/>
                <a:tab pos="4094298" algn="l"/>
                <a:tab pos="5118316" algn="l"/>
                <a:tab pos="6142335" algn="l"/>
                <a:tab pos="7166354" algn="l"/>
                <a:tab pos="8190373" algn="l"/>
                <a:tab pos="9214392" algn="l"/>
                <a:tab pos="10238410" algn="l"/>
                <a:tab pos="11262429" algn="l"/>
              </a:tabLst>
            </a:pPr>
            <a:endParaRPr lang="el-GR" sz="2300" dirty="0">
              <a:solidFill>
                <a:srgbClr val="000000"/>
              </a:solidFill>
              <a:latin typeface="Calibri" pitchFamily="32" charset="0"/>
              <a:ea typeface="Microsoft YaHei" charset="-122"/>
            </a:endParaRPr>
          </a:p>
          <a:p>
            <a:pPr marL="384008" indent="-382230">
              <a:lnSpc>
                <a:spcPct val="80000"/>
              </a:lnSpc>
              <a:spcBef>
                <a:spcPts val="560"/>
              </a:spcBef>
              <a:tabLst>
                <a:tab pos="1022241" algn="l"/>
                <a:tab pos="2046260" algn="l"/>
                <a:tab pos="3070279" algn="l"/>
                <a:tab pos="4094298" algn="l"/>
                <a:tab pos="5118316" algn="l"/>
                <a:tab pos="6142335" algn="l"/>
                <a:tab pos="7166354" algn="l"/>
                <a:tab pos="8190373" algn="l"/>
                <a:tab pos="9214392" algn="l"/>
                <a:tab pos="10238410" algn="l"/>
                <a:tab pos="11262429" algn="l"/>
              </a:tabLst>
            </a:pPr>
            <a:endParaRPr lang="el-GR" sz="2300" dirty="0">
              <a:solidFill>
                <a:srgbClr val="000000"/>
              </a:solidFill>
              <a:latin typeface="Calibri" pitchFamily="32" charset="0"/>
              <a:ea typeface="Microsoft YaHei" charset="-122"/>
            </a:endParaRPr>
          </a:p>
          <a:p>
            <a:pPr marL="384008" indent="-382230">
              <a:lnSpc>
                <a:spcPct val="80000"/>
              </a:lnSpc>
              <a:spcBef>
                <a:spcPts val="560"/>
              </a:spcBef>
              <a:tabLst>
                <a:tab pos="1022241" algn="l"/>
                <a:tab pos="2046260" algn="l"/>
                <a:tab pos="3070279" algn="l"/>
                <a:tab pos="4094298" algn="l"/>
                <a:tab pos="5118316" algn="l"/>
                <a:tab pos="6142335" algn="l"/>
                <a:tab pos="7166354" algn="l"/>
                <a:tab pos="8190373" algn="l"/>
                <a:tab pos="9214392" algn="l"/>
                <a:tab pos="10238410" algn="l"/>
                <a:tab pos="11262429" algn="l"/>
              </a:tabLst>
            </a:pPr>
            <a:endParaRPr lang="el-GR" sz="2300" dirty="0">
              <a:solidFill>
                <a:srgbClr val="000000"/>
              </a:solidFill>
              <a:latin typeface="Calibri" pitchFamily="32" charset="0"/>
              <a:ea typeface="Microsoft YaHei" charset="-122"/>
            </a:endParaRPr>
          </a:p>
          <a:p>
            <a:pPr marL="384008" indent="-382230">
              <a:lnSpc>
                <a:spcPct val="80000"/>
              </a:lnSpc>
              <a:spcBef>
                <a:spcPts val="560"/>
              </a:spcBef>
              <a:tabLst>
                <a:tab pos="1022241" algn="l"/>
                <a:tab pos="2046260" algn="l"/>
                <a:tab pos="3070279" algn="l"/>
                <a:tab pos="4094298" algn="l"/>
                <a:tab pos="5118316" algn="l"/>
                <a:tab pos="6142335" algn="l"/>
                <a:tab pos="7166354" algn="l"/>
                <a:tab pos="8190373" algn="l"/>
                <a:tab pos="9214392" algn="l"/>
                <a:tab pos="10238410" algn="l"/>
                <a:tab pos="11262429" algn="l"/>
              </a:tabLst>
            </a:pPr>
            <a:endParaRPr lang="el-GR" sz="2300" dirty="0">
              <a:solidFill>
                <a:srgbClr val="000000"/>
              </a:solidFill>
              <a:latin typeface="Calibri" pitchFamily="32" charset="0"/>
              <a:ea typeface="Microsoft YaHei" charset="-122"/>
            </a:endParaRPr>
          </a:p>
          <a:p>
            <a:pPr marL="384008" indent="-382230">
              <a:lnSpc>
                <a:spcPct val="80000"/>
              </a:lnSpc>
              <a:spcBef>
                <a:spcPts val="560"/>
              </a:spcBef>
              <a:tabLst>
                <a:tab pos="1022241" algn="l"/>
                <a:tab pos="2046260" algn="l"/>
                <a:tab pos="3070279" algn="l"/>
                <a:tab pos="4094298" algn="l"/>
                <a:tab pos="5118316" algn="l"/>
                <a:tab pos="6142335" algn="l"/>
                <a:tab pos="7166354" algn="l"/>
                <a:tab pos="8190373" algn="l"/>
                <a:tab pos="9214392" algn="l"/>
                <a:tab pos="10238410" algn="l"/>
                <a:tab pos="11262429" algn="l"/>
              </a:tabLst>
            </a:pPr>
            <a:r>
              <a:rPr lang="el-GR" sz="2300" dirty="0" smtClean="0">
                <a:solidFill>
                  <a:srgbClr val="CC9900"/>
                </a:solidFill>
                <a:latin typeface="Calibri" pitchFamily="32" charset="0"/>
                <a:ea typeface="Microsoft YaHei" charset="-122"/>
              </a:rPr>
              <a:t>Ο </a:t>
            </a:r>
            <a:r>
              <a:rPr lang="el-GR" sz="2300" dirty="0">
                <a:solidFill>
                  <a:srgbClr val="CC9900"/>
                </a:solidFill>
                <a:latin typeface="Calibri" pitchFamily="32" charset="0"/>
                <a:ea typeface="Microsoft YaHei" charset="-122"/>
              </a:rPr>
              <a:t>εξωτερικός χιτώνας που καλύπτει τα ημισφαίρια ονομάζεται </a:t>
            </a:r>
            <a:r>
              <a:rPr lang="el-GR" sz="2300" b="1" dirty="0">
                <a:solidFill>
                  <a:srgbClr val="CC9900"/>
                </a:solidFill>
                <a:latin typeface="Calibri" pitchFamily="32" charset="0"/>
                <a:ea typeface="Microsoft YaHei" charset="-122"/>
              </a:rPr>
              <a:t>φλοιός</a:t>
            </a:r>
          </a:p>
          <a:p>
            <a:pPr marL="384008" indent="-382230">
              <a:lnSpc>
                <a:spcPct val="80000"/>
              </a:lnSpc>
              <a:spcBef>
                <a:spcPts val="560"/>
              </a:spcBef>
              <a:tabLst>
                <a:tab pos="1022241" algn="l"/>
                <a:tab pos="2046260" algn="l"/>
                <a:tab pos="3070279" algn="l"/>
                <a:tab pos="4094298" algn="l"/>
                <a:tab pos="5118316" algn="l"/>
                <a:tab pos="6142335" algn="l"/>
                <a:tab pos="7166354" algn="l"/>
                <a:tab pos="8190373" algn="l"/>
                <a:tab pos="9214392" algn="l"/>
                <a:tab pos="10238410" algn="l"/>
                <a:tab pos="11262429" algn="l"/>
              </a:tabLst>
            </a:pPr>
            <a:r>
              <a:rPr lang="el-GR" sz="2300" dirty="0">
                <a:solidFill>
                  <a:srgbClr val="CC9900"/>
                </a:solidFill>
                <a:latin typeface="Calibri" pitchFamily="32" charset="0"/>
                <a:ea typeface="Microsoft YaHei" charset="-122"/>
              </a:rPr>
              <a:t>Παρατηρείται ότι έχει πολλές </a:t>
            </a:r>
            <a:r>
              <a:rPr lang="el-GR" sz="2300" b="1" dirty="0">
                <a:solidFill>
                  <a:srgbClr val="CC9900"/>
                </a:solidFill>
                <a:latin typeface="Calibri" pitchFamily="32" charset="0"/>
                <a:ea typeface="Microsoft YaHei" charset="-122"/>
              </a:rPr>
              <a:t>αναδιπλώσεις..</a:t>
            </a:r>
          </a:p>
          <a:p>
            <a:pPr marL="384008" indent="-382230">
              <a:lnSpc>
                <a:spcPct val="80000"/>
              </a:lnSpc>
              <a:spcBef>
                <a:spcPts val="560"/>
              </a:spcBef>
              <a:tabLst>
                <a:tab pos="1022241" algn="l"/>
                <a:tab pos="2046260" algn="l"/>
                <a:tab pos="3070279" algn="l"/>
                <a:tab pos="4094298" algn="l"/>
                <a:tab pos="5118316" algn="l"/>
                <a:tab pos="6142335" algn="l"/>
                <a:tab pos="7166354" algn="l"/>
                <a:tab pos="8190373" algn="l"/>
                <a:tab pos="9214392" algn="l"/>
                <a:tab pos="10238410" algn="l"/>
                <a:tab pos="11262429" algn="l"/>
              </a:tabLst>
            </a:pPr>
            <a:r>
              <a:rPr lang="el-GR" sz="2300" dirty="0">
                <a:solidFill>
                  <a:srgbClr val="CC9900"/>
                </a:solidFill>
                <a:latin typeface="Calibri" pitchFamily="32" charset="0"/>
                <a:ea typeface="Microsoft YaHei" charset="-122"/>
              </a:rPr>
              <a:t>Χάρη σε αυτές, </a:t>
            </a:r>
            <a:r>
              <a:rPr lang="el-GR" sz="2300" b="1" dirty="0">
                <a:solidFill>
                  <a:srgbClr val="CC9900"/>
                </a:solidFill>
                <a:latin typeface="Calibri" pitchFamily="32" charset="0"/>
                <a:ea typeface="Microsoft YaHei" charset="-122"/>
              </a:rPr>
              <a:t>αυξάνεται </a:t>
            </a:r>
            <a:r>
              <a:rPr lang="el-GR" sz="2300" dirty="0">
                <a:solidFill>
                  <a:srgbClr val="CC9900"/>
                </a:solidFill>
                <a:latin typeface="Calibri" pitchFamily="32" charset="0"/>
                <a:ea typeface="Microsoft YaHei" charset="-122"/>
              </a:rPr>
              <a:t>κατά πολύ </a:t>
            </a:r>
            <a:r>
              <a:rPr lang="el-GR" sz="2300" b="1" dirty="0">
                <a:solidFill>
                  <a:srgbClr val="CC9900"/>
                </a:solidFill>
                <a:latin typeface="Calibri" pitchFamily="32" charset="0"/>
                <a:ea typeface="Microsoft YaHei" charset="-122"/>
              </a:rPr>
              <a:t>η επιφάνεια του</a:t>
            </a:r>
          </a:p>
        </p:txBody>
      </p:sp>
      <p:pic>
        <p:nvPicPr>
          <p:cNvPr id="31747" name="Picture 3"/>
          <p:cNvPicPr>
            <a:picLocks noChangeAspect="1" noChangeArrowheads="1"/>
          </p:cNvPicPr>
          <p:nvPr/>
        </p:nvPicPr>
        <p:blipFill>
          <a:blip r:embed="rId3"/>
          <a:srcRect b="5051"/>
          <a:stretch>
            <a:fillRect/>
          </a:stretch>
        </p:blipFill>
        <p:spPr bwMode="auto">
          <a:xfrm>
            <a:off x="1857375" y="1785939"/>
            <a:ext cx="4643438" cy="3214686"/>
          </a:xfrm>
          <a:prstGeom prst="rect">
            <a:avLst/>
          </a:prstGeom>
          <a:noFill/>
          <a:ln w="9525" cap="flat">
            <a:noFill/>
            <a:round/>
            <a:headEnd/>
            <a:tailEnd/>
          </a:ln>
          <a:effec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Effect">
                      <p:stCondLst>
                        <p:cond delay="indefinite"/>
                      </p:stCondLst>
                      <p:childTnLst>
                        <p:par>
                          <p:cTn id="4" fill="hold" nodeType="clickEffect">
                            <p:stCondLst>
                              <p:cond delay="0"/>
                            </p:stCondLst>
                            <p:childTnLst>
                              <p:par>
                                <p:cTn id="5" presetID="15" presetClass="entr" fill="hold" nodeType="clickEffect">
                                  <p:stCondLst>
                                    <p:cond delay="0"/>
                                  </p:stCondLst>
                                  <p:childTnLst>
                                    <p:set>
                                      <p:cBhvr additive="repl">
                                        <p:cTn id="6" dur="1" fill="hold">
                                          <p:stCondLst>
                                            <p:cond delay="0"/>
                                          </p:stCondLst>
                                        </p:cTn>
                                        <p:tgtEl>
                                          <p:spTgt spid="31747"/>
                                        </p:tgtEl>
                                        <p:attrNameLst>
                                          <p:attrName>style.visibility</p:attrName>
                                        </p:attrNameLst>
                                      </p:cBhvr>
                                      <p:to>
                                        <p:strVal val="visible"/>
                                      </p:to>
                                    </p:set>
                                    <p:anim calcmode="lin" valueType="num">
                                      <p:cBhvr additive="repl">
                                        <p:cTn id="7" dur="1000" fill="hold"/>
                                        <p:tgtEl>
                                          <p:spTgt spid="31747"/>
                                        </p:tgtEl>
                                        <p:attrNameLst>
                                          <p:attrName>ppt_w</p:attrName>
                                        </p:attrNameLst>
                                      </p:cBhvr>
                                      <p:tavLst>
                                        <p:tav tm="100000">
                                          <p:val>
                                            <p:fltVal val="0"/>
                                          </p:val>
                                        </p:tav>
                                        <p:tav tm="100000">
                                          <p:val>
                                            <p:strVal val="#ppt_w"/>
                                          </p:val>
                                        </p:tav>
                                      </p:tavLst>
                                    </p:anim>
                                    <p:anim calcmode="lin" valueType="num">
                                      <p:cBhvr additive="repl">
                                        <p:cTn id="8" dur="1000" fill="hold"/>
                                        <p:tgtEl>
                                          <p:spTgt spid="31747"/>
                                        </p:tgtEl>
                                        <p:attrNameLst>
                                          <p:attrName>ppt_h</p:attrName>
                                        </p:attrNameLst>
                                      </p:cBhvr>
                                      <p:tavLst>
                                        <p:tav tm="100000">
                                          <p:val>
                                            <p:fltVal val="0"/>
                                          </p:val>
                                        </p:tav>
                                        <p:tav tm="100000">
                                          <p:val>
                                            <p:strVal val="#ppt_h"/>
                                          </p:val>
                                        </p:tav>
                                      </p:tavLst>
                                    </p:anim>
                                    <p:anim calcmode="lin" valueType="num">
                                      <p:cBhvr additive="repl">
                                        <p:cTn id="9" dur="1000" fill="hold"/>
                                        <p:tgtEl>
                                          <p:spTgt spid="31747"/>
                                        </p:tgtEl>
                                        <p:attrNameLst>
                                          <p:attrName>ppt_x</p:attrName>
                                        </p:attrNameLst>
                                      </p:cBhvr>
                                      <p:tavLst>
                                        <p:tav tm="0" fmla="#ppt_x+(cos(-2*pi*(1-$))*-#ppt_x-sin(-2*pi*(1-$))*(1-#ppt_y))*(1-$)">
                                          <p:val>
                                            <p:fltVal val="0"/>
                                          </p:val>
                                        </p:tav>
                                        <p:tav tm="100000">
                                          <p:val>
                                            <p:fltVal val="1"/>
                                          </p:val>
                                        </p:tav>
                                      </p:tavLst>
                                    </p:anim>
                                    <p:anim calcmode="lin" valueType="num">
                                      <p:cBhvr additive="repl">
                                        <p:cTn id="10" dur="1000" fill="hold"/>
                                        <p:tgtEl>
                                          <p:spTgt spid="3174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Effect">
                      <p:stCondLst>
                        <p:cond delay="indefinite"/>
                      </p:stCondLst>
                      <p:childTnLst>
                        <p:par>
                          <p:cTn id="12" fill="hold" nodeType="clickEffect">
                            <p:stCondLst>
                              <p:cond delay="0"/>
                            </p:stCondLst>
                            <p:childTnLst>
                              <p:par>
                                <p:cTn id="13" presetID="41" presetClass="entr" fill="hold" nodeType="clickEffect">
                                  <p:stCondLst>
                                    <p:cond delay="0"/>
                                  </p:stCondLst>
                                  <p:iterate type="lt">
                                    <p:tmPct val="10000"/>
                                  </p:iterate>
                                  <p:childTnLst>
                                    <p:set>
                                      <p:cBhvr additive="repl">
                                        <p:cTn id="14" dur="1" fill="hold">
                                          <p:stCondLst>
                                            <p:cond delay="0"/>
                                          </p:stCondLst>
                                        </p:cTn>
                                        <p:tgtEl>
                                          <p:spTgt spid="31746">
                                            <p:txEl>
                                              <p:pRg st="11" end="11"/>
                                            </p:txEl>
                                          </p:spTgt>
                                        </p:tgtEl>
                                        <p:attrNameLst>
                                          <p:attrName>style.visibility</p:attrName>
                                        </p:attrNameLst>
                                      </p:cBhvr>
                                      <p:to>
                                        <p:strVal val="visible"/>
                                      </p:to>
                                    </p:set>
                                    <p:anim calcmode="lin" valueType="num">
                                      <p:cBhvr additive="repl">
                                        <p:cTn id="15" dur="500" fill="hold"/>
                                        <p:tgtEl>
                                          <p:spTgt spid="31746">
                                            <p:txEl>
                                              <p:pRg st="11" end="11"/>
                                            </p:txEl>
                                          </p:spTgt>
                                        </p:tgtEl>
                                        <p:attrNameLst>
                                          <p:attrName>ppt_x</p:attrName>
                                        </p:attrNameLst>
                                      </p:cBhvr>
                                      <p:tavLst>
                                        <p:tav tm="50000">
                                          <p:val>
                                            <p:strVal val="#ppt_x"/>
                                          </p:val>
                                        </p:tav>
                                        <p:tav tm="100000">
                                          <p:val>
                                            <p:strVal val="#ppt_x+.1"/>
                                          </p:val>
                                        </p:tav>
                                        <p:tav tm="100000">
                                          <p:val>
                                            <p:strVal val="#ppt_x"/>
                                          </p:val>
                                        </p:tav>
                                      </p:tavLst>
                                    </p:anim>
                                    <p:anim calcmode="lin" valueType="num">
                                      <p:cBhvr additive="repl">
                                        <p:cTn id="16" dur="500" fill="hold"/>
                                        <p:tgtEl>
                                          <p:spTgt spid="31746">
                                            <p:txEl>
                                              <p:pRg st="11" end="11"/>
                                            </p:txEl>
                                          </p:spTgt>
                                        </p:tgtEl>
                                        <p:attrNameLst>
                                          <p:attrName>ppt_y</p:attrName>
                                        </p:attrNameLst>
                                      </p:cBhvr>
                                      <p:tavLst>
                                        <p:tav tm="100000">
                                          <p:val>
                                            <p:strVal val="#ppt_y"/>
                                          </p:val>
                                        </p:tav>
                                        <p:tav tm="100000">
                                          <p:val>
                                            <p:strVal val="#ppt_y"/>
                                          </p:val>
                                        </p:tav>
                                      </p:tavLst>
                                    </p:anim>
                                    <p:anim calcmode="lin" valueType="num">
                                      <p:cBhvr additive="repl">
                                        <p:cTn id="17" dur="500" fill="hold"/>
                                        <p:tgtEl>
                                          <p:spTgt spid="31746">
                                            <p:txEl>
                                              <p:pRg st="11" end="11"/>
                                            </p:txEl>
                                          </p:spTgt>
                                        </p:tgtEl>
                                        <p:attrNameLst>
                                          <p:attrName>ppt_h</p:attrName>
                                        </p:attrNameLst>
                                      </p:cBhvr>
                                      <p:tavLst>
                                        <p:tav tm="50000">
                                          <p:val>
                                            <p:strVal val="#ppt_h/10"/>
                                          </p:val>
                                        </p:tav>
                                        <p:tav tm="100000">
                                          <p:val>
                                            <p:strVal val="#ppt_h+.01"/>
                                          </p:val>
                                        </p:tav>
                                        <p:tav tm="100000">
                                          <p:val>
                                            <p:strVal val="#ppt_h"/>
                                          </p:val>
                                        </p:tav>
                                      </p:tavLst>
                                    </p:anim>
                                    <p:anim calcmode="lin" valueType="num">
                                      <p:cBhvr additive="repl">
                                        <p:cTn id="18" dur="500" fill="hold"/>
                                        <p:tgtEl>
                                          <p:spTgt spid="31746">
                                            <p:txEl>
                                              <p:pRg st="11" end="11"/>
                                            </p:txEl>
                                          </p:spTgt>
                                        </p:tgtEl>
                                        <p:attrNameLst>
                                          <p:attrName>ppt_w</p:attrName>
                                        </p:attrNameLst>
                                      </p:cBhvr>
                                      <p:tavLst>
                                        <p:tav tm="50000">
                                          <p:val>
                                            <p:strVal val="#ppt_w/10"/>
                                          </p:val>
                                        </p:tav>
                                        <p:tav tm="100000">
                                          <p:val>
                                            <p:strVal val="#ppt_w+.01"/>
                                          </p:val>
                                        </p:tav>
                                        <p:tav tm="100000">
                                          <p:val>
                                            <p:strVal val="#ppt_w"/>
                                          </p:val>
                                        </p:tav>
                                      </p:tavLst>
                                    </p:anim>
                                    <p:animEffect transition="in" filter="fade">
                                      <p:cBhvr additive="repl">
                                        <p:cTn id="19" dur="500"/>
                                        <p:tgtEl>
                                          <p:spTgt spid="31746">
                                            <p:txEl>
                                              <p:pRg st="11" end="11"/>
                                            </p:txEl>
                                          </p:spTgt>
                                        </p:tgtEl>
                                      </p:cBhvr>
                                    </p:animEffect>
                                  </p:childTnLst>
                                </p:cTn>
                              </p:par>
                            </p:childTnLst>
                          </p:cTn>
                        </p:par>
                      </p:childTnLst>
                    </p:cTn>
                  </p:par>
                  <p:par>
                    <p:cTn id="20" fill="hold" nodeType="clickEffect">
                      <p:stCondLst>
                        <p:cond delay="indefinite"/>
                      </p:stCondLst>
                      <p:childTnLst>
                        <p:par>
                          <p:cTn id="21" fill="hold" nodeType="clickEffect">
                            <p:stCondLst>
                              <p:cond delay="0"/>
                            </p:stCondLst>
                            <p:childTnLst>
                              <p:par>
                                <p:cTn id="22" presetID="34" presetClass="entr" fill="hold" nodeType="clickEffect">
                                  <p:stCondLst>
                                    <p:cond delay="0"/>
                                  </p:stCondLst>
                                  <p:childTnLst>
                                    <p:set>
                                      <p:cBhvr additive="repl">
                                        <p:cTn id="23" dur="1" fill="hold">
                                          <p:stCondLst>
                                            <p:cond delay="0"/>
                                          </p:stCondLst>
                                        </p:cTn>
                                        <p:tgtEl>
                                          <p:spTgt spid="31746">
                                            <p:txEl>
                                              <p:pRg st="12" end="12"/>
                                            </p:txEl>
                                          </p:spTgt>
                                        </p:tgtEl>
                                        <p:attrNameLst>
                                          <p:attrName>style.visibility</p:attrName>
                                        </p:attrNameLst>
                                      </p:cBhvr>
                                      <p:to>
                                        <p:strVal val="visible"/>
                                      </p:to>
                                    </p:set>
                                    <p:anim from="(-#ppt_w/2)" to="(#ppt_x)" calcmode="lin" valueType="num">
                                      <p:cBhvr additive="repl">
                                        <p:cTn id="24" dur="600" fill="hold">
                                          <p:stCondLst>
                                            <p:cond delay="0"/>
                                          </p:stCondLst>
                                        </p:cTn>
                                        <p:tgtEl>
                                          <p:spTgt spid="31746">
                                            <p:txEl>
                                              <p:pRg st="12" end="12"/>
                                            </p:txEl>
                                          </p:spTgt>
                                        </p:tgtEl>
                                        <p:attrNameLst>
                                          <p:attrName>ppt_x</p:attrName>
                                        </p:attrNameLst>
                                      </p:cBhvr>
                                    </p:anim>
                                    <p:anim from="0" to="-1" calcmode="lin" valueType="num">
                                      <p:cBhvr additive="repl">
                                        <p:cTn id="25" dur="200" decel="50000" autoRev="1" fill="hold">
                                          <p:stCondLst>
                                            <p:cond delay="600"/>
                                          </p:stCondLst>
                                        </p:cTn>
                                        <p:tgtEl>
                                          <p:spTgt spid="31746">
                                            <p:txEl>
                                              <p:pRg st="12" end="12"/>
                                            </p:txEl>
                                          </p:spTgt>
                                        </p:tgtEl>
                                        <p:attrNameLst>
                                          <p:attrName>xshear</p:attrName>
                                        </p:attrNameLst>
                                      </p:cBhvr>
                                    </p:anim>
                                    <p:animScale>
                                      <p:cBhvr additive="repl">
                                        <p:cTn id="26" dur="200" decel="100000" autoRev="1" fill="hold">
                                          <p:stCondLst>
                                            <p:cond delay="600"/>
                                          </p:stCondLst>
                                        </p:cTn>
                                        <p:tgtEl>
                                          <p:spTgt spid="31746">
                                            <p:txEl>
                                              <p:pRg st="12" end="12"/>
                                            </p:txEl>
                                          </p:spTgt>
                                        </p:tgtEl>
                                      </p:cBhvr>
                                      <p:from x="100000" y="100000"/>
                                      <p:to x="80000" y="100000"/>
                                    </p:animScale>
                                    <p:anim by="(#ppt_h/3+#ppt_w*0.1)" calcmode="lin" valueType="num">
                                      <p:cBhvr additive="sum">
                                        <p:cTn id="27" dur="200" decel="100000" autoRev="1" fill="hold">
                                          <p:stCondLst>
                                            <p:cond delay="600"/>
                                          </p:stCondLst>
                                        </p:cTn>
                                        <p:tgtEl>
                                          <p:spTgt spid="31746">
                                            <p:txEl>
                                              <p:pRg st="12" end="12"/>
                                            </p:txEl>
                                          </p:spTgt>
                                        </p:tgtEl>
                                        <p:attrNameLst>
                                          <p:attrName>ppt_x</p:attrName>
                                        </p:attrNameLst>
                                      </p:cBhvr>
                                    </p:anim>
                                  </p:childTnLst>
                                </p:cTn>
                              </p:par>
                            </p:childTnLst>
                          </p:cTn>
                        </p:par>
                      </p:childTnLst>
                    </p:cTn>
                  </p:par>
                  <p:par>
                    <p:cTn id="28" fill="hold" nodeType="clickEffect">
                      <p:stCondLst>
                        <p:cond delay="indefinite"/>
                      </p:stCondLst>
                      <p:childTnLst>
                        <p:par>
                          <p:cTn id="29" fill="hold" nodeType="clickEffect">
                            <p:stCondLst>
                              <p:cond delay="0"/>
                            </p:stCondLst>
                            <p:childTnLst>
                              <p:par>
                                <p:cTn id="30" presetID="34" presetClass="entr" fill="hold" nodeType="clickEffect">
                                  <p:stCondLst>
                                    <p:cond delay="0"/>
                                  </p:stCondLst>
                                  <p:childTnLst>
                                    <p:set>
                                      <p:cBhvr additive="repl">
                                        <p:cTn id="31" dur="1" fill="hold">
                                          <p:stCondLst>
                                            <p:cond delay="0"/>
                                          </p:stCondLst>
                                        </p:cTn>
                                        <p:tgtEl>
                                          <p:spTgt spid="31746">
                                            <p:txEl>
                                              <p:pRg st="13" end="13"/>
                                            </p:txEl>
                                          </p:spTgt>
                                        </p:tgtEl>
                                        <p:attrNameLst>
                                          <p:attrName>style.visibility</p:attrName>
                                        </p:attrNameLst>
                                      </p:cBhvr>
                                      <p:to>
                                        <p:strVal val="visible"/>
                                      </p:to>
                                    </p:set>
                                    <p:anim from="(-#ppt_w/2)" to="(#ppt_x)" calcmode="lin" valueType="num">
                                      <p:cBhvr additive="repl">
                                        <p:cTn id="32" dur="600" fill="hold">
                                          <p:stCondLst>
                                            <p:cond delay="0"/>
                                          </p:stCondLst>
                                        </p:cTn>
                                        <p:tgtEl>
                                          <p:spTgt spid="31746">
                                            <p:txEl>
                                              <p:pRg st="13" end="13"/>
                                            </p:txEl>
                                          </p:spTgt>
                                        </p:tgtEl>
                                        <p:attrNameLst>
                                          <p:attrName>ppt_x</p:attrName>
                                        </p:attrNameLst>
                                      </p:cBhvr>
                                    </p:anim>
                                    <p:anim from="0" to="-1" calcmode="lin" valueType="num">
                                      <p:cBhvr additive="repl">
                                        <p:cTn id="33" dur="200" decel="50000" autoRev="1" fill="hold">
                                          <p:stCondLst>
                                            <p:cond delay="600"/>
                                          </p:stCondLst>
                                        </p:cTn>
                                        <p:tgtEl>
                                          <p:spTgt spid="31746">
                                            <p:txEl>
                                              <p:pRg st="13" end="13"/>
                                            </p:txEl>
                                          </p:spTgt>
                                        </p:tgtEl>
                                        <p:attrNameLst>
                                          <p:attrName>xshear</p:attrName>
                                        </p:attrNameLst>
                                      </p:cBhvr>
                                    </p:anim>
                                    <p:animScale>
                                      <p:cBhvr additive="repl">
                                        <p:cTn id="34" dur="200" decel="100000" autoRev="1" fill="hold">
                                          <p:stCondLst>
                                            <p:cond delay="600"/>
                                          </p:stCondLst>
                                        </p:cTn>
                                        <p:tgtEl>
                                          <p:spTgt spid="31746">
                                            <p:txEl>
                                              <p:pRg st="13" end="13"/>
                                            </p:txEl>
                                          </p:spTgt>
                                        </p:tgtEl>
                                      </p:cBhvr>
                                      <p:from x="100000" y="100000"/>
                                      <p:to x="80000" y="100000"/>
                                    </p:animScale>
                                    <p:anim by="(#ppt_h/3+#ppt_w*0.1)" calcmode="lin" valueType="num">
                                      <p:cBhvr additive="sum">
                                        <p:cTn id="35" dur="200" decel="100000" autoRev="1" fill="hold">
                                          <p:stCondLst>
                                            <p:cond delay="600"/>
                                          </p:stCondLst>
                                        </p:cTn>
                                        <p:tgtEl>
                                          <p:spTgt spid="31746">
                                            <p:txEl>
                                              <p:pRg st="13" end="13"/>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3074" name="Picture 2"/>
          <p:cNvPicPr>
            <a:picLocks noGrp="1" noChangeAspect="1" noChangeArrowheads="1"/>
          </p:cNvPicPr>
          <p:nvPr>
            <p:ph idx="1"/>
          </p:nvPr>
        </p:nvPicPr>
        <p:blipFill>
          <a:blip r:embed="rId2"/>
          <a:srcRect/>
          <a:stretch>
            <a:fillRect/>
          </a:stretch>
        </p:blipFill>
        <p:spPr bwMode="auto">
          <a:xfrm>
            <a:off x="1214414" y="1428736"/>
            <a:ext cx="6490661" cy="495007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ext Box 1"/>
          <p:cNvSpPr txBox="1">
            <a:spLocks noChangeArrowheads="1"/>
          </p:cNvSpPr>
          <p:nvPr/>
        </p:nvSpPr>
        <p:spPr bwMode="auto">
          <a:xfrm>
            <a:off x="457200" y="274638"/>
            <a:ext cx="8229600" cy="1143000"/>
          </a:xfrm>
          <a:prstGeom prst="rect">
            <a:avLst/>
          </a:prstGeom>
          <a:noFill/>
          <a:ln w="9525" cap="flat">
            <a:noFill/>
            <a:round/>
            <a:headEnd/>
            <a:tailEnd/>
          </a:ln>
          <a:effectLst/>
        </p:spPr>
        <p:txBody>
          <a:bodyPr lIns="102402" tIns="51201" rIns="102402" bIns="51201" anchor="ctr"/>
          <a:lstStyle/>
          <a:p>
            <a:pPr algn="ctr">
              <a:tabLst>
                <a:tab pos="0" algn="l"/>
                <a:tab pos="1024019" algn="l"/>
                <a:tab pos="2048038" algn="l"/>
                <a:tab pos="3072056" algn="l"/>
                <a:tab pos="4096075" algn="l"/>
                <a:tab pos="5120094" algn="l"/>
                <a:tab pos="6144113" algn="l"/>
                <a:tab pos="7168132" algn="l"/>
                <a:tab pos="8192149" algn="l"/>
                <a:tab pos="9216168" algn="l"/>
                <a:tab pos="10240187" algn="l"/>
                <a:tab pos="11264206" algn="l"/>
              </a:tabLst>
            </a:pPr>
            <a:r>
              <a:rPr lang="el-GR" sz="4900" dirty="0">
                <a:solidFill>
                  <a:srgbClr val="E46C0A"/>
                </a:solidFill>
                <a:latin typeface="Calibri" pitchFamily="32" charset="0"/>
                <a:ea typeface="Microsoft YaHei" charset="-122"/>
              </a:rPr>
              <a:t>Και τέλος..</a:t>
            </a:r>
          </a:p>
        </p:txBody>
      </p:sp>
      <p:sp>
        <p:nvSpPr>
          <p:cNvPr id="40962" name="Text Box 2"/>
          <p:cNvSpPr txBox="1">
            <a:spLocks noChangeArrowheads="1"/>
          </p:cNvSpPr>
          <p:nvPr/>
        </p:nvSpPr>
        <p:spPr bwMode="auto">
          <a:xfrm>
            <a:off x="457200" y="1600201"/>
            <a:ext cx="5900738" cy="2043114"/>
          </a:xfrm>
          <a:prstGeom prst="rect">
            <a:avLst/>
          </a:prstGeom>
          <a:noFill/>
          <a:ln w="9525" cap="flat">
            <a:noFill/>
            <a:round/>
            <a:headEnd/>
            <a:tailEnd/>
          </a:ln>
          <a:effectLst/>
        </p:spPr>
        <p:txBody>
          <a:bodyPr lIns="102402" tIns="51201" rIns="102402" bIns="51201"/>
          <a:lstStyle/>
          <a:p>
            <a:pPr marL="384008" indent="-382230">
              <a:lnSpc>
                <a:spcPct val="80000"/>
              </a:lnSpc>
              <a:spcBef>
                <a:spcPts val="421"/>
              </a:spcBef>
              <a:tabLst>
                <a:tab pos="1022241" algn="l"/>
                <a:tab pos="2046260" algn="l"/>
                <a:tab pos="3070279" algn="l"/>
                <a:tab pos="4094298" algn="l"/>
                <a:tab pos="5118316" algn="l"/>
                <a:tab pos="6142335" algn="l"/>
                <a:tab pos="7166354" algn="l"/>
                <a:tab pos="8190373" algn="l"/>
                <a:tab pos="9214392" algn="l"/>
                <a:tab pos="10238410" algn="l"/>
                <a:tab pos="11262429" algn="l"/>
              </a:tabLst>
            </a:pPr>
            <a:endParaRPr lang="el-GR" sz="1600" dirty="0">
              <a:solidFill>
                <a:srgbClr val="984807"/>
              </a:solidFill>
              <a:latin typeface="Calibri" pitchFamily="32" charset="0"/>
              <a:ea typeface="Microsoft YaHei" charset="-122"/>
            </a:endParaRPr>
          </a:p>
          <a:p>
            <a:pPr marL="384008" indent="-382230">
              <a:lnSpc>
                <a:spcPct val="80000"/>
              </a:lnSpc>
              <a:spcBef>
                <a:spcPts val="643"/>
              </a:spcBef>
              <a:tabLst>
                <a:tab pos="1022241" algn="l"/>
                <a:tab pos="2046260" algn="l"/>
                <a:tab pos="3070279" algn="l"/>
                <a:tab pos="4094298" algn="l"/>
                <a:tab pos="5118316" algn="l"/>
                <a:tab pos="6142335" algn="l"/>
                <a:tab pos="7166354" algn="l"/>
                <a:tab pos="8190373" algn="l"/>
                <a:tab pos="9214392" algn="l"/>
                <a:tab pos="10238410" algn="l"/>
                <a:tab pos="11262429" algn="l"/>
              </a:tabLst>
            </a:pPr>
            <a:r>
              <a:rPr lang="el-GR" sz="2500" dirty="0">
                <a:solidFill>
                  <a:srgbClr val="984807"/>
                </a:solidFill>
                <a:latin typeface="Calibri" pitchFamily="32" charset="0"/>
                <a:ea typeface="Microsoft YaHei" charset="-122"/>
              </a:rPr>
              <a:t>Το δεξί εγκεφαλικό ημισφαίριο ελέγχει την αριστερή πλευρά του σώματος και το αριστερό την δεξιά</a:t>
            </a:r>
          </a:p>
          <a:p>
            <a:pPr marL="384008" indent="-382230">
              <a:lnSpc>
                <a:spcPct val="80000"/>
              </a:lnSpc>
              <a:spcBef>
                <a:spcPts val="643"/>
              </a:spcBef>
              <a:tabLst>
                <a:tab pos="1022241" algn="l"/>
                <a:tab pos="2046260" algn="l"/>
                <a:tab pos="3070279" algn="l"/>
                <a:tab pos="4094298" algn="l"/>
                <a:tab pos="5118316" algn="l"/>
                <a:tab pos="6142335" algn="l"/>
                <a:tab pos="7166354" algn="l"/>
                <a:tab pos="8190373" algn="l"/>
                <a:tab pos="9214392" algn="l"/>
                <a:tab pos="10238410" algn="l"/>
                <a:tab pos="11262429" algn="l"/>
              </a:tabLst>
            </a:pPr>
            <a:endParaRPr lang="el-GR" sz="2500" dirty="0">
              <a:solidFill>
                <a:srgbClr val="000000"/>
              </a:solidFill>
              <a:latin typeface="Calibri" pitchFamily="32" charset="0"/>
              <a:ea typeface="Microsoft YaHei" charset="-122"/>
            </a:endParaRPr>
          </a:p>
          <a:p>
            <a:pPr marL="384008" indent="-382230">
              <a:lnSpc>
                <a:spcPct val="80000"/>
              </a:lnSpc>
              <a:spcBef>
                <a:spcPts val="643"/>
              </a:spcBef>
              <a:tabLst>
                <a:tab pos="1022241" algn="l"/>
                <a:tab pos="2046260" algn="l"/>
                <a:tab pos="3070279" algn="l"/>
                <a:tab pos="4094298" algn="l"/>
                <a:tab pos="5118316" algn="l"/>
                <a:tab pos="6142335" algn="l"/>
                <a:tab pos="7166354" algn="l"/>
                <a:tab pos="8190373" algn="l"/>
                <a:tab pos="9214392" algn="l"/>
                <a:tab pos="10238410" algn="l"/>
                <a:tab pos="11262429" algn="l"/>
              </a:tabLst>
            </a:pPr>
            <a:r>
              <a:rPr lang="el-GR" sz="2500" dirty="0">
                <a:solidFill>
                  <a:srgbClr val="E46C0A"/>
                </a:solidFill>
                <a:latin typeface="Calibri" pitchFamily="32" charset="0"/>
                <a:ea typeface="Microsoft YaHei" charset="-122"/>
              </a:rPr>
              <a:t>ΟΠΟΤΕ…</a:t>
            </a:r>
          </a:p>
        </p:txBody>
      </p:sp>
      <p:sp>
        <p:nvSpPr>
          <p:cNvPr id="40963" name="Text Box 3"/>
          <p:cNvSpPr txBox="1">
            <a:spLocks noChangeArrowheads="1"/>
          </p:cNvSpPr>
          <p:nvPr/>
        </p:nvSpPr>
        <p:spPr bwMode="auto">
          <a:xfrm>
            <a:off x="714376" y="3643314"/>
            <a:ext cx="5286376" cy="2625726"/>
          </a:xfrm>
          <a:prstGeom prst="rect">
            <a:avLst/>
          </a:prstGeom>
          <a:noFill/>
          <a:ln w="9525" cap="flat">
            <a:noFill/>
            <a:round/>
            <a:headEnd/>
            <a:tailEnd/>
          </a:ln>
          <a:effectLst/>
        </p:spPr>
        <p:txBody>
          <a:bodyPr lIns="102402" tIns="51201" rIns="102402" bIns="51201"/>
          <a:lstStyle/>
          <a:p>
            <a:pPr marL="384008" indent="-382230">
              <a:spcBef>
                <a:spcPts val="672"/>
              </a:spcBef>
              <a:tabLst>
                <a:tab pos="1022241" algn="l"/>
                <a:tab pos="2046260" algn="l"/>
                <a:tab pos="3070279" algn="l"/>
                <a:tab pos="4094298" algn="l"/>
                <a:tab pos="5118316" algn="l"/>
                <a:tab pos="6142335" algn="l"/>
                <a:tab pos="7166354" algn="l"/>
                <a:tab pos="8190373" algn="l"/>
                <a:tab pos="9214392" algn="l"/>
                <a:tab pos="10238410" algn="l"/>
                <a:tab pos="11262429" algn="l"/>
              </a:tabLst>
            </a:pPr>
            <a:r>
              <a:rPr lang="el-GR" sz="2600" dirty="0">
                <a:solidFill>
                  <a:srgbClr val="E46C0A"/>
                </a:solidFill>
                <a:latin typeface="Calibri" pitchFamily="32" charset="0"/>
                <a:ea typeface="Microsoft YaHei" charset="-122"/>
              </a:rPr>
              <a:t>Αν κάποιος χτυπήσει σοβαρά στο δεξί μέρος του κεφαλιού </a:t>
            </a:r>
          </a:p>
          <a:p>
            <a:pPr marL="384008" indent="-382230">
              <a:spcBef>
                <a:spcPts val="672"/>
              </a:spcBef>
              <a:tabLst>
                <a:tab pos="1022241" algn="l"/>
                <a:tab pos="2046260" algn="l"/>
                <a:tab pos="3070279" algn="l"/>
                <a:tab pos="4094298" algn="l"/>
                <a:tab pos="5118316" algn="l"/>
                <a:tab pos="6142335" algn="l"/>
                <a:tab pos="7166354" algn="l"/>
                <a:tab pos="8190373" algn="l"/>
                <a:tab pos="9214392" algn="l"/>
                <a:tab pos="10238410" algn="l"/>
                <a:tab pos="11262429" algn="l"/>
              </a:tabLst>
            </a:pPr>
            <a:r>
              <a:rPr lang="el-GR" sz="2600" dirty="0">
                <a:solidFill>
                  <a:srgbClr val="E46C0A"/>
                </a:solidFill>
                <a:latin typeface="Calibri" pitchFamily="32" charset="0"/>
                <a:ea typeface="Microsoft YaHei" charset="-122"/>
              </a:rPr>
              <a:t>τότε θα παρουσιαστεί πρόβλημα στην αριστερή πλευρά του σώματος, μπορεί ας πούμε να παραλύσει το αριστερό του χέρι</a:t>
            </a:r>
          </a:p>
        </p:txBody>
      </p:sp>
      <p:pic>
        <p:nvPicPr>
          <p:cNvPr id="40964" name="Picture 4"/>
          <p:cNvPicPr>
            <a:picLocks noChangeAspect="1" noChangeArrowheads="1"/>
          </p:cNvPicPr>
          <p:nvPr/>
        </p:nvPicPr>
        <p:blipFill>
          <a:blip r:embed="rId3"/>
          <a:srcRect l="41055"/>
          <a:stretch>
            <a:fillRect/>
          </a:stretch>
        </p:blipFill>
        <p:spPr bwMode="auto">
          <a:xfrm>
            <a:off x="6215064" y="2000250"/>
            <a:ext cx="2643187" cy="4000501"/>
          </a:xfrm>
          <a:prstGeom prst="rect">
            <a:avLst/>
          </a:prstGeom>
          <a:noFill/>
          <a:ln w="9525" cap="flat">
            <a:noFill/>
            <a:round/>
            <a:headEnd/>
            <a:tailEnd/>
          </a:ln>
          <a:effectLst/>
        </p:spPr>
      </p:pic>
      <p:sp>
        <p:nvSpPr>
          <p:cNvPr id="40965" name="Oval 5"/>
          <p:cNvSpPr>
            <a:spLocks noChangeArrowheads="1"/>
          </p:cNvSpPr>
          <p:nvPr/>
        </p:nvSpPr>
        <p:spPr bwMode="auto">
          <a:xfrm>
            <a:off x="7572376" y="2428877"/>
            <a:ext cx="142876" cy="142875"/>
          </a:xfrm>
          <a:prstGeom prst="ellipse">
            <a:avLst/>
          </a:prstGeom>
          <a:solidFill>
            <a:srgbClr val="C00000"/>
          </a:solidFill>
          <a:ln w="25560" cap="sq">
            <a:solidFill>
              <a:srgbClr val="C00000"/>
            </a:solidFill>
            <a:miter lim="800000"/>
            <a:headEnd/>
            <a:tailEnd/>
          </a:ln>
          <a:effectLst/>
        </p:spPr>
        <p:txBody>
          <a:bodyPr wrap="none" lIns="102402" tIns="51201" rIns="102402" bIns="51201" anchor="ctr"/>
          <a:lstStyle/>
          <a:p>
            <a:endParaRPr lang="en-US"/>
          </a:p>
        </p:txBody>
      </p:sp>
      <p:sp>
        <p:nvSpPr>
          <p:cNvPr id="40966" name="Freeform 6"/>
          <p:cNvSpPr>
            <a:spLocks noChangeArrowheads="1"/>
          </p:cNvSpPr>
          <p:nvPr/>
        </p:nvSpPr>
        <p:spPr bwMode="auto">
          <a:xfrm>
            <a:off x="6357940" y="5072064"/>
            <a:ext cx="357187" cy="428626"/>
          </a:xfrm>
          <a:custGeom>
            <a:avLst/>
            <a:gdLst>
              <a:gd name="G0" fmla="+- 32646 0 0"/>
              <a:gd name="G1" fmla="+- 1 0 0"/>
              <a:gd name="G2" fmla="+- 1 0 0"/>
              <a:gd name="G3" fmla="+- 1 0 0"/>
              <a:gd name="G4" fmla="+- 1 0 0"/>
              <a:gd name="G5" fmla="+- 1 0 0"/>
              <a:gd name="G6" fmla="+- 1 0 0"/>
              <a:gd name="G7" fmla="+- 1 0 0"/>
              <a:gd name="G8" fmla="+- 1 0 0"/>
              <a:gd name="G9" fmla="+- 1 0 0"/>
              <a:gd name="G10" fmla="+- 32646 0 0"/>
              <a:gd name="T0" fmla="*/ 0 w 357187"/>
              <a:gd name="T1" fmla="*/ 163720 h 428625"/>
              <a:gd name="T2" fmla="*/ 136434 w 357187"/>
              <a:gd name="T3" fmla="*/ 163721 h 428625"/>
              <a:gd name="T4" fmla="*/ 178594 w 357187"/>
              <a:gd name="T5" fmla="*/ 0 h 428625"/>
              <a:gd name="T6" fmla="*/ 220753 w 357187"/>
              <a:gd name="T7" fmla="*/ 163721 h 428625"/>
              <a:gd name="T8" fmla="*/ 357187 w 357187"/>
              <a:gd name="T9" fmla="*/ 163720 h 428625"/>
              <a:gd name="T10" fmla="*/ 246809 w 357187"/>
              <a:gd name="T11" fmla="*/ 264904 h 428625"/>
              <a:gd name="T12" fmla="*/ 288970 w 357187"/>
              <a:gd name="T13" fmla="*/ 428624 h 428625"/>
              <a:gd name="T14" fmla="*/ 178594 w 357187"/>
              <a:gd name="T15" fmla="*/ 327438 h 428625"/>
              <a:gd name="T16" fmla="*/ 68217 w 357187"/>
              <a:gd name="T17" fmla="*/ 428624 h 428625"/>
              <a:gd name="T18" fmla="*/ 110378 w 357187"/>
              <a:gd name="T19" fmla="*/ 264904 h 428625"/>
              <a:gd name="T20" fmla="*/ 0 w 357187"/>
              <a:gd name="T21" fmla="*/ 163720 h 428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7187" h="428625">
                <a:moveTo>
                  <a:pt x="0" y="163720"/>
                </a:moveTo>
                <a:lnTo>
                  <a:pt x="136434" y="163721"/>
                </a:lnTo>
                <a:lnTo>
                  <a:pt x="178594" y="0"/>
                </a:lnTo>
                <a:lnTo>
                  <a:pt x="220753" y="163721"/>
                </a:lnTo>
                <a:lnTo>
                  <a:pt x="357187" y="163720"/>
                </a:lnTo>
                <a:lnTo>
                  <a:pt x="246809" y="264904"/>
                </a:lnTo>
                <a:lnTo>
                  <a:pt x="288970" y="428624"/>
                </a:lnTo>
                <a:lnTo>
                  <a:pt x="178594" y="327438"/>
                </a:lnTo>
                <a:lnTo>
                  <a:pt x="68217" y="428624"/>
                </a:lnTo>
                <a:lnTo>
                  <a:pt x="110378" y="264904"/>
                </a:lnTo>
                <a:lnTo>
                  <a:pt x="0" y="163720"/>
                </a:lnTo>
                <a:close/>
              </a:path>
            </a:pathLst>
          </a:custGeom>
          <a:solidFill>
            <a:srgbClr val="C00000"/>
          </a:solidFill>
          <a:ln w="25560" cap="flat">
            <a:solidFill>
              <a:srgbClr val="C00000"/>
            </a:solidFill>
            <a:round/>
            <a:headEnd/>
            <a:tailEnd/>
          </a:ln>
          <a:effectLst/>
        </p:spPr>
        <p:txBody>
          <a:bodyPr wrap="none" lIns="102402" tIns="51201" rIns="102402" bIns="51201" anchor="ctr"/>
          <a:lstStyle/>
          <a:p>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Effect">
                      <p:stCondLst>
                        <p:cond delay="indefinite"/>
                      </p:stCondLst>
                      <p:childTnLst>
                        <p:par>
                          <p:cTn id="4" fill="hold" nodeType="clickEffect">
                            <p:stCondLst>
                              <p:cond delay="0"/>
                            </p:stCondLst>
                            <p:childTnLst>
                              <p:par>
                                <p:cTn id="5" presetID="23" presetClass="entr" presetSubtype="16" fill="hold" nodeType="clickEffect">
                                  <p:stCondLst>
                                    <p:cond delay="0"/>
                                  </p:stCondLst>
                                  <p:childTnLst>
                                    <p:set>
                                      <p:cBhvr additive="repl">
                                        <p:cTn id="6" dur="1" fill="hold">
                                          <p:stCondLst>
                                            <p:cond delay="0"/>
                                          </p:stCondLst>
                                        </p:cTn>
                                        <p:tgtEl>
                                          <p:spTgt spid="40962">
                                            <p:txEl>
                                              <p:pRg st="3" end="3"/>
                                            </p:txEl>
                                          </p:spTgt>
                                        </p:tgtEl>
                                        <p:attrNameLst>
                                          <p:attrName>style.visibility</p:attrName>
                                        </p:attrNameLst>
                                      </p:cBhvr>
                                      <p:to>
                                        <p:strVal val="visible"/>
                                      </p:to>
                                    </p:set>
                                    <p:anim calcmode="lin" valueType="num">
                                      <p:cBhvr additive="repl">
                                        <p:cTn id="7" dur="500" fill="hold"/>
                                        <p:tgtEl>
                                          <p:spTgt spid="40962">
                                            <p:txEl>
                                              <p:pRg st="3" end="3"/>
                                            </p:txEl>
                                          </p:spTgt>
                                        </p:tgtEl>
                                        <p:attrNameLst>
                                          <p:attrName>ppt_w</p:attrName>
                                        </p:attrNameLst>
                                      </p:cBhvr>
                                      <p:tavLst>
                                        <p:tav tm="100000">
                                          <p:val>
                                            <p:fltVal val="0"/>
                                          </p:val>
                                        </p:tav>
                                        <p:tav tm="100000">
                                          <p:val>
                                            <p:strVal val="#ppt_w"/>
                                          </p:val>
                                        </p:tav>
                                      </p:tavLst>
                                    </p:anim>
                                    <p:anim calcmode="lin" valueType="num">
                                      <p:cBhvr additive="repl">
                                        <p:cTn id="8" dur="500" fill="hold"/>
                                        <p:tgtEl>
                                          <p:spTgt spid="40962">
                                            <p:txEl>
                                              <p:pRg st="3" end="3"/>
                                            </p:txEl>
                                          </p:spTgt>
                                        </p:tgtEl>
                                        <p:attrNameLst>
                                          <p:attrName>ppt_h</p:attrName>
                                        </p:attrNameLst>
                                      </p:cBhvr>
                                      <p:tavLst>
                                        <p:tav tm="100000">
                                          <p:val>
                                            <p:fltVal val="0"/>
                                          </p:val>
                                        </p:tav>
                                        <p:tav tm="100000">
                                          <p:val>
                                            <p:strVal val="#ppt_h"/>
                                          </p:val>
                                        </p:tav>
                                      </p:tavLst>
                                    </p:anim>
                                  </p:childTnLst>
                                </p:cTn>
                              </p:par>
                            </p:childTnLst>
                          </p:cTn>
                        </p:par>
                      </p:childTnLst>
                    </p:cTn>
                  </p:par>
                  <p:par>
                    <p:cTn id="9" fill="hold" nodeType="clickEffect">
                      <p:stCondLst>
                        <p:cond delay="indefinite"/>
                      </p:stCondLst>
                      <p:childTnLst>
                        <p:par>
                          <p:cTn id="10" fill="hold" nodeType="clickEffect">
                            <p:stCondLst>
                              <p:cond delay="0"/>
                            </p:stCondLst>
                            <p:childTnLst>
                              <p:par>
                                <p:cTn id="11" presetID="43" presetClass="entr" fill="hold" nodeType="clickEffect">
                                  <p:stCondLst>
                                    <p:cond delay="0"/>
                                  </p:stCondLst>
                                  <p:childTnLst>
                                    <p:set>
                                      <p:cBhvr additive="repl">
                                        <p:cTn id="12" dur="1" fill="hold">
                                          <p:stCondLst>
                                            <p:cond delay="0"/>
                                          </p:stCondLst>
                                        </p:cTn>
                                        <p:tgtEl>
                                          <p:spTgt spid="40963">
                                            <p:txEl>
                                              <p:pRg st="0" end="0"/>
                                            </p:txEl>
                                          </p:spTgt>
                                        </p:tgtEl>
                                        <p:attrNameLst>
                                          <p:attrName>style.visibility</p:attrName>
                                        </p:attrNameLst>
                                      </p:cBhvr>
                                      <p:to>
                                        <p:strVal val="visible"/>
                                      </p:to>
                                    </p:set>
                                    <p:animEffect transition="in" filter="fade">
                                      <p:cBhvr additive="repl">
                                        <p:cTn id="13" dur="100"/>
                                        <p:tgtEl>
                                          <p:spTgt spid="40963">
                                            <p:txEl>
                                              <p:pRg st="0" end="0"/>
                                            </p:txEl>
                                          </p:spTgt>
                                        </p:tgtEl>
                                      </p:cBhvr>
                                    </p:animEffect>
                                    <p:anim calcmode="lin" valueType="num">
                                      <p:cBhvr additive="repl">
                                        <p:cTn id="14" dur="400" fill="hold"/>
                                        <p:tgtEl>
                                          <p:spTgt spid="40963">
                                            <p:txEl>
                                              <p:pRg st="0" end="0"/>
                                            </p:txEl>
                                          </p:spTgt>
                                        </p:tgtEl>
                                        <p:attrNameLst>
                                          <p:attrName>ppt_x</p:attrName>
                                        </p:attrNameLst>
                                      </p:cBhvr>
                                      <p:tavLst>
                                        <p:tav tm="100000">
                                          <p:val>
                                            <p:strVal val="#ppt_x"/>
                                          </p:val>
                                        </p:tav>
                                        <p:tav tm="100000">
                                          <p:val>
                                            <p:strVal val="#ppt_x"/>
                                          </p:val>
                                        </p:tav>
                                      </p:tavLst>
                                    </p:anim>
                                    <p:anim calcmode="lin" valueType="num">
                                      <p:cBhvr additive="repl">
                                        <p:cTn id="15" dur="400" fill="hold"/>
                                        <p:tgtEl>
                                          <p:spTgt spid="40963">
                                            <p:txEl>
                                              <p:pRg st="0" end="0"/>
                                            </p:txEl>
                                          </p:spTgt>
                                        </p:tgtEl>
                                        <p:attrNameLst>
                                          <p:attrName>ppt_y</p:attrName>
                                        </p:attrNameLst>
                                      </p:cBhvr>
                                      <p:tavLst>
                                        <p:tav tm="100000">
                                          <p:val>
                                            <p:strVal val="#ppt_y+0.31"/>
                                          </p:val>
                                        </p:tav>
                                        <p:tav tm="100000">
                                          <p:val>
                                            <p:strVal val="#ppt_y+0.31"/>
                                          </p:val>
                                        </p:tav>
                                      </p:tavLst>
                                    </p:anim>
                                    <p:anim calcmode="lin" valueType="num">
                                      <p:cBhvr additive="repl">
                                        <p:cTn id="16" dur="600" decel="50000" fill="hold">
                                          <p:stCondLst>
                                            <p:cond delay="400"/>
                                          </p:stCondLst>
                                        </p:cTn>
                                        <p:tgtEl>
                                          <p:spTgt spid="40963">
                                            <p:txEl>
                                              <p:pRg st="0" end="0"/>
                                            </p:txEl>
                                          </p:spTgt>
                                        </p:tgtEl>
                                        <p:attrNameLst>
                                          <p:attrName>ppt_x</p:attrName>
                                        </p:attrNameLst>
                                      </p:cBhvr>
                                      <p:tavLst>
                                        <p:tav tm="5000">
                                          <p:val>
                                            <p:strVal val="#ppt_x"/>
                                          </p:val>
                                        </p:tav>
                                        <p:tav tm="10000">
                                          <p:val>
                                            <p:strVal val="#ppt_x+0.0242"/>
                                          </p:val>
                                        </p:tav>
                                        <p:tav tm="15000">
                                          <p:val>
                                            <p:strVal val="#ppt_x+0.0479"/>
                                          </p:val>
                                        </p:tav>
                                        <p:tav tm="20000">
                                          <p:val>
                                            <p:strVal val="#ppt_x+0.0704"/>
                                          </p:val>
                                        </p:tav>
                                        <p:tav tm="25000">
                                          <p:val>
                                            <p:strVal val="#ppt_x+0.0911"/>
                                          </p:val>
                                        </p:tav>
                                        <p:tav tm="30000">
                                          <p:val>
                                            <p:strVal val="#ppt_x+0.1096"/>
                                          </p:val>
                                        </p:tav>
                                        <p:tav tm="35000">
                                          <p:val>
                                            <p:strVal val="#ppt_x+0.1254"/>
                                          </p:val>
                                        </p:tav>
                                        <p:tav tm="40000">
                                          <p:val>
                                            <p:strVal val="#ppt_x+0.1381"/>
                                          </p:val>
                                        </p:tav>
                                        <p:tav tm="45000">
                                          <p:val>
                                            <p:strVal val="#ppt_x+0.1474"/>
                                          </p:val>
                                        </p:tav>
                                        <p:tav tm="50000">
                                          <p:val>
                                            <p:strVal val="#ppt_x+0.1531"/>
                                          </p:val>
                                        </p:tav>
                                        <p:tav tm="55000">
                                          <p:val>
                                            <p:strVal val="#ppt_x+0.1550"/>
                                          </p:val>
                                        </p:tav>
                                        <p:tav tm="60000">
                                          <p:val>
                                            <p:strVal val="#ppt_x+0.1531"/>
                                          </p:val>
                                        </p:tav>
                                        <p:tav tm="65000">
                                          <p:val>
                                            <p:strVal val="#ppt_x+0.1474"/>
                                          </p:val>
                                        </p:tav>
                                        <p:tav tm="70000">
                                          <p:val>
                                            <p:strVal val="#ppt_x+0.1381"/>
                                          </p:val>
                                        </p:tav>
                                        <p:tav tm="75000">
                                          <p:val>
                                            <p:strVal val="#ppt_x+0.1254"/>
                                          </p:val>
                                        </p:tav>
                                        <p:tav tm="80000">
                                          <p:val>
                                            <p:strVal val="#ppt_x+0.1096"/>
                                          </p:val>
                                        </p:tav>
                                        <p:tav tm="85000">
                                          <p:val>
                                            <p:strVal val="#ppt_x+0.0911"/>
                                          </p:val>
                                        </p:tav>
                                        <p:tav tm="90000">
                                          <p:val>
                                            <p:strVal val="#ppt_x+0.0704"/>
                                          </p:val>
                                        </p:tav>
                                        <p:tav tm="95000">
                                          <p:val>
                                            <p:strVal val="#ppt_x+0.0479"/>
                                          </p:val>
                                        </p:tav>
                                        <p:tav tm="100000">
                                          <p:val>
                                            <p:strVal val="#ppt_x+0.0242"/>
                                          </p:val>
                                        </p:tav>
                                        <p:tav tm="100000">
                                          <p:val>
                                            <p:strVal val="#ppt_x"/>
                                          </p:val>
                                        </p:tav>
                                      </p:tavLst>
                                    </p:anim>
                                    <p:anim calcmode="lin" valueType="num">
                                      <p:cBhvr additive="repl">
                                        <p:cTn id="17" dur="600" decel="50000" fill="hold">
                                          <p:stCondLst>
                                            <p:cond delay="400"/>
                                          </p:stCondLst>
                                        </p:cTn>
                                        <p:tgtEl>
                                          <p:spTgt spid="40963">
                                            <p:txEl>
                                              <p:pRg st="0" end="0"/>
                                            </p:txEl>
                                          </p:spTgt>
                                        </p:tgtEl>
                                        <p:attrNameLst>
                                          <p:attrName>ppt_y</p:attrName>
                                        </p:attrNameLst>
                                      </p:cBhvr>
                                      <p:tavLst>
                                        <p:tav tm="5000">
                                          <p:val>
                                            <p:strVal val="#ppt_y+0.31"/>
                                          </p:val>
                                        </p:tav>
                                        <p:tav tm="10000">
                                          <p:val>
                                            <p:strVal val="#ppt_y+0.308"/>
                                          </p:val>
                                        </p:tav>
                                        <p:tav tm="15000">
                                          <p:val>
                                            <p:strVal val="#ppt_y+0.3024"/>
                                          </p:val>
                                        </p:tav>
                                        <p:tav tm="20000">
                                          <p:val>
                                            <p:strVal val="#ppt_y+0.2931"/>
                                          </p:val>
                                        </p:tav>
                                        <p:tav tm="25000">
                                          <p:val>
                                            <p:strVal val="#ppt_y+0.2804"/>
                                          </p:val>
                                        </p:tav>
                                        <p:tav tm="30000">
                                          <p:val>
                                            <p:strVal val="#ppt_y+0.2646"/>
                                          </p:val>
                                        </p:tav>
                                        <p:tav tm="35000">
                                          <p:val>
                                            <p:strVal val="#ppt_y+0.2461"/>
                                          </p:val>
                                        </p:tav>
                                        <p:tav tm="40000">
                                          <p:val>
                                            <p:strVal val="#ppt_y+0.2253"/>
                                          </p:val>
                                        </p:tav>
                                        <p:tav tm="45000">
                                          <p:val>
                                            <p:strVal val="#ppt_y+0.2029"/>
                                          </p:val>
                                        </p:tav>
                                        <p:tav tm="50000">
                                          <p:val>
                                            <p:strVal val="#ppt_y+0.1792"/>
                                          </p:val>
                                        </p:tav>
                                        <p:tav tm="55000">
                                          <p:val>
                                            <p:strVal val="#ppt_y+0.155"/>
                                          </p:val>
                                        </p:tav>
                                        <p:tav tm="60000">
                                          <p:val>
                                            <p:strVal val="#ppt_y+0.1307"/>
                                          </p:val>
                                        </p:tav>
                                        <p:tav tm="65000">
                                          <p:val>
                                            <p:strVal val="#ppt_y+0.1071"/>
                                          </p:val>
                                        </p:tav>
                                        <p:tav tm="70000">
                                          <p:val>
                                            <p:strVal val="#ppt_y+0.0846"/>
                                          </p:val>
                                        </p:tav>
                                        <p:tav tm="75000">
                                          <p:val>
                                            <p:strVal val="#ppt_y+0.0639"/>
                                          </p:val>
                                        </p:tav>
                                        <p:tav tm="80000">
                                          <p:val>
                                            <p:strVal val="#ppt_y+0.0454"/>
                                          </p:val>
                                        </p:tav>
                                        <p:tav tm="85000">
                                          <p:val>
                                            <p:strVal val="#ppt_y+0.0296"/>
                                          </p:val>
                                        </p:tav>
                                        <p:tav tm="90000">
                                          <p:val>
                                            <p:strVal val="#ppt_y+0.0169"/>
                                          </p:val>
                                        </p:tav>
                                        <p:tav tm="95000">
                                          <p:val>
                                            <p:strVal val="#ppt_y+0.0076"/>
                                          </p:val>
                                        </p:tav>
                                        <p:tav tm="100000">
                                          <p:val>
                                            <p:strVal val="#ppt_y+0.0019"/>
                                          </p:val>
                                        </p:tav>
                                        <p:tav tm="100000">
                                          <p:val>
                                            <p:strVal val="#ppt_y"/>
                                          </p:val>
                                        </p:tav>
                                      </p:tavLst>
                                    </p:anim>
                                  </p:childTnLst>
                                </p:cTn>
                              </p:par>
                            </p:childTnLst>
                          </p:cTn>
                        </p:par>
                      </p:childTnLst>
                    </p:cTn>
                  </p:par>
                  <p:par>
                    <p:cTn id="18" fill="hold" nodeType="clickEffect">
                      <p:stCondLst>
                        <p:cond delay="indefinite"/>
                      </p:stCondLst>
                      <p:childTnLst>
                        <p:par>
                          <p:cTn id="19" fill="hold" nodeType="clickEffect">
                            <p:stCondLst>
                              <p:cond delay="0"/>
                            </p:stCondLst>
                            <p:childTnLst>
                              <p:par>
                                <p:cTn id="20" presetID="39" presetClass="entr" accel="100000" fill="hold" grpId="0" nodeType="clickEffect">
                                  <p:stCondLst>
                                    <p:cond delay="0"/>
                                  </p:stCondLst>
                                  <p:childTnLst>
                                    <p:set>
                                      <p:cBhvr additive="repl">
                                        <p:cTn id="21" dur="1" fill="hold">
                                          <p:stCondLst>
                                            <p:cond delay="0"/>
                                          </p:stCondLst>
                                        </p:cTn>
                                        <p:tgtEl>
                                          <p:spTgt spid="40965"/>
                                        </p:tgtEl>
                                        <p:attrNameLst>
                                          <p:attrName>style.visibility</p:attrName>
                                        </p:attrNameLst>
                                      </p:cBhvr>
                                      <p:to>
                                        <p:strVal val="visible"/>
                                      </p:to>
                                    </p:set>
                                    <p:anim calcmode="lin" valueType="num">
                                      <p:cBhvr additive="repl">
                                        <p:cTn id="22" dur="500" fill="hold"/>
                                        <p:tgtEl>
                                          <p:spTgt spid="40965"/>
                                        </p:tgtEl>
                                        <p:attrNameLst>
                                          <p:attrName>ppt_h</p:attrName>
                                        </p:attrNameLst>
                                      </p:cBhvr>
                                      <p:tavLst>
                                        <p:tav tm="50000">
                                          <p:val>
                                            <p:strVal val="#ppt_h/20"/>
                                          </p:val>
                                        </p:tav>
                                        <p:tav tm="100000">
                                          <p:val>
                                            <p:strVal val="#ppt_h/20"/>
                                          </p:val>
                                        </p:tav>
                                        <p:tav tm="100000">
                                          <p:val>
                                            <p:strVal val="#ppt_h"/>
                                          </p:val>
                                        </p:tav>
                                      </p:tavLst>
                                    </p:anim>
                                    <p:anim calcmode="lin" valueType="num">
                                      <p:cBhvr additive="repl">
                                        <p:cTn id="23" dur="500" fill="hold"/>
                                        <p:tgtEl>
                                          <p:spTgt spid="40965"/>
                                        </p:tgtEl>
                                        <p:attrNameLst>
                                          <p:attrName>ppt_w</p:attrName>
                                        </p:attrNameLst>
                                      </p:cBhvr>
                                      <p:tavLst>
                                        <p:tav tm="50000">
                                          <p:val>
                                            <p:strVal val="#ppt_w+.3"/>
                                          </p:val>
                                        </p:tav>
                                        <p:tav tm="100000">
                                          <p:val>
                                            <p:strVal val="#ppt_w+.3"/>
                                          </p:val>
                                        </p:tav>
                                        <p:tav tm="100000">
                                          <p:val>
                                            <p:strVal val="#ppt_w"/>
                                          </p:val>
                                        </p:tav>
                                      </p:tavLst>
                                    </p:anim>
                                    <p:anim calcmode="lin" valueType="num">
                                      <p:cBhvr additive="repl">
                                        <p:cTn id="24" dur="500" fill="hold"/>
                                        <p:tgtEl>
                                          <p:spTgt spid="40965"/>
                                        </p:tgtEl>
                                        <p:attrNameLst>
                                          <p:attrName>ppt_x</p:attrName>
                                        </p:attrNameLst>
                                      </p:cBhvr>
                                      <p:tavLst>
                                        <p:tav tm="50000">
                                          <p:val>
                                            <p:strVal val="#ppt_x-.3"/>
                                          </p:val>
                                        </p:tav>
                                        <p:tav tm="100000">
                                          <p:val>
                                            <p:strVal val="#ppt_x"/>
                                          </p:val>
                                        </p:tav>
                                        <p:tav tm="100000">
                                          <p:val>
                                            <p:strVal val="#ppt_x"/>
                                          </p:val>
                                        </p:tav>
                                      </p:tavLst>
                                    </p:anim>
                                    <p:anim calcmode="lin" valueType="num">
                                      <p:cBhvr additive="repl">
                                        <p:cTn id="25" dur="500" fill="hold"/>
                                        <p:tgtEl>
                                          <p:spTgt spid="40965"/>
                                        </p:tgtEl>
                                        <p:attrNameLst>
                                          <p:attrName>ppt_y</p:attrName>
                                        </p:attrNameLst>
                                      </p:cBhvr>
                                      <p:tavLst>
                                        <p:tav tm="100000">
                                          <p:val>
                                            <p:strVal val="#ppt_y"/>
                                          </p:val>
                                        </p:tav>
                                        <p:tav tm="100000">
                                          <p:val>
                                            <p:strVal val="#ppt_y"/>
                                          </p:val>
                                        </p:tav>
                                      </p:tavLst>
                                    </p:anim>
                                  </p:childTnLst>
                                </p:cTn>
                              </p:par>
                            </p:childTnLst>
                          </p:cTn>
                        </p:par>
                      </p:childTnLst>
                    </p:cTn>
                  </p:par>
                  <p:par>
                    <p:cTn id="26" fill="hold" nodeType="clickEffect">
                      <p:stCondLst>
                        <p:cond delay="indefinite"/>
                      </p:stCondLst>
                      <p:childTnLst>
                        <p:par>
                          <p:cTn id="27" fill="hold" nodeType="clickEffect">
                            <p:stCondLst>
                              <p:cond delay="0"/>
                            </p:stCondLst>
                            <p:childTnLst>
                              <p:par>
                                <p:cTn id="28" presetID="43" presetClass="entr" fill="hold" nodeType="clickEffect">
                                  <p:stCondLst>
                                    <p:cond delay="0"/>
                                  </p:stCondLst>
                                  <p:childTnLst>
                                    <p:set>
                                      <p:cBhvr additive="repl">
                                        <p:cTn id="29" dur="1" fill="hold">
                                          <p:stCondLst>
                                            <p:cond delay="0"/>
                                          </p:stCondLst>
                                        </p:cTn>
                                        <p:tgtEl>
                                          <p:spTgt spid="40963">
                                            <p:txEl>
                                              <p:pRg st="1" end="1"/>
                                            </p:txEl>
                                          </p:spTgt>
                                        </p:tgtEl>
                                        <p:attrNameLst>
                                          <p:attrName>style.visibility</p:attrName>
                                        </p:attrNameLst>
                                      </p:cBhvr>
                                      <p:to>
                                        <p:strVal val="visible"/>
                                      </p:to>
                                    </p:set>
                                    <p:animEffect transition="in" filter="fade">
                                      <p:cBhvr additive="repl">
                                        <p:cTn id="30" dur="100"/>
                                        <p:tgtEl>
                                          <p:spTgt spid="40963">
                                            <p:txEl>
                                              <p:pRg st="1" end="1"/>
                                            </p:txEl>
                                          </p:spTgt>
                                        </p:tgtEl>
                                      </p:cBhvr>
                                    </p:animEffect>
                                    <p:anim calcmode="lin" valueType="num">
                                      <p:cBhvr additive="repl">
                                        <p:cTn id="31" dur="400" fill="hold"/>
                                        <p:tgtEl>
                                          <p:spTgt spid="40963">
                                            <p:txEl>
                                              <p:pRg st="1" end="1"/>
                                            </p:txEl>
                                          </p:spTgt>
                                        </p:tgtEl>
                                        <p:attrNameLst>
                                          <p:attrName>ppt_x</p:attrName>
                                        </p:attrNameLst>
                                      </p:cBhvr>
                                      <p:tavLst>
                                        <p:tav tm="100000">
                                          <p:val>
                                            <p:strVal val="#ppt_x"/>
                                          </p:val>
                                        </p:tav>
                                        <p:tav tm="100000">
                                          <p:val>
                                            <p:strVal val="#ppt_x"/>
                                          </p:val>
                                        </p:tav>
                                      </p:tavLst>
                                    </p:anim>
                                    <p:anim calcmode="lin" valueType="num">
                                      <p:cBhvr additive="repl">
                                        <p:cTn id="32" dur="400" fill="hold"/>
                                        <p:tgtEl>
                                          <p:spTgt spid="40963">
                                            <p:txEl>
                                              <p:pRg st="1" end="1"/>
                                            </p:txEl>
                                          </p:spTgt>
                                        </p:tgtEl>
                                        <p:attrNameLst>
                                          <p:attrName>ppt_y</p:attrName>
                                        </p:attrNameLst>
                                      </p:cBhvr>
                                      <p:tavLst>
                                        <p:tav tm="100000">
                                          <p:val>
                                            <p:strVal val="#ppt_y+0.31"/>
                                          </p:val>
                                        </p:tav>
                                        <p:tav tm="100000">
                                          <p:val>
                                            <p:strVal val="#ppt_y+0.31"/>
                                          </p:val>
                                        </p:tav>
                                      </p:tavLst>
                                    </p:anim>
                                    <p:anim calcmode="lin" valueType="num">
                                      <p:cBhvr additive="repl">
                                        <p:cTn id="33" dur="600" decel="50000" fill="hold">
                                          <p:stCondLst>
                                            <p:cond delay="400"/>
                                          </p:stCondLst>
                                        </p:cTn>
                                        <p:tgtEl>
                                          <p:spTgt spid="40963">
                                            <p:txEl>
                                              <p:pRg st="1" end="1"/>
                                            </p:txEl>
                                          </p:spTgt>
                                        </p:tgtEl>
                                        <p:attrNameLst>
                                          <p:attrName>ppt_x</p:attrName>
                                        </p:attrNameLst>
                                      </p:cBhvr>
                                      <p:tavLst>
                                        <p:tav tm="5000">
                                          <p:val>
                                            <p:strVal val="#ppt_x"/>
                                          </p:val>
                                        </p:tav>
                                        <p:tav tm="10000">
                                          <p:val>
                                            <p:strVal val="#ppt_x+0.0242"/>
                                          </p:val>
                                        </p:tav>
                                        <p:tav tm="15000">
                                          <p:val>
                                            <p:strVal val="#ppt_x+0.0479"/>
                                          </p:val>
                                        </p:tav>
                                        <p:tav tm="20000">
                                          <p:val>
                                            <p:strVal val="#ppt_x+0.0704"/>
                                          </p:val>
                                        </p:tav>
                                        <p:tav tm="25000">
                                          <p:val>
                                            <p:strVal val="#ppt_x+0.0911"/>
                                          </p:val>
                                        </p:tav>
                                        <p:tav tm="30000">
                                          <p:val>
                                            <p:strVal val="#ppt_x+0.1096"/>
                                          </p:val>
                                        </p:tav>
                                        <p:tav tm="35000">
                                          <p:val>
                                            <p:strVal val="#ppt_x+0.1254"/>
                                          </p:val>
                                        </p:tav>
                                        <p:tav tm="40000">
                                          <p:val>
                                            <p:strVal val="#ppt_x+0.1381"/>
                                          </p:val>
                                        </p:tav>
                                        <p:tav tm="45000">
                                          <p:val>
                                            <p:strVal val="#ppt_x+0.1474"/>
                                          </p:val>
                                        </p:tav>
                                        <p:tav tm="50000">
                                          <p:val>
                                            <p:strVal val="#ppt_x+0.1531"/>
                                          </p:val>
                                        </p:tav>
                                        <p:tav tm="55000">
                                          <p:val>
                                            <p:strVal val="#ppt_x+0.1550"/>
                                          </p:val>
                                        </p:tav>
                                        <p:tav tm="60000">
                                          <p:val>
                                            <p:strVal val="#ppt_x+0.1531"/>
                                          </p:val>
                                        </p:tav>
                                        <p:tav tm="65000">
                                          <p:val>
                                            <p:strVal val="#ppt_x+0.1474"/>
                                          </p:val>
                                        </p:tav>
                                        <p:tav tm="70000">
                                          <p:val>
                                            <p:strVal val="#ppt_x+0.1381"/>
                                          </p:val>
                                        </p:tav>
                                        <p:tav tm="75000">
                                          <p:val>
                                            <p:strVal val="#ppt_x+0.1254"/>
                                          </p:val>
                                        </p:tav>
                                        <p:tav tm="80000">
                                          <p:val>
                                            <p:strVal val="#ppt_x+0.1096"/>
                                          </p:val>
                                        </p:tav>
                                        <p:tav tm="85000">
                                          <p:val>
                                            <p:strVal val="#ppt_x+0.0911"/>
                                          </p:val>
                                        </p:tav>
                                        <p:tav tm="90000">
                                          <p:val>
                                            <p:strVal val="#ppt_x+0.0704"/>
                                          </p:val>
                                        </p:tav>
                                        <p:tav tm="95000">
                                          <p:val>
                                            <p:strVal val="#ppt_x+0.0479"/>
                                          </p:val>
                                        </p:tav>
                                        <p:tav tm="100000">
                                          <p:val>
                                            <p:strVal val="#ppt_x+0.0242"/>
                                          </p:val>
                                        </p:tav>
                                        <p:tav tm="100000">
                                          <p:val>
                                            <p:strVal val="#ppt_x"/>
                                          </p:val>
                                        </p:tav>
                                      </p:tavLst>
                                    </p:anim>
                                    <p:anim calcmode="lin" valueType="num">
                                      <p:cBhvr additive="repl">
                                        <p:cTn id="34" dur="600" decel="50000" fill="hold">
                                          <p:stCondLst>
                                            <p:cond delay="400"/>
                                          </p:stCondLst>
                                        </p:cTn>
                                        <p:tgtEl>
                                          <p:spTgt spid="40963">
                                            <p:txEl>
                                              <p:pRg st="1" end="1"/>
                                            </p:txEl>
                                          </p:spTgt>
                                        </p:tgtEl>
                                        <p:attrNameLst>
                                          <p:attrName>ppt_y</p:attrName>
                                        </p:attrNameLst>
                                      </p:cBhvr>
                                      <p:tavLst>
                                        <p:tav tm="5000">
                                          <p:val>
                                            <p:strVal val="#ppt_y+0.31"/>
                                          </p:val>
                                        </p:tav>
                                        <p:tav tm="10000">
                                          <p:val>
                                            <p:strVal val="#ppt_y+0.308"/>
                                          </p:val>
                                        </p:tav>
                                        <p:tav tm="15000">
                                          <p:val>
                                            <p:strVal val="#ppt_y+0.3024"/>
                                          </p:val>
                                        </p:tav>
                                        <p:tav tm="20000">
                                          <p:val>
                                            <p:strVal val="#ppt_y+0.2931"/>
                                          </p:val>
                                        </p:tav>
                                        <p:tav tm="25000">
                                          <p:val>
                                            <p:strVal val="#ppt_y+0.2804"/>
                                          </p:val>
                                        </p:tav>
                                        <p:tav tm="30000">
                                          <p:val>
                                            <p:strVal val="#ppt_y+0.2646"/>
                                          </p:val>
                                        </p:tav>
                                        <p:tav tm="35000">
                                          <p:val>
                                            <p:strVal val="#ppt_y+0.2461"/>
                                          </p:val>
                                        </p:tav>
                                        <p:tav tm="40000">
                                          <p:val>
                                            <p:strVal val="#ppt_y+0.2253"/>
                                          </p:val>
                                        </p:tav>
                                        <p:tav tm="45000">
                                          <p:val>
                                            <p:strVal val="#ppt_y+0.2029"/>
                                          </p:val>
                                        </p:tav>
                                        <p:tav tm="50000">
                                          <p:val>
                                            <p:strVal val="#ppt_y+0.1792"/>
                                          </p:val>
                                        </p:tav>
                                        <p:tav tm="55000">
                                          <p:val>
                                            <p:strVal val="#ppt_y+0.155"/>
                                          </p:val>
                                        </p:tav>
                                        <p:tav tm="60000">
                                          <p:val>
                                            <p:strVal val="#ppt_y+0.1307"/>
                                          </p:val>
                                        </p:tav>
                                        <p:tav tm="65000">
                                          <p:val>
                                            <p:strVal val="#ppt_y+0.1071"/>
                                          </p:val>
                                        </p:tav>
                                        <p:tav tm="70000">
                                          <p:val>
                                            <p:strVal val="#ppt_y+0.0846"/>
                                          </p:val>
                                        </p:tav>
                                        <p:tav tm="75000">
                                          <p:val>
                                            <p:strVal val="#ppt_y+0.0639"/>
                                          </p:val>
                                        </p:tav>
                                        <p:tav tm="80000">
                                          <p:val>
                                            <p:strVal val="#ppt_y+0.0454"/>
                                          </p:val>
                                        </p:tav>
                                        <p:tav tm="85000">
                                          <p:val>
                                            <p:strVal val="#ppt_y+0.0296"/>
                                          </p:val>
                                        </p:tav>
                                        <p:tav tm="90000">
                                          <p:val>
                                            <p:strVal val="#ppt_y+0.0169"/>
                                          </p:val>
                                        </p:tav>
                                        <p:tav tm="95000">
                                          <p:val>
                                            <p:strVal val="#ppt_y+0.0076"/>
                                          </p:val>
                                        </p:tav>
                                        <p:tav tm="100000">
                                          <p:val>
                                            <p:strVal val="#ppt_y+0.0019"/>
                                          </p:val>
                                        </p:tav>
                                        <p:tav tm="100000">
                                          <p:val>
                                            <p:strVal val="#ppt_y"/>
                                          </p:val>
                                        </p:tav>
                                      </p:tavLst>
                                    </p:anim>
                                  </p:childTnLst>
                                </p:cTn>
                              </p:par>
                            </p:childTnLst>
                          </p:cTn>
                        </p:par>
                      </p:childTnLst>
                    </p:cTn>
                  </p:par>
                  <p:par>
                    <p:cTn id="35" fill="hold" nodeType="clickEffect">
                      <p:stCondLst>
                        <p:cond delay="indefinite"/>
                      </p:stCondLst>
                      <p:childTnLst>
                        <p:par>
                          <p:cTn id="36" fill="hold" nodeType="clickEffect">
                            <p:stCondLst>
                              <p:cond delay="0"/>
                            </p:stCondLst>
                            <p:childTnLst>
                              <p:par>
                                <p:cTn id="37" presetID="17" presetClass="entr" presetSubtype="10" fill="hold" grpId="0" nodeType="clickEffect">
                                  <p:stCondLst>
                                    <p:cond delay="0"/>
                                  </p:stCondLst>
                                  <p:childTnLst>
                                    <p:set>
                                      <p:cBhvr additive="repl">
                                        <p:cTn id="38" dur="1" fill="hold">
                                          <p:stCondLst>
                                            <p:cond delay="0"/>
                                          </p:stCondLst>
                                        </p:cTn>
                                        <p:tgtEl>
                                          <p:spTgt spid="40966"/>
                                        </p:tgtEl>
                                        <p:attrNameLst>
                                          <p:attrName>style.visibility</p:attrName>
                                        </p:attrNameLst>
                                      </p:cBhvr>
                                      <p:to>
                                        <p:strVal val="visible"/>
                                      </p:to>
                                    </p:set>
                                    <p:anim calcmode="lin" valueType="num">
                                      <p:cBhvr additive="repl">
                                        <p:cTn id="39" dur="500" fill="hold"/>
                                        <p:tgtEl>
                                          <p:spTgt spid="40966"/>
                                        </p:tgtEl>
                                        <p:attrNameLst>
                                          <p:attrName>ppt_w</p:attrName>
                                        </p:attrNameLst>
                                      </p:cBhvr>
                                      <p:tavLst>
                                        <p:tav tm="100000">
                                          <p:val>
                                            <p:fltVal val="0"/>
                                          </p:val>
                                        </p:tav>
                                        <p:tav tm="100000">
                                          <p:val>
                                            <p:strVal val="#ppt_w"/>
                                          </p:val>
                                        </p:tav>
                                      </p:tavLst>
                                    </p:anim>
                                    <p:anim calcmode="lin" valueType="num">
                                      <p:cBhvr additive="repl">
                                        <p:cTn id="40" dur="500" fill="hold"/>
                                        <p:tgtEl>
                                          <p:spTgt spid="40966"/>
                                        </p:tgtEl>
                                        <p:attrNameLst>
                                          <p:attrName>ppt_h</p:attrName>
                                        </p:attrNameLst>
                                      </p:cBhvr>
                                      <p:tavLst>
                                        <p:tav tm="10000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animBg="1"/>
      <p:bldP spid="4096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t>Κοιλίες του εγκεφάλου</a:t>
            </a:r>
            <a:r>
              <a:rPr lang="el-GR" dirty="0" smtClean="0"/>
              <a:t> </a:t>
            </a:r>
            <a:endParaRPr lang="el-GR" dirty="0"/>
          </a:p>
        </p:txBody>
      </p:sp>
      <p:sp>
        <p:nvSpPr>
          <p:cNvPr id="3" name="2 - Θέση περιεχομένου"/>
          <p:cNvSpPr>
            <a:spLocks noGrp="1"/>
          </p:cNvSpPr>
          <p:nvPr>
            <p:ph idx="1"/>
          </p:nvPr>
        </p:nvSpPr>
        <p:spPr/>
        <p:txBody>
          <a:bodyPr>
            <a:normAutofit fontScale="85000" lnSpcReduction="20000"/>
          </a:bodyPr>
          <a:lstStyle/>
          <a:p>
            <a:pPr algn="just"/>
            <a:r>
              <a:rPr lang="el-GR" dirty="0" smtClean="0"/>
              <a:t>Είναι η πρώτη και η δεύτερη πλάγια κοιλία, οι οποίες βρίσκονται στα εγκεφαλικά ημισφαίρια, η τρίτη κοιλία του </a:t>
            </a:r>
            <a:r>
              <a:rPr lang="el-GR" dirty="0" err="1" smtClean="0"/>
              <a:t>διεγκεφάλου</a:t>
            </a:r>
            <a:r>
              <a:rPr lang="el-GR" dirty="0" smtClean="0"/>
              <a:t> και η τέταρτη κοιλία, </a:t>
            </a:r>
            <a:r>
              <a:rPr lang="el-GR" dirty="0" err="1" smtClean="0"/>
              <a:t>οπισθίως</a:t>
            </a:r>
            <a:r>
              <a:rPr lang="el-GR" dirty="0" smtClean="0"/>
              <a:t> του προμήκη μυελού και της γέφυρας. </a:t>
            </a:r>
          </a:p>
          <a:p>
            <a:pPr algn="just"/>
            <a:r>
              <a:rPr lang="el-GR" dirty="0" smtClean="0"/>
              <a:t>Η πρώτη και η δεύτερη επικοινωνούν με την τρίτη διαμέσου των </a:t>
            </a:r>
            <a:r>
              <a:rPr lang="el-GR" dirty="0" err="1" smtClean="0"/>
              <a:t>διακοιλιακών</a:t>
            </a:r>
            <a:r>
              <a:rPr lang="el-GR" dirty="0" smtClean="0"/>
              <a:t> τρημάτων, η τρίτη με την τέταρτη διαμέσου του υδραγωγού του </a:t>
            </a:r>
            <a:r>
              <a:rPr lang="el-GR" dirty="0" err="1" smtClean="0"/>
              <a:t>Sylvius</a:t>
            </a:r>
            <a:r>
              <a:rPr lang="el-GR" dirty="0" smtClean="0"/>
              <a:t>, η τέταρτη με τον </a:t>
            </a:r>
            <a:r>
              <a:rPr lang="el-GR" dirty="0" err="1" smtClean="0"/>
              <a:t>υπαραχνοειδή</a:t>
            </a:r>
            <a:r>
              <a:rPr lang="el-GR" dirty="0" smtClean="0"/>
              <a:t> χώρο διαμέσου των δύο τρημάτων του </a:t>
            </a:r>
            <a:r>
              <a:rPr lang="el-GR" dirty="0" err="1" smtClean="0"/>
              <a:t>Luschka</a:t>
            </a:r>
            <a:r>
              <a:rPr lang="el-GR" dirty="0" smtClean="0"/>
              <a:t> και του τμήματος </a:t>
            </a:r>
            <a:r>
              <a:rPr lang="el-GR" dirty="0" err="1" smtClean="0"/>
              <a:t>Magendie</a:t>
            </a:r>
            <a:r>
              <a:rPr lang="el-GR" dirty="0" smtClean="0"/>
              <a:t>.</a:t>
            </a:r>
          </a:p>
          <a:p>
            <a:pPr algn="just"/>
            <a:r>
              <a:rPr lang="el-GR" dirty="0" smtClean="0"/>
              <a:t> Οι κοιλίες είναι γεμάτες με εγκεφαλονωτιαίο υγρό, το οποίο σχηματίζεται από τα χοριοειδή πλέγματα στα τοιχώματα και τις οροφές των κοιλιών.</a:t>
            </a:r>
            <a:endParaRPr lang="el-GR"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ΥΠΟΘΑΛΑΜΟΣ</a:t>
            </a:r>
            <a:endParaRPr lang="en-US" dirty="0"/>
          </a:p>
        </p:txBody>
      </p:sp>
      <p:sp>
        <p:nvSpPr>
          <p:cNvPr id="3" name="2 - Θέση περιεχομένου"/>
          <p:cNvSpPr>
            <a:spLocks noGrp="1"/>
          </p:cNvSpPr>
          <p:nvPr>
            <p:ph idx="1"/>
          </p:nvPr>
        </p:nvSpPr>
        <p:spPr/>
        <p:txBody>
          <a:bodyPr>
            <a:normAutofit fontScale="92500" lnSpcReduction="10000"/>
          </a:bodyPr>
          <a:lstStyle/>
          <a:p>
            <a:pPr algn="just"/>
            <a:r>
              <a:rPr lang="el-GR" dirty="0" smtClean="0"/>
              <a:t>Είναι το ρυθμιστικό κέντρο των αυτόνομων (φυτικών) λειτουργιών, ενώ με τις συνδέσεις του με την υπόφυση ρυθμίζει τις λειτουργίες και τη μεταβολική δραστηριότητα πολλών ενδοκρινών αδένων. </a:t>
            </a:r>
          </a:p>
          <a:p>
            <a:pPr algn="just"/>
            <a:r>
              <a:rPr lang="el-GR" dirty="0" smtClean="0"/>
              <a:t>Στον υποθάλαμο, περιέχονται διάφορα ζωτικά κέντρα, όπως του ύπνου και της εγρήγορσης, της ρύθμισης της θερμοκρασίας του σώματος, των συναισθημάτων, της ανταλλαγής του ύδατος, των υδατανθράκων, των λιπών και άλλα. </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ΓΕΦΥΡΑ</a:t>
            </a:r>
            <a:endParaRPr lang="en-US" dirty="0"/>
          </a:p>
        </p:txBody>
      </p:sp>
      <p:sp>
        <p:nvSpPr>
          <p:cNvPr id="3" name="2 - Θέση περιεχομένου"/>
          <p:cNvSpPr>
            <a:spLocks noGrp="1"/>
          </p:cNvSpPr>
          <p:nvPr>
            <p:ph idx="1"/>
          </p:nvPr>
        </p:nvSpPr>
        <p:spPr/>
        <p:txBody>
          <a:bodyPr/>
          <a:lstStyle/>
          <a:p>
            <a:r>
              <a:rPr lang="el-GR" dirty="0" smtClean="0"/>
              <a:t>Παρεμβάλλεται μεταξύ των σκελών του εγκεφάλου και του προμήκη. </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n-US" dirty="0"/>
          </a:p>
        </p:txBody>
      </p:sp>
      <p:pic>
        <p:nvPicPr>
          <p:cNvPr id="4" name="3 - Θέση περιεχομένου" descr="download (3).jfif"/>
          <p:cNvPicPr>
            <a:picLocks noGrp="1" noChangeAspect="1"/>
          </p:cNvPicPr>
          <p:nvPr>
            <p:ph idx="1"/>
          </p:nvPr>
        </p:nvPicPr>
        <p:blipFill>
          <a:blip r:embed="rId2"/>
          <a:stretch>
            <a:fillRect/>
          </a:stretch>
        </p:blipFill>
        <p:spPr>
          <a:xfrm>
            <a:off x="914401" y="1219200"/>
            <a:ext cx="7632414" cy="4800601"/>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ΠΑΡΕΓΚΕΦΑΛΙΔΑ</a:t>
            </a:r>
            <a:endParaRPr lang="en-US" dirty="0"/>
          </a:p>
        </p:txBody>
      </p:sp>
      <p:sp>
        <p:nvSpPr>
          <p:cNvPr id="3" name="2 - Θέση περιεχομένου"/>
          <p:cNvSpPr>
            <a:spLocks noGrp="1"/>
          </p:cNvSpPr>
          <p:nvPr>
            <p:ph idx="1"/>
          </p:nvPr>
        </p:nvSpPr>
        <p:spPr/>
        <p:txBody>
          <a:bodyPr>
            <a:normAutofit fontScale="85000" lnSpcReduction="20000"/>
          </a:bodyPr>
          <a:lstStyle/>
          <a:p>
            <a:pPr algn="just"/>
            <a:r>
              <a:rPr lang="el-GR" dirty="0" smtClean="0"/>
              <a:t>Η παρεγκεφαλίδα είναι το κεντρικό νευρικό όργανο που ρυθμίζει τον τόνο των μυών, τις συνδυασμένες αρμονικές σωματικές κινήσεις και εξασφαλίζει την ισορροπία του σώματος.</a:t>
            </a:r>
          </a:p>
          <a:p>
            <a:pPr algn="just"/>
            <a:r>
              <a:rPr lang="el-GR" dirty="0" smtClean="0"/>
              <a:t> Τα παραπάνω επιτυγχάνονται με τις συνδέσεις της παρεγκεφαλίδας με τα ημισφαίρια, τον νωτιαίο μυελό και τους αιθουσαίους πυρήνες. </a:t>
            </a:r>
          </a:p>
          <a:p>
            <a:pPr algn="just"/>
            <a:r>
              <a:rPr lang="el-GR" dirty="0" smtClean="0"/>
              <a:t>Διακρίνεται στον σκώληκα και τα ημισφαίρια της παρεγκεφαλίδας. </a:t>
            </a:r>
          </a:p>
          <a:p>
            <a:pPr algn="just"/>
            <a:r>
              <a:rPr lang="el-GR" dirty="0" smtClean="0"/>
              <a:t>Σε βλάβη της παρεγκεφαλίδας προκαλείται ασυνέργεια των μυϊκών κινήσεων που ονομάζεται παρεγκεφαλιδική αταξία. </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 Box 1"/>
          <p:cNvSpPr txBox="1">
            <a:spLocks noChangeArrowheads="1"/>
          </p:cNvSpPr>
          <p:nvPr/>
        </p:nvSpPr>
        <p:spPr bwMode="auto">
          <a:xfrm>
            <a:off x="3571876" y="274638"/>
            <a:ext cx="5114926" cy="1143000"/>
          </a:xfrm>
          <a:prstGeom prst="rect">
            <a:avLst/>
          </a:prstGeom>
          <a:noFill/>
          <a:ln w="9525" cap="flat">
            <a:noFill/>
            <a:round/>
            <a:headEnd/>
            <a:tailEnd/>
          </a:ln>
          <a:effectLst/>
        </p:spPr>
        <p:txBody>
          <a:bodyPr lIns="102402" tIns="51201" rIns="102402" bIns="51201" anchor="ctr"/>
          <a:lstStyle/>
          <a:p>
            <a:pPr algn="ctr">
              <a:tabLst>
                <a:tab pos="0" algn="l"/>
                <a:tab pos="1024019" algn="l"/>
                <a:tab pos="2048038" algn="l"/>
                <a:tab pos="3072056" algn="l"/>
                <a:tab pos="4096075" algn="l"/>
                <a:tab pos="5120094" algn="l"/>
                <a:tab pos="6144113" algn="l"/>
                <a:tab pos="7168132" algn="l"/>
                <a:tab pos="8192149" algn="l"/>
                <a:tab pos="9216168" algn="l"/>
                <a:tab pos="10240187" algn="l"/>
                <a:tab pos="11264206" algn="l"/>
              </a:tabLst>
            </a:pPr>
            <a:r>
              <a:rPr lang="el-GR" sz="4900" dirty="0">
                <a:solidFill>
                  <a:srgbClr val="000000"/>
                </a:solidFill>
                <a:latin typeface="Calibri" pitchFamily="32" charset="0"/>
                <a:ea typeface="Microsoft YaHei" charset="-122"/>
              </a:rPr>
              <a:t> </a:t>
            </a:r>
            <a:r>
              <a:rPr lang="el-GR" sz="4900" dirty="0">
                <a:solidFill>
                  <a:srgbClr val="632523"/>
                </a:solidFill>
                <a:latin typeface="Calibri" pitchFamily="32" charset="0"/>
                <a:ea typeface="Microsoft YaHei" charset="-122"/>
              </a:rPr>
              <a:t>Η ΠΑΡΕΓΚΕΦΑΛΙΔΑ</a:t>
            </a:r>
          </a:p>
        </p:txBody>
      </p:sp>
      <p:sp>
        <p:nvSpPr>
          <p:cNvPr id="26626" name="Text Box 2"/>
          <p:cNvSpPr txBox="1">
            <a:spLocks noChangeArrowheads="1"/>
          </p:cNvSpPr>
          <p:nvPr/>
        </p:nvSpPr>
        <p:spPr bwMode="auto">
          <a:xfrm>
            <a:off x="4648200" y="1600201"/>
            <a:ext cx="4038600" cy="5257800"/>
          </a:xfrm>
          <a:prstGeom prst="rect">
            <a:avLst/>
          </a:prstGeom>
          <a:noFill/>
          <a:ln w="9525" cap="flat">
            <a:noFill/>
            <a:round/>
            <a:headEnd/>
            <a:tailEnd/>
          </a:ln>
          <a:effectLst/>
        </p:spPr>
        <p:txBody>
          <a:bodyPr lIns="102402" tIns="51201" rIns="102402" bIns="51201"/>
          <a:lstStyle/>
          <a:p>
            <a:pPr marL="384008" indent="-382230">
              <a:lnSpc>
                <a:spcPct val="80000"/>
              </a:lnSpc>
              <a:spcBef>
                <a:spcPts val="728"/>
              </a:spcBef>
              <a:tabLst>
                <a:tab pos="1022241" algn="l"/>
                <a:tab pos="2046260" algn="l"/>
                <a:tab pos="3070279" algn="l"/>
                <a:tab pos="4094298" algn="l"/>
                <a:tab pos="5118316" algn="l"/>
                <a:tab pos="6142335" algn="l"/>
                <a:tab pos="7166354" algn="l"/>
                <a:tab pos="8190373" algn="l"/>
                <a:tab pos="9214392" algn="l"/>
                <a:tab pos="10238410" algn="l"/>
                <a:tab pos="11262429" algn="l"/>
              </a:tabLst>
            </a:pPr>
            <a:r>
              <a:rPr lang="el-GR" sz="2900" dirty="0">
                <a:solidFill>
                  <a:srgbClr val="A32121"/>
                </a:solidFill>
                <a:latin typeface="Calibri" pitchFamily="32" charset="0"/>
                <a:ea typeface="Microsoft YaHei" charset="-122"/>
              </a:rPr>
              <a:t>Ρυθμίζει: </a:t>
            </a:r>
          </a:p>
          <a:p>
            <a:pPr marL="384008" indent="-382230">
              <a:lnSpc>
                <a:spcPct val="80000"/>
              </a:lnSpc>
              <a:spcBef>
                <a:spcPts val="728"/>
              </a:spcBef>
              <a:tabLst>
                <a:tab pos="1022241" algn="l"/>
                <a:tab pos="2046260" algn="l"/>
                <a:tab pos="3070279" algn="l"/>
                <a:tab pos="4094298" algn="l"/>
                <a:tab pos="5118316" algn="l"/>
                <a:tab pos="6142335" algn="l"/>
                <a:tab pos="7166354" algn="l"/>
                <a:tab pos="8190373" algn="l"/>
                <a:tab pos="9214392" algn="l"/>
                <a:tab pos="10238410" algn="l"/>
                <a:tab pos="11262429" algn="l"/>
              </a:tabLst>
            </a:pPr>
            <a:r>
              <a:rPr lang="el-GR" sz="2900" dirty="0">
                <a:solidFill>
                  <a:srgbClr val="A32121"/>
                </a:solidFill>
                <a:latin typeface="Calibri" pitchFamily="32" charset="0"/>
                <a:ea typeface="Microsoft YaHei" charset="-122"/>
              </a:rPr>
              <a:t>την κίνηση του σώματος</a:t>
            </a:r>
          </a:p>
          <a:p>
            <a:pPr marL="384008" indent="-382230">
              <a:lnSpc>
                <a:spcPct val="80000"/>
              </a:lnSpc>
              <a:spcBef>
                <a:spcPts val="728"/>
              </a:spcBef>
              <a:tabLst>
                <a:tab pos="1022241" algn="l"/>
                <a:tab pos="2046260" algn="l"/>
                <a:tab pos="3070279" algn="l"/>
                <a:tab pos="4094298" algn="l"/>
                <a:tab pos="5118316" algn="l"/>
                <a:tab pos="6142335" algn="l"/>
                <a:tab pos="7166354" algn="l"/>
                <a:tab pos="8190373" algn="l"/>
                <a:tab pos="9214392" algn="l"/>
                <a:tab pos="10238410" algn="l"/>
                <a:tab pos="11262429" algn="l"/>
              </a:tabLst>
            </a:pPr>
            <a:r>
              <a:rPr lang="el-GR" sz="2900" dirty="0">
                <a:solidFill>
                  <a:srgbClr val="A32121"/>
                </a:solidFill>
                <a:latin typeface="Calibri" pitchFamily="32" charset="0"/>
                <a:ea typeface="Microsoft YaHei" charset="-122"/>
              </a:rPr>
              <a:t>την στάση του σώματος</a:t>
            </a:r>
          </a:p>
          <a:p>
            <a:pPr marL="384008" indent="-382230">
              <a:lnSpc>
                <a:spcPct val="80000"/>
              </a:lnSpc>
              <a:spcBef>
                <a:spcPts val="728"/>
              </a:spcBef>
              <a:tabLst>
                <a:tab pos="1022241" algn="l"/>
                <a:tab pos="2046260" algn="l"/>
                <a:tab pos="3070279" algn="l"/>
                <a:tab pos="4094298" algn="l"/>
                <a:tab pos="5118316" algn="l"/>
                <a:tab pos="6142335" algn="l"/>
                <a:tab pos="7166354" algn="l"/>
                <a:tab pos="8190373" algn="l"/>
                <a:tab pos="9214392" algn="l"/>
                <a:tab pos="10238410" algn="l"/>
                <a:tab pos="11262429" algn="l"/>
              </a:tabLst>
            </a:pPr>
            <a:r>
              <a:rPr lang="el-GR" sz="2900" dirty="0">
                <a:solidFill>
                  <a:srgbClr val="A32121"/>
                </a:solidFill>
                <a:latin typeface="Calibri" pitchFamily="32" charset="0"/>
                <a:ea typeface="Microsoft YaHei" charset="-122"/>
              </a:rPr>
              <a:t>την ισορροπία</a:t>
            </a:r>
          </a:p>
          <a:p>
            <a:pPr marL="384008" indent="-382230">
              <a:lnSpc>
                <a:spcPct val="80000"/>
              </a:lnSpc>
              <a:spcBef>
                <a:spcPts val="728"/>
              </a:spcBef>
              <a:tabLst>
                <a:tab pos="1022241" algn="l"/>
                <a:tab pos="2046260" algn="l"/>
                <a:tab pos="3070279" algn="l"/>
                <a:tab pos="4094298" algn="l"/>
                <a:tab pos="5118316" algn="l"/>
                <a:tab pos="6142335" algn="l"/>
                <a:tab pos="7166354" algn="l"/>
                <a:tab pos="8190373" algn="l"/>
                <a:tab pos="9214392" algn="l"/>
                <a:tab pos="10238410" algn="l"/>
                <a:tab pos="11262429" algn="l"/>
              </a:tabLst>
            </a:pPr>
            <a:endParaRPr lang="el-GR" sz="2900" dirty="0">
              <a:solidFill>
                <a:srgbClr val="A32121"/>
              </a:solidFill>
              <a:latin typeface="Calibri" pitchFamily="32" charset="0"/>
              <a:ea typeface="Microsoft YaHei" charset="-122"/>
            </a:endParaRPr>
          </a:p>
          <a:p>
            <a:pPr marL="384008" indent="-382230">
              <a:lnSpc>
                <a:spcPct val="80000"/>
              </a:lnSpc>
              <a:spcBef>
                <a:spcPts val="728"/>
              </a:spcBef>
              <a:tabLst>
                <a:tab pos="1022241" algn="l"/>
                <a:tab pos="2046260" algn="l"/>
                <a:tab pos="3070279" algn="l"/>
                <a:tab pos="4094298" algn="l"/>
                <a:tab pos="5118316" algn="l"/>
                <a:tab pos="6142335" algn="l"/>
                <a:tab pos="7166354" algn="l"/>
                <a:tab pos="8190373" algn="l"/>
                <a:tab pos="9214392" algn="l"/>
                <a:tab pos="10238410" algn="l"/>
                <a:tab pos="11262429" algn="l"/>
              </a:tabLst>
            </a:pPr>
            <a:r>
              <a:rPr lang="el-GR" sz="2900" dirty="0">
                <a:solidFill>
                  <a:srgbClr val="A32121"/>
                </a:solidFill>
                <a:latin typeface="Calibri" pitchFamily="32" charset="0"/>
                <a:ea typeface="Microsoft YaHei" charset="-122"/>
              </a:rPr>
              <a:t>Για να πετύχει τα παραπάνω..</a:t>
            </a:r>
          </a:p>
          <a:p>
            <a:pPr marL="384008" indent="-382230">
              <a:lnSpc>
                <a:spcPct val="80000"/>
              </a:lnSpc>
              <a:spcBef>
                <a:spcPts val="728"/>
              </a:spcBef>
              <a:tabLst>
                <a:tab pos="1022241" algn="l"/>
                <a:tab pos="2046260" algn="l"/>
                <a:tab pos="3070279" algn="l"/>
                <a:tab pos="4094298" algn="l"/>
                <a:tab pos="5118316" algn="l"/>
                <a:tab pos="6142335" algn="l"/>
                <a:tab pos="7166354" algn="l"/>
                <a:tab pos="8190373" algn="l"/>
                <a:tab pos="9214392" algn="l"/>
                <a:tab pos="10238410" algn="l"/>
                <a:tab pos="11262429" algn="l"/>
              </a:tabLst>
            </a:pPr>
            <a:r>
              <a:rPr lang="el-GR" sz="2900" dirty="0">
                <a:solidFill>
                  <a:srgbClr val="632523"/>
                </a:solidFill>
                <a:latin typeface="Calibri" pitchFamily="32" charset="0"/>
                <a:ea typeface="Microsoft YaHei" charset="-122"/>
              </a:rPr>
              <a:t>Δέχεται πληροφορίες από τους μυς, τα μάτια, το δέρμα και τα υπόλοιπα αισθητήρια</a:t>
            </a:r>
          </a:p>
          <a:p>
            <a:pPr marL="384008" indent="-382230">
              <a:lnSpc>
                <a:spcPct val="80000"/>
              </a:lnSpc>
              <a:spcBef>
                <a:spcPts val="560"/>
              </a:spcBef>
              <a:tabLst>
                <a:tab pos="1022241" algn="l"/>
                <a:tab pos="2046260" algn="l"/>
                <a:tab pos="3070279" algn="l"/>
                <a:tab pos="4094298" algn="l"/>
                <a:tab pos="5118316" algn="l"/>
                <a:tab pos="6142335" algn="l"/>
                <a:tab pos="7166354" algn="l"/>
                <a:tab pos="8190373" algn="l"/>
                <a:tab pos="9214392" algn="l"/>
                <a:tab pos="10238410" algn="l"/>
                <a:tab pos="11262429" algn="l"/>
              </a:tabLst>
            </a:pPr>
            <a:endParaRPr lang="el-GR" sz="2300" dirty="0">
              <a:solidFill>
                <a:srgbClr val="632523"/>
              </a:solidFill>
              <a:latin typeface="Calibri" pitchFamily="32" charset="0"/>
              <a:ea typeface="Microsoft YaHei" charset="-122"/>
            </a:endParaRPr>
          </a:p>
          <a:p>
            <a:pPr marL="384008" indent="-382230">
              <a:lnSpc>
                <a:spcPct val="80000"/>
              </a:lnSpc>
              <a:spcBef>
                <a:spcPts val="560"/>
              </a:spcBef>
              <a:tabLst>
                <a:tab pos="1022241" algn="l"/>
                <a:tab pos="2046260" algn="l"/>
                <a:tab pos="3070279" algn="l"/>
                <a:tab pos="4094298" algn="l"/>
                <a:tab pos="5118316" algn="l"/>
                <a:tab pos="6142335" algn="l"/>
                <a:tab pos="7166354" algn="l"/>
                <a:tab pos="8190373" algn="l"/>
                <a:tab pos="9214392" algn="l"/>
                <a:tab pos="10238410" algn="l"/>
                <a:tab pos="11262429" algn="l"/>
              </a:tabLst>
            </a:pPr>
            <a:r>
              <a:rPr lang="en-US" sz="2300" dirty="0">
                <a:solidFill>
                  <a:srgbClr val="632523"/>
                </a:solidFill>
                <a:latin typeface="Calibri" pitchFamily="32" charset="0"/>
                <a:ea typeface="Microsoft YaHei" charset="-122"/>
              </a:rPr>
              <a:t>H </a:t>
            </a:r>
            <a:r>
              <a:rPr lang="el-GR" sz="2300" dirty="0">
                <a:solidFill>
                  <a:srgbClr val="632523"/>
                </a:solidFill>
                <a:latin typeface="Calibri" pitchFamily="32" charset="0"/>
                <a:ea typeface="Microsoft YaHei" charset="-122"/>
              </a:rPr>
              <a:t>παρεγκεφαλίδα ουσιαστικά προγραμματίζει μια </a:t>
            </a:r>
            <a:r>
              <a:rPr lang="el-GR" sz="2300" b="1" dirty="0">
                <a:solidFill>
                  <a:srgbClr val="632523"/>
                </a:solidFill>
                <a:latin typeface="Calibri" pitchFamily="32" charset="0"/>
                <a:ea typeface="Microsoft YaHei" charset="-122"/>
              </a:rPr>
              <a:t>κίνηση που άρχισε αλλού</a:t>
            </a:r>
          </a:p>
        </p:txBody>
      </p:sp>
      <p:pic>
        <p:nvPicPr>
          <p:cNvPr id="26627" name="Picture 3"/>
          <p:cNvPicPr>
            <a:picLocks noChangeAspect="1" noChangeArrowheads="1"/>
          </p:cNvPicPr>
          <p:nvPr/>
        </p:nvPicPr>
        <p:blipFill>
          <a:blip r:embed="rId3"/>
          <a:srcRect/>
          <a:stretch>
            <a:fillRect/>
          </a:stretch>
        </p:blipFill>
        <p:spPr bwMode="auto">
          <a:xfrm>
            <a:off x="285720" y="1142984"/>
            <a:ext cx="3643312" cy="5214938"/>
          </a:xfrm>
          <a:prstGeom prst="rect">
            <a:avLst/>
          </a:prstGeom>
          <a:noFill/>
          <a:ln w="9525" cap="flat">
            <a:noFill/>
            <a:round/>
            <a:headEnd/>
            <a:tailEnd/>
          </a:ln>
          <a:effectLst/>
        </p:spPr>
      </p:pic>
      <p:sp>
        <p:nvSpPr>
          <p:cNvPr id="26628" name="Freeform 4"/>
          <p:cNvSpPr>
            <a:spLocks noChangeArrowheads="1"/>
          </p:cNvSpPr>
          <p:nvPr/>
        </p:nvSpPr>
        <p:spPr bwMode="auto">
          <a:xfrm>
            <a:off x="2652714" y="3560764"/>
            <a:ext cx="882650" cy="1101726"/>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5513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 0 0"/>
              <a:gd name="G82" fmla="+- 1 0 0"/>
              <a:gd name="G83" fmla="+- 1 0 0"/>
              <a:gd name="G84" fmla="+- 1 0 0"/>
              <a:gd name="T0" fmla="*/ 476974 w 881806"/>
              <a:gd name="T1" fmla="*/ 31691 h 1100605"/>
              <a:gd name="T2" fmla="*/ 322280 w 881806"/>
              <a:gd name="T3" fmla="*/ 18799 h 1100605"/>
              <a:gd name="T4" fmla="*/ 283606 w 881806"/>
              <a:gd name="T5" fmla="*/ 5907 h 1100605"/>
              <a:gd name="T6" fmla="*/ 154694 w 881806"/>
              <a:gd name="T7" fmla="*/ 18799 h 1100605"/>
              <a:gd name="T8" fmla="*/ 116021 w 881806"/>
              <a:gd name="T9" fmla="*/ 31691 h 1100605"/>
              <a:gd name="T10" fmla="*/ 38674 w 881806"/>
              <a:gd name="T11" fmla="*/ 96151 h 1100605"/>
              <a:gd name="T12" fmla="*/ 0 w 881806"/>
              <a:gd name="T13" fmla="*/ 186394 h 1100605"/>
              <a:gd name="T14" fmla="*/ 25783 w 881806"/>
              <a:gd name="T15" fmla="*/ 328207 h 1100605"/>
              <a:gd name="T16" fmla="*/ 51564 w 881806"/>
              <a:gd name="T17" fmla="*/ 405558 h 1100605"/>
              <a:gd name="T18" fmla="*/ 64456 w 881806"/>
              <a:gd name="T19" fmla="*/ 676290 h 1100605"/>
              <a:gd name="T20" fmla="*/ 141803 w 881806"/>
              <a:gd name="T21" fmla="*/ 792317 h 1100605"/>
              <a:gd name="T22" fmla="*/ 180477 w 881806"/>
              <a:gd name="T23" fmla="*/ 856778 h 1100605"/>
              <a:gd name="T24" fmla="*/ 232042 w 881806"/>
              <a:gd name="T25" fmla="*/ 947022 h 1100605"/>
              <a:gd name="T26" fmla="*/ 270715 w 881806"/>
              <a:gd name="T27" fmla="*/ 1024373 h 1100605"/>
              <a:gd name="T28" fmla="*/ 348062 w 881806"/>
              <a:gd name="T29" fmla="*/ 1088833 h 1100605"/>
              <a:gd name="T30" fmla="*/ 386736 w 881806"/>
              <a:gd name="T31" fmla="*/ 1101725 h 1100605"/>
              <a:gd name="T32" fmla="*/ 515648 w 881806"/>
              <a:gd name="T33" fmla="*/ 1088833 h 1100605"/>
              <a:gd name="T34" fmla="*/ 605886 w 881806"/>
              <a:gd name="T35" fmla="*/ 1050158 h 1100605"/>
              <a:gd name="T36" fmla="*/ 760580 w 881806"/>
              <a:gd name="T37" fmla="*/ 1037265 h 1100605"/>
              <a:gd name="T38" fmla="*/ 850820 w 881806"/>
              <a:gd name="T39" fmla="*/ 792317 h 1100605"/>
              <a:gd name="T40" fmla="*/ 876601 w 881806"/>
              <a:gd name="T41" fmla="*/ 611830 h 1100605"/>
              <a:gd name="T42" fmla="*/ 863710 w 881806"/>
              <a:gd name="T43" fmla="*/ 276638 h 1100605"/>
              <a:gd name="T44" fmla="*/ 850820 w 881806"/>
              <a:gd name="T45" fmla="*/ 237963 h 1100605"/>
              <a:gd name="T46" fmla="*/ 799254 w 881806"/>
              <a:gd name="T47" fmla="*/ 173502 h 1100605"/>
              <a:gd name="T48" fmla="*/ 734799 w 881806"/>
              <a:gd name="T49" fmla="*/ 121935 h 1100605"/>
              <a:gd name="T50" fmla="*/ 683233 w 881806"/>
              <a:gd name="T51" fmla="*/ 83259 h 1100605"/>
              <a:gd name="T52" fmla="*/ 592995 w 881806"/>
              <a:gd name="T53" fmla="*/ 44583 h 1100605"/>
              <a:gd name="T54" fmla="*/ 464083 w 881806"/>
              <a:gd name="T55" fmla="*/ 44583 h 1100605"/>
              <a:gd name="T56" fmla="*/ 476974 w 881806"/>
              <a:gd name="T57" fmla="*/ 31691 h 1100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81806" h="1100605">
                <a:moveTo>
                  <a:pt x="476518" y="31659"/>
                </a:moveTo>
                <a:cubicBezTo>
                  <a:pt x="452907" y="27366"/>
                  <a:pt x="373212" y="25612"/>
                  <a:pt x="321972" y="18780"/>
                </a:cubicBezTo>
                <a:cubicBezTo>
                  <a:pt x="308515" y="16986"/>
                  <a:pt x="296911" y="5901"/>
                  <a:pt x="283335" y="5901"/>
                </a:cubicBezTo>
                <a:cubicBezTo>
                  <a:pt x="240191" y="5901"/>
                  <a:pt x="197476" y="14487"/>
                  <a:pt x="154546" y="18780"/>
                </a:cubicBezTo>
                <a:cubicBezTo>
                  <a:pt x="141667" y="23073"/>
                  <a:pt x="128052" y="25588"/>
                  <a:pt x="115910" y="31659"/>
                </a:cubicBezTo>
                <a:cubicBezTo>
                  <a:pt x="90804" y="44212"/>
                  <a:pt x="54463" y="73896"/>
                  <a:pt x="38637" y="96053"/>
                </a:cubicBezTo>
                <a:cubicBezTo>
                  <a:pt x="18743" y="123905"/>
                  <a:pt x="10511" y="154673"/>
                  <a:pt x="0" y="186205"/>
                </a:cubicBezTo>
                <a:cubicBezTo>
                  <a:pt x="4208" y="211450"/>
                  <a:pt x="18044" y="299587"/>
                  <a:pt x="25758" y="327873"/>
                </a:cubicBezTo>
                <a:cubicBezTo>
                  <a:pt x="32902" y="354067"/>
                  <a:pt x="51515" y="405146"/>
                  <a:pt x="51515" y="405146"/>
                </a:cubicBezTo>
                <a:cubicBezTo>
                  <a:pt x="55808" y="495298"/>
                  <a:pt x="56899" y="585660"/>
                  <a:pt x="64394" y="675602"/>
                </a:cubicBezTo>
                <a:cubicBezTo>
                  <a:pt x="68473" y="724547"/>
                  <a:pt x="116503" y="756912"/>
                  <a:pt x="141667" y="791512"/>
                </a:cubicBezTo>
                <a:cubicBezTo>
                  <a:pt x="156390" y="811757"/>
                  <a:pt x="167037" y="834680"/>
                  <a:pt x="180304" y="855907"/>
                </a:cubicBezTo>
                <a:cubicBezTo>
                  <a:pt x="209701" y="902942"/>
                  <a:pt x="207836" y="890095"/>
                  <a:pt x="231820" y="946059"/>
                </a:cubicBezTo>
                <a:cubicBezTo>
                  <a:pt x="252320" y="993894"/>
                  <a:pt x="234058" y="979654"/>
                  <a:pt x="270456" y="1023332"/>
                </a:cubicBezTo>
                <a:cubicBezTo>
                  <a:pt x="290799" y="1047743"/>
                  <a:pt x="318787" y="1073255"/>
                  <a:pt x="347729" y="1087726"/>
                </a:cubicBezTo>
                <a:cubicBezTo>
                  <a:pt x="359871" y="1093797"/>
                  <a:pt x="373487" y="1096312"/>
                  <a:pt x="386366" y="1100605"/>
                </a:cubicBezTo>
                <a:cubicBezTo>
                  <a:pt x="429296" y="1096312"/>
                  <a:pt x="473116" y="1097427"/>
                  <a:pt x="515155" y="1087726"/>
                </a:cubicBezTo>
                <a:cubicBezTo>
                  <a:pt x="719690" y="1040525"/>
                  <a:pt x="365902" y="1079015"/>
                  <a:pt x="605307" y="1049090"/>
                </a:cubicBezTo>
                <a:cubicBezTo>
                  <a:pt x="656602" y="1042678"/>
                  <a:pt x="708338" y="1040504"/>
                  <a:pt x="759853" y="1036211"/>
                </a:cubicBezTo>
                <a:cubicBezTo>
                  <a:pt x="881806" y="914260"/>
                  <a:pt x="826497" y="1003093"/>
                  <a:pt x="850006" y="791512"/>
                </a:cubicBezTo>
                <a:cubicBezTo>
                  <a:pt x="856710" y="731172"/>
                  <a:pt x="875763" y="611208"/>
                  <a:pt x="875763" y="611208"/>
                </a:cubicBezTo>
                <a:cubicBezTo>
                  <a:pt x="871470" y="499591"/>
                  <a:pt x="870569" y="387792"/>
                  <a:pt x="862884" y="276357"/>
                </a:cubicBezTo>
                <a:cubicBezTo>
                  <a:pt x="861950" y="262814"/>
                  <a:pt x="857201" y="249233"/>
                  <a:pt x="850006" y="237721"/>
                </a:cubicBezTo>
                <a:cubicBezTo>
                  <a:pt x="835437" y="214411"/>
                  <a:pt x="814983" y="195317"/>
                  <a:pt x="798490" y="173326"/>
                </a:cubicBezTo>
                <a:cubicBezTo>
                  <a:pt x="759654" y="121546"/>
                  <a:pt x="792281" y="141207"/>
                  <a:pt x="734096" y="121811"/>
                </a:cubicBezTo>
                <a:cubicBezTo>
                  <a:pt x="716924" y="108932"/>
                  <a:pt x="701779" y="92774"/>
                  <a:pt x="682580" y="83174"/>
                </a:cubicBezTo>
                <a:cubicBezTo>
                  <a:pt x="516233" y="0"/>
                  <a:pt x="733079" y="138302"/>
                  <a:pt x="592428" y="44538"/>
                </a:cubicBezTo>
                <a:cubicBezTo>
                  <a:pt x="529850" y="60182"/>
                  <a:pt x="537319" y="65589"/>
                  <a:pt x="463639" y="44538"/>
                </a:cubicBezTo>
                <a:cubicBezTo>
                  <a:pt x="457801" y="42870"/>
                  <a:pt x="500129" y="35952"/>
                  <a:pt x="476518" y="31659"/>
                </a:cubicBezTo>
                <a:close/>
              </a:path>
            </a:pathLst>
          </a:custGeom>
          <a:noFill/>
          <a:ln w="57240" cap="flat">
            <a:solidFill>
              <a:srgbClr val="FF0000"/>
            </a:solidFill>
            <a:round/>
            <a:headEnd/>
            <a:tailEnd/>
          </a:ln>
          <a:effectLst/>
        </p:spPr>
        <p:txBody>
          <a:bodyPr wrap="none" lIns="102402" tIns="51201" rIns="102402" bIns="51201" anchor="ctr"/>
          <a:lstStyle/>
          <a:p>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Effect">
                      <p:stCondLst>
                        <p:cond delay="indefinite"/>
                      </p:stCondLst>
                      <p:childTnLst>
                        <p:par>
                          <p:cTn id="4" fill="hold" nodeType="clickEffect">
                            <p:stCondLst>
                              <p:cond delay="0"/>
                            </p:stCondLst>
                            <p:childTnLst>
                              <p:par>
                                <p:cTn id="5" presetID="23" presetClass="entr" presetSubtype="16" fill="hold" grpId="0" nodeType="clickEffect">
                                  <p:stCondLst>
                                    <p:cond delay="0"/>
                                  </p:stCondLst>
                                  <p:childTnLst>
                                    <p:set>
                                      <p:cBhvr additive="repl">
                                        <p:cTn id="6" dur="1" fill="hold">
                                          <p:stCondLst>
                                            <p:cond delay="0"/>
                                          </p:stCondLst>
                                        </p:cTn>
                                        <p:tgtEl>
                                          <p:spTgt spid="26628"/>
                                        </p:tgtEl>
                                        <p:attrNameLst>
                                          <p:attrName>style.visibility</p:attrName>
                                        </p:attrNameLst>
                                      </p:cBhvr>
                                      <p:to>
                                        <p:strVal val="visible"/>
                                      </p:to>
                                    </p:set>
                                    <p:anim calcmode="lin" valueType="num">
                                      <p:cBhvr additive="repl">
                                        <p:cTn id="7" dur="500" fill="hold"/>
                                        <p:tgtEl>
                                          <p:spTgt spid="26628"/>
                                        </p:tgtEl>
                                        <p:attrNameLst>
                                          <p:attrName>ppt_w</p:attrName>
                                        </p:attrNameLst>
                                      </p:cBhvr>
                                      <p:tavLst>
                                        <p:tav tm="100000">
                                          <p:val>
                                            <p:fltVal val="0"/>
                                          </p:val>
                                        </p:tav>
                                        <p:tav tm="100000">
                                          <p:val>
                                            <p:strVal val="#ppt_w"/>
                                          </p:val>
                                        </p:tav>
                                      </p:tavLst>
                                    </p:anim>
                                    <p:anim calcmode="lin" valueType="num">
                                      <p:cBhvr additive="repl">
                                        <p:cTn id="8" dur="500" fill="hold"/>
                                        <p:tgtEl>
                                          <p:spTgt spid="26628"/>
                                        </p:tgtEl>
                                        <p:attrNameLst>
                                          <p:attrName>ppt_h</p:attrName>
                                        </p:attrNameLst>
                                      </p:cBhvr>
                                      <p:tavLst>
                                        <p:tav tm="100000">
                                          <p:val>
                                            <p:fltVal val="0"/>
                                          </p:val>
                                        </p:tav>
                                        <p:tav tm="100000">
                                          <p:val>
                                            <p:strVal val="#ppt_h"/>
                                          </p:val>
                                        </p:tav>
                                      </p:tavLst>
                                    </p:anim>
                                  </p:childTnLst>
                                </p:cTn>
                              </p:par>
                            </p:childTnLst>
                          </p:cTn>
                        </p:par>
                      </p:childTnLst>
                    </p:cTn>
                  </p:par>
                  <p:par>
                    <p:cTn id="9" fill="hold" nodeType="clickEffect">
                      <p:stCondLst>
                        <p:cond delay="indefinite"/>
                      </p:stCondLst>
                      <p:childTnLst>
                        <p:par>
                          <p:cTn id="10" fill="hold" nodeType="clickEffect">
                            <p:stCondLst>
                              <p:cond delay="0"/>
                            </p:stCondLst>
                            <p:childTnLst>
                              <p:par>
                                <p:cTn id="11" presetID="34" presetClass="entr" fill="hold" nodeType="clickEffect">
                                  <p:stCondLst>
                                    <p:cond delay="0"/>
                                  </p:stCondLst>
                                  <p:childTnLst>
                                    <p:set>
                                      <p:cBhvr additive="repl">
                                        <p:cTn id="12" dur="1" fill="hold">
                                          <p:stCondLst>
                                            <p:cond delay="0"/>
                                          </p:stCondLst>
                                        </p:cTn>
                                        <p:tgtEl>
                                          <p:spTgt spid="26626">
                                            <p:txEl>
                                              <p:pRg st="0" end="0"/>
                                            </p:txEl>
                                          </p:spTgt>
                                        </p:tgtEl>
                                        <p:attrNameLst>
                                          <p:attrName>style.visibility</p:attrName>
                                        </p:attrNameLst>
                                      </p:cBhvr>
                                      <p:to>
                                        <p:strVal val="visible"/>
                                      </p:to>
                                    </p:set>
                                    <p:anim from="(-#ppt_w/2)" to="(#ppt_x)" calcmode="lin" valueType="num">
                                      <p:cBhvr additive="repl">
                                        <p:cTn id="13" dur="600" fill="hold">
                                          <p:stCondLst>
                                            <p:cond delay="0"/>
                                          </p:stCondLst>
                                        </p:cTn>
                                        <p:tgtEl>
                                          <p:spTgt spid="26626">
                                            <p:txEl>
                                              <p:pRg st="0" end="0"/>
                                            </p:txEl>
                                          </p:spTgt>
                                        </p:tgtEl>
                                        <p:attrNameLst>
                                          <p:attrName>ppt_x</p:attrName>
                                        </p:attrNameLst>
                                      </p:cBhvr>
                                    </p:anim>
                                    <p:anim from="0" to="-1" calcmode="lin" valueType="num">
                                      <p:cBhvr additive="repl">
                                        <p:cTn id="14" dur="200" decel="50000" autoRev="1" fill="hold">
                                          <p:stCondLst>
                                            <p:cond delay="600"/>
                                          </p:stCondLst>
                                        </p:cTn>
                                        <p:tgtEl>
                                          <p:spTgt spid="26626">
                                            <p:txEl>
                                              <p:pRg st="0" end="0"/>
                                            </p:txEl>
                                          </p:spTgt>
                                        </p:tgtEl>
                                        <p:attrNameLst>
                                          <p:attrName>xshear</p:attrName>
                                        </p:attrNameLst>
                                      </p:cBhvr>
                                    </p:anim>
                                    <p:animScale>
                                      <p:cBhvr additive="repl">
                                        <p:cTn id="15" dur="200" decel="100000" autoRev="1" fill="hold">
                                          <p:stCondLst>
                                            <p:cond delay="600"/>
                                          </p:stCondLst>
                                        </p:cTn>
                                        <p:tgtEl>
                                          <p:spTgt spid="26626">
                                            <p:txEl>
                                              <p:pRg st="0" end="0"/>
                                            </p:txEl>
                                          </p:spTgt>
                                        </p:tgtEl>
                                      </p:cBhvr>
                                      <p:from x="100000" y="100000"/>
                                      <p:to x="80000" y="100000"/>
                                    </p:animScale>
                                    <p:anim by="(#ppt_h/3+#ppt_w*0.1)" calcmode="lin" valueType="num">
                                      <p:cBhvr additive="sum">
                                        <p:cTn id="16" dur="200" decel="100000" autoRev="1" fill="hold">
                                          <p:stCondLst>
                                            <p:cond delay="600"/>
                                          </p:stCondLst>
                                        </p:cTn>
                                        <p:tgtEl>
                                          <p:spTgt spid="26626">
                                            <p:txEl>
                                              <p:pRg st="0" end="0"/>
                                            </p:txEl>
                                          </p:spTgt>
                                        </p:tgtEl>
                                        <p:attrNameLst>
                                          <p:attrName>ppt_x</p:attrName>
                                        </p:attrNameLst>
                                      </p:cBhvr>
                                    </p:anim>
                                  </p:childTnLst>
                                </p:cTn>
                              </p:par>
                            </p:childTnLst>
                          </p:cTn>
                        </p:par>
                      </p:childTnLst>
                    </p:cTn>
                  </p:par>
                  <p:par>
                    <p:cTn id="17" fill="hold" nodeType="clickEffect">
                      <p:stCondLst>
                        <p:cond delay="indefinite"/>
                      </p:stCondLst>
                      <p:childTnLst>
                        <p:par>
                          <p:cTn id="18" fill="hold" nodeType="clickEffect">
                            <p:stCondLst>
                              <p:cond delay="0"/>
                            </p:stCondLst>
                            <p:childTnLst>
                              <p:par>
                                <p:cTn id="19" presetID="34" presetClass="entr" fill="hold" nodeType="clickEffect">
                                  <p:stCondLst>
                                    <p:cond delay="0"/>
                                  </p:stCondLst>
                                  <p:childTnLst>
                                    <p:set>
                                      <p:cBhvr additive="repl">
                                        <p:cTn id="20" dur="1" fill="hold">
                                          <p:stCondLst>
                                            <p:cond delay="0"/>
                                          </p:stCondLst>
                                        </p:cTn>
                                        <p:tgtEl>
                                          <p:spTgt spid="26626">
                                            <p:txEl>
                                              <p:pRg st="1" end="1"/>
                                            </p:txEl>
                                          </p:spTgt>
                                        </p:tgtEl>
                                        <p:attrNameLst>
                                          <p:attrName>style.visibility</p:attrName>
                                        </p:attrNameLst>
                                      </p:cBhvr>
                                      <p:to>
                                        <p:strVal val="visible"/>
                                      </p:to>
                                    </p:set>
                                    <p:anim from="(-#ppt_w/2)" to="(#ppt_x)" calcmode="lin" valueType="num">
                                      <p:cBhvr additive="repl">
                                        <p:cTn id="21" dur="600" fill="hold">
                                          <p:stCondLst>
                                            <p:cond delay="0"/>
                                          </p:stCondLst>
                                        </p:cTn>
                                        <p:tgtEl>
                                          <p:spTgt spid="26626">
                                            <p:txEl>
                                              <p:pRg st="1" end="1"/>
                                            </p:txEl>
                                          </p:spTgt>
                                        </p:tgtEl>
                                        <p:attrNameLst>
                                          <p:attrName>ppt_x</p:attrName>
                                        </p:attrNameLst>
                                      </p:cBhvr>
                                    </p:anim>
                                    <p:anim from="0" to="-1" calcmode="lin" valueType="num">
                                      <p:cBhvr additive="repl">
                                        <p:cTn id="22" dur="200" decel="50000" autoRev="1" fill="hold">
                                          <p:stCondLst>
                                            <p:cond delay="600"/>
                                          </p:stCondLst>
                                        </p:cTn>
                                        <p:tgtEl>
                                          <p:spTgt spid="26626">
                                            <p:txEl>
                                              <p:pRg st="1" end="1"/>
                                            </p:txEl>
                                          </p:spTgt>
                                        </p:tgtEl>
                                        <p:attrNameLst>
                                          <p:attrName>xshear</p:attrName>
                                        </p:attrNameLst>
                                      </p:cBhvr>
                                    </p:anim>
                                    <p:animScale>
                                      <p:cBhvr additive="repl">
                                        <p:cTn id="23" dur="200" decel="100000" autoRev="1" fill="hold">
                                          <p:stCondLst>
                                            <p:cond delay="600"/>
                                          </p:stCondLst>
                                        </p:cTn>
                                        <p:tgtEl>
                                          <p:spTgt spid="26626">
                                            <p:txEl>
                                              <p:pRg st="1" end="1"/>
                                            </p:txEl>
                                          </p:spTgt>
                                        </p:tgtEl>
                                      </p:cBhvr>
                                      <p:from x="100000" y="100000"/>
                                      <p:to x="80000" y="100000"/>
                                    </p:animScale>
                                    <p:anim by="(#ppt_h/3+#ppt_w*0.1)" calcmode="lin" valueType="num">
                                      <p:cBhvr additive="sum">
                                        <p:cTn id="24" dur="200" decel="100000" autoRev="1" fill="hold">
                                          <p:stCondLst>
                                            <p:cond delay="600"/>
                                          </p:stCondLst>
                                        </p:cTn>
                                        <p:tgtEl>
                                          <p:spTgt spid="26626">
                                            <p:txEl>
                                              <p:pRg st="1" end="1"/>
                                            </p:txEl>
                                          </p:spTgt>
                                        </p:tgtEl>
                                        <p:attrNameLst>
                                          <p:attrName>ppt_x</p:attrName>
                                        </p:attrNameLst>
                                      </p:cBhvr>
                                    </p:anim>
                                  </p:childTnLst>
                                </p:cTn>
                              </p:par>
                            </p:childTnLst>
                          </p:cTn>
                        </p:par>
                      </p:childTnLst>
                    </p:cTn>
                  </p:par>
                  <p:par>
                    <p:cTn id="25" fill="hold" nodeType="clickEffect">
                      <p:stCondLst>
                        <p:cond delay="indefinite"/>
                      </p:stCondLst>
                      <p:childTnLst>
                        <p:par>
                          <p:cTn id="26" fill="hold" nodeType="clickEffect">
                            <p:stCondLst>
                              <p:cond delay="0"/>
                            </p:stCondLst>
                            <p:childTnLst>
                              <p:par>
                                <p:cTn id="27" presetID="34" presetClass="entr" fill="hold" nodeType="clickEffect">
                                  <p:stCondLst>
                                    <p:cond delay="0"/>
                                  </p:stCondLst>
                                  <p:childTnLst>
                                    <p:set>
                                      <p:cBhvr additive="repl">
                                        <p:cTn id="28" dur="1" fill="hold">
                                          <p:stCondLst>
                                            <p:cond delay="0"/>
                                          </p:stCondLst>
                                        </p:cTn>
                                        <p:tgtEl>
                                          <p:spTgt spid="26626">
                                            <p:txEl>
                                              <p:pRg st="2" end="2"/>
                                            </p:txEl>
                                          </p:spTgt>
                                        </p:tgtEl>
                                        <p:attrNameLst>
                                          <p:attrName>style.visibility</p:attrName>
                                        </p:attrNameLst>
                                      </p:cBhvr>
                                      <p:to>
                                        <p:strVal val="visible"/>
                                      </p:to>
                                    </p:set>
                                    <p:anim from="(-#ppt_w/2)" to="(#ppt_x)" calcmode="lin" valueType="num">
                                      <p:cBhvr additive="repl">
                                        <p:cTn id="29" dur="600" fill="hold">
                                          <p:stCondLst>
                                            <p:cond delay="0"/>
                                          </p:stCondLst>
                                        </p:cTn>
                                        <p:tgtEl>
                                          <p:spTgt spid="26626">
                                            <p:txEl>
                                              <p:pRg st="2" end="2"/>
                                            </p:txEl>
                                          </p:spTgt>
                                        </p:tgtEl>
                                        <p:attrNameLst>
                                          <p:attrName>ppt_x</p:attrName>
                                        </p:attrNameLst>
                                      </p:cBhvr>
                                    </p:anim>
                                    <p:anim from="0" to="-1" calcmode="lin" valueType="num">
                                      <p:cBhvr additive="repl">
                                        <p:cTn id="30" dur="200" decel="50000" autoRev="1" fill="hold">
                                          <p:stCondLst>
                                            <p:cond delay="600"/>
                                          </p:stCondLst>
                                        </p:cTn>
                                        <p:tgtEl>
                                          <p:spTgt spid="26626">
                                            <p:txEl>
                                              <p:pRg st="2" end="2"/>
                                            </p:txEl>
                                          </p:spTgt>
                                        </p:tgtEl>
                                        <p:attrNameLst>
                                          <p:attrName>xshear</p:attrName>
                                        </p:attrNameLst>
                                      </p:cBhvr>
                                    </p:anim>
                                    <p:animScale>
                                      <p:cBhvr additive="repl">
                                        <p:cTn id="31" dur="200" decel="100000" autoRev="1" fill="hold">
                                          <p:stCondLst>
                                            <p:cond delay="600"/>
                                          </p:stCondLst>
                                        </p:cTn>
                                        <p:tgtEl>
                                          <p:spTgt spid="26626">
                                            <p:txEl>
                                              <p:pRg st="2" end="2"/>
                                            </p:txEl>
                                          </p:spTgt>
                                        </p:tgtEl>
                                      </p:cBhvr>
                                      <p:from x="100000" y="100000"/>
                                      <p:to x="80000" y="100000"/>
                                    </p:animScale>
                                    <p:anim by="(#ppt_h/3+#ppt_w*0.1)" calcmode="lin" valueType="num">
                                      <p:cBhvr additive="sum">
                                        <p:cTn id="32" dur="200" decel="100000" autoRev="1" fill="hold">
                                          <p:stCondLst>
                                            <p:cond delay="600"/>
                                          </p:stCondLst>
                                        </p:cTn>
                                        <p:tgtEl>
                                          <p:spTgt spid="26626">
                                            <p:txEl>
                                              <p:pRg st="2" end="2"/>
                                            </p:txEl>
                                          </p:spTgt>
                                        </p:tgtEl>
                                        <p:attrNameLst>
                                          <p:attrName>ppt_x</p:attrName>
                                        </p:attrNameLst>
                                      </p:cBhvr>
                                    </p:anim>
                                  </p:childTnLst>
                                </p:cTn>
                              </p:par>
                            </p:childTnLst>
                          </p:cTn>
                        </p:par>
                      </p:childTnLst>
                    </p:cTn>
                  </p:par>
                  <p:par>
                    <p:cTn id="33" fill="hold" nodeType="clickEffect">
                      <p:stCondLst>
                        <p:cond delay="indefinite"/>
                      </p:stCondLst>
                      <p:childTnLst>
                        <p:par>
                          <p:cTn id="34" fill="hold" nodeType="clickEffect">
                            <p:stCondLst>
                              <p:cond delay="0"/>
                            </p:stCondLst>
                            <p:childTnLst>
                              <p:par>
                                <p:cTn id="35" presetID="34" presetClass="entr" fill="hold" nodeType="clickEffect">
                                  <p:stCondLst>
                                    <p:cond delay="0"/>
                                  </p:stCondLst>
                                  <p:childTnLst>
                                    <p:set>
                                      <p:cBhvr additive="repl">
                                        <p:cTn id="36" dur="1" fill="hold">
                                          <p:stCondLst>
                                            <p:cond delay="0"/>
                                          </p:stCondLst>
                                        </p:cTn>
                                        <p:tgtEl>
                                          <p:spTgt spid="26626">
                                            <p:txEl>
                                              <p:pRg st="3" end="3"/>
                                            </p:txEl>
                                          </p:spTgt>
                                        </p:tgtEl>
                                        <p:attrNameLst>
                                          <p:attrName>style.visibility</p:attrName>
                                        </p:attrNameLst>
                                      </p:cBhvr>
                                      <p:to>
                                        <p:strVal val="visible"/>
                                      </p:to>
                                    </p:set>
                                    <p:anim from="(-#ppt_w/2)" to="(#ppt_x)" calcmode="lin" valueType="num">
                                      <p:cBhvr additive="repl">
                                        <p:cTn id="37" dur="600" fill="hold">
                                          <p:stCondLst>
                                            <p:cond delay="0"/>
                                          </p:stCondLst>
                                        </p:cTn>
                                        <p:tgtEl>
                                          <p:spTgt spid="26626">
                                            <p:txEl>
                                              <p:pRg st="3" end="3"/>
                                            </p:txEl>
                                          </p:spTgt>
                                        </p:tgtEl>
                                        <p:attrNameLst>
                                          <p:attrName>ppt_x</p:attrName>
                                        </p:attrNameLst>
                                      </p:cBhvr>
                                    </p:anim>
                                    <p:anim from="0" to="-1" calcmode="lin" valueType="num">
                                      <p:cBhvr additive="repl">
                                        <p:cTn id="38" dur="200" decel="50000" autoRev="1" fill="hold">
                                          <p:stCondLst>
                                            <p:cond delay="600"/>
                                          </p:stCondLst>
                                        </p:cTn>
                                        <p:tgtEl>
                                          <p:spTgt spid="26626">
                                            <p:txEl>
                                              <p:pRg st="3" end="3"/>
                                            </p:txEl>
                                          </p:spTgt>
                                        </p:tgtEl>
                                        <p:attrNameLst>
                                          <p:attrName>xshear</p:attrName>
                                        </p:attrNameLst>
                                      </p:cBhvr>
                                    </p:anim>
                                    <p:animScale>
                                      <p:cBhvr additive="repl">
                                        <p:cTn id="39" dur="200" decel="100000" autoRev="1" fill="hold">
                                          <p:stCondLst>
                                            <p:cond delay="600"/>
                                          </p:stCondLst>
                                        </p:cTn>
                                        <p:tgtEl>
                                          <p:spTgt spid="26626">
                                            <p:txEl>
                                              <p:pRg st="3" end="3"/>
                                            </p:txEl>
                                          </p:spTgt>
                                        </p:tgtEl>
                                      </p:cBhvr>
                                      <p:from x="100000" y="100000"/>
                                      <p:to x="80000" y="100000"/>
                                    </p:animScale>
                                    <p:anim by="(#ppt_h/3+#ppt_w*0.1)" calcmode="lin" valueType="num">
                                      <p:cBhvr additive="sum">
                                        <p:cTn id="40" dur="200" decel="100000" autoRev="1" fill="hold">
                                          <p:stCondLst>
                                            <p:cond delay="600"/>
                                          </p:stCondLst>
                                        </p:cTn>
                                        <p:tgtEl>
                                          <p:spTgt spid="26626">
                                            <p:txEl>
                                              <p:pRg st="3" end="3"/>
                                            </p:txEl>
                                          </p:spTgt>
                                        </p:tgtEl>
                                        <p:attrNameLst>
                                          <p:attrName>ppt_x</p:attrName>
                                        </p:attrNameLst>
                                      </p:cBhvr>
                                    </p:anim>
                                  </p:childTnLst>
                                </p:cTn>
                              </p:par>
                            </p:childTnLst>
                          </p:cTn>
                        </p:par>
                      </p:childTnLst>
                    </p:cTn>
                  </p:par>
                  <p:par>
                    <p:cTn id="41" fill="hold" nodeType="clickEffect">
                      <p:stCondLst>
                        <p:cond delay="indefinite"/>
                      </p:stCondLst>
                      <p:childTnLst>
                        <p:par>
                          <p:cTn id="42" fill="hold" nodeType="clickEffect">
                            <p:stCondLst>
                              <p:cond delay="0"/>
                            </p:stCondLst>
                            <p:childTnLst>
                              <p:par>
                                <p:cTn id="43" presetID="34" presetClass="entr" fill="hold" nodeType="clickEffect">
                                  <p:stCondLst>
                                    <p:cond delay="0"/>
                                  </p:stCondLst>
                                  <p:childTnLst>
                                    <p:set>
                                      <p:cBhvr additive="repl">
                                        <p:cTn id="44" dur="1" fill="hold">
                                          <p:stCondLst>
                                            <p:cond delay="0"/>
                                          </p:stCondLst>
                                        </p:cTn>
                                        <p:tgtEl>
                                          <p:spTgt spid="26626">
                                            <p:txEl>
                                              <p:pRg st="5" end="5"/>
                                            </p:txEl>
                                          </p:spTgt>
                                        </p:tgtEl>
                                        <p:attrNameLst>
                                          <p:attrName>style.visibility</p:attrName>
                                        </p:attrNameLst>
                                      </p:cBhvr>
                                      <p:to>
                                        <p:strVal val="visible"/>
                                      </p:to>
                                    </p:set>
                                    <p:anim from="(-#ppt_w/2)" to="(#ppt_x)" calcmode="lin" valueType="num">
                                      <p:cBhvr additive="repl">
                                        <p:cTn id="45" dur="600" fill="hold">
                                          <p:stCondLst>
                                            <p:cond delay="0"/>
                                          </p:stCondLst>
                                        </p:cTn>
                                        <p:tgtEl>
                                          <p:spTgt spid="26626">
                                            <p:txEl>
                                              <p:pRg st="5" end="5"/>
                                            </p:txEl>
                                          </p:spTgt>
                                        </p:tgtEl>
                                        <p:attrNameLst>
                                          <p:attrName>ppt_x</p:attrName>
                                        </p:attrNameLst>
                                      </p:cBhvr>
                                    </p:anim>
                                    <p:anim from="0" to="-1" calcmode="lin" valueType="num">
                                      <p:cBhvr additive="repl">
                                        <p:cTn id="46" dur="200" decel="50000" autoRev="1" fill="hold">
                                          <p:stCondLst>
                                            <p:cond delay="600"/>
                                          </p:stCondLst>
                                        </p:cTn>
                                        <p:tgtEl>
                                          <p:spTgt spid="26626">
                                            <p:txEl>
                                              <p:pRg st="5" end="5"/>
                                            </p:txEl>
                                          </p:spTgt>
                                        </p:tgtEl>
                                        <p:attrNameLst>
                                          <p:attrName>xshear</p:attrName>
                                        </p:attrNameLst>
                                      </p:cBhvr>
                                    </p:anim>
                                    <p:animScale>
                                      <p:cBhvr additive="repl">
                                        <p:cTn id="47" dur="200" decel="100000" autoRev="1" fill="hold">
                                          <p:stCondLst>
                                            <p:cond delay="600"/>
                                          </p:stCondLst>
                                        </p:cTn>
                                        <p:tgtEl>
                                          <p:spTgt spid="26626">
                                            <p:txEl>
                                              <p:pRg st="5" end="5"/>
                                            </p:txEl>
                                          </p:spTgt>
                                        </p:tgtEl>
                                      </p:cBhvr>
                                      <p:from x="100000" y="100000"/>
                                      <p:to x="80000" y="100000"/>
                                    </p:animScale>
                                    <p:anim by="(#ppt_h/3+#ppt_w*0.1)" calcmode="lin" valueType="num">
                                      <p:cBhvr additive="sum">
                                        <p:cTn id="48" dur="200" decel="100000" autoRev="1" fill="hold">
                                          <p:stCondLst>
                                            <p:cond delay="600"/>
                                          </p:stCondLst>
                                        </p:cTn>
                                        <p:tgtEl>
                                          <p:spTgt spid="26626">
                                            <p:txEl>
                                              <p:pRg st="5" end="5"/>
                                            </p:txEl>
                                          </p:spTgt>
                                        </p:tgtEl>
                                        <p:attrNameLst>
                                          <p:attrName>ppt_x</p:attrName>
                                        </p:attrNameLst>
                                      </p:cBhvr>
                                    </p:anim>
                                  </p:childTnLst>
                                </p:cTn>
                              </p:par>
                            </p:childTnLst>
                          </p:cTn>
                        </p:par>
                      </p:childTnLst>
                    </p:cTn>
                  </p:par>
                  <p:par>
                    <p:cTn id="49" fill="hold" nodeType="clickEffect">
                      <p:stCondLst>
                        <p:cond delay="indefinite"/>
                      </p:stCondLst>
                      <p:childTnLst>
                        <p:par>
                          <p:cTn id="50" fill="hold" nodeType="clickEffect">
                            <p:stCondLst>
                              <p:cond delay="0"/>
                            </p:stCondLst>
                            <p:childTnLst>
                              <p:par>
                                <p:cTn id="51" presetID="23" presetClass="entr" presetSubtype="16" fill="hold" nodeType="clickEffect">
                                  <p:stCondLst>
                                    <p:cond delay="0"/>
                                  </p:stCondLst>
                                  <p:childTnLst>
                                    <p:set>
                                      <p:cBhvr additive="repl">
                                        <p:cTn id="52" dur="1" fill="hold">
                                          <p:stCondLst>
                                            <p:cond delay="0"/>
                                          </p:stCondLst>
                                        </p:cTn>
                                        <p:tgtEl>
                                          <p:spTgt spid="26626">
                                            <p:txEl>
                                              <p:pRg st="6" end="6"/>
                                            </p:txEl>
                                          </p:spTgt>
                                        </p:tgtEl>
                                        <p:attrNameLst>
                                          <p:attrName>style.visibility</p:attrName>
                                        </p:attrNameLst>
                                      </p:cBhvr>
                                      <p:to>
                                        <p:strVal val="visible"/>
                                      </p:to>
                                    </p:set>
                                    <p:anim calcmode="lin" valueType="num">
                                      <p:cBhvr additive="repl">
                                        <p:cTn id="53" dur="500" fill="hold"/>
                                        <p:tgtEl>
                                          <p:spTgt spid="26626">
                                            <p:txEl>
                                              <p:pRg st="6" end="6"/>
                                            </p:txEl>
                                          </p:spTgt>
                                        </p:tgtEl>
                                        <p:attrNameLst>
                                          <p:attrName>ppt_w</p:attrName>
                                        </p:attrNameLst>
                                      </p:cBhvr>
                                      <p:tavLst>
                                        <p:tav tm="100000">
                                          <p:val>
                                            <p:fltVal val="0"/>
                                          </p:val>
                                        </p:tav>
                                        <p:tav tm="100000">
                                          <p:val>
                                            <p:strVal val="#ppt_w"/>
                                          </p:val>
                                        </p:tav>
                                      </p:tavLst>
                                    </p:anim>
                                    <p:anim calcmode="lin" valueType="num">
                                      <p:cBhvr additive="repl">
                                        <p:cTn id="54" dur="500" fill="hold"/>
                                        <p:tgtEl>
                                          <p:spTgt spid="26626">
                                            <p:txEl>
                                              <p:pRg st="6" end="6"/>
                                            </p:txEl>
                                          </p:spTgt>
                                        </p:tgtEl>
                                        <p:attrNameLst>
                                          <p:attrName>ppt_h</p:attrName>
                                        </p:attrNameLst>
                                      </p:cBhvr>
                                      <p:tavLst>
                                        <p:tav tm="100000">
                                          <p:val>
                                            <p:fltVal val="0"/>
                                          </p:val>
                                        </p:tav>
                                        <p:tav tm="100000">
                                          <p:val>
                                            <p:strVal val="#ppt_h"/>
                                          </p:val>
                                        </p:tav>
                                      </p:tavLst>
                                    </p:anim>
                                  </p:childTnLst>
                                </p:cTn>
                              </p:par>
                            </p:childTnLst>
                          </p:cTn>
                        </p:par>
                      </p:childTnLst>
                    </p:cTn>
                  </p:par>
                  <p:par>
                    <p:cTn id="55" fill="hold" nodeType="clickEffect">
                      <p:stCondLst>
                        <p:cond delay="indefinite"/>
                      </p:stCondLst>
                      <p:childTnLst>
                        <p:par>
                          <p:cTn id="56" fill="hold" nodeType="clickEffect">
                            <p:stCondLst>
                              <p:cond delay="0"/>
                            </p:stCondLst>
                            <p:childTnLst>
                              <p:par>
                                <p:cTn id="57" presetID="23" presetClass="entr" presetSubtype="16" fill="hold" nodeType="clickEffect">
                                  <p:stCondLst>
                                    <p:cond delay="0"/>
                                  </p:stCondLst>
                                  <p:childTnLst>
                                    <p:set>
                                      <p:cBhvr additive="repl">
                                        <p:cTn id="58" dur="1" fill="hold">
                                          <p:stCondLst>
                                            <p:cond delay="0"/>
                                          </p:stCondLst>
                                        </p:cTn>
                                        <p:tgtEl>
                                          <p:spTgt spid="26626">
                                            <p:txEl>
                                              <p:pRg st="8" end="8"/>
                                            </p:txEl>
                                          </p:spTgt>
                                        </p:tgtEl>
                                        <p:attrNameLst>
                                          <p:attrName>style.visibility</p:attrName>
                                        </p:attrNameLst>
                                      </p:cBhvr>
                                      <p:to>
                                        <p:strVal val="visible"/>
                                      </p:to>
                                    </p:set>
                                    <p:anim calcmode="lin" valueType="num">
                                      <p:cBhvr additive="repl">
                                        <p:cTn id="59" dur="500" fill="hold"/>
                                        <p:tgtEl>
                                          <p:spTgt spid="26626">
                                            <p:txEl>
                                              <p:pRg st="8" end="8"/>
                                            </p:txEl>
                                          </p:spTgt>
                                        </p:tgtEl>
                                        <p:attrNameLst>
                                          <p:attrName>ppt_w</p:attrName>
                                        </p:attrNameLst>
                                      </p:cBhvr>
                                      <p:tavLst>
                                        <p:tav tm="100000">
                                          <p:val>
                                            <p:fltVal val="0"/>
                                          </p:val>
                                        </p:tav>
                                        <p:tav tm="100000">
                                          <p:val>
                                            <p:strVal val="#ppt_w"/>
                                          </p:val>
                                        </p:tav>
                                      </p:tavLst>
                                    </p:anim>
                                    <p:anim calcmode="lin" valueType="num">
                                      <p:cBhvr additive="repl">
                                        <p:cTn id="60" dur="500" fill="hold"/>
                                        <p:tgtEl>
                                          <p:spTgt spid="26626">
                                            <p:txEl>
                                              <p:pRg st="8" end="8"/>
                                            </p:txEl>
                                          </p:spTgt>
                                        </p:tgtEl>
                                        <p:attrNameLst>
                                          <p:attrName>ppt_h</p:attrName>
                                        </p:attrNameLst>
                                      </p:cBhvr>
                                      <p:tavLst>
                                        <p:tav tm="10000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n-US"/>
          </a:p>
        </p:txBody>
      </p:sp>
      <p:pic>
        <p:nvPicPr>
          <p:cNvPr id="4" name="3 - Θέση περιεχομένου" descr="download (1).jfif"/>
          <p:cNvPicPr>
            <a:picLocks noGrp="1" noChangeAspect="1"/>
          </p:cNvPicPr>
          <p:nvPr>
            <p:ph idx="1"/>
          </p:nvPr>
        </p:nvPicPr>
        <p:blipFill>
          <a:blip r:embed="rId2"/>
          <a:stretch>
            <a:fillRect/>
          </a:stretch>
        </p:blipFill>
        <p:spPr>
          <a:xfrm>
            <a:off x="0" y="2071678"/>
            <a:ext cx="3516436" cy="4171588"/>
          </a:xfrm>
        </p:spPr>
      </p:pic>
      <p:pic>
        <p:nvPicPr>
          <p:cNvPr id="2050" name="Picture 2" descr="C:\Users\MANOS'MARIA\Desktop\download (2).jfif"/>
          <p:cNvPicPr>
            <a:picLocks noChangeAspect="1" noChangeArrowheads="1"/>
          </p:cNvPicPr>
          <p:nvPr/>
        </p:nvPicPr>
        <p:blipFill>
          <a:blip r:embed="rId3"/>
          <a:srcRect/>
          <a:stretch>
            <a:fillRect/>
          </a:stretch>
        </p:blipFill>
        <p:spPr bwMode="auto">
          <a:xfrm>
            <a:off x="3726828" y="2514601"/>
            <a:ext cx="5417172" cy="4057651"/>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ΠΡΟΜΗΚΗΣ ΜΥΕΛΟΣ </a:t>
            </a:r>
            <a:endParaRPr lang="en-US" dirty="0"/>
          </a:p>
        </p:txBody>
      </p:sp>
      <p:sp>
        <p:nvSpPr>
          <p:cNvPr id="3" name="2 - Θέση περιεχομένου"/>
          <p:cNvSpPr>
            <a:spLocks noGrp="1"/>
          </p:cNvSpPr>
          <p:nvPr>
            <p:ph idx="1"/>
          </p:nvPr>
        </p:nvSpPr>
        <p:spPr/>
        <p:txBody>
          <a:bodyPr>
            <a:normAutofit fontScale="85000" lnSpcReduction="20000"/>
          </a:bodyPr>
          <a:lstStyle/>
          <a:p>
            <a:pPr algn="just"/>
            <a:r>
              <a:rPr lang="el-GR" dirty="0" smtClean="0"/>
              <a:t>Ο προμήκης μυελός αποτελεί τη συνέχεια του νωτιαίου μυελού προς τον εγκέφαλο. Τα όριο του προμήκη με το νωτιαίο μυελό δεν είναι σαφές. </a:t>
            </a:r>
          </a:p>
          <a:p>
            <a:pPr algn="just"/>
            <a:r>
              <a:rPr lang="el-GR" dirty="0" smtClean="0"/>
              <a:t>Ο προμήκης μυελός αποτελεί πολύ σπουδαίο κέντρο του πυραμιδικού και του εξωπυραμιδικού συστήματος</a:t>
            </a:r>
          </a:p>
          <a:p>
            <a:pPr algn="just"/>
            <a:r>
              <a:rPr lang="el-GR" dirty="0" smtClean="0"/>
              <a:t>Τέλος, με τον δικτυωτό σχηματισμό του, ο προμήκης μυελός αποτελεί κέντρο ρύθμισης σημαντικού αριθμού ζωτικών λειτουργιών αφού περιέχει τα κέντρα του αναπνευστικού, της ρύθμισης της καρδιακής λειτουργίας και του τόνου των αγγείων, κέντρα που έχουν σχέση με την πρόσληψη της τροφής και κέντρα προστατευτικών αντανακλαστικών </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n-US"/>
          </a:p>
        </p:txBody>
      </p:sp>
      <p:pic>
        <p:nvPicPr>
          <p:cNvPr id="4" name="3 - Θέση περιεχομένου" descr="images.jfif"/>
          <p:cNvPicPr>
            <a:picLocks noGrp="1" noChangeAspect="1"/>
          </p:cNvPicPr>
          <p:nvPr>
            <p:ph idx="1"/>
          </p:nvPr>
        </p:nvPicPr>
        <p:blipFill>
          <a:blip r:embed="rId2"/>
          <a:stretch>
            <a:fillRect/>
          </a:stretch>
        </p:blipFill>
        <p:spPr>
          <a:xfrm>
            <a:off x="1295400" y="990599"/>
            <a:ext cx="6161902" cy="5334000"/>
          </a:xfrm>
        </p:spPr>
      </p:pic>
      <p:sp>
        <p:nvSpPr>
          <p:cNvPr id="5" name="4 - Έλλειψη"/>
          <p:cNvSpPr/>
          <p:nvPr/>
        </p:nvSpPr>
        <p:spPr>
          <a:xfrm>
            <a:off x="5410200" y="4572001"/>
            <a:ext cx="1676400" cy="1066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102402" tIns="51201" rIns="102402" bIns="51201" rtlCol="0" anchor="ctr"/>
          <a:lstStyle/>
          <a:p>
            <a:pPr algn="ct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Το νευρικό </a:t>
            </a:r>
            <a:r>
              <a:rPr lang="el-GR" dirty="0" err="1" smtClean="0"/>
              <a:t>σύστηµα</a:t>
            </a:r>
            <a:r>
              <a:rPr lang="el-GR" dirty="0" smtClean="0"/>
              <a:t>:    </a:t>
            </a:r>
            <a:br>
              <a:rPr lang="el-GR" dirty="0" smtClean="0"/>
            </a:br>
            <a:endParaRPr lang="el-GR" dirty="0"/>
          </a:p>
        </p:txBody>
      </p:sp>
      <p:sp>
        <p:nvSpPr>
          <p:cNvPr id="3" name="2 - Θέση περιεχομένου"/>
          <p:cNvSpPr>
            <a:spLocks noGrp="1"/>
          </p:cNvSpPr>
          <p:nvPr>
            <p:ph idx="1"/>
          </p:nvPr>
        </p:nvSpPr>
        <p:spPr/>
        <p:txBody>
          <a:bodyPr/>
          <a:lstStyle/>
          <a:p>
            <a:pPr lvl="1" algn="just">
              <a:lnSpc>
                <a:spcPct val="200000"/>
              </a:lnSpc>
            </a:pPr>
            <a:r>
              <a:rPr lang="el-GR" dirty="0" smtClean="0"/>
              <a:t>Εξαπλώνεται σε ολόκληρο το </a:t>
            </a:r>
            <a:r>
              <a:rPr lang="el-GR" dirty="0" err="1" smtClean="0"/>
              <a:t>σώµα</a:t>
            </a:r>
            <a:r>
              <a:rPr lang="el-GR" dirty="0" smtClean="0"/>
              <a:t> </a:t>
            </a:r>
          </a:p>
          <a:p>
            <a:pPr lvl="1" algn="just">
              <a:lnSpc>
                <a:spcPct val="200000"/>
              </a:lnSpc>
            </a:pPr>
            <a:r>
              <a:rPr lang="el-GR" dirty="0" smtClean="0"/>
              <a:t> </a:t>
            </a:r>
            <a:r>
              <a:rPr lang="el-GR" dirty="0" err="1" smtClean="0"/>
              <a:t>Ρυθµίζει</a:t>
            </a:r>
            <a:r>
              <a:rPr lang="el-GR" dirty="0" smtClean="0"/>
              <a:t> την λειτουργία των οργάνων  </a:t>
            </a:r>
          </a:p>
          <a:p>
            <a:pPr lvl="1" algn="just">
              <a:lnSpc>
                <a:spcPct val="200000"/>
              </a:lnSpc>
            </a:pPr>
            <a:r>
              <a:rPr lang="el-GR" dirty="0" smtClean="0"/>
              <a:t> </a:t>
            </a:r>
            <a:r>
              <a:rPr lang="el-GR" dirty="0" err="1" smtClean="0"/>
              <a:t>Ρυθµίζει</a:t>
            </a:r>
            <a:r>
              <a:rPr lang="el-GR" dirty="0" smtClean="0"/>
              <a:t> την ισορροπία / </a:t>
            </a:r>
            <a:r>
              <a:rPr lang="el-GR" dirty="0" err="1" smtClean="0"/>
              <a:t>αρµονική</a:t>
            </a:r>
            <a:r>
              <a:rPr lang="el-GR" dirty="0" smtClean="0"/>
              <a:t>  συνεργασία των οργάνων σε σχέση     µε το περιβάλλον </a:t>
            </a:r>
            <a:endParaRPr lang="el-GR"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1"/>
          <p:cNvSpPr txBox="1">
            <a:spLocks noChangeArrowheads="1"/>
          </p:cNvSpPr>
          <p:nvPr/>
        </p:nvSpPr>
        <p:spPr bwMode="auto">
          <a:xfrm>
            <a:off x="3857625" y="274638"/>
            <a:ext cx="4829176" cy="1143000"/>
          </a:xfrm>
          <a:prstGeom prst="rect">
            <a:avLst/>
          </a:prstGeom>
          <a:noFill/>
          <a:ln w="9525" cap="flat">
            <a:noFill/>
            <a:round/>
            <a:headEnd/>
            <a:tailEnd/>
          </a:ln>
          <a:effectLst/>
        </p:spPr>
        <p:txBody>
          <a:bodyPr lIns="102402" tIns="51201" rIns="102402" bIns="51201" anchor="ctr"/>
          <a:lstStyle/>
          <a:p>
            <a:pPr algn="ctr">
              <a:tabLst>
                <a:tab pos="0" algn="l"/>
                <a:tab pos="1024019" algn="l"/>
                <a:tab pos="2048038" algn="l"/>
                <a:tab pos="3072056" algn="l"/>
                <a:tab pos="4096075" algn="l"/>
                <a:tab pos="5120094" algn="l"/>
                <a:tab pos="6144113" algn="l"/>
                <a:tab pos="7168132" algn="l"/>
                <a:tab pos="8192149" algn="l"/>
                <a:tab pos="9216168" algn="l"/>
                <a:tab pos="10240187" algn="l"/>
                <a:tab pos="11264206" algn="l"/>
              </a:tabLst>
            </a:pPr>
            <a:r>
              <a:rPr lang="el-GR" sz="4900" dirty="0">
                <a:solidFill>
                  <a:srgbClr val="000000"/>
                </a:solidFill>
                <a:latin typeface="Calibri" pitchFamily="32" charset="0"/>
                <a:ea typeface="Microsoft YaHei" charset="-122"/>
              </a:rPr>
              <a:t> </a:t>
            </a:r>
            <a:r>
              <a:rPr lang="el-GR" sz="4900" dirty="0">
                <a:solidFill>
                  <a:srgbClr val="2BB909"/>
                </a:solidFill>
                <a:latin typeface="Calibri" pitchFamily="32" charset="0"/>
                <a:ea typeface="Microsoft YaHei" charset="-122"/>
              </a:rPr>
              <a:t>ΤΟ ΣΤΕΛΕΧΟΣ</a:t>
            </a:r>
          </a:p>
        </p:txBody>
      </p:sp>
      <p:sp>
        <p:nvSpPr>
          <p:cNvPr id="25602" name="Text Box 2"/>
          <p:cNvSpPr txBox="1">
            <a:spLocks noChangeArrowheads="1"/>
          </p:cNvSpPr>
          <p:nvPr/>
        </p:nvSpPr>
        <p:spPr bwMode="auto">
          <a:xfrm>
            <a:off x="4648200" y="1600203"/>
            <a:ext cx="4038600" cy="4525962"/>
          </a:xfrm>
          <a:prstGeom prst="rect">
            <a:avLst/>
          </a:prstGeom>
          <a:noFill/>
          <a:ln w="9525" cap="flat">
            <a:noFill/>
            <a:round/>
            <a:headEnd/>
            <a:tailEnd/>
          </a:ln>
          <a:effectLst/>
        </p:spPr>
        <p:txBody>
          <a:bodyPr lIns="102402" tIns="51201" rIns="102402" bIns="51201"/>
          <a:lstStyle/>
          <a:p>
            <a:pPr marL="384008" indent="-382230">
              <a:lnSpc>
                <a:spcPct val="80000"/>
              </a:lnSpc>
              <a:spcBef>
                <a:spcPts val="672"/>
              </a:spcBef>
              <a:tabLst>
                <a:tab pos="1022241" algn="l"/>
                <a:tab pos="2046260" algn="l"/>
                <a:tab pos="3070279" algn="l"/>
                <a:tab pos="4094298" algn="l"/>
                <a:tab pos="5118316" algn="l"/>
                <a:tab pos="6142335" algn="l"/>
                <a:tab pos="7166354" algn="l"/>
                <a:tab pos="8190373" algn="l"/>
                <a:tab pos="9214392" algn="l"/>
                <a:tab pos="10238410" algn="l"/>
                <a:tab pos="11262429" algn="l"/>
              </a:tabLst>
            </a:pPr>
            <a:r>
              <a:rPr lang="el-GR" sz="2600" dirty="0">
                <a:solidFill>
                  <a:srgbClr val="548923"/>
                </a:solidFill>
                <a:latin typeface="Calibri" pitchFamily="32" charset="0"/>
                <a:ea typeface="Microsoft YaHei" charset="-122"/>
              </a:rPr>
              <a:t>Ρυθμίζει :</a:t>
            </a:r>
          </a:p>
          <a:p>
            <a:pPr marL="384008" indent="-382230">
              <a:lnSpc>
                <a:spcPct val="80000"/>
              </a:lnSpc>
              <a:spcBef>
                <a:spcPts val="672"/>
              </a:spcBef>
              <a:tabLst>
                <a:tab pos="1022241" algn="l"/>
                <a:tab pos="2046260" algn="l"/>
                <a:tab pos="3070279" algn="l"/>
                <a:tab pos="4094298" algn="l"/>
                <a:tab pos="5118316" algn="l"/>
                <a:tab pos="6142335" algn="l"/>
                <a:tab pos="7166354" algn="l"/>
                <a:tab pos="8190373" algn="l"/>
                <a:tab pos="9214392" algn="l"/>
                <a:tab pos="10238410" algn="l"/>
                <a:tab pos="11262429" algn="l"/>
              </a:tabLst>
            </a:pPr>
            <a:r>
              <a:rPr lang="el-GR" sz="2600" dirty="0">
                <a:solidFill>
                  <a:srgbClr val="548923"/>
                </a:solidFill>
                <a:latin typeface="Calibri" pitchFamily="32" charset="0"/>
                <a:ea typeface="Microsoft YaHei" charset="-122"/>
              </a:rPr>
              <a:t>Την αναπνοή</a:t>
            </a:r>
          </a:p>
          <a:p>
            <a:pPr marL="384008" indent="-382230">
              <a:lnSpc>
                <a:spcPct val="80000"/>
              </a:lnSpc>
              <a:spcBef>
                <a:spcPts val="672"/>
              </a:spcBef>
              <a:tabLst>
                <a:tab pos="1022241" algn="l"/>
                <a:tab pos="2046260" algn="l"/>
                <a:tab pos="3070279" algn="l"/>
                <a:tab pos="4094298" algn="l"/>
                <a:tab pos="5118316" algn="l"/>
                <a:tab pos="6142335" algn="l"/>
                <a:tab pos="7166354" algn="l"/>
                <a:tab pos="8190373" algn="l"/>
                <a:tab pos="9214392" algn="l"/>
                <a:tab pos="10238410" algn="l"/>
                <a:tab pos="11262429" algn="l"/>
              </a:tabLst>
            </a:pPr>
            <a:r>
              <a:rPr lang="el-GR" sz="2600" dirty="0">
                <a:solidFill>
                  <a:srgbClr val="548923"/>
                </a:solidFill>
                <a:latin typeface="Calibri" pitchFamily="32" charset="0"/>
                <a:ea typeface="Microsoft YaHei" charset="-122"/>
              </a:rPr>
              <a:t>Τον καρδιακό ρυθμό</a:t>
            </a:r>
          </a:p>
          <a:p>
            <a:pPr marL="384008" indent="-382230">
              <a:lnSpc>
                <a:spcPct val="80000"/>
              </a:lnSpc>
              <a:spcBef>
                <a:spcPts val="672"/>
              </a:spcBef>
              <a:tabLst>
                <a:tab pos="1022241" algn="l"/>
                <a:tab pos="2046260" algn="l"/>
                <a:tab pos="3070279" algn="l"/>
                <a:tab pos="4094298" algn="l"/>
                <a:tab pos="5118316" algn="l"/>
                <a:tab pos="6142335" algn="l"/>
                <a:tab pos="7166354" algn="l"/>
                <a:tab pos="8190373" algn="l"/>
                <a:tab pos="9214392" algn="l"/>
                <a:tab pos="10238410" algn="l"/>
                <a:tab pos="11262429" algn="l"/>
              </a:tabLst>
            </a:pPr>
            <a:r>
              <a:rPr lang="el-GR" sz="2600" dirty="0">
                <a:solidFill>
                  <a:srgbClr val="548923"/>
                </a:solidFill>
                <a:latin typeface="Calibri" pitchFamily="32" charset="0"/>
                <a:ea typeface="Microsoft YaHei" charset="-122"/>
              </a:rPr>
              <a:t>Τον ύπνο</a:t>
            </a:r>
          </a:p>
          <a:p>
            <a:pPr marL="384008" indent="-382230">
              <a:lnSpc>
                <a:spcPct val="80000"/>
              </a:lnSpc>
              <a:spcBef>
                <a:spcPts val="672"/>
              </a:spcBef>
              <a:tabLst>
                <a:tab pos="1022241" algn="l"/>
                <a:tab pos="2046260" algn="l"/>
                <a:tab pos="3070279" algn="l"/>
                <a:tab pos="4094298" algn="l"/>
                <a:tab pos="5118316" algn="l"/>
                <a:tab pos="6142335" algn="l"/>
                <a:tab pos="7166354" algn="l"/>
                <a:tab pos="8190373" algn="l"/>
                <a:tab pos="9214392" algn="l"/>
                <a:tab pos="10238410" algn="l"/>
                <a:tab pos="11262429" algn="l"/>
              </a:tabLst>
            </a:pPr>
            <a:r>
              <a:rPr lang="el-GR" sz="2600" dirty="0">
                <a:solidFill>
                  <a:srgbClr val="548923"/>
                </a:solidFill>
                <a:latin typeface="Calibri" pitchFamily="32" charset="0"/>
                <a:ea typeface="Microsoft YaHei" charset="-122"/>
              </a:rPr>
              <a:t>Την προσήλωση της προσοχής</a:t>
            </a:r>
          </a:p>
          <a:p>
            <a:pPr marL="384008" indent="-382230">
              <a:lnSpc>
                <a:spcPct val="80000"/>
              </a:lnSpc>
              <a:spcBef>
                <a:spcPts val="672"/>
              </a:spcBef>
              <a:tabLst>
                <a:tab pos="1022241" algn="l"/>
                <a:tab pos="2046260" algn="l"/>
                <a:tab pos="3070279" algn="l"/>
                <a:tab pos="4094298" algn="l"/>
                <a:tab pos="5118316" algn="l"/>
                <a:tab pos="6142335" algn="l"/>
                <a:tab pos="7166354" algn="l"/>
                <a:tab pos="8190373" algn="l"/>
                <a:tab pos="9214392" algn="l"/>
                <a:tab pos="10238410" algn="l"/>
                <a:tab pos="11262429" algn="l"/>
              </a:tabLst>
            </a:pPr>
            <a:endParaRPr lang="el-GR" sz="2600" dirty="0">
              <a:solidFill>
                <a:srgbClr val="000000"/>
              </a:solidFill>
              <a:latin typeface="Calibri" pitchFamily="32" charset="0"/>
              <a:ea typeface="Microsoft YaHei" charset="-122"/>
            </a:endParaRPr>
          </a:p>
          <a:p>
            <a:pPr marL="384008" indent="-382230">
              <a:lnSpc>
                <a:spcPct val="80000"/>
              </a:lnSpc>
              <a:spcBef>
                <a:spcPts val="672"/>
              </a:spcBef>
              <a:tabLst>
                <a:tab pos="1022241" algn="l"/>
                <a:tab pos="2046260" algn="l"/>
                <a:tab pos="3070279" algn="l"/>
                <a:tab pos="4094298" algn="l"/>
                <a:tab pos="5118316" algn="l"/>
                <a:tab pos="6142335" algn="l"/>
                <a:tab pos="7166354" algn="l"/>
                <a:tab pos="8190373" algn="l"/>
                <a:tab pos="9214392" algn="l"/>
                <a:tab pos="10238410" algn="l"/>
                <a:tab pos="11262429" algn="l"/>
              </a:tabLst>
            </a:pPr>
            <a:r>
              <a:rPr lang="el-GR" sz="2600" dirty="0">
                <a:solidFill>
                  <a:srgbClr val="A32121"/>
                </a:solidFill>
                <a:latin typeface="Calibri" pitchFamily="32" charset="0"/>
                <a:ea typeface="Microsoft YaHei" charset="-122"/>
              </a:rPr>
              <a:t> Από το στέλεχος περνάνε οι πληροφορίες που έρχονται από τον νωτιαίο μυελό και κατευθύνονται προς τον εγκέφαλο και την παρεγκεφαλίδα και αντίστροφα</a:t>
            </a:r>
          </a:p>
        </p:txBody>
      </p:sp>
      <p:pic>
        <p:nvPicPr>
          <p:cNvPr id="25603" name="Picture 3"/>
          <p:cNvPicPr>
            <a:picLocks noChangeAspect="1" noChangeArrowheads="1"/>
          </p:cNvPicPr>
          <p:nvPr/>
        </p:nvPicPr>
        <p:blipFill>
          <a:blip r:embed="rId3"/>
          <a:srcRect/>
          <a:stretch>
            <a:fillRect/>
          </a:stretch>
        </p:blipFill>
        <p:spPr bwMode="auto">
          <a:xfrm>
            <a:off x="428627" y="857250"/>
            <a:ext cx="3857626" cy="5072063"/>
          </a:xfrm>
          <a:prstGeom prst="rect">
            <a:avLst/>
          </a:prstGeom>
          <a:noFill/>
          <a:ln w="9525" cap="flat">
            <a:noFill/>
            <a:round/>
            <a:headEnd/>
            <a:tailEnd/>
          </a:ln>
          <a:effectLst/>
        </p:spPr>
      </p:pic>
      <p:sp>
        <p:nvSpPr>
          <p:cNvPr id="25604" name="Freeform 4"/>
          <p:cNvSpPr>
            <a:spLocks noChangeArrowheads="1"/>
          </p:cNvSpPr>
          <p:nvPr/>
        </p:nvSpPr>
        <p:spPr bwMode="auto">
          <a:xfrm>
            <a:off x="1982790" y="3155952"/>
            <a:ext cx="700087" cy="164941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738 0 0"/>
              <a:gd name="G28" fmla="+- 1 0 0"/>
              <a:gd name="G29" fmla="+- 1 0 0"/>
              <a:gd name="G30" fmla="+- 1 0 0"/>
              <a:gd name="G31" fmla="+- 1 0 0"/>
              <a:gd name="T0" fmla="*/ 10949 256 1"/>
              <a:gd name="T1" fmla="*/ 0 256 1"/>
              <a:gd name="G32" fmla="+- 0 T0 T1"/>
              <a:gd name="G33" fmla="sin 1 G32"/>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39580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T2" fmla="*/ 490023 w 699194"/>
              <a:gd name="T3" fmla="*/ 115900 h 1649562"/>
              <a:gd name="T4" fmla="*/ 464232 w 699194"/>
              <a:gd name="T5" fmla="*/ 77266 h 1649562"/>
              <a:gd name="T6" fmla="*/ 386860 w 699194"/>
              <a:gd name="T7" fmla="*/ 12878 h 1649562"/>
              <a:gd name="T8" fmla="*/ 348174 w 699194"/>
              <a:gd name="T9" fmla="*/ 0 h 1649562"/>
              <a:gd name="T10" fmla="*/ 270802 w 699194"/>
              <a:gd name="T11" fmla="*/ 25756 h 1649562"/>
              <a:gd name="T12" fmla="*/ 232116 w 699194"/>
              <a:gd name="T13" fmla="*/ 38634 h 1649562"/>
              <a:gd name="T14" fmla="*/ 206325 w 699194"/>
              <a:gd name="T15" fmla="*/ 77266 h 1649562"/>
              <a:gd name="T16" fmla="*/ 180535 w 699194"/>
              <a:gd name="T17" fmla="*/ 270432 h 1649562"/>
              <a:gd name="T18" fmla="*/ 141849 w 699194"/>
              <a:gd name="T19" fmla="*/ 296187 h 1649562"/>
              <a:gd name="T20" fmla="*/ 64477 w 699194"/>
              <a:gd name="T21" fmla="*/ 321943 h 1649562"/>
              <a:gd name="T22" fmla="*/ 12895 w 699194"/>
              <a:gd name="T23" fmla="*/ 489353 h 1649562"/>
              <a:gd name="T24" fmla="*/ 0 w 699194"/>
              <a:gd name="T25" fmla="*/ 527986 h 1649562"/>
              <a:gd name="T26" fmla="*/ 12895 w 699194"/>
              <a:gd name="T27" fmla="*/ 798418 h 1649562"/>
              <a:gd name="T28" fmla="*/ 77373 w 699194"/>
              <a:gd name="T29" fmla="*/ 875684 h 1649562"/>
              <a:gd name="T30" fmla="*/ 103163 w 699194"/>
              <a:gd name="T31" fmla="*/ 914317 h 1649562"/>
              <a:gd name="T32" fmla="*/ 141849 w 699194"/>
              <a:gd name="T33" fmla="*/ 952951 h 1649562"/>
              <a:gd name="T34" fmla="*/ 219221 w 699194"/>
              <a:gd name="T35" fmla="*/ 1068849 h 1649562"/>
              <a:gd name="T36" fmla="*/ 245012 w 699194"/>
              <a:gd name="T37" fmla="*/ 1107483 h 1649562"/>
              <a:gd name="T38" fmla="*/ 270802 w 699194"/>
              <a:gd name="T39" fmla="*/ 1146116 h 1649562"/>
              <a:gd name="T40" fmla="*/ 283698 w 699194"/>
              <a:gd name="T41" fmla="*/ 1184749 h 1649562"/>
              <a:gd name="T42" fmla="*/ 296593 w 699194"/>
              <a:gd name="T43" fmla="*/ 1468058 h 1649562"/>
              <a:gd name="T44" fmla="*/ 322383 w 699194"/>
              <a:gd name="T45" fmla="*/ 1506692 h 1649562"/>
              <a:gd name="T46" fmla="*/ 361070 w 699194"/>
              <a:gd name="T47" fmla="*/ 1609714 h 1649562"/>
              <a:gd name="T48" fmla="*/ 528708 w 699194"/>
              <a:gd name="T49" fmla="*/ 1648347 h 1649562"/>
              <a:gd name="T50" fmla="*/ 670557 w 699194"/>
              <a:gd name="T51" fmla="*/ 1635469 h 1649562"/>
              <a:gd name="T52" fmla="*/ 696348 w 699194"/>
              <a:gd name="T53" fmla="*/ 1596836 h 1649562"/>
              <a:gd name="T54" fmla="*/ 683453 w 699194"/>
              <a:gd name="T55" fmla="*/ 1339282 h 1649562"/>
              <a:gd name="T56" fmla="*/ 657662 w 699194"/>
              <a:gd name="T57" fmla="*/ 1262016 h 1649562"/>
              <a:gd name="T58" fmla="*/ 644766 w 699194"/>
              <a:gd name="T59" fmla="*/ 1210505 h 1649562"/>
              <a:gd name="T60" fmla="*/ 631871 w 699194"/>
              <a:gd name="T61" fmla="*/ 1146116 h 1649562"/>
              <a:gd name="T62" fmla="*/ 606081 w 699194"/>
              <a:gd name="T63" fmla="*/ 1068849 h 1649562"/>
              <a:gd name="T64" fmla="*/ 593186 w 699194"/>
              <a:gd name="T65" fmla="*/ 592374 h 1649562"/>
              <a:gd name="T66" fmla="*/ 567395 w 699194"/>
              <a:gd name="T67" fmla="*/ 463597 h 1649562"/>
              <a:gd name="T68" fmla="*/ 541604 w 699194"/>
              <a:gd name="T69" fmla="*/ 347699 h 1649562"/>
              <a:gd name="T70" fmla="*/ 528708 w 699194"/>
              <a:gd name="T71" fmla="*/ 193166 h 1649562"/>
              <a:gd name="T72" fmla="*/ 502919 w 699194"/>
              <a:gd name="T73" fmla="*/ 154532 h 1649562"/>
              <a:gd name="T74" fmla="*/ 490023 w 699194"/>
              <a:gd name="T75" fmla="*/ 115900 h 1649562"/>
            </a:gdLst>
            <a:ahLst/>
            <a:cxnLst>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99194" h="1649562">
                <a:moveTo>
                  <a:pt x="489398" y="115910"/>
                </a:moveTo>
                <a:cubicBezTo>
                  <a:pt x="482959" y="103031"/>
                  <a:pt x="473549" y="89164"/>
                  <a:pt x="463640" y="77273"/>
                </a:cubicBezTo>
                <a:cubicBezTo>
                  <a:pt x="443297" y="52862"/>
                  <a:pt x="415309" y="27350"/>
                  <a:pt x="386367" y="12879"/>
                </a:cubicBezTo>
                <a:cubicBezTo>
                  <a:pt x="374225" y="6808"/>
                  <a:pt x="360609" y="4293"/>
                  <a:pt x="347730" y="0"/>
                </a:cubicBezTo>
                <a:lnTo>
                  <a:pt x="270457" y="25758"/>
                </a:lnTo>
                <a:lnTo>
                  <a:pt x="231820" y="38637"/>
                </a:lnTo>
                <a:cubicBezTo>
                  <a:pt x="223234" y="51516"/>
                  <a:pt x="212984" y="63429"/>
                  <a:pt x="206062" y="77273"/>
                </a:cubicBezTo>
                <a:cubicBezTo>
                  <a:pt x="175481" y="138435"/>
                  <a:pt x="199478" y="203353"/>
                  <a:pt x="180305" y="270456"/>
                </a:cubicBezTo>
                <a:cubicBezTo>
                  <a:pt x="176053" y="285339"/>
                  <a:pt x="155813" y="289927"/>
                  <a:pt x="141668" y="296214"/>
                </a:cubicBezTo>
                <a:cubicBezTo>
                  <a:pt x="116857" y="307241"/>
                  <a:pt x="64395" y="321972"/>
                  <a:pt x="64395" y="321972"/>
                </a:cubicBezTo>
                <a:cubicBezTo>
                  <a:pt x="41638" y="412998"/>
                  <a:pt x="57114" y="356694"/>
                  <a:pt x="12879" y="489397"/>
                </a:cubicBezTo>
                <a:lnTo>
                  <a:pt x="0" y="528034"/>
                </a:lnTo>
                <a:cubicBezTo>
                  <a:pt x="4293" y="618186"/>
                  <a:pt x="1684" y="708933"/>
                  <a:pt x="12879" y="798490"/>
                </a:cubicBezTo>
                <a:cubicBezTo>
                  <a:pt x="15701" y="821063"/>
                  <a:pt x="66569" y="862917"/>
                  <a:pt x="77274" y="875763"/>
                </a:cubicBezTo>
                <a:cubicBezTo>
                  <a:pt x="87183" y="887654"/>
                  <a:pt x="93122" y="902509"/>
                  <a:pt x="103031" y="914400"/>
                </a:cubicBezTo>
                <a:cubicBezTo>
                  <a:pt x="114691" y="928392"/>
                  <a:pt x="130486" y="938660"/>
                  <a:pt x="141668" y="953037"/>
                </a:cubicBezTo>
                <a:cubicBezTo>
                  <a:pt x="141680" y="953052"/>
                  <a:pt x="206057" y="1049619"/>
                  <a:pt x="218941" y="1068946"/>
                </a:cubicBezTo>
                <a:lnTo>
                  <a:pt x="244699" y="1107583"/>
                </a:lnTo>
                <a:cubicBezTo>
                  <a:pt x="253285" y="1120462"/>
                  <a:pt x="265562" y="1131536"/>
                  <a:pt x="270457" y="1146220"/>
                </a:cubicBezTo>
                <a:lnTo>
                  <a:pt x="283336" y="1184856"/>
                </a:lnTo>
                <a:cubicBezTo>
                  <a:pt x="287629" y="1279301"/>
                  <a:pt x="284951" y="1374322"/>
                  <a:pt x="296215" y="1468191"/>
                </a:cubicBezTo>
                <a:cubicBezTo>
                  <a:pt x="298059" y="1483559"/>
                  <a:pt x="315567" y="1492737"/>
                  <a:pt x="321972" y="1506828"/>
                </a:cubicBezTo>
                <a:cubicBezTo>
                  <a:pt x="337150" y="1540219"/>
                  <a:pt x="339575" y="1579810"/>
                  <a:pt x="360609" y="1609859"/>
                </a:cubicBezTo>
                <a:cubicBezTo>
                  <a:pt x="386079" y="1646245"/>
                  <a:pt x="516185" y="1647179"/>
                  <a:pt x="528034" y="1648496"/>
                </a:cubicBezTo>
                <a:cubicBezTo>
                  <a:pt x="575257" y="1644203"/>
                  <a:pt x="624381" y="1649562"/>
                  <a:pt x="669702" y="1635617"/>
                </a:cubicBezTo>
                <a:cubicBezTo>
                  <a:pt x="684496" y="1631065"/>
                  <a:pt x="694788" y="1612444"/>
                  <a:pt x="695460" y="1596980"/>
                </a:cubicBezTo>
                <a:cubicBezTo>
                  <a:pt x="699194" y="1511095"/>
                  <a:pt x="692435" y="1424803"/>
                  <a:pt x="682581" y="1339403"/>
                </a:cubicBezTo>
                <a:cubicBezTo>
                  <a:pt x="679469" y="1312431"/>
                  <a:pt x="663408" y="1288470"/>
                  <a:pt x="656823" y="1262130"/>
                </a:cubicBezTo>
                <a:cubicBezTo>
                  <a:pt x="652530" y="1244958"/>
                  <a:pt x="647784" y="1227893"/>
                  <a:pt x="643944" y="1210614"/>
                </a:cubicBezTo>
                <a:cubicBezTo>
                  <a:pt x="639195" y="1189246"/>
                  <a:pt x="636824" y="1167338"/>
                  <a:pt x="631065" y="1146220"/>
                </a:cubicBezTo>
                <a:cubicBezTo>
                  <a:pt x="623921" y="1120025"/>
                  <a:pt x="605308" y="1068946"/>
                  <a:pt x="605308" y="1068946"/>
                </a:cubicBezTo>
                <a:cubicBezTo>
                  <a:pt x="601015" y="910107"/>
                  <a:pt x="602551" y="751003"/>
                  <a:pt x="592429" y="592428"/>
                </a:cubicBezTo>
                <a:cubicBezTo>
                  <a:pt x="589640" y="548737"/>
                  <a:pt x="575257" y="506569"/>
                  <a:pt x="566671" y="463639"/>
                </a:cubicBezTo>
                <a:cubicBezTo>
                  <a:pt x="550321" y="381890"/>
                  <a:pt x="559101" y="420480"/>
                  <a:pt x="540913" y="347730"/>
                </a:cubicBezTo>
                <a:cubicBezTo>
                  <a:pt x="536620" y="296214"/>
                  <a:pt x="538172" y="243873"/>
                  <a:pt x="528034" y="193183"/>
                </a:cubicBezTo>
                <a:cubicBezTo>
                  <a:pt x="524998" y="178005"/>
                  <a:pt x="513222" y="165491"/>
                  <a:pt x="502277" y="154546"/>
                </a:cubicBezTo>
                <a:cubicBezTo>
                  <a:pt x="460068" y="112337"/>
                  <a:pt x="495837" y="128789"/>
                  <a:pt x="489398" y="115910"/>
                </a:cubicBezTo>
                <a:close/>
              </a:path>
            </a:pathLst>
          </a:custGeom>
          <a:noFill/>
          <a:ln w="57240" cap="flat">
            <a:solidFill>
              <a:srgbClr val="2BB909"/>
            </a:solidFill>
            <a:round/>
            <a:headEnd/>
            <a:tailEnd/>
          </a:ln>
          <a:effectLst/>
        </p:spPr>
        <p:txBody>
          <a:bodyPr wrap="none" lIns="102402" tIns="51201" rIns="102402" bIns="51201" anchor="ctr"/>
          <a:lstStyle/>
          <a:p>
            <a:endParaRPr lang="en-US"/>
          </a:p>
        </p:txBody>
      </p:sp>
      <p:cxnSp>
        <p:nvCxnSpPr>
          <p:cNvPr id="25605" name="AutoShape 5"/>
          <p:cNvCxnSpPr>
            <a:cxnSpLocks noChangeShapeType="1"/>
          </p:cNvCxnSpPr>
          <p:nvPr/>
        </p:nvCxnSpPr>
        <p:spPr bwMode="auto">
          <a:xfrm flipH="1" flipV="1">
            <a:off x="2286001" y="1785937"/>
            <a:ext cx="285750" cy="3929063"/>
          </a:xfrm>
          <a:prstGeom prst="straightConnector1">
            <a:avLst/>
          </a:prstGeom>
          <a:noFill/>
          <a:ln w="57240" cap="sq">
            <a:solidFill>
              <a:srgbClr val="A32121"/>
            </a:solidFill>
            <a:miter lim="800000"/>
            <a:headEnd/>
            <a:tailEnd type="arrow" w="med" len="med"/>
          </a:ln>
          <a:effectLst/>
        </p:spPr>
      </p:cxnSp>
      <p:cxnSp>
        <p:nvCxnSpPr>
          <p:cNvPr id="25606" name="AutoShape 6"/>
          <p:cNvCxnSpPr>
            <a:cxnSpLocks noChangeShapeType="1"/>
          </p:cNvCxnSpPr>
          <p:nvPr/>
        </p:nvCxnSpPr>
        <p:spPr bwMode="auto">
          <a:xfrm flipV="1">
            <a:off x="2571750" y="3571876"/>
            <a:ext cx="642938" cy="1071562"/>
          </a:xfrm>
          <a:prstGeom prst="straightConnector1">
            <a:avLst/>
          </a:prstGeom>
          <a:noFill/>
          <a:ln w="38160" cap="sq">
            <a:solidFill>
              <a:srgbClr val="A32121"/>
            </a:solidFill>
            <a:miter lim="800000"/>
            <a:headEnd/>
            <a:tailEnd type="triangle" w="med" len="med"/>
          </a:ln>
          <a:effectLst/>
        </p:spPr>
      </p:cxnSp>
    </p:spTree>
  </p:cSld>
  <p:clrMapOvr>
    <a:masterClrMapping/>
  </p:clrMapOvr>
  <p:transition spd="slow"/>
  <p:timing>
    <p:tnLst>
      <p:par>
        <p:cTn id="1" dur="indefinite" restart="never" nodeType="tmRoot">
          <p:childTnLst>
            <p:seq concurrent="1" nextAc="seek">
              <p:cTn id="2" dur="indefinite" nodeType="mainSeq">
                <p:childTnLst>
                  <p:par>
                    <p:cTn id="3" fill="hold" nodeType="clickEffect">
                      <p:stCondLst>
                        <p:cond delay="indefinite"/>
                      </p:stCondLst>
                      <p:childTnLst>
                        <p:par>
                          <p:cTn id="4" fill="hold" nodeType="clickEffect">
                            <p:stCondLst>
                              <p:cond delay="0"/>
                            </p:stCondLst>
                            <p:childTnLst>
                              <p:par>
                                <p:cTn id="5" presetID="23" presetClass="entr" presetSubtype="16" fill="hold" grpId="0" nodeType="clickEffect">
                                  <p:stCondLst>
                                    <p:cond delay="0"/>
                                  </p:stCondLst>
                                  <p:childTnLst>
                                    <p:set>
                                      <p:cBhvr additive="repl">
                                        <p:cTn id="6" dur="1" fill="hold">
                                          <p:stCondLst>
                                            <p:cond delay="0"/>
                                          </p:stCondLst>
                                        </p:cTn>
                                        <p:tgtEl>
                                          <p:spTgt spid="25604"/>
                                        </p:tgtEl>
                                        <p:attrNameLst>
                                          <p:attrName>style.visibility</p:attrName>
                                        </p:attrNameLst>
                                      </p:cBhvr>
                                      <p:to>
                                        <p:strVal val="visible"/>
                                      </p:to>
                                    </p:set>
                                    <p:anim calcmode="lin" valueType="num">
                                      <p:cBhvr additive="repl">
                                        <p:cTn id="7" dur="500" fill="hold"/>
                                        <p:tgtEl>
                                          <p:spTgt spid="25604"/>
                                        </p:tgtEl>
                                        <p:attrNameLst>
                                          <p:attrName>ppt_w</p:attrName>
                                        </p:attrNameLst>
                                      </p:cBhvr>
                                      <p:tavLst>
                                        <p:tav tm="100000">
                                          <p:val>
                                            <p:fltVal val="0"/>
                                          </p:val>
                                        </p:tav>
                                        <p:tav tm="100000">
                                          <p:val>
                                            <p:strVal val="#ppt_w"/>
                                          </p:val>
                                        </p:tav>
                                      </p:tavLst>
                                    </p:anim>
                                    <p:anim calcmode="lin" valueType="num">
                                      <p:cBhvr additive="repl">
                                        <p:cTn id="8" dur="500" fill="hold"/>
                                        <p:tgtEl>
                                          <p:spTgt spid="25604"/>
                                        </p:tgtEl>
                                        <p:attrNameLst>
                                          <p:attrName>ppt_h</p:attrName>
                                        </p:attrNameLst>
                                      </p:cBhvr>
                                      <p:tavLst>
                                        <p:tav tm="100000">
                                          <p:val>
                                            <p:fltVal val="0"/>
                                          </p:val>
                                        </p:tav>
                                        <p:tav tm="100000">
                                          <p:val>
                                            <p:strVal val="#ppt_h"/>
                                          </p:val>
                                        </p:tav>
                                      </p:tavLst>
                                    </p:anim>
                                  </p:childTnLst>
                                </p:cTn>
                              </p:par>
                            </p:childTnLst>
                          </p:cTn>
                        </p:par>
                      </p:childTnLst>
                    </p:cTn>
                  </p:par>
                  <p:par>
                    <p:cTn id="9" fill="hold" nodeType="clickEffect">
                      <p:stCondLst>
                        <p:cond delay="indefinite"/>
                      </p:stCondLst>
                      <p:childTnLst>
                        <p:par>
                          <p:cTn id="10" fill="hold" nodeType="clickEffect">
                            <p:stCondLst>
                              <p:cond delay="0"/>
                            </p:stCondLst>
                            <p:childTnLst>
                              <p:par>
                                <p:cTn id="11" presetID="34" presetClass="entr" fill="hold" nodeType="clickEffect">
                                  <p:stCondLst>
                                    <p:cond delay="0"/>
                                  </p:stCondLst>
                                  <p:childTnLst>
                                    <p:set>
                                      <p:cBhvr additive="repl">
                                        <p:cTn id="12" dur="1" fill="hold">
                                          <p:stCondLst>
                                            <p:cond delay="0"/>
                                          </p:stCondLst>
                                        </p:cTn>
                                        <p:tgtEl>
                                          <p:spTgt spid="25602">
                                            <p:txEl>
                                              <p:pRg st="0" end="0"/>
                                            </p:txEl>
                                          </p:spTgt>
                                        </p:tgtEl>
                                        <p:attrNameLst>
                                          <p:attrName>style.visibility</p:attrName>
                                        </p:attrNameLst>
                                      </p:cBhvr>
                                      <p:to>
                                        <p:strVal val="visible"/>
                                      </p:to>
                                    </p:set>
                                    <p:anim from="(-#ppt_w/2)" to="(#ppt_x)" calcmode="lin" valueType="num">
                                      <p:cBhvr additive="repl">
                                        <p:cTn id="13" dur="600" fill="hold">
                                          <p:stCondLst>
                                            <p:cond delay="0"/>
                                          </p:stCondLst>
                                        </p:cTn>
                                        <p:tgtEl>
                                          <p:spTgt spid="25602">
                                            <p:txEl>
                                              <p:pRg st="0" end="0"/>
                                            </p:txEl>
                                          </p:spTgt>
                                        </p:tgtEl>
                                        <p:attrNameLst>
                                          <p:attrName>ppt_x</p:attrName>
                                        </p:attrNameLst>
                                      </p:cBhvr>
                                    </p:anim>
                                    <p:anim from="0" to="-1" calcmode="lin" valueType="num">
                                      <p:cBhvr additive="repl">
                                        <p:cTn id="14" dur="200" decel="50000" autoRev="1" fill="hold">
                                          <p:stCondLst>
                                            <p:cond delay="600"/>
                                          </p:stCondLst>
                                        </p:cTn>
                                        <p:tgtEl>
                                          <p:spTgt spid="25602">
                                            <p:txEl>
                                              <p:pRg st="0" end="0"/>
                                            </p:txEl>
                                          </p:spTgt>
                                        </p:tgtEl>
                                        <p:attrNameLst>
                                          <p:attrName>xshear</p:attrName>
                                        </p:attrNameLst>
                                      </p:cBhvr>
                                    </p:anim>
                                    <p:animScale>
                                      <p:cBhvr additive="repl">
                                        <p:cTn id="15" dur="200" decel="100000" autoRev="1" fill="hold">
                                          <p:stCondLst>
                                            <p:cond delay="600"/>
                                          </p:stCondLst>
                                        </p:cTn>
                                        <p:tgtEl>
                                          <p:spTgt spid="25602">
                                            <p:txEl>
                                              <p:pRg st="0" end="0"/>
                                            </p:txEl>
                                          </p:spTgt>
                                        </p:tgtEl>
                                      </p:cBhvr>
                                      <p:from x="100000" y="100000"/>
                                      <p:to x="80000" y="100000"/>
                                    </p:animScale>
                                    <p:anim by="(#ppt_h/3+#ppt_w*0.1)" calcmode="lin" valueType="num">
                                      <p:cBhvr additive="sum">
                                        <p:cTn id="16" dur="200" decel="100000" autoRev="1" fill="hold">
                                          <p:stCondLst>
                                            <p:cond delay="600"/>
                                          </p:stCondLst>
                                        </p:cTn>
                                        <p:tgtEl>
                                          <p:spTgt spid="25602">
                                            <p:txEl>
                                              <p:pRg st="0" end="0"/>
                                            </p:txEl>
                                          </p:spTgt>
                                        </p:tgtEl>
                                        <p:attrNameLst>
                                          <p:attrName>ppt_x</p:attrName>
                                        </p:attrNameLst>
                                      </p:cBhvr>
                                    </p:anim>
                                  </p:childTnLst>
                                </p:cTn>
                              </p:par>
                            </p:childTnLst>
                          </p:cTn>
                        </p:par>
                      </p:childTnLst>
                    </p:cTn>
                  </p:par>
                  <p:par>
                    <p:cTn id="17" fill="hold" nodeType="clickEffect">
                      <p:stCondLst>
                        <p:cond delay="indefinite"/>
                      </p:stCondLst>
                      <p:childTnLst>
                        <p:par>
                          <p:cTn id="18" fill="hold" nodeType="clickEffect">
                            <p:stCondLst>
                              <p:cond delay="0"/>
                            </p:stCondLst>
                            <p:childTnLst>
                              <p:par>
                                <p:cTn id="19" presetID="34" presetClass="entr" fill="hold" nodeType="clickEffect">
                                  <p:stCondLst>
                                    <p:cond delay="0"/>
                                  </p:stCondLst>
                                  <p:childTnLst>
                                    <p:set>
                                      <p:cBhvr additive="repl">
                                        <p:cTn id="20" dur="1" fill="hold">
                                          <p:stCondLst>
                                            <p:cond delay="0"/>
                                          </p:stCondLst>
                                        </p:cTn>
                                        <p:tgtEl>
                                          <p:spTgt spid="25602">
                                            <p:txEl>
                                              <p:pRg st="1" end="1"/>
                                            </p:txEl>
                                          </p:spTgt>
                                        </p:tgtEl>
                                        <p:attrNameLst>
                                          <p:attrName>style.visibility</p:attrName>
                                        </p:attrNameLst>
                                      </p:cBhvr>
                                      <p:to>
                                        <p:strVal val="visible"/>
                                      </p:to>
                                    </p:set>
                                    <p:anim from="(-#ppt_w/2)" to="(#ppt_x)" calcmode="lin" valueType="num">
                                      <p:cBhvr additive="repl">
                                        <p:cTn id="21" dur="600" fill="hold">
                                          <p:stCondLst>
                                            <p:cond delay="0"/>
                                          </p:stCondLst>
                                        </p:cTn>
                                        <p:tgtEl>
                                          <p:spTgt spid="25602">
                                            <p:txEl>
                                              <p:pRg st="1" end="1"/>
                                            </p:txEl>
                                          </p:spTgt>
                                        </p:tgtEl>
                                        <p:attrNameLst>
                                          <p:attrName>ppt_x</p:attrName>
                                        </p:attrNameLst>
                                      </p:cBhvr>
                                    </p:anim>
                                    <p:anim from="0" to="-1" calcmode="lin" valueType="num">
                                      <p:cBhvr additive="repl">
                                        <p:cTn id="22" dur="200" decel="50000" autoRev="1" fill="hold">
                                          <p:stCondLst>
                                            <p:cond delay="600"/>
                                          </p:stCondLst>
                                        </p:cTn>
                                        <p:tgtEl>
                                          <p:spTgt spid="25602">
                                            <p:txEl>
                                              <p:pRg st="1" end="1"/>
                                            </p:txEl>
                                          </p:spTgt>
                                        </p:tgtEl>
                                        <p:attrNameLst>
                                          <p:attrName>xshear</p:attrName>
                                        </p:attrNameLst>
                                      </p:cBhvr>
                                    </p:anim>
                                    <p:animScale>
                                      <p:cBhvr additive="repl">
                                        <p:cTn id="23" dur="200" decel="100000" autoRev="1" fill="hold">
                                          <p:stCondLst>
                                            <p:cond delay="600"/>
                                          </p:stCondLst>
                                        </p:cTn>
                                        <p:tgtEl>
                                          <p:spTgt spid="25602">
                                            <p:txEl>
                                              <p:pRg st="1" end="1"/>
                                            </p:txEl>
                                          </p:spTgt>
                                        </p:tgtEl>
                                      </p:cBhvr>
                                      <p:from x="100000" y="100000"/>
                                      <p:to x="80000" y="100000"/>
                                    </p:animScale>
                                    <p:anim by="(#ppt_h/3+#ppt_w*0.1)" calcmode="lin" valueType="num">
                                      <p:cBhvr additive="sum">
                                        <p:cTn id="24" dur="200" decel="100000" autoRev="1" fill="hold">
                                          <p:stCondLst>
                                            <p:cond delay="600"/>
                                          </p:stCondLst>
                                        </p:cTn>
                                        <p:tgtEl>
                                          <p:spTgt spid="25602">
                                            <p:txEl>
                                              <p:pRg st="1" end="1"/>
                                            </p:txEl>
                                          </p:spTgt>
                                        </p:tgtEl>
                                        <p:attrNameLst>
                                          <p:attrName>ppt_x</p:attrName>
                                        </p:attrNameLst>
                                      </p:cBhvr>
                                    </p:anim>
                                  </p:childTnLst>
                                </p:cTn>
                              </p:par>
                            </p:childTnLst>
                          </p:cTn>
                        </p:par>
                      </p:childTnLst>
                    </p:cTn>
                  </p:par>
                  <p:par>
                    <p:cTn id="25" fill="hold" nodeType="clickEffect">
                      <p:stCondLst>
                        <p:cond delay="indefinite"/>
                      </p:stCondLst>
                      <p:childTnLst>
                        <p:par>
                          <p:cTn id="26" fill="hold" nodeType="clickEffect">
                            <p:stCondLst>
                              <p:cond delay="0"/>
                            </p:stCondLst>
                            <p:childTnLst>
                              <p:par>
                                <p:cTn id="27" presetID="34" presetClass="entr" fill="hold" nodeType="clickEffect">
                                  <p:stCondLst>
                                    <p:cond delay="0"/>
                                  </p:stCondLst>
                                  <p:childTnLst>
                                    <p:set>
                                      <p:cBhvr additive="repl">
                                        <p:cTn id="28" dur="1" fill="hold">
                                          <p:stCondLst>
                                            <p:cond delay="0"/>
                                          </p:stCondLst>
                                        </p:cTn>
                                        <p:tgtEl>
                                          <p:spTgt spid="25602">
                                            <p:txEl>
                                              <p:pRg st="2" end="2"/>
                                            </p:txEl>
                                          </p:spTgt>
                                        </p:tgtEl>
                                        <p:attrNameLst>
                                          <p:attrName>style.visibility</p:attrName>
                                        </p:attrNameLst>
                                      </p:cBhvr>
                                      <p:to>
                                        <p:strVal val="visible"/>
                                      </p:to>
                                    </p:set>
                                    <p:anim from="(-#ppt_w/2)" to="(#ppt_x)" calcmode="lin" valueType="num">
                                      <p:cBhvr additive="repl">
                                        <p:cTn id="29" dur="600" fill="hold">
                                          <p:stCondLst>
                                            <p:cond delay="0"/>
                                          </p:stCondLst>
                                        </p:cTn>
                                        <p:tgtEl>
                                          <p:spTgt spid="25602">
                                            <p:txEl>
                                              <p:pRg st="2" end="2"/>
                                            </p:txEl>
                                          </p:spTgt>
                                        </p:tgtEl>
                                        <p:attrNameLst>
                                          <p:attrName>ppt_x</p:attrName>
                                        </p:attrNameLst>
                                      </p:cBhvr>
                                    </p:anim>
                                    <p:anim from="0" to="-1" calcmode="lin" valueType="num">
                                      <p:cBhvr additive="repl">
                                        <p:cTn id="30" dur="200" decel="50000" autoRev="1" fill="hold">
                                          <p:stCondLst>
                                            <p:cond delay="600"/>
                                          </p:stCondLst>
                                        </p:cTn>
                                        <p:tgtEl>
                                          <p:spTgt spid="25602">
                                            <p:txEl>
                                              <p:pRg st="2" end="2"/>
                                            </p:txEl>
                                          </p:spTgt>
                                        </p:tgtEl>
                                        <p:attrNameLst>
                                          <p:attrName>xshear</p:attrName>
                                        </p:attrNameLst>
                                      </p:cBhvr>
                                    </p:anim>
                                    <p:animScale>
                                      <p:cBhvr additive="repl">
                                        <p:cTn id="31" dur="200" decel="100000" autoRev="1" fill="hold">
                                          <p:stCondLst>
                                            <p:cond delay="600"/>
                                          </p:stCondLst>
                                        </p:cTn>
                                        <p:tgtEl>
                                          <p:spTgt spid="25602">
                                            <p:txEl>
                                              <p:pRg st="2" end="2"/>
                                            </p:txEl>
                                          </p:spTgt>
                                        </p:tgtEl>
                                      </p:cBhvr>
                                      <p:from x="100000" y="100000"/>
                                      <p:to x="80000" y="100000"/>
                                    </p:animScale>
                                    <p:anim by="(#ppt_h/3+#ppt_w*0.1)" calcmode="lin" valueType="num">
                                      <p:cBhvr additive="sum">
                                        <p:cTn id="32" dur="200" decel="100000" autoRev="1" fill="hold">
                                          <p:stCondLst>
                                            <p:cond delay="600"/>
                                          </p:stCondLst>
                                        </p:cTn>
                                        <p:tgtEl>
                                          <p:spTgt spid="25602">
                                            <p:txEl>
                                              <p:pRg st="2" end="2"/>
                                            </p:txEl>
                                          </p:spTgt>
                                        </p:tgtEl>
                                        <p:attrNameLst>
                                          <p:attrName>ppt_x</p:attrName>
                                        </p:attrNameLst>
                                      </p:cBhvr>
                                    </p:anim>
                                  </p:childTnLst>
                                </p:cTn>
                              </p:par>
                            </p:childTnLst>
                          </p:cTn>
                        </p:par>
                      </p:childTnLst>
                    </p:cTn>
                  </p:par>
                  <p:par>
                    <p:cTn id="33" fill="hold" nodeType="clickEffect">
                      <p:stCondLst>
                        <p:cond delay="indefinite"/>
                      </p:stCondLst>
                      <p:childTnLst>
                        <p:par>
                          <p:cTn id="34" fill="hold" nodeType="clickEffect">
                            <p:stCondLst>
                              <p:cond delay="0"/>
                            </p:stCondLst>
                            <p:childTnLst>
                              <p:par>
                                <p:cTn id="35" presetID="34" presetClass="entr" fill="hold" nodeType="clickEffect">
                                  <p:stCondLst>
                                    <p:cond delay="0"/>
                                  </p:stCondLst>
                                  <p:childTnLst>
                                    <p:set>
                                      <p:cBhvr additive="repl">
                                        <p:cTn id="36" dur="1" fill="hold">
                                          <p:stCondLst>
                                            <p:cond delay="0"/>
                                          </p:stCondLst>
                                        </p:cTn>
                                        <p:tgtEl>
                                          <p:spTgt spid="25602">
                                            <p:txEl>
                                              <p:pRg st="3" end="3"/>
                                            </p:txEl>
                                          </p:spTgt>
                                        </p:tgtEl>
                                        <p:attrNameLst>
                                          <p:attrName>style.visibility</p:attrName>
                                        </p:attrNameLst>
                                      </p:cBhvr>
                                      <p:to>
                                        <p:strVal val="visible"/>
                                      </p:to>
                                    </p:set>
                                    <p:anim from="(-#ppt_w/2)" to="(#ppt_x)" calcmode="lin" valueType="num">
                                      <p:cBhvr additive="repl">
                                        <p:cTn id="37" dur="600" fill="hold">
                                          <p:stCondLst>
                                            <p:cond delay="0"/>
                                          </p:stCondLst>
                                        </p:cTn>
                                        <p:tgtEl>
                                          <p:spTgt spid="25602">
                                            <p:txEl>
                                              <p:pRg st="3" end="3"/>
                                            </p:txEl>
                                          </p:spTgt>
                                        </p:tgtEl>
                                        <p:attrNameLst>
                                          <p:attrName>ppt_x</p:attrName>
                                        </p:attrNameLst>
                                      </p:cBhvr>
                                    </p:anim>
                                    <p:anim from="0" to="-1" calcmode="lin" valueType="num">
                                      <p:cBhvr additive="repl">
                                        <p:cTn id="38" dur="200" decel="50000" autoRev="1" fill="hold">
                                          <p:stCondLst>
                                            <p:cond delay="600"/>
                                          </p:stCondLst>
                                        </p:cTn>
                                        <p:tgtEl>
                                          <p:spTgt spid="25602">
                                            <p:txEl>
                                              <p:pRg st="3" end="3"/>
                                            </p:txEl>
                                          </p:spTgt>
                                        </p:tgtEl>
                                        <p:attrNameLst>
                                          <p:attrName>xshear</p:attrName>
                                        </p:attrNameLst>
                                      </p:cBhvr>
                                    </p:anim>
                                    <p:animScale>
                                      <p:cBhvr additive="repl">
                                        <p:cTn id="39" dur="200" decel="100000" autoRev="1" fill="hold">
                                          <p:stCondLst>
                                            <p:cond delay="600"/>
                                          </p:stCondLst>
                                        </p:cTn>
                                        <p:tgtEl>
                                          <p:spTgt spid="25602">
                                            <p:txEl>
                                              <p:pRg st="3" end="3"/>
                                            </p:txEl>
                                          </p:spTgt>
                                        </p:tgtEl>
                                      </p:cBhvr>
                                      <p:from x="100000" y="100000"/>
                                      <p:to x="80000" y="100000"/>
                                    </p:animScale>
                                    <p:anim by="(#ppt_h/3+#ppt_w*0.1)" calcmode="lin" valueType="num">
                                      <p:cBhvr additive="sum">
                                        <p:cTn id="40" dur="200" decel="100000" autoRev="1" fill="hold">
                                          <p:stCondLst>
                                            <p:cond delay="600"/>
                                          </p:stCondLst>
                                        </p:cTn>
                                        <p:tgtEl>
                                          <p:spTgt spid="25602">
                                            <p:txEl>
                                              <p:pRg st="3" end="3"/>
                                            </p:txEl>
                                          </p:spTgt>
                                        </p:tgtEl>
                                        <p:attrNameLst>
                                          <p:attrName>ppt_x</p:attrName>
                                        </p:attrNameLst>
                                      </p:cBhvr>
                                    </p:anim>
                                  </p:childTnLst>
                                </p:cTn>
                              </p:par>
                            </p:childTnLst>
                          </p:cTn>
                        </p:par>
                      </p:childTnLst>
                    </p:cTn>
                  </p:par>
                  <p:par>
                    <p:cTn id="41" fill="hold" nodeType="clickEffect">
                      <p:stCondLst>
                        <p:cond delay="indefinite"/>
                      </p:stCondLst>
                      <p:childTnLst>
                        <p:par>
                          <p:cTn id="42" fill="hold" nodeType="clickEffect">
                            <p:stCondLst>
                              <p:cond delay="0"/>
                            </p:stCondLst>
                            <p:childTnLst>
                              <p:par>
                                <p:cTn id="43" presetID="34" presetClass="entr" fill="hold" nodeType="clickEffect">
                                  <p:stCondLst>
                                    <p:cond delay="0"/>
                                  </p:stCondLst>
                                  <p:childTnLst>
                                    <p:set>
                                      <p:cBhvr additive="repl">
                                        <p:cTn id="44" dur="1" fill="hold">
                                          <p:stCondLst>
                                            <p:cond delay="0"/>
                                          </p:stCondLst>
                                        </p:cTn>
                                        <p:tgtEl>
                                          <p:spTgt spid="25602">
                                            <p:txEl>
                                              <p:pRg st="4" end="4"/>
                                            </p:txEl>
                                          </p:spTgt>
                                        </p:tgtEl>
                                        <p:attrNameLst>
                                          <p:attrName>style.visibility</p:attrName>
                                        </p:attrNameLst>
                                      </p:cBhvr>
                                      <p:to>
                                        <p:strVal val="visible"/>
                                      </p:to>
                                    </p:set>
                                    <p:anim from="(-#ppt_w/2)" to="(#ppt_x)" calcmode="lin" valueType="num">
                                      <p:cBhvr additive="repl">
                                        <p:cTn id="45" dur="600" fill="hold">
                                          <p:stCondLst>
                                            <p:cond delay="0"/>
                                          </p:stCondLst>
                                        </p:cTn>
                                        <p:tgtEl>
                                          <p:spTgt spid="25602">
                                            <p:txEl>
                                              <p:pRg st="4" end="4"/>
                                            </p:txEl>
                                          </p:spTgt>
                                        </p:tgtEl>
                                        <p:attrNameLst>
                                          <p:attrName>ppt_x</p:attrName>
                                        </p:attrNameLst>
                                      </p:cBhvr>
                                    </p:anim>
                                    <p:anim from="0" to="-1" calcmode="lin" valueType="num">
                                      <p:cBhvr additive="repl">
                                        <p:cTn id="46" dur="200" decel="50000" autoRev="1" fill="hold">
                                          <p:stCondLst>
                                            <p:cond delay="600"/>
                                          </p:stCondLst>
                                        </p:cTn>
                                        <p:tgtEl>
                                          <p:spTgt spid="25602">
                                            <p:txEl>
                                              <p:pRg st="4" end="4"/>
                                            </p:txEl>
                                          </p:spTgt>
                                        </p:tgtEl>
                                        <p:attrNameLst>
                                          <p:attrName>xshear</p:attrName>
                                        </p:attrNameLst>
                                      </p:cBhvr>
                                    </p:anim>
                                    <p:animScale>
                                      <p:cBhvr additive="repl">
                                        <p:cTn id="47" dur="200" decel="100000" autoRev="1" fill="hold">
                                          <p:stCondLst>
                                            <p:cond delay="600"/>
                                          </p:stCondLst>
                                        </p:cTn>
                                        <p:tgtEl>
                                          <p:spTgt spid="25602">
                                            <p:txEl>
                                              <p:pRg st="4" end="4"/>
                                            </p:txEl>
                                          </p:spTgt>
                                        </p:tgtEl>
                                      </p:cBhvr>
                                      <p:from x="100000" y="100000"/>
                                      <p:to x="80000" y="100000"/>
                                    </p:animScale>
                                    <p:anim by="(#ppt_h/3+#ppt_w*0.1)" calcmode="lin" valueType="num">
                                      <p:cBhvr additive="sum">
                                        <p:cTn id="48" dur="200" decel="100000" autoRev="1" fill="hold">
                                          <p:stCondLst>
                                            <p:cond delay="600"/>
                                          </p:stCondLst>
                                        </p:cTn>
                                        <p:tgtEl>
                                          <p:spTgt spid="25602">
                                            <p:txEl>
                                              <p:pRg st="4" end="4"/>
                                            </p:txEl>
                                          </p:spTgt>
                                        </p:tgtEl>
                                        <p:attrNameLst>
                                          <p:attrName>ppt_x</p:attrName>
                                        </p:attrNameLst>
                                      </p:cBhvr>
                                    </p:anim>
                                  </p:childTnLst>
                                </p:cTn>
                              </p:par>
                            </p:childTnLst>
                          </p:cTn>
                        </p:par>
                      </p:childTnLst>
                    </p:cTn>
                  </p:par>
                  <p:par>
                    <p:cTn id="49" fill="hold" nodeType="clickEffect">
                      <p:stCondLst>
                        <p:cond delay="indefinite"/>
                      </p:stCondLst>
                      <p:childTnLst>
                        <p:par>
                          <p:cTn id="50" fill="hold" nodeType="clickEffect">
                            <p:stCondLst>
                              <p:cond delay="0"/>
                            </p:stCondLst>
                            <p:childTnLst>
                              <p:par>
                                <p:cTn id="51" presetID="12" presetClass="entr" presetSubtype="4" fill="hold" nodeType="clickEffect">
                                  <p:stCondLst>
                                    <p:cond delay="0"/>
                                  </p:stCondLst>
                                  <p:childTnLst>
                                    <p:set>
                                      <p:cBhvr additive="repl">
                                        <p:cTn id="52" dur="1" fill="hold">
                                          <p:stCondLst>
                                            <p:cond delay="0"/>
                                          </p:stCondLst>
                                        </p:cTn>
                                        <p:tgtEl>
                                          <p:spTgt spid="25602">
                                            <p:txEl>
                                              <p:pRg st="6" end="6"/>
                                            </p:txEl>
                                          </p:spTgt>
                                        </p:tgtEl>
                                        <p:attrNameLst>
                                          <p:attrName>style.visibility</p:attrName>
                                        </p:attrNameLst>
                                      </p:cBhvr>
                                      <p:to>
                                        <p:strVal val="visible"/>
                                      </p:to>
                                    </p:set>
                                    <p:animEffect transition="in" filter="slide(fromBottom)">
                                      <p:cBhvr additive="repl">
                                        <p:cTn id="53" dur="500"/>
                                        <p:tgtEl>
                                          <p:spTgt spid="25602">
                                            <p:txEl>
                                              <p:pRg st="6" end="6"/>
                                            </p:txEl>
                                          </p:spTgt>
                                        </p:tgtEl>
                                      </p:cBhvr>
                                    </p:animEffect>
                                  </p:childTnLst>
                                </p:cTn>
                              </p:par>
                            </p:childTnLst>
                          </p:cTn>
                        </p:par>
                      </p:childTnLst>
                    </p:cTn>
                  </p:par>
                  <p:par>
                    <p:cTn id="54" fill="hold" nodeType="clickEffect">
                      <p:stCondLst>
                        <p:cond delay="indefinite"/>
                      </p:stCondLst>
                      <p:childTnLst>
                        <p:par>
                          <p:cTn id="55" fill="hold" nodeType="clickEffect">
                            <p:stCondLst>
                              <p:cond delay="0"/>
                            </p:stCondLst>
                            <p:childTnLst>
                              <p:par>
                                <p:cTn id="56" presetID="7" presetClass="entr" presetSubtype="4" fill="hold" nodeType="clickEffect">
                                  <p:stCondLst>
                                    <p:cond delay="0"/>
                                  </p:stCondLst>
                                  <p:childTnLst>
                                    <p:set>
                                      <p:cBhvr additive="repl">
                                        <p:cTn id="57" dur="1" fill="hold">
                                          <p:stCondLst>
                                            <p:cond delay="0"/>
                                          </p:stCondLst>
                                        </p:cTn>
                                        <p:tgtEl>
                                          <p:spTgt spid="25605"/>
                                        </p:tgtEl>
                                        <p:attrNameLst>
                                          <p:attrName>style.visibility</p:attrName>
                                        </p:attrNameLst>
                                      </p:cBhvr>
                                      <p:to>
                                        <p:strVal val="visible"/>
                                      </p:to>
                                    </p:set>
                                    <p:anim calcmode="lin" valueType="num">
                                      <p:cBhvr>
                                        <p:cTn id="58" dur="2000" fill="hold"/>
                                        <p:tgtEl>
                                          <p:spTgt spid="25605"/>
                                        </p:tgtEl>
                                        <p:attrNameLst>
                                          <p:attrName>ppt_x</p:attrName>
                                        </p:attrNameLst>
                                      </p:cBhvr>
                                      <p:tavLst>
                                        <p:tav tm="100000">
                                          <p:val>
                                            <p:strVal val="#ppt_x"/>
                                          </p:val>
                                        </p:tav>
                                        <p:tav tm="100000">
                                          <p:val>
                                            <p:strVal val="#ppt_x"/>
                                          </p:val>
                                        </p:tav>
                                      </p:tavLst>
                                    </p:anim>
                                    <p:anim calcmode="lin" valueType="num">
                                      <p:cBhvr>
                                        <p:cTn id="59" dur="2000" fill="hold"/>
                                        <p:tgtEl>
                                          <p:spTgt spid="25605"/>
                                        </p:tgtEl>
                                        <p:attrNameLst>
                                          <p:attrName>ppt_y</p:attrName>
                                        </p:attrNameLst>
                                      </p:cBhvr>
                                      <p:tavLst>
                                        <p:tav tm="100000">
                                          <p:val>
                                            <p:strVal val="1+#ppt_h/2"/>
                                          </p:val>
                                        </p:tav>
                                        <p:tav tm="100000">
                                          <p:val>
                                            <p:strVal val="#ppt_y"/>
                                          </p:val>
                                        </p:tav>
                                      </p:tavLst>
                                    </p:anim>
                                  </p:childTnLst>
                                </p:cTn>
                              </p:par>
                            </p:childTnLst>
                          </p:cTn>
                        </p:par>
                      </p:childTnLst>
                    </p:cTn>
                  </p:par>
                  <p:par>
                    <p:cTn id="60" fill="hold" nodeType="clickEffect">
                      <p:stCondLst>
                        <p:cond delay="indefinite"/>
                      </p:stCondLst>
                      <p:childTnLst>
                        <p:par>
                          <p:cTn id="61" fill="hold" nodeType="clickEffect">
                            <p:stCondLst>
                              <p:cond delay="0"/>
                            </p:stCondLst>
                            <p:childTnLst>
                              <p:par>
                                <p:cTn id="62" presetID="42" presetClass="entr" fill="hold" nodeType="clickEffect">
                                  <p:stCondLst>
                                    <p:cond delay="0"/>
                                  </p:stCondLst>
                                  <p:childTnLst>
                                    <p:set>
                                      <p:cBhvr additive="repl">
                                        <p:cTn id="63" dur="1" fill="hold">
                                          <p:stCondLst>
                                            <p:cond delay="0"/>
                                          </p:stCondLst>
                                        </p:cTn>
                                        <p:tgtEl>
                                          <p:spTgt spid="25606"/>
                                        </p:tgtEl>
                                        <p:attrNameLst>
                                          <p:attrName>style.visibility</p:attrName>
                                        </p:attrNameLst>
                                      </p:cBhvr>
                                      <p:to>
                                        <p:strVal val="visible"/>
                                      </p:to>
                                    </p:set>
                                    <p:animEffect transition="in" filter="fade">
                                      <p:cBhvr additive="repl">
                                        <p:cTn id="64" dur="1000"/>
                                        <p:tgtEl>
                                          <p:spTgt spid="25606"/>
                                        </p:tgtEl>
                                      </p:cBhvr>
                                    </p:animEffect>
                                    <p:anim calcmode="lin" valueType="num">
                                      <p:cBhvr additive="repl">
                                        <p:cTn id="65" dur="1000" fill="hold"/>
                                        <p:tgtEl>
                                          <p:spTgt spid="25606"/>
                                        </p:tgtEl>
                                        <p:attrNameLst>
                                          <p:attrName>ppt_x</p:attrName>
                                        </p:attrNameLst>
                                      </p:cBhvr>
                                      <p:tavLst>
                                        <p:tav tm="100000">
                                          <p:val>
                                            <p:strVal val="#ppt_x"/>
                                          </p:val>
                                        </p:tav>
                                        <p:tav tm="100000">
                                          <p:val>
                                            <p:strVal val="#ppt_x"/>
                                          </p:val>
                                        </p:tav>
                                      </p:tavLst>
                                    </p:anim>
                                    <p:anim calcmode="lin" valueType="num">
                                      <p:cBhvr additive="repl">
                                        <p:cTn id="66" dur="1000" fill="hold"/>
                                        <p:tgtEl>
                                          <p:spTgt spid="25606"/>
                                        </p:tgtEl>
                                        <p:attrNameLst>
                                          <p:attrName>ppt_y</p:attrName>
                                        </p:attrNameLst>
                                      </p:cBhvr>
                                      <p:tavLst>
                                        <p:tav tm="10000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a:t>
            </a:r>
            <a:r>
              <a:rPr lang="el-GR" dirty="0" err="1" smtClean="0"/>
              <a:t>Ογκοι</a:t>
            </a:r>
            <a:r>
              <a:rPr lang="el-GR" dirty="0" smtClean="0"/>
              <a:t> εγκεφάλου </a:t>
            </a:r>
            <a:endParaRPr lang="el-GR" dirty="0"/>
          </a:p>
        </p:txBody>
      </p:sp>
      <p:sp>
        <p:nvSpPr>
          <p:cNvPr id="3" name="2 - Θέση περιεχομένου"/>
          <p:cNvSpPr>
            <a:spLocks noGrp="1"/>
          </p:cNvSpPr>
          <p:nvPr>
            <p:ph idx="1"/>
          </p:nvPr>
        </p:nvSpPr>
        <p:spPr/>
        <p:txBody>
          <a:bodyPr/>
          <a:lstStyle/>
          <a:p>
            <a:r>
              <a:rPr lang="el-GR" dirty="0" smtClean="0"/>
              <a:t>Πρωτοπαθείς όγκοι </a:t>
            </a:r>
          </a:p>
          <a:p>
            <a:r>
              <a:rPr lang="el-GR" dirty="0" smtClean="0"/>
              <a:t>Δευτεροπαθείς</a:t>
            </a:r>
          </a:p>
          <a:p>
            <a:r>
              <a:rPr lang="el-GR" dirty="0" smtClean="0"/>
              <a:t>Μεταστατικοί</a:t>
            </a:r>
          </a:p>
          <a:p>
            <a:r>
              <a:rPr lang="el-GR" dirty="0" smtClean="0"/>
              <a:t>Πρωτοπαθείς: σπάνιοι</a:t>
            </a:r>
          </a:p>
          <a:p>
            <a:pPr lvl="1"/>
            <a:r>
              <a:rPr lang="el-GR" dirty="0" smtClean="0"/>
              <a:t>Σε κάθε ηλικία</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Box 1"/>
          <p:cNvSpPr txBox="1">
            <a:spLocks noChangeArrowheads="1"/>
          </p:cNvSpPr>
          <p:nvPr/>
        </p:nvSpPr>
        <p:spPr bwMode="auto">
          <a:xfrm>
            <a:off x="457200" y="274638"/>
            <a:ext cx="8229600" cy="1143000"/>
          </a:xfrm>
          <a:prstGeom prst="rect">
            <a:avLst/>
          </a:prstGeom>
          <a:noFill/>
          <a:ln w="9525" cap="flat">
            <a:noFill/>
            <a:round/>
            <a:headEnd/>
            <a:tailEnd/>
          </a:ln>
          <a:effectLst/>
        </p:spPr>
        <p:txBody>
          <a:bodyPr lIns="102402" tIns="51201" rIns="102402" bIns="51201" anchor="ctr"/>
          <a:lstStyle/>
          <a:p>
            <a:pPr algn="ctr">
              <a:tabLst>
                <a:tab pos="0" algn="l"/>
                <a:tab pos="1024019" algn="l"/>
                <a:tab pos="2048038" algn="l"/>
                <a:tab pos="3072056" algn="l"/>
                <a:tab pos="4096075" algn="l"/>
                <a:tab pos="5120094" algn="l"/>
                <a:tab pos="6144113" algn="l"/>
                <a:tab pos="7168132" algn="l"/>
                <a:tab pos="8192149" algn="l"/>
                <a:tab pos="9216168" algn="l"/>
                <a:tab pos="10240187" algn="l"/>
                <a:tab pos="11264206" algn="l"/>
              </a:tabLst>
            </a:pPr>
            <a:r>
              <a:rPr lang="el-GR" sz="4900" dirty="0">
                <a:solidFill>
                  <a:srgbClr val="632523"/>
                </a:solidFill>
                <a:latin typeface="Calibri" pitchFamily="32" charset="0"/>
                <a:ea typeface="Microsoft YaHei" charset="-122"/>
              </a:rPr>
              <a:t>Ο νωτιαίος μυελός</a:t>
            </a:r>
          </a:p>
        </p:txBody>
      </p:sp>
      <p:pic>
        <p:nvPicPr>
          <p:cNvPr id="19458" name="Picture 2"/>
          <p:cNvPicPr>
            <a:picLocks noChangeAspect="1" noChangeArrowheads="1"/>
          </p:cNvPicPr>
          <p:nvPr/>
        </p:nvPicPr>
        <p:blipFill>
          <a:blip r:embed="rId3"/>
          <a:srcRect/>
          <a:stretch>
            <a:fillRect/>
          </a:stretch>
        </p:blipFill>
        <p:spPr bwMode="auto">
          <a:xfrm>
            <a:off x="0" y="712789"/>
            <a:ext cx="2859088" cy="5505451"/>
          </a:xfrm>
          <a:prstGeom prst="rect">
            <a:avLst/>
          </a:prstGeom>
          <a:noFill/>
          <a:ln w="9525" cap="flat">
            <a:noFill/>
            <a:round/>
            <a:headEnd/>
            <a:tailEnd/>
          </a:ln>
          <a:effectLst/>
        </p:spPr>
      </p:pic>
      <p:sp>
        <p:nvSpPr>
          <p:cNvPr id="19459" name="Text Box 3"/>
          <p:cNvSpPr txBox="1">
            <a:spLocks noChangeArrowheads="1"/>
          </p:cNvSpPr>
          <p:nvPr/>
        </p:nvSpPr>
        <p:spPr bwMode="auto">
          <a:xfrm>
            <a:off x="2786063" y="1600201"/>
            <a:ext cx="5643562" cy="4471988"/>
          </a:xfrm>
          <a:prstGeom prst="rect">
            <a:avLst/>
          </a:prstGeom>
          <a:noFill/>
          <a:ln w="9525" cap="flat">
            <a:noFill/>
            <a:round/>
            <a:headEnd/>
            <a:tailEnd/>
          </a:ln>
          <a:effectLst/>
        </p:spPr>
        <p:txBody>
          <a:bodyPr lIns="102402" tIns="51201" rIns="102402" bIns="51201"/>
          <a:lstStyle/>
          <a:p>
            <a:pPr marL="384008" indent="-382230">
              <a:lnSpc>
                <a:spcPct val="80000"/>
              </a:lnSpc>
              <a:spcBef>
                <a:spcPts val="728"/>
              </a:spcBef>
              <a:tabLst>
                <a:tab pos="1022241" algn="l"/>
                <a:tab pos="2046260" algn="l"/>
                <a:tab pos="3070279" algn="l"/>
                <a:tab pos="4094298" algn="l"/>
                <a:tab pos="5118316" algn="l"/>
                <a:tab pos="6142335" algn="l"/>
                <a:tab pos="7166354" algn="l"/>
                <a:tab pos="8190373" algn="l"/>
                <a:tab pos="9214392" algn="l"/>
                <a:tab pos="10238410" algn="l"/>
                <a:tab pos="11262429" algn="l"/>
              </a:tabLst>
            </a:pPr>
            <a:endParaRPr lang="el-GR" sz="2900" dirty="0">
              <a:solidFill>
                <a:srgbClr val="000000"/>
              </a:solidFill>
              <a:latin typeface="Calibri" pitchFamily="32" charset="0"/>
              <a:ea typeface="Microsoft YaHei" charset="-122"/>
            </a:endParaRPr>
          </a:p>
          <a:p>
            <a:pPr marL="384008" indent="-382230">
              <a:lnSpc>
                <a:spcPct val="80000"/>
              </a:lnSpc>
              <a:spcBef>
                <a:spcPts val="728"/>
              </a:spcBef>
              <a:tabLst>
                <a:tab pos="1022241" algn="l"/>
                <a:tab pos="2046260" algn="l"/>
                <a:tab pos="3070279" algn="l"/>
                <a:tab pos="4094298" algn="l"/>
                <a:tab pos="5118316" algn="l"/>
                <a:tab pos="6142335" algn="l"/>
                <a:tab pos="7166354" algn="l"/>
                <a:tab pos="8190373" algn="l"/>
                <a:tab pos="9214392" algn="l"/>
                <a:tab pos="10238410" algn="l"/>
                <a:tab pos="11262429" algn="l"/>
              </a:tabLst>
            </a:pPr>
            <a:endParaRPr lang="el-GR" sz="2900" dirty="0">
              <a:solidFill>
                <a:srgbClr val="000000"/>
              </a:solidFill>
              <a:latin typeface="Calibri" pitchFamily="32" charset="0"/>
              <a:ea typeface="Microsoft YaHei" charset="-122"/>
            </a:endParaRPr>
          </a:p>
          <a:p>
            <a:pPr marL="384008" indent="-382230">
              <a:lnSpc>
                <a:spcPct val="80000"/>
              </a:lnSpc>
              <a:spcBef>
                <a:spcPts val="728"/>
              </a:spcBef>
              <a:tabLst>
                <a:tab pos="1022241" algn="l"/>
                <a:tab pos="2046260" algn="l"/>
                <a:tab pos="3070279" algn="l"/>
                <a:tab pos="4094298" algn="l"/>
                <a:tab pos="5118316" algn="l"/>
                <a:tab pos="6142335" algn="l"/>
                <a:tab pos="7166354" algn="l"/>
                <a:tab pos="8190373" algn="l"/>
                <a:tab pos="9214392" algn="l"/>
                <a:tab pos="10238410" algn="l"/>
                <a:tab pos="11262429" algn="l"/>
              </a:tabLst>
            </a:pPr>
            <a:r>
              <a:rPr lang="el-GR" sz="2900" dirty="0">
                <a:solidFill>
                  <a:srgbClr val="953735"/>
                </a:solidFill>
                <a:latin typeface="Calibri" pitchFamily="32" charset="0"/>
                <a:ea typeface="Microsoft YaHei" charset="-122"/>
              </a:rPr>
              <a:t>Προστατεύεται από τα κόκαλα της σπονδυλικής στήλης</a:t>
            </a:r>
          </a:p>
          <a:p>
            <a:pPr marL="384008" indent="-382230">
              <a:lnSpc>
                <a:spcPct val="80000"/>
              </a:lnSpc>
              <a:spcBef>
                <a:spcPts val="728"/>
              </a:spcBef>
              <a:tabLst>
                <a:tab pos="1022241" algn="l"/>
                <a:tab pos="2046260" algn="l"/>
                <a:tab pos="3070279" algn="l"/>
                <a:tab pos="4094298" algn="l"/>
                <a:tab pos="5118316" algn="l"/>
                <a:tab pos="6142335" algn="l"/>
                <a:tab pos="7166354" algn="l"/>
                <a:tab pos="8190373" algn="l"/>
                <a:tab pos="9214392" algn="l"/>
                <a:tab pos="10238410" algn="l"/>
                <a:tab pos="11262429" algn="l"/>
              </a:tabLst>
            </a:pPr>
            <a:endParaRPr lang="el-GR" sz="2900" dirty="0">
              <a:solidFill>
                <a:srgbClr val="953735"/>
              </a:solidFill>
              <a:latin typeface="Calibri" pitchFamily="32" charset="0"/>
              <a:ea typeface="Microsoft YaHei" charset="-122"/>
            </a:endParaRPr>
          </a:p>
          <a:p>
            <a:pPr marL="384008" indent="-382230">
              <a:lnSpc>
                <a:spcPct val="80000"/>
              </a:lnSpc>
              <a:spcBef>
                <a:spcPts val="728"/>
              </a:spcBef>
              <a:tabLst>
                <a:tab pos="1022241" algn="l"/>
                <a:tab pos="2046260" algn="l"/>
                <a:tab pos="3070279" algn="l"/>
                <a:tab pos="4094298" algn="l"/>
                <a:tab pos="5118316" algn="l"/>
                <a:tab pos="6142335" algn="l"/>
                <a:tab pos="7166354" algn="l"/>
                <a:tab pos="8190373" algn="l"/>
                <a:tab pos="9214392" algn="l"/>
                <a:tab pos="10238410" algn="l"/>
                <a:tab pos="11262429" algn="l"/>
              </a:tabLst>
            </a:pPr>
            <a:endParaRPr lang="el-GR" sz="2900" dirty="0">
              <a:solidFill>
                <a:srgbClr val="953735"/>
              </a:solidFill>
              <a:latin typeface="Calibri" pitchFamily="32" charset="0"/>
              <a:ea typeface="Microsoft YaHei" charset="-122"/>
            </a:endParaRPr>
          </a:p>
          <a:p>
            <a:pPr marL="384008" indent="-382230">
              <a:lnSpc>
                <a:spcPct val="80000"/>
              </a:lnSpc>
              <a:spcBef>
                <a:spcPts val="728"/>
              </a:spcBef>
              <a:tabLst>
                <a:tab pos="1022241" algn="l"/>
                <a:tab pos="2046260" algn="l"/>
                <a:tab pos="3070279" algn="l"/>
                <a:tab pos="4094298" algn="l"/>
                <a:tab pos="5118316" algn="l"/>
                <a:tab pos="6142335" algn="l"/>
                <a:tab pos="7166354" algn="l"/>
                <a:tab pos="8190373" algn="l"/>
                <a:tab pos="9214392" algn="l"/>
                <a:tab pos="10238410" algn="l"/>
                <a:tab pos="11262429" algn="l"/>
              </a:tabLst>
            </a:pPr>
            <a:endParaRPr lang="el-GR" sz="2900" dirty="0">
              <a:solidFill>
                <a:srgbClr val="953735"/>
              </a:solidFill>
              <a:latin typeface="Calibri" pitchFamily="32" charset="0"/>
              <a:ea typeface="Microsoft YaHei" charset="-122"/>
            </a:endParaRPr>
          </a:p>
          <a:p>
            <a:pPr marL="384008" indent="-382230">
              <a:lnSpc>
                <a:spcPct val="80000"/>
              </a:lnSpc>
              <a:spcBef>
                <a:spcPts val="728"/>
              </a:spcBef>
              <a:tabLst>
                <a:tab pos="1022241" algn="l"/>
                <a:tab pos="2046260" algn="l"/>
                <a:tab pos="3070279" algn="l"/>
                <a:tab pos="4094298" algn="l"/>
                <a:tab pos="5118316" algn="l"/>
                <a:tab pos="6142335" algn="l"/>
                <a:tab pos="7166354" algn="l"/>
                <a:tab pos="8190373" algn="l"/>
                <a:tab pos="9214392" algn="l"/>
                <a:tab pos="10238410" algn="l"/>
                <a:tab pos="11262429" algn="l"/>
              </a:tabLst>
            </a:pPr>
            <a:r>
              <a:rPr lang="el-GR" sz="2900" dirty="0">
                <a:solidFill>
                  <a:srgbClr val="953735"/>
                </a:solidFill>
                <a:latin typeface="Calibri" pitchFamily="32" charset="0"/>
                <a:ea typeface="Microsoft YaHei" charset="-122"/>
              </a:rPr>
              <a:t>Αν γίνει ένα ατύχημα και τραυματιστεί ο νωτιαίος μυελός οι συνέπειες θα είναι σοβαρές.  </a:t>
            </a:r>
          </a:p>
          <a:p>
            <a:pPr marL="384008" indent="-382230">
              <a:lnSpc>
                <a:spcPct val="80000"/>
              </a:lnSpc>
              <a:spcBef>
                <a:spcPts val="728"/>
              </a:spcBef>
              <a:tabLst>
                <a:tab pos="1022241" algn="l"/>
                <a:tab pos="2046260" algn="l"/>
                <a:tab pos="3070279" algn="l"/>
                <a:tab pos="4094298" algn="l"/>
                <a:tab pos="5118316" algn="l"/>
                <a:tab pos="6142335" algn="l"/>
                <a:tab pos="7166354" algn="l"/>
                <a:tab pos="8190373" algn="l"/>
                <a:tab pos="9214392" algn="l"/>
                <a:tab pos="10238410" algn="l"/>
                <a:tab pos="11262429" algn="l"/>
              </a:tabLst>
            </a:pPr>
            <a:r>
              <a:rPr lang="el-GR" sz="2900" b="1" dirty="0">
                <a:solidFill>
                  <a:srgbClr val="953735"/>
                </a:solidFill>
                <a:latin typeface="Calibri" pitchFamily="32" charset="0"/>
                <a:ea typeface="Microsoft YaHei" charset="-122"/>
              </a:rPr>
              <a:t>ΓΙΑΤΙ…</a:t>
            </a:r>
          </a:p>
        </p:txBody>
      </p:sp>
      <p:sp>
        <p:nvSpPr>
          <p:cNvPr id="19460" name="Line 4"/>
          <p:cNvSpPr>
            <a:spLocks noChangeShapeType="1"/>
          </p:cNvSpPr>
          <p:nvPr/>
        </p:nvSpPr>
        <p:spPr bwMode="auto">
          <a:xfrm flipH="1">
            <a:off x="1427163" y="1785938"/>
            <a:ext cx="4762" cy="3143250"/>
          </a:xfrm>
          <a:prstGeom prst="line">
            <a:avLst/>
          </a:prstGeom>
          <a:noFill/>
          <a:ln w="76320" cap="sq">
            <a:solidFill>
              <a:srgbClr val="2BB909"/>
            </a:solidFill>
            <a:miter lim="800000"/>
            <a:headEnd/>
            <a:tailEnd/>
          </a:ln>
          <a:effectLst/>
        </p:spPr>
        <p:txBody>
          <a:bodyPr lIns="102402" tIns="51201" rIns="102402" bIns="51201"/>
          <a:lstStyle/>
          <a:p>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Effect">
                      <p:stCondLst>
                        <p:cond delay="indefinite"/>
                      </p:stCondLst>
                      <p:childTnLst>
                        <p:par>
                          <p:cTn id="4" fill="hold" nodeType="clickEffect">
                            <p:stCondLst>
                              <p:cond delay="0"/>
                            </p:stCondLst>
                            <p:childTnLst>
                              <p:par>
                                <p:cTn id="5" presetID="15" presetClass="entr" fill="hold" grpId="0" nodeType="clickEffect">
                                  <p:stCondLst>
                                    <p:cond delay="0"/>
                                  </p:stCondLst>
                                  <p:childTnLst>
                                    <p:set>
                                      <p:cBhvr additive="repl">
                                        <p:cTn id="6" dur="1" fill="hold">
                                          <p:stCondLst>
                                            <p:cond delay="0"/>
                                          </p:stCondLst>
                                        </p:cTn>
                                        <p:tgtEl>
                                          <p:spTgt spid="19460"/>
                                        </p:tgtEl>
                                        <p:attrNameLst>
                                          <p:attrName>style.visibility</p:attrName>
                                        </p:attrNameLst>
                                      </p:cBhvr>
                                      <p:to>
                                        <p:strVal val="visible"/>
                                      </p:to>
                                    </p:set>
                                    <p:anim calcmode="lin" valueType="num">
                                      <p:cBhvr additive="repl">
                                        <p:cTn id="7" dur="1000" fill="hold"/>
                                        <p:tgtEl>
                                          <p:spTgt spid="19460"/>
                                        </p:tgtEl>
                                        <p:attrNameLst>
                                          <p:attrName>ppt_w</p:attrName>
                                        </p:attrNameLst>
                                      </p:cBhvr>
                                      <p:tavLst>
                                        <p:tav tm="100000">
                                          <p:val>
                                            <p:fltVal val="0"/>
                                          </p:val>
                                        </p:tav>
                                        <p:tav tm="100000">
                                          <p:val>
                                            <p:strVal val="#ppt_w"/>
                                          </p:val>
                                        </p:tav>
                                      </p:tavLst>
                                    </p:anim>
                                    <p:anim calcmode="lin" valueType="num">
                                      <p:cBhvr additive="repl">
                                        <p:cTn id="8" dur="1000" fill="hold"/>
                                        <p:tgtEl>
                                          <p:spTgt spid="19460"/>
                                        </p:tgtEl>
                                        <p:attrNameLst>
                                          <p:attrName>ppt_h</p:attrName>
                                        </p:attrNameLst>
                                      </p:cBhvr>
                                      <p:tavLst>
                                        <p:tav tm="100000">
                                          <p:val>
                                            <p:fltVal val="0"/>
                                          </p:val>
                                        </p:tav>
                                        <p:tav tm="100000">
                                          <p:val>
                                            <p:strVal val="#ppt_h"/>
                                          </p:val>
                                        </p:tav>
                                      </p:tavLst>
                                    </p:anim>
                                    <p:anim calcmode="lin" valueType="num">
                                      <p:cBhvr additive="repl">
                                        <p:cTn id="9" dur="1000" fill="hold"/>
                                        <p:tgtEl>
                                          <p:spTgt spid="19460"/>
                                        </p:tgtEl>
                                        <p:attrNameLst>
                                          <p:attrName>ppt_x</p:attrName>
                                        </p:attrNameLst>
                                      </p:cBhvr>
                                      <p:tavLst>
                                        <p:tav tm="0" fmla="#ppt_x+(cos(-2*pi*(1-$))*-#ppt_x-sin(-2*pi*(1-$))*(1-#ppt_y))*(1-$)">
                                          <p:val>
                                            <p:fltVal val="0"/>
                                          </p:val>
                                        </p:tav>
                                        <p:tav tm="100000">
                                          <p:val>
                                            <p:fltVal val="1"/>
                                          </p:val>
                                        </p:tav>
                                      </p:tavLst>
                                    </p:anim>
                                    <p:anim calcmode="lin" valueType="num">
                                      <p:cBhvr additive="repl">
                                        <p:cTn id="10" dur="1000" fill="hold"/>
                                        <p:tgtEl>
                                          <p:spTgt spid="1946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Effect">
                      <p:stCondLst>
                        <p:cond delay="indefinite"/>
                      </p:stCondLst>
                      <p:childTnLst>
                        <p:par>
                          <p:cTn id="12" fill="hold" nodeType="clickEffect">
                            <p:stCondLst>
                              <p:cond delay="0"/>
                            </p:stCondLst>
                            <p:childTnLst>
                              <p:par>
                                <p:cTn id="13" presetID="23" presetClass="entr" presetSubtype="16" fill="hold" nodeType="clickEffect">
                                  <p:stCondLst>
                                    <p:cond delay="0"/>
                                  </p:stCondLst>
                                  <p:childTnLst>
                                    <p:set>
                                      <p:cBhvr additive="repl">
                                        <p:cTn id="14" dur="1" fill="hold">
                                          <p:stCondLst>
                                            <p:cond delay="0"/>
                                          </p:stCondLst>
                                        </p:cTn>
                                        <p:tgtEl>
                                          <p:spTgt spid="19459">
                                            <p:txEl>
                                              <p:pRg st="2" end="2"/>
                                            </p:txEl>
                                          </p:spTgt>
                                        </p:tgtEl>
                                        <p:attrNameLst>
                                          <p:attrName>style.visibility</p:attrName>
                                        </p:attrNameLst>
                                      </p:cBhvr>
                                      <p:to>
                                        <p:strVal val="visible"/>
                                      </p:to>
                                    </p:set>
                                    <p:anim calcmode="lin" valueType="num">
                                      <p:cBhvr additive="repl">
                                        <p:cTn id="15" dur="500" fill="hold"/>
                                        <p:tgtEl>
                                          <p:spTgt spid="19459">
                                            <p:txEl>
                                              <p:pRg st="2" end="2"/>
                                            </p:txEl>
                                          </p:spTgt>
                                        </p:tgtEl>
                                        <p:attrNameLst>
                                          <p:attrName>ppt_w</p:attrName>
                                        </p:attrNameLst>
                                      </p:cBhvr>
                                      <p:tavLst>
                                        <p:tav tm="100000">
                                          <p:val>
                                            <p:fltVal val="0"/>
                                          </p:val>
                                        </p:tav>
                                        <p:tav tm="100000">
                                          <p:val>
                                            <p:strVal val="#ppt_w"/>
                                          </p:val>
                                        </p:tav>
                                      </p:tavLst>
                                    </p:anim>
                                    <p:anim calcmode="lin" valueType="num">
                                      <p:cBhvr additive="repl">
                                        <p:cTn id="16" dur="500" fill="hold"/>
                                        <p:tgtEl>
                                          <p:spTgt spid="19459">
                                            <p:txEl>
                                              <p:pRg st="2" end="2"/>
                                            </p:txEl>
                                          </p:spTgt>
                                        </p:tgtEl>
                                        <p:attrNameLst>
                                          <p:attrName>ppt_h</p:attrName>
                                        </p:attrNameLst>
                                      </p:cBhvr>
                                      <p:tavLst>
                                        <p:tav tm="100000">
                                          <p:val>
                                            <p:fltVal val="0"/>
                                          </p:val>
                                        </p:tav>
                                        <p:tav tm="100000">
                                          <p:val>
                                            <p:strVal val="#ppt_h"/>
                                          </p:val>
                                        </p:tav>
                                      </p:tavLst>
                                    </p:anim>
                                  </p:childTnLst>
                                </p:cTn>
                              </p:par>
                            </p:childTnLst>
                          </p:cTn>
                        </p:par>
                      </p:childTnLst>
                    </p:cTn>
                  </p:par>
                  <p:par>
                    <p:cTn id="17" fill="hold" nodeType="clickEffect">
                      <p:stCondLst>
                        <p:cond delay="indefinite"/>
                      </p:stCondLst>
                      <p:childTnLst>
                        <p:par>
                          <p:cTn id="18" fill="hold" nodeType="clickEffect">
                            <p:stCondLst>
                              <p:cond delay="0"/>
                            </p:stCondLst>
                            <p:childTnLst>
                              <p:par>
                                <p:cTn id="19" presetID="48" presetClass="entr" accel="50000" fill="hold" nodeType="clickEffect">
                                  <p:stCondLst>
                                    <p:cond delay="0"/>
                                  </p:stCondLst>
                                  <p:childTnLst>
                                    <p:set>
                                      <p:cBhvr additive="repl">
                                        <p:cTn id="20" dur="1" fill="hold">
                                          <p:stCondLst>
                                            <p:cond delay="0"/>
                                          </p:stCondLst>
                                        </p:cTn>
                                        <p:tgtEl>
                                          <p:spTgt spid="19459">
                                            <p:txEl>
                                              <p:pRg st="6" end="6"/>
                                            </p:txEl>
                                          </p:spTgt>
                                        </p:tgtEl>
                                        <p:attrNameLst>
                                          <p:attrName>style.visibility</p:attrName>
                                        </p:attrNameLst>
                                      </p:cBhvr>
                                      <p:to>
                                        <p:strVal val="visible"/>
                                      </p:to>
                                    </p:set>
                                    <p:anim calcmode="lin" valueType="num">
                                      <p:cBhvr additive="repl">
                                        <p:cTn id="21" dur="1000" fill="hold"/>
                                        <p:tgtEl>
                                          <p:spTgt spid="19459">
                                            <p:txEl>
                                              <p:pRg st="6" end="6"/>
                                            </p:txEl>
                                          </p:spTgt>
                                        </p:tgtEl>
                                        <p:attrNameLst>
                                          <p:attrName>r</p:attrName>
                                        </p:attrNameLst>
                                      </p:cBhvr>
                                      <p:tavLst>
                                        <p:tav tm="80000">
                                          <p:val>
                                            <p:strVal val="90"/>
                                          </p:val>
                                        </p:tav>
                                        <p:tav tm="80000">
                                          <p:val>
                                            <p:strVal val="90"/>
                                          </p:val>
                                        </p:tav>
                                        <p:tav tm="100000">
                                          <p:val>
                                            <p:strVal val="90"/>
                                          </p:val>
                                        </p:tav>
                                        <p:tav tm="100000">
                                          <p:val>
                                            <p:strVal val="0"/>
                                          </p:val>
                                        </p:tav>
                                      </p:tavLst>
                                    </p:anim>
                                    <p:anim calcmode="lin" valueType="num">
                                      <p:cBhvr additive="repl">
                                        <p:cTn id="22" dur="1000" fill="hold"/>
                                        <p:tgtEl>
                                          <p:spTgt spid="19459">
                                            <p:txEl>
                                              <p:pRg st="6" end="6"/>
                                            </p:txEl>
                                          </p:spTgt>
                                        </p:tgtEl>
                                        <p:attrNameLst>
                                          <p:attrName>ppt_x</p:attrName>
                                        </p:attrNameLst>
                                      </p:cBhvr>
                                      <p:tavLst>
                                        <p:tav tm="50000">
                                          <p:val>
                                            <p:fltVal val="-1"/>
                                          </p:val>
                                        </p:tav>
                                        <p:tav tm="100000">
                                          <p:val>
                                            <p:fltVal val="0.95"/>
                                          </p:val>
                                        </p:tav>
                                        <p:tav tm="100000">
                                          <p:val>
                                            <p:strVal val="#ppt_x"/>
                                          </p:val>
                                        </p:tav>
                                      </p:tavLst>
                                    </p:anim>
                                    <p:anim calcmode="lin" valueType="num">
                                      <p:cBhvr additive="repl">
                                        <p:cTn id="23" dur="1000" fill="hold"/>
                                        <p:tgtEl>
                                          <p:spTgt spid="19459">
                                            <p:txEl>
                                              <p:pRg st="6" end="6"/>
                                            </p:txEl>
                                          </p:spTgt>
                                        </p:tgtEl>
                                        <p:attrNameLst>
                                          <p:attrName>ppt_y</p:attrName>
                                        </p:attrNameLst>
                                      </p:cBhvr>
                                      <p:tavLst>
                                        <p:tav tm="100000">
                                          <p:val>
                                            <p:strVal val="#ppt_y"/>
                                          </p:val>
                                        </p:tav>
                                        <p:tav tm="100000">
                                          <p:val>
                                            <p:strVal val="#ppt_y"/>
                                          </p:val>
                                        </p:tav>
                                      </p:tavLst>
                                    </p:anim>
                                    <p:animEffect transition="in" filter="fade">
                                      <p:cBhvr additive="repl">
                                        <p:cTn id="24" dur="1000"/>
                                        <p:tgtEl>
                                          <p:spTgt spid="19459">
                                            <p:txEl>
                                              <p:pRg st="6" end="6"/>
                                            </p:txEl>
                                          </p:spTgt>
                                        </p:tgtEl>
                                      </p:cBhvr>
                                    </p:animEffect>
                                  </p:childTnLst>
                                </p:cTn>
                              </p:par>
                            </p:childTnLst>
                          </p:cTn>
                        </p:par>
                      </p:childTnLst>
                    </p:cTn>
                  </p:par>
                  <p:par>
                    <p:cTn id="25" fill="hold" nodeType="clickEffect">
                      <p:stCondLst>
                        <p:cond delay="indefinite"/>
                      </p:stCondLst>
                      <p:childTnLst>
                        <p:par>
                          <p:cTn id="26" fill="hold" nodeType="clickEffect">
                            <p:stCondLst>
                              <p:cond delay="0"/>
                            </p:stCondLst>
                            <p:childTnLst>
                              <p:par>
                                <p:cTn id="27" presetID="48" presetClass="entr" accel="50000" fill="hold" nodeType="clickEffect">
                                  <p:stCondLst>
                                    <p:cond delay="0"/>
                                  </p:stCondLst>
                                  <p:childTnLst>
                                    <p:set>
                                      <p:cBhvr additive="repl">
                                        <p:cTn id="28" dur="1" fill="hold">
                                          <p:stCondLst>
                                            <p:cond delay="0"/>
                                          </p:stCondLst>
                                        </p:cTn>
                                        <p:tgtEl>
                                          <p:spTgt spid="19459">
                                            <p:txEl>
                                              <p:pRg st="7" end="7"/>
                                            </p:txEl>
                                          </p:spTgt>
                                        </p:tgtEl>
                                        <p:attrNameLst>
                                          <p:attrName>style.visibility</p:attrName>
                                        </p:attrNameLst>
                                      </p:cBhvr>
                                      <p:to>
                                        <p:strVal val="visible"/>
                                      </p:to>
                                    </p:set>
                                    <p:anim calcmode="lin" valueType="num">
                                      <p:cBhvr additive="repl">
                                        <p:cTn id="29" dur="1000" fill="hold"/>
                                        <p:tgtEl>
                                          <p:spTgt spid="19459">
                                            <p:txEl>
                                              <p:pRg st="7" end="7"/>
                                            </p:txEl>
                                          </p:spTgt>
                                        </p:tgtEl>
                                        <p:attrNameLst>
                                          <p:attrName>r</p:attrName>
                                        </p:attrNameLst>
                                      </p:cBhvr>
                                      <p:tavLst>
                                        <p:tav tm="80000">
                                          <p:val>
                                            <p:strVal val="90"/>
                                          </p:val>
                                        </p:tav>
                                        <p:tav tm="80000">
                                          <p:val>
                                            <p:strVal val="90"/>
                                          </p:val>
                                        </p:tav>
                                        <p:tav tm="100000">
                                          <p:val>
                                            <p:strVal val="90"/>
                                          </p:val>
                                        </p:tav>
                                        <p:tav tm="100000">
                                          <p:val>
                                            <p:strVal val="0"/>
                                          </p:val>
                                        </p:tav>
                                      </p:tavLst>
                                    </p:anim>
                                    <p:anim calcmode="lin" valueType="num">
                                      <p:cBhvr additive="repl">
                                        <p:cTn id="30" dur="1000" fill="hold"/>
                                        <p:tgtEl>
                                          <p:spTgt spid="19459">
                                            <p:txEl>
                                              <p:pRg st="7" end="7"/>
                                            </p:txEl>
                                          </p:spTgt>
                                        </p:tgtEl>
                                        <p:attrNameLst>
                                          <p:attrName>ppt_x</p:attrName>
                                        </p:attrNameLst>
                                      </p:cBhvr>
                                      <p:tavLst>
                                        <p:tav tm="50000">
                                          <p:val>
                                            <p:fltVal val="-1"/>
                                          </p:val>
                                        </p:tav>
                                        <p:tav tm="100000">
                                          <p:val>
                                            <p:fltVal val="0.95"/>
                                          </p:val>
                                        </p:tav>
                                        <p:tav tm="100000">
                                          <p:val>
                                            <p:strVal val="#ppt_x"/>
                                          </p:val>
                                        </p:tav>
                                      </p:tavLst>
                                    </p:anim>
                                    <p:anim calcmode="lin" valueType="num">
                                      <p:cBhvr additive="repl">
                                        <p:cTn id="31" dur="1000" fill="hold"/>
                                        <p:tgtEl>
                                          <p:spTgt spid="19459">
                                            <p:txEl>
                                              <p:pRg st="7" end="7"/>
                                            </p:txEl>
                                          </p:spTgt>
                                        </p:tgtEl>
                                        <p:attrNameLst>
                                          <p:attrName>ppt_y</p:attrName>
                                        </p:attrNameLst>
                                      </p:cBhvr>
                                      <p:tavLst>
                                        <p:tav tm="100000">
                                          <p:val>
                                            <p:strVal val="#ppt_y"/>
                                          </p:val>
                                        </p:tav>
                                        <p:tav tm="100000">
                                          <p:val>
                                            <p:strVal val="#ppt_y"/>
                                          </p:val>
                                        </p:tav>
                                      </p:tavLst>
                                    </p:anim>
                                    <p:animEffect transition="in" filter="fade">
                                      <p:cBhvr additive="repl">
                                        <p:cTn id="32" dur="1000"/>
                                        <p:tgtEl>
                                          <p:spTgt spid="1945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t>Νωτιαίος μυελός</a:t>
            </a:r>
            <a:endParaRPr lang="el-GR" dirty="0"/>
          </a:p>
        </p:txBody>
      </p:sp>
      <p:sp>
        <p:nvSpPr>
          <p:cNvPr id="3" name="2 - Θέση περιεχομένου"/>
          <p:cNvSpPr>
            <a:spLocks noGrp="1"/>
          </p:cNvSpPr>
          <p:nvPr>
            <p:ph idx="1"/>
          </p:nvPr>
        </p:nvSpPr>
        <p:spPr/>
        <p:txBody>
          <a:bodyPr>
            <a:normAutofit fontScale="85000" lnSpcReduction="20000"/>
          </a:bodyPr>
          <a:lstStyle/>
          <a:p>
            <a:pPr algn="just"/>
            <a:r>
              <a:rPr lang="el-GR" dirty="0" smtClean="0"/>
              <a:t>Είναι μία λεπτή, σχεδόν κυλινδρική στήλη νευρικού ιστού, που προστατεύεται μέσα στο σπονδυλικό σωλήνα. </a:t>
            </a:r>
          </a:p>
          <a:p>
            <a:pPr algn="just"/>
            <a:r>
              <a:rPr lang="el-GR" dirty="0" smtClean="0"/>
              <a:t>Ο νωτιαίος μυελός αρχίζει από το ύψος του ινιακού τρήματος και καταλήγει στο ύψος του δεύτερου οσφυϊκού σπονδύλου περίπου. </a:t>
            </a:r>
          </a:p>
          <a:p>
            <a:pPr algn="just"/>
            <a:r>
              <a:rPr lang="el-GR" dirty="0" smtClean="0"/>
              <a:t>Από το νωτιαίο μυελό εκφύονται 31 ζεύγη νωτιαίων νεύρων. </a:t>
            </a:r>
          </a:p>
          <a:p>
            <a:pPr algn="just"/>
            <a:r>
              <a:rPr lang="el-GR" dirty="0" smtClean="0"/>
              <a:t>Στην περιοχή του αυχένα και στην οσφυϊκή περιοχή ο νωτιαίος μυελός διογκώνεται  Από τις περιοχές αυτές εκφύονται τα νεύρα που </a:t>
            </a:r>
            <a:r>
              <a:rPr lang="el-GR" dirty="0" err="1" smtClean="0"/>
              <a:t>νευρώνουν</a:t>
            </a:r>
            <a:r>
              <a:rPr lang="el-GR" dirty="0" smtClean="0"/>
              <a:t> τα άνω και κάτω άκρα αντίστοιχα.</a:t>
            </a:r>
            <a:endParaRPr lang="el-GR"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fontScale="92500" lnSpcReduction="10000"/>
          </a:bodyPr>
          <a:lstStyle/>
          <a:p>
            <a:pPr algn="just"/>
            <a:r>
              <a:rPr lang="el-GR" dirty="0" smtClean="0"/>
              <a:t>Η κεντρική περιοχή του νωτιαίου μυελού αποτελείται από φαιά ουσία, η οποία, σε διατομή, έχει σχήμα πεταλούδας με ανοικτά φτερά </a:t>
            </a:r>
          </a:p>
          <a:p>
            <a:pPr algn="just"/>
            <a:r>
              <a:rPr lang="el-GR" dirty="0" smtClean="0"/>
              <a:t> Η </a:t>
            </a:r>
            <a:r>
              <a:rPr lang="el-GR" b="1" dirty="0" smtClean="0"/>
              <a:t>φαιά ουσία</a:t>
            </a:r>
            <a:r>
              <a:rPr lang="el-GR" dirty="0" smtClean="0"/>
              <a:t> αποτελείται κυρίως από </a:t>
            </a:r>
            <a:r>
              <a:rPr lang="el-GR" dirty="0" err="1" smtClean="0"/>
              <a:t>κυτταρικάσώματα</a:t>
            </a:r>
            <a:r>
              <a:rPr lang="el-GR" dirty="0" smtClean="0"/>
              <a:t>, </a:t>
            </a:r>
          </a:p>
          <a:p>
            <a:pPr algn="just"/>
            <a:r>
              <a:rPr lang="el-GR" dirty="0" smtClean="0"/>
              <a:t>ενώ η </a:t>
            </a:r>
            <a:r>
              <a:rPr lang="el-GR" b="1" dirty="0" smtClean="0"/>
              <a:t>λευκή ουσία</a:t>
            </a:r>
            <a:r>
              <a:rPr lang="el-GR" dirty="0" smtClean="0"/>
              <a:t>, που περιβάλλει τη φαιά, από μακριούς </a:t>
            </a:r>
            <a:r>
              <a:rPr lang="el-GR" dirty="0" err="1" smtClean="0"/>
              <a:t>νευράξονες</a:t>
            </a:r>
            <a:r>
              <a:rPr lang="el-GR" dirty="0" smtClean="0"/>
              <a:t>. Αυτοί συνδέουν τον εγκέφαλο, μέσω των νωτιαίων νεύρων, με τα διάφορα τμήματα του σώματος.</a:t>
            </a:r>
            <a:endParaRPr lang="el-GR"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2050" name="Picture 2"/>
          <p:cNvPicPr>
            <a:picLocks noGrp="1" noChangeAspect="1" noChangeArrowheads="1"/>
          </p:cNvPicPr>
          <p:nvPr>
            <p:ph idx="1"/>
          </p:nvPr>
        </p:nvPicPr>
        <p:blipFill>
          <a:blip r:embed="rId2"/>
          <a:srcRect/>
          <a:stretch>
            <a:fillRect/>
          </a:stretch>
        </p:blipFill>
        <p:spPr bwMode="auto">
          <a:xfrm>
            <a:off x="1428728" y="1000108"/>
            <a:ext cx="7000924" cy="554998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Box 1"/>
          <p:cNvSpPr txBox="1">
            <a:spLocks noChangeArrowheads="1"/>
          </p:cNvSpPr>
          <p:nvPr/>
        </p:nvSpPr>
        <p:spPr bwMode="auto">
          <a:xfrm>
            <a:off x="457201" y="274638"/>
            <a:ext cx="6257926" cy="1143000"/>
          </a:xfrm>
          <a:prstGeom prst="rect">
            <a:avLst/>
          </a:prstGeom>
          <a:noFill/>
          <a:ln w="9525" cap="flat">
            <a:noFill/>
            <a:round/>
            <a:headEnd/>
            <a:tailEnd/>
          </a:ln>
          <a:effectLst/>
        </p:spPr>
        <p:txBody>
          <a:bodyPr lIns="102402" tIns="51201" rIns="102402" bIns="51201" anchor="ctr"/>
          <a:lstStyle/>
          <a:p>
            <a:pPr algn="ctr">
              <a:tabLst>
                <a:tab pos="0" algn="l"/>
                <a:tab pos="1024019" algn="l"/>
                <a:tab pos="2048038" algn="l"/>
                <a:tab pos="3072056" algn="l"/>
                <a:tab pos="4096075" algn="l"/>
                <a:tab pos="5120094" algn="l"/>
                <a:tab pos="6144113" algn="l"/>
                <a:tab pos="7168132" algn="l"/>
                <a:tab pos="8192149" algn="l"/>
                <a:tab pos="9216168" algn="l"/>
                <a:tab pos="10240187" algn="l"/>
                <a:tab pos="11264206" algn="l"/>
              </a:tabLst>
            </a:pPr>
            <a:r>
              <a:rPr lang="el-GR" sz="4900" dirty="0">
                <a:solidFill>
                  <a:srgbClr val="548923"/>
                </a:solidFill>
                <a:latin typeface="Calibri" pitchFamily="32" charset="0"/>
                <a:ea typeface="Microsoft YaHei" charset="-122"/>
              </a:rPr>
              <a:t>Δηλαδή..</a:t>
            </a:r>
          </a:p>
        </p:txBody>
      </p:sp>
      <p:sp>
        <p:nvSpPr>
          <p:cNvPr id="22530" name="Text Box 2"/>
          <p:cNvSpPr txBox="1">
            <a:spLocks noChangeArrowheads="1"/>
          </p:cNvSpPr>
          <p:nvPr/>
        </p:nvSpPr>
        <p:spPr bwMode="auto">
          <a:xfrm>
            <a:off x="457200" y="1285876"/>
            <a:ext cx="4757738" cy="5072063"/>
          </a:xfrm>
          <a:prstGeom prst="rect">
            <a:avLst/>
          </a:prstGeom>
          <a:noFill/>
          <a:ln w="9525" cap="flat">
            <a:noFill/>
            <a:round/>
            <a:headEnd/>
            <a:tailEnd/>
          </a:ln>
          <a:effectLst/>
        </p:spPr>
        <p:txBody>
          <a:bodyPr lIns="102402" tIns="51201" rIns="102402" bIns="51201"/>
          <a:lstStyle/>
          <a:p>
            <a:pPr marL="384008" indent="-382230">
              <a:lnSpc>
                <a:spcPct val="90000"/>
              </a:lnSpc>
              <a:spcBef>
                <a:spcPts val="896"/>
              </a:spcBef>
              <a:tabLst>
                <a:tab pos="1022241" algn="l"/>
                <a:tab pos="2046260" algn="l"/>
                <a:tab pos="3070279" algn="l"/>
                <a:tab pos="4094298" algn="l"/>
                <a:tab pos="5118316" algn="l"/>
                <a:tab pos="6142335" algn="l"/>
                <a:tab pos="7166354" algn="l"/>
                <a:tab pos="8190373" algn="l"/>
                <a:tab pos="9214392" algn="l"/>
                <a:tab pos="10238410" algn="l"/>
                <a:tab pos="11262429" algn="l"/>
              </a:tabLst>
            </a:pPr>
            <a:r>
              <a:rPr lang="el-GR" sz="3500" dirty="0">
                <a:solidFill>
                  <a:srgbClr val="2BB909"/>
                </a:solidFill>
                <a:latin typeface="Calibri" pitchFamily="32" charset="0"/>
                <a:ea typeface="Microsoft YaHei" charset="-122"/>
              </a:rPr>
              <a:t>Από τον νωτιαίο μυελό περνάνε όλες οι εντολές που στέλνει ο εγκέφαλος στα διάφορα μέρη του σώματος</a:t>
            </a:r>
          </a:p>
          <a:p>
            <a:pPr marL="384008" indent="-382230">
              <a:lnSpc>
                <a:spcPct val="90000"/>
              </a:lnSpc>
              <a:spcBef>
                <a:spcPts val="896"/>
              </a:spcBef>
              <a:tabLst>
                <a:tab pos="1022241" algn="l"/>
                <a:tab pos="2046260" algn="l"/>
                <a:tab pos="3070279" algn="l"/>
                <a:tab pos="4094298" algn="l"/>
                <a:tab pos="5118316" algn="l"/>
                <a:tab pos="6142335" algn="l"/>
                <a:tab pos="7166354" algn="l"/>
                <a:tab pos="8190373" algn="l"/>
                <a:tab pos="9214392" algn="l"/>
                <a:tab pos="10238410" algn="l"/>
                <a:tab pos="11262429" algn="l"/>
              </a:tabLst>
            </a:pPr>
            <a:endParaRPr lang="el-GR" sz="3500" dirty="0">
              <a:solidFill>
                <a:srgbClr val="2BB909"/>
              </a:solidFill>
              <a:latin typeface="Calibri" pitchFamily="32" charset="0"/>
              <a:ea typeface="Microsoft YaHei" charset="-122"/>
            </a:endParaRPr>
          </a:p>
          <a:p>
            <a:pPr marL="384008" indent="-382230">
              <a:lnSpc>
                <a:spcPct val="90000"/>
              </a:lnSpc>
              <a:spcBef>
                <a:spcPts val="896"/>
              </a:spcBef>
              <a:tabLst>
                <a:tab pos="1022241" algn="l"/>
                <a:tab pos="2046260" algn="l"/>
                <a:tab pos="3070279" algn="l"/>
                <a:tab pos="4094298" algn="l"/>
                <a:tab pos="5118316" algn="l"/>
                <a:tab pos="6142335" algn="l"/>
                <a:tab pos="7166354" algn="l"/>
                <a:tab pos="8190373" algn="l"/>
                <a:tab pos="9214392" algn="l"/>
                <a:tab pos="10238410" algn="l"/>
                <a:tab pos="11262429" algn="l"/>
              </a:tabLst>
            </a:pPr>
            <a:endParaRPr lang="el-GR" sz="3500" dirty="0">
              <a:solidFill>
                <a:srgbClr val="2BB909"/>
              </a:solidFill>
              <a:latin typeface="Calibri" pitchFamily="32" charset="0"/>
              <a:ea typeface="Microsoft YaHei" charset="-122"/>
            </a:endParaRPr>
          </a:p>
          <a:p>
            <a:pPr marL="384008" indent="-382230">
              <a:lnSpc>
                <a:spcPct val="90000"/>
              </a:lnSpc>
              <a:spcBef>
                <a:spcPts val="896"/>
              </a:spcBef>
              <a:tabLst>
                <a:tab pos="1022241" algn="l"/>
                <a:tab pos="2046260" algn="l"/>
                <a:tab pos="3070279" algn="l"/>
                <a:tab pos="4094298" algn="l"/>
                <a:tab pos="5118316" algn="l"/>
                <a:tab pos="6142335" algn="l"/>
                <a:tab pos="7166354" algn="l"/>
                <a:tab pos="8190373" algn="l"/>
                <a:tab pos="9214392" algn="l"/>
                <a:tab pos="10238410" algn="l"/>
                <a:tab pos="11262429" algn="l"/>
              </a:tabLst>
            </a:pPr>
            <a:r>
              <a:rPr lang="el-GR" sz="3500" dirty="0">
                <a:solidFill>
                  <a:srgbClr val="2BB909"/>
                </a:solidFill>
                <a:latin typeface="Calibri" pitchFamily="32" charset="0"/>
                <a:ea typeface="Microsoft YaHei" charset="-122"/>
              </a:rPr>
              <a:t>Άρα σκεφτείτε να τραυματιστεί ο νωτιαίος μυελός</a:t>
            </a:r>
          </a:p>
        </p:txBody>
      </p:sp>
      <p:pic>
        <p:nvPicPr>
          <p:cNvPr id="22531" name="Picture 3"/>
          <p:cNvPicPr>
            <a:picLocks noChangeAspect="1" noChangeArrowheads="1"/>
          </p:cNvPicPr>
          <p:nvPr/>
        </p:nvPicPr>
        <p:blipFill>
          <a:blip r:embed="rId3"/>
          <a:srcRect/>
          <a:stretch>
            <a:fillRect/>
          </a:stretch>
        </p:blipFill>
        <p:spPr bwMode="auto">
          <a:xfrm>
            <a:off x="5368926" y="857251"/>
            <a:ext cx="3203576" cy="6000751"/>
          </a:xfrm>
          <a:prstGeom prst="rect">
            <a:avLst/>
          </a:prstGeom>
          <a:noFill/>
          <a:ln w="9525" cap="flat">
            <a:noFill/>
            <a:round/>
            <a:headEnd/>
            <a:tailEnd/>
          </a:ln>
          <a:effec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Effect">
                      <p:stCondLst>
                        <p:cond delay="indefinite"/>
                      </p:stCondLst>
                      <p:childTnLst>
                        <p:par>
                          <p:cTn id="4" fill="hold" nodeType="clickEffect">
                            <p:stCondLst>
                              <p:cond delay="0"/>
                            </p:stCondLst>
                            <p:childTnLst>
                              <p:par>
                                <p:cTn id="5" presetID="18" presetClass="emph" fill="hold" nodeType="clickEffect">
                                  <p:stCondLst>
                                    <p:cond delay="0"/>
                                  </p:stCondLst>
                                  <p:iterate type="lt">
                                    <p:tmPct val="4000"/>
                                  </p:iterate>
                                  <p:childTnLst>
                                    <p:set>
                                      <p:cBhvr additive="repl">
                                        <p:cTn id="6" dur="1000" fill="hold"/>
                                        <p:tgtEl>
                                          <p:spTgt spid="22530">
                                            <p:txEl>
                                              <p:pRg st="0" end="0"/>
                                            </p:txEl>
                                          </p:spTgt>
                                        </p:tgtEl>
                                        <p:attrNameLst>
                                          <p:attrName>style.textDecorationUnderline</p:attrName>
                                        </p:attrNameLst>
                                      </p:cBhvr>
                                      <p:to>
                                        <p:strVal val="true"/>
                                      </p:to>
                                    </p:set>
                                  </p:childTnLst>
                                </p:cTn>
                              </p:par>
                            </p:childTnLst>
                          </p:cTn>
                        </p:par>
                      </p:childTnLst>
                    </p:cTn>
                  </p:par>
                  <p:par>
                    <p:cTn id="7" fill="hold" nodeType="clickEffect">
                      <p:stCondLst>
                        <p:cond delay="indefinite"/>
                      </p:stCondLst>
                      <p:childTnLst>
                        <p:par>
                          <p:cTn id="8" fill="hold" nodeType="clickEffect">
                            <p:stCondLst>
                              <p:cond delay="0"/>
                            </p:stCondLst>
                            <p:childTnLst>
                              <p:par>
                                <p:cTn id="9" presetID="23" presetClass="entr" presetSubtype="528" fill="hold" nodeType="clickEffect">
                                  <p:stCondLst>
                                    <p:cond delay="0"/>
                                  </p:stCondLst>
                                  <p:childTnLst>
                                    <p:set>
                                      <p:cBhvr additive="repl">
                                        <p:cTn id="10" dur="1" fill="hold">
                                          <p:stCondLst>
                                            <p:cond delay="0"/>
                                          </p:stCondLst>
                                        </p:cTn>
                                        <p:tgtEl>
                                          <p:spTgt spid="22531"/>
                                        </p:tgtEl>
                                        <p:attrNameLst>
                                          <p:attrName>style.visibility</p:attrName>
                                        </p:attrNameLst>
                                      </p:cBhvr>
                                      <p:to>
                                        <p:strVal val="visible"/>
                                      </p:to>
                                    </p:set>
                                    <p:anim calcmode="lin" valueType="num">
                                      <p:cBhvr additive="repl">
                                        <p:cTn id="11" dur="500" fill="hold"/>
                                        <p:tgtEl>
                                          <p:spTgt spid="22531"/>
                                        </p:tgtEl>
                                        <p:attrNameLst>
                                          <p:attrName>ppt_w</p:attrName>
                                        </p:attrNameLst>
                                      </p:cBhvr>
                                      <p:tavLst>
                                        <p:tav tm="100000">
                                          <p:val>
                                            <p:fltVal val="0"/>
                                          </p:val>
                                        </p:tav>
                                        <p:tav tm="100000">
                                          <p:val>
                                            <p:strVal val="#ppt_w"/>
                                          </p:val>
                                        </p:tav>
                                      </p:tavLst>
                                    </p:anim>
                                    <p:anim calcmode="lin" valueType="num">
                                      <p:cBhvr additive="repl">
                                        <p:cTn id="12" dur="500" fill="hold"/>
                                        <p:tgtEl>
                                          <p:spTgt spid="22531"/>
                                        </p:tgtEl>
                                        <p:attrNameLst>
                                          <p:attrName>ppt_h</p:attrName>
                                        </p:attrNameLst>
                                      </p:cBhvr>
                                      <p:tavLst>
                                        <p:tav tm="100000">
                                          <p:val>
                                            <p:fltVal val="0"/>
                                          </p:val>
                                        </p:tav>
                                        <p:tav tm="100000">
                                          <p:val>
                                            <p:strVal val="#ppt_h"/>
                                          </p:val>
                                        </p:tav>
                                      </p:tavLst>
                                    </p:anim>
                                    <p:anim calcmode="lin" valueType="num">
                                      <p:cBhvr additive="repl">
                                        <p:cTn id="13" dur="500" fill="hold"/>
                                        <p:tgtEl>
                                          <p:spTgt spid="22531"/>
                                        </p:tgtEl>
                                        <p:attrNameLst>
                                          <p:attrName>ppt_x</p:attrName>
                                        </p:attrNameLst>
                                      </p:cBhvr>
                                      <p:tavLst>
                                        <p:tav tm="100000">
                                          <p:val>
                                            <p:fltVal val="0.5"/>
                                          </p:val>
                                        </p:tav>
                                        <p:tav tm="100000">
                                          <p:val>
                                            <p:strVal val="#ppt_x"/>
                                          </p:val>
                                        </p:tav>
                                      </p:tavLst>
                                    </p:anim>
                                    <p:anim calcmode="lin" valueType="num">
                                      <p:cBhvr additive="repl">
                                        <p:cTn id="14" dur="500" fill="hold"/>
                                        <p:tgtEl>
                                          <p:spTgt spid="22531"/>
                                        </p:tgtEl>
                                        <p:attrNameLst>
                                          <p:attrName>ppt_y</p:attrName>
                                        </p:attrNameLst>
                                      </p:cBhvr>
                                      <p:tavLst>
                                        <p:tav tm="100000">
                                          <p:val>
                                            <p:fltVal val="0.5"/>
                                          </p:val>
                                        </p:tav>
                                        <p:tav tm="100000">
                                          <p:val>
                                            <p:strVal val="#ppt_y"/>
                                          </p:val>
                                        </p:tav>
                                      </p:tavLst>
                                    </p:anim>
                                  </p:childTnLst>
                                </p:cTn>
                              </p:par>
                            </p:childTnLst>
                          </p:cTn>
                        </p:par>
                      </p:childTnLst>
                    </p:cTn>
                  </p:par>
                  <p:par>
                    <p:cTn id="15" fill="hold" nodeType="clickEffect">
                      <p:stCondLst>
                        <p:cond delay="indefinite"/>
                      </p:stCondLst>
                      <p:childTnLst>
                        <p:par>
                          <p:cTn id="16" fill="hold" nodeType="clickEffect">
                            <p:stCondLst>
                              <p:cond delay="0"/>
                            </p:stCondLst>
                            <p:childTnLst>
                              <p:par>
                                <p:cTn id="17" presetID="48" presetClass="entr" accel="50000" fill="hold" nodeType="clickEffect">
                                  <p:stCondLst>
                                    <p:cond delay="0"/>
                                  </p:stCondLst>
                                  <p:childTnLst>
                                    <p:set>
                                      <p:cBhvr additive="repl">
                                        <p:cTn id="18" dur="1" fill="hold">
                                          <p:stCondLst>
                                            <p:cond delay="0"/>
                                          </p:stCondLst>
                                        </p:cTn>
                                        <p:tgtEl>
                                          <p:spTgt spid="22530">
                                            <p:txEl>
                                              <p:pRg st="3" end="3"/>
                                            </p:txEl>
                                          </p:spTgt>
                                        </p:tgtEl>
                                        <p:attrNameLst>
                                          <p:attrName>style.visibility</p:attrName>
                                        </p:attrNameLst>
                                      </p:cBhvr>
                                      <p:to>
                                        <p:strVal val="visible"/>
                                      </p:to>
                                    </p:set>
                                    <p:anim calcmode="lin" valueType="num">
                                      <p:cBhvr additive="repl">
                                        <p:cTn id="19" dur="1000" fill="hold"/>
                                        <p:tgtEl>
                                          <p:spTgt spid="22530">
                                            <p:txEl>
                                              <p:pRg st="3" end="3"/>
                                            </p:txEl>
                                          </p:spTgt>
                                        </p:tgtEl>
                                        <p:attrNameLst>
                                          <p:attrName>r</p:attrName>
                                        </p:attrNameLst>
                                      </p:cBhvr>
                                      <p:tavLst>
                                        <p:tav tm="80000">
                                          <p:val>
                                            <p:strVal val="90"/>
                                          </p:val>
                                        </p:tav>
                                        <p:tav tm="80000">
                                          <p:val>
                                            <p:strVal val="90"/>
                                          </p:val>
                                        </p:tav>
                                        <p:tav tm="100000">
                                          <p:val>
                                            <p:strVal val="90"/>
                                          </p:val>
                                        </p:tav>
                                        <p:tav tm="100000">
                                          <p:val>
                                            <p:strVal val="0"/>
                                          </p:val>
                                        </p:tav>
                                      </p:tavLst>
                                    </p:anim>
                                    <p:anim calcmode="lin" valueType="num">
                                      <p:cBhvr additive="repl">
                                        <p:cTn id="20" dur="1000" fill="hold"/>
                                        <p:tgtEl>
                                          <p:spTgt spid="22530">
                                            <p:txEl>
                                              <p:pRg st="3" end="3"/>
                                            </p:txEl>
                                          </p:spTgt>
                                        </p:tgtEl>
                                        <p:attrNameLst>
                                          <p:attrName>ppt_x</p:attrName>
                                        </p:attrNameLst>
                                      </p:cBhvr>
                                      <p:tavLst>
                                        <p:tav tm="50000">
                                          <p:val>
                                            <p:fltVal val="-1"/>
                                          </p:val>
                                        </p:tav>
                                        <p:tav tm="100000">
                                          <p:val>
                                            <p:fltVal val="0.95"/>
                                          </p:val>
                                        </p:tav>
                                        <p:tav tm="100000">
                                          <p:val>
                                            <p:strVal val="#ppt_x"/>
                                          </p:val>
                                        </p:tav>
                                      </p:tavLst>
                                    </p:anim>
                                    <p:anim calcmode="lin" valueType="num">
                                      <p:cBhvr additive="repl">
                                        <p:cTn id="21" dur="1000" fill="hold"/>
                                        <p:tgtEl>
                                          <p:spTgt spid="22530">
                                            <p:txEl>
                                              <p:pRg st="3" end="3"/>
                                            </p:txEl>
                                          </p:spTgt>
                                        </p:tgtEl>
                                        <p:attrNameLst>
                                          <p:attrName>ppt_y</p:attrName>
                                        </p:attrNameLst>
                                      </p:cBhvr>
                                      <p:tavLst>
                                        <p:tav tm="100000">
                                          <p:val>
                                            <p:strVal val="#ppt_y"/>
                                          </p:val>
                                        </p:tav>
                                        <p:tav tm="100000">
                                          <p:val>
                                            <p:strVal val="#ppt_y"/>
                                          </p:val>
                                        </p:tav>
                                      </p:tavLst>
                                    </p:anim>
                                    <p:animEffect transition="in" filter="fade">
                                      <p:cBhvr additive="repl">
                                        <p:cTn id="22" dur="1000"/>
                                        <p:tgtEl>
                                          <p:spTgt spid="225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098" name="Picture 2"/>
          <p:cNvPicPr>
            <a:picLocks noGrp="1" noChangeAspect="1" noChangeArrowheads="1"/>
          </p:cNvPicPr>
          <p:nvPr>
            <p:ph idx="1"/>
          </p:nvPr>
        </p:nvPicPr>
        <p:blipFill>
          <a:blip r:embed="rId2"/>
          <a:srcRect/>
          <a:stretch>
            <a:fillRect/>
          </a:stretch>
        </p:blipFill>
        <p:spPr bwMode="auto">
          <a:xfrm>
            <a:off x="642910" y="571480"/>
            <a:ext cx="7603645" cy="570273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Περιφερικό Νευρικό Σύστημα</a:t>
            </a:r>
            <a:endParaRPr lang="el-GR" dirty="0"/>
          </a:p>
        </p:txBody>
      </p:sp>
      <p:sp>
        <p:nvSpPr>
          <p:cNvPr id="3" name="2 - Θέση περιεχομένου"/>
          <p:cNvSpPr>
            <a:spLocks noGrp="1"/>
          </p:cNvSpPr>
          <p:nvPr>
            <p:ph idx="1"/>
          </p:nvPr>
        </p:nvSpPr>
        <p:spPr/>
        <p:txBody>
          <a:bodyPr/>
          <a:lstStyle/>
          <a:p>
            <a:pPr algn="just"/>
            <a:r>
              <a:rPr lang="el-GR" dirty="0" smtClean="0"/>
              <a:t>Μέσω του Ν.Μ. μεταφέρει: - εντολές από τον εγκέφαλο στα διάφορα μέρη του σώματος - πληροφορίες από τα αισθητήρια όργανα και από τα άλλα όργανα του σώματος στον εγκέφαλο</a:t>
            </a:r>
            <a:endParaRPr lang="el-GR"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srcRect/>
          <a:stretch>
            <a:fillRect/>
          </a:stretch>
        </p:blipFill>
        <p:spPr bwMode="auto">
          <a:xfrm>
            <a:off x="228602" y="349561"/>
            <a:ext cx="8686799" cy="650844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 Box 1"/>
          <p:cNvSpPr txBox="1">
            <a:spLocks noChangeArrowheads="1"/>
          </p:cNvSpPr>
          <p:nvPr/>
        </p:nvSpPr>
        <p:spPr bwMode="auto">
          <a:xfrm>
            <a:off x="457200" y="274638"/>
            <a:ext cx="8229600" cy="1143000"/>
          </a:xfrm>
          <a:prstGeom prst="rect">
            <a:avLst/>
          </a:prstGeom>
          <a:noFill/>
          <a:ln w="9525" cap="flat">
            <a:noFill/>
            <a:round/>
            <a:headEnd/>
            <a:tailEnd/>
          </a:ln>
          <a:effectLst/>
        </p:spPr>
        <p:txBody>
          <a:bodyPr lIns="102402" tIns="51201" rIns="102402" bIns="51201" anchor="ctr"/>
          <a:lstStyle/>
          <a:p>
            <a:pPr algn="ctr">
              <a:tabLst>
                <a:tab pos="0" algn="l"/>
                <a:tab pos="1024019" algn="l"/>
                <a:tab pos="2048038" algn="l"/>
                <a:tab pos="3072056" algn="l"/>
                <a:tab pos="4096075" algn="l"/>
                <a:tab pos="5120094" algn="l"/>
                <a:tab pos="6144113" algn="l"/>
                <a:tab pos="7168132" algn="l"/>
                <a:tab pos="8192149" algn="l"/>
                <a:tab pos="9216168" algn="l"/>
                <a:tab pos="10240187" algn="l"/>
                <a:tab pos="11264206" algn="l"/>
              </a:tabLst>
            </a:pPr>
            <a:r>
              <a:rPr lang="el-GR" sz="4900" dirty="0">
                <a:solidFill>
                  <a:srgbClr val="000000"/>
                </a:solidFill>
                <a:latin typeface="Calibri" pitchFamily="32" charset="0"/>
                <a:ea typeface="Microsoft YaHei" charset="-122"/>
              </a:rPr>
              <a:t>Νευρικό Σύστημα</a:t>
            </a:r>
            <a:br>
              <a:rPr lang="el-GR" sz="4900" dirty="0">
                <a:solidFill>
                  <a:srgbClr val="000000"/>
                </a:solidFill>
                <a:latin typeface="Calibri" pitchFamily="32" charset="0"/>
                <a:ea typeface="Microsoft YaHei" charset="-122"/>
              </a:rPr>
            </a:br>
            <a:endParaRPr lang="el-GR" sz="4900" dirty="0">
              <a:solidFill>
                <a:srgbClr val="000000"/>
              </a:solidFill>
              <a:latin typeface="Calibri" pitchFamily="32" charset="0"/>
              <a:ea typeface="Microsoft YaHei" charset="-122"/>
            </a:endParaRPr>
          </a:p>
        </p:txBody>
      </p:sp>
      <p:sp>
        <p:nvSpPr>
          <p:cNvPr id="17410" name="Text Box 2"/>
          <p:cNvSpPr txBox="1">
            <a:spLocks noChangeArrowheads="1"/>
          </p:cNvSpPr>
          <p:nvPr/>
        </p:nvSpPr>
        <p:spPr bwMode="auto">
          <a:xfrm>
            <a:off x="457200" y="1600203"/>
            <a:ext cx="8229600" cy="4525962"/>
          </a:xfrm>
          <a:prstGeom prst="rect">
            <a:avLst/>
          </a:prstGeom>
          <a:noFill/>
          <a:ln w="9525" cap="flat">
            <a:noFill/>
            <a:round/>
            <a:headEnd/>
            <a:tailEnd/>
          </a:ln>
          <a:effectLst/>
        </p:spPr>
        <p:txBody>
          <a:bodyPr lIns="102402" tIns="51201" rIns="102402" bIns="51201"/>
          <a:lstStyle/>
          <a:p>
            <a:pPr marL="382230" indent="-382230" algn="just">
              <a:lnSpc>
                <a:spcPct val="150000"/>
              </a:lnSpc>
              <a:spcBef>
                <a:spcPts val="672"/>
              </a:spcBef>
              <a:buFont typeface="Arial" charset="0"/>
              <a:buChar char="•"/>
              <a:tabLst>
                <a:tab pos="1020464" algn="l"/>
                <a:tab pos="2044481" algn="l"/>
                <a:tab pos="3068500" algn="l"/>
                <a:tab pos="4092519" algn="l"/>
                <a:tab pos="5116538" algn="l"/>
                <a:tab pos="6140557" algn="l"/>
                <a:tab pos="7164575" algn="l"/>
                <a:tab pos="8188594" algn="l"/>
                <a:tab pos="9212613" algn="l"/>
                <a:tab pos="10236632" algn="l"/>
                <a:tab pos="11260651" algn="l"/>
              </a:tabLst>
            </a:pPr>
            <a:r>
              <a:rPr lang="el-GR" sz="2600" dirty="0" smtClean="0">
                <a:solidFill>
                  <a:srgbClr val="000000"/>
                </a:solidFill>
                <a:latin typeface="Calibri" pitchFamily="32" charset="0"/>
                <a:ea typeface="Microsoft YaHei" charset="-122"/>
              </a:rPr>
              <a:t>Διακρίνεται </a:t>
            </a:r>
            <a:r>
              <a:rPr lang="el-GR" sz="2600" dirty="0">
                <a:solidFill>
                  <a:srgbClr val="000000"/>
                </a:solidFill>
                <a:latin typeface="Calibri" pitchFamily="32" charset="0"/>
                <a:ea typeface="Microsoft YaHei" charset="-122"/>
              </a:rPr>
              <a:t>σε: κεντρικό και περιφερικό </a:t>
            </a:r>
          </a:p>
          <a:p>
            <a:pPr marL="382230" indent="-382230" algn="just">
              <a:lnSpc>
                <a:spcPct val="150000"/>
              </a:lnSpc>
              <a:spcBef>
                <a:spcPts val="672"/>
              </a:spcBef>
              <a:buFont typeface="Arial" charset="0"/>
              <a:buChar char="•"/>
              <a:tabLst>
                <a:tab pos="1020464" algn="l"/>
                <a:tab pos="2044481" algn="l"/>
                <a:tab pos="3068500" algn="l"/>
                <a:tab pos="4092519" algn="l"/>
                <a:tab pos="5116538" algn="l"/>
                <a:tab pos="6140557" algn="l"/>
                <a:tab pos="7164575" algn="l"/>
                <a:tab pos="8188594" algn="l"/>
                <a:tab pos="9212613" algn="l"/>
                <a:tab pos="10236632" algn="l"/>
                <a:tab pos="11260651" algn="l"/>
              </a:tabLst>
            </a:pPr>
            <a:r>
              <a:rPr lang="el-GR" sz="2600" dirty="0">
                <a:solidFill>
                  <a:srgbClr val="000000"/>
                </a:solidFill>
                <a:latin typeface="Calibri" pitchFamily="32" charset="0"/>
                <a:ea typeface="Microsoft YaHei" charset="-122"/>
              </a:rPr>
              <a:t>Το Κεντρικό Νευρικό Σύστημα (ΚΝΣ) αποτελείται: από τον Νωτιαίο Μυελό και τον Εγκέφαλο </a:t>
            </a:r>
          </a:p>
          <a:p>
            <a:pPr marL="382230" indent="-382230" algn="just">
              <a:lnSpc>
                <a:spcPct val="150000"/>
              </a:lnSpc>
              <a:spcBef>
                <a:spcPts val="672"/>
              </a:spcBef>
              <a:buFont typeface="Arial" charset="0"/>
              <a:buChar char="•"/>
              <a:tabLst>
                <a:tab pos="1020464" algn="l"/>
                <a:tab pos="2044481" algn="l"/>
                <a:tab pos="3068500" algn="l"/>
                <a:tab pos="4092519" algn="l"/>
                <a:tab pos="5116538" algn="l"/>
                <a:tab pos="6140557" algn="l"/>
                <a:tab pos="7164575" algn="l"/>
                <a:tab pos="8188594" algn="l"/>
                <a:tab pos="9212613" algn="l"/>
                <a:tab pos="10236632" algn="l"/>
                <a:tab pos="11260651" algn="l"/>
              </a:tabLst>
            </a:pPr>
            <a:r>
              <a:rPr lang="el-GR" sz="2600" dirty="0">
                <a:solidFill>
                  <a:srgbClr val="000000"/>
                </a:solidFill>
                <a:latin typeface="Calibri" pitchFamily="32" charset="0"/>
                <a:ea typeface="Microsoft YaHei" charset="-122"/>
              </a:rPr>
              <a:t>Το Περιφερικό Νευρικό Σύστημα (ΠΝΣ)  αποτελείται από: τα νεύρα.</a:t>
            </a:r>
          </a:p>
          <a:p>
            <a:pPr marL="382230" indent="-382230" algn="just">
              <a:lnSpc>
                <a:spcPct val="150000"/>
              </a:lnSpc>
              <a:spcBef>
                <a:spcPts val="672"/>
              </a:spcBef>
              <a:buFont typeface="Arial" charset="0"/>
              <a:buChar char="•"/>
              <a:tabLst>
                <a:tab pos="1020464" algn="l"/>
                <a:tab pos="2044481" algn="l"/>
                <a:tab pos="3068500" algn="l"/>
                <a:tab pos="4092519" algn="l"/>
                <a:tab pos="5116538" algn="l"/>
                <a:tab pos="6140557" algn="l"/>
                <a:tab pos="7164575" algn="l"/>
                <a:tab pos="8188594" algn="l"/>
                <a:tab pos="9212613" algn="l"/>
                <a:tab pos="10236632" algn="l"/>
                <a:tab pos="11260651" algn="l"/>
              </a:tabLst>
            </a:pPr>
            <a:r>
              <a:rPr lang="el-GR" sz="2600" dirty="0">
                <a:solidFill>
                  <a:srgbClr val="000000"/>
                </a:solidFill>
                <a:latin typeface="Calibri" pitchFamily="32" charset="0"/>
                <a:ea typeface="Microsoft YaHei" charset="-122"/>
              </a:rPr>
              <a:t>Σε αντίθεση με το ΚΝΣ που περιβάλλεται από οστέινες δομές (κρανίο και σπονδυλική στήλη) το ΠΝΣ δεν προστατεύεται από οστά.</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r>
              <a:rPr lang="el-GR" dirty="0" smtClean="0"/>
              <a:t>Διακρίνεται σε: </a:t>
            </a:r>
          </a:p>
          <a:p>
            <a:r>
              <a:rPr lang="el-GR" dirty="0" smtClean="0"/>
              <a:t>- Σωματικό Νευρικό Σύστημα</a:t>
            </a:r>
          </a:p>
          <a:p>
            <a:r>
              <a:rPr lang="el-GR" dirty="0" smtClean="0"/>
              <a:t> - Αυτόνομο Νευρικό Σύστημα</a:t>
            </a:r>
            <a:endParaRPr lang="el-GR"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Σωματικό νευρικό σύστημα </a:t>
            </a:r>
            <a:endParaRPr lang="el-GR" dirty="0"/>
          </a:p>
        </p:txBody>
      </p:sp>
      <p:sp>
        <p:nvSpPr>
          <p:cNvPr id="3" name="2 - Θέση περιεχομένου"/>
          <p:cNvSpPr>
            <a:spLocks noGrp="1"/>
          </p:cNvSpPr>
          <p:nvPr>
            <p:ph idx="1"/>
          </p:nvPr>
        </p:nvSpPr>
        <p:spPr/>
        <p:txBody>
          <a:bodyPr/>
          <a:lstStyle/>
          <a:p>
            <a:pPr algn="just">
              <a:buNone/>
            </a:pPr>
            <a:r>
              <a:rPr lang="el-GR" dirty="0" smtClean="0"/>
              <a:t>……μεταφέρει συνειδητές πληροφορίες από τον εγκέφαλο στους μυς του ανθρώπινου σώματος ► Μια κίνηση είναι συνειδητή, δηλαδή όταν αποφασίζουμε εμείς πότε, τι, πως και αν θα γίνει </a:t>
            </a:r>
            <a:endParaRPr lang="el-GR"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Αυτόνομο νευρικό σύστημα </a:t>
            </a:r>
            <a:endParaRPr lang="el-GR" dirty="0"/>
          </a:p>
        </p:txBody>
      </p:sp>
      <p:sp>
        <p:nvSpPr>
          <p:cNvPr id="3" name="2 - Θέση περιεχομένου"/>
          <p:cNvSpPr>
            <a:spLocks noGrp="1"/>
          </p:cNvSpPr>
          <p:nvPr>
            <p:ph idx="1"/>
          </p:nvPr>
        </p:nvSpPr>
        <p:spPr/>
        <p:txBody>
          <a:bodyPr/>
          <a:lstStyle/>
          <a:p>
            <a:r>
              <a:rPr lang="el-GR" dirty="0" smtClean="0"/>
              <a:t>Μεταφέρει πληροφορίες από τον εγκέφαλο στα διάφορα σημεία του σώματος και αντίστροφα </a:t>
            </a:r>
          </a:p>
          <a:p>
            <a:r>
              <a:rPr lang="el-GR" dirty="0" smtClean="0"/>
              <a:t>Μεταφέρει πληροφορίες που δεν υπόκεινται σε συνειδητό έλεγχο, δηλαδή δεν αποφασίζουμε εμείς πότε, τι, πως και αν θα γίνει </a:t>
            </a:r>
            <a:endParaRPr lang="el-GR"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ΠΕΡΙΦΕΡΙΚΟ ΝΕΥΡΙΚΟ ΣΥΣΤΗΜΑ</a:t>
            </a:r>
            <a:endParaRPr lang="el-GR" dirty="0"/>
          </a:p>
        </p:txBody>
      </p:sp>
      <p:sp>
        <p:nvSpPr>
          <p:cNvPr id="3" name="2 - Θέση περιεχομένου"/>
          <p:cNvSpPr>
            <a:spLocks noGrp="1"/>
          </p:cNvSpPr>
          <p:nvPr>
            <p:ph idx="1"/>
          </p:nvPr>
        </p:nvSpPr>
        <p:spPr/>
        <p:txBody>
          <a:bodyPr>
            <a:normAutofit fontScale="92500" lnSpcReduction="20000"/>
          </a:bodyPr>
          <a:lstStyle/>
          <a:p>
            <a:pPr algn="just"/>
            <a:r>
              <a:rPr lang="el-GR" dirty="0" smtClean="0"/>
              <a:t>Τα </a:t>
            </a:r>
            <a:r>
              <a:rPr lang="el-GR" b="1" dirty="0" smtClean="0"/>
              <a:t>νεύρα</a:t>
            </a:r>
            <a:r>
              <a:rPr lang="el-GR" dirty="0" smtClean="0"/>
              <a:t> αποτελούνται από δεσμίδες μακριών </a:t>
            </a:r>
            <a:r>
              <a:rPr lang="el-GR" dirty="0" err="1" smtClean="0"/>
              <a:t>δενδριτών</a:t>
            </a:r>
            <a:r>
              <a:rPr lang="el-GR" dirty="0" smtClean="0"/>
              <a:t> ή / και </a:t>
            </a:r>
            <a:r>
              <a:rPr lang="el-GR" dirty="0" err="1" smtClean="0"/>
              <a:t>νευραξόνων</a:t>
            </a:r>
            <a:r>
              <a:rPr lang="el-GR" dirty="0" smtClean="0"/>
              <a:t>, οι οποίες συγκρατούνται με τη βοήθεια συνδετικού ιστού.</a:t>
            </a:r>
          </a:p>
          <a:p>
            <a:pPr algn="just"/>
            <a:r>
              <a:rPr lang="el-GR" dirty="0" smtClean="0"/>
              <a:t>Οι νευρικές αποφυάδες που συνιστούν τα νεύρα περιβάλλονται από νευρογλοιακά κύτταρα και έχουν λευκή, γυαλιστερή όψη. </a:t>
            </a:r>
          </a:p>
          <a:p>
            <a:pPr algn="just"/>
            <a:r>
              <a:rPr lang="el-GR" dirty="0" smtClean="0"/>
              <a:t>Τα κυτταρικά σώματα των νευρώνων, των οποίων οι αποφυάδες συγκροτούν τα νεύρα, βρίσκονται είτε σε περιοχές του ΚΝΣ (εγκέφαλος και νωτιαίος μυελός) είτε στα </a:t>
            </a:r>
            <a:r>
              <a:rPr lang="el-GR" b="1" dirty="0" smtClean="0"/>
              <a:t>γάγγλια</a:t>
            </a:r>
            <a:r>
              <a:rPr lang="el-GR" dirty="0" smtClean="0"/>
              <a:t>, τα οποία είναι</a:t>
            </a:r>
            <a:endParaRPr lang="el-GR"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r>
              <a:rPr lang="el-GR" dirty="0" smtClean="0"/>
              <a:t>Τα νεύρα, ανάλογα με τη λειτουργία τους, διακρίνονται </a:t>
            </a:r>
          </a:p>
          <a:p>
            <a:r>
              <a:rPr lang="el-GR" dirty="0" smtClean="0"/>
              <a:t>σε </a:t>
            </a:r>
            <a:r>
              <a:rPr lang="el-GR" b="1" dirty="0" smtClean="0"/>
              <a:t>αισθητικά</a:t>
            </a:r>
            <a:r>
              <a:rPr lang="el-GR" dirty="0" smtClean="0"/>
              <a:t>, τα οποία αποτελούνται από αποφυάδες αισθητικών νευρώνων, </a:t>
            </a:r>
          </a:p>
          <a:p>
            <a:r>
              <a:rPr lang="el-GR" dirty="0" smtClean="0"/>
              <a:t>σε </a:t>
            </a:r>
            <a:r>
              <a:rPr lang="el-GR" b="1" dirty="0" smtClean="0"/>
              <a:t>κινητικά</a:t>
            </a:r>
            <a:r>
              <a:rPr lang="el-GR" dirty="0" smtClean="0"/>
              <a:t>, τα οποία αποτελούνται από </a:t>
            </a:r>
            <a:r>
              <a:rPr lang="el-GR" dirty="0" err="1" smtClean="0"/>
              <a:t>νευράξονες</a:t>
            </a:r>
            <a:r>
              <a:rPr lang="el-GR" dirty="0" smtClean="0"/>
              <a:t> κινητικών νευρώνων και</a:t>
            </a:r>
          </a:p>
          <a:p>
            <a:r>
              <a:rPr lang="el-GR" dirty="0" smtClean="0"/>
              <a:t>σε </a:t>
            </a:r>
            <a:r>
              <a:rPr lang="el-GR" b="1" dirty="0" smtClean="0"/>
              <a:t>μεικτά</a:t>
            </a:r>
            <a:r>
              <a:rPr lang="el-GR" dirty="0" smtClean="0"/>
              <a:t>, τα οποία περιέχουν και τα δύο είδη αποφυάδων.</a:t>
            </a:r>
            <a:endParaRPr lang="el-GR"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ΜΕΣΟ ΝΕΥΡΟ </a:t>
            </a:r>
            <a:endParaRPr lang="en-US" dirty="0"/>
          </a:p>
        </p:txBody>
      </p:sp>
      <p:sp>
        <p:nvSpPr>
          <p:cNvPr id="3" name="2 - Θέση περιεχομένου"/>
          <p:cNvSpPr>
            <a:spLocks noGrp="1"/>
          </p:cNvSpPr>
          <p:nvPr>
            <p:ph idx="1"/>
          </p:nvPr>
        </p:nvSpPr>
        <p:spPr/>
        <p:txBody>
          <a:bodyPr>
            <a:normAutofit lnSpcReduction="10000"/>
          </a:bodyPr>
          <a:lstStyle/>
          <a:p>
            <a:pPr algn="just"/>
            <a:r>
              <a:rPr lang="el-GR" dirty="0" smtClean="0"/>
              <a:t>εκπορεύεται από το βραχιόνιο πλέγμα και χορηγεί κλάδους στον πήχη και στο χέρι. </a:t>
            </a:r>
            <a:endParaRPr lang="en-US" dirty="0" smtClean="0"/>
          </a:p>
          <a:p>
            <a:pPr algn="just"/>
            <a:r>
              <a:rPr lang="el-GR" dirty="0" smtClean="0"/>
              <a:t>Στον πήχη νευρώνει όλους τους πρόσθιους μυς του πήχη, εκτός από τον ωλένιο καμπτήρα του καρπού και την ωλένια του στο βαθος κοινού καμπτήρα των δακτύλων, και χορηγεί επίσης αρθρικούς κλάδους για τη διάρθρωση του αγκώνα και τις αρθρώσεις του καρπού. </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ΙΣΧΙΑΚΟ ΝΕΥΡΟ </a:t>
            </a:r>
            <a:endParaRPr lang="en-US" dirty="0"/>
          </a:p>
        </p:txBody>
      </p:sp>
      <p:sp>
        <p:nvSpPr>
          <p:cNvPr id="3" name="2 - Θέση περιεχομένου"/>
          <p:cNvSpPr>
            <a:spLocks noGrp="1"/>
          </p:cNvSpPr>
          <p:nvPr>
            <p:ph idx="1"/>
          </p:nvPr>
        </p:nvSpPr>
        <p:spPr/>
        <p:txBody>
          <a:bodyPr>
            <a:normAutofit fontScale="92500" lnSpcReduction="20000"/>
          </a:bodyPr>
          <a:lstStyle/>
          <a:p>
            <a:pPr algn="just"/>
            <a:r>
              <a:rPr lang="el-GR" dirty="0" smtClean="0"/>
              <a:t>είναι το παχύτερο νεύρο του ανθρώπινου σώματος και το δεύτερο σε μήκος νεύρο. </a:t>
            </a:r>
            <a:endParaRPr lang="en-US" dirty="0" smtClean="0"/>
          </a:p>
          <a:p>
            <a:pPr algn="just"/>
            <a:r>
              <a:rPr lang="el-GR" dirty="0" smtClean="0"/>
              <a:t>Η περιοχή διανομής του νεύρου αφορά στο οπίσθιο διαμέρισμα του μηρού και σε ολόκληρη την κνήμη και το πόδι, χορηγόντας μυικούς και αρθρικούς κλάδους.</a:t>
            </a:r>
            <a:endParaRPr lang="en-US" dirty="0" smtClean="0"/>
          </a:p>
          <a:p>
            <a:pPr algn="just"/>
            <a:r>
              <a:rPr lang="el-GR" dirty="0" smtClean="0"/>
              <a:t>Το ισχιακό νεύρο σχηματίζεται από όλα τα νεύρα που σχηματίζουν το ιερό πλέγμα και σε άλλη απόσταση από τον ιγνυακό βόθρο διαιρείται στους δύο μεγάλους κλάδους, το κνημιαίο νεύρο και το κοινό περονιαίο νεύρο. </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rcRect/>
          <a:stretch>
            <a:fillRect/>
          </a:stretch>
        </p:blipFill>
        <p:spPr bwMode="auto">
          <a:xfrm>
            <a:off x="282730" y="642918"/>
            <a:ext cx="8300261" cy="58307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2050" name="Picture 2"/>
          <p:cNvPicPr>
            <a:picLocks noChangeAspect="1" noChangeArrowheads="1"/>
          </p:cNvPicPr>
          <p:nvPr/>
        </p:nvPicPr>
        <p:blipFill>
          <a:blip r:embed="rId2"/>
          <a:srcRect/>
          <a:stretch>
            <a:fillRect/>
          </a:stretch>
        </p:blipFill>
        <p:spPr bwMode="auto">
          <a:xfrm>
            <a:off x="552450" y="749300"/>
            <a:ext cx="8039100" cy="5359400"/>
          </a:xfrm>
          <a:prstGeom prst="rect">
            <a:avLst/>
          </a:prstGeom>
          <a:noFill/>
          <a:ln w="9525">
            <a:noFill/>
            <a:miter lim="800000"/>
            <a:headEnd/>
            <a:tailEnd/>
          </a:ln>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Κρανιακά νεύρα</a:t>
            </a:r>
            <a:endParaRPr lang="en-US" dirty="0"/>
          </a:p>
        </p:txBody>
      </p:sp>
      <p:pic>
        <p:nvPicPr>
          <p:cNvPr id="1026" name="Picture 2"/>
          <p:cNvPicPr>
            <a:picLocks noGrp="1" noChangeAspect="1" noChangeArrowheads="1"/>
          </p:cNvPicPr>
          <p:nvPr>
            <p:ph idx="1"/>
          </p:nvPr>
        </p:nvPicPr>
        <p:blipFill>
          <a:blip r:embed="rId2"/>
          <a:srcRect/>
          <a:stretch>
            <a:fillRect/>
          </a:stretch>
        </p:blipFill>
        <p:spPr bwMode="auto">
          <a:xfrm>
            <a:off x="1785918" y="1714488"/>
            <a:ext cx="5507132" cy="43243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1"/>
          <p:cNvSpPr txBox="1">
            <a:spLocks noChangeArrowheads="1"/>
          </p:cNvSpPr>
          <p:nvPr/>
        </p:nvSpPr>
        <p:spPr bwMode="auto">
          <a:xfrm>
            <a:off x="1071563" y="642939"/>
            <a:ext cx="4457700" cy="1143000"/>
          </a:xfrm>
          <a:prstGeom prst="rect">
            <a:avLst/>
          </a:prstGeom>
          <a:noFill/>
          <a:ln w="9525" cap="flat">
            <a:noFill/>
            <a:round/>
            <a:headEnd/>
            <a:tailEnd/>
          </a:ln>
          <a:effectLst/>
        </p:spPr>
        <p:txBody>
          <a:bodyPr lIns="102402" tIns="51201" rIns="102402" bIns="51201" anchor="ctr"/>
          <a:lstStyle/>
          <a:p>
            <a:pPr algn="ctr">
              <a:tabLst>
                <a:tab pos="0" algn="l"/>
                <a:tab pos="1024019" algn="l"/>
                <a:tab pos="2048038" algn="l"/>
                <a:tab pos="3072056" algn="l"/>
                <a:tab pos="4096075" algn="l"/>
                <a:tab pos="5120094" algn="l"/>
                <a:tab pos="6144113" algn="l"/>
                <a:tab pos="7168132" algn="l"/>
                <a:tab pos="8192149" algn="l"/>
                <a:tab pos="9216168" algn="l"/>
                <a:tab pos="10240187" algn="l"/>
                <a:tab pos="11264206" algn="l"/>
              </a:tabLst>
            </a:pPr>
            <a:r>
              <a:rPr lang="el-GR" sz="4500" dirty="0">
                <a:solidFill>
                  <a:srgbClr val="632523"/>
                </a:solidFill>
                <a:latin typeface="Calibri" pitchFamily="32" charset="0"/>
                <a:ea typeface="Microsoft YaHei" charset="-122"/>
              </a:rPr>
              <a:t> Το Κεντρικό Νευρικό Σύστημα</a:t>
            </a:r>
          </a:p>
        </p:txBody>
      </p:sp>
      <p:sp>
        <p:nvSpPr>
          <p:cNvPr id="18434" name="Text Box 2"/>
          <p:cNvSpPr txBox="1">
            <a:spLocks noChangeArrowheads="1"/>
          </p:cNvSpPr>
          <p:nvPr/>
        </p:nvSpPr>
        <p:spPr bwMode="auto">
          <a:xfrm>
            <a:off x="1371601" y="-1784349"/>
            <a:ext cx="57150" cy="3286125"/>
          </a:xfrm>
          <a:prstGeom prst="rect">
            <a:avLst/>
          </a:prstGeom>
          <a:noFill/>
          <a:ln w="9525" cap="flat">
            <a:noFill/>
            <a:round/>
            <a:headEnd/>
            <a:tailEnd/>
          </a:ln>
          <a:effectLst/>
        </p:spPr>
        <p:txBody>
          <a:bodyPr wrap="none" lIns="102402" tIns="51201" rIns="102402" bIns="51201" anchor="ctr"/>
          <a:lstStyle/>
          <a:p>
            <a:endParaRPr lang="en-US"/>
          </a:p>
        </p:txBody>
      </p:sp>
      <p:pic>
        <p:nvPicPr>
          <p:cNvPr id="18435" name="Picture 3"/>
          <p:cNvPicPr>
            <a:picLocks noChangeAspect="1" noChangeArrowheads="1"/>
          </p:cNvPicPr>
          <p:nvPr/>
        </p:nvPicPr>
        <p:blipFill>
          <a:blip r:embed="rId3"/>
          <a:srcRect/>
          <a:stretch>
            <a:fillRect/>
          </a:stretch>
        </p:blipFill>
        <p:spPr bwMode="auto">
          <a:xfrm>
            <a:off x="5499102" y="285752"/>
            <a:ext cx="3217863" cy="5932488"/>
          </a:xfrm>
          <a:prstGeom prst="rect">
            <a:avLst/>
          </a:prstGeom>
          <a:noFill/>
          <a:ln w="9525" cap="flat">
            <a:noFill/>
            <a:round/>
            <a:headEnd/>
            <a:tailEnd/>
          </a:ln>
          <a:effectLst/>
        </p:spPr>
      </p:pic>
      <p:sp>
        <p:nvSpPr>
          <p:cNvPr id="18436" name="Line 4"/>
          <p:cNvSpPr>
            <a:spLocks noChangeShapeType="1"/>
          </p:cNvSpPr>
          <p:nvPr/>
        </p:nvSpPr>
        <p:spPr bwMode="auto">
          <a:xfrm flipH="1">
            <a:off x="7142163" y="1500191"/>
            <a:ext cx="4762" cy="4143374"/>
          </a:xfrm>
          <a:prstGeom prst="line">
            <a:avLst/>
          </a:prstGeom>
          <a:noFill/>
          <a:ln w="76320" cap="sq">
            <a:solidFill>
              <a:srgbClr val="2BB909"/>
            </a:solidFill>
            <a:miter lim="800000"/>
            <a:headEnd/>
            <a:tailEnd/>
          </a:ln>
          <a:effectLst/>
        </p:spPr>
        <p:txBody>
          <a:bodyPr lIns="102402" tIns="51201" rIns="102402" bIns="51201"/>
          <a:lstStyle/>
          <a:p>
            <a:endParaRPr lang="en-US"/>
          </a:p>
        </p:txBody>
      </p:sp>
      <p:sp>
        <p:nvSpPr>
          <p:cNvPr id="18437" name="Rectangle 5"/>
          <p:cNvSpPr>
            <a:spLocks noChangeArrowheads="1"/>
          </p:cNvSpPr>
          <p:nvPr/>
        </p:nvSpPr>
        <p:spPr bwMode="auto">
          <a:xfrm>
            <a:off x="1428750" y="2500314"/>
            <a:ext cx="2643188" cy="3427268"/>
          </a:xfrm>
          <a:prstGeom prst="rect">
            <a:avLst/>
          </a:prstGeom>
          <a:noFill/>
          <a:ln w="9525" cap="flat">
            <a:noFill/>
            <a:round/>
            <a:headEnd/>
            <a:tailEnd/>
          </a:ln>
          <a:effectLst/>
        </p:spPr>
        <p:txBody>
          <a:bodyPr lIns="100789" tIns="52411" rIns="100789" bIns="52411">
            <a:spAutoFit/>
          </a:bodyPr>
          <a:lstStyle/>
          <a:p>
            <a:pPr algn="ctr">
              <a:spcBef>
                <a:spcPts val="896"/>
              </a:spcBef>
              <a:tabLst>
                <a:tab pos="0" algn="l"/>
                <a:tab pos="1024019" algn="l"/>
                <a:tab pos="2048038" algn="l"/>
                <a:tab pos="3072056" algn="l"/>
                <a:tab pos="4096075" algn="l"/>
                <a:tab pos="5120094" algn="l"/>
                <a:tab pos="6144113" algn="l"/>
                <a:tab pos="7168132" algn="l"/>
                <a:tab pos="8192149" algn="l"/>
                <a:tab pos="9216168" algn="l"/>
                <a:tab pos="10240187" algn="l"/>
                <a:tab pos="11264206" algn="l"/>
              </a:tabLst>
            </a:pPr>
            <a:r>
              <a:rPr lang="el-GR" sz="3500" dirty="0">
                <a:solidFill>
                  <a:srgbClr val="953735"/>
                </a:solidFill>
                <a:latin typeface="Calibri" pitchFamily="32" charset="0"/>
              </a:rPr>
              <a:t>Συνιστάται από τον </a:t>
            </a:r>
            <a:r>
              <a:rPr lang="el-GR" sz="3500" b="1" dirty="0">
                <a:solidFill>
                  <a:srgbClr val="953735"/>
                </a:solidFill>
                <a:latin typeface="Calibri" pitchFamily="32" charset="0"/>
              </a:rPr>
              <a:t>ΕΓΚΕΦΑΛΟ</a:t>
            </a:r>
          </a:p>
          <a:p>
            <a:pPr algn="ctr">
              <a:spcBef>
                <a:spcPts val="896"/>
              </a:spcBef>
              <a:tabLst>
                <a:tab pos="0" algn="l"/>
                <a:tab pos="1024019" algn="l"/>
                <a:tab pos="2048038" algn="l"/>
                <a:tab pos="3072056" algn="l"/>
                <a:tab pos="4096075" algn="l"/>
                <a:tab pos="5120094" algn="l"/>
                <a:tab pos="6144113" algn="l"/>
                <a:tab pos="7168132" algn="l"/>
                <a:tab pos="8192149" algn="l"/>
                <a:tab pos="9216168" algn="l"/>
                <a:tab pos="10240187" algn="l"/>
                <a:tab pos="11264206" algn="l"/>
              </a:tabLst>
            </a:pPr>
            <a:r>
              <a:rPr lang="el-GR" sz="3500" dirty="0">
                <a:solidFill>
                  <a:srgbClr val="953735"/>
                </a:solidFill>
                <a:latin typeface="Calibri" pitchFamily="32" charset="0"/>
              </a:rPr>
              <a:t> και τον </a:t>
            </a:r>
            <a:r>
              <a:rPr lang="el-GR" sz="3500" b="1" dirty="0">
                <a:solidFill>
                  <a:srgbClr val="953735"/>
                </a:solidFill>
                <a:latin typeface="Calibri" pitchFamily="32" charset="0"/>
              </a:rPr>
              <a:t>ΝΩΤΙΑΙΟ ΜΥΕΛΟ</a:t>
            </a:r>
          </a:p>
        </p:txBody>
      </p:sp>
      <p:sp>
        <p:nvSpPr>
          <p:cNvPr id="18438" name="Oval 6"/>
          <p:cNvSpPr>
            <a:spLocks noChangeArrowheads="1"/>
          </p:cNvSpPr>
          <p:nvPr/>
        </p:nvSpPr>
        <p:spPr bwMode="auto">
          <a:xfrm>
            <a:off x="6786564" y="428626"/>
            <a:ext cx="714376" cy="1071562"/>
          </a:xfrm>
          <a:prstGeom prst="ellipse">
            <a:avLst/>
          </a:prstGeom>
          <a:solidFill>
            <a:srgbClr val="2BB909"/>
          </a:solidFill>
          <a:ln w="25560" cap="sq">
            <a:solidFill>
              <a:srgbClr val="548923"/>
            </a:solidFill>
            <a:miter lim="800000"/>
            <a:headEnd/>
            <a:tailEnd/>
          </a:ln>
          <a:effectLst/>
        </p:spPr>
        <p:txBody>
          <a:bodyPr wrap="none" lIns="102402" tIns="51201" rIns="102402" bIns="51201" anchor="ctr"/>
          <a:lstStyle/>
          <a:p>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Effect">
                      <p:stCondLst>
                        <p:cond delay="indefinite"/>
                      </p:stCondLst>
                      <p:childTnLst>
                        <p:par>
                          <p:cTn id="4" fill="hold" nodeType="clickEffect">
                            <p:stCondLst>
                              <p:cond delay="0"/>
                            </p:stCondLst>
                            <p:childTnLst>
                              <p:par>
                                <p:cTn id="5" presetID="35" presetClass="entr" fill="hold" nodeType="clickEffect">
                                  <p:stCondLst>
                                    <p:cond delay="0"/>
                                  </p:stCondLst>
                                  <p:childTnLst>
                                    <p:set>
                                      <p:cBhvr additive="repl">
                                        <p:cTn id="6" dur="1" fill="hold">
                                          <p:stCondLst>
                                            <p:cond delay="0"/>
                                          </p:stCondLst>
                                        </p:cTn>
                                        <p:tgtEl>
                                          <p:spTgt spid="18435"/>
                                        </p:tgtEl>
                                        <p:attrNameLst>
                                          <p:attrName>style.visibility</p:attrName>
                                        </p:attrNameLst>
                                      </p:cBhvr>
                                      <p:to>
                                        <p:strVal val="visible"/>
                                      </p:to>
                                    </p:set>
                                    <p:animEffect transition="in" filter="fade">
                                      <p:cBhvr additive="repl">
                                        <p:cTn id="7" dur="2000"/>
                                        <p:tgtEl>
                                          <p:spTgt spid="18435"/>
                                        </p:tgtEl>
                                      </p:cBhvr>
                                    </p:animEffect>
                                    <p:anim calcmode="lin" valueType="num">
                                      <p:cBhvr additive="repl">
                                        <p:cTn id="8" dur="2000" fill="hold"/>
                                        <p:tgtEl>
                                          <p:spTgt spid="18435"/>
                                        </p:tgtEl>
                                        <p:attrNameLst>
                                          <p:attrName>r</p:attrName>
                                        </p:attrNameLst>
                                      </p:cBhvr>
                                      <p:tavLst>
                                        <p:tav tm="100000">
                                          <p:val>
                                            <p:strVal val="720"/>
                                          </p:val>
                                        </p:tav>
                                        <p:tav tm="100000">
                                          <p:val>
                                            <p:strVal val="0"/>
                                          </p:val>
                                        </p:tav>
                                      </p:tavLst>
                                    </p:anim>
                                    <p:anim calcmode="lin" valueType="num">
                                      <p:cBhvr additive="repl">
                                        <p:cTn id="9" dur="2000" fill="hold"/>
                                        <p:tgtEl>
                                          <p:spTgt spid="18435"/>
                                        </p:tgtEl>
                                        <p:attrNameLst>
                                          <p:attrName>ppt_h</p:attrName>
                                        </p:attrNameLst>
                                      </p:cBhvr>
                                      <p:tavLst>
                                        <p:tav tm="100000">
                                          <p:val>
                                            <p:fltVal val="0"/>
                                          </p:val>
                                        </p:tav>
                                        <p:tav tm="100000">
                                          <p:val>
                                            <p:strVal val="#ppt_h"/>
                                          </p:val>
                                        </p:tav>
                                      </p:tavLst>
                                    </p:anim>
                                    <p:anim calcmode="lin" valueType="num">
                                      <p:cBhvr additive="repl">
                                        <p:cTn id="10" dur="2000" fill="hold"/>
                                        <p:tgtEl>
                                          <p:spTgt spid="18435"/>
                                        </p:tgtEl>
                                        <p:attrNameLst>
                                          <p:attrName>ppt_w</p:attrName>
                                        </p:attrNameLst>
                                      </p:cBhvr>
                                      <p:tavLst>
                                        <p:tav tm="100000">
                                          <p:val>
                                            <p:fltVal val="0"/>
                                          </p:val>
                                        </p:tav>
                                        <p:tav tm="100000">
                                          <p:val>
                                            <p:strVal val="#ppt_w"/>
                                          </p:val>
                                        </p:tav>
                                      </p:tavLst>
                                    </p:anim>
                                  </p:childTnLst>
                                </p:cTn>
                              </p:par>
                            </p:childTnLst>
                          </p:cTn>
                        </p:par>
                      </p:childTnLst>
                    </p:cTn>
                  </p:par>
                  <p:par>
                    <p:cTn id="11" fill="hold" nodeType="clickEffect">
                      <p:stCondLst>
                        <p:cond delay="indefinite"/>
                      </p:stCondLst>
                      <p:childTnLst>
                        <p:par>
                          <p:cTn id="12" fill="hold" nodeType="clickEffect">
                            <p:stCondLst>
                              <p:cond delay="0"/>
                            </p:stCondLst>
                            <p:childTnLst>
                              <p:par>
                                <p:cTn id="13" presetID="12" presetClass="entr" presetSubtype="4" fill="hold" nodeType="clickEffect">
                                  <p:stCondLst>
                                    <p:cond delay="0"/>
                                  </p:stCondLst>
                                  <p:childTnLst>
                                    <p:set>
                                      <p:cBhvr additive="repl">
                                        <p:cTn id="14" dur="1" fill="hold">
                                          <p:stCondLst>
                                            <p:cond delay="0"/>
                                          </p:stCondLst>
                                        </p:cTn>
                                        <p:tgtEl>
                                          <p:spTgt spid="18437">
                                            <p:txEl>
                                              <p:pRg st="0" end="0"/>
                                            </p:txEl>
                                          </p:spTgt>
                                        </p:tgtEl>
                                        <p:attrNameLst>
                                          <p:attrName>style.visibility</p:attrName>
                                        </p:attrNameLst>
                                      </p:cBhvr>
                                      <p:to>
                                        <p:strVal val="visible"/>
                                      </p:to>
                                    </p:set>
                                    <p:animEffect transition="in" filter="slide(fromBottom)">
                                      <p:cBhvr additive="repl">
                                        <p:cTn id="15" dur="500"/>
                                        <p:tgtEl>
                                          <p:spTgt spid="18437">
                                            <p:txEl>
                                              <p:pRg st="0" end="0"/>
                                            </p:txEl>
                                          </p:spTgt>
                                        </p:tgtEl>
                                      </p:cBhvr>
                                    </p:animEffect>
                                  </p:childTnLst>
                                </p:cTn>
                              </p:par>
                            </p:childTnLst>
                          </p:cTn>
                        </p:par>
                      </p:childTnLst>
                    </p:cTn>
                  </p:par>
                  <p:par>
                    <p:cTn id="16" fill="hold" nodeType="clickEffect">
                      <p:stCondLst>
                        <p:cond delay="indefinite"/>
                      </p:stCondLst>
                      <p:childTnLst>
                        <p:par>
                          <p:cTn id="17" fill="hold" nodeType="clickEffect">
                            <p:stCondLst>
                              <p:cond delay="0"/>
                            </p:stCondLst>
                            <p:childTnLst>
                              <p:par>
                                <p:cTn id="18" presetID="23" presetClass="entr" presetSubtype="16" fill="hold" grpId="0" nodeType="clickEffect">
                                  <p:stCondLst>
                                    <p:cond delay="0"/>
                                  </p:stCondLst>
                                  <p:childTnLst>
                                    <p:set>
                                      <p:cBhvr additive="repl">
                                        <p:cTn id="19" dur="1" fill="hold">
                                          <p:stCondLst>
                                            <p:cond delay="0"/>
                                          </p:stCondLst>
                                        </p:cTn>
                                        <p:tgtEl>
                                          <p:spTgt spid="18438"/>
                                        </p:tgtEl>
                                        <p:attrNameLst>
                                          <p:attrName>style.visibility</p:attrName>
                                        </p:attrNameLst>
                                      </p:cBhvr>
                                      <p:to>
                                        <p:strVal val="visible"/>
                                      </p:to>
                                    </p:set>
                                    <p:anim calcmode="lin" valueType="num">
                                      <p:cBhvr additive="repl">
                                        <p:cTn id="20" dur="500" fill="hold"/>
                                        <p:tgtEl>
                                          <p:spTgt spid="18438"/>
                                        </p:tgtEl>
                                        <p:attrNameLst>
                                          <p:attrName>ppt_w</p:attrName>
                                        </p:attrNameLst>
                                      </p:cBhvr>
                                      <p:tavLst>
                                        <p:tav tm="100000">
                                          <p:val>
                                            <p:fltVal val="0"/>
                                          </p:val>
                                        </p:tav>
                                        <p:tav tm="100000">
                                          <p:val>
                                            <p:strVal val="#ppt_w"/>
                                          </p:val>
                                        </p:tav>
                                      </p:tavLst>
                                    </p:anim>
                                    <p:anim calcmode="lin" valueType="num">
                                      <p:cBhvr additive="repl">
                                        <p:cTn id="21" dur="500" fill="hold"/>
                                        <p:tgtEl>
                                          <p:spTgt spid="18438"/>
                                        </p:tgtEl>
                                        <p:attrNameLst>
                                          <p:attrName>ppt_h</p:attrName>
                                        </p:attrNameLst>
                                      </p:cBhvr>
                                      <p:tavLst>
                                        <p:tav tm="100000">
                                          <p:val>
                                            <p:fltVal val="0"/>
                                          </p:val>
                                        </p:tav>
                                        <p:tav tm="100000">
                                          <p:val>
                                            <p:strVal val="#ppt_h"/>
                                          </p:val>
                                        </p:tav>
                                      </p:tavLst>
                                    </p:anim>
                                  </p:childTnLst>
                                </p:cTn>
                              </p:par>
                            </p:childTnLst>
                          </p:cTn>
                        </p:par>
                      </p:childTnLst>
                    </p:cTn>
                  </p:par>
                  <p:par>
                    <p:cTn id="22" fill="hold" nodeType="clickEffect">
                      <p:stCondLst>
                        <p:cond delay="indefinite"/>
                      </p:stCondLst>
                      <p:childTnLst>
                        <p:par>
                          <p:cTn id="23" fill="hold" nodeType="clickEffect">
                            <p:stCondLst>
                              <p:cond delay="0"/>
                            </p:stCondLst>
                            <p:childTnLst>
                              <p:par>
                                <p:cTn id="24" presetID="12" presetClass="entr" presetSubtype="4" fill="hold" nodeType="clickEffect">
                                  <p:stCondLst>
                                    <p:cond delay="0"/>
                                  </p:stCondLst>
                                  <p:childTnLst>
                                    <p:set>
                                      <p:cBhvr additive="repl">
                                        <p:cTn id="25" dur="1" fill="hold">
                                          <p:stCondLst>
                                            <p:cond delay="0"/>
                                          </p:stCondLst>
                                        </p:cTn>
                                        <p:tgtEl>
                                          <p:spTgt spid="18437">
                                            <p:txEl>
                                              <p:pRg st="1" end="1"/>
                                            </p:txEl>
                                          </p:spTgt>
                                        </p:tgtEl>
                                        <p:attrNameLst>
                                          <p:attrName>style.visibility</p:attrName>
                                        </p:attrNameLst>
                                      </p:cBhvr>
                                      <p:to>
                                        <p:strVal val="visible"/>
                                      </p:to>
                                    </p:set>
                                    <p:animEffect transition="in" filter="slide(fromBottom)">
                                      <p:cBhvr additive="repl">
                                        <p:cTn id="26" dur="500"/>
                                        <p:tgtEl>
                                          <p:spTgt spid="18437">
                                            <p:txEl>
                                              <p:pRg st="1" end="1"/>
                                            </p:txEl>
                                          </p:spTgt>
                                        </p:tgtEl>
                                      </p:cBhvr>
                                    </p:animEffect>
                                  </p:childTnLst>
                                </p:cTn>
                              </p:par>
                            </p:childTnLst>
                          </p:cTn>
                        </p:par>
                      </p:childTnLst>
                    </p:cTn>
                  </p:par>
                  <p:par>
                    <p:cTn id="27" fill="hold" nodeType="clickEffect">
                      <p:stCondLst>
                        <p:cond delay="indefinite"/>
                      </p:stCondLst>
                      <p:childTnLst>
                        <p:par>
                          <p:cTn id="28" fill="hold" nodeType="clickEffect">
                            <p:stCondLst>
                              <p:cond delay="0"/>
                            </p:stCondLst>
                            <p:childTnLst>
                              <p:par>
                                <p:cTn id="29" presetID="15" presetClass="entr" fill="hold" grpId="0" nodeType="clickEffect">
                                  <p:stCondLst>
                                    <p:cond delay="0"/>
                                  </p:stCondLst>
                                  <p:childTnLst>
                                    <p:set>
                                      <p:cBhvr additive="repl">
                                        <p:cTn id="30" dur="1" fill="hold">
                                          <p:stCondLst>
                                            <p:cond delay="0"/>
                                          </p:stCondLst>
                                        </p:cTn>
                                        <p:tgtEl>
                                          <p:spTgt spid="18436"/>
                                        </p:tgtEl>
                                        <p:attrNameLst>
                                          <p:attrName>style.visibility</p:attrName>
                                        </p:attrNameLst>
                                      </p:cBhvr>
                                      <p:to>
                                        <p:strVal val="visible"/>
                                      </p:to>
                                    </p:set>
                                    <p:anim calcmode="lin" valueType="num">
                                      <p:cBhvr additive="repl">
                                        <p:cTn id="31" dur="1000" fill="hold"/>
                                        <p:tgtEl>
                                          <p:spTgt spid="18436"/>
                                        </p:tgtEl>
                                        <p:attrNameLst>
                                          <p:attrName>ppt_w</p:attrName>
                                        </p:attrNameLst>
                                      </p:cBhvr>
                                      <p:tavLst>
                                        <p:tav tm="100000">
                                          <p:val>
                                            <p:fltVal val="0"/>
                                          </p:val>
                                        </p:tav>
                                        <p:tav tm="100000">
                                          <p:val>
                                            <p:strVal val="#ppt_w"/>
                                          </p:val>
                                        </p:tav>
                                      </p:tavLst>
                                    </p:anim>
                                    <p:anim calcmode="lin" valueType="num">
                                      <p:cBhvr additive="repl">
                                        <p:cTn id="32" dur="1000" fill="hold"/>
                                        <p:tgtEl>
                                          <p:spTgt spid="18436"/>
                                        </p:tgtEl>
                                        <p:attrNameLst>
                                          <p:attrName>ppt_h</p:attrName>
                                        </p:attrNameLst>
                                      </p:cBhvr>
                                      <p:tavLst>
                                        <p:tav tm="100000">
                                          <p:val>
                                            <p:fltVal val="0"/>
                                          </p:val>
                                        </p:tav>
                                        <p:tav tm="100000">
                                          <p:val>
                                            <p:strVal val="#ppt_h"/>
                                          </p:val>
                                        </p:tav>
                                      </p:tavLst>
                                    </p:anim>
                                    <p:anim calcmode="lin" valueType="num">
                                      <p:cBhvr additive="repl">
                                        <p:cTn id="33" dur="1000" fill="hold"/>
                                        <p:tgtEl>
                                          <p:spTgt spid="18436"/>
                                        </p:tgtEl>
                                        <p:attrNameLst>
                                          <p:attrName>ppt_x</p:attrName>
                                        </p:attrNameLst>
                                      </p:cBhvr>
                                      <p:tavLst>
                                        <p:tav tm="0" fmla="#ppt_x+(cos(-2*pi*(1-$))*-#ppt_x-sin(-2*pi*(1-$))*(1-#ppt_y))*(1-$)">
                                          <p:val>
                                            <p:fltVal val="0"/>
                                          </p:val>
                                        </p:tav>
                                        <p:tav tm="100000">
                                          <p:val>
                                            <p:fltVal val="1"/>
                                          </p:val>
                                        </p:tav>
                                      </p:tavLst>
                                    </p:anim>
                                    <p:anim calcmode="lin" valueType="num">
                                      <p:cBhvr additive="repl">
                                        <p:cTn id="34" dur="1000" fill="hold"/>
                                        <p:tgtEl>
                                          <p:spTgt spid="1843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animBg="1"/>
      <p:bldP spid="1843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026" name="Picture 2"/>
          <p:cNvPicPr>
            <a:picLocks noGrp="1" noChangeAspect="1" noChangeArrowheads="1"/>
          </p:cNvPicPr>
          <p:nvPr>
            <p:ph idx="1"/>
          </p:nvPr>
        </p:nvPicPr>
        <p:blipFill>
          <a:blip r:embed="rId2"/>
          <a:srcRect/>
          <a:stretch>
            <a:fillRect/>
          </a:stretch>
        </p:blipFill>
        <p:spPr bwMode="auto">
          <a:xfrm>
            <a:off x="457200" y="1824184"/>
            <a:ext cx="8229600" cy="407799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smtClean="0"/>
              <a:t>O</a:t>
            </a:r>
            <a:r>
              <a:rPr lang="el-GR" dirty="0" err="1" smtClean="0"/>
              <a:t>σφρητικό</a:t>
            </a:r>
            <a:r>
              <a:rPr lang="el-GR" dirty="0" smtClean="0"/>
              <a:t> νεύρο </a:t>
            </a:r>
            <a:endParaRPr lang="el-GR" dirty="0"/>
          </a:p>
        </p:txBody>
      </p:sp>
      <p:sp>
        <p:nvSpPr>
          <p:cNvPr id="3" name="2 - Θέση περιεχομένου"/>
          <p:cNvSpPr>
            <a:spLocks noGrp="1"/>
          </p:cNvSpPr>
          <p:nvPr>
            <p:ph idx="1"/>
          </p:nvPr>
        </p:nvSpPr>
        <p:spPr/>
        <p:txBody>
          <a:bodyPr>
            <a:normAutofit lnSpcReduction="10000"/>
          </a:bodyPr>
          <a:lstStyle/>
          <a:p>
            <a:r>
              <a:rPr lang="en-US" dirty="0" smtClean="0"/>
              <a:t>Y</a:t>
            </a:r>
            <a:r>
              <a:rPr lang="el-GR" dirty="0" err="1" smtClean="0"/>
              <a:t>πεύθυνο</a:t>
            </a:r>
            <a:r>
              <a:rPr lang="el-GR" dirty="0" smtClean="0"/>
              <a:t> για τη μετάδοση όσων μυρίζουμε στον εγκέφαλο.</a:t>
            </a:r>
            <a:endParaRPr lang="en-US" dirty="0" smtClean="0"/>
          </a:p>
          <a:p>
            <a:r>
              <a:rPr lang="el-GR" dirty="0" smtClean="0"/>
              <a:t> Αυτό το νεύρο ταξιδεύει από τον εγκέφαλο στον οσφρητικό βολβό, όπου αναλύονται οι μυρωδιές. </a:t>
            </a:r>
            <a:endParaRPr lang="el-GR" dirty="0" smtClean="0"/>
          </a:p>
          <a:p>
            <a:r>
              <a:rPr lang="el-GR" dirty="0" smtClean="0"/>
              <a:t>Οι </a:t>
            </a:r>
            <a:r>
              <a:rPr lang="el-GR" dirty="0" smtClean="0"/>
              <a:t>διαταραχές σε αυτό το νεύρο μπορούν να προκαλέσουν ανοσμία, αδυναμία ανίχνευσης αρωμάτων. Αυτό επηρεάζει επίσης δραματικά την αίσθηση της γεύσης μας.</a:t>
            </a:r>
            <a:endParaRPr lang="el-GR"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smtClean="0"/>
              <a:t>O</a:t>
            </a:r>
            <a:r>
              <a:rPr lang="el-GR" dirty="0" err="1" smtClean="0"/>
              <a:t>πτικό</a:t>
            </a:r>
            <a:r>
              <a:rPr lang="el-GR" dirty="0" smtClean="0"/>
              <a:t> νεύρο </a:t>
            </a:r>
            <a:endParaRPr lang="el-GR" dirty="0"/>
          </a:p>
        </p:txBody>
      </p:sp>
      <p:sp>
        <p:nvSpPr>
          <p:cNvPr id="3" name="2 - Θέση περιεχομένου"/>
          <p:cNvSpPr>
            <a:spLocks noGrp="1"/>
          </p:cNvSpPr>
          <p:nvPr>
            <p:ph idx="1"/>
          </p:nvPr>
        </p:nvSpPr>
        <p:spPr/>
        <p:txBody>
          <a:bodyPr/>
          <a:lstStyle/>
          <a:p>
            <a:r>
              <a:rPr lang="el-GR" dirty="0" smtClean="0"/>
              <a:t>μεταδίδει ηλεκτρικά σήματα από τον αμφιβληστροειδή </a:t>
            </a:r>
            <a:r>
              <a:rPr lang="el-GR" dirty="0" smtClean="0"/>
              <a:t>στον </a:t>
            </a:r>
            <a:r>
              <a:rPr lang="el-GR" dirty="0" smtClean="0"/>
              <a:t>εγκέφαλο, το οποίο μετατρέπει αυτά τα σήματα σε εικόνα αυτού που βλέπουμε στον κόσμο γύρω </a:t>
            </a:r>
            <a:r>
              <a:rPr lang="el-GR" dirty="0" smtClean="0"/>
              <a:t>μας.</a:t>
            </a:r>
          </a:p>
          <a:p>
            <a:r>
              <a:rPr lang="el-GR" dirty="0" smtClean="0"/>
              <a:t>Διαταραχές </a:t>
            </a:r>
            <a:r>
              <a:rPr lang="el-GR" dirty="0" smtClean="0"/>
              <a:t>του οπτικού νεύρου, όπως η οπτική νευρίτιδα, μπορεί να οδηγήσουν σε διαταραχές της όρασης, διπλή όραση και τύφλωση.</a:t>
            </a:r>
            <a:endParaRPr lang="el-GR"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err="1" smtClean="0"/>
              <a:t>O</a:t>
            </a:r>
            <a:r>
              <a:rPr lang="el-GR" dirty="0" err="1" smtClean="0"/>
              <a:t>φθαλμοκινητικό</a:t>
            </a:r>
            <a:r>
              <a:rPr lang="el-GR" dirty="0" smtClean="0"/>
              <a:t> νεύρο </a:t>
            </a:r>
            <a:endParaRPr lang="el-GR" dirty="0"/>
          </a:p>
        </p:txBody>
      </p:sp>
      <p:sp>
        <p:nvSpPr>
          <p:cNvPr id="3" name="2 - Θέση περιεχομένου"/>
          <p:cNvSpPr>
            <a:spLocks noGrp="1"/>
          </p:cNvSpPr>
          <p:nvPr>
            <p:ph idx="1"/>
          </p:nvPr>
        </p:nvSpPr>
        <p:spPr/>
        <p:txBody>
          <a:bodyPr/>
          <a:lstStyle/>
          <a:p>
            <a:r>
              <a:rPr lang="el-GR" dirty="0" smtClean="0"/>
              <a:t>Πρώτον, το </a:t>
            </a:r>
            <a:r>
              <a:rPr lang="el-GR" dirty="0" err="1" smtClean="0"/>
              <a:t>οφθαλμοκινητικό</a:t>
            </a:r>
            <a:r>
              <a:rPr lang="el-GR" dirty="0" smtClean="0"/>
              <a:t> νεύρο μεταδίδει σήματα που επιτρέπουν στα μάτια να κινούνται προς κάθε κατεύθυνση που δεν ελέγχονται από άλλα κρανιακά νεύρα.</a:t>
            </a:r>
            <a:endParaRPr lang="en-US" dirty="0" smtClean="0"/>
          </a:p>
          <a:p>
            <a:r>
              <a:rPr lang="el-GR" dirty="0" smtClean="0"/>
              <a:t>Δεύτερον, το </a:t>
            </a:r>
            <a:r>
              <a:rPr lang="el-GR" dirty="0" err="1" smtClean="0"/>
              <a:t>οφθαλμοκινητικό</a:t>
            </a:r>
            <a:r>
              <a:rPr lang="el-GR" dirty="0" smtClean="0"/>
              <a:t> νεύρο μεταφέρει παρασυμπαθητικές ίνες στην ίριδα, προκαλώντας τη συστολή της ίριδας όταν βρίσκεστε σε έντονο φως.</a:t>
            </a:r>
            <a:endParaRPr lang="el-GR"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Το τρίδυμο νεύρο </a:t>
            </a:r>
            <a:endParaRPr lang="el-GR" dirty="0"/>
          </a:p>
        </p:txBody>
      </p:sp>
      <p:sp>
        <p:nvSpPr>
          <p:cNvPr id="3" name="2 - Θέση περιεχομένου"/>
          <p:cNvSpPr>
            <a:spLocks noGrp="1"/>
          </p:cNvSpPr>
          <p:nvPr>
            <p:ph idx="1"/>
          </p:nvPr>
        </p:nvSpPr>
        <p:spPr/>
        <p:txBody>
          <a:bodyPr>
            <a:normAutofit fontScale="92500"/>
          </a:bodyPr>
          <a:lstStyle/>
          <a:p>
            <a:pPr algn="just"/>
            <a:r>
              <a:rPr lang="el-GR" dirty="0" smtClean="0"/>
              <a:t>Είναι κυρίως ένα αισθητήριο νεύρο </a:t>
            </a:r>
          </a:p>
          <a:p>
            <a:pPr algn="just"/>
            <a:r>
              <a:rPr lang="el-GR" dirty="0" smtClean="0"/>
              <a:t>Το τρίδυμο νεύρο ελέγχει ορισμένους μύες του προσώπου σημαντικούς για το μάσημα. </a:t>
            </a:r>
          </a:p>
          <a:p>
            <a:pPr algn="just"/>
            <a:r>
              <a:rPr lang="el-GR" dirty="0" smtClean="0"/>
              <a:t>Μία από τις χειρότερες επιπλοκές του προβλήματος με το τρίδυμο νεύρο είναι η νευραλγία του τριδύμου, μια ακραία μορφή πόνου στο πρόσωπο. Αυτό μπορεί να προκληθεί από ιό ή από μηχανικό ερεθισμό λόγω τριβής από δέσμη αιμοφόρων αγγείων κοντά στο νεύρο</a:t>
            </a:r>
            <a:endParaRPr lang="el-GR"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3074" name="Picture 2"/>
          <p:cNvPicPr>
            <a:picLocks noChangeAspect="1" noChangeArrowheads="1"/>
          </p:cNvPicPr>
          <p:nvPr/>
        </p:nvPicPr>
        <p:blipFill>
          <a:blip r:embed="rId2"/>
          <a:srcRect/>
          <a:stretch>
            <a:fillRect/>
          </a:stretch>
        </p:blipFill>
        <p:spPr bwMode="auto">
          <a:xfrm>
            <a:off x="357158" y="500042"/>
            <a:ext cx="8412987" cy="5608658"/>
          </a:xfrm>
          <a:prstGeom prst="rect">
            <a:avLst/>
          </a:prstGeom>
          <a:noFill/>
          <a:ln w="9525">
            <a:noFill/>
            <a:miter lim="800000"/>
            <a:headEnd/>
            <a:tailEnd/>
          </a:ln>
          <a:effec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 </a:t>
            </a:r>
            <a:r>
              <a:rPr lang="el-GR" b="1" dirty="0" err="1" smtClean="0"/>
              <a:t>Απαγωγό</a:t>
            </a:r>
            <a:r>
              <a:rPr lang="el-GR" b="1" dirty="0" smtClean="0"/>
              <a:t> νεύρο</a:t>
            </a:r>
            <a:endParaRPr lang="el-GR" dirty="0"/>
          </a:p>
        </p:txBody>
      </p:sp>
      <p:sp>
        <p:nvSpPr>
          <p:cNvPr id="3" name="2 - Θέση περιεχομένου"/>
          <p:cNvSpPr>
            <a:spLocks noGrp="1"/>
          </p:cNvSpPr>
          <p:nvPr>
            <p:ph idx="1"/>
          </p:nvPr>
        </p:nvSpPr>
        <p:spPr/>
        <p:txBody>
          <a:bodyPr/>
          <a:lstStyle/>
          <a:p>
            <a:pPr algn="just"/>
            <a:r>
              <a:rPr lang="el-GR" dirty="0" smtClean="0"/>
              <a:t>…είναι κινητικό νεύρο του οποίου η λειτουργία συνίσταται στην κίνηση των ανθρώπινων </a:t>
            </a:r>
            <a:r>
              <a:rPr lang="el-GR" dirty="0" smtClean="0">
                <a:hlinkClick r:id="rId2" tooltip="Μάτι"/>
              </a:rPr>
              <a:t>ματιών</a:t>
            </a:r>
            <a:r>
              <a:rPr lang="el-GR" dirty="0" smtClean="0"/>
              <a:t> και την πραγμάτωση της στροφής του βλέμματος προς τα έξω.</a:t>
            </a:r>
            <a:r>
              <a:rPr lang="el-GR" baseline="30000" dirty="0" smtClean="0">
                <a:hlinkClick r:id="rId3"/>
              </a:rPr>
              <a:t>[1]</a:t>
            </a:r>
            <a:r>
              <a:rPr lang="el-GR" dirty="0" smtClean="0"/>
              <a:t> </a:t>
            </a:r>
            <a:r>
              <a:rPr lang="el-GR" dirty="0" err="1" smtClean="0"/>
              <a:t>Νευρώνει</a:t>
            </a:r>
            <a:r>
              <a:rPr lang="el-GR" dirty="0" smtClean="0"/>
              <a:t> τον έξω ορθό </a:t>
            </a:r>
            <a:r>
              <a:rPr lang="el-GR" dirty="0" smtClean="0">
                <a:hlinkClick r:id="rId4" tooltip="Μυς"/>
              </a:rPr>
              <a:t>μυ</a:t>
            </a:r>
            <a:r>
              <a:rPr lang="el-GR" dirty="0" smtClean="0"/>
              <a:t> του ματιού.</a:t>
            </a:r>
            <a:endParaRPr lang="el-GR"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Προσωπικό ν.</a:t>
            </a:r>
            <a:endParaRPr lang="el-GR" dirty="0"/>
          </a:p>
        </p:txBody>
      </p:sp>
      <p:sp>
        <p:nvSpPr>
          <p:cNvPr id="3" name="2 - Θέση περιεχομένου"/>
          <p:cNvSpPr>
            <a:spLocks noGrp="1"/>
          </p:cNvSpPr>
          <p:nvPr>
            <p:ph idx="1"/>
          </p:nvPr>
        </p:nvSpPr>
        <p:spPr/>
        <p:txBody>
          <a:bodyPr>
            <a:normAutofit fontScale="85000" lnSpcReduction="20000"/>
          </a:bodyPr>
          <a:lstStyle/>
          <a:p>
            <a:pPr algn="just"/>
            <a:r>
              <a:rPr lang="el-GR" dirty="0" smtClean="0"/>
              <a:t>Ε</a:t>
            </a:r>
            <a:r>
              <a:rPr lang="el-GR" dirty="0" smtClean="0"/>
              <a:t>λέγχει </a:t>
            </a:r>
            <a:r>
              <a:rPr lang="el-GR" dirty="0" smtClean="0"/>
              <a:t>τους περισσότερους μύες του προσώπου. </a:t>
            </a:r>
          </a:p>
          <a:p>
            <a:pPr algn="just"/>
            <a:r>
              <a:rPr lang="el-GR" dirty="0" smtClean="0"/>
              <a:t>Αυτό το νεύρο </a:t>
            </a:r>
            <a:r>
              <a:rPr lang="el-GR" dirty="0" smtClean="0"/>
              <a:t>εκπέμπει</a:t>
            </a:r>
            <a:r>
              <a:rPr lang="el-GR" dirty="0" smtClean="0"/>
              <a:t> </a:t>
            </a:r>
            <a:r>
              <a:rPr lang="el-GR" dirty="0" smtClean="0"/>
              <a:t>σήματα γεύσης από το μπροστινό μέρος της </a:t>
            </a:r>
            <a:r>
              <a:rPr lang="el-GR" dirty="0" smtClean="0"/>
              <a:t>γλώσσας (μπροστινό 2/3), </a:t>
            </a:r>
            <a:r>
              <a:rPr lang="el-GR" dirty="0" smtClean="0"/>
              <a:t>μεταδίδει παρασυμπαθητικές ίνες που κάνουν τα μάτια να σκίζουν και να αιωρούνται και είναι υπεύθυνο για την </a:t>
            </a:r>
            <a:r>
              <a:rPr lang="el-GR" dirty="0" err="1" smtClean="0"/>
              <a:t>αίσθητικότητα</a:t>
            </a:r>
            <a:r>
              <a:rPr lang="el-GR" dirty="0" smtClean="0"/>
              <a:t> γύρω από το αυτί. </a:t>
            </a:r>
          </a:p>
          <a:p>
            <a:pPr algn="just"/>
            <a:r>
              <a:rPr lang="el-GR" dirty="0" smtClean="0"/>
              <a:t>Βοηθά επίσης στη διαμόρφωση της ακοής</a:t>
            </a:r>
          </a:p>
          <a:p>
            <a:pPr algn="just"/>
            <a:r>
              <a:rPr lang="el-GR" dirty="0" smtClean="0"/>
              <a:t>Αυτός είναι ο λόγος για τον οποίο η φλεγμονή του νεύρου του προσώπου, όπως στην παράλυση του </a:t>
            </a:r>
            <a:r>
              <a:rPr lang="el-GR" dirty="0" err="1" smtClean="0"/>
              <a:t>Bell</a:t>
            </a:r>
            <a:r>
              <a:rPr lang="el-GR" dirty="0" smtClean="0"/>
              <a:t>, μπορεί να οδηγήσει σε περισσότερα προβλήματα παρά στην αδυναμία του προσώπου, αν και τέτοια αδυναμία είναι συνήθως το πιο προφανές σύμπτωμα.</a:t>
            </a:r>
            <a:endParaRPr lang="el-GR"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smtClean="0"/>
              <a:t>Στατικοακουστικό</a:t>
            </a:r>
            <a:r>
              <a:rPr lang="el-GR" dirty="0" smtClean="0"/>
              <a:t> ν.</a:t>
            </a:r>
            <a:endParaRPr lang="el-GR" dirty="0"/>
          </a:p>
        </p:txBody>
      </p:sp>
      <p:sp>
        <p:nvSpPr>
          <p:cNvPr id="3" name="2 - Θέση περιεχομένου"/>
          <p:cNvSpPr>
            <a:spLocks noGrp="1"/>
          </p:cNvSpPr>
          <p:nvPr>
            <p:ph idx="1"/>
          </p:nvPr>
        </p:nvSpPr>
        <p:spPr/>
        <p:txBody>
          <a:bodyPr>
            <a:normAutofit/>
          </a:bodyPr>
          <a:lstStyle/>
          <a:p>
            <a:r>
              <a:rPr lang="el-GR" dirty="0" err="1" smtClean="0"/>
              <a:t>To</a:t>
            </a:r>
            <a:r>
              <a:rPr lang="el-GR" dirty="0" smtClean="0"/>
              <a:t> όγδοο κρανιακό νεύρο, αποτελείται από δύο διακριτά τμήματα: </a:t>
            </a:r>
            <a:r>
              <a:rPr lang="el-GR" dirty="0" smtClean="0"/>
              <a:t>το </a:t>
            </a:r>
            <a:r>
              <a:rPr lang="el-GR" dirty="0" err="1" smtClean="0"/>
              <a:t>αιθουσαίο</a:t>
            </a:r>
            <a:r>
              <a:rPr lang="el-GR" dirty="0" smtClean="0"/>
              <a:t> και κοχλιακό νεύρο με </a:t>
            </a:r>
            <a:r>
              <a:rPr lang="el-GR" dirty="0" smtClean="0"/>
              <a:t>επιφανειακή προέλευση στη διασταύρωση της γέφυρας και του προμήκη μυελού.</a:t>
            </a:r>
          </a:p>
          <a:p>
            <a:r>
              <a:rPr lang="el-GR" dirty="0" smtClean="0"/>
              <a:t>Τα δύο νεύρα ενώνονται, εισέρχονται στον ακουστικό πόρο μαζί με το προσωπικό νεύρο και στη συνέχεια διαχωρίζονται.</a:t>
            </a:r>
            <a:endParaRPr lang="el-GR"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Γλωσσοφαρυγγικό </a:t>
            </a:r>
            <a:r>
              <a:rPr lang="el-GR" dirty="0" err="1" smtClean="0"/>
              <a:t>νευρο</a:t>
            </a:r>
            <a:endParaRPr lang="el-GR" dirty="0"/>
          </a:p>
        </p:txBody>
      </p:sp>
      <p:sp>
        <p:nvSpPr>
          <p:cNvPr id="3" name="2 - Θέση περιεχομένου"/>
          <p:cNvSpPr>
            <a:spLocks noGrp="1"/>
          </p:cNvSpPr>
          <p:nvPr>
            <p:ph idx="1"/>
          </p:nvPr>
        </p:nvSpPr>
        <p:spPr/>
        <p:txBody>
          <a:bodyPr>
            <a:normAutofit fontScale="70000" lnSpcReduction="20000"/>
          </a:bodyPr>
          <a:lstStyle/>
          <a:p>
            <a:r>
              <a:rPr lang="el-GR" dirty="0" smtClean="0"/>
              <a:t>Περιέχει αισθητικές, κινητικές και εκκριτικές (παρασυμπαθητικές) ίνες.</a:t>
            </a:r>
          </a:p>
          <a:p>
            <a:r>
              <a:rPr lang="el-GR" b="1" dirty="0" smtClean="0"/>
              <a:t>Λειτουργίες</a:t>
            </a:r>
          </a:p>
          <a:p>
            <a:r>
              <a:rPr lang="el-GR" dirty="0" smtClean="0"/>
              <a:t>Τροφοδοτεί τον </a:t>
            </a:r>
            <a:r>
              <a:rPr lang="el-GR" dirty="0" err="1" smtClean="0"/>
              <a:t>στυλοφαρυγγικό</a:t>
            </a:r>
            <a:r>
              <a:rPr lang="el-GR" dirty="0" smtClean="0"/>
              <a:t> μυ .</a:t>
            </a:r>
          </a:p>
          <a:p>
            <a:r>
              <a:rPr lang="el-GR" dirty="0" smtClean="0"/>
              <a:t>Παρέχει παρασυμπαθητική νεύρωση της παρωτίδας μέσω του </a:t>
            </a:r>
            <a:r>
              <a:rPr lang="el-GR" dirty="0" err="1" smtClean="0"/>
              <a:t>ωτικού</a:t>
            </a:r>
            <a:r>
              <a:rPr lang="el-GR" dirty="0" smtClean="0"/>
              <a:t> γαγγλίου</a:t>
            </a:r>
          </a:p>
          <a:p>
            <a:r>
              <a:rPr lang="el-GR" dirty="0" smtClean="0"/>
              <a:t>Μεταφέρει σπλαχνικές αισθητηριακές πληροφορίες από τον καρωτιδικό κόλπο και το καρωτιδικό σώμα .</a:t>
            </a:r>
          </a:p>
          <a:p>
            <a:r>
              <a:rPr lang="el-GR" dirty="0" smtClean="0"/>
              <a:t>Παρέχει γενικές αισθητηριακές πληροφορίες από την εσωτερική επιφάνεια της τυμπανικής μεμβράνης, του άνω φάρυγγα (GVA) και το οπίσθιο ένα τρίτο της γλώσσας .</a:t>
            </a:r>
          </a:p>
          <a:p>
            <a:r>
              <a:rPr lang="el-GR" dirty="0" smtClean="0"/>
              <a:t>Παρέχει αίσθηση γεύσης από το οπίσθιο ένα τρίτο της γλώσσας , συμπεριλαμβανομένων των περιφερικών θηλών.</a:t>
            </a:r>
          </a:p>
          <a:p>
            <a:endParaRPr lang="el-GR"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5122" name="Picture 2"/>
          <p:cNvPicPr>
            <a:picLocks noGrp="1" noChangeAspect="1" noChangeArrowheads="1"/>
          </p:cNvPicPr>
          <p:nvPr>
            <p:ph idx="1"/>
          </p:nvPr>
        </p:nvPicPr>
        <p:blipFill>
          <a:blip r:embed="rId2"/>
          <a:srcRect t="7260" r="-904"/>
          <a:stretch>
            <a:fillRect/>
          </a:stretch>
        </p:blipFill>
        <p:spPr bwMode="auto">
          <a:xfrm>
            <a:off x="500034" y="1000108"/>
            <a:ext cx="7858180" cy="5416791"/>
          </a:xfrm>
          <a:prstGeom prst="rect">
            <a:avLst/>
          </a:prstGeom>
          <a:noFill/>
          <a:ln w="9525">
            <a:noFill/>
            <a:miter lim="800000"/>
            <a:headEnd/>
            <a:tailEnd/>
          </a:ln>
          <a:effectLst/>
        </p:spPr>
      </p:pic>
      <p:sp>
        <p:nvSpPr>
          <p:cNvPr id="5" name="4 - Ορθογώνιο"/>
          <p:cNvSpPr/>
          <p:nvPr/>
        </p:nvSpPr>
        <p:spPr>
          <a:xfrm>
            <a:off x="2428860" y="3643314"/>
            <a:ext cx="5929354" cy="278608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err="1" smtClean="0"/>
              <a:t>Πνευμονογαστρικό</a:t>
            </a:r>
            <a:r>
              <a:rPr lang="el-GR" b="1" dirty="0" smtClean="0"/>
              <a:t> νεύρο</a:t>
            </a:r>
            <a:endParaRPr lang="el-GR" dirty="0"/>
          </a:p>
        </p:txBody>
      </p:sp>
      <p:sp>
        <p:nvSpPr>
          <p:cNvPr id="3" name="2 - Θέση περιεχομένου"/>
          <p:cNvSpPr>
            <a:spLocks noGrp="1"/>
          </p:cNvSpPr>
          <p:nvPr>
            <p:ph idx="1"/>
          </p:nvPr>
        </p:nvSpPr>
        <p:spPr/>
        <p:txBody>
          <a:bodyPr>
            <a:normAutofit fontScale="92500"/>
          </a:bodyPr>
          <a:lstStyle/>
          <a:p>
            <a:pPr algn="just"/>
            <a:r>
              <a:rPr lang="el-GR" dirty="0" smtClean="0"/>
              <a:t>Είναι το δέκατο κρανιακό νεύρο ή </a:t>
            </a:r>
            <a:r>
              <a:rPr lang="el-GR" b="1" dirty="0" smtClean="0"/>
              <a:t>νεύρο X</a:t>
            </a:r>
          </a:p>
          <a:p>
            <a:pPr algn="just"/>
            <a:r>
              <a:rPr lang="el-GR" dirty="0" smtClean="0"/>
              <a:t>Σχετίζεται με τον παρασυμπαθητικό έλεγχο της καρδιάς, των πνευμόνων και του πεπτικού σωλήνα. </a:t>
            </a:r>
          </a:p>
          <a:p>
            <a:pPr algn="just"/>
            <a:r>
              <a:rPr lang="el-GR" dirty="0" smtClean="0"/>
              <a:t>Υπάρχουν δύο </a:t>
            </a:r>
            <a:r>
              <a:rPr lang="el-GR" dirty="0" err="1" smtClean="0"/>
              <a:t>πνευμονογαστρικά</a:t>
            </a:r>
            <a:r>
              <a:rPr lang="el-GR" dirty="0" smtClean="0"/>
              <a:t> νεύρα αλλά αναφέρονται συνήθως στον ενικό. </a:t>
            </a:r>
          </a:p>
          <a:p>
            <a:pPr algn="just"/>
            <a:r>
              <a:rPr lang="el-GR" dirty="0" smtClean="0"/>
              <a:t>Είναι το μακρύτερο νεύρο του αυτόνομου νευρικού συστήματος στο ανθρώπινο σώμα και περιλαμβάνει αισθητήριες και κινητικές ίνες</a:t>
            </a:r>
            <a:endParaRPr lang="el-GR"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t>Παραπληρωματικό νεύρο</a:t>
            </a:r>
            <a:endParaRPr lang="el-GR" dirty="0"/>
          </a:p>
        </p:txBody>
      </p:sp>
      <p:sp>
        <p:nvSpPr>
          <p:cNvPr id="3" name="2 - Θέση περιεχομένου"/>
          <p:cNvSpPr>
            <a:spLocks noGrp="1"/>
          </p:cNvSpPr>
          <p:nvPr>
            <p:ph idx="1"/>
          </p:nvPr>
        </p:nvSpPr>
        <p:spPr/>
        <p:txBody>
          <a:bodyPr/>
          <a:lstStyle/>
          <a:p>
            <a:pPr algn="just"/>
            <a:r>
              <a:rPr lang="el-GR" b="1" dirty="0" smtClean="0"/>
              <a:t>Ενδέκατο κρανιακό νεύρο</a:t>
            </a:r>
            <a:r>
              <a:rPr lang="el-GR" dirty="0" smtClean="0"/>
              <a:t> ή </a:t>
            </a:r>
            <a:r>
              <a:rPr lang="el-GR" b="1" dirty="0" smtClean="0"/>
              <a:t>κρανιακό νεύρο XI</a:t>
            </a:r>
            <a:r>
              <a:rPr lang="el-GR" dirty="0" smtClean="0"/>
              <a:t>, είναι το κρανιακό νεύρο που </a:t>
            </a:r>
            <a:r>
              <a:rPr lang="el-GR" dirty="0" err="1" smtClean="0"/>
              <a:t>νευρώνει</a:t>
            </a:r>
            <a:r>
              <a:rPr lang="el-GR" dirty="0" smtClean="0"/>
              <a:t> τους </a:t>
            </a:r>
            <a:r>
              <a:rPr lang="el-GR" dirty="0" err="1" smtClean="0"/>
              <a:t>στερνοκλειδομαστοειδείς</a:t>
            </a:r>
            <a:r>
              <a:rPr lang="el-GR" dirty="0" smtClean="0"/>
              <a:t> και τον τραπεζοειδή μύες. </a:t>
            </a:r>
          </a:p>
          <a:p>
            <a:pPr algn="just"/>
            <a:r>
              <a:rPr lang="el-GR" dirty="0" smtClean="0"/>
              <a:t>Κατατάσσεται ως το ενδέκατο από τα δώδεκα ζεύγη κρανιακών νεύρων επειδή παλαιότερα πίστευαν ότι μέρος του προέρχεται από τον εγκέφαλο.</a:t>
            </a:r>
            <a:endParaRPr lang="el-GR"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t>Υπογλώσσιο νεύρο</a:t>
            </a:r>
            <a:endParaRPr lang="el-GR" dirty="0"/>
          </a:p>
        </p:txBody>
      </p:sp>
      <p:sp>
        <p:nvSpPr>
          <p:cNvPr id="3" name="2 - Θέση περιεχομένου"/>
          <p:cNvSpPr>
            <a:spLocks noGrp="1"/>
          </p:cNvSpPr>
          <p:nvPr>
            <p:ph idx="1"/>
          </p:nvPr>
        </p:nvSpPr>
        <p:spPr/>
        <p:txBody>
          <a:bodyPr>
            <a:normAutofit fontScale="70000" lnSpcReduction="20000"/>
          </a:bodyPr>
          <a:lstStyle/>
          <a:p>
            <a:r>
              <a:rPr lang="el-GR" dirty="0" smtClean="0"/>
              <a:t>Αποτελεί το κινητικό νεύρο της γλώσσας</a:t>
            </a:r>
          </a:p>
          <a:p>
            <a:r>
              <a:rPr lang="el-GR" dirty="0" smtClean="0"/>
              <a:t>Κλάδοι:</a:t>
            </a:r>
          </a:p>
          <a:p>
            <a:pPr>
              <a:buNone/>
            </a:pPr>
            <a:r>
              <a:rPr lang="el-GR" dirty="0" smtClean="0"/>
              <a:t>1. Μηνιγγικός κλάδος για τη σκληρή </a:t>
            </a:r>
            <a:r>
              <a:rPr lang="el-GR" dirty="0" smtClean="0">
                <a:hlinkClick r:id="rId2" tooltip="Μήνιγγα"/>
              </a:rPr>
              <a:t>μήνιγγα</a:t>
            </a:r>
            <a:r>
              <a:rPr lang="el-GR" dirty="0" smtClean="0"/>
              <a:t>.</a:t>
            </a:r>
          </a:p>
          <a:p>
            <a:pPr>
              <a:buNone/>
            </a:pPr>
            <a:r>
              <a:rPr lang="el-GR" dirty="0" smtClean="0"/>
              <a:t>2. </a:t>
            </a:r>
            <a:r>
              <a:rPr lang="el-GR" dirty="0" err="1" smtClean="0"/>
              <a:t>Αναστομωτικοί</a:t>
            </a:r>
            <a:r>
              <a:rPr lang="el-GR" dirty="0" smtClean="0"/>
              <a:t> κλάδοι με τα γειτονικά νεύρα.</a:t>
            </a:r>
          </a:p>
          <a:p>
            <a:pPr>
              <a:buNone/>
            </a:pPr>
            <a:r>
              <a:rPr lang="el-GR" dirty="0" smtClean="0"/>
              <a:t>3. Ο κατιών κλάδος από ίνες Α1 νεύρου, φέρεται προς τα κάτω, πάνω στην έξω καρωτίδα και αναστομώνεται με το κατιόν αυχενικό νεύρο (Α2 και Α3 ίνες) σχηματίζοντας έτσι την αγκύλη του υπογλώσσιου νεύρου.</a:t>
            </a:r>
          </a:p>
          <a:p>
            <a:pPr>
              <a:buNone/>
            </a:pPr>
            <a:r>
              <a:rPr lang="el-GR" dirty="0" smtClean="0"/>
              <a:t>4. Ο </a:t>
            </a:r>
            <a:r>
              <a:rPr lang="el-GR" dirty="0" err="1" smtClean="0"/>
              <a:t>θυρεοϋοειδής</a:t>
            </a:r>
            <a:r>
              <a:rPr lang="el-GR" dirty="0" smtClean="0"/>
              <a:t> κλάδος (αυχενικός κλάδος) </a:t>
            </a:r>
            <a:r>
              <a:rPr lang="el-GR" dirty="0" err="1" smtClean="0"/>
              <a:t>νευρώνει</a:t>
            </a:r>
            <a:r>
              <a:rPr lang="el-GR" dirty="0" smtClean="0"/>
              <a:t> τον </a:t>
            </a:r>
            <a:r>
              <a:rPr lang="el-GR" dirty="0" err="1" smtClean="0"/>
              <a:t>θυρεοϋοειδή</a:t>
            </a:r>
            <a:r>
              <a:rPr lang="el-GR" dirty="0" smtClean="0"/>
              <a:t> μυ.</a:t>
            </a:r>
          </a:p>
          <a:p>
            <a:pPr>
              <a:buNone/>
            </a:pPr>
            <a:r>
              <a:rPr lang="el-GR" dirty="0" smtClean="0"/>
              <a:t>5. Ο </a:t>
            </a:r>
            <a:r>
              <a:rPr lang="el-GR" dirty="0" err="1" smtClean="0"/>
              <a:t>γενειοϋοειδής</a:t>
            </a:r>
            <a:r>
              <a:rPr lang="el-GR" dirty="0" smtClean="0"/>
              <a:t> κλάδος (αυχενικός κλάδος) για τον ομώνυμο μυ.</a:t>
            </a:r>
          </a:p>
          <a:p>
            <a:pPr>
              <a:buNone/>
            </a:pPr>
            <a:r>
              <a:rPr lang="el-GR" dirty="0" smtClean="0"/>
              <a:t>6. Οι γλωσσικοί κλάδοι, οι οποίοι </a:t>
            </a:r>
            <a:r>
              <a:rPr lang="el-GR" dirty="0" err="1" smtClean="0"/>
              <a:t>νευρώνουν</a:t>
            </a:r>
            <a:r>
              <a:rPr lang="el-GR" dirty="0" smtClean="0"/>
              <a:t> όλους τους μυς της γλώσσας.</a:t>
            </a:r>
          </a:p>
          <a:p>
            <a:endParaRPr lang="el-GR"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Αυτόνομο νευρικό σύστημα</a:t>
            </a:r>
            <a:endParaRPr lang="el-GR" dirty="0"/>
          </a:p>
        </p:txBody>
      </p:sp>
      <p:sp>
        <p:nvSpPr>
          <p:cNvPr id="3" name="2 - Θέση περιεχομένου"/>
          <p:cNvSpPr>
            <a:spLocks noGrp="1"/>
          </p:cNvSpPr>
          <p:nvPr>
            <p:ph idx="1"/>
          </p:nvPr>
        </p:nvSpPr>
        <p:spPr/>
        <p:txBody>
          <a:bodyPr>
            <a:normAutofit fontScale="85000" lnSpcReduction="20000"/>
          </a:bodyPr>
          <a:lstStyle/>
          <a:p>
            <a:r>
              <a:rPr lang="el-GR" dirty="0" smtClean="0"/>
              <a:t>Το αυτόνομο νευρικό σύστημα χωρίζεται από μεριάς ανατομικής τοπογραφίας σε</a:t>
            </a:r>
          </a:p>
          <a:p>
            <a:pPr lvl="1"/>
            <a:r>
              <a:rPr lang="el-GR" dirty="0" smtClean="0"/>
              <a:t> </a:t>
            </a:r>
            <a:r>
              <a:rPr lang="el-GR" b="1" dirty="0" smtClean="0"/>
              <a:t>συμπαθητικό νευρικό σύστημα</a:t>
            </a:r>
            <a:r>
              <a:rPr lang="el-GR" dirty="0" smtClean="0"/>
              <a:t> και</a:t>
            </a:r>
          </a:p>
          <a:p>
            <a:pPr lvl="1"/>
            <a:r>
              <a:rPr lang="el-GR" dirty="0" smtClean="0"/>
              <a:t>σε </a:t>
            </a:r>
            <a:r>
              <a:rPr lang="el-GR" b="1" dirty="0" smtClean="0"/>
              <a:t>παρασυμπαθητικό νευρικό σύστημα</a:t>
            </a:r>
            <a:r>
              <a:rPr lang="el-GR" dirty="0" smtClean="0"/>
              <a:t>.</a:t>
            </a:r>
          </a:p>
          <a:p>
            <a:r>
              <a:rPr lang="el-GR" dirty="0" smtClean="0"/>
              <a:t>Το συμπαθητικό σύστημα περιλαμβάνει τα νεύρα τα οποία εξέρχονται από το ύψος των τμημάτων του θώρακα και της οσφύς της σπονδυλικής στήλης (</a:t>
            </a:r>
            <a:r>
              <a:rPr lang="el-GR" dirty="0" err="1" smtClean="0"/>
              <a:t>θωρακο</a:t>
            </a:r>
            <a:r>
              <a:rPr lang="el-GR" dirty="0" smtClean="0"/>
              <a:t>-οσφυϊκό),</a:t>
            </a:r>
          </a:p>
          <a:p>
            <a:r>
              <a:rPr lang="el-GR" dirty="0" smtClean="0"/>
              <a:t>Αυτό το παρασυμπαθητικό σύστημα περιλαμβάνει τα νεύρα τα οποία εξέρχονται από το ύψος του κρανίου και του ιερού τμήματος της σπονδυλικής στήλης (</a:t>
            </a:r>
            <a:r>
              <a:rPr lang="el-GR" dirty="0" err="1" smtClean="0"/>
              <a:t>κρανιο</a:t>
            </a:r>
            <a:r>
              <a:rPr lang="el-GR" dirty="0" smtClean="0"/>
              <a:t>-ιερό).</a:t>
            </a:r>
          </a:p>
          <a:p>
            <a:endParaRPr lang="el-GR"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Τα νεύρα του αυτόνομου συστήματος (ή σπλαχνικά νεύρα)</a:t>
            </a:r>
            <a:br>
              <a:rPr lang="el-GR" dirty="0" smtClean="0"/>
            </a:br>
            <a:endParaRPr lang="el-GR" dirty="0"/>
          </a:p>
        </p:txBody>
      </p:sp>
      <p:sp>
        <p:nvSpPr>
          <p:cNvPr id="3" name="2 - Θέση περιεχομένου"/>
          <p:cNvSpPr>
            <a:spLocks noGrp="1"/>
          </p:cNvSpPr>
          <p:nvPr>
            <p:ph idx="1"/>
          </p:nvPr>
        </p:nvSpPr>
        <p:spPr/>
        <p:txBody>
          <a:bodyPr>
            <a:normAutofit fontScale="70000" lnSpcReduction="20000"/>
          </a:bodyPr>
          <a:lstStyle/>
          <a:p>
            <a:r>
              <a:rPr lang="el-GR" dirty="0" smtClean="0"/>
              <a:t>Εκβάλουν από τον νωτιαίο μυελό.</a:t>
            </a:r>
          </a:p>
          <a:p>
            <a:r>
              <a:rPr lang="el-GR" dirty="0" smtClean="0"/>
              <a:t>Εξέρχονται από το κεντρικό νευρικό σύστημα και διασπείρονται σε όλα τα σπλάχνα (όργανα), τα αγγεία, τους αδένες, την καρδιά καθώς και σε όλο το μήκος της λείας μυϊκής μάζας όπου και αν βρίσκεται αυτή (η λεία μυϊκή μάζα ανευρίσκεται κυρίως στα κοίλα σπλάχνα, όπως του γαστρεντερικού σωλήνα).</a:t>
            </a:r>
          </a:p>
          <a:p>
            <a:r>
              <a:rPr lang="el-GR" dirty="0" smtClean="0"/>
              <a:t>Το </a:t>
            </a:r>
            <a:r>
              <a:rPr lang="el-GR" b="1" dirty="0" smtClean="0"/>
              <a:t>αυτόνομο</a:t>
            </a:r>
            <a:r>
              <a:rPr lang="el-GR" dirty="0" smtClean="0"/>
              <a:t> σύστημα συνηθίζεται να ονομάζεται και </a:t>
            </a:r>
            <a:r>
              <a:rPr lang="el-GR" b="1" dirty="0" smtClean="0"/>
              <a:t>φυτικό νευρικό σύστημα</a:t>
            </a:r>
            <a:r>
              <a:rPr lang="el-GR" dirty="0" smtClean="0"/>
              <a:t>.</a:t>
            </a:r>
          </a:p>
          <a:p>
            <a:r>
              <a:rPr lang="el-GR" dirty="0" smtClean="0"/>
              <a:t>Χαρακτηριστικό και αυτού του είδους των νεύρων, είναι η παρεμβολή στην διαδρομή τους, των </a:t>
            </a:r>
            <a:r>
              <a:rPr lang="el-GR" b="1" dirty="0" smtClean="0"/>
              <a:t>συμπαθητικών γαγγλίων</a:t>
            </a:r>
            <a:r>
              <a:rPr lang="el-GR" dirty="0" smtClean="0"/>
              <a:t> παρά την σπονδυλική στήλη, τα οποία συνδέονται μεταξύ τους σχηματίζοντας την </a:t>
            </a:r>
            <a:r>
              <a:rPr lang="el-GR" b="1" dirty="0" smtClean="0"/>
              <a:t>συμπαθητική άλυσο</a:t>
            </a:r>
            <a:r>
              <a:rPr lang="el-GR" dirty="0" smtClean="0"/>
              <a:t>, καθώς και των ονομαζόμενων </a:t>
            </a:r>
            <a:r>
              <a:rPr lang="el-GR" b="1" dirty="0" smtClean="0"/>
              <a:t>σπλαχνικών γάγγλιων</a:t>
            </a:r>
            <a:r>
              <a:rPr lang="el-GR" dirty="0" smtClean="0"/>
              <a:t>, τα οποία ανευρίσκονται κοντά στα σπλαχνικά όργανα.</a:t>
            </a:r>
          </a:p>
          <a:p>
            <a:endParaRPr lang="el-GR"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Υπότιτλος"/>
          <p:cNvSpPr>
            <a:spLocks noGrp="1"/>
          </p:cNvSpPr>
          <p:nvPr>
            <p:ph type="subTitle" idx="1"/>
          </p:nvPr>
        </p:nvSpPr>
        <p:spPr/>
        <p:txBody>
          <a:bodyPr/>
          <a:lstStyle/>
          <a:p>
            <a:r>
              <a:rPr lang="el-GR" dirty="0" smtClean="0"/>
              <a:t>Μαρία </a:t>
            </a:r>
            <a:r>
              <a:rPr lang="el-GR" dirty="0" err="1" smtClean="0"/>
              <a:t>Λαγκαδινού</a:t>
            </a:r>
            <a:r>
              <a:rPr lang="el-GR" dirty="0" smtClean="0"/>
              <a:t> </a:t>
            </a:r>
          </a:p>
        </p:txBody>
      </p:sp>
      <p:sp>
        <p:nvSpPr>
          <p:cNvPr id="2" name="1 - Τίτλος"/>
          <p:cNvSpPr>
            <a:spLocks noGrp="1"/>
          </p:cNvSpPr>
          <p:nvPr>
            <p:ph type="ctrTitle"/>
          </p:nvPr>
        </p:nvSpPr>
        <p:spPr/>
        <p:txBody>
          <a:bodyPr/>
          <a:lstStyle/>
          <a:p>
            <a:r>
              <a:rPr lang="el-GR" dirty="0" smtClean="0"/>
              <a:t>Ανατομία </a:t>
            </a:r>
            <a:br>
              <a:rPr lang="el-GR" dirty="0" smtClean="0"/>
            </a:br>
            <a:r>
              <a:rPr lang="el-GR" dirty="0"/>
              <a:t>Α</a:t>
            </a:r>
            <a:r>
              <a:rPr lang="el-GR" dirty="0" smtClean="0"/>
              <a:t>γγεία σώματος </a:t>
            </a:r>
            <a:endParaRPr lang="el-GR"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026" name="Picture 2"/>
          <p:cNvPicPr>
            <a:picLocks noGrp="1" noChangeAspect="1" noChangeArrowheads="1"/>
          </p:cNvPicPr>
          <p:nvPr>
            <p:ph sz="quarter" idx="1"/>
          </p:nvPr>
        </p:nvPicPr>
        <p:blipFill>
          <a:blip r:embed="rId2"/>
          <a:srcRect/>
          <a:stretch>
            <a:fillRect/>
          </a:stretch>
        </p:blipFill>
        <p:spPr bwMode="auto">
          <a:xfrm>
            <a:off x="642910" y="357166"/>
            <a:ext cx="8101269" cy="618484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0242" name="Picture 2"/>
          <p:cNvPicPr>
            <a:picLocks noGrp="1" noChangeAspect="1" noChangeArrowheads="1"/>
          </p:cNvPicPr>
          <p:nvPr>
            <p:ph sz="quarter" idx="1"/>
          </p:nvPr>
        </p:nvPicPr>
        <p:blipFill>
          <a:blip r:embed="rId2"/>
          <a:srcRect/>
          <a:stretch>
            <a:fillRect/>
          </a:stretch>
        </p:blipFill>
        <p:spPr bwMode="auto">
          <a:xfrm>
            <a:off x="285720" y="367763"/>
            <a:ext cx="8286808" cy="617817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2050" name="Picture 2"/>
          <p:cNvPicPr>
            <a:picLocks noGrp="1" noChangeAspect="1" noChangeArrowheads="1"/>
          </p:cNvPicPr>
          <p:nvPr>
            <p:ph sz="quarter" idx="1"/>
          </p:nvPr>
        </p:nvPicPr>
        <p:blipFill>
          <a:blip r:embed="rId2"/>
          <a:srcRect/>
          <a:stretch>
            <a:fillRect/>
          </a:stretch>
        </p:blipFill>
        <p:spPr bwMode="auto">
          <a:xfrm>
            <a:off x="500034" y="214290"/>
            <a:ext cx="8359222" cy="621653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Δομή των αγγείων</a:t>
            </a:r>
            <a:endParaRPr lang="el-GR" dirty="0"/>
          </a:p>
        </p:txBody>
      </p:sp>
      <p:pic>
        <p:nvPicPr>
          <p:cNvPr id="3074" name="Picture 2"/>
          <p:cNvPicPr>
            <a:picLocks noGrp="1" noChangeAspect="1" noChangeArrowheads="1"/>
          </p:cNvPicPr>
          <p:nvPr>
            <p:ph sz="quarter" idx="1"/>
          </p:nvPr>
        </p:nvPicPr>
        <p:blipFill>
          <a:blip r:embed="rId2">
            <a:grayscl/>
          </a:blip>
          <a:srcRect/>
          <a:stretch>
            <a:fillRect/>
          </a:stretch>
        </p:blipFill>
        <p:spPr bwMode="auto">
          <a:xfrm>
            <a:off x="500034" y="1571612"/>
            <a:ext cx="8258204" cy="471501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Χοριοειδής μήνιγγα </a:t>
            </a:r>
            <a:endParaRPr lang="el-GR" dirty="0"/>
          </a:p>
        </p:txBody>
      </p:sp>
      <p:sp>
        <p:nvSpPr>
          <p:cNvPr id="3" name="2 - Θέση περιεχομένου"/>
          <p:cNvSpPr>
            <a:spLocks noGrp="1"/>
          </p:cNvSpPr>
          <p:nvPr>
            <p:ph idx="1"/>
          </p:nvPr>
        </p:nvSpPr>
        <p:spPr/>
        <p:txBody>
          <a:bodyPr>
            <a:normAutofit lnSpcReduction="10000"/>
          </a:bodyPr>
          <a:lstStyle/>
          <a:p>
            <a:pPr algn="just"/>
            <a:r>
              <a:rPr lang="el-GR" dirty="0" smtClean="0"/>
              <a:t>βρίσκεται σε άμεση επαφή με τον εγκέφαλο, παρακολουθεί όλες τις </a:t>
            </a:r>
            <a:r>
              <a:rPr lang="el-GR" dirty="0" err="1" smtClean="0"/>
              <a:t>αναγλυφές</a:t>
            </a:r>
            <a:r>
              <a:rPr lang="el-GR" dirty="0" smtClean="0"/>
              <a:t> και τις </a:t>
            </a:r>
            <a:r>
              <a:rPr lang="el-GR" dirty="0" err="1" smtClean="0"/>
              <a:t>αυλακές</a:t>
            </a:r>
            <a:r>
              <a:rPr lang="el-GR" dirty="0" smtClean="0"/>
              <a:t> του και περιέχει τις αρτηρίες που τρέφουν τον εγκέφαλο.</a:t>
            </a:r>
          </a:p>
          <a:p>
            <a:pPr algn="just"/>
            <a:r>
              <a:rPr lang="el-GR" dirty="0" smtClean="0"/>
              <a:t> Η χοριοειδής μήνιγγα παρουσιάζει </a:t>
            </a:r>
            <a:r>
              <a:rPr lang="el-GR" dirty="0" err="1" smtClean="0"/>
              <a:t>προσεκβολές</a:t>
            </a:r>
            <a:r>
              <a:rPr lang="el-GR" dirty="0" smtClean="0"/>
              <a:t> με αγγεία, που έχουν εισχωρήσει μέσα στις κοιλίες του εγκεφάλου και που λέγονται χοριοειδή πλέγματα, και όπου παράγεται το </a:t>
            </a:r>
            <a:r>
              <a:rPr lang="el-GR" dirty="0" smtClean="0">
                <a:hlinkClick r:id="rId2" tooltip="Εγκεφαλονωτιαίο υγρό"/>
              </a:rPr>
              <a:t>εγκεφαλονωτιαίο υγρό</a:t>
            </a:r>
            <a:r>
              <a:rPr lang="el-GR" dirty="0" smtClean="0"/>
              <a:t>.</a:t>
            </a:r>
          </a:p>
          <a:p>
            <a:endParaRPr lang="el-GR"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026" name="Picture 2"/>
          <p:cNvPicPr>
            <a:picLocks noGrp="1" noChangeAspect="1" noChangeArrowheads="1"/>
          </p:cNvPicPr>
          <p:nvPr>
            <p:ph idx="1"/>
          </p:nvPr>
        </p:nvPicPr>
        <p:blipFill>
          <a:blip r:embed="rId2"/>
          <a:srcRect/>
          <a:stretch>
            <a:fillRect/>
          </a:stretch>
        </p:blipFill>
        <p:spPr bwMode="auto">
          <a:xfrm>
            <a:off x="785786" y="357166"/>
            <a:ext cx="7286676" cy="620638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098" name="Picture 2"/>
          <p:cNvPicPr>
            <a:picLocks noGrp="1" noChangeAspect="1" noChangeArrowheads="1"/>
          </p:cNvPicPr>
          <p:nvPr>
            <p:ph sz="quarter" idx="1"/>
          </p:nvPr>
        </p:nvPicPr>
        <p:blipFill>
          <a:blip r:embed="rId2"/>
          <a:srcRect/>
          <a:stretch>
            <a:fillRect/>
          </a:stretch>
        </p:blipFill>
        <p:spPr bwMode="auto">
          <a:xfrm>
            <a:off x="642910" y="357166"/>
            <a:ext cx="8096424" cy="605431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t>Αρτηρίες</a:t>
            </a:r>
            <a:endParaRPr lang="el-GR" dirty="0"/>
          </a:p>
        </p:txBody>
      </p:sp>
      <p:sp>
        <p:nvSpPr>
          <p:cNvPr id="3" name="2 - Θέση περιεχομένου"/>
          <p:cNvSpPr>
            <a:spLocks noGrp="1"/>
          </p:cNvSpPr>
          <p:nvPr>
            <p:ph idx="1"/>
          </p:nvPr>
        </p:nvSpPr>
        <p:spPr/>
        <p:txBody>
          <a:bodyPr/>
          <a:lstStyle/>
          <a:p>
            <a:r>
              <a:rPr lang="el-GR" dirty="0" smtClean="0"/>
              <a:t>Αγγεία </a:t>
            </a:r>
            <a:r>
              <a:rPr lang="el-GR" dirty="0" err="1" smtClean="0"/>
              <a:t>πουμεταφέρουν</a:t>
            </a:r>
            <a:r>
              <a:rPr lang="el-GR" dirty="0" smtClean="0"/>
              <a:t> οξυγονωμένο αίμα από την καρδιά. </a:t>
            </a:r>
          </a:p>
          <a:p>
            <a:r>
              <a:rPr lang="el-GR" dirty="0" smtClean="0"/>
              <a:t>Όσο απομακρύνονται από την καρδιά, διακλαδίζονται και σχηματίζουν όλο και μικρότερα αγγεία, μικρότερες αρτηρίες και </a:t>
            </a:r>
            <a:r>
              <a:rPr lang="el-GR" dirty="0" err="1" smtClean="0"/>
              <a:t>αρτηρίδια</a:t>
            </a:r>
            <a:r>
              <a:rPr lang="el-GR" dirty="0" smtClean="0"/>
              <a:t>, τα οποία τελικά καταλήγουν στα τριχοειδή αγγεία.</a:t>
            </a:r>
            <a:endParaRPr lang="el-GR"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fontScale="55000" lnSpcReduction="20000"/>
          </a:bodyPr>
          <a:lstStyle/>
          <a:p>
            <a:pPr algn="just"/>
            <a:r>
              <a:rPr lang="el-GR" b="1" dirty="0" smtClean="0"/>
              <a:t>Ελαστικού τύπου αρτηρίες: </a:t>
            </a:r>
            <a:r>
              <a:rPr lang="el-GR" dirty="0" smtClean="0"/>
              <a:t>Οι ελαστικού τύπου αρτηρίες (ή μεταφορικές αρτηρίες) είναι οι μεγαλύτερες και δέχονται αίμα κατευθείαν από την καρδία. Ως αποτέλεσμα του τελευταίου δέχονται μεγάλες περιοδικές μεταβολές της πίεσης του αίματος. Για να αντισταθμίσουν αυτές τις αλλαγές, τα τοιχώματα αυτών των αρτηριών διαθέτουν άφθονες ελαστικές ίνες. Οι ίνες πέρα από τη στερεότητα και δυνατότητα διάτασης των αγγείων που προσφέρουν, διατηρούν σταθερή τη πίεση του αίματος στο χρονικό διάστημα που μεσολαβεί μεταξύ δύο καρδιακών παλμών.</a:t>
            </a:r>
          </a:p>
          <a:p>
            <a:pPr algn="just"/>
            <a:r>
              <a:rPr lang="el-GR" dirty="0" smtClean="0"/>
              <a:t>Στις αρτηρίες αυτού του τύπου περιλαμβάνονται η </a:t>
            </a:r>
            <a:r>
              <a:rPr lang="el-GR" dirty="0" smtClean="0">
                <a:hlinkClick r:id="rId2" tooltip="Αορτή"/>
              </a:rPr>
              <a:t>αορτή</a:t>
            </a:r>
            <a:r>
              <a:rPr lang="el-GR" dirty="0" smtClean="0"/>
              <a:t>, οι κοινές </a:t>
            </a:r>
            <a:r>
              <a:rPr lang="el-GR" dirty="0" smtClean="0">
                <a:hlinkClick r:id="rId3" tooltip="Καρωτίδα"/>
              </a:rPr>
              <a:t>καρωτίδες</a:t>
            </a:r>
            <a:r>
              <a:rPr lang="el-GR" dirty="0" smtClean="0"/>
              <a:t> και οι </a:t>
            </a:r>
            <a:r>
              <a:rPr lang="el-GR" dirty="0" smtClean="0">
                <a:hlinkClick r:id="rId4" tooltip="Υποκλείδια αρτηρία (δεν έχει γραφτεί ακόμα)"/>
              </a:rPr>
              <a:t>υποκλείδιες αρτηρίες</a:t>
            </a:r>
            <a:r>
              <a:rPr lang="el-GR" dirty="0" smtClean="0"/>
              <a:t>.</a:t>
            </a:r>
          </a:p>
          <a:p>
            <a:pPr algn="just"/>
            <a:r>
              <a:rPr lang="el-GR" b="1" dirty="0" smtClean="0"/>
              <a:t>Μυϊκού τύπου αρτηρίες: </a:t>
            </a:r>
            <a:r>
              <a:rPr lang="el-GR" dirty="0" smtClean="0"/>
              <a:t>Στις αρτηρίες μυϊκού τύπου ανήκουν οι περισσότερες από τις αρτηρίες του σώματος. Ο μέσος χιτώνας τους αποτελείται κατ’ εξοχήν από πολλά στρώματα λείων μυϊκών κυττάρων. Αυτές οι αρτηρίες διανείμουν το αίμα στα διάφορα όργανα.</a:t>
            </a:r>
          </a:p>
          <a:p>
            <a:pPr algn="just"/>
            <a:r>
              <a:rPr lang="el-GR" b="1" dirty="0" err="1" smtClean="0"/>
              <a:t>Αρτηρίδια</a:t>
            </a:r>
            <a:r>
              <a:rPr lang="el-GR" b="1" dirty="0" smtClean="0"/>
              <a:t>: </a:t>
            </a:r>
            <a:r>
              <a:rPr lang="el-GR" dirty="0" smtClean="0"/>
              <a:t>Τα </a:t>
            </a:r>
            <a:r>
              <a:rPr lang="el-GR" dirty="0" err="1" smtClean="0"/>
              <a:t>αρτηρίδια</a:t>
            </a:r>
            <a:r>
              <a:rPr lang="el-GR" dirty="0" smtClean="0"/>
              <a:t> αποτελούν τις μικρότερες αρτηρίες και έχουν το ρόλο να ρυθμίζουν την πίεση του αίματος. Τα </a:t>
            </a:r>
            <a:r>
              <a:rPr lang="el-GR" dirty="0" err="1" smtClean="0"/>
              <a:t>μεταρτηρίδια</a:t>
            </a:r>
            <a:r>
              <a:rPr lang="el-GR" dirty="0" smtClean="0"/>
              <a:t> αποτελούν τις απολήξεις των </a:t>
            </a:r>
            <a:r>
              <a:rPr lang="el-GR" dirty="0" err="1" smtClean="0"/>
              <a:t>αρτηριδίων</a:t>
            </a:r>
            <a:r>
              <a:rPr lang="el-GR" dirty="0" smtClean="0"/>
              <a:t>. Έχουν διάμετρο μικρότερη από 100 </a:t>
            </a:r>
            <a:r>
              <a:rPr lang="el-GR" dirty="0" err="1" smtClean="0"/>
              <a:t>μικρομέτρα</a:t>
            </a:r>
            <a:r>
              <a:rPr lang="el-GR" dirty="0" smtClean="0"/>
              <a:t>. Τα </a:t>
            </a:r>
            <a:r>
              <a:rPr lang="el-GR" dirty="0" err="1" smtClean="0"/>
              <a:t>αρτηρίδια</a:t>
            </a:r>
            <a:r>
              <a:rPr lang="el-GR" dirty="0" smtClean="0"/>
              <a:t> διανείμουν το αίμα στα δίκτυα τριχοειδών αγγείων.</a:t>
            </a:r>
          </a:p>
          <a:p>
            <a:pPr algn="just"/>
            <a:endParaRPr lang="el-GR"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r>
              <a:rPr lang="el-GR" b="1" dirty="0" smtClean="0"/>
              <a:t>Κακώσεις αρτηριών</a:t>
            </a:r>
            <a:endParaRPr lang="el-GR" dirty="0" smtClean="0"/>
          </a:p>
          <a:p>
            <a:pPr algn="just"/>
            <a:r>
              <a:rPr lang="el-GR" dirty="0" smtClean="0"/>
              <a:t>Σε περιπτώσεις κακώσεων αρτηριών, όπως λ.χ. διατομή </a:t>
            </a:r>
            <a:r>
              <a:rPr lang="el-GR" dirty="0" err="1" smtClean="0"/>
              <a:t>επιπολής</a:t>
            </a:r>
            <a:r>
              <a:rPr lang="el-GR" dirty="0" smtClean="0"/>
              <a:t> μηριαίας αρτηρίας, η αποκατάσταση μπορεί να γίνει είτε με τη χρήση φλεβικού μοσχεύματος (π.χ. χρήση σαφηνούς φλέβας), είτε χρήση συνθετικού μοσχεύματος τύπου  </a:t>
            </a:r>
            <a:r>
              <a:rPr lang="el-GR" dirty="0" err="1" smtClean="0"/>
              <a:t>πολυτετραφθοροαιθυλενίου</a:t>
            </a:r>
            <a:r>
              <a:rPr lang="el-GR" dirty="0" smtClean="0"/>
              <a:t>(PTFE).</a:t>
            </a:r>
          </a:p>
          <a:p>
            <a:pPr algn="just"/>
            <a:endParaRPr lang="el-GR"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Αρτηρίες </a:t>
            </a:r>
            <a:endParaRPr lang="el-GR" dirty="0"/>
          </a:p>
        </p:txBody>
      </p:sp>
      <p:pic>
        <p:nvPicPr>
          <p:cNvPr id="13314" name="Picture 2"/>
          <p:cNvPicPr>
            <a:picLocks noGrp="1" noChangeAspect="1" noChangeArrowheads="1"/>
          </p:cNvPicPr>
          <p:nvPr>
            <p:ph sz="quarter" idx="1"/>
          </p:nvPr>
        </p:nvPicPr>
        <p:blipFill>
          <a:blip r:embed="rId2"/>
          <a:srcRect/>
          <a:stretch>
            <a:fillRect/>
          </a:stretch>
        </p:blipFill>
        <p:spPr bwMode="auto">
          <a:xfrm>
            <a:off x="1071538" y="1357298"/>
            <a:ext cx="6786610" cy="513611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15362" name="Picture 2"/>
          <p:cNvPicPr>
            <a:picLocks noGrp="1" noChangeAspect="1" noChangeArrowheads="1"/>
          </p:cNvPicPr>
          <p:nvPr>
            <p:ph sz="quarter" idx="1"/>
          </p:nvPr>
        </p:nvPicPr>
        <p:blipFill>
          <a:blip r:embed="rId2"/>
          <a:srcRect/>
          <a:stretch>
            <a:fillRect/>
          </a:stretch>
        </p:blipFill>
        <p:spPr bwMode="auto">
          <a:xfrm>
            <a:off x="357158" y="714356"/>
            <a:ext cx="8414516" cy="578647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6386" name="Picture 2"/>
          <p:cNvPicPr>
            <a:picLocks noGrp="1" noChangeAspect="1" noChangeArrowheads="1"/>
          </p:cNvPicPr>
          <p:nvPr>
            <p:ph sz="quarter" idx="1"/>
          </p:nvPr>
        </p:nvPicPr>
        <p:blipFill>
          <a:blip r:embed="rId2"/>
          <a:srcRect/>
          <a:stretch>
            <a:fillRect/>
          </a:stretch>
        </p:blipFill>
        <p:spPr bwMode="auto">
          <a:xfrm>
            <a:off x="357158" y="357166"/>
            <a:ext cx="8353687" cy="592935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2290" name="Picture 2"/>
          <p:cNvPicPr>
            <a:picLocks noGrp="1" noChangeAspect="1" noChangeArrowheads="1"/>
          </p:cNvPicPr>
          <p:nvPr>
            <p:ph sz="quarter" idx="1"/>
          </p:nvPr>
        </p:nvPicPr>
        <p:blipFill>
          <a:blip r:embed="rId2"/>
          <a:srcRect/>
          <a:stretch>
            <a:fillRect/>
          </a:stretch>
        </p:blipFill>
        <p:spPr bwMode="auto">
          <a:xfrm>
            <a:off x="1000100" y="571480"/>
            <a:ext cx="7164430" cy="532064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4338" name="Picture 2"/>
          <p:cNvPicPr>
            <a:picLocks noGrp="1" noChangeAspect="1" noChangeArrowheads="1"/>
          </p:cNvPicPr>
          <p:nvPr>
            <p:ph sz="quarter" idx="1"/>
          </p:nvPr>
        </p:nvPicPr>
        <p:blipFill>
          <a:blip r:embed="rId2"/>
          <a:srcRect/>
          <a:stretch>
            <a:fillRect/>
          </a:stretch>
        </p:blipFill>
        <p:spPr bwMode="auto">
          <a:xfrm>
            <a:off x="714348" y="500042"/>
            <a:ext cx="7849142" cy="601461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Αραχνοειδής μήνιγγα</a:t>
            </a:r>
            <a:endParaRPr lang="el-GR" dirty="0"/>
          </a:p>
        </p:txBody>
      </p:sp>
      <p:sp>
        <p:nvSpPr>
          <p:cNvPr id="3" name="2 - Θέση περιεχομένου"/>
          <p:cNvSpPr>
            <a:spLocks noGrp="1"/>
          </p:cNvSpPr>
          <p:nvPr>
            <p:ph idx="1"/>
          </p:nvPr>
        </p:nvSpPr>
        <p:spPr/>
        <p:txBody>
          <a:bodyPr>
            <a:normAutofit fontScale="70000" lnSpcReduction="20000"/>
          </a:bodyPr>
          <a:lstStyle/>
          <a:p>
            <a:pPr>
              <a:buNone/>
            </a:pPr>
            <a:endParaRPr lang="el-GR" dirty="0" smtClean="0"/>
          </a:p>
          <a:p>
            <a:pPr algn="just"/>
            <a:r>
              <a:rPr lang="el-GR" dirty="0" smtClean="0"/>
              <a:t>Η αραχνοειδής μήνιγγα περιβάλλει τον εγκέφαλο, αμέσως προς τα έξω από τη χοριοειδή μήνιγγα, χωρίς να παρακολουθεί τις </a:t>
            </a:r>
            <a:r>
              <a:rPr lang="el-GR" dirty="0" err="1" smtClean="0"/>
              <a:t>αναγλυφές</a:t>
            </a:r>
            <a:r>
              <a:rPr lang="el-GR" dirty="0" smtClean="0"/>
              <a:t> (έλικες και αύλακες) του εγκεφάλου.</a:t>
            </a:r>
          </a:p>
          <a:p>
            <a:pPr algn="just"/>
            <a:r>
              <a:rPr lang="el-GR" dirty="0" smtClean="0"/>
              <a:t> Έτσι ανάμεσα στη χοριοειδή και την αραχνοειδή μήνιγγα σχηματίζεται </a:t>
            </a:r>
            <a:r>
              <a:rPr lang="el-GR" dirty="0" err="1" smtClean="0"/>
              <a:t>σχισμοειδής</a:t>
            </a:r>
            <a:r>
              <a:rPr lang="el-GR" dirty="0" smtClean="0"/>
              <a:t> χώρος, που λέγεται </a:t>
            </a:r>
            <a:r>
              <a:rPr lang="el-GR" dirty="0" err="1" smtClean="0"/>
              <a:t>υπαραχνοειδής</a:t>
            </a:r>
            <a:r>
              <a:rPr lang="el-GR" dirty="0" smtClean="0"/>
              <a:t> χώρος. Ο χώρος αυτός περιέχει εγκεφαλονωτιαίο υγρό. Το εγκεφαλονωτιαίο υγρό στον </a:t>
            </a:r>
            <a:r>
              <a:rPr lang="el-GR" dirty="0" err="1" smtClean="0"/>
              <a:t>υπαραχνοειδή</a:t>
            </a:r>
            <a:r>
              <a:rPr lang="el-GR" dirty="0" smtClean="0"/>
              <a:t> χώρο προέρχεται από τις κοιλίες του εγκεφάλου μέσω των τμημάτων της οροφής της 4ης κοιλίας. </a:t>
            </a:r>
          </a:p>
          <a:p>
            <a:pPr algn="just"/>
            <a:r>
              <a:rPr lang="el-GR" dirty="0" smtClean="0"/>
              <a:t>ο εγκέφαλος περιβαλλόμενος από εγκεφαλονωτιαίο υγρό προστατεύεται από αυτό (γιατί στα υγρά δεν είναι συμπιεστά) από διαταραχές που θα μπορούσε να πάθει ο εγκέφαλος στις απότομες μεταβολές της κινήσεως του κεφαλιού. </a:t>
            </a:r>
          </a:p>
          <a:p>
            <a:pPr algn="just"/>
            <a:endParaRPr lang="el-GR"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t>Φλέβες</a:t>
            </a:r>
            <a:endParaRPr lang="el-GR" dirty="0"/>
          </a:p>
        </p:txBody>
      </p:sp>
      <p:sp>
        <p:nvSpPr>
          <p:cNvPr id="3" name="2 - Θέση περιεχομένου"/>
          <p:cNvSpPr>
            <a:spLocks noGrp="1"/>
          </p:cNvSpPr>
          <p:nvPr>
            <p:ph idx="1"/>
          </p:nvPr>
        </p:nvSpPr>
        <p:spPr/>
        <p:txBody>
          <a:bodyPr/>
          <a:lstStyle/>
          <a:p>
            <a:r>
              <a:rPr lang="el-GR" dirty="0" smtClean="0"/>
              <a:t> Αγγεία που μεταφέρουν το αίμα στην καρδιά.</a:t>
            </a:r>
          </a:p>
          <a:p>
            <a:r>
              <a:rPr lang="el-GR" dirty="0" smtClean="0"/>
              <a:t>Ομοίως, με τις αρτηρίες, διακλαδίζονται σε μεγαλύτερα και μικρότερα αγγεία μέχρι τα τριχοειδή.</a:t>
            </a:r>
            <a:endParaRPr lang="el-GR"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fontScale="85000" lnSpcReduction="10000"/>
          </a:bodyPr>
          <a:lstStyle/>
          <a:p>
            <a:r>
              <a:rPr lang="el-GR" b="1" dirty="0" err="1" smtClean="0"/>
              <a:t>Επιπολές</a:t>
            </a:r>
            <a:r>
              <a:rPr lang="el-GR" b="1" dirty="0" smtClean="0"/>
              <a:t> φλεβικό σύστημα: </a:t>
            </a:r>
            <a:r>
              <a:rPr lang="el-GR" dirty="0" smtClean="0"/>
              <a:t>Πρόκειται για τις φλέβες που βρίσκονται πιο κοντά στην επιφάνεια του δέρματος. Παίζουν σημαντικό ρόλο στη ρύθμιση της θερμοκρασίας του σώματος.</a:t>
            </a:r>
          </a:p>
          <a:p>
            <a:r>
              <a:rPr lang="el-GR" b="1" dirty="0" smtClean="0"/>
              <a:t>Εν τω </a:t>
            </a:r>
            <a:r>
              <a:rPr lang="el-GR" b="1" dirty="0" err="1" smtClean="0"/>
              <a:t>βάθει</a:t>
            </a:r>
            <a:r>
              <a:rPr lang="el-GR" b="1" dirty="0" smtClean="0"/>
              <a:t> φλεβικό σύστημα: </a:t>
            </a:r>
            <a:r>
              <a:rPr lang="el-GR" dirty="0" smtClean="0"/>
              <a:t>Βρίσκονται κάτω από τους </a:t>
            </a:r>
            <a:r>
              <a:rPr lang="el-GR" dirty="0" smtClean="0">
                <a:hlinkClick r:id="rId2" tooltip="Μυς"/>
              </a:rPr>
              <a:t>μυς</a:t>
            </a:r>
            <a:r>
              <a:rPr lang="el-GR" dirty="0" smtClean="0"/>
              <a:t> και επιτελούν διάφορες λειτουργίες, κυρίως απάγουν το αίμα από τους ιστούς προς την </a:t>
            </a:r>
            <a:r>
              <a:rPr lang="el-GR" dirty="0" smtClean="0">
                <a:hlinkClick r:id="rId3" tooltip="Καρδιά"/>
              </a:rPr>
              <a:t>καρδιά</a:t>
            </a:r>
            <a:r>
              <a:rPr lang="el-GR" dirty="0" smtClean="0"/>
              <a:t>.</a:t>
            </a:r>
          </a:p>
          <a:p>
            <a:r>
              <a:rPr lang="el-GR" b="1" dirty="0" err="1" smtClean="0"/>
              <a:t>Διατιτραίνουσες</a:t>
            </a:r>
            <a:r>
              <a:rPr lang="el-GR" b="1" dirty="0" smtClean="0"/>
              <a:t> φλέβες: </a:t>
            </a:r>
            <a:r>
              <a:rPr lang="el-GR" dirty="0" smtClean="0"/>
              <a:t>Είναι περισσότερες από 60. Φέρονται από τις φλέβες του </a:t>
            </a:r>
            <a:r>
              <a:rPr lang="el-GR" dirty="0" err="1" smtClean="0"/>
              <a:t>επιπολής</a:t>
            </a:r>
            <a:r>
              <a:rPr lang="el-GR" dirty="0" smtClean="0"/>
              <a:t> συστήματος και αποχετεύουν το αίμα στις φλέβες του εν τω </a:t>
            </a:r>
            <a:r>
              <a:rPr lang="el-GR" dirty="0" err="1" smtClean="0"/>
              <a:t>βάθει</a:t>
            </a:r>
            <a:r>
              <a:rPr lang="el-GR" dirty="0" smtClean="0"/>
              <a:t> συστήματος ή στους φλεβώδεις κόλπους.</a:t>
            </a:r>
          </a:p>
          <a:p>
            <a:endParaRPr lang="el-GR"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sp>
        <p:nvSpPr>
          <p:cNvPr id="3" name="2 - Θέση περιεχομένου"/>
          <p:cNvSpPr>
            <a:spLocks noGrp="1"/>
          </p:cNvSpPr>
          <p:nvPr>
            <p:ph sz="quarter" idx="1"/>
          </p:nvPr>
        </p:nvSpPr>
        <p:spPr/>
        <p:txBody>
          <a:bodyPr/>
          <a:lstStyle/>
          <a:p>
            <a:endParaRPr lang="el-GR"/>
          </a:p>
        </p:txBody>
      </p:sp>
      <p:pic>
        <p:nvPicPr>
          <p:cNvPr id="11266" name="Picture 2"/>
          <p:cNvPicPr>
            <a:picLocks noChangeAspect="1" noChangeArrowheads="1"/>
          </p:cNvPicPr>
          <p:nvPr/>
        </p:nvPicPr>
        <p:blipFill>
          <a:blip r:embed="rId2"/>
          <a:srcRect/>
          <a:stretch>
            <a:fillRect/>
          </a:stretch>
        </p:blipFill>
        <p:spPr bwMode="auto">
          <a:xfrm>
            <a:off x="642910" y="428604"/>
            <a:ext cx="8110104" cy="606425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8194" name="Picture 2"/>
          <p:cNvPicPr>
            <a:picLocks noGrp="1" noChangeAspect="1" noChangeArrowheads="1"/>
          </p:cNvPicPr>
          <p:nvPr>
            <p:ph sz="quarter" idx="1"/>
          </p:nvPr>
        </p:nvPicPr>
        <p:blipFill>
          <a:blip r:embed="rId2"/>
          <a:srcRect/>
          <a:stretch>
            <a:fillRect/>
          </a:stretch>
        </p:blipFill>
        <p:spPr bwMode="auto">
          <a:xfrm>
            <a:off x="285720" y="382399"/>
            <a:ext cx="8358246" cy="62043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9218" name="Picture 2"/>
          <p:cNvPicPr>
            <a:picLocks noGrp="1" noChangeAspect="1" noChangeArrowheads="1"/>
          </p:cNvPicPr>
          <p:nvPr>
            <p:ph sz="quarter" idx="1"/>
          </p:nvPr>
        </p:nvPicPr>
        <p:blipFill>
          <a:blip r:embed="rId2"/>
          <a:srcRect/>
          <a:stretch>
            <a:fillRect/>
          </a:stretch>
        </p:blipFill>
        <p:spPr bwMode="auto">
          <a:xfrm>
            <a:off x="928662" y="571480"/>
            <a:ext cx="7500990" cy="56410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7170" name="Picture 2"/>
          <p:cNvPicPr>
            <a:picLocks noGrp="1" noChangeAspect="1" noChangeArrowheads="1"/>
          </p:cNvPicPr>
          <p:nvPr>
            <p:ph sz="quarter" idx="1"/>
          </p:nvPr>
        </p:nvPicPr>
        <p:blipFill>
          <a:blip r:embed="rId2"/>
          <a:srcRect/>
          <a:stretch>
            <a:fillRect/>
          </a:stretch>
        </p:blipFill>
        <p:spPr bwMode="auto">
          <a:xfrm>
            <a:off x="214282" y="357166"/>
            <a:ext cx="8286808" cy="625889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5122" name="Picture 2"/>
          <p:cNvPicPr>
            <a:picLocks noGrp="1" noChangeAspect="1" noChangeArrowheads="1"/>
          </p:cNvPicPr>
          <p:nvPr>
            <p:ph sz="quarter" idx="1"/>
          </p:nvPr>
        </p:nvPicPr>
        <p:blipFill>
          <a:blip r:embed="rId2"/>
          <a:srcRect/>
          <a:stretch>
            <a:fillRect/>
          </a:stretch>
        </p:blipFill>
        <p:spPr bwMode="auto">
          <a:xfrm>
            <a:off x="714348" y="428604"/>
            <a:ext cx="7929618" cy="606189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smtClean="0"/>
              <a:t>Τριχοειδή</a:t>
            </a:r>
            <a:br>
              <a:rPr lang="el-GR" b="1" dirty="0" smtClean="0"/>
            </a:br>
            <a:endParaRPr lang="el-GR" dirty="0"/>
          </a:p>
        </p:txBody>
      </p:sp>
      <p:sp>
        <p:nvSpPr>
          <p:cNvPr id="3" name="2 - Θέση περιεχομένου"/>
          <p:cNvSpPr>
            <a:spLocks noGrp="1"/>
          </p:cNvSpPr>
          <p:nvPr>
            <p:ph sz="quarter" idx="1"/>
          </p:nvPr>
        </p:nvSpPr>
        <p:spPr/>
        <p:txBody>
          <a:bodyPr>
            <a:normAutofit fontScale="70000" lnSpcReduction="20000"/>
          </a:bodyPr>
          <a:lstStyle/>
          <a:p>
            <a:pPr algn="just"/>
            <a:r>
              <a:rPr lang="el-GR" dirty="0" smtClean="0"/>
              <a:t>Είναι τα πολυπληθέστερα και λεπτότερα αιμοφόρα αγγεία με εσωτερική διάμετρο όση περίπου κι ένα ερυθρό αιμοσφαίριο (7 </a:t>
            </a:r>
            <a:r>
              <a:rPr lang="el-GR" dirty="0" err="1" smtClean="0"/>
              <a:t>μm</a:t>
            </a:r>
            <a:r>
              <a:rPr lang="el-GR" dirty="0" smtClean="0"/>
              <a:t>), που σημαίνει ότι μόνο ένα ερυθρό αιμοσφαίριο χωράει να περάσει μέσα απ' αυτά </a:t>
            </a:r>
          </a:p>
          <a:p>
            <a:pPr algn="just"/>
            <a:r>
              <a:rPr lang="el-GR" dirty="0" smtClean="0"/>
              <a:t>Τα τριχοειδή παρεμβάλλονται μεταξύ αρτηριών και φλεβών, έχουν δε έναν πολύ σημαντικό ρόλο στη λειτουργία του κυκλοφορικού συστήματος και του οργανισμού γενικότερα.</a:t>
            </a:r>
          </a:p>
          <a:p>
            <a:pPr algn="just"/>
            <a:r>
              <a:rPr lang="el-GR" dirty="0" smtClean="0"/>
              <a:t>Μέσω των τοιχωμάτων τους, τα οποία συνίστανται από ένα </a:t>
            </a:r>
            <a:r>
              <a:rPr lang="el-GR" dirty="0" err="1" smtClean="0"/>
              <a:t>μονόστιβο</a:t>
            </a:r>
            <a:r>
              <a:rPr lang="el-GR" dirty="0" smtClean="0"/>
              <a:t> στρώμα επιθηλιακών κυττάρων, το </a:t>
            </a:r>
            <a:r>
              <a:rPr lang="el-GR" b="1" dirty="0" smtClean="0"/>
              <a:t>ενδοθήλιο</a:t>
            </a:r>
            <a:r>
              <a:rPr lang="el-GR" dirty="0" smtClean="0"/>
              <a:t>, γίνεται η ανταλλαγή των ουσιών ανάμεσα στο αίμα και στους ιστούς, καθώς και η ανταλλαγή, με παθητική διάχυση, του οξυγόνου και του διοξειδίου του άνθρακα. </a:t>
            </a:r>
          </a:p>
          <a:p>
            <a:pPr algn="just"/>
            <a:r>
              <a:rPr lang="el-GR" dirty="0" smtClean="0"/>
              <a:t>Τα τοιχώματα των τριχοειδών επιτρέπουν επίσης στα λευκοκύτταρα να τα διαπερνούν και να φτάνουν όπου είναι απαραίτητη η παρουσία τους για την άμυνα του οργανισμού.</a:t>
            </a:r>
          </a:p>
          <a:p>
            <a:endParaRPr lang="el-GR"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Λεμφικό σύστημα</a:t>
            </a:r>
            <a:endParaRPr lang="el-GR" dirty="0"/>
          </a:p>
        </p:txBody>
      </p:sp>
      <p:sp>
        <p:nvSpPr>
          <p:cNvPr id="3" name="2 - Θέση περιεχομένου"/>
          <p:cNvSpPr>
            <a:spLocks noGrp="1"/>
          </p:cNvSpPr>
          <p:nvPr>
            <p:ph sz="quarter" idx="1"/>
          </p:nvPr>
        </p:nvSpPr>
        <p:spPr/>
        <p:txBody>
          <a:bodyPr>
            <a:normAutofit fontScale="77500" lnSpcReduction="20000"/>
          </a:bodyPr>
          <a:lstStyle/>
          <a:p>
            <a:r>
              <a:rPr lang="el-GR" dirty="0" smtClean="0"/>
              <a:t>Το λεμφικό σύστημα αποτελείται από τα λεμφαγγεία, τη λέμφο και τους λεμφαδένες. Οι λεμφαδένες είναι δομές που αποτελούνται από εξειδικευμένη μορφή συνδετικού ιστού, το λεμφικό ιστό, και περιέχουν πολλά λεμφοκύτταρα και </a:t>
            </a:r>
            <a:r>
              <a:rPr lang="el-GR" dirty="0" err="1" smtClean="0"/>
              <a:t>μακροφάγα</a:t>
            </a:r>
            <a:r>
              <a:rPr lang="el-GR" dirty="0" smtClean="0"/>
              <a:t>. </a:t>
            </a:r>
          </a:p>
          <a:p>
            <a:r>
              <a:rPr lang="el-GR" dirty="0" smtClean="0"/>
              <a:t>Στο λεμφικό σύστημα περιλαμβάνονται ο σπλήνας και ο θύμος αδένας </a:t>
            </a:r>
          </a:p>
          <a:p>
            <a:r>
              <a:rPr lang="el-GR" b="1" dirty="0" smtClean="0"/>
              <a:t>Το λεμφικό σύστημα είναι πολύ σημαντικό γιατί:</a:t>
            </a:r>
          </a:p>
          <a:p>
            <a:pPr lvl="1"/>
            <a:r>
              <a:rPr lang="el-GR" dirty="0" smtClean="0"/>
              <a:t>παραλαμβάνει το πλεόνασμα του μεσοκυττάριου υγρού και το επαναφέρει στο καρδιαγγειακό σύστημα.</a:t>
            </a:r>
          </a:p>
          <a:p>
            <a:pPr lvl="1"/>
            <a:r>
              <a:rPr lang="el-GR" dirty="0" smtClean="0"/>
              <a:t>μεταφέρει τις λιπαρές ουσίες από το λεπτό έντερο στο αίμα.</a:t>
            </a:r>
          </a:p>
          <a:p>
            <a:pPr lvl="1"/>
            <a:r>
              <a:rPr lang="el-GR" dirty="0" smtClean="0"/>
              <a:t>συμβάλλει στην άμυνα του οργανισμού με την καταστροφή παθογόνων μικροοργανισμών και καρκινικών κυττάρων.</a:t>
            </a:r>
          </a:p>
          <a:p>
            <a:endParaRPr lang="el-GR"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smtClean="0"/>
              <a:t>Λεμφαδένες</a:t>
            </a:r>
            <a:br>
              <a:rPr lang="el-GR" b="1" dirty="0" smtClean="0"/>
            </a:br>
            <a:endParaRPr lang="el-GR" dirty="0"/>
          </a:p>
        </p:txBody>
      </p:sp>
      <p:sp>
        <p:nvSpPr>
          <p:cNvPr id="3" name="2 - Θέση περιεχομένου"/>
          <p:cNvSpPr>
            <a:spLocks noGrp="1"/>
          </p:cNvSpPr>
          <p:nvPr>
            <p:ph sz="quarter" idx="1"/>
          </p:nvPr>
        </p:nvSpPr>
        <p:spPr/>
        <p:txBody>
          <a:bodyPr>
            <a:normAutofit fontScale="85000" lnSpcReduction="20000"/>
          </a:bodyPr>
          <a:lstStyle/>
          <a:p>
            <a:pPr algn="just"/>
            <a:r>
              <a:rPr lang="el-GR" dirty="0" smtClean="0"/>
              <a:t>Οι </a:t>
            </a:r>
            <a:r>
              <a:rPr lang="el-GR" b="1" dirty="0" smtClean="0"/>
              <a:t>λεμφαδένες</a:t>
            </a:r>
            <a:r>
              <a:rPr lang="el-GR" dirty="0" smtClean="0"/>
              <a:t> βρίσκονται κατά μήκος των λεμφαγγείων, στον αυχένα, στις μασχάλες, </a:t>
            </a:r>
            <a:r>
              <a:rPr lang="el-GR" dirty="0" err="1" smtClean="0"/>
              <a:t>στιςβουβωνικές</a:t>
            </a:r>
            <a:r>
              <a:rPr lang="el-GR" dirty="0" smtClean="0"/>
              <a:t> περιοχές και αλλού, μεμονωμένοι ή κατά ομάδες.</a:t>
            </a:r>
          </a:p>
          <a:p>
            <a:pPr algn="just"/>
            <a:r>
              <a:rPr lang="el-GR" dirty="0" smtClean="0"/>
              <a:t> Οι λεμφαδένες είναι μικρές ωοειδείς μάζες λεμφικού ιστού. Στο εσωτερικό τους υπάρχουν συγκεντρωμένα λεμφοκύτταρα (Τ &amp; Β) και </a:t>
            </a:r>
            <a:r>
              <a:rPr lang="el-GR" dirty="0" err="1" smtClean="0"/>
              <a:t>μακροφάγα</a:t>
            </a:r>
            <a:r>
              <a:rPr lang="el-GR" dirty="0" smtClean="0"/>
              <a:t>. </a:t>
            </a:r>
          </a:p>
          <a:p>
            <a:pPr algn="just"/>
            <a:r>
              <a:rPr lang="el-GR" dirty="0" smtClean="0"/>
              <a:t>Η λέμφος περνώντας από τους λεμφαδένες διηθείται πριν διοχετευτεί στο αίμα κι έτσι παγιδεύονται μικρόβια και ξένες ουσίες από τα </a:t>
            </a:r>
            <a:r>
              <a:rPr lang="el-GR" dirty="0" err="1" smtClean="0"/>
              <a:t>μακροφάγα</a:t>
            </a:r>
            <a:r>
              <a:rPr lang="el-GR" dirty="0" smtClean="0"/>
              <a:t>, τα Τ- λεμφοκύτταρα ή τα αντισώματα που παράγονται από τα Β- λεμφοκύτταρα</a:t>
            </a:r>
          </a:p>
          <a:p>
            <a:endParaRPr lang="el-GR"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Σκληρή μήνιγγα</a:t>
            </a:r>
            <a:endParaRPr lang="el-GR" dirty="0"/>
          </a:p>
        </p:txBody>
      </p:sp>
      <p:sp>
        <p:nvSpPr>
          <p:cNvPr id="3" name="2 - Θέση περιεχομένου"/>
          <p:cNvSpPr>
            <a:spLocks noGrp="1"/>
          </p:cNvSpPr>
          <p:nvPr>
            <p:ph idx="1"/>
          </p:nvPr>
        </p:nvSpPr>
        <p:spPr/>
        <p:txBody>
          <a:bodyPr>
            <a:normAutofit fontScale="85000" lnSpcReduction="10000"/>
          </a:bodyPr>
          <a:lstStyle/>
          <a:p>
            <a:pPr>
              <a:buNone/>
            </a:pPr>
            <a:endParaRPr lang="el-GR" dirty="0" smtClean="0"/>
          </a:p>
          <a:p>
            <a:pPr algn="just"/>
            <a:r>
              <a:rPr lang="el-GR" dirty="0" smtClean="0"/>
              <a:t>Η σκληρή μήνιγγα βρίσκεται προς το έξω μέρος της αραχνοειδούς και σε απόλυτη επαφή με την εσωτερική επιφάνεια του κρανίου. Ο χώρος κάτω από την σκληρή μήνιγγα έως την επόμενη </a:t>
            </a:r>
            <a:r>
              <a:rPr lang="el-GR" dirty="0" err="1" smtClean="0"/>
              <a:t>μήνιιγα</a:t>
            </a:r>
            <a:r>
              <a:rPr lang="el-GR" dirty="0" smtClean="0"/>
              <a:t> την αραχνοειδή ονομάζεται </a:t>
            </a:r>
            <a:r>
              <a:rPr lang="el-GR" b="1" dirty="0" err="1" smtClean="0"/>
              <a:t>υποσκληρίδιος</a:t>
            </a:r>
            <a:r>
              <a:rPr lang="el-GR" dirty="0" smtClean="0"/>
              <a:t>. Πήρε το </a:t>
            </a:r>
            <a:r>
              <a:rPr lang="el-GR" dirty="0" err="1" smtClean="0"/>
              <a:t>ονομά</a:t>
            </a:r>
            <a:r>
              <a:rPr lang="el-GR" dirty="0" smtClean="0"/>
              <a:t> της επειδή είναι η πιο σκληρή.</a:t>
            </a:r>
          </a:p>
          <a:p>
            <a:pPr algn="just"/>
            <a:r>
              <a:rPr lang="el-GR" dirty="0" smtClean="0"/>
              <a:t>Η σκληρή μήνιγγα προβάλλει εντός της κρανιακής κοιλότητας σε δύο σημεία, μία στο </a:t>
            </a:r>
            <a:r>
              <a:rPr lang="el-GR" b="1" dirty="0" smtClean="0"/>
              <a:t>δρέπανο του εγκεφάλου</a:t>
            </a:r>
            <a:r>
              <a:rPr lang="el-GR" dirty="0" smtClean="0"/>
              <a:t> και μία στο </a:t>
            </a:r>
            <a:r>
              <a:rPr lang="el-GR" b="1" dirty="0" err="1" smtClean="0"/>
              <a:t>σκηνίδιο</a:t>
            </a:r>
            <a:r>
              <a:rPr lang="el-GR" b="1" dirty="0" smtClean="0"/>
              <a:t> της παρεγκεφαλίδας</a:t>
            </a:r>
            <a:r>
              <a:rPr lang="el-GR" dirty="0" smtClean="0"/>
              <a:t>.</a:t>
            </a:r>
          </a:p>
          <a:p>
            <a:endParaRPr lang="el-GR"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1786.jpg"/>
          <p:cNvPicPr>
            <a:picLocks noGrp="1" noChangeAspect="1"/>
          </p:cNvPicPr>
          <p:nvPr>
            <p:ph sz="quarter" idx="1"/>
          </p:nvPr>
        </p:nvPicPr>
        <p:blipFill>
          <a:blip r:embed="rId2"/>
          <a:stretch>
            <a:fillRect/>
          </a:stretch>
        </p:blipFill>
        <p:spPr>
          <a:xfrm>
            <a:off x="914400" y="1693545"/>
            <a:ext cx="7772400" cy="4080510"/>
          </a:xfr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510</TotalTime>
  <Words>2503</Words>
  <Application>Microsoft Office PowerPoint</Application>
  <PresentationFormat>Προβολή στην οθόνη (4:3)</PresentationFormat>
  <Paragraphs>264</Paragraphs>
  <Slides>90</Slides>
  <Notes>9</Notes>
  <HiddenSlides>0</HiddenSlides>
  <MMClips>0</MMClips>
  <ScaleCrop>false</ScaleCrop>
  <HeadingPairs>
    <vt:vector size="4" baseType="variant">
      <vt:variant>
        <vt:lpstr>Θέμα</vt:lpstr>
      </vt:variant>
      <vt:variant>
        <vt:i4>1</vt:i4>
      </vt:variant>
      <vt:variant>
        <vt:lpstr>Τίτλοι διαφανειών</vt:lpstr>
      </vt:variant>
      <vt:variant>
        <vt:i4>90</vt:i4>
      </vt:variant>
    </vt:vector>
  </HeadingPairs>
  <TitlesOfParts>
    <vt:vector size="91" baseType="lpstr">
      <vt:lpstr>Θέμα του Office</vt:lpstr>
      <vt:lpstr>Διαφάνεια 1</vt:lpstr>
      <vt:lpstr>Διαφάνεια 2</vt:lpstr>
      <vt:lpstr>Το νευρικό σύστηµα:     </vt:lpstr>
      <vt:lpstr>Διαφάνεια 4</vt:lpstr>
      <vt:lpstr>Διαφάνεια 5</vt:lpstr>
      <vt:lpstr>Διαφάνεια 6</vt:lpstr>
      <vt:lpstr>Χοριοειδής μήνιγγα </vt:lpstr>
      <vt:lpstr>Αραχνοειδής μήνιγγα</vt:lpstr>
      <vt:lpstr>Σκληρή μήνιγγα</vt:lpstr>
      <vt:lpstr>Διαφάνεια 10</vt:lpstr>
      <vt:lpstr>Μηνιγγίτιδα </vt:lpstr>
      <vt:lpstr>Το κεντρικό νευρικό σύστημα από έξω προς τα μέσα </vt:lpstr>
      <vt:lpstr>Διαφάνεια 13</vt:lpstr>
      <vt:lpstr>Εγκέφαλος</vt:lpstr>
      <vt:lpstr>Διαφάνεια 15</vt:lpstr>
      <vt:lpstr>Διαφάνεια 16</vt:lpstr>
      <vt:lpstr>Διαφάνεια 17</vt:lpstr>
      <vt:lpstr>ΕΓΚΕΦΑΛΙΚΑ ΗΜΙΣΦΑΙΡΙΑ </vt:lpstr>
      <vt:lpstr>Διαφάνεια 19</vt:lpstr>
      <vt:lpstr>Διαφάνεια 20</vt:lpstr>
      <vt:lpstr>Κοιλίες του εγκεφάλου </vt:lpstr>
      <vt:lpstr>ΥΠΟΘΑΛΑΜΟΣ</vt:lpstr>
      <vt:lpstr>ΓΕΦΥΡΑ</vt:lpstr>
      <vt:lpstr>Διαφάνεια 24</vt:lpstr>
      <vt:lpstr>ΠΑΡΕΓΚΕΦΑΛΙΔΑ</vt:lpstr>
      <vt:lpstr>Διαφάνεια 26</vt:lpstr>
      <vt:lpstr>Διαφάνεια 27</vt:lpstr>
      <vt:lpstr>ΠΡΟΜΗΚΗΣ ΜΥΕΛΟΣ </vt:lpstr>
      <vt:lpstr>Διαφάνεια 29</vt:lpstr>
      <vt:lpstr>Διαφάνεια 30</vt:lpstr>
      <vt:lpstr>‘Ογκοι εγκεφάλου </vt:lpstr>
      <vt:lpstr>Διαφάνεια 32</vt:lpstr>
      <vt:lpstr>Νωτιαίος μυελός</vt:lpstr>
      <vt:lpstr>Διαφάνεια 34</vt:lpstr>
      <vt:lpstr>Διαφάνεια 35</vt:lpstr>
      <vt:lpstr>Διαφάνεια 36</vt:lpstr>
      <vt:lpstr>Διαφάνεια 37</vt:lpstr>
      <vt:lpstr>Περιφερικό Νευρικό Σύστημα</vt:lpstr>
      <vt:lpstr>Διαφάνεια 39</vt:lpstr>
      <vt:lpstr>Διαφάνεια 40</vt:lpstr>
      <vt:lpstr>Σωματικό νευρικό σύστημα </vt:lpstr>
      <vt:lpstr>Αυτόνομο νευρικό σύστημα </vt:lpstr>
      <vt:lpstr>ΠΕΡΙΦΕΡΙΚΟ ΝΕΥΡΙΚΟ ΣΥΣΤΗΜΑ</vt:lpstr>
      <vt:lpstr>Διαφάνεια 44</vt:lpstr>
      <vt:lpstr>ΜΕΣΟ ΝΕΥΡΟ </vt:lpstr>
      <vt:lpstr>ΙΣΧΙΑΚΟ ΝΕΥΡΟ </vt:lpstr>
      <vt:lpstr>Διαφάνεια 47</vt:lpstr>
      <vt:lpstr>Διαφάνεια 48</vt:lpstr>
      <vt:lpstr>Κρανιακά νεύρα</vt:lpstr>
      <vt:lpstr>Διαφάνεια 50</vt:lpstr>
      <vt:lpstr>Oσφρητικό νεύρο </vt:lpstr>
      <vt:lpstr>Oπτικό νεύρο </vt:lpstr>
      <vt:lpstr>Oφθαλμοκινητικό νεύρο </vt:lpstr>
      <vt:lpstr>Το τρίδυμο νεύρο </vt:lpstr>
      <vt:lpstr>Διαφάνεια 55</vt:lpstr>
      <vt:lpstr> Απαγωγό νεύρο</vt:lpstr>
      <vt:lpstr>Προσωπικό ν.</vt:lpstr>
      <vt:lpstr>Στατικοακουστικό ν.</vt:lpstr>
      <vt:lpstr>Γλωσσοφαρυγγικό νευρο</vt:lpstr>
      <vt:lpstr>Πνευμονογαστρικό νεύρο</vt:lpstr>
      <vt:lpstr>Παραπληρωματικό νεύρο</vt:lpstr>
      <vt:lpstr>Υπογλώσσιο νεύρο</vt:lpstr>
      <vt:lpstr>Αυτόνομο νευρικό σύστημα</vt:lpstr>
      <vt:lpstr>Τα νεύρα του αυτόνομου συστήματος (ή σπλαχνικά νεύρα) </vt:lpstr>
      <vt:lpstr>Ανατομία  Αγγεία σώματος </vt:lpstr>
      <vt:lpstr>Διαφάνεια 66</vt:lpstr>
      <vt:lpstr>Διαφάνεια 67</vt:lpstr>
      <vt:lpstr>Διαφάνεια 68</vt:lpstr>
      <vt:lpstr>Δομή των αγγείων</vt:lpstr>
      <vt:lpstr>Διαφάνεια 70</vt:lpstr>
      <vt:lpstr>Διαφάνεια 71</vt:lpstr>
      <vt:lpstr>Αρτηρίες</vt:lpstr>
      <vt:lpstr>Διαφάνεια 73</vt:lpstr>
      <vt:lpstr>Διαφάνεια 74</vt:lpstr>
      <vt:lpstr>Αρτηρίες </vt:lpstr>
      <vt:lpstr>Διαφάνεια 76</vt:lpstr>
      <vt:lpstr>Διαφάνεια 77</vt:lpstr>
      <vt:lpstr>Διαφάνεια 78</vt:lpstr>
      <vt:lpstr>Διαφάνεια 79</vt:lpstr>
      <vt:lpstr>Φλέβες</vt:lpstr>
      <vt:lpstr>Διαφάνεια 81</vt:lpstr>
      <vt:lpstr>Διαφάνεια 82</vt:lpstr>
      <vt:lpstr>Διαφάνεια 83</vt:lpstr>
      <vt:lpstr>Διαφάνεια 84</vt:lpstr>
      <vt:lpstr>Διαφάνεια 85</vt:lpstr>
      <vt:lpstr>Διαφάνεια 86</vt:lpstr>
      <vt:lpstr>Τριχοειδή </vt:lpstr>
      <vt:lpstr>Λεμφικό σύστημα</vt:lpstr>
      <vt:lpstr>Λεμφαδένες </vt:lpstr>
      <vt:lpstr>Διαφάνεια 90</vt:lpstr>
    </vt:vector>
  </TitlesOfParts>
  <Company>HP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LAGA</dc:creator>
  <cp:lastModifiedBy>LAGA</cp:lastModifiedBy>
  <cp:revision>62</cp:revision>
  <dcterms:created xsi:type="dcterms:W3CDTF">2022-03-24T15:55:57Z</dcterms:created>
  <dcterms:modified xsi:type="dcterms:W3CDTF">2023-05-07T20:08:07Z</dcterms:modified>
</cp:coreProperties>
</file>