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sldIdLst>
    <p:sldId id="257" r:id="rId2"/>
    <p:sldId id="258" r:id="rId3"/>
    <p:sldId id="259"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367" r:id="rId52"/>
    <p:sldId id="336" r:id="rId53"/>
    <p:sldId id="337" r:id="rId54"/>
    <p:sldId id="338" r:id="rId55"/>
    <p:sldId id="416" r:id="rId56"/>
    <p:sldId id="417" r:id="rId57"/>
    <p:sldId id="281" r:id="rId58"/>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42" d="100"/>
          <a:sy n="42" d="100"/>
        </p:scale>
        <p:origin x="103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12/1/2015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8176FDA9-836A-4811-8893-95CC2DF2817D}" type="slidenum">
              <a:rPr lang="en-GB" altLang="el-GR" smtClean="0">
                <a:latin typeface="Times New Roman" panose="02020603050405020304" pitchFamily="18" charset="0"/>
                <a:cs typeface="Arial" panose="020B0604020202020204" pitchFamily="34" charset="0"/>
              </a:rPr>
              <a:pPr eaLnBrk="0" hangingPunct="0">
                <a:spcBef>
                  <a:spcPct val="0"/>
                </a:spcBef>
              </a:pPr>
              <a:t>19</a:t>
            </a:fld>
            <a:endParaRPr lang="en-GB" altLang="el-GR" smtClean="0">
              <a:latin typeface="Times New Roman" panose="02020603050405020304" pitchFamily="18" charset="0"/>
              <a:cs typeface="Arial" panose="020B060402020202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112952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479FD62B-7554-4B50-8995-876EB45AA2AF}" type="slidenum">
              <a:rPr lang="en-GB" altLang="el-GR" smtClean="0">
                <a:latin typeface="Times New Roman" panose="02020603050405020304" pitchFamily="18" charset="0"/>
                <a:cs typeface="Arial" panose="020B0604020202020204" pitchFamily="34" charset="0"/>
              </a:rPr>
              <a:pPr eaLnBrk="0" hangingPunct="0">
                <a:spcBef>
                  <a:spcPct val="0"/>
                </a:spcBef>
              </a:pPr>
              <a:t>20</a:t>
            </a:fld>
            <a:endParaRPr lang="en-GB" altLang="el-GR" smtClean="0">
              <a:latin typeface="Times New Roman" panose="02020603050405020304" pitchFamily="18" charset="0"/>
              <a:cs typeface="Arial" panose="020B0604020202020204"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88361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B9C56E-DB30-410F-B18B-9395D51332B0}" type="slidenum">
              <a:rPr lang="en-GB" altLang="el-GR" smtClean="0"/>
              <a:pPr>
                <a:spcBef>
                  <a:spcPct val="0"/>
                </a:spcBef>
              </a:pPr>
              <a:t>21</a:t>
            </a:fld>
            <a:endParaRPr lang="en-GB" altLang="el-GR" smtClean="0"/>
          </a:p>
        </p:txBody>
      </p:sp>
    </p:spTree>
    <p:extLst>
      <p:ext uri="{BB962C8B-B14F-4D97-AF65-F5344CB8AC3E}">
        <p14:creationId xmlns:p14="http://schemas.microsoft.com/office/powerpoint/2010/main" val="995272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626CEB-9E93-445A-8F01-5D4D103E5DE6}" type="slidenum">
              <a:rPr lang="en-GB" altLang="el-GR" smtClean="0"/>
              <a:pPr>
                <a:spcBef>
                  <a:spcPct val="0"/>
                </a:spcBef>
              </a:pPr>
              <a:t>22</a:t>
            </a:fld>
            <a:endParaRPr lang="en-GB" altLang="el-GR" smtClean="0"/>
          </a:p>
        </p:txBody>
      </p:sp>
    </p:spTree>
    <p:extLst>
      <p:ext uri="{BB962C8B-B14F-4D97-AF65-F5344CB8AC3E}">
        <p14:creationId xmlns:p14="http://schemas.microsoft.com/office/powerpoint/2010/main" val="4279735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995A90-933C-47CF-A459-CB05074C3B6A}" type="slidenum">
              <a:rPr lang="en-GB" altLang="el-GR" smtClean="0"/>
              <a:pPr>
                <a:spcBef>
                  <a:spcPct val="0"/>
                </a:spcBef>
              </a:pPr>
              <a:t>23</a:t>
            </a:fld>
            <a:endParaRPr lang="en-GB" altLang="el-GR" smtClean="0"/>
          </a:p>
        </p:txBody>
      </p:sp>
    </p:spTree>
    <p:extLst>
      <p:ext uri="{BB962C8B-B14F-4D97-AF65-F5344CB8AC3E}">
        <p14:creationId xmlns:p14="http://schemas.microsoft.com/office/powerpoint/2010/main" val="65629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DB8D41-3872-4F3A-B2D0-9B76241E9AE8}" type="slidenum">
              <a:rPr lang="en-GB" altLang="el-GR" smtClean="0"/>
              <a:pPr>
                <a:spcBef>
                  <a:spcPct val="0"/>
                </a:spcBef>
              </a:pPr>
              <a:t>24</a:t>
            </a:fld>
            <a:endParaRPr lang="en-GB" altLang="el-GR" smtClean="0"/>
          </a:p>
        </p:txBody>
      </p:sp>
    </p:spTree>
    <p:extLst>
      <p:ext uri="{BB962C8B-B14F-4D97-AF65-F5344CB8AC3E}">
        <p14:creationId xmlns:p14="http://schemas.microsoft.com/office/powerpoint/2010/main" val="1263554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12E2F1-A840-4292-94AB-07A8E19D8C5A}" type="slidenum">
              <a:rPr lang="en-GB" altLang="el-GR" smtClean="0"/>
              <a:pPr>
                <a:spcBef>
                  <a:spcPct val="0"/>
                </a:spcBef>
              </a:pPr>
              <a:t>25</a:t>
            </a:fld>
            <a:endParaRPr lang="en-GB" altLang="el-GR" smtClean="0"/>
          </a:p>
        </p:txBody>
      </p:sp>
    </p:spTree>
    <p:extLst>
      <p:ext uri="{BB962C8B-B14F-4D97-AF65-F5344CB8AC3E}">
        <p14:creationId xmlns:p14="http://schemas.microsoft.com/office/powerpoint/2010/main" val="3093342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18CD6B-8020-4334-9DD3-111B142B55AE}" type="slidenum">
              <a:rPr lang="en-GB" altLang="el-GR" smtClean="0"/>
              <a:pPr>
                <a:spcBef>
                  <a:spcPct val="0"/>
                </a:spcBef>
              </a:pPr>
              <a:t>26</a:t>
            </a:fld>
            <a:endParaRPr lang="en-GB" altLang="el-GR" smtClean="0"/>
          </a:p>
        </p:txBody>
      </p:sp>
    </p:spTree>
    <p:extLst>
      <p:ext uri="{BB962C8B-B14F-4D97-AF65-F5344CB8AC3E}">
        <p14:creationId xmlns:p14="http://schemas.microsoft.com/office/powerpoint/2010/main" val="223015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89C136-F650-4BBD-9F72-468492C55BC8}" type="slidenum">
              <a:rPr lang="en-GB" altLang="el-GR" smtClean="0"/>
              <a:pPr>
                <a:spcBef>
                  <a:spcPct val="0"/>
                </a:spcBef>
              </a:pPr>
              <a:t>27</a:t>
            </a:fld>
            <a:endParaRPr lang="en-GB" altLang="el-GR" smtClean="0"/>
          </a:p>
        </p:txBody>
      </p:sp>
    </p:spTree>
    <p:extLst>
      <p:ext uri="{BB962C8B-B14F-4D97-AF65-F5344CB8AC3E}">
        <p14:creationId xmlns:p14="http://schemas.microsoft.com/office/powerpoint/2010/main" val="2655815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AD7D5A-9978-4B54-BB7F-2377BB61C6FF}" type="slidenum">
              <a:rPr lang="en-GB" altLang="el-GR" smtClean="0"/>
              <a:pPr>
                <a:spcBef>
                  <a:spcPct val="0"/>
                </a:spcBef>
              </a:pPr>
              <a:t>28</a:t>
            </a:fld>
            <a:endParaRPr lang="en-GB" altLang="el-GR" smtClean="0"/>
          </a:p>
        </p:txBody>
      </p:sp>
    </p:spTree>
    <p:extLst>
      <p:ext uri="{BB962C8B-B14F-4D97-AF65-F5344CB8AC3E}">
        <p14:creationId xmlns:p14="http://schemas.microsoft.com/office/powerpoint/2010/main" val="237726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432552-B314-410A-B74F-AB092BF43512}" type="slidenum">
              <a:rPr lang="en-GB" altLang="el-GR" smtClean="0"/>
              <a:pPr>
                <a:spcBef>
                  <a:spcPct val="0"/>
                </a:spcBef>
              </a:pPr>
              <a:t>29</a:t>
            </a:fld>
            <a:endParaRPr lang="en-GB" altLang="el-GR" smtClean="0"/>
          </a:p>
        </p:txBody>
      </p:sp>
    </p:spTree>
    <p:extLst>
      <p:ext uri="{BB962C8B-B14F-4D97-AF65-F5344CB8AC3E}">
        <p14:creationId xmlns:p14="http://schemas.microsoft.com/office/powerpoint/2010/main" val="2980098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4EFB27-D711-4D7D-995B-0711EA036E21}" type="slidenum">
              <a:rPr lang="en-GB" altLang="el-GR" smtClean="0"/>
              <a:pPr>
                <a:spcBef>
                  <a:spcPct val="0"/>
                </a:spcBef>
              </a:pPr>
              <a:t>30</a:t>
            </a:fld>
            <a:endParaRPr lang="en-GB" altLang="el-GR" smtClean="0"/>
          </a:p>
        </p:txBody>
      </p:sp>
    </p:spTree>
    <p:extLst>
      <p:ext uri="{BB962C8B-B14F-4D97-AF65-F5344CB8AC3E}">
        <p14:creationId xmlns:p14="http://schemas.microsoft.com/office/powerpoint/2010/main" val="272687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539730-DBD6-40DC-BA8C-B9A8EF940ED4}" type="slidenum">
              <a:rPr lang="en-GB" altLang="el-GR" smtClean="0"/>
              <a:pPr>
                <a:spcBef>
                  <a:spcPct val="0"/>
                </a:spcBef>
              </a:pPr>
              <a:t>31</a:t>
            </a:fld>
            <a:endParaRPr lang="en-GB" altLang="el-GR" smtClean="0"/>
          </a:p>
        </p:txBody>
      </p:sp>
    </p:spTree>
    <p:extLst>
      <p:ext uri="{BB962C8B-B14F-4D97-AF65-F5344CB8AC3E}">
        <p14:creationId xmlns:p14="http://schemas.microsoft.com/office/powerpoint/2010/main" val="124414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E2A78D-CE13-4750-9F19-8C1F8253C679}" type="slidenum">
              <a:rPr lang="en-GB" altLang="el-GR" smtClean="0"/>
              <a:pPr>
                <a:spcBef>
                  <a:spcPct val="0"/>
                </a:spcBef>
              </a:pPr>
              <a:t>36</a:t>
            </a:fld>
            <a:endParaRPr lang="en-GB" altLang="el-GR" smtClean="0"/>
          </a:p>
        </p:txBody>
      </p:sp>
    </p:spTree>
    <p:extLst>
      <p:ext uri="{BB962C8B-B14F-4D97-AF65-F5344CB8AC3E}">
        <p14:creationId xmlns:p14="http://schemas.microsoft.com/office/powerpoint/2010/main" val="3535635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73C322-5C24-496E-940F-4BE44D93C69F}" type="slidenum">
              <a:rPr lang="en-GB" altLang="el-GR" smtClean="0"/>
              <a:pPr>
                <a:spcBef>
                  <a:spcPct val="0"/>
                </a:spcBef>
              </a:pPr>
              <a:t>37</a:t>
            </a:fld>
            <a:endParaRPr lang="en-GB" altLang="el-GR" smtClean="0"/>
          </a:p>
        </p:txBody>
      </p:sp>
    </p:spTree>
    <p:extLst>
      <p:ext uri="{BB962C8B-B14F-4D97-AF65-F5344CB8AC3E}">
        <p14:creationId xmlns:p14="http://schemas.microsoft.com/office/powerpoint/2010/main" val="205295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071EA9-44B4-4ABF-B6B1-C6D1DC34BDF6}" type="slidenum">
              <a:rPr lang="en-GB" altLang="el-GR" smtClean="0"/>
              <a:pPr>
                <a:spcBef>
                  <a:spcPct val="0"/>
                </a:spcBef>
              </a:pPr>
              <a:t>38</a:t>
            </a:fld>
            <a:endParaRPr lang="en-GB" altLang="el-GR" smtClean="0"/>
          </a:p>
        </p:txBody>
      </p:sp>
    </p:spTree>
    <p:extLst>
      <p:ext uri="{BB962C8B-B14F-4D97-AF65-F5344CB8AC3E}">
        <p14:creationId xmlns:p14="http://schemas.microsoft.com/office/powerpoint/2010/main" val="3934715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DC5F97-B305-4210-A0C1-EE69FD9FB10C}" type="slidenum">
              <a:rPr lang="en-GB" altLang="el-GR" smtClean="0"/>
              <a:pPr>
                <a:spcBef>
                  <a:spcPct val="0"/>
                </a:spcBef>
              </a:pPr>
              <a:t>39</a:t>
            </a:fld>
            <a:endParaRPr lang="en-GB" altLang="el-GR" smtClean="0"/>
          </a:p>
        </p:txBody>
      </p:sp>
    </p:spTree>
    <p:extLst>
      <p:ext uri="{BB962C8B-B14F-4D97-AF65-F5344CB8AC3E}">
        <p14:creationId xmlns:p14="http://schemas.microsoft.com/office/powerpoint/2010/main" val="3500806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ACA3FD-7997-4F9A-9E12-3D50912673AF}" type="slidenum">
              <a:rPr lang="en-GB" altLang="el-GR" smtClean="0"/>
              <a:pPr>
                <a:spcBef>
                  <a:spcPct val="0"/>
                </a:spcBef>
              </a:pPr>
              <a:t>40</a:t>
            </a:fld>
            <a:endParaRPr lang="en-GB" altLang="el-GR" smtClean="0"/>
          </a:p>
        </p:txBody>
      </p:sp>
    </p:spTree>
    <p:extLst>
      <p:ext uri="{BB962C8B-B14F-4D97-AF65-F5344CB8AC3E}">
        <p14:creationId xmlns:p14="http://schemas.microsoft.com/office/powerpoint/2010/main" val="974125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9CE3FF-96CC-4027-A39A-E13F1E745F65}" type="slidenum">
              <a:rPr lang="en-GB" altLang="el-GR" smtClean="0"/>
              <a:pPr>
                <a:spcBef>
                  <a:spcPct val="0"/>
                </a:spcBef>
              </a:pPr>
              <a:t>41</a:t>
            </a:fld>
            <a:endParaRPr lang="en-GB" altLang="el-GR" smtClean="0"/>
          </a:p>
        </p:txBody>
      </p:sp>
    </p:spTree>
    <p:extLst>
      <p:ext uri="{BB962C8B-B14F-4D97-AF65-F5344CB8AC3E}">
        <p14:creationId xmlns:p14="http://schemas.microsoft.com/office/powerpoint/2010/main" val="2001158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0B76DA-B718-4705-93B8-81758A370BDD}" type="slidenum">
              <a:rPr lang="en-GB" altLang="el-GR" smtClean="0"/>
              <a:pPr>
                <a:spcBef>
                  <a:spcPct val="0"/>
                </a:spcBef>
              </a:pPr>
              <a:t>42</a:t>
            </a:fld>
            <a:endParaRPr lang="en-GB" altLang="el-GR" smtClean="0"/>
          </a:p>
        </p:txBody>
      </p:sp>
    </p:spTree>
    <p:extLst>
      <p:ext uri="{BB962C8B-B14F-4D97-AF65-F5344CB8AC3E}">
        <p14:creationId xmlns:p14="http://schemas.microsoft.com/office/powerpoint/2010/main" val="289027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9DCB47-1B8E-4517-9C0A-7EA540AF4BCE}" type="slidenum">
              <a:rPr lang="en-GB" altLang="el-GR" smtClean="0"/>
              <a:pPr>
                <a:spcBef>
                  <a:spcPct val="0"/>
                </a:spcBef>
              </a:pPr>
              <a:t>43</a:t>
            </a:fld>
            <a:endParaRPr lang="en-GB" altLang="el-GR" smtClean="0"/>
          </a:p>
        </p:txBody>
      </p:sp>
    </p:spTree>
    <p:extLst>
      <p:ext uri="{BB962C8B-B14F-4D97-AF65-F5344CB8AC3E}">
        <p14:creationId xmlns:p14="http://schemas.microsoft.com/office/powerpoint/2010/main" val="203072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E5060-B7EC-4762-A09F-A2350F03DFB8}" type="slidenum">
              <a:rPr lang="en-GB" altLang="el-GR" smtClean="0"/>
              <a:pPr>
                <a:spcBef>
                  <a:spcPct val="0"/>
                </a:spcBef>
              </a:pPr>
              <a:t>44</a:t>
            </a:fld>
            <a:endParaRPr lang="en-GB" altLang="el-GR" smtClean="0"/>
          </a:p>
        </p:txBody>
      </p:sp>
    </p:spTree>
    <p:extLst>
      <p:ext uri="{BB962C8B-B14F-4D97-AF65-F5344CB8AC3E}">
        <p14:creationId xmlns:p14="http://schemas.microsoft.com/office/powerpoint/2010/main" val="361778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C74723-2815-46F7-A223-7121D027A4D9}" type="slidenum">
              <a:rPr lang="en-GB" altLang="el-GR" smtClean="0"/>
              <a:pPr>
                <a:spcBef>
                  <a:spcPct val="0"/>
                </a:spcBef>
              </a:pPr>
              <a:t>45</a:t>
            </a:fld>
            <a:endParaRPr lang="en-GB" altLang="el-GR" smtClean="0"/>
          </a:p>
        </p:txBody>
      </p:sp>
    </p:spTree>
    <p:extLst>
      <p:ext uri="{BB962C8B-B14F-4D97-AF65-F5344CB8AC3E}">
        <p14:creationId xmlns:p14="http://schemas.microsoft.com/office/powerpoint/2010/main" val="1702065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DED9DF-375F-4AA5-906D-594301A63D85}" type="slidenum">
              <a:rPr lang="en-GB" altLang="el-GR" smtClean="0"/>
              <a:pPr>
                <a:spcBef>
                  <a:spcPct val="0"/>
                </a:spcBef>
              </a:pPr>
              <a:t>46</a:t>
            </a:fld>
            <a:endParaRPr lang="en-GB" altLang="el-GR" smtClean="0"/>
          </a:p>
        </p:txBody>
      </p:sp>
    </p:spTree>
    <p:extLst>
      <p:ext uri="{BB962C8B-B14F-4D97-AF65-F5344CB8AC3E}">
        <p14:creationId xmlns:p14="http://schemas.microsoft.com/office/powerpoint/2010/main" val="4112117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7DDFAC-ACFB-48EE-84B9-F1C4294A7920}" type="slidenum">
              <a:rPr lang="en-GB" altLang="el-GR" smtClean="0"/>
              <a:pPr>
                <a:spcBef>
                  <a:spcPct val="0"/>
                </a:spcBef>
              </a:pPr>
              <a:t>47</a:t>
            </a:fld>
            <a:endParaRPr lang="en-GB" altLang="el-GR" smtClean="0"/>
          </a:p>
        </p:txBody>
      </p:sp>
    </p:spTree>
    <p:extLst>
      <p:ext uri="{BB962C8B-B14F-4D97-AF65-F5344CB8AC3E}">
        <p14:creationId xmlns:p14="http://schemas.microsoft.com/office/powerpoint/2010/main" val="1575764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BD5EB5-5060-4F83-8016-CF93C2990555}" type="slidenum">
              <a:rPr lang="en-GB" altLang="el-GR" smtClean="0"/>
              <a:pPr>
                <a:spcBef>
                  <a:spcPct val="0"/>
                </a:spcBef>
              </a:pPr>
              <a:t>48</a:t>
            </a:fld>
            <a:endParaRPr lang="en-GB" altLang="el-GR" smtClean="0"/>
          </a:p>
        </p:txBody>
      </p:sp>
    </p:spTree>
    <p:extLst>
      <p:ext uri="{BB962C8B-B14F-4D97-AF65-F5344CB8AC3E}">
        <p14:creationId xmlns:p14="http://schemas.microsoft.com/office/powerpoint/2010/main" val="1355729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207C6C-786C-4F0C-A988-3F43FA77D5FD}" type="slidenum">
              <a:rPr lang="en-GB" altLang="el-GR" smtClean="0"/>
              <a:pPr>
                <a:spcBef>
                  <a:spcPct val="0"/>
                </a:spcBef>
              </a:pPr>
              <a:t>49</a:t>
            </a:fld>
            <a:endParaRPr lang="en-GB" altLang="el-GR" smtClean="0"/>
          </a:p>
        </p:txBody>
      </p:sp>
    </p:spTree>
    <p:extLst>
      <p:ext uri="{BB962C8B-B14F-4D97-AF65-F5344CB8AC3E}">
        <p14:creationId xmlns:p14="http://schemas.microsoft.com/office/powerpoint/2010/main" val="793800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C7CE1D-4118-40B3-8C19-4C089EEB34AC}" type="slidenum">
              <a:rPr lang="en-GB" altLang="el-GR" smtClean="0"/>
              <a:pPr>
                <a:spcBef>
                  <a:spcPct val="0"/>
                </a:spcBef>
              </a:pPr>
              <a:t>50</a:t>
            </a:fld>
            <a:endParaRPr lang="en-GB" altLang="el-GR" smtClean="0"/>
          </a:p>
        </p:txBody>
      </p:sp>
    </p:spTree>
    <p:extLst>
      <p:ext uri="{BB962C8B-B14F-4D97-AF65-F5344CB8AC3E}">
        <p14:creationId xmlns:p14="http://schemas.microsoft.com/office/powerpoint/2010/main" val="1547114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FE5A87-A62A-4989-99BB-EECDA44BFA67}" type="slidenum">
              <a:rPr lang="el-GR" smtClean="0"/>
              <a:pPr>
                <a:defRPr/>
              </a:pPr>
              <a:t>55</a:t>
            </a:fld>
            <a:endParaRPr lang="el-GR"/>
          </a:p>
        </p:txBody>
      </p:sp>
    </p:spTree>
    <p:extLst>
      <p:ext uri="{BB962C8B-B14F-4D97-AF65-F5344CB8AC3E}">
        <p14:creationId xmlns:p14="http://schemas.microsoft.com/office/powerpoint/2010/main" val="4106379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06E041F-9573-4ADB-A3F1-111011E0BA80}" type="slidenum">
              <a:rPr lang="el-GR" smtClean="0"/>
              <a:pPr>
                <a:defRPr/>
              </a:pPr>
              <a:t>56</a:t>
            </a:fld>
            <a:endParaRPr lang="el-GR"/>
          </a:p>
        </p:txBody>
      </p:sp>
    </p:spTree>
    <p:extLst>
      <p:ext uri="{BB962C8B-B14F-4D97-AF65-F5344CB8AC3E}">
        <p14:creationId xmlns:p14="http://schemas.microsoft.com/office/powerpoint/2010/main" val="247891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l-GR"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30EC70-A9A5-455B-A15E-C2B5FF73BD18}" type="slidenum">
              <a:rPr lang="en-GB" altLang="el-GR" smtClean="0"/>
              <a:pPr>
                <a:spcBef>
                  <a:spcPct val="0"/>
                </a:spcBef>
              </a:pPr>
              <a:t>4</a:t>
            </a:fld>
            <a:endParaRPr lang="en-GB" altLang="el-GR" smtClean="0"/>
          </a:p>
        </p:txBody>
      </p:sp>
    </p:spTree>
    <p:extLst>
      <p:ext uri="{BB962C8B-B14F-4D97-AF65-F5344CB8AC3E}">
        <p14:creationId xmlns:p14="http://schemas.microsoft.com/office/powerpoint/2010/main" val="7142944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l-GR"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4EED95-FBCB-4AF2-A1C0-2B6BAEA97048}" type="slidenum">
              <a:rPr lang="en-GB" altLang="el-GR" smtClean="0"/>
              <a:pPr>
                <a:spcBef>
                  <a:spcPct val="0"/>
                </a:spcBef>
              </a:pPr>
              <a:t>5</a:t>
            </a:fld>
            <a:endParaRPr lang="en-GB" altLang="el-GR" smtClean="0"/>
          </a:p>
        </p:txBody>
      </p:sp>
    </p:spTree>
    <p:extLst>
      <p:ext uri="{BB962C8B-B14F-4D97-AF65-F5344CB8AC3E}">
        <p14:creationId xmlns:p14="http://schemas.microsoft.com/office/powerpoint/2010/main" val="22834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8D3325-7B55-4AAC-B2A3-F4FB9BFA7CC4}" type="slidenum">
              <a:rPr lang="en-GB" altLang="el-GR" smtClean="0"/>
              <a:pPr>
                <a:spcBef>
                  <a:spcPct val="0"/>
                </a:spcBef>
              </a:pPr>
              <a:t>6</a:t>
            </a:fld>
            <a:endParaRPr lang="en-GB" altLang="el-GR" smtClean="0"/>
          </a:p>
        </p:txBody>
      </p:sp>
    </p:spTree>
    <p:extLst>
      <p:ext uri="{BB962C8B-B14F-4D97-AF65-F5344CB8AC3E}">
        <p14:creationId xmlns:p14="http://schemas.microsoft.com/office/powerpoint/2010/main" val="392480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7A322F-D4A1-4829-A42A-9FB7F9EF5B81}" type="slidenum">
              <a:rPr lang="en-GB" altLang="el-GR" smtClean="0"/>
              <a:pPr>
                <a:spcBef>
                  <a:spcPct val="0"/>
                </a:spcBef>
              </a:pPr>
              <a:t>7</a:t>
            </a:fld>
            <a:endParaRPr lang="en-GB" altLang="el-GR" smtClean="0"/>
          </a:p>
        </p:txBody>
      </p:sp>
    </p:spTree>
    <p:extLst>
      <p:ext uri="{BB962C8B-B14F-4D97-AF65-F5344CB8AC3E}">
        <p14:creationId xmlns:p14="http://schemas.microsoft.com/office/powerpoint/2010/main" val="300957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0F844D-F2AE-4A99-B492-214A5A00B479}" type="slidenum">
              <a:rPr lang="en-GB" altLang="el-GR" smtClean="0"/>
              <a:pPr>
                <a:spcBef>
                  <a:spcPct val="0"/>
                </a:spcBef>
              </a:pPr>
              <a:t>8</a:t>
            </a:fld>
            <a:endParaRPr lang="en-GB" altLang="el-GR" smtClean="0"/>
          </a:p>
        </p:txBody>
      </p:sp>
    </p:spTree>
    <p:extLst>
      <p:ext uri="{BB962C8B-B14F-4D97-AF65-F5344CB8AC3E}">
        <p14:creationId xmlns:p14="http://schemas.microsoft.com/office/powerpoint/2010/main" val="247929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41D6E8-0616-467A-A33F-5B2D9B0D4453}" type="slidenum">
              <a:rPr lang="en-GB" altLang="el-GR" smtClean="0"/>
              <a:pPr>
                <a:spcBef>
                  <a:spcPct val="0"/>
                </a:spcBef>
              </a:pPr>
              <a:t>9</a:t>
            </a:fld>
            <a:endParaRPr lang="en-GB" altLang="el-GR" smtClean="0"/>
          </a:p>
        </p:txBody>
      </p:sp>
    </p:spTree>
    <p:extLst>
      <p:ext uri="{BB962C8B-B14F-4D97-AF65-F5344CB8AC3E}">
        <p14:creationId xmlns:p14="http://schemas.microsoft.com/office/powerpoint/2010/main" val="175405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1/12/2015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1/12/2015</a:t>
            </a:fld>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176650" y="6428601"/>
            <a:ext cx="2790700" cy="276999"/>
          </a:xfrm>
          <a:prstGeom prst="rect">
            <a:avLst/>
          </a:prstGeom>
        </p:spPr>
        <p:txBody>
          <a:bodyPr wrap="non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smtClean="0">
                <a:solidFill>
                  <a:schemeClr val="bg1">
                    <a:lumMod val="50000"/>
                  </a:schemeClr>
                </a:solidFill>
              </a:rPr>
              <a:t>Διδακτική της Πληροφορικής και των ΤΠΕ</a:t>
            </a:r>
            <a:endParaRPr lang="en-US" sz="120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l.wikipedia.org/w/index.php?title=%CE%9C%CE%AD%CE%B3%CE%B9%CF%83%CF%84%CE%BF%CF%85_%CE%BA%CE%BF%CE%B9%CE%BD%CE%BF%CF%8D_%CE%B4%CE%B9%CE%B1%CE%B9%CF%81%CE%AD%CF%84%CE%B7&amp;action=edit&amp;redlink=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el.wikipedia.org/wiki/%CE%95%CF%85%CE%BA%CE%BB%CE%B5%CE%AF%CE%B4%CE%B7%CF%82" TargetMode="External"/><Relationship Id="rId4" Type="http://schemas.openxmlformats.org/officeDocument/2006/relationships/hyperlink" Target="https://el.wikipedia.org/w/index.php?title=%CE%91%CE%BA%CE%AD%CF%81%CE%B1%CE%B9%CF%89%CE%BD_%CE%B1%CF%81%CE%B9%CE%B8%CE%BC%CF%8E%CE%BD&amp;action=edit&amp;redlink=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akolas.blogspot.com/2010/10/scratch_25.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scratch.mit.edu/projects/635196/"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Program%20Files/&#913;&#955;&#947;&#959;&#961;&#953;&#952;&#956;&#953;&#954;&#942;/ActivitySpace.ex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Program%20Files/&#916;&#951;&#956;&#953;&#959;&#965;&#961;&#947;&#972;&#962;%20&#916;&#953;&#945;&#947;&#961;&#945;&#956;&#956;&#940;&#964;&#969;&#957;%20&#929;&#959;&#942;&#962;/flowprogramming.exe"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en.wikipedia.org/wiki/George_P%C3%B3ly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3124200"/>
            <a:ext cx="7776864" cy="2115094"/>
          </a:xfrm>
        </p:spPr>
        <p:txBody>
          <a:bodyPr>
            <a:noAutofit/>
          </a:bodyPr>
          <a:lstStyle/>
          <a:p>
            <a:pPr algn="just">
              <a:spcBef>
                <a:spcPct val="0"/>
              </a:spcBef>
            </a:pPr>
            <a:r>
              <a:rPr lang="el-GR" sz="2800" b="1" dirty="0" smtClean="0"/>
              <a:t>Ενότητα </a:t>
            </a:r>
            <a:r>
              <a:rPr lang="el-GR" sz="2800" b="1" dirty="0"/>
              <a:t>2</a:t>
            </a:r>
            <a:r>
              <a:rPr lang="en-US" sz="2800" b="1" dirty="0" smtClean="0"/>
              <a:t> </a:t>
            </a:r>
            <a:r>
              <a:rPr lang="el-GR" sz="2800" b="1" dirty="0" smtClean="0"/>
              <a:t>:</a:t>
            </a:r>
            <a:r>
              <a:rPr lang="en-US" sz="2800" dirty="0" smtClean="0"/>
              <a:t> </a:t>
            </a:r>
            <a:r>
              <a:rPr lang="el-GR" sz="2800" dirty="0" smtClean="0"/>
              <a:t> </a:t>
            </a:r>
            <a:r>
              <a:rPr lang="el-GR" sz="2800" b="1" dirty="0" smtClean="0">
                <a:cs typeface="Tahoma" panose="020B0604030504040204" pitchFamily="34" charset="0"/>
              </a:rPr>
              <a:t>Προγραμματισμός και Γλώσσες Προγραμματισμού</a:t>
            </a:r>
            <a:endParaRPr lang="en-GB" sz="2800" dirty="0">
              <a:cs typeface="Tahoma" panose="020B0604030504040204" pitchFamily="34" charset="0"/>
            </a:endParaRPr>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4511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581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Τίτλος 1"/>
          <p:cNvSpPr>
            <a:spLocks noGrp="1"/>
          </p:cNvSpPr>
          <p:nvPr>
            <p:ph type="ctrTitle"/>
          </p:nvPr>
        </p:nvSpPr>
        <p:spPr>
          <a:xfrm>
            <a:off x="685800" y="1676400"/>
            <a:ext cx="7772400" cy="1470025"/>
          </a:xfrm>
        </p:spPr>
        <p:txBody>
          <a:bodyPr>
            <a:noAutofit/>
          </a:bodyPr>
          <a:lstStyle/>
          <a:p>
            <a:pPr algn="ctr"/>
            <a:r>
              <a:rPr lang="el-GR" sz="3200" dirty="0"/>
              <a:t>Διδακτική της Πληροφορικής και των ΤΠΕ</a:t>
            </a:r>
            <a:r>
              <a:rPr lang="en-US" sz="2000" dirty="0"/>
              <a:t/>
            </a:r>
            <a:br>
              <a:rPr lang="en-US" sz="2000" dirty="0"/>
            </a:br>
            <a:r>
              <a:rPr lang="el-GR" sz="1800" dirty="0"/>
              <a:t>Μάθημα επιλογής ΣΤ’ εξάμηνο, </a:t>
            </a:r>
            <a:r>
              <a:rPr lang="el-GR" sz="1800" dirty="0" smtClean="0"/>
              <a:t/>
            </a:r>
            <a:br>
              <a:rPr lang="el-GR" sz="1800" dirty="0" smtClean="0"/>
            </a:br>
            <a:r>
              <a:rPr lang="en-US" sz="1800" dirty="0"/>
              <a:t/>
            </a:r>
            <a:br>
              <a:rPr lang="en-US" sz="1800" dirty="0"/>
            </a:br>
            <a:r>
              <a:rPr lang="el-GR" altLang="el-GR" sz="1800" dirty="0"/>
              <a:t>Τμήμα Επιστημών της Εκπαίδευσης και της Αγωγής στην Προσχολική</a:t>
            </a:r>
            <a:r>
              <a:rPr lang="en-US" altLang="el-GR" sz="1800" dirty="0"/>
              <a:t> </a:t>
            </a:r>
            <a:r>
              <a:rPr lang="el-GR" altLang="el-GR" sz="1800" dirty="0"/>
              <a:t>Ηλικία</a:t>
            </a:r>
            <a:r>
              <a:rPr lang="en-GB" altLang="el-GR" sz="1800" dirty="0"/>
              <a:t>, </a:t>
            </a:r>
            <a:r>
              <a:rPr lang="el-GR" altLang="el-GR" sz="1800" dirty="0"/>
              <a:t/>
            </a:r>
            <a:br>
              <a:rPr lang="el-GR" altLang="el-GR" sz="1800" dirty="0"/>
            </a:br>
            <a:r>
              <a:rPr lang="el-GR" altLang="el-GR" sz="1800" dirty="0"/>
              <a:t>Πανεπιστήμιο Πατρών</a:t>
            </a:r>
            <a:endParaRPr lang="el-GR" sz="1800" dirty="0"/>
          </a:p>
        </p:txBody>
      </p:sp>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62001" y="274638"/>
            <a:ext cx="8172450" cy="1143000"/>
          </a:xfrm>
        </p:spPr>
        <p:txBody>
          <a:bodyPr>
            <a:normAutofit fontScale="90000"/>
          </a:bodyPr>
          <a:lstStyle/>
          <a:p>
            <a:pPr>
              <a:defRPr/>
            </a:pPr>
            <a:r>
              <a:rPr lang="el-GR" altLang="el-GR" dirty="0" smtClean="0"/>
              <a:t>Τύποι γλωσσών</a:t>
            </a:r>
            <a:r>
              <a:rPr lang="en-US" altLang="el-GR" dirty="0" smtClean="0"/>
              <a:t> </a:t>
            </a:r>
            <a:r>
              <a:rPr lang="en-US" altLang="el-GR" dirty="0"/>
              <a:t>π</a:t>
            </a:r>
            <a:r>
              <a:rPr lang="en-US" altLang="el-GR" dirty="0" err="1"/>
              <a:t>ρογρ</a:t>
            </a:r>
            <a:r>
              <a:rPr lang="en-US" altLang="el-GR" dirty="0"/>
              <a:t>αμματισμού</a:t>
            </a:r>
          </a:p>
        </p:txBody>
      </p:sp>
      <p:sp>
        <p:nvSpPr>
          <p:cNvPr id="28675" name="Rectangle 3"/>
          <p:cNvSpPr>
            <a:spLocks noGrp="1" noChangeArrowheads="1"/>
          </p:cNvSpPr>
          <p:nvPr>
            <p:ph type="body" idx="1"/>
          </p:nvPr>
        </p:nvSpPr>
        <p:spPr/>
        <p:txBody>
          <a:bodyPr/>
          <a:lstStyle/>
          <a:p>
            <a:pPr lvl="1"/>
            <a:r>
              <a:rPr lang="en-US" altLang="el-GR" dirty="0" err="1" smtClean="0"/>
              <a:t>Γλώσσες</a:t>
            </a:r>
            <a:r>
              <a:rPr lang="en-US" altLang="el-GR" dirty="0" smtClean="0"/>
              <a:t> </a:t>
            </a:r>
            <a:r>
              <a:rPr lang="en-US" altLang="el-GR" dirty="0" err="1" smtClean="0"/>
              <a:t>μηχ</a:t>
            </a:r>
            <a:r>
              <a:rPr lang="en-US" altLang="el-GR" dirty="0" smtClean="0"/>
              <a:t>ανής</a:t>
            </a:r>
          </a:p>
          <a:p>
            <a:pPr lvl="1"/>
            <a:r>
              <a:rPr lang="en-US" altLang="el-GR" dirty="0" err="1" smtClean="0"/>
              <a:t>συμ</a:t>
            </a:r>
            <a:r>
              <a:rPr lang="en-US" altLang="el-GR" dirty="0" smtClean="0"/>
              <a:t>βολικές γλώσσες ή γλώσσες χαμηλού επιπέδου</a:t>
            </a:r>
          </a:p>
          <a:p>
            <a:pPr lvl="1"/>
            <a:r>
              <a:rPr lang="en-US" altLang="el-GR" dirty="0" err="1" smtClean="0"/>
              <a:t>γλώσσες</a:t>
            </a:r>
            <a:r>
              <a:rPr lang="en-US" altLang="el-GR" dirty="0" smtClean="0"/>
              <a:t> </a:t>
            </a:r>
            <a:r>
              <a:rPr lang="en-US" altLang="el-GR" dirty="0" err="1" smtClean="0"/>
              <a:t>υψηλού</a:t>
            </a:r>
            <a:r>
              <a:rPr lang="en-US" altLang="el-GR" dirty="0" smtClean="0"/>
              <a:t> επιπ</a:t>
            </a:r>
            <a:r>
              <a:rPr lang="en-US" altLang="el-GR" dirty="0" err="1" smtClean="0"/>
              <a:t>έδου</a:t>
            </a:r>
            <a:endParaRPr lang="en-US" altLang="el-GR" dirty="0" smtClean="0"/>
          </a:p>
          <a:p>
            <a:pPr lvl="1"/>
            <a:r>
              <a:rPr lang="en-US" altLang="el-GR" dirty="0" err="1" smtClean="0"/>
              <a:t>φυσικές</a:t>
            </a:r>
            <a:r>
              <a:rPr lang="en-US" altLang="el-GR" dirty="0" smtClean="0"/>
              <a:t> </a:t>
            </a:r>
            <a:r>
              <a:rPr lang="en-US" altLang="el-GR" dirty="0" err="1" smtClean="0"/>
              <a:t>γλώσσες</a:t>
            </a:r>
            <a:endParaRPr lang="en-US" altLang="el-GR" dirty="0" smtClean="0"/>
          </a:p>
        </p:txBody>
      </p:sp>
    </p:spTree>
    <p:extLst>
      <p:ext uri="{BB962C8B-B14F-4D97-AF65-F5344CB8AC3E}">
        <p14:creationId xmlns:p14="http://schemas.microsoft.com/office/powerpoint/2010/main" val="2700762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altLang="el-GR"/>
              <a:t>Γλώσσες μηχανής</a:t>
            </a:r>
          </a:p>
        </p:txBody>
      </p:sp>
      <p:sp>
        <p:nvSpPr>
          <p:cNvPr id="29699" name="Rectangle 3"/>
          <p:cNvSpPr>
            <a:spLocks noGrp="1" noChangeArrowheads="1"/>
          </p:cNvSpPr>
          <p:nvPr>
            <p:ph type="body" idx="1"/>
          </p:nvPr>
        </p:nvSpPr>
        <p:spPr>
          <a:xfrm>
            <a:off x="900113" y="1773238"/>
            <a:ext cx="7772400" cy="4114800"/>
          </a:xfrm>
        </p:spPr>
        <p:txBody>
          <a:bodyPr/>
          <a:lstStyle/>
          <a:p>
            <a:pPr lvl="1"/>
            <a:r>
              <a:rPr lang="en-US" altLang="el-GR" smtClean="0"/>
              <a:t>Οι εντολές μεταφράζονται σε ακολουθίες δυαδικών ψηφίων (0 και 1)</a:t>
            </a:r>
          </a:p>
          <a:p>
            <a:pPr lvl="1"/>
            <a:r>
              <a:rPr lang="en-US" altLang="el-GR" smtClean="0"/>
              <a:t>Και σήμερα όλες οι εντολές ενός προγράμματος μεταφράζονται σε γλώσσα μηχανής</a:t>
            </a:r>
          </a:p>
          <a:p>
            <a:pPr lvl="1"/>
            <a:r>
              <a:rPr lang="en-US" altLang="el-GR" smtClean="0"/>
              <a:t>111110000 11110011 00000001 11111110 10101010</a:t>
            </a:r>
          </a:p>
          <a:p>
            <a:pPr lvl="1"/>
            <a:r>
              <a:rPr lang="en-US" altLang="el-GR" smtClean="0"/>
              <a:t>Sum (5,4)</a:t>
            </a:r>
          </a:p>
        </p:txBody>
      </p:sp>
    </p:spTree>
    <p:extLst>
      <p:ext uri="{BB962C8B-B14F-4D97-AF65-F5344CB8AC3E}">
        <p14:creationId xmlns:p14="http://schemas.microsoft.com/office/powerpoint/2010/main" val="730520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el-GR" altLang="el-GR" dirty="0" smtClean="0"/>
              <a:t>Σ</a:t>
            </a:r>
            <a:r>
              <a:rPr lang="en-US" altLang="el-GR" dirty="0" err="1" smtClean="0"/>
              <a:t>υμ</a:t>
            </a:r>
            <a:r>
              <a:rPr lang="en-US" altLang="el-GR" dirty="0" smtClean="0"/>
              <a:t>βολικές </a:t>
            </a:r>
            <a:r>
              <a:rPr lang="en-US" altLang="el-GR" dirty="0"/>
              <a:t>γλώσσες χαμηλο</a:t>
            </a:r>
            <a:r>
              <a:rPr lang="el-GR" altLang="el-GR" dirty="0"/>
              <a:t>ύ</a:t>
            </a:r>
            <a:r>
              <a:rPr lang="en-US" altLang="el-GR" dirty="0"/>
              <a:t> επιπ</a:t>
            </a:r>
            <a:r>
              <a:rPr lang="el-GR" altLang="el-GR" dirty="0"/>
              <a:t>έ</a:t>
            </a:r>
            <a:r>
              <a:rPr lang="en-US" altLang="el-GR" dirty="0" err="1"/>
              <a:t>δου</a:t>
            </a:r>
            <a:endParaRPr lang="en-US" altLang="el-GR" dirty="0"/>
          </a:p>
        </p:txBody>
      </p:sp>
      <p:sp>
        <p:nvSpPr>
          <p:cNvPr id="30723" name="Rectangle 3"/>
          <p:cNvSpPr>
            <a:spLocks noGrp="1" noChangeArrowheads="1"/>
          </p:cNvSpPr>
          <p:nvPr>
            <p:ph type="body" idx="1"/>
          </p:nvPr>
        </p:nvSpPr>
        <p:spPr>
          <a:xfrm>
            <a:off x="539750" y="1916113"/>
            <a:ext cx="8077200" cy="4114800"/>
          </a:xfrm>
        </p:spPr>
        <p:txBody>
          <a:bodyPr/>
          <a:lstStyle/>
          <a:p>
            <a:pPr lvl="1">
              <a:lnSpc>
                <a:spcPct val="90000"/>
              </a:lnSpc>
            </a:pPr>
            <a:r>
              <a:rPr lang="en-US" altLang="el-GR" sz="2400" smtClean="0"/>
              <a:t>οι προγραμματιστές αντιστοιχίζουν τις διάφορες εντολές του κώδικα μηχανής με </a:t>
            </a:r>
            <a:r>
              <a:rPr lang="en-US" altLang="el-GR" sz="2400" b="1" smtClean="0"/>
              <a:t>μνημονικούς κώδικες</a:t>
            </a:r>
            <a:r>
              <a:rPr lang="en-US" altLang="el-GR" sz="2400" smtClean="0"/>
              <a:t>, συντομογραφίες λέξεων της Αγγλικής γλώσσας. Π.χ., Α (από το Add) για την πρόσθεση, S (Subtract) για την αφαίρεση, MP (Multiply) για τον πολλαπλασιασμό, D (Divide) για τη διαίρεση, C (Compare) για τη σύγκριση, STO (Store) για αποθήκευση στη μνήμη. </a:t>
            </a:r>
          </a:p>
          <a:p>
            <a:pPr lvl="1">
              <a:lnSpc>
                <a:spcPct val="90000"/>
              </a:lnSpc>
            </a:pPr>
            <a:r>
              <a:rPr lang="en-US" altLang="el-GR" sz="2400" smtClean="0"/>
              <a:t>άλλη κατηγορία γλωσσών χαμηλού επιπέδου, οι </a:t>
            </a:r>
            <a:r>
              <a:rPr lang="en-US" altLang="el-GR" sz="2400" b="1" smtClean="0"/>
              <a:t>συμβολικές γλώσσες </a:t>
            </a:r>
            <a:r>
              <a:rPr lang="en-US" altLang="el-GR" sz="2400" smtClean="0"/>
              <a:t>(</a:t>
            </a:r>
            <a:r>
              <a:rPr lang="en-US" altLang="el-GR" sz="2400" b="1" smtClean="0"/>
              <a:t>assembly languages</a:t>
            </a:r>
            <a:r>
              <a:rPr lang="en-US" altLang="el-GR" sz="2400" smtClean="0"/>
              <a:t>), </a:t>
            </a:r>
          </a:p>
          <a:p>
            <a:pPr lvl="1">
              <a:lnSpc>
                <a:spcPct val="90000"/>
              </a:lnSpc>
            </a:pPr>
            <a:r>
              <a:rPr lang="en-US" altLang="el-GR" sz="2400" smtClean="0"/>
              <a:t>ADD 210(8,13),02B(4,7)</a:t>
            </a:r>
          </a:p>
        </p:txBody>
      </p:sp>
    </p:spTree>
    <p:extLst>
      <p:ext uri="{BB962C8B-B14F-4D97-AF65-F5344CB8AC3E}">
        <p14:creationId xmlns:p14="http://schemas.microsoft.com/office/powerpoint/2010/main" val="2742189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l-GR" altLang="el-GR" dirty="0" smtClean="0"/>
              <a:t>Γλώσσες υψηλού επιπέδου</a:t>
            </a:r>
            <a:endParaRPr lang="en-US" altLang="el-GR" dirty="0"/>
          </a:p>
        </p:txBody>
      </p:sp>
      <p:sp>
        <p:nvSpPr>
          <p:cNvPr id="31747" name="Rectangle 3"/>
          <p:cNvSpPr>
            <a:spLocks noGrp="1" noChangeArrowheads="1"/>
          </p:cNvSpPr>
          <p:nvPr>
            <p:ph type="body" idx="1"/>
          </p:nvPr>
        </p:nvSpPr>
        <p:spPr/>
        <p:txBody>
          <a:bodyPr/>
          <a:lstStyle/>
          <a:p>
            <a:pPr lvl="1">
              <a:lnSpc>
                <a:spcPct val="90000"/>
              </a:lnSpc>
            </a:pPr>
            <a:r>
              <a:rPr lang="en-US" altLang="el-GR" smtClean="0"/>
              <a:t>Οι </a:t>
            </a:r>
            <a:r>
              <a:rPr lang="en-US" altLang="el-GR" b="1" smtClean="0"/>
              <a:t>γλώσσες υψηλού επιπέδου</a:t>
            </a:r>
            <a:r>
              <a:rPr lang="en-US" altLang="el-GR" smtClean="0"/>
              <a:t> χρησιμοποιούν απλές λέξεις της Αγγλικής γλώσσας και στηρίζονται σε μια γραμματική και σε ένα απλό συντακτικό. Ο συνδυασμός των προκαθορισμένων λέξεων της γλώσσας και των λέξεων που παράγουν οι προγραμματιστές, χρησιμοποιώντας κάποιο αλφάβητο (συνήθως το Λατινικό μαζί με ειδικούς χαρακτήρες), δίνει προτάσεις που αποτελούν τις εντολές του προγράμματος. </a:t>
            </a:r>
          </a:p>
        </p:txBody>
      </p:sp>
    </p:spTree>
    <p:extLst>
      <p:ext uri="{BB962C8B-B14F-4D97-AF65-F5344CB8AC3E}">
        <p14:creationId xmlns:p14="http://schemas.microsoft.com/office/powerpoint/2010/main" val="2926519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defRPr/>
            </a:pPr>
            <a:r>
              <a:rPr lang="en-US" altLang="el-GR"/>
              <a:t>Τα κοινά χαρακτηριστικά των γλωσσών υψηλού επιπέδου </a:t>
            </a:r>
          </a:p>
        </p:txBody>
      </p:sp>
      <p:sp>
        <p:nvSpPr>
          <p:cNvPr id="32771" name="Rectangle 3"/>
          <p:cNvSpPr>
            <a:spLocks noGrp="1" noChangeArrowheads="1"/>
          </p:cNvSpPr>
          <p:nvPr>
            <p:ph type="body" idx="1"/>
          </p:nvPr>
        </p:nvSpPr>
        <p:spPr/>
        <p:txBody>
          <a:bodyPr/>
          <a:lstStyle/>
          <a:p>
            <a:pPr lvl="1"/>
            <a:r>
              <a:rPr lang="en-US" altLang="el-GR" sz="2400" smtClean="0"/>
              <a:t>Αποτελούνται από ένα σύνολο λέξεων, συμβόλων και προτάσεων. </a:t>
            </a:r>
          </a:p>
          <a:p>
            <a:pPr lvl="1"/>
            <a:r>
              <a:rPr lang="en-US" altLang="el-GR" sz="2400" smtClean="0"/>
              <a:t>Οι εντολές που γράφονται σε γλώσσα υψηλού επιπέδου μεταφράζονται σε πολλές εντολές κώδικα μηχανής. </a:t>
            </a:r>
          </a:p>
          <a:p>
            <a:pPr lvl="1"/>
            <a:r>
              <a:rPr lang="en-US" altLang="el-GR" sz="2400" smtClean="0"/>
              <a:t>Έχουν ορισμένους γραμματικούς και συντακτικούς κανόνες που πρέπει να γνωρίζει ο προγραμματιστής.</a:t>
            </a:r>
          </a:p>
          <a:p>
            <a:pPr lvl="1"/>
            <a:r>
              <a:rPr lang="en-US" altLang="el-GR" sz="2400" smtClean="0"/>
              <a:t>Συνήθως η γλώσσα είναι ανεξάρτητη από τον υπολογιστή. </a:t>
            </a:r>
          </a:p>
        </p:txBody>
      </p:sp>
    </p:spTree>
    <p:extLst>
      <p:ext uri="{BB962C8B-B14F-4D97-AF65-F5344CB8AC3E}">
        <p14:creationId xmlns:p14="http://schemas.microsoft.com/office/powerpoint/2010/main" val="1273495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1" y="115888"/>
            <a:ext cx="8229600" cy="1143000"/>
          </a:xfrm>
        </p:spPr>
        <p:txBody>
          <a:bodyPr/>
          <a:lstStyle/>
          <a:p>
            <a:pPr>
              <a:defRPr/>
            </a:pPr>
            <a:r>
              <a:rPr lang="el-GR" altLang="el-GR" sz="3600" b="1" dirty="0">
                <a:latin typeface="Arial" panose="020B0604020202020204" pitchFamily="34" charset="0"/>
                <a:cs typeface="Arial" panose="020B0604020202020204" pitchFamily="34" charset="0"/>
              </a:rPr>
              <a:t>Γλώσσα</a:t>
            </a:r>
            <a:r>
              <a:rPr lang="el-GR" altLang="el-GR" sz="3600" b="1" dirty="0">
                <a:latin typeface="Arial" panose="020B0604020202020204" pitchFamily="34" charset="0"/>
              </a:rPr>
              <a:t> </a:t>
            </a:r>
            <a:r>
              <a:rPr lang="en-US" altLang="el-GR" sz="3600" b="1" dirty="0">
                <a:latin typeface="Arial" panose="020B0604020202020204" pitchFamily="34" charset="0"/>
                <a:cs typeface="Arial" panose="020B0604020202020204" pitchFamily="34" charset="0"/>
              </a:rPr>
              <a:t>PASCAL</a:t>
            </a:r>
            <a:endParaRPr lang="en-GB" altLang="el-GR" sz="3600" b="1" dirty="0">
              <a:latin typeface="Arial" panose="020B0604020202020204" pitchFamily="34" charset="0"/>
              <a:cs typeface="Arial" panose="020B0604020202020204" pitchFamily="34" charset="0"/>
            </a:endParaRPr>
          </a:p>
        </p:txBody>
      </p:sp>
      <p:sp>
        <p:nvSpPr>
          <p:cNvPr id="33795" name="Rectangle 3"/>
          <p:cNvSpPr>
            <a:spLocks noGrp="1" noChangeArrowheads="1"/>
          </p:cNvSpPr>
          <p:nvPr>
            <p:ph type="body" idx="1"/>
          </p:nvPr>
        </p:nvSpPr>
        <p:spPr>
          <a:xfrm>
            <a:off x="1258888" y="1196975"/>
            <a:ext cx="6135687" cy="4114800"/>
          </a:xfrm>
        </p:spPr>
        <p:txBody>
          <a:bodyPr>
            <a:normAutofit fontScale="92500" lnSpcReduction="10000"/>
          </a:bodyPr>
          <a:lstStyle/>
          <a:p>
            <a:pPr>
              <a:lnSpc>
                <a:spcPct val="90000"/>
              </a:lnSpc>
              <a:buFont typeface="Wingdings" panose="05000000000000000000" pitchFamily="2" charset="2"/>
              <a:buNone/>
            </a:pPr>
            <a:r>
              <a:rPr lang="en-US" altLang="el-GR" sz="2000" i="1" smtClean="0">
                <a:latin typeface="Arial" panose="020B0604020202020204" pitchFamily="34" charset="0"/>
                <a:cs typeface="Arial" panose="020B0604020202020204" pitchFamily="34" charset="0"/>
              </a:rPr>
              <a:t>Program mistos;</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smtClean="0">
                <a:latin typeface="Arial" panose="020B0604020202020204" pitchFamily="34" charset="0"/>
                <a:cs typeface="Arial" panose="020B0604020202020204" pitchFamily="34" charset="0"/>
              </a:rPr>
              <a:t>Var</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b="1" smtClean="0">
                <a:latin typeface="Arial" panose="020B0604020202020204" pitchFamily="34" charset="0"/>
                <a:cs typeface="Arial" panose="020B0604020202020204" pitchFamily="34" charset="0"/>
              </a:rPr>
              <a:t>bm,we, wa, pa, pf,orio: </a:t>
            </a:r>
            <a:r>
              <a:rPr lang="en-US" altLang="el-GR" sz="2000" smtClean="0">
                <a:latin typeface="Arial" panose="020B0604020202020204" pitchFamily="34" charset="0"/>
                <a:cs typeface="Arial" panose="020B0604020202020204" pitchFamily="34" charset="0"/>
              </a:rPr>
              <a:t>real;</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b="1" smtClean="0">
                <a:latin typeface="Arial" panose="020B0604020202020204" pitchFamily="34" charset="0"/>
                <a:cs typeface="Arial" panose="020B0604020202020204" pitchFamily="34" charset="0"/>
              </a:rPr>
              <a:t>kt, kr,ap,py:</a:t>
            </a:r>
            <a:r>
              <a:rPr lang="en-US" altLang="el-GR" sz="2000" smtClean="0">
                <a:latin typeface="Arial" panose="020B0604020202020204" pitchFamily="34" charset="0"/>
                <a:cs typeface="Arial" panose="020B0604020202020204" pitchFamily="34" charset="0"/>
              </a:rPr>
              <a:t>real</a:t>
            </a:r>
            <a:r>
              <a:rPr lang="en-US" altLang="el-GR" sz="2000" b="1" smtClean="0">
                <a:latin typeface="Arial" panose="020B0604020202020204" pitchFamily="34" charset="0"/>
                <a:cs typeface="Arial" panose="020B0604020202020204" pitchFamily="34" charset="0"/>
              </a:rPr>
              <a:t>;</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smtClean="0">
                <a:latin typeface="Arial" panose="020B0604020202020204" pitchFamily="34" charset="0"/>
                <a:cs typeface="Arial" panose="020B0604020202020204" pitchFamily="34" charset="0"/>
              </a:rPr>
              <a:t>begin</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smtClean="0">
                <a:latin typeface="Arial" panose="020B0604020202020204" pitchFamily="34" charset="0"/>
                <a:cs typeface="Arial" panose="020B0604020202020204" pitchFamily="34" charset="0"/>
              </a:rPr>
              <a:t>readln</a:t>
            </a:r>
            <a:r>
              <a:rPr lang="en-US" altLang="el-GR" sz="2000" b="1" smtClean="0">
                <a:latin typeface="Arial" panose="020B0604020202020204" pitchFamily="34" charset="0"/>
                <a:cs typeface="Arial" panose="020B0604020202020204" pitchFamily="34" charset="0"/>
              </a:rPr>
              <a:t>(bm,we, wa, pa, pf, orio);</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b="1" smtClean="0">
                <a:latin typeface="Arial" panose="020B0604020202020204" pitchFamily="34" charset="0"/>
                <a:cs typeface="Arial" panose="020B0604020202020204" pitchFamily="34" charset="0"/>
              </a:rPr>
              <a:t>py:</a:t>
            </a:r>
            <a:r>
              <a:rPr lang="en-US" altLang="el-GR" sz="2000" i="1" smtClean="0">
                <a:latin typeface="Arial" panose="020B0604020202020204" pitchFamily="34" charset="0"/>
                <a:cs typeface="Arial" panose="020B0604020202020204" pitchFamily="34" charset="0"/>
              </a:rPr>
              <a:t> =</a:t>
            </a:r>
            <a:r>
              <a:rPr lang="en-US" altLang="el-GR" sz="2000" b="1" smtClean="0">
                <a:latin typeface="Arial" panose="020B0604020202020204" pitchFamily="34" charset="0"/>
                <a:cs typeface="Arial" panose="020B0604020202020204" pitchFamily="34" charset="0"/>
              </a:rPr>
              <a:t> we * wa;</a:t>
            </a:r>
            <a:r>
              <a:rPr lang="el-GR" altLang="el-GR" sz="2000" b="1" smtClean="0">
                <a:latin typeface="Arial" panose="020B0604020202020204" pitchFamily="34" charset="0"/>
              </a:rPr>
              <a:t> </a:t>
            </a:r>
            <a:r>
              <a:rPr lang="en-US" altLang="el-GR" sz="2000" b="1" smtClean="0">
                <a:latin typeface="Arial" panose="020B0604020202020204" pitchFamily="34" charset="0"/>
                <a:cs typeface="Arial" panose="020B0604020202020204" pitchFamily="34" charset="0"/>
              </a:rPr>
              <a:t>ap:=py+bm;</a:t>
            </a:r>
            <a:r>
              <a:rPr lang="el-GR" altLang="el-GR" sz="2000" b="1" smtClean="0">
                <a:latin typeface="Arial" panose="020B0604020202020204" pitchFamily="34" charset="0"/>
              </a:rPr>
              <a:t> </a:t>
            </a:r>
            <a:r>
              <a:rPr lang="en-US" altLang="el-GR" sz="2000" b="1" smtClean="0">
                <a:latin typeface="Arial" panose="020B0604020202020204" pitchFamily="34" charset="0"/>
                <a:cs typeface="Arial" panose="020B0604020202020204" pitchFamily="34" charset="0"/>
              </a:rPr>
              <a:t>kr:</a:t>
            </a:r>
            <a:r>
              <a:rPr lang="en-US" altLang="el-GR" sz="2000" i="1" smtClean="0">
                <a:latin typeface="Arial" panose="020B0604020202020204" pitchFamily="34" charset="0"/>
                <a:cs typeface="Arial" panose="020B0604020202020204" pitchFamily="34" charset="0"/>
              </a:rPr>
              <a:t>=</a:t>
            </a:r>
            <a:r>
              <a:rPr lang="en-US" altLang="el-GR" sz="2000" b="1" smtClean="0">
                <a:latin typeface="Arial" panose="020B0604020202020204" pitchFamily="34" charset="0"/>
                <a:cs typeface="Arial" panose="020B0604020202020204" pitchFamily="34" charset="0"/>
              </a:rPr>
              <a:t> ap * pa;</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b="1" smtClean="0">
                <a:latin typeface="Arial" panose="020B0604020202020204" pitchFamily="34" charset="0"/>
                <a:cs typeface="Arial" panose="020B0604020202020204" pitchFamily="34" charset="0"/>
              </a:rPr>
              <a:t>kt:</a:t>
            </a:r>
            <a:r>
              <a:rPr lang="en-US" altLang="el-GR" sz="2000" i="1" smtClean="0">
                <a:latin typeface="Arial" panose="020B0604020202020204" pitchFamily="34" charset="0"/>
                <a:cs typeface="Arial" panose="020B0604020202020204" pitchFamily="34" charset="0"/>
              </a:rPr>
              <a:t> =</a:t>
            </a:r>
            <a:r>
              <a:rPr lang="en-US" altLang="el-GR" sz="2000" b="1" smtClean="0">
                <a:latin typeface="Arial" panose="020B0604020202020204" pitchFamily="34" charset="0"/>
                <a:cs typeface="Arial" panose="020B0604020202020204" pitchFamily="34" charset="0"/>
              </a:rPr>
              <a:t> ap - kr;</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smtClean="0">
                <a:latin typeface="Arial" panose="020B0604020202020204" pitchFamily="34" charset="0"/>
                <a:cs typeface="Arial" panose="020B0604020202020204" pitchFamily="34" charset="0"/>
              </a:rPr>
              <a:t>if</a:t>
            </a:r>
            <a:r>
              <a:rPr lang="en-US" altLang="el-GR" sz="2000" b="1" smtClean="0">
                <a:latin typeface="Arial" panose="020B0604020202020204" pitchFamily="34" charset="0"/>
                <a:cs typeface="Arial" panose="020B0604020202020204" pitchFamily="34" charset="0"/>
              </a:rPr>
              <a:t> kt &gt; orio </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smtClean="0">
                <a:latin typeface="Arial" panose="020B0604020202020204" pitchFamily="34" charset="0"/>
                <a:cs typeface="Arial" panose="020B0604020202020204" pitchFamily="34" charset="0"/>
              </a:rPr>
              <a:t>then</a:t>
            </a:r>
            <a:r>
              <a:rPr lang="en-US" altLang="el-GR" sz="2000" b="1" smtClean="0">
                <a:latin typeface="Arial" panose="020B0604020202020204" pitchFamily="34" charset="0"/>
                <a:cs typeface="Arial" panose="020B0604020202020204" pitchFamily="34" charset="0"/>
              </a:rPr>
              <a:t> fo:</a:t>
            </a:r>
            <a:r>
              <a:rPr lang="en-US" altLang="el-GR" sz="2000" i="1" smtClean="0">
                <a:latin typeface="Arial" panose="020B0604020202020204" pitchFamily="34" charset="0"/>
                <a:cs typeface="Arial" panose="020B0604020202020204" pitchFamily="34" charset="0"/>
              </a:rPr>
              <a:t> =</a:t>
            </a:r>
            <a:r>
              <a:rPr lang="en-US" altLang="el-GR" sz="2000" b="1" smtClean="0">
                <a:latin typeface="Arial" panose="020B0604020202020204" pitchFamily="34" charset="0"/>
                <a:cs typeface="Arial" panose="020B0604020202020204" pitchFamily="34" charset="0"/>
              </a:rPr>
              <a:t> kt * pf</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smtClean="0">
                <a:latin typeface="Arial" panose="020B0604020202020204" pitchFamily="34" charset="0"/>
                <a:cs typeface="Arial" panose="020B0604020202020204" pitchFamily="34" charset="0"/>
              </a:rPr>
              <a:t>else</a:t>
            </a:r>
            <a:r>
              <a:rPr lang="en-US" altLang="el-GR" sz="2000" i="1" smtClean="0">
                <a:latin typeface="Arial" panose="020B0604020202020204" pitchFamily="34" charset="0"/>
                <a:cs typeface="Arial" panose="020B0604020202020204" pitchFamily="34" charset="0"/>
              </a:rPr>
              <a:t> </a:t>
            </a:r>
            <a:r>
              <a:rPr lang="en-US" altLang="el-GR" sz="2000" b="1" smtClean="0">
                <a:latin typeface="Arial" panose="020B0604020202020204" pitchFamily="34" charset="0"/>
                <a:cs typeface="Arial" panose="020B0604020202020204" pitchFamily="34" charset="0"/>
              </a:rPr>
              <a:t>fo :</a:t>
            </a:r>
            <a:r>
              <a:rPr lang="en-US" altLang="el-GR" sz="2000" smtClean="0">
                <a:latin typeface="Arial" panose="020B0604020202020204" pitchFamily="34" charset="0"/>
                <a:cs typeface="Arial" panose="020B0604020202020204" pitchFamily="34" charset="0"/>
              </a:rPr>
              <a:t>= </a:t>
            </a:r>
            <a:r>
              <a:rPr lang="en-US" altLang="el-GR" sz="2000" b="1" smtClean="0">
                <a:latin typeface="Arial" panose="020B0604020202020204" pitchFamily="34" charset="0"/>
                <a:cs typeface="Arial" panose="020B0604020202020204" pitchFamily="34" charset="0"/>
              </a:rPr>
              <a:t>0;</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b="1" smtClean="0">
                <a:latin typeface="Arial" panose="020B0604020202020204" pitchFamily="34" charset="0"/>
                <a:cs typeface="Arial" panose="020B0604020202020204" pitchFamily="34" charset="0"/>
              </a:rPr>
              <a:t>pl:=kt-fo;</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smtClean="0">
                <a:latin typeface="Arial" panose="020B0604020202020204" pitchFamily="34" charset="0"/>
                <a:cs typeface="Arial" panose="020B0604020202020204" pitchFamily="34" charset="0"/>
              </a:rPr>
              <a:t>writeln</a:t>
            </a:r>
            <a:r>
              <a:rPr lang="en-US" altLang="el-GR" sz="2000" b="1" smtClean="0">
                <a:latin typeface="Arial" panose="020B0604020202020204" pitchFamily="34" charset="0"/>
                <a:cs typeface="Arial" panose="020B0604020202020204" pitchFamily="34" charset="0"/>
              </a:rPr>
              <a:t>(pl);</a:t>
            </a:r>
            <a:endParaRPr lang="en-GB" altLang="el-G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r>
              <a:rPr lang="en-US" altLang="el-GR" sz="2000" smtClean="0">
                <a:latin typeface="Arial" panose="020B0604020202020204" pitchFamily="34" charset="0"/>
                <a:cs typeface="Arial" panose="020B0604020202020204" pitchFamily="34" charset="0"/>
              </a:rPr>
              <a:t>end</a:t>
            </a:r>
            <a:r>
              <a:rPr lang="en-US" altLang="el-GR" sz="2000" b="1" smtClean="0">
                <a:latin typeface="Arial" panose="020B0604020202020204" pitchFamily="34" charset="0"/>
                <a:cs typeface="Arial" panose="020B0604020202020204" pitchFamily="34" charset="0"/>
              </a:rPr>
              <a:t>.</a:t>
            </a:r>
            <a:endParaRPr lang="en-GB" altLang="el-GR" sz="2000" b="1" smtClean="0">
              <a:latin typeface="Arial" panose="020B0604020202020204" pitchFamily="34" charset="0"/>
              <a:cs typeface="Arial" panose="020B0604020202020204" pitchFamily="34" charset="0"/>
            </a:endParaRPr>
          </a:p>
          <a:p>
            <a:pPr>
              <a:lnSpc>
                <a:spcPct val="90000"/>
              </a:lnSpc>
            </a:pPr>
            <a:endParaRPr lang="en-GB" altLang="el-GR" sz="2000" smtClean="0"/>
          </a:p>
        </p:txBody>
      </p:sp>
    </p:spTree>
    <p:extLst>
      <p:ext uri="{BB962C8B-B14F-4D97-AF65-F5344CB8AC3E}">
        <p14:creationId xmlns:p14="http://schemas.microsoft.com/office/powerpoint/2010/main" val="2942429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42988" y="274638"/>
            <a:ext cx="7891462" cy="1143000"/>
          </a:xfrm>
        </p:spPr>
        <p:txBody>
          <a:bodyPr>
            <a:normAutofit fontScale="90000"/>
          </a:bodyPr>
          <a:lstStyle/>
          <a:p>
            <a:pPr>
              <a:defRPr/>
            </a:pPr>
            <a:r>
              <a:rPr lang="el-GR" altLang="el-GR" dirty="0" smtClean="0"/>
              <a:t>Διάφορες γ</a:t>
            </a:r>
            <a:r>
              <a:rPr lang="en-US" altLang="el-GR" dirty="0" err="1" smtClean="0"/>
              <a:t>λώσσες</a:t>
            </a:r>
            <a:r>
              <a:rPr lang="en-US" altLang="el-GR" dirty="0" smtClean="0"/>
              <a:t> </a:t>
            </a:r>
            <a:r>
              <a:rPr lang="en-US" altLang="el-GR" dirty="0" err="1"/>
              <a:t>υψηλού</a:t>
            </a:r>
            <a:r>
              <a:rPr lang="en-US" altLang="el-GR" dirty="0"/>
              <a:t> επιπ</a:t>
            </a:r>
            <a:r>
              <a:rPr lang="en-US" altLang="el-GR" dirty="0" err="1"/>
              <a:t>έδου</a:t>
            </a:r>
            <a:endParaRPr lang="en-US" altLang="el-GR" dirty="0"/>
          </a:p>
        </p:txBody>
      </p:sp>
      <p:sp>
        <p:nvSpPr>
          <p:cNvPr id="34819" name="Rectangle 3"/>
          <p:cNvSpPr>
            <a:spLocks noGrp="1" noChangeArrowheads="1"/>
          </p:cNvSpPr>
          <p:nvPr>
            <p:ph type="body" idx="1"/>
          </p:nvPr>
        </p:nvSpPr>
        <p:spPr>
          <a:xfrm>
            <a:off x="755650" y="1773238"/>
            <a:ext cx="8077200" cy="4648200"/>
          </a:xfrm>
        </p:spPr>
        <p:txBody>
          <a:bodyPr/>
          <a:lstStyle/>
          <a:p>
            <a:pPr lvl="1"/>
            <a:r>
              <a:rPr lang="en-US" altLang="el-GR" sz="2400" smtClean="0"/>
              <a:t>BASIC (απλή γλώσσα για εκμάθηση προγραμματισμού)</a:t>
            </a:r>
          </a:p>
          <a:p>
            <a:pPr lvl="1"/>
            <a:r>
              <a:rPr lang="en-US" altLang="el-GR" sz="2400" smtClean="0"/>
              <a:t>Fortran (για επιστημονικές χρήσεις)</a:t>
            </a:r>
          </a:p>
          <a:p>
            <a:pPr lvl="1"/>
            <a:r>
              <a:rPr lang="en-US" altLang="el-GR" sz="2400" smtClean="0"/>
              <a:t>Cobol (για εμπορικές χρήσεις)</a:t>
            </a:r>
          </a:p>
          <a:p>
            <a:pPr lvl="1"/>
            <a:r>
              <a:rPr lang="en-US" altLang="el-GR" sz="2400" smtClean="0"/>
              <a:t>Logo (για εκπαίδευση και χρήση από μικρά παιδιά)</a:t>
            </a:r>
          </a:p>
          <a:p>
            <a:pPr lvl="1"/>
            <a:r>
              <a:rPr lang="en-US" altLang="el-GR" sz="2400" smtClean="0"/>
              <a:t>Lisp και Prolog (τεχνητής νοημοσύνης)</a:t>
            </a:r>
          </a:p>
          <a:p>
            <a:pPr lvl="1"/>
            <a:r>
              <a:rPr lang="en-US" altLang="el-GR" sz="2400" smtClean="0"/>
              <a:t>Pascal (για εκμάθηση προγραμματισμού)</a:t>
            </a:r>
          </a:p>
          <a:p>
            <a:pPr lvl="1"/>
            <a:r>
              <a:rPr lang="en-US" altLang="el-GR" sz="2400" smtClean="0"/>
              <a:t>C, C++</a:t>
            </a:r>
          </a:p>
          <a:p>
            <a:pPr lvl="1"/>
            <a:r>
              <a:rPr lang="en-US" altLang="el-GR" sz="2400" smtClean="0"/>
              <a:t>JAVA (γλώσσα προγραμματισμού του Internet)</a:t>
            </a:r>
          </a:p>
        </p:txBody>
      </p:sp>
    </p:spTree>
    <p:extLst>
      <p:ext uri="{BB962C8B-B14F-4D97-AF65-F5344CB8AC3E}">
        <p14:creationId xmlns:p14="http://schemas.microsoft.com/office/powerpoint/2010/main" val="703930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6988"/>
            <a:ext cx="8421688" cy="1143000"/>
          </a:xfrm>
        </p:spPr>
        <p:txBody>
          <a:bodyPr>
            <a:noAutofit/>
          </a:bodyPr>
          <a:lstStyle/>
          <a:p>
            <a:pPr>
              <a:defRPr/>
            </a:pPr>
            <a:r>
              <a:rPr lang="en-US" altLang="el-GR" sz="3600" b="1" dirty="0"/>
              <a:t>Υπ</a:t>
            </a:r>
            <a:r>
              <a:rPr lang="en-US" altLang="el-GR" sz="3600" b="1" dirty="0" err="1"/>
              <a:t>ολογισμ</a:t>
            </a:r>
            <a:r>
              <a:rPr lang="el-GR" altLang="el-GR" sz="3600" b="1" dirty="0"/>
              <a:t>ό</a:t>
            </a:r>
            <a:r>
              <a:rPr lang="en-US" altLang="el-GR" sz="3600" b="1" dirty="0"/>
              <a:t>ς α</a:t>
            </a:r>
            <a:r>
              <a:rPr lang="en-US" altLang="el-GR" sz="3600" b="1" dirty="0" err="1"/>
              <a:t>θρο</a:t>
            </a:r>
            <a:r>
              <a:rPr lang="el-GR" altLang="el-GR" sz="3600" b="1" dirty="0"/>
              <a:t>ί</a:t>
            </a:r>
            <a:r>
              <a:rPr lang="en-US" altLang="el-GR" sz="3600" b="1" dirty="0" err="1"/>
              <a:t>σμ</a:t>
            </a:r>
            <a:r>
              <a:rPr lang="en-US" altLang="el-GR" sz="3600" b="1" dirty="0"/>
              <a:t>ατος απ</a:t>
            </a:r>
            <a:r>
              <a:rPr lang="el-GR" altLang="el-GR" sz="3600" b="1" dirty="0"/>
              <a:t>ό</a:t>
            </a:r>
            <a:r>
              <a:rPr lang="en-US" altLang="el-GR" sz="3600" b="1" dirty="0"/>
              <a:t> 1 </a:t>
            </a:r>
            <a:r>
              <a:rPr lang="el-GR" altLang="el-GR" sz="3600" b="1" dirty="0"/>
              <a:t>έ</a:t>
            </a:r>
            <a:r>
              <a:rPr lang="en-US" altLang="el-GR" sz="3600" b="1" dirty="0" err="1"/>
              <a:t>ως</a:t>
            </a:r>
            <a:r>
              <a:rPr lang="en-US" altLang="el-GR" sz="3600" b="1" dirty="0"/>
              <a:t> 10</a:t>
            </a:r>
          </a:p>
        </p:txBody>
      </p:sp>
      <p:sp>
        <p:nvSpPr>
          <p:cNvPr id="35843" name="Rectangle 3"/>
          <p:cNvSpPr>
            <a:spLocks noGrp="1" noChangeArrowheads="1"/>
          </p:cNvSpPr>
          <p:nvPr>
            <p:ph type="body" idx="1"/>
          </p:nvPr>
        </p:nvSpPr>
        <p:spPr>
          <a:xfrm>
            <a:off x="304800" y="2408238"/>
            <a:ext cx="8839200" cy="4114800"/>
          </a:xfrm>
        </p:spPr>
        <p:txBody>
          <a:bodyPr/>
          <a:lstStyle/>
          <a:p>
            <a:pPr lvl="1">
              <a:lnSpc>
                <a:spcPct val="90000"/>
              </a:lnSpc>
              <a:buFont typeface="Wingdings" panose="05000000000000000000" pitchFamily="2" charset="2"/>
              <a:buNone/>
            </a:pPr>
            <a:r>
              <a:rPr lang="en-US" altLang="el-GR" sz="2400" dirty="0" smtClean="0"/>
              <a:t>10101000</a:t>
            </a:r>
            <a:r>
              <a:rPr lang="el-GR" altLang="el-GR" sz="2400" dirty="0" smtClean="0"/>
              <a:t> </a:t>
            </a:r>
            <a:r>
              <a:rPr lang="en-US" altLang="el-GR" sz="2400" dirty="0" smtClean="0"/>
              <a:t>00001010</a:t>
            </a:r>
            <a:r>
              <a:rPr lang="el-GR" altLang="el-GR" sz="2400" dirty="0" smtClean="0"/>
              <a:t>	</a:t>
            </a:r>
            <a:r>
              <a:rPr lang="en-US" altLang="el-GR" sz="2400" dirty="0" smtClean="0"/>
              <a:t>INDEX=$01	</a:t>
            </a:r>
            <a:r>
              <a:rPr lang="el-GR" altLang="el-GR" sz="2400" dirty="0" smtClean="0"/>
              <a:t>	</a:t>
            </a:r>
            <a:r>
              <a:rPr lang="en-US" altLang="el-GR" sz="2400" dirty="0" smtClean="0"/>
              <a:t>sum = 0</a:t>
            </a:r>
          </a:p>
          <a:p>
            <a:pPr lvl="1">
              <a:lnSpc>
                <a:spcPct val="90000"/>
              </a:lnSpc>
              <a:buFont typeface="Wingdings" panose="05000000000000000000" pitchFamily="2" charset="2"/>
              <a:buNone/>
            </a:pPr>
            <a:r>
              <a:rPr lang="en-US" altLang="el-GR" sz="2400" dirty="0" smtClean="0"/>
              <a:t>10001100</a:t>
            </a:r>
            <a:r>
              <a:rPr lang="el-GR" altLang="el-GR" sz="2400" dirty="0" smtClean="0"/>
              <a:t> </a:t>
            </a:r>
            <a:r>
              <a:rPr lang="en-US" altLang="el-GR" sz="2400" dirty="0" smtClean="0"/>
              <a:t>00000001	SUM=$02	</a:t>
            </a:r>
            <a:r>
              <a:rPr lang="el-GR" altLang="el-GR" sz="2400" dirty="0" smtClean="0"/>
              <a:t>	</a:t>
            </a:r>
            <a:r>
              <a:rPr lang="en-US" altLang="el-GR" sz="2400" b="1" dirty="0" smtClean="0"/>
              <a:t>FOR</a:t>
            </a:r>
            <a:r>
              <a:rPr lang="en-US" altLang="el-GR" sz="2400" dirty="0" smtClean="0"/>
              <a:t> </a:t>
            </a:r>
            <a:r>
              <a:rPr lang="en-US" altLang="el-GR" sz="2400" dirty="0" err="1" smtClean="0"/>
              <a:t>i</a:t>
            </a:r>
            <a:r>
              <a:rPr lang="en-US" altLang="el-GR" sz="2400" dirty="0" smtClean="0"/>
              <a:t>=1 </a:t>
            </a:r>
            <a:r>
              <a:rPr lang="en-US" altLang="el-GR" sz="2400" b="1" dirty="0" smtClean="0"/>
              <a:t>TO</a:t>
            </a:r>
            <a:r>
              <a:rPr lang="en-US" altLang="el-GR" sz="2400" dirty="0" smtClean="0"/>
              <a:t> 10</a:t>
            </a:r>
          </a:p>
          <a:p>
            <a:pPr lvl="1">
              <a:lnSpc>
                <a:spcPct val="90000"/>
              </a:lnSpc>
              <a:buFont typeface="Wingdings" panose="05000000000000000000" pitchFamily="2" charset="2"/>
              <a:buNone/>
            </a:pPr>
            <a:r>
              <a:rPr lang="en-US" altLang="el-GR" sz="2400" dirty="0" smtClean="0"/>
              <a:t>00111100		</a:t>
            </a:r>
            <a:r>
              <a:rPr lang="el-GR" altLang="el-GR" sz="2400" dirty="0" smtClean="0"/>
              <a:t>	</a:t>
            </a:r>
            <a:r>
              <a:rPr lang="en-US" altLang="el-GR" sz="2400" dirty="0" smtClean="0"/>
              <a:t>LDA #10	</a:t>
            </a:r>
            <a:r>
              <a:rPr lang="el-GR" altLang="el-GR" sz="2400" dirty="0" smtClean="0"/>
              <a:t>	</a:t>
            </a:r>
            <a:r>
              <a:rPr lang="en-US" altLang="el-GR" sz="2400" dirty="0" smtClean="0"/>
              <a:t>sum=</a:t>
            </a:r>
            <a:r>
              <a:rPr lang="en-US" altLang="el-GR" sz="2400" dirty="0" err="1" smtClean="0"/>
              <a:t>sum+i</a:t>
            </a:r>
            <a:endParaRPr lang="en-US" altLang="el-GR" sz="2400" dirty="0" smtClean="0"/>
          </a:p>
          <a:p>
            <a:pPr lvl="1">
              <a:lnSpc>
                <a:spcPct val="90000"/>
              </a:lnSpc>
              <a:buFont typeface="Wingdings" panose="05000000000000000000" pitchFamily="2" charset="2"/>
              <a:buNone/>
            </a:pPr>
            <a:r>
              <a:rPr lang="en-US" altLang="el-GR" sz="2400" dirty="0" smtClean="0"/>
              <a:t>01010001</a:t>
            </a:r>
            <a:r>
              <a:rPr lang="el-GR" altLang="el-GR" sz="2400" dirty="0" smtClean="0"/>
              <a:t> </a:t>
            </a:r>
            <a:r>
              <a:rPr lang="en-US" altLang="el-GR" sz="2400" dirty="0" smtClean="0"/>
              <a:t>00000001	STA INDEX	</a:t>
            </a:r>
            <a:r>
              <a:rPr lang="el-GR" altLang="el-GR" sz="2400" dirty="0" smtClean="0"/>
              <a:t>	</a:t>
            </a:r>
            <a:r>
              <a:rPr lang="en-US" altLang="el-GR" sz="2400" b="1" dirty="0" smtClean="0"/>
              <a:t>NEXT</a:t>
            </a:r>
            <a:r>
              <a:rPr lang="en-US" altLang="el-GR" sz="2400" dirty="0" smtClean="0"/>
              <a:t> I</a:t>
            </a:r>
          </a:p>
          <a:p>
            <a:pPr lvl="1">
              <a:lnSpc>
                <a:spcPct val="90000"/>
              </a:lnSpc>
              <a:buFont typeface="Wingdings" panose="05000000000000000000" pitchFamily="2" charset="2"/>
              <a:buNone/>
            </a:pPr>
            <a:r>
              <a:rPr lang="en-US" altLang="el-GR" sz="2400" dirty="0" smtClean="0"/>
              <a:t>01000011</a:t>
            </a:r>
            <a:r>
              <a:rPr lang="el-GR" altLang="el-GR" sz="2400" dirty="0" smtClean="0"/>
              <a:t> </a:t>
            </a:r>
            <a:r>
              <a:rPr lang="en-US" altLang="el-GR" sz="2400" dirty="0" smtClean="0"/>
              <a:t>00000001	CLA		</a:t>
            </a:r>
            <a:r>
              <a:rPr lang="el-GR" altLang="el-GR" sz="2400" dirty="0" smtClean="0"/>
              <a:t>	</a:t>
            </a:r>
            <a:r>
              <a:rPr lang="en-US" altLang="el-GR" sz="2400" b="1" dirty="0" smtClean="0"/>
              <a:t>END</a:t>
            </a:r>
            <a:endParaRPr lang="en-US" altLang="el-GR" sz="2400" dirty="0" smtClean="0"/>
          </a:p>
          <a:p>
            <a:pPr lvl="1">
              <a:lnSpc>
                <a:spcPct val="90000"/>
              </a:lnSpc>
              <a:buFont typeface="Wingdings" panose="05000000000000000000" pitchFamily="2" charset="2"/>
              <a:buNone/>
            </a:pPr>
            <a:r>
              <a:rPr lang="en-US" altLang="el-GR" sz="2400" dirty="0" smtClean="0"/>
              <a:t>11000000</a:t>
            </a:r>
            <a:r>
              <a:rPr lang="el-GR" altLang="el-GR" sz="2400" dirty="0" smtClean="0"/>
              <a:t> </a:t>
            </a:r>
            <a:r>
              <a:rPr lang="en-US" altLang="el-GR" sz="2400" dirty="0" smtClean="0"/>
              <a:t>11111010  </a:t>
            </a:r>
            <a:r>
              <a:rPr lang="el-GR" altLang="el-GR" sz="2400" dirty="0" smtClean="0"/>
              <a:t>          </a:t>
            </a:r>
            <a:r>
              <a:rPr lang="en-US" altLang="el-GR" sz="2400" dirty="0" smtClean="0"/>
              <a:t>LOP</a:t>
            </a:r>
            <a:r>
              <a:rPr lang="el-GR" altLang="el-GR" sz="2400" dirty="0" smtClean="0"/>
              <a:t> </a:t>
            </a:r>
            <a:r>
              <a:rPr lang="en-US" altLang="el-GR" sz="2400" dirty="0" smtClean="0"/>
              <a:t>ADD INDEX </a:t>
            </a:r>
          </a:p>
          <a:p>
            <a:pPr lvl="1">
              <a:lnSpc>
                <a:spcPct val="90000"/>
              </a:lnSpc>
              <a:buFont typeface="Wingdings" panose="05000000000000000000" pitchFamily="2" charset="2"/>
              <a:buNone/>
            </a:pPr>
            <a:r>
              <a:rPr lang="en-US" altLang="el-GR" sz="2400" dirty="0" smtClean="0"/>
              <a:t>10001100</a:t>
            </a:r>
            <a:r>
              <a:rPr lang="el-GR" altLang="el-GR" sz="2400" dirty="0" smtClean="0"/>
              <a:t> </a:t>
            </a:r>
            <a:r>
              <a:rPr lang="en-US" altLang="el-GR" sz="2400" dirty="0" smtClean="0"/>
              <a:t>00000010	DEC INDEX</a:t>
            </a:r>
          </a:p>
          <a:p>
            <a:pPr lvl="1">
              <a:lnSpc>
                <a:spcPct val="90000"/>
              </a:lnSpc>
              <a:buFont typeface="Wingdings" panose="05000000000000000000" pitchFamily="2" charset="2"/>
              <a:buNone/>
            </a:pPr>
            <a:r>
              <a:rPr lang="en-US" altLang="el-GR" sz="2400" dirty="0" smtClean="0"/>
              <a:t>11111111		</a:t>
            </a:r>
            <a:r>
              <a:rPr lang="el-GR" altLang="el-GR" sz="2400" dirty="0" smtClean="0"/>
              <a:t>	</a:t>
            </a:r>
            <a:r>
              <a:rPr lang="en-US" altLang="el-GR" sz="2400" dirty="0" smtClean="0"/>
              <a:t>BNE LOOP</a:t>
            </a:r>
          </a:p>
          <a:p>
            <a:pPr lvl="1">
              <a:lnSpc>
                <a:spcPct val="90000"/>
              </a:lnSpc>
              <a:buFont typeface="Wingdings" panose="05000000000000000000" pitchFamily="2" charset="2"/>
              <a:buNone/>
            </a:pPr>
            <a:r>
              <a:rPr lang="el-GR" altLang="el-GR" sz="2400" dirty="0" smtClean="0"/>
              <a:t>					</a:t>
            </a:r>
            <a:r>
              <a:rPr lang="en-US" altLang="el-GR" sz="2400" dirty="0" smtClean="0"/>
              <a:t>STA SUM</a:t>
            </a:r>
          </a:p>
          <a:p>
            <a:pPr lvl="1">
              <a:lnSpc>
                <a:spcPct val="90000"/>
              </a:lnSpc>
              <a:buFont typeface="Wingdings" panose="05000000000000000000" pitchFamily="2" charset="2"/>
              <a:buNone/>
            </a:pPr>
            <a:r>
              <a:rPr lang="el-GR" altLang="el-GR" sz="2400" dirty="0" smtClean="0"/>
              <a:t>					</a:t>
            </a:r>
            <a:r>
              <a:rPr lang="en-US" altLang="el-GR" sz="2400" dirty="0" smtClean="0"/>
              <a:t>BRK</a:t>
            </a:r>
          </a:p>
        </p:txBody>
      </p:sp>
      <p:sp>
        <p:nvSpPr>
          <p:cNvPr id="35844" name="TextBox 1"/>
          <p:cNvSpPr txBox="1">
            <a:spLocks noChangeArrowheads="1"/>
          </p:cNvSpPr>
          <p:nvPr/>
        </p:nvSpPr>
        <p:spPr bwMode="auto">
          <a:xfrm>
            <a:off x="1116013" y="1603375"/>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l-GR" b="1">
                <a:solidFill>
                  <a:srgbClr val="FF0000"/>
                </a:solidFill>
              </a:rPr>
              <a:t>Γλώσσα μηχανής</a:t>
            </a:r>
          </a:p>
        </p:txBody>
      </p:sp>
      <p:sp>
        <p:nvSpPr>
          <p:cNvPr id="35845" name="TextBox 4"/>
          <p:cNvSpPr txBox="1">
            <a:spLocks noChangeArrowheads="1"/>
          </p:cNvSpPr>
          <p:nvPr/>
        </p:nvSpPr>
        <p:spPr bwMode="auto">
          <a:xfrm>
            <a:off x="3905250" y="1603375"/>
            <a:ext cx="2251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l-GR" b="1">
                <a:solidFill>
                  <a:srgbClr val="FF0000"/>
                </a:solidFill>
              </a:rPr>
              <a:t>Γλώσσα </a:t>
            </a:r>
            <a:r>
              <a:rPr lang="en-US" altLang="el-GR" b="1">
                <a:solidFill>
                  <a:srgbClr val="FF0000"/>
                </a:solidFill>
              </a:rPr>
              <a:t>Assembly</a:t>
            </a:r>
            <a:endParaRPr lang="el-GR" altLang="el-GR" b="1">
              <a:solidFill>
                <a:srgbClr val="FF0000"/>
              </a:solidFill>
            </a:endParaRPr>
          </a:p>
        </p:txBody>
      </p:sp>
      <p:sp>
        <p:nvSpPr>
          <p:cNvPr id="35846" name="TextBox 5"/>
          <p:cNvSpPr txBox="1">
            <a:spLocks noChangeArrowheads="1"/>
          </p:cNvSpPr>
          <p:nvPr/>
        </p:nvSpPr>
        <p:spPr bwMode="auto">
          <a:xfrm>
            <a:off x="6516688" y="1603375"/>
            <a:ext cx="208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altLang="el-GR" b="1">
                <a:solidFill>
                  <a:srgbClr val="FF0000"/>
                </a:solidFill>
              </a:rPr>
              <a:t>Γλώσσα υψηλού </a:t>
            </a:r>
          </a:p>
          <a:p>
            <a:pPr algn="ctr"/>
            <a:r>
              <a:rPr lang="el-GR" altLang="el-GR" b="1">
                <a:solidFill>
                  <a:srgbClr val="FF0000"/>
                </a:solidFill>
              </a:rPr>
              <a:t>επιπέδου</a:t>
            </a:r>
          </a:p>
        </p:txBody>
      </p:sp>
    </p:spTree>
    <p:extLst>
      <p:ext uri="{BB962C8B-B14F-4D97-AF65-F5344CB8AC3E}">
        <p14:creationId xmlns:p14="http://schemas.microsoft.com/office/powerpoint/2010/main" val="4268747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altLang="el-GR"/>
              <a:t>Φυσικ</a:t>
            </a:r>
            <a:r>
              <a:rPr lang="el-GR" altLang="el-GR"/>
              <a:t>έ</a:t>
            </a:r>
            <a:r>
              <a:rPr lang="en-US" altLang="el-GR"/>
              <a:t>ς γλ</a:t>
            </a:r>
            <a:r>
              <a:rPr lang="el-GR" altLang="el-GR"/>
              <a:t>ώ</a:t>
            </a:r>
            <a:r>
              <a:rPr lang="en-US" altLang="el-GR"/>
              <a:t>σσες</a:t>
            </a:r>
          </a:p>
        </p:txBody>
      </p:sp>
      <p:sp>
        <p:nvSpPr>
          <p:cNvPr id="36867" name="Rectangle 3"/>
          <p:cNvSpPr>
            <a:spLocks noGrp="1" noChangeArrowheads="1"/>
          </p:cNvSpPr>
          <p:nvPr>
            <p:ph type="body" idx="1"/>
          </p:nvPr>
        </p:nvSpPr>
        <p:spPr>
          <a:xfrm>
            <a:off x="1116013" y="1557338"/>
            <a:ext cx="7499350" cy="4800600"/>
          </a:xfrm>
        </p:spPr>
        <p:txBody>
          <a:bodyPr/>
          <a:lstStyle/>
          <a:p>
            <a:pPr lvl="1"/>
            <a:r>
              <a:rPr lang="en-US" altLang="el-GR" smtClean="0"/>
              <a:t>οι γλώσσες της 5ης γενιάς, μοιάζουν με τις φυσικές γλώσσες και βρίσκονται σε εξέλιξη</a:t>
            </a:r>
          </a:p>
          <a:p>
            <a:pPr lvl="1"/>
            <a:r>
              <a:rPr lang="en-US" altLang="el-GR" smtClean="0"/>
              <a:t>απαλλάσσουν το χρήστη, από κουραστικές εντολές και του επιτρέπουν να δίνει τις εντολές με το δικό του ανθρώπινο τρόπο</a:t>
            </a:r>
          </a:p>
          <a:p>
            <a:pPr lvl="1"/>
            <a:r>
              <a:rPr lang="en-US" altLang="el-GR" b="1" i="1" smtClean="0"/>
              <a:t>IF</a:t>
            </a:r>
            <a:r>
              <a:rPr lang="en-US" altLang="el-GR" i="1" smtClean="0"/>
              <a:t> patient is dizzy </a:t>
            </a:r>
            <a:r>
              <a:rPr lang="en-US" altLang="el-GR" b="1" i="1" smtClean="0"/>
              <a:t>THEN</a:t>
            </a:r>
            <a:r>
              <a:rPr lang="en-US" altLang="el-GR" i="1" smtClean="0"/>
              <a:t> check temperature and blood pressure</a:t>
            </a:r>
          </a:p>
          <a:p>
            <a:pPr lvl="1"/>
            <a:endParaRPr lang="en-US" altLang="el-GR" smtClean="0"/>
          </a:p>
        </p:txBody>
      </p:sp>
    </p:spTree>
    <p:extLst>
      <p:ext uri="{BB962C8B-B14F-4D97-AF65-F5344CB8AC3E}">
        <p14:creationId xmlns:p14="http://schemas.microsoft.com/office/powerpoint/2010/main" val="4105909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0"/>
            <a:ext cx="7996238" cy="1143000"/>
          </a:xfrm>
        </p:spPr>
        <p:txBody>
          <a:bodyPr/>
          <a:lstStyle/>
          <a:p>
            <a:pPr eaLnBrk="1" hangingPunct="1">
              <a:defRPr/>
            </a:pPr>
            <a:r>
              <a:rPr lang="el-GR" dirty="0" smtClean="0"/>
              <a:t>Ο αλγόριθμος</a:t>
            </a:r>
            <a:endParaRPr lang="en-GB" dirty="0" smtClean="0"/>
          </a:p>
        </p:txBody>
      </p:sp>
      <p:sp>
        <p:nvSpPr>
          <p:cNvPr id="37891" name="Rectangle 3"/>
          <p:cNvSpPr>
            <a:spLocks noGrp="1" noChangeArrowheads="1"/>
          </p:cNvSpPr>
          <p:nvPr>
            <p:ph type="body" idx="1"/>
          </p:nvPr>
        </p:nvSpPr>
        <p:spPr>
          <a:xfrm>
            <a:off x="1079500" y="1125538"/>
            <a:ext cx="7858125" cy="4800600"/>
          </a:xfrm>
        </p:spPr>
        <p:txBody>
          <a:bodyPr/>
          <a:lstStyle/>
          <a:p>
            <a:pPr marL="82550" indent="0" eaLnBrk="1" hangingPunct="1">
              <a:buFont typeface="Wingdings 2" panose="05020102010507070707" pitchFamily="18" charset="2"/>
              <a:buNone/>
            </a:pPr>
            <a:r>
              <a:rPr lang="el-GR" altLang="el-GR" sz="2800" dirty="0" smtClean="0"/>
              <a:t>Ο αλγόριθμος ως βασική έννοια στην Πληροφορική</a:t>
            </a:r>
          </a:p>
          <a:p>
            <a:pPr lvl="1" eaLnBrk="1" hangingPunct="1"/>
            <a:r>
              <a:rPr lang="el-GR" altLang="el-GR" sz="2400" dirty="0" smtClean="0"/>
              <a:t>εκφράζει μια πεπερασμένη σειρά βημάτων ή ενεργειών που απαιτούνται για την επίλυση ενός δεδομένου προβλήματος. </a:t>
            </a:r>
          </a:p>
          <a:p>
            <a:pPr lvl="1" eaLnBrk="1" hangingPunct="1"/>
            <a:r>
              <a:rPr lang="el-GR" altLang="el-GR" sz="2400" dirty="0" smtClean="0"/>
              <a:t>περιγράφει τη μέθοδο με την οποία μπορεί να διεκπεραιωθεί ένα έργο. </a:t>
            </a:r>
          </a:p>
          <a:p>
            <a:pPr lvl="1" eaLnBrk="1" hangingPunct="1"/>
            <a:r>
              <a:rPr lang="el-GR" altLang="el-GR" sz="2400" dirty="0" smtClean="0"/>
              <a:t>Στον προγραμματισμό αναφερόμαστε σε ένα διατεταγμένο και πεπερασμένο σύνολο καλώς ορισμένων βημάτων για τη διενέργεια μιας διεργασίας, στο τέλος της οποίας – και δεδομένης μιας αρχικής κατάστασης – θα προκύψει μια αντίστοιχη τελική κατάσταση σε πεπερασμένο χρόνο.  </a:t>
            </a:r>
          </a:p>
        </p:txBody>
      </p:sp>
    </p:spTree>
    <p:extLst>
      <p:ext uri="{BB962C8B-B14F-4D97-AF65-F5344CB8AC3E}">
        <p14:creationId xmlns:p14="http://schemas.microsoft.com/office/powerpoint/2010/main" val="3118397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088" y="0"/>
            <a:ext cx="7931150" cy="1143000"/>
          </a:xfrm>
        </p:spPr>
        <p:txBody>
          <a:bodyPr/>
          <a:lstStyle/>
          <a:p>
            <a:pPr eaLnBrk="1" hangingPunct="1">
              <a:defRPr/>
            </a:pPr>
            <a:r>
              <a:rPr lang="el-GR" dirty="0" smtClean="0"/>
              <a:t>Η αλγοριθμική σκέψη</a:t>
            </a:r>
            <a:endParaRPr lang="en-GB" dirty="0" smtClean="0"/>
          </a:p>
        </p:txBody>
      </p:sp>
      <p:sp>
        <p:nvSpPr>
          <p:cNvPr id="39939" name="Rectangle 3"/>
          <p:cNvSpPr>
            <a:spLocks noGrp="1" noChangeArrowheads="1"/>
          </p:cNvSpPr>
          <p:nvPr>
            <p:ph type="body" idx="1"/>
          </p:nvPr>
        </p:nvSpPr>
        <p:spPr>
          <a:xfrm>
            <a:off x="827088" y="981075"/>
            <a:ext cx="8075612" cy="4800600"/>
          </a:xfrm>
        </p:spPr>
        <p:txBody>
          <a:bodyPr/>
          <a:lstStyle/>
          <a:p>
            <a:pPr eaLnBrk="1" hangingPunct="1"/>
            <a:r>
              <a:rPr lang="el-GR" altLang="el-GR" sz="2800" smtClean="0"/>
              <a:t>Σύνθετη νοητική διαδικασία της σκέψης η οποία αφορά τη σύλληψη και τη δημιουργία αλγορίθμων για την επίλυση προβλημάτων </a:t>
            </a:r>
          </a:p>
          <a:p>
            <a:pPr eaLnBrk="1" hangingPunct="1"/>
            <a:r>
              <a:rPr lang="el-GR" altLang="el-GR" sz="2800" smtClean="0"/>
              <a:t>Αποτελεί θεμελιώδη ανθρώπινη ικανότητα υψηλού επιπέδου, η οικοδόμηση της οποίας είναι ζητούμενο στα σύγχρονα εκπαιδευτικά συστήματα</a:t>
            </a:r>
          </a:p>
          <a:p>
            <a:pPr eaLnBrk="1" hangingPunct="1"/>
            <a:r>
              <a:rPr lang="el-GR" altLang="el-GR" sz="2800" smtClean="0"/>
              <a:t>Η αλγοριθμική (εκτός από μαθηματική ικανότητα) θεωρείται τμήμα της υπολογιστικής σκέψης: </a:t>
            </a:r>
            <a:r>
              <a:rPr lang="el-GR" altLang="el-GR" sz="2800" u="sng" smtClean="0"/>
              <a:t>δεν υπάρχει πρόγραμμα σε υπολογιστή χωρίς αλγόριθμο</a:t>
            </a:r>
          </a:p>
        </p:txBody>
      </p:sp>
    </p:spTree>
    <p:extLst>
      <p:ext uri="{BB962C8B-B14F-4D97-AF65-F5344CB8AC3E}">
        <p14:creationId xmlns:p14="http://schemas.microsoft.com/office/powerpoint/2010/main" val="1974521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Η έννοια του αλγορίθμου (1)</a:t>
            </a:r>
            <a:endParaRPr lang="en-GB" dirty="0"/>
          </a:p>
        </p:txBody>
      </p:sp>
      <p:sp>
        <p:nvSpPr>
          <p:cNvPr id="41987" name="Content Placeholder 2"/>
          <p:cNvSpPr>
            <a:spLocks noGrp="1"/>
          </p:cNvSpPr>
          <p:nvPr>
            <p:ph idx="1"/>
          </p:nvPr>
        </p:nvSpPr>
        <p:spPr>
          <a:xfrm>
            <a:off x="1214438" y="1357313"/>
            <a:ext cx="7499350" cy="4800600"/>
          </a:xfrm>
        </p:spPr>
        <p:txBody>
          <a:bodyPr>
            <a:normAutofit lnSpcReduction="10000"/>
          </a:bodyPr>
          <a:lstStyle/>
          <a:p>
            <a:r>
              <a:rPr lang="el-GR" altLang="el-GR" sz="2800" b="1" dirty="0" smtClean="0"/>
              <a:t>Αλγόριθμος</a:t>
            </a:r>
            <a:r>
              <a:rPr lang="el-GR" altLang="el-GR" sz="2800" dirty="0" smtClean="0"/>
              <a:t>: Μία πεπερασμένη σειρά βημάτων ή ενεργειών (στον προγραμματισμό αναφερόμαστε σε εντολές) που απαιτούνται για τη επίλυση ενός δεδομένου προβλήματος.</a:t>
            </a:r>
          </a:p>
          <a:p>
            <a:r>
              <a:rPr lang="el-GR" altLang="el-GR" sz="2800" dirty="0" smtClean="0"/>
              <a:t>Συνήθως ένας αλγόριθμος υλοποιείται με τη βοήθεια υπολογισμών</a:t>
            </a:r>
          </a:p>
          <a:p>
            <a:pPr lvl="1"/>
            <a:r>
              <a:rPr lang="el-GR" altLang="el-GR" sz="2400" dirty="0" smtClean="0"/>
              <a:t>Η λέξη </a:t>
            </a:r>
            <a:r>
              <a:rPr lang="el-GR" altLang="el-GR" sz="2400" i="1" dirty="0" smtClean="0"/>
              <a:t>αλγόριθμος</a:t>
            </a:r>
            <a:r>
              <a:rPr lang="el-GR" altLang="el-GR" sz="2400" dirty="0" smtClean="0"/>
              <a:t> προέρχεται από τον Πέρση μαθηματικό </a:t>
            </a:r>
            <a:r>
              <a:rPr lang="el-GR" altLang="el-GR" sz="2400" dirty="0" err="1" smtClean="0"/>
              <a:t>Abu</a:t>
            </a:r>
            <a:r>
              <a:rPr lang="el-GR" altLang="el-GR" sz="2400" dirty="0" smtClean="0"/>
              <a:t> </a:t>
            </a:r>
            <a:r>
              <a:rPr lang="el-GR" altLang="el-GR" sz="2400" dirty="0" err="1" smtClean="0"/>
              <a:t>Ja'far</a:t>
            </a:r>
            <a:r>
              <a:rPr lang="el-GR" altLang="el-GR" sz="2400" dirty="0" smtClean="0"/>
              <a:t> </a:t>
            </a:r>
            <a:r>
              <a:rPr lang="el-GR" altLang="el-GR" sz="2400" dirty="0" err="1" smtClean="0"/>
              <a:t>Mohammed</a:t>
            </a:r>
            <a:r>
              <a:rPr lang="el-GR" altLang="el-GR" sz="2400" dirty="0" smtClean="0"/>
              <a:t> </a:t>
            </a:r>
            <a:r>
              <a:rPr lang="el-GR" altLang="el-GR" sz="2400" dirty="0" err="1" smtClean="0"/>
              <a:t>ibn</a:t>
            </a:r>
            <a:r>
              <a:rPr lang="el-GR" altLang="el-GR" sz="2400" dirty="0" smtClean="0"/>
              <a:t> </a:t>
            </a:r>
            <a:r>
              <a:rPr lang="el-GR" altLang="el-GR" sz="2400" dirty="0" err="1" smtClean="0"/>
              <a:t>Musa</a:t>
            </a:r>
            <a:r>
              <a:rPr lang="el-GR" altLang="el-GR" sz="2400" dirty="0" smtClean="0"/>
              <a:t> </a:t>
            </a:r>
            <a:r>
              <a:rPr lang="el-GR" altLang="el-GR" sz="2400" dirty="0" err="1" smtClean="0"/>
              <a:t>al</a:t>
            </a:r>
            <a:r>
              <a:rPr lang="el-GR" altLang="el-GR" sz="2400" dirty="0" smtClean="0"/>
              <a:t> </a:t>
            </a:r>
            <a:r>
              <a:rPr lang="el-GR" altLang="el-GR" sz="2400" dirty="0" err="1" smtClean="0"/>
              <a:t>Khowarizmi</a:t>
            </a:r>
            <a:r>
              <a:rPr lang="el-GR" altLang="el-GR" sz="2400" dirty="0" smtClean="0"/>
              <a:t>, που έζησε τον 8ο αι. μ.Χ. </a:t>
            </a:r>
          </a:p>
          <a:p>
            <a:r>
              <a:rPr lang="el-GR" altLang="el-GR" sz="2800" dirty="0" smtClean="0"/>
              <a:t>Συχνά ο αλγόριθμος παρομοιάζεται με </a:t>
            </a:r>
            <a:r>
              <a:rPr lang="el-GR" altLang="el-GR" sz="2800" b="1" dirty="0" smtClean="0">
                <a:solidFill>
                  <a:schemeClr val="accent1">
                    <a:lumMod val="75000"/>
                  </a:schemeClr>
                </a:solidFill>
              </a:rPr>
              <a:t>συνταγή</a:t>
            </a:r>
            <a:r>
              <a:rPr lang="el-GR" altLang="el-GR" sz="2800" dirty="0" smtClean="0"/>
              <a:t> (δεν είναι όμως καλή παρομοίωση)</a:t>
            </a:r>
            <a:endParaRPr lang="en-GB" altLang="el-GR" sz="2800" dirty="0" smtClean="0"/>
          </a:p>
        </p:txBody>
      </p:sp>
      <p:sp>
        <p:nvSpPr>
          <p:cNvPr id="4198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DF89F87-325F-48FC-9C81-7301D46996AB}" type="slidenum">
              <a:rPr lang="en-US" altLang="el-GR" sz="1200" smtClean="0">
                <a:solidFill>
                  <a:srgbClr val="B5A788"/>
                </a:solidFill>
              </a:rPr>
              <a:pPr>
                <a:spcBef>
                  <a:spcPct val="0"/>
                </a:spcBef>
                <a:buClrTx/>
                <a:buSzTx/>
                <a:buFontTx/>
                <a:buNone/>
              </a:pPr>
              <a:t>21</a:t>
            </a:fld>
            <a:endParaRPr lang="en-US" altLang="el-GR" sz="1200" smtClean="0">
              <a:solidFill>
                <a:srgbClr val="B5A788"/>
              </a:solidFill>
            </a:endParaRPr>
          </a:p>
        </p:txBody>
      </p:sp>
    </p:spTree>
    <p:extLst>
      <p:ext uri="{BB962C8B-B14F-4D97-AF65-F5344CB8AC3E}">
        <p14:creationId xmlns:p14="http://schemas.microsoft.com/office/powerpoint/2010/main" val="2091568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Η έννοια του αλγορίθμου (2)</a:t>
            </a:r>
            <a:endParaRPr lang="en-GB" dirty="0"/>
          </a:p>
        </p:txBody>
      </p:sp>
      <p:sp>
        <p:nvSpPr>
          <p:cNvPr id="44035" name="Content Placeholder 2"/>
          <p:cNvSpPr>
            <a:spLocks noGrp="1"/>
          </p:cNvSpPr>
          <p:nvPr>
            <p:ph idx="1"/>
          </p:nvPr>
        </p:nvSpPr>
        <p:spPr/>
        <p:txBody>
          <a:bodyPr>
            <a:normAutofit lnSpcReduction="10000"/>
          </a:bodyPr>
          <a:lstStyle/>
          <a:p>
            <a:r>
              <a:rPr lang="el-GR" altLang="el-GR" sz="2800" dirty="0" smtClean="0"/>
              <a:t>Παράδειγμα </a:t>
            </a:r>
            <a:r>
              <a:rPr lang="en-US" altLang="el-GR" sz="2800" dirty="0" smtClean="0"/>
              <a:t>“</a:t>
            </a:r>
            <a:r>
              <a:rPr lang="el-GR" altLang="el-GR" sz="2800" dirty="0" smtClean="0"/>
              <a:t>αλγορίθμου</a:t>
            </a:r>
            <a:r>
              <a:rPr lang="en-US" altLang="el-GR" sz="2800" dirty="0" smtClean="0"/>
              <a:t>”</a:t>
            </a:r>
            <a:r>
              <a:rPr lang="el-GR" altLang="el-GR" sz="2800" dirty="0" smtClean="0"/>
              <a:t> (Γεύμα)</a:t>
            </a:r>
          </a:p>
          <a:p>
            <a:pPr lvl="1"/>
            <a:r>
              <a:rPr lang="el-GR" altLang="el-GR" sz="2000" dirty="0" smtClean="0"/>
              <a:t>Συγκεντρώνω τα υλικά, </a:t>
            </a:r>
          </a:p>
          <a:p>
            <a:pPr lvl="1"/>
            <a:r>
              <a:rPr lang="el-GR" altLang="el-GR" sz="2000" dirty="0" smtClean="0"/>
              <a:t>Προετοιμάζω τα σκεύη μαγειρικής, </a:t>
            </a:r>
          </a:p>
          <a:p>
            <a:pPr lvl="1"/>
            <a:r>
              <a:rPr lang="el-GR" altLang="el-GR" sz="2000" b="1" dirty="0" smtClean="0">
                <a:solidFill>
                  <a:schemeClr val="accent1">
                    <a:lumMod val="75000"/>
                  </a:schemeClr>
                </a:solidFill>
              </a:rPr>
              <a:t>Παρασκευάζω το φαγητό</a:t>
            </a:r>
            <a:r>
              <a:rPr lang="el-GR" altLang="el-GR" sz="2000" dirty="0" smtClean="0"/>
              <a:t>,</a:t>
            </a:r>
          </a:p>
          <a:p>
            <a:pPr lvl="1"/>
            <a:r>
              <a:rPr lang="el-GR" altLang="el-GR" sz="2000" dirty="0" smtClean="0"/>
              <a:t>Στρώνω το τραπέζι, </a:t>
            </a:r>
          </a:p>
          <a:p>
            <a:pPr lvl="1"/>
            <a:r>
              <a:rPr lang="el-GR" altLang="el-GR" sz="2000" b="1" dirty="0" smtClean="0">
                <a:solidFill>
                  <a:schemeClr val="accent1">
                    <a:lumMod val="75000"/>
                  </a:schemeClr>
                </a:solidFill>
              </a:rPr>
              <a:t>Ετοιμάζω τη σαλάτα</a:t>
            </a:r>
          </a:p>
          <a:p>
            <a:pPr lvl="1"/>
            <a:r>
              <a:rPr lang="el-GR" altLang="el-GR" sz="2000" dirty="0" smtClean="0"/>
              <a:t>Γευματίζω</a:t>
            </a:r>
          </a:p>
          <a:p>
            <a:pPr lvl="1"/>
            <a:r>
              <a:rPr lang="el-GR" altLang="el-GR" sz="2000" dirty="0" smtClean="0"/>
              <a:t>Καθαρίζω το τραπέζι </a:t>
            </a:r>
          </a:p>
          <a:p>
            <a:pPr lvl="1"/>
            <a:r>
              <a:rPr lang="el-GR" altLang="el-GR" sz="2000" dirty="0" smtClean="0"/>
              <a:t>Πλένω τα πιάτα. </a:t>
            </a:r>
          </a:p>
          <a:p>
            <a:endParaRPr lang="el-GR" altLang="el-GR" sz="2400" dirty="0" smtClean="0"/>
          </a:p>
          <a:p>
            <a:r>
              <a:rPr lang="el-GR" altLang="el-GR" sz="2400" dirty="0" smtClean="0"/>
              <a:t>Ποια από τα προηγούμενα βήματα απαιτούν άλλους αλγορίθμους για την επίτευξή τους; </a:t>
            </a:r>
          </a:p>
        </p:txBody>
      </p:sp>
      <p:sp>
        <p:nvSpPr>
          <p:cNvPr id="4403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CE9DD65-164F-4238-A04B-86CE015A0347}" type="slidenum">
              <a:rPr lang="en-US" altLang="el-GR" sz="1200" smtClean="0">
                <a:solidFill>
                  <a:srgbClr val="B5A788"/>
                </a:solidFill>
              </a:rPr>
              <a:pPr>
                <a:spcBef>
                  <a:spcPct val="0"/>
                </a:spcBef>
                <a:buClrTx/>
                <a:buSzTx/>
                <a:buFontTx/>
                <a:buNone/>
              </a:pPr>
              <a:t>22</a:t>
            </a:fld>
            <a:endParaRPr lang="en-US" altLang="el-GR" sz="1200" smtClean="0">
              <a:solidFill>
                <a:srgbClr val="B5A788"/>
              </a:solidFill>
            </a:endParaRPr>
          </a:p>
        </p:txBody>
      </p:sp>
    </p:spTree>
    <p:extLst>
      <p:ext uri="{BB962C8B-B14F-4D97-AF65-F5344CB8AC3E}">
        <p14:creationId xmlns:p14="http://schemas.microsoft.com/office/powerpoint/2010/main" val="3328439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Η έννοια του αλγορίθμου (3)</a:t>
            </a:r>
            <a:endParaRPr lang="en-GB" dirty="0"/>
          </a:p>
        </p:txBody>
      </p:sp>
      <p:sp>
        <p:nvSpPr>
          <p:cNvPr id="46083" name="Content Placeholder 2"/>
          <p:cNvSpPr>
            <a:spLocks noGrp="1"/>
          </p:cNvSpPr>
          <p:nvPr>
            <p:ph idx="1"/>
          </p:nvPr>
        </p:nvSpPr>
        <p:spPr/>
        <p:txBody>
          <a:bodyPr/>
          <a:lstStyle/>
          <a:p>
            <a:r>
              <a:rPr lang="el-GR" altLang="el-GR" sz="2400" smtClean="0"/>
              <a:t>Για την επίτευξη ενός στόχου  συνήθως δεν υπάρχει μόνο ένας αλγόριθμος</a:t>
            </a:r>
          </a:p>
          <a:p>
            <a:r>
              <a:rPr lang="el-GR" altLang="el-GR" sz="2400" smtClean="0"/>
              <a:t>(πχ. πρώτα να ετοιμάζω τη σαλάτα και μετά να στρώνω το τραπέζι). </a:t>
            </a:r>
          </a:p>
          <a:p>
            <a:r>
              <a:rPr lang="el-GR" altLang="el-GR" sz="2400" smtClean="0"/>
              <a:t>Η τμηματοποίηση μιας σύνθετης εργασίας σε διακριτά βήματα που εκτελούνται διαδοχικά είναι ο ποιο πρακτικός τρόπος επίλυσης πολλών προβλημάτων.</a:t>
            </a:r>
            <a:endParaRPr lang="en-GB" altLang="el-GR" sz="2400" smtClean="0"/>
          </a:p>
        </p:txBody>
      </p:sp>
      <p:sp>
        <p:nvSpPr>
          <p:cNvPr id="4608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3CE4C35-7BFC-48A4-9F34-7E14FED6A3BB}" type="slidenum">
              <a:rPr lang="en-US" altLang="el-GR" sz="1200" smtClean="0">
                <a:solidFill>
                  <a:srgbClr val="B5A788"/>
                </a:solidFill>
              </a:rPr>
              <a:pPr>
                <a:spcBef>
                  <a:spcPct val="0"/>
                </a:spcBef>
                <a:buClrTx/>
                <a:buSzTx/>
                <a:buFontTx/>
                <a:buNone/>
              </a:pPr>
              <a:t>23</a:t>
            </a:fld>
            <a:endParaRPr lang="en-US" altLang="el-GR" sz="1200" smtClean="0">
              <a:solidFill>
                <a:srgbClr val="B5A788"/>
              </a:solidFill>
            </a:endParaRPr>
          </a:p>
        </p:txBody>
      </p:sp>
    </p:spTree>
    <p:extLst>
      <p:ext uri="{BB962C8B-B14F-4D97-AF65-F5344CB8AC3E}">
        <p14:creationId xmlns:p14="http://schemas.microsoft.com/office/powerpoint/2010/main" val="2596179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Η έννοια του αλγορίθμου (4)</a:t>
            </a:r>
            <a:endParaRPr lang="en-GB" dirty="0"/>
          </a:p>
        </p:txBody>
      </p:sp>
      <p:sp>
        <p:nvSpPr>
          <p:cNvPr id="48131" name="Content Placeholder 2"/>
          <p:cNvSpPr>
            <a:spLocks noGrp="1"/>
          </p:cNvSpPr>
          <p:nvPr>
            <p:ph idx="1"/>
          </p:nvPr>
        </p:nvSpPr>
        <p:spPr>
          <a:xfrm>
            <a:off x="822325" y="1219200"/>
            <a:ext cx="7499350" cy="4800600"/>
          </a:xfrm>
        </p:spPr>
        <p:txBody>
          <a:bodyPr>
            <a:normAutofit lnSpcReduction="10000"/>
          </a:bodyPr>
          <a:lstStyle/>
          <a:p>
            <a:r>
              <a:rPr lang="el-GR" altLang="el-GR" sz="2800" dirty="0" smtClean="0"/>
              <a:t>Χαρακτηριστικά ενός αλγορίθμου</a:t>
            </a:r>
          </a:p>
          <a:p>
            <a:pPr lvl="1"/>
            <a:r>
              <a:rPr lang="el-GR" altLang="el-GR" sz="2400" dirty="0" smtClean="0"/>
              <a:t>Περιγράφει με ακρίβεια τα δεδομένα που ο ίδιος θα χρησιμοποιήσει.</a:t>
            </a:r>
            <a:endParaRPr lang="en-GB" altLang="el-GR" sz="2400" dirty="0" smtClean="0"/>
          </a:p>
          <a:p>
            <a:pPr lvl="1"/>
            <a:r>
              <a:rPr lang="el-GR" altLang="el-GR" sz="2400" dirty="0" smtClean="0"/>
              <a:t>Κάθε βήμα του να είναι τελείως καθορισμένο και να φανερώνει τι ακριβώς κάνει.</a:t>
            </a:r>
            <a:endParaRPr lang="en-GB" altLang="el-GR" sz="2400" dirty="0" smtClean="0"/>
          </a:p>
          <a:p>
            <a:pPr lvl="1"/>
            <a:r>
              <a:rPr lang="el-GR" altLang="el-GR" sz="2400" dirty="0" smtClean="0"/>
              <a:t>Περιγράφει με ακρίβεια τα αποτελέσματα που παράγονται από τον ίδιο.</a:t>
            </a:r>
            <a:endParaRPr lang="en-GB" altLang="el-GR" sz="2400" dirty="0" smtClean="0"/>
          </a:p>
          <a:p>
            <a:pPr lvl="1"/>
            <a:r>
              <a:rPr lang="el-GR" altLang="el-GR" sz="2400" dirty="0" smtClean="0"/>
              <a:t>Είναι αποτελεσματικός, δηλαδή να δουλεύει και να παράγει σωστά αποτελέσματα.</a:t>
            </a:r>
            <a:endParaRPr lang="en-GB" altLang="el-GR" sz="2400" dirty="0" smtClean="0"/>
          </a:p>
          <a:p>
            <a:pPr lvl="1"/>
            <a:r>
              <a:rPr lang="el-GR" altLang="el-GR" sz="2400" dirty="0" smtClean="0"/>
              <a:t>Συμπληρώνεται πάντοτε η διαδικασία επίλυσης του προβλήματος ύστερα από ένα πεπερασμένο αριθμό βημάτων.</a:t>
            </a:r>
            <a:endParaRPr lang="en-GB" altLang="el-GR" sz="2400" dirty="0" smtClean="0"/>
          </a:p>
          <a:p>
            <a:endParaRPr lang="en-GB" altLang="el-GR" dirty="0" smtClean="0"/>
          </a:p>
        </p:txBody>
      </p:sp>
      <p:sp>
        <p:nvSpPr>
          <p:cNvPr id="4813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24846E4-A75A-4D4F-9F50-0EA35134D922}" type="slidenum">
              <a:rPr lang="en-US" altLang="el-GR" sz="1200" smtClean="0">
                <a:solidFill>
                  <a:srgbClr val="B5A788"/>
                </a:solidFill>
              </a:rPr>
              <a:pPr>
                <a:spcBef>
                  <a:spcPct val="0"/>
                </a:spcBef>
                <a:buClrTx/>
                <a:buSzTx/>
                <a:buFontTx/>
                <a:buNone/>
              </a:pPr>
              <a:t>24</a:t>
            </a:fld>
            <a:endParaRPr lang="en-US" altLang="el-GR" sz="1200" smtClean="0">
              <a:solidFill>
                <a:srgbClr val="B5A788"/>
              </a:solidFill>
            </a:endParaRPr>
          </a:p>
        </p:txBody>
      </p:sp>
    </p:spTree>
    <p:extLst>
      <p:ext uri="{BB962C8B-B14F-4D97-AF65-F5344CB8AC3E}">
        <p14:creationId xmlns:p14="http://schemas.microsoft.com/office/powerpoint/2010/main" val="4174851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 αλγόριθμος του Ευκλείδη</a:t>
            </a:r>
            <a:endParaRPr lang="en-GB" dirty="0"/>
          </a:p>
        </p:txBody>
      </p:sp>
      <p:sp>
        <p:nvSpPr>
          <p:cNvPr id="50179" name="Content Placeholder 2"/>
          <p:cNvSpPr>
            <a:spLocks noGrp="1"/>
          </p:cNvSpPr>
          <p:nvPr>
            <p:ph idx="1"/>
          </p:nvPr>
        </p:nvSpPr>
        <p:spPr>
          <a:xfrm>
            <a:off x="971550" y="1268413"/>
            <a:ext cx="7499350" cy="4800600"/>
          </a:xfrm>
        </p:spPr>
        <p:txBody>
          <a:bodyPr/>
          <a:lstStyle/>
          <a:p>
            <a:r>
              <a:rPr lang="el-GR" altLang="el-GR" sz="2800" smtClean="0"/>
              <a:t>Ο </a:t>
            </a:r>
            <a:r>
              <a:rPr lang="el-GR" altLang="el-GR" sz="2800" b="1" smtClean="0"/>
              <a:t>αλγόριθμος του Ευκλείδη</a:t>
            </a:r>
            <a:r>
              <a:rPr lang="el-GR" altLang="el-GR" sz="2800" smtClean="0"/>
              <a:t> ή </a:t>
            </a:r>
            <a:r>
              <a:rPr lang="el-GR" altLang="el-GR" sz="2800" b="1" smtClean="0"/>
              <a:t>Ευκλείδειος αλγόριθμος</a:t>
            </a:r>
            <a:r>
              <a:rPr lang="el-GR" altLang="el-GR" sz="2800" smtClean="0"/>
              <a:t>, είναι μια αποτελεσματική μέθοδος για τον υπολογισμό του </a:t>
            </a:r>
            <a:r>
              <a:rPr lang="el-GR" altLang="el-GR" sz="2800" smtClean="0">
                <a:hlinkClick r:id="rId3" tooltip="Μέγιστου κοινού διαιρέτη (δεν έχει γραφτεί ακόμα)"/>
              </a:rPr>
              <a:t>μέγιστου κοινού διαιρέτη</a:t>
            </a:r>
            <a:r>
              <a:rPr lang="el-GR" altLang="el-GR" sz="2800" smtClean="0"/>
              <a:t> (ΜΚΔ) δύο </a:t>
            </a:r>
            <a:r>
              <a:rPr lang="el-GR" altLang="el-GR" sz="2800" smtClean="0">
                <a:hlinkClick r:id="rId4" tooltip="Ακέραιων αριθμών (δεν έχει γραφτεί ακόμα)"/>
              </a:rPr>
              <a:t>ακέραιων αριθμών</a:t>
            </a:r>
            <a:r>
              <a:rPr lang="el-GR" altLang="el-GR" sz="2800" smtClean="0"/>
              <a:t>. </a:t>
            </a:r>
          </a:p>
          <a:p>
            <a:r>
              <a:rPr lang="el-GR" altLang="el-GR" sz="2800" smtClean="0"/>
              <a:t>Το όνομά του προέρχεται από τον Έλληνα μαθηματικό </a:t>
            </a:r>
            <a:r>
              <a:rPr lang="el-GR" altLang="el-GR" sz="2800" smtClean="0">
                <a:hlinkClick r:id="rId5" tooltip="Ευκλείδης"/>
              </a:rPr>
              <a:t>Ευκλείδη</a:t>
            </a:r>
            <a:r>
              <a:rPr lang="el-GR" altLang="el-GR" sz="2800" smtClean="0"/>
              <a:t>, ο οποίος τον περιγράφει στα βιβλία VII και X του βιβλίου του </a:t>
            </a:r>
            <a:r>
              <a:rPr lang="el-GR" altLang="el-GR" sz="2800" i="1" smtClean="0"/>
              <a:t>Στοιχεία</a:t>
            </a:r>
            <a:r>
              <a:rPr lang="el-GR" altLang="el-GR" sz="2800" smtClean="0"/>
              <a:t>.</a:t>
            </a:r>
            <a:endParaRPr lang="en-GB" altLang="el-GR" sz="2800" smtClean="0"/>
          </a:p>
        </p:txBody>
      </p:sp>
      <p:sp>
        <p:nvSpPr>
          <p:cNvPr id="501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A622561-257C-49B1-A11B-28167A0EB884}" type="slidenum">
              <a:rPr lang="en-US" altLang="el-GR" sz="1200" smtClean="0">
                <a:solidFill>
                  <a:srgbClr val="B5A788"/>
                </a:solidFill>
              </a:rPr>
              <a:pPr>
                <a:spcBef>
                  <a:spcPct val="0"/>
                </a:spcBef>
                <a:buClrTx/>
                <a:buSzTx/>
                <a:buFontTx/>
                <a:buNone/>
              </a:pPr>
              <a:t>25</a:t>
            </a:fld>
            <a:endParaRPr lang="en-US" altLang="el-GR" sz="1200" smtClean="0">
              <a:solidFill>
                <a:srgbClr val="B5A788"/>
              </a:solidFill>
            </a:endParaRPr>
          </a:p>
        </p:txBody>
      </p:sp>
    </p:spTree>
    <p:extLst>
      <p:ext uri="{BB962C8B-B14F-4D97-AF65-F5344CB8AC3E}">
        <p14:creationId xmlns:p14="http://schemas.microsoft.com/office/powerpoint/2010/main" val="2821997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Υπολογισμός του Ευκλείδειου Αλγόριθμου με υπολογιστή</a:t>
            </a:r>
            <a:endParaRPr lang="en-GB" dirty="0"/>
          </a:p>
        </p:txBody>
      </p:sp>
      <p:sp>
        <p:nvSpPr>
          <p:cNvPr id="52228"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283555C-4B4E-4322-A0C2-CDD4B98A5B15}" type="slidenum">
              <a:rPr lang="en-US" altLang="el-GR" sz="1200" smtClean="0">
                <a:solidFill>
                  <a:srgbClr val="B5A788"/>
                </a:solidFill>
              </a:rPr>
              <a:pPr>
                <a:spcBef>
                  <a:spcPct val="0"/>
                </a:spcBef>
                <a:buClrTx/>
                <a:buSzTx/>
                <a:buFontTx/>
                <a:buNone/>
              </a:pPr>
              <a:t>26</a:t>
            </a:fld>
            <a:endParaRPr lang="en-US" altLang="el-GR" sz="1200" smtClean="0">
              <a:solidFill>
                <a:srgbClr val="B5A788"/>
              </a:solidFill>
            </a:endParaRPr>
          </a:p>
        </p:txBody>
      </p:sp>
      <p:sp>
        <p:nvSpPr>
          <p:cNvPr id="52229" name="Rectangle 1"/>
          <p:cNvSpPr>
            <a:spLocks noGrp="1" noChangeArrowheads="1"/>
          </p:cNvSpPr>
          <p:nvPr>
            <p:ph idx="1"/>
          </p:nvPr>
        </p:nvSpPr>
        <p:spPr>
          <a:xfrm>
            <a:off x="971550" y="2084388"/>
            <a:ext cx="4292600" cy="31686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indent="0">
              <a:spcBef>
                <a:spcPct val="0"/>
              </a:spcBef>
              <a:buClrTx/>
              <a:buSzTx/>
              <a:buFontTx/>
              <a:buNone/>
            </a:pPr>
            <a:r>
              <a:rPr lang="en-US" altLang="el-GR" sz="4000" b="1" smtClean="0">
                <a:latin typeface="Arial Unicode MS" panose="020B0604020202020204" pitchFamily="34" charset="-128"/>
              </a:rPr>
              <a:t>function</a:t>
            </a:r>
            <a:r>
              <a:rPr lang="en-US" altLang="el-GR" sz="4000" smtClean="0">
                <a:latin typeface="Arial Unicode MS" panose="020B0604020202020204" pitchFamily="34" charset="-128"/>
              </a:rPr>
              <a:t> gcd(a, b) </a:t>
            </a:r>
            <a:endParaRPr lang="el-GR" altLang="el-GR" sz="4000" smtClean="0">
              <a:latin typeface="Arial Unicode MS" panose="020B0604020202020204" pitchFamily="34" charset="-128"/>
            </a:endParaRPr>
          </a:p>
          <a:p>
            <a:pPr marL="0" indent="0">
              <a:spcBef>
                <a:spcPct val="0"/>
              </a:spcBef>
              <a:buClrTx/>
              <a:buSzTx/>
              <a:buFontTx/>
              <a:buNone/>
            </a:pPr>
            <a:r>
              <a:rPr lang="en-US" altLang="el-GR" sz="4000" b="1" smtClean="0">
                <a:latin typeface="Arial Unicode MS" panose="020B0604020202020204" pitchFamily="34" charset="-128"/>
              </a:rPr>
              <a:t>while</a:t>
            </a:r>
            <a:r>
              <a:rPr lang="en-US" altLang="el-GR" sz="4000" smtClean="0">
                <a:latin typeface="Arial Unicode MS" panose="020B0604020202020204" pitchFamily="34" charset="-128"/>
              </a:rPr>
              <a:t> a ≠ b </a:t>
            </a:r>
            <a:endParaRPr lang="el-GR" altLang="el-GR" sz="4000" smtClean="0">
              <a:latin typeface="Arial Unicode MS" panose="020B0604020202020204" pitchFamily="34" charset="-128"/>
            </a:endParaRPr>
          </a:p>
          <a:p>
            <a:pPr marL="0" indent="0">
              <a:spcBef>
                <a:spcPct val="0"/>
              </a:spcBef>
              <a:buClrTx/>
              <a:buSzTx/>
              <a:buFontTx/>
              <a:buNone/>
            </a:pPr>
            <a:r>
              <a:rPr lang="en-US" altLang="el-GR" sz="4000" b="1" smtClean="0">
                <a:latin typeface="Arial Unicode MS" panose="020B0604020202020204" pitchFamily="34" charset="-128"/>
              </a:rPr>
              <a:t>if</a:t>
            </a:r>
            <a:r>
              <a:rPr lang="en-US" altLang="el-GR" sz="4000" smtClean="0">
                <a:latin typeface="Arial Unicode MS" panose="020B0604020202020204" pitchFamily="34" charset="-128"/>
              </a:rPr>
              <a:t> a &gt; b a := a − b </a:t>
            </a:r>
            <a:endParaRPr lang="el-GR" altLang="el-GR" sz="4000" smtClean="0">
              <a:latin typeface="Arial Unicode MS" panose="020B0604020202020204" pitchFamily="34" charset="-128"/>
            </a:endParaRPr>
          </a:p>
          <a:p>
            <a:pPr marL="0" indent="0">
              <a:spcBef>
                <a:spcPct val="0"/>
              </a:spcBef>
              <a:buClrTx/>
              <a:buSzTx/>
              <a:buFontTx/>
              <a:buNone/>
            </a:pPr>
            <a:r>
              <a:rPr lang="en-US" altLang="el-GR" sz="4000" b="1" smtClean="0">
                <a:latin typeface="Arial Unicode MS" panose="020B0604020202020204" pitchFamily="34" charset="-128"/>
              </a:rPr>
              <a:t>else</a:t>
            </a:r>
            <a:r>
              <a:rPr lang="en-US" altLang="el-GR" sz="4000" smtClean="0">
                <a:latin typeface="Arial Unicode MS" panose="020B0604020202020204" pitchFamily="34" charset="-128"/>
              </a:rPr>
              <a:t> b := b − a </a:t>
            </a:r>
            <a:endParaRPr lang="el-GR" altLang="el-GR" sz="4000" smtClean="0">
              <a:latin typeface="Arial Unicode MS" panose="020B0604020202020204" pitchFamily="34" charset="-128"/>
            </a:endParaRPr>
          </a:p>
          <a:p>
            <a:pPr marL="0" indent="0">
              <a:spcBef>
                <a:spcPct val="0"/>
              </a:spcBef>
              <a:buClrTx/>
              <a:buSzTx/>
              <a:buFontTx/>
              <a:buNone/>
            </a:pPr>
            <a:r>
              <a:rPr lang="en-US" altLang="el-GR" sz="4000" b="1" smtClean="0">
                <a:latin typeface="Arial Unicode MS" panose="020B0604020202020204" pitchFamily="34" charset="-128"/>
              </a:rPr>
              <a:t>return</a:t>
            </a:r>
            <a:r>
              <a:rPr lang="en-US" altLang="el-GR" sz="4000" smtClean="0">
                <a:latin typeface="Arial Unicode MS" panose="020B0604020202020204" pitchFamily="34" charset="-128"/>
              </a:rPr>
              <a:t> a</a:t>
            </a:r>
            <a:r>
              <a:rPr lang="en-US" altLang="el-GR" sz="1800" smtClean="0">
                <a:latin typeface="Arial" panose="020B0604020202020204" pitchFamily="34" charset="0"/>
              </a:rPr>
              <a:t> </a:t>
            </a:r>
            <a:endParaRPr lang="en-US" altLang="el-GR" sz="7200" smtClean="0">
              <a:latin typeface="Arial" panose="020B0604020202020204" pitchFamily="34" charset="0"/>
            </a:endParaRPr>
          </a:p>
        </p:txBody>
      </p:sp>
      <p:pic>
        <p:nvPicPr>
          <p:cNvPr id="52230" name="Picture 3" descr="http://ebooks.edu.gr/modules/ebook/show.php/DSGL-C101/36/198,1061/images/img3_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205038"/>
            <a:ext cx="28082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558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274638"/>
            <a:ext cx="7818437" cy="1143000"/>
          </a:xfrm>
        </p:spPr>
        <p:txBody>
          <a:bodyPr>
            <a:noAutofit/>
          </a:bodyPr>
          <a:lstStyle/>
          <a:p>
            <a:pPr>
              <a:defRPr/>
            </a:pPr>
            <a:r>
              <a:rPr lang="el-GR" sz="2000" b="1" dirty="0">
                <a:hlinkClick r:id="rId3"/>
              </a:rPr>
              <a:t>Ο Αλγόριθμός του Ευκλείδη στο </a:t>
            </a:r>
            <a:r>
              <a:rPr lang="el-GR" sz="2000" b="1" dirty="0" err="1">
                <a:hlinkClick r:id="rId3"/>
              </a:rPr>
              <a:t>scratch</a:t>
            </a:r>
            <a:r>
              <a:rPr lang="el-GR" sz="2000" b="1" dirty="0">
                <a:hlinkClick r:id="rId3"/>
              </a:rPr>
              <a:t>: Υπολογισμός του Μέγιστου Κοινού Διαιρέτη (ΜΚΔ) και του Ελάχιστου Κοινού Πολλαπλάσιου (ΕΚΠ</a:t>
            </a:r>
            <a:r>
              <a:rPr lang="el-GR" sz="2000" b="1" dirty="0" smtClean="0">
                <a:hlinkClick r:id="rId3"/>
              </a:rPr>
              <a:t>)</a:t>
            </a:r>
            <a:r>
              <a:rPr lang="el-GR" sz="2000" b="1" dirty="0" smtClean="0"/>
              <a:t> (Δημιουργός: Νίκος </a:t>
            </a:r>
            <a:r>
              <a:rPr lang="el-GR" sz="2000" b="1" dirty="0" err="1" smtClean="0"/>
              <a:t>Δαπόντες</a:t>
            </a:r>
            <a:r>
              <a:rPr lang="el-GR" sz="2000" b="1" dirty="0" smtClean="0"/>
              <a:t>)</a:t>
            </a:r>
            <a:r>
              <a:rPr lang="el-GR" sz="2000" b="1" dirty="0"/>
              <a:t/>
            </a:r>
            <a:br>
              <a:rPr lang="el-GR" sz="2000" b="1" dirty="0"/>
            </a:br>
            <a:endParaRPr lang="en-GB" sz="2000" dirty="0"/>
          </a:p>
        </p:txBody>
      </p:sp>
      <p:sp>
        <p:nvSpPr>
          <p:cNvPr id="54276"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13CED83-047C-4B54-8927-651A24EBEF03}" type="slidenum">
              <a:rPr lang="en-US" altLang="el-GR" sz="1200" smtClean="0">
                <a:solidFill>
                  <a:srgbClr val="B5A788"/>
                </a:solidFill>
              </a:rPr>
              <a:pPr>
                <a:spcBef>
                  <a:spcPct val="0"/>
                </a:spcBef>
                <a:buClrTx/>
                <a:buSzTx/>
                <a:buFontTx/>
                <a:buNone/>
              </a:pPr>
              <a:t>27</a:t>
            </a:fld>
            <a:endParaRPr lang="en-US" altLang="el-GR" sz="1200" smtClean="0">
              <a:solidFill>
                <a:srgbClr val="B5A788"/>
              </a:solidFill>
            </a:endParaRPr>
          </a:p>
        </p:txBody>
      </p:sp>
      <p:pic>
        <p:nvPicPr>
          <p:cNvPr id="54277" name="Picture 2" descr="http://api.ning.com/files/I75071YBOsBv*IZ1yZqXju92Bj08wmOxP7M6PQhsiVfdIXwZ8YPTL1Pvz7fhqn0PhrjM7AGrqodlRhbCN9Rx-QGih6b*NfcF/algorithm_Euclid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5" y="1628775"/>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Ορθογώνιο 5"/>
          <p:cNvSpPr>
            <a:spLocks noChangeArrowheads="1"/>
          </p:cNvSpPr>
          <p:nvPr/>
        </p:nvSpPr>
        <p:spPr bwMode="auto">
          <a:xfrm>
            <a:off x="4427538" y="5876925"/>
            <a:ext cx="414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a:hlinkClick r:id="rId5"/>
              </a:rPr>
              <a:t>https://scratch.mit.edu/projects/635196/</a:t>
            </a:r>
            <a:r>
              <a:rPr lang="en-US" altLang="el-GR"/>
              <a:t> </a:t>
            </a:r>
            <a:endParaRPr lang="el-GR" altLang="el-GR"/>
          </a:p>
        </p:txBody>
      </p:sp>
      <p:pic>
        <p:nvPicPr>
          <p:cNvPr id="54279" name="Εικόνα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1403350"/>
            <a:ext cx="2735262"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831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Μορφές αλγορίθμων (1)</a:t>
            </a:r>
            <a:endParaRPr lang="en-GB" dirty="0"/>
          </a:p>
        </p:txBody>
      </p:sp>
      <p:sp>
        <p:nvSpPr>
          <p:cNvPr id="56323" name="Content Placeholder 2"/>
          <p:cNvSpPr>
            <a:spLocks noGrp="1"/>
          </p:cNvSpPr>
          <p:nvPr>
            <p:ph idx="1"/>
          </p:nvPr>
        </p:nvSpPr>
        <p:spPr>
          <a:xfrm>
            <a:off x="1187450" y="1341438"/>
            <a:ext cx="7499350" cy="4800600"/>
          </a:xfrm>
        </p:spPr>
        <p:txBody>
          <a:bodyPr>
            <a:normAutofit lnSpcReduction="10000"/>
          </a:bodyPr>
          <a:lstStyle/>
          <a:p>
            <a:r>
              <a:rPr lang="el-GR" altLang="el-GR" sz="2800" smtClean="0"/>
              <a:t>Η </a:t>
            </a:r>
            <a:r>
              <a:rPr lang="el-GR" altLang="el-GR" sz="2800" b="1" smtClean="0"/>
              <a:t>προγραμματιστική επίλυση </a:t>
            </a:r>
            <a:r>
              <a:rPr lang="el-GR" altLang="el-GR" sz="2800" smtClean="0"/>
              <a:t>ενός προβλήματος συνίσταται στην εύρεση ενός ή περισσότερων αλγορίθμων</a:t>
            </a:r>
          </a:p>
          <a:p>
            <a:pPr lvl="1"/>
            <a:r>
              <a:rPr lang="el-GR" altLang="el-GR" sz="2400" smtClean="0"/>
              <a:t>βάση των οποίων θα συνταχθεί το τελικό πρόγραμμα επίλυσης. </a:t>
            </a:r>
          </a:p>
          <a:p>
            <a:pPr lvl="1"/>
            <a:r>
              <a:rPr lang="el-GR" altLang="el-GR" sz="2400" smtClean="0"/>
              <a:t>Ένας αλγόριθμος, συνήθως, εκφράζεται αρχικά σε μορφή </a:t>
            </a:r>
            <a:r>
              <a:rPr lang="el-GR" altLang="el-GR" sz="2400" i="1" smtClean="0"/>
              <a:t>ανεξάρτητη</a:t>
            </a:r>
            <a:r>
              <a:rPr lang="el-GR" altLang="el-GR" sz="2400" smtClean="0"/>
              <a:t> από τη σύνταξη μιας συγκεκριμένης γλώσσας προγραμματισμού. </a:t>
            </a:r>
          </a:p>
          <a:p>
            <a:r>
              <a:rPr lang="el-GR" altLang="el-GR" sz="2800" smtClean="0"/>
              <a:t>Έχουν αναπτυχθεί διάφοροι τρόποι περιγραφής αλγορίθμων, όπως </a:t>
            </a:r>
          </a:p>
          <a:p>
            <a:pPr lvl="1"/>
            <a:r>
              <a:rPr lang="el-GR" altLang="el-GR" sz="2400" smtClean="0"/>
              <a:t>Συμβατική γλώσσα</a:t>
            </a:r>
            <a:r>
              <a:rPr lang="en-US" altLang="el-GR" sz="2400" smtClean="0"/>
              <a:t>, </a:t>
            </a:r>
            <a:r>
              <a:rPr lang="el-GR" altLang="el-GR" sz="2400" smtClean="0"/>
              <a:t>διαγράμματα ροής</a:t>
            </a:r>
            <a:r>
              <a:rPr lang="en-US" altLang="el-GR" sz="2400" smtClean="0"/>
              <a:t>, </a:t>
            </a:r>
            <a:r>
              <a:rPr lang="el-GR" altLang="el-GR" sz="2400" smtClean="0"/>
              <a:t> με εικόνες, με γλώσσα προγραμματισμού  </a:t>
            </a:r>
            <a:endParaRPr lang="en-GB" altLang="el-GR" sz="2400" smtClean="0"/>
          </a:p>
          <a:p>
            <a:endParaRPr lang="en-GB" altLang="el-GR" sz="2800" smtClean="0"/>
          </a:p>
        </p:txBody>
      </p:sp>
      <p:sp>
        <p:nvSpPr>
          <p:cNvPr id="5632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603D871-D110-48D2-B4F0-25E8DCB81BC2}" type="slidenum">
              <a:rPr lang="en-US" altLang="el-GR" sz="1200" smtClean="0">
                <a:solidFill>
                  <a:srgbClr val="B5A788"/>
                </a:solidFill>
              </a:rPr>
              <a:pPr>
                <a:spcBef>
                  <a:spcPct val="0"/>
                </a:spcBef>
                <a:buClrTx/>
                <a:buSzTx/>
                <a:buFontTx/>
                <a:buNone/>
              </a:pPr>
              <a:t>28</a:t>
            </a:fld>
            <a:endParaRPr lang="en-US" altLang="el-GR" sz="1200" smtClean="0">
              <a:solidFill>
                <a:srgbClr val="B5A788"/>
              </a:solidFill>
            </a:endParaRPr>
          </a:p>
        </p:txBody>
      </p:sp>
    </p:spTree>
    <p:extLst>
      <p:ext uri="{BB962C8B-B14F-4D97-AF65-F5344CB8AC3E}">
        <p14:creationId xmlns:p14="http://schemas.microsoft.com/office/powerpoint/2010/main" val="3779876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Μορφές αλγορίθμων (2)</a:t>
            </a:r>
            <a:endParaRPr lang="en-GB" dirty="0"/>
          </a:p>
        </p:txBody>
      </p:sp>
      <p:sp>
        <p:nvSpPr>
          <p:cNvPr id="3" name="Content Placeholder 2"/>
          <p:cNvSpPr>
            <a:spLocks noGrp="1"/>
          </p:cNvSpPr>
          <p:nvPr>
            <p:ph idx="1"/>
          </p:nvPr>
        </p:nvSpPr>
        <p:spPr/>
        <p:txBody>
          <a:bodyPr/>
          <a:lstStyle/>
          <a:p>
            <a:r>
              <a:rPr lang="el-GR" altLang="el-GR" smtClean="0"/>
              <a:t>Συμβατική γλώσσα </a:t>
            </a:r>
          </a:p>
          <a:p>
            <a:pPr lvl="1"/>
            <a:r>
              <a:rPr lang="el-GR" altLang="el-GR" smtClean="0"/>
              <a:t>Μορφή που μοιάζει αρκετά με το πρόγραμμα (κώδικα), για αυτό και ονομάζεται </a:t>
            </a:r>
            <a:r>
              <a:rPr lang="el-GR" altLang="el-GR" b="1" i="1" smtClean="0"/>
              <a:t>ψευδοκώδικας </a:t>
            </a:r>
            <a:r>
              <a:rPr lang="el-GR" altLang="el-GR" smtClean="0"/>
              <a:t>(παράδειγμα)</a:t>
            </a:r>
          </a:p>
          <a:p>
            <a:r>
              <a:rPr lang="el-GR" altLang="el-GR" smtClean="0"/>
              <a:t>Με διαγράμματα ροής</a:t>
            </a:r>
          </a:p>
          <a:p>
            <a:pPr lvl="1"/>
            <a:r>
              <a:rPr lang="el-GR" altLang="el-GR" smtClean="0"/>
              <a:t>Απεικονίζει, χρησιμοποιώντας σύμβολα γραφικών με συγκεκριμένη σημασιολογία, τη φύση και τη ροή μιας διαδικασίας (παράδειγμα)</a:t>
            </a:r>
            <a:endParaRPr lang="en-US" altLang="el-GR" smtClean="0"/>
          </a:p>
          <a:p>
            <a:r>
              <a:rPr lang="el-GR" altLang="el-GR" smtClean="0"/>
              <a:t>Με γλώσσα προγραμματισμού</a:t>
            </a:r>
          </a:p>
          <a:p>
            <a:endParaRPr lang="en-GB" altLang="el-GR" smtClean="0"/>
          </a:p>
        </p:txBody>
      </p:sp>
      <p:sp>
        <p:nvSpPr>
          <p:cNvPr id="5837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AD77E53-12D0-4029-8B56-56357A978AC7}" type="slidenum">
              <a:rPr lang="en-US" altLang="el-GR" sz="1200" smtClean="0">
                <a:solidFill>
                  <a:srgbClr val="B5A788"/>
                </a:solidFill>
              </a:rPr>
              <a:pPr>
                <a:spcBef>
                  <a:spcPct val="0"/>
                </a:spcBef>
                <a:buClrTx/>
                <a:buSzTx/>
                <a:buFontTx/>
                <a:buNone/>
              </a:pPr>
              <a:t>29</a:t>
            </a:fld>
            <a:endParaRPr lang="en-US" altLang="el-GR" sz="1200" smtClean="0">
              <a:solidFill>
                <a:srgbClr val="B5A788"/>
              </a:solidFill>
            </a:endParaRPr>
          </a:p>
        </p:txBody>
      </p:sp>
    </p:spTree>
    <p:extLst>
      <p:ext uri="{BB962C8B-B14F-4D97-AF65-F5344CB8AC3E}">
        <p14:creationId xmlns:p14="http://schemas.microsoft.com/office/powerpoint/2010/main" val="3671643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err="1" smtClean="0"/>
              <a:t>Ψευδοκώδικας</a:t>
            </a:r>
            <a:endParaRPr lang="en-GB" dirty="0"/>
          </a:p>
        </p:txBody>
      </p:sp>
      <p:sp>
        <p:nvSpPr>
          <p:cNvPr id="60420"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262A882-45B0-45D4-81E6-247D1C4924B9}" type="slidenum">
              <a:rPr lang="en-US" altLang="el-GR" sz="1200" smtClean="0">
                <a:solidFill>
                  <a:srgbClr val="B5A788"/>
                </a:solidFill>
              </a:rPr>
              <a:pPr>
                <a:spcBef>
                  <a:spcPct val="0"/>
                </a:spcBef>
                <a:buClrTx/>
                <a:buSzTx/>
                <a:buFontTx/>
                <a:buNone/>
              </a:pPr>
              <a:t>30</a:t>
            </a:fld>
            <a:endParaRPr lang="en-US" altLang="el-GR" sz="1200" smtClean="0">
              <a:solidFill>
                <a:srgbClr val="B5A788"/>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285875"/>
            <a:ext cx="6929437"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hlinkClick r:id="rId4" action="ppaction://hlinkfile"/>
          </p:cNvPr>
          <p:cNvSpPr/>
          <p:nvPr/>
        </p:nvSpPr>
        <p:spPr>
          <a:xfrm>
            <a:off x="7929563" y="600075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236414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Διάγραμμα ροής</a:t>
            </a:r>
            <a:endParaRPr lang="en-GB" dirty="0"/>
          </a:p>
        </p:txBody>
      </p:sp>
      <p:sp>
        <p:nvSpPr>
          <p:cNvPr id="62468"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DE764B4-D271-4694-8CF6-312385ABC351}" type="slidenum">
              <a:rPr lang="en-US" altLang="el-GR" sz="1200" smtClean="0">
                <a:solidFill>
                  <a:srgbClr val="B5A788"/>
                </a:solidFill>
              </a:rPr>
              <a:pPr>
                <a:spcBef>
                  <a:spcPct val="0"/>
                </a:spcBef>
                <a:buClrTx/>
                <a:buSzTx/>
                <a:buFontTx/>
                <a:buNone/>
              </a:pPr>
              <a:t>31</a:t>
            </a:fld>
            <a:endParaRPr lang="en-US" altLang="el-GR" sz="1200" smtClean="0">
              <a:solidFill>
                <a:srgbClr val="B5A788"/>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214438"/>
            <a:ext cx="70818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hlinkClick r:id="rId4" action="ppaction://hlinkfile"/>
          </p:cNvPr>
          <p:cNvSpPr/>
          <p:nvPr/>
        </p:nvSpPr>
        <p:spPr>
          <a:xfrm>
            <a:off x="8072438" y="6072188"/>
            <a:ext cx="71437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3688551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Οπτικά περιβάλλοντα</a:t>
            </a:r>
            <a:endParaRPr lang="el-GR" dirty="0"/>
          </a:p>
        </p:txBody>
      </p:sp>
      <p:sp>
        <p:nvSpPr>
          <p:cNvPr id="64515" name="Content Placeholder 2"/>
          <p:cNvSpPr>
            <a:spLocks noGrp="1"/>
          </p:cNvSpPr>
          <p:nvPr>
            <p:ph idx="1"/>
          </p:nvPr>
        </p:nvSpPr>
        <p:spPr>
          <a:xfrm>
            <a:off x="785813" y="1447800"/>
            <a:ext cx="8148637" cy="4800600"/>
          </a:xfrm>
        </p:spPr>
        <p:txBody>
          <a:bodyPr>
            <a:normAutofit lnSpcReduction="10000"/>
          </a:bodyPr>
          <a:lstStyle/>
          <a:p>
            <a:r>
              <a:rPr lang="el-GR" altLang="el-GR" smtClean="0"/>
              <a:t>Αλγόριθμος</a:t>
            </a:r>
            <a:r>
              <a:rPr lang="en-US" altLang="el-GR" smtClean="0"/>
              <a:t> </a:t>
            </a:r>
            <a:r>
              <a:rPr lang="el-GR" altLang="el-GR" smtClean="0"/>
              <a:t>σε </a:t>
            </a:r>
          </a:p>
          <a:p>
            <a:pPr>
              <a:buFont typeface="Wingdings 2" panose="05020102010507070707" pitchFamily="18" charset="2"/>
              <a:buNone/>
            </a:pPr>
            <a:r>
              <a:rPr lang="el-GR" altLang="el-GR" smtClean="0"/>
              <a:t>οπτικό περιβάλλον </a:t>
            </a:r>
          </a:p>
          <a:p>
            <a:pPr>
              <a:buFont typeface="Wingdings 2" panose="05020102010507070707" pitchFamily="18" charset="2"/>
              <a:buNone/>
            </a:pPr>
            <a:r>
              <a:rPr lang="el-GR" altLang="el-GR" smtClean="0"/>
              <a:t>Προγραμματισμού</a:t>
            </a:r>
          </a:p>
          <a:p>
            <a:pPr>
              <a:buFont typeface="Wingdings 2" panose="05020102010507070707" pitchFamily="18" charset="2"/>
              <a:buNone/>
            </a:pPr>
            <a:endParaRPr lang="el-GR" altLang="el-GR" smtClean="0"/>
          </a:p>
          <a:p>
            <a:pPr>
              <a:buFont typeface="Wingdings 2" panose="05020102010507070707" pitchFamily="18" charset="2"/>
              <a:buNone/>
            </a:pPr>
            <a:r>
              <a:rPr lang="el-GR" altLang="el-GR" smtClean="0"/>
              <a:t>Κλασικό παράδειγμα </a:t>
            </a:r>
            <a:endParaRPr lang="en-US" altLang="el-GR" smtClean="0"/>
          </a:p>
          <a:p>
            <a:pPr>
              <a:buFont typeface="Wingdings 2" panose="05020102010507070707" pitchFamily="18" charset="2"/>
              <a:buNone/>
            </a:pPr>
            <a:r>
              <a:rPr lang="el-GR" altLang="el-GR" smtClean="0"/>
              <a:t>η γλώσσα </a:t>
            </a:r>
            <a:r>
              <a:rPr lang="en-US" altLang="el-GR" smtClean="0"/>
              <a:t>Scratch </a:t>
            </a:r>
            <a:r>
              <a:rPr lang="el-GR" altLang="el-GR" smtClean="0"/>
              <a:t>  </a:t>
            </a:r>
            <a:endParaRPr lang="en-US" altLang="el-GR" smtClean="0"/>
          </a:p>
          <a:p>
            <a:pPr>
              <a:buFont typeface="Wingdings 2" panose="05020102010507070707" pitchFamily="18" charset="2"/>
              <a:buNone/>
            </a:pPr>
            <a:endParaRPr lang="en-US" altLang="el-GR" smtClean="0"/>
          </a:p>
          <a:p>
            <a:pPr>
              <a:buFont typeface="Wingdings 2" panose="05020102010507070707" pitchFamily="18" charset="2"/>
              <a:buNone/>
            </a:pPr>
            <a:r>
              <a:rPr lang="el-GR" altLang="el-GR" sz="2000" smtClean="0"/>
              <a:t>Στην περίπτωση αυτή το πρόγραμμα </a:t>
            </a:r>
          </a:p>
          <a:p>
            <a:pPr>
              <a:buFont typeface="Wingdings 2" panose="05020102010507070707" pitchFamily="18" charset="2"/>
              <a:buNone/>
            </a:pPr>
            <a:r>
              <a:rPr lang="el-GR" altLang="el-GR" sz="2000" smtClean="0"/>
              <a:t>ταυτίζεται με τον αλγόριθμο</a:t>
            </a:r>
          </a:p>
        </p:txBody>
      </p:sp>
      <p:sp>
        <p:nvSpPr>
          <p:cNvPr id="6451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A580807-A916-4B76-B92A-2A295DC234A5}" type="slidenum">
              <a:rPr lang="en-US" altLang="el-GR" sz="1200" smtClean="0">
                <a:solidFill>
                  <a:srgbClr val="B5A788"/>
                </a:solidFill>
              </a:rPr>
              <a:pPr>
                <a:spcBef>
                  <a:spcPct val="0"/>
                </a:spcBef>
                <a:buClrTx/>
                <a:buSzTx/>
                <a:buFontTx/>
                <a:buNone/>
              </a:pPr>
              <a:t>32</a:t>
            </a:fld>
            <a:endParaRPr lang="en-US" altLang="el-GR" sz="1200" smtClean="0">
              <a:solidFill>
                <a:srgbClr val="B5A788"/>
              </a:solidFill>
            </a:endParaRPr>
          </a:p>
        </p:txBody>
      </p:sp>
      <p:pic>
        <p:nvPicPr>
          <p:cNvPr id="645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143000"/>
            <a:ext cx="30194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835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a:t>Γ</a:t>
            </a:r>
            <a:r>
              <a:rPr lang="el-GR" dirty="0" smtClean="0"/>
              <a:t>λώσσα προγραμματισμού</a:t>
            </a:r>
            <a:endParaRPr lang="el-GR" dirty="0"/>
          </a:p>
        </p:txBody>
      </p:sp>
      <p:sp>
        <p:nvSpPr>
          <p:cNvPr id="3" name="Θέση περιεχομένου 2"/>
          <p:cNvSpPr>
            <a:spLocks noGrp="1"/>
          </p:cNvSpPr>
          <p:nvPr>
            <p:ph idx="1"/>
          </p:nvPr>
        </p:nvSpPr>
        <p:spPr/>
        <p:txBody>
          <a:bodyPr/>
          <a:lstStyle/>
          <a:p>
            <a:pPr>
              <a:defRPr/>
            </a:pPr>
            <a:r>
              <a:rPr lang="el-GR" dirty="0" smtClean="0"/>
              <a:t>Παράδειγμα στη </a:t>
            </a:r>
            <a:r>
              <a:rPr lang="en-US" smtClean="0"/>
              <a:t>Logo</a:t>
            </a:r>
            <a:endParaRPr lang="el-GR" dirty="0" smtClean="0"/>
          </a:p>
          <a:p>
            <a:pPr marL="82550" indent="0">
              <a:buFont typeface="Wingdings 2" panose="05020102010507070707" pitchFamily="18" charset="2"/>
              <a:buNone/>
              <a:defRPr/>
            </a:pPr>
            <a:r>
              <a:rPr lang="en-US" dirty="0" smtClean="0"/>
              <a:t>to polygon :</a:t>
            </a:r>
            <a:r>
              <a:rPr lang="en-US" dirty="0" err="1" smtClean="0"/>
              <a:t>pleyres</a:t>
            </a:r>
            <a:r>
              <a:rPr lang="en-US" dirty="0" smtClean="0"/>
              <a:t> :</a:t>
            </a:r>
            <a:r>
              <a:rPr lang="en-US" dirty="0" err="1" smtClean="0"/>
              <a:t>mikos</a:t>
            </a:r>
            <a:r>
              <a:rPr lang="en-US" dirty="0" smtClean="0"/>
              <a:t> </a:t>
            </a:r>
          </a:p>
          <a:p>
            <a:pPr marL="82550" indent="0">
              <a:buFont typeface="Wingdings 2" panose="05020102010507070707" pitchFamily="18" charset="2"/>
              <a:buNone/>
              <a:defRPr/>
            </a:pPr>
            <a:r>
              <a:rPr lang="en-US" dirty="0" smtClean="0"/>
              <a:t>repeat :</a:t>
            </a:r>
            <a:r>
              <a:rPr lang="en-US" dirty="0" err="1" smtClean="0"/>
              <a:t>pleyres</a:t>
            </a:r>
            <a:r>
              <a:rPr lang="en-US" dirty="0" smtClean="0"/>
              <a:t> [</a:t>
            </a:r>
            <a:r>
              <a:rPr lang="en-US" dirty="0" err="1" smtClean="0"/>
              <a:t>fd</a:t>
            </a:r>
            <a:r>
              <a:rPr lang="en-US" dirty="0" smtClean="0"/>
              <a:t> :</a:t>
            </a:r>
            <a:r>
              <a:rPr lang="en-US" dirty="0" err="1" smtClean="0"/>
              <a:t>mikos</a:t>
            </a:r>
            <a:r>
              <a:rPr lang="en-US" dirty="0" smtClean="0"/>
              <a:t> </a:t>
            </a:r>
            <a:r>
              <a:rPr lang="en-US" dirty="0" err="1" smtClean="0"/>
              <a:t>rt</a:t>
            </a:r>
            <a:r>
              <a:rPr lang="en-US" dirty="0" smtClean="0"/>
              <a:t> 360/:</a:t>
            </a:r>
            <a:r>
              <a:rPr lang="en-US" dirty="0" err="1" smtClean="0"/>
              <a:t>pleyres</a:t>
            </a:r>
            <a:r>
              <a:rPr lang="en-US" dirty="0" smtClean="0"/>
              <a:t>]</a:t>
            </a:r>
          </a:p>
          <a:p>
            <a:pPr marL="82550" indent="0">
              <a:buFont typeface="Wingdings 2" panose="05020102010507070707" pitchFamily="18" charset="2"/>
              <a:buNone/>
              <a:defRPr/>
            </a:pPr>
            <a:r>
              <a:rPr lang="en-US" dirty="0" smtClean="0"/>
              <a:t>End</a:t>
            </a:r>
            <a:endParaRPr lang="el-GR" dirty="0"/>
          </a:p>
        </p:txBody>
      </p:sp>
      <p:sp>
        <p:nvSpPr>
          <p:cNvPr id="65541"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1338AD0-F523-4A26-8E2D-C8771D5E32BC}" type="slidenum">
              <a:rPr lang="en-US" altLang="el-GR" sz="1200" smtClean="0">
                <a:solidFill>
                  <a:srgbClr val="B5A788"/>
                </a:solidFill>
              </a:rPr>
              <a:pPr>
                <a:spcBef>
                  <a:spcPct val="0"/>
                </a:spcBef>
                <a:buClrTx/>
                <a:buSzTx/>
                <a:buFontTx/>
                <a:buNone/>
              </a:pPr>
              <a:t>33</a:t>
            </a:fld>
            <a:endParaRPr lang="en-US" altLang="el-GR" sz="1200" smtClean="0">
              <a:solidFill>
                <a:srgbClr val="B5A788"/>
              </a:solidFill>
            </a:endParaRPr>
          </a:p>
        </p:txBody>
      </p:sp>
    </p:spTree>
    <p:extLst>
      <p:ext uri="{BB962C8B-B14F-4D97-AF65-F5344CB8AC3E}">
        <p14:creationId xmlns:p14="http://schemas.microsoft.com/office/powerpoint/2010/main" val="3900512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defRPr/>
            </a:pPr>
            <a:r>
              <a:rPr lang="el-GR" dirty="0" smtClean="0"/>
              <a:t>Συγκριτικά </a:t>
            </a:r>
            <a:endParaRPr lang="el-GR" dirty="0"/>
          </a:p>
        </p:txBody>
      </p:sp>
      <p:sp>
        <p:nvSpPr>
          <p:cNvPr id="66564"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134DAFE-9AA7-42A9-A83E-E8506ED5CC76}" type="slidenum">
              <a:rPr lang="en-US" altLang="el-GR" sz="1200" smtClean="0">
                <a:solidFill>
                  <a:srgbClr val="B5A788"/>
                </a:solidFill>
              </a:rPr>
              <a:pPr>
                <a:spcBef>
                  <a:spcPct val="0"/>
                </a:spcBef>
                <a:buClrTx/>
                <a:buSzTx/>
                <a:buFontTx/>
                <a:buNone/>
              </a:pPr>
              <a:t>34</a:t>
            </a:fld>
            <a:endParaRPr lang="en-US" altLang="el-GR" sz="1200" smtClean="0">
              <a:solidFill>
                <a:srgbClr val="B5A788"/>
              </a:solidFill>
            </a:endParaRPr>
          </a:p>
        </p:txBody>
      </p:sp>
      <p:graphicFrame>
        <p:nvGraphicFramePr>
          <p:cNvPr id="6" name="Πίνακας 5"/>
          <p:cNvGraphicFramePr>
            <a:graphicFrameLocks noGrp="1"/>
          </p:cNvGraphicFramePr>
          <p:nvPr/>
        </p:nvGraphicFramePr>
        <p:xfrm>
          <a:off x="1111250" y="1917700"/>
          <a:ext cx="7499349" cy="2103438"/>
        </p:xfrm>
        <a:graphic>
          <a:graphicData uri="http://schemas.openxmlformats.org/drawingml/2006/table">
            <a:tbl>
              <a:tblPr/>
              <a:tblGrid>
                <a:gridCol w="2499783"/>
                <a:gridCol w="2499783"/>
                <a:gridCol w="2499783"/>
              </a:tblGrid>
              <a:tr h="365815">
                <a:tc>
                  <a:txBody>
                    <a:bodyPr/>
                    <a:lstStyle/>
                    <a:p>
                      <a:pPr algn="ctr"/>
                      <a:r>
                        <a:rPr lang="el-GR" sz="1800" b="1" dirty="0" smtClean="0">
                          <a:effectLst/>
                        </a:rPr>
                        <a:t>Συμβατική γλώσσα</a:t>
                      </a:r>
                      <a:r>
                        <a:rPr lang="el-GR" sz="1800" b="1" dirty="0">
                          <a:effectLst/>
                        </a:rPr>
                        <a:t> </a:t>
                      </a:r>
                      <a:endParaRPr lang="el-GR" sz="1800" dirty="0">
                        <a:effectLst/>
                      </a:endParaRPr>
                    </a:p>
                  </a:txBody>
                  <a:tcPr marT="45727" marB="45727" anchor="ctr">
                    <a:lnL>
                      <a:noFill/>
                    </a:lnL>
                    <a:lnR>
                      <a:noFill/>
                    </a:lnR>
                    <a:lnT>
                      <a:noFill/>
                    </a:lnT>
                    <a:lnB>
                      <a:noFill/>
                    </a:lnB>
                    <a:solidFill>
                      <a:srgbClr val="FFFFFF"/>
                    </a:solidFill>
                  </a:tcPr>
                </a:tc>
                <a:tc>
                  <a:txBody>
                    <a:bodyPr/>
                    <a:lstStyle/>
                    <a:p>
                      <a:pPr algn="ctr"/>
                      <a:r>
                        <a:rPr lang="el-GR" sz="1800" b="1" dirty="0" err="1" smtClean="0">
                          <a:effectLst/>
                        </a:rPr>
                        <a:t>Ψευδοκώδικας</a:t>
                      </a:r>
                      <a:r>
                        <a:rPr lang="el-GR" sz="1800" b="1" dirty="0">
                          <a:effectLst/>
                        </a:rPr>
                        <a:t> </a:t>
                      </a:r>
                      <a:endParaRPr lang="el-GR" sz="1800" dirty="0">
                        <a:effectLst/>
                      </a:endParaRPr>
                    </a:p>
                  </a:txBody>
                  <a:tcPr marT="45727" marB="45727" anchor="ctr">
                    <a:lnL>
                      <a:noFill/>
                    </a:lnL>
                    <a:lnR>
                      <a:noFill/>
                    </a:lnR>
                    <a:lnT>
                      <a:noFill/>
                    </a:lnT>
                    <a:lnB>
                      <a:noFill/>
                    </a:lnB>
                    <a:solidFill>
                      <a:srgbClr val="FFFFFF"/>
                    </a:solidFill>
                  </a:tcPr>
                </a:tc>
                <a:tc>
                  <a:txBody>
                    <a:bodyPr/>
                    <a:lstStyle/>
                    <a:p>
                      <a:pPr algn="ctr"/>
                      <a:r>
                        <a:rPr lang="el-GR" sz="1800" b="1" dirty="0" smtClean="0">
                          <a:effectLst/>
                        </a:rPr>
                        <a:t>Λογικό Διάγραμμα </a:t>
                      </a:r>
                      <a:r>
                        <a:rPr lang="el-GR" sz="1800" b="1" dirty="0">
                          <a:effectLst/>
                        </a:rPr>
                        <a:t> </a:t>
                      </a:r>
                      <a:endParaRPr lang="el-GR" sz="1800" dirty="0">
                        <a:effectLst/>
                      </a:endParaRPr>
                    </a:p>
                  </a:txBody>
                  <a:tcPr marT="45727" marB="45727" anchor="ctr">
                    <a:lnL>
                      <a:noFill/>
                    </a:lnL>
                    <a:lnR>
                      <a:noFill/>
                    </a:lnR>
                    <a:lnT>
                      <a:noFill/>
                    </a:lnT>
                    <a:lnB>
                      <a:noFill/>
                    </a:lnB>
                    <a:solidFill>
                      <a:srgbClr val="FFFFFF"/>
                    </a:solidFill>
                  </a:tcPr>
                </a:tc>
              </a:tr>
              <a:tr h="1737623">
                <a:tc>
                  <a:txBody>
                    <a:bodyPr/>
                    <a:lstStyle/>
                    <a:p>
                      <a:pPr>
                        <a:buFont typeface="+mj-lt"/>
                        <a:buAutoNum type="arabicPeriod"/>
                      </a:pPr>
                      <a:r>
                        <a:rPr lang="el-GR" sz="1800" dirty="0">
                          <a:effectLst/>
                        </a:rPr>
                        <a:t> Διάβασε το μήκος</a:t>
                      </a:r>
                    </a:p>
                    <a:p>
                      <a:pPr>
                        <a:buFont typeface="+mj-lt"/>
                        <a:buAutoNum type="arabicPeriod"/>
                      </a:pPr>
                      <a:r>
                        <a:rPr lang="el-GR" sz="1800" dirty="0">
                          <a:effectLst/>
                        </a:rPr>
                        <a:t>Διάβασε το πλάτος</a:t>
                      </a:r>
                    </a:p>
                    <a:p>
                      <a:pPr>
                        <a:buFont typeface="+mj-lt"/>
                        <a:buAutoNum type="arabicPeriod"/>
                      </a:pPr>
                      <a:r>
                        <a:rPr lang="el-GR" sz="1800" dirty="0">
                          <a:effectLst/>
                        </a:rPr>
                        <a:t>Κάνε την πράξη Εμβαδόν = Μήκος * Πλάτος</a:t>
                      </a:r>
                    </a:p>
                    <a:p>
                      <a:pPr>
                        <a:buFont typeface="+mj-lt"/>
                        <a:buAutoNum type="arabicPeriod"/>
                      </a:pPr>
                      <a:r>
                        <a:rPr lang="el-GR" sz="1800" dirty="0">
                          <a:effectLst/>
                        </a:rPr>
                        <a:t>Τύπωσε το Εμβαδόν</a:t>
                      </a:r>
                    </a:p>
                  </a:txBody>
                  <a:tcPr marT="45727" marB="45727" anchor="ctr">
                    <a:lnL>
                      <a:noFill/>
                    </a:lnL>
                    <a:lnR>
                      <a:noFill/>
                    </a:lnR>
                    <a:lnT>
                      <a:noFill/>
                    </a:lnT>
                    <a:lnB>
                      <a:noFill/>
                    </a:lnB>
                    <a:solidFill>
                      <a:srgbClr val="FFFFFF"/>
                    </a:solidFill>
                  </a:tcPr>
                </a:tc>
                <a:tc>
                  <a:txBody>
                    <a:bodyPr/>
                    <a:lstStyle/>
                    <a:p>
                      <a:pPr>
                        <a:buFont typeface="+mj-lt"/>
                        <a:buAutoNum type="arabicPeriod"/>
                      </a:pPr>
                      <a:r>
                        <a:rPr lang="el-GR" sz="1800" dirty="0" smtClean="0">
                          <a:effectLst/>
                        </a:rPr>
                        <a:t>Διάβασε Μ</a:t>
                      </a:r>
                      <a:endParaRPr lang="el-GR" sz="1800" dirty="0">
                        <a:effectLst/>
                      </a:endParaRPr>
                    </a:p>
                    <a:p>
                      <a:pPr>
                        <a:buFont typeface="+mj-lt"/>
                        <a:buAutoNum type="arabicPeriod"/>
                      </a:pPr>
                      <a:r>
                        <a:rPr lang="el-GR" sz="1800" dirty="0">
                          <a:effectLst/>
                        </a:rPr>
                        <a:t>Διάβασε </a:t>
                      </a:r>
                      <a:r>
                        <a:rPr lang="el-GR" sz="1800" dirty="0" smtClean="0">
                          <a:effectLst/>
                        </a:rPr>
                        <a:t>Π</a:t>
                      </a:r>
                      <a:endParaRPr lang="el-GR" sz="1800" dirty="0">
                        <a:effectLst/>
                      </a:endParaRPr>
                    </a:p>
                    <a:p>
                      <a:pPr>
                        <a:buFont typeface="+mj-lt"/>
                        <a:buAutoNum type="arabicPeriod"/>
                      </a:pPr>
                      <a:r>
                        <a:rPr lang="el-GR" sz="1800" dirty="0" smtClean="0">
                          <a:effectLst/>
                        </a:rPr>
                        <a:t>Ε </a:t>
                      </a:r>
                      <a:r>
                        <a:rPr lang="el-GR" sz="1800" dirty="0">
                          <a:effectLst/>
                        </a:rPr>
                        <a:t>= Μ * Π</a:t>
                      </a:r>
                    </a:p>
                    <a:p>
                      <a:pPr>
                        <a:buFont typeface="+mj-lt"/>
                        <a:buAutoNum type="arabicPeriod"/>
                      </a:pPr>
                      <a:r>
                        <a:rPr lang="el-GR" sz="1800" dirty="0">
                          <a:effectLst/>
                        </a:rPr>
                        <a:t>Τύπωσε Ε</a:t>
                      </a:r>
                    </a:p>
                  </a:txBody>
                  <a:tcPr marT="45727" marB="45727" anchor="ctr">
                    <a:lnL>
                      <a:noFill/>
                    </a:lnL>
                    <a:lnR>
                      <a:noFill/>
                    </a:lnR>
                    <a:lnT>
                      <a:noFill/>
                    </a:lnT>
                    <a:lnB>
                      <a:noFill/>
                    </a:lnB>
                    <a:solidFill>
                      <a:srgbClr val="FFFFFF"/>
                    </a:solidFill>
                  </a:tcPr>
                </a:tc>
                <a:tc>
                  <a:txBody>
                    <a:bodyPr/>
                    <a:lstStyle/>
                    <a:p>
                      <a:endParaRPr lang="el-GR" sz="1800" dirty="0"/>
                    </a:p>
                  </a:txBody>
                  <a:tcPr marT="45727" marB="45727">
                    <a:lnL>
                      <a:noFill/>
                    </a:lnL>
                    <a:lnT>
                      <a:noFill/>
                    </a:lnT>
                  </a:tcPr>
                </a:tc>
              </a:tr>
            </a:tbl>
          </a:graphicData>
        </a:graphic>
      </p:graphicFrame>
      <p:pic>
        <p:nvPicPr>
          <p:cNvPr id="66574" name="Picture 3" descr="alg embadon orthogoni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8063"/>
            <a:ext cx="1447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5" name="TextBox 6"/>
          <p:cNvSpPr txBox="1">
            <a:spLocks noChangeArrowheads="1"/>
          </p:cNvSpPr>
          <p:nvPr/>
        </p:nvSpPr>
        <p:spPr bwMode="auto">
          <a:xfrm>
            <a:off x="6443663" y="5300663"/>
            <a:ext cx="185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l-GR"/>
          </a:p>
          <a:p>
            <a:endParaRPr lang="el-GR" altLang="el-GR"/>
          </a:p>
        </p:txBody>
      </p:sp>
    </p:spTree>
    <p:extLst>
      <p:ext uri="{BB962C8B-B14F-4D97-AF65-F5344CB8AC3E}">
        <p14:creationId xmlns:p14="http://schemas.microsoft.com/office/powerpoint/2010/main" val="2510195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22388" y="115888"/>
            <a:ext cx="7499350" cy="1143000"/>
          </a:xfrm>
        </p:spPr>
        <p:txBody>
          <a:bodyPr/>
          <a:lstStyle/>
          <a:p>
            <a:pPr>
              <a:defRPr/>
            </a:pPr>
            <a:r>
              <a:rPr lang="el-GR" dirty="0" err="1" smtClean="0"/>
              <a:t>Ευρετική</a:t>
            </a:r>
            <a:r>
              <a:rPr lang="el-GR" dirty="0" smtClean="0"/>
              <a:t> μέθοδος</a:t>
            </a:r>
            <a:endParaRPr lang="el-GR" dirty="0"/>
          </a:p>
        </p:txBody>
      </p:sp>
      <p:sp>
        <p:nvSpPr>
          <p:cNvPr id="67587" name="Θέση περιεχομένου 2"/>
          <p:cNvSpPr>
            <a:spLocks noGrp="1"/>
          </p:cNvSpPr>
          <p:nvPr>
            <p:ph idx="1"/>
          </p:nvPr>
        </p:nvSpPr>
        <p:spPr>
          <a:xfrm>
            <a:off x="1331913" y="1239838"/>
            <a:ext cx="7499350" cy="4800600"/>
          </a:xfrm>
        </p:spPr>
        <p:txBody>
          <a:bodyPr>
            <a:normAutofit lnSpcReduction="10000"/>
          </a:bodyPr>
          <a:lstStyle/>
          <a:p>
            <a:r>
              <a:rPr lang="el-GR" altLang="el-GR" sz="2800" b="1" smtClean="0"/>
              <a:t>Το αντίθετο του αλγόριθμου !</a:t>
            </a:r>
          </a:p>
          <a:p>
            <a:r>
              <a:rPr lang="en-US" altLang="el-GR" sz="2400" b="1" smtClean="0"/>
              <a:t>Heuristic</a:t>
            </a:r>
            <a:r>
              <a:rPr lang="en-US" altLang="el-GR" sz="2400" smtClean="0"/>
              <a:t> ("Εὑρίσκω", </a:t>
            </a:r>
            <a:r>
              <a:rPr lang="en-US" altLang="el-GR" sz="2400" b="1" smtClean="0"/>
              <a:t>"find"</a:t>
            </a:r>
            <a:r>
              <a:rPr lang="en-US" altLang="el-GR" sz="2400" smtClean="0"/>
              <a:t> or </a:t>
            </a:r>
            <a:r>
              <a:rPr lang="en-US" altLang="el-GR" sz="2400" b="1" smtClean="0"/>
              <a:t>"discover"</a:t>
            </a:r>
            <a:r>
              <a:rPr lang="en-US" altLang="el-GR" sz="2400" smtClean="0"/>
              <a:t>) </a:t>
            </a:r>
            <a:endParaRPr lang="el-GR" altLang="el-GR" sz="2400" smtClean="0"/>
          </a:p>
          <a:p>
            <a:pPr lvl="1"/>
            <a:r>
              <a:rPr lang="el-GR" altLang="el-GR" sz="2000" smtClean="0"/>
              <a:t>Η τέχνη του εφευρίσκω ή του ανακαλύπτω</a:t>
            </a:r>
          </a:p>
          <a:p>
            <a:r>
              <a:rPr lang="el-GR" altLang="el-GR" sz="2800" smtClean="0"/>
              <a:t>Αναφέρεται σε τεχνικές βασισμένες στην εμπειρία για επίλυση προβλήματος, μάθηση και ανακάλυψη</a:t>
            </a:r>
          </a:p>
          <a:p>
            <a:r>
              <a:rPr lang="el-GR" altLang="el-GR" sz="2800" smtClean="0"/>
              <a:t>Προσεγγιστική μέθοδος</a:t>
            </a:r>
          </a:p>
          <a:p>
            <a:r>
              <a:rPr lang="el-GR" altLang="el-GR" sz="2800" smtClean="0"/>
              <a:t>Εφαρμόζεται όταν δεν υπάρχει αλγόριθμος</a:t>
            </a:r>
          </a:p>
          <a:p>
            <a:r>
              <a:rPr lang="el-GR" altLang="el-GR" sz="2800" smtClean="0"/>
              <a:t>Η πιο γνωστή ευρετική μέθοδος: «δοκιμή και πλάνη»</a:t>
            </a:r>
          </a:p>
          <a:p>
            <a:r>
              <a:rPr lang="en-US" altLang="el-GR" sz="2800" smtClean="0">
                <a:hlinkClick r:id="rId2" tooltip="George Pólya"/>
              </a:rPr>
              <a:t>George Pólya</a:t>
            </a:r>
            <a:endParaRPr lang="el-GR" altLang="el-GR" sz="2800" smtClean="0"/>
          </a:p>
        </p:txBody>
      </p:sp>
      <p:sp>
        <p:nvSpPr>
          <p:cNvPr id="67589"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5C32502-0F5A-41EE-ABCB-EFCAB3FDC17B}" type="slidenum">
              <a:rPr lang="en-US" altLang="el-GR" sz="1200" smtClean="0">
                <a:solidFill>
                  <a:srgbClr val="B5A788"/>
                </a:solidFill>
              </a:rPr>
              <a:pPr>
                <a:spcBef>
                  <a:spcPct val="0"/>
                </a:spcBef>
                <a:buClrTx/>
                <a:buSzTx/>
                <a:buFontTx/>
                <a:buNone/>
              </a:pPr>
              <a:t>35</a:t>
            </a:fld>
            <a:endParaRPr lang="en-US" altLang="el-GR" sz="1200" smtClean="0">
              <a:solidFill>
                <a:srgbClr val="B5A788"/>
              </a:solidFill>
            </a:endParaRPr>
          </a:p>
        </p:txBody>
      </p:sp>
    </p:spTree>
    <p:extLst>
      <p:ext uri="{BB962C8B-B14F-4D97-AF65-F5344CB8AC3E}">
        <p14:creationId xmlns:p14="http://schemas.microsoft.com/office/powerpoint/2010/main" val="3821190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8" y="274638"/>
            <a:ext cx="7720012" cy="1143000"/>
          </a:xfrm>
        </p:spPr>
        <p:txBody>
          <a:bodyPr>
            <a:normAutofit fontScale="90000"/>
          </a:bodyPr>
          <a:lstStyle/>
          <a:p>
            <a:pPr>
              <a:defRPr/>
            </a:pPr>
            <a:r>
              <a:rPr lang="el-GR" dirty="0" smtClean="0"/>
              <a:t>Προγραμματισμός &amp; Μάθηση (1)</a:t>
            </a:r>
            <a:endParaRPr lang="en-GB" dirty="0"/>
          </a:p>
        </p:txBody>
      </p:sp>
      <p:sp>
        <p:nvSpPr>
          <p:cNvPr id="68611" name="Content Placeholder 2"/>
          <p:cNvSpPr>
            <a:spLocks noGrp="1"/>
          </p:cNvSpPr>
          <p:nvPr>
            <p:ph idx="1"/>
          </p:nvPr>
        </p:nvSpPr>
        <p:spPr/>
        <p:txBody>
          <a:bodyPr/>
          <a:lstStyle/>
          <a:p>
            <a:r>
              <a:rPr lang="el-GR" altLang="el-GR" smtClean="0"/>
              <a:t>Ο προγραμματισμός ως ιδιαίτερη δραστηριότητα</a:t>
            </a:r>
          </a:p>
          <a:p>
            <a:r>
              <a:rPr lang="el-GR" altLang="el-GR" smtClean="0"/>
              <a:t>Οι ψυχολόγοι κατατάσσουν τη δραστηριότητα του προγραμματισμού στην κατηγορία των έργων «</a:t>
            </a:r>
            <a:r>
              <a:rPr lang="el-GR" altLang="el-GR" b="1" smtClean="0"/>
              <a:t>Επίλυση Προβλήματος</a:t>
            </a:r>
            <a:r>
              <a:rPr lang="el-GR" altLang="el-GR" smtClean="0"/>
              <a:t>»</a:t>
            </a:r>
          </a:p>
          <a:p>
            <a:r>
              <a:rPr lang="el-GR" altLang="el-GR" smtClean="0"/>
              <a:t>Ο προγραμματισμός ως εργαλείο μάθησης ή γνωστικό εργαλείο</a:t>
            </a:r>
            <a:endParaRPr lang="en-GB" altLang="el-GR" smtClean="0"/>
          </a:p>
        </p:txBody>
      </p:sp>
      <p:sp>
        <p:nvSpPr>
          <p:cNvPr id="686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DFAB3EE-5896-4F1A-B956-FF0E24B32155}" type="slidenum">
              <a:rPr lang="en-US" altLang="el-GR" sz="1200" smtClean="0">
                <a:solidFill>
                  <a:srgbClr val="B5A788"/>
                </a:solidFill>
              </a:rPr>
              <a:pPr>
                <a:spcBef>
                  <a:spcPct val="0"/>
                </a:spcBef>
                <a:buClrTx/>
                <a:buSzTx/>
                <a:buFontTx/>
                <a:buNone/>
              </a:pPr>
              <a:t>36</a:t>
            </a:fld>
            <a:endParaRPr lang="en-US" altLang="el-GR" sz="1200" smtClean="0">
              <a:solidFill>
                <a:srgbClr val="B5A788"/>
              </a:solidFill>
            </a:endParaRPr>
          </a:p>
        </p:txBody>
      </p:sp>
    </p:spTree>
    <p:extLst>
      <p:ext uri="{BB962C8B-B14F-4D97-AF65-F5344CB8AC3E}">
        <p14:creationId xmlns:p14="http://schemas.microsoft.com/office/powerpoint/2010/main" val="1743980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172450" cy="1143000"/>
          </a:xfrm>
        </p:spPr>
        <p:txBody>
          <a:bodyPr>
            <a:normAutofit/>
          </a:bodyPr>
          <a:lstStyle/>
          <a:p>
            <a:pPr>
              <a:defRPr/>
            </a:pPr>
            <a:r>
              <a:rPr lang="el-GR" dirty="0" smtClean="0"/>
              <a:t>Προγραμματισμός &amp; Μάθηση (2)</a:t>
            </a:r>
            <a:endParaRPr lang="en-GB" dirty="0"/>
          </a:p>
        </p:txBody>
      </p:sp>
      <p:sp>
        <p:nvSpPr>
          <p:cNvPr id="70659" name="Content Placeholder 2"/>
          <p:cNvSpPr>
            <a:spLocks noGrp="1"/>
          </p:cNvSpPr>
          <p:nvPr>
            <p:ph idx="1"/>
          </p:nvPr>
        </p:nvSpPr>
        <p:spPr>
          <a:xfrm>
            <a:off x="914400" y="1600200"/>
            <a:ext cx="7772400" cy="4525963"/>
          </a:xfrm>
        </p:spPr>
        <p:txBody>
          <a:bodyPr/>
          <a:lstStyle/>
          <a:p>
            <a:r>
              <a:rPr lang="el-GR" altLang="el-GR" dirty="0" smtClean="0"/>
              <a:t>Παιδαγωγικό ρεύμα, βασισμένο στις ιδέες του </a:t>
            </a:r>
            <a:r>
              <a:rPr lang="el-GR" altLang="el-GR" dirty="0" err="1" smtClean="0"/>
              <a:t>Πιαζέ</a:t>
            </a:r>
            <a:endParaRPr lang="el-GR" altLang="el-GR" dirty="0" smtClean="0"/>
          </a:p>
          <a:p>
            <a:pPr lvl="1"/>
            <a:r>
              <a:rPr lang="el-GR" altLang="el-GR" dirty="0" smtClean="0"/>
              <a:t>Ο υπολογιστής ΔΕΝ διδάσκει</a:t>
            </a:r>
          </a:p>
          <a:p>
            <a:pPr lvl="1"/>
            <a:r>
              <a:rPr lang="el-GR" altLang="el-GR" dirty="0" smtClean="0"/>
              <a:t>Ο υπολογιστής χρησιμοποιείται ως εργαλείο για μάθηση μέσα από δημιουργική έκφραση, διερεύνηση και πειραματισμό</a:t>
            </a:r>
          </a:p>
          <a:p>
            <a:r>
              <a:rPr lang="el-GR" altLang="el-GR" dirty="0" smtClean="0"/>
              <a:t>Ο υπολογιστής είναι μέσο κατανόησης και ανάπτυξης των νοητικών διαδικασιών</a:t>
            </a:r>
            <a:endParaRPr lang="en-GB" altLang="el-GR" dirty="0" smtClean="0"/>
          </a:p>
        </p:txBody>
      </p:sp>
      <p:sp>
        <p:nvSpPr>
          <p:cNvPr id="7066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A0CBEBC-5516-4561-AC87-7741E4D0190D}" type="slidenum">
              <a:rPr lang="en-US" altLang="el-GR" sz="1200" smtClean="0">
                <a:solidFill>
                  <a:srgbClr val="B5A788"/>
                </a:solidFill>
              </a:rPr>
              <a:pPr>
                <a:spcBef>
                  <a:spcPct val="0"/>
                </a:spcBef>
                <a:buClrTx/>
                <a:buSzTx/>
                <a:buFontTx/>
                <a:buNone/>
              </a:pPr>
              <a:t>37</a:t>
            </a:fld>
            <a:endParaRPr lang="en-US" altLang="el-GR" sz="1200" smtClean="0">
              <a:solidFill>
                <a:srgbClr val="B5A788"/>
              </a:solidFill>
            </a:endParaRPr>
          </a:p>
        </p:txBody>
      </p:sp>
    </p:spTree>
    <p:extLst>
      <p:ext uri="{BB962C8B-B14F-4D97-AF65-F5344CB8AC3E}">
        <p14:creationId xmlns:p14="http://schemas.microsoft.com/office/powerpoint/2010/main" val="3150631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Πρόβλημα – Επίλυση </a:t>
            </a:r>
            <a:endParaRPr lang="en-GB" dirty="0"/>
          </a:p>
        </p:txBody>
      </p:sp>
      <p:sp>
        <p:nvSpPr>
          <p:cNvPr id="72707" name="Content Placeholder 6"/>
          <p:cNvSpPr>
            <a:spLocks noGrp="1"/>
          </p:cNvSpPr>
          <p:nvPr>
            <p:ph idx="1"/>
          </p:nvPr>
        </p:nvSpPr>
        <p:spPr>
          <a:xfrm>
            <a:off x="1116013" y="1357313"/>
            <a:ext cx="8027987" cy="3000375"/>
          </a:xfrm>
        </p:spPr>
        <p:txBody>
          <a:bodyPr>
            <a:normAutofit fontScale="77500" lnSpcReduction="20000"/>
          </a:bodyPr>
          <a:lstStyle/>
          <a:p>
            <a:r>
              <a:rPr lang="el-GR" altLang="el-GR" sz="2800" smtClean="0"/>
              <a:t>Η επίλυση προβλήματος είναι η διαδικασία προσδιορισμού και στη συνέχεια η υλοποίηση μιας λύσης για ένα πρόβλημα. </a:t>
            </a:r>
          </a:p>
          <a:p>
            <a:r>
              <a:rPr lang="el-GR" altLang="el-GR" sz="2800" smtClean="0"/>
              <a:t>Διαδικασία σε τέσσερα στάδια</a:t>
            </a:r>
            <a:r>
              <a:rPr lang="fr-FR" altLang="el-GR" sz="2800" smtClean="0"/>
              <a:t> :</a:t>
            </a:r>
          </a:p>
          <a:p>
            <a:r>
              <a:rPr lang="el-GR" altLang="el-GR" sz="2800" b="1" smtClean="0"/>
              <a:t>Προσδιορισμός</a:t>
            </a:r>
            <a:r>
              <a:rPr lang="fr-FR" altLang="el-GR" sz="2800" smtClean="0"/>
              <a:t> : </a:t>
            </a:r>
            <a:endParaRPr lang="el-GR" altLang="el-GR" sz="2800" smtClean="0">
              <a:solidFill>
                <a:schemeClr val="bg1"/>
              </a:solidFill>
            </a:endParaRPr>
          </a:p>
          <a:p>
            <a:r>
              <a:rPr lang="el-GR" altLang="el-GR" sz="2800" b="1" smtClean="0"/>
              <a:t>Ανάλυση</a:t>
            </a:r>
            <a:r>
              <a:rPr lang="fr-FR" altLang="el-GR" sz="2800" smtClean="0"/>
              <a:t> : </a:t>
            </a:r>
            <a:r>
              <a:rPr lang="el-GR" altLang="el-GR" sz="2800" smtClean="0">
                <a:solidFill>
                  <a:schemeClr val="bg1"/>
                </a:solidFill>
              </a:rPr>
              <a:t>αναζήτηση πιθανών α</a:t>
            </a:r>
          </a:p>
          <a:p>
            <a:r>
              <a:rPr lang="el-GR" altLang="el-GR" sz="2800" b="1" smtClean="0"/>
              <a:t>Λύση</a:t>
            </a:r>
            <a:r>
              <a:rPr lang="fr-FR" altLang="el-GR" sz="2800" smtClean="0"/>
              <a:t> : </a:t>
            </a:r>
            <a:r>
              <a:rPr lang="fr-FR" altLang="el-GR" sz="2800" smtClean="0">
                <a:solidFill>
                  <a:schemeClr val="bg1"/>
                </a:solidFill>
              </a:rPr>
              <a:t>Rechercher et sélectionner une ou un </a:t>
            </a:r>
            <a:endParaRPr lang="el-GR" altLang="el-GR" sz="2800" smtClean="0">
              <a:solidFill>
                <a:schemeClr val="bg1"/>
              </a:solidFill>
            </a:endParaRPr>
          </a:p>
          <a:p>
            <a:r>
              <a:rPr lang="el-GR" altLang="el-GR" sz="2800" b="1" smtClean="0"/>
              <a:t>Υλοποίηση</a:t>
            </a:r>
            <a:r>
              <a:rPr lang="fr-FR" altLang="el-GR" sz="2800" smtClean="0"/>
              <a:t> : </a:t>
            </a:r>
            <a:r>
              <a:rPr lang="fr-FR" altLang="el-GR" sz="2800" smtClean="0">
                <a:solidFill>
                  <a:schemeClr val="bg1"/>
                </a:solidFill>
              </a:rPr>
              <a:t>Mettre en œuvre le plan d’action, vérifier, pérénniser et diffuser les résultats obtenus</a:t>
            </a:r>
          </a:p>
          <a:p>
            <a:pPr lvl="1"/>
            <a:endParaRPr lang="el-GR" altLang="el-GR" sz="2000" smtClean="0"/>
          </a:p>
          <a:p>
            <a:pPr lvl="1"/>
            <a:endParaRPr lang="el-GR" altLang="el-GR" sz="2000" smtClean="0"/>
          </a:p>
          <a:p>
            <a:endParaRPr lang="el-GR" altLang="el-GR" sz="2400" smtClean="0"/>
          </a:p>
        </p:txBody>
      </p:sp>
      <p:sp>
        <p:nvSpPr>
          <p:cNvPr id="72709"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D1B1644-955C-4A1E-AAC3-42FE79291DDA}" type="slidenum">
              <a:rPr lang="en-US" altLang="el-GR" sz="1200" smtClean="0">
                <a:solidFill>
                  <a:srgbClr val="B5A788"/>
                </a:solidFill>
              </a:rPr>
              <a:pPr>
                <a:spcBef>
                  <a:spcPct val="0"/>
                </a:spcBef>
                <a:buClrTx/>
                <a:buSzTx/>
                <a:buFontTx/>
                <a:buNone/>
              </a:pPr>
              <a:t>38</a:t>
            </a:fld>
            <a:endParaRPr lang="en-US" altLang="el-GR" sz="1200" smtClean="0">
              <a:solidFill>
                <a:srgbClr val="B5A788"/>
              </a:solidFill>
            </a:endParaRPr>
          </a:p>
        </p:txBody>
      </p:sp>
    </p:spTree>
    <p:extLst>
      <p:ext uri="{BB962C8B-B14F-4D97-AF65-F5344CB8AC3E}">
        <p14:creationId xmlns:p14="http://schemas.microsoft.com/office/powerpoint/2010/main" val="1209412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Επίλυση προβλήματος (1)</a:t>
            </a:r>
            <a:endParaRPr lang="en-GB" dirty="0"/>
          </a:p>
        </p:txBody>
      </p:sp>
      <p:sp>
        <p:nvSpPr>
          <p:cNvPr id="7" name="Content Placeholder 6"/>
          <p:cNvSpPr>
            <a:spLocks noGrp="1"/>
          </p:cNvSpPr>
          <p:nvPr>
            <p:ph idx="1"/>
          </p:nvPr>
        </p:nvSpPr>
        <p:spPr>
          <a:xfrm>
            <a:off x="857250" y="1357313"/>
            <a:ext cx="8286750" cy="3000375"/>
          </a:xfrm>
        </p:spPr>
        <p:txBody>
          <a:bodyPr/>
          <a:lstStyle/>
          <a:p>
            <a:r>
              <a:rPr lang="el-GR" altLang="el-GR" sz="2800" smtClean="0"/>
              <a:t>Ανώτερου επιπέδου γνωστική διεργασία</a:t>
            </a:r>
          </a:p>
          <a:p>
            <a:pPr lvl="1"/>
            <a:r>
              <a:rPr lang="el-GR" altLang="el-GR" sz="2400" smtClean="0"/>
              <a:t>εμπερικλείει το συντονισμό ενός συνόλου από απαιτητικές και αλληλοσυνδεόμενες δεξιότητες</a:t>
            </a:r>
          </a:p>
          <a:p>
            <a:r>
              <a:rPr lang="el-GR" altLang="el-GR" sz="2800" smtClean="0"/>
              <a:t>Πότε απαιτείται να λύσω ένα πρόβλημα; </a:t>
            </a:r>
          </a:p>
          <a:p>
            <a:pPr lvl="1"/>
            <a:r>
              <a:rPr lang="el-GR" altLang="el-GR" sz="2400" smtClean="0"/>
              <a:t>Όταν δεν γνωρίζω εκ των προτέρων το πώς από μια αρχική κατάσταση θα οδηγηθώ σε μια τελική κατάσταση</a:t>
            </a:r>
          </a:p>
          <a:p>
            <a:pPr lvl="1"/>
            <a:endParaRPr lang="el-GR" altLang="el-GR" sz="2400" smtClean="0"/>
          </a:p>
          <a:p>
            <a:pPr lvl="1"/>
            <a:endParaRPr lang="el-GR" altLang="el-GR" sz="2400" smtClean="0"/>
          </a:p>
          <a:p>
            <a:endParaRPr lang="el-GR" altLang="el-GR" sz="2800" smtClean="0"/>
          </a:p>
        </p:txBody>
      </p:sp>
      <p:sp>
        <p:nvSpPr>
          <p:cNvPr id="74757"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7831927-656E-4B54-BDA7-662A77A5E781}" type="slidenum">
              <a:rPr lang="en-US" altLang="el-GR" sz="1200" smtClean="0">
                <a:solidFill>
                  <a:srgbClr val="B5A788"/>
                </a:solidFill>
              </a:rPr>
              <a:pPr>
                <a:spcBef>
                  <a:spcPct val="0"/>
                </a:spcBef>
                <a:buClrTx/>
                <a:buSzTx/>
                <a:buFontTx/>
                <a:buNone/>
              </a:pPr>
              <a:t>39</a:t>
            </a:fld>
            <a:endParaRPr lang="en-US" altLang="el-GR" sz="1200" smtClean="0">
              <a:solidFill>
                <a:srgbClr val="B5A788"/>
              </a:solidFill>
            </a:endParaRPr>
          </a:p>
        </p:txBody>
      </p:sp>
      <p:pic>
        <p:nvPicPr>
          <p:cNvPr id="36873" name="Picture 9" descr="C:\Documents and Settings\vkomis\My Documents\Τρέχοντα\2. Courses\2. ΠΤΝ Β' έτος\1. Τεχνολογίες της Πληροφορίας και των Επικοινωνιών στην Εκπαίδευση\Images\reflectio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4714875"/>
            <a:ext cx="14287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descr="C:\Documents and Settings\vkomis\My Documents\Τρέχοντα\2. Courses\2. ΠΤΝ Β' έτος\1. Τεχνολογίες της Πληροφορίας και των Επικοινωνιών στην Εκπαίδευση\Images\PUZZL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4572000"/>
            <a:ext cx="13573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C:\Documents and Settings\vkomis\My Documents\Τρέχοντα\2. Courses\2. ΠΤΝ Β' έτος\1. Τεχνολογίες της Πληροφορίας και των Επικοινωνιών στην Εκπαίδευση\Images\thinking_ide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786313"/>
            <a:ext cx="642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4"/>
          <p:cNvGrpSpPr>
            <a:grpSpLocks/>
          </p:cNvGrpSpPr>
          <p:nvPr/>
        </p:nvGrpSpPr>
        <p:grpSpPr bwMode="auto">
          <a:xfrm>
            <a:off x="285750" y="4071938"/>
            <a:ext cx="8596313" cy="1928812"/>
            <a:chOff x="285750" y="4071938"/>
            <a:chExt cx="8596368" cy="1928812"/>
          </a:xfrm>
        </p:grpSpPr>
        <p:pic>
          <p:nvPicPr>
            <p:cNvPr id="74762" name="Picture 7" descr="C:\Documents and Settings\vkomis\My Documents\Τρέχοντα\2. Courses\2. ΠΤΝ Β' έτος\1. Τεχνολογίες της Πληροφορίας και των Επικοινωνιών στην Εκπαίδευση\Images\Problem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4572000"/>
              <a:ext cx="13573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rved Down Arrow 13"/>
            <p:cNvSpPr/>
            <p:nvPr/>
          </p:nvSpPr>
          <p:spPr>
            <a:xfrm>
              <a:off x="1285881" y="4071938"/>
              <a:ext cx="5572161" cy="7858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chemeClr val="tx1"/>
                </a:solidFill>
              </a:endParaRPr>
            </a:p>
          </p:txBody>
        </p:sp>
        <p:grpSp>
          <p:nvGrpSpPr>
            <p:cNvPr id="74764" name="Group 12"/>
            <p:cNvGrpSpPr>
              <a:grpSpLocks/>
            </p:cNvGrpSpPr>
            <p:nvPr/>
          </p:nvGrpSpPr>
          <p:grpSpPr bwMode="auto">
            <a:xfrm>
              <a:off x="7072313" y="4357694"/>
              <a:ext cx="1809805" cy="1643056"/>
              <a:chOff x="7072313" y="4357694"/>
              <a:chExt cx="1809805" cy="1643056"/>
            </a:xfrm>
          </p:grpSpPr>
          <p:pic>
            <p:nvPicPr>
              <p:cNvPr id="7476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2313" y="4714875"/>
                <a:ext cx="11906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Picture 12" descr="C:\Documents and Settings\vkomis\My Documents\Τρέχοντα\2. Courses\2. ΠΤΝ Β' έτος\1. Τεχνολογίες της Πληροφορίας και των Επικοινωνιών στην Εκπαίδευση\Images\Typako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5338" y="4357694"/>
                <a:ext cx="666780" cy="135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771850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68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8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t>Σκοπός</a:t>
            </a:r>
            <a:r>
              <a:rPr lang="en-GB" b="1" dirty="0" smtClean="0"/>
              <a:t/>
            </a:r>
            <a:br>
              <a:rPr lang="en-GB" b="1" dirty="0" smtClean="0"/>
            </a:br>
            <a:endParaRPr lang="en-GB" dirty="0"/>
          </a:p>
        </p:txBody>
      </p:sp>
      <p:sp>
        <p:nvSpPr>
          <p:cNvPr id="3" name="Content Placeholder 2"/>
          <p:cNvSpPr>
            <a:spLocks noGrp="1"/>
          </p:cNvSpPr>
          <p:nvPr>
            <p:ph idx="1"/>
          </p:nvPr>
        </p:nvSpPr>
        <p:spPr>
          <a:xfrm>
            <a:off x="1071563" y="1214438"/>
            <a:ext cx="7862887" cy="4800600"/>
          </a:xfrm>
        </p:spPr>
        <p:txBody>
          <a:bodyPr/>
          <a:lstStyle/>
          <a:p>
            <a:pPr eaLnBrk="1" hangingPunct="1"/>
            <a:r>
              <a:rPr lang="el-GR" altLang="el-GR" dirty="0" smtClean="0"/>
              <a:t>Η παρουσίαση και η κριτική θεώρηση της </a:t>
            </a:r>
            <a:r>
              <a:rPr lang="el-GR" altLang="el-GR" b="1" dirty="0" smtClean="0">
                <a:solidFill>
                  <a:schemeClr val="accent1">
                    <a:lumMod val="75000"/>
                  </a:schemeClr>
                </a:solidFill>
              </a:rPr>
              <a:t>προγραμματιστικής δραστηριότητας </a:t>
            </a:r>
            <a:r>
              <a:rPr lang="el-GR" altLang="el-GR" dirty="0" smtClean="0"/>
              <a:t>ως </a:t>
            </a:r>
            <a:r>
              <a:rPr lang="el-GR" altLang="el-GR" b="1" dirty="0" smtClean="0">
                <a:solidFill>
                  <a:schemeClr val="accent1">
                    <a:lumMod val="75000"/>
                  </a:schemeClr>
                </a:solidFill>
              </a:rPr>
              <a:t>μαθησιακής δραστηριότητας </a:t>
            </a:r>
            <a:r>
              <a:rPr lang="el-GR" altLang="el-GR" dirty="0" smtClean="0"/>
              <a:t>στην προσχολική και την πρωτοβάθμια εκπαίδευση.</a:t>
            </a:r>
          </a:p>
          <a:p>
            <a:pPr eaLnBrk="1" hangingPunct="1"/>
            <a:r>
              <a:rPr lang="el-GR" altLang="el-GR" dirty="0" smtClean="0"/>
              <a:t>Η παρουσίαση της έννοιας του αλγορίθμου και της αλγοριθμικής ικανότητας</a:t>
            </a:r>
            <a:endParaRPr lang="en-US" altLang="el-GR" dirty="0" smtClean="0"/>
          </a:p>
          <a:p>
            <a:pPr eaLnBrk="1" hangingPunct="1"/>
            <a:endParaRPr lang="en-GB" altLang="el-GR" dirty="0" smtClean="0"/>
          </a:p>
        </p:txBody>
      </p:sp>
      <p:sp>
        <p:nvSpPr>
          <p:cNvPr id="1638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A2DD472-5EF2-41A3-B733-A53CAAFC6944}" type="slidenum">
              <a:rPr lang="en-US" altLang="el-GR" sz="1200" smtClean="0">
                <a:solidFill>
                  <a:srgbClr val="B5A788"/>
                </a:solidFill>
              </a:rPr>
              <a:pPr>
                <a:spcBef>
                  <a:spcPct val="0"/>
                </a:spcBef>
                <a:buClrTx/>
                <a:buSzTx/>
                <a:buFontTx/>
                <a:buNone/>
              </a:pPr>
              <a:t>4</a:t>
            </a:fld>
            <a:endParaRPr lang="en-US" altLang="el-GR" sz="1200" smtClean="0">
              <a:solidFill>
                <a:srgbClr val="B5A788"/>
              </a:solidFill>
            </a:endParaRPr>
          </a:p>
        </p:txBody>
      </p:sp>
    </p:spTree>
    <p:extLst>
      <p:ext uri="{BB962C8B-B14F-4D97-AF65-F5344CB8AC3E}">
        <p14:creationId xmlns:p14="http://schemas.microsoft.com/office/powerpoint/2010/main" val="181561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Επίλυση προβλήματος (2)</a:t>
            </a:r>
            <a:endParaRPr lang="en-GB" dirty="0"/>
          </a:p>
        </p:txBody>
      </p:sp>
      <p:sp>
        <p:nvSpPr>
          <p:cNvPr id="76803" name="Content Placeholder 6"/>
          <p:cNvSpPr>
            <a:spLocks noGrp="1"/>
          </p:cNvSpPr>
          <p:nvPr>
            <p:ph idx="1"/>
          </p:nvPr>
        </p:nvSpPr>
        <p:spPr>
          <a:xfrm>
            <a:off x="1214438" y="1447800"/>
            <a:ext cx="7720012" cy="4800600"/>
          </a:xfrm>
        </p:spPr>
        <p:txBody>
          <a:bodyPr/>
          <a:lstStyle/>
          <a:p>
            <a:r>
              <a:rPr lang="el-GR" altLang="el-GR" smtClean="0"/>
              <a:t>Βήματα για την επίλυση προβλήματος</a:t>
            </a:r>
          </a:p>
          <a:p>
            <a:r>
              <a:rPr lang="el-GR" altLang="el-GR" sz="2400" smtClean="0"/>
              <a:t>Κατανόηση και αναπαράσταση του προβλήματος </a:t>
            </a:r>
            <a:r>
              <a:rPr lang="el-GR" altLang="el-GR" sz="2000" smtClean="0"/>
              <a:t>(συμπεριλαμβανομένου και του προσδιορισμού των ειδών της πληροφορίας που απαιτείται για τη λύση του) </a:t>
            </a:r>
            <a:endParaRPr lang="el-GR" altLang="el-GR" sz="2400" smtClean="0"/>
          </a:p>
          <a:p>
            <a:r>
              <a:rPr lang="el-GR" altLang="el-GR" sz="2400" smtClean="0"/>
              <a:t>Συλλογή και οργάνωση της κατάλληλης και ουσιώδους πληροφορίας</a:t>
            </a:r>
          </a:p>
          <a:p>
            <a:r>
              <a:rPr lang="el-GR" altLang="el-GR" sz="2400" smtClean="0"/>
              <a:t>Κατασκευή και διαχείριση ενός σχεδίου δράσης ή μιας στρατηγικής</a:t>
            </a:r>
          </a:p>
          <a:p>
            <a:r>
              <a:rPr lang="el-GR" altLang="el-GR" sz="2400" smtClean="0"/>
              <a:t>Χρήση διαφόρων εργαλείων επίλυσης προβλήματος</a:t>
            </a:r>
          </a:p>
          <a:p>
            <a:r>
              <a:rPr lang="el-GR" altLang="el-GR" sz="2400" smtClean="0"/>
              <a:t>Συλλογισμός, έλεγχος υποθέσεων και λήψη απόφασης.</a:t>
            </a:r>
            <a:r>
              <a:rPr lang="el-GR" altLang="el-GR" smtClean="0"/>
              <a:t>  </a:t>
            </a:r>
          </a:p>
          <a:p>
            <a:pPr lvl="1"/>
            <a:endParaRPr lang="el-GR" altLang="el-GR" smtClean="0"/>
          </a:p>
          <a:p>
            <a:pPr lvl="1"/>
            <a:endParaRPr lang="el-GR" altLang="el-GR" smtClean="0"/>
          </a:p>
          <a:p>
            <a:endParaRPr lang="el-GR" altLang="el-GR" smtClean="0"/>
          </a:p>
        </p:txBody>
      </p:sp>
      <p:sp>
        <p:nvSpPr>
          <p:cNvPr id="7680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1350842-57D2-4C6B-A812-228B1B68FFD3}" type="slidenum">
              <a:rPr lang="en-US" altLang="el-GR" sz="1200" smtClean="0">
                <a:solidFill>
                  <a:srgbClr val="B5A788"/>
                </a:solidFill>
              </a:rPr>
              <a:pPr>
                <a:spcBef>
                  <a:spcPct val="0"/>
                </a:spcBef>
                <a:buClrTx/>
                <a:buSzTx/>
                <a:buFontTx/>
                <a:buNone/>
              </a:pPr>
              <a:t>40</a:t>
            </a:fld>
            <a:endParaRPr lang="en-US" altLang="el-GR" sz="1200" smtClean="0">
              <a:solidFill>
                <a:srgbClr val="B5A788"/>
              </a:solidFill>
            </a:endParaRPr>
          </a:p>
        </p:txBody>
      </p:sp>
    </p:spTree>
    <p:extLst>
      <p:ext uri="{BB962C8B-B14F-4D97-AF65-F5344CB8AC3E}">
        <p14:creationId xmlns:p14="http://schemas.microsoft.com/office/powerpoint/2010/main" val="3785424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48650" cy="1143000"/>
          </a:xfrm>
        </p:spPr>
        <p:txBody>
          <a:bodyPr>
            <a:noAutofit/>
          </a:bodyPr>
          <a:lstStyle/>
          <a:p>
            <a:pPr>
              <a:defRPr/>
            </a:pPr>
            <a:r>
              <a:rPr lang="el-GR" sz="3600" dirty="0" smtClean="0"/>
              <a:t>Μάθηση μέσω επίλυσης προβλήματος</a:t>
            </a:r>
            <a:endParaRPr lang="en-GB" sz="4800" dirty="0"/>
          </a:p>
        </p:txBody>
      </p:sp>
      <p:sp>
        <p:nvSpPr>
          <p:cNvPr id="78851" name="Content Placeholder 2"/>
          <p:cNvSpPr>
            <a:spLocks noGrp="1"/>
          </p:cNvSpPr>
          <p:nvPr>
            <p:ph idx="1"/>
          </p:nvPr>
        </p:nvSpPr>
        <p:spPr>
          <a:xfrm>
            <a:off x="914400" y="1428750"/>
            <a:ext cx="7877175" cy="4800600"/>
          </a:xfrm>
        </p:spPr>
        <p:txBody>
          <a:bodyPr/>
          <a:lstStyle/>
          <a:p>
            <a:pPr lvl="1"/>
            <a:r>
              <a:rPr lang="el-GR" altLang="el-GR" dirty="0" smtClean="0"/>
              <a:t>Επίλυση προβλήματος: διδακτική στρατηγική </a:t>
            </a:r>
            <a:r>
              <a:rPr lang="el-GR" altLang="el-GR" dirty="0" err="1" smtClean="0"/>
              <a:t>εποικοδομιστικού</a:t>
            </a:r>
            <a:r>
              <a:rPr lang="el-GR" altLang="el-GR" dirty="0" smtClean="0"/>
              <a:t> τύπου</a:t>
            </a:r>
          </a:p>
          <a:p>
            <a:pPr lvl="2"/>
            <a:r>
              <a:rPr lang="el-GR" altLang="el-GR" dirty="0" smtClean="0"/>
              <a:t>Η μάθηση λαμβάνει χώρα στο πλαίσιο ουσιαστικών και ανοικτού τύπου προβλημάτων</a:t>
            </a:r>
          </a:p>
          <a:p>
            <a:pPr lvl="2"/>
            <a:r>
              <a:rPr lang="el-GR" altLang="el-GR" dirty="0" smtClean="0"/>
              <a:t>Το πρόβλημα οδηγεί τη μάθηση: οι νέες γνώσεις αποκτούνται μέσα από την επίλυση του προβλήματος</a:t>
            </a:r>
          </a:p>
          <a:p>
            <a:pPr lvl="2"/>
            <a:r>
              <a:rPr lang="el-GR" altLang="el-GR" dirty="0" smtClean="0"/>
              <a:t>Οι μαθητές δουλεύουν σε μικρές ομάδες</a:t>
            </a:r>
          </a:p>
          <a:p>
            <a:pPr lvl="2"/>
            <a:r>
              <a:rPr lang="el-GR" altLang="el-GR" dirty="0" smtClean="0"/>
              <a:t>Οι δάσκαλοι έχουν το ρόλο του «</a:t>
            </a:r>
            <a:r>
              <a:rPr lang="el-GR" altLang="el-GR" dirty="0" err="1" smtClean="0"/>
              <a:t>διευκολυντή</a:t>
            </a:r>
            <a:r>
              <a:rPr lang="el-GR" altLang="el-GR" dirty="0" smtClean="0"/>
              <a:t>» της μάθησης</a:t>
            </a:r>
            <a:endParaRPr lang="en-GB" altLang="el-GR" sz="2800" dirty="0" smtClean="0"/>
          </a:p>
          <a:p>
            <a:pPr lvl="1"/>
            <a:endParaRPr lang="en-GB" altLang="el-GR" sz="3200" dirty="0" smtClean="0"/>
          </a:p>
        </p:txBody>
      </p:sp>
      <p:sp>
        <p:nvSpPr>
          <p:cNvPr id="7885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7AFE72C-FF7A-4265-A091-62A831E5E344}" type="slidenum">
              <a:rPr lang="en-US" altLang="el-GR" sz="1200" smtClean="0">
                <a:solidFill>
                  <a:srgbClr val="B5A788"/>
                </a:solidFill>
              </a:rPr>
              <a:pPr>
                <a:spcBef>
                  <a:spcPct val="0"/>
                </a:spcBef>
                <a:buClrTx/>
                <a:buSzTx/>
                <a:buFontTx/>
                <a:buNone/>
              </a:pPr>
              <a:t>41</a:t>
            </a:fld>
            <a:endParaRPr lang="en-US" altLang="el-GR" sz="1200" smtClean="0">
              <a:solidFill>
                <a:srgbClr val="B5A788"/>
              </a:solidFill>
            </a:endParaRPr>
          </a:p>
        </p:txBody>
      </p:sp>
    </p:spTree>
    <p:extLst>
      <p:ext uri="{BB962C8B-B14F-4D97-AF65-F5344CB8AC3E}">
        <p14:creationId xmlns:p14="http://schemas.microsoft.com/office/powerpoint/2010/main" val="1593726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1" y="360363"/>
            <a:ext cx="8077200" cy="1471612"/>
          </a:xfrm>
        </p:spPr>
        <p:txBody>
          <a:bodyPr/>
          <a:lstStyle/>
          <a:p>
            <a:pPr>
              <a:defRPr/>
            </a:pPr>
            <a:r>
              <a:rPr lang="el-GR" dirty="0"/>
              <a:t>Τι μαθαίνει αυτός που μαθαίνει προγραμματισμό;</a:t>
            </a:r>
          </a:p>
        </p:txBody>
      </p:sp>
      <p:sp>
        <p:nvSpPr>
          <p:cNvPr id="2051" name="Rectangle 3"/>
          <p:cNvSpPr>
            <a:spLocks noGrp="1" noChangeArrowheads="1"/>
          </p:cNvSpPr>
          <p:nvPr>
            <p:ph type="subTitle" idx="1"/>
          </p:nvPr>
        </p:nvSpPr>
        <p:spPr>
          <a:xfrm>
            <a:off x="838200" y="2057400"/>
            <a:ext cx="7407275" cy="3886200"/>
          </a:xfrm>
        </p:spPr>
        <p:txBody>
          <a:bodyPr>
            <a:normAutofit lnSpcReduction="10000"/>
          </a:bodyPr>
          <a:lstStyle/>
          <a:p>
            <a:pPr marL="457200" indent="-457200" algn="l">
              <a:buFont typeface="Arial" panose="020B0604020202020204" pitchFamily="34" charset="0"/>
              <a:buChar char="•"/>
              <a:defRPr/>
            </a:pPr>
            <a:r>
              <a:rPr lang="el-GR" sz="2800" dirty="0">
                <a:solidFill>
                  <a:schemeClr val="tx1"/>
                </a:solidFill>
              </a:rPr>
              <a:t>Επιχειρήματα των υποστηρικτών της διδασκαλίας του προγραμματισμού στην </a:t>
            </a:r>
            <a:r>
              <a:rPr lang="el-GR" sz="2800" dirty="0" smtClean="0">
                <a:solidFill>
                  <a:schemeClr val="tx1"/>
                </a:solidFill>
              </a:rPr>
              <a:t>εκπαίδευση</a:t>
            </a:r>
          </a:p>
          <a:p>
            <a:pPr marL="457200" indent="-457200" algn="l">
              <a:buFont typeface="Arial" panose="020B0604020202020204" pitchFamily="34" charset="0"/>
              <a:buChar char="•"/>
              <a:defRPr/>
            </a:pPr>
            <a:r>
              <a:rPr lang="el-GR" sz="2800" dirty="0" smtClean="0">
                <a:solidFill>
                  <a:schemeClr val="tx1"/>
                </a:solidFill>
              </a:rPr>
              <a:t>μεθοδολογικές δεξιότητες </a:t>
            </a:r>
          </a:p>
          <a:p>
            <a:pPr marL="457200" indent="-457200" algn="l">
              <a:buFont typeface="Arial" panose="020B0604020202020204" pitchFamily="34" charset="0"/>
              <a:buChar char="•"/>
              <a:defRPr/>
            </a:pPr>
            <a:r>
              <a:rPr lang="el-GR" sz="2800" dirty="0" smtClean="0">
                <a:solidFill>
                  <a:schemeClr val="tx1"/>
                </a:solidFill>
              </a:rPr>
              <a:t>μαθηματικές δεξιότητες </a:t>
            </a:r>
          </a:p>
          <a:p>
            <a:pPr marL="457200" indent="-457200" algn="l">
              <a:buFont typeface="Arial" panose="020B0604020202020204" pitchFamily="34" charset="0"/>
              <a:buChar char="•"/>
              <a:defRPr/>
            </a:pPr>
            <a:r>
              <a:rPr lang="el-GR" sz="2800" dirty="0" err="1" smtClean="0">
                <a:solidFill>
                  <a:schemeClr val="tx1"/>
                </a:solidFill>
              </a:rPr>
              <a:t>ευρετικές</a:t>
            </a:r>
            <a:r>
              <a:rPr lang="el-GR" sz="2800" dirty="0" smtClean="0">
                <a:solidFill>
                  <a:schemeClr val="tx1"/>
                </a:solidFill>
              </a:rPr>
              <a:t> δεξιότητες</a:t>
            </a:r>
          </a:p>
          <a:p>
            <a:pPr marL="457200" indent="-457200" algn="l">
              <a:buFont typeface="Arial" panose="020B0604020202020204" pitchFamily="34" charset="0"/>
              <a:buChar char="•"/>
              <a:defRPr/>
            </a:pPr>
            <a:r>
              <a:rPr lang="el-GR" sz="2800" dirty="0" smtClean="0">
                <a:solidFill>
                  <a:schemeClr val="tx1"/>
                </a:solidFill>
              </a:rPr>
              <a:t>Δεξιότητες </a:t>
            </a:r>
            <a:r>
              <a:rPr lang="el-GR" sz="2800" dirty="0" err="1" smtClean="0">
                <a:solidFill>
                  <a:schemeClr val="tx1"/>
                </a:solidFill>
              </a:rPr>
              <a:t>εκσφαλμάτωσης</a:t>
            </a:r>
            <a:endParaRPr lang="el-GR" sz="2800" dirty="0" smtClean="0">
              <a:solidFill>
                <a:schemeClr val="tx1"/>
              </a:solidFill>
            </a:endParaRPr>
          </a:p>
          <a:p>
            <a:pPr marL="457200" indent="-457200" algn="l">
              <a:buFont typeface="Arial" panose="020B0604020202020204" pitchFamily="34" charset="0"/>
              <a:buChar char="•"/>
              <a:defRPr/>
            </a:pPr>
            <a:r>
              <a:rPr lang="el-GR" sz="2800" dirty="0" smtClean="0">
                <a:solidFill>
                  <a:schemeClr val="tx1"/>
                </a:solidFill>
              </a:rPr>
              <a:t>Δεξιότητες επίλυσης προβλήματος </a:t>
            </a:r>
          </a:p>
          <a:p>
            <a:pPr>
              <a:defRPr/>
            </a:pPr>
            <a:endParaRPr lang="el-GR" sz="2800" dirty="0"/>
          </a:p>
        </p:txBody>
      </p:sp>
    </p:spTree>
    <p:extLst>
      <p:ext uri="{BB962C8B-B14F-4D97-AF65-F5344CB8AC3E}">
        <p14:creationId xmlns:p14="http://schemas.microsoft.com/office/powerpoint/2010/main" val="31567189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l-GR" dirty="0"/>
              <a:t>Μεθοδολογικές δεξιότητες</a:t>
            </a:r>
          </a:p>
        </p:txBody>
      </p:sp>
      <p:sp>
        <p:nvSpPr>
          <p:cNvPr id="82947" name="Rectangle 3"/>
          <p:cNvSpPr>
            <a:spLocks noGrp="1" noChangeArrowheads="1"/>
          </p:cNvSpPr>
          <p:nvPr>
            <p:ph type="body" idx="1"/>
          </p:nvPr>
        </p:nvSpPr>
        <p:spPr/>
        <p:txBody>
          <a:bodyPr/>
          <a:lstStyle/>
          <a:p>
            <a:r>
              <a:rPr lang="el-GR" altLang="el-GR" smtClean="0"/>
              <a:t>Αυστηρότητα στη σκέψη</a:t>
            </a:r>
          </a:p>
          <a:p>
            <a:r>
              <a:rPr lang="el-GR" altLang="el-GR" smtClean="0"/>
              <a:t>Ακρίβεια έκφρασης</a:t>
            </a:r>
          </a:p>
          <a:p>
            <a:r>
              <a:rPr lang="el-GR" altLang="el-GR" smtClean="0"/>
              <a:t>Συνειδητή ανάγκη αποσαφήνισης των ενεργειών</a:t>
            </a:r>
          </a:p>
        </p:txBody>
      </p:sp>
      <p:sp>
        <p:nvSpPr>
          <p:cNvPr id="82948" name="Slide Number Placeholder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FDEFDA2-9BED-4232-888A-437F17DD653A}" type="slidenum">
              <a:rPr lang="en-US" altLang="el-GR" sz="1200" smtClean="0">
                <a:solidFill>
                  <a:srgbClr val="B5A788"/>
                </a:solidFill>
              </a:rPr>
              <a:pPr>
                <a:spcBef>
                  <a:spcPct val="0"/>
                </a:spcBef>
                <a:buClrTx/>
                <a:buSzTx/>
                <a:buFontTx/>
                <a:buNone/>
              </a:pPr>
              <a:t>43</a:t>
            </a:fld>
            <a:endParaRPr lang="en-US" altLang="el-GR" sz="1200" smtClean="0">
              <a:solidFill>
                <a:srgbClr val="B5A788"/>
              </a:solidFill>
            </a:endParaRPr>
          </a:p>
        </p:txBody>
      </p:sp>
    </p:spTree>
    <p:extLst>
      <p:ext uri="{BB962C8B-B14F-4D97-AF65-F5344CB8AC3E}">
        <p14:creationId xmlns:p14="http://schemas.microsoft.com/office/powerpoint/2010/main" val="3493900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l-GR" dirty="0"/>
              <a:t>Μαθηματικές δεξιότητες</a:t>
            </a:r>
          </a:p>
        </p:txBody>
      </p:sp>
      <p:sp>
        <p:nvSpPr>
          <p:cNvPr id="84995" name="Rectangle 3"/>
          <p:cNvSpPr>
            <a:spLocks noGrp="1" noChangeArrowheads="1"/>
          </p:cNvSpPr>
          <p:nvPr>
            <p:ph type="body" idx="1"/>
          </p:nvPr>
        </p:nvSpPr>
        <p:spPr>
          <a:xfrm>
            <a:off x="685800" y="1600200"/>
            <a:ext cx="8001000" cy="4525963"/>
          </a:xfrm>
        </p:spPr>
        <p:txBody>
          <a:bodyPr/>
          <a:lstStyle/>
          <a:p>
            <a:r>
              <a:rPr lang="el-GR" altLang="el-GR" dirty="0" smtClean="0"/>
              <a:t>Πρόσκτηση και κατανόηση γενικών εννοιών όπως:</a:t>
            </a:r>
          </a:p>
          <a:p>
            <a:r>
              <a:rPr lang="el-GR" altLang="el-GR" dirty="0" smtClean="0"/>
              <a:t>Διαδικασία</a:t>
            </a:r>
          </a:p>
          <a:p>
            <a:r>
              <a:rPr lang="el-GR" altLang="el-GR" dirty="0" smtClean="0"/>
              <a:t>Μεταβλητή</a:t>
            </a:r>
          </a:p>
          <a:p>
            <a:r>
              <a:rPr lang="el-GR" altLang="el-GR" dirty="0" smtClean="0"/>
              <a:t>Συνάρτηση</a:t>
            </a:r>
          </a:p>
          <a:p>
            <a:r>
              <a:rPr lang="el-GR" altLang="el-GR" dirty="0" smtClean="0"/>
              <a:t>Μετασχηματισμός</a:t>
            </a:r>
          </a:p>
        </p:txBody>
      </p:sp>
      <p:sp>
        <p:nvSpPr>
          <p:cNvPr id="84996" name="Slide Number Placeholder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CFF1C84-E041-4F17-83E8-63C63B2AE55A}" type="slidenum">
              <a:rPr lang="en-US" altLang="el-GR" sz="1200" smtClean="0">
                <a:solidFill>
                  <a:srgbClr val="B5A788"/>
                </a:solidFill>
              </a:rPr>
              <a:pPr>
                <a:spcBef>
                  <a:spcPct val="0"/>
                </a:spcBef>
                <a:buClrTx/>
                <a:buSzTx/>
                <a:buFontTx/>
                <a:buNone/>
              </a:pPr>
              <a:t>44</a:t>
            </a:fld>
            <a:endParaRPr lang="en-US" altLang="el-GR" sz="1200" smtClean="0">
              <a:solidFill>
                <a:srgbClr val="B5A788"/>
              </a:solidFill>
            </a:endParaRPr>
          </a:p>
        </p:txBody>
      </p:sp>
    </p:spTree>
    <p:extLst>
      <p:ext uri="{BB962C8B-B14F-4D97-AF65-F5344CB8AC3E}">
        <p14:creationId xmlns:p14="http://schemas.microsoft.com/office/powerpoint/2010/main" val="3389835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l-GR" dirty="0" err="1"/>
              <a:t>Ευρετικές</a:t>
            </a:r>
            <a:r>
              <a:rPr lang="el-GR" dirty="0"/>
              <a:t> δεξιότητες</a:t>
            </a:r>
          </a:p>
        </p:txBody>
      </p:sp>
      <p:sp>
        <p:nvSpPr>
          <p:cNvPr id="87043" name="Rectangle 3"/>
          <p:cNvSpPr>
            <a:spLocks noGrp="1" noChangeArrowheads="1"/>
          </p:cNvSpPr>
          <p:nvPr>
            <p:ph type="body" idx="1"/>
          </p:nvPr>
        </p:nvSpPr>
        <p:spPr>
          <a:xfrm>
            <a:off x="914400" y="1723314"/>
            <a:ext cx="7772400" cy="4525963"/>
          </a:xfrm>
        </p:spPr>
        <p:txBody>
          <a:bodyPr/>
          <a:lstStyle/>
          <a:p>
            <a:r>
              <a:rPr lang="el-GR" altLang="el-GR" dirty="0" smtClean="0"/>
              <a:t>Ανάπτυξη </a:t>
            </a:r>
            <a:r>
              <a:rPr lang="el-GR" altLang="el-GR" dirty="0" err="1" smtClean="0"/>
              <a:t>ευρετικών</a:t>
            </a:r>
            <a:r>
              <a:rPr lang="el-GR" altLang="el-GR" dirty="0" smtClean="0"/>
              <a:t> τεχνικών και μεθοδολογικής προσέγγισης</a:t>
            </a:r>
          </a:p>
          <a:p>
            <a:r>
              <a:rPr lang="el-GR" altLang="el-GR" dirty="0" smtClean="0"/>
              <a:t>Σχεδιασμός</a:t>
            </a:r>
          </a:p>
          <a:p>
            <a:r>
              <a:rPr lang="el-GR" altLang="el-GR" dirty="0" smtClean="0"/>
              <a:t>Αναζήτηση παρόμοιων περιπτώσεων</a:t>
            </a:r>
          </a:p>
          <a:p>
            <a:r>
              <a:rPr lang="el-GR" altLang="el-GR" dirty="0" smtClean="0"/>
              <a:t>Επίλυση με ανάλυση σε μέρη</a:t>
            </a:r>
          </a:p>
        </p:txBody>
      </p:sp>
      <p:sp>
        <p:nvSpPr>
          <p:cNvPr id="87044" name="Slide Number Placeholder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53FD8D7-3581-4BE9-BDAF-0F3A15B365DE}" type="slidenum">
              <a:rPr lang="en-US" altLang="el-GR" sz="1200" smtClean="0">
                <a:solidFill>
                  <a:srgbClr val="B5A788"/>
                </a:solidFill>
              </a:rPr>
              <a:pPr>
                <a:spcBef>
                  <a:spcPct val="0"/>
                </a:spcBef>
                <a:buClrTx/>
                <a:buSzTx/>
                <a:buFontTx/>
                <a:buNone/>
              </a:pPr>
              <a:t>45</a:t>
            </a:fld>
            <a:endParaRPr lang="en-US" altLang="el-GR" sz="1200" smtClean="0">
              <a:solidFill>
                <a:srgbClr val="B5A788"/>
              </a:solidFill>
            </a:endParaRPr>
          </a:p>
        </p:txBody>
      </p:sp>
    </p:spTree>
    <p:extLst>
      <p:ext uri="{BB962C8B-B14F-4D97-AF65-F5344CB8AC3E}">
        <p14:creationId xmlns:p14="http://schemas.microsoft.com/office/powerpoint/2010/main" val="2957718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204788"/>
            <a:ext cx="8251825" cy="1143000"/>
          </a:xfrm>
        </p:spPr>
        <p:txBody>
          <a:bodyPr/>
          <a:lstStyle/>
          <a:p>
            <a:pPr>
              <a:defRPr/>
            </a:pPr>
            <a:r>
              <a:rPr lang="el-GR" dirty="0"/>
              <a:t>Δεξιότητες </a:t>
            </a:r>
            <a:r>
              <a:rPr lang="el-GR" dirty="0" err="1"/>
              <a:t>εκσφαλμάτωσης</a:t>
            </a:r>
            <a:endParaRPr lang="el-GR" dirty="0"/>
          </a:p>
        </p:txBody>
      </p:sp>
      <p:sp>
        <p:nvSpPr>
          <p:cNvPr id="89091" name="Rectangle 3"/>
          <p:cNvSpPr>
            <a:spLocks noGrp="1" noChangeArrowheads="1"/>
          </p:cNvSpPr>
          <p:nvPr>
            <p:ph type="body" idx="1"/>
          </p:nvPr>
        </p:nvSpPr>
        <p:spPr>
          <a:xfrm>
            <a:off x="1187450" y="1347788"/>
            <a:ext cx="7597775" cy="4800600"/>
          </a:xfrm>
        </p:spPr>
        <p:txBody>
          <a:bodyPr/>
          <a:lstStyle/>
          <a:p>
            <a:r>
              <a:rPr lang="el-GR" altLang="el-GR" sz="2800" smtClean="0"/>
              <a:t>Αναζήτηση λαθών </a:t>
            </a:r>
          </a:p>
          <a:p>
            <a:r>
              <a:rPr lang="el-GR" altLang="el-GR" sz="2800" smtClean="0"/>
              <a:t>Εκσφαλμάτωση (</a:t>
            </a:r>
            <a:r>
              <a:rPr lang="en-US" altLang="el-GR" sz="2800" smtClean="0"/>
              <a:t>debugging</a:t>
            </a:r>
            <a:r>
              <a:rPr lang="el-GR" altLang="el-GR" sz="2800" smtClean="0"/>
              <a:t>): η διαδικασία εύρεσης και διόρθωσης λαθών σε ένα πρόγραμμα </a:t>
            </a:r>
          </a:p>
          <a:p>
            <a:r>
              <a:rPr lang="el-GR" altLang="el-GR" sz="2800" smtClean="0"/>
              <a:t>Μάθηση τεχνικών αναζήτησης λαθών</a:t>
            </a:r>
          </a:p>
          <a:p>
            <a:r>
              <a:rPr lang="el-GR" altLang="el-GR" sz="2800" smtClean="0"/>
              <a:t>Η δεξιότητα αυτή μπορεί να μεταφερθεί σε άλλους χώρους</a:t>
            </a:r>
            <a:endParaRPr lang="en-US" altLang="el-GR" sz="2800" smtClean="0"/>
          </a:p>
          <a:p>
            <a:r>
              <a:rPr lang="el-GR" altLang="el-GR" sz="2800" smtClean="0"/>
              <a:t>Η δεξιότητα εκσφαλμάτωσης είναι πολύ σημαντική στην εποικοδομιστική προσέγγιση </a:t>
            </a:r>
          </a:p>
        </p:txBody>
      </p:sp>
      <p:sp>
        <p:nvSpPr>
          <p:cNvPr id="89092" name="Slide Number Placeholder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F2CDB30-618D-4607-9024-35A0E5BC0523}" type="slidenum">
              <a:rPr lang="en-US" altLang="el-GR" sz="1200" smtClean="0">
                <a:solidFill>
                  <a:srgbClr val="B5A788"/>
                </a:solidFill>
              </a:rPr>
              <a:pPr>
                <a:spcBef>
                  <a:spcPct val="0"/>
                </a:spcBef>
                <a:buClrTx/>
                <a:buSzTx/>
                <a:buFontTx/>
                <a:buNone/>
              </a:pPr>
              <a:t>46</a:t>
            </a:fld>
            <a:endParaRPr lang="en-US" altLang="el-GR" sz="1200" smtClean="0">
              <a:solidFill>
                <a:srgbClr val="B5A788"/>
              </a:solidFill>
            </a:endParaRPr>
          </a:p>
        </p:txBody>
      </p:sp>
    </p:spTree>
    <p:extLst>
      <p:ext uri="{BB962C8B-B14F-4D97-AF65-F5344CB8AC3E}">
        <p14:creationId xmlns:p14="http://schemas.microsoft.com/office/powerpoint/2010/main" val="1740359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a:defRPr/>
            </a:pPr>
            <a:r>
              <a:rPr lang="el-GR" dirty="0"/>
              <a:t>Δεξιότητες επίλυσης προβλήματος</a:t>
            </a:r>
          </a:p>
        </p:txBody>
      </p:sp>
      <p:sp>
        <p:nvSpPr>
          <p:cNvPr id="91139" name="Rectangle 3"/>
          <p:cNvSpPr>
            <a:spLocks noGrp="1" noChangeArrowheads="1"/>
          </p:cNvSpPr>
          <p:nvPr>
            <p:ph type="body" idx="1"/>
          </p:nvPr>
        </p:nvSpPr>
        <p:spPr>
          <a:xfrm>
            <a:off x="914400" y="1600200"/>
            <a:ext cx="7772400" cy="4525963"/>
          </a:xfrm>
        </p:spPr>
        <p:txBody>
          <a:bodyPr/>
          <a:lstStyle/>
          <a:p>
            <a:pPr>
              <a:lnSpc>
                <a:spcPct val="80000"/>
              </a:lnSpc>
            </a:pPr>
            <a:r>
              <a:rPr lang="el-GR" altLang="el-GR" sz="2800" dirty="0" smtClean="0"/>
              <a:t>Η οικοδόμηση της λύσης με μικρές διαδικασίες ή βήματα</a:t>
            </a:r>
          </a:p>
          <a:p>
            <a:pPr>
              <a:lnSpc>
                <a:spcPct val="80000"/>
              </a:lnSpc>
            </a:pPr>
            <a:r>
              <a:rPr lang="el-GR" altLang="el-GR" sz="2800" dirty="0" smtClean="0"/>
              <a:t>Η ανασύνθεση της λύσης</a:t>
            </a:r>
          </a:p>
          <a:p>
            <a:pPr>
              <a:lnSpc>
                <a:spcPct val="80000"/>
              </a:lnSpc>
            </a:pPr>
            <a:r>
              <a:rPr lang="el-GR" altLang="el-GR" sz="2800" dirty="0" smtClean="0"/>
              <a:t>Επέκταση της συνειδητοποίησης και της γνώσης πάνω σε τεχνικές επίλυσης προβλημάτων</a:t>
            </a:r>
          </a:p>
          <a:p>
            <a:pPr>
              <a:lnSpc>
                <a:spcPct val="80000"/>
              </a:lnSpc>
            </a:pPr>
            <a:r>
              <a:rPr lang="el-GR" altLang="el-GR" sz="2800" dirty="0" smtClean="0"/>
              <a:t>Επέκταση και ανάπτυξη της χρήσης συγκριτικών μεθόδων που αφορούν την πολλαπλότητα των τρόπων ώστε να επιτευχθεί ένας δεδομένος στόχος</a:t>
            </a:r>
          </a:p>
        </p:txBody>
      </p:sp>
      <p:sp>
        <p:nvSpPr>
          <p:cNvPr id="91140" name="Slide Number Placeholder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2C011E2-FB5F-4A3F-A263-357E13CF04A6}" type="slidenum">
              <a:rPr lang="en-US" altLang="el-GR" sz="1200" smtClean="0">
                <a:solidFill>
                  <a:srgbClr val="B5A788"/>
                </a:solidFill>
              </a:rPr>
              <a:pPr>
                <a:spcBef>
                  <a:spcPct val="0"/>
                </a:spcBef>
                <a:buClrTx/>
                <a:buSzTx/>
                <a:buFontTx/>
                <a:buNone/>
              </a:pPr>
              <a:t>47</a:t>
            </a:fld>
            <a:endParaRPr lang="en-US" altLang="el-GR" sz="1200" smtClean="0">
              <a:solidFill>
                <a:srgbClr val="B5A788"/>
              </a:solidFill>
            </a:endParaRPr>
          </a:p>
        </p:txBody>
      </p:sp>
    </p:spTree>
    <p:extLst>
      <p:ext uri="{BB962C8B-B14F-4D97-AF65-F5344CB8AC3E}">
        <p14:creationId xmlns:p14="http://schemas.microsoft.com/office/powerpoint/2010/main" val="2659626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l-GR" dirty="0"/>
              <a:t>Μάθηση προγραμματισμού	</a:t>
            </a:r>
          </a:p>
        </p:txBody>
      </p:sp>
      <p:sp>
        <p:nvSpPr>
          <p:cNvPr id="93187" name="Rectangle 3"/>
          <p:cNvSpPr>
            <a:spLocks noGrp="1" noChangeArrowheads="1"/>
          </p:cNvSpPr>
          <p:nvPr>
            <p:ph type="body" idx="1"/>
          </p:nvPr>
        </p:nvSpPr>
        <p:spPr>
          <a:xfrm>
            <a:off x="1285875" y="1500188"/>
            <a:ext cx="7499350" cy="4800600"/>
          </a:xfrm>
        </p:spPr>
        <p:txBody>
          <a:bodyPr/>
          <a:lstStyle/>
          <a:p>
            <a:r>
              <a:rPr lang="el-GR" altLang="el-GR" sz="2800" smtClean="0"/>
              <a:t>Πρόσκτηση της </a:t>
            </a:r>
            <a:r>
              <a:rPr lang="el-GR" altLang="el-GR" sz="2800" b="1" smtClean="0"/>
              <a:t>σύνταξης</a:t>
            </a:r>
            <a:r>
              <a:rPr lang="el-GR" altLang="el-GR" sz="2800" smtClean="0"/>
              <a:t> και της </a:t>
            </a:r>
            <a:r>
              <a:rPr lang="el-GR" altLang="el-GR" sz="2800" b="1" smtClean="0"/>
              <a:t>δομής</a:t>
            </a:r>
            <a:r>
              <a:rPr lang="el-GR" altLang="el-GR" sz="2800" smtClean="0"/>
              <a:t> μιας γλώσσας και των </a:t>
            </a:r>
            <a:r>
              <a:rPr lang="el-GR" altLang="el-GR" sz="2800" b="1" smtClean="0"/>
              <a:t>αντίστοιχων αναπαραστάσεων</a:t>
            </a:r>
          </a:p>
          <a:p>
            <a:r>
              <a:rPr lang="el-GR" altLang="el-GR" sz="2800" smtClean="0"/>
              <a:t>Επικέντρωση του συστήματος της σκέψης προς τη λειτουργία της μηχανής</a:t>
            </a:r>
          </a:p>
          <a:p>
            <a:pPr lvl="1"/>
            <a:r>
              <a:rPr lang="el-GR" altLang="el-GR" sz="2400" smtClean="0"/>
              <a:t>Παράδειγμα στη </a:t>
            </a:r>
            <a:r>
              <a:rPr lang="en-US" altLang="el-GR" sz="2400" smtClean="0"/>
              <a:t>Scratch </a:t>
            </a:r>
            <a:endParaRPr lang="el-GR" altLang="el-GR" sz="2400" smtClean="0"/>
          </a:p>
          <a:p>
            <a:r>
              <a:rPr lang="el-GR" altLang="el-GR" sz="2800" smtClean="0"/>
              <a:t>Ο προγραμματισμός είναι μια </a:t>
            </a:r>
            <a:r>
              <a:rPr lang="el-GR" altLang="el-GR" sz="2800" b="1" smtClean="0"/>
              <a:t>εξελικτική δραστηριότητα</a:t>
            </a:r>
            <a:r>
              <a:rPr lang="el-GR" altLang="el-GR" sz="2800" smtClean="0"/>
              <a:t>: η δημιουργία ενός προγράμματος δίνει ιδέες για την κατασκευή άλλων προγραμμάτων</a:t>
            </a:r>
          </a:p>
        </p:txBody>
      </p:sp>
      <p:sp>
        <p:nvSpPr>
          <p:cNvPr id="93188" name="Slide Number Placeholder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BC39E13-997E-4C91-B9E8-D2CA00A33BFE}" type="slidenum">
              <a:rPr lang="en-US" altLang="el-GR" sz="1200" smtClean="0">
                <a:solidFill>
                  <a:srgbClr val="B5A788"/>
                </a:solidFill>
              </a:rPr>
              <a:pPr>
                <a:spcBef>
                  <a:spcPct val="0"/>
                </a:spcBef>
                <a:buClrTx/>
                <a:buSzTx/>
                <a:buFontTx/>
                <a:buNone/>
              </a:pPr>
              <a:t>48</a:t>
            </a:fld>
            <a:endParaRPr lang="en-US" altLang="el-GR" sz="1200" smtClean="0">
              <a:solidFill>
                <a:srgbClr val="B5A788"/>
              </a:solidFill>
            </a:endParaRPr>
          </a:p>
        </p:txBody>
      </p:sp>
    </p:spTree>
    <p:extLst>
      <p:ext uri="{BB962C8B-B14F-4D97-AF65-F5344CB8AC3E}">
        <p14:creationId xmlns:p14="http://schemas.microsoft.com/office/powerpoint/2010/main" val="1148004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l-GR" dirty="0"/>
              <a:t>Απαραίτητες γνωστικές δεξιότητες</a:t>
            </a:r>
          </a:p>
        </p:txBody>
      </p:sp>
      <p:sp>
        <p:nvSpPr>
          <p:cNvPr id="95235" name="Rectangle 3"/>
          <p:cNvSpPr>
            <a:spLocks noGrp="1" noChangeArrowheads="1"/>
          </p:cNvSpPr>
          <p:nvPr>
            <p:ph type="body" idx="1"/>
          </p:nvPr>
        </p:nvSpPr>
        <p:spPr>
          <a:xfrm>
            <a:off x="1000125" y="1643063"/>
            <a:ext cx="7572375" cy="4471987"/>
          </a:xfrm>
        </p:spPr>
        <p:txBody>
          <a:bodyPr/>
          <a:lstStyle/>
          <a:p>
            <a:r>
              <a:rPr lang="el-GR" altLang="el-GR" sz="2800" smtClean="0"/>
              <a:t>για τη μάθηση του προγραμματισμού</a:t>
            </a:r>
          </a:p>
          <a:p>
            <a:pPr lvl="1"/>
            <a:r>
              <a:rPr lang="el-GR" altLang="el-GR" sz="2400" smtClean="0"/>
              <a:t>Οικοδόμηση κανόνων προγραμματισμού</a:t>
            </a:r>
          </a:p>
          <a:p>
            <a:pPr lvl="1"/>
            <a:r>
              <a:rPr lang="el-GR" altLang="el-GR" sz="2400" smtClean="0"/>
              <a:t>Οικοδόμηση αναλυτικών νοητικών αναπαραστάσεων του τι συμβαίνει στη μηχανή όταν το πρόγραμμα εκτελείται</a:t>
            </a:r>
          </a:p>
          <a:p>
            <a:pPr lvl="1"/>
            <a:r>
              <a:rPr lang="el-GR" altLang="el-GR" sz="2400" smtClean="0"/>
              <a:t>Να προσομοιώνει τμήματα πράξεων του υπολογιστή ώστε να μπορεί να τα προβλέπει καλύτερα</a:t>
            </a:r>
          </a:p>
          <a:p>
            <a:pPr lvl="1"/>
            <a:r>
              <a:rPr lang="el-GR" altLang="el-GR" sz="2400" smtClean="0"/>
              <a:t>Να συγκρατεί νοητικά μεγάλες ποσότητες πληροφορίας</a:t>
            </a:r>
          </a:p>
        </p:txBody>
      </p:sp>
      <p:sp>
        <p:nvSpPr>
          <p:cNvPr id="95236" name="Slide Number Placeholder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F5B0310-2E39-4FFB-BE7D-2F33E0CB0E87}" type="slidenum">
              <a:rPr lang="en-US" altLang="el-GR" sz="1200" smtClean="0">
                <a:solidFill>
                  <a:srgbClr val="B5A788"/>
                </a:solidFill>
              </a:rPr>
              <a:pPr>
                <a:spcBef>
                  <a:spcPct val="0"/>
                </a:spcBef>
                <a:buClrTx/>
                <a:buSzTx/>
                <a:buFontTx/>
                <a:buNone/>
              </a:pPr>
              <a:t>49</a:t>
            </a:fld>
            <a:endParaRPr lang="en-US" altLang="el-GR" sz="1200" smtClean="0">
              <a:solidFill>
                <a:srgbClr val="B5A788"/>
              </a:solidFill>
            </a:endParaRPr>
          </a:p>
        </p:txBody>
      </p:sp>
    </p:spTree>
    <p:extLst>
      <p:ext uri="{BB962C8B-B14F-4D97-AF65-F5344CB8AC3E}">
        <p14:creationId xmlns:p14="http://schemas.microsoft.com/office/powerpoint/2010/main" val="859789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750" y="142875"/>
            <a:ext cx="7499350" cy="1143000"/>
          </a:xfrm>
        </p:spPr>
        <p:txBody>
          <a:bodyPr/>
          <a:lstStyle/>
          <a:p>
            <a:pPr eaLnBrk="1" fontAlgn="auto" hangingPunct="1">
              <a:spcAft>
                <a:spcPts val="0"/>
              </a:spcAft>
              <a:defRPr/>
            </a:pPr>
            <a:r>
              <a:rPr lang="el-GR" dirty="0" smtClean="0"/>
              <a:t>Έννοιες – Κλειδιά</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65318272"/>
              </p:ext>
            </p:extLst>
          </p:nvPr>
        </p:nvGraphicFramePr>
        <p:xfrm>
          <a:off x="838200" y="1143000"/>
          <a:ext cx="7305676" cy="4937724"/>
        </p:xfrm>
        <a:graphic>
          <a:graphicData uri="http://schemas.openxmlformats.org/drawingml/2006/table">
            <a:tbl>
              <a:tblPr firstRow="1" bandRow="1">
                <a:tableStyleId>{8A107856-5554-42FB-B03E-39F5DBC370BA}</a:tableStyleId>
              </a:tblPr>
              <a:tblGrid>
                <a:gridCol w="3652838"/>
                <a:gridCol w="3652838"/>
              </a:tblGrid>
              <a:tr h="4894262">
                <a:tc>
                  <a:txBody>
                    <a:bodyPr/>
                    <a:lstStyle/>
                    <a:p>
                      <a:pPr>
                        <a:buFont typeface="Arial" pitchFamily="34" charset="0"/>
                        <a:buChar char="•"/>
                      </a:pPr>
                      <a:r>
                        <a:rPr kumimoji="0" lang="el-GR" sz="2400" b="1" kern="1200" dirty="0" smtClean="0">
                          <a:solidFill>
                            <a:schemeClr val="dk1"/>
                          </a:solidFill>
                          <a:latin typeface="+mn-lt"/>
                          <a:ea typeface="+mn-ea"/>
                          <a:cs typeface="+mn-cs"/>
                        </a:rPr>
                        <a:t>Προγραμματισμός</a:t>
                      </a:r>
                    </a:p>
                    <a:p>
                      <a:pPr>
                        <a:buFont typeface="Arial" pitchFamily="34" charset="0"/>
                        <a:buChar char="•"/>
                      </a:pPr>
                      <a:r>
                        <a:rPr kumimoji="0" lang="el-GR" sz="2400" b="1" kern="1200" dirty="0" smtClean="0">
                          <a:solidFill>
                            <a:schemeClr val="dk1"/>
                          </a:solidFill>
                          <a:latin typeface="+mn-lt"/>
                          <a:ea typeface="+mn-ea"/>
                          <a:cs typeface="+mn-cs"/>
                        </a:rPr>
                        <a:t>Γλώσσες</a:t>
                      </a:r>
                      <a:r>
                        <a:rPr kumimoji="0" lang="el-GR" sz="2400" b="1" kern="1200" baseline="0" dirty="0" smtClean="0">
                          <a:solidFill>
                            <a:schemeClr val="dk1"/>
                          </a:solidFill>
                          <a:latin typeface="+mn-lt"/>
                          <a:ea typeface="+mn-ea"/>
                          <a:cs typeface="+mn-cs"/>
                        </a:rPr>
                        <a:t> προγραμματισμού</a:t>
                      </a:r>
                      <a:endParaRPr kumimoji="0" lang="el-GR"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400" b="1" kern="1200" dirty="0" smtClean="0">
                          <a:solidFill>
                            <a:schemeClr val="dk1"/>
                          </a:solidFill>
                          <a:latin typeface="+mn-lt"/>
                          <a:ea typeface="+mn-ea"/>
                          <a:cs typeface="+mn-cs"/>
                        </a:rPr>
                        <a:t>Γλώσσες οπτικού</a:t>
                      </a:r>
                      <a:r>
                        <a:rPr kumimoji="0" lang="el-GR" sz="2400" b="1" kern="1200" baseline="0" dirty="0" smtClean="0">
                          <a:solidFill>
                            <a:schemeClr val="dk1"/>
                          </a:solidFill>
                          <a:latin typeface="+mn-lt"/>
                          <a:ea typeface="+mn-ea"/>
                          <a:cs typeface="+mn-cs"/>
                        </a:rPr>
                        <a:t> προγραμματισμού</a:t>
                      </a:r>
                      <a:endParaRPr kumimoji="0" lang="el-GR" sz="2400" b="1" kern="1200" dirty="0" smtClean="0">
                        <a:solidFill>
                          <a:schemeClr val="dk1"/>
                        </a:solidFill>
                        <a:latin typeface="+mn-lt"/>
                        <a:ea typeface="+mn-ea"/>
                        <a:cs typeface="+mn-cs"/>
                      </a:endParaRPr>
                    </a:p>
                    <a:p>
                      <a:pPr>
                        <a:buFont typeface="Arial" pitchFamily="34" charset="0"/>
                        <a:buChar char="•"/>
                      </a:pPr>
                      <a:r>
                        <a:rPr kumimoji="0" lang="el-GR" sz="2400" b="1" kern="1200" dirty="0" smtClean="0">
                          <a:solidFill>
                            <a:schemeClr val="dk1"/>
                          </a:solidFill>
                          <a:latin typeface="+mn-lt"/>
                          <a:ea typeface="+mn-ea"/>
                          <a:cs typeface="+mn-cs"/>
                        </a:rPr>
                        <a:t>Γλώσσα προγραμματισμού </a:t>
                      </a:r>
                      <a:r>
                        <a:rPr kumimoji="0" lang="el-GR" sz="2400" b="1" kern="1200" dirty="0" err="1" smtClean="0">
                          <a:solidFill>
                            <a:schemeClr val="dk1"/>
                          </a:solidFill>
                          <a:latin typeface="+mn-lt"/>
                          <a:ea typeface="+mn-ea"/>
                          <a:cs typeface="+mn-cs"/>
                        </a:rPr>
                        <a:t>Logo</a:t>
                      </a:r>
                      <a:endParaRPr kumimoji="0" lang="el-GR" sz="2400" b="1" kern="1200" dirty="0" smtClean="0">
                        <a:solidFill>
                          <a:schemeClr val="dk1"/>
                        </a:solidFill>
                        <a:latin typeface="+mn-lt"/>
                        <a:ea typeface="+mn-ea"/>
                        <a:cs typeface="+mn-cs"/>
                      </a:endParaRPr>
                    </a:p>
                    <a:p>
                      <a:pPr>
                        <a:buFont typeface="Arial" pitchFamily="34" charset="0"/>
                        <a:buChar char="•"/>
                      </a:pPr>
                      <a:r>
                        <a:rPr kumimoji="0" lang="el-GR" sz="2400" b="1" kern="1200" baseline="0" dirty="0" smtClean="0">
                          <a:solidFill>
                            <a:schemeClr val="dk1"/>
                          </a:solidFill>
                          <a:latin typeface="+mn-lt"/>
                          <a:ea typeface="+mn-ea"/>
                          <a:cs typeface="+mn-cs"/>
                        </a:rPr>
                        <a:t>Αλγόριθμος</a:t>
                      </a:r>
                    </a:p>
                    <a:p>
                      <a:pPr>
                        <a:buFont typeface="Arial" pitchFamily="34" charset="0"/>
                        <a:buChar char="•"/>
                      </a:pPr>
                      <a:r>
                        <a:rPr kumimoji="0" lang="el-GR" sz="2400" b="1" kern="1200" baseline="0" dirty="0" smtClean="0">
                          <a:solidFill>
                            <a:schemeClr val="dk1"/>
                          </a:solidFill>
                          <a:latin typeface="+mn-lt"/>
                          <a:ea typeface="+mn-ea"/>
                          <a:cs typeface="+mn-cs"/>
                        </a:rPr>
                        <a:t>Αλγοριθμική σκέψη</a:t>
                      </a:r>
                      <a:endParaRPr kumimoji="0" lang="el-GR" sz="2400" b="1" kern="1200" dirty="0" smtClean="0">
                        <a:solidFill>
                          <a:schemeClr val="dk1"/>
                        </a:solidFill>
                        <a:latin typeface="+mn-lt"/>
                        <a:ea typeface="+mn-ea"/>
                        <a:cs typeface="+mn-cs"/>
                      </a:endParaRPr>
                    </a:p>
                    <a:p>
                      <a:pPr>
                        <a:buFont typeface="Arial" pitchFamily="34" charset="0"/>
                        <a:buChar char="•"/>
                      </a:pPr>
                      <a:r>
                        <a:rPr kumimoji="0" lang="el-GR" sz="2400" b="1" kern="1200" dirty="0" err="1" smtClean="0">
                          <a:solidFill>
                            <a:schemeClr val="dk1"/>
                          </a:solidFill>
                          <a:latin typeface="+mn-lt"/>
                          <a:ea typeface="+mn-ea"/>
                          <a:cs typeface="+mn-cs"/>
                        </a:rPr>
                        <a:t>Ευρετική</a:t>
                      </a:r>
                      <a:r>
                        <a:rPr kumimoji="0" lang="el-GR" sz="2400" b="1" kern="1200" dirty="0" smtClean="0">
                          <a:solidFill>
                            <a:schemeClr val="dk1"/>
                          </a:solidFill>
                          <a:latin typeface="+mn-lt"/>
                          <a:ea typeface="+mn-ea"/>
                          <a:cs typeface="+mn-cs"/>
                        </a:rPr>
                        <a:t> μέθοδος</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kern="1200" baseline="0" dirty="0" smtClean="0">
                          <a:solidFill>
                            <a:schemeClr val="dk1"/>
                          </a:solidFill>
                          <a:latin typeface="+mn-lt"/>
                          <a:ea typeface="+mn-ea"/>
                          <a:cs typeface="+mn-cs"/>
                        </a:rPr>
                        <a:t>Scratch</a:t>
                      </a:r>
                      <a:endParaRPr kumimoji="0" lang="el-GR" sz="2400" b="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400" b="0" kern="1200" baseline="0" dirty="0" err="1" smtClean="0">
                          <a:solidFill>
                            <a:schemeClr val="dk1"/>
                          </a:solidFill>
                          <a:latin typeface="+mn-lt"/>
                          <a:ea typeface="+mn-ea"/>
                          <a:cs typeface="+mn-cs"/>
                        </a:rPr>
                        <a:t>Microworlds</a:t>
                      </a:r>
                      <a:r>
                        <a:rPr kumimoji="0" lang="en-GB" sz="2400" b="0" kern="1200" baseline="0" dirty="0" smtClean="0">
                          <a:solidFill>
                            <a:schemeClr val="dk1"/>
                          </a:solidFill>
                          <a:latin typeface="+mn-lt"/>
                          <a:ea typeface="+mn-ea"/>
                          <a:cs typeface="+mn-cs"/>
                        </a:rPr>
                        <a:t> – Pro</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400" b="0" kern="1200" baseline="0" dirty="0" smtClean="0">
                          <a:solidFill>
                            <a:schemeClr val="dk1"/>
                          </a:solidFill>
                          <a:latin typeface="+mn-lt"/>
                          <a:ea typeface="+mn-ea"/>
                          <a:cs typeface="+mn-cs"/>
                        </a:rPr>
                        <a:t>MSW Logo</a:t>
                      </a:r>
                      <a:endParaRPr lang="en-GB" sz="2000" dirty="0"/>
                    </a:p>
                  </a:txBody>
                  <a:tcPr marT="45702" marB="45702"/>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400" b="1" kern="1200" dirty="0" smtClean="0">
                          <a:solidFill>
                            <a:schemeClr val="dk1"/>
                          </a:solidFill>
                          <a:latin typeface="+mn-lt"/>
                          <a:ea typeface="+mn-ea"/>
                          <a:cs typeface="+mn-cs"/>
                        </a:rPr>
                        <a:t>Μάθηση μέσω προγραμματισμού</a:t>
                      </a:r>
                    </a:p>
                    <a:p>
                      <a:pPr>
                        <a:buFont typeface="Arial" pitchFamily="34" charset="0"/>
                        <a:buChar char="•"/>
                      </a:pPr>
                      <a:r>
                        <a:rPr kumimoji="0" lang="el-GR" sz="2400" b="1" kern="1200" dirty="0" smtClean="0">
                          <a:solidFill>
                            <a:schemeClr val="dk1"/>
                          </a:solidFill>
                          <a:latin typeface="+mn-lt"/>
                          <a:ea typeface="+mn-ea"/>
                          <a:cs typeface="+mn-cs"/>
                        </a:rPr>
                        <a:t>Μικρόκοσμος</a:t>
                      </a:r>
                      <a:endParaRPr kumimoji="0" lang="en-GB" sz="2400" b="1" kern="1200" dirty="0" smtClean="0">
                        <a:solidFill>
                          <a:schemeClr val="dk1"/>
                        </a:solidFill>
                        <a:latin typeface="+mn-lt"/>
                        <a:ea typeface="+mn-ea"/>
                        <a:cs typeface="+mn-cs"/>
                      </a:endParaRPr>
                    </a:p>
                    <a:p>
                      <a:pPr>
                        <a:buFont typeface="Arial" pitchFamily="34" charset="0"/>
                        <a:buChar char="•"/>
                      </a:pPr>
                      <a:r>
                        <a:rPr kumimoji="0" lang="el-GR" sz="2400" b="1" kern="1200" dirty="0" smtClean="0">
                          <a:solidFill>
                            <a:schemeClr val="dk1"/>
                          </a:solidFill>
                          <a:latin typeface="+mn-lt"/>
                          <a:ea typeface="+mn-ea"/>
                          <a:cs typeface="+mn-cs"/>
                        </a:rPr>
                        <a:t>Παιδαγωγικό πλαίσιο της </a:t>
                      </a:r>
                      <a:r>
                        <a:rPr kumimoji="0" lang="el-GR" sz="2400" b="1" kern="1200" dirty="0" err="1" smtClean="0">
                          <a:solidFill>
                            <a:schemeClr val="dk1"/>
                          </a:solidFill>
                          <a:latin typeface="+mn-lt"/>
                          <a:ea typeface="+mn-ea"/>
                          <a:cs typeface="+mn-cs"/>
                        </a:rPr>
                        <a:t>Logo</a:t>
                      </a:r>
                      <a:endParaRPr kumimoji="0" lang="en-GB" sz="2400" b="1" kern="1200" dirty="0" smtClean="0">
                        <a:solidFill>
                          <a:schemeClr val="dk1"/>
                        </a:solidFill>
                        <a:latin typeface="+mn-lt"/>
                        <a:ea typeface="+mn-ea"/>
                        <a:cs typeface="+mn-cs"/>
                      </a:endParaRPr>
                    </a:p>
                    <a:p>
                      <a:pPr>
                        <a:buFont typeface="Arial" pitchFamily="34" charset="0"/>
                        <a:buChar char="•"/>
                      </a:pPr>
                      <a:r>
                        <a:rPr kumimoji="0" lang="el-GR" sz="2400" b="1" kern="1200" baseline="0" dirty="0" err="1" smtClean="0">
                          <a:solidFill>
                            <a:schemeClr val="dk1"/>
                          </a:solidFill>
                          <a:latin typeface="+mn-lt"/>
                          <a:ea typeface="+mn-ea"/>
                          <a:cs typeface="+mn-cs"/>
                        </a:rPr>
                        <a:t>Εποικοδομισμός</a:t>
                      </a:r>
                      <a:endParaRPr kumimoji="0" lang="el-GR" sz="2400" b="1" kern="1200" baseline="0" dirty="0" smtClean="0">
                        <a:solidFill>
                          <a:schemeClr val="dk1"/>
                        </a:solidFill>
                        <a:latin typeface="+mn-lt"/>
                        <a:ea typeface="+mn-ea"/>
                        <a:cs typeface="+mn-cs"/>
                      </a:endParaRPr>
                    </a:p>
                    <a:p>
                      <a:pPr>
                        <a:buFont typeface="Arial" pitchFamily="34" charset="0"/>
                        <a:buChar char="•"/>
                      </a:pPr>
                      <a:r>
                        <a:rPr kumimoji="0" lang="el-GR" sz="2400" b="1" kern="1200" baseline="0" dirty="0" smtClean="0">
                          <a:solidFill>
                            <a:schemeClr val="dk1"/>
                          </a:solidFill>
                          <a:latin typeface="+mn-lt"/>
                          <a:ea typeface="+mn-ea"/>
                          <a:cs typeface="+mn-cs"/>
                        </a:rPr>
                        <a:t>Κατασκευαστικός </a:t>
                      </a:r>
                      <a:r>
                        <a:rPr kumimoji="0" lang="el-GR" sz="2400" b="1" kern="1200" baseline="0" dirty="0" err="1" smtClean="0">
                          <a:solidFill>
                            <a:schemeClr val="dk1"/>
                          </a:solidFill>
                          <a:latin typeface="+mn-lt"/>
                          <a:ea typeface="+mn-ea"/>
                          <a:cs typeface="+mn-cs"/>
                        </a:rPr>
                        <a:t>εποικοδοσμισμός</a:t>
                      </a:r>
                      <a:r>
                        <a:rPr kumimoji="0" lang="el-GR" sz="2400" b="1" kern="1200" baseline="0" dirty="0" smtClean="0">
                          <a:solidFill>
                            <a:schemeClr val="dk1"/>
                          </a:solidFill>
                          <a:latin typeface="+mn-lt"/>
                          <a:ea typeface="+mn-ea"/>
                          <a:cs typeface="+mn-cs"/>
                        </a:rPr>
                        <a:t> </a:t>
                      </a:r>
                    </a:p>
                    <a:p>
                      <a:pPr>
                        <a:buFont typeface="Arial" pitchFamily="34" charset="0"/>
                        <a:buChar char="•"/>
                      </a:pPr>
                      <a:r>
                        <a:rPr kumimoji="0" lang="el-GR" sz="2400" b="1" kern="1200" baseline="0" dirty="0" smtClean="0">
                          <a:solidFill>
                            <a:schemeClr val="dk1"/>
                          </a:solidFill>
                          <a:latin typeface="+mn-lt"/>
                          <a:ea typeface="+mn-ea"/>
                          <a:cs typeface="+mn-cs"/>
                        </a:rPr>
                        <a:t>Αυτόνομη μάθηση</a:t>
                      </a:r>
                    </a:p>
                    <a:p>
                      <a:pPr>
                        <a:buFont typeface="Arial" pitchFamily="34" charset="0"/>
                        <a:buChar char="•"/>
                      </a:pPr>
                      <a:r>
                        <a:rPr kumimoji="0" lang="el-GR" sz="2400" b="1" kern="1200" baseline="0" dirty="0" smtClean="0">
                          <a:solidFill>
                            <a:schemeClr val="dk1"/>
                          </a:solidFill>
                          <a:latin typeface="+mn-lt"/>
                          <a:ea typeface="+mn-ea"/>
                          <a:cs typeface="+mn-cs"/>
                        </a:rPr>
                        <a:t>Επίλυση προβλήματος</a:t>
                      </a:r>
                    </a:p>
                    <a:p>
                      <a:pPr>
                        <a:buFont typeface="Arial" pitchFamily="34" charset="0"/>
                        <a:buChar char="•"/>
                      </a:pPr>
                      <a:r>
                        <a:rPr kumimoji="0" lang="el-GR" sz="2400" b="1" kern="1200" baseline="0" dirty="0" smtClean="0">
                          <a:solidFill>
                            <a:schemeClr val="dk1"/>
                          </a:solidFill>
                          <a:latin typeface="+mn-lt"/>
                          <a:ea typeface="+mn-ea"/>
                          <a:cs typeface="+mn-cs"/>
                        </a:rPr>
                        <a:t>Γνωστικό εργαλείο</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l-GR" sz="2400" b="1" kern="1200" dirty="0" smtClean="0">
                        <a:solidFill>
                          <a:schemeClr val="dk1"/>
                        </a:solidFill>
                        <a:latin typeface="+mn-lt"/>
                        <a:ea typeface="+mn-ea"/>
                        <a:cs typeface="+mn-cs"/>
                      </a:endParaRPr>
                    </a:p>
                    <a:p>
                      <a:pPr lvl="0">
                        <a:lnSpc>
                          <a:spcPct val="150000"/>
                        </a:lnSpc>
                        <a:buFont typeface="Arial" pitchFamily="34" charset="0"/>
                        <a:buChar char="•"/>
                      </a:pPr>
                      <a:endParaRPr lang="en-GB" sz="2000" dirty="0"/>
                    </a:p>
                  </a:txBody>
                  <a:tcPr marT="45702" marB="45702"/>
                </a:tc>
              </a:tr>
            </a:tbl>
          </a:graphicData>
        </a:graphic>
      </p:graphicFrame>
      <p:sp>
        <p:nvSpPr>
          <p:cNvPr id="18444"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52DCE56-BDFB-41B7-A83C-3A3A5C83CC0D}" type="slidenum">
              <a:rPr lang="en-US" altLang="el-GR" sz="1200" smtClean="0">
                <a:solidFill>
                  <a:srgbClr val="B5A788"/>
                </a:solidFill>
              </a:rPr>
              <a:pPr>
                <a:spcBef>
                  <a:spcPct val="0"/>
                </a:spcBef>
                <a:buClrTx/>
                <a:buSzTx/>
                <a:buFontTx/>
                <a:buNone/>
              </a:pPr>
              <a:t>5</a:t>
            </a:fld>
            <a:endParaRPr lang="en-US" altLang="el-GR" sz="1200" smtClean="0">
              <a:solidFill>
                <a:srgbClr val="B5A788"/>
              </a:solidFill>
            </a:endParaRPr>
          </a:p>
        </p:txBody>
      </p:sp>
    </p:spTree>
    <p:extLst>
      <p:ext uri="{BB962C8B-B14F-4D97-AF65-F5344CB8AC3E}">
        <p14:creationId xmlns:p14="http://schemas.microsoft.com/office/powerpoint/2010/main" val="3425047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l-GR" smtClean="0"/>
              <a:t>Δημιουργία προγράμματος</a:t>
            </a:r>
            <a:endParaRPr lang="el-GR" dirty="0"/>
          </a:p>
        </p:txBody>
      </p:sp>
      <p:sp>
        <p:nvSpPr>
          <p:cNvPr id="97283" name="Rectangle 3"/>
          <p:cNvSpPr>
            <a:spLocks noGrp="1" noChangeArrowheads="1"/>
          </p:cNvSpPr>
          <p:nvPr>
            <p:ph type="body" idx="1"/>
          </p:nvPr>
        </p:nvSpPr>
        <p:spPr>
          <a:xfrm>
            <a:off x="1101725" y="1755775"/>
            <a:ext cx="7772400" cy="4579938"/>
          </a:xfrm>
        </p:spPr>
        <p:txBody>
          <a:bodyPr/>
          <a:lstStyle/>
          <a:p>
            <a:pPr>
              <a:lnSpc>
                <a:spcPct val="80000"/>
              </a:lnSpc>
            </a:pPr>
            <a:r>
              <a:rPr lang="el-GR" altLang="el-GR" sz="2800" smtClean="0"/>
              <a:t>Να είναι σε θέση να κατανοήσει το πρόβλημα </a:t>
            </a:r>
          </a:p>
          <a:p>
            <a:pPr lvl="1">
              <a:lnSpc>
                <a:spcPct val="80000"/>
              </a:lnSpc>
            </a:pPr>
            <a:r>
              <a:rPr lang="el-GR" altLang="el-GR" sz="2400" smtClean="0"/>
              <a:t>Ποια είναι τα δεδομένα</a:t>
            </a:r>
          </a:p>
          <a:p>
            <a:pPr lvl="1">
              <a:lnSpc>
                <a:spcPct val="80000"/>
              </a:lnSpc>
            </a:pPr>
            <a:r>
              <a:rPr lang="el-GR" altLang="el-GR" sz="2400" smtClean="0"/>
              <a:t>Ποια τα ζητούμενα</a:t>
            </a:r>
          </a:p>
          <a:p>
            <a:pPr>
              <a:lnSpc>
                <a:spcPct val="80000"/>
              </a:lnSpc>
            </a:pPr>
            <a:r>
              <a:rPr lang="el-GR" altLang="el-GR" sz="2800" smtClean="0"/>
              <a:t>Να είναι σε θέση να σχεδιάσει έναν αλγόριθμο (να μπορεί δηλαδή να καθορίσει τη μέθοδο επίλυσης)</a:t>
            </a:r>
          </a:p>
          <a:p>
            <a:pPr>
              <a:lnSpc>
                <a:spcPct val="80000"/>
              </a:lnSpc>
            </a:pPr>
            <a:r>
              <a:rPr lang="el-GR" altLang="el-GR" sz="2800" smtClean="0"/>
              <a:t>Να είναι σε θέση να μετατρέψει τον αλγόριθμο σε γραπτό κώδικα προγράμματος</a:t>
            </a:r>
          </a:p>
          <a:p>
            <a:pPr>
              <a:lnSpc>
                <a:spcPct val="80000"/>
              </a:lnSpc>
            </a:pPr>
            <a:r>
              <a:rPr lang="el-GR" altLang="el-GR" sz="2800" smtClean="0"/>
              <a:t>Να είναι σε θέση να βρίσκει τα λάθη μέσα σε ένα πρόγραμμα και να καθορίζει αντίστοιχες λύσεις</a:t>
            </a:r>
            <a:endParaRPr lang="en-US" altLang="el-GR" sz="2800" smtClean="0"/>
          </a:p>
          <a:p>
            <a:pPr>
              <a:lnSpc>
                <a:spcPct val="80000"/>
              </a:lnSpc>
            </a:pPr>
            <a:endParaRPr lang="el-GR" altLang="el-GR" sz="2800" smtClean="0"/>
          </a:p>
        </p:txBody>
      </p:sp>
      <p:sp>
        <p:nvSpPr>
          <p:cNvPr id="97284" name="Slide Number Placeholder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B54F63A-E5BC-4960-8645-F4B8B9445434}" type="slidenum">
              <a:rPr lang="en-US" altLang="el-GR" sz="1200" smtClean="0">
                <a:solidFill>
                  <a:srgbClr val="B5A788"/>
                </a:solidFill>
              </a:rPr>
              <a:pPr>
                <a:spcBef>
                  <a:spcPct val="0"/>
                </a:spcBef>
                <a:buClrTx/>
                <a:buSzTx/>
                <a:buFontTx/>
                <a:buNone/>
              </a:pPr>
              <a:t>50</a:t>
            </a:fld>
            <a:endParaRPr lang="en-US" altLang="el-GR" sz="1200" smtClean="0">
              <a:solidFill>
                <a:srgbClr val="B5A788"/>
              </a:solidFill>
            </a:endParaRPr>
          </a:p>
        </p:txBody>
      </p:sp>
    </p:spTree>
    <p:extLst>
      <p:ext uri="{BB962C8B-B14F-4D97-AF65-F5344CB8AC3E}">
        <p14:creationId xmlns:p14="http://schemas.microsoft.com/office/powerpoint/2010/main" val="2420637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6196518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2800" dirty="0" smtClean="0"/>
              <a:t>Copyright</a:t>
            </a:r>
            <a:r>
              <a:rPr lang="el-GR" sz="2800" dirty="0" smtClean="0"/>
              <a:t> Πανεπιστήμιο Πατρών, Βασίλειος Κόμης. «Διδακτική της Πληροφορικής και των Τεχνολογιών της Πληροφορίας και των Επικοινωνιών: Προγραμματισμός και Γλώσσες Προγραμματισμού». 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a:t>
            </a:r>
            <a:r>
              <a:rPr lang="en-US" sz="2800" dirty="0" smtClean="0"/>
              <a:t>eclass.upatras.gr/courses/PN14</a:t>
            </a:r>
            <a:r>
              <a:rPr lang="el-GR" sz="2800" dirty="0" smtClean="0"/>
              <a:t>77</a:t>
            </a:r>
            <a:r>
              <a:rPr lang="en-US" sz="2800" dirty="0" smtClean="0"/>
              <a:t>/</a:t>
            </a:r>
            <a:endParaRPr lang="el-GR" sz="2800" dirty="0" smtClean="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hangingPunct="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hangingPunct="1">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hangingPunct="1">
              <a:defRPr/>
            </a:pPr>
            <a:endParaRPr lang="el-GR" sz="2000" dirty="0"/>
          </a:p>
        </p:txBody>
      </p:sp>
    </p:spTree>
    <p:extLst>
      <p:ext uri="{BB962C8B-B14F-4D97-AF65-F5344CB8AC3E}">
        <p14:creationId xmlns:p14="http://schemas.microsoft.com/office/powerpoint/2010/main" val="4064782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143001"/>
          </a:xfrm>
        </p:spPr>
        <p:txBody>
          <a:bodyPr/>
          <a:lstStyle/>
          <a:p>
            <a:pPr eaLnBrk="1" hangingPunct="1"/>
            <a:r>
              <a:rPr lang="el-GR" dirty="0" smtClean="0"/>
              <a:t>Σημείωμα Χρήσης Έργων Τρίτων</a:t>
            </a:r>
          </a:p>
        </p:txBody>
      </p:sp>
      <p:sp>
        <p:nvSpPr>
          <p:cNvPr id="61443" name="Content Placeholder 2"/>
          <p:cNvSpPr>
            <a:spLocks noGrp="1"/>
          </p:cNvSpPr>
          <p:nvPr>
            <p:ph idx="1"/>
          </p:nvPr>
        </p:nvSpPr>
        <p:spPr>
          <a:xfrm>
            <a:off x="179388" y="1557338"/>
            <a:ext cx="8856662" cy="4525962"/>
          </a:xfrm>
        </p:spPr>
        <p:txBody>
          <a:bodyPr/>
          <a:lstStyle/>
          <a:p>
            <a:pPr marL="0" indent="0" eaLnBrk="1" hangingPunct="1">
              <a:buFont typeface="Arial" pitchFamily="34" charset="0"/>
              <a:buNone/>
            </a:pPr>
            <a:r>
              <a:rPr lang="el-GR" sz="2000" dirty="0" smtClean="0"/>
              <a:t>Το Έργο αυτό κάνει χρήση των ακόλουθων έργων:</a:t>
            </a:r>
          </a:p>
          <a:p>
            <a:pPr marL="0" indent="0" eaLnBrk="1" hangingPunct="1">
              <a:buFont typeface="Arial" pitchFamily="34" charset="0"/>
              <a:buNone/>
            </a:pPr>
            <a:r>
              <a:rPr lang="el-GR" sz="2000" b="1" dirty="0" smtClean="0"/>
              <a:t>Εικόνες/Σχήματα/Διαγράμματα</a:t>
            </a:r>
            <a:r>
              <a:rPr lang="en-US" sz="2000" b="1" dirty="0" smtClean="0"/>
              <a:t>/</a:t>
            </a:r>
            <a:r>
              <a:rPr lang="el-GR" sz="2000" b="1" dirty="0" smtClean="0"/>
              <a:t>Φωτογραφίες</a:t>
            </a:r>
            <a:endParaRPr lang="en-US" sz="2000" b="1" dirty="0" smtClean="0"/>
          </a:p>
          <a:p>
            <a:pPr marL="0" indent="0" eaLnBrk="1" hangingPunct="1">
              <a:buFont typeface="Arial" pitchFamily="34" charset="0"/>
              <a:buNone/>
            </a:pPr>
            <a:r>
              <a:rPr lang="el-GR" sz="2000" dirty="0" smtClean="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extLst>
      <p:ext uri="{BB962C8B-B14F-4D97-AF65-F5344CB8AC3E}">
        <p14:creationId xmlns:p14="http://schemas.microsoft.com/office/powerpoint/2010/main" val="17616594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a:t>2</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Διδακτικό υλικό </a:t>
            </a:r>
            <a:endParaRPr lang="en-GB" dirty="0"/>
          </a:p>
        </p:txBody>
      </p:sp>
      <p:sp>
        <p:nvSpPr>
          <p:cNvPr id="20483" name="Content Placeholder 2"/>
          <p:cNvSpPr>
            <a:spLocks noGrp="1"/>
          </p:cNvSpPr>
          <p:nvPr>
            <p:ph idx="1"/>
          </p:nvPr>
        </p:nvSpPr>
        <p:spPr/>
        <p:txBody>
          <a:bodyPr/>
          <a:lstStyle/>
          <a:p>
            <a:r>
              <a:rPr lang="el-GR" altLang="el-GR" b="1" dirty="0" smtClean="0">
                <a:solidFill>
                  <a:schemeClr val="accent1">
                    <a:lumMod val="75000"/>
                  </a:schemeClr>
                </a:solidFill>
              </a:rPr>
              <a:t>Κεφάλαιο 9</a:t>
            </a:r>
            <a:r>
              <a:rPr lang="el-GR" altLang="el-GR" dirty="0" smtClean="0"/>
              <a:t>, Β. Κόμης, Εισαγωγή στις εκπαιδευτικές εφαρμογές των ΤΠΕ</a:t>
            </a:r>
          </a:p>
          <a:p>
            <a:r>
              <a:rPr lang="el-GR" altLang="el-GR" b="1" dirty="0" smtClean="0">
                <a:solidFill>
                  <a:schemeClr val="accent1">
                    <a:lumMod val="75000"/>
                  </a:schemeClr>
                </a:solidFill>
              </a:rPr>
              <a:t>Κεφάλαιο 3.4</a:t>
            </a:r>
            <a:r>
              <a:rPr lang="el-GR" altLang="el-GR" dirty="0" smtClean="0"/>
              <a:t>, Β. Κόμης, Εισαγωγή στη Διδακτική της Πληροφορικής</a:t>
            </a:r>
            <a:endParaRPr lang="en-GB" altLang="el-GR" dirty="0" smtClean="0"/>
          </a:p>
          <a:p>
            <a:r>
              <a:rPr lang="el-GR" altLang="el-GR" dirty="0" smtClean="0"/>
              <a:t>Εγχειρίδιο χρήσης λογισμικού </a:t>
            </a:r>
            <a:r>
              <a:rPr lang="en-GB" altLang="el-GR" dirty="0" smtClean="0"/>
              <a:t>Scratch</a:t>
            </a:r>
          </a:p>
        </p:txBody>
      </p:sp>
      <p:sp>
        <p:nvSpPr>
          <p:cNvPr id="2048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37B934E-5D4B-4929-A147-3A9077A5EBC9}" type="slidenum">
              <a:rPr lang="en-US" altLang="el-GR" sz="1200" smtClean="0">
                <a:solidFill>
                  <a:srgbClr val="B5A788"/>
                </a:solidFill>
              </a:rPr>
              <a:pPr>
                <a:spcBef>
                  <a:spcPct val="0"/>
                </a:spcBef>
                <a:buClrTx/>
                <a:buSzTx/>
                <a:buFontTx/>
                <a:buNone/>
              </a:pPr>
              <a:t>6</a:t>
            </a:fld>
            <a:endParaRPr lang="en-US" altLang="el-GR" sz="1200" smtClean="0">
              <a:solidFill>
                <a:srgbClr val="B5A788"/>
              </a:solidFill>
            </a:endParaRPr>
          </a:p>
        </p:txBody>
      </p:sp>
    </p:spTree>
    <p:extLst>
      <p:ext uri="{BB962C8B-B14F-4D97-AF65-F5344CB8AC3E}">
        <p14:creationId xmlns:p14="http://schemas.microsoft.com/office/powerpoint/2010/main" val="2131825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Η έννοια του Προγραμματισμού </a:t>
            </a:r>
            <a:endParaRPr lang="en-GB" dirty="0"/>
          </a:p>
        </p:txBody>
      </p:sp>
      <p:sp>
        <p:nvSpPr>
          <p:cNvPr id="22531" name="Content Placeholder 2"/>
          <p:cNvSpPr>
            <a:spLocks noGrp="1"/>
          </p:cNvSpPr>
          <p:nvPr>
            <p:ph idx="1"/>
          </p:nvPr>
        </p:nvSpPr>
        <p:spPr>
          <a:xfrm>
            <a:off x="1143000" y="1357313"/>
            <a:ext cx="7791450" cy="4800600"/>
          </a:xfrm>
        </p:spPr>
        <p:txBody>
          <a:bodyPr/>
          <a:lstStyle/>
          <a:p>
            <a:r>
              <a:rPr lang="el-GR" altLang="el-GR" sz="2800" dirty="0" smtClean="0"/>
              <a:t>Ο υπολογιστής κατανοεί και εκτελεί εντολές που είναι γραμμένες με ένα καθορισμένο τρόπο</a:t>
            </a:r>
          </a:p>
          <a:p>
            <a:r>
              <a:rPr lang="el-GR" altLang="el-GR" sz="2800" dirty="0" smtClean="0"/>
              <a:t>Τα προγράμματα δημιουργούνται από ειδικά προγράμματα που αποκαλούνται </a:t>
            </a:r>
            <a:r>
              <a:rPr lang="el-GR" altLang="el-GR" sz="2800" b="1" dirty="0" smtClean="0"/>
              <a:t>γλώσσες προγραμματισμού</a:t>
            </a:r>
          </a:p>
          <a:p>
            <a:r>
              <a:rPr lang="el-GR" altLang="el-GR" sz="2800" dirty="0" smtClean="0"/>
              <a:t>Η διαδικασία σχεδίασης, δημιουργίας και διόρθωσης προγραμμάτων καλείται </a:t>
            </a:r>
            <a:r>
              <a:rPr lang="el-GR" altLang="el-GR" sz="2800" b="1" dirty="0" smtClean="0"/>
              <a:t>προγραμματισμός </a:t>
            </a:r>
          </a:p>
          <a:p>
            <a:r>
              <a:rPr lang="el-GR" altLang="el-GR" sz="2800" b="1" dirty="0" smtClean="0"/>
              <a:t>Πρόγραμμα</a:t>
            </a:r>
            <a:r>
              <a:rPr lang="el-GR" altLang="el-GR" sz="2800" dirty="0" smtClean="0"/>
              <a:t>: σύνολο εντολών που εκτελούν μια πλήρη διεργασία σε υπολογιστή</a:t>
            </a:r>
          </a:p>
          <a:p>
            <a:endParaRPr lang="el-GR" altLang="el-GR" sz="2800" b="1" dirty="0" smtClean="0"/>
          </a:p>
        </p:txBody>
      </p:sp>
      <p:sp>
        <p:nvSpPr>
          <p:cNvPr id="2253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17EC43A-3C6E-4D72-86C3-3BD6108C35FC}" type="slidenum">
              <a:rPr lang="en-US" altLang="el-GR" sz="1200" smtClean="0">
                <a:solidFill>
                  <a:srgbClr val="B5A788"/>
                </a:solidFill>
              </a:rPr>
              <a:pPr>
                <a:spcBef>
                  <a:spcPct val="0"/>
                </a:spcBef>
                <a:buClrTx/>
                <a:buSzTx/>
                <a:buFontTx/>
                <a:buNone/>
              </a:pPr>
              <a:t>7</a:t>
            </a:fld>
            <a:endParaRPr lang="en-US" altLang="el-GR" sz="1200" smtClean="0">
              <a:solidFill>
                <a:srgbClr val="B5A788"/>
              </a:solidFill>
            </a:endParaRPr>
          </a:p>
        </p:txBody>
      </p:sp>
    </p:spTree>
    <p:extLst>
      <p:ext uri="{BB962C8B-B14F-4D97-AF65-F5344CB8AC3E}">
        <p14:creationId xmlns:p14="http://schemas.microsoft.com/office/powerpoint/2010/main" val="167086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Η έννοια του προγράμματος</a:t>
            </a:r>
            <a:endParaRPr lang="en-GB" dirty="0"/>
          </a:p>
        </p:txBody>
      </p:sp>
      <p:sp>
        <p:nvSpPr>
          <p:cNvPr id="24579" name="Content Placeholder 2"/>
          <p:cNvSpPr>
            <a:spLocks noGrp="1"/>
          </p:cNvSpPr>
          <p:nvPr>
            <p:ph idx="1"/>
          </p:nvPr>
        </p:nvSpPr>
        <p:spPr>
          <a:xfrm>
            <a:off x="900113" y="1196975"/>
            <a:ext cx="8005762" cy="4800600"/>
          </a:xfrm>
        </p:spPr>
        <p:txBody>
          <a:bodyPr>
            <a:normAutofit lnSpcReduction="10000"/>
          </a:bodyPr>
          <a:lstStyle/>
          <a:p>
            <a:r>
              <a:rPr lang="el-GR" altLang="el-GR" sz="2800" smtClean="0"/>
              <a:t>Ένα </a:t>
            </a:r>
            <a:r>
              <a:rPr lang="el-GR" altLang="el-GR" sz="2800" i="1" smtClean="0"/>
              <a:t>πρόγραμμα</a:t>
            </a:r>
            <a:r>
              <a:rPr lang="el-GR" altLang="el-GR" sz="2800" smtClean="0"/>
              <a:t>, γραμμένο σε μια γλώσσα προγραμματισμού, αποτελείται από μια σειρά </a:t>
            </a:r>
            <a:r>
              <a:rPr lang="el-GR" altLang="el-GR" sz="2800" b="1" smtClean="0"/>
              <a:t>εντολών</a:t>
            </a:r>
            <a:r>
              <a:rPr lang="el-GR" altLang="el-GR" sz="2800" smtClean="0"/>
              <a:t>, κατάλληλων για την εκτέλεση ορισμένων </a:t>
            </a:r>
            <a:r>
              <a:rPr lang="el-GR" altLang="el-GR" sz="2800" i="1" smtClean="0"/>
              <a:t>λειτουργιών</a:t>
            </a:r>
            <a:r>
              <a:rPr lang="el-GR" altLang="el-GR" sz="2800" smtClean="0"/>
              <a:t>, </a:t>
            </a:r>
          </a:p>
          <a:p>
            <a:r>
              <a:rPr lang="el-GR" altLang="el-GR" sz="2800" smtClean="0"/>
              <a:t>προκειμένου να εξαχθούν κάποια αποτελέσματα, </a:t>
            </a:r>
          </a:p>
          <a:p>
            <a:r>
              <a:rPr lang="el-GR" altLang="el-GR" sz="2800" smtClean="0"/>
              <a:t>ή να </a:t>
            </a:r>
            <a:r>
              <a:rPr lang="el-GR" altLang="el-GR" sz="2800" i="1" smtClean="0"/>
              <a:t>αυτοματοποιηθεί</a:t>
            </a:r>
            <a:r>
              <a:rPr lang="el-GR" altLang="el-GR" sz="2800" smtClean="0"/>
              <a:t> κάποια διαδικασία. </a:t>
            </a:r>
          </a:p>
          <a:p>
            <a:r>
              <a:rPr lang="el-GR" altLang="el-GR" sz="2800" smtClean="0"/>
              <a:t>Παραδείγματα προγραμμάτων</a:t>
            </a:r>
          </a:p>
          <a:p>
            <a:pPr lvl="1"/>
            <a:r>
              <a:rPr lang="el-GR" altLang="el-GR" sz="2400" smtClean="0"/>
              <a:t>πρόγραμμα επεξεργασίας κειμένου</a:t>
            </a:r>
          </a:p>
          <a:p>
            <a:pPr lvl="1"/>
            <a:r>
              <a:rPr lang="el-GR" altLang="el-GR" sz="2400" smtClean="0"/>
              <a:t>Πρόγραμμα μισθοδοσίας μιας επιχείρησης</a:t>
            </a:r>
          </a:p>
          <a:p>
            <a:pPr lvl="1"/>
            <a:r>
              <a:rPr lang="el-GR" altLang="el-GR" sz="2400" smtClean="0"/>
              <a:t>Πρόγραμμα επεξεργασίας γραφικών</a:t>
            </a:r>
          </a:p>
          <a:p>
            <a:pPr lvl="1"/>
            <a:r>
              <a:rPr lang="el-GR" altLang="el-GR" sz="2400" smtClean="0"/>
              <a:t>Πρόγραμμα αναπαραγωγής μουσικής </a:t>
            </a:r>
          </a:p>
          <a:p>
            <a:endParaRPr lang="el-GR" altLang="el-GR" sz="2800" smtClean="0"/>
          </a:p>
        </p:txBody>
      </p:sp>
      <p:sp>
        <p:nvSpPr>
          <p:cNvPr id="245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13C4443-8612-419F-B491-D17F87AA8EBA}" type="slidenum">
              <a:rPr lang="en-US" altLang="el-GR" sz="1200" smtClean="0">
                <a:solidFill>
                  <a:srgbClr val="B5A788"/>
                </a:solidFill>
              </a:rPr>
              <a:pPr>
                <a:spcBef>
                  <a:spcPct val="0"/>
                </a:spcBef>
                <a:buClrTx/>
                <a:buSzTx/>
                <a:buFontTx/>
                <a:buNone/>
              </a:pPr>
              <a:t>8</a:t>
            </a:fld>
            <a:endParaRPr lang="en-US" altLang="el-GR" sz="1200" smtClean="0">
              <a:solidFill>
                <a:srgbClr val="B5A788"/>
              </a:solidFill>
            </a:endParaRPr>
          </a:p>
        </p:txBody>
      </p:sp>
    </p:spTree>
    <p:extLst>
      <p:ext uri="{BB962C8B-B14F-4D97-AF65-F5344CB8AC3E}">
        <p14:creationId xmlns:p14="http://schemas.microsoft.com/office/powerpoint/2010/main" val="242638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5888"/>
            <a:ext cx="7996238" cy="1143000"/>
          </a:xfrm>
        </p:spPr>
        <p:txBody>
          <a:bodyPr/>
          <a:lstStyle/>
          <a:p>
            <a:pPr>
              <a:defRPr/>
            </a:pPr>
            <a:r>
              <a:rPr lang="el-GR" dirty="0" smtClean="0"/>
              <a:t>Γλώσσες προγραμματισμού</a:t>
            </a:r>
            <a:endParaRPr lang="en-GB" dirty="0"/>
          </a:p>
        </p:txBody>
      </p:sp>
      <p:sp>
        <p:nvSpPr>
          <p:cNvPr id="26627" name="Content Placeholder 2"/>
          <p:cNvSpPr>
            <a:spLocks noGrp="1"/>
          </p:cNvSpPr>
          <p:nvPr>
            <p:ph idx="1"/>
          </p:nvPr>
        </p:nvSpPr>
        <p:spPr>
          <a:xfrm>
            <a:off x="1112838" y="1225550"/>
            <a:ext cx="7791450" cy="4800600"/>
          </a:xfrm>
        </p:spPr>
        <p:txBody>
          <a:bodyPr/>
          <a:lstStyle/>
          <a:p>
            <a:r>
              <a:rPr lang="el-GR" altLang="el-GR" sz="2800" smtClean="0"/>
              <a:t>Τα προγράμματα υλοποιούνται σε γλώσσες προγραμματισμού</a:t>
            </a:r>
          </a:p>
          <a:p>
            <a:r>
              <a:rPr lang="el-GR" altLang="el-GR" sz="2800" smtClean="0"/>
              <a:t>Παραδείγματα γλωσσών</a:t>
            </a:r>
          </a:p>
          <a:p>
            <a:pPr lvl="1"/>
            <a:r>
              <a:rPr lang="en-GB" altLang="el-GR" sz="2400" smtClean="0"/>
              <a:t>P</a:t>
            </a:r>
            <a:r>
              <a:rPr lang="el-GR" altLang="el-GR" sz="2400" smtClean="0"/>
              <a:t>ASCAL, η C++, </a:t>
            </a:r>
            <a:r>
              <a:rPr lang="en-US" altLang="el-GR" sz="2400" smtClean="0"/>
              <a:t>Visual Basic</a:t>
            </a:r>
            <a:r>
              <a:rPr lang="el-GR" altLang="el-GR" sz="2400" smtClean="0"/>
              <a:t>, </a:t>
            </a:r>
            <a:r>
              <a:rPr lang="en-US" altLang="el-GR" sz="2400" smtClean="0"/>
              <a:t>Java, MSW</a:t>
            </a:r>
            <a:r>
              <a:rPr lang="en-GB" altLang="el-GR" sz="2400" smtClean="0"/>
              <a:t>Logo, Scratch</a:t>
            </a:r>
            <a:r>
              <a:rPr lang="el-GR" altLang="el-GR" sz="2400" smtClean="0"/>
              <a:t> </a:t>
            </a:r>
          </a:p>
          <a:p>
            <a:r>
              <a:rPr lang="el-GR" altLang="el-GR" smtClean="0"/>
              <a:t>Υπάρχουν πολλές κατηγορίες γλωσσών </a:t>
            </a:r>
          </a:p>
          <a:p>
            <a:r>
              <a:rPr lang="el-GR" altLang="el-GR" sz="2800" smtClean="0"/>
              <a:t>Χρησιμοποιούνται για την επίλυση διαφόρων προβλημάτων ή για την αυτοματοποίηση μιας σειράς διαδικασιών </a:t>
            </a:r>
          </a:p>
          <a:p>
            <a:r>
              <a:rPr lang="el-GR" altLang="el-GR" sz="2800" smtClean="0"/>
              <a:t>Τα προγράμματα βασίζονται σε έναν ή περισσότερους </a:t>
            </a:r>
            <a:r>
              <a:rPr lang="el-GR" altLang="el-GR" sz="2800" b="1" smtClean="0"/>
              <a:t>αλγορίθμους</a:t>
            </a:r>
            <a:r>
              <a:rPr lang="el-GR" altLang="el-GR" sz="2800" smtClean="0"/>
              <a:t>. </a:t>
            </a:r>
            <a:endParaRPr lang="en-GB" altLang="el-GR" sz="2800" smtClean="0"/>
          </a:p>
          <a:p>
            <a:endParaRPr lang="en-GB" altLang="el-GR" smtClean="0"/>
          </a:p>
        </p:txBody>
      </p:sp>
      <p:sp>
        <p:nvSpPr>
          <p:cNvPr id="266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3CB0989-A25B-4F3B-B018-943A0CFA922E}" type="slidenum">
              <a:rPr lang="en-US" altLang="el-GR" sz="1200" smtClean="0">
                <a:solidFill>
                  <a:srgbClr val="B5A788"/>
                </a:solidFill>
              </a:rPr>
              <a:pPr>
                <a:spcBef>
                  <a:spcPct val="0"/>
                </a:spcBef>
                <a:buClrTx/>
                <a:buSzTx/>
                <a:buFontTx/>
                <a:buNone/>
              </a:pPr>
              <a:t>9</a:t>
            </a:fld>
            <a:endParaRPr lang="en-US" altLang="el-GR" sz="1200" smtClean="0">
              <a:solidFill>
                <a:srgbClr val="B5A788"/>
              </a:solidFill>
            </a:endParaRPr>
          </a:p>
        </p:txBody>
      </p:sp>
    </p:spTree>
    <p:extLst>
      <p:ext uri="{BB962C8B-B14F-4D97-AF65-F5344CB8AC3E}">
        <p14:creationId xmlns:p14="http://schemas.microsoft.com/office/powerpoint/2010/main" val="2565539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271</TotalTime>
  <Words>2554</Words>
  <Application>Microsoft Office PowerPoint</Application>
  <PresentationFormat>On-screen Show (4:3)</PresentationFormat>
  <Paragraphs>420</Paragraphs>
  <Slides>57</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 Unicode MS</vt:lpstr>
      <vt:lpstr>Arial</vt:lpstr>
      <vt:lpstr>Calibri</vt:lpstr>
      <vt:lpstr>Gill Sans MT</vt:lpstr>
      <vt:lpstr>Tahoma</vt:lpstr>
      <vt:lpstr>Times New Roman</vt:lpstr>
      <vt:lpstr>Wingdings</vt:lpstr>
      <vt:lpstr>Wingdings 2</vt:lpstr>
      <vt:lpstr>IV-ICTEGroup.GR.new</vt:lpstr>
      <vt:lpstr>Διδακτική της Πληροφορικής και των ΤΠΕ Μάθημα επιλογής ΣΤ’ εξάμηνο,   Τμήμα Επιστημών της Εκπαίδευσης και της Αγωγής στην Προσχολική Ηλικία,  Πανεπιστήμιο Πατρών</vt:lpstr>
      <vt:lpstr>Άδειες Χρήσης</vt:lpstr>
      <vt:lpstr>Χρηματοδότηση</vt:lpstr>
      <vt:lpstr>Σκοπός </vt:lpstr>
      <vt:lpstr>Έννοιες – Κλειδιά</vt:lpstr>
      <vt:lpstr>Διδακτικό υλικό </vt:lpstr>
      <vt:lpstr>Η έννοια του Προγραμματισμού </vt:lpstr>
      <vt:lpstr>Η έννοια του προγράμματος</vt:lpstr>
      <vt:lpstr>Γλώσσες προγραμματισμού</vt:lpstr>
      <vt:lpstr>Τύποι γλωσσών προγραμματισμού</vt:lpstr>
      <vt:lpstr>Γλώσσες μηχανής</vt:lpstr>
      <vt:lpstr>Συμβολικές γλώσσες χαμηλού επιπέδου</vt:lpstr>
      <vt:lpstr>Γλώσσες υψηλού επιπέδου</vt:lpstr>
      <vt:lpstr>Τα κοινά χαρακτηριστικά των γλωσσών υψηλού επιπέδου </vt:lpstr>
      <vt:lpstr>Γλώσσα PASCAL</vt:lpstr>
      <vt:lpstr>Διάφορες γλώσσες υψηλού επιπέδου</vt:lpstr>
      <vt:lpstr>Υπολογισμός αθροίσματος από 1 έως 10</vt:lpstr>
      <vt:lpstr>Φυσικές γλώσσες</vt:lpstr>
      <vt:lpstr>Ο αλγόριθμος</vt:lpstr>
      <vt:lpstr>Η αλγοριθμική σκέψη</vt:lpstr>
      <vt:lpstr>Η έννοια του αλγορίθμου (1)</vt:lpstr>
      <vt:lpstr>Η έννοια του αλγορίθμου (2)</vt:lpstr>
      <vt:lpstr>Η έννοια του αλγορίθμου (3)</vt:lpstr>
      <vt:lpstr>Η έννοια του αλγορίθμου (4)</vt:lpstr>
      <vt:lpstr>Ο αλγόριθμος του Ευκλείδη</vt:lpstr>
      <vt:lpstr>Υπολογισμός του Ευκλείδειου Αλγόριθμου με υπολογιστή</vt:lpstr>
      <vt:lpstr>Ο Αλγόριθμός του Ευκλείδη στο scratch: Υπολογισμός του Μέγιστου Κοινού Διαιρέτη (ΜΚΔ) και του Ελάχιστου Κοινού Πολλαπλάσιου (ΕΚΠ) (Δημιουργός: Νίκος Δαπόντες) </vt:lpstr>
      <vt:lpstr>Μορφές αλγορίθμων (1)</vt:lpstr>
      <vt:lpstr>Μορφές αλγορίθμων (2)</vt:lpstr>
      <vt:lpstr>Ψευδοκώδικας</vt:lpstr>
      <vt:lpstr>Διάγραμμα ροής</vt:lpstr>
      <vt:lpstr>Οπτικά περιβάλλοντα</vt:lpstr>
      <vt:lpstr>Γλώσσα προγραμματισμού</vt:lpstr>
      <vt:lpstr>Συγκριτικά </vt:lpstr>
      <vt:lpstr>Ευρετική μέθοδος</vt:lpstr>
      <vt:lpstr>Προγραμματισμός &amp; Μάθηση (1)</vt:lpstr>
      <vt:lpstr>Προγραμματισμός &amp; Μάθηση (2)</vt:lpstr>
      <vt:lpstr>Πρόβλημα – Επίλυση </vt:lpstr>
      <vt:lpstr>Επίλυση προβλήματος (1)</vt:lpstr>
      <vt:lpstr>Επίλυση προβλήματος (2)</vt:lpstr>
      <vt:lpstr>Μάθηση μέσω επίλυσης προβλήματος</vt:lpstr>
      <vt:lpstr>Τι μαθαίνει αυτός που μαθαίνει προγραμματισμό;</vt:lpstr>
      <vt:lpstr>Μεθοδολογικές δεξιότητες</vt:lpstr>
      <vt:lpstr>Μαθηματικές δεξιότητες</vt:lpstr>
      <vt:lpstr>Ευρετικές δεξιότητες</vt:lpstr>
      <vt:lpstr>Δεξιότητες εκσφαλμάτωσης</vt:lpstr>
      <vt:lpstr>Δεξιότητες επίλυσης προβλήματος</vt:lpstr>
      <vt:lpstr>Μάθηση προγραμματισμού </vt:lpstr>
      <vt:lpstr>Απαραίτητες γνωστικές δεξιότητες</vt:lpstr>
      <vt:lpstr>Δημιουργία προγράμματος</vt:lpstr>
      <vt:lpstr>Σημειωματα</vt:lpstr>
      <vt:lpstr>Σημείωμα Ιστορικού Εκδόσεων Έργου</vt:lpstr>
      <vt:lpstr>Σημείωμα Αναφοράς </vt:lpstr>
      <vt:lpstr>Σημείωμα Αδειοδότησης</vt:lpstr>
      <vt:lpstr>Διατήρηση Σημειωμάτων</vt:lpstr>
      <vt:lpstr>Σημείωμα Χρήσης Έργων Τρίτων</vt:lpstr>
      <vt:lpstr>Τέλος 2ης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73</cp:revision>
  <dcterms:created xsi:type="dcterms:W3CDTF">2014-12-10T08:52:23Z</dcterms:created>
  <dcterms:modified xsi:type="dcterms:W3CDTF">2015-12-01T08:33:57Z</dcterms:modified>
</cp:coreProperties>
</file>