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7"/>
  </p:notesMasterIdLst>
  <p:sldIdLst>
    <p:sldId id="256" r:id="rId2"/>
    <p:sldId id="257" r:id="rId3"/>
    <p:sldId id="266" r:id="rId4"/>
    <p:sldId id="267" r:id="rId5"/>
    <p:sldId id="271" r:id="rId6"/>
    <p:sldId id="290" r:id="rId7"/>
    <p:sldId id="292" r:id="rId8"/>
    <p:sldId id="341" r:id="rId9"/>
    <p:sldId id="293" r:id="rId10"/>
    <p:sldId id="294" r:id="rId11"/>
    <p:sldId id="295" r:id="rId12"/>
    <p:sldId id="296" r:id="rId13"/>
    <p:sldId id="297" r:id="rId14"/>
    <p:sldId id="299" r:id="rId15"/>
    <p:sldId id="300" r:id="rId16"/>
    <p:sldId id="342" r:id="rId17"/>
    <p:sldId id="344" r:id="rId18"/>
    <p:sldId id="298" r:id="rId19"/>
    <p:sldId id="345" r:id="rId20"/>
    <p:sldId id="301" r:id="rId21"/>
    <p:sldId id="302" r:id="rId22"/>
    <p:sldId id="304" r:id="rId23"/>
    <p:sldId id="305" r:id="rId24"/>
    <p:sldId id="347" r:id="rId25"/>
    <p:sldId id="306" r:id="rId26"/>
    <p:sldId id="308" r:id="rId27"/>
    <p:sldId id="309" r:id="rId28"/>
    <p:sldId id="311" r:id="rId29"/>
    <p:sldId id="312" r:id="rId30"/>
    <p:sldId id="313" r:id="rId31"/>
    <p:sldId id="314" r:id="rId32"/>
    <p:sldId id="315" r:id="rId33"/>
    <p:sldId id="320" r:id="rId34"/>
    <p:sldId id="321" r:id="rId35"/>
    <p:sldId id="322" r:id="rId36"/>
    <p:sldId id="323" r:id="rId37"/>
    <p:sldId id="325" r:id="rId38"/>
    <p:sldId id="326" r:id="rId39"/>
    <p:sldId id="327" r:id="rId40"/>
    <p:sldId id="328" r:id="rId41"/>
    <p:sldId id="331" r:id="rId42"/>
    <p:sldId id="348" r:id="rId43"/>
    <p:sldId id="334" r:id="rId44"/>
    <p:sldId id="340" r:id="rId45"/>
    <p:sldId id="288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438" autoAdjust="0"/>
  </p:normalViewPr>
  <p:slideViewPr>
    <p:cSldViewPr>
      <p:cViewPr varScale="1">
        <p:scale>
          <a:sx n="100" d="100"/>
          <a:sy n="100" d="100"/>
        </p:scale>
        <p:origin x="-19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4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21CAB4-617F-47DC-A07B-C125CDF4DE93}" type="datetimeFigureOut">
              <a:rPr lang="en-US"/>
              <a:pPr>
                <a:defRPr/>
              </a:pPr>
              <a:t>4/27/2014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F5EE5A-F1A3-48BD-8144-14901E7BD2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90B719-2BE7-4D1B-9EEC-8CE1018244D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41523-1297-46FB-B90F-840B3E680E0D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48515-E9C1-4BFC-8C39-DD575CAFD8C3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7F6B9-40FE-4029-9AF0-0448C5A00C80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5B2994-CEE7-496A-9111-0DA6D957BD1C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FCDA36-9FAB-4AB7-B415-5607A7B0168E}" type="slidenum">
              <a:rPr lang="en-GB"/>
              <a:pPr>
                <a:defRPr/>
              </a:pPr>
              <a:t>14</a:t>
            </a:fld>
            <a:endParaRPr lang="en-GB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8CF3F5-260E-4D7B-A892-2A9545F8C101}" type="slidenum">
              <a:rPr lang="en-GB"/>
              <a:pPr>
                <a:defRPr/>
              </a:pPr>
              <a:t>15</a:t>
            </a:fld>
            <a:endParaRPr lang="en-GB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7B82F0-E8E0-4E9B-958B-F8E23F232910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CE3CC-6AAF-4AE5-89D9-925C30076A3A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252F32-162D-490C-BEB3-D27460DCDF76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FA9B2D-4E4B-47C2-B673-83DDF2AD501F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D9CA13-8CA7-4E93-ACF3-034A3FA713D1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64E5E2-4775-45DF-9419-A6ECF2BC71C3}" type="slidenum">
              <a:rPr lang="en-GB"/>
              <a:pPr>
                <a:defRPr/>
              </a:pPr>
              <a:t>20</a:t>
            </a:fld>
            <a:endParaRPr lang="en-GB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2D0430-09E3-4253-8A00-EE0BAE829072}" type="slidenum">
              <a:rPr lang="en-GB"/>
              <a:pPr>
                <a:defRPr/>
              </a:pPr>
              <a:t>21</a:t>
            </a:fld>
            <a:endParaRPr lang="en-GB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81E08D-72F0-4C44-A13F-7633B640E4C9}" type="slidenum">
              <a:rPr lang="en-GB"/>
              <a:pPr>
                <a:defRPr/>
              </a:pPr>
              <a:t>22</a:t>
            </a:fld>
            <a:endParaRPr lang="en-GB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0D3E4E-78CD-492D-939D-907A919B2784}" type="slidenum">
              <a:rPr lang="en-GB"/>
              <a:pPr>
                <a:defRPr/>
              </a:pPr>
              <a:t>23</a:t>
            </a:fld>
            <a:endParaRPr lang="en-GB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B22551-03B3-4AD7-9955-720F0979D84C}" type="slidenum">
              <a:rPr lang="en-GB"/>
              <a:pPr>
                <a:defRPr/>
              </a:pPr>
              <a:t>24</a:t>
            </a:fld>
            <a:endParaRPr lang="en-GB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52FBC0-1471-466C-9CA5-70093222DE0A}" type="slidenum">
              <a:rPr lang="en-GB"/>
              <a:pPr>
                <a:defRPr/>
              </a:pPr>
              <a:t>25</a:t>
            </a:fld>
            <a:endParaRPr lang="en-GB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1B632C-CA2A-484F-81B9-5A2B5F3F07B4}" type="slidenum">
              <a:rPr lang="en-GB"/>
              <a:pPr>
                <a:defRPr/>
              </a:pPr>
              <a:t>26</a:t>
            </a:fld>
            <a:endParaRPr lang="en-GB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DEA153-A7C9-452B-92C7-1896149E5E20}" type="slidenum">
              <a:rPr lang="en-GB"/>
              <a:pPr>
                <a:defRPr/>
              </a:pPr>
              <a:t>27</a:t>
            </a:fld>
            <a:endParaRPr lang="en-GB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9D86C4-BB3E-4FD4-8D44-EE9490CD9F4F}" type="slidenum">
              <a:rPr lang="en-GB"/>
              <a:pPr>
                <a:defRPr/>
              </a:pPr>
              <a:t>28</a:t>
            </a:fld>
            <a:endParaRPr lang="en-GB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A21578-6D7C-4F98-8B1D-EB2B7C0188E4}" type="slidenum">
              <a:rPr lang="en-GB"/>
              <a:pPr>
                <a:defRPr/>
              </a:pPr>
              <a:t>29</a:t>
            </a:fld>
            <a:endParaRPr lang="en-GB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333891-B493-4B14-93D9-9CE06B5FE5A5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9EA189-AFA8-4607-B63C-7740156733D3}" type="slidenum">
              <a:rPr lang="en-GB"/>
              <a:pPr>
                <a:defRPr/>
              </a:pPr>
              <a:t>30</a:t>
            </a:fld>
            <a:endParaRPr lang="en-GB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C008F0-1045-496A-AEC5-1C3E512C1DCF}" type="slidenum">
              <a:rPr lang="en-GB"/>
              <a:pPr>
                <a:defRPr/>
              </a:pPr>
              <a:t>31</a:t>
            </a:fld>
            <a:endParaRPr lang="en-GB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7F1015-EAA1-4834-932C-9352BCC2A7CF}" type="slidenum">
              <a:rPr lang="en-GB"/>
              <a:pPr>
                <a:defRPr/>
              </a:pPr>
              <a:t>32</a:t>
            </a:fld>
            <a:endParaRPr lang="en-GB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C46F33-8BF0-49F9-B26F-0A8306E0E1AE}" type="slidenum">
              <a:rPr lang="en-GB"/>
              <a:pPr>
                <a:defRPr/>
              </a:pPr>
              <a:t>33</a:t>
            </a:fld>
            <a:endParaRPr lang="en-GB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535297-7D57-46B7-B019-54D36CF46DB6}" type="slidenum">
              <a:rPr lang="en-GB"/>
              <a:pPr>
                <a:defRPr/>
              </a:pPr>
              <a:t>34</a:t>
            </a:fld>
            <a:endParaRPr lang="en-GB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E18516-B717-4B07-AA66-AD70172992A4}" type="slidenum">
              <a:rPr lang="en-GB"/>
              <a:pPr>
                <a:defRPr/>
              </a:pPr>
              <a:t>35</a:t>
            </a:fld>
            <a:endParaRPr lang="en-GB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878EC1-0A31-43FB-BAE9-F0A52B996B1D}" type="slidenum">
              <a:rPr lang="en-GB"/>
              <a:pPr>
                <a:defRPr/>
              </a:pPr>
              <a:t>36</a:t>
            </a:fld>
            <a:endParaRPr lang="en-GB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65FF84-7FB3-4775-96EE-CF7CDFC9F5CF}" type="slidenum">
              <a:rPr lang="en-GB"/>
              <a:pPr>
                <a:defRPr/>
              </a:pPr>
              <a:t>37</a:t>
            </a:fld>
            <a:endParaRPr lang="en-GB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56B10B-7A27-450C-9DCA-D1490A402B99}" type="slidenum">
              <a:rPr lang="en-GB"/>
              <a:pPr>
                <a:defRPr/>
              </a:pPr>
              <a:t>38</a:t>
            </a:fld>
            <a:endParaRPr lang="en-GB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67EB67-B40E-4095-BE44-EC06C42F0438}" type="slidenum">
              <a:rPr lang="en-GB"/>
              <a:pPr>
                <a:defRPr/>
              </a:pPr>
              <a:t>39</a:t>
            </a:fld>
            <a:endParaRPr lang="en-GB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76E3F7-F221-4DF3-A4E2-1997D2BFAAA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3BD7BA-9625-41FD-91E6-22A67FC43CDB}" type="slidenum">
              <a:rPr lang="en-GB"/>
              <a:pPr>
                <a:defRPr/>
              </a:pPr>
              <a:t>40</a:t>
            </a:fld>
            <a:endParaRPr lang="en-GB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BB8366-B430-47EC-B0D4-C60F94582F4A}" type="slidenum">
              <a:rPr lang="en-GB"/>
              <a:pPr>
                <a:defRPr/>
              </a:pPr>
              <a:t>41</a:t>
            </a:fld>
            <a:endParaRPr lang="en-GB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1BBDDE-743D-4886-9C65-B195DD85D492}" type="slidenum">
              <a:rPr lang="en-GB"/>
              <a:pPr>
                <a:defRPr/>
              </a:pPr>
              <a:t>42</a:t>
            </a:fld>
            <a:endParaRPr lang="en-GB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EE189C-AD09-4305-85BD-555B057ED8B9}" type="slidenum">
              <a:rPr lang="en-GB"/>
              <a:pPr>
                <a:defRPr/>
              </a:pPr>
              <a:t>43</a:t>
            </a:fld>
            <a:endParaRPr lang="en-GB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D1A519-965E-4BFC-8DFC-7B408DF79DE9}" type="slidenum">
              <a:rPr lang="en-GB" smtClean="0"/>
              <a:pPr>
                <a:defRPr/>
              </a:pPr>
              <a:t>44</a:t>
            </a:fld>
            <a:endParaRPr lang="en-GB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F93014-D7C2-41F4-97C6-1FC1691B2080}" type="slidenum">
              <a:rPr lang="en-GB" smtClean="0"/>
              <a:pPr>
                <a:defRPr/>
              </a:pPr>
              <a:t>45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FC461E-73D3-4175-9DE8-30DD4C27980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534E09-2906-46E5-9885-AC5877475110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7B764-2BB8-4139-9439-24494E8AB171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011426-6240-44FB-9CCD-332582868B5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9A5DCA-ECB5-49C1-9F07-59CD444B1E91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CCFD73-EBDF-4FAC-8CD9-A0DA54EE8A83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66E906-B91E-47B5-8BD2-329761F29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E7C2D9-35F9-4488-B8E4-725E5C7631F0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3D1EC3-2028-4658-86CE-258EECC26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918433-DF83-45E9-AC68-18FF849B3B15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A70471-7739-4F32-A9CA-4755803F8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160C1-2126-4AFE-A19D-2404A2280AD3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C991B-8E0B-44F4-9534-8271E2114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D5779E-7FA8-44E2-AE16-54E6DC0EF328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9EC9FB-AF70-42D7-BF13-897F281CB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B66C15-D7B2-4EF8-BF52-3E5E9494F5C8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422CB0-7D6F-4EE4-BE2D-0B3E951A0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975AC7-B3D4-41F2-B1AA-9F824BC836DF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BB46CE-1C2E-48B1-AE5E-AC254E863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30B0C1-AC6B-4469-ADE8-B850F0EEDF1B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D2B38B-7567-4C4A-A851-E09C9062A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45178A-8CA5-4CA9-A18B-80EADF8E5A2F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1C7F24-655F-4D5E-B7C5-E42A18AE3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FBB549-648E-4986-9305-ACCDFCD08F3E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9E5493-4717-4167-96DD-35BA5D6DC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5576DB-D760-4023-83D9-E78559E34C79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307987-E65D-4AC9-9324-543F6DBCE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B6E156-4E16-45AE-BBE2-C6B5CA3C87DA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CCC0E4-F2A3-474A-B3DA-30A2F5809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1000" r="89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5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74A38C5-5526-4206-802A-FE8A9D578CDF}" type="datetime1">
              <a:rPr lang="en-US"/>
              <a:pPr>
                <a:defRPr/>
              </a:pPr>
              <a:t>4/27/2014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5458D39F-03EA-47DB-8EBF-DAFA8B233DE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_______Microsoft_Office_Word_97_-_20032.doc"/><Relationship Id="rId4" Type="http://schemas.openxmlformats.org/officeDocument/2006/relationships/oleObject" Target="../embeddings/____________Microsoft_Office_Word_97_-_20031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____________Microsoft_Office_Word_97_-_20034.doc"/><Relationship Id="rId4" Type="http://schemas.openxmlformats.org/officeDocument/2006/relationships/oleObject" Target="../embeddings/____________Microsoft_Office_Word_97_-_20033.doc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pedia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_______Microsoft_Office_Word_97_-_20035.doc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285750"/>
            <a:ext cx="7407275" cy="21399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  <a:t>Θεωρίες Μάθησης και ΤΠΕ</a:t>
            </a:r>
            <a:b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  <a:t>Πολυμέσα – </a:t>
            </a:r>
            <a:r>
              <a:rPr lang="el-GR" sz="4000" b="1" dirty="0" err="1" smtClean="0">
                <a:solidFill>
                  <a:schemeClr val="tx2">
                    <a:satMod val="130000"/>
                  </a:schemeClr>
                </a:solidFill>
              </a:rPr>
              <a:t>Υπερμέσα</a:t>
            </a:r>
            <a:endParaRPr lang="en-GB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63" y="3500438"/>
            <a:ext cx="7786687" cy="15716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b="1" i="1" dirty="0" smtClean="0"/>
              <a:t>6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</a:t>
            </a:r>
            <a:r>
              <a:rPr lang="el-GR" b="1" dirty="0" smtClean="0"/>
              <a:t>Κεφάλαιο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Κόμης, Β. (2004), </a:t>
            </a:r>
            <a:r>
              <a:rPr lang="el-GR" i="1" dirty="0" smtClean="0"/>
              <a:t>Εισαγωγή στις Εφαρμογές των ΤΠΕ στην Εκπαίδευση, </a:t>
            </a:r>
            <a:r>
              <a:rPr lang="el-GR" dirty="0" smtClean="0"/>
              <a:t>Αθήνα, Εκδόσεις Νέων Τεχνολογιών</a:t>
            </a:r>
          </a:p>
        </p:txBody>
      </p:sp>
      <p:pic>
        <p:nvPicPr>
          <p:cNvPr id="17412" name="Picture 3" descr="index_to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1750" y="0"/>
            <a:ext cx="276225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Ορισμός του πολυμέσου (2)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1785938"/>
            <a:ext cx="8026400" cy="4114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l-GR" b="1" smtClean="0"/>
              <a:t>Πολυμέσο</a:t>
            </a:r>
            <a:r>
              <a:rPr lang="el-GR" smtClean="0"/>
              <a:t>:  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η δυνατότητα της μηχανής (και της υπολογιστικής εφαρμογής) να διαχειρίζεται πολλά κανάλια αισθητής επικοινωνίας με το χρήστη, όπως σύμβολα (π.χ. κείμενα), ήχος, εικόνα και κινούμενη εικόνα, </a:t>
            </a:r>
            <a:r>
              <a:rPr lang="fr-FR" smtClean="0"/>
              <a:t>video, </a:t>
            </a:r>
            <a:endParaRPr lang="el-GR" smtClean="0"/>
          </a:p>
          <a:p>
            <a:pPr lvl="2">
              <a:lnSpc>
                <a:spcPct val="90000"/>
              </a:lnSpc>
            </a:pPr>
            <a:r>
              <a:rPr lang="fr-FR" smtClean="0"/>
              <a:t>κάποιες φορές εμπλέκει απτές πληροφορίες (π.χ. </a:t>
            </a:r>
            <a:r>
              <a:rPr lang="el-GR" smtClean="0"/>
              <a:t>οθόνες αφής</a:t>
            </a:r>
            <a:r>
              <a:rPr lang="fr-FR" smtClean="0"/>
              <a:t>) ή σωματικές κινήσεις και επιστροφή προσπάθειας (</a:t>
            </a:r>
            <a:r>
              <a:rPr lang="el-GR" smtClean="0"/>
              <a:t>εικονική πραγματικότητα</a:t>
            </a:r>
            <a:r>
              <a:rPr lang="fr-FR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A3CE4A-079F-4E0B-A0AF-4C0A54231A3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err="1">
                <a:latin typeface="Corbel" pitchFamily="34" charset="0"/>
              </a:rPr>
              <a:t>Χαρακτηριστικά</a:t>
            </a:r>
            <a:r>
              <a:rPr lang="fr-FR" dirty="0">
                <a:latin typeface="Corbel" pitchFamily="34" charset="0"/>
              </a:rPr>
              <a:t> </a:t>
            </a:r>
            <a:r>
              <a:rPr lang="el-GR" dirty="0" smtClean="0"/>
              <a:t>των </a:t>
            </a:r>
            <a:r>
              <a:rPr lang="fr-FR" dirty="0" err="1" smtClean="0">
                <a:latin typeface="Corbel" pitchFamily="34" charset="0"/>
              </a:rPr>
              <a:t>πολυμέσων</a:t>
            </a:r>
            <a:endParaRPr lang="fr-FR" dirty="0">
              <a:latin typeface="Corbel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στις απλές εφαρμογές πολυμέσων ο χρήστης δεν έχει έλεγχο του συστήματος</a:t>
            </a:r>
          </a:p>
          <a:p>
            <a:r>
              <a:rPr lang="el-GR" smtClean="0"/>
              <a:t>Η μία πληροφορία διαδέχεται την άλλη</a:t>
            </a:r>
          </a:p>
          <a:p>
            <a:r>
              <a:rPr lang="el-GR" smtClean="0"/>
              <a:t>αφού η δομή του είναι σειριακή ή γραμμική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4699F-5587-4911-9DE8-2459F40288C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Δομή αρχιτεκτονικής πολυμέσων: </a:t>
            </a:r>
            <a:r>
              <a:rPr lang="el-GR" dirty="0"/>
              <a:t>γραμμική, σειριακή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928688" y="2357438"/>
            <a:ext cx="7288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3200"/>
              <a:t>Ένα πολυμέσο έχει την ακόλουθη δομή</a:t>
            </a:r>
            <a:endParaRPr lang="en-GB" sz="3200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987425" y="4857750"/>
            <a:ext cx="81565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2800"/>
              <a:t>Η δομή αυτή θυμίζει δομή βιβλίου: </a:t>
            </a:r>
          </a:p>
          <a:p>
            <a:pPr algn="ctr"/>
            <a:r>
              <a:rPr lang="el-GR" sz="2400"/>
              <a:t>κάθε πληροφορία ακολουθείται από μία μόνο πληροφορία </a:t>
            </a:r>
            <a:endParaRPr lang="en-GB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8FB13-3BBB-485C-AE76-530D383028D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pic>
        <p:nvPicPr>
          <p:cNvPr id="2867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429000"/>
            <a:ext cx="76327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Ορισμός </a:t>
            </a:r>
            <a:r>
              <a:rPr lang="el-GR" dirty="0"/>
              <a:t>του αλληλεπιδραστικού πολυμέσου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38" y="2000250"/>
            <a:ext cx="7499350" cy="4248150"/>
          </a:xfrm>
        </p:spPr>
        <p:txBody>
          <a:bodyPr/>
          <a:lstStyle/>
          <a:p>
            <a:pPr lvl="1"/>
            <a:r>
              <a:rPr lang="el-GR" smtClean="0"/>
              <a:t>η έννοια του αλληλεπιδραστικού πολυμέσου αφορά τη δυνατότητα αυτών των συστημάτων πολυμέσων που επιτρέπουν την </a:t>
            </a:r>
            <a:r>
              <a:rPr lang="el-GR" u="sng" smtClean="0">
                <a:solidFill>
                  <a:srgbClr val="FF0000"/>
                </a:solidFill>
              </a:rPr>
              <a:t>αλληλεπίδραση</a:t>
            </a:r>
            <a:r>
              <a:rPr lang="el-GR" smtClean="0"/>
              <a:t> με το χρήστη, </a:t>
            </a:r>
          </a:p>
          <a:p>
            <a:pPr lvl="1"/>
            <a:r>
              <a:rPr lang="el-GR" smtClean="0"/>
              <a:t>τη δυνατότητα δηλαδή  να επεμβαίνει στην εξέλιξη της εφαρμογής καθορίζοντας το τι και πότε θα δει ή θα ακούσει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AC3E7-E749-4957-993A-1B78A44675F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214313"/>
            <a:ext cx="772001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Αρχιτεκτονική </a:t>
            </a:r>
            <a:r>
              <a:rPr lang="el-GR" dirty="0"/>
              <a:t>δομή αλληλεπιδραστικού πολυμέσου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84313"/>
            <a:ext cx="7119937" cy="503237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l-GR" sz="2400" smtClean="0"/>
              <a:t>συνήθως δενδροειδής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4F7ED-4CC3-4728-B6C0-32DB9EF498A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pic>
        <p:nvPicPr>
          <p:cNvPr id="3072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1628775"/>
            <a:ext cx="6264275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57188"/>
            <a:ext cx="779303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Διαφορές πολυμέσου και αλληλεπιδραστικού πολυμέσου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0125" y="1714500"/>
            <a:ext cx="7715250" cy="4257675"/>
          </a:xfrm>
        </p:spPr>
        <p:txBody>
          <a:bodyPr/>
          <a:lstStyle/>
          <a:p>
            <a:r>
              <a:rPr lang="el-GR" sz="2400" smtClean="0"/>
              <a:t> ποια η διαφορά;</a:t>
            </a:r>
          </a:p>
          <a:p>
            <a:r>
              <a:rPr lang="el-GR" sz="2400" smtClean="0">
                <a:solidFill>
                  <a:srgbClr val="FF0000"/>
                </a:solidFill>
              </a:rPr>
              <a:t>Στη δομή που είναι οργανωμένη η πληροφορία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55650" y="3716338"/>
          <a:ext cx="7696200" cy="2566987"/>
        </p:xfrm>
        <a:graphic>
          <a:graphicData uri="http://schemas.openxmlformats.org/presentationml/2006/ole">
            <p:oleObj spid="_x0000_s1026" name="Έγγραφο " r:id="rId4" imgW="5274360" imgH="3017520" progId="Word.Document.8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1403350" y="2636838"/>
          <a:ext cx="4746625" cy="958850"/>
        </p:xfrm>
        <a:graphic>
          <a:graphicData uri="http://schemas.openxmlformats.org/presentationml/2006/ole">
            <p:oleObj spid="_x0000_s1027" name="Έγγραφο " r:id="rId5" imgW="5502960" imgH="759240" progId="Word.Documen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C097E-9ACF-456D-A1D1-4DD524C7765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32" name="TextBox 7"/>
          <p:cNvSpPr txBox="1">
            <a:spLocks noChangeArrowheads="1"/>
          </p:cNvSpPr>
          <p:nvPr/>
        </p:nvSpPr>
        <p:spPr bwMode="auto">
          <a:xfrm>
            <a:off x="6500813" y="2928938"/>
            <a:ext cx="1041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σειριακή</a:t>
            </a:r>
            <a:endParaRPr lang="en-GB"/>
          </a:p>
        </p:txBody>
      </p:sp>
      <p:sp>
        <p:nvSpPr>
          <p:cNvPr id="1033" name="TextBox 8"/>
          <p:cNvSpPr txBox="1">
            <a:spLocks noChangeArrowheads="1"/>
          </p:cNvSpPr>
          <p:nvPr/>
        </p:nvSpPr>
        <p:spPr bwMode="auto">
          <a:xfrm>
            <a:off x="7572375" y="4857750"/>
            <a:ext cx="143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δενδροειδής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14313"/>
            <a:ext cx="7793038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3600" dirty="0" smtClean="0"/>
              <a:t>Από το Αλληλεπιδραστικό Πολυμέσο στο </a:t>
            </a:r>
            <a:r>
              <a:rPr lang="el-GR" sz="3600" dirty="0" err="1" smtClean="0"/>
              <a:t>Υπερμέσο</a:t>
            </a:r>
            <a:endParaRPr lang="en-GB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4594E-2EDA-4643-BB67-84A96B6814E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3174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88" y="1357313"/>
            <a:ext cx="55975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Box 22"/>
          <p:cNvSpPr txBox="1">
            <a:spLocks noChangeArrowheads="1"/>
          </p:cNvSpPr>
          <p:nvPr/>
        </p:nvSpPr>
        <p:spPr bwMode="auto">
          <a:xfrm>
            <a:off x="1143000" y="1571625"/>
            <a:ext cx="3357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«Οριζόντιοι» σύνδεσμοι</a:t>
            </a:r>
          </a:p>
          <a:p>
            <a:r>
              <a:rPr lang="el-GR"/>
              <a:t>Μεταβάλλουν τη δομή</a:t>
            </a:r>
          </a:p>
          <a:p>
            <a:endParaRPr lang="el-GR"/>
          </a:p>
          <a:p>
            <a:r>
              <a:rPr lang="el-GR"/>
              <a:t>Νέα δομή: δομή δικτύου</a:t>
            </a:r>
            <a:endParaRPr lang="en-GB"/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4357688" y="2786063"/>
            <a:ext cx="2928937" cy="2857500"/>
            <a:chOff x="4357686" y="2786058"/>
            <a:chExt cx="2928958" cy="2857520"/>
          </a:xfrm>
        </p:grpSpPr>
        <p:cxnSp>
          <p:nvCxnSpPr>
            <p:cNvPr id="25" name="Straight Arrow Connector 24"/>
            <p:cNvCxnSpPr/>
            <p:nvPr/>
          </p:nvCxnSpPr>
          <p:spPr>
            <a:xfrm flipV="1">
              <a:off x="4929190" y="2786058"/>
              <a:ext cx="2071702" cy="71438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4357686" y="4143379"/>
              <a:ext cx="1857388" cy="64294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0800000">
              <a:off x="5500694" y="4786322"/>
              <a:ext cx="1785950" cy="85725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57188"/>
            <a:ext cx="779303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Διαφορές </a:t>
            </a:r>
            <a:r>
              <a:rPr lang="el-GR" dirty="0" smtClean="0"/>
              <a:t>αλληλεπιδραστικού πολυμέσου και υπερμέσου</a:t>
            </a:r>
            <a:endParaRPr lang="el-GR" dirty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0125" y="1714500"/>
            <a:ext cx="7715250" cy="4257675"/>
          </a:xfrm>
        </p:spPr>
        <p:txBody>
          <a:bodyPr/>
          <a:lstStyle/>
          <a:p>
            <a:r>
              <a:rPr lang="el-GR" sz="2400" smtClean="0"/>
              <a:t> </a:t>
            </a:r>
            <a:r>
              <a:rPr lang="el-GR" sz="2000" smtClean="0"/>
              <a:t>ποια η διαφορά; </a:t>
            </a:r>
            <a:r>
              <a:rPr lang="el-GR" sz="2000" smtClean="0">
                <a:solidFill>
                  <a:srgbClr val="FF0000"/>
                </a:solidFill>
              </a:rPr>
              <a:t>Στη δομή που είναι οργανωμένη η πληροφορία</a:t>
            </a:r>
            <a:endParaRPr lang="el-GR" sz="2400" smtClean="0">
              <a:solidFill>
                <a:srgbClr val="FF000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5750" y="2786063"/>
          <a:ext cx="4071938" cy="3429000"/>
        </p:xfrm>
        <a:graphic>
          <a:graphicData uri="http://schemas.openxmlformats.org/presentationml/2006/ole">
            <p:oleObj spid="_x0000_s2050" name="Έγγραφο " r:id="rId4" imgW="5274360" imgH="3017520" progId="Word.Documen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B664B-DB2B-4F13-BFC6-635ED40F6D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056" name="TextBox 7"/>
          <p:cNvSpPr txBox="1">
            <a:spLocks noChangeArrowheads="1"/>
          </p:cNvSpPr>
          <p:nvPr/>
        </p:nvSpPr>
        <p:spPr bwMode="auto">
          <a:xfrm>
            <a:off x="6572250" y="2428875"/>
            <a:ext cx="850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Δίκτυο</a:t>
            </a:r>
            <a:endParaRPr lang="en-GB"/>
          </a:p>
        </p:txBody>
      </p:sp>
      <p:sp>
        <p:nvSpPr>
          <p:cNvPr id="2057" name="TextBox 8"/>
          <p:cNvSpPr txBox="1">
            <a:spLocks noChangeArrowheads="1"/>
          </p:cNvSpPr>
          <p:nvPr/>
        </p:nvSpPr>
        <p:spPr bwMode="auto">
          <a:xfrm>
            <a:off x="1785938" y="2428875"/>
            <a:ext cx="944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Δένδρο</a:t>
            </a:r>
            <a:endParaRPr lang="en-GB"/>
          </a:p>
        </p:txBody>
      </p:sp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4500563" y="3071813"/>
          <a:ext cx="4857750" cy="3286125"/>
        </p:xfrm>
        <a:graphic>
          <a:graphicData uri="http://schemas.openxmlformats.org/presentationml/2006/ole">
            <p:oleObj spid="_x0000_s2051" name="Document" r:id="rId5" imgW="5276547" imgH="204806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Διαφορές στις έννοιες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>
                <a:sym typeface="Wingdings" pitchFamily="2" charset="2"/>
              </a:rPr>
              <a:t></a:t>
            </a:r>
            <a:r>
              <a:rPr lang="el-GR" smtClean="0"/>
              <a:t> η έννοια του πολυμέσου δεν συνεπάγεται τη έννοια του υπερμέσου </a:t>
            </a:r>
          </a:p>
          <a:p>
            <a:r>
              <a:rPr lang="el-GR" smtClean="0">
                <a:sym typeface="Wingdings" pitchFamily="2" charset="2"/>
              </a:rPr>
              <a:t></a:t>
            </a:r>
            <a:r>
              <a:rPr lang="el-GR" smtClean="0"/>
              <a:t> ένα υπερμέσο δεν είναι ένα αλληλεπιδραστικό πολυμέσο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85376-C857-4817-8DA7-DD2B94B09F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Υπερκείμενα - </a:t>
            </a:r>
            <a:r>
              <a:rPr lang="el-GR" dirty="0" err="1" smtClean="0"/>
              <a:t>Υπερμέσα</a:t>
            </a:r>
            <a:endParaRPr lang="en-GB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smtClean="0">
                <a:solidFill>
                  <a:srgbClr val="FF0000"/>
                </a:solidFill>
              </a:rPr>
              <a:t>20</a:t>
            </a:r>
            <a:r>
              <a:rPr lang="el-GR" sz="2800" baseline="30000" smtClean="0">
                <a:solidFill>
                  <a:srgbClr val="FF0000"/>
                </a:solidFill>
              </a:rPr>
              <a:t>ος</a:t>
            </a:r>
            <a:r>
              <a:rPr lang="el-GR" sz="2800" smtClean="0">
                <a:solidFill>
                  <a:srgbClr val="FF0000"/>
                </a:solidFill>
              </a:rPr>
              <a:t> και 21</a:t>
            </a:r>
            <a:r>
              <a:rPr lang="el-GR" sz="2800" baseline="30000" smtClean="0">
                <a:solidFill>
                  <a:srgbClr val="FF0000"/>
                </a:solidFill>
              </a:rPr>
              <a:t>ος</a:t>
            </a:r>
            <a:r>
              <a:rPr lang="el-GR" sz="2800" smtClean="0">
                <a:solidFill>
                  <a:srgbClr val="FF0000"/>
                </a:solidFill>
              </a:rPr>
              <a:t> Αιώνας</a:t>
            </a:r>
          </a:p>
          <a:p>
            <a:r>
              <a:rPr lang="el-GR" sz="2800" smtClean="0">
                <a:solidFill>
                  <a:srgbClr val="FF0000"/>
                </a:solidFill>
              </a:rPr>
              <a:t>Παράγουμε πολύ περισσότερη πληροφορία από την πληροφορία στην οποία μπορούμε να έχουμε πρόσβαση</a:t>
            </a:r>
          </a:p>
          <a:p>
            <a:r>
              <a:rPr lang="el-GR" sz="2800" smtClean="0"/>
              <a:t>Βασικό πρόβλημα:</a:t>
            </a:r>
          </a:p>
          <a:p>
            <a:pPr lvl="1"/>
            <a:r>
              <a:rPr lang="el-GR" sz="2400" smtClean="0"/>
              <a:t>Οι άνθρωποι δεν μπορούν να μάθουν το σύνολο της διαθέσιμης πληροφορίας</a:t>
            </a:r>
          </a:p>
          <a:p>
            <a:pPr lvl="1"/>
            <a:r>
              <a:rPr lang="el-GR" sz="2400" smtClean="0"/>
              <a:t>Χρειαζόμαστε εργαλεία ώστε να έχουμε πρόσβαση στην πληροφορία όταν πραγματικά την χρειαζόμαστε  </a:t>
            </a:r>
          </a:p>
          <a:p>
            <a:endParaRPr lang="en-GB" sz="2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D90ABD-10B4-4139-B455-4062EF7C211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solidFill>
                  <a:schemeClr val="tx2">
                    <a:satMod val="130000"/>
                  </a:schemeClr>
                </a:solidFill>
              </a:rPr>
              <a:t>Σκοπός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4800600"/>
          </a:xfrm>
        </p:spPr>
        <p:txBody>
          <a:bodyPr/>
          <a:lstStyle/>
          <a:p>
            <a:pPr eaLnBrk="1" hangingPunct="1"/>
            <a:r>
              <a:rPr lang="el-GR" sz="2400" smtClean="0"/>
              <a:t>Η συνοπτική παρουσίαση </a:t>
            </a:r>
          </a:p>
          <a:p>
            <a:pPr lvl="1" eaLnBrk="1" hangingPunct="1"/>
            <a:r>
              <a:rPr lang="el-GR" sz="2400" smtClean="0"/>
              <a:t>των συστημάτων πολυμέσων – υπερμέσων </a:t>
            </a:r>
            <a:endParaRPr lang="en-US" sz="2400" smtClean="0">
              <a:latin typeface="Corbel" pitchFamily="34" charset="0"/>
            </a:endParaRPr>
          </a:p>
          <a:p>
            <a:pPr lvl="1" eaLnBrk="1" hangingPunct="1"/>
            <a:r>
              <a:rPr lang="el-GR" sz="2400" smtClean="0"/>
              <a:t>και το πως επηρεάζουν την ένταξη των ΤΠΕ στην εκπαίδευση και τη σχεδίαση εκπαιδευτικών εφαρμογών. </a:t>
            </a:r>
          </a:p>
          <a:p>
            <a:pPr eaLnBrk="1" hangingPunct="1"/>
            <a:r>
              <a:rPr lang="el-GR" sz="2400" smtClean="0"/>
              <a:t>Η έμφαση δίνεται </a:t>
            </a:r>
          </a:p>
          <a:p>
            <a:pPr lvl="1" eaLnBrk="1" hangingPunct="1"/>
            <a:r>
              <a:rPr lang="el-GR" sz="2400" smtClean="0"/>
              <a:t>στο πως ο εποικοδομισμός και η γνωστική θεωρία επιδρούν στο σχεδιασμό και την ανάπτυξη μαθησιακών περιβαλλόντων με τη χρήση υπολογιστικών και δικτυακών τεχνολογιών.</a:t>
            </a:r>
          </a:p>
          <a:p>
            <a:pPr eaLnBrk="1" hangingPunct="1"/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ΤΠΕ και Εκπαίδευση, Β. Κόμης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49D8B-85E9-4255-92C9-74B6A291175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Η έννοια του υπερκειμένου </a:t>
            </a:r>
            <a:endParaRPr lang="el-GR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71625"/>
            <a:ext cx="7831138" cy="4329113"/>
          </a:xfrm>
        </p:spPr>
        <p:txBody>
          <a:bodyPr/>
          <a:lstStyle/>
          <a:p>
            <a:pPr lvl="1"/>
            <a:r>
              <a:rPr lang="el-GR" smtClean="0"/>
              <a:t>Η πρόσβαση στην πληροφορία υστερεί σε σχέση με τις δυνατότητες και τους τρόπους παραγωγής της πληροφορίας</a:t>
            </a:r>
          </a:p>
          <a:p>
            <a:r>
              <a:rPr lang="el-GR" smtClean="0"/>
              <a:t>Ζητούμενο:</a:t>
            </a:r>
          </a:p>
          <a:p>
            <a:pPr lvl="1"/>
            <a:r>
              <a:rPr lang="el-GR" smtClean="0"/>
              <a:t>Η βελτίωση των τρόπων πρόσβασης στην πληροφορία</a:t>
            </a:r>
          </a:p>
          <a:p>
            <a:pPr lvl="1"/>
            <a:r>
              <a:rPr lang="el-GR" smtClean="0">
                <a:solidFill>
                  <a:srgbClr val="FF0000"/>
                </a:solidFill>
              </a:rPr>
              <a:t>Η αναζήτηση και η εύρεση της επιθυμητής πληροφορίας εξαρτάται από τον τρόπο με τον οποίο είναι οργανωμένη και αποθηκευμένη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450CE-F0EF-43D9-A05D-77ADFDFA283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Υπερκείμενο: κύρια </a:t>
            </a:r>
            <a:r>
              <a:rPr lang="el-GR" dirty="0"/>
              <a:t>ιδέα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785938"/>
            <a:ext cx="7458075" cy="4310062"/>
          </a:xfrm>
        </p:spPr>
        <p:txBody>
          <a:bodyPr/>
          <a:lstStyle/>
          <a:p>
            <a:pPr marL="365125" lvl="1" indent="-282575">
              <a:spcBef>
                <a:spcPts val="600"/>
              </a:spcBef>
              <a:buSzPct val="80000"/>
              <a:buFont typeface="Wingdings 2" pitchFamily="18" charset="2"/>
              <a:buChar char=""/>
              <a:defRPr/>
            </a:pPr>
            <a:r>
              <a:rPr lang="el-GR" b="1" dirty="0" err="1" smtClean="0"/>
              <a:t>Vannevar</a:t>
            </a:r>
            <a:r>
              <a:rPr lang="el-GR" b="1" dirty="0" smtClean="0"/>
              <a:t> </a:t>
            </a:r>
            <a:r>
              <a:rPr lang="el-GR" b="1" dirty="0" err="1" smtClean="0"/>
              <a:t>Bush</a:t>
            </a:r>
            <a:r>
              <a:rPr lang="el-GR" dirty="0" smtClean="0"/>
              <a:t> (1945), η ιδέα του υπερκειμένου (</a:t>
            </a:r>
            <a:r>
              <a:rPr lang="el-GR" dirty="0" err="1" smtClean="0"/>
              <a:t>hypertext</a:t>
            </a:r>
            <a:r>
              <a:rPr lang="el-GR" dirty="0" smtClean="0"/>
              <a:t>): </a:t>
            </a:r>
          </a:p>
          <a:p>
            <a:pPr>
              <a:defRPr/>
            </a:pPr>
            <a:r>
              <a:rPr lang="el-GR" sz="2400" dirty="0" smtClean="0"/>
              <a:t>Η δημιουργία ενός μέσου που θα επιτρέπει την </a:t>
            </a:r>
            <a:r>
              <a:rPr lang="el-GR" sz="2400" b="1" dirty="0" smtClean="0"/>
              <a:t>αποθήκευση</a:t>
            </a:r>
            <a:r>
              <a:rPr lang="el-GR" sz="2400" dirty="0" smtClean="0"/>
              <a:t> και τη </a:t>
            </a:r>
            <a:r>
              <a:rPr lang="el-GR" sz="2400" b="1" dirty="0" smtClean="0"/>
              <a:t>χρησιμοποίηση</a:t>
            </a:r>
            <a:r>
              <a:rPr lang="el-GR" sz="2400" dirty="0" smtClean="0"/>
              <a:t> των πληροφοριών ευνοώντας τη συνειρμική σκέψη</a:t>
            </a:r>
          </a:p>
          <a:p>
            <a:pPr lvl="1">
              <a:defRPr/>
            </a:pPr>
            <a:r>
              <a:rPr lang="el-GR" sz="2400" b="1" dirty="0" err="1" smtClean="0"/>
              <a:t>memex</a:t>
            </a:r>
            <a:r>
              <a:rPr lang="el-GR" sz="2400" b="1" dirty="0" smtClean="0"/>
              <a:t> (</a:t>
            </a:r>
            <a:r>
              <a:rPr lang="el-GR" sz="2400" b="1" dirty="0" err="1" smtClean="0"/>
              <a:t>Memory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Extender</a:t>
            </a:r>
            <a:r>
              <a:rPr lang="el-GR" sz="2400" b="1" dirty="0" smtClean="0"/>
              <a:t>)</a:t>
            </a:r>
            <a:r>
              <a:rPr lang="el-GR" sz="2400" dirty="0" smtClean="0"/>
              <a:t>: θα επέτρεπε τη δημιουργία “</a:t>
            </a:r>
            <a:r>
              <a:rPr lang="el-GR" sz="2400" b="1" dirty="0" err="1" smtClean="0"/>
              <a:t>προσεταιριστικών</a:t>
            </a:r>
            <a:r>
              <a:rPr lang="el-GR" sz="2400" b="1" dirty="0" smtClean="0"/>
              <a:t> δεικτών</a:t>
            </a:r>
            <a:r>
              <a:rPr lang="el-GR" sz="2400" dirty="0" smtClean="0"/>
              <a:t>” (</a:t>
            </a:r>
            <a:r>
              <a:rPr lang="el-GR" sz="2400" dirty="0" err="1" smtClean="0"/>
              <a:t>index</a:t>
            </a:r>
            <a:r>
              <a:rPr lang="el-GR" sz="2400" dirty="0" smtClean="0"/>
              <a:t> </a:t>
            </a:r>
            <a:r>
              <a:rPr lang="el-GR" sz="2400" dirty="0" err="1" smtClean="0"/>
              <a:t>associative</a:t>
            </a:r>
            <a:r>
              <a:rPr lang="el-GR" sz="2400" dirty="0" smtClean="0"/>
              <a:t>), οι οποίοι και θα απομνημόνευαν τους </a:t>
            </a:r>
            <a:r>
              <a:rPr lang="el-GR" sz="2400" b="1" dirty="0" smtClean="0"/>
              <a:t>συνδέσμους</a:t>
            </a:r>
            <a:r>
              <a:rPr lang="el-GR" sz="2400" dirty="0" smtClean="0"/>
              <a:t> (</a:t>
            </a:r>
            <a:r>
              <a:rPr lang="el-GR" sz="2400" dirty="0" err="1" smtClean="0"/>
              <a:t>links</a:t>
            </a:r>
            <a:r>
              <a:rPr lang="el-GR" sz="2400" dirty="0" smtClean="0"/>
              <a:t>) ανάμεσα στα </a:t>
            </a:r>
            <a:r>
              <a:rPr lang="el-GR" sz="2400" dirty="0" err="1" smtClean="0"/>
              <a:t>σημασιολογικώς</a:t>
            </a:r>
            <a:r>
              <a:rPr lang="el-GR" sz="2400" dirty="0" smtClean="0"/>
              <a:t> συνδεμένα μέρη ενός συνόλου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5A834-E782-464F-9ECC-D5B02BA4B7C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Ορολογία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l-GR" smtClean="0"/>
              <a:t>υπερκείμενα, υπερμέσα, Διαδίκτυο </a:t>
            </a:r>
          </a:p>
          <a:p>
            <a:r>
              <a:rPr lang="el-GR" smtClean="0"/>
              <a:t>πολυμέσα, αλληλεπιδραστικά πολυμέσα</a:t>
            </a:r>
          </a:p>
          <a:p>
            <a:pPr lvl="1"/>
            <a:endParaRPr lang="el-GR" smtClean="0"/>
          </a:p>
          <a:p>
            <a:r>
              <a:rPr lang="el-GR" smtClean="0"/>
              <a:t>η έννοια του Yπερκειμένου: κείμενα συνδεμένα μεταξύ τους με </a:t>
            </a:r>
            <a:r>
              <a:rPr lang="el-GR" u="sng" smtClean="0"/>
              <a:t>μη γραμμικό </a:t>
            </a:r>
            <a:r>
              <a:rPr lang="el-GR" smtClean="0"/>
              <a:t>τρόπο </a:t>
            </a:r>
          </a:p>
          <a:p>
            <a:r>
              <a:rPr lang="el-GR" b="1" smtClean="0"/>
              <a:t>Διαδίκτυο</a:t>
            </a:r>
            <a:r>
              <a:rPr lang="el-GR" smtClean="0"/>
              <a:t>: το μεγαλύτερο υπερκείμενο</a:t>
            </a:r>
          </a:p>
          <a:p>
            <a:pPr lvl="1">
              <a:buFont typeface="Wingdings" pitchFamily="2" charset="2"/>
              <a:buNone/>
            </a:pPr>
            <a:r>
              <a:rPr lang="en-GB" smtClean="0"/>
              <a:t>Wikipedia </a:t>
            </a:r>
          </a:p>
          <a:p>
            <a:pPr lvl="1">
              <a:buFont typeface="Wingdings" pitchFamily="2" charset="2"/>
              <a:buNone/>
            </a:pPr>
            <a:r>
              <a:rPr lang="en-GB" smtClean="0">
                <a:hlinkClick r:id="rId3"/>
              </a:rPr>
              <a:t>http://en.pedia.org/</a:t>
            </a:r>
            <a:r>
              <a:rPr lang="en-GB" smtClean="0"/>
              <a:t> </a:t>
            </a:r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06DB5-936F-4600-859B-1CAE39C6C19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Κείμενα – </a:t>
            </a:r>
            <a:r>
              <a:rPr lang="el-GR" dirty="0" smtClean="0"/>
              <a:t>Υπερκείμενα (1)</a:t>
            </a:r>
            <a:endParaRPr lang="el-GR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mtClean="0"/>
              <a:t>Ομοιότητες και διαφορές</a:t>
            </a:r>
          </a:p>
          <a:p>
            <a:pPr lvl="1"/>
            <a:r>
              <a:rPr lang="el-GR" b="1" smtClean="0">
                <a:sym typeface="Wingdings" pitchFamily="2" charset="2"/>
              </a:rPr>
              <a:t></a:t>
            </a:r>
            <a:r>
              <a:rPr lang="el-GR" b="1" smtClean="0"/>
              <a:t> κείμενο</a:t>
            </a:r>
            <a:r>
              <a:rPr lang="el-GR" smtClean="0"/>
              <a:t>: </a:t>
            </a:r>
            <a:r>
              <a:rPr lang="el-GR" b="1" smtClean="0"/>
              <a:t>γραμμική δομή</a:t>
            </a:r>
            <a:r>
              <a:rPr lang="el-GR" smtClean="0"/>
              <a:t>, λίγο ή πολύ ισχυρώς ιεραρχημένη</a:t>
            </a:r>
          </a:p>
          <a:p>
            <a:pPr lvl="2"/>
            <a:r>
              <a:rPr lang="el-GR" smtClean="0"/>
              <a:t>τα στοιχεία (περισσότερο ή λιγότερο αυτόνομα) είναι συνδεμένα με σχέσεις διάταξης: από ένα στοιχείο μπορώ να μεταβώ σε ένα μόνο στοιχείο (προηγούμενη ή επόμενη σελίδα του βιβλίου)</a:t>
            </a:r>
          </a:p>
          <a:p>
            <a:pPr lvl="1"/>
            <a:r>
              <a:rPr lang="el-GR" smtClean="0">
                <a:sym typeface="Wingdings" pitchFamily="2" charset="2"/>
              </a:rPr>
              <a:t></a:t>
            </a:r>
            <a:r>
              <a:rPr lang="el-GR" smtClean="0"/>
              <a:t> </a:t>
            </a:r>
            <a:r>
              <a:rPr lang="el-GR" b="1" smtClean="0"/>
              <a:t>υπερκείμενο</a:t>
            </a:r>
            <a:r>
              <a:rPr lang="el-GR" smtClean="0"/>
              <a:t>: </a:t>
            </a:r>
            <a:r>
              <a:rPr lang="el-GR" b="1" smtClean="0"/>
              <a:t>δομή σε δίκτυο</a:t>
            </a:r>
          </a:p>
          <a:p>
            <a:pPr lvl="2"/>
            <a:r>
              <a:rPr lang="el-GR" smtClean="0"/>
              <a:t>Από ένα στοιχείο μπορώ να μεταβώ σε περισσότερα του ενός στοιχεία (από μία ιστοσελίδα μπορώ να πάω συνήθως σε πολλές άλλες ιστοσελίδες)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72F442-E5CC-4018-9815-3E38F7A9D29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Κείμενα – </a:t>
            </a:r>
            <a:r>
              <a:rPr lang="el-GR" dirty="0" smtClean="0"/>
              <a:t>Υπερκείμενα (2)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AE94A-552A-4B19-A064-92FF2D0E597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38917" name="TextBox 6"/>
          <p:cNvSpPr txBox="1">
            <a:spLocks noChangeArrowheads="1"/>
          </p:cNvSpPr>
          <p:nvPr/>
        </p:nvSpPr>
        <p:spPr bwMode="auto">
          <a:xfrm>
            <a:off x="1000125" y="221456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18" name="TextBox 7"/>
          <p:cNvSpPr txBox="1">
            <a:spLocks noChangeArrowheads="1"/>
          </p:cNvSpPr>
          <p:nvPr/>
        </p:nvSpPr>
        <p:spPr bwMode="auto">
          <a:xfrm>
            <a:off x="2428875" y="221456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19" name="TextBox 9"/>
          <p:cNvSpPr txBox="1">
            <a:spLocks noChangeArrowheads="1"/>
          </p:cNvSpPr>
          <p:nvPr/>
        </p:nvSpPr>
        <p:spPr bwMode="auto">
          <a:xfrm>
            <a:off x="3857625" y="221456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20" name="TextBox 10"/>
          <p:cNvSpPr txBox="1">
            <a:spLocks noChangeArrowheads="1"/>
          </p:cNvSpPr>
          <p:nvPr/>
        </p:nvSpPr>
        <p:spPr bwMode="auto">
          <a:xfrm>
            <a:off x="5286375" y="221456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21" name="TextBox 11"/>
          <p:cNvSpPr txBox="1">
            <a:spLocks noChangeArrowheads="1"/>
          </p:cNvSpPr>
          <p:nvPr/>
        </p:nvSpPr>
        <p:spPr bwMode="auto">
          <a:xfrm>
            <a:off x="6710363" y="221456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cxnSp>
        <p:nvCxnSpPr>
          <p:cNvPr id="14" name="Straight Arrow Connector 13"/>
          <p:cNvCxnSpPr>
            <a:stCxn id="38917" idx="3"/>
            <a:endCxn id="38918" idx="1"/>
          </p:cNvCxnSpPr>
          <p:nvPr/>
        </p:nvCxnSpPr>
        <p:spPr>
          <a:xfrm>
            <a:off x="1933575" y="2398713"/>
            <a:ext cx="4953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57563" y="2427288"/>
            <a:ext cx="4953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786313" y="2427288"/>
            <a:ext cx="4953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215063" y="2428875"/>
            <a:ext cx="4953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6" name="TextBox 20"/>
          <p:cNvSpPr txBox="1">
            <a:spLocks noChangeArrowheads="1"/>
          </p:cNvSpPr>
          <p:nvPr/>
        </p:nvSpPr>
        <p:spPr bwMode="auto">
          <a:xfrm>
            <a:off x="2857500" y="4143375"/>
            <a:ext cx="9334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27" name="TextBox 21"/>
          <p:cNvSpPr txBox="1">
            <a:spLocks noChangeArrowheads="1"/>
          </p:cNvSpPr>
          <p:nvPr/>
        </p:nvSpPr>
        <p:spPr bwMode="auto">
          <a:xfrm>
            <a:off x="4500563" y="392906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28" name="TextBox 22"/>
          <p:cNvSpPr txBox="1">
            <a:spLocks noChangeArrowheads="1"/>
          </p:cNvSpPr>
          <p:nvPr/>
        </p:nvSpPr>
        <p:spPr bwMode="auto">
          <a:xfrm>
            <a:off x="3214688" y="5286375"/>
            <a:ext cx="9334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29" name="TextBox 23"/>
          <p:cNvSpPr txBox="1">
            <a:spLocks noChangeArrowheads="1"/>
          </p:cNvSpPr>
          <p:nvPr/>
        </p:nvSpPr>
        <p:spPr bwMode="auto">
          <a:xfrm>
            <a:off x="4714875" y="5143500"/>
            <a:ext cx="9334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30" name="TextBox 24"/>
          <p:cNvSpPr txBox="1">
            <a:spLocks noChangeArrowheads="1"/>
          </p:cNvSpPr>
          <p:nvPr/>
        </p:nvSpPr>
        <p:spPr bwMode="auto">
          <a:xfrm>
            <a:off x="5929313" y="4572000"/>
            <a:ext cx="9334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31" name="TextBox 25"/>
          <p:cNvSpPr txBox="1">
            <a:spLocks noChangeArrowheads="1"/>
          </p:cNvSpPr>
          <p:nvPr/>
        </p:nvSpPr>
        <p:spPr bwMode="auto">
          <a:xfrm>
            <a:off x="5214938" y="592931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32" name="TextBox 26"/>
          <p:cNvSpPr txBox="1">
            <a:spLocks noChangeArrowheads="1"/>
          </p:cNvSpPr>
          <p:nvPr/>
        </p:nvSpPr>
        <p:spPr bwMode="auto">
          <a:xfrm>
            <a:off x="6572250" y="5572125"/>
            <a:ext cx="9334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33" name="TextBox 27"/>
          <p:cNvSpPr txBox="1">
            <a:spLocks noChangeArrowheads="1"/>
          </p:cNvSpPr>
          <p:nvPr/>
        </p:nvSpPr>
        <p:spPr bwMode="auto">
          <a:xfrm>
            <a:off x="2500313" y="6072188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34" name="TextBox 28"/>
          <p:cNvSpPr txBox="1">
            <a:spLocks noChangeArrowheads="1"/>
          </p:cNvSpPr>
          <p:nvPr/>
        </p:nvSpPr>
        <p:spPr bwMode="auto">
          <a:xfrm>
            <a:off x="1643063" y="1714500"/>
            <a:ext cx="5910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Διάβασμα σελίδα, σελίδα: Γραμμική χρήση - ξεφύλλισμα</a:t>
            </a:r>
            <a:endParaRPr lang="en-GB"/>
          </a:p>
        </p:txBody>
      </p:sp>
      <p:sp>
        <p:nvSpPr>
          <p:cNvPr id="38935" name="TextBox 29"/>
          <p:cNvSpPr txBox="1">
            <a:spLocks noChangeArrowheads="1"/>
          </p:cNvSpPr>
          <p:nvPr/>
        </p:nvSpPr>
        <p:spPr bwMode="auto">
          <a:xfrm>
            <a:off x="1357313" y="421481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36" name="TextBox 30"/>
          <p:cNvSpPr txBox="1">
            <a:spLocks noChangeArrowheads="1"/>
          </p:cNvSpPr>
          <p:nvPr/>
        </p:nvSpPr>
        <p:spPr bwMode="auto">
          <a:xfrm>
            <a:off x="6000750" y="3571875"/>
            <a:ext cx="9334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sp>
        <p:nvSpPr>
          <p:cNvPr id="38937" name="TextBox 31"/>
          <p:cNvSpPr txBox="1">
            <a:spLocks noChangeArrowheads="1"/>
          </p:cNvSpPr>
          <p:nvPr/>
        </p:nvSpPr>
        <p:spPr bwMode="auto">
          <a:xfrm>
            <a:off x="7429500" y="4786313"/>
            <a:ext cx="9334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κείμενο</a:t>
            </a:r>
            <a:endParaRPr lang="en-GB"/>
          </a:p>
        </p:txBody>
      </p:sp>
      <p:cxnSp>
        <p:nvCxnSpPr>
          <p:cNvPr id="34" name="Straight Arrow Connector 33"/>
          <p:cNvCxnSpPr>
            <a:stCxn id="38935" idx="3"/>
          </p:cNvCxnSpPr>
          <p:nvPr/>
        </p:nvCxnSpPr>
        <p:spPr>
          <a:xfrm>
            <a:off x="2286000" y="4500563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8933" idx="3"/>
            <a:endCxn id="38931" idx="1"/>
          </p:cNvCxnSpPr>
          <p:nvPr/>
        </p:nvCxnSpPr>
        <p:spPr>
          <a:xfrm flipV="1">
            <a:off x="3433763" y="6113463"/>
            <a:ext cx="1781175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4000500" y="4429126"/>
            <a:ext cx="928687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8931" idx="1"/>
          </p:cNvCxnSpPr>
          <p:nvPr/>
        </p:nvCxnSpPr>
        <p:spPr>
          <a:xfrm>
            <a:off x="4224338" y="5438775"/>
            <a:ext cx="990600" cy="674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8936" idx="2"/>
          </p:cNvCxnSpPr>
          <p:nvPr/>
        </p:nvCxnSpPr>
        <p:spPr>
          <a:xfrm rot="16200000" flipH="1">
            <a:off x="6490494" y="3918744"/>
            <a:ext cx="830262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357813" y="5143500"/>
            <a:ext cx="1214437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5214938" y="4071937"/>
            <a:ext cx="1143000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3019426" y="4767262"/>
            <a:ext cx="785812" cy="252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572000" y="428625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6786563" y="5214938"/>
            <a:ext cx="928687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8929" idx="2"/>
          </p:cNvCxnSpPr>
          <p:nvPr/>
        </p:nvCxnSpPr>
        <p:spPr>
          <a:xfrm rot="16200000" flipH="1">
            <a:off x="5418931" y="5276057"/>
            <a:ext cx="473075" cy="947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38929" idx="1"/>
          </p:cNvCxnSpPr>
          <p:nvPr/>
        </p:nvCxnSpPr>
        <p:spPr>
          <a:xfrm rot="10800000">
            <a:off x="3714750" y="4500563"/>
            <a:ext cx="1000125" cy="827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3286125" y="5500688"/>
            <a:ext cx="1357313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0800000">
            <a:off x="5214938" y="4357688"/>
            <a:ext cx="642937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3714750" y="4429125"/>
            <a:ext cx="2500313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V="1">
            <a:off x="1535906" y="5036344"/>
            <a:ext cx="1643063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54" name="TextBox 81"/>
          <p:cNvSpPr txBox="1">
            <a:spLocks noChangeArrowheads="1"/>
          </p:cNvSpPr>
          <p:nvPr/>
        </p:nvSpPr>
        <p:spPr bwMode="auto">
          <a:xfrm>
            <a:off x="1214438" y="3143250"/>
            <a:ext cx="7154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Πλοήγηση: διάβασμα από κόμβο σε κόμβο χωρίς συγκεκριμένη ροή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7914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Υπερκείμενο: κόμβοι </a:t>
            </a:r>
            <a:r>
              <a:rPr lang="el-GR" dirty="0"/>
              <a:t>και σύνδεσμοι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Στο υπερκείμενο</a:t>
            </a:r>
          </a:p>
          <a:p>
            <a:r>
              <a:rPr lang="el-GR" smtClean="0"/>
              <a:t>τα στοιχεία κειμένου αποτελούν </a:t>
            </a:r>
            <a:r>
              <a:rPr lang="el-GR" b="1" smtClean="0"/>
              <a:t>κόμβους</a:t>
            </a:r>
            <a:r>
              <a:rPr lang="el-GR" smtClean="0"/>
              <a:t> (</a:t>
            </a:r>
            <a:r>
              <a:rPr lang="fr-FR" smtClean="0"/>
              <a:t>nodes</a:t>
            </a:r>
            <a:r>
              <a:rPr lang="el-GR" smtClean="0"/>
              <a:t>) συνδεμένους με μη γραμμικές και ασθενώς ιεραρχημένες σχέσεις</a:t>
            </a:r>
          </a:p>
          <a:p>
            <a:pPr lvl="1"/>
            <a:r>
              <a:rPr lang="el-GR" smtClean="0"/>
              <a:t>κόμβος: ένα σύνολο δεδομένων γύρω από ένα κοινό θέμα</a:t>
            </a:r>
          </a:p>
          <a:p>
            <a:r>
              <a:rPr lang="el-GR" smtClean="0"/>
              <a:t>οι κόμβοι συνδέονται μεταξύ τους με </a:t>
            </a:r>
            <a:r>
              <a:rPr lang="el-GR" b="1" smtClean="0"/>
              <a:t>συνδέσμους</a:t>
            </a:r>
            <a:r>
              <a:rPr lang="el-GR" smtClean="0"/>
              <a:t> (</a:t>
            </a:r>
            <a:r>
              <a:rPr lang="fr-FR" smtClean="0"/>
              <a:t>links</a:t>
            </a:r>
            <a:r>
              <a:rPr lang="el-GR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8FE3F-8A7D-49C3-9D6F-19DFCA2BB67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Υπερκείμενο: τεχνικό επίπεδο </a:t>
            </a:r>
            <a:endParaRPr lang="el-GR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Ένα υπερκείμενο (και ένα υπερμέσο) αποτελείται από:</a:t>
            </a:r>
          </a:p>
          <a:p>
            <a:r>
              <a:rPr lang="el-GR" smtClean="0"/>
              <a:t>ένα σύνολο </a:t>
            </a:r>
            <a:r>
              <a:rPr lang="el-GR" b="1" smtClean="0"/>
              <a:t>κόμβων </a:t>
            </a:r>
            <a:r>
              <a:rPr lang="el-GR" smtClean="0"/>
              <a:t>(nodes) συνδεμένων με </a:t>
            </a:r>
            <a:r>
              <a:rPr lang="el-GR" b="1" smtClean="0"/>
              <a:t>συνδέσμους</a:t>
            </a:r>
            <a:r>
              <a:rPr lang="el-GR" smtClean="0"/>
              <a:t> (links)</a:t>
            </a:r>
          </a:p>
          <a:p>
            <a:pPr lvl="1"/>
            <a:r>
              <a:rPr lang="el-GR" smtClean="0"/>
              <a:t>οι </a:t>
            </a:r>
            <a:r>
              <a:rPr lang="el-GR" b="1" smtClean="0"/>
              <a:t>κόμβοι</a:t>
            </a:r>
            <a:r>
              <a:rPr lang="el-GR" smtClean="0"/>
              <a:t> είναι λέξεις, σελίδες, εικόνες, γραφικά, ήχοι ή άλλα υπερκείμενα</a:t>
            </a:r>
          </a:p>
          <a:p>
            <a:pPr lvl="1"/>
            <a:r>
              <a:rPr lang="el-GR" smtClean="0"/>
              <a:t>οι </a:t>
            </a:r>
            <a:r>
              <a:rPr lang="el-GR" b="1" smtClean="0"/>
              <a:t>σύνδεσμοι</a:t>
            </a:r>
            <a:r>
              <a:rPr lang="el-GR" smtClean="0"/>
              <a:t> είναι μέρος πληροφορίας που συνδέει δύο κόμβους ή δύο διαφορετικές πληροφορίες στον ίδιο κόμβο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0A6C9-A2C0-4DDF-81FE-A01F3FD4FD1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Υπερκείμενο: λειτουργικό επίπεδο </a:t>
            </a:r>
            <a:endParaRPr lang="el-GR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mtClean="0"/>
              <a:t>Ένα υπερκείμενο (ή και ένα υπερμέσο) είναι: </a:t>
            </a:r>
          </a:p>
          <a:p>
            <a:r>
              <a:rPr lang="el-GR" smtClean="0"/>
              <a:t>ένα σύστημα (σε μορφή λογισμικού) που έχει σκοπό να οργανώσει δεδομένα (κείμενα για το υπερκείμενο, διάφορα είδη δεδομένων για το υπερμέσο) με στόχο την πρόσκτηση πληροφοριών και την επικοινωνία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1B059B-90B4-4AB4-8702-ED864CD9FCA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57250" y="571500"/>
          <a:ext cx="7924800" cy="5638800"/>
        </p:xfrm>
        <a:graphic>
          <a:graphicData uri="http://schemas.openxmlformats.org/presentationml/2006/ole">
            <p:oleObj spid="_x0000_s3074" name="Έγγραφο " r:id="rId4" imgW="5320080" imgH="3239280" progId="Word.Document.8">
              <p:embed/>
            </p:oleObj>
          </a:graphicData>
        </a:graphic>
      </p:graphicFrame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Είδη </a:t>
            </a:r>
            <a:r>
              <a:rPr lang="el-GR" dirty="0"/>
              <a:t>συνδεσμολογιών 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2209800"/>
          </a:xfrm>
        </p:spPr>
        <p:txBody>
          <a:bodyPr/>
          <a:lstStyle/>
          <a:p>
            <a:pPr lvl="1"/>
            <a:r>
              <a:rPr lang="el-GR" smtClean="0"/>
              <a:t>Οι πληροφορίες συνδέονται μεταξύ τους με συνδέσμους</a:t>
            </a:r>
          </a:p>
          <a:p>
            <a:pPr lvl="2"/>
            <a:r>
              <a:rPr lang="el-GR" smtClean="0"/>
              <a:t>σημείο σε σημείο, </a:t>
            </a:r>
          </a:p>
          <a:p>
            <a:pPr lvl="2"/>
            <a:r>
              <a:rPr lang="el-GR" smtClean="0"/>
              <a:t>σημείο σε κόμβο, </a:t>
            </a:r>
          </a:p>
          <a:p>
            <a:pPr lvl="2"/>
            <a:r>
              <a:rPr lang="el-GR" smtClean="0"/>
              <a:t>κόμβος σε σημείο, </a:t>
            </a:r>
          </a:p>
          <a:p>
            <a:pPr lvl="2"/>
            <a:r>
              <a:rPr lang="el-GR" smtClean="0"/>
              <a:t>κόμβος σε κόμβο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1660B-B114-4466-9E6B-0C827A529B0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274638"/>
            <a:ext cx="793432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Ορισμός υπερκειμένου  - υπερμέσου</a:t>
            </a:r>
            <a:endParaRPr lang="el-GR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428750"/>
            <a:ext cx="8143875" cy="4319588"/>
          </a:xfrm>
        </p:spPr>
        <p:txBody>
          <a:bodyPr/>
          <a:lstStyle/>
          <a:p>
            <a:pPr lvl="1"/>
            <a:r>
              <a:rPr lang="el-GR" smtClean="0"/>
              <a:t>Υλικό από κείμενα (όταν πρόκειται για </a:t>
            </a:r>
            <a:r>
              <a:rPr lang="el-GR" b="1" smtClean="0"/>
              <a:t>υπερκείμενο</a:t>
            </a:r>
            <a:r>
              <a:rPr lang="el-GR" smtClean="0"/>
              <a:t>) </a:t>
            </a:r>
          </a:p>
          <a:p>
            <a:pPr lvl="1"/>
            <a:r>
              <a:rPr lang="el-GR" smtClean="0"/>
              <a:t>Υλικό από κείμενα, εικόνες, γραφικά, video, κινούμενες εικόνες (animation), βίντεο (όταν πρόκειται για </a:t>
            </a:r>
            <a:r>
              <a:rPr lang="el-GR" b="1" smtClean="0"/>
              <a:t>υπερμέσο</a:t>
            </a:r>
            <a:r>
              <a:rPr lang="el-GR" smtClean="0"/>
              <a:t>), </a:t>
            </a:r>
          </a:p>
          <a:p>
            <a:pPr lvl="2"/>
            <a:r>
              <a:rPr lang="el-GR" smtClean="0"/>
              <a:t>που βρίσκονται σε ψηφιακή μορφή και συνδέονται έτσι ώστε θα ήταν αδύνατο να παρουσιαστούν από ένα συμβατικό βιβλίο </a:t>
            </a:r>
          </a:p>
          <a:p>
            <a:pPr lvl="1"/>
            <a:r>
              <a:rPr lang="el-GR" smtClean="0"/>
              <a:t>Συνήθως σήμερα όλες οι εφαρμογές είναι υπερμέσα  </a:t>
            </a:r>
            <a:r>
              <a:rPr lang="el-GR" sz="2400" smtClean="0"/>
              <a:t>(περιέχουν δηλαδή διάφορες μορφές πληροφορίας)</a:t>
            </a:r>
            <a:endParaRPr lang="el-GR" smtClean="0"/>
          </a:p>
          <a:p>
            <a:pPr lvl="2"/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01BB9-BE9E-4891-8E24-38E8A363360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i="1" dirty="0" smtClean="0">
                <a:solidFill>
                  <a:schemeClr val="tx2">
                    <a:satMod val="130000"/>
                  </a:schemeClr>
                </a:solidFill>
              </a:rPr>
              <a:t>Έννοιες – Κλειδιά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071563" y="1447800"/>
          <a:ext cx="7862912" cy="476728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31456"/>
                <a:gridCol w="3931456"/>
              </a:tblGrid>
              <a:tr h="47672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Εκπαιδευτικό λογισμικό</a:t>
                      </a: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Γνωστική ψυχολογία</a:t>
                      </a: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Γνωστικές θεωρίες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Εποικοδομισμός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Αλληλεπίδραση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Διεπιφάνεια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Επικοινωνία ανθρώπου – υπολογιστή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Πολυμέσα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Υπερκείμενα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Υπερμέσα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Κόμβος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Σύνδεσμος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Πλοήγηση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Εικονική</a:t>
                      </a:r>
                      <a:r>
                        <a:rPr kumimoji="0"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πραγματικότητα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Εμβύθιση</a:t>
                      </a: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3EB4E-CEA7-4299-8E72-593C8676C79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Αρχιτεκτονική </a:t>
            </a:r>
            <a:r>
              <a:rPr lang="el-GR" dirty="0"/>
              <a:t>δομή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μη γραμμική, μη σειριακή</a:t>
            </a:r>
          </a:p>
          <a:p>
            <a:r>
              <a:rPr lang="el-GR" smtClean="0"/>
              <a:t>Διάσπαρτο σύνολο πληροφοριών, χωρίς χωροταξική σύνδεση</a:t>
            </a:r>
          </a:p>
          <a:p>
            <a:r>
              <a:rPr lang="el-GR" smtClean="0"/>
              <a:t>Αλληλουχία που στηρίζεται στην σημασία</a:t>
            </a:r>
          </a:p>
          <a:p>
            <a:pPr>
              <a:buFont typeface="Wingdings 2" pitchFamily="18" charset="2"/>
              <a:buNone/>
            </a:pPr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051D3-60BF-490B-AF15-EA0EAC73B0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υπερκείμενο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612F0-990F-4A9B-A2D1-F3134DECF29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pic>
        <p:nvPicPr>
          <p:cNvPr id="4506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38" y="1928813"/>
            <a:ext cx="63373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TextBox 5"/>
          <p:cNvSpPr txBox="1">
            <a:spLocks noChangeArrowheads="1"/>
          </p:cNvSpPr>
          <p:nvPr/>
        </p:nvSpPr>
        <p:spPr bwMode="auto">
          <a:xfrm>
            <a:off x="1285875" y="1357313"/>
            <a:ext cx="762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/>
              <a:t>Δομή δικτύου</a:t>
            </a:r>
            <a:r>
              <a:rPr lang="el-GR"/>
              <a:t>: κείμενα συνδεμένα μεταξύ τους με βάση τη σημασία τους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214313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el-GR" dirty="0" err="1" smtClean="0"/>
              <a:t>Υπερμέσο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11DF8-A0DD-4335-BF13-23639334E02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pic>
        <p:nvPicPr>
          <p:cNvPr id="4608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313" y="1714500"/>
            <a:ext cx="590867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1143000" y="1214438"/>
            <a:ext cx="77866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/>
              <a:t>Δομή δικτύου</a:t>
            </a:r>
            <a:r>
              <a:rPr lang="el-GR"/>
              <a:t>: διάφορες μορφές πληροφορίας συνδεμένες μεταξύ τους με βάση τη σημασία τους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Τύποι χρήσης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00188"/>
            <a:ext cx="7499350" cy="4800600"/>
          </a:xfrm>
        </p:spPr>
        <p:txBody>
          <a:bodyPr/>
          <a:lstStyle/>
          <a:p>
            <a:pPr lvl="1"/>
            <a:r>
              <a:rPr lang="el-GR" smtClean="0"/>
              <a:t>η πλειοψηφία των συστημάτων </a:t>
            </a:r>
            <a:r>
              <a:rPr lang="el-GR" b="1" smtClean="0"/>
              <a:t>υπερμέσων </a:t>
            </a:r>
            <a:r>
              <a:rPr lang="el-GR" smtClean="0"/>
              <a:t>εμπεριέχουν τουλάχιστον δύο διαφορετικούς τύπους χρήσης: </a:t>
            </a:r>
          </a:p>
          <a:p>
            <a:pPr lvl="1"/>
            <a:r>
              <a:rPr lang="el-GR" smtClean="0"/>
              <a:t>τον τύπο “</a:t>
            </a:r>
            <a:r>
              <a:rPr lang="el-GR" b="1" smtClean="0"/>
              <a:t>συγγραφέα</a:t>
            </a:r>
            <a:r>
              <a:rPr lang="el-GR" smtClean="0"/>
              <a:t>” (author): αυτός που δημιουργεί το υπερμέσο</a:t>
            </a:r>
          </a:p>
          <a:p>
            <a:pPr lvl="1"/>
            <a:r>
              <a:rPr lang="el-GR" smtClean="0"/>
              <a:t>τον τύπο “</a:t>
            </a:r>
            <a:r>
              <a:rPr lang="el-GR" b="1" smtClean="0"/>
              <a:t>τελικού χρήστη</a:t>
            </a:r>
            <a:r>
              <a:rPr lang="el-GR" smtClean="0"/>
              <a:t>” μέσα στον οποίο δεν υπάρχει παρά μόνο μια δυνατότητα, εκείνη της πλοήγησης: αυτός που χρησιμοποιεί το υπερμέσο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AB1C76-B72F-4597-8382-F5B146F0C43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Χαρακτηριστικά υπερμέσων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714500"/>
            <a:ext cx="7453312" cy="4386263"/>
          </a:xfrm>
        </p:spPr>
        <p:txBody>
          <a:bodyPr/>
          <a:lstStyle/>
          <a:p>
            <a:pPr lvl="1"/>
            <a:r>
              <a:rPr lang="el-GR" b="1" smtClean="0"/>
              <a:t>τέσσερα κύρια συστατικά</a:t>
            </a:r>
            <a:r>
              <a:rPr lang="el-GR" smtClean="0"/>
              <a:t>: </a:t>
            </a:r>
          </a:p>
          <a:p>
            <a:pPr lvl="1"/>
            <a:r>
              <a:rPr lang="el-GR" b="1" smtClean="0"/>
              <a:t>Πληροφορίες </a:t>
            </a:r>
            <a:r>
              <a:rPr lang="el-GR" smtClean="0"/>
              <a:t>(σε διάφορες μορφές), </a:t>
            </a:r>
          </a:p>
          <a:p>
            <a:pPr lvl="1"/>
            <a:r>
              <a:rPr lang="el-GR" b="1" smtClean="0"/>
              <a:t>Οργάνωση πληροφορίας </a:t>
            </a:r>
            <a:r>
              <a:rPr lang="el-GR" smtClean="0"/>
              <a:t>(καθορισμός της δομής για τη συσχέτιση των επιμέρους πληροφοριών), </a:t>
            </a:r>
          </a:p>
          <a:p>
            <a:pPr lvl="1"/>
            <a:r>
              <a:rPr lang="el-GR" b="1" smtClean="0"/>
              <a:t>Κόμβοι</a:t>
            </a:r>
            <a:r>
              <a:rPr lang="el-GR" smtClean="0"/>
              <a:t> (την πηγή ή τον προορισμό ενός συνδέσμου), </a:t>
            </a:r>
          </a:p>
          <a:p>
            <a:pPr lvl="1"/>
            <a:r>
              <a:rPr lang="el-GR" b="1" smtClean="0"/>
              <a:t>Σύνδεσμοι</a:t>
            </a:r>
            <a:r>
              <a:rPr lang="el-GR" smtClean="0"/>
              <a:t> (συνδέσεις μεταξύ των κόμβων).</a:t>
            </a:r>
          </a:p>
          <a:p>
            <a:pPr lvl="1"/>
            <a:endParaRPr lang="el-GR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F847F-5FDA-43E6-B52E-3A34541F054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/>
              <a:t>Σπουδαιότητα </a:t>
            </a:r>
            <a:r>
              <a:rPr lang="el-GR" b="1" dirty="0"/>
              <a:t>συνδέσμων</a:t>
            </a:r>
            <a:r>
              <a:rPr lang="el-GR" dirty="0"/>
              <a:t>: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800" smtClean="0"/>
              <a:t>συλλογή πληροφοριών (συνήθως με μορφή κειμένου) σχετικά με ένα συγκεκριμένο θέμα, </a:t>
            </a:r>
          </a:p>
          <a:p>
            <a:r>
              <a:rPr lang="el-GR" sz="2800" smtClean="0"/>
              <a:t>που περιλαμβάνει υπογραμμισμένες λέξεις που μπορεί να επιλέξει ο χρήστης κατά βούληση</a:t>
            </a:r>
          </a:p>
          <a:p>
            <a:r>
              <a:rPr lang="el-GR" sz="2800" smtClean="0"/>
              <a:t>Με την ενεργοποίησή τους διακλαδίζουν το χρήστη σε πρόσθετες πληροφορίες (ορισμοί, διευκρινίσεις, σχετικό υλικό)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F4C92-5A4B-4537-BE94-D8D902FFC8F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Η ανάδυση της σημασίας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313" y="2071688"/>
            <a:ext cx="7100887" cy="4114800"/>
          </a:xfrm>
        </p:spPr>
        <p:txBody>
          <a:bodyPr/>
          <a:lstStyle/>
          <a:p>
            <a:pPr lvl="1"/>
            <a:r>
              <a:rPr lang="el-GR" smtClean="0"/>
              <a:t>Σύστημα υπερμέσων</a:t>
            </a:r>
          </a:p>
          <a:p>
            <a:pPr lvl="1"/>
            <a:r>
              <a:rPr lang="el-GR" smtClean="0"/>
              <a:t>Σημασιολογικός, εννοιολογικός προσανατολισμός του συστήματος </a:t>
            </a:r>
          </a:p>
          <a:p>
            <a:pPr lvl="1"/>
            <a:r>
              <a:rPr lang="el-GR" smtClean="0"/>
              <a:t>κείμενο με </a:t>
            </a:r>
            <a:r>
              <a:rPr lang="el-GR" b="1" smtClean="0"/>
              <a:t>μη γραμμική οργάνωση</a:t>
            </a:r>
            <a:r>
              <a:rPr lang="el-GR" smtClean="0"/>
              <a:t>, που επιτρέπει στο χρήστη να ακολουθεί δρόμους ανάγνωσης που βασίζονται στους συσχετιζόμενους συνδέσμους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11A89-26DE-4A63-A879-9F323B91DAE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Πλοήγηση </a:t>
            </a:r>
            <a:r>
              <a:rPr lang="el-GR" dirty="0"/>
              <a:t>(</a:t>
            </a:r>
            <a:r>
              <a:rPr lang="fr-FR" dirty="0"/>
              <a:t>n</a:t>
            </a:r>
            <a:r>
              <a:rPr lang="el-GR" dirty="0" err="1"/>
              <a:t>avigation</a:t>
            </a:r>
            <a:r>
              <a:rPr lang="el-GR" dirty="0"/>
              <a:t>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800" b="1" smtClean="0"/>
              <a:t>Πλοήγηση: </a:t>
            </a:r>
            <a:r>
              <a:rPr lang="el-GR" sz="2800" smtClean="0"/>
              <a:t>η κατεξοχήν πρακτική χρήσης ενός υπερμέσου</a:t>
            </a:r>
          </a:p>
          <a:p>
            <a:pPr lvl="1"/>
            <a:r>
              <a:rPr lang="el-GR" smtClean="0"/>
              <a:t>o χρήστης καλείται να εξερευνήσει, να ξεφυλλίσει (browsing), να πλοηγηθεί μέσα στις </a:t>
            </a:r>
            <a:r>
              <a:rPr lang="el-GR" b="1" u="sng" smtClean="0"/>
              <a:t>προτεινόμενες από το μέσο</a:t>
            </a:r>
            <a:r>
              <a:rPr lang="el-GR" smtClean="0"/>
              <a:t> πληροφορίες από διάφορα σημεία πρόσβασης με ελεύθερη επιλογή του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B3547-FDD7-4310-95AD-67C4B372B9E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Αρχές πλοήγησης (1)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543800" cy="4114800"/>
          </a:xfrm>
        </p:spPr>
        <p:txBody>
          <a:bodyPr/>
          <a:lstStyle/>
          <a:p>
            <a:pPr lvl="1"/>
            <a:r>
              <a:rPr lang="el-GR" smtClean="0"/>
              <a:t>οι </a:t>
            </a:r>
            <a:r>
              <a:rPr lang="el-GR" b="1" smtClean="0"/>
              <a:t>σύνδεσμοι</a:t>
            </a:r>
            <a:r>
              <a:rPr lang="el-GR" smtClean="0"/>
              <a:t> ενώνουν τους κόμβους και επιτρέπουν στο χρήστη να “μεταβεί” σε κάποιο άλλο σημείο του συστήματος ανάλογα με τα ενδιαφέροντά του</a:t>
            </a:r>
          </a:p>
          <a:p>
            <a:pPr lvl="1"/>
            <a:r>
              <a:rPr lang="el-GR" smtClean="0"/>
              <a:t>κάθε αλληλεπίδραση του χρήστη με το σύστημα στηρίζεται πάνω στο </a:t>
            </a:r>
            <a:r>
              <a:rPr lang="el-GR" b="1" smtClean="0"/>
              <a:t>περιεχόμενο</a:t>
            </a:r>
            <a:r>
              <a:rPr lang="el-GR" smtClean="0"/>
              <a:t> των κόμβων (κείμενο, ήχος, εικόνα κλπ.)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214C7-5270-46CF-B281-791592F71DE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Αρχές πλοήγησης (2)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447800"/>
            <a:ext cx="7208838" cy="4800600"/>
          </a:xfrm>
        </p:spPr>
        <p:txBody>
          <a:bodyPr/>
          <a:lstStyle/>
          <a:p>
            <a:pPr lvl="1"/>
            <a:r>
              <a:rPr lang="el-GR" smtClean="0"/>
              <a:t>ο χρήστης συμβουλεύεται το περιεχόμενο ενός κόμβου και έχει τη δυνατότητα να πλοηγηθεί ώστε να μεταβεί κάπου αλλού</a:t>
            </a:r>
          </a:p>
          <a:p>
            <a:pPr lvl="1"/>
            <a:r>
              <a:rPr lang="el-GR" smtClean="0"/>
              <a:t>η πλοήγηση έγκειται στον ίδιο το χρήστη αλλά δεν πραγματοποιείται παρά μόνο σε συνάρτηση με τις προτάσεις προορισμού που του παρέχει το σύστημα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27B1B-A07E-4B2E-AFD3-DB372E7F3F5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/>
              <a:t>Μοντέλα μάθησης </a:t>
            </a:r>
            <a:r>
              <a:rPr lang="en-GB" b="1" dirty="0" smtClean="0"/>
              <a:t>(</a:t>
            </a:r>
            <a:r>
              <a:rPr lang="el-GR" sz="4400" b="1" dirty="0" smtClean="0"/>
              <a:t>1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910138"/>
          </a:xfrm>
        </p:spPr>
        <p:txBody>
          <a:bodyPr/>
          <a:lstStyle/>
          <a:p>
            <a:r>
              <a:rPr lang="el-GR" sz="2800" smtClean="0"/>
              <a:t>Την ανάπτυξη εκπαιδευτικού λογισμικού επιδρούν  οι ακόλουθες ψυχολογικές θεωρίες</a:t>
            </a:r>
          </a:p>
          <a:p>
            <a:pPr lvl="1"/>
            <a:r>
              <a:rPr lang="el-GR" sz="2400" smtClean="0"/>
              <a:t>ο </a:t>
            </a:r>
            <a:r>
              <a:rPr lang="el-GR" sz="2400" b="1" i="1" smtClean="0"/>
              <a:t>συμπεριφορισμός</a:t>
            </a:r>
            <a:r>
              <a:rPr lang="el-GR" sz="2400" smtClean="0"/>
              <a:t> (behaviorism)</a:t>
            </a:r>
          </a:p>
          <a:p>
            <a:pPr lvl="2"/>
            <a:r>
              <a:rPr lang="en-GB" sz="2000" smtClean="0"/>
              <a:t>Pavlov, Skinner, Crowder, </a:t>
            </a:r>
            <a:r>
              <a:rPr lang="fr-FR" sz="2000" smtClean="0"/>
              <a:t>Gagné</a:t>
            </a:r>
            <a:endParaRPr lang="el-GR" sz="2000" smtClean="0"/>
          </a:p>
          <a:p>
            <a:pPr lvl="1"/>
            <a:r>
              <a:rPr lang="el-GR" sz="2400" smtClean="0"/>
              <a:t>η </a:t>
            </a:r>
            <a:r>
              <a:rPr lang="el-GR" sz="2400" b="1" smtClean="0"/>
              <a:t>γνωστική ψυχολογία </a:t>
            </a:r>
            <a:r>
              <a:rPr lang="el-GR" sz="2400" smtClean="0"/>
              <a:t>(</a:t>
            </a:r>
            <a:r>
              <a:rPr lang="en-GB" sz="2400" smtClean="0"/>
              <a:t>cognitive psychology</a:t>
            </a:r>
            <a:r>
              <a:rPr lang="el-GR" sz="2400" smtClean="0"/>
              <a:t>)</a:t>
            </a:r>
            <a:endParaRPr lang="en-GB" sz="2400" smtClean="0"/>
          </a:p>
          <a:p>
            <a:pPr lvl="2"/>
            <a:r>
              <a:rPr lang="en-GB" sz="2000" smtClean="0"/>
              <a:t>Newell, Simon,  Anderson </a:t>
            </a:r>
          </a:p>
          <a:p>
            <a:pPr lvl="1"/>
            <a:r>
              <a:rPr lang="el-GR" sz="2400" smtClean="0"/>
              <a:t>ο </a:t>
            </a:r>
            <a:r>
              <a:rPr lang="el-GR" sz="2400" b="1" i="1" smtClean="0"/>
              <a:t>εποικοδομισμός</a:t>
            </a:r>
            <a:r>
              <a:rPr lang="el-GR" sz="2400" smtClean="0"/>
              <a:t> (constructivism)</a:t>
            </a:r>
            <a:endParaRPr lang="fr-FR" sz="2400" smtClean="0"/>
          </a:p>
          <a:p>
            <a:pPr lvl="2"/>
            <a:r>
              <a:rPr lang="fr-FR" sz="2000" smtClean="0"/>
              <a:t>Piaget</a:t>
            </a:r>
            <a:r>
              <a:rPr lang="en-GB" sz="2000" smtClean="0"/>
              <a:t>, Papert, Bruner</a:t>
            </a:r>
            <a:endParaRPr lang="el-GR" sz="2000" smtClean="0"/>
          </a:p>
          <a:p>
            <a:pPr lvl="1"/>
            <a:r>
              <a:rPr lang="el-GR" smtClean="0"/>
              <a:t> </a:t>
            </a:r>
            <a:r>
              <a:rPr lang="el-GR" sz="2400" smtClean="0"/>
              <a:t>οι </a:t>
            </a:r>
            <a:r>
              <a:rPr lang="el-GR" sz="2400" b="1" i="1" smtClean="0"/>
              <a:t>κοινωνικοπολιτισμικές</a:t>
            </a:r>
            <a:r>
              <a:rPr lang="el-GR" sz="2400" b="1" smtClean="0"/>
              <a:t> </a:t>
            </a:r>
            <a:r>
              <a:rPr lang="el-GR" sz="2400" smtClean="0"/>
              <a:t>(</a:t>
            </a:r>
            <a:r>
              <a:rPr lang="en-US" sz="2400" smtClean="0"/>
              <a:t>sociocultural</a:t>
            </a:r>
            <a:r>
              <a:rPr lang="el-GR" sz="2400" smtClean="0"/>
              <a:t>) ή</a:t>
            </a:r>
            <a:r>
              <a:rPr lang="el-GR" sz="2400" b="1" smtClean="0"/>
              <a:t> </a:t>
            </a:r>
            <a:r>
              <a:rPr lang="el-GR" sz="2400" b="1" i="1" smtClean="0"/>
              <a:t>ιστορικοπολιτισμικές</a:t>
            </a:r>
            <a:r>
              <a:rPr lang="el-GR" sz="2400" b="1" smtClean="0"/>
              <a:t> </a:t>
            </a:r>
            <a:r>
              <a:rPr lang="el-GR" sz="2400" smtClean="0"/>
              <a:t>(</a:t>
            </a:r>
            <a:r>
              <a:rPr lang="en-US" sz="2400" smtClean="0"/>
              <a:t>historicocultural</a:t>
            </a:r>
            <a:r>
              <a:rPr lang="el-GR" sz="2400" smtClean="0"/>
              <a:t>) </a:t>
            </a:r>
            <a:r>
              <a:rPr lang="el-GR" sz="2400" b="1" i="1" smtClean="0"/>
              <a:t>προσεγγίσεις</a:t>
            </a:r>
            <a:r>
              <a:rPr lang="el-GR" sz="2400" smtClean="0"/>
              <a:t>.</a:t>
            </a:r>
            <a:endParaRPr lang="en-GB" sz="2400" smtClean="0"/>
          </a:p>
          <a:p>
            <a:pPr lvl="2"/>
            <a:r>
              <a:rPr lang="en-GB" sz="2000" smtClean="0"/>
              <a:t>Vygotsky, Luria,</a:t>
            </a:r>
            <a:r>
              <a:rPr lang="el-GR" sz="2000" smtClean="0"/>
              <a:t> </a:t>
            </a:r>
            <a:r>
              <a:rPr lang="en-GB" sz="2000" smtClean="0"/>
              <a:t>Leontiev, Bruner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106D2-FE37-4AEA-9E9A-A12D6E007D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357313" y="3214688"/>
            <a:ext cx="7500937" cy="1714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71438" y="3719513"/>
            <a:ext cx="12842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solidFill>
                  <a:srgbClr val="FF0000"/>
                </a:solidFill>
              </a:rPr>
              <a:t>Γνωστικές </a:t>
            </a:r>
          </a:p>
          <a:p>
            <a:pPr algn="ctr"/>
            <a:r>
              <a:rPr lang="el-GR">
                <a:solidFill>
                  <a:srgbClr val="FF0000"/>
                </a:solidFill>
              </a:rPr>
              <a:t>θεωρίες</a:t>
            </a:r>
            <a:endParaRPr lang="en-GB">
              <a:solidFill>
                <a:srgbClr val="FF0000"/>
              </a:solidFill>
            </a:endParaRP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Πλεονεκτήματα </a:t>
            </a:r>
            <a:r>
              <a:rPr lang="el-GR" dirty="0"/>
              <a:t>αυτής της προσέγγισης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714500"/>
            <a:ext cx="7499350" cy="4533900"/>
          </a:xfrm>
        </p:spPr>
        <p:txBody>
          <a:bodyPr/>
          <a:lstStyle/>
          <a:p>
            <a:pPr lvl="1"/>
            <a:r>
              <a:rPr lang="el-GR" smtClean="0"/>
              <a:t>α) </a:t>
            </a:r>
            <a:r>
              <a:rPr lang="el-GR" u="sng" smtClean="0"/>
              <a:t>ευκολία χρησιμοποίησης και σύλληψης: </a:t>
            </a:r>
          </a:p>
          <a:p>
            <a:pPr lvl="1"/>
            <a:r>
              <a:rPr lang="el-GR" smtClean="0"/>
              <a:t>ο χρήστης δεν χρειάζεται να μάθει μια γλώσσα αλληλεπίδρασης με το σύστημα, για να το χρησιμοποιήσει</a:t>
            </a:r>
          </a:p>
          <a:p>
            <a:pPr lvl="1"/>
            <a:r>
              <a:rPr lang="el-GR" smtClean="0"/>
              <a:t>β) </a:t>
            </a:r>
            <a:r>
              <a:rPr lang="el-GR" u="sng" smtClean="0"/>
              <a:t>σχετική</a:t>
            </a:r>
            <a:r>
              <a:rPr lang="el-GR" smtClean="0"/>
              <a:t> </a:t>
            </a:r>
            <a:r>
              <a:rPr lang="el-GR" u="sng" smtClean="0"/>
              <a:t>ελευθερία επιλογής:</a:t>
            </a:r>
            <a:r>
              <a:rPr lang="el-GR" smtClean="0"/>
              <a:t> </a:t>
            </a:r>
          </a:p>
          <a:p>
            <a:pPr lvl="1"/>
            <a:r>
              <a:rPr lang="el-GR" smtClean="0"/>
              <a:t>σε κάθε στάδιο χρήσης το υποκείμενο πραγματοποιεί την επιλογή του επόμενου κόμβου για εξερεύνηση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6372E-8954-4CBA-8A08-87EB5D304C5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Προβλήματα στη χρήση των υπερμέσων (1)</a:t>
            </a:r>
            <a:endParaRPr lang="el-GR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785938"/>
            <a:ext cx="7934325" cy="4462462"/>
          </a:xfrm>
        </p:spPr>
        <p:txBody>
          <a:bodyPr/>
          <a:lstStyle/>
          <a:p>
            <a:pPr marL="917575" lvl="1" indent="-514350">
              <a:buFont typeface="Gill Sans MT" pitchFamily="34" charset="0"/>
              <a:buAutoNum type="arabicPeriod"/>
            </a:pPr>
            <a:r>
              <a:rPr lang="el-GR" b="1" smtClean="0"/>
              <a:t>Εγκυρότητα της πηγής </a:t>
            </a:r>
            <a:r>
              <a:rPr lang="el-GR" smtClean="0"/>
              <a:t>(κυρίως αφορά το Διαδίκτυο)</a:t>
            </a:r>
          </a:p>
          <a:p>
            <a:pPr lvl="2" indent="-236538">
              <a:spcBef>
                <a:spcPts val="55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l-GR" smtClean="0"/>
              <a:t>Δεν περιέχουν όλες οι ιστοσελίδες έγκυρο ή κατάλληλο περιεχόμενο </a:t>
            </a:r>
          </a:p>
          <a:p>
            <a:pPr lvl="2" indent="-236538">
              <a:spcBef>
                <a:spcPts val="55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l-GR" smtClean="0"/>
              <a:t>Το Διαδίκτυο είναι γεμάτο με «σκουπίδια»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el-GR" b="1" smtClean="0"/>
              <a:t>Αποπροσανατολισμός: </a:t>
            </a:r>
            <a:r>
              <a:rPr lang="el-GR" smtClean="0"/>
              <a:t>συχνά χάνω τη διαδρομή ή δεν βρίσκω τον επιθυμητό στόχο όταν πλοηγούμαι σε ένα σύνθετο σύστημα υπερμέσων ή στο Διαδίκτυο</a:t>
            </a:r>
          </a:p>
          <a:p>
            <a:pPr marL="917575" lvl="1" indent="-514350">
              <a:buFont typeface="Verdana" pitchFamily="34" charset="0"/>
              <a:buNone/>
            </a:pPr>
            <a:r>
              <a:rPr lang="el-GR" smtClean="0"/>
              <a:t>	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9A024-380C-49D9-AD74-5B28D9E17D3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Προβλήματα στη χρήση των υπερμέσων (2)</a:t>
            </a:r>
            <a:endParaRPr lang="el-GR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85938"/>
            <a:ext cx="7791450" cy="4462462"/>
          </a:xfrm>
        </p:spPr>
        <p:txBody>
          <a:bodyPr/>
          <a:lstStyle/>
          <a:p>
            <a:pPr marL="917575" lvl="1" indent="-514350">
              <a:buFont typeface="Gill Sans MT" pitchFamily="34" charset="0"/>
              <a:buAutoNum type="arabicPeriod" startAt="3"/>
            </a:pPr>
            <a:r>
              <a:rPr lang="el-GR" b="1" smtClean="0"/>
              <a:t>Γνωστική υπερφόρτωση</a:t>
            </a:r>
            <a:r>
              <a:rPr lang="el-GR" smtClean="0"/>
              <a:t> (είδος γνωστικού προβλήματος) </a:t>
            </a:r>
          </a:p>
          <a:p>
            <a:pPr marL="917575" lvl="1" indent="-514350">
              <a:buFont typeface="Verdana" pitchFamily="34" charset="0"/>
              <a:buNone/>
            </a:pPr>
            <a:r>
              <a:rPr lang="el-GR" smtClean="0"/>
              <a:t>	σε μια μη γραμμική ανάγνωση της πληροφορίας, η γνωστική υπερφόρτωση πολλαπλασιάζεται </a:t>
            </a:r>
          </a:p>
          <a:p>
            <a:pPr marL="917575" lvl="1" indent="-514350">
              <a:buFont typeface="Verdana" pitchFamily="34" charset="0"/>
              <a:buNone/>
            </a:pPr>
            <a:r>
              <a:rPr lang="el-GR" smtClean="0"/>
              <a:t>	απαιτείται ταυτόχρονη επεξεργασία περιεχομένου και σχέσεων ανάμεσα στα διάφορα περιεχόμενα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96F31-AC9E-4CB7-AB9B-A40934E6B9F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Το νόημα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447800"/>
            <a:ext cx="7065963" cy="4800600"/>
          </a:xfrm>
        </p:spPr>
        <p:txBody>
          <a:bodyPr/>
          <a:lstStyle/>
          <a:p>
            <a:r>
              <a:rPr lang="el-GR" smtClean="0"/>
              <a:t>η έννοια του υπερμέσου συνδέεται με εκείνη του </a:t>
            </a:r>
            <a:r>
              <a:rPr lang="el-GR" b="1" smtClean="0"/>
              <a:t>νοήματος</a:t>
            </a:r>
            <a:r>
              <a:rPr lang="el-GR" smtClean="0"/>
              <a:t> ή της </a:t>
            </a:r>
            <a:r>
              <a:rPr lang="el-GR" b="1" smtClean="0"/>
              <a:t>σημασίας</a:t>
            </a:r>
            <a:r>
              <a:rPr lang="el-GR" smtClean="0"/>
              <a:t> </a:t>
            </a:r>
          </a:p>
          <a:p>
            <a:pPr lvl="2"/>
            <a:r>
              <a:rPr lang="el-GR" sz="2800" smtClean="0"/>
              <a:t>η πράξη απόδοσης σημασίας σε ένα κείμενο συσχετίζεται άμεσα με τη σύνδεσή του με άλλα κείμενα και συνακόλουθα με τη δημιουργία ενός υπερκειμένου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73E08-E8CA-4D89-8D7F-A0D1D887EB0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476250"/>
            <a:ext cx="8280400" cy="5976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313" y="357188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smtClean="0"/>
              <a:t>Γενικές κατηγορίες εκπαιδευτικού λογισμικού &amp; Θεωρίες Μάθησης</a:t>
            </a:r>
            <a:r>
              <a:rPr lang="en-GB" sz="2800" dirty="0"/>
              <a:t/>
            </a:r>
            <a:br>
              <a:rPr lang="en-GB" sz="2800" dirty="0"/>
            </a:br>
            <a:endParaRPr lang="en-GB" kern="0" dirty="0" smtClean="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1BDC2-D125-4AC0-83D0-201DBFA06DB5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59397" name="Picture 4"/>
          <p:cNvPicPr>
            <a:picLocks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1500188"/>
            <a:ext cx="8964612" cy="4968875"/>
          </a:xfrm>
          <a:noFill/>
        </p:spPr>
      </p:pic>
      <p:sp>
        <p:nvSpPr>
          <p:cNvPr id="59398" name="TextBox 6"/>
          <p:cNvSpPr txBox="1">
            <a:spLocks noChangeArrowheads="1"/>
          </p:cNvSpPr>
          <p:nvPr/>
        </p:nvSpPr>
        <p:spPr bwMode="auto">
          <a:xfrm>
            <a:off x="428625" y="3000375"/>
            <a:ext cx="2833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solidFill>
                  <a:srgbClr val="FF0000"/>
                </a:solidFill>
              </a:rPr>
              <a:t>Λογισμικά κλειστού τύπου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59399" name="TextBox 7"/>
          <p:cNvSpPr txBox="1">
            <a:spLocks noChangeArrowheads="1"/>
          </p:cNvSpPr>
          <p:nvPr/>
        </p:nvSpPr>
        <p:spPr bwMode="auto">
          <a:xfrm>
            <a:off x="5286375" y="2928938"/>
            <a:ext cx="2849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solidFill>
                  <a:srgbClr val="FF0000"/>
                </a:solidFill>
              </a:rPr>
              <a:t>Λογισμικά ανοικτού τύπου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130050">
            <a:off x="6532563" y="3175000"/>
            <a:ext cx="2268537" cy="3571875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/>
              <a:t>Μοντέλα μάθησης </a:t>
            </a:r>
            <a:r>
              <a:rPr lang="en-GB" b="1" dirty="0" smtClean="0"/>
              <a:t>(</a:t>
            </a:r>
            <a:r>
              <a:rPr lang="el-GR" sz="4000" b="1" dirty="0" smtClean="0"/>
              <a:t>2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393D8-C0AB-4BD3-9232-745433F1FB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625" y="1285875"/>
          <a:ext cx="8501093" cy="5311140"/>
        </p:xfrm>
        <a:graphic>
          <a:graphicData uri="http://schemas.openxmlformats.org/drawingml/2006/table">
            <a:tbl>
              <a:tblPr/>
              <a:tblGrid>
                <a:gridCol w="2277169"/>
                <a:gridCol w="2866367"/>
                <a:gridCol w="3357557"/>
              </a:tblGrid>
              <a:tr h="528638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Συμπεριφοριστικές θεωρίες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Γνωστικές θεωρίες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Κοινωνικοπολιτισμικές θεωρίες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Γραμμική Οργάνωση Πληροφορίας (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Skinner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Δομικός εποικοδομισμός (Piaget)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Κοινωνικός εποικοδομισμός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Μέθοδος πολλαπλών Επιλογών (Crowder)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Εποικοδομισμός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του 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Papert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constructionism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Κοινωνικοπολιτισμική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θεωρία του 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Vygotsky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Διδακτικός Σχεδιασμός (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Gagné</a:t>
                      </a: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Ανακαλυπτική μάθηση (Bruner)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Εγκαθιδρυμένη γνώση (situated cognition)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Επεξεργασία της πληροφορίας (γνωστικοί ψυχολόγοι)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Κατανεμημένη γνώση (distributed cognition)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Συνδεσιασμός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(Varela,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Maturana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Θεωρία της δραστηριότητας (επίγονοι της θεωρίας του 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Vygotsky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4800" dirty="0" smtClean="0"/>
              <a:t>Βασική ορολογία </a:t>
            </a:r>
            <a:endParaRPr lang="en-US" sz="48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643063"/>
            <a:ext cx="7499350" cy="4605337"/>
          </a:xfrm>
        </p:spPr>
        <p:txBody>
          <a:bodyPr/>
          <a:lstStyle/>
          <a:p>
            <a:r>
              <a:rPr lang="el-GR" smtClean="0"/>
              <a:t>Μέσα (</a:t>
            </a:r>
            <a:r>
              <a:rPr lang="en-US" smtClean="0"/>
              <a:t>media</a:t>
            </a:r>
            <a:r>
              <a:rPr lang="el-GR" smtClean="0"/>
              <a:t>)</a:t>
            </a:r>
          </a:p>
          <a:p>
            <a:r>
              <a:rPr lang="el-GR" smtClean="0"/>
              <a:t>πολυμέσα (multimedia)</a:t>
            </a:r>
          </a:p>
          <a:p>
            <a:r>
              <a:rPr lang="el-GR" smtClean="0"/>
              <a:t>υπερκείμενα (hypertext) </a:t>
            </a:r>
          </a:p>
          <a:p>
            <a:r>
              <a:rPr lang="el-GR" smtClean="0"/>
              <a:t>υπερμέσα (hypermedia)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42E6E-0E6B-4A0E-928B-8126D969E79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Ο ρόλος των </a:t>
            </a:r>
            <a:r>
              <a:rPr lang="el-GR" dirty="0" smtClean="0"/>
              <a:t>σύγχρονων μέσων</a:t>
            </a:r>
            <a:endParaRPr lang="el-GR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785938"/>
            <a:ext cx="8128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400" smtClean="0"/>
              <a:t>η τεχνολογική πρόοδος συντελεί στη διαδικασία της τροποποίησης της σχέσης του ανθρώπου με</a:t>
            </a:r>
            <a:endParaRPr lang="el-GR" sz="3600" smtClean="0"/>
          </a:p>
          <a:p>
            <a:pPr lvl="1">
              <a:lnSpc>
                <a:spcPct val="90000"/>
              </a:lnSpc>
            </a:pPr>
            <a:r>
              <a:rPr lang="el-GR" smtClean="0"/>
              <a:t>την όραση,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την αντίληψη,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τα ακούσματα,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τη γραφή,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την ανάγνωση,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(</a:t>
            </a:r>
            <a:r>
              <a:rPr lang="el-GR" smtClean="0"/>
              <a:t>και συνεπώς</a:t>
            </a:r>
            <a:r>
              <a:rPr lang="en-US" smtClean="0"/>
              <a:t>) </a:t>
            </a:r>
            <a:r>
              <a:rPr lang="el-GR" smtClean="0"/>
              <a:t>τη μάθηση</a:t>
            </a:r>
          </a:p>
          <a:p>
            <a:pPr lvl="1">
              <a:lnSpc>
                <a:spcPct val="90000"/>
              </a:lnSpc>
            </a:pPr>
            <a:r>
              <a:rPr lang="el-GR" sz="2400" smtClean="0"/>
              <a:t>ο ρόλος των media (κάθε μέσο μαζικής μετάδοσης πληροφορίας) σε αυτή τη σχέση είναι πρωταρχικός</a:t>
            </a:r>
            <a:endParaRPr lang="el-GR" sz="32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5647D-DAB4-4DCC-8C4D-915CA05F777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63" y="274638"/>
            <a:ext cx="7000875" cy="1143000"/>
          </a:xfrm>
        </p:spPr>
        <p:txBody>
          <a:bodyPr/>
          <a:lstStyle/>
          <a:p>
            <a:pPr>
              <a:defRPr/>
            </a:pPr>
            <a:r>
              <a:rPr lang="el-GR" sz="4000" dirty="0" smtClean="0"/>
              <a:t>Τι Μέσα</a:t>
            </a:r>
            <a:r>
              <a:rPr lang="en-GB" sz="4000" dirty="0" smtClean="0"/>
              <a:t> (Media)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pPr>
              <a:defRPr/>
            </a:pPr>
            <a:r>
              <a:rPr lang="el-GR" sz="2400" dirty="0" smtClean="0"/>
              <a:t>Πληθυντικός του Μέσου (</a:t>
            </a:r>
            <a:r>
              <a:rPr lang="en-GB" sz="2400" dirty="0" smtClean="0"/>
              <a:t>Medium</a:t>
            </a:r>
            <a:r>
              <a:rPr lang="el-GR" sz="2400" dirty="0" smtClean="0"/>
              <a:t>) </a:t>
            </a:r>
          </a:p>
          <a:p>
            <a:pPr marL="539750" indent="-457200">
              <a:buFont typeface="Wingdings 2" pitchFamily="18" charset="2"/>
              <a:buAutoNum type="arabicParenBoth"/>
              <a:defRPr/>
            </a:pPr>
            <a:r>
              <a:rPr lang="el-GR" sz="2400" dirty="0" smtClean="0"/>
              <a:t>Αντικείμενα στα οποία αποθηκεύονται δεδομένα (συνήθως ψηφιακά), όπως σκληροί δίσκοι, </a:t>
            </a:r>
            <a:r>
              <a:rPr lang="en-GB" sz="2400" dirty="0" smtClean="0"/>
              <a:t>CD, DVD,  </a:t>
            </a:r>
            <a:r>
              <a:rPr lang="el-GR" sz="2400" dirty="0" smtClean="0"/>
              <a:t>κλπ.</a:t>
            </a:r>
            <a:endParaRPr lang="en-GB" sz="2400" dirty="0" smtClean="0"/>
          </a:p>
          <a:p>
            <a:pPr marL="539750" indent="-457200">
              <a:buFont typeface="Wingdings 2" pitchFamily="18" charset="2"/>
              <a:buAutoNum type="arabicParenBoth"/>
              <a:defRPr/>
            </a:pPr>
            <a:r>
              <a:rPr lang="el-GR" sz="2400" dirty="0" smtClean="0"/>
              <a:t>Οι μορφές και </a:t>
            </a:r>
            <a:r>
              <a:rPr lang="el-GR" sz="2400" dirty="0" err="1" smtClean="0"/>
              <a:t>οιτεχνολογίες</a:t>
            </a:r>
            <a:r>
              <a:rPr lang="el-GR" sz="2400" dirty="0" smtClean="0"/>
              <a:t> που χρησιμοποιούνται για την επικοινωνία της πληροφορίας. </a:t>
            </a:r>
          </a:p>
          <a:p>
            <a:pPr marL="814388" lvl="1" indent="-457200">
              <a:defRPr/>
            </a:pPr>
            <a:r>
              <a:rPr lang="el-GR" sz="2000" dirty="0" smtClean="0"/>
              <a:t>Γραφή, βιβλίο, τυπογραφία</a:t>
            </a:r>
          </a:p>
          <a:p>
            <a:pPr marL="814388" lvl="1" indent="-457200">
              <a:defRPr/>
            </a:pPr>
            <a:r>
              <a:rPr lang="el-GR" sz="2000" dirty="0" smtClean="0"/>
              <a:t>Εικόνα, φωτογραφία, φωτογραφική μηχανή</a:t>
            </a:r>
          </a:p>
          <a:p>
            <a:pPr marL="814388" lvl="1" indent="-457200">
              <a:defRPr/>
            </a:pPr>
            <a:r>
              <a:rPr lang="el-GR" sz="2000" dirty="0" smtClean="0"/>
              <a:t>Κασέτα ή </a:t>
            </a:r>
            <a:r>
              <a:rPr lang="en-GB" sz="2000" dirty="0" smtClean="0"/>
              <a:t>CD </a:t>
            </a:r>
            <a:r>
              <a:rPr lang="el-GR" sz="2000" dirty="0" smtClean="0"/>
              <a:t>(ψηφιακός ήχος) και συσκευές ήχου</a:t>
            </a:r>
          </a:p>
          <a:p>
            <a:pPr marL="814388" lvl="1" indent="-457200">
              <a:defRPr/>
            </a:pPr>
            <a:r>
              <a:rPr lang="el-GR" sz="2000" dirty="0" smtClean="0"/>
              <a:t>Κινούμενη εικόνα, βίντεο, κινηματογράφος</a:t>
            </a:r>
          </a:p>
          <a:p>
            <a:pPr marL="814388" lvl="1" indent="-457200">
              <a:defRPr/>
            </a:pPr>
            <a:r>
              <a:rPr lang="el-GR" sz="2000" dirty="0" smtClean="0"/>
              <a:t>Πολυμέσο (συνδυασμός των προηγούμενων)</a:t>
            </a:r>
          </a:p>
          <a:p>
            <a:pPr>
              <a:buFont typeface="Wingdings 2" pitchFamily="18" charset="2"/>
              <a:buNone/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79BDC-5FA7-48DD-8B23-67CD5C213D3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Ορισμός του πολυμέσου (1)</a:t>
            </a:r>
            <a:endParaRPr lang="en-GB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Τι είναι Πολυμέσο</a:t>
            </a:r>
          </a:p>
          <a:p>
            <a:pPr lvl="1"/>
            <a:r>
              <a:rPr lang="el-GR" smtClean="0"/>
              <a:t>η ενοποίηση στο ίδιο ψηφιακό υπόβαθρο (π.χ. </a:t>
            </a:r>
            <a:r>
              <a:rPr lang="en-US" smtClean="0"/>
              <a:t>CD</a:t>
            </a:r>
            <a:r>
              <a:rPr lang="el-GR" smtClean="0"/>
              <a:t>, </a:t>
            </a:r>
            <a:r>
              <a:rPr lang="en-GB" smtClean="0"/>
              <a:t>DVD, </a:t>
            </a:r>
            <a:r>
              <a:rPr lang="el-GR" smtClean="0"/>
              <a:t>κλπ.) πολλών διαφορετικών μορφών πληροφορίας, όπως</a:t>
            </a:r>
          </a:p>
          <a:p>
            <a:pPr lvl="1"/>
            <a:r>
              <a:rPr lang="el-GR" smtClean="0"/>
              <a:t>Κείμενο</a:t>
            </a:r>
          </a:p>
          <a:p>
            <a:pPr lvl="1"/>
            <a:r>
              <a:rPr lang="el-GR" smtClean="0"/>
              <a:t>Ήχος</a:t>
            </a:r>
          </a:p>
          <a:p>
            <a:pPr lvl="1"/>
            <a:r>
              <a:rPr lang="el-GR" smtClean="0"/>
              <a:t>Εικόνα</a:t>
            </a:r>
          </a:p>
          <a:p>
            <a:pPr lvl="1"/>
            <a:r>
              <a:rPr lang="el-GR" smtClean="0"/>
              <a:t>βίντεο</a:t>
            </a:r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AE90C-87B2-4A5F-9DD0-223D368E2C6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1707</TotalTime>
  <Words>2155</Words>
  <Application>Microsoft Office PowerPoint</Application>
  <PresentationFormat>Προβολή στην οθόνη (4:3)</PresentationFormat>
  <Paragraphs>377</Paragraphs>
  <Slides>45</Slides>
  <Notes>45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45</vt:i4>
      </vt:variant>
    </vt:vector>
  </HeadingPairs>
  <TitlesOfParts>
    <vt:vector size="56" baseType="lpstr">
      <vt:lpstr>Arial</vt:lpstr>
      <vt:lpstr>Gill Sans MT</vt:lpstr>
      <vt:lpstr>Wingdings 2</vt:lpstr>
      <vt:lpstr>Verdana</vt:lpstr>
      <vt:lpstr>Calibri</vt:lpstr>
      <vt:lpstr>Corbel</vt:lpstr>
      <vt:lpstr>Times New Roman</vt:lpstr>
      <vt:lpstr>Wingdings</vt:lpstr>
      <vt:lpstr>Solstice</vt:lpstr>
      <vt:lpstr>Έγγραφο Microsoft Word</vt:lpstr>
      <vt:lpstr>Microsoft Office Word 97 - 2003 Document</vt:lpstr>
      <vt:lpstr> Θεωρίες Μάθησης και ΤΠΕ Πολυμέσα – Υπερμέσα</vt:lpstr>
      <vt:lpstr>Σκοπός </vt:lpstr>
      <vt:lpstr>Έννοιες – Κλειδιά</vt:lpstr>
      <vt:lpstr>Μοντέλα μάθησης (1)</vt:lpstr>
      <vt:lpstr>Μοντέλα μάθησης (2)</vt:lpstr>
      <vt:lpstr>Βασική ορολογία </vt:lpstr>
      <vt:lpstr>Ο ρόλος των σύγχρονων μέσων</vt:lpstr>
      <vt:lpstr>Τι Μέσα (Media)</vt:lpstr>
      <vt:lpstr>Ορισμός του πολυμέσου (1)</vt:lpstr>
      <vt:lpstr>Ορισμός του πολυμέσου (2)</vt:lpstr>
      <vt:lpstr>Χαρακτηριστικά των πολυμέσων</vt:lpstr>
      <vt:lpstr>Δομή αρχιτεκτονικής πολυμέσων: γραμμική, σειριακή</vt:lpstr>
      <vt:lpstr>Ορισμός του αλληλεπιδραστικού πολυμέσου</vt:lpstr>
      <vt:lpstr>Αρχιτεκτονική δομή αλληλεπιδραστικού πολυμέσου</vt:lpstr>
      <vt:lpstr>Διαφορές πολυμέσου και αλληλεπιδραστικού πολυμέσου</vt:lpstr>
      <vt:lpstr>Από το Αλληλεπιδραστικό Πολυμέσο στο Υπερμέσο</vt:lpstr>
      <vt:lpstr>Διαφορές αλληλεπιδραστικού πολυμέσου και υπερμέσου</vt:lpstr>
      <vt:lpstr>Διαφορές στις έννοιες</vt:lpstr>
      <vt:lpstr>Υπερκείμενα - Υπερμέσα</vt:lpstr>
      <vt:lpstr>Η έννοια του υπερκειμένου </vt:lpstr>
      <vt:lpstr>Υπερκείμενο: κύρια ιδέα</vt:lpstr>
      <vt:lpstr>Ορολογία </vt:lpstr>
      <vt:lpstr>Κείμενα – Υπερκείμενα (1)</vt:lpstr>
      <vt:lpstr>Κείμενα – Υπερκείμενα (2)</vt:lpstr>
      <vt:lpstr>Υπερκείμενο: κόμβοι και σύνδεσμοι</vt:lpstr>
      <vt:lpstr>Υπερκείμενο: τεχνικό επίπεδο </vt:lpstr>
      <vt:lpstr>Υπερκείμενο: λειτουργικό επίπεδο </vt:lpstr>
      <vt:lpstr>Είδη συνδεσμολογιών </vt:lpstr>
      <vt:lpstr>Ορισμός υπερκειμένου  - υπερμέσου</vt:lpstr>
      <vt:lpstr>Αρχιτεκτονική δομή</vt:lpstr>
      <vt:lpstr>υπερκείμενο</vt:lpstr>
      <vt:lpstr>Υπερμέσο</vt:lpstr>
      <vt:lpstr>Τύποι χρήσης</vt:lpstr>
      <vt:lpstr>Χαρακτηριστικά υπερμέσων</vt:lpstr>
      <vt:lpstr>Σπουδαιότητα συνδέσμων:</vt:lpstr>
      <vt:lpstr>Η ανάδυση της σημασίας</vt:lpstr>
      <vt:lpstr>Πλοήγηση (navigation)</vt:lpstr>
      <vt:lpstr>Αρχές πλοήγησης (1)</vt:lpstr>
      <vt:lpstr>Αρχές πλοήγησης (2)</vt:lpstr>
      <vt:lpstr>Πλεονεκτήματα αυτής της προσέγγισης</vt:lpstr>
      <vt:lpstr>Προβλήματα στη χρήση των υπερμέσων (1)</vt:lpstr>
      <vt:lpstr>Προβλήματα στη χρήση των υπερμέσων (2)</vt:lpstr>
      <vt:lpstr>Το νόημα</vt:lpstr>
      <vt:lpstr>Διαφάνεια 44</vt:lpstr>
      <vt:lpstr>Γενικές κατηγορίες εκπαιδευτικού λογισμικού &amp; Θεωρίες Μάθησης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Φάσεις και Μοντέλα ένταξης των Τεχνολογιών της Πληροφορίας και των Επικοινωνιών στην Εκπαίδευση</dc:title>
  <dc:creator>maxoula</dc:creator>
  <cp:lastModifiedBy>maxoula</cp:lastModifiedBy>
  <cp:revision>423</cp:revision>
  <dcterms:created xsi:type="dcterms:W3CDTF">2007-03-24T20:13:53Z</dcterms:created>
  <dcterms:modified xsi:type="dcterms:W3CDTF">2014-04-27T19:39:57Z</dcterms:modified>
</cp:coreProperties>
</file>