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93" r:id="rId2"/>
    <p:sldId id="322" r:id="rId3"/>
    <p:sldId id="295" r:id="rId4"/>
    <p:sldId id="257" r:id="rId5"/>
    <p:sldId id="258" r:id="rId6"/>
    <p:sldId id="259" r:id="rId7"/>
    <p:sldId id="260" r:id="rId8"/>
    <p:sldId id="296" r:id="rId9"/>
    <p:sldId id="261" r:id="rId10"/>
    <p:sldId id="297" r:id="rId11"/>
    <p:sldId id="298" r:id="rId12"/>
    <p:sldId id="262" r:id="rId13"/>
    <p:sldId id="263" r:id="rId14"/>
    <p:sldId id="264" r:id="rId15"/>
    <p:sldId id="265" r:id="rId16"/>
    <p:sldId id="266"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0" r:id="rId30"/>
    <p:sldId id="271" r:id="rId31"/>
    <p:sldId id="272" r:id="rId32"/>
    <p:sldId id="304" r:id="rId33"/>
    <p:sldId id="305" r:id="rId34"/>
    <p:sldId id="306" r:id="rId35"/>
    <p:sldId id="307" r:id="rId36"/>
    <p:sldId id="277" r:id="rId37"/>
    <p:sldId id="278" r:id="rId38"/>
    <p:sldId id="279" r:id="rId39"/>
    <p:sldId id="280" r:id="rId40"/>
    <p:sldId id="281" r:id="rId41"/>
    <p:sldId id="299" r:id="rId42"/>
    <p:sldId id="282" r:id="rId43"/>
    <p:sldId id="300" r:id="rId44"/>
    <p:sldId id="321" r:id="rId45"/>
    <p:sldId id="302" r:id="rId46"/>
    <p:sldId id="303" r:id="rId47"/>
    <p:sldId id="291" r:id="rId48"/>
    <p:sldId id="292" r:id="rId4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434" y="-10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DDAA16-AF30-41F9-8669-199E607B97E8}" type="datetimeFigureOut">
              <a:rPr lang="el-GR" smtClean="0"/>
              <a:pPr/>
              <a:t>28/5/2015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14042A-A0A5-4433-9C46-C485FE84B409}" type="slidenum">
              <a:rPr lang="el-GR" smtClean="0"/>
              <a:pPr/>
              <a:t>‹#›</a:t>
            </a:fld>
            <a:endParaRPr lang="el-GR"/>
          </a:p>
        </p:txBody>
      </p:sp>
    </p:spTree>
    <p:extLst>
      <p:ext uri="{BB962C8B-B14F-4D97-AF65-F5344CB8AC3E}">
        <p14:creationId xmlns="" xmlns:p14="http://schemas.microsoft.com/office/powerpoint/2010/main" val="1618811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3"/>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l-GR" altLang="el-GR" smtClean="0">
                <a:latin typeface="Times New Roman" pitchFamily="16" charset="0"/>
              </a:rPr>
              <a:t>ΨΗΦΙΑΚΑ ΜΟΝΤΕΛΑ ΑΝΑΓΛΥΦΟΥ</a:t>
            </a:r>
          </a:p>
        </p:txBody>
      </p:sp>
      <p:sp>
        <p:nvSpPr>
          <p:cNvPr id="69635" name="Rectangle 8"/>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F1FC1A1-6B16-40B1-8A80-B9A9DB3FA2EF}" type="slidenum">
              <a:rPr lang="el-GR" altLang="el-GR" smtClean="0">
                <a:latin typeface="Times New Roman" pitchFamily="16" charset="0"/>
              </a:rPr>
              <a:pPr/>
              <a:t>1</a:t>
            </a:fld>
            <a:endParaRPr lang="el-GR" altLang="el-GR" smtClean="0">
              <a:latin typeface="Times New Roman" pitchFamily="16" charset="0"/>
            </a:endParaRPr>
          </a:p>
        </p:txBody>
      </p:sp>
      <p:sp>
        <p:nvSpPr>
          <p:cNvPr id="69636"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9637" name="Rectangle 2"/>
          <p:cNvSpPr>
            <a:spLocks noGrp="1" noChangeArrowheads="1"/>
          </p:cNvSpPr>
          <p:nvPr>
            <p:ph type="body" idx="1"/>
          </p:nvPr>
        </p:nvSpPr>
        <p:spPr bwMode="auto">
          <a:noFill/>
        </p:spPr>
        <p:txBody>
          <a:bodyPr wrap="none" numCol="1" anchor="ctr" anchorCtr="0" compatLnSpc="1">
            <a:prstTxWarp prst="textNoShape">
              <a:avLst/>
            </a:prstTxWarp>
          </a:bodyPr>
          <a:lstStyle/>
          <a:p>
            <a:endParaRPr lang="el-GR" alt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698356-A49A-4E15-8978-25A3494326D9}" type="slidenum">
              <a:rPr lang="el-GR" smtClean="0">
                <a:latin typeface="Times New Roman" pitchFamily="16" charset="0"/>
              </a:rPr>
              <a:pPr/>
              <a:t>2</a:t>
            </a:fld>
            <a:endParaRPr lang="el-GR" smtClean="0">
              <a:latin typeface="Times New Roman" pitchFamily="16"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70659" name="Θέση σημειώσεων 2"/>
          <p:cNvSpPr>
            <a:spLocks noGrp="1"/>
          </p:cNvSpPr>
          <p:nvPr>
            <p:ph type="body" idx="1"/>
          </p:nvPr>
        </p:nvSpPr>
        <p:spPr bwMode="auto">
          <a:noFill/>
        </p:spPr>
        <p:txBody>
          <a:bodyPr wrap="square" numCol="1" anchor="t" anchorCtr="0" compatLnSpc="1">
            <a:prstTxWarp prst="textNoShape">
              <a:avLst/>
            </a:prstTxWarp>
          </a:bodyPr>
          <a:lstStyle/>
          <a:p>
            <a:endParaRPr lang="el-GR" altLang="el-GR" smtClean="0"/>
          </a:p>
        </p:txBody>
      </p:sp>
      <p:sp>
        <p:nvSpPr>
          <p:cNvPr id="70660" name="Θέση αριθμού διαφάνειας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D8C828-44E4-4BC6-9334-9754A31CB5EF}" type="slidenum">
              <a:rPr lang="el-GR" altLang="el-GR" smtClean="0">
                <a:latin typeface="Times New Roman" pitchFamily="16" charset="0"/>
              </a:rPr>
              <a:pPr/>
              <a:t>3</a:t>
            </a:fld>
            <a:endParaRPr lang="el-GR" altLang="el-GR" smtClean="0">
              <a:latin typeface="Times New Roman" pitchFamily="16"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l-GR" altLang="el-GR">
                <a:solidFill>
                  <a:prstClr val="black"/>
                </a:solidFill>
              </a:rPr>
              <a:t>ΕΦΑΡΜΟΓΕΣ ΓΣΠ &amp; ΤΗΛΕΠΙΣΚΟΠΗΣΗΣ ΣΤΗ ΣΥΝΤΑΞΗ ΤΕΧΝΙΚΟΓΕΩΛΟΓΙΚΩΝ ΧΑΡΤΩΝ</a:t>
            </a:r>
          </a:p>
        </p:txBody>
      </p:sp>
      <p:sp>
        <p:nvSpPr>
          <p:cNvPr id="90115"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l-GR" altLang="el-GR">
                <a:solidFill>
                  <a:prstClr val="black"/>
                </a:solidFill>
              </a:rPr>
              <a:t>Δρ. ΚΩΝΣΤΑΝΤΙΝΟΣ ΝΙΚΟΛΑΚΟΠΟΥΛΟΣ</a:t>
            </a:r>
          </a:p>
        </p:txBody>
      </p:sp>
      <p:sp>
        <p:nvSpPr>
          <p:cNvPr id="9011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B305C1D-E1B9-4775-BA64-CF4B4CA6DB68}" type="slidenum">
              <a:rPr lang="el-GR" altLang="el-GR">
                <a:solidFill>
                  <a:prstClr val="black"/>
                </a:solidFill>
              </a:rPr>
              <a:pPr/>
              <a:t>4</a:t>
            </a:fld>
            <a:endParaRPr lang="el-GR" altLang="el-GR">
              <a:solidFill>
                <a:prstClr val="black"/>
              </a:solidFill>
            </a:endParaRPr>
          </a:p>
        </p:txBody>
      </p:sp>
      <p:sp>
        <p:nvSpPr>
          <p:cNvPr id="90117"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0118" name="Rectangle 2"/>
          <p:cNvSpPr>
            <a:spLocks noGrp="1" noChangeArrowheads="1"/>
          </p:cNvSpPr>
          <p:nvPr>
            <p:ph type="body" idx="1"/>
          </p:nvPr>
        </p:nvSpPr>
        <p:spPr bwMode="auto">
          <a:noFill/>
        </p:spPr>
        <p:txBody>
          <a:bodyPr wrap="none" numCol="1" anchor="ctr" anchorCtr="0" compatLnSpc="1">
            <a:prstTxWarp prst="textNoShape">
              <a:avLst/>
            </a:prstTxWarp>
          </a:bodyPr>
          <a:lstStyle/>
          <a:p>
            <a:endParaRPr lang="el-GR" alt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1379"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10138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A938229-A974-45D8-8B54-2878200CFB12}" type="slidenum">
              <a:rPr lang="el-GR" smtClean="0">
                <a:latin typeface="Times New Roman" pitchFamily="16" charset="0"/>
              </a:rPr>
              <a:pPr/>
              <a:t>44</a:t>
            </a:fld>
            <a:endParaRPr lang="el-GR" smtClean="0">
              <a:latin typeface="Times New Roman" pitchFamily="16"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28003" name="2 - Θέση σημειώσεων"/>
          <p:cNvSpPr>
            <a:spLocks noGrp="1"/>
          </p:cNvSpPr>
          <p:nvPr>
            <p:ph type="body" idx="1"/>
          </p:nvPr>
        </p:nvSpPr>
        <p:spPr bwMode="auto">
          <a:noFill/>
        </p:spPr>
        <p:txBody>
          <a:bodyPr wrap="square" numCol="1" anchor="t" anchorCtr="0" compatLnSpc="1">
            <a:prstTxWarp prst="textNoShape">
              <a:avLst/>
            </a:prstTxWarp>
          </a:bodyPr>
          <a:lstStyle/>
          <a:p>
            <a:endParaRPr lang="el-GR" altLang="el-GR" smtClean="0"/>
          </a:p>
        </p:txBody>
      </p:sp>
      <p:sp>
        <p:nvSpPr>
          <p:cNvPr id="12800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86EAC8-D1DA-4B29-A841-0A68CD665DAF}" type="slidenum">
              <a:rPr lang="el-GR" altLang="el-GR">
                <a:solidFill>
                  <a:prstClr val="black"/>
                </a:solidFill>
              </a:rPr>
              <a:pPr/>
              <a:t>48</a:t>
            </a:fld>
            <a:endParaRPr lang="el-GR" altLang="el-GR">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Θέση υποσέλιδου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lvl1pPr>
              <a:defRPr/>
            </a:lvl1pPr>
          </a:lstStyle>
          <a:p>
            <a:pPr>
              <a:defRPr/>
            </a:pPr>
            <a:fld id="{D3A3DA34-236B-4693-B21D-F683533F2D39}"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Θέση υποσέλιδου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lvl1pPr>
              <a:defRPr/>
            </a:lvl1pPr>
          </a:lstStyle>
          <a:p>
            <a:pPr>
              <a:defRPr/>
            </a:pPr>
            <a:fld id="{F27C63B8-B788-4ED5-AC46-988B1B2C3AEA}"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Θέση υποσέλιδου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lvl1pPr>
              <a:defRPr/>
            </a:lvl1pPr>
          </a:lstStyle>
          <a:p>
            <a:pPr>
              <a:defRPr/>
            </a:pPr>
            <a:fld id="{CF322DF0-7F32-4EC7-BE12-9D3213AF2116}"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Θέση υποσέλιδου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lvl1pPr>
              <a:defRPr/>
            </a:lvl1pPr>
          </a:lstStyle>
          <a:p>
            <a:pPr>
              <a:defRPr/>
            </a:pPr>
            <a:fld id="{E269D3F9-C622-45C1-9CA6-FC573B389A41}"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5" name="Θέση υποσέλιδου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lvl1pPr>
              <a:defRPr/>
            </a:lvl1pPr>
          </a:lstStyle>
          <a:p>
            <a:pPr>
              <a:defRPr/>
            </a:pPr>
            <a:fld id="{608643BC-95A6-4AB9-9BB0-A10054BFD856}"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Θέση υποσέλιδου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Θέση αριθμού διαφάνειας 5"/>
          <p:cNvSpPr>
            <a:spLocks noGrp="1"/>
          </p:cNvSpPr>
          <p:nvPr>
            <p:ph type="sldNum" sz="quarter" idx="12"/>
          </p:nvPr>
        </p:nvSpPr>
        <p:spPr/>
        <p:txBody>
          <a:bodyPr/>
          <a:lstStyle>
            <a:lvl1pPr>
              <a:defRPr/>
            </a:lvl1pPr>
          </a:lstStyle>
          <a:p>
            <a:pPr>
              <a:defRPr/>
            </a:pPr>
            <a:fld id="{248AB62E-F675-4D68-AD99-CEB1AF8DABCF}"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8" name="Θέση υποσέλιδου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Θέση αριθμού διαφάνειας 5"/>
          <p:cNvSpPr>
            <a:spLocks noGrp="1"/>
          </p:cNvSpPr>
          <p:nvPr>
            <p:ph type="sldNum" sz="quarter" idx="12"/>
          </p:nvPr>
        </p:nvSpPr>
        <p:spPr/>
        <p:txBody>
          <a:bodyPr/>
          <a:lstStyle>
            <a:lvl1pPr>
              <a:defRPr/>
            </a:lvl1pPr>
          </a:lstStyle>
          <a:p>
            <a:pPr>
              <a:defRPr/>
            </a:pPr>
            <a:fld id="{30914F78-4AF1-4715-829A-7D5F040C35EE}"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4" name="Θέση υποσέλιδου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Θέση αριθμού διαφάνειας 5"/>
          <p:cNvSpPr>
            <a:spLocks noGrp="1"/>
          </p:cNvSpPr>
          <p:nvPr>
            <p:ph type="sldNum" sz="quarter" idx="12"/>
          </p:nvPr>
        </p:nvSpPr>
        <p:spPr/>
        <p:txBody>
          <a:bodyPr/>
          <a:lstStyle>
            <a:lvl1pPr>
              <a:defRPr/>
            </a:lvl1pPr>
          </a:lstStyle>
          <a:p>
            <a:pPr>
              <a:defRPr/>
            </a:pPr>
            <a:fld id="{03CF80B4-1DD6-4896-9CE9-2141B7BA101C}"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3" name="Θέση υποσέλιδου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Θέση αριθμού διαφάνειας 5"/>
          <p:cNvSpPr>
            <a:spLocks noGrp="1"/>
          </p:cNvSpPr>
          <p:nvPr>
            <p:ph type="sldNum" sz="quarter" idx="12"/>
          </p:nvPr>
        </p:nvSpPr>
        <p:spPr/>
        <p:txBody>
          <a:bodyPr/>
          <a:lstStyle>
            <a:lvl1pPr>
              <a:defRPr/>
            </a:lvl1pPr>
          </a:lstStyle>
          <a:p>
            <a:pPr>
              <a:defRPr/>
            </a:pPr>
            <a:fld id="{289ED346-AF5C-4321-8307-537F6F11046C}"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Θέση υποσέλιδου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Θέση αριθμού διαφάνειας 5"/>
          <p:cNvSpPr>
            <a:spLocks noGrp="1"/>
          </p:cNvSpPr>
          <p:nvPr>
            <p:ph type="sldNum" sz="quarter" idx="12"/>
          </p:nvPr>
        </p:nvSpPr>
        <p:spPr/>
        <p:txBody>
          <a:bodyPr/>
          <a:lstStyle>
            <a:lvl1pPr>
              <a:defRPr/>
            </a:lvl1pPr>
          </a:lstStyle>
          <a:p>
            <a:pPr>
              <a:defRPr/>
            </a:pPr>
            <a:fld id="{914D6CF3-805C-49BE-8764-88E30E074A37}"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3"/>
          <p:cNvSpPr>
            <a:spLocks noGrp="1"/>
          </p:cNvSpPr>
          <p:nvPr>
            <p:ph type="dt" sz="half" idx="10"/>
          </p:nvPr>
        </p:nvSpPr>
        <p:spPr/>
        <p:txBody>
          <a:bodyPr/>
          <a:lstStyle>
            <a:lvl1pPr>
              <a:defRPr/>
            </a:lvl1pPr>
          </a:lstStyle>
          <a:p>
            <a:pPr>
              <a:defRPr/>
            </a:pPr>
            <a:endParaRPr lang="en-GB">
              <a:solidFill>
                <a:prstClr val="black">
                  <a:tint val="75000"/>
                </a:prstClr>
              </a:solidFill>
            </a:endParaRPr>
          </a:p>
        </p:txBody>
      </p:sp>
      <p:sp>
        <p:nvSpPr>
          <p:cNvPr id="6" name="Θέση υποσέλιδου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Θέση αριθμού διαφάνειας 5"/>
          <p:cNvSpPr>
            <a:spLocks noGrp="1"/>
          </p:cNvSpPr>
          <p:nvPr>
            <p:ph type="sldNum" sz="quarter" idx="12"/>
          </p:nvPr>
        </p:nvSpPr>
        <p:spPr/>
        <p:txBody>
          <a:bodyPr/>
          <a:lstStyle>
            <a:lvl1pPr>
              <a:defRPr/>
            </a:lvl1pPr>
          </a:lstStyle>
          <a:p>
            <a:pPr>
              <a:defRPr/>
            </a:pPr>
            <a:fld id="{4E256558-BB2B-4937-8B16-991917D013A0}"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GB">
              <a:solidFill>
                <a:prstClr val="black">
                  <a:tint val="75000"/>
                </a:prstClr>
              </a:solidFill>
              <a:latin typeface="Times New Roman" pitchFamily="16" charset="0"/>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GB">
              <a:solidFill>
                <a:prstClr val="black">
                  <a:tint val="75000"/>
                </a:prstClr>
              </a:solidFill>
              <a:latin typeface="Times New Roman" pitchFamily="16" charset="0"/>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7B910055-0A7A-467A-A2D8-DFB2D86972CE}" type="slidenum">
              <a:rPr lang="en-GB">
                <a:solidFill>
                  <a:prstClr val="black">
                    <a:tint val="75000"/>
                  </a:prstClr>
                </a:solidFill>
                <a:latin typeface="Times New Roman" pitchFamily="16" charset="0"/>
              </a:rPr>
              <a:pPr fontAlgn="base">
                <a:spcBef>
                  <a:spcPct val="0"/>
                </a:spcBef>
                <a:spcAft>
                  <a:spcPct val="0"/>
                </a:spcAft>
                <a:defRPr/>
              </a:pPr>
              <a:t>‹#›</a:t>
            </a:fld>
            <a:endParaRPr lang="en-GB">
              <a:solidFill>
                <a:prstClr val="black">
                  <a:tint val="75000"/>
                </a:prstClr>
              </a:solidFill>
              <a:latin typeface="Times New Roman" pitchFamily="16"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3"/>
          <p:cNvPicPr>
            <a:picLocks noChangeAspect="1"/>
          </p:cNvPicPr>
          <p:nvPr/>
        </p:nvPicPr>
        <p:blipFill>
          <a:blip r:embed="rId3" cstate="print"/>
          <a:srcRect/>
          <a:stretch>
            <a:fillRect/>
          </a:stretch>
        </p:blipFill>
        <p:spPr bwMode="auto">
          <a:xfrm>
            <a:off x="4676775" y="274638"/>
            <a:ext cx="4051300" cy="839787"/>
          </a:xfrm>
          <a:prstGeom prst="rect">
            <a:avLst/>
          </a:prstGeom>
          <a:noFill/>
          <a:ln w="9525">
            <a:noFill/>
            <a:miter lim="800000"/>
            <a:headEnd/>
            <a:tailEnd/>
          </a:ln>
        </p:spPr>
      </p:pic>
      <p:pic>
        <p:nvPicPr>
          <p:cNvPr id="2051" name="Εικόνα 12"/>
          <p:cNvPicPr>
            <a:picLocks noChangeAspect="1"/>
          </p:cNvPicPr>
          <p:nvPr/>
        </p:nvPicPr>
        <p:blipFill>
          <a:blip r:embed="rId4" cstate="print"/>
          <a:srcRect/>
          <a:stretch>
            <a:fillRect/>
          </a:stretch>
        </p:blipFill>
        <p:spPr bwMode="auto">
          <a:xfrm>
            <a:off x="684213" y="95250"/>
            <a:ext cx="3313112" cy="1246188"/>
          </a:xfrm>
          <a:prstGeom prst="rect">
            <a:avLst/>
          </a:prstGeom>
          <a:noFill/>
          <a:ln w="9525">
            <a:noFill/>
            <a:miter lim="800000"/>
            <a:headEnd/>
            <a:tailEnd/>
          </a:ln>
        </p:spPr>
      </p:pic>
      <p:sp>
        <p:nvSpPr>
          <p:cNvPr id="2052" name="Ορθογώνιο 1"/>
          <p:cNvSpPr>
            <a:spLocks noChangeArrowheads="1"/>
          </p:cNvSpPr>
          <p:nvPr/>
        </p:nvSpPr>
        <p:spPr bwMode="auto">
          <a:xfrm>
            <a:off x="0" y="3284538"/>
            <a:ext cx="9144000" cy="2677656"/>
          </a:xfrm>
          <a:prstGeom prst="rect">
            <a:avLst/>
          </a:prstGeom>
          <a:noFill/>
          <a:ln w="9525">
            <a:noFill/>
            <a:miter lim="800000"/>
            <a:headEnd/>
            <a:tailEnd/>
          </a:ln>
        </p:spPr>
        <p:txBody>
          <a:bodyPr>
            <a:spAutoFit/>
          </a:bodyPr>
          <a:lstStyle/>
          <a:p>
            <a:pPr algn="ctr"/>
            <a:r>
              <a:rPr lang="el-GR" altLang="el-GR" sz="3000" b="1" dirty="0">
                <a:latin typeface="Arial" charset="0"/>
                <a:cs typeface="Arial" charset="0"/>
              </a:rPr>
              <a:t>Ενότητα </a:t>
            </a:r>
            <a:r>
              <a:rPr lang="en-US" altLang="el-GR" sz="3000" b="1" dirty="0" smtClean="0">
                <a:latin typeface="Arial" charset="0"/>
                <a:cs typeface="Arial" charset="0"/>
              </a:rPr>
              <a:t>5</a:t>
            </a:r>
            <a:r>
              <a:rPr lang="el-GR" altLang="el-GR" sz="2800" dirty="0" smtClean="0">
                <a:latin typeface="Arial" charset="0"/>
                <a:cs typeface="Arial" charset="0"/>
              </a:rPr>
              <a:t>: </a:t>
            </a:r>
            <a:r>
              <a:rPr lang="el-GR" altLang="el-GR" sz="3000" dirty="0" smtClean="0">
                <a:latin typeface="Arial" charset="0"/>
                <a:cs typeface="Arial" charset="0"/>
              </a:rPr>
              <a:t>Δεδομένα Τηλεπισκόπησης-</a:t>
            </a:r>
          </a:p>
          <a:p>
            <a:pPr algn="ctr"/>
            <a:r>
              <a:rPr lang="el-GR" altLang="el-GR" sz="3000" dirty="0" smtClean="0">
                <a:latin typeface="Arial" charset="0"/>
                <a:cs typeface="Arial" charset="0"/>
              </a:rPr>
              <a:t>Βασικές </a:t>
            </a:r>
            <a:r>
              <a:rPr lang="el-GR" altLang="el-GR" sz="3000" dirty="0">
                <a:latin typeface="Arial" charset="0"/>
                <a:cs typeface="Arial" charset="0"/>
              </a:rPr>
              <a:t>Έννοιες </a:t>
            </a:r>
            <a:r>
              <a:rPr lang="el-GR" altLang="el-GR" sz="3000" dirty="0" smtClean="0">
                <a:latin typeface="Arial" charset="0"/>
                <a:cs typeface="Arial" charset="0"/>
              </a:rPr>
              <a:t>(Μέρος 2</a:t>
            </a:r>
            <a:r>
              <a:rPr lang="el-GR" altLang="el-GR" sz="3000" baseline="30000" dirty="0" smtClean="0">
                <a:latin typeface="Arial" charset="0"/>
                <a:cs typeface="Arial" charset="0"/>
              </a:rPr>
              <a:t>ο</a:t>
            </a:r>
            <a:r>
              <a:rPr lang="el-GR" altLang="el-GR" sz="3000" dirty="0" smtClean="0">
                <a:latin typeface="Arial" charset="0"/>
                <a:cs typeface="Arial" charset="0"/>
              </a:rPr>
              <a:t>)</a:t>
            </a:r>
            <a:endParaRPr lang="el-GR" altLang="el-GR" sz="3000" dirty="0">
              <a:latin typeface="Arial" charset="0"/>
              <a:cs typeface="Arial" charset="0"/>
            </a:endParaRPr>
          </a:p>
          <a:p>
            <a:pPr algn="ctr"/>
            <a:endParaRPr lang="el-GR" altLang="el-GR" dirty="0">
              <a:latin typeface="Arial" charset="0"/>
              <a:cs typeface="Arial" charset="0"/>
            </a:endParaRPr>
          </a:p>
          <a:p>
            <a:pPr algn="ctr"/>
            <a:r>
              <a:rPr lang="el-GR" altLang="el-GR" sz="2800" dirty="0">
                <a:latin typeface="Arial" charset="0"/>
                <a:cs typeface="Arial" charset="0"/>
              </a:rPr>
              <a:t>Νικολακόπουλος Κωνσταντίνος, Επίκουρος Καθηγητής</a:t>
            </a:r>
          </a:p>
          <a:p>
            <a:pPr algn="ctr"/>
            <a:r>
              <a:rPr lang="el-GR" altLang="el-GR" sz="2800" dirty="0">
                <a:latin typeface="Arial" charset="0"/>
                <a:cs typeface="Arial" charset="0"/>
              </a:rPr>
              <a:t>Σχολή Θετικών Επιστημών</a:t>
            </a:r>
          </a:p>
          <a:p>
            <a:pPr algn="ctr"/>
            <a:r>
              <a:rPr lang="el-GR" altLang="el-GR" sz="2800" dirty="0">
                <a:latin typeface="Arial" charset="0"/>
                <a:cs typeface="Arial" charset="0"/>
              </a:rPr>
              <a:t>Τμήμα Γεωλογίας</a:t>
            </a:r>
          </a:p>
        </p:txBody>
      </p:sp>
      <p:pic>
        <p:nvPicPr>
          <p:cNvPr id="2054"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5" cstate="print"/>
          <a:srcRect/>
          <a:stretch>
            <a:fillRect/>
          </a:stretch>
        </p:blipFill>
        <p:spPr bwMode="auto">
          <a:xfrm>
            <a:off x="4254500" y="6000750"/>
            <a:ext cx="3413125" cy="812800"/>
          </a:xfrm>
          <a:prstGeom prst="rect">
            <a:avLst/>
          </a:prstGeom>
          <a:noFill/>
          <a:ln w="9525">
            <a:noFill/>
            <a:miter lim="800000"/>
            <a:headEnd/>
            <a:tailEnd/>
          </a:ln>
        </p:spPr>
      </p:pic>
      <p:pic>
        <p:nvPicPr>
          <p:cNvPr id="2055" name="Picture 2" descr="C:\Users\eorfanou\Downloads\by-nc-sa.eu.png"/>
          <p:cNvPicPr>
            <a:picLocks noChangeAspect="1" noChangeArrowheads="1"/>
          </p:cNvPicPr>
          <p:nvPr/>
        </p:nvPicPr>
        <p:blipFill>
          <a:blip r:embed="rId6" cstate="print"/>
          <a:srcRect/>
          <a:stretch>
            <a:fillRect/>
          </a:stretch>
        </p:blipFill>
        <p:spPr bwMode="auto">
          <a:xfrm>
            <a:off x="1187450" y="6102350"/>
            <a:ext cx="2032000" cy="711200"/>
          </a:xfrm>
          <a:prstGeom prst="rect">
            <a:avLst/>
          </a:prstGeom>
          <a:noFill/>
          <a:ln w="9525">
            <a:noFill/>
            <a:miter lim="800000"/>
            <a:headEnd/>
            <a:tailEnd/>
          </a:ln>
        </p:spPr>
      </p:pic>
      <p:sp>
        <p:nvSpPr>
          <p:cNvPr id="9" name="Τίτλος 2"/>
          <p:cNvSpPr>
            <a:spLocks noGrp="1"/>
          </p:cNvSpPr>
          <p:nvPr>
            <p:ph type="title"/>
          </p:nvPr>
        </p:nvSpPr>
        <p:spPr>
          <a:xfrm>
            <a:off x="-107950" y="1341438"/>
            <a:ext cx="9251950" cy="2087562"/>
          </a:xfrm>
        </p:spPr>
        <p:txBody>
          <a:bodyPr/>
          <a:lstStyle/>
          <a:p>
            <a:pPr eaLnBrk="1" hangingPunct="1"/>
            <a:r>
              <a:rPr lang="el-GR" altLang="el-GR" sz="3600" b="1" dirty="0" smtClean="0">
                <a:solidFill>
                  <a:schemeClr val="tx2"/>
                </a:solidFill>
                <a:latin typeface="Arial" charset="0"/>
                <a:cs typeface="Arial" charset="0"/>
              </a:rPr>
              <a:t>ΧΡΗΣΗ ΓΕΩΓΡΑΦΙΚΩΝ ΣΥΣΤΗΜΑΤΩΝ</a:t>
            </a:r>
            <a:r>
              <a:rPr lang="en-US" altLang="el-GR" sz="3600" b="1" dirty="0" smtClean="0">
                <a:solidFill>
                  <a:schemeClr val="tx2"/>
                </a:solidFill>
                <a:latin typeface="Arial" charset="0"/>
                <a:cs typeface="Arial" charset="0"/>
              </a:rPr>
              <a:t> </a:t>
            </a:r>
            <a:r>
              <a:rPr lang="el-GR" altLang="el-GR" sz="3600" b="1" dirty="0" smtClean="0">
                <a:solidFill>
                  <a:schemeClr val="tx2"/>
                </a:solidFill>
                <a:latin typeface="Arial" charset="0"/>
                <a:cs typeface="Arial" charset="0"/>
              </a:rPr>
              <a:t>ΠΛΗΡΟΦΟΡΙΩΝ</a:t>
            </a:r>
            <a:r>
              <a:rPr lang="en-US" altLang="el-GR" sz="3600" b="1" dirty="0" smtClean="0">
                <a:solidFill>
                  <a:schemeClr val="tx2"/>
                </a:solidFill>
                <a:latin typeface="Arial" charset="0"/>
                <a:cs typeface="Arial" charset="0"/>
              </a:rPr>
              <a:t> </a:t>
            </a:r>
            <a:r>
              <a:rPr lang="el-GR" altLang="el-GR" sz="3600" b="1" dirty="0" smtClean="0">
                <a:solidFill>
                  <a:schemeClr val="tx2"/>
                </a:solidFill>
                <a:latin typeface="Arial" charset="0"/>
                <a:cs typeface="Arial" charset="0"/>
              </a:rPr>
              <a:t>ΚΑΙ</a:t>
            </a:r>
            <a:r>
              <a:rPr lang="en-US" altLang="el-GR" sz="3600" b="1" dirty="0" smtClean="0">
                <a:solidFill>
                  <a:schemeClr val="tx2"/>
                </a:solidFill>
                <a:latin typeface="Arial" charset="0"/>
                <a:cs typeface="Arial" charset="0"/>
              </a:rPr>
              <a:t> </a:t>
            </a:r>
            <a:r>
              <a:rPr lang="el-GR" altLang="el-GR" sz="3600" b="1" dirty="0" smtClean="0">
                <a:solidFill>
                  <a:schemeClr val="tx2"/>
                </a:solidFill>
                <a:latin typeface="Arial" charset="0"/>
                <a:cs typeface="Arial" charset="0"/>
              </a:rPr>
              <a:t>ΤΗΛΕΠΙΣΚΟΠΗΣΗΣ </a:t>
            </a:r>
            <a:br>
              <a:rPr lang="el-GR" altLang="el-GR" sz="3600" b="1" dirty="0" smtClean="0">
                <a:solidFill>
                  <a:schemeClr val="tx2"/>
                </a:solidFill>
                <a:latin typeface="Arial" charset="0"/>
                <a:cs typeface="Arial" charset="0"/>
              </a:rPr>
            </a:br>
            <a:r>
              <a:rPr lang="el-GR" altLang="el-GR" sz="3600" b="1" dirty="0" smtClean="0">
                <a:solidFill>
                  <a:schemeClr val="tx2"/>
                </a:solidFill>
                <a:latin typeface="Arial" charset="0"/>
                <a:cs typeface="Arial" charset="0"/>
              </a:rPr>
              <a:t>ΣΤΗΝ ΕΦΑΡΜΟΣΜΕΝΗ ΓΕΩΛΟΓΙΑ</a:t>
            </a:r>
            <a:r>
              <a:rPr lang="el-GR" altLang="el-GR" sz="3600" b="1" dirty="0" smtClean="0">
                <a:solidFill>
                  <a:srgbClr val="FFFF00"/>
                </a:solidFill>
                <a:latin typeface="Arial" charset="0"/>
                <a:cs typeface="Arial" charset="0"/>
              </a:rPr>
              <a:t>  </a:t>
            </a:r>
            <a:endParaRPr lang="el-GR" altLang="el-GR" sz="3600" dirty="0" smtClean="0">
              <a:latin typeface="Arial" charset="0"/>
              <a:cs typeface="Arial" charset="0"/>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51520" y="2348880"/>
            <a:ext cx="8784976" cy="4133056"/>
          </a:xfrm>
        </p:spPr>
        <p:txBody>
          <a:bodyPr/>
          <a:lstStyle/>
          <a:p>
            <a:pPr marL="0" lvl="0" indent="0">
              <a:buNone/>
            </a:pPr>
            <a:r>
              <a:rPr lang="el-GR" altLang="el-GR" sz="2400" dirty="0">
                <a:solidFill>
                  <a:prstClr val="black"/>
                </a:solidFill>
                <a:latin typeface="Arial" panose="020B0604020202020204" pitchFamily="34" charset="0"/>
                <a:cs typeface="Arial" panose="020B0604020202020204" pitchFamily="34" charset="0"/>
              </a:rPr>
              <a:t>Αυτό σημαίνει, ότι το κάθε </a:t>
            </a:r>
            <a:r>
              <a:rPr lang="el-GR" altLang="el-GR" sz="2400" dirty="0" err="1">
                <a:solidFill>
                  <a:prstClr val="black"/>
                </a:solidFill>
                <a:latin typeface="Arial" panose="020B0604020202020204" pitchFamily="34" charset="0"/>
                <a:cs typeface="Arial" panose="020B0604020202020204" pitchFamily="34" charset="0"/>
              </a:rPr>
              <a:t>εικονοστοιχείο</a:t>
            </a:r>
            <a:r>
              <a:rPr lang="el-GR" altLang="el-GR" sz="2400" dirty="0">
                <a:solidFill>
                  <a:prstClr val="black"/>
                </a:solidFill>
                <a:latin typeface="Arial" panose="020B0604020202020204" pitchFamily="34" charset="0"/>
                <a:cs typeface="Arial" panose="020B0604020202020204" pitchFamily="34" charset="0"/>
              </a:rPr>
              <a:t> σε μια ψηφιακή εικόνα από αυτόν το δορυφόρο απεικονίζει μια τετράγωνη επιφάνεια στο έδαφος, με πλευρά 30</a:t>
            </a:r>
            <a:r>
              <a:rPr lang="en-US" altLang="el-GR" sz="2400" dirty="0">
                <a:solidFill>
                  <a:prstClr val="black"/>
                </a:solidFill>
                <a:latin typeface="Arial" panose="020B0604020202020204" pitchFamily="34" charset="0"/>
                <a:cs typeface="Arial" panose="020B0604020202020204" pitchFamily="34" charset="0"/>
              </a:rPr>
              <a:t>m</a:t>
            </a:r>
            <a:r>
              <a:rPr lang="el-GR" altLang="el-GR" sz="2400" dirty="0">
                <a:solidFill>
                  <a:prstClr val="black"/>
                </a:solidFill>
                <a:latin typeface="Arial" panose="020B0604020202020204" pitchFamily="34" charset="0"/>
                <a:cs typeface="Arial" panose="020B0604020202020204" pitchFamily="34" charset="0"/>
              </a:rPr>
              <a:t>. </a:t>
            </a:r>
            <a:endParaRPr lang="el-GR" altLang="el-GR" sz="2400" dirty="0" smtClean="0">
              <a:solidFill>
                <a:prstClr val="black"/>
              </a:solidFill>
              <a:latin typeface="Arial" panose="020B0604020202020204" pitchFamily="34" charset="0"/>
              <a:cs typeface="Arial" panose="020B0604020202020204" pitchFamily="34" charset="0"/>
            </a:endParaRPr>
          </a:p>
          <a:p>
            <a:pPr marL="0" lvl="0" indent="0">
              <a:buNone/>
            </a:pPr>
            <a:r>
              <a:rPr lang="el-GR" altLang="el-GR" sz="2400" dirty="0" smtClean="0">
                <a:solidFill>
                  <a:prstClr val="black"/>
                </a:solidFill>
                <a:latin typeface="Arial" panose="020B0604020202020204" pitchFamily="34" charset="0"/>
                <a:cs typeface="Arial" panose="020B0604020202020204" pitchFamily="34" charset="0"/>
              </a:rPr>
              <a:t>Δυο </a:t>
            </a:r>
            <a:r>
              <a:rPr lang="el-GR" altLang="el-GR" sz="2400" dirty="0">
                <a:solidFill>
                  <a:prstClr val="black"/>
                </a:solidFill>
                <a:latin typeface="Arial" panose="020B0604020202020204" pitchFamily="34" charset="0"/>
                <a:cs typeface="Arial" panose="020B0604020202020204" pitchFamily="34" charset="0"/>
              </a:rPr>
              <a:t>αντικείμενα  που απέχουν μεταξύ τους λιγότερο από 30</a:t>
            </a:r>
            <a:r>
              <a:rPr lang="en-US" altLang="el-GR" sz="2400" dirty="0">
                <a:solidFill>
                  <a:prstClr val="black"/>
                </a:solidFill>
                <a:latin typeface="Arial" panose="020B0604020202020204" pitchFamily="34" charset="0"/>
                <a:cs typeface="Arial" panose="020B0604020202020204" pitchFamily="34" charset="0"/>
              </a:rPr>
              <a:t>m</a:t>
            </a:r>
            <a:r>
              <a:rPr lang="el-GR" altLang="el-GR" sz="2400" dirty="0">
                <a:solidFill>
                  <a:prstClr val="black"/>
                </a:solidFill>
                <a:latin typeface="Arial" panose="020B0604020202020204" pitchFamily="34" charset="0"/>
                <a:cs typeface="Arial" panose="020B0604020202020204" pitchFamily="34" charset="0"/>
              </a:rPr>
              <a:t> και βρίσκονται στο ίδιο τετράγωνο, εμφανίζονται ως ένα αντικείμενο με μια φωτεινότητα στην οθόνη του υπολογιστή. </a:t>
            </a:r>
            <a:endParaRPr lang="el-GR" altLang="el-GR" sz="2400" dirty="0" smtClean="0">
              <a:solidFill>
                <a:prstClr val="black"/>
              </a:solidFill>
              <a:latin typeface="Arial" panose="020B0604020202020204" pitchFamily="34" charset="0"/>
              <a:cs typeface="Arial" panose="020B0604020202020204" pitchFamily="34" charset="0"/>
            </a:endParaRPr>
          </a:p>
          <a:p>
            <a:pPr marL="0" lvl="0" indent="0">
              <a:buNone/>
            </a:pPr>
            <a:r>
              <a:rPr lang="el-GR" altLang="el-GR" sz="2400" dirty="0" smtClean="0">
                <a:solidFill>
                  <a:prstClr val="black"/>
                </a:solidFill>
                <a:latin typeface="Arial" panose="020B0604020202020204" pitchFamily="34" charset="0"/>
                <a:cs typeface="Arial" panose="020B0604020202020204" pitchFamily="34" charset="0"/>
              </a:rPr>
              <a:t>Αν </a:t>
            </a:r>
            <a:r>
              <a:rPr lang="el-GR" altLang="el-GR" sz="2400" dirty="0">
                <a:solidFill>
                  <a:prstClr val="black"/>
                </a:solidFill>
                <a:latin typeface="Arial" panose="020B0604020202020204" pitchFamily="34" charset="0"/>
                <a:cs typeface="Arial" panose="020B0604020202020204" pitchFamily="34" charset="0"/>
              </a:rPr>
              <a:t>η απόσταση είναι μεγαλύτερη από 30</a:t>
            </a:r>
            <a:r>
              <a:rPr lang="en-US" altLang="el-GR" sz="2400" dirty="0">
                <a:solidFill>
                  <a:prstClr val="black"/>
                </a:solidFill>
                <a:latin typeface="Arial" panose="020B0604020202020204" pitchFamily="34" charset="0"/>
                <a:cs typeface="Arial" panose="020B0604020202020204" pitchFamily="34" charset="0"/>
              </a:rPr>
              <a:t>m</a:t>
            </a:r>
            <a:r>
              <a:rPr lang="el-GR" altLang="el-GR" sz="2400" dirty="0">
                <a:solidFill>
                  <a:prstClr val="black"/>
                </a:solidFill>
                <a:latin typeface="Arial" panose="020B0604020202020204" pitchFamily="34" charset="0"/>
                <a:cs typeface="Arial" panose="020B0604020202020204" pitchFamily="34" charset="0"/>
              </a:rPr>
              <a:t>, μπορούν τα δυο αυτά αντικείμενα να εμφανιστούν ξεχωριστά στην οπτική απόδοση της εικόνας.</a:t>
            </a:r>
          </a:p>
          <a:p>
            <a:endParaRPr lang="el-GR" dirty="0"/>
          </a:p>
        </p:txBody>
      </p:sp>
      <p:sp>
        <p:nvSpPr>
          <p:cNvPr id="4" name="Τίτλος 1"/>
          <p:cNvSpPr>
            <a:spLocks noGrp="1"/>
          </p:cNvSpPr>
          <p:nvPr>
            <p:ph type="title"/>
          </p:nvPr>
        </p:nvSpPr>
        <p:spPr>
          <a:xfrm>
            <a:off x="0" y="246733"/>
            <a:ext cx="9144000" cy="661987"/>
          </a:xfrm>
        </p:spPr>
        <p:txBody>
          <a:bodyPr/>
          <a:lstStyle/>
          <a:p>
            <a:r>
              <a:rPr lang="el-GR" altLang="el-GR" b="1" dirty="0" smtClean="0">
                <a:latin typeface="Arial" panose="020B0604020202020204" pitchFamily="34" charset="0"/>
                <a:cs typeface="Arial" panose="020B0604020202020204" pitchFamily="34" charset="0"/>
              </a:rPr>
              <a:t>Χωρική διακριτική ικανότητα</a:t>
            </a:r>
            <a:r>
              <a:rPr lang="en-US" altLang="el-GR" b="1" dirty="0" smtClean="0">
                <a:latin typeface="Arial" panose="020B0604020202020204" pitchFamily="34" charset="0"/>
                <a:cs typeface="Arial" panose="020B0604020202020204" pitchFamily="34" charset="0"/>
              </a:rPr>
              <a:t> </a:t>
            </a:r>
            <a:r>
              <a:rPr lang="en-US" altLang="el-GR" sz="3600" b="1" dirty="0" smtClean="0">
                <a:latin typeface="Arial" panose="020B0604020202020204" pitchFamily="34" charset="0"/>
                <a:cs typeface="Arial" panose="020B0604020202020204" pitchFamily="34" charset="0"/>
              </a:rPr>
              <a:t>(</a:t>
            </a:r>
            <a:r>
              <a:rPr lang="el-GR" altLang="el-GR" sz="3600" b="1" dirty="0" smtClean="0">
                <a:latin typeface="Arial" panose="020B0604020202020204" pitchFamily="34" charset="0"/>
                <a:cs typeface="Arial" panose="020B0604020202020204" pitchFamily="34" charset="0"/>
              </a:rPr>
              <a:t>5</a:t>
            </a:r>
            <a:r>
              <a:rPr lang="en-US" altLang="el-GR" sz="3600" b="1" dirty="0" smtClean="0">
                <a:latin typeface="Arial" panose="020B0604020202020204" pitchFamily="34" charset="0"/>
                <a:cs typeface="Arial" panose="020B0604020202020204" pitchFamily="34" charset="0"/>
              </a:rPr>
              <a:t>)</a:t>
            </a:r>
            <a:endParaRPr lang="el-GR" altLang="el-GR" sz="3600" dirty="0" smtClean="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506322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srcRect/>
          <a:stretch>
            <a:fillRect/>
          </a:stretch>
        </p:blipFill>
        <p:spPr bwMode="auto">
          <a:xfrm>
            <a:off x="2250219" y="1412776"/>
            <a:ext cx="4643563" cy="4752528"/>
          </a:xfrm>
          <a:prstGeom prst="rect">
            <a:avLst/>
          </a:prstGeom>
          <a:noFill/>
          <a:ln w="9525">
            <a:noFill/>
            <a:miter lim="800000"/>
            <a:headEnd/>
            <a:tailEnd/>
          </a:ln>
          <a:effectLst/>
        </p:spPr>
      </p:pic>
      <p:sp>
        <p:nvSpPr>
          <p:cNvPr id="5" name="Τίτλος 1"/>
          <p:cNvSpPr>
            <a:spLocks noGrp="1"/>
          </p:cNvSpPr>
          <p:nvPr>
            <p:ph type="title"/>
          </p:nvPr>
        </p:nvSpPr>
        <p:spPr>
          <a:xfrm>
            <a:off x="0" y="174725"/>
            <a:ext cx="9144000" cy="661987"/>
          </a:xfrm>
        </p:spPr>
        <p:txBody>
          <a:bodyPr/>
          <a:lstStyle/>
          <a:p>
            <a:r>
              <a:rPr lang="el-GR" altLang="el-GR" b="1" dirty="0" smtClean="0">
                <a:latin typeface="Arial" panose="020B0604020202020204" pitchFamily="34" charset="0"/>
                <a:cs typeface="Arial" panose="020B0604020202020204" pitchFamily="34" charset="0"/>
              </a:rPr>
              <a:t>Χωρική διακριτική ικανότητα</a:t>
            </a:r>
            <a:r>
              <a:rPr lang="en-US" altLang="el-GR" b="1" dirty="0" smtClean="0">
                <a:latin typeface="Arial" panose="020B0604020202020204" pitchFamily="34" charset="0"/>
                <a:cs typeface="Arial" panose="020B0604020202020204" pitchFamily="34" charset="0"/>
              </a:rPr>
              <a:t> </a:t>
            </a:r>
            <a:r>
              <a:rPr lang="en-US" altLang="el-GR" sz="3600" b="1" dirty="0" smtClean="0">
                <a:latin typeface="Arial" panose="020B0604020202020204" pitchFamily="34" charset="0"/>
                <a:cs typeface="Arial" panose="020B0604020202020204" pitchFamily="34" charset="0"/>
              </a:rPr>
              <a:t>(</a:t>
            </a:r>
            <a:r>
              <a:rPr lang="el-GR" altLang="el-GR" sz="3600" b="1" dirty="0" smtClean="0">
                <a:latin typeface="Arial" panose="020B0604020202020204" pitchFamily="34" charset="0"/>
                <a:cs typeface="Arial" panose="020B0604020202020204" pitchFamily="34" charset="0"/>
              </a:rPr>
              <a:t>6</a:t>
            </a:r>
            <a:r>
              <a:rPr lang="en-US" altLang="el-GR" sz="3600" b="1" dirty="0" smtClean="0">
                <a:latin typeface="Arial" panose="020B0604020202020204" pitchFamily="34" charset="0"/>
                <a:cs typeface="Arial" panose="020B0604020202020204" pitchFamily="34" charset="0"/>
              </a:rPr>
              <a:t>)</a:t>
            </a:r>
            <a:endParaRPr lang="el-GR" altLang="el-GR" sz="3600" dirty="0" smtClean="0">
              <a:latin typeface="Arial" panose="020B0604020202020204" pitchFamily="34" charset="0"/>
              <a:cs typeface="Arial" panose="020B0604020202020204" pitchFamily="34" charset="0"/>
            </a:endParaRPr>
          </a:p>
        </p:txBody>
      </p:sp>
      <p:sp>
        <p:nvSpPr>
          <p:cNvPr id="6" name="TextBox 5"/>
          <p:cNvSpPr txBox="1"/>
          <p:nvPr/>
        </p:nvSpPr>
        <p:spPr>
          <a:xfrm>
            <a:off x="3923928" y="6237312"/>
            <a:ext cx="1296144" cy="400110"/>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2. </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556011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23928" y="6237312"/>
            <a:ext cx="1296144" cy="400110"/>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3. </a:t>
            </a:r>
            <a:endParaRPr lang="el-GR" sz="2000" dirty="0">
              <a:latin typeface="Arial" panose="020B0604020202020204" pitchFamily="34" charset="0"/>
              <a:cs typeface="Arial" panose="020B0604020202020204" pitchFamily="34" charset="0"/>
            </a:endParaRPr>
          </a:p>
        </p:txBody>
      </p:sp>
      <p:sp>
        <p:nvSpPr>
          <p:cNvPr id="4" name="Τίτλος 1"/>
          <p:cNvSpPr>
            <a:spLocks noGrp="1"/>
          </p:cNvSpPr>
          <p:nvPr>
            <p:ph type="title"/>
          </p:nvPr>
        </p:nvSpPr>
        <p:spPr>
          <a:xfrm>
            <a:off x="0" y="174725"/>
            <a:ext cx="9144000" cy="661987"/>
          </a:xfrm>
        </p:spPr>
        <p:txBody>
          <a:bodyPr/>
          <a:lstStyle/>
          <a:p>
            <a:r>
              <a:rPr lang="el-GR" altLang="el-GR" b="1" dirty="0" smtClean="0">
                <a:latin typeface="Arial" panose="020B0604020202020204" pitchFamily="34" charset="0"/>
                <a:cs typeface="Arial" panose="020B0604020202020204" pitchFamily="34" charset="0"/>
              </a:rPr>
              <a:t>Χωρική διακριτική ικανότητα</a:t>
            </a:r>
            <a:r>
              <a:rPr lang="en-US" altLang="el-GR" b="1" dirty="0" smtClean="0">
                <a:latin typeface="Arial" panose="020B0604020202020204" pitchFamily="34" charset="0"/>
                <a:cs typeface="Arial" panose="020B0604020202020204" pitchFamily="34" charset="0"/>
              </a:rPr>
              <a:t> </a:t>
            </a:r>
            <a:r>
              <a:rPr lang="en-US" altLang="el-GR" sz="3600" b="1" dirty="0" smtClean="0">
                <a:latin typeface="Arial" panose="020B0604020202020204" pitchFamily="34" charset="0"/>
                <a:cs typeface="Arial" panose="020B0604020202020204" pitchFamily="34" charset="0"/>
              </a:rPr>
              <a:t>(</a:t>
            </a:r>
            <a:r>
              <a:rPr lang="el-GR" altLang="el-GR" sz="3600" b="1" dirty="0" smtClean="0">
                <a:latin typeface="Arial" panose="020B0604020202020204" pitchFamily="34" charset="0"/>
                <a:cs typeface="Arial" panose="020B0604020202020204" pitchFamily="34" charset="0"/>
              </a:rPr>
              <a:t>7</a:t>
            </a:r>
            <a:r>
              <a:rPr lang="en-US" altLang="el-GR" sz="3600" b="1" dirty="0" smtClean="0">
                <a:latin typeface="Arial" panose="020B0604020202020204" pitchFamily="34" charset="0"/>
                <a:cs typeface="Arial" panose="020B0604020202020204" pitchFamily="34" charset="0"/>
              </a:rPr>
              <a:t>)</a:t>
            </a:r>
            <a:endParaRPr lang="el-GR" altLang="el-GR" sz="3600" dirty="0" smtClean="0">
              <a:latin typeface="Arial" panose="020B0604020202020204" pitchFamily="34" charset="0"/>
              <a:cs typeface="Arial" panose="020B0604020202020204" pitchFamily="34" charset="0"/>
            </a:endParaRPr>
          </a:p>
        </p:txBody>
      </p:sp>
      <p:pic>
        <p:nvPicPr>
          <p:cNvPr id="5" name="4 - Εικόνα" descr="landsat kalipsi ellados.jpg"/>
          <p:cNvPicPr>
            <a:picLocks noChangeAspect="1"/>
          </p:cNvPicPr>
          <p:nvPr/>
        </p:nvPicPr>
        <p:blipFill>
          <a:blip r:embed="rId2" cstate="email"/>
          <a:stretch>
            <a:fillRect/>
          </a:stretch>
        </p:blipFill>
        <p:spPr>
          <a:xfrm>
            <a:off x="1046829" y="1628800"/>
            <a:ext cx="7050342" cy="423682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23928" y="6237312"/>
            <a:ext cx="1296144" cy="400110"/>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4. </a:t>
            </a:r>
            <a:endParaRPr lang="el-GR" sz="2000" dirty="0">
              <a:latin typeface="Arial" panose="020B0604020202020204" pitchFamily="34" charset="0"/>
              <a:cs typeface="Arial" panose="020B0604020202020204" pitchFamily="34" charset="0"/>
            </a:endParaRPr>
          </a:p>
        </p:txBody>
      </p:sp>
      <p:sp>
        <p:nvSpPr>
          <p:cNvPr id="4" name="Τίτλος 1"/>
          <p:cNvSpPr>
            <a:spLocks noGrp="1"/>
          </p:cNvSpPr>
          <p:nvPr>
            <p:ph type="title"/>
          </p:nvPr>
        </p:nvSpPr>
        <p:spPr>
          <a:xfrm>
            <a:off x="0" y="174725"/>
            <a:ext cx="9144000" cy="661987"/>
          </a:xfrm>
        </p:spPr>
        <p:txBody>
          <a:bodyPr/>
          <a:lstStyle/>
          <a:p>
            <a:r>
              <a:rPr lang="el-GR" altLang="el-GR" b="1" dirty="0" smtClean="0">
                <a:latin typeface="Arial" panose="020B0604020202020204" pitchFamily="34" charset="0"/>
                <a:cs typeface="Arial" panose="020B0604020202020204" pitchFamily="34" charset="0"/>
              </a:rPr>
              <a:t>Χωρική διακριτική ικανότητα</a:t>
            </a:r>
            <a:r>
              <a:rPr lang="en-US" altLang="el-GR" b="1" dirty="0" smtClean="0">
                <a:latin typeface="Arial" panose="020B0604020202020204" pitchFamily="34" charset="0"/>
                <a:cs typeface="Arial" panose="020B0604020202020204" pitchFamily="34" charset="0"/>
              </a:rPr>
              <a:t> </a:t>
            </a:r>
            <a:r>
              <a:rPr lang="en-US" altLang="el-GR" sz="3600" b="1" dirty="0" smtClean="0">
                <a:latin typeface="Arial" panose="020B0604020202020204" pitchFamily="34" charset="0"/>
                <a:cs typeface="Arial" panose="020B0604020202020204" pitchFamily="34" charset="0"/>
              </a:rPr>
              <a:t>(</a:t>
            </a:r>
            <a:r>
              <a:rPr lang="el-GR" altLang="el-GR" sz="3600" b="1" dirty="0" smtClean="0">
                <a:latin typeface="Arial" panose="020B0604020202020204" pitchFamily="34" charset="0"/>
                <a:cs typeface="Arial" panose="020B0604020202020204" pitchFamily="34" charset="0"/>
              </a:rPr>
              <a:t>8</a:t>
            </a:r>
            <a:r>
              <a:rPr lang="en-US" altLang="el-GR" sz="3600" b="1" dirty="0" smtClean="0">
                <a:latin typeface="Arial" panose="020B0604020202020204" pitchFamily="34" charset="0"/>
                <a:cs typeface="Arial" panose="020B0604020202020204" pitchFamily="34" charset="0"/>
              </a:rPr>
              <a:t>)</a:t>
            </a:r>
            <a:endParaRPr lang="el-GR" altLang="el-GR" sz="3600" dirty="0" smtClean="0">
              <a:latin typeface="Arial" panose="020B0604020202020204" pitchFamily="34" charset="0"/>
              <a:cs typeface="Arial" panose="020B0604020202020204" pitchFamily="34" charset="0"/>
            </a:endParaRPr>
          </a:p>
        </p:txBody>
      </p:sp>
      <p:pic>
        <p:nvPicPr>
          <p:cNvPr id="5" name="4 - Εικόνα" descr="aster kalipsi ellados.jpg"/>
          <p:cNvPicPr>
            <a:picLocks/>
          </p:cNvPicPr>
          <p:nvPr/>
        </p:nvPicPr>
        <p:blipFill>
          <a:blip r:embed="rId2" cstate="email"/>
          <a:stretch>
            <a:fillRect/>
          </a:stretch>
        </p:blipFill>
        <p:spPr>
          <a:xfrm>
            <a:off x="1044000" y="1628800"/>
            <a:ext cx="7056000" cy="424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Θέση περιεχομένου 2"/>
          <p:cNvSpPr>
            <a:spLocks noGrp="1"/>
          </p:cNvSpPr>
          <p:nvPr>
            <p:ph idx="1"/>
          </p:nvPr>
        </p:nvSpPr>
        <p:spPr>
          <a:xfrm>
            <a:off x="107504" y="1844824"/>
            <a:ext cx="9056150" cy="4608512"/>
          </a:xfrm>
        </p:spPr>
        <p:txBody>
          <a:bodyPr/>
          <a:lstStyle/>
          <a:p>
            <a:pPr marL="0" indent="0">
              <a:buNone/>
            </a:pPr>
            <a:r>
              <a:rPr lang="el-GR" altLang="el-GR" sz="2400" dirty="0" smtClean="0">
                <a:latin typeface="Arial" panose="020B0604020202020204" pitchFamily="34" charset="0"/>
                <a:cs typeface="Arial" panose="020B0604020202020204" pitchFamily="34" charset="0"/>
              </a:rPr>
              <a:t>Η δυνατότητα του </a:t>
            </a:r>
            <a:r>
              <a:rPr lang="en-US" altLang="el-GR" sz="2400" dirty="0" err="1" smtClean="0">
                <a:latin typeface="Arial" panose="020B0604020202020204" pitchFamily="34" charset="0"/>
                <a:cs typeface="Arial" panose="020B0604020202020204" pitchFamily="34" charset="0"/>
              </a:rPr>
              <a:t>Ikonos</a:t>
            </a:r>
            <a:r>
              <a:rPr lang="el-GR" altLang="el-GR" sz="2400" dirty="0" smtClean="0">
                <a:latin typeface="Arial" panose="020B0604020202020204" pitchFamily="34" charset="0"/>
                <a:cs typeface="Arial" panose="020B0604020202020204" pitchFamily="34" charset="0"/>
              </a:rPr>
              <a:t> (αλλά και όλων των νέων δορυφορικών δεκτών) να στρέφει τους δέκτες του διαφοροποίησε και την έννοια της χωρικής διακριτικής ικανότητας, η οποία πλέον είναι μεταβλητή και εξαρτάται από τη γωνία λήψης της εικόνας. </a:t>
            </a:r>
          </a:p>
          <a:p>
            <a:pPr marL="0" indent="0">
              <a:buNone/>
            </a:pPr>
            <a:r>
              <a:rPr lang="el-GR" altLang="el-GR" sz="2400" dirty="0" smtClean="0">
                <a:latin typeface="Arial" panose="020B0604020202020204" pitchFamily="34" charset="0"/>
                <a:cs typeface="Arial" panose="020B0604020202020204" pitchFamily="34" charset="0"/>
              </a:rPr>
              <a:t>Εμφανίστηκε έτσι ο όρος </a:t>
            </a:r>
            <a:r>
              <a:rPr lang="el-GR" altLang="el-GR" sz="2400" b="1" dirty="0" smtClean="0">
                <a:latin typeface="Arial" panose="020B0604020202020204" pitchFamily="34" charset="0"/>
                <a:cs typeface="Arial" panose="020B0604020202020204" pitchFamily="34" charset="0"/>
              </a:rPr>
              <a:t>εδαφική απόσταση δειγματοληψίας (</a:t>
            </a:r>
            <a:r>
              <a:rPr lang="en-US" altLang="el-GR" sz="2400" b="1" dirty="0" smtClean="0">
                <a:latin typeface="Arial" panose="020B0604020202020204" pitchFamily="34" charset="0"/>
                <a:cs typeface="Arial" panose="020B0604020202020204" pitchFamily="34" charset="0"/>
              </a:rPr>
              <a:t>Ground Sampling Distance</a:t>
            </a:r>
            <a:r>
              <a:rPr lang="el-GR" altLang="el-GR" sz="2400" b="1" dirty="0" smtClean="0">
                <a:latin typeface="Arial" panose="020B0604020202020204" pitchFamily="34" charset="0"/>
                <a:cs typeface="Arial" panose="020B0604020202020204" pitchFamily="34" charset="0"/>
              </a:rPr>
              <a:t>, </a:t>
            </a:r>
            <a:r>
              <a:rPr lang="en-US" altLang="el-GR" sz="2400" b="1" dirty="0" smtClean="0">
                <a:latin typeface="Arial" panose="020B0604020202020204" pitchFamily="34" charset="0"/>
                <a:cs typeface="Arial" panose="020B0604020202020204" pitchFamily="34" charset="0"/>
              </a:rPr>
              <a:t>GSD</a:t>
            </a:r>
            <a:r>
              <a:rPr lang="el-GR" altLang="el-GR" sz="2400" b="1" dirty="0" smtClean="0">
                <a:latin typeface="Arial" panose="020B0604020202020204" pitchFamily="34" charset="0"/>
                <a:cs typeface="Arial" panose="020B0604020202020204" pitchFamily="34" charset="0"/>
              </a:rPr>
              <a:t>)</a:t>
            </a:r>
            <a:r>
              <a:rPr lang="el-GR" altLang="el-GR" sz="2400" dirty="0" smtClean="0">
                <a:latin typeface="Arial" panose="020B0604020202020204" pitchFamily="34" charset="0"/>
                <a:cs typeface="Arial" panose="020B0604020202020204" pitchFamily="34" charset="0"/>
              </a:rPr>
              <a:t> αντί του όρου </a:t>
            </a:r>
            <a:r>
              <a:rPr lang="el-GR" altLang="el-GR" sz="2400" dirty="0" err="1" smtClean="0">
                <a:latin typeface="Arial" panose="020B0604020202020204" pitchFamily="34" charset="0"/>
                <a:cs typeface="Arial" panose="020B0604020202020204" pitchFamily="34" charset="0"/>
              </a:rPr>
              <a:t>spatial</a:t>
            </a:r>
            <a:r>
              <a:rPr lang="el-GR" altLang="el-GR" sz="2400" dirty="0" smtClean="0">
                <a:latin typeface="Arial" panose="020B0604020202020204" pitchFamily="34" charset="0"/>
                <a:cs typeface="Arial" panose="020B0604020202020204" pitchFamily="34" charset="0"/>
              </a:rPr>
              <a:t> </a:t>
            </a:r>
            <a:r>
              <a:rPr lang="el-GR" altLang="el-GR" sz="2400" dirty="0" err="1" smtClean="0">
                <a:latin typeface="Arial" panose="020B0604020202020204" pitchFamily="34" charset="0"/>
                <a:cs typeface="Arial" panose="020B0604020202020204" pitchFamily="34" charset="0"/>
              </a:rPr>
              <a:t>resolution</a:t>
            </a:r>
            <a:r>
              <a:rPr lang="el-GR" altLang="el-GR" sz="2400" dirty="0" smtClean="0">
                <a:latin typeface="Arial" panose="020B0604020202020204" pitchFamily="34" charset="0"/>
                <a:cs typeface="Arial" panose="020B0604020202020204" pitchFamily="34" charset="0"/>
              </a:rPr>
              <a:t>.</a:t>
            </a:r>
          </a:p>
          <a:p>
            <a:pPr marL="0" indent="0">
              <a:buNone/>
            </a:pPr>
            <a:endParaRPr lang="el-GR" altLang="el-GR" sz="2000" dirty="0" smtClean="0">
              <a:latin typeface="Arial" panose="020B0604020202020204" pitchFamily="34" charset="0"/>
              <a:cs typeface="Arial" panose="020B0604020202020204" pitchFamily="34" charset="0"/>
            </a:endParaRPr>
          </a:p>
          <a:p>
            <a:pPr marL="0" indent="0">
              <a:buNone/>
            </a:pPr>
            <a:r>
              <a:rPr lang="el-GR" altLang="el-GR" sz="2400" dirty="0" smtClean="0">
                <a:latin typeface="Arial" panose="020B0604020202020204" pitchFamily="34" charset="0"/>
                <a:cs typeface="Arial" panose="020B0604020202020204" pitchFamily="34" charset="0"/>
              </a:rPr>
              <a:t>Για την παγχρωματική ζώνη του </a:t>
            </a:r>
            <a:r>
              <a:rPr lang="en-US" altLang="el-GR" sz="2400" dirty="0" err="1" smtClean="0">
                <a:latin typeface="Arial" panose="020B0604020202020204" pitchFamily="34" charset="0"/>
                <a:cs typeface="Arial" panose="020B0604020202020204" pitchFamily="34" charset="0"/>
              </a:rPr>
              <a:t>Ikonos</a:t>
            </a:r>
            <a:r>
              <a:rPr lang="el-GR" altLang="el-GR" sz="2400" dirty="0" smtClean="0">
                <a:latin typeface="Arial" panose="020B0604020202020204" pitchFamily="34" charset="0"/>
                <a:cs typeface="Arial" panose="020B0604020202020204" pitchFamily="34" charset="0"/>
              </a:rPr>
              <a:t> η χωρική διακριτική ικανότητα (εδαφική απόσταση δειγματοληψίας) κυμαίνεται μεταξύ 81 εκατοστών και 2 μέτρων ανάλογα με το αν η λήψη γίνεται στο ναδίρ ή υπό γωνία.</a:t>
            </a:r>
          </a:p>
        </p:txBody>
      </p:sp>
      <p:sp>
        <p:nvSpPr>
          <p:cNvPr id="3" name="Τίτλος 1"/>
          <p:cNvSpPr>
            <a:spLocks noGrp="1"/>
          </p:cNvSpPr>
          <p:nvPr>
            <p:ph type="title"/>
          </p:nvPr>
        </p:nvSpPr>
        <p:spPr>
          <a:xfrm>
            <a:off x="0" y="174725"/>
            <a:ext cx="9144000" cy="661987"/>
          </a:xfrm>
        </p:spPr>
        <p:txBody>
          <a:bodyPr/>
          <a:lstStyle/>
          <a:p>
            <a:r>
              <a:rPr lang="el-GR" altLang="el-GR" b="1" dirty="0" smtClean="0">
                <a:latin typeface="Arial" panose="020B0604020202020204" pitchFamily="34" charset="0"/>
                <a:cs typeface="Arial" panose="020B0604020202020204" pitchFamily="34" charset="0"/>
              </a:rPr>
              <a:t>Χωρική διακριτική ικανότητα</a:t>
            </a:r>
            <a:r>
              <a:rPr lang="en-US" altLang="el-GR" b="1" dirty="0" smtClean="0">
                <a:latin typeface="Arial" panose="020B0604020202020204" pitchFamily="34" charset="0"/>
                <a:cs typeface="Arial" panose="020B0604020202020204" pitchFamily="34" charset="0"/>
              </a:rPr>
              <a:t> </a:t>
            </a:r>
            <a:r>
              <a:rPr lang="en-US" altLang="el-GR" sz="3600" b="1" dirty="0" smtClean="0">
                <a:latin typeface="Arial" panose="020B0604020202020204" pitchFamily="34" charset="0"/>
                <a:cs typeface="Arial" panose="020B0604020202020204" pitchFamily="34" charset="0"/>
              </a:rPr>
              <a:t>(</a:t>
            </a:r>
            <a:r>
              <a:rPr lang="el-GR" altLang="el-GR" sz="3600" b="1" dirty="0" smtClean="0">
                <a:latin typeface="Arial" panose="020B0604020202020204" pitchFamily="34" charset="0"/>
                <a:cs typeface="Arial" panose="020B0604020202020204" pitchFamily="34" charset="0"/>
              </a:rPr>
              <a:t>9</a:t>
            </a:r>
            <a:r>
              <a:rPr lang="en-US" altLang="el-GR" sz="3600" b="1" dirty="0" smtClean="0">
                <a:latin typeface="Arial" panose="020B0604020202020204" pitchFamily="34" charset="0"/>
                <a:cs typeface="Arial" panose="020B0604020202020204" pitchFamily="34" charset="0"/>
              </a:rPr>
              <a:t>)</a:t>
            </a:r>
            <a:endParaRPr lang="el-GR" altLang="el-GR" sz="360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1"/>
          <p:cNvSpPr>
            <a:spLocks noGrp="1"/>
          </p:cNvSpPr>
          <p:nvPr>
            <p:ph type="title"/>
          </p:nvPr>
        </p:nvSpPr>
        <p:spPr>
          <a:xfrm>
            <a:off x="0" y="174725"/>
            <a:ext cx="9144000" cy="661987"/>
          </a:xfrm>
        </p:spPr>
        <p:txBody>
          <a:bodyPr/>
          <a:lstStyle/>
          <a:p>
            <a:r>
              <a:rPr lang="el-GR" altLang="el-GR" b="1" dirty="0" smtClean="0">
                <a:latin typeface="Arial" panose="020B0604020202020204" pitchFamily="34" charset="0"/>
                <a:cs typeface="Arial" panose="020B0604020202020204" pitchFamily="34" charset="0"/>
              </a:rPr>
              <a:t>Χωρική διακριτική ικανότητα</a:t>
            </a:r>
            <a:r>
              <a:rPr lang="en-US" altLang="el-GR" b="1" dirty="0" smtClean="0">
                <a:latin typeface="Arial" panose="020B0604020202020204" pitchFamily="34" charset="0"/>
                <a:cs typeface="Arial" panose="020B0604020202020204" pitchFamily="34" charset="0"/>
              </a:rPr>
              <a:t> </a:t>
            </a:r>
            <a:r>
              <a:rPr lang="en-US" altLang="el-GR" sz="3600" b="1" dirty="0" smtClean="0">
                <a:latin typeface="Arial" panose="020B0604020202020204" pitchFamily="34" charset="0"/>
                <a:cs typeface="Arial" panose="020B0604020202020204" pitchFamily="34" charset="0"/>
              </a:rPr>
              <a:t>(</a:t>
            </a:r>
            <a:r>
              <a:rPr lang="el-GR" altLang="el-GR" sz="3600" b="1" dirty="0" smtClean="0">
                <a:latin typeface="Arial" panose="020B0604020202020204" pitchFamily="34" charset="0"/>
                <a:cs typeface="Arial" panose="020B0604020202020204" pitchFamily="34" charset="0"/>
              </a:rPr>
              <a:t>10</a:t>
            </a:r>
            <a:r>
              <a:rPr lang="en-US" altLang="el-GR" sz="3600" b="1" dirty="0" smtClean="0">
                <a:latin typeface="Arial" panose="020B0604020202020204" pitchFamily="34" charset="0"/>
                <a:cs typeface="Arial" panose="020B0604020202020204" pitchFamily="34" charset="0"/>
              </a:rPr>
              <a:t>)</a:t>
            </a:r>
            <a:endParaRPr lang="el-GR" altLang="el-GR" sz="3600" dirty="0" smtClean="0">
              <a:latin typeface="Arial" panose="020B0604020202020204" pitchFamily="34" charset="0"/>
              <a:cs typeface="Arial" panose="020B0604020202020204" pitchFamily="34" charset="0"/>
            </a:endParaRPr>
          </a:p>
        </p:txBody>
      </p:sp>
      <p:grpSp>
        <p:nvGrpSpPr>
          <p:cNvPr id="38" name="37 - Ομάδα"/>
          <p:cNvGrpSpPr/>
          <p:nvPr/>
        </p:nvGrpSpPr>
        <p:grpSpPr>
          <a:xfrm>
            <a:off x="1781731" y="1305288"/>
            <a:ext cx="5580538" cy="5332134"/>
            <a:chOff x="1781731" y="1305288"/>
            <a:chExt cx="5580538" cy="5332134"/>
          </a:xfrm>
        </p:grpSpPr>
        <p:pic>
          <p:nvPicPr>
            <p:cNvPr id="56324" name="Picture 2" descr="sxima_5"/>
            <p:cNvPicPr>
              <a:picLocks noChangeAspect="1" noChangeArrowheads="1"/>
            </p:cNvPicPr>
            <p:nvPr/>
          </p:nvPicPr>
          <p:blipFill>
            <a:blip r:embed="rId2" cstate="email"/>
            <a:srcRect/>
            <a:stretch>
              <a:fillRect/>
            </a:stretch>
          </p:blipFill>
          <p:spPr bwMode="auto">
            <a:xfrm>
              <a:off x="1781731" y="1305288"/>
              <a:ext cx="5580538" cy="4752000"/>
            </a:xfrm>
            <a:prstGeom prst="rect">
              <a:avLst/>
            </a:prstGeom>
            <a:noFill/>
            <a:ln w="9525">
              <a:noFill/>
              <a:miter lim="800000"/>
              <a:headEnd/>
              <a:tailEnd/>
            </a:ln>
          </p:spPr>
        </p:pic>
        <p:sp>
          <p:nvSpPr>
            <p:cNvPr id="4" name="TextBox 3"/>
            <p:cNvSpPr txBox="1"/>
            <p:nvPr/>
          </p:nvSpPr>
          <p:spPr>
            <a:xfrm>
              <a:off x="3923928" y="6237312"/>
              <a:ext cx="1296144" cy="400110"/>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5. </a:t>
              </a:r>
              <a:endParaRPr lang="el-GR" sz="2000" dirty="0">
                <a:latin typeface="Arial" panose="020B0604020202020204" pitchFamily="34" charset="0"/>
                <a:cs typeface="Arial" panose="020B0604020202020204" pitchFamily="34" charset="0"/>
              </a:endParaRPr>
            </a:p>
          </p:txBody>
        </p:sp>
        <p:sp>
          <p:nvSpPr>
            <p:cNvPr id="5" name="4 - Ορθογώνιο"/>
            <p:cNvSpPr/>
            <p:nvPr/>
          </p:nvSpPr>
          <p:spPr>
            <a:xfrm>
              <a:off x="3635896" y="1772816"/>
              <a:ext cx="1656184"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Picture 2"/>
            <p:cNvPicPr>
              <a:picLocks noChangeAspect="1" noChangeArrowheads="1"/>
            </p:cNvPicPr>
            <p:nvPr/>
          </p:nvPicPr>
          <p:blipFill>
            <a:blip r:embed="rId3" cstate="email">
              <a:duotone>
                <a:schemeClr val="accent4">
                  <a:shade val="45000"/>
                  <a:satMod val="135000"/>
                </a:schemeClr>
                <a:prstClr val="white"/>
              </a:duotone>
              <a:extLst/>
            </a:blip>
            <a:srcRect/>
            <a:stretch>
              <a:fillRect/>
            </a:stretch>
          </p:blipFill>
          <p:spPr bwMode="auto">
            <a:xfrm>
              <a:off x="3779912" y="1844824"/>
              <a:ext cx="1728192" cy="998984"/>
            </a:xfrm>
            <a:prstGeom prst="rect">
              <a:avLst/>
            </a:prstGeom>
            <a:noFill/>
            <a:ln>
              <a:noFill/>
            </a:ln>
            <a:effectLst/>
            <a:extLst/>
          </p:spPr>
        </p:pic>
        <p:sp>
          <p:nvSpPr>
            <p:cNvPr id="7" name="6 - Ορθογώνιο"/>
            <p:cNvSpPr/>
            <p:nvPr/>
          </p:nvSpPr>
          <p:spPr>
            <a:xfrm>
              <a:off x="2411760" y="3645024"/>
              <a:ext cx="1008112"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TextBox"/>
            <p:cNvSpPr txBox="1"/>
            <p:nvPr/>
          </p:nvSpPr>
          <p:spPr>
            <a:xfrm>
              <a:off x="2771800" y="3789040"/>
              <a:ext cx="936104" cy="338554"/>
            </a:xfrm>
            <a:prstGeom prst="rect">
              <a:avLst/>
            </a:prstGeom>
            <a:noFill/>
          </p:spPr>
          <p:txBody>
            <a:bodyPr wrap="square" rtlCol="0">
              <a:spAutoFit/>
            </a:bodyPr>
            <a:lstStyle/>
            <a:p>
              <a:r>
                <a:rPr lang="el-GR" sz="1600" dirty="0" smtClean="0">
                  <a:latin typeface="Times New Roman" pitchFamily="18" charset="0"/>
                  <a:cs typeface="Times New Roman" pitchFamily="18" charset="0"/>
                </a:rPr>
                <a:t>Εικόνα 4</a:t>
              </a:r>
              <a:endParaRPr lang="el-GR" sz="1600" dirty="0">
                <a:latin typeface="Times New Roman" pitchFamily="18" charset="0"/>
                <a:cs typeface="Times New Roman" pitchFamily="18" charset="0"/>
              </a:endParaRPr>
            </a:p>
          </p:txBody>
        </p:sp>
        <p:cxnSp>
          <p:nvCxnSpPr>
            <p:cNvPr id="12" name="11 - Ευθύγραμμο βέλος σύνδεσης"/>
            <p:cNvCxnSpPr/>
            <p:nvPr/>
          </p:nvCxnSpPr>
          <p:spPr>
            <a:xfrm>
              <a:off x="3347864" y="4077072"/>
              <a:ext cx="288032" cy="2880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17 - Ορθογώνιο"/>
            <p:cNvSpPr/>
            <p:nvPr/>
          </p:nvSpPr>
          <p:spPr>
            <a:xfrm>
              <a:off x="2051720" y="5013176"/>
              <a:ext cx="13500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18 - Ορθογώνιο"/>
            <p:cNvSpPr/>
            <p:nvPr/>
          </p:nvSpPr>
          <p:spPr>
            <a:xfrm>
              <a:off x="1979712" y="5301208"/>
              <a:ext cx="86409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TextBox"/>
            <p:cNvSpPr txBox="1"/>
            <p:nvPr/>
          </p:nvSpPr>
          <p:spPr>
            <a:xfrm>
              <a:off x="2123728" y="5085184"/>
              <a:ext cx="936104" cy="830997"/>
            </a:xfrm>
            <a:prstGeom prst="rect">
              <a:avLst/>
            </a:prstGeom>
            <a:noFill/>
          </p:spPr>
          <p:txBody>
            <a:bodyPr wrap="square" rtlCol="0">
              <a:spAutoFit/>
            </a:bodyPr>
            <a:lstStyle/>
            <a:p>
              <a:r>
                <a:rPr lang="el-GR" sz="1600" dirty="0" smtClean="0">
                  <a:latin typeface="Times New Roman" pitchFamily="18" charset="0"/>
                  <a:cs typeface="Times New Roman" pitchFamily="18" charset="0"/>
                </a:rPr>
                <a:t>Εδαφικό ίχνος τροχιάς</a:t>
              </a:r>
              <a:endParaRPr lang="el-GR" sz="1600" dirty="0">
                <a:latin typeface="Times New Roman" pitchFamily="18" charset="0"/>
                <a:cs typeface="Times New Roman" pitchFamily="18" charset="0"/>
              </a:endParaRPr>
            </a:p>
          </p:txBody>
        </p:sp>
        <p:sp>
          <p:nvSpPr>
            <p:cNvPr id="21" name="20 - TextBox"/>
            <p:cNvSpPr txBox="1"/>
            <p:nvPr/>
          </p:nvSpPr>
          <p:spPr>
            <a:xfrm>
              <a:off x="5292080" y="2564904"/>
              <a:ext cx="936104" cy="338554"/>
            </a:xfrm>
            <a:prstGeom prst="rect">
              <a:avLst/>
            </a:prstGeom>
            <a:noFill/>
          </p:spPr>
          <p:txBody>
            <a:bodyPr wrap="square" rtlCol="0">
              <a:spAutoFit/>
            </a:bodyPr>
            <a:lstStyle/>
            <a:p>
              <a:r>
                <a:rPr lang="el-GR" sz="1600" dirty="0" smtClean="0">
                  <a:latin typeface="Times New Roman" pitchFamily="18" charset="0"/>
                  <a:cs typeface="Times New Roman" pitchFamily="18" charset="0"/>
                </a:rPr>
                <a:t>Εικόνα 1</a:t>
              </a:r>
              <a:endParaRPr lang="el-GR" sz="1600" dirty="0">
                <a:latin typeface="Times New Roman" pitchFamily="18" charset="0"/>
                <a:cs typeface="Times New Roman" pitchFamily="18" charset="0"/>
              </a:endParaRPr>
            </a:p>
          </p:txBody>
        </p:sp>
        <p:sp>
          <p:nvSpPr>
            <p:cNvPr id="22" name="21 - TextBox"/>
            <p:cNvSpPr txBox="1"/>
            <p:nvPr/>
          </p:nvSpPr>
          <p:spPr>
            <a:xfrm>
              <a:off x="6228184" y="3861048"/>
              <a:ext cx="936104" cy="338554"/>
            </a:xfrm>
            <a:prstGeom prst="rect">
              <a:avLst/>
            </a:prstGeom>
            <a:noFill/>
          </p:spPr>
          <p:txBody>
            <a:bodyPr wrap="square" rtlCol="0">
              <a:spAutoFit/>
            </a:bodyPr>
            <a:lstStyle/>
            <a:p>
              <a:r>
                <a:rPr lang="el-GR" sz="1600" dirty="0" smtClean="0">
                  <a:latin typeface="Times New Roman" pitchFamily="18" charset="0"/>
                  <a:cs typeface="Times New Roman" pitchFamily="18" charset="0"/>
                </a:rPr>
                <a:t>Εικόνα 2</a:t>
              </a:r>
              <a:endParaRPr lang="el-GR" sz="1600" dirty="0">
                <a:latin typeface="Times New Roman" pitchFamily="18" charset="0"/>
                <a:cs typeface="Times New Roman" pitchFamily="18" charset="0"/>
              </a:endParaRPr>
            </a:p>
          </p:txBody>
        </p:sp>
        <p:sp>
          <p:nvSpPr>
            <p:cNvPr id="23" name="22 - TextBox"/>
            <p:cNvSpPr txBox="1"/>
            <p:nvPr/>
          </p:nvSpPr>
          <p:spPr>
            <a:xfrm>
              <a:off x="3059832" y="3284984"/>
              <a:ext cx="936104" cy="338554"/>
            </a:xfrm>
            <a:prstGeom prst="rect">
              <a:avLst/>
            </a:prstGeom>
            <a:noFill/>
          </p:spPr>
          <p:txBody>
            <a:bodyPr wrap="square" rtlCol="0">
              <a:spAutoFit/>
            </a:bodyPr>
            <a:lstStyle/>
            <a:p>
              <a:r>
                <a:rPr lang="el-GR" sz="1600" dirty="0" smtClean="0">
                  <a:latin typeface="Times New Roman" pitchFamily="18" charset="0"/>
                  <a:cs typeface="Times New Roman" pitchFamily="18" charset="0"/>
                </a:rPr>
                <a:t>Εικόνα 3</a:t>
              </a:r>
              <a:endParaRPr lang="el-GR" sz="1600" dirty="0">
                <a:latin typeface="Times New Roman" pitchFamily="18" charset="0"/>
                <a:cs typeface="Times New Roman" pitchFamily="18" charset="0"/>
              </a:endParaRPr>
            </a:p>
          </p:txBody>
        </p:sp>
        <p:cxnSp>
          <p:nvCxnSpPr>
            <p:cNvPr id="24" name="23 - Ευθύγραμμο βέλος σύνδεσης"/>
            <p:cNvCxnSpPr/>
            <p:nvPr/>
          </p:nvCxnSpPr>
          <p:spPr>
            <a:xfrm>
              <a:off x="3707904" y="3573016"/>
              <a:ext cx="504056" cy="36004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25 - Ευθύγραμμο βέλος σύνδεσης"/>
            <p:cNvCxnSpPr/>
            <p:nvPr/>
          </p:nvCxnSpPr>
          <p:spPr>
            <a:xfrm flipH="1">
              <a:off x="5724128" y="2852936"/>
              <a:ext cx="216024" cy="180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33 - Shape"/>
            <p:cNvCxnSpPr>
              <a:stCxn id="22" idx="2"/>
            </p:cNvCxnSpPr>
            <p:nvPr/>
          </p:nvCxnSpPr>
          <p:spPr>
            <a:xfrm rot="5400000" flipH="1">
              <a:off x="6148917" y="3652283"/>
              <a:ext cx="194538" cy="900100"/>
            </a:xfrm>
            <a:prstGeom prst="bentConnector4">
              <a:avLst>
                <a:gd name="adj1" fmla="val 0"/>
                <a:gd name="adj2" fmla="val 76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email"/>
          <a:srcRect/>
          <a:stretch>
            <a:fillRect/>
          </a:stretch>
        </p:blipFill>
        <p:spPr bwMode="auto">
          <a:xfrm>
            <a:off x="2160826" y="1233296"/>
            <a:ext cx="4822349" cy="4860000"/>
          </a:xfrm>
          <a:prstGeom prst="rect">
            <a:avLst/>
          </a:prstGeom>
          <a:noFill/>
          <a:ln>
            <a:noFill/>
          </a:ln>
          <a:effectLst/>
        </p:spPr>
      </p:pic>
      <p:sp>
        <p:nvSpPr>
          <p:cNvPr id="3" name="TextBox 2"/>
          <p:cNvSpPr txBox="1"/>
          <p:nvPr/>
        </p:nvSpPr>
        <p:spPr>
          <a:xfrm>
            <a:off x="3923928" y="6237312"/>
            <a:ext cx="1296144" cy="400110"/>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6. </a:t>
            </a:r>
            <a:endParaRPr lang="el-GR" sz="2000" dirty="0">
              <a:latin typeface="Arial" panose="020B0604020202020204" pitchFamily="34" charset="0"/>
              <a:cs typeface="Arial" panose="020B0604020202020204" pitchFamily="34" charset="0"/>
            </a:endParaRPr>
          </a:p>
        </p:txBody>
      </p:sp>
      <p:sp>
        <p:nvSpPr>
          <p:cNvPr id="4" name="Τίτλος 1"/>
          <p:cNvSpPr>
            <a:spLocks noGrp="1"/>
          </p:cNvSpPr>
          <p:nvPr>
            <p:ph type="title"/>
          </p:nvPr>
        </p:nvSpPr>
        <p:spPr>
          <a:xfrm>
            <a:off x="0" y="174725"/>
            <a:ext cx="9144000" cy="661987"/>
          </a:xfrm>
        </p:spPr>
        <p:txBody>
          <a:bodyPr/>
          <a:lstStyle/>
          <a:p>
            <a:r>
              <a:rPr lang="el-GR" altLang="el-GR" b="1" dirty="0" smtClean="0">
                <a:latin typeface="Arial" panose="020B0604020202020204" pitchFamily="34" charset="0"/>
                <a:cs typeface="Arial" panose="020B0604020202020204" pitchFamily="34" charset="0"/>
              </a:rPr>
              <a:t>Χωρική διακριτική ικανότητα</a:t>
            </a:r>
            <a:r>
              <a:rPr lang="en-US" altLang="el-GR" b="1" dirty="0" smtClean="0">
                <a:latin typeface="Arial" panose="020B0604020202020204" pitchFamily="34" charset="0"/>
                <a:cs typeface="Arial" panose="020B0604020202020204" pitchFamily="34" charset="0"/>
              </a:rPr>
              <a:t> </a:t>
            </a:r>
            <a:r>
              <a:rPr lang="en-US" altLang="el-GR" sz="3600" b="1" dirty="0" smtClean="0">
                <a:latin typeface="Arial" panose="020B0604020202020204" pitchFamily="34" charset="0"/>
                <a:cs typeface="Arial" panose="020B0604020202020204" pitchFamily="34" charset="0"/>
              </a:rPr>
              <a:t>(</a:t>
            </a:r>
            <a:r>
              <a:rPr lang="el-GR" altLang="el-GR" sz="3600" b="1" dirty="0" smtClean="0">
                <a:latin typeface="Arial" panose="020B0604020202020204" pitchFamily="34" charset="0"/>
                <a:cs typeface="Arial" panose="020B0604020202020204" pitchFamily="34" charset="0"/>
              </a:rPr>
              <a:t>11</a:t>
            </a:r>
            <a:r>
              <a:rPr lang="en-US" altLang="el-GR" sz="3600" b="1" dirty="0" smtClean="0">
                <a:latin typeface="Arial" panose="020B0604020202020204" pitchFamily="34" charset="0"/>
                <a:cs typeface="Arial" panose="020B0604020202020204" pitchFamily="34" charset="0"/>
              </a:rPr>
              <a:t>)</a:t>
            </a:r>
            <a:endParaRPr lang="el-GR" altLang="el-GR" sz="360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1"/>
          <p:cNvSpPr>
            <a:spLocks noGrp="1"/>
          </p:cNvSpPr>
          <p:nvPr>
            <p:ph type="title"/>
          </p:nvPr>
        </p:nvSpPr>
        <p:spPr>
          <a:xfrm>
            <a:off x="0" y="53752"/>
            <a:ext cx="9144000" cy="1143000"/>
          </a:xfrm>
        </p:spPr>
        <p:txBody>
          <a:bodyPr/>
          <a:lstStyle/>
          <a:p>
            <a:r>
              <a:rPr lang="el-GR" altLang="el-GR" sz="3600" b="1" dirty="0" smtClean="0">
                <a:latin typeface="Arial" panose="020B0604020202020204" pitchFamily="34" charset="0"/>
                <a:cs typeface="Arial" panose="020B0604020202020204" pitchFamily="34" charset="0"/>
              </a:rPr>
              <a:t>Παραδείγματα χωρικής διακριτικής ικανότητας </a:t>
            </a:r>
            <a:r>
              <a:rPr lang="el-GR" altLang="el-GR" sz="2800" b="1" dirty="0" smtClean="0">
                <a:latin typeface="Arial" panose="020B0604020202020204" pitchFamily="34" charset="0"/>
                <a:cs typeface="Arial" panose="020B0604020202020204" pitchFamily="34" charset="0"/>
              </a:rPr>
              <a:t>(1)</a:t>
            </a:r>
          </a:p>
        </p:txBody>
      </p:sp>
      <p:sp>
        <p:nvSpPr>
          <p:cNvPr id="5" name="TextBox 4"/>
          <p:cNvSpPr txBox="1"/>
          <p:nvPr/>
        </p:nvSpPr>
        <p:spPr>
          <a:xfrm>
            <a:off x="-12394" y="5733256"/>
            <a:ext cx="9144000" cy="1323439"/>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7.</a:t>
            </a:r>
          </a:p>
          <a:p>
            <a:pPr algn="ctr"/>
            <a:r>
              <a:rPr lang="el-GR" sz="2000" dirty="0" smtClean="0">
                <a:latin typeface="Arial" panose="020B0604020202020204" pitchFamily="34" charset="0"/>
                <a:cs typeface="Arial" panose="020B0604020202020204" pitchFamily="34" charset="0"/>
              </a:rPr>
              <a:t>Έγχρωμη εικόνα </a:t>
            </a:r>
            <a:r>
              <a:rPr lang="el-GR" sz="2000" dirty="0">
                <a:latin typeface="Arial" panose="020B0604020202020204" pitchFamily="34" charset="0"/>
                <a:cs typeface="Arial" panose="020B0604020202020204" pitchFamily="34" charset="0"/>
              </a:rPr>
              <a:t>του δορυφόρου </a:t>
            </a:r>
            <a:r>
              <a:rPr lang="fr-CA" sz="2000" dirty="0" err="1">
                <a:latin typeface="Arial" panose="020B0604020202020204" pitchFamily="34" charset="0"/>
                <a:cs typeface="Arial" panose="020B0604020202020204" pitchFamily="34" charset="0"/>
              </a:rPr>
              <a:t>Landsat</a:t>
            </a:r>
            <a:r>
              <a:rPr lang="el-GR" sz="2000" dirty="0">
                <a:latin typeface="Arial" panose="020B0604020202020204" pitchFamily="34" charset="0"/>
                <a:cs typeface="Arial" panose="020B0604020202020204" pitchFamily="34" charset="0"/>
              </a:rPr>
              <a:t> 7 με χωρική διακριτική ικανότητα 30 </a:t>
            </a:r>
            <a:r>
              <a:rPr lang="el-GR" sz="2000" dirty="0" smtClean="0">
                <a:latin typeface="Arial" panose="020B0604020202020204" pitchFamily="34" charset="0"/>
                <a:cs typeface="Arial" panose="020B0604020202020204" pitchFamily="34" charset="0"/>
              </a:rPr>
              <a:t>μέτρα σε κλίμακα 1/10.000.</a:t>
            </a:r>
            <a:endParaRPr lang="el-GR" sz="2000" dirty="0">
              <a:latin typeface="Arial" panose="020B0604020202020204" pitchFamily="34" charset="0"/>
              <a:ea typeface="Times New Roman"/>
              <a:cs typeface="Arial" panose="020B0604020202020204" pitchFamily="34" charset="0"/>
            </a:endParaRPr>
          </a:p>
          <a:p>
            <a:pPr algn="ctr"/>
            <a:r>
              <a:rPr lang="el-GR" sz="2000" dirty="0" smtClean="0">
                <a:latin typeface="Arial" panose="020B0604020202020204" pitchFamily="34" charset="0"/>
                <a:cs typeface="Arial" panose="020B0604020202020204" pitchFamily="34" charset="0"/>
              </a:rPr>
              <a:t> </a:t>
            </a:r>
            <a:endParaRPr lang="el-GR" sz="2000" dirty="0">
              <a:latin typeface="Arial" panose="020B0604020202020204" pitchFamily="34" charset="0"/>
              <a:cs typeface="Arial" panose="020B0604020202020204" pitchFamily="34" charset="0"/>
            </a:endParaRPr>
          </a:p>
        </p:txBody>
      </p:sp>
      <p:pic>
        <p:nvPicPr>
          <p:cNvPr id="3" name="Εικόνα 2"/>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443154" y="1628800"/>
            <a:ext cx="8333226" cy="3924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1"/>
          <p:cNvSpPr>
            <a:spLocks noGrp="1"/>
          </p:cNvSpPr>
          <p:nvPr>
            <p:ph type="title"/>
          </p:nvPr>
        </p:nvSpPr>
        <p:spPr>
          <a:xfrm>
            <a:off x="0" y="53752"/>
            <a:ext cx="9144000" cy="1143000"/>
          </a:xfrm>
        </p:spPr>
        <p:txBody>
          <a:bodyPr/>
          <a:lstStyle/>
          <a:p>
            <a:r>
              <a:rPr lang="el-GR" altLang="el-GR" sz="3600" b="1" dirty="0" smtClean="0">
                <a:latin typeface="Arial" panose="020B0604020202020204" pitchFamily="34" charset="0"/>
                <a:cs typeface="Arial" panose="020B0604020202020204" pitchFamily="34" charset="0"/>
              </a:rPr>
              <a:t>Παραδείγματα χωρικής διακριτικής ικανότητας </a:t>
            </a:r>
            <a:r>
              <a:rPr lang="el-GR" altLang="el-GR" sz="2800" b="1" dirty="0" smtClean="0">
                <a:latin typeface="Arial" panose="020B0604020202020204" pitchFamily="34" charset="0"/>
                <a:cs typeface="Arial" panose="020B0604020202020204" pitchFamily="34" charset="0"/>
              </a:rPr>
              <a:t>(</a:t>
            </a:r>
            <a:r>
              <a:rPr lang="el-GR" altLang="el-GR" sz="2800" b="1" dirty="0">
                <a:latin typeface="Arial" panose="020B0604020202020204" pitchFamily="34" charset="0"/>
                <a:cs typeface="Arial" panose="020B0604020202020204" pitchFamily="34" charset="0"/>
              </a:rPr>
              <a:t>2</a:t>
            </a:r>
            <a:r>
              <a:rPr lang="el-GR" altLang="el-GR" sz="2800" b="1" dirty="0" smtClean="0">
                <a:latin typeface="Arial" panose="020B0604020202020204" pitchFamily="34" charset="0"/>
                <a:cs typeface="Arial" panose="020B0604020202020204" pitchFamily="34" charset="0"/>
              </a:rPr>
              <a:t>)</a:t>
            </a:r>
          </a:p>
        </p:txBody>
      </p:sp>
      <p:sp>
        <p:nvSpPr>
          <p:cNvPr id="5" name="TextBox 4"/>
          <p:cNvSpPr txBox="1"/>
          <p:nvPr/>
        </p:nvSpPr>
        <p:spPr>
          <a:xfrm>
            <a:off x="-12394" y="5705961"/>
            <a:ext cx="9144000" cy="1323439"/>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8.</a:t>
            </a:r>
          </a:p>
          <a:p>
            <a:pPr algn="ctr"/>
            <a:r>
              <a:rPr lang="el-GR" sz="2000" dirty="0" smtClean="0">
                <a:latin typeface="Arial" panose="020B0604020202020204" pitchFamily="34" charset="0"/>
                <a:cs typeface="Arial" panose="020B0604020202020204" pitchFamily="34" charset="0"/>
              </a:rPr>
              <a:t>Έγχρωμη εικόνα </a:t>
            </a:r>
            <a:r>
              <a:rPr lang="el-GR" sz="2000" dirty="0">
                <a:latin typeface="Arial" panose="020B0604020202020204" pitchFamily="34" charset="0"/>
                <a:cs typeface="Arial" panose="020B0604020202020204" pitchFamily="34" charset="0"/>
              </a:rPr>
              <a:t>του δορυφόρου </a:t>
            </a:r>
            <a:r>
              <a:rPr lang="el-GR" sz="2000" dirty="0" smtClean="0">
                <a:latin typeface="Arial" panose="020B0604020202020204" pitchFamily="34" charset="0"/>
                <a:cs typeface="Arial" panose="020B0604020202020204" pitchFamily="34" charset="0"/>
              </a:rPr>
              <a:t>ΕΟ-1</a:t>
            </a:r>
            <a:r>
              <a:rPr lang="el-GR"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ALI </a:t>
            </a:r>
            <a:r>
              <a:rPr lang="el-GR" sz="2000" dirty="0" smtClean="0">
                <a:latin typeface="Arial" panose="020B0604020202020204" pitchFamily="34" charset="0"/>
                <a:cs typeface="Arial" panose="020B0604020202020204" pitchFamily="34" charset="0"/>
              </a:rPr>
              <a:t>με </a:t>
            </a:r>
            <a:r>
              <a:rPr lang="el-GR" sz="2000" dirty="0">
                <a:latin typeface="Arial" panose="020B0604020202020204" pitchFamily="34" charset="0"/>
                <a:cs typeface="Arial" panose="020B0604020202020204" pitchFamily="34" charset="0"/>
              </a:rPr>
              <a:t>χωρική διακριτική ικανότητα 30 μέτρα σε κλίμακα 1/10.000.</a:t>
            </a:r>
            <a:endParaRPr lang="el-GR" sz="2000" dirty="0">
              <a:latin typeface="Arial" panose="020B0604020202020204" pitchFamily="34" charset="0"/>
              <a:ea typeface="Times New Roman"/>
              <a:cs typeface="Arial" panose="020B0604020202020204" pitchFamily="34" charset="0"/>
            </a:endParaRPr>
          </a:p>
          <a:p>
            <a:pPr algn="ctr"/>
            <a:r>
              <a:rPr lang="el-GR" sz="2000" dirty="0" smtClean="0">
                <a:latin typeface="Arial" panose="020B0604020202020204" pitchFamily="34" charset="0"/>
                <a:cs typeface="Arial" panose="020B0604020202020204" pitchFamily="34" charset="0"/>
              </a:rPr>
              <a:t> </a:t>
            </a:r>
            <a:endParaRPr lang="el-GR" sz="2000" dirty="0">
              <a:latin typeface="Arial" panose="020B0604020202020204" pitchFamily="34" charset="0"/>
              <a:cs typeface="Arial" panose="020B0604020202020204" pitchFamily="34" charset="0"/>
            </a:endParaRPr>
          </a:p>
        </p:txBody>
      </p:sp>
      <p:pic>
        <p:nvPicPr>
          <p:cNvPr id="2" name="Εικόνα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388170" y="1593232"/>
            <a:ext cx="8367660" cy="3924000"/>
          </a:xfrm>
          <a:prstGeom prst="rect">
            <a:avLst/>
          </a:prstGeom>
        </p:spPr>
      </p:pic>
    </p:spTree>
    <p:extLst>
      <p:ext uri="{BB962C8B-B14F-4D97-AF65-F5344CB8AC3E}">
        <p14:creationId xmlns="" xmlns:p14="http://schemas.microsoft.com/office/powerpoint/2010/main" val="30712801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1"/>
          <p:cNvSpPr>
            <a:spLocks noGrp="1"/>
          </p:cNvSpPr>
          <p:nvPr>
            <p:ph type="title"/>
          </p:nvPr>
        </p:nvSpPr>
        <p:spPr>
          <a:xfrm>
            <a:off x="0" y="53752"/>
            <a:ext cx="9144000" cy="1143000"/>
          </a:xfrm>
        </p:spPr>
        <p:txBody>
          <a:bodyPr/>
          <a:lstStyle/>
          <a:p>
            <a:r>
              <a:rPr lang="el-GR" altLang="el-GR" sz="3600" b="1" dirty="0" smtClean="0">
                <a:latin typeface="Arial" panose="020B0604020202020204" pitchFamily="34" charset="0"/>
                <a:cs typeface="Arial" panose="020B0604020202020204" pitchFamily="34" charset="0"/>
              </a:rPr>
              <a:t>Παραδείγματα χωρικής διακριτικής ικανότητας </a:t>
            </a:r>
            <a:r>
              <a:rPr lang="el-GR" altLang="el-GR" sz="2800" b="1" dirty="0" smtClean="0">
                <a:latin typeface="Arial" panose="020B0604020202020204" pitchFamily="34" charset="0"/>
                <a:cs typeface="Arial" panose="020B0604020202020204" pitchFamily="34" charset="0"/>
              </a:rPr>
              <a:t>(3)</a:t>
            </a:r>
          </a:p>
        </p:txBody>
      </p:sp>
      <p:sp>
        <p:nvSpPr>
          <p:cNvPr id="5" name="TextBox 4"/>
          <p:cNvSpPr txBox="1"/>
          <p:nvPr/>
        </p:nvSpPr>
        <p:spPr>
          <a:xfrm>
            <a:off x="-12394" y="5705961"/>
            <a:ext cx="9144000" cy="1323439"/>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9.</a:t>
            </a:r>
          </a:p>
          <a:p>
            <a:pPr algn="ctr"/>
            <a:r>
              <a:rPr lang="el-GR" sz="2000" dirty="0" smtClean="0">
                <a:latin typeface="Arial" panose="020B0604020202020204" pitchFamily="34" charset="0"/>
                <a:cs typeface="Arial" panose="020B0604020202020204" pitchFamily="34" charset="0"/>
              </a:rPr>
              <a:t>Παγχρωματική εικόνα </a:t>
            </a:r>
            <a:r>
              <a:rPr lang="el-GR" sz="2000" dirty="0">
                <a:latin typeface="Arial" panose="020B0604020202020204" pitchFamily="34" charset="0"/>
                <a:cs typeface="Arial" panose="020B0604020202020204" pitchFamily="34" charset="0"/>
              </a:rPr>
              <a:t>του δορυφόρου </a:t>
            </a:r>
            <a:r>
              <a:rPr lang="fr-CA" sz="2000" dirty="0" err="1">
                <a:latin typeface="Arial" panose="020B0604020202020204" pitchFamily="34" charset="0"/>
                <a:cs typeface="Arial" panose="020B0604020202020204" pitchFamily="34" charset="0"/>
              </a:rPr>
              <a:t>Landsat</a:t>
            </a:r>
            <a:r>
              <a:rPr lang="el-GR" sz="2000" dirty="0">
                <a:latin typeface="Arial" panose="020B0604020202020204" pitchFamily="34" charset="0"/>
                <a:cs typeface="Arial" panose="020B0604020202020204" pitchFamily="34" charset="0"/>
              </a:rPr>
              <a:t> 7 με χωρική διακριτική ικανότητα </a:t>
            </a:r>
            <a:r>
              <a:rPr lang="el-GR" sz="2000" dirty="0" smtClean="0">
                <a:latin typeface="Arial" panose="020B0604020202020204" pitchFamily="34" charset="0"/>
                <a:cs typeface="Arial" panose="020B0604020202020204" pitchFamily="34" charset="0"/>
              </a:rPr>
              <a:t>15 </a:t>
            </a:r>
            <a:r>
              <a:rPr lang="el-GR" sz="2000" dirty="0">
                <a:latin typeface="Arial" panose="020B0604020202020204" pitchFamily="34" charset="0"/>
                <a:cs typeface="Arial" panose="020B0604020202020204" pitchFamily="34" charset="0"/>
              </a:rPr>
              <a:t>μέτρα σε κλίμακα 1/10.000.</a:t>
            </a:r>
            <a:endParaRPr lang="el-GR" sz="2000" dirty="0">
              <a:latin typeface="Arial" panose="020B0604020202020204" pitchFamily="34" charset="0"/>
              <a:ea typeface="Times New Roman"/>
              <a:cs typeface="Arial" panose="020B0604020202020204" pitchFamily="34" charset="0"/>
            </a:endParaRPr>
          </a:p>
          <a:p>
            <a:pPr algn="ctr"/>
            <a:r>
              <a:rPr lang="el-GR" sz="2000" dirty="0" smtClean="0">
                <a:latin typeface="Arial" panose="020B0604020202020204" pitchFamily="34" charset="0"/>
                <a:cs typeface="Arial" panose="020B0604020202020204" pitchFamily="34" charset="0"/>
              </a:rPr>
              <a:t> </a:t>
            </a:r>
            <a:endParaRPr lang="el-GR" sz="2000" dirty="0">
              <a:latin typeface="Arial" panose="020B0604020202020204" pitchFamily="34" charset="0"/>
              <a:cs typeface="Arial" panose="020B0604020202020204" pitchFamily="34" charset="0"/>
            </a:endParaRPr>
          </a:p>
        </p:txBody>
      </p:sp>
      <p:pic>
        <p:nvPicPr>
          <p:cNvPr id="2" name="Εικόνα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377562" y="1593232"/>
            <a:ext cx="8388877" cy="3924000"/>
          </a:xfrm>
          <a:prstGeom prst="rect">
            <a:avLst/>
          </a:prstGeom>
        </p:spPr>
      </p:pic>
    </p:spTree>
    <p:extLst>
      <p:ext uri="{BB962C8B-B14F-4D97-AF65-F5344CB8AC3E}">
        <p14:creationId xmlns="" xmlns:p14="http://schemas.microsoft.com/office/powerpoint/2010/main" val="30712801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161925"/>
            <a:ext cx="8229600" cy="1143000"/>
          </a:xfrm>
        </p:spPr>
        <p:txBody>
          <a:bodyPr/>
          <a:lstStyle/>
          <a:p>
            <a:r>
              <a:rPr lang="el-GR" b="1" smtClean="0">
                <a:latin typeface="Arial" charset="0"/>
                <a:cs typeface="Arial" charset="0"/>
              </a:rPr>
              <a:t>Άδειες Χρήσης</a:t>
            </a:r>
          </a:p>
        </p:txBody>
      </p:sp>
      <p:sp>
        <p:nvSpPr>
          <p:cNvPr id="3075" name="Content Placeholder 2"/>
          <p:cNvSpPr>
            <a:spLocks noGrp="1"/>
          </p:cNvSpPr>
          <p:nvPr>
            <p:ph idx="1"/>
          </p:nvPr>
        </p:nvSpPr>
        <p:spPr>
          <a:xfrm>
            <a:off x="107950" y="981075"/>
            <a:ext cx="8928100" cy="1584325"/>
          </a:xfrm>
        </p:spPr>
        <p:txBody>
          <a:bodyPr/>
          <a:lstStyle/>
          <a:p>
            <a:pPr marL="0" indent="0">
              <a:buFont typeface="Arial" charset="0"/>
              <a:buNone/>
            </a:pPr>
            <a:r>
              <a:rPr lang="el-GR" sz="1800" smtClean="0">
                <a:latin typeface="Arial" charset="0"/>
                <a:cs typeface="Arial" charset="0"/>
              </a:rPr>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charset="0"/>
              <a:buNone/>
            </a:pPr>
            <a:endParaRPr lang="el-GR" sz="2000" smtClean="0"/>
          </a:p>
        </p:txBody>
      </p:sp>
      <p:pic>
        <p:nvPicPr>
          <p:cNvPr id="3076" name="Picture 22" descr="Λογότυπο για Άδειες χρήσης Creative Commons BY-NC-ND">
            <a:hlinkClick r:id="rId3"/>
          </p:cNvPr>
          <p:cNvPicPr>
            <a:picLocks noChangeAspect="1" noChangeArrowheads="1"/>
          </p:cNvPicPr>
          <p:nvPr/>
        </p:nvPicPr>
        <p:blipFill>
          <a:blip r:embed="rId4" cstate="print"/>
          <a:srcRect/>
          <a:stretch>
            <a:fillRect/>
          </a:stretch>
        </p:blipFill>
        <p:spPr bwMode="auto">
          <a:xfrm>
            <a:off x="3554413" y="2573338"/>
            <a:ext cx="2035175" cy="711200"/>
          </a:xfrm>
          <a:prstGeom prst="rect">
            <a:avLst/>
          </a:prstGeom>
          <a:noFill/>
          <a:ln w="9525">
            <a:noFill/>
            <a:miter lim="800000"/>
            <a:headEnd/>
            <a:tailEnd/>
          </a:ln>
        </p:spPr>
      </p:pic>
      <p:sp>
        <p:nvSpPr>
          <p:cNvPr id="6" name="TextBox 5"/>
          <p:cNvSpPr txBox="1"/>
          <p:nvPr/>
        </p:nvSpPr>
        <p:spPr>
          <a:xfrm>
            <a:off x="107950" y="3213100"/>
            <a:ext cx="9036050" cy="3644900"/>
          </a:xfrm>
          <a:prstGeom prst="rect">
            <a:avLst/>
          </a:prstGeom>
        </p:spPr>
        <p:txBody>
          <a:bodyPr anchor="ctr"/>
          <a:lstStyle/>
          <a:p>
            <a:pPr>
              <a:defRPr/>
            </a:pPr>
            <a:r>
              <a:rPr lang="el-GR" sz="1800" dirty="0">
                <a:latin typeface="Arial" pitchFamily="34" charset="0"/>
                <a:cs typeface="Arial" pitchFamily="34" charset="0"/>
              </a:rPr>
              <a:t>[1] http://creativecommons.org/licenses/by-nc-sa/4.0/ </a:t>
            </a:r>
            <a:endParaRPr lang="en-US" sz="1800" dirty="0">
              <a:latin typeface="Arial" pitchFamily="34" charset="0"/>
              <a:cs typeface="Arial" pitchFamily="34" charset="0"/>
            </a:endParaRPr>
          </a:p>
          <a:p>
            <a:pPr>
              <a:defRPr/>
            </a:pPr>
            <a:endParaRPr lang="el-GR" sz="1800" dirty="0">
              <a:latin typeface="Arial" pitchFamily="34" charset="0"/>
              <a:cs typeface="Arial" pitchFamily="34" charset="0"/>
            </a:endParaRPr>
          </a:p>
          <a:p>
            <a:pPr>
              <a:defRPr/>
            </a:pPr>
            <a:r>
              <a:rPr lang="el-GR" sz="1800" dirty="0">
                <a:latin typeface="Arial" pitchFamily="34" charset="0"/>
                <a:cs typeface="Arial" pitchFamily="34" charset="0"/>
              </a:rPr>
              <a:t>Ως </a:t>
            </a:r>
            <a:r>
              <a:rPr lang="el-GR" sz="1800" b="1" dirty="0">
                <a:latin typeface="Arial" pitchFamily="34" charset="0"/>
                <a:cs typeface="Arial" pitchFamily="34" charset="0"/>
              </a:rPr>
              <a:t>Μη Εμπορική</a:t>
            </a:r>
            <a:r>
              <a:rPr lang="el-GR" sz="1800" dirty="0">
                <a:latin typeface="Arial" pitchFamily="34" charset="0"/>
                <a:cs typeface="Arial" pitchFamily="34" charset="0"/>
              </a:rPr>
              <a:t> ορίζεται η χρήση:</a:t>
            </a:r>
          </a:p>
          <a:p>
            <a:pPr marL="342900" indent="-342900">
              <a:buFont typeface="Arial" panose="020B0604020202020204" pitchFamily="34" charset="0"/>
              <a:buChar char="•"/>
              <a:defRPr/>
            </a:pPr>
            <a:r>
              <a:rPr lang="el-GR" sz="1800" dirty="0">
                <a:latin typeface="Arial" pitchFamily="34" charset="0"/>
                <a:cs typeface="Arial" pitchFamily="34" charset="0"/>
              </a:rPr>
              <a:t>που δεν περιλαμβάνει άμεσο ή έμμεσο οικονομικό όφελος από την χρήση του έργου, για το διανομέα του έργου και </a:t>
            </a:r>
            <a:r>
              <a:rPr lang="el-GR" sz="1800" dirty="0" err="1">
                <a:latin typeface="Arial" pitchFamily="34" charset="0"/>
                <a:cs typeface="Arial" pitchFamily="34" charset="0"/>
              </a:rPr>
              <a:t>αδειοδόχο</a:t>
            </a:r>
            <a:endParaRPr lang="el-GR" sz="1800" dirty="0">
              <a:latin typeface="Arial" pitchFamily="34" charset="0"/>
              <a:cs typeface="Arial" pitchFamily="34" charset="0"/>
            </a:endParaRPr>
          </a:p>
          <a:p>
            <a:pPr marL="342900" indent="-342900">
              <a:buFont typeface="Arial" panose="020B0604020202020204" pitchFamily="34" charset="0"/>
              <a:buChar char="•"/>
              <a:defRPr/>
            </a:pPr>
            <a:r>
              <a:rPr lang="el-GR" sz="1800" dirty="0">
                <a:latin typeface="Arial" pitchFamily="34" charset="0"/>
                <a:cs typeface="Arial" pitchFamily="34" charset="0"/>
              </a:rPr>
              <a:t>που</a:t>
            </a:r>
            <a:r>
              <a:rPr lang="en-GB" sz="1800" dirty="0">
                <a:latin typeface="Arial" pitchFamily="34" charset="0"/>
                <a:cs typeface="Arial" pitchFamily="34" charset="0"/>
              </a:rPr>
              <a:t> </a:t>
            </a:r>
            <a:r>
              <a:rPr lang="el-GR" sz="1800" dirty="0">
                <a:latin typeface="Arial" pitchFamily="34" charset="0"/>
                <a:cs typeface="Arial" pitchFamily="34" charset="0"/>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defRPr/>
            </a:pPr>
            <a:r>
              <a:rPr lang="el-GR" sz="1800" dirty="0">
                <a:latin typeface="Arial" pitchFamily="34" charset="0"/>
                <a:cs typeface="Arial" pitchFamily="34" charset="0"/>
              </a:rPr>
              <a:t>που</a:t>
            </a:r>
            <a:r>
              <a:rPr lang="en-GB" sz="1800" dirty="0">
                <a:latin typeface="Arial" pitchFamily="34" charset="0"/>
                <a:cs typeface="Arial" pitchFamily="34" charset="0"/>
              </a:rPr>
              <a:t> </a:t>
            </a:r>
            <a:r>
              <a:rPr lang="el-GR" sz="1800" dirty="0">
                <a:latin typeface="Arial" pitchFamily="34" charset="0"/>
                <a:cs typeface="Arial" pitchFamily="34" charset="0"/>
              </a:rPr>
              <a:t>δεν προσπορίζει στο διανομέα του έργου και</a:t>
            </a:r>
            <a:r>
              <a:rPr lang="en-GB" sz="1800" dirty="0">
                <a:latin typeface="Arial" pitchFamily="34" charset="0"/>
                <a:cs typeface="Arial" pitchFamily="34" charset="0"/>
              </a:rPr>
              <a:t> </a:t>
            </a:r>
            <a:r>
              <a:rPr lang="el-GR" sz="1800" dirty="0" err="1">
                <a:latin typeface="Arial" pitchFamily="34" charset="0"/>
                <a:cs typeface="Arial" pitchFamily="34" charset="0"/>
              </a:rPr>
              <a:t>αδειοδόχο</a:t>
            </a:r>
            <a:r>
              <a:rPr lang="en-GB" sz="1800" dirty="0">
                <a:latin typeface="Arial" pitchFamily="34" charset="0"/>
                <a:cs typeface="Arial" pitchFamily="34" charset="0"/>
              </a:rPr>
              <a:t> </a:t>
            </a:r>
            <a:r>
              <a:rPr lang="el-GR" sz="1800" dirty="0">
                <a:latin typeface="Arial" pitchFamily="34" charset="0"/>
                <a:cs typeface="Arial" pitchFamily="34" charset="0"/>
              </a:rPr>
              <a:t>έμμεσο οικονομικό όφελος (π.χ. διαφημίσεις) από την προβολή του έργου σε διαδικτυακό </a:t>
            </a:r>
            <a:r>
              <a:rPr lang="el-GR" sz="1800" dirty="0">
                <a:latin typeface="Arial" pitchFamily="34" charset="0"/>
                <a:cs typeface="Arial" pitchFamily="34" charset="0"/>
              </a:rPr>
              <a:t>τόπο</a:t>
            </a:r>
            <a:endParaRPr lang="en-US" sz="1800" dirty="0">
              <a:latin typeface="Arial" pitchFamily="34" charset="0"/>
              <a:cs typeface="Arial" pitchFamily="34" charset="0"/>
            </a:endParaRPr>
          </a:p>
          <a:p>
            <a:pPr marL="342900" indent="-342900">
              <a:buFont typeface="Arial" panose="020B0604020202020204" pitchFamily="34" charset="0"/>
              <a:buChar char="•"/>
              <a:defRPr/>
            </a:pPr>
            <a:endParaRPr lang="el-GR" sz="1800" dirty="0">
              <a:latin typeface="Arial" pitchFamily="34" charset="0"/>
              <a:cs typeface="Arial" pitchFamily="34" charset="0"/>
            </a:endParaRPr>
          </a:p>
          <a:p>
            <a:pPr>
              <a:defRPr/>
            </a:pPr>
            <a:r>
              <a:rPr lang="el-GR" sz="1800" dirty="0">
                <a:latin typeface="Arial" pitchFamily="34" charset="0"/>
                <a:cs typeface="Arial" pitchFamily="34" charset="0"/>
              </a:rPr>
              <a:t>Ο </a:t>
            </a:r>
            <a:r>
              <a:rPr lang="el-GR" sz="1800" dirty="0">
                <a:latin typeface="Arial" pitchFamily="34" charset="0"/>
                <a:cs typeface="Arial" pitchFamily="34" charset="0"/>
              </a:rPr>
              <a:t>δικαιούχος μπορεί να παρέχει στον </a:t>
            </a:r>
            <a:r>
              <a:rPr lang="el-GR" sz="1800" dirty="0" err="1">
                <a:latin typeface="Arial" pitchFamily="34" charset="0"/>
                <a:cs typeface="Arial" pitchFamily="34" charset="0"/>
              </a:rPr>
              <a:t>αδειοδόχο</a:t>
            </a:r>
            <a:r>
              <a:rPr lang="el-GR" sz="1800" dirty="0">
                <a:latin typeface="Arial" pitchFamily="34" charset="0"/>
                <a:cs typeface="Arial" pitchFamily="34" charset="0"/>
              </a:rPr>
              <a:t> ξεχωριστή άδεια να χρησιμοποιεί το έργο για εμπορική χρήση, εφόσον αυτό του ζητηθεί</a:t>
            </a:r>
            <a:r>
              <a:rPr lang="el-GR" sz="1800" dirty="0">
                <a:latin typeface="Arial" pitchFamily="34" charset="0"/>
                <a:cs typeface="Arial" pitchFamily="34" charset="0"/>
              </a:rPr>
              <a:t>.</a:t>
            </a:r>
            <a:endParaRPr lang="el-GR" sz="1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1"/>
          <p:cNvSpPr>
            <a:spLocks noGrp="1"/>
          </p:cNvSpPr>
          <p:nvPr>
            <p:ph type="title"/>
          </p:nvPr>
        </p:nvSpPr>
        <p:spPr>
          <a:xfrm>
            <a:off x="0" y="53752"/>
            <a:ext cx="9144000" cy="1143000"/>
          </a:xfrm>
        </p:spPr>
        <p:txBody>
          <a:bodyPr/>
          <a:lstStyle/>
          <a:p>
            <a:r>
              <a:rPr lang="el-GR" altLang="el-GR" sz="3600" b="1" dirty="0" smtClean="0">
                <a:latin typeface="Arial" panose="020B0604020202020204" pitchFamily="34" charset="0"/>
                <a:cs typeface="Arial" panose="020B0604020202020204" pitchFamily="34" charset="0"/>
              </a:rPr>
              <a:t>Παραδείγματα χωρικής διακριτικής ικανότητας </a:t>
            </a:r>
            <a:r>
              <a:rPr lang="el-GR" altLang="el-GR" sz="2800" b="1" dirty="0" smtClean="0">
                <a:latin typeface="Arial" panose="020B0604020202020204" pitchFamily="34" charset="0"/>
                <a:cs typeface="Arial" panose="020B0604020202020204" pitchFamily="34" charset="0"/>
              </a:rPr>
              <a:t>(</a:t>
            </a:r>
            <a:r>
              <a:rPr lang="en-US" altLang="el-GR" sz="2800" b="1" dirty="0" smtClean="0">
                <a:latin typeface="Arial" panose="020B0604020202020204" pitchFamily="34" charset="0"/>
                <a:cs typeface="Arial" panose="020B0604020202020204" pitchFamily="34" charset="0"/>
              </a:rPr>
              <a:t>4</a:t>
            </a:r>
            <a:r>
              <a:rPr lang="el-GR" altLang="el-GR" sz="2800" b="1" dirty="0" smtClean="0">
                <a:latin typeface="Arial" panose="020B0604020202020204" pitchFamily="34" charset="0"/>
                <a:cs typeface="Arial" panose="020B0604020202020204" pitchFamily="34" charset="0"/>
              </a:rPr>
              <a:t>)</a:t>
            </a:r>
          </a:p>
        </p:txBody>
      </p:sp>
      <p:sp>
        <p:nvSpPr>
          <p:cNvPr id="5" name="TextBox 4"/>
          <p:cNvSpPr txBox="1"/>
          <p:nvPr/>
        </p:nvSpPr>
        <p:spPr>
          <a:xfrm>
            <a:off x="-12394" y="5705961"/>
            <a:ext cx="9144000" cy="1323439"/>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10.</a:t>
            </a:r>
          </a:p>
          <a:p>
            <a:pPr algn="ctr"/>
            <a:r>
              <a:rPr lang="el-GR" sz="2000" dirty="0" smtClean="0">
                <a:latin typeface="Arial" panose="020B0604020202020204" pitchFamily="34" charset="0"/>
                <a:cs typeface="Arial" panose="020B0604020202020204" pitchFamily="34" charset="0"/>
              </a:rPr>
              <a:t>Παγχρωματική εικόνα </a:t>
            </a:r>
            <a:r>
              <a:rPr lang="el-GR" sz="2000" dirty="0">
                <a:latin typeface="Arial" panose="020B0604020202020204" pitchFamily="34" charset="0"/>
                <a:cs typeface="Arial" panose="020B0604020202020204" pitchFamily="34" charset="0"/>
              </a:rPr>
              <a:t>του δορυφόρου </a:t>
            </a:r>
            <a:r>
              <a:rPr lang="en-US" sz="2000" dirty="0" smtClean="0">
                <a:latin typeface="Arial" panose="020B0604020202020204" pitchFamily="34" charset="0"/>
                <a:cs typeface="Arial" panose="020B0604020202020204" pitchFamily="34" charset="0"/>
              </a:rPr>
              <a:t>EO-1 ALI </a:t>
            </a:r>
            <a:r>
              <a:rPr lang="el-GR" sz="2000" dirty="0" smtClean="0">
                <a:latin typeface="Arial" panose="020B0604020202020204" pitchFamily="34" charset="0"/>
                <a:cs typeface="Arial" panose="020B0604020202020204" pitchFamily="34" charset="0"/>
              </a:rPr>
              <a:t>με </a:t>
            </a:r>
            <a:r>
              <a:rPr lang="el-GR" sz="2000" dirty="0">
                <a:latin typeface="Arial" panose="020B0604020202020204" pitchFamily="34" charset="0"/>
                <a:cs typeface="Arial" panose="020B0604020202020204" pitchFamily="34" charset="0"/>
              </a:rPr>
              <a:t>χωρική διακριτική ικανότητα </a:t>
            </a:r>
            <a:r>
              <a:rPr lang="el-GR" sz="2000" dirty="0" smtClean="0">
                <a:latin typeface="Arial" panose="020B0604020202020204" pitchFamily="34" charset="0"/>
                <a:cs typeface="Arial" panose="020B0604020202020204" pitchFamily="34" charset="0"/>
              </a:rPr>
              <a:t>1</a:t>
            </a:r>
            <a:r>
              <a:rPr lang="en-US" sz="2000" dirty="0" smtClean="0">
                <a:latin typeface="Arial" panose="020B0604020202020204" pitchFamily="34" charset="0"/>
                <a:cs typeface="Arial" panose="020B0604020202020204" pitchFamily="34" charset="0"/>
              </a:rPr>
              <a:t>0</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μέτρα σε κλίμακα 1/10.000.</a:t>
            </a:r>
            <a:endParaRPr lang="el-GR" sz="2000" dirty="0">
              <a:latin typeface="Arial" panose="020B0604020202020204" pitchFamily="34" charset="0"/>
              <a:ea typeface="Times New Roman"/>
              <a:cs typeface="Arial" panose="020B0604020202020204" pitchFamily="34" charset="0"/>
            </a:endParaRPr>
          </a:p>
          <a:p>
            <a:pPr algn="ctr"/>
            <a:r>
              <a:rPr lang="el-GR" sz="2000" dirty="0" smtClean="0">
                <a:latin typeface="Arial" panose="020B0604020202020204" pitchFamily="34" charset="0"/>
                <a:cs typeface="Arial" panose="020B0604020202020204" pitchFamily="34" charset="0"/>
              </a:rPr>
              <a:t> </a:t>
            </a:r>
            <a:endParaRPr lang="el-GR" sz="2000" dirty="0">
              <a:latin typeface="Arial" panose="020B0604020202020204" pitchFamily="34" charset="0"/>
              <a:cs typeface="Arial" panose="020B0604020202020204" pitchFamily="34" charset="0"/>
            </a:endParaRPr>
          </a:p>
        </p:txBody>
      </p:sp>
      <p:pic>
        <p:nvPicPr>
          <p:cNvPr id="2" name="Εικόνα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360100" y="1593232"/>
            <a:ext cx="8423800" cy="3924000"/>
          </a:xfrm>
          <a:prstGeom prst="rect">
            <a:avLst/>
          </a:prstGeom>
        </p:spPr>
      </p:pic>
    </p:spTree>
    <p:extLst>
      <p:ext uri="{BB962C8B-B14F-4D97-AF65-F5344CB8AC3E}">
        <p14:creationId xmlns="" xmlns:p14="http://schemas.microsoft.com/office/powerpoint/2010/main" val="21280880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1"/>
          <p:cNvSpPr>
            <a:spLocks noGrp="1"/>
          </p:cNvSpPr>
          <p:nvPr>
            <p:ph type="title"/>
          </p:nvPr>
        </p:nvSpPr>
        <p:spPr>
          <a:xfrm>
            <a:off x="0" y="53752"/>
            <a:ext cx="9144000" cy="1143000"/>
          </a:xfrm>
        </p:spPr>
        <p:txBody>
          <a:bodyPr/>
          <a:lstStyle/>
          <a:p>
            <a:r>
              <a:rPr lang="el-GR" altLang="el-GR" sz="3600" b="1" dirty="0" smtClean="0">
                <a:latin typeface="Arial" panose="020B0604020202020204" pitchFamily="34" charset="0"/>
                <a:cs typeface="Arial" panose="020B0604020202020204" pitchFamily="34" charset="0"/>
              </a:rPr>
              <a:t>Παραδείγματα χωρικής διακριτικής ικανότητας </a:t>
            </a:r>
            <a:r>
              <a:rPr lang="el-GR" altLang="el-GR" sz="2800" b="1" dirty="0" smtClean="0">
                <a:latin typeface="Arial" panose="020B0604020202020204" pitchFamily="34" charset="0"/>
                <a:cs typeface="Arial" panose="020B0604020202020204" pitchFamily="34" charset="0"/>
              </a:rPr>
              <a:t>(</a:t>
            </a:r>
            <a:r>
              <a:rPr lang="en-US" altLang="el-GR" sz="2800" b="1" dirty="0" smtClean="0">
                <a:latin typeface="Arial" panose="020B0604020202020204" pitchFamily="34" charset="0"/>
                <a:cs typeface="Arial" panose="020B0604020202020204" pitchFamily="34" charset="0"/>
              </a:rPr>
              <a:t>5</a:t>
            </a:r>
            <a:r>
              <a:rPr lang="el-GR" altLang="el-GR" sz="2800" b="1" dirty="0" smtClean="0">
                <a:latin typeface="Arial" panose="020B0604020202020204" pitchFamily="34" charset="0"/>
                <a:cs typeface="Arial" panose="020B0604020202020204" pitchFamily="34" charset="0"/>
              </a:rPr>
              <a:t>)</a:t>
            </a:r>
          </a:p>
        </p:txBody>
      </p:sp>
      <p:sp>
        <p:nvSpPr>
          <p:cNvPr id="5" name="TextBox 4"/>
          <p:cNvSpPr txBox="1"/>
          <p:nvPr/>
        </p:nvSpPr>
        <p:spPr>
          <a:xfrm>
            <a:off x="-12394" y="5705961"/>
            <a:ext cx="9144000" cy="1323439"/>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11.</a:t>
            </a:r>
          </a:p>
          <a:p>
            <a:pPr algn="ctr"/>
            <a:r>
              <a:rPr lang="el-GR" sz="2000" dirty="0">
                <a:latin typeface="Arial" panose="020B0604020202020204" pitchFamily="34" charset="0"/>
                <a:cs typeface="Arial" panose="020B0604020202020204" pitchFamily="34" charset="0"/>
              </a:rPr>
              <a:t>Παγχρωματική </a:t>
            </a:r>
            <a:r>
              <a:rPr lang="el-GR" sz="2000" dirty="0" smtClean="0">
                <a:latin typeface="Arial" panose="020B0604020202020204" pitchFamily="34" charset="0"/>
                <a:cs typeface="Arial" panose="020B0604020202020204" pitchFamily="34" charset="0"/>
              </a:rPr>
              <a:t>εικόνα </a:t>
            </a:r>
            <a:r>
              <a:rPr lang="el-GR" sz="2000" dirty="0">
                <a:latin typeface="Arial" panose="020B0604020202020204" pitchFamily="34" charset="0"/>
                <a:cs typeface="Arial" panose="020B0604020202020204" pitchFamily="34" charset="0"/>
              </a:rPr>
              <a:t>του δορυφόρου </a:t>
            </a:r>
            <a:r>
              <a:rPr lang="en-US" sz="2000" dirty="0" smtClean="0">
                <a:latin typeface="Arial" panose="020B0604020202020204" pitchFamily="34" charset="0"/>
                <a:cs typeface="Arial" panose="020B0604020202020204" pitchFamily="34" charset="0"/>
              </a:rPr>
              <a:t>ALOS</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με χωρική διακριτική ικανότητα </a:t>
            </a:r>
            <a:r>
              <a:rPr lang="en-US" sz="2000" dirty="0" smtClean="0">
                <a:latin typeface="Arial" panose="020B0604020202020204" pitchFamily="34" charset="0"/>
                <a:cs typeface="Arial" panose="020B0604020202020204" pitchFamily="34" charset="0"/>
              </a:rPr>
              <a:t>2,5</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μέτρα σε κλίμακα 1/10.000.</a:t>
            </a:r>
            <a:endParaRPr lang="el-GR" sz="2000" dirty="0">
              <a:latin typeface="Arial" panose="020B0604020202020204" pitchFamily="34" charset="0"/>
              <a:ea typeface="Times New Roman"/>
              <a:cs typeface="Arial" panose="020B0604020202020204" pitchFamily="34" charset="0"/>
            </a:endParaRPr>
          </a:p>
          <a:p>
            <a:pPr algn="ctr"/>
            <a:r>
              <a:rPr lang="el-GR" sz="2000" dirty="0" smtClean="0">
                <a:latin typeface="Arial" panose="020B0604020202020204" pitchFamily="34" charset="0"/>
                <a:cs typeface="Arial" panose="020B0604020202020204" pitchFamily="34" charset="0"/>
              </a:rPr>
              <a:t> </a:t>
            </a:r>
            <a:endParaRPr lang="el-GR" sz="2000" dirty="0">
              <a:latin typeface="Arial" panose="020B0604020202020204" pitchFamily="34" charset="0"/>
              <a:cs typeface="Arial" panose="020B0604020202020204" pitchFamily="34" charset="0"/>
            </a:endParaRPr>
          </a:p>
        </p:txBody>
      </p:sp>
      <p:pic>
        <p:nvPicPr>
          <p:cNvPr id="2" name="Εικόνα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371511" y="1593232"/>
            <a:ext cx="8400978" cy="3924000"/>
          </a:xfrm>
          <a:prstGeom prst="rect">
            <a:avLst/>
          </a:prstGeom>
        </p:spPr>
      </p:pic>
    </p:spTree>
    <p:extLst>
      <p:ext uri="{BB962C8B-B14F-4D97-AF65-F5344CB8AC3E}">
        <p14:creationId xmlns="" xmlns:p14="http://schemas.microsoft.com/office/powerpoint/2010/main" val="30712801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1"/>
          <p:cNvSpPr>
            <a:spLocks noGrp="1"/>
          </p:cNvSpPr>
          <p:nvPr>
            <p:ph type="title"/>
          </p:nvPr>
        </p:nvSpPr>
        <p:spPr>
          <a:xfrm>
            <a:off x="0" y="53752"/>
            <a:ext cx="9144000" cy="1143000"/>
          </a:xfrm>
        </p:spPr>
        <p:txBody>
          <a:bodyPr/>
          <a:lstStyle/>
          <a:p>
            <a:r>
              <a:rPr lang="el-GR" altLang="el-GR" sz="3600" b="1" dirty="0" smtClean="0">
                <a:latin typeface="Arial" panose="020B0604020202020204" pitchFamily="34" charset="0"/>
                <a:cs typeface="Arial" panose="020B0604020202020204" pitchFamily="34" charset="0"/>
              </a:rPr>
              <a:t>Παραδείγματα χωρικής διακριτικής ικανότητας </a:t>
            </a:r>
            <a:r>
              <a:rPr lang="el-GR" altLang="el-GR" sz="2800" b="1" dirty="0" smtClean="0">
                <a:latin typeface="Arial" panose="020B0604020202020204" pitchFamily="34" charset="0"/>
                <a:cs typeface="Arial" panose="020B0604020202020204" pitchFamily="34" charset="0"/>
              </a:rPr>
              <a:t>(</a:t>
            </a:r>
            <a:r>
              <a:rPr lang="el-GR" altLang="el-GR" sz="2800" b="1" dirty="0">
                <a:latin typeface="Arial" panose="020B0604020202020204" pitchFamily="34" charset="0"/>
                <a:cs typeface="Arial" panose="020B0604020202020204" pitchFamily="34" charset="0"/>
              </a:rPr>
              <a:t>6</a:t>
            </a:r>
            <a:r>
              <a:rPr lang="el-GR" altLang="el-GR" sz="2800" b="1" dirty="0" smtClean="0">
                <a:latin typeface="Arial" panose="020B0604020202020204" pitchFamily="34" charset="0"/>
                <a:cs typeface="Arial" panose="020B0604020202020204" pitchFamily="34" charset="0"/>
              </a:rPr>
              <a:t>)</a:t>
            </a:r>
          </a:p>
        </p:txBody>
      </p:sp>
      <p:sp>
        <p:nvSpPr>
          <p:cNvPr id="5" name="TextBox 4"/>
          <p:cNvSpPr txBox="1"/>
          <p:nvPr/>
        </p:nvSpPr>
        <p:spPr>
          <a:xfrm>
            <a:off x="-12394" y="5705961"/>
            <a:ext cx="9144000" cy="1323439"/>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12.</a:t>
            </a:r>
          </a:p>
          <a:p>
            <a:pPr algn="ctr"/>
            <a:r>
              <a:rPr lang="el-GR" sz="2000" dirty="0" smtClean="0">
                <a:latin typeface="Arial" panose="020B0604020202020204" pitchFamily="34" charset="0"/>
                <a:cs typeface="Arial" panose="020B0604020202020204" pitchFamily="34" charset="0"/>
              </a:rPr>
              <a:t>Έγχρωμη εικόνα </a:t>
            </a:r>
            <a:r>
              <a:rPr lang="el-GR" sz="2000" dirty="0">
                <a:latin typeface="Arial" panose="020B0604020202020204" pitchFamily="34" charset="0"/>
                <a:cs typeface="Arial" panose="020B0604020202020204" pitchFamily="34" charset="0"/>
              </a:rPr>
              <a:t>του δορυφόρου </a:t>
            </a:r>
            <a:r>
              <a:rPr lang="en-US" sz="2000" dirty="0" smtClean="0">
                <a:latin typeface="Arial" panose="020B0604020202020204" pitchFamily="34" charset="0"/>
                <a:cs typeface="Arial" panose="020B0604020202020204" pitchFamily="34" charset="0"/>
              </a:rPr>
              <a:t>QUICKBIRD</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με χωρική διακριτική ικανότητα </a:t>
            </a:r>
            <a:r>
              <a:rPr lang="en-US" sz="2000" dirty="0">
                <a:latin typeface="Arial" panose="020B0604020202020204" pitchFamily="34" charset="0"/>
                <a:cs typeface="Arial" panose="020B0604020202020204" pitchFamily="34" charset="0"/>
              </a:rPr>
              <a:t>0</a:t>
            </a:r>
            <a:r>
              <a:rPr lang="en-US" sz="2000" dirty="0" smtClean="0">
                <a:latin typeface="Arial" panose="020B0604020202020204" pitchFamily="34" charset="0"/>
                <a:cs typeface="Arial" panose="020B0604020202020204" pitchFamily="34" charset="0"/>
              </a:rPr>
              <a:t>,5</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μέτρα σε κλίμακα 1/10.000.</a:t>
            </a:r>
            <a:endParaRPr lang="el-GR" sz="2000" dirty="0">
              <a:latin typeface="Arial" panose="020B0604020202020204" pitchFamily="34" charset="0"/>
              <a:ea typeface="Times New Roman"/>
              <a:cs typeface="Arial" panose="020B0604020202020204" pitchFamily="34" charset="0"/>
            </a:endParaRPr>
          </a:p>
          <a:p>
            <a:pPr algn="ctr"/>
            <a:r>
              <a:rPr lang="el-GR" sz="2000" dirty="0" smtClean="0">
                <a:latin typeface="Arial" panose="020B0604020202020204" pitchFamily="34" charset="0"/>
                <a:cs typeface="Arial" panose="020B0604020202020204" pitchFamily="34" charset="0"/>
              </a:rPr>
              <a:t> </a:t>
            </a:r>
            <a:endParaRPr lang="el-GR" sz="2000" dirty="0">
              <a:latin typeface="Arial" panose="020B0604020202020204" pitchFamily="34" charset="0"/>
              <a:cs typeface="Arial" panose="020B0604020202020204" pitchFamily="34" charset="0"/>
            </a:endParaRPr>
          </a:p>
        </p:txBody>
      </p:sp>
      <p:pic>
        <p:nvPicPr>
          <p:cNvPr id="3" name="Εικόνα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77562" y="1593232"/>
            <a:ext cx="8388877" cy="3924000"/>
          </a:xfrm>
          <a:prstGeom prst="rect">
            <a:avLst/>
          </a:prstGeom>
        </p:spPr>
      </p:pic>
    </p:spTree>
    <p:extLst>
      <p:ext uri="{BB962C8B-B14F-4D97-AF65-F5344CB8AC3E}">
        <p14:creationId xmlns="" xmlns:p14="http://schemas.microsoft.com/office/powerpoint/2010/main" val="911728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1"/>
          <p:cNvSpPr>
            <a:spLocks noGrp="1"/>
          </p:cNvSpPr>
          <p:nvPr>
            <p:ph type="title"/>
          </p:nvPr>
        </p:nvSpPr>
        <p:spPr>
          <a:xfrm>
            <a:off x="0" y="53752"/>
            <a:ext cx="9144000" cy="1143000"/>
          </a:xfrm>
        </p:spPr>
        <p:txBody>
          <a:bodyPr/>
          <a:lstStyle/>
          <a:p>
            <a:r>
              <a:rPr lang="el-GR" altLang="el-GR" sz="3600" b="1" dirty="0" smtClean="0">
                <a:latin typeface="Arial" panose="020B0604020202020204" pitchFamily="34" charset="0"/>
                <a:cs typeface="Arial" panose="020B0604020202020204" pitchFamily="34" charset="0"/>
              </a:rPr>
              <a:t>Παραδείγματα χωρικής διακριτικής ικανότητας </a:t>
            </a:r>
            <a:r>
              <a:rPr lang="el-GR" altLang="el-GR" sz="2800" b="1" dirty="0" smtClean="0">
                <a:latin typeface="Arial" panose="020B0604020202020204" pitchFamily="34" charset="0"/>
                <a:cs typeface="Arial" panose="020B0604020202020204" pitchFamily="34" charset="0"/>
              </a:rPr>
              <a:t>(7)</a:t>
            </a:r>
          </a:p>
        </p:txBody>
      </p:sp>
      <p:sp>
        <p:nvSpPr>
          <p:cNvPr id="5" name="TextBox 4"/>
          <p:cNvSpPr txBox="1"/>
          <p:nvPr/>
        </p:nvSpPr>
        <p:spPr>
          <a:xfrm>
            <a:off x="-12394" y="5705961"/>
            <a:ext cx="9144000" cy="1323439"/>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13.</a:t>
            </a:r>
          </a:p>
          <a:p>
            <a:pPr algn="ctr"/>
            <a:r>
              <a:rPr lang="el-GR" sz="2000" dirty="0" err="1">
                <a:latin typeface="Arial" panose="020B0604020202020204" pitchFamily="34" charset="0"/>
                <a:cs typeface="Arial" panose="020B0604020202020204" pitchFamily="34" charset="0"/>
              </a:rPr>
              <a:t>Ψ</a:t>
            </a:r>
            <a:r>
              <a:rPr lang="el-GR" sz="2000" dirty="0" err="1" smtClean="0">
                <a:latin typeface="Arial" panose="020B0604020202020204" pitchFamily="34" charset="0"/>
                <a:cs typeface="Arial" panose="020B0604020202020204" pitchFamily="34" charset="0"/>
              </a:rPr>
              <a:t>ευδέγχρωμη</a:t>
            </a:r>
            <a:r>
              <a:rPr lang="el-GR" sz="2000" dirty="0" smtClean="0">
                <a:latin typeface="Arial" panose="020B0604020202020204" pitchFamily="34" charset="0"/>
                <a:cs typeface="Arial" panose="020B0604020202020204" pitchFamily="34" charset="0"/>
              </a:rPr>
              <a:t> εικόνα </a:t>
            </a:r>
            <a:r>
              <a:rPr lang="el-GR" sz="2000" dirty="0">
                <a:latin typeface="Arial" panose="020B0604020202020204" pitchFamily="34" charset="0"/>
                <a:cs typeface="Arial" panose="020B0604020202020204" pitchFamily="34" charset="0"/>
              </a:rPr>
              <a:t>του δορυφόρου </a:t>
            </a:r>
            <a:r>
              <a:rPr lang="fr-CA" sz="2000" dirty="0" err="1">
                <a:latin typeface="Arial" panose="020B0604020202020204" pitchFamily="34" charset="0"/>
                <a:cs typeface="Arial" panose="020B0604020202020204" pitchFamily="34" charset="0"/>
              </a:rPr>
              <a:t>Landsat</a:t>
            </a:r>
            <a:r>
              <a:rPr lang="el-GR" sz="2000" dirty="0">
                <a:latin typeface="Arial" panose="020B0604020202020204" pitchFamily="34" charset="0"/>
                <a:cs typeface="Arial" panose="020B0604020202020204" pitchFamily="34" charset="0"/>
              </a:rPr>
              <a:t> 7 με χωρική διακριτική ικανότητα 30 μέτρα σε κλίμακα </a:t>
            </a:r>
            <a:r>
              <a:rPr lang="el-GR" sz="2000" dirty="0" smtClean="0">
                <a:latin typeface="Arial" panose="020B0604020202020204" pitchFamily="34" charset="0"/>
                <a:cs typeface="Arial" panose="020B0604020202020204" pitchFamily="34" charset="0"/>
              </a:rPr>
              <a:t>1/5.000</a:t>
            </a:r>
            <a:r>
              <a:rPr lang="el-GR" sz="2000" dirty="0">
                <a:latin typeface="Arial" panose="020B0604020202020204" pitchFamily="34" charset="0"/>
                <a:cs typeface="Arial" panose="020B0604020202020204" pitchFamily="34" charset="0"/>
              </a:rPr>
              <a:t>.</a:t>
            </a:r>
            <a:endParaRPr lang="el-GR" sz="2000" dirty="0">
              <a:latin typeface="Arial" panose="020B0604020202020204" pitchFamily="34" charset="0"/>
              <a:ea typeface="Times New Roman"/>
              <a:cs typeface="Arial" panose="020B0604020202020204" pitchFamily="34" charset="0"/>
            </a:endParaRPr>
          </a:p>
          <a:p>
            <a:pPr algn="ctr"/>
            <a:r>
              <a:rPr lang="el-GR" sz="2000" dirty="0" smtClean="0">
                <a:latin typeface="Arial" panose="020B0604020202020204" pitchFamily="34" charset="0"/>
                <a:cs typeface="Arial" panose="020B0604020202020204" pitchFamily="34" charset="0"/>
              </a:rPr>
              <a:t> </a:t>
            </a:r>
            <a:endParaRPr lang="el-GR" sz="2000" dirty="0">
              <a:latin typeface="Arial" panose="020B0604020202020204" pitchFamily="34" charset="0"/>
              <a:cs typeface="Arial" panose="020B0604020202020204" pitchFamily="34" charset="0"/>
            </a:endParaRPr>
          </a:p>
        </p:txBody>
      </p:sp>
      <p:pic>
        <p:nvPicPr>
          <p:cNvPr id="2" name="Εικόνα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383581" y="1628800"/>
            <a:ext cx="8376838" cy="3924000"/>
          </a:xfrm>
          <a:prstGeom prst="rect">
            <a:avLst/>
          </a:prstGeom>
        </p:spPr>
      </p:pic>
    </p:spTree>
    <p:extLst>
      <p:ext uri="{BB962C8B-B14F-4D97-AF65-F5344CB8AC3E}">
        <p14:creationId xmlns="" xmlns:p14="http://schemas.microsoft.com/office/powerpoint/2010/main" val="40884552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1"/>
          <p:cNvSpPr>
            <a:spLocks noGrp="1"/>
          </p:cNvSpPr>
          <p:nvPr>
            <p:ph type="title"/>
          </p:nvPr>
        </p:nvSpPr>
        <p:spPr>
          <a:xfrm>
            <a:off x="0" y="53752"/>
            <a:ext cx="9144000" cy="1143000"/>
          </a:xfrm>
        </p:spPr>
        <p:txBody>
          <a:bodyPr/>
          <a:lstStyle/>
          <a:p>
            <a:r>
              <a:rPr lang="el-GR" altLang="el-GR" sz="3600" b="1" dirty="0" smtClean="0">
                <a:latin typeface="Arial" panose="020B0604020202020204" pitchFamily="34" charset="0"/>
                <a:cs typeface="Arial" panose="020B0604020202020204" pitchFamily="34" charset="0"/>
              </a:rPr>
              <a:t>Παραδείγματα χωρικής διακριτικής ικανότητας </a:t>
            </a:r>
            <a:r>
              <a:rPr lang="el-GR" altLang="el-GR" sz="2800" b="1" dirty="0" smtClean="0">
                <a:latin typeface="Arial" panose="020B0604020202020204" pitchFamily="34" charset="0"/>
                <a:cs typeface="Arial" panose="020B0604020202020204" pitchFamily="34" charset="0"/>
              </a:rPr>
              <a:t>(8)</a:t>
            </a:r>
          </a:p>
        </p:txBody>
      </p:sp>
      <p:sp>
        <p:nvSpPr>
          <p:cNvPr id="5" name="TextBox 4"/>
          <p:cNvSpPr txBox="1"/>
          <p:nvPr/>
        </p:nvSpPr>
        <p:spPr>
          <a:xfrm>
            <a:off x="-12394" y="5705961"/>
            <a:ext cx="9144000" cy="1323439"/>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14.</a:t>
            </a:r>
          </a:p>
          <a:p>
            <a:pPr algn="ctr"/>
            <a:r>
              <a:rPr lang="el-GR" sz="2000" dirty="0" err="1">
                <a:latin typeface="Arial" panose="020B0604020202020204" pitchFamily="34" charset="0"/>
                <a:cs typeface="Arial" panose="020B0604020202020204" pitchFamily="34" charset="0"/>
              </a:rPr>
              <a:t>Ψ</a:t>
            </a:r>
            <a:r>
              <a:rPr lang="el-GR" sz="2000" dirty="0" err="1" smtClean="0">
                <a:latin typeface="Arial" panose="020B0604020202020204" pitchFamily="34" charset="0"/>
                <a:cs typeface="Arial" panose="020B0604020202020204" pitchFamily="34" charset="0"/>
              </a:rPr>
              <a:t>ευδέγχρωμη</a:t>
            </a:r>
            <a:r>
              <a:rPr lang="el-GR" sz="2000" dirty="0" smtClean="0">
                <a:latin typeface="Arial" panose="020B0604020202020204" pitchFamily="34" charset="0"/>
                <a:cs typeface="Arial" panose="020B0604020202020204" pitchFamily="34" charset="0"/>
              </a:rPr>
              <a:t> εικόνα </a:t>
            </a:r>
            <a:r>
              <a:rPr lang="el-GR" sz="2000" dirty="0">
                <a:latin typeface="Arial" panose="020B0604020202020204" pitchFamily="34" charset="0"/>
                <a:cs typeface="Arial" panose="020B0604020202020204" pitchFamily="34" charset="0"/>
              </a:rPr>
              <a:t>του δορυφόρου </a:t>
            </a:r>
            <a:r>
              <a:rPr lang="el-GR" sz="2000" dirty="0" smtClean="0">
                <a:latin typeface="Arial" panose="020B0604020202020204" pitchFamily="34" charset="0"/>
                <a:cs typeface="Arial" panose="020B0604020202020204" pitchFamily="34" charset="0"/>
              </a:rPr>
              <a:t>ΕΟ-1</a:t>
            </a:r>
            <a:r>
              <a:rPr lang="el-GR"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ALI </a:t>
            </a:r>
            <a:r>
              <a:rPr lang="el-GR" sz="2000" dirty="0" smtClean="0">
                <a:latin typeface="Arial" panose="020B0604020202020204" pitchFamily="34" charset="0"/>
                <a:cs typeface="Arial" panose="020B0604020202020204" pitchFamily="34" charset="0"/>
              </a:rPr>
              <a:t>με </a:t>
            </a:r>
            <a:r>
              <a:rPr lang="el-GR" sz="2000" dirty="0">
                <a:latin typeface="Arial" panose="020B0604020202020204" pitchFamily="34" charset="0"/>
                <a:cs typeface="Arial" panose="020B0604020202020204" pitchFamily="34" charset="0"/>
              </a:rPr>
              <a:t>χωρική διακριτική ικανότητα 30 μέτρα σε κλίμακα </a:t>
            </a:r>
            <a:r>
              <a:rPr lang="el-GR" sz="2000" dirty="0" smtClean="0">
                <a:latin typeface="Arial" panose="020B0604020202020204" pitchFamily="34" charset="0"/>
                <a:cs typeface="Arial" panose="020B0604020202020204" pitchFamily="34" charset="0"/>
              </a:rPr>
              <a:t>1/5.000</a:t>
            </a:r>
            <a:r>
              <a:rPr lang="el-GR" sz="2000" dirty="0">
                <a:latin typeface="Arial" panose="020B0604020202020204" pitchFamily="34" charset="0"/>
                <a:cs typeface="Arial" panose="020B0604020202020204" pitchFamily="34" charset="0"/>
              </a:rPr>
              <a:t>.</a:t>
            </a:r>
            <a:endParaRPr lang="el-GR" sz="2000" dirty="0">
              <a:latin typeface="Arial" panose="020B0604020202020204" pitchFamily="34" charset="0"/>
              <a:ea typeface="Times New Roman"/>
              <a:cs typeface="Arial" panose="020B0604020202020204" pitchFamily="34" charset="0"/>
            </a:endParaRPr>
          </a:p>
          <a:p>
            <a:pPr algn="ctr"/>
            <a:r>
              <a:rPr lang="el-GR" sz="2000" dirty="0" smtClean="0">
                <a:latin typeface="Arial" panose="020B0604020202020204" pitchFamily="34" charset="0"/>
                <a:cs typeface="Arial" panose="020B0604020202020204" pitchFamily="34" charset="0"/>
              </a:rPr>
              <a:t> </a:t>
            </a:r>
            <a:endParaRPr lang="el-GR" sz="2000" dirty="0">
              <a:latin typeface="Arial" panose="020B0604020202020204" pitchFamily="34" charset="0"/>
              <a:cs typeface="Arial" panose="020B0604020202020204" pitchFamily="34" charset="0"/>
            </a:endParaRPr>
          </a:p>
        </p:txBody>
      </p:sp>
      <p:pic>
        <p:nvPicPr>
          <p:cNvPr id="3" name="Εικόνα 2"/>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377562" y="1593232"/>
            <a:ext cx="8388877" cy="3924000"/>
          </a:xfrm>
          <a:prstGeom prst="rect">
            <a:avLst/>
          </a:prstGeom>
        </p:spPr>
      </p:pic>
    </p:spTree>
    <p:extLst>
      <p:ext uri="{BB962C8B-B14F-4D97-AF65-F5344CB8AC3E}">
        <p14:creationId xmlns="" xmlns:p14="http://schemas.microsoft.com/office/powerpoint/2010/main" val="27783867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1"/>
          <p:cNvSpPr>
            <a:spLocks noGrp="1"/>
          </p:cNvSpPr>
          <p:nvPr>
            <p:ph type="title"/>
          </p:nvPr>
        </p:nvSpPr>
        <p:spPr>
          <a:xfrm>
            <a:off x="0" y="53752"/>
            <a:ext cx="9144000" cy="1143000"/>
          </a:xfrm>
        </p:spPr>
        <p:txBody>
          <a:bodyPr/>
          <a:lstStyle/>
          <a:p>
            <a:r>
              <a:rPr lang="el-GR" altLang="el-GR" sz="3600" b="1" dirty="0" smtClean="0">
                <a:latin typeface="Arial" panose="020B0604020202020204" pitchFamily="34" charset="0"/>
                <a:cs typeface="Arial" panose="020B0604020202020204" pitchFamily="34" charset="0"/>
              </a:rPr>
              <a:t>Παραδείγματα χωρικής διακριτικής ικανότητας </a:t>
            </a:r>
            <a:r>
              <a:rPr lang="el-GR" altLang="el-GR" sz="2800" b="1" dirty="0" smtClean="0">
                <a:latin typeface="Arial" panose="020B0604020202020204" pitchFamily="34" charset="0"/>
                <a:cs typeface="Arial" panose="020B0604020202020204" pitchFamily="34" charset="0"/>
              </a:rPr>
              <a:t>(9)</a:t>
            </a:r>
          </a:p>
        </p:txBody>
      </p:sp>
      <p:sp>
        <p:nvSpPr>
          <p:cNvPr id="5" name="TextBox 4"/>
          <p:cNvSpPr txBox="1"/>
          <p:nvPr/>
        </p:nvSpPr>
        <p:spPr>
          <a:xfrm>
            <a:off x="-12394" y="5705961"/>
            <a:ext cx="9144000" cy="1323439"/>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15.</a:t>
            </a:r>
          </a:p>
          <a:p>
            <a:pPr algn="ctr"/>
            <a:r>
              <a:rPr lang="el-GR" sz="2000" dirty="0" smtClean="0">
                <a:latin typeface="Arial" panose="020B0604020202020204" pitchFamily="34" charset="0"/>
                <a:cs typeface="Arial" panose="020B0604020202020204" pitchFamily="34" charset="0"/>
              </a:rPr>
              <a:t>Παγχρωματική εικόνα </a:t>
            </a:r>
            <a:r>
              <a:rPr lang="el-GR" sz="2000" dirty="0">
                <a:latin typeface="Arial" panose="020B0604020202020204" pitchFamily="34" charset="0"/>
                <a:cs typeface="Arial" panose="020B0604020202020204" pitchFamily="34" charset="0"/>
              </a:rPr>
              <a:t>του δορυφόρου </a:t>
            </a:r>
            <a:r>
              <a:rPr lang="fr-CA" sz="2000" dirty="0" err="1">
                <a:latin typeface="Arial" panose="020B0604020202020204" pitchFamily="34" charset="0"/>
                <a:cs typeface="Arial" panose="020B0604020202020204" pitchFamily="34" charset="0"/>
              </a:rPr>
              <a:t>Landsat</a:t>
            </a:r>
            <a:r>
              <a:rPr lang="el-GR" sz="2000" dirty="0">
                <a:latin typeface="Arial" panose="020B0604020202020204" pitchFamily="34" charset="0"/>
                <a:cs typeface="Arial" panose="020B0604020202020204" pitchFamily="34" charset="0"/>
              </a:rPr>
              <a:t> 7 με χωρική διακριτική ικανότητα </a:t>
            </a:r>
            <a:r>
              <a:rPr lang="el-GR" sz="2000" dirty="0" smtClean="0">
                <a:latin typeface="Arial" panose="020B0604020202020204" pitchFamily="34" charset="0"/>
                <a:cs typeface="Arial" panose="020B0604020202020204" pitchFamily="34" charset="0"/>
              </a:rPr>
              <a:t>15 </a:t>
            </a:r>
            <a:r>
              <a:rPr lang="el-GR" sz="2000" dirty="0">
                <a:latin typeface="Arial" panose="020B0604020202020204" pitchFamily="34" charset="0"/>
                <a:cs typeface="Arial" panose="020B0604020202020204" pitchFamily="34" charset="0"/>
              </a:rPr>
              <a:t>μέτρα σε κλίμακα </a:t>
            </a:r>
            <a:r>
              <a:rPr lang="el-GR" sz="2000" dirty="0" smtClean="0">
                <a:latin typeface="Arial" panose="020B0604020202020204" pitchFamily="34" charset="0"/>
                <a:cs typeface="Arial" panose="020B0604020202020204" pitchFamily="34" charset="0"/>
              </a:rPr>
              <a:t>1/5.000</a:t>
            </a:r>
            <a:r>
              <a:rPr lang="el-GR" sz="2000" dirty="0">
                <a:latin typeface="Arial" panose="020B0604020202020204" pitchFamily="34" charset="0"/>
                <a:cs typeface="Arial" panose="020B0604020202020204" pitchFamily="34" charset="0"/>
              </a:rPr>
              <a:t>.</a:t>
            </a:r>
            <a:endParaRPr lang="el-GR" sz="2000" dirty="0">
              <a:latin typeface="Arial" panose="020B0604020202020204" pitchFamily="34" charset="0"/>
              <a:ea typeface="Times New Roman"/>
              <a:cs typeface="Arial" panose="020B0604020202020204" pitchFamily="34" charset="0"/>
            </a:endParaRPr>
          </a:p>
          <a:p>
            <a:pPr algn="ctr"/>
            <a:r>
              <a:rPr lang="el-GR" sz="2000" dirty="0" smtClean="0">
                <a:latin typeface="Arial" panose="020B0604020202020204" pitchFamily="34" charset="0"/>
                <a:cs typeface="Arial" panose="020B0604020202020204" pitchFamily="34" charset="0"/>
              </a:rPr>
              <a:t> </a:t>
            </a:r>
            <a:endParaRPr lang="el-GR" sz="2000" dirty="0">
              <a:latin typeface="Arial" panose="020B0604020202020204" pitchFamily="34" charset="0"/>
              <a:cs typeface="Arial" panose="020B0604020202020204" pitchFamily="34" charset="0"/>
            </a:endParaRPr>
          </a:p>
        </p:txBody>
      </p:sp>
      <p:pic>
        <p:nvPicPr>
          <p:cNvPr id="3" name="Εικόνα 2"/>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385990" y="1596832"/>
            <a:ext cx="8372020" cy="3920400"/>
          </a:xfrm>
          <a:prstGeom prst="rect">
            <a:avLst/>
          </a:prstGeom>
        </p:spPr>
      </p:pic>
    </p:spTree>
    <p:extLst>
      <p:ext uri="{BB962C8B-B14F-4D97-AF65-F5344CB8AC3E}">
        <p14:creationId xmlns="" xmlns:p14="http://schemas.microsoft.com/office/powerpoint/2010/main" val="26783469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1"/>
          <p:cNvSpPr>
            <a:spLocks noGrp="1"/>
          </p:cNvSpPr>
          <p:nvPr>
            <p:ph type="title"/>
          </p:nvPr>
        </p:nvSpPr>
        <p:spPr>
          <a:xfrm>
            <a:off x="0" y="53752"/>
            <a:ext cx="9144000" cy="1143000"/>
          </a:xfrm>
        </p:spPr>
        <p:txBody>
          <a:bodyPr/>
          <a:lstStyle/>
          <a:p>
            <a:r>
              <a:rPr lang="el-GR" altLang="el-GR" sz="3600" b="1" dirty="0" smtClean="0">
                <a:latin typeface="Arial" panose="020B0604020202020204" pitchFamily="34" charset="0"/>
                <a:cs typeface="Arial" panose="020B0604020202020204" pitchFamily="34" charset="0"/>
              </a:rPr>
              <a:t>Παραδείγματα χωρικής διακριτικής ικανότητας </a:t>
            </a:r>
            <a:r>
              <a:rPr lang="el-GR" altLang="el-GR" sz="2800" b="1" dirty="0" smtClean="0">
                <a:latin typeface="Arial" panose="020B0604020202020204" pitchFamily="34" charset="0"/>
                <a:cs typeface="Arial" panose="020B0604020202020204" pitchFamily="34" charset="0"/>
              </a:rPr>
              <a:t>(10)</a:t>
            </a:r>
          </a:p>
        </p:txBody>
      </p:sp>
      <p:sp>
        <p:nvSpPr>
          <p:cNvPr id="5" name="TextBox 4"/>
          <p:cNvSpPr txBox="1"/>
          <p:nvPr/>
        </p:nvSpPr>
        <p:spPr>
          <a:xfrm>
            <a:off x="-12394" y="5705961"/>
            <a:ext cx="9144000" cy="1323439"/>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16.</a:t>
            </a:r>
          </a:p>
          <a:p>
            <a:pPr algn="ctr"/>
            <a:r>
              <a:rPr lang="el-GR" sz="2000" dirty="0" smtClean="0">
                <a:latin typeface="Arial" panose="020B0604020202020204" pitchFamily="34" charset="0"/>
                <a:cs typeface="Arial" panose="020B0604020202020204" pitchFamily="34" charset="0"/>
              </a:rPr>
              <a:t>Παγχρωματική εικόνα </a:t>
            </a:r>
            <a:r>
              <a:rPr lang="el-GR" sz="2000" dirty="0">
                <a:latin typeface="Arial" panose="020B0604020202020204" pitchFamily="34" charset="0"/>
                <a:cs typeface="Arial" panose="020B0604020202020204" pitchFamily="34" charset="0"/>
              </a:rPr>
              <a:t>του δορυφόρου </a:t>
            </a:r>
            <a:r>
              <a:rPr lang="en-US" sz="2000" dirty="0" smtClean="0">
                <a:latin typeface="Arial" panose="020B0604020202020204" pitchFamily="34" charset="0"/>
                <a:cs typeface="Arial" panose="020B0604020202020204" pitchFamily="34" charset="0"/>
              </a:rPr>
              <a:t>EO-1 ALI </a:t>
            </a:r>
            <a:r>
              <a:rPr lang="el-GR" sz="2000" dirty="0" smtClean="0">
                <a:latin typeface="Arial" panose="020B0604020202020204" pitchFamily="34" charset="0"/>
                <a:cs typeface="Arial" panose="020B0604020202020204" pitchFamily="34" charset="0"/>
              </a:rPr>
              <a:t>με </a:t>
            </a:r>
            <a:r>
              <a:rPr lang="el-GR" sz="2000" dirty="0">
                <a:latin typeface="Arial" panose="020B0604020202020204" pitchFamily="34" charset="0"/>
                <a:cs typeface="Arial" panose="020B0604020202020204" pitchFamily="34" charset="0"/>
              </a:rPr>
              <a:t>χωρική διακριτική ικανότητα </a:t>
            </a:r>
            <a:r>
              <a:rPr lang="el-GR" sz="2000" dirty="0" smtClean="0">
                <a:latin typeface="Arial" panose="020B0604020202020204" pitchFamily="34" charset="0"/>
                <a:cs typeface="Arial" panose="020B0604020202020204" pitchFamily="34" charset="0"/>
              </a:rPr>
              <a:t>1</a:t>
            </a:r>
            <a:r>
              <a:rPr lang="en-US" sz="2000" dirty="0" smtClean="0">
                <a:latin typeface="Arial" panose="020B0604020202020204" pitchFamily="34" charset="0"/>
                <a:cs typeface="Arial" panose="020B0604020202020204" pitchFamily="34" charset="0"/>
              </a:rPr>
              <a:t>0</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μέτρα σε κλίμακα </a:t>
            </a:r>
            <a:r>
              <a:rPr lang="el-GR" sz="2000" dirty="0" smtClean="0">
                <a:latin typeface="Arial" panose="020B0604020202020204" pitchFamily="34" charset="0"/>
                <a:cs typeface="Arial" panose="020B0604020202020204" pitchFamily="34" charset="0"/>
              </a:rPr>
              <a:t>1/5.000</a:t>
            </a:r>
            <a:r>
              <a:rPr lang="el-GR" sz="2000" dirty="0">
                <a:latin typeface="Arial" panose="020B0604020202020204" pitchFamily="34" charset="0"/>
                <a:cs typeface="Arial" panose="020B0604020202020204" pitchFamily="34" charset="0"/>
              </a:rPr>
              <a:t>.</a:t>
            </a:r>
            <a:endParaRPr lang="el-GR" sz="2000" dirty="0">
              <a:latin typeface="Arial" panose="020B0604020202020204" pitchFamily="34" charset="0"/>
              <a:ea typeface="Times New Roman"/>
              <a:cs typeface="Arial" panose="020B0604020202020204" pitchFamily="34" charset="0"/>
            </a:endParaRPr>
          </a:p>
          <a:p>
            <a:pPr algn="ctr"/>
            <a:r>
              <a:rPr lang="el-GR" sz="2000" dirty="0" smtClean="0">
                <a:latin typeface="Arial" panose="020B0604020202020204" pitchFamily="34" charset="0"/>
                <a:cs typeface="Arial" panose="020B0604020202020204" pitchFamily="34" charset="0"/>
              </a:rPr>
              <a:t> </a:t>
            </a:r>
            <a:endParaRPr lang="el-GR" sz="2000" dirty="0">
              <a:latin typeface="Arial" panose="020B0604020202020204" pitchFamily="34" charset="0"/>
              <a:cs typeface="Arial" panose="020B0604020202020204" pitchFamily="34" charset="0"/>
            </a:endParaRPr>
          </a:p>
        </p:txBody>
      </p:sp>
      <p:pic>
        <p:nvPicPr>
          <p:cNvPr id="3" name="Εικόνα 2"/>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382865" y="1628800"/>
            <a:ext cx="8378270" cy="3924000"/>
          </a:xfrm>
          <a:prstGeom prst="rect">
            <a:avLst/>
          </a:prstGeom>
        </p:spPr>
      </p:pic>
    </p:spTree>
    <p:extLst>
      <p:ext uri="{BB962C8B-B14F-4D97-AF65-F5344CB8AC3E}">
        <p14:creationId xmlns="" xmlns:p14="http://schemas.microsoft.com/office/powerpoint/2010/main" val="12614264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1"/>
          <p:cNvSpPr>
            <a:spLocks noGrp="1"/>
          </p:cNvSpPr>
          <p:nvPr>
            <p:ph type="title"/>
          </p:nvPr>
        </p:nvSpPr>
        <p:spPr>
          <a:xfrm>
            <a:off x="0" y="53752"/>
            <a:ext cx="9144000" cy="1143000"/>
          </a:xfrm>
        </p:spPr>
        <p:txBody>
          <a:bodyPr/>
          <a:lstStyle/>
          <a:p>
            <a:r>
              <a:rPr lang="el-GR" altLang="el-GR" sz="3600" b="1" dirty="0" smtClean="0">
                <a:latin typeface="Arial" panose="020B0604020202020204" pitchFamily="34" charset="0"/>
                <a:cs typeface="Arial" panose="020B0604020202020204" pitchFamily="34" charset="0"/>
              </a:rPr>
              <a:t>Παραδείγματα χωρικής διακριτικής ικανότητας </a:t>
            </a:r>
            <a:r>
              <a:rPr lang="el-GR" altLang="el-GR" sz="2800" b="1" dirty="0" smtClean="0">
                <a:latin typeface="Arial" panose="020B0604020202020204" pitchFamily="34" charset="0"/>
                <a:cs typeface="Arial" panose="020B0604020202020204" pitchFamily="34" charset="0"/>
              </a:rPr>
              <a:t>(11)</a:t>
            </a:r>
          </a:p>
        </p:txBody>
      </p:sp>
      <p:sp>
        <p:nvSpPr>
          <p:cNvPr id="5" name="TextBox 4"/>
          <p:cNvSpPr txBox="1"/>
          <p:nvPr/>
        </p:nvSpPr>
        <p:spPr>
          <a:xfrm>
            <a:off x="-12394" y="5705961"/>
            <a:ext cx="9144000" cy="1323439"/>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17.</a:t>
            </a:r>
          </a:p>
          <a:p>
            <a:pPr algn="ctr"/>
            <a:r>
              <a:rPr lang="el-GR" sz="2000" dirty="0">
                <a:latin typeface="Arial" panose="020B0604020202020204" pitchFamily="34" charset="0"/>
                <a:cs typeface="Arial" panose="020B0604020202020204" pitchFamily="34" charset="0"/>
              </a:rPr>
              <a:t>Παγχρωματική </a:t>
            </a:r>
            <a:r>
              <a:rPr lang="el-GR" sz="2000" dirty="0" smtClean="0">
                <a:latin typeface="Arial" panose="020B0604020202020204" pitchFamily="34" charset="0"/>
                <a:cs typeface="Arial" panose="020B0604020202020204" pitchFamily="34" charset="0"/>
              </a:rPr>
              <a:t>εικόνα </a:t>
            </a:r>
            <a:r>
              <a:rPr lang="el-GR" sz="2000" dirty="0">
                <a:latin typeface="Arial" panose="020B0604020202020204" pitchFamily="34" charset="0"/>
                <a:cs typeface="Arial" panose="020B0604020202020204" pitchFamily="34" charset="0"/>
              </a:rPr>
              <a:t>του δορυφόρου </a:t>
            </a:r>
            <a:r>
              <a:rPr lang="en-US" sz="2000" dirty="0" smtClean="0">
                <a:latin typeface="Arial" panose="020B0604020202020204" pitchFamily="34" charset="0"/>
                <a:cs typeface="Arial" panose="020B0604020202020204" pitchFamily="34" charset="0"/>
              </a:rPr>
              <a:t>ALOS</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με χωρική διακριτική ικανότητα </a:t>
            </a:r>
            <a:r>
              <a:rPr lang="en-US" sz="2000" dirty="0" smtClean="0">
                <a:latin typeface="Arial" panose="020B0604020202020204" pitchFamily="34" charset="0"/>
                <a:cs typeface="Arial" panose="020B0604020202020204" pitchFamily="34" charset="0"/>
              </a:rPr>
              <a:t>2,5</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μέτρα σε κλίμακα </a:t>
            </a:r>
            <a:r>
              <a:rPr lang="el-GR" sz="2000" dirty="0" smtClean="0">
                <a:latin typeface="Arial" panose="020B0604020202020204" pitchFamily="34" charset="0"/>
                <a:cs typeface="Arial" panose="020B0604020202020204" pitchFamily="34" charset="0"/>
              </a:rPr>
              <a:t>1/5.000</a:t>
            </a:r>
            <a:r>
              <a:rPr lang="el-GR" sz="2000" dirty="0">
                <a:latin typeface="Arial" panose="020B0604020202020204" pitchFamily="34" charset="0"/>
                <a:cs typeface="Arial" panose="020B0604020202020204" pitchFamily="34" charset="0"/>
              </a:rPr>
              <a:t>.</a:t>
            </a:r>
            <a:endParaRPr lang="el-GR" sz="2000" dirty="0">
              <a:latin typeface="Arial" panose="020B0604020202020204" pitchFamily="34" charset="0"/>
              <a:ea typeface="Times New Roman"/>
              <a:cs typeface="Arial" panose="020B0604020202020204" pitchFamily="34" charset="0"/>
            </a:endParaRPr>
          </a:p>
          <a:p>
            <a:pPr algn="ctr"/>
            <a:r>
              <a:rPr lang="el-GR" sz="2000" dirty="0" smtClean="0">
                <a:latin typeface="Arial" panose="020B0604020202020204" pitchFamily="34" charset="0"/>
                <a:cs typeface="Arial" panose="020B0604020202020204" pitchFamily="34" charset="0"/>
              </a:rPr>
              <a:t> </a:t>
            </a:r>
            <a:endParaRPr lang="el-GR" sz="2000" dirty="0">
              <a:latin typeface="Arial" panose="020B0604020202020204" pitchFamily="34" charset="0"/>
              <a:cs typeface="Arial" panose="020B0604020202020204" pitchFamily="34" charset="0"/>
            </a:endParaRPr>
          </a:p>
        </p:txBody>
      </p:sp>
      <p:pic>
        <p:nvPicPr>
          <p:cNvPr id="3" name="Εικόνα 2"/>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381970" y="1582432"/>
            <a:ext cx="8380060" cy="3934800"/>
          </a:xfrm>
          <a:prstGeom prst="rect">
            <a:avLst/>
          </a:prstGeom>
        </p:spPr>
      </p:pic>
    </p:spTree>
    <p:extLst>
      <p:ext uri="{BB962C8B-B14F-4D97-AF65-F5344CB8AC3E}">
        <p14:creationId xmlns="" xmlns:p14="http://schemas.microsoft.com/office/powerpoint/2010/main" val="27318541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1"/>
          <p:cNvSpPr>
            <a:spLocks noGrp="1"/>
          </p:cNvSpPr>
          <p:nvPr>
            <p:ph type="title"/>
          </p:nvPr>
        </p:nvSpPr>
        <p:spPr>
          <a:xfrm>
            <a:off x="0" y="53752"/>
            <a:ext cx="9144000" cy="1143000"/>
          </a:xfrm>
        </p:spPr>
        <p:txBody>
          <a:bodyPr/>
          <a:lstStyle/>
          <a:p>
            <a:r>
              <a:rPr lang="el-GR" altLang="el-GR" sz="3600" b="1" dirty="0" smtClean="0">
                <a:latin typeface="Arial" panose="020B0604020202020204" pitchFamily="34" charset="0"/>
                <a:cs typeface="Arial" panose="020B0604020202020204" pitchFamily="34" charset="0"/>
              </a:rPr>
              <a:t>Παραδείγματα χωρικής διακριτικής ικανότητας </a:t>
            </a:r>
            <a:r>
              <a:rPr lang="el-GR" altLang="el-GR" sz="2800" b="1" dirty="0" smtClean="0">
                <a:latin typeface="Arial" panose="020B0604020202020204" pitchFamily="34" charset="0"/>
                <a:cs typeface="Arial" panose="020B0604020202020204" pitchFamily="34" charset="0"/>
              </a:rPr>
              <a:t>(12)</a:t>
            </a:r>
          </a:p>
        </p:txBody>
      </p:sp>
      <p:sp>
        <p:nvSpPr>
          <p:cNvPr id="5" name="TextBox 4"/>
          <p:cNvSpPr txBox="1"/>
          <p:nvPr/>
        </p:nvSpPr>
        <p:spPr>
          <a:xfrm>
            <a:off x="-12394" y="5705961"/>
            <a:ext cx="9144000" cy="1323439"/>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18.</a:t>
            </a:r>
          </a:p>
          <a:p>
            <a:pPr algn="ctr"/>
            <a:r>
              <a:rPr lang="el-GR" sz="2000" dirty="0">
                <a:latin typeface="Arial" panose="020B0604020202020204" pitchFamily="34" charset="0"/>
                <a:cs typeface="Arial" panose="020B0604020202020204" pitchFamily="34" charset="0"/>
              </a:rPr>
              <a:t>Παγχρωματική </a:t>
            </a:r>
            <a:r>
              <a:rPr lang="el-GR" sz="2000" dirty="0" smtClean="0">
                <a:latin typeface="Arial" panose="020B0604020202020204" pitchFamily="34" charset="0"/>
                <a:cs typeface="Arial" panose="020B0604020202020204" pitchFamily="34" charset="0"/>
              </a:rPr>
              <a:t>εικόνα </a:t>
            </a:r>
            <a:r>
              <a:rPr lang="el-GR" sz="2000" dirty="0">
                <a:latin typeface="Arial" panose="020B0604020202020204" pitchFamily="34" charset="0"/>
                <a:cs typeface="Arial" panose="020B0604020202020204" pitchFamily="34" charset="0"/>
              </a:rPr>
              <a:t>του δορυφόρου </a:t>
            </a:r>
            <a:r>
              <a:rPr lang="en-US" sz="2000" dirty="0" smtClean="0">
                <a:latin typeface="Arial" panose="020B0604020202020204" pitchFamily="34" charset="0"/>
                <a:cs typeface="Arial" panose="020B0604020202020204" pitchFamily="34" charset="0"/>
              </a:rPr>
              <a:t>QUICKBIRD</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με χωρική διακριτική ικανότητα </a:t>
            </a:r>
            <a:r>
              <a:rPr lang="en-US" sz="2000" dirty="0">
                <a:latin typeface="Arial" panose="020B0604020202020204" pitchFamily="34" charset="0"/>
                <a:cs typeface="Arial" panose="020B0604020202020204" pitchFamily="34" charset="0"/>
              </a:rPr>
              <a:t>0</a:t>
            </a:r>
            <a:r>
              <a:rPr lang="en-US" sz="2000" dirty="0" smtClean="0">
                <a:latin typeface="Arial" panose="020B0604020202020204" pitchFamily="34" charset="0"/>
                <a:cs typeface="Arial" panose="020B0604020202020204" pitchFamily="34" charset="0"/>
              </a:rPr>
              <a:t>,5</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μέτρα σε κλίμακα </a:t>
            </a:r>
            <a:r>
              <a:rPr lang="el-GR" sz="2000" dirty="0" smtClean="0">
                <a:latin typeface="Arial" panose="020B0604020202020204" pitchFamily="34" charset="0"/>
                <a:cs typeface="Arial" panose="020B0604020202020204" pitchFamily="34" charset="0"/>
              </a:rPr>
              <a:t>1/5.000</a:t>
            </a:r>
            <a:r>
              <a:rPr lang="el-GR" sz="2000" dirty="0">
                <a:latin typeface="Arial" panose="020B0604020202020204" pitchFamily="34" charset="0"/>
                <a:cs typeface="Arial" panose="020B0604020202020204" pitchFamily="34" charset="0"/>
              </a:rPr>
              <a:t>.</a:t>
            </a:r>
            <a:endParaRPr lang="el-GR" sz="2000" dirty="0">
              <a:latin typeface="Arial" panose="020B0604020202020204" pitchFamily="34" charset="0"/>
              <a:ea typeface="Times New Roman"/>
              <a:cs typeface="Arial" panose="020B0604020202020204" pitchFamily="34" charset="0"/>
            </a:endParaRPr>
          </a:p>
          <a:p>
            <a:pPr algn="ctr"/>
            <a:r>
              <a:rPr lang="el-GR" sz="2000" dirty="0" smtClean="0">
                <a:latin typeface="Arial" panose="020B0604020202020204" pitchFamily="34" charset="0"/>
                <a:cs typeface="Arial" panose="020B0604020202020204" pitchFamily="34" charset="0"/>
              </a:rPr>
              <a:t> </a:t>
            </a:r>
            <a:endParaRPr lang="el-GR" sz="2000" dirty="0">
              <a:latin typeface="Arial" panose="020B0604020202020204" pitchFamily="34" charset="0"/>
              <a:cs typeface="Arial" panose="020B0604020202020204" pitchFamily="34" charset="0"/>
            </a:endParaRPr>
          </a:p>
        </p:txBody>
      </p:sp>
      <p:pic>
        <p:nvPicPr>
          <p:cNvPr id="2" name="Εικόνα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383342" y="1582432"/>
            <a:ext cx="8377316" cy="3934800"/>
          </a:xfrm>
          <a:prstGeom prst="rect">
            <a:avLst/>
          </a:prstGeom>
        </p:spPr>
      </p:pic>
    </p:spTree>
    <p:extLst>
      <p:ext uri="{BB962C8B-B14F-4D97-AF65-F5344CB8AC3E}">
        <p14:creationId xmlns="" xmlns:p14="http://schemas.microsoft.com/office/powerpoint/2010/main" val="37327707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1"/>
          <p:cNvSpPr>
            <a:spLocks noGrp="1"/>
          </p:cNvSpPr>
          <p:nvPr>
            <p:ph type="title"/>
          </p:nvPr>
        </p:nvSpPr>
        <p:spPr>
          <a:xfrm>
            <a:off x="0" y="53752"/>
            <a:ext cx="9144000" cy="1143000"/>
          </a:xfrm>
        </p:spPr>
        <p:txBody>
          <a:bodyPr/>
          <a:lstStyle/>
          <a:p>
            <a:r>
              <a:rPr lang="el-GR" altLang="el-GR" sz="3600" b="1" dirty="0" smtClean="0">
                <a:latin typeface="Arial" panose="020B0604020202020204" pitchFamily="34" charset="0"/>
                <a:cs typeface="Arial" panose="020B0604020202020204" pitchFamily="34" charset="0"/>
              </a:rPr>
              <a:t>Παραδείγματα χωρικής διακριτικής ικανότητας </a:t>
            </a:r>
            <a:r>
              <a:rPr lang="el-GR" altLang="el-GR" sz="2800" b="1" dirty="0" smtClean="0">
                <a:latin typeface="Arial" panose="020B0604020202020204" pitchFamily="34" charset="0"/>
                <a:cs typeface="Arial" panose="020B0604020202020204" pitchFamily="34" charset="0"/>
              </a:rPr>
              <a:t>(13)</a:t>
            </a:r>
          </a:p>
        </p:txBody>
      </p:sp>
      <p:sp>
        <p:nvSpPr>
          <p:cNvPr id="5" name="TextBox 4"/>
          <p:cNvSpPr txBox="1"/>
          <p:nvPr/>
        </p:nvSpPr>
        <p:spPr>
          <a:xfrm>
            <a:off x="-12394" y="5705961"/>
            <a:ext cx="9144000" cy="1323439"/>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19.</a:t>
            </a:r>
          </a:p>
          <a:p>
            <a:pPr algn="ctr"/>
            <a:r>
              <a:rPr lang="el-GR" sz="2000" dirty="0">
                <a:latin typeface="Arial" panose="020B0604020202020204" pitchFamily="34" charset="0"/>
                <a:cs typeface="Arial" panose="020B0604020202020204" pitchFamily="34" charset="0"/>
              </a:rPr>
              <a:t>Παγχρωματική </a:t>
            </a:r>
            <a:r>
              <a:rPr lang="el-GR" sz="2000" dirty="0" smtClean="0">
                <a:latin typeface="Arial" panose="020B0604020202020204" pitchFamily="34" charset="0"/>
                <a:cs typeface="Arial" panose="020B0604020202020204" pitchFamily="34" charset="0"/>
              </a:rPr>
              <a:t>εικόνα </a:t>
            </a:r>
            <a:r>
              <a:rPr lang="el-GR" sz="2000" dirty="0">
                <a:latin typeface="Arial" panose="020B0604020202020204" pitchFamily="34" charset="0"/>
                <a:cs typeface="Arial" panose="020B0604020202020204" pitchFamily="34" charset="0"/>
              </a:rPr>
              <a:t>του δορυφόρου </a:t>
            </a:r>
            <a:r>
              <a:rPr lang="en-US" sz="2000" dirty="0" smtClean="0">
                <a:latin typeface="Arial" panose="020B0604020202020204" pitchFamily="34" charset="0"/>
                <a:cs typeface="Arial" panose="020B0604020202020204" pitchFamily="34" charset="0"/>
              </a:rPr>
              <a:t>QUICKBIRD</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με χωρική διακριτική ικανότητα </a:t>
            </a:r>
            <a:r>
              <a:rPr lang="en-US" sz="2000" dirty="0">
                <a:latin typeface="Arial" panose="020B0604020202020204" pitchFamily="34" charset="0"/>
                <a:cs typeface="Arial" panose="020B0604020202020204" pitchFamily="34" charset="0"/>
              </a:rPr>
              <a:t>0</a:t>
            </a:r>
            <a:r>
              <a:rPr lang="en-US" sz="2000" dirty="0" smtClean="0">
                <a:latin typeface="Arial" panose="020B0604020202020204" pitchFamily="34" charset="0"/>
                <a:cs typeface="Arial" panose="020B0604020202020204" pitchFamily="34" charset="0"/>
              </a:rPr>
              <a:t>,5</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μέτρα σε κλίμακα </a:t>
            </a:r>
            <a:r>
              <a:rPr lang="el-GR" sz="2000" dirty="0" smtClean="0">
                <a:latin typeface="Arial" panose="020B0604020202020204" pitchFamily="34" charset="0"/>
                <a:cs typeface="Arial" panose="020B0604020202020204" pitchFamily="34" charset="0"/>
              </a:rPr>
              <a:t>1/2.000</a:t>
            </a:r>
            <a:r>
              <a:rPr lang="el-GR" sz="2000" dirty="0">
                <a:latin typeface="Arial" panose="020B0604020202020204" pitchFamily="34" charset="0"/>
                <a:cs typeface="Arial" panose="020B0604020202020204" pitchFamily="34" charset="0"/>
              </a:rPr>
              <a:t>.</a:t>
            </a:r>
            <a:endParaRPr lang="el-GR" sz="2000" dirty="0">
              <a:latin typeface="Arial" panose="020B0604020202020204" pitchFamily="34" charset="0"/>
              <a:ea typeface="Times New Roman"/>
              <a:cs typeface="Arial" panose="020B0604020202020204" pitchFamily="34" charset="0"/>
            </a:endParaRPr>
          </a:p>
          <a:p>
            <a:pPr algn="ctr"/>
            <a:r>
              <a:rPr lang="el-GR" sz="2000" dirty="0" smtClean="0">
                <a:latin typeface="Arial" panose="020B0604020202020204" pitchFamily="34" charset="0"/>
                <a:cs typeface="Arial" panose="020B0604020202020204" pitchFamily="34" charset="0"/>
              </a:rPr>
              <a:t> </a:t>
            </a:r>
            <a:endParaRPr lang="el-GR" sz="2000" dirty="0">
              <a:latin typeface="Arial" panose="020B0604020202020204" pitchFamily="34" charset="0"/>
              <a:cs typeface="Arial" panose="020B0604020202020204" pitchFamily="34" charset="0"/>
            </a:endParaRPr>
          </a:p>
        </p:txBody>
      </p:sp>
      <p:pic>
        <p:nvPicPr>
          <p:cNvPr id="3" name="Εικόνα 2"/>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383818" y="1628800"/>
            <a:ext cx="8376364" cy="3913200"/>
          </a:xfrm>
          <a:prstGeom prst="rect">
            <a:avLst/>
          </a:prstGeom>
        </p:spPr>
      </p:pic>
    </p:spTree>
    <p:extLst>
      <p:ext uri="{BB962C8B-B14F-4D97-AF65-F5344CB8AC3E}">
        <p14:creationId xmlns="" xmlns:p14="http://schemas.microsoft.com/office/powerpoint/2010/main" val="9020106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Τίτλος 1"/>
          <p:cNvSpPr>
            <a:spLocks noGrp="1"/>
          </p:cNvSpPr>
          <p:nvPr>
            <p:ph type="title"/>
          </p:nvPr>
        </p:nvSpPr>
        <p:spPr>
          <a:xfrm>
            <a:off x="2232025" y="333375"/>
            <a:ext cx="4681538" cy="793750"/>
          </a:xfrm>
        </p:spPr>
        <p:txBody>
          <a:bodyPr/>
          <a:lstStyle/>
          <a:p>
            <a:pPr eaLnBrk="1" hangingPunct="1"/>
            <a:r>
              <a:rPr lang="el-GR" altLang="el-GR" b="1" smtClean="0">
                <a:latin typeface="Arial" charset="0"/>
                <a:cs typeface="Arial" charset="0"/>
              </a:rPr>
              <a:t>Χρηματοδότηση</a:t>
            </a:r>
          </a:p>
        </p:txBody>
      </p:sp>
      <p:sp>
        <p:nvSpPr>
          <p:cNvPr id="4099" name="Θέση περιεχομένου 2"/>
          <p:cNvSpPr>
            <a:spLocks noGrp="1"/>
          </p:cNvSpPr>
          <p:nvPr>
            <p:ph idx="1"/>
          </p:nvPr>
        </p:nvSpPr>
        <p:spPr>
          <a:xfrm>
            <a:off x="179388" y="1412875"/>
            <a:ext cx="8713787" cy="3600450"/>
          </a:xfrm>
        </p:spPr>
        <p:txBody>
          <a:bodyPr/>
          <a:lstStyle/>
          <a:p>
            <a:pPr eaLnBrk="1" hangingPunct="1"/>
            <a:r>
              <a:rPr lang="el-GR" sz="2400" smtClean="0">
                <a:latin typeface="Arial" charset="0"/>
                <a:cs typeface="Arial" charset="0"/>
              </a:rPr>
              <a:t>Το παρόν εκπαιδευτικό υλικό έχει αναπτυχθεί στα πλαίσια του εκπαιδευτικού έργου του διδάσκοντα.</a:t>
            </a:r>
            <a:endParaRPr lang="en-US" sz="2400" smtClean="0">
              <a:latin typeface="Arial" charset="0"/>
              <a:cs typeface="Arial" charset="0"/>
            </a:endParaRPr>
          </a:p>
          <a:p>
            <a:pPr eaLnBrk="1" hangingPunct="1"/>
            <a:r>
              <a:rPr lang="el-GR" sz="2400" smtClean="0">
                <a:latin typeface="Arial" charset="0"/>
                <a:cs typeface="Arial" charset="0"/>
              </a:rPr>
              <a:t>Το έργο «</a:t>
            </a:r>
            <a:r>
              <a:rPr lang="el-GR" sz="2400" b="1" smtClean="0">
                <a:latin typeface="Arial" charset="0"/>
                <a:cs typeface="Arial" charset="0"/>
              </a:rPr>
              <a:t>Ανοικτά Ακαδημαϊκά Μαθήματα στο Πανεπιστήμιο Πατρών</a:t>
            </a:r>
            <a:r>
              <a:rPr lang="el-GR" sz="2400" smtClean="0">
                <a:latin typeface="Arial" charset="0"/>
                <a:cs typeface="Arial" charset="0"/>
              </a:rPr>
              <a:t>» έχει χρηματοδοτήσει μόνο τη αναδιαμόρφωση του εκπαιδευτικού υλικού. </a:t>
            </a:r>
          </a:p>
          <a:p>
            <a:pPr eaLnBrk="1" hangingPunct="1"/>
            <a:r>
              <a:rPr lang="el-GR" sz="2400" smtClean="0">
                <a:latin typeface="Arial" charset="0"/>
                <a:cs typeface="Arial" charset="0"/>
              </a:rPr>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a:p>
            <a:pPr eaLnBrk="1" hangingPunct="1"/>
            <a:endParaRPr lang="el-GR" smtClean="0"/>
          </a:p>
        </p:txBody>
      </p:sp>
      <p:pic>
        <p:nvPicPr>
          <p:cNvPr id="4100" name="Picture 3" descr="Λογότυπο Επιχειρησιακού Προγράμματος Εκπαίδευση και Δια βίου Μάθηση"/>
          <p:cNvPicPr>
            <a:picLocks noChangeAspect="1" noChangeArrowheads="1"/>
          </p:cNvPicPr>
          <p:nvPr/>
        </p:nvPicPr>
        <p:blipFill>
          <a:blip r:embed="rId3" cstate="print"/>
          <a:srcRect/>
          <a:stretch>
            <a:fillRect/>
          </a:stretch>
        </p:blipFill>
        <p:spPr bwMode="auto">
          <a:xfrm>
            <a:off x="1404938" y="5127625"/>
            <a:ext cx="6480175" cy="1541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Τίτλος 1"/>
          <p:cNvSpPr>
            <a:spLocks noGrp="1"/>
          </p:cNvSpPr>
          <p:nvPr>
            <p:ph type="title"/>
          </p:nvPr>
        </p:nvSpPr>
        <p:spPr>
          <a:xfrm>
            <a:off x="0" y="102171"/>
            <a:ext cx="9144000" cy="1382613"/>
          </a:xfrm>
        </p:spPr>
        <p:txBody>
          <a:bodyPr/>
          <a:lstStyle/>
          <a:p>
            <a:r>
              <a:rPr lang="el-GR" altLang="el-GR" b="1" dirty="0" err="1" smtClean="0">
                <a:latin typeface="Arial" panose="020B0604020202020204" pitchFamily="34" charset="0"/>
                <a:cs typeface="Arial" panose="020B0604020202020204" pitchFamily="34" charset="0"/>
              </a:rPr>
              <a:t>Ακτινομετρική</a:t>
            </a:r>
            <a:r>
              <a:rPr lang="el-GR" altLang="el-GR" b="1" dirty="0" smtClean="0">
                <a:latin typeface="Arial" panose="020B0604020202020204" pitchFamily="34" charset="0"/>
                <a:cs typeface="Arial" panose="020B0604020202020204" pitchFamily="34" charset="0"/>
              </a:rPr>
              <a:t> ή </a:t>
            </a:r>
            <a:r>
              <a:rPr lang="el-GR" altLang="el-GR" b="1" dirty="0" err="1" smtClean="0">
                <a:latin typeface="Arial" panose="020B0604020202020204" pitchFamily="34" charset="0"/>
                <a:cs typeface="Arial" panose="020B0604020202020204" pitchFamily="34" charset="0"/>
              </a:rPr>
              <a:t>Ραδιομετρική</a:t>
            </a:r>
            <a:r>
              <a:rPr lang="el-GR" altLang="el-GR" b="1" dirty="0" smtClean="0">
                <a:latin typeface="Arial" panose="020B0604020202020204" pitchFamily="34" charset="0"/>
                <a:cs typeface="Arial" panose="020B0604020202020204" pitchFamily="34" charset="0"/>
              </a:rPr>
              <a:t/>
            </a:r>
            <a:br>
              <a:rPr lang="el-GR" altLang="el-GR" b="1" dirty="0" smtClean="0">
                <a:latin typeface="Arial" panose="020B0604020202020204" pitchFamily="34" charset="0"/>
                <a:cs typeface="Arial" panose="020B0604020202020204" pitchFamily="34" charset="0"/>
              </a:rPr>
            </a:br>
            <a:r>
              <a:rPr lang="el-GR" altLang="el-GR" b="1" dirty="0" smtClean="0">
                <a:latin typeface="Arial" panose="020B0604020202020204" pitchFamily="34" charset="0"/>
                <a:cs typeface="Arial" panose="020B0604020202020204" pitchFamily="34" charset="0"/>
              </a:rPr>
              <a:t>διακριτική ικανότητα </a:t>
            </a:r>
            <a:r>
              <a:rPr lang="el-GR" altLang="el-GR" sz="3600" b="1" dirty="0" smtClean="0">
                <a:latin typeface="Arial" panose="020B0604020202020204" pitchFamily="34" charset="0"/>
                <a:cs typeface="Arial" panose="020B0604020202020204" pitchFamily="34" charset="0"/>
              </a:rPr>
              <a:t>(1)</a:t>
            </a:r>
            <a:endParaRPr lang="el-GR" altLang="el-GR" dirty="0" smtClean="0">
              <a:latin typeface="Arial" panose="020B0604020202020204" pitchFamily="34" charset="0"/>
              <a:cs typeface="Arial" panose="020B0604020202020204" pitchFamily="34" charset="0"/>
            </a:endParaRPr>
          </a:p>
        </p:txBody>
      </p:sp>
      <p:sp>
        <p:nvSpPr>
          <p:cNvPr id="62467" name="Θέση περιεχομένου 2"/>
          <p:cNvSpPr>
            <a:spLocks noGrp="1"/>
          </p:cNvSpPr>
          <p:nvPr>
            <p:ph idx="1"/>
          </p:nvPr>
        </p:nvSpPr>
        <p:spPr>
          <a:xfrm>
            <a:off x="107504" y="2204864"/>
            <a:ext cx="9036496" cy="4536504"/>
          </a:xfrm>
        </p:spPr>
        <p:txBody>
          <a:bodyPr/>
          <a:lstStyle/>
          <a:p>
            <a:pPr marL="0" indent="0">
              <a:spcBef>
                <a:spcPts val="300"/>
              </a:spcBef>
              <a:buNone/>
            </a:pPr>
            <a:r>
              <a:rPr lang="el-GR" altLang="el-GR" sz="2400" b="1" dirty="0" smtClean="0">
                <a:latin typeface="Arial" panose="020B0604020202020204" pitchFamily="34" charset="0"/>
                <a:cs typeface="Arial" panose="020B0604020202020204" pitchFamily="34" charset="0"/>
              </a:rPr>
              <a:t>Η </a:t>
            </a:r>
            <a:r>
              <a:rPr lang="el-GR" altLang="el-GR" sz="2400" b="1" dirty="0" err="1" smtClean="0">
                <a:latin typeface="Arial" panose="020B0604020202020204" pitchFamily="34" charset="0"/>
                <a:cs typeface="Arial" panose="020B0604020202020204" pitchFamily="34" charset="0"/>
              </a:rPr>
              <a:t>ακτινομετρική</a:t>
            </a:r>
            <a:r>
              <a:rPr lang="el-GR" altLang="el-GR" sz="2400" b="1" dirty="0" smtClean="0">
                <a:latin typeface="Arial" panose="020B0604020202020204" pitchFamily="34" charset="0"/>
                <a:cs typeface="Arial" panose="020B0604020202020204" pitchFamily="34" charset="0"/>
              </a:rPr>
              <a:t> ή </a:t>
            </a:r>
            <a:r>
              <a:rPr lang="el-GR" altLang="el-GR" sz="2400" b="1" dirty="0" err="1" smtClean="0">
                <a:latin typeface="Arial" panose="020B0604020202020204" pitchFamily="34" charset="0"/>
                <a:cs typeface="Arial" panose="020B0604020202020204" pitchFamily="34" charset="0"/>
              </a:rPr>
              <a:t>ραδιομετρική</a:t>
            </a:r>
            <a:r>
              <a:rPr lang="el-GR" altLang="el-GR" sz="2400" b="1" dirty="0" smtClean="0">
                <a:latin typeface="Arial" panose="020B0604020202020204" pitchFamily="34" charset="0"/>
                <a:cs typeface="Arial" panose="020B0604020202020204" pitchFamily="34" charset="0"/>
              </a:rPr>
              <a:t> διακριτική ικανότητα (</a:t>
            </a:r>
            <a:r>
              <a:rPr lang="el-GR" altLang="el-GR" sz="2400" b="1" dirty="0" err="1" smtClean="0">
                <a:latin typeface="Arial" panose="020B0604020202020204" pitchFamily="34" charset="0"/>
                <a:cs typeface="Arial" panose="020B0604020202020204" pitchFamily="34" charset="0"/>
              </a:rPr>
              <a:t>radiometric</a:t>
            </a:r>
            <a:r>
              <a:rPr lang="el-GR" altLang="el-GR" sz="2400" b="1" dirty="0" smtClean="0">
                <a:latin typeface="Arial" panose="020B0604020202020204" pitchFamily="34" charset="0"/>
                <a:cs typeface="Arial" panose="020B0604020202020204" pitchFamily="34" charset="0"/>
              </a:rPr>
              <a:t> </a:t>
            </a:r>
            <a:r>
              <a:rPr lang="el-GR" altLang="el-GR" sz="2400" b="1" dirty="0" err="1" smtClean="0">
                <a:latin typeface="Arial" panose="020B0604020202020204" pitchFamily="34" charset="0"/>
                <a:cs typeface="Arial" panose="020B0604020202020204" pitchFamily="34" charset="0"/>
              </a:rPr>
              <a:t>resolution</a:t>
            </a:r>
            <a:r>
              <a:rPr lang="el-GR" altLang="el-GR" sz="2400" b="1" dirty="0" smtClean="0">
                <a:latin typeface="Arial" panose="020B0604020202020204" pitchFamily="34" charset="0"/>
                <a:cs typeface="Arial" panose="020B0604020202020204" pitchFamily="34" charset="0"/>
              </a:rPr>
              <a:t>)</a:t>
            </a:r>
            <a:r>
              <a:rPr lang="el-GR" altLang="el-GR" sz="2400" b="1" dirty="0" smtClean="0">
                <a:solidFill>
                  <a:srgbClr val="FFFF00"/>
                </a:solidFill>
                <a:latin typeface="Arial" panose="020B0604020202020204" pitchFamily="34" charset="0"/>
                <a:cs typeface="Arial" panose="020B0604020202020204" pitchFamily="34" charset="0"/>
              </a:rPr>
              <a:t> </a:t>
            </a:r>
            <a:r>
              <a:rPr lang="el-GR" altLang="el-GR" sz="2400" dirty="0" smtClean="0">
                <a:latin typeface="Arial" panose="020B0604020202020204" pitchFamily="34" charset="0"/>
                <a:cs typeface="Arial" panose="020B0604020202020204" pitchFamily="34" charset="0"/>
              </a:rPr>
              <a:t>εκφράζεται με τον αριθμό διαβαθμίσεων τόνου και δείχνει το πόσο λεπτομερώς μπορεί να βαθμονομηθεί το ποσό ενέργειας που δέχεται ο δέκτης και καταγράφει ο καταγραφέας για τη σύνθεση της εικόνας.</a:t>
            </a:r>
          </a:p>
          <a:p>
            <a:pPr marL="0" indent="0">
              <a:spcBef>
                <a:spcPts val="300"/>
              </a:spcBef>
              <a:buNone/>
            </a:pPr>
            <a:endParaRPr lang="el-GR" altLang="el-GR" sz="1800" dirty="0" smtClean="0">
              <a:latin typeface="Arial" panose="020B0604020202020204" pitchFamily="34" charset="0"/>
              <a:cs typeface="Arial" panose="020B0604020202020204" pitchFamily="34" charset="0"/>
            </a:endParaRPr>
          </a:p>
          <a:p>
            <a:pPr marL="0" indent="0">
              <a:spcBef>
                <a:spcPts val="300"/>
              </a:spcBef>
              <a:buNone/>
            </a:pPr>
            <a:r>
              <a:rPr lang="el-GR" altLang="el-GR" sz="2400" dirty="0" smtClean="0">
                <a:latin typeface="Arial" panose="020B0604020202020204" pitchFamily="34" charset="0"/>
                <a:cs typeface="Arial" panose="020B0604020202020204" pitchFamily="34" charset="0"/>
              </a:rPr>
              <a:t>Όσο μεγαλύτερος είναι ο αριθμός διαβαθμίσεων τόνου, τόσο καλύτερη είναι η </a:t>
            </a:r>
            <a:r>
              <a:rPr lang="el-GR" altLang="el-GR" sz="2400" dirty="0" err="1" smtClean="0">
                <a:latin typeface="Arial" panose="020B0604020202020204" pitchFamily="34" charset="0"/>
                <a:cs typeface="Arial" panose="020B0604020202020204" pitchFamily="34" charset="0"/>
              </a:rPr>
              <a:t>ακτινομετρική</a:t>
            </a:r>
            <a:r>
              <a:rPr lang="el-GR" altLang="el-GR" sz="2400" dirty="0" smtClean="0">
                <a:latin typeface="Arial" panose="020B0604020202020204" pitchFamily="34" charset="0"/>
                <a:cs typeface="Arial" panose="020B0604020202020204" pitchFamily="34" charset="0"/>
              </a:rPr>
              <a:t> διακριτική ικανότητα.</a:t>
            </a:r>
          </a:p>
          <a:p>
            <a:pPr marL="0" indent="0">
              <a:spcBef>
                <a:spcPts val="300"/>
              </a:spcBef>
              <a:buNone/>
            </a:pPr>
            <a:endParaRPr lang="el-GR" altLang="el-GR" sz="1800" dirty="0" smtClean="0">
              <a:latin typeface="Arial" panose="020B0604020202020204" pitchFamily="34" charset="0"/>
              <a:cs typeface="Arial" panose="020B0604020202020204" pitchFamily="34" charset="0"/>
            </a:endParaRPr>
          </a:p>
          <a:p>
            <a:pPr marL="0" indent="0">
              <a:spcBef>
                <a:spcPts val="300"/>
              </a:spcBef>
              <a:buNone/>
            </a:pPr>
            <a:r>
              <a:rPr lang="el-GR" altLang="el-GR" sz="2400" dirty="0" smtClean="0">
                <a:latin typeface="Arial" panose="020B0604020202020204" pitchFamily="34" charset="0"/>
                <a:cs typeface="Arial" panose="020B0604020202020204" pitchFamily="34" charset="0"/>
              </a:rPr>
              <a:t>Δηλαδή, ή </a:t>
            </a:r>
            <a:r>
              <a:rPr lang="el-GR" altLang="el-GR" sz="2400" dirty="0" err="1" smtClean="0">
                <a:latin typeface="Arial" panose="020B0604020202020204" pitchFamily="34" charset="0"/>
                <a:cs typeface="Arial" panose="020B0604020202020204" pitchFamily="34" charset="0"/>
              </a:rPr>
              <a:t>ραδιομετρική</a:t>
            </a:r>
            <a:r>
              <a:rPr lang="el-GR" altLang="el-GR" sz="2400" dirty="0" smtClean="0">
                <a:latin typeface="Arial" panose="020B0604020202020204" pitchFamily="34" charset="0"/>
                <a:cs typeface="Arial" panose="020B0604020202020204" pitchFamily="34" charset="0"/>
              </a:rPr>
              <a:t> διακριτική ικανότητα εκφράζει ποιο είναι το ελάχιστο ποσό ενέργειας (ακτινοβολίας) που μπορεί να αποτυπώσει ο δέκτης.</a:t>
            </a:r>
          </a:p>
          <a:p>
            <a:pPr marL="0" indent="0">
              <a:buNone/>
            </a:pPr>
            <a:endParaRPr lang="el-GR" altLang="el-GR"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Ορθογώνιο 5"/>
          <p:cNvSpPr>
            <a:spLocks noChangeArrowheads="1"/>
          </p:cNvSpPr>
          <p:nvPr/>
        </p:nvSpPr>
        <p:spPr bwMode="auto">
          <a:xfrm>
            <a:off x="179511" y="2063164"/>
            <a:ext cx="8986713" cy="4678204"/>
          </a:xfrm>
          <a:prstGeom prst="rect">
            <a:avLst/>
          </a:prstGeom>
          <a:noFill/>
          <a:ln w="9525">
            <a:noFill/>
            <a:miter lim="800000"/>
            <a:headEnd/>
            <a:tailEnd/>
          </a:ln>
        </p:spPr>
        <p:txBody>
          <a:bodyPr wrap="square">
            <a:spAutoFit/>
          </a:bodyPr>
          <a:lstStyle/>
          <a:p>
            <a:pPr fontAlgn="base">
              <a:spcBef>
                <a:spcPct val="0"/>
              </a:spcBef>
              <a:spcAft>
                <a:spcPct val="0"/>
              </a:spcAft>
            </a:pPr>
            <a:r>
              <a:rPr lang="el-GR" altLang="el-GR" sz="2400" dirty="0">
                <a:solidFill>
                  <a:prstClr val="black"/>
                </a:solidFill>
                <a:latin typeface="Arial" panose="020B0604020202020204" pitchFamily="34" charset="0"/>
                <a:cs typeface="Arial" panose="020B0604020202020204" pitchFamily="34" charset="0"/>
              </a:rPr>
              <a:t>Έτσι, ο </a:t>
            </a:r>
            <a:r>
              <a:rPr lang="el-GR" altLang="el-GR" sz="2400" dirty="0" err="1">
                <a:solidFill>
                  <a:prstClr val="black"/>
                </a:solidFill>
                <a:latin typeface="Arial" panose="020B0604020202020204" pitchFamily="34" charset="0"/>
                <a:cs typeface="Arial" panose="020B0604020202020204" pitchFamily="34" charset="0"/>
              </a:rPr>
              <a:t>πολυφασματικός</a:t>
            </a:r>
            <a:r>
              <a:rPr lang="el-GR" altLang="el-GR" sz="2400" dirty="0">
                <a:solidFill>
                  <a:prstClr val="black"/>
                </a:solidFill>
                <a:latin typeface="Arial" panose="020B0604020202020204" pitchFamily="34" charset="0"/>
                <a:cs typeface="Arial" panose="020B0604020202020204" pitchFamily="34" charset="0"/>
              </a:rPr>
              <a:t> σαρωτής (MSS) των πρώτων δορυφόρων </a:t>
            </a:r>
            <a:r>
              <a:rPr lang="el-GR" altLang="el-GR" sz="2400" dirty="0" err="1">
                <a:solidFill>
                  <a:prstClr val="black"/>
                </a:solidFill>
                <a:latin typeface="Arial" panose="020B0604020202020204" pitchFamily="34" charset="0"/>
                <a:cs typeface="Arial" panose="020B0604020202020204" pitchFamily="34" charset="0"/>
              </a:rPr>
              <a:t>Landsat</a:t>
            </a:r>
            <a:r>
              <a:rPr lang="el-GR" altLang="el-GR" sz="2400" dirty="0">
                <a:solidFill>
                  <a:prstClr val="black"/>
                </a:solidFill>
                <a:latin typeface="Arial" panose="020B0604020202020204" pitchFamily="34" charset="0"/>
                <a:cs typeface="Arial" panose="020B0604020202020204" pitchFamily="34" charset="0"/>
              </a:rPr>
              <a:t> κατέγραφε την ακτινοβολία σε μία ψηφιακή κλίμακα από 0-63 (2</a:t>
            </a:r>
            <a:r>
              <a:rPr lang="el-GR" altLang="el-GR" sz="2400" baseline="30000" dirty="0">
                <a:solidFill>
                  <a:prstClr val="black"/>
                </a:solidFill>
                <a:latin typeface="Arial" panose="020B0604020202020204" pitchFamily="34" charset="0"/>
                <a:cs typeface="Arial" panose="020B0604020202020204" pitchFamily="34" charset="0"/>
              </a:rPr>
              <a:t>6</a:t>
            </a:r>
            <a:r>
              <a:rPr lang="el-GR" altLang="el-GR" sz="2400" dirty="0">
                <a:solidFill>
                  <a:prstClr val="black"/>
                </a:solidFill>
                <a:latin typeface="Arial" panose="020B0604020202020204" pitchFamily="34" charset="0"/>
                <a:cs typeface="Arial" panose="020B0604020202020204" pitchFamily="34" charset="0"/>
              </a:rPr>
              <a:t>), ενώ ο θεματικός χαρτογράφος (TM) των επόμενων δορυφόρων </a:t>
            </a:r>
            <a:r>
              <a:rPr lang="el-GR" altLang="el-GR" sz="2400" dirty="0" err="1">
                <a:solidFill>
                  <a:prstClr val="black"/>
                </a:solidFill>
                <a:latin typeface="Arial" panose="020B0604020202020204" pitchFamily="34" charset="0"/>
                <a:cs typeface="Arial" panose="020B0604020202020204" pitchFamily="34" charset="0"/>
              </a:rPr>
              <a:t>Landsat</a:t>
            </a:r>
            <a:r>
              <a:rPr lang="el-GR" altLang="el-GR" sz="2400" dirty="0">
                <a:solidFill>
                  <a:prstClr val="black"/>
                </a:solidFill>
                <a:latin typeface="Arial" panose="020B0604020202020204" pitchFamily="34" charset="0"/>
                <a:cs typeface="Arial" panose="020B0604020202020204" pitchFamily="34" charset="0"/>
              </a:rPr>
              <a:t> κατέγραφε την ακτινοβολία σε μία ψηφιακή κλίμακα από 0-255 (2</a:t>
            </a:r>
            <a:r>
              <a:rPr lang="el-GR" altLang="el-GR" sz="2400" baseline="30000" dirty="0">
                <a:solidFill>
                  <a:prstClr val="black"/>
                </a:solidFill>
                <a:latin typeface="Arial" panose="020B0604020202020204" pitchFamily="34" charset="0"/>
                <a:cs typeface="Arial" panose="020B0604020202020204" pitchFamily="34" charset="0"/>
              </a:rPr>
              <a:t>8</a:t>
            </a:r>
            <a:r>
              <a:rPr lang="el-GR" altLang="el-GR" sz="2400" dirty="0" smtClean="0">
                <a:solidFill>
                  <a:prstClr val="black"/>
                </a:solidFill>
                <a:latin typeface="Arial" panose="020B0604020202020204" pitchFamily="34" charset="0"/>
                <a:cs typeface="Arial" panose="020B0604020202020204" pitchFamily="34" charset="0"/>
              </a:rPr>
              <a:t>).</a:t>
            </a:r>
          </a:p>
          <a:p>
            <a:pPr fontAlgn="base">
              <a:spcBef>
                <a:spcPct val="0"/>
              </a:spcBef>
              <a:spcAft>
                <a:spcPct val="0"/>
              </a:spcAft>
            </a:pPr>
            <a:endParaRPr lang="el-GR" altLang="el-GR" dirty="0" smtClean="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el-GR" altLang="el-GR" sz="2400" dirty="0" smtClean="0">
                <a:solidFill>
                  <a:prstClr val="black"/>
                </a:solidFill>
                <a:latin typeface="Arial" panose="020B0604020202020204" pitchFamily="34" charset="0"/>
                <a:cs typeface="Arial" panose="020B0604020202020204" pitchFamily="34" charset="0"/>
              </a:rPr>
              <a:t>Ο </a:t>
            </a:r>
            <a:r>
              <a:rPr lang="el-GR" altLang="el-GR" sz="2400" dirty="0">
                <a:solidFill>
                  <a:prstClr val="black"/>
                </a:solidFill>
                <a:latin typeface="Arial" panose="020B0604020202020204" pitchFamily="34" charset="0"/>
                <a:cs typeface="Arial" panose="020B0604020202020204" pitchFamily="34" charset="0"/>
              </a:rPr>
              <a:t>δορυφόρος </a:t>
            </a:r>
            <a:r>
              <a:rPr lang="el-GR" altLang="el-GR" sz="2400" dirty="0" err="1">
                <a:solidFill>
                  <a:prstClr val="black"/>
                </a:solidFill>
                <a:latin typeface="Arial" panose="020B0604020202020204" pitchFamily="34" charset="0"/>
                <a:cs typeface="Arial" panose="020B0604020202020204" pitchFamily="34" charset="0"/>
              </a:rPr>
              <a:t>Spot</a:t>
            </a:r>
            <a:r>
              <a:rPr lang="el-GR" altLang="el-GR" sz="2400" dirty="0">
                <a:solidFill>
                  <a:prstClr val="black"/>
                </a:solidFill>
                <a:latin typeface="Arial" panose="020B0604020202020204" pitchFamily="34" charset="0"/>
                <a:cs typeface="Arial" panose="020B0604020202020204" pitchFamily="34" charset="0"/>
              </a:rPr>
              <a:t> καταγράφει επίσης την ακτινοβολία σε μία ψηφιακή κλίμακα από 0-255 (2</a:t>
            </a:r>
            <a:r>
              <a:rPr lang="el-GR" altLang="el-GR" sz="2400" baseline="30000" dirty="0">
                <a:solidFill>
                  <a:prstClr val="black"/>
                </a:solidFill>
                <a:latin typeface="Arial" panose="020B0604020202020204" pitchFamily="34" charset="0"/>
                <a:cs typeface="Arial" panose="020B0604020202020204" pitchFamily="34" charset="0"/>
              </a:rPr>
              <a:t>8</a:t>
            </a:r>
            <a:r>
              <a:rPr lang="el-GR" altLang="el-GR" sz="2400" dirty="0">
                <a:solidFill>
                  <a:prstClr val="black"/>
                </a:solidFill>
                <a:latin typeface="Arial" panose="020B0604020202020204" pitchFamily="34" charset="0"/>
                <a:cs typeface="Arial" panose="020B0604020202020204" pitchFamily="34" charset="0"/>
              </a:rPr>
              <a:t>), ενώ ο Ινδικός δορυφόρος σε κλίμακα από 0-63 (2</a:t>
            </a:r>
            <a:r>
              <a:rPr lang="el-GR" altLang="el-GR" sz="2400" baseline="30000" dirty="0">
                <a:solidFill>
                  <a:prstClr val="black"/>
                </a:solidFill>
                <a:latin typeface="Arial" panose="020B0604020202020204" pitchFamily="34" charset="0"/>
                <a:cs typeface="Arial" panose="020B0604020202020204" pitchFamily="34" charset="0"/>
              </a:rPr>
              <a:t>6</a:t>
            </a:r>
            <a:r>
              <a:rPr lang="el-GR" altLang="el-GR" sz="2400" dirty="0">
                <a:solidFill>
                  <a:prstClr val="black"/>
                </a:solidFill>
                <a:latin typeface="Arial" panose="020B0604020202020204" pitchFamily="34" charset="0"/>
                <a:cs typeface="Arial" panose="020B0604020202020204" pitchFamily="34" charset="0"/>
              </a:rPr>
              <a:t>), ο IKONOS σε κλίμακα από 0-2047 (2</a:t>
            </a:r>
            <a:r>
              <a:rPr lang="el-GR" altLang="el-GR" sz="2400" baseline="30000" dirty="0">
                <a:solidFill>
                  <a:prstClr val="black"/>
                </a:solidFill>
                <a:latin typeface="Arial" panose="020B0604020202020204" pitchFamily="34" charset="0"/>
                <a:cs typeface="Arial" panose="020B0604020202020204" pitchFamily="34" charset="0"/>
              </a:rPr>
              <a:t>11</a:t>
            </a:r>
            <a:r>
              <a:rPr lang="el-GR" altLang="el-GR" sz="2400" dirty="0">
                <a:solidFill>
                  <a:prstClr val="black"/>
                </a:solidFill>
                <a:latin typeface="Arial" panose="020B0604020202020204" pitchFamily="34" charset="0"/>
                <a:cs typeface="Arial" panose="020B0604020202020204" pitchFamily="34" charset="0"/>
              </a:rPr>
              <a:t>). </a:t>
            </a:r>
            <a:endParaRPr lang="el-GR" altLang="el-GR" sz="2400" dirty="0" smtClean="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endParaRPr lang="el-GR" altLang="el-GR" sz="1600"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el-GR" altLang="el-GR" sz="2400" dirty="0" smtClean="0">
                <a:solidFill>
                  <a:prstClr val="black"/>
                </a:solidFill>
                <a:latin typeface="Arial" panose="020B0604020202020204" pitchFamily="34" charset="0"/>
                <a:cs typeface="Arial" panose="020B0604020202020204" pitchFamily="34" charset="0"/>
              </a:rPr>
              <a:t>Τέλος</a:t>
            </a:r>
            <a:r>
              <a:rPr lang="el-GR" altLang="el-GR" sz="2400" dirty="0">
                <a:solidFill>
                  <a:prstClr val="black"/>
                </a:solidFill>
                <a:latin typeface="Arial" panose="020B0604020202020204" pitchFamily="34" charset="0"/>
                <a:cs typeface="Arial" panose="020B0604020202020204" pitchFamily="34" charset="0"/>
              </a:rPr>
              <a:t>, το </a:t>
            </a:r>
            <a:r>
              <a:rPr lang="el-GR" altLang="el-GR" sz="2400" dirty="0" err="1">
                <a:solidFill>
                  <a:prstClr val="black"/>
                </a:solidFill>
                <a:latin typeface="Arial" panose="020B0604020202020204" pitchFamily="34" charset="0"/>
                <a:cs typeface="Arial" panose="020B0604020202020204" pitchFamily="34" charset="0"/>
              </a:rPr>
              <a:t>ραδιόμετρο</a:t>
            </a:r>
            <a:r>
              <a:rPr lang="el-GR" altLang="el-GR" sz="2400" dirty="0">
                <a:solidFill>
                  <a:prstClr val="black"/>
                </a:solidFill>
                <a:latin typeface="Arial" panose="020B0604020202020204" pitchFamily="34" charset="0"/>
                <a:cs typeface="Arial" panose="020B0604020202020204" pitchFamily="34" charset="0"/>
              </a:rPr>
              <a:t> ASTER του δορυφόρου </a:t>
            </a:r>
            <a:r>
              <a:rPr lang="el-GR" altLang="el-GR" sz="2400" dirty="0" err="1">
                <a:solidFill>
                  <a:prstClr val="black"/>
                </a:solidFill>
                <a:latin typeface="Arial" panose="020B0604020202020204" pitchFamily="34" charset="0"/>
                <a:cs typeface="Arial" panose="020B0604020202020204" pitchFamily="34" charset="0"/>
              </a:rPr>
              <a:t>Terra</a:t>
            </a:r>
            <a:r>
              <a:rPr lang="el-GR" altLang="el-GR" sz="2400" dirty="0">
                <a:solidFill>
                  <a:prstClr val="black"/>
                </a:solidFill>
                <a:latin typeface="Arial" panose="020B0604020202020204" pitchFamily="34" charset="0"/>
                <a:cs typeface="Arial" panose="020B0604020202020204" pitchFamily="34" charset="0"/>
              </a:rPr>
              <a:t> διαθέτει δέκτες που καταγράφουν σε ψηφιακή κλίμακα από 0-255 (2</a:t>
            </a:r>
            <a:r>
              <a:rPr lang="el-GR" altLang="el-GR" sz="2400" baseline="30000" dirty="0">
                <a:solidFill>
                  <a:prstClr val="black"/>
                </a:solidFill>
                <a:latin typeface="Arial" panose="020B0604020202020204" pitchFamily="34" charset="0"/>
                <a:cs typeface="Arial" panose="020B0604020202020204" pitchFamily="34" charset="0"/>
              </a:rPr>
              <a:t>8</a:t>
            </a:r>
            <a:r>
              <a:rPr lang="el-GR" altLang="el-GR" sz="2400" dirty="0">
                <a:solidFill>
                  <a:prstClr val="black"/>
                </a:solidFill>
                <a:latin typeface="Arial" panose="020B0604020202020204" pitchFamily="34" charset="0"/>
                <a:cs typeface="Arial" panose="020B0604020202020204" pitchFamily="34" charset="0"/>
              </a:rPr>
              <a:t>), αλλά και σε ψηφιακή κλίμακα από 0-2047 (2</a:t>
            </a:r>
            <a:r>
              <a:rPr lang="el-GR" altLang="el-GR" sz="2400" baseline="30000" dirty="0">
                <a:solidFill>
                  <a:prstClr val="black"/>
                </a:solidFill>
                <a:latin typeface="Arial" panose="020B0604020202020204" pitchFamily="34" charset="0"/>
                <a:cs typeface="Arial" panose="020B0604020202020204" pitchFamily="34" charset="0"/>
              </a:rPr>
              <a:t>11</a:t>
            </a:r>
            <a:r>
              <a:rPr lang="el-GR" altLang="el-GR" sz="2400" dirty="0">
                <a:solidFill>
                  <a:prstClr val="black"/>
                </a:solidFill>
                <a:latin typeface="Arial" panose="020B0604020202020204" pitchFamily="34" charset="0"/>
                <a:cs typeface="Arial" panose="020B0604020202020204" pitchFamily="34" charset="0"/>
              </a:rPr>
              <a:t>).</a:t>
            </a:r>
          </a:p>
        </p:txBody>
      </p:sp>
      <p:sp>
        <p:nvSpPr>
          <p:cNvPr id="7" name="Τίτλος 1"/>
          <p:cNvSpPr>
            <a:spLocks noGrp="1"/>
          </p:cNvSpPr>
          <p:nvPr>
            <p:ph type="title"/>
          </p:nvPr>
        </p:nvSpPr>
        <p:spPr>
          <a:xfrm>
            <a:off x="0" y="102171"/>
            <a:ext cx="9144000" cy="1382613"/>
          </a:xfrm>
        </p:spPr>
        <p:txBody>
          <a:bodyPr/>
          <a:lstStyle/>
          <a:p>
            <a:r>
              <a:rPr lang="el-GR" altLang="el-GR" b="1" dirty="0" err="1" smtClean="0">
                <a:latin typeface="Arial" panose="020B0604020202020204" pitchFamily="34" charset="0"/>
                <a:cs typeface="Arial" panose="020B0604020202020204" pitchFamily="34" charset="0"/>
              </a:rPr>
              <a:t>Ακτινομετρική</a:t>
            </a:r>
            <a:r>
              <a:rPr lang="el-GR" altLang="el-GR" b="1" dirty="0" smtClean="0">
                <a:latin typeface="Arial" panose="020B0604020202020204" pitchFamily="34" charset="0"/>
                <a:cs typeface="Arial" panose="020B0604020202020204" pitchFamily="34" charset="0"/>
              </a:rPr>
              <a:t> ή </a:t>
            </a:r>
            <a:r>
              <a:rPr lang="el-GR" altLang="el-GR" b="1" dirty="0" err="1" smtClean="0">
                <a:latin typeface="Arial" panose="020B0604020202020204" pitchFamily="34" charset="0"/>
                <a:cs typeface="Arial" panose="020B0604020202020204" pitchFamily="34" charset="0"/>
              </a:rPr>
              <a:t>Ραδιομετρική</a:t>
            </a:r>
            <a:r>
              <a:rPr lang="el-GR" altLang="el-GR" b="1" dirty="0" smtClean="0">
                <a:latin typeface="Arial" panose="020B0604020202020204" pitchFamily="34" charset="0"/>
                <a:cs typeface="Arial" panose="020B0604020202020204" pitchFamily="34" charset="0"/>
              </a:rPr>
              <a:t/>
            </a:r>
            <a:br>
              <a:rPr lang="el-GR" altLang="el-GR" b="1" dirty="0" smtClean="0">
                <a:latin typeface="Arial" panose="020B0604020202020204" pitchFamily="34" charset="0"/>
                <a:cs typeface="Arial" panose="020B0604020202020204" pitchFamily="34" charset="0"/>
              </a:rPr>
            </a:br>
            <a:r>
              <a:rPr lang="el-GR" altLang="el-GR" b="1" dirty="0" smtClean="0">
                <a:latin typeface="Arial" panose="020B0604020202020204" pitchFamily="34" charset="0"/>
                <a:cs typeface="Arial" panose="020B0604020202020204" pitchFamily="34" charset="0"/>
              </a:rPr>
              <a:t>διακριτική ικανότητα </a:t>
            </a:r>
            <a:r>
              <a:rPr lang="el-GR" altLang="el-GR" sz="3600" b="1" dirty="0" smtClean="0">
                <a:latin typeface="Arial" panose="020B0604020202020204" pitchFamily="34" charset="0"/>
                <a:cs typeface="Arial" panose="020B0604020202020204" pitchFamily="34" charset="0"/>
              </a:rPr>
              <a:t>(2)</a:t>
            </a:r>
            <a:endParaRPr lang="el-GR" altLang="el-GR"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Τίτλος 1"/>
          <p:cNvSpPr>
            <a:spLocks noGrp="1"/>
          </p:cNvSpPr>
          <p:nvPr>
            <p:ph type="title"/>
          </p:nvPr>
        </p:nvSpPr>
        <p:spPr>
          <a:xfrm>
            <a:off x="0" y="125760"/>
            <a:ext cx="9144000" cy="1143000"/>
          </a:xfrm>
        </p:spPr>
        <p:txBody>
          <a:bodyPr/>
          <a:lstStyle/>
          <a:p>
            <a:r>
              <a:rPr lang="el-GR" altLang="el-GR" sz="3600" b="1" dirty="0" smtClean="0">
                <a:latin typeface="Arial" panose="020B0604020202020204" pitchFamily="34" charset="0"/>
                <a:cs typeface="Arial" panose="020B0604020202020204" pitchFamily="34" charset="0"/>
              </a:rPr>
              <a:t>Παραδείγματα </a:t>
            </a:r>
            <a:r>
              <a:rPr lang="el-GR" altLang="el-GR" sz="3600" b="1" dirty="0" err="1" smtClean="0">
                <a:latin typeface="Arial" panose="020B0604020202020204" pitchFamily="34" charset="0"/>
                <a:cs typeface="Arial" panose="020B0604020202020204" pitchFamily="34" charset="0"/>
              </a:rPr>
              <a:t>ραδιομετρικής</a:t>
            </a:r>
            <a:r>
              <a:rPr lang="el-GR" altLang="el-GR" sz="3600" b="1" dirty="0" smtClean="0">
                <a:latin typeface="Arial" panose="020B0604020202020204" pitchFamily="34" charset="0"/>
                <a:cs typeface="Arial" panose="020B0604020202020204" pitchFamily="34" charset="0"/>
              </a:rPr>
              <a:t> διακριτικής ικανότητας </a:t>
            </a:r>
            <a:r>
              <a:rPr lang="el-GR" altLang="el-GR" sz="2800" b="1" dirty="0" smtClean="0">
                <a:latin typeface="Arial" panose="020B0604020202020204" pitchFamily="34" charset="0"/>
                <a:cs typeface="Arial" panose="020B0604020202020204" pitchFamily="34" charset="0"/>
              </a:rPr>
              <a:t>(1)</a:t>
            </a:r>
          </a:p>
        </p:txBody>
      </p:sp>
      <p:sp>
        <p:nvSpPr>
          <p:cNvPr id="5" name="TextBox 4"/>
          <p:cNvSpPr txBox="1"/>
          <p:nvPr/>
        </p:nvSpPr>
        <p:spPr>
          <a:xfrm>
            <a:off x="0" y="5733256"/>
            <a:ext cx="9144000" cy="1015663"/>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20.</a:t>
            </a:r>
          </a:p>
          <a:p>
            <a:pPr algn="ctr"/>
            <a:r>
              <a:rPr lang="el-GR" sz="2000" dirty="0">
                <a:latin typeface="Arial" panose="020B0604020202020204" pitchFamily="34" charset="0"/>
                <a:cs typeface="Arial" panose="020B0604020202020204" pitchFamily="34" charset="0"/>
              </a:rPr>
              <a:t>Το παγχρωματικό κανάλι του δορυφόρου </a:t>
            </a:r>
            <a:r>
              <a:rPr lang="en-US" sz="2000" dirty="0" smtClean="0">
                <a:latin typeface="Arial" panose="020B0604020202020204" pitchFamily="34" charset="0"/>
                <a:cs typeface="Arial" panose="020B0604020202020204" pitchFamily="34" charset="0"/>
              </a:rPr>
              <a:t>ALOS</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με </a:t>
            </a:r>
            <a:r>
              <a:rPr lang="el-GR" sz="2000" dirty="0" err="1">
                <a:latin typeface="Arial" panose="020B0604020202020204" pitchFamily="34" charset="0"/>
                <a:cs typeface="Arial" panose="020B0604020202020204" pitchFamily="34" charset="0"/>
              </a:rPr>
              <a:t>ραδιομετρική</a:t>
            </a:r>
            <a:r>
              <a:rPr lang="el-GR" sz="2000" dirty="0">
                <a:latin typeface="Arial" panose="020B0604020202020204" pitchFamily="34" charset="0"/>
                <a:cs typeface="Arial" panose="020B0604020202020204" pitchFamily="34" charset="0"/>
              </a:rPr>
              <a:t> διακριτική ικανότητα 2</a:t>
            </a:r>
            <a:r>
              <a:rPr lang="el-GR" sz="2000" baseline="30000" dirty="0">
                <a:latin typeface="Arial" panose="020B0604020202020204" pitchFamily="34" charset="0"/>
                <a:cs typeface="Arial" panose="020B0604020202020204" pitchFamily="34" charset="0"/>
              </a:rPr>
              <a:t>8</a:t>
            </a:r>
            <a:r>
              <a:rPr lang="el-GR" sz="2000" dirty="0">
                <a:latin typeface="Arial" panose="020B0604020202020204" pitchFamily="34" charset="0"/>
                <a:cs typeface="Arial" panose="020B0604020202020204" pitchFamily="34" charset="0"/>
              </a:rPr>
              <a:t> ή με 256 αποχρώσεις του γκρίζου.</a:t>
            </a:r>
          </a:p>
        </p:txBody>
      </p:sp>
      <p:pic>
        <p:nvPicPr>
          <p:cNvPr id="2" name="Εικόνα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1148937" y="1593232"/>
            <a:ext cx="6846127" cy="3924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p:cNvSpPr>
          <p:nvPr>
            <p:ph type="title"/>
          </p:nvPr>
        </p:nvSpPr>
        <p:spPr>
          <a:xfrm>
            <a:off x="0" y="125760"/>
            <a:ext cx="9144000" cy="1143000"/>
          </a:xfrm>
        </p:spPr>
        <p:txBody>
          <a:bodyPr/>
          <a:lstStyle/>
          <a:p>
            <a:r>
              <a:rPr lang="el-GR" altLang="el-GR" sz="3600" b="1" dirty="0" smtClean="0">
                <a:latin typeface="Arial" panose="020B0604020202020204" pitchFamily="34" charset="0"/>
                <a:cs typeface="Arial" panose="020B0604020202020204" pitchFamily="34" charset="0"/>
              </a:rPr>
              <a:t>Παραδείγματα </a:t>
            </a:r>
            <a:r>
              <a:rPr lang="el-GR" altLang="el-GR" sz="3600" b="1" dirty="0" err="1" smtClean="0">
                <a:latin typeface="Arial" panose="020B0604020202020204" pitchFamily="34" charset="0"/>
                <a:cs typeface="Arial" panose="020B0604020202020204" pitchFamily="34" charset="0"/>
              </a:rPr>
              <a:t>ραδιομετρικής</a:t>
            </a:r>
            <a:r>
              <a:rPr lang="el-GR" altLang="el-GR" sz="3600" b="1" dirty="0" smtClean="0">
                <a:latin typeface="Arial" panose="020B0604020202020204" pitchFamily="34" charset="0"/>
                <a:cs typeface="Arial" panose="020B0604020202020204" pitchFamily="34" charset="0"/>
              </a:rPr>
              <a:t> διακριτικής ικανότητας </a:t>
            </a:r>
            <a:r>
              <a:rPr lang="el-GR" altLang="el-GR" sz="2800" b="1" dirty="0" smtClean="0">
                <a:latin typeface="Arial" panose="020B0604020202020204" pitchFamily="34" charset="0"/>
                <a:cs typeface="Arial" panose="020B0604020202020204" pitchFamily="34" charset="0"/>
              </a:rPr>
              <a:t>(2)</a:t>
            </a:r>
          </a:p>
        </p:txBody>
      </p:sp>
      <p:sp>
        <p:nvSpPr>
          <p:cNvPr id="8" name="TextBox 7"/>
          <p:cNvSpPr txBox="1"/>
          <p:nvPr/>
        </p:nvSpPr>
        <p:spPr>
          <a:xfrm>
            <a:off x="0" y="5733256"/>
            <a:ext cx="9144000" cy="1015663"/>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21.</a:t>
            </a:r>
          </a:p>
          <a:p>
            <a:pPr algn="ctr"/>
            <a:r>
              <a:rPr lang="el-GR" sz="2000" dirty="0">
                <a:latin typeface="Arial" panose="020B0604020202020204" pitchFamily="34" charset="0"/>
                <a:cs typeface="Arial" panose="020B0604020202020204" pitchFamily="34" charset="0"/>
              </a:rPr>
              <a:t>Το παγχρωματικό κανάλι του δορυφόρου </a:t>
            </a:r>
            <a:r>
              <a:rPr lang="en-US" sz="2000" dirty="0" smtClean="0">
                <a:latin typeface="Arial" panose="020B0604020202020204" pitchFamily="34" charset="0"/>
                <a:cs typeface="Arial" panose="020B0604020202020204" pitchFamily="34" charset="0"/>
              </a:rPr>
              <a:t>ALOS</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με </a:t>
            </a:r>
            <a:r>
              <a:rPr lang="el-GR" sz="2000" dirty="0" err="1">
                <a:latin typeface="Arial" panose="020B0604020202020204" pitchFamily="34" charset="0"/>
                <a:cs typeface="Arial" panose="020B0604020202020204" pitchFamily="34" charset="0"/>
              </a:rPr>
              <a:t>ραδιομετρική</a:t>
            </a:r>
            <a:r>
              <a:rPr lang="el-GR" sz="2000" dirty="0">
                <a:latin typeface="Arial" panose="020B0604020202020204" pitchFamily="34" charset="0"/>
                <a:cs typeface="Arial" panose="020B0604020202020204" pitchFamily="34" charset="0"/>
              </a:rPr>
              <a:t> διακριτική ικανότητα 2</a:t>
            </a:r>
            <a:r>
              <a:rPr lang="el-GR" sz="2000" baseline="30000" dirty="0">
                <a:latin typeface="Arial" panose="020B0604020202020204" pitchFamily="34" charset="0"/>
                <a:cs typeface="Arial" panose="020B0604020202020204" pitchFamily="34" charset="0"/>
              </a:rPr>
              <a:t>6</a:t>
            </a:r>
            <a:r>
              <a:rPr lang="el-GR" sz="2000" dirty="0">
                <a:latin typeface="Arial" panose="020B0604020202020204" pitchFamily="34" charset="0"/>
                <a:cs typeface="Arial" panose="020B0604020202020204" pitchFamily="34" charset="0"/>
              </a:rPr>
              <a:t> ή με 64 αποχρώσεις του γκρίζου.</a:t>
            </a:r>
          </a:p>
        </p:txBody>
      </p:sp>
      <p:pic>
        <p:nvPicPr>
          <p:cNvPr id="2" name="Εικόνα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1154155" y="1593232"/>
            <a:ext cx="6835691" cy="3924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p:cNvSpPr>
          <p:nvPr>
            <p:ph type="title"/>
          </p:nvPr>
        </p:nvSpPr>
        <p:spPr>
          <a:xfrm>
            <a:off x="0" y="125760"/>
            <a:ext cx="9144000" cy="1143000"/>
          </a:xfrm>
        </p:spPr>
        <p:txBody>
          <a:bodyPr/>
          <a:lstStyle/>
          <a:p>
            <a:r>
              <a:rPr lang="el-GR" altLang="el-GR" sz="3600" b="1" dirty="0" smtClean="0">
                <a:latin typeface="Arial" panose="020B0604020202020204" pitchFamily="34" charset="0"/>
                <a:cs typeface="Arial" panose="020B0604020202020204" pitchFamily="34" charset="0"/>
              </a:rPr>
              <a:t>Παραδείγματα </a:t>
            </a:r>
            <a:r>
              <a:rPr lang="el-GR" altLang="el-GR" sz="3600" b="1" dirty="0" err="1" smtClean="0">
                <a:latin typeface="Arial" panose="020B0604020202020204" pitchFamily="34" charset="0"/>
                <a:cs typeface="Arial" panose="020B0604020202020204" pitchFamily="34" charset="0"/>
              </a:rPr>
              <a:t>ραδιομετρικής</a:t>
            </a:r>
            <a:r>
              <a:rPr lang="el-GR" altLang="el-GR" sz="3600" b="1" dirty="0" smtClean="0">
                <a:latin typeface="Arial" panose="020B0604020202020204" pitchFamily="34" charset="0"/>
                <a:cs typeface="Arial" panose="020B0604020202020204" pitchFamily="34" charset="0"/>
              </a:rPr>
              <a:t> διακριτικής ικανότητας </a:t>
            </a:r>
            <a:r>
              <a:rPr lang="el-GR" altLang="el-GR" sz="2800" b="1" dirty="0" smtClean="0">
                <a:latin typeface="Arial" panose="020B0604020202020204" pitchFamily="34" charset="0"/>
                <a:cs typeface="Arial" panose="020B0604020202020204" pitchFamily="34" charset="0"/>
              </a:rPr>
              <a:t>(3)</a:t>
            </a:r>
          </a:p>
        </p:txBody>
      </p:sp>
      <p:sp>
        <p:nvSpPr>
          <p:cNvPr id="8" name="TextBox 7"/>
          <p:cNvSpPr txBox="1"/>
          <p:nvPr/>
        </p:nvSpPr>
        <p:spPr>
          <a:xfrm>
            <a:off x="0" y="5733256"/>
            <a:ext cx="9144000" cy="1015663"/>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22.</a:t>
            </a:r>
          </a:p>
          <a:p>
            <a:pPr algn="ctr"/>
            <a:r>
              <a:rPr lang="el-GR" sz="2000" dirty="0">
                <a:latin typeface="Arial" panose="020B0604020202020204" pitchFamily="34" charset="0"/>
                <a:cs typeface="Arial" panose="020B0604020202020204" pitchFamily="34" charset="0"/>
              </a:rPr>
              <a:t>Το παγχρωματικό κανάλι του δορυφόρου </a:t>
            </a:r>
            <a:r>
              <a:rPr lang="en-US" sz="2000" dirty="0" smtClean="0">
                <a:latin typeface="Arial" panose="020B0604020202020204" pitchFamily="34" charset="0"/>
                <a:cs typeface="Arial" panose="020B0604020202020204" pitchFamily="34" charset="0"/>
              </a:rPr>
              <a:t>ALOS</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με </a:t>
            </a:r>
            <a:r>
              <a:rPr lang="el-GR" sz="2000" dirty="0" err="1">
                <a:latin typeface="Arial" panose="020B0604020202020204" pitchFamily="34" charset="0"/>
                <a:cs typeface="Arial" panose="020B0604020202020204" pitchFamily="34" charset="0"/>
              </a:rPr>
              <a:t>ραδιομετρική</a:t>
            </a:r>
            <a:r>
              <a:rPr lang="el-GR" sz="2000" dirty="0">
                <a:latin typeface="Arial" panose="020B0604020202020204" pitchFamily="34" charset="0"/>
                <a:cs typeface="Arial" panose="020B0604020202020204" pitchFamily="34" charset="0"/>
              </a:rPr>
              <a:t> διακριτική ικανότητα 2</a:t>
            </a:r>
            <a:r>
              <a:rPr lang="el-GR" sz="2000" baseline="30000" dirty="0">
                <a:latin typeface="Arial" panose="020B0604020202020204" pitchFamily="34" charset="0"/>
                <a:cs typeface="Arial" panose="020B0604020202020204" pitchFamily="34" charset="0"/>
              </a:rPr>
              <a:t>4</a:t>
            </a:r>
            <a:r>
              <a:rPr lang="el-GR" sz="2000" dirty="0">
                <a:latin typeface="Arial" panose="020B0604020202020204" pitchFamily="34" charset="0"/>
                <a:cs typeface="Arial" panose="020B0604020202020204" pitchFamily="34" charset="0"/>
              </a:rPr>
              <a:t> ή με 16 αποχρώσεις του γκρίζου.</a:t>
            </a:r>
          </a:p>
        </p:txBody>
      </p:sp>
      <p:pic>
        <p:nvPicPr>
          <p:cNvPr id="2" name="Εικόνα 1"/>
          <p:cNvPicPr>
            <a:picLocks noChangeAspect="1"/>
          </p:cNvPicPr>
          <p:nvPr/>
        </p:nvPicPr>
        <p:blipFill>
          <a:blip r:embed="rId2" cstate="email">
            <a:extLst>
              <a:ext uri="{28A0092B-C50C-407E-A947-70E740481C1C}">
                <a14:useLocalDpi xmlns="" xmlns:a14="http://schemas.microsoft.com/office/drawing/2010/main" val="0"/>
              </a:ext>
            </a:extLst>
          </a:blip>
          <a:stretch>
            <a:fillRect/>
          </a:stretch>
        </p:blipFill>
        <p:spPr>
          <a:xfrm>
            <a:off x="1134000" y="1628800"/>
            <a:ext cx="6876000" cy="3914192"/>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p:cNvSpPr>
          <p:nvPr>
            <p:ph type="title"/>
          </p:nvPr>
        </p:nvSpPr>
        <p:spPr>
          <a:xfrm>
            <a:off x="0" y="125760"/>
            <a:ext cx="9144000" cy="1143000"/>
          </a:xfrm>
        </p:spPr>
        <p:txBody>
          <a:bodyPr/>
          <a:lstStyle/>
          <a:p>
            <a:r>
              <a:rPr lang="el-GR" altLang="el-GR" sz="3600" b="1" dirty="0" smtClean="0">
                <a:latin typeface="Arial" panose="020B0604020202020204" pitchFamily="34" charset="0"/>
                <a:cs typeface="Arial" panose="020B0604020202020204" pitchFamily="34" charset="0"/>
              </a:rPr>
              <a:t>Παραδείγματα </a:t>
            </a:r>
            <a:r>
              <a:rPr lang="el-GR" altLang="el-GR" sz="3600" b="1" dirty="0" err="1" smtClean="0">
                <a:latin typeface="Arial" panose="020B0604020202020204" pitchFamily="34" charset="0"/>
                <a:cs typeface="Arial" panose="020B0604020202020204" pitchFamily="34" charset="0"/>
              </a:rPr>
              <a:t>ραδιομετρικής</a:t>
            </a:r>
            <a:r>
              <a:rPr lang="el-GR" altLang="el-GR" sz="3600" b="1" dirty="0" smtClean="0">
                <a:latin typeface="Arial" panose="020B0604020202020204" pitchFamily="34" charset="0"/>
                <a:cs typeface="Arial" panose="020B0604020202020204" pitchFamily="34" charset="0"/>
              </a:rPr>
              <a:t> διακριτικής ικανότητας </a:t>
            </a:r>
            <a:r>
              <a:rPr lang="el-GR" altLang="el-GR" sz="2800" b="1" dirty="0" smtClean="0">
                <a:latin typeface="Arial" panose="020B0604020202020204" pitchFamily="34" charset="0"/>
                <a:cs typeface="Arial" panose="020B0604020202020204" pitchFamily="34" charset="0"/>
              </a:rPr>
              <a:t>(4)</a:t>
            </a:r>
          </a:p>
        </p:txBody>
      </p:sp>
      <p:sp>
        <p:nvSpPr>
          <p:cNvPr id="8" name="TextBox 7"/>
          <p:cNvSpPr txBox="1"/>
          <p:nvPr/>
        </p:nvSpPr>
        <p:spPr>
          <a:xfrm>
            <a:off x="517" y="5733256"/>
            <a:ext cx="9144000" cy="1015663"/>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23.</a:t>
            </a:r>
          </a:p>
          <a:p>
            <a:pPr algn="ctr"/>
            <a:r>
              <a:rPr lang="el-GR" sz="2000" dirty="0">
                <a:latin typeface="Arial" panose="020B0604020202020204" pitchFamily="34" charset="0"/>
                <a:cs typeface="Arial" panose="020B0604020202020204" pitchFamily="34" charset="0"/>
              </a:rPr>
              <a:t>Το παγχρωματικό κανάλι του δορυφόρου </a:t>
            </a:r>
            <a:r>
              <a:rPr lang="en-US" sz="2000" dirty="0" smtClean="0">
                <a:latin typeface="Arial" panose="020B0604020202020204" pitchFamily="34" charset="0"/>
                <a:cs typeface="Arial" panose="020B0604020202020204" pitchFamily="34" charset="0"/>
              </a:rPr>
              <a:t>ALOS</a:t>
            </a:r>
            <a:r>
              <a:rPr lang="el-GR" sz="2000" dirty="0" smtClean="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με </a:t>
            </a:r>
            <a:r>
              <a:rPr lang="el-GR" sz="2000" dirty="0" err="1">
                <a:latin typeface="Arial" panose="020B0604020202020204" pitchFamily="34" charset="0"/>
                <a:cs typeface="Arial" panose="020B0604020202020204" pitchFamily="34" charset="0"/>
              </a:rPr>
              <a:t>ραδιομετρική</a:t>
            </a:r>
            <a:r>
              <a:rPr lang="el-GR" sz="2000" dirty="0">
                <a:latin typeface="Arial" panose="020B0604020202020204" pitchFamily="34" charset="0"/>
                <a:cs typeface="Arial" panose="020B0604020202020204" pitchFamily="34" charset="0"/>
              </a:rPr>
              <a:t> διακριτική ικανότητα 2</a:t>
            </a:r>
            <a:r>
              <a:rPr lang="el-GR" sz="2000" baseline="30000" dirty="0">
                <a:latin typeface="Arial" panose="020B0604020202020204" pitchFamily="34" charset="0"/>
                <a:cs typeface="Arial" panose="020B0604020202020204" pitchFamily="34" charset="0"/>
              </a:rPr>
              <a:t>1</a:t>
            </a:r>
            <a:r>
              <a:rPr lang="el-GR" sz="2000" dirty="0">
                <a:latin typeface="Arial" panose="020B0604020202020204" pitchFamily="34" charset="0"/>
                <a:cs typeface="Arial" panose="020B0604020202020204" pitchFamily="34" charset="0"/>
              </a:rPr>
              <a:t> ή με 2 αποχρώσεις του γκρίζου.</a:t>
            </a:r>
          </a:p>
        </p:txBody>
      </p:sp>
      <p:pic>
        <p:nvPicPr>
          <p:cNvPr id="2" name="Εικόνα 1"/>
          <p:cNvPicPr>
            <a:picLocks/>
          </p:cNvPicPr>
          <p:nvPr/>
        </p:nvPicPr>
        <p:blipFill>
          <a:blip r:embed="rId2" cstate="email">
            <a:extLst>
              <a:ext uri="{28A0092B-C50C-407E-A947-70E740481C1C}">
                <a14:useLocalDpi xmlns="" xmlns:a14="http://schemas.microsoft.com/office/drawing/2010/main" val="0"/>
              </a:ext>
            </a:extLst>
          </a:blip>
          <a:stretch>
            <a:fillRect/>
          </a:stretch>
        </p:blipFill>
        <p:spPr>
          <a:xfrm>
            <a:off x="1134000" y="1593232"/>
            <a:ext cx="6876000" cy="3924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Τίτλος 1"/>
          <p:cNvSpPr>
            <a:spLocks noGrp="1"/>
          </p:cNvSpPr>
          <p:nvPr>
            <p:ph type="title"/>
          </p:nvPr>
        </p:nvSpPr>
        <p:spPr>
          <a:xfrm>
            <a:off x="107504" y="174179"/>
            <a:ext cx="8928993" cy="1238597"/>
          </a:xfrm>
        </p:spPr>
        <p:txBody>
          <a:bodyPr/>
          <a:lstStyle/>
          <a:p>
            <a:r>
              <a:rPr lang="el-GR" altLang="el-GR" b="1" dirty="0" smtClean="0">
                <a:latin typeface="Arial" panose="020B0604020202020204" pitchFamily="34" charset="0"/>
                <a:cs typeface="Arial" panose="020B0604020202020204" pitchFamily="34" charset="0"/>
              </a:rPr>
              <a:t>Φασματική διακριτική</a:t>
            </a:r>
            <a:br>
              <a:rPr lang="el-GR" altLang="el-GR" b="1" dirty="0" smtClean="0">
                <a:latin typeface="Arial" panose="020B0604020202020204" pitchFamily="34" charset="0"/>
                <a:cs typeface="Arial" panose="020B0604020202020204" pitchFamily="34" charset="0"/>
              </a:rPr>
            </a:br>
            <a:r>
              <a:rPr lang="el-GR" altLang="el-GR" b="1" dirty="0" smtClean="0">
                <a:latin typeface="Arial" panose="020B0604020202020204" pitchFamily="34" charset="0"/>
                <a:cs typeface="Arial" panose="020B0604020202020204" pitchFamily="34" charset="0"/>
              </a:rPr>
              <a:t>ικανότητα </a:t>
            </a:r>
            <a:r>
              <a:rPr lang="el-GR" altLang="el-GR" sz="3600" b="1" dirty="0" smtClean="0">
                <a:latin typeface="Arial" panose="020B0604020202020204" pitchFamily="34" charset="0"/>
                <a:cs typeface="Arial" panose="020B0604020202020204" pitchFamily="34" charset="0"/>
              </a:rPr>
              <a:t>(1)</a:t>
            </a:r>
            <a:endParaRPr lang="el-GR" altLang="el-GR" sz="3600" dirty="0" smtClean="0">
              <a:latin typeface="Arial" panose="020B0604020202020204" pitchFamily="34" charset="0"/>
              <a:cs typeface="Arial" panose="020B0604020202020204" pitchFamily="34" charset="0"/>
            </a:endParaRPr>
          </a:p>
        </p:txBody>
      </p:sp>
      <p:sp>
        <p:nvSpPr>
          <p:cNvPr id="68612" name="Ορθογώνιο 5"/>
          <p:cNvSpPr>
            <a:spLocks noChangeArrowheads="1"/>
          </p:cNvSpPr>
          <p:nvPr/>
        </p:nvSpPr>
        <p:spPr bwMode="auto">
          <a:xfrm>
            <a:off x="179511" y="1988840"/>
            <a:ext cx="8964489" cy="4801314"/>
          </a:xfrm>
          <a:prstGeom prst="rect">
            <a:avLst/>
          </a:prstGeom>
          <a:noFill/>
          <a:ln w="9525">
            <a:noFill/>
            <a:miter lim="800000"/>
            <a:headEnd/>
            <a:tailEnd/>
          </a:ln>
        </p:spPr>
        <p:txBody>
          <a:bodyPr wrap="square">
            <a:spAutoFit/>
          </a:bodyPr>
          <a:lstStyle/>
          <a:p>
            <a:pPr fontAlgn="base">
              <a:spcBef>
                <a:spcPct val="0"/>
              </a:spcBef>
              <a:spcAft>
                <a:spcPct val="0"/>
              </a:spcAft>
            </a:pPr>
            <a:r>
              <a:rPr lang="el-GR" altLang="el-GR" sz="2400" dirty="0">
                <a:solidFill>
                  <a:prstClr val="black"/>
                </a:solidFill>
                <a:latin typeface="Arial" panose="020B0604020202020204" pitchFamily="34" charset="0"/>
                <a:cs typeface="Arial" panose="020B0604020202020204" pitchFamily="34" charset="0"/>
              </a:rPr>
              <a:t>Η </a:t>
            </a:r>
            <a:r>
              <a:rPr lang="el-GR" altLang="el-GR" sz="2400" b="1" dirty="0">
                <a:latin typeface="Arial" panose="020B0604020202020204" pitchFamily="34" charset="0"/>
                <a:cs typeface="Arial" panose="020B0604020202020204" pitchFamily="34" charset="0"/>
              </a:rPr>
              <a:t>φασματική διακριτική ικανότητα</a:t>
            </a:r>
            <a:r>
              <a:rPr lang="el-GR" altLang="el-GR" sz="2400" dirty="0">
                <a:latin typeface="Arial" panose="020B0604020202020204" pitchFamily="34" charset="0"/>
                <a:cs typeface="Arial" panose="020B0604020202020204" pitchFamily="34" charset="0"/>
              </a:rPr>
              <a:t> (</a:t>
            </a:r>
            <a:r>
              <a:rPr lang="en-US" altLang="el-GR" sz="2400" dirty="0">
                <a:latin typeface="Arial" panose="020B0604020202020204" pitchFamily="34" charset="0"/>
                <a:cs typeface="Arial" panose="020B0604020202020204" pitchFamily="34" charset="0"/>
              </a:rPr>
              <a:t>spectral resolution</a:t>
            </a:r>
            <a:r>
              <a:rPr lang="el-GR" altLang="el-GR" sz="2400" dirty="0">
                <a:latin typeface="Arial" panose="020B0604020202020204" pitchFamily="34" charset="0"/>
                <a:cs typeface="Arial" panose="020B0604020202020204" pitchFamily="34" charset="0"/>
              </a:rPr>
              <a:t>) </a:t>
            </a:r>
            <a:r>
              <a:rPr lang="el-GR" altLang="el-GR" sz="2400" dirty="0">
                <a:solidFill>
                  <a:prstClr val="black"/>
                </a:solidFill>
                <a:latin typeface="Arial" panose="020B0604020202020204" pitchFamily="34" charset="0"/>
                <a:cs typeface="Arial" panose="020B0604020202020204" pitchFamily="34" charset="0"/>
              </a:rPr>
              <a:t>εκφράζει τη δυνατότητα αναγνώρισης επιφανειών με διαφορετικές φασματικές υπογραφές, δηλαδή επιφανειών που εκπέμπουν ή ανακλούν ΗΜ ακτινοβολία διαφορετικής, εν γένει, έντασης για το ίδιο μήκος </a:t>
            </a:r>
            <a:r>
              <a:rPr lang="el-GR" altLang="el-GR" sz="2400" dirty="0" smtClean="0">
                <a:solidFill>
                  <a:prstClr val="black"/>
                </a:solidFill>
                <a:latin typeface="Arial" panose="020B0604020202020204" pitchFamily="34" charset="0"/>
                <a:cs typeface="Arial" panose="020B0604020202020204" pitchFamily="34" charset="0"/>
              </a:rPr>
              <a:t>κύματος.</a:t>
            </a:r>
          </a:p>
          <a:p>
            <a:pPr fontAlgn="base">
              <a:spcBef>
                <a:spcPct val="0"/>
              </a:spcBef>
              <a:spcAft>
                <a:spcPct val="0"/>
              </a:spcAft>
            </a:pPr>
            <a:endParaRPr lang="el-GR" altLang="el-GR" dirty="0" smtClean="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el-GR" altLang="el-GR" sz="2400" dirty="0" smtClean="0">
                <a:solidFill>
                  <a:prstClr val="black"/>
                </a:solidFill>
                <a:latin typeface="Arial" panose="020B0604020202020204" pitchFamily="34" charset="0"/>
                <a:cs typeface="Arial" panose="020B0604020202020204" pitchFamily="34" charset="0"/>
              </a:rPr>
              <a:t>Ο </a:t>
            </a:r>
            <a:r>
              <a:rPr lang="el-GR" altLang="el-GR" sz="2400" dirty="0">
                <a:solidFill>
                  <a:prstClr val="black"/>
                </a:solidFill>
                <a:latin typeface="Arial" panose="020B0604020202020204" pitchFamily="34" charset="0"/>
                <a:cs typeface="Arial" panose="020B0604020202020204" pitchFamily="34" charset="0"/>
              </a:rPr>
              <a:t>δέκτης τηλεπισκόπησης δεν καταγράφει ακτινοβολία από διακριτά μήκη κύματος, αλλά από διακριτές ζώνες μηκών κύματος, κάθε μια από τις οποίες έχει ένα συγκεκριμένο πλάτος </a:t>
            </a:r>
            <a:r>
              <a:rPr lang="el-GR" altLang="el-GR" sz="2400" dirty="0" err="1">
                <a:solidFill>
                  <a:prstClr val="black"/>
                </a:solidFill>
                <a:latin typeface="Arial" panose="020B0604020202020204" pitchFamily="34" charset="0"/>
                <a:cs typeface="Arial" panose="020B0604020202020204" pitchFamily="34" charset="0"/>
              </a:rPr>
              <a:t>Δλ</a:t>
            </a:r>
            <a:r>
              <a:rPr lang="el-GR" altLang="el-GR" sz="2400" dirty="0">
                <a:solidFill>
                  <a:prstClr val="black"/>
                </a:solidFill>
                <a:latin typeface="Arial" panose="020B0604020202020204" pitchFamily="34" charset="0"/>
                <a:cs typeface="Arial" panose="020B0604020202020204" pitchFamily="34" charset="0"/>
              </a:rPr>
              <a:t> (</a:t>
            </a:r>
            <a:r>
              <a:rPr lang="el-GR" altLang="el-GR" sz="2400" dirty="0" err="1">
                <a:solidFill>
                  <a:prstClr val="black"/>
                </a:solidFill>
                <a:latin typeface="Arial" panose="020B0604020202020204" pitchFamily="34" charset="0"/>
                <a:cs typeface="Arial" panose="020B0604020202020204" pitchFamily="34" charset="0"/>
              </a:rPr>
              <a:t>Δλ</a:t>
            </a:r>
            <a:r>
              <a:rPr lang="el-GR" altLang="el-GR" sz="2400" dirty="0">
                <a:solidFill>
                  <a:prstClr val="black"/>
                </a:solidFill>
                <a:latin typeface="Arial" panose="020B0604020202020204" pitchFamily="34" charset="0"/>
                <a:cs typeface="Arial" panose="020B0604020202020204" pitchFamily="34" charset="0"/>
              </a:rPr>
              <a:t> είναι το διάστημα τιμών μήκους κύματος της ζώνης</a:t>
            </a:r>
            <a:r>
              <a:rPr lang="el-GR" altLang="el-GR" sz="2400" dirty="0" smtClean="0">
                <a:solidFill>
                  <a:prstClr val="black"/>
                </a:solidFill>
                <a:latin typeface="Arial" panose="020B0604020202020204" pitchFamily="34" charset="0"/>
                <a:cs typeface="Arial" panose="020B0604020202020204" pitchFamily="34" charset="0"/>
              </a:rPr>
              <a:t>).</a:t>
            </a:r>
          </a:p>
          <a:p>
            <a:pPr fontAlgn="base">
              <a:spcBef>
                <a:spcPct val="0"/>
              </a:spcBef>
              <a:spcAft>
                <a:spcPct val="0"/>
              </a:spcAft>
            </a:pPr>
            <a:endParaRPr lang="el-GR" altLang="el-GR" dirty="0" smtClean="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el-GR" altLang="el-GR" sz="2400" dirty="0" smtClean="0">
                <a:solidFill>
                  <a:prstClr val="black"/>
                </a:solidFill>
                <a:latin typeface="Arial" panose="020B0604020202020204" pitchFamily="34" charset="0"/>
                <a:cs typeface="Arial" panose="020B0604020202020204" pitchFamily="34" charset="0"/>
              </a:rPr>
              <a:t>Όσο </a:t>
            </a:r>
            <a:r>
              <a:rPr lang="el-GR" altLang="el-GR" sz="2400" dirty="0">
                <a:solidFill>
                  <a:prstClr val="black"/>
                </a:solidFill>
                <a:latin typeface="Arial" panose="020B0604020202020204" pitchFamily="34" charset="0"/>
                <a:cs typeface="Arial" panose="020B0604020202020204" pitchFamily="34" charset="0"/>
              </a:rPr>
              <a:t>μικρότερο είναι το </a:t>
            </a:r>
            <a:r>
              <a:rPr lang="el-GR" altLang="el-GR" sz="2400" dirty="0" err="1">
                <a:solidFill>
                  <a:prstClr val="black"/>
                </a:solidFill>
                <a:latin typeface="Arial" panose="020B0604020202020204" pitchFamily="34" charset="0"/>
                <a:cs typeface="Arial" panose="020B0604020202020204" pitchFamily="34" charset="0"/>
              </a:rPr>
              <a:t>Δλ</a:t>
            </a:r>
            <a:r>
              <a:rPr lang="el-GR" altLang="el-GR" sz="2400" dirty="0">
                <a:solidFill>
                  <a:prstClr val="black"/>
                </a:solidFill>
                <a:latin typeface="Arial" panose="020B0604020202020204" pitchFamily="34" charset="0"/>
                <a:cs typeface="Arial" panose="020B0604020202020204" pitchFamily="34" charset="0"/>
              </a:rPr>
              <a:t>, τόσο μεγαλύτερη είναι η φασματική διακριτική ικανότητα.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Ορθογώνιο 5"/>
          <p:cNvSpPr>
            <a:spLocks noChangeArrowheads="1"/>
          </p:cNvSpPr>
          <p:nvPr/>
        </p:nvSpPr>
        <p:spPr bwMode="auto">
          <a:xfrm>
            <a:off x="107503" y="2348881"/>
            <a:ext cx="9058721" cy="4509120"/>
          </a:xfrm>
          <a:prstGeom prst="rect">
            <a:avLst/>
          </a:prstGeom>
          <a:noFill/>
          <a:ln w="9525">
            <a:noFill/>
            <a:miter lim="800000"/>
            <a:headEnd/>
            <a:tailEnd/>
          </a:ln>
        </p:spPr>
        <p:txBody>
          <a:bodyPr wrap="square">
            <a:spAutoFit/>
          </a:bodyPr>
          <a:lstStyle/>
          <a:p>
            <a:pPr fontAlgn="base">
              <a:spcBef>
                <a:spcPct val="0"/>
              </a:spcBef>
              <a:spcAft>
                <a:spcPct val="0"/>
              </a:spcAft>
            </a:pPr>
            <a:r>
              <a:rPr lang="el-GR" altLang="el-GR" sz="2400" dirty="0">
                <a:solidFill>
                  <a:prstClr val="black"/>
                </a:solidFill>
                <a:latin typeface="Arial" panose="020B0604020202020204" pitchFamily="34" charset="0"/>
                <a:cs typeface="Arial" panose="020B0604020202020204" pitchFamily="34" charset="0"/>
              </a:rPr>
              <a:t>Στο βελτιωμένο θεματικό χαρτογράφο του δορυφόρου </a:t>
            </a:r>
            <a:r>
              <a:rPr lang="en-US" altLang="el-GR" sz="2400" dirty="0">
                <a:solidFill>
                  <a:prstClr val="black"/>
                </a:solidFill>
                <a:latin typeface="Arial" panose="020B0604020202020204" pitchFamily="34" charset="0"/>
                <a:cs typeface="Arial" panose="020B0604020202020204" pitchFamily="34" charset="0"/>
              </a:rPr>
              <a:t>Landsat</a:t>
            </a:r>
            <a:r>
              <a:rPr lang="el-GR" altLang="el-GR" sz="2400" dirty="0">
                <a:solidFill>
                  <a:prstClr val="black"/>
                </a:solidFill>
                <a:latin typeface="Arial" panose="020B0604020202020204" pitchFamily="34" charset="0"/>
                <a:cs typeface="Arial" panose="020B0604020202020204" pitchFamily="34" charset="0"/>
              </a:rPr>
              <a:t> 7, η φασματική ζώνη 1 (φυσικό μπλε) περιλαμβάνει μήκη κύματος 0.450 μ</a:t>
            </a:r>
            <a:r>
              <a:rPr lang="en-US" altLang="el-GR" sz="2400" dirty="0">
                <a:solidFill>
                  <a:prstClr val="black"/>
                </a:solidFill>
                <a:latin typeface="Arial" panose="020B0604020202020204" pitchFamily="34" charset="0"/>
                <a:cs typeface="Arial" panose="020B0604020202020204" pitchFamily="34" charset="0"/>
              </a:rPr>
              <a:t>m</a:t>
            </a:r>
            <a:r>
              <a:rPr lang="el-GR" altLang="el-GR" sz="2400" dirty="0">
                <a:solidFill>
                  <a:prstClr val="black"/>
                </a:solidFill>
                <a:latin typeface="Arial" panose="020B0604020202020204" pitchFamily="34" charset="0"/>
                <a:cs typeface="Arial" panose="020B0604020202020204" pitchFamily="34" charset="0"/>
              </a:rPr>
              <a:t> ως 0.515μ</a:t>
            </a:r>
            <a:r>
              <a:rPr lang="en-US" altLang="el-GR" sz="2400" dirty="0">
                <a:solidFill>
                  <a:prstClr val="black"/>
                </a:solidFill>
                <a:latin typeface="Arial" panose="020B0604020202020204" pitchFamily="34" charset="0"/>
                <a:cs typeface="Arial" panose="020B0604020202020204" pitchFamily="34" charset="0"/>
              </a:rPr>
              <a:t>m</a:t>
            </a:r>
            <a:r>
              <a:rPr lang="el-GR" altLang="el-GR" sz="2400" dirty="0">
                <a:solidFill>
                  <a:prstClr val="black"/>
                </a:solidFill>
                <a:latin typeface="Arial" panose="020B0604020202020204" pitchFamily="34" charset="0"/>
                <a:cs typeface="Arial" panose="020B0604020202020204" pitchFamily="34" charset="0"/>
              </a:rPr>
              <a:t>, οπότε Δλ=0.065 μ</a:t>
            </a:r>
            <a:r>
              <a:rPr lang="en-US" altLang="el-GR" sz="2400" dirty="0">
                <a:solidFill>
                  <a:prstClr val="black"/>
                </a:solidFill>
                <a:latin typeface="Arial" panose="020B0604020202020204" pitchFamily="34" charset="0"/>
                <a:cs typeface="Arial" panose="020B0604020202020204" pitchFamily="34" charset="0"/>
              </a:rPr>
              <a:t>m</a:t>
            </a:r>
            <a:r>
              <a:rPr lang="el-GR" altLang="el-GR" sz="2400" dirty="0">
                <a:solidFill>
                  <a:prstClr val="black"/>
                </a:solidFill>
                <a:latin typeface="Arial" panose="020B0604020202020204" pitchFamily="34" charset="0"/>
                <a:cs typeface="Arial" panose="020B0604020202020204" pitchFamily="34" charset="0"/>
              </a:rPr>
              <a:t>. </a:t>
            </a:r>
            <a:endParaRPr lang="el-GR" altLang="el-GR" sz="2400" dirty="0" smtClean="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el-GR" altLang="el-GR" sz="2400" dirty="0" smtClean="0">
                <a:solidFill>
                  <a:prstClr val="black"/>
                </a:solidFill>
                <a:latin typeface="Arial" panose="020B0604020202020204" pitchFamily="34" charset="0"/>
                <a:cs typeface="Arial" panose="020B0604020202020204" pitchFamily="34" charset="0"/>
              </a:rPr>
              <a:t>Η </a:t>
            </a:r>
            <a:r>
              <a:rPr lang="el-GR" altLang="el-GR" sz="2400" dirty="0">
                <a:solidFill>
                  <a:prstClr val="black"/>
                </a:solidFill>
                <a:latin typeface="Arial" panose="020B0604020202020204" pitchFamily="34" charset="0"/>
                <a:cs typeface="Arial" panose="020B0604020202020204" pitchFamily="34" charset="0"/>
              </a:rPr>
              <a:t>φασματική ζώνη 5 (υπέρυθρο ανάκλασης) εκτείνεται από τα 1.550 μ</a:t>
            </a:r>
            <a:r>
              <a:rPr lang="en-US" altLang="el-GR" sz="2400" dirty="0">
                <a:solidFill>
                  <a:prstClr val="black"/>
                </a:solidFill>
                <a:latin typeface="Arial" panose="020B0604020202020204" pitchFamily="34" charset="0"/>
                <a:cs typeface="Arial" panose="020B0604020202020204" pitchFamily="34" charset="0"/>
              </a:rPr>
              <a:t>m</a:t>
            </a:r>
            <a:r>
              <a:rPr lang="el-GR" altLang="el-GR" sz="2400" dirty="0">
                <a:solidFill>
                  <a:prstClr val="black"/>
                </a:solidFill>
                <a:latin typeface="Arial" panose="020B0604020202020204" pitchFamily="34" charset="0"/>
                <a:cs typeface="Arial" panose="020B0604020202020204" pitchFamily="34" charset="0"/>
              </a:rPr>
              <a:t> ως τα 1.750 μ</a:t>
            </a:r>
            <a:r>
              <a:rPr lang="en-US" altLang="el-GR" sz="2400" dirty="0">
                <a:solidFill>
                  <a:prstClr val="black"/>
                </a:solidFill>
                <a:latin typeface="Arial" panose="020B0604020202020204" pitchFamily="34" charset="0"/>
                <a:cs typeface="Arial" panose="020B0604020202020204" pitchFamily="34" charset="0"/>
              </a:rPr>
              <a:t>m</a:t>
            </a:r>
            <a:r>
              <a:rPr lang="el-GR" altLang="el-GR" sz="2400" dirty="0">
                <a:solidFill>
                  <a:prstClr val="black"/>
                </a:solidFill>
                <a:latin typeface="Arial" panose="020B0604020202020204" pitchFamily="34" charset="0"/>
                <a:cs typeface="Arial" panose="020B0604020202020204" pitchFamily="34" charset="0"/>
              </a:rPr>
              <a:t> (Δλ=0.200 μ</a:t>
            </a:r>
            <a:r>
              <a:rPr lang="en-US" altLang="el-GR" sz="2400" dirty="0">
                <a:solidFill>
                  <a:prstClr val="black"/>
                </a:solidFill>
                <a:latin typeface="Arial" panose="020B0604020202020204" pitchFamily="34" charset="0"/>
                <a:cs typeface="Arial" panose="020B0604020202020204" pitchFamily="34" charset="0"/>
              </a:rPr>
              <a:t>m</a:t>
            </a:r>
            <a:r>
              <a:rPr lang="el-GR" altLang="el-GR" sz="2400" dirty="0">
                <a:solidFill>
                  <a:prstClr val="black"/>
                </a:solidFill>
                <a:latin typeface="Arial" panose="020B0604020202020204" pitchFamily="34" charset="0"/>
                <a:cs typeface="Arial" panose="020B0604020202020204" pitchFamily="34" charset="0"/>
              </a:rPr>
              <a:t>) και η παγχρωματική ζώνη εκτείνεται από τα 0.520 μ</a:t>
            </a:r>
            <a:r>
              <a:rPr lang="en-US" altLang="el-GR" sz="2400" dirty="0">
                <a:solidFill>
                  <a:prstClr val="black"/>
                </a:solidFill>
                <a:latin typeface="Arial" panose="020B0604020202020204" pitchFamily="34" charset="0"/>
                <a:cs typeface="Arial" panose="020B0604020202020204" pitchFamily="34" charset="0"/>
              </a:rPr>
              <a:t>m</a:t>
            </a:r>
            <a:r>
              <a:rPr lang="el-GR" altLang="el-GR" sz="2400" dirty="0">
                <a:solidFill>
                  <a:prstClr val="black"/>
                </a:solidFill>
                <a:latin typeface="Arial" panose="020B0604020202020204" pitchFamily="34" charset="0"/>
                <a:cs typeface="Arial" panose="020B0604020202020204" pitchFamily="34" charset="0"/>
              </a:rPr>
              <a:t> ως τα 0.900 μ</a:t>
            </a:r>
            <a:r>
              <a:rPr lang="en-US" altLang="el-GR" sz="2400" dirty="0">
                <a:solidFill>
                  <a:prstClr val="black"/>
                </a:solidFill>
                <a:latin typeface="Arial" panose="020B0604020202020204" pitchFamily="34" charset="0"/>
                <a:cs typeface="Arial" panose="020B0604020202020204" pitchFamily="34" charset="0"/>
              </a:rPr>
              <a:t>m</a:t>
            </a:r>
            <a:r>
              <a:rPr lang="el-GR" altLang="el-GR" sz="2400" dirty="0">
                <a:solidFill>
                  <a:prstClr val="black"/>
                </a:solidFill>
                <a:latin typeface="Arial" panose="020B0604020202020204" pitchFamily="34" charset="0"/>
                <a:cs typeface="Arial" panose="020B0604020202020204" pitchFamily="34" charset="0"/>
              </a:rPr>
              <a:t> (Δλ=0.380 μ</a:t>
            </a:r>
            <a:r>
              <a:rPr lang="en-US" altLang="el-GR" sz="2400" dirty="0">
                <a:solidFill>
                  <a:prstClr val="black"/>
                </a:solidFill>
                <a:latin typeface="Arial" panose="020B0604020202020204" pitchFamily="34" charset="0"/>
                <a:cs typeface="Arial" panose="020B0604020202020204" pitchFamily="34" charset="0"/>
              </a:rPr>
              <a:t>m</a:t>
            </a:r>
            <a:r>
              <a:rPr lang="el-GR" altLang="el-GR" sz="2400" dirty="0" smtClean="0">
                <a:solidFill>
                  <a:prstClr val="black"/>
                </a:solidFill>
                <a:latin typeface="Arial" panose="020B0604020202020204" pitchFamily="34" charset="0"/>
                <a:cs typeface="Arial" panose="020B0604020202020204" pitchFamily="34" charset="0"/>
              </a:rPr>
              <a:t>).</a:t>
            </a:r>
          </a:p>
          <a:p>
            <a:pPr fontAlgn="base">
              <a:spcBef>
                <a:spcPct val="0"/>
              </a:spcBef>
              <a:spcAft>
                <a:spcPct val="0"/>
              </a:spcAft>
            </a:pPr>
            <a:endParaRPr lang="el-GR" altLang="el-GR" sz="2400" dirty="0" smtClean="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el-GR" altLang="el-GR" sz="2400" dirty="0" smtClean="0">
                <a:solidFill>
                  <a:prstClr val="black"/>
                </a:solidFill>
                <a:latin typeface="Arial" panose="020B0604020202020204" pitchFamily="34" charset="0"/>
                <a:cs typeface="Arial" panose="020B0604020202020204" pitchFamily="34" charset="0"/>
              </a:rPr>
              <a:t>Κατά </a:t>
            </a:r>
            <a:r>
              <a:rPr lang="el-GR" altLang="el-GR" sz="2400" dirty="0">
                <a:solidFill>
                  <a:prstClr val="black"/>
                </a:solidFill>
                <a:latin typeface="Arial" panose="020B0604020202020204" pitchFamily="34" charset="0"/>
                <a:cs typeface="Arial" panose="020B0604020202020204" pitchFamily="34" charset="0"/>
              </a:rPr>
              <a:t>συνέπεια, η φασματική ζώνη 1 έχει τη μεγαλύτερη φασματική διακριτική ικανότητα, ακολουθεί η ζώνη 5, ενώ η παγχρωματική ζώνη (από φυσικό ερυθρό ως εγγύς υπέρυθρο ανάκλασης) έχει τη μικρότερη διακριτική ικανότητα.</a:t>
            </a:r>
          </a:p>
          <a:p>
            <a:pPr algn="just" fontAlgn="base">
              <a:spcBef>
                <a:spcPct val="0"/>
              </a:spcBef>
              <a:spcAft>
                <a:spcPct val="0"/>
              </a:spcAft>
            </a:pPr>
            <a:endParaRPr lang="el-GR" altLang="el-GR" sz="2400" dirty="0">
              <a:solidFill>
                <a:prstClr val="black"/>
              </a:solidFill>
              <a:latin typeface="Times New Roman" pitchFamily="16" charset="0"/>
            </a:endParaRPr>
          </a:p>
        </p:txBody>
      </p:sp>
      <p:sp>
        <p:nvSpPr>
          <p:cNvPr id="5" name="Τίτλος 1"/>
          <p:cNvSpPr>
            <a:spLocks noGrp="1"/>
          </p:cNvSpPr>
          <p:nvPr>
            <p:ph type="title"/>
          </p:nvPr>
        </p:nvSpPr>
        <p:spPr>
          <a:xfrm>
            <a:off x="107504" y="174179"/>
            <a:ext cx="8928993" cy="1238597"/>
          </a:xfrm>
        </p:spPr>
        <p:txBody>
          <a:bodyPr/>
          <a:lstStyle/>
          <a:p>
            <a:r>
              <a:rPr lang="el-GR" altLang="el-GR" b="1" dirty="0" smtClean="0">
                <a:latin typeface="Arial" panose="020B0604020202020204" pitchFamily="34" charset="0"/>
                <a:cs typeface="Arial" panose="020B0604020202020204" pitchFamily="34" charset="0"/>
              </a:rPr>
              <a:t>Φασματική διακριτική</a:t>
            </a:r>
            <a:br>
              <a:rPr lang="el-GR" altLang="el-GR" b="1" dirty="0" smtClean="0">
                <a:latin typeface="Arial" panose="020B0604020202020204" pitchFamily="34" charset="0"/>
                <a:cs typeface="Arial" panose="020B0604020202020204" pitchFamily="34" charset="0"/>
              </a:rPr>
            </a:br>
            <a:r>
              <a:rPr lang="el-GR" altLang="el-GR" b="1" dirty="0" smtClean="0">
                <a:latin typeface="Arial" panose="020B0604020202020204" pitchFamily="34" charset="0"/>
                <a:cs typeface="Arial" panose="020B0604020202020204" pitchFamily="34" charset="0"/>
              </a:rPr>
              <a:t>ικανότητα </a:t>
            </a:r>
            <a:r>
              <a:rPr lang="el-GR" altLang="el-GR" sz="3600" b="1" dirty="0" smtClean="0">
                <a:latin typeface="Arial" panose="020B0604020202020204" pitchFamily="34" charset="0"/>
                <a:cs typeface="Arial" panose="020B0604020202020204" pitchFamily="34" charset="0"/>
              </a:rPr>
              <a:t>(2)</a:t>
            </a:r>
            <a:endParaRPr lang="el-GR" altLang="el-GR" sz="360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2"/>
          <p:cNvPicPr>
            <a:picLocks noChangeAspect="1" noChangeArrowheads="1"/>
          </p:cNvPicPr>
          <p:nvPr/>
        </p:nvPicPr>
        <p:blipFill>
          <a:blip r:embed="rId2" cstate="email"/>
          <a:srcRect/>
          <a:stretch>
            <a:fillRect/>
          </a:stretch>
        </p:blipFill>
        <p:spPr bwMode="auto">
          <a:xfrm>
            <a:off x="1187624" y="1788665"/>
            <a:ext cx="6768752" cy="4304631"/>
          </a:xfrm>
          <a:prstGeom prst="rect">
            <a:avLst/>
          </a:prstGeom>
          <a:noFill/>
          <a:ln w="9525">
            <a:noFill/>
            <a:miter lim="800000"/>
            <a:headEnd/>
            <a:tailEnd/>
          </a:ln>
          <a:effectLst/>
        </p:spPr>
      </p:pic>
      <p:sp>
        <p:nvSpPr>
          <p:cNvPr id="3" name="Τίτλος 1"/>
          <p:cNvSpPr>
            <a:spLocks noGrp="1"/>
          </p:cNvSpPr>
          <p:nvPr>
            <p:ph type="title"/>
          </p:nvPr>
        </p:nvSpPr>
        <p:spPr>
          <a:xfrm>
            <a:off x="107504" y="174179"/>
            <a:ext cx="8928993" cy="1238597"/>
          </a:xfrm>
        </p:spPr>
        <p:txBody>
          <a:bodyPr/>
          <a:lstStyle/>
          <a:p>
            <a:r>
              <a:rPr lang="el-GR" altLang="el-GR" b="1" dirty="0" smtClean="0">
                <a:latin typeface="Arial" panose="020B0604020202020204" pitchFamily="34" charset="0"/>
                <a:cs typeface="Arial" panose="020B0604020202020204" pitchFamily="34" charset="0"/>
              </a:rPr>
              <a:t>Φασματική διακριτική</a:t>
            </a:r>
            <a:br>
              <a:rPr lang="el-GR" altLang="el-GR" b="1" dirty="0" smtClean="0">
                <a:latin typeface="Arial" panose="020B0604020202020204" pitchFamily="34" charset="0"/>
                <a:cs typeface="Arial" panose="020B0604020202020204" pitchFamily="34" charset="0"/>
              </a:rPr>
            </a:br>
            <a:r>
              <a:rPr lang="el-GR" altLang="el-GR" b="1" dirty="0" smtClean="0">
                <a:latin typeface="Arial" panose="020B0604020202020204" pitchFamily="34" charset="0"/>
                <a:cs typeface="Arial" panose="020B0604020202020204" pitchFamily="34" charset="0"/>
              </a:rPr>
              <a:t>ικανότητα </a:t>
            </a:r>
            <a:r>
              <a:rPr lang="el-GR" altLang="el-GR" sz="3600" b="1" dirty="0" smtClean="0">
                <a:latin typeface="Arial" panose="020B0604020202020204" pitchFamily="34" charset="0"/>
                <a:cs typeface="Arial" panose="020B0604020202020204" pitchFamily="34" charset="0"/>
              </a:rPr>
              <a:t>(3)</a:t>
            </a:r>
            <a:endParaRPr lang="el-GR" altLang="el-GR" sz="3600" dirty="0" smtClean="0">
              <a:latin typeface="Arial" panose="020B0604020202020204" pitchFamily="34" charset="0"/>
              <a:cs typeface="Arial" panose="020B0604020202020204" pitchFamily="34" charset="0"/>
            </a:endParaRPr>
          </a:p>
        </p:txBody>
      </p:sp>
      <p:sp>
        <p:nvSpPr>
          <p:cNvPr id="4" name="TextBox 3"/>
          <p:cNvSpPr txBox="1"/>
          <p:nvPr/>
        </p:nvSpPr>
        <p:spPr>
          <a:xfrm>
            <a:off x="3851920" y="6237312"/>
            <a:ext cx="1440160" cy="400110"/>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15. </a:t>
            </a:r>
            <a:endParaRPr lang="el-GR"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Τίτλος 1"/>
          <p:cNvSpPr>
            <a:spLocks noGrp="1"/>
          </p:cNvSpPr>
          <p:nvPr>
            <p:ph type="title"/>
          </p:nvPr>
        </p:nvSpPr>
        <p:spPr>
          <a:xfrm>
            <a:off x="22224" y="116632"/>
            <a:ext cx="9121775" cy="1022574"/>
          </a:xfrm>
        </p:spPr>
        <p:txBody>
          <a:bodyPr/>
          <a:lstStyle/>
          <a:p>
            <a:r>
              <a:rPr lang="el-GR" altLang="el-GR" b="1" dirty="0" smtClean="0">
                <a:latin typeface="Arial" panose="020B0604020202020204" pitchFamily="34" charset="0"/>
                <a:cs typeface="Arial" panose="020B0604020202020204" pitchFamily="34" charset="0"/>
              </a:rPr>
              <a:t>Χρονική διακριτική ικανότητα</a:t>
            </a:r>
            <a:endParaRPr lang="el-GR" altLang="el-GR" dirty="0" smtClean="0">
              <a:latin typeface="Arial" panose="020B0604020202020204" pitchFamily="34" charset="0"/>
              <a:cs typeface="Arial" panose="020B0604020202020204" pitchFamily="34" charset="0"/>
            </a:endParaRPr>
          </a:p>
        </p:txBody>
      </p:sp>
      <p:sp>
        <p:nvSpPr>
          <p:cNvPr id="71684" name="Ορθογώνιο 5"/>
          <p:cNvSpPr>
            <a:spLocks noChangeArrowheads="1"/>
          </p:cNvSpPr>
          <p:nvPr/>
        </p:nvSpPr>
        <p:spPr bwMode="auto">
          <a:xfrm>
            <a:off x="107503" y="2217053"/>
            <a:ext cx="9058721" cy="4524315"/>
          </a:xfrm>
          <a:prstGeom prst="rect">
            <a:avLst/>
          </a:prstGeom>
          <a:noFill/>
          <a:ln w="9525">
            <a:noFill/>
            <a:miter lim="800000"/>
            <a:headEnd/>
            <a:tailEnd/>
          </a:ln>
        </p:spPr>
        <p:txBody>
          <a:bodyPr wrap="square">
            <a:spAutoFit/>
          </a:bodyPr>
          <a:lstStyle/>
          <a:p>
            <a:pPr fontAlgn="base">
              <a:spcBef>
                <a:spcPct val="0"/>
              </a:spcBef>
              <a:spcAft>
                <a:spcPct val="0"/>
              </a:spcAft>
            </a:pPr>
            <a:r>
              <a:rPr lang="el-GR" altLang="el-GR" sz="2400" dirty="0">
                <a:solidFill>
                  <a:prstClr val="black"/>
                </a:solidFill>
                <a:latin typeface="Arial" panose="020B0604020202020204" pitchFamily="34" charset="0"/>
                <a:cs typeface="Arial" panose="020B0604020202020204" pitchFamily="34" charset="0"/>
              </a:rPr>
              <a:t>Η </a:t>
            </a:r>
            <a:r>
              <a:rPr lang="el-GR" altLang="el-GR" sz="2400" b="1" dirty="0">
                <a:latin typeface="Arial" panose="020B0604020202020204" pitchFamily="34" charset="0"/>
                <a:cs typeface="Arial" panose="020B0604020202020204" pitchFamily="34" charset="0"/>
              </a:rPr>
              <a:t>Περίοδος </a:t>
            </a:r>
            <a:r>
              <a:rPr lang="el-GR" altLang="el-GR" sz="2400" b="1" dirty="0" err="1">
                <a:latin typeface="Arial" panose="020B0604020202020204" pitchFamily="34" charset="0"/>
                <a:cs typeface="Arial" panose="020B0604020202020204" pitchFamily="34" charset="0"/>
              </a:rPr>
              <a:t>Επαναληψιμότητας</a:t>
            </a:r>
            <a:r>
              <a:rPr lang="el-GR" altLang="el-GR" sz="2400" b="1" dirty="0">
                <a:latin typeface="Arial" panose="020B0604020202020204" pitchFamily="34" charset="0"/>
                <a:cs typeface="Arial" panose="020B0604020202020204" pitchFamily="34" charset="0"/>
              </a:rPr>
              <a:t> Εικόνας (</a:t>
            </a:r>
            <a:r>
              <a:rPr lang="en-US" altLang="el-GR" sz="2400" b="1" dirty="0">
                <a:latin typeface="Arial" panose="020B0604020202020204" pitchFamily="34" charset="0"/>
                <a:cs typeface="Arial" panose="020B0604020202020204" pitchFamily="34" charset="0"/>
              </a:rPr>
              <a:t>revisit time</a:t>
            </a:r>
            <a:r>
              <a:rPr lang="el-GR" altLang="el-GR" sz="2400" b="1" dirty="0">
                <a:latin typeface="Arial" panose="020B0604020202020204" pitchFamily="34" charset="0"/>
                <a:cs typeface="Arial" panose="020B0604020202020204" pitchFamily="34" charset="0"/>
              </a:rPr>
              <a:t>)</a:t>
            </a:r>
            <a:r>
              <a:rPr lang="el-GR" altLang="el-GR" sz="2400" dirty="0">
                <a:solidFill>
                  <a:prstClr val="black"/>
                </a:solidFill>
                <a:latin typeface="Arial" panose="020B0604020202020204" pitchFamily="34" charset="0"/>
                <a:cs typeface="Arial" panose="020B0604020202020204" pitchFamily="34" charset="0"/>
              </a:rPr>
              <a:t>, που ονομάζεται επίσης και </a:t>
            </a:r>
            <a:r>
              <a:rPr lang="el-GR" altLang="el-GR" sz="2400" b="1" dirty="0">
                <a:latin typeface="Arial" panose="020B0604020202020204" pitchFamily="34" charset="0"/>
                <a:cs typeface="Arial" panose="020B0604020202020204" pitchFamily="34" charset="0"/>
              </a:rPr>
              <a:t>χρονική διακριτική ικανότητα (</a:t>
            </a:r>
            <a:r>
              <a:rPr lang="en-US" altLang="el-GR" sz="2400" b="1" dirty="0">
                <a:latin typeface="Arial" panose="020B0604020202020204" pitchFamily="34" charset="0"/>
                <a:cs typeface="Arial" panose="020B0604020202020204" pitchFamily="34" charset="0"/>
              </a:rPr>
              <a:t>temporal resolution</a:t>
            </a:r>
            <a:r>
              <a:rPr lang="el-GR" altLang="el-GR" sz="2400" b="1" dirty="0">
                <a:latin typeface="Arial" panose="020B0604020202020204" pitchFamily="34" charset="0"/>
                <a:cs typeface="Arial" panose="020B0604020202020204" pitchFamily="34" charset="0"/>
              </a:rPr>
              <a:t>) </a:t>
            </a:r>
            <a:r>
              <a:rPr lang="el-GR" altLang="el-GR" sz="2400" dirty="0">
                <a:solidFill>
                  <a:prstClr val="black"/>
                </a:solidFill>
                <a:latin typeface="Arial" panose="020B0604020202020204" pitchFamily="34" charset="0"/>
                <a:cs typeface="Arial" panose="020B0604020202020204" pitchFamily="34" charset="0"/>
              </a:rPr>
              <a:t>εκφράζει το χρόνο που χρειάζεται ένας δέκτης (συνήθως δορυφόρος) να βρεθεί πάνω από την ίδια ακριβώς περιοχή και να λάβει μία νέα </a:t>
            </a:r>
            <a:r>
              <a:rPr lang="el-GR" altLang="el-GR" sz="2400" dirty="0" smtClean="0">
                <a:solidFill>
                  <a:prstClr val="black"/>
                </a:solidFill>
                <a:latin typeface="Arial" panose="020B0604020202020204" pitchFamily="34" charset="0"/>
                <a:cs typeface="Arial" panose="020B0604020202020204" pitchFamily="34" charset="0"/>
              </a:rPr>
              <a:t>εικόνα.</a:t>
            </a:r>
          </a:p>
          <a:p>
            <a:pPr fontAlgn="base">
              <a:spcBef>
                <a:spcPct val="0"/>
              </a:spcBef>
              <a:spcAft>
                <a:spcPct val="0"/>
              </a:spcAft>
            </a:pPr>
            <a:endParaRPr lang="el-GR" altLang="el-GR" sz="2400" dirty="0" smtClean="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el-GR" altLang="el-GR" sz="2400" dirty="0" smtClean="0">
                <a:solidFill>
                  <a:prstClr val="black"/>
                </a:solidFill>
                <a:latin typeface="Arial" panose="020B0604020202020204" pitchFamily="34" charset="0"/>
                <a:cs typeface="Arial" panose="020B0604020202020204" pitchFamily="34" charset="0"/>
              </a:rPr>
              <a:t>Όπως </a:t>
            </a:r>
            <a:r>
              <a:rPr lang="el-GR" altLang="el-GR" sz="2400" dirty="0">
                <a:solidFill>
                  <a:prstClr val="black"/>
                </a:solidFill>
                <a:latin typeface="Arial" panose="020B0604020202020204" pitchFamily="34" charset="0"/>
                <a:cs typeface="Arial" panose="020B0604020202020204" pitchFamily="34" charset="0"/>
              </a:rPr>
              <a:t>θα δούμε στη συνέχεια στους πρώτους δορυφόρους, όπως ο </a:t>
            </a:r>
            <a:r>
              <a:rPr lang="en-US" altLang="el-GR" sz="2400" dirty="0">
                <a:solidFill>
                  <a:prstClr val="black"/>
                </a:solidFill>
                <a:latin typeface="Arial" panose="020B0604020202020204" pitchFamily="34" charset="0"/>
                <a:cs typeface="Arial" panose="020B0604020202020204" pitchFamily="34" charset="0"/>
              </a:rPr>
              <a:t>Landsat</a:t>
            </a:r>
            <a:r>
              <a:rPr lang="el-GR" altLang="el-GR" sz="2400" dirty="0" smtClean="0">
                <a:solidFill>
                  <a:prstClr val="black"/>
                </a:solidFill>
                <a:latin typeface="Arial" panose="020B0604020202020204" pitchFamily="34" charset="0"/>
                <a:cs typeface="Arial" panose="020B0604020202020204" pitchFamily="34" charset="0"/>
              </a:rPr>
              <a:t>, </a:t>
            </a:r>
            <a:r>
              <a:rPr lang="el-GR" altLang="el-GR" sz="2400" dirty="0">
                <a:solidFill>
                  <a:prstClr val="black"/>
                </a:solidFill>
                <a:latin typeface="Arial" panose="020B0604020202020204" pitchFamily="34" charset="0"/>
                <a:cs typeface="Arial" panose="020B0604020202020204" pitchFamily="34" charset="0"/>
              </a:rPr>
              <a:t>η περίοδος αυτή ανερχόταν σε 16 έως 18 ημέρες, ενώ στους νεότερους δορυφόρους, που έχουν τη δυνατότητα να στρέφουν τους δέκτες τους, η περίοδος αυτή μπορεί να είναι μία ή δύο ημέρες. </a:t>
            </a:r>
          </a:p>
          <a:p>
            <a:pPr algn="just" fontAlgn="base">
              <a:spcBef>
                <a:spcPct val="0"/>
              </a:spcBef>
              <a:spcAft>
                <a:spcPct val="0"/>
              </a:spcAft>
            </a:pPr>
            <a:endParaRPr lang="el-GR" altLang="el-GR" sz="2400" dirty="0">
              <a:solidFill>
                <a:prstClr val="black"/>
              </a:solidFill>
              <a:latin typeface="Times New Roman" pitchFamily="16"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1"/>
          <p:cNvSpPr>
            <a:spLocks noGrp="1" noChangeArrowheads="1"/>
          </p:cNvSpPr>
          <p:nvPr>
            <p:ph type="title"/>
          </p:nvPr>
        </p:nvSpPr>
        <p:spPr>
          <a:xfrm>
            <a:off x="457200" y="3294112"/>
            <a:ext cx="8229600" cy="11430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GR" altLang="el-GR" sz="4000" b="1" i="1" dirty="0" smtClean="0">
                <a:latin typeface="Arial" panose="020B0604020202020204" pitchFamily="34" charset="0"/>
                <a:cs typeface="Arial" panose="020B0604020202020204" pitchFamily="34" charset="0"/>
              </a:rPr>
              <a:t>ΔΟΡΥΦΟΡΙΚΕΣ ΕΙΚΟΝΕΣ</a:t>
            </a:r>
            <a:r>
              <a:rPr lang="el-GR" altLang="el-GR" sz="3600" b="1" dirty="0" smtClean="0">
                <a:solidFill>
                  <a:srgbClr val="FF0000"/>
                </a:solidFill>
              </a:rPr>
              <a:t/>
            </a:r>
            <a:br>
              <a:rPr lang="el-GR" altLang="el-GR" sz="3600" b="1" dirty="0" smtClean="0">
                <a:solidFill>
                  <a:srgbClr val="FF0000"/>
                </a:solidFill>
              </a:rPr>
            </a:br>
            <a:endParaRPr lang="el-GR" altLang="el-GR" sz="3600" b="1" dirty="0" smtClean="0">
              <a:solidFill>
                <a:srgbClr val="FF0000"/>
              </a:solidFill>
            </a:endParaRPr>
          </a:p>
        </p:txBody>
      </p:sp>
      <p:sp>
        <p:nvSpPr>
          <p:cNvPr id="2" name="Ορθογώνιο 1"/>
          <p:cNvSpPr/>
          <p:nvPr/>
        </p:nvSpPr>
        <p:spPr>
          <a:xfrm>
            <a:off x="0" y="398274"/>
            <a:ext cx="9144000" cy="1446550"/>
          </a:xfrm>
          <a:prstGeom prst="rect">
            <a:avLst/>
          </a:prstGeom>
        </p:spPr>
        <p:txBody>
          <a:bodyPr wrap="square">
            <a:spAutoFit/>
          </a:bodyPr>
          <a:lstStyle/>
          <a:p>
            <a:pPr lvl="0" algn="ctr"/>
            <a:r>
              <a:rPr lang="el-GR" altLang="el-GR" sz="4400" b="1" dirty="0">
                <a:solidFill>
                  <a:prstClr val="black"/>
                </a:solidFill>
                <a:latin typeface="Arial" charset="0"/>
                <a:cs typeface="Arial" charset="0"/>
              </a:rPr>
              <a:t>Δεδομένα Τηλεπισκόπησης-</a:t>
            </a:r>
          </a:p>
          <a:p>
            <a:pPr lvl="0" algn="ctr"/>
            <a:r>
              <a:rPr lang="el-GR" altLang="el-GR" sz="4400" b="1" dirty="0">
                <a:solidFill>
                  <a:prstClr val="black"/>
                </a:solidFill>
                <a:latin typeface="Arial" charset="0"/>
                <a:cs typeface="Arial" charset="0"/>
              </a:rPr>
              <a:t>Βασικές Έννοιες</a:t>
            </a:r>
            <a:endParaRPr lang="el-GR" sz="32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260648"/>
            <a:ext cx="9144000" cy="1152128"/>
          </a:xfrm>
        </p:spPr>
        <p:txBody>
          <a:bodyPr/>
          <a:lstStyle/>
          <a:p>
            <a:r>
              <a:rPr lang="el-GR" altLang="el-GR" sz="3600" b="1" dirty="0" smtClean="0">
                <a:latin typeface="Arial" panose="020B0604020202020204" pitchFamily="34" charset="0"/>
                <a:cs typeface="Arial" panose="020B0604020202020204" pitchFamily="34" charset="0"/>
              </a:rPr>
              <a:t>Σχηματισμός 3 δορυφόρων (</a:t>
            </a:r>
            <a:r>
              <a:rPr lang="fr-FR" altLang="el-GR" sz="3600" b="1" dirty="0" smtClean="0">
                <a:latin typeface="Arial" panose="020B0604020202020204" pitchFamily="34" charset="0"/>
                <a:cs typeface="Arial" panose="020B0604020202020204" pitchFamily="34" charset="0"/>
              </a:rPr>
              <a:t>constellation of 3 satellites</a:t>
            </a:r>
            <a:r>
              <a:rPr lang="el-GR" altLang="el-GR" sz="3600" b="1" dirty="0" smtClean="0">
                <a:latin typeface="Arial" panose="020B0604020202020204" pitchFamily="34" charset="0"/>
                <a:cs typeface="Arial" panose="020B0604020202020204" pitchFamily="34" charset="0"/>
              </a:rPr>
              <a:t>)</a:t>
            </a:r>
            <a:r>
              <a:rPr lang="fr-FR" altLang="el-GR" sz="3600" b="1" dirty="0" smtClean="0">
                <a:latin typeface="Arial" panose="020B0604020202020204" pitchFamily="34" charset="0"/>
                <a:cs typeface="Arial" panose="020B0604020202020204" pitchFamily="34" charset="0"/>
              </a:rPr>
              <a:t> </a:t>
            </a:r>
            <a:r>
              <a:rPr lang="fr-FR" altLang="el-GR" sz="2800" b="1" dirty="0" smtClean="0">
                <a:latin typeface="Arial" panose="020B0604020202020204" pitchFamily="34" charset="0"/>
                <a:cs typeface="Arial" panose="020B0604020202020204" pitchFamily="34" charset="0"/>
              </a:rPr>
              <a:t>(1)</a:t>
            </a:r>
            <a:endParaRPr lang="en-GB" altLang="el-GR" sz="2800" b="1" dirty="0" smtClean="0">
              <a:latin typeface="Arial" panose="020B0604020202020204" pitchFamily="34" charset="0"/>
              <a:cs typeface="Arial" panose="020B0604020202020204" pitchFamily="34" charset="0"/>
            </a:endParaRPr>
          </a:p>
        </p:txBody>
      </p:sp>
      <p:sp>
        <p:nvSpPr>
          <p:cNvPr id="118787" name="Rectangle 3"/>
          <p:cNvSpPr>
            <a:spLocks noGrp="1" noChangeArrowheads="1"/>
          </p:cNvSpPr>
          <p:nvPr>
            <p:ph idx="1"/>
          </p:nvPr>
        </p:nvSpPr>
        <p:spPr>
          <a:xfrm>
            <a:off x="76200" y="2375520"/>
            <a:ext cx="9067800" cy="4293840"/>
          </a:xfrm>
        </p:spPr>
        <p:txBody>
          <a:bodyPr/>
          <a:lstStyle/>
          <a:p>
            <a:r>
              <a:rPr lang="el-GR" altLang="el-GR" sz="2800" dirty="0" smtClean="0">
                <a:latin typeface="Arial" panose="020B0604020202020204" pitchFamily="34" charset="0"/>
                <a:cs typeface="Arial" panose="020B0604020202020204" pitchFamily="34" charset="0"/>
              </a:rPr>
              <a:t>Εικόνες με εύρος </a:t>
            </a:r>
            <a:r>
              <a:rPr lang="fr-FR" altLang="el-GR" sz="2800" dirty="0" smtClean="0">
                <a:latin typeface="Arial" panose="020B0604020202020204" pitchFamily="34" charset="0"/>
                <a:cs typeface="Arial" panose="020B0604020202020204" pitchFamily="34" charset="0"/>
              </a:rPr>
              <a:t>60 km,</a:t>
            </a:r>
          </a:p>
          <a:p>
            <a:endParaRPr lang="fr-FR" altLang="el-GR" sz="2800" dirty="0" smtClean="0">
              <a:latin typeface="Arial" panose="020B0604020202020204" pitchFamily="34" charset="0"/>
              <a:cs typeface="Arial" panose="020B0604020202020204" pitchFamily="34" charset="0"/>
            </a:endParaRPr>
          </a:p>
          <a:p>
            <a:r>
              <a:rPr lang="fr-FR" altLang="el-GR" sz="2800" dirty="0" smtClean="0">
                <a:latin typeface="Arial" panose="020B0604020202020204" pitchFamily="34" charset="0"/>
                <a:cs typeface="Arial" panose="020B0604020202020204" pitchFamily="34" charset="0"/>
              </a:rPr>
              <a:t>2 </a:t>
            </a:r>
            <a:r>
              <a:rPr lang="el-GR" altLang="el-GR" sz="2800" dirty="0" smtClean="0">
                <a:latin typeface="Arial" panose="020B0604020202020204" pitchFamily="34" charset="0"/>
                <a:cs typeface="Arial" panose="020B0604020202020204" pitchFamily="34" charset="0"/>
              </a:rPr>
              <a:t>ταυτόχρονες εικόνες από</a:t>
            </a:r>
            <a:r>
              <a:rPr lang="fr-FR" altLang="el-GR" sz="2800" dirty="0" smtClean="0">
                <a:latin typeface="Arial" panose="020B0604020202020204" pitchFamily="34" charset="0"/>
                <a:cs typeface="Arial" panose="020B0604020202020204" pitchFamily="34" charset="0"/>
              </a:rPr>
              <a:t> SPOT 2 </a:t>
            </a:r>
            <a:r>
              <a:rPr lang="el-GR" altLang="el-GR" sz="2800" dirty="0" smtClean="0">
                <a:latin typeface="Arial" panose="020B0604020202020204" pitchFamily="34" charset="0"/>
                <a:cs typeface="Arial" panose="020B0604020202020204" pitchFamily="34" charset="0"/>
              </a:rPr>
              <a:t>και</a:t>
            </a:r>
            <a:r>
              <a:rPr lang="fr-FR" altLang="el-GR" sz="2800" dirty="0" smtClean="0">
                <a:latin typeface="Arial" panose="020B0604020202020204" pitchFamily="34" charset="0"/>
                <a:cs typeface="Arial" panose="020B0604020202020204" pitchFamily="34" charset="0"/>
              </a:rPr>
              <a:t> SPOT 4,</a:t>
            </a:r>
          </a:p>
          <a:p>
            <a:endParaRPr lang="fr-FR" altLang="el-GR" sz="2800" dirty="0" smtClean="0">
              <a:latin typeface="Arial" panose="020B0604020202020204" pitchFamily="34" charset="0"/>
              <a:cs typeface="Arial" panose="020B0604020202020204" pitchFamily="34" charset="0"/>
            </a:endParaRPr>
          </a:p>
          <a:p>
            <a:r>
              <a:rPr lang="fr-FR" altLang="el-GR" sz="2800" dirty="0" smtClean="0">
                <a:latin typeface="Arial" panose="020B0604020202020204" pitchFamily="34" charset="0"/>
                <a:cs typeface="Arial" panose="020B0604020202020204" pitchFamily="34" charset="0"/>
              </a:rPr>
              <a:t>5 </a:t>
            </a:r>
            <a:r>
              <a:rPr lang="el-GR" altLang="el-GR" sz="2800" dirty="0" smtClean="0">
                <a:latin typeface="Arial" panose="020B0604020202020204" pitchFamily="34" charset="0"/>
                <a:cs typeface="Arial" panose="020B0604020202020204" pitchFamily="34" charset="0"/>
              </a:rPr>
              <a:t>ταυτόχρονες εικόνες από</a:t>
            </a:r>
            <a:r>
              <a:rPr lang="fr-FR" altLang="el-GR" sz="2800" dirty="0" smtClean="0">
                <a:latin typeface="Arial" panose="020B0604020202020204" pitchFamily="34" charset="0"/>
                <a:cs typeface="Arial" panose="020B0604020202020204" pitchFamily="34" charset="0"/>
              </a:rPr>
              <a:t> SPOT 5.</a:t>
            </a:r>
          </a:p>
          <a:p>
            <a:endParaRPr lang="fr-FR" altLang="el-GR" sz="2800" dirty="0">
              <a:latin typeface="Arial" panose="020B0604020202020204" pitchFamily="34" charset="0"/>
              <a:cs typeface="Arial" panose="020B0604020202020204" pitchFamily="34" charset="0"/>
            </a:endParaRPr>
          </a:p>
          <a:p>
            <a:pPr marL="0" lvl="1" indent="0">
              <a:buNone/>
            </a:pPr>
            <a:r>
              <a:rPr lang="fr-FR" altLang="el-GR" i="1" dirty="0">
                <a:latin typeface="Arial" panose="020B0604020202020204" pitchFamily="34" charset="0"/>
                <a:cs typeface="Arial" panose="020B0604020202020204" pitchFamily="34" charset="0"/>
                <a:sym typeface="Wingdings" charset="2"/>
              </a:rPr>
              <a:t> </a:t>
            </a:r>
            <a:r>
              <a:rPr lang="el-GR" altLang="el-GR" i="1" dirty="0" smtClean="0">
                <a:latin typeface="Arial" panose="020B0604020202020204" pitchFamily="34" charset="0"/>
                <a:cs typeface="Arial" panose="020B0604020202020204" pitchFamily="34" charset="0"/>
              </a:rPr>
              <a:t>Μοναδική ικανότητα να "αιχμαλωτίσουν" τεράστιο αριθμό εικόνων. </a:t>
            </a:r>
            <a:endParaRPr lang="fr-FR" altLang="el-GR" i="1" dirty="0">
              <a:latin typeface="Arial" panose="020B0604020202020204" pitchFamily="34" charset="0"/>
              <a:cs typeface="Arial" panose="020B0604020202020204" pitchFamily="34" charset="0"/>
            </a:endParaRPr>
          </a:p>
          <a:p>
            <a:pPr marL="0" indent="0">
              <a:buNone/>
            </a:pPr>
            <a:endParaRPr lang="en-GB" altLang="el-GR" sz="2800" dirty="0" smtClean="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5654278"/>
            <a:ext cx="9144000" cy="1231106"/>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1</a:t>
            </a:r>
            <a:r>
              <a:rPr lang="en-US" sz="2000" dirty="0" smtClean="0">
                <a:latin typeface="Arial" panose="020B0604020202020204" pitchFamily="34" charset="0"/>
                <a:cs typeface="Arial" panose="020B0604020202020204" pitchFamily="34" charset="0"/>
              </a:rPr>
              <a:t>6</a:t>
            </a:r>
            <a:r>
              <a:rPr lang="el-GR" sz="2000" dirty="0" smtClean="0">
                <a:latin typeface="Arial" panose="020B0604020202020204" pitchFamily="34" charset="0"/>
                <a:cs typeface="Arial" panose="020B0604020202020204" pitchFamily="34" charset="0"/>
              </a:rPr>
              <a:t>. </a:t>
            </a:r>
            <a:r>
              <a:rPr lang="el-GR" dirty="0" smtClean="0">
                <a:latin typeface="Arial" panose="020B0604020202020204" pitchFamily="34" charset="0"/>
                <a:cs typeface="Arial" panose="020B0604020202020204" pitchFamily="34" charset="0"/>
              </a:rPr>
              <a:t>ΠΗΓΗ:</a:t>
            </a:r>
            <a:r>
              <a:rPr lang="en-US" dirty="0">
                <a:latin typeface="Arial" panose="020B0604020202020204" pitchFamily="34" charset="0"/>
                <a:cs typeface="Arial" panose="020B0604020202020204" pitchFamily="34" charset="0"/>
              </a:rPr>
              <a:t>http://</a:t>
            </a:r>
            <a:r>
              <a:rPr lang="en-US" dirty="0" smtClean="0">
                <a:latin typeface="Arial" panose="020B0604020202020204" pitchFamily="34" charset="0"/>
                <a:cs typeface="Arial" panose="020B0604020202020204" pitchFamily="34" charset="0"/>
              </a:rPr>
              <a:t>commons.wikimedia.org/wiki/File:Couverture_satellite_inmarsat.svg</a:t>
            </a:r>
            <a:r>
              <a:rPr lang="el-GR"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This </a:t>
            </a:r>
            <a:r>
              <a:rPr lang="en-US" dirty="0">
                <a:latin typeface="Arial" panose="020B0604020202020204" pitchFamily="34" charset="0"/>
                <a:cs typeface="Arial" panose="020B0604020202020204" pitchFamily="34" charset="0"/>
              </a:rPr>
              <a:t>file is licensed under the Creative Commons Attribution-Share Alike 3.0 </a:t>
            </a:r>
            <a:r>
              <a:rPr lang="en-US" dirty="0" err="1">
                <a:latin typeface="Arial" panose="020B0604020202020204" pitchFamily="34" charset="0"/>
                <a:cs typeface="Arial" panose="020B0604020202020204" pitchFamily="34" charset="0"/>
              </a:rPr>
              <a:t>Unported</a:t>
            </a:r>
            <a:r>
              <a:rPr lang="en-US" dirty="0">
                <a:latin typeface="Arial" panose="020B0604020202020204" pitchFamily="34" charset="0"/>
                <a:cs typeface="Arial" panose="020B0604020202020204" pitchFamily="34" charset="0"/>
              </a:rPr>
              <a:t> license. CC BY-SA </a:t>
            </a:r>
            <a:r>
              <a:rPr lang="en-US" dirty="0" smtClean="0">
                <a:latin typeface="Arial" panose="020B0604020202020204" pitchFamily="34" charset="0"/>
                <a:cs typeface="Arial" panose="020B0604020202020204" pitchFamily="34" charset="0"/>
              </a:rPr>
              <a:t>3.0</a:t>
            </a:r>
            <a:r>
              <a:rPr lang="el-GR" dirty="0" smtClean="0">
                <a:latin typeface="Arial" panose="020B0604020202020204" pitchFamily="34" charset="0"/>
                <a:cs typeface="Arial" panose="020B0604020202020204" pitchFamily="34" charset="0"/>
              </a:rPr>
              <a:t>   </a:t>
            </a:r>
            <a:endParaRPr lang="el-GR" dirty="0">
              <a:latin typeface="Arial" panose="020B0604020202020204" pitchFamily="34" charset="0"/>
              <a:cs typeface="Arial" panose="020B0604020202020204" pitchFamily="34" charset="0"/>
            </a:endParaRPr>
          </a:p>
        </p:txBody>
      </p:sp>
      <p:sp>
        <p:nvSpPr>
          <p:cNvPr id="10" name="Rectangle 2"/>
          <p:cNvSpPr>
            <a:spLocks noGrp="1" noChangeArrowheads="1"/>
          </p:cNvSpPr>
          <p:nvPr>
            <p:ph type="title"/>
          </p:nvPr>
        </p:nvSpPr>
        <p:spPr>
          <a:xfrm>
            <a:off x="0" y="44624"/>
            <a:ext cx="9144000" cy="1152128"/>
          </a:xfrm>
        </p:spPr>
        <p:txBody>
          <a:bodyPr/>
          <a:lstStyle/>
          <a:p>
            <a:r>
              <a:rPr lang="el-GR" altLang="el-GR" sz="3600" b="1" dirty="0" smtClean="0">
                <a:latin typeface="Arial" panose="020B0604020202020204" pitchFamily="34" charset="0"/>
                <a:cs typeface="Arial" panose="020B0604020202020204" pitchFamily="34" charset="0"/>
              </a:rPr>
              <a:t>Σχηματισμός 3 δορυφόρων (</a:t>
            </a:r>
            <a:r>
              <a:rPr lang="fr-FR" altLang="el-GR" sz="3600" b="1" dirty="0" smtClean="0">
                <a:latin typeface="Arial" panose="020B0604020202020204" pitchFamily="34" charset="0"/>
                <a:cs typeface="Arial" panose="020B0604020202020204" pitchFamily="34" charset="0"/>
              </a:rPr>
              <a:t>constellation of 3 satellites</a:t>
            </a:r>
            <a:r>
              <a:rPr lang="el-GR" altLang="el-GR" sz="3600" b="1" dirty="0" smtClean="0">
                <a:latin typeface="Arial" panose="020B0604020202020204" pitchFamily="34" charset="0"/>
                <a:cs typeface="Arial" panose="020B0604020202020204" pitchFamily="34" charset="0"/>
              </a:rPr>
              <a:t>)</a:t>
            </a:r>
            <a:r>
              <a:rPr lang="fr-FR" altLang="el-GR" sz="3600" b="1" dirty="0" smtClean="0">
                <a:latin typeface="Arial" panose="020B0604020202020204" pitchFamily="34" charset="0"/>
                <a:cs typeface="Arial" panose="020B0604020202020204" pitchFamily="34" charset="0"/>
              </a:rPr>
              <a:t> </a:t>
            </a:r>
            <a:r>
              <a:rPr lang="fr-FR" altLang="el-GR" sz="2800" b="1" dirty="0" smtClean="0">
                <a:latin typeface="Arial" panose="020B0604020202020204" pitchFamily="34" charset="0"/>
                <a:cs typeface="Arial" panose="020B0604020202020204" pitchFamily="34" charset="0"/>
              </a:rPr>
              <a:t>(</a:t>
            </a:r>
            <a:r>
              <a:rPr lang="el-GR" altLang="el-GR" sz="2800" b="1" dirty="0" smtClean="0">
                <a:latin typeface="Arial" panose="020B0604020202020204" pitchFamily="34" charset="0"/>
                <a:cs typeface="Arial" panose="020B0604020202020204" pitchFamily="34" charset="0"/>
              </a:rPr>
              <a:t>2</a:t>
            </a:r>
            <a:r>
              <a:rPr lang="fr-FR" altLang="el-GR" sz="2800" b="1" dirty="0" smtClean="0">
                <a:latin typeface="Arial" panose="020B0604020202020204" pitchFamily="34" charset="0"/>
                <a:cs typeface="Arial" panose="020B0604020202020204" pitchFamily="34" charset="0"/>
              </a:rPr>
              <a:t>)</a:t>
            </a:r>
            <a:endParaRPr lang="en-GB" altLang="el-GR" sz="2800" b="1" dirty="0" smtClean="0">
              <a:latin typeface="Arial" panose="020B0604020202020204" pitchFamily="34" charset="0"/>
              <a:cs typeface="Arial" panose="020B0604020202020204" pitchFamily="34" charset="0"/>
            </a:endParaRPr>
          </a:p>
        </p:txBody>
      </p:sp>
      <p:pic>
        <p:nvPicPr>
          <p:cNvPr id="7" name="6 - Εικόνα" descr="Couverture_satellite_inmarsat.svg (1).png"/>
          <p:cNvPicPr>
            <a:picLocks noChangeAspect="1"/>
          </p:cNvPicPr>
          <p:nvPr/>
        </p:nvPicPr>
        <p:blipFill>
          <a:blip r:embed="rId2" cstate="email"/>
          <a:stretch>
            <a:fillRect/>
          </a:stretch>
        </p:blipFill>
        <p:spPr>
          <a:xfrm>
            <a:off x="2279584" y="1435596"/>
            <a:ext cx="4584832" cy="4225652"/>
          </a:xfrm>
          <a:prstGeom prst="rect">
            <a:avLst/>
          </a:prstGeom>
        </p:spPr>
      </p:pic>
    </p:spTree>
    <p:extLst>
      <p:ext uri="{BB962C8B-B14F-4D97-AF65-F5344CB8AC3E}">
        <p14:creationId xmlns="" xmlns:p14="http://schemas.microsoft.com/office/powerpoint/2010/main" val="33954485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title"/>
          </p:nvPr>
        </p:nvSpPr>
        <p:spPr>
          <a:xfrm>
            <a:off x="0" y="116632"/>
            <a:ext cx="9144000" cy="1008112"/>
          </a:xfrm>
        </p:spPr>
        <p:txBody>
          <a:bodyPr/>
          <a:lstStyle/>
          <a:p>
            <a:r>
              <a:rPr lang="el-GR" altLang="el-GR" sz="3600" b="1" dirty="0" err="1" smtClean="0">
                <a:latin typeface="Arial" panose="020B0604020202020204" pitchFamily="34" charset="0"/>
                <a:cs typeface="Arial" panose="020B0604020202020204" pitchFamily="34" charset="0"/>
              </a:rPr>
              <a:t>Επαναληψιμότητα</a:t>
            </a:r>
            <a:r>
              <a:rPr lang="el-GR" altLang="el-GR" sz="3600" b="1" dirty="0" smtClean="0">
                <a:latin typeface="Arial" panose="020B0604020202020204" pitchFamily="34" charset="0"/>
                <a:cs typeface="Arial" panose="020B0604020202020204" pitchFamily="34" charset="0"/>
              </a:rPr>
              <a:t> ως ικανότητα του δορυφόρου</a:t>
            </a:r>
            <a:endParaRPr lang="en-GB" altLang="el-GR" sz="3600" b="1" dirty="0" smtClean="0">
              <a:latin typeface="Arial" panose="020B0604020202020204" pitchFamily="34" charset="0"/>
              <a:cs typeface="Arial" panose="020B0604020202020204" pitchFamily="34" charset="0"/>
            </a:endParaRPr>
          </a:p>
        </p:txBody>
      </p:sp>
      <p:sp>
        <p:nvSpPr>
          <p:cNvPr id="19" name="TextBox 18"/>
          <p:cNvSpPr txBox="1"/>
          <p:nvPr/>
        </p:nvSpPr>
        <p:spPr>
          <a:xfrm>
            <a:off x="3635896" y="6381328"/>
            <a:ext cx="1872208" cy="400110"/>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1</a:t>
            </a:r>
            <a:r>
              <a:rPr lang="en-US" sz="2000" dirty="0" smtClean="0">
                <a:latin typeface="Arial" panose="020B0604020202020204" pitchFamily="34" charset="0"/>
                <a:cs typeface="Arial" panose="020B0604020202020204" pitchFamily="34" charset="0"/>
              </a:rPr>
              <a:t>7a, b</a:t>
            </a:r>
            <a:r>
              <a:rPr lang="el-GR" sz="2000" dirty="0" smtClean="0">
                <a:latin typeface="Arial" panose="020B0604020202020204" pitchFamily="34" charset="0"/>
                <a:cs typeface="Arial" panose="020B0604020202020204" pitchFamily="34" charset="0"/>
              </a:rPr>
              <a:t>. </a:t>
            </a:r>
            <a:endParaRPr lang="el-GR" sz="2000" dirty="0">
              <a:latin typeface="Arial" panose="020B0604020202020204" pitchFamily="34" charset="0"/>
              <a:cs typeface="Arial" panose="020B0604020202020204" pitchFamily="34" charset="0"/>
            </a:endParaRPr>
          </a:p>
        </p:txBody>
      </p:sp>
      <p:sp>
        <p:nvSpPr>
          <p:cNvPr id="35" name="Rectangle 7"/>
          <p:cNvSpPr>
            <a:spLocks noChangeArrowheads="1"/>
          </p:cNvSpPr>
          <p:nvPr/>
        </p:nvSpPr>
        <p:spPr bwMode="auto">
          <a:xfrm>
            <a:off x="881844" y="1484784"/>
            <a:ext cx="8226660" cy="504056"/>
          </a:xfrm>
          <a:prstGeom prst="rect">
            <a:avLst/>
          </a:prstGeom>
          <a:noFill/>
          <a:ln w="9525">
            <a:noFill/>
            <a:miter lim="800000"/>
            <a:headEnd/>
            <a:tailEnd/>
          </a:ln>
          <a:effectLst/>
        </p:spPr>
        <p:txBody>
          <a:bodyPr anchor="ctr"/>
          <a:lstStyle/>
          <a:p>
            <a:pPr fontAlgn="base">
              <a:spcBef>
                <a:spcPct val="0"/>
              </a:spcBef>
              <a:spcAft>
                <a:spcPct val="0"/>
              </a:spcAft>
            </a:pPr>
            <a:r>
              <a:rPr lang="el-GR" altLang="el-GR" sz="2200" b="1" i="1" dirty="0" smtClean="0">
                <a:solidFill>
                  <a:prstClr val="black"/>
                </a:solidFill>
                <a:latin typeface="Arial" panose="020B0604020202020204" pitchFamily="34" charset="0"/>
                <a:cs typeface="Arial" panose="020B0604020202020204" pitchFamily="34" charset="0"/>
              </a:rPr>
              <a:t>Καθημερινή πρόσβαση σε οποιοδήποτε σημείο στον</a:t>
            </a:r>
            <a:r>
              <a:rPr lang="en-US" altLang="el-GR" sz="2200" b="1" i="1" dirty="0" smtClean="0">
                <a:solidFill>
                  <a:prstClr val="black"/>
                </a:solidFill>
                <a:latin typeface="Arial" panose="020B0604020202020204" pitchFamily="34" charset="0"/>
                <a:cs typeface="Arial" panose="020B0604020202020204" pitchFamily="34" charset="0"/>
              </a:rPr>
              <a:t> </a:t>
            </a:r>
            <a:r>
              <a:rPr lang="el-GR" altLang="el-GR" sz="2200" b="1" i="1" dirty="0" smtClean="0">
                <a:solidFill>
                  <a:prstClr val="black"/>
                </a:solidFill>
                <a:latin typeface="Arial" panose="020B0604020202020204" pitchFamily="34" charset="0"/>
                <a:cs typeface="Arial" panose="020B0604020202020204" pitchFamily="34" charset="0"/>
              </a:rPr>
              <a:t>κόσμο</a:t>
            </a:r>
            <a:r>
              <a:rPr lang="el-GR" altLang="el-GR" sz="2400" b="1" i="1" dirty="0" smtClean="0">
                <a:solidFill>
                  <a:prstClr val="black"/>
                </a:solidFill>
                <a:latin typeface="Arial" panose="020B0604020202020204" pitchFamily="34" charset="0"/>
                <a:cs typeface="Arial" panose="020B0604020202020204" pitchFamily="34" charset="0"/>
              </a:rPr>
              <a:t>.</a:t>
            </a:r>
            <a:endParaRPr lang="en-GB" altLang="el-GR" sz="2400" b="1" i="1" dirty="0">
              <a:solidFill>
                <a:prstClr val="black"/>
              </a:solidFill>
              <a:latin typeface="Arial" panose="020B0604020202020204" pitchFamily="34" charset="0"/>
              <a:cs typeface="Arial" panose="020B0604020202020204" pitchFamily="34" charset="0"/>
            </a:endParaRPr>
          </a:p>
        </p:txBody>
      </p:sp>
      <p:sp>
        <p:nvSpPr>
          <p:cNvPr id="37" name="36 - Ορθογώνιο"/>
          <p:cNvSpPr/>
          <p:nvPr/>
        </p:nvSpPr>
        <p:spPr>
          <a:xfrm>
            <a:off x="72008" y="4797152"/>
            <a:ext cx="4139952" cy="1477328"/>
          </a:xfrm>
          <a:prstGeom prst="rect">
            <a:avLst/>
          </a:prstGeom>
        </p:spPr>
        <p:txBody>
          <a:bodyPr wrap="square">
            <a:spAutoFit/>
          </a:bodyPr>
          <a:lstStyle/>
          <a:p>
            <a:r>
              <a:rPr lang="el-GR" dirty="0" smtClean="0"/>
              <a:t>ΠΗΓΗ:</a:t>
            </a:r>
            <a:r>
              <a:rPr lang="en-US" dirty="0" smtClean="0"/>
              <a:t>http://commons.wikimedia.org/wiki/File:Couverture_satellite_inmarsat.svg</a:t>
            </a:r>
          </a:p>
          <a:p>
            <a:r>
              <a:rPr lang="en-US" dirty="0" smtClean="0"/>
              <a:t>This file is licensed under the Creative Commons Attribution-Share Alike 3.0 </a:t>
            </a:r>
            <a:r>
              <a:rPr lang="en-US" dirty="0" err="1" smtClean="0"/>
              <a:t>Unported</a:t>
            </a:r>
            <a:r>
              <a:rPr lang="en-US" dirty="0" smtClean="0"/>
              <a:t> license. CC BY-SA 3.0</a:t>
            </a:r>
            <a:endParaRPr lang="el-GR" dirty="0"/>
          </a:p>
        </p:txBody>
      </p:sp>
      <p:grpSp>
        <p:nvGrpSpPr>
          <p:cNvPr id="40" name="39 - Ομάδα"/>
          <p:cNvGrpSpPr/>
          <p:nvPr/>
        </p:nvGrpSpPr>
        <p:grpSpPr>
          <a:xfrm>
            <a:off x="432000" y="1988840"/>
            <a:ext cx="8280000" cy="2880320"/>
            <a:chOff x="323528" y="2204864"/>
            <a:chExt cx="8604448" cy="3240360"/>
          </a:xfrm>
        </p:grpSpPr>
        <p:grpSp>
          <p:nvGrpSpPr>
            <p:cNvPr id="34" name="33 - Ομάδα"/>
            <p:cNvGrpSpPr/>
            <p:nvPr/>
          </p:nvGrpSpPr>
          <p:grpSpPr>
            <a:xfrm>
              <a:off x="323528" y="2204864"/>
              <a:ext cx="8604448" cy="3240360"/>
              <a:chOff x="323528" y="1484784"/>
              <a:chExt cx="8604448" cy="3240360"/>
            </a:xfrm>
          </p:grpSpPr>
          <p:grpSp>
            <p:nvGrpSpPr>
              <p:cNvPr id="31" name="30 - Ομάδα"/>
              <p:cNvGrpSpPr/>
              <p:nvPr/>
            </p:nvGrpSpPr>
            <p:grpSpPr>
              <a:xfrm>
                <a:off x="422666" y="1484784"/>
                <a:ext cx="8298668" cy="3240360"/>
                <a:chOff x="144016" y="1484784"/>
                <a:chExt cx="8532440" cy="3289548"/>
              </a:xfrm>
            </p:grpSpPr>
            <p:pic>
              <p:nvPicPr>
                <p:cNvPr id="18" name="17 - Εικόνα" descr="Couverture_satellite_inmarsat.svg (1).png"/>
                <p:cNvPicPr>
                  <a:picLocks noChangeAspect="1"/>
                </p:cNvPicPr>
                <p:nvPr/>
              </p:nvPicPr>
              <p:blipFill>
                <a:blip r:embed="rId2" cstate="email"/>
                <a:stretch>
                  <a:fillRect/>
                </a:stretch>
              </p:blipFill>
              <p:spPr>
                <a:xfrm>
                  <a:off x="144016" y="1484784"/>
                  <a:ext cx="3569160" cy="3289548"/>
                </a:xfrm>
                <a:prstGeom prst="rect">
                  <a:avLst/>
                </a:prstGeom>
              </p:spPr>
            </p:pic>
            <p:pic>
              <p:nvPicPr>
                <p:cNvPr id="21" name="20 - Εικόνα" descr="RapidEye_Satellites_Artist_Impression.jpg"/>
                <p:cNvPicPr>
                  <a:picLocks noChangeAspect="1"/>
                </p:cNvPicPr>
                <p:nvPr/>
              </p:nvPicPr>
              <p:blipFill>
                <a:blip r:embed="rId3" cstate="email"/>
                <a:stretch>
                  <a:fillRect/>
                </a:stretch>
              </p:blipFill>
              <p:spPr>
                <a:xfrm>
                  <a:off x="4932040" y="1700808"/>
                  <a:ext cx="3744416" cy="2880320"/>
                </a:xfrm>
                <a:prstGeom prst="rect">
                  <a:avLst/>
                </a:prstGeom>
              </p:spPr>
            </p:pic>
            <p:sp>
              <p:nvSpPr>
                <p:cNvPr id="23" name="Text Box 10"/>
                <p:cNvSpPr txBox="1">
                  <a:spLocks noChangeArrowheads="1"/>
                </p:cNvSpPr>
                <p:nvPr/>
              </p:nvSpPr>
              <p:spPr bwMode="auto">
                <a:xfrm>
                  <a:off x="3851920" y="2420888"/>
                  <a:ext cx="731520" cy="1302597"/>
                </a:xfrm>
                <a:prstGeom prst="rect">
                  <a:avLst/>
                </a:prstGeom>
                <a:noFill/>
                <a:ln w="9525">
                  <a:noFill/>
                  <a:miter lim="800000"/>
                  <a:headEnd/>
                  <a:tailEnd/>
                </a:ln>
                <a:effectLst/>
              </p:spPr>
              <p:txBody>
                <a:bodyPr>
                  <a:spAutoFit/>
                </a:bodyPr>
                <a:lstStyle/>
                <a:p>
                  <a:pPr fontAlgn="base">
                    <a:spcBef>
                      <a:spcPct val="50000"/>
                    </a:spcBef>
                    <a:spcAft>
                      <a:spcPct val="0"/>
                    </a:spcAft>
                    <a:buClr>
                      <a:prstClr val="white"/>
                    </a:buClr>
                    <a:buFont typeface="Wingdings" charset="2"/>
                    <a:buNone/>
                  </a:pPr>
                  <a:r>
                    <a:rPr lang="fr-FR" altLang="el-GR" sz="8000" dirty="0">
                      <a:latin typeface="Times New Roman" pitchFamily="16" charset="0"/>
                    </a:rPr>
                    <a:t>+</a:t>
                  </a:r>
                  <a:endParaRPr lang="en-GB" altLang="el-GR" sz="8000" dirty="0">
                    <a:latin typeface="Times New Roman" pitchFamily="16" charset="0"/>
                  </a:endParaRPr>
                </a:p>
              </p:txBody>
            </p:sp>
          </p:grpSp>
          <p:sp>
            <p:nvSpPr>
              <p:cNvPr id="33" name="32 - Ορθογώνιο"/>
              <p:cNvSpPr/>
              <p:nvPr/>
            </p:nvSpPr>
            <p:spPr>
              <a:xfrm>
                <a:off x="323528" y="1556792"/>
                <a:ext cx="8604448" cy="3096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38" name="37 - TextBox"/>
            <p:cNvSpPr txBox="1"/>
            <p:nvPr/>
          </p:nvSpPr>
          <p:spPr>
            <a:xfrm>
              <a:off x="389716" y="4797152"/>
              <a:ext cx="360040" cy="461665"/>
            </a:xfrm>
            <a:prstGeom prst="rect">
              <a:avLst/>
            </a:prstGeom>
            <a:noFill/>
          </p:spPr>
          <p:txBody>
            <a:bodyPr wrap="square" rtlCol="0">
              <a:spAutoFit/>
            </a:bodyPr>
            <a:lstStyle/>
            <a:p>
              <a:r>
                <a:rPr lang="en-US" sz="2400" b="1" dirty="0" smtClean="0"/>
                <a:t>a</a:t>
              </a:r>
              <a:endParaRPr lang="el-GR" sz="2400" b="1" dirty="0"/>
            </a:p>
          </p:txBody>
        </p:sp>
        <p:sp>
          <p:nvSpPr>
            <p:cNvPr id="39" name="38 - TextBox"/>
            <p:cNvSpPr txBox="1"/>
            <p:nvPr/>
          </p:nvSpPr>
          <p:spPr>
            <a:xfrm>
              <a:off x="5155256" y="4716143"/>
              <a:ext cx="360040" cy="461665"/>
            </a:xfrm>
            <a:prstGeom prst="rect">
              <a:avLst/>
            </a:prstGeom>
            <a:noFill/>
          </p:spPr>
          <p:txBody>
            <a:bodyPr wrap="square" rtlCol="0">
              <a:spAutoFit/>
            </a:bodyPr>
            <a:lstStyle/>
            <a:p>
              <a:r>
                <a:rPr lang="en-US" sz="2400" b="1" dirty="0" smtClean="0">
                  <a:solidFill>
                    <a:schemeClr val="bg1"/>
                  </a:solidFill>
                </a:rPr>
                <a:t>b</a:t>
              </a:r>
              <a:endParaRPr lang="el-GR" sz="2400" b="1" dirty="0">
                <a:solidFill>
                  <a:schemeClr val="bg1"/>
                </a:solidFill>
              </a:endParaRPr>
            </a:p>
          </p:txBody>
        </p:sp>
      </p:grpSp>
      <p:sp>
        <p:nvSpPr>
          <p:cNvPr id="42" name="41 - Ορθογώνιο"/>
          <p:cNvSpPr/>
          <p:nvPr/>
        </p:nvSpPr>
        <p:spPr>
          <a:xfrm>
            <a:off x="4464496" y="4797152"/>
            <a:ext cx="4716016" cy="1754326"/>
          </a:xfrm>
          <a:prstGeom prst="rect">
            <a:avLst/>
          </a:prstGeom>
        </p:spPr>
        <p:txBody>
          <a:bodyPr wrap="square">
            <a:spAutoFit/>
          </a:bodyPr>
          <a:lstStyle/>
          <a:p>
            <a:r>
              <a:rPr lang="el-GR" dirty="0" smtClean="0"/>
              <a:t>ΠΗΓΗ:</a:t>
            </a:r>
            <a:r>
              <a:rPr lang="en-US" dirty="0" smtClean="0"/>
              <a:t>http://commons.wikimedia.org/wiki/File:RapidEye_Satellites_Artist_Impression.jpg</a:t>
            </a:r>
            <a:endParaRPr lang="el-GR" dirty="0" smtClean="0"/>
          </a:p>
          <a:p>
            <a:r>
              <a:rPr lang="en-US" dirty="0" smtClean="0"/>
              <a:t>This file is licensed under the Creative Commons Attribution-Share Alike 3.0 </a:t>
            </a:r>
            <a:r>
              <a:rPr lang="en-US" dirty="0" err="1" smtClean="0"/>
              <a:t>Unported</a:t>
            </a:r>
            <a:r>
              <a:rPr lang="en-US" dirty="0" smtClean="0"/>
              <a:t> license. CC BY-SA 3.0</a:t>
            </a:r>
            <a:endParaRPr lang="el-GR" dirty="0" smtClean="0"/>
          </a:p>
          <a:p>
            <a:endParaRPr lang="el-GR" dirty="0"/>
          </a:p>
        </p:txBody>
      </p:sp>
      <p:sp>
        <p:nvSpPr>
          <p:cNvPr id="43" name="42 - Δεξιό βέλος"/>
          <p:cNvSpPr/>
          <p:nvPr/>
        </p:nvSpPr>
        <p:spPr>
          <a:xfrm>
            <a:off x="179584" y="1664824"/>
            <a:ext cx="648000" cy="180000"/>
          </a:xfrm>
          <a:prstGeom prst="rightArrow">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15516" y="332656"/>
            <a:ext cx="8712968" cy="1138138"/>
          </a:xfrm>
        </p:spPr>
        <p:txBody>
          <a:bodyPr/>
          <a:lstStyle/>
          <a:p>
            <a:r>
              <a:rPr lang="el-GR" altLang="el-GR" sz="4000" b="1" dirty="0" smtClean="0">
                <a:latin typeface="Arial" panose="020B0604020202020204" pitchFamily="34" charset="0"/>
                <a:cs typeface="Arial" panose="020B0604020202020204" pitchFamily="34" charset="0"/>
              </a:rPr>
              <a:t>Σχηματισμός </a:t>
            </a:r>
            <a:r>
              <a:rPr lang="en-US" altLang="el-GR" sz="4000" b="1" dirty="0" smtClean="0">
                <a:latin typeface="Arial" panose="020B0604020202020204" pitchFamily="34" charset="0"/>
                <a:cs typeface="Arial" panose="020B0604020202020204" pitchFamily="34" charset="0"/>
              </a:rPr>
              <a:t>Sentinel-1</a:t>
            </a:r>
            <a:br>
              <a:rPr lang="en-US" altLang="el-GR" sz="4000" b="1" dirty="0" smtClean="0">
                <a:latin typeface="Arial" panose="020B0604020202020204" pitchFamily="34" charset="0"/>
                <a:cs typeface="Arial" panose="020B0604020202020204" pitchFamily="34" charset="0"/>
              </a:rPr>
            </a:br>
            <a:r>
              <a:rPr lang="en-US" altLang="el-GR" sz="4000" b="1" dirty="0" smtClean="0">
                <a:latin typeface="Arial" panose="020B0604020202020204" pitchFamily="34" charset="0"/>
                <a:cs typeface="Arial" panose="020B0604020202020204" pitchFamily="34" charset="0"/>
              </a:rPr>
              <a:t>(Sentinel-1 constellation)</a:t>
            </a:r>
            <a:endParaRPr lang="el-GR" altLang="el-GR" sz="4000" b="1" dirty="0" smtClean="0">
              <a:latin typeface="Arial" panose="020B0604020202020204" pitchFamily="34" charset="0"/>
              <a:cs typeface="Arial" panose="020B0604020202020204" pitchFamily="34" charset="0"/>
            </a:endParaRPr>
          </a:p>
        </p:txBody>
      </p:sp>
      <p:graphicFrame>
        <p:nvGraphicFramePr>
          <p:cNvPr id="4" name="Αντικείμενο 3"/>
          <p:cNvGraphicFramePr>
            <a:graphicFrameLocks noChangeAspect="1"/>
          </p:cNvGraphicFramePr>
          <p:nvPr>
            <p:extLst>
              <p:ext uri="{D42A27DB-BD31-4B8C-83A1-F6EECF244321}">
                <p14:modId xmlns="" xmlns:p14="http://schemas.microsoft.com/office/powerpoint/2010/main" val="4130409239"/>
              </p:ext>
            </p:extLst>
          </p:nvPr>
        </p:nvGraphicFramePr>
        <p:xfrm>
          <a:off x="3663950" y="3679304"/>
          <a:ext cx="1816100" cy="757808"/>
        </p:xfrm>
        <a:graphic>
          <a:graphicData uri="http://schemas.openxmlformats.org/presentationml/2006/ole">
            <p:oleObj spid="_x0000_s1035" name="Αντικείμενο κελύφους συσκευασίας" showAsIcon="1" r:id="rId3" imgW="1828800" imgH="682580" progId="Package">
              <p:embed/>
            </p:oleObj>
          </a:graphicData>
        </a:graphic>
      </p:graphicFrame>
      <p:sp>
        <p:nvSpPr>
          <p:cNvPr id="3" name="Ορθογώνιο 2"/>
          <p:cNvSpPr/>
          <p:nvPr/>
        </p:nvSpPr>
        <p:spPr>
          <a:xfrm>
            <a:off x="1619672" y="2420888"/>
            <a:ext cx="5904656" cy="830997"/>
          </a:xfrm>
          <a:prstGeom prst="rect">
            <a:avLst/>
          </a:prstGeom>
        </p:spPr>
        <p:txBody>
          <a:bodyPr wrap="square">
            <a:spAutoFit/>
          </a:bodyPr>
          <a:lstStyle/>
          <a:p>
            <a:r>
              <a:rPr lang="fr-FR" sz="2400" dirty="0"/>
              <a:t>http://www.esa.int/spaceinvideos/Videos/2014/03/Sentinel-1_constellation</a:t>
            </a:r>
            <a:endParaRPr lang="el-GR" sz="2400" dirty="0"/>
          </a:p>
        </p:txBody>
      </p:sp>
    </p:spTree>
    <p:extLst>
      <p:ext uri="{BB962C8B-B14F-4D97-AF65-F5344CB8AC3E}">
        <p14:creationId xmlns="" xmlns:p14="http://schemas.microsoft.com/office/powerpoint/2010/main" val="37771895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 Τίτλος"/>
          <p:cNvSpPr>
            <a:spLocks noGrp="1"/>
          </p:cNvSpPr>
          <p:nvPr>
            <p:ph type="title"/>
          </p:nvPr>
        </p:nvSpPr>
        <p:spPr>
          <a:xfrm>
            <a:off x="936625" y="333375"/>
            <a:ext cx="7272338" cy="793750"/>
          </a:xfrm>
        </p:spPr>
        <p:txBody>
          <a:bodyPr/>
          <a:lstStyle/>
          <a:p>
            <a:r>
              <a:rPr lang="el-GR" altLang="el-GR" b="1" smtClean="0">
                <a:latin typeface="Arial" charset="0"/>
                <a:cs typeface="Arial" charset="0"/>
              </a:rPr>
              <a:t>Σημείωμα Αναφοράς</a:t>
            </a:r>
            <a:endParaRPr lang="el-GR" altLang="el-GR" sz="3600" b="1" smtClean="0">
              <a:latin typeface="Arial" charset="0"/>
              <a:cs typeface="Arial" charset="0"/>
            </a:endParaRPr>
          </a:p>
        </p:txBody>
      </p:sp>
      <p:sp>
        <p:nvSpPr>
          <p:cNvPr id="56323" name="2 - Θέση περιεχομένου"/>
          <p:cNvSpPr>
            <a:spLocks noGrp="1"/>
          </p:cNvSpPr>
          <p:nvPr>
            <p:ph idx="1"/>
          </p:nvPr>
        </p:nvSpPr>
        <p:spPr>
          <a:xfrm>
            <a:off x="125413" y="1935163"/>
            <a:ext cx="8893175" cy="2987675"/>
          </a:xfrm>
        </p:spPr>
        <p:txBody>
          <a:bodyPr/>
          <a:lstStyle/>
          <a:p>
            <a:pPr>
              <a:buFont typeface="Arial" charset="0"/>
              <a:buNone/>
            </a:pPr>
            <a:r>
              <a:rPr lang="el-GR" altLang="el-GR" smtClean="0"/>
              <a:t>	</a:t>
            </a:r>
            <a:r>
              <a:rPr lang="en-US" altLang="el-GR" sz="2800" smtClean="0">
                <a:latin typeface="Arial" charset="0"/>
                <a:cs typeface="Arial" charset="0"/>
              </a:rPr>
              <a:t>Copyright, </a:t>
            </a:r>
            <a:r>
              <a:rPr lang="el-GR" sz="2800" smtClean="0">
                <a:latin typeface="Arial" charset="0"/>
                <a:cs typeface="Arial" charset="0"/>
              </a:rPr>
              <a:t>Πανεπιστήμιο Πατρών</a:t>
            </a:r>
            <a:r>
              <a:rPr lang="el-GR" altLang="el-GR" sz="2800" smtClean="0">
                <a:latin typeface="Arial" charset="0"/>
                <a:cs typeface="Arial" charset="0"/>
              </a:rPr>
              <a:t>, Κωνσταντίνος Νικολακόπουλος. «Χρήση Γεωγραφικών Συστημάτων Πληροφοριών και Τηλεπισκόπησης στην Εφαρμοσμένη Γεωλογία». Έκδοση: </a:t>
            </a:r>
            <a:r>
              <a:rPr lang="en-US" altLang="el-GR" sz="2800" smtClean="0">
                <a:latin typeface="Arial" charset="0"/>
                <a:cs typeface="Arial" charset="0"/>
              </a:rPr>
              <a:t>1</a:t>
            </a:r>
            <a:r>
              <a:rPr lang="el-GR" altLang="el-GR" sz="2800" smtClean="0">
                <a:latin typeface="Arial" charset="0"/>
                <a:cs typeface="Arial" charset="0"/>
              </a:rPr>
              <a:t>.0. Πάτρα 2015.</a:t>
            </a:r>
            <a:r>
              <a:rPr lang="el-GR" sz="2800" smtClean="0"/>
              <a:t> </a:t>
            </a:r>
            <a:r>
              <a:rPr lang="el-GR" altLang="el-GR" sz="2800" smtClean="0">
                <a:latin typeface="Arial" charset="0"/>
                <a:cs typeface="Arial" charset="0"/>
              </a:rPr>
              <a:t>Διαθέσιμο από τη δικτυακή διεύθυνση: </a:t>
            </a:r>
            <a:r>
              <a:rPr lang="en-US" altLang="el-GR" sz="2800" smtClean="0">
                <a:latin typeface="Arial" charset="0"/>
                <a:cs typeface="Arial" charset="0"/>
              </a:rPr>
              <a:t>https://eclass.upatras.gr/courses/GEO307/</a:t>
            </a:r>
            <a:endParaRPr lang="el-GR" altLang="el-GR" sz="2800" smtClean="0">
              <a:latin typeface="Arial" charset="0"/>
              <a:cs typeface="Arial" charset="0"/>
            </a:endParaRPr>
          </a:p>
          <a:p>
            <a:pPr>
              <a:buFont typeface="Arial" charset="0"/>
              <a:buNone/>
            </a:pPr>
            <a:endParaRPr lang="el-GR" altLang="el-GR"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2 - Θέση περιεχομένου"/>
          <p:cNvSpPr>
            <a:spLocks noGrp="1"/>
          </p:cNvSpPr>
          <p:nvPr>
            <p:ph idx="1"/>
          </p:nvPr>
        </p:nvSpPr>
        <p:spPr>
          <a:xfrm>
            <a:off x="107504" y="2465816"/>
            <a:ext cx="8893175" cy="2115312"/>
          </a:xfrm>
        </p:spPr>
        <p:txBody>
          <a:bodyPr/>
          <a:lstStyle/>
          <a:p>
            <a:pPr>
              <a:buNone/>
            </a:pPr>
            <a:r>
              <a:rPr lang="el-GR" altLang="el-GR" dirty="0" smtClean="0"/>
              <a:t>	</a:t>
            </a:r>
            <a:r>
              <a:rPr lang="en-US" altLang="el-GR" sz="3000" dirty="0" smtClean="0">
                <a:latin typeface="Arial" pitchFamily="34" charset="0"/>
                <a:cs typeface="Arial" pitchFamily="34" charset="0"/>
              </a:rPr>
              <a:t>ʻ</a:t>
            </a:r>
            <a:r>
              <a:rPr lang="el-GR" altLang="el-GR" sz="3000" b="1" dirty="0" smtClean="0">
                <a:latin typeface="Arial" pitchFamily="34" charset="0"/>
                <a:cs typeface="Arial" pitchFamily="34" charset="0"/>
              </a:rPr>
              <a:t>Τηλεπισκόπηση</a:t>
            </a:r>
            <a:r>
              <a:rPr lang="en-US" altLang="el-GR" sz="3000" dirty="0" smtClean="0">
                <a:latin typeface="Arial" pitchFamily="34" charset="0"/>
                <a:cs typeface="Arial" pitchFamily="34" charset="0"/>
              </a:rPr>
              <a:t>ʼ</a:t>
            </a:r>
            <a:endParaRPr lang="el-GR" altLang="el-GR" sz="3000" b="1" dirty="0" smtClean="0">
              <a:latin typeface="Arial" pitchFamily="34" charset="0"/>
              <a:cs typeface="Arial" pitchFamily="34" charset="0"/>
            </a:endParaRPr>
          </a:p>
          <a:p>
            <a:pPr>
              <a:buNone/>
            </a:pPr>
            <a:r>
              <a:rPr lang="el-GR" altLang="el-GR" sz="3000" b="1" dirty="0" smtClean="0">
                <a:latin typeface="Arial" pitchFamily="34" charset="0"/>
                <a:cs typeface="Arial" pitchFamily="34" charset="0"/>
              </a:rPr>
              <a:t>	</a:t>
            </a:r>
            <a:r>
              <a:rPr lang="el-GR" altLang="el-GR" sz="3000" dirty="0" smtClean="0">
                <a:latin typeface="Arial" pitchFamily="34" charset="0"/>
                <a:cs typeface="Arial" pitchFamily="34" charset="0"/>
              </a:rPr>
              <a:t>Γ. </a:t>
            </a:r>
            <a:r>
              <a:rPr lang="el-GR" altLang="el-GR" sz="3000" dirty="0" err="1" smtClean="0">
                <a:latin typeface="Arial" pitchFamily="34" charset="0"/>
                <a:cs typeface="Arial" pitchFamily="34" charset="0"/>
              </a:rPr>
              <a:t>Σκιάνης</a:t>
            </a:r>
            <a:r>
              <a:rPr lang="el-GR" altLang="el-GR" sz="3000" dirty="0" smtClean="0">
                <a:latin typeface="Arial" pitchFamily="34" charset="0"/>
                <a:cs typeface="Arial" pitchFamily="34" charset="0"/>
              </a:rPr>
              <a:t>, Κ. Νικολακόπουλος, Δ. </a:t>
            </a:r>
            <a:r>
              <a:rPr lang="el-GR" altLang="el-GR" sz="3000" dirty="0" err="1" smtClean="0">
                <a:latin typeface="Arial" pitchFamily="34" charset="0"/>
                <a:cs typeface="Arial" pitchFamily="34" charset="0"/>
              </a:rPr>
              <a:t>Βαϊόπουλος</a:t>
            </a:r>
            <a:r>
              <a:rPr lang="el-GR" altLang="el-GR" sz="3000" dirty="0" smtClean="0">
                <a:latin typeface="Arial" pitchFamily="34" charset="0"/>
                <a:cs typeface="Arial" pitchFamily="34" charset="0"/>
              </a:rPr>
              <a:t>. Εκδόσεις Ίων. Έκδοση: 1.0. Αθήνα 2012.</a:t>
            </a:r>
          </a:p>
          <a:p>
            <a:pPr>
              <a:buFont typeface="Arial" charset="0"/>
              <a:buNone/>
            </a:pPr>
            <a:endParaRPr lang="el-GR" altLang="el-GR" dirty="0" smtClean="0"/>
          </a:p>
        </p:txBody>
      </p:sp>
      <p:sp>
        <p:nvSpPr>
          <p:cNvPr id="5" name="1 - Τίτλος"/>
          <p:cNvSpPr>
            <a:spLocks noGrp="1"/>
          </p:cNvSpPr>
          <p:nvPr>
            <p:ph type="title"/>
          </p:nvPr>
        </p:nvSpPr>
        <p:spPr>
          <a:xfrm>
            <a:off x="936625" y="333375"/>
            <a:ext cx="7272338" cy="793750"/>
          </a:xfrm>
        </p:spPr>
        <p:txBody>
          <a:bodyPr/>
          <a:lstStyle/>
          <a:p>
            <a:r>
              <a:rPr lang="el-GR" altLang="el-GR" b="1" dirty="0" smtClean="0">
                <a:latin typeface="Arial" charset="0"/>
                <a:cs typeface="Arial" charset="0"/>
              </a:rPr>
              <a:t>Αναφορές </a:t>
            </a:r>
            <a:r>
              <a:rPr lang="el-GR" altLang="el-GR" sz="3600" b="1" dirty="0" smtClean="0">
                <a:latin typeface="Arial" charset="0"/>
                <a:cs typeface="Arial" charset="0"/>
              </a:rPr>
              <a:t>(1)</a:t>
            </a:r>
            <a:endParaRPr lang="el-GR" altLang="el-GR" b="1"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2 - Θέση περιεχομένου"/>
          <p:cNvSpPr>
            <a:spLocks noGrp="1"/>
          </p:cNvSpPr>
          <p:nvPr>
            <p:ph idx="1"/>
          </p:nvPr>
        </p:nvSpPr>
        <p:spPr>
          <a:xfrm>
            <a:off x="125413" y="2335213"/>
            <a:ext cx="8893175" cy="2821979"/>
          </a:xfrm>
        </p:spPr>
        <p:txBody>
          <a:bodyPr/>
          <a:lstStyle/>
          <a:p>
            <a:pPr>
              <a:buNone/>
            </a:pPr>
            <a:r>
              <a:rPr lang="el-GR" dirty="0" smtClean="0">
                <a:latin typeface="Arial" pitchFamily="34" charset="0"/>
                <a:cs typeface="Arial" pitchFamily="34" charset="0"/>
              </a:rPr>
              <a:t>	Όλες οι εικόνες που περιέχονται στην ενότητα 5</a:t>
            </a:r>
            <a:r>
              <a:rPr lang="en-US" dirty="0" smtClean="0">
                <a:latin typeface="Arial" pitchFamily="34" charset="0"/>
                <a:cs typeface="Arial" pitchFamily="34" charset="0"/>
              </a:rPr>
              <a:t>, </a:t>
            </a:r>
            <a:r>
              <a:rPr lang="el-GR" dirty="0" smtClean="0">
                <a:latin typeface="Arial" pitchFamily="34" charset="0"/>
                <a:cs typeface="Arial" pitchFamily="34" charset="0"/>
              </a:rPr>
              <a:t>εκτός όσων </a:t>
            </a:r>
            <a:r>
              <a:rPr lang="el-GR" altLang="el-GR" dirty="0">
                <a:latin typeface="Arial" pitchFamily="34" charset="0"/>
                <a:cs typeface="Arial" pitchFamily="34" charset="0"/>
              </a:rPr>
              <a:t>έχουν αναφερθεί ως διαδικτυακή πηγή</a:t>
            </a:r>
            <a:r>
              <a:rPr lang="el-GR" dirty="0" smtClean="0">
                <a:latin typeface="Arial" pitchFamily="34" charset="0"/>
                <a:cs typeface="Arial" pitchFamily="34" charset="0"/>
              </a:rPr>
              <a:t>, προέρχονται από το προσωπικό αρχείο του κ. Νικολακόπουλου Κωνσταντίνου.</a:t>
            </a:r>
          </a:p>
        </p:txBody>
      </p:sp>
      <p:sp>
        <p:nvSpPr>
          <p:cNvPr id="5" name="1 - Τίτλος"/>
          <p:cNvSpPr>
            <a:spLocks noGrp="1"/>
          </p:cNvSpPr>
          <p:nvPr>
            <p:ph type="title"/>
          </p:nvPr>
        </p:nvSpPr>
        <p:spPr>
          <a:xfrm>
            <a:off x="936625" y="333375"/>
            <a:ext cx="7272338" cy="793750"/>
          </a:xfrm>
        </p:spPr>
        <p:txBody>
          <a:bodyPr/>
          <a:lstStyle/>
          <a:p>
            <a:r>
              <a:rPr lang="el-GR" altLang="el-GR" b="1" dirty="0" smtClean="0">
                <a:latin typeface="Arial" charset="0"/>
                <a:cs typeface="Arial" charset="0"/>
              </a:rPr>
              <a:t>Αναφορές </a:t>
            </a:r>
            <a:r>
              <a:rPr lang="el-GR" altLang="el-GR" sz="3600" b="1" dirty="0" smtClean="0">
                <a:latin typeface="Arial" charset="0"/>
                <a:cs typeface="Arial" charset="0"/>
              </a:rPr>
              <a:t>(2)</a:t>
            </a:r>
            <a:endParaRPr lang="el-GR" altLang="el-GR" b="1" dirty="0" smtClean="0">
              <a:latin typeface="Arial" charset="0"/>
              <a:cs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 Τίτλος"/>
          <p:cNvSpPr>
            <a:spLocks noGrp="1"/>
          </p:cNvSpPr>
          <p:nvPr>
            <p:ph type="title"/>
          </p:nvPr>
        </p:nvSpPr>
        <p:spPr>
          <a:xfrm>
            <a:off x="0" y="333375"/>
            <a:ext cx="9144000" cy="793750"/>
          </a:xfrm>
        </p:spPr>
        <p:txBody>
          <a:bodyPr/>
          <a:lstStyle/>
          <a:p>
            <a:pPr eaLnBrk="1" hangingPunct="1"/>
            <a:r>
              <a:rPr lang="el-GR" altLang="el-GR" b="1" smtClean="0">
                <a:latin typeface="Arial" charset="0"/>
                <a:cs typeface="Arial" charset="0"/>
              </a:rPr>
              <a:t>Σημείωμα Χρήσης Έργων Τρίτων</a:t>
            </a:r>
          </a:p>
        </p:txBody>
      </p:sp>
      <p:sp>
        <p:nvSpPr>
          <p:cNvPr id="66563" name="2 - Θέση περιεχομένου"/>
          <p:cNvSpPr>
            <a:spLocks noGrp="1"/>
          </p:cNvSpPr>
          <p:nvPr>
            <p:ph idx="1"/>
          </p:nvPr>
        </p:nvSpPr>
        <p:spPr>
          <a:xfrm>
            <a:off x="468313" y="2204591"/>
            <a:ext cx="8229600" cy="3168625"/>
          </a:xfrm>
        </p:spPr>
        <p:txBody>
          <a:bodyPr/>
          <a:lstStyle/>
          <a:p>
            <a:pPr eaLnBrk="1" hangingPunct="1">
              <a:buFont typeface="Arial" charset="0"/>
              <a:buNone/>
            </a:pPr>
            <a:r>
              <a:rPr lang="el-GR" altLang="el-GR" dirty="0" smtClean="0"/>
              <a:t>	</a:t>
            </a:r>
            <a:r>
              <a:rPr lang="el-GR" altLang="el-GR" sz="2800" dirty="0" smtClean="0">
                <a:latin typeface="Arial" charset="0"/>
                <a:cs typeface="Arial" charset="0"/>
              </a:rPr>
              <a:t>Το οπτικοακουστικό υλικό της παρουσίασης προέρχεται από την επίσημη ιστοσελίδα της </a:t>
            </a:r>
            <a:r>
              <a:rPr lang="en-US" altLang="el-GR" sz="2800" dirty="0" smtClean="0">
                <a:latin typeface="Arial" charset="0"/>
                <a:cs typeface="Arial" charset="0"/>
              </a:rPr>
              <a:t>ESA</a:t>
            </a:r>
            <a:r>
              <a:rPr lang="el-GR" altLang="el-GR" sz="2800" dirty="0" smtClean="0">
                <a:latin typeface="Arial" charset="0"/>
                <a:cs typeface="Arial" charset="0"/>
              </a:rPr>
              <a:t> :</a:t>
            </a:r>
          </a:p>
          <a:p>
            <a:pPr eaLnBrk="1" hangingPunct="1">
              <a:buFont typeface="Arial" charset="0"/>
              <a:buNone/>
            </a:pPr>
            <a:endParaRPr lang="el-GR" altLang="el-GR" sz="2800" dirty="0" smtClean="0">
              <a:latin typeface="Arial" charset="0"/>
              <a:cs typeface="Arial" charset="0"/>
            </a:endParaRPr>
          </a:p>
          <a:p>
            <a:pPr eaLnBrk="1" hangingPunct="1">
              <a:buNone/>
            </a:pPr>
            <a:r>
              <a:rPr lang="el-GR" sz="2800" dirty="0" smtClean="0"/>
              <a:t>	</a:t>
            </a:r>
            <a:r>
              <a:rPr lang="fr-FR" sz="2800" dirty="0" smtClean="0"/>
              <a:t>http://www.esa.int/spaceinvideos/Videos/2014/03/Sentinel-1_constellation</a:t>
            </a:r>
            <a:endParaRPr lang="el-GR" sz="2800" dirty="0" smtClean="0"/>
          </a:p>
          <a:p>
            <a:pPr eaLnBrk="1" hangingPunct="1">
              <a:buFont typeface="Arial" charset="0"/>
              <a:buNone/>
            </a:pPr>
            <a:endParaRPr lang="el-GR" altLang="el-GR" sz="2800" dirty="0" smtClean="0">
              <a:latin typeface="Arial" charset="0"/>
              <a:cs typeface="Arial" charset="0"/>
            </a:endParaRPr>
          </a:p>
          <a:p>
            <a:pPr eaLnBrk="1" hangingPunct="1">
              <a:buFont typeface="Arial" charset="0"/>
              <a:buNone/>
            </a:pPr>
            <a:endParaRPr lang="el-GR" altLang="el-GR" sz="2800" dirty="0" smtClean="0">
              <a:latin typeface="Arial" charset="0"/>
              <a:cs typeface="Arial" charset="0"/>
            </a:endParaRPr>
          </a:p>
          <a:p>
            <a:pPr eaLnBrk="1" hangingPunct="1">
              <a:buFont typeface="Arial" charset="0"/>
              <a:buNone/>
            </a:pPr>
            <a:r>
              <a:rPr lang="el-GR" altLang="el-GR" sz="2800" dirty="0" smtClean="0">
                <a:latin typeface="Arial" charset="0"/>
                <a:cs typeface="Arial" charset="0"/>
              </a:rPr>
              <a: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 Τίτλος"/>
          <p:cNvSpPr>
            <a:spLocks noGrp="1"/>
          </p:cNvSpPr>
          <p:nvPr>
            <p:ph type="title"/>
          </p:nvPr>
        </p:nvSpPr>
        <p:spPr>
          <a:xfrm>
            <a:off x="2124075" y="2420938"/>
            <a:ext cx="4475163" cy="938212"/>
          </a:xfrm>
        </p:spPr>
        <p:txBody>
          <a:bodyPr/>
          <a:lstStyle/>
          <a:p>
            <a:pPr eaLnBrk="1" hangingPunct="1"/>
            <a:r>
              <a:rPr lang="el-GR" altLang="el-GR" b="1" smtClean="0">
                <a:latin typeface="Arial" charset="0"/>
                <a:cs typeface="Arial" charset="0"/>
              </a:rPr>
              <a:t>Τέλος Ενότητας</a:t>
            </a:r>
          </a:p>
        </p:txBody>
      </p:sp>
      <p:pic>
        <p:nvPicPr>
          <p:cNvPr id="67587"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3" cstate="print"/>
          <a:srcRect/>
          <a:stretch>
            <a:fillRect/>
          </a:stretch>
        </p:blipFill>
        <p:spPr bwMode="auto">
          <a:xfrm>
            <a:off x="3924300" y="5589588"/>
            <a:ext cx="4310063" cy="1025525"/>
          </a:xfrm>
          <a:prstGeom prst="rect">
            <a:avLst/>
          </a:prstGeom>
          <a:noFill/>
          <a:ln w="9525">
            <a:noFill/>
            <a:miter lim="800000"/>
            <a:headEnd/>
            <a:tailEnd/>
          </a:ln>
        </p:spPr>
      </p:pic>
      <p:pic>
        <p:nvPicPr>
          <p:cNvPr id="67588" name="Picture 2" descr="C:\Users\eorfanou\Downloads\by-nc-sa.eu.png"/>
          <p:cNvPicPr>
            <a:picLocks noChangeAspect="1" noChangeArrowheads="1"/>
          </p:cNvPicPr>
          <p:nvPr/>
        </p:nvPicPr>
        <p:blipFill>
          <a:blip r:embed="rId4" cstate="print"/>
          <a:srcRect/>
          <a:stretch>
            <a:fillRect/>
          </a:stretch>
        </p:blipFill>
        <p:spPr bwMode="auto">
          <a:xfrm>
            <a:off x="1033463" y="5715000"/>
            <a:ext cx="2314575" cy="80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Τίτλος 1"/>
          <p:cNvSpPr>
            <a:spLocks noGrp="1"/>
          </p:cNvSpPr>
          <p:nvPr>
            <p:ph type="title"/>
          </p:nvPr>
        </p:nvSpPr>
        <p:spPr>
          <a:xfrm>
            <a:off x="0" y="187896"/>
            <a:ext cx="9144000" cy="1296888"/>
          </a:xfrm>
        </p:spPr>
        <p:txBody>
          <a:bodyPr/>
          <a:lstStyle/>
          <a:p>
            <a:r>
              <a:rPr lang="el-GR" altLang="el-GR" b="1" dirty="0" smtClean="0">
                <a:latin typeface="Arial" panose="020B0604020202020204" pitchFamily="34" charset="0"/>
                <a:cs typeface="Arial" panose="020B0604020202020204" pitchFamily="34" charset="0"/>
              </a:rPr>
              <a:t>Η έννοια της διακριτικής ικανότητας</a:t>
            </a:r>
            <a:endParaRPr lang="el-GR" altLang="el-GR" dirty="0" smtClean="0">
              <a:latin typeface="Arial" panose="020B0604020202020204" pitchFamily="34" charset="0"/>
              <a:cs typeface="Arial" panose="020B0604020202020204" pitchFamily="34" charset="0"/>
            </a:endParaRPr>
          </a:p>
        </p:txBody>
      </p:sp>
      <p:sp>
        <p:nvSpPr>
          <p:cNvPr id="49155" name="Θέση περιεχομένου 2"/>
          <p:cNvSpPr>
            <a:spLocks noGrp="1"/>
          </p:cNvSpPr>
          <p:nvPr>
            <p:ph idx="1"/>
          </p:nvPr>
        </p:nvSpPr>
        <p:spPr>
          <a:xfrm>
            <a:off x="251520" y="2277616"/>
            <a:ext cx="8892480" cy="4535760"/>
          </a:xfrm>
        </p:spPr>
        <p:txBody>
          <a:bodyPr/>
          <a:lstStyle/>
          <a:p>
            <a:r>
              <a:rPr lang="el-GR" altLang="el-GR" sz="2800" b="1" dirty="0" smtClean="0">
                <a:latin typeface="Arial" panose="020B0604020202020204" pitchFamily="34" charset="0"/>
                <a:cs typeface="Arial" panose="020B0604020202020204" pitchFamily="34" charset="0"/>
              </a:rPr>
              <a:t>Χωρική, </a:t>
            </a:r>
            <a:endParaRPr lang="en-US" altLang="el-GR" sz="2800" b="1" dirty="0" smtClean="0">
              <a:latin typeface="Arial" panose="020B0604020202020204" pitchFamily="34" charset="0"/>
              <a:cs typeface="Arial" panose="020B0604020202020204" pitchFamily="34" charset="0"/>
            </a:endParaRPr>
          </a:p>
          <a:p>
            <a:endParaRPr lang="en-US" altLang="el-GR" sz="2800" b="1" dirty="0" smtClean="0">
              <a:latin typeface="Arial" panose="020B0604020202020204" pitchFamily="34" charset="0"/>
              <a:cs typeface="Arial" panose="020B0604020202020204" pitchFamily="34" charset="0"/>
            </a:endParaRPr>
          </a:p>
          <a:p>
            <a:r>
              <a:rPr lang="el-GR" altLang="el-GR" sz="2800" b="1" dirty="0" err="1" smtClean="0">
                <a:latin typeface="Arial" panose="020B0604020202020204" pitchFamily="34" charset="0"/>
                <a:cs typeface="Arial" panose="020B0604020202020204" pitchFamily="34" charset="0"/>
              </a:rPr>
              <a:t>Ακτινομετρική</a:t>
            </a:r>
            <a:r>
              <a:rPr lang="el-GR" altLang="el-GR" sz="2800" b="1" dirty="0" smtClean="0">
                <a:latin typeface="Arial" panose="020B0604020202020204" pitchFamily="34" charset="0"/>
                <a:cs typeface="Arial" panose="020B0604020202020204" pitchFamily="34" charset="0"/>
              </a:rPr>
              <a:t> ή </a:t>
            </a:r>
            <a:r>
              <a:rPr lang="el-GR" altLang="el-GR" sz="2800" b="1" dirty="0" err="1" smtClean="0">
                <a:latin typeface="Arial" panose="020B0604020202020204" pitchFamily="34" charset="0"/>
                <a:cs typeface="Arial" panose="020B0604020202020204" pitchFamily="34" charset="0"/>
              </a:rPr>
              <a:t>Ραδιομετρική</a:t>
            </a:r>
            <a:r>
              <a:rPr lang="el-GR" altLang="el-GR" sz="2800" b="1" dirty="0" smtClean="0">
                <a:latin typeface="Arial" panose="020B0604020202020204" pitchFamily="34" charset="0"/>
                <a:cs typeface="Arial" panose="020B0604020202020204" pitchFamily="34" charset="0"/>
              </a:rPr>
              <a:t>,</a:t>
            </a:r>
            <a:endParaRPr lang="en-US" altLang="el-GR" sz="2800" b="1" dirty="0" smtClean="0">
              <a:latin typeface="Arial" panose="020B0604020202020204" pitchFamily="34" charset="0"/>
              <a:cs typeface="Arial" panose="020B0604020202020204" pitchFamily="34" charset="0"/>
            </a:endParaRPr>
          </a:p>
          <a:p>
            <a:endParaRPr lang="en-US" altLang="el-GR" sz="2800" b="1" dirty="0" smtClean="0">
              <a:latin typeface="Arial" panose="020B0604020202020204" pitchFamily="34" charset="0"/>
              <a:cs typeface="Arial" panose="020B0604020202020204" pitchFamily="34" charset="0"/>
            </a:endParaRPr>
          </a:p>
          <a:p>
            <a:r>
              <a:rPr lang="el-GR" altLang="el-GR" sz="2800" b="1" dirty="0" smtClean="0">
                <a:latin typeface="Arial" panose="020B0604020202020204" pitchFamily="34" charset="0"/>
                <a:cs typeface="Arial" panose="020B0604020202020204" pitchFamily="34" charset="0"/>
              </a:rPr>
              <a:t>Φασματική και </a:t>
            </a:r>
            <a:endParaRPr lang="en-US" altLang="el-GR" sz="2800" b="1" dirty="0" smtClean="0">
              <a:latin typeface="Arial" panose="020B0604020202020204" pitchFamily="34" charset="0"/>
              <a:cs typeface="Arial" panose="020B0604020202020204" pitchFamily="34" charset="0"/>
            </a:endParaRPr>
          </a:p>
          <a:p>
            <a:endParaRPr lang="en-US" altLang="el-GR" sz="2800" b="1" dirty="0" smtClean="0">
              <a:latin typeface="Arial" panose="020B0604020202020204" pitchFamily="34" charset="0"/>
              <a:cs typeface="Arial" panose="020B0604020202020204" pitchFamily="34" charset="0"/>
            </a:endParaRPr>
          </a:p>
          <a:p>
            <a:r>
              <a:rPr lang="el-GR" altLang="el-GR" sz="2800" b="1" dirty="0" smtClean="0">
                <a:latin typeface="Arial" panose="020B0604020202020204" pitchFamily="34" charset="0"/>
                <a:cs typeface="Arial" panose="020B0604020202020204" pitchFamily="34" charset="0"/>
              </a:rPr>
              <a:t>Χρονική Διακριτική Ικανότητα </a:t>
            </a:r>
            <a:endParaRPr lang="el-GR" altLang="el-GR" sz="280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Τίτλος 1"/>
          <p:cNvSpPr>
            <a:spLocks noGrp="1"/>
          </p:cNvSpPr>
          <p:nvPr>
            <p:ph type="title"/>
          </p:nvPr>
        </p:nvSpPr>
        <p:spPr>
          <a:xfrm>
            <a:off x="0" y="174725"/>
            <a:ext cx="9144000" cy="661987"/>
          </a:xfrm>
        </p:spPr>
        <p:txBody>
          <a:bodyPr/>
          <a:lstStyle/>
          <a:p>
            <a:r>
              <a:rPr lang="el-GR" altLang="el-GR" b="1" dirty="0" smtClean="0">
                <a:latin typeface="Arial" panose="020B0604020202020204" pitchFamily="34" charset="0"/>
                <a:cs typeface="Arial" panose="020B0604020202020204" pitchFamily="34" charset="0"/>
              </a:rPr>
              <a:t>Χωρική διακριτική ικανότητα</a:t>
            </a:r>
            <a:r>
              <a:rPr lang="en-US" altLang="el-GR" b="1" dirty="0" smtClean="0">
                <a:latin typeface="Arial" panose="020B0604020202020204" pitchFamily="34" charset="0"/>
                <a:cs typeface="Arial" panose="020B0604020202020204" pitchFamily="34" charset="0"/>
              </a:rPr>
              <a:t> </a:t>
            </a:r>
            <a:r>
              <a:rPr lang="en-US" altLang="el-GR" sz="3600" b="1" dirty="0" smtClean="0">
                <a:latin typeface="Arial" panose="020B0604020202020204" pitchFamily="34" charset="0"/>
                <a:cs typeface="Arial" panose="020B0604020202020204" pitchFamily="34" charset="0"/>
              </a:rPr>
              <a:t>(1)</a:t>
            </a:r>
            <a:endParaRPr lang="el-GR" altLang="el-GR" sz="3600" dirty="0" smtClean="0">
              <a:latin typeface="Arial" panose="020B0604020202020204" pitchFamily="34" charset="0"/>
              <a:cs typeface="Arial" panose="020B0604020202020204" pitchFamily="34" charset="0"/>
            </a:endParaRPr>
          </a:p>
        </p:txBody>
      </p:sp>
      <p:sp>
        <p:nvSpPr>
          <p:cNvPr id="50179" name="Θέση περιεχομένου 2"/>
          <p:cNvSpPr>
            <a:spLocks noGrp="1"/>
          </p:cNvSpPr>
          <p:nvPr>
            <p:ph idx="1"/>
          </p:nvPr>
        </p:nvSpPr>
        <p:spPr>
          <a:xfrm>
            <a:off x="107504" y="1845246"/>
            <a:ext cx="9036496" cy="4968130"/>
          </a:xfrm>
        </p:spPr>
        <p:txBody>
          <a:bodyPr/>
          <a:lstStyle/>
          <a:p>
            <a:pPr marL="0" indent="0">
              <a:buNone/>
            </a:pPr>
            <a:r>
              <a:rPr lang="el-GR" altLang="el-GR" sz="2400" dirty="0" smtClean="0">
                <a:latin typeface="Arial" panose="020B0604020202020204" pitchFamily="34" charset="0"/>
                <a:cs typeface="Arial" panose="020B0604020202020204" pitchFamily="34" charset="0"/>
              </a:rPr>
              <a:t>Ο κάθε δέκτης τηλεπισκόπησης, έχει μια </a:t>
            </a:r>
            <a:r>
              <a:rPr lang="el-GR" altLang="el-GR" sz="2400" b="1" dirty="0" smtClean="0">
                <a:latin typeface="Arial" panose="020B0604020202020204" pitchFamily="34" charset="0"/>
                <a:cs typeface="Arial" panose="020B0604020202020204" pitchFamily="34" charset="0"/>
              </a:rPr>
              <a:t>χωρική διακριτική ικανότητα</a:t>
            </a:r>
            <a:r>
              <a:rPr lang="el-GR" altLang="el-GR" sz="2400" dirty="0" smtClean="0">
                <a:latin typeface="Arial" panose="020B0604020202020204" pitchFamily="34" charset="0"/>
                <a:cs typeface="Arial" panose="020B0604020202020204" pitchFamily="34" charset="0"/>
              </a:rPr>
              <a:t> (</a:t>
            </a:r>
            <a:r>
              <a:rPr lang="el-GR" altLang="el-GR" sz="2400" dirty="0" err="1" smtClean="0">
                <a:latin typeface="Arial" panose="020B0604020202020204" pitchFamily="34" charset="0"/>
                <a:cs typeface="Arial" panose="020B0604020202020204" pitchFamily="34" charset="0"/>
              </a:rPr>
              <a:t>spatial</a:t>
            </a:r>
            <a:r>
              <a:rPr lang="el-GR" altLang="el-GR" sz="2400" dirty="0" smtClean="0">
                <a:latin typeface="Arial" panose="020B0604020202020204" pitchFamily="34" charset="0"/>
                <a:cs typeface="Arial" panose="020B0604020202020204" pitchFamily="34" charset="0"/>
              </a:rPr>
              <a:t> </a:t>
            </a:r>
            <a:r>
              <a:rPr lang="el-GR" altLang="el-GR" sz="2400" dirty="0" err="1" smtClean="0">
                <a:latin typeface="Arial" panose="020B0604020202020204" pitchFamily="34" charset="0"/>
                <a:cs typeface="Arial" panose="020B0604020202020204" pitchFamily="34" charset="0"/>
              </a:rPr>
              <a:t>resolution</a:t>
            </a:r>
            <a:r>
              <a:rPr lang="el-GR" altLang="el-GR" sz="2400" dirty="0" smtClean="0">
                <a:latin typeface="Arial" panose="020B0604020202020204" pitchFamily="34" charset="0"/>
                <a:cs typeface="Arial" panose="020B0604020202020204" pitchFamily="34" charset="0"/>
              </a:rPr>
              <a:t>), που αναφέρεται στην ελάχιστη (στοιχειώδη) επιφάνεια που μπορεί να σαρώσει ο δέκτης και στη συνέχεια να καταγράψει ο καταγραφέας την κάθε χρονική στιγμή.</a:t>
            </a:r>
            <a:endParaRPr lang="en-US" altLang="el-GR" sz="2400" dirty="0" smtClean="0">
              <a:latin typeface="Arial" panose="020B0604020202020204" pitchFamily="34" charset="0"/>
              <a:cs typeface="Arial" panose="020B0604020202020204" pitchFamily="34" charset="0"/>
            </a:endParaRPr>
          </a:p>
          <a:p>
            <a:pPr marL="0" indent="0">
              <a:buNone/>
            </a:pPr>
            <a:endParaRPr lang="en-US" altLang="el-GR" sz="1800" dirty="0">
              <a:latin typeface="Arial" panose="020B0604020202020204" pitchFamily="34" charset="0"/>
              <a:cs typeface="Arial" panose="020B0604020202020204" pitchFamily="34" charset="0"/>
            </a:endParaRPr>
          </a:p>
          <a:p>
            <a:pPr marL="0" indent="0">
              <a:buNone/>
            </a:pPr>
            <a:r>
              <a:rPr lang="el-GR" altLang="el-GR" sz="2400" dirty="0" smtClean="0">
                <a:latin typeface="Arial" panose="020B0604020202020204" pitchFamily="34" charset="0"/>
                <a:cs typeface="Arial" panose="020B0604020202020204" pitchFamily="34" charset="0"/>
              </a:rPr>
              <a:t>Δηλαδή, η χωρική διακριτική ικανότητα εκφράζει τη στοιχειωδέστερη επιφάνεια (</a:t>
            </a:r>
            <a:r>
              <a:rPr lang="el-GR" altLang="el-GR" sz="2400" dirty="0" err="1" smtClean="0">
                <a:latin typeface="Arial" panose="020B0604020202020204" pitchFamily="34" charset="0"/>
                <a:cs typeface="Arial" panose="020B0604020202020204" pitchFamily="34" charset="0"/>
              </a:rPr>
              <a:t>εικονοστοιχείο</a:t>
            </a:r>
            <a:r>
              <a:rPr lang="el-GR" altLang="el-GR" sz="2400" dirty="0" smtClean="0">
                <a:latin typeface="Arial" panose="020B0604020202020204" pitchFamily="34" charset="0"/>
                <a:cs typeface="Arial" panose="020B0604020202020204" pitchFamily="34" charset="0"/>
              </a:rPr>
              <a:t>) επάνω στη Γη που μπορεί να διακρίνει ο δέκτης.</a:t>
            </a:r>
            <a:endParaRPr lang="en-US" altLang="el-GR" sz="2400" dirty="0" smtClean="0">
              <a:latin typeface="Arial" panose="020B0604020202020204" pitchFamily="34" charset="0"/>
              <a:cs typeface="Arial" panose="020B0604020202020204" pitchFamily="34" charset="0"/>
            </a:endParaRPr>
          </a:p>
          <a:p>
            <a:pPr marL="0" indent="0">
              <a:buNone/>
            </a:pPr>
            <a:endParaRPr lang="en-US" altLang="el-GR" sz="1800" dirty="0">
              <a:latin typeface="Arial" panose="020B0604020202020204" pitchFamily="34" charset="0"/>
              <a:cs typeface="Arial" panose="020B0604020202020204" pitchFamily="34" charset="0"/>
            </a:endParaRPr>
          </a:p>
          <a:p>
            <a:pPr marL="0" indent="0">
              <a:buNone/>
            </a:pPr>
            <a:r>
              <a:rPr lang="el-GR" altLang="el-GR" sz="2400" dirty="0" smtClean="0">
                <a:latin typeface="Arial" panose="020B0604020202020204" pitchFamily="34" charset="0"/>
                <a:cs typeface="Arial" panose="020B0604020202020204" pitchFamily="34" charset="0"/>
              </a:rPr>
              <a:t>Σε μια ψηφιακή δορυφορική εικόνα (ή ψηφιοποιημένη αεροφωτογραφία), το κάθε </a:t>
            </a:r>
            <a:r>
              <a:rPr lang="el-GR" altLang="el-GR" sz="2400" dirty="0" err="1" smtClean="0">
                <a:latin typeface="Arial" panose="020B0604020202020204" pitchFamily="34" charset="0"/>
                <a:cs typeface="Arial" panose="020B0604020202020204" pitchFamily="34" charset="0"/>
              </a:rPr>
              <a:t>εικονοστοιχείο</a:t>
            </a:r>
            <a:r>
              <a:rPr lang="el-GR" altLang="el-GR" sz="2400" dirty="0" smtClean="0">
                <a:latin typeface="Arial" panose="020B0604020202020204" pitchFamily="34" charset="0"/>
                <a:cs typeface="Arial" panose="020B0604020202020204" pitchFamily="34" charset="0"/>
              </a:rPr>
              <a:t> αντιστοιχεί σε μια συγκεκριμένη στοιχειώδη επιφάνεια εδάφους που σαρώθηκε από το δέκτη. </a:t>
            </a:r>
          </a:p>
          <a:p>
            <a:endParaRPr lang="el-GR" altLang="el-GR"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Θέση περιεχομένου 2"/>
          <p:cNvSpPr>
            <a:spLocks noGrp="1"/>
          </p:cNvSpPr>
          <p:nvPr>
            <p:ph idx="1"/>
          </p:nvPr>
        </p:nvSpPr>
        <p:spPr>
          <a:xfrm>
            <a:off x="107504" y="2269232"/>
            <a:ext cx="9036496" cy="3752056"/>
          </a:xfrm>
        </p:spPr>
        <p:txBody>
          <a:bodyPr/>
          <a:lstStyle/>
          <a:p>
            <a:pPr marL="0" indent="0">
              <a:buNone/>
            </a:pPr>
            <a:r>
              <a:rPr lang="el-GR" altLang="el-GR" sz="2800" dirty="0" smtClean="0">
                <a:latin typeface="Arial" panose="020B0604020202020204" pitchFamily="34" charset="0"/>
                <a:cs typeface="Arial" panose="020B0604020202020204" pitchFamily="34" charset="0"/>
              </a:rPr>
              <a:t>Στη διεθνή βιβλιογραφία εμφανίζεται ο όρος </a:t>
            </a:r>
            <a:r>
              <a:rPr lang="el-GR" altLang="el-GR" sz="2800" b="1" dirty="0" smtClean="0">
                <a:latin typeface="Arial" panose="020B0604020202020204" pitchFamily="34" charset="0"/>
                <a:cs typeface="Arial" panose="020B0604020202020204" pitchFamily="34" charset="0"/>
              </a:rPr>
              <a:t>στιγμιαίο οπτικό πεδίο  (</a:t>
            </a:r>
            <a:r>
              <a:rPr lang="en-GB" altLang="el-GR" sz="2800" b="1" dirty="0" smtClean="0">
                <a:latin typeface="Arial" panose="020B0604020202020204" pitchFamily="34" charset="0"/>
                <a:cs typeface="Arial" panose="020B0604020202020204" pitchFamily="34" charset="0"/>
              </a:rPr>
              <a:t>Instantaneous Field</a:t>
            </a:r>
            <a:r>
              <a:rPr lang="el-GR" altLang="el-GR" sz="2800" b="1" dirty="0" smtClean="0">
                <a:latin typeface="Arial" panose="020B0604020202020204" pitchFamily="34" charset="0"/>
                <a:cs typeface="Arial" panose="020B0604020202020204" pitchFamily="34" charset="0"/>
              </a:rPr>
              <a:t> ο</a:t>
            </a:r>
            <a:r>
              <a:rPr lang="en-GB" altLang="el-GR" sz="2800" b="1" dirty="0" smtClean="0">
                <a:latin typeface="Arial" panose="020B0604020202020204" pitchFamily="34" charset="0"/>
                <a:cs typeface="Arial" panose="020B0604020202020204" pitchFamily="34" charset="0"/>
              </a:rPr>
              <a:t>f View</a:t>
            </a:r>
            <a:r>
              <a:rPr lang="el-GR" altLang="el-GR" sz="2800" b="1" dirty="0" smtClean="0">
                <a:latin typeface="Arial" panose="020B0604020202020204" pitchFamily="34" charset="0"/>
                <a:cs typeface="Arial" panose="020B0604020202020204" pitchFamily="34" charset="0"/>
              </a:rPr>
              <a:t>, </a:t>
            </a:r>
            <a:r>
              <a:rPr lang="en-GB" altLang="el-GR" sz="2800" b="1" dirty="0" smtClean="0">
                <a:latin typeface="Arial" panose="020B0604020202020204" pitchFamily="34" charset="0"/>
                <a:cs typeface="Arial" panose="020B0604020202020204" pitchFamily="34" charset="0"/>
              </a:rPr>
              <a:t>IFOV</a:t>
            </a:r>
            <a:r>
              <a:rPr lang="el-GR" altLang="el-GR" sz="2800" b="1" dirty="0" smtClean="0">
                <a:latin typeface="Arial" panose="020B0604020202020204" pitchFamily="34" charset="0"/>
                <a:cs typeface="Arial" panose="020B0604020202020204" pitchFamily="34" charset="0"/>
              </a:rPr>
              <a:t>)</a:t>
            </a:r>
            <a:r>
              <a:rPr lang="el-GR" altLang="el-GR" sz="2800" dirty="0" smtClean="0">
                <a:latin typeface="Arial" panose="020B0604020202020204" pitchFamily="34" charset="0"/>
                <a:cs typeface="Arial" panose="020B0604020202020204" pitchFamily="34" charset="0"/>
              </a:rPr>
              <a:t>. </a:t>
            </a:r>
          </a:p>
          <a:p>
            <a:pPr marL="0" indent="0">
              <a:buNone/>
            </a:pPr>
            <a:endParaRPr lang="el-GR" altLang="el-GR" sz="2800" dirty="0">
              <a:latin typeface="Arial" panose="020B0604020202020204" pitchFamily="34" charset="0"/>
              <a:cs typeface="Arial" panose="020B0604020202020204" pitchFamily="34" charset="0"/>
            </a:endParaRPr>
          </a:p>
          <a:p>
            <a:pPr marL="0" indent="0">
              <a:buNone/>
            </a:pPr>
            <a:r>
              <a:rPr lang="en-GB" altLang="el-GR" sz="2800" dirty="0" smtClean="0">
                <a:latin typeface="Arial" panose="020B0604020202020204" pitchFamily="34" charset="0"/>
                <a:cs typeface="Arial" panose="020B0604020202020204" pitchFamily="34" charset="0"/>
              </a:rPr>
              <a:t>IFOV</a:t>
            </a:r>
            <a:r>
              <a:rPr lang="el-GR" altLang="el-GR" sz="2800" dirty="0" smtClean="0">
                <a:latin typeface="Arial" panose="020B0604020202020204" pitchFamily="34" charset="0"/>
                <a:cs typeface="Arial" panose="020B0604020202020204" pitchFamily="34" charset="0"/>
              </a:rPr>
              <a:t> είναι ο γωνιακός κώνος ορατότητας Α (</a:t>
            </a:r>
            <a:r>
              <a:rPr lang="en-GB" altLang="el-GR" sz="2800" dirty="0" smtClean="0">
                <a:latin typeface="Arial" panose="020B0604020202020204" pitchFamily="34" charset="0"/>
                <a:cs typeface="Arial" panose="020B0604020202020204" pitchFamily="34" charset="0"/>
              </a:rPr>
              <a:t>angular cone of visibility</a:t>
            </a:r>
            <a:r>
              <a:rPr lang="el-GR" altLang="el-GR" sz="2800" dirty="0" smtClean="0">
                <a:latin typeface="Arial" panose="020B0604020202020204" pitchFamily="34" charset="0"/>
                <a:cs typeface="Arial" panose="020B0604020202020204" pitchFamily="34" charset="0"/>
              </a:rPr>
              <a:t>) και αναφέρεται στη επιφάνεια του εδάφους Β που καλύπτει ένας συγκεκριμένος δέκτης σε μία δεδομένη στιγμή.  </a:t>
            </a:r>
          </a:p>
          <a:p>
            <a:endParaRPr lang="el-GR" altLang="el-GR" dirty="0" smtClean="0"/>
          </a:p>
        </p:txBody>
      </p:sp>
      <p:sp>
        <p:nvSpPr>
          <p:cNvPr id="6" name="Τίτλος 1"/>
          <p:cNvSpPr>
            <a:spLocks noGrp="1"/>
          </p:cNvSpPr>
          <p:nvPr>
            <p:ph type="title"/>
          </p:nvPr>
        </p:nvSpPr>
        <p:spPr>
          <a:xfrm>
            <a:off x="0" y="246733"/>
            <a:ext cx="9144000" cy="661987"/>
          </a:xfrm>
        </p:spPr>
        <p:txBody>
          <a:bodyPr/>
          <a:lstStyle/>
          <a:p>
            <a:r>
              <a:rPr lang="el-GR" altLang="el-GR" b="1" dirty="0" smtClean="0">
                <a:latin typeface="Arial" panose="020B0604020202020204" pitchFamily="34" charset="0"/>
                <a:cs typeface="Arial" panose="020B0604020202020204" pitchFamily="34" charset="0"/>
              </a:rPr>
              <a:t>Χωρική διακριτική ικανότητα</a:t>
            </a:r>
            <a:r>
              <a:rPr lang="en-US" altLang="el-GR" b="1" dirty="0" smtClean="0">
                <a:latin typeface="Arial" panose="020B0604020202020204" pitchFamily="34" charset="0"/>
                <a:cs typeface="Arial" panose="020B0604020202020204" pitchFamily="34" charset="0"/>
              </a:rPr>
              <a:t> </a:t>
            </a:r>
            <a:r>
              <a:rPr lang="en-US" altLang="el-GR" sz="3600" b="1" dirty="0" smtClean="0">
                <a:latin typeface="Arial" panose="020B0604020202020204" pitchFamily="34" charset="0"/>
                <a:cs typeface="Arial" panose="020B0604020202020204" pitchFamily="34" charset="0"/>
              </a:rPr>
              <a:t>(2)</a:t>
            </a:r>
            <a:endParaRPr lang="el-GR" altLang="el-GR" sz="360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a:spLocks noGrp="1"/>
          </p:cNvSpPr>
          <p:nvPr>
            <p:ph type="title"/>
          </p:nvPr>
        </p:nvSpPr>
        <p:spPr>
          <a:xfrm>
            <a:off x="0" y="174725"/>
            <a:ext cx="9144000" cy="661987"/>
          </a:xfrm>
        </p:spPr>
        <p:txBody>
          <a:bodyPr/>
          <a:lstStyle/>
          <a:p>
            <a:r>
              <a:rPr lang="el-GR" altLang="el-GR" b="1" dirty="0" smtClean="0">
                <a:latin typeface="Arial" panose="020B0604020202020204" pitchFamily="34" charset="0"/>
                <a:cs typeface="Arial" panose="020B0604020202020204" pitchFamily="34" charset="0"/>
              </a:rPr>
              <a:t>Χωρική διακριτική ικανότητα</a:t>
            </a:r>
            <a:r>
              <a:rPr lang="en-US" altLang="el-GR" b="1" dirty="0" smtClean="0">
                <a:latin typeface="Arial" panose="020B0604020202020204" pitchFamily="34" charset="0"/>
                <a:cs typeface="Arial" panose="020B0604020202020204" pitchFamily="34" charset="0"/>
              </a:rPr>
              <a:t> </a:t>
            </a:r>
            <a:r>
              <a:rPr lang="en-US" altLang="el-GR" sz="3600" b="1" dirty="0" smtClean="0">
                <a:latin typeface="Arial" panose="020B0604020202020204" pitchFamily="34" charset="0"/>
                <a:cs typeface="Arial" panose="020B0604020202020204" pitchFamily="34" charset="0"/>
              </a:rPr>
              <a:t>(3)</a:t>
            </a:r>
            <a:endParaRPr lang="el-GR" altLang="el-GR" sz="3600" dirty="0" smtClean="0">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2" cstate="email"/>
          <a:srcRect/>
          <a:stretch>
            <a:fillRect/>
          </a:stretch>
        </p:blipFill>
        <p:spPr bwMode="auto">
          <a:xfrm>
            <a:off x="2205133" y="1269107"/>
            <a:ext cx="4733735" cy="4896197"/>
          </a:xfrm>
          <a:prstGeom prst="rect">
            <a:avLst/>
          </a:prstGeom>
          <a:noFill/>
          <a:ln w="9525">
            <a:noFill/>
            <a:miter lim="800000"/>
            <a:headEnd/>
            <a:tailEnd/>
          </a:ln>
          <a:effectLst/>
        </p:spPr>
      </p:pic>
      <p:sp>
        <p:nvSpPr>
          <p:cNvPr id="6" name="TextBox 5"/>
          <p:cNvSpPr txBox="1"/>
          <p:nvPr/>
        </p:nvSpPr>
        <p:spPr>
          <a:xfrm>
            <a:off x="3923928" y="6237312"/>
            <a:ext cx="1296144" cy="400110"/>
          </a:xfrm>
          <a:prstGeom prst="rect">
            <a:avLst/>
          </a:prstGeom>
          <a:noFill/>
        </p:spPr>
        <p:txBody>
          <a:bodyPr wrap="square" rtlCol="0">
            <a:spAutoFit/>
          </a:bodyPr>
          <a:lstStyle/>
          <a:p>
            <a:pPr algn="ctr"/>
            <a:r>
              <a:rPr lang="el-GR" sz="2000" dirty="0" smtClean="0">
                <a:latin typeface="Arial" panose="020B0604020202020204" pitchFamily="34" charset="0"/>
                <a:cs typeface="Arial" panose="020B0604020202020204" pitchFamily="34" charset="0"/>
              </a:rPr>
              <a:t>Εικόνα 1. </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409718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Θέση περιεχομένου 2"/>
          <p:cNvSpPr>
            <a:spLocks noGrp="1"/>
          </p:cNvSpPr>
          <p:nvPr>
            <p:ph idx="1"/>
          </p:nvPr>
        </p:nvSpPr>
        <p:spPr>
          <a:xfrm>
            <a:off x="179512" y="1988840"/>
            <a:ext cx="8964488" cy="4798740"/>
          </a:xfrm>
        </p:spPr>
        <p:txBody>
          <a:bodyPr/>
          <a:lstStyle/>
          <a:p>
            <a:pPr marL="0" indent="0">
              <a:buNone/>
            </a:pPr>
            <a:r>
              <a:rPr lang="el-GR" altLang="el-GR" sz="2400" dirty="0" smtClean="0">
                <a:latin typeface="Arial" panose="020B0604020202020204" pitchFamily="34" charset="0"/>
                <a:cs typeface="Arial" panose="020B0604020202020204" pitchFamily="34" charset="0"/>
              </a:rPr>
              <a:t>Για τους δορυφορικούς δέκτες οι οποίοι βρίσκονται σε σταθερό ύψος τροχιάς γύρω από τη γη η χωρική διακριτική ικανότητα εξαρτάται από τη γωνία λήψης της εικόνας δηλαδή απ’ τη δυνατότητα ή μη του δέκτη να στρέφεται. Οι πρώτοι δορυφόροι </a:t>
            </a:r>
            <a:r>
              <a:rPr lang="fr-CA" altLang="el-GR" sz="2400" dirty="0" err="1" smtClean="0">
                <a:latin typeface="Arial" panose="020B0604020202020204" pitchFamily="34" charset="0"/>
                <a:cs typeface="Arial" panose="020B0604020202020204" pitchFamily="34" charset="0"/>
              </a:rPr>
              <a:t>Landsat</a:t>
            </a:r>
            <a:r>
              <a:rPr lang="el-GR" altLang="el-GR" sz="2400" dirty="0" smtClean="0">
                <a:latin typeface="Arial" panose="020B0604020202020204" pitchFamily="34" charset="0"/>
                <a:cs typeface="Arial" panose="020B0604020202020204" pitchFamily="34" charset="0"/>
              </a:rPr>
              <a:t> είχαν σταθερούς δέκτες.</a:t>
            </a:r>
          </a:p>
          <a:p>
            <a:pPr marL="0" indent="0">
              <a:buNone/>
            </a:pPr>
            <a:r>
              <a:rPr lang="el-GR" altLang="el-GR" sz="2400" dirty="0" smtClean="0">
                <a:latin typeface="Arial" panose="020B0604020202020204" pitchFamily="34" charset="0"/>
                <a:cs typeface="Arial" panose="020B0604020202020204" pitchFamily="34" charset="0"/>
              </a:rPr>
              <a:t>Έτσι, κατέγραφαν πάντα μία σταθερή έκταση στην επιφάνεια της γης. Μέχρι πρότινος λοιπόν ο όρος χωρική διακριτική ικανότητα ταυτιζόταν με το μέγεθος του </a:t>
            </a:r>
            <a:r>
              <a:rPr lang="el-GR" altLang="el-GR" sz="2400" dirty="0" err="1" smtClean="0">
                <a:latin typeface="Arial" panose="020B0604020202020204" pitchFamily="34" charset="0"/>
                <a:cs typeface="Arial" panose="020B0604020202020204" pitchFamily="34" charset="0"/>
              </a:rPr>
              <a:t>εικονοστοιχείου</a:t>
            </a:r>
            <a:r>
              <a:rPr lang="el-GR" altLang="el-GR" sz="2400" dirty="0" smtClean="0">
                <a:latin typeface="Arial" panose="020B0604020202020204" pitchFamily="34" charset="0"/>
                <a:cs typeface="Arial" panose="020B0604020202020204" pitchFamily="34" charset="0"/>
              </a:rPr>
              <a:t> της φασματικής ζώνης. Έτσι, για παράδειγμα, θεωρούσαμε ότι ο θεματικός χαρτογράφος του δορυφόρου </a:t>
            </a:r>
            <a:r>
              <a:rPr lang="en-US" altLang="el-GR" sz="2400" dirty="0" smtClean="0">
                <a:latin typeface="Arial" panose="020B0604020202020204" pitchFamily="34" charset="0"/>
                <a:cs typeface="Arial" panose="020B0604020202020204" pitchFamily="34" charset="0"/>
              </a:rPr>
              <a:t>Landsat</a:t>
            </a:r>
            <a:r>
              <a:rPr lang="el-GR" altLang="el-GR" sz="2400" dirty="0" smtClean="0">
                <a:latin typeface="Arial" panose="020B0604020202020204" pitchFamily="34" charset="0"/>
                <a:cs typeface="Arial" panose="020B0604020202020204" pitchFamily="34" charset="0"/>
              </a:rPr>
              <a:t> 7, έχει χωρική διακριτική ικανότητα 30</a:t>
            </a:r>
            <a:r>
              <a:rPr lang="en-US" altLang="el-GR" sz="2400" dirty="0" smtClean="0">
                <a:latin typeface="Arial" panose="020B0604020202020204" pitchFamily="34" charset="0"/>
                <a:cs typeface="Arial" panose="020B0604020202020204" pitchFamily="34" charset="0"/>
              </a:rPr>
              <a:t>m</a:t>
            </a:r>
            <a:r>
              <a:rPr lang="el-GR" altLang="el-GR" sz="2400" dirty="0" smtClean="0">
                <a:latin typeface="Arial" panose="020B0604020202020204" pitchFamily="34" charset="0"/>
                <a:cs typeface="Arial" panose="020B0604020202020204" pitchFamily="34" charset="0"/>
              </a:rPr>
              <a:t>, για τις ζώνες του ορατού φάσματος και του υπέρυθρου ανάκλασης. </a:t>
            </a:r>
          </a:p>
        </p:txBody>
      </p:sp>
      <p:sp>
        <p:nvSpPr>
          <p:cNvPr id="4" name="Τίτλος 1"/>
          <p:cNvSpPr>
            <a:spLocks noGrp="1"/>
          </p:cNvSpPr>
          <p:nvPr>
            <p:ph type="title"/>
          </p:nvPr>
        </p:nvSpPr>
        <p:spPr>
          <a:xfrm>
            <a:off x="0" y="246733"/>
            <a:ext cx="9144000" cy="661987"/>
          </a:xfrm>
        </p:spPr>
        <p:txBody>
          <a:bodyPr/>
          <a:lstStyle/>
          <a:p>
            <a:r>
              <a:rPr lang="el-GR" altLang="el-GR" b="1" dirty="0" smtClean="0">
                <a:latin typeface="Arial" panose="020B0604020202020204" pitchFamily="34" charset="0"/>
                <a:cs typeface="Arial" panose="020B0604020202020204" pitchFamily="34" charset="0"/>
              </a:rPr>
              <a:t>Χωρική διακριτική ικανότητα</a:t>
            </a:r>
            <a:r>
              <a:rPr lang="en-US" altLang="el-GR" b="1" dirty="0" smtClean="0">
                <a:latin typeface="Arial" panose="020B0604020202020204" pitchFamily="34" charset="0"/>
                <a:cs typeface="Arial" panose="020B0604020202020204" pitchFamily="34" charset="0"/>
              </a:rPr>
              <a:t> </a:t>
            </a:r>
            <a:r>
              <a:rPr lang="en-US" altLang="el-GR" sz="3600" b="1" dirty="0" smtClean="0">
                <a:latin typeface="Arial" panose="020B0604020202020204" pitchFamily="34" charset="0"/>
                <a:cs typeface="Arial" panose="020B0604020202020204" pitchFamily="34" charset="0"/>
              </a:rPr>
              <a:t>(</a:t>
            </a:r>
            <a:r>
              <a:rPr lang="el-GR" altLang="el-GR" sz="3600" b="1" dirty="0" smtClean="0">
                <a:latin typeface="Arial" panose="020B0604020202020204" pitchFamily="34" charset="0"/>
                <a:cs typeface="Arial" panose="020B0604020202020204" pitchFamily="34" charset="0"/>
              </a:rPr>
              <a:t>4</a:t>
            </a:r>
            <a:r>
              <a:rPr lang="en-US" altLang="el-GR" sz="3600" b="1" dirty="0" smtClean="0">
                <a:latin typeface="Arial" panose="020B0604020202020204" pitchFamily="34" charset="0"/>
                <a:cs typeface="Arial" panose="020B0604020202020204" pitchFamily="34" charset="0"/>
              </a:rPr>
              <a:t>)</a:t>
            </a:r>
            <a:endParaRPr lang="el-GR" altLang="el-GR" sz="360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475</TotalTime>
  <Words>1863</Words>
  <Application>Microsoft Office PowerPoint</Application>
  <PresentationFormat>Προβολή στην οθόνη (4:3)</PresentationFormat>
  <Paragraphs>210</Paragraphs>
  <Slides>48</Slides>
  <Notes>6</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48</vt:i4>
      </vt:variant>
    </vt:vector>
  </HeadingPairs>
  <TitlesOfParts>
    <vt:vector size="50" baseType="lpstr">
      <vt:lpstr>1_Θέμα του Office</vt:lpstr>
      <vt:lpstr>Αντικείμενο κελύφους συσκευασίας</vt:lpstr>
      <vt:lpstr>ΧΡΗΣΗ ΓΕΩΓΡΑΦΙΚΩΝ ΣΥΣΤΗΜΑΤΩΝ ΠΛΗΡΟΦΟΡΙΩΝ ΚΑΙ ΤΗΛΕΠΙΣΚΟΠΗΣΗΣ  ΣΤΗΝ ΕΦΑΡΜΟΣΜΕΝΗ ΓΕΩΛΟΓΙΑ  </vt:lpstr>
      <vt:lpstr>Άδειες Χρήσης</vt:lpstr>
      <vt:lpstr>Χρηματοδότηση</vt:lpstr>
      <vt:lpstr>ΔΟΡΥΦΟΡΙΚΕΣ ΕΙΚΟΝΕΣ </vt:lpstr>
      <vt:lpstr>Η έννοια της διακριτικής ικανότητας</vt:lpstr>
      <vt:lpstr>Χωρική διακριτική ικανότητα (1)</vt:lpstr>
      <vt:lpstr>Χωρική διακριτική ικανότητα (2)</vt:lpstr>
      <vt:lpstr>Χωρική διακριτική ικανότητα (3)</vt:lpstr>
      <vt:lpstr>Χωρική διακριτική ικανότητα (4)</vt:lpstr>
      <vt:lpstr>Χωρική διακριτική ικανότητα (5)</vt:lpstr>
      <vt:lpstr>Χωρική διακριτική ικανότητα (6)</vt:lpstr>
      <vt:lpstr>Χωρική διακριτική ικανότητα (7)</vt:lpstr>
      <vt:lpstr>Χωρική διακριτική ικανότητα (8)</vt:lpstr>
      <vt:lpstr>Χωρική διακριτική ικανότητα (9)</vt:lpstr>
      <vt:lpstr>Χωρική διακριτική ικανότητα (10)</vt:lpstr>
      <vt:lpstr>Χωρική διακριτική ικανότητα (11)</vt:lpstr>
      <vt:lpstr>Παραδείγματα χωρικής διακριτικής ικανότητας (1)</vt:lpstr>
      <vt:lpstr>Παραδείγματα χωρικής διακριτικής ικανότητας (2)</vt:lpstr>
      <vt:lpstr>Παραδείγματα χωρικής διακριτικής ικανότητας (3)</vt:lpstr>
      <vt:lpstr>Παραδείγματα χωρικής διακριτικής ικανότητας (4)</vt:lpstr>
      <vt:lpstr>Παραδείγματα χωρικής διακριτικής ικανότητας (5)</vt:lpstr>
      <vt:lpstr>Παραδείγματα χωρικής διακριτικής ικανότητας (6)</vt:lpstr>
      <vt:lpstr>Παραδείγματα χωρικής διακριτικής ικανότητας (7)</vt:lpstr>
      <vt:lpstr>Παραδείγματα χωρικής διακριτικής ικανότητας (8)</vt:lpstr>
      <vt:lpstr>Παραδείγματα χωρικής διακριτικής ικανότητας (9)</vt:lpstr>
      <vt:lpstr>Παραδείγματα χωρικής διακριτικής ικανότητας (10)</vt:lpstr>
      <vt:lpstr>Παραδείγματα χωρικής διακριτικής ικανότητας (11)</vt:lpstr>
      <vt:lpstr>Παραδείγματα χωρικής διακριτικής ικανότητας (12)</vt:lpstr>
      <vt:lpstr>Παραδείγματα χωρικής διακριτικής ικανότητας (13)</vt:lpstr>
      <vt:lpstr>Ακτινομετρική ή Ραδιομετρική διακριτική ικανότητα (1)</vt:lpstr>
      <vt:lpstr>Ακτινομετρική ή Ραδιομετρική διακριτική ικανότητα (2)</vt:lpstr>
      <vt:lpstr>Παραδείγματα ραδιομετρικής διακριτικής ικανότητας (1)</vt:lpstr>
      <vt:lpstr>Παραδείγματα ραδιομετρικής διακριτικής ικανότητας (2)</vt:lpstr>
      <vt:lpstr>Παραδείγματα ραδιομετρικής διακριτικής ικανότητας (3)</vt:lpstr>
      <vt:lpstr>Παραδείγματα ραδιομετρικής διακριτικής ικανότητας (4)</vt:lpstr>
      <vt:lpstr>Φασματική διακριτική ικανότητα (1)</vt:lpstr>
      <vt:lpstr>Φασματική διακριτική ικανότητα (2)</vt:lpstr>
      <vt:lpstr>Φασματική διακριτική ικανότητα (3)</vt:lpstr>
      <vt:lpstr>Χρονική διακριτική ικανότητα</vt:lpstr>
      <vt:lpstr>Σχηματισμός 3 δορυφόρων (constellation of 3 satellites) (1)</vt:lpstr>
      <vt:lpstr>Σχηματισμός 3 δορυφόρων (constellation of 3 satellites) (2)</vt:lpstr>
      <vt:lpstr>Επαναληψιμότητα ως ικανότητα του δορυφόρου</vt:lpstr>
      <vt:lpstr>Σχηματισμός Sentinel-1 (Sentinel-1 constellation)</vt:lpstr>
      <vt:lpstr>Σημείωμα Αναφοράς</vt:lpstr>
      <vt:lpstr>Αναφορές (1)</vt:lpstr>
      <vt:lpstr>Αναφορές (2)</vt:lpstr>
      <vt:lpstr>Σημείωμα Χρήσης Έργων Τρίτων</vt:lpstr>
      <vt:lpstr>Τέλος Ενότητας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ΓΕΩΓΡΑΦΙΚΑ ΣΥΣΤΗΜΑΤΑ ΠΛΗΡΟΦΟΡΙΩΝ ΚΑΙ ΤΗΛΕΠΙΣΚΟΠΗΣΗ  ΣΤΗΝ ΕΦΑΡΜΟΣΜΕΝΗ ΓΕΩΛΟΓΙΑ</dc:title>
  <dc:creator>struct</dc:creator>
  <cp:lastModifiedBy>user</cp:lastModifiedBy>
  <cp:revision>42</cp:revision>
  <dcterms:created xsi:type="dcterms:W3CDTF">2014-11-25T13:07:27Z</dcterms:created>
  <dcterms:modified xsi:type="dcterms:W3CDTF">2015-05-28T09:03:27Z</dcterms:modified>
</cp:coreProperties>
</file>