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C"/>
    <a:srgbClr val="0000CC"/>
    <a:srgbClr val="CC0000"/>
    <a:srgbClr val="1C6264"/>
    <a:srgbClr val="006600"/>
    <a:srgbClr val="175051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28D57-38FA-424B-A52D-2A728C8FB3BB}" type="datetimeFigureOut">
              <a:rPr lang="el-GR" smtClean="0"/>
              <a:t>3/3/2014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C7740D4-8B88-4B72-B2B0-D70E4F0AA0B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886967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ΘεραπευτικΗ</a:t>
            </a:r>
            <a:r>
              <a:rPr lang="el-GR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l-GR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προσΕγγιση</a:t>
            </a:r>
            <a:r>
              <a:rPr lang="el-GR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l-GR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λεμφοϋπερπλαστικΩν</a:t>
            </a:r>
            <a:r>
              <a:rPr lang="el-GR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l-GR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νοσημΑτων</a:t>
            </a:r>
            <a:endParaRPr lang="el-GR" sz="36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980656"/>
            <a:ext cx="7704856" cy="1536576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Απαρτιωμένη</a:t>
            </a:r>
            <a:r>
              <a:rPr lang="el-GR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διδασκαλία στην Αιματολογία </a:t>
            </a:r>
            <a:r>
              <a:rPr lang="el-GR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</a:t>
            </a:r>
            <a:endParaRPr lang="el-GR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Αργύρης Σ. Συμεωνίδης</a:t>
            </a:r>
            <a:endParaRPr lang="el-GR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44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Σχεδιασμός θεραπευτικών πρωτοκόλλων</a:t>
            </a:r>
            <a:endParaRPr lang="el-GR" sz="31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89112"/>
            <a:ext cx="8229600" cy="513623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Φάση εφόδου, εδραίωσης και συντήρησης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Αρχική θεραπεία, θεραπεία 1</a:t>
            </a:r>
            <a:r>
              <a:rPr lang="el-GR" sz="2200" b="1" baseline="30000" dirty="0" smtClean="0">
                <a:latin typeface="Calibri" panose="020F0502020204030204" pitchFamily="34" charset="0"/>
              </a:rPr>
              <a:t>ης</a:t>
            </a:r>
            <a:r>
              <a:rPr lang="el-GR" sz="2200" b="1" dirty="0" smtClean="0">
                <a:latin typeface="Calibri" panose="020F0502020204030204" pitchFamily="34" charset="0"/>
              </a:rPr>
              <a:t> υποτροπής, 2</a:t>
            </a:r>
            <a:r>
              <a:rPr lang="el-GR" sz="2200" b="1" baseline="30000" dirty="0" smtClean="0">
                <a:latin typeface="Calibri" panose="020F0502020204030204" pitchFamily="34" charset="0"/>
              </a:rPr>
              <a:t>ης</a:t>
            </a:r>
            <a:r>
              <a:rPr lang="el-GR" sz="2200" b="1" dirty="0" smtClean="0">
                <a:latin typeface="Calibri" panose="020F0502020204030204" pitchFamily="34" charset="0"/>
              </a:rPr>
              <a:t> και μετέπειτα υποτροπής, θεραπεία ανθεκτικής νόσου / διάσωσης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err="1" smtClean="0">
                <a:latin typeface="Calibri" panose="020F0502020204030204" pitchFamily="34" charset="0"/>
              </a:rPr>
              <a:t>Μονοχημειοθεραπεία</a:t>
            </a:r>
            <a:r>
              <a:rPr lang="el-GR" sz="2200" b="1" dirty="0" smtClean="0">
                <a:latin typeface="Calibri" panose="020F0502020204030204" pitchFamily="34" charset="0"/>
              </a:rPr>
              <a:t> </a:t>
            </a:r>
            <a:r>
              <a:rPr lang="en-US" sz="2200" b="1" dirty="0" smtClean="0">
                <a:latin typeface="Calibri" panose="020F0502020204030204" pitchFamily="34" charset="0"/>
              </a:rPr>
              <a:t>vs</a:t>
            </a:r>
            <a:r>
              <a:rPr lang="el-GR" sz="2200" b="1" dirty="0" smtClean="0">
                <a:latin typeface="Calibri" panose="020F0502020204030204" pitchFamily="34" charset="0"/>
              </a:rPr>
              <a:t> συνδυασμένη χημειοθεραπεία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Συνδυασμένη χημειοθεραπεία</a:t>
            </a:r>
            <a:r>
              <a:rPr lang="en-US" sz="2200" b="1" dirty="0" smtClean="0">
                <a:latin typeface="Calibri" panose="020F0502020204030204" pitchFamily="34" charset="0"/>
              </a:rPr>
              <a:t> vs </a:t>
            </a:r>
            <a:r>
              <a:rPr lang="el-GR" sz="2200" b="1" dirty="0" err="1" smtClean="0">
                <a:latin typeface="Calibri" panose="020F0502020204030204" pitchFamily="34" charset="0"/>
              </a:rPr>
              <a:t>χημειο</a:t>
            </a:r>
            <a:r>
              <a:rPr lang="el-GR" sz="2200" b="1" dirty="0" smtClean="0">
                <a:latin typeface="Calibri" panose="020F0502020204030204" pitchFamily="34" charset="0"/>
              </a:rPr>
              <a:t>-ανοσοθεραπεία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Χορήγηση θεραπείας κατά ώσεις (σε «κύκλους»)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Εναλλακτικοί συνδυασμοί για κάμψη της </a:t>
            </a:r>
            <a:r>
              <a:rPr lang="el-GR" sz="2200" b="1" dirty="0" err="1" smtClean="0">
                <a:latin typeface="Calibri" panose="020F0502020204030204" pitchFamily="34" charset="0"/>
              </a:rPr>
              <a:t>πολυαντοχής</a:t>
            </a:r>
            <a:r>
              <a:rPr lang="el-GR" sz="2200" b="1" dirty="0" smtClean="0">
                <a:latin typeface="Calibri" panose="020F0502020204030204" pitchFamily="34" charset="0"/>
              </a:rPr>
              <a:t> στη χημειοθεραπεία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Προσαρμογή δόσης αναλόγως της επάρκειας νεφρικής, ηπατικής και καρδιακής λειτουργίας και του βαθμού </a:t>
            </a:r>
            <a:r>
              <a:rPr lang="el-GR" sz="2200" b="1" dirty="0" err="1" smtClean="0">
                <a:latin typeface="Calibri" panose="020F0502020204030204" pitchFamily="34" charset="0"/>
              </a:rPr>
              <a:t>μυελοτοξικότητας</a:t>
            </a:r>
            <a:r>
              <a:rPr lang="el-GR" sz="2200" b="1" dirty="0" smtClean="0">
                <a:latin typeface="Calibri" panose="020F0502020204030204" pitchFamily="34" charset="0"/>
              </a:rPr>
              <a:t> του προηγούμενου κύκλου θεραπείας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Αξιολόγηση της ανταπόκρισης στο μέσον της περιόδου θεραπείας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200" b="1" dirty="0" smtClean="0">
                <a:latin typeface="Calibri" panose="020F0502020204030204" pitchFamily="34" charset="0"/>
              </a:rPr>
              <a:t>Κατάλληλη υποστηρικτική αγωγή για κάθε πρωτόκολλο</a:t>
            </a:r>
          </a:p>
          <a:p>
            <a:pPr>
              <a:buClr>
                <a:srgbClr val="C00000"/>
              </a:buClr>
              <a:buSzPct val="100000"/>
            </a:pPr>
            <a:endParaRPr lang="el-GR" sz="23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23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912768" cy="591344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Calibri" panose="020F0502020204030204" pitchFamily="34" charset="0"/>
              </a:rPr>
              <a:t>Υποστηρικτική αγωγή</a:t>
            </a:r>
            <a:endParaRPr lang="el-GR" sz="3200" b="1" dirty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Αντιεμετική αγωγή (Η3-αναστολείς – </a:t>
            </a:r>
            <a:r>
              <a:rPr lang="el-GR" sz="2000" b="1" dirty="0" err="1" smtClean="0">
                <a:latin typeface="Calibri" panose="020F0502020204030204" pitchFamily="34" charset="0"/>
              </a:rPr>
              <a:t>σετρόνες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από </a:t>
            </a:r>
            <a:r>
              <a:rPr lang="el-GR" sz="2000" b="1" dirty="0" err="1" smtClean="0">
                <a:latin typeface="Calibri" panose="020F0502020204030204" pitchFamily="34" charset="0"/>
              </a:rPr>
              <a:t>συμβάμματα</a:t>
            </a:r>
            <a:r>
              <a:rPr lang="el-GR" sz="2000" b="1" dirty="0" smtClean="0">
                <a:latin typeface="Calibri" panose="020F0502020204030204" pitchFamily="34" charset="0"/>
              </a:rPr>
              <a:t> κατά την έγχυση (αντιπυρετικά, </a:t>
            </a:r>
            <a:r>
              <a:rPr lang="el-GR" sz="2000" b="1" dirty="0" err="1" smtClean="0">
                <a:latin typeface="Calibri" panose="020F0502020204030204" pitchFamily="34" charset="0"/>
              </a:rPr>
              <a:t>αντιϊσταμινικά</a:t>
            </a:r>
            <a:r>
              <a:rPr lang="el-GR" sz="2000" b="1" dirty="0" smtClean="0">
                <a:latin typeface="Calibri" panose="020F0502020204030204" pitchFamily="34" charset="0"/>
              </a:rPr>
              <a:t>, μικρές δόσεις κορτικοειδών)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από τις συνέπειες της κυτταρικής λύσης (</a:t>
            </a:r>
            <a:r>
              <a:rPr lang="el-GR" sz="2000" b="1" dirty="0" err="1" smtClean="0">
                <a:latin typeface="Calibri" panose="020F0502020204030204" pitchFamily="34" charset="0"/>
              </a:rPr>
              <a:t>αλκαλοποίηση</a:t>
            </a:r>
            <a:r>
              <a:rPr lang="el-GR" sz="2000" b="1" dirty="0" smtClean="0">
                <a:latin typeface="Calibri" panose="020F0502020204030204" pitchFamily="34" charset="0"/>
              </a:rPr>
              <a:t> ούρων, </a:t>
            </a:r>
            <a:r>
              <a:rPr lang="el-GR" sz="2000" b="1" dirty="0" err="1" smtClean="0">
                <a:latin typeface="Calibri" panose="020F0502020204030204" pitchFamily="34" charset="0"/>
              </a:rPr>
              <a:t>αλλοπουρινόλη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ρασμπουρικάση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err="1" smtClean="0">
                <a:latin typeface="Calibri" panose="020F0502020204030204" pitchFamily="34" charset="0"/>
              </a:rPr>
              <a:t>Γαστροπροστασία</a:t>
            </a:r>
            <a:r>
              <a:rPr lang="el-GR" sz="2000" b="1" dirty="0" smtClean="0">
                <a:latin typeface="Calibri" panose="020F0502020204030204" pitchFamily="34" charset="0"/>
              </a:rPr>
              <a:t> (Η2-αναστολείς, αναστολείς </a:t>
            </a:r>
            <a:r>
              <a:rPr lang="en-US" sz="2000" b="1" dirty="0" smtClean="0">
                <a:latin typeface="Calibri" panose="020F0502020204030204" pitchFamily="34" charset="0"/>
              </a:rPr>
              <a:t>PPI)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Προστασία </a:t>
            </a:r>
            <a:r>
              <a:rPr lang="el-GR" sz="2000" b="1" dirty="0" err="1" smtClean="0">
                <a:latin typeface="Calibri" panose="020F0502020204030204" pitchFamily="34" charset="0"/>
              </a:rPr>
              <a:t>γονάδων</a:t>
            </a:r>
            <a:r>
              <a:rPr lang="el-GR" sz="2000" b="1" dirty="0" smtClean="0">
                <a:latin typeface="Calibri" panose="020F0502020204030204" pitchFamily="34" charset="0"/>
              </a:rPr>
              <a:t> (</a:t>
            </a:r>
            <a:r>
              <a:rPr lang="el-GR" sz="2000" b="1" dirty="0" err="1" smtClean="0">
                <a:latin typeface="Calibri" panose="020F0502020204030204" pitchFamily="34" charset="0"/>
              </a:rPr>
              <a:t>προκατάθεση</a:t>
            </a:r>
            <a:r>
              <a:rPr lang="el-GR" sz="2000" b="1" dirty="0" smtClean="0">
                <a:latin typeface="Calibri" panose="020F0502020204030204" pitchFamily="34" charset="0"/>
              </a:rPr>
              <a:t> σπέρματος, ωαρίων, εμβρύων, ανασταλτικά ωορρηξίας, </a:t>
            </a:r>
            <a:r>
              <a:rPr lang="en-US" sz="2000" b="1" dirty="0" smtClean="0">
                <a:latin typeface="Calibri" panose="020F0502020204030204" pitchFamily="34" charset="0"/>
              </a:rPr>
              <a:t>GNRH </a:t>
            </a:r>
            <a:r>
              <a:rPr lang="el-GR" sz="2000" b="1" dirty="0" smtClean="0">
                <a:latin typeface="Calibri" panose="020F0502020204030204" pitchFamily="34" charset="0"/>
              </a:rPr>
              <a:t>ανάλογα)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αναζωπύρωσης </a:t>
            </a:r>
            <a:r>
              <a:rPr lang="en-US" sz="2000" b="1" dirty="0" smtClean="0">
                <a:latin typeface="Calibri" panose="020F0502020204030204" pitchFamily="34" charset="0"/>
              </a:rPr>
              <a:t>TBC (</a:t>
            </a:r>
            <a:r>
              <a:rPr lang="el-GR" sz="2000" b="1" dirty="0" err="1" smtClean="0">
                <a:latin typeface="Calibri" panose="020F0502020204030204" pitchFamily="34" charset="0"/>
              </a:rPr>
              <a:t>ισονιαζίδη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</a:t>
            </a:r>
            <a:r>
              <a:rPr lang="en-US" sz="2000" b="1" dirty="0" smtClean="0">
                <a:latin typeface="Calibri" panose="020F0502020204030204" pitchFamily="34" charset="0"/>
              </a:rPr>
              <a:t>VZV, CMV (</a:t>
            </a:r>
            <a:r>
              <a:rPr lang="el-GR" sz="2000" b="1" dirty="0" err="1" smtClean="0">
                <a:latin typeface="Calibri" panose="020F0502020204030204" pitchFamily="34" charset="0"/>
              </a:rPr>
              <a:t>ακυκλοβίρη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βαλ</a:t>
            </a:r>
            <a:r>
              <a:rPr lang="el-GR" sz="2000" b="1" dirty="0" smtClean="0">
                <a:latin typeface="Calibri" panose="020F0502020204030204" pitchFamily="34" charset="0"/>
              </a:rPr>
              <a:t>-</a:t>
            </a:r>
            <a:r>
              <a:rPr lang="el-GR" sz="2000" b="1" dirty="0" err="1" smtClean="0">
                <a:latin typeface="Calibri" panose="020F0502020204030204" pitchFamily="34" charset="0"/>
              </a:rPr>
              <a:t>γκανσικλοβίρη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</a:t>
            </a:r>
            <a:r>
              <a:rPr lang="el-GR" sz="2000" b="1" dirty="0" err="1" smtClean="0">
                <a:latin typeface="Calibri" panose="020F0502020204030204" pitchFamily="34" charset="0"/>
              </a:rPr>
              <a:t>ηπατίτιδος</a:t>
            </a:r>
            <a:r>
              <a:rPr lang="el-GR" sz="2000" b="1" dirty="0" smtClean="0">
                <a:latin typeface="Calibri" panose="020F0502020204030204" pitchFamily="34" charset="0"/>
              </a:rPr>
              <a:t> Β (</a:t>
            </a:r>
            <a:r>
              <a:rPr lang="en-US" sz="2000" b="1" dirty="0" smtClean="0">
                <a:latin typeface="Calibri" panose="020F0502020204030204" pitchFamily="34" charset="0"/>
              </a:rPr>
              <a:t>lamivudine, </a:t>
            </a:r>
            <a:r>
              <a:rPr lang="en-US" sz="2000" b="1" dirty="0" err="1" smtClean="0">
                <a:latin typeface="Calibri" panose="020F0502020204030204" pitchFamily="34" charset="0"/>
              </a:rPr>
              <a:t>entecavir</a:t>
            </a:r>
            <a:r>
              <a:rPr lang="en-US" sz="2000" b="1" dirty="0" smtClean="0">
                <a:latin typeface="Calibri" panose="020F0502020204030204" pitchFamily="34" charset="0"/>
              </a:rPr>
              <a:t>, </a:t>
            </a:r>
            <a:r>
              <a:rPr lang="en-US" sz="2000" b="1" dirty="0" err="1" smtClean="0">
                <a:latin typeface="Calibri" panose="020F0502020204030204" pitchFamily="34" charset="0"/>
              </a:rPr>
              <a:t>tenofovir</a:t>
            </a:r>
            <a:r>
              <a:rPr lang="en-US" sz="2000" b="1" dirty="0" smtClean="0">
                <a:latin typeface="Calibri" panose="020F0502020204030204" pitchFamily="34" charset="0"/>
              </a:rPr>
              <a:t>)</a:t>
            </a:r>
            <a:endParaRPr lang="el-GR" sz="2000" b="1" dirty="0" smtClean="0"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</a:t>
            </a:r>
            <a:r>
              <a:rPr lang="en-US" sz="2000" b="1" dirty="0" smtClean="0">
                <a:latin typeface="Calibri" panose="020F0502020204030204" pitchFamily="34" charset="0"/>
              </a:rPr>
              <a:t>PCP (</a:t>
            </a:r>
            <a:r>
              <a:rPr lang="el-GR" sz="2000" b="1" dirty="0" err="1" smtClean="0">
                <a:latin typeface="Calibri" panose="020F0502020204030204" pitchFamily="34" charset="0"/>
              </a:rPr>
              <a:t>κοτριμοξαζόλη</a:t>
            </a:r>
            <a:r>
              <a:rPr lang="el-GR" sz="2000" b="1" dirty="0" smtClean="0">
                <a:latin typeface="Calibri" panose="020F0502020204030204" pitchFamily="34" charset="0"/>
              </a:rPr>
              <a:t>, εισπνοή </a:t>
            </a:r>
            <a:r>
              <a:rPr lang="el-GR" sz="2000" b="1" dirty="0" err="1" smtClean="0">
                <a:latin typeface="Calibri" panose="020F0502020204030204" pitchFamily="34" charset="0"/>
              </a:rPr>
              <a:t>πενταμιδίνης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Προφύλαξη / θεραπεία της </a:t>
            </a:r>
            <a:r>
              <a:rPr lang="el-GR" sz="2000" b="1" dirty="0" err="1" smtClean="0">
                <a:latin typeface="Calibri" panose="020F0502020204030204" pitchFamily="34" charset="0"/>
              </a:rPr>
              <a:t>μυελοκαταστολής</a:t>
            </a:r>
            <a:r>
              <a:rPr lang="el-GR" sz="2000" b="1" dirty="0" smtClean="0">
                <a:latin typeface="Calibri" panose="020F0502020204030204" pitchFamily="34" charset="0"/>
              </a:rPr>
              <a:t> από την χημειοθεραπεία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Υποστηρικτική χορήγηση γ-σφαιρίνης</a:t>
            </a:r>
          </a:p>
          <a:p>
            <a:pPr>
              <a:buClr>
                <a:srgbClr val="C00000"/>
              </a:buClr>
              <a:buSzPct val="100000"/>
            </a:pPr>
            <a:r>
              <a:rPr lang="el-GR" sz="2000" b="1" dirty="0" smtClean="0">
                <a:latin typeface="Calibri" panose="020F0502020204030204" pitchFamily="34" charset="0"/>
              </a:rPr>
              <a:t>Τοπική ή συστηματική προφύλαξη </a:t>
            </a:r>
            <a:r>
              <a:rPr lang="el-GR" sz="2000" b="1" dirty="0" err="1" smtClean="0">
                <a:latin typeface="Calibri" panose="020F0502020204030204" pitchFamily="34" charset="0"/>
              </a:rPr>
              <a:t>βακτηριακών</a:t>
            </a:r>
            <a:r>
              <a:rPr lang="el-GR" sz="2000" b="1" dirty="0" smtClean="0">
                <a:latin typeface="Calibri" panose="020F0502020204030204" pitchFamily="34" charset="0"/>
              </a:rPr>
              <a:t> / </a:t>
            </a:r>
            <a:r>
              <a:rPr lang="el-GR" sz="2000" b="1" dirty="0" err="1" smtClean="0">
                <a:latin typeface="Calibri" panose="020F0502020204030204" pitchFamily="34" charset="0"/>
              </a:rPr>
              <a:t>μυκητιασικών</a:t>
            </a:r>
            <a:r>
              <a:rPr lang="el-GR" sz="2000" b="1" dirty="0" smtClean="0">
                <a:latin typeface="Calibri" panose="020F0502020204030204" pitchFamily="34" charset="0"/>
              </a:rPr>
              <a:t> </a:t>
            </a:r>
            <a:r>
              <a:rPr lang="el-GR" sz="2000" b="1" dirty="0" err="1" smtClean="0">
                <a:latin typeface="Calibri" panose="020F0502020204030204" pitchFamily="34" charset="0"/>
              </a:rPr>
              <a:t>λοιμώξ</a:t>
            </a:r>
            <a:r>
              <a:rPr lang="el-GR" sz="2000" b="1" dirty="0" smtClean="0">
                <a:latin typeface="Calibri" panose="020F0502020204030204" pitchFamily="34" charset="0"/>
              </a:rPr>
              <a:t>.</a:t>
            </a:r>
            <a:endParaRPr lang="el-GR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02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533400"/>
            <a:ext cx="7056784" cy="73536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Calibri" panose="020F0502020204030204" pitchFamily="34" charset="0"/>
              </a:rPr>
              <a:t>Να μην ξεχνάμε!</a:t>
            </a:r>
            <a:endParaRPr lang="el-GR" sz="3200" b="1" dirty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Η αντιμετώπιση των </a:t>
            </a:r>
            <a:r>
              <a:rPr lang="el-GR" sz="2300" b="1" dirty="0" err="1" smtClean="0">
                <a:latin typeface="Calibri" panose="020F0502020204030204" pitchFamily="34" charset="0"/>
              </a:rPr>
              <a:t>λεμφοϋπερπλαστικών</a:t>
            </a:r>
            <a:r>
              <a:rPr lang="el-GR" sz="2300" b="1" dirty="0" smtClean="0">
                <a:latin typeface="Calibri" panose="020F0502020204030204" pitchFamily="34" charset="0"/>
              </a:rPr>
              <a:t> νόσων και των αιματολογικών νεοπλασιών συνολικότερα είναι </a:t>
            </a:r>
            <a:r>
              <a:rPr lang="en-US" sz="2300" b="1" dirty="0" smtClean="0">
                <a:latin typeface="Calibri" panose="020F0502020204030204" pitchFamily="34" charset="0"/>
              </a:rPr>
              <a:t>team-work </a:t>
            </a:r>
            <a:r>
              <a:rPr lang="el-GR" sz="2300" b="1" dirty="0" smtClean="0">
                <a:latin typeface="Calibri" panose="020F0502020204030204" pitchFamily="34" charset="0"/>
              </a:rPr>
              <a:t>και όχι ενός προσώπου αρμοδιότητα ή ευθύνη.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Ο ασθενής θα πρέπει να ενημερώνεται επαρκώς για τους </a:t>
            </a:r>
            <a:r>
              <a:rPr lang="el-GR" sz="2300" b="1" dirty="0" err="1" smtClean="0">
                <a:latin typeface="Calibri" panose="020F0502020204030204" pitchFamily="34" charset="0"/>
              </a:rPr>
              <a:t>στό</a:t>
            </a:r>
            <a:r>
              <a:rPr lang="el-GR" sz="2300" b="1" dirty="0" smtClean="0">
                <a:latin typeface="Calibri" panose="020F0502020204030204" pitchFamily="34" charset="0"/>
              </a:rPr>
              <a:t>-χους και τους κινδύνους της θεραπείας, να διαμένει σε προσιτό μέρος, κοντά στο Νοσοκομείο και να έχει σε αυτό άμεση πρόσβαση αν αυτό απαιτηθεί.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Και ο καλύτερος </a:t>
            </a:r>
            <a:r>
              <a:rPr lang="el-GR" sz="2300" b="1" dirty="0" err="1" smtClean="0">
                <a:latin typeface="Calibri" panose="020F0502020204030204" pitchFamily="34" charset="0"/>
              </a:rPr>
              <a:t>χημειοθεραπευτικός</a:t>
            </a:r>
            <a:r>
              <a:rPr lang="el-GR" sz="2300" b="1" dirty="0" smtClean="0">
                <a:latin typeface="Calibri" panose="020F0502020204030204" pitchFamily="34" charset="0"/>
              </a:rPr>
              <a:t> συνδυασμός δεν δίνει τα αναφερόμενα αποτελέσματα εάν η ομάδα που θεραπεύει έναν ασθενή δεν είναι πάντα σε εγρήγορση και σε στενή επαφή/</a:t>
            </a:r>
            <a:r>
              <a:rPr lang="el-GR" sz="2300" b="1" dirty="0" err="1" smtClean="0">
                <a:latin typeface="Calibri" panose="020F0502020204030204" pitchFamily="34" charset="0"/>
              </a:rPr>
              <a:t>επι</a:t>
            </a:r>
            <a:r>
              <a:rPr lang="el-GR" sz="2300" b="1" dirty="0" smtClean="0">
                <a:latin typeface="Calibri" panose="020F0502020204030204" pitchFamily="34" charset="0"/>
              </a:rPr>
              <a:t>-κοινωνία με τον ασθενή και δεν έχει την δυνατότητα άμεσης παρέμβασης όταν το χρειαστεί ο ασθενής. </a:t>
            </a:r>
            <a:endParaRPr lang="el-GR" sz="23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Παράγοντες που επηρεάζουν το είδος της θεραπείας   σε ασθενείς με </a:t>
            </a:r>
            <a:r>
              <a:rPr lang="el-GR" sz="32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λεμφοϋπερπλαστική</a:t>
            </a:r>
            <a:r>
              <a:rPr lang="el-GR" sz="32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νόσο</a:t>
            </a:r>
            <a:endParaRPr lang="el-GR" sz="32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Ηλικία του ασθενούς</a:t>
            </a:r>
          </a:p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Κατάσταση ικανότητας, συνοδός νοσηρότητα</a:t>
            </a:r>
          </a:p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Ακριβής ιστολογικός τύπος της νόσου</a:t>
            </a:r>
          </a:p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Άλλα βιολογικά χαρακτηριστικά της νόσου</a:t>
            </a:r>
          </a:p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Έκταση της νόσου (στάδιο)</a:t>
            </a:r>
          </a:p>
          <a:p>
            <a:pPr>
              <a:buClr>
                <a:srgbClr val="CC0000"/>
              </a:buClr>
            </a:pPr>
            <a:r>
              <a:rPr lang="el-GR" sz="2300" b="1" dirty="0" smtClean="0">
                <a:latin typeface="Calibri" panose="020F0502020204030204" pitchFamily="34" charset="0"/>
              </a:rPr>
              <a:t>Εντόπιση της νόσου</a:t>
            </a:r>
          </a:p>
          <a:p>
            <a:pPr>
              <a:buClr>
                <a:srgbClr val="CC0000"/>
              </a:buClr>
            </a:pPr>
            <a:r>
              <a:rPr lang="el-GR" sz="2300" b="1" dirty="0" err="1" smtClean="0">
                <a:latin typeface="Calibri" panose="020F0502020204030204" pitchFamily="34" charset="0"/>
              </a:rPr>
              <a:t>Ανοσοφαινότυπος</a:t>
            </a:r>
            <a:r>
              <a:rPr lang="el-GR" sz="2300" b="1" dirty="0" smtClean="0">
                <a:latin typeface="Calibri" panose="020F0502020204030204" pitchFamily="34" charset="0"/>
              </a:rPr>
              <a:t> του πάσχοντος κυττάρου</a:t>
            </a:r>
          </a:p>
          <a:p>
            <a:pPr marL="0" indent="0">
              <a:buClr>
                <a:srgbClr val="CC0000"/>
              </a:buClr>
              <a:buNone/>
            </a:pPr>
            <a:endParaRPr lang="el-GR" b="1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C0000"/>
              </a:buClr>
              <a:buNone/>
            </a:pPr>
            <a:r>
              <a:rPr lang="el-GR" sz="23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Για ένα αξιοσημείωτο ποσοστό ασθενών με ΧΛΛ και λεμφώματα χαμηλού βαθμού κακοηθείας η διάγνωση της νόσου δεν ισοδυναμεί με άμεση έναρξη θεραπείας και η τακτική και σωστή αιματολογική παρακολούθηση συνιστά την ορθότερη πρακτική </a:t>
            </a:r>
            <a:endParaRPr lang="el-GR" sz="2300" b="1" dirty="0">
              <a:solidFill>
                <a:srgbClr val="0000A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2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algn="ctr"/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Πιθανοί στόχοι της θεραπευτικής στρατηγικής</a:t>
            </a:r>
            <a:endParaRPr lang="el-GR" sz="30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349080"/>
          </a:xfrm>
        </p:spPr>
        <p:txBody>
          <a:bodyPr>
            <a:normAutofit/>
          </a:bodyPr>
          <a:lstStyle/>
          <a:p>
            <a:r>
              <a:rPr lang="el-GR" sz="2300" b="1" dirty="0" smtClean="0">
                <a:latin typeface="Calibri" panose="020F0502020204030204" pitchFamily="34" charset="0"/>
              </a:rPr>
              <a:t>Πλήρης εκρίζωση της νόσου – Ίαση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Επίτευξη πλήρους ύφεσης και συγκράτηση της υποτροπής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Περιορισμός του φορτίου και έλεγχος της νόσου και των επιπλοκών της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Ανακούφιση από τα τοπικά ή συστηματικά συμπτώματα που συνδέονται με την παρουσία της νόσου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Ουδεμία άμεση θεραπευτική παρέμβαση και παρακολούθηση της εξέλιξης της νόσου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Συμβίωση με την νόσο</a:t>
            </a:r>
            <a:endParaRPr lang="el-GR" sz="23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0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Νοσήματα που δεν είναι απαραίτητη αμέσως              </a:t>
            </a:r>
            <a:b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</a:br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η έναρξη θεραπείας</a:t>
            </a:r>
            <a:endParaRPr lang="el-GR" sz="30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Β- Χρόνια Λεμφοκυτταρική Λευχαιμία σταδίου &lt;ΙΙΙ κατά </a:t>
            </a:r>
            <a:r>
              <a:rPr lang="en-US" sz="2300" b="1" dirty="0" err="1" smtClean="0">
                <a:latin typeface="Calibri" panose="020F0502020204030204" pitchFamily="34" charset="0"/>
              </a:rPr>
              <a:t>Rai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Οζώδες λέμφωμα</a:t>
            </a:r>
            <a:endParaRPr lang="en-US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err="1" smtClean="0">
                <a:latin typeface="Calibri" panose="020F0502020204030204" pitchFamily="34" charset="0"/>
              </a:rPr>
              <a:t>Μικρολεμφοκυτταρικό</a:t>
            </a:r>
            <a:r>
              <a:rPr lang="el-GR" sz="2300" b="1" dirty="0" smtClean="0">
                <a:latin typeface="Calibri" panose="020F0502020204030204" pitchFamily="34" charset="0"/>
              </a:rPr>
              <a:t> λέμφωμα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Λέμφωμα οριακής ζώνης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err="1" smtClean="0">
                <a:latin typeface="Calibri" panose="020F0502020204030204" pitchFamily="34" charset="0"/>
              </a:rPr>
              <a:t>Μακροσφαιριναιμία</a:t>
            </a:r>
            <a:r>
              <a:rPr lang="el-GR" sz="2300" b="1" dirty="0" smtClean="0">
                <a:latin typeface="Calibri" panose="020F0502020204030204" pitchFamily="34" charset="0"/>
              </a:rPr>
              <a:t> </a:t>
            </a:r>
            <a:r>
              <a:rPr lang="en-US" sz="2300" b="1" dirty="0" err="1" smtClean="0">
                <a:latin typeface="Calibri" panose="020F0502020204030204" pitchFamily="34" charset="0"/>
              </a:rPr>
              <a:t>Waldenstrom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300" b="1" dirty="0" smtClean="0">
                <a:latin typeface="Calibri" panose="020F0502020204030204" pitchFamily="34" charset="0"/>
              </a:rPr>
              <a:t>MALT </a:t>
            </a:r>
            <a:r>
              <a:rPr lang="el-GR" sz="2300" b="1" dirty="0" smtClean="0">
                <a:latin typeface="Calibri" panose="020F0502020204030204" pitchFamily="34" charset="0"/>
              </a:rPr>
              <a:t>Λέμφωμα στομάχου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Δερματικά Τ-λεμφώματα 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300" b="1" dirty="0" err="1" smtClean="0">
                <a:latin typeface="Calibri" panose="020F0502020204030204" pitchFamily="34" charset="0"/>
              </a:rPr>
              <a:t>Ασυμπτωματικό</a:t>
            </a:r>
            <a:r>
              <a:rPr lang="el-GR" sz="2300" b="1" dirty="0" smtClean="0">
                <a:latin typeface="Calibri" panose="020F0502020204030204" pitchFamily="34" charset="0"/>
              </a:rPr>
              <a:t> </a:t>
            </a:r>
            <a:r>
              <a:rPr lang="el-GR" sz="2300" b="1" dirty="0" err="1" smtClean="0">
                <a:latin typeface="Calibri" panose="020F0502020204030204" pitchFamily="34" charset="0"/>
              </a:rPr>
              <a:t>πολλαπλούν</a:t>
            </a:r>
            <a:r>
              <a:rPr lang="el-GR" sz="2300" b="1" dirty="0" smtClean="0">
                <a:latin typeface="Calibri" panose="020F0502020204030204" pitchFamily="34" charset="0"/>
              </a:rPr>
              <a:t> </a:t>
            </a:r>
            <a:r>
              <a:rPr lang="el-GR" sz="2300" b="1" dirty="0" err="1" smtClean="0">
                <a:latin typeface="Calibri" panose="020F0502020204030204" pitchFamily="34" charset="0"/>
              </a:rPr>
              <a:t>μυέλωμα</a:t>
            </a:r>
            <a:endParaRPr lang="el-GR" sz="1200" b="1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l-GR" sz="1200" b="1" dirty="0"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l-GR" sz="2300" b="1" dirty="0" smtClean="0">
                <a:latin typeface="Calibri" panose="020F0502020204030204" pitchFamily="34" charset="0"/>
              </a:rPr>
              <a:t>* </a:t>
            </a:r>
            <a:r>
              <a:rPr lang="el-GR" sz="23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Όταν</a:t>
            </a:r>
            <a:r>
              <a:rPr lang="el-GR" sz="2300" b="1" dirty="0">
                <a:solidFill>
                  <a:srgbClr val="C00000"/>
                </a:solidFill>
                <a:latin typeface="Calibri" panose="020F0502020204030204" pitchFamily="34" charset="0"/>
              </a:rPr>
              <a:t> δεν </a:t>
            </a:r>
            <a:r>
              <a:rPr lang="el-GR" sz="23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υπάρχουν </a:t>
            </a:r>
            <a:r>
              <a:rPr lang="el-GR" sz="2300" b="1" dirty="0">
                <a:solidFill>
                  <a:srgbClr val="C00000"/>
                </a:solidFill>
                <a:latin typeface="Calibri" panose="020F0502020204030204" pitchFamily="34" charset="0"/>
              </a:rPr>
              <a:t>μεγάλες </a:t>
            </a:r>
            <a:r>
              <a:rPr lang="el-GR" sz="23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λεμφαδενικές</a:t>
            </a:r>
            <a:r>
              <a:rPr lang="el-GR" sz="2300" b="1" dirty="0">
                <a:solidFill>
                  <a:srgbClr val="C00000"/>
                </a:solidFill>
                <a:latin typeface="Calibri" panose="020F0502020204030204" pitchFamily="34" charset="0"/>
              </a:rPr>
              <a:t> μάζες και δεν </a:t>
            </a:r>
            <a:r>
              <a:rPr lang="el-GR" sz="23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επηρεάζεται η </a:t>
            </a:r>
            <a:r>
              <a:rPr lang="el-GR" sz="2300" b="1" dirty="0">
                <a:solidFill>
                  <a:srgbClr val="C00000"/>
                </a:solidFill>
                <a:latin typeface="Calibri" panose="020F0502020204030204" pitchFamily="34" charset="0"/>
              </a:rPr>
              <a:t>φυσιολογική </a:t>
            </a:r>
            <a:r>
              <a:rPr lang="el-GR" sz="2300" b="1" dirty="0" err="1">
                <a:solidFill>
                  <a:srgbClr val="C00000"/>
                </a:solidFill>
                <a:latin typeface="Calibri" panose="020F0502020204030204" pitchFamily="34" charset="0"/>
              </a:rPr>
              <a:t>αιμοποίηση</a:t>
            </a:r>
            <a:endParaRPr lang="el-GR" sz="23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6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Νοσήματα στα οποία επιχειρείται από την διάγνωση επιθετική στρατηγική με στόχο την ίαση</a:t>
            </a:r>
            <a:endParaRPr lang="el-GR" sz="32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228728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Λέμφωμα </a:t>
            </a:r>
            <a:r>
              <a:rPr lang="en-US" sz="2300" b="1" dirty="0" smtClean="0">
                <a:latin typeface="Calibri" panose="020F0502020204030204" pitchFamily="34" charset="0"/>
              </a:rPr>
              <a:t>Hodgkin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Μη </a:t>
            </a:r>
            <a:r>
              <a:rPr lang="en-US" sz="2300" b="1" dirty="0" smtClean="0">
                <a:latin typeface="Calibri" panose="020F0502020204030204" pitchFamily="34" charset="0"/>
              </a:rPr>
              <a:t>Hodgkin </a:t>
            </a:r>
            <a:r>
              <a:rPr lang="el-GR" sz="2300" b="1" dirty="0" smtClean="0">
                <a:latin typeface="Calibri" panose="020F0502020204030204" pitchFamily="34" charset="0"/>
              </a:rPr>
              <a:t>Λεμφώματα υψηλού και πολύ υψηλού βαθμού κακοηθείας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Μη </a:t>
            </a:r>
            <a:r>
              <a:rPr lang="en-US" sz="2300" b="1" dirty="0">
                <a:latin typeface="Calibri" panose="020F0502020204030204" pitchFamily="34" charset="0"/>
              </a:rPr>
              <a:t>Hodgkin </a:t>
            </a:r>
            <a:r>
              <a:rPr lang="el-GR" sz="2300" b="1" dirty="0" smtClean="0">
                <a:latin typeface="Calibri" panose="020F0502020204030204" pitchFamily="34" charset="0"/>
              </a:rPr>
              <a:t>Λέμφωμα του </a:t>
            </a:r>
            <a:r>
              <a:rPr lang="el-GR" sz="2300" b="1" dirty="0" err="1" smtClean="0">
                <a:latin typeface="Calibri" panose="020F0502020204030204" pitchFamily="34" charset="0"/>
              </a:rPr>
              <a:t>μεσοθωρακίου</a:t>
            </a:r>
            <a:r>
              <a:rPr lang="el-GR" sz="2300" b="1" dirty="0" smtClean="0">
                <a:latin typeface="Calibri" panose="020F0502020204030204" pitchFamily="34" charset="0"/>
              </a:rPr>
              <a:t> 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Ο</a:t>
            </a:r>
            <a:r>
              <a:rPr lang="el-GR" sz="2300" b="1" dirty="0" smtClean="0">
                <a:latin typeface="Calibri" panose="020F0502020204030204" pitchFamily="34" charset="0"/>
              </a:rPr>
              <a:t>ξεία </a:t>
            </a:r>
            <a:r>
              <a:rPr lang="el-GR" sz="2300" b="1" dirty="0" err="1" smtClean="0">
                <a:latin typeface="Calibri" panose="020F0502020204030204" pitchFamily="34" charset="0"/>
              </a:rPr>
              <a:t>λεμφοβλαστική</a:t>
            </a:r>
            <a:r>
              <a:rPr lang="el-GR" sz="2300" b="1" dirty="0" smtClean="0">
                <a:latin typeface="Calibri" panose="020F0502020204030204" pitchFamily="34" charset="0"/>
              </a:rPr>
              <a:t> λευχαιμία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Λευχαιμία από τριχωτά κύτταρα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Εντοπισμένα </a:t>
            </a:r>
            <a:r>
              <a:rPr lang="el-GR" sz="2300" b="1" dirty="0" err="1" smtClean="0">
                <a:latin typeface="Calibri" panose="020F0502020204030204" pitchFamily="34" charset="0"/>
              </a:rPr>
              <a:t>πλασμοκυττώματα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endParaRPr lang="el-GR" sz="23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936576"/>
            <a:ext cx="8229600" cy="4588768"/>
          </a:xfrm>
        </p:spPr>
        <p:txBody>
          <a:bodyPr/>
          <a:lstStyle/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Όλα τα Τ-κυτταρικής προέλευσης λεμφώματα εκτός από τα δερματικά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Β-Χρόνια λεμφοκυτταρική λευχαιμία με κακούς </a:t>
            </a:r>
            <a:r>
              <a:rPr lang="el-GR" sz="2300" b="1" dirty="0" err="1" smtClean="0">
                <a:latin typeface="Calibri" panose="020F0502020204030204" pitchFamily="34" charset="0"/>
              </a:rPr>
              <a:t>προγνωστικούςπαράγοντες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Β-λεμφώματα χαμηλού βαθμού κακοηθείας προχωρημένου σταδίου</a:t>
            </a:r>
            <a:endParaRPr lang="el-GR" sz="2300" b="1" dirty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Λέμφωμα από κύτταρα της ζώνης του μανδύα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Συμπτωματικό </a:t>
            </a:r>
            <a:r>
              <a:rPr lang="el-GR" sz="2300" b="1" dirty="0" err="1">
                <a:latin typeface="Calibri" panose="020F0502020204030204" pitchFamily="34" charset="0"/>
              </a:rPr>
              <a:t>πολλαπλούν</a:t>
            </a:r>
            <a:r>
              <a:rPr lang="el-GR" sz="2300" b="1" dirty="0">
                <a:latin typeface="Calibri" panose="020F0502020204030204" pitchFamily="34" charset="0"/>
              </a:rPr>
              <a:t> </a:t>
            </a:r>
            <a:r>
              <a:rPr lang="el-GR" sz="2300" b="1" dirty="0" err="1" smtClean="0">
                <a:latin typeface="Calibri" panose="020F0502020204030204" pitchFamily="34" charset="0"/>
              </a:rPr>
              <a:t>μυέλωμα</a:t>
            </a:r>
            <a:endParaRPr lang="en-US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err="1" smtClean="0">
                <a:latin typeface="Calibri" panose="020F0502020204030204" pitchFamily="34" charset="0"/>
              </a:rPr>
              <a:t>Αμυλοείδωση</a:t>
            </a:r>
            <a:endParaRPr lang="el-GR" sz="2300" b="1" dirty="0">
              <a:latin typeface="Calibri" panose="020F0502020204030204" pitchFamily="34" charset="0"/>
            </a:endParaRPr>
          </a:p>
          <a:p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51520" y="620688"/>
            <a:ext cx="856895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29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Νοσήματα στα οποία επιχειρείται εξ αρχής επιθετική στρατηγική με στόχο βαθειά ύφεση παρά τον υψηλό κίνδυνο υποτροπής</a:t>
            </a:r>
            <a:endParaRPr lang="el-GR" sz="29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35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7280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Συμβατική χημειοθεραπεία</a:t>
            </a:r>
            <a:br>
              <a:rPr lang="el-GR" sz="3200" b="1" dirty="0" smtClean="0">
                <a:solidFill>
                  <a:srgbClr val="CC0000"/>
                </a:solidFill>
                <a:latin typeface="Calibri" panose="020F0502020204030204" pitchFamily="34" charset="0"/>
              </a:rPr>
            </a:br>
            <a:r>
              <a:rPr lang="el-GR" sz="2800" b="1" dirty="0" smtClean="0">
                <a:solidFill>
                  <a:srgbClr val="1C6264"/>
                </a:solidFill>
                <a:latin typeface="Calibri" panose="020F0502020204030204" pitchFamily="34" charset="0"/>
              </a:rPr>
              <a:t>Συνήθως χρησιμοποιούμενα φάρμακα</a:t>
            </a:r>
            <a:endParaRPr lang="el-GR" sz="3200" b="1" dirty="0">
              <a:solidFill>
                <a:srgbClr val="1C6264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9685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Αλκυλιούντες</a:t>
            </a: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 παράγοντες </a:t>
            </a:r>
            <a:r>
              <a:rPr lang="el-GR" sz="2000" b="1" dirty="0" smtClean="0">
                <a:latin typeface="Calibri" panose="020F0502020204030204" pitchFamily="34" charset="0"/>
              </a:rPr>
              <a:t>(</a:t>
            </a:r>
            <a:r>
              <a:rPr lang="el-GR" sz="2000" b="1" dirty="0" err="1" smtClean="0">
                <a:latin typeface="Calibri" panose="020F0502020204030204" pitchFamily="34" charset="0"/>
              </a:rPr>
              <a:t>Κυκλοφωσφαμίδη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Ιφωσφαμίδη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χλωραμβου</a:t>
            </a:r>
            <a:r>
              <a:rPr lang="el-GR" sz="2000" b="1" dirty="0" smtClean="0">
                <a:latin typeface="Calibri" panose="020F0502020204030204" pitchFamily="34" charset="0"/>
              </a:rPr>
              <a:t>-</a:t>
            </a:r>
            <a:r>
              <a:rPr lang="el-GR" sz="2000" b="1" dirty="0" err="1" smtClean="0">
                <a:latin typeface="Calibri" panose="020F0502020204030204" pitchFamily="34" charset="0"/>
              </a:rPr>
              <a:t>κίλη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μελφαλάνη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μπενταμουστίνη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προκαρβαζίνη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δακαρβαζίνη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τεμοζολαμίδη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Ανθρακυκλίνες</a:t>
            </a:r>
            <a:r>
              <a:rPr lang="el-GR" sz="2000" b="1" dirty="0" smtClean="0">
                <a:latin typeface="Calibri" panose="020F0502020204030204" pitchFamily="34" charset="0"/>
              </a:rPr>
              <a:t> (</a:t>
            </a:r>
            <a:r>
              <a:rPr lang="el-GR" sz="2000" b="1" dirty="0" err="1" smtClean="0">
                <a:latin typeface="Calibri" panose="020F0502020204030204" pitchFamily="34" charset="0"/>
              </a:rPr>
              <a:t>δοξορουμπικίνη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επιρουμπικίνη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ινταρουμπικίνη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νταουνορουμπικίνη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αμσακρίνη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Επαγωγείς</a:t>
            </a: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 βλαβών του </a:t>
            </a:r>
            <a:r>
              <a:rPr lang="en-US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DNA </a:t>
            </a:r>
            <a:r>
              <a:rPr lang="en-US" sz="2000" b="1" dirty="0" smtClean="0">
                <a:latin typeface="Calibri" panose="020F0502020204030204" pitchFamily="34" charset="0"/>
              </a:rPr>
              <a:t>(</a:t>
            </a:r>
            <a:r>
              <a:rPr lang="el-GR" sz="2000" b="1" dirty="0" err="1" smtClean="0">
                <a:latin typeface="Calibri" panose="020F0502020204030204" pitchFamily="34" charset="0"/>
              </a:rPr>
              <a:t>μπλεομυκίνη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τοποτεκάνη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ιρινοτεκάνη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Αναστολείς </a:t>
            </a: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τοποϊσομεράσης</a:t>
            </a: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 ΙΙ </a:t>
            </a:r>
            <a:r>
              <a:rPr lang="el-GR" sz="2000" b="1" dirty="0" smtClean="0">
                <a:latin typeface="Calibri" panose="020F0502020204030204" pitchFamily="34" charset="0"/>
              </a:rPr>
              <a:t>(</a:t>
            </a:r>
            <a:r>
              <a:rPr lang="el-GR" sz="2000" b="1" dirty="0" err="1" smtClean="0">
                <a:latin typeface="Calibri" panose="020F0502020204030204" pitchFamily="34" charset="0"/>
              </a:rPr>
              <a:t>τενιποσίδη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ετοποσίδη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μιτοξανδρόνη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Αναστολείς </a:t>
            </a: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μιτωτικής</a:t>
            </a: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 ατράκτου </a:t>
            </a:r>
            <a:r>
              <a:rPr lang="el-GR" sz="2000" b="1" dirty="0" smtClean="0">
                <a:latin typeface="Calibri" panose="020F0502020204030204" pitchFamily="34" charset="0"/>
              </a:rPr>
              <a:t>(</a:t>
            </a:r>
            <a:r>
              <a:rPr lang="el-GR" sz="2000" b="1" dirty="0" err="1" smtClean="0">
                <a:latin typeface="Calibri" panose="020F0502020204030204" pitchFamily="34" charset="0"/>
              </a:rPr>
              <a:t>βινκριστίνη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βινβλαστίνη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βινορελμπίνη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smtClean="0">
                <a:solidFill>
                  <a:srgbClr val="0000AC"/>
                </a:solidFill>
                <a:latin typeface="Calibri" panose="020F0502020204030204" pitchFamily="34" charset="0"/>
              </a:rPr>
              <a:t>Παράγωγα πλατίνας </a:t>
            </a:r>
            <a:r>
              <a:rPr lang="el-GR" sz="2000" b="1" dirty="0" smtClean="0">
                <a:latin typeface="Calibri" panose="020F0502020204030204" pitchFamily="34" charset="0"/>
              </a:rPr>
              <a:t>(</a:t>
            </a:r>
            <a:r>
              <a:rPr lang="en-US" sz="2000" b="1" dirty="0" err="1" smtClean="0">
                <a:latin typeface="Calibri" panose="020F0502020204030204" pitchFamily="34" charset="0"/>
              </a:rPr>
              <a:t>cis</a:t>
            </a:r>
            <a:r>
              <a:rPr lang="en-US" sz="2000" b="1" dirty="0" smtClean="0">
                <a:latin typeface="Calibri" panose="020F0502020204030204" pitchFamily="34" charset="0"/>
              </a:rPr>
              <a:t>-</a:t>
            </a:r>
            <a:r>
              <a:rPr lang="el-GR" sz="2000" b="1" dirty="0" err="1" smtClean="0">
                <a:latin typeface="Calibri" panose="020F0502020204030204" pitchFamily="34" charset="0"/>
              </a:rPr>
              <a:t>πλατίνη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καρβοπλατίνη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ελοξατίνη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Αντιμεταβολίτες</a:t>
            </a:r>
            <a:r>
              <a:rPr lang="el-GR" sz="2000" b="1" dirty="0" smtClean="0">
                <a:latin typeface="Calibri" panose="020F0502020204030204" pitchFamily="34" charset="0"/>
              </a:rPr>
              <a:t> (</a:t>
            </a:r>
            <a:r>
              <a:rPr lang="el-GR" sz="2000" b="1" dirty="0" err="1" smtClean="0">
                <a:latin typeface="Calibri" panose="020F0502020204030204" pitchFamily="34" charset="0"/>
              </a:rPr>
              <a:t>κυταραμπίνη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φλουνταραμπίνη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κλαδριμπίνη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δεοξυκομ</a:t>
            </a:r>
            <a:r>
              <a:rPr lang="el-GR" sz="2000" b="1" dirty="0" smtClean="0">
                <a:latin typeface="Calibri" panose="020F0502020204030204" pitchFamily="34" charset="0"/>
              </a:rPr>
              <a:t>-</a:t>
            </a:r>
            <a:r>
              <a:rPr lang="el-GR" sz="2000" b="1" dirty="0" err="1" smtClean="0">
                <a:latin typeface="Calibri" panose="020F0502020204030204" pitchFamily="34" charset="0"/>
              </a:rPr>
              <a:t>φορμυσίνη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κλοφαραμπίνη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γεμσιταμπίνη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μεθοτρεξάτη</a:t>
            </a:r>
            <a:r>
              <a:rPr lang="el-GR" sz="2000" b="1" dirty="0" smtClean="0">
                <a:latin typeface="Calibri" panose="020F0502020204030204" pitchFamily="34" charset="0"/>
              </a:rPr>
              <a:t>, </a:t>
            </a:r>
            <a:r>
              <a:rPr lang="el-GR" sz="2000" b="1" dirty="0" err="1" smtClean="0">
                <a:latin typeface="Calibri" panose="020F0502020204030204" pitchFamily="34" charset="0"/>
              </a:rPr>
              <a:t>ασπαραγινάση</a:t>
            </a:r>
            <a:r>
              <a:rPr lang="el-GR" sz="2000" b="1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  <a:buSzPct val="100000"/>
              <a:buNone/>
            </a:pPr>
            <a:r>
              <a:rPr lang="el-GR" sz="2000" b="1" dirty="0" smtClean="0">
                <a:latin typeface="Calibri" panose="020F0502020204030204" pitchFamily="34" charset="0"/>
              </a:rPr>
              <a:t>   </a:t>
            </a:r>
            <a:r>
              <a:rPr lang="el-GR" sz="2000" b="1" dirty="0" err="1" smtClean="0">
                <a:solidFill>
                  <a:srgbClr val="0000AC"/>
                </a:solidFill>
                <a:latin typeface="Calibri" panose="020F0502020204030204" pitchFamily="34" charset="0"/>
              </a:rPr>
              <a:t>Κορτικοστεροειδή</a:t>
            </a:r>
            <a:endParaRPr lang="el-GR" sz="2000" b="1" dirty="0">
              <a:solidFill>
                <a:srgbClr val="0000A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57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63352"/>
          </a:xfrm>
        </p:spPr>
        <p:txBody>
          <a:bodyPr>
            <a:normAutofit/>
          </a:bodyPr>
          <a:lstStyle/>
          <a:p>
            <a:pPr algn="ctr"/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Κατευθυνόμενη (</a:t>
            </a:r>
            <a:r>
              <a:rPr lang="el-GR" sz="30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στοχευμένη</a:t>
            </a:r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θεραπεία)</a:t>
            </a:r>
            <a:endParaRPr lang="el-GR" sz="30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8824" y="1196752"/>
            <a:ext cx="8229600" cy="5256584"/>
          </a:xfrm>
        </p:spPr>
        <p:txBody>
          <a:bodyPr/>
          <a:lstStyle/>
          <a:p>
            <a:r>
              <a:rPr lang="el-GR" sz="2300" b="1" dirty="0" err="1" smtClean="0">
                <a:latin typeface="Calibri" panose="020F0502020204030204" pitchFamily="34" charset="0"/>
              </a:rPr>
              <a:t>Μονοκλωνικά</a:t>
            </a:r>
            <a:r>
              <a:rPr lang="el-GR" sz="2300" b="1" dirty="0" smtClean="0">
                <a:latin typeface="Calibri" panose="020F0502020204030204" pitchFamily="34" charset="0"/>
              </a:rPr>
              <a:t> αντισώματα</a:t>
            </a:r>
          </a:p>
          <a:p>
            <a:pPr lvl="1"/>
            <a:r>
              <a:rPr lang="en-US" sz="2100" b="1" dirty="0" smtClean="0">
                <a:latin typeface="Calibri" panose="020F0502020204030204" pitchFamily="34" charset="0"/>
              </a:rPr>
              <a:t>Rituximab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n-US" sz="2100" b="1" dirty="0" smtClean="0">
                <a:latin typeface="Calibri" panose="020F0502020204030204" pitchFamily="34" charset="0"/>
              </a:rPr>
              <a:t>-CD20)</a:t>
            </a:r>
          </a:p>
          <a:p>
            <a:pPr lvl="1"/>
            <a:r>
              <a:rPr lang="en-US" sz="2100" b="1" dirty="0" err="1" smtClean="0">
                <a:latin typeface="Calibri" panose="020F0502020204030204" pitchFamily="34" charset="0"/>
              </a:rPr>
              <a:t>Ofatumomab</a:t>
            </a:r>
            <a:r>
              <a:rPr lang="en-US" sz="2100" b="1" dirty="0" smtClean="0">
                <a:latin typeface="Calibri" panose="020F0502020204030204" pitchFamily="34" charset="0"/>
              </a:rPr>
              <a:t>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n-US" sz="2100" b="1" dirty="0" smtClean="0">
                <a:latin typeface="Calibri" panose="020F0502020204030204" pitchFamily="34" charset="0"/>
              </a:rPr>
              <a:t>-CD20)</a:t>
            </a:r>
          </a:p>
          <a:p>
            <a:pPr lvl="1"/>
            <a:r>
              <a:rPr lang="en-US" sz="2100" b="1" dirty="0" err="1" smtClean="0">
                <a:latin typeface="Calibri" panose="020F0502020204030204" pitchFamily="34" charset="0"/>
              </a:rPr>
              <a:t>Ocrelizumab</a:t>
            </a:r>
            <a:r>
              <a:rPr lang="en-US" sz="2100" b="1" dirty="0" smtClean="0">
                <a:latin typeface="Calibri" panose="020F0502020204030204" pitchFamily="34" charset="0"/>
              </a:rPr>
              <a:t>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n-US" sz="2100" b="1" dirty="0" smtClean="0">
                <a:latin typeface="Calibri" panose="020F0502020204030204" pitchFamily="34" charset="0"/>
              </a:rPr>
              <a:t>-CD22)</a:t>
            </a:r>
          </a:p>
          <a:p>
            <a:pPr lvl="1"/>
            <a:r>
              <a:rPr lang="en-US" sz="2100" b="1" dirty="0" err="1" smtClean="0">
                <a:latin typeface="Calibri" panose="020F0502020204030204" pitchFamily="34" charset="0"/>
              </a:rPr>
              <a:t>Brentuximab</a:t>
            </a:r>
            <a:r>
              <a:rPr lang="en-US" sz="2100" b="1" dirty="0" smtClean="0">
                <a:latin typeface="Calibri" panose="020F0502020204030204" pitchFamily="34" charset="0"/>
              </a:rPr>
              <a:t>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n-US" sz="2100" b="1" dirty="0" smtClean="0">
                <a:latin typeface="Calibri" panose="020F0502020204030204" pitchFamily="34" charset="0"/>
              </a:rPr>
              <a:t>-CD30)</a:t>
            </a:r>
          </a:p>
          <a:p>
            <a:pPr lvl="1"/>
            <a:r>
              <a:rPr lang="en-US" sz="2100" b="1" dirty="0" err="1" smtClean="0">
                <a:latin typeface="Calibri" panose="020F0502020204030204" pitchFamily="34" charset="0"/>
              </a:rPr>
              <a:t>Alemtuzumab</a:t>
            </a:r>
            <a:r>
              <a:rPr lang="en-US" sz="2100" b="1" dirty="0" smtClean="0">
                <a:latin typeface="Calibri" panose="020F0502020204030204" pitchFamily="34" charset="0"/>
              </a:rPr>
              <a:t>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n-US" sz="2100" b="1" dirty="0" smtClean="0">
                <a:latin typeface="Calibri" panose="020F0502020204030204" pitchFamily="34" charset="0"/>
              </a:rPr>
              <a:t>-CD52)</a:t>
            </a:r>
          </a:p>
          <a:p>
            <a:pPr lvl="1"/>
            <a:r>
              <a:rPr lang="en-US" sz="2100" b="1" dirty="0" err="1" smtClean="0">
                <a:latin typeface="Calibri" panose="020F0502020204030204" pitchFamily="34" charset="0"/>
              </a:rPr>
              <a:t>Elotuzumab</a:t>
            </a:r>
            <a:r>
              <a:rPr lang="en-US" sz="2100" b="1" dirty="0" smtClean="0">
                <a:latin typeface="Calibri" panose="020F0502020204030204" pitchFamily="34" charset="0"/>
              </a:rPr>
              <a:t> (</a:t>
            </a:r>
            <a:r>
              <a:rPr lang="el-GR" sz="2100" b="1" dirty="0" err="1" smtClean="0">
                <a:latin typeface="Calibri" panose="020F0502020204030204" pitchFamily="34" charset="0"/>
              </a:rPr>
              <a:t>αντι</a:t>
            </a:r>
            <a:r>
              <a:rPr lang="el-GR" sz="2100" b="1" dirty="0" smtClean="0">
                <a:latin typeface="Calibri" panose="020F0502020204030204" pitchFamily="34" charset="0"/>
              </a:rPr>
              <a:t>-</a:t>
            </a:r>
            <a:r>
              <a:rPr lang="el-GR" sz="2100" b="1" dirty="0" err="1" smtClean="0">
                <a:latin typeface="Calibri" panose="020F0502020204030204" pitchFamily="34" charset="0"/>
              </a:rPr>
              <a:t>περιφοσίνη</a:t>
            </a:r>
            <a:r>
              <a:rPr lang="el-GR" sz="2100" b="1" dirty="0" smtClean="0">
                <a:latin typeface="Calibri" panose="020F0502020204030204" pitchFamily="34" charset="0"/>
              </a:rPr>
              <a:t>)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Αναστολείς ενδοκυττάριων </a:t>
            </a:r>
            <a:r>
              <a:rPr lang="el-GR" sz="2300" b="1" dirty="0" err="1" smtClean="0">
                <a:latin typeface="Calibri" panose="020F0502020204030204" pitchFamily="34" charset="0"/>
              </a:rPr>
              <a:t>κινασών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 lvl="1"/>
            <a:r>
              <a:rPr lang="el-GR" b="1" dirty="0">
                <a:latin typeface="Calibri" panose="020F0502020204030204" pitchFamily="34" charset="0"/>
              </a:rPr>
              <a:t>Αναστολείς </a:t>
            </a:r>
            <a:r>
              <a:rPr lang="en-US" b="1" dirty="0">
                <a:latin typeface="Calibri" panose="020F0502020204030204" pitchFamily="34" charset="0"/>
              </a:rPr>
              <a:t>BTK-</a:t>
            </a:r>
            <a:r>
              <a:rPr lang="el-GR" b="1" dirty="0" err="1" smtClean="0">
                <a:latin typeface="Calibri" panose="020F0502020204030204" pitchFamily="34" charset="0"/>
              </a:rPr>
              <a:t>κινάσης</a:t>
            </a:r>
            <a:r>
              <a:rPr lang="el-GR" b="1" dirty="0" smtClean="0">
                <a:latin typeface="Calibri" panose="020F0502020204030204" pitchFamily="34" charset="0"/>
              </a:rPr>
              <a:t> (</a:t>
            </a:r>
            <a:r>
              <a:rPr lang="en-US" b="1" dirty="0" err="1" smtClean="0">
                <a:latin typeface="Calibri" panose="020F0502020204030204" pitchFamily="34" charset="0"/>
              </a:rPr>
              <a:t>Ibrutinib</a:t>
            </a:r>
            <a:r>
              <a:rPr lang="en-US" b="1" dirty="0" smtClean="0">
                <a:latin typeface="Calibri" panose="020F0502020204030204" pitchFamily="34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</a:rPr>
              <a:t>I</a:t>
            </a:r>
            <a:r>
              <a:rPr lang="en-US" b="1" dirty="0" err="1" smtClean="0">
                <a:latin typeface="Calibri" panose="020F0502020204030204" pitchFamily="34" charset="0"/>
              </a:rPr>
              <a:t>delalisib</a:t>
            </a:r>
            <a:r>
              <a:rPr lang="en-US" b="1" dirty="0" smtClean="0">
                <a:latin typeface="Calibri" panose="020F0502020204030204" pitchFamily="34" charset="0"/>
              </a:rPr>
              <a:t>)</a:t>
            </a:r>
            <a:endParaRPr lang="el-GR" b="1" dirty="0">
              <a:latin typeface="Calibri" panose="020F0502020204030204" pitchFamily="34" charset="0"/>
            </a:endParaRPr>
          </a:p>
          <a:p>
            <a:pPr lvl="1"/>
            <a:r>
              <a:rPr lang="el-GR" b="1" dirty="0">
                <a:latin typeface="Calibri" panose="020F0502020204030204" pitchFamily="34" charset="0"/>
              </a:rPr>
              <a:t>Αναστολείς </a:t>
            </a:r>
            <a:r>
              <a:rPr lang="en-US" b="1" dirty="0" err="1">
                <a:latin typeface="Calibri" panose="020F0502020204030204" pitchFamily="34" charset="0"/>
              </a:rPr>
              <a:t>mTOR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</a:rPr>
              <a:t>(</a:t>
            </a:r>
            <a:r>
              <a:rPr lang="en-US" b="1" dirty="0" err="1">
                <a:latin typeface="Calibri" panose="020F0502020204030204" pitchFamily="34" charset="0"/>
              </a:rPr>
              <a:t>T</a:t>
            </a:r>
            <a:r>
              <a:rPr lang="en-US" b="1" dirty="0" err="1" smtClean="0">
                <a:latin typeface="Calibri" panose="020F0502020204030204" pitchFamily="34" charset="0"/>
              </a:rPr>
              <a:t>emsirolimus</a:t>
            </a:r>
            <a:r>
              <a:rPr lang="en-US" b="1" dirty="0" smtClean="0">
                <a:latin typeface="Calibri" panose="020F0502020204030204" pitchFamily="34" charset="0"/>
              </a:rPr>
              <a:t>, </a:t>
            </a:r>
            <a:r>
              <a:rPr lang="en-US" b="1" dirty="0" err="1" smtClean="0">
                <a:latin typeface="Calibri" panose="020F0502020204030204" pitchFamily="34" charset="0"/>
              </a:rPr>
              <a:t>Everolimus</a:t>
            </a:r>
            <a:r>
              <a:rPr lang="en-US" b="1" dirty="0" smtClean="0">
                <a:latin typeface="Calibri" panose="020F0502020204030204" pitchFamily="34" charset="0"/>
              </a:rPr>
              <a:t>)</a:t>
            </a:r>
          </a:p>
          <a:p>
            <a:r>
              <a:rPr lang="el-GR" sz="2300" b="1" dirty="0" smtClean="0">
                <a:latin typeface="Calibri" panose="020F0502020204030204" pitchFamily="34" charset="0"/>
              </a:rPr>
              <a:t>Αναστολείς </a:t>
            </a:r>
            <a:r>
              <a:rPr lang="el-GR" sz="2300" b="1" dirty="0" err="1" smtClean="0">
                <a:latin typeface="Calibri" panose="020F0502020204030204" pitchFamily="34" charset="0"/>
              </a:rPr>
              <a:t>πρωτεασώματος</a:t>
            </a:r>
            <a:endParaRPr lang="en-US" sz="2300" b="1" dirty="0">
              <a:latin typeface="Calibri" panose="020F0502020204030204" pitchFamily="34" charset="0"/>
            </a:endParaRPr>
          </a:p>
          <a:p>
            <a:pPr lvl="1"/>
            <a:r>
              <a:rPr lang="en-US" b="1" dirty="0" err="1" smtClean="0">
                <a:latin typeface="Calibri" panose="020F0502020204030204" pitchFamily="34" charset="0"/>
              </a:rPr>
              <a:t>Bortezomib</a:t>
            </a:r>
            <a:r>
              <a:rPr lang="en-US" b="1" dirty="0" smtClean="0">
                <a:latin typeface="Calibri" panose="020F0502020204030204" pitchFamily="34" charset="0"/>
              </a:rPr>
              <a:t>, </a:t>
            </a:r>
            <a:r>
              <a:rPr lang="en-US" b="1" dirty="0" err="1" smtClean="0">
                <a:latin typeface="Calibri" panose="020F0502020204030204" pitchFamily="34" charset="0"/>
              </a:rPr>
              <a:t>C</a:t>
            </a:r>
            <a:r>
              <a:rPr lang="en-US" b="1" dirty="0" err="1">
                <a:latin typeface="Calibri" panose="020F0502020204030204" pitchFamily="34" charset="0"/>
              </a:rPr>
              <a:t>a</a:t>
            </a:r>
            <a:r>
              <a:rPr lang="en-US" b="1" dirty="0" err="1" smtClean="0">
                <a:latin typeface="Calibri" panose="020F0502020204030204" pitchFamily="34" charset="0"/>
              </a:rPr>
              <a:t>rfilzomib</a:t>
            </a:r>
            <a:endParaRPr lang="en-US" b="1" dirty="0" smtClean="0">
              <a:latin typeface="Calibri" panose="020F0502020204030204" pitchFamily="34" charset="0"/>
            </a:endParaRPr>
          </a:p>
          <a:p>
            <a:pPr lvl="1"/>
            <a:r>
              <a:rPr lang="en-US" b="1" dirty="0" err="1" smtClean="0">
                <a:latin typeface="Calibri" panose="020F0502020204030204" pitchFamily="34" charset="0"/>
              </a:rPr>
              <a:t>Marizomib</a:t>
            </a:r>
            <a:r>
              <a:rPr lang="en-US" b="1" dirty="0" smtClean="0">
                <a:latin typeface="Calibri" panose="020F0502020204030204" pitchFamily="34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</a:rPr>
              <a:t>I</a:t>
            </a:r>
            <a:r>
              <a:rPr lang="en-US" b="1" dirty="0" err="1" smtClean="0">
                <a:latin typeface="Calibri" panose="020F0502020204030204" pitchFamily="34" charset="0"/>
              </a:rPr>
              <a:t>xazomib</a:t>
            </a:r>
            <a:endParaRPr lang="en-US" b="1" dirty="0" smtClean="0">
              <a:latin typeface="Calibri" panose="020F0502020204030204" pitchFamily="34" charset="0"/>
            </a:endParaRPr>
          </a:p>
          <a:p>
            <a:endParaRPr lang="el-GR" b="1" dirty="0">
              <a:latin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514149" cy="44644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10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533400"/>
            <a:ext cx="7344816" cy="663352"/>
          </a:xfrm>
        </p:spPr>
        <p:txBody>
          <a:bodyPr>
            <a:normAutofit/>
          </a:bodyPr>
          <a:lstStyle/>
          <a:p>
            <a:pPr algn="ctr"/>
            <a:r>
              <a:rPr lang="el-GR" sz="30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Ο ρόλος της ακτινοθεραπείας</a:t>
            </a:r>
            <a:endParaRPr lang="el-GR" sz="30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76536"/>
            <a:ext cx="8229600" cy="4876800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Ισχυρός στα </a:t>
            </a:r>
            <a:r>
              <a:rPr lang="el-GR" sz="2300" b="1" dirty="0" err="1" smtClean="0">
                <a:latin typeface="Calibri" panose="020F0502020204030204" pitchFamily="34" charset="0"/>
              </a:rPr>
              <a:t>πρώϊμα</a:t>
            </a:r>
            <a:r>
              <a:rPr lang="el-GR" sz="2300" b="1" dirty="0" smtClean="0">
                <a:latin typeface="Calibri" panose="020F0502020204030204" pitchFamily="34" charset="0"/>
              </a:rPr>
              <a:t> στάδια του λεμφώματος </a:t>
            </a:r>
            <a:r>
              <a:rPr lang="en-US" sz="2300" b="1" dirty="0" smtClean="0">
                <a:latin typeface="Calibri" panose="020F0502020204030204" pitchFamily="34" charset="0"/>
              </a:rPr>
              <a:t>Hodgkin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Ισχυρός επίσης στα </a:t>
            </a:r>
            <a:r>
              <a:rPr lang="el-GR" sz="2300" b="1" dirty="0" err="1" smtClean="0">
                <a:latin typeface="Calibri" panose="020F0502020204030204" pitchFamily="34" charset="0"/>
              </a:rPr>
              <a:t>πρώϊμα</a:t>
            </a:r>
            <a:r>
              <a:rPr lang="el-GR" sz="2300" b="1" dirty="0" smtClean="0">
                <a:latin typeface="Calibri" panose="020F0502020204030204" pitchFamily="34" charset="0"/>
              </a:rPr>
              <a:t> στάδια </a:t>
            </a:r>
            <a:r>
              <a:rPr lang="en-US" sz="2300" b="1" dirty="0" smtClean="0">
                <a:latin typeface="Calibri" panose="020F0502020204030204" pitchFamily="34" charset="0"/>
              </a:rPr>
              <a:t>NHL </a:t>
            </a:r>
            <a:r>
              <a:rPr lang="el-GR" sz="2300" b="1" dirty="0" smtClean="0">
                <a:latin typeface="Calibri" panose="020F0502020204030204" pitchFamily="34" charset="0"/>
              </a:rPr>
              <a:t>επί υπερηλίκων, όπου η χορήγηση χημειοθεραπείας είναι προβληματική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Σαν κορμός θεραπείας σε λεμφώματα του ΚΝΣ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Σ</a:t>
            </a:r>
            <a:r>
              <a:rPr lang="el-GR" sz="2300" b="1" dirty="0" smtClean="0">
                <a:latin typeface="Calibri" panose="020F0502020204030204" pitchFamily="34" charset="0"/>
              </a:rPr>
              <a:t>ε στάδιο Ι επί μη </a:t>
            </a:r>
            <a:r>
              <a:rPr lang="en-US" sz="2300" b="1" dirty="0" smtClean="0">
                <a:latin typeface="Calibri" panose="020F0502020204030204" pitchFamily="34" charset="0"/>
              </a:rPr>
              <a:t>Hodgkin </a:t>
            </a:r>
            <a:r>
              <a:rPr lang="el-GR" sz="2300" b="1" dirty="0" smtClean="0">
                <a:latin typeface="Calibri" panose="020F0502020204030204" pitchFamily="34" charset="0"/>
              </a:rPr>
              <a:t>λεμφωμάτων σαν κ</a:t>
            </a:r>
            <a:r>
              <a:rPr lang="el-GR" sz="2300" b="1" dirty="0">
                <a:latin typeface="Calibri" panose="020F0502020204030204" pitchFamily="34" charset="0"/>
              </a:rPr>
              <a:t>ύ</a:t>
            </a:r>
            <a:r>
              <a:rPr lang="el-GR" sz="2300" b="1" dirty="0" smtClean="0">
                <a:latin typeface="Calibri" panose="020F0502020204030204" pitchFamily="34" charset="0"/>
              </a:rPr>
              <a:t>ρια θεραπεία</a:t>
            </a:r>
            <a:endParaRPr lang="en-US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Σαν συμπληρωματική θεραπεία επί υπολειμματικής νόσου ή επί ογκώδους νόσου στο </a:t>
            </a:r>
            <a:r>
              <a:rPr lang="el-GR" sz="2300" b="1" dirty="0" err="1" smtClean="0">
                <a:latin typeface="Calibri" panose="020F0502020204030204" pitchFamily="34" charset="0"/>
              </a:rPr>
              <a:t>μεσοθωράκιο</a:t>
            </a:r>
            <a:endParaRPr lang="el-GR" sz="2300" b="1" dirty="0" smtClean="0">
              <a:latin typeface="Calibri" panose="020F0502020204030204" pitchFamily="34" charset="0"/>
            </a:endParaRP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>
                <a:latin typeface="Calibri" panose="020F0502020204030204" pitchFamily="34" charset="0"/>
              </a:rPr>
              <a:t>Σ</a:t>
            </a:r>
            <a:r>
              <a:rPr lang="el-GR" sz="2300" b="1" dirty="0" smtClean="0">
                <a:latin typeface="Calibri" panose="020F0502020204030204" pitchFamily="34" charset="0"/>
              </a:rPr>
              <a:t>αν παρηγορητική ή ανακουφιστική θεραπεία επί </a:t>
            </a:r>
            <a:r>
              <a:rPr lang="el-GR" sz="2300" b="1" dirty="0" err="1" smtClean="0">
                <a:latin typeface="Calibri" panose="020F0502020204030204" pitchFamily="34" charset="0"/>
              </a:rPr>
              <a:t>εξωλεμφαδενικών</a:t>
            </a:r>
            <a:r>
              <a:rPr lang="el-GR" sz="2300" b="1" dirty="0" smtClean="0">
                <a:latin typeface="Calibri" panose="020F0502020204030204" pitchFamily="34" charset="0"/>
              </a:rPr>
              <a:t> εντοπίσεων</a:t>
            </a:r>
          </a:p>
          <a:p>
            <a:pPr>
              <a:spcAft>
                <a:spcPts val="300"/>
              </a:spcAft>
              <a:buClr>
                <a:srgbClr val="C00000"/>
              </a:buClr>
              <a:buSzPct val="100000"/>
            </a:pPr>
            <a:r>
              <a:rPr lang="el-GR" sz="2300" b="1" dirty="0" smtClean="0">
                <a:latin typeface="Calibri" panose="020F0502020204030204" pitchFamily="34" charset="0"/>
              </a:rPr>
              <a:t>Σαν κύρια θεραπεία επί </a:t>
            </a:r>
            <a:r>
              <a:rPr lang="el-GR" sz="2300" b="1" dirty="0" err="1" smtClean="0">
                <a:latin typeface="Calibri" panose="020F0502020204030204" pitchFamily="34" charset="0"/>
              </a:rPr>
              <a:t>πλασμοκυττωμάτων</a:t>
            </a:r>
            <a:r>
              <a:rPr lang="el-GR" sz="2300" b="1" dirty="0" smtClean="0">
                <a:latin typeface="Calibri" panose="020F0502020204030204" pitchFamily="34" charset="0"/>
              </a:rPr>
              <a:t> και επί μεγάλων οστεολυτικών εστιών/παθολογικών καταγμάτων</a:t>
            </a:r>
            <a:endParaRPr lang="el-GR" sz="23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142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φήνεια">
  <a:themeElements>
    <a:clrScheme name="Σαφήνεια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αφήνει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1255</TotalTime>
  <Words>809</Words>
  <Application>Microsoft Office PowerPoint</Application>
  <PresentationFormat>Προβολή στην οθόνη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Σαφήνεια</vt:lpstr>
      <vt:lpstr>ΘεραπευτικΗ προσΕγγιση λεμφοϋπερπλαστικΩν νοσημΑτων</vt:lpstr>
      <vt:lpstr>Παράγοντες που επηρεάζουν το είδος της θεραπείας   σε ασθενείς με λεμφοϋπερπλαστική νόσο</vt:lpstr>
      <vt:lpstr>Πιθανοί στόχοι της θεραπευτικής στρατηγικής</vt:lpstr>
      <vt:lpstr>Νοσήματα που δεν είναι απαραίτητη αμέσως               η έναρξη θεραπείας</vt:lpstr>
      <vt:lpstr>Νοσήματα στα οποία επιχειρείται από την διάγνωση επιθετική στρατηγική με στόχο την ίαση</vt:lpstr>
      <vt:lpstr>Παρουσίαση του PowerPoint</vt:lpstr>
      <vt:lpstr>Συμβατική χημειοθεραπεία Συνήθως χρησιμοποιούμενα φάρμακα</vt:lpstr>
      <vt:lpstr>Κατευθυνόμενη (στοχευμένη θεραπεία)</vt:lpstr>
      <vt:lpstr>Ο ρόλος της ακτινοθεραπείας</vt:lpstr>
      <vt:lpstr>Σχεδιασμός θεραπευτικών πρωτοκόλλων</vt:lpstr>
      <vt:lpstr>Υποστηρικτική αγωγή</vt:lpstr>
      <vt:lpstr>Να μην ξεχνάμε!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ΘεραπευτικΗ προσΕγγιση λεμφοϋπερπλαστικΩν νοσημΑτων</dc:title>
  <dc:creator>Αργ</dc:creator>
  <cp:lastModifiedBy>Αργ</cp:lastModifiedBy>
  <cp:revision>21</cp:revision>
  <dcterms:created xsi:type="dcterms:W3CDTF">2014-03-02T23:36:41Z</dcterms:created>
  <dcterms:modified xsi:type="dcterms:W3CDTF">2014-03-03T20:34:26Z</dcterms:modified>
</cp:coreProperties>
</file>