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Default Extension="vml" ContentType="application/vnd.openxmlformats-officedocument.vmlDrawing"/>
  <Override PartName="/ppt/diagrams/layout16.xml" ContentType="application/vnd.openxmlformats-officedocument.drawingml.diagramLayout+xml"/>
  <Override PartName="/ppt/diagrams/drawing8.xml" ContentType="application/vnd.ms-office.drawingml.diagramDrawing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notesSlides/notesSlide4.xml" ContentType="application/vnd.openxmlformats-officedocument.presentationml.notesSlide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2" r:id="rId6"/>
    <p:sldId id="261" r:id="rId7"/>
    <p:sldId id="265" r:id="rId8"/>
    <p:sldId id="263" r:id="rId9"/>
    <p:sldId id="266" r:id="rId10"/>
    <p:sldId id="267" r:id="rId11"/>
    <p:sldId id="268" r:id="rId12"/>
    <p:sldId id="270" r:id="rId13"/>
    <p:sldId id="271" r:id="rId14"/>
    <p:sldId id="279" r:id="rId15"/>
    <p:sldId id="278" r:id="rId16"/>
    <p:sldId id="273" r:id="rId17"/>
    <p:sldId id="272" r:id="rId18"/>
    <p:sldId id="276" r:id="rId19"/>
    <p:sldId id="280" r:id="rId20"/>
    <p:sldId id="283" r:id="rId21"/>
    <p:sldId id="284" r:id="rId22"/>
    <p:sldId id="285" r:id="rId23"/>
    <p:sldId id="286" r:id="rId24"/>
    <p:sldId id="287" r:id="rId25"/>
    <p:sldId id="288" r:id="rId26"/>
    <p:sldId id="291" r:id="rId27"/>
    <p:sldId id="292" r:id="rId28"/>
    <p:sldId id="293" r:id="rId29"/>
    <p:sldId id="296" r:id="rId30"/>
    <p:sldId id="294" r:id="rId31"/>
    <p:sldId id="297" r:id="rId32"/>
    <p:sldId id="298" r:id="rId33"/>
    <p:sldId id="300" r:id="rId34"/>
    <p:sldId id="301" r:id="rId35"/>
    <p:sldId id="299" r:id="rId36"/>
    <p:sldId id="290" r:id="rId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Προεπιλεγμένη ενότητα" id="{B6186F38-92D7-4664-8131-FE4CB5BD3568}">
          <p14:sldIdLst>
            <p14:sldId id="256"/>
          </p14:sldIdLst>
        </p14:section>
        <p14:section name="Ενότητα χωρίς τίτλο" id="{37F750CF-0DBC-498A-99EA-58E0695D4F23}">
          <p14:sldIdLst>
            <p14:sldId id="257"/>
            <p14:sldId id="258"/>
            <p14:sldId id="259"/>
            <p14:sldId id="262"/>
            <p14:sldId id="261"/>
            <p14:sldId id="265"/>
            <p14:sldId id="263"/>
            <p14:sldId id="266"/>
            <p14:sldId id="267"/>
            <p14:sldId id="268"/>
            <p14:sldId id="270"/>
            <p14:sldId id="271"/>
            <p14:sldId id="279"/>
            <p14:sldId id="278"/>
            <p14:sldId id="273"/>
            <p14:sldId id="272"/>
            <p14:sldId id="276"/>
            <p14:sldId id="280"/>
            <p14:sldId id="283"/>
            <p14:sldId id="284"/>
            <p14:sldId id="285"/>
            <p14:sldId id="286"/>
            <p14:sldId id="287"/>
            <p14:sldId id="288"/>
            <p14:sldId id="291"/>
            <p14:sldId id="292"/>
            <p14:sldId id="293"/>
            <p14:sldId id="296"/>
            <p14:sldId id="294"/>
            <p14:sldId id="297"/>
            <p14:sldId id="298"/>
            <p14:sldId id="300"/>
            <p14:sldId id="301"/>
            <p14:sldId id="299"/>
            <p14:sldId id="29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AE82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629" autoAdjust="0"/>
  </p:normalViewPr>
  <p:slideViewPr>
    <p:cSldViewPr>
      <p:cViewPr varScale="1">
        <p:scale>
          <a:sx n="79" d="100"/>
          <a:sy n="79" d="100"/>
        </p:scale>
        <p:origin x="-1325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61.jpeg"/><Relationship Id="rId1" Type="http://schemas.openxmlformats.org/officeDocument/2006/relationships/image" Target="../media/image2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9D573D-A4D0-4AA0-9DAA-61EB9127BEBB}" type="doc">
      <dgm:prSet loTypeId="urn:microsoft.com/office/officeart/2005/8/layout/default#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l-GR"/>
        </a:p>
      </dgm:t>
    </dgm:pt>
    <dgm:pt modelId="{0CE76394-CF49-4BCE-B31F-24562F4A3988}">
      <dgm:prSet phldrT="[Text]"/>
      <dgm:spPr/>
      <dgm:t>
        <a:bodyPr/>
        <a:lstStyle/>
        <a:p>
          <a:r>
            <a:rPr lang="el-GR" dirty="0" smtClean="0"/>
            <a:t> </a:t>
          </a:r>
          <a:r>
            <a:rPr lang="en-US" b="1" dirty="0" smtClean="0"/>
            <a:t>O</a:t>
          </a:r>
          <a:r>
            <a:rPr lang="el-GR" b="1" dirty="0" smtClean="0"/>
            <a:t>ι </a:t>
          </a:r>
          <a:r>
            <a:rPr lang="el-GR" b="1" dirty="0" err="1" smtClean="0"/>
            <a:t>περιθλώμενες</a:t>
          </a:r>
          <a:r>
            <a:rPr lang="el-GR" b="1" dirty="0" smtClean="0"/>
            <a:t> ακτίνες πρέπει να ικανοποιούν το νόμο του Β</a:t>
          </a:r>
          <a:r>
            <a:rPr lang="en-US" b="1" dirty="0" err="1" smtClean="0"/>
            <a:t>ragg</a:t>
          </a:r>
          <a:r>
            <a:rPr lang="el-GR" b="1" dirty="0" smtClean="0"/>
            <a:t>: </a:t>
          </a:r>
          <a:r>
            <a:rPr lang="en-US" b="1" dirty="0" smtClean="0"/>
            <a:t>n</a:t>
          </a:r>
          <a:r>
            <a:rPr lang="el-GR" b="1" dirty="0" smtClean="0"/>
            <a:t>λ=2</a:t>
          </a:r>
          <a:r>
            <a:rPr lang="en-US" b="1" dirty="0" err="1" smtClean="0"/>
            <a:t>d</a:t>
          </a:r>
          <a:r>
            <a:rPr lang="en-US" b="1" baseline="-25000" dirty="0" err="1" smtClean="0"/>
            <a:t>hkl</a:t>
          </a:r>
          <a:r>
            <a:rPr lang="en-US" b="1" dirty="0" err="1" smtClean="0"/>
            <a:t>sin</a:t>
          </a:r>
          <a:r>
            <a:rPr lang="el-GR" b="1" dirty="0" smtClean="0"/>
            <a:t>θ</a:t>
          </a:r>
          <a:endParaRPr lang="en-US" b="1" dirty="0" smtClean="0"/>
        </a:p>
      </dgm:t>
    </dgm:pt>
    <dgm:pt modelId="{1344D5E8-E375-4EF8-BC1E-726F773C8CC0}" type="parTrans" cxnId="{B8B0B46D-0E73-4E2E-AE6D-FEC4E4F7E342}">
      <dgm:prSet/>
      <dgm:spPr/>
      <dgm:t>
        <a:bodyPr/>
        <a:lstStyle/>
        <a:p>
          <a:endParaRPr lang="el-GR"/>
        </a:p>
      </dgm:t>
    </dgm:pt>
    <dgm:pt modelId="{48F1D525-8A26-49B1-BD68-2AFFCD3EC58F}" type="sibTrans" cxnId="{B8B0B46D-0E73-4E2E-AE6D-FEC4E4F7E342}">
      <dgm:prSet/>
      <dgm:spPr/>
      <dgm:t>
        <a:bodyPr/>
        <a:lstStyle/>
        <a:p>
          <a:endParaRPr lang="el-GR"/>
        </a:p>
      </dgm:t>
    </dgm:pt>
    <dgm:pt modelId="{0814389F-9BC3-4088-8F23-F86D389E2DCF}" type="pres">
      <dgm:prSet presAssocID="{7C9D573D-A4D0-4AA0-9DAA-61EB9127BEB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0AEE551-F996-4195-946C-4C15EF473BDC}" type="pres">
      <dgm:prSet presAssocID="{0CE76394-CF49-4BCE-B31F-24562F4A3988}" presName="node" presStyleLbl="node1" presStyleIdx="0" presStyleCnt="1" custScaleX="350085" custScaleY="100050" custLinFactNeighborX="2042" custLinFactNeighborY="-284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8B0B46D-0E73-4E2E-AE6D-FEC4E4F7E342}" srcId="{7C9D573D-A4D0-4AA0-9DAA-61EB9127BEBB}" destId="{0CE76394-CF49-4BCE-B31F-24562F4A3988}" srcOrd="0" destOrd="0" parTransId="{1344D5E8-E375-4EF8-BC1E-726F773C8CC0}" sibTransId="{48F1D525-8A26-49B1-BD68-2AFFCD3EC58F}"/>
    <dgm:cxn modelId="{66E6C4EC-7058-4B5C-952F-4F83EEB6598B}" type="presOf" srcId="{0CE76394-CF49-4BCE-B31F-24562F4A3988}" destId="{30AEE551-F996-4195-946C-4C15EF473BDC}" srcOrd="0" destOrd="0" presId="urn:microsoft.com/office/officeart/2005/8/layout/default#1"/>
    <dgm:cxn modelId="{D68A970B-1261-4779-885F-04AA293A6153}" type="presOf" srcId="{7C9D573D-A4D0-4AA0-9DAA-61EB9127BEBB}" destId="{0814389F-9BC3-4088-8F23-F86D389E2DCF}" srcOrd="0" destOrd="0" presId="urn:microsoft.com/office/officeart/2005/8/layout/default#1"/>
    <dgm:cxn modelId="{296E328A-5949-4C61-B1D0-F466EE1B6C30}" type="presParOf" srcId="{0814389F-9BC3-4088-8F23-F86D389E2DCF}" destId="{30AEE551-F996-4195-946C-4C15EF473BDC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BF8136-5281-46B2-A3BF-7353D8400E4A}" type="doc">
      <dgm:prSet loTypeId="urn:microsoft.com/office/officeart/2005/8/layout/vList2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l-GR"/>
        </a:p>
      </dgm:t>
    </dgm:pt>
    <dgm:pt modelId="{887F96B5-E6EB-401E-A4C4-8007A737AF06}">
      <dgm:prSet phldrT="[Text]"/>
      <dgm:spPr/>
      <dgm:t>
        <a:bodyPr/>
        <a:lstStyle/>
        <a:p>
          <a:r>
            <a:rPr lang="en-US" b="1" dirty="0" smtClean="0"/>
            <a:t>Choice of the 2</a:t>
          </a:r>
          <a:r>
            <a:rPr lang="el-GR" b="1" dirty="0" smtClean="0"/>
            <a:t>θ</a:t>
          </a:r>
          <a:r>
            <a:rPr lang="en-US" b="1" dirty="0" smtClean="0"/>
            <a:t> range </a:t>
          </a:r>
          <a:endParaRPr lang="el-GR" b="1" dirty="0"/>
        </a:p>
      </dgm:t>
    </dgm:pt>
    <dgm:pt modelId="{3746B6C4-7FDD-4E96-8D53-5A3ECE8F0FDA}" type="parTrans" cxnId="{2E5A5D9C-06FE-4D07-BEF4-5C422DF1261A}">
      <dgm:prSet/>
      <dgm:spPr/>
      <dgm:t>
        <a:bodyPr/>
        <a:lstStyle/>
        <a:p>
          <a:endParaRPr lang="el-GR"/>
        </a:p>
      </dgm:t>
    </dgm:pt>
    <dgm:pt modelId="{E149AB7A-3957-4EC7-AACB-525432346FC9}" type="sibTrans" cxnId="{2E5A5D9C-06FE-4D07-BEF4-5C422DF1261A}">
      <dgm:prSet/>
      <dgm:spPr/>
      <dgm:t>
        <a:bodyPr/>
        <a:lstStyle/>
        <a:p>
          <a:endParaRPr lang="el-GR"/>
        </a:p>
      </dgm:t>
    </dgm:pt>
    <dgm:pt modelId="{DE7056CC-DB24-4B10-A677-5F8BBA578905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typically </a:t>
          </a:r>
          <a:r>
            <a:rPr lang="el-GR" b="1" dirty="0" smtClean="0">
              <a:solidFill>
                <a:srgbClr val="FF0000"/>
              </a:solidFill>
            </a:rPr>
            <a:t>2</a:t>
          </a:r>
          <a:r>
            <a:rPr lang="en-US" b="1" dirty="0" smtClean="0">
              <a:solidFill>
                <a:srgbClr val="FF0000"/>
              </a:solidFill>
            </a:rPr>
            <a:t> to 70 </a:t>
          </a:r>
          <a:r>
            <a:rPr lang="en-US" b="1" dirty="0" smtClean="0">
              <a:solidFill>
                <a:srgbClr val="FF0000"/>
              </a:solidFill>
              <a:latin typeface="Arial" charset="0"/>
              <a:cs typeface="Arial" charset="0"/>
            </a:rPr>
            <a:t>°2</a:t>
          </a:r>
          <a:r>
            <a:rPr lang="el-GR" b="1" dirty="0" smtClean="0">
              <a:solidFill>
                <a:srgbClr val="FF0000"/>
              </a:solidFill>
              <a:cs typeface="Times New Roman" pitchFamily="18" charset="0"/>
            </a:rPr>
            <a:t>θ</a:t>
          </a:r>
          <a:r>
            <a:rPr lang="en-US" b="1" dirty="0" smtClean="0">
              <a:solidFill>
                <a:srgbClr val="FF0000"/>
              </a:solidFill>
              <a:cs typeface="Times New Roman" pitchFamily="18" charset="0"/>
            </a:rPr>
            <a:t> for inorganic specimens</a:t>
          </a:r>
          <a:r>
            <a:rPr lang="en-US" b="1" dirty="0" smtClean="0">
              <a:solidFill>
                <a:srgbClr val="FF0000"/>
              </a:solidFill>
            </a:rPr>
            <a:t> </a:t>
          </a:r>
          <a:endParaRPr lang="el-GR" b="1" dirty="0">
            <a:solidFill>
              <a:srgbClr val="FF0000"/>
            </a:solidFill>
          </a:endParaRPr>
        </a:p>
      </dgm:t>
    </dgm:pt>
    <dgm:pt modelId="{2C35C5C8-335B-47A5-8C0A-6E6349AD7E4B}" type="parTrans" cxnId="{BC3E6A32-7210-47C3-86CA-6A3CE0759956}">
      <dgm:prSet/>
      <dgm:spPr/>
      <dgm:t>
        <a:bodyPr/>
        <a:lstStyle/>
        <a:p>
          <a:endParaRPr lang="el-GR"/>
        </a:p>
      </dgm:t>
    </dgm:pt>
    <dgm:pt modelId="{90BAF5B9-2A24-45A2-945D-5F8EED0624FA}" type="sibTrans" cxnId="{BC3E6A32-7210-47C3-86CA-6A3CE0759956}">
      <dgm:prSet/>
      <dgm:spPr/>
      <dgm:t>
        <a:bodyPr/>
        <a:lstStyle/>
        <a:p>
          <a:endParaRPr lang="el-GR"/>
        </a:p>
      </dgm:t>
    </dgm:pt>
    <dgm:pt modelId="{CBB5B121-71EB-40FA-AB46-BEC1A76C02C8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typically 5 to 40 </a:t>
          </a:r>
          <a:r>
            <a:rPr lang="en-US" b="1" dirty="0" smtClean="0">
              <a:solidFill>
                <a:schemeClr val="tx1"/>
              </a:solidFill>
              <a:latin typeface="Arial" charset="0"/>
              <a:cs typeface="Arial" charset="0"/>
            </a:rPr>
            <a:t>°2</a:t>
          </a:r>
          <a:r>
            <a:rPr lang="el-GR" b="1" dirty="0" smtClean="0">
              <a:solidFill>
                <a:schemeClr val="tx1"/>
              </a:solidFill>
              <a:cs typeface="Times New Roman" pitchFamily="18" charset="0"/>
            </a:rPr>
            <a:t>θ</a:t>
          </a:r>
          <a:r>
            <a:rPr lang="en-US" b="1" dirty="0" smtClean="0">
              <a:solidFill>
                <a:schemeClr val="tx1"/>
              </a:solidFill>
              <a:cs typeface="Times New Roman" pitchFamily="18" charset="0"/>
            </a:rPr>
            <a:t> for organic specimens and </a:t>
          </a:r>
          <a:r>
            <a:rPr lang="en-US" b="1" dirty="0" err="1" smtClean="0">
              <a:solidFill>
                <a:schemeClr val="tx1"/>
              </a:solidFill>
              <a:cs typeface="Times New Roman" pitchFamily="18" charset="0"/>
            </a:rPr>
            <a:t>zeolites</a:t>
          </a:r>
          <a:endParaRPr lang="en-US" b="1" dirty="0" smtClean="0">
            <a:solidFill>
              <a:schemeClr val="tx1"/>
            </a:solidFill>
            <a:cs typeface="Times New Roman" pitchFamily="18" charset="0"/>
          </a:endParaRPr>
        </a:p>
      </dgm:t>
    </dgm:pt>
    <dgm:pt modelId="{C409CB22-56F2-48B0-86B8-6EB9F5B33ECA}" type="parTrans" cxnId="{6DDB7BCB-F1B3-425B-87AF-55CC14460074}">
      <dgm:prSet/>
      <dgm:spPr/>
      <dgm:t>
        <a:bodyPr/>
        <a:lstStyle/>
        <a:p>
          <a:endParaRPr lang="el-GR"/>
        </a:p>
      </dgm:t>
    </dgm:pt>
    <dgm:pt modelId="{2F36F8CA-F79E-49BF-B8D2-7DC7708318B1}" type="sibTrans" cxnId="{6DDB7BCB-F1B3-425B-87AF-55CC14460074}">
      <dgm:prSet/>
      <dgm:spPr/>
      <dgm:t>
        <a:bodyPr/>
        <a:lstStyle/>
        <a:p>
          <a:endParaRPr lang="el-GR"/>
        </a:p>
      </dgm:t>
    </dgm:pt>
    <dgm:pt modelId="{A28DFACA-423D-4630-B12A-6A54A4ECBD58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cs typeface="Times New Roman" pitchFamily="18" charset="0"/>
            </a:rPr>
            <a:t>typically 1 to 40</a:t>
          </a:r>
          <a:r>
            <a:rPr lang="en-US" b="1" baseline="30000" dirty="0" smtClean="0">
              <a:solidFill>
                <a:schemeClr val="tx1"/>
              </a:solidFill>
              <a:cs typeface="Times New Roman" pitchFamily="18" charset="0"/>
            </a:rPr>
            <a:t>o</a:t>
          </a:r>
          <a:r>
            <a:rPr lang="en-US" b="1" dirty="0" smtClean="0">
              <a:solidFill>
                <a:schemeClr val="tx1"/>
              </a:solidFill>
              <a:cs typeface="Times New Roman" pitchFamily="18" charset="0"/>
            </a:rPr>
            <a:t> 2</a:t>
          </a:r>
          <a:r>
            <a:rPr lang="el-GR" b="1" dirty="0" smtClean="0">
              <a:solidFill>
                <a:schemeClr val="tx1"/>
              </a:solidFill>
              <a:cs typeface="Times New Roman" pitchFamily="18" charset="0"/>
            </a:rPr>
            <a:t>θ</a:t>
          </a:r>
          <a:r>
            <a:rPr lang="en-US" b="1" dirty="0" smtClean="0">
              <a:solidFill>
                <a:schemeClr val="tx1"/>
              </a:solidFill>
              <a:cs typeface="Times New Roman" pitchFamily="18" charset="0"/>
            </a:rPr>
            <a:t> for </a:t>
          </a:r>
          <a:r>
            <a:rPr lang="en-US" b="1" dirty="0" err="1" smtClean="0">
              <a:solidFill>
                <a:schemeClr val="tx1"/>
              </a:solidFill>
              <a:cs typeface="Times New Roman" pitchFamily="18" charset="0"/>
            </a:rPr>
            <a:t>mesoporous</a:t>
          </a:r>
          <a:r>
            <a:rPr lang="en-US" b="1" dirty="0" smtClean="0">
              <a:solidFill>
                <a:schemeClr val="tx1"/>
              </a:solidFill>
              <a:cs typeface="Times New Roman" pitchFamily="18" charset="0"/>
            </a:rPr>
            <a:t> materials</a:t>
          </a:r>
        </a:p>
      </dgm:t>
    </dgm:pt>
    <dgm:pt modelId="{ACF886AA-1C51-4891-B464-F368A7428FBC}" type="parTrans" cxnId="{30411E5A-A6DD-4F05-8C77-166D2099D81D}">
      <dgm:prSet/>
      <dgm:spPr/>
      <dgm:t>
        <a:bodyPr/>
        <a:lstStyle/>
        <a:p>
          <a:endParaRPr lang="el-GR"/>
        </a:p>
      </dgm:t>
    </dgm:pt>
    <dgm:pt modelId="{459D9773-F6B7-499B-8CC0-305A7CD9E4DB}" type="sibTrans" cxnId="{30411E5A-A6DD-4F05-8C77-166D2099D81D}">
      <dgm:prSet/>
      <dgm:spPr/>
      <dgm:t>
        <a:bodyPr/>
        <a:lstStyle/>
        <a:p>
          <a:endParaRPr lang="el-GR"/>
        </a:p>
      </dgm:t>
    </dgm:pt>
    <dgm:pt modelId="{DE938F8C-7F87-4CA9-8B6D-88763C04DD67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cs typeface="Times New Roman" pitchFamily="18" charset="0"/>
            </a:rPr>
            <a:t>Low symmetry materials : more diffraction lines/max </a:t>
          </a:r>
          <a:r>
            <a:rPr lang="el-GR" b="1" dirty="0" smtClean="0">
              <a:solidFill>
                <a:schemeClr val="tx1"/>
              </a:solidFill>
              <a:cs typeface="Times New Roman" pitchFamily="18" charset="0"/>
            </a:rPr>
            <a:t>θ</a:t>
          </a:r>
          <a:r>
            <a:rPr lang="en-US" b="1" dirty="0" smtClean="0">
              <a:solidFill>
                <a:schemeClr val="tx1"/>
              </a:solidFill>
              <a:cs typeface="Times New Roman" pitchFamily="18" charset="0"/>
            </a:rPr>
            <a:t>~30</a:t>
          </a:r>
          <a:r>
            <a:rPr lang="en-US" b="1" baseline="30000" dirty="0" smtClean="0">
              <a:solidFill>
                <a:schemeClr val="tx1"/>
              </a:solidFill>
              <a:cs typeface="Times New Roman" pitchFamily="18" charset="0"/>
            </a:rPr>
            <a:t>o</a:t>
          </a:r>
          <a:endParaRPr lang="en-US" b="1" dirty="0" smtClean="0">
            <a:solidFill>
              <a:schemeClr val="tx1"/>
            </a:solidFill>
            <a:cs typeface="Times New Roman" pitchFamily="18" charset="0"/>
          </a:endParaRPr>
        </a:p>
      </dgm:t>
    </dgm:pt>
    <dgm:pt modelId="{6E3BED1E-1EA0-4ECE-9AB6-41108A544D4C}" type="parTrans" cxnId="{ECE212F7-9F4E-463D-9831-E6BF3DA7A4F3}">
      <dgm:prSet/>
      <dgm:spPr/>
      <dgm:t>
        <a:bodyPr/>
        <a:lstStyle/>
        <a:p>
          <a:endParaRPr lang="el-GR"/>
        </a:p>
      </dgm:t>
    </dgm:pt>
    <dgm:pt modelId="{6B485B59-21E2-44D6-A325-65335B9369E5}" type="sibTrans" cxnId="{ECE212F7-9F4E-463D-9831-E6BF3DA7A4F3}">
      <dgm:prSet/>
      <dgm:spPr/>
      <dgm:t>
        <a:bodyPr/>
        <a:lstStyle/>
        <a:p>
          <a:endParaRPr lang="el-GR"/>
        </a:p>
      </dgm:t>
    </dgm:pt>
    <dgm:pt modelId="{0BBB9576-D298-42AB-8AA5-CC88926B953D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cs typeface="Times New Roman" pitchFamily="18" charset="0"/>
            </a:rPr>
            <a:t>High symmetry materials: 10 reflections up to 120</a:t>
          </a:r>
          <a:r>
            <a:rPr lang="en-US" b="1" baseline="30000" dirty="0" smtClean="0">
              <a:solidFill>
                <a:schemeClr val="tx1"/>
              </a:solidFill>
              <a:cs typeface="Times New Roman" pitchFamily="18" charset="0"/>
            </a:rPr>
            <a:t>o</a:t>
          </a:r>
          <a:endParaRPr lang="en-US" b="1" dirty="0" smtClean="0">
            <a:solidFill>
              <a:schemeClr val="tx1"/>
            </a:solidFill>
            <a:cs typeface="Times New Roman" pitchFamily="18" charset="0"/>
          </a:endParaRPr>
        </a:p>
      </dgm:t>
    </dgm:pt>
    <dgm:pt modelId="{995717FD-D76D-4388-91E4-83E7FCE5B363}" type="parTrans" cxnId="{A18E073E-FDAA-474F-8997-DC7A32321E98}">
      <dgm:prSet/>
      <dgm:spPr/>
      <dgm:t>
        <a:bodyPr/>
        <a:lstStyle/>
        <a:p>
          <a:endParaRPr lang="el-GR"/>
        </a:p>
      </dgm:t>
    </dgm:pt>
    <dgm:pt modelId="{30FE370B-EC77-4515-8DB1-EDEC20877273}" type="sibTrans" cxnId="{A18E073E-FDAA-474F-8997-DC7A32321E98}">
      <dgm:prSet/>
      <dgm:spPr/>
      <dgm:t>
        <a:bodyPr/>
        <a:lstStyle/>
        <a:p>
          <a:endParaRPr lang="el-GR"/>
        </a:p>
      </dgm:t>
    </dgm:pt>
    <dgm:pt modelId="{2CC7A969-51B2-4EA1-B783-AA24AFD703AD}">
      <dgm:prSet phldrT="[Text]"/>
      <dgm:spPr/>
      <dgm:t>
        <a:bodyPr/>
        <a:lstStyle/>
        <a:p>
          <a:r>
            <a:rPr lang="en-US" dirty="0" smtClean="0">
              <a:cs typeface="Times New Roman" pitchFamily="18" charset="0"/>
            </a:rPr>
            <a:t>Choice of wavelength</a:t>
          </a:r>
          <a:endParaRPr lang="el-GR" dirty="0"/>
        </a:p>
      </dgm:t>
    </dgm:pt>
    <dgm:pt modelId="{7C52DF79-DDF0-4B54-8062-E9FE6E74ABB5}" type="sibTrans" cxnId="{8DD91ACB-0A03-41F9-B338-46AC0E63D474}">
      <dgm:prSet/>
      <dgm:spPr/>
      <dgm:t>
        <a:bodyPr/>
        <a:lstStyle/>
        <a:p>
          <a:endParaRPr lang="el-GR"/>
        </a:p>
      </dgm:t>
    </dgm:pt>
    <dgm:pt modelId="{50539DE9-DDA9-4E3E-8794-E8CFF6774985}" type="parTrans" cxnId="{8DD91ACB-0A03-41F9-B338-46AC0E63D474}">
      <dgm:prSet/>
      <dgm:spPr/>
      <dgm:t>
        <a:bodyPr/>
        <a:lstStyle/>
        <a:p>
          <a:endParaRPr lang="el-GR"/>
        </a:p>
      </dgm:t>
    </dgm:pt>
    <dgm:pt modelId="{80095F64-731F-47D1-8A38-6A3369F62725}" type="pres">
      <dgm:prSet presAssocID="{61BF8136-5281-46B2-A3BF-7353D8400E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31B90D7-6479-493E-8D29-F5DC7C1F3690}" type="pres">
      <dgm:prSet presAssocID="{887F96B5-E6EB-401E-A4C4-8007A737AF0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9A4D3B5-BC9A-4245-9AF4-7FA2B0E3A256}" type="pres">
      <dgm:prSet presAssocID="{887F96B5-E6EB-401E-A4C4-8007A737AF0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8C9C20B-ABE7-48B0-BA22-347FECF9E421}" type="pres">
      <dgm:prSet presAssocID="{2CC7A969-51B2-4EA1-B783-AA24AFD703AD}" presName="parentText" presStyleLbl="node1" presStyleIdx="1" presStyleCnt="2" custLinFactNeighborX="-1277" custLinFactNeighborY="-30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E5A5D9C-06FE-4D07-BEF4-5C422DF1261A}" srcId="{61BF8136-5281-46B2-A3BF-7353D8400E4A}" destId="{887F96B5-E6EB-401E-A4C4-8007A737AF06}" srcOrd="0" destOrd="0" parTransId="{3746B6C4-7FDD-4E96-8D53-5A3ECE8F0FDA}" sibTransId="{E149AB7A-3957-4EC7-AACB-525432346FC9}"/>
    <dgm:cxn modelId="{A18E073E-FDAA-474F-8997-DC7A32321E98}" srcId="{887F96B5-E6EB-401E-A4C4-8007A737AF06}" destId="{0BBB9576-D298-42AB-8AA5-CC88926B953D}" srcOrd="4" destOrd="0" parTransId="{995717FD-D76D-4388-91E4-83E7FCE5B363}" sibTransId="{30FE370B-EC77-4515-8DB1-EDEC20877273}"/>
    <dgm:cxn modelId="{C679A307-6692-4C5A-A794-AF865867C4FA}" type="presOf" srcId="{CBB5B121-71EB-40FA-AB46-BEC1A76C02C8}" destId="{19A4D3B5-BC9A-4245-9AF4-7FA2B0E3A256}" srcOrd="0" destOrd="1" presId="urn:microsoft.com/office/officeart/2005/8/layout/vList2"/>
    <dgm:cxn modelId="{ACD32A7C-71DF-4CB2-BA0F-DFDD1FC54104}" type="presOf" srcId="{2CC7A969-51B2-4EA1-B783-AA24AFD703AD}" destId="{C8C9C20B-ABE7-48B0-BA22-347FECF9E421}" srcOrd="0" destOrd="0" presId="urn:microsoft.com/office/officeart/2005/8/layout/vList2"/>
    <dgm:cxn modelId="{6DDB7BCB-F1B3-425B-87AF-55CC14460074}" srcId="{887F96B5-E6EB-401E-A4C4-8007A737AF06}" destId="{CBB5B121-71EB-40FA-AB46-BEC1A76C02C8}" srcOrd="1" destOrd="0" parTransId="{C409CB22-56F2-48B0-86B8-6EB9F5B33ECA}" sibTransId="{2F36F8CA-F79E-49BF-B8D2-7DC7708318B1}"/>
    <dgm:cxn modelId="{3084F455-4ADC-4289-AC4D-F0CC04B8A3B7}" type="presOf" srcId="{DE7056CC-DB24-4B10-A677-5F8BBA578905}" destId="{19A4D3B5-BC9A-4245-9AF4-7FA2B0E3A256}" srcOrd="0" destOrd="0" presId="urn:microsoft.com/office/officeart/2005/8/layout/vList2"/>
    <dgm:cxn modelId="{ECE212F7-9F4E-463D-9831-E6BF3DA7A4F3}" srcId="{887F96B5-E6EB-401E-A4C4-8007A737AF06}" destId="{DE938F8C-7F87-4CA9-8B6D-88763C04DD67}" srcOrd="3" destOrd="0" parTransId="{6E3BED1E-1EA0-4ECE-9AB6-41108A544D4C}" sibTransId="{6B485B59-21E2-44D6-A325-65335B9369E5}"/>
    <dgm:cxn modelId="{CE610504-3913-4256-BEBF-D1FDBBF27E39}" type="presOf" srcId="{0BBB9576-D298-42AB-8AA5-CC88926B953D}" destId="{19A4D3B5-BC9A-4245-9AF4-7FA2B0E3A256}" srcOrd="0" destOrd="4" presId="urn:microsoft.com/office/officeart/2005/8/layout/vList2"/>
    <dgm:cxn modelId="{30411E5A-A6DD-4F05-8C77-166D2099D81D}" srcId="{887F96B5-E6EB-401E-A4C4-8007A737AF06}" destId="{A28DFACA-423D-4630-B12A-6A54A4ECBD58}" srcOrd="2" destOrd="0" parTransId="{ACF886AA-1C51-4891-B464-F368A7428FBC}" sibTransId="{459D9773-F6B7-499B-8CC0-305A7CD9E4DB}"/>
    <dgm:cxn modelId="{1FF5AC43-F181-48EE-8ED2-73BFD33BBE7E}" type="presOf" srcId="{887F96B5-E6EB-401E-A4C4-8007A737AF06}" destId="{F31B90D7-6479-493E-8D29-F5DC7C1F3690}" srcOrd="0" destOrd="0" presId="urn:microsoft.com/office/officeart/2005/8/layout/vList2"/>
    <dgm:cxn modelId="{8DD91ACB-0A03-41F9-B338-46AC0E63D474}" srcId="{61BF8136-5281-46B2-A3BF-7353D8400E4A}" destId="{2CC7A969-51B2-4EA1-B783-AA24AFD703AD}" srcOrd="1" destOrd="0" parTransId="{50539DE9-DDA9-4E3E-8794-E8CFF6774985}" sibTransId="{7C52DF79-DDF0-4B54-8062-E9FE6E74ABB5}"/>
    <dgm:cxn modelId="{98581F41-BFCE-4F50-9F33-045A6C7D01B2}" type="presOf" srcId="{61BF8136-5281-46B2-A3BF-7353D8400E4A}" destId="{80095F64-731F-47D1-8A38-6A3369F62725}" srcOrd="0" destOrd="0" presId="urn:microsoft.com/office/officeart/2005/8/layout/vList2"/>
    <dgm:cxn modelId="{36148C0A-3544-41A7-B5E7-E9B7EF628158}" type="presOf" srcId="{A28DFACA-423D-4630-B12A-6A54A4ECBD58}" destId="{19A4D3B5-BC9A-4245-9AF4-7FA2B0E3A256}" srcOrd="0" destOrd="2" presId="urn:microsoft.com/office/officeart/2005/8/layout/vList2"/>
    <dgm:cxn modelId="{BC3E6A32-7210-47C3-86CA-6A3CE0759956}" srcId="{887F96B5-E6EB-401E-A4C4-8007A737AF06}" destId="{DE7056CC-DB24-4B10-A677-5F8BBA578905}" srcOrd="0" destOrd="0" parTransId="{2C35C5C8-335B-47A5-8C0A-6E6349AD7E4B}" sibTransId="{90BAF5B9-2A24-45A2-945D-5F8EED0624FA}"/>
    <dgm:cxn modelId="{8A019811-759E-495D-9FC4-E0D76509F6E0}" type="presOf" srcId="{DE938F8C-7F87-4CA9-8B6D-88763C04DD67}" destId="{19A4D3B5-BC9A-4245-9AF4-7FA2B0E3A256}" srcOrd="0" destOrd="3" presId="urn:microsoft.com/office/officeart/2005/8/layout/vList2"/>
    <dgm:cxn modelId="{FCD315B3-5C95-4117-B98B-7A03A752EA28}" type="presParOf" srcId="{80095F64-731F-47D1-8A38-6A3369F62725}" destId="{F31B90D7-6479-493E-8D29-F5DC7C1F3690}" srcOrd="0" destOrd="0" presId="urn:microsoft.com/office/officeart/2005/8/layout/vList2"/>
    <dgm:cxn modelId="{285C762F-6C64-4EF9-9226-96BC61161A0B}" type="presParOf" srcId="{80095F64-731F-47D1-8A38-6A3369F62725}" destId="{19A4D3B5-BC9A-4245-9AF4-7FA2B0E3A256}" srcOrd="1" destOrd="0" presId="urn:microsoft.com/office/officeart/2005/8/layout/vList2"/>
    <dgm:cxn modelId="{AAA2B15F-0C20-437C-956F-66C7B208EB2F}" type="presParOf" srcId="{80095F64-731F-47D1-8A38-6A3369F62725}" destId="{C8C9C20B-ABE7-48B0-BA22-347FECF9E42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1BF8136-5281-46B2-A3BF-7353D8400E4A}" type="doc">
      <dgm:prSet loTypeId="urn:microsoft.com/office/officeart/2005/8/layout/vList2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l-GR"/>
        </a:p>
      </dgm:t>
    </dgm:pt>
    <dgm:pt modelId="{887F96B5-E6EB-401E-A4C4-8007A737AF06}">
      <dgm:prSet phldrT="[Text]" custT="1"/>
      <dgm:spPr/>
      <dgm:t>
        <a:bodyPr/>
        <a:lstStyle/>
        <a:p>
          <a:r>
            <a:rPr lang="en-US" sz="1800" b="1" dirty="0" smtClean="0"/>
            <a:t>Choice </a:t>
          </a:r>
          <a:r>
            <a:rPr lang="el-GR" sz="1800" b="1" dirty="0" smtClean="0"/>
            <a:t> </a:t>
          </a:r>
          <a:r>
            <a:rPr lang="en-US" sz="1800" b="1" dirty="0" smtClean="0"/>
            <a:t>of time of scanning</a:t>
          </a:r>
          <a:endParaRPr lang="el-GR" sz="1800" b="1" dirty="0"/>
        </a:p>
      </dgm:t>
    </dgm:pt>
    <dgm:pt modelId="{3746B6C4-7FDD-4E96-8D53-5A3ECE8F0FDA}" type="parTrans" cxnId="{2E5A5D9C-06FE-4D07-BEF4-5C422DF1261A}">
      <dgm:prSet/>
      <dgm:spPr/>
      <dgm:t>
        <a:bodyPr/>
        <a:lstStyle/>
        <a:p>
          <a:endParaRPr lang="el-GR"/>
        </a:p>
      </dgm:t>
    </dgm:pt>
    <dgm:pt modelId="{E149AB7A-3957-4EC7-AACB-525432346FC9}" type="sibTrans" cxnId="{2E5A5D9C-06FE-4D07-BEF4-5C422DF1261A}">
      <dgm:prSet/>
      <dgm:spPr/>
      <dgm:t>
        <a:bodyPr/>
        <a:lstStyle/>
        <a:p>
          <a:endParaRPr lang="el-GR"/>
        </a:p>
      </dgm:t>
    </dgm:pt>
    <dgm:pt modelId="{DE7056CC-DB24-4B10-A677-5F8BBA578905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cs typeface="Times New Roman" pitchFamily="18" charset="0"/>
            </a:rPr>
            <a:t>data collection time ranges from min to hours. For our  geological samples  and  our instrument with </a:t>
          </a:r>
          <a:r>
            <a:rPr lang="en-US" b="1" dirty="0" err="1" smtClean="0">
              <a:solidFill>
                <a:schemeClr val="tx1"/>
              </a:solidFill>
              <a:cs typeface="Times New Roman" pitchFamily="18" charset="0"/>
            </a:rPr>
            <a:t>LynxEye</a:t>
          </a:r>
          <a:r>
            <a:rPr lang="en-US" b="1" dirty="0" smtClean="0">
              <a:solidFill>
                <a:schemeClr val="tx1"/>
              </a:solidFill>
              <a:cs typeface="Times New Roman" pitchFamily="18" charset="0"/>
            </a:rPr>
            <a:t> detector time ranges from 5 min to 1 hour.</a:t>
          </a:r>
          <a:endParaRPr lang="el-GR" b="1" dirty="0">
            <a:solidFill>
              <a:schemeClr val="tx1"/>
            </a:solidFill>
          </a:endParaRPr>
        </a:p>
      </dgm:t>
    </dgm:pt>
    <dgm:pt modelId="{2C35C5C8-335B-47A5-8C0A-6E6349AD7E4B}" type="parTrans" cxnId="{BC3E6A32-7210-47C3-86CA-6A3CE0759956}">
      <dgm:prSet/>
      <dgm:spPr/>
      <dgm:t>
        <a:bodyPr/>
        <a:lstStyle/>
        <a:p>
          <a:endParaRPr lang="el-GR"/>
        </a:p>
      </dgm:t>
    </dgm:pt>
    <dgm:pt modelId="{90BAF5B9-2A24-45A2-945D-5F8EED0624FA}" type="sibTrans" cxnId="{BC3E6A32-7210-47C3-86CA-6A3CE0759956}">
      <dgm:prSet/>
      <dgm:spPr/>
      <dgm:t>
        <a:bodyPr/>
        <a:lstStyle/>
        <a:p>
          <a:endParaRPr lang="el-GR"/>
        </a:p>
      </dgm:t>
    </dgm:pt>
    <dgm:pt modelId="{830C4621-A13B-4F70-80CF-559C013C6435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With scintillation detector the time ranges from 30 min to 5hours</a:t>
          </a:r>
          <a:endParaRPr lang="el-GR" b="1" dirty="0">
            <a:solidFill>
              <a:schemeClr val="tx1"/>
            </a:solidFill>
          </a:endParaRPr>
        </a:p>
      </dgm:t>
    </dgm:pt>
    <dgm:pt modelId="{16B25258-F400-4A9A-BE01-11059FF7266F}" type="parTrans" cxnId="{01DC719D-00CB-48B6-AF77-0132EE21A00E}">
      <dgm:prSet/>
      <dgm:spPr/>
      <dgm:t>
        <a:bodyPr/>
        <a:lstStyle/>
        <a:p>
          <a:endParaRPr lang="el-GR"/>
        </a:p>
      </dgm:t>
    </dgm:pt>
    <dgm:pt modelId="{035219B7-3367-43C2-8681-2CCFD2019B39}" type="sibTrans" cxnId="{01DC719D-00CB-48B6-AF77-0132EE21A00E}">
      <dgm:prSet/>
      <dgm:spPr/>
      <dgm:t>
        <a:bodyPr/>
        <a:lstStyle/>
        <a:p>
          <a:endParaRPr lang="el-GR"/>
        </a:p>
      </dgm:t>
    </dgm:pt>
    <dgm:pt modelId="{63545C87-D3E1-4C16-9276-FCFA9A9574FC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Other samples as </a:t>
          </a:r>
          <a:r>
            <a:rPr lang="en-US" b="1" dirty="0" err="1" smtClean="0">
              <a:solidFill>
                <a:schemeClr val="tx1"/>
              </a:solidFill>
            </a:rPr>
            <a:t>nano</a:t>
          </a:r>
          <a:r>
            <a:rPr lang="en-US" b="1" dirty="0" smtClean="0">
              <a:solidFill>
                <a:schemeClr val="tx1"/>
              </a:solidFill>
            </a:rPr>
            <a:t> materials , polymer the time of scanning increases</a:t>
          </a:r>
          <a:r>
            <a:rPr lang="el-GR" b="1" dirty="0" smtClean="0">
              <a:solidFill>
                <a:schemeClr val="tx1"/>
              </a:solidFill>
            </a:rPr>
            <a:t> </a:t>
          </a:r>
          <a:endParaRPr lang="el-GR" b="1" dirty="0">
            <a:solidFill>
              <a:schemeClr val="tx1"/>
            </a:solidFill>
          </a:endParaRPr>
        </a:p>
      </dgm:t>
    </dgm:pt>
    <dgm:pt modelId="{E7A67830-ABC5-465C-8E6A-7021B3036873}" type="parTrans" cxnId="{2D3B9C2D-843C-4B9E-8CBD-850AD1358E26}">
      <dgm:prSet/>
      <dgm:spPr/>
      <dgm:t>
        <a:bodyPr/>
        <a:lstStyle/>
        <a:p>
          <a:endParaRPr lang="el-GR"/>
        </a:p>
      </dgm:t>
    </dgm:pt>
    <dgm:pt modelId="{CC0CE7D3-1709-425B-B42F-5FD638D2DBDE}" type="sibTrans" cxnId="{2D3B9C2D-843C-4B9E-8CBD-850AD1358E26}">
      <dgm:prSet/>
      <dgm:spPr/>
      <dgm:t>
        <a:bodyPr/>
        <a:lstStyle/>
        <a:p>
          <a:endParaRPr lang="el-GR"/>
        </a:p>
      </dgm:t>
    </dgm:pt>
    <dgm:pt modelId="{80095F64-731F-47D1-8A38-6A3369F62725}" type="pres">
      <dgm:prSet presAssocID="{61BF8136-5281-46B2-A3BF-7353D8400E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31B90D7-6479-493E-8D29-F5DC7C1F3690}" type="pres">
      <dgm:prSet presAssocID="{887F96B5-E6EB-401E-A4C4-8007A737AF06}" presName="parentText" presStyleLbl="node1" presStyleIdx="0" presStyleCnt="1" custLinFactNeighborX="-1023" custLinFactNeighborY="-4616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9A4D3B5-BC9A-4245-9AF4-7FA2B0E3A256}" type="pres">
      <dgm:prSet presAssocID="{887F96B5-E6EB-401E-A4C4-8007A737AF0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725CA4F-1F83-4F6E-AB68-1C7321900FE9}" type="presOf" srcId="{887F96B5-E6EB-401E-A4C4-8007A737AF06}" destId="{F31B90D7-6479-493E-8D29-F5DC7C1F3690}" srcOrd="0" destOrd="0" presId="urn:microsoft.com/office/officeart/2005/8/layout/vList2"/>
    <dgm:cxn modelId="{2E5A5D9C-06FE-4D07-BEF4-5C422DF1261A}" srcId="{61BF8136-5281-46B2-A3BF-7353D8400E4A}" destId="{887F96B5-E6EB-401E-A4C4-8007A737AF06}" srcOrd="0" destOrd="0" parTransId="{3746B6C4-7FDD-4E96-8D53-5A3ECE8F0FDA}" sibTransId="{E149AB7A-3957-4EC7-AACB-525432346FC9}"/>
    <dgm:cxn modelId="{66D32D74-F7B1-4B57-960B-2C733695B37F}" type="presOf" srcId="{DE7056CC-DB24-4B10-A677-5F8BBA578905}" destId="{19A4D3B5-BC9A-4245-9AF4-7FA2B0E3A256}" srcOrd="0" destOrd="0" presId="urn:microsoft.com/office/officeart/2005/8/layout/vList2"/>
    <dgm:cxn modelId="{2D3B9C2D-843C-4B9E-8CBD-850AD1358E26}" srcId="{887F96B5-E6EB-401E-A4C4-8007A737AF06}" destId="{63545C87-D3E1-4C16-9276-FCFA9A9574FC}" srcOrd="2" destOrd="0" parTransId="{E7A67830-ABC5-465C-8E6A-7021B3036873}" sibTransId="{CC0CE7D3-1709-425B-B42F-5FD638D2DBDE}"/>
    <dgm:cxn modelId="{EE57A5DC-909A-44AD-8093-704124C2B2ED}" type="presOf" srcId="{830C4621-A13B-4F70-80CF-559C013C6435}" destId="{19A4D3B5-BC9A-4245-9AF4-7FA2B0E3A256}" srcOrd="0" destOrd="1" presId="urn:microsoft.com/office/officeart/2005/8/layout/vList2"/>
    <dgm:cxn modelId="{01DC719D-00CB-48B6-AF77-0132EE21A00E}" srcId="{887F96B5-E6EB-401E-A4C4-8007A737AF06}" destId="{830C4621-A13B-4F70-80CF-559C013C6435}" srcOrd="1" destOrd="0" parTransId="{16B25258-F400-4A9A-BE01-11059FF7266F}" sibTransId="{035219B7-3367-43C2-8681-2CCFD2019B39}"/>
    <dgm:cxn modelId="{E2866B31-E57D-4582-AB8A-D90C7570981F}" type="presOf" srcId="{61BF8136-5281-46B2-A3BF-7353D8400E4A}" destId="{80095F64-731F-47D1-8A38-6A3369F62725}" srcOrd="0" destOrd="0" presId="urn:microsoft.com/office/officeart/2005/8/layout/vList2"/>
    <dgm:cxn modelId="{5596EF8F-142C-4242-BA7B-D2BAB66BD102}" type="presOf" srcId="{63545C87-D3E1-4C16-9276-FCFA9A9574FC}" destId="{19A4D3B5-BC9A-4245-9AF4-7FA2B0E3A256}" srcOrd="0" destOrd="2" presId="urn:microsoft.com/office/officeart/2005/8/layout/vList2"/>
    <dgm:cxn modelId="{BC3E6A32-7210-47C3-86CA-6A3CE0759956}" srcId="{887F96B5-E6EB-401E-A4C4-8007A737AF06}" destId="{DE7056CC-DB24-4B10-A677-5F8BBA578905}" srcOrd="0" destOrd="0" parTransId="{2C35C5C8-335B-47A5-8C0A-6E6349AD7E4B}" sibTransId="{90BAF5B9-2A24-45A2-945D-5F8EED0624FA}"/>
    <dgm:cxn modelId="{FD80869B-B9AA-4FAA-8C5B-630426E7F238}" type="presParOf" srcId="{80095F64-731F-47D1-8A38-6A3369F62725}" destId="{F31B90D7-6479-493E-8D29-F5DC7C1F3690}" srcOrd="0" destOrd="0" presId="urn:microsoft.com/office/officeart/2005/8/layout/vList2"/>
    <dgm:cxn modelId="{D9BB5A50-F65B-4219-AEB3-255783579D68}" type="presParOf" srcId="{80095F64-731F-47D1-8A38-6A3369F62725}" destId="{19A4D3B5-BC9A-4245-9AF4-7FA2B0E3A25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CD2BF5-0A9E-44F9-BCE0-6BEBDB6A1FC7}" type="doc">
      <dgm:prSet loTypeId="urn:microsoft.com/office/officeart/2005/8/layout/lProcess2" loCatId="list" qsTypeId="urn:microsoft.com/office/officeart/2005/8/quickstyle/simple4" qsCatId="simple" csTypeId="urn:microsoft.com/office/officeart/2005/8/colors/accent1_2#3" csCatId="accent1" phldr="1"/>
      <dgm:spPr/>
      <dgm:t>
        <a:bodyPr/>
        <a:lstStyle/>
        <a:p>
          <a:endParaRPr lang="el-GR"/>
        </a:p>
      </dgm:t>
    </dgm:pt>
    <dgm:pt modelId="{BDF283CC-ECA0-4197-BA4A-4A1FC0BFB9A2}">
      <dgm:prSet phldrT="[Text]"/>
      <dgm:spPr/>
      <dgm:t>
        <a:bodyPr/>
        <a:lstStyle/>
        <a:p>
          <a:r>
            <a:rPr lang="en-US" dirty="0" smtClean="0"/>
            <a:t>Diffraction data treatment via EVA software</a:t>
          </a:r>
          <a:endParaRPr lang="el-GR" dirty="0"/>
        </a:p>
      </dgm:t>
    </dgm:pt>
    <dgm:pt modelId="{E44F2B91-BA0E-43E7-88D0-3017ABDEC195}" type="parTrans" cxnId="{6A8808F0-70EA-4C65-9ED8-EF3BA3BEAB3F}">
      <dgm:prSet/>
      <dgm:spPr/>
      <dgm:t>
        <a:bodyPr/>
        <a:lstStyle/>
        <a:p>
          <a:endParaRPr lang="el-GR"/>
        </a:p>
      </dgm:t>
    </dgm:pt>
    <dgm:pt modelId="{0B01E089-0458-4A77-9977-0334731632E9}" type="sibTrans" cxnId="{6A8808F0-70EA-4C65-9ED8-EF3BA3BEAB3F}">
      <dgm:prSet/>
      <dgm:spPr/>
      <dgm:t>
        <a:bodyPr/>
        <a:lstStyle/>
        <a:p>
          <a:endParaRPr lang="el-GR"/>
        </a:p>
      </dgm:t>
    </dgm:pt>
    <dgm:pt modelId="{B7989B68-FB41-4960-9903-F95C3E6C7513}">
      <dgm:prSet phldrT="[Text]"/>
      <dgm:spPr/>
      <dgm:t>
        <a:bodyPr/>
        <a:lstStyle/>
        <a:p>
          <a:r>
            <a:rPr lang="en-US" dirty="0" smtClean="0"/>
            <a:t>Background subtraction</a:t>
          </a:r>
          <a:r>
            <a:rPr lang="el-GR" dirty="0" smtClean="0"/>
            <a:t> </a:t>
          </a:r>
          <a:r>
            <a:rPr lang="en-US" dirty="0" smtClean="0"/>
            <a:t>and displacement </a:t>
          </a:r>
          <a:endParaRPr lang="el-GR" dirty="0"/>
        </a:p>
      </dgm:t>
    </dgm:pt>
    <dgm:pt modelId="{E82A05DC-D404-4FCE-9FBF-D1664C57EEA7}" type="parTrans" cxnId="{56868798-25EF-402F-9F16-4FEFC2D671BE}">
      <dgm:prSet/>
      <dgm:spPr/>
      <dgm:t>
        <a:bodyPr/>
        <a:lstStyle/>
        <a:p>
          <a:endParaRPr lang="el-GR"/>
        </a:p>
      </dgm:t>
    </dgm:pt>
    <dgm:pt modelId="{9EFF81FD-A84A-4B3B-A123-101205299C67}" type="sibTrans" cxnId="{56868798-25EF-402F-9F16-4FEFC2D671BE}">
      <dgm:prSet/>
      <dgm:spPr/>
      <dgm:t>
        <a:bodyPr/>
        <a:lstStyle/>
        <a:p>
          <a:endParaRPr lang="el-GR"/>
        </a:p>
      </dgm:t>
    </dgm:pt>
    <dgm:pt modelId="{9B843805-B696-4D92-BA2F-2004918964AD}">
      <dgm:prSet phldrT="[Text]"/>
      <dgm:spPr/>
      <dgm:t>
        <a:bodyPr/>
        <a:lstStyle/>
        <a:p>
          <a:r>
            <a:rPr lang="en-US" dirty="0" smtClean="0"/>
            <a:t>a</a:t>
          </a:r>
          <a:r>
            <a:rPr lang="en-US" baseline="-25000" dirty="0" smtClean="0"/>
            <a:t>2</a:t>
          </a:r>
          <a:r>
            <a:rPr lang="en-US" dirty="0" smtClean="0"/>
            <a:t> stripping</a:t>
          </a:r>
          <a:endParaRPr lang="el-GR" dirty="0"/>
        </a:p>
      </dgm:t>
    </dgm:pt>
    <dgm:pt modelId="{D054F2FC-422C-4FF6-AB25-F38E4EB3C1B6}" type="parTrans" cxnId="{28018200-1E6B-471D-B474-E55B0A455601}">
      <dgm:prSet/>
      <dgm:spPr/>
      <dgm:t>
        <a:bodyPr/>
        <a:lstStyle/>
        <a:p>
          <a:endParaRPr lang="el-GR"/>
        </a:p>
      </dgm:t>
    </dgm:pt>
    <dgm:pt modelId="{74A16A7B-992C-450A-A585-0378C7607403}" type="sibTrans" cxnId="{28018200-1E6B-471D-B474-E55B0A455601}">
      <dgm:prSet/>
      <dgm:spPr/>
      <dgm:t>
        <a:bodyPr/>
        <a:lstStyle/>
        <a:p>
          <a:endParaRPr lang="el-GR"/>
        </a:p>
      </dgm:t>
    </dgm:pt>
    <dgm:pt modelId="{4A138AA9-DB63-4039-8682-075C894E88A7}">
      <dgm:prSet phldrT="[Text]"/>
      <dgm:spPr/>
      <dgm:t>
        <a:bodyPr/>
        <a:lstStyle/>
        <a:p>
          <a:r>
            <a:rPr lang="en-US" dirty="0" smtClean="0"/>
            <a:t>Search phases</a:t>
          </a:r>
          <a:endParaRPr lang="el-GR" dirty="0"/>
        </a:p>
      </dgm:t>
    </dgm:pt>
    <dgm:pt modelId="{AA8C1893-EEAC-46E5-A2A3-29592B031B4C}" type="parTrans" cxnId="{9ECA6042-20DB-413C-847A-764AE0C50868}">
      <dgm:prSet/>
      <dgm:spPr/>
      <dgm:t>
        <a:bodyPr/>
        <a:lstStyle/>
        <a:p>
          <a:endParaRPr lang="el-GR"/>
        </a:p>
      </dgm:t>
    </dgm:pt>
    <dgm:pt modelId="{07A0B4BD-880B-4AF9-925A-4441163C1FE4}" type="sibTrans" cxnId="{9ECA6042-20DB-413C-847A-764AE0C50868}">
      <dgm:prSet/>
      <dgm:spPr/>
      <dgm:t>
        <a:bodyPr/>
        <a:lstStyle/>
        <a:p>
          <a:endParaRPr lang="el-GR"/>
        </a:p>
      </dgm:t>
    </dgm:pt>
    <dgm:pt modelId="{BC410266-D0D1-4A16-9DC3-AF0C89C10B6D}">
      <dgm:prSet phldrT="[Text]"/>
      <dgm:spPr/>
      <dgm:t>
        <a:bodyPr/>
        <a:lstStyle/>
        <a:p>
          <a:r>
            <a:rPr lang="en-US" dirty="0" smtClean="0"/>
            <a:t>For systems with many phases start with high intensity peaks</a:t>
          </a:r>
          <a:endParaRPr lang="el-GR" dirty="0"/>
        </a:p>
      </dgm:t>
    </dgm:pt>
    <dgm:pt modelId="{EC9FB570-3098-4C3E-BE4B-0BF3CEE63D95}" type="parTrans" cxnId="{7EF4129B-385F-4B65-8411-6A242E7B4910}">
      <dgm:prSet/>
      <dgm:spPr/>
      <dgm:t>
        <a:bodyPr/>
        <a:lstStyle/>
        <a:p>
          <a:endParaRPr lang="el-GR"/>
        </a:p>
      </dgm:t>
    </dgm:pt>
    <dgm:pt modelId="{6A5704BF-01F7-4F52-B6E4-5A353B618366}" type="sibTrans" cxnId="{7EF4129B-385F-4B65-8411-6A242E7B4910}">
      <dgm:prSet/>
      <dgm:spPr/>
      <dgm:t>
        <a:bodyPr/>
        <a:lstStyle/>
        <a:p>
          <a:endParaRPr lang="el-GR"/>
        </a:p>
      </dgm:t>
    </dgm:pt>
    <dgm:pt modelId="{8279E3F3-3BA5-43F0-AF6B-ACACF6AA57F3}" type="pres">
      <dgm:prSet presAssocID="{48CD2BF5-0A9E-44F9-BCE0-6BEBDB6A1FC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8425EB-FBC2-4B9B-91CD-702F8030426B}" type="pres">
      <dgm:prSet presAssocID="{BDF283CC-ECA0-4197-BA4A-4A1FC0BFB9A2}" presName="compNode" presStyleCnt="0"/>
      <dgm:spPr/>
    </dgm:pt>
    <dgm:pt modelId="{1C8745B4-4963-454E-B4CD-D55D8C2AB9CE}" type="pres">
      <dgm:prSet presAssocID="{BDF283CC-ECA0-4197-BA4A-4A1FC0BFB9A2}" presName="aNode" presStyleLbl="bgShp" presStyleIdx="0" presStyleCnt="1" custLinFactNeighborX="8824" custLinFactNeighborY="24653"/>
      <dgm:spPr/>
      <dgm:t>
        <a:bodyPr/>
        <a:lstStyle/>
        <a:p>
          <a:endParaRPr lang="el-GR"/>
        </a:p>
      </dgm:t>
    </dgm:pt>
    <dgm:pt modelId="{5205CA8C-BCB3-47D4-809C-D459DAC29BAC}" type="pres">
      <dgm:prSet presAssocID="{BDF283CC-ECA0-4197-BA4A-4A1FC0BFB9A2}" presName="textNode" presStyleLbl="bgShp" presStyleIdx="0" presStyleCnt="1"/>
      <dgm:spPr/>
      <dgm:t>
        <a:bodyPr/>
        <a:lstStyle/>
        <a:p>
          <a:endParaRPr lang="el-GR"/>
        </a:p>
      </dgm:t>
    </dgm:pt>
    <dgm:pt modelId="{5F003A45-18DE-4864-9408-7572143E7E03}" type="pres">
      <dgm:prSet presAssocID="{BDF283CC-ECA0-4197-BA4A-4A1FC0BFB9A2}" presName="compChildNode" presStyleCnt="0"/>
      <dgm:spPr/>
    </dgm:pt>
    <dgm:pt modelId="{609D9A26-ADCF-4DA3-B796-510E3E666F33}" type="pres">
      <dgm:prSet presAssocID="{BDF283CC-ECA0-4197-BA4A-4A1FC0BFB9A2}" presName="theInnerList" presStyleCnt="0"/>
      <dgm:spPr/>
    </dgm:pt>
    <dgm:pt modelId="{A8B7EECA-1F84-4FB7-AC99-C8CFAA31D700}" type="pres">
      <dgm:prSet presAssocID="{B7989B68-FB41-4960-9903-F95C3E6C7513}" presName="childNode" presStyleLbl="node1" presStyleIdx="0" presStyleCnt="4" custLinFactNeighborX="3105" custLinFactNeighborY="-6780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C3D6549-78B4-4322-B28B-C17A73B0F240}" type="pres">
      <dgm:prSet presAssocID="{B7989B68-FB41-4960-9903-F95C3E6C7513}" presName="aSpace2" presStyleCnt="0"/>
      <dgm:spPr/>
    </dgm:pt>
    <dgm:pt modelId="{327E6491-243C-4AC8-A7C2-CE9DADB0C2D1}" type="pres">
      <dgm:prSet presAssocID="{9B843805-B696-4D92-BA2F-2004918964AD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33D7BD6-01CD-46EE-8E1D-47F1B2538EB9}" type="pres">
      <dgm:prSet presAssocID="{9B843805-B696-4D92-BA2F-2004918964AD}" presName="aSpace2" presStyleCnt="0"/>
      <dgm:spPr/>
    </dgm:pt>
    <dgm:pt modelId="{2132A12A-96AC-43C2-A263-387E5EBAAA9C}" type="pres">
      <dgm:prSet presAssocID="{4A138AA9-DB63-4039-8682-075C894E88A7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86FFD0D-BE55-4A4B-85C2-9F596769FEA4}" type="pres">
      <dgm:prSet presAssocID="{4A138AA9-DB63-4039-8682-075C894E88A7}" presName="aSpace2" presStyleCnt="0"/>
      <dgm:spPr/>
    </dgm:pt>
    <dgm:pt modelId="{A864D413-90C9-4154-8FFD-411550FF9A85}" type="pres">
      <dgm:prSet presAssocID="{BC410266-D0D1-4A16-9DC3-AF0C89C10B6D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AFC4BBD-2920-443D-9F10-2415536EAE02}" type="presOf" srcId="{BDF283CC-ECA0-4197-BA4A-4A1FC0BFB9A2}" destId="{1C8745B4-4963-454E-B4CD-D55D8C2AB9CE}" srcOrd="0" destOrd="0" presId="urn:microsoft.com/office/officeart/2005/8/layout/lProcess2"/>
    <dgm:cxn modelId="{6A8808F0-70EA-4C65-9ED8-EF3BA3BEAB3F}" srcId="{48CD2BF5-0A9E-44F9-BCE0-6BEBDB6A1FC7}" destId="{BDF283CC-ECA0-4197-BA4A-4A1FC0BFB9A2}" srcOrd="0" destOrd="0" parTransId="{E44F2B91-BA0E-43E7-88D0-3017ABDEC195}" sibTransId="{0B01E089-0458-4A77-9977-0334731632E9}"/>
    <dgm:cxn modelId="{8BE87C32-89AC-4151-8185-101AB2F8B825}" type="presOf" srcId="{4A138AA9-DB63-4039-8682-075C894E88A7}" destId="{2132A12A-96AC-43C2-A263-387E5EBAAA9C}" srcOrd="0" destOrd="0" presId="urn:microsoft.com/office/officeart/2005/8/layout/lProcess2"/>
    <dgm:cxn modelId="{28018200-1E6B-471D-B474-E55B0A455601}" srcId="{BDF283CC-ECA0-4197-BA4A-4A1FC0BFB9A2}" destId="{9B843805-B696-4D92-BA2F-2004918964AD}" srcOrd="1" destOrd="0" parTransId="{D054F2FC-422C-4FF6-AB25-F38E4EB3C1B6}" sibTransId="{74A16A7B-992C-450A-A585-0378C7607403}"/>
    <dgm:cxn modelId="{BF268080-D097-4816-8763-75817A37AFF8}" type="presOf" srcId="{48CD2BF5-0A9E-44F9-BCE0-6BEBDB6A1FC7}" destId="{8279E3F3-3BA5-43F0-AF6B-ACACF6AA57F3}" srcOrd="0" destOrd="0" presId="urn:microsoft.com/office/officeart/2005/8/layout/lProcess2"/>
    <dgm:cxn modelId="{037EA5B8-43D5-43F4-9FF1-131F7BBA129F}" type="presOf" srcId="{B7989B68-FB41-4960-9903-F95C3E6C7513}" destId="{A8B7EECA-1F84-4FB7-AC99-C8CFAA31D700}" srcOrd="0" destOrd="0" presId="urn:microsoft.com/office/officeart/2005/8/layout/lProcess2"/>
    <dgm:cxn modelId="{7EF4129B-385F-4B65-8411-6A242E7B4910}" srcId="{BDF283CC-ECA0-4197-BA4A-4A1FC0BFB9A2}" destId="{BC410266-D0D1-4A16-9DC3-AF0C89C10B6D}" srcOrd="3" destOrd="0" parTransId="{EC9FB570-3098-4C3E-BE4B-0BF3CEE63D95}" sibTransId="{6A5704BF-01F7-4F52-B6E4-5A353B618366}"/>
    <dgm:cxn modelId="{56868798-25EF-402F-9F16-4FEFC2D671BE}" srcId="{BDF283CC-ECA0-4197-BA4A-4A1FC0BFB9A2}" destId="{B7989B68-FB41-4960-9903-F95C3E6C7513}" srcOrd="0" destOrd="0" parTransId="{E82A05DC-D404-4FCE-9FBF-D1664C57EEA7}" sibTransId="{9EFF81FD-A84A-4B3B-A123-101205299C67}"/>
    <dgm:cxn modelId="{34AB833F-D5C7-4EA4-B761-6AC88A6ADC82}" type="presOf" srcId="{9B843805-B696-4D92-BA2F-2004918964AD}" destId="{327E6491-243C-4AC8-A7C2-CE9DADB0C2D1}" srcOrd="0" destOrd="0" presId="urn:microsoft.com/office/officeart/2005/8/layout/lProcess2"/>
    <dgm:cxn modelId="{1D458C24-A0D2-4A3D-A93D-E8519EC26503}" type="presOf" srcId="{BDF283CC-ECA0-4197-BA4A-4A1FC0BFB9A2}" destId="{5205CA8C-BCB3-47D4-809C-D459DAC29BAC}" srcOrd="1" destOrd="0" presId="urn:microsoft.com/office/officeart/2005/8/layout/lProcess2"/>
    <dgm:cxn modelId="{D66619DA-0D86-4C72-A903-FA42D2471D7F}" type="presOf" srcId="{BC410266-D0D1-4A16-9DC3-AF0C89C10B6D}" destId="{A864D413-90C9-4154-8FFD-411550FF9A85}" srcOrd="0" destOrd="0" presId="urn:microsoft.com/office/officeart/2005/8/layout/lProcess2"/>
    <dgm:cxn modelId="{9ECA6042-20DB-413C-847A-764AE0C50868}" srcId="{BDF283CC-ECA0-4197-BA4A-4A1FC0BFB9A2}" destId="{4A138AA9-DB63-4039-8682-075C894E88A7}" srcOrd="2" destOrd="0" parTransId="{AA8C1893-EEAC-46E5-A2A3-29592B031B4C}" sibTransId="{07A0B4BD-880B-4AF9-925A-4441163C1FE4}"/>
    <dgm:cxn modelId="{DAE1DB33-7A97-445F-8AFC-D912CB12B616}" type="presParOf" srcId="{8279E3F3-3BA5-43F0-AF6B-ACACF6AA57F3}" destId="{3F8425EB-FBC2-4B9B-91CD-702F8030426B}" srcOrd="0" destOrd="0" presId="urn:microsoft.com/office/officeart/2005/8/layout/lProcess2"/>
    <dgm:cxn modelId="{9FDBB963-50BD-451D-8320-E9C3B21482F8}" type="presParOf" srcId="{3F8425EB-FBC2-4B9B-91CD-702F8030426B}" destId="{1C8745B4-4963-454E-B4CD-D55D8C2AB9CE}" srcOrd="0" destOrd="0" presId="urn:microsoft.com/office/officeart/2005/8/layout/lProcess2"/>
    <dgm:cxn modelId="{404F2ABA-98C8-4B08-8A95-352BEB5848F4}" type="presParOf" srcId="{3F8425EB-FBC2-4B9B-91CD-702F8030426B}" destId="{5205CA8C-BCB3-47D4-809C-D459DAC29BAC}" srcOrd="1" destOrd="0" presId="urn:microsoft.com/office/officeart/2005/8/layout/lProcess2"/>
    <dgm:cxn modelId="{B82E97E4-5D9F-4A25-A83E-0661BD2D9B4F}" type="presParOf" srcId="{3F8425EB-FBC2-4B9B-91CD-702F8030426B}" destId="{5F003A45-18DE-4864-9408-7572143E7E03}" srcOrd="2" destOrd="0" presId="urn:microsoft.com/office/officeart/2005/8/layout/lProcess2"/>
    <dgm:cxn modelId="{4AEF257B-AB9A-4B3B-821E-CEFC7DA8BDB5}" type="presParOf" srcId="{5F003A45-18DE-4864-9408-7572143E7E03}" destId="{609D9A26-ADCF-4DA3-B796-510E3E666F33}" srcOrd="0" destOrd="0" presId="urn:microsoft.com/office/officeart/2005/8/layout/lProcess2"/>
    <dgm:cxn modelId="{0E69DF26-83D2-47F3-A26D-81FBA485A7B8}" type="presParOf" srcId="{609D9A26-ADCF-4DA3-B796-510E3E666F33}" destId="{A8B7EECA-1F84-4FB7-AC99-C8CFAA31D700}" srcOrd="0" destOrd="0" presId="urn:microsoft.com/office/officeart/2005/8/layout/lProcess2"/>
    <dgm:cxn modelId="{FF016561-5029-4071-858C-19F421AD412B}" type="presParOf" srcId="{609D9A26-ADCF-4DA3-B796-510E3E666F33}" destId="{FC3D6549-78B4-4322-B28B-C17A73B0F240}" srcOrd="1" destOrd="0" presId="urn:microsoft.com/office/officeart/2005/8/layout/lProcess2"/>
    <dgm:cxn modelId="{CF03C25E-559C-4E29-B80B-6095873661CB}" type="presParOf" srcId="{609D9A26-ADCF-4DA3-B796-510E3E666F33}" destId="{327E6491-243C-4AC8-A7C2-CE9DADB0C2D1}" srcOrd="2" destOrd="0" presId="urn:microsoft.com/office/officeart/2005/8/layout/lProcess2"/>
    <dgm:cxn modelId="{BA7AC4F7-4608-419E-AB73-FA75D6DBAA95}" type="presParOf" srcId="{609D9A26-ADCF-4DA3-B796-510E3E666F33}" destId="{133D7BD6-01CD-46EE-8E1D-47F1B2538EB9}" srcOrd="3" destOrd="0" presId="urn:microsoft.com/office/officeart/2005/8/layout/lProcess2"/>
    <dgm:cxn modelId="{CA1F3850-2C5C-4904-908C-591E47F06477}" type="presParOf" srcId="{609D9A26-ADCF-4DA3-B796-510E3E666F33}" destId="{2132A12A-96AC-43C2-A263-387E5EBAAA9C}" srcOrd="4" destOrd="0" presId="urn:microsoft.com/office/officeart/2005/8/layout/lProcess2"/>
    <dgm:cxn modelId="{C774E253-7A82-48C3-A88C-7C0391AB2B4A}" type="presParOf" srcId="{609D9A26-ADCF-4DA3-B796-510E3E666F33}" destId="{D86FFD0D-BE55-4A4B-85C2-9F596769FEA4}" srcOrd="5" destOrd="0" presId="urn:microsoft.com/office/officeart/2005/8/layout/lProcess2"/>
    <dgm:cxn modelId="{7C555413-62E7-469E-A7F2-79169FEE20A1}" type="presParOf" srcId="{609D9A26-ADCF-4DA3-B796-510E3E666F33}" destId="{A864D413-90C9-4154-8FFD-411550FF9A8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6C79218-E019-47D9-927C-CB6416CDAB3A}" type="doc">
      <dgm:prSet loTypeId="urn:microsoft.com/office/officeart/2005/8/layout/hList3" loCatId="list" qsTypeId="urn:microsoft.com/office/officeart/2005/8/quickstyle/simple4" qsCatId="simple" csTypeId="urn:microsoft.com/office/officeart/2005/8/colors/colorful1#6" csCatId="colorful" phldr="1"/>
      <dgm:spPr/>
      <dgm:t>
        <a:bodyPr/>
        <a:lstStyle/>
        <a:p>
          <a:endParaRPr lang="el-GR"/>
        </a:p>
      </dgm:t>
    </dgm:pt>
    <dgm:pt modelId="{135926B7-C747-4E31-89BD-5160062BD44A}">
      <dgm:prSet phldrT="[Text]"/>
      <dgm:spPr/>
      <dgm:t>
        <a:bodyPr/>
        <a:lstStyle/>
        <a:p>
          <a:r>
            <a:rPr lang="en-US" dirty="0" smtClean="0"/>
            <a:t>Methods for (semi) quantitative analysis</a:t>
          </a:r>
          <a:endParaRPr lang="el-GR" dirty="0"/>
        </a:p>
      </dgm:t>
    </dgm:pt>
    <dgm:pt modelId="{EE68F135-43CC-4B43-B722-FFFD44C30E02}" type="parTrans" cxnId="{16D4471B-19E3-4D8F-A6DA-4096E5296D20}">
      <dgm:prSet/>
      <dgm:spPr/>
      <dgm:t>
        <a:bodyPr/>
        <a:lstStyle/>
        <a:p>
          <a:endParaRPr lang="el-GR"/>
        </a:p>
      </dgm:t>
    </dgm:pt>
    <dgm:pt modelId="{18E73AB6-F2DA-422A-9DF1-F5A536AAB766}" type="sibTrans" cxnId="{16D4471B-19E3-4D8F-A6DA-4096E5296D20}">
      <dgm:prSet/>
      <dgm:spPr/>
      <dgm:t>
        <a:bodyPr/>
        <a:lstStyle/>
        <a:p>
          <a:endParaRPr lang="el-GR"/>
        </a:p>
      </dgm:t>
    </dgm:pt>
    <dgm:pt modelId="{C60129F7-0715-495F-B438-4D95B7075CF4}">
      <dgm:prSet phldrT="[Text]" custT="1"/>
      <dgm:spPr/>
      <dgm:t>
        <a:bodyPr/>
        <a:lstStyle/>
        <a:p>
          <a:r>
            <a:rPr lang="en-US" sz="2000" b="1" dirty="0" smtClean="0"/>
            <a:t>Total pattern analysis (</a:t>
          </a:r>
          <a:r>
            <a:rPr lang="en-US" sz="2000" b="1" dirty="0" err="1" smtClean="0"/>
            <a:t>Rietveld</a:t>
          </a:r>
          <a:r>
            <a:rPr lang="en-US" sz="2000" b="1" dirty="0" smtClean="0"/>
            <a:t>)</a:t>
          </a:r>
          <a:endParaRPr lang="el-GR" sz="2000" b="1" dirty="0"/>
        </a:p>
      </dgm:t>
    </dgm:pt>
    <dgm:pt modelId="{0701F8C3-2ABA-4225-8E34-D9FC3C45FD5D}" type="parTrans" cxnId="{110EA662-2512-47EB-94FD-F2DFEE619953}">
      <dgm:prSet/>
      <dgm:spPr/>
      <dgm:t>
        <a:bodyPr/>
        <a:lstStyle/>
        <a:p>
          <a:endParaRPr lang="el-GR"/>
        </a:p>
      </dgm:t>
    </dgm:pt>
    <dgm:pt modelId="{C6142296-8A30-43A2-A456-2A3FF0D2709A}" type="sibTrans" cxnId="{110EA662-2512-47EB-94FD-F2DFEE619953}">
      <dgm:prSet/>
      <dgm:spPr/>
      <dgm:t>
        <a:bodyPr/>
        <a:lstStyle/>
        <a:p>
          <a:endParaRPr lang="el-GR"/>
        </a:p>
      </dgm:t>
    </dgm:pt>
    <dgm:pt modelId="{F0C1468E-CD90-4CF6-A510-0FA36FED03B2}">
      <dgm:prSet phldrT="[Text]" custT="1"/>
      <dgm:spPr/>
      <dgm:t>
        <a:bodyPr/>
        <a:lstStyle/>
        <a:p>
          <a:r>
            <a:rPr lang="el-GR" sz="2000" b="1" dirty="0" smtClean="0"/>
            <a:t>ΠΡΟΣΘΗΚΗ ΕΣΩΤΕΡΙΚΟΥ </a:t>
          </a:r>
          <a:r>
            <a:rPr lang="en-US" sz="2000" b="1" dirty="0" smtClean="0"/>
            <a:t>standard</a:t>
          </a:r>
          <a:endParaRPr lang="el-GR" sz="2000" b="1" dirty="0"/>
        </a:p>
      </dgm:t>
    </dgm:pt>
    <dgm:pt modelId="{55A5497E-D252-48B5-8E15-7BD6F9DC0B5B}" type="parTrans" cxnId="{161D9E69-D419-4B54-A70A-0DBBC6CE30ED}">
      <dgm:prSet/>
      <dgm:spPr/>
      <dgm:t>
        <a:bodyPr/>
        <a:lstStyle/>
        <a:p>
          <a:endParaRPr lang="el-GR"/>
        </a:p>
      </dgm:t>
    </dgm:pt>
    <dgm:pt modelId="{E92F4372-CCBF-46E2-AA32-CCA07B24C78E}" type="sibTrans" cxnId="{161D9E69-D419-4B54-A70A-0DBBC6CE30ED}">
      <dgm:prSet/>
      <dgm:spPr/>
      <dgm:t>
        <a:bodyPr/>
        <a:lstStyle/>
        <a:p>
          <a:endParaRPr lang="el-GR"/>
        </a:p>
      </dgm:t>
    </dgm:pt>
    <dgm:pt modelId="{EF9506EA-CE24-4065-AD68-3959F28610AA}">
      <dgm:prSet custT="1"/>
      <dgm:spPr/>
      <dgm:t>
        <a:bodyPr/>
        <a:lstStyle/>
        <a:p>
          <a:r>
            <a:rPr lang="el-GR" sz="2000" b="1" dirty="0" smtClean="0"/>
            <a:t>Μέθοδος Εμβαδόν</a:t>
          </a:r>
          <a:r>
            <a:rPr lang="en-US" sz="2000" b="1" dirty="0" smtClean="0"/>
            <a:t> (Area)</a:t>
          </a:r>
          <a:r>
            <a:rPr lang="el-GR" sz="2000" b="1" dirty="0" smtClean="0"/>
            <a:t> </a:t>
          </a:r>
        </a:p>
      </dgm:t>
    </dgm:pt>
    <dgm:pt modelId="{344F117E-42A4-416E-AB75-C8CC15E29795}" type="parTrans" cxnId="{ED53D1DF-2F7B-4950-BDF5-DE99083EEE15}">
      <dgm:prSet/>
      <dgm:spPr/>
      <dgm:t>
        <a:bodyPr/>
        <a:lstStyle/>
        <a:p>
          <a:endParaRPr lang="el-GR"/>
        </a:p>
      </dgm:t>
    </dgm:pt>
    <dgm:pt modelId="{B733AC8F-FB96-40F4-8165-D6FE6A64660B}" type="sibTrans" cxnId="{ED53D1DF-2F7B-4950-BDF5-DE99083EEE15}">
      <dgm:prSet/>
      <dgm:spPr/>
      <dgm:t>
        <a:bodyPr/>
        <a:lstStyle/>
        <a:p>
          <a:endParaRPr lang="el-GR"/>
        </a:p>
      </dgm:t>
    </dgm:pt>
    <dgm:pt modelId="{2201AB5A-47F8-4B6E-A7FE-E4214316D1BF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17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000" b="1" dirty="0" smtClean="0"/>
            <a:t>Μέθοδος υψών(</a:t>
          </a:r>
          <a:r>
            <a:rPr lang="en-US" sz="2000" b="1" dirty="0" smtClean="0"/>
            <a:t>I/</a:t>
          </a:r>
          <a:r>
            <a:rPr lang="en-US" sz="2000" b="1" dirty="0" err="1" smtClean="0"/>
            <a:t>Ic</a:t>
          </a:r>
          <a:r>
            <a:rPr lang="en-US" sz="2000" b="1" dirty="0" smtClean="0"/>
            <a:t> &amp; Reference Intensity Ratio</a:t>
          </a:r>
          <a:r>
            <a:rPr lang="el-GR" sz="2000" b="1" dirty="0" smtClean="0"/>
            <a:t>)</a:t>
          </a:r>
        </a:p>
        <a:p>
          <a:endParaRPr lang="el-GR" sz="1700" dirty="0"/>
        </a:p>
      </dgm:t>
    </dgm:pt>
    <dgm:pt modelId="{6145AD69-C25F-4D89-86B2-20F1A28C061A}" type="sibTrans" cxnId="{2A8417EA-6992-4B68-9446-66A012501931}">
      <dgm:prSet/>
      <dgm:spPr/>
      <dgm:t>
        <a:bodyPr/>
        <a:lstStyle/>
        <a:p>
          <a:endParaRPr lang="el-GR"/>
        </a:p>
      </dgm:t>
    </dgm:pt>
    <dgm:pt modelId="{8FE5AB13-70E0-4362-984F-9DD7638BEEA1}" type="parTrans" cxnId="{2A8417EA-6992-4B68-9446-66A012501931}">
      <dgm:prSet/>
      <dgm:spPr/>
      <dgm:t>
        <a:bodyPr/>
        <a:lstStyle/>
        <a:p>
          <a:endParaRPr lang="el-GR"/>
        </a:p>
      </dgm:t>
    </dgm:pt>
    <dgm:pt modelId="{495BBF2F-6660-4496-AB24-85047B2BDA25}" type="pres">
      <dgm:prSet presAssocID="{16C79218-E019-47D9-927C-CB6416CDAB3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5BE50A6-906F-4C92-859A-B24DEB4F203B}" type="pres">
      <dgm:prSet presAssocID="{135926B7-C747-4E31-89BD-5160062BD44A}" presName="roof" presStyleLbl="dkBgShp" presStyleIdx="0" presStyleCnt="2"/>
      <dgm:spPr/>
      <dgm:t>
        <a:bodyPr/>
        <a:lstStyle/>
        <a:p>
          <a:endParaRPr lang="el-GR"/>
        </a:p>
      </dgm:t>
    </dgm:pt>
    <dgm:pt modelId="{B2006F02-F21D-4F1D-AD62-099096FB3705}" type="pres">
      <dgm:prSet presAssocID="{135926B7-C747-4E31-89BD-5160062BD44A}" presName="pillars" presStyleCnt="0"/>
      <dgm:spPr/>
    </dgm:pt>
    <dgm:pt modelId="{5BE923C8-EEC3-499C-8CB3-10547E9D8588}" type="pres">
      <dgm:prSet presAssocID="{135926B7-C747-4E31-89BD-5160062BD44A}" presName="pillar1" presStyleLbl="node1" presStyleIdx="0" presStyleCnt="4" custScaleX="6439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27C542F-D91F-4CB9-829B-59476BF2BD43}" type="pres">
      <dgm:prSet presAssocID="{2201AB5A-47F8-4B6E-A7FE-E4214316D1BF}" presName="pillarX" presStyleLbl="node1" presStyleIdx="1" presStyleCnt="4" custScaleX="6439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1F6CD75-9495-4365-965F-AFE1E268FD67}" type="pres">
      <dgm:prSet presAssocID="{EF9506EA-CE24-4065-AD68-3959F28610AA}" presName="pillarX" presStyleLbl="node1" presStyleIdx="2" presStyleCnt="4" custScaleX="5312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92CC022-21FA-4351-B41F-0D7093BD1F7C}" type="pres">
      <dgm:prSet presAssocID="{C60129F7-0715-495F-B438-4D95B7075CF4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4501B3F-19CE-47B0-8775-D3138010F8DC}" type="pres">
      <dgm:prSet presAssocID="{135926B7-C747-4E31-89BD-5160062BD44A}" presName="base" presStyleLbl="dkBgShp" presStyleIdx="1" presStyleCnt="2" custLinFactY="100000" custLinFactNeighborX="-388" custLinFactNeighborY="196482"/>
      <dgm:spPr/>
    </dgm:pt>
  </dgm:ptLst>
  <dgm:cxnLst>
    <dgm:cxn modelId="{8045EE40-1026-4B63-A686-85BE9A52458A}" type="presOf" srcId="{EF9506EA-CE24-4065-AD68-3959F28610AA}" destId="{21F6CD75-9495-4365-965F-AFE1E268FD67}" srcOrd="0" destOrd="0" presId="urn:microsoft.com/office/officeart/2005/8/layout/hList3"/>
    <dgm:cxn modelId="{FD61FB93-2F1E-4007-AF9F-C257DB1134D0}" type="presOf" srcId="{2201AB5A-47F8-4B6E-A7FE-E4214316D1BF}" destId="{F27C542F-D91F-4CB9-829B-59476BF2BD43}" srcOrd="0" destOrd="0" presId="urn:microsoft.com/office/officeart/2005/8/layout/hList3"/>
    <dgm:cxn modelId="{2A8417EA-6992-4B68-9446-66A012501931}" srcId="{135926B7-C747-4E31-89BD-5160062BD44A}" destId="{2201AB5A-47F8-4B6E-A7FE-E4214316D1BF}" srcOrd="1" destOrd="0" parTransId="{8FE5AB13-70E0-4362-984F-9DD7638BEEA1}" sibTransId="{6145AD69-C25F-4D89-86B2-20F1A28C061A}"/>
    <dgm:cxn modelId="{F13BC29F-9462-4EE2-BDDD-7109B0D532C7}" type="presOf" srcId="{135926B7-C747-4E31-89BD-5160062BD44A}" destId="{35BE50A6-906F-4C92-859A-B24DEB4F203B}" srcOrd="0" destOrd="0" presId="urn:microsoft.com/office/officeart/2005/8/layout/hList3"/>
    <dgm:cxn modelId="{16D4471B-19E3-4D8F-A6DA-4096E5296D20}" srcId="{16C79218-E019-47D9-927C-CB6416CDAB3A}" destId="{135926B7-C747-4E31-89BD-5160062BD44A}" srcOrd="0" destOrd="0" parTransId="{EE68F135-43CC-4B43-B722-FFFD44C30E02}" sibTransId="{18E73AB6-F2DA-422A-9DF1-F5A536AAB766}"/>
    <dgm:cxn modelId="{599C7AB4-AF43-495B-9788-577B306C505E}" type="presOf" srcId="{16C79218-E019-47D9-927C-CB6416CDAB3A}" destId="{495BBF2F-6660-4496-AB24-85047B2BDA25}" srcOrd="0" destOrd="0" presId="urn:microsoft.com/office/officeart/2005/8/layout/hList3"/>
    <dgm:cxn modelId="{161D9E69-D419-4B54-A70A-0DBBC6CE30ED}" srcId="{135926B7-C747-4E31-89BD-5160062BD44A}" destId="{F0C1468E-CD90-4CF6-A510-0FA36FED03B2}" srcOrd="0" destOrd="0" parTransId="{55A5497E-D252-48B5-8E15-7BD6F9DC0B5B}" sibTransId="{E92F4372-CCBF-46E2-AA32-CCA07B24C78E}"/>
    <dgm:cxn modelId="{110EA662-2512-47EB-94FD-F2DFEE619953}" srcId="{135926B7-C747-4E31-89BD-5160062BD44A}" destId="{C60129F7-0715-495F-B438-4D95B7075CF4}" srcOrd="3" destOrd="0" parTransId="{0701F8C3-2ABA-4225-8E34-D9FC3C45FD5D}" sibTransId="{C6142296-8A30-43A2-A456-2A3FF0D2709A}"/>
    <dgm:cxn modelId="{9A8EB43E-28A9-4206-9043-4FB59765F722}" type="presOf" srcId="{C60129F7-0715-495F-B438-4D95B7075CF4}" destId="{192CC022-21FA-4351-B41F-0D7093BD1F7C}" srcOrd="0" destOrd="0" presId="urn:microsoft.com/office/officeart/2005/8/layout/hList3"/>
    <dgm:cxn modelId="{ED53D1DF-2F7B-4950-BDF5-DE99083EEE15}" srcId="{135926B7-C747-4E31-89BD-5160062BD44A}" destId="{EF9506EA-CE24-4065-AD68-3959F28610AA}" srcOrd="2" destOrd="0" parTransId="{344F117E-42A4-416E-AB75-C8CC15E29795}" sibTransId="{B733AC8F-FB96-40F4-8165-D6FE6A64660B}"/>
    <dgm:cxn modelId="{40A0E33C-D55F-4909-8CA3-059BBB92F623}" type="presOf" srcId="{F0C1468E-CD90-4CF6-A510-0FA36FED03B2}" destId="{5BE923C8-EEC3-499C-8CB3-10547E9D8588}" srcOrd="0" destOrd="0" presId="urn:microsoft.com/office/officeart/2005/8/layout/hList3"/>
    <dgm:cxn modelId="{2FBDCE85-E6BF-4FC2-A338-2C4EF7A5AA82}" type="presParOf" srcId="{495BBF2F-6660-4496-AB24-85047B2BDA25}" destId="{35BE50A6-906F-4C92-859A-B24DEB4F203B}" srcOrd="0" destOrd="0" presId="urn:microsoft.com/office/officeart/2005/8/layout/hList3"/>
    <dgm:cxn modelId="{BACB29F3-885F-45EE-A447-D95E055967B8}" type="presParOf" srcId="{495BBF2F-6660-4496-AB24-85047B2BDA25}" destId="{B2006F02-F21D-4F1D-AD62-099096FB3705}" srcOrd="1" destOrd="0" presId="urn:microsoft.com/office/officeart/2005/8/layout/hList3"/>
    <dgm:cxn modelId="{3F42FD21-6C66-4B46-99AD-F0FD5AD3A57F}" type="presParOf" srcId="{B2006F02-F21D-4F1D-AD62-099096FB3705}" destId="{5BE923C8-EEC3-499C-8CB3-10547E9D8588}" srcOrd="0" destOrd="0" presId="urn:microsoft.com/office/officeart/2005/8/layout/hList3"/>
    <dgm:cxn modelId="{D6BD09BB-F5C7-4FCA-896C-3EAFEA47C9EE}" type="presParOf" srcId="{B2006F02-F21D-4F1D-AD62-099096FB3705}" destId="{F27C542F-D91F-4CB9-829B-59476BF2BD43}" srcOrd="1" destOrd="0" presId="urn:microsoft.com/office/officeart/2005/8/layout/hList3"/>
    <dgm:cxn modelId="{35557996-6CB9-4BFC-92DC-E4510318D548}" type="presParOf" srcId="{B2006F02-F21D-4F1D-AD62-099096FB3705}" destId="{21F6CD75-9495-4365-965F-AFE1E268FD67}" srcOrd="2" destOrd="0" presId="urn:microsoft.com/office/officeart/2005/8/layout/hList3"/>
    <dgm:cxn modelId="{DEEF0BCF-214C-4628-BBB7-695D21FB219F}" type="presParOf" srcId="{B2006F02-F21D-4F1D-AD62-099096FB3705}" destId="{192CC022-21FA-4351-B41F-0D7093BD1F7C}" srcOrd="3" destOrd="0" presId="urn:microsoft.com/office/officeart/2005/8/layout/hList3"/>
    <dgm:cxn modelId="{EFF69A02-5311-433D-A0FC-60B60A596023}" type="presParOf" srcId="{495BBF2F-6660-4496-AB24-85047B2BDA25}" destId="{54501B3F-19CE-47B0-8775-D3138010F8D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CACA0BE-ABD4-425C-81B2-F2F86A7E6B32}" type="doc">
      <dgm:prSet loTypeId="urn:microsoft.com/office/officeart/2005/8/layout/hProcess7#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8953C62C-E998-48E0-9999-651301A96D33}" type="pres">
      <dgm:prSet presAssocID="{FCACA0BE-ABD4-425C-81B2-F2F86A7E6B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</dgm:ptLst>
  <dgm:cxnLst>
    <dgm:cxn modelId="{8C7B550A-562F-453F-BEB9-2EFB70DE14BF}" type="presOf" srcId="{FCACA0BE-ABD4-425C-81B2-F2F86A7E6B32}" destId="{8953C62C-E998-48E0-9999-651301A96D33}" srcOrd="0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E1B7D91-5A5C-41DC-9587-AABEDB09CC4F}" type="doc">
      <dgm:prSet loTypeId="urn:microsoft.com/office/officeart/2005/8/layout/pyramid4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D6B4DFCC-8D77-445E-A67F-DA0D8048D677}">
      <dgm:prSet phldrT="[Κείμενο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dirty="0" smtClean="0"/>
            <a:t>Mineralogy </a:t>
          </a:r>
          <a:endParaRPr lang="el-GR" sz="1000" b="1" dirty="0" smtClean="0"/>
        </a:p>
      </dgm:t>
    </dgm:pt>
    <dgm:pt modelId="{809627A1-4C09-4F5B-B3FC-A135A61AFC3C}" type="parTrans" cxnId="{D588AD95-4BDC-49BD-A06E-FE30A694A9CB}">
      <dgm:prSet/>
      <dgm:spPr/>
      <dgm:t>
        <a:bodyPr/>
        <a:lstStyle/>
        <a:p>
          <a:endParaRPr lang="el-GR"/>
        </a:p>
      </dgm:t>
    </dgm:pt>
    <dgm:pt modelId="{50AEE9E9-FAE7-42FF-A508-4EAC394D10D0}" type="sibTrans" cxnId="{D588AD95-4BDC-49BD-A06E-FE30A694A9CB}">
      <dgm:prSet/>
      <dgm:spPr/>
      <dgm:t>
        <a:bodyPr/>
        <a:lstStyle/>
        <a:p>
          <a:endParaRPr lang="el-GR"/>
        </a:p>
      </dgm:t>
    </dgm:pt>
    <dgm:pt modelId="{AC866EBD-3842-4153-B87F-1E3607673446}">
      <dgm:prSet phldrT="[Κείμενο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b="1" dirty="0" smtClean="0"/>
            <a:t>Texture</a:t>
          </a:r>
          <a:endParaRPr lang="el-GR" b="1" dirty="0"/>
        </a:p>
      </dgm:t>
    </dgm:pt>
    <dgm:pt modelId="{6C2AE127-82A4-4395-BB6B-7C27055DA588}" type="parTrans" cxnId="{271BFDF6-475B-4D73-8392-4F0BE05C6788}">
      <dgm:prSet/>
      <dgm:spPr/>
      <dgm:t>
        <a:bodyPr/>
        <a:lstStyle/>
        <a:p>
          <a:endParaRPr lang="el-GR"/>
        </a:p>
      </dgm:t>
    </dgm:pt>
    <dgm:pt modelId="{3EF4F3EF-16FA-422F-BA8E-9273761FF178}" type="sibTrans" cxnId="{271BFDF6-475B-4D73-8392-4F0BE05C6788}">
      <dgm:prSet/>
      <dgm:spPr/>
      <dgm:t>
        <a:bodyPr/>
        <a:lstStyle/>
        <a:p>
          <a:endParaRPr lang="el-GR"/>
        </a:p>
      </dgm:t>
    </dgm:pt>
    <dgm:pt modelId="{E8DB2682-45D2-4637-82B2-8228D9D4177C}">
      <dgm:prSet phldrT="[Κείμενο]"/>
      <dgm:spPr/>
      <dgm:t>
        <a:bodyPr/>
        <a:lstStyle/>
        <a:p>
          <a:r>
            <a:rPr lang="en-US" b="1" dirty="0" smtClean="0"/>
            <a:t>Materials e.g. concrete</a:t>
          </a:r>
          <a:endParaRPr lang="el-GR" b="1" dirty="0"/>
        </a:p>
      </dgm:t>
    </dgm:pt>
    <dgm:pt modelId="{EB0C833D-1008-448D-9053-66CA603C4957}" type="parTrans" cxnId="{6BEAFCBA-1A8E-4D37-80E0-AFA7E8D915C2}">
      <dgm:prSet/>
      <dgm:spPr/>
      <dgm:t>
        <a:bodyPr/>
        <a:lstStyle/>
        <a:p>
          <a:endParaRPr lang="el-GR"/>
        </a:p>
      </dgm:t>
    </dgm:pt>
    <dgm:pt modelId="{63B265C3-5B99-4011-B368-380A84B614AC}" type="sibTrans" cxnId="{6BEAFCBA-1A8E-4D37-80E0-AFA7E8D915C2}">
      <dgm:prSet/>
      <dgm:spPr/>
      <dgm:t>
        <a:bodyPr/>
        <a:lstStyle/>
        <a:p>
          <a:endParaRPr lang="el-GR"/>
        </a:p>
      </dgm:t>
    </dgm:pt>
    <dgm:pt modelId="{96035587-81C6-4C3B-8C1D-7628B863B879}">
      <dgm:prSet phldrT="[Κείμενο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b="1" dirty="0" smtClean="0"/>
            <a:t>Properties e.g. mechanical </a:t>
          </a:r>
          <a:r>
            <a:rPr lang="el-GR" b="1" dirty="0" smtClean="0"/>
            <a:t> </a:t>
          </a:r>
          <a:r>
            <a:rPr lang="en-US" b="1" dirty="0" smtClean="0"/>
            <a:t>strength of construction materials and applications</a:t>
          </a:r>
          <a:endParaRPr lang="el-GR" b="1" dirty="0"/>
        </a:p>
      </dgm:t>
    </dgm:pt>
    <dgm:pt modelId="{368893F0-0DB8-4B24-A96A-01DFB9661CA1}" type="parTrans" cxnId="{69594B89-3C7A-4127-BAF1-CC0EF027535A}">
      <dgm:prSet/>
      <dgm:spPr/>
      <dgm:t>
        <a:bodyPr/>
        <a:lstStyle/>
        <a:p>
          <a:endParaRPr lang="el-GR"/>
        </a:p>
      </dgm:t>
    </dgm:pt>
    <dgm:pt modelId="{F033668A-881A-47DF-AA9B-554EC1A6EA3B}" type="sibTrans" cxnId="{69594B89-3C7A-4127-BAF1-CC0EF027535A}">
      <dgm:prSet/>
      <dgm:spPr/>
      <dgm:t>
        <a:bodyPr/>
        <a:lstStyle/>
        <a:p>
          <a:endParaRPr lang="el-GR"/>
        </a:p>
      </dgm:t>
    </dgm:pt>
    <dgm:pt modelId="{F249CB47-CE9C-4932-A7AF-D15DA6C8EC79}" type="pres">
      <dgm:prSet presAssocID="{0E1B7D91-5A5C-41DC-9587-AABEDB09CC4F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4CFF858-0D45-4880-8D01-37B60C1BA06C}" type="pres">
      <dgm:prSet presAssocID="{0E1B7D91-5A5C-41DC-9587-AABEDB09CC4F}" presName="triangle1" presStyleLbl="node1" presStyleIdx="0" presStyleCnt="4" custScaleX="101987" custLinFactNeighborY="-188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618561E-A163-438E-B4A5-6E3C5C8484E6}" type="pres">
      <dgm:prSet presAssocID="{0E1B7D91-5A5C-41DC-9587-AABEDB09CC4F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3A50230-E98E-4E17-8C4C-240F382BA6D4}" type="pres">
      <dgm:prSet presAssocID="{0E1B7D91-5A5C-41DC-9587-AABEDB09CC4F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B454CBF-68E6-4288-98AA-866F6B895A90}" type="pres">
      <dgm:prSet presAssocID="{0E1B7D91-5A5C-41DC-9587-AABEDB09CC4F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71BFDF6-475B-4D73-8392-4F0BE05C6788}" srcId="{0E1B7D91-5A5C-41DC-9587-AABEDB09CC4F}" destId="{AC866EBD-3842-4153-B87F-1E3607673446}" srcOrd="1" destOrd="0" parTransId="{6C2AE127-82A4-4395-BB6B-7C27055DA588}" sibTransId="{3EF4F3EF-16FA-422F-BA8E-9273761FF178}"/>
    <dgm:cxn modelId="{6BEAFCBA-1A8E-4D37-80E0-AFA7E8D915C2}" srcId="{0E1B7D91-5A5C-41DC-9587-AABEDB09CC4F}" destId="{E8DB2682-45D2-4637-82B2-8228D9D4177C}" srcOrd="2" destOrd="0" parTransId="{EB0C833D-1008-448D-9053-66CA603C4957}" sibTransId="{63B265C3-5B99-4011-B368-380A84B614AC}"/>
    <dgm:cxn modelId="{7973A39E-E06F-43C6-B502-A67969B20A08}" type="presOf" srcId="{E8DB2682-45D2-4637-82B2-8228D9D4177C}" destId="{A3A50230-E98E-4E17-8C4C-240F382BA6D4}" srcOrd="0" destOrd="0" presId="urn:microsoft.com/office/officeart/2005/8/layout/pyramid4"/>
    <dgm:cxn modelId="{ED38B25A-EFD3-46DC-93CB-D2E2832D7498}" type="presOf" srcId="{0E1B7D91-5A5C-41DC-9587-AABEDB09CC4F}" destId="{F249CB47-CE9C-4932-A7AF-D15DA6C8EC79}" srcOrd="0" destOrd="0" presId="urn:microsoft.com/office/officeart/2005/8/layout/pyramid4"/>
    <dgm:cxn modelId="{D588AD95-4BDC-49BD-A06E-FE30A694A9CB}" srcId="{0E1B7D91-5A5C-41DC-9587-AABEDB09CC4F}" destId="{D6B4DFCC-8D77-445E-A67F-DA0D8048D677}" srcOrd="0" destOrd="0" parTransId="{809627A1-4C09-4F5B-B3FC-A135A61AFC3C}" sibTransId="{50AEE9E9-FAE7-42FF-A508-4EAC394D10D0}"/>
    <dgm:cxn modelId="{A92BE5F0-FE64-46DE-A204-04B137859DA4}" type="presOf" srcId="{96035587-81C6-4C3B-8C1D-7628B863B879}" destId="{6B454CBF-68E6-4288-98AA-866F6B895A90}" srcOrd="0" destOrd="0" presId="urn:microsoft.com/office/officeart/2005/8/layout/pyramid4"/>
    <dgm:cxn modelId="{AFB284D8-D1E5-4A42-9EFC-5AAD26B69D9D}" type="presOf" srcId="{D6B4DFCC-8D77-445E-A67F-DA0D8048D677}" destId="{44CFF858-0D45-4880-8D01-37B60C1BA06C}" srcOrd="0" destOrd="0" presId="urn:microsoft.com/office/officeart/2005/8/layout/pyramid4"/>
    <dgm:cxn modelId="{69594B89-3C7A-4127-BAF1-CC0EF027535A}" srcId="{0E1B7D91-5A5C-41DC-9587-AABEDB09CC4F}" destId="{96035587-81C6-4C3B-8C1D-7628B863B879}" srcOrd="3" destOrd="0" parTransId="{368893F0-0DB8-4B24-A96A-01DFB9661CA1}" sibTransId="{F033668A-881A-47DF-AA9B-554EC1A6EA3B}"/>
    <dgm:cxn modelId="{129EDED0-B217-4537-9E6A-6753CB49B071}" type="presOf" srcId="{AC866EBD-3842-4153-B87F-1E3607673446}" destId="{2618561E-A163-438E-B4A5-6E3C5C8484E6}" srcOrd="0" destOrd="0" presId="urn:microsoft.com/office/officeart/2005/8/layout/pyramid4"/>
    <dgm:cxn modelId="{B5641508-2FCE-4C91-B046-39A40A222BA0}" type="presParOf" srcId="{F249CB47-CE9C-4932-A7AF-D15DA6C8EC79}" destId="{44CFF858-0D45-4880-8D01-37B60C1BA06C}" srcOrd="0" destOrd="0" presId="urn:microsoft.com/office/officeart/2005/8/layout/pyramid4"/>
    <dgm:cxn modelId="{84C19802-58C0-43F5-92F5-C5827D791F75}" type="presParOf" srcId="{F249CB47-CE9C-4932-A7AF-D15DA6C8EC79}" destId="{2618561E-A163-438E-B4A5-6E3C5C8484E6}" srcOrd="1" destOrd="0" presId="urn:microsoft.com/office/officeart/2005/8/layout/pyramid4"/>
    <dgm:cxn modelId="{744F11E0-166A-42E3-8DE2-B21879327F27}" type="presParOf" srcId="{F249CB47-CE9C-4932-A7AF-D15DA6C8EC79}" destId="{A3A50230-E98E-4E17-8C4C-240F382BA6D4}" srcOrd="2" destOrd="0" presId="urn:microsoft.com/office/officeart/2005/8/layout/pyramid4"/>
    <dgm:cxn modelId="{34CCC418-B84B-4C22-A8AC-6AB62F9DC780}" type="presParOf" srcId="{F249CB47-CE9C-4932-A7AF-D15DA6C8EC79}" destId="{6B454CBF-68E6-4288-98AA-866F6B895A90}" srcOrd="3" destOrd="0" presId="urn:microsoft.com/office/officeart/2005/8/layout/pyramid4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7CBD012-BB99-4CF7-A2FC-3A938DB7A900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l-GR"/>
        </a:p>
      </dgm:t>
    </dgm:pt>
    <dgm:pt modelId="{F8295B86-F94E-443A-8E8C-E99862C12B28}">
      <dgm:prSet phldrT="[Κείμενο]" phldr="1"/>
      <dgm:spPr/>
      <dgm:t>
        <a:bodyPr/>
        <a:lstStyle/>
        <a:p>
          <a:endParaRPr lang="el-GR" dirty="0"/>
        </a:p>
      </dgm:t>
    </dgm:pt>
    <dgm:pt modelId="{CD7D8433-E619-4CC7-BCCC-5EC2F04877E9}" type="parTrans" cxnId="{1AE564AD-8B59-44B5-9BA6-10E8D0BD96B3}">
      <dgm:prSet/>
      <dgm:spPr/>
      <dgm:t>
        <a:bodyPr/>
        <a:lstStyle/>
        <a:p>
          <a:endParaRPr lang="el-GR"/>
        </a:p>
      </dgm:t>
    </dgm:pt>
    <dgm:pt modelId="{337277E2-6A1F-417F-89B0-8F842BE7626F}" type="sibTrans" cxnId="{1AE564AD-8B59-44B5-9BA6-10E8D0BD96B3}">
      <dgm:prSet/>
      <dgm:spPr/>
      <dgm:t>
        <a:bodyPr/>
        <a:lstStyle/>
        <a:p>
          <a:endParaRPr lang="el-GR"/>
        </a:p>
      </dgm:t>
    </dgm:pt>
    <dgm:pt modelId="{855D817B-E768-4E9A-A5BA-AE3F8EE4B08B}">
      <dgm:prSet phldrT="[Κείμενο]" phldr="1"/>
      <dgm:spPr/>
      <dgm:t>
        <a:bodyPr/>
        <a:lstStyle/>
        <a:p>
          <a:endParaRPr lang="el-GR" dirty="0"/>
        </a:p>
      </dgm:t>
    </dgm:pt>
    <dgm:pt modelId="{57C3A6C3-3E23-4196-8850-711369A84712}" type="parTrans" cxnId="{07FD7A4C-CE43-4752-9F46-AC8C401CA032}">
      <dgm:prSet/>
      <dgm:spPr/>
      <dgm:t>
        <a:bodyPr/>
        <a:lstStyle/>
        <a:p>
          <a:endParaRPr lang="el-GR"/>
        </a:p>
      </dgm:t>
    </dgm:pt>
    <dgm:pt modelId="{51C30129-4113-48A5-B635-CFDC3FFF2EA6}" type="sibTrans" cxnId="{07FD7A4C-CE43-4752-9F46-AC8C401CA032}">
      <dgm:prSet/>
      <dgm:spPr/>
      <dgm:t>
        <a:bodyPr/>
        <a:lstStyle/>
        <a:p>
          <a:endParaRPr lang="el-GR"/>
        </a:p>
      </dgm:t>
    </dgm:pt>
    <dgm:pt modelId="{BFF275AE-00EE-4AFD-8BF4-B5ED6DD27552}">
      <dgm:prSet phldrT="[Κείμενο]" phldr="1"/>
      <dgm:spPr/>
      <dgm:t>
        <a:bodyPr/>
        <a:lstStyle/>
        <a:p>
          <a:endParaRPr lang="el-GR" dirty="0"/>
        </a:p>
      </dgm:t>
    </dgm:pt>
    <dgm:pt modelId="{F7D45B9D-3AF3-4361-AF10-69394A923E6B}" type="parTrans" cxnId="{E30173B5-B5A2-4272-823F-B5F52485126B}">
      <dgm:prSet/>
      <dgm:spPr/>
      <dgm:t>
        <a:bodyPr/>
        <a:lstStyle/>
        <a:p>
          <a:endParaRPr lang="el-GR"/>
        </a:p>
      </dgm:t>
    </dgm:pt>
    <dgm:pt modelId="{01C68C8C-F745-448E-B878-05271EA30D06}" type="sibTrans" cxnId="{E30173B5-B5A2-4272-823F-B5F52485126B}">
      <dgm:prSet/>
      <dgm:spPr/>
      <dgm:t>
        <a:bodyPr/>
        <a:lstStyle/>
        <a:p>
          <a:endParaRPr lang="el-GR"/>
        </a:p>
      </dgm:t>
    </dgm:pt>
    <dgm:pt modelId="{B6A7C0FC-1721-459E-9E60-15ACFEDCE81D}">
      <dgm:prSet phldrT="[Κείμενο]" phldr="1"/>
      <dgm:spPr/>
      <dgm:t>
        <a:bodyPr/>
        <a:lstStyle/>
        <a:p>
          <a:endParaRPr lang="el-GR" dirty="0"/>
        </a:p>
      </dgm:t>
    </dgm:pt>
    <dgm:pt modelId="{48015C58-DFAD-4196-AA9D-BD356C58010A}" type="parTrans" cxnId="{1B633C30-BE0A-4AC9-898E-F1F21DBA094D}">
      <dgm:prSet/>
      <dgm:spPr/>
      <dgm:t>
        <a:bodyPr/>
        <a:lstStyle/>
        <a:p>
          <a:endParaRPr lang="el-GR"/>
        </a:p>
      </dgm:t>
    </dgm:pt>
    <dgm:pt modelId="{FF747BB8-1C4A-4C6A-9FE3-20300EC6F0B8}" type="sibTrans" cxnId="{1B633C30-BE0A-4AC9-898E-F1F21DBA094D}">
      <dgm:prSet/>
      <dgm:spPr/>
      <dgm:t>
        <a:bodyPr/>
        <a:lstStyle/>
        <a:p>
          <a:endParaRPr lang="el-GR"/>
        </a:p>
      </dgm:t>
    </dgm:pt>
    <dgm:pt modelId="{B1DFF3AE-CBC1-4DB2-8534-66CD763D1EFE}">
      <dgm:prSet phldrT="[Κείμενο]" phldr="1"/>
      <dgm:spPr/>
      <dgm:t>
        <a:bodyPr/>
        <a:lstStyle/>
        <a:p>
          <a:endParaRPr lang="el-GR" dirty="0"/>
        </a:p>
      </dgm:t>
    </dgm:pt>
    <dgm:pt modelId="{EE813F8C-2729-4EAB-B694-17ED276B9DF9}" type="parTrans" cxnId="{E03D44C9-611C-4C60-9CE3-92982C11335F}">
      <dgm:prSet/>
      <dgm:spPr/>
      <dgm:t>
        <a:bodyPr/>
        <a:lstStyle/>
        <a:p>
          <a:endParaRPr lang="el-GR"/>
        </a:p>
      </dgm:t>
    </dgm:pt>
    <dgm:pt modelId="{8E920A4D-B2A5-4ED5-B2F9-C2F4DA195381}" type="sibTrans" cxnId="{E03D44C9-611C-4C60-9CE3-92982C11335F}">
      <dgm:prSet/>
      <dgm:spPr/>
      <dgm:t>
        <a:bodyPr/>
        <a:lstStyle/>
        <a:p>
          <a:endParaRPr lang="el-GR"/>
        </a:p>
      </dgm:t>
    </dgm:pt>
    <dgm:pt modelId="{37A3C9CD-0EDB-41EB-9FDC-8162A7E99251}" type="pres">
      <dgm:prSet presAssocID="{37CBD012-BB99-4CF7-A2FC-3A938DB7A90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7DE174-B0A0-411D-905F-113353AA5988}" type="pres">
      <dgm:prSet presAssocID="{F8295B86-F94E-443A-8E8C-E99862C12B28}" presName="dummy" presStyleCnt="0"/>
      <dgm:spPr/>
    </dgm:pt>
    <dgm:pt modelId="{6533268B-9172-499D-BB7B-6CE96B1BBB1E}" type="pres">
      <dgm:prSet presAssocID="{F8295B86-F94E-443A-8E8C-E99862C12B28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601AF15-B509-4C2C-82B5-BEE15769A9DD}" type="pres">
      <dgm:prSet presAssocID="{337277E2-6A1F-417F-89B0-8F842BE7626F}" presName="sibTrans" presStyleLbl="node1" presStyleIdx="0" presStyleCnt="5"/>
      <dgm:spPr/>
      <dgm:t>
        <a:bodyPr/>
        <a:lstStyle/>
        <a:p>
          <a:endParaRPr lang="el-GR"/>
        </a:p>
      </dgm:t>
    </dgm:pt>
    <dgm:pt modelId="{EABB293A-784C-48C0-9C87-FF72EF9605D8}" type="pres">
      <dgm:prSet presAssocID="{855D817B-E768-4E9A-A5BA-AE3F8EE4B08B}" presName="dummy" presStyleCnt="0"/>
      <dgm:spPr/>
    </dgm:pt>
    <dgm:pt modelId="{1724AB52-E616-42AE-B08C-0897EBE9017B}" type="pres">
      <dgm:prSet presAssocID="{855D817B-E768-4E9A-A5BA-AE3F8EE4B08B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A2810BC-E43C-4D28-AA96-1ECBF2D0C111}" type="pres">
      <dgm:prSet presAssocID="{51C30129-4113-48A5-B635-CFDC3FFF2EA6}" presName="sibTrans" presStyleLbl="node1" presStyleIdx="1" presStyleCnt="5"/>
      <dgm:spPr/>
      <dgm:t>
        <a:bodyPr/>
        <a:lstStyle/>
        <a:p>
          <a:endParaRPr lang="el-GR"/>
        </a:p>
      </dgm:t>
    </dgm:pt>
    <dgm:pt modelId="{DC6330AA-6C11-4356-B381-820C7C84850F}" type="pres">
      <dgm:prSet presAssocID="{BFF275AE-00EE-4AFD-8BF4-B5ED6DD27552}" presName="dummy" presStyleCnt="0"/>
      <dgm:spPr/>
    </dgm:pt>
    <dgm:pt modelId="{7BFDE631-2E8F-4F6F-ACF9-A5B46495B734}" type="pres">
      <dgm:prSet presAssocID="{BFF275AE-00EE-4AFD-8BF4-B5ED6DD27552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E162259-170E-4EB8-87AC-E874FE039513}" type="pres">
      <dgm:prSet presAssocID="{01C68C8C-F745-448E-B878-05271EA30D06}" presName="sibTrans" presStyleLbl="node1" presStyleIdx="2" presStyleCnt="5"/>
      <dgm:spPr/>
      <dgm:t>
        <a:bodyPr/>
        <a:lstStyle/>
        <a:p>
          <a:endParaRPr lang="el-GR"/>
        </a:p>
      </dgm:t>
    </dgm:pt>
    <dgm:pt modelId="{51E093C2-119E-40F6-965C-ADC950BA657C}" type="pres">
      <dgm:prSet presAssocID="{B6A7C0FC-1721-459E-9E60-15ACFEDCE81D}" presName="dummy" presStyleCnt="0"/>
      <dgm:spPr/>
    </dgm:pt>
    <dgm:pt modelId="{A8FB4750-D3B4-4D67-AD0C-5EEB7C5744CB}" type="pres">
      <dgm:prSet presAssocID="{B6A7C0FC-1721-459E-9E60-15ACFEDCE81D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220B826-9875-4094-BA69-96C1A770B9B3}" type="pres">
      <dgm:prSet presAssocID="{FF747BB8-1C4A-4C6A-9FE3-20300EC6F0B8}" presName="sibTrans" presStyleLbl="node1" presStyleIdx="3" presStyleCnt="5" custLinFactNeighborX="2915" custRadScaleRad="198425"/>
      <dgm:spPr/>
      <dgm:t>
        <a:bodyPr/>
        <a:lstStyle/>
        <a:p>
          <a:endParaRPr lang="el-GR"/>
        </a:p>
      </dgm:t>
    </dgm:pt>
    <dgm:pt modelId="{B4775CDB-0A9E-460A-B412-D406BE9B203E}" type="pres">
      <dgm:prSet presAssocID="{B1DFF3AE-CBC1-4DB2-8534-66CD763D1EFE}" presName="dummy" presStyleCnt="0"/>
      <dgm:spPr/>
    </dgm:pt>
    <dgm:pt modelId="{28CA234A-D58F-4277-B225-32D226AEBFA0}" type="pres">
      <dgm:prSet presAssocID="{B1DFF3AE-CBC1-4DB2-8534-66CD763D1EFE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825EB56-000F-49FC-A4B1-0096D0F1D3CA}" type="pres">
      <dgm:prSet presAssocID="{8E920A4D-B2A5-4ED5-B2F9-C2F4DA195381}" presName="sibTrans" presStyleLbl="node1" presStyleIdx="4" presStyleCnt="5"/>
      <dgm:spPr/>
      <dgm:t>
        <a:bodyPr/>
        <a:lstStyle/>
        <a:p>
          <a:endParaRPr lang="el-GR"/>
        </a:p>
      </dgm:t>
    </dgm:pt>
  </dgm:ptLst>
  <dgm:cxnLst>
    <dgm:cxn modelId="{070E982C-7F61-418C-9983-4716B4B60C30}" type="presOf" srcId="{B6A7C0FC-1721-459E-9E60-15ACFEDCE81D}" destId="{A8FB4750-D3B4-4D67-AD0C-5EEB7C5744CB}" srcOrd="0" destOrd="0" presId="urn:microsoft.com/office/officeart/2005/8/layout/cycle1"/>
    <dgm:cxn modelId="{D355F84E-D754-4772-9D21-EE7EEBDC7411}" type="presOf" srcId="{FF747BB8-1C4A-4C6A-9FE3-20300EC6F0B8}" destId="{3220B826-9875-4094-BA69-96C1A770B9B3}" srcOrd="0" destOrd="0" presId="urn:microsoft.com/office/officeart/2005/8/layout/cycle1"/>
    <dgm:cxn modelId="{AC078231-65CE-4AB7-9C36-FAE6F14E8EB4}" type="presOf" srcId="{BFF275AE-00EE-4AFD-8BF4-B5ED6DD27552}" destId="{7BFDE631-2E8F-4F6F-ACF9-A5B46495B734}" srcOrd="0" destOrd="0" presId="urn:microsoft.com/office/officeart/2005/8/layout/cycle1"/>
    <dgm:cxn modelId="{37AD9AFE-E34F-4465-981B-0D79EE0BFE70}" type="presOf" srcId="{01C68C8C-F745-448E-B878-05271EA30D06}" destId="{BE162259-170E-4EB8-87AC-E874FE039513}" srcOrd="0" destOrd="0" presId="urn:microsoft.com/office/officeart/2005/8/layout/cycle1"/>
    <dgm:cxn modelId="{D6AD2B5B-3156-4927-A7CF-8D0E1AB1A26E}" type="presOf" srcId="{337277E2-6A1F-417F-89B0-8F842BE7626F}" destId="{F601AF15-B509-4C2C-82B5-BEE15769A9DD}" srcOrd="0" destOrd="0" presId="urn:microsoft.com/office/officeart/2005/8/layout/cycle1"/>
    <dgm:cxn modelId="{504E1A13-324D-4A03-95CF-4F05DB7ED910}" type="presOf" srcId="{8E920A4D-B2A5-4ED5-B2F9-C2F4DA195381}" destId="{6825EB56-000F-49FC-A4B1-0096D0F1D3CA}" srcOrd="0" destOrd="0" presId="urn:microsoft.com/office/officeart/2005/8/layout/cycle1"/>
    <dgm:cxn modelId="{1AE564AD-8B59-44B5-9BA6-10E8D0BD96B3}" srcId="{37CBD012-BB99-4CF7-A2FC-3A938DB7A900}" destId="{F8295B86-F94E-443A-8E8C-E99862C12B28}" srcOrd="0" destOrd="0" parTransId="{CD7D8433-E619-4CC7-BCCC-5EC2F04877E9}" sibTransId="{337277E2-6A1F-417F-89B0-8F842BE7626F}"/>
    <dgm:cxn modelId="{F1A8CD6A-9113-4501-8D08-044DDB1EE6FA}" type="presOf" srcId="{F8295B86-F94E-443A-8E8C-E99862C12B28}" destId="{6533268B-9172-499D-BB7B-6CE96B1BBB1E}" srcOrd="0" destOrd="0" presId="urn:microsoft.com/office/officeart/2005/8/layout/cycle1"/>
    <dgm:cxn modelId="{D552DD38-ED37-4898-9927-C591189CF2B8}" type="presOf" srcId="{855D817B-E768-4E9A-A5BA-AE3F8EE4B08B}" destId="{1724AB52-E616-42AE-B08C-0897EBE9017B}" srcOrd="0" destOrd="0" presId="urn:microsoft.com/office/officeart/2005/8/layout/cycle1"/>
    <dgm:cxn modelId="{07FD7A4C-CE43-4752-9F46-AC8C401CA032}" srcId="{37CBD012-BB99-4CF7-A2FC-3A938DB7A900}" destId="{855D817B-E768-4E9A-A5BA-AE3F8EE4B08B}" srcOrd="1" destOrd="0" parTransId="{57C3A6C3-3E23-4196-8850-711369A84712}" sibTransId="{51C30129-4113-48A5-B635-CFDC3FFF2EA6}"/>
    <dgm:cxn modelId="{E30173B5-B5A2-4272-823F-B5F52485126B}" srcId="{37CBD012-BB99-4CF7-A2FC-3A938DB7A900}" destId="{BFF275AE-00EE-4AFD-8BF4-B5ED6DD27552}" srcOrd="2" destOrd="0" parTransId="{F7D45B9D-3AF3-4361-AF10-69394A923E6B}" sibTransId="{01C68C8C-F745-448E-B878-05271EA30D06}"/>
    <dgm:cxn modelId="{5E0DD03E-AEF0-4C30-8E58-CCA1FFA763C9}" type="presOf" srcId="{51C30129-4113-48A5-B635-CFDC3FFF2EA6}" destId="{BA2810BC-E43C-4D28-AA96-1ECBF2D0C111}" srcOrd="0" destOrd="0" presId="urn:microsoft.com/office/officeart/2005/8/layout/cycle1"/>
    <dgm:cxn modelId="{E03D44C9-611C-4C60-9CE3-92982C11335F}" srcId="{37CBD012-BB99-4CF7-A2FC-3A938DB7A900}" destId="{B1DFF3AE-CBC1-4DB2-8534-66CD763D1EFE}" srcOrd="4" destOrd="0" parTransId="{EE813F8C-2729-4EAB-B694-17ED276B9DF9}" sibTransId="{8E920A4D-B2A5-4ED5-B2F9-C2F4DA195381}"/>
    <dgm:cxn modelId="{1B633C30-BE0A-4AC9-898E-F1F21DBA094D}" srcId="{37CBD012-BB99-4CF7-A2FC-3A938DB7A900}" destId="{B6A7C0FC-1721-459E-9E60-15ACFEDCE81D}" srcOrd="3" destOrd="0" parTransId="{48015C58-DFAD-4196-AA9D-BD356C58010A}" sibTransId="{FF747BB8-1C4A-4C6A-9FE3-20300EC6F0B8}"/>
    <dgm:cxn modelId="{7CF4BFEB-5B79-4E4F-AA70-C48C36DCEE67}" type="presOf" srcId="{B1DFF3AE-CBC1-4DB2-8534-66CD763D1EFE}" destId="{28CA234A-D58F-4277-B225-32D226AEBFA0}" srcOrd="0" destOrd="0" presId="urn:microsoft.com/office/officeart/2005/8/layout/cycle1"/>
    <dgm:cxn modelId="{C55DA2C3-206D-437E-8D3A-4F9B4CFD09E8}" type="presOf" srcId="{37CBD012-BB99-4CF7-A2FC-3A938DB7A900}" destId="{37A3C9CD-0EDB-41EB-9FDC-8162A7E99251}" srcOrd="0" destOrd="0" presId="urn:microsoft.com/office/officeart/2005/8/layout/cycle1"/>
    <dgm:cxn modelId="{35AA2728-DF71-4E7A-ABDB-D6F07F2CB201}" type="presParOf" srcId="{37A3C9CD-0EDB-41EB-9FDC-8162A7E99251}" destId="{277DE174-B0A0-411D-905F-113353AA5988}" srcOrd="0" destOrd="0" presId="urn:microsoft.com/office/officeart/2005/8/layout/cycle1"/>
    <dgm:cxn modelId="{71089584-4E33-434C-81B9-593309976CEC}" type="presParOf" srcId="{37A3C9CD-0EDB-41EB-9FDC-8162A7E99251}" destId="{6533268B-9172-499D-BB7B-6CE96B1BBB1E}" srcOrd="1" destOrd="0" presId="urn:microsoft.com/office/officeart/2005/8/layout/cycle1"/>
    <dgm:cxn modelId="{31AC9F33-BA1A-445A-8100-63586925A5A7}" type="presParOf" srcId="{37A3C9CD-0EDB-41EB-9FDC-8162A7E99251}" destId="{F601AF15-B509-4C2C-82B5-BEE15769A9DD}" srcOrd="2" destOrd="0" presId="urn:microsoft.com/office/officeart/2005/8/layout/cycle1"/>
    <dgm:cxn modelId="{843B2758-79B7-45B7-B491-7F3B56A4142C}" type="presParOf" srcId="{37A3C9CD-0EDB-41EB-9FDC-8162A7E99251}" destId="{EABB293A-784C-48C0-9C87-FF72EF9605D8}" srcOrd="3" destOrd="0" presId="urn:microsoft.com/office/officeart/2005/8/layout/cycle1"/>
    <dgm:cxn modelId="{D36B3FD8-9B55-4188-AB08-9EB10AFE7CC2}" type="presParOf" srcId="{37A3C9CD-0EDB-41EB-9FDC-8162A7E99251}" destId="{1724AB52-E616-42AE-B08C-0897EBE9017B}" srcOrd="4" destOrd="0" presId="urn:microsoft.com/office/officeart/2005/8/layout/cycle1"/>
    <dgm:cxn modelId="{4665769E-04B8-4A4B-A2AC-8387FB8F4422}" type="presParOf" srcId="{37A3C9CD-0EDB-41EB-9FDC-8162A7E99251}" destId="{BA2810BC-E43C-4D28-AA96-1ECBF2D0C111}" srcOrd="5" destOrd="0" presId="urn:microsoft.com/office/officeart/2005/8/layout/cycle1"/>
    <dgm:cxn modelId="{9EC960CE-1093-4F11-AA28-0F07096CA63D}" type="presParOf" srcId="{37A3C9CD-0EDB-41EB-9FDC-8162A7E99251}" destId="{DC6330AA-6C11-4356-B381-820C7C84850F}" srcOrd="6" destOrd="0" presId="urn:microsoft.com/office/officeart/2005/8/layout/cycle1"/>
    <dgm:cxn modelId="{1BFAD4E4-BA4E-4EC3-801E-DF158AF165F9}" type="presParOf" srcId="{37A3C9CD-0EDB-41EB-9FDC-8162A7E99251}" destId="{7BFDE631-2E8F-4F6F-ACF9-A5B46495B734}" srcOrd="7" destOrd="0" presId="urn:microsoft.com/office/officeart/2005/8/layout/cycle1"/>
    <dgm:cxn modelId="{59619560-EE46-4D61-B7A9-E8985FB97065}" type="presParOf" srcId="{37A3C9CD-0EDB-41EB-9FDC-8162A7E99251}" destId="{BE162259-170E-4EB8-87AC-E874FE039513}" srcOrd="8" destOrd="0" presId="urn:microsoft.com/office/officeart/2005/8/layout/cycle1"/>
    <dgm:cxn modelId="{98648600-4DDA-484B-B548-B6979AD43E69}" type="presParOf" srcId="{37A3C9CD-0EDB-41EB-9FDC-8162A7E99251}" destId="{51E093C2-119E-40F6-965C-ADC950BA657C}" srcOrd="9" destOrd="0" presId="urn:microsoft.com/office/officeart/2005/8/layout/cycle1"/>
    <dgm:cxn modelId="{15A66520-F375-4B82-BA78-7A0140446EC4}" type="presParOf" srcId="{37A3C9CD-0EDB-41EB-9FDC-8162A7E99251}" destId="{A8FB4750-D3B4-4D67-AD0C-5EEB7C5744CB}" srcOrd="10" destOrd="0" presId="urn:microsoft.com/office/officeart/2005/8/layout/cycle1"/>
    <dgm:cxn modelId="{90C33500-1EDB-4488-BE8A-04A5BBCF778D}" type="presParOf" srcId="{37A3C9CD-0EDB-41EB-9FDC-8162A7E99251}" destId="{3220B826-9875-4094-BA69-96C1A770B9B3}" srcOrd="11" destOrd="0" presId="urn:microsoft.com/office/officeart/2005/8/layout/cycle1"/>
    <dgm:cxn modelId="{63EECA01-F909-4D72-B0C4-7A38608F5EE6}" type="presParOf" srcId="{37A3C9CD-0EDB-41EB-9FDC-8162A7E99251}" destId="{B4775CDB-0A9E-460A-B412-D406BE9B203E}" srcOrd="12" destOrd="0" presId="urn:microsoft.com/office/officeart/2005/8/layout/cycle1"/>
    <dgm:cxn modelId="{0936E157-E0E5-4EDD-A746-A9914F1992F5}" type="presParOf" srcId="{37A3C9CD-0EDB-41EB-9FDC-8162A7E99251}" destId="{28CA234A-D58F-4277-B225-32D226AEBFA0}" srcOrd="13" destOrd="0" presId="urn:microsoft.com/office/officeart/2005/8/layout/cycle1"/>
    <dgm:cxn modelId="{37F8B415-1258-446E-99B0-2CD54564D09E}" type="presParOf" srcId="{37A3C9CD-0EDB-41EB-9FDC-8162A7E99251}" destId="{6825EB56-000F-49FC-A4B1-0096D0F1D3C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56E6DC-C708-417A-8FFB-799377BEDFFF}" type="doc">
      <dgm:prSet loTypeId="urn:microsoft.com/office/officeart/2005/8/layout/lProcess2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F4513D17-591E-4C4D-8C6A-929D4F80E885}">
      <dgm:prSet phldrT="[Text]"/>
      <dgm:spPr/>
      <dgm:t>
        <a:bodyPr/>
        <a:lstStyle/>
        <a:p>
          <a:r>
            <a:rPr lang="en-US" dirty="0" smtClean="0"/>
            <a:t>Diffracted beam optics</a:t>
          </a:r>
          <a:endParaRPr lang="el-GR" dirty="0"/>
        </a:p>
      </dgm:t>
    </dgm:pt>
    <dgm:pt modelId="{432E4E7D-2697-43FA-A9E6-160A2888A15C}" type="parTrans" cxnId="{50FEB3B5-4EC4-4EA9-BBFC-319686411EBE}">
      <dgm:prSet/>
      <dgm:spPr/>
      <dgm:t>
        <a:bodyPr/>
        <a:lstStyle/>
        <a:p>
          <a:endParaRPr lang="el-GR"/>
        </a:p>
      </dgm:t>
    </dgm:pt>
    <dgm:pt modelId="{5E44E485-B2EA-4E68-A1B6-AFD66ED00F83}" type="sibTrans" cxnId="{50FEB3B5-4EC4-4EA9-BBFC-319686411EBE}">
      <dgm:prSet/>
      <dgm:spPr/>
      <dgm:t>
        <a:bodyPr/>
        <a:lstStyle/>
        <a:p>
          <a:endParaRPr lang="el-GR"/>
        </a:p>
      </dgm:t>
    </dgm:pt>
    <dgm:pt modelId="{EF89947C-8DE5-42ED-BA3C-1FCDC0683E20}">
      <dgm:prSet phldrT="[Text]"/>
      <dgm:spPr/>
      <dgm:t>
        <a:bodyPr/>
        <a:lstStyle/>
        <a:p>
          <a:r>
            <a:rPr lang="en-US" dirty="0" err="1" smtClean="0"/>
            <a:t>Soller</a:t>
          </a:r>
          <a:r>
            <a:rPr lang="en-US" dirty="0" smtClean="0"/>
            <a:t> slits</a:t>
          </a:r>
          <a:endParaRPr lang="el-GR" dirty="0"/>
        </a:p>
      </dgm:t>
    </dgm:pt>
    <dgm:pt modelId="{3715BE98-2D2A-4295-BEE6-04DDB6B3869C}" type="parTrans" cxnId="{75DBCE31-AC1A-49CE-96D5-0181974ACA2D}">
      <dgm:prSet/>
      <dgm:spPr/>
      <dgm:t>
        <a:bodyPr/>
        <a:lstStyle/>
        <a:p>
          <a:endParaRPr lang="el-GR"/>
        </a:p>
      </dgm:t>
    </dgm:pt>
    <dgm:pt modelId="{191C9E75-BE11-4341-80BA-5D34CC914FF9}" type="sibTrans" cxnId="{75DBCE31-AC1A-49CE-96D5-0181974ACA2D}">
      <dgm:prSet/>
      <dgm:spPr/>
      <dgm:t>
        <a:bodyPr/>
        <a:lstStyle/>
        <a:p>
          <a:endParaRPr lang="el-GR"/>
        </a:p>
      </dgm:t>
    </dgm:pt>
    <dgm:pt modelId="{B412C5CA-74EA-4BFC-8ED9-38872D661D81}">
      <dgm:prSet phldrT="[Text]"/>
      <dgm:spPr/>
      <dgm:t>
        <a:bodyPr/>
        <a:lstStyle/>
        <a:p>
          <a:r>
            <a:rPr lang="en-US" dirty="0" smtClean="0"/>
            <a:t>Receiving slits</a:t>
          </a:r>
          <a:endParaRPr lang="el-GR" dirty="0"/>
        </a:p>
      </dgm:t>
    </dgm:pt>
    <dgm:pt modelId="{2226809D-9663-4267-B8FA-B5EE6699E7FD}" type="parTrans" cxnId="{9306A376-2393-4301-89D2-6365915FA283}">
      <dgm:prSet/>
      <dgm:spPr/>
      <dgm:t>
        <a:bodyPr/>
        <a:lstStyle/>
        <a:p>
          <a:endParaRPr lang="el-GR"/>
        </a:p>
      </dgm:t>
    </dgm:pt>
    <dgm:pt modelId="{1AC67D31-685B-46D4-9840-6B3DA95E4F53}" type="sibTrans" cxnId="{9306A376-2393-4301-89D2-6365915FA283}">
      <dgm:prSet/>
      <dgm:spPr/>
      <dgm:t>
        <a:bodyPr/>
        <a:lstStyle/>
        <a:p>
          <a:endParaRPr lang="el-GR"/>
        </a:p>
      </dgm:t>
    </dgm:pt>
    <dgm:pt modelId="{2C91C8F4-345A-4DCC-9986-7892CA2A652A}">
      <dgm:prSet phldrT="[Text]"/>
      <dgm:spPr/>
      <dgm:t>
        <a:bodyPr/>
        <a:lstStyle/>
        <a:p>
          <a:r>
            <a:rPr lang="en-US" dirty="0" smtClean="0"/>
            <a:t>Cu absorber </a:t>
          </a:r>
          <a:endParaRPr lang="el-GR" dirty="0"/>
        </a:p>
      </dgm:t>
    </dgm:pt>
    <dgm:pt modelId="{99956C59-E15B-4E22-8C47-4770A1275B58}" type="parTrans" cxnId="{C9E9695F-D778-4E35-BC59-480D9CAB2A89}">
      <dgm:prSet/>
      <dgm:spPr/>
      <dgm:t>
        <a:bodyPr/>
        <a:lstStyle/>
        <a:p>
          <a:endParaRPr lang="el-GR"/>
        </a:p>
      </dgm:t>
    </dgm:pt>
    <dgm:pt modelId="{88D4E6F0-7600-4A9D-B6A8-86C0E4F76C34}" type="sibTrans" cxnId="{C9E9695F-D778-4E35-BC59-480D9CAB2A89}">
      <dgm:prSet/>
      <dgm:spPr/>
      <dgm:t>
        <a:bodyPr/>
        <a:lstStyle/>
        <a:p>
          <a:endParaRPr lang="el-GR"/>
        </a:p>
      </dgm:t>
    </dgm:pt>
    <dgm:pt modelId="{9B8449F7-8E30-49E7-9FB5-BB43DABD445B}">
      <dgm:prSet phldrT="[Text]"/>
      <dgm:spPr/>
      <dgm:t>
        <a:bodyPr/>
        <a:lstStyle/>
        <a:p>
          <a:r>
            <a:rPr lang="en-US" dirty="0" smtClean="0"/>
            <a:t>Ni k</a:t>
          </a:r>
          <a:r>
            <a:rPr lang="el-GR" dirty="0" smtClean="0"/>
            <a:t>β</a:t>
          </a:r>
          <a:r>
            <a:rPr lang="en-US" dirty="0" smtClean="0"/>
            <a:t> filter</a:t>
          </a:r>
          <a:endParaRPr lang="el-GR" dirty="0"/>
        </a:p>
      </dgm:t>
    </dgm:pt>
    <dgm:pt modelId="{D02F5C88-9735-4287-90C0-4188C740E876}" type="parTrans" cxnId="{4A8FFC9D-9ED8-440D-9EB3-A2B39E952725}">
      <dgm:prSet/>
      <dgm:spPr/>
      <dgm:t>
        <a:bodyPr/>
        <a:lstStyle/>
        <a:p>
          <a:endParaRPr lang="el-GR"/>
        </a:p>
      </dgm:t>
    </dgm:pt>
    <dgm:pt modelId="{00735164-9A5E-4477-BFD1-2F53BF9B5710}" type="sibTrans" cxnId="{4A8FFC9D-9ED8-440D-9EB3-A2B39E952725}">
      <dgm:prSet/>
      <dgm:spPr/>
      <dgm:t>
        <a:bodyPr/>
        <a:lstStyle/>
        <a:p>
          <a:endParaRPr lang="el-GR"/>
        </a:p>
      </dgm:t>
    </dgm:pt>
    <dgm:pt modelId="{29DA4DDE-A0BC-4D03-A79B-C0A6291DB7F6}">
      <dgm:prSet phldrT="[Text]"/>
      <dgm:spPr/>
      <dgm:t>
        <a:bodyPr/>
        <a:lstStyle/>
        <a:p>
          <a:r>
            <a:rPr lang="en-US" dirty="0" err="1" smtClean="0"/>
            <a:t>monochromator</a:t>
          </a:r>
          <a:endParaRPr lang="el-GR" dirty="0"/>
        </a:p>
      </dgm:t>
    </dgm:pt>
    <dgm:pt modelId="{68D99238-38F5-48DF-9DBA-A6C1B8E74987}" type="parTrans" cxnId="{DCBB61B9-9C2A-42BD-8AAE-CA27F8D137EE}">
      <dgm:prSet/>
      <dgm:spPr/>
      <dgm:t>
        <a:bodyPr/>
        <a:lstStyle/>
        <a:p>
          <a:endParaRPr lang="el-GR"/>
        </a:p>
      </dgm:t>
    </dgm:pt>
    <dgm:pt modelId="{08CEAF90-B5F2-4B46-91E5-E3DC90A3BF28}" type="sibTrans" cxnId="{DCBB61B9-9C2A-42BD-8AAE-CA27F8D137EE}">
      <dgm:prSet/>
      <dgm:spPr/>
      <dgm:t>
        <a:bodyPr/>
        <a:lstStyle/>
        <a:p>
          <a:endParaRPr lang="el-GR"/>
        </a:p>
      </dgm:t>
    </dgm:pt>
    <dgm:pt modelId="{24B92AF6-823F-4C75-B1BF-43ED8D155A20}" type="pres">
      <dgm:prSet presAssocID="{4A56E6DC-C708-417A-8FFB-799377BEDF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B5E7D70-53BE-44A6-8906-55DFED247E99}" type="pres">
      <dgm:prSet presAssocID="{F4513D17-591E-4C4D-8C6A-929D4F80E885}" presName="compNode" presStyleCnt="0"/>
      <dgm:spPr/>
    </dgm:pt>
    <dgm:pt modelId="{97CFDDD5-AC0C-4AF5-9214-CB08233ED23A}" type="pres">
      <dgm:prSet presAssocID="{F4513D17-591E-4C4D-8C6A-929D4F80E885}" presName="aNode" presStyleLbl="bgShp" presStyleIdx="0" presStyleCnt="1"/>
      <dgm:spPr/>
      <dgm:t>
        <a:bodyPr/>
        <a:lstStyle/>
        <a:p>
          <a:endParaRPr lang="el-GR"/>
        </a:p>
      </dgm:t>
    </dgm:pt>
    <dgm:pt modelId="{7A4C6AF7-E2A7-420C-AB46-69CF0138CBAC}" type="pres">
      <dgm:prSet presAssocID="{F4513D17-591E-4C4D-8C6A-929D4F80E885}" presName="textNode" presStyleLbl="bgShp" presStyleIdx="0" presStyleCnt="1"/>
      <dgm:spPr/>
      <dgm:t>
        <a:bodyPr/>
        <a:lstStyle/>
        <a:p>
          <a:endParaRPr lang="el-GR"/>
        </a:p>
      </dgm:t>
    </dgm:pt>
    <dgm:pt modelId="{AC2DB526-E0BE-4D61-A59E-C44324A32449}" type="pres">
      <dgm:prSet presAssocID="{F4513D17-591E-4C4D-8C6A-929D4F80E885}" presName="compChildNode" presStyleCnt="0"/>
      <dgm:spPr/>
    </dgm:pt>
    <dgm:pt modelId="{DE68EC68-E474-4A01-8EEF-772DFDE32945}" type="pres">
      <dgm:prSet presAssocID="{F4513D17-591E-4C4D-8C6A-929D4F80E885}" presName="theInnerList" presStyleCnt="0"/>
      <dgm:spPr/>
    </dgm:pt>
    <dgm:pt modelId="{5D949114-7C08-45EC-A800-7EE8356FBAA0}" type="pres">
      <dgm:prSet presAssocID="{EF89947C-8DE5-42ED-BA3C-1FCDC0683E20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FED2DD4-A06B-4184-8B65-31803532EB56}" type="pres">
      <dgm:prSet presAssocID="{EF89947C-8DE5-42ED-BA3C-1FCDC0683E20}" presName="aSpace2" presStyleCnt="0"/>
      <dgm:spPr/>
    </dgm:pt>
    <dgm:pt modelId="{2516B05F-A6D9-4061-83E9-12580D6059D3}" type="pres">
      <dgm:prSet presAssocID="{B412C5CA-74EA-4BFC-8ED9-38872D661D81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470758-51DC-4B4F-B731-DCB1D94FC018}" type="pres">
      <dgm:prSet presAssocID="{B412C5CA-74EA-4BFC-8ED9-38872D661D81}" presName="aSpace2" presStyleCnt="0"/>
      <dgm:spPr/>
    </dgm:pt>
    <dgm:pt modelId="{444FE76D-9AAC-42E4-BE61-9792906579C1}" type="pres">
      <dgm:prSet presAssocID="{2C91C8F4-345A-4DCC-9986-7892CA2A652A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7DDCDD5-30D2-49B3-AAA6-CF10856D2A8D}" type="pres">
      <dgm:prSet presAssocID="{2C91C8F4-345A-4DCC-9986-7892CA2A652A}" presName="aSpace2" presStyleCnt="0"/>
      <dgm:spPr/>
    </dgm:pt>
    <dgm:pt modelId="{ACE90CDF-1D8B-45C9-AD23-38A14EE0715C}" type="pres">
      <dgm:prSet presAssocID="{9B8449F7-8E30-49E7-9FB5-BB43DABD445B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F8B0BD0-0C58-4803-8E2C-FF3E68F1D69D}" type="pres">
      <dgm:prSet presAssocID="{9B8449F7-8E30-49E7-9FB5-BB43DABD445B}" presName="aSpace2" presStyleCnt="0"/>
      <dgm:spPr/>
    </dgm:pt>
    <dgm:pt modelId="{CC614AC7-1DBC-46BD-A94B-4C7AC02C24C1}" type="pres">
      <dgm:prSet presAssocID="{29DA4DDE-A0BC-4D03-A79B-C0A6291DB7F6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CBB61B9-9C2A-42BD-8AAE-CA27F8D137EE}" srcId="{F4513D17-591E-4C4D-8C6A-929D4F80E885}" destId="{29DA4DDE-A0BC-4D03-A79B-C0A6291DB7F6}" srcOrd="4" destOrd="0" parTransId="{68D99238-38F5-48DF-9DBA-A6C1B8E74987}" sibTransId="{08CEAF90-B5F2-4B46-91E5-E3DC90A3BF28}"/>
    <dgm:cxn modelId="{1B86D23F-153B-441B-926A-FE83890E2C05}" type="presOf" srcId="{F4513D17-591E-4C4D-8C6A-929D4F80E885}" destId="{97CFDDD5-AC0C-4AF5-9214-CB08233ED23A}" srcOrd="0" destOrd="0" presId="urn:microsoft.com/office/officeart/2005/8/layout/lProcess2"/>
    <dgm:cxn modelId="{75DBCE31-AC1A-49CE-96D5-0181974ACA2D}" srcId="{F4513D17-591E-4C4D-8C6A-929D4F80E885}" destId="{EF89947C-8DE5-42ED-BA3C-1FCDC0683E20}" srcOrd="0" destOrd="0" parTransId="{3715BE98-2D2A-4295-BEE6-04DDB6B3869C}" sibTransId="{191C9E75-BE11-4341-80BA-5D34CC914FF9}"/>
    <dgm:cxn modelId="{51492875-5C29-4138-B29D-F8FD6FC4A5CA}" type="presOf" srcId="{9B8449F7-8E30-49E7-9FB5-BB43DABD445B}" destId="{ACE90CDF-1D8B-45C9-AD23-38A14EE0715C}" srcOrd="0" destOrd="0" presId="urn:microsoft.com/office/officeart/2005/8/layout/lProcess2"/>
    <dgm:cxn modelId="{C32A1FD5-B914-4D69-A000-4E5E27AA9927}" type="presOf" srcId="{29DA4DDE-A0BC-4D03-A79B-C0A6291DB7F6}" destId="{CC614AC7-1DBC-46BD-A94B-4C7AC02C24C1}" srcOrd="0" destOrd="0" presId="urn:microsoft.com/office/officeart/2005/8/layout/lProcess2"/>
    <dgm:cxn modelId="{FE93F54F-C228-4C67-91A0-02864C9635DA}" type="presOf" srcId="{B412C5CA-74EA-4BFC-8ED9-38872D661D81}" destId="{2516B05F-A6D9-4061-83E9-12580D6059D3}" srcOrd="0" destOrd="0" presId="urn:microsoft.com/office/officeart/2005/8/layout/lProcess2"/>
    <dgm:cxn modelId="{E00EBCFC-C512-4308-B12D-FFB6D4D333A4}" type="presOf" srcId="{F4513D17-591E-4C4D-8C6A-929D4F80E885}" destId="{7A4C6AF7-E2A7-420C-AB46-69CF0138CBAC}" srcOrd="1" destOrd="0" presId="urn:microsoft.com/office/officeart/2005/8/layout/lProcess2"/>
    <dgm:cxn modelId="{44493FBD-AE99-4725-B041-66EBCA1D0AC4}" type="presOf" srcId="{EF89947C-8DE5-42ED-BA3C-1FCDC0683E20}" destId="{5D949114-7C08-45EC-A800-7EE8356FBAA0}" srcOrd="0" destOrd="0" presId="urn:microsoft.com/office/officeart/2005/8/layout/lProcess2"/>
    <dgm:cxn modelId="{9306A376-2393-4301-89D2-6365915FA283}" srcId="{F4513D17-591E-4C4D-8C6A-929D4F80E885}" destId="{B412C5CA-74EA-4BFC-8ED9-38872D661D81}" srcOrd="1" destOrd="0" parTransId="{2226809D-9663-4267-B8FA-B5EE6699E7FD}" sibTransId="{1AC67D31-685B-46D4-9840-6B3DA95E4F53}"/>
    <dgm:cxn modelId="{C9E9695F-D778-4E35-BC59-480D9CAB2A89}" srcId="{F4513D17-591E-4C4D-8C6A-929D4F80E885}" destId="{2C91C8F4-345A-4DCC-9986-7892CA2A652A}" srcOrd="2" destOrd="0" parTransId="{99956C59-E15B-4E22-8C47-4770A1275B58}" sibTransId="{88D4E6F0-7600-4A9D-B6A8-86C0E4F76C34}"/>
    <dgm:cxn modelId="{AA755C41-66C8-4057-AC12-19A729B23580}" type="presOf" srcId="{4A56E6DC-C708-417A-8FFB-799377BEDFFF}" destId="{24B92AF6-823F-4C75-B1BF-43ED8D155A20}" srcOrd="0" destOrd="0" presId="urn:microsoft.com/office/officeart/2005/8/layout/lProcess2"/>
    <dgm:cxn modelId="{6C993C21-1AE0-4BC8-8588-A8A08DA98732}" type="presOf" srcId="{2C91C8F4-345A-4DCC-9986-7892CA2A652A}" destId="{444FE76D-9AAC-42E4-BE61-9792906579C1}" srcOrd="0" destOrd="0" presId="urn:microsoft.com/office/officeart/2005/8/layout/lProcess2"/>
    <dgm:cxn modelId="{50FEB3B5-4EC4-4EA9-BBFC-319686411EBE}" srcId="{4A56E6DC-C708-417A-8FFB-799377BEDFFF}" destId="{F4513D17-591E-4C4D-8C6A-929D4F80E885}" srcOrd="0" destOrd="0" parTransId="{432E4E7D-2697-43FA-A9E6-160A2888A15C}" sibTransId="{5E44E485-B2EA-4E68-A1B6-AFD66ED00F83}"/>
    <dgm:cxn modelId="{4A8FFC9D-9ED8-440D-9EB3-A2B39E952725}" srcId="{F4513D17-591E-4C4D-8C6A-929D4F80E885}" destId="{9B8449F7-8E30-49E7-9FB5-BB43DABD445B}" srcOrd="3" destOrd="0" parTransId="{D02F5C88-9735-4287-90C0-4188C740E876}" sibTransId="{00735164-9A5E-4477-BFD1-2F53BF9B5710}"/>
    <dgm:cxn modelId="{775DEBCC-E402-43AA-B8AB-320C4BF4D368}" type="presParOf" srcId="{24B92AF6-823F-4C75-B1BF-43ED8D155A20}" destId="{AB5E7D70-53BE-44A6-8906-55DFED247E99}" srcOrd="0" destOrd="0" presId="urn:microsoft.com/office/officeart/2005/8/layout/lProcess2"/>
    <dgm:cxn modelId="{E7DD15BA-AC80-4E09-9AD9-CB5DA790F2A5}" type="presParOf" srcId="{AB5E7D70-53BE-44A6-8906-55DFED247E99}" destId="{97CFDDD5-AC0C-4AF5-9214-CB08233ED23A}" srcOrd="0" destOrd="0" presId="urn:microsoft.com/office/officeart/2005/8/layout/lProcess2"/>
    <dgm:cxn modelId="{B5FA0069-2EF3-4E22-952F-2006CC69E349}" type="presParOf" srcId="{AB5E7D70-53BE-44A6-8906-55DFED247E99}" destId="{7A4C6AF7-E2A7-420C-AB46-69CF0138CBAC}" srcOrd="1" destOrd="0" presId="urn:microsoft.com/office/officeart/2005/8/layout/lProcess2"/>
    <dgm:cxn modelId="{51AB20E8-830F-40AA-88EF-8FD563AA842B}" type="presParOf" srcId="{AB5E7D70-53BE-44A6-8906-55DFED247E99}" destId="{AC2DB526-E0BE-4D61-A59E-C44324A32449}" srcOrd="2" destOrd="0" presId="urn:microsoft.com/office/officeart/2005/8/layout/lProcess2"/>
    <dgm:cxn modelId="{653ED320-F49C-4268-A7FF-38E9B52B3046}" type="presParOf" srcId="{AC2DB526-E0BE-4D61-A59E-C44324A32449}" destId="{DE68EC68-E474-4A01-8EEF-772DFDE32945}" srcOrd="0" destOrd="0" presId="urn:microsoft.com/office/officeart/2005/8/layout/lProcess2"/>
    <dgm:cxn modelId="{0D8539A2-AB2A-4731-A642-8944623C3938}" type="presParOf" srcId="{DE68EC68-E474-4A01-8EEF-772DFDE32945}" destId="{5D949114-7C08-45EC-A800-7EE8356FBAA0}" srcOrd="0" destOrd="0" presId="urn:microsoft.com/office/officeart/2005/8/layout/lProcess2"/>
    <dgm:cxn modelId="{683B54AD-C401-4295-9196-3B5B07A5E226}" type="presParOf" srcId="{DE68EC68-E474-4A01-8EEF-772DFDE32945}" destId="{CFED2DD4-A06B-4184-8B65-31803532EB56}" srcOrd="1" destOrd="0" presId="urn:microsoft.com/office/officeart/2005/8/layout/lProcess2"/>
    <dgm:cxn modelId="{EEC17D68-CAEF-4415-945A-D89DC2CF1D56}" type="presParOf" srcId="{DE68EC68-E474-4A01-8EEF-772DFDE32945}" destId="{2516B05F-A6D9-4061-83E9-12580D6059D3}" srcOrd="2" destOrd="0" presId="urn:microsoft.com/office/officeart/2005/8/layout/lProcess2"/>
    <dgm:cxn modelId="{399E9CE2-B734-4455-BEB2-CD421263B11B}" type="presParOf" srcId="{DE68EC68-E474-4A01-8EEF-772DFDE32945}" destId="{3D470758-51DC-4B4F-B731-DCB1D94FC018}" srcOrd="3" destOrd="0" presId="urn:microsoft.com/office/officeart/2005/8/layout/lProcess2"/>
    <dgm:cxn modelId="{113A6A47-AFFC-4F21-A830-D1E255EE3BA5}" type="presParOf" srcId="{DE68EC68-E474-4A01-8EEF-772DFDE32945}" destId="{444FE76D-9AAC-42E4-BE61-9792906579C1}" srcOrd="4" destOrd="0" presId="urn:microsoft.com/office/officeart/2005/8/layout/lProcess2"/>
    <dgm:cxn modelId="{AC39E378-C153-4502-81C7-2FABED1B924D}" type="presParOf" srcId="{DE68EC68-E474-4A01-8EEF-772DFDE32945}" destId="{F7DDCDD5-30D2-49B3-AAA6-CF10856D2A8D}" srcOrd="5" destOrd="0" presId="urn:microsoft.com/office/officeart/2005/8/layout/lProcess2"/>
    <dgm:cxn modelId="{45998B62-0980-4EA1-8014-2F05BC44A2A0}" type="presParOf" srcId="{DE68EC68-E474-4A01-8EEF-772DFDE32945}" destId="{ACE90CDF-1D8B-45C9-AD23-38A14EE0715C}" srcOrd="6" destOrd="0" presId="urn:microsoft.com/office/officeart/2005/8/layout/lProcess2"/>
    <dgm:cxn modelId="{1C7EF150-12E8-4B03-9A1E-6DD351C1555D}" type="presParOf" srcId="{DE68EC68-E474-4A01-8EEF-772DFDE32945}" destId="{AF8B0BD0-0C58-4803-8E2C-FF3E68F1D69D}" srcOrd="7" destOrd="0" presId="urn:microsoft.com/office/officeart/2005/8/layout/lProcess2"/>
    <dgm:cxn modelId="{ACA132AA-0E87-4259-9D21-285C9C42DB16}" type="presParOf" srcId="{DE68EC68-E474-4A01-8EEF-772DFDE32945}" destId="{CC614AC7-1DBC-46BD-A94B-4C7AC02C24C1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56E6DC-C708-417A-8FFB-799377BEDFFF}" type="doc">
      <dgm:prSet loTypeId="urn:microsoft.com/office/officeart/2005/8/layout/lProcess2" loCatId="list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l-GR"/>
        </a:p>
      </dgm:t>
    </dgm:pt>
    <dgm:pt modelId="{F4513D17-591E-4C4D-8C6A-929D4F80E885}">
      <dgm:prSet phldrT="[Text]"/>
      <dgm:spPr/>
      <dgm:t>
        <a:bodyPr/>
        <a:lstStyle/>
        <a:p>
          <a:r>
            <a:rPr lang="en-US" dirty="0" smtClean="0"/>
            <a:t>Primary beam optics</a:t>
          </a:r>
          <a:endParaRPr lang="el-GR" dirty="0"/>
        </a:p>
      </dgm:t>
    </dgm:pt>
    <dgm:pt modelId="{432E4E7D-2697-43FA-A9E6-160A2888A15C}" type="parTrans" cxnId="{50FEB3B5-4EC4-4EA9-BBFC-319686411EBE}">
      <dgm:prSet/>
      <dgm:spPr/>
      <dgm:t>
        <a:bodyPr/>
        <a:lstStyle/>
        <a:p>
          <a:endParaRPr lang="el-GR"/>
        </a:p>
      </dgm:t>
    </dgm:pt>
    <dgm:pt modelId="{5E44E485-B2EA-4E68-A1B6-AFD66ED00F83}" type="sibTrans" cxnId="{50FEB3B5-4EC4-4EA9-BBFC-319686411EBE}">
      <dgm:prSet/>
      <dgm:spPr/>
      <dgm:t>
        <a:bodyPr/>
        <a:lstStyle/>
        <a:p>
          <a:endParaRPr lang="el-GR"/>
        </a:p>
      </dgm:t>
    </dgm:pt>
    <dgm:pt modelId="{EF89947C-8DE5-42ED-BA3C-1FCDC0683E20}">
      <dgm:prSet phldrT="[Text]"/>
      <dgm:spPr/>
      <dgm:t>
        <a:bodyPr/>
        <a:lstStyle/>
        <a:p>
          <a:r>
            <a:rPr lang="en-US" dirty="0" err="1" smtClean="0"/>
            <a:t>Soller</a:t>
          </a:r>
          <a:r>
            <a:rPr lang="en-US" dirty="0" smtClean="0"/>
            <a:t> slits</a:t>
          </a:r>
          <a:endParaRPr lang="el-GR" dirty="0"/>
        </a:p>
      </dgm:t>
    </dgm:pt>
    <dgm:pt modelId="{3715BE98-2D2A-4295-BEE6-04DDB6B3869C}" type="parTrans" cxnId="{75DBCE31-AC1A-49CE-96D5-0181974ACA2D}">
      <dgm:prSet/>
      <dgm:spPr/>
      <dgm:t>
        <a:bodyPr/>
        <a:lstStyle/>
        <a:p>
          <a:endParaRPr lang="el-GR"/>
        </a:p>
      </dgm:t>
    </dgm:pt>
    <dgm:pt modelId="{191C9E75-BE11-4341-80BA-5D34CC914FF9}" type="sibTrans" cxnId="{75DBCE31-AC1A-49CE-96D5-0181974ACA2D}">
      <dgm:prSet/>
      <dgm:spPr/>
      <dgm:t>
        <a:bodyPr/>
        <a:lstStyle/>
        <a:p>
          <a:endParaRPr lang="el-GR"/>
        </a:p>
      </dgm:t>
    </dgm:pt>
    <dgm:pt modelId="{B412C5CA-74EA-4BFC-8ED9-38872D661D81}">
      <dgm:prSet phldrT="[Text]"/>
      <dgm:spPr/>
      <dgm:t>
        <a:bodyPr/>
        <a:lstStyle/>
        <a:p>
          <a:r>
            <a:rPr lang="en-US" dirty="0" smtClean="0"/>
            <a:t>Divergence slits</a:t>
          </a:r>
          <a:endParaRPr lang="el-GR" dirty="0"/>
        </a:p>
      </dgm:t>
    </dgm:pt>
    <dgm:pt modelId="{2226809D-9663-4267-B8FA-B5EE6699E7FD}" type="parTrans" cxnId="{9306A376-2393-4301-89D2-6365915FA283}">
      <dgm:prSet/>
      <dgm:spPr/>
      <dgm:t>
        <a:bodyPr/>
        <a:lstStyle/>
        <a:p>
          <a:endParaRPr lang="el-GR"/>
        </a:p>
      </dgm:t>
    </dgm:pt>
    <dgm:pt modelId="{1AC67D31-685B-46D4-9840-6B3DA95E4F53}" type="sibTrans" cxnId="{9306A376-2393-4301-89D2-6365915FA283}">
      <dgm:prSet/>
      <dgm:spPr/>
      <dgm:t>
        <a:bodyPr/>
        <a:lstStyle/>
        <a:p>
          <a:endParaRPr lang="el-GR"/>
        </a:p>
      </dgm:t>
    </dgm:pt>
    <dgm:pt modelId="{2C91C8F4-345A-4DCC-9986-7892CA2A652A}">
      <dgm:prSet phldrT="[Text]"/>
      <dgm:spPr/>
      <dgm:t>
        <a:bodyPr/>
        <a:lstStyle/>
        <a:p>
          <a:r>
            <a:rPr lang="en-US" dirty="0" smtClean="0"/>
            <a:t>Cu absorber </a:t>
          </a:r>
          <a:endParaRPr lang="el-GR" dirty="0"/>
        </a:p>
      </dgm:t>
    </dgm:pt>
    <dgm:pt modelId="{99956C59-E15B-4E22-8C47-4770A1275B58}" type="parTrans" cxnId="{C9E9695F-D778-4E35-BC59-480D9CAB2A89}">
      <dgm:prSet/>
      <dgm:spPr/>
      <dgm:t>
        <a:bodyPr/>
        <a:lstStyle/>
        <a:p>
          <a:endParaRPr lang="el-GR"/>
        </a:p>
      </dgm:t>
    </dgm:pt>
    <dgm:pt modelId="{88D4E6F0-7600-4A9D-B6A8-86C0E4F76C34}" type="sibTrans" cxnId="{C9E9695F-D778-4E35-BC59-480D9CAB2A89}">
      <dgm:prSet/>
      <dgm:spPr/>
      <dgm:t>
        <a:bodyPr/>
        <a:lstStyle/>
        <a:p>
          <a:endParaRPr lang="el-GR"/>
        </a:p>
      </dgm:t>
    </dgm:pt>
    <dgm:pt modelId="{38D13803-F32D-4B94-B27E-3D750FF800E3}">
      <dgm:prSet phldrT="[Text]"/>
      <dgm:spPr/>
      <dgm:t>
        <a:bodyPr/>
        <a:lstStyle/>
        <a:p>
          <a:r>
            <a:rPr lang="en-US" dirty="0" err="1" smtClean="0"/>
            <a:t>Monochromator</a:t>
          </a:r>
          <a:endParaRPr lang="el-GR" dirty="0"/>
        </a:p>
      </dgm:t>
    </dgm:pt>
    <dgm:pt modelId="{46939962-68A5-472E-ADFF-E7BE1ADBB6C0}" type="parTrans" cxnId="{1FB434E8-A643-4489-9410-70802F7505E5}">
      <dgm:prSet/>
      <dgm:spPr/>
      <dgm:t>
        <a:bodyPr/>
        <a:lstStyle/>
        <a:p>
          <a:endParaRPr lang="el-GR"/>
        </a:p>
      </dgm:t>
    </dgm:pt>
    <dgm:pt modelId="{1BF236BD-184F-40DF-95D3-042847B9E2EB}" type="sibTrans" cxnId="{1FB434E8-A643-4489-9410-70802F7505E5}">
      <dgm:prSet/>
      <dgm:spPr/>
      <dgm:t>
        <a:bodyPr/>
        <a:lstStyle/>
        <a:p>
          <a:endParaRPr lang="el-GR"/>
        </a:p>
      </dgm:t>
    </dgm:pt>
    <dgm:pt modelId="{C473A415-55FE-49EA-BF93-0C583D9B9FCB}">
      <dgm:prSet phldrT="[Text]"/>
      <dgm:spPr/>
      <dgm:t>
        <a:bodyPr/>
        <a:lstStyle/>
        <a:p>
          <a:r>
            <a:rPr lang="en-US" dirty="0" smtClean="0"/>
            <a:t>PB optics</a:t>
          </a:r>
          <a:endParaRPr lang="el-GR" dirty="0"/>
        </a:p>
      </dgm:t>
    </dgm:pt>
    <dgm:pt modelId="{5D3AF86D-19C5-40C4-909D-FC861046C3C0}" type="parTrans" cxnId="{5F0DC14A-4BFE-43E6-971E-14B4F8A5D5E1}">
      <dgm:prSet/>
      <dgm:spPr/>
      <dgm:t>
        <a:bodyPr/>
        <a:lstStyle/>
        <a:p>
          <a:endParaRPr lang="el-GR"/>
        </a:p>
      </dgm:t>
    </dgm:pt>
    <dgm:pt modelId="{532E939F-DAE8-4647-B2B0-D3B0A943D719}" type="sibTrans" cxnId="{5F0DC14A-4BFE-43E6-971E-14B4F8A5D5E1}">
      <dgm:prSet/>
      <dgm:spPr/>
      <dgm:t>
        <a:bodyPr/>
        <a:lstStyle/>
        <a:p>
          <a:endParaRPr lang="el-GR"/>
        </a:p>
      </dgm:t>
    </dgm:pt>
    <dgm:pt modelId="{24B92AF6-823F-4C75-B1BF-43ED8D155A20}" type="pres">
      <dgm:prSet presAssocID="{4A56E6DC-C708-417A-8FFB-799377BEDF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B5E7D70-53BE-44A6-8906-55DFED247E99}" type="pres">
      <dgm:prSet presAssocID="{F4513D17-591E-4C4D-8C6A-929D4F80E885}" presName="compNode" presStyleCnt="0"/>
      <dgm:spPr/>
    </dgm:pt>
    <dgm:pt modelId="{97CFDDD5-AC0C-4AF5-9214-CB08233ED23A}" type="pres">
      <dgm:prSet presAssocID="{F4513D17-591E-4C4D-8C6A-929D4F80E885}" presName="aNode" presStyleLbl="bgShp" presStyleIdx="0" presStyleCnt="1" custLinFactNeighborX="10568" custLinFactNeighborY="-17"/>
      <dgm:spPr/>
      <dgm:t>
        <a:bodyPr/>
        <a:lstStyle/>
        <a:p>
          <a:endParaRPr lang="el-GR"/>
        </a:p>
      </dgm:t>
    </dgm:pt>
    <dgm:pt modelId="{7A4C6AF7-E2A7-420C-AB46-69CF0138CBAC}" type="pres">
      <dgm:prSet presAssocID="{F4513D17-591E-4C4D-8C6A-929D4F80E885}" presName="textNode" presStyleLbl="bgShp" presStyleIdx="0" presStyleCnt="1"/>
      <dgm:spPr/>
      <dgm:t>
        <a:bodyPr/>
        <a:lstStyle/>
        <a:p>
          <a:endParaRPr lang="el-GR"/>
        </a:p>
      </dgm:t>
    </dgm:pt>
    <dgm:pt modelId="{AC2DB526-E0BE-4D61-A59E-C44324A32449}" type="pres">
      <dgm:prSet presAssocID="{F4513D17-591E-4C4D-8C6A-929D4F80E885}" presName="compChildNode" presStyleCnt="0"/>
      <dgm:spPr/>
    </dgm:pt>
    <dgm:pt modelId="{DE68EC68-E474-4A01-8EEF-772DFDE32945}" type="pres">
      <dgm:prSet presAssocID="{F4513D17-591E-4C4D-8C6A-929D4F80E885}" presName="theInnerList" presStyleCnt="0"/>
      <dgm:spPr/>
    </dgm:pt>
    <dgm:pt modelId="{5D949114-7C08-45EC-A800-7EE8356FBAA0}" type="pres">
      <dgm:prSet presAssocID="{EF89947C-8DE5-42ED-BA3C-1FCDC0683E20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FED2DD4-A06B-4184-8B65-31803532EB56}" type="pres">
      <dgm:prSet presAssocID="{EF89947C-8DE5-42ED-BA3C-1FCDC0683E20}" presName="aSpace2" presStyleCnt="0"/>
      <dgm:spPr/>
    </dgm:pt>
    <dgm:pt modelId="{2516B05F-A6D9-4061-83E9-12580D6059D3}" type="pres">
      <dgm:prSet presAssocID="{B412C5CA-74EA-4BFC-8ED9-38872D661D81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470758-51DC-4B4F-B731-DCB1D94FC018}" type="pres">
      <dgm:prSet presAssocID="{B412C5CA-74EA-4BFC-8ED9-38872D661D81}" presName="aSpace2" presStyleCnt="0"/>
      <dgm:spPr/>
    </dgm:pt>
    <dgm:pt modelId="{444FE76D-9AAC-42E4-BE61-9792906579C1}" type="pres">
      <dgm:prSet presAssocID="{2C91C8F4-345A-4DCC-9986-7892CA2A652A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B2E749B-D04F-4806-B28F-69007FE785D0}" type="pres">
      <dgm:prSet presAssocID="{2C91C8F4-345A-4DCC-9986-7892CA2A652A}" presName="aSpace2" presStyleCnt="0"/>
      <dgm:spPr/>
    </dgm:pt>
    <dgm:pt modelId="{D6C8933E-5377-429B-B143-DDB49C2A913C}" type="pres">
      <dgm:prSet presAssocID="{38D13803-F32D-4B94-B27E-3D750FF800E3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6333BDD-34C0-4A9C-8C2D-1CAF09FB5DF1}" type="pres">
      <dgm:prSet presAssocID="{38D13803-F32D-4B94-B27E-3D750FF800E3}" presName="aSpace2" presStyleCnt="0"/>
      <dgm:spPr/>
    </dgm:pt>
    <dgm:pt modelId="{7A76743B-F111-4BFB-AA4B-202B90548A53}" type="pres">
      <dgm:prSet presAssocID="{C473A415-55FE-49EA-BF93-0C583D9B9FCB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A4F6632-2F90-456A-9BD0-88693502FDC8}" type="presOf" srcId="{38D13803-F32D-4B94-B27E-3D750FF800E3}" destId="{D6C8933E-5377-429B-B143-DDB49C2A913C}" srcOrd="0" destOrd="0" presId="urn:microsoft.com/office/officeart/2005/8/layout/lProcess2"/>
    <dgm:cxn modelId="{75DBCE31-AC1A-49CE-96D5-0181974ACA2D}" srcId="{F4513D17-591E-4C4D-8C6A-929D4F80E885}" destId="{EF89947C-8DE5-42ED-BA3C-1FCDC0683E20}" srcOrd="0" destOrd="0" parTransId="{3715BE98-2D2A-4295-BEE6-04DDB6B3869C}" sibTransId="{191C9E75-BE11-4341-80BA-5D34CC914FF9}"/>
    <dgm:cxn modelId="{A9D230BD-4C07-4A9F-BF6D-1FBCB8EC05EF}" type="presOf" srcId="{2C91C8F4-345A-4DCC-9986-7892CA2A652A}" destId="{444FE76D-9AAC-42E4-BE61-9792906579C1}" srcOrd="0" destOrd="0" presId="urn:microsoft.com/office/officeart/2005/8/layout/lProcess2"/>
    <dgm:cxn modelId="{1FB434E8-A643-4489-9410-70802F7505E5}" srcId="{F4513D17-591E-4C4D-8C6A-929D4F80E885}" destId="{38D13803-F32D-4B94-B27E-3D750FF800E3}" srcOrd="3" destOrd="0" parTransId="{46939962-68A5-472E-ADFF-E7BE1ADBB6C0}" sibTransId="{1BF236BD-184F-40DF-95D3-042847B9E2EB}"/>
    <dgm:cxn modelId="{2CE306FE-B0BD-49E3-AA80-1EA7830B3A9D}" type="presOf" srcId="{F4513D17-591E-4C4D-8C6A-929D4F80E885}" destId="{97CFDDD5-AC0C-4AF5-9214-CB08233ED23A}" srcOrd="0" destOrd="0" presId="urn:microsoft.com/office/officeart/2005/8/layout/lProcess2"/>
    <dgm:cxn modelId="{381269FE-D816-4C8B-8A84-C0AB1C31487A}" type="presOf" srcId="{EF89947C-8DE5-42ED-BA3C-1FCDC0683E20}" destId="{5D949114-7C08-45EC-A800-7EE8356FBAA0}" srcOrd="0" destOrd="0" presId="urn:microsoft.com/office/officeart/2005/8/layout/lProcess2"/>
    <dgm:cxn modelId="{5B8551F4-8E75-4D83-B9D5-1071D900FFDA}" type="presOf" srcId="{C473A415-55FE-49EA-BF93-0C583D9B9FCB}" destId="{7A76743B-F111-4BFB-AA4B-202B90548A53}" srcOrd="0" destOrd="0" presId="urn:microsoft.com/office/officeart/2005/8/layout/lProcess2"/>
    <dgm:cxn modelId="{9306A376-2393-4301-89D2-6365915FA283}" srcId="{F4513D17-591E-4C4D-8C6A-929D4F80E885}" destId="{B412C5CA-74EA-4BFC-8ED9-38872D661D81}" srcOrd="1" destOrd="0" parTransId="{2226809D-9663-4267-B8FA-B5EE6699E7FD}" sibTransId="{1AC67D31-685B-46D4-9840-6B3DA95E4F53}"/>
    <dgm:cxn modelId="{5F0DC14A-4BFE-43E6-971E-14B4F8A5D5E1}" srcId="{F4513D17-591E-4C4D-8C6A-929D4F80E885}" destId="{C473A415-55FE-49EA-BF93-0C583D9B9FCB}" srcOrd="4" destOrd="0" parTransId="{5D3AF86D-19C5-40C4-909D-FC861046C3C0}" sibTransId="{532E939F-DAE8-4647-B2B0-D3B0A943D719}"/>
    <dgm:cxn modelId="{C9E9695F-D778-4E35-BC59-480D9CAB2A89}" srcId="{F4513D17-591E-4C4D-8C6A-929D4F80E885}" destId="{2C91C8F4-345A-4DCC-9986-7892CA2A652A}" srcOrd="2" destOrd="0" parTransId="{99956C59-E15B-4E22-8C47-4770A1275B58}" sibTransId="{88D4E6F0-7600-4A9D-B6A8-86C0E4F76C34}"/>
    <dgm:cxn modelId="{6A947339-AC1D-470C-BC3F-2A5BC38A5F13}" type="presOf" srcId="{F4513D17-591E-4C4D-8C6A-929D4F80E885}" destId="{7A4C6AF7-E2A7-420C-AB46-69CF0138CBAC}" srcOrd="1" destOrd="0" presId="urn:microsoft.com/office/officeart/2005/8/layout/lProcess2"/>
    <dgm:cxn modelId="{50FEB3B5-4EC4-4EA9-BBFC-319686411EBE}" srcId="{4A56E6DC-C708-417A-8FFB-799377BEDFFF}" destId="{F4513D17-591E-4C4D-8C6A-929D4F80E885}" srcOrd="0" destOrd="0" parTransId="{432E4E7D-2697-43FA-A9E6-160A2888A15C}" sibTransId="{5E44E485-B2EA-4E68-A1B6-AFD66ED00F83}"/>
    <dgm:cxn modelId="{1A3581A2-4E13-4DCF-8E99-CDB43B176736}" type="presOf" srcId="{B412C5CA-74EA-4BFC-8ED9-38872D661D81}" destId="{2516B05F-A6D9-4061-83E9-12580D6059D3}" srcOrd="0" destOrd="0" presId="urn:microsoft.com/office/officeart/2005/8/layout/lProcess2"/>
    <dgm:cxn modelId="{96169778-1FAA-440A-A7B2-956B5E004073}" type="presOf" srcId="{4A56E6DC-C708-417A-8FFB-799377BEDFFF}" destId="{24B92AF6-823F-4C75-B1BF-43ED8D155A20}" srcOrd="0" destOrd="0" presId="urn:microsoft.com/office/officeart/2005/8/layout/lProcess2"/>
    <dgm:cxn modelId="{5E086C2D-537B-4904-9904-F04E48F9D531}" type="presParOf" srcId="{24B92AF6-823F-4C75-B1BF-43ED8D155A20}" destId="{AB5E7D70-53BE-44A6-8906-55DFED247E99}" srcOrd="0" destOrd="0" presId="urn:microsoft.com/office/officeart/2005/8/layout/lProcess2"/>
    <dgm:cxn modelId="{25B7C4C8-4A34-4BD9-8413-7AAA5FA88166}" type="presParOf" srcId="{AB5E7D70-53BE-44A6-8906-55DFED247E99}" destId="{97CFDDD5-AC0C-4AF5-9214-CB08233ED23A}" srcOrd="0" destOrd="0" presId="urn:microsoft.com/office/officeart/2005/8/layout/lProcess2"/>
    <dgm:cxn modelId="{9D9F1844-AB6C-493E-BFF0-972F04241F86}" type="presParOf" srcId="{AB5E7D70-53BE-44A6-8906-55DFED247E99}" destId="{7A4C6AF7-E2A7-420C-AB46-69CF0138CBAC}" srcOrd="1" destOrd="0" presId="urn:microsoft.com/office/officeart/2005/8/layout/lProcess2"/>
    <dgm:cxn modelId="{2835B911-039D-4CC9-80B7-920F180F909D}" type="presParOf" srcId="{AB5E7D70-53BE-44A6-8906-55DFED247E99}" destId="{AC2DB526-E0BE-4D61-A59E-C44324A32449}" srcOrd="2" destOrd="0" presId="urn:microsoft.com/office/officeart/2005/8/layout/lProcess2"/>
    <dgm:cxn modelId="{ED75AC96-908A-4D66-9DB3-4C0474F8BDEA}" type="presParOf" srcId="{AC2DB526-E0BE-4D61-A59E-C44324A32449}" destId="{DE68EC68-E474-4A01-8EEF-772DFDE32945}" srcOrd="0" destOrd="0" presId="urn:microsoft.com/office/officeart/2005/8/layout/lProcess2"/>
    <dgm:cxn modelId="{497942AD-F1E3-4CC4-8EC1-8814729A3875}" type="presParOf" srcId="{DE68EC68-E474-4A01-8EEF-772DFDE32945}" destId="{5D949114-7C08-45EC-A800-7EE8356FBAA0}" srcOrd="0" destOrd="0" presId="urn:microsoft.com/office/officeart/2005/8/layout/lProcess2"/>
    <dgm:cxn modelId="{32D3D349-946A-4C7B-8FC5-53C000AF131F}" type="presParOf" srcId="{DE68EC68-E474-4A01-8EEF-772DFDE32945}" destId="{CFED2DD4-A06B-4184-8B65-31803532EB56}" srcOrd="1" destOrd="0" presId="urn:microsoft.com/office/officeart/2005/8/layout/lProcess2"/>
    <dgm:cxn modelId="{441EF0A1-1B69-4F07-8F3A-71AB1FC12648}" type="presParOf" srcId="{DE68EC68-E474-4A01-8EEF-772DFDE32945}" destId="{2516B05F-A6D9-4061-83E9-12580D6059D3}" srcOrd="2" destOrd="0" presId="urn:microsoft.com/office/officeart/2005/8/layout/lProcess2"/>
    <dgm:cxn modelId="{9C742B27-F7D8-43B6-95C1-0CC9E3381C1C}" type="presParOf" srcId="{DE68EC68-E474-4A01-8EEF-772DFDE32945}" destId="{3D470758-51DC-4B4F-B731-DCB1D94FC018}" srcOrd="3" destOrd="0" presId="urn:microsoft.com/office/officeart/2005/8/layout/lProcess2"/>
    <dgm:cxn modelId="{D02AA74F-D071-41FD-9755-7E592C5D3A8C}" type="presParOf" srcId="{DE68EC68-E474-4A01-8EEF-772DFDE32945}" destId="{444FE76D-9AAC-42E4-BE61-9792906579C1}" srcOrd="4" destOrd="0" presId="urn:microsoft.com/office/officeart/2005/8/layout/lProcess2"/>
    <dgm:cxn modelId="{53F58270-D0CA-40DA-A76E-39CC21538BDB}" type="presParOf" srcId="{DE68EC68-E474-4A01-8EEF-772DFDE32945}" destId="{AB2E749B-D04F-4806-B28F-69007FE785D0}" srcOrd="5" destOrd="0" presId="urn:microsoft.com/office/officeart/2005/8/layout/lProcess2"/>
    <dgm:cxn modelId="{9CC92652-E607-4E56-94F8-3159A7058AED}" type="presParOf" srcId="{DE68EC68-E474-4A01-8EEF-772DFDE32945}" destId="{D6C8933E-5377-429B-B143-DDB49C2A913C}" srcOrd="6" destOrd="0" presId="urn:microsoft.com/office/officeart/2005/8/layout/lProcess2"/>
    <dgm:cxn modelId="{FA989AF8-D2B1-4819-8B8E-C501A8D28BB9}" type="presParOf" srcId="{DE68EC68-E474-4A01-8EEF-772DFDE32945}" destId="{06333BDD-34C0-4A9C-8C2D-1CAF09FB5DF1}" srcOrd="7" destOrd="0" presId="urn:microsoft.com/office/officeart/2005/8/layout/lProcess2"/>
    <dgm:cxn modelId="{C4286BE8-46EF-438C-86DB-A2CC69D064B1}" type="presParOf" srcId="{DE68EC68-E474-4A01-8EEF-772DFDE32945}" destId="{7A76743B-F111-4BFB-AA4B-202B90548A53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64FBCF-71D1-4BA6-B1EF-4B6476E70355}" type="doc">
      <dgm:prSet loTypeId="urn:microsoft.com/office/officeart/2005/8/layout/lProcess2" loCatId="list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el-GR"/>
        </a:p>
      </dgm:t>
    </dgm:pt>
    <dgm:pt modelId="{EB529C5D-6A5E-4C5E-A4DB-8A368279B022}">
      <dgm:prSet phldrT="[Text]"/>
      <dgm:spPr/>
      <dgm:t>
        <a:bodyPr/>
        <a:lstStyle/>
        <a:p>
          <a:r>
            <a:rPr lang="en-US" dirty="0" err="1" smtClean="0"/>
            <a:t>CuKa</a:t>
          </a:r>
          <a:endParaRPr lang="el-GR" dirty="0"/>
        </a:p>
      </dgm:t>
    </dgm:pt>
    <dgm:pt modelId="{50285A9F-8BDA-4C93-8021-FB28A8FFCB8B}" type="parTrans" cxnId="{CE4A2108-C42E-4302-A5E5-5C6041917459}">
      <dgm:prSet/>
      <dgm:spPr/>
      <dgm:t>
        <a:bodyPr/>
        <a:lstStyle/>
        <a:p>
          <a:endParaRPr lang="el-GR"/>
        </a:p>
      </dgm:t>
    </dgm:pt>
    <dgm:pt modelId="{2D3D90D3-D2C0-4263-AC31-FC958A0EAB00}" type="sibTrans" cxnId="{CE4A2108-C42E-4302-A5E5-5C6041917459}">
      <dgm:prSet/>
      <dgm:spPr/>
      <dgm:t>
        <a:bodyPr/>
        <a:lstStyle/>
        <a:p>
          <a:endParaRPr lang="el-GR"/>
        </a:p>
      </dgm:t>
    </dgm:pt>
    <dgm:pt modelId="{5C03CF30-A7A7-496F-AB42-D8575F0AECB3}">
      <dgm:prSet phldrT="[Text]"/>
      <dgm:spPr/>
      <dgm:t>
        <a:bodyPr/>
        <a:lstStyle/>
        <a:p>
          <a:r>
            <a:rPr lang="en-US" dirty="0" err="1" smtClean="0"/>
            <a:t>MoKa</a:t>
          </a:r>
          <a:endParaRPr lang="el-GR" dirty="0"/>
        </a:p>
      </dgm:t>
    </dgm:pt>
    <dgm:pt modelId="{284F4CA8-3A8D-4B8A-93F3-AA7E11846D45}" type="parTrans" cxnId="{4D846442-7052-44B8-B51A-17EE9AAEFDC2}">
      <dgm:prSet/>
      <dgm:spPr/>
      <dgm:t>
        <a:bodyPr/>
        <a:lstStyle/>
        <a:p>
          <a:endParaRPr lang="el-GR"/>
        </a:p>
      </dgm:t>
    </dgm:pt>
    <dgm:pt modelId="{1711D613-519C-49F2-BFC4-2D3EF538D9B8}" type="sibTrans" cxnId="{4D846442-7052-44B8-B51A-17EE9AAEFDC2}">
      <dgm:prSet/>
      <dgm:spPr/>
      <dgm:t>
        <a:bodyPr/>
        <a:lstStyle/>
        <a:p>
          <a:endParaRPr lang="el-GR"/>
        </a:p>
      </dgm:t>
    </dgm:pt>
    <dgm:pt modelId="{4AD134FF-93A8-4020-ADBB-A094E68443F3}">
      <dgm:prSet phldrT="[Text]"/>
      <dgm:spPr/>
      <dgm:t>
        <a:bodyPr/>
        <a:lstStyle/>
        <a:p>
          <a:r>
            <a:rPr lang="en-US" dirty="0" err="1" smtClean="0"/>
            <a:t>CoKa</a:t>
          </a:r>
          <a:endParaRPr lang="el-GR" dirty="0"/>
        </a:p>
      </dgm:t>
    </dgm:pt>
    <dgm:pt modelId="{F293D488-12A3-4818-AD4E-6DF7C8864BC6}" type="parTrans" cxnId="{32059C16-7315-423B-A445-50ADDD65C1E5}">
      <dgm:prSet/>
      <dgm:spPr/>
      <dgm:t>
        <a:bodyPr/>
        <a:lstStyle/>
        <a:p>
          <a:endParaRPr lang="el-GR"/>
        </a:p>
      </dgm:t>
    </dgm:pt>
    <dgm:pt modelId="{160A5A14-9779-4E9A-8991-7735F72C076B}" type="sibTrans" cxnId="{32059C16-7315-423B-A445-50ADDD65C1E5}">
      <dgm:prSet/>
      <dgm:spPr/>
      <dgm:t>
        <a:bodyPr/>
        <a:lstStyle/>
        <a:p>
          <a:endParaRPr lang="el-GR"/>
        </a:p>
      </dgm:t>
    </dgm:pt>
    <dgm:pt modelId="{AD4F57F0-3270-4099-9266-06A09CA55CB6}">
      <dgm:prSet phldrT="[Text]"/>
      <dgm:spPr/>
      <dgm:t>
        <a:bodyPr/>
        <a:lstStyle/>
        <a:p>
          <a:r>
            <a:rPr lang="en-US" dirty="0" err="1" smtClean="0"/>
            <a:t>CrKa</a:t>
          </a:r>
          <a:endParaRPr lang="el-GR" dirty="0"/>
        </a:p>
      </dgm:t>
    </dgm:pt>
    <dgm:pt modelId="{46F1F914-8150-4F1F-9165-7DC599543A45}" type="parTrans" cxnId="{30BBD0EE-038F-40D7-BE4F-1E4823F88B6C}">
      <dgm:prSet/>
      <dgm:spPr/>
      <dgm:t>
        <a:bodyPr/>
        <a:lstStyle/>
        <a:p>
          <a:endParaRPr lang="el-GR"/>
        </a:p>
      </dgm:t>
    </dgm:pt>
    <dgm:pt modelId="{E7CE3FF0-130E-4290-A74B-28D0A5F9994B}" type="sibTrans" cxnId="{30BBD0EE-038F-40D7-BE4F-1E4823F88B6C}">
      <dgm:prSet/>
      <dgm:spPr/>
      <dgm:t>
        <a:bodyPr/>
        <a:lstStyle/>
        <a:p>
          <a:endParaRPr lang="el-GR"/>
        </a:p>
      </dgm:t>
    </dgm:pt>
    <dgm:pt modelId="{607F27AB-A9D3-4479-8968-57B44753895B}">
      <dgm:prSet phldrT="[Text]"/>
      <dgm:spPr/>
      <dgm:t>
        <a:bodyPr/>
        <a:lstStyle/>
        <a:p>
          <a:r>
            <a:rPr lang="en-US" dirty="0" smtClean="0"/>
            <a:t>source</a:t>
          </a:r>
          <a:endParaRPr lang="el-GR" dirty="0"/>
        </a:p>
      </dgm:t>
    </dgm:pt>
    <dgm:pt modelId="{2F458A68-A611-482A-AA8C-E7019DDC8518}" type="sibTrans" cxnId="{DF04EDC5-CFB5-44ED-AA43-7546A421A95F}">
      <dgm:prSet/>
      <dgm:spPr/>
      <dgm:t>
        <a:bodyPr/>
        <a:lstStyle/>
        <a:p>
          <a:endParaRPr lang="el-GR"/>
        </a:p>
      </dgm:t>
    </dgm:pt>
    <dgm:pt modelId="{8BADF07D-D2D8-41A3-9980-DBF39C9763CC}" type="parTrans" cxnId="{DF04EDC5-CFB5-44ED-AA43-7546A421A95F}">
      <dgm:prSet/>
      <dgm:spPr/>
      <dgm:t>
        <a:bodyPr/>
        <a:lstStyle/>
        <a:p>
          <a:endParaRPr lang="el-GR"/>
        </a:p>
      </dgm:t>
    </dgm:pt>
    <dgm:pt modelId="{186F9ADE-EA1C-4703-9CDF-6D1D2CB3EDD5}" type="pres">
      <dgm:prSet presAssocID="{5164FBCF-71D1-4BA6-B1EF-4B6476E7035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02D42CF-A385-4E25-8F55-734B35DEC4AD}" type="pres">
      <dgm:prSet presAssocID="{607F27AB-A9D3-4479-8968-57B44753895B}" presName="compNode" presStyleCnt="0"/>
      <dgm:spPr/>
    </dgm:pt>
    <dgm:pt modelId="{984DC8FC-1B62-4EE7-B1DB-88C6273DE8BB}" type="pres">
      <dgm:prSet presAssocID="{607F27AB-A9D3-4479-8968-57B44753895B}" presName="aNode" presStyleLbl="bgShp" presStyleIdx="0" presStyleCnt="1"/>
      <dgm:spPr/>
      <dgm:t>
        <a:bodyPr/>
        <a:lstStyle/>
        <a:p>
          <a:endParaRPr lang="el-GR"/>
        </a:p>
      </dgm:t>
    </dgm:pt>
    <dgm:pt modelId="{4B26F913-3F59-4ECD-8AC2-27F434552D33}" type="pres">
      <dgm:prSet presAssocID="{607F27AB-A9D3-4479-8968-57B44753895B}" presName="textNode" presStyleLbl="bgShp" presStyleIdx="0" presStyleCnt="1"/>
      <dgm:spPr/>
      <dgm:t>
        <a:bodyPr/>
        <a:lstStyle/>
        <a:p>
          <a:endParaRPr lang="el-GR"/>
        </a:p>
      </dgm:t>
    </dgm:pt>
    <dgm:pt modelId="{2E50BD60-108C-42E4-9129-D0F44844DF69}" type="pres">
      <dgm:prSet presAssocID="{607F27AB-A9D3-4479-8968-57B44753895B}" presName="compChildNode" presStyleCnt="0"/>
      <dgm:spPr/>
    </dgm:pt>
    <dgm:pt modelId="{5FFCC850-D915-4F19-85F9-55263E132260}" type="pres">
      <dgm:prSet presAssocID="{607F27AB-A9D3-4479-8968-57B44753895B}" presName="theInnerList" presStyleCnt="0"/>
      <dgm:spPr/>
    </dgm:pt>
    <dgm:pt modelId="{6AD36511-77D2-48DF-8539-0E59AAFA1E33}" type="pres">
      <dgm:prSet presAssocID="{EB529C5D-6A5E-4C5E-A4DB-8A368279B022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2CD2B3A-2885-48FB-817F-F764C8E053AC}" type="pres">
      <dgm:prSet presAssocID="{EB529C5D-6A5E-4C5E-A4DB-8A368279B022}" presName="aSpace2" presStyleCnt="0"/>
      <dgm:spPr/>
    </dgm:pt>
    <dgm:pt modelId="{9825758C-BBD7-4A41-98D9-92F7B385CA48}" type="pres">
      <dgm:prSet presAssocID="{5C03CF30-A7A7-496F-AB42-D8575F0AECB3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5EF2B0E-D7D5-49D3-BE03-DC846722449A}" type="pres">
      <dgm:prSet presAssocID="{5C03CF30-A7A7-496F-AB42-D8575F0AECB3}" presName="aSpace2" presStyleCnt="0"/>
      <dgm:spPr/>
    </dgm:pt>
    <dgm:pt modelId="{89413021-0430-48BB-81AE-8F87F4F8CC6D}" type="pres">
      <dgm:prSet presAssocID="{4AD134FF-93A8-4020-ADBB-A094E68443F3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11F3537-22FE-46D9-83D3-E7498FC090E9}" type="pres">
      <dgm:prSet presAssocID="{4AD134FF-93A8-4020-ADBB-A094E68443F3}" presName="aSpace2" presStyleCnt="0"/>
      <dgm:spPr/>
    </dgm:pt>
    <dgm:pt modelId="{4D6CC63D-1143-4C26-9195-AF7D233D8F82}" type="pres">
      <dgm:prSet presAssocID="{AD4F57F0-3270-4099-9266-06A09CA55CB6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0BBD0EE-038F-40D7-BE4F-1E4823F88B6C}" srcId="{607F27AB-A9D3-4479-8968-57B44753895B}" destId="{AD4F57F0-3270-4099-9266-06A09CA55CB6}" srcOrd="3" destOrd="0" parTransId="{46F1F914-8150-4F1F-9165-7DC599543A45}" sibTransId="{E7CE3FF0-130E-4290-A74B-28D0A5F9994B}"/>
    <dgm:cxn modelId="{774A22A5-2290-4E46-AF84-5BB0387E1881}" type="presOf" srcId="{607F27AB-A9D3-4479-8968-57B44753895B}" destId="{4B26F913-3F59-4ECD-8AC2-27F434552D33}" srcOrd="1" destOrd="0" presId="urn:microsoft.com/office/officeart/2005/8/layout/lProcess2"/>
    <dgm:cxn modelId="{12495ACB-C22D-46E2-9D7A-674AF4A565BA}" type="presOf" srcId="{AD4F57F0-3270-4099-9266-06A09CA55CB6}" destId="{4D6CC63D-1143-4C26-9195-AF7D233D8F82}" srcOrd="0" destOrd="0" presId="urn:microsoft.com/office/officeart/2005/8/layout/lProcess2"/>
    <dgm:cxn modelId="{CE4A2108-C42E-4302-A5E5-5C6041917459}" srcId="{607F27AB-A9D3-4479-8968-57B44753895B}" destId="{EB529C5D-6A5E-4C5E-A4DB-8A368279B022}" srcOrd="0" destOrd="0" parTransId="{50285A9F-8BDA-4C93-8021-FB28A8FFCB8B}" sibTransId="{2D3D90D3-D2C0-4263-AC31-FC958A0EAB00}"/>
    <dgm:cxn modelId="{30FC84C1-8725-4B8A-B8C4-20E156DAC9B5}" type="presOf" srcId="{4AD134FF-93A8-4020-ADBB-A094E68443F3}" destId="{89413021-0430-48BB-81AE-8F87F4F8CC6D}" srcOrd="0" destOrd="0" presId="urn:microsoft.com/office/officeart/2005/8/layout/lProcess2"/>
    <dgm:cxn modelId="{D88D3D43-EE7A-490F-A913-CBB08FF59B6C}" type="presOf" srcId="{5164FBCF-71D1-4BA6-B1EF-4B6476E70355}" destId="{186F9ADE-EA1C-4703-9CDF-6D1D2CB3EDD5}" srcOrd="0" destOrd="0" presId="urn:microsoft.com/office/officeart/2005/8/layout/lProcess2"/>
    <dgm:cxn modelId="{52227586-8B9F-4FD5-A5D8-FDCF26FC6163}" type="presOf" srcId="{5C03CF30-A7A7-496F-AB42-D8575F0AECB3}" destId="{9825758C-BBD7-4A41-98D9-92F7B385CA48}" srcOrd="0" destOrd="0" presId="urn:microsoft.com/office/officeart/2005/8/layout/lProcess2"/>
    <dgm:cxn modelId="{DF04EDC5-CFB5-44ED-AA43-7546A421A95F}" srcId="{5164FBCF-71D1-4BA6-B1EF-4B6476E70355}" destId="{607F27AB-A9D3-4479-8968-57B44753895B}" srcOrd="0" destOrd="0" parTransId="{8BADF07D-D2D8-41A3-9980-DBF39C9763CC}" sibTransId="{2F458A68-A611-482A-AA8C-E7019DDC8518}"/>
    <dgm:cxn modelId="{BA17C137-48ED-4968-A6C2-8D5F7EC66D78}" type="presOf" srcId="{EB529C5D-6A5E-4C5E-A4DB-8A368279B022}" destId="{6AD36511-77D2-48DF-8539-0E59AAFA1E33}" srcOrd="0" destOrd="0" presId="urn:microsoft.com/office/officeart/2005/8/layout/lProcess2"/>
    <dgm:cxn modelId="{21132E6E-D936-49B7-9EA9-47E78A9A13B8}" type="presOf" srcId="{607F27AB-A9D3-4479-8968-57B44753895B}" destId="{984DC8FC-1B62-4EE7-B1DB-88C6273DE8BB}" srcOrd="0" destOrd="0" presId="urn:microsoft.com/office/officeart/2005/8/layout/lProcess2"/>
    <dgm:cxn modelId="{4D846442-7052-44B8-B51A-17EE9AAEFDC2}" srcId="{607F27AB-A9D3-4479-8968-57B44753895B}" destId="{5C03CF30-A7A7-496F-AB42-D8575F0AECB3}" srcOrd="1" destOrd="0" parTransId="{284F4CA8-3A8D-4B8A-93F3-AA7E11846D45}" sibTransId="{1711D613-519C-49F2-BFC4-2D3EF538D9B8}"/>
    <dgm:cxn modelId="{32059C16-7315-423B-A445-50ADDD65C1E5}" srcId="{607F27AB-A9D3-4479-8968-57B44753895B}" destId="{4AD134FF-93A8-4020-ADBB-A094E68443F3}" srcOrd="2" destOrd="0" parTransId="{F293D488-12A3-4818-AD4E-6DF7C8864BC6}" sibTransId="{160A5A14-9779-4E9A-8991-7735F72C076B}"/>
    <dgm:cxn modelId="{5CCFCD63-D263-412A-9C10-818752DDF9D9}" type="presParOf" srcId="{186F9ADE-EA1C-4703-9CDF-6D1D2CB3EDD5}" destId="{102D42CF-A385-4E25-8F55-734B35DEC4AD}" srcOrd="0" destOrd="0" presId="urn:microsoft.com/office/officeart/2005/8/layout/lProcess2"/>
    <dgm:cxn modelId="{E4D75D44-09B5-4000-987F-49C310D38C81}" type="presParOf" srcId="{102D42CF-A385-4E25-8F55-734B35DEC4AD}" destId="{984DC8FC-1B62-4EE7-B1DB-88C6273DE8BB}" srcOrd="0" destOrd="0" presId="urn:microsoft.com/office/officeart/2005/8/layout/lProcess2"/>
    <dgm:cxn modelId="{A4C023C4-416D-4B18-8093-F0F277ACD181}" type="presParOf" srcId="{102D42CF-A385-4E25-8F55-734B35DEC4AD}" destId="{4B26F913-3F59-4ECD-8AC2-27F434552D33}" srcOrd="1" destOrd="0" presId="urn:microsoft.com/office/officeart/2005/8/layout/lProcess2"/>
    <dgm:cxn modelId="{B654B3EE-532B-46D3-AC97-3CC1AC8E9553}" type="presParOf" srcId="{102D42CF-A385-4E25-8F55-734B35DEC4AD}" destId="{2E50BD60-108C-42E4-9129-D0F44844DF69}" srcOrd="2" destOrd="0" presId="urn:microsoft.com/office/officeart/2005/8/layout/lProcess2"/>
    <dgm:cxn modelId="{9CB3A100-D06B-4CC6-B5F3-8457CA3B3562}" type="presParOf" srcId="{2E50BD60-108C-42E4-9129-D0F44844DF69}" destId="{5FFCC850-D915-4F19-85F9-55263E132260}" srcOrd="0" destOrd="0" presId="urn:microsoft.com/office/officeart/2005/8/layout/lProcess2"/>
    <dgm:cxn modelId="{49FA5792-B9EC-4B9E-BA81-6B42E23B035F}" type="presParOf" srcId="{5FFCC850-D915-4F19-85F9-55263E132260}" destId="{6AD36511-77D2-48DF-8539-0E59AAFA1E33}" srcOrd="0" destOrd="0" presId="urn:microsoft.com/office/officeart/2005/8/layout/lProcess2"/>
    <dgm:cxn modelId="{E79144F0-BCC5-46A2-9140-948A56639B1E}" type="presParOf" srcId="{5FFCC850-D915-4F19-85F9-55263E132260}" destId="{B2CD2B3A-2885-48FB-817F-F764C8E053AC}" srcOrd="1" destOrd="0" presId="urn:microsoft.com/office/officeart/2005/8/layout/lProcess2"/>
    <dgm:cxn modelId="{5F5BEA02-87CD-4382-8E49-6F74AD53ACF1}" type="presParOf" srcId="{5FFCC850-D915-4F19-85F9-55263E132260}" destId="{9825758C-BBD7-4A41-98D9-92F7B385CA48}" srcOrd="2" destOrd="0" presId="urn:microsoft.com/office/officeart/2005/8/layout/lProcess2"/>
    <dgm:cxn modelId="{39EDC39F-212F-41F6-840C-CC7185E62E37}" type="presParOf" srcId="{5FFCC850-D915-4F19-85F9-55263E132260}" destId="{95EF2B0E-D7D5-49D3-BE03-DC846722449A}" srcOrd="3" destOrd="0" presId="urn:microsoft.com/office/officeart/2005/8/layout/lProcess2"/>
    <dgm:cxn modelId="{427CB116-424E-455E-A9E7-E6FF719D0B00}" type="presParOf" srcId="{5FFCC850-D915-4F19-85F9-55263E132260}" destId="{89413021-0430-48BB-81AE-8F87F4F8CC6D}" srcOrd="4" destOrd="0" presId="urn:microsoft.com/office/officeart/2005/8/layout/lProcess2"/>
    <dgm:cxn modelId="{88032D81-E4AE-435D-9F5E-9027102C87A6}" type="presParOf" srcId="{5FFCC850-D915-4F19-85F9-55263E132260}" destId="{C11F3537-22FE-46D9-83D3-E7498FC090E9}" srcOrd="5" destOrd="0" presId="urn:microsoft.com/office/officeart/2005/8/layout/lProcess2"/>
    <dgm:cxn modelId="{B25A4661-127E-43D6-A3E4-0DF033AA1D10}" type="presParOf" srcId="{5FFCC850-D915-4F19-85F9-55263E132260}" destId="{4D6CC63D-1143-4C26-9195-AF7D233D8F82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56E6DC-C708-417A-8FFB-799377BEDFFF}" type="doc">
      <dgm:prSet loTypeId="urn:microsoft.com/office/officeart/2005/8/layout/lProcess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l-GR"/>
        </a:p>
      </dgm:t>
    </dgm:pt>
    <dgm:pt modelId="{F4513D17-591E-4C4D-8C6A-929D4F80E885}">
      <dgm:prSet phldrT="[Text]"/>
      <dgm:spPr/>
      <dgm:t>
        <a:bodyPr/>
        <a:lstStyle/>
        <a:p>
          <a:r>
            <a:rPr lang="en-US" dirty="0" smtClean="0"/>
            <a:t>detectors</a:t>
          </a:r>
          <a:endParaRPr lang="el-GR" dirty="0"/>
        </a:p>
      </dgm:t>
    </dgm:pt>
    <dgm:pt modelId="{432E4E7D-2697-43FA-A9E6-160A2888A15C}" type="parTrans" cxnId="{50FEB3B5-4EC4-4EA9-BBFC-319686411EBE}">
      <dgm:prSet/>
      <dgm:spPr/>
      <dgm:t>
        <a:bodyPr/>
        <a:lstStyle/>
        <a:p>
          <a:endParaRPr lang="el-GR"/>
        </a:p>
      </dgm:t>
    </dgm:pt>
    <dgm:pt modelId="{5E44E485-B2EA-4E68-A1B6-AFD66ED00F83}" type="sibTrans" cxnId="{50FEB3B5-4EC4-4EA9-BBFC-319686411EBE}">
      <dgm:prSet/>
      <dgm:spPr/>
      <dgm:t>
        <a:bodyPr/>
        <a:lstStyle/>
        <a:p>
          <a:endParaRPr lang="el-GR"/>
        </a:p>
      </dgm:t>
    </dgm:pt>
    <dgm:pt modelId="{EF89947C-8DE5-42ED-BA3C-1FCDC0683E20}">
      <dgm:prSet phldrT="[Text]"/>
      <dgm:spPr/>
      <dgm:t>
        <a:bodyPr/>
        <a:lstStyle/>
        <a:p>
          <a:r>
            <a:rPr lang="en-US" dirty="0" smtClean="0"/>
            <a:t>Point detectors</a:t>
          </a:r>
          <a:endParaRPr lang="el-GR" dirty="0"/>
        </a:p>
      </dgm:t>
    </dgm:pt>
    <dgm:pt modelId="{3715BE98-2D2A-4295-BEE6-04DDB6B3869C}" type="parTrans" cxnId="{75DBCE31-AC1A-49CE-96D5-0181974ACA2D}">
      <dgm:prSet/>
      <dgm:spPr/>
      <dgm:t>
        <a:bodyPr/>
        <a:lstStyle/>
        <a:p>
          <a:endParaRPr lang="el-GR"/>
        </a:p>
      </dgm:t>
    </dgm:pt>
    <dgm:pt modelId="{191C9E75-BE11-4341-80BA-5D34CC914FF9}" type="sibTrans" cxnId="{75DBCE31-AC1A-49CE-96D5-0181974ACA2D}">
      <dgm:prSet/>
      <dgm:spPr/>
      <dgm:t>
        <a:bodyPr/>
        <a:lstStyle/>
        <a:p>
          <a:endParaRPr lang="el-GR"/>
        </a:p>
      </dgm:t>
    </dgm:pt>
    <dgm:pt modelId="{B412C5CA-74EA-4BFC-8ED9-38872D661D81}">
      <dgm:prSet phldrT="[Text]"/>
      <dgm:spPr/>
      <dgm:t>
        <a:bodyPr/>
        <a:lstStyle/>
        <a:p>
          <a:r>
            <a:rPr lang="en-US" dirty="0" smtClean="0"/>
            <a:t>Position sensitive detectors</a:t>
          </a:r>
          <a:endParaRPr lang="el-GR" dirty="0"/>
        </a:p>
      </dgm:t>
    </dgm:pt>
    <dgm:pt modelId="{2226809D-9663-4267-B8FA-B5EE6699E7FD}" type="parTrans" cxnId="{9306A376-2393-4301-89D2-6365915FA283}">
      <dgm:prSet/>
      <dgm:spPr/>
      <dgm:t>
        <a:bodyPr/>
        <a:lstStyle/>
        <a:p>
          <a:endParaRPr lang="el-GR"/>
        </a:p>
      </dgm:t>
    </dgm:pt>
    <dgm:pt modelId="{1AC67D31-685B-46D4-9840-6B3DA95E4F53}" type="sibTrans" cxnId="{9306A376-2393-4301-89D2-6365915FA283}">
      <dgm:prSet/>
      <dgm:spPr/>
      <dgm:t>
        <a:bodyPr/>
        <a:lstStyle/>
        <a:p>
          <a:endParaRPr lang="el-GR"/>
        </a:p>
      </dgm:t>
    </dgm:pt>
    <dgm:pt modelId="{5E9A432D-77A7-4039-AAC8-38743EED6604}">
      <dgm:prSet phldrT="[Text]"/>
      <dgm:spPr/>
      <dgm:t>
        <a:bodyPr/>
        <a:lstStyle/>
        <a:p>
          <a:r>
            <a:rPr lang="en-US" dirty="0" smtClean="0"/>
            <a:t>Linear position sensitive detector</a:t>
          </a:r>
          <a:endParaRPr lang="el-GR" dirty="0"/>
        </a:p>
      </dgm:t>
    </dgm:pt>
    <dgm:pt modelId="{11C7CCBA-9413-468E-AFF5-2DBA3101CF92}" type="parTrans" cxnId="{A0D0EF66-6796-4875-81A8-A8450B01F7BF}">
      <dgm:prSet/>
      <dgm:spPr/>
      <dgm:t>
        <a:bodyPr/>
        <a:lstStyle/>
        <a:p>
          <a:endParaRPr lang="el-GR"/>
        </a:p>
      </dgm:t>
    </dgm:pt>
    <dgm:pt modelId="{A9ECD90B-5340-4B40-AA9F-80FB6E40437D}" type="sibTrans" cxnId="{A0D0EF66-6796-4875-81A8-A8450B01F7BF}">
      <dgm:prSet/>
      <dgm:spPr/>
      <dgm:t>
        <a:bodyPr/>
        <a:lstStyle/>
        <a:p>
          <a:endParaRPr lang="el-GR"/>
        </a:p>
      </dgm:t>
    </dgm:pt>
    <dgm:pt modelId="{24B92AF6-823F-4C75-B1BF-43ED8D155A20}" type="pres">
      <dgm:prSet presAssocID="{4A56E6DC-C708-417A-8FFB-799377BEDF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B5E7D70-53BE-44A6-8906-55DFED247E99}" type="pres">
      <dgm:prSet presAssocID="{F4513D17-591E-4C4D-8C6A-929D4F80E885}" presName="compNode" presStyleCnt="0"/>
      <dgm:spPr/>
    </dgm:pt>
    <dgm:pt modelId="{97CFDDD5-AC0C-4AF5-9214-CB08233ED23A}" type="pres">
      <dgm:prSet presAssocID="{F4513D17-591E-4C4D-8C6A-929D4F80E885}" presName="aNode" presStyleLbl="bgShp" presStyleIdx="0" presStyleCnt="1" custLinFactNeighborY="2564"/>
      <dgm:spPr/>
      <dgm:t>
        <a:bodyPr/>
        <a:lstStyle/>
        <a:p>
          <a:endParaRPr lang="el-GR"/>
        </a:p>
      </dgm:t>
    </dgm:pt>
    <dgm:pt modelId="{7A4C6AF7-E2A7-420C-AB46-69CF0138CBAC}" type="pres">
      <dgm:prSet presAssocID="{F4513D17-591E-4C4D-8C6A-929D4F80E885}" presName="textNode" presStyleLbl="bgShp" presStyleIdx="0" presStyleCnt="1"/>
      <dgm:spPr/>
      <dgm:t>
        <a:bodyPr/>
        <a:lstStyle/>
        <a:p>
          <a:endParaRPr lang="el-GR"/>
        </a:p>
      </dgm:t>
    </dgm:pt>
    <dgm:pt modelId="{AC2DB526-E0BE-4D61-A59E-C44324A32449}" type="pres">
      <dgm:prSet presAssocID="{F4513D17-591E-4C4D-8C6A-929D4F80E885}" presName="compChildNode" presStyleCnt="0"/>
      <dgm:spPr/>
    </dgm:pt>
    <dgm:pt modelId="{DE68EC68-E474-4A01-8EEF-772DFDE32945}" type="pres">
      <dgm:prSet presAssocID="{F4513D17-591E-4C4D-8C6A-929D4F80E885}" presName="theInnerList" presStyleCnt="0"/>
      <dgm:spPr/>
    </dgm:pt>
    <dgm:pt modelId="{5D949114-7C08-45EC-A800-7EE8356FBAA0}" type="pres">
      <dgm:prSet presAssocID="{EF89947C-8DE5-42ED-BA3C-1FCDC0683E20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FED2DD4-A06B-4184-8B65-31803532EB56}" type="pres">
      <dgm:prSet presAssocID="{EF89947C-8DE5-42ED-BA3C-1FCDC0683E20}" presName="aSpace2" presStyleCnt="0"/>
      <dgm:spPr/>
    </dgm:pt>
    <dgm:pt modelId="{2516B05F-A6D9-4061-83E9-12580D6059D3}" type="pres">
      <dgm:prSet presAssocID="{B412C5CA-74EA-4BFC-8ED9-38872D661D81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06870A6-AED6-48C4-AD7E-AAF5EEF0D764}" type="pres">
      <dgm:prSet presAssocID="{B412C5CA-74EA-4BFC-8ED9-38872D661D81}" presName="aSpace2" presStyleCnt="0"/>
      <dgm:spPr/>
    </dgm:pt>
    <dgm:pt modelId="{6715905A-2A1D-4C1A-B304-355905C8FF81}" type="pres">
      <dgm:prSet presAssocID="{5E9A432D-77A7-4039-AAC8-38743EED6604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5DBCE31-AC1A-49CE-96D5-0181974ACA2D}" srcId="{F4513D17-591E-4C4D-8C6A-929D4F80E885}" destId="{EF89947C-8DE5-42ED-BA3C-1FCDC0683E20}" srcOrd="0" destOrd="0" parTransId="{3715BE98-2D2A-4295-BEE6-04DDB6B3869C}" sibTransId="{191C9E75-BE11-4341-80BA-5D34CC914FF9}"/>
    <dgm:cxn modelId="{A0CD22C6-D28C-4AF9-83FF-F8E7BA508EEA}" type="presOf" srcId="{F4513D17-591E-4C4D-8C6A-929D4F80E885}" destId="{97CFDDD5-AC0C-4AF5-9214-CB08233ED23A}" srcOrd="0" destOrd="0" presId="urn:microsoft.com/office/officeart/2005/8/layout/lProcess2"/>
    <dgm:cxn modelId="{9306A376-2393-4301-89D2-6365915FA283}" srcId="{F4513D17-591E-4C4D-8C6A-929D4F80E885}" destId="{B412C5CA-74EA-4BFC-8ED9-38872D661D81}" srcOrd="1" destOrd="0" parTransId="{2226809D-9663-4267-B8FA-B5EE6699E7FD}" sibTransId="{1AC67D31-685B-46D4-9840-6B3DA95E4F53}"/>
    <dgm:cxn modelId="{0E4DFD43-4E38-488B-BDD5-D8BD28135C44}" type="presOf" srcId="{5E9A432D-77A7-4039-AAC8-38743EED6604}" destId="{6715905A-2A1D-4C1A-B304-355905C8FF81}" srcOrd="0" destOrd="0" presId="urn:microsoft.com/office/officeart/2005/8/layout/lProcess2"/>
    <dgm:cxn modelId="{2411D5F8-042D-4CA2-BE36-E1256D8EB2E0}" type="presOf" srcId="{B412C5CA-74EA-4BFC-8ED9-38872D661D81}" destId="{2516B05F-A6D9-4061-83E9-12580D6059D3}" srcOrd="0" destOrd="0" presId="urn:microsoft.com/office/officeart/2005/8/layout/lProcess2"/>
    <dgm:cxn modelId="{5BE7D7A7-D1BE-4EC4-887A-EAA471835B7E}" type="presOf" srcId="{F4513D17-591E-4C4D-8C6A-929D4F80E885}" destId="{7A4C6AF7-E2A7-420C-AB46-69CF0138CBAC}" srcOrd="1" destOrd="0" presId="urn:microsoft.com/office/officeart/2005/8/layout/lProcess2"/>
    <dgm:cxn modelId="{50FEB3B5-4EC4-4EA9-BBFC-319686411EBE}" srcId="{4A56E6DC-C708-417A-8FFB-799377BEDFFF}" destId="{F4513D17-591E-4C4D-8C6A-929D4F80E885}" srcOrd="0" destOrd="0" parTransId="{432E4E7D-2697-43FA-A9E6-160A2888A15C}" sibTransId="{5E44E485-B2EA-4E68-A1B6-AFD66ED00F83}"/>
    <dgm:cxn modelId="{01CF2837-FCE2-416D-9BDB-459707E04C9B}" type="presOf" srcId="{EF89947C-8DE5-42ED-BA3C-1FCDC0683E20}" destId="{5D949114-7C08-45EC-A800-7EE8356FBAA0}" srcOrd="0" destOrd="0" presId="urn:microsoft.com/office/officeart/2005/8/layout/lProcess2"/>
    <dgm:cxn modelId="{19C12D8C-339D-4C32-82A0-75C754702587}" type="presOf" srcId="{4A56E6DC-C708-417A-8FFB-799377BEDFFF}" destId="{24B92AF6-823F-4C75-B1BF-43ED8D155A20}" srcOrd="0" destOrd="0" presId="urn:microsoft.com/office/officeart/2005/8/layout/lProcess2"/>
    <dgm:cxn modelId="{A0D0EF66-6796-4875-81A8-A8450B01F7BF}" srcId="{F4513D17-591E-4C4D-8C6A-929D4F80E885}" destId="{5E9A432D-77A7-4039-AAC8-38743EED6604}" srcOrd="2" destOrd="0" parTransId="{11C7CCBA-9413-468E-AFF5-2DBA3101CF92}" sibTransId="{A9ECD90B-5340-4B40-AA9F-80FB6E40437D}"/>
    <dgm:cxn modelId="{6B2FD846-8F39-4865-96DC-B9107ED62F33}" type="presParOf" srcId="{24B92AF6-823F-4C75-B1BF-43ED8D155A20}" destId="{AB5E7D70-53BE-44A6-8906-55DFED247E99}" srcOrd="0" destOrd="0" presId="urn:microsoft.com/office/officeart/2005/8/layout/lProcess2"/>
    <dgm:cxn modelId="{035DD53F-B5B4-4005-A8B3-7F21417B6B17}" type="presParOf" srcId="{AB5E7D70-53BE-44A6-8906-55DFED247E99}" destId="{97CFDDD5-AC0C-4AF5-9214-CB08233ED23A}" srcOrd="0" destOrd="0" presId="urn:microsoft.com/office/officeart/2005/8/layout/lProcess2"/>
    <dgm:cxn modelId="{B5A235F2-05A9-4C7C-8FE0-847F76A9CE43}" type="presParOf" srcId="{AB5E7D70-53BE-44A6-8906-55DFED247E99}" destId="{7A4C6AF7-E2A7-420C-AB46-69CF0138CBAC}" srcOrd="1" destOrd="0" presId="urn:microsoft.com/office/officeart/2005/8/layout/lProcess2"/>
    <dgm:cxn modelId="{B77E6A45-F362-478F-BCE4-3E6E10771729}" type="presParOf" srcId="{AB5E7D70-53BE-44A6-8906-55DFED247E99}" destId="{AC2DB526-E0BE-4D61-A59E-C44324A32449}" srcOrd="2" destOrd="0" presId="urn:microsoft.com/office/officeart/2005/8/layout/lProcess2"/>
    <dgm:cxn modelId="{8D127D6F-C85B-408C-8030-9E51C682190C}" type="presParOf" srcId="{AC2DB526-E0BE-4D61-A59E-C44324A32449}" destId="{DE68EC68-E474-4A01-8EEF-772DFDE32945}" srcOrd="0" destOrd="0" presId="urn:microsoft.com/office/officeart/2005/8/layout/lProcess2"/>
    <dgm:cxn modelId="{3EB799BE-DAD3-490B-AE33-D1F710E2AE74}" type="presParOf" srcId="{DE68EC68-E474-4A01-8EEF-772DFDE32945}" destId="{5D949114-7C08-45EC-A800-7EE8356FBAA0}" srcOrd="0" destOrd="0" presId="urn:microsoft.com/office/officeart/2005/8/layout/lProcess2"/>
    <dgm:cxn modelId="{0E6A0125-B3EA-4443-B0FD-D86046B28A80}" type="presParOf" srcId="{DE68EC68-E474-4A01-8EEF-772DFDE32945}" destId="{CFED2DD4-A06B-4184-8B65-31803532EB56}" srcOrd="1" destOrd="0" presId="urn:microsoft.com/office/officeart/2005/8/layout/lProcess2"/>
    <dgm:cxn modelId="{C01A63D3-7D9F-41C9-96D4-CD42CE5E46F8}" type="presParOf" srcId="{DE68EC68-E474-4A01-8EEF-772DFDE32945}" destId="{2516B05F-A6D9-4061-83E9-12580D6059D3}" srcOrd="2" destOrd="0" presId="urn:microsoft.com/office/officeart/2005/8/layout/lProcess2"/>
    <dgm:cxn modelId="{13D27F60-70C6-4019-8115-B56167E99261}" type="presParOf" srcId="{DE68EC68-E474-4A01-8EEF-772DFDE32945}" destId="{406870A6-AED6-48C4-AD7E-AAF5EEF0D764}" srcOrd="3" destOrd="0" presId="urn:microsoft.com/office/officeart/2005/8/layout/lProcess2"/>
    <dgm:cxn modelId="{BC3899F7-F3EA-4837-979C-12951C60615D}" type="presParOf" srcId="{DE68EC68-E474-4A01-8EEF-772DFDE32945}" destId="{6715905A-2A1D-4C1A-B304-355905C8FF81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E87922-C6DE-4F51-923C-7A5ED6D9E776}" type="doc">
      <dgm:prSet loTypeId="urn:microsoft.com/office/officeart/2005/8/layout/vList5" loCatId="list" qsTypeId="urn:microsoft.com/office/officeart/2005/8/quickstyle/simple4" qsCatId="simple" csTypeId="urn:microsoft.com/office/officeart/2005/8/colors/accent1_2#1" csCatId="accent1" phldr="1"/>
      <dgm:spPr/>
      <dgm:t>
        <a:bodyPr/>
        <a:lstStyle/>
        <a:p>
          <a:endParaRPr lang="el-GR"/>
        </a:p>
      </dgm:t>
    </dgm:pt>
    <dgm:pt modelId="{9C2FCB6B-EEB1-4356-B1B7-F7DC8503A48D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800" b="1" dirty="0" smtClean="0"/>
            <a:t>Προετοιμασία δείγματος</a:t>
          </a:r>
          <a:r>
            <a:rPr lang="en-US" sz="1800" b="1" dirty="0" smtClean="0"/>
            <a:t> </a:t>
          </a:r>
          <a:endParaRPr lang="el-GR" sz="1800" b="1" dirty="0"/>
        </a:p>
      </dgm:t>
    </dgm:pt>
    <dgm:pt modelId="{2BA376A8-D362-4DF8-8D69-AE140DC02B53}" type="parTrans" cxnId="{5F7D9D6E-26CB-4331-89D2-E6F9FC691694}">
      <dgm:prSet/>
      <dgm:spPr/>
      <dgm:t>
        <a:bodyPr/>
        <a:lstStyle/>
        <a:p>
          <a:endParaRPr lang="el-GR"/>
        </a:p>
      </dgm:t>
    </dgm:pt>
    <dgm:pt modelId="{324704DE-D4CD-495F-8920-E8A75D125BEC}" type="sibTrans" cxnId="{5F7D9D6E-26CB-4331-89D2-E6F9FC691694}">
      <dgm:prSet/>
      <dgm:spPr/>
      <dgm:t>
        <a:bodyPr/>
        <a:lstStyle/>
        <a:p>
          <a:endParaRPr lang="el-GR"/>
        </a:p>
      </dgm:t>
    </dgm:pt>
    <dgm:pt modelId="{ACD30201-B586-4959-8AE0-C5B3A4523068}">
      <dgm:prSet phldrT="[Text]" custT="1"/>
      <dgm:spPr/>
      <dgm:t>
        <a:bodyPr/>
        <a:lstStyle/>
        <a:p>
          <a:r>
            <a:rPr lang="el-GR" sz="1800" b="1" dirty="0" smtClean="0"/>
            <a:t>Ακτινογράφημα </a:t>
          </a:r>
          <a:endParaRPr lang="el-GR" sz="1800" b="1" dirty="0"/>
        </a:p>
      </dgm:t>
    </dgm:pt>
    <dgm:pt modelId="{90C3EE19-2155-4B4E-8E78-74D7F0E8C784}" type="sibTrans" cxnId="{0573DF3A-6C21-4B5B-8DE4-7A08E4529523}">
      <dgm:prSet/>
      <dgm:spPr/>
      <dgm:t>
        <a:bodyPr/>
        <a:lstStyle/>
        <a:p>
          <a:endParaRPr lang="el-GR"/>
        </a:p>
      </dgm:t>
    </dgm:pt>
    <dgm:pt modelId="{ECF7D631-46BD-4DD7-BEF1-AF1DFE398799}" type="parTrans" cxnId="{0573DF3A-6C21-4B5B-8DE4-7A08E4529523}">
      <dgm:prSet/>
      <dgm:spPr/>
      <dgm:t>
        <a:bodyPr/>
        <a:lstStyle/>
        <a:p>
          <a:endParaRPr lang="el-GR"/>
        </a:p>
      </dgm:t>
    </dgm:pt>
    <dgm:pt modelId="{5B55C77B-4C4F-4689-BD13-AA04AD1B36AF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800" b="1" dirty="0" smtClean="0"/>
            <a:t>Φύση του υλικού και χαρακτηριστικά πηγής</a:t>
          </a:r>
          <a:endParaRPr lang="el-GR" sz="1800" b="1" dirty="0"/>
        </a:p>
      </dgm:t>
    </dgm:pt>
    <dgm:pt modelId="{1B5904E4-E772-4ECC-97EE-E6E8D23C2982}" type="parTrans" cxnId="{A462B401-C99C-4451-901B-B247AC386444}">
      <dgm:prSet/>
      <dgm:spPr/>
      <dgm:t>
        <a:bodyPr/>
        <a:lstStyle/>
        <a:p>
          <a:endParaRPr lang="el-GR"/>
        </a:p>
      </dgm:t>
    </dgm:pt>
    <dgm:pt modelId="{97216038-8ECB-4D89-B451-203FF132D7B2}" type="sibTrans" cxnId="{A462B401-C99C-4451-901B-B247AC386444}">
      <dgm:prSet/>
      <dgm:spPr/>
      <dgm:t>
        <a:bodyPr/>
        <a:lstStyle/>
        <a:p>
          <a:endParaRPr lang="el-GR"/>
        </a:p>
      </dgm:t>
    </dgm:pt>
    <dgm:pt modelId="{5A7171AF-4D41-4D50-94A5-EA9F2423EA3C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1800" b="1" dirty="0"/>
        </a:p>
      </dgm:t>
    </dgm:pt>
    <dgm:pt modelId="{D932D2B3-8812-415A-97C6-4A0DC221B17C}" type="parTrans" cxnId="{31550CBC-85E4-4D3B-86E2-B3713CC5BA89}">
      <dgm:prSet/>
      <dgm:spPr/>
      <dgm:t>
        <a:bodyPr/>
        <a:lstStyle/>
        <a:p>
          <a:endParaRPr lang="el-GR"/>
        </a:p>
      </dgm:t>
    </dgm:pt>
    <dgm:pt modelId="{863F067F-64C7-4CD1-9FC5-6ECE28520BE0}" type="sibTrans" cxnId="{31550CBC-85E4-4D3B-86E2-B3713CC5BA89}">
      <dgm:prSet/>
      <dgm:spPr/>
      <dgm:t>
        <a:bodyPr/>
        <a:lstStyle/>
        <a:p>
          <a:endParaRPr lang="el-GR"/>
        </a:p>
      </dgm:t>
    </dgm:pt>
    <dgm:pt modelId="{A2B8F83D-5AE8-4FAA-8AA0-F38A6EE36C6E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800" b="1" dirty="0" smtClean="0"/>
            <a:t>Διάταξη  οργάνου </a:t>
          </a:r>
          <a:r>
            <a:rPr lang="el-GR" sz="1800" b="1" dirty="0" err="1" smtClean="0"/>
            <a:t>καοι</a:t>
          </a:r>
          <a:r>
            <a:rPr lang="el-GR" sz="1800" b="1" dirty="0" smtClean="0"/>
            <a:t> συνθήκες ανάλυσης</a:t>
          </a:r>
          <a:endParaRPr lang="el-GR" sz="1800" b="1" dirty="0"/>
        </a:p>
      </dgm:t>
    </dgm:pt>
    <dgm:pt modelId="{2D30AB31-A933-4D50-9CC0-70265EAC9821}" type="parTrans" cxnId="{43270C42-E28F-4F66-BAC3-FB2DDE90C830}">
      <dgm:prSet/>
      <dgm:spPr/>
    </dgm:pt>
    <dgm:pt modelId="{113C9C0E-A7B8-439E-AF8D-096B84AB3A72}" type="sibTrans" cxnId="{43270C42-E28F-4F66-BAC3-FB2DDE90C830}">
      <dgm:prSet/>
      <dgm:spPr/>
    </dgm:pt>
    <dgm:pt modelId="{BA2028E9-D18E-4F41-B319-717EDCE5ABC3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1800" b="1" dirty="0"/>
        </a:p>
      </dgm:t>
    </dgm:pt>
    <dgm:pt modelId="{7575757A-5BCA-44E6-A5A3-6E898FABBAD9}" type="parTrans" cxnId="{7499F5EC-B74D-4BA6-B48C-6FF9DD8914D2}">
      <dgm:prSet/>
      <dgm:spPr/>
    </dgm:pt>
    <dgm:pt modelId="{F439A229-BC0D-45AE-9C05-81C5714A9501}" type="sibTrans" cxnId="{7499F5EC-B74D-4BA6-B48C-6FF9DD8914D2}">
      <dgm:prSet/>
      <dgm:spPr/>
    </dgm:pt>
    <dgm:pt modelId="{2173FD6C-391C-4571-B565-4A603BA8087D}" type="pres">
      <dgm:prSet presAssocID="{47E87922-C6DE-4F51-923C-7A5ED6D9E7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351B07A-150E-4864-B7F4-8765A5765992}" type="pres">
      <dgm:prSet presAssocID="{ACD30201-B586-4959-8AE0-C5B3A4523068}" presName="linNode" presStyleCnt="0"/>
      <dgm:spPr/>
    </dgm:pt>
    <dgm:pt modelId="{C603FE48-070F-45F9-9B91-9C99061AA8C7}" type="pres">
      <dgm:prSet presAssocID="{ACD30201-B586-4959-8AE0-C5B3A4523068}" presName="parentText" presStyleLbl="node1" presStyleIdx="0" presStyleCnt="1" custLinFactNeighborX="-1578" custLinFactNeighborY="-4124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CF1EE45-3C5F-47E0-A2F4-85D057834271}" type="pres">
      <dgm:prSet presAssocID="{ACD30201-B586-4959-8AE0-C5B3A4523068}" presName="descendantText" presStyleLbl="alignAccFollowNode1" presStyleIdx="0" presStyleCnt="1" custScaleY="125000" custLinFactNeighborX="-1796" custLinFactNeighborY="1217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EA505E1-E76F-4D48-B0A5-F346C05CCCC0}" type="presOf" srcId="{5B55C77B-4C4F-4689-BD13-AA04AD1B36AF}" destId="{ACF1EE45-3C5F-47E0-A2F4-85D057834271}" srcOrd="0" destOrd="2" presId="urn:microsoft.com/office/officeart/2005/8/layout/vList5"/>
    <dgm:cxn modelId="{7499F5EC-B74D-4BA6-B48C-6FF9DD8914D2}" srcId="{ACD30201-B586-4959-8AE0-C5B3A4523068}" destId="{BA2028E9-D18E-4F41-B319-717EDCE5ABC3}" srcOrd="3" destOrd="0" parTransId="{7575757A-5BCA-44E6-A5A3-6E898FABBAD9}" sibTransId="{F439A229-BC0D-45AE-9C05-81C5714A9501}"/>
    <dgm:cxn modelId="{43270C42-E28F-4F66-BAC3-FB2DDE90C830}" srcId="{ACD30201-B586-4959-8AE0-C5B3A4523068}" destId="{A2B8F83D-5AE8-4FAA-8AA0-F38A6EE36C6E}" srcOrd="4" destOrd="0" parTransId="{2D30AB31-A933-4D50-9CC0-70265EAC9821}" sibTransId="{113C9C0E-A7B8-439E-AF8D-096B84AB3A72}"/>
    <dgm:cxn modelId="{E71243C1-57AC-48D1-BD1B-939F7971DE0E}" type="presOf" srcId="{9C2FCB6B-EEB1-4356-B1B7-F7DC8503A48D}" destId="{ACF1EE45-3C5F-47E0-A2F4-85D057834271}" srcOrd="0" destOrd="0" presId="urn:microsoft.com/office/officeart/2005/8/layout/vList5"/>
    <dgm:cxn modelId="{A462B401-C99C-4451-901B-B247AC386444}" srcId="{ACD30201-B586-4959-8AE0-C5B3A4523068}" destId="{5B55C77B-4C4F-4689-BD13-AA04AD1B36AF}" srcOrd="2" destOrd="0" parTransId="{1B5904E4-E772-4ECC-97EE-E6E8D23C2982}" sibTransId="{97216038-8ECB-4D89-B451-203FF132D7B2}"/>
    <dgm:cxn modelId="{F9C7EA28-76BE-45FE-8569-9C0D8CCDC718}" type="presOf" srcId="{47E87922-C6DE-4F51-923C-7A5ED6D9E776}" destId="{2173FD6C-391C-4571-B565-4A603BA8087D}" srcOrd="0" destOrd="0" presId="urn:microsoft.com/office/officeart/2005/8/layout/vList5"/>
    <dgm:cxn modelId="{0573DF3A-6C21-4B5B-8DE4-7A08E4529523}" srcId="{47E87922-C6DE-4F51-923C-7A5ED6D9E776}" destId="{ACD30201-B586-4959-8AE0-C5B3A4523068}" srcOrd="0" destOrd="0" parTransId="{ECF7D631-46BD-4DD7-BEF1-AF1DFE398799}" sibTransId="{90C3EE19-2155-4B4E-8E78-74D7F0E8C784}"/>
    <dgm:cxn modelId="{31550CBC-85E4-4D3B-86E2-B3713CC5BA89}" srcId="{ACD30201-B586-4959-8AE0-C5B3A4523068}" destId="{5A7171AF-4D41-4D50-94A5-EA9F2423EA3C}" srcOrd="1" destOrd="0" parTransId="{D932D2B3-8812-415A-97C6-4A0DC221B17C}" sibTransId="{863F067F-64C7-4CD1-9FC5-6ECE28520BE0}"/>
    <dgm:cxn modelId="{3489CCD6-988A-4C61-A0C5-3380640CCCA3}" type="presOf" srcId="{A2B8F83D-5AE8-4FAA-8AA0-F38A6EE36C6E}" destId="{ACF1EE45-3C5F-47E0-A2F4-85D057834271}" srcOrd="0" destOrd="4" presId="urn:microsoft.com/office/officeart/2005/8/layout/vList5"/>
    <dgm:cxn modelId="{CFB94B20-AC30-4A2B-9788-7DD76AE87B29}" type="presOf" srcId="{BA2028E9-D18E-4F41-B319-717EDCE5ABC3}" destId="{ACF1EE45-3C5F-47E0-A2F4-85D057834271}" srcOrd="0" destOrd="3" presId="urn:microsoft.com/office/officeart/2005/8/layout/vList5"/>
    <dgm:cxn modelId="{5F7D9D6E-26CB-4331-89D2-E6F9FC691694}" srcId="{ACD30201-B586-4959-8AE0-C5B3A4523068}" destId="{9C2FCB6B-EEB1-4356-B1B7-F7DC8503A48D}" srcOrd="0" destOrd="0" parTransId="{2BA376A8-D362-4DF8-8D69-AE140DC02B53}" sibTransId="{324704DE-D4CD-495F-8920-E8A75D125BEC}"/>
    <dgm:cxn modelId="{F5C15806-2B41-4384-B74F-0C489E0CED93}" type="presOf" srcId="{5A7171AF-4D41-4D50-94A5-EA9F2423EA3C}" destId="{ACF1EE45-3C5F-47E0-A2F4-85D057834271}" srcOrd="0" destOrd="1" presId="urn:microsoft.com/office/officeart/2005/8/layout/vList5"/>
    <dgm:cxn modelId="{BB797653-887A-44B8-B7D1-4682081211B8}" type="presOf" srcId="{ACD30201-B586-4959-8AE0-C5B3A4523068}" destId="{C603FE48-070F-45F9-9B91-9C99061AA8C7}" srcOrd="0" destOrd="0" presId="urn:microsoft.com/office/officeart/2005/8/layout/vList5"/>
    <dgm:cxn modelId="{C3191618-9DA1-4DC8-AD8D-552A51B43064}" type="presParOf" srcId="{2173FD6C-391C-4571-B565-4A603BA8087D}" destId="{D351B07A-150E-4864-B7F4-8765A5765992}" srcOrd="0" destOrd="0" presId="urn:microsoft.com/office/officeart/2005/8/layout/vList5"/>
    <dgm:cxn modelId="{D8AB5695-DED8-43F9-9283-E51AE77D8FD0}" type="presParOf" srcId="{D351B07A-150E-4864-B7F4-8765A5765992}" destId="{C603FE48-070F-45F9-9B91-9C99061AA8C7}" srcOrd="0" destOrd="0" presId="urn:microsoft.com/office/officeart/2005/8/layout/vList5"/>
    <dgm:cxn modelId="{9C062443-5791-4179-BB25-7748091E01BE}" type="presParOf" srcId="{D351B07A-150E-4864-B7F4-8765A5765992}" destId="{ACF1EE45-3C5F-47E0-A2F4-85D05783427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88B043-721B-4773-8A5F-CFF4BD17DE75}" type="doc">
      <dgm:prSet loTypeId="urn:microsoft.com/office/officeart/2005/8/layout/lProcess2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l-GR"/>
        </a:p>
      </dgm:t>
    </dgm:pt>
    <dgm:pt modelId="{C92BE675-A208-4A79-A857-00C29CB8DDE6}">
      <dgm:prSet phldrT="[Text]"/>
      <dgm:spPr/>
      <dgm:t>
        <a:bodyPr/>
        <a:lstStyle/>
        <a:p>
          <a:r>
            <a:rPr lang="en-US" dirty="0" smtClean="0"/>
            <a:t>Ideal sample</a:t>
          </a:r>
          <a:endParaRPr lang="el-GR" dirty="0"/>
        </a:p>
      </dgm:t>
    </dgm:pt>
    <dgm:pt modelId="{E3A4C728-3DAE-4038-A98A-E4783604F208}" type="parTrans" cxnId="{2C722D62-66C7-42B4-A9AB-D7CB20BB6304}">
      <dgm:prSet/>
      <dgm:spPr/>
      <dgm:t>
        <a:bodyPr/>
        <a:lstStyle/>
        <a:p>
          <a:endParaRPr lang="el-GR"/>
        </a:p>
      </dgm:t>
    </dgm:pt>
    <dgm:pt modelId="{9B6D85F4-75F1-4896-88BB-391981B5FF61}" type="sibTrans" cxnId="{2C722D62-66C7-42B4-A9AB-D7CB20BB6304}">
      <dgm:prSet/>
      <dgm:spPr/>
      <dgm:t>
        <a:bodyPr/>
        <a:lstStyle/>
        <a:p>
          <a:endParaRPr lang="el-GR"/>
        </a:p>
      </dgm:t>
    </dgm:pt>
    <dgm:pt modelId="{17784C21-BAD3-4882-B2FF-7B2EEF4E20A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 smtClean="0">
              <a:solidFill>
                <a:srgbClr val="FF0000"/>
              </a:solidFill>
            </a:rPr>
            <a:t>Flat sample otherwise x-ray absorption reduce low angle peaks</a:t>
          </a:r>
          <a:endParaRPr lang="el-GR" sz="1200" dirty="0" smtClean="0">
            <a:solidFill>
              <a:srgbClr val="FF0000"/>
            </a:solidFill>
          </a:endParaRPr>
        </a:p>
        <a:p>
          <a:r>
            <a:rPr lang="el-GR" sz="1200" b="1" u="sng" dirty="0" smtClean="0">
              <a:solidFill>
                <a:srgbClr val="FF0000"/>
              </a:solidFill>
            </a:rPr>
            <a:t>ΕΠΙΠΕΔΗ ΕΠΙΦΑΝΕΙΑ </a:t>
          </a:r>
          <a:endParaRPr lang="el-GR" sz="1200" b="1" u="sng" dirty="0">
            <a:solidFill>
              <a:srgbClr val="FF0000"/>
            </a:solidFill>
          </a:endParaRPr>
        </a:p>
      </dgm:t>
    </dgm:pt>
    <dgm:pt modelId="{0C8ECCAD-B44C-4C04-B018-A743074638E2}" type="parTrans" cxnId="{2CDAF665-2334-4C72-BDDB-286F6BDCE2FF}">
      <dgm:prSet/>
      <dgm:spPr/>
      <dgm:t>
        <a:bodyPr/>
        <a:lstStyle/>
        <a:p>
          <a:endParaRPr lang="el-GR"/>
        </a:p>
      </dgm:t>
    </dgm:pt>
    <dgm:pt modelId="{9780D292-58D5-4782-B9CE-52C89D5B8FCD}" type="sibTrans" cxnId="{2CDAF665-2334-4C72-BDDB-286F6BDCE2FF}">
      <dgm:prSet/>
      <dgm:spPr/>
      <dgm:t>
        <a:bodyPr/>
        <a:lstStyle/>
        <a:p>
          <a:endParaRPr lang="el-GR"/>
        </a:p>
      </dgm:t>
    </dgm:pt>
    <dgm:pt modelId="{090AC299-EB68-4932-9D7B-38420C985E81}">
      <dgm:prSet phldrT="[Text]"/>
      <dgm:spPr/>
      <dgm:t>
        <a:bodyPr/>
        <a:lstStyle/>
        <a:p>
          <a:r>
            <a:rPr lang="en-US" dirty="0" smtClean="0"/>
            <a:t>Densely packed</a:t>
          </a:r>
        </a:p>
      </dgm:t>
    </dgm:pt>
    <dgm:pt modelId="{7AC4367E-C23B-48A5-9F88-4F1252101469}" type="parTrans" cxnId="{73AFB8C2-D4C3-44CA-BC69-AF59CD63C089}">
      <dgm:prSet/>
      <dgm:spPr/>
      <dgm:t>
        <a:bodyPr/>
        <a:lstStyle/>
        <a:p>
          <a:endParaRPr lang="el-GR"/>
        </a:p>
      </dgm:t>
    </dgm:pt>
    <dgm:pt modelId="{08D591DA-D31E-4B44-B52E-37A316EFBE6F}" type="sibTrans" cxnId="{73AFB8C2-D4C3-44CA-BC69-AF59CD63C089}">
      <dgm:prSet/>
      <dgm:spPr/>
      <dgm:t>
        <a:bodyPr/>
        <a:lstStyle/>
        <a:p>
          <a:endParaRPr lang="el-GR"/>
        </a:p>
      </dgm:t>
    </dgm:pt>
    <dgm:pt modelId="{3837BB86-AA35-4238-9541-9CA63D736DE0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b="1" u="sng" dirty="0" smtClean="0">
              <a:solidFill>
                <a:srgbClr val="FF0000"/>
              </a:solidFill>
            </a:rPr>
            <a:t>Grain size &lt;10</a:t>
          </a:r>
          <a:r>
            <a:rPr lang="el-GR" sz="1200" b="1" u="sng" dirty="0" smtClean="0">
              <a:solidFill>
                <a:srgbClr val="FF0000"/>
              </a:solidFill>
            </a:rPr>
            <a:t>μ</a:t>
          </a:r>
          <a:r>
            <a:rPr lang="en-US" sz="1200" b="1" u="sng" dirty="0" smtClean="0">
              <a:solidFill>
                <a:srgbClr val="FF0000"/>
              </a:solidFill>
            </a:rPr>
            <a:t>m (reduce noise)</a:t>
          </a:r>
          <a:endParaRPr lang="el-GR" sz="1200" b="1" u="sng" dirty="0" smtClean="0">
            <a:solidFill>
              <a:srgbClr val="FF0000"/>
            </a:solidFill>
          </a:endParaRPr>
        </a:p>
        <a:p>
          <a:r>
            <a:rPr lang="el-GR" sz="1200" b="1" u="sng" dirty="0" smtClean="0">
              <a:solidFill>
                <a:srgbClr val="FF0000"/>
              </a:solidFill>
            </a:rPr>
            <a:t>(ΠΟΥΔΡΑ)</a:t>
          </a:r>
          <a:endParaRPr lang="en-US" sz="1200" b="1" u="sng" dirty="0" smtClean="0">
            <a:solidFill>
              <a:srgbClr val="FF0000"/>
            </a:solidFill>
          </a:endParaRPr>
        </a:p>
      </dgm:t>
    </dgm:pt>
    <dgm:pt modelId="{A9BCE737-D9C7-4B30-902E-C66843A64947}" type="parTrans" cxnId="{7911EB93-4378-4109-B7C7-49AF6D7E7C0F}">
      <dgm:prSet/>
      <dgm:spPr/>
      <dgm:t>
        <a:bodyPr/>
        <a:lstStyle/>
        <a:p>
          <a:endParaRPr lang="el-GR"/>
        </a:p>
      </dgm:t>
    </dgm:pt>
    <dgm:pt modelId="{8395F256-B0AF-4CC5-B172-EF2285AE037C}" type="sibTrans" cxnId="{7911EB93-4378-4109-B7C7-49AF6D7E7C0F}">
      <dgm:prSet/>
      <dgm:spPr/>
      <dgm:t>
        <a:bodyPr/>
        <a:lstStyle/>
        <a:p>
          <a:endParaRPr lang="el-GR"/>
        </a:p>
      </dgm:t>
    </dgm:pt>
    <dgm:pt modelId="{EE5CC0B6-9DB7-4F51-B7A5-AAE4AFFA7113}">
      <dgm:prSet phldrT="[Text]"/>
      <dgm:spPr/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Thick </a:t>
          </a:r>
          <a:r>
            <a:rPr lang="el-GR" dirty="0" smtClean="0">
              <a:solidFill>
                <a:srgbClr val="FF0000"/>
              </a:solidFill>
            </a:rPr>
            <a:t>(</a:t>
          </a:r>
          <a:r>
            <a:rPr lang="en-US" dirty="0" smtClean="0"/>
            <a:t>absorption</a:t>
          </a:r>
          <a:r>
            <a:rPr lang="el-GR" dirty="0" smtClean="0"/>
            <a:t> </a:t>
          </a:r>
          <a:r>
            <a:rPr lang="en-US" dirty="0" smtClean="0"/>
            <a:t>depends on thick)</a:t>
          </a:r>
          <a:endParaRPr lang="en-US" dirty="0" smtClean="0">
            <a:solidFill>
              <a:srgbClr val="FF0000"/>
            </a:solidFill>
          </a:endParaRPr>
        </a:p>
      </dgm:t>
    </dgm:pt>
    <dgm:pt modelId="{89135C4F-4713-4ED2-8F21-2A8998EC279B}" type="parTrans" cxnId="{598AE66C-150A-4B1B-A6DC-DB1D66304B53}">
      <dgm:prSet/>
      <dgm:spPr/>
      <dgm:t>
        <a:bodyPr/>
        <a:lstStyle/>
        <a:p>
          <a:endParaRPr lang="el-GR"/>
        </a:p>
      </dgm:t>
    </dgm:pt>
    <dgm:pt modelId="{B3DAF41A-E1FC-45E6-95E4-85A5571A76C7}" type="sibTrans" cxnId="{598AE66C-150A-4B1B-A6DC-DB1D66304B53}">
      <dgm:prSet/>
      <dgm:spPr/>
      <dgm:t>
        <a:bodyPr/>
        <a:lstStyle/>
        <a:p>
          <a:endParaRPr lang="el-GR"/>
        </a:p>
      </dgm:t>
    </dgm:pt>
    <dgm:pt modelId="{6A6BAB97-1981-45B8-B09A-38C877DD69C5}">
      <dgm:prSet phldrT="[Text]"/>
      <dgm:spPr/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Many crystallites with random orientation (</a:t>
          </a:r>
          <a:r>
            <a:rPr lang="el-GR" b="1" u="sng" dirty="0" smtClean="0">
              <a:solidFill>
                <a:srgbClr val="FF0000"/>
              </a:solidFill>
            </a:rPr>
            <a:t>Ανάκλαση</a:t>
          </a:r>
          <a:r>
            <a:rPr lang="el-GR" b="1" dirty="0" smtClean="0"/>
            <a:t> σε συγκεκριμένη γωνία </a:t>
          </a:r>
          <a:r>
            <a:rPr lang="el-GR" b="1" dirty="0" err="1" smtClean="0"/>
            <a:t>προέρχεταοι</a:t>
          </a:r>
          <a:r>
            <a:rPr lang="el-GR" b="1" dirty="0" smtClean="0"/>
            <a:t> από ομάδα </a:t>
          </a:r>
          <a:r>
            <a:rPr lang="el-GR" b="1" u="sng" dirty="0" smtClean="0">
              <a:solidFill>
                <a:srgbClr val="FF0000"/>
              </a:solidFill>
            </a:rPr>
            <a:t>επιπέδων</a:t>
          </a:r>
          <a:r>
            <a:rPr lang="el-GR" b="1" dirty="0" smtClean="0"/>
            <a:t> κρυστάλλων τα οποία προσανατολίστηκαν </a:t>
          </a:r>
          <a:r>
            <a:rPr lang="el-GR" b="1" u="sng" dirty="0" smtClean="0">
              <a:solidFill>
                <a:srgbClr val="FF0000"/>
              </a:solidFill>
            </a:rPr>
            <a:t>// με επιφάνεια δείγματος </a:t>
          </a:r>
          <a:endParaRPr lang="el-GR" dirty="0">
            <a:solidFill>
              <a:srgbClr val="FF0000"/>
            </a:solidFill>
          </a:endParaRPr>
        </a:p>
      </dgm:t>
    </dgm:pt>
    <dgm:pt modelId="{CD1B7F1D-548A-42C3-80C5-35538A792852}" type="parTrans" cxnId="{74FB004D-7742-4C20-AF02-096122C06F1D}">
      <dgm:prSet/>
      <dgm:spPr/>
      <dgm:t>
        <a:bodyPr/>
        <a:lstStyle/>
        <a:p>
          <a:endParaRPr lang="el-GR"/>
        </a:p>
      </dgm:t>
    </dgm:pt>
    <dgm:pt modelId="{DDF16AA2-5ADA-4FAD-8096-BB106FB4DEC7}" type="sibTrans" cxnId="{74FB004D-7742-4C20-AF02-096122C06F1D}">
      <dgm:prSet/>
      <dgm:spPr/>
      <dgm:t>
        <a:bodyPr/>
        <a:lstStyle/>
        <a:p>
          <a:endParaRPr lang="el-GR"/>
        </a:p>
      </dgm:t>
    </dgm:pt>
    <dgm:pt modelId="{E0D9B342-F564-4DC4-9DDB-FB0B40C99358}">
      <dgm:prSet phldrT="[Text]"/>
      <dgm:spPr/>
      <dgm:t>
        <a:bodyPr/>
        <a:lstStyle/>
        <a:p>
          <a:r>
            <a:rPr lang="en-US" dirty="0" smtClean="0"/>
            <a:t>Information desired</a:t>
          </a:r>
          <a:endParaRPr lang="el-GR" dirty="0"/>
        </a:p>
      </dgm:t>
    </dgm:pt>
    <dgm:pt modelId="{353A1063-61DB-41A2-9BCF-A43988D3510F}" type="parTrans" cxnId="{E32DED40-7E1E-4682-9BFF-A9CB60E84BF9}">
      <dgm:prSet/>
      <dgm:spPr/>
      <dgm:t>
        <a:bodyPr/>
        <a:lstStyle/>
        <a:p>
          <a:endParaRPr lang="el-GR"/>
        </a:p>
      </dgm:t>
    </dgm:pt>
    <dgm:pt modelId="{2AC1E78D-DBCA-4ECB-AC36-142CE9CBCF2C}" type="sibTrans" cxnId="{E32DED40-7E1E-4682-9BFF-A9CB60E84BF9}">
      <dgm:prSet/>
      <dgm:spPr/>
      <dgm:t>
        <a:bodyPr/>
        <a:lstStyle/>
        <a:p>
          <a:endParaRPr lang="el-GR"/>
        </a:p>
      </dgm:t>
    </dgm:pt>
    <dgm:pt modelId="{17C6F2C4-32EB-45F2-A7E0-837F056E4494}" type="pres">
      <dgm:prSet presAssocID="{FA88B043-721B-4773-8A5F-CFF4BD17DE7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A2F277A-4AA5-4BB3-A39C-EB91987FA8C5}" type="pres">
      <dgm:prSet presAssocID="{C92BE675-A208-4A79-A857-00C29CB8DDE6}" presName="compNode" presStyleCnt="0"/>
      <dgm:spPr/>
    </dgm:pt>
    <dgm:pt modelId="{2809645D-1008-4F6B-83E4-F9B6B84ACD47}" type="pres">
      <dgm:prSet presAssocID="{C92BE675-A208-4A79-A857-00C29CB8DDE6}" presName="aNode" presStyleLbl="bgShp" presStyleIdx="0" presStyleCnt="1" custLinFactNeighborX="-4264" custLinFactNeighborY="-19957"/>
      <dgm:spPr/>
      <dgm:t>
        <a:bodyPr/>
        <a:lstStyle/>
        <a:p>
          <a:endParaRPr lang="el-GR"/>
        </a:p>
      </dgm:t>
    </dgm:pt>
    <dgm:pt modelId="{0BB88ABA-A9F5-4A85-8DF3-B682BC526FEF}" type="pres">
      <dgm:prSet presAssocID="{C92BE675-A208-4A79-A857-00C29CB8DDE6}" presName="textNode" presStyleLbl="bgShp" presStyleIdx="0" presStyleCnt="1"/>
      <dgm:spPr/>
      <dgm:t>
        <a:bodyPr/>
        <a:lstStyle/>
        <a:p>
          <a:endParaRPr lang="el-GR"/>
        </a:p>
      </dgm:t>
    </dgm:pt>
    <dgm:pt modelId="{6DB80C03-EA34-4079-ACAB-3F5FFBB2065B}" type="pres">
      <dgm:prSet presAssocID="{C92BE675-A208-4A79-A857-00C29CB8DDE6}" presName="compChildNode" presStyleCnt="0"/>
      <dgm:spPr/>
    </dgm:pt>
    <dgm:pt modelId="{1E2313FC-04B5-421E-BBCF-8837A62038C3}" type="pres">
      <dgm:prSet presAssocID="{C92BE675-A208-4A79-A857-00C29CB8DDE6}" presName="theInnerList" presStyleCnt="0"/>
      <dgm:spPr/>
    </dgm:pt>
    <dgm:pt modelId="{34699AA9-97E2-4187-9515-3F8518C8F226}" type="pres">
      <dgm:prSet presAssocID="{E0D9B342-F564-4DC4-9DDB-FB0B40C99358}" presName="childNode" presStyleLbl="node1" presStyleIdx="0" presStyleCnt="6" custLinFactY="-64887" custLinFactNeighborX="-533" custLinFactNeighborY="-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2176430-8407-4B12-B672-34C9F70BBABA}" type="pres">
      <dgm:prSet presAssocID="{E0D9B342-F564-4DC4-9DDB-FB0B40C99358}" presName="aSpace2" presStyleCnt="0"/>
      <dgm:spPr/>
    </dgm:pt>
    <dgm:pt modelId="{450CD1FE-0321-4310-B75D-F4254B03D406}" type="pres">
      <dgm:prSet presAssocID="{17784C21-BAD3-4882-B2FF-7B2EEF4E20A3}" presName="childNode" presStyleLbl="node1" presStyleIdx="1" presStyleCnt="6" custLinFactY="-39098" custLinFactNeighborX="-533" custLinFactNeighborY="-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FEFB0D6-C857-47C6-B9F8-EDC53C6A0F7B}" type="pres">
      <dgm:prSet presAssocID="{17784C21-BAD3-4882-B2FF-7B2EEF4E20A3}" presName="aSpace2" presStyleCnt="0"/>
      <dgm:spPr/>
    </dgm:pt>
    <dgm:pt modelId="{03AAB7FE-2204-4143-BA4C-E8C7636801B6}" type="pres">
      <dgm:prSet presAssocID="{6A6BAB97-1981-45B8-B09A-38C877DD69C5}" presName="childNode" presStyleLbl="node1" presStyleIdx="2" presStyleCnt="6" custScaleX="102369" custScaleY="32018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420B1FD-4EC6-4C7F-B1B2-B2D8CC3C1615}" type="pres">
      <dgm:prSet presAssocID="{6A6BAB97-1981-45B8-B09A-38C877DD69C5}" presName="aSpace2" presStyleCnt="0"/>
      <dgm:spPr/>
    </dgm:pt>
    <dgm:pt modelId="{5CEC6AF4-0924-420E-A051-A432294B8611}" type="pres">
      <dgm:prSet presAssocID="{090AC299-EB68-4932-9D7B-38420C985E81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F90C7C8-9E2B-45F5-9E02-58AAAF7E5687}" type="pres">
      <dgm:prSet presAssocID="{090AC299-EB68-4932-9D7B-38420C985E81}" presName="aSpace2" presStyleCnt="0"/>
      <dgm:spPr/>
    </dgm:pt>
    <dgm:pt modelId="{57D727B0-8419-43F5-BC30-BC89FB4F0D14}" type="pres">
      <dgm:prSet presAssocID="{3837BB86-AA35-4238-9541-9CA63D736DE0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8D96D34-073F-4540-AF54-D2001FA762A9}" type="pres">
      <dgm:prSet presAssocID="{3837BB86-AA35-4238-9541-9CA63D736DE0}" presName="aSpace2" presStyleCnt="0"/>
      <dgm:spPr/>
    </dgm:pt>
    <dgm:pt modelId="{055F27CA-23BE-406A-9907-D9317DDC9D58}" type="pres">
      <dgm:prSet presAssocID="{EE5CC0B6-9DB7-4F51-B7A5-AAE4AFFA7113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98AE66C-150A-4B1B-A6DC-DB1D66304B53}" srcId="{C92BE675-A208-4A79-A857-00C29CB8DDE6}" destId="{EE5CC0B6-9DB7-4F51-B7A5-AAE4AFFA7113}" srcOrd="5" destOrd="0" parTransId="{89135C4F-4713-4ED2-8F21-2A8998EC279B}" sibTransId="{B3DAF41A-E1FC-45E6-95E4-85A5571A76C7}"/>
    <dgm:cxn modelId="{B2EFBF2F-F5D2-4BC7-981D-DA6A3B6AC052}" type="presOf" srcId="{E0D9B342-F564-4DC4-9DDB-FB0B40C99358}" destId="{34699AA9-97E2-4187-9515-3F8518C8F226}" srcOrd="0" destOrd="0" presId="urn:microsoft.com/office/officeart/2005/8/layout/lProcess2"/>
    <dgm:cxn modelId="{F683BEB4-F2B6-4E86-B998-2FA06C93A5B4}" type="presOf" srcId="{3837BB86-AA35-4238-9541-9CA63D736DE0}" destId="{57D727B0-8419-43F5-BC30-BC89FB4F0D14}" srcOrd="0" destOrd="0" presId="urn:microsoft.com/office/officeart/2005/8/layout/lProcess2"/>
    <dgm:cxn modelId="{5A0A9B50-26A6-4FBE-BDDE-F54A58E14A52}" type="presOf" srcId="{090AC299-EB68-4932-9D7B-38420C985E81}" destId="{5CEC6AF4-0924-420E-A051-A432294B8611}" srcOrd="0" destOrd="0" presId="urn:microsoft.com/office/officeart/2005/8/layout/lProcess2"/>
    <dgm:cxn modelId="{0D380AD4-0DFC-42EE-986B-F958B841D2BC}" type="presOf" srcId="{C92BE675-A208-4A79-A857-00C29CB8DDE6}" destId="{0BB88ABA-A9F5-4A85-8DF3-B682BC526FEF}" srcOrd="1" destOrd="0" presId="urn:microsoft.com/office/officeart/2005/8/layout/lProcess2"/>
    <dgm:cxn modelId="{B1EC0911-840A-477F-9DCE-AC97F4805F50}" type="presOf" srcId="{17784C21-BAD3-4882-B2FF-7B2EEF4E20A3}" destId="{450CD1FE-0321-4310-B75D-F4254B03D406}" srcOrd="0" destOrd="0" presId="urn:microsoft.com/office/officeart/2005/8/layout/lProcess2"/>
    <dgm:cxn modelId="{73AFB8C2-D4C3-44CA-BC69-AF59CD63C089}" srcId="{C92BE675-A208-4A79-A857-00C29CB8DDE6}" destId="{090AC299-EB68-4932-9D7B-38420C985E81}" srcOrd="3" destOrd="0" parTransId="{7AC4367E-C23B-48A5-9F88-4F1252101469}" sibTransId="{08D591DA-D31E-4B44-B52E-37A316EFBE6F}"/>
    <dgm:cxn modelId="{2CDAF665-2334-4C72-BDDB-286F6BDCE2FF}" srcId="{C92BE675-A208-4A79-A857-00C29CB8DDE6}" destId="{17784C21-BAD3-4882-B2FF-7B2EEF4E20A3}" srcOrd="1" destOrd="0" parTransId="{0C8ECCAD-B44C-4C04-B018-A743074638E2}" sibTransId="{9780D292-58D5-4782-B9CE-52C89D5B8FCD}"/>
    <dgm:cxn modelId="{74FB004D-7742-4C20-AF02-096122C06F1D}" srcId="{C92BE675-A208-4A79-A857-00C29CB8DDE6}" destId="{6A6BAB97-1981-45B8-B09A-38C877DD69C5}" srcOrd="2" destOrd="0" parTransId="{CD1B7F1D-548A-42C3-80C5-35538A792852}" sibTransId="{DDF16AA2-5ADA-4FAD-8096-BB106FB4DEC7}"/>
    <dgm:cxn modelId="{AB75CF9C-391F-4CDC-9424-119F44764976}" type="presOf" srcId="{EE5CC0B6-9DB7-4F51-B7A5-AAE4AFFA7113}" destId="{055F27CA-23BE-406A-9907-D9317DDC9D58}" srcOrd="0" destOrd="0" presId="urn:microsoft.com/office/officeart/2005/8/layout/lProcess2"/>
    <dgm:cxn modelId="{2C722D62-66C7-42B4-A9AB-D7CB20BB6304}" srcId="{FA88B043-721B-4773-8A5F-CFF4BD17DE75}" destId="{C92BE675-A208-4A79-A857-00C29CB8DDE6}" srcOrd="0" destOrd="0" parTransId="{E3A4C728-3DAE-4038-A98A-E4783604F208}" sibTransId="{9B6D85F4-75F1-4896-88BB-391981B5FF61}"/>
    <dgm:cxn modelId="{7911EB93-4378-4109-B7C7-49AF6D7E7C0F}" srcId="{C92BE675-A208-4A79-A857-00C29CB8DDE6}" destId="{3837BB86-AA35-4238-9541-9CA63D736DE0}" srcOrd="4" destOrd="0" parTransId="{A9BCE737-D9C7-4B30-902E-C66843A64947}" sibTransId="{8395F256-B0AF-4CC5-B172-EF2285AE037C}"/>
    <dgm:cxn modelId="{E32DED40-7E1E-4682-9BFF-A9CB60E84BF9}" srcId="{C92BE675-A208-4A79-A857-00C29CB8DDE6}" destId="{E0D9B342-F564-4DC4-9DDB-FB0B40C99358}" srcOrd="0" destOrd="0" parTransId="{353A1063-61DB-41A2-9BCF-A43988D3510F}" sibTransId="{2AC1E78D-DBCA-4ECB-AC36-142CE9CBCF2C}"/>
    <dgm:cxn modelId="{F80425D6-4FC6-470A-84B5-B29A0C0CE2AF}" type="presOf" srcId="{FA88B043-721B-4773-8A5F-CFF4BD17DE75}" destId="{17C6F2C4-32EB-45F2-A7E0-837F056E4494}" srcOrd="0" destOrd="0" presId="urn:microsoft.com/office/officeart/2005/8/layout/lProcess2"/>
    <dgm:cxn modelId="{E148332A-08EF-4C07-8DF6-805BD3D3107C}" type="presOf" srcId="{C92BE675-A208-4A79-A857-00C29CB8DDE6}" destId="{2809645D-1008-4F6B-83E4-F9B6B84ACD47}" srcOrd="0" destOrd="0" presId="urn:microsoft.com/office/officeart/2005/8/layout/lProcess2"/>
    <dgm:cxn modelId="{C72D705C-8C1A-43B0-A6EB-F3ADAFECB638}" type="presOf" srcId="{6A6BAB97-1981-45B8-B09A-38C877DD69C5}" destId="{03AAB7FE-2204-4143-BA4C-E8C7636801B6}" srcOrd="0" destOrd="0" presId="urn:microsoft.com/office/officeart/2005/8/layout/lProcess2"/>
    <dgm:cxn modelId="{8DB62C14-2C30-4C11-82E1-F4735387A5B5}" type="presParOf" srcId="{17C6F2C4-32EB-45F2-A7E0-837F056E4494}" destId="{DA2F277A-4AA5-4BB3-A39C-EB91987FA8C5}" srcOrd="0" destOrd="0" presId="urn:microsoft.com/office/officeart/2005/8/layout/lProcess2"/>
    <dgm:cxn modelId="{D0A2A5CB-9207-4182-9B64-C4BEE0F75AD5}" type="presParOf" srcId="{DA2F277A-4AA5-4BB3-A39C-EB91987FA8C5}" destId="{2809645D-1008-4F6B-83E4-F9B6B84ACD47}" srcOrd="0" destOrd="0" presId="urn:microsoft.com/office/officeart/2005/8/layout/lProcess2"/>
    <dgm:cxn modelId="{8DF07F7D-6C70-4A5D-B23C-855BB81D4F76}" type="presParOf" srcId="{DA2F277A-4AA5-4BB3-A39C-EB91987FA8C5}" destId="{0BB88ABA-A9F5-4A85-8DF3-B682BC526FEF}" srcOrd="1" destOrd="0" presId="urn:microsoft.com/office/officeart/2005/8/layout/lProcess2"/>
    <dgm:cxn modelId="{96DF25F0-FFB0-478E-AAF4-FA994F8C6572}" type="presParOf" srcId="{DA2F277A-4AA5-4BB3-A39C-EB91987FA8C5}" destId="{6DB80C03-EA34-4079-ACAB-3F5FFBB2065B}" srcOrd="2" destOrd="0" presId="urn:microsoft.com/office/officeart/2005/8/layout/lProcess2"/>
    <dgm:cxn modelId="{FFD88866-746F-4A5B-86EF-1076C6883908}" type="presParOf" srcId="{6DB80C03-EA34-4079-ACAB-3F5FFBB2065B}" destId="{1E2313FC-04B5-421E-BBCF-8837A62038C3}" srcOrd="0" destOrd="0" presId="urn:microsoft.com/office/officeart/2005/8/layout/lProcess2"/>
    <dgm:cxn modelId="{7B9A7FA0-E9EC-4A92-9F34-4EE8C129E9C5}" type="presParOf" srcId="{1E2313FC-04B5-421E-BBCF-8837A62038C3}" destId="{34699AA9-97E2-4187-9515-3F8518C8F226}" srcOrd="0" destOrd="0" presId="urn:microsoft.com/office/officeart/2005/8/layout/lProcess2"/>
    <dgm:cxn modelId="{4E146C5E-606B-4F4A-9C27-8206206F6F96}" type="presParOf" srcId="{1E2313FC-04B5-421E-BBCF-8837A62038C3}" destId="{82176430-8407-4B12-B672-34C9F70BBABA}" srcOrd="1" destOrd="0" presId="urn:microsoft.com/office/officeart/2005/8/layout/lProcess2"/>
    <dgm:cxn modelId="{F2EE2CB1-7CE9-4E5D-86EE-955B576B54C6}" type="presParOf" srcId="{1E2313FC-04B5-421E-BBCF-8837A62038C3}" destId="{450CD1FE-0321-4310-B75D-F4254B03D406}" srcOrd="2" destOrd="0" presId="urn:microsoft.com/office/officeart/2005/8/layout/lProcess2"/>
    <dgm:cxn modelId="{5046BE0E-D648-4208-AE94-1FDFD801375B}" type="presParOf" srcId="{1E2313FC-04B5-421E-BBCF-8837A62038C3}" destId="{BFEFB0D6-C857-47C6-B9F8-EDC53C6A0F7B}" srcOrd="3" destOrd="0" presId="urn:microsoft.com/office/officeart/2005/8/layout/lProcess2"/>
    <dgm:cxn modelId="{65C5C4B2-C765-40D3-931F-D6ED19E81B05}" type="presParOf" srcId="{1E2313FC-04B5-421E-BBCF-8837A62038C3}" destId="{03AAB7FE-2204-4143-BA4C-E8C7636801B6}" srcOrd="4" destOrd="0" presId="urn:microsoft.com/office/officeart/2005/8/layout/lProcess2"/>
    <dgm:cxn modelId="{1AB2B756-0FFC-4075-B612-B5AB33E084EB}" type="presParOf" srcId="{1E2313FC-04B5-421E-BBCF-8837A62038C3}" destId="{2420B1FD-4EC6-4C7F-B1B2-B2D8CC3C1615}" srcOrd="5" destOrd="0" presId="urn:microsoft.com/office/officeart/2005/8/layout/lProcess2"/>
    <dgm:cxn modelId="{3D271D0C-0DEF-44DA-8EED-6F8549452561}" type="presParOf" srcId="{1E2313FC-04B5-421E-BBCF-8837A62038C3}" destId="{5CEC6AF4-0924-420E-A051-A432294B8611}" srcOrd="6" destOrd="0" presId="urn:microsoft.com/office/officeart/2005/8/layout/lProcess2"/>
    <dgm:cxn modelId="{E6C52F2C-A66E-4A37-930C-573BA7F42E52}" type="presParOf" srcId="{1E2313FC-04B5-421E-BBCF-8837A62038C3}" destId="{8F90C7C8-9E2B-45F5-9E02-58AAAF7E5687}" srcOrd="7" destOrd="0" presId="urn:microsoft.com/office/officeart/2005/8/layout/lProcess2"/>
    <dgm:cxn modelId="{D0EF9180-3D8A-492C-8C1B-4E45B190CF22}" type="presParOf" srcId="{1E2313FC-04B5-421E-BBCF-8837A62038C3}" destId="{57D727B0-8419-43F5-BC30-BC89FB4F0D14}" srcOrd="8" destOrd="0" presId="urn:microsoft.com/office/officeart/2005/8/layout/lProcess2"/>
    <dgm:cxn modelId="{7002EEF9-91CA-4A31-970C-200C32C442FE}" type="presParOf" srcId="{1E2313FC-04B5-421E-BBCF-8837A62038C3}" destId="{78D96D34-073F-4540-AF54-D2001FA762A9}" srcOrd="9" destOrd="0" presId="urn:microsoft.com/office/officeart/2005/8/layout/lProcess2"/>
    <dgm:cxn modelId="{1DD693E5-8476-48A3-ADF0-1BD195A49200}" type="presParOf" srcId="{1E2313FC-04B5-421E-BBCF-8837A62038C3}" destId="{055F27CA-23BE-406A-9907-D9317DDC9D58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C4FBF2-0368-44A8-8816-B8A16FCC9E6E}" type="doc">
      <dgm:prSet loTypeId="urn:microsoft.com/office/officeart/2005/8/layout/lProcess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673B1C02-F095-4A3D-B411-7C2DE5C6F46C}">
      <dgm:prSet phldrT="[Text]"/>
      <dgm:spPr/>
      <dgm:t>
        <a:bodyPr/>
        <a:lstStyle/>
        <a:p>
          <a:r>
            <a:rPr lang="en-US" dirty="0" smtClean="0"/>
            <a:t>If you have </a:t>
          </a:r>
          <a:r>
            <a:rPr lang="en-US" b="1" dirty="0" smtClean="0">
              <a:solidFill>
                <a:srgbClr val="FF0000"/>
              </a:solidFill>
            </a:rPr>
            <a:t>a lot of sample</a:t>
          </a:r>
          <a:r>
            <a:rPr lang="el-GR" b="1" dirty="0" smtClean="0">
              <a:solidFill>
                <a:srgbClr val="FF0000"/>
              </a:solidFill>
            </a:rPr>
            <a:t> (</a:t>
          </a:r>
          <a:r>
            <a:rPr lang="el-GR" b="1" i="1" dirty="0" smtClean="0">
              <a:solidFill>
                <a:srgbClr val="FF0000"/>
              </a:solidFill>
            </a:rPr>
            <a:t>τοποθέτηση, πίεση με </a:t>
          </a:r>
          <a:r>
            <a:rPr lang="el-GR" b="1" i="1" dirty="0" err="1" smtClean="0">
              <a:solidFill>
                <a:srgbClr val="FF0000"/>
              </a:solidFill>
            </a:rPr>
            <a:t>γυαλάκι</a:t>
          </a:r>
          <a:r>
            <a:rPr lang="el-GR" b="1" dirty="0" smtClean="0">
              <a:solidFill>
                <a:srgbClr val="FF0000"/>
              </a:solidFill>
            </a:rPr>
            <a:t>)</a:t>
          </a:r>
          <a:r>
            <a:rPr lang="en-US" dirty="0" smtClean="0"/>
            <a:t>: Top loading</a:t>
          </a:r>
          <a:endParaRPr lang="el-GR" dirty="0"/>
        </a:p>
      </dgm:t>
    </dgm:pt>
    <dgm:pt modelId="{EEA6E2A1-13DD-4BCB-B728-16D347B0A369}" type="parTrans" cxnId="{3ED534DD-14B0-4D90-9E6A-C8F8D10A5187}">
      <dgm:prSet/>
      <dgm:spPr/>
      <dgm:t>
        <a:bodyPr/>
        <a:lstStyle/>
        <a:p>
          <a:endParaRPr lang="el-GR"/>
        </a:p>
      </dgm:t>
    </dgm:pt>
    <dgm:pt modelId="{7B4623D3-1068-4A88-ABD6-0D2E84C3FF2C}" type="sibTrans" cxnId="{3ED534DD-14B0-4D90-9E6A-C8F8D10A5187}">
      <dgm:prSet/>
      <dgm:spPr/>
      <dgm:t>
        <a:bodyPr/>
        <a:lstStyle/>
        <a:p>
          <a:endParaRPr lang="el-GR"/>
        </a:p>
      </dgm:t>
    </dgm:pt>
    <dgm:pt modelId="{0CEF840C-67A6-4CB1-833D-91B7BF4768D2}">
      <dgm:prSet phldrT="[Text]"/>
      <dgm:spPr/>
      <dgm:t>
        <a:bodyPr/>
        <a:lstStyle/>
        <a:p>
          <a:r>
            <a:rPr lang="en-US" dirty="0" smtClean="0"/>
            <a:t>Deposit a powder in a shallow well</a:t>
          </a:r>
          <a:endParaRPr lang="el-GR" dirty="0"/>
        </a:p>
      </dgm:t>
    </dgm:pt>
    <dgm:pt modelId="{E27544DC-DAF0-451C-9E49-616D18D7054E}" type="parTrans" cxnId="{BBED82BA-7B8D-4CFD-BDB5-6C990B86FCFD}">
      <dgm:prSet/>
      <dgm:spPr/>
      <dgm:t>
        <a:bodyPr/>
        <a:lstStyle/>
        <a:p>
          <a:endParaRPr lang="el-GR"/>
        </a:p>
      </dgm:t>
    </dgm:pt>
    <dgm:pt modelId="{7CDE22E8-F39D-4D27-B6D8-5EABC60902F8}" type="sibTrans" cxnId="{BBED82BA-7B8D-4CFD-BDB5-6C990B86FCFD}">
      <dgm:prSet/>
      <dgm:spPr/>
      <dgm:t>
        <a:bodyPr/>
        <a:lstStyle/>
        <a:p>
          <a:endParaRPr lang="el-GR"/>
        </a:p>
      </dgm:t>
    </dgm:pt>
    <dgm:pt modelId="{31849983-1A16-4EE7-B3DB-B42E894E8862}">
      <dgm:prSet phldrT="[Text]"/>
      <dgm:spPr/>
      <dgm:t>
        <a:bodyPr/>
        <a:lstStyle/>
        <a:p>
          <a:r>
            <a:rPr lang="en-US" dirty="0" smtClean="0"/>
            <a:t>Press with a glass slide to produce a flat surface</a:t>
          </a:r>
          <a:endParaRPr lang="el-GR" dirty="0"/>
        </a:p>
      </dgm:t>
    </dgm:pt>
    <dgm:pt modelId="{CF89F57A-1B43-4467-B498-B2BADD1F1AB4}" type="parTrans" cxnId="{6F7824CE-802D-4A84-9438-775CAEB6AC03}">
      <dgm:prSet/>
      <dgm:spPr/>
      <dgm:t>
        <a:bodyPr/>
        <a:lstStyle/>
        <a:p>
          <a:endParaRPr lang="el-GR"/>
        </a:p>
      </dgm:t>
    </dgm:pt>
    <dgm:pt modelId="{54C0B166-3913-4D2B-A1F0-F13EB133A035}" type="sibTrans" cxnId="{6F7824CE-802D-4A84-9438-775CAEB6AC03}">
      <dgm:prSet/>
      <dgm:spPr/>
      <dgm:t>
        <a:bodyPr/>
        <a:lstStyle/>
        <a:p>
          <a:endParaRPr lang="el-GR"/>
        </a:p>
      </dgm:t>
    </dgm:pt>
    <dgm:pt modelId="{5D06ED6F-FDA3-4EB0-B392-DE491191A52F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smtClean="0"/>
            <a:t>If you have </a:t>
          </a:r>
          <a:r>
            <a:rPr lang="en-US" b="1" i="1" dirty="0" smtClean="0">
              <a:solidFill>
                <a:srgbClr val="FF0000"/>
              </a:solidFill>
            </a:rPr>
            <a:t>very small quantity</a:t>
          </a:r>
          <a:r>
            <a:rPr lang="en-US" b="1" i="1" dirty="0" smtClean="0"/>
            <a:t>:</a:t>
          </a:r>
          <a:r>
            <a:rPr lang="en-US" i="1" dirty="0" smtClean="0"/>
            <a:t> glass slide or </a:t>
          </a:r>
          <a:r>
            <a:rPr lang="en-US" b="1" i="1" dirty="0" smtClean="0">
              <a:solidFill>
                <a:srgbClr val="FF0000"/>
              </a:solidFill>
            </a:rPr>
            <a:t>Zero background holder</a:t>
          </a:r>
          <a:r>
            <a:rPr lang="en-US" b="1" i="1" dirty="0" smtClean="0"/>
            <a:t> </a:t>
          </a:r>
          <a:r>
            <a:rPr lang="en-US" dirty="0" smtClean="0"/>
            <a:t>(ZBH)</a:t>
          </a:r>
          <a:endParaRPr lang="el-GR" dirty="0"/>
        </a:p>
      </dgm:t>
    </dgm:pt>
    <dgm:pt modelId="{046E2C48-9235-4FD1-A757-4DEB98EFA1DD}" type="parTrans" cxnId="{5F8800EB-3908-4B05-B806-A97D60220101}">
      <dgm:prSet/>
      <dgm:spPr/>
      <dgm:t>
        <a:bodyPr/>
        <a:lstStyle/>
        <a:p>
          <a:endParaRPr lang="el-GR"/>
        </a:p>
      </dgm:t>
    </dgm:pt>
    <dgm:pt modelId="{26CE489F-FDB4-4D64-B29F-D6C16EAD7BA6}" type="sibTrans" cxnId="{5F8800EB-3908-4B05-B806-A97D60220101}">
      <dgm:prSet/>
      <dgm:spPr/>
      <dgm:t>
        <a:bodyPr/>
        <a:lstStyle/>
        <a:p>
          <a:endParaRPr lang="el-GR"/>
        </a:p>
      </dgm:t>
    </dgm:pt>
    <dgm:pt modelId="{1499DF7C-8DBE-458E-9442-9CBAC238A0B4}">
      <dgm:prSet phldrT="[Text]"/>
      <dgm:spPr/>
      <dgm:t>
        <a:bodyPr/>
        <a:lstStyle/>
        <a:p>
          <a:r>
            <a:rPr lang="en-US" dirty="0" smtClean="0"/>
            <a:t>ZBH: Off axis cut single crystal Quartz or Si  </a:t>
          </a:r>
          <a:endParaRPr lang="el-GR" dirty="0"/>
        </a:p>
      </dgm:t>
    </dgm:pt>
    <dgm:pt modelId="{371A54D7-7E9C-4B13-9709-E99E2E4452AF}" type="parTrans" cxnId="{E9F40CD0-99E9-4DC8-8111-51291E3C4CD7}">
      <dgm:prSet/>
      <dgm:spPr/>
      <dgm:t>
        <a:bodyPr/>
        <a:lstStyle/>
        <a:p>
          <a:endParaRPr lang="el-GR"/>
        </a:p>
      </dgm:t>
    </dgm:pt>
    <dgm:pt modelId="{EC2EA047-A0D5-418E-9C81-8F6B2AFBE978}" type="sibTrans" cxnId="{E9F40CD0-99E9-4DC8-8111-51291E3C4CD7}">
      <dgm:prSet/>
      <dgm:spPr/>
      <dgm:t>
        <a:bodyPr/>
        <a:lstStyle/>
        <a:p>
          <a:endParaRPr lang="el-GR"/>
        </a:p>
      </dgm:t>
    </dgm:pt>
    <dgm:pt modelId="{D0BCD9CB-699F-4E0C-B8FA-F923004B8F5C}">
      <dgm:prSet phldrT="[Text]"/>
      <dgm:spPr/>
      <dgm:t>
        <a:bodyPr/>
        <a:lstStyle/>
        <a:p>
          <a:r>
            <a:rPr lang="en-US" dirty="0" smtClean="0"/>
            <a:t>Sonication with alcohol and disperse on ZBH </a:t>
          </a:r>
          <a:endParaRPr lang="el-GR" dirty="0"/>
        </a:p>
      </dgm:t>
    </dgm:pt>
    <dgm:pt modelId="{D2334401-3301-45F3-B918-E87B51D8551E}" type="parTrans" cxnId="{9EE31D56-08FF-40CF-AEDB-FAA22FFEF99D}">
      <dgm:prSet/>
      <dgm:spPr/>
      <dgm:t>
        <a:bodyPr/>
        <a:lstStyle/>
        <a:p>
          <a:endParaRPr lang="el-GR"/>
        </a:p>
      </dgm:t>
    </dgm:pt>
    <dgm:pt modelId="{4BE8FB7A-C63B-4E86-8209-0655A7BD8413}" type="sibTrans" cxnId="{9EE31D56-08FF-40CF-AEDB-FAA22FFEF99D}">
      <dgm:prSet/>
      <dgm:spPr/>
      <dgm:t>
        <a:bodyPr/>
        <a:lstStyle/>
        <a:p>
          <a:endParaRPr lang="el-GR"/>
        </a:p>
      </dgm:t>
    </dgm:pt>
    <dgm:pt modelId="{604C6664-1B9C-4F2F-BECB-2EC9153B23E7}" type="pres">
      <dgm:prSet presAssocID="{FCC4FBF2-0368-44A8-8816-B8A16FCC9E6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0742288-324E-4BE0-BE53-C3073D23AD56}" type="pres">
      <dgm:prSet presAssocID="{673B1C02-F095-4A3D-B411-7C2DE5C6F46C}" presName="compNode" presStyleCnt="0"/>
      <dgm:spPr/>
    </dgm:pt>
    <dgm:pt modelId="{81394C38-A101-468F-9062-7FEBCE52A5C3}" type="pres">
      <dgm:prSet presAssocID="{673B1C02-F095-4A3D-B411-7C2DE5C6F46C}" presName="aNode" presStyleLbl="bgShp" presStyleIdx="0" presStyleCnt="2"/>
      <dgm:spPr/>
      <dgm:t>
        <a:bodyPr/>
        <a:lstStyle/>
        <a:p>
          <a:endParaRPr lang="el-GR"/>
        </a:p>
      </dgm:t>
    </dgm:pt>
    <dgm:pt modelId="{44A530EB-126C-4B3D-A842-0CB29B115436}" type="pres">
      <dgm:prSet presAssocID="{673B1C02-F095-4A3D-B411-7C2DE5C6F46C}" presName="textNode" presStyleLbl="bgShp" presStyleIdx="0" presStyleCnt="2"/>
      <dgm:spPr/>
      <dgm:t>
        <a:bodyPr/>
        <a:lstStyle/>
        <a:p>
          <a:endParaRPr lang="el-GR"/>
        </a:p>
      </dgm:t>
    </dgm:pt>
    <dgm:pt modelId="{7C7F6DE7-C72C-4570-BCBF-783C4198F17E}" type="pres">
      <dgm:prSet presAssocID="{673B1C02-F095-4A3D-B411-7C2DE5C6F46C}" presName="compChildNode" presStyleCnt="0"/>
      <dgm:spPr/>
    </dgm:pt>
    <dgm:pt modelId="{AE5793B0-2528-4051-B8EA-1111264F6577}" type="pres">
      <dgm:prSet presAssocID="{673B1C02-F095-4A3D-B411-7C2DE5C6F46C}" presName="theInnerList" presStyleCnt="0"/>
      <dgm:spPr/>
    </dgm:pt>
    <dgm:pt modelId="{0A471103-C643-4BA6-AF26-0BC638F8A805}" type="pres">
      <dgm:prSet presAssocID="{0CEF840C-67A6-4CB1-833D-91B7BF4768D2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F229297-B164-4AE1-98F8-6270DE524639}" type="pres">
      <dgm:prSet presAssocID="{0CEF840C-67A6-4CB1-833D-91B7BF4768D2}" presName="aSpace2" presStyleCnt="0"/>
      <dgm:spPr/>
    </dgm:pt>
    <dgm:pt modelId="{23F732E9-5F6C-4FBF-9544-4E1A3FBA793E}" type="pres">
      <dgm:prSet presAssocID="{31849983-1A16-4EE7-B3DB-B42E894E8862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75B7890-0373-45E6-A7E1-538D8591BA1E}" type="pres">
      <dgm:prSet presAssocID="{673B1C02-F095-4A3D-B411-7C2DE5C6F46C}" presName="aSpace" presStyleCnt="0"/>
      <dgm:spPr/>
    </dgm:pt>
    <dgm:pt modelId="{FEC8881E-2C22-40F6-9614-98C3F9F73972}" type="pres">
      <dgm:prSet presAssocID="{5D06ED6F-FDA3-4EB0-B392-DE491191A52F}" presName="compNode" presStyleCnt="0"/>
      <dgm:spPr/>
    </dgm:pt>
    <dgm:pt modelId="{30D9640F-6156-4E6D-AD51-6D751A8673C1}" type="pres">
      <dgm:prSet presAssocID="{5D06ED6F-FDA3-4EB0-B392-DE491191A52F}" presName="aNode" presStyleLbl="bgShp" presStyleIdx="1" presStyleCnt="2"/>
      <dgm:spPr/>
      <dgm:t>
        <a:bodyPr/>
        <a:lstStyle/>
        <a:p>
          <a:endParaRPr lang="el-GR"/>
        </a:p>
      </dgm:t>
    </dgm:pt>
    <dgm:pt modelId="{B018A987-8ACE-4DB8-8927-489979DAFECD}" type="pres">
      <dgm:prSet presAssocID="{5D06ED6F-FDA3-4EB0-B392-DE491191A52F}" presName="textNode" presStyleLbl="bgShp" presStyleIdx="1" presStyleCnt="2"/>
      <dgm:spPr/>
      <dgm:t>
        <a:bodyPr/>
        <a:lstStyle/>
        <a:p>
          <a:endParaRPr lang="el-GR"/>
        </a:p>
      </dgm:t>
    </dgm:pt>
    <dgm:pt modelId="{C66D5BC0-994F-4B81-B4A9-E79DB8375BFC}" type="pres">
      <dgm:prSet presAssocID="{5D06ED6F-FDA3-4EB0-B392-DE491191A52F}" presName="compChildNode" presStyleCnt="0"/>
      <dgm:spPr/>
    </dgm:pt>
    <dgm:pt modelId="{134BD796-EED5-42C5-BB92-013753AEEC33}" type="pres">
      <dgm:prSet presAssocID="{5D06ED6F-FDA3-4EB0-B392-DE491191A52F}" presName="theInnerList" presStyleCnt="0"/>
      <dgm:spPr/>
    </dgm:pt>
    <dgm:pt modelId="{46B2F618-8CA7-4F6C-8FAD-2E89FA58B235}" type="pres">
      <dgm:prSet presAssocID="{1499DF7C-8DBE-458E-9442-9CBAC238A0B4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F673244-0C84-4295-BC67-8FCC74255D11}" type="pres">
      <dgm:prSet presAssocID="{1499DF7C-8DBE-458E-9442-9CBAC238A0B4}" presName="aSpace2" presStyleCnt="0"/>
      <dgm:spPr/>
    </dgm:pt>
    <dgm:pt modelId="{1957AD83-EDC8-4B23-96D8-D626D4F1EA45}" type="pres">
      <dgm:prSet presAssocID="{D0BCD9CB-699F-4E0C-B8FA-F923004B8F5C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B393621-7011-499E-BA2E-1A5D971C8F8B}" type="presOf" srcId="{5D06ED6F-FDA3-4EB0-B392-DE491191A52F}" destId="{B018A987-8ACE-4DB8-8927-489979DAFECD}" srcOrd="1" destOrd="0" presId="urn:microsoft.com/office/officeart/2005/8/layout/lProcess2"/>
    <dgm:cxn modelId="{8E2EB0E1-6593-43B2-B69A-B608007D2601}" type="presOf" srcId="{673B1C02-F095-4A3D-B411-7C2DE5C6F46C}" destId="{44A530EB-126C-4B3D-A842-0CB29B115436}" srcOrd="1" destOrd="0" presId="urn:microsoft.com/office/officeart/2005/8/layout/lProcess2"/>
    <dgm:cxn modelId="{E9F40CD0-99E9-4DC8-8111-51291E3C4CD7}" srcId="{5D06ED6F-FDA3-4EB0-B392-DE491191A52F}" destId="{1499DF7C-8DBE-458E-9442-9CBAC238A0B4}" srcOrd="0" destOrd="0" parTransId="{371A54D7-7E9C-4B13-9709-E99E2E4452AF}" sibTransId="{EC2EA047-A0D5-418E-9C81-8F6B2AFBE978}"/>
    <dgm:cxn modelId="{4237DF76-9104-4CC7-83E2-E868E660DA99}" type="presOf" srcId="{0CEF840C-67A6-4CB1-833D-91B7BF4768D2}" destId="{0A471103-C643-4BA6-AF26-0BC638F8A805}" srcOrd="0" destOrd="0" presId="urn:microsoft.com/office/officeart/2005/8/layout/lProcess2"/>
    <dgm:cxn modelId="{A1FABC47-514B-4DB8-88FC-6259AFCB69FA}" type="presOf" srcId="{FCC4FBF2-0368-44A8-8816-B8A16FCC9E6E}" destId="{604C6664-1B9C-4F2F-BECB-2EC9153B23E7}" srcOrd="0" destOrd="0" presId="urn:microsoft.com/office/officeart/2005/8/layout/lProcess2"/>
    <dgm:cxn modelId="{5D2393EA-E4B7-4641-B03A-075DBC5E03F4}" type="presOf" srcId="{5D06ED6F-FDA3-4EB0-B392-DE491191A52F}" destId="{30D9640F-6156-4E6D-AD51-6D751A8673C1}" srcOrd="0" destOrd="0" presId="urn:microsoft.com/office/officeart/2005/8/layout/lProcess2"/>
    <dgm:cxn modelId="{BBED82BA-7B8D-4CFD-BDB5-6C990B86FCFD}" srcId="{673B1C02-F095-4A3D-B411-7C2DE5C6F46C}" destId="{0CEF840C-67A6-4CB1-833D-91B7BF4768D2}" srcOrd="0" destOrd="0" parTransId="{E27544DC-DAF0-451C-9E49-616D18D7054E}" sibTransId="{7CDE22E8-F39D-4D27-B6D8-5EABC60902F8}"/>
    <dgm:cxn modelId="{6FE2524D-F0B4-47DE-B0C5-EA701182F41E}" type="presOf" srcId="{1499DF7C-8DBE-458E-9442-9CBAC238A0B4}" destId="{46B2F618-8CA7-4F6C-8FAD-2E89FA58B235}" srcOrd="0" destOrd="0" presId="urn:microsoft.com/office/officeart/2005/8/layout/lProcess2"/>
    <dgm:cxn modelId="{024A0AC3-C5A1-4B11-B5B2-8A1F59A53F27}" type="presOf" srcId="{673B1C02-F095-4A3D-B411-7C2DE5C6F46C}" destId="{81394C38-A101-468F-9062-7FEBCE52A5C3}" srcOrd="0" destOrd="0" presId="urn:microsoft.com/office/officeart/2005/8/layout/lProcess2"/>
    <dgm:cxn modelId="{E984FABE-6BD8-4ADE-8F3D-A71B197086FF}" type="presOf" srcId="{31849983-1A16-4EE7-B3DB-B42E894E8862}" destId="{23F732E9-5F6C-4FBF-9544-4E1A3FBA793E}" srcOrd="0" destOrd="0" presId="urn:microsoft.com/office/officeart/2005/8/layout/lProcess2"/>
    <dgm:cxn modelId="{9EE31D56-08FF-40CF-AEDB-FAA22FFEF99D}" srcId="{5D06ED6F-FDA3-4EB0-B392-DE491191A52F}" destId="{D0BCD9CB-699F-4E0C-B8FA-F923004B8F5C}" srcOrd="1" destOrd="0" parTransId="{D2334401-3301-45F3-B918-E87B51D8551E}" sibTransId="{4BE8FB7A-C63B-4E86-8209-0655A7BD8413}"/>
    <dgm:cxn modelId="{5F8800EB-3908-4B05-B806-A97D60220101}" srcId="{FCC4FBF2-0368-44A8-8816-B8A16FCC9E6E}" destId="{5D06ED6F-FDA3-4EB0-B392-DE491191A52F}" srcOrd="1" destOrd="0" parTransId="{046E2C48-9235-4FD1-A757-4DEB98EFA1DD}" sibTransId="{26CE489F-FDB4-4D64-B29F-D6C16EAD7BA6}"/>
    <dgm:cxn modelId="{3ED534DD-14B0-4D90-9E6A-C8F8D10A5187}" srcId="{FCC4FBF2-0368-44A8-8816-B8A16FCC9E6E}" destId="{673B1C02-F095-4A3D-B411-7C2DE5C6F46C}" srcOrd="0" destOrd="0" parTransId="{EEA6E2A1-13DD-4BCB-B728-16D347B0A369}" sibTransId="{7B4623D3-1068-4A88-ABD6-0D2E84C3FF2C}"/>
    <dgm:cxn modelId="{6F7824CE-802D-4A84-9438-775CAEB6AC03}" srcId="{673B1C02-F095-4A3D-B411-7C2DE5C6F46C}" destId="{31849983-1A16-4EE7-B3DB-B42E894E8862}" srcOrd="1" destOrd="0" parTransId="{CF89F57A-1B43-4467-B498-B2BADD1F1AB4}" sibTransId="{54C0B166-3913-4D2B-A1F0-F13EB133A035}"/>
    <dgm:cxn modelId="{D4FEF576-8AC1-482D-9EB8-FEB2B50A22FD}" type="presOf" srcId="{D0BCD9CB-699F-4E0C-B8FA-F923004B8F5C}" destId="{1957AD83-EDC8-4B23-96D8-D626D4F1EA45}" srcOrd="0" destOrd="0" presId="urn:microsoft.com/office/officeart/2005/8/layout/lProcess2"/>
    <dgm:cxn modelId="{CF6BCBBC-3F13-431A-89C8-ADA1160A3B0E}" type="presParOf" srcId="{604C6664-1B9C-4F2F-BECB-2EC9153B23E7}" destId="{90742288-324E-4BE0-BE53-C3073D23AD56}" srcOrd="0" destOrd="0" presId="urn:microsoft.com/office/officeart/2005/8/layout/lProcess2"/>
    <dgm:cxn modelId="{1D414655-F8F9-4BDB-9643-B3814D602900}" type="presParOf" srcId="{90742288-324E-4BE0-BE53-C3073D23AD56}" destId="{81394C38-A101-468F-9062-7FEBCE52A5C3}" srcOrd="0" destOrd="0" presId="urn:microsoft.com/office/officeart/2005/8/layout/lProcess2"/>
    <dgm:cxn modelId="{394FEA83-8ADF-4168-BFED-18E7B2F7024A}" type="presParOf" srcId="{90742288-324E-4BE0-BE53-C3073D23AD56}" destId="{44A530EB-126C-4B3D-A842-0CB29B115436}" srcOrd="1" destOrd="0" presId="urn:microsoft.com/office/officeart/2005/8/layout/lProcess2"/>
    <dgm:cxn modelId="{BC45C505-FA95-48C5-9C40-84A6A754F20F}" type="presParOf" srcId="{90742288-324E-4BE0-BE53-C3073D23AD56}" destId="{7C7F6DE7-C72C-4570-BCBF-783C4198F17E}" srcOrd="2" destOrd="0" presId="urn:microsoft.com/office/officeart/2005/8/layout/lProcess2"/>
    <dgm:cxn modelId="{7FB97562-CBBB-4624-8B14-E52DCC0B5130}" type="presParOf" srcId="{7C7F6DE7-C72C-4570-BCBF-783C4198F17E}" destId="{AE5793B0-2528-4051-B8EA-1111264F6577}" srcOrd="0" destOrd="0" presId="urn:microsoft.com/office/officeart/2005/8/layout/lProcess2"/>
    <dgm:cxn modelId="{146D6438-0C81-49FF-9B5A-5E65ED0CB1DC}" type="presParOf" srcId="{AE5793B0-2528-4051-B8EA-1111264F6577}" destId="{0A471103-C643-4BA6-AF26-0BC638F8A805}" srcOrd="0" destOrd="0" presId="urn:microsoft.com/office/officeart/2005/8/layout/lProcess2"/>
    <dgm:cxn modelId="{B64F7615-3C74-466F-95D7-336A4D89D113}" type="presParOf" srcId="{AE5793B0-2528-4051-B8EA-1111264F6577}" destId="{9F229297-B164-4AE1-98F8-6270DE524639}" srcOrd="1" destOrd="0" presId="urn:microsoft.com/office/officeart/2005/8/layout/lProcess2"/>
    <dgm:cxn modelId="{1561E3EA-680F-411A-902F-8D1A025A3825}" type="presParOf" srcId="{AE5793B0-2528-4051-B8EA-1111264F6577}" destId="{23F732E9-5F6C-4FBF-9544-4E1A3FBA793E}" srcOrd="2" destOrd="0" presId="urn:microsoft.com/office/officeart/2005/8/layout/lProcess2"/>
    <dgm:cxn modelId="{65075D2C-CC3B-4A51-BECD-B0BED94600C7}" type="presParOf" srcId="{604C6664-1B9C-4F2F-BECB-2EC9153B23E7}" destId="{C75B7890-0373-45E6-A7E1-538D8591BA1E}" srcOrd="1" destOrd="0" presId="urn:microsoft.com/office/officeart/2005/8/layout/lProcess2"/>
    <dgm:cxn modelId="{3DD2E87B-C4A0-43D2-8FA0-BFB8A947ED6B}" type="presParOf" srcId="{604C6664-1B9C-4F2F-BECB-2EC9153B23E7}" destId="{FEC8881E-2C22-40F6-9614-98C3F9F73972}" srcOrd="2" destOrd="0" presId="urn:microsoft.com/office/officeart/2005/8/layout/lProcess2"/>
    <dgm:cxn modelId="{59CAAB9C-2990-476D-BA07-AFD68AA3E970}" type="presParOf" srcId="{FEC8881E-2C22-40F6-9614-98C3F9F73972}" destId="{30D9640F-6156-4E6D-AD51-6D751A8673C1}" srcOrd="0" destOrd="0" presId="urn:microsoft.com/office/officeart/2005/8/layout/lProcess2"/>
    <dgm:cxn modelId="{FC72C270-2A55-47A2-84F3-9BF895A2E331}" type="presParOf" srcId="{FEC8881E-2C22-40F6-9614-98C3F9F73972}" destId="{B018A987-8ACE-4DB8-8927-489979DAFECD}" srcOrd="1" destOrd="0" presId="urn:microsoft.com/office/officeart/2005/8/layout/lProcess2"/>
    <dgm:cxn modelId="{6D6B5BFF-F4A9-4B9E-8D57-0BE92F31684D}" type="presParOf" srcId="{FEC8881E-2C22-40F6-9614-98C3F9F73972}" destId="{C66D5BC0-994F-4B81-B4A9-E79DB8375BFC}" srcOrd="2" destOrd="0" presId="urn:microsoft.com/office/officeart/2005/8/layout/lProcess2"/>
    <dgm:cxn modelId="{33087992-EA6F-4548-9C8A-078EAB2C02D0}" type="presParOf" srcId="{C66D5BC0-994F-4B81-B4A9-E79DB8375BFC}" destId="{134BD796-EED5-42C5-BB92-013753AEEC33}" srcOrd="0" destOrd="0" presId="urn:microsoft.com/office/officeart/2005/8/layout/lProcess2"/>
    <dgm:cxn modelId="{78CFBC5B-3258-4B60-853A-96DB1881F9C3}" type="presParOf" srcId="{134BD796-EED5-42C5-BB92-013753AEEC33}" destId="{46B2F618-8CA7-4F6C-8FAD-2E89FA58B235}" srcOrd="0" destOrd="0" presId="urn:microsoft.com/office/officeart/2005/8/layout/lProcess2"/>
    <dgm:cxn modelId="{B04B73DA-580A-49AB-ADD3-77C02F9C53F4}" type="presParOf" srcId="{134BD796-EED5-42C5-BB92-013753AEEC33}" destId="{3F673244-0C84-4295-BC67-8FCC74255D11}" srcOrd="1" destOrd="0" presId="urn:microsoft.com/office/officeart/2005/8/layout/lProcess2"/>
    <dgm:cxn modelId="{FDF897B5-7BD0-4A48-B949-7BF55730F366}" type="presParOf" srcId="{134BD796-EED5-42C5-BB92-013753AEEC33}" destId="{1957AD83-EDC8-4B23-96D8-D626D4F1EA4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FBE6A55-57FD-4788-B099-7559D68C14A3}" type="doc">
      <dgm:prSet loTypeId="urn:microsoft.com/office/officeart/2005/8/layout/hList1" loCatId="list" qsTypeId="urn:microsoft.com/office/officeart/2005/8/quickstyle/simple4" qsCatId="simple" csTypeId="urn:microsoft.com/office/officeart/2005/8/colors/colorful1#9" csCatId="colorful" phldr="1"/>
      <dgm:spPr/>
      <dgm:t>
        <a:bodyPr/>
        <a:lstStyle/>
        <a:p>
          <a:endParaRPr lang="el-GR"/>
        </a:p>
      </dgm:t>
    </dgm:pt>
    <dgm:pt modelId="{8D2FFC8B-A5BE-4B1E-9467-8EE3435BC12B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endParaRPr lang="el-GR" b="1" dirty="0"/>
        </a:p>
      </dgm:t>
    </dgm:pt>
    <dgm:pt modelId="{4CA2975F-C0BD-4F04-B269-4D0B91E2A0A2}" type="parTrans" cxnId="{4E1AB4EC-54B1-4A75-B6CD-14944F326342}">
      <dgm:prSet/>
      <dgm:spPr/>
      <dgm:t>
        <a:bodyPr/>
        <a:lstStyle/>
        <a:p>
          <a:endParaRPr lang="el-GR"/>
        </a:p>
      </dgm:t>
    </dgm:pt>
    <dgm:pt modelId="{99DC1C71-6F72-4FB3-8356-064407A826CF}" type="sibTrans" cxnId="{4E1AB4EC-54B1-4A75-B6CD-14944F326342}">
      <dgm:prSet/>
      <dgm:spPr/>
      <dgm:t>
        <a:bodyPr/>
        <a:lstStyle/>
        <a:p>
          <a:endParaRPr lang="el-GR"/>
        </a:p>
      </dgm:t>
    </dgm:pt>
    <dgm:pt modelId="{0A20F54E-DC11-4CDD-9717-CD11D3762D22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b="1" dirty="0" err="1" smtClean="0">
              <a:solidFill>
                <a:srgbClr val="FF0000"/>
              </a:solidFill>
            </a:rPr>
            <a:t>CuK</a:t>
          </a:r>
          <a:r>
            <a:rPr lang="el-GR" b="1" dirty="0" smtClean="0">
              <a:solidFill>
                <a:srgbClr val="FF0000"/>
              </a:solidFill>
            </a:rPr>
            <a:t>α</a:t>
          </a:r>
          <a:r>
            <a:rPr lang="en-US" b="1" dirty="0" smtClean="0"/>
            <a:t> is ideal for inorganic crystal with </a:t>
          </a:r>
          <a:r>
            <a:rPr lang="en-US" b="1" dirty="0" smtClean="0">
              <a:solidFill>
                <a:srgbClr val="FF0000"/>
              </a:solidFill>
            </a:rPr>
            <a:t>moderate</a:t>
          </a:r>
          <a:r>
            <a:rPr lang="en-US" b="1" dirty="0" smtClean="0"/>
            <a:t> unit cell</a:t>
          </a:r>
          <a:r>
            <a:rPr lang="el-GR" b="1" dirty="0" smtClean="0"/>
            <a:t> (</a:t>
          </a:r>
          <a:r>
            <a:rPr lang="el-GR" b="1" dirty="0" smtClean="0">
              <a:solidFill>
                <a:srgbClr val="FF0000"/>
              </a:solidFill>
            </a:rPr>
            <a:t>ΙΔΑΝΙΚΗ ΓΙΑ ΑΝΟΡΓΑΝΑ</a:t>
          </a:r>
          <a:r>
            <a:rPr lang="el-GR" b="1" dirty="0" smtClean="0"/>
            <a:t>)</a:t>
          </a:r>
          <a:endParaRPr lang="el-GR" b="1" dirty="0"/>
        </a:p>
      </dgm:t>
    </dgm:pt>
    <dgm:pt modelId="{F7B4EA37-3443-4CEA-B82C-FAAE66A1B0B4}" type="parTrans" cxnId="{AF1B8A9E-C6C1-453A-801F-933E494B6189}">
      <dgm:prSet/>
      <dgm:spPr/>
      <dgm:t>
        <a:bodyPr/>
        <a:lstStyle/>
        <a:p>
          <a:endParaRPr lang="el-GR"/>
        </a:p>
      </dgm:t>
    </dgm:pt>
    <dgm:pt modelId="{38FD1FFB-25DC-45A6-983D-9A44502B8669}" type="sibTrans" cxnId="{AF1B8A9E-C6C1-453A-801F-933E494B6189}">
      <dgm:prSet/>
      <dgm:spPr/>
      <dgm:t>
        <a:bodyPr/>
        <a:lstStyle/>
        <a:p>
          <a:endParaRPr lang="el-GR"/>
        </a:p>
      </dgm:t>
    </dgm:pt>
    <dgm:pt modelId="{3FE7182D-8809-49B3-A69C-358EA931DF1F}">
      <dgm:prSet phldrT="[Text]"/>
      <dgm:spPr/>
      <dgm:t>
        <a:bodyPr/>
        <a:lstStyle/>
        <a:p>
          <a:r>
            <a:rPr lang="en-US" dirty="0" smtClean="0"/>
            <a:t>Effect of unit cell size</a:t>
          </a:r>
          <a:endParaRPr lang="el-GR" dirty="0"/>
        </a:p>
      </dgm:t>
    </dgm:pt>
    <dgm:pt modelId="{0ABA4605-60F9-4B29-BC80-443CE5790368}" type="sibTrans" cxnId="{CCA9F066-6122-4A70-AF97-E96A928FE570}">
      <dgm:prSet/>
      <dgm:spPr/>
      <dgm:t>
        <a:bodyPr/>
        <a:lstStyle/>
        <a:p>
          <a:endParaRPr lang="el-GR"/>
        </a:p>
      </dgm:t>
    </dgm:pt>
    <dgm:pt modelId="{0F3A229A-2B26-499F-B303-EACD822247C4}" type="parTrans" cxnId="{CCA9F066-6122-4A70-AF97-E96A928FE570}">
      <dgm:prSet/>
      <dgm:spPr/>
      <dgm:t>
        <a:bodyPr/>
        <a:lstStyle/>
        <a:p>
          <a:endParaRPr lang="el-GR"/>
        </a:p>
      </dgm:t>
    </dgm:pt>
    <dgm:pt modelId="{3045E420-8D56-4C9C-8780-100150E04DC5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b="1" dirty="0" smtClean="0">
              <a:solidFill>
                <a:srgbClr val="0000FF"/>
              </a:solidFill>
            </a:rPr>
            <a:t>Mo </a:t>
          </a:r>
          <a:r>
            <a:rPr lang="en-US" b="1" dirty="0" err="1" smtClean="0">
              <a:solidFill>
                <a:srgbClr val="0000FF"/>
              </a:solidFill>
            </a:rPr>
            <a:t>ka</a:t>
          </a:r>
          <a:r>
            <a:rPr lang="en-US" b="1" dirty="0" smtClean="0">
              <a:solidFill>
                <a:srgbClr val="0000FF"/>
              </a:solidFill>
            </a:rPr>
            <a:t> </a:t>
          </a:r>
          <a:r>
            <a:rPr lang="en-US" b="1" dirty="0" smtClean="0"/>
            <a:t> for metallic, </a:t>
          </a:r>
          <a:endParaRPr lang="el-GR" b="1" dirty="0"/>
        </a:p>
      </dgm:t>
    </dgm:pt>
    <dgm:pt modelId="{83829E81-7A7D-44D4-98BF-FEFD18DE9D80}" type="parTrans" cxnId="{739C060A-4CDA-4AE2-A5DD-88CFBEC21CCD}">
      <dgm:prSet/>
      <dgm:spPr/>
      <dgm:t>
        <a:bodyPr/>
        <a:lstStyle/>
        <a:p>
          <a:endParaRPr lang="el-GR"/>
        </a:p>
      </dgm:t>
    </dgm:pt>
    <dgm:pt modelId="{6EC0E418-CE7E-4AB0-9896-526DD64160C1}" type="sibTrans" cxnId="{739C060A-4CDA-4AE2-A5DD-88CFBEC21CCD}">
      <dgm:prSet/>
      <dgm:spPr/>
      <dgm:t>
        <a:bodyPr/>
        <a:lstStyle/>
        <a:p>
          <a:endParaRPr lang="el-GR"/>
        </a:p>
      </dgm:t>
    </dgm:pt>
    <dgm:pt modelId="{D96ACB2D-313C-4037-B44F-EC4AA3D75FB0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b="1" dirty="0" smtClean="0">
              <a:solidFill>
                <a:srgbClr val="00B050"/>
              </a:solidFill>
            </a:rPr>
            <a:t>Cr</a:t>
          </a:r>
          <a:r>
            <a:rPr lang="en-US" b="1" dirty="0" smtClean="0"/>
            <a:t> </a:t>
          </a:r>
          <a:r>
            <a:rPr lang="en-US" b="1" dirty="0" err="1" smtClean="0">
              <a:solidFill>
                <a:srgbClr val="00B050"/>
              </a:solidFill>
            </a:rPr>
            <a:t>ka</a:t>
          </a:r>
          <a:r>
            <a:rPr lang="en-US" b="1" dirty="0" smtClean="0">
              <a:solidFill>
                <a:srgbClr val="00B050"/>
              </a:solidFill>
            </a:rPr>
            <a:t> </a:t>
          </a:r>
          <a:r>
            <a:rPr lang="en-US" b="1" dirty="0" smtClean="0"/>
            <a:t> for organics</a:t>
          </a:r>
          <a:endParaRPr lang="el-GR" b="1" dirty="0"/>
        </a:p>
      </dgm:t>
    </dgm:pt>
    <dgm:pt modelId="{8554FC41-FD1A-4226-9962-3986142A6ED9}" type="parTrans" cxnId="{A4B34C07-0E6C-4CD0-AD91-D6A089AB9BAC}">
      <dgm:prSet/>
      <dgm:spPr/>
      <dgm:t>
        <a:bodyPr/>
        <a:lstStyle/>
        <a:p>
          <a:endParaRPr lang="el-GR"/>
        </a:p>
      </dgm:t>
    </dgm:pt>
    <dgm:pt modelId="{F0F9B8AF-C2BE-42D3-91FE-7417A66D47F6}" type="sibTrans" cxnId="{A4B34C07-0E6C-4CD0-AD91-D6A089AB9BAC}">
      <dgm:prSet/>
      <dgm:spPr/>
      <dgm:t>
        <a:bodyPr/>
        <a:lstStyle/>
        <a:p>
          <a:endParaRPr lang="el-GR"/>
        </a:p>
      </dgm:t>
    </dgm:pt>
    <dgm:pt modelId="{5EF63E5D-9229-4C68-B8AA-97AAEEE2B547}" type="pres">
      <dgm:prSet presAssocID="{0FBE6A55-57FD-4788-B099-7559D68C14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CC41B66-BE50-433F-B77B-49F3B19759FE}" type="pres">
      <dgm:prSet presAssocID="{3FE7182D-8809-49B3-A69C-358EA931DF1F}" presName="composite" presStyleCnt="0"/>
      <dgm:spPr/>
    </dgm:pt>
    <dgm:pt modelId="{1D248D1A-A34E-4F20-AC98-0992D10E1198}" type="pres">
      <dgm:prSet presAssocID="{3FE7182D-8809-49B3-A69C-358EA931DF1F}" presName="parTx" presStyleLbl="alignNode1" presStyleIdx="0" presStyleCnt="1" custLinFactNeighborX="1907" custLinFactNeighborY="95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7841179-46C2-46F4-9EC3-316A65D2DD80}" type="pres">
      <dgm:prSet presAssocID="{3FE7182D-8809-49B3-A69C-358EA931DF1F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40B9511-E950-413E-96DB-AA7027C93E5A}" type="presOf" srcId="{3045E420-8D56-4C9C-8780-100150E04DC5}" destId="{97841179-46C2-46F4-9EC3-316A65D2DD80}" srcOrd="0" destOrd="2" presId="urn:microsoft.com/office/officeart/2005/8/layout/hList1"/>
    <dgm:cxn modelId="{6BCE57AB-943D-4D0C-8BEE-ACBB4DDD65D2}" type="presOf" srcId="{3FE7182D-8809-49B3-A69C-358EA931DF1F}" destId="{1D248D1A-A34E-4F20-AC98-0992D10E1198}" srcOrd="0" destOrd="0" presId="urn:microsoft.com/office/officeart/2005/8/layout/hList1"/>
    <dgm:cxn modelId="{739C060A-4CDA-4AE2-A5DD-88CFBEC21CCD}" srcId="{3FE7182D-8809-49B3-A69C-358EA931DF1F}" destId="{3045E420-8D56-4C9C-8780-100150E04DC5}" srcOrd="2" destOrd="0" parTransId="{83829E81-7A7D-44D4-98BF-FEFD18DE9D80}" sibTransId="{6EC0E418-CE7E-4AB0-9896-526DD64160C1}"/>
    <dgm:cxn modelId="{CCA9F066-6122-4A70-AF97-E96A928FE570}" srcId="{0FBE6A55-57FD-4788-B099-7559D68C14A3}" destId="{3FE7182D-8809-49B3-A69C-358EA931DF1F}" srcOrd="0" destOrd="0" parTransId="{0F3A229A-2B26-499F-B303-EACD822247C4}" sibTransId="{0ABA4605-60F9-4B29-BC80-443CE5790368}"/>
    <dgm:cxn modelId="{4E1AB4EC-54B1-4A75-B6CD-14944F326342}" srcId="{3FE7182D-8809-49B3-A69C-358EA931DF1F}" destId="{8D2FFC8B-A5BE-4B1E-9467-8EE3435BC12B}" srcOrd="0" destOrd="0" parTransId="{4CA2975F-C0BD-4F04-B269-4D0B91E2A0A2}" sibTransId="{99DC1C71-6F72-4FB3-8356-064407A826CF}"/>
    <dgm:cxn modelId="{E7126C33-F284-4CB3-8716-57C234E64749}" type="presOf" srcId="{0FBE6A55-57FD-4788-B099-7559D68C14A3}" destId="{5EF63E5D-9229-4C68-B8AA-97AAEEE2B547}" srcOrd="0" destOrd="0" presId="urn:microsoft.com/office/officeart/2005/8/layout/hList1"/>
    <dgm:cxn modelId="{B5C70CC8-875C-455B-8CA1-AA54A9526A62}" type="presOf" srcId="{8D2FFC8B-A5BE-4B1E-9467-8EE3435BC12B}" destId="{97841179-46C2-46F4-9EC3-316A65D2DD80}" srcOrd="0" destOrd="0" presId="urn:microsoft.com/office/officeart/2005/8/layout/hList1"/>
    <dgm:cxn modelId="{C3A879A7-3CD3-4CC8-BB92-E947C9460D59}" type="presOf" srcId="{D96ACB2D-313C-4037-B44F-EC4AA3D75FB0}" destId="{97841179-46C2-46F4-9EC3-316A65D2DD80}" srcOrd="0" destOrd="3" presId="urn:microsoft.com/office/officeart/2005/8/layout/hList1"/>
    <dgm:cxn modelId="{A4B34C07-0E6C-4CD0-AD91-D6A089AB9BAC}" srcId="{3FE7182D-8809-49B3-A69C-358EA931DF1F}" destId="{D96ACB2D-313C-4037-B44F-EC4AA3D75FB0}" srcOrd="3" destOrd="0" parTransId="{8554FC41-FD1A-4226-9962-3986142A6ED9}" sibTransId="{F0F9B8AF-C2BE-42D3-91FE-7417A66D47F6}"/>
    <dgm:cxn modelId="{67A28321-CF65-40CF-93A0-E5535BAF35C9}" type="presOf" srcId="{0A20F54E-DC11-4CDD-9717-CD11D3762D22}" destId="{97841179-46C2-46F4-9EC3-316A65D2DD80}" srcOrd="0" destOrd="1" presId="urn:microsoft.com/office/officeart/2005/8/layout/hList1"/>
    <dgm:cxn modelId="{AF1B8A9E-C6C1-453A-801F-933E494B6189}" srcId="{3FE7182D-8809-49B3-A69C-358EA931DF1F}" destId="{0A20F54E-DC11-4CDD-9717-CD11D3762D22}" srcOrd="1" destOrd="0" parTransId="{F7B4EA37-3443-4CEA-B82C-FAAE66A1B0B4}" sibTransId="{38FD1FFB-25DC-45A6-983D-9A44502B8669}"/>
    <dgm:cxn modelId="{0BA359DB-76C9-4504-9EED-6F32A70E9B56}" type="presParOf" srcId="{5EF63E5D-9229-4C68-B8AA-97AAEEE2B547}" destId="{0CC41B66-BE50-433F-B77B-49F3B19759FE}" srcOrd="0" destOrd="0" presId="urn:microsoft.com/office/officeart/2005/8/layout/hList1"/>
    <dgm:cxn modelId="{31CAA301-D67E-499C-8FCE-2271E3EB2809}" type="presParOf" srcId="{0CC41B66-BE50-433F-B77B-49F3B19759FE}" destId="{1D248D1A-A34E-4F20-AC98-0992D10E1198}" srcOrd="0" destOrd="0" presId="urn:microsoft.com/office/officeart/2005/8/layout/hList1"/>
    <dgm:cxn modelId="{F75AF941-C5C3-4840-85AA-134E248A4732}" type="presParOf" srcId="{0CC41B66-BE50-433F-B77B-49F3B19759FE}" destId="{97841179-46C2-46F4-9EC3-316A65D2DD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EE551-F996-4195-946C-4C15EF473BDC}">
      <dsp:nvSpPr>
        <dsp:cNvPr id="0" name=""/>
        <dsp:cNvSpPr/>
      </dsp:nvSpPr>
      <dsp:spPr>
        <a:xfrm>
          <a:off x="7" y="0"/>
          <a:ext cx="5225984" cy="89611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 </a:t>
          </a:r>
          <a:r>
            <a:rPr lang="en-US" sz="1800" b="1" kern="1200" dirty="0" smtClean="0"/>
            <a:t>O</a:t>
          </a:r>
          <a:r>
            <a:rPr lang="el-GR" sz="1800" b="1" kern="1200" dirty="0" smtClean="0"/>
            <a:t>ι </a:t>
          </a:r>
          <a:r>
            <a:rPr lang="el-GR" sz="1800" b="1" kern="1200" dirty="0" err="1" smtClean="0"/>
            <a:t>περιθλώμενες</a:t>
          </a:r>
          <a:r>
            <a:rPr lang="el-GR" sz="1800" b="1" kern="1200" dirty="0" smtClean="0"/>
            <a:t> ακτίνες πρέπει να ικανοποιούν το νόμο του Β</a:t>
          </a:r>
          <a:r>
            <a:rPr lang="en-US" sz="1800" b="1" kern="1200" dirty="0" err="1" smtClean="0"/>
            <a:t>ragg</a:t>
          </a:r>
          <a:r>
            <a:rPr lang="el-GR" sz="1800" b="1" kern="1200" dirty="0" smtClean="0"/>
            <a:t>: </a:t>
          </a:r>
          <a:r>
            <a:rPr lang="en-US" sz="1800" b="1" kern="1200" dirty="0" smtClean="0"/>
            <a:t>n</a:t>
          </a:r>
          <a:r>
            <a:rPr lang="el-GR" sz="1800" b="1" kern="1200" dirty="0" smtClean="0"/>
            <a:t>λ=2</a:t>
          </a:r>
          <a:r>
            <a:rPr lang="en-US" sz="1800" b="1" kern="1200" dirty="0" err="1" smtClean="0"/>
            <a:t>d</a:t>
          </a:r>
          <a:r>
            <a:rPr lang="en-US" sz="1800" b="1" kern="1200" baseline="-25000" dirty="0" err="1" smtClean="0"/>
            <a:t>hkl</a:t>
          </a:r>
          <a:r>
            <a:rPr lang="en-US" sz="1800" b="1" kern="1200" dirty="0" err="1" smtClean="0"/>
            <a:t>sin</a:t>
          </a:r>
          <a:r>
            <a:rPr lang="el-GR" sz="1800" b="1" kern="1200" dirty="0" smtClean="0"/>
            <a:t>θ</a:t>
          </a:r>
          <a:endParaRPr lang="en-US" sz="1800" b="1" kern="1200" dirty="0" smtClean="0"/>
        </a:p>
      </dsp:txBody>
      <dsp:txXfrm>
        <a:off x="7" y="0"/>
        <a:ext cx="5225984" cy="8961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B90D7-6479-493E-8D29-F5DC7C1F3690}">
      <dsp:nvSpPr>
        <dsp:cNvPr id="0" name=""/>
        <dsp:cNvSpPr/>
      </dsp:nvSpPr>
      <dsp:spPr>
        <a:xfrm>
          <a:off x="0" y="16671"/>
          <a:ext cx="7956376" cy="411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Choice of the 2</a:t>
          </a:r>
          <a:r>
            <a:rPr lang="el-GR" sz="1600" b="1" kern="1200" dirty="0" smtClean="0"/>
            <a:t>θ</a:t>
          </a:r>
          <a:r>
            <a:rPr lang="en-US" sz="1600" b="1" kern="1200" dirty="0" smtClean="0"/>
            <a:t> range </a:t>
          </a:r>
          <a:endParaRPr lang="el-GR" sz="1600" b="1" kern="1200" dirty="0"/>
        </a:p>
      </dsp:txBody>
      <dsp:txXfrm>
        <a:off x="20104" y="36775"/>
        <a:ext cx="7916168" cy="371632"/>
      </dsp:txXfrm>
    </dsp:sp>
    <dsp:sp modelId="{19A4D3B5-BC9A-4245-9AF4-7FA2B0E3A256}">
      <dsp:nvSpPr>
        <dsp:cNvPr id="0" name=""/>
        <dsp:cNvSpPr/>
      </dsp:nvSpPr>
      <dsp:spPr>
        <a:xfrm>
          <a:off x="0" y="428512"/>
          <a:ext cx="7956376" cy="115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615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b="1" kern="1200" dirty="0" smtClean="0">
              <a:solidFill>
                <a:srgbClr val="FF0000"/>
              </a:solidFill>
            </a:rPr>
            <a:t>typically </a:t>
          </a:r>
          <a:r>
            <a:rPr lang="el-GR" sz="1200" b="1" kern="1200" dirty="0" smtClean="0">
              <a:solidFill>
                <a:srgbClr val="FF0000"/>
              </a:solidFill>
            </a:rPr>
            <a:t>2</a:t>
          </a:r>
          <a:r>
            <a:rPr lang="en-US" sz="1200" b="1" kern="1200" dirty="0" smtClean="0">
              <a:solidFill>
                <a:srgbClr val="FF0000"/>
              </a:solidFill>
            </a:rPr>
            <a:t> to 70 </a:t>
          </a:r>
          <a:r>
            <a:rPr lang="en-US" sz="1200" b="1" kern="1200" dirty="0" smtClean="0">
              <a:solidFill>
                <a:srgbClr val="FF0000"/>
              </a:solidFill>
              <a:latin typeface="Arial" charset="0"/>
              <a:cs typeface="Arial" charset="0"/>
            </a:rPr>
            <a:t>°2</a:t>
          </a:r>
          <a:r>
            <a:rPr lang="el-GR" sz="1200" b="1" kern="1200" dirty="0" smtClean="0">
              <a:solidFill>
                <a:srgbClr val="FF0000"/>
              </a:solidFill>
              <a:cs typeface="Times New Roman" pitchFamily="18" charset="0"/>
            </a:rPr>
            <a:t>θ</a:t>
          </a:r>
          <a:r>
            <a:rPr lang="en-US" sz="1200" b="1" kern="1200" dirty="0" smtClean="0">
              <a:solidFill>
                <a:srgbClr val="FF0000"/>
              </a:solidFill>
              <a:cs typeface="Times New Roman" pitchFamily="18" charset="0"/>
            </a:rPr>
            <a:t> for inorganic specimens</a:t>
          </a:r>
          <a:r>
            <a:rPr lang="en-US" sz="1200" b="1" kern="1200" dirty="0" smtClean="0">
              <a:solidFill>
                <a:srgbClr val="FF0000"/>
              </a:solidFill>
            </a:rPr>
            <a:t> </a:t>
          </a:r>
          <a:endParaRPr lang="el-GR" sz="1200" b="1" kern="1200" dirty="0">
            <a:solidFill>
              <a:srgbClr val="FF0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b="1" kern="1200" dirty="0" smtClean="0">
              <a:solidFill>
                <a:schemeClr val="tx1"/>
              </a:solidFill>
            </a:rPr>
            <a:t>typically 5 to 40 </a:t>
          </a:r>
          <a:r>
            <a:rPr lang="en-US" sz="1200" b="1" kern="1200" dirty="0" smtClean="0">
              <a:solidFill>
                <a:schemeClr val="tx1"/>
              </a:solidFill>
              <a:latin typeface="Arial" charset="0"/>
              <a:cs typeface="Arial" charset="0"/>
            </a:rPr>
            <a:t>°2</a:t>
          </a:r>
          <a:r>
            <a:rPr lang="el-GR" sz="1200" b="1" kern="1200" dirty="0" smtClean="0">
              <a:solidFill>
                <a:schemeClr val="tx1"/>
              </a:solidFill>
              <a:cs typeface="Times New Roman" pitchFamily="18" charset="0"/>
            </a:rPr>
            <a:t>θ</a:t>
          </a:r>
          <a:r>
            <a:rPr lang="en-US" sz="1200" b="1" kern="1200" dirty="0" smtClean="0">
              <a:solidFill>
                <a:schemeClr val="tx1"/>
              </a:solidFill>
              <a:cs typeface="Times New Roman" pitchFamily="18" charset="0"/>
            </a:rPr>
            <a:t> for organic specimens and </a:t>
          </a:r>
          <a:r>
            <a:rPr lang="en-US" sz="1200" b="1" kern="1200" dirty="0" err="1" smtClean="0">
              <a:solidFill>
                <a:schemeClr val="tx1"/>
              </a:solidFill>
              <a:cs typeface="Times New Roman" pitchFamily="18" charset="0"/>
            </a:rPr>
            <a:t>zeolites</a:t>
          </a:r>
          <a:endParaRPr lang="en-US" sz="1200" b="1" kern="1200" dirty="0" smtClean="0">
            <a:solidFill>
              <a:schemeClr val="tx1"/>
            </a:solidFill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b="1" kern="1200" dirty="0" smtClean="0">
              <a:solidFill>
                <a:schemeClr val="tx1"/>
              </a:solidFill>
              <a:cs typeface="Times New Roman" pitchFamily="18" charset="0"/>
            </a:rPr>
            <a:t>typically 1 to 40</a:t>
          </a:r>
          <a:r>
            <a:rPr lang="en-US" sz="1200" b="1" kern="1200" baseline="30000" dirty="0" smtClean="0">
              <a:solidFill>
                <a:schemeClr val="tx1"/>
              </a:solidFill>
              <a:cs typeface="Times New Roman" pitchFamily="18" charset="0"/>
            </a:rPr>
            <a:t>o</a:t>
          </a:r>
          <a:r>
            <a:rPr lang="en-US" sz="1200" b="1" kern="1200" dirty="0" smtClean="0">
              <a:solidFill>
                <a:schemeClr val="tx1"/>
              </a:solidFill>
              <a:cs typeface="Times New Roman" pitchFamily="18" charset="0"/>
            </a:rPr>
            <a:t> 2</a:t>
          </a:r>
          <a:r>
            <a:rPr lang="el-GR" sz="1200" b="1" kern="1200" dirty="0" smtClean="0">
              <a:solidFill>
                <a:schemeClr val="tx1"/>
              </a:solidFill>
              <a:cs typeface="Times New Roman" pitchFamily="18" charset="0"/>
            </a:rPr>
            <a:t>θ</a:t>
          </a:r>
          <a:r>
            <a:rPr lang="en-US" sz="1200" b="1" kern="1200" dirty="0" smtClean="0">
              <a:solidFill>
                <a:schemeClr val="tx1"/>
              </a:solidFill>
              <a:cs typeface="Times New Roman" pitchFamily="18" charset="0"/>
            </a:rPr>
            <a:t> for </a:t>
          </a:r>
          <a:r>
            <a:rPr lang="en-US" sz="1200" b="1" kern="1200" dirty="0" err="1" smtClean="0">
              <a:solidFill>
                <a:schemeClr val="tx1"/>
              </a:solidFill>
              <a:cs typeface="Times New Roman" pitchFamily="18" charset="0"/>
            </a:rPr>
            <a:t>mesoporous</a:t>
          </a:r>
          <a:r>
            <a:rPr lang="en-US" sz="1200" b="1" kern="1200" dirty="0" smtClean="0">
              <a:solidFill>
                <a:schemeClr val="tx1"/>
              </a:solidFill>
              <a:cs typeface="Times New Roman" pitchFamily="18" charset="0"/>
            </a:rPr>
            <a:t> materials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b="1" kern="1200" dirty="0" smtClean="0">
              <a:solidFill>
                <a:schemeClr val="tx1"/>
              </a:solidFill>
              <a:cs typeface="Times New Roman" pitchFamily="18" charset="0"/>
            </a:rPr>
            <a:t>Low symmetry materials : more diffraction lines/max </a:t>
          </a:r>
          <a:r>
            <a:rPr lang="el-GR" sz="1200" b="1" kern="1200" dirty="0" smtClean="0">
              <a:solidFill>
                <a:schemeClr val="tx1"/>
              </a:solidFill>
              <a:cs typeface="Times New Roman" pitchFamily="18" charset="0"/>
            </a:rPr>
            <a:t>θ</a:t>
          </a:r>
          <a:r>
            <a:rPr lang="en-US" sz="1200" b="1" kern="1200" dirty="0" smtClean="0">
              <a:solidFill>
                <a:schemeClr val="tx1"/>
              </a:solidFill>
              <a:cs typeface="Times New Roman" pitchFamily="18" charset="0"/>
            </a:rPr>
            <a:t>~30</a:t>
          </a:r>
          <a:r>
            <a:rPr lang="en-US" sz="1200" b="1" kern="1200" baseline="30000" dirty="0" smtClean="0">
              <a:solidFill>
                <a:schemeClr val="tx1"/>
              </a:solidFill>
              <a:cs typeface="Times New Roman" pitchFamily="18" charset="0"/>
            </a:rPr>
            <a:t>o</a:t>
          </a:r>
          <a:endParaRPr lang="en-US" sz="1200" b="1" kern="1200" dirty="0" smtClean="0">
            <a:solidFill>
              <a:schemeClr val="tx1"/>
            </a:solidFill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b="1" kern="1200" dirty="0" smtClean="0">
              <a:solidFill>
                <a:schemeClr val="tx1"/>
              </a:solidFill>
              <a:cs typeface="Times New Roman" pitchFamily="18" charset="0"/>
            </a:rPr>
            <a:t>High symmetry materials: 10 reflections up to 120</a:t>
          </a:r>
          <a:r>
            <a:rPr lang="en-US" sz="1200" b="1" kern="1200" baseline="30000" dirty="0" smtClean="0">
              <a:solidFill>
                <a:schemeClr val="tx1"/>
              </a:solidFill>
              <a:cs typeface="Times New Roman" pitchFamily="18" charset="0"/>
            </a:rPr>
            <a:t>o</a:t>
          </a:r>
          <a:endParaRPr lang="en-US" sz="1200" b="1" kern="1200" dirty="0" smtClean="0">
            <a:solidFill>
              <a:schemeClr val="tx1"/>
            </a:solidFill>
            <a:cs typeface="Times New Roman" pitchFamily="18" charset="0"/>
          </a:endParaRPr>
        </a:p>
      </dsp:txBody>
      <dsp:txXfrm>
        <a:off x="0" y="428512"/>
        <a:ext cx="7956376" cy="1159200"/>
      </dsp:txXfrm>
    </dsp:sp>
    <dsp:sp modelId="{C8C9C20B-ABE7-48B0-BA22-347FECF9E421}">
      <dsp:nvSpPr>
        <dsp:cNvPr id="0" name=""/>
        <dsp:cNvSpPr/>
      </dsp:nvSpPr>
      <dsp:spPr>
        <a:xfrm>
          <a:off x="0" y="1584176"/>
          <a:ext cx="7956376" cy="411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Times New Roman" pitchFamily="18" charset="0"/>
            </a:rPr>
            <a:t>Choice of wavelength</a:t>
          </a:r>
          <a:endParaRPr lang="el-GR" sz="1600" kern="1200" dirty="0"/>
        </a:p>
      </dsp:txBody>
      <dsp:txXfrm>
        <a:off x="20104" y="1604280"/>
        <a:ext cx="7916168" cy="3716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B90D7-6479-493E-8D29-F5DC7C1F3690}">
      <dsp:nvSpPr>
        <dsp:cNvPr id="0" name=""/>
        <dsp:cNvSpPr/>
      </dsp:nvSpPr>
      <dsp:spPr>
        <a:xfrm>
          <a:off x="0" y="0"/>
          <a:ext cx="7040996" cy="46390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Choice </a:t>
          </a:r>
          <a:r>
            <a:rPr lang="el-GR" sz="1800" b="1" kern="1200" dirty="0" smtClean="0"/>
            <a:t> </a:t>
          </a:r>
          <a:r>
            <a:rPr lang="en-US" sz="1800" b="1" kern="1200" dirty="0" smtClean="0"/>
            <a:t>of time of scanning</a:t>
          </a:r>
          <a:endParaRPr lang="el-GR" sz="1800" b="1" kern="1200" dirty="0"/>
        </a:p>
      </dsp:txBody>
      <dsp:txXfrm>
        <a:off x="22646" y="22646"/>
        <a:ext cx="6995704" cy="418613"/>
      </dsp:txXfrm>
    </dsp:sp>
    <dsp:sp modelId="{19A4D3B5-BC9A-4245-9AF4-7FA2B0E3A256}">
      <dsp:nvSpPr>
        <dsp:cNvPr id="0" name=""/>
        <dsp:cNvSpPr/>
      </dsp:nvSpPr>
      <dsp:spPr>
        <a:xfrm>
          <a:off x="0" y="497443"/>
          <a:ext cx="7040996" cy="726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552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000" b="1" kern="1200" dirty="0" smtClean="0">
              <a:solidFill>
                <a:schemeClr val="tx1"/>
              </a:solidFill>
              <a:cs typeface="Times New Roman" pitchFamily="18" charset="0"/>
            </a:rPr>
            <a:t>data collection time ranges from min to hours. For our  geological samples  and  our instrument with </a:t>
          </a:r>
          <a:r>
            <a:rPr lang="en-US" sz="1000" b="1" kern="1200" dirty="0" err="1" smtClean="0">
              <a:solidFill>
                <a:schemeClr val="tx1"/>
              </a:solidFill>
              <a:cs typeface="Times New Roman" pitchFamily="18" charset="0"/>
            </a:rPr>
            <a:t>LynxEye</a:t>
          </a:r>
          <a:r>
            <a:rPr lang="en-US" sz="1000" b="1" kern="1200" dirty="0" smtClean="0">
              <a:solidFill>
                <a:schemeClr val="tx1"/>
              </a:solidFill>
              <a:cs typeface="Times New Roman" pitchFamily="18" charset="0"/>
            </a:rPr>
            <a:t> detector time ranges from 5 min to 1 hour.</a:t>
          </a:r>
          <a:endParaRPr lang="el-GR" sz="1000" b="1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000" b="1" kern="1200" dirty="0" smtClean="0">
              <a:solidFill>
                <a:schemeClr val="tx1"/>
              </a:solidFill>
            </a:rPr>
            <a:t>With scintillation detector the time ranges from 30 min to 5hours</a:t>
          </a:r>
          <a:endParaRPr lang="el-GR" sz="1000" b="1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000" b="1" kern="1200" dirty="0" smtClean="0">
              <a:solidFill>
                <a:schemeClr val="tx1"/>
              </a:solidFill>
            </a:rPr>
            <a:t>Other samples as </a:t>
          </a:r>
          <a:r>
            <a:rPr lang="en-US" sz="1000" b="1" kern="1200" dirty="0" err="1" smtClean="0">
              <a:solidFill>
                <a:schemeClr val="tx1"/>
              </a:solidFill>
            </a:rPr>
            <a:t>nano</a:t>
          </a:r>
          <a:r>
            <a:rPr lang="en-US" sz="1000" b="1" kern="1200" dirty="0" smtClean="0">
              <a:solidFill>
                <a:schemeClr val="tx1"/>
              </a:solidFill>
            </a:rPr>
            <a:t> materials , polymer the time of scanning increases</a:t>
          </a:r>
          <a:r>
            <a:rPr lang="el-GR" sz="1000" b="1" kern="1200" dirty="0" smtClean="0">
              <a:solidFill>
                <a:schemeClr val="tx1"/>
              </a:solidFill>
            </a:rPr>
            <a:t> </a:t>
          </a:r>
          <a:endParaRPr lang="el-GR" sz="1000" b="1" kern="1200" dirty="0">
            <a:solidFill>
              <a:schemeClr val="tx1"/>
            </a:solidFill>
          </a:endParaRPr>
        </a:p>
      </dsp:txBody>
      <dsp:txXfrm>
        <a:off x="0" y="497443"/>
        <a:ext cx="7040996" cy="72656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745B4-4963-454E-B4CD-D55D8C2AB9CE}">
      <dsp:nvSpPr>
        <dsp:cNvPr id="0" name=""/>
        <dsp:cNvSpPr/>
      </dsp:nvSpPr>
      <dsp:spPr>
        <a:xfrm>
          <a:off x="0" y="0"/>
          <a:ext cx="2448272" cy="32129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Diffraction data treatment via EVA software</a:t>
          </a:r>
          <a:endParaRPr lang="el-GR" sz="1700" kern="1200" dirty="0"/>
        </a:p>
      </dsp:txBody>
      <dsp:txXfrm>
        <a:off x="0" y="0"/>
        <a:ext cx="2448272" cy="963892"/>
      </dsp:txXfrm>
    </dsp:sp>
    <dsp:sp modelId="{A8B7EECA-1F84-4FB7-AC99-C8CFAA31D700}">
      <dsp:nvSpPr>
        <dsp:cNvPr id="0" name=""/>
        <dsp:cNvSpPr/>
      </dsp:nvSpPr>
      <dsp:spPr>
        <a:xfrm>
          <a:off x="305642" y="915148"/>
          <a:ext cx="1958617" cy="468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Background subtraction</a:t>
          </a:r>
          <a:r>
            <a:rPr lang="el-GR" sz="1000" kern="1200" dirty="0" smtClean="0"/>
            <a:t> </a:t>
          </a:r>
          <a:r>
            <a:rPr lang="en-US" sz="1000" kern="1200" dirty="0" smtClean="0"/>
            <a:t>and displacement </a:t>
          </a:r>
          <a:endParaRPr lang="el-GR" sz="1000" kern="1200" dirty="0"/>
        </a:p>
      </dsp:txBody>
      <dsp:txXfrm>
        <a:off x="319351" y="928857"/>
        <a:ext cx="1931199" cy="440644"/>
      </dsp:txXfrm>
    </dsp:sp>
    <dsp:sp modelId="{327E6491-243C-4AC8-A7C2-CE9DADB0C2D1}">
      <dsp:nvSpPr>
        <dsp:cNvPr id="0" name=""/>
        <dsp:cNvSpPr/>
      </dsp:nvSpPr>
      <dsp:spPr>
        <a:xfrm>
          <a:off x="244827" y="1504043"/>
          <a:ext cx="1958617" cy="468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</a:t>
          </a:r>
          <a:r>
            <a:rPr lang="en-US" sz="1000" kern="1200" baseline="-25000" dirty="0" smtClean="0"/>
            <a:t>2</a:t>
          </a:r>
          <a:r>
            <a:rPr lang="en-US" sz="1000" kern="1200" dirty="0" smtClean="0"/>
            <a:t> stripping</a:t>
          </a:r>
          <a:endParaRPr lang="el-GR" sz="1000" kern="1200" dirty="0"/>
        </a:p>
      </dsp:txBody>
      <dsp:txXfrm>
        <a:off x="258536" y="1517752"/>
        <a:ext cx="1931199" cy="440644"/>
      </dsp:txXfrm>
    </dsp:sp>
    <dsp:sp modelId="{2132A12A-96AC-43C2-A263-387E5EBAAA9C}">
      <dsp:nvSpPr>
        <dsp:cNvPr id="0" name=""/>
        <dsp:cNvSpPr/>
      </dsp:nvSpPr>
      <dsp:spPr>
        <a:xfrm>
          <a:off x="244827" y="2044114"/>
          <a:ext cx="1958617" cy="468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Search phases</a:t>
          </a:r>
          <a:endParaRPr lang="el-GR" sz="1000" kern="1200" dirty="0"/>
        </a:p>
      </dsp:txBody>
      <dsp:txXfrm>
        <a:off x="258536" y="2057823"/>
        <a:ext cx="1931199" cy="440644"/>
      </dsp:txXfrm>
    </dsp:sp>
    <dsp:sp modelId="{A864D413-90C9-4154-8FFD-411550FF9A85}">
      <dsp:nvSpPr>
        <dsp:cNvPr id="0" name=""/>
        <dsp:cNvSpPr/>
      </dsp:nvSpPr>
      <dsp:spPr>
        <a:xfrm>
          <a:off x="244827" y="2584186"/>
          <a:ext cx="1958617" cy="468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For systems with many phases start with high intensity peaks</a:t>
          </a:r>
          <a:endParaRPr lang="el-GR" sz="1000" kern="1200" dirty="0"/>
        </a:p>
      </dsp:txBody>
      <dsp:txXfrm>
        <a:off x="258536" y="2597895"/>
        <a:ext cx="1931199" cy="44064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E50A6-906F-4C92-859A-B24DEB4F203B}">
      <dsp:nvSpPr>
        <dsp:cNvPr id="0" name=""/>
        <dsp:cNvSpPr/>
      </dsp:nvSpPr>
      <dsp:spPr>
        <a:xfrm>
          <a:off x="0" y="0"/>
          <a:ext cx="9144000" cy="759619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Methods for (semi) quantitative analysis</a:t>
          </a:r>
          <a:endParaRPr lang="el-GR" sz="3200" kern="1200" dirty="0"/>
        </a:p>
      </dsp:txBody>
      <dsp:txXfrm>
        <a:off x="0" y="0"/>
        <a:ext cx="9144000" cy="759619"/>
      </dsp:txXfrm>
    </dsp:sp>
    <dsp:sp modelId="{5BE923C8-EEC3-499C-8CB3-10547E9D8588}">
      <dsp:nvSpPr>
        <dsp:cNvPr id="0" name=""/>
        <dsp:cNvSpPr/>
      </dsp:nvSpPr>
      <dsp:spPr>
        <a:xfrm>
          <a:off x="3041" y="759619"/>
          <a:ext cx="2087251" cy="15952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ΠΡΟΣΘΗΚΗ ΕΣΩΤΕΡΙΚΟΥ </a:t>
          </a:r>
          <a:r>
            <a:rPr lang="en-US" sz="2000" b="1" kern="1200" dirty="0" smtClean="0"/>
            <a:t>standard</a:t>
          </a:r>
          <a:endParaRPr lang="el-GR" sz="2000" b="1" kern="1200" dirty="0"/>
        </a:p>
      </dsp:txBody>
      <dsp:txXfrm>
        <a:off x="3041" y="759619"/>
        <a:ext cx="2087251" cy="1595201"/>
      </dsp:txXfrm>
    </dsp:sp>
    <dsp:sp modelId="{F27C542F-D91F-4CB9-829B-59476BF2BD43}">
      <dsp:nvSpPr>
        <dsp:cNvPr id="0" name=""/>
        <dsp:cNvSpPr/>
      </dsp:nvSpPr>
      <dsp:spPr>
        <a:xfrm>
          <a:off x="2090293" y="759619"/>
          <a:ext cx="2087251" cy="15952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17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000" b="1" kern="1200" dirty="0" smtClean="0"/>
            <a:t>Μέθοδος υψών(</a:t>
          </a:r>
          <a:r>
            <a:rPr lang="en-US" sz="2000" b="1" kern="1200" dirty="0" smtClean="0"/>
            <a:t>I/</a:t>
          </a:r>
          <a:r>
            <a:rPr lang="en-US" sz="2000" b="1" kern="1200" dirty="0" err="1" smtClean="0"/>
            <a:t>Ic</a:t>
          </a:r>
          <a:r>
            <a:rPr lang="en-US" sz="2000" b="1" kern="1200" dirty="0" smtClean="0"/>
            <a:t> &amp; Reference Intensity Ratio</a:t>
          </a:r>
          <a:r>
            <a:rPr lang="el-GR" sz="2000" b="1" kern="1200" dirty="0" smtClean="0"/>
            <a:t>)</a:t>
          </a:r>
        </a:p>
        <a:p>
          <a:pPr lvl="0" algn="ctr">
            <a:spcBef>
              <a:spcPct val="0"/>
            </a:spcBef>
          </a:pPr>
          <a:endParaRPr lang="el-GR" sz="1700" kern="1200" dirty="0"/>
        </a:p>
      </dsp:txBody>
      <dsp:txXfrm>
        <a:off x="2090293" y="759619"/>
        <a:ext cx="2087251" cy="1595201"/>
      </dsp:txXfrm>
    </dsp:sp>
    <dsp:sp modelId="{21F6CD75-9495-4365-965F-AFE1E268FD67}">
      <dsp:nvSpPr>
        <dsp:cNvPr id="0" name=""/>
        <dsp:cNvSpPr/>
      </dsp:nvSpPr>
      <dsp:spPr>
        <a:xfrm>
          <a:off x="4177544" y="759619"/>
          <a:ext cx="1721937" cy="15952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Μέθοδος Εμβαδόν</a:t>
          </a:r>
          <a:r>
            <a:rPr lang="en-US" sz="2000" b="1" kern="1200" dirty="0" smtClean="0"/>
            <a:t> (Area)</a:t>
          </a:r>
          <a:r>
            <a:rPr lang="el-GR" sz="2000" b="1" kern="1200" dirty="0" smtClean="0"/>
            <a:t> </a:t>
          </a:r>
        </a:p>
      </dsp:txBody>
      <dsp:txXfrm>
        <a:off x="4177544" y="759619"/>
        <a:ext cx="1721937" cy="1595201"/>
      </dsp:txXfrm>
    </dsp:sp>
    <dsp:sp modelId="{192CC022-21FA-4351-B41F-0D7093BD1F7C}">
      <dsp:nvSpPr>
        <dsp:cNvPr id="0" name=""/>
        <dsp:cNvSpPr/>
      </dsp:nvSpPr>
      <dsp:spPr>
        <a:xfrm>
          <a:off x="5899481" y="759619"/>
          <a:ext cx="3241476" cy="15952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Total pattern analysis (</a:t>
          </a:r>
          <a:r>
            <a:rPr lang="en-US" sz="2000" b="1" kern="1200" dirty="0" err="1" smtClean="0"/>
            <a:t>Rietveld</a:t>
          </a:r>
          <a:r>
            <a:rPr lang="en-US" sz="2000" b="1" kern="1200" dirty="0" smtClean="0"/>
            <a:t>)</a:t>
          </a:r>
          <a:endParaRPr lang="el-GR" sz="2000" b="1" kern="1200" dirty="0"/>
        </a:p>
      </dsp:txBody>
      <dsp:txXfrm>
        <a:off x="5899481" y="759619"/>
        <a:ext cx="3241476" cy="1595201"/>
      </dsp:txXfrm>
    </dsp:sp>
    <dsp:sp modelId="{54501B3F-19CE-47B0-8775-D3138010F8DC}">
      <dsp:nvSpPr>
        <dsp:cNvPr id="0" name=""/>
        <dsp:cNvSpPr/>
      </dsp:nvSpPr>
      <dsp:spPr>
        <a:xfrm>
          <a:off x="0" y="2354821"/>
          <a:ext cx="9144000" cy="177244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CFF858-0D45-4880-8D01-37B60C1BA06C}">
      <dsp:nvSpPr>
        <dsp:cNvPr id="0" name=""/>
        <dsp:cNvSpPr/>
      </dsp:nvSpPr>
      <dsp:spPr>
        <a:xfrm>
          <a:off x="1280925" y="0"/>
          <a:ext cx="2445983" cy="2398329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Mineralogy </a:t>
          </a:r>
          <a:endParaRPr lang="el-GR" sz="1000" b="1" kern="1200" dirty="0" smtClean="0"/>
        </a:p>
      </dsp:txBody>
      <dsp:txXfrm>
        <a:off x="1892421" y="1199165"/>
        <a:ext cx="1222991" cy="1199164"/>
      </dsp:txXfrm>
    </dsp:sp>
    <dsp:sp modelId="{2618561E-A163-438E-B4A5-6E3C5C8484E6}">
      <dsp:nvSpPr>
        <dsp:cNvPr id="0" name=""/>
        <dsp:cNvSpPr/>
      </dsp:nvSpPr>
      <dsp:spPr>
        <a:xfrm>
          <a:off x="105588" y="2398329"/>
          <a:ext cx="2398329" cy="2398329"/>
        </a:xfrm>
        <a:prstGeom prst="triangl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Texture</a:t>
          </a:r>
          <a:endParaRPr lang="el-GR" sz="1100" b="1" kern="1200" dirty="0"/>
        </a:p>
      </dsp:txBody>
      <dsp:txXfrm>
        <a:off x="705170" y="3597494"/>
        <a:ext cx="1199165" cy="1199164"/>
      </dsp:txXfrm>
    </dsp:sp>
    <dsp:sp modelId="{A3A50230-E98E-4E17-8C4C-240F382BA6D4}">
      <dsp:nvSpPr>
        <dsp:cNvPr id="0" name=""/>
        <dsp:cNvSpPr/>
      </dsp:nvSpPr>
      <dsp:spPr>
        <a:xfrm rot="10800000">
          <a:off x="1304753" y="2398329"/>
          <a:ext cx="2398329" cy="2398329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Materials e.g. concrete</a:t>
          </a:r>
          <a:endParaRPr lang="el-GR" sz="1100" b="1" kern="1200" dirty="0"/>
        </a:p>
      </dsp:txBody>
      <dsp:txXfrm rot="10800000">
        <a:off x="1904335" y="2398329"/>
        <a:ext cx="1199165" cy="1199164"/>
      </dsp:txXfrm>
    </dsp:sp>
    <dsp:sp modelId="{6B454CBF-68E6-4288-98AA-866F6B895A90}">
      <dsp:nvSpPr>
        <dsp:cNvPr id="0" name=""/>
        <dsp:cNvSpPr/>
      </dsp:nvSpPr>
      <dsp:spPr>
        <a:xfrm>
          <a:off x="2503917" y="2398329"/>
          <a:ext cx="2398329" cy="2398329"/>
        </a:xfrm>
        <a:prstGeom prst="triangl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Properties e.g. mechanical </a:t>
          </a:r>
          <a:r>
            <a:rPr lang="el-GR" sz="1100" b="1" kern="1200" dirty="0" smtClean="0"/>
            <a:t> </a:t>
          </a:r>
          <a:r>
            <a:rPr lang="en-US" sz="1100" b="1" kern="1200" dirty="0" smtClean="0"/>
            <a:t>strength of construction materials and applications</a:t>
          </a:r>
          <a:endParaRPr lang="el-GR" sz="1100" b="1" kern="1200" dirty="0"/>
        </a:p>
      </dsp:txBody>
      <dsp:txXfrm>
        <a:off x="3103499" y="3597494"/>
        <a:ext cx="1199165" cy="119916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3268B-9172-499D-BB7B-6CE96B1BBB1E}">
      <dsp:nvSpPr>
        <dsp:cNvPr id="0" name=""/>
        <dsp:cNvSpPr/>
      </dsp:nvSpPr>
      <dsp:spPr>
        <a:xfrm>
          <a:off x="1306342" y="352717"/>
          <a:ext cx="509387" cy="509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 dirty="0"/>
        </a:p>
      </dsp:txBody>
      <dsp:txXfrm>
        <a:off x="1306342" y="352717"/>
        <a:ext cx="509387" cy="509387"/>
      </dsp:txXfrm>
    </dsp:sp>
    <dsp:sp modelId="{F601AF15-B509-4C2C-82B5-BEE15769A9DD}">
      <dsp:nvSpPr>
        <dsp:cNvPr id="0" name=""/>
        <dsp:cNvSpPr/>
      </dsp:nvSpPr>
      <dsp:spPr>
        <a:xfrm>
          <a:off x="106320" y="337769"/>
          <a:ext cx="1912055" cy="1912055"/>
        </a:xfrm>
        <a:prstGeom prst="circularArrow">
          <a:avLst>
            <a:gd name="adj1" fmla="val 5195"/>
            <a:gd name="adj2" fmla="val 335535"/>
            <a:gd name="adj3" fmla="val 21294783"/>
            <a:gd name="adj4" fmla="val 19764888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4AB52-E616-42AE-B08C-0897EBE9017B}">
      <dsp:nvSpPr>
        <dsp:cNvPr id="0" name=""/>
        <dsp:cNvSpPr/>
      </dsp:nvSpPr>
      <dsp:spPr>
        <a:xfrm>
          <a:off x="1614549" y="1301279"/>
          <a:ext cx="509387" cy="509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 dirty="0"/>
        </a:p>
      </dsp:txBody>
      <dsp:txXfrm>
        <a:off x="1614549" y="1301279"/>
        <a:ext cx="509387" cy="509387"/>
      </dsp:txXfrm>
    </dsp:sp>
    <dsp:sp modelId="{BA2810BC-E43C-4D28-AA96-1ECBF2D0C111}">
      <dsp:nvSpPr>
        <dsp:cNvPr id="0" name=""/>
        <dsp:cNvSpPr/>
      </dsp:nvSpPr>
      <dsp:spPr>
        <a:xfrm>
          <a:off x="106320" y="337769"/>
          <a:ext cx="1912055" cy="1912055"/>
        </a:xfrm>
        <a:prstGeom prst="circularArrow">
          <a:avLst>
            <a:gd name="adj1" fmla="val 5195"/>
            <a:gd name="adj2" fmla="val 335535"/>
            <a:gd name="adj3" fmla="val 4016296"/>
            <a:gd name="adj4" fmla="val 2251966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DE631-2E8F-4F6F-ACF9-A5B46495B734}">
      <dsp:nvSpPr>
        <dsp:cNvPr id="0" name=""/>
        <dsp:cNvSpPr/>
      </dsp:nvSpPr>
      <dsp:spPr>
        <a:xfrm>
          <a:off x="807654" y="1887522"/>
          <a:ext cx="509387" cy="509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 dirty="0"/>
        </a:p>
      </dsp:txBody>
      <dsp:txXfrm>
        <a:off x="807654" y="1887522"/>
        <a:ext cx="509387" cy="509387"/>
      </dsp:txXfrm>
    </dsp:sp>
    <dsp:sp modelId="{BE162259-170E-4EB8-87AC-E874FE039513}">
      <dsp:nvSpPr>
        <dsp:cNvPr id="0" name=""/>
        <dsp:cNvSpPr/>
      </dsp:nvSpPr>
      <dsp:spPr>
        <a:xfrm>
          <a:off x="106320" y="337769"/>
          <a:ext cx="1912055" cy="1912055"/>
        </a:xfrm>
        <a:prstGeom prst="circularArrow">
          <a:avLst>
            <a:gd name="adj1" fmla="val 5195"/>
            <a:gd name="adj2" fmla="val 335535"/>
            <a:gd name="adj3" fmla="val 8212500"/>
            <a:gd name="adj4" fmla="val 6448170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FB4750-D3B4-4D67-AD0C-5EEB7C5744CB}">
      <dsp:nvSpPr>
        <dsp:cNvPr id="0" name=""/>
        <dsp:cNvSpPr/>
      </dsp:nvSpPr>
      <dsp:spPr>
        <a:xfrm>
          <a:off x="759" y="1301279"/>
          <a:ext cx="509387" cy="509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 dirty="0"/>
        </a:p>
      </dsp:txBody>
      <dsp:txXfrm>
        <a:off x="759" y="1301279"/>
        <a:ext cx="509387" cy="509387"/>
      </dsp:txXfrm>
    </dsp:sp>
    <dsp:sp modelId="{3220B826-9875-4094-BA69-96C1A770B9B3}">
      <dsp:nvSpPr>
        <dsp:cNvPr id="0" name=""/>
        <dsp:cNvSpPr/>
      </dsp:nvSpPr>
      <dsp:spPr>
        <a:xfrm>
          <a:off x="162056" y="337769"/>
          <a:ext cx="1912055" cy="1912055"/>
        </a:xfrm>
        <a:prstGeom prst="circularArrow">
          <a:avLst>
            <a:gd name="adj1" fmla="val 5195"/>
            <a:gd name="adj2" fmla="val 335535"/>
            <a:gd name="adj3" fmla="val 12299577"/>
            <a:gd name="adj4" fmla="val 10769682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A234A-D58F-4277-B225-32D226AEBFA0}">
      <dsp:nvSpPr>
        <dsp:cNvPr id="0" name=""/>
        <dsp:cNvSpPr/>
      </dsp:nvSpPr>
      <dsp:spPr>
        <a:xfrm>
          <a:off x="308965" y="352717"/>
          <a:ext cx="509387" cy="509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 dirty="0"/>
        </a:p>
      </dsp:txBody>
      <dsp:txXfrm>
        <a:off x="308965" y="352717"/>
        <a:ext cx="509387" cy="509387"/>
      </dsp:txXfrm>
    </dsp:sp>
    <dsp:sp modelId="{6825EB56-000F-49FC-A4B1-0096D0F1D3CA}">
      <dsp:nvSpPr>
        <dsp:cNvPr id="0" name=""/>
        <dsp:cNvSpPr/>
      </dsp:nvSpPr>
      <dsp:spPr>
        <a:xfrm>
          <a:off x="106320" y="337769"/>
          <a:ext cx="1912055" cy="1912055"/>
        </a:xfrm>
        <a:prstGeom prst="circularArrow">
          <a:avLst>
            <a:gd name="adj1" fmla="val 5195"/>
            <a:gd name="adj2" fmla="val 335535"/>
            <a:gd name="adj3" fmla="val 16867279"/>
            <a:gd name="adj4" fmla="val 15197186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FDDD5-AC0C-4AF5-9214-CB08233ED23A}">
      <dsp:nvSpPr>
        <dsp:cNvPr id="0" name=""/>
        <dsp:cNvSpPr/>
      </dsp:nvSpPr>
      <dsp:spPr>
        <a:xfrm>
          <a:off x="0" y="0"/>
          <a:ext cx="2214578" cy="3643338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Diffracted beam optics</a:t>
          </a:r>
          <a:endParaRPr lang="el-GR" sz="2800" kern="1200" dirty="0"/>
        </a:p>
      </dsp:txBody>
      <dsp:txXfrm>
        <a:off x="0" y="0"/>
        <a:ext cx="2214578" cy="1093001"/>
      </dsp:txXfrm>
    </dsp:sp>
    <dsp:sp modelId="{5D949114-7C08-45EC-A800-7EE8356FBAA0}">
      <dsp:nvSpPr>
        <dsp:cNvPr id="0" name=""/>
        <dsp:cNvSpPr/>
      </dsp:nvSpPr>
      <dsp:spPr>
        <a:xfrm>
          <a:off x="221457" y="1093690"/>
          <a:ext cx="1771662" cy="42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Soller</a:t>
          </a:r>
          <a:r>
            <a:rPr lang="en-US" sz="1700" kern="1200" dirty="0" smtClean="0"/>
            <a:t> slits</a:t>
          </a:r>
          <a:endParaRPr lang="el-GR" sz="1700" kern="1200" dirty="0"/>
        </a:p>
      </dsp:txBody>
      <dsp:txXfrm>
        <a:off x="233802" y="1106035"/>
        <a:ext cx="1746972" cy="396793"/>
      </dsp:txXfrm>
    </dsp:sp>
    <dsp:sp modelId="{2516B05F-A6D9-4061-83E9-12580D6059D3}">
      <dsp:nvSpPr>
        <dsp:cNvPr id="0" name=""/>
        <dsp:cNvSpPr/>
      </dsp:nvSpPr>
      <dsp:spPr>
        <a:xfrm>
          <a:off x="221457" y="1580017"/>
          <a:ext cx="1771662" cy="42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Receiving slits</a:t>
          </a:r>
          <a:endParaRPr lang="el-GR" sz="1700" kern="1200" dirty="0"/>
        </a:p>
      </dsp:txBody>
      <dsp:txXfrm>
        <a:off x="233802" y="1592362"/>
        <a:ext cx="1746972" cy="396793"/>
      </dsp:txXfrm>
    </dsp:sp>
    <dsp:sp modelId="{444FE76D-9AAC-42E4-BE61-9792906579C1}">
      <dsp:nvSpPr>
        <dsp:cNvPr id="0" name=""/>
        <dsp:cNvSpPr/>
      </dsp:nvSpPr>
      <dsp:spPr>
        <a:xfrm>
          <a:off x="221457" y="2066344"/>
          <a:ext cx="1771662" cy="42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Cu absorber </a:t>
          </a:r>
          <a:endParaRPr lang="el-GR" sz="1700" kern="1200" dirty="0"/>
        </a:p>
      </dsp:txBody>
      <dsp:txXfrm>
        <a:off x="233802" y="2078689"/>
        <a:ext cx="1746972" cy="396793"/>
      </dsp:txXfrm>
    </dsp:sp>
    <dsp:sp modelId="{ACE90CDF-1D8B-45C9-AD23-38A14EE0715C}">
      <dsp:nvSpPr>
        <dsp:cNvPr id="0" name=""/>
        <dsp:cNvSpPr/>
      </dsp:nvSpPr>
      <dsp:spPr>
        <a:xfrm>
          <a:off x="221457" y="2552671"/>
          <a:ext cx="1771662" cy="42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Ni k</a:t>
          </a:r>
          <a:r>
            <a:rPr lang="el-GR" sz="1700" kern="1200" dirty="0" smtClean="0"/>
            <a:t>β</a:t>
          </a:r>
          <a:r>
            <a:rPr lang="en-US" sz="1700" kern="1200" dirty="0" smtClean="0"/>
            <a:t> filter</a:t>
          </a:r>
          <a:endParaRPr lang="el-GR" sz="1700" kern="1200" dirty="0"/>
        </a:p>
      </dsp:txBody>
      <dsp:txXfrm>
        <a:off x="233802" y="2565016"/>
        <a:ext cx="1746972" cy="396793"/>
      </dsp:txXfrm>
    </dsp:sp>
    <dsp:sp modelId="{CC614AC7-1DBC-46BD-A94B-4C7AC02C24C1}">
      <dsp:nvSpPr>
        <dsp:cNvPr id="0" name=""/>
        <dsp:cNvSpPr/>
      </dsp:nvSpPr>
      <dsp:spPr>
        <a:xfrm>
          <a:off x="221457" y="3038998"/>
          <a:ext cx="1771662" cy="42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monochromator</a:t>
          </a:r>
          <a:endParaRPr lang="el-GR" sz="1700" kern="1200" dirty="0"/>
        </a:p>
      </dsp:txBody>
      <dsp:txXfrm>
        <a:off x="233802" y="3051343"/>
        <a:ext cx="1746972" cy="396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FDDD5-AC0C-4AF5-9214-CB08233ED23A}">
      <dsp:nvSpPr>
        <dsp:cNvPr id="0" name=""/>
        <dsp:cNvSpPr/>
      </dsp:nvSpPr>
      <dsp:spPr>
        <a:xfrm>
          <a:off x="0" y="0"/>
          <a:ext cx="2214578" cy="328614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Primary beam optics</a:t>
          </a:r>
          <a:endParaRPr lang="el-GR" sz="2500" kern="1200" dirty="0"/>
        </a:p>
      </dsp:txBody>
      <dsp:txXfrm>
        <a:off x="0" y="0"/>
        <a:ext cx="2214578" cy="985844"/>
      </dsp:txXfrm>
    </dsp:sp>
    <dsp:sp modelId="{5D949114-7C08-45EC-A800-7EE8356FBAA0}">
      <dsp:nvSpPr>
        <dsp:cNvPr id="0" name=""/>
        <dsp:cNvSpPr/>
      </dsp:nvSpPr>
      <dsp:spPr>
        <a:xfrm>
          <a:off x="221457" y="986466"/>
          <a:ext cx="1771662" cy="3801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Soller</a:t>
          </a:r>
          <a:r>
            <a:rPr lang="en-US" sz="1700" kern="1200" dirty="0" smtClean="0"/>
            <a:t> slits</a:t>
          </a:r>
          <a:endParaRPr lang="el-GR" sz="1700" kern="1200" dirty="0"/>
        </a:p>
      </dsp:txBody>
      <dsp:txXfrm>
        <a:off x="232592" y="997601"/>
        <a:ext cx="1749392" cy="357891"/>
      </dsp:txXfrm>
    </dsp:sp>
    <dsp:sp modelId="{2516B05F-A6D9-4061-83E9-12580D6059D3}">
      <dsp:nvSpPr>
        <dsp:cNvPr id="0" name=""/>
        <dsp:cNvSpPr/>
      </dsp:nvSpPr>
      <dsp:spPr>
        <a:xfrm>
          <a:off x="221457" y="1425113"/>
          <a:ext cx="1771662" cy="3801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Divergence slits</a:t>
          </a:r>
          <a:endParaRPr lang="el-GR" sz="1700" kern="1200" dirty="0"/>
        </a:p>
      </dsp:txBody>
      <dsp:txXfrm>
        <a:off x="232592" y="1436248"/>
        <a:ext cx="1749392" cy="357891"/>
      </dsp:txXfrm>
    </dsp:sp>
    <dsp:sp modelId="{444FE76D-9AAC-42E4-BE61-9792906579C1}">
      <dsp:nvSpPr>
        <dsp:cNvPr id="0" name=""/>
        <dsp:cNvSpPr/>
      </dsp:nvSpPr>
      <dsp:spPr>
        <a:xfrm>
          <a:off x="221457" y="1863761"/>
          <a:ext cx="1771662" cy="3801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Cu absorber </a:t>
          </a:r>
          <a:endParaRPr lang="el-GR" sz="1700" kern="1200" dirty="0"/>
        </a:p>
      </dsp:txBody>
      <dsp:txXfrm>
        <a:off x="232592" y="1874896"/>
        <a:ext cx="1749392" cy="357891"/>
      </dsp:txXfrm>
    </dsp:sp>
    <dsp:sp modelId="{D6C8933E-5377-429B-B143-DDB49C2A913C}">
      <dsp:nvSpPr>
        <dsp:cNvPr id="0" name=""/>
        <dsp:cNvSpPr/>
      </dsp:nvSpPr>
      <dsp:spPr>
        <a:xfrm>
          <a:off x="221457" y="2302409"/>
          <a:ext cx="1771662" cy="3801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Monochromator</a:t>
          </a:r>
          <a:endParaRPr lang="el-GR" sz="1700" kern="1200" dirty="0"/>
        </a:p>
      </dsp:txBody>
      <dsp:txXfrm>
        <a:off x="232592" y="2313544"/>
        <a:ext cx="1749392" cy="357891"/>
      </dsp:txXfrm>
    </dsp:sp>
    <dsp:sp modelId="{7A76743B-F111-4BFB-AA4B-202B90548A53}">
      <dsp:nvSpPr>
        <dsp:cNvPr id="0" name=""/>
        <dsp:cNvSpPr/>
      </dsp:nvSpPr>
      <dsp:spPr>
        <a:xfrm>
          <a:off x="221457" y="2741057"/>
          <a:ext cx="1771662" cy="3801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PB optics</a:t>
          </a:r>
          <a:endParaRPr lang="el-GR" sz="1700" kern="1200" dirty="0"/>
        </a:p>
      </dsp:txBody>
      <dsp:txXfrm>
        <a:off x="232592" y="2752192"/>
        <a:ext cx="1749392" cy="3578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DC8FC-1B62-4EE7-B1DB-88C6273DE8BB}">
      <dsp:nvSpPr>
        <dsp:cNvPr id="0" name=""/>
        <dsp:cNvSpPr/>
      </dsp:nvSpPr>
      <dsp:spPr>
        <a:xfrm>
          <a:off x="0" y="0"/>
          <a:ext cx="2357422" cy="27860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source</a:t>
          </a:r>
          <a:endParaRPr lang="el-GR" sz="3600" kern="1200" dirty="0"/>
        </a:p>
      </dsp:txBody>
      <dsp:txXfrm>
        <a:off x="0" y="0"/>
        <a:ext cx="2357422" cy="835817"/>
      </dsp:txXfrm>
    </dsp:sp>
    <dsp:sp modelId="{6AD36511-77D2-48DF-8539-0E59AAFA1E33}">
      <dsp:nvSpPr>
        <dsp:cNvPr id="0" name=""/>
        <dsp:cNvSpPr/>
      </dsp:nvSpPr>
      <dsp:spPr>
        <a:xfrm>
          <a:off x="235742" y="835885"/>
          <a:ext cx="1885937" cy="405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CuKa</a:t>
          </a:r>
          <a:endParaRPr lang="el-GR" sz="1900" kern="1200" dirty="0"/>
        </a:p>
      </dsp:txBody>
      <dsp:txXfrm>
        <a:off x="247629" y="847772"/>
        <a:ext cx="1862163" cy="382095"/>
      </dsp:txXfrm>
    </dsp:sp>
    <dsp:sp modelId="{9825758C-BBD7-4A41-98D9-92F7B385CA48}">
      <dsp:nvSpPr>
        <dsp:cNvPr id="0" name=""/>
        <dsp:cNvSpPr/>
      </dsp:nvSpPr>
      <dsp:spPr>
        <a:xfrm>
          <a:off x="235742" y="1304196"/>
          <a:ext cx="1885937" cy="405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MoKa</a:t>
          </a:r>
          <a:endParaRPr lang="el-GR" sz="1900" kern="1200" dirty="0"/>
        </a:p>
      </dsp:txBody>
      <dsp:txXfrm>
        <a:off x="247629" y="1316083"/>
        <a:ext cx="1862163" cy="382095"/>
      </dsp:txXfrm>
    </dsp:sp>
    <dsp:sp modelId="{89413021-0430-48BB-81AE-8F87F4F8CC6D}">
      <dsp:nvSpPr>
        <dsp:cNvPr id="0" name=""/>
        <dsp:cNvSpPr/>
      </dsp:nvSpPr>
      <dsp:spPr>
        <a:xfrm>
          <a:off x="235742" y="1772506"/>
          <a:ext cx="1885937" cy="405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CoKa</a:t>
          </a:r>
          <a:endParaRPr lang="el-GR" sz="1900" kern="1200" dirty="0"/>
        </a:p>
      </dsp:txBody>
      <dsp:txXfrm>
        <a:off x="247629" y="1784393"/>
        <a:ext cx="1862163" cy="382095"/>
      </dsp:txXfrm>
    </dsp:sp>
    <dsp:sp modelId="{4D6CC63D-1143-4C26-9195-AF7D233D8F82}">
      <dsp:nvSpPr>
        <dsp:cNvPr id="0" name=""/>
        <dsp:cNvSpPr/>
      </dsp:nvSpPr>
      <dsp:spPr>
        <a:xfrm>
          <a:off x="235742" y="2240817"/>
          <a:ext cx="1885937" cy="405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CrKa</a:t>
          </a:r>
          <a:endParaRPr lang="el-GR" sz="1900" kern="1200" dirty="0"/>
        </a:p>
      </dsp:txBody>
      <dsp:txXfrm>
        <a:off x="247629" y="2252704"/>
        <a:ext cx="1862163" cy="3820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FDDD5-AC0C-4AF5-9214-CB08233ED23A}">
      <dsp:nvSpPr>
        <dsp:cNvPr id="0" name=""/>
        <dsp:cNvSpPr/>
      </dsp:nvSpPr>
      <dsp:spPr>
        <a:xfrm>
          <a:off x="0" y="0"/>
          <a:ext cx="2214578" cy="278608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detectors</a:t>
          </a:r>
          <a:endParaRPr lang="el-GR" sz="3600" kern="1200" dirty="0"/>
        </a:p>
      </dsp:txBody>
      <dsp:txXfrm>
        <a:off x="0" y="0"/>
        <a:ext cx="2214578" cy="835824"/>
      </dsp:txXfrm>
    </dsp:sp>
    <dsp:sp modelId="{5D949114-7C08-45EC-A800-7EE8356FBAA0}">
      <dsp:nvSpPr>
        <dsp:cNvPr id="0" name=""/>
        <dsp:cNvSpPr/>
      </dsp:nvSpPr>
      <dsp:spPr>
        <a:xfrm>
          <a:off x="221457" y="836062"/>
          <a:ext cx="1771662" cy="547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Point detectors</a:t>
          </a:r>
          <a:endParaRPr lang="el-GR" sz="1400" kern="1200" dirty="0"/>
        </a:p>
      </dsp:txBody>
      <dsp:txXfrm>
        <a:off x="237488" y="852093"/>
        <a:ext cx="1739600" cy="515291"/>
      </dsp:txXfrm>
    </dsp:sp>
    <dsp:sp modelId="{2516B05F-A6D9-4061-83E9-12580D6059D3}">
      <dsp:nvSpPr>
        <dsp:cNvPr id="0" name=""/>
        <dsp:cNvSpPr/>
      </dsp:nvSpPr>
      <dsp:spPr>
        <a:xfrm>
          <a:off x="221457" y="1467624"/>
          <a:ext cx="1771662" cy="547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Position sensitive detectors</a:t>
          </a:r>
          <a:endParaRPr lang="el-GR" sz="1400" kern="1200" dirty="0"/>
        </a:p>
      </dsp:txBody>
      <dsp:txXfrm>
        <a:off x="237488" y="1483655"/>
        <a:ext cx="1739600" cy="515291"/>
      </dsp:txXfrm>
    </dsp:sp>
    <dsp:sp modelId="{6715905A-2A1D-4C1A-B304-355905C8FF81}">
      <dsp:nvSpPr>
        <dsp:cNvPr id="0" name=""/>
        <dsp:cNvSpPr/>
      </dsp:nvSpPr>
      <dsp:spPr>
        <a:xfrm>
          <a:off x="221457" y="2099186"/>
          <a:ext cx="1771662" cy="547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Linear position sensitive detector</a:t>
          </a:r>
          <a:endParaRPr lang="el-GR" sz="1400" kern="1200" dirty="0"/>
        </a:p>
      </dsp:txBody>
      <dsp:txXfrm>
        <a:off x="237488" y="2115217"/>
        <a:ext cx="1739600" cy="5152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1EE45-3C5F-47E0-A2F4-85D057834271}">
      <dsp:nvSpPr>
        <dsp:cNvPr id="0" name=""/>
        <dsp:cNvSpPr/>
      </dsp:nvSpPr>
      <dsp:spPr>
        <a:xfrm rot="5400000">
          <a:off x="4403043" y="-1447605"/>
          <a:ext cx="2445881" cy="53458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l-GR" sz="1800" b="1" kern="1200" dirty="0" smtClean="0"/>
            <a:t>Προετοιμασία δείγματος</a:t>
          </a:r>
          <a:r>
            <a:rPr lang="en-US" sz="1800" b="1" kern="1200" dirty="0" smtClean="0"/>
            <a:t> </a:t>
          </a:r>
          <a:endParaRPr lang="el-GR" sz="1800" b="1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el-GR" sz="1800" b="1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l-GR" sz="1800" b="1" kern="1200" dirty="0" smtClean="0"/>
            <a:t>Φύση του υλικού και χαρακτηριστικά πηγής</a:t>
          </a:r>
          <a:endParaRPr lang="el-GR" sz="1800" b="1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el-GR" sz="1800" b="1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l-GR" sz="1800" b="1" kern="1200" dirty="0" smtClean="0"/>
            <a:t>Διάταξη  οργάνου </a:t>
          </a:r>
          <a:r>
            <a:rPr lang="el-GR" sz="1800" b="1" kern="1200" dirty="0" err="1" smtClean="0"/>
            <a:t>καοι</a:t>
          </a:r>
          <a:r>
            <a:rPr lang="el-GR" sz="1800" b="1" kern="1200" dirty="0" smtClean="0"/>
            <a:t> συνθήκες ανάλυσης</a:t>
          </a:r>
          <a:endParaRPr lang="el-GR" sz="1800" b="1" kern="1200" dirty="0"/>
        </a:p>
      </dsp:txBody>
      <dsp:txXfrm rot="-5400000">
        <a:off x="2953047" y="121789"/>
        <a:ext cx="5226475" cy="2207085"/>
      </dsp:txXfrm>
    </dsp:sp>
    <dsp:sp modelId="{C603FE48-070F-45F9-9B91-9C99061AA8C7}">
      <dsp:nvSpPr>
        <dsp:cNvPr id="0" name=""/>
        <dsp:cNvSpPr/>
      </dsp:nvSpPr>
      <dsp:spPr>
        <a:xfrm>
          <a:off x="0" y="0"/>
          <a:ext cx="3007054" cy="24458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Ακτινογράφημα </a:t>
          </a:r>
          <a:endParaRPr lang="el-GR" sz="1800" b="1" kern="1200" dirty="0"/>
        </a:p>
      </dsp:txBody>
      <dsp:txXfrm>
        <a:off x="119398" y="119398"/>
        <a:ext cx="2768258" cy="22070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9645D-1008-4F6B-83E4-F9B6B84ACD47}">
      <dsp:nvSpPr>
        <dsp:cNvPr id="0" name=""/>
        <dsp:cNvSpPr/>
      </dsp:nvSpPr>
      <dsp:spPr>
        <a:xfrm>
          <a:off x="0" y="0"/>
          <a:ext cx="6011445" cy="521248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Ideal sample</a:t>
          </a:r>
          <a:endParaRPr lang="el-GR" sz="6500" kern="1200" dirty="0"/>
        </a:p>
      </dsp:txBody>
      <dsp:txXfrm>
        <a:off x="0" y="0"/>
        <a:ext cx="6011445" cy="1563746"/>
      </dsp:txXfrm>
    </dsp:sp>
    <dsp:sp modelId="{34699AA9-97E2-4187-9515-3F8518C8F226}">
      <dsp:nvSpPr>
        <dsp:cNvPr id="0" name=""/>
        <dsp:cNvSpPr/>
      </dsp:nvSpPr>
      <dsp:spPr>
        <a:xfrm>
          <a:off x="578449" y="1260925"/>
          <a:ext cx="4809156" cy="377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Information desired</a:t>
          </a:r>
          <a:endParaRPr lang="el-GR" sz="1500" kern="1200" dirty="0"/>
        </a:p>
      </dsp:txBody>
      <dsp:txXfrm>
        <a:off x="589509" y="1271985"/>
        <a:ext cx="4787036" cy="355486"/>
      </dsp:txXfrm>
    </dsp:sp>
    <dsp:sp modelId="{450CD1FE-0321-4310-B75D-F4254B03D406}">
      <dsp:nvSpPr>
        <dsp:cNvPr id="0" name=""/>
        <dsp:cNvSpPr/>
      </dsp:nvSpPr>
      <dsp:spPr>
        <a:xfrm>
          <a:off x="578449" y="1794006"/>
          <a:ext cx="4809156" cy="377606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FF0000"/>
              </a:solidFill>
            </a:rPr>
            <a:t>Flat sample otherwise x-ray absorption reduce low angle peaks</a:t>
          </a:r>
          <a:endParaRPr lang="el-GR" sz="1200" kern="1200" dirty="0" smtClean="0">
            <a:solidFill>
              <a:srgbClr val="FF000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1" u="sng" kern="1200" dirty="0" smtClean="0">
              <a:solidFill>
                <a:srgbClr val="FF0000"/>
              </a:solidFill>
            </a:rPr>
            <a:t>ΕΠΙΠΕΔΗ ΕΠΙΦΑΝΕΙΑ </a:t>
          </a:r>
          <a:endParaRPr lang="el-GR" sz="1200" b="1" u="sng" kern="1200" dirty="0">
            <a:solidFill>
              <a:srgbClr val="FF0000"/>
            </a:solidFill>
          </a:endParaRPr>
        </a:p>
      </dsp:txBody>
      <dsp:txXfrm>
        <a:off x="589509" y="1805066"/>
        <a:ext cx="4787036" cy="355486"/>
      </dsp:txXfrm>
    </dsp:sp>
    <dsp:sp modelId="{03AAB7FE-2204-4143-BA4C-E8C7636801B6}">
      <dsp:nvSpPr>
        <dsp:cNvPr id="0" name=""/>
        <dsp:cNvSpPr/>
      </dsp:nvSpPr>
      <dsp:spPr>
        <a:xfrm>
          <a:off x="547118" y="2435435"/>
          <a:ext cx="4923085" cy="12090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Many crystallites with random orientation (</a:t>
          </a:r>
          <a:r>
            <a:rPr lang="el-GR" sz="1500" b="1" u="sng" kern="1200" dirty="0" smtClean="0">
              <a:solidFill>
                <a:srgbClr val="FF0000"/>
              </a:solidFill>
            </a:rPr>
            <a:t>Ανάκλαση</a:t>
          </a:r>
          <a:r>
            <a:rPr lang="el-GR" sz="1500" b="1" kern="1200" dirty="0" smtClean="0"/>
            <a:t> σε συγκεκριμένη γωνία </a:t>
          </a:r>
          <a:r>
            <a:rPr lang="el-GR" sz="1500" b="1" kern="1200" dirty="0" err="1" smtClean="0"/>
            <a:t>προέρχεταοι</a:t>
          </a:r>
          <a:r>
            <a:rPr lang="el-GR" sz="1500" b="1" kern="1200" dirty="0" smtClean="0"/>
            <a:t> από ομάδα </a:t>
          </a:r>
          <a:r>
            <a:rPr lang="el-GR" sz="1500" b="1" u="sng" kern="1200" dirty="0" smtClean="0">
              <a:solidFill>
                <a:srgbClr val="FF0000"/>
              </a:solidFill>
            </a:rPr>
            <a:t>επιπέδων</a:t>
          </a:r>
          <a:r>
            <a:rPr lang="el-GR" sz="1500" b="1" kern="1200" dirty="0" smtClean="0"/>
            <a:t> κρυστάλλων τα οποία προσανατολίστηκαν </a:t>
          </a:r>
          <a:r>
            <a:rPr lang="el-GR" sz="1500" b="1" u="sng" kern="1200" dirty="0" smtClean="0">
              <a:solidFill>
                <a:srgbClr val="FF0000"/>
              </a:solidFill>
            </a:rPr>
            <a:t>// με επιφάνεια δείγματος </a:t>
          </a:r>
          <a:endParaRPr lang="el-GR" sz="1500" kern="1200" dirty="0">
            <a:solidFill>
              <a:srgbClr val="FF0000"/>
            </a:solidFill>
          </a:endParaRPr>
        </a:p>
      </dsp:txBody>
      <dsp:txXfrm>
        <a:off x="582530" y="2470847"/>
        <a:ext cx="4852261" cy="1138214"/>
      </dsp:txXfrm>
    </dsp:sp>
    <dsp:sp modelId="{5CEC6AF4-0924-420E-A051-A432294B8611}">
      <dsp:nvSpPr>
        <dsp:cNvPr id="0" name=""/>
        <dsp:cNvSpPr/>
      </dsp:nvSpPr>
      <dsp:spPr>
        <a:xfrm>
          <a:off x="604082" y="3702567"/>
          <a:ext cx="4809156" cy="377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Densely packed</a:t>
          </a:r>
        </a:p>
      </dsp:txBody>
      <dsp:txXfrm>
        <a:off x="615142" y="3713627"/>
        <a:ext cx="4787036" cy="355486"/>
      </dsp:txXfrm>
    </dsp:sp>
    <dsp:sp modelId="{57D727B0-8419-43F5-BC30-BC89FB4F0D14}">
      <dsp:nvSpPr>
        <dsp:cNvPr id="0" name=""/>
        <dsp:cNvSpPr/>
      </dsp:nvSpPr>
      <dsp:spPr>
        <a:xfrm>
          <a:off x="604082" y="4138266"/>
          <a:ext cx="4809156" cy="377606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u="sng" kern="1200" dirty="0" smtClean="0">
              <a:solidFill>
                <a:srgbClr val="FF0000"/>
              </a:solidFill>
            </a:rPr>
            <a:t>Grain size &lt;10</a:t>
          </a:r>
          <a:r>
            <a:rPr lang="el-GR" sz="1200" b="1" u="sng" kern="1200" dirty="0" smtClean="0">
              <a:solidFill>
                <a:srgbClr val="FF0000"/>
              </a:solidFill>
            </a:rPr>
            <a:t>μ</a:t>
          </a:r>
          <a:r>
            <a:rPr lang="en-US" sz="1200" b="1" u="sng" kern="1200" dirty="0" smtClean="0">
              <a:solidFill>
                <a:srgbClr val="FF0000"/>
              </a:solidFill>
            </a:rPr>
            <a:t>m (reduce noise)</a:t>
          </a:r>
          <a:endParaRPr lang="el-GR" sz="1200" b="1" u="sng" kern="1200" dirty="0" smtClean="0">
            <a:solidFill>
              <a:srgbClr val="FF000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1" u="sng" kern="1200" dirty="0" smtClean="0">
              <a:solidFill>
                <a:srgbClr val="FF0000"/>
              </a:solidFill>
            </a:rPr>
            <a:t>(ΠΟΥΔΡΑ)</a:t>
          </a:r>
          <a:endParaRPr lang="en-US" sz="1200" b="1" u="sng" kern="1200" dirty="0" smtClean="0">
            <a:solidFill>
              <a:srgbClr val="FF0000"/>
            </a:solidFill>
          </a:endParaRPr>
        </a:p>
      </dsp:txBody>
      <dsp:txXfrm>
        <a:off x="615142" y="4149326"/>
        <a:ext cx="4787036" cy="355486"/>
      </dsp:txXfrm>
    </dsp:sp>
    <dsp:sp modelId="{055F27CA-23BE-406A-9907-D9317DDC9D58}">
      <dsp:nvSpPr>
        <dsp:cNvPr id="0" name=""/>
        <dsp:cNvSpPr/>
      </dsp:nvSpPr>
      <dsp:spPr>
        <a:xfrm>
          <a:off x="604082" y="4573966"/>
          <a:ext cx="4809156" cy="377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Thick </a:t>
          </a:r>
          <a:r>
            <a:rPr lang="el-GR" sz="1500" kern="1200" dirty="0" smtClean="0">
              <a:solidFill>
                <a:srgbClr val="FF0000"/>
              </a:solidFill>
            </a:rPr>
            <a:t>(</a:t>
          </a:r>
          <a:r>
            <a:rPr lang="en-US" sz="1500" kern="1200" dirty="0" smtClean="0"/>
            <a:t>absorption</a:t>
          </a:r>
          <a:r>
            <a:rPr lang="el-GR" sz="1500" kern="1200" dirty="0" smtClean="0"/>
            <a:t> </a:t>
          </a:r>
          <a:r>
            <a:rPr lang="en-US" sz="1500" kern="1200" dirty="0" smtClean="0"/>
            <a:t>depends on thick)</a:t>
          </a:r>
          <a:endParaRPr lang="en-US" sz="1500" kern="1200" dirty="0" smtClean="0">
            <a:solidFill>
              <a:srgbClr val="FF0000"/>
            </a:solidFill>
          </a:endParaRPr>
        </a:p>
      </dsp:txBody>
      <dsp:txXfrm>
        <a:off x="615142" y="4585026"/>
        <a:ext cx="4787036" cy="3554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94C38-A101-468F-9062-7FEBCE52A5C3}">
      <dsp:nvSpPr>
        <dsp:cNvPr id="0" name=""/>
        <dsp:cNvSpPr/>
      </dsp:nvSpPr>
      <dsp:spPr>
        <a:xfrm>
          <a:off x="4361" y="0"/>
          <a:ext cx="4195990" cy="528641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If you have </a:t>
          </a:r>
          <a:r>
            <a:rPr lang="en-US" sz="2600" b="1" kern="1200" dirty="0" smtClean="0">
              <a:solidFill>
                <a:srgbClr val="FF0000"/>
              </a:solidFill>
            </a:rPr>
            <a:t>a lot of sample</a:t>
          </a:r>
          <a:r>
            <a:rPr lang="el-GR" sz="2600" b="1" kern="1200" dirty="0" smtClean="0">
              <a:solidFill>
                <a:srgbClr val="FF0000"/>
              </a:solidFill>
            </a:rPr>
            <a:t> (</a:t>
          </a:r>
          <a:r>
            <a:rPr lang="el-GR" sz="2600" b="1" i="1" kern="1200" dirty="0" smtClean="0">
              <a:solidFill>
                <a:srgbClr val="FF0000"/>
              </a:solidFill>
            </a:rPr>
            <a:t>τοποθέτηση, πίεση με </a:t>
          </a:r>
          <a:r>
            <a:rPr lang="el-GR" sz="2600" b="1" i="1" kern="1200" dirty="0" err="1" smtClean="0">
              <a:solidFill>
                <a:srgbClr val="FF0000"/>
              </a:solidFill>
            </a:rPr>
            <a:t>γυαλάκι</a:t>
          </a:r>
          <a:r>
            <a:rPr lang="el-GR" sz="2600" b="1" kern="1200" dirty="0" smtClean="0">
              <a:solidFill>
                <a:srgbClr val="FF0000"/>
              </a:solidFill>
            </a:rPr>
            <a:t>)</a:t>
          </a:r>
          <a:r>
            <a:rPr lang="en-US" sz="2600" kern="1200" dirty="0" smtClean="0"/>
            <a:t>: Top loading</a:t>
          </a:r>
          <a:endParaRPr lang="el-GR" sz="2600" kern="1200" dirty="0"/>
        </a:p>
      </dsp:txBody>
      <dsp:txXfrm>
        <a:off x="4361" y="0"/>
        <a:ext cx="4195990" cy="1585923"/>
      </dsp:txXfrm>
    </dsp:sp>
    <dsp:sp modelId="{0A471103-C643-4BA6-AF26-0BC638F8A805}">
      <dsp:nvSpPr>
        <dsp:cNvPr id="0" name=""/>
        <dsp:cNvSpPr/>
      </dsp:nvSpPr>
      <dsp:spPr>
        <a:xfrm>
          <a:off x="423960" y="1587472"/>
          <a:ext cx="3356792" cy="15939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Deposit a powder in a shallow well</a:t>
          </a:r>
          <a:endParaRPr lang="el-GR" sz="2900" kern="1200" dirty="0"/>
        </a:p>
      </dsp:txBody>
      <dsp:txXfrm>
        <a:off x="470644" y="1634156"/>
        <a:ext cx="3263424" cy="1500557"/>
      </dsp:txXfrm>
    </dsp:sp>
    <dsp:sp modelId="{23F732E9-5F6C-4FBF-9544-4E1A3FBA793E}">
      <dsp:nvSpPr>
        <dsp:cNvPr id="0" name=""/>
        <dsp:cNvSpPr/>
      </dsp:nvSpPr>
      <dsp:spPr>
        <a:xfrm>
          <a:off x="423960" y="3426617"/>
          <a:ext cx="3356792" cy="15939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0158"/>
                <a:satOff val="11228"/>
                <a:lumOff val="-2353"/>
                <a:alphaOff val="0"/>
                <a:shade val="51000"/>
                <a:satMod val="130000"/>
              </a:schemeClr>
            </a:gs>
            <a:gs pos="80000">
              <a:schemeClr val="accent4">
                <a:hueOff val="1030158"/>
                <a:satOff val="11228"/>
                <a:lumOff val="-2353"/>
                <a:alphaOff val="0"/>
                <a:shade val="93000"/>
                <a:satMod val="130000"/>
              </a:schemeClr>
            </a:gs>
            <a:gs pos="100000">
              <a:schemeClr val="accent4">
                <a:hueOff val="1030158"/>
                <a:satOff val="11228"/>
                <a:lumOff val="-23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Press with a glass slide to produce a flat surface</a:t>
          </a:r>
          <a:endParaRPr lang="el-GR" sz="2900" kern="1200" dirty="0"/>
        </a:p>
      </dsp:txBody>
      <dsp:txXfrm>
        <a:off x="470644" y="3473301"/>
        <a:ext cx="3263424" cy="1500557"/>
      </dsp:txXfrm>
    </dsp:sp>
    <dsp:sp modelId="{30D9640F-6156-4E6D-AD51-6D751A8673C1}">
      <dsp:nvSpPr>
        <dsp:cNvPr id="0" name=""/>
        <dsp:cNvSpPr/>
      </dsp:nvSpPr>
      <dsp:spPr>
        <a:xfrm>
          <a:off x="4515051" y="0"/>
          <a:ext cx="4195990" cy="5286412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If you have </a:t>
          </a:r>
          <a:r>
            <a:rPr lang="en-US" sz="2600" b="1" i="1" kern="1200" dirty="0" smtClean="0">
              <a:solidFill>
                <a:srgbClr val="FF0000"/>
              </a:solidFill>
            </a:rPr>
            <a:t>very small quantity</a:t>
          </a:r>
          <a:r>
            <a:rPr lang="en-US" sz="2600" b="1" i="1" kern="1200" dirty="0" smtClean="0"/>
            <a:t>:</a:t>
          </a:r>
          <a:r>
            <a:rPr lang="en-US" sz="2600" i="1" kern="1200" dirty="0" smtClean="0"/>
            <a:t> glass slide or </a:t>
          </a:r>
          <a:r>
            <a:rPr lang="en-US" sz="2600" b="1" i="1" kern="1200" dirty="0" smtClean="0">
              <a:solidFill>
                <a:srgbClr val="FF0000"/>
              </a:solidFill>
            </a:rPr>
            <a:t>Zero background holder</a:t>
          </a:r>
          <a:r>
            <a:rPr lang="en-US" sz="2600" b="1" i="1" kern="1200" dirty="0" smtClean="0"/>
            <a:t> </a:t>
          </a:r>
          <a:r>
            <a:rPr lang="en-US" sz="2600" kern="1200" dirty="0" smtClean="0"/>
            <a:t>(ZBH)</a:t>
          </a:r>
          <a:endParaRPr lang="el-GR" sz="2600" kern="1200" dirty="0"/>
        </a:p>
      </dsp:txBody>
      <dsp:txXfrm>
        <a:off x="4515051" y="0"/>
        <a:ext cx="4195990" cy="1585923"/>
      </dsp:txXfrm>
    </dsp:sp>
    <dsp:sp modelId="{46B2F618-8CA7-4F6C-8FAD-2E89FA58B235}">
      <dsp:nvSpPr>
        <dsp:cNvPr id="0" name=""/>
        <dsp:cNvSpPr/>
      </dsp:nvSpPr>
      <dsp:spPr>
        <a:xfrm>
          <a:off x="4934650" y="1587472"/>
          <a:ext cx="3356792" cy="15939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060315"/>
                <a:satOff val="22457"/>
                <a:lumOff val="-4706"/>
                <a:alphaOff val="0"/>
                <a:shade val="51000"/>
                <a:satMod val="130000"/>
              </a:schemeClr>
            </a:gs>
            <a:gs pos="80000">
              <a:schemeClr val="accent4">
                <a:hueOff val="2060315"/>
                <a:satOff val="22457"/>
                <a:lumOff val="-4706"/>
                <a:alphaOff val="0"/>
                <a:shade val="93000"/>
                <a:satMod val="130000"/>
              </a:schemeClr>
            </a:gs>
            <a:gs pos="100000">
              <a:schemeClr val="accent4">
                <a:hueOff val="2060315"/>
                <a:satOff val="22457"/>
                <a:lumOff val="-47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ZBH: Off axis cut single crystal Quartz or Si  </a:t>
          </a:r>
          <a:endParaRPr lang="el-GR" sz="2900" kern="1200" dirty="0"/>
        </a:p>
      </dsp:txBody>
      <dsp:txXfrm>
        <a:off x="4981334" y="1634156"/>
        <a:ext cx="3263424" cy="1500557"/>
      </dsp:txXfrm>
    </dsp:sp>
    <dsp:sp modelId="{1957AD83-EDC8-4B23-96D8-D626D4F1EA45}">
      <dsp:nvSpPr>
        <dsp:cNvPr id="0" name=""/>
        <dsp:cNvSpPr/>
      </dsp:nvSpPr>
      <dsp:spPr>
        <a:xfrm>
          <a:off x="4934650" y="3426617"/>
          <a:ext cx="3356792" cy="15939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090473"/>
                <a:satOff val="33685"/>
                <a:lumOff val="-7059"/>
                <a:alphaOff val="0"/>
                <a:shade val="51000"/>
                <a:satMod val="130000"/>
              </a:schemeClr>
            </a:gs>
            <a:gs pos="80000">
              <a:schemeClr val="accent4">
                <a:hueOff val="3090473"/>
                <a:satOff val="33685"/>
                <a:lumOff val="-7059"/>
                <a:alphaOff val="0"/>
                <a:shade val="93000"/>
                <a:satMod val="130000"/>
              </a:schemeClr>
            </a:gs>
            <a:gs pos="100000">
              <a:schemeClr val="accent4">
                <a:hueOff val="3090473"/>
                <a:satOff val="33685"/>
                <a:lumOff val="-7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Sonication with alcohol and disperse on ZBH </a:t>
          </a:r>
          <a:endParaRPr lang="el-GR" sz="2900" kern="1200" dirty="0"/>
        </a:p>
      </dsp:txBody>
      <dsp:txXfrm>
        <a:off x="4981334" y="3473301"/>
        <a:ext cx="3263424" cy="15005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48D1A-A34E-4F20-AC98-0992D10E1198}">
      <dsp:nvSpPr>
        <dsp:cNvPr id="0" name=""/>
        <dsp:cNvSpPr/>
      </dsp:nvSpPr>
      <dsp:spPr>
        <a:xfrm>
          <a:off x="0" y="211171"/>
          <a:ext cx="4248472" cy="4032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Effect of unit cell size</a:t>
          </a:r>
          <a:endParaRPr lang="el-GR" sz="1400" kern="1200" dirty="0"/>
        </a:p>
      </dsp:txBody>
      <dsp:txXfrm>
        <a:off x="0" y="211171"/>
        <a:ext cx="4248472" cy="403200"/>
      </dsp:txXfrm>
    </dsp:sp>
    <dsp:sp modelId="{97841179-46C2-46F4-9EC3-316A65D2DD80}">
      <dsp:nvSpPr>
        <dsp:cNvPr id="0" name=""/>
        <dsp:cNvSpPr/>
      </dsp:nvSpPr>
      <dsp:spPr>
        <a:xfrm>
          <a:off x="0" y="576015"/>
          <a:ext cx="4248472" cy="1383479"/>
        </a:xfrm>
        <a:prstGeom prst="rect">
          <a:avLst/>
        </a:prstGeom>
        <a:solidFill>
          <a:srgbClr val="FFFF00">
            <a:alpha val="90000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l-GR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err="1" smtClean="0">
              <a:solidFill>
                <a:srgbClr val="FF0000"/>
              </a:solidFill>
            </a:rPr>
            <a:t>CuK</a:t>
          </a:r>
          <a:r>
            <a:rPr lang="el-GR" sz="1400" b="1" kern="1200" dirty="0" smtClean="0">
              <a:solidFill>
                <a:srgbClr val="FF0000"/>
              </a:solidFill>
            </a:rPr>
            <a:t>α</a:t>
          </a:r>
          <a:r>
            <a:rPr lang="en-US" sz="1400" b="1" kern="1200" dirty="0" smtClean="0"/>
            <a:t> is ideal for inorganic crystal with </a:t>
          </a:r>
          <a:r>
            <a:rPr lang="en-US" sz="1400" b="1" kern="1200" dirty="0" smtClean="0">
              <a:solidFill>
                <a:srgbClr val="FF0000"/>
              </a:solidFill>
            </a:rPr>
            <a:t>moderate</a:t>
          </a:r>
          <a:r>
            <a:rPr lang="en-US" sz="1400" b="1" kern="1200" dirty="0" smtClean="0"/>
            <a:t> unit cell</a:t>
          </a:r>
          <a:r>
            <a:rPr lang="el-GR" sz="1400" b="1" kern="1200" dirty="0" smtClean="0"/>
            <a:t> (</a:t>
          </a:r>
          <a:r>
            <a:rPr lang="el-GR" sz="1400" b="1" kern="1200" dirty="0" smtClean="0">
              <a:solidFill>
                <a:srgbClr val="FF0000"/>
              </a:solidFill>
            </a:rPr>
            <a:t>ΙΔΑΝΙΚΗ ΓΙΑ ΑΝΟΡΓΑΝΑ</a:t>
          </a:r>
          <a:r>
            <a:rPr lang="el-GR" sz="1400" b="1" kern="1200" dirty="0" smtClean="0"/>
            <a:t>)</a:t>
          </a:r>
          <a:endParaRPr lang="el-GR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rgbClr val="0000FF"/>
              </a:solidFill>
            </a:rPr>
            <a:t>Mo </a:t>
          </a:r>
          <a:r>
            <a:rPr lang="en-US" sz="1400" b="1" kern="1200" dirty="0" err="1" smtClean="0">
              <a:solidFill>
                <a:srgbClr val="0000FF"/>
              </a:solidFill>
            </a:rPr>
            <a:t>ka</a:t>
          </a:r>
          <a:r>
            <a:rPr lang="en-US" sz="1400" b="1" kern="1200" dirty="0" smtClean="0">
              <a:solidFill>
                <a:srgbClr val="0000FF"/>
              </a:solidFill>
            </a:rPr>
            <a:t> </a:t>
          </a:r>
          <a:r>
            <a:rPr lang="en-US" sz="1400" b="1" kern="1200" dirty="0" smtClean="0"/>
            <a:t> for metallic, </a:t>
          </a:r>
          <a:endParaRPr lang="el-GR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rgbClr val="00B050"/>
              </a:solidFill>
            </a:rPr>
            <a:t>Cr</a:t>
          </a:r>
          <a:r>
            <a:rPr lang="en-US" sz="1400" b="1" kern="1200" dirty="0" smtClean="0"/>
            <a:t> </a:t>
          </a:r>
          <a:r>
            <a:rPr lang="en-US" sz="1400" b="1" kern="1200" dirty="0" err="1" smtClean="0">
              <a:solidFill>
                <a:srgbClr val="00B050"/>
              </a:solidFill>
            </a:rPr>
            <a:t>ka</a:t>
          </a:r>
          <a:r>
            <a:rPr lang="en-US" sz="1400" b="1" kern="1200" dirty="0" smtClean="0">
              <a:solidFill>
                <a:srgbClr val="00B050"/>
              </a:solidFill>
            </a:rPr>
            <a:t> </a:t>
          </a:r>
          <a:r>
            <a:rPr lang="en-US" sz="1400" b="1" kern="1200" dirty="0" smtClean="0"/>
            <a:t> for organics</a:t>
          </a:r>
          <a:endParaRPr lang="el-GR" sz="1400" b="1" kern="1200" dirty="0"/>
        </a:p>
      </dsp:txBody>
      <dsp:txXfrm>
        <a:off x="0" y="576015"/>
        <a:ext cx="4248472" cy="1383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6E22E-5B89-48FC-901B-9066CBCAAB50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0D2B3-1C54-4E9B-AE78-77A550555E7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8674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5E0C21-24D8-4666-AFC9-E002482F4C2F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0D2B3-1C54-4E9B-AE78-77A550555E7B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0685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0D2B3-1C54-4E9B-AE78-77A550555E7B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0685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instance we have to </a:t>
            </a:r>
            <a:r>
              <a:rPr lang="en-US" dirty="0" err="1" smtClean="0"/>
              <a:t>analyse</a:t>
            </a:r>
            <a:r>
              <a:rPr lang="en-US" dirty="0" smtClean="0"/>
              <a:t> a material </a:t>
            </a:r>
            <a:r>
              <a:rPr lang="en-US" dirty="0" err="1" smtClean="0"/>
              <a:t>eg</a:t>
            </a:r>
            <a:r>
              <a:rPr lang="en-US" dirty="0" smtClean="0"/>
              <a:t> concrete  size bonding </a:t>
            </a:r>
            <a:r>
              <a:rPr lang="en-US" dirty="0" err="1" smtClean="0"/>
              <a:t>orintation</a:t>
            </a:r>
            <a:r>
              <a:rPr lang="en-US" dirty="0" smtClean="0"/>
              <a:t> </a:t>
            </a:r>
            <a:r>
              <a:rPr lang="en-US" dirty="0" err="1" smtClean="0"/>
              <a:t>alteratuion</a:t>
            </a:r>
            <a:r>
              <a:rPr lang="en-US" dirty="0" smtClean="0"/>
              <a:t> because these </a:t>
            </a:r>
            <a:r>
              <a:rPr lang="en-US" dirty="0" err="1" smtClean="0"/>
              <a:t>characteristis</a:t>
            </a:r>
            <a:r>
              <a:rPr lang="en-US" dirty="0" smtClean="0"/>
              <a:t> of micro scale </a:t>
            </a:r>
            <a:r>
              <a:rPr lang="el-GR" dirty="0" err="1" smtClean="0"/>
              <a:t>καθοριζουν</a:t>
            </a:r>
            <a:r>
              <a:rPr lang="el-GR" dirty="0" smtClean="0"/>
              <a:t> </a:t>
            </a:r>
            <a:r>
              <a:rPr lang="en-US" dirty="0" smtClean="0"/>
              <a:t>their properties</a:t>
            </a:r>
            <a:r>
              <a:rPr lang="en-US" baseline="0" dirty="0" smtClean="0"/>
              <a:t> and eventually their </a:t>
            </a:r>
            <a:r>
              <a:rPr lang="en-US" baseline="0" dirty="0" err="1" smtClean="0"/>
              <a:t>behaviour</a:t>
            </a:r>
            <a:r>
              <a:rPr lang="en-US" baseline="0" dirty="0" smtClean="0"/>
              <a:t> during their application for inst as construction material it is </a:t>
            </a:r>
            <a:r>
              <a:rPr lang="en-US" baseline="0" dirty="0" err="1" smtClean="0"/>
              <a:t>difficalt</a:t>
            </a:r>
            <a:r>
              <a:rPr lang="en-US" baseline="0" dirty="0" smtClean="0"/>
              <a:t> to detect in </a:t>
            </a:r>
            <a:r>
              <a:rPr lang="en-US" baseline="0" dirty="0" err="1" smtClean="0"/>
              <a:t>nano</a:t>
            </a:r>
            <a:r>
              <a:rPr lang="en-US" baseline="0" dirty="0" smtClean="0"/>
              <a:t>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BCF56-97D2-47AB-ADE3-511C44A7B459}" type="slidenum">
              <a:rPr lang="el-GR" smtClean="0"/>
              <a:pPr/>
              <a:t>31</a:t>
            </a:fld>
            <a:endParaRPr lang="el-G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XRD analyses </a:t>
            </a:r>
            <a:r>
              <a:rPr lang="en-US" dirty="0" err="1" smtClean="0"/>
              <a:t>carriyed</a:t>
            </a:r>
            <a:r>
              <a:rPr lang="en-US" dirty="0" smtClean="0"/>
              <a:t> out and to explain or to </a:t>
            </a:r>
            <a:r>
              <a:rPr lang="en-US" dirty="0" err="1" smtClean="0"/>
              <a:t>procast</a:t>
            </a:r>
            <a:r>
              <a:rPr lang="en-US" dirty="0" smtClean="0"/>
              <a:t> </a:t>
            </a:r>
            <a:r>
              <a:rPr lang="en-US" dirty="0" err="1" smtClean="0"/>
              <a:t>bahaviours</a:t>
            </a:r>
            <a:r>
              <a:rPr lang="en-US" dirty="0" smtClean="0"/>
              <a:t> for instance </a:t>
            </a:r>
            <a:r>
              <a:rPr lang="en-US" dirty="0" err="1" smtClean="0"/>
              <a:t>smectite</a:t>
            </a:r>
            <a:r>
              <a:rPr lang="en-US" dirty="0" smtClean="0"/>
              <a:t> swelling </a:t>
            </a:r>
            <a:r>
              <a:rPr lang="en-US" dirty="0" err="1" smtClean="0"/>
              <a:t>mateiral</a:t>
            </a:r>
            <a:r>
              <a:rPr lang="en-US" dirty="0" smtClean="0"/>
              <a:t> in </a:t>
            </a:r>
            <a:r>
              <a:rPr lang="en-US" dirty="0" err="1" smtClean="0"/>
              <a:t>larce</a:t>
            </a:r>
            <a:r>
              <a:rPr lang="en-US" dirty="0" smtClean="0"/>
              <a:t> scale even</a:t>
            </a:r>
            <a:r>
              <a:rPr lang="en-US" baseline="0" dirty="0" smtClean="0"/>
              <a:t> it detected in low amounts can cause </a:t>
            </a:r>
            <a:r>
              <a:rPr lang="en-US" baseline="0" dirty="0" err="1" smtClean="0"/>
              <a:t>anepanoruvta</a:t>
            </a:r>
            <a:r>
              <a:rPr lang="en-US" baseline="0" dirty="0" smtClean="0"/>
              <a:t> problems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BCF56-97D2-47AB-ADE3-511C44A7B459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Material</a:t>
            </a:r>
            <a:r>
              <a:rPr lang="en-US" baseline="0" dirty="0" smtClean="0"/>
              <a:t> characterization should be completed by chemical-petrography and laboratory tests of properties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BCF56-97D2-47AB-ADE3-511C44A7B459}" type="slidenum">
              <a:rPr lang="el-GR" smtClean="0"/>
              <a:pPr/>
              <a:t>35</a:t>
            </a:fld>
            <a:endParaRPr lang="el-G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F313-FABD-4C65-A546-6EE2F70E6526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3A188-235A-4C93-8176-85A1B5260C3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F313-FABD-4C65-A546-6EE2F70E6526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188-235A-4C93-8176-85A1B5260C3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F313-FABD-4C65-A546-6EE2F70E6526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188-235A-4C93-8176-85A1B5260C3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F313-FABD-4C65-A546-6EE2F70E6526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188-235A-4C93-8176-85A1B5260C3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F313-FABD-4C65-A546-6EE2F70E6526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188-235A-4C93-8176-85A1B5260C3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F313-FABD-4C65-A546-6EE2F70E6526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188-235A-4C93-8176-85A1B5260C3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F313-FABD-4C65-A546-6EE2F70E6526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188-235A-4C93-8176-85A1B5260C3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F313-FABD-4C65-A546-6EE2F70E6526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188-235A-4C93-8176-85A1B5260C3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F313-FABD-4C65-A546-6EE2F70E6526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188-235A-4C93-8176-85A1B5260C3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F313-FABD-4C65-A546-6EE2F70E6526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188-235A-4C93-8176-85A1B5260C3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F313-FABD-4C65-A546-6EE2F70E6526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188-235A-4C93-8176-85A1B5260C3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3"/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FE7F313-FABD-4C65-A546-6EE2F70E6526}" type="datetimeFigureOut">
              <a:rPr lang="el-GR" smtClean="0"/>
              <a:pPr/>
              <a:t>13/2/2024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FB3A188-235A-4C93-8176-85A1B5260C3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Colors" Target="../diagrams/colors4.xml"/><Relationship Id="rId18" Type="http://schemas.openxmlformats.org/officeDocument/2006/relationships/image" Target="../media/image7.jpeg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Layout" Target="../diagrams/layout3.xml"/><Relationship Id="rId12" Type="http://schemas.openxmlformats.org/officeDocument/2006/relationships/diagramQuickStyle" Target="../diagrams/quickStyle4.xml"/><Relationship Id="rId17" Type="http://schemas.openxmlformats.org/officeDocument/2006/relationships/diagramColors" Target="../diagrams/colors5.xml"/><Relationship Id="rId2" Type="http://schemas.openxmlformats.org/officeDocument/2006/relationships/diagramData" Target="../diagrams/data2.xml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11" Type="http://schemas.openxmlformats.org/officeDocument/2006/relationships/diagramLayout" Target="../diagrams/layout4.xml"/><Relationship Id="rId24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Layout" Target="../diagrams/layout5.xml"/><Relationship Id="rId23" Type="http://schemas.microsoft.com/office/2007/relationships/diagramDrawing" Target="../diagrams/drawing2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Relationship Id="rId14" Type="http://schemas.openxmlformats.org/officeDocument/2006/relationships/diagramData" Target="../diagrams/data5.xml"/><Relationship Id="rId22" Type="http://schemas.microsoft.com/office/2007/relationships/diagramDrawing" Target="../diagrams/drawin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microsoft.com/office/2007/relationships/diagramDrawing" Target="../diagrams/drawing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diagramLayout" Target="../diagrams/layout10.xml"/><Relationship Id="rId7" Type="http://schemas.openxmlformats.org/officeDocument/2006/relationships/diagramLayout" Target="../diagrams/layout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microsoft.com/office/2007/relationships/diagramDrawing" Target="../diagrams/drawing10.xml"/><Relationship Id="rId4" Type="http://schemas.openxmlformats.org/officeDocument/2006/relationships/diagramQuickStyle" Target="../diagrams/quickStyle10.xml"/><Relationship Id="rId9" Type="http://schemas.openxmlformats.org/officeDocument/2006/relationships/diagramColors" Target="../diagrams/colors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0" Type="http://schemas.microsoft.com/office/2007/relationships/diagramDrawing" Target="../diagrams/drawing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Data" Target="../diagrams/data15.xml"/><Relationship Id="rId7" Type="http://schemas.openxmlformats.org/officeDocument/2006/relationships/diagramData" Target="../diagrams/data16.xml"/><Relationship Id="rId12" Type="http://schemas.microsoft.com/office/2007/relationships/diagramDrawing" Target="../diagrams/drawing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microsoft.com/office/2007/relationships/diagramDrawing" Target="../diagrams/drawing15.xml"/><Relationship Id="rId5" Type="http://schemas.openxmlformats.org/officeDocument/2006/relationships/diagramQuickStyle" Target="../diagrams/quickStyle15.xml"/><Relationship Id="rId10" Type="http://schemas.openxmlformats.org/officeDocument/2006/relationships/diagramColors" Target="../diagrams/colors16.xml"/><Relationship Id="rId4" Type="http://schemas.openxmlformats.org/officeDocument/2006/relationships/diagramLayout" Target="../diagrams/layout15.xml"/><Relationship Id="rId9" Type="http://schemas.openxmlformats.org/officeDocument/2006/relationships/diagramQuickStyle" Target="../diagrams/quickStyl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07504" y="1916832"/>
            <a:ext cx="8856984" cy="14401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l-GR" sz="4000" b="1" i="1" cap="all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ΠΕΡΙΘΛΑΣΙΜΕΤΡΙΑ ΑΚΤΙΝΩΝ Χ</a:t>
            </a:r>
            <a:r>
              <a:rPr lang="en-US" sz="4000" b="1" i="1" cap="all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4000" b="1" i="1" cap="all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4000" b="1" i="1" cap="all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(X-Ray Diffraction, XRD)</a:t>
            </a:r>
            <a:endParaRPr lang="el-GR" sz="4000" b="1" i="1" cap="all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31640" y="4005064"/>
            <a:ext cx="6400800" cy="1219200"/>
          </a:xfrm>
        </p:spPr>
        <p:txBody>
          <a:bodyPr>
            <a:normAutofit/>
          </a:bodyPr>
          <a:lstStyle/>
          <a:p>
            <a:r>
              <a:rPr lang="el-GR" b="1" i="1" u="sng" dirty="0" smtClean="0"/>
              <a:t>Π. ΛΑΜΠΡΟΠΟΥΛΟΥ</a:t>
            </a:r>
            <a:endParaRPr lang="el-GR" b="1" i="1" u="sng" dirty="0"/>
          </a:p>
        </p:txBody>
      </p:sp>
    </p:spTree>
    <p:extLst>
      <p:ext uri="{BB962C8B-B14F-4D97-AF65-F5344CB8AC3E}">
        <p14:creationId xmlns:p14="http://schemas.microsoft.com/office/powerpoint/2010/main" xmlns="" val="424994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xmlns="" val="1299911116"/>
              </p:ext>
            </p:extLst>
          </p:nvPr>
        </p:nvGraphicFramePr>
        <p:xfrm>
          <a:off x="3378456" y="642918"/>
          <a:ext cx="5225992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2" name="TextBox 25"/>
          <p:cNvSpPr txBox="1">
            <a:spLocks noChangeArrowheads="1"/>
          </p:cNvSpPr>
          <p:nvPr/>
        </p:nvSpPr>
        <p:spPr bwMode="auto">
          <a:xfrm>
            <a:off x="7643813" y="3571875"/>
            <a:ext cx="733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>
                <a:solidFill>
                  <a:schemeClr val="accent1"/>
                </a:solidFill>
              </a:rPr>
              <a:t>d</a:t>
            </a:r>
            <a:r>
              <a:rPr lang="en-US" sz="3200" baseline="-25000">
                <a:solidFill>
                  <a:schemeClr val="accent1"/>
                </a:solidFill>
              </a:rPr>
              <a:t>hkl</a:t>
            </a:r>
            <a:endParaRPr lang="el-GR" sz="320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7104549" y="5804960"/>
            <a:ext cx="2084639" cy="856647"/>
          </a:xfrm>
        </p:spPr>
        <p:txBody>
          <a:bodyPr/>
          <a:lstStyle/>
          <a:p>
            <a:pPr algn="just">
              <a:defRPr/>
            </a:pPr>
            <a:r>
              <a:rPr lang="el-GR" sz="1400" b="1" dirty="0" smtClean="0">
                <a:solidFill>
                  <a:srgbClr val="FF0000"/>
                </a:solidFill>
              </a:rPr>
              <a:t>Συμβολή από ακτίνες σε συμφωνία φάσης  </a:t>
            </a:r>
            <a:endParaRPr lang="el-GR" sz="1400" b="1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266" y="4572001"/>
            <a:ext cx="2983039" cy="2286000"/>
          </a:xfrm>
        </p:spPr>
        <p:txBody>
          <a:bodyPr/>
          <a:lstStyle/>
          <a:p>
            <a:pPr algn="just">
              <a:defRPr/>
            </a:pPr>
            <a:r>
              <a:rPr lang="el-GR" sz="1400" b="1" dirty="0" smtClean="0">
                <a:solidFill>
                  <a:srgbClr val="FF0000"/>
                </a:solidFill>
              </a:rPr>
              <a:t>Προϋποθέσεις </a:t>
            </a:r>
            <a:r>
              <a:rPr lang="el-GR" sz="1400" b="1" dirty="0" smtClean="0">
                <a:solidFill>
                  <a:schemeClr val="tx1"/>
                </a:solidFill>
              </a:rPr>
              <a:t>για να φτάσει στον παρατηρητή η ακτινοβολία: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l-GR" sz="1400" b="1" dirty="0" smtClean="0">
                <a:solidFill>
                  <a:schemeClr val="tx1"/>
                </a:solidFill>
              </a:rPr>
              <a:t>Η </a:t>
            </a:r>
            <a:r>
              <a:rPr lang="el-GR" sz="1400" b="1" dirty="0">
                <a:solidFill>
                  <a:schemeClr val="tx1"/>
                </a:solidFill>
              </a:rPr>
              <a:t>γ</a:t>
            </a:r>
            <a:r>
              <a:rPr lang="el-GR" sz="1400" b="1" dirty="0" smtClean="0">
                <a:solidFill>
                  <a:schemeClr val="tx1"/>
                </a:solidFill>
              </a:rPr>
              <a:t>ωνία πρόσπτωσης </a:t>
            </a:r>
            <a:r>
              <a:rPr lang="el-GR" sz="1400" b="1" dirty="0">
                <a:solidFill>
                  <a:srgbClr val="FF0000"/>
                </a:solidFill>
              </a:rPr>
              <a:t>ί</a:t>
            </a:r>
            <a:r>
              <a:rPr lang="el-GR" sz="1400" b="1" dirty="0" smtClean="0">
                <a:solidFill>
                  <a:srgbClr val="FF0000"/>
                </a:solidFill>
              </a:rPr>
              <a:t>ση</a:t>
            </a:r>
            <a:r>
              <a:rPr lang="el-GR" sz="1400" b="1" dirty="0" smtClean="0">
                <a:solidFill>
                  <a:schemeClr val="tx1"/>
                </a:solidFill>
              </a:rPr>
              <a:t> με γωνία σκέδασης 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l-GR" sz="1400" b="1" dirty="0" smtClean="0">
                <a:solidFill>
                  <a:schemeClr val="tx1"/>
                </a:solidFill>
              </a:rPr>
              <a:t>Η </a:t>
            </a:r>
            <a:r>
              <a:rPr lang="el-GR" sz="1400" b="1" dirty="0" smtClean="0">
                <a:solidFill>
                  <a:srgbClr val="FF0000"/>
                </a:solidFill>
              </a:rPr>
              <a:t>διαφορά πορείας  των δυο γειτονικ</a:t>
            </a:r>
            <a:r>
              <a:rPr lang="el-GR" sz="1400" b="1" dirty="0">
                <a:solidFill>
                  <a:srgbClr val="FF0000"/>
                </a:solidFill>
              </a:rPr>
              <a:t>ώ</a:t>
            </a:r>
            <a:r>
              <a:rPr lang="el-GR" sz="1400" b="1" dirty="0" smtClean="0">
                <a:solidFill>
                  <a:srgbClr val="FF0000"/>
                </a:solidFill>
              </a:rPr>
              <a:t>ν </a:t>
            </a:r>
            <a:r>
              <a:rPr lang="el-GR" sz="1400" b="1" dirty="0" err="1" smtClean="0">
                <a:solidFill>
                  <a:srgbClr val="FF0000"/>
                </a:solidFill>
              </a:rPr>
              <a:t>ακτίνων</a:t>
            </a:r>
            <a:r>
              <a:rPr lang="el-GR" sz="1400" b="1" dirty="0" smtClean="0">
                <a:solidFill>
                  <a:srgbClr val="FF0000"/>
                </a:solidFill>
              </a:rPr>
              <a:t> </a:t>
            </a:r>
            <a:r>
              <a:rPr lang="el-GR" sz="1400" b="1" dirty="0">
                <a:solidFill>
                  <a:srgbClr val="FF0000"/>
                </a:solidFill>
              </a:rPr>
              <a:t>Χ</a:t>
            </a:r>
            <a:r>
              <a:rPr lang="el-GR" sz="1400" b="1" dirty="0" smtClean="0">
                <a:solidFill>
                  <a:schemeClr val="tx1"/>
                </a:solidFill>
              </a:rPr>
              <a:t> να </a:t>
            </a:r>
            <a:r>
              <a:rPr lang="el-GR" sz="1400" b="1" dirty="0" err="1" smtClean="0">
                <a:solidFill>
                  <a:schemeClr val="tx1"/>
                </a:solidFill>
              </a:rPr>
              <a:t>έιναι</a:t>
            </a:r>
            <a:r>
              <a:rPr lang="el-GR" sz="1400" b="1" dirty="0" smtClean="0">
                <a:solidFill>
                  <a:schemeClr val="tx1"/>
                </a:solidFill>
              </a:rPr>
              <a:t> ίση με </a:t>
            </a:r>
            <a:r>
              <a:rPr lang="en-US" sz="1400" b="1" dirty="0" smtClean="0">
                <a:solidFill>
                  <a:srgbClr val="FF0000"/>
                </a:solidFill>
              </a:rPr>
              <a:t>n</a:t>
            </a:r>
            <a:r>
              <a:rPr lang="el-GR" sz="1400" b="1" dirty="0" smtClean="0">
                <a:solidFill>
                  <a:srgbClr val="FF0000"/>
                </a:solidFill>
              </a:rPr>
              <a:t>λ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l-GR" sz="1400" b="1" dirty="0" smtClean="0">
                <a:solidFill>
                  <a:schemeClr val="tx1"/>
                </a:solidFill>
              </a:rPr>
              <a:t>Το δικτυωτό επίπεδο </a:t>
            </a:r>
            <a:r>
              <a:rPr lang="el-GR" sz="1400" b="1" dirty="0" smtClean="0">
                <a:solidFill>
                  <a:srgbClr val="FF0000"/>
                </a:solidFill>
              </a:rPr>
              <a:t>//</a:t>
            </a:r>
            <a:r>
              <a:rPr lang="el-GR" sz="1400" b="1" dirty="0" smtClean="0">
                <a:solidFill>
                  <a:schemeClr val="tx1"/>
                </a:solidFill>
              </a:rPr>
              <a:t>επιφάνεια δείγματος</a:t>
            </a:r>
            <a:endParaRPr lang="el-GR" sz="1400" b="1" dirty="0">
              <a:solidFill>
                <a:schemeClr val="tx1"/>
              </a:solidFill>
            </a:endParaRPr>
          </a:p>
        </p:txBody>
      </p:sp>
      <p:pic>
        <p:nvPicPr>
          <p:cNvPr id="20487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45" r="14345"/>
          <a:stretch>
            <a:fillRect/>
          </a:stretch>
        </p:blipFill>
        <p:spPr bwMode="auto">
          <a:xfrm>
            <a:off x="3242305" y="2674937"/>
            <a:ext cx="338931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000100" y="1785926"/>
            <a:ext cx="3786214" cy="1714512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28662" y="2500306"/>
            <a:ext cx="3786214" cy="1714512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00100" y="3429000"/>
            <a:ext cx="3786214" cy="1714512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072066" y="1785926"/>
            <a:ext cx="3786214" cy="1714512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143504" y="2500306"/>
            <a:ext cx="3786214" cy="1714512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072066" y="3429000"/>
            <a:ext cx="3786214" cy="1714512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86500" y="4356100"/>
            <a:ext cx="20002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15063" y="5213350"/>
            <a:ext cx="20002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15063" y="3500438"/>
            <a:ext cx="20002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6930232" y="3929856"/>
            <a:ext cx="85725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6930232" y="4785519"/>
            <a:ext cx="85725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9" name="TextBox 24"/>
          <p:cNvSpPr txBox="1">
            <a:spLocks noChangeArrowheads="1"/>
          </p:cNvSpPr>
          <p:nvPr/>
        </p:nvSpPr>
        <p:spPr bwMode="auto">
          <a:xfrm>
            <a:off x="7715250" y="4572000"/>
            <a:ext cx="733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>
                <a:solidFill>
                  <a:schemeClr val="accent1"/>
                </a:solidFill>
              </a:rPr>
              <a:t>d</a:t>
            </a:r>
            <a:r>
              <a:rPr lang="en-US" sz="3200" baseline="-25000">
                <a:solidFill>
                  <a:schemeClr val="accent1"/>
                </a:solidFill>
              </a:rPr>
              <a:t>hkl</a:t>
            </a:r>
            <a:endParaRPr lang="el-GR" sz="3200">
              <a:solidFill>
                <a:schemeClr val="accent1"/>
              </a:solidFill>
            </a:endParaRPr>
          </a:p>
        </p:txBody>
      </p:sp>
      <p:sp>
        <p:nvSpPr>
          <p:cNvPr id="27" name="Arc 26"/>
          <p:cNvSpPr/>
          <p:nvPr/>
        </p:nvSpPr>
        <p:spPr>
          <a:xfrm>
            <a:off x="6000750" y="3000375"/>
            <a:ext cx="500063" cy="714375"/>
          </a:xfrm>
          <a:prstGeom prst="arc">
            <a:avLst>
              <a:gd name="adj1" fmla="val 15835287"/>
              <a:gd name="adj2" fmla="val 141538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20501" name="TextBox 27"/>
          <p:cNvSpPr txBox="1">
            <a:spLocks noChangeArrowheads="1"/>
          </p:cNvSpPr>
          <p:nvPr/>
        </p:nvSpPr>
        <p:spPr bwMode="auto">
          <a:xfrm>
            <a:off x="6500813" y="2857500"/>
            <a:ext cx="374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dirty="0">
                <a:solidFill>
                  <a:schemeClr val="bg1"/>
                </a:solidFill>
              </a:rPr>
              <a:t>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0070" y="-19491"/>
            <a:ext cx="229248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BRAGG law</a:t>
            </a:r>
            <a:endParaRPr lang="el-GR" sz="3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5536" y="3958798"/>
            <a:ext cx="2274212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bg1"/>
                </a:solidFill>
                <a:latin typeface="+mn-lt"/>
              </a:rPr>
              <a:t>NaCl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structure</a:t>
            </a:r>
            <a:endParaRPr lang="el-GR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Ελεύθερη σχεδίαση 7"/>
          <p:cNvSpPr/>
          <p:nvPr/>
        </p:nvSpPr>
        <p:spPr>
          <a:xfrm>
            <a:off x="1216241" y="1531149"/>
            <a:ext cx="2698823" cy="1624518"/>
          </a:xfrm>
          <a:custGeom>
            <a:avLst/>
            <a:gdLst>
              <a:gd name="connsiteX0" fmla="*/ 0 w 2698823"/>
              <a:gd name="connsiteY0" fmla="*/ 386428 h 1624518"/>
              <a:gd name="connsiteX1" fmla="*/ 435006 w 2698823"/>
              <a:gd name="connsiteY1" fmla="*/ 22443 h 1624518"/>
              <a:gd name="connsiteX2" fmla="*/ 621437 w 2698823"/>
              <a:gd name="connsiteY2" fmla="*/ 963476 h 1624518"/>
              <a:gd name="connsiteX3" fmla="*/ 1669002 w 2698823"/>
              <a:gd name="connsiteY3" fmla="*/ 581736 h 1624518"/>
              <a:gd name="connsiteX4" fmla="*/ 1811044 w 2698823"/>
              <a:gd name="connsiteY4" fmla="*/ 1611546 h 1624518"/>
              <a:gd name="connsiteX5" fmla="*/ 2636668 w 2698823"/>
              <a:gd name="connsiteY5" fmla="*/ 1149907 h 1624518"/>
              <a:gd name="connsiteX6" fmla="*/ 2636668 w 2698823"/>
              <a:gd name="connsiteY6" fmla="*/ 981232 h 1624518"/>
              <a:gd name="connsiteX7" fmla="*/ 2610035 w 2698823"/>
              <a:gd name="connsiteY7" fmla="*/ 963476 h 162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8823" h="1624518">
                <a:moveTo>
                  <a:pt x="0" y="386428"/>
                </a:moveTo>
                <a:cubicBezTo>
                  <a:pt x="165716" y="156348"/>
                  <a:pt x="331433" y="-73732"/>
                  <a:pt x="435006" y="22443"/>
                </a:cubicBezTo>
                <a:cubicBezTo>
                  <a:pt x="538579" y="118618"/>
                  <a:pt x="415771" y="870261"/>
                  <a:pt x="621437" y="963476"/>
                </a:cubicBezTo>
                <a:cubicBezTo>
                  <a:pt x="827103" y="1056692"/>
                  <a:pt x="1470734" y="473724"/>
                  <a:pt x="1669002" y="581736"/>
                </a:cubicBezTo>
                <a:cubicBezTo>
                  <a:pt x="1867270" y="689748"/>
                  <a:pt x="1649766" y="1516851"/>
                  <a:pt x="1811044" y="1611546"/>
                </a:cubicBezTo>
                <a:cubicBezTo>
                  <a:pt x="1972322" y="1706241"/>
                  <a:pt x="2499064" y="1254959"/>
                  <a:pt x="2636668" y="1149907"/>
                </a:cubicBezTo>
                <a:cubicBezTo>
                  <a:pt x="2774272" y="1044855"/>
                  <a:pt x="2641107" y="1012304"/>
                  <a:pt x="2636668" y="981232"/>
                </a:cubicBezTo>
                <a:cubicBezTo>
                  <a:pt x="2632229" y="950160"/>
                  <a:pt x="2621132" y="956818"/>
                  <a:pt x="2610035" y="96347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Ελεύθερη σχεδίαση 27"/>
          <p:cNvSpPr/>
          <p:nvPr/>
        </p:nvSpPr>
        <p:spPr>
          <a:xfrm>
            <a:off x="1000100" y="2090232"/>
            <a:ext cx="2698823" cy="1624518"/>
          </a:xfrm>
          <a:custGeom>
            <a:avLst/>
            <a:gdLst>
              <a:gd name="connsiteX0" fmla="*/ 0 w 2698823"/>
              <a:gd name="connsiteY0" fmla="*/ 386428 h 1624518"/>
              <a:gd name="connsiteX1" fmla="*/ 435006 w 2698823"/>
              <a:gd name="connsiteY1" fmla="*/ 22443 h 1624518"/>
              <a:gd name="connsiteX2" fmla="*/ 621437 w 2698823"/>
              <a:gd name="connsiteY2" fmla="*/ 963476 h 1624518"/>
              <a:gd name="connsiteX3" fmla="*/ 1669002 w 2698823"/>
              <a:gd name="connsiteY3" fmla="*/ 581736 h 1624518"/>
              <a:gd name="connsiteX4" fmla="*/ 1811044 w 2698823"/>
              <a:gd name="connsiteY4" fmla="*/ 1611546 h 1624518"/>
              <a:gd name="connsiteX5" fmla="*/ 2636668 w 2698823"/>
              <a:gd name="connsiteY5" fmla="*/ 1149907 h 1624518"/>
              <a:gd name="connsiteX6" fmla="*/ 2636668 w 2698823"/>
              <a:gd name="connsiteY6" fmla="*/ 981232 h 1624518"/>
              <a:gd name="connsiteX7" fmla="*/ 2610035 w 2698823"/>
              <a:gd name="connsiteY7" fmla="*/ 963476 h 162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8823" h="1624518">
                <a:moveTo>
                  <a:pt x="0" y="386428"/>
                </a:moveTo>
                <a:cubicBezTo>
                  <a:pt x="165716" y="156348"/>
                  <a:pt x="331433" y="-73732"/>
                  <a:pt x="435006" y="22443"/>
                </a:cubicBezTo>
                <a:cubicBezTo>
                  <a:pt x="538579" y="118618"/>
                  <a:pt x="415771" y="870261"/>
                  <a:pt x="621437" y="963476"/>
                </a:cubicBezTo>
                <a:cubicBezTo>
                  <a:pt x="827103" y="1056692"/>
                  <a:pt x="1470734" y="473724"/>
                  <a:pt x="1669002" y="581736"/>
                </a:cubicBezTo>
                <a:cubicBezTo>
                  <a:pt x="1867270" y="689748"/>
                  <a:pt x="1649766" y="1516851"/>
                  <a:pt x="1811044" y="1611546"/>
                </a:cubicBezTo>
                <a:cubicBezTo>
                  <a:pt x="1972322" y="1706241"/>
                  <a:pt x="2499064" y="1254959"/>
                  <a:pt x="2636668" y="1149907"/>
                </a:cubicBezTo>
                <a:cubicBezTo>
                  <a:pt x="2774272" y="1044855"/>
                  <a:pt x="2641107" y="1012304"/>
                  <a:pt x="2636668" y="981232"/>
                </a:cubicBezTo>
                <a:cubicBezTo>
                  <a:pt x="2632229" y="950160"/>
                  <a:pt x="2621132" y="956818"/>
                  <a:pt x="2610035" y="96347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Ελεύθερη σχεδίαση 30"/>
          <p:cNvSpPr/>
          <p:nvPr/>
        </p:nvSpPr>
        <p:spPr>
          <a:xfrm>
            <a:off x="843405" y="2857500"/>
            <a:ext cx="2698823" cy="1624518"/>
          </a:xfrm>
          <a:custGeom>
            <a:avLst/>
            <a:gdLst>
              <a:gd name="connsiteX0" fmla="*/ 0 w 2698823"/>
              <a:gd name="connsiteY0" fmla="*/ 386428 h 1624518"/>
              <a:gd name="connsiteX1" fmla="*/ 435006 w 2698823"/>
              <a:gd name="connsiteY1" fmla="*/ 22443 h 1624518"/>
              <a:gd name="connsiteX2" fmla="*/ 621437 w 2698823"/>
              <a:gd name="connsiteY2" fmla="*/ 963476 h 1624518"/>
              <a:gd name="connsiteX3" fmla="*/ 1669002 w 2698823"/>
              <a:gd name="connsiteY3" fmla="*/ 581736 h 1624518"/>
              <a:gd name="connsiteX4" fmla="*/ 1811044 w 2698823"/>
              <a:gd name="connsiteY4" fmla="*/ 1611546 h 1624518"/>
              <a:gd name="connsiteX5" fmla="*/ 2636668 w 2698823"/>
              <a:gd name="connsiteY5" fmla="*/ 1149907 h 1624518"/>
              <a:gd name="connsiteX6" fmla="*/ 2636668 w 2698823"/>
              <a:gd name="connsiteY6" fmla="*/ 981232 h 1624518"/>
              <a:gd name="connsiteX7" fmla="*/ 2610035 w 2698823"/>
              <a:gd name="connsiteY7" fmla="*/ 963476 h 162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8823" h="1624518">
                <a:moveTo>
                  <a:pt x="0" y="386428"/>
                </a:moveTo>
                <a:cubicBezTo>
                  <a:pt x="165716" y="156348"/>
                  <a:pt x="331433" y="-73732"/>
                  <a:pt x="435006" y="22443"/>
                </a:cubicBezTo>
                <a:cubicBezTo>
                  <a:pt x="538579" y="118618"/>
                  <a:pt x="415771" y="870261"/>
                  <a:pt x="621437" y="963476"/>
                </a:cubicBezTo>
                <a:cubicBezTo>
                  <a:pt x="827103" y="1056692"/>
                  <a:pt x="1470734" y="473724"/>
                  <a:pt x="1669002" y="581736"/>
                </a:cubicBezTo>
                <a:cubicBezTo>
                  <a:pt x="1867270" y="689748"/>
                  <a:pt x="1649766" y="1516851"/>
                  <a:pt x="1811044" y="1611546"/>
                </a:cubicBezTo>
                <a:cubicBezTo>
                  <a:pt x="1972322" y="1706241"/>
                  <a:pt x="2499064" y="1254959"/>
                  <a:pt x="2636668" y="1149907"/>
                </a:cubicBezTo>
                <a:cubicBezTo>
                  <a:pt x="2774272" y="1044855"/>
                  <a:pt x="2641107" y="1012304"/>
                  <a:pt x="2636668" y="981232"/>
                </a:cubicBezTo>
                <a:cubicBezTo>
                  <a:pt x="2632229" y="950160"/>
                  <a:pt x="2621132" y="956818"/>
                  <a:pt x="2610035" y="96347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6" name="Ευθεία γραμμή σύνδεσης 15"/>
          <p:cNvCxnSpPr/>
          <p:nvPr/>
        </p:nvCxnSpPr>
        <p:spPr>
          <a:xfrm flipH="1">
            <a:off x="2192816" y="3518607"/>
            <a:ext cx="1349412" cy="0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Καμπύλη γραμμή σύνδεσης 25"/>
          <p:cNvCxnSpPr/>
          <p:nvPr/>
        </p:nvCxnSpPr>
        <p:spPr>
          <a:xfrm rot="5400000">
            <a:off x="3079482" y="3032190"/>
            <a:ext cx="597949" cy="327542"/>
          </a:xfrm>
          <a:prstGeom prst="curvedConnector3">
            <a:avLst>
              <a:gd name="adj1" fmla="val 1005"/>
            </a:avLst>
          </a:prstGeom>
          <a:ln w="25400" cmpd="sng">
            <a:gradFill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7"/>
          <p:cNvSpPr txBox="1">
            <a:spLocks noChangeArrowheads="1"/>
          </p:cNvSpPr>
          <p:nvPr/>
        </p:nvSpPr>
        <p:spPr bwMode="auto">
          <a:xfrm>
            <a:off x="2756786" y="2747962"/>
            <a:ext cx="374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dirty="0">
                <a:solidFill>
                  <a:schemeClr val="bg1"/>
                </a:solidFill>
              </a:rPr>
              <a:t>θ</a:t>
            </a:r>
          </a:p>
        </p:txBody>
      </p:sp>
      <p:sp>
        <p:nvSpPr>
          <p:cNvPr id="40" name="Δεξιό βέλος 39"/>
          <p:cNvSpPr/>
          <p:nvPr/>
        </p:nvSpPr>
        <p:spPr>
          <a:xfrm>
            <a:off x="3542228" y="6061594"/>
            <a:ext cx="1821860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Ελεύθερη σχεδίαση 40"/>
          <p:cNvSpPr/>
          <p:nvPr/>
        </p:nvSpPr>
        <p:spPr>
          <a:xfrm>
            <a:off x="5932557" y="5622833"/>
            <a:ext cx="1171992" cy="364255"/>
          </a:xfrm>
          <a:custGeom>
            <a:avLst/>
            <a:gdLst>
              <a:gd name="connsiteX0" fmla="*/ 0 w 1597981"/>
              <a:gd name="connsiteY0" fmla="*/ 284355 h 364255"/>
              <a:gd name="connsiteX1" fmla="*/ 452762 w 1597981"/>
              <a:gd name="connsiteY1" fmla="*/ 270 h 364255"/>
              <a:gd name="connsiteX2" fmla="*/ 852257 w 1597981"/>
              <a:gd name="connsiteY2" fmla="*/ 328744 h 364255"/>
              <a:gd name="connsiteX3" fmla="*/ 1251752 w 1597981"/>
              <a:gd name="connsiteY3" fmla="*/ 62414 h 364255"/>
              <a:gd name="connsiteX4" fmla="*/ 1562470 w 1597981"/>
              <a:gd name="connsiteY4" fmla="*/ 364255 h 364255"/>
              <a:gd name="connsiteX5" fmla="*/ 1562470 w 1597981"/>
              <a:gd name="connsiteY5" fmla="*/ 364255 h 364255"/>
              <a:gd name="connsiteX6" fmla="*/ 1597981 w 1597981"/>
              <a:gd name="connsiteY6" fmla="*/ 355377 h 36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7981" h="364255">
                <a:moveTo>
                  <a:pt x="0" y="284355"/>
                </a:moveTo>
                <a:cubicBezTo>
                  <a:pt x="155359" y="138613"/>
                  <a:pt x="310719" y="-7128"/>
                  <a:pt x="452762" y="270"/>
                </a:cubicBezTo>
                <a:cubicBezTo>
                  <a:pt x="594805" y="7668"/>
                  <a:pt x="719092" y="318387"/>
                  <a:pt x="852257" y="328744"/>
                </a:cubicBezTo>
                <a:cubicBezTo>
                  <a:pt x="985422" y="339101"/>
                  <a:pt x="1133383" y="56496"/>
                  <a:pt x="1251752" y="62414"/>
                </a:cubicBezTo>
                <a:cubicBezTo>
                  <a:pt x="1370121" y="68332"/>
                  <a:pt x="1562470" y="364255"/>
                  <a:pt x="1562470" y="364255"/>
                </a:cubicBezTo>
                <a:lnTo>
                  <a:pt x="1562470" y="364255"/>
                </a:lnTo>
                <a:lnTo>
                  <a:pt x="1597981" y="35537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7" name="Ελεύθερη σχεδίαση 46"/>
          <p:cNvSpPr/>
          <p:nvPr/>
        </p:nvSpPr>
        <p:spPr>
          <a:xfrm>
            <a:off x="5880433" y="6061594"/>
            <a:ext cx="1156178" cy="364255"/>
          </a:xfrm>
          <a:custGeom>
            <a:avLst/>
            <a:gdLst>
              <a:gd name="connsiteX0" fmla="*/ 0 w 1597981"/>
              <a:gd name="connsiteY0" fmla="*/ 284355 h 364255"/>
              <a:gd name="connsiteX1" fmla="*/ 452762 w 1597981"/>
              <a:gd name="connsiteY1" fmla="*/ 270 h 364255"/>
              <a:gd name="connsiteX2" fmla="*/ 852257 w 1597981"/>
              <a:gd name="connsiteY2" fmla="*/ 328744 h 364255"/>
              <a:gd name="connsiteX3" fmla="*/ 1251752 w 1597981"/>
              <a:gd name="connsiteY3" fmla="*/ 62414 h 364255"/>
              <a:gd name="connsiteX4" fmla="*/ 1562470 w 1597981"/>
              <a:gd name="connsiteY4" fmla="*/ 364255 h 364255"/>
              <a:gd name="connsiteX5" fmla="*/ 1562470 w 1597981"/>
              <a:gd name="connsiteY5" fmla="*/ 364255 h 364255"/>
              <a:gd name="connsiteX6" fmla="*/ 1597981 w 1597981"/>
              <a:gd name="connsiteY6" fmla="*/ 355377 h 36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7981" h="364255">
                <a:moveTo>
                  <a:pt x="0" y="284355"/>
                </a:moveTo>
                <a:cubicBezTo>
                  <a:pt x="155359" y="138613"/>
                  <a:pt x="310719" y="-7128"/>
                  <a:pt x="452762" y="270"/>
                </a:cubicBezTo>
                <a:cubicBezTo>
                  <a:pt x="594805" y="7668"/>
                  <a:pt x="719092" y="318387"/>
                  <a:pt x="852257" y="328744"/>
                </a:cubicBezTo>
                <a:cubicBezTo>
                  <a:pt x="985422" y="339101"/>
                  <a:pt x="1133383" y="56496"/>
                  <a:pt x="1251752" y="62414"/>
                </a:cubicBezTo>
                <a:cubicBezTo>
                  <a:pt x="1370121" y="68332"/>
                  <a:pt x="1562470" y="364255"/>
                  <a:pt x="1562470" y="364255"/>
                </a:cubicBezTo>
                <a:lnTo>
                  <a:pt x="1562470" y="364255"/>
                </a:lnTo>
                <a:lnTo>
                  <a:pt x="1597981" y="35537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2" name="Ελεύθερη σχεδίαση 41"/>
          <p:cNvSpPr/>
          <p:nvPr/>
        </p:nvSpPr>
        <p:spPr>
          <a:xfrm>
            <a:off x="6000750" y="6243721"/>
            <a:ext cx="861945" cy="627858"/>
          </a:xfrm>
          <a:custGeom>
            <a:avLst/>
            <a:gdLst>
              <a:gd name="connsiteX0" fmla="*/ 0 w 1269507"/>
              <a:gd name="connsiteY0" fmla="*/ 586075 h 627858"/>
              <a:gd name="connsiteX1" fmla="*/ 310719 w 1269507"/>
              <a:gd name="connsiteY1" fmla="*/ 149 h 627858"/>
              <a:gd name="connsiteX2" fmla="*/ 523783 w 1269507"/>
              <a:gd name="connsiteY2" fmla="*/ 523931 h 627858"/>
              <a:gd name="connsiteX3" fmla="*/ 1109709 w 1269507"/>
              <a:gd name="connsiteY3" fmla="*/ 17904 h 627858"/>
              <a:gd name="connsiteX4" fmla="*/ 1242874 w 1269507"/>
              <a:gd name="connsiteY4" fmla="*/ 603830 h 627858"/>
              <a:gd name="connsiteX5" fmla="*/ 1269507 w 1269507"/>
              <a:gd name="connsiteY5" fmla="*/ 515054 h 62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9507" h="627858">
                <a:moveTo>
                  <a:pt x="0" y="586075"/>
                </a:moveTo>
                <a:cubicBezTo>
                  <a:pt x="111711" y="298290"/>
                  <a:pt x="223422" y="10506"/>
                  <a:pt x="310719" y="149"/>
                </a:cubicBezTo>
                <a:cubicBezTo>
                  <a:pt x="398016" y="-10208"/>
                  <a:pt x="390618" y="520972"/>
                  <a:pt x="523783" y="523931"/>
                </a:cubicBezTo>
                <a:cubicBezTo>
                  <a:pt x="656948" y="526890"/>
                  <a:pt x="989861" y="4588"/>
                  <a:pt x="1109709" y="17904"/>
                </a:cubicBezTo>
                <a:cubicBezTo>
                  <a:pt x="1229557" y="31220"/>
                  <a:pt x="1216241" y="520972"/>
                  <a:pt x="1242874" y="603830"/>
                </a:cubicBezTo>
                <a:cubicBezTo>
                  <a:pt x="1269507" y="686688"/>
                  <a:pt x="1268027" y="529850"/>
                  <a:pt x="1269507" y="51505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89" y="-339444"/>
            <a:ext cx="3073321" cy="193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335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640" y="28917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Βασική Οργανολογία  </a:t>
            </a:r>
            <a:r>
              <a:rPr lang="el-GR" sz="3200" b="1" i="1" u="sng" dirty="0" err="1" smtClean="0">
                <a:solidFill>
                  <a:srgbClr val="00B0F0"/>
                </a:solidFill>
                <a:latin typeface="Arno Pro" pitchFamily="18" charset="0"/>
              </a:rPr>
              <a:t>περιθλασιμετρίας</a:t>
            </a:r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 </a:t>
            </a:r>
            <a:r>
              <a:rPr lang="el-GR" sz="3200" b="1" i="1" u="sng" dirty="0" err="1" smtClean="0">
                <a:solidFill>
                  <a:srgbClr val="00B0F0"/>
                </a:solidFill>
                <a:latin typeface="Arno Pro" pitchFamily="18" charset="0"/>
              </a:rPr>
              <a:t>ακτίνων</a:t>
            </a:r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 Χ  και μέθοδοι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106135"/>
            <a:ext cx="4281037" cy="1338828"/>
          </a:xfrm>
          <a:prstGeom prst="rect">
            <a:avLst/>
          </a:prstGeom>
          <a:noFill/>
          <a:ln w="28575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b="1" dirty="0" smtClean="0">
                <a:latin typeface="Arno Pro" pitchFamily="18" charset="0"/>
              </a:rPr>
              <a:t>Σύστημα πηγής</a:t>
            </a:r>
          </a:p>
          <a:p>
            <a:pPr algn="just">
              <a:lnSpc>
                <a:spcPct val="150000"/>
              </a:lnSpc>
            </a:pPr>
            <a:r>
              <a:rPr lang="el-GR" b="1" i="1" dirty="0" smtClean="0">
                <a:latin typeface="Arno Pro" pitchFamily="18" charset="0"/>
              </a:rPr>
              <a:t>Σύστημα τοποθέτησης δείγματος προς ανάλυση</a:t>
            </a:r>
          </a:p>
          <a:p>
            <a:pPr algn="just">
              <a:lnSpc>
                <a:spcPct val="150000"/>
              </a:lnSpc>
            </a:pPr>
            <a:r>
              <a:rPr lang="el-GR" b="1" i="1" dirty="0" smtClean="0">
                <a:latin typeface="Arno Pro" pitchFamily="18" charset="0"/>
              </a:rPr>
              <a:t>Σύστημα ανίχνευσης και συλλογής δεδομένων</a:t>
            </a:r>
            <a:endParaRPr lang="el-GR" b="1" i="1" dirty="0">
              <a:latin typeface="Arno Pro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3480" y="3485102"/>
            <a:ext cx="3279554" cy="242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63480" y="1125121"/>
            <a:ext cx="4680520" cy="1708160"/>
          </a:xfrm>
          <a:prstGeom prst="rect">
            <a:avLst/>
          </a:prstGeom>
          <a:noFill/>
          <a:ln w="28575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1400" b="1" u="sng" dirty="0" err="1" smtClean="0">
                <a:solidFill>
                  <a:schemeClr val="bg1"/>
                </a:solidFill>
                <a:latin typeface="Arno Pro" pitchFamily="18" charset="0"/>
              </a:rPr>
              <a:t>Μεθοδοι</a:t>
            </a:r>
            <a:r>
              <a:rPr lang="el-GR" sz="1400" b="1" u="sng" dirty="0" smtClean="0">
                <a:solidFill>
                  <a:schemeClr val="bg1"/>
                </a:solidFill>
                <a:latin typeface="Arno Pro" pitchFamily="18" charset="0"/>
              </a:rPr>
              <a:t> περίθλασης </a:t>
            </a:r>
          </a:p>
          <a:p>
            <a:pPr algn="just">
              <a:lnSpc>
                <a:spcPct val="150000"/>
              </a:lnSpc>
            </a:pPr>
            <a:r>
              <a:rPr lang="el-GR" sz="1400" b="1" i="1" dirty="0" smtClean="0">
                <a:latin typeface="Arno Pro" pitchFamily="18" charset="0"/>
              </a:rPr>
              <a:t>Μέθοδος </a:t>
            </a:r>
            <a:r>
              <a:rPr lang="en-US" sz="1400" b="1" i="1" dirty="0" err="1" smtClean="0">
                <a:latin typeface="Arno Pro" pitchFamily="18" charset="0"/>
              </a:rPr>
              <a:t>Lawe</a:t>
            </a:r>
            <a:r>
              <a:rPr lang="el-GR" sz="1400" b="1" i="1" dirty="0" smtClean="0">
                <a:latin typeface="Arno Pro" pitchFamily="18" charset="0"/>
              </a:rPr>
              <a:t> (κατάλληλη για </a:t>
            </a:r>
            <a:r>
              <a:rPr lang="el-GR" sz="1400" b="1" i="1" dirty="0" err="1" smtClean="0">
                <a:latin typeface="Arno Pro" pitchFamily="18" charset="0"/>
              </a:rPr>
              <a:t>μονοκρύσταλλους</a:t>
            </a:r>
            <a:r>
              <a:rPr lang="el-GR" sz="1400" b="1" i="1" dirty="0" smtClean="0">
                <a:latin typeface="Arno Pro" pitchFamily="18" charset="0"/>
              </a:rPr>
              <a:t>, εύρεσης προσανατολισμού και </a:t>
            </a:r>
            <a:r>
              <a:rPr lang="el-GR" sz="1400" b="1" i="1" dirty="0" err="1" smtClean="0">
                <a:latin typeface="Arno Pro" pitchFamily="18" charset="0"/>
              </a:rPr>
              <a:t>συμμετριας</a:t>
            </a:r>
            <a:r>
              <a:rPr lang="el-GR" sz="1400" b="1" i="1" dirty="0" smtClean="0">
                <a:latin typeface="Arno Pro" pitchFamily="18" charset="0"/>
              </a:rPr>
              <a:t> κρυστάλλου </a:t>
            </a:r>
            <a:endParaRPr lang="en-US" sz="1400" b="1" i="1" dirty="0" smtClean="0">
              <a:latin typeface="Arno Pr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b="1" i="1" dirty="0" smtClean="0">
                <a:latin typeface="Arno Pro" pitchFamily="18" charset="0"/>
              </a:rPr>
              <a:t>M</a:t>
            </a:r>
            <a:r>
              <a:rPr lang="el-GR" sz="1400" b="1" i="1" u="sng" dirty="0" err="1" smtClean="0">
                <a:latin typeface="Arno Pro" pitchFamily="18" charset="0"/>
              </a:rPr>
              <a:t>έθοδος</a:t>
            </a:r>
            <a:r>
              <a:rPr lang="el-GR" sz="1400" b="1" i="1" u="sng" dirty="0" smtClean="0">
                <a:latin typeface="Arno Pro" pitchFamily="18" charset="0"/>
              </a:rPr>
              <a:t> </a:t>
            </a:r>
            <a:r>
              <a:rPr lang="el-GR" sz="1400" b="1" i="1" u="sng" dirty="0" err="1" smtClean="0">
                <a:latin typeface="Arno Pro" pitchFamily="18" charset="0"/>
              </a:rPr>
              <a:t>Κόνεως</a:t>
            </a:r>
            <a:r>
              <a:rPr lang="el-GR" sz="1400" b="1" i="1" u="sng" dirty="0" smtClean="0">
                <a:latin typeface="Arno Pro" pitchFamily="18" charset="0"/>
              </a:rPr>
              <a:t> (συνήθως δείγμα σε μορφή πούδρας της τάξεως μικρών, μονοχρωματική ακτινοβολία)</a:t>
            </a:r>
            <a:endParaRPr lang="el-GR" sz="1400" b="1" i="1" u="sng" dirty="0">
              <a:latin typeface="Arno Pro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3528392" cy="398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21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Group 2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6333340"/>
              </p:ext>
            </p:extLst>
          </p:nvPr>
        </p:nvGraphicFramePr>
        <p:xfrm>
          <a:off x="4067943" y="1823022"/>
          <a:ext cx="4958361" cy="4504854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1021801"/>
                <a:gridCol w="707600"/>
                <a:gridCol w="864270"/>
                <a:gridCol w="865992"/>
                <a:gridCol w="865129"/>
                <a:gridCol w="633569"/>
              </a:tblGrid>
              <a:tr h="5425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tube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specimen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Receiving slit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8167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Bragg-Brentano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θ/2θ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fixed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Varies as </a:t>
                      </a: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θ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Varies as 2</a:t>
                      </a: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θ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fixed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=r</a:t>
                      </a:r>
                      <a:r>
                        <a:rPr kumimoji="0" lang="en-US" sz="160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8167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Bragg-Brentano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θ/θ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Varies as </a:t>
                      </a: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θ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fixed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Varies as </a:t>
                      </a: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θ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fixed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=r</a:t>
                      </a:r>
                      <a:r>
                        <a:rPr kumimoji="0" lang="en-US" sz="160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kumimoji="0" lang="el-GR" sz="160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425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Seeman-Bohlin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fixed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fixed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Varies as 2</a:t>
                      </a: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θ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fixed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variable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273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Texture sensitive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fixed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Varies as </a:t>
                      </a: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θ</a:t>
                      </a: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Precesses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about </a:t>
                      </a: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Varies as 2</a:t>
                      </a: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θ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fixed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variable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9" name="Group 5"/>
          <p:cNvGrpSpPr/>
          <p:nvPr/>
        </p:nvGrpSpPr>
        <p:grpSpPr>
          <a:xfrm>
            <a:off x="-12551" y="19567"/>
            <a:ext cx="4667970" cy="3437179"/>
            <a:chOff x="1443038" y="1268413"/>
            <a:chExt cx="5857916" cy="3879850"/>
          </a:xfrm>
          <a:solidFill>
            <a:schemeClr val="tx1"/>
          </a:solidFill>
        </p:grpSpPr>
        <p:sp>
          <p:nvSpPr>
            <p:cNvPr id="40" name="Oval 15"/>
            <p:cNvSpPr>
              <a:spLocks noChangeArrowheads="1"/>
            </p:cNvSpPr>
            <p:nvPr/>
          </p:nvSpPr>
          <p:spPr bwMode="auto">
            <a:xfrm>
              <a:off x="2254250" y="1268413"/>
              <a:ext cx="3673475" cy="3600450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41" name="Rectangle 17"/>
            <p:cNvSpPr>
              <a:spLocks noChangeArrowheads="1"/>
            </p:cNvSpPr>
            <p:nvPr/>
          </p:nvSpPr>
          <p:spPr bwMode="auto">
            <a:xfrm rot="20631284">
              <a:off x="2038350" y="2627313"/>
              <a:ext cx="4176713" cy="2520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sz="1400">
                <a:latin typeface="+mn-lt"/>
              </a:endParaRPr>
            </a:p>
          </p:txBody>
        </p:sp>
        <p:grpSp>
          <p:nvGrpSpPr>
            <p:cNvPr id="42" name="Group 16"/>
            <p:cNvGrpSpPr>
              <a:grpSpLocks/>
            </p:cNvGrpSpPr>
            <p:nvPr/>
          </p:nvGrpSpPr>
          <p:grpSpPr bwMode="auto">
            <a:xfrm>
              <a:off x="2038350" y="2779713"/>
              <a:ext cx="360363" cy="936625"/>
              <a:chOff x="1020" y="1842"/>
              <a:chExt cx="227" cy="817"/>
            </a:xfrm>
            <a:grpFill/>
          </p:grpSpPr>
          <p:sp>
            <p:nvSpPr>
              <p:cNvPr id="64" name="Rectangle 12"/>
              <p:cNvSpPr>
                <a:spLocks noChangeArrowheads="1"/>
              </p:cNvSpPr>
              <p:nvPr/>
            </p:nvSpPr>
            <p:spPr bwMode="auto">
              <a:xfrm>
                <a:off x="1020" y="1842"/>
                <a:ext cx="227" cy="817"/>
              </a:xfrm>
              <a:prstGeom prst="rect">
                <a:avLst/>
              </a:prstGeom>
              <a:grpFill/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latin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1066" y="1933"/>
                <a:ext cx="136" cy="46"/>
              </a:xfrm>
              <a:prstGeom prst="rect">
                <a:avLst/>
              </a:prstGeom>
              <a:grpFill/>
              <a:ln w="9525">
                <a:solidFill>
                  <a:srgbClr val="FFCC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latin typeface="+mn-lt"/>
                </a:endParaRPr>
              </a:p>
            </p:txBody>
          </p:sp>
        </p:grpSp>
        <p:sp>
          <p:nvSpPr>
            <p:cNvPr id="43" name="Rectangle 18"/>
            <p:cNvSpPr>
              <a:spLocks noChangeArrowheads="1"/>
            </p:cNvSpPr>
            <p:nvPr/>
          </p:nvSpPr>
          <p:spPr bwMode="auto">
            <a:xfrm rot="20265059">
              <a:off x="3838575" y="3140075"/>
              <a:ext cx="504825" cy="73025"/>
            </a:xfrm>
            <a:prstGeom prst="rect">
              <a:avLst/>
            </a:prstGeom>
            <a:grpFill/>
            <a:ln w="9525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44" name="Line 19"/>
            <p:cNvSpPr>
              <a:spLocks noChangeShapeType="1"/>
            </p:cNvSpPr>
            <p:nvPr/>
          </p:nvSpPr>
          <p:spPr bwMode="auto">
            <a:xfrm>
              <a:off x="2228856" y="2911488"/>
              <a:ext cx="1825619" cy="22858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 flipV="1">
              <a:off x="4054475" y="1700213"/>
              <a:ext cx="1728788" cy="1439862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46" name="Oval 21"/>
            <p:cNvSpPr>
              <a:spLocks noChangeArrowheads="1"/>
            </p:cNvSpPr>
            <p:nvPr/>
          </p:nvSpPr>
          <p:spPr bwMode="auto">
            <a:xfrm>
              <a:off x="5422900" y="1844675"/>
              <a:ext cx="73025" cy="71438"/>
            </a:xfrm>
            <a:prstGeom prst="ellipse">
              <a:avLst/>
            </a:prstGeom>
            <a:grpFill/>
            <a:ln w="952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47" name="Oval 22"/>
            <p:cNvSpPr>
              <a:spLocks noChangeArrowheads="1"/>
            </p:cNvSpPr>
            <p:nvPr/>
          </p:nvSpPr>
          <p:spPr bwMode="auto">
            <a:xfrm>
              <a:off x="5508625" y="1955800"/>
              <a:ext cx="73025" cy="71438"/>
            </a:xfrm>
            <a:prstGeom prst="ellipse">
              <a:avLst/>
            </a:prstGeom>
            <a:grpFill/>
            <a:ln w="952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48" name="Line 23"/>
            <p:cNvSpPr>
              <a:spLocks noChangeShapeType="1"/>
            </p:cNvSpPr>
            <p:nvPr/>
          </p:nvSpPr>
          <p:spPr bwMode="auto">
            <a:xfrm flipH="1">
              <a:off x="3190875" y="3140075"/>
              <a:ext cx="863600" cy="360363"/>
            </a:xfrm>
            <a:prstGeom prst="line">
              <a:avLst/>
            </a:prstGeom>
            <a:grpFill/>
            <a:ln w="9525">
              <a:solidFill>
                <a:srgbClr val="CC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49" name="Line 24"/>
            <p:cNvSpPr>
              <a:spLocks noChangeShapeType="1"/>
            </p:cNvSpPr>
            <p:nvPr/>
          </p:nvSpPr>
          <p:spPr bwMode="auto">
            <a:xfrm flipH="1">
              <a:off x="4054475" y="2779713"/>
              <a:ext cx="863600" cy="360362"/>
            </a:xfrm>
            <a:prstGeom prst="line">
              <a:avLst/>
            </a:prstGeom>
            <a:grpFill/>
            <a:ln w="9525">
              <a:solidFill>
                <a:srgbClr val="CC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50" name="Arc 30"/>
            <p:cNvSpPr>
              <a:spLocks/>
            </p:cNvSpPr>
            <p:nvPr/>
          </p:nvSpPr>
          <p:spPr bwMode="auto">
            <a:xfrm flipH="1">
              <a:off x="3478213" y="3094038"/>
              <a:ext cx="71437" cy="28733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51" name="Text Box 32"/>
            <p:cNvSpPr txBox="1">
              <a:spLocks noChangeArrowheads="1"/>
            </p:cNvSpPr>
            <p:nvPr/>
          </p:nvSpPr>
          <p:spPr bwMode="auto">
            <a:xfrm>
              <a:off x="2770906" y="3125801"/>
              <a:ext cx="386644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dirty="0">
                  <a:solidFill>
                    <a:schemeClr val="bg1"/>
                  </a:solidFill>
                  <a:latin typeface="+mn-lt"/>
                </a:rPr>
                <a:t>θ</a:t>
              </a:r>
              <a:r>
                <a:rPr lang="el-GR" baseline="-25000" dirty="0">
                  <a:solidFill>
                    <a:schemeClr val="bg1"/>
                  </a:solidFill>
                  <a:latin typeface="+mn-lt"/>
                </a:rPr>
                <a:t>1</a:t>
              </a:r>
              <a:endParaRPr lang="el-GR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2" name="Text Box 33"/>
            <p:cNvSpPr txBox="1">
              <a:spLocks noChangeArrowheads="1"/>
            </p:cNvSpPr>
            <p:nvPr/>
          </p:nvSpPr>
          <p:spPr bwMode="auto">
            <a:xfrm>
              <a:off x="4729186" y="2613593"/>
              <a:ext cx="386644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dirty="0">
                  <a:solidFill>
                    <a:schemeClr val="bg1"/>
                  </a:solidFill>
                  <a:latin typeface="+mn-lt"/>
                </a:rPr>
                <a:t>θ</a:t>
              </a:r>
              <a:r>
                <a:rPr lang="el-GR" baseline="-25000" dirty="0">
                  <a:solidFill>
                    <a:schemeClr val="bg1"/>
                  </a:solidFill>
                  <a:latin typeface="+mn-lt"/>
                </a:rPr>
                <a:t>2</a:t>
              </a:r>
              <a:endParaRPr lang="el-GR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3" name="Arc 34"/>
            <p:cNvSpPr>
              <a:spLocks/>
            </p:cNvSpPr>
            <p:nvPr/>
          </p:nvSpPr>
          <p:spPr bwMode="auto">
            <a:xfrm>
              <a:off x="4486275" y="2779713"/>
              <a:ext cx="73025" cy="1444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54" name="Text Box 35"/>
            <p:cNvSpPr txBox="1">
              <a:spLocks noChangeArrowheads="1"/>
            </p:cNvSpPr>
            <p:nvPr/>
          </p:nvSpPr>
          <p:spPr bwMode="auto">
            <a:xfrm>
              <a:off x="2759075" y="2482859"/>
              <a:ext cx="343364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aseline="-25000" dirty="0">
                  <a:solidFill>
                    <a:schemeClr val="bg1"/>
                  </a:solidFill>
                  <a:latin typeface="+mn-lt"/>
                </a:rPr>
                <a:t>1</a:t>
              </a:r>
              <a:endParaRPr lang="el-GR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5" name="Text Box 36"/>
            <p:cNvSpPr txBox="1">
              <a:spLocks noChangeArrowheads="1"/>
            </p:cNvSpPr>
            <p:nvPr/>
          </p:nvSpPr>
          <p:spPr bwMode="auto">
            <a:xfrm>
              <a:off x="4343400" y="2197107"/>
              <a:ext cx="343364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aseline="-25000" dirty="0">
                  <a:solidFill>
                    <a:schemeClr val="bg1"/>
                  </a:solidFill>
                  <a:latin typeface="+mn-lt"/>
                </a:rPr>
                <a:t>2</a:t>
              </a:r>
              <a:endParaRPr lang="el-GR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 rot="19198207">
              <a:off x="5725473" y="1460174"/>
              <a:ext cx="503238" cy="2159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57" name="Text Box 38"/>
            <p:cNvSpPr txBox="1">
              <a:spLocks noChangeArrowheads="1"/>
            </p:cNvSpPr>
            <p:nvPr/>
          </p:nvSpPr>
          <p:spPr bwMode="auto">
            <a:xfrm>
              <a:off x="5638800" y="1989138"/>
              <a:ext cx="412485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RS</a:t>
              </a:r>
              <a:endParaRPr lang="el-GR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8" name="Text Box 39"/>
            <p:cNvSpPr txBox="1">
              <a:spLocks noChangeArrowheads="1"/>
            </p:cNvSpPr>
            <p:nvPr/>
          </p:nvSpPr>
          <p:spPr bwMode="auto">
            <a:xfrm>
              <a:off x="1443038" y="1911355"/>
              <a:ext cx="661335" cy="6463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bg1"/>
                  </a:solidFill>
                  <a:latin typeface="+mn-lt"/>
                </a:rPr>
                <a:t>X-ray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bg1"/>
                  </a:solidFill>
                  <a:latin typeface="+mn-lt"/>
                </a:rPr>
                <a:t>tube</a:t>
              </a:r>
              <a:endParaRPr lang="el-GR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9" name="Text Box 40"/>
            <p:cNvSpPr txBox="1">
              <a:spLocks noChangeArrowheads="1"/>
            </p:cNvSpPr>
            <p:nvPr/>
          </p:nvSpPr>
          <p:spPr bwMode="auto">
            <a:xfrm>
              <a:off x="6315941" y="1285875"/>
              <a:ext cx="985013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detector</a:t>
              </a:r>
              <a:endParaRPr lang="el-GR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0" name="Text Box 41"/>
            <p:cNvSpPr txBox="1">
              <a:spLocks noChangeArrowheads="1"/>
            </p:cNvSpPr>
            <p:nvPr/>
          </p:nvSpPr>
          <p:spPr bwMode="auto">
            <a:xfrm>
              <a:off x="4502491" y="3014663"/>
              <a:ext cx="1083951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specimen</a:t>
              </a:r>
              <a:endParaRPr lang="el-GR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1" name="AutoShape 42"/>
            <p:cNvSpPr>
              <a:spLocks noChangeArrowheads="1"/>
            </p:cNvSpPr>
            <p:nvPr/>
          </p:nvSpPr>
          <p:spPr bwMode="auto">
            <a:xfrm>
              <a:off x="3551238" y="2563813"/>
              <a:ext cx="649287" cy="215900"/>
            </a:xfrm>
            <a:prstGeom prst="curvedRightArrow">
              <a:avLst>
                <a:gd name="adj1" fmla="val 20000"/>
                <a:gd name="adj2" fmla="val 40000"/>
                <a:gd name="adj3" fmla="val 100245"/>
              </a:avLst>
            </a:prstGeom>
            <a:grpFill/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62" name="Line 25"/>
            <p:cNvSpPr>
              <a:spLocks noChangeShapeType="1"/>
            </p:cNvSpPr>
            <p:nvPr/>
          </p:nvSpPr>
          <p:spPr bwMode="auto">
            <a:xfrm>
              <a:off x="3767138" y="2492375"/>
              <a:ext cx="576262" cy="1296988"/>
            </a:xfrm>
            <a:prstGeom prst="line">
              <a:avLst/>
            </a:prstGeom>
            <a:grpFill/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+mn-lt"/>
              </a:endParaRPr>
            </a:p>
          </p:txBody>
        </p:sp>
        <p:sp>
          <p:nvSpPr>
            <p:cNvPr id="63" name="Text Box 43"/>
            <p:cNvSpPr txBox="1">
              <a:spLocks noChangeArrowheads="1"/>
            </p:cNvSpPr>
            <p:nvPr/>
          </p:nvSpPr>
          <p:spPr bwMode="auto">
            <a:xfrm>
              <a:off x="3746500" y="2054231"/>
              <a:ext cx="330540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latin typeface="+mn-lt"/>
                </a:rPr>
                <a:t>α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262957" y="303693"/>
            <a:ext cx="4752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Διατάξεις </a:t>
            </a:r>
            <a:r>
              <a:rPr lang="el-GR" sz="3200" b="1" i="1" u="sng" dirty="0" err="1" smtClean="0">
                <a:solidFill>
                  <a:srgbClr val="00B0F0"/>
                </a:solidFill>
                <a:latin typeface="Arno Pro" pitchFamily="18" charset="0"/>
              </a:rPr>
              <a:t>περιθλασιμετρίας</a:t>
            </a:r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 </a:t>
            </a:r>
            <a:r>
              <a:rPr lang="el-GR" sz="3200" b="1" i="1" u="sng" dirty="0" err="1" smtClean="0">
                <a:solidFill>
                  <a:srgbClr val="00B0F0"/>
                </a:solidFill>
                <a:latin typeface="Arno Pro" pitchFamily="18" charset="0"/>
              </a:rPr>
              <a:t>ακτίνων</a:t>
            </a:r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 Χ</a:t>
            </a:r>
          </a:p>
        </p:txBody>
      </p:sp>
      <p:sp>
        <p:nvSpPr>
          <p:cNvPr id="35" name="Ορθογώνιο 34"/>
          <p:cNvSpPr/>
          <p:nvPr/>
        </p:nvSpPr>
        <p:spPr>
          <a:xfrm>
            <a:off x="143935" y="3875458"/>
            <a:ext cx="33581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FF0000"/>
                </a:solidFill>
              </a:rPr>
              <a:t>Bragg-Brentano</a:t>
            </a:r>
            <a:r>
              <a:rPr lang="el-GR" sz="2400" b="1" i="1" dirty="0" smtClean="0">
                <a:solidFill>
                  <a:srgbClr val="FF0000"/>
                </a:solidFill>
              </a:rPr>
              <a:t>, συνηθέστερη </a:t>
            </a:r>
            <a:r>
              <a:rPr lang="el-GR" sz="2400" b="1" i="1" dirty="0" smtClean="0"/>
              <a:t>γεωμετρία στη λήψη διαγραμμάτων </a:t>
            </a:r>
            <a:r>
              <a:rPr lang="el-GR" sz="2400" b="1" i="1" dirty="0" err="1" smtClean="0"/>
              <a:t>κόνεως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xmlns="" val="8498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Diagram 44"/>
          <p:cNvGraphicFramePr/>
          <p:nvPr/>
        </p:nvGraphicFramePr>
        <p:xfrm>
          <a:off x="4857752" y="2857496"/>
          <a:ext cx="2214578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2" name="Diagram 41"/>
          <p:cNvGraphicFramePr/>
          <p:nvPr>
            <p:extLst>
              <p:ext uri="{D42A27DB-BD31-4B8C-83A1-F6EECF244321}">
                <p14:modId xmlns:p14="http://schemas.microsoft.com/office/powerpoint/2010/main" xmlns="" val="3778309934"/>
              </p:ext>
            </p:extLst>
          </p:nvPr>
        </p:nvGraphicFramePr>
        <p:xfrm>
          <a:off x="2214546" y="3357562"/>
          <a:ext cx="2214578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0" name="Diagram 39"/>
          <p:cNvGraphicFramePr/>
          <p:nvPr/>
        </p:nvGraphicFramePr>
        <p:xfrm>
          <a:off x="0" y="2428868"/>
          <a:ext cx="2357422" cy="2786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079" y="-219476"/>
            <a:ext cx="6286544" cy="7143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srgbClr val="00B0F0"/>
                </a:solidFill>
              </a:rPr>
              <a:t>XRD configurations-optics</a:t>
            </a:r>
            <a:endParaRPr lang="el-GR" sz="2400" b="1" i="1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F673FD-036F-4031-88B2-9F033CE9E037}" type="slidenum">
              <a:rPr lang="el-GR"/>
              <a:pPr>
                <a:defRPr/>
              </a:pPr>
              <a:t>13</a:t>
            </a:fld>
            <a:endParaRPr lang="el-GR"/>
          </a:p>
        </p:txBody>
      </p:sp>
      <p:graphicFrame>
        <p:nvGraphicFramePr>
          <p:cNvPr id="46" name="Diagram 45"/>
          <p:cNvGraphicFramePr/>
          <p:nvPr>
            <p:extLst>
              <p:ext uri="{D42A27DB-BD31-4B8C-83A1-F6EECF244321}">
                <p14:modId xmlns:p14="http://schemas.microsoft.com/office/powerpoint/2010/main" xmlns="" val="1837667692"/>
              </p:ext>
            </p:extLst>
          </p:nvPr>
        </p:nvGraphicFramePr>
        <p:xfrm>
          <a:off x="6929422" y="2214554"/>
          <a:ext cx="2214578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7657" name="Group 40"/>
          <p:cNvGrpSpPr>
            <a:grpSpLocks/>
          </p:cNvGrpSpPr>
          <p:nvPr/>
        </p:nvGrpSpPr>
        <p:grpSpPr bwMode="auto">
          <a:xfrm>
            <a:off x="1089025" y="1071563"/>
            <a:ext cx="7185025" cy="1919287"/>
            <a:chOff x="1088380" y="1703635"/>
            <a:chExt cx="7186044" cy="1918878"/>
          </a:xfrm>
        </p:grpSpPr>
        <p:sp>
          <p:nvSpPr>
            <p:cNvPr id="6" name="Cube 5"/>
            <p:cNvSpPr/>
            <p:nvPr/>
          </p:nvSpPr>
          <p:spPr>
            <a:xfrm rot="1124402">
              <a:off x="1088380" y="1703635"/>
              <a:ext cx="643029" cy="1642712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9" name="Freeform 18"/>
            <p:cNvSpPr/>
            <p:nvPr/>
          </p:nvSpPr>
          <p:spPr>
            <a:xfrm rot="571058">
              <a:off x="1720604" y="2142969"/>
              <a:ext cx="563194" cy="402765"/>
            </a:xfrm>
            <a:custGeom>
              <a:avLst/>
              <a:gdLst>
                <a:gd name="connsiteX0" fmla="*/ 0 w 575008"/>
                <a:gd name="connsiteY0" fmla="*/ 0 h 436066"/>
                <a:gd name="connsiteX1" fmla="*/ 575008 w 575008"/>
                <a:gd name="connsiteY1" fmla="*/ 0 h 436066"/>
                <a:gd name="connsiteX2" fmla="*/ 575008 w 575008"/>
                <a:gd name="connsiteY2" fmla="*/ 436066 h 436066"/>
                <a:gd name="connsiteX3" fmla="*/ 0 w 575008"/>
                <a:gd name="connsiteY3" fmla="*/ 436066 h 436066"/>
                <a:gd name="connsiteX4" fmla="*/ 0 w 575008"/>
                <a:gd name="connsiteY4" fmla="*/ 0 h 43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008" h="436066">
                  <a:moveTo>
                    <a:pt x="0" y="0"/>
                  </a:moveTo>
                  <a:lnTo>
                    <a:pt x="575008" y="0"/>
                  </a:lnTo>
                  <a:lnTo>
                    <a:pt x="575008" y="436066"/>
                  </a:lnTo>
                  <a:lnTo>
                    <a:pt x="0" y="4360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1" name="Cube 10"/>
            <p:cNvSpPr/>
            <p:nvPr/>
          </p:nvSpPr>
          <p:spPr>
            <a:xfrm rot="204302">
              <a:off x="3785926" y="3051135"/>
              <a:ext cx="1714743" cy="571378"/>
            </a:xfrm>
            <a:prstGeom prst="cube">
              <a:avLst>
                <a:gd name="adj" fmla="val 703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22" name="Rectangle 21"/>
            <p:cNvSpPr/>
            <p:nvPr/>
          </p:nvSpPr>
          <p:spPr>
            <a:xfrm rot="21350050">
              <a:off x="4372138" y="3048823"/>
              <a:ext cx="542059" cy="432497"/>
            </a:xfrm>
            <a:prstGeom prst="rect">
              <a:avLst/>
            </a:prstGeom>
            <a:blipFill>
              <a:blip r:embed="rId18"/>
              <a:tile tx="0" ty="0" sx="100000" sy="100000" flip="none" algn="tl"/>
            </a:blipFill>
            <a:ln>
              <a:noFill/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9" name="Cube 8"/>
            <p:cNvSpPr/>
            <p:nvPr/>
          </p:nvSpPr>
          <p:spPr>
            <a:xfrm rot="1014291">
              <a:off x="1667900" y="2065508"/>
              <a:ext cx="643028" cy="499955"/>
            </a:xfrm>
            <a:prstGeom prst="cub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grpSp>
          <p:nvGrpSpPr>
            <p:cNvPr id="27663" name="Group 24"/>
            <p:cNvGrpSpPr>
              <a:grpSpLocks/>
            </p:cNvGrpSpPr>
            <p:nvPr/>
          </p:nvGrpSpPr>
          <p:grpSpPr bwMode="auto">
            <a:xfrm>
              <a:off x="2071670" y="2381479"/>
              <a:ext cx="2942606" cy="956532"/>
              <a:chOff x="2071670" y="2381479"/>
              <a:chExt cx="2942606" cy="956532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2329981" y="2381353"/>
                <a:ext cx="2684843" cy="81897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117225" y="2438491"/>
                <a:ext cx="2662615" cy="899921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071182" y="2428968"/>
                <a:ext cx="2243455" cy="844370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328393" y="2386115"/>
                <a:ext cx="2214876" cy="787232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64" name="Group 30"/>
            <p:cNvGrpSpPr>
              <a:grpSpLocks/>
            </p:cNvGrpSpPr>
            <p:nvPr/>
          </p:nvGrpSpPr>
          <p:grpSpPr bwMode="auto">
            <a:xfrm rot="225123">
              <a:off x="4314854" y="2595180"/>
              <a:ext cx="2686038" cy="818249"/>
              <a:chOff x="5000628" y="1428736"/>
              <a:chExt cx="2686038" cy="818249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H="1">
                <a:off x="5000414" y="1429229"/>
                <a:ext cx="2684844" cy="81738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5471670" y="1432793"/>
                <a:ext cx="2214876" cy="78564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65" name="Group 32"/>
            <p:cNvGrpSpPr>
              <a:grpSpLocks/>
            </p:cNvGrpSpPr>
            <p:nvPr/>
          </p:nvGrpSpPr>
          <p:grpSpPr bwMode="auto">
            <a:xfrm rot="225123">
              <a:off x="4467254" y="2444439"/>
              <a:ext cx="2686038" cy="818249"/>
              <a:chOff x="5000628" y="1428736"/>
              <a:chExt cx="2686038" cy="818249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H="1">
                <a:off x="5000433" y="1429188"/>
                <a:ext cx="2684844" cy="817389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5471688" y="1432751"/>
                <a:ext cx="2214876" cy="785646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Cube 35"/>
            <p:cNvSpPr/>
            <p:nvPr/>
          </p:nvSpPr>
          <p:spPr>
            <a:xfrm rot="20564968">
              <a:off x="6988367" y="2000434"/>
              <a:ext cx="1286057" cy="928490"/>
            </a:xfrm>
            <a:prstGeom prst="cub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7545" y="367652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Η δέσμη με κατάλληλους </a:t>
            </a:r>
            <a:r>
              <a:rPr lang="el-GR" sz="1600" b="1" dirty="0" err="1" smtClean="0"/>
              <a:t>περιορισμους</a:t>
            </a:r>
            <a:r>
              <a:rPr lang="el-GR" sz="1600" b="1" dirty="0" smtClean="0"/>
              <a:t> με διαφράγματα και άλλες διατάξεις προσπίπτει στο δείγμα, καθίσταται συγκλίνουσα και κατευθύνεται στον ανιχνευτή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xmlns="" val="121720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848872" cy="64234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i="1" dirty="0" smtClean="0">
                <a:solidFill>
                  <a:srgbClr val="00B0F0"/>
                </a:solidFill>
              </a:rPr>
              <a:t>Ανάλυση </a:t>
            </a:r>
            <a:endParaRPr lang="el-GR" sz="2800" b="1" i="1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8C6F25-DC1D-4B1D-AFCD-299D0E1ED20E}" type="slidenum">
              <a:rPr lang="el-GR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836712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i="1" dirty="0" smtClean="0">
                <a:solidFill>
                  <a:srgbClr val="FF0000"/>
                </a:solidFill>
                <a:latin typeface="Arno Pro" pitchFamily="18" charset="0"/>
              </a:rPr>
              <a:t> </a:t>
            </a:r>
            <a:r>
              <a:rPr lang="el-GR" b="1" i="1" dirty="0" smtClean="0">
                <a:latin typeface="Arno Pro" pitchFamily="18" charset="0"/>
              </a:rPr>
              <a:t>Με την περίθλαση των </a:t>
            </a:r>
            <a:r>
              <a:rPr lang="el-GR" b="1" i="1" dirty="0" err="1" smtClean="0">
                <a:latin typeface="Arno Pro" pitchFamily="18" charset="0"/>
              </a:rPr>
              <a:t>ακτίνων</a:t>
            </a:r>
            <a:r>
              <a:rPr lang="el-GR" b="1" i="1" dirty="0" smtClean="0">
                <a:latin typeface="Arno Pro" pitchFamily="18" charset="0"/>
              </a:rPr>
              <a:t> Χ προσδιορίζονται τα ορυκτά. Οι αποστάσεις των δικτυωτών επιπέδων </a:t>
            </a:r>
            <a:r>
              <a:rPr lang="en-US" b="1" i="1" dirty="0" smtClean="0">
                <a:latin typeface="Arno Pro" pitchFamily="18" charset="0"/>
              </a:rPr>
              <a:t>d</a:t>
            </a:r>
            <a:r>
              <a:rPr lang="el-GR" b="1" i="1" dirty="0" smtClean="0">
                <a:latin typeface="Arno Pro" pitchFamily="18" charset="0"/>
              </a:rPr>
              <a:t> καταγράφονται ως κορυφές  στο ακτινογράφημα (ανακλάσεις, </a:t>
            </a:r>
            <a:r>
              <a:rPr lang="en-US" b="1" i="1" dirty="0" smtClean="0">
                <a:latin typeface="Arno Pro" pitchFamily="18" charset="0"/>
              </a:rPr>
              <a:t>peaks) </a:t>
            </a:r>
            <a:r>
              <a:rPr lang="el-GR" b="1" i="1" dirty="0" smtClean="0">
                <a:latin typeface="Arno Pro" pitchFamily="18" charset="0"/>
              </a:rPr>
              <a:t>σε καθορισμένες γωνίες 2θ</a:t>
            </a:r>
            <a:r>
              <a:rPr lang="en-US" b="1" i="1" dirty="0" smtClean="0">
                <a:latin typeface="Times New Roman"/>
                <a:cs typeface="Times New Roman"/>
              </a:rPr>
              <a:t>ᵒ</a:t>
            </a:r>
            <a:r>
              <a:rPr lang="el-GR" b="1" i="1" dirty="0" smtClean="0">
                <a:latin typeface="Times New Roman"/>
                <a:cs typeface="Times New Roman"/>
              </a:rPr>
              <a:t> .</a:t>
            </a:r>
            <a:endParaRPr lang="el-GR" sz="2000" b="1" i="1" dirty="0">
              <a:latin typeface="Arno Pro" pitchFamily="18" charset="0"/>
            </a:endParaRPr>
          </a:p>
        </p:txBody>
      </p:sp>
      <p:pic>
        <p:nvPicPr>
          <p:cNvPr id="8" name="Picture 5" descr="corrundum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36912"/>
            <a:ext cx="3964833" cy="286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6" descr="LR8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60032" y="2636911"/>
            <a:ext cx="3966587" cy="28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259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980728"/>
            <a:ext cx="6286544" cy="7143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2000" b="1" i="1" dirty="0" smtClean="0">
                <a:solidFill>
                  <a:srgbClr val="00B0F0"/>
                </a:solidFill>
              </a:rPr>
              <a:t>Παράγοντες που επηρεάζουν την ανάλυση και λαμβάνονται </a:t>
            </a:r>
            <a:r>
              <a:rPr lang="el-GR" sz="2000" b="1" i="1" dirty="0" err="1" smtClean="0">
                <a:solidFill>
                  <a:srgbClr val="00B0F0"/>
                </a:solidFill>
              </a:rPr>
              <a:t>υπόψιν</a:t>
            </a:r>
            <a:r>
              <a:rPr lang="el-GR" sz="2000" b="1" i="1" dirty="0" smtClean="0">
                <a:solidFill>
                  <a:srgbClr val="00B0F0"/>
                </a:solidFill>
              </a:rPr>
              <a:t> </a:t>
            </a:r>
            <a:r>
              <a:rPr lang="el-GR" sz="2000" b="1" i="1" u="sng" dirty="0" smtClean="0">
                <a:solidFill>
                  <a:schemeClr val="bg1"/>
                </a:solidFill>
              </a:rPr>
              <a:t>πριν την ανάλυση</a:t>
            </a:r>
            <a:endParaRPr lang="el-GR" sz="2000" b="1" i="1" u="sng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F673FD-036F-4031-88B2-9F033CE9E037}" type="slidenum">
              <a:rPr lang="el-GR"/>
              <a:pPr>
                <a:defRPr/>
              </a:pPr>
              <a:t>15</a:t>
            </a:fld>
            <a:endParaRPr lang="el-GR"/>
          </a:p>
        </p:txBody>
      </p:sp>
      <p:graphicFrame>
        <p:nvGraphicFramePr>
          <p:cNvPr id="28" name="Diagram 19"/>
          <p:cNvGraphicFramePr/>
          <p:nvPr>
            <p:extLst>
              <p:ext uri="{D42A27DB-BD31-4B8C-83A1-F6EECF244321}">
                <p14:modId xmlns:p14="http://schemas.microsoft.com/office/powerpoint/2010/main" xmlns="" val="1599217545"/>
              </p:ext>
            </p:extLst>
          </p:nvPr>
        </p:nvGraphicFramePr>
        <p:xfrm>
          <a:off x="323528" y="2276872"/>
          <a:ext cx="835292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043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55208D-33CD-4D71-9D11-A67A623464D5}" type="slidenum">
              <a:rPr lang="el-GR"/>
              <a:pPr>
                <a:defRPr/>
              </a:pPr>
              <a:t>16</a:t>
            </a:fld>
            <a:endParaRPr lang="el-GR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1000594607"/>
              </p:ext>
            </p:extLst>
          </p:nvPr>
        </p:nvGraphicFramePr>
        <p:xfrm>
          <a:off x="107504" y="952816"/>
          <a:ext cx="6017322" cy="5212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929960" y="186114"/>
            <a:ext cx="6286544" cy="714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sz="4000" b="1" i="1" dirty="0" smtClean="0">
                <a:solidFill>
                  <a:srgbClr val="00B0F0"/>
                </a:solidFill>
              </a:rPr>
              <a:t>Προετοιμασία δείγματος</a:t>
            </a:r>
            <a:endParaRPr lang="el-GR" sz="4000" b="1" i="1" dirty="0">
              <a:solidFill>
                <a:srgbClr val="00B0F0"/>
              </a:solidFill>
            </a:endParaRPr>
          </a:p>
        </p:txBody>
      </p:sp>
      <p:grpSp>
        <p:nvGrpSpPr>
          <p:cNvPr id="7" name="Group 96"/>
          <p:cNvGrpSpPr>
            <a:grpSpLocks/>
          </p:cNvGrpSpPr>
          <p:nvPr/>
        </p:nvGrpSpPr>
        <p:grpSpPr bwMode="auto">
          <a:xfrm>
            <a:off x="6479111" y="2885634"/>
            <a:ext cx="2500312" cy="2786062"/>
            <a:chOff x="-571536" y="3143248"/>
            <a:chExt cx="2500330" cy="2786082"/>
          </a:xfrm>
        </p:grpSpPr>
        <p:sp>
          <p:nvSpPr>
            <p:cNvPr id="9" name="Rectangle 20"/>
            <p:cNvSpPr/>
            <p:nvPr/>
          </p:nvSpPr>
          <p:spPr>
            <a:xfrm>
              <a:off x="357158" y="4429132"/>
              <a:ext cx="500067" cy="4286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0" name="Rectangle 26"/>
            <p:cNvSpPr/>
            <p:nvPr/>
          </p:nvSpPr>
          <p:spPr>
            <a:xfrm rot="2136854">
              <a:off x="863574" y="4962536"/>
              <a:ext cx="500066" cy="4286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1" name="Rectangle 27"/>
            <p:cNvSpPr/>
            <p:nvPr/>
          </p:nvSpPr>
          <p:spPr>
            <a:xfrm rot="20432497">
              <a:off x="-157196" y="5000636"/>
              <a:ext cx="500067" cy="4286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2" name="Rectangle 29"/>
            <p:cNvSpPr/>
            <p:nvPr/>
          </p:nvSpPr>
          <p:spPr>
            <a:xfrm rot="1032658">
              <a:off x="409546" y="4922848"/>
              <a:ext cx="500066" cy="42862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3" name="Rectangle 31"/>
            <p:cNvSpPr/>
            <p:nvPr/>
          </p:nvSpPr>
          <p:spPr>
            <a:xfrm rot="20401773">
              <a:off x="-84170" y="4502158"/>
              <a:ext cx="500067" cy="42862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4" name="Rectangle 33"/>
            <p:cNvSpPr/>
            <p:nvPr/>
          </p:nvSpPr>
          <p:spPr>
            <a:xfrm rot="20897327">
              <a:off x="895325" y="4546608"/>
              <a:ext cx="500066" cy="42862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grpSp>
          <p:nvGrpSpPr>
            <p:cNvPr id="15" name="Group 83"/>
            <p:cNvGrpSpPr>
              <a:grpSpLocks/>
            </p:cNvGrpSpPr>
            <p:nvPr/>
          </p:nvGrpSpPr>
          <p:grpSpPr bwMode="auto">
            <a:xfrm>
              <a:off x="-571536" y="3143248"/>
              <a:ext cx="2500330" cy="2786082"/>
              <a:chOff x="357158" y="3144042"/>
              <a:chExt cx="2500330" cy="2786082"/>
            </a:xfrm>
          </p:grpSpPr>
          <p:grpSp>
            <p:nvGrpSpPr>
              <p:cNvPr id="16" name="Group 39"/>
              <p:cNvGrpSpPr/>
              <p:nvPr/>
            </p:nvGrpSpPr>
            <p:grpSpPr>
              <a:xfrm>
                <a:off x="714348" y="4429132"/>
                <a:ext cx="1714512" cy="1071570"/>
                <a:chOff x="714348" y="4429132"/>
                <a:chExt cx="1714512" cy="1071570"/>
              </a:xfrm>
              <a:noFill/>
            </p:grpSpPr>
            <p:sp>
              <p:nvSpPr>
                <p:cNvPr id="24" name="Rectangle 92"/>
                <p:cNvSpPr/>
                <p:nvPr/>
              </p:nvSpPr>
              <p:spPr>
                <a:xfrm>
                  <a:off x="714348" y="4429132"/>
                  <a:ext cx="1714512" cy="1071570"/>
                </a:xfrm>
                <a:prstGeom prst="rect">
                  <a:avLst/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l-GR"/>
                </a:p>
              </p:txBody>
            </p:sp>
            <p:cxnSp>
              <p:nvCxnSpPr>
                <p:cNvPr id="25" name="Straight Connector 93"/>
                <p:cNvCxnSpPr/>
                <p:nvPr/>
              </p:nvCxnSpPr>
              <p:spPr>
                <a:xfrm>
                  <a:off x="714348" y="4713296"/>
                  <a:ext cx="1714512" cy="1588"/>
                </a:xfrm>
                <a:prstGeom prst="lin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94"/>
                <p:cNvCxnSpPr/>
                <p:nvPr/>
              </p:nvCxnSpPr>
              <p:spPr>
                <a:xfrm>
                  <a:off x="714348" y="5000636"/>
                  <a:ext cx="1714512" cy="1588"/>
                </a:xfrm>
                <a:prstGeom prst="lin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95"/>
                <p:cNvCxnSpPr/>
                <p:nvPr/>
              </p:nvCxnSpPr>
              <p:spPr>
                <a:xfrm>
                  <a:off x="714348" y="5286388"/>
                  <a:ext cx="1714512" cy="1588"/>
                </a:xfrm>
                <a:prstGeom prst="lin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85"/>
              <p:cNvCxnSpPr>
                <a:endCxn id="24" idx="0"/>
              </p:cNvCxnSpPr>
              <p:nvPr/>
            </p:nvCxnSpPr>
            <p:spPr>
              <a:xfrm>
                <a:off x="357158" y="3856834"/>
                <a:ext cx="1214446" cy="571504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86"/>
              <p:cNvCxnSpPr/>
              <p:nvPr/>
            </p:nvCxnSpPr>
            <p:spPr>
              <a:xfrm flipV="1">
                <a:off x="1500166" y="3856834"/>
                <a:ext cx="1214446" cy="571504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87"/>
              <p:cNvCxnSpPr/>
              <p:nvPr/>
            </p:nvCxnSpPr>
            <p:spPr>
              <a:xfrm>
                <a:off x="857224" y="4112424"/>
                <a:ext cx="1785951" cy="85725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88"/>
              <p:cNvCxnSpPr/>
              <p:nvPr/>
            </p:nvCxnSpPr>
            <p:spPr>
              <a:xfrm rot="5400000" flipH="1" flipV="1">
                <a:off x="150782" y="4536289"/>
                <a:ext cx="2786082" cy="1588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prstDash val="dash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rc 89"/>
              <p:cNvSpPr/>
              <p:nvPr/>
            </p:nvSpPr>
            <p:spPr>
              <a:xfrm>
                <a:off x="1785918" y="4214025"/>
                <a:ext cx="500066" cy="1000132"/>
              </a:xfrm>
              <a:prstGeom prst="arc">
                <a:avLst>
                  <a:gd name="adj1" fmla="val 16200000"/>
                  <a:gd name="adj2" fmla="val 1569769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/>
              </a:p>
            </p:txBody>
          </p:sp>
          <p:sp>
            <p:nvSpPr>
              <p:cNvPr id="22" name="TextBox 90"/>
              <p:cNvSpPr txBox="1">
                <a:spLocks noChangeArrowheads="1"/>
              </p:cNvSpPr>
              <p:nvPr/>
            </p:nvSpPr>
            <p:spPr bwMode="auto">
              <a:xfrm>
                <a:off x="2353824" y="4214818"/>
                <a:ext cx="5036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2400" dirty="0"/>
                  <a:t>2</a:t>
                </a:r>
                <a:r>
                  <a:rPr lang="el-GR" sz="2400" dirty="0"/>
                  <a:t>θ</a:t>
                </a:r>
              </a:p>
            </p:txBody>
          </p:sp>
          <p:cxnSp>
            <p:nvCxnSpPr>
              <p:cNvPr id="23" name="Straight Arrow Connector 91"/>
              <p:cNvCxnSpPr/>
              <p:nvPr/>
            </p:nvCxnSpPr>
            <p:spPr>
              <a:xfrm rot="5400000" flipH="1" flipV="1">
                <a:off x="1008037" y="3893347"/>
                <a:ext cx="1071571" cy="1588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prstDash val="dash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87"/>
          <p:cNvGrpSpPr>
            <a:grpSpLocks/>
          </p:cNvGrpSpPr>
          <p:nvPr/>
        </p:nvGrpSpPr>
        <p:grpSpPr bwMode="auto">
          <a:xfrm>
            <a:off x="7422775" y="-510483"/>
            <a:ext cx="500063" cy="2643188"/>
            <a:chOff x="928662" y="928670"/>
            <a:chExt cx="1571636" cy="1428760"/>
          </a:xfrm>
        </p:grpSpPr>
        <p:sp>
          <p:nvSpPr>
            <p:cNvPr id="29" name="Arc 70"/>
            <p:cNvSpPr/>
            <p:nvPr/>
          </p:nvSpPr>
          <p:spPr>
            <a:xfrm rot="5400000">
              <a:off x="608440" y="1248894"/>
              <a:ext cx="1428760" cy="788312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30" name="Arc 71"/>
            <p:cNvSpPr/>
            <p:nvPr/>
          </p:nvSpPr>
          <p:spPr>
            <a:xfrm rot="16200000" flipH="1">
              <a:off x="1394256" y="1251388"/>
              <a:ext cx="1428760" cy="783324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</p:grpSp>
      <p:cxnSp>
        <p:nvCxnSpPr>
          <p:cNvPr id="31" name="Straight Connector 65"/>
          <p:cNvCxnSpPr/>
          <p:nvPr/>
        </p:nvCxnSpPr>
        <p:spPr>
          <a:xfrm>
            <a:off x="6732240" y="2132705"/>
            <a:ext cx="21043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21"/>
          <p:cNvSpPr txBox="1">
            <a:spLocks noChangeArrowheads="1"/>
          </p:cNvSpPr>
          <p:nvPr/>
        </p:nvSpPr>
        <p:spPr bwMode="auto">
          <a:xfrm>
            <a:off x="7744348" y="5395590"/>
            <a:ext cx="109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dirty="0"/>
              <a:t>&lt;</a:t>
            </a:r>
            <a:r>
              <a:rPr lang="en-US" sz="2800" dirty="0"/>
              <a:t>1</a:t>
            </a:r>
            <a:r>
              <a:rPr lang="el-GR" sz="2800" dirty="0"/>
              <a:t>00&gt;</a:t>
            </a:r>
          </a:p>
        </p:txBody>
      </p:sp>
      <p:sp>
        <p:nvSpPr>
          <p:cNvPr id="34" name="TextBox 123"/>
          <p:cNvSpPr txBox="1">
            <a:spLocks noChangeArrowheads="1"/>
          </p:cNvSpPr>
          <p:nvPr/>
        </p:nvSpPr>
        <p:spPr bwMode="auto">
          <a:xfrm>
            <a:off x="8218435" y="2197893"/>
            <a:ext cx="503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/>
              <a:t>2</a:t>
            </a:r>
            <a:r>
              <a:rPr lang="el-GR" sz="2400" dirty="0"/>
              <a:t>θ</a:t>
            </a:r>
          </a:p>
        </p:txBody>
      </p:sp>
    </p:spTree>
    <p:extLst>
      <p:ext uri="{BB962C8B-B14F-4D97-AF65-F5344CB8AC3E}">
        <p14:creationId xmlns:p14="http://schemas.microsoft.com/office/powerpoint/2010/main" xmlns="" val="21092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848872" cy="64234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2400" b="1" i="1" dirty="0" smtClean="0">
                <a:solidFill>
                  <a:srgbClr val="00B0F0"/>
                </a:solidFill>
              </a:rPr>
              <a:t>Τοποθέτηση δείγματος σε κατάλληλο υποδοχέα</a:t>
            </a:r>
            <a:endParaRPr lang="el-GR" sz="2400" b="1" i="1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8C6F25-DC1D-4B1D-AFCD-299D0E1ED20E}" type="slidenum">
              <a:rPr lang="el-GR"/>
              <a:pPr>
                <a:defRPr/>
              </a:pPr>
              <a:t>17</a:t>
            </a:fld>
            <a:endParaRPr lang="el-GR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672518519"/>
              </p:ext>
            </p:extLst>
          </p:nvPr>
        </p:nvGraphicFramePr>
        <p:xfrm>
          <a:off x="285720" y="1000108"/>
          <a:ext cx="8715404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3494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837DC4-EB9B-4A2E-A879-EB82B51E0940}" type="slidenum">
              <a:rPr lang="el-GR"/>
              <a:pPr>
                <a:defRPr/>
              </a:pPr>
              <a:t>18</a:t>
            </a:fld>
            <a:endParaRPr lang="el-GR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xmlns="" val="1465117088"/>
              </p:ext>
            </p:extLst>
          </p:nvPr>
        </p:nvGraphicFramePr>
        <p:xfrm>
          <a:off x="611560" y="4437112"/>
          <a:ext cx="4248472" cy="213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71600" y="0"/>
            <a:ext cx="6840760" cy="135421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Φύση υλικού,  πηγή, διάταξη οργάνου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b="1" i="1" dirty="0" smtClean="0"/>
              <a:t>Ασυμβατότητα χημικών στοιχείων με ακτινοβολίες πηγής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b="1" i="1" dirty="0" err="1" smtClean="0"/>
              <a:t>Άκαταλληλότητα</a:t>
            </a:r>
            <a:r>
              <a:rPr lang="el-GR" b="1" i="1" dirty="0" smtClean="0"/>
              <a:t> ακτινοβολιών για ανίχνευση  φάσεων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b="1" i="1" dirty="0" smtClean="0"/>
              <a:t>Σφάλματα οργάνου (ΠΧ ΜΕΤΑΤΟΠΙΣΗ)</a:t>
            </a:r>
            <a:endParaRPr lang="el-GR" i="1" dirty="0"/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0467672"/>
              </p:ext>
            </p:extLst>
          </p:nvPr>
        </p:nvGraphicFramePr>
        <p:xfrm>
          <a:off x="107504" y="1645063"/>
          <a:ext cx="5484748" cy="2723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5423"/>
                <a:gridCol w="1015365"/>
                <a:gridCol w="685800"/>
                <a:gridCol w="828040"/>
                <a:gridCol w="887095"/>
                <a:gridCol w="1343025"/>
              </a:tblGrid>
              <a:tr h="882650">
                <a:tc>
                  <a:txBody>
                    <a:bodyPr/>
                    <a:lstStyle/>
                    <a:p>
                      <a:pPr marL="6477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smtClean="0">
                          <a:effectLst/>
                        </a:rPr>
                        <a:t>Σ</a:t>
                      </a:r>
                      <a:r>
                        <a:rPr lang="el-GR" sz="1200" b="1" spc="-5" dirty="0" smtClean="0">
                          <a:effectLst/>
                        </a:rPr>
                        <a:t>τ</a:t>
                      </a:r>
                      <a:r>
                        <a:rPr lang="el-GR" sz="1200" b="1" dirty="0" smtClean="0">
                          <a:effectLst/>
                        </a:rPr>
                        <a:t>οι</a:t>
                      </a:r>
                      <a:r>
                        <a:rPr lang="el-GR" sz="1200" b="1" spc="-5" dirty="0" smtClean="0">
                          <a:effectLst/>
                        </a:rPr>
                        <a:t>χ</a:t>
                      </a:r>
                      <a:r>
                        <a:rPr lang="el-GR" sz="1200" b="1" dirty="0" smtClean="0">
                          <a:effectLst/>
                        </a:rPr>
                        <a:t>είο</a:t>
                      </a:r>
                    </a:p>
                    <a:p>
                      <a:pPr marL="6477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πηγής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Κ</a:t>
                      </a:r>
                      <a:r>
                        <a:rPr lang="el-GR" sz="800" b="1" dirty="0">
                          <a:effectLst/>
                        </a:rPr>
                        <a:t>α</a:t>
                      </a:r>
                      <a:r>
                        <a:rPr lang="el-GR" sz="800" b="1" spc="100" dirty="0">
                          <a:effectLst/>
                        </a:rPr>
                        <a:t> </a:t>
                      </a:r>
                      <a:r>
                        <a:rPr lang="el-GR" sz="1200" b="1" dirty="0">
                          <a:effectLst/>
                        </a:rPr>
                        <a:t>=</a:t>
                      </a:r>
                      <a:r>
                        <a:rPr lang="el-GR" sz="1200" b="1" spc="-5" dirty="0">
                          <a:effectLst/>
                        </a:rPr>
                        <a:t> </a:t>
                      </a:r>
                      <a:r>
                        <a:rPr lang="el-GR" sz="1200" b="1" dirty="0">
                          <a:effectLst/>
                        </a:rPr>
                        <a:t>Κ</a:t>
                      </a:r>
                      <a:r>
                        <a:rPr lang="el-GR" sz="800" b="1" dirty="0">
                          <a:effectLst/>
                        </a:rPr>
                        <a:t>α</a:t>
                      </a:r>
                      <a:r>
                        <a:rPr lang="el-GR" sz="800" b="1" spc="5" dirty="0">
                          <a:effectLst/>
                        </a:rPr>
                        <a:t>1</a:t>
                      </a:r>
                      <a:r>
                        <a:rPr lang="el-GR" sz="1200" b="1" dirty="0">
                          <a:effectLst/>
                        </a:rPr>
                        <a:t>+</a:t>
                      </a:r>
                      <a:r>
                        <a:rPr lang="el-GR" sz="1200" b="1" spc="-5" dirty="0">
                          <a:effectLst/>
                        </a:rPr>
                        <a:t> </a:t>
                      </a:r>
                      <a:r>
                        <a:rPr lang="el-GR" sz="1200" b="1" dirty="0">
                          <a:effectLst/>
                        </a:rPr>
                        <a:t>Κ</a:t>
                      </a:r>
                      <a:r>
                        <a:rPr lang="el-GR" sz="800" b="1" dirty="0">
                          <a:effectLst/>
                        </a:rPr>
                        <a:t>α2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Σ</a:t>
                      </a:r>
                      <a:r>
                        <a:rPr lang="el-GR" sz="1200" b="1" spc="-5" dirty="0">
                          <a:effectLst/>
                        </a:rPr>
                        <a:t>τ</a:t>
                      </a:r>
                      <a:r>
                        <a:rPr lang="el-GR" sz="1200" b="1" dirty="0">
                          <a:effectLst/>
                        </a:rPr>
                        <a:t>οι</a:t>
                      </a:r>
                      <a:r>
                        <a:rPr lang="el-GR" sz="1200" b="1" spc="-5" dirty="0">
                          <a:effectLst/>
                        </a:rPr>
                        <a:t>χ</a:t>
                      </a:r>
                      <a:r>
                        <a:rPr lang="el-GR" sz="1200" b="1" dirty="0">
                          <a:effectLst/>
                        </a:rPr>
                        <a:t>είο</a:t>
                      </a:r>
                      <a:endParaRPr lang="el-GR" sz="1100" b="1" dirty="0">
                        <a:effectLst/>
                      </a:endParaRPr>
                    </a:p>
                    <a:p>
                      <a:pPr marL="819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Φί</a:t>
                      </a:r>
                      <a:r>
                        <a:rPr lang="el-GR" sz="1200" b="1" spc="-5" dirty="0">
                          <a:effectLst/>
                        </a:rPr>
                        <a:t>λ</a:t>
                      </a:r>
                      <a:r>
                        <a:rPr lang="el-GR" sz="1200" b="1" dirty="0">
                          <a:effectLst/>
                        </a:rPr>
                        <a:t>τρου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marR="4191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Πυ</a:t>
                      </a:r>
                      <a:r>
                        <a:rPr lang="el-GR" sz="1200" b="1" spc="-5" dirty="0">
                          <a:effectLst/>
                        </a:rPr>
                        <a:t>κ</a:t>
                      </a:r>
                      <a:r>
                        <a:rPr lang="el-GR" sz="1200" b="1" dirty="0">
                          <a:effectLst/>
                        </a:rPr>
                        <a:t>νό</a:t>
                      </a:r>
                      <a:r>
                        <a:rPr lang="el-GR" sz="1200" b="1" spc="-5" dirty="0">
                          <a:effectLst/>
                        </a:rPr>
                        <a:t>τη</a:t>
                      </a:r>
                      <a:r>
                        <a:rPr lang="el-GR" sz="1200" b="1" dirty="0">
                          <a:effectLst/>
                        </a:rPr>
                        <a:t>τα</a:t>
                      </a:r>
                      <a:endParaRPr lang="el-GR" sz="1100" b="1" dirty="0">
                        <a:effectLst/>
                      </a:endParaRPr>
                    </a:p>
                    <a:p>
                      <a:pPr marL="174625" marR="17462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φ</a:t>
                      </a:r>
                      <a:r>
                        <a:rPr lang="el-GR" sz="1200" b="1" spc="5" dirty="0">
                          <a:effectLst/>
                        </a:rPr>
                        <a:t>ί</a:t>
                      </a:r>
                      <a:r>
                        <a:rPr lang="el-GR" sz="1200" b="1" spc="-5" dirty="0">
                          <a:effectLst/>
                        </a:rPr>
                        <a:t>λ</a:t>
                      </a:r>
                      <a:r>
                        <a:rPr lang="el-GR" sz="1200" b="1" dirty="0">
                          <a:effectLst/>
                        </a:rPr>
                        <a:t>τρο</a:t>
                      </a:r>
                      <a:endParaRPr lang="el-GR" sz="1100" b="1" dirty="0">
                        <a:effectLst/>
                      </a:endParaRPr>
                    </a:p>
                    <a:p>
                      <a:pPr marL="206375" marR="207010" algn="ctr">
                        <a:lnSpc>
                          <a:spcPts val="1420"/>
                        </a:lnSpc>
                        <a:spcAft>
                          <a:spcPts val="0"/>
                        </a:spcAft>
                      </a:pPr>
                      <a:r>
                        <a:rPr lang="el-GR" sz="1200" b="1" spc="-10" dirty="0">
                          <a:effectLst/>
                        </a:rPr>
                        <a:t>g</a:t>
                      </a:r>
                      <a:r>
                        <a:rPr lang="el-GR" sz="1200" b="1" dirty="0">
                          <a:effectLst/>
                        </a:rPr>
                        <a:t>/cm</a:t>
                      </a:r>
                      <a:r>
                        <a:rPr lang="el-GR" sz="800" b="1" dirty="0">
                          <a:effectLst/>
                        </a:rPr>
                        <a:t>3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9075" marR="21971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Π</a:t>
                      </a:r>
                      <a:r>
                        <a:rPr lang="el-GR" sz="1200" b="1" spc="-5" dirty="0">
                          <a:effectLst/>
                        </a:rPr>
                        <a:t>άχ</a:t>
                      </a:r>
                      <a:r>
                        <a:rPr lang="el-GR" sz="1200" b="1" dirty="0">
                          <a:effectLst/>
                        </a:rPr>
                        <a:t>ος</a:t>
                      </a:r>
                      <a:endParaRPr lang="el-GR" sz="1100" b="1" dirty="0">
                        <a:effectLst/>
                      </a:endParaRPr>
                    </a:p>
                    <a:p>
                      <a:pPr marL="75565" marR="76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φ</a:t>
                      </a:r>
                      <a:r>
                        <a:rPr lang="el-GR" sz="1200" b="1" spc="5" dirty="0">
                          <a:effectLst/>
                        </a:rPr>
                        <a:t>ί</a:t>
                      </a:r>
                      <a:r>
                        <a:rPr lang="el-GR" sz="1200" b="1" spc="-5" dirty="0">
                          <a:effectLst/>
                        </a:rPr>
                        <a:t>λ</a:t>
                      </a:r>
                      <a:r>
                        <a:rPr lang="el-GR" sz="1200" b="1" dirty="0">
                          <a:effectLst/>
                        </a:rPr>
                        <a:t>τρου</a:t>
                      </a:r>
                      <a:r>
                        <a:rPr lang="el-GR" sz="1200" b="1" spc="5" dirty="0">
                          <a:effectLst/>
                        </a:rPr>
                        <a:t> </a:t>
                      </a:r>
                      <a:r>
                        <a:rPr lang="el-GR" sz="1200" b="1" dirty="0">
                          <a:effectLst/>
                        </a:rPr>
                        <a:t>σε</a:t>
                      </a:r>
                      <a:endParaRPr lang="el-GR" sz="1100" b="1" dirty="0">
                        <a:effectLst/>
                      </a:endParaRPr>
                    </a:p>
                    <a:p>
                      <a:pPr marL="296545" marR="2965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mm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Σ</a:t>
                      </a:r>
                      <a:r>
                        <a:rPr lang="el-GR" sz="1200" b="1" spc="-5" dirty="0">
                          <a:effectLst/>
                        </a:rPr>
                        <a:t>τ</a:t>
                      </a:r>
                      <a:r>
                        <a:rPr lang="el-GR" sz="1200" b="1" dirty="0">
                          <a:effectLst/>
                        </a:rPr>
                        <a:t>οι</a:t>
                      </a:r>
                      <a:r>
                        <a:rPr lang="el-GR" sz="1200" b="1" spc="-5" dirty="0">
                          <a:effectLst/>
                        </a:rPr>
                        <a:t>χ</a:t>
                      </a:r>
                      <a:r>
                        <a:rPr lang="el-GR" sz="1200" b="1" dirty="0">
                          <a:effectLst/>
                        </a:rPr>
                        <a:t>εία</a:t>
                      </a:r>
                      <a:r>
                        <a:rPr lang="el-GR" sz="1200" b="1" spc="-5" dirty="0">
                          <a:effectLst/>
                        </a:rPr>
                        <a:t> </a:t>
                      </a:r>
                      <a:r>
                        <a:rPr lang="el-GR" sz="1200" b="1" spc="10" dirty="0">
                          <a:effectLst/>
                        </a:rPr>
                        <a:t>τ</a:t>
                      </a:r>
                      <a:r>
                        <a:rPr lang="el-GR" sz="1200" b="1" dirty="0">
                          <a:effectLst/>
                        </a:rPr>
                        <a:t>α</a:t>
                      </a:r>
                      <a:r>
                        <a:rPr lang="el-GR" sz="1200" b="1" spc="-5" dirty="0">
                          <a:effectLst/>
                        </a:rPr>
                        <a:t> </a:t>
                      </a:r>
                      <a:r>
                        <a:rPr lang="el-GR" sz="1200" b="1" dirty="0">
                          <a:effectLst/>
                        </a:rPr>
                        <a:t>ο</a:t>
                      </a:r>
                      <a:r>
                        <a:rPr lang="el-GR" sz="1200" b="1" spc="-5" dirty="0">
                          <a:effectLst/>
                        </a:rPr>
                        <a:t>π</a:t>
                      </a:r>
                      <a:r>
                        <a:rPr lang="el-GR" sz="1200" b="1" dirty="0">
                          <a:effectLst/>
                        </a:rPr>
                        <a:t>οία</a:t>
                      </a:r>
                      <a:endParaRPr lang="el-GR" sz="1100" b="1" dirty="0">
                        <a:effectLst/>
                      </a:endParaRPr>
                    </a:p>
                    <a:p>
                      <a:pPr marL="64770" marR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είν</a:t>
                      </a:r>
                      <a:r>
                        <a:rPr lang="el-GR" sz="1200" b="1" spc="-5" dirty="0">
                          <a:effectLst/>
                        </a:rPr>
                        <a:t>α</a:t>
                      </a:r>
                      <a:r>
                        <a:rPr lang="el-GR" sz="1200" b="1" dirty="0">
                          <a:effectLst/>
                        </a:rPr>
                        <a:t>ι </a:t>
                      </a:r>
                      <a:r>
                        <a:rPr lang="el-GR" sz="1200" b="1" spc="-5" dirty="0">
                          <a:effectLst/>
                        </a:rPr>
                        <a:t>α</a:t>
                      </a:r>
                      <a:r>
                        <a:rPr lang="el-GR" sz="1200" b="1" dirty="0">
                          <a:effectLst/>
                        </a:rPr>
                        <a:t>σ</a:t>
                      </a:r>
                      <a:r>
                        <a:rPr lang="el-GR" sz="1200" b="1" spc="5" dirty="0">
                          <a:effectLst/>
                        </a:rPr>
                        <a:t>ύμ</a:t>
                      </a:r>
                      <a:r>
                        <a:rPr lang="el-GR" sz="1200" b="1" dirty="0">
                          <a:effectLst/>
                        </a:rPr>
                        <a:t>β</a:t>
                      </a:r>
                      <a:r>
                        <a:rPr lang="el-GR" sz="1200" b="1" spc="-5" dirty="0">
                          <a:effectLst/>
                        </a:rPr>
                        <a:t>α</a:t>
                      </a:r>
                      <a:r>
                        <a:rPr lang="el-GR" sz="1200" b="1" dirty="0">
                          <a:effectLst/>
                        </a:rPr>
                        <a:t>τα</a:t>
                      </a:r>
                      <a:r>
                        <a:rPr lang="el-GR" sz="1200" b="1" spc="-5" dirty="0">
                          <a:effectLst/>
                        </a:rPr>
                        <a:t> </a:t>
                      </a:r>
                      <a:r>
                        <a:rPr lang="el-GR" sz="1200" b="1" spc="5" dirty="0">
                          <a:effectLst/>
                        </a:rPr>
                        <a:t>μ</a:t>
                      </a:r>
                      <a:r>
                        <a:rPr lang="el-GR" sz="1200" b="1" dirty="0">
                          <a:effectLst/>
                        </a:rPr>
                        <a:t>ε τις </a:t>
                      </a:r>
                      <a:r>
                        <a:rPr lang="el-GR" sz="1200" b="1" spc="-5" dirty="0">
                          <a:effectLst/>
                        </a:rPr>
                        <a:t>α</a:t>
                      </a:r>
                      <a:r>
                        <a:rPr lang="el-GR" sz="1200" b="1" dirty="0">
                          <a:effectLst/>
                        </a:rPr>
                        <a:t>ν</a:t>
                      </a:r>
                      <a:r>
                        <a:rPr lang="el-GR" sz="1200" b="1" spc="-5" dirty="0">
                          <a:effectLst/>
                        </a:rPr>
                        <a:t>τ</a:t>
                      </a:r>
                      <a:r>
                        <a:rPr lang="el-GR" sz="1200" b="1" dirty="0">
                          <a:effectLst/>
                        </a:rPr>
                        <a:t>ίστοι</a:t>
                      </a:r>
                      <a:r>
                        <a:rPr lang="el-GR" sz="1200" b="1" spc="-5" dirty="0">
                          <a:effectLst/>
                        </a:rPr>
                        <a:t>χ</a:t>
                      </a:r>
                      <a:r>
                        <a:rPr lang="el-GR" sz="1200" b="1" dirty="0">
                          <a:effectLst/>
                        </a:rPr>
                        <a:t>ες </a:t>
                      </a:r>
                      <a:r>
                        <a:rPr lang="el-GR" sz="1200" b="1" spc="-5" dirty="0">
                          <a:effectLst/>
                        </a:rPr>
                        <a:t>ακ</a:t>
                      </a:r>
                      <a:r>
                        <a:rPr lang="el-GR" sz="1200" b="1" dirty="0">
                          <a:effectLst/>
                        </a:rPr>
                        <a:t>τι</a:t>
                      </a:r>
                      <a:r>
                        <a:rPr lang="el-GR" sz="1200" b="1" spc="-5" dirty="0">
                          <a:effectLst/>
                        </a:rPr>
                        <a:t>ν</a:t>
                      </a:r>
                      <a:r>
                        <a:rPr lang="el-GR" sz="1200" b="1" dirty="0">
                          <a:effectLst/>
                        </a:rPr>
                        <a:t>οβο</a:t>
                      </a:r>
                      <a:r>
                        <a:rPr lang="el-GR" sz="1200" b="1" spc="-5" dirty="0">
                          <a:effectLst/>
                        </a:rPr>
                        <a:t>λ</a:t>
                      </a:r>
                      <a:r>
                        <a:rPr lang="el-GR" sz="1200" b="1" dirty="0">
                          <a:effectLst/>
                        </a:rPr>
                        <a:t>ίες</a:t>
                      </a:r>
                      <a:r>
                        <a:rPr lang="el-GR" sz="1200" b="1" spc="5" dirty="0">
                          <a:effectLst/>
                        </a:rPr>
                        <a:t> </a:t>
                      </a:r>
                      <a:r>
                        <a:rPr lang="el-GR" sz="1200" b="1" dirty="0">
                          <a:effectLst/>
                        </a:rPr>
                        <a:t>τ</a:t>
                      </a:r>
                      <a:r>
                        <a:rPr lang="el-GR" sz="1200" b="1" spc="-5" dirty="0">
                          <a:effectLst/>
                        </a:rPr>
                        <a:t>η</a:t>
                      </a:r>
                      <a:r>
                        <a:rPr lang="el-GR" sz="1200" b="1" dirty="0">
                          <a:effectLst/>
                        </a:rPr>
                        <a:t>ς </a:t>
                      </a:r>
                      <a:r>
                        <a:rPr lang="el-GR" sz="1200" b="1" spc="-5" dirty="0">
                          <a:effectLst/>
                        </a:rPr>
                        <a:t>π</a:t>
                      </a:r>
                      <a:r>
                        <a:rPr lang="el-GR" sz="1200" b="1" dirty="0">
                          <a:effectLst/>
                        </a:rPr>
                        <a:t>ρώτης στ</a:t>
                      </a:r>
                      <a:r>
                        <a:rPr lang="el-GR" sz="1200" b="1" spc="-5" dirty="0">
                          <a:effectLst/>
                        </a:rPr>
                        <a:t>ή</a:t>
                      </a:r>
                      <a:r>
                        <a:rPr lang="el-GR" sz="1200" b="1" spc="5" dirty="0">
                          <a:effectLst/>
                        </a:rPr>
                        <a:t>λ</a:t>
                      </a:r>
                      <a:r>
                        <a:rPr lang="el-GR" sz="1200" b="1" spc="-5" dirty="0">
                          <a:effectLst/>
                        </a:rPr>
                        <a:t>η</a:t>
                      </a:r>
                      <a:r>
                        <a:rPr lang="el-GR" sz="1200" b="1" dirty="0">
                          <a:effectLst/>
                        </a:rPr>
                        <a:t>ς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1610">
                <a:tc>
                  <a:txBody>
                    <a:bodyPr/>
                    <a:lstStyle/>
                    <a:p>
                      <a:pPr marL="222250" marR="222885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spc="5" dirty="0" err="1">
                          <a:solidFill>
                            <a:srgbClr val="00B050"/>
                          </a:solidFill>
                          <a:effectLst/>
                        </a:rPr>
                        <a:t>Cr</a:t>
                      </a:r>
                      <a:endParaRPr lang="el-GR" sz="11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8925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00B050"/>
                          </a:solidFill>
                          <a:effectLst/>
                        </a:rPr>
                        <a:t>2.2909 </a:t>
                      </a:r>
                      <a:r>
                        <a:rPr lang="el-GR" sz="1200" b="1" dirty="0" err="1">
                          <a:solidFill>
                            <a:srgbClr val="00B050"/>
                          </a:solidFill>
                          <a:effectLst/>
                        </a:rPr>
                        <a:t>A</a:t>
                      </a:r>
                      <a:r>
                        <a:rPr lang="el-GR" sz="800" b="1" dirty="0" err="1">
                          <a:solidFill>
                            <a:srgbClr val="00B050"/>
                          </a:solidFill>
                          <a:effectLst/>
                        </a:rPr>
                        <a:t>o</a:t>
                      </a:r>
                      <a:endParaRPr lang="el-GR" sz="11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7340" marR="212725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solidFill>
                            <a:srgbClr val="00B050"/>
                          </a:solidFill>
                          <a:effectLst/>
                        </a:rPr>
                        <a:t>V</a:t>
                      </a:r>
                      <a:endParaRPr lang="el-GR" sz="1100" b="1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00B050"/>
                          </a:solidFill>
                          <a:effectLst/>
                        </a:rPr>
                        <a:t>0.009</a:t>
                      </a:r>
                      <a:endParaRPr lang="el-GR" sz="11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solidFill>
                            <a:srgbClr val="00B050"/>
                          </a:solidFill>
                          <a:effectLst/>
                        </a:rPr>
                        <a:t>0.016</a:t>
                      </a:r>
                      <a:endParaRPr lang="el-GR" sz="1100" b="1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err="1">
                          <a:solidFill>
                            <a:srgbClr val="00B050"/>
                          </a:solidFill>
                          <a:effectLst/>
                        </a:rPr>
                        <a:t>Ti</a:t>
                      </a:r>
                      <a:r>
                        <a:rPr lang="el-GR" sz="1200" b="1" dirty="0">
                          <a:solidFill>
                            <a:srgbClr val="00B050"/>
                          </a:solidFill>
                          <a:effectLst/>
                        </a:rPr>
                        <a:t>, </a:t>
                      </a:r>
                      <a:r>
                        <a:rPr lang="el-GR" sz="1200" b="1" spc="5" dirty="0" err="1">
                          <a:solidFill>
                            <a:srgbClr val="00B050"/>
                          </a:solidFill>
                          <a:effectLst/>
                        </a:rPr>
                        <a:t>S</a:t>
                      </a:r>
                      <a:r>
                        <a:rPr lang="el-GR" sz="1200" b="1" spc="-5" dirty="0" err="1">
                          <a:solidFill>
                            <a:srgbClr val="00B050"/>
                          </a:solidFill>
                          <a:effectLst/>
                        </a:rPr>
                        <a:t>c</a:t>
                      </a:r>
                      <a:r>
                        <a:rPr lang="el-GR" sz="1200" b="1" dirty="0">
                          <a:solidFill>
                            <a:srgbClr val="00B050"/>
                          </a:solidFill>
                          <a:effectLst/>
                        </a:rPr>
                        <a:t>, </a:t>
                      </a:r>
                      <a:r>
                        <a:rPr lang="el-GR" sz="1200" b="1" dirty="0" err="1">
                          <a:solidFill>
                            <a:srgbClr val="00B050"/>
                          </a:solidFill>
                          <a:effectLst/>
                        </a:rPr>
                        <a:t>Ca</a:t>
                      </a:r>
                      <a:endParaRPr lang="el-GR" sz="11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2880">
                <a:tc>
                  <a:txBody>
                    <a:bodyPr/>
                    <a:lstStyle/>
                    <a:p>
                      <a:pPr marL="222250" marR="225425" algn="ctr">
                        <a:lnSpc>
                          <a:spcPts val="1345"/>
                        </a:lnSpc>
                        <a:spcAft>
                          <a:spcPts val="0"/>
                        </a:spcAft>
                      </a:pPr>
                      <a:r>
                        <a:rPr lang="el-GR" sz="1200" b="1" spc="-5" dirty="0" err="1">
                          <a:effectLst/>
                        </a:rPr>
                        <a:t>Fe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3370">
                        <a:lnSpc>
                          <a:spcPts val="134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effectLst/>
                        </a:rPr>
                        <a:t>1.9373</a:t>
                      </a:r>
                      <a:endParaRPr lang="el-GR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8280" marR="209550" algn="ctr">
                        <a:lnSpc>
                          <a:spcPts val="134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effectLst/>
                        </a:rPr>
                        <a:t>Mn</a:t>
                      </a:r>
                      <a:endParaRPr lang="el-GR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ts val="134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effectLst/>
                        </a:rPr>
                        <a:t>0.012</a:t>
                      </a:r>
                      <a:endParaRPr lang="el-GR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9240">
                        <a:lnSpc>
                          <a:spcPts val="134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effectLst/>
                        </a:rPr>
                        <a:t>0.016</a:t>
                      </a:r>
                      <a:endParaRPr lang="el-GR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0530">
                        <a:lnSpc>
                          <a:spcPts val="134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effectLst/>
                        </a:rPr>
                        <a:t>Cr,</a:t>
                      </a:r>
                      <a:r>
                        <a:rPr lang="el-GR" sz="1200" b="1" spc="-5">
                          <a:effectLst/>
                        </a:rPr>
                        <a:t>V</a:t>
                      </a:r>
                      <a:r>
                        <a:rPr lang="el-GR" sz="1200" b="1">
                          <a:effectLst/>
                        </a:rPr>
                        <a:t>,Ti</a:t>
                      </a:r>
                      <a:endParaRPr lang="el-GR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1610">
                <a:tc>
                  <a:txBody>
                    <a:bodyPr/>
                    <a:lstStyle/>
                    <a:p>
                      <a:pPr marL="210185" marR="20955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spc="5" dirty="0" err="1">
                          <a:effectLst/>
                        </a:rPr>
                        <a:t>Co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337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effectLst/>
                        </a:rPr>
                        <a:t>1.7902</a:t>
                      </a:r>
                      <a:endParaRPr lang="el-GR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 marR="240665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spc="-5" dirty="0" err="1">
                          <a:effectLst/>
                        </a:rPr>
                        <a:t>Fe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effectLst/>
                        </a:rPr>
                        <a:t>0.014</a:t>
                      </a:r>
                      <a:endParaRPr lang="el-GR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924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effectLst/>
                        </a:rPr>
                        <a:t>0.018</a:t>
                      </a:r>
                      <a:endParaRPr lang="el-GR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243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effectLst/>
                        </a:rPr>
                        <a:t>Mn,</a:t>
                      </a:r>
                      <a:r>
                        <a:rPr lang="el-GR" sz="1200" b="1" spc="5">
                          <a:effectLst/>
                        </a:rPr>
                        <a:t>C</a:t>
                      </a:r>
                      <a:r>
                        <a:rPr lang="el-GR" sz="1200" b="1">
                          <a:effectLst/>
                        </a:rPr>
                        <a:t>r,V</a:t>
                      </a:r>
                      <a:endParaRPr lang="el-GR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21829">
                <a:tc>
                  <a:txBody>
                    <a:bodyPr/>
                    <a:lstStyle/>
                    <a:p>
                      <a:pPr marL="222250" marR="224155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err="1">
                          <a:effectLst/>
                        </a:rPr>
                        <a:t>Ni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9337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1.6591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25425" marR="22606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spc="5" dirty="0" err="1">
                          <a:effectLst/>
                        </a:rPr>
                        <a:t>Co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0.014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6924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effectLst/>
                        </a:rPr>
                        <a:t>0.013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spc="-5" dirty="0" err="1">
                          <a:effectLst/>
                        </a:rPr>
                        <a:t>Fe</a:t>
                      </a:r>
                      <a:r>
                        <a:rPr lang="el-GR" sz="1200" b="1" dirty="0" err="1">
                          <a:effectLst/>
                        </a:rPr>
                        <a:t>,Mn,</a:t>
                      </a:r>
                      <a:r>
                        <a:rPr lang="el-GR" sz="1200" b="1" spc="5" dirty="0" err="1">
                          <a:effectLst/>
                        </a:rPr>
                        <a:t>C</a:t>
                      </a:r>
                      <a:r>
                        <a:rPr lang="el-GR" sz="1200" b="1" dirty="0" err="1">
                          <a:effectLst/>
                        </a:rPr>
                        <a:t>r</a:t>
                      </a:r>
                      <a:endParaRPr lang="el-G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1610">
                <a:tc>
                  <a:txBody>
                    <a:bodyPr/>
                    <a:lstStyle/>
                    <a:p>
                      <a:pPr marL="210185" marR="20955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spc="5" dirty="0" err="1">
                          <a:solidFill>
                            <a:srgbClr val="FF0000"/>
                          </a:solidFill>
                          <a:effectLst/>
                        </a:rPr>
                        <a:t>Cu</a:t>
                      </a:r>
                      <a:endParaRPr lang="el-GR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9337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FF0000"/>
                          </a:solidFill>
                          <a:effectLst/>
                        </a:rPr>
                        <a:t>1.5418</a:t>
                      </a:r>
                      <a:endParaRPr lang="el-GR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38760" marR="239395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err="1">
                          <a:solidFill>
                            <a:srgbClr val="FF0000"/>
                          </a:solidFill>
                          <a:effectLst/>
                        </a:rPr>
                        <a:t>Ni</a:t>
                      </a:r>
                      <a:endParaRPr lang="el-GR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FF0000"/>
                          </a:solidFill>
                          <a:effectLst/>
                        </a:rPr>
                        <a:t>0.019</a:t>
                      </a:r>
                      <a:endParaRPr lang="el-GR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6924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FF0000"/>
                          </a:solidFill>
                          <a:effectLst/>
                        </a:rPr>
                        <a:t>0.021</a:t>
                      </a:r>
                      <a:endParaRPr lang="el-GR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err="1">
                          <a:solidFill>
                            <a:srgbClr val="FF0000"/>
                          </a:solidFill>
                          <a:effectLst/>
                        </a:rPr>
                        <a:t>Co</a:t>
                      </a:r>
                      <a:r>
                        <a:rPr lang="el-GR" sz="1200" b="1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l-GR" sz="1200" b="1" spc="-5" dirty="0" err="1">
                          <a:solidFill>
                            <a:srgbClr val="FF0000"/>
                          </a:solidFill>
                          <a:effectLst/>
                        </a:rPr>
                        <a:t>Fe</a:t>
                      </a:r>
                      <a:r>
                        <a:rPr lang="el-GR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l-GR" sz="12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Mn</a:t>
                      </a:r>
                      <a:endParaRPr lang="el-GR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1610">
                <a:tc>
                  <a:txBody>
                    <a:bodyPr/>
                    <a:lstStyle/>
                    <a:p>
                      <a:pPr marL="193040" marR="19304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err="1">
                          <a:solidFill>
                            <a:srgbClr val="0000FF"/>
                          </a:solidFill>
                          <a:effectLst/>
                        </a:rPr>
                        <a:t>Mo</a:t>
                      </a:r>
                      <a:endParaRPr lang="el-GR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337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0000FF"/>
                          </a:solidFill>
                          <a:effectLst/>
                        </a:rPr>
                        <a:t>0.7107</a:t>
                      </a:r>
                      <a:endParaRPr lang="el-GR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3205" marR="24638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spc="-15">
                          <a:solidFill>
                            <a:srgbClr val="0000FF"/>
                          </a:solidFill>
                          <a:effectLst/>
                        </a:rPr>
                        <a:t>Zr</a:t>
                      </a:r>
                      <a:endParaRPr lang="el-GR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solidFill>
                            <a:srgbClr val="0000FF"/>
                          </a:solidFill>
                          <a:effectLst/>
                        </a:rPr>
                        <a:t>0.069</a:t>
                      </a:r>
                      <a:endParaRPr lang="el-GR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9240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solidFill>
                            <a:srgbClr val="0000FF"/>
                          </a:solidFill>
                          <a:effectLst/>
                        </a:rPr>
                        <a:t>0.108</a:t>
                      </a:r>
                      <a:endParaRPr lang="el-GR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7195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err="1">
                          <a:solidFill>
                            <a:srgbClr val="0000FF"/>
                          </a:solidFill>
                          <a:effectLst/>
                        </a:rPr>
                        <a:t>Y,Sr,Ru</a:t>
                      </a:r>
                      <a:endParaRPr lang="el-GR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pSp>
        <p:nvGrpSpPr>
          <p:cNvPr id="8" name="Ομάδα 7"/>
          <p:cNvGrpSpPr/>
          <p:nvPr/>
        </p:nvGrpSpPr>
        <p:grpSpPr>
          <a:xfrm>
            <a:off x="5553475" y="1664872"/>
            <a:ext cx="3563886" cy="828235"/>
            <a:chOff x="4308597" y="-396235"/>
            <a:chExt cx="3396258" cy="828235"/>
          </a:xfrm>
        </p:grpSpPr>
        <p:sp>
          <p:nvSpPr>
            <p:cNvPr id="9" name="Ορθογώνιο 8"/>
            <p:cNvSpPr/>
            <p:nvPr/>
          </p:nvSpPr>
          <p:spPr>
            <a:xfrm>
              <a:off x="4333981" y="0"/>
              <a:ext cx="3370874" cy="432000"/>
            </a:xfrm>
            <a:prstGeom prst="rect">
              <a:avLst/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Ορθογώνιο 9"/>
            <p:cNvSpPr/>
            <p:nvPr/>
          </p:nvSpPr>
          <p:spPr>
            <a:xfrm>
              <a:off x="4308597" y="-396235"/>
              <a:ext cx="3370874" cy="432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60960" rIns="106680" bIns="6096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Effect of specific absorption</a:t>
              </a:r>
              <a:endParaRPr lang="el-GR" sz="1500" kern="1200" dirty="0"/>
            </a:p>
          </p:txBody>
        </p:sp>
      </p:grpSp>
      <p:grpSp>
        <p:nvGrpSpPr>
          <p:cNvPr id="11" name="Ομάδα 10"/>
          <p:cNvGrpSpPr/>
          <p:nvPr/>
        </p:nvGrpSpPr>
        <p:grpSpPr>
          <a:xfrm>
            <a:off x="5616979" y="2923670"/>
            <a:ext cx="3816424" cy="918114"/>
            <a:chOff x="4104453" y="740971"/>
            <a:chExt cx="3600364" cy="1575630"/>
          </a:xfrm>
        </p:grpSpPr>
        <p:sp>
          <p:nvSpPr>
            <p:cNvPr id="13" name="Ορθογώνιο 12"/>
            <p:cNvSpPr/>
            <p:nvPr/>
          </p:nvSpPr>
          <p:spPr>
            <a:xfrm>
              <a:off x="4104453" y="740971"/>
              <a:ext cx="3600364" cy="1575630"/>
            </a:xfrm>
            <a:prstGeom prst="rect">
              <a:avLst/>
            </a:prstGeom>
          </p:spPr>
          <p:style>
            <a:ln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Ορθογώνιο 13"/>
            <p:cNvSpPr/>
            <p:nvPr/>
          </p:nvSpPr>
          <p:spPr>
            <a:xfrm>
              <a:off x="4104453" y="740971"/>
              <a:ext cx="3600364" cy="15756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Absorbing elements: Z</a:t>
              </a:r>
              <a:r>
                <a:rPr lang="en-US" sz="1400" kern="1200" baseline="-25000" dirty="0" smtClean="0"/>
                <a:t>AE</a:t>
              </a:r>
              <a:r>
                <a:rPr lang="en-US" sz="1400" kern="1200" dirty="0" smtClean="0"/>
                <a:t> =Z</a:t>
              </a:r>
              <a:r>
                <a:rPr lang="en-US" sz="1400" kern="1200" baseline="-25000" dirty="0" smtClean="0"/>
                <a:t>A</a:t>
              </a:r>
              <a:r>
                <a:rPr lang="en-US" sz="1400" baseline="-25000" dirty="0" smtClean="0"/>
                <a:t>S</a:t>
              </a:r>
              <a:r>
                <a:rPr lang="en-US" sz="1400" kern="1200" baseline="-25000" dirty="0" smtClean="0"/>
                <a:t>E</a:t>
              </a:r>
              <a:r>
                <a:rPr lang="en-US" sz="1400" kern="1200" dirty="0" smtClean="0"/>
                <a:t>  - 2</a:t>
              </a:r>
              <a:endParaRPr lang="el-GR" sz="1400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>
                  <a:solidFill>
                    <a:srgbClr val="FF0000"/>
                  </a:solidFill>
                </a:rPr>
                <a:t>Absorption</a:t>
              </a:r>
              <a:r>
                <a:rPr lang="en-US" sz="1400" kern="1200" dirty="0" smtClean="0"/>
                <a:t> </a:t>
              </a:r>
              <a:r>
                <a:rPr lang="en-US" sz="1400" kern="1200" dirty="0" smtClean="0">
                  <a:sym typeface="Symbol"/>
                </a:rPr>
                <a:t> fluorescent radiation: background increase</a:t>
              </a:r>
              <a:r>
                <a:rPr lang="el-GR" sz="1400" kern="1200" dirty="0" smtClean="0">
                  <a:sym typeface="Symbol"/>
                </a:rPr>
                <a:t> (</a:t>
              </a:r>
              <a:r>
                <a:rPr lang="el-GR" sz="1400" b="1" kern="1200" dirty="0" smtClean="0">
                  <a:solidFill>
                    <a:srgbClr val="FF0000"/>
                  </a:solidFill>
                  <a:sym typeface="Symbol"/>
                </a:rPr>
                <a:t>ΑΥΞΗΜΕΝΟ ΘΟΡΥΒΟ –ΧΑΝΩ ΜΙΚΡΕΣ ΚΟΡΥΦΕΣ</a:t>
              </a:r>
              <a:r>
                <a:rPr lang="el-GR" sz="1400" kern="1200" dirty="0" smtClean="0">
                  <a:sym typeface="Symbol"/>
                </a:rPr>
                <a:t>)</a:t>
              </a:r>
              <a:r>
                <a:rPr lang="en-US" sz="1400" kern="1200" dirty="0" smtClean="0">
                  <a:sym typeface="Symbol"/>
                </a:rPr>
                <a:t> </a:t>
              </a:r>
              <a:endParaRPr lang="el-GR" sz="1400" kern="1200" dirty="0"/>
            </a:p>
          </p:txBody>
        </p:sp>
      </p:grpSp>
      <p:grpSp>
        <p:nvGrpSpPr>
          <p:cNvPr id="15" name="Ομάδα 14"/>
          <p:cNvGrpSpPr/>
          <p:nvPr/>
        </p:nvGrpSpPr>
        <p:grpSpPr>
          <a:xfrm>
            <a:off x="5606751" y="2348607"/>
            <a:ext cx="3537249" cy="565222"/>
            <a:chOff x="4104453" y="175748"/>
            <a:chExt cx="3600364" cy="565222"/>
          </a:xfrm>
        </p:grpSpPr>
        <p:sp>
          <p:nvSpPr>
            <p:cNvPr id="16" name="Ορθογώνιο 15"/>
            <p:cNvSpPr/>
            <p:nvPr/>
          </p:nvSpPr>
          <p:spPr>
            <a:xfrm>
              <a:off x="4104453" y="175748"/>
              <a:ext cx="3600364" cy="565222"/>
            </a:xfrm>
            <a:prstGeom prst="rect">
              <a:avLst/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Ορθογώνιο 16"/>
            <p:cNvSpPr/>
            <p:nvPr/>
          </p:nvSpPr>
          <p:spPr>
            <a:xfrm>
              <a:off x="4104453" y="175748"/>
              <a:ext cx="3600364" cy="5652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Absorption: high on the short wavelength, low on the long wavelength</a:t>
              </a:r>
              <a:endParaRPr lang="el-GR" sz="1400" kern="1200" dirty="0"/>
            </a:p>
          </p:txBody>
        </p:sp>
      </p:grpSp>
      <p:pic>
        <p:nvPicPr>
          <p:cNvPr id="19" name="Content Placeholder 6" descr="LR8.e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60032" y="4071671"/>
            <a:ext cx="3782847" cy="27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26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992888" cy="40837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1800" b="1" i="1" dirty="0" smtClean="0">
                <a:solidFill>
                  <a:srgbClr val="00B0F0"/>
                </a:solidFill>
              </a:rPr>
              <a:t>ΣΥΝΘΗΚΕΣ ΚΑΙ ΔΕΔΟΜΕΝΑ ΑΝΑΛΥΣΗΣ </a:t>
            </a:r>
            <a:endParaRPr lang="el-GR" sz="1800" b="1" i="1" dirty="0">
              <a:solidFill>
                <a:srgbClr val="00B0F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837DC4-EB9B-4A2E-A879-EB82B51E0940}" type="slidenum">
              <a:rPr lang="el-GR"/>
              <a:pPr>
                <a:defRPr/>
              </a:pPr>
              <a:t>19</a:t>
            </a:fld>
            <a:endParaRPr lang="el-GR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3538056996"/>
              </p:ext>
            </p:extLst>
          </p:nvPr>
        </p:nvGraphicFramePr>
        <p:xfrm>
          <a:off x="755576" y="404664"/>
          <a:ext cx="7956376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5936410"/>
              </p:ext>
            </p:extLst>
          </p:nvPr>
        </p:nvGraphicFramePr>
        <p:xfrm>
          <a:off x="2555776" y="2564904"/>
          <a:ext cx="3816424" cy="2430016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954106"/>
                <a:gridCol w="954106"/>
                <a:gridCol w="954106"/>
                <a:gridCol w="954106"/>
              </a:tblGrid>
              <a:tr h="8450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radiation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λ</a:t>
                      </a:r>
                      <a:r>
                        <a:rPr lang="en-US" sz="2000" dirty="0" smtClean="0"/>
                        <a:t>(Å</a:t>
                      </a:r>
                      <a:r>
                        <a:rPr lang="el-GR" sz="2000" dirty="0" smtClean="0"/>
                        <a:t>)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Max d</a:t>
                      </a:r>
                      <a:r>
                        <a:rPr lang="el-GR" sz="2000" dirty="0" smtClean="0"/>
                        <a:t> (</a:t>
                      </a:r>
                      <a:r>
                        <a:rPr lang="en-US" sz="2000" dirty="0" smtClean="0"/>
                        <a:t>Å</a:t>
                      </a:r>
                      <a:r>
                        <a:rPr lang="el-GR" sz="2000" dirty="0" smtClean="0"/>
                        <a:t>)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Min d</a:t>
                      </a:r>
                      <a:r>
                        <a:rPr lang="el-GR" sz="2000" dirty="0" smtClean="0"/>
                        <a:t>(</a:t>
                      </a:r>
                      <a:r>
                        <a:rPr lang="en-US" sz="2000" dirty="0" smtClean="0"/>
                        <a:t>Å</a:t>
                      </a:r>
                      <a:r>
                        <a:rPr lang="el-GR" sz="2000" dirty="0" smtClean="0"/>
                        <a:t>)</a:t>
                      </a:r>
                      <a:endParaRPr lang="el-GR" sz="2000" dirty="0"/>
                    </a:p>
                  </a:txBody>
                  <a:tcPr/>
                </a:tc>
              </a:tr>
              <a:tr h="37285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Cr</a:t>
                      </a:r>
                      <a:endParaRPr lang="el-G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2.291</a:t>
                      </a:r>
                      <a:endParaRPr lang="el-G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65.6</a:t>
                      </a:r>
                      <a:endParaRPr lang="el-G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1.16</a:t>
                      </a:r>
                      <a:endParaRPr lang="el-GR" sz="2000" dirty="0"/>
                    </a:p>
                  </a:txBody>
                  <a:tcPr/>
                </a:tc>
              </a:tr>
              <a:tr h="37285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Co</a:t>
                      </a:r>
                      <a:endParaRPr lang="el-G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1.790</a:t>
                      </a:r>
                      <a:endParaRPr lang="el-G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51.3</a:t>
                      </a:r>
                      <a:endParaRPr lang="el-G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0.91</a:t>
                      </a:r>
                      <a:endParaRPr lang="el-GR" sz="2000" dirty="0"/>
                    </a:p>
                  </a:txBody>
                  <a:tcPr/>
                </a:tc>
              </a:tr>
              <a:tr h="37285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Cu</a:t>
                      </a:r>
                      <a:endParaRPr lang="el-G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1.542</a:t>
                      </a:r>
                      <a:endParaRPr lang="el-G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44.2</a:t>
                      </a:r>
                      <a:endParaRPr lang="el-G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0.78</a:t>
                      </a:r>
                      <a:endParaRPr lang="el-G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285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Mo</a:t>
                      </a:r>
                      <a:endParaRPr lang="el-G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0.709</a:t>
                      </a:r>
                      <a:endParaRPr lang="el-G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20.3</a:t>
                      </a:r>
                      <a:endParaRPr lang="el-G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0.36</a:t>
                      </a:r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Diagram 6"/>
          <p:cNvGraphicFramePr/>
          <p:nvPr>
            <p:extLst>
              <p:ext uri="{D42A27DB-BD31-4B8C-83A1-F6EECF244321}">
                <p14:modId xmlns:p14="http://schemas.microsoft.com/office/powerpoint/2010/main" xmlns="" val="3131478907"/>
              </p:ext>
            </p:extLst>
          </p:nvPr>
        </p:nvGraphicFramePr>
        <p:xfrm>
          <a:off x="539552" y="5229200"/>
          <a:ext cx="7040996" cy="1257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254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3">
                <a:lumMod val="40000"/>
                <a:lumOff val="6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83671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719572" y="491365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Εισαγωγή</a:t>
            </a:r>
            <a:endParaRPr lang="el-GR" sz="3200" b="1" i="1" u="sng" dirty="0">
              <a:solidFill>
                <a:srgbClr val="00B0F0"/>
              </a:solidFill>
              <a:latin typeface="Arno Pr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565" y="1149073"/>
            <a:ext cx="7848872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/>
              <a:t> </a:t>
            </a:r>
            <a:r>
              <a:rPr lang="el-GR" sz="2800" b="1" i="1" dirty="0" smtClean="0">
                <a:latin typeface="Arno Pro" pitchFamily="18" charset="0"/>
              </a:rPr>
              <a:t>Η τεχνική της περίθλασης </a:t>
            </a:r>
            <a:r>
              <a:rPr lang="el-GR" sz="2800" b="1" i="1" dirty="0" err="1" smtClean="0">
                <a:latin typeface="Arno Pro" pitchFamily="18" charset="0"/>
              </a:rPr>
              <a:t>ακτίνων</a:t>
            </a:r>
            <a:r>
              <a:rPr lang="el-GR" sz="2800" b="1" i="1" dirty="0" smtClean="0">
                <a:latin typeface="Arno Pro" pitchFamily="18" charset="0"/>
              </a:rPr>
              <a:t> Χ χρησιμοποιείται ευρέως σε πολλούς κλάδους της επιστήμης και της τεχνολογίας </a:t>
            </a:r>
            <a:r>
              <a:rPr lang="el-GR" sz="2800" b="1" i="1" dirty="0" smtClean="0">
                <a:solidFill>
                  <a:srgbClr val="FF0000"/>
                </a:solidFill>
                <a:latin typeface="Arno Pro" pitchFamily="18" charset="0"/>
              </a:rPr>
              <a:t>ως μη καταστροφική και γρήγορη μέθοδος</a:t>
            </a:r>
            <a:r>
              <a:rPr lang="en-US" sz="2800" b="1" i="1" dirty="0" smtClean="0">
                <a:solidFill>
                  <a:srgbClr val="FF0000"/>
                </a:solidFill>
                <a:latin typeface="Arno Pro" pitchFamily="18" charset="0"/>
              </a:rPr>
              <a:t>, </a:t>
            </a:r>
            <a:r>
              <a:rPr lang="el-GR" sz="2800" b="1" i="1" dirty="0" smtClean="0">
                <a:solidFill>
                  <a:srgbClr val="FF0000"/>
                </a:solidFill>
                <a:latin typeface="Arno Pro" pitchFamily="18" charset="0"/>
              </a:rPr>
              <a:t>  </a:t>
            </a:r>
            <a:r>
              <a:rPr lang="el-GR" sz="2800" b="1" i="1" dirty="0" smtClean="0">
                <a:latin typeface="Arno Pro" pitchFamily="18" charset="0"/>
              </a:rPr>
              <a:t>για το προσδιορισμό φυσικοχημικών παραμέτρων των </a:t>
            </a:r>
            <a:r>
              <a:rPr lang="el-GR" sz="2800" b="1" i="1" dirty="0" err="1" smtClean="0">
                <a:latin typeface="Arno Pro" pitchFamily="18" charset="0"/>
              </a:rPr>
              <a:t>υλικών.Αποδοτική</a:t>
            </a:r>
            <a:r>
              <a:rPr lang="el-GR" sz="2800" b="1" i="1" dirty="0" smtClean="0">
                <a:latin typeface="Arno Pro" pitchFamily="18" charset="0"/>
              </a:rPr>
              <a:t>  σε πολύ </a:t>
            </a:r>
            <a:r>
              <a:rPr lang="el-GR" sz="2800" b="1" i="1" dirty="0" err="1" smtClean="0">
                <a:latin typeface="Arno Pro" pitchFamily="18" charset="0"/>
              </a:rPr>
              <a:t>λεπτοκρυσταλλικά</a:t>
            </a:r>
            <a:r>
              <a:rPr lang="el-GR" sz="2800" b="1" i="1" dirty="0" smtClean="0">
                <a:latin typeface="Arno Pro" pitchFamily="18" charset="0"/>
              </a:rPr>
              <a:t> πχ αργιλικά).</a:t>
            </a:r>
          </a:p>
          <a:p>
            <a:pPr algn="just"/>
            <a:r>
              <a:rPr lang="el-GR" sz="2800" b="1" i="1" dirty="0" smtClean="0">
                <a:latin typeface="Arno Pro" pitchFamily="18" charset="0"/>
              </a:rPr>
              <a:t>Πιο συγκεκριμένα </a:t>
            </a:r>
            <a:r>
              <a:rPr lang="el-GR" sz="2800" b="1" i="1" dirty="0" err="1" smtClean="0">
                <a:latin typeface="Arno Pro" pitchFamily="18" charset="0"/>
              </a:rPr>
              <a:t>χαρακτηρίζουμε:</a:t>
            </a:r>
            <a:r>
              <a:rPr lang="el-GR" sz="2800" b="1" i="1" u="sng" dirty="0" err="1" smtClean="0">
                <a:solidFill>
                  <a:srgbClr val="FF0000"/>
                </a:solidFill>
                <a:latin typeface="Arno Pro" pitchFamily="18" charset="0"/>
              </a:rPr>
              <a:t>Ποιοτικά</a:t>
            </a:r>
            <a:r>
              <a:rPr lang="el-GR" sz="2800" b="1" i="1" u="sng" dirty="0" smtClean="0">
                <a:solidFill>
                  <a:srgbClr val="FF0000"/>
                </a:solidFill>
                <a:latin typeface="Arno Pro" pitchFamily="18" charset="0"/>
              </a:rPr>
              <a:t> και ποσοτικά την ύπαρξη διαφορετικών φάσεων </a:t>
            </a:r>
            <a:r>
              <a:rPr lang="el-GR" sz="2800" b="1" i="1" u="sng" dirty="0" smtClean="0">
                <a:latin typeface="Arno Pro" pitchFamily="18" charset="0"/>
              </a:rPr>
              <a:t>σε ένα υλικό (πχ ορυκτών, πετρωμάτων, κεραμικών, μετάλλων, πολυμερών, πλαστικών, ανόργανων και οργανικών ενώσεων</a:t>
            </a:r>
            <a:r>
              <a:rPr lang="el-GR" sz="2800" b="1" i="1" dirty="0" smtClean="0">
                <a:latin typeface="Arno Pro" pitchFamily="18" charset="0"/>
              </a:rPr>
              <a:t>, τις </a:t>
            </a:r>
            <a:r>
              <a:rPr lang="el-GR" sz="2800" b="1" i="1" u="sng" dirty="0" smtClean="0">
                <a:solidFill>
                  <a:srgbClr val="FF0000"/>
                </a:solidFill>
                <a:latin typeface="Arno Pro" pitchFamily="18" charset="0"/>
              </a:rPr>
              <a:t>πλεγματικές σταθερές </a:t>
            </a:r>
            <a:r>
              <a:rPr lang="el-GR" sz="2800" b="1" i="1" dirty="0" smtClean="0">
                <a:latin typeface="Arno Pro" pitchFamily="18" charset="0"/>
              </a:rPr>
              <a:t>κρυστάλλου, το </a:t>
            </a:r>
            <a:r>
              <a:rPr lang="el-GR" sz="2800" b="1" dirty="0" smtClean="0">
                <a:solidFill>
                  <a:srgbClr val="FF0000"/>
                </a:solidFill>
                <a:latin typeface="Arno Pro" pitchFamily="18" charset="0"/>
              </a:rPr>
              <a:t>μέγεθος </a:t>
            </a:r>
            <a:r>
              <a:rPr lang="el-GR" sz="2800" b="1" dirty="0" err="1" smtClean="0">
                <a:latin typeface="Arno Pro" pitchFamily="18" charset="0"/>
              </a:rPr>
              <a:t>κ</a:t>
            </a:r>
            <a:r>
              <a:rPr lang="el-GR" sz="2800" b="1" i="1" dirty="0" err="1" smtClean="0">
                <a:latin typeface="Arno Pro" pitchFamily="18" charset="0"/>
              </a:rPr>
              <a:t>ρυσταλλιτών</a:t>
            </a:r>
            <a:r>
              <a:rPr lang="el-GR" sz="2800" b="1" i="1" dirty="0" smtClean="0">
                <a:latin typeface="Arno Pro" pitchFamily="18" charset="0"/>
              </a:rPr>
              <a:t>, </a:t>
            </a:r>
            <a:r>
              <a:rPr lang="el-GR" sz="2800" b="1" i="1" dirty="0" smtClean="0">
                <a:solidFill>
                  <a:srgbClr val="FF0000"/>
                </a:solidFill>
                <a:latin typeface="Arno Pro" pitchFamily="18" charset="0"/>
              </a:rPr>
              <a:t>υφή</a:t>
            </a:r>
            <a:r>
              <a:rPr lang="el-GR" sz="2800" b="1" i="1" dirty="0" smtClean="0">
                <a:latin typeface="Arno Pro" pitchFamily="18" charset="0"/>
              </a:rPr>
              <a:t>, </a:t>
            </a:r>
            <a:r>
              <a:rPr lang="el-GR" sz="2800" b="1" i="1" u="sng" dirty="0" smtClean="0">
                <a:solidFill>
                  <a:srgbClr val="FF0000"/>
                </a:solidFill>
                <a:latin typeface="Arno Pro" pitchFamily="18" charset="0"/>
              </a:rPr>
              <a:t>προσανατολισμό</a:t>
            </a:r>
            <a:r>
              <a:rPr lang="el-GR" sz="2800" b="1" i="1" dirty="0" smtClean="0">
                <a:solidFill>
                  <a:srgbClr val="FF0000"/>
                </a:solidFill>
                <a:latin typeface="Arno Pro" pitchFamily="18" charset="0"/>
              </a:rPr>
              <a:t> </a:t>
            </a:r>
            <a:r>
              <a:rPr lang="el-GR" sz="2800" b="1" i="1" dirty="0" err="1" smtClean="0">
                <a:latin typeface="Arno Pro" pitchFamily="18" charset="0"/>
              </a:rPr>
              <a:t>κρυσταλλιτών</a:t>
            </a:r>
            <a:r>
              <a:rPr lang="el-GR" sz="2800" b="1" i="1" dirty="0" smtClean="0">
                <a:latin typeface="Arno Pro" pitchFamily="18" charset="0"/>
              </a:rPr>
              <a:t>, </a:t>
            </a:r>
            <a:r>
              <a:rPr lang="el-GR" sz="2800" b="1" i="1" dirty="0" smtClean="0">
                <a:solidFill>
                  <a:srgbClr val="FF0000"/>
                </a:solidFill>
                <a:latin typeface="Arno Pro" pitchFamily="18" charset="0"/>
              </a:rPr>
              <a:t>πυκνότητα κρυστάλλων  </a:t>
            </a:r>
            <a:r>
              <a:rPr lang="el-GR" sz="2800" b="1" i="1" dirty="0" smtClean="0">
                <a:latin typeface="Arno Pro" pitchFamily="18" charset="0"/>
              </a:rPr>
              <a:t>κτλ. </a:t>
            </a:r>
          </a:p>
          <a:p>
            <a:pPr algn="just"/>
            <a:endParaRPr lang="el-GR" sz="3200" b="1" i="1" dirty="0" smtClean="0">
              <a:latin typeface="Arno Pro" pitchFamily="18" charset="0"/>
            </a:endParaRPr>
          </a:p>
          <a:p>
            <a:pPr algn="just"/>
            <a:endParaRPr lang="el-GR" sz="3200" b="1" i="1" dirty="0">
              <a:latin typeface="Arno Pro" pitchFamily="18" charset="0"/>
            </a:endParaRPr>
          </a:p>
          <a:p>
            <a:pPr algn="just"/>
            <a:endParaRPr lang="el-GR" b="1" i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8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848872" cy="64234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i="1" dirty="0" smtClean="0">
                <a:solidFill>
                  <a:srgbClr val="00B0F0"/>
                </a:solidFill>
              </a:rPr>
              <a:t>Συλλογή δεδομένων</a:t>
            </a:r>
            <a:endParaRPr lang="el-GR" sz="2800" b="1" i="1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8C6F25-DC1D-4B1D-AFCD-299D0E1ED20E}" type="slidenum">
              <a:rPr lang="el-GR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836712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i="1" dirty="0" smtClean="0">
                <a:solidFill>
                  <a:srgbClr val="FF0000"/>
                </a:solidFill>
                <a:latin typeface="Arno Pro" pitchFamily="18" charset="0"/>
              </a:rPr>
              <a:t> </a:t>
            </a:r>
            <a:r>
              <a:rPr lang="el-GR" b="1" i="1" dirty="0" smtClean="0">
                <a:latin typeface="Arno Pro" pitchFamily="18" charset="0"/>
              </a:rPr>
              <a:t>Με την περίθλαση των </a:t>
            </a:r>
            <a:r>
              <a:rPr lang="el-GR" b="1" i="1" dirty="0" err="1" smtClean="0">
                <a:latin typeface="Arno Pro" pitchFamily="18" charset="0"/>
              </a:rPr>
              <a:t>ακτίνων</a:t>
            </a:r>
            <a:r>
              <a:rPr lang="el-GR" b="1" i="1" dirty="0" smtClean="0">
                <a:latin typeface="Arno Pro" pitchFamily="18" charset="0"/>
              </a:rPr>
              <a:t> Χ προσδιορίζονται τα ορυκτά. Οι αποστάσεις των δικτυωτών επιπέδων </a:t>
            </a:r>
            <a:r>
              <a:rPr lang="en-US" b="1" i="1" dirty="0" smtClean="0">
                <a:latin typeface="Arno Pro" pitchFamily="18" charset="0"/>
              </a:rPr>
              <a:t>d</a:t>
            </a:r>
            <a:r>
              <a:rPr lang="el-GR" b="1" i="1" dirty="0" smtClean="0">
                <a:latin typeface="Arno Pro" pitchFamily="18" charset="0"/>
              </a:rPr>
              <a:t> καταγράφονται ως κορυφές  στο ακτινογράφημα (ανακλάσεις, </a:t>
            </a:r>
            <a:r>
              <a:rPr lang="en-US" b="1" i="1" dirty="0" smtClean="0">
                <a:latin typeface="Arno Pro" pitchFamily="18" charset="0"/>
              </a:rPr>
              <a:t>peaks) </a:t>
            </a:r>
            <a:r>
              <a:rPr lang="el-GR" b="1" i="1" dirty="0" smtClean="0">
                <a:latin typeface="Arno Pro" pitchFamily="18" charset="0"/>
              </a:rPr>
              <a:t>σε καθορισμένες γωνίες 2θ</a:t>
            </a:r>
            <a:r>
              <a:rPr lang="en-US" b="1" i="1" dirty="0" smtClean="0">
                <a:latin typeface="Times New Roman"/>
                <a:cs typeface="Times New Roman"/>
              </a:rPr>
              <a:t>ᵒ</a:t>
            </a:r>
            <a:r>
              <a:rPr lang="el-GR" b="1" i="1" dirty="0" smtClean="0">
                <a:latin typeface="Times New Roman"/>
                <a:cs typeface="Times New Roman"/>
              </a:rPr>
              <a:t> .</a:t>
            </a:r>
            <a:endParaRPr lang="el-GR" sz="2000" b="1" i="1" dirty="0">
              <a:latin typeface="Arno Pro" pitchFamily="18" charset="0"/>
            </a:endParaRPr>
          </a:p>
        </p:txBody>
      </p:sp>
      <p:pic>
        <p:nvPicPr>
          <p:cNvPr id="9" name="Content Placeholder 6" descr="LR8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19672" y="2221707"/>
            <a:ext cx="5760640" cy="41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3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424936" cy="4824536"/>
          </a:xfrm>
          <a:solidFill>
            <a:srgbClr val="FFFF00"/>
          </a:solidFill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100" b="1" dirty="0" smtClean="0">
                <a:solidFill>
                  <a:srgbClr val="FF0000"/>
                </a:solidFill>
              </a:rPr>
              <a:t>ΠΡΟΕΤΟΙΜΑΣΙΑ</a:t>
            </a:r>
            <a:r>
              <a:rPr lang="el-GR" sz="2100" b="1" dirty="0" smtClean="0">
                <a:solidFill>
                  <a:schemeClr val="tx1"/>
                </a:solidFill>
              </a:rPr>
              <a:t> ΔΕΙΓΜΑΤΟΣ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100" b="1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sz="2100" b="1" dirty="0" smtClean="0">
                <a:solidFill>
                  <a:srgbClr val="FF0000"/>
                </a:solidFill>
              </a:rPr>
              <a:t>ΕΠΙΛΟΓΗ ΣΥΝΘΗΚΩΝ ΑΝΑΛΥΣΗΣ</a:t>
            </a:r>
            <a:endParaRPr lang="en-US" sz="2100" b="1" dirty="0" smtClean="0">
              <a:solidFill>
                <a:srgbClr val="FF0000"/>
              </a:solidFill>
            </a:endParaRPr>
          </a:p>
          <a:p>
            <a:pPr marL="355600" lvl="1" indent="-35560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sz="2100" b="1" u="sng" dirty="0" smtClean="0">
              <a:solidFill>
                <a:srgbClr val="FF0000"/>
              </a:solidFill>
            </a:endParaRPr>
          </a:p>
          <a:p>
            <a:pPr marL="355600" lvl="1" indent="-3556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100" b="1" u="sng" dirty="0" smtClean="0">
                <a:solidFill>
                  <a:srgbClr val="FF0000"/>
                </a:solidFill>
              </a:rPr>
              <a:t>ΑΝΑΛΥΣΗ</a:t>
            </a:r>
            <a:endParaRPr lang="en-US" sz="2100" b="1" u="sng" dirty="0" smtClean="0">
              <a:solidFill>
                <a:srgbClr val="FF0000"/>
              </a:solidFill>
            </a:endParaRPr>
          </a:p>
          <a:p>
            <a:pPr marL="400050" lvl="2" indent="0" fontAlgn="auto">
              <a:spcAft>
                <a:spcPts val="0"/>
              </a:spcAft>
              <a:buNone/>
              <a:defRPr/>
            </a:pPr>
            <a:endParaRPr lang="el-GR" sz="2600" b="1" dirty="0" smtClean="0">
              <a:solidFill>
                <a:schemeClr val="tx1"/>
              </a:solidFill>
            </a:endParaRPr>
          </a:p>
          <a:p>
            <a:pPr marL="400050" lvl="2" indent="0" fontAlgn="auto">
              <a:spcAft>
                <a:spcPts val="0"/>
              </a:spcAft>
              <a:buNone/>
              <a:defRPr/>
            </a:pPr>
            <a:endParaRPr lang="el-GR" sz="2600" b="1" dirty="0" smtClean="0">
              <a:solidFill>
                <a:schemeClr val="tx1"/>
              </a:solidFill>
            </a:endParaRPr>
          </a:p>
          <a:p>
            <a:pPr marL="400050" lvl="2" indent="0" fontAlgn="auto">
              <a:spcAft>
                <a:spcPts val="0"/>
              </a:spcAft>
              <a:buNone/>
              <a:defRPr/>
            </a:pPr>
            <a:endParaRPr lang="en-US" sz="2600" b="1" dirty="0" smtClean="0">
              <a:solidFill>
                <a:schemeClr val="tx1"/>
              </a:solidFill>
            </a:endParaRPr>
          </a:p>
          <a:p>
            <a:pPr marL="355600" lvl="1" indent="-3556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3200" b="1" i="1" u="sng" dirty="0" smtClean="0">
                <a:solidFill>
                  <a:srgbClr val="FF0000"/>
                </a:solidFill>
              </a:rPr>
              <a:t>ΦΑΣΜΑ </a:t>
            </a:r>
            <a:r>
              <a:rPr lang="el-GR" sz="1800" b="1" i="1" u="sng" dirty="0" smtClean="0">
                <a:solidFill>
                  <a:srgbClr val="FF0000"/>
                </a:solidFill>
              </a:rPr>
              <a:t>(&amp;ΒΕΛΤΙΩΣΗ ΦΑΣΜΑΤΟΣ ΠΟΥ ΛΑΜΒΑΝΩ) </a:t>
            </a:r>
            <a:endParaRPr lang="en-US" sz="1800" b="1" i="1" u="sng" dirty="0" smtClean="0">
              <a:solidFill>
                <a:srgbClr val="FF0000"/>
              </a:solidFill>
            </a:endParaRPr>
          </a:p>
          <a:p>
            <a:pPr marL="755650" lvl="2" indent="-355600" fontAlgn="auto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chemeClr val="tx1"/>
                </a:solidFill>
              </a:rPr>
              <a:t>Smooth</a:t>
            </a:r>
          </a:p>
          <a:p>
            <a:pPr marL="755650" lvl="2" indent="-355600" fontAlgn="auto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chemeClr val="tx1"/>
                </a:solidFill>
              </a:rPr>
              <a:t>Ka2 strip</a:t>
            </a:r>
          </a:p>
          <a:p>
            <a:pPr marL="755650" lvl="2" indent="-355600" fontAlgn="auto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chemeClr val="tx1"/>
                </a:solidFill>
              </a:rPr>
              <a:t>Peak locate/correction/calibration</a:t>
            </a:r>
          </a:p>
          <a:p>
            <a:pPr marL="755650" lvl="2" indent="-355600" fontAlgn="auto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chemeClr val="tx1"/>
                </a:solidFill>
              </a:rPr>
              <a:t>Store – report</a:t>
            </a:r>
          </a:p>
          <a:p>
            <a:pPr marL="355600" lvl="2" indent="-355600" fontAlgn="auto">
              <a:spcAft>
                <a:spcPts val="0"/>
              </a:spcAft>
              <a:defRPr/>
            </a:pPr>
            <a:r>
              <a:rPr lang="el-GR" sz="3200" b="1" dirty="0" smtClean="0">
                <a:solidFill>
                  <a:srgbClr val="FF0000"/>
                </a:solidFill>
              </a:rPr>
              <a:t>ΕΡΜΗΝΕΙΑ ΑΠΟΤΕΛΕΣΜΑΤΩΝ)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F0B62C0-46E9-4DAC-88E7-31DC45F67512}" type="datetime1">
              <a:rPr lang="el-GR"/>
              <a:pPr>
                <a:defRPr/>
              </a:pPr>
              <a:t>13/2/2024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CE7E0-958E-4DC3-A321-BDBB71D6C83A}" type="slidenum">
              <a:rPr lang="el-GR"/>
              <a:pPr>
                <a:defRPr/>
              </a:pPr>
              <a:t>21</a:t>
            </a:fld>
            <a:endParaRPr lang="el-GR"/>
          </a:p>
        </p:txBody>
      </p:sp>
      <p:sp>
        <p:nvSpPr>
          <p:cNvPr id="7" name="Βέλος προς τα κάτω 6"/>
          <p:cNvSpPr/>
          <p:nvPr/>
        </p:nvSpPr>
        <p:spPr>
          <a:xfrm>
            <a:off x="2483768" y="2636912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8" name="Diagram 5"/>
          <p:cNvGraphicFramePr/>
          <p:nvPr>
            <p:extLst>
              <p:ext uri="{D42A27DB-BD31-4B8C-83A1-F6EECF244321}">
                <p14:modId xmlns:p14="http://schemas.microsoft.com/office/powerpoint/2010/main" xmlns="" val="3466135194"/>
              </p:ext>
            </p:extLst>
          </p:nvPr>
        </p:nvGraphicFramePr>
        <p:xfrm>
          <a:off x="6300192" y="1844824"/>
          <a:ext cx="2448272" cy="321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039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0"/>
            <a:ext cx="6286544" cy="7143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Databases 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1313ACD-C40B-409D-883C-619EBE8A326C}" type="datetime1">
              <a:rPr lang="el-GR"/>
              <a:pPr>
                <a:defRPr/>
              </a:pPr>
              <a:t>13/2/2024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 Dracopoulos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CD880-64B7-48C0-85A7-62DF88891140}" type="slidenum">
              <a:rPr lang="el-GR"/>
              <a:pPr>
                <a:defRPr/>
              </a:pPr>
              <a:t>22</a:t>
            </a:fld>
            <a:endParaRPr lang="el-GR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4000500"/>
          <a:ext cx="9144000" cy="264207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714744"/>
                <a:gridCol w="2786082"/>
                <a:gridCol w="2643174"/>
              </a:tblGrid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Name</a:t>
                      </a:r>
                      <a:endParaRPr lang="el-GR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Content </a:t>
                      </a:r>
                      <a:endParaRPr lang="el-GR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Center </a:t>
                      </a:r>
                      <a:endParaRPr lang="el-GR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Cambridge</a:t>
                      </a:r>
                      <a:r>
                        <a:rPr lang="en-US" sz="1600" baseline="0" dirty="0" smtClean="0"/>
                        <a:t> structural database (CSD)</a:t>
                      </a:r>
                      <a:endParaRPr lang="el-GR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Organic, </a:t>
                      </a:r>
                      <a:r>
                        <a:rPr lang="en-US" sz="1600" dirty="0" err="1" smtClean="0"/>
                        <a:t>organometallic</a:t>
                      </a:r>
                      <a:endParaRPr lang="el-GR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Cambridge, England</a:t>
                      </a:r>
                      <a:endParaRPr lang="el-GR" sz="16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Inorganic crystal structure database (ICSD)</a:t>
                      </a:r>
                      <a:endParaRPr lang="el-GR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Inorganic materials</a:t>
                      </a:r>
                      <a:endParaRPr lang="el-GR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Karlsruhe, Germany</a:t>
                      </a:r>
                      <a:endParaRPr lang="el-GR" sz="16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NRCC Metals data file (CRYSTMET)</a:t>
                      </a:r>
                      <a:endParaRPr lang="el-GR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Metals &amp; alloys</a:t>
                      </a:r>
                      <a:endParaRPr lang="el-GR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Ottawa,</a:t>
                      </a:r>
                      <a:r>
                        <a:rPr lang="en-US" sz="1600" baseline="0" dirty="0" smtClean="0"/>
                        <a:t> Canada</a:t>
                      </a:r>
                      <a:endParaRPr lang="el-GR" sz="16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Protein data</a:t>
                      </a:r>
                      <a:r>
                        <a:rPr lang="en-US" sz="1600" baseline="0" dirty="0" smtClean="0"/>
                        <a:t> bank (PDB)</a:t>
                      </a:r>
                      <a:endParaRPr lang="el-GR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Structure of macromolecules</a:t>
                      </a:r>
                      <a:endParaRPr lang="el-GR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Brookhaven , NY</a:t>
                      </a:r>
                      <a:endParaRPr lang="el-GR" sz="16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NIST crystal data [NBS(CDF)]</a:t>
                      </a:r>
                      <a:endParaRPr lang="el-GR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Inorganic &amp; organic unit cells</a:t>
                      </a:r>
                      <a:endParaRPr lang="el-GR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Gaithersburg, </a:t>
                      </a:r>
                      <a:r>
                        <a:rPr lang="en-US" sz="1600" dirty="0" err="1" smtClean="0"/>
                        <a:t>Mairyland</a:t>
                      </a:r>
                      <a:endParaRPr lang="el-GR" sz="1600" dirty="0"/>
                    </a:p>
                  </a:txBody>
                  <a:tcPr marT="45733" marB="45733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14375" y="857250"/>
          <a:ext cx="5143500" cy="2595565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500165"/>
                <a:gridCol w="3643335"/>
              </a:tblGrid>
              <a:tr h="37079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Database for X-ray powder diffraction</a:t>
                      </a:r>
                      <a:endParaRPr lang="el-GR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707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Name</a:t>
                      </a:r>
                      <a:endParaRPr lang="el-GR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Content</a:t>
                      </a:r>
                      <a:endParaRPr lang="el-GR" sz="1800" dirty="0"/>
                    </a:p>
                  </a:txBody>
                  <a:tcPr marT="45714" marB="45714"/>
                </a:tc>
              </a:tr>
              <a:tr h="3707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Master DB</a:t>
                      </a:r>
                      <a:endParaRPr lang="el-GR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Master ICDD database</a:t>
                      </a:r>
                      <a:endParaRPr lang="el-GR" sz="1800" dirty="0"/>
                    </a:p>
                  </a:txBody>
                  <a:tcPr marT="45714" marB="45714"/>
                </a:tc>
              </a:tr>
              <a:tr h="3707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PDF-2</a:t>
                      </a:r>
                      <a:endParaRPr lang="el-GR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User version</a:t>
                      </a:r>
                      <a:r>
                        <a:rPr lang="en-US" sz="1800" baseline="0" dirty="0" smtClean="0"/>
                        <a:t> of the master DB</a:t>
                      </a:r>
                      <a:endParaRPr lang="el-GR" sz="1800" dirty="0"/>
                    </a:p>
                  </a:txBody>
                  <a:tcPr marT="45714" marB="45714"/>
                </a:tc>
              </a:tr>
              <a:tr h="3707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PDF-1</a:t>
                      </a:r>
                      <a:endParaRPr lang="el-GR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Subset of PDF-2, d &amp; I and names</a:t>
                      </a:r>
                      <a:endParaRPr lang="el-GR" sz="1800" dirty="0"/>
                    </a:p>
                  </a:txBody>
                  <a:tcPr marT="45714" marB="45714"/>
                </a:tc>
              </a:tr>
              <a:tr h="3707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PDF-3</a:t>
                      </a:r>
                      <a:endParaRPr lang="el-GR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Raw data as digitized pattern</a:t>
                      </a:r>
                      <a:endParaRPr lang="el-GR" sz="1800" dirty="0"/>
                    </a:p>
                  </a:txBody>
                  <a:tcPr marT="45714" marB="45714"/>
                </a:tc>
              </a:tr>
              <a:tr h="3707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CDF</a:t>
                      </a:r>
                      <a:endParaRPr lang="el-GR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Cell data, names and refs</a:t>
                      </a:r>
                      <a:endParaRPr lang="el-GR" sz="1800" dirty="0"/>
                    </a:p>
                  </a:txBody>
                  <a:tcPr marT="45714" marB="45714"/>
                </a:tc>
              </a:tr>
            </a:tbl>
          </a:graphicData>
        </a:graphic>
      </p:graphicFrame>
      <p:sp>
        <p:nvSpPr>
          <p:cNvPr id="48170" name="TextBox 8"/>
          <p:cNvSpPr txBox="1">
            <a:spLocks noChangeArrowheads="1"/>
          </p:cNvSpPr>
          <p:nvPr/>
        </p:nvSpPr>
        <p:spPr bwMode="auto">
          <a:xfrm>
            <a:off x="1643063" y="3571875"/>
            <a:ext cx="4910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Crystallographic &amp; structural information database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48171" name="TextBox 9"/>
          <p:cNvSpPr txBox="1">
            <a:spLocks noChangeArrowheads="1"/>
          </p:cNvSpPr>
          <p:nvPr/>
        </p:nvSpPr>
        <p:spPr bwMode="auto">
          <a:xfrm>
            <a:off x="6012161" y="1571625"/>
            <a:ext cx="3131840" cy="83099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Our laboratory  </a:t>
            </a:r>
            <a:r>
              <a:rPr lang="en-US" sz="2400" dirty="0">
                <a:solidFill>
                  <a:schemeClr val="bg1"/>
                </a:solidFill>
              </a:rPr>
              <a:t>has the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PDF-2 2006 database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4162"/>
            <a:ext cx="6811335" cy="47624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841A-7B53-42A1-882E-5238BC261E0D}" type="slidenum">
              <a:rPr lang="el-GR"/>
              <a:pPr>
                <a:defRPr/>
              </a:pPr>
              <a:t>23</a:t>
            </a:fld>
            <a:endParaRPr lang="el-GR"/>
          </a:p>
        </p:txBody>
      </p:sp>
      <p:pic>
        <p:nvPicPr>
          <p:cNvPr id="106502" name="Picture 5" descr="RIR method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189" y="1110953"/>
            <a:ext cx="6415799" cy="46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scielo.br/img/revistas/bjce/v28n1/a11fig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2559" y="20423"/>
            <a:ext cx="3038475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2106" y="2492896"/>
            <a:ext cx="2911894" cy="19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173943"/>
            <a:ext cx="1899477" cy="246221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1400" b="1" i="1" u="sng" dirty="0" smtClean="0">
                <a:solidFill>
                  <a:srgbClr val="FF0000"/>
                </a:solidFill>
              </a:rPr>
              <a:t>Σχήμα και ένταση ανακλάσεων </a:t>
            </a:r>
            <a:r>
              <a:rPr lang="el-GR" sz="1400" b="1" i="1" dirty="0" smtClean="0"/>
              <a:t>εξαρτάται από</a:t>
            </a:r>
            <a:r>
              <a:rPr lang="en-US" sz="1400" b="1" i="1" dirty="0" smtClean="0"/>
              <a:t> </a:t>
            </a:r>
            <a:r>
              <a:rPr lang="el-GR" sz="1400" b="1" i="1" dirty="0" smtClean="0"/>
              <a:t>βαθμό  κρυσταλλικότητας, μέγεθος κρυστάλλων, είδη ατόμων, παραμορφώσεις πλέγματος </a:t>
            </a:r>
          </a:p>
          <a:p>
            <a:endParaRPr lang="el-G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168557" y="2397545"/>
            <a:ext cx="1899477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1400" b="1" i="1" u="sng" dirty="0" smtClean="0">
                <a:solidFill>
                  <a:srgbClr val="FF0000"/>
                </a:solidFill>
              </a:rPr>
              <a:t>Θέση 2θ </a:t>
            </a:r>
            <a:r>
              <a:rPr lang="el-GR" sz="1400" b="1" i="1" u="sng" dirty="0" err="1" smtClean="0">
                <a:solidFill>
                  <a:srgbClr val="FF0000"/>
                </a:solidFill>
              </a:rPr>
              <a:t>εμφανισης</a:t>
            </a:r>
            <a:r>
              <a:rPr lang="el-GR" sz="1400" b="1" i="1" u="sng" dirty="0" smtClean="0">
                <a:solidFill>
                  <a:srgbClr val="FF0000"/>
                </a:solidFill>
              </a:rPr>
              <a:t> ανακλάσεων  </a:t>
            </a:r>
            <a:r>
              <a:rPr lang="el-GR" sz="1400" b="1" i="1" dirty="0" smtClean="0"/>
              <a:t>εξαρτάται από</a:t>
            </a:r>
            <a:r>
              <a:rPr lang="en-US" sz="1400" b="1" i="1" dirty="0" smtClean="0"/>
              <a:t> </a:t>
            </a:r>
            <a:r>
              <a:rPr lang="el-GR" sz="1400" b="1" i="1" dirty="0" smtClean="0"/>
              <a:t>κρυσταλλική τάξη , είδος πλέγματος    </a:t>
            </a:r>
          </a:p>
          <a:p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xmlns="" val="13694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857251"/>
            <a:ext cx="7524328" cy="7715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0"/>
            <a:ext cx="6286544" cy="7143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4000" dirty="0" smtClean="0"/>
              <a:t>Ποσοτική ανάλυση</a:t>
            </a:r>
            <a:endParaRPr lang="el-GR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F0B62C0-46E9-4DAC-88E7-31DC45F67512}" type="datetime1">
              <a:rPr lang="el-GR"/>
              <a:pPr>
                <a:defRPr/>
              </a:pPr>
              <a:t>13/2/2024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2CC7F-2149-48F9-B40B-F483DA8CE873}" type="slidenum">
              <a:rPr lang="el-GR"/>
              <a:pPr>
                <a:defRPr/>
              </a:pPr>
              <a:t>24</a:t>
            </a:fld>
            <a:endParaRPr lang="el-GR"/>
          </a:p>
        </p:txBody>
      </p:sp>
      <p:sp>
        <p:nvSpPr>
          <p:cNvPr id="105480" name="Rectangle 3"/>
          <p:cNvSpPr txBox="1">
            <a:spLocks noChangeArrowheads="1"/>
          </p:cNvSpPr>
          <p:nvPr/>
        </p:nvSpPr>
        <p:spPr bwMode="auto">
          <a:xfrm>
            <a:off x="0" y="857250"/>
            <a:ext cx="6500813" cy="113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xmlns="" val="3963181485"/>
              </p:ext>
            </p:extLst>
          </p:nvPr>
        </p:nvGraphicFramePr>
        <p:xfrm>
          <a:off x="0" y="1052736"/>
          <a:ext cx="9144000" cy="2532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7697" y="4149080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i="1" dirty="0" smtClean="0"/>
              <a:t>Μέθοδος </a:t>
            </a:r>
            <a:r>
              <a:rPr lang="en-US" sz="1600" b="1" i="1" dirty="0" err="1" smtClean="0"/>
              <a:t>Rietveld</a:t>
            </a:r>
            <a:r>
              <a:rPr lang="el-GR" sz="1600" b="1" i="1" dirty="0"/>
              <a:t> </a:t>
            </a:r>
            <a:r>
              <a:rPr lang="el-GR" sz="1600" b="1" i="1" dirty="0" smtClean="0"/>
              <a:t>αποδίδει τα περισσότερο αξιόπιστα αποτελέσματα διότι βασίζεται στην </a:t>
            </a:r>
            <a:r>
              <a:rPr lang="el-GR" sz="1600" b="1" i="1" dirty="0" smtClean="0">
                <a:solidFill>
                  <a:srgbClr val="FF0000"/>
                </a:solidFill>
              </a:rPr>
              <a:t>αρχή ότι κάθε </a:t>
            </a:r>
            <a:r>
              <a:rPr lang="el-GR" sz="1600" b="1" i="1" dirty="0" err="1" smtClean="0">
                <a:solidFill>
                  <a:srgbClr val="FF0000"/>
                </a:solidFill>
              </a:rPr>
              <a:t>σημέιο</a:t>
            </a:r>
            <a:r>
              <a:rPr lang="el-GR" sz="1600" b="1" i="1" dirty="0" smtClean="0">
                <a:solidFill>
                  <a:srgbClr val="FF0000"/>
                </a:solidFill>
              </a:rPr>
              <a:t> (2θ) είναι μία ανεξάρτητη παρατήρηση</a:t>
            </a:r>
            <a:r>
              <a:rPr lang="el-GR" sz="1600" b="1" i="1" dirty="0" smtClean="0"/>
              <a:t>, λύνοντας το πρόβλημα της </a:t>
            </a:r>
            <a:r>
              <a:rPr lang="el-GR" sz="1600" b="1" i="1" dirty="0" err="1" smtClean="0"/>
              <a:t>αλληλοκάλυψης</a:t>
            </a:r>
            <a:r>
              <a:rPr lang="el-GR" sz="1600" b="1" i="1" dirty="0" smtClean="0"/>
              <a:t> ανακλάσεων.</a:t>
            </a:r>
          </a:p>
          <a:p>
            <a:r>
              <a:rPr lang="el-GR" sz="1600" b="1" i="1" dirty="0" smtClean="0"/>
              <a:t>Επίσης </a:t>
            </a:r>
            <a:r>
              <a:rPr lang="el-GR" sz="1600" b="1" i="1" dirty="0" err="1" smtClean="0">
                <a:solidFill>
                  <a:srgbClr val="FF0000"/>
                </a:solidFill>
              </a:rPr>
              <a:t>προκάλει</a:t>
            </a:r>
            <a:r>
              <a:rPr lang="el-GR" sz="1600" b="1" i="1" dirty="0" smtClean="0">
                <a:solidFill>
                  <a:srgbClr val="FF0000"/>
                </a:solidFill>
              </a:rPr>
              <a:t> εκλέπτυνση </a:t>
            </a:r>
            <a:r>
              <a:rPr lang="el-GR" sz="1600" b="1" i="1" dirty="0" smtClean="0"/>
              <a:t>παραμέτρων κρυσταλλικής δομής, θορύβου, οργάνου, προσανατολισμού, </a:t>
            </a:r>
            <a:r>
              <a:rPr lang="el-GR" sz="1600" b="1" i="1" dirty="0" err="1" smtClean="0"/>
              <a:t>απορροφησης</a:t>
            </a:r>
            <a:r>
              <a:rPr lang="el-GR" sz="1600" b="1" i="1" dirty="0" smtClean="0"/>
              <a:t>, προετοιμασία δείγματος κτλ. </a:t>
            </a:r>
          </a:p>
          <a:p>
            <a:r>
              <a:rPr lang="el-GR" sz="1600" b="1" i="1" dirty="0" smtClean="0"/>
              <a:t>Μειονέκτημα: χρειάζεται </a:t>
            </a:r>
            <a:r>
              <a:rPr lang="el-GR" sz="1600" b="1" i="1" dirty="0" smtClean="0">
                <a:solidFill>
                  <a:srgbClr val="FF0000"/>
                </a:solidFill>
              </a:rPr>
              <a:t>πολύ καλή γνώση των δομών</a:t>
            </a:r>
          </a:p>
          <a:p>
            <a:endParaRPr lang="el-GR" sz="1600" b="1" i="1" dirty="0">
              <a:solidFill>
                <a:srgbClr val="FF0000"/>
              </a:solidFill>
            </a:endParaRPr>
          </a:p>
          <a:p>
            <a:r>
              <a:rPr lang="el-GR" sz="1600" b="1" i="1" dirty="0" smtClean="0">
                <a:solidFill>
                  <a:srgbClr val="FF0000"/>
                </a:solidFill>
              </a:rPr>
              <a:t>**Δυνατότητα ποσοτικού προσδιορισμού και άμορφης φάσης(%</a:t>
            </a:r>
            <a:r>
              <a:rPr lang="en-US" sz="1600" b="1" i="1" dirty="0" smtClean="0">
                <a:solidFill>
                  <a:srgbClr val="FF0000"/>
                </a:solidFill>
              </a:rPr>
              <a:t> crystalline index,  </a:t>
            </a:r>
            <a:r>
              <a:rPr lang="el-GR" sz="1600" b="1" i="1" dirty="0" smtClean="0">
                <a:solidFill>
                  <a:srgbClr val="FF0000"/>
                </a:solidFill>
              </a:rPr>
              <a:t>μέθοδος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l-GR" sz="1600" b="1" i="1" dirty="0" err="1" smtClean="0">
                <a:solidFill>
                  <a:srgbClr val="FF0000"/>
                </a:solidFill>
              </a:rPr>
              <a:t>έμβαδών</a:t>
            </a:r>
            <a:r>
              <a:rPr lang="el-GR" sz="1600" b="1" i="1" dirty="0" smtClean="0">
                <a:solidFill>
                  <a:srgbClr val="FF0000"/>
                </a:solidFill>
              </a:rPr>
              <a:t> ή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Rietveld</a:t>
            </a:r>
            <a:r>
              <a:rPr lang="en-US" sz="1600" b="1" i="1" dirty="0" smtClean="0">
                <a:solidFill>
                  <a:srgbClr val="FF0000"/>
                </a:solidFill>
              </a:rPr>
              <a:t>)</a:t>
            </a:r>
            <a:r>
              <a:rPr lang="el-GR" sz="1600" b="1" i="1" dirty="0" smtClean="0">
                <a:solidFill>
                  <a:srgbClr val="FF0000"/>
                </a:solidFill>
              </a:rPr>
              <a:t>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10712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0"/>
            <a:ext cx="6286544" cy="7143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i="1" dirty="0" smtClean="0"/>
              <a:t>ΜΕΓΕΘΟΣ ΚΡΥΣΤΑΛΛΩΝ </a:t>
            </a:r>
            <a:endParaRPr lang="el-GR" sz="3200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BD122-0EB2-4FBB-BDF9-A4403946620A}" type="slidenum">
              <a:rPr lang="el-GR"/>
              <a:pPr>
                <a:defRPr/>
              </a:pPr>
              <a:t>25</a:t>
            </a:fld>
            <a:endParaRPr lang="el-GR"/>
          </a:p>
        </p:txBody>
      </p:sp>
      <p:sp>
        <p:nvSpPr>
          <p:cNvPr id="19" name="Rounded Rectangle 18"/>
          <p:cNvSpPr/>
          <p:nvPr/>
        </p:nvSpPr>
        <p:spPr>
          <a:xfrm>
            <a:off x="-52702" y="785813"/>
            <a:ext cx="3643313" cy="4357687"/>
          </a:xfrm>
          <a:prstGeom prst="roundRect">
            <a:avLst>
              <a:gd name="adj" fmla="val 692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dirty="0"/>
          </a:p>
        </p:txBody>
      </p:sp>
      <p:grpSp>
        <p:nvGrpSpPr>
          <p:cNvPr id="52234" name="Group 7"/>
          <p:cNvGrpSpPr>
            <a:grpSpLocks/>
          </p:cNvGrpSpPr>
          <p:nvPr/>
        </p:nvGrpSpPr>
        <p:grpSpPr bwMode="auto">
          <a:xfrm>
            <a:off x="776288" y="1844675"/>
            <a:ext cx="2339975" cy="936253"/>
            <a:chOff x="5300801" y="928443"/>
            <a:chExt cx="4070872" cy="1428987"/>
          </a:xfrm>
          <a:solidFill>
            <a:srgbClr val="FFFF00"/>
          </a:solidFill>
        </p:grpSpPr>
        <p:sp>
          <p:nvSpPr>
            <p:cNvPr id="23" name="Rectangle 22"/>
            <p:cNvSpPr/>
            <p:nvPr/>
          </p:nvSpPr>
          <p:spPr>
            <a:xfrm>
              <a:off x="5500694" y="928670"/>
              <a:ext cx="3643306" cy="14287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aphicFrame>
          <p:nvGraphicFramePr>
            <p:cNvPr id="5222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237946148"/>
                </p:ext>
              </p:extLst>
            </p:nvPr>
          </p:nvGraphicFramePr>
          <p:xfrm>
            <a:off x="5300801" y="928443"/>
            <a:ext cx="4070872" cy="1402903"/>
          </p:xfrm>
          <a:graphic>
            <a:graphicData uri="http://schemas.openxmlformats.org/presentationml/2006/ole">
              <p:oleObj spid="_x0000_s2090" name="Εξίσωση" r:id="rId4" imgW="1130040" imgH="393480" progId="Equation.3">
                <p:embed/>
              </p:oleObj>
            </a:graphicData>
          </a:graphic>
        </p:graphicFrame>
      </p:grpSp>
      <p:sp>
        <p:nvSpPr>
          <p:cNvPr id="21" name="TextBox 20"/>
          <p:cNvSpPr txBox="1"/>
          <p:nvPr/>
        </p:nvSpPr>
        <p:spPr>
          <a:xfrm>
            <a:off x="-71438" y="857250"/>
            <a:ext cx="3835401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Scherrer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equation (1918)</a:t>
            </a:r>
            <a:endParaRPr lang="el-GR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650" y="3143250"/>
            <a:ext cx="35226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K: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Scherrer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constant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dirty="0"/>
              <a:t>depends on the shape of the crystal and the size distribution)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: crystallite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solidFill>
                  <a:schemeClr val="bg1">
                    <a:lumMod val="95000"/>
                  </a:schemeClr>
                </a:solidFill>
              </a:rPr>
              <a:t>θ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l-GR" dirty="0">
                <a:solidFill>
                  <a:schemeClr val="bg1">
                    <a:lumMod val="95000"/>
                  </a:schemeClr>
                </a:solidFill>
              </a:rPr>
              <a:t>½ 2θ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l-G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3928" y="1581438"/>
            <a:ext cx="542925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</a:rPr>
              <a:t>K is 0.94 for cubic crystals and 0.89 for non cubic crystals but actually varies from 0.62-2.08 and can be calculated by the EVA software</a:t>
            </a:r>
            <a:endParaRPr lang="el-GR" sz="2400" b="1" dirty="0">
              <a:latin typeface="+mn-lt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7544" y="5445224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l-GR" b="1" i="1" u="sng" dirty="0" smtClean="0">
                <a:solidFill>
                  <a:srgbClr val="0070C0"/>
                </a:solidFill>
              </a:rPr>
              <a:t>Άλλες πληροφορίες </a:t>
            </a:r>
          </a:p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el-GR" b="1" dirty="0" smtClean="0"/>
              <a:t>Υπολογισμός </a:t>
            </a:r>
            <a:r>
              <a:rPr lang="el-GR" b="1" dirty="0" err="1"/>
              <a:t>πλεγατικής</a:t>
            </a:r>
            <a:r>
              <a:rPr lang="el-GR" b="1" dirty="0"/>
              <a:t> σταθεράς (παραμορφώσεις </a:t>
            </a:r>
            <a:r>
              <a:rPr lang="el-GR" b="1" dirty="0" smtClean="0"/>
              <a:t>υλικών)</a:t>
            </a:r>
          </a:p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el-GR" b="1" dirty="0" smtClean="0"/>
              <a:t>Προσανατολισμός </a:t>
            </a:r>
            <a:r>
              <a:rPr lang="el-GR" b="1" dirty="0"/>
              <a:t>κρυστάλλων (</a:t>
            </a:r>
            <a:r>
              <a:rPr lang="el-GR" b="1" dirty="0" err="1"/>
              <a:t>αναλυση</a:t>
            </a:r>
            <a:r>
              <a:rPr lang="el-GR" b="1" dirty="0"/>
              <a:t> δομής-</a:t>
            </a:r>
            <a:r>
              <a:rPr lang="en-US" b="1" dirty="0"/>
              <a:t>texture analysis)</a:t>
            </a:r>
          </a:p>
        </p:txBody>
      </p:sp>
    </p:spTree>
    <p:extLst>
      <p:ext uri="{BB962C8B-B14F-4D97-AF65-F5344CB8AC3E}">
        <p14:creationId xmlns:p14="http://schemas.microsoft.com/office/powerpoint/2010/main" xmlns="" val="334371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0"/>
            <a:ext cx="6286544" cy="7143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i="1" dirty="0" smtClean="0"/>
              <a:t>Crystallite size determination</a:t>
            </a:r>
            <a:endParaRPr lang="el-GR" sz="3200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BD122-0EB2-4FBB-BDF9-A4403946620A}" type="slidenum">
              <a:rPr lang="el-GR"/>
              <a:pPr>
                <a:defRPr/>
              </a:pPr>
              <a:t>26</a:t>
            </a:fld>
            <a:endParaRPr lang="el-GR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xmlns="" val="43832633"/>
              </p:ext>
            </p:extLst>
          </p:nvPr>
        </p:nvGraphicFramePr>
        <p:xfrm>
          <a:off x="3643306" y="785794"/>
          <a:ext cx="5500694" cy="2714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186939" y="670760"/>
            <a:ext cx="3643313" cy="4357687"/>
          </a:xfrm>
          <a:prstGeom prst="roundRect">
            <a:avLst>
              <a:gd name="adj" fmla="val 692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dirty="0"/>
          </a:p>
        </p:txBody>
      </p:sp>
      <p:grpSp>
        <p:nvGrpSpPr>
          <p:cNvPr id="52234" name="Group 7"/>
          <p:cNvGrpSpPr>
            <a:grpSpLocks/>
          </p:cNvGrpSpPr>
          <p:nvPr/>
        </p:nvGrpSpPr>
        <p:grpSpPr bwMode="auto">
          <a:xfrm>
            <a:off x="838607" y="1844824"/>
            <a:ext cx="2339975" cy="936104"/>
            <a:chOff x="5409218" y="928670"/>
            <a:chExt cx="4070871" cy="1428760"/>
          </a:xfrm>
        </p:grpSpPr>
        <p:sp>
          <p:nvSpPr>
            <p:cNvPr id="23" name="Rectangle 22"/>
            <p:cNvSpPr/>
            <p:nvPr/>
          </p:nvSpPr>
          <p:spPr>
            <a:xfrm>
              <a:off x="5500694" y="928670"/>
              <a:ext cx="3643306" cy="14287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aphicFrame>
          <p:nvGraphicFramePr>
            <p:cNvPr id="5222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985664874"/>
                </p:ext>
              </p:extLst>
            </p:nvPr>
          </p:nvGraphicFramePr>
          <p:xfrm>
            <a:off x="5409218" y="928670"/>
            <a:ext cx="4070871" cy="1402903"/>
          </p:xfrm>
          <a:graphic>
            <a:graphicData uri="http://schemas.openxmlformats.org/presentationml/2006/ole">
              <p:oleObj spid="_x0000_s3098" name="Εξίσωση" r:id="rId8" imgW="1130040" imgH="393480" progId="Equation.3">
                <p:embed/>
              </p:oleObj>
            </a:graphicData>
          </a:graphic>
        </p:graphicFrame>
      </p:grpSp>
      <p:sp>
        <p:nvSpPr>
          <p:cNvPr id="21" name="TextBox 20"/>
          <p:cNvSpPr txBox="1"/>
          <p:nvPr/>
        </p:nvSpPr>
        <p:spPr>
          <a:xfrm>
            <a:off x="-71438" y="857250"/>
            <a:ext cx="3835401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Scherrer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equation (1918)</a:t>
            </a:r>
            <a:endParaRPr lang="el-GR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650" y="3143250"/>
            <a:ext cx="35226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K: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Scherrer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constant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dirty="0"/>
              <a:t>depends on the shape of the crystal and the size distribution)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: crystallite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solidFill>
                  <a:schemeClr val="bg1">
                    <a:lumMod val="95000"/>
                  </a:schemeClr>
                </a:solidFill>
              </a:rPr>
              <a:t>θ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l-GR" dirty="0">
                <a:solidFill>
                  <a:schemeClr val="bg1">
                    <a:lumMod val="95000"/>
                  </a:schemeClr>
                </a:solidFill>
              </a:rPr>
              <a:t>½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2θ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endParaRPr lang="el-G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3963" y="3573462"/>
            <a:ext cx="542925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</a:rPr>
              <a:t>K is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0.94</a:t>
            </a:r>
            <a:r>
              <a:rPr lang="en-US" sz="2400" b="1" dirty="0">
                <a:latin typeface="+mn-lt"/>
              </a:rPr>
              <a:t> for cubic crystals and 0.89 for non cubic crystals but actually varies from 0.62-2.08 and can be calculated by the EVA software</a:t>
            </a:r>
            <a:endParaRPr lang="el-GR" sz="2400" b="1" dirty="0">
              <a:latin typeface="+mn-lt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33007" y="5182223"/>
            <a:ext cx="7704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l-GR" b="1" i="1" u="sng" dirty="0" smtClean="0">
                <a:solidFill>
                  <a:srgbClr val="0070C0"/>
                </a:solidFill>
              </a:rPr>
              <a:t>Άλλες πληροφορίες </a:t>
            </a:r>
          </a:p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el-GR" b="1" dirty="0" smtClean="0"/>
              <a:t>Υπολογισμός </a:t>
            </a:r>
            <a:r>
              <a:rPr lang="el-GR" b="1" dirty="0" err="1"/>
              <a:t>πλεγατικής</a:t>
            </a:r>
            <a:r>
              <a:rPr lang="el-GR" b="1" dirty="0"/>
              <a:t> σταθεράς (παραμορφώσεις </a:t>
            </a:r>
            <a:r>
              <a:rPr lang="el-GR" b="1" dirty="0" smtClean="0"/>
              <a:t>υλικών)</a:t>
            </a:r>
            <a:r>
              <a:rPr lang="en-US" b="1" dirty="0" smtClean="0"/>
              <a:t>, </a:t>
            </a:r>
            <a:r>
              <a:rPr lang="el-GR" b="1" dirty="0" smtClean="0"/>
              <a:t>πυκνότητας κρυστάλλων , </a:t>
            </a:r>
            <a:r>
              <a:rPr lang="el-GR" b="1" dirty="0" err="1" smtClean="0"/>
              <a:t>ειδος</a:t>
            </a:r>
            <a:r>
              <a:rPr lang="el-GR" b="1" dirty="0" smtClean="0"/>
              <a:t> πλέγματος</a:t>
            </a:r>
          </a:p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el-GR" b="1" dirty="0" smtClean="0"/>
              <a:t>Προσανατολισμός </a:t>
            </a:r>
            <a:r>
              <a:rPr lang="el-GR" b="1" dirty="0"/>
              <a:t>κρυστάλλων </a:t>
            </a:r>
            <a:r>
              <a:rPr lang="el-GR" b="1" dirty="0" smtClean="0"/>
              <a:t>(ανάλυση </a:t>
            </a:r>
            <a:r>
              <a:rPr lang="el-GR" b="1" dirty="0"/>
              <a:t>δομής-</a:t>
            </a:r>
            <a:r>
              <a:rPr lang="en-US" b="1" dirty="0"/>
              <a:t>texture analysis)</a:t>
            </a:r>
          </a:p>
        </p:txBody>
      </p:sp>
      <p:pic>
        <p:nvPicPr>
          <p:cNvPr id="13" name="Picture 2" descr="http://www.scielo.br/img/revistas/bjce/v28n1/a11fig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8866" y="686298"/>
            <a:ext cx="3038475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78520" y="202019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l-GR" dirty="0"/>
          </a:p>
        </p:txBody>
      </p:sp>
      <p:cxnSp>
        <p:nvCxnSpPr>
          <p:cNvPr id="9" name="Ευθεία γραμμή σύνδεσης 8"/>
          <p:cNvCxnSpPr/>
          <p:nvPr/>
        </p:nvCxnSpPr>
        <p:spPr>
          <a:xfrm>
            <a:off x="4789508" y="1844824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>
            <a:off x="4537480" y="2487973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09336" y="2315101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ymin</a:t>
            </a:r>
            <a:endParaRPr lang="el-GR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009336" y="1576449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ymax</a:t>
            </a:r>
            <a:endParaRPr lang="el-GR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09024" y="755087"/>
            <a:ext cx="146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Y=</a:t>
            </a:r>
            <a:r>
              <a:rPr lang="en-US" sz="1400" dirty="0" err="1" smtClean="0"/>
              <a:t>ymax-ymin</a:t>
            </a:r>
            <a:r>
              <a:rPr lang="en-US" sz="1400" dirty="0" smtClean="0"/>
              <a:t>/2</a:t>
            </a:r>
            <a:endParaRPr lang="el-GR" sz="1400" dirty="0"/>
          </a:p>
        </p:txBody>
      </p:sp>
      <p:cxnSp>
        <p:nvCxnSpPr>
          <p:cNvPr id="17" name="Ευθεία γραμμή σύνδεσης 16"/>
          <p:cNvCxnSpPr/>
          <p:nvPr/>
        </p:nvCxnSpPr>
        <p:spPr>
          <a:xfrm>
            <a:off x="5148064" y="2204864"/>
            <a:ext cx="7935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39427" y="2020198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X1</a:t>
            </a:r>
            <a:endParaRPr lang="el-GR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009336" y="2005099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X2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xmlns="" val="54264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87789516"/>
              </p:ext>
            </p:extLst>
          </p:nvPr>
        </p:nvGraphicFramePr>
        <p:xfrm>
          <a:off x="1595186" y="476672"/>
          <a:ext cx="6481460" cy="4592968"/>
        </p:xfrm>
        <a:graphic>
          <a:graphicData uri="http://schemas.openxmlformats.org/presentationml/2006/ole">
            <p:oleObj spid="_x0000_s4114" name="Graph" r:id="rId3" imgW="4278173" imgH="3024835" progId="">
              <p:embed/>
            </p:oleObj>
          </a:graphicData>
        </a:graphic>
      </p:graphicFrame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2627784" y="4715852"/>
            <a:ext cx="453650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latin typeface="Book Antiqua" pitchFamily="18" charset="0"/>
              </a:rPr>
              <a:t>S</a:t>
            </a:r>
            <a:r>
              <a:rPr lang="el-GR" sz="1400" dirty="0">
                <a:latin typeface="Book Antiqua" pitchFamily="18" charset="0"/>
              </a:rPr>
              <a:t>=Σαπωνίτης</a:t>
            </a:r>
            <a:r>
              <a:rPr lang="en-US" sz="1400" dirty="0">
                <a:latin typeface="Book Antiqua" pitchFamily="18" charset="0"/>
              </a:rPr>
              <a:t>, P</a:t>
            </a:r>
            <a:r>
              <a:rPr lang="el-GR" sz="1400" dirty="0">
                <a:latin typeface="Book Antiqua" pitchFamily="18" charset="0"/>
              </a:rPr>
              <a:t>=</a:t>
            </a:r>
            <a:r>
              <a:rPr lang="el-GR" sz="1400" dirty="0" err="1">
                <a:latin typeface="Book Antiqua" pitchFamily="18" charset="0"/>
              </a:rPr>
              <a:t>Παλυγορσκίτης</a:t>
            </a:r>
            <a:r>
              <a:rPr lang="en-US" sz="1400" dirty="0">
                <a:latin typeface="Book Antiqua" pitchFamily="18" charset="0"/>
              </a:rPr>
              <a:t>, </a:t>
            </a:r>
          </a:p>
          <a:p>
            <a:r>
              <a:rPr lang="en-US" sz="1400" dirty="0" err="1">
                <a:latin typeface="Book Antiqua" pitchFamily="18" charset="0"/>
              </a:rPr>
              <a:t>Ser</a:t>
            </a:r>
            <a:r>
              <a:rPr lang="el-GR" sz="1400" dirty="0">
                <a:latin typeface="Book Antiqua" pitchFamily="18" charset="0"/>
              </a:rPr>
              <a:t>=</a:t>
            </a:r>
            <a:r>
              <a:rPr lang="el-GR" sz="1400" dirty="0" err="1">
                <a:latin typeface="Book Antiqua" pitchFamily="18" charset="0"/>
              </a:rPr>
              <a:t>Σερμπεντίνης</a:t>
            </a:r>
            <a:r>
              <a:rPr lang="el-GR" sz="1400" dirty="0">
                <a:latin typeface="Book Antiqua" pitchFamily="18" charset="0"/>
              </a:rPr>
              <a:t> </a:t>
            </a:r>
            <a:r>
              <a:rPr lang="en-US" sz="1400" dirty="0">
                <a:latin typeface="Book Antiqua" pitchFamily="18" charset="0"/>
              </a:rPr>
              <a:t>, Q</a:t>
            </a:r>
            <a:r>
              <a:rPr lang="el-GR" sz="1400" dirty="0">
                <a:latin typeface="Book Antiqua" pitchFamily="18" charset="0"/>
              </a:rPr>
              <a:t>= Χαλαζίας</a:t>
            </a:r>
            <a:r>
              <a:rPr lang="en-US" sz="1400" dirty="0">
                <a:latin typeface="Book Antiqua" pitchFamily="18" charset="0"/>
              </a:rPr>
              <a:t>, C</a:t>
            </a:r>
            <a:r>
              <a:rPr lang="el-GR" sz="1400" dirty="0">
                <a:latin typeface="Book Antiqua" pitchFamily="18" charset="0"/>
              </a:rPr>
              <a:t>= Ασβεστίτης</a:t>
            </a:r>
            <a:r>
              <a:rPr lang="en-US" sz="1400" dirty="0">
                <a:latin typeface="Book Antiqua" pitchFamily="18" charset="0"/>
              </a:rPr>
              <a:t>,</a:t>
            </a:r>
          </a:p>
          <a:p>
            <a:r>
              <a:rPr lang="en-US" sz="1400" dirty="0">
                <a:latin typeface="Book Antiqua" pitchFamily="18" charset="0"/>
              </a:rPr>
              <a:t>Pl</a:t>
            </a:r>
            <a:r>
              <a:rPr lang="el-GR" sz="1400" dirty="0">
                <a:latin typeface="Book Antiqua" pitchFamily="18" charset="0"/>
              </a:rPr>
              <a:t>= </a:t>
            </a:r>
            <a:r>
              <a:rPr lang="el-GR" sz="1400" dirty="0" err="1">
                <a:latin typeface="Book Antiqua" pitchFamily="18" charset="0"/>
              </a:rPr>
              <a:t>Πλαγιόκλαστο</a:t>
            </a:r>
            <a:r>
              <a:rPr lang="en-US" sz="1400" dirty="0">
                <a:latin typeface="Book Antiqua" pitchFamily="18" charset="0"/>
              </a:rPr>
              <a:t> </a:t>
            </a:r>
            <a:endParaRPr lang="el-GR" sz="1400" dirty="0">
              <a:latin typeface="Book Antiqua" pitchFamily="18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699792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https://www.youtube.com/watch?v=QHMzFUo0NL8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4793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4"/>
            <a:ext cx="448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061679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81677"/>
            <a:ext cx="365511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887" y="3505907"/>
            <a:ext cx="4373285" cy="165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092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644A1B1C-79AD-4FC8-A4F8-7FCFBF9B887C}"/>
              </a:ext>
            </a:extLst>
          </p:cNvPr>
          <p:cNvGrpSpPr/>
          <p:nvPr/>
        </p:nvGrpSpPr>
        <p:grpSpPr>
          <a:xfrm>
            <a:off x="827584" y="914018"/>
            <a:ext cx="3600400" cy="3519143"/>
            <a:chOff x="7220903" y="2200740"/>
            <a:chExt cx="3255333" cy="34131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FAA12AE-9138-40ED-A76F-7DC9D9D85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0903" y="2200740"/>
              <a:ext cx="3186551" cy="25770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934042C-1063-4B51-8100-B8D4D2DF1109}"/>
                </a:ext>
              </a:extLst>
            </p:cNvPr>
            <p:cNvSpPr txBox="1"/>
            <p:nvPr/>
          </p:nvSpPr>
          <p:spPr>
            <a:xfrm>
              <a:off x="7470413" y="4690604"/>
              <a:ext cx="30058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+mj-lt"/>
                </a:rPr>
                <a:t>Porous ceramic material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 err="1">
                  <a:latin typeface="+mj-lt"/>
                </a:rPr>
                <a:t>FeNi</a:t>
              </a:r>
              <a:r>
                <a:rPr lang="en-US" dirty="0">
                  <a:latin typeface="+mj-lt"/>
                </a:rPr>
                <a:t> slag, FA, BR (10:40:50)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latin typeface="+mj-lt"/>
                </a:rPr>
                <a:t>Na</a:t>
              </a:r>
              <a:r>
                <a:rPr lang="el-GR" baseline="-25000" dirty="0">
                  <a:latin typeface="+mj-lt"/>
                </a:rPr>
                <a:t>2</a:t>
              </a:r>
              <a:r>
                <a:rPr lang="en-US" dirty="0" err="1">
                  <a:latin typeface="+mj-lt"/>
                </a:rPr>
                <a:t>SiO</a:t>
              </a:r>
              <a:r>
                <a:rPr lang="el-GR" baseline="-25000" dirty="0">
                  <a:latin typeface="+mj-lt"/>
                </a:rPr>
                <a:t>2</a:t>
              </a:r>
              <a:r>
                <a:rPr lang="en-US" dirty="0">
                  <a:latin typeface="+mj-lt"/>
                </a:rPr>
                <a:t>/ NaOH (65/35)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83185B32-DF89-4DF5-9B38-0B198B4D74BE}"/>
              </a:ext>
            </a:extLst>
          </p:cNvPr>
          <p:cNvSpPr txBox="1">
            <a:spLocks/>
          </p:cNvSpPr>
          <p:nvPr/>
        </p:nvSpPr>
        <p:spPr>
          <a:xfrm>
            <a:off x="4349078" y="188640"/>
            <a:ext cx="4176464" cy="10479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Synthesis of porous filter </a:t>
            </a:r>
            <a:endParaRPr lang="en-US" sz="2400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xmlns="" id="{72AD64B4-72DB-4C40-946E-C89D61C79F7B}"/>
              </a:ext>
            </a:extLst>
          </p:cNvPr>
          <p:cNvGrpSpPr/>
          <p:nvPr/>
        </p:nvGrpSpPr>
        <p:grpSpPr>
          <a:xfrm>
            <a:off x="5246534" y="2780928"/>
            <a:ext cx="3744416" cy="1961829"/>
            <a:chOff x="3750335" y="2549355"/>
            <a:chExt cx="4698721" cy="3705571"/>
          </a:xfrm>
        </p:grpSpPr>
        <p:pic>
          <p:nvPicPr>
            <p:cNvPr id="8" name="Εικόνα 3">
              <a:extLst>
                <a:ext uri="{FF2B5EF4-FFF2-40B4-BE49-F238E27FC236}">
                  <a16:creationId xmlns:a16="http://schemas.microsoft.com/office/drawing/2014/main" xmlns="" id="{3C21D2ED-CDD4-403B-8B3A-5E2CCDB1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0335" y="2549355"/>
              <a:ext cx="4698721" cy="31207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7776F37-8189-4AE1-B16B-C99CABCBA8B6}"/>
                </a:ext>
              </a:extLst>
            </p:cNvPr>
            <p:cNvSpPr txBox="1"/>
            <p:nvPr/>
          </p:nvSpPr>
          <p:spPr>
            <a:xfrm>
              <a:off x="3821002" y="5670151"/>
              <a:ext cx="4628054" cy="584775"/>
            </a:xfrm>
            <a:prstGeom prst="rect">
              <a:avLst/>
            </a:prstGeom>
            <a:ln w="19050">
              <a:noFill/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Biological Wastewater Treatment Plant, Patras</a:t>
              </a:r>
            </a:p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https://www.deyap.gr/environment/biologikos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38F348-68BD-4116-93F7-A46E7A7A7B7A}"/>
              </a:ext>
            </a:extLst>
          </p:cNvPr>
          <p:cNvSpPr txBox="1"/>
          <p:nvPr/>
        </p:nvSpPr>
        <p:spPr>
          <a:xfrm>
            <a:off x="385628" y="5013176"/>
            <a:ext cx="4392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+mj-lt"/>
              </a:rPr>
              <a:t>Study on H</a:t>
            </a:r>
            <a:r>
              <a:rPr lang="en-US" sz="2400" b="1" i="1" baseline="-25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US" sz="2400" b="1" i="1" dirty="0">
                <a:solidFill>
                  <a:srgbClr val="0070C0"/>
                </a:solidFill>
                <a:latin typeface="+mj-lt"/>
              </a:rPr>
              <a:t>S absorption ability of the filter materials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1850915-2F11-4AB6-BC19-7DD78345F4F8}"/>
              </a:ext>
            </a:extLst>
          </p:cNvPr>
          <p:cNvSpPr txBox="1">
            <a:spLocks/>
          </p:cNvSpPr>
          <p:nvPr/>
        </p:nvSpPr>
        <p:spPr>
          <a:xfrm>
            <a:off x="28598" y="188640"/>
            <a:ext cx="432048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Alternative cements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12545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3">
                <a:lumMod val="40000"/>
                <a:lumOff val="6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83671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719572" y="491365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Ιστορικά στοιχεία</a:t>
            </a:r>
            <a:endParaRPr lang="el-GR" sz="3200" b="1" i="1" u="sng" dirty="0">
              <a:solidFill>
                <a:srgbClr val="00B0F0"/>
              </a:solidFill>
              <a:latin typeface="Arno Pr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565" y="1149073"/>
            <a:ext cx="7848872" cy="4634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/>
              <a:t> </a:t>
            </a:r>
            <a:r>
              <a:rPr lang="el-GR" sz="3200" b="1" i="1" dirty="0" smtClean="0">
                <a:latin typeface="Arno Pro" pitchFamily="18" charset="0"/>
              </a:rPr>
              <a:t>Οι ακτίνες Χ </a:t>
            </a:r>
            <a:r>
              <a:rPr lang="el-GR" sz="3200" b="1" i="1" dirty="0" smtClean="0">
                <a:solidFill>
                  <a:srgbClr val="FF0000"/>
                </a:solidFill>
                <a:latin typeface="Arno Pro" pitchFamily="18" charset="0"/>
              </a:rPr>
              <a:t>ανακαλύφθηκαν</a:t>
            </a:r>
            <a:r>
              <a:rPr lang="el-GR" sz="3200" b="1" i="1" dirty="0" smtClean="0">
                <a:latin typeface="Arno Pro" pitchFamily="18" charset="0"/>
              </a:rPr>
              <a:t> </a:t>
            </a:r>
            <a:r>
              <a:rPr lang="el-GR" sz="3200" b="1" i="1" dirty="0" smtClean="0">
                <a:solidFill>
                  <a:srgbClr val="FF0000"/>
                </a:solidFill>
                <a:latin typeface="Arno Pro" pitchFamily="18" charset="0"/>
              </a:rPr>
              <a:t>το 1895 </a:t>
            </a:r>
            <a:r>
              <a:rPr lang="el-GR" sz="3200" b="1" i="1" dirty="0" smtClean="0">
                <a:latin typeface="Arno Pro" pitchFamily="18" charset="0"/>
              </a:rPr>
              <a:t>από τον</a:t>
            </a:r>
            <a:r>
              <a:rPr lang="en-US" sz="3200" b="1" i="1" dirty="0" smtClean="0">
                <a:latin typeface="Arno Pro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no Pro" pitchFamily="18" charset="0"/>
              </a:rPr>
              <a:t>Wihelm</a:t>
            </a:r>
            <a:r>
              <a:rPr lang="en-US" sz="3200" b="1" i="1" dirty="0" smtClean="0">
                <a:solidFill>
                  <a:srgbClr val="FF0000"/>
                </a:solidFill>
                <a:latin typeface="Arno Pro" pitchFamily="18" charset="0"/>
              </a:rPr>
              <a:t> Rontgen</a:t>
            </a:r>
            <a:r>
              <a:rPr lang="en-US" sz="3200" b="1" i="1" dirty="0" smtClean="0">
                <a:latin typeface="Arno Pro" pitchFamily="18" charset="0"/>
              </a:rPr>
              <a:t>, </a:t>
            </a:r>
            <a:r>
              <a:rPr lang="el-GR" sz="3200" b="1" i="1" dirty="0" smtClean="0">
                <a:latin typeface="Arno Pro" pitchFamily="18" charset="0"/>
              </a:rPr>
              <a:t>από τον οποίο δόθηκε ο συμβολισμός Χ για να δηλώσει την άγνωστη φύση αυτής της ακτινοβολίας.</a:t>
            </a:r>
          </a:p>
          <a:p>
            <a:pPr algn="just" fontAlgn="base">
              <a:spcBef>
                <a:spcPts val="672"/>
              </a:spcBef>
              <a:buSzPts val="2800"/>
            </a:pPr>
            <a:r>
              <a:rPr lang="en-US" sz="2000" b="1" i="1" dirty="0">
                <a:latin typeface="Arno Pro" pitchFamily="18" charset="0"/>
              </a:rPr>
              <a:t>1895: </a:t>
            </a:r>
            <a:r>
              <a:rPr lang="en-US" sz="2000" b="1" i="1" dirty="0" err="1">
                <a:solidFill>
                  <a:srgbClr val="FF0000"/>
                </a:solidFill>
                <a:latin typeface="Arno Pro" pitchFamily="18" charset="0"/>
              </a:rPr>
              <a:t>Röntgen</a:t>
            </a:r>
            <a:r>
              <a:rPr lang="en-US" sz="2000" b="1" i="1" dirty="0">
                <a:latin typeface="Arno Pro" pitchFamily="18" charset="0"/>
              </a:rPr>
              <a:t> discovers X </a:t>
            </a:r>
            <a:r>
              <a:rPr lang="en-US" sz="2000" b="1" i="1" dirty="0" smtClean="0">
                <a:latin typeface="Arno Pro" pitchFamily="18" charset="0"/>
              </a:rPr>
              <a:t>rays</a:t>
            </a:r>
            <a:r>
              <a:rPr lang="el-GR" sz="2000" b="1" i="1" dirty="0" smtClean="0">
                <a:latin typeface="Arno Pro" pitchFamily="18" charset="0"/>
              </a:rPr>
              <a:t>, </a:t>
            </a:r>
            <a:r>
              <a:rPr lang="en-US" sz="2000" b="1" i="1" dirty="0" smtClean="0">
                <a:latin typeface="Arno Pro" pitchFamily="18" charset="0"/>
              </a:rPr>
              <a:t>received </a:t>
            </a:r>
            <a:r>
              <a:rPr lang="en-US" sz="2000" b="1" i="1" dirty="0">
                <a:latin typeface="Arno Pro" pitchFamily="18" charset="0"/>
              </a:rPr>
              <a:t>the </a:t>
            </a:r>
            <a:r>
              <a:rPr lang="en-US" sz="2000" b="1" i="1" dirty="0" smtClean="0">
                <a:latin typeface="Arno Pro" pitchFamily="18" charset="0"/>
              </a:rPr>
              <a:t>first</a:t>
            </a:r>
            <a:r>
              <a:rPr lang="el-GR" sz="2000" b="1" i="1" dirty="0" smtClean="0">
                <a:latin typeface="Arno Pro" pitchFamily="18" charset="0"/>
              </a:rPr>
              <a:t>,</a:t>
            </a:r>
            <a:r>
              <a:rPr lang="en-US" sz="2000" b="1" i="1" dirty="0" smtClean="0">
                <a:latin typeface="Arno Pro" pitchFamily="18" charset="0"/>
              </a:rPr>
              <a:t> </a:t>
            </a:r>
            <a:r>
              <a:rPr lang="en-US" sz="2000" b="1" i="1" dirty="0">
                <a:latin typeface="Arno Pro" pitchFamily="18" charset="0"/>
              </a:rPr>
              <a:t>Nobel prize in physics in 1901</a:t>
            </a:r>
            <a:endParaRPr lang="el-GR" sz="2000" b="1" i="1" dirty="0" smtClean="0">
              <a:effectLst/>
              <a:latin typeface="Arno Pro" pitchFamily="18" charset="0"/>
            </a:endParaRPr>
          </a:p>
          <a:p>
            <a:pPr marL="347472" indent="-347472" algn="just" fontAlgn="base">
              <a:spcBef>
                <a:spcPts val="672"/>
              </a:spcBef>
            </a:pPr>
            <a:r>
              <a:rPr lang="en-US" sz="2000" b="1" i="1" dirty="0">
                <a:latin typeface="Arno Pro" pitchFamily="18" charset="0"/>
              </a:rPr>
              <a:t>1912: </a:t>
            </a:r>
            <a:r>
              <a:rPr lang="en-US" sz="2000" b="1" i="1" dirty="0">
                <a:solidFill>
                  <a:srgbClr val="FF0000"/>
                </a:solidFill>
                <a:latin typeface="Arno Pro" pitchFamily="18" charset="0"/>
              </a:rPr>
              <a:t>Laue </a:t>
            </a:r>
            <a:r>
              <a:rPr lang="en-US" sz="2000" b="1" i="1" dirty="0">
                <a:latin typeface="Arno Pro" pitchFamily="18" charset="0"/>
              </a:rPr>
              <a:t>diffracts X rays from single </a:t>
            </a:r>
            <a:r>
              <a:rPr lang="en-US" sz="2000" b="1" i="1" dirty="0" smtClean="0">
                <a:latin typeface="Arno Pro" pitchFamily="18" charset="0"/>
              </a:rPr>
              <a:t>crystal</a:t>
            </a:r>
            <a:r>
              <a:rPr lang="el-GR" sz="2000" b="1" i="1" dirty="0" smtClean="0">
                <a:latin typeface="Arno Pro" pitchFamily="18" charset="0"/>
              </a:rPr>
              <a:t>,</a:t>
            </a:r>
            <a:r>
              <a:rPr lang="en-US" sz="2000" b="1" i="1" dirty="0" smtClean="0">
                <a:latin typeface="Arno Pro" pitchFamily="18" charset="0"/>
              </a:rPr>
              <a:t>1914 </a:t>
            </a:r>
            <a:r>
              <a:rPr lang="el-GR" sz="2000" b="1" i="1" dirty="0" smtClean="0">
                <a:latin typeface="Arno Pro" pitchFamily="18" charset="0"/>
              </a:rPr>
              <a:t>, </a:t>
            </a:r>
            <a:r>
              <a:rPr lang="en-US" sz="2000" b="1" i="1" dirty="0" smtClean="0">
                <a:latin typeface="Arno Pro" pitchFamily="18" charset="0"/>
              </a:rPr>
              <a:t>Nobel </a:t>
            </a:r>
            <a:r>
              <a:rPr lang="en-US" sz="2000" b="1" i="1" dirty="0">
                <a:latin typeface="Arno Pro" pitchFamily="18" charset="0"/>
              </a:rPr>
              <a:t>prize in Physics</a:t>
            </a:r>
            <a:endParaRPr lang="el-GR" sz="2000" b="1" i="1" dirty="0" smtClean="0">
              <a:effectLst/>
              <a:latin typeface="Arno Pro" pitchFamily="18" charset="0"/>
            </a:endParaRPr>
          </a:p>
          <a:p>
            <a:pPr marL="347472" indent="-347472" algn="just" fontAlgn="base">
              <a:spcBef>
                <a:spcPts val="672"/>
              </a:spcBef>
            </a:pPr>
            <a:r>
              <a:rPr lang="en-US" sz="2000" b="1" i="1" dirty="0">
                <a:latin typeface="Arno Pro" pitchFamily="18" charset="0"/>
              </a:rPr>
              <a:t>1912: </a:t>
            </a:r>
            <a:r>
              <a:rPr lang="en-US" sz="2000" b="1" i="1" dirty="0">
                <a:solidFill>
                  <a:srgbClr val="FF0000"/>
                </a:solidFill>
                <a:latin typeface="Arno Pro" pitchFamily="18" charset="0"/>
              </a:rPr>
              <a:t>Bragg’s</a:t>
            </a:r>
            <a:r>
              <a:rPr lang="en-US" sz="2000" b="1" i="1" dirty="0">
                <a:latin typeface="Arno Pro" pitchFamily="18" charset="0"/>
              </a:rPr>
              <a:t> analyze crystal </a:t>
            </a:r>
            <a:r>
              <a:rPr lang="en-US" sz="2000" b="1" i="1" dirty="0" smtClean="0">
                <a:latin typeface="Arno Pro" pitchFamily="18" charset="0"/>
              </a:rPr>
              <a:t>structures</a:t>
            </a:r>
            <a:r>
              <a:rPr lang="el-GR" sz="2000" b="1" i="1" dirty="0" smtClean="0">
                <a:latin typeface="Arno Pro" pitchFamily="18" charset="0"/>
              </a:rPr>
              <a:t>,</a:t>
            </a:r>
            <a:r>
              <a:rPr lang="en-US" sz="2000" b="1" i="1" dirty="0" smtClean="0">
                <a:latin typeface="Arno Pro" pitchFamily="18" charset="0"/>
              </a:rPr>
              <a:t>1915 </a:t>
            </a:r>
            <a:r>
              <a:rPr lang="en-US" sz="2000" b="1" i="1" dirty="0">
                <a:latin typeface="Arno Pro" pitchFamily="18" charset="0"/>
              </a:rPr>
              <a:t>Nobel prize in physics</a:t>
            </a:r>
            <a:endParaRPr lang="el-GR" sz="2000" b="1" i="1" dirty="0" smtClean="0">
              <a:effectLst/>
              <a:latin typeface="Arno Pro" pitchFamily="18" charset="0"/>
            </a:endParaRPr>
          </a:p>
          <a:p>
            <a:pPr marL="347472" indent="-347472" algn="just" fontAlgn="base">
              <a:spcBef>
                <a:spcPts val="672"/>
              </a:spcBef>
            </a:pPr>
            <a:r>
              <a:rPr lang="en-US" sz="2000" b="1" i="1" dirty="0">
                <a:latin typeface="Arno Pro" pitchFamily="18" charset="0"/>
              </a:rPr>
              <a:t>1917: </a:t>
            </a:r>
            <a:r>
              <a:rPr lang="en-US" sz="2000" b="1" i="1" dirty="0" err="1">
                <a:latin typeface="Arno Pro" pitchFamily="18" charset="0"/>
              </a:rPr>
              <a:t>Ewald</a:t>
            </a:r>
            <a:r>
              <a:rPr lang="en-US" sz="2000" b="1" i="1" dirty="0">
                <a:latin typeface="Arno Pro" pitchFamily="18" charset="0"/>
              </a:rPr>
              <a:t> develops dynamical theory of X-ray diffraction</a:t>
            </a:r>
            <a:endParaRPr lang="el-GR" sz="2000" b="1" i="1" dirty="0" smtClean="0">
              <a:effectLst/>
              <a:latin typeface="Arno Pro" pitchFamily="18" charset="0"/>
            </a:endParaRPr>
          </a:p>
          <a:p>
            <a:pPr marL="347472" indent="-347472" algn="just" fontAlgn="base">
              <a:spcBef>
                <a:spcPts val="672"/>
              </a:spcBef>
            </a:pPr>
            <a:r>
              <a:rPr lang="en-US" sz="2000" b="1" i="1" dirty="0">
                <a:latin typeface="Arno Pro" pitchFamily="18" charset="0"/>
              </a:rPr>
              <a:t>1918: </a:t>
            </a:r>
            <a:r>
              <a:rPr lang="en-US" sz="2000" b="1" i="1" dirty="0" err="1">
                <a:solidFill>
                  <a:srgbClr val="FF0000"/>
                </a:solidFill>
                <a:latin typeface="Arno Pro" pitchFamily="18" charset="0"/>
              </a:rPr>
              <a:t>Scherrer</a:t>
            </a:r>
            <a:r>
              <a:rPr lang="en-US" sz="2000" b="1" i="1" dirty="0">
                <a:solidFill>
                  <a:srgbClr val="FF0000"/>
                </a:solidFill>
                <a:latin typeface="Arno Pro" pitchFamily="18" charset="0"/>
              </a:rPr>
              <a:t> </a:t>
            </a:r>
            <a:r>
              <a:rPr lang="en-US" sz="2000" b="1" i="1" dirty="0">
                <a:latin typeface="Arno Pro" pitchFamily="18" charset="0"/>
              </a:rPr>
              <a:t>uses X rays to determine crystallite size of </a:t>
            </a:r>
            <a:r>
              <a:rPr lang="en-US" sz="2000" b="1" i="1" dirty="0" err="1">
                <a:latin typeface="Arno Pro" pitchFamily="18" charset="0"/>
              </a:rPr>
              <a:t>nanocrystalline</a:t>
            </a:r>
            <a:r>
              <a:rPr lang="en-US" sz="2000" b="1" i="1" dirty="0">
                <a:latin typeface="Arno Pro" pitchFamily="18" charset="0"/>
              </a:rPr>
              <a:t> gold</a:t>
            </a:r>
            <a:endParaRPr lang="el-GR" sz="2000" b="1" i="1" dirty="0" smtClean="0">
              <a:effectLst/>
              <a:latin typeface="Arno Pro" pitchFamily="18" charset="0"/>
            </a:endParaRPr>
          </a:p>
          <a:p>
            <a:pPr algn="just"/>
            <a:endParaRPr lang="el-GR" b="1" i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99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40" y="46740"/>
            <a:ext cx="2193660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2042" y="72936"/>
            <a:ext cx="3470676" cy="206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3059832" y="2276872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/>
          </a:p>
          <a:p>
            <a:r>
              <a:rPr lang="en-US" dirty="0"/>
              <a:t> </a:t>
            </a:r>
            <a:r>
              <a:rPr lang="en-US" sz="1200" b="1" i="1" dirty="0"/>
              <a:t>Repeated UAV campaigns, GNSS measurements, GIS and Pet-</a:t>
            </a:r>
            <a:r>
              <a:rPr lang="en-US" sz="1200" i="1" dirty="0"/>
              <a:t>2 </a:t>
            </a:r>
            <a:r>
              <a:rPr lang="en-US" sz="1200" b="1" i="1" dirty="0" err="1"/>
              <a:t>rographic</a:t>
            </a:r>
            <a:r>
              <a:rPr lang="en-US" sz="1200" b="1" i="1" dirty="0"/>
              <a:t> analyses for landslide mapping and monitoring. </a:t>
            </a:r>
            <a:r>
              <a:rPr lang="en-US" sz="1200" i="1" dirty="0"/>
              <a:t>3 </a:t>
            </a:r>
          </a:p>
          <a:p>
            <a:r>
              <a:rPr lang="en-US" sz="1200" b="1" i="1" dirty="0" err="1"/>
              <a:t>Aggeliki</a:t>
            </a:r>
            <a:r>
              <a:rPr lang="en-US" sz="1200" b="1" i="1" dirty="0"/>
              <a:t> </a:t>
            </a:r>
            <a:r>
              <a:rPr lang="en-US" sz="1200" b="1" i="1" dirty="0" err="1"/>
              <a:t>Kyriou</a:t>
            </a:r>
            <a:r>
              <a:rPr lang="en-US" sz="1200" b="1" i="1" dirty="0"/>
              <a:t> 1, </a:t>
            </a:r>
            <a:r>
              <a:rPr lang="en-US" sz="1200" b="1" i="1" dirty="0" err="1"/>
              <a:t>Konstantinos</a:t>
            </a:r>
            <a:r>
              <a:rPr lang="en-US" sz="1200" b="1" i="1" dirty="0"/>
              <a:t> Nikolakopoulos 1*, </a:t>
            </a:r>
            <a:r>
              <a:rPr lang="en-US" sz="1200" b="1" i="1" dirty="0" err="1"/>
              <a:t>Ioannis</a:t>
            </a:r>
            <a:r>
              <a:rPr lang="en-US" sz="1200" b="1" i="1" dirty="0"/>
              <a:t> </a:t>
            </a:r>
            <a:r>
              <a:rPr lang="en-US" sz="1200" b="1" i="1" dirty="0" err="1"/>
              <a:t>Koukouvelas</a:t>
            </a:r>
            <a:r>
              <a:rPr lang="en-US" sz="1200" b="1" i="1" dirty="0"/>
              <a:t> 1, </a:t>
            </a:r>
            <a:r>
              <a:rPr lang="en-US" sz="1200" b="1" i="1" dirty="0" err="1"/>
              <a:t>Paraskevi</a:t>
            </a:r>
            <a:r>
              <a:rPr lang="en-US" sz="1200" b="1" i="1" dirty="0"/>
              <a:t> Lamp and poulou1 </a:t>
            </a:r>
            <a:r>
              <a:rPr lang="en-US" sz="1200" i="1" dirty="0"/>
              <a:t>4 </a:t>
            </a:r>
            <a:endParaRPr lang="el-GR" sz="1200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8850" y="3333185"/>
            <a:ext cx="4661172" cy="169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6575" y="4005064"/>
            <a:ext cx="3475197" cy="246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495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Διάγραμμα"/>
          <p:cNvGraphicFramePr/>
          <p:nvPr/>
        </p:nvGraphicFramePr>
        <p:xfrm>
          <a:off x="2447304" y="1035598"/>
          <a:ext cx="5007835" cy="4796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2 - Διάγραμμα"/>
          <p:cNvGraphicFramePr/>
          <p:nvPr/>
        </p:nvGraphicFramePr>
        <p:xfrm>
          <a:off x="3809289" y="2881937"/>
          <a:ext cx="2124696" cy="2735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3 - TextBox"/>
          <p:cNvSpPr txBox="1"/>
          <p:nvPr/>
        </p:nvSpPr>
        <p:spPr>
          <a:xfrm>
            <a:off x="214282" y="357166"/>
            <a:ext cx="3071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POLARZING  MICROSCOPY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0475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85720" y="500042"/>
            <a:ext cx="292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XRD ANALYSES</a:t>
            </a:r>
            <a:endParaRPr lang="el-GR" sz="3200" b="1" dirty="0">
              <a:solidFill>
                <a:srgbClr val="FFFF00"/>
              </a:solidFill>
            </a:endParaRPr>
          </a:p>
        </p:txBody>
      </p:sp>
      <p:grpSp>
        <p:nvGrpSpPr>
          <p:cNvPr id="3" name="13 - Ομάδα"/>
          <p:cNvGrpSpPr/>
          <p:nvPr/>
        </p:nvGrpSpPr>
        <p:grpSpPr>
          <a:xfrm>
            <a:off x="0" y="1214422"/>
            <a:ext cx="3286148" cy="3727550"/>
            <a:chOff x="923096" y="2569288"/>
            <a:chExt cx="3286148" cy="3727550"/>
          </a:xfrm>
        </p:grpSpPr>
        <p:grpSp>
          <p:nvGrpSpPr>
            <p:cNvPr id="4" name="11 - Ομάδα"/>
            <p:cNvGrpSpPr/>
            <p:nvPr/>
          </p:nvGrpSpPr>
          <p:grpSpPr>
            <a:xfrm>
              <a:off x="923096" y="2569288"/>
              <a:ext cx="3286148" cy="3727550"/>
              <a:chOff x="923096" y="2569288"/>
              <a:chExt cx="3286148" cy="3727550"/>
            </a:xfrm>
          </p:grpSpPr>
          <p:pic>
            <p:nvPicPr>
              <p:cNvPr id="6" name="5 - Εικόνα" descr="11111111111111111.png"/>
              <p:cNvPicPr/>
              <p:nvPr/>
            </p:nvPicPr>
            <p:blipFill>
              <a:blip r:embed="rId3" cstate="print">
                <a:lum contrast="10000"/>
              </a:blip>
              <a:stretch>
                <a:fillRect/>
              </a:stretch>
            </p:blipFill>
            <p:spPr>
              <a:xfrm>
                <a:off x="923096" y="2569288"/>
                <a:ext cx="3286148" cy="3727550"/>
              </a:xfrm>
              <a:prstGeom prst="rect">
                <a:avLst/>
              </a:prstGeom>
            </p:spPr>
          </p:pic>
          <p:sp>
            <p:nvSpPr>
              <p:cNvPr id="7" name="6 - TextBox"/>
              <p:cNvSpPr txBox="1"/>
              <p:nvPr/>
            </p:nvSpPr>
            <p:spPr>
              <a:xfrm rot="16200000">
                <a:off x="688241" y="3347338"/>
                <a:ext cx="1080745" cy="24622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Relative intensity</a:t>
                </a:r>
                <a:endParaRPr lang="el-GR" sz="1000" dirty="0"/>
              </a:p>
            </p:txBody>
          </p:sp>
        </p:grpSp>
        <p:sp>
          <p:nvSpPr>
            <p:cNvPr id="5" name="4 - TextBox"/>
            <p:cNvSpPr txBox="1"/>
            <p:nvPr/>
          </p:nvSpPr>
          <p:spPr>
            <a:xfrm rot="16200000">
              <a:off x="688241" y="5276165"/>
              <a:ext cx="1080745" cy="2462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Relative intensity</a:t>
              </a:r>
              <a:endParaRPr lang="el-GR" sz="1000" dirty="0"/>
            </a:p>
          </p:txBody>
        </p:sp>
      </p:grpSp>
      <p:grpSp>
        <p:nvGrpSpPr>
          <p:cNvPr id="8" name="19 - Ομάδα"/>
          <p:cNvGrpSpPr/>
          <p:nvPr/>
        </p:nvGrpSpPr>
        <p:grpSpPr>
          <a:xfrm>
            <a:off x="3000364" y="571480"/>
            <a:ext cx="3357586" cy="5296706"/>
            <a:chOff x="6995326" y="1939120"/>
            <a:chExt cx="3214710" cy="5296706"/>
          </a:xfrm>
        </p:grpSpPr>
        <p:grpSp>
          <p:nvGrpSpPr>
            <p:cNvPr id="9" name="17 - Ομάδα"/>
            <p:cNvGrpSpPr/>
            <p:nvPr/>
          </p:nvGrpSpPr>
          <p:grpSpPr>
            <a:xfrm>
              <a:off x="6995326" y="1939120"/>
              <a:ext cx="3214710" cy="5296706"/>
              <a:chOff x="6995326" y="1939120"/>
              <a:chExt cx="3214710" cy="5296706"/>
            </a:xfrm>
          </p:grpSpPr>
          <p:grpSp>
            <p:nvGrpSpPr>
              <p:cNvPr id="11" name="15 - Ομάδα"/>
              <p:cNvGrpSpPr/>
              <p:nvPr/>
            </p:nvGrpSpPr>
            <p:grpSpPr>
              <a:xfrm>
                <a:off x="6995326" y="1939120"/>
                <a:ext cx="3214710" cy="5296706"/>
                <a:chOff x="6995326" y="1939120"/>
                <a:chExt cx="3214710" cy="5296706"/>
              </a:xfrm>
            </p:grpSpPr>
            <p:pic>
              <p:nvPicPr>
                <p:cNvPr id="13" name="3 - Εικόνα" descr="00000000000000000000000000000000000000000.png"/>
                <p:cNvPicPr/>
                <p:nvPr/>
              </p:nvPicPr>
              <p:blipFill>
                <a:blip r:embed="rId4" cstate="print">
                  <a:lum contrast="10000"/>
                </a:blip>
                <a:stretch>
                  <a:fillRect/>
                </a:stretch>
              </p:blipFill>
              <p:spPr>
                <a:xfrm>
                  <a:off x="6995326" y="1939120"/>
                  <a:ext cx="3214710" cy="5296706"/>
                </a:xfrm>
                <a:prstGeom prst="rect">
                  <a:avLst/>
                </a:prstGeom>
              </p:spPr>
            </p:pic>
            <p:sp>
              <p:nvSpPr>
                <p:cNvPr id="14" name="13 - TextBox"/>
                <p:cNvSpPr txBox="1"/>
                <p:nvPr/>
              </p:nvSpPr>
              <p:spPr>
                <a:xfrm rot="16200000">
                  <a:off x="6792378" y="2856448"/>
                  <a:ext cx="1080745" cy="24622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Relative intensity</a:t>
                  </a:r>
                  <a:endParaRPr lang="el-GR" sz="1000" dirty="0"/>
                </a:p>
              </p:txBody>
            </p:sp>
          </p:grpSp>
          <p:sp>
            <p:nvSpPr>
              <p:cNvPr id="12" name="11 - TextBox"/>
              <p:cNvSpPr txBox="1"/>
              <p:nvPr/>
            </p:nvSpPr>
            <p:spPr>
              <a:xfrm rot="16200000">
                <a:off x="6792378" y="4418909"/>
                <a:ext cx="1080745" cy="24622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Relative intensity</a:t>
                </a:r>
                <a:endParaRPr lang="el-GR" sz="1000" dirty="0"/>
              </a:p>
            </p:txBody>
          </p:sp>
        </p:grpSp>
        <p:sp>
          <p:nvSpPr>
            <p:cNvPr id="10" name="9 - TextBox"/>
            <p:cNvSpPr txBox="1"/>
            <p:nvPr/>
          </p:nvSpPr>
          <p:spPr>
            <a:xfrm rot="16200000">
              <a:off x="6792378" y="6142597"/>
              <a:ext cx="1080745" cy="2462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Relative intensity</a:t>
              </a:r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755981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28596" y="-27379"/>
          <a:ext cx="3071834" cy="2108977"/>
        </p:xfrm>
        <a:graphic>
          <a:graphicData uri="http://schemas.openxmlformats.org/presentationml/2006/ole">
            <p:oleObj spid="_x0000_s5132" name="Image" r:id="rId3" imgW="2477924" imgH="1700643" progId="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929057" y="1"/>
          <a:ext cx="3145323" cy="2076644"/>
        </p:xfrm>
        <a:graphic>
          <a:graphicData uri="http://schemas.openxmlformats.org/presentationml/2006/ole">
            <p:oleObj spid="_x0000_s5133" name="Image" r:id="rId4" imgW="2776734" imgH="1833143" progId="">
              <p:embed/>
            </p:oleObj>
          </a:graphicData>
        </a:graphic>
      </p:graphicFrame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642910" y="2071678"/>
            <a:ext cx="4419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Microstructure </a:t>
            </a:r>
            <a:r>
              <a:rPr lang="en-US" sz="1400" b="1" dirty="0"/>
              <a:t>of MSA (SEM).</a:t>
            </a:r>
            <a:endParaRPr lang="en-GB" sz="1400" b="1" dirty="0"/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4071934" y="2071678"/>
            <a:ext cx="45005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Fracture </a:t>
            </a:r>
            <a:r>
              <a:rPr lang="en-US" sz="1400" b="1" dirty="0"/>
              <a:t>surface of MA1 (SEM)</a:t>
            </a:r>
            <a:endParaRPr lang="en-GB" sz="1400" b="1" dirty="0"/>
          </a:p>
        </p:txBody>
      </p:sp>
      <p:pic>
        <p:nvPicPr>
          <p:cNvPr id="8" name="Picture 54" descr="R56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2339076"/>
            <a:ext cx="3744416" cy="2696595"/>
          </a:xfrm>
          <a:prstGeom prst="rect">
            <a:avLst/>
          </a:prstGeom>
          <a:noFill/>
        </p:spPr>
      </p:pic>
      <p:pic>
        <p:nvPicPr>
          <p:cNvPr id="9" name="Picture 51" descr="Ε7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4643446"/>
            <a:ext cx="2500812" cy="1872451"/>
          </a:xfrm>
          <a:prstGeom prst="rect">
            <a:avLst/>
          </a:prstGeom>
          <a:noFill/>
        </p:spPr>
      </p:pic>
      <p:pic>
        <p:nvPicPr>
          <p:cNvPr id="2052" name="Picture 4" descr="Mcb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6349" y="2524297"/>
            <a:ext cx="3191764" cy="211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Ορθογώνιο"/>
          <p:cNvSpPr/>
          <p:nvPr/>
        </p:nvSpPr>
        <p:spPr>
          <a:xfrm>
            <a:off x="7000860" y="285728"/>
            <a:ext cx="21431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u="sng" dirty="0" smtClean="0"/>
              <a:t>LAMPROPOULOU P.</a:t>
            </a:r>
            <a:r>
              <a:rPr lang="en-US" sz="1100" b="1" i="1" dirty="0" smtClean="0"/>
              <a:t>, KATAGAS C. (2008): Effects of zirconium silicate and </a:t>
            </a:r>
            <a:r>
              <a:rPr lang="en-US" sz="1100" b="1" i="1" dirty="0" err="1" smtClean="0"/>
              <a:t>chromite</a:t>
            </a:r>
            <a:r>
              <a:rPr lang="en-US" sz="1100" b="1" i="1" dirty="0" smtClean="0"/>
              <a:t> addition on the microstructure and bulk density of magnesia-magnesium </a:t>
            </a:r>
            <a:r>
              <a:rPr lang="en-US" sz="1100" b="1" i="1" dirty="0" err="1" smtClean="0"/>
              <a:t>aluminate</a:t>
            </a:r>
            <a:r>
              <a:rPr lang="en-US" sz="1100" b="1" i="1" dirty="0" smtClean="0"/>
              <a:t> </a:t>
            </a:r>
            <a:r>
              <a:rPr lang="en-US" sz="1100" b="1" i="1" dirty="0" err="1" smtClean="0"/>
              <a:t>spinel</a:t>
            </a:r>
            <a:r>
              <a:rPr lang="en-US" sz="1100" b="1" i="1" dirty="0" smtClean="0"/>
              <a:t>-based refractory materials. Ceramics International. 34</a:t>
            </a:r>
            <a:r>
              <a:rPr lang="en-US" sz="1100" b="1" dirty="0" smtClean="0"/>
              <a:t>, </a:t>
            </a:r>
            <a:endParaRPr lang="el-GR" sz="1100" b="1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761882" y="4725144"/>
            <a:ext cx="24288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LAMPROPOULOU P.,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KATAGAS C., ILIOPOULOS I. (2013):New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periclase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magnesium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aluminate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spinel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refractories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from sintered high purity dead burned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magnesite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new various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presynthesized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spinel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based compositions (II):Compositional variation between coexisting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spinel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periclase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Ca silicate and Ca-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aluminate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phases in magnesia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spinel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refractories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in their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spinel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based precursors. 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Refractories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Industrial Ceramics. 53 (6),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4534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8030"/>
            <a:ext cx="6624736" cy="52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475656" y="6021288"/>
            <a:ext cx="4552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EPORTS | 5 : 8027 | DOI: 10.1038/srep0802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7487289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uzzle5"/>
          <p:cNvSpPr txBox="1">
            <a:spLocks noChangeAspect="1" noEditPoints="1" noChangeArrowheads="1"/>
          </p:cNvSpPr>
          <p:nvPr/>
        </p:nvSpPr>
        <p:spPr bwMode="blackWhite">
          <a:xfrm>
            <a:off x="1500166" y="428604"/>
            <a:ext cx="5940398" cy="2708101"/>
          </a:xfrm>
          <a:custGeom>
            <a:avLst/>
            <a:gdLst>
              <a:gd name="T0" fmla="*/ 4880 w 21600"/>
              <a:gd name="T1" fmla="*/ 6714 h 21600"/>
              <a:gd name="T2" fmla="*/ 16494 w 21600"/>
              <a:gd name="T3" fmla="*/ 13712 h 21600"/>
            </a:gdLst>
            <a:ahLst/>
            <a:cxnLst/>
            <a:rect l="T0" t="T1" r="T2" b="T3"/>
            <a:pathLst>
              <a:path w="21600" h="21600">
                <a:moveTo>
                  <a:pt x="4281" y="12397"/>
                </a:moveTo>
                <a:lnTo>
                  <a:pt x="4168" y="12510"/>
                </a:lnTo>
                <a:lnTo>
                  <a:pt x="4044" y="12623"/>
                </a:lnTo>
                <a:lnTo>
                  <a:pt x="3931" y="12680"/>
                </a:lnTo>
                <a:lnTo>
                  <a:pt x="3807" y="12736"/>
                </a:lnTo>
                <a:lnTo>
                  <a:pt x="3671" y="12736"/>
                </a:lnTo>
                <a:lnTo>
                  <a:pt x="3558" y="12736"/>
                </a:lnTo>
                <a:lnTo>
                  <a:pt x="3434" y="12708"/>
                </a:lnTo>
                <a:lnTo>
                  <a:pt x="3321" y="12651"/>
                </a:lnTo>
                <a:lnTo>
                  <a:pt x="3061" y="12538"/>
                </a:lnTo>
                <a:lnTo>
                  <a:pt x="2824" y="12383"/>
                </a:lnTo>
                <a:lnTo>
                  <a:pt x="2564" y="12185"/>
                </a:lnTo>
                <a:lnTo>
                  <a:pt x="2327" y="12029"/>
                </a:lnTo>
                <a:lnTo>
                  <a:pt x="2067" y="11860"/>
                </a:lnTo>
                <a:lnTo>
                  <a:pt x="1807" y="11718"/>
                </a:lnTo>
                <a:lnTo>
                  <a:pt x="1671" y="11704"/>
                </a:lnTo>
                <a:lnTo>
                  <a:pt x="1547" y="11676"/>
                </a:lnTo>
                <a:lnTo>
                  <a:pt x="1412" y="11676"/>
                </a:lnTo>
                <a:lnTo>
                  <a:pt x="1287" y="11676"/>
                </a:lnTo>
                <a:lnTo>
                  <a:pt x="1152" y="11704"/>
                </a:lnTo>
                <a:lnTo>
                  <a:pt x="1005" y="11775"/>
                </a:lnTo>
                <a:lnTo>
                  <a:pt x="869" y="11860"/>
                </a:lnTo>
                <a:lnTo>
                  <a:pt x="745" y="12001"/>
                </a:lnTo>
                <a:lnTo>
                  <a:pt x="587" y="12128"/>
                </a:lnTo>
                <a:lnTo>
                  <a:pt x="463" y="12326"/>
                </a:lnTo>
                <a:lnTo>
                  <a:pt x="305" y="12567"/>
                </a:lnTo>
                <a:lnTo>
                  <a:pt x="180" y="12835"/>
                </a:lnTo>
                <a:lnTo>
                  <a:pt x="112" y="13005"/>
                </a:lnTo>
                <a:lnTo>
                  <a:pt x="67" y="13189"/>
                </a:lnTo>
                <a:lnTo>
                  <a:pt x="45" y="13429"/>
                </a:lnTo>
                <a:lnTo>
                  <a:pt x="45" y="13683"/>
                </a:lnTo>
                <a:lnTo>
                  <a:pt x="67" y="13924"/>
                </a:lnTo>
                <a:lnTo>
                  <a:pt x="135" y="14192"/>
                </a:lnTo>
                <a:lnTo>
                  <a:pt x="225" y="14447"/>
                </a:lnTo>
                <a:lnTo>
                  <a:pt x="327" y="14687"/>
                </a:lnTo>
                <a:lnTo>
                  <a:pt x="485" y="14899"/>
                </a:lnTo>
                <a:lnTo>
                  <a:pt x="655" y="15097"/>
                </a:lnTo>
                <a:lnTo>
                  <a:pt x="768" y="15168"/>
                </a:lnTo>
                <a:lnTo>
                  <a:pt x="869" y="15252"/>
                </a:lnTo>
                <a:lnTo>
                  <a:pt x="982" y="15309"/>
                </a:lnTo>
                <a:lnTo>
                  <a:pt x="1118" y="15365"/>
                </a:lnTo>
                <a:lnTo>
                  <a:pt x="1242" y="15394"/>
                </a:lnTo>
                <a:lnTo>
                  <a:pt x="1389" y="15422"/>
                </a:lnTo>
                <a:lnTo>
                  <a:pt x="1547" y="15422"/>
                </a:lnTo>
                <a:lnTo>
                  <a:pt x="1717" y="15422"/>
                </a:lnTo>
                <a:lnTo>
                  <a:pt x="1897" y="15394"/>
                </a:lnTo>
                <a:lnTo>
                  <a:pt x="2067" y="15365"/>
                </a:lnTo>
                <a:lnTo>
                  <a:pt x="2259" y="15281"/>
                </a:lnTo>
                <a:lnTo>
                  <a:pt x="2462" y="15196"/>
                </a:lnTo>
                <a:lnTo>
                  <a:pt x="2779" y="15069"/>
                </a:lnTo>
                <a:lnTo>
                  <a:pt x="3038" y="14956"/>
                </a:lnTo>
                <a:lnTo>
                  <a:pt x="3298" y="14871"/>
                </a:lnTo>
                <a:lnTo>
                  <a:pt x="3547" y="14842"/>
                </a:lnTo>
                <a:lnTo>
                  <a:pt x="3648" y="14871"/>
                </a:lnTo>
                <a:lnTo>
                  <a:pt x="3761" y="14899"/>
                </a:lnTo>
                <a:lnTo>
                  <a:pt x="3841" y="14956"/>
                </a:lnTo>
                <a:lnTo>
                  <a:pt x="3953" y="15040"/>
                </a:lnTo>
                <a:lnTo>
                  <a:pt x="4044" y="15139"/>
                </a:lnTo>
                <a:lnTo>
                  <a:pt x="4123" y="15281"/>
                </a:lnTo>
                <a:lnTo>
                  <a:pt x="4213" y="15450"/>
                </a:lnTo>
                <a:lnTo>
                  <a:pt x="4281" y="15662"/>
                </a:lnTo>
                <a:lnTo>
                  <a:pt x="4360" y="15903"/>
                </a:lnTo>
                <a:lnTo>
                  <a:pt x="4428" y="16171"/>
                </a:lnTo>
                <a:lnTo>
                  <a:pt x="4473" y="16482"/>
                </a:lnTo>
                <a:lnTo>
                  <a:pt x="4541" y="16779"/>
                </a:lnTo>
                <a:lnTo>
                  <a:pt x="4586" y="17132"/>
                </a:lnTo>
                <a:lnTo>
                  <a:pt x="4609" y="17486"/>
                </a:lnTo>
                <a:lnTo>
                  <a:pt x="4620" y="17868"/>
                </a:lnTo>
                <a:lnTo>
                  <a:pt x="4620" y="18235"/>
                </a:lnTo>
                <a:lnTo>
                  <a:pt x="4620" y="18617"/>
                </a:lnTo>
                <a:lnTo>
                  <a:pt x="4620" y="19027"/>
                </a:lnTo>
                <a:lnTo>
                  <a:pt x="4586" y="19408"/>
                </a:lnTo>
                <a:lnTo>
                  <a:pt x="4541" y="19790"/>
                </a:lnTo>
                <a:lnTo>
                  <a:pt x="4496" y="20172"/>
                </a:lnTo>
                <a:lnTo>
                  <a:pt x="4405" y="20525"/>
                </a:lnTo>
                <a:lnTo>
                  <a:pt x="4326" y="20879"/>
                </a:lnTo>
                <a:lnTo>
                  <a:pt x="4236" y="21204"/>
                </a:lnTo>
                <a:lnTo>
                  <a:pt x="4778" y="21204"/>
                </a:lnTo>
                <a:lnTo>
                  <a:pt x="5298" y="21204"/>
                </a:lnTo>
                <a:lnTo>
                  <a:pt x="5817" y="21204"/>
                </a:lnTo>
                <a:lnTo>
                  <a:pt x="6269" y="21204"/>
                </a:lnTo>
                <a:lnTo>
                  <a:pt x="6710" y="21204"/>
                </a:lnTo>
                <a:lnTo>
                  <a:pt x="7094" y="21204"/>
                </a:lnTo>
                <a:lnTo>
                  <a:pt x="7444" y="21204"/>
                </a:lnTo>
                <a:lnTo>
                  <a:pt x="7704" y="21204"/>
                </a:lnTo>
                <a:lnTo>
                  <a:pt x="8054" y="21062"/>
                </a:lnTo>
                <a:lnTo>
                  <a:pt x="8337" y="20935"/>
                </a:lnTo>
                <a:lnTo>
                  <a:pt x="8597" y="20737"/>
                </a:lnTo>
                <a:lnTo>
                  <a:pt x="8834" y="20553"/>
                </a:lnTo>
                <a:lnTo>
                  <a:pt x="9003" y="20327"/>
                </a:lnTo>
                <a:lnTo>
                  <a:pt x="9184" y="20087"/>
                </a:lnTo>
                <a:lnTo>
                  <a:pt x="9286" y="19847"/>
                </a:lnTo>
                <a:lnTo>
                  <a:pt x="9376" y="19592"/>
                </a:lnTo>
                <a:lnTo>
                  <a:pt x="9444" y="19324"/>
                </a:lnTo>
                <a:lnTo>
                  <a:pt x="9466" y="19055"/>
                </a:lnTo>
                <a:lnTo>
                  <a:pt x="9466" y="18786"/>
                </a:lnTo>
                <a:lnTo>
                  <a:pt x="9421" y="18546"/>
                </a:lnTo>
                <a:lnTo>
                  <a:pt x="9353" y="18263"/>
                </a:lnTo>
                <a:lnTo>
                  <a:pt x="9241" y="18023"/>
                </a:lnTo>
                <a:lnTo>
                  <a:pt x="9139" y="17783"/>
                </a:lnTo>
                <a:lnTo>
                  <a:pt x="8958" y="17557"/>
                </a:lnTo>
                <a:lnTo>
                  <a:pt x="8811" y="17316"/>
                </a:lnTo>
                <a:lnTo>
                  <a:pt x="8676" y="17076"/>
                </a:lnTo>
                <a:lnTo>
                  <a:pt x="8597" y="16807"/>
                </a:lnTo>
                <a:lnTo>
                  <a:pt x="8506" y="16510"/>
                </a:lnTo>
                <a:lnTo>
                  <a:pt x="8484" y="16200"/>
                </a:lnTo>
                <a:lnTo>
                  <a:pt x="8484" y="15903"/>
                </a:lnTo>
                <a:lnTo>
                  <a:pt x="8506" y="15606"/>
                </a:lnTo>
                <a:lnTo>
                  <a:pt x="8574" y="15309"/>
                </a:lnTo>
                <a:lnTo>
                  <a:pt x="8676" y="15040"/>
                </a:lnTo>
                <a:lnTo>
                  <a:pt x="8811" y="14772"/>
                </a:lnTo>
                <a:lnTo>
                  <a:pt x="8902" y="14659"/>
                </a:lnTo>
                <a:lnTo>
                  <a:pt x="9003" y="14517"/>
                </a:lnTo>
                <a:lnTo>
                  <a:pt x="9094" y="14418"/>
                </a:lnTo>
                <a:lnTo>
                  <a:pt x="9218" y="14334"/>
                </a:lnTo>
                <a:lnTo>
                  <a:pt x="9331" y="14249"/>
                </a:lnTo>
                <a:lnTo>
                  <a:pt x="9466" y="14164"/>
                </a:lnTo>
                <a:lnTo>
                  <a:pt x="9613" y="14093"/>
                </a:lnTo>
                <a:lnTo>
                  <a:pt x="9760" y="14037"/>
                </a:lnTo>
                <a:lnTo>
                  <a:pt x="9918" y="13980"/>
                </a:lnTo>
                <a:lnTo>
                  <a:pt x="10088" y="13952"/>
                </a:lnTo>
                <a:lnTo>
                  <a:pt x="10291" y="13924"/>
                </a:lnTo>
                <a:lnTo>
                  <a:pt x="10483" y="13924"/>
                </a:lnTo>
                <a:lnTo>
                  <a:pt x="10698" y="13924"/>
                </a:lnTo>
                <a:lnTo>
                  <a:pt x="10890" y="13952"/>
                </a:lnTo>
                <a:lnTo>
                  <a:pt x="11071" y="14008"/>
                </a:lnTo>
                <a:lnTo>
                  <a:pt x="11240" y="14065"/>
                </a:lnTo>
                <a:lnTo>
                  <a:pt x="11387" y="14136"/>
                </a:lnTo>
                <a:lnTo>
                  <a:pt x="11545" y="14220"/>
                </a:lnTo>
                <a:lnTo>
                  <a:pt x="11669" y="14305"/>
                </a:lnTo>
                <a:lnTo>
                  <a:pt x="11782" y="14418"/>
                </a:lnTo>
                <a:lnTo>
                  <a:pt x="11895" y="14517"/>
                </a:lnTo>
                <a:lnTo>
                  <a:pt x="11974" y="14659"/>
                </a:lnTo>
                <a:lnTo>
                  <a:pt x="12065" y="14800"/>
                </a:lnTo>
                <a:lnTo>
                  <a:pt x="12133" y="14927"/>
                </a:lnTo>
                <a:lnTo>
                  <a:pt x="12234" y="15252"/>
                </a:lnTo>
                <a:lnTo>
                  <a:pt x="12302" y="15549"/>
                </a:lnTo>
                <a:lnTo>
                  <a:pt x="12325" y="15874"/>
                </a:lnTo>
                <a:lnTo>
                  <a:pt x="12325" y="16200"/>
                </a:lnTo>
                <a:lnTo>
                  <a:pt x="12279" y="16525"/>
                </a:lnTo>
                <a:lnTo>
                  <a:pt x="12212" y="16850"/>
                </a:lnTo>
                <a:lnTo>
                  <a:pt x="12133" y="17132"/>
                </a:lnTo>
                <a:lnTo>
                  <a:pt x="12042" y="17373"/>
                </a:lnTo>
                <a:lnTo>
                  <a:pt x="11918" y="17585"/>
                </a:lnTo>
                <a:lnTo>
                  <a:pt x="11782" y="17754"/>
                </a:lnTo>
                <a:lnTo>
                  <a:pt x="11647" y="17882"/>
                </a:lnTo>
                <a:lnTo>
                  <a:pt x="11523" y="18080"/>
                </a:lnTo>
                <a:lnTo>
                  <a:pt x="11432" y="18263"/>
                </a:lnTo>
                <a:lnTo>
                  <a:pt x="11353" y="18490"/>
                </a:lnTo>
                <a:lnTo>
                  <a:pt x="11285" y="18702"/>
                </a:lnTo>
                <a:lnTo>
                  <a:pt x="11240" y="18942"/>
                </a:lnTo>
                <a:lnTo>
                  <a:pt x="11217" y="19196"/>
                </a:lnTo>
                <a:lnTo>
                  <a:pt x="11217" y="19465"/>
                </a:lnTo>
                <a:lnTo>
                  <a:pt x="11263" y="19705"/>
                </a:lnTo>
                <a:lnTo>
                  <a:pt x="11330" y="19946"/>
                </a:lnTo>
                <a:lnTo>
                  <a:pt x="11410" y="20200"/>
                </a:lnTo>
                <a:lnTo>
                  <a:pt x="11545" y="20440"/>
                </a:lnTo>
                <a:lnTo>
                  <a:pt x="11715" y="20652"/>
                </a:lnTo>
                <a:lnTo>
                  <a:pt x="11918" y="20850"/>
                </a:lnTo>
                <a:lnTo>
                  <a:pt x="12155" y="21034"/>
                </a:lnTo>
                <a:lnTo>
                  <a:pt x="12438" y="21204"/>
                </a:lnTo>
                <a:lnTo>
                  <a:pt x="12562" y="21232"/>
                </a:lnTo>
                <a:lnTo>
                  <a:pt x="12889" y="21317"/>
                </a:lnTo>
                <a:lnTo>
                  <a:pt x="13364" y="21416"/>
                </a:lnTo>
                <a:lnTo>
                  <a:pt x="13997" y="21529"/>
                </a:lnTo>
                <a:lnTo>
                  <a:pt x="14347" y="21585"/>
                </a:lnTo>
                <a:lnTo>
                  <a:pt x="14686" y="21614"/>
                </a:lnTo>
                <a:lnTo>
                  <a:pt x="15058" y="21642"/>
                </a:lnTo>
                <a:lnTo>
                  <a:pt x="15443" y="21642"/>
                </a:lnTo>
                <a:lnTo>
                  <a:pt x="15815" y="21642"/>
                </a:lnTo>
                <a:lnTo>
                  <a:pt x="16211" y="21614"/>
                </a:lnTo>
                <a:lnTo>
                  <a:pt x="16550" y="21529"/>
                </a:lnTo>
                <a:lnTo>
                  <a:pt x="16923" y="21444"/>
                </a:lnTo>
                <a:lnTo>
                  <a:pt x="16855" y="21232"/>
                </a:lnTo>
                <a:lnTo>
                  <a:pt x="16810" y="20978"/>
                </a:lnTo>
                <a:lnTo>
                  <a:pt x="16776" y="20709"/>
                </a:lnTo>
                <a:lnTo>
                  <a:pt x="16753" y="20412"/>
                </a:lnTo>
                <a:lnTo>
                  <a:pt x="16730" y="19762"/>
                </a:lnTo>
                <a:lnTo>
                  <a:pt x="16730" y="19055"/>
                </a:lnTo>
                <a:lnTo>
                  <a:pt x="16753" y="18348"/>
                </a:lnTo>
                <a:lnTo>
                  <a:pt x="16787" y="17641"/>
                </a:lnTo>
                <a:lnTo>
                  <a:pt x="16855" y="16991"/>
                </a:lnTo>
                <a:lnTo>
                  <a:pt x="16923" y="16426"/>
                </a:lnTo>
                <a:lnTo>
                  <a:pt x="16968" y="16171"/>
                </a:lnTo>
                <a:lnTo>
                  <a:pt x="17035" y="15987"/>
                </a:lnTo>
                <a:lnTo>
                  <a:pt x="17115" y="15832"/>
                </a:lnTo>
                <a:lnTo>
                  <a:pt x="17228" y="15691"/>
                </a:lnTo>
                <a:lnTo>
                  <a:pt x="17352" y="15606"/>
                </a:lnTo>
                <a:lnTo>
                  <a:pt x="17487" y="15549"/>
                </a:lnTo>
                <a:lnTo>
                  <a:pt x="17634" y="15493"/>
                </a:lnTo>
                <a:lnTo>
                  <a:pt x="17792" y="15493"/>
                </a:lnTo>
                <a:lnTo>
                  <a:pt x="17939" y="15521"/>
                </a:lnTo>
                <a:lnTo>
                  <a:pt x="18097" y="15578"/>
                </a:lnTo>
                <a:lnTo>
                  <a:pt x="18267" y="15662"/>
                </a:lnTo>
                <a:lnTo>
                  <a:pt x="18414" y="15775"/>
                </a:lnTo>
                <a:lnTo>
                  <a:pt x="18594" y="15874"/>
                </a:lnTo>
                <a:lnTo>
                  <a:pt x="18741" y="16016"/>
                </a:lnTo>
                <a:lnTo>
                  <a:pt x="18900" y="16171"/>
                </a:lnTo>
                <a:lnTo>
                  <a:pt x="19024" y="16369"/>
                </a:lnTo>
                <a:lnTo>
                  <a:pt x="19159" y="16525"/>
                </a:lnTo>
                <a:lnTo>
                  <a:pt x="19329" y="16666"/>
                </a:lnTo>
                <a:lnTo>
                  <a:pt x="19498" y="16779"/>
                </a:lnTo>
                <a:lnTo>
                  <a:pt x="19702" y="16850"/>
                </a:lnTo>
                <a:lnTo>
                  <a:pt x="19894" y="16878"/>
                </a:lnTo>
                <a:lnTo>
                  <a:pt x="20086" y="16906"/>
                </a:lnTo>
                <a:lnTo>
                  <a:pt x="20300" y="16878"/>
                </a:lnTo>
                <a:lnTo>
                  <a:pt x="20504" y="16836"/>
                </a:lnTo>
                <a:lnTo>
                  <a:pt x="20696" y="16751"/>
                </a:lnTo>
                <a:lnTo>
                  <a:pt x="20888" y="16609"/>
                </a:lnTo>
                <a:lnTo>
                  <a:pt x="21069" y="16454"/>
                </a:lnTo>
                <a:lnTo>
                  <a:pt x="21215" y="16256"/>
                </a:lnTo>
                <a:lnTo>
                  <a:pt x="21374" y="16044"/>
                </a:lnTo>
                <a:lnTo>
                  <a:pt x="21475" y="15775"/>
                </a:lnTo>
                <a:lnTo>
                  <a:pt x="21566" y="15479"/>
                </a:lnTo>
                <a:lnTo>
                  <a:pt x="21633" y="15125"/>
                </a:lnTo>
                <a:lnTo>
                  <a:pt x="21633" y="14927"/>
                </a:lnTo>
                <a:lnTo>
                  <a:pt x="21633" y="14772"/>
                </a:lnTo>
                <a:lnTo>
                  <a:pt x="21633" y="14574"/>
                </a:lnTo>
                <a:lnTo>
                  <a:pt x="21611" y="14418"/>
                </a:lnTo>
                <a:lnTo>
                  <a:pt x="21566" y="14249"/>
                </a:lnTo>
                <a:lnTo>
                  <a:pt x="21520" y="14093"/>
                </a:lnTo>
                <a:lnTo>
                  <a:pt x="21453" y="13952"/>
                </a:lnTo>
                <a:lnTo>
                  <a:pt x="21385" y="13810"/>
                </a:lnTo>
                <a:lnTo>
                  <a:pt x="21238" y="13542"/>
                </a:lnTo>
                <a:lnTo>
                  <a:pt x="21069" y="13330"/>
                </a:lnTo>
                <a:lnTo>
                  <a:pt x="20843" y="13132"/>
                </a:lnTo>
                <a:lnTo>
                  <a:pt x="20628" y="13005"/>
                </a:lnTo>
                <a:lnTo>
                  <a:pt x="20391" y="12863"/>
                </a:lnTo>
                <a:lnTo>
                  <a:pt x="20153" y="12807"/>
                </a:lnTo>
                <a:lnTo>
                  <a:pt x="19916" y="12750"/>
                </a:lnTo>
                <a:lnTo>
                  <a:pt x="19679" y="12779"/>
                </a:lnTo>
                <a:lnTo>
                  <a:pt x="19464" y="12835"/>
                </a:lnTo>
                <a:lnTo>
                  <a:pt x="19261" y="12948"/>
                </a:lnTo>
                <a:lnTo>
                  <a:pt x="19182" y="13005"/>
                </a:lnTo>
                <a:lnTo>
                  <a:pt x="19092" y="13090"/>
                </a:lnTo>
                <a:lnTo>
                  <a:pt x="19024" y="13189"/>
                </a:lnTo>
                <a:lnTo>
                  <a:pt x="18945" y="13302"/>
                </a:lnTo>
                <a:lnTo>
                  <a:pt x="18809" y="13514"/>
                </a:lnTo>
                <a:lnTo>
                  <a:pt x="18662" y="13683"/>
                </a:lnTo>
                <a:lnTo>
                  <a:pt x="18504" y="13782"/>
                </a:lnTo>
                <a:lnTo>
                  <a:pt x="18335" y="13867"/>
                </a:lnTo>
                <a:lnTo>
                  <a:pt x="18176" y="13895"/>
                </a:lnTo>
                <a:lnTo>
                  <a:pt x="18007" y="13924"/>
                </a:lnTo>
                <a:lnTo>
                  <a:pt x="17838" y="13895"/>
                </a:lnTo>
                <a:lnTo>
                  <a:pt x="17679" y="13839"/>
                </a:lnTo>
                <a:lnTo>
                  <a:pt x="17533" y="13768"/>
                </a:lnTo>
                <a:lnTo>
                  <a:pt x="17374" y="13683"/>
                </a:lnTo>
                <a:lnTo>
                  <a:pt x="17250" y="13570"/>
                </a:lnTo>
                <a:lnTo>
                  <a:pt x="17137" y="13429"/>
                </a:lnTo>
                <a:lnTo>
                  <a:pt x="17058" y="13302"/>
                </a:lnTo>
                <a:lnTo>
                  <a:pt x="16968" y="13160"/>
                </a:lnTo>
                <a:lnTo>
                  <a:pt x="16923" y="13033"/>
                </a:lnTo>
                <a:lnTo>
                  <a:pt x="16923" y="12892"/>
                </a:lnTo>
                <a:lnTo>
                  <a:pt x="16923" y="12425"/>
                </a:lnTo>
                <a:lnTo>
                  <a:pt x="16923" y="11704"/>
                </a:lnTo>
                <a:lnTo>
                  <a:pt x="16923" y="10743"/>
                </a:lnTo>
                <a:lnTo>
                  <a:pt x="16923" y="9683"/>
                </a:lnTo>
                <a:lnTo>
                  <a:pt x="16923" y="8608"/>
                </a:lnTo>
                <a:lnTo>
                  <a:pt x="16923" y="7520"/>
                </a:lnTo>
                <a:lnTo>
                  <a:pt x="16923" y="6545"/>
                </a:lnTo>
                <a:lnTo>
                  <a:pt x="16923" y="5781"/>
                </a:lnTo>
                <a:lnTo>
                  <a:pt x="16708" y="5937"/>
                </a:lnTo>
                <a:lnTo>
                  <a:pt x="16448" y="6078"/>
                </a:lnTo>
                <a:lnTo>
                  <a:pt x="16188" y="6219"/>
                </a:lnTo>
                <a:lnTo>
                  <a:pt x="15883" y="6290"/>
                </a:lnTo>
                <a:lnTo>
                  <a:pt x="15578" y="6347"/>
                </a:lnTo>
                <a:lnTo>
                  <a:pt x="15251" y="6375"/>
                </a:lnTo>
                <a:lnTo>
                  <a:pt x="14900" y="6403"/>
                </a:lnTo>
                <a:lnTo>
                  <a:pt x="14584" y="6403"/>
                </a:lnTo>
                <a:lnTo>
                  <a:pt x="14234" y="6375"/>
                </a:lnTo>
                <a:lnTo>
                  <a:pt x="13884" y="6318"/>
                </a:lnTo>
                <a:lnTo>
                  <a:pt x="13556" y="6262"/>
                </a:lnTo>
                <a:lnTo>
                  <a:pt x="13240" y="6191"/>
                </a:lnTo>
                <a:lnTo>
                  <a:pt x="12935" y="6106"/>
                </a:lnTo>
                <a:lnTo>
                  <a:pt x="12652" y="5993"/>
                </a:lnTo>
                <a:lnTo>
                  <a:pt x="12392" y="5880"/>
                </a:lnTo>
                <a:lnTo>
                  <a:pt x="12155" y="5781"/>
                </a:lnTo>
                <a:lnTo>
                  <a:pt x="11974" y="5668"/>
                </a:lnTo>
                <a:lnTo>
                  <a:pt x="11828" y="5555"/>
                </a:lnTo>
                <a:lnTo>
                  <a:pt x="11692" y="5456"/>
                </a:lnTo>
                <a:lnTo>
                  <a:pt x="11590" y="5343"/>
                </a:lnTo>
                <a:lnTo>
                  <a:pt x="11500" y="5230"/>
                </a:lnTo>
                <a:lnTo>
                  <a:pt x="11432" y="5131"/>
                </a:lnTo>
                <a:lnTo>
                  <a:pt x="11410" y="4990"/>
                </a:lnTo>
                <a:lnTo>
                  <a:pt x="11387" y="4876"/>
                </a:lnTo>
                <a:lnTo>
                  <a:pt x="11387" y="4749"/>
                </a:lnTo>
                <a:lnTo>
                  <a:pt x="11410" y="4608"/>
                </a:lnTo>
                <a:lnTo>
                  <a:pt x="11477" y="4452"/>
                </a:lnTo>
                <a:lnTo>
                  <a:pt x="11545" y="4283"/>
                </a:lnTo>
                <a:lnTo>
                  <a:pt x="11737" y="3929"/>
                </a:lnTo>
                <a:lnTo>
                  <a:pt x="12020" y="3548"/>
                </a:lnTo>
                <a:lnTo>
                  <a:pt x="12178" y="3307"/>
                </a:lnTo>
                <a:lnTo>
                  <a:pt x="12279" y="3067"/>
                </a:lnTo>
                <a:lnTo>
                  <a:pt x="12370" y="2798"/>
                </a:lnTo>
                <a:lnTo>
                  <a:pt x="12438" y="2487"/>
                </a:lnTo>
                <a:lnTo>
                  <a:pt x="12471" y="2219"/>
                </a:lnTo>
                <a:lnTo>
                  <a:pt x="12471" y="1922"/>
                </a:lnTo>
                <a:lnTo>
                  <a:pt x="12438" y="1625"/>
                </a:lnTo>
                <a:lnTo>
                  <a:pt x="12370" y="1357"/>
                </a:lnTo>
                <a:lnTo>
                  <a:pt x="12279" y="1088"/>
                </a:lnTo>
                <a:lnTo>
                  <a:pt x="12133" y="834"/>
                </a:lnTo>
                <a:lnTo>
                  <a:pt x="12042" y="735"/>
                </a:lnTo>
                <a:lnTo>
                  <a:pt x="11952" y="621"/>
                </a:lnTo>
                <a:lnTo>
                  <a:pt x="11850" y="508"/>
                </a:lnTo>
                <a:lnTo>
                  <a:pt x="11737" y="424"/>
                </a:lnTo>
                <a:lnTo>
                  <a:pt x="11613" y="353"/>
                </a:lnTo>
                <a:lnTo>
                  <a:pt x="11477" y="268"/>
                </a:lnTo>
                <a:lnTo>
                  <a:pt x="11330" y="212"/>
                </a:lnTo>
                <a:lnTo>
                  <a:pt x="11172" y="155"/>
                </a:lnTo>
                <a:lnTo>
                  <a:pt x="11003" y="98"/>
                </a:lnTo>
                <a:lnTo>
                  <a:pt x="10833" y="70"/>
                </a:lnTo>
                <a:lnTo>
                  <a:pt x="10653" y="70"/>
                </a:lnTo>
                <a:lnTo>
                  <a:pt x="10438" y="70"/>
                </a:lnTo>
                <a:lnTo>
                  <a:pt x="10291" y="70"/>
                </a:lnTo>
                <a:lnTo>
                  <a:pt x="10110" y="98"/>
                </a:lnTo>
                <a:lnTo>
                  <a:pt x="9986" y="127"/>
                </a:lnTo>
                <a:lnTo>
                  <a:pt x="9828" y="183"/>
                </a:lnTo>
                <a:lnTo>
                  <a:pt x="9726" y="268"/>
                </a:lnTo>
                <a:lnTo>
                  <a:pt x="9591" y="325"/>
                </a:lnTo>
                <a:lnTo>
                  <a:pt x="9489" y="424"/>
                </a:lnTo>
                <a:lnTo>
                  <a:pt x="9399" y="508"/>
                </a:lnTo>
                <a:lnTo>
                  <a:pt x="9308" y="621"/>
                </a:lnTo>
                <a:lnTo>
                  <a:pt x="9218" y="735"/>
                </a:lnTo>
                <a:lnTo>
                  <a:pt x="9161" y="834"/>
                </a:lnTo>
                <a:lnTo>
                  <a:pt x="9094" y="975"/>
                </a:lnTo>
                <a:lnTo>
                  <a:pt x="9003" y="1243"/>
                </a:lnTo>
                <a:lnTo>
                  <a:pt x="8947" y="1540"/>
                </a:lnTo>
                <a:lnTo>
                  <a:pt x="8924" y="1837"/>
                </a:lnTo>
                <a:lnTo>
                  <a:pt x="8924" y="2162"/>
                </a:lnTo>
                <a:lnTo>
                  <a:pt x="8947" y="2487"/>
                </a:lnTo>
                <a:lnTo>
                  <a:pt x="9003" y="2798"/>
                </a:lnTo>
                <a:lnTo>
                  <a:pt x="9094" y="3124"/>
                </a:lnTo>
                <a:lnTo>
                  <a:pt x="9207" y="3420"/>
                </a:lnTo>
                <a:lnTo>
                  <a:pt x="9331" y="3689"/>
                </a:lnTo>
                <a:lnTo>
                  <a:pt x="9500" y="3929"/>
                </a:lnTo>
                <a:lnTo>
                  <a:pt x="9613" y="4127"/>
                </a:lnTo>
                <a:lnTo>
                  <a:pt x="9704" y="4311"/>
                </a:lnTo>
                <a:lnTo>
                  <a:pt x="9760" y="4509"/>
                </a:lnTo>
                <a:lnTo>
                  <a:pt x="9805" y="4693"/>
                </a:lnTo>
                <a:lnTo>
                  <a:pt x="9805" y="4876"/>
                </a:lnTo>
                <a:lnTo>
                  <a:pt x="9783" y="5074"/>
                </a:lnTo>
                <a:lnTo>
                  <a:pt x="9749" y="5258"/>
                </a:lnTo>
                <a:lnTo>
                  <a:pt x="9658" y="5428"/>
                </a:lnTo>
                <a:lnTo>
                  <a:pt x="9568" y="5555"/>
                </a:lnTo>
                <a:lnTo>
                  <a:pt x="9444" y="5668"/>
                </a:lnTo>
                <a:lnTo>
                  <a:pt x="9263" y="5753"/>
                </a:lnTo>
                <a:lnTo>
                  <a:pt x="9094" y="5809"/>
                </a:lnTo>
                <a:lnTo>
                  <a:pt x="8879" y="5809"/>
                </a:lnTo>
                <a:lnTo>
                  <a:pt x="8619" y="5781"/>
                </a:lnTo>
                <a:lnTo>
                  <a:pt x="8359" y="5696"/>
                </a:lnTo>
                <a:lnTo>
                  <a:pt x="8054" y="5555"/>
                </a:lnTo>
                <a:lnTo>
                  <a:pt x="7874" y="5484"/>
                </a:lnTo>
                <a:lnTo>
                  <a:pt x="7682" y="5428"/>
                </a:lnTo>
                <a:lnTo>
                  <a:pt x="7467" y="5371"/>
                </a:lnTo>
                <a:lnTo>
                  <a:pt x="7275" y="5343"/>
                </a:lnTo>
                <a:lnTo>
                  <a:pt x="6789" y="5343"/>
                </a:lnTo>
                <a:lnTo>
                  <a:pt x="6315" y="5371"/>
                </a:lnTo>
                <a:lnTo>
                  <a:pt x="5817" y="5428"/>
                </a:lnTo>
                <a:lnTo>
                  <a:pt x="5298" y="5541"/>
                </a:lnTo>
                <a:lnTo>
                  <a:pt x="4778" y="5640"/>
                </a:lnTo>
                <a:lnTo>
                  <a:pt x="4281" y="5781"/>
                </a:lnTo>
                <a:lnTo>
                  <a:pt x="4236" y="5937"/>
                </a:lnTo>
                <a:lnTo>
                  <a:pt x="4236" y="6234"/>
                </a:lnTo>
                <a:lnTo>
                  <a:pt x="4236" y="6587"/>
                </a:lnTo>
                <a:lnTo>
                  <a:pt x="4258" y="6997"/>
                </a:lnTo>
                <a:lnTo>
                  <a:pt x="4349" y="7972"/>
                </a:lnTo>
                <a:lnTo>
                  <a:pt x="4428" y="9061"/>
                </a:lnTo>
                <a:lnTo>
                  <a:pt x="4473" y="9612"/>
                </a:lnTo>
                <a:lnTo>
                  <a:pt x="4496" y="10149"/>
                </a:lnTo>
                <a:lnTo>
                  <a:pt x="4518" y="10672"/>
                </a:lnTo>
                <a:lnTo>
                  <a:pt x="4541" y="11125"/>
                </a:lnTo>
                <a:lnTo>
                  <a:pt x="4518" y="11563"/>
                </a:lnTo>
                <a:lnTo>
                  <a:pt x="4473" y="11916"/>
                </a:lnTo>
                <a:lnTo>
                  <a:pt x="4428" y="12072"/>
                </a:lnTo>
                <a:lnTo>
                  <a:pt x="4383" y="12213"/>
                </a:lnTo>
                <a:lnTo>
                  <a:pt x="4349" y="12326"/>
                </a:lnTo>
                <a:lnTo>
                  <a:pt x="4281" y="12397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legacyPerspectiveFront">
              <a:rot lat="0" lon="300000" rev="0"/>
            </a:camera>
            <a:lightRig rig="legacyFlat4" dir="b"/>
          </a:scene3d>
          <a:sp3d extrusionH="227000" prstMaterial="legacyMatte">
            <a:bevelT w="13500" h="13500" prst="angle"/>
            <a:bevelB w="13500" h="13500" prst="angle"/>
            <a:extrusionClr>
              <a:srgbClr val="993300"/>
            </a:extrusionClr>
          </a:sp3d>
        </p:spPr>
        <p:txBody>
          <a:bodyPr>
            <a:normAutofit fontScale="70000" lnSpcReduction="20000"/>
            <a:flatTx/>
          </a:bodyPr>
          <a:lstStyle/>
          <a:p>
            <a:pPr marL="742950" marR="0" lvl="1" indent="-285750" algn="just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b="1" dirty="0" smtClean="0">
                <a:solidFill>
                  <a:schemeClr val="bg1"/>
                </a:solidFill>
              </a:rPr>
              <a:t>MINERALOGICAL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PETROGRAPHIC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STUDY &amp;GEOCHEMISTRY </a:t>
            </a:r>
            <a:endParaRPr kumimoji="0" lang="el-GR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uzzle3"/>
          <p:cNvSpPr>
            <a:spLocks noChangeAspect="1" noEditPoints="1" noChangeArrowheads="1"/>
          </p:cNvSpPr>
          <p:nvPr/>
        </p:nvSpPr>
        <p:spPr bwMode="blackWhite">
          <a:xfrm>
            <a:off x="2500298" y="2143116"/>
            <a:ext cx="3871343" cy="2708101"/>
          </a:xfrm>
          <a:custGeom>
            <a:avLst/>
            <a:gdLst>
              <a:gd name="T0" fmla="*/ 1054 w 21600"/>
              <a:gd name="T1" fmla="*/ 7565 h 21600"/>
              <a:gd name="T2" fmla="*/ 19866 w 21600"/>
              <a:gd name="T3" fmla="*/ 11296 h 21600"/>
            </a:gdLst>
            <a:ahLst/>
            <a:cxnLst/>
            <a:rect l="T0" t="T1" r="T2" b="T3"/>
            <a:pathLst>
              <a:path w="21600" h="21600">
                <a:moveTo>
                  <a:pt x="6580" y="20830"/>
                </a:moveTo>
                <a:lnTo>
                  <a:pt x="7062" y="20960"/>
                </a:lnTo>
                <a:lnTo>
                  <a:pt x="7474" y="21026"/>
                </a:lnTo>
                <a:lnTo>
                  <a:pt x="7885" y="21052"/>
                </a:lnTo>
                <a:lnTo>
                  <a:pt x="8207" y="21052"/>
                </a:lnTo>
                <a:lnTo>
                  <a:pt x="8511" y="21000"/>
                </a:lnTo>
                <a:lnTo>
                  <a:pt x="8779" y="20934"/>
                </a:lnTo>
                <a:lnTo>
                  <a:pt x="8994" y="20830"/>
                </a:lnTo>
                <a:lnTo>
                  <a:pt x="9119" y="20700"/>
                </a:lnTo>
                <a:lnTo>
                  <a:pt x="9262" y="20556"/>
                </a:lnTo>
                <a:lnTo>
                  <a:pt x="9333" y="20400"/>
                </a:lnTo>
                <a:lnTo>
                  <a:pt x="9369" y="20230"/>
                </a:lnTo>
                <a:lnTo>
                  <a:pt x="9369" y="20034"/>
                </a:lnTo>
                <a:lnTo>
                  <a:pt x="9298" y="19852"/>
                </a:lnTo>
                <a:lnTo>
                  <a:pt x="9190" y="19682"/>
                </a:lnTo>
                <a:lnTo>
                  <a:pt x="9065" y="19500"/>
                </a:lnTo>
                <a:lnTo>
                  <a:pt x="8886" y="19330"/>
                </a:lnTo>
                <a:lnTo>
                  <a:pt x="8618" y="19108"/>
                </a:lnTo>
                <a:lnTo>
                  <a:pt x="8403" y="18847"/>
                </a:lnTo>
                <a:lnTo>
                  <a:pt x="8243" y="18573"/>
                </a:lnTo>
                <a:lnTo>
                  <a:pt x="8100" y="18300"/>
                </a:lnTo>
                <a:lnTo>
                  <a:pt x="7992" y="18000"/>
                </a:lnTo>
                <a:lnTo>
                  <a:pt x="7956" y="17700"/>
                </a:lnTo>
                <a:lnTo>
                  <a:pt x="7956" y="17426"/>
                </a:lnTo>
                <a:lnTo>
                  <a:pt x="7992" y="17126"/>
                </a:lnTo>
                <a:lnTo>
                  <a:pt x="8100" y="16878"/>
                </a:lnTo>
                <a:lnTo>
                  <a:pt x="8243" y="16630"/>
                </a:lnTo>
                <a:lnTo>
                  <a:pt x="8332" y="16500"/>
                </a:lnTo>
                <a:lnTo>
                  <a:pt x="8439" y="16369"/>
                </a:lnTo>
                <a:lnTo>
                  <a:pt x="8582" y="16278"/>
                </a:lnTo>
                <a:lnTo>
                  <a:pt x="8707" y="16173"/>
                </a:lnTo>
                <a:lnTo>
                  <a:pt x="8850" y="16095"/>
                </a:lnTo>
                <a:lnTo>
                  <a:pt x="9029" y="16017"/>
                </a:lnTo>
                <a:lnTo>
                  <a:pt x="9226" y="15952"/>
                </a:lnTo>
                <a:lnTo>
                  <a:pt x="9405" y="15873"/>
                </a:lnTo>
                <a:lnTo>
                  <a:pt x="9637" y="15847"/>
                </a:lnTo>
                <a:lnTo>
                  <a:pt x="9852" y="15795"/>
                </a:lnTo>
                <a:lnTo>
                  <a:pt x="10120" y="15769"/>
                </a:lnTo>
                <a:lnTo>
                  <a:pt x="10370" y="15769"/>
                </a:lnTo>
                <a:lnTo>
                  <a:pt x="10710" y="15769"/>
                </a:lnTo>
                <a:lnTo>
                  <a:pt x="10978" y="15769"/>
                </a:lnTo>
                <a:lnTo>
                  <a:pt x="11264" y="15795"/>
                </a:lnTo>
                <a:lnTo>
                  <a:pt x="11533" y="15847"/>
                </a:lnTo>
                <a:lnTo>
                  <a:pt x="11765" y="15900"/>
                </a:lnTo>
                <a:lnTo>
                  <a:pt x="12015" y="15952"/>
                </a:lnTo>
                <a:lnTo>
                  <a:pt x="12212" y="16017"/>
                </a:lnTo>
                <a:lnTo>
                  <a:pt x="12427" y="16095"/>
                </a:lnTo>
                <a:lnTo>
                  <a:pt x="12605" y="16173"/>
                </a:lnTo>
                <a:lnTo>
                  <a:pt x="12766" y="16278"/>
                </a:lnTo>
                <a:lnTo>
                  <a:pt x="12909" y="16369"/>
                </a:lnTo>
                <a:lnTo>
                  <a:pt x="13035" y="16473"/>
                </a:lnTo>
                <a:lnTo>
                  <a:pt x="13249" y="16695"/>
                </a:lnTo>
                <a:lnTo>
                  <a:pt x="13428" y="16943"/>
                </a:lnTo>
                <a:lnTo>
                  <a:pt x="13517" y="17204"/>
                </a:lnTo>
                <a:lnTo>
                  <a:pt x="13589" y="17478"/>
                </a:lnTo>
                <a:lnTo>
                  <a:pt x="13589" y="17752"/>
                </a:lnTo>
                <a:lnTo>
                  <a:pt x="13517" y="18026"/>
                </a:lnTo>
                <a:lnTo>
                  <a:pt x="13428" y="18273"/>
                </a:lnTo>
                <a:lnTo>
                  <a:pt x="13285" y="18521"/>
                </a:lnTo>
                <a:lnTo>
                  <a:pt x="13106" y="18756"/>
                </a:lnTo>
                <a:lnTo>
                  <a:pt x="12874" y="18978"/>
                </a:lnTo>
                <a:lnTo>
                  <a:pt x="12427" y="19356"/>
                </a:lnTo>
                <a:lnTo>
                  <a:pt x="12123" y="19682"/>
                </a:lnTo>
                <a:lnTo>
                  <a:pt x="12015" y="19800"/>
                </a:lnTo>
                <a:lnTo>
                  <a:pt x="11908" y="19956"/>
                </a:lnTo>
                <a:lnTo>
                  <a:pt x="11872" y="20073"/>
                </a:lnTo>
                <a:lnTo>
                  <a:pt x="11872" y="20204"/>
                </a:lnTo>
                <a:lnTo>
                  <a:pt x="11872" y="20334"/>
                </a:lnTo>
                <a:lnTo>
                  <a:pt x="11944" y="20426"/>
                </a:lnTo>
                <a:lnTo>
                  <a:pt x="12051" y="20530"/>
                </a:lnTo>
                <a:lnTo>
                  <a:pt x="12176" y="20634"/>
                </a:lnTo>
                <a:lnTo>
                  <a:pt x="12319" y="20726"/>
                </a:lnTo>
                <a:lnTo>
                  <a:pt x="12534" y="20830"/>
                </a:lnTo>
                <a:lnTo>
                  <a:pt x="12766" y="20934"/>
                </a:lnTo>
                <a:lnTo>
                  <a:pt x="13070" y="21026"/>
                </a:lnTo>
                <a:lnTo>
                  <a:pt x="13428" y="21130"/>
                </a:lnTo>
                <a:lnTo>
                  <a:pt x="13875" y="21234"/>
                </a:lnTo>
                <a:lnTo>
                  <a:pt x="14322" y="21326"/>
                </a:lnTo>
                <a:lnTo>
                  <a:pt x="14787" y="21404"/>
                </a:lnTo>
                <a:lnTo>
                  <a:pt x="15305" y="21482"/>
                </a:lnTo>
                <a:lnTo>
                  <a:pt x="15824" y="21534"/>
                </a:lnTo>
                <a:lnTo>
                  <a:pt x="16378" y="21586"/>
                </a:lnTo>
                <a:lnTo>
                  <a:pt x="16897" y="21613"/>
                </a:lnTo>
                <a:lnTo>
                  <a:pt x="17433" y="21613"/>
                </a:lnTo>
                <a:lnTo>
                  <a:pt x="17988" y="21613"/>
                </a:lnTo>
                <a:lnTo>
                  <a:pt x="18506" y="21586"/>
                </a:lnTo>
                <a:lnTo>
                  <a:pt x="18989" y="21508"/>
                </a:lnTo>
                <a:lnTo>
                  <a:pt x="19436" y="21430"/>
                </a:lnTo>
                <a:lnTo>
                  <a:pt x="19883" y="21326"/>
                </a:lnTo>
                <a:lnTo>
                  <a:pt x="20258" y="21208"/>
                </a:lnTo>
                <a:lnTo>
                  <a:pt x="20598" y="21026"/>
                </a:lnTo>
                <a:lnTo>
                  <a:pt x="20527" y="20726"/>
                </a:lnTo>
                <a:lnTo>
                  <a:pt x="20455" y="20426"/>
                </a:lnTo>
                <a:lnTo>
                  <a:pt x="20401" y="20100"/>
                </a:lnTo>
                <a:lnTo>
                  <a:pt x="20401" y="19747"/>
                </a:lnTo>
                <a:lnTo>
                  <a:pt x="20366" y="19030"/>
                </a:lnTo>
                <a:lnTo>
                  <a:pt x="20401" y="18300"/>
                </a:lnTo>
                <a:lnTo>
                  <a:pt x="20455" y="17595"/>
                </a:lnTo>
                <a:lnTo>
                  <a:pt x="20527" y="16969"/>
                </a:lnTo>
                <a:lnTo>
                  <a:pt x="20598" y="16447"/>
                </a:lnTo>
                <a:lnTo>
                  <a:pt x="20598" y="16017"/>
                </a:lnTo>
                <a:lnTo>
                  <a:pt x="20598" y="15873"/>
                </a:lnTo>
                <a:lnTo>
                  <a:pt x="20491" y="15717"/>
                </a:lnTo>
                <a:lnTo>
                  <a:pt x="20401" y="15573"/>
                </a:lnTo>
                <a:lnTo>
                  <a:pt x="20223" y="15417"/>
                </a:lnTo>
                <a:lnTo>
                  <a:pt x="20044" y="15300"/>
                </a:lnTo>
                <a:lnTo>
                  <a:pt x="19811" y="15195"/>
                </a:lnTo>
                <a:lnTo>
                  <a:pt x="19561" y="15091"/>
                </a:lnTo>
                <a:lnTo>
                  <a:pt x="19329" y="15026"/>
                </a:lnTo>
                <a:lnTo>
                  <a:pt x="19060" y="14973"/>
                </a:lnTo>
                <a:lnTo>
                  <a:pt x="18774" y="14921"/>
                </a:lnTo>
                <a:lnTo>
                  <a:pt x="18542" y="14921"/>
                </a:lnTo>
                <a:lnTo>
                  <a:pt x="18256" y="14921"/>
                </a:lnTo>
                <a:lnTo>
                  <a:pt x="18023" y="14973"/>
                </a:lnTo>
                <a:lnTo>
                  <a:pt x="17791" y="15052"/>
                </a:lnTo>
                <a:lnTo>
                  <a:pt x="17576" y="15143"/>
                </a:lnTo>
                <a:lnTo>
                  <a:pt x="17398" y="15273"/>
                </a:lnTo>
                <a:lnTo>
                  <a:pt x="17201" y="15391"/>
                </a:lnTo>
                <a:lnTo>
                  <a:pt x="16950" y="15521"/>
                </a:lnTo>
                <a:lnTo>
                  <a:pt x="16682" y="15600"/>
                </a:lnTo>
                <a:lnTo>
                  <a:pt x="16378" y="15652"/>
                </a:lnTo>
                <a:lnTo>
                  <a:pt x="16039" y="15678"/>
                </a:lnTo>
                <a:lnTo>
                  <a:pt x="15681" y="15652"/>
                </a:lnTo>
                <a:lnTo>
                  <a:pt x="15305" y="15626"/>
                </a:lnTo>
                <a:lnTo>
                  <a:pt x="14966" y="15547"/>
                </a:lnTo>
                <a:lnTo>
                  <a:pt x="14626" y="15443"/>
                </a:lnTo>
                <a:lnTo>
                  <a:pt x="14286" y="15300"/>
                </a:lnTo>
                <a:lnTo>
                  <a:pt x="13964" y="15143"/>
                </a:lnTo>
                <a:lnTo>
                  <a:pt x="13696" y="14947"/>
                </a:lnTo>
                <a:lnTo>
                  <a:pt x="13589" y="14817"/>
                </a:lnTo>
                <a:lnTo>
                  <a:pt x="13482" y="14700"/>
                </a:lnTo>
                <a:lnTo>
                  <a:pt x="13392" y="14569"/>
                </a:lnTo>
                <a:lnTo>
                  <a:pt x="13321" y="14426"/>
                </a:lnTo>
                <a:lnTo>
                  <a:pt x="13249" y="14269"/>
                </a:lnTo>
                <a:lnTo>
                  <a:pt x="13213" y="14126"/>
                </a:lnTo>
                <a:lnTo>
                  <a:pt x="13178" y="13943"/>
                </a:lnTo>
                <a:lnTo>
                  <a:pt x="13178" y="13773"/>
                </a:lnTo>
                <a:lnTo>
                  <a:pt x="13178" y="13565"/>
                </a:lnTo>
                <a:lnTo>
                  <a:pt x="13213" y="13369"/>
                </a:lnTo>
                <a:lnTo>
                  <a:pt x="13249" y="13173"/>
                </a:lnTo>
                <a:lnTo>
                  <a:pt x="13321" y="12991"/>
                </a:lnTo>
                <a:lnTo>
                  <a:pt x="13392" y="12847"/>
                </a:lnTo>
                <a:lnTo>
                  <a:pt x="13482" y="12691"/>
                </a:lnTo>
                <a:lnTo>
                  <a:pt x="13589" y="12547"/>
                </a:lnTo>
                <a:lnTo>
                  <a:pt x="13732" y="12417"/>
                </a:lnTo>
                <a:lnTo>
                  <a:pt x="14000" y="12195"/>
                </a:lnTo>
                <a:lnTo>
                  <a:pt x="14340" y="11986"/>
                </a:lnTo>
                <a:lnTo>
                  <a:pt x="14698" y="11843"/>
                </a:lnTo>
                <a:lnTo>
                  <a:pt x="15073" y="11739"/>
                </a:lnTo>
                <a:lnTo>
                  <a:pt x="15449" y="11660"/>
                </a:lnTo>
                <a:lnTo>
                  <a:pt x="15824" y="11621"/>
                </a:lnTo>
                <a:lnTo>
                  <a:pt x="16200" y="11621"/>
                </a:lnTo>
                <a:lnTo>
                  <a:pt x="16575" y="11660"/>
                </a:lnTo>
                <a:lnTo>
                  <a:pt x="16933" y="11713"/>
                </a:lnTo>
                <a:lnTo>
                  <a:pt x="17272" y="11817"/>
                </a:lnTo>
                <a:lnTo>
                  <a:pt x="17541" y="11947"/>
                </a:lnTo>
                <a:lnTo>
                  <a:pt x="17791" y="12091"/>
                </a:lnTo>
                <a:lnTo>
                  <a:pt x="17916" y="12195"/>
                </a:lnTo>
                <a:lnTo>
                  <a:pt x="18095" y="12286"/>
                </a:lnTo>
                <a:lnTo>
                  <a:pt x="18292" y="12391"/>
                </a:lnTo>
                <a:lnTo>
                  <a:pt x="18470" y="12443"/>
                </a:lnTo>
                <a:lnTo>
                  <a:pt x="18703" y="12521"/>
                </a:lnTo>
                <a:lnTo>
                  <a:pt x="18917" y="12547"/>
                </a:lnTo>
                <a:lnTo>
                  <a:pt x="19150" y="12573"/>
                </a:lnTo>
                <a:lnTo>
                  <a:pt x="19400" y="12586"/>
                </a:lnTo>
                <a:lnTo>
                  <a:pt x="19633" y="12586"/>
                </a:lnTo>
                <a:lnTo>
                  <a:pt x="19883" y="12573"/>
                </a:lnTo>
                <a:lnTo>
                  <a:pt x="20115" y="12521"/>
                </a:lnTo>
                <a:lnTo>
                  <a:pt x="20366" y="12469"/>
                </a:lnTo>
                <a:lnTo>
                  <a:pt x="20598" y="12417"/>
                </a:lnTo>
                <a:lnTo>
                  <a:pt x="20849" y="12313"/>
                </a:lnTo>
                <a:lnTo>
                  <a:pt x="21045" y="12221"/>
                </a:lnTo>
                <a:lnTo>
                  <a:pt x="21296" y="12091"/>
                </a:lnTo>
                <a:lnTo>
                  <a:pt x="21349" y="12013"/>
                </a:lnTo>
                <a:lnTo>
                  <a:pt x="21456" y="11947"/>
                </a:lnTo>
                <a:lnTo>
                  <a:pt x="21528" y="11843"/>
                </a:lnTo>
                <a:lnTo>
                  <a:pt x="21564" y="11713"/>
                </a:lnTo>
                <a:lnTo>
                  <a:pt x="21671" y="11465"/>
                </a:lnTo>
                <a:lnTo>
                  <a:pt x="21707" y="11165"/>
                </a:lnTo>
                <a:lnTo>
                  <a:pt x="21707" y="10813"/>
                </a:lnTo>
                <a:lnTo>
                  <a:pt x="21707" y="10460"/>
                </a:lnTo>
                <a:lnTo>
                  <a:pt x="21635" y="10082"/>
                </a:lnTo>
                <a:lnTo>
                  <a:pt x="21564" y="9717"/>
                </a:lnTo>
                <a:lnTo>
                  <a:pt x="21349" y="8908"/>
                </a:lnTo>
                <a:lnTo>
                  <a:pt x="21117" y="8191"/>
                </a:lnTo>
                <a:lnTo>
                  <a:pt x="20849" y="7539"/>
                </a:lnTo>
                <a:lnTo>
                  <a:pt x="20598" y="7030"/>
                </a:lnTo>
                <a:lnTo>
                  <a:pt x="20044" y="7108"/>
                </a:lnTo>
                <a:lnTo>
                  <a:pt x="19472" y="7160"/>
                </a:lnTo>
                <a:lnTo>
                  <a:pt x="18882" y="7213"/>
                </a:lnTo>
                <a:lnTo>
                  <a:pt x="18256" y="7213"/>
                </a:lnTo>
                <a:lnTo>
                  <a:pt x="17684" y="7213"/>
                </a:lnTo>
                <a:lnTo>
                  <a:pt x="17094" y="7186"/>
                </a:lnTo>
                <a:lnTo>
                  <a:pt x="16503" y="7160"/>
                </a:lnTo>
                <a:lnTo>
                  <a:pt x="16003" y="7108"/>
                </a:lnTo>
                <a:lnTo>
                  <a:pt x="15001" y="7004"/>
                </a:lnTo>
                <a:lnTo>
                  <a:pt x="14215" y="6913"/>
                </a:lnTo>
                <a:lnTo>
                  <a:pt x="13696" y="6834"/>
                </a:lnTo>
                <a:lnTo>
                  <a:pt x="13517" y="6808"/>
                </a:lnTo>
                <a:lnTo>
                  <a:pt x="13070" y="6652"/>
                </a:lnTo>
                <a:lnTo>
                  <a:pt x="12695" y="6482"/>
                </a:lnTo>
                <a:lnTo>
                  <a:pt x="12355" y="6313"/>
                </a:lnTo>
                <a:lnTo>
                  <a:pt x="12123" y="6104"/>
                </a:lnTo>
                <a:lnTo>
                  <a:pt x="11908" y="5882"/>
                </a:lnTo>
                <a:lnTo>
                  <a:pt x="11765" y="5660"/>
                </a:lnTo>
                <a:lnTo>
                  <a:pt x="11676" y="5426"/>
                </a:lnTo>
                <a:lnTo>
                  <a:pt x="11604" y="5204"/>
                </a:lnTo>
                <a:lnTo>
                  <a:pt x="11604" y="4956"/>
                </a:lnTo>
                <a:lnTo>
                  <a:pt x="11640" y="4734"/>
                </a:lnTo>
                <a:lnTo>
                  <a:pt x="11711" y="4500"/>
                </a:lnTo>
                <a:lnTo>
                  <a:pt x="11801" y="4304"/>
                </a:lnTo>
                <a:lnTo>
                  <a:pt x="11908" y="4108"/>
                </a:lnTo>
                <a:lnTo>
                  <a:pt x="12087" y="3926"/>
                </a:lnTo>
                <a:lnTo>
                  <a:pt x="12284" y="3756"/>
                </a:lnTo>
                <a:lnTo>
                  <a:pt x="12498" y="3626"/>
                </a:lnTo>
                <a:lnTo>
                  <a:pt x="12695" y="3482"/>
                </a:lnTo>
                <a:lnTo>
                  <a:pt x="12874" y="3273"/>
                </a:lnTo>
                <a:lnTo>
                  <a:pt x="13035" y="3052"/>
                </a:lnTo>
                <a:lnTo>
                  <a:pt x="13178" y="2778"/>
                </a:lnTo>
                <a:lnTo>
                  <a:pt x="13285" y="2504"/>
                </a:lnTo>
                <a:lnTo>
                  <a:pt x="13321" y="2204"/>
                </a:lnTo>
                <a:lnTo>
                  <a:pt x="13356" y="1904"/>
                </a:lnTo>
                <a:lnTo>
                  <a:pt x="13285" y="1604"/>
                </a:lnTo>
                <a:lnTo>
                  <a:pt x="13178" y="1304"/>
                </a:lnTo>
                <a:lnTo>
                  <a:pt x="13035" y="1017"/>
                </a:lnTo>
                <a:lnTo>
                  <a:pt x="12945" y="900"/>
                </a:lnTo>
                <a:lnTo>
                  <a:pt x="12802" y="769"/>
                </a:lnTo>
                <a:lnTo>
                  <a:pt x="12659" y="652"/>
                </a:lnTo>
                <a:lnTo>
                  <a:pt x="12498" y="547"/>
                </a:lnTo>
                <a:lnTo>
                  <a:pt x="12319" y="443"/>
                </a:lnTo>
                <a:lnTo>
                  <a:pt x="12123" y="352"/>
                </a:lnTo>
                <a:lnTo>
                  <a:pt x="11872" y="273"/>
                </a:lnTo>
                <a:lnTo>
                  <a:pt x="11640" y="221"/>
                </a:lnTo>
                <a:lnTo>
                  <a:pt x="11354" y="143"/>
                </a:lnTo>
                <a:lnTo>
                  <a:pt x="11086" y="117"/>
                </a:lnTo>
                <a:lnTo>
                  <a:pt x="10782" y="91"/>
                </a:lnTo>
                <a:lnTo>
                  <a:pt x="10424" y="91"/>
                </a:lnTo>
                <a:lnTo>
                  <a:pt x="10120" y="91"/>
                </a:lnTo>
                <a:lnTo>
                  <a:pt x="9816" y="117"/>
                </a:lnTo>
                <a:lnTo>
                  <a:pt x="9548" y="143"/>
                </a:lnTo>
                <a:lnTo>
                  <a:pt x="9298" y="195"/>
                </a:lnTo>
                <a:lnTo>
                  <a:pt x="9065" y="247"/>
                </a:lnTo>
                <a:lnTo>
                  <a:pt x="8815" y="300"/>
                </a:lnTo>
                <a:lnTo>
                  <a:pt x="8618" y="378"/>
                </a:lnTo>
                <a:lnTo>
                  <a:pt x="8403" y="469"/>
                </a:lnTo>
                <a:lnTo>
                  <a:pt x="8243" y="547"/>
                </a:lnTo>
                <a:lnTo>
                  <a:pt x="8064" y="652"/>
                </a:lnTo>
                <a:lnTo>
                  <a:pt x="7921" y="743"/>
                </a:lnTo>
                <a:lnTo>
                  <a:pt x="7796" y="873"/>
                </a:lnTo>
                <a:lnTo>
                  <a:pt x="7581" y="1095"/>
                </a:lnTo>
                <a:lnTo>
                  <a:pt x="7402" y="1369"/>
                </a:lnTo>
                <a:lnTo>
                  <a:pt x="7313" y="1630"/>
                </a:lnTo>
                <a:lnTo>
                  <a:pt x="7277" y="1930"/>
                </a:lnTo>
                <a:lnTo>
                  <a:pt x="7277" y="2204"/>
                </a:lnTo>
                <a:lnTo>
                  <a:pt x="7313" y="2478"/>
                </a:lnTo>
                <a:lnTo>
                  <a:pt x="7402" y="2752"/>
                </a:lnTo>
                <a:lnTo>
                  <a:pt x="7581" y="3000"/>
                </a:lnTo>
                <a:lnTo>
                  <a:pt x="7796" y="3221"/>
                </a:lnTo>
                <a:lnTo>
                  <a:pt x="8028" y="3456"/>
                </a:lnTo>
                <a:lnTo>
                  <a:pt x="8260" y="3652"/>
                </a:lnTo>
                <a:lnTo>
                  <a:pt x="8475" y="3873"/>
                </a:lnTo>
                <a:lnTo>
                  <a:pt x="8654" y="4108"/>
                </a:lnTo>
                <a:lnTo>
                  <a:pt x="8743" y="4330"/>
                </a:lnTo>
                <a:lnTo>
                  <a:pt x="8815" y="4578"/>
                </a:lnTo>
                <a:lnTo>
                  <a:pt x="8815" y="4826"/>
                </a:lnTo>
                <a:lnTo>
                  <a:pt x="8779" y="5073"/>
                </a:lnTo>
                <a:lnTo>
                  <a:pt x="8690" y="5308"/>
                </a:lnTo>
                <a:lnTo>
                  <a:pt x="8547" y="5556"/>
                </a:lnTo>
                <a:lnTo>
                  <a:pt x="8332" y="5778"/>
                </a:lnTo>
                <a:lnTo>
                  <a:pt x="8100" y="5986"/>
                </a:lnTo>
                <a:lnTo>
                  <a:pt x="7796" y="6208"/>
                </a:lnTo>
                <a:lnTo>
                  <a:pt x="7438" y="6378"/>
                </a:lnTo>
                <a:lnTo>
                  <a:pt x="7027" y="6534"/>
                </a:lnTo>
                <a:lnTo>
                  <a:pt x="6544" y="6678"/>
                </a:lnTo>
                <a:lnTo>
                  <a:pt x="6043" y="6808"/>
                </a:lnTo>
                <a:lnTo>
                  <a:pt x="5632" y="6808"/>
                </a:lnTo>
                <a:lnTo>
                  <a:pt x="5078" y="6808"/>
                </a:lnTo>
                <a:lnTo>
                  <a:pt x="4488" y="6808"/>
                </a:lnTo>
                <a:lnTo>
                  <a:pt x="3808" y="6808"/>
                </a:lnTo>
                <a:lnTo>
                  <a:pt x="3075" y="6808"/>
                </a:lnTo>
                <a:lnTo>
                  <a:pt x="2288" y="6808"/>
                </a:lnTo>
                <a:lnTo>
                  <a:pt x="1466" y="6808"/>
                </a:lnTo>
                <a:lnTo>
                  <a:pt x="607" y="6808"/>
                </a:lnTo>
                <a:lnTo>
                  <a:pt x="500" y="7239"/>
                </a:lnTo>
                <a:lnTo>
                  <a:pt x="375" y="7839"/>
                </a:lnTo>
                <a:lnTo>
                  <a:pt x="268" y="8491"/>
                </a:lnTo>
                <a:lnTo>
                  <a:pt x="160" y="9182"/>
                </a:lnTo>
                <a:lnTo>
                  <a:pt x="53" y="9860"/>
                </a:lnTo>
                <a:lnTo>
                  <a:pt x="17" y="10486"/>
                </a:lnTo>
                <a:lnTo>
                  <a:pt x="17" y="10969"/>
                </a:lnTo>
                <a:lnTo>
                  <a:pt x="17" y="11295"/>
                </a:lnTo>
                <a:lnTo>
                  <a:pt x="125" y="11465"/>
                </a:lnTo>
                <a:lnTo>
                  <a:pt x="232" y="11634"/>
                </a:lnTo>
                <a:lnTo>
                  <a:pt x="411" y="11765"/>
                </a:lnTo>
                <a:lnTo>
                  <a:pt x="607" y="11895"/>
                </a:lnTo>
                <a:lnTo>
                  <a:pt x="858" y="12013"/>
                </a:lnTo>
                <a:lnTo>
                  <a:pt x="1126" y="12091"/>
                </a:lnTo>
                <a:lnTo>
                  <a:pt x="1430" y="12169"/>
                </a:lnTo>
                <a:lnTo>
                  <a:pt x="1716" y="12221"/>
                </a:lnTo>
                <a:lnTo>
                  <a:pt x="2056" y="12247"/>
                </a:lnTo>
                <a:lnTo>
                  <a:pt x="2360" y="12260"/>
                </a:lnTo>
                <a:lnTo>
                  <a:pt x="2664" y="12247"/>
                </a:lnTo>
                <a:lnTo>
                  <a:pt x="2986" y="12221"/>
                </a:lnTo>
                <a:lnTo>
                  <a:pt x="3290" y="12169"/>
                </a:lnTo>
                <a:lnTo>
                  <a:pt x="3558" y="12065"/>
                </a:lnTo>
                <a:lnTo>
                  <a:pt x="3808" y="11960"/>
                </a:lnTo>
                <a:lnTo>
                  <a:pt x="4041" y="11843"/>
                </a:lnTo>
                <a:lnTo>
                  <a:pt x="4255" y="11686"/>
                </a:lnTo>
                <a:lnTo>
                  <a:pt x="4523" y="11595"/>
                </a:lnTo>
                <a:lnTo>
                  <a:pt x="4792" y="11517"/>
                </a:lnTo>
                <a:lnTo>
                  <a:pt x="5113" y="11491"/>
                </a:lnTo>
                <a:lnTo>
                  <a:pt x="5453" y="11465"/>
                </a:lnTo>
                <a:lnTo>
                  <a:pt x="5757" y="11491"/>
                </a:lnTo>
                <a:lnTo>
                  <a:pt x="6097" y="11543"/>
                </a:lnTo>
                <a:lnTo>
                  <a:pt x="6454" y="11634"/>
                </a:lnTo>
                <a:lnTo>
                  <a:pt x="6758" y="11765"/>
                </a:lnTo>
                <a:lnTo>
                  <a:pt x="7062" y="11921"/>
                </a:lnTo>
                <a:lnTo>
                  <a:pt x="7313" y="12091"/>
                </a:lnTo>
                <a:lnTo>
                  <a:pt x="7545" y="12313"/>
                </a:lnTo>
                <a:lnTo>
                  <a:pt x="7760" y="12573"/>
                </a:lnTo>
                <a:lnTo>
                  <a:pt x="7885" y="12847"/>
                </a:lnTo>
                <a:lnTo>
                  <a:pt x="7992" y="13173"/>
                </a:lnTo>
                <a:lnTo>
                  <a:pt x="8028" y="13500"/>
                </a:lnTo>
                <a:lnTo>
                  <a:pt x="7992" y="13747"/>
                </a:lnTo>
                <a:lnTo>
                  <a:pt x="7885" y="13969"/>
                </a:lnTo>
                <a:lnTo>
                  <a:pt x="7760" y="14191"/>
                </a:lnTo>
                <a:lnTo>
                  <a:pt x="7545" y="14373"/>
                </a:lnTo>
                <a:lnTo>
                  <a:pt x="7313" y="14543"/>
                </a:lnTo>
                <a:lnTo>
                  <a:pt x="7062" y="14700"/>
                </a:lnTo>
                <a:lnTo>
                  <a:pt x="6758" y="14817"/>
                </a:lnTo>
                <a:lnTo>
                  <a:pt x="6454" y="14921"/>
                </a:lnTo>
                <a:lnTo>
                  <a:pt x="6097" y="15000"/>
                </a:lnTo>
                <a:lnTo>
                  <a:pt x="5757" y="15052"/>
                </a:lnTo>
                <a:lnTo>
                  <a:pt x="5453" y="15052"/>
                </a:lnTo>
                <a:lnTo>
                  <a:pt x="5113" y="15026"/>
                </a:lnTo>
                <a:lnTo>
                  <a:pt x="4792" y="14973"/>
                </a:lnTo>
                <a:lnTo>
                  <a:pt x="4523" y="14869"/>
                </a:lnTo>
                <a:lnTo>
                  <a:pt x="4255" y="14752"/>
                </a:lnTo>
                <a:lnTo>
                  <a:pt x="4041" y="14569"/>
                </a:lnTo>
                <a:lnTo>
                  <a:pt x="3844" y="14400"/>
                </a:lnTo>
                <a:lnTo>
                  <a:pt x="3594" y="14269"/>
                </a:lnTo>
                <a:lnTo>
                  <a:pt x="3361" y="14165"/>
                </a:lnTo>
                <a:lnTo>
                  <a:pt x="3111" y="14100"/>
                </a:lnTo>
                <a:lnTo>
                  <a:pt x="2843" y="14073"/>
                </a:lnTo>
                <a:lnTo>
                  <a:pt x="2574" y="14073"/>
                </a:lnTo>
                <a:lnTo>
                  <a:pt x="2288" y="14100"/>
                </a:lnTo>
                <a:lnTo>
                  <a:pt x="2020" y="14139"/>
                </a:lnTo>
                <a:lnTo>
                  <a:pt x="1734" y="14243"/>
                </a:lnTo>
                <a:lnTo>
                  <a:pt x="1466" y="14347"/>
                </a:lnTo>
                <a:lnTo>
                  <a:pt x="1233" y="14465"/>
                </a:lnTo>
                <a:lnTo>
                  <a:pt x="983" y="14621"/>
                </a:lnTo>
                <a:lnTo>
                  <a:pt x="786" y="14765"/>
                </a:lnTo>
                <a:lnTo>
                  <a:pt x="572" y="14947"/>
                </a:lnTo>
                <a:lnTo>
                  <a:pt x="411" y="15143"/>
                </a:lnTo>
                <a:lnTo>
                  <a:pt x="303" y="15378"/>
                </a:lnTo>
                <a:lnTo>
                  <a:pt x="196" y="15600"/>
                </a:lnTo>
                <a:lnTo>
                  <a:pt x="160" y="15873"/>
                </a:lnTo>
                <a:lnTo>
                  <a:pt x="196" y="16200"/>
                </a:lnTo>
                <a:lnTo>
                  <a:pt x="232" y="16526"/>
                </a:lnTo>
                <a:lnTo>
                  <a:pt x="411" y="17295"/>
                </a:lnTo>
                <a:lnTo>
                  <a:pt x="607" y="18104"/>
                </a:lnTo>
                <a:lnTo>
                  <a:pt x="715" y="18508"/>
                </a:lnTo>
                <a:lnTo>
                  <a:pt x="822" y="18926"/>
                </a:lnTo>
                <a:lnTo>
                  <a:pt x="876" y="19330"/>
                </a:lnTo>
                <a:lnTo>
                  <a:pt x="911" y="19734"/>
                </a:lnTo>
                <a:lnTo>
                  <a:pt x="911" y="20073"/>
                </a:lnTo>
                <a:lnTo>
                  <a:pt x="876" y="20426"/>
                </a:lnTo>
                <a:lnTo>
                  <a:pt x="858" y="20608"/>
                </a:lnTo>
                <a:lnTo>
                  <a:pt x="786" y="20752"/>
                </a:lnTo>
                <a:lnTo>
                  <a:pt x="715" y="20908"/>
                </a:lnTo>
                <a:lnTo>
                  <a:pt x="607" y="21026"/>
                </a:lnTo>
                <a:lnTo>
                  <a:pt x="1394" y="20934"/>
                </a:lnTo>
                <a:lnTo>
                  <a:pt x="2217" y="20804"/>
                </a:lnTo>
                <a:lnTo>
                  <a:pt x="3039" y="20726"/>
                </a:lnTo>
                <a:lnTo>
                  <a:pt x="3844" y="20660"/>
                </a:lnTo>
                <a:lnTo>
                  <a:pt x="4595" y="20634"/>
                </a:lnTo>
                <a:lnTo>
                  <a:pt x="5310" y="20634"/>
                </a:lnTo>
                <a:lnTo>
                  <a:pt x="5650" y="20660"/>
                </a:lnTo>
                <a:lnTo>
                  <a:pt x="6007" y="20700"/>
                </a:lnTo>
                <a:lnTo>
                  <a:pt x="6276" y="20752"/>
                </a:lnTo>
                <a:lnTo>
                  <a:pt x="6580" y="2083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  <a:scene3d>
            <a:camera prst="legacyPerspectiveFront">
              <a:rot lat="0" lon="300000" rev="0"/>
            </a:camera>
            <a:lightRig rig="legacyFlat4" dir="b"/>
          </a:scene3d>
          <a:sp3d extrusionH="2270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lIns="109454" tIns="54727" rIns="109454" bIns="54727" anchor="ctr" anchorCtr="1">
            <a:flatTx/>
          </a:bodyPr>
          <a:lstStyle/>
          <a:p>
            <a:pPr algn="ctr" eaLnBrk="0" hangingPunct="0"/>
            <a:r>
              <a:rPr lang="en-US" b="1" dirty="0" smtClean="0">
                <a:solidFill>
                  <a:schemeClr val="bg1"/>
                </a:solidFill>
              </a:rPr>
              <a:t>LABORATORY TESTS OF PROPERTIES e.g. </a:t>
            </a:r>
            <a:r>
              <a:rPr lang="en-US" b="1" dirty="0" err="1" smtClean="0">
                <a:solidFill>
                  <a:schemeClr val="bg1"/>
                </a:solidFill>
              </a:rPr>
              <a:t>physicomechanical</a:t>
            </a:r>
            <a:r>
              <a:rPr lang="en-US" b="1" dirty="0" smtClean="0">
                <a:solidFill>
                  <a:schemeClr val="bg1"/>
                </a:solidFill>
              </a:rPr>
              <a:t> properties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2801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0"/>
            <a:ext cx="6286544" cy="7143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References 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14374"/>
            <a:ext cx="8334697" cy="5594945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“Tutorials on x-ray diffraction” X-ray </a:t>
            </a:r>
            <a:r>
              <a:rPr lang="en-US" sz="1400" b="1" dirty="0" err="1" smtClean="0">
                <a:solidFill>
                  <a:schemeClr val="tx1"/>
                </a:solidFill>
              </a:rPr>
              <a:t>facilty</a:t>
            </a:r>
            <a:r>
              <a:rPr lang="en-US" sz="1400" b="1" dirty="0" smtClean="0">
                <a:solidFill>
                  <a:schemeClr val="tx1"/>
                </a:solidFill>
              </a:rPr>
              <a:t>, SEF-MIT, Scott A </a:t>
            </a:r>
            <a:r>
              <a:rPr lang="en-US" sz="1400" b="1" dirty="0" err="1" smtClean="0">
                <a:solidFill>
                  <a:schemeClr val="tx1"/>
                </a:solidFill>
              </a:rPr>
              <a:t>Speakman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“X-ray diffraction procedures for polycrystalline and amorphous materials” H.P. Klug &amp; L.E Alexander, Willey (1974)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“Introduction to x-ray powder </a:t>
            </a:r>
            <a:r>
              <a:rPr lang="en-US" sz="1400" b="1" dirty="0" err="1" smtClean="0">
                <a:solidFill>
                  <a:schemeClr val="tx1"/>
                </a:solidFill>
              </a:rPr>
              <a:t>diffractometry</a:t>
            </a:r>
            <a:r>
              <a:rPr lang="en-US" sz="1400" b="1" dirty="0" smtClean="0">
                <a:solidFill>
                  <a:schemeClr val="tx1"/>
                </a:solidFill>
              </a:rPr>
              <a:t>”, </a:t>
            </a:r>
            <a:r>
              <a:rPr lang="en-US" sz="1400" b="1" dirty="0" err="1" smtClean="0">
                <a:solidFill>
                  <a:schemeClr val="tx1"/>
                </a:solidFill>
              </a:rPr>
              <a:t>R.Jenkins</a:t>
            </a:r>
            <a:r>
              <a:rPr lang="en-US" sz="1400" b="1" dirty="0" smtClean="0">
                <a:solidFill>
                  <a:schemeClr val="tx1"/>
                </a:solidFill>
              </a:rPr>
              <a:t>, R.L. Snyder, Wiley (1996)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“X-ray diffraction” B.E. Warren, Dover publ. (1990)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“X-ray diffraction in crystals, imperfect crystals and amorphous bodies”, </a:t>
            </a:r>
            <a:r>
              <a:rPr lang="en-US" sz="1400" b="1" dirty="0" err="1" smtClean="0">
                <a:solidFill>
                  <a:schemeClr val="tx1"/>
                </a:solidFill>
              </a:rPr>
              <a:t>A.Guinier</a:t>
            </a:r>
            <a:r>
              <a:rPr lang="en-US" sz="1400" b="1" dirty="0" smtClean="0">
                <a:solidFill>
                  <a:schemeClr val="tx1"/>
                </a:solidFill>
              </a:rPr>
              <a:t>, Dover publ. (1994)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“Theory of x-ray diffraction in crystals”, W.H. </a:t>
            </a:r>
            <a:r>
              <a:rPr lang="en-US" sz="1400" b="1" dirty="0" err="1" smtClean="0">
                <a:solidFill>
                  <a:schemeClr val="tx1"/>
                </a:solidFill>
              </a:rPr>
              <a:t>Zachariasen</a:t>
            </a:r>
            <a:r>
              <a:rPr lang="en-US" sz="1400" b="1" dirty="0" smtClean="0">
                <a:solidFill>
                  <a:schemeClr val="tx1"/>
                </a:solidFill>
              </a:rPr>
              <a:t>, Dover publ. (1967)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“The powder method in x-ray crystallography”, L.V. </a:t>
            </a:r>
            <a:r>
              <a:rPr lang="en-US" sz="1400" b="1" dirty="0" err="1" smtClean="0">
                <a:solidFill>
                  <a:schemeClr val="tx1"/>
                </a:solidFill>
              </a:rPr>
              <a:t>Azaroff</a:t>
            </a:r>
            <a:r>
              <a:rPr lang="en-US" sz="1400" b="1" dirty="0" smtClean="0">
                <a:solidFill>
                  <a:schemeClr val="tx1"/>
                </a:solidFill>
              </a:rPr>
              <a:t> and M.J. </a:t>
            </a:r>
            <a:r>
              <a:rPr lang="en-US" sz="1400" b="1" dirty="0" err="1" smtClean="0">
                <a:solidFill>
                  <a:schemeClr val="tx1"/>
                </a:solidFill>
              </a:rPr>
              <a:t>Buerger</a:t>
            </a:r>
            <a:r>
              <a:rPr lang="en-US" sz="1400" b="1" dirty="0" smtClean="0">
                <a:solidFill>
                  <a:schemeClr val="tx1"/>
                </a:solidFill>
              </a:rPr>
              <a:t>, McGraw Hill, (1958)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“X-ray crystallography”, M.J. </a:t>
            </a:r>
            <a:r>
              <a:rPr lang="en-US" sz="1400" b="1" dirty="0" err="1" smtClean="0">
                <a:solidFill>
                  <a:schemeClr val="tx1"/>
                </a:solidFill>
              </a:rPr>
              <a:t>Buerger</a:t>
            </a:r>
            <a:r>
              <a:rPr lang="en-US" sz="1400" b="1" dirty="0" smtClean="0">
                <a:solidFill>
                  <a:schemeClr val="tx1"/>
                </a:solidFill>
              </a:rPr>
              <a:t>, Willey (1942)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“Elements of modern x-ray physics”, J.A. Nielsen &amp; D. </a:t>
            </a:r>
            <a:r>
              <a:rPr lang="en-US" sz="1400" b="1" dirty="0" err="1" smtClean="0">
                <a:solidFill>
                  <a:schemeClr val="tx1"/>
                </a:solidFill>
              </a:rPr>
              <a:t>McMorrow</a:t>
            </a:r>
            <a:r>
              <a:rPr lang="en-US" sz="1400" b="1" dirty="0" smtClean="0">
                <a:solidFill>
                  <a:schemeClr val="tx1"/>
                </a:solidFill>
              </a:rPr>
              <a:t>, Willey (2001)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l-GR" sz="1400" b="1" dirty="0" smtClean="0">
                <a:solidFill>
                  <a:schemeClr val="tx1"/>
                </a:solidFill>
              </a:rPr>
              <a:t>Αρχές, λειτουργία και εφαρμογές περίθλασης </a:t>
            </a:r>
            <a:r>
              <a:rPr lang="el-GR" sz="1400" b="1" dirty="0" err="1" smtClean="0">
                <a:solidFill>
                  <a:schemeClr val="tx1"/>
                </a:solidFill>
              </a:rPr>
              <a:t>ακτίνων</a:t>
            </a:r>
            <a:r>
              <a:rPr lang="el-GR" sz="1400" b="1" dirty="0" smtClean="0">
                <a:solidFill>
                  <a:schemeClr val="tx1"/>
                </a:solidFill>
              </a:rPr>
              <a:t> χ, τεχνικό σεμινάριο ΙΤΕ/ΕΙΧΗΜΥΘ, 2010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1400" b="1" dirty="0" smtClean="0">
                <a:solidFill>
                  <a:schemeClr val="tx1"/>
                </a:solidFill>
              </a:rPr>
              <a:t>Ποσοτική Ορυκτολογική ανάλυση με </a:t>
            </a:r>
            <a:r>
              <a:rPr lang="el-GR" sz="1400" b="1" dirty="0" err="1" smtClean="0">
                <a:solidFill>
                  <a:schemeClr val="tx1"/>
                </a:solidFill>
              </a:rPr>
              <a:t>περιθλασιμετρία</a:t>
            </a:r>
            <a:r>
              <a:rPr lang="el-GR" sz="1400" b="1" dirty="0" smtClean="0">
                <a:solidFill>
                  <a:schemeClr val="tx1"/>
                </a:solidFill>
              </a:rPr>
              <a:t> </a:t>
            </a:r>
            <a:r>
              <a:rPr lang="el-GR" sz="1400" b="1" dirty="0" err="1" smtClean="0">
                <a:solidFill>
                  <a:schemeClr val="tx1"/>
                </a:solidFill>
              </a:rPr>
              <a:t>Ακτίνων</a:t>
            </a:r>
            <a:r>
              <a:rPr lang="el-GR" sz="1400" b="1" dirty="0" smtClean="0">
                <a:solidFill>
                  <a:schemeClr val="tx1"/>
                </a:solidFill>
              </a:rPr>
              <a:t> Χ (κ</a:t>
            </a:r>
            <a:r>
              <a:rPr lang="en-US" sz="1400" b="1" dirty="0" smtClean="0">
                <a:solidFill>
                  <a:schemeClr val="tx1"/>
                </a:solidFill>
              </a:rPr>
              <a:t>l</a:t>
            </a:r>
            <a:r>
              <a:rPr lang="el-GR" sz="1400" b="1" dirty="0" err="1" smtClean="0">
                <a:solidFill>
                  <a:schemeClr val="tx1"/>
                </a:solidFill>
              </a:rPr>
              <a:t>ασικές</a:t>
            </a:r>
            <a:r>
              <a:rPr lang="el-GR" sz="1400" b="1" dirty="0" smtClean="0">
                <a:solidFill>
                  <a:schemeClr val="tx1"/>
                </a:solidFill>
              </a:rPr>
              <a:t> μέθοδοι, μέθοδοι </a:t>
            </a:r>
            <a:r>
              <a:rPr lang="en-US" sz="1400" b="1" dirty="0" err="1" smtClean="0">
                <a:solidFill>
                  <a:schemeClr val="tx1"/>
                </a:solidFill>
              </a:rPr>
              <a:t>Rietveld</a:t>
            </a:r>
            <a:r>
              <a:rPr lang="en-US" sz="1400" b="1" dirty="0" smtClean="0">
                <a:solidFill>
                  <a:schemeClr val="tx1"/>
                </a:solidFill>
              </a:rPr>
              <a:t>), 1994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Y</a:t>
            </a:r>
            <a:r>
              <a:rPr lang="el-GR" sz="1400" b="1" dirty="0" err="1" smtClean="0">
                <a:solidFill>
                  <a:srgbClr val="FF0000"/>
                </a:solidFill>
              </a:rPr>
              <a:t>λικά</a:t>
            </a:r>
            <a:r>
              <a:rPr lang="el-GR" sz="1400" b="1" dirty="0" smtClean="0">
                <a:solidFill>
                  <a:srgbClr val="FF0000"/>
                </a:solidFill>
              </a:rPr>
              <a:t> της Γης Ι </a:t>
            </a:r>
            <a:r>
              <a:rPr lang="el-GR" sz="1400" b="1" dirty="0" smtClean="0">
                <a:solidFill>
                  <a:schemeClr val="tx1"/>
                </a:solidFill>
              </a:rPr>
              <a:t>(Εισαγωγή στις Εργαστηριακές Ακτίνες), Π. </a:t>
            </a:r>
            <a:r>
              <a:rPr lang="el-GR" sz="1400" b="1" dirty="0" err="1" smtClean="0">
                <a:solidFill>
                  <a:schemeClr val="tx1"/>
                </a:solidFill>
              </a:rPr>
              <a:t>Τσώλη</a:t>
            </a:r>
            <a:r>
              <a:rPr lang="el-GR" sz="1400" b="1" dirty="0" smtClean="0">
                <a:solidFill>
                  <a:schemeClr val="tx1"/>
                </a:solidFill>
              </a:rPr>
              <a:t>-</a:t>
            </a:r>
            <a:r>
              <a:rPr lang="el-GR" sz="1400" b="1" dirty="0" err="1" smtClean="0">
                <a:solidFill>
                  <a:schemeClr val="tx1"/>
                </a:solidFill>
              </a:rPr>
              <a:t>Καταγα</a:t>
            </a:r>
            <a:r>
              <a:rPr lang="el-GR" sz="1400" b="1" dirty="0" smtClean="0">
                <a:solidFill>
                  <a:schemeClr val="tx1"/>
                </a:solidFill>
              </a:rPr>
              <a:t>, Β. </a:t>
            </a:r>
            <a:r>
              <a:rPr lang="el-GR" sz="1400" b="1" dirty="0" err="1" smtClean="0">
                <a:solidFill>
                  <a:schemeClr val="tx1"/>
                </a:solidFill>
              </a:rPr>
              <a:t>Τσικούρας</a:t>
            </a:r>
            <a:r>
              <a:rPr lang="el-GR" sz="1400" b="1" dirty="0" smtClean="0">
                <a:solidFill>
                  <a:schemeClr val="tx1"/>
                </a:solidFill>
              </a:rPr>
              <a:t>, 2011.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1400" b="1" i="1" dirty="0">
                <a:solidFill>
                  <a:schemeClr val="tx1"/>
                </a:solidFill>
              </a:rPr>
              <a:t> </a:t>
            </a:r>
            <a:r>
              <a:rPr lang="el-GR" sz="1400" b="1" i="1" dirty="0" smtClean="0">
                <a:solidFill>
                  <a:schemeClr val="tx1"/>
                </a:solidFill>
              </a:rPr>
              <a:t>Εφαρμογή </a:t>
            </a:r>
            <a:r>
              <a:rPr lang="el-GR" sz="1400" b="1" i="1" dirty="0">
                <a:solidFill>
                  <a:schemeClr val="tx1"/>
                </a:solidFill>
              </a:rPr>
              <a:t>των τεχνικών της Φασματοσκοπίας Περίθλασης </a:t>
            </a:r>
            <a:r>
              <a:rPr lang="el-GR" sz="1400" b="1" i="1" dirty="0" err="1">
                <a:solidFill>
                  <a:schemeClr val="tx1"/>
                </a:solidFill>
              </a:rPr>
              <a:t>Ακτίνων</a:t>
            </a:r>
            <a:r>
              <a:rPr lang="el-GR" sz="1400" b="1" i="1" dirty="0">
                <a:solidFill>
                  <a:schemeClr val="tx1"/>
                </a:solidFill>
              </a:rPr>
              <a:t>-Χ (XRD) και του Ηλεκτρονικού Μικροσκοπίου Σάρωσης (SEM) στη μελέτη τοιχογραφιών της Ύστερο – Ρωμαϊκής περιόδου από το Κούριο, </a:t>
            </a:r>
            <a:r>
              <a:rPr lang="el-GR" sz="1400" b="1" i="1" dirty="0" smtClean="0">
                <a:solidFill>
                  <a:schemeClr val="tx1"/>
                </a:solidFill>
              </a:rPr>
              <a:t>Κύπρος, </a:t>
            </a:r>
            <a:r>
              <a:rPr lang="el-GR" sz="1400" b="1" i="1" dirty="0" err="1" smtClean="0">
                <a:solidFill>
                  <a:schemeClr val="tx1"/>
                </a:solidFill>
              </a:rPr>
              <a:t>Χρυσάνθου</a:t>
            </a:r>
            <a:r>
              <a:rPr lang="el-GR" sz="1400" b="1" i="1" dirty="0" smtClean="0">
                <a:solidFill>
                  <a:schemeClr val="tx1"/>
                </a:solidFill>
              </a:rPr>
              <a:t> </a:t>
            </a:r>
            <a:r>
              <a:rPr lang="el-GR" sz="1400" b="1" i="1" dirty="0" err="1" smtClean="0">
                <a:solidFill>
                  <a:schemeClr val="tx1"/>
                </a:solidFill>
              </a:rPr>
              <a:t>Ανδ΄ρεας</a:t>
            </a:r>
            <a:r>
              <a:rPr lang="el-GR" sz="1400" b="1" i="1" dirty="0" smtClean="0">
                <a:solidFill>
                  <a:schemeClr val="tx1"/>
                </a:solidFill>
              </a:rPr>
              <a:t>, 2010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1400" b="1" i="1" dirty="0" smtClean="0">
                <a:solidFill>
                  <a:srgbClr val="FF0000"/>
                </a:solidFill>
              </a:rPr>
              <a:t>Ακτίνες Χ,  </a:t>
            </a:r>
            <a:r>
              <a:rPr lang="el-GR" sz="1400" b="1" i="1" dirty="0" err="1" smtClean="0">
                <a:solidFill>
                  <a:srgbClr val="FF0000"/>
                </a:solidFill>
              </a:rPr>
              <a:t>Εργ</a:t>
            </a:r>
            <a:r>
              <a:rPr lang="el-GR" sz="1400" b="1" i="1" dirty="0" smtClean="0">
                <a:solidFill>
                  <a:srgbClr val="FF0000"/>
                </a:solidFill>
              </a:rPr>
              <a:t>. Σημειώσεις Γ. </a:t>
            </a:r>
            <a:r>
              <a:rPr lang="el-GR" sz="1400" b="1" i="1" dirty="0" err="1" smtClean="0">
                <a:solidFill>
                  <a:srgbClr val="FF0000"/>
                </a:solidFill>
              </a:rPr>
              <a:t>Στεργιούδης</a:t>
            </a:r>
            <a:r>
              <a:rPr lang="el-GR" sz="1400" b="1" i="1" dirty="0" smtClean="0">
                <a:solidFill>
                  <a:srgbClr val="FF0000"/>
                </a:solidFill>
              </a:rPr>
              <a:t>.</a:t>
            </a: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endParaRPr lang="el-GR" sz="1400" b="1" i="1" dirty="0" smtClean="0">
              <a:solidFill>
                <a:srgbClr val="FF0000"/>
              </a:solidFill>
            </a:endParaRPr>
          </a:p>
          <a:p>
            <a:pPr algn="just">
              <a:buFont typeface="+mj-lt"/>
              <a:buAutoNum type="arabicPeriod"/>
              <a:defRPr/>
            </a:pPr>
            <a:endParaRPr lang="el-GR" sz="1400" b="1" dirty="0"/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1400" b="1" dirty="0" smtClean="0">
              <a:solidFill>
                <a:schemeClr val="tx1"/>
              </a:solidFill>
            </a:endParaRP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1400" b="1" dirty="0" smtClean="0">
              <a:solidFill>
                <a:schemeClr val="tx1"/>
              </a:solidFill>
            </a:endParaRPr>
          </a:p>
          <a:p>
            <a:pPr algn="just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8F3466-08B2-4BB9-92D0-4F9E19D2E600}" type="slidenum">
              <a:rPr lang="el-GR"/>
              <a:pPr>
                <a:defRPr/>
              </a:pPr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2938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3">
                <a:lumMod val="40000"/>
                <a:lumOff val="6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268" y="251937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Ιστορικά στοιχεία</a:t>
            </a:r>
            <a:endParaRPr lang="el-GR" sz="3200" b="1" i="1" u="sng" dirty="0">
              <a:solidFill>
                <a:srgbClr val="00B0F0"/>
              </a:solidFill>
              <a:latin typeface="Arno Pr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564" y="908720"/>
            <a:ext cx="6771731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b="1" dirty="0"/>
              <a:t> </a:t>
            </a:r>
            <a:r>
              <a:rPr lang="en-US" sz="2000" b="1" i="1" dirty="0" smtClean="0">
                <a:latin typeface="Arno Pro" pitchFamily="18" charset="0"/>
              </a:rPr>
              <a:t>1935: X-Ray powder </a:t>
            </a:r>
            <a:r>
              <a:rPr lang="en-US" sz="2000" b="1" i="1" dirty="0" err="1" smtClean="0">
                <a:latin typeface="Arno Pro" pitchFamily="18" charset="0"/>
              </a:rPr>
              <a:t>diffractometer</a:t>
            </a:r>
            <a:r>
              <a:rPr lang="en-US" sz="2000" b="1" i="1" dirty="0" smtClean="0">
                <a:latin typeface="Arno Pro" pitchFamily="18" charset="0"/>
              </a:rPr>
              <a:t> developed by </a:t>
            </a:r>
            <a:r>
              <a:rPr lang="en-US" sz="2000" b="1" i="1" dirty="0" smtClean="0">
                <a:solidFill>
                  <a:srgbClr val="FF0000"/>
                </a:solidFill>
                <a:latin typeface="Arno Pro" pitchFamily="18" charset="0"/>
              </a:rPr>
              <a:t>Le Galley</a:t>
            </a:r>
          </a:p>
          <a:p>
            <a:pPr algn="just">
              <a:lnSpc>
                <a:spcPct val="150000"/>
              </a:lnSpc>
            </a:pPr>
            <a:r>
              <a:rPr lang="en-US" sz="2000" b="1" i="1" dirty="0" smtClean="0">
                <a:latin typeface="Arno Pro" pitchFamily="18" charset="0"/>
              </a:rPr>
              <a:t>1947: First commercial powder </a:t>
            </a:r>
            <a:r>
              <a:rPr lang="en-US" sz="2000" b="1" i="1" dirty="0" err="1" smtClean="0">
                <a:latin typeface="Arno Pro" pitchFamily="18" charset="0"/>
              </a:rPr>
              <a:t>diffractometer</a:t>
            </a:r>
            <a:r>
              <a:rPr lang="el-GR" sz="2000" b="1" i="1" dirty="0" smtClean="0">
                <a:latin typeface="Arno Pro" pitchFamily="18" charset="0"/>
              </a:rPr>
              <a:t>. </a:t>
            </a:r>
            <a:r>
              <a:rPr lang="en-US" sz="2000" b="1" i="1" dirty="0" smtClean="0">
                <a:latin typeface="Arno Pro" pitchFamily="18" charset="0"/>
              </a:rPr>
              <a:t>Subsequently, Nobel prize winners used XRD</a:t>
            </a:r>
            <a:endParaRPr lang="el-GR" sz="2000" b="1" i="1" dirty="0" smtClean="0">
              <a:latin typeface="Arno Pr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i="1" dirty="0" smtClean="0">
                <a:latin typeface="Arno Pro" pitchFamily="18" charset="0"/>
              </a:rPr>
              <a:t>1962: </a:t>
            </a:r>
            <a:r>
              <a:rPr lang="en-US" sz="2000" b="1" i="1" dirty="0" smtClean="0">
                <a:solidFill>
                  <a:srgbClr val="FF0000"/>
                </a:solidFill>
                <a:latin typeface="Arno Pro" pitchFamily="18" charset="0"/>
              </a:rPr>
              <a:t>Crick,</a:t>
            </a:r>
            <a:r>
              <a:rPr lang="en-US" sz="2000" b="1" i="1" dirty="0" smtClean="0">
                <a:latin typeface="Arno Pro" pitchFamily="18" charset="0"/>
              </a:rPr>
              <a:t> Watson, and Wilkins: structure of DNA</a:t>
            </a:r>
            <a:endParaRPr lang="el-GR" sz="2000" b="1" i="1" dirty="0" smtClean="0">
              <a:latin typeface="Arno Pr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i="1" dirty="0" smtClean="0">
                <a:latin typeface="Arno Pro" pitchFamily="18" charset="0"/>
              </a:rPr>
              <a:t>1962: Perutz and Kendrew: structure of </a:t>
            </a:r>
            <a:r>
              <a:rPr lang="en-US" sz="2000" b="1" i="1" dirty="0" err="1" smtClean="0">
                <a:latin typeface="Arno Pro" pitchFamily="18" charset="0"/>
              </a:rPr>
              <a:t>moglobin</a:t>
            </a:r>
            <a:r>
              <a:rPr lang="en-US" sz="2000" b="1" i="1" dirty="0" smtClean="0">
                <a:latin typeface="Arno Pro" pitchFamily="18" charset="0"/>
              </a:rPr>
              <a:t> and hemoglobin</a:t>
            </a:r>
            <a:endParaRPr lang="el-GR" sz="2000" b="1" i="1" dirty="0" smtClean="0">
              <a:latin typeface="Arno Pr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i="1" dirty="0" smtClean="0">
                <a:latin typeface="Arno Pro" pitchFamily="18" charset="0"/>
              </a:rPr>
              <a:t>1964: Hodgkin: structure of insulin</a:t>
            </a:r>
            <a:endParaRPr lang="el-GR" sz="2000" b="1" i="1" dirty="0" smtClean="0">
              <a:latin typeface="Arno Pr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i="1" dirty="0" smtClean="0">
                <a:latin typeface="Arno Pro" pitchFamily="18" charset="0"/>
              </a:rPr>
              <a:t>1976: Lipscomb: structure of boron hydrides</a:t>
            </a:r>
            <a:endParaRPr lang="el-GR" sz="2000" b="1" i="1" dirty="0" smtClean="0">
              <a:latin typeface="Arno Pr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i="1" dirty="0" smtClean="0">
                <a:latin typeface="Arno Pro" pitchFamily="18" charset="0"/>
              </a:rPr>
              <a:t>1985: Karle and Hauptman: development of direct methods in XRD analysis</a:t>
            </a:r>
            <a:endParaRPr lang="el-GR" sz="2000" b="1" i="1" dirty="0" smtClean="0">
              <a:latin typeface="Arno Pr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i="1" dirty="0" smtClean="0">
                <a:latin typeface="Arno Pro" pitchFamily="18" charset="0"/>
              </a:rPr>
              <a:t>1988: </a:t>
            </a:r>
            <a:r>
              <a:rPr lang="en-US" sz="2000" b="1" i="1" dirty="0" smtClean="0">
                <a:solidFill>
                  <a:srgbClr val="FF0000"/>
                </a:solidFill>
                <a:latin typeface="Arno Pro" pitchFamily="18" charset="0"/>
              </a:rPr>
              <a:t>Deisenhofer,</a:t>
            </a:r>
            <a:r>
              <a:rPr lang="en-US" sz="2000" b="1" i="1" dirty="0" smtClean="0">
                <a:latin typeface="Arno Pro" pitchFamily="18" charset="0"/>
              </a:rPr>
              <a:t> Huber, and Michel: X-ray structure of proteins for photosynthetic center</a:t>
            </a:r>
            <a:endParaRPr lang="el-GR" sz="2000" b="1" i="1" dirty="0" smtClean="0">
              <a:latin typeface="Arno Pr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i="1" dirty="0" smtClean="0">
                <a:latin typeface="Arno Pro" pitchFamily="18" charset="0"/>
              </a:rPr>
              <a:t>1994: Shull and </a:t>
            </a:r>
            <a:r>
              <a:rPr lang="en-US" sz="2000" b="1" i="1" dirty="0" err="1" smtClean="0">
                <a:latin typeface="Arno Pro" pitchFamily="18" charset="0"/>
              </a:rPr>
              <a:t>Brockhouse</a:t>
            </a:r>
            <a:r>
              <a:rPr lang="en-US" sz="2000" b="1" i="1" dirty="0" smtClean="0">
                <a:latin typeface="Arno Pro" pitchFamily="18" charset="0"/>
              </a:rPr>
              <a:t>: Neutron diffraction</a:t>
            </a:r>
            <a:endParaRPr lang="el-GR" sz="2000" b="1" i="1" dirty="0" smtClean="0">
              <a:latin typeface="Arno Pro" pitchFamily="18" charset="0"/>
            </a:endParaRPr>
          </a:p>
          <a:p>
            <a:pPr algn="just"/>
            <a:endParaRPr lang="el-GR" sz="2000" b="1" i="1" dirty="0" smtClean="0">
              <a:latin typeface="Arno Pro" pitchFamily="18" charset="0"/>
            </a:endParaRPr>
          </a:p>
          <a:p>
            <a:pPr algn="just"/>
            <a:endParaRPr lang="el-GR" sz="3200" b="1" i="1" dirty="0" smtClean="0">
              <a:latin typeface="Arno Pro" pitchFamily="18" charset="0"/>
            </a:endParaRPr>
          </a:p>
          <a:p>
            <a:pPr algn="just"/>
            <a:endParaRPr lang="el-GR" b="1" i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29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3">
                <a:lumMod val="40000"/>
                <a:lumOff val="6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862" y="-642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i="1" u="sng" dirty="0" smtClean="0">
                <a:solidFill>
                  <a:srgbClr val="00B0F0"/>
                </a:solidFill>
                <a:latin typeface="Arno Pro" pitchFamily="18" charset="0"/>
              </a:rPr>
              <a:t>Τι είναι οι ακτίνες Χ και ιδιότητες</a:t>
            </a:r>
            <a:endParaRPr lang="el-GR" sz="2800" b="1" i="1" u="sng" dirty="0">
              <a:solidFill>
                <a:srgbClr val="00B0F0"/>
              </a:solidFill>
              <a:latin typeface="Arno Pr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71494"/>
            <a:ext cx="8064953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/>
              <a:t> </a:t>
            </a:r>
            <a:r>
              <a:rPr lang="el-GR" b="1" i="1" dirty="0" smtClean="0">
                <a:latin typeface="Arno Pro" pitchFamily="18" charset="0"/>
              </a:rPr>
              <a:t>Οι ακτίνες Χ είναι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ηλεκτρομαγνητική ακτινοβολία </a:t>
            </a:r>
            <a:r>
              <a:rPr lang="el-GR" b="1" i="1" dirty="0" smtClean="0">
                <a:latin typeface="Arno Pro" pitchFamily="18" charset="0"/>
              </a:rPr>
              <a:t>με μήκη κύματος  της τάξης των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0,5-3</a:t>
            </a:r>
            <a:r>
              <a:rPr lang="el-GR" b="1" i="1" baseline="30000" dirty="0" smtClean="0">
                <a:solidFill>
                  <a:srgbClr val="FF0000"/>
                </a:solidFill>
                <a:latin typeface="Arno Pro" pitchFamily="18" charset="0"/>
              </a:rPr>
              <a:t> 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 Α( πολύ μικρότερο του φωτός).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i="1" dirty="0" smtClean="0">
                <a:latin typeface="Arno Pro" pitchFamily="18" charset="0"/>
              </a:rPr>
              <a:t>Διαδίδονται ευθύγραμμα  με ταχύτητα ~ 300.000</a:t>
            </a:r>
            <a:r>
              <a:rPr lang="en-US" b="1" i="1" dirty="0" smtClean="0">
                <a:latin typeface="Arno Pro" pitchFamily="18" charset="0"/>
              </a:rPr>
              <a:t>km/s</a:t>
            </a:r>
            <a:r>
              <a:rPr lang="el-GR" b="1" i="1" dirty="0" smtClean="0">
                <a:latin typeface="Arno Pro" pitchFamily="18" charset="0"/>
              </a:rPr>
              <a:t> και δεν επηρεάζονται από ηλεκτρομαγνητικά πεδία 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u="sng" dirty="0" smtClean="0">
                <a:latin typeface="Arno Pro" pitchFamily="18" charset="0"/>
              </a:rPr>
              <a:t>M</a:t>
            </a:r>
            <a:r>
              <a:rPr lang="el-GR" b="1" u="sng" dirty="0" err="1" smtClean="0">
                <a:latin typeface="Arno Pro" pitchFamily="18" charset="0"/>
              </a:rPr>
              <a:t>πορούν</a:t>
            </a:r>
            <a:r>
              <a:rPr lang="el-GR" b="1" u="sng" dirty="0" smtClean="0">
                <a:latin typeface="Arno Pro" pitchFamily="18" charset="0"/>
              </a:rPr>
              <a:t> να πάθουν </a:t>
            </a:r>
            <a:r>
              <a:rPr lang="el-GR" b="1" u="sng" dirty="0" smtClean="0">
                <a:solidFill>
                  <a:srgbClr val="FF0000"/>
                </a:solidFill>
                <a:latin typeface="Arno Pro" pitchFamily="18" charset="0"/>
              </a:rPr>
              <a:t>διάθλαση, ανάκλαση, περίθλαση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Αόρατες</a:t>
            </a:r>
            <a:r>
              <a:rPr lang="el-GR" b="1" i="1" dirty="0" smtClean="0">
                <a:latin typeface="Arno Pro" pitchFamily="18" charset="0"/>
              </a:rPr>
              <a:t>,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 </a:t>
            </a:r>
            <a:r>
              <a:rPr lang="el-GR" b="1" i="1" dirty="0" smtClean="0">
                <a:latin typeface="Arno Pro" pitchFamily="18" charset="0"/>
              </a:rPr>
              <a:t>διακρίνονται σε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σκληρές</a:t>
            </a:r>
            <a:r>
              <a:rPr lang="el-GR" b="1" i="1" dirty="0" smtClean="0">
                <a:latin typeface="Arno Pro" pitchFamily="18" charset="0"/>
              </a:rPr>
              <a:t> (</a:t>
            </a:r>
            <a:r>
              <a:rPr lang="el-GR" b="1" i="1" dirty="0" err="1" smtClean="0">
                <a:latin typeface="Arno Pro" pitchFamily="18" charset="0"/>
              </a:rPr>
              <a:t>λ&lt;1</a:t>
            </a:r>
            <a:r>
              <a:rPr lang="el-GR" b="1" i="1" dirty="0" smtClean="0">
                <a:latin typeface="Arno Pro" pitchFamily="18" charset="0"/>
              </a:rPr>
              <a:t> Α, απορροφούνται δύσκολα )και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μαλακές</a:t>
            </a:r>
            <a:r>
              <a:rPr lang="el-GR" b="1" i="1" dirty="0" smtClean="0">
                <a:latin typeface="Arno Pro" pitchFamily="18" charset="0"/>
              </a:rPr>
              <a:t> (</a:t>
            </a:r>
            <a:r>
              <a:rPr lang="el-GR" b="1" i="1" dirty="0" err="1" smtClean="0">
                <a:latin typeface="Arno Pro" pitchFamily="18" charset="0"/>
              </a:rPr>
              <a:t>λ&gt;2</a:t>
            </a:r>
            <a:r>
              <a:rPr lang="el-GR" b="1" i="1" dirty="0" smtClean="0">
                <a:latin typeface="Arno Pro" pitchFamily="18" charset="0"/>
              </a:rPr>
              <a:t> Α, απορροφούνται εύκολα), μεγάλη </a:t>
            </a:r>
            <a:r>
              <a:rPr lang="el-GR" b="1" i="1" dirty="0">
                <a:solidFill>
                  <a:srgbClr val="FF0000"/>
                </a:solidFill>
                <a:latin typeface="Arno Pro" pitchFamily="18" charset="0"/>
              </a:rPr>
              <a:t>διαπεραστική ικανότητα </a:t>
            </a:r>
            <a:r>
              <a:rPr lang="el-GR" b="1" i="1" dirty="0">
                <a:latin typeface="Arno Pro" pitchFamily="18" charset="0"/>
              </a:rPr>
              <a:t>(λόγω μικρού μήκους κύματος), </a:t>
            </a:r>
            <a:r>
              <a:rPr lang="el-GR" b="1" i="1" dirty="0">
                <a:solidFill>
                  <a:srgbClr val="FF0000"/>
                </a:solidFill>
                <a:latin typeface="Arno Pro" pitchFamily="18" charset="0"/>
              </a:rPr>
              <a:t>ιονίζουν </a:t>
            </a:r>
            <a:r>
              <a:rPr lang="el-GR" b="1" i="1" dirty="0">
                <a:latin typeface="Arno Pro" pitchFamily="18" charset="0"/>
              </a:rPr>
              <a:t>τα σώματα </a:t>
            </a:r>
            <a:r>
              <a:rPr lang="el-GR" b="1" i="1" dirty="0" smtClean="0">
                <a:latin typeface="Arno Pro" pitchFamily="18" charset="0"/>
              </a:rPr>
              <a:t>(προκαλώντας </a:t>
            </a:r>
            <a:r>
              <a:rPr lang="el-GR" b="1" i="1" dirty="0">
                <a:latin typeface="Arno Pro" pitchFamily="18" charset="0"/>
              </a:rPr>
              <a:t>βιολογικές επιδράσεις στους ζωντανούς οργανισμούς), </a:t>
            </a:r>
            <a:r>
              <a:rPr lang="el-GR" b="1" i="1" dirty="0" smtClean="0">
                <a:latin typeface="Arno Pro" pitchFamily="18" charset="0"/>
              </a:rPr>
              <a:t> προκαλούν </a:t>
            </a:r>
            <a:r>
              <a:rPr lang="el-GR" b="1" i="1" dirty="0">
                <a:solidFill>
                  <a:srgbClr val="FF0000"/>
                </a:solidFill>
                <a:latin typeface="Arno Pro" pitchFamily="18" charset="0"/>
              </a:rPr>
              <a:t>φθορισμό </a:t>
            </a:r>
            <a:r>
              <a:rPr lang="el-GR" b="1" i="1" dirty="0">
                <a:latin typeface="Arno Pro" pitchFamily="18" charset="0"/>
              </a:rPr>
              <a:t>σωμάτων.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i="1" dirty="0">
                <a:latin typeface="Arno Pro" pitchFamily="18" charset="0"/>
              </a:rPr>
              <a:t>Εκπέμπονται είτε με μορφή </a:t>
            </a:r>
            <a:r>
              <a:rPr lang="el-GR" b="1" i="1" dirty="0">
                <a:solidFill>
                  <a:srgbClr val="FF0000"/>
                </a:solidFill>
                <a:latin typeface="Arno Pro" pitchFamily="18" charset="0"/>
              </a:rPr>
              <a:t>συνεχούς </a:t>
            </a:r>
            <a:r>
              <a:rPr lang="el-GR" b="1" i="1" dirty="0">
                <a:latin typeface="Arno Pro" pitchFamily="18" charset="0"/>
              </a:rPr>
              <a:t>φάσματος </a:t>
            </a:r>
            <a:r>
              <a:rPr lang="el-GR" b="1" i="1" dirty="0" smtClean="0">
                <a:latin typeface="Arno Pro" pitchFamily="18" charset="0"/>
              </a:rPr>
              <a:t>ως πλατιές </a:t>
            </a:r>
            <a:r>
              <a:rPr lang="el-GR" b="1" i="1" dirty="0" err="1" smtClean="0">
                <a:latin typeface="Arno Pro" pitchFamily="18" charset="0"/>
              </a:rPr>
              <a:t>ταινίες(λευκή</a:t>
            </a:r>
            <a:r>
              <a:rPr lang="el-GR" b="1" i="1" dirty="0" smtClean="0">
                <a:latin typeface="Arno Pro" pitchFamily="18" charset="0"/>
              </a:rPr>
              <a:t> ακτινοβολία, όχι συγκεκριμένου μήκους κύματος) </a:t>
            </a:r>
            <a:r>
              <a:rPr lang="el-GR" b="1" i="1" dirty="0">
                <a:latin typeface="Arno Pro" pitchFamily="18" charset="0"/>
              </a:rPr>
              <a:t>είτε με </a:t>
            </a:r>
            <a:r>
              <a:rPr lang="el-GR" b="1" i="1" dirty="0">
                <a:solidFill>
                  <a:srgbClr val="FF0000"/>
                </a:solidFill>
                <a:latin typeface="Arno Pro" pitchFamily="18" charset="0"/>
              </a:rPr>
              <a:t>γραμμικό φάσμα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ως ραβδώσεις (ομάδες </a:t>
            </a:r>
            <a:r>
              <a:rPr lang="el-GR" b="1" i="1" dirty="0" smtClean="0">
                <a:latin typeface="Arno Pro" pitchFamily="18" charset="0"/>
              </a:rPr>
              <a:t>ορισμένου μήκος κύματος όπως Κ, </a:t>
            </a:r>
            <a:r>
              <a:rPr lang="en-US" b="1" i="1" dirty="0" smtClean="0">
                <a:latin typeface="Arno Pro" pitchFamily="18" charset="0"/>
              </a:rPr>
              <a:t>L, M, N </a:t>
            </a:r>
            <a:r>
              <a:rPr lang="el-GR" b="1" i="1" dirty="0" smtClean="0">
                <a:latin typeface="Arno Pro" pitchFamily="18" charset="0"/>
              </a:rPr>
              <a:t>  χαρακτηριστικό της ανόδου)</a:t>
            </a:r>
            <a:r>
              <a:rPr lang="en-US" b="1" i="1" dirty="0" smtClean="0">
                <a:latin typeface="Arno Pro" pitchFamily="18" charset="0"/>
              </a:rPr>
              <a:t>. H K </a:t>
            </a:r>
            <a:r>
              <a:rPr lang="el-GR" b="1" i="1" dirty="0" smtClean="0">
                <a:latin typeface="Arno Pro" pitchFamily="18" charset="0"/>
              </a:rPr>
              <a:t>έχει το μικρότερο λ και την  μεγαλύτερη ένταση, και αποτελείται  η δέσμη της  από την Κα (</a:t>
            </a:r>
            <a:r>
              <a:rPr lang="el-GR" b="1" i="1" dirty="0" err="1" smtClean="0">
                <a:latin typeface="Arno Pro" pitchFamily="18" charset="0"/>
              </a:rPr>
              <a:t>Κα1</a:t>
            </a:r>
            <a:r>
              <a:rPr lang="el-GR" b="1" i="1" dirty="0" smtClean="0">
                <a:latin typeface="Arno Pro" pitchFamily="18" charset="0"/>
              </a:rPr>
              <a:t> και Κα2, Ικα1/Ικα2=2) και Κβ (Ικα/Ικβ=6,5)</a:t>
            </a:r>
            <a:endParaRPr lang="el-GR" b="1" i="1" dirty="0">
              <a:latin typeface="Arno Pro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i="1" dirty="0" smtClean="0">
                <a:latin typeface="Arno Pro" pitchFamily="18" charset="0"/>
              </a:rPr>
              <a:t>Μπορεί να έχουν ίδια μήκη κύματος με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ακτίνες γ</a:t>
            </a:r>
            <a:r>
              <a:rPr lang="el-GR" b="1" i="1" dirty="0" smtClean="0">
                <a:latin typeface="Arno Pro" pitchFamily="18" charset="0"/>
              </a:rPr>
              <a:t> και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υπεριώδης ακτίνες </a:t>
            </a:r>
            <a:r>
              <a:rPr lang="el-GR" b="1" i="1" dirty="0" smtClean="0">
                <a:latin typeface="Arno Pro" pitchFamily="18" charset="0"/>
              </a:rPr>
              <a:t>αλλά 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διαφέρουν </a:t>
            </a:r>
            <a:r>
              <a:rPr lang="el-GR" b="1" i="1" dirty="0" smtClean="0">
                <a:latin typeface="Arno Pro" pitchFamily="18" charset="0"/>
              </a:rPr>
              <a:t>στον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τρόπο</a:t>
            </a:r>
            <a:r>
              <a:rPr lang="el-GR" b="1" i="1" dirty="0" smtClean="0">
                <a:latin typeface="Arno Pro" pitchFamily="18" charset="0"/>
              </a:rPr>
              <a:t>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παραγωγής</a:t>
            </a:r>
            <a:r>
              <a:rPr lang="el-GR" b="1" i="1" dirty="0" smtClean="0">
                <a:latin typeface="Arno Pro" pitchFamily="18" charset="0"/>
              </a:rPr>
              <a:t> τους.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el-GR" sz="2000" b="1" i="1" dirty="0" smtClean="0">
              <a:latin typeface="Arno Pro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l-GR" sz="2000" b="1" i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415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3">
                <a:lumMod val="40000"/>
                <a:lumOff val="6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0606" y="18864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Παραγωγή </a:t>
            </a:r>
            <a:r>
              <a:rPr lang="el-GR" sz="3200" b="1" i="1" u="sng" dirty="0" err="1" smtClean="0">
                <a:solidFill>
                  <a:srgbClr val="00B0F0"/>
                </a:solidFill>
                <a:latin typeface="Arno Pro" pitchFamily="18" charset="0"/>
              </a:rPr>
              <a:t>ακτίνων</a:t>
            </a:r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 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460" y="845423"/>
            <a:ext cx="7419803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b="1" dirty="0"/>
              <a:t> </a:t>
            </a:r>
            <a:r>
              <a:rPr lang="el-GR" sz="2400" b="1" i="1" dirty="0" smtClean="0">
                <a:latin typeface="Arno Pro" pitchFamily="18" charset="0"/>
              </a:rPr>
              <a:t>Οι ακτίνες Χ παράγονται </a:t>
            </a:r>
            <a:r>
              <a:rPr lang="el-GR" sz="2400" b="1" i="1" dirty="0">
                <a:latin typeface="Arno Pro" pitchFamily="18" charset="0"/>
              </a:rPr>
              <a:t>όταν </a:t>
            </a:r>
            <a:r>
              <a:rPr lang="el-GR" sz="2400" b="1" i="1" dirty="0">
                <a:solidFill>
                  <a:srgbClr val="FF0000"/>
                </a:solidFill>
                <a:latin typeface="Arno Pro" pitchFamily="18" charset="0"/>
              </a:rPr>
              <a:t>προσκρούουν</a:t>
            </a:r>
            <a:r>
              <a:rPr lang="el-GR" sz="2400" b="1" i="1" dirty="0">
                <a:latin typeface="Arno Pro" pitchFamily="18" charset="0"/>
              </a:rPr>
              <a:t> ταχύτητα κινούμενα </a:t>
            </a:r>
            <a:r>
              <a:rPr lang="el-GR" sz="2400" b="1" i="1" dirty="0" smtClean="0">
                <a:solidFill>
                  <a:srgbClr val="FF0000"/>
                </a:solidFill>
                <a:latin typeface="Arno Pro" pitchFamily="18" charset="0"/>
              </a:rPr>
              <a:t>ηλεκτρόνια </a:t>
            </a:r>
            <a:r>
              <a:rPr lang="el-GR" sz="2400" b="1" i="1" dirty="0" smtClean="0">
                <a:latin typeface="Arno Pro" pitchFamily="18" charset="0"/>
              </a:rPr>
              <a:t>που εκπέμπονται από κατάλληλη κάθοδο </a:t>
            </a:r>
            <a:r>
              <a:rPr lang="el-GR" sz="2400" b="1" i="1" dirty="0" smtClean="0">
                <a:solidFill>
                  <a:srgbClr val="FF0000"/>
                </a:solidFill>
                <a:latin typeface="Arno Pro" pitchFamily="18" charset="0"/>
              </a:rPr>
              <a:t>σε μεταλλικό σώμα </a:t>
            </a:r>
            <a:r>
              <a:rPr lang="el-GR" sz="2400" b="1" i="1" dirty="0" smtClean="0">
                <a:latin typeface="Arno Pro" pitchFamily="18" charset="0"/>
              </a:rPr>
              <a:t>(μεταλλική άνοδο λυχνίας κενού): </a:t>
            </a:r>
          </a:p>
          <a:p>
            <a:pPr algn="just">
              <a:lnSpc>
                <a:spcPct val="150000"/>
              </a:lnSpc>
            </a:pPr>
            <a:r>
              <a:rPr lang="el-GR" sz="2400" b="1" i="1" dirty="0" smtClean="0">
                <a:latin typeface="Arno Pro" pitchFamily="18" charset="0"/>
              </a:rPr>
              <a:t>Με </a:t>
            </a:r>
            <a:r>
              <a:rPr lang="el-GR" sz="2400" b="1" i="1" dirty="0">
                <a:latin typeface="Arno Pro" pitchFamily="18" charset="0"/>
              </a:rPr>
              <a:t>την επιβολή υψηλής </a:t>
            </a:r>
            <a:r>
              <a:rPr lang="el-GR" sz="2400" b="1" i="1" dirty="0" smtClean="0">
                <a:latin typeface="Arno Pro" pitchFamily="18" charset="0"/>
              </a:rPr>
              <a:t>τάσης (~40000</a:t>
            </a:r>
            <a:r>
              <a:rPr lang="en-US" sz="2400" b="1" i="1" dirty="0" smtClean="0">
                <a:latin typeface="Arno Pro" pitchFamily="18" charset="0"/>
              </a:rPr>
              <a:t>V) </a:t>
            </a:r>
            <a:r>
              <a:rPr lang="el-GR" sz="2400" b="1" i="1" dirty="0" smtClean="0">
                <a:latin typeface="Arno Pro" pitchFamily="18" charset="0"/>
              </a:rPr>
              <a:t>διαφεύγουν επιταχυνόμενα ηλεκτρόνια                   Συγκρούονται με τα ηλεκτρόνια της στιβάδας Κ του μετάλλου της ανόδου  και τα αναγκάζουν να διεγερθούν σε ανώτερες στοιβάδες.  Κατά την απότομη μεταβολή της κινητικής ενέργειας των ηλεκτρονίων ~99% μετατρέπεται σε θερμότητα </a:t>
            </a:r>
            <a:r>
              <a:rPr lang="el-GR" sz="2400" b="1" i="1" dirty="0" smtClean="0">
                <a:solidFill>
                  <a:srgbClr val="FF0000"/>
                </a:solidFill>
                <a:latin typeface="Arno Pro" pitchFamily="18" charset="0"/>
              </a:rPr>
              <a:t>και ~1% σε ακτινοβολία Χ</a:t>
            </a:r>
          </a:p>
        </p:txBody>
      </p:sp>
      <p:sp>
        <p:nvSpPr>
          <p:cNvPr id="2" name="Δεξιό βέλος 1"/>
          <p:cNvSpPr/>
          <p:nvPr/>
        </p:nvSpPr>
        <p:spPr>
          <a:xfrm>
            <a:off x="4169018" y="3217480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2949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7" name="Group 49"/>
          <p:cNvGrpSpPr>
            <a:grpSpLocks/>
          </p:cNvGrpSpPr>
          <p:nvPr/>
        </p:nvGrpSpPr>
        <p:grpSpPr bwMode="auto">
          <a:xfrm>
            <a:off x="214313" y="1357313"/>
            <a:ext cx="2954337" cy="4929187"/>
            <a:chOff x="924166" y="1357298"/>
            <a:chExt cx="2954118" cy="4929222"/>
          </a:xfrm>
        </p:grpSpPr>
        <p:sp>
          <p:nvSpPr>
            <p:cNvPr id="49" name="Rectangle 48"/>
            <p:cNvSpPr/>
            <p:nvPr/>
          </p:nvSpPr>
          <p:spPr>
            <a:xfrm>
              <a:off x="3792565" y="3000372"/>
              <a:ext cx="71433" cy="50006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24166" y="2989260"/>
              <a:ext cx="71432" cy="50006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428954" y="2492368"/>
              <a:ext cx="2000102" cy="15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H="1" flipV="1">
              <a:off x="820890" y="5107000"/>
              <a:ext cx="2357454" cy="158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1679664" y="5107000"/>
              <a:ext cx="2357454" cy="158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928928" y="3457575"/>
              <a:ext cx="285729" cy="1285884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28928" y="2500306"/>
              <a:ext cx="285729" cy="500066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1036065" y="2107417"/>
              <a:ext cx="285752" cy="500026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1178930" y="1678800"/>
              <a:ext cx="285752" cy="785755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4" name="Rectangle 13"/>
            <p:cNvSpPr/>
            <p:nvPr/>
          </p:nvSpPr>
          <p:spPr>
            <a:xfrm flipH="1">
              <a:off x="3571920" y="3457575"/>
              <a:ext cx="285729" cy="1285884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3571920" y="2500306"/>
              <a:ext cx="285729" cy="500066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6" name="Rectangle 15"/>
            <p:cNvSpPr/>
            <p:nvPr/>
          </p:nvSpPr>
          <p:spPr>
            <a:xfrm rot="16200000" flipH="1">
              <a:off x="3464760" y="2107417"/>
              <a:ext cx="285752" cy="500026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7" name="Rectangle 16"/>
            <p:cNvSpPr/>
            <p:nvPr/>
          </p:nvSpPr>
          <p:spPr>
            <a:xfrm rot="16200000" flipH="1">
              <a:off x="3321896" y="1678800"/>
              <a:ext cx="285752" cy="785755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9" name="Rectangle 18"/>
            <p:cNvSpPr/>
            <p:nvPr/>
          </p:nvSpPr>
          <p:spPr>
            <a:xfrm rot="5400000">
              <a:off x="2250412" y="1535937"/>
              <a:ext cx="285752" cy="1071483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14682" y="2506656"/>
              <a:ext cx="1428644" cy="3571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chemeClr val="tx1"/>
                  </a:solidFill>
                </a:rPr>
                <a:t>Cu</a:t>
              </a:r>
              <a:endParaRPr lang="el-GR" sz="2800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000411" y="3929066"/>
              <a:ext cx="857186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rapezoid 37"/>
            <p:cNvSpPr/>
            <p:nvPr/>
          </p:nvSpPr>
          <p:spPr>
            <a:xfrm>
              <a:off x="2017872" y="2860671"/>
              <a:ext cx="785755" cy="1000132"/>
            </a:xfrm>
            <a:prstGeom prst="trapezoid">
              <a:avLst/>
            </a:prstGeom>
            <a:solidFill>
              <a:schemeClr val="accent1">
                <a:alpha val="39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928928" y="2857496"/>
              <a:ext cx="1663577" cy="571504"/>
            </a:xfrm>
            <a:custGeom>
              <a:avLst/>
              <a:gdLst>
                <a:gd name="connsiteX0" fmla="*/ 0 w 714380"/>
                <a:gd name="connsiteY0" fmla="*/ 500066 h 500066"/>
                <a:gd name="connsiteX1" fmla="*/ 158881 w 714380"/>
                <a:gd name="connsiteY1" fmla="*/ 0 h 500066"/>
                <a:gd name="connsiteX2" fmla="*/ 555499 w 714380"/>
                <a:gd name="connsiteY2" fmla="*/ 0 h 500066"/>
                <a:gd name="connsiteX3" fmla="*/ 714380 w 714380"/>
                <a:gd name="connsiteY3" fmla="*/ 500066 h 500066"/>
                <a:gd name="connsiteX4" fmla="*/ 0 w 714380"/>
                <a:gd name="connsiteY4" fmla="*/ 500066 h 500066"/>
                <a:gd name="connsiteX0" fmla="*/ 0 w 1479810"/>
                <a:gd name="connsiteY0" fmla="*/ 312520 h 500066"/>
                <a:gd name="connsiteX1" fmla="*/ 924311 w 1479810"/>
                <a:gd name="connsiteY1" fmla="*/ 0 h 500066"/>
                <a:gd name="connsiteX2" fmla="*/ 1320929 w 1479810"/>
                <a:gd name="connsiteY2" fmla="*/ 0 h 500066"/>
                <a:gd name="connsiteX3" fmla="*/ 1479810 w 1479810"/>
                <a:gd name="connsiteY3" fmla="*/ 500066 h 500066"/>
                <a:gd name="connsiteX4" fmla="*/ 0 w 1479810"/>
                <a:gd name="connsiteY4" fmla="*/ 312520 h 500066"/>
                <a:gd name="connsiteX0" fmla="*/ 0 w 1320929"/>
                <a:gd name="connsiteY0" fmla="*/ 312520 h 500066"/>
                <a:gd name="connsiteX1" fmla="*/ 924311 w 1320929"/>
                <a:gd name="connsiteY1" fmla="*/ 0 h 500066"/>
                <a:gd name="connsiteX2" fmla="*/ 1320929 w 1320929"/>
                <a:gd name="connsiteY2" fmla="*/ 0 h 500066"/>
                <a:gd name="connsiteX3" fmla="*/ 153081 w 1320929"/>
                <a:gd name="connsiteY3" fmla="*/ 500066 h 500066"/>
                <a:gd name="connsiteX4" fmla="*/ 0 w 1320929"/>
                <a:gd name="connsiteY4" fmla="*/ 312520 h 500066"/>
                <a:gd name="connsiteX0" fmla="*/ 0 w 1167870"/>
                <a:gd name="connsiteY0" fmla="*/ 187483 h 500066"/>
                <a:gd name="connsiteX1" fmla="*/ 771252 w 1167870"/>
                <a:gd name="connsiteY1" fmla="*/ 0 h 500066"/>
                <a:gd name="connsiteX2" fmla="*/ 1167870 w 1167870"/>
                <a:gd name="connsiteY2" fmla="*/ 0 h 500066"/>
                <a:gd name="connsiteX3" fmla="*/ 22 w 1167870"/>
                <a:gd name="connsiteY3" fmla="*/ 500066 h 500066"/>
                <a:gd name="connsiteX4" fmla="*/ 0 w 1167870"/>
                <a:gd name="connsiteY4" fmla="*/ 187483 h 500066"/>
                <a:gd name="connsiteX0" fmla="*/ 0 w 1167870"/>
                <a:gd name="connsiteY0" fmla="*/ 187483 h 500066"/>
                <a:gd name="connsiteX1" fmla="*/ 924311 w 1167870"/>
                <a:gd name="connsiteY1" fmla="*/ 0 h 500066"/>
                <a:gd name="connsiteX2" fmla="*/ 1167870 w 1167870"/>
                <a:gd name="connsiteY2" fmla="*/ 0 h 500066"/>
                <a:gd name="connsiteX3" fmla="*/ 22 w 1167870"/>
                <a:gd name="connsiteY3" fmla="*/ 500066 h 500066"/>
                <a:gd name="connsiteX4" fmla="*/ 0 w 1167870"/>
                <a:gd name="connsiteY4" fmla="*/ 187483 h 500066"/>
                <a:gd name="connsiteX0" fmla="*/ 0 w 1169144"/>
                <a:gd name="connsiteY0" fmla="*/ 187483 h 500066"/>
                <a:gd name="connsiteX1" fmla="*/ 924311 w 1169144"/>
                <a:gd name="connsiteY1" fmla="*/ 0 h 500066"/>
                <a:gd name="connsiteX2" fmla="*/ 1167870 w 1169144"/>
                <a:gd name="connsiteY2" fmla="*/ 0 h 500066"/>
                <a:gd name="connsiteX3" fmla="*/ 1169144 w 1169144"/>
                <a:gd name="connsiteY3" fmla="*/ 3707 h 500066"/>
                <a:gd name="connsiteX4" fmla="*/ 22 w 1169144"/>
                <a:gd name="connsiteY4" fmla="*/ 500066 h 500066"/>
                <a:gd name="connsiteX5" fmla="*/ 0 w 1169144"/>
                <a:gd name="connsiteY5" fmla="*/ 187483 h 500066"/>
                <a:gd name="connsiteX0" fmla="*/ 0 w 1188384"/>
                <a:gd name="connsiteY0" fmla="*/ 187483 h 500066"/>
                <a:gd name="connsiteX1" fmla="*/ 924311 w 1188384"/>
                <a:gd name="connsiteY1" fmla="*/ 0 h 500066"/>
                <a:gd name="connsiteX2" fmla="*/ 1167870 w 1188384"/>
                <a:gd name="connsiteY2" fmla="*/ 0 h 500066"/>
                <a:gd name="connsiteX3" fmla="*/ 1169144 w 1188384"/>
                <a:gd name="connsiteY3" fmla="*/ 3707 h 500066"/>
                <a:gd name="connsiteX4" fmla="*/ 22 w 1188384"/>
                <a:gd name="connsiteY4" fmla="*/ 500066 h 500066"/>
                <a:gd name="connsiteX5" fmla="*/ 0 w 1188384"/>
                <a:gd name="connsiteY5" fmla="*/ 187483 h 50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8384" h="500066">
                  <a:moveTo>
                    <a:pt x="0" y="187483"/>
                  </a:moveTo>
                  <a:lnTo>
                    <a:pt x="924311" y="0"/>
                  </a:lnTo>
                  <a:lnTo>
                    <a:pt x="1167870" y="0"/>
                  </a:lnTo>
                  <a:cubicBezTo>
                    <a:pt x="1168295" y="1236"/>
                    <a:pt x="1188384" y="35812"/>
                    <a:pt x="1169144" y="3707"/>
                  </a:cubicBezTo>
                  <a:lnTo>
                    <a:pt x="22" y="500066"/>
                  </a:lnTo>
                  <a:cubicBezTo>
                    <a:pt x="15" y="395872"/>
                    <a:pt x="7" y="291677"/>
                    <a:pt x="0" y="187483"/>
                  </a:cubicBezTo>
                  <a:close/>
                </a:path>
              </a:pathLst>
            </a:custGeom>
            <a:solidFill>
              <a:schemeClr val="accent3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41" name="Freeform 40"/>
            <p:cNvSpPr/>
            <p:nvPr/>
          </p:nvSpPr>
          <p:spPr>
            <a:xfrm flipH="1">
              <a:off x="2214707" y="2857496"/>
              <a:ext cx="1663577" cy="571504"/>
            </a:xfrm>
            <a:custGeom>
              <a:avLst/>
              <a:gdLst>
                <a:gd name="connsiteX0" fmla="*/ 0 w 714380"/>
                <a:gd name="connsiteY0" fmla="*/ 500066 h 500066"/>
                <a:gd name="connsiteX1" fmla="*/ 158881 w 714380"/>
                <a:gd name="connsiteY1" fmla="*/ 0 h 500066"/>
                <a:gd name="connsiteX2" fmla="*/ 555499 w 714380"/>
                <a:gd name="connsiteY2" fmla="*/ 0 h 500066"/>
                <a:gd name="connsiteX3" fmla="*/ 714380 w 714380"/>
                <a:gd name="connsiteY3" fmla="*/ 500066 h 500066"/>
                <a:gd name="connsiteX4" fmla="*/ 0 w 714380"/>
                <a:gd name="connsiteY4" fmla="*/ 500066 h 500066"/>
                <a:gd name="connsiteX0" fmla="*/ 0 w 1479810"/>
                <a:gd name="connsiteY0" fmla="*/ 312520 h 500066"/>
                <a:gd name="connsiteX1" fmla="*/ 924311 w 1479810"/>
                <a:gd name="connsiteY1" fmla="*/ 0 h 500066"/>
                <a:gd name="connsiteX2" fmla="*/ 1320929 w 1479810"/>
                <a:gd name="connsiteY2" fmla="*/ 0 h 500066"/>
                <a:gd name="connsiteX3" fmla="*/ 1479810 w 1479810"/>
                <a:gd name="connsiteY3" fmla="*/ 500066 h 500066"/>
                <a:gd name="connsiteX4" fmla="*/ 0 w 1479810"/>
                <a:gd name="connsiteY4" fmla="*/ 312520 h 500066"/>
                <a:gd name="connsiteX0" fmla="*/ 0 w 1320929"/>
                <a:gd name="connsiteY0" fmla="*/ 312520 h 500066"/>
                <a:gd name="connsiteX1" fmla="*/ 924311 w 1320929"/>
                <a:gd name="connsiteY1" fmla="*/ 0 h 500066"/>
                <a:gd name="connsiteX2" fmla="*/ 1320929 w 1320929"/>
                <a:gd name="connsiteY2" fmla="*/ 0 h 500066"/>
                <a:gd name="connsiteX3" fmla="*/ 153081 w 1320929"/>
                <a:gd name="connsiteY3" fmla="*/ 500066 h 500066"/>
                <a:gd name="connsiteX4" fmla="*/ 0 w 1320929"/>
                <a:gd name="connsiteY4" fmla="*/ 312520 h 500066"/>
                <a:gd name="connsiteX0" fmla="*/ 0 w 1167870"/>
                <a:gd name="connsiteY0" fmla="*/ 187483 h 500066"/>
                <a:gd name="connsiteX1" fmla="*/ 771252 w 1167870"/>
                <a:gd name="connsiteY1" fmla="*/ 0 h 500066"/>
                <a:gd name="connsiteX2" fmla="*/ 1167870 w 1167870"/>
                <a:gd name="connsiteY2" fmla="*/ 0 h 500066"/>
                <a:gd name="connsiteX3" fmla="*/ 22 w 1167870"/>
                <a:gd name="connsiteY3" fmla="*/ 500066 h 500066"/>
                <a:gd name="connsiteX4" fmla="*/ 0 w 1167870"/>
                <a:gd name="connsiteY4" fmla="*/ 187483 h 500066"/>
                <a:gd name="connsiteX0" fmla="*/ 0 w 1167870"/>
                <a:gd name="connsiteY0" fmla="*/ 187483 h 500066"/>
                <a:gd name="connsiteX1" fmla="*/ 924311 w 1167870"/>
                <a:gd name="connsiteY1" fmla="*/ 0 h 500066"/>
                <a:gd name="connsiteX2" fmla="*/ 1167870 w 1167870"/>
                <a:gd name="connsiteY2" fmla="*/ 0 h 500066"/>
                <a:gd name="connsiteX3" fmla="*/ 22 w 1167870"/>
                <a:gd name="connsiteY3" fmla="*/ 500066 h 500066"/>
                <a:gd name="connsiteX4" fmla="*/ 0 w 1167870"/>
                <a:gd name="connsiteY4" fmla="*/ 187483 h 500066"/>
                <a:gd name="connsiteX0" fmla="*/ 0 w 1169144"/>
                <a:gd name="connsiteY0" fmla="*/ 187483 h 500066"/>
                <a:gd name="connsiteX1" fmla="*/ 924311 w 1169144"/>
                <a:gd name="connsiteY1" fmla="*/ 0 h 500066"/>
                <a:gd name="connsiteX2" fmla="*/ 1167870 w 1169144"/>
                <a:gd name="connsiteY2" fmla="*/ 0 h 500066"/>
                <a:gd name="connsiteX3" fmla="*/ 1169144 w 1169144"/>
                <a:gd name="connsiteY3" fmla="*/ 3707 h 500066"/>
                <a:gd name="connsiteX4" fmla="*/ 22 w 1169144"/>
                <a:gd name="connsiteY4" fmla="*/ 500066 h 500066"/>
                <a:gd name="connsiteX5" fmla="*/ 0 w 1169144"/>
                <a:gd name="connsiteY5" fmla="*/ 187483 h 500066"/>
                <a:gd name="connsiteX0" fmla="*/ 0 w 1188384"/>
                <a:gd name="connsiteY0" fmla="*/ 187483 h 500066"/>
                <a:gd name="connsiteX1" fmla="*/ 924311 w 1188384"/>
                <a:gd name="connsiteY1" fmla="*/ 0 h 500066"/>
                <a:gd name="connsiteX2" fmla="*/ 1167870 w 1188384"/>
                <a:gd name="connsiteY2" fmla="*/ 0 h 500066"/>
                <a:gd name="connsiteX3" fmla="*/ 1169144 w 1188384"/>
                <a:gd name="connsiteY3" fmla="*/ 3707 h 500066"/>
                <a:gd name="connsiteX4" fmla="*/ 22 w 1188384"/>
                <a:gd name="connsiteY4" fmla="*/ 500066 h 500066"/>
                <a:gd name="connsiteX5" fmla="*/ 0 w 1188384"/>
                <a:gd name="connsiteY5" fmla="*/ 187483 h 50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8384" h="500066">
                  <a:moveTo>
                    <a:pt x="0" y="187483"/>
                  </a:moveTo>
                  <a:lnTo>
                    <a:pt x="924311" y="0"/>
                  </a:lnTo>
                  <a:lnTo>
                    <a:pt x="1167870" y="0"/>
                  </a:lnTo>
                  <a:cubicBezTo>
                    <a:pt x="1168295" y="1236"/>
                    <a:pt x="1188384" y="35812"/>
                    <a:pt x="1169144" y="3707"/>
                  </a:cubicBezTo>
                  <a:lnTo>
                    <a:pt x="22" y="500066"/>
                  </a:lnTo>
                  <a:cubicBezTo>
                    <a:pt x="15" y="395872"/>
                    <a:pt x="7" y="291677"/>
                    <a:pt x="0" y="187483"/>
                  </a:cubicBezTo>
                  <a:close/>
                </a:path>
              </a:pathLst>
            </a:custGeom>
            <a:solidFill>
              <a:schemeClr val="accent3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16200000" flipH="1">
              <a:off x="1496394" y="2070884"/>
              <a:ext cx="573091" cy="31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 flipV="1">
              <a:off x="2675022" y="2035165"/>
              <a:ext cx="644530" cy="31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05" name="TextBox 45"/>
            <p:cNvSpPr txBox="1">
              <a:spLocks noChangeArrowheads="1"/>
            </p:cNvSpPr>
            <p:nvPr/>
          </p:nvSpPr>
          <p:spPr bwMode="auto">
            <a:xfrm>
              <a:off x="1138480" y="1357298"/>
              <a:ext cx="103906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000">
                  <a:solidFill>
                    <a:schemeClr val="accent1"/>
                  </a:solidFill>
                </a:rPr>
                <a:t>water in</a:t>
              </a:r>
              <a:endParaRPr lang="el-GR" sz="2000">
                <a:solidFill>
                  <a:schemeClr val="accent1"/>
                </a:solidFill>
              </a:endParaRPr>
            </a:p>
          </p:txBody>
        </p:sp>
        <p:sp>
          <p:nvSpPr>
            <p:cNvPr id="28706" name="TextBox 46"/>
            <p:cNvSpPr txBox="1">
              <a:spLocks noChangeArrowheads="1"/>
            </p:cNvSpPr>
            <p:nvPr/>
          </p:nvSpPr>
          <p:spPr bwMode="auto">
            <a:xfrm>
              <a:off x="2424364" y="1357298"/>
              <a:ext cx="120097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000">
                  <a:solidFill>
                    <a:schemeClr val="accent1"/>
                  </a:solidFill>
                </a:rPr>
                <a:t>water out</a:t>
              </a:r>
              <a:endParaRPr lang="el-GR" sz="2000">
                <a:solidFill>
                  <a:schemeClr val="accent1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42910" y="714356"/>
            <a:ext cx="230646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3"/>
                </a:solidFill>
                <a:latin typeface="+mn-lt"/>
              </a:rPr>
              <a:t>X-RAY SOURCE</a:t>
            </a:r>
            <a:endParaRPr lang="el-GR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8679" name="TextBox 53"/>
          <p:cNvSpPr txBox="1">
            <a:spLocks noChangeArrowheads="1"/>
          </p:cNvSpPr>
          <p:nvPr/>
        </p:nvSpPr>
        <p:spPr bwMode="auto">
          <a:xfrm>
            <a:off x="1214438" y="4000500"/>
            <a:ext cx="94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cathode</a:t>
            </a:r>
            <a:endParaRPr lang="el-GR">
              <a:solidFill>
                <a:schemeClr val="accent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56539" y="2172493"/>
            <a:ext cx="8130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B0F0"/>
                </a:solidFill>
                <a:latin typeface="+mn-lt"/>
              </a:rPr>
              <a:t>anode</a:t>
            </a:r>
            <a:endParaRPr lang="el-GR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4887" t="15694" r="36775" b="52366"/>
          <a:stretch>
            <a:fillRect/>
          </a:stretch>
        </p:blipFill>
        <p:spPr bwMode="auto">
          <a:xfrm>
            <a:off x="4932040" y="3833551"/>
            <a:ext cx="2714612" cy="24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30013505"/>
              </p:ext>
            </p:extLst>
          </p:nvPr>
        </p:nvGraphicFramePr>
        <p:xfrm>
          <a:off x="4546255" y="708977"/>
          <a:ext cx="3229588" cy="265176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071538"/>
                <a:gridCol w="959977"/>
                <a:gridCol w="1198073"/>
              </a:tblGrid>
              <a:tr h="5862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Target element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Ka 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Filter element</a:t>
                      </a:r>
                      <a:endParaRPr lang="el-GR" sz="1800" dirty="0"/>
                    </a:p>
                  </a:txBody>
                  <a:tcPr/>
                </a:tc>
              </a:tr>
              <a:tr h="3071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2.2909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</a:t>
                      </a:r>
                      <a:endParaRPr lang="el-GR" sz="1600" dirty="0"/>
                    </a:p>
                  </a:txBody>
                  <a:tcPr/>
                </a:tc>
              </a:tr>
              <a:tr h="3071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1,9373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Mn</a:t>
                      </a:r>
                      <a:endParaRPr lang="el-GR" sz="1600" dirty="0"/>
                    </a:p>
                  </a:txBody>
                  <a:tcPr/>
                </a:tc>
              </a:tr>
              <a:tr h="3071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1,7902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</a:t>
                      </a:r>
                      <a:endParaRPr lang="el-GR" sz="1600" dirty="0"/>
                    </a:p>
                  </a:txBody>
                  <a:tcPr/>
                </a:tc>
              </a:tr>
              <a:tr h="3071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Ni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1,6591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</a:t>
                      </a:r>
                      <a:endParaRPr lang="el-GR" sz="1600" dirty="0"/>
                    </a:p>
                  </a:txBody>
                  <a:tcPr/>
                </a:tc>
              </a:tr>
              <a:tr h="3071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Cu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1,5418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Ni</a:t>
                      </a:r>
                      <a:endParaRPr lang="el-GR" sz="1600" dirty="0"/>
                    </a:p>
                  </a:txBody>
                  <a:tcPr/>
                </a:tc>
              </a:tr>
              <a:tr h="3071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0,7107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Zr</a:t>
                      </a:r>
                      <a:endParaRPr lang="el-GR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20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3">
                <a:lumMod val="40000"/>
                <a:lumOff val="6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640" y="28917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Αλληλεπιδράσεις με </a:t>
            </a:r>
            <a:r>
              <a:rPr lang="el-GR" sz="3200" b="1" i="1" u="sng" dirty="0" err="1" smtClean="0">
                <a:solidFill>
                  <a:srgbClr val="00B0F0"/>
                </a:solidFill>
                <a:latin typeface="Arno Pro" pitchFamily="18" charset="0"/>
              </a:rPr>
              <a:t>την΄Υλη</a:t>
            </a:r>
            <a:endParaRPr lang="el-GR" sz="3200" b="1" i="1" u="sng" dirty="0" smtClean="0">
              <a:solidFill>
                <a:srgbClr val="00B0F0"/>
              </a:solidFill>
              <a:latin typeface="Arno Pr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1052736"/>
            <a:ext cx="7131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u="sng" dirty="0" smtClean="0">
                <a:latin typeface="Arno Pro" pitchFamily="18" charset="0"/>
              </a:rPr>
              <a:t>Οι ακτίνες Χ μπορεί να πάθουν </a:t>
            </a:r>
            <a:r>
              <a:rPr lang="el-GR" sz="2400" b="1" u="sng" dirty="0" smtClean="0">
                <a:solidFill>
                  <a:srgbClr val="FF0000"/>
                </a:solidFill>
                <a:latin typeface="Arno Pro" pitchFamily="18" charset="0"/>
              </a:rPr>
              <a:t>διάθλαση</a:t>
            </a:r>
            <a:r>
              <a:rPr lang="el-GR" sz="2400" b="1" u="sng" dirty="0">
                <a:solidFill>
                  <a:srgbClr val="FF0000"/>
                </a:solidFill>
                <a:latin typeface="Arno Pro" pitchFamily="18" charset="0"/>
              </a:rPr>
              <a:t>, </a:t>
            </a:r>
            <a:r>
              <a:rPr lang="el-GR" sz="2400" b="1" u="sng" dirty="0" smtClean="0">
                <a:solidFill>
                  <a:srgbClr val="FF0000"/>
                </a:solidFill>
                <a:latin typeface="Arno Pro" pitchFamily="18" charset="0"/>
              </a:rPr>
              <a:t>ανάκλαση, περίθλαση.  </a:t>
            </a:r>
            <a:endParaRPr lang="el-GR" sz="2400" b="1" i="1" u="sng" dirty="0" smtClean="0">
              <a:solidFill>
                <a:srgbClr val="FF0000"/>
              </a:solidFill>
              <a:latin typeface="Arno Pr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l-GR" sz="2400" b="1" i="1" u="sng" dirty="0" smtClean="0">
                <a:solidFill>
                  <a:srgbClr val="FF0000"/>
                </a:solidFill>
                <a:latin typeface="Arno Pro" pitchFamily="18" charset="0"/>
              </a:rPr>
              <a:t>Κάθε </a:t>
            </a:r>
            <a:r>
              <a:rPr lang="el-GR" sz="2400" b="1" i="1" u="sng" dirty="0">
                <a:solidFill>
                  <a:srgbClr val="FF0000"/>
                </a:solidFill>
                <a:latin typeface="Arno Pro" pitchFamily="18" charset="0"/>
              </a:rPr>
              <a:t>επιστημονικός τομέας </a:t>
            </a:r>
            <a:r>
              <a:rPr lang="el-GR" sz="2400" b="1" i="1" u="sng" dirty="0">
                <a:latin typeface="Arno Pro" pitchFamily="18" charset="0"/>
              </a:rPr>
              <a:t>ανιχνεύει και εξετάζει το φαινόμενο που </a:t>
            </a:r>
            <a:r>
              <a:rPr lang="el-GR" sz="2400" b="1" i="1" u="sng" dirty="0">
                <a:solidFill>
                  <a:srgbClr val="FF0000"/>
                </a:solidFill>
                <a:latin typeface="Arno Pro" pitchFamily="18" charset="0"/>
              </a:rPr>
              <a:t>τον ενδιαφέρει</a:t>
            </a:r>
            <a:r>
              <a:rPr lang="el-GR" sz="2400" b="1" i="1" dirty="0">
                <a:solidFill>
                  <a:srgbClr val="FF0000"/>
                </a:solidFill>
                <a:latin typeface="Arno Pro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xmlns="" val="416554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3">
                <a:lumMod val="40000"/>
                <a:lumOff val="6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600" y="34907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Περίθλαση </a:t>
            </a:r>
            <a:r>
              <a:rPr lang="el-GR" sz="3200" b="1" i="1" u="sng" dirty="0" err="1" smtClean="0">
                <a:solidFill>
                  <a:srgbClr val="00B0F0"/>
                </a:solidFill>
                <a:latin typeface="Arno Pro" pitchFamily="18" charset="0"/>
              </a:rPr>
              <a:t>ακτίνων</a:t>
            </a:r>
            <a:r>
              <a:rPr lang="el-GR" sz="3200" b="1" i="1" u="sng" dirty="0" smtClean="0">
                <a:solidFill>
                  <a:srgbClr val="00B0F0"/>
                </a:solidFill>
                <a:latin typeface="Arno Pro" pitchFamily="18" charset="0"/>
              </a:rPr>
              <a:t> 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7608" y="980728"/>
            <a:ext cx="7562824" cy="430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000" b="1" i="1" dirty="0" smtClean="0">
                <a:solidFill>
                  <a:srgbClr val="FF0000"/>
                </a:solidFill>
                <a:latin typeface="Arno Pro" pitchFamily="18" charset="0"/>
              </a:rPr>
              <a:t> </a:t>
            </a:r>
            <a:r>
              <a:rPr lang="el-GR" b="1" i="1" dirty="0" smtClean="0">
                <a:latin typeface="Arno Pro" pitchFamily="18" charset="0"/>
              </a:rPr>
              <a:t>Η περίθλαση περιγράφεται ως το φαινόμενο διάδοσης ηλεκτρομαγνητικού κύματος</a:t>
            </a:r>
            <a:r>
              <a:rPr lang="en-US" b="1" i="1" dirty="0" smtClean="0">
                <a:latin typeface="Arno Pro" pitchFamily="18" charset="0"/>
              </a:rPr>
              <a:t> </a:t>
            </a:r>
            <a:r>
              <a:rPr lang="el-GR" b="1" i="1" dirty="0" smtClean="0">
                <a:latin typeface="Arno Pro" pitchFamily="18" charset="0"/>
              </a:rPr>
              <a:t>σε </a:t>
            </a:r>
            <a:r>
              <a:rPr lang="el-GR" b="1" i="1" dirty="0">
                <a:latin typeface="Arno Pro" pitchFamily="18" charset="0"/>
              </a:rPr>
              <a:t>κατευθύνσεις που </a:t>
            </a:r>
            <a:r>
              <a:rPr lang="el-GR" b="1" i="1" dirty="0">
                <a:solidFill>
                  <a:srgbClr val="FF0000"/>
                </a:solidFill>
                <a:latin typeface="Arno Pro" pitchFamily="18" charset="0"/>
              </a:rPr>
              <a:t>δεν προβλέπονται </a:t>
            </a:r>
            <a:r>
              <a:rPr lang="el-GR" b="1" i="1" dirty="0">
                <a:latin typeface="Arno Pro" pitchFamily="18" charset="0"/>
              </a:rPr>
              <a:t>από την ευθύγραμμη πορεία </a:t>
            </a:r>
            <a:r>
              <a:rPr lang="el-GR" b="1" i="1" dirty="0" smtClean="0">
                <a:latin typeface="Arno Pro" pitchFamily="18" charset="0"/>
              </a:rPr>
              <a:t>όταν προσπίπτει σε ένα εμπόδιο ή σχισμή </a:t>
            </a:r>
            <a:r>
              <a:rPr lang="el-GR" b="1" i="1" u="sng" dirty="0" smtClean="0">
                <a:solidFill>
                  <a:srgbClr val="FF0000"/>
                </a:solidFill>
                <a:latin typeface="Arno Pro" pitchFamily="18" charset="0"/>
              </a:rPr>
              <a:t>που έχει διαστάσεις της ίδιας τάξης  μεγέθους με το μήκος κύματος</a:t>
            </a:r>
            <a:r>
              <a:rPr lang="el-GR" b="1" i="1" dirty="0">
                <a:latin typeface="Arno Pro" pitchFamily="18" charset="0"/>
              </a:rPr>
              <a:t> </a:t>
            </a:r>
            <a:r>
              <a:rPr lang="el-GR" b="1" i="1" dirty="0" smtClean="0">
                <a:latin typeface="Arno Pro" pitchFamily="18" charset="0"/>
              </a:rPr>
              <a:t>               Σκέδαση (</a:t>
            </a:r>
            <a:r>
              <a:rPr lang="el-GR" b="1" i="1" dirty="0" err="1" smtClean="0">
                <a:latin typeface="Arno Pro" pitchFamily="18" charset="0"/>
              </a:rPr>
              <a:t>κάμση</a:t>
            </a:r>
            <a:r>
              <a:rPr lang="el-GR" b="1" i="1" dirty="0" smtClean="0">
                <a:latin typeface="Arno Pro" pitchFamily="18" charset="0"/>
              </a:rPr>
              <a:t>), ενισχυτική  συμβολή και ανάκλαση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i="1" dirty="0" smtClean="0">
                <a:latin typeface="Arno Pro" pitchFamily="18" charset="0"/>
              </a:rPr>
              <a:t>Περίθλαση μελετάται περισσότερο στη μελέτη  κρυσταλλικής δομής 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διότι τα μήκη κύματος των </a:t>
            </a:r>
            <a:r>
              <a:rPr lang="el-GR" b="1" i="1" dirty="0" err="1" smtClean="0">
                <a:solidFill>
                  <a:srgbClr val="FF0000"/>
                </a:solidFill>
                <a:latin typeface="Arno Pro" pitchFamily="18" charset="0"/>
              </a:rPr>
              <a:t>ακτίνων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 Χ είναι περίπου ίσα με τις αποστάσεις των ατόμων μέσα στον κρύσταλλο</a:t>
            </a:r>
            <a:r>
              <a:rPr lang="el-GR" b="1" i="1" dirty="0" smtClean="0">
                <a:latin typeface="Arno Pro" pitchFamily="18" charset="0"/>
              </a:rPr>
              <a:t>. Ο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κρύσταλλος</a:t>
            </a:r>
            <a:r>
              <a:rPr lang="el-GR" b="1" i="1" dirty="0" smtClean="0">
                <a:latin typeface="Arno Pro" pitchFamily="18" charset="0"/>
              </a:rPr>
              <a:t> ενεργεί σαν φυσικό τρισδιάστατο </a:t>
            </a:r>
            <a:r>
              <a:rPr lang="el-GR" b="1" i="1" dirty="0" smtClean="0">
                <a:solidFill>
                  <a:srgbClr val="FF0000"/>
                </a:solidFill>
                <a:latin typeface="Arno Pro" pitchFamily="18" charset="0"/>
              </a:rPr>
              <a:t>εμπόδιο</a:t>
            </a:r>
            <a:r>
              <a:rPr lang="el-GR" b="1" i="1" dirty="0" smtClean="0">
                <a:latin typeface="Arno Pro" pitchFamily="18" charset="0"/>
              </a:rPr>
              <a:t>. </a:t>
            </a:r>
            <a:r>
              <a:rPr lang="en-US" b="1" i="1" dirty="0" smtClean="0">
                <a:latin typeface="Arno Pro" pitchFamily="18" charset="0"/>
              </a:rPr>
              <a:t>H</a:t>
            </a:r>
            <a:r>
              <a:rPr lang="el-GR" b="1" i="1" dirty="0" smtClean="0">
                <a:latin typeface="Arno Pro" pitchFamily="18" charset="0"/>
              </a:rPr>
              <a:t> περιοδική διευθέτηση των ατόμων σε συγκεκριμένες αποστάσεις του  σχηματίζει παράλληλα δικτυωτά επίπεδα ίσης απόστασης </a:t>
            </a:r>
            <a:r>
              <a:rPr lang="en-US" b="1" i="1" dirty="0" smtClean="0">
                <a:latin typeface="Arno Pro" pitchFamily="18" charset="0"/>
              </a:rPr>
              <a:t>d</a:t>
            </a:r>
            <a:r>
              <a:rPr lang="el-GR" b="1" i="1" dirty="0" smtClean="0">
                <a:latin typeface="Arno Pro" pitchFamily="18" charset="0"/>
              </a:rPr>
              <a:t>. </a:t>
            </a:r>
            <a:r>
              <a:rPr lang="en-US" b="1" i="1" dirty="0" smtClean="0">
                <a:latin typeface="Arno Pro" pitchFamily="18" charset="0"/>
              </a:rPr>
              <a:t> </a:t>
            </a:r>
            <a:r>
              <a:rPr lang="el-GR" b="1" i="1" dirty="0" smtClean="0">
                <a:latin typeface="Arno Pro" pitchFamily="18" charset="0"/>
              </a:rPr>
              <a:t>Με την  ελαστική σκέδαση των </a:t>
            </a:r>
            <a:r>
              <a:rPr lang="el-GR" b="1" i="1" dirty="0" err="1" smtClean="0">
                <a:latin typeface="Arno Pro" pitchFamily="18" charset="0"/>
              </a:rPr>
              <a:t>ακτίνων</a:t>
            </a:r>
            <a:r>
              <a:rPr lang="el-GR" b="1" i="1" dirty="0" smtClean="0">
                <a:latin typeface="Arno Pro" pitchFamily="18" charset="0"/>
              </a:rPr>
              <a:t> Χ δεν αλλάζει το μήκος κύματος της ακτινοβολίας,  μόνο η κατεύθυνση</a:t>
            </a:r>
            <a:r>
              <a:rPr lang="el-GR" sz="2000" b="1" i="1" dirty="0" smtClean="0">
                <a:latin typeface="Arno Pro" pitchFamily="18" charset="0"/>
              </a:rPr>
              <a:t>.</a:t>
            </a:r>
            <a:endParaRPr lang="el-GR" sz="2000" b="1" i="1" dirty="0">
              <a:latin typeface="Arno Pro" pitchFamily="18" charset="0"/>
            </a:endParaRPr>
          </a:p>
        </p:txBody>
      </p:sp>
      <p:sp>
        <p:nvSpPr>
          <p:cNvPr id="2" name="Δεξιό βέλος 1"/>
          <p:cNvSpPr/>
          <p:nvPr/>
        </p:nvSpPr>
        <p:spPr>
          <a:xfrm>
            <a:off x="3203848" y="2277944"/>
            <a:ext cx="50405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75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Επιχειρηματικό">
  <a:themeElements>
    <a:clrScheme name="Επιχειρηματικό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Επιχειρηματικό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Επιχειρηματικ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2790</TotalTime>
  <Words>2648</Words>
  <Application>Microsoft Office PowerPoint</Application>
  <PresentationFormat>Προβολή στην οθόνη (4:3)</PresentationFormat>
  <Paragraphs>447</Paragraphs>
  <Slides>36</Slides>
  <Notes>6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3</vt:i4>
      </vt:variant>
      <vt:variant>
        <vt:lpstr>Τίτλοι διαφανειών</vt:lpstr>
      </vt:variant>
      <vt:variant>
        <vt:i4>36</vt:i4>
      </vt:variant>
    </vt:vector>
  </HeadingPairs>
  <TitlesOfParts>
    <vt:vector size="40" baseType="lpstr">
      <vt:lpstr>Επιχειρηματικό</vt:lpstr>
      <vt:lpstr>Εξίσωση</vt:lpstr>
      <vt:lpstr>Graph</vt:lpstr>
      <vt:lpstr>Image</vt:lpstr>
      <vt:lpstr>ΠΕΡΙΘΛΑΣΙΜΕΤΡΙΑ ΑΚΤΙΝΩΝ Χ (X-Ray Diffraction, XRD)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XRD configurations-optics</vt:lpstr>
      <vt:lpstr>Ανάλυση </vt:lpstr>
      <vt:lpstr>Παράγοντες που επηρεάζουν την ανάλυση και λαμβάνονται υπόψιν πριν την ανάλυση</vt:lpstr>
      <vt:lpstr>Διαφάνεια 16</vt:lpstr>
      <vt:lpstr>Τοποθέτηση δείγματος σε κατάλληλο υποδοχέα</vt:lpstr>
      <vt:lpstr>Διαφάνεια 18</vt:lpstr>
      <vt:lpstr>ΣΥΝΘΗΚΕΣ ΚΑΙ ΔΕΔΟΜΕΝΑ ΑΝΑΛΥΣΗΣ </vt:lpstr>
      <vt:lpstr>Συλλογή δεδομένων</vt:lpstr>
      <vt:lpstr>Διαφάνεια 21</vt:lpstr>
      <vt:lpstr>Databases </vt:lpstr>
      <vt:lpstr>Διαφάνεια 23</vt:lpstr>
      <vt:lpstr>Ποσοτική ανάλυση</vt:lpstr>
      <vt:lpstr>ΜΕΓΕΘΟΣ ΚΡΥΣΤΑΛΛΩΝ </vt:lpstr>
      <vt:lpstr>Crystallite size determination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References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ΠΕΡΙΘΛΑΣΙΜΕΤΡΙΑ ΑΚΤΙΝΩΝ Χ</dc:title>
  <dc:creator>voula</dc:creator>
  <cp:lastModifiedBy>ΛΑΜΠΡΟΠΟΥΛΟΥ</cp:lastModifiedBy>
  <cp:revision>173</cp:revision>
  <dcterms:created xsi:type="dcterms:W3CDTF">2019-09-19T12:20:11Z</dcterms:created>
  <dcterms:modified xsi:type="dcterms:W3CDTF">2024-02-12T22:09:03Z</dcterms:modified>
</cp:coreProperties>
</file>