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3"/>
  </p:notesMasterIdLst>
  <p:sldIdLst>
    <p:sldId id="393" r:id="rId2"/>
    <p:sldId id="394" r:id="rId3"/>
    <p:sldId id="395"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 id="378" r:id="rId43"/>
    <p:sldId id="379" r:id="rId44"/>
    <p:sldId id="380" r:id="rId45"/>
    <p:sldId id="381" r:id="rId46"/>
    <p:sldId id="382" r:id="rId47"/>
    <p:sldId id="383" r:id="rId48"/>
    <p:sldId id="384" r:id="rId49"/>
    <p:sldId id="385" r:id="rId50"/>
    <p:sldId id="386" r:id="rId51"/>
    <p:sldId id="387" r:id="rId52"/>
    <p:sldId id="388" r:id="rId53"/>
    <p:sldId id="389" r:id="rId54"/>
    <p:sldId id="390" r:id="rId55"/>
    <p:sldId id="391" r:id="rId56"/>
    <p:sldId id="392" r:id="rId57"/>
    <p:sldId id="335" r:id="rId58"/>
    <p:sldId id="336" r:id="rId59"/>
    <p:sldId id="337" r:id="rId60"/>
    <p:sldId id="338" r:id="rId61"/>
    <p:sldId id="281" r:id="rId62"/>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varScale="1">
        <p:scale>
          <a:sx n="70" d="100"/>
          <a:sy n="70" d="100"/>
        </p:scale>
        <p:origin x="9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9/9/2015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32495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4CDB21-3216-404C-A7E4-83681789975A}" type="slidenum">
              <a:rPr lang="en-GB" smtClean="0"/>
              <a:pPr>
                <a:spcBef>
                  <a:spcPct val="0"/>
                </a:spcBef>
              </a:pPr>
              <a:t>10</a:t>
            </a:fld>
            <a:endParaRPr lang="en-GB"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87535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F5ECA5-1CBF-4A9F-8808-AC44CCB100A7}" type="slidenum">
              <a:rPr lang="en-GB" smtClean="0"/>
              <a:pPr>
                <a:spcBef>
                  <a:spcPct val="0"/>
                </a:spcBef>
              </a:pPr>
              <a:t>11</a:t>
            </a:fld>
            <a:endParaRPr lang="en-GB"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303351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57C9A3-C135-4002-BC9B-10C01B889DF3}" type="slidenum">
              <a:rPr lang="en-GB" smtClean="0"/>
              <a:pPr>
                <a:spcBef>
                  <a:spcPct val="0"/>
                </a:spcBef>
              </a:pPr>
              <a:t>12</a:t>
            </a:fld>
            <a:endParaRPr lang="en-GB"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994738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DEE9FF5-909E-4162-A49F-A0035913DB55}" type="slidenum">
              <a:rPr lang="en-GB" smtClean="0"/>
              <a:pPr>
                <a:spcBef>
                  <a:spcPct val="0"/>
                </a:spcBef>
              </a:pPr>
              <a:t>13</a:t>
            </a:fld>
            <a:endParaRPr lang="en-GB"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294063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1EBE5C-E58D-47F9-AC07-C7901D784677}" type="slidenum">
              <a:rPr lang="en-GB" smtClean="0"/>
              <a:pPr>
                <a:spcBef>
                  <a:spcPct val="0"/>
                </a:spcBef>
              </a:pPr>
              <a:t>14</a:t>
            </a:fld>
            <a:endParaRPr lang="en-GB"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65667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231C0F-4947-48F9-BED3-1C78EE6C6AA3}" type="slidenum">
              <a:rPr lang="en-GB" smtClean="0"/>
              <a:pPr>
                <a:spcBef>
                  <a:spcPct val="0"/>
                </a:spcBef>
              </a:pPr>
              <a:t>15</a:t>
            </a:fld>
            <a:endParaRPr lang="en-GB"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944381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A4097F-B11C-4E48-ACB3-6173CAB15D4E}" type="slidenum">
              <a:rPr lang="en-GB" smtClean="0"/>
              <a:pPr>
                <a:spcBef>
                  <a:spcPct val="0"/>
                </a:spcBef>
              </a:pPr>
              <a:t>16</a:t>
            </a:fld>
            <a:endParaRPr lang="en-GB"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627150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EE7E34-3529-4C8D-9C21-E0D8AD78E760}" type="slidenum">
              <a:rPr lang="en-GB" smtClean="0"/>
              <a:pPr>
                <a:spcBef>
                  <a:spcPct val="0"/>
                </a:spcBef>
              </a:pPr>
              <a:t>17</a:t>
            </a:fld>
            <a:endParaRPr lang="en-GB"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400995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CC5BCE-837E-4463-A580-3CE4BAEC000E}" type="slidenum">
              <a:rPr lang="en-GB" smtClean="0"/>
              <a:pPr>
                <a:spcBef>
                  <a:spcPct val="0"/>
                </a:spcBef>
              </a:pPr>
              <a:t>18</a:t>
            </a:fld>
            <a:endParaRPr lang="en-GB" smtClean="0"/>
          </a:p>
        </p:txBody>
      </p:sp>
    </p:spTree>
    <p:extLst>
      <p:ext uri="{BB962C8B-B14F-4D97-AF65-F5344CB8AC3E}">
        <p14:creationId xmlns:p14="http://schemas.microsoft.com/office/powerpoint/2010/main" val="1090644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164BAA-DAC9-4052-BD6A-3DF906802839}" type="slidenum">
              <a:rPr lang="en-GB" smtClean="0"/>
              <a:pPr>
                <a:spcBef>
                  <a:spcPct val="0"/>
                </a:spcBef>
              </a:pPr>
              <a:t>19</a:t>
            </a:fld>
            <a:endParaRPr lang="en-GB" smtClean="0"/>
          </a:p>
        </p:txBody>
      </p:sp>
    </p:spTree>
    <p:extLst>
      <p:ext uri="{BB962C8B-B14F-4D97-AF65-F5344CB8AC3E}">
        <p14:creationId xmlns:p14="http://schemas.microsoft.com/office/powerpoint/2010/main" val="3954065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1968551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22383E-6C18-4871-8F96-5FB7A6B088E1}" type="slidenum">
              <a:rPr lang="en-GB" smtClean="0"/>
              <a:pPr>
                <a:spcBef>
                  <a:spcPct val="0"/>
                </a:spcBef>
              </a:pPr>
              <a:t>20</a:t>
            </a:fld>
            <a:endParaRPr lang="en-GB" smtClean="0"/>
          </a:p>
        </p:txBody>
      </p:sp>
    </p:spTree>
    <p:extLst>
      <p:ext uri="{BB962C8B-B14F-4D97-AF65-F5344CB8AC3E}">
        <p14:creationId xmlns:p14="http://schemas.microsoft.com/office/powerpoint/2010/main" val="2767833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10F38B-AA6D-4F49-9A69-117F8D5A869C}" type="slidenum">
              <a:rPr lang="en-GB" smtClean="0"/>
              <a:pPr>
                <a:spcBef>
                  <a:spcPct val="0"/>
                </a:spcBef>
              </a:pPr>
              <a:t>21</a:t>
            </a:fld>
            <a:endParaRPr lang="en-GB"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69588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961EAA-0718-4391-8368-8884A428AD0E}" type="slidenum">
              <a:rPr lang="en-GB" smtClean="0"/>
              <a:pPr>
                <a:spcBef>
                  <a:spcPct val="0"/>
                </a:spcBef>
              </a:pPr>
              <a:t>22</a:t>
            </a:fld>
            <a:endParaRPr lang="en-GB"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647094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3F888-D4EC-43B5-BF96-8825DEEF841D}" type="slidenum">
              <a:rPr lang="en-GB" smtClean="0"/>
              <a:pPr>
                <a:spcBef>
                  <a:spcPct val="0"/>
                </a:spcBef>
              </a:pPr>
              <a:t>23</a:t>
            </a:fld>
            <a:endParaRPr lang="en-GB"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616214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A01B60-A178-47DB-8C40-40BA6A50BA74}" type="slidenum">
              <a:rPr lang="en-GB" smtClean="0"/>
              <a:pPr>
                <a:spcBef>
                  <a:spcPct val="0"/>
                </a:spcBef>
              </a:pPr>
              <a:t>24</a:t>
            </a:fld>
            <a:endParaRPr lang="en-GB"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417208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D68BD1-C05A-4B1E-BF4C-90FE4CE57CA8}" type="slidenum">
              <a:rPr lang="en-GB" smtClean="0"/>
              <a:pPr>
                <a:spcBef>
                  <a:spcPct val="0"/>
                </a:spcBef>
              </a:pPr>
              <a:t>25</a:t>
            </a:fld>
            <a:endParaRPr lang="en-GB"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318273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F88C9B-B945-41E1-829D-DCBD67776917}" type="slidenum">
              <a:rPr lang="en-GB" smtClean="0"/>
              <a:pPr>
                <a:spcBef>
                  <a:spcPct val="0"/>
                </a:spcBef>
              </a:pPr>
              <a:t>26</a:t>
            </a:fld>
            <a:endParaRPr lang="en-GB" smtClean="0"/>
          </a:p>
        </p:txBody>
      </p:sp>
    </p:spTree>
    <p:extLst>
      <p:ext uri="{BB962C8B-B14F-4D97-AF65-F5344CB8AC3E}">
        <p14:creationId xmlns:p14="http://schemas.microsoft.com/office/powerpoint/2010/main" val="265322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A30287-0AED-4638-81B2-DD5098030407}" type="slidenum">
              <a:rPr lang="en-GB" smtClean="0"/>
              <a:pPr>
                <a:spcBef>
                  <a:spcPct val="0"/>
                </a:spcBef>
              </a:pPr>
              <a:t>27</a:t>
            </a:fld>
            <a:endParaRPr lang="en-GB" smtClean="0"/>
          </a:p>
        </p:txBody>
      </p:sp>
    </p:spTree>
    <p:extLst>
      <p:ext uri="{BB962C8B-B14F-4D97-AF65-F5344CB8AC3E}">
        <p14:creationId xmlns:p14="http://schemas.microsoft.com/office/powerpoint/2010/main" val="2792258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21E029-9943-4A30-AB5D-6F2CF89AE5D3}" type="slidenum">
              <a:rPr lang="en-GB" smtClean="0"/>
              <a:pPr>
                <a:spcBef>
                  <a:spcPct val="0"/>
                </a:spcBef>
              </a:pPr>
              <a:t>28</a:t>
            </a:fld>
            <a:endParaRPr lang="en-GB"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995971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C12262-B3BA-49C7-8EF7-D7C981680DC8}" type="slidenum">
              <a:rPr lang="en-GB" smtClean="0"/>
              <a:pPr>
                <a:spcBef>
                  <a:spcPct val="0"/>
                </a:spcBef>
              </a:pPr>
              <a:t>29</a:t>
            </a:fld>
            <a:endParaRPr lang="en-GB"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276830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087833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A753BB-0106-4980-9F1D-ED702EDE5316}" type="slidenum">
              <a:rPr lang="en-GB" smtClean="0"/>
              <a:pPr>
                <a:spcBef>
                  <a:spcPct val="0"/>
                </a:spcBef>
              </a:pPr>
              <a:t>30</a:t>
            </a:fld>
            <a:endParaRPr lang="en-GB" smtClean="0"/>
          </a:p>
        </p:txBody>
      </p:sp>
    </p:spTree>
    <p:extLst>
      <p:ext uri="{BB962C8B-B14F-4D97-AF65-F5344CB8AC3E}">
        <p14:creationId xmlns:p14="http://schemas.microsoft.com/office/powerpoint/2010/main" val="2751206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6CF806-8A12-4167-9D54-5EFECB591D06}" type="slidenum">
              <a:rPr lang="en-GB" smtClean="0"/>
              <a:pPr>
                <a:spcBef>
                  <a:spcPct val="0"/>
                </a:spcBef>
              </a:pPr>
              <a:t>31</a:t>
            </a:fld>
            <a:endParaRPr lang="en-GB" smtClean="0"/>
          </a:p>
        </p:txBody>
      </p:sp>
    </p:spTree>
    <p:extLst>
      <p:ext uri="{BB962C8B-B14F-4D97-AF65-F5344CB8AC3E}">
        <p14:creationId xmlns:p14="http://schemas.microsoft.com/office/powerpoint/2010/main" val="1115211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A36CF6-CF90-423E-9700-33F15427776D}" type="slidenum">
              <a:rPr lang="en-GB" smtClean="0"/>
              <a:pPr>
                <a:spcBef>
                  <a:spcPct val="0"/>
                </a:spcBef>
              </a:pPr>
              <a:t>32</a:t>
            </a:fld>
            <a:endParaRPr lang="en-GB" smtClean="0"/>
          </a:p>
        </p:txBody>
      </p:sp>
    </p:spTree>
    <p:extLst>
      <p:ext uri="{BB962C8B-B14F-4D97-AF65-F5344CB8AC3E}">
        <p14:creationId xmlns:p14="http://schemas.microsoft.com/office/powerpoint/2010/main" val="2380334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D23F5A-A4C6-440B-B675-E8215BE7A740}" type="slidenum">
              <a:rPr lang="en-GB" smtClean="0"/>
              <a:pPr>
                <a:spcBef>
                  <a:spcPct val="0"/>
                </a:spcBef>
              </a:pPr>
              <a:t>33</a:t>
            </a:fld>
            <a:endParaRPr lang="en-GB" smtClean="0"/>
          </a:p>
        </p:txBody>
      </p:sp>
    </p:spTree>
    <p:extLst>
      <p:ext uri="{BB962C8B-B14F-4D97-AF65-F5344CB8AC3E}">
        <p14:creationId xmlns:p14="http://schemas.microsoft.com/office/powerpoint/2010/main" val="3304867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AA72B3-BDDC-4B6F-91D2-B3B66991CD3F}" type="slidenum">
              <a:rPr lang="en-GB" smtClean="0"/>
              <a:pPr>
                <a:spcBef>
                  <a:spcPct val="0"/>
                </a:spcBef>
              </a:pPr>
              <a:t>34</a:t>
            </a:fld>
            <a:endParaRPr lang="en-GB"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4093898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7F86D8-AA1D-4EAE-9DDD-8329E1D5A287}" type="slidenum">
              <a:rPr lang="en-GB" smtClean="0"/>
              <a:pPr>
                <a:spcBef>
                  <a:spcPct val="0"/>
                </a:spcBef>
              </a:pPr>
              <a:t>35</a:t>
            </a:fld>
            <a:endParaRPr lang="en-GB"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997088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1A72FB-5163-4AD5-BF8B-DD72568AF563}" type="slidenum">
              <a:rPr lang="en-GB" smtClean="0"/>
              <a:pPr>
                <a:spcBef>
                  <a:spcPct val="0"/>
                </a:spcBef>
              </a:pPr>
              <a:t>36</a:t>
            </a:fld>
            <a:endParaRPr lang="en-GB"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1020374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F6F846-AD37-4449-A511-A97DBA6992FD}" type="slidenum">
              <a:rPr lang="en-GB" smtClean="0"/>
              <a:pPr>
                <a:spcBef>
                  <a:spcPct val="0"/>
                </a:spcBef>
              </a:pPr>
              <a:t>37</a:t>
            </a:fld>
            <a:endParaRPr lang="en-GB" smtClean="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510627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2BCEAB-135A-44E9-B8DF-70DC5BAEF580}" type="slidenum">
              <a:rPr lang="en-GB" smtClean="0"/>
              <a:pPr>
                <a:spcBef>
                  <a:spcPct val="0"/>
                </a:spcBef>
              </a:pPr>
              <a:t>38</a:t>
            </a:fld>
            <a:endParaRPr lang="en-GB" smtClean="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774561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900C82-1BDC-464A-A46F-058216166217}" type="slidenum">
              <a:rPr lang="en-GB" smtClean="0"/>
              <a:pPr>
                <a:spcBef>
                  <a:spcPct val="0"/>
                </a:spcBef>
              </a:pPr>
              <a:t>39</a:t>
            </a:fld>
            <a:endParaRPr lang="en-GB" smtClean="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896640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482E24-19E3-40AE-83A6-EBAEBB2E85BC}" type="slidenum">
              <a:rPr lang="en-GB" smtClean="0"/>
              <a:pPr>
                <a:spcBef>
                  <a:spcPct val="0"/>
                </a:spcBef>
              </a:pPr>
              <a:t>4</a:t>
            </a:fld>
            <a:endParaRPr lang="en-GB" smtClean="0"/>
          </a:p>
        </p:txBody>
      </p:sp>
    </p:spTree>
    <p:extLst>
      <p:ext uri="{BB962C8B-B14F-4D97-AF65-F5344CB8AC3E}">
        <p14:creationId xmlns:p14="http://schemas.microsoft.com/office/powerpoint/2010/main" val="38159584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64D7E5-31F7-4748-96F4-64FD0A050951}" type="slidenum">
              <a:rPr lang="en-GB" smtClean="0"/>
              <a:pPr>
                <a:spcBef>
                  <a:spcPct val="0"/>
                </a:spcBef>
              </a:pPr>
              <a:t>40</a:t>
            </a:fld>
            <a:endParaRPr lang="en-GB" smtClean="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52548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4BCAEC-34D5-479E-A7AB-F91A29F04384}" type="slidenum">
              <a:rPr lang="en-GB" smtClean="0"/>
              <a:pPr>
                <a:spcBef>
                  <a:spcPct val="0"/>
                </a:spcBef>
              </a:pPr>
              <a:t>41</a:t>
            </a:fld>
            <a:endParaRPr lang="en-GB"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8103438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60D388-8C73-49D7-BD0A-BE580F3810D3}" type="slidenum">
              <a:rPr lang="en-GB" smtClean="0"/>
              <a:pPr>
                <a:spcBef>
                  <a:spcPct val="0"/>
                </a:spcBef>
              </a:pPr>
              <a:t>42</a:t>
            </a:fld>
            <a:endParaRPr lang="en-GB" smtClean="0"/>
          </a:p>
        </p:txBody>
      </p:sp>
    </p:spTree>
    <p:extLst>
      <p:ext uri="{BB962C8B-B14F-4D97-AF65-F5344CB8AC3E}">
        <p14:creationId xmlns:p14="http://schemas.microsoft.com/office/powerpoint/2010/main" val="39252122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8B5668-6728-477C-881C-F19A98C6C38F}" type="slidenum">
              <a:rPr lang="en-GB" smtClean="0"/>
              <a:pPr>
                <a:spcBef>
                  <a:spcPct val="0"/>
                </a:spcBef>
              </a:pPr>
              <a:t>43</a:t>
            </a:fld>
            <a:endParaRPr lang="en-GB" smtClean="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6515735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600032-71B5-42F2-9A1B-A68033DE9D0C}" type="slidenum">
              <a:rPr lang="en-GB" smtClean="0"/>
              <a:pPr>
                <a:spcBef>
                  <a:spcPct val="0"/>
                </a:spcBef>
              </a:pPr>
              <a:t>44</a:t>
            </a:fld>
            <a:endParaRPr lang="en-GB" smtClean="0"/>
          </a:p>
        </p:txBody>
      </p:sp>
    </p:spTree>
    <p:extLst>
      <p:ext uri="{BB962C8B-B14F-4D97-AF65-F5344CB8AC3E}">
        <p14:creationId xmlns:p14="http://schemas.microsoft.com/office/powerpoint/2010/main" val="32480050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46117D-E6ED-42E5-917C-60E4E1277AED}" type="slidenum">
              <a:rPr lang="en-GB" smtClean="0"/>
              <a:pPr>
                <a:spcBef>
                  <a:spcPct val="0"/>
                </a:spcBef>
              </a:pPr>
              <a:t>45</a:t>
            </a:fld>
            <a:endParaRPr lang="en-GB" smtClean="0"/>
          </a:p>
        </p:txBody>
      </p:sp>
    </p:spTree>
    <p:extLst>
      <p:ext uri="{BB962C8B-B14F-4D97-AF65-F5344CB8AC3E}">
        <p14:creationId xmlns:p14="http://schemas.microsoft.com/office/powerpoint/2010/main" val="5550981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76F34D-404A-478E-92A9-A75C61C8D8E0}" type="slidenum">
              <a:rPr lang="en-GB" smtClean="0"/>
              <a:pPr>
                <a:spcBef>
                  <a:spcPct val="0"/>
                </a:spcBef>
              </a:pPr>
              <a:t>46</a:t>
            </a:fld>
            <a:endParaRPr lang="en-GB" smtClean="0"/>
          </a:p>
        </p:txBody>
      </p:sp>
    </p:spTree>
    <p:extLst>
      <p:ext uri="{BB962C8B-B14F-4D97-AF65-F5344CB8AC3E}">
        <p14:creationId xmlns:p14="http://schemas.microsoft.com/office/powerpoint/2010/main" val="378955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8EAB58-2306-4D9F-B06E-9B4865C4712C}" type="slidenum">
              <a:rPr lang="en-GB" smtClean="0"/>
              <a:pPr>
                <a:spcBef>
                  <a:spcPct val="0"/>
                </a:spcBef>
              </a:pPr>
              <a:t>47</a:t>
            </a:fld>
            <a:endParaRPr lang="en-GB" smtClean="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0047796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884ACE-4C80-49D9-AF67-5A316CFB2E0C}" type="slidenum">
              <a:rPr lang="en-GB" smtClean="0"/>
              <a:pPr>
                <a:spcBef>
                  <a:spcPct val="0"/>
                </a:spcBef>
              </a:pPr>
              <a:t>48</a:t>
            </a:fld>
            <a:endParaRPr lang="en-GB" smtClean="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3673412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9CEEC1-D886-4BC1-8C27-36F869E06D77}" type="slidenum">
              <a:rPr lang="en-GB" smtClean="0"/>
              <a:pPr>
                <a:spcBef>
                  <a:spcPct val="0"/>
                </a:spcBef>
              </a:pPr>
              <a:t>49</a:t>
            </a:fld>
            <a:endParaRPr lang="en-GB" smtClean="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349336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67D34A-5061-46F0-8D1A-5AA65CA1F20F}" type="slidenum">
              <a:rPr lang="en-GB" smtClean="0"/>
              <a:pPr>
                <a:spcBef>
                  <a:spcPct val="0"/>
                </a:spcBef>
              </a:pPr>
              <a:t>5</a:t>
            </a:fld>
            <a:endParaRPr lang="en-GB" smtClean="0"/>
          </a:p>
        </p:txBody>
      </p:sp>
    </p:spTree>
    <p:extLst>
      <p:ext uri="{BB962C8B-B14F-4D97-AF65-F5344CB8AC3E}">
        <p14:creationId xmlns:p14="http://schemas.microsoft.com/office/powerpoint/2010/main" val="32067821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858D99-370B-4866-92E9-E64F0F501762}" type="slidenum">
              <a:rPr lang="en-GB" smtClean="0"/>
              <a:pPr>
                <a:spcBef>
                  <a:spcPct val="0"/>
                </a:spcBef>
              </a:pPr>
              <a:t>50</a:t>
            </a:fld>
            <a:endParaRPr lang="en-GB" smtClean="0"/>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0934836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17AD39-CB10-4418-B4D3-E82AE13FFED1}" type="slidenum">
              <a:rPr lang="en-GB" smtClean="0"/>
              <a:pPr>
                <a:spcBef>
                  <a:spcPct val="0"/>
                </a:spcBef>
              </a:pPr>
              <a:t>51</a:t>
            </a:fld>
            <a:endParaRPr lang="en-GB" smtClean="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5413302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A9318B-8CB4-4F4F-A480-00837E2C097F}" type="slidenum">
              <a:rPr lang="en-GB" smtClean="0"/>
              <a:pPr>
                <a:spcBef>
                  <a:spcPct val="0"/>
                </a:spcBef>
              </a:pPr>
              <a:t>52</a:t>
            </a:fld>
            <a:endParaRPr lang="en-GB" smtClean="0"/>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12677470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61</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F13A83-5849-4A51-AF74-CD8402F495C0}" type="slidenum">
              <a:rPr lang="en-GB" smtClean="0"/>
              <a:pPr>
                <a:spcBef>
                  <a:spcPct val="0"/>
                </a:spcBef>
              </a:pPr>
              <a:t>6</a:t>
            </a:fld>
            <a:endParaRPr lang="en-GB" smtClean="0"/>
          </a:p>
        </p:txBody>
      </p:sp>
      <p:sp>
        <p:nvSpPr>
          <p:cNvPr id="22531"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536005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603031-987C-4798-9765-B107EEBF3464}" type="slidenum">
              <a:rPr lang="el-GR" smtClean="0"/>
              <a:pPr>
                <a:spcBef>
                  <a:spcPct val="0"/>
                </a:spcBef>
              </a:pPr>
              <a:t>7</a:t>
            </a:fld>
            <a:endParaRPr lang="el-GR" smtClean="0"/>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2911904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064CEC-BD3C-46D9-B776-BC7BDBDA54EB}" type="slidenum">
              <a:rPr lang="en-GB" smtClean="0"/>
              <a:pPr>
                <a:spcBef>
                  <a:spcPct val="0"/>
                </a:spcBef>
              </a:pPr>
              <a:t>8</a:t>
            </a:fld>
            <a:endParaRPr lang="en-GB" smtClean="0"/>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915080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B6BEC4-B3C3-4FF0-8558-71C1805C8464}" type="slidenum">
              <a:rPr lang="en-GB" smtClean="0"/>
              <a:pPr>
                <a:spcBef>
                  <a:spcPct val="0"/>
                </a:spcBef>
              </a:pPr>
              <a:t>9</a:t>
            </a:fld>
            <a:endParaRPr lang="en-GB"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493794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162050" y="6243638"/>
            <a:ext cx="1905000" cy="457200"/>
          </a:xfrm>
          <a:prstGeom prst="rect">
            <a:avLst/>
          </a:prstGeom>
        </p:spPr>
        <p:txBody>
          <a:bodyPr/>
          <a:lstStyle>
            <a:lvl1pPr>
              <a:defRPr/>
            </a:lvl1pPr>
          </a:lstStyle>
          <a:p>
            <a:pPr>
              <a:defRPr/>
            </a:pPr>
            <a:r>
              <a:rPr lang="el-GR"/>
              <a:t>11/10/2009</a:t>
            </a:r>
            <a:endParaRPr lang="en-GB"/>
          </a:p>
        </p:txBody>
      </p:sp>
      <p:sp>
        <p:nvSpPr>
          <p:cNvPr id="6" name="Footer Placeholder 5"/>
          <p:cNvSpPr>
            <a:spLocks noGrp="1"/>
          </p:cNvSpPr>
          <p:nvPr>
            <p:ph type="ftr" sz="quarter" idx="11"/>
          </p:nvPr>
        </p:nvSpPr>
        <p:spPr>
          <a:xfrm>
            <a:off x="3657600" y="6243638"/>
            <a:ext cx="2895600" cy="457200"/>
          </a:xfrm>
          <a:prstGeom prst="rect">
            <a:avLst/>
          </a:prstGeom>
        </p:spPr>
        <p:txBody>
          <a:bodyPr/>
          <a:lstStyle>
            <a:lvl1pPr>
              <a:defRPr/>
            </a:lvl1pPr>
          </a:lstStyle>
          <a:p>
            <a:pPr>
              <a:defRPr/>
            </a:pPr>
            <a:r>
              <a:rPr lang="el-GR"/>
              <a:t>Παιδαγωγικός Σχεδιασμός με ΤΠΕ</a:t>
            </a:r>
            <a:endParaRPr lang="en-GB"/>
          </a:p>
        </p:txBody>
      </p:sp>
      <p:sp>
        <p:nvSpPr>
          <p:cNvPr id="7" name="Slide Number Placeholder 6"/>
          <p:cNvSpPr>
            <a:spLocks noGrp="1"/>
          </p:cNvSpPr>
          <p:nvPr>
            <p:ph type="sldNum" sz="quarter" idx="12"/>
          </p:nvPr>
        </p:nvSpPr>
        <p:spPr>
          <a:xfrm>
            <a:off x="7042150" y="6243638"/>
            <a:ext cx="1905000" cy="457200"/>
          </a:xfrm>
          <a:prstGeom prst="rect">
            <a:avLst/>
          </a:prstGeom>
        </p:spPr>
        <p:txBody>
          <a:bodyPr/>
          <a:lstStyle>
            <a:lvl1pPr>
              <a:defRPr/>
            </a:lvl1pPr>
          </a:lstStyle>
          <a:p>
            <a:pPr>
              <a:defRPr/>
            </a:pPr>
            <a:fld id="{E0654FB5-4C18-4469-A3D0-210B14B3BC1E}" type="slidenum">
              <a:rPr lang="en-GB"/>
              <a:pPr>
                <a:defRPr/>
              </a:pPr>
              <a:t>‹#›</a:t>
            </a:fld>
            <a:endParaRPr lang="en-GB"/>
          </a:p>
        </p:txBody>
      </p:sp>
    </p:spTree>
    <p:extLst>
      <p:ext uri="{BB962C8B-B14F-4D97-AF65-F5344CB8AC3E}">
        <p14:creationId xmlns:p14="http://schemas.microsoft.com/office/powerpoint/2010/main" val="1786119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9/9/2015</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9/9/2015</a:t>
            </a:fld>
            <a:endParaRPr lang="el-GR" sz="900" b="0" dirty="0">
              <a:solidFill>
                <a:schemeClr val="bg1">
                  <a:lumMod val="50000"/>
                </a:schemeClr>
              </a:solidFill>
            </a:endParaRPr>
          </a:p>
        </p:txBody>
      </p:sp>
      <p:sp>
        <p:nvSpPr>
          <p:cNvPr id="8" name="TextBox 7"/>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riverdeep.ne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nlvm.usu.edu/en/nav/vlibrary.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ofttronix.com/logo.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toontalk.com/" TargetMode="External"/><Relationship Id="rId4" Type="http://schemas.openxmlformats.org/officeDocument/2006/relationships/hyperlink" Target="http://www.stagecast.co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mindmapper.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www.sierra.com/" TargetMode="External"/><Relationship Id="rId4" Type="http://schemas.openxmlformats.org/officeDocument/2006/relationships/hyperlink" Target="http://www.inspiration.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cs.uu.nl/people/markov/kids/draw.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www.kidpix.com/" TargetMode="External"/><Relationship Id="rId5" Type="http://schemas.openxmlformats.org/officeDocument/2006/relationships/hyperlink" Target="http://www.cs.umd.edu/hcil/kiddesign/kidpad.shtml" TargetMode="External"/><Relationship Id="rId4" Type="http://schemas.openxmlformats.org/officeDocument/2006/relationships/hyperlink" Target="http://www.disney.com/"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www.learningpage.co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hyperlink" Target="http://ictearlyyears.e2bn.org/" TargetMode="External"/><Relationship Id="rId2" Type="http://schemas.openxmlformats.org/officeDocument/2006/relationships/hyperlink" Target="http://www.learn-ict.org.uk/resources/kidsmart/about.asp" TargetMode="Externa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600200"/>
            <a:ext cx="7772400" cy="1470025"/>
          </a:xfrm>
        </p:spPr>
        <p:txBody>
          <a:bodyPr/>
          <a:lstStyle/>
          <a:p>
            <a:r>
              <a:rPr lang="el-GR" dirty="0" smtClean="0"/>
              <a:t>Τίτλος Μαθήματος</a:t>
            </a:r>
            <a:endParaRPr lang="el-GR" dirty="0"/>
          </a:p>
        </p:txBody>
      </p:sp>
      <p:sp>
        <p:nvSpPr>
          <p:cNvPr id="3" name="Υπότιτλος 2"/>
          <p:cNvSpPr>
            <a:spLocks noGrp="1"/>
          </p:cNvSpPr>
          <p:nvPr>
            <p:ph type="subTitle" idx="1"/>
          </p:nvPr>
        </p:nvSpPr>
        <p:spPr>
          <a:xfrm>
            <a:off x="683568" y="2743200"/>
            <a:ext cx="7776864" cy="1828800"/>
          </a:xfrm>
        </p:spPr>
        <p:txBody>
          <a:bodyPr>
            <a:noAutofit/>
          </a:bodyPr>
          <a:lstStyle/>
          <a:p>
            <a:r>
              <a:rPr lang="el-GR" sz="2800" b="1" dirty="0"/>
              <a:t>Ενότητα </a:t>
            </a:r>
            <a:r>
              <a:rPr lang="en-US" sz="2800" b="1" dirty="0"/>
              <a:t>5</a:t>
            </a:r>
            <a:r>
              <a:rPr lang="en-US" sz="2800" b="1" dirty="0" smtClean="0"/>
              <a:t> </a:t>
            </a:r>
            <a:r>
              <a:rPr lang="el-GR" sz="2800" b="1" dirty="0" smtClean="0"/>
              <a:t>:</a:t>
            </a:r>
            <a:r>
              <a:rPr lang="en-US" sz="2800" dirty="0" smtClean="0"/>
              <a:t> </a:t>
            </a:r>
            <a:r>
              <a:rPr lang="el-GR" sz="2800" dirty="0" smtClean="0"/>
              <a:t> </a:t>
            </a:r>
            <a:r>
              <a:rPr lang="el-GR" sz="2400" dirty="0" smtClean="0"/>
              <a:t>Οι ΤΠΕ </a:t>
            </a:r>
            <a:r>
              <a:rPr lang="el-GR" sz="2400" dirty="0" smtClean="0"/>
              <a:t>στα γνωστικά αντικείμενα του Νηπιαγωγείου: Συσχέτιση </a:t>
            </a:r>
            <a:r>
              <a:rPr lang="el-GR" sz="2400" dirty="0"/>
              <a:t>γνωστικών αντικειμένων και εκπαιδευτικού λογισμικού προσχολικής</a:t>
            </a:r>
            <a:r>
              <a:rPr lang="en-US" sz="2400" dirty="0"/>
              <a:t> </a:t>
            </a:r>
            <a:r>
              <a:rPr lang="el-GR" sz="2400" dirty="0"/>
              <a:t>και πρώτης σχολικής </a:t>
            </a:r>
            <a:r>
              <a:rPr lang="el-GR" sz="2400" dirty="0" smtClean="0"/>
              <a:t>εκπαίδευσης</a:t>
            </a:r>
          </a:p>
          <a:p>
            <a:endParaRPr lang="el-GR" sz="2400" dirty="0"/>
          </a:p>
          <a:p>
            <a:r>
              <a:rPr lang="el-GR" sz="2800" dirty="0" smtClean="0"/>
              <a:t>Βασίλειος </a:t>
            </a:r>
            <a:r>
              <a:rPr lang="el-GR" sz="2800" dirty="0" smtClean="0"/>
              <a:t>Κόμης</a:t>
            </a:r>
          </a:p>
          <a:p>
            <a:r>
              <a:rPr lang="el-GR" sz="2800"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679727"/>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859288"/>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071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971550" y="274638"/>
            <a:ext cx="8064500" cy="1143000"/>
          </a:xfrm>
        </p:spPr>
        <p:txBody>
          <a:bodyPr>
            <a:noAutofit/>
          </a:bodyPr>
          <a:lstStyle/>
          <a:p>
            <a:pPr>
              <a:defRPr/>
            </a:pPr>
            <a:r>
              <a:rPr lang="el-GR" sz="3600" b="1" dirty="0"/>
              <a:t>Αναπτυξιακά κατάλληλο λογισμικό </a:t>
            </a:r>
            <a:r>
              <a:rPr lang="el-GR" sz="3600" b="1" dirty="0" smtClean="0"/>
              <a:t>(3)</a:t>
            </a:r>
            <a:r>
              <a:rPr lang="el-GR" sz="4000" b="1" dirty="0" smtClean="0"/>
              <a:t> </a:t>
            </a:r>
            <a:endParaRPr lang="el-GR" sz="4000" b="1" dirty="0"/>
          </a:p>
        </p:txBody>
      </p:sp>
      <p:sp>
        <p:nvSpPr>
          <p:cNvPr id="29700" name="Rectangle 3"/>
          <p:cNvSpPr>
            <a:spLocks noGrp="1" noChangeArrowheads="1"/>
          </p:cNvSpPr>
          <p:nvPr>
            <p:ph type="body" idx="1"/>
          </p:nvPr>
        </p:nvSpPr>
        <p:spPr>
          <a:xfrm>
            <a:off x="857250" y="1428750"/>
            <a:ext cx="7927975" cy="4943475"/>
          </a:xfrm>
        </p:spPr>
        <p:txBody>
          <a:bodyPr>
            <a:normAutofit lnSpcReduction="10000"/>
          </a:bodyPr>
          <a:lstStyle/>
          <a:p>
            <a:pPr>
              <a:lnSpc>
                <a:spcPct val="90000"/>
              </a:lnSpc>
            </a:pPr>
            <a:r>
              <a:rPr lang="el-GR" sz="2800" smtClean="0"/>
              <a:t>το </a:t>
            </a:r>
            <a:r>
              <a:rPr lang="el-GR" sz="2800" b="1" i="1" smtClean="0"/>
              <a:t>αναπτυξιακά κατάλληλο λογισμικό</a:t>
            </a:r>
            <a:r>
              <a:rPr lang="el-GR" sz="2800" smtClean="0"/>
              <a:t> </a:t>
            </a:r>
            <a:r>
              <a:rPr lang="el-GR" sz="2400" smtClean="0"/>
              <a:t>είναι κατά κανόνα λογισμικό ανοικτού τύπου και μπορούν να χρησιμοποιηθούν σε πολλά γνωστικά αντικείμενα και διαθεματικές δραστηριότητες </a:t>
            </a:r>
            <a:endParaRPr lang="el-GR" sz="2800" smtClean="0"/>
          </a:p>
          <a:p>
            <a:pPr>
              <a:lnSpc>
                <a:spcPct val="90000"/>
              </a:lnSpc>
            </a:pPr>
            <a:r>
              <a:rPr lang="el-GR" sz="2800" smtClean="0"/>
              <a:t>Τα λογισμικά </a:t>
            </a:r>
            <a:r>
              <a:rPr lang="el-GR" sz="2800" u="sng" smtClean="0"/>
              <a:t>κλειστού τύπου </a:t>
            </a:r>
            <a:r>
              <a:rPr lang="el-GR" sz="2400" smtClean="0"/>
              <a:t>πληρούν λίγες (και συχνά καθόλου) από τις προδιαγραφές των αναπτυξιακά κατάλληλων εκπαιδευτικών λογισμικών</a:t>
            </a:r>
            <a:r>
              <a:rPr lang="el-GR" sz="2000" smtClean="0"/>
              <a:t>. </a:t>
            </a:r>
            <a:r>
              <a:rPr lang="el-GR" sz="2400" smtClean="0"/>
              <a:t>Για παράδειγμα</a:t>
            </a:r>
            <a:endParaRPr lang="en-GB" sz="2400" smtClean="0"/>
          </a:p>
          <a:p>
            <a:pPr lvl="1">
              <a:lnSpc>
                <a:spcPct val="80000"/>
              </a:lnSpc>
            </a:pPr>
            <a:r>
              <a:rPr lang="el-GR" sz="2400" smtClean="0"/>
              <a:t>Δεν επιτρέπουν τη </a:t>
            </a:r>
            <a:r>
              <a:rPr lang="el-GR" sz="2400" i="1" smtClean="0"/>
              <a:t>διερευνητική μάθηση.</a:t>
            </a:r>
            <a:endParaRPr lang="el-GR" sz="2400" smtClean="0"/>
          </a:p>
          <a:p>
            <a:pPr lvl="1">
              <a:lnSpc>
                <a:spcPct val="80000"/>
              </a:lnSpc>
            </a:pPr>
            <a:r>
              <a:rPr lang="el-GR" sz="2400" smtClean="0"/>
              <a:t>Δεν χρησιμοποιούν άμεση και κατάλληλη τεχνική ανατροφοδότησης (π.χ. </a:t>
            </a:r>
            <a:r>
              <a:rPr lang="el-GR" sz="2400" smtClean="0">
                <a:solidFill>
                  <a:srgbClr val="FF0000"/>
                </a:solidFill>
              </a:rPr>
              <a:t>δεν εξηγούν γιατί κάτι είναι λάθος</a:t>
            </a:r>
            <a:r>
              <a:rPr lang="el-GR" sz="2400" smtClean="0"/>
              <a:t>). </a:t>
            </a:r>
          </a:p>
          <a:p>
            <a:pPr lvl="1">
              <a:lnSpc>
                <a:spcPct val="90000"/>
              </a:lnSpc>
            </a:pPr>
            <a:r>
              <a:rPr lang="el-GR" sz="2400" smtClean="0"/>
              <a:t>Δεν λαμβάνουν υπόψη τις δυσκολίες και τις λανθασμένες αντιλήψεις των μαθητών και δεν προσφέρουν ευκαιρίες για την ανασυγκρότησή τους. </a:t>
            </a:r>
          </a:p>
          <a:p>
            <a:pPr lvl="1">
              <a:lnSpc>
                <a:spcPct val="90000"/>
              </a:lnSpc>
            </a:pPr>
            <a:endParaRPr lang="en-GB" sz="2000" smtClean="0"/>
          </a:p>
        </p:txBody>
      </p:sp>
      <p:sp>
        <p:nvSpPr>
          <p:cNvPr id="2970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C45E41C-5BF7-4B02-BD19-7F832E4C48BF}" type="slidenum">
              <a:rPr lang="en-US" sz="1200" smtClean="0">
                <a:solidFill>
                  <a:srgbClr val="B5A788"/>
                </a:solidFill>
              </a:rPr>
              <a:pPr>
                <a:spcBef>
                  <a:spcPct val="0"/>
                </a:spcBef>
                <a:buClrTx/>
                <a:buSzTx/>
                <a:buFontTx/>
                <a:buNone/>
              </a:pPr>
              <a:t>10</a:t>
            </a:fld>
            <a:endParaRPr lang="en-US" sz="1200" smtClean="0">
              <a:solidFill>
                <a:srgbClr val="B5A788"/>
              </a:solidFill>
            </a:endParaRPr>
          </a:p>
        </p:txBody>
      </p:sp>
    </p:spTree>
    <p:extLst>
      <p:ext uri="{BB962C8B-B14F-4D97-AF65-F5344CB8AC3E}">
        <p14:creationId xmlns:p14="http://schemas.microsoft.com/office/powerpoint/2010/main" val="1512100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036638" y="261938"/>
            <a:ext cx="7999412" cy="1143000"/>
          </a:xfrm>
        </p:spPr>
        <p:txBody>
          <a:bodyPr>
            <a:normAutofit fontScale="90000"/>
          </a:bodyPr>
          <a:lstStyle/>
          <a:p>
            <a:pPr>
              <a:defRPr/>
            </a:pPr>
            <a:r>
              <a:rPr lang="el-GR" sz="4400" b="1" dirty="0" smtClean="0"/>
              <a:t>Δ.Ε.Π.Π.Σ. – Γνωστικά αντικείμενα και Τ.Π.Ε.</a:t>
            </a:r>
            <a:endParaRPr lang="el-GR" b="1" dirty="0">
              <a:solidFill>
                <a:schemeClr val="tx1"/>
              </a:solidFill>
            </a:endParaRPr>
          </a:p>
        </p:txBody>
      </p:sp>
      <p:grpSp>
        <p:nvGrpSpPr>
          <p:cNvPr id="31748" name="Group 3"/>
          <p:cNvGrpSpPr>
            <a:grpSpLocks/>
          </p:cNvGrpSpPr>
          <p:nvPr/>
        </p:nvGrpSpPr>
        <p:grpSpPr bwMode="auto">
          <a:xfrm>
            <a:off x="439738" y="1449388"/>
            <a:ext cx="8680450" cy="5094287"/>
            <a:chOff x="2117" y="1560"/>
            <a:chExt cx="6138" cy="5418"/>
          </a:xfrm>
        </p:grpSpPr>
        <p:sp>
          <p:nvSpPr>
            <p:cNvPr id="31751" name="_s1181"/>
            <p:cNvSpPr>
              <a:spLocks noChangeArrowheads="1"/>
            </p:cNvSpPr>
            <p:nvPr/>
          </p:nvSpPr>
          <p:spPr bwMode="auto">
            <a:xfrm>
              <a:off x="3555" y="2446"/>
              <a:ext cx="3330" cy="3294"/>
            </a:xfrm>
            <a:prstGeom prst="ellipse">
              <a:avLst/>
            </a:prstGeom>
            <a:solidFill>
              <a:srgbClr val="009999">
                <a:alpha val="50195"/>
              </a:srgbClr>
            </a:solidFill>
            <a:ln w="4669">
              <a:solidFill>
                <a:srgbClr val="009999"/>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
          <p:nvSpPr>
            <p:cNvPr id="31752" name="_s1183"/>
            <p:cNvSpPr>
              <a:spLocks noChangeArrowheads="1"/>
            </p:cNvSpPr>
            <p:nvPr/>
          </p:nvSpPr>
          <p:spPr bwMode="auto">
            <a:xfrm>
              <a:off x="4988" y="1560"/>
              <a:ext cx="3077" cy="2876"/>
            </a:xfrm>
            <a:prstGeom prst="ellipse">
              <a:avLst/>
            </a:prstGeom>
            <a:solidFill>
              <a:srgbClr val="CC66FF">
                <a:alpha val="63921"/>
              </a:srgbClr>
            </a:solidFill>
            <a:ln w="4669">
              <a:solidFill>
                <a:srgbClr val="009999"/>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
          <p:nvSpPr>
            <p:cNvPr id="21518" name="_s1185"/>
            <p:cNvSpPr>
              <a:spLocks noChangeArrowheads="1"/>
            </p:cNvSpPr>
            <p:nvPr/>
          </p:nvSpPr>
          <p:spPr bwMode="auto">
            <a:xfrm>
              <a:off x="4970" y="4010"/>
              <a:ext cx="3285" cy="2853"/>
            </a:xfrm>
            <a:prstGeom prst="ellipse">
              <a:avLst/>
            </a:prstGeom>
            <a:solidFill>
              <a:schemeClr val="accent6">
                <a:lumMod val="75000"/>
                <a:alpha val="66000"/>
              </a:schemeClr>
            </a:solidFill>
            <a:ln w="4669">
              <a:solidFill>
                <a:srgbClr val="99CC00"/>
              </a:solidFill>
              <a:round/>
              <a:headEnd/>
              <a:tailEnd/>
            </a:ln>
          </p:spPr>
          <p:txBody>
            <a:bodyPr anchor="ctr"/>
            <a:lstStyle/>
            <a:p>
              <a:pPr eaLnBrk="1" hangingPunct="1">
                <a:defRPr/>
              </a:pPr>
              <a:endParaRPr lang="en-GB">
                <a:latin typeface="Arial" charset="0"/>
              </a:endParaRPr>
            </a:p>
          </p:txBody>
        </p:sp>
        <p:sp>
          <p:nvSpPr>
            <p:cNvPr id="31754" name="_s1187"/>
            <p:cNvSpPr>
              <a:spLocks noChangeArrowheads="1"/>
            </p:cNvSpPr>
            <p:nvPr/>
          </p:nvSpPr>
          <p:spPr bwMode="auto">
            <a:xfrm>
              <a:off x="2117" y="1641"/>
              <a:ext cx="3207" cy="2887"/>
            </a:xfrm>
            <a:prstGeom prst="ellipse">
              <a:avLst/>
            </a:prstGeom>
            <a:solidFill>
              <a:srgbClr val="C00000">
                <a:alpha val="61176"/>
              </a:srgbClr>
            </a:solidFill>
            <a:ln w="4669">
              <a:solidFill>
                <a:srgbClr val="009999"/>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
          <p:nvSpPr>
            <p:cNvPr id="31755" name="_s1189"/>
            <p:cNvSpPr>
              <a:spLocks noChangeArrowheads="1"/>
            </p:cNvSpPr>
            <p:nvPr/>
          </p:nvSpPr>
          <p:spPr bwMode="auto">
            <a:xfrm>
              <a:off x="2180" y="4093"/>
              <a:ext cx="3142" cy="2885"/>
            </a:xfrm>
            <a:prstGeom prst="ellipse">
              <a:avLst/>
            </a:prstGeom>
            <a:solidFill>
              <a:srgbClr val="FFC000">
                <a:alpha val="50195"/>
              </a:srgbClr>
            </a:solidFill>
            <a:ln w="4669">
              <a:solidFill>
                <a:srgbClr val="99CC00"/>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grpSp>
      <p:grpSp>
        <p:nvGrpSpPr>
          <p:cNvPr id="3" name="Ομάδα 2"/>
          <p:cNvGrpSpPr/>
          <p:nvPr/>
        </p:nvGrpSpPr>
        <p:grpSpPr>
          <a:xfrm>
            <a:off x="1142451" y="2162031"/>
            <a:ext cx="7021115" cy="3715241"/>
            <a:chOff x="1032093" y="2289190"/>
            <a:chExt cx="7021115" cy="3715241"/>
          </a:xfrm>
          <a:solidFill>
            <a:schemeClr val="accent2">
              <a:lumMod val="20000"/>
              <a:lumOff val="80000"/>
            </a:schemeClr>
          </a:solidFill>
        </p:grpSpPr>
        <p:sp>
          <p:nvSpPr>
            <p:cNvPr id="21511" name="Text Box 10"/>
            <p:cNvSpPr txBox="1">
              <a:spLocks noChangeArrowheads="1"/>
            </p:cNvSpPr>
            <p:nvPr/>
          </p:nvSpPr>
          <p:spPr bwMode="auto">
            <a:xfrm>
              <a:off x="5821184" y="5047328"/>
              <a:ext cx="2085315" cy="589253"/>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effectLst>
                    <a:outerShdw blurRad="38100" dist="38100" dir="2700000" algn="tl">
                      <a:srgbClr val="000000">
                        <a:alpha val="43137"/>
                      </a:srgbClr>
                    </a:outerShdw>
                  </a:effectLst>
                  <a:latin typeface="Calibri" pitchFamily="34" charset="0"/>
                </a:rPr>
                <a:t>Γλώσσα</a:t>
              </a:r>
              <a:endParaRPr lang="en-GB" sz="2000" b="1" dirty="0" smtClean="0">
                <a:effectLst>
                  <a:outerShdw blurRad="38100" dist="38100" dir="2700000" algn="tl">
                    <a:srgbClr val="000000">
                      <a:alpha val="43137"/>
                    </a:srgbClr>
                  </a:outerShdw>
                </a:effectLst>
                <a:latin typeface="Calibri" pitchFamily="34" charset="0"/>
              </a:endParaRPr>
            </a:p>
          </p:txBody>
        </p:sp>
        <p:sp>
          <p:nvSpPr>
            <p:cNvPr id="21512" name="Text Box 11"/>
            <p:cNvSpPr txBox="1">
              <a:spLocks noChangeArrowheads="1"/>
            </p:cNvSpPr>
            <p:nvPr/>
          </p:nvSpPr>
          <p:spPr bwMode="auto">
            <a:xfrm>
              <a:off x="1032093" y="4779933"/>
              <a:ext cx="3069509" cy="1224498"/>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effectLst>
                    <a:outerShdw blurRad="38100" dist="38100" dir="2700000" algn="tl">
                      <a:srgbClr val="000000">
                        <a:alpha val="43137"/>
                      </a:srgbClr>
                    </a:outerShdw>
                  </a:effectLst>
                  <a:latin typeface="Calibri" pitchFamily="34" charset="0"/>
                </a:rPr>
                <a:t>Μελέτη Περιβάλλοντος </a:t>
              </a:r>
              <a:r>
                <a:rPr lang="el-GR" sz="2000" dirty="0" smtClean="0">
                  <a:effectLst>
                    <a:outerShdw blurRad="38100" dist="38100" dir="2700000" algn="tl">
                      <a:srgbClr val="000000">
                        <a:alpha val="43137"/>
                      </a:srgbClr>
                    </a:outerShdw>
                  </a:effectLst>
                  <a:latin typeface="Calibri" pitchFamily="34" charset="0"/>
                </a:rPr>
                <a:t>(Ανθρωπογενές /Φυσικό)</a:t>
              </a:r>
              <a:endParaRPr lang="en-GB" sz="2000" dirty="0" smtClean="0">
                <a:effectLst>
                  <a:outerShdw blurRad="38100" dist="38100" dir="2700000" algn="tl">
                    <a:srgbClr val="000000">
                      <a:alpha val="43137"/>
                    </a:srgbClr>
                  </a:outerShdw>
                </a:effectLst>
                <a:latin typeface="Calibri" pitchFamily="34" charset="0"/>
              </a:endParaRPr>
            </a:p>
          </p:txBody>
        </p:sp>
        <p:sp>
          <p:nvSpPr>
            <p:cNvPr id="21513" name="Text Box 12"/>
            <p:cNvSpPr txBox="1">
              <a:spLocks noChangeArrowheads="1"/>
            </p:cNvSpPr>
            <p:nvPr/>
          </p:nvSpPr>
          <p:spPr bwMode="auto">
            <a:xfrm>
              <a:off x="3747365" y="3780777"/>
              <a:ext cx="2037581" cy="507410"/>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solidFill>
                    <a:srgbClr val="FF0000"/>
                  </a:solidFill>
                  <a:effectLst>
                    <a:outerShdw blurRad="38100" dist="38100" dir="2700000" algn="tl">
                      <a:srgbClr val="000000">
                        <a:alpha val="43137"/>
                      </a:srgbClr>
                    </a:outerShdw>
                  </a:effectLst>
                  <a:latin typeface="Calibri" pitchFamily="34" charset="0"/>
                </a:rPr>
                <a:t>Πληροφορική</a:t>
              </a:r>
              <a:endParaRPr lang="en-GB" sz="2400" b="1" dirty="0" smtClean="0">
                <a:solidFill>
                  <a:srgbClr val="FF0000"/>
                </a:solidFill>
                <a:effectLst>
                  <a:outerShdw blurRad="38100" dist="38100" dir="2700000" algn="tl">
                    <a:srgbClr val="000000">
                      <a:alpha val="43137"/>
                    </a:srgbClr>
                  </a:outerShdw>
                </a:effectLst>
                <a:latin typeface="Calibri" pitchFamily="34" charset="0"/>
              </a:endParaRPr>
            </a:p>
          </p:txBody>
        </p:sp>
        <p:sp>
          <p:nvSpPr>
            <p:cNvPr id="21514" name="Text Box 13"/>
            <p:cNvSpPr txBox="1">
              <a:spLocks noChangeArrowheads="1"/>
            </p:cNvSpPr>
            <p:nvPr/>
          </p:nvSpPr>
          <p:spPr bwMode="auto">
            <a:xfrm>
              <a:off x="1245643" y="2355515"/>
              <a:ext cx="2075199" cy="602015"/>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effectLst>
                    <a:outerShdw blurRad="38100" dist="38100" dir="2700000" algn="tl">
                      <a:srgbClr val="000000">
                        <a:alpha val="43137"/>
                      </a:srgbClr>
                    </a:outerShdw>
                  </a:effectLst>
                  <a:latin typeface="Calibri" pitchFamily="34" charset="0"/>
                </a:rPr>
                <a:t>Μαθηματικά</a:t>
              </a:r>
              <a:endParaRPr lang="en-GB" sz="2400" b="1" dirty="0" smtClean="0">
                <a:effectLst>
                  <a:outerShdw blurRad="38100" dist="38100" dir="2700000" algn="tl">
                    <a:srgbClr val="000000">
                      <a:alpha val="43137"/>
                    </a:srgbClr>
                  </a:outerShdw>
                </a:effectLst>
                <a:latin typeface="Calibri" pitchFamily="34" charset="0"/>
              </a:endParaRPr>
            </a:p>
          </p:txBody>
        </p:sp>
        <p:sp>
          <p:nvSpPr>
            <p:cNvPr id="21515" name="Text Box 14"/>
            <p:cNvSpPr txBox="1">
              <a:spLocks noChangeArrowheads="1"/>
            </p:cNvSpPr>
            <p:nvPr/>
          </p:nvSpPr>
          <p:spPr bwMode="auto">
            <a:xfrm>
              <a:off x="5410476" y="2289190"/>
              <a:ext cx="2642732" cy="734664"/>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effectLst>
                    <a:outerShdw blurRad="38100" dist="38100" dir="2700000" algn="tl">
                      <a:srgbClr val="000000">
                        <a:alpha val="43137"/>
                      </a:srgbClr>
                    </a:outerShdw>
                  </a:effectLst>
                  <a:latin typeface="Calibri" pitchFamily="34" charset="0"/>
                </a:rPr>
                <a:t>Δημιουργία &amp; Έκφραση</a:t>
              </a:r>
              <a:endParaRPr lang="en-GB" sz="2400" b="1" dirty="0" smtClean="0">
                <a:effectLst>
                  <a:outerShdw blurRad="38100" dist="38100" dir="2700000" algn="tl">
                    <a:srgbClr val="000000">
                      <a:alpha val="43137"/>
                    </a:srgbClr>
                  </a:outerShdw>
                </a:effectLst>
                <a:latin typeface="Calibri" pitchFamily="34" charset="0"/>
              </a:endParaRPr>
            </a:p>
          </p:txBody>
        </p:sp>
      </p:grpSp>
      <p:sp>
        <p:nvSpPr>
          <p:cNvPr id="31750"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E4A18B9-9A5D-4362-88CF-FD9EAF681DEE}" type="slidenum">
              <a:rPr lang="en-US" sz="1200" smtClean="0">
                <a:solidFill>
                  <a:srgbClr val="B5A788"/>
                </a:solidFill>
              </a:rPr>
              <a:pPr>
                <a:spcBef>
                  <a:spcPct val="0"/>
                </a:spcBef>
                <a:buClrTx/>
                <a:buSzTx/>
                <a:buFontTx/>
                <a:buNone/>
              </a:pPr>
              <a:t>11</a:t>
            </a:fld>
            <a:endParaRPr lang="en-US" sz="1200" smtClean="0">
              <a:solidFill>
                <a:srgbClr val="B5A788"/>
              </a:solidFill>
            </a:endParaRPr>
          </a:p>
        </p:txBody>
      </p:sp>
    </p:spTree>
    <p:extLst>
      <p:ext uri="{BB962C8B-B14F-4D97-AF65-F5344CB8AC3E}">
        <p14:creationId xmlns:p14="http://schemas.microsoft.com/office/powerpoint/2010/main" val="2333522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036638" y="261938"/>
            <a:ext cx="7999412" cy="1143000"/>
          </a:xfrm>
        </p:spPr>
        <p:txBody>
          <a:bodyPr>
            <a:normAutofit fontScale="90000"/>
          </a:bodyPr>
          <a:lstStyle/>
          <a:p>
            <a:pPr>
              <a:defRPr/>
            </a:pPr>
            <a:r>
              <a:rPr lang="el-GR" sz="4400" b="1" dirty="0"/>
              <a:t>Ν.Π.Σ. – Μαθησιακές περιοχές και Τ.Π.Ε.</a:t>
            </a:r>
            <a:endParaRPr lang="el-GR" b="1" dirty="0">
              <a:solidFill>
                <a:schemeClr val="tx1"/>
              </a:solidFill>
            </a:endParaRPr>
          </a:p>
        </p:txBody>
      </p:sp>
      <p:sp>
        <p:nvSpPr>
          <p:cNvPr id="33796"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F3CE396-45D9-4636-B180-51B2DE67FA4E}" type="slidenum">
              <a:rPr lang="en-US" sz="1200" smtClean="0">
                <a:solidFill>
                  <a:srgbClr val="B5A788"/>
                </a:solidFill>
              </a:rPr>
              <a:pPr>
                <a:spcBef>
                  <a:spcPct val="0"/>
                </a:spcBef>
                <a:buClrTx/>
                <a:buSzTx/>
                <a:buFontTx/>
                <a:buNone/>
              </a:pPr>
              <a:t>12</a:t>
            </a:fld>
            <a:endParaRPr lang="en-US" sz="1200" smtClean="0">
              <a:solidFill>
                <a:srgbClr val="B5A788"/>
              </a:solidFill>
            </a:endParaRPr>
          </a:p>
        </p:txBody>
      </p:sp>
      <p:grpSp>
        <p:nvGrpSpPr>
          <p:cNvPr id="33797" name="Ομάδα 4"/>
          <p:cNvGrpSpPr>
            <a:grpSpLocks/>
          </p:cNvGrpSpPr>
          <p:nvPr/>
        </p:nvGrpSpPr>
        <p:grpSpPr bwMode="auto">
          <a:xfrm>
            <a:off x="1066800" y="927100"/>
            <a:ext cx="7683500" cy="5854700"/>
            <a:chOff x="900606" y="989074"/>
            <a:chExt cx="7684400" cy="5854887"/>
          </a:xfrm>
        </p:grpSpPr>
        <p:sp>
          <p:nvSpPr>
            <p:cNvPr id="33799" name="_s1181"/>
            <p:cNvSpPr>
              <a:spLocks noChangeArrowheads="1"/>
            </p:cNvSpPr>
            <p:nvPr/>
          </p:nvSpPr>
          <p:spPr bwMode="auto">
            <a:xfrm>
              <a:off x="5667221" y="2930199"/>
              <a:ext cx="2917785" cy="2384211"/>
            </a:xfrm>
            <a:prstGeom prst="ellipse">
              <a:avLst/>
            </a:prstGeom>
            <a:solidFill>
              <a:srgbClr val="009999">
                <a:alpha val="50195"/>
              </a:srgbClr>
            </a:solidFill>
            <a:ln w="4669">
              <a:solidFill>
                <a:srgbClr val="009999"/>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
          <p:nvSpPr>
            <p:cNvPr id="33800" name="_s1183"/>
            <p:cNvSpPr>
              <a:spLocks noChangeArrowheads="1"/>
            </p:cNvSpPr>
            <p:nvPr/>
          </p:nvSpPr>
          <p:spPr bwMode="auto">
            <a:xfrm>
              <a:off x="5211246" y="1369597"/>
              <a:ext cx="2941829" cy="2389852"/>
            </a:xfrm>
            <a:prstGeom prst="ellipse">
              <a:avLst/>
            </a:prstGeom>
            <a:solidFill>
              <a:srgbClr val="FFFF00">
                <a:alpha val="58823"/>
              </a:srgbClr>
            </a:solidFill>
            <a:ln w="4669">
              <a:solidFill>
                <a:srgbClr val="009999"/>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
          <p:nvSpPr>
            <p:cNvPr id="21518" name="_s1185"/>
            <p:cNvSpPr>
              <a:spLocks noChangeArrowheads="1"/>
            </p:cNvSpPr>
            <p:nvPr/>
          </p:nvSpPr>
          <p:spPr bwMode="auto">
            <a:xfrm>
              <a:off x="3267846" y="2657590"/>
              <a:ext cx="2918167" cy="2382913"/>
            </a:xfrm>
            <a:prstGeom prst="ellipse">
              <a:avLst/>
            </a:prstGeom>
            <a:solidFill>
              <a:schemeClr val="accent6">
                <a:lumMod val="75000"/>
                <a:alpha val="50000"/>
              </a:schemeClr>
            </a:solidFill>
            <a:ln w="4669">
              <a:solidFill>
                <a:srgbClr val="99CC00"/>
              </a:solidFill>
              <a:round/>
              <a:headEnd/>
              <a:tailEnd/>
            </a:ln>
          </p:spPr>
          <p:txBody>
            <a:bodyPr anchor="ctr"/>
            <a:lstStyle/>
            <a:p>
              <a:pPr eaLnBrk="1" hangingPunct="1">
                <a:defRPr/>
              </a:pPr>
              <a:endParaRPr lang="en-GB">
                <a:latin typeface="Arial" charset="0"/>
              </a:endParaRPr>
            </a:p>
          </p:txBody>
        </p:sp>
        <p:sp>
          <p:nvSpPr>
            <p:cNvPr id="33802" name="_s1187"/>
            <p:cNvSpPr>
              <a:spLocks noChangeArrowheads="1"/>
            </p:cNvSpPr>
            <p:nvPr/>
          </p:nvSpPr>
          <p:spPr bwMode="auto">
            <a:xfrm>
              <a:off x="3210957" y="989074"/>
              <a:ext cx="2917785" cy="2207014"/>
            </a:xfrm>
            <a:prstGeom prst="ellipse">
              <a:avLst/>
            </a:prstGeom>
            <a:solidFill>
              <a:srgbClr val="C00000">
                <a:alpha val="50195"/>
              </a:srgbClr>
            </a:solidFill>
            <a:ln w="4669">
              <a:solidFill>
                <a:srgbClr val="009999"/>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
          <p:nvSpPr>
            <p:cNvPr id="21520" name="_s1189"/>
            <p:cNvSpPr>
              <a:spLocks noChangeArrowheads="1"/>
            </p:cNvSpPr>
            <p:nvPr/>
          </p:nvSpPr>
          <p:spPr bwMode="auto">
            <a:xfrm>
              <a:off x="1060963" y="1460577"/>
              <a:ext cx="2918167" cy="2422602"/>
            </a:xfrm>
            <a:prstGeom prst="ellipse">
              <a:avLst/>
            </a:prstGeom>
            <a:solidFill>
              <a:schemeClr val="accent5">
                <a:lumMod val="60000"/>
                <a:lumOff val="40000"/>
                <a:alpha val="70000"/>
              </a:schemeClr>
            </a:solidFill>
            <a:ln w="4669">
              <a:solidFill>
                <a:srgbClr val="99CC00"/>
              </a:solidFill>
              <a:round/>
              <a:headEnd/>
              <a:tailEnd/>
            </a:ln>
          </p:spPr>
          <p:txBody>
            <a:bodyPr anchor="ctr"/>
            <a:lstStyle/>
            <a:p>
              <a:pPr eaLnBrk="1" hangingPunct="1">
                <a:defRPr/>
              </a:pPr>
              <a:endParaRPr lang="en-GB">
                <a:latin typeface="Arial" charset="0"/>
              </a:endParaRPr>
            </a:p>
          </p:txBody>
        </p:sp>
        <p:sp>
          <p:nvSpPr>
            <p:cNvPr id="33804" name="_s1189"/>
            <p:cNvSpPr>
              <a:spLocks noChangeArrowheads="1"/>
            </p:cNvSpPr>
            <p:nvPr/>
          </p:nvSpPr>
          <p:spPr bwMode="auto">
            <a:xfrm>
              <a:off x="900606" y="3005239"/>
              <a:ext cx="2949306" cy="2516001"/>
            </a:xfrm>
            <a:prstGeom prst="ellipse">
              <a:avLst/>
            </a:prstGeom>
            <a:solidFill>
              <a:srgbClr val="CC66FF">
                <a:alpha val="50195"/>
              </a:srgbClr>
            </a:solidFill>
            <a:ln w="4669">
              <a:solidFill>
                <a:srgbClr val="99CC00"/>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
          <p:nvSpPr>
            <p:cNvPr id="33805" name="_s1189"/>
            <p:cNvSpPr>
              <a:spLocks noChangeArrowheads="1"/>
            </p:cNvSpPr>
            <p:nvPr/>
          </p:nvSpPr>
          <p:spPr bwMode="auto">
            <a:xfrm>
              <a:off x="4497122" y="4348792"/>
              <a:ext cx="2949306" cy="2331120"/>
            </a:xfrm>
            <a:prstGeom prst="ellipse">
              <a:avLst/>
            </a:prstGeom>
            <a:solidFill>
              <a:srgbClr val="99CC00">
                <a:alpha val="50195"/>
              </a:srgbClr>
            </a:solidFill>
            <a:ln w="4669">
              <a:solidFill>
                <a:srgbClr val="99CC00"/>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
          <p:nvSpPr>
            <p:cNvPr id="19" name="_s1189"/>
            <p:cNvSpPr>
              <a:spLocks noChangeArrowheads="1"/>
            </p:cNvSpPr>
            <p:nvPr/>
          </p:nvSpPr>
          <p:spPr bwMode="auto">
            <a:xfrm>
              <a:off x="2085020" y="4507086"/>
              <a:ext cx="3056296" cy="2336875"/>
            </a:xfrm>
            <a:prstGeom prst="ellipse">
              <a:avLst/>
            </a:prstGeom>
            <a:solidFill>
              <a:schemeClr val="bg1">
                <a:lumMod val="65000"/>
                <a:alpha val="85000"/>
              </a:schemeClr>
            </a:solidFill>
            <a:ln w="4669">
              <a:solidFill>
                <a:srgbClr val="99CC00"/>
              </a:solidFill>
              <a:round/>
              <a:headEnd/>
              <a:tailEnd/>
            </a:ln>
          </p:spPr>
          <p:txBody>
            <a:bodyPr anchor="ctr"/>
            <a:lstStyle/>
            <a:p>
              <a:pPr eaLnBrk="1" hangingPunct="1">
                <a:defRPr/>
              </a:pPr>
              <a:endParaRPr lang="en-GB">
                <a:latin typeface="Arial" charset="0"/>
              </a:endParaRPr>
            </a:p>
          </p:txBody>
        </p:sp>
      </p:grpSp>
      <p:grpSp>
        <p:nvGrpSpPr>
          <p:cNvPr id="4" name="Ομάδα 3"/>
          <p:cNvGrpSpPr/>
          <p:nvPr/>
        </p:nvGrpSpPr>
        <p:grpSpPr>
          <a:xfrm>
            <a:off x="1389563" y="1522492"/>
            <a:ext cx="6990613" cy="5095285"/>
            <a:chOff x="1254785" y="1625533"/>
            <a:chExt cx="6990613" cy="5095285"/>
          </a:xfrm>
          <a:noFill/>
        </p:grpSpPr>
        <p:sp>
          <p:nvSpPr>
            <p:cNvPr id="21511" name="Text Box 10"/>
            <p:cNvSpPr txBox="1">
              <a:spLocks noChangeArrowheads="1"/>
            </p:cNvSpPr>
            <p:nvPr/>
          </p:nvSpPr>
          <p:spPr bwMode="auto">
            <a:xfrm>
              <a:off x="6160083" y="3800801"/>
              <a:ext cx="2085315" cy="589253"/>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Γλώσσα</a:t>
              </a:r>
              <a:endParaRPr lang="en-GB" sz="2000" dirty="0" smtClean="0">
                <a:effectLst>
                  <a:outerShdw blurRad="38100" dist="38100" dir="2700000" algn="tl">
                    <a:srgbClr val="000000">
                      <a:alpha val="43137"/>
                    </a:srgbClr>
                  </a:outerShdw>
                </a:effectLst>
                <a:latin typeface="Calibri" pitchFamily="34" charset="0"/>
              </a:endParaRPr>
            </a:p>
          </p:txBody>
        </p:sp>
        <p:sp>
          <p:nvSpPr>
            <p:cNvPr id="21512" name="Text Box 11"/>
            <p:cNvSpPr txBox="1">
              <a:spLocks noChangeArrowheads="1"/>
            </p:cNvSpPr>
            <p:nvPr/>
          </p:nvSpPr>
          <p:spPr bwMode="auto">
            <a:xfrm>
              <a:off x="1282935" y="2095495"/>
              <a:ext cx="2016224" cy="792955"/>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Φυσικές      Επιστήμες</a:t>
              </a:r>
              <a:endParaRPr lang="en-GB" sz="2400" dirty="0" smtClean="0">
                <a:effectLst>
                  <a:outerShdw blurRad="38100" dist="38100" dir="2700000" algn="tl">
                    <a:srgbClr val="000000">
                      <a:alpha val="43137"/>
                    </a:srgbClr>
                  </a:outerShdw>
                </a:effectLst>
                <a:latin typeface="Calibri" pitchFamily="34" charset="0"/>
              </a:endParaRPr>
            </a:p>
          </p:txBody>
        </p:sp>
        <p:sp>
          <p:nvSpPr>
            <p:cNvPr id="21513" name="Text Box 12"/>
            <p:cNvSpPr txBox="1">
              <a:spLocks noChangeArrowheads="1"/>
            </p:cNvSpPr>
            <p:nvPr/>
          </p:nvSpPr>
          <p:spPr bwMode="auto">
            <a:xfrm>
              <a:off x="3299159" y="3089625"/>
              <a:ext cx="2880319" cy="1754993"/>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solidFill>
                    <a:srgbClr val="FF0000"/>
                  </a:solidFill>
                  <a:effectLst>
                    <a:outerShdw blurRad="38100" dist="38100" dir="2700000" algn="tl">
                      <a:srgbClr val="000000">
                        <a:alpha val="43137"/>
                      </a:srgbClr>
                    </a:outerShdw>
                  </a:effectLst>
                  <a:latin typeface="Calibri" pitchFamily="34" charset="0"/>
                </a:rPr>
                <a:t>Τεχνολογίες Πληροφορίας &amp; Επικοινωνιών</a:t>
              </a:r>
            </a:p>
            <a:p>
              <a:pPr algn="ctr" eaLnBrk="1" hangingPunct="1">
                <a:defRPr/>
              </a:pPr>
              <a:r>
                <a:rPr lang="el-GR" sz="2400" dirty="0" smtClean="0">
                  <a:solidFill>
                    <a:srgbClr val="FF0000"/>
                  </a:solidFill>
                  <a:effectLst>
                    <a:outerShdw blurRad="38100" dist="38100" dir="2700000" algn="tl">
                      <a:srgbClr val="000000">
                        <a:alpha val="43137"/>
                      </a:srgbClr>
                    </a:outerShdw>
                  </a:effectLst>
                  <a:latin typeface="Calibri" pitchFamily="34" charset="0"/>
                </a:rPr>
                <a:t>(Τ.Π.Ε.)</a:t>
              </a:r>
              <a:endParaRPr lang="en-GB" sz="2400" dirty="0" smtClean="0">
                <a:solidFill>
                  <a:srgbClr val="FF0000"/>
                </a:solidFill>
                <a:effectLst>
                  <a:outerShdw blurRad="38100" dist="38100" dir="2700000" algn="tl">
                    <a:srgbClr val="000000">
                      <a:alpha val="43137"/>
                    </a:srgbClr>
                  </a:outerShdw>
                </a:effectLst>
                <a:latin typeface="Calibri" pitchFamily="34" charset="0"/>
              </a:endParaRPr>
            </a:p>
          </p:txBody>
        </p:sp>
        <p:sp>
          <p:nvSpPr>
            <p:cNvPr id="21514" name="Text Box 13"/>
            <p:cNvSpPr txBox="1">
              <a:spLocks noChangeArrowheads="1"/>
            </p:cNvSpPr>
            <p:nvPr/>
          </p:nvSpPr>
          <p:spPr bwMode="auto">
            <a:xfrm>
              <a:off x="3712193" y="1625533"/>
              <a:ext cx="1800200" cy="602015"/>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Μαθηματικά</a:t>
              </a:r>
              <a:endParaRPr lang="en-GB" sz="2400" dirty="0" smtClean="0">
                <a:effectLst>
                  <a:outerShdw blurRad="38100" dist="38100" dir="2700000" algn="tl">
                    <a:srgbClr val="000000">
                      <a:alpha val="43137"/>
                    </a:srgbClr>
                  </a:outerShdw>
                </a:effectLst>
                <a:latin typeface="Calibri" pitchFamily="34" charset="0"/>
              </a:endParaRPr>
            </a:p>
          </p:txBody>
        </p:sp>
        <p:sp>
          <p:nvSpPr>
            <p:cNvPr id="21515" name="Text Box 14"/>
            <p:cNvSpPr txBox="1">
              <a:spLocks noChangeArrowheads="1"/>
            </p:cNvSpPr>
            <p:nvPr/>
          </p:nvSpPr>
          <p:spPr bwMode="auto">
            <a:xfrm>
              <a:off x="5652167" y="1986794"/>
              <a:ext cx="2154884" cy="1010355"/>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Φυσική    Αγωγή</a:t>
              </a:r>
              <a:endParaRPr lang="en-GB" sz="2400" dirty="0" smtClean="0">
                <a:effectLst>
                  <a:outerShdw blurRad="38100" dist="38100" dir="2700000" algn="tl">
                    <a:srgbClr val="000000">
                      <a:alpha val="43137"/>
                    </a:srgbClr>
                  </a:outerShdw>
                </a:effectLst>
                <a:latin typeface="Calibri" pitchFamily="34" charset="0"/>
              </a:endParaRPr>
            </a:p>
          </p:txBody>
        </p:sp>
        <p:sp>
          <p:nvSpPr>
            <p:cNvPr id="20" name="Text Box 14"/>
            <p:cNvSpPr txBox="1">
              <a:spLocks noChangeArrowheads="1"/>
            </p:cNvSpPr>
            <p:nvPr/>
          </p:nvSpPr>
          <p:spPr bwMode="auto">
            <a:xfrm>
              <a:off x="1254785" y="4049546"/>
              <a:ext cx="2154884" cy="681016"/>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Τέχνες</a:t>
              </a:r>
              <a:endParaRPr lang="en-GB" sz="2400" dirty="0" smtClean="0">
                <a:effectLst>
                  <a:outerShdw blurRad="38100" dist="38100" dir="2700000" algn="tl">
                    <a:srgbClr val="000000">
                      <a:alpha val="43137"/>
                    </a:srgbClr>
                  </a:outerShdw>
                </a:effectLst>
                <a:latin typeface="Calibri" pitchFamily="34" charset="0"/>
              </a:endParaRPr>
            </a:p>
          </p:txBody>
        </p:sp>
        <p:sp>
          <p:nvSpPr>
            <p:cNvPr id="21" name="Text Box 14"/>
            <p:cNvSpPr txBox="1">
              <a:spLocks noChangeArrowheads="1"/>
            </p:cNvSpPr>
            <p:nvPr/>
          </p:nvSpPr>
          <p:spPr bwMode="auto">
            <a:xfrm>
              <a:off x="2407257" y="5081067"/>
              <a:ext cx="2154884" cy="1639751"/>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Περιβάλλον &amp; Εκπαίδευση για την Αειφόρο Ανάπτυξη</a:t>
              </a:r>
              <a:endParaRPr lang="en-GB" sz="2400" dirty="0" smtClean="0">
                <a:effectLst>
                  <a:outerShdw blurRad="38100" dist="38100" dir="2700000" algn="tl">
                    <a:srgbClr val="000000">
                      <a:alpha val="43137"/>
                    </a:srgbClr>
                  </a:outerShdw>
                </a:effectLst>
                <a:latin typeface="Calibri" pitchFamily="34" charset="0"/>
              </a:endParaRPr>
            </a:p>
          </p:txBody>
        </p:sp>
        <p:sp>
          <p:nvSpPr>
            <p:cNvPr id="22" name="Text Box 14"/>
            <p:cNvSpPr txBox="1">
              <a:spLocks noChangeArrowheads="1"/>
            </p:cNvSpPr>
            <p:nvPr/>
          </p:nvSpPr>
          <p:spPr bwMode="auto">
            <a:xfrm>
              <a:off x="4882883" y="5152862"/>
              <a:ext cx="2154884" cy="1187491"/>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Προσωπική &amp; Κοινωνική Ανάπτυξη</a:t>
              </a:r>
              <a:endParaRPr lang="en-GB" sz="2400" dirty="0" smtClean="0">
                <a:effectLst>
                  <a:outerShdw blurRad="38100" dist="38100" dir="2700000" algn="tl">
                    <a:srgbClr val="000000">
                      <a:alpha val="43137"/>
                    </a:srgbClr>
                  </a:outerShdw>
                </a:effectLst>
                <a:latin typeface="Calibri" pitchFamily="34" charset="0"/>
              </a:endParaRPr>
            </a:p>
          </p:txBody>
        </p:sp>
      </p:grpSp>
    </p:spTree>
    <p:extLst>
      <p:ext uri="{BB962C8B-B14F-4D97-AF65-F5344CB8AC3E}">
        <p14:creationId xmlns:p14="http://schemas.microsoft.com/office/powerpoint/2010/main" val="3834799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906463" y="177800"/>
            <a:ext cx="7999412" cy="1143000"/>
          </a:xfrm>
        </p:spPr>
        <p:txBody>
          <a:bodyPr>
            <a:normAutofit fontScale="90000"/>
          </a:bodyPr>
          <a:lstStyle/>
          <a:p>
            <a:pPr>
              <a:defRPr/>
            </a:pPr>
            <a:r>
              <a:rPr lang="el-GR" sz="4400" b="1" dirty="0" smtClean="0"/>
              <a:t>Γνωστικά αντικείμενα και Τ.Π.Ε. – Παιδί &amp; Γλώσσα</a:t>
            </a:r>
            <a:endParaRPr lang="el-GR" b="1" dirty="0">
              <a:solidFill>
                <a:schemeClr val="tx1"/>
              </a:solidFill>
            </a:endParaRPr>
          </a:p>
        </p:txBody>
      </p:sp>
      <p:grpSp>
        <p:nvGrpSpPr>
          <p:cNvPr id="35844" name="Group 3"/>
          <p:cNvGrpSpPr>
            <a:grpSpLocks/>
          </p:cNvGrpSpPr>
          <p:nvPr/>
        </p:nvGrpSpPr>
        <p:grpSpPr bwMode="auto">
          <a:xfrm>
            <a:off x="1736725" y="1917700"/>
            <a:ext cx="6778625" cy="4533900"/>
            <a:chOff x="3485" y="2565"/>
            <a:chExt cx="4793" cy="4822"/>
          </a:xfrm>
        </p:grpSpPr>
        <p:sp>
          <p:nvSpPr>
            <p:cNvPr id="35847" name="_s1181"/>
            <p:cNvSpPr>
              <a:spLocks noChangeArrowheads="1"/>
            </p:cNvSpPr>
            <p:nvPr/>
          </p:nvSpPr>
          <p:spPr bwMode="auto">
            <a:xfrm>
              <a:off x="4948" y="4093"/>
              <a:ext cx="3330" cy="3294"/>
            </a:xfrm>
            <a:prstGeom prst="ellipse">
              <a:avLst/>
            </a:prstGeom>
            <a:solidFill>
              <a:srgbClr val="009999">
                <a:alpha val="50195"/>
              </a:srgbClr>
            </a:solidFill>
            <a:ln w="4669">
              <a:solidFill>
                <a:srgbClr val="009999"/>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
          <p:nvSpPr>
            <p:cNvPr id="21518" name="_s1185"/>
            <p:cNvSpPr>
              <a:spLocks noChangeArrowheads="1"/>
            </p:cNvSpPr>
            <p:nvPr/>
          </p:nvSpPr>
          <p:spPr bwMode="auto">
            <a:xfrm>
              <a:off x="3485" y="2565"/>
              <a:ext cx="3284" cy="3039"/>
            </a:xfrm>
            <a:prstGeom prst="ellipse">
              <a:avLst/>
            </a:prstGeom>
            <a:solidFill>
              <a:schemeClr val="accent6">
                <a:lumMod val="75000"/>
                <a:alpha val="66000"/>
              </a:schemeClr>
            </a:solidFill>
            <a:ln w="4669">
              <a:solidFill>
                <a:srgbClr val="99CC00"/>
              </a:solidFill>
              <a:round/>
              <a:headEnd/>
              <a:tailEnd/>
            </a:ln>
          </p:spPr>
          <p:txBody>
            <a:bodyPr anchor="ctr"/>
            <a:lstStyle/>
            <a:p>
              <a:pPr eaLnBrk="1" hangingPunct="1">
                <a:defRPr/>
              </a:pPr>
              <a:endParaRPr lang="en-GB">
                <a:latin typeface="Arial" charset="0"/>
              </a:endParaRPr>
            </a:p>
          </p:txBody>
        </p:sp>
      </p:grpSp>
      <p:grpSp>
        <p:nvGrpSpPr>
          <p:cNvPr id="3" name="Ομάδα 2"/>
          <p:cNvGrpSpPr/>
          <p:nvPr/>
        </p:nvGrpSpPr>
        <p:grpSpPr>
          <a:xfrm>
            <a:off x="3040052" y="3093310"/>
            <a:ext cx="4163490" cy="2104756"/>
            <a:chOff x="2929694" y="3220469"/>
            <a:chExt cx="4163490" cy="2104756"/>
          </a:xfrm>
          <a:solidFill>
            <a:schemeClr val="accent2">
              <a:lumMod val="20000"/>
              <a:lumOff val="80000"/>
            </a:schemeClr>
          </a:solidFill>
        </p:grpSpPr>
        <p:sp>
          <p:nvSpPr>
            <p:cNvPr id="21511" name="Text Box 10"/>
            <p:cNvSpPr txBox="1">
              <a:spLocks noChangeArrowheads="1"/>
            </p:cNvSpPr>
            <p:nvPr/>
          </p:nvSpPr>
          <p:spPr bwMode="auto">
            <a:xfrm>
              <a:off x="5007869" y="4735972"/>
              <a:ext cx="2085315" cy="589253"/>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effectLst>
                    <a:outerShdw blurRad="38100" dist="38100" dir="2700000" algn="tl">
                      <a:srgbClr val="000000">
                        <a:alpha val="43137"/>
                      </a:srgbClr>
                    </a:outerShdw>
                  </a:effectLst>
                  <a:latin typeface="Calibri" pitchFamily="34" charset="0"/>
                </a:rPr>
                <a:t>Γλώσσα</a:t>
              </a:r>
              <a:endParaRPr lang="en-GB" sz="2000" b="1" dirty="0" smtClean="0">
                <a:effectLst>
                  <a:outerShdw blurRad="38100" dist="38100" dir="2700000" algn="tl">
                    <a:srgbClr val="000000">
                      <a:alpha val="43137"/>
                    </a:srgbClr>
                  </a:outerShdw>
                </a:effectLst>
                <a:latin typeface="Calibri" pitchFamily="34" charset="0"/>
              </a:endParaRPr>
            </a:p>
          </p:txBody>
        </p:sp>
        <p:sp>
          <p:nvSpPr>
            <p:cNvPr id="21513" name="Text Box 12"/>
            <p:cNvSpPr txBox="1">
              <a:spLocks noChangeArrowheads="1"/>
            </p:cNvSpPr>
            <p:nvPr/>
          </p:nvSpPr>
          <p:spPr bwMode="auto">
            <a:xfrm>
              <a:off x="2929694" y="3220469"/>
              <a:ext cx="2037581" cy="507410"/>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solidFill>
                    <a:srgbClr val="FF0000"/>
                  </a:solidFill>
                  <a:effectLst>
                    <a:outerShdw blurRad="38100" dist="38100" dir="2700000" algn="tl">
                      <a:srgbClr val="000000">
                        <a:alpha val="43137"/>
                      </a:srgbClr>
                    </a:outerShdw>
                  </a:effectLst>
                  <a:latin typeface="Calibri" pitchFamily="34" charset="0"/>
                </a:rPr>
                <a:t>Πληροφορική</a:t>
              </a:r>
              <a:endParaRPr lang="en-GB" sz="2400" b="1" dirty="0" smtClean="0">
                <a:solidFill>
                  <a:srgbClr val="FF0000"/>
                </a:solidFill>
                <a:effectLst>
                  <a:outerShdw blurRad="38100" dist="38100" dir="2700000" algn="tl">
                    <a:srgbClr val="000000">
                      <a:alpha val="43137"/>
                    </a:srgbClr>
                  </a:outerShdw>
                </a:effectLst>
                <a:latin typeface="Calibri" pitchFamily="34" charset="0"/>
              </a:endParaRPr>
            </a:p>
          </p:txBody>
        </p:sp>
      </p:grpSp>
      <p:sp>
        <p:nvSpPr>
          <p:cNvPr id="35846"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C40B14C-1F1A-4AA2-9223-32C0A02EC935}" type="slidenum">
              <a:rPr lang="en-US" sz="1200" smtClean="0">
                <a:solidFill>
                  <a:srgbClr val="B5A788"/>
                </a:solidFill>
              </a:rPr>
              <a:pPr>
                <a:spcBef>
                  <a:spcPct val="0"/>
                </a:spcBef>
                <a:buClrTx/>
                <a:buSzTx/>
                <a:buFontTx/>
                <a:buNone/>
              </a:pPr>
              <a:t>13</a:t>
            </a:fld>
            <a:endParaRPr lang="en-US" sz="1200" smtClean="0">
              <a:solidFill>
                <a:srgbClr val="B5A788"/>
              </a:solidFill>
            </a:endParaRPr>
          </a:p>
        </p:txBody>
      </p:sp>
    </p:spTree>
    <p:extLst>
      <p:ext uri="{BB962C8B-B14F-4D97-AF65-F5344CB8AC3E}">
        <p14:creationId xmlns:p14="http://schemas.microsoft.com/office/powerpoint/2010/main" val="152550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187450" y="188913"/>
            <a:ext cx="7283450" cy="1143000"/>
          </a:xfrm>
        </p:spPr>
        <p:txBody>
          <a:bodyPr/>
          <a:lstStyle/>
          <a:p>
            <a:pPr algn="ctr">
              <a:defRPr/>
            </a:pPr>
            <a:r>
              <a:rPr lang="el-GR" sz="4000" b="1" dirty="0" smtClean="0">
                <a:effectLst>
                  <a:outerShdw blurRad="38100" dist="38100" dir="2700000" algn="tl">
                    <a:srgbClr val="000000">
                      <a:alpha val="43137"/>
                    </a:srgbClr>
                  </a:outerShdw>
                </a:effectLst>
              </a:rPr>
              <a:t>Γλώσσα &amp; </a:t>
            </a:r>
            <a:r>
              <a:rPr lang="el-GR" sz="4000" b="1" dirty="0">
                <a:effectLst>
                  <a:outerShdw blurRad="38100" dist="38100" dir="2700000" algn="tl">
                    <a:srgbClr val="000000">
                      <a:alpha val="43137"/>
                    </a:srgbClr>
                  </a:outerShdw>
                </a:effectLst>
              </a:rPr>
              <a:t>ΤΠΕ</a:t>
            </a:r>
            <a:endParaRPr lang="en-GB" sz="4000" b="1" dirty="0">
              <a:effectLst>
                <a:outerShdw blurRad="38100" dist="38100" dir="2700000" algn="tl">
                  <a:srgbClr val="000000">
                    <a:alpha val="43137"/>
                  </a:srgbClr>
                </a:outerShdw>
              </a:effectLst>
            </a:endParaRPr>
          </a:p>
        </p:txBody>
      </p:sp>
      <p:sp>
        <p:nvSpPr>
          <p:cNvPr id="37892" name="Rectangle 3"/>
          <p:cNvSpPr>
            <a:spLocks noGrp="1" noChangeArrowheads="1"/>
          </p:cNvSpPr>
          <p:nvPr>
            <p:ph type="body" idx="1"/>
          </p:nvPr>
        </p:nvSpPr>
        <p:spPr>
          <a:xfrm>
            <a:off x="928688" y="1500188"/>
            <a:ext cx="7739062" cy="4737100"/>
          </a:xfrm>
        </p:spPr>
        <p:txBody>
          <a:bodyPr/>
          <a:lstStyle/>
          <a:p>
            <a:pPr>
              <a:lnSpc>
                <a:spcPct val="80000"/>
              </a:lnSpc>
            </a:pPr>
            <a:r>
              <a:rPr lang="el-GR" sz="2800" smtClean="0"/>
              <a:t>Γραπτός λόγος </a:t>
            </a:r>
          </a:p>
          <a:p>
            <a:pPr>
              <a:lnSpc>
                <a:spcPct val="80000"/>
              </a:lnSpc>
            </a:pPr>
            <a:r>
              <a:rPr lang="el-GR" sz="2800" smtClean="0"/>
              <a:t>Προφορικός λόγος</a:t>
            </a:r>
          </a:p>
          <a:p>
            <a:pPr>
              <a:lnSpc>
                <a:spcPct val="80000"/>
              </a:lnSpc>
              <a:buFont typeface="Wingdings 2" panose="05020102010507070707" pitchFamily="18" charset="2"/>
              <a:buNone/>
            </a:pPr>
            <a:r>
              <a:rPr lang="el-GR" sz="2800" smtClean="0"/>
              <a:t>Οι ΤΠΕ συντελούν στην επαφή και γνωριμία των νηπίων με τα γράμματα και τις λέξεις, στην σύνδεση προφορικού και γραπτού λόγου, στον εμπλουτισμό του λεξιλογίου.</a:t>
            </a:r>
          </a:p>
          <a:p>
            <a:pPr>
              <a:lnSpc>
                <a:spcPct val="80000"/>
              </a:lnSpc>
              <a:buFont typeface="Wingdings" panose="05000000000000000000" pitchFamily="2" charset="2"/>
              <a:buNone/>
            </a:pPr>
            <a:r>
              <a:rPr lang="el-GR" sz="2800" smtClean="0"/>
              <a:t> </a:t>
            </a:r>
            <a:endParaRPr lang="en-GB" sz="2800" smtClean="0"/>
          </a:p>
        </p:txBody>
      </p:sp>
      <p:sp>
        <p:nvSpPr>
          <p:cNvPr id="37893"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A671A4C-C6FA-4D79-A5A3-690566471F2B}" type="slidenum">
              <a:rPr lang="en-US" sz="1200" smtClean="0">
                <a:solidFill>
                  <a:srgbClr val="B5A788"/>
                </a:solidFill>
              </a:rPr>
              <a:pPr>
                <a:spcBef>
                  <a:spcPct val="0"/>
                </a:spcBef>
                <a:buClrTx/>
                <a:buSzTx/>
                <a:buFontTx/>
                <a:buNone/>
              </a:pPr>
              <a:t>14</a:t>
            </a:fld>
            <a:endParaRPr lang="en-US" sz="1200" smtClean="0">
              <a:solidFill>
                <a:srgbClr val="B5A788"/>
              </a:solidFill>
            </a:endParaRPr>
          </a:p>
        </p:txBody>
      </p:sp>
    </p:spTree>
    <p:extLst>
      <p:ext uri="{BB962C8B-B14F-4D97-AF65-F5344CB8AC3E}">
        <p14:creationId xmlns:p14="http://schemas.microsoft.com/office/powerpoint/2010/main" val="2076550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971550" y="188913"/>
            <a:ext cx="7499350" cy="1143000"/>
          </a:xfrm>
        </p:spPr>
        <p:txBody>
          <a:bodyPr>
            <a:normAutofit/>
          </a:bodyPr>
          <a:lstStyle/>
          <a:p>
            <a:pPr>
              <a:defRPr/>
            </a:pPr>
            <a:r>
              <a:rPr lang="el-GR" sz="3600" b="1" dirty="0" smtClean="0">
                <a:effectLst>
                  <a:outerShdw blurRad="38100" dist="38100" dir="2700000" algn="tl">
                    <a:srgbClr val="000000">
                      <a:alpha val="43137"/>
                    </a:srgbClr>
                  </a:outerShdw>
                </a:effectLst>
              </a:rPr>
              <a:t>Προφορικός και γραπτός λόγος</a:t>
            </a:r>
            <a:r>
              <a:rPr lang="fr-FR" sz="3600" b="1" dirty="0" smtClean="0">
                <a:effectLst>
                  <a:outerShdw blurRad="38100" dist="38100" dir="2700000" algn="tl">
                    <a:srgbClr val="000000">
                      <a:alpha val="43137"/>
                    </a:srgbClr>
                  </a:outerShdw>
                </a:effectLst>
              </a:rPr>
              <a:t> </a:t>
            </a:r>
            <a:r>
              <a:rPr lang="el-GR" sz="3600" b="1" dirty="0" smtClean="0">
                <a:effectLst>
                  <a:outerShdw blurRad="38100" dist="38100" dir="2700000" algn="tl">
                    <a:srgbClr val="000000">
                      <a:alpha val="43137"/>
                    </a:srgbClr>
                  </a:outerShdw>
                </a:effectLst>
              </a:rPr>
              <a:t>&amp; </a:t>
            </a:r>
            <a:r>
              <a:rPr lang="el-GR" sz="3600" b="1" dirty="0">
                <a:effectLst>
                  <a:outerShdw blurRad="38100" dist="38100" dir="2700000" algn="tl">
                    <a:srgbClr val="000000">
                      <a:alpha val="43137"/>
                    </a:srgbClr>
                  </a:outerShdw>
                </a:effectLst>
              </a:rPr>
              <a:t>ΤΠΕ</a:t>
            </a:r>
            <a:endParaRPr lang="en-GB" sz="3600" b="1" dirty="0">
              <a:effectLst>
                <a:outerShdw blurRad="38100" dist="38100" dir="2700000" algn="tl">
                  <a:srgbClr val="000000">
                    <a:alpha val="43137"/>
                  </a:srgbClr>
                </a:outerShdw>
              </a:effectLst>
            </a:endParaRPr>
          </a:p>
        </p:txBody>
      </p:sp>
      <p:sp>
        <p:nvSpPr>
          <p:cNvPr id="39940" name="Rectangle 3"/>
          <p:cNvSpPr>
            <a:spLocks noGrp="1" noChangeArrowheads="1"/>
          </p:cNvSpPr>
          <p:nvPr>
            <p:ph type="body" idx="1"/>
          </p:nvPr>
        </p:nvSpPr>
        <p:spPr>
          <a:xfrm>
            <a:off x="928688" y="1500188"/>
            <a:ext cx="7739062" cy="4737100"/>
          </a:xfrm>
        </p:spPr>
        <p:txBody>
          <a:bodyPr/>
          <a:lstStyle/>
          <a:p>
            <a:pPr>
              <a:lnSpc>
                <a:spcPct val="80000"/>
              </a:lnSpc>
              <a:buFont typeface="Wingdings" panose="05000000000000000000" pitchFamily="2" charset="2"/>
              <a:buNone/>
            </a:pPr>
            <a:r>
              <a:rPr lang="el-GR" sz="2800" smtClean="0"/>
              <a:t>Η πλειονότητα των λογισμικών που αφορούν στην ανάπτυξη της γραπτής έκφρασης προτείνουν στα παιδιά διάφορες δραστηριότητες, πολλές από τις οποίες δεν απαιτούν </a:t>
            </a:r>
            <a:r>
              <a:rPr lang="el-GR" sz="2800" smtClean="0">
                <a:solidFill>
                  <a:srgbClr val="002060"/>
                </a:solidFill>
              </a:rPr>
              <a:t>κατ’ ανάγκην έναν υπολογιστή για να υλοποιηθούν</a:t>
            </a:r>
          </a:p>
          <a:p>
            <a:pPr>
              <a:lnSpc>
                <a:spcPct val="80000"/>
              </a:lnSpc>
              <a:buFont typeface="Wingdings" panose="05000000000000000000" pitchFamily="2" charset="2"/>
              <a:buNone/>
            </a:pPr>
            <a:r>
              <a:rPr lang="el-GR" sz="2800" smtClean="0"/>
              <a:t>Ο υπολογιστής τους προσφέρει ωστόσο ένα διαφορετικό πλαίσιο, κυρίως όταν παρουσιάζονται δυσκολίες ψυχοκινητικού τύπου, όπως για παράδειγμα δυσκολία οπτικοκινητικού συντονισμού, και καθίσταται ένα εύκολο μέσο πρόσβασης σε δραστηριότητες γραπτής έκφρασης. </a:t>
            </a:r>
          </a:p>
          <a:p>
            <a:pPr>
              <a:lnSpc>
                <a:spcPct val="80000"/>
              </a:lnSpc>
              <a:buFont typeface="Wingdings" panose="05000000000000000000" pitchFamily="2" charset="2"/>
              <a:buNone/>
            </a:pPr>
            <a:endParaRPr lang="en-GB" sz="2800" smtClean="0"/>
          </a:p>
        </p:txBody>
      </p:sp>
      <p:sp>
        <p:nvSpPr>
          <p:cNvPr id="3994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4971397-D934-4FE5-A96E-BCFA39EE0540}" type="slidenum">
              <a:rPr lang="en-US" sz="1200" smtClean="0">
                <a:solidFill>
                  <a:srgbClr val="B5A788"/>
                </a:solidFill>
              </a:rPr>
              <a:pPr>
                <a:spcBef>
                  <a:spcPct val="0"/>
                </a:spcBef>
                <a:buClrTx/>
                <a:buSzTx/>
                <a:buFontTx/>
                <a:buNone/>
              </a:pPr>
              <a:t>15</a:t>
            </a:fld>
            <a:endParaRPr lang="en-US" sz="1200" smtClean="0">
              <a:solidFill>
                <a:srgbClr val="B5A788"/>
              </a:solidFill>
            </a:endParaRPr>
          </a:p>
        </p:txBody>
      </p:sp>
    </p:spTree>
    <p:extLst>
      <p:ext uri="{BB962C8B-B14F-4D97-AF65-F5344CB8AC3E}">
        <p14:creationId xmlns:p14="http://schemas.microsoft.com/office/powerpoint/2010/main" val="3427608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042988" y="115888"/>
            <a:ext cx="7900987" cy="1462087"/>
          </a:xfrm>
        </p:spPr>
        <p:txBody>
          <a:bodyPr/>
          <a:lstStyle/>
          <a:p>
            <a:pPr>
              <a:defRPr/>
            </a:pPr>
            <a:r>
              <a:rPr lang="el-GR" sz="3600" b="1" dirty="0" smtClean="0"/>
              <a:t>Προφορικός και γραπτός λόγος: Κατηγορίες Εφαρμογών (1)</a:t>
            </a:r>
            <a:endParaRPr lang="el-GR" sz="3600" b="1" dirty="0"/>
          </a:p>
        </p:txBody>
      </p:sp>
      <p:sp>
        <p:nvSpPr>
          <p:cNvPr id="41987" name="Rectangle 3"/>
          <p:cNvSpPr>
            <a:spLocks noGrp="1" noChangeArrowheads="1"/>
          </p:cNvSpPr>
          <p:nvPr>
            <p:ph type="body" idx="1"/>
          </p:nvPr>
        </p:nvSpPr>
        <p:spPr>
          <a:xfrm>
            <a:off x="971550" y="1643063"/>
            <a:ext cx="7429500" cy="4881562"/>
          </a:xfrm>
        </p:spPr>
        <p:txBody>
          <a:bodyPr/>
          <a:lstStyle/>
          <a:p>
            <a:pPr algn="just">
              <a:lnSpc>
                <a:spcPct val="80000"/>
              </a:lnSpc>
            </a:pPr>
            <a:r>
              <a:rPr lang="el-GR" sz="2800" b="1" smtClean="0"/>
              <a:t>Λογισμικά γενικής χρήσης</a:t>
            </a:r>
          </a:p>
          <a:p>
            <a:pPr lvl="1" algn="just"/>
            <a:r>
              <a:rPr lang="el-GR" sz="2400" smtClean="0"/>
              <a:t>Η ανάπτυξη δεξιοτήτων γραφής (σχηματισμός γραμμάτων και λέξεων) είναι σε στενή συνάρτηση με την ανάπτυξη λεπτών κινητικών δεξιοτήτων για τις οποίες απαιτείται ιδιαίτερος χρόνος για τα παιδιά. </a:t>
            </a:r>
            <a:endParaRPr lang="en-GB" sz="2400" smtClean="0"/>
          </a:p>
          <a:p>
            <a:pPr lvl="1" algn="just"/>
            <a:r>
              <a:rPr lang="el-GR" sz="2400" smtClean="0"/>
              <a:t>Η χρήση ενός </a:t>
            </a:r>
            <a:r>
              <a:rPr lang="el-GR" sz="2400" b="1" smtClean="0"/>
              <a:t>επεξεργαστή κειμένου </a:t>
            </a:r>
            <a:r>
              <a:rPr lang="el-GR" sz="2400" smtClean="0"/>
              <a:t>διευκολύνει τα παιδιά στο σχηματισμό γραμμάτων και λέξεων και προσφέρει πολύ γρήγορα ένα αισθητικά άρτιο αποτέλεσμα</a:t>
            </a:r>
            <a:r>
              <a:rPr lang="el-GR" sz="2400" smtClean="0">
                <a:solidFill>
                  <a:srgbClr val="0070C0"/>
                </a:solidFill>
              </a:rPr>
              <a:t>.</a:t>
            </a:r>
          </a:p>
          <a:p>
            <a:pPr lvl="1" algn="just"/>
            <a:r>
              <a:rPr lang="el-GR" sz="2400" smtClean="0"/>
              <a:t>Το ίδιο ισχύει και για το </a:t>
            </a:r>
            <a:r>
              <a:rPr lang="el-GR" sz="2400" b="1" smtClean="0"/>
              <a:t>πρόγραμμα ζωγραφικής</a:t>
            </a:r>
            <a:r>
              <a:rPr lang="el-GR" sz="2400" smtClean="0"/>
              <a:t> σε ανάλογες δραστηριότητες. </a:t>
            </a:r>
          </a:p>
          <a:p>
            <a:pPr>
              <a:buFont typeface="Wingdings 2" panose="05020102010507070707" pitchFamily="18" charset="2"/>
              <a:buNone/>
            </a:pPr>
            <a:endParaRPr lang="el-GR" smtClean="0"/>
          </a:p>
          <a:p>
            <a:pPr>
              <a:lnSpc>
                <a:spcPct val="80000"/>
              </a:lnSpc>
              <a:buFont typeface="Wingdings 2" panose="05020102010507070707" pitchFamily="18" charset="2"/>
              <a:buNone/>
            </a:pPr>
            <a:endParaRPr lang="en-GB" sz="2800" smtClean="0">
              <a:solidFill>
                <a:srgbClr val="FF0000"/>
              </a:solidFill>
            </a:endParaRPr>
          </a:p>
        </p:txBody>
      </p:sp>
      <p:sp>
        <p:nvSpPr>
          <p:cNvPr id="4198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13840A1-A9E9-40A4-B9E4-590A0EF3F9BE}" type="slidenum">
              <a:rPr lang="en-US" sz="1200" smtClean="0">
                <a:solidFill>
                  <a:srgbClr val="B5A788"/>
                </a:solidFill>
              </a:rPr>
              <a:pPr>
                <a:spcBef>
                  <a:spcPct val="0"/>
                </a:spcBef>
                <a:buClrTx/>
                <a:buSzTx/>
                <a:buFontTx/>
                <a:buNone/>
              </a:pPr>
              <a:t>16</a:t>
            </a:fld>
            <a:endParaRPr lang="en-US" sz="1200" smtClean="0">
              <a:solidFill>
                <a:srgbClr val="B5A788"/>
              </a:solidFill>
            </a:endParaRPr>
          </a:p>
        </p:txBody>
      </p:sp>
    </p:spTree>
    <p:extLst>
      <p:ext uri="{BB962C8B-B14F-4D97-AF65-F5344CB8AC3E}">
        <p14:creationId xmlns:p14="http://schemas.microsoft.com/office/powerpoint/2010/main" val="3593655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762001" y="22225"/>
            <a:ext cx="8210550" cy="1462088"/>
          </a:xfrm>
        </p:spPr>
        <p:txBody>
          <a:bodyPr/>
          <a:lstStyle/>
          <a:p>
            <a:pPr>
              <a:defRPr/>
            </a:pPr>
            <a:r>
              <a:rPr lang="el-GR" sz="3600" b="1" dirty="0" smtClean="0"/>
              <a:t>Προφορικός και γραπτός λόγος: Κατηγορίες Εφαρμογών (2)</a:t>
            </a:r>
            <a:endParaRPr lang="el-GR" sz="3600" b="1" dirty="0"/>
          </a:p>
        </p:txBody>
      </p:sp>
      <p:sp>
        <p:nvSpPr>
          <p:cNvPr id="44035" name="Rectangle 3"/>
          <p:cNvSpPr>
            <a:spLocks noGrp="1" noChangeArrowheads="1"/>
          </p:cNvSpPr>
          <p:nvPr>
            <p:ph type="body" idx="1"/>
          </p:nvPr>
        </p:nvSpPr>
        <p:spPr>
          <a:xfrm>
            <a:off x="1000125" y="1412875"/>
            <a:ext cx="8035925" cy="4892675"/>
          </a:xfrm>
        </p:spPr>
        <p:txBody>
          <a:bodyPr>
            <a:normAutofit lnSpcReduction="10000"/>
          </a:bodyPr>
          <a:lstStyle/>
          <a:p>
            <a:pPr algn="just">
              <a:lnSpc>
                <a:spcPct val="80000"/>
              </a:lnSpc>
              <a:buFont typeface="Wingdings 2" panose="05020102010507070707" pitchFamily="18" charset="2"/>
              <a:buNone/>
              <a:defRPr/>
            </a:pPr>
            <a:r>
              <a:rPr lang="el-GR" b="1" dirty="0" smtClean="0"/>
              <a:t>Εκπαιδευτικά λογισμικά </a:t>
            </a:r>
          </a:p>
          <a:p>
            <a:pPr algn="just">
              <a:lnSpc>
                <a:spcPct val="80000"/>
              </a:lnSpc>
              <a:defRPr/>
            </a:pPr>
            <a:r>
              <a:rPr lang="el-GR" sz="2800" dirty="0" smtClean="0"/>
              <a:t>Επεξεργασία κειμένου με ειδικό λογισμικό </a:t>
            </a:r>
          </a:p>
          <a:p>
            <a:pPr algn="just">
              <a:lnSpc>
                <a:spcPct val="80000"/>
              </a:lnSpc>
              <a:defRPr/>
            </a:pPr>
            <a:r>
              <a:rPr lang="el-GR" sz="2800" dirty="0" smtClean="0"/>
              <a:t>Εργαλεία σύνθεσης ιστοριών </a:t>
            </a:r>
          </a:p>
          <a:p>
            <a:pPr algn="just">
              <a:lnSpc>
                <a:spcPct val="80000"/>
              </a:lnSpc>
              <a:defRPr/>
            </a:pPr>
            <a:r>
              <a:rPr lang="el-GR" sz="2800" dirty="0" smtClean="0"/>
              <a:t>Εννοιολογική χαρτογράφηση </a:t>
            </a:r>
          </a:p>
          <a:p>
            <a:pPr algn="just">
              <a:lnSpc>
                <a:spcPct val="80000"/>
              </a:lnSpc>
              <a:defRPr/>
            </a:pPr>
            <a:r>
              <a:rPr lang="el-GR" sz="2800" dirty="0" smtClean="0"/>
              <a:t>Συστήματα πολυμέσων (ηλεκτρονικά βιβλία παραμυθιών, διήγηση ψηφιακών ιστοριών)</a:t>
            </a:r>
          </a:p>
          <a:p>
            <a:pPr algn="just">
              <a:lnSpc>
                <a:spcPct val="80000"/>
              </a:lnSpc>
              <a:defRPr/>
            </a:pPr>
            <a:r>
              <a:rPr lang="el-GR" sz="2800" dirty="0" smtClean="0"/>
              <a:t>Λογισμικά «κλειστού» τύπου π.χ. για εκμάθηση γραμμάτων</a:t>
            </a:r>
          </a:p>
          <a:p>
            <a:pPr algn="just">
              <a:lnSpc>
                <a:spcPct val="80000"/>
              </a:lnSpc>
              <a:defRPr/>
            </a:pPr>
            <a:r>
              <a:rPr lang="el-GR" sz="2800" b="1" dirty="0" smtClean="0">
                <a:solidFill>
                  <a:schemeClr val="tx1">
                    <a:lumMod val="50000"/>
                    <a:lumOff val="50000"/>
                  </a:schemeClr>
                </a:solidFill>
              </a:rPr>
              <a:t>Φωνητικά συστήματα: απαγγελία γραπτού λόγου </a:t>
            </a:r>
            <a:endParaRPr lang="en-GB" sz="2800" b="1" dirty="0" smtClean="0">
              <a:solidFill>
                <a:schemeClr val="tx1">
                  <a:lumMod val="50000"/>
                  <a:lumOff val="50000"/>
                </a:schemeClr>
              </a:solidFill>
            </a:endParaRPr>
          </a:p>
          <a:p>
            <a:pPr algn="just">
              <a:lnSpc>
                <a:spcPct val="80000"/>
              </a:lnSpc>
              <a:defRPr/>
            </a:pPr>
            <a:r>
              <a:rPr lang="el-GR" sz="2800" b="1" dirty="0" smtClean="0">
                <a:solidFill>
                  <a:schemeClr val="tx1">
                    <a:lumMod val="50000"/>
                    <a:lumOff val="50000"/>
                  </a:schemeClr>
                </a:solidFill>
              </a:rPr>
              <a:t>Προγράμματα επικοινωνίας και υπηρεσίες στο Διαδίκτυο </a:t>
            </a:r>
            <a:r>
              <a:rPr lang="el-GR" sz="2800" dirty="0" smtClean="0">
                <a:solidFill>
                  <a:schemeClr val="tx1">
                    <a:lumMod val="95000"/>
                    <a:lumOff val="5000"/>
                  </a:schemeClr>
                </a:solidFill>
              </a:rPr>
              <a:t>(εργαλεία </a:t>
            </a:r>
            <a:r>
              <a:rPr lang="en-US" sz="2800" dirty="0" smtClean="0">
                <a:solidFill>
                  <a:schemeClr val="tx1">
                    <a:lumMod val="95000"/>
                    <a:lumOff val="5000"/>
                  </a:schemeClr>
                </a:solidFill>
              </a:rPr>
              <a:t>Web</a:t>
            </a:r>
            <a:r>
              <a:rPr lang="el-GR" sz="2800" dirty="0" smtClean="0">
                <a:solidFill>
                  <a:schemeClr val="tx1">
                    <a:lumMod val="95000"/>
                    <a:lumOff val="5000"/>
                  </a:schemeClr>
                </a:solidFill>
              </a:rPr>
              <a:t> </a:t>
            </a:r>
            <a:r>
              <a:rPr lang="en-US" sz="2800" dirty="0" smtClean="0">
                <a:solidFill>
                  <a:schemeClr val="tx1">
                    <a:lumMod val="95000"/>
                    <a:lumOff val="5000"/>
                  </a:schemeClr>
                </a:solidFill>
              </a:rPr>
              <a:t>2.0</a:t>
            </a:r>
            <a:r>
              <a:rPr lang="el-GR" sz="2800" dirty="0" smtClean="0">
                <a:solidFill>
                  <a:schemeClr val="tx1">
                    <a:lumMod val="95000"/>
                    <a:lumOff val="5000"/>
                  </a:schemeClr>
                </a:solidFill>
              </a:rPr>
              <a:t>, σύγχρονη &amp; ασύγχρονη επικοινωνία, εφαρμογές φορητής υπολογιστικής συσκευής</a:t>
            </a:r>
            <a:r>
              <a:rPr lang="en-US" sz="2800" dirty="0" smtClean="0">
                <a:solidFill>
                  <a:schemeClr val="tx1">
                    <a:lumMod val="95000"/>
                    <a:lumOff val="5000"/>
                  </a:schemeClr>
                </a:solidFill>
              </a:rPr>
              <a:t>)</a:t>
            </a:r>
            <a:r>
              <a:rPr lang="el-GR" sz="2800" dirty="0" smtClean="0">
                <a:solidFill>
                  <a:schemeClr val="tx1">
                    <a:lumMod val="95000"/>
                    <a:lumOff val="5000"/>
                  </a:schemeClr>
                </a:solidFill>
              </a:rPr>
              <a:t>.</a:t>
            </a:r>
          </a:p>
        </p:txBody>
      </p:sp>
      <p:sp>
        <p:nvSpPr>
          <p:cNvPr id="44037"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CB1039B-2A15-4FEB-90F4-45179D73F887}" type="slidenum">
              <a:rPr lang="en-US" sz="1200" smtClean="0">
                <a:solidFill>
                  <a:srgbClr val="B5A788"/>
                </a:solidFill>
              </a:rPr>
              <a:pPr>
                <a:spcBef>
                  <a:spcPct val="0"/>
                </a:spcBef>
                <a:buClrTx/>
                <a:buSzTx/>
                <a:buFontTx/>
                <a:buNone/>
              </a:pPr>
              <a:t>17</a:t>
            </a:fld>
            <a:endParaRPr lang="en-US" sz="1200" smtClean="0">
              <a:solidFill>
                <a:srgbClr val="B5A788"/>
              </a:solidFill>
            </a:endParaRPr>
          </a:p>
        </p:txBody>
      </p:sp>
    </p:spTree>
    <p:extLst>
      <p:ext uri="{BB962C8B-B14F-4D97-AF65-F5344CB8AC3E}">
        <p14:creationId xmlns:p14="http://schemas.microsoft.com/office/powerpoint/2010/main" val="4075241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bwMode="auto">
          <a:xfrm>
            <a:off x="1042988" y="115888"/>
            <a:ext cx="7850187" cy="144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l-GR" sz="3900" b="1" smtClean="0">
                <a:effectLst/>
                <a:latin typeface="Arial" panose="020B0604020202020204" pitchFamily="34" charset="0"/>
              </a:rPr>
              <a:t>Προφορική Επικοινωνία /  Ομιλία &amp; Ακρόαση</a:t>
            </a:r>
          </a:p>
        </p:txBody>
      </p:sp>
      <p:sp>
        <p:nvSpPr>
          <p:cNvPr id="46083" name="Rectangle 3"/>
          <p:cNvSpPr>
            <a:spLocks noGrp="1"/>
          </p:cNvSpPr>
          <p:nvPr>
            <p:ph type="body" idx="4294967295"/>
          </p:nvPr>
        </p:nvSpPr>
        <p:spPr>
          <a:xfrm>
            <a:off x="887413" y="1484313"/>
            <a:ext cx="8005762" cy="4821237"/>
          </a:xfrm>
        </p:spPr>
        <p:txBody>
          <a:bodyPr>
            <a:normAutofit lnSpcReduction="10000"/>
          </a:bodyPr>
          <a:lstStyle/>
          <a:p>
            <a:pPr algn="just">
              <a:lnSpc>
                <a:spcPct val="80000"/>
              </a:lnSpc>
            </a:pPr>
            <a:r>
              <a:rPr lang="el-GR" sz="2400" dirty="0" smtClean="0">
                <a:latin typeface="Arial" panose="020B0604020202020204" pitchFamily="34" charset="0"/>
              </a:rPr>
              <a:t>Οι ΤΠΕ λειτουργούν ως αφορμή και κίνητρο ώστε να δοθούν ευκαιρίες στα παιδιά να αφηγούνται, διηγούνται, περιγράφουν, εξηγούν, ερμηνεύουν, επιχειρηματολογούν, εμπλουτίζουν τον προφορικό τους λόγο και  να αποκτούν σταδιακά φωνολογική επίγνωση.</a:t>
            </a:r>
          </a:p>
          <a:p>
            <a:pPr algn="just">
              <a:lnSpc>
                <a:spcPct val="80000"/>
              </a:lnSpc>
            </a:pPr>
            <a:r>
              <a:rPr lang="el-GR" sz="2400" dirty="0" smtClean="0">
                <a:latin typeface="Arial" panose="020B0604020202020204" pitchFamily="34" charset="0"/>
              </a:rPr>
              <a:t>Με αφορμή δηλαδή κάποιο εκπαιδευτικό λογισμικό ή άλλου είδους </a:t>
            </a:r>
            <a:r>
              <a:rPr lang="el-GR" sz="2400" b="1" dirty="0" smtClean="0">
                <a:solidFill>
                  <a:schemeClr val="tx1">
                    <a:lumMod val="50000"/>
                    <a:lumOff val="50000"/>
                  </a:schemeClr>
                </a:solidFill>
                <a:latin typeface="Arial" panose="020B0604020202020204" pitchFamily="34" charset="0"/>
              </a:rPr>
              <a:t>ψηφιακό μέσο </a:t>
            </a:r>
            <a:r>
              <a:rPr lang="el-GR" sz="2400" dirty="0" smtClean="0">
                <a:latin typeface="Arial" panose="020B0604020202020204" pitchFamily="34" charset="0"/>
              </a:rPr>
              <a:t>(λογισμικό γενικής χρήσης, φωτογραφικό-ψηφιακό υλικό) τα παιδιά ενθαρρύνονται  να εκφράσουν προφορικά όλα αυτά που άκουσαν, είδαν, σκέφτηκαν, στα εν λόγω λογισμικά, εξασκώντας όλες τις παραπάνω δεξιότητες</a:t>
            </a:r>
          </a:p>
          <a:p>
            <a:pPr algn="just">
              <a:lnSpc>
                <a:spcPct val="80000"/>
              </a:lnSpc>
            </a:pPr>
            <a:r>
              <a:rPr lang="el-GR" sz="2000" b="1" dirty="0" smtClean="0">
                <a:latin typeface="Arial" panose="020B0604020202020204" pitchFamily="34" charset="0"/>
              </a:rPr>
              <a:t>Παράδειγμα: </a:t>
            </a:r>
          </a:p>
          <a:p>
            <a:pPr lvl="1" algn="just">
              <a:lnSpc>
                <a:spcPct val="80000"/>
              </a:lnSpc>
            </a:pPr>
            <a:r>
              <a:rPr lang="el-GR" sz="2000" dirty="0" smtClean="0">
                <a:latin typeface="Arial" panose="020B0604020202020204" pitchFamily="34" charset="0"/>
              </a:rPr>
              <a:t>Τα παιδιά κάθε φορά που έρχονται σε επαφή  με ένα ηλεκτρονικό βιβλίο ή </a:t>
            </a:r>
            <a:r>
              <a:rPr lang="el-GR" sz="2000" dirty="0" smtClean="0">
                <a:solidFill>
                  <a:schemeClr val="tx1">
                    <a:lumMod val="50000"/>
                    <a:lumOff val="50000"/>
                  </a:schemeClr>
                </a:solidFill>
                <a:latin typeface="Arial" panose="020B0604020202020204" pitchFamily="34" charset="0"/>
              </a:rPr>
              <a:t>δημιουργούν μια παρουσίαση για την εικονογράφηση της ιστορίας τους  </a:t>
            </a:r>
            <a:r>
              <a:rPr lang="el-GR" sz="2000" dirty="0" smtClean="0">
                <a:latin typeface="Arial" panose="020B0604020202020204" pitchFamily="34" charset="0"/>
              </a:rPr>
              <a:t>εμπλουτίζουν το λεξιλόγιό τους, </a:t>
            </a:r>
            <a:r>
              <a:rPr lang="el-GR" sz="2000" dirty="0" smtClean="0">
                <a:solidFill>
                  <a:schemeClr val="tx1">
                    <a:lumMod val="50000"/>
                    <a:lumOff val="50000"/>
                  </a:schemeClr>
                </a:solidFill>
                <a:latin typeface="Arial" panose="020B0604020202020204" pitchFamily="34" charset="0"/>
              </a:rPr>
              <a:t>περιγράφουν, εξηγούν και διηγούνται.</a:t>
            </a:r>
          </a:p>
        </p:txBody>
      </p:sp>
      <p:sp>
        <p:nvSpPr>
          <p:cNvPr id="4608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2907DB8-6368-4D92-86E3-DCF926AE5A11}" type="slidenum">
              <a:rPr lang="en-US" sz="1200" smtClean="0">
                <a:solidFill>
                  <a:srgbClr val="B5A788"/>
                </a:solidFill>
              </a:rPr>
              <a:pPr>
                <a:spcBef>
                  <a:spcPct val="0"/>
                </a:spcBef>
                <a:buClrTx/>
                <a:buSzTx/>
                <a:buFontTx/>
                <a:buNone/>
              </a:pPr>
              <a:t>18</a:t>
            </a:fld>
            <a:endParaRPr lang="en-US" sz="1200" smtClean="0">
              <a:solidFill>
                <a:srgbClr val="B5A788"/>
              </a:solidFill>
            </a:endParaRPr>
          </a:p>
        </p:txBody>
      </p:sp>
    </p:spTree>
    <p:extLst>
      <p:ext uri="{BB962C8B-B14F-4D97-AF65-F5344CB8AC3E}">
        <p14:creationId xmlns:p14="http://schemas.microsoft.com/office/powerpoint/2010/main" val="3154388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bwMode="auto">
          <a:xfrm>
            <a:off x="660401" y="260350"/>
            <a:ext cx="7954962" cy="936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l-GR" sz="4000" b="1" dirty="0" smtClean="0">
                <a:effectLst>
                  <a:outerShdw blurRad="38100" dist="38100" dir="2700000" algn="tl">
                    <a:srgbClr val="000000">
                      <a:alpha val="43137"/>
                    </a:srgbClr>
                  </a:outerShdw>
                </a:effectLst>
                <a:latin typeface="Arial" charset="0"/>
              </a:rPr>
              <a:t>Ανάγνωση</a:t>
            </a:r>
          </a:p>
        </p:txBody>
      </p:sp>
      <p:sp>
        <p:nvSpPr>
          <p:cNvPr id="48131" name="Rectangle 3"/>
          <p:cNvSpPr>
            <a:spLocks noGrp="1"/>
          </p:cNvSpPr>
          <p:nvPr>
            <p:ph type="body" idx="4294967295"/>
          </p:nvPr>
        </p:nvSpPr>
        <p:spPr>
          <a:xfrm>
            <a:off x="827882" y="1105102"/>
            <a:ext cx="8075612" cy="5351462"/>
          </a:xfrm>
        </p:spPr>
        <p:txBody>
          <a:bodyPr/>
          <a:lstStyle/>
          <a:p>
            <a:pPr algn="just">
              <a:lnSpc>
                <a:spcPct val="80000"/>
              </a:lnSpc>
            </a:pPr>
            <a:r>
              <a:rPr lang="el-GR" sz="2400" dirty="0" smtClean="0">
                <a:latin typeface="Arial" panose="020B0604020202020204" pitchFamily="34" charset="0"/>
              </a:rPr>
              <a:t>Τα παιδιά θα πρέπει να έρχονται αβίαστα σε επαφή με διαφορετικές εκδοχές του γραπτού λόγου (στην προκειμένη περίπτωση πηγές γραπτού λόγου σε ψηφιακή μορφή) και να τους δίνονται ευκαιρίες ώστε:</a:t>
            </a:r>
          </a:p>
          <a:p>
            <a:pPr lvl="1" algn="just">
              <a:lnSpc>
                <a:spcPct val="80000"/>
              </a:lnSpc>
            </a:pPr>
            <a:r>
              <a:rPr lang="el-GR" sz="2400" dirty="0" smtClean="0">
                <a:latin typeface="Arial" panose="020B0604020202020204" pitchFamily="34" charset="0"/>
              </a:rPr>
              <a:t> να κατανοούν την αξία του γραπτού λόγου στις διαφορετικές εκδοχές του, να υιοθετούν βασικές συμβάσεις ανάγνωσης, να ακούν και να κατανοούν τον προφορικό λόγο, να απομνημονεύουν μικρά κείμενα, να εντοπίζουν οικείες λέξεις από το περιβάλλον τους, να μπορούν να δέχονται και να αξιοποιούν διάφορες πληροφορίες γραπτού λόγου (από αφίσες, έργα τέχνης, περιοδικά, ηλεκτρονικές εγκυκλοπαίδειες)</a:t>
            </a:r>
          </a:p>
          <a:p>
            <a:pPr algn="just">
              <a:lnSpc>
                <a:spcPct val="80000"/>
              </a:lnSpc>
            </a:pPr>
            <a:r>
              <a:rPr lang="el-GR" sz="2000" b="1" dirty="0" smtClean="0">
                <a:latin typeface="Arial" panose="020B0604020202020204" pitchFamily="34" charset="0"/>
              </a:rPr>
              <a:t>Παράδειγμα: </a:t>
            </a:r>
          </a:p>
          <a:p>
            <a:pPr lvl="1" algn="just">
              <a:lnSpc>
                <a:spcPct val="80000"/>
              </a:lnSpc>
            </a:pPr>
            <a:r>
              <a:rPr lang="el-GR" sz="1600" dirty="0" smtClean="0">
                <a:solidFill>
                  <a:schemeClr val="tx1">
                    <a:lumMod val="50000"/>
                    <a:lumOff val="50000"/>
                  </a:schemeClr>
                </a:solidFill>
                <a:latin typeface="Arial" panose="020B0604020202020204" pitchFamily="34" charset="0"/>
              </a:rPr>
              <a:t>Τα παιδιά χρησιμοποιώντας ηλεκτρονικά βιβλία υιοθετούν βασικές συμβάσεις ανάγνωσης </a:t>
            </a:r>
            <a:r>
              <a:rPr lang="el-GR" sz="1600" dirty="0" err="1" smtClean="0">
                <a:solidFill>
                  <a:schemeClr val="tx1">
                    <a:lumMod val="50000"/>
                    <a:lumOff val="50000"/>
                  </a:schemeClr>
                </a:solidFill>
                <a:latin typeface="Arial" panose="020B0604020202020204" pitchFamily="34" charset="0"/>
              </a:rPr>
              <a:t>αλληλεπιδρώντας</a:t>
            </a:r>
            <a:r>
              <a:rPr lang="el-GR" sz="1600" dirty="0" smtClean="0">
                <a:solidFill>
                  <a:schemeClr val="tx1">
                    <a:lumMod val="50000"/>
                    <a:lumOff val="50000"/>
                  </a:schemeClr>
                </a:solidFill>
                <a:latin typeface="Arial" panose="020B0604020202020204" pitchFamily="34" charset="0"/>
              </a:rPr>
              <a:t> για το ξεφύλλισμα του βιβλίου. Επιπλέον τους παρέχεται η δυνατότητα να ακούσουν την ιστορία με το δικό τους ρυθμό  χρησιμοποιώντας τις επιλογές της εφαρμογής (έναρξη/παύση) και να οδηγηθούν συνεπώς στην κατανόηση του προφορικού λόγου.</a:t>
            </a:r>
          </a:p>
          <a:p>
            <a:pPr>
              <a:lnSpc>
                <a:spcPct val="80000"/>
              </a:lnSpc>
            </a:pPr>
            <a:endParaRPr lang="el-GR" sz="2400" dirty="0" smtClean="0">
              <a:solidFill>
                <a:schemeClr val="tx1">
                  <a:lumMod val="50000"/>
                  <a:lumOff val="50000"/>
                </a:schemeClr>
              </a:solidFill>
              <a:latin typeface="Arial" panose="020B0604020202020204" pitchFamily="34" charset="0"/>
            </a:endParaRPr>
          </a:p>
        </p:txBody>
      </p:sp>
      <p:sp>
        <p:nvSpPr>
          <p:cNvPr id="4813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D4687C2-D6B1-4015-95C5-3D6FC6574B01}" type="slidenum">
              <a:rPr lang="en-US" sz="1200" smtClean="0">
                <a:solidFill>
                  <a:srgbClr val="B5A788"/>
                </a:solidFill>
              </a:rPr>
              <a:pPr>
                <a:spcBef>
                  <a:spcPct val="0"/>
                </a:spcBef>
                <a:buClrTx/>
                <a:buSzTx/>
                <a:buFontTx/>
                <a:buNone/>
              </a:pPr>
              <a:t>19</a:t>
            </a:fld>
            <a:endParaRPr lang="en-US" sz="1200" smtClean="0">
              <a:solidFill>
                <a:srgbClr val="B5A788"/>
              </a:solidFill>
            </a:endParaRPr>
          </a:p>
        </p:txBody>
      </p:sp>
    </p:spTree>
    <p:extLst>
      <p:ext uri="{BB962C8B-B14F-4D97-AF65-F5344CB8AC3E}">
        <p14:creationId xmlns:p14="http://schemas.microsoft.com/office/powerpoint/2010/main" val="1213397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587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bwMode="auto">
          <a:xfrm>
            <a:off x="549275" y="258763"/>
            <a:ext cx="749935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a:defRPr/>
            </a:pPr>
            <a:r>
              <a:rPr lang="el-GR" b="1" dirty="0" smtClean="0">
                <a:effectLst>
                  <a:outerShdw blurRad="38100" dist="38100" dir="2700000" algn="tl">
                    <a:srgbClr val="000000">
                      <a:alpha val="43137"/>
                    </a:srgbClr>
                  </a:outerShdw>
                </a:effectLst>
                <a:latin typeface="Arial" charset="0"/>
              </a:rPr>
              <a:t>Γραπτή Επικοινωνία - Γραφή</a:t>
            </a:r>
          </a:p>
        </p:txBody>
      </p:sp>
      <p:sp>
        <p:nvSpPr>
          <p:cNvPr id="50179" name="Rectangle 3"/>
          <p:cNvSpPr>
            <a:spLocks noGrp="1"/>
          </p:cNvSpPr>
          <p:nvPr>
            <p:ph type="body" idx="4294967295"/>
          </p:nvPr>
        </p:nvSpPr>
        <p:spPr>
          <a:xfrm>
            <a:off x="685800" y="1401763"/>
            <a:ext cx="8248650" cy="5195887"/>
          </a:xfrm>
        </p:spPr>
        <p:txBody>
          <a:bodyPr/>
          <a:lstStyle/>
          <a:p>
            <a:pPr algn="just"/>
            <a:r>
              <a:rPr lang="el-GR" sz="2400" dirty="0" smtClean="0">
                <a:latin typeface="Arial" panose="020B0604020202020204" pitchFamily="34" charset="0"/>
              </a:rPr>
              <a:t>Θα πρέπει τα παιδιά να κατανοούν το γιατί και το πώς γράφουμε χρησιμοποιώντας ηλεκτρονικό υπολογιστή, να συνειδητοποιούν δηλαδή την κοινωνική διάσταση του ηλεκτρονικού γραπτού λόγου ώστε:</a:t>
            </a:r>
          </a:p>
          <a:p>
            <a:pPr lvl="1" algn="just"/>
            <a:r>
              <a:rPr lang="el-GR" sz="2000" dirty="0" smtClean="0">
                <a:latin typeface="Arial" panose="020B0604020202020204" pitchFamily="34" charset="0"/>
              </a:rPr>
              <a:t>Να κατανοούν την αξία της χρήσης του γραπτού λόγου με τη χρήση υπολογιστή ώστε να μπορούν να επικοινωνούν, να εκφράζονται και να ανταλλάσσουν πληροφορίες</a:t>
            </a:r>
          </a:p>
          <a:p>
            <a:pPr lvl="1" algn="just"/>
            <a:r>
              <a:rPr lang="el-GR" sz="2000" dirty="0" smtClean="0">
                <a:latin typeface="Arial" panose="020B0604020202020204" pitchFamily="34" charset="0"/>
              </a:rPr>
              <a:t>Να μάθουν να χρησιμοποιούν το πληκτρολόγιο ώστε να γράφουν το όνομά τους και μικρές λέξεις ώστε να διεκπεραιώνουν μικρά καθημερινά τους προβλήματα </a:t>
            </a:r>
            <a:r>
              <a:rPr lang="el-GR" sz="2000" b="1" dirty="0" smtClean="0">
                <a:solidFill>
                  <a:schemeClr val="tx1">
                    <a:lumMod val="50000"/>
                    <a:lumOff val="50000"/>
                  </a:schemeClr>
                </a:solidFill>
                <a:latin typeface="Arial" panose="020B0604020202020204" pitchFamily="34" charset="0"/>
              </a:rPr>
              <a:t>με αισθητικά άρτιο αποτέλεσμα</a:t>
            </a:r>
          </a:p>
          <a:p>
            <a:pPr lvl="1" algn="just"/>
            <a:r>
              <a:rPr lang="el-GR" sz="2000" b="1" dirty="0" smtClean="0">
                <a:latin typeface="Arial" panose="020B0604020202020204" pitchFamily="34" charset="0"/>
              </a:rPr>
              <a:t>Παράδειγμα</a:t>
            </a:r>
            <a:r>
              <a:rPr lang="el-GR" sz="2000" dirty="0" smtClean="0">
                <a:latin typeface="Arial" panose="020B0604020202020204" pitchFamily="34" charset="0"/>
              </a:rPr>
              <a:t>:</a:t>
            </a:r>
          </a:p>
          <a:p>
            <a:pPr lvl="2" algn="just"/>
            <a:r>
              <a:rPr lang="el-GR" sz="1600" dirty="0" smtClean="0">
                <a:latin typeface="Arial" panose="020B0604020202020204" pitchFamily="34" charset="0"/>
              </a:rPr>
              <a:t> Τα παιδιά χρησιμοποιούν λογισμικά γενικής χρήσης ή εκπαιδευτικά λογισμικά </a:t>
            </a:r>
            <a:r>
              <a:rPr lang="el-GR" sz="1600" dirty="0" smtClean="0">
                <a:solidFill>
                  <a:schemeClr val="tx1">
                    <a:lumMod val="50000"/>
                    <a:lumOff val="50000"/>
                  </a:schemeClr>
                </a:solidFill>
                <a:latin typeface="Arial" panose="020B0604020202020204" pitchFamily="34" charset="0"/>
              </a:rPr>
              <a:t>ή εφαρμογές </a:t>
            </a:r>
            <a:r>
              <a:rPr lang="en-US" sz="1600" dirty="0" smtClean="0">
                <a:solidFill>
                  <a:schemeClr val="tx1">
                    <a:lumMod val="50000"/>
                    <a:lumOff val="50000"/>
                  </a:schemeClr>
                </a:solidFill>
                <a:latin typeface="Arial" panose="020B0604020202020204" pitchFamily="34" charset="0"/>
              </a:rPr>
              <a:t>Web2.0 </a:t>
            </a:r>
            <a:r>
              <a:rPr lang="el-GR" sz="1600" dirty="0" smtClean="0">
                <a:solidFill>
                  <a:schemeClr val="tx1">
                    <a:lumMod val="50000"/>
                    <a:lumOff val="50000"/>
                  </a:schemeClr>
                </a:solidFill>
                <a:latin typeface="Arial" panose="020B0604020202020204" pitchFamily="34" charset="0"/>
              </a:rPr>
              <a:t>και φορητών υπολογιστικών συσκευών  </a:t>
            </a:r>
            <a:r>
              <a:rPr lang="el-GR" sz="1600" dirty="0" smtClean="0">
                <a:latin typeface="Arial" panose="020B0604020202020204" pitchFamily="34" charset="0"/>
              </a:rPr>
              <a:t>για να γράψουν γράμματα και να συνθέσουν μικρές λέξεις ή φράσεις. </a:t>
            </a:r>
          </a:p>
        </p:txBody>
      </p:sp>
      <p:sp>
        <p:nvSpPr>
          <p:cNvPr id="5018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D3E523C-E511-4DB1-B416-C2E0188CD1F8}" type="slidenum">
              <a:rPr lang="en-US" sz="1200" smtClean="0">
                <a:solidFill>
                  <a:srgbClr val="B5A788"/>
                </a:solidFill>
              </a:rPr>
              <a:pPr>
                <a:spcBef>
                  <a:spcPct val="0"/>
                </a:spcBef>
                <a:buClrTx/>
                <a:buSzTx/>
                <a:buFontTx/>
                <a:buNone/>
              </a:pPr>
              <a:t>20</a:t>
            </a:fld>
            <a:endParaRPr lang="en-US" sz="1200" smtClean="0">
              <a:solidFill>
                <a:srgbClr val="B5A788"/>
              </a:solidFill>
            </a:endParaRPr>
          </a:p>
        </p:txBody>
      </p:sp>
    </p:spTree>
    <p:extLst>
      <p:ext uri="{BB962C8B-B14F-4D97-AF65-F5344CB8AC3E}">
        <p14:creationId xmlns:p14="http://schemas.microsoft.com/office/powerpoint/2010/main" val="3428585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042988" y="142875"/>
            <a:ext cx="7900987" cy="1125538"/>
          </a:xfrm>
        </p:spPr>
        <p:txBody>
          <a:bodyPr>
            <a:noAutofit/>
          </a:bodyPr>
          <a:lstStyle/>
          <a:p>
            <a:pPr>
              <a:defRPr/>
            </a:pPr>
            <a:r>
              <a:rPr lang="el-GR" sz="4000" b="1" dirty="0" smtClean="0"/>
              <a:t>Γραφή και Ανάγνωση: Παραδείγματα λογισμικών</a:t>
            </a:r>
            <a:endParaRPr lang="el-GR" sz="4000" b="1" dirty="0"/>
          </a:p>
        </p:txBody>
      </p:sp>
      <p:sp>
        <p:nvSpPr>
          <p:cNvPr id="52228" name="Rectangle 3"/>
          <p:cNvSpPr>
            <a:spLocks noGrp="1" noChangeArrowheads="1"/>
          </p:cNvSpPr>
          <p:nvPr>
            <p:ph type="body" idx="1"/>
          </p:nvPr>
        </p:nvSpPr>
        <p:spPr>
          <a:xfrm>
            <a:off x="1042988" y="1484313"/>
            <a:ext cx="7993062" cy="5100637"/>
          </a:xfrm>
        </p:spPr>
        <p:txBody>
          <a:bodyPr/>
          <a:lstStyle/>
          <a:p>
            <a:pPr algn="just">
              <a:lnSpc>
                <a:spcPct val="80000"/>
              </a:lnSpc>
            </a:pPr>
            <a:r>
              <a:rPr lang="el-GR" sz="2400" b="1" dirty="0" smtClean="0"/>
              <a:t>Επεξεργασία Κειμένου </a:t>
            </a:r>
            <a:r>
              <a:rPr lang="el-GR" sz="2400" dirty="0" smtClean="0"/>
              <a:t>(όλα τα διαθέσιμα λογισμικά)</a:t>
            </a:r>
            <a:endParaRPr lang="el-GR" sz="2400" b="1" dirty="0" smtClean="0"/>
          </a:p>
          <a:p>
            <a:pPr algn="just">
              <a:lnSpc>
                <a:spcPct val="80000"/>
              </a:lnSpc>
            </a:pPr>
            <a:r>
              <a:rPr lang="el-GR" sz="2400" dirty="0" smtClean="0"/>
              <a:t>Σύνθεση </a:t>
            </a:r>
            <a:r>
              <a:rPr lang="el-GR" sz="2400" dirty="0" err="1" smtClean="0"/>
              <a:t>ισοριών</a:t>
            </a:r>
            <a:r>
              <a:rPr lang="el-GR" sz="2400" dirty="0" smtClean="0"/>
              <a:t> </a:t>
            </a:r>
            <a:r>
              <a:rPr lang="el-GR" sz="2400" dirty="0" smtClean="0"/>
              <a:t>(π.χ. </a:t>
            </a:r>
            <a:r>
              <a:rPr lang="en-GB" sz="2400" dirty="0" err="1" smtClean="0"/>
              <a:t>Kidpad</a:t>
            </a:r>
            <a:r>
              <a:rPr lang="en-GB" sz="2400" dirty="0" smtClean="0"/>
              <a:t>, Story Book Weaver</a:t>
            </a:r>
            <a:r>
              <a:rPr lang="el-GR" sz="2400" dirty="0" smtClean="0"/>
              <a:t> (</a:t>
            </a:r>
            <a:r>
              <a:rPr lang="en-GB" sz="2400" dirty="0" smtClean="0">
                <a:hlinkClick r:id="rId3"/>
              </a:rPr>
              <a:t>www.riverdeep.net</a:t>
            </a:r>
            <a:r>
              <a:rPr lang="el-GR" sz="2400" dirty="0" smtClean="0"/>
              <a:t>))</a:t>
            </a:r>
          </a:p>
          <a:p>
            <a:pPr algn="just">
              <a:lnSpc>
                <a:spcPct val="80000"/>
              </a:lnSpc>
            </a:pPr>
            <a:r>
              <a:rPr lang="el-GR" sz="2400" dirty="0" smtClean="0"/>
              <a:t>Λογισμικά παρουσίασης </a:t>
            </a:r>
          </a:p>
          <a:p>
            <a:pPr algn="just">
              <a:lnSpc>
                <a:spcPct val="80000"/>
              </a:lnSpc>
            </a:pPr>
            <a:r>
              <a:rPr lang="el-GR" sz="2400" dirty="0" smtClean="0"/>
              <a:t>Συστήματα πολυμέσων και εφαρμογές «κλειστού» τύπου </a:t>
            </a:r>
          </a:p>
          <a:p>
            <a:pPr lvl="1" algn="just">
              <a:lnSpc>
                <a:spcPct val="80000"/>
              </a:lnSpc>
            </a:pPr>
            <a:r>
              <a:rPr lang="el-GR" sz="2400" dirty="0" smtClean="0"/>
              <a:t>«Ζωντανά βιβλία» (</a:t>
            </a:r>
            <a:r>
              <a:rPr lang="en-GB" sz="2400" dirty="0" smtClean="0"/>
              <a:t>Living books</a:t>
            </a:r>
            <a:r>
              <a:rPr lang="el-GR" sz="2400" dirty="0" smtClean="0"/>
              <a:t>): λογισμικά πολυμέσων με απαγγελίες ιστοριών που μπορούν να συνδυαστούν με δραστηριότητες εξάσκησης και πρακτικής </a:t>
            </a:r>
          </a:p>
          <a:p>
            <a:pPr lvl="1" algn="just">
              <a:lnSpc>
                <a:spcPct val="80000"/>
              </a:lnSpc>
            </a:pPr>
            <a:r>
              <a:rPr lang="el-GR" sz="2400" dirty="0" smtClean="0"/>
              <a:t>Π.χ. Σάλτο και </a:t>
            </a:r>
            <a:r>
              <a:rPr lang="el-GR" sz="2400" dirty="0" err="1" smtClean="0"/>
              <a:t>Ζέλια</a:t>
            </a:r>
            <a:r>
              <a:rPr lang="el-GR" sz="2400" dirty="0" smtClean="0"/>
              <a:t>, </a:t>
            </a:r>
            <a:r>
              <a:rPr lang="el-GR" sz="2400" dirty="0" err="1" smtClean="0"/>
              <a:t>Ξεφτέρης</a:t>
            </a:r>
            <a:r>
              <a:rPr lang="en-GB" sz="2400" dirty="0" smtClean="0"/>
              <a:t>, </a:t>
            </a:r>
            <a:r>
              <a:rPr lang="en-GB" sz="2400" dirty="0" err="1" smtClean="0"/>
              <a:t>RAMKid</a:t>
            </a:r>
            <a:endParaRPr lang="en-GB" sz="2400" dirty="0" smtClean="0"/>
          </a:p>
          <a:p>
            <a:pPr lvl="1" algn="just">
              <a:lnSpc>
                <a:spcPct val="80000"/>
              </a:lnSpc>
            </a:pPr>
            <a:r>
              <a:rPr lang="en-US" sz="2400" dirty="0" smtClean="0">
                <a:solidFill>
                  <a:schemeClr val="tx1">
                    <a:lumMod val="50000"/>
                    <a:lumOff val="50000"/>
                  </a:schemeClr>
                </a:solidFill>
              </a:rPr>
              <a:t>E-books (</a:t>
            </a:r>
            <a:r>
              <a:rPr lang="el-GR" sz="2400" dirty="0" smtClean="0">
                <a:solidFill>
                  <a:schemeClr val="tx1">
                    <a:lumMod val="50000"/>
                    <a:lumOff val="50000"/>
                  </a:schemeClr>
                </a:solidFill>
              </a:rPr>
              <a:t>από διάφορους εκδοτικούς οίκους,</a:t>
            </a:r>
            <a:r>
              <a:rPr lang="el-GR" sz="2400" dirty="0" smtClean="0">
                <a:solidFill>
                  <a:srgbClr val="0070C0"/>
                </a:solidFill>
              </a:rPr>
              <a:t> </a:t>
            </a:r>
            <a:r>
              <a:rPr lang="en-GB" sz="2400" dirty="0" smtClean="0">
                <a:solidFill>
                  <a:srgbClr val="0070C0"/>
                </a:solidFill>
              </a:rPr>
              <a:t>http://www.mikrosanagnostis.gr/</a:t>
            </a:r>
            <a:r>
              <a:rPr lang="el-GR" sz="2400" dirty="0" smtClean="0">
                <a:solidFill>
                  <a:srgbClr val="0070C0"/>
                </a:solidFill>
              </a:rPr>
              <a:t>)</a:t>
            </a:r>
          </a:p>
          <a:p>
            <a:pPr algn="just">
              <a:lnSpc>
                <a:spcPct val="80000"/>
              </a:lnSpc>
            </a:pPr>
            <a:r>
              <a:rPr lang="el-GR" sz="2400" dirty="0" smtClean="0"/>
              <a:t>Λογισμικά γενικής χρήσης</a:t>
            </a:r>
            <a:r>
              <a:rPr lang="en-GB" sz="2400" dirty="0" smtClean="0"/>
              <a:t> &amp; </a:t>
            </a:r>
            <a:r>
              <a:rPr lang="el-GR" sz="2400" dirty="0" smtClean="0"/>
              <a:t>Υπηρεσίες διαδικτύου</a:t>
            </a:r>
            <a:endParaRPr lang="en-GB" sz="2400" dirty="0" smtClean="0"/>
          </a:p>
          <a:p>
            <a:pPr lvl="1" algn="just">
              <a:lnSpc>
                <a:spcPct val="80000"/>
              </a:lnSpc>
            </a:pPr>
            <a:r>
              <a:rPr lang="en-GB" sz="2000" dirty="0" smtClean="0"/>
              <a:t>E-mail, </a:t>
            </a:r>
            <a:r>
              <a:rPr lang="el-GR" sz="2000" dirty="0" smtClean="0"/>
              <a:t>Ιστοσελίδες, </a:t>
            </a:r>
            <a:r>
              <a:rPr lang="el-GR" sz="2000" dirty="0" err="1" smtClean="0"/>
              <a:t>Ιστολόγια</a:t>
            </a:r>
            <a:r>
              <a:rPr lang="el-GR" sz="2000" dirty="0" smtClean="0"/>
              <a:t> ,</a:t>
            </a:r>
            <a:r>
              <a:rPr lang="en-US" sz="2000" dirty="0" smtClean="0"/>
              <a:t>Wiki,  </a:t>
            </a:r>
            <a:r>
              <a:rPr lang="en-GB" sz="2000" dirty="0" smtClean="0"/>
              <a:t>Skype,  MSN</a:t>
            </a:r>
            <a:r>
              <a:rPr lang="el-GR" sz="2000" dirty="0" smtClean="0"/>
              <a:t> (γραπτή σύγχρονη επικοινωνία)</a:t>
            </a:r>
            <a:r>
              <a:rPr lang="en-US" sz="2000" dirty="0" smtClean="0"/>
              <a:t>, </a:t>
            </a:r>
            <a:r>
              <a:rPr lang="el-GR" sz="2000" dirty="0" smtClean="0">
                <a:solidFill>
                  <a:schemeClr val="tx1">
                    <a:lumMod val="50000"/>
                    <a:lumOff val="50000"/>
                  </a:schemeClr>
                </a:solidFill>
              </a:rPr>
              <a:t>εφαρμογές φορητών υπολογιστικών συσκευών (</a:t>
            </a:r>
            <a:r>
              <a:rPr lang="en-US" sz="2000" dirty="0" smtClean="0">
                <a:solidFill>
                  <a:schemeClr val="tx1">
                    <a:lumMod val="50000"/>
                    <a:lumOff val="50000"/>
                  </a:schemeClr>
                </a:solidFill>
              </a:rPr>
              <a:t>Viber) </a:t>
            </a:r>
            <a:endParaRPr lang="el-GR" sz="2000" dirty="0" smtClean="0">
              <a:solidFill>
                <a:schemeClr val="tx1">
                  <a:lumMod val="50000"/>
                  <a:lumOff val="50000"/>
                </a:schemeClr>
              </a:solidFill>
            </a:endParaRPr>
          </a:p>
        </p:txBody>
      </p:sp>
      <p:sp>
        <p:nvSpPr>
          <p:cNvPr id="5222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56F892D-CC79-401C-8C4F-FADEF655A2D9}" type="slidenum">
              <a:rPr lang="en-US" sz="1200" smtClean="0">
                <a:solidFill>
                  <a:srgbClr val="B5A788"/>
                </a:solidFill>
              </a:rPr>
              <a:pPr>
                <a:spcBef>
                  <a:spcPct val="0"/>
                </a:spcBef>
                <a:buClrTx/>
                <a:buSzTx/>
                <a:buFontTx/>
                <a:buNone/>
              </a:pPr>
              <a:t>21</a:t>
            </a:fld>
            <a:endParaRPr lang="en-US" sz="1200" smtClean="0">
              <a:solidFill>
                <a:srgbClr val="B5A788"/>
              </a:solidFill>
            </a:endParaRPr>
          </a:p>
        </p:txBody>
      </p:sp>
    </p:spTree>
    <p:extLst>
      <p:ext uri="{BB962C8B-B14F-4D97-AF65-F5344CB8AC3E}">
        <p14:creationId xmlns:p14="http://schemas.microsoft.com/office/powerpoint/2010/main" val="2265152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036638" y="261938"/>
            <a:ext cx="7999412" cy="1143000"/>
          </a:xfrm>
        </p:spPr>
        <p:txBody>
          <a:bodyPr>
            <a:normAutofit fontScale="90000"/>
          </a:bodyPr>
          <a:lstStyle/>
          <a:p>
            <a:pPr>
              <a:defRPr/>
            </a:pPr>
            <a:r>
              <a:rPr lang="el-GR" sz="4400" b="1" dirty="0" smtClean="0"/>
              <a:t>Γνωστικά αντικείμενα και Τ.Π.Ε. – Παιδί &amp; Μαθηματικά </a:t>
            </a:r>
            <a:endParaRPr lang="el-GR" b="1" dirty="0">
              <a:solidFill>
                <a:schemeClr val="tx1"/>
              </a:solidFill>
            </a:endParaRPr>
          </a:p>
        </p:txBody>
      </p:sp>
      <p:grpSp>
        <p:nvGrpSpPr>
          <p:cNvPr id="54276" name="Group 3"/>
          <p:cNvGrpSpPr>
            <a:grpSpLocks/>
          </p:cNvGrpSpPr>
          <p:nvPr/>
        </p:nvGrpSpPr>
        <p:grpSpPr bwMode="auto">
          <a:xfrm>
            <a:off x="827088" y="1371600"/>
            <a:ext cx="7807325" cy="5013325"/>
            <a:chOff x="2496" y="1659"/>
            <a:chExt cx="5519" cy="5332"/>
          </a:xfrm>
        </p:grpSpPr>
        <p:sp>
          <p:nvSpPr>
            <p:cNvPr id="54279" name="_s1181"/>
            <p:cNvSpPr>
              <a:spLocks noChangeArrowheads="1"/>
            </p:cNvSpPr>
            <p:nvPr/>
          </p:nvSpPr>
          <p:spPr bwMode="auto">
            <a:xfrm>
              <a:off x="4685" y="3697"/>
              <a:ext cx="3330" cy="3294"/>
            </a:xfrm>
            <a:prstGeom prst="ellipse">
              <a:avLst/>
            </a:prstGeom>
            <a:solidFill>
              <a:srgbClr val="009999">
                <a:alpha val="50195"/>
              </a:srgbClr>
            </a:solidFill>
            <a:ln w="4669">
              <a:solidFill>
                <a:srgbClr val="009999"/>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
          <p:nvSpPr>
            <p:cNvPr id="21518" name="_s1185"/>
            <p:cNvSpPr>
              <a:spLocks noChangeArrowheads="1"/>
            </p:cNvSpPr>
            <p:nvPr/>
          </p:nvSpPr>
          <p:spPr bwMode="auto">
            <a:xfrm>
              <a:off x="3666" y="1659"/>
              <a:ext cx="3285" cy="3039"/>
            </a:xfrm>
            <a:prstGeom prst="ellipse">
              <a:avLst/>
            </a:prstGeom>
            <a:solidFill>
              <a:schemeClr val="accent6">
                <a:lumMod val="75000"/>
                <a:alpha val="66000"/>
              </a:schemeClr>
            </a:solidFill>
            <a:ln w="4669">
              <a:solidFill>
                <a:srgbClr val="99CC00"/>
              </a:solidFill>
              <a:round/>
              <a:headEnd/>
              <a:tailEnd/>
            </a:ln>
          </p:spPr>
          <p:txBody>
            <a:bodyPr anchor="ctr"/>
            <a:lstStyle/>
            <a:p>
              <a:pPr eaLnBrk="1" hangingPunct="1">
                <a:defRPr/>
              </a:pPr>
              <a:endParaRPr lang="en-GB">
                <a:latin typeface="Arial" charset="0"/>
              </a:endParaRPr>
            </a:p>
          </p:txBody>
        </p:sp>
        <p:sp>
          <p:nvSpPr>
            <p:cNvPr id="54281" name="_s1187"/>
            <p:cNvSpPr>
              <a:spLocks noChangeArrowheads="1"/>
            </p:cNvSpPr>
            <p:nvPr/>
          </p:nvSpPr>
          <p:spPr bwMode="auto">
            <a:xfrm>
              <a:off x="2496" y="3541"/>
              <a:ext cx="3207" cy="3121"/>
            </a:xfrm>
            <a:prstGeom prst="ellipse">
              <a:avLst/>
            </a:prstGeom>
            <a:solidFill>
              <a:srgbClr val="C00000">
                <a:alpha val="61176"/>
              </a:srgbClr>
            </a:solidFill>
            <a:ln w="4669">
              <a:solidFill>
                <a:srgbClr val="009999"/>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grpSp>
      <p:grpSp>
        <p:nvGrpSpPr>
          <p:cNvPr id="3" name="Ομάδα 2"/>
          <p:cNvGrpSpPr/>
          <p:nvPr/>
        </p:nvGrpSpPr>
        <p:grpSpPr>
          <a:xfrm>
            <a:off x="2051720" y="2546545"/>
            <a:ext cx="5397683" cy="2610647"/>
            <a:chOff x="1941362" y="2673704"/>
            <a:chExt cx="5397683" cy="2610647"/>
          </a:xfrm>
          <a:solidFill>
            <a:schemeClr val="accent2">
              <a:lumMod val="20000"/>
              <a:lumOff val="80000"/>
            </a:schemeClr>
          </a:solidFill>
        </p:grpSpPr>
        <p:sp>
          <p:nvSpPr>
            <p:cNvPr id="21511" name="Text Box 10"/>
            <p:cNvSpPr txBox="1">
              <a:spLocks noChangeArrowheads="1"/>
            </p:cNvSpPr>
            <p:nvPr/>
          </p:nvSpPr>
          <p:spPr bwMode="auto">
            <a:xfrm>
              <a:off x="5253730" y="4695098"/>
              <a:ext cx="2085315" cy="589253"/>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solidFill>
                    <a:schemeClr val="bg1">
                      <a:lumMod val="65000"/>
                    </a:schemeClr>
                  </a:solidFill>
                  <a:effectLst>
                    <a:outerShdw blurRad="38100" dist="38100" dir="2700000" algn="tl">
                      <a:srgbClr val="000000">
                        <a:alpha val="43137"/>
                      </a:srgbClr>
                    </a:outerShdw>
                  </a:effectLst>
                  <a:latin typeface="Calibri" pitchFamily="34" charset="0"/>
                </a:rPr>
                <a:t>Γλώσσα</a:t>
              </a:r>
              <a:endParaRPr lang="en-GB" sz="2000" dirty="0" smtClean="0">
                <a:solidFill>
                  <a:schemeClr val="bg1">
                    <a:lumMod val="65000"/>
                  </a:schemeClr>
                </a:solidFill>
                <a:effectLst>
                  <a:outerShdw blurRad="38100" dist="38100" dir="2700000" algn="tl">
                    <a:srgbClr val="000000">
                      <a:alpha val="43137"/>
                    </a:srgbClr>
                  </a:outerShdw>
                </a:effectLst>
                <a:latin typeface="Calibri" pitchFamily="34" charset="0"/>
              </a:endParaRPr>
            </a:p>
          </p:txBody>
        </p:sp>
        <p:sp>
          <p:nvSpPr>
            <p:cNvPr id="21513" name="Text Box 12"/>
            <p:cNvSpPr txBox="1">
              <a:spLocks noChangeArrowheads="1"/>
            </p:cNvSpPr>
            <p:nvPr/>
          </p:nvSpPr>
          <p:spPr bwMode="auto">
            <a:xfrm>
              <a:off x="3658972" y="2673704"/>
              <a:ext cx="2037581" cy="507410"/>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solidFill>
                    <a:srgbClr val="FF0000"/>
                  </a:solidFill>
                  <a:effectLst>
                    <a:outerShdw blurRad="38100" dist="38100" dir="2700000" algn="tl">
                      <a:srgbClr val="000000">
                        <a:alpha val="43137"/>
                      </a:srgbClr>
                    </a:outerShdw>
                  </a:effectLst>
                  <a:latin typeface="Calibri" pitchFamily="34" charset="0"/>
                </a:rPr>
                <a:t>Πληροφορική</a:t>
              </a:r>
              <a:endParaRPr lang="en-GB" sz="2400" dirty="0" smtClean="0">
                <a:solidFill>
                  <a:srgbClr val="FF0000"/>
                </a:solidFill>
                <a:effectLst>
                  <a:outerShdw blurRad="38100" dist="38100" dir="2700000" algn="tl">
                    <a:srgbClr val="000000">
                      <a:alpha val="43137"/>
                    </a:srgbClr>
                  </a:outerShdw>
                </a:effectLst>
                <a:latin typeface="Calibri" pitchFamily="34" charset="0"/>
              </a:endParaRPr>
            </a:p>
          </p:txBody>
        </p:sp>
        <p:sp>
          <p:nvSpPr>
            <p:cNvPr id="21514" name="Text Box 13"/>
            <p:cNvSpPr txBox="1">
              <a:spLocks noChangeArrowheads="1"/>
            </p:cNvSpPr>
            <p:nvPr/>
          </p:nvSpPr>
          <p:spPr bwMode="auto">
            <a:xfrm>
              <a:off x="1941362" y="4420255"/>
              <a:ext cx="1800200" cy="602015"/>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Μαθηματικά</a:t>
              </a:r>
              <a:endParaRPr lang="en-GB" sz="2400" dirty="0" smtClean="0">
                <a:effectLst>
                  <a:outerShdw blurRad="38100" dist="38100" dir="2700000" algn="tl">
                    <a:srgbClr val="000000">
                      <a:alpha val="43137"/>
                    </a:srgbClr>
                  </a:outerShdw>
                </a:effectLst>
                <a:latin typeface="Calibri" pitchFamily="34" charset="0"/>
              </a:endParaRPr>
            </a:p>
          </p:txBody>
        </p:sp>
      </p:grpSp>
      <p:sp>
        <p:nvSpPr>
          <p:cNvPr id="54278"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EB49AD3-67DD-4872-B792-01FBF3BAFE75}" type="slidenum">
              <a:rPr lang="en-US" sz="1200" smtClean="0">
                <a:solidFill>
                  <a:srgbClr val="B5A788"/>
                </a:solidFill>
              </a:rPr>
              <a:pPr>
                <a:spcBef>
                  <a:spcPct val="0"/>
                </a:spcBef>
                <a:buClrTx/>
                <a:buSzTx/>
                <a:buFontTx/>
                <a:buNone/>
              </a:pPr>
              <a:t>22</a:t>
            </a:fld>
            <a:endParaRPr lang="en-US" sz="1200" smtClean="0">
              <a:solidFill>
                <a:srgbClr val="B5A788"/>
              </a:solidFill>
            </a:endParaRPr>
          </a:p>
        </p:txBody>
      </p:sp>
    </p:spTree>
    <p:extLst>
      <p:ext uri="{BB962C8B-B14F-4D97-AF65-F5344CB8AC3E}">
        <p14:creationId xmlns:p14="http://schemas.microsoft.com/office/powerpoint/2010/main" val="2229045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762000" y="44450"/>
            <a:ext cx="5465763" cy="1143000"/>
          </a:xfrm>
        </p:spPr>
        <p:txBody>
          <a:bodyPr/>
          <a:lstStyle/>
          <a:p>
            <a:pPr>
              <a:defRPr/>
            </a:pPr>
            <a:r>
              <a:rPr lang="el-GR" sz="4000" b="1" dirty="0" smtClean="0">
                <a:effectLst>
                  <a:outerShdw blurRad="38100" dist="38100" dir="2700000" algn="tl">
                    <a:srgbClr val="000000">
                      <a:alpha val="43137"/>
                    </a:srgbClr>
                  </a:outerShdw>
                </a:effectLst>
              </a:rPr>
              <a:t>Μαθηματικά &amp; ΤΠΕ (1)</a:t>
            </a:r>
            <a:endParaRPr lang="en-GB" sz="4000" b="1" dirty="0">
              <a:effectLst>
                <a:outerShdw blurRad="38100" dist="38100" dir="2700000" algn="tl">
                  <a:srgbClr val="000000">
                    <a:alpha val="43137"/>
                  </a:srgbClr>
                </a:outerShdw>
              </a:effectLst>
            </a:endParaRPr>
          </a:p>
        </p:txBody>
      </p:sp>
      <p:sp>
        <p:nvSpPr>
          <p:cNvPr id="32771" name="Rectangle 3"/>
          <p:cNvSpPr>
            <a:spLocks noGrp="1" noChangeArrowheads="1"/>
          </p:cNvSpPr>
          <p:nvPr>
            <p:ph type="body" idx="1"/>
          </p:nvPr>
        </p:nvSpPr>
        <p:spPr>
          <a:xfrm>
            <a:off x="928688" y="1196975"/>
            <a:ext cx="7858125" cy="5327650"/>
          </a:xfrm>
        </p:spPr>
        <p:txBody>
          <a:bodyPr/>
          <a:lstStyle/>
          <a:p>
            <a:pPr marL="82550" indent="0" algn="just">
              <a:lnSpc>
                <a:spcPct val="80000"/>
              </a:lnSpc>
              <a:buFont typeface="Wingdings 2" panose="05020102010507070707" pitchFamily="18" charset="2"/>
              <a:buNone/>
              <a:defRPr/>
            </a:pPr>
            <a:r>
              <a:rPr lang="el-GR" sz="2300" dirty="0">
                <a:solidFill>
                  <a:schemeClr val="tx1">
                    <a:lumMod val="95000"/>
                    <a:lumOff val="5000"/>
                  </a:schemeClr>
                </a:solidFill>
              </a:rPr>
              <a:t>Χ</a:t>
            </a:r>
            <a:r>
              <a:rPr lang="el-GR" sz="2300" dirty="0" smtClean="0">
                <a:solidFill>
                  <a:schemeClr val="tx1">
                    <a:lumMod val="95000"/>
                    <a:lumOff val="5000"/>
                  </a:schemeClr>
                </a:solidFill>
              </a:rPr>
              <a:t>ρήση του υπολογιστή για την επίλυση προβλημάτων που σχετίζονται με:</a:t>
            </a:r>
          </a:p>
          <a:p>
            <a:pPr lvl="1" algn="just">
              <a:lnSpc>
                <a:spcPct val="80000"/>
              </a:lnSpc>
              <a:defRPr/>
            </a:pPr>
            <a:r>
              <a:rPr lang="el-GR" sz="2300" dirty="0" smtClean="0">
                <a:solidFill>
                  <a:schemeClr val="tx1">
                    <a:lumMod val="95000"/>
                    <a:lumOff val="5000"/>
                  </a:schemeClr>
                </a:solidFill>
              </a:rPr>
              <a:t>την ομαδοποίηση και την ταξινόμηση αντικειμένων, </a:t>
            </a:r>
          </a:p>
          <a:p>
            <a:pPr lvl="1" algn="just">
              <a:lnSpc>
                <a:spcPct val="80000"/>
              </a:lnSpc>
              <a:defRPr/>
            </a:pPr>
            <a:r>
              <a:rPr lang="el-GR" sz="2300" dirty="0" smtClean="0">
                <a:solidFill>
                  <a:schemeClr val="tx1">
                    <a:lumMod val="95000"/>
                    <a:lumOff val="5000"/>
                  </a:schemeClr>
                </a:solidFill>
              </a:rPr>
              <a:t>συγκρίσεις και αντιστοιχίσεις των αντικειμένων, </a:t>
            </a:r>
          </a:p>
          <a:p>
            <a:pPr lvl="1" algn="just">
              <a:lnSpc>
                <a:spcPct val="80000"/>
              </a:lnSpc>
              <a:defRPr/>
            </a:pPr>
            <a:r>
              <a:rPr lang="el-GR" sz="2300" dirty="0" smtClean="0">
                <a:solidFill>
                  <a:schemeClr val="tx1">
                    <a:lumMod val="95000"/>
                    <a:lumOff val="5000"/>
                  </a:schemeClr>
                </a:solidFill>
              </a:rPr>
              <a:t>την προσέγγιση της έννοιας των αριθμών,</a:t>
            </a:r>
          </a:p>
          <a:p>
            <a:pPr lvl="1" algn="just">
              <a:lnSpc>
                <a:spcPct val="80000"/>
              </a:lnSpc>
              <a:defRPr/>
            </a:pPr>
            <a:r>
              <a:rPr lang="el-GR" sz="2300" dirty="0" smtClean="0">
                <a:solidFill>
                  <a:schemeClr val="tx1">
                    <a:lumMod val="95000"/>
                    <a:lumOff val="5000"/>
                  </a:schemeClr>
                </a:solidFill>
              </a:rPr>
              <a:t>την πρόσθεση και αφαίρεση μικρών αριθμών (μέχρι το δέκα),</a:t>
            </a:r>
            <a:r>
              <a:rPr lang="el-GR" sz="2300" dirty="0">
                <a:solidFill>
                  <a:schemeClr val="tx1">
                    <a:lumMod val="95000"/>
                    <a:lumOff val="5000"/>
                  </a:schemeClr>
                </a:solidFill>
              </a:rPr>
              <a:t> </a:t>
            </a:r>
            <a:r>
              <a:rPr lang="el-GR" sz="2300" dirty="0" smtClean="0">
                <a:solidFill>
                  <a:schemeClr val="tx1">
                    <a:lumMod val="95000"/>
                    <a:lumOff val="5000"/>
                  </a:schemeClr>
                </a:solidFill>
              </a:rPr>
              <a:t>την εισαγωγή σε πράξεις πρόσθεσης και αφαίρεσης </a:t>
            </a:r>
          </a:p>
          <a:p>
            <a:pPr lvl="1" algn="just">
              <a:lnSpc>
                <a:spcPct val="80000"/>
              </a:lnSpc>
              <a:defRPr/>
            </a:pPr>
            <a:r>
              <a:rPr lang="el-GR" sz="2300" dirty="0" smtClean="0">
                <a:solidFill>
                  <a:schemeClr val="tx1">
                    <a:lumMod val="95000"/>
                    <a:lumOff val="5000"/>
                  </a:schemeClr>
                </a:solidFill>
              </a:rPr>
              <a:t>την αντίληψη των γεωμετρικών σχημάτων, των προτύπων και της συμμετρίας σε άξονα</a:t>
            </a:r>
          </a:p>
          <a:p>
            <a:pPr lvl="1" algn="just">
              <a:lnSpc>
                <a:spcPct val="80000"/>
              </a:lnSpc>
              <a:defRPr/>
            </a:pPr>
            <a:r>
              <a:rPr lang="el-GR" sz="2300" dirty="0" smtClean="0">
                <a:solidFill>
                  <a:schemeClr val="tx1">
                    <a:lumMod val="95000"/>
                    <a:lumOff val="5000"/>
                  </a:schemeClr>
                </a:solidFill>
              </a:rPr>
              <a:t>τη μέτρηση μεγεθών </a:t>
            </a:r>
          </a:p>
          <a:p>
            <a:pPr algn="just">
              <a:lnSpc>
                <a:spcPct val="80000"/>
              </a:lnSpc>
              <a:defRPr/>
            </a:pPr>
            <a:r>
              <a:rPr lang="el-GR" sz="2300" dirty="0" smtClean="0"/>
              <a:t>Από τη βιβλιογραφική ανασκόπηση αναφέρονται ενδιαφέροντα αποτελέσματα ανάπτυξης </a:t>
            </a:r>
            <a:r>
              <a:rPr lang="el-GR" sz="2300" dirty="0" err="1" smtClean="0"/>
              <a:t>λογικομαθηματικών</a:t>
            </a:r>
            <a:r>
              <a:rPr lang="el-GR" sz="2300" dirty="0" smtClean="0"/>
              <a:t> εννοιών από τα νήπια που χρησιμοποιούν </a:t>
            </a:r>
            <a:r>
              <a:rPr lang="el-GR" sz="2300" u="sng" dirty="0" smtClean="0"/>
              <a:t>περιβάλλοντα τύπου </a:t>
            </a:r>
            <a:r>
              <a:rPr lang="en-US" sz="2300" u="sng" dirty="0" smtClean="0"/>
              <a:t>Logo</a:t>
            </a:r>
            <a:r>
              <a:rPr lang="el-GR" sz="2300" dirty="0" smtClean="0"/>
              <a:t>.</a:t>
            </a:r>
          </a:p>
          <a:p>
            <a:pPr lvl="1" algn="just">
              <a:lnSpc>
                <a:spcPct val="80000"/>
              </a:lnSpc>
              <a:defRPr/>
            </a:pPr>
            <a:r>
              <a:rPr lang="en-US" sz="2300" dirty="0" smtClean="0">
                <a:hlinkClick r:id="rId3"/>
              </a:rPr>
              <a:t>http://nlvm.usu.edu/en/nav/vlibrary.html</a:t>
            </a:r>
            <a:r>
              <a:rPr lang="el-GR" sz="2300" dirty="0" smtClean="0"/>
              <a:t> </a:t>
            </a:r>
          </a:p>
        </p:txBody>
      </p:sp>
      <p:sp>
        <p:nvSpPr>
          <p:cNvPr id="56325"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E15A278-8619-4EC2-B9EA-976C7E0B1CBF}" type="slidenum">
              <a:rPr lang="en-US" sz="1200" smtClean="0">
                <a:solidFill>
                  <a:srgbClr val="B5A788"/>
                </a:solidFill>
              </a:rPr>
              <a:pPr>
                <a:spcBef>
                  <a:spcPct val="0"/>
                </a:spcBef>
                <a:buClrTx/>
                <a:buSzTx/>
                <a:buFontTx/>
                <a:buNone/>
              </a:pPr>
              <a:t>23</a:t>
            </a:fld>
            <a:endParaRPr lang="en-US" sz="1200" smtClean="0">
              <a:solidFill>
                <a:srgbClr val="B5A788"/>
              </a:solidFill>
            </a:endParaRPr>
          </a:p>
        </p:txBody>
      </p:sp>
    </p:spTree>
    <p:extLst>
      <p:ext uri="{BB962C8B-B14F-4D97-AF65-F5344CB8AC3E}">
        <p14:creationId xmlns:p14="http://schemas.microsoft.com/office/powerpoint/2010/main" val="3417650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762000" y="188913"/>
            <a:ext cx="6330950" cy="1143000"/>
          </a:xfrm>
        </p:spPr>
        <p:txBody>
          <a:bodyPr>
            <a:noAutofit/>
          </a:bodyPr>
          <a:lstStyle/>
          <a:p>
            <a:pPr>
              <a:defRPr/>
            </a:pPr>
            <a:r>
              <a:rPr lang="el-GR" sz="4000" b="1" dirty="0" smtClean="0"/>
              <a:t>Μαθηματικά &amp; ΤΠΕ (2)</a:t>
            </a:r>
            <a:endParaRPr lang="en-GB" sz="4000" b="1" dirty="0"/>
          </a:p>
        </p:txBody>
      </p:sp>
      <p:sp>
        <p:nvSpPr>
          <p:cNvPr id="55299" name="Rectangle 3"/>
          <p:cNvSpPr>
            <a:spLocks noGrp="1" noChangeArrowheads="1"/>
          </p:cNvSpPr>
          <p:nvPr>
            <p:ph type="body" idx="1"/>
          </p:nvPr>
        </p:nvSpPr>
        <p:spPr>
          <a:xfrm>
            <a:off x="900113" y="1412875"/>
            <a:ext cx="8029575" cy="5256213"/>
          </a:xfrm>
        </p:spPr>
        <p:txBody>
          <a:bodyPr/>
          <a:lstStyle/>
          <a:p>
            <a:pPr>
              <a:lnSpc>
                <a:spcPct val="80000"/>
              </a:lnSpc>
              <a:defRPr/>
            </a:pPr>
            <a:r>
              <a:rPr lang="el-GR" sz="2800" b="1" dirty="0" smtClean="0"/>
              <a:t>Περιβάλλοντα τύπου </a:t>
            </a:r>
            <a:r>
              <a:rPr lang="en-US" sz="2800" b="1" dirty="0" smtClean="0"/>
              <a:t>Logo</a:t>
            </a:r>
            <a:r>
              <a:rPr lang="el-GR" sz="2800" dirty="0" smtClean="0"/>
              <a:t> (γλώσσα </a:t>
            </a:r>
            <a:r>
              <a:rPr lang="el-GR" sz="2800" dirty="0" smtClean="0">
                <a:solidFill>
                  <a:schemeClr val="tx1">
                    <a:lumMod val="95000"/>
                    <a:lumOff val="5000"/>
                  </a:schemeClr>
                </a:solidFill>
              </a:rPr>
              <a:t>προγραμματισμού) </a:t>
            </a:r>
          </a:p>
          <a:p>
            <a:pPr>
              <a:lnSpc>
                <a:spcPct val="80000"/>
              </a:lnSpc>
              <a:defRPr/>
            </a:pPr>
            <a:r>
              <a:rPr lang="el-GR" sz="2400" dirty="0" smtClean="0">
                <a:solidFill>
                  <a:schemeClr val="tx1">
                    <a:lumMod val="95000"/>
                    <a:lumOff val="5000"/>
                  </a:schemeClr>
                </a:solidFill>
              </a:rPr>
              <a:t>Ανάπτυξη ικανότητας επίλυσης προβλήματος</a:t>
            </a:r>
          </a:p>
          <a:p>
            <a:pPr>
              <a:lnSpc>
                <a:spcPct val="80000"/>
              </a:lnSpc>
              <a:defRPr/>
            </a:pPr>
            <a:r>
              <a:rPr lang="el-GR" sz="2400" dirty="0" smtClean="0">
                <a:solidFill>
                  <a:schemeClr val="tx1">
                    <a:lumMod val="95000"/>
                    <a:lumOff val="5000"/>
                  </a:schemeClr>
                </a:solidFill>
              </a:rPr>
              <a:t>Ανάπτυξη </a:t>
            </a:r>
            <a:r>
              <a:rPr lang="el-GR" sz="2400" dirty="0" err="1" smtClean="0">
                <a:solidFill>
                  <a:schemeClr val="tx1">
                    <a:lumMod val="95000"/>
                    <a:lumOff val="5000"/>
                  </a:schemeClr>
                </a:solidFill>
              </a:rPr>
              <a:t>λογικομαθηματικών</a:t>
            </a:r>
            <a:r>
              <a:rPr lang="el-GR" sz="2400" dirty="0" smtClean="0">
                <a:solidFill>
                  <a:schemeClr val="tx1">
                    <a:lumMod val="95000"/>
                    <a:lumOff val="5000"/>
                  </a:schemeClr>
                </a:solidFill>
              </a:rPr>
              <a:t> εννοιών όπως:</a:t>
            </a:r>
          </a:p>
          <a:p>
            <a:pPr lvl="1">
              <a:defRPr/>
            </a:pPr>
            <a:r>
              <a:rPr lang="el-GR" sz="2000" dirty="0" smtClean="0">
                <a:solidFill>
                  <a:schemeClr val="tx1">
                    <a:lumMod val="95000"/>
                    <a:lumOff val="5000"/>
                  </a:schemeClr>
                </a:solidFill>
              </a:rPr>
              <a:t>Ανάπτυξη χωρικής σκέψης  (τοποθέτηση και προσανατολισμός στο χώρο, </a:t>
            </a:r>
            <a:r>
              <a:rPr lang="el-GR" sz="2000" dirty="0" err="1" smtClean="0">
                <a:solidFill>
                  <a:schemeClr val="tx1">
                    <a:lumMod val="95000"/>
                    <a:lumOff val="5000"/>
                  </a:schemeClr>
                </a:solidFill>
              </a:rPr>
              <a:t>τοπολογικές</a:t>
            </a:r>
            <a:r>
              <a:rPr lang="el-GR" sz="2000" dirty="0" smtClean="0">
                <a:solidFill>
                  <a:schemeClr val="tx1">
                    <a:lumMod val="95000"/>
                    <a:lumOff val="5000"/>
                  </a:schemeClr>
                </a:solidFill>
              </a:rPr>
              <a:t> και προβολικές σχέσεις - γειτνίαση, διαδοχή, κόμβος, σύνορα, ανοικτές και κλειστές γραμμές, </a:t>
            </a:r>
            <a:r>
              <a:rPr lang="el-GR" sz="2000" dirty="0" err="1" smtClean="0">
                <a:solidFill>
                  <a:schemeClr val="tx1">
                    <a:lumMod val="95000"/>
                    <a:lumOff val="5000"/>
                  </a:schemeClr>
                </a:solidFill>
              </a:rPr>
              <a:t>οπτικοποίηση</a:t>
            </a:r>
            <a:r>
              <a:rPr lang="el-GR" sz="2000" dirty="0" smtClean="0">
                <a:solidFill>
                  <a:schemeClr val="tx1">
                    <a:lumMod val="95000"/>
                    <a:lumOff val="5000"/>
                  </a:schemeClr>
                </a:solidFill>
              </a:rPr>
              <a:t>)</a:t>
            </a:r>
          </a:p>
          <a:p>
            <a:pPr lvl="1">
              <a:defRPr/>
            </a:pPr>
            <a:r>
              <a:rPr lang="el-GR" sz="2000" dirty="0" smtClean="0">
                <a:solidFill>
                  <a:schemeClr val="tx1">
                    <a:lumMod val="95000"/>
                    <a:lumOff val="5000"/>
                  </a:schemeClr>
                </a:solidFill>
              </a:rPr>
              <a:t>Ανάπτυξη γεωμετρικής σκέψης (γεωμετρικά σχήματα - επίπεδα και στερεά, </a:t>
            </a:r>
            <a:r>
              <a:rPr lang="el-GR" sz="2000" dirty="0" err="1" smtClean="0">
                <a:solidFill>
                  <a:schemeClr val="tx1">
                    <a:lumMod val="95000"/>
                    <a:lumOff val="5000"/>
                  </a:schemeClr>
                </a:solidFill>
              </a:rPr>
              <a:t>οπτικοποίηση</a:t>
            </a:r>
            <a:r>
              <a:rPr lang="el-GR" sz="2000" dirty="0" smtClean="0">
                <a:solidFill>
                  <a:schemeClr val="tx1">
                    <a:lumMod val="95000"/>
                    <a:lumOff val="5000"/>
                  </a:schemeClr>
                </a:solidFill>
              </a:rPr>
              <a:t>)</a:t>
            </a:r>
          </a:p>
          <a:p>
            <a:pPr lvl="1">
              <a:defRPr/>
            </a:pPr>
            <a:r>
              <a:rPr lang="el-GR" sz="2000" dirty="0" smtClean="0">
                <a:solidFill>
                  <a:schemeClr val="tx1">
                    <a:lumMod val="95000"/>
                    <a:lumOff val="5000"/>
                  </a:schemeClr>
                </a:solidFill>
              </a:rPr>
              <a:t>Μέτρηση μεγεθών (ποιοτικές προσεγγίσεις μετρικών σχέσεων) </a:t>
            </a:r>
          </a:p>
          <a:p>
            <a:pPr lvl="1">
              <a:defRPr/>
            </a:pPr>
            <a:r>
              <a:rPr lang="el-GR" sz="2000" dirty="0" smtClean="0">
                <a:solidFill>
                  <a:schemeClr val="tx1">
                    <a:lumMod val="95000"/>
                    <a:lumOff val="5000"/>
                  </a:schemeClr>
                </a:solidFill>
              </a:rPr>
              <a:t>Αριθμοί και πράξεις (</a:t>
            </a:r>
            <a:r>
              <a:rPr lang="el-GR" sz="2000" dirty="0" err="1" smtClean="0">
                <a:solidFill>
                  <a:schemeClr val="tx1">
                    <a:lumMod val="95000"/>
                    <a:lumOff val="5000"/>
                  </a:schemeClr>
                </a:solidFill>
              </a:rPr>
              <a:t>πληθικότητα</a:t>
            </a:r>
            <a:r>
              <a:rPr lang="el-GR" sz="2000" dirty="0" smtClean="0">
                <a:solidFill>
                  <a:schemeClr val="tx1">
                    <a:lumMod val="95000"/>
                    <a:lumOff val="5000"/>
                  </a:schemeClr>
                </a:solidFill>
              </a:rPr>
              <a:t> και σύμβολα αριθμών, αρίθμηση, αριθμητικές πράξεις πρόσθεσης , αφαίρεσης και πολλαπλασιασμού)</a:t>
            </a:r>
          </a:p>
          <a:p>
            <a:pPr lvl="1">
              <a:defRPr/>
            </a:pPr>
            <a:r>
              <a:rPr lang="el-GR" sz="2000" dirty="0" smtClean="0">
                <a:solidFill>
                  <a:schemeClr val="tx1">
                    <a:lumMod val="95000"/>
                    <a:lumOff val="5000"/>
                  </a:schemeClr>
                </a:solidFill>
              </a:rPr>
              <a:t>Ανάπτυξη αλγεβρικής σκέψης (πρότυπα)</a:t>
            </a:r>
          </a:p>
        </p:txBody>
      </p:sp>
      <p:sp>
        <p:nvSpPr>
          <p:cNvPr id="58373"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E582D7B-9E86-436A-AA45-45AAC83B2957}" type="slidenum">
              <a:rPr lang="en-US" sz="1200" smtClean="0">
                <a:solidFill>
                  <a:srgbClr val="B5A788"/>
                </a:solidFill>
              </a:rPr>
              <a:pPr>
                <a:spcBef>
                  <a:spcPct val="0"/>
                </a:spcBef>
                <a:buClrTx/>
                <a:buSzTx/>
                <a:buFontTx/>
                <a:buNone/>
              </a:pPr>
              <a:t>24</a:t>
            </a:fld>
            <a:endParaRPr lang="en-US" sz="1200" smtClean="0">
              <a:solidFill>
                <a:srgbClr val="B5A788"/>
              </a:solidFill>
            </a:endParaRPr>
          </a:p>
        </p:txBody>
      </p:sp>
    </p:spTree>
    <p:extLst>
      <p:ext uri="{BB962C8B-B14F-4D97-AF65-F5344CB8AC3E}">
        <p14:creationId xmlns:p14="http://schemas.microsoft.com/office/powerpoint/2010/main" val="1088266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sz="half" idx="1"/>
          </p:nvPr>
        </p:nvSpPr>
        <p:spPr>
          <a:xfrm>
            <a:off x="684213" y="1484313"/>
            <a:ext cx="7632700" cy="3529012"/>
          </a:xfrm>
        </p:spPr>
        <p:txBody>
          <a:bodyPr/>
          <a:lstStyle/>
          <a:p>
            <a:r>
              <a:rPr lang="el-GR" sz="2800" b="1" dirty="0" smtClean="0"/>
              <a:t>Εκπαιδευτική Ρομποτική </a:t>
            </a:r>
          </a:p>
          <a:p>
            <a:pPr lvl="1"/>
            <a:r>
              <a:rPr lang="el-GR" dirty="0" smtClean="0"/>
              <a:t>Συστήματα ρομποτικής </a:t>
            </a:r>
          </a:p>
          <a:p>
            <a:pPr>
              <a:lnSpc>
                <a:spcPct val="150000"/>
              </a:lnSpc>
            </a:pPr>
            <a:r>
              <a:rPr lang="el-GR" sz="2800" b="1" dirty="0" smtClean="0"/>
              <a:t>Προγραμματιζόμενα παιγνίδια</a:t>
            </a:r>
            <a:r>
              <a:rPr lang="el-GR" sz="2800" dirty="0" smtClean="0"/>
              <a:t> τύπου </a:t>
            </a:r>
            <a:r>
              <a:rPr lang="en-US" sz="2800" dirty="0" smtClean="0"/>
              <a:t>Logo</a:t>
            </a:r>
            <a:r>
              <a:rPr lang="el-GR" sz="2800" dirty="0" smtClean="0"/>
              <a:t> </a:t>
            </a:r>
            <a:endParaRPr lang="en-US" sz="2800" dirty="0" smtClean="0"/>
          </a:p>
          <a:p>
            <a:pPr lvl="1"/>
            <a:r>
              <a:rPr lang="en-US" dirty="0" smtClean="0"/>
              <a:t>Bee-Bot </a:t>
            </a:r>
            <a:r>
              <a:rPr lang="el-GR" dirty="0" smtClean="0"/>
              <a:t>&amp; </a:t>
            </a:r>
            <a:r>
              <a:rPr lang="en-US" dirty="0" smtClean="0"/>
              <a:t>Pro-Bot</a:t>
            </a:r>
            <a:endParaRPr lang="el-GR" dirty="0" smtClean="0"/>
          </a:p>
          <a:p>
            <a:endParaRPr lang="el-GR" sz="2800" dirty="0" smtClean="0"/>
          </a:p>
        </p:txBody>
      </p:sp>
      <p:sp>
        <p:nvSpPr>
          <p:cNvPr id="60419" name="Rectangle 10"/>
          <p:cNvSpPr>
            <a:spLocks noChangeArrowheads="1"/>
          </p:cNvSpPr>
          <p:nvPr/>
        </p:nvSpPr>
        <p:spPr bwMode="auto">
          <a:xfrm>
            <a:off x="4370388" y="2684463"/>
            <a:ext cx="4032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1100">
                <a:latin typeface="Arial" panose="020B0604020202020204" pitchFamily="34" charset="0"/>
                <a:cs typeface="Times New Roman" panose="02020603050405020304" pitchFamily="18" charset="0"/>
              </a:rPr>
              <a:t> </a:t>
            </a:r>
            <a:endParaRPr lang="el-GR" sz="1800">
              <a:latin typeface="Arial" panose="020B0604020202020204" pitchFamily="34" charset="0"/>
            </a:endParaRPr>
          </a:p>
        </p:txBody>
      </p:sp>
      <p:sp>
        <p:nvSpPr>
          <p:cNvPr id="60420" name="Rectangle 11"/>
          <p:cNvSpPr>
            <a:spLocks noChangeArrowheads="1"/>
          </p:cNvSpPr>
          <p:nvPr/>
        </p:nvSpPr>
        <p:spPr bwMode="auto">
          <a:xfrm>
            <a:off x="4351338" y="3868738"/>
            <a:ext cx="4413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US" sz="1100">
                <a:latin typeface="Arial" panose="020B0604020202020204" pitchFamily="34" charset="0"/>
                <a:cs typeface="Times New Roman" panose="02020603050405020304" pitchFamily="18" charset="0"/>
              </a:rPr>
              <a:t>  </a:t>
            </a:r>
            <a:endParaRPr lang="en-US" sz="1800">
              <a:latin typeface="Arial" panose="020B0604020202020204" pitchFamily="34" charset="0"/>
            </a:endParaRPr>
          </a:p>
        </p:txBody>
      </p:sp>
      <p:sp>
        <p:nvSpPr>
          <p:cNvPr id="60422" name="Θέση αριθμού διαφάνειας 1"/>
          <p:cNvSpPr>
            <a:spLocks noGrp="1"/>
          </p:cNvSpPr>
          <p:nvPr>
            <p:ph type="sldNum" sz="quarter" idx="12"/>
          </p:nvPr>
        </p:nvSpPr>
        <p:spPr bwMode="auto">
          <a:xfrm>
            <a:off x="8316912" y="6243638"/>
            <a:ext cx="630237"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EAA314F-3F21-46CC-A190-8264158F7667}" type="slidenum">
              <a:rPr lang="en-GB" sz="1200" smtClean="0">
                <a:solidFill>
                  <a:srgbClr val="B5A788"/>
                </a:solidFill>
              </a:rPr>
              <a:pPr>
                <a:spcBef>
                  <a:spcPct val="0"/>
                </a:spcBef>
                <a:buClrTx/>
                <a:buSzTx/>
                <a:buFontTx/>
                <a:buNone/>
              </a:pPr>
              <a:t>25</a:t>
            </a:fld>
            <a:endParaRPr lang="en-GB" sz="1200" dirty="0" smtClean="0">
              <a:solidFill>
                <a:srgbClr val="B5A788"/>
              </a:solidFill>
            </a:endParaRPr>
          </a:p>
        </p:txBody>
      </p:sp>
      <p:sp>
        <p:nvSpPr>
          <p:cNvPr id="9" name="Rectangle 2"/>
          <p:cNvSpPr txBox="1">
            <a:spLocks noChangeArrowheads="1"/>
          </p:cNvSpPr>
          <p:nvPr/>
        </p:nvSpPr>
        <p:spPr>
          <a:xfrm>
            <a:off x="971550" y="188913"/>
            <a:ext cx="6049963" cy="1143000"/>
          </a:xfrm>
          <a:prstGeom prst="rect">
            <a:avLst/>
          </a:prstGeom>
        </p:spPr>
        <p:txBody>
          <a:bodyPr anchor="ct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defRPr/>
            </a:pPr>
            <a:r>
              <a:rPr lang="el-GR" sz="4000" b="1" dirty="0" smtClean="0">
                <a:solidFill>
                  <a:srgbClr val="C00000"/>
                </a:solidFill>
              </a:rPr>
              <a:t>Μαθηματικά &amp; ΤΠΕ (3)</a:t>
            </a:r>
            <a:endParaRPr lang="en-GB" sz="4000" b="1" dirty="0">
              <a:solidFill>
                <a:srgbClr val="C00000"/>
              </a:solidFill>
            </a:endParaRPr>
          </a:p>
        </p:txBody>
      </p:sp>
    </p:spTree>
    <p:extLst>
      <p:ext uri="{BB962C8B-B14F-4D97-AF65-F5344CB8AC3E}">
        <p14:creationId xmlns:p14="http://schemas.microsoft.com/office/powerpoint/2010/main" val="264787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idx="4294967295"/>
          </p:nvPr>
        </p:nvSpPr>
        <p:spPr bwMode="auto">
          <a:xfrm>
            <a:off x="611188" y="260350"/>
            <a:ext cx="7931150" cy="1143000"/>
          </a:xfrm>
        </p:spPr>
        <p:txBody>
          <a:bodyPr vert="horz" wrap="square" lIns="91440" tIns="45720" rIns="91440" bIns="45720" numCol="1" anchorCtr="0" compatLnSpc="1">
            <a:prstTxWarp prst="textNoShape">
              <a:avLst/>
            </a:prstTxWarp>
          </a:bodyPr>
          <a:lstStyle/>
          <a:p>
            <a:pPr>
              <a:defRPr/>
            </a:pPr>
            <a:r>
              <a:rPr lang="el-GR" sz="4000" b="1" dirty="0" smtClean="0">
                <a:effectLst>
                  <a:outerShdw blurRad="38100" dist="38100" dir="2700000" algn="tl">
                    <a:srgbClr val="C0C0C0"/>
                  </a:outerShdw>
                </a:effectLst>
              </a:rPr>
              <a:t>Μαθηματικά &amp; ΤΠΕ</a:t>
            </a:r>
            <a:r>
              <a:rPr lang="el-GR" sz="4000" b="1" dirty="0" smtClean="0">
                <a:effectLst>
                  <a:outerShdw blurRad="38100" dist="38100" dir="2700000" algn="tl">
                    <a:srgbClr val="C0C0C0"/>
                  </a:outerShdw>
                </a:effectLst>
                <a:latin typeface="Arial" charset="0"/>
              </a:rPr>
              <a:t> (4)</a:t>
            </a:r>
          </a:p>
        </p:txBody>
      </p:sp>
      <p:sp>
        <p:nvSpPr>
          <p:cNvPr id="62467" name="Rectangle 3"/>
          <p:cNvSpPr>
            <a:spLocks noGrp="1"/>
          </p:cNvSpPr>
          <p:nvPr>
            <p:ph type="body" idx="4294967295"/>
          </p:nvPr>
        </p:nvSpPr>
        <p:spPr>
          <a:xfrm>
            <a:off x="611188" y="1412875"/>
            <a:ext cx="8323262" cy="5122863"/>
          </a:xfrm>
        </p:spPr>
        <p:txBody>
          <a:bodyPr/>
          <a:lstStyle/>
          <a:p>
            <a:pPr algn="just">
              <a:lnSpc>
                <a:spcPct val="80000"/>
              </a:lnSpc>
            </a:pPr>
            <a:r>
              <a:rPr lang="el-GR" sz="2800" dirty="0" smtClean="0">
                <a:latin typeface="Arial" panose="020B0604020202020204" pitchFamily="34" charset="0"/>
              </a:rPr>
              <a:t>Τα παιδιά εμπλέκονται σε ενδιαφέρουσες δραστηριότητες με μαθηματικό περιεχόμενο μέσω λογισμικού ή καλούνται να λύνουν πραγματικά προβλήματα με </a:t>
            </a:r>
            <a:r>
              <a:rPr lang="el-GR" sz="2800" dirty="0" smtClean="0">
                <a:solidFill>
                  <a:schemeClr val="tx1">
                    <a:lumMod val="50000"/>
                    <a:lumOff val="50000"/>
                  </a:schemeClr>
                </a:solidFill>
                <a:latin typeface="Arial" panose="020B0604020202020204" pitchFamily="34" charset="0"/>
              </a:rPr>
              <a:t>τη χρήση υπολογιστικών </a:t>
            </a:r>
            <a:r>
              <a:rPr lang="el-GR" sz="2800" dirty="0" err="1" smtClean="0">
                <a:solidFill>
                  <a:schemeClr val="tx1">
                    <a:lumMod val="50000"/>
                    <a:lumOff val="50000"/>
                  </a:schemeClr>
                </a:solidFill>
                <a:latin typeface="Arial" panose="020B0604020202020204" pitchFamily="34" charset="0"/>
              </a:rPr>
              <a:t>περιβάλλοντων</a:t>
            </a:r>
            <a:r>
              <a:rPr lang="el-GR" sz="2800" dirty="0" smtClean="0">
                <a:latin typeface="Arial" panose="020B0604020202020204" pitchFamily="34" charset="0"/>
              </a:rPr>
              <a:t> ώστε: </a:t>
            </a:r>
          </a:p>
          <a:p>
            <a:pPr lvl="1" algn="just">
              <a:lnSpc>
                <a:spcPct val="80000"/>
              </a:lnSpc>
            </a:pPr>
            <a:r>
              <a:rPr lang="el-GR" sz="2400" dirty="0" smtClean="0">
                <a:latin typeface="Arial" panose="020B0604020202020204" pitchFamily="34" charset="0"/>
              </a:rPr>
              <a:t>Να κάνουν υποθέσεις και να καταλήγουν σε συμπεράσματα με αφορμή κάποιο λογισμικό ή να λύσουν ένα πρόβλημα που τους έχει τεθεί  </a:t>
            </a:r>
          </a:p>
          <a:p>
            <a:pPr lvl="1" algn="just">
              <a:lnSpc>
                <a:spcPct val="80000"/>
              </a:lnSpc>
            </a:pPr>
            <a:r>
              <a:rPr lang="el-GR" sz="2400" dirty="0" smtClean="0">
                <a:latin typeface="Arial" panose="020B0604020202020204" pitchFamily="34" charset="0"/>
              </a:rPr>
              <a:t>Να πειραματίζονται με υλικό λογισμικού, παρατηρώντας, συγκρίνοντας, ταξινομώντας, περιγράφοντας, ώστε να μάθουν να διαχειρίζονται υλικά που συνδέονται με την πραγματική τους ζωή</a:t>
            </a:r>
            <a:r>
              <a:rPr lang="en-US" sz="2400" dirty="0" smtClean="0">
                <a:latin typeface="Arial" panose="020B0604020202020204" pitchFamily="34" charset="0"/>
              </a:rPr>
              <a:t>.</a:t>
            </a:r>
            <a:endParaRPr lang="el-GR" sz="2400" dirty="0" smtClean="0">
              <a:latin typeface="Arial" panose="020B0604020202020204" pitchFamily="34" charset="0"/>
            </a:endParaRPr>
          </a:p>
        </p:txBody>
      </p:sp>
      <p:sp>
        <p:nvSpPr>
          <p:cNvPr id="6246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54E0064-78BE-428C-BD23-728E966C6053}" type="slidenum">
              <a:rPr lang="en-US" sz="1200" smtClean="0">
                <a:solidFill>
                  <a:srgbClr val="B5A788"/>
                </a:solidFill>
              </a:rPr>
              <a:pPr>
                <a:spcBef>
                  <a:spcPct val="0"/>
                </a:spcBef>
                <a:buClrTx/>
                <a:buSzTx/>
                <a:buFontTx/>
                <a:buNone/>
              </a:pPr>
              <a:t>26</a:t>
            </a:fld>
            <a:endParaRPr lang="en-US" sz="1200" smtClean="0">
              <a:solidFill>
                <a:srgbClr val="B5A788"/>
              </a:solidFill>
            </a:endParaRPr>
          </a:p>
        </p:txBody>
      </p:sp>
    </p:spTree>
    <p:extLst>
      <p:ext uri="{BB962C8B-B14F-4D97-AF65-F5344CB8AC3E}">
        <p14:creationId xmlns:p14="http://schemas.microsoft.com/office/powerpoint/2010/main" val="1983850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idx="4294967295"/>
          </p:nvPr>
        </p:nvSpPr>
        <p:spPr bwMode="auto">
          <a:xfrm>
            <a:off x="712788" y="44450"/>
            <a:ext cx="6307137" cy="1143000"/>
          </a:xfrm>
        </p:spPr>
        <p:txBody>
          <a:bodyPr vert="horz" wrap="square" lIns="91440" tIns="45720" rIns="91440" bIns="45720" numCol="1" anchorCtr="0" compatLnSpc="1">
            <a:prstTxWarp prst="textNoShape">
              <a:avLst/>
            </a:prstTxWarp>
            <a:noAutofit/>
          </a:bodyPr>
          <a:lstStyle/>
          <a:p>
            <a:pPr>
              <a:defRPr/>
            </a:pPr>
            <a:r>
              <a:rPr lang="el-GR" sz="4000" b="1" dirty="0" smtClean="0">
                <a:effectLst>
                  <a:outerShdw blurRad="38100" dist="38100" dir="2700000" algn="tl">
                    <a:srgbClr val="C0C0C0"/>
                  </a:outerShdw>
                </a:effectLst>
              </a:rPr>
              <a:t>Μαθηματικά &amp; ΤΠΕ</a:t>
            </a:r>
            <a:r>
              <a:rPr lang="el-GR" sz="4000" b="1" dirty="0" smtClean="0">
                <a:effectLst>
                  <a:outerShdw blurRad="38100" dist="38100" dir="2700000" algn="tl">
                    <a:srgbClr val="C0C0C0"/>
                  </a:outerShdw>
                </a:effectLst>
                <a:latin typeface="Arial" charset="0"/>
              </a:rPr>
              <a:t> (5)</a:t>
            </a:r>
          </a:p>
        </p:txBody>
      </p:sp>
      <p:sp>
        <p:nvSpPr>
          <p:cNvPr id="35843" name="Rectangle 3"/>
          <p:cNvSpPr>
            <a:spLocks noGrp="1"/>
          </p:cNvSpPr>
          <p:nvPr>
            <p:ph type="body" idx="4294967295"/>
          </p:nvPr>
        </p:nvSpPr>
        <p:spPr>
          <a:xfrm>
            <a:off x="712788" y="1341438"/>
            <a:ext cx="7891462" cy="5221287"/>
          </a:xfrm>
        </p:spPr>
        <p:txBody>
          <a:bodyPr/>
          <a:lstStyle/>
          <a:p>
            <a:pPr lvl="1" algn="just">
              <a:lnSpc>
                <a:spcPct val="80000"/>
              </a:lnSpc>
              <a:defRPr/>
            </a:pPr>
            <a:r>
              <a:rPr lang="el-GR" sz="2000" dirty="0" smtClean="0">
                <a:latin typeface="Arial" charset="0"/>
              </a:rPr>
              <a:t>Να αποκτούν και να εξασκούν απλές μαθηματικές έννοιες και εφαρμογές με τη χρήση κατάλληλου λογισμικού (να μετρούν χρησιμοποιώντας αυθαίρετες ή συμβατικές μονάδες μέτρησης, να εκτελούν απλές μαθηματικές πράξεις, να κατανοούν απλές χώρο-χρονικές σχέσεις, την έννοια της μέτρησης του χρόνου, να αντιλαμβάνονται και να αναπαράγουν μοτίβα, να αναπαράγουν συμμετρικά σχήματα ως προς τον άξονα, να αναγνωρίζουν και να ονομάζουν απλά γεωμετρικά σχήματα, να εμπλουτίζουν τη γλώσσα τους με λέξεις που συνδέονται με τα μαθηματικά)</a:t>
            </a:r>
          </a:p>
          <a:p>
            <a:pPr lvl="1" algn="just">
              <a:lnSpc>
                <a:spcPct val="80000"/>
              </a:lnSpc>
              <a:defRPr/>
            </a:pPr>
            <a:r>
              <a:rPr lang="el-GR" sz="2000" dirty="0" smtClean="0">
                <a:latin typeface="Arial" charset="0"/>
              </a:rPr>
              <a:t>Να μάθουν να αξιοποιούν τη τεχνολογία για να λύνουν τα προβλήματά τους.</a:t>
            </a:r>
          </a:p>
          <a:p>
            <a:pPr marL="403225" lvl="1" indent="0" algn="just">
              <a:lnSpc>
                <a:spcPct val="80000"/>
              </a:lnSpc>
              <a:buFont typeface="Verdana" panose="020B0604030504040204" pitchFamily="34" charset="0"/>
              <a:buNone/>
              <a:defRPr/>
            </a:pPr>
            <a:endParaRPr lang="el-GR" sz="2400" dirty="0" smtClean="0">
              <a:latin typeface="Arial" charset="0"/>
            </a:endParaRPr>
          </a:p>
          <a:p>
            <a:pPr algn="just">
              <a:lnSpc>
                <a:spcPct val="80000"/>
              </a:lnSpc>
              <a:defRPr/>
            </a:pPr>
            <a:r>
              <a:rPr lang="el-GR" sz="2000" b="1" dirty="0" smtClean="0">
                <a:latin typeface="Arial" charset="0"/>
              </a:rPr>
              <a:t>Παράδειγμα</a:t>
            </a:r>
            <a:r>
              <a:rPr lang="el-GR" sz="2400" dirty="0" smtClean="0">
                <a:solidFill>
                  <a:srgbClr val="0070C0"/>
                </a:solidFill>
                <a:latin typeface="Arial" charset="0"/>
              </a:rPr>
              <a:t>:</a:t>
            </a:r>
          </a:p>
          <a:p>
            <a:pPr lvl="1" algn="just">
              <a:lnSpc>
                <a:spcPct val="80000"/>
              </a:lnSpc>
              <a:defRPr/>
            </a:pPr>
            <a:r>
              <a:rPr lang="el-GR" sz="2000" dirty="0" smtClean="0">
                <a:solidFill>
                  <a:schemeClr val="tx1">
                    <a:lumMod val="50000"/>
                    <a:lumOff val="50000"/>
                  </a:schemeClr>
                </a:solidFill>
                <a:latin typeface="Arial" charset="0"/>
              </a:rPr>
              <a:t>Τα παιδιά δημιουργούν συμμετρίες αντικειμένων</a:t>
            </a:r>
            <a:r>
              <a:rPr lang="en-US" sz="2000" dirty="0" smtClean="0">
                <a:solidFill>
                  <a:schemeClr val="tx1">
                    <a:lumMod val="50000"/>
                    <a:lumOff val="50000"/>
                  </a:schemeClr>
                </a:solidFill>
                <a:latin typeface="Arial" charset="0"/>
              </a:rPr>
              <a:t> (</a:t>
            </a:r>
            <a:r>
              <a:rPr lang="el-GR" sz="2000" dirty="0" smtClean="0">
                <a:solidFill>
                  <a:schemeClr val="tx1">
                    <a:lumMod val="50000"/>
                    <a:lumOff val="50000"/>
                  </a:schemeClr>
                </a:solidFill>
                <a:latin typeface="Arial" charset="0"/>
              </a:rPr>
              <a:t>που έχουν αναγνωρίσει από το φυσικό περιβάλλον) ως προς άξονα μέσα από τη χρήση επιλογών που υποστηρίζουν</a:t>
            </a:r>
            <a:r>
              <a:rPr lang="el-GR" sz="2000" dirty="0">
                <a:solidFill>
                  <a:schemeClr val="tx1">
                    <a:lumMod val="50000"/>
                    <a:lumOff val="50000"/>
                  </a:schemeClr>
                </a:solidFill>
                <a:latin typeface="Arial" charset="0"/>
              </a:rPr>
              <a:t> </a:t>
            </a:r>
            <a:r>
              <a:rPr lang="el-GR" sz="2000" dirty="0" smtClean="0">
                <a:solidFill>
                  <a:schemeClr val="tx1">
                    <a:lumMod val="50000"/>
                    <a:lumOff val="50000"/>
                  </a:schemeClr>
                </a:solidFill>
                <a:latin typeface="Arial" charset="0"/>
              </a:rPr>
              <a:t>λογισμικά όπως το </a:t>
            </a:r>
            <a:r>
              <a:rPr lang="en-US" sz="2000" dirty="0" err="1" smtClean="0">
                <a:solidFill>
                  <a:schemeClr val="tx1">
                    <a:lumMod val="50000"/>
                    <a:lumOff val="50000"/>
                  </a:schemeClr>
                </a:solidFill>
                <a:latin typeface="Arial" charset="0"/>
              </a:rPr>
              <a:t>TuxPaint</a:t>
            </a:r>
            <a:r>
              <a:rPr lang="en-US" sz="2000" dirty="0" smtClean="0">
                <a:solidFill>
                  <a:schemeClr val="tx1">
                    <a:lumMod val="50000"/>
                    <a:lumOff val="50000"/>
                  </a:schemeClr>
                </a:solidFill>
                <a:latin typeface="Arial" charset="0"/>
              </a:rPr>
              <a:t> </a:t>
            </a:r>
            <a:r>
              <a:rPr lang="el-GR" sz="2000" dirty="0" smtClean="0">
                <a:solidFill>
                  <a:schemeClr val="tx1">
                    <a:lumMod val="50000"/>
                    <a:lumOff val="50000"/>
                  </a:schemeClr>
                </a:solidFill>
                <a:latin typeface="Arial" charset="0"/>
              </a:rPr>
              <a:t>&amp; το </a:t>
            </a:r>
            <a:r>
              <a:rPr lang="en-US" sz="2000" dirty="0" smtClean="0">
                <a:solidFill>
                  <a:schemeClr val="tx1">
                    <a:lumMod val="50000"/>
                    <a:lumOff val="50000"/>
                  </a:schemeClr>
                </a:solidFill>
                <a:latin typeface="Arial" charset="0"/>
              </a:rPr>
              <a:t>RNA</a:t>
            </a:r>
            <a:r>
              <a:rPr lang="el-GR" sz="2000" dirty="0" smtClean="0">
                <a:solidFill>
                  <a:schemeClr val="tx1">
                    <a:lumMod val="50000"/>
                    <a:lumOff val="50000"/>
                  </a:schemeClr>
                </a:solidFill>
                <a:latin typeface="Arial" charset="0"/>
              </a:rPr>
              <a:t>.</a:t>
            </a:r>
            <a:r>
              <a:rPr lang="el-GR" sz="2000" dirty="0" smtClean="0">
                <a:solidFill>
                  <a:srgbClr val="0070C0"/>
                </a:solidFill>
                <a:latin typeface="Arial" charset="0"/>
              </a:rPr>
              <a:t>		</a:t>
            </a:r>
          </a:p>
        </p:txBody>
      </p:sp>
      <p:sp>
        <p:nvSpPr>
          <p:cNvPr id="6451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573493E-3603-4CA4-8486-50B611521078}" type="slidenum">
              <a:rPr lang="en-US" sz="1200" smtClean="0">
                <a:solidFill>
                  <a:srgbClr val="B5A788"/>
                </a:solidFill>
              </a:rPr>
              <a:pPr>
                <a:spcBef>
                  <a:spcPct val="0"/>
                </a:spcBef>
                <a:buClrTx/>
                <a:buSzTx/>
                <a:buFontTx/>
                <a:buNone/>
              </a:pPr>
              <a:t>27</a:t>
            </a:fld>
            <a:endParaRPr lang="en-US" sz="1200" smtClean="0">
              <a:solidFill>
                <a:srgbClr val="B5A788"/>
              </a:solidFill>
            </a:endParaRPr>
          </a:p>
        </p:txBody>
      </p:sp>
    </p:spTree>
    <p:extLst>
      <p:ext uri="{BB962C8B-B14F-4D97-AF65-F5344CB8AC3E}">
        <p14:creationId xmlns:p14="http://schemas.microsoft.com/office/powerpoint/2010/main" val="886797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84213" y="188913"/>
            <a:ext cx="7786687" cy="1143000"/>
          </a:xfrm>
        </p:spPr>
        <p:txBody>
          <a:bodyPr>
            <a:noAutofit/>
          </a:bodyPr>
          <a:lstStyle/>
          <a:p>
            <a:pPr>
              <a:defRPr/>
            </a:pPr>
            <a:r>
              <a:rPr lang="el-GR" sz="3600" b="1" dirty="0"/>
              <a:t>Λογισμικά για επίλυση </a:t>
            </a:r>
            <a:r>
              <a:rPr lang="el-GR" sz="3600" b="1" dirty="0" smtClean="0"/>
              <a:t>προβλημάτων - </a:t>
            </a:r>
            <a:r>
              <a:rPr lang="el-GR" sz="3600" b="1" dirty="0"/>
              <a:t>Προγραμματισμός</a:t>
            </a:r>
            <a:endParaRPr lang="en-US" sz="3600" b="1" dirty="0"/>
          </a:p>
        </p:txBody>
      </p:sp>
      <p:sp>
        <p:nvSpPr>
          <p:cNvPr id="66563" name="Rectangle 3"/>
          <p:cNvSpPr>
            <a:spLocks noGrp="1" noChangeArrowheads="1"/>
          </p:cNvSpPr>
          <p:nvPr>
            <p:ph type="body" idx="1"/>
          </p:nvPr>
        </p:nvSpPr>
        <p:spPr>
          <a:xfrm>
            <a:off x="684213" y="1700213"/>
            <a:ext cx="7954962" cy="4752975"/>
          </a:xfrm>
        </p:spPr>
        <p:txBody>
          <a:bodyPr/>
          <a:lstStyle/>
          <a:p>
            <a:r>
              <a:rPr lang="en-US" smtClean="0"/>
              <a:t>LEGO MindStorms</a:t>
            </a:r>
            <a:endParaRPr lang="el-GR" smtClean="0"/>
          </a:p>
          <a:p>
            <a:r>
              <a:rPr lang="en-US" smtClean="0"/>
              <a:t>LEGO Education WeDo</a:t>
            </a:r>
          </a:p>
          <a:p>
            <a:r>
              <a:rPr lang="en-US" smtClean="0"/>
              <a:t>Focus on Bee-Bot (Lesson Activities 1,2)</a:t>
            </a:r>
          </a:p>
          <a:p>
            <a:r>
              <a:rPr lang="en-US" smtClean="0"/>
              <a:t>Probotix 1.0</a:t>
            </a:r>
            <a:endParaRPr lang="fr-FR" smtClean="0"/>
          </a:p>
          <a:p>
            <a:r>
              <a:rPr lang="fr-FR" smtClean="0"/>
              <a:t>Logo (</a:t>
            </a:r>
            <a:r>
              <a:rPr lang="fr-FR" smtClean="0">
                <a:hlinkClick r:id="rId3"/>
              </a:rPr>
              <a:t>www.softtronix.com/logo.html</a:t>
            </a:r>
            <a:r>
              <a:rPr lang="fr-FR" smtClean="0"/>
              <a:t>) </a:t>
            </a:r>
            <a:endParaRPr lang="en-US" smtClean="0"/>
          </a:p>
          <a:p>
            <a:r>
              <a:rPr lang="en-US" smtClean="0"/>
              <a:t>KidSim – StageCast Creator (</a:t>
            </a:r>
            <a:r>
              <a:rPr lang="en-US" smtClean="0">
                <a:hlinkClick r:id="rId4"/>
              </a:rPr>
              <a:t>www.stagecast.com</a:t>
            </a:r>
            <a:r>
              <a:rPr lang="en-US" smtClean="0"/>
              <a:t>) </a:t>
            </a:r>
          </a:p>
          <a:p>
            <a:r>
              <a:rPr lang="en-US" smtClean="0"/>
              <a:t>ToonTalk</a:t>
            </a:r>
            <a:r>
              <a:rPr lang="en-GB" smtClean="0"/>
              <a:t> (</a:t>
            </a:r>
            <a:r>
              <a:rPr lang="en-US" smtClean="0">
                <a:hlinkClick r:id="rId5"/>
              </a:rPr>
              <a:t>www</a:t>
            </a:r>
            <a:r>
              <a:rPr lang="en-GB" smtClean="0">
                <a:hlinkClick r:id="rId5"/>
              </a:rPr>
              <a:t>.</a:t>
            </a:r>
            <a:r>
              <a:rPr lang="en-US" smtClean="0">
                <a:hlinkClick r:id="rId5"/>
              </a:rPr>
              <a:t>toontalk</a:t>
            </a:r>
            <a:r>
              <a:rPr lang="en-GB" smtClean="0">
                <a:hlinkClick r:id="rId5"/>
              </a:rPr>
              <a:t>.</a:t>
            </a:r>
            <a:r>
              <a:rPr lang="en-US" smtClean="0">
                <a:hlinkClick r:id="rId5"/>
              </a:rPr>
              <a:t>com</a:t>
            </a:r>
            <a:r>
              <a:rPr lang="en-GB" smtClean="0"/>
              <a:t>) </a:t>
            </a:r>
            <a:endParaRPr lang="el-GR" smtClean="0"/>
          </a:p>
        </p:txBody>
      </p:sp>
      <p:sp>
        <p:nvSpPr>
          <p:cNvPr id="66565"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B95B196-77C1-4085-BA02-2CD084F52988}" type="slidenum">
              <a:rPr lang="en-US" sz="1200" smtClean="0">
                <a:solidFill>
                  <a:srgbClr val="B5A788"/>
                </a:solidFill>
              </a:rPr>
              <a:pPr>
                <a:spcBef>
                  <a:spcPct val="0"/>
                </a:spcBef>
                <a:buClrTx/>
                <a:buSzTx/>
                <a:buFontTx/>
                <a:buNone/>
              </a:pPr>
              <a:t>28</a:t>
            </a:fld>
            <a:endParaRPr lang="en-US" sz="1200" smtClean="0">
              <a:solidFill>
                <a:srgbClr val="B5A788"/>
              </a:solidFill>
            </a:endParaRPr>
          </a:p>
        </p:txBody>
      </p:sp>
    </p:spTree>
    <p:extLst>
      <p:ext uri="{BB962C8B-B14F-4D97-AF65-F5344CB8AC3E}">
        <p14:creationId xmlns:p14="http://schemas.microsoft.com/office/powerpoint/2010/main" val="3800590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4213" y="157163"/>
            <a:ext cx="8358187" cy="1143000"/>
          </a:xfrm>
        </p:spPr>
        <p:txBody>
          <a:bodyPr>
            <a:normAutofit fontScale="90000"/>
          </a:bodyPr>
          <a:lstStyle/>
          <a:p>
            <a:pPr>
              <a:defRPr/>
            </a:pPr>
            <a:r>
              <a:rPr lang="el-GR" sz="3600" b="1" dirty="0" smtClean="0"/>
              <a:t>Γνωστικά αντικείμενα και Τ.Π.Ε. – ΠΑΙΔΙ &amp; ΜΕΛΕΤΗ ΠΕΡΙΒΑΛΛΟΝΤΟΣ</a:t>
            </a:r>
            <a:endParaRPr lang="el-GR" sz="3600" b="1" dirty="0">
              <a:solidFill>
                <a:schemeClr val="tx1"/>
              </a:solidFill>
            </a:endParaRPr>
          </a:p>
        </p:txBody>
      </p:sp>
      <p:grpSp>
        <p:nvGrpSpPr>
          <p:cNvPr id="68612" name="Group 3"/>
          <p:cNvGrpSpPr>
            <a:grpSpLocks/>
          </p:cNvGrpSpPr>
          <p:nvPr/>
        </p:nvGrpSpPr>
        <p:grpSpPr bwMode="auto">
          <a:xfrm>
            <a:off x="684213" y="1408113"/>
            <a:ext cx="8021637" cy="4894262"/>
            <a:chOff x="2338" y="1526"/>
            <a:chExt cx="5672" cy="5205"/>
          </a:xfrm>
        </p:grpSpPr>
        <p:sp>
          <p:nvSpPr>
            <p:cNvPr id="68615" name="_s1181"/>
            <p:cNvSpPr>
              <a:spLocks noChangeArrowheads="1"/>
            </p:cNvSpPr>
            <p:nvPr/>
          </p:nvSpPr>
          <p:spPr bwMode="auto">
            <a:xfrm>
              <a:off x="4680" y="3437"/>
              <a:ext cx="3330" cy="3294"/>
            </a:xfrm>
            <a:prstGeom prst="ellipse">
              <a:avLst/>
            </a:prstGeom>
            <a:solidFill>
              <a:srgbClr val="009999">
                <a:alpha val="50195"/>
              </a:srgbClr>
            </a:solidFill>
            <a:ln w="4669">
              <a:solidFill>
                <a:srgbClr val="009999"/>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
          <p:nvSpPr>
            <p:cNvPr id="21518" name="_s1185"/>
            <p:cNvSpPr>
              <a:spLocks noChangeArrowheads="1"/>
            </p:cNvSpPr>
            <p:nvPr/>
          </p:nvSpPr>
          <p:spPr bwMode="auto">
            <a:xfrm>
              <a:off x="3555" y="1526"/>
              <a:ext cx="3287" cy="3039"/>
            </a:xfrm>
            <a:prstGeom prst="ellipse">
              <a:avLst/>
            </a:prstGeom>
            <a:solidFill>
              <a:schemeClr val="accent6">
                <a:lumMod val="75000"/>
                <a:alpha val="66000"/>
              </a:schemeClr>
            </a:solidFill>
            <a:ln w="4669">
              <a:solidFill>
                <a:srgbClr val="99CC00"/>
              </a:solidFill>
              <a:round/>
              <a:headEnd/>
              <a:tailEnd/>
            </a:ln>
          </p:spPr>
          <p:txBody>
            <a:bodyPr anchor="ctr"/>
            <a:lstStyle/>
            <a:p>
              <a:pPr eaLnBrk="1" hangingPunct="1">
                <a:defRPr/>
              </a:pPr>
              <a:endParaRPr lang="en-GB">
                <a:latin typeface="Arial" charset="0"/>
              </a:endParaRPr>
            </a:p>
          </p:txBody>
        </p:sp>
        <p:sp>
          <p:nvSpPr>
            <p:cNvPr id="68617" name="_s1189"/>
            <p:cNvSpPr>
              <a:spLocks noChangeArrowheads="1"/>
            </p:cNvSpPr>
            <p:nvPr/>
          </p:nvSpPr>
          <p:spPr bwMode="auto">
            <a:xfrm>
              <a:off x="2338" y="3437"/>
              <a:ext cx="3142" cy="3081"/>
            </a:xfrm>
            <a:prstGeom prst="ellipse">
              <a:avLst/>
            </a:prstGeom>
            <a:solidFill>
              <a:srgbClr val="FFC000">
                <a:alpha val="50195"/>
              </a:srgbClr>
            </a:solidFill>
            <a:ln w="4669">
              <a:solidFill>
                <a:srgbClr val="99CC00"/>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grpSp>
      <p:grpSp>
        <p:nvGrpSpPr>
          <p:cNvPr id="3" name="Ομάδα 2"/>
          <p:cNvGrpSpPr/>
          <p:nvPr/>
        </p:nvGrpSpPr>
        <p:grpSpPr>
          <a:xfrm>
            <a:off x="1480132" y="2489542"/>
            <a:ext cx="6041279" cy="2667650"/>
            <a:chOff x="1375581" y="2653067"/>
            <a:chExt cx="6041279" cy="2667650"/>
          </a:xfrm>
          <a:solidFill>
            <a:schemeClr val="accent2">
              <a:lumMod val="20000"/>
              <a:lumOff val="80000"/>
            </a:schemeClr>
          </a:solidFill>
        </p:grpSpPr>
        <p:sp>
          <p:nvSpPr>
            <p:cNvPr id="21511" name="Text Box 10"/>
            <p:cNvSpPr txBox="1">
              <a:spLocks noChangeArrowheads="1"/>
            </p:cNvSpPr>
            <p:nvPr/>
          </p:nvSpPr>
          <p:spPr bwMode="auto">
            <a:xfrm>
              <a:off x="5331545" y="4456621"/>
              <a:ext cx="2085315" cy="589253"/>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solidFill>
                    <a:schemeClr val="bg1">
                      <a:lumMod val="50000"/>
                    </a:schemeClr>
                  </a:solidFill>
                  <a:effectLst>
                    <a:outerShdw blurRad="38100" dist="38100" dir="2700000" algn="tl">
                      <a:srgbClr val="000000">
                        <a:alpha val="43137"/>
                      </a:srgbClr>
                    </a:outerShdw>
                  </a:effectLst>
                  <a:latin typeface="Calibri" pitchFamily="34" charset="0"/>
                </a:rPr>
                <a:t>Γλώσσα</a:t>
              </a:r>
              <a:endParaRPr lang="en-GB" sz="2000" dirty="0" smtClean="0">
                <a:solidFill>
                  <a:schemeClr val="bg1">
                    <a:lumMod val="50000"/>
                  </a:schemeClr>
                </a:solidFill>
                <a:effectLst>
                  <a:outerShdw blurRad="38100" dist="38100" dir="2700000" algn="tl">
                    <a:srgbClr val="000000">
                      <a:alpha val="43137"/>
                    </a:srgbClr>
                  </a:outerShdw>
                </a:effectLst>
                <a:latin typeface="Calibri" pitchFamily="34" charset="0"/>
              </a:endParaRPr>
            </a:p>
          </p:txBody>
        </p:sp>
        <p:sp>
          <p:nvSpPr>
            <p:cNvPr id="21512" name="Text Box 11"/>
            <p:cNvSpPr txBox="1">
              <a:spLocks noChangeArrowheads="1"/>
            </p:cNvSpPr>
            <p:nvPr/>
          </p:nvSpPr>
          <p:spPr bwMode="auto">
            <a:xfrm>
              <a:off x="1375581" y="4182115"/>
              <a:ext cx="2857038" cy="1138602"/>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Μελέτη Περιβάλλοντος </a:t>
              </a:r>
              <a:r>
                <a:rPr lang="el-GR" dirty="0" smtClean="0">
                  <a:effectLst>
                    <a:outerShdw blurRad="38100" dist="38100" dir="2700000" algn="tl">
                      <a:srgbClr val="000000">
                        <a:alpha val="43137"/>
                      </a:srgbClr>
                    </a:outerShdw>
                  </a:effectLst>
                  <a:latin typeface="Calibri" pitchFamily="34" charset="0"/>
                </a:rPr>
                <a:t>(Ανθρωπογενές / Φυσικό)</a:t>
              </a:r>
              <a:endParaRPr lang="en-GB" dirty="0" smtClean="0">
                <a:effectLst>
                  <a:outerShdw blurRad="38100" dist="38100" dir="2700000" algn="tl">
                    <a:srgbClr val="000000">
                      <a:alpha val="43137"/>
                    </a:srgbClr>
                  </a:outerShdw>
                </a:effectLst>
                <a:latin typeface="Calibri" pitchFamily="34" charset="0"/>
              </a:endParaRPr>
            </a:p>
          </p:txBody>
        </p:sp>
        <p:sp>
          <p:nvSpPr>
            <p:cNvPr id="21513" name="Text Box 12"/>
            <p:cNvSpPr txBox="1">
              <a:spLocks noChangeArrowheads="1"/>
            </p:cNvSpPr>
            <p:nvPr/>
          </p:nvSpPr>
          <p:spPr bwMode="auto">
            <a:xfrm>
              <a:off x="3531345" y="2653067"/>
              <a:ext cx="2037581" cy="507410"/>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solidFill>
                    <a:srgbClr val="FF0000"/>
                  </a:solidFill>
                  <a:effectLst>
                    <a:outerShdw blurRad="38100" dist="38100" dir="2700000" algn="tl">
                      <a:srgbClr val="000000">
                        <a:alpha val="43137"/>
                      </a:srgbClr>
                    </a:outerShdw>
                  </a:effectLst>
                  <a:latin typeface="Calibri" pitchFamily="34" charset="0"/>
                </a:rPr>
                <a:t>Πληροφορική</a:t>
              </a:r>
              <a:endParaRPr lang="en-GB" sz="2400" dirty="0" smtClean="0">
                <a:solidFill>
                  <a:srgbClr val="FF0000"/>
                </a:solidFill>
                <a:effectLst>
                  <a:outerShdw blurRad="38100" dist="38100" dir="2700000" algn="tl">
                    <a:srgbClr val="000000">
                      <a:alpha val="43137"/>
                    </a:srgbClr>
                  </a:outerShdw>
                </a:effectLst>
                <a:latin typeface="Calibri" pitchFamily="34" charset="0"/>
              </a:endParaRPr>
            </a:p>
          </p:txBody>
        </p:sp>
      </p:grpSp>
      <p:sp>
        <p:nvSpPr>
          <p:cNvPr id="68614"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3ABB6AA-8388-4809-909D-D9936B2FE108}" type="slidenum">
              <a:rPr lang="en-US" sz="1200" smtClean="0">
                <a:solidFill>
                  <a:srgbClr val="B5A788"/>
                </a:solidFill>
              </a:rPr>
              <a:pPr>
                <a:spcBef>
                  <a:spcPct val="0"/>
                </a:spcBef>
                <a:buClrTx/>
                <a:buSzTx/>
                <a:buFontTx/>
                <a:buNone/>
              </a:pPr>
              <a:t>29</a:t>
            </a:fld>
            <a:endParaRPr lang="en-US" sz="1200" smtClean="0">
              <a:solidFill>
                <a:srgbClr val="B5A788"/>
              </a:solidFill>
            </a:endParaRPr>
          </a:p>
        </p:txBody>
      </p:sp>
    </p:spTree>
    <p:extLst>
      <p:ext uri="{BB962C8B-B14F-4D97-AF65-F5344CB8AC3E}">
        <p14:creationId xmlns:p14="http://schemas.microsoft.com/office/powerpoint/2010/main" val="4085683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5181600"/>
            <a:ext cx="6480048" cy="1542288"/>
          </a:xfrm>
          <a:prstGeom prst="rect">
            <a:avLst/>
          </a:prstGeom>
          <a:noFill/>
        </p:spPr>
      </p:pic>
    </p:spTree>
    <p:extLst>
      <p:ext uri="{BB962C8B-B14F-4D97-AF65-F5344CB8AC3E}">
        <p14:creationId xmlns:p14="http://schemas.microsoft.com/office/powerpoint/2010/main" val="323750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bwMode="auto">
          <a:xfrm>
            <a:off x="755650" y="125413"/>
            <a:ext cx="7859713"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a:defRPr/>
            </a:pPr>
            <a:r>
              <a:rPr lang="el-GR" sz="3200" b="1" dirty="0" smtClean="0">
                <a:effectLst>
                  <a:outerShdw blurRad="38100" dist="38100" dir="2700000" algn="tl">
                    <a:srgbClr val="000000">
                      <a:alpha val="43137"/>
                    </a:srgbClr>
                  </a:outerShdw>
                </a:effectLst>
                <a:latin typeface="Arial" charset="0"/>
              </a:rPr>
              <a:t>Δ.Ε.Π.Π.Σ. Μελέτη Περιβάλλοντος-Ανθρωπογενές περιβάλλον και ΤΠΕ (1)</a:t>
            </a:r>
          </a:p>
        </p:txBody>
      </p:sp>
      <p:sp>
        <p:nvSpPr>
          <p:cNvPr id="70659" name="Rectangle 3"/>
          <p:cNvSpPr>
            <a:spLocks noGrp="1"/>
          </p:cNvSpPr>
          <p:nvPr>
            <p:ph type="body" idx="4294967295"/>
          </p:nvPr>
        </p:nvSpPr>
        <p:spPr>
          <a:xfrm>
            <a:off x="755650" y="1412875"/>
            <a:ext cx="8178800" cy="5445125"/>
          </a:xfrm>
        </p:spPr>
        <p:txBody>
          <a:bodyPr/>
          <a:lstStyle/>
          <a:p>
            <a:pPr algn="just">
              <a:lnSpc>
                <a:spcPct val="80000"/>
              </a:lnSpc>
            </a:pPr>
            <a:r>
              <a:rPr lang="el-GR" sz="2200" dirty="0" smtClean="0">
                <a:latin typeface="Arial" panose="020B0604020202020204" pitchFamily="34" charset="0"/>
              </a:rPr>
              <a:t>Μέσα σε ένα ασφαλές και πλούσιο σε ερεθίσματα περιβάλλον, εμπλουτισμένο με υπολογιστικά και τεχνολογικά εργαλεία  δίνονται πολλές ευκαιρίες στα παιδιά ώστε:</a:t>
            </a:r>
          </a:p>
          <a:p>
            <a:pPr lvl="1" algn="just">
              <a:lnSpc>
                <a:spcPct val="80000"/>
              </a:lnSpc>
            </a:pPr>
            <a:r>
              <a:rPr lang="el-GR" sz="1800" dirty="0" smtClean="0">
                <a:latin typeface="Arial" panose="020B0604020202020204" pitchFamily="34" charset="0"/>
              </a:rPr>
              <a:t>να αναπτύξουν την αυτοεκτίμησή τους, να αναπτύξουν ικανότητες συνεργασίας, να συνειδητοποιούν τη μοναδικότητά τους αλλά και να εντοπίζουν τις ομοιότητες και διαφορές τους με τους άλλους και να τις σέβονται</a:t>
            </a:r>
          </a:p>
          <a:p>
            <a:pPr lvl="1" algn="just">
              <a:lnSpc>
                <a:spcPct val="80000"/>
              </a:lnSpc>
            </a:pPr>
            <a:r>
              <a:rPr lang="el-GR" sz="1800" dirty="0" smtClean="0">
                <a:latin typeface="Arial" panose="020B0604020202020204" pitchFamily="34" charset="0"/>
              </a:rPr>
              <a:t>να γνωρίσουν θρησκευτικές παραδόσεις, </a:t>
            </a:r>
          </a:p>
          <a:p>
            <a:pPr lvl="1" algn="just">
              <a:lnSpc>
                <a:spcPct val="80000"/>
              </a:lnSpc>
            </a:pPr>
            <a:r>
              <a:rPr lang="el-GR" sz="1800" dirty="0" smtClean="0">
                <a:latin typeface="Arial" panose="020B0604020202020204" pitchFamily="34" charset="0"/>
              </a:rPr>
              <a:t>να μάθουν βασικούς κανόνες υγιεινής και προστασίας, να ακολουθούν τους κανόνες ασφαλείας και να χρησιμοποιούν ασφαλή υλικά και μέσα</a:t>
            </a:r>
          </a:p>
          <a:p>
            <a:pPr lvl="1" algn="just">
              <a:lnSpc>
                <a:spcPct val="80000"/>
              </a:lnSpc>
            </a:pPr>
            <a:r>
              <a:rPr lang="el-GR" sz="1800" dirty="0" smtClean="0">
                <a:latin typeface="Arial" panose="020B0604020202020204" pitchFamily="34" charset="0"/>
              </a:rPr>
              <a:t>να γνωρίσουν το εγγύς ανθρωπογενές περιβάλλον</a:t>
            </a:r>
            <a:endParaRPr lang="en-US" sz="1800" dirty="0" smtClean="0">
              <a:latin typeface="Arial" panose="020B0604020202020204" pitchFamily="34" charset="0"/>
            </a:endParaRPr>
          </a:p>
          <a:p>
            <a:pPr lvl="1" algn="just">
              <a:lnSpc>
                <a:spcPct val="80000"/>
              </a:lnSpc>
            </a:pPr>
            <a:r>
              <a:rPr lang="el-GR" sz="1800" dirty="0" smtClean="0">
                <a:latin typeface="Arial" panose="020B0604020202020204" pitchFamily="34" charset="0"/>
              </a:rPr>
              <a:t>να αντιλαμβάνονται την αλληλεπίδραση του περιβάλλοντος με τις δραστηριότητες του ανθρώπου</a:t>
            </a:r>
          </a:p>
          <a:p>
            <a:pPr lvl="1" algn="just">
              <a:lnSpc>
                <a:spcPct val="80000"/>
              </a:lnSpc>
            </a:pPr>
            <a:r>
              <a:rPr lang="el-GR" sz="1800" dirty="0" smtClean="0">
                <a:latin typeface="Arial" panose="020B0604020202020204" pitchFamily="34" charset="0"/>
              </a:rPr>
              <a:t>να αποκτήσουν θετικές στάσεις και συμπεριφορές για το </a:t>
            </a:r>
            <a:r>
              <a:rPr lang="el-GR" sz="1800" dirty="0" err="1" smtClean="0">
                <a:latin typeface="Arial" panose="020B0604020202020204" pitchFamily="34" charset="0"/>
              </a:rPr>
              <a:t>περιβάλλοννα</a:t>
            </a:r>
            <a:r>
              <a:rPr lang="el-GR" sz="1800" dirty="0" smtClean="0">
                <a:latin typeface="Arial" panose="020B0604020202020204" pitchFamily="34" charset="0"/>
              </a:rPr>
              <a:t> ‘‘διαβάζουν’’ απλά σύμβολα, σχεδιαγράμματα και χάρτες</a:t>
            </a:r>
          </a:p>
          <a:p>
            <a:pPr lvl="1" algn="just">
              <a:lnSpc>
                <a:spcPct val="80000"/>
              </a:lnSpc>
            </a:pPr>
            <a:r>
              <a:rPr lang="el-GR" sz="1800" dirty="0" smtClean="0">
                <a:latin typeface="Arial" panose="020B0604020202020204" pitchFamily="34" charset="0"/>
              </a:rPr>
              <a:t>να αντιληφθούν τη συμβολή των μέσων μεταφοράς και επικοινωνίας στη μετακίνηση και επικοινωνία των ανθρώπων, στη μεταφορά προϊόντων και την ανταλλαγή ιδεών, να γνωρίσουν βασικούς κανόνες κυκλοφοριακής αγωγής</a:t>
            </a:r>
          </a:p>
          <a:p>
            <a:pPr lvl="1" algn="just">
              <a:lnSpc>
                <a:spcPct val="80000"/>
              </a:lnSpc>
            </a:pPr>
            <a:endParaRPr lang="el-GR" sz="1800" dirty="0" smtClean="0">
              <a:latin typeface="Arial" panose="020B0604020202020204" pitchFamily="34" charset="0"/>
            </a:endParaRPr>
          </a:p>
        </p:txBody>
      </p:sp>
      <p:sp>
        <p:nvSpPr>
          <p:cNvPr id="7066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DE0C7B8-E6DD-4282-B52B-6194F10710DE}" type="slidenum">
              <a:rPr lang="en-US" sz="1200" smtClean="0">
                <a:solidFill>
                  <a:srgbClr val="B5A788"/>
                </a:solidFill>
              </a:rPr>
              <a:pPr>
                <a:spcBef>
                  <a:spcPct val="0"/>
                </a:spcBef>
                <a:buClrTx/>
                <a:buSzTx/>
                <a:buFontTx/>
                <a:buNone/>
              </a:pPr>
              <a:t>30</a:t>
            </a:fld>
            <a:endParaRPr lang="en-US" sz="1200" smtClean="0">
              <a:solidFill>
                <a:srgbClr val="B5A788"/>
              </a:solidFill>
            </a:endParaRPr>
          </a:p>
        </p:txBody>
      </p:sp>
    </p:spTree>
    <p:extLst>
      <p:ext uri="{BB962C8B-B14F-4D97-AF65-F5344CB8AC3E}">
        <p14:creationId xmlns:p14="http://schemas.microsoft.com/office/powerpoint/2010/main" val="3541560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bwMode="auto">
          <a:xfrm>
            <a:off x="609600" y="198438"/>
            <a:ext cx="821055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a:defRPr/>
            </a:pPr>
            <a:r>
              <a:rPr lang="el-GR" sz="3200" b="1" dirty="0" smtClean="0">
                <a:effectLst>
                  <a:outerShdw blurRad="38100" dist="38100" dir="2700000" algn="tl">
                    <a:srgbClr val="000000">
                      <a:alpha val="43137"/>
                    </a:srgbClr>
                  </a:outerShdw>
                </a:effectLst>
                <a:latin typeface="Arial" charset="0"/>
              </a:rPr>
              <a:t>Δ.Ε.Π.Π.Σ. Μελέτη Περιβάλλοντος-Ανθρωπογενές περιβάλλον και ΤΠΕ (2)</a:t>
            </a:r>
          </a:p>
        </p:txBody>
      </p:sp>
      <p:sp>
        <p:nvSpPr>
          <p:cNvPr id="38915" name="Rectangle 3"/>
          <p:cNvSpPr>
            <a:spLocks noGrp="1"/>
          </p:cNvSpPr>
          <p:nvPr>
            <p:ph type="body" idx="4294967295"/>
          </p:nvPr>
        </p:nvSpPr>
        <p:spPr>
          <a:xfrm>
            <a:off x="457200" y="1524000"/>
            <a:ext cx="8334375" cy="5000625"/>
          </a:xfrm>
        </p:spPr>
        <p:txBody>
          <a:bodyPr/>
          <a:lstStyle/>
          <a:p>
            <a:pPr lvl="1" algn="just">
              <a:lnSpc>
                <a:spcPct val="80000"/>
              </a:lnSpc>
              <a:defRPr/>
            </a:pPr>
            <a:r>
              <a:rPr lang="el-GR" sz="1800" dirty="0" smtClean="0">
                <a:latin typeface="Arial" charset="0"/>
              </a:rPr>
              <a:t>να αρχίσουν να αναγνωρίζουν τη σχέση της επιστήμης με την καθημερινή ζωή, να αναγνωρίζουν τη χρησιμότητα απλών μηχανών και επινοήσεων στη ζωή μας</a:t>
            </a:r>
          </a:p>
          <a:p>
            <a:pPr lvl="1" algn="just">
              <a:lnSpc>
                <a:spcPct val="80000"/>
              </a:lnSpc>
              <a:defRPr/>
            </a:pPr>
            <a:r>
              <a:rPr lang="el-GR" sz="1800" dirty="0" smtClean="0">
                <a:latin typeface="Arial" charset="0"/>
              </a:rPr>
              <a:t>να αντιλαμβάνονται τη χρονική ακολουθία γεγονότων</a:t>
            </a:r>
          </a:p>
          <a:p>
            <a:pPr lvl="1" algn="just">
              <a:lnSpc>
                <a:spcPct val="80000"/>
              </a:lnSpc>
              <a:defRPr/>
            </a:pPr>
            <a:r>
              <a:rPr lang="el-GR" sz="1800" dirty="0" smtClean="0">
                <a:latin typeface="Arial" charset="0"/>
              </a:rPr>
              <a:t>να αναπτύσσουν ενδιαφέρον για ιστορικά γεγονότα, προβλήματα και διλήμματα ανθρώπων διαφορετικών εποχών</a:t>
            </a:r>
          </a:p>
          <a:p>
            <a:pPr marL="82550" indent="0" algn="just">
              <a:lnSpc>
                <a:spcPct val="80000"/>
              </a:lnSpc>
              <a:buFont typeface="Wingdings 2" panose="05020102010507070707" pitchFamily="18" charset="2"/>
              <a:buNone/>
              <a:defRPr/>
            </a:pPr>
            <a:endParaRPr lang="en-US" sz="2200" b="1" dirty="0" smtClean="0">
              <a:latin typeface="Arial" charset="0"/>
            </a:endParaRPr>
          </a:p>
          <a:p>
            <a:pPr algn="just">
              <a:lnSpc>
                <a:spcPct val="80000"/>
              </a:lnSpc>
              <a:defRPr/>
            </a:pPr>
            <a:r>
              <a:rPr lang="el-GR" sz="2200" b="1" dirty="0" smtClean="0">
                <a:latin typeface="Arial" charset="0"/>
              </a:rPr>
              <a:t>Παράδειγμα:</a:t>
            </a:r>
          </a:p>
          <a:p>
            <a:pPr lvl="1" algn="just">
              <a:lnSpc>
                <a:spcPct val="80000"/>
              </a:lnSpc>
              <a:defRPr/>
            </a:pPr>
            <a:r>
              <a:rPr lang="el-GR" sz="1800" dirty="0" smtClean="0">
                <a:solidFill>
                  <a:schemeClr val="tx1">
                    <a:lumMod val="50000"/>
                    <a:lumOff val="50000"/>
                  </a:schemeClr>
                </a:solidFill>
                <a:latin typeface="Arial" charset="0"/>
              </a:rPr>
              <a:t>Τα παιδιά οργανωμένα σε ομαδικές δράσεις γύρω από ένα υπολογιστικό περιβάλλον (σταθερός υπολογιστής ή φορητή υπολογιστική συσκευή) εμπλέκονται στην από κοινού ανακάλυψη και αναπτύσσουν δεξιότητες συνεργασίας.</a:t>
            </a:r>
          </a:p>
          <a:p>
            <a:pPr lvl="1" algn="just">
              <a:lnSpc>
                <a:spcPct val="80000"/>
              </a:lnSpc>
              <a:defRPr/>
            </a:pPr>
            <a:r>
              <a:rPr lang="en-US" sz="1800" dirty="0" smtClean="0">
                <a:solidFill>
                  <a:schemeClr val="tx1">
                    <a:lumMod val="50000"/>
                    <a:lumOff val="50000"/>
                  </a:schemeClr>
                </a:solidFill>
                <a:latin typeface="Arial" charset="0"/>
              </a:rPr>
              <a:t>T</a:t>
            </a:r>
            <a:r>
              <a:rPr lang="el-GR" sz="1800" dirty="0" smtClean="0">
                <a:solidFill>
                  <a:schemeClr val="tx1">
                    <a:lumMod val="50000"/>
                    <a:lumOff val="50000"/>
                  </a:schemeClr>
                </a:solidFill>
                <a:latin typeface="Arial" charset="0"/>
              </a:rPr>
              <a:t>α παιδιά χρησιμοποιώντας το εργαλείο οπτικοποίησης </a:t>
            </a:r>
            <a:r>
              <a:rPr lang="en-US" sz="1800" dirty="0" smtClean="0">
                <a:solidFill>
                  <a:schemeClr val="tx1">
                    <a:lumMod val="50000"/>
                    <a:lumOff val="50000"/>
                  </a:schemeClr>
                </a:solidFill>
                <a:latin typeface="Arial" charset="0"/>
              </a:rPr>
              <a:t>Google </a:t>
            </a:r>
            <a:r>
              <a:rPr lang="en-US" sz="1800" dirty="0">
                <a:solidFill>
                  <a:schemeClr val="tx1">
                    <a:lumMod val="50000"/>
                    <a:lumOff val="50000"/>
                  </a:schemeClr>
                </a:solidFill>
                <a:latin typeface="Arial" charset="0"/>
              </a:rPr>
              <a:t>E</a:t>
            </a:r>
            <a:r>
              <a:rPr lang="en-US" sz="1800" dirty="0" smtClean="0">
                <a:solidFill>
                  <a:schemeClr val="tx1">
                    <a:lumMod val="50000"/>
                    <a:lumOff val="50000"/>
                  </a:schemeClr>
                </a:solidFill>
                <a:latin typeface="Arial" charset="0"/>
              </a:rPr>
              <a:t>arth </a:t>
            </a:r>
            <a:r>
              <a:rPr lang="el-GR" sz="1800" dirty="0" smtClean="0">
                <a:solidFill>
                  <a:schemeClr val="tx1">
                    <a:lumMod val="50000"/>
                    <a:lumOff val="50000"/>
                  </a:schemeClr>
                </a:solidFill>
                <a:latin typeface="Arial" charset="0"/>
              </a:rPr>
              <a:t>εξοικειώνονται στην ανάγνωση χαρτών.</a:t>
            </a:r>
          </a:p>
          <a:p>
            <a:pPr lvl="1" algn="just">
              <a:lnSpc>
                <a:spcPct val="80000"/>
              </a:lnSpc>
              <a:defRPr/>
            </a:pPr>
            <a:r>
              <a:rPr lang="el-GR" sz="1800" dirty="0" smtClean="0">
                <a:solidFill>
                  <a:schemeClr val="tx1">
                    <a:lumMod val="50000"/>
                    <a:lumOff val="50000"/>
                  </a:schemeClr>
                </a:solidFill>
                <a:latin typeface="Arial" charset="0"/>
              </a:rPr>
              <a:t>Τα παιδιά καταγράφουν ήχους από το ανθρωπογενές περιβάλλον (ήχοι πουλιών, μέσων μεταφοράς κλπ) και τα ψηφιοποιούν.</a:t>
            </a:r>
          </a:p>
          <a:p>
            <a:pPr lvl="1" algn="just">
              <a:lnSpc>
                <a:spcPct val="80000"/>
              </a:lnSpc>
              <a:defRPr/>
            </a:pPr>
            <a:r>
              <a:rPr lang="el-GR" sz="1800" dirty="0" smtClean="0">
                <a:solidFill>
                  <a:schemeClr val="tx1">
                    <a:lumMod val="50000"/>
                    <a:lumOff val="50000"/>
                  </a:schemeClr>
                </a:solidFill>
                <a:latin typeface="Arial" charset="0"/>
              </a:rPr>
              <a:t>Τα παιδιά μέσα από τη χρήση υπολογιστικών συστημάτων διαφορετικών μορφών, ακολουθούν συγκεκριμένους κανόνες ασφαλείας για τη χρήση ψηφιακών εργαλείων και μέσων. </a:t>
            </a:r>
          </a:p>
          <a:p>
            <a:pPr algn="just">
              <a:lnSpc>
                <a:spcPct val="80000"/>
              </a:lnSpc>
              <a:defRPr/>
            </a:pPr>
            <a:endParaRPr lang="el-GR" sz="2200" dirty="0" smtClean="0">
              <a:latin typeface="Arial" charset="0"/>
            </a:endParaRPr>
          </a:p>
          <a:p>
            <a:pPr>
              <a:lnSpc>
                <a:spcPct val="80000"/>
              </a:lnSpc>
              <a:defRPr/>
            </a:pPr>
            <a:endParaRPr lang="el-GR" sz="2200" dirty="0" smtClean="0">
              <a:latin typeface="Gill Sans MT" pitchFamily="34" charset="0"/>
            </a:endParaRPr>
          </a:p>
          <a:p>
            <a:pPr>
              <a:lnSpc>
                <a:spcPct val="80000"/>
              </a:lnSpc>
              <a:defRPr/>
            </a:pPr>
            <a:endParaRPr lang="el-GR" sz="2000" dirty="0" smtClean="0">
              <a:latin typeface="Gill Sans MT" pitchFamily="34" charset="0"/>
            </a:endParaRPr>
          </a:p>
        </p:txBody>
      </p:sp>
      <p:sp>
        <p:nvSpPr>
          <p:cNvPr id="7270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28D1FD4-31D4-417E-85EC-EDB7DBC58E24}" type="slidenum">
              <a:rPr lang="en-US" sz="1200" smtClean="0">
                <a:solidFill>
                  <a:srgbClr val="B5A788"/>
                </a:solidFill>
              </a:rPr>
              <a:pPr>
                <a:spcBef>
                  <a:spcPct val="0"/>
                </a:spcBef>
                <a:buClrTx/>
                <a:buSzTx/>
                <a:buFontTx/>
                <a:buNone/>
              </a:pPr>
              <a:t>31</a:t>
            </a:fld>
            <a:endParaRPr lang="en-US" sz="1200" smtClean="0">
              <a:solidFill>
                <a:srgbClr val="B5A788"/>
              </a:solidFill>
            </a:endParaRPr>
          </a:p>
        </p:txBody>
      </p:sp>
    </p:spTree>
    <p:extLst>
      <p:ext uri="{BB962C8B-B14F-4D97-AF65-F5344CB8AC3E}">
        <p14:creationId xmlns:p14="http://schemas.microsoft.com/office/powerpoint/2010/main" val="2447119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bwMode="auto">
          <a:xfrm>
            <a:off x="684213" y="44450"/>
            <a:ext cx="8135937"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l-GR" sz="3400" b="1" dirty="0" smtClean="0">
                <a:effectLst>
                  <a:outerShdw blurRad="38100" dist="38100" dir="2700000" algn="tl">
                    <a:srgbClr val="000000">
                      <a:alpha val="43137"/>
                    </a:srgbClr>
                  </a:outerShdw>
                </a:effectLst>
                <a:latin typeface="Arial" charset="0"/>
              </a:rPr>
              <a:t>Δ.Ε.Π.Π.Σ. Μελέτη Περιβάλλοντος - Φυσικό περιβάλλον και ΤΠΕ (1) </a:t>
            </a:r>
          </a:p>
        </p:txBody>
      </p:sp>
      <p:sp>
        <p:nvSpPr>
          <p:cNvPr id="74755" name="Rectangle 3"/>
          <p:cNvSpPr>
            <a:spLocks noGrp="1"/>
          </p:cNvSpPr>
          <p:nvPr>
            <p:ph type="body" idx="4294967295"/>
          </p:nvPr>
        </p:nvSpPr>
        <p:spPr>
          <a:xfrm>
            <a:off x="684213" y="1341438"/>
            <a:ext cx="8280400" cy="5327650"/>
          </a:xfrm>
        </p:spPr>
        <p:txBody>
          <a:bodyPr/>
          <a:lstStyle/>
          <a:p>
            <a:pPr algn="just">
              <a:lnSpc>
                <a:spcPct val="80000"/>
              </a:lnSpc>
            </a:pPr>
            <a:r>
              <a:rPr lang="el-GR" sz="2400" smtClean="0">
                <a:latin typeface="Arial" panose="020B0604020202020204" pitchFamily="34" charset="0"/>
              </a:rPr>
              <a:t>Με κατάλληλες διδακτικές παρεμβάσεις οι οποίες θα διαμεσολαβούνται από υπολογιστικά εργαλεία θα πρέπει να τα παιδιά να ικανοποιούν την ανάγκη τους για δράση και πειραματισμό ώστε:</a:t>
            </a:r>
          </a:p>
          <a:p>
            <a:pPr lvl="1" algn="just">
              <a:lnSpc>
                <a:spcPct val="80000"/>
              </a:lnSpc>
            </a:pPr>
            <a:r>
              <a:rPr lang="el-GR" sz="2000" smtClean="0">
                <a:latin typeface="Arial" panose="020B0604020202020204" pitchFamily="34" charset="0"/>
              </a:rPr>
              <a:t>να διευρύνουν τις γνώσεις τους για τον ανθρώπινο οργανισμό, για τους ζωικούς οργανισμούς, για τους φυτικούς οργανισμούς στο άμεσο περιβάλλον τους</a:t>
            </a:r>
          </a:p>
          <a:p>
            <a:pPr lvl="1" algn="just">
              <a:lnSpc>
                <a:spcPct val="80000"/>
              </a:lnSpc>
            </a:pPr>
            <a:r>
              <a:rPr lang="el-GR" sz="2000" smtClean="0">
                <a:latin typeface="Arial" panose="020B0604020202020204" pitchFamily="34" charset="0"/>
              </a:rPr>
              <a:t>να βιώνουν και να εξερευνούν κάποια χαρακτηριστικά του φυσικού και τεχνικού κόσμου </a:t>
            </a:r>
          </a:p>
          <a:p>
            <a:pPr lvl="1" algn="just">
              <a:lnSpc>
                <a:spcPct val="80000"/>
              </a:lnSpc>
            </a:pPr>
            <a:r>
              <a:rPr lang="el-GR" sz="2000" smtClean="0">
                <a:latin typeface="Arial" panose="020B0604020202020204" pitchFamily="34" charset="0"/>
              </a:rPr>
              <a:t>να αρχίσουν να κατανοούν τη σημασία της παρατήρησης, των «πειραμάτων» και της περιγραφής για τη μελέτη υλικών και φαινομένων, να ανακαλύπτουν βασικά χαρακτηριστικά γύρω από τη δομή και τις ιδιότητες των υλικών</a:t>
            </a:r>
          </a:p>
          <a:p>
            <a:pPr lvl="1" algn="just">
              <a:lnSpc>
                <a:spcPct val="80000"/>
              </a:lnSpc>
            </a:pPr>
            <a:r>
              <a:rPr lang="el-GR" sz="2000" smtClean="0">
                <a:latin typeface="Arial" panose="020B0604020202020204" pitchFamily="34" charset="0"/>
              </a:rPr>
              <a:t>να αναγνωρίζουν τη χρησιμότητα ορισμένων εργαλείων και οργάνων για τη συλλογή πληροφοριών και να εξοικειωθούν με τη χρήση τους</a:t>
            </a:r>
          </a:p>
          <a:p>
            <a:pPr lvl="1">
              <a:lnSpc>
                <a:spcPct val="80000"/>
              </a:lnSpc>
            </a:pPr>
            <a:endParaRPr lang="el-GR" sz="2000" smtClean="0">
              <a:latin typeface="Arial" panose="020B0604020202020204" pitchFamily="34" charset="0"/>
            </a:endParaRPr>
          </a:p>
          <a:p>
            <a:pPr>
              <a:lnSpc>
                <a:spcPct val="80000"/>
              </a:lnSpc>
            </a:pPr>
            <a:endParaRPr lang="el-GR" sz="2400" smtClean="0">
              <a:latin typeface="Arial" panose="020B0604020202020204" pitchFamily="34" charset="0"/>
            </a:endParaRPr>
          </a:p>
        </p:txBody>
      </p:sp>
      <p:sp>
        <p:nvSpPr>
          <p:cNvPr id="7475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785C28F-09D8-4BF1-96AE-AB67E1F19743}" type="slidenum">
              <a:rPr lang="en-US" sz="1200" smtClean="0">
                <a:solidFill>
                  <a:srgbClr val="B5A788"/>
                </a:solidFill>
              </a:rPr>
              <a:pPr>
                <a:spcBef>
                  <a:spcPct val="0"/>
                </a:spcBef>
                <a:buClrTx/>
                <a:buSzTx/>
                <a:buFontTx/>
                <a:buNone/>
              </a:pPr>
              <a:t>32</a:t>
            </a:fld>
            <a:endParaRPr lang="en-US" sz="1200" smtClean="0">
              <a:solidFill>
                <a:srgbClr val="B5A788"/>
              </a:solidFill>
            </a:endParaRPr>
          </a:p>
        </p:txBody>
      </p:sp>
    </p:spTree>
    <p:extLst>
      <p:ext uri="{BB962C8B-B14F-4D97-AF65-F5344CB8AC3E}">
        <p14:creationId xmlns:p14="http://schemas.microsoft.com/office/powerpoint/2010/main" val="625675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bwMode="auto">
          <a:xfrm>
            <a:off x="685800" y="188913"/>
            <a:ext cx="77851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l-GR" sz="3400" b="1" dirty="0" smtClean="0">
                <a:effectLst>
                  <a:outerShdw blurRad="38100" dist="38100" dir="2700000" algn="tl">
                    <a:srgbClr val="000000">
                      <a:alpha val="43137"/>
                    </a:srgbClr>
                  </a:outerShdw>
                </a:effectLst>
                <a:latin typeface="Arial" charset="0"/>
              </a:rPr>
              <a:t>Δ.Ε.Π.Π.Σ. Μελέτη Περιβάλλοντος - Φυσικό περιβάλλον και ΤΠΕ (2)</a:t>
            </a:r>
          </a:p>
        </p:txBody>
      </p:sp>
      <p:sp>
        <p:nvSpPr>
          <p:cNvPr id="40963" name="Rectangle 3"/>
          <p:cNvSpPr>
            <a:spLocks noGrp="1"/>
          </p:cNvSpPr>
          <p:nvPr>
            <p:ph type="body" idx="4294967295"/>
          </p:nvPr>
        </p:nvSpPr>
        <p:spPr>
          <a:xfrm>
            <a:off x="827088" y="1447800"/>
            <a:ext cx="8107362" cy="5294313"/>
          </a:xfrm>
        </p:spPr>
        <p:txBody>
          <a:bodyPr/>
          <a:lstStyle/>
          <a:p>
            <a:pPr lvl="1" algn="just">
              <a:lnSpc>
                <a:spcPct val="80000"/>
              </a:lnSpc>
              <a:defRPr/>
            </a:pPr>
            <a:r>
              <a:rPr lang="el-GR" sz="1800" dirty="0" smtClean="0">
                <a:latin typeface="Arial" charset="0"/>
              </a:rPr>
              <a:t>να διευρύνουν τις γνώσεις τους για το φυσικό περιβάλλον, να «πειραματιστούν» με απλές μηχανές και εφευρέσεις, να αναγνωρίζουν ορισμένες πηγές ενέργειας, να αντιλαμβάνονται την κίνηση και τις απλές γενικές αρχές που τη διέπουν, να αντιληφθούν ορισμένες χαρακτηριστικές ιδιότητες των μαγνητών</a:t>
            </a:r>
          </a:p>
          <a:p>
            <a:pPr lvl="1" algn="just">
              <a:lnSpc>
                <a:spcPct val="80000"/>
              </a:lnSpc>
              <a:defRPr/>
            </a:pPr>
            <a:r>
              <a:rPr lang="el-GR" sz="1800" dirty="0" smtClean="0">
                <a:latin typeface="Arial" charset="0"/>
              </a:rPr>
              <a:t>να διερευνούν το χώρο και να προσανατολίζονται σε σχέση με σταθερά σημεία αναφοράς, να απεικονίζουν με απλά μέσα το χώρο και να καταγράφουν μετακινήσεις και διαδρομές</a:t>
            </a:r>
          </a:p>
          <a:p>
            <a:pPr lvl="1" algn="just">
              <a:lnSpc>
                <a:spcPct val="80000"/>
              </a:lnSpc>
              <a:defRPr/>
            </a:pPr>
            <a:r>
              <a:rPr lang="el-GR" sz="1800" dirty="0" smtClean="0">
                <a:latin typeface="Arial" charset="0"/>
              </a:rPr>
              <a:t>να περιγράφουν μεταβολές του καιρού και άλλα μετεωρολογικά φαινόμενα</a:t>
            </a:r>
          </a:p>
          <a:p>
            <a:pPr marL="82550" indent="0" algn="just">
              <a:lnSpc>
                <a:spcPct val="80000"/>
              </a:lnSpc>
              <a:buFont typeface="Wingdings 2" panose="05020102010507070707" pitchFamily="18" charset="2"/>
              <a:buNone/>
              <a:defRPr/>
            </a:pPr>
            <a:endParaRPr lang="el-GR" sz="2200" b="1" dirty="0">
              <a:latin typeface="Arial" charset="0"/>
            </a:endParaRPr>
          </a:p>
          <a:p>
            <a:pPr algn="just">
              <a:lnSpc>
                <a:spcPct val="80000"/>
              </a:lnSpc>
              <a:defRPr/>
            </a:pPr>
            <a:r>
              <a:rPr lang="el-GR" sz="2000" b="1" dirty="0" smtClean="0">
                <a:latin typeface="Arial" charset="0"/>
              </a:rPr>
              <a:t>Παράδειγμα: </a:t>
            </a:r>
          </a:p>
          <a:p>
            <a:pPr lvl="1" algn="just">
              <a:lnSpc>
                <a:spcPct val="80000"/>
              </a:lnSpc>
              <a:defRPr/>
            </a:pPr>
            <a:r>
              <a:rPr lang="el-GR" sz="1800" dirty="0">
                <a:latin typeface="Arial" charset="0"/>
              </a:rPr>
              <a:t>Τ</a:t>
            </a:r>
            <a:r>
              <a:rPr lang="el-GR" sz="1800" dirty="0" smtClean="0">
                <a:latin typeface="Arial" charset="0"/>
              </a:rPr>
              <a:t>α παιδιά χειρίζονται απλές εκπαιδευτικές προσομοιώσεις για τον πειραματισμό με τις  φυσικές ιδιότητες των αντικειμένων και των φυσικών φαινόμενων</a:t>
            </a:r>
          </a:p>
          <a:p>
            <a:pPr lvl="1" algn="just">
              <a:lnSpc>
                <a:spcPct val="80000"/>
              </a:lnSpc>
              <a:defRPr/>
            </a:pPr>
            <a:r>
              <a:rPr lang="el-GR" sz="1800" dirty="0" smtClean="0">
                <a:latin typeface="Arial" charset="0"/>
              </a:rPr>
              <a:t>Τα παιδιά χρησιμοποιούν αναπτυξιακά κατάλληλα λογισμικά για να γνωρίσουν τον ανθρώπινο οργανισμό (Εγκυκλοπαίδεια του σώματος) </a:t>
            </a:r>
          </a:p>
          <a:p>
            <a:pPr lvl="1" algn="just">
              <a:lnSpc>
                <a:spcPct val="80000"/>
              </a:lnSpc>
              <a:defRPr/>
            </a:pPr>
            <a:endParaRPr lang="el-GR" sz="1800" dirty="0" smtClean="0">
              <a:latin typeface="Arial" charset="0"/>
            </a:endParaRPr>
          </a:p>
          <a:p>
            <a:pPr lvl="1" algn="just">
              <a:lnSpc>
                <a:spcPct val="80000"/>
              </a:lnSpc>
              <a:defRPr/>
            </a:pPr>
            <a:endParaRPr lang="el-GR" sz="1800" dirty="0" smtClean="0">
              <a:latin typeface="Arial" charset="0"/>
            </a:endParaRPr>
          </a:p>
          <a:p>
            <a:pPr lvl="1" algn="just">
              <a:lnSpc>
                <a:spcPct val="80000"/>
              </a:lnSpc>
              <a:defRPr/>
            </a:pPr>
            <a:endParaRPr lang="el-GR" sz="1800" dirty="0" smtClean="0">
              <a:latin typeface="Arial" charset="0"/>
            </a:endParaRPr>
          </a:p>
        </p:txBody>
      </p:sp>
      <p:sp>
        <p:nvSpPr>
          <p:cNvPr id="7680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D84E88E-BEFA-4E9C-8B26-5E910822B6A3}" type="slidenum">
              <a:rPr lang="en-US" sz="1200" smtClean="0">
                <a:solidFill>
                  <a:srgbClr val="B5A788"/>
                </a:solidFill>
              </a:rPr>
              <a:pPr>
                <a:spcBef>
                  <a:spcPct val="0"/>
                </a:spcBef>
                <a:buClrTx/>
                <a:buSzTx/>
                <a:buFontTx/>
                <a:buNone/>
              </a:pPr>
              <a:t>33</a:t>
            </a:fld>
            <a:endParaRPr lang="en-US" sz="1200" smtClean="0">
              <a:solidFill>
                <a:srgbClr val="B5A788"/>
              </a:solidFill>
            </a:endParaRPr>
          </a:p>
        </p:txBody>
      </p:sp>
    </p:spTree>
    <p:extLst>
      <p:ext uri="{BB962C8B-B14F-4D97-AF65-F5344CB8AC3E}">
        <p14:creationId xmlns:p14="http://schemas.microsoft.com/office/powerpoint/2010/main" val="36198785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714375" y="188913"/>
            <a:ext cx="7756525" cy="1143000"/>
          </a:xfrm>
        </p:spPr>
        <p:txBody>
          <a:bodyPr>
            <a:noAutofit/>
          </a:bodyPr>
          <a:lstStyle/>
          <a:p>
            <a:pPr>
              <a:defRPr/>
            </a:pPr>
            <a:r>
              <a:rPr lang="el-GR" sz="3600" b="1" dirty="0" smtClean="0">
                <a:latin typeface="Arial" pitchFamily="34" charset="0"/>
                <a:cs typeface="Arial" pitchFamily="34" charset="0"/>
              </a:rPr>
              <a:t>Μαθηματικά, Γλώσσα, Μελέτη Περιβάλλοντος &amp; </a:t>
            </a:r>
            <a:r>
              <a:rPr lang="el-GR" sz="3600" b="1" dirty="0">
                <a:latin typeface="Arial" pitchFamily="34" charset="0"/>
                <a:cs typeface="Arial" pitchFamily="34" charset="0"/>
              </a:rPr>
              <a:t>ΤΠΕ</a:t>
            </a:r>
            <a:endParaRPr lang="en-US" sz="3600" b="1" dirty="0">
              <a:latin typeface="Arial" pitchFamily="34" charset="0"/>
              <a:cs typeface="Arial" pitchFamily="34" charset="0"/>
            </a:endParaRPr>
          </a:p>
        </p:txBody>
      </p:sp>
      <p:sp>
        <p:nvSpPr>
          <p:cNvPr id="78852" name="Rectangle 3"/>
          <p:cNvSpPr>
            <a:spLocks noGrp="1" noChangeArrowheads="1"/>
          </p:cNvSpPr>
          <p:nvPr>
            <p:ph type="body" idx="1"/>
          </p:nvPr>
        </p:nvSpPr>
        <p:spPr>
          <a:xfrm>
            <a:off x="714375" y="1617663"/>
            <a:ext cx="8270875" cy="4835525"/>
          </a:xfrm>
        </p:spPr>
        <p:txBody>
          <a:bodyPr/>
          <a:lstStyle/>
          <a:p>
            <a:pPr>
              <a:lnSpc>
                <a:spcPct val="80000"/>
              </a:lnSpc>
            </a:pPr>
            <a:r>
              <a:rPr lang="el-GR" sz="2800" dirty="0" smtClean="0"/>
              <a:t>Η χρήση των ΤΠΕ μπορεί να συμβάλει </a:t>
            </a:r>
          </a:p>
          <a:p>
            <a:pPr lvl="1"/>
            <a:r>
              <a:rPr lang="el-GR" sz="2400" dirty="0" smtClean="0"/>
              <a:t>στην κατανόηση και στην οικοδόμηση νέων εννοιών, </a:t>
            </a:r>
          </a:p>
          <a:p>
            <a:pPr lvl="1"/>
            <a:r>
              <a:rPr lang="el-GR" sz="2400" dirty="0" smtClean="0"/>
              <a:t>στην ενίσχυση της παρατηρητικότητας και της μνήμης, </a:t>
            </a:r>
          </a:p>
          <a:p>
            <a:pPr lvl="1"/>
            <a:r>
              <a:rPr lang="el-GR" sz="2400" dirty="0" smtClean="0"/>
              <a:t>στην κατανόηση της σχέσης ανάμεσα σε αιτία και αποτέλεσμα, </a:t>
            </a:r>
          </a:p>
          <a:p>
            <a:pPr lvl="1"/>
            <a:r>
              <a:rPr lang="el-GR" sz="2400" dirty="0" smtClean="0"/>
              <a:t>στην ανάπτυξη της συμβολικής σκέψης, </a:t>
            </a:r>
          </a:p>
          <a:p>
            <a:pPr lvl="1"/>
            <a:r>
              <a:rPr lang="el-GR" sz="2400" dirty="0" smtClean="0"/>
              <a:t>στη συσχέτιση ανάμεσα στο αφηρημένο και το συγκεκριμένο, </a:t>
            </a:r>
          </a:p>
          <a:p>
            <a:pPr lvl="1"/>
            <a:r>
              <a:rPr lang="el-GR" sz="2400" dirty="0" smtClean="0"/>
              <a:t>στον πειραματισμό και στη διαδικασία επίλυσης προβλημάτων.</a:t>
            </a:r>
          </a:p>
        </p:txBody>
      </p:sp>
      <p:sp>
        <p:nvSpPr>
          <p:cNvPr id="78853"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53934B9-6209-45B8-A667-49D2AB6C3610}" type="slidenum">
              <a:rPr lang="en-US" sz="1200" smtClean="0">
                <a:solidFill>
                  <a:srgbClr val="B5A788"/>
                </a:solidFill>
              </a:rPr>
              <a:pPr>
                <a:spcBef>
                  <a:spcPct val="0"/>
                </a:spcBef>
                <a:buClrTx/>
                <a:buSzTx/>
                <a:buFontTx/>
                <a:buNone/>
              </a:pPr>
              <a:t>34</a:t>
            </a:fld>
            <a:endParaRPr lang="en-US" sz="1200" smtClean="0">
              <a:solidFill>
                <a:srgbClr val="B5A788"/>
              </a:solidFill>
            </a:endParaRPr>
          </a:p>
        </p:txBody>
      </p:sp>
    </p:spTree>
    <p:extLst>
      <p:ext uri="{BB962C8B-B14F-4D97-AF65-F5344CB8AC3E}">
        <p14:creationId xmlns:p14="http://schemas.microsoft.com/office/powerpoint/2010/main" val="11852685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533400" y="274638"/>
            <a:ext cx="8359775" cy="1498600"/>
          </a:xfrm>
        </p:spPr>
        <p:txBody>
          <a:bodyPr>
            <a:noAutofit/>
          </a:bodyPr>
          <a:lstStyle/>
          <a:p>
            <a:pPr>
              <a:defRPr/>
            </a:pPr>
            <a:r>
              <a:rPr lang="el-GR" sz="3600" b="1" dirty="0" smtClean="0"/>
              <a:t>Μαθηματικά &amp; </a:t>
            </a:r>
            <a:r>
              <a:rPr lang="en-US" sz="3600" b="1" dirty="0" smtClean="0"/>
              <a:t/>
            </a:r>
            <a:br>
              <a:rPr lang="en-US" sz="3600" b="1" dirty="0" smtClean="0"/>
            </a:br>
            <a:r>
              <a:rPr lang="el-GR" sz="3600" b="1" dirty="0" smtClean="0"/>
              <a:t>Μελέτη Περιβάλλοντος: </a:t>
            </a:r>
            <a:r>
              <a:rPr lang="en-US" sz="3600" b="1" dirty="0" smtClean="0"/>
              <a:t/>
            </a:r>
            <a:br>
              <a:rPr lang="en-US" sz="3600" b="1" dirty="0" smtClean="0"/>
            </a:br>
            <a:r>
              <a:rPr lang="el-GR" sz="3600" b="1" dirty="0"/>
              <a:t>κ</a:t>
            </a:r>
            <a:r>
              <a:rPr lang="el-GR" sz="3600" b="1" dirty="0" smtClean="0"/>
              <a:t>ατηγορίες λογισμικού </a:t>
            </a:r>
            <a:endParaRPr lang="el-GR" sz="3600" b="1" dirty="0"/>
          </a:p>
        </p:txBody>
      </p:sp>
      <p:sp>
        <p:nvSpPr>
          <p:cNvPr id="80900" name="Rectangle 3"/>
          <p:cNvSpPr>
            <a:spLocks noGrp="1" noChangeArrowheads="1"/>
          </p:cNvSpPr>
          <p:nvPr>
            <p:ph type="body" idx="1"/>
          </p:nvPr>
        </p:nvSpPr>
        <p:spPr>
          <a:xfrm>
            <a:off x="785813" y="2193925"/>
            <a:ext cx="8169275" cy="4114800"/>
          </a:xfrm>
        </p:spPr>
        <p:txBody>
          <a:bodyPr/>
          <a:lstStyle/>
          <a:p>
            <a:r>
              <a:rPr lang="el-GR" sz="2400" dirty="0" smtClean="0">
                <a:latin typeface="Arial" panose="020B0604020202020204" pitchFamily="34" charset="0"/>
                <a:cs typeface="Arial" panose="020B0604020202020204" pitchFamily="34" charset="0"/>
              </a:rPr>
              <a:t>Στην περίπτωση αυτή μπορούν να χρησιμοποιηθούν: </a:t>
            </a:r>
          </a:p>
          <a:p>
            <a:pPr lvl="1">
              <a:lnSpc>
                <a:spcPct val="150000"/>
              </a:lnSpc>
            </a:pPr>
            <a:r>
              <a:rPr lang="el-GR" sz="2000" dirty="0" smtClean="0">
                <a:latin typeface="Arial" panose="020B0604020202020204" pitchFamily="34" charset="0"/>
                <a:cs typeface="Arial" panose="020B0604020202020204" pitchFamily="34" charset="0"/>
              </a:rPr>
              <a:t>λογισμικά </a:t>
            </a:r>
            <a:r>
              <a:rPr lang="el-GR" sz="2000" u="sng" dirty="0" smtClean="0">
                <a:latin typeface="Arial" panose="020B0604020202020204" pitchFamily="34" charset="0"/>
                <a:cs typeface="Arial" panose="020B0604020202020204" pitchFamily="34" charset="0"/>
              </a:rPr>
              <a:t>εννοιολογικής χαρτογράφησης </a:t>
            </a:r>
            <a:r>
              <a:rPr lang="el-GR" sz="2000" dirty="0" smtClean="0">
                <a:latin typeface="Arial" panose="020B0604020202020204" pitchFamily="34" charset="0"/>
                <a:cs typeface="Arial" panose="020B0604020202020204" pitchFamily="34" charset="0"/>
              </a:rPr>
              <a:t>(</a:t>
            </a:r>
            <a:r>
              <a:rPr lang="el-GR" sz="2000" dirty="0" err="1" smtClean="0">
                <a:latin typeface="Arial" panose="020B0604020202020204" pitchFamily="34" charset="0"/>
                <a:cs typeface="Arial" panose="020B0604020202020204" pitchFamily="34" charset="0"/>
              </a:rPr>
              <a:t>concept</a:t>
            </a:r>
            <a:r>
              <a:rPr lang="el-GR" sz="2000" dirty="0" smtClean="0">
                <a:latin typeface="Arial" panose="020B0604020202020204" pitchFamily="34" charset="0"/>
                <a:cs typeface="Arial" panose="020B0604020202020204" pitchFamily="34" charset="0"/>
              </a:rPr>
              <a:t> </a:t>
            </a:r>
            <a:r>
              <a:rPr lang="el-GR" sz="2000" dirty="0" err="1" smtClean="0">
                <a:latin typeface="Arial" panose="020B0604020202020204" pitchFamily="34" charset="0"/>
                <a:cs typeface="Arial" panose="020B0604020202020204" pitchFamily="34" charset="0"/>
              </a:rPr>
              <a:t>mapping</a:t>
            </a:r>
            <a:r>
              <a:rPr lang="el-GR" sz="2000" dirty="0" smtClean="0">
                <a:latin typeface="Arial" panose="020B0604020202020204" pitchFamily="34" charset="0"/>
                <a:cs typeface="Arial" panose="020B0604020202020204" pitchFamily="34" charset="0"/>
              </a:rPr>
              <a:t>), </a:t>
            </a:r>
          </a:p>
          <a:p>
            <a:pPr lvl="1">
              <a:lnSpc>
                <a:spcPct val="150000"/>
              </a:lnSpc>
            </a:pPr>
            <a:r>
              <a:rPr lang="el-GR" sz="2000" dirty="0" smtClean="0">
                <a:latin typeface="Arial" panose="020B0604020202020204" pitchFamily="34" charset="0"/>
                <a:cs typeface="Arial" panose="020B0604020202020204" pitchFamily="34" charset="0"/>
              </a:rPr>
              <a:t>λογισμικά επίλυσης προβλημάτων (</a:t>
            </a:r>
            <a:r>
              <a:rPr lang="en-GB" sz="2000" dirty="0" smtClean="0">
                <a:cs typeface="Arial" panose="020B0604020202020204" pitchFamily="34" charset="0"/>
              </a:rPr>
              <a:t>problem</a:t>
            </a:r>
            <a:r>
              <a:rPr lang="el-GR" sz="2000" dirty="0" smtClean="0">
                <a:latin typeface="Arial" panose="020B0604020202020204" pitchFamily="34" charset="0"/>
                <a:cs typeface="Arial" panose="020B0604020202020204" pitchFamily="34" charset="0"/>
              </a:rPr>
              <a:t> </a:t>
            </a:r>
            <a:r>
              <a:rPr lang="el-GR" sz="2000" dirty="0" err="1" smtClean="0">
                <a:latin typeface="Arial" panose="020B0604020202020204" pitchFamily="34" charset="0"/>
                <a:cs typeface="Arial" panose="020B0604020202020204" pitchFamily="34" charset="0"/>
              </a:rPr>
              <a:t>solving</a:t>
            </a:r>
            <a:r>
              <a:rPr lang="el-GR" sz="2000" dirty="0" smtClean="0">
                <a:latin typeface="Arial" panose="020B0604020202020204" pitchFamily="34" charset="0"/>
                <a:cs typeface="Arial" panose="020B0604020202020204" pitchFamily="34" charset="0"/>
              </a:rPr>
              <a:t>), </a:t>
            </a:r>
          </a:p>
          <a:p>
            <a:pPr lvl="1">
              <a:lnSpc>
                <a:spcPct val="150000"/>
              </a:lnSpc>
            </a:pPr>
            <a:r>
              <a:rPr lang="el-GR" sz="2000" dirty="0" smtClean="0">
                <a:latin typeface="Arial" panose="020B0604020202020204" pitchFamily="34" charset="0"/>
                <a:cs typeface="Arial" panose="020B0604020202020204" pitchFamily="34" charset="0"/>
              </a:rPr>
              <a:t>λογισμικά για δραστηριότητες στις φυσικές επιστήμες </a:t>
            </a:r>
            <a:r>
              <a:rPr lang="en-US" sz="2000" dirty="0" smtClean="0">
                <a:cs typeface="Arial" panose="020B0604020202020204" pitchFamily="34" charset="0"/>
              </a:rPr>
              <a:t>(</a:t>
            </a:r>
            <a:r>
              <a:rPr lang="el-GR" sz="2000" dirty="0" smtClean="0">
                <a:latin typeface="Arial" panose="020B0604020202020204" pitchFamily="34" charset="0"/>
                <a:cs typeface="Arial" panose="020B0604020202020204" pitchFamily="34" charset="0"/>
              </a:rPr>
              <a:t>προσομοιώσεις, </a:t>
            </a:r>
            <a:r>
              <a:rPr lang="el-GR" sz="2000" dirty="0" err="1" smtClean="0">
                <a:latin typeface="Arial" panose="020B0604020202020204" pitchFamily="34" charset="0"/>
                <a:cs typeface="Arial" panose="020B0604020202020204" pitchFamily="34" charset="0"/>
              </a:rPr>
              <a:t>οπτικοποιήσειςκλπ</a:t>
            </a:r>
            <a:r>
              <a:rPr lang="el-GR" sz="2000" dirty="0" smtClean="0">
                <a:latin typeface="Arial" panose="020B0604020202020204" pitchFamily="34" charset="0"/>
                <a:cs typeface="Arial" panose="020B0604020202020204" pitchFamily="34" charset="0"/>
              </a:rPr>
              <a:t>.</a:t>
            </a:r>
            <a:r>
              <a:rPr lang="en-US" sz="2000" dirty="0" smtClean="0">
                <a:cs typeface="Arial" panose="020B0604020202020204" pitchFamily="34" charset="0"/>
              </a:rPr>
              <a:t>)</a:t>
            </a:r>
            <a:endParaRPr lang="el-GR" sz="2000" dirty="0" smtClean="0">
              <a:latin typeface="Arial" panose="020B0604020202020204" pitchFamily="34" charset="0"/>
              <a:cs typeface="Arial" panose="020B0604020202020204" pitchFamily="34" charset="0"/>
            </a:endParaRPr>
          </a:p>
          <a:p>
            <a:pPr lvl="1">
              <a:lnSpc>
                <a:spcPct val="150000"/>
              </a:lnSpc>
            </a:pPr>
            <a:r>
              <a:rPr lang="el-GR" sz="2000" dirty="0" smtClean="0">
                <a:latin typeface="Arial" panose="020B0604020202020204" pitchFamily="34" charset="0"/>
                <a:cs typeface="Arial" panose="020B0604020202020204" pitchFamily="34" charset="0"/>
              </a:rPr>
              <a:t>λογισμικά «κλειστού» τύπου για την </a:t>
            </a:r>
            <a:r>
              <a:rPr lang="el-GR" sz="2000" b="1" dirty="0" smtClean="0">
                <a:solidFill>
                  <a:schemeClr val="tx1">
                    <a:lumMod val="50000"/>
                    <a:lumOff val="50000"/>
                  </a:schemeClr>
                </a:solidFill>
                <a:latin typeface="Arial" panose="020B0604020202020204" pitchFamily="34" charset="0"/>
                <a:cs typeface="Arial" panose="020B0604020202020204" pitchFamily="34" charset="0"/>
              </a:rPr>
              <a:t>ανάπτυξη συγκεκριμένων δεξιοτήτων </a:t>
            </a:r>
          </a:p>
        </p:txBody>
      </p:sp>
      <p:sp>
        <p:nvSpPr>
          <p:cNvPr id="8090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6F4F148-917E-4FEB-AE5E-25FE0E50517A}" type="slidenum">
              <a:rPr lang="en-US" sz="1200" smtClean="0">
                <a:solidFill>
                  <a:srgbClr val="B5A788"/>
                </a:solidFill>
              </a:rPr>
              <a:pPr>
                <a:spcBef>
                  <a:spcPct val="0"/>
                </a:spcBef>
                <a:buClrTx/>
                <a:buSzTx/>
                <a:buFontTx/>
                <a:buNone/>
              </a:pPr>
              <a:t>35</a:t>
            </a:fld>
            <a:endParaRPr lang="en-US" sz="1200" smtClean="0">
              <a:solidFill>
                <a:srgbClr val="B5A788"/>
              </a:solidFill>
            </a:endParaRPr>
          </a:p>
        </p:txBody>
      </p:sp>
    </p:spTree>
    <p:extLst>
      <p:ext uri="{BB962C8B-B14F-4D97-AF65-F5344CB8AC3E}">
        <p14:creationId xmlns:p14="http://schemas.microsoft.com/office/powerpoint/2010/main" val="4213351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09601" y="274638"/>
            <a:ext cx="8066088" cy="1354137"/>
          </a:xfrm>
        </p:spPr>
        <p:txBody>
          <a:bodyPr>
            <a:noAutofit/>
          </a:bodyPr>
          <a:lstStyle/>
          <a:p>
            <a:pPr>
              <a:defRPr/>
            </a:pPr>
            <a:r>
              <a:rPr lang="el-GR" sz="3600" b="1" dirty="0" smtClean="0">
                <a:latin typeface="Arial" pitchFamily="34" charset="0"/>
                <a:cs typeface="Arial" pitchFamily="34" charset="0"/>
              </a:rPr>
              <a:t>Μαθηματικά &amp; Μελέτη Περιβάλλοντος: </a:t>
            </a:r>
            <a:r>
              <a:rPr lang="el-GR" sz="2500" b="1" dirty="0" smtClean="0">
                <a:latin typeface="Arial" pitchFamily="34" charset="0"/>
                <a:cs typeface="Arial" pitchFamily="34" charset="0"/>
              </a:rPr>
              <a:t>παραδείγματα λογισμικών </a:t>
            </a:r>
            <a:endParaRPr lang="el-GR" sz="2500" b="1" dirty="0">
              <a:latin typeface="Arial" pitchFamily="34" charset="0"/>
              <a:cs typeface="Arial" pitchFamily="34" charset="0"/>
            </a:endParaRPr>
          </a:p>
        </p:txBody>
      </p:sp>
      <p:sp>
        <p:nvSpPr>
          <p:cNvPr id="82948" name="Rectangle 3"/>
          <p:cNvSpPr>
            <a:spLocks noGrp="1" noChangeArrowheads="1"/>
          </p:cNvSpPr>
          <p:nvPr>
            <p:ph type="body" idx="1"/>
          </p:nvPr>
        </p:nvSpPr>
        <p:spPr>
          <a:xfrm>
            <a:off x="1143000" y="1857375"/>
            <a:ext cx="7643813" cy="4021138"/>
          </a:xfrm>
        </p:spPr>
        <p:txBody>
          <a:bodyPr>
            <a:normAutofit lnSpcReduction="10000"/>
          </a:bodyPr>
          <a:lstStyle/>
          <a:p>
            <a:pPr>
              <a:lnSpc>
                <a:spcPct val="90000"/>
              </a:lnSpc>
            </a:pPr>
            <a:r>
              <a:rPr lang="el-GR" sz="2400" dirty="0" smtClean="0"/>
              <a:t>Ψηφιακές εγκυκλοπαίδειες: αναζήτηση πληροφοριών </a:t>
            </a:r>
          </a:p>
          <a:p>
            <a:pPr>
              <a:lnSpc>
                <a:spcPct val="90000"/>
              </a:lnSpc>
            </a:pPr>
            <a:r>
              <a:rPr lang="el-GR" sz="2400" dirty="0" smtClean="0"/>
              <a:t>Παραδείγματα λογισμικών εννοιολογικής χαρτογράφησης</a:t>
            </a:r>
            <a:endParaRPr lang="en-US" sz="2400" dirty="0" smtClean="0"/>
          </a:p>
          <a:p>
            <a:pPr lvl="1">
              <a:lnSpc>
                <a:spcPct val="90000"/>
              </a:lnSpc>
            </a:pPr>
            <a:r>
              <a:rPr lang="en-US" sz="2000" dirty="0" err="1" smtClean="0"/>
              <a:t>MindMap</a:t>
            </a:r>
            <a:r>
              <a:rPr lang="en-US" sz="2000" dirty="0" smtClean="0"/>
              <a:t> Junior</a:t>
            </a:r>
            <a:r>
              <a:rPr lang="en-GB" sz="2000" dirty="0" smtClean="0"/>
              <a:t> (</a:t>
            </a:r>
            <a:r>
              <a:rPr lang="en-US" sz="2000" dirty="0" smtClean="0">
                <a:hlinkClick r:id="rId3"/>
              </a:rPr>
              <a:t>www</a:t>
            </a:r>
            <a:r>
              <a:rPr lang="en-GB" sz="2000" dirty="0" smtClean="0">
                <a:hlinkClick r:id="rId3"/>
              </a:rPr>
              <a:t>.</a:t>
            </a:r>
            <a:r>
              <a:rPr lang="en-US" sz="2000" dirty="0" err="1" smtClean="0">
                <a:hlinkClick r:id="rId3"/>
              </a:rPr>
              <a:t>mindmapper</a:t>
            </a:r>
            <a:r>
              <a:rPr lang="en-GB" sz="2000" dirty="0" smtClean="0">
                <a:hlinkClick r:id="rId3"/>
              </a:rPr>
              <a:t>.</a:t>
            </a:r>
            <a:r>
              <a:rPr lang="en-US" sz="2000" dirty="0" smtClean="0">
                <a:hlinkClick r:id="rId3"/>
              </a:rPr>
              <a:t>com</a:t>
            </a:r>
            <a:r>
              <a:rPr lang="en-GB" sz="2000" dirty="0" smtClean="0"/>
              <a:t>)</a:t>
            </a:r>
            <a:r>
              <a:rPr lang="en-US" sz="2000" dirty="0" smtClean="0"/>
              <a:t> </a:t>
            </a:r>
          </a:p>
          <a:p>
            <a:pPr lvl="1">
              <a:lnSpc>
                <a:spcPct val="90000"/>
              </a:lnSpc>
            </a:pPr>
            <a:r>
              <a:rPr lang="en-US" sz="2000" dirty="0" err="1" smtClean="0"/>
              <a:t>Kidspiration</a:t>
            </a:r>
            <a:r>
              <a:rPr lang="en-US" sz="2000" dirty="0" smtClean="0"/>
              <a:t> (</a:t>
            </a:r>
            <a:r>
              <a:rPr lang="en-US" sz="2000" dirty="0" smtClean="0">
                <a:hlinkClick r:id="rId4"/>
              </a:rPr>
              <a:t>www.inspiration.com</a:t>
            </a:r>
            <a:r>
              <a:rPr lang="en-US" sz="2000" dirty="0" smtClean="0"/>
              <a:t>) </a:t>
            </a:r>
            <a:endParaRPr lang="el-GR" sz="2000" dirty="0" smtClean="0"/>
          </a:p>
          <a:p>
            <a:pPr>
              <a:lnSpc>
                <a:spcPct val="90000"/>
              </a:lnSpc>
            </a:pPr>
            <a:r>
              <a:rPr lang="el-GR" sz="2400" dirty="0" smtClean="0"/>
              <a:t>Παραδείγματα λογισμικών επίλυσης προβλήματος</a:t>
            </a:r>
            <a:endParaRPr lang="en-US" sz="2400" dirty="0" smtClean="0"/>
          </a:p>
          <a:p>
            <a:pPr>
              <a:lnSpc>
                <a:spcPct val="90000"/>
              </a:lnSpc>
            </a:pPr>
            <a:r>
              <a:rPr lang="en-US" sz="2400" dirty="0" smtClean="0"/>
              <a:t>The Incredible Machine </a:t>
            </a:r>
            <a:r>
              <a:rPr lang="el-GR" sz="2400" dirty="0" smtClean="0"/>
              <a:t>(παιγνίδι για δημιουργία παζλ) (</a:t>
            </a:r>
            <a:r>
              <a:rPr lang="en-US" sz="2400" dirty="0" smtClean="0">
                <a:hlinkClick r:id="rId5"/>
              </a:rPr>
              <a:t>www</a:t>
            </a:r>
            <a:r>
              <a:rPr lang="el-GR" sz="2400" dirty="0" smtClean="0">
                <a:hlinkClick r:id="rId5"/>
              </a:rPr>
              <a:t>.</a:t>
            </a:r>
            <a:r>
              <a:rPr lang="en-US" sz="2400" dirty="0" smtClean="0">
                <a:hlinkClick r:id="rId5"/>
              </a:rPr>
              <a:t>sierra</a:t>
            </a:r>
            <a:r>
              <a:rPr lang="el-GR" sz="2400" dirty="0" smtClean="0">
                <a:hlinkClick r:id="rId5"/>
              </a:rPr>
              <a:t>.</a:t>
            </a:r>
            <a:r>
              <a:rPr lang="en-US" sz="2400" dirty="0" smtClean="0">
                <a:hlinkClick r:id="rId5"/>
              </a:rPr>
              <a:t>com</a:t>
            </a:r>
            <a:r>
              <a:rPr lang="el-GR" sz="2400" dirty="0" smtClean="0"/>
              <a:t>)</a:t>
            </a:r>
          </a:p>
          <a:p>
            <a:pPr>
              <a:lnSpc>
                <a:spcPct val="90000"/>
              </a:lnSpc>
            </a:pPr>
            <a:r>
              <a:rPr lang="en-US" sz="2400" dirty="0" smtClean="0"/>
              <a:t>The Incredible Toons Machine</a:t>
            </a:r>
            <a:r>
              <a:rPr lang="en-GB" sz="2400" dirty="0" smtClean="0"/>
              <a:t> (</a:t>
            </a:r>
            <a:r>
              <a:rPr lang="en-US" sz="2400" dirty="0" smtClean="0">
                <a:hlinkClick r:id="rId5"/>
              </a:rPr>
              <a:t>www</a:t>
            </a:r>
            <a:r>
              <a:rPr lang="en-GB" sz="2400" dirty="0" smtClean="0">
                <a:hlinkClick r:id="rId5"/>
              </a:rPr>
              <a:t>.</a:t>
            </a:r>
            <a:r>
              <a:rPr lang="en-US" sz="2400" dirty="0" smtClean="0">
                <a:hlinkClick r:id="rId5"/>
              </a:rPr>
              <a:t>sierra</a:t>
            </a:r>
            <a:r>
              <a:rPr lang="en-GB" sz="2400" dirty="0" smtClean="0">
                <a:hlinkClick r:id="rId5"/>
              </a:rPr>
              <a:t>.</a:t>
            </a:r>
            <a:r>
              <a:rPr lang="en-US" sz="2400" dirty="0" smtClean="0">
                <a:hlinkClick r:id="rId5"/>
              </a:rPr>
              <a:t>com</a:t>
            </a:r>
            <a:r>
              <a:rPr lang="en-GB" sz="2400" dirty="0" smtClean="0"/>
              <a:t>)</a:t>
            </a:r>
            <a:r>
              <a:rPr lang="en-GB" dirty="0" smtClean="0"/>
              <a:t> </a:t>
            </a:r>
            <a:endParaRPr lang="el-GR" sz="2400" dirty="0" smtClean="0"/>
          </a:p>
          <a:p>
            <a:pPr>
              <a:lnSpc>
                <a:spcPct val="90000"/>
              </a:lnSpc>
            </a:pPr>
            <a:r>
              <a:rPr lang="el-GR" sz="2400" dirty="0" smtClean="0"/>
              <a:t>Συστήματα Προσομοίωσης (</a:t>
            </a:r>
            <a:r>
              <a:rPr lang="en-GB" sz="2400" dirty="0" smtClean="0"/>
              <a:t>simulation</a:t>
            </a:r>
            <a:r>
              <a:rPr lang="el-GR" sz="2400" dirty="0" smtClean="0"/>
              <a:t>)</a:t>
            </a:r>
            <a:r>
              <a:rPr lang="en-GB" sz="2400" dirty="0" smtClean="0"/>
              <a:t> </a:t>
            </a:r>
            <a:r>
              <a:rPr lang="el-GR" sz="2400" dirty="0" smtClean="0"/>
              <a:t>για τις φυσικές επιστήμες και μελέτη περιβάλλοντος</a:t>
            </a:r>
            <a:endParaRPr lang="el-GR" sz="2400" b="1" i="1" dirty="0" smtClean="0"/>
          </a:p>
        </p:txBody>
      </p:sp>
      <p:sp>
        <p:nvSpPr>
          <p:cNvPr id="8294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7289625-A1FF-48CC-9C6E-EB69B2B3F3CD}" type="slidenum">
              <a:rPr lang="en-US" sz="1200" smtClean="0">
                <a:solidFill>
                  <a:srgbClr val="B5A788"/>
                </a:solidFill>
              </a:rPr>
              <a:pPr>
                <a:spcBef>
                  <a:spcPct val="0"/>
                </a:spcBef>
                <a:buClrTx/>
                <a:buSzTx/>
                <a:buFontTx/>
                <a:buNone/>
              </a:pPr>
              <a:t>36</a:t>
            </a:fld>
            <a:endParaRPr lang="en-US" sz="1200" smtClean="0">
              <a:solidFill>
                <a:srgbClr val="B5A788"/>
              </a:solidFill>
            </a:endParaRPr>
          </a:p>
        </p:txBody>
      </p:sp>
    </p:spTree>
    <p:extLst>
      <p:ext uri="{BB962C8B-B14F-4D97-AF65-F5344CB8AC3E}">
        <p14:creationId xmlns:p14="http://schemas.microsoft.com/office/powerpoint/2010/main" val="41606223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sz="half" idx="1"/>
          </p:nvPr>
        </p:nvSpPr>
        <p:spPr>
          <a:xfrm>
            <a:off x="682625" y="2338388"/>
            <a:ext cx="4968875" cy="4114800"/>
          </a:xfrm>
        </p:spPr>
        <p:txBody>
          <a:bodyPr/>
          <a:lstStyle/>
          <a:p>
            <a:r>
              <a:rPr lang="el-GR" sz="2800" dirty="0" smtClean="0"/>
              <a:t>Συστήματα ρομποτικής – κατασκευές (</a:t>
            </a:r>
            <a:r>
              <a:rPr lang="en-US" sz="2800" dirty="0" smtClean="0"/>
              <a:t>Lego</a:t>
            </a:r>
            <a:r>
              <a:rPr lang="el-GR" sz="2800" dirty="0" smtClean="0"/>
              <a:t> - </a:t>
            </a:r>
            <a:r>
              <a:rPr lang="en-US" sz="2800" dirty="0" smtClean="0"/>
              <a:t>Logo</a:t>
            </a:r>
            <a:r>
              <a:rPr lang="el-GR" sz="2800" dirty="0" smtClean="0"/>
              <a:t>)</a:t>
            </a:r>
          </a:p>
          <a:p>
            <a:r>
              <a:rPr lang="el-GR" sz="2800" dirty="0" smtClean="0"/>
              <a:t>Συστήματα σύνδεσης και χειρισμού με υπολογιστές</a:t>
            </a:r>
          </a:p>
          <a:p>
            <a:endParaRPr lang="el-GR" sz="2800" dirty="0" smtClean="0"/>
          </a:p>
          <a:p>
            <a:endParaRPr lang="el-GR" sz="2800" dirty="0" smtClean="0"/>
          </a:p>
          <a:p>
            <a:r>
              <a:rPr lang="el-GR" sz="2800" dirty="0" smtClean="0"/>
              <a:t>Τα συστήματα </a:t>
            </a:r>
            <a:r>
              <a:rPr lang="en-US" sz="2800" dirty="0" smtClean="0"/>
              <a:t>L</a:t>
            </a:r>
            <a:r>
              <a:rPr lang="el-GR" sz="2800" dirty="0" err="1" smtClean="0"/>
              <a:t>ego</a:t>
            </a:r>
            <a:r>
              <a:rPr lang="el-GR" sz="2800" dirty="0" smtClean="0"/>
              <a:t> </a:t>
            </a:r>
            <a:r>
              <a:rPr lang="en-US" sz="2800" dirty="0" err="1" smtClean="0"/>
              <a:t>Mindstorms</a:t>
            </a:r>
            <a:r>
              <a:rPr lang="en-US" sz="2800" b="1" dirty="0" smtClean="0"/>
              <a:t> </a:t>
            </a:r>
            <a:endParaRPr lang="el-GR" sz="2800" b="1" dirty="0" smtClean="0"/>
          </a:p>
          <a:p>
            <a:endParaRPr lang="el-GR" sz="2800" dirty="0" smtClean="0"/>
          </a:p>
        </p:txBody>
      </p:sp>
      <p:pic>
        <p:nvPicPr>
          <p:cNvPr id="84996" name="Picture 5" descr="Lego"/>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49938" y="2347913"/>
            <a:ext cx="2970212" cy="2160587"/>
          </a:xfrm>
          <a:noFill/>
        </p:spPr>
      </p:pic>
      <p:pic>
        <p:nvPicPr>
          <p:cNvPr id="84997" name="Picture 8" descr="mindstorm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4868863"/>
            <a:ext cx="1219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7" descr="images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4868863"/>
            <a:ext cx="1076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9" name="Picture 6" descr="k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4941888"/>
            <a:ext cx="10763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0" name="Rectangle 9"/>
          <p:cNvSpPr>
            <a:spLocks noChangeArrowheads="1"/>
          </p:cNvSpPr>
          <p:nvPr/>
        </p:nvSpPr>
        <p:spPr bwMode="auto">
          <a:xfrm>
            <a:off x="0" y="1655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
        <p:nvSpPr>
          <p:cNvPr id="85001" name="Rectangle 10"/>
          <p:cNvSpPr>
            <a:spLocks noChangeArrowheads="1"/>
          </p:cNvSpPr>
          <p:nvPr/>
        </p:nvSpPr>
        <p:spPr bwMode="auto">
          <a:xfrm>
            <a:off x="4370388" y="2684463"/>
            <a:ext cx="4032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1100">
                <a:latin typeface="Arial" panose="020B0604020202020204" pitchFamily="34" charset="0"/>
                <a:cs typeface="Times New Roman" panose="02020603050405020304" pitchFamily="18" charset="0"/>
              </a:rPr>
              <a:t> </a:t>
            </a:r>
            <a:endParaRPr lang="el-GR" sz="1800">
              <a:latin typeface="Arial" panose="020B0604020202020204" pitchFamily="34" charset="0"/>
            </a:endParaRPr>
          </a:p>
        </p:txBody>
      </p:sp>
      <p:sp>
        <p:nvSpPr>
          <p:cNvPr id="85002" name="Rectangle 11"/>
          <p:cNvSpPr>
            <a:spLocks noChangeArrowheads="1"/>
          </p:cNvSpPr>
          <p:nvPr/>
        </p:nvSpPr>
        <p:spPr bwMode="auto">
          <a:xfrm>
            <a:off x="4351338" y="3868738"/>
            <a:ext cx="4413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US" sz="1100">
                <a:latin typeface="Arial" panose="020B0604020202020204" pitchFamily="34" charset="0"/>
                <a:cs typeface="Times New Roman" panose="02020603050405020304" pitchFamily="18" charset="0"/>
              </a:rPr>
              <a:t>  </a:t>
            </a:r>
            <a:endParaRPr lang="en-US" sz="1800">
              <a:latin typeface="Arial" panose="020B0604020202020204" pitchFamily="34" charset="0"/>
            </a:endParaRPr>
          </a:p>
        </p:txBody>
      </p:sp>
      <p:sp>
        <p:nvSpPr>
          <p:cNvPr id="85003" name="Θέση αριθμού διαφάνειας 1"/>
          <p:cNvSpPr>
            <a:spLocks noGrp="1"/>
          </p:cNvSpPr>
          <p:nvPr>
            <p:ph type="sldNum" sz="quarter" idx="12"/>
          </p:nvPr>
        </p:nvSpPr>
        <p:spPr bwMode="auto">
          <a:xfrm>
            <a:off x="8315206" y="6324600"/>
            <a:ext cx="600194"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B976458-95D9-428D-8B68-23797ED88A1B}" type="slidenum">
              <a:rPr lang="en-GB" sz="1200" smtClean="0">
                <a:solidFill>
                  <a:srgbClr val="B5A788"/>
                </a:solidFill>
              </a:rPr>
              <a:pPr>
                <a:spcBef>
                  <a:spcPct val="0"/>
                </a:spcBef>
                <a:buClrTx/>
                <a:buSzTx/>
                <a:buFontTx/>
                <a:buNone/>
              </a:pPr>
              <a:t>37</a:t>
            </a:fld>
            <a:endParaRPr lang="en-GB" sz="1200" dirty="0" smtClean="0">
              <a:solidFill>
                <a:srgbClr val="B5A788"/>
              </a:solidFill>
            </a:endParaRPr>
          </a:p>
        </p:txBody>
      </p:sp>
      <p:sp>
        <p:nvSpPr>
          <p:cNvPr id="15" name="Rectangle 2"/>
          <p:cNvSpPr>
            <a:spLocks noGrp="1" noChangeArrowheads="1"/>
          </p:cNvSpPr>
          <p:nvPr>
            <p:ph type="title"/>
          </p:nvPr>
        </p:nvSpPr>
        <p:spPr>
          <a:xfrm>
            <a:off x="381001" y="44450"/>
            <a:ext cx="8294688" cy="1930400"/>
          </a:xfrm>
        </p:spPr>
        <p:txBody>
          <a:bodyPr>
            <a:noAutofit/>
          </a:bodyPr>
          <a:lstStyle/>
          <a:p>
            <a:pPr>
              <a:defRPr/>
            </a:pPr>
            <a:r>
              <a:rPr lang="el-GR" sz="3600" b="1" dirty="0" smtClean="0">
                <a:latin typeface="Arial" pitchFamily="34" charset="0"/>
                <a:cs typeface="Arial" pitchFamily="34" charset="0"/>
              </a:rPr>
              <a:t>Μαθηματικά &amp; Μελέτη Περιβάλλοντος: </a:t>
            </a:r>
            <a:br>
              <a:rPr lang="el-GR" sz="3600" b="1" dirty="0" smtClean="0">
                <a:latin typeface="Arial" pitchFamily="34" charset="0"/>
                <a:cs typeface="Arial" pitchFamily="34" charset="0"/>
              </a:rPr>
            </a:br>
            <a:r>
              <a:rPr lang="el-GR" sz="2400" b="1" dirty="0" smtClean="0">
                <a:latin typeface="Arial" pitchFamily="34" charset="0"/>
                <a:cs typeface="Arial" pitchFamily="34" charset="0"/>
              </a:rPr>
              <a:t>παραδείγματα λογισμικών – </a:t>
            </a:r>
            <a:r>
              <a:rPr lang="el-GR" sz="2400" b="1" dirty="0" smtClean="0">
                <a:solidFill>
                  <a:srgbClr val="FF0000"/>
                </a:solidFill>
                <a:latin typeface="Arial" pitchFamily="34" charset="0"/>
                <a:cs typeface="Arial" pitchFamily="34" charset="0"/>
              </a:rPr>
              <a:t>ρομποτικές κατασκευές </a:t>
            </a:r>
            <a:endParaRPr lang="el-GR"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6126362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036638" y="261938"/>
            <a:ext cx="7999412" cy="1143000"/>
          </a:xfrm>
        </p:spPr>
        <p:txBody>
          <a:bodyPr>
            <a:noAutofit/>
          </a:bodyPr>
          <a:lstStyle/>
          <a:p>
            <a:pPr>
              <a:defRPr/>
            </a:pPr>
            <a:r>
              <a:rPr lang="el-GR" sz="3600" b="1" dirty="0" smtClean="0"/>
              <a:t>Γνωστικά αντικείμενα και Τ.Π.Ε. – ΠΑΙΔΙ ΚΑΙ ΔΗΜΙΟΥΡΓΙΑ &amp; ΕΚΦΡΑΣΗ</a:t>
            </a:r>
            <a:endParaRPr lang="el-GR" sz="3600" b="1" dirty="0">
              <a:solidFill>
                <a:schemeClr val="tx1"/>
              </a:solidFill>
            </a:endParaRPr>
          </a:p>
        </p:txBody>
      </p:sp>
      <p:grpSp>
        <p:nvGrpSpPr>
          <p:cNvPr id="87044" name="Group 3"/>
          <p:cNvGrpSpPr>
            <a:grpSpLocks/>
          </p:cNvGrpSpPr>
          <p:nvPr/>
        </p:nvGrpSpPr>
        <p:grpSpPr bwMode="auto">
          <a:xfrm>
            <a:off x="1189038" y="1600200"/>
            <a:ext cx="7718425" cy="4405313"/>
            <a:chOff x="3496" y="1614"/>
            <a:chExt cx="5458" cy="4686"/>
          </a:xfrm>
        </p:grpSpPr>
        <p:sp>
          <p:nvSpPr>
            <p:cNvPr id="87047" name="_s1181"/>
            <p:cNvSpPr>
              <a:spLocks noChangeArrowheads="1"/>
            </p:cNvSpPr>
            <p:nvPr/>
          </p:nvSpPr>
          <p:spPr bwMode="auto">
            <a:xfrm>
              <a:off x="5624" y="3006"/>
              <a:ext cx="3330" cy="3294"/>
            </a:xfrm>
            <a:prstGeom prst="ellipse">
              <a:avLst/>
            </a:prstGeom>
            <a:solidFill>
              <a:srgbClr val="009999">
                <a:alpha val="50195"/>
              </a:srgbClr>
            </a:solidFill>
            <a:ln w="4669">
              <a:solidFill>
                <a:srgbClr val="009999"/>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
          <p:nvSpPr>
            <p:cNvPr id="87048" name="_s1183"/>
            <p:cNvSpPr>
              <a:spLocks noChangeArrowheads="1"/>
            </p:cNvSpPr>
            <p:nvPr/>
          </p:nvSpPr>
          <p:spPr bwMode="auto">
            <a:xfrm>
              <a:off x="3496" y="3046"/>
              <a:ext cx="3077" cy="3107"/>
            </a:xfrm>
            <a:prstGeom prst="ellipse">
              <a:avLst/>
            </a:prstGeom>
            <a:solidFill>
              <a:srgbClr val="CC66FF">
                <a:alpha val="63921"/>
              </a:srgbClr>
            </a:solidFill>
            <a:ln w="4669">
              <a:solidFill>
                <a:srgbClr val="009999"/>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
          <p:nvSpPr>
            <p:cNvPr id="21518" name="_s1185"/>
            <p:cNvSpPr>
              <a:spLocks noChangeArrowheads="1"/>
            </p:cNvSpPr>
            <p:nvPr/>
          </p:nvSpPr>
          <p:spPr bwMode="auto">
            <a:xfrm>
              <a:off x="4562" y="1614"/>
              <a:ext cx="3285" cy="3040"/>
            </a:xfrm>
            <a:prstGeom prst="ellipse">
              <a:avLst/>
            </a:prstGeom>
            <a:solidFill>
              <a:schemeClr val="accent6">
                <a:lumMod val="75000"/>
                <a:alpha val="66000"/>
              </a:schemeClr>
            </a:solidFill>
            <a:ln w="4669">
              <a:solidFill>
                <a:srgbClr val="99CC00"/>
              </a:solidFill>
              <a:round/>
              <a:headEnd/>
              <a:tailEnd/>
            </a:ln>
          </p:spPr>
          <p:txBody>
            <a:bodyPr anchor="ctr"/>
            <a:lstStyle/>
            <a:p>
              <a:pPr eaLnBrk="1" hangingPunct="1">
                <a:defRPr/>
              </a:pPr>
              <a:endParaRPr lang="en-GB">
                <a:latin typeface="Arial" charset="0"/>
              </a:endParaRPr>
            </a:p>
          </p:txBody>
        </p:sp>
      </p:grpSp>
      <p:grpSp>
        <p:nvGrpSpPr>
          <p:cNvPr id="3" name="Ομάδα 2"/>
          <p:cNvGrpSpPr/>
          <p:nvPr/>
        </p:nvGrpSpPr>
        <p:grpSpPr>
          <a:xfrm>
            <a:off x="1907704" y="2504581"/>
            <a:ext cx="6021656" cy="2388443"/>
            <a:chOff x="2835649" y="2581594"/>
            <a:chExt cx="6021656" cy="2388443"/>
          </a:xfrm>
          <a:solidFill>
            <a:schemeClr val="accent2">
              <a:lumMod val="20000"/>
              <a:lumOff val="80000"/>
            </a:schemeClr>
          </a:solidFill>
        </p:grpSpPr>
        <p:sp>
          <p:nvSpPr>
            <p:cNvPr id="21511" name="Text Box 10"/>
            <p:cNvSpPr txBox="1">
              <a:spLocks noChangeArrowheads="1"/>
            </p:cNvSpPr>
            <p:nvPr/>
          </p:nvSpPr>
          <p:spPr bwMode="auto">
            <a:xfrm>
              <a:off x="6771990" y="4380784"/>
              <a:ext cx="2085315" cy="589253"/>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solidFill>
                    <a:schemeClr val="bg1">
                      <a:lumMod val="50000"/>
                    </a:schemeClr>
                  </a:solidFill>
                  <a:effectLst>
                    <a:outerShdw blurRad="38100" dist="38100" dir="2700000" algn="tl">
                      <a:srgbClr val="000000">
                        <a:alpha val="43137"/>
                      </a:srgbClr>
                    </a:outerShdw>
                  </a:effectLst>
                  <a:latin typeface="Calibri" pitchFamily="34" charset="0"/>
                </a:rPr>
                <a:t>Γλώσσα</a:t>
              </a:r>
              <a:endParaRPr lang="en-GB" sz="2000" dirty="0" smtClean="0">
                <a:solidFill>
                  <a:schemeClr val="bg1">
                    <a:lumMod val="50000"/>
                  </a:schemeClr>
                </a:solidFill>
                <a:effectLst>
                  <a:outerShdw blurRad="38100" dist="38100" dir="2700000" algn="tl">
                    <a:srgbClr val="000000">
                      <a:alpha val="43137"/>
                    </a:srgbClr>
                  </a:outerShdw>
                </a:effectLst>
                <a:latin typeface="Calibri" pitchFamily="34" charset="0"/>
              </a:endParaRPr>
            </a:p>
          </p:txBody>
        </p:sp>
        <p:sp>
          <p:nvSpPr>
            <p:cNvPr id="21513" name="Text Box 12"/>
            <p:cNvSpPr txBox="1">
              <a:spLocks noChangeArrowheads="1"/>
            </p:cNvSpPr>
            <p:nvPr/>
          </p:nvSpPr>
          <p:spPr bwMode="auto">
            <a:xfrm>
              <a:off x="4928572" y="2581594"/>
              <a:ext cx="2037581" cy="507410"/>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solidFill>
                    <a:srgbClr val="FF0000"/>
                  </a:solidFill>
                  <a:effectLst>
                    <a:outerShdw blurRad="38100" dist="38100" dir="2700000" algn="tl">
                      <a:srgbClr val="000000">
                        <a:alpha val="43137"/>
                      </a:srgbClr>
                    </a:outerShdw>
                  </a:effectLst>
                  <a:latin typeface="Calibri" pitchFamily="34" charset="0"/>
                </a:rPr>
                <a:t>Πληροφορική</a:t>
              </a:r>
              <a:endParaRPr lang="en-GB" sz="2400" dirty="0" smtClean="0">
                <a:solidFill>
                  <a:srgbClr val="FF0000"/>
                </a:solidFill>
                <a:effectLst>
                  <a:outerShdw blurRad="38100" dist="38100" dir="2700000" algn="tl">
                    <a:srgbClr val="000000">
                      <a:alpha val="43137"/>
                    </a:srgbClr>
                  </a:outerShdw>
                </a:effectLst>
                <a:latin typeface="Calibri" pitchFamily="34" charset="0"/>
              </a:endParaRPr>
            </a:p>
          </p:txBody>
        </p:sp>
        <p:sp>
          <p:nvSpPr>
            <p:cNvPr id="21515" name="Text Box 14"/>
            <p:cNvSpPr txBox="1">
              <a:spLocks noChangeArrowheads="1"/>
            </p:cNvSpPr>
            <p:nvPr/>
          </p:nvSpPr>
          <p:spPr bwMode="auto">
            <a:xfrm>
              <a:off x="2835649" y="4167112"/>
              <a:ext cx="2642732" cy="734664"/>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Δημιουργία &amp; Έκφραση</a:t>
              </a:r>
              <a:endParaRPr lang="en-GB" sz="2400" dirty="0" smtClean="0">
                <a:effectLst>
                  <a:outerShdw blurRad="38100" dist="38100" dir="2700000" algn="tl">
                    <a:srgbClr val="000000">
                      <a:alpha val="43137"/>
                    </a:srgbClr>
                  </a:outerShdw>
                </a:effectLst>
                <a:latin typeface="Calibri" pitchFamily="34" charset="0"/>
              </a:endParaRPr>
            </a:p>
          </p:txBody>
        </p:sp>
      </p:grpSp>
      <p:sp>
        <p:nvSpPr>
          <p:cNvPr id="87046"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13155EF-A010-4B79-99EA-55181CDF414E}" type="slidenum">
              <a:rPr lang="en-US" sz="1200" smtClean="0">
                <a:solidFill>
                  <a:srgbClr val="B5A788"/>
                </a:solidFill>
              </a:rPr>
              <a:pPr>
                <a:spcBef>
                  <a:spcPct val="0"/>
                </a:spcBef>
                <a:buClrTx/>
                <a:buSzTx/>
                <a:buFontTx/>
                <a:buNone/>
              </a:pPr>
              <a:t>38</a:t>
            </a:fld>
            <a:endParaRPr lang="en-US" sz="1200" smtClean="0">
              <a:solidFill>
                <a:srgbClr val="B5A788"/>
              </a:solidFill>
            </a:endParaRPr>
          </a:p>
        </p:txBody>
      </p:sp>
    </p:spTree>
    <p:extLst>
      <p:ext uri="{BB962C8B-B14F-4D97-AF65-F5344CB8AC3E}">
        <p14:creationId xmlns:p14="http://schemas.microsoft.com/office/powerpoint/2010/main" val="15077562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712788" y="280987"/>
            <a:ext cx="7900987" cy="981075"/>
          </a:xfrm>
        </p:spPr>
        <p:txBody>
          <a:bodyPr/>
          <a:lstStyle/>
          <a:p>
            <a:pPr>
              <a:defRPr/>
            </a:pPr>
            <a:r>
              <a:rPr lang="el-GR" sz="3600" b="1" dirty="0" smtClean="0">
                <a:latin typeface="Arial" pitchFamily="34" charset="0"/>
                <a:cs typeface="Arial" pitchFamily="34" charset="0"/>
              </a:rPr>
              <a:t>Δημιουργία &amp; Έκφραση και ΤΠΕ (1)</a:t>
            </a:r>
            <a:endParaRPr lang="el-GR" sz="3600" b="1" dirty="0">
              <a:latin typeface="Arial" pitchFamily="34" charset="0"/>
              <a:cs typeface="Arial" pitchFamily="34" charset="0"/>
            </a:endParaRPr>
          </a:p>
        </p:txBody>
      </p:sp>
      <p:sp>
        <p:nvSpPr>
          <p:cNvPr id="89092" name="Rectangle 3"/>
          <p:cNvSpPr>
            <a:spLocks noGrp="1" noChangeArrowheads="1"/>
          </p:cNvSpPr>
          <p:nvPr>
            <p:ph type="body" idx="1"/>
          </p:nvPr>
        </p:nvSpPr>
        <p:spPr>
          <a:xfrm>
            <a:off x="928688" y="1571625"/>
            <a:ext cx="7954962" cy="4114800"/>
          </a:xfrm>
        </p:spPr>
        <p:txBody>
          <a:bodyPr/>
          <a:lstStyle/>
          <a:p>
            <a:r>
              <a:rPr lang="el-GR" sz="2400" dirty="0" smtClean="0"/>
              <a:t>Σκόπιμη κινητική συμπεριφορά στην οποία εμπλέκεται το σώμα του νηπίου και η οποία προκαλείται, οργανώνεται και ελέγχεται από ψυχικούς μηχανισμούς</a:t>
            </a:r>
            <a:r>
              <a:rPr lang="el-GR" sz="2800" dirty="0" smtClean="0"/>
              <a:t> </a:t>
            </a:r>
          </a:p>
          <a:p>
            <a:r>
              <a:rPr lang="el-GR" sz="2800" dirty="0" smtClean="0"/>
              <a:t>Η χρήση των ΤΠΕ μπορεί να προωθήσει </a:t>
            </a:r>
          </a:p>
          <a:p>
            <a:pPr lvl="1"/>
            <a:r>
              <a:rPr lang="el-GR" sz="2400" dirty="0" smtClean="0"/>
              <a:t>την ανάπτυξη των λεπτών χειρισμών </a:t>
            </a:r>
            <a:r>
              <a:rPr lang="el-GR" sz="2400" dirty="0" smtClean="0">
                <a:latin typeface="Arial" panose="020B0604020202020204" pitchFamily="34" charset="0"/>
              </a:rPr>
              <a:t>(λεπτή κινητικότητα), </a:t>
            </a:r>
          </a:p>
          <a:p>
            <a:pPr lvl="1"/>
            <a:r>
              <a:rPr lang="el-GR" sz="2400" dirty="0" smtClean="0"/>
              <a:t>το συντονισμό χεριού και ματιού, </a:t>
            </a:r>
          </a:p>
          <a:p>
            <a:pPr lvl="1"/>
            <a:r>
              <a:rPr lang="el-GR" sz="2400" dirty="0" smtClean="0"/>
              <a:t>την οικοδόμηση χωρικών σχέσεων </a:t>
            </a:r>
          </a:p>
          <a:p>
            <a:pPr lvl="1"/>
            <a:r>
              <a:rPr lang="el-GR" sz="2400" dirty="0" smtClean="0"/>
              <a:t>και τον προσανατολισμό στο χώρο. </a:t>
            </a:r>
          </a:p>
        </p:txBody>
      </p:sp>
      <p:sp>
        <p:nvSpPr>
          <p:cNvPr id="89093"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25DB6E1-B434-4F5F-8C64-47F39E724E37}" type="slidenum">
              <a:rPr lang="en-US" sz="1200" smtClean="0">
                <a:solidFill>
                  <a:srgbClr val="B5A788"/>
                </a:solidFill>
              </a:rPr>
              <a:pPr>
                <a:spcBef>
                  <a:spcPct val="0"/>
                </a:spcBef>
                <a:buClrTx/>
                <a:buSzTx/>
                <a:buFontTx/>
                <a:buNone/>
              </a:pPr>
              <a:t>39</a:t>
            </a:fld>
            <a:endParaRPr lang="en-US" sz="1200" smtClean="0">
              <a:solidFill>
                <a:srgbClr val="B5A788"/>
              </a:solidFill>
            </a:endParaRPr>
          </a:p>
        </p:txBody>
      </p:sp>
    </p:spTree>
    <p:extLst>
      <p:ext uri="{BB962C8B-B14F-4D97-AF65-F5344CB8AC3E}">
        <p14:creationId xmlns:p14="http://schemas.microsoft.com/office/powerpoint/2010/main" val="636637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88" y="188913"/>
            <a:ext cx="2459037" cy="1143000"/>
          </a:xfrm>
        </p:spPr>
        <p:txBody>
          <a:bodyPr/>
          <a:lstStyle/>
          <a:p>
            <a:pPr>
              <a:defRPr/>
            </a:pPr>
            <a:r>
              <a:rPr lang="el-GR" b="1" dirty="0" smtClean="0"/>
              <a:t>Σκοπός</a:t>
            </a:r>
            <a:endParaRPr lang="en-GB" b="1" dirty="0"/>
          </a:p>
        </p:txBody>
      </p:sp>
      <p:sp>
        <p:nvSpPr>
          <p:cNvPr id="17411" name="Content Placeholder 2"/>
          <p:cNvSpPr>
            <a:spLocks noGrp="1"/>
          </p:cNvSpPr>
          <p:nvPr>
            <p:ph sz="half" idx="1"/>
          </p:nvPr>
        </p:nvSpPr>
        <p:spPr>
          <a:xfrm>
            <a:off x="928688" y="1524000"/>
            <a:ext cx="7215187" cy="4664075"/>
          </a:xfrm>
        </p:spPr>
        <p:txBody>
          <a:bodyPr/>
          <a:lstStyle/>
          <a:p>
            <a:pPr>
              <a:buFont typeface="Wingdings 2" panose="05020102010507070707" pitchFamily="18" charset="2"/>
              <a:buNone/>
            </a:pPr>
            <a:r>
              <a:rPr lang="el-GR" dirty="0" smtClean="0"/>
              <a:t>Σκοπός του μαθήματος είναι </a:t>
            </a:r>
          </a:p>
          <a:p>
            <a:r>
              <a:rPr lang="el-GR" dirty="0" smtClean="0"/>
              <a:t>Η παρουσίαση των γνωστικών αντικειμένων της προσχολικής εκπαίδευσης και η συσχέτισή τους με ειδικές κατηγορίες εκπαιδευτικού λογισμικού</a:t>
            </a:r>
          </a:p>
          <a:p>
            <a:r>
              <a:rPr lang="el-GR" dirty="0" smtClean="0"/>
              <a:t>Η παρουσίαση αντιπροσωπευτικών δειγμάτων λογισμικού για τις εν λόγω κατηγορίες</a:t>
            </a:r>
          </a:p>
          <a:p>
            <a:r>
              <a:rPr lang="el-GR" dirty="0" smtClean="0"/>
              <a:t>Η παρουσίαση ενδεικτικών παιδαγωγικών δραστηριοτήτων ανά γνωστικό αντικείμενο </a:t>
            </a:r>
            <a:endParaRPr lang="en-GB" dirty="0" smtClean="0"/>
          </a:p>
        </p:txBody>
      </p:sp>
      <p:sp>
        <p:nvSpPr>
          <p:cNvPr id="17413"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6B1A463-C8AD-4214-AFFE-7CF7378ADD58}" type="slidenum">
              <a:rPr lang="en-US" sz="1200" smtClean="0">
                <a:solidFill>
                  <a:srgbClr val="B5A788"/>
                </a:solidFill>
              </a:rPr>
              <a:pPr>
                <a:spcBef>
                  <a:spcPct val="0"/>
                </a:spcBef>
                <a:buClrTx/>
                <a:buSzTx/>
                <a:buFontTx/>
                <a:buNone/>
              </a:pPr>
              <a:t>4</a:t>
            </a:fld>
            <a:endParaRPr lang="en-US" sz="1200" smtClean="0">
              <a:solidFill>
                <a:srgbClr val="B5A788"/>
              </a:solidFill>
            </a:endParaRPr>
          </a:p>
        </p:txBody>
      </p:sp>
    </p:spTree>
    <p:extLst>
      <p:ext uri="{BB962C8B-B14F-4D97-AF65-F5344CB8AC3E}">
        <p14:creationId xmlns:p14="http://schemas.microsoft.com/office/powerpoint/2010/main" val="15814696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857250" y="1785938"/>
            <a:ext cx="8097838" cy="4114800"/>
          </a:xfrm>
        </p:spPr>
        <p:txBody>
          <a:bodyPr/>
          <a:lstStyle/>
          <a:p>
            <a:pPr>
              <a:lnSpc>
                <a:spcPct val="90000"/>
              </a:lnSpc>
            </a:pPr>
            <a:r>
              <a:rPr lang="el-GR" sz="2800" smtClean="0"/>
              <a:t>Όλες οι δραστηριότητες που απαιτούν χρήση ποντικιού (π.χ. λογισμικό για ζωγραφική) ή χειριστηρίου (</a:t>
            </a:r>
            <a:r>
              <a:rPr lang="fr-FR" sz="2800" smtClean="0"/>
              <a:t>joystick</a:t>
            </a:r>
            <a:r>
              <a:rPr lang="el-GR" sz="2800" smtClean="0"/>
              <a:t>) για παιγνίδια, βοηθούν στην ανάπτυξη της λεπτής κινητικότητας καθώς και στο συντονισμό χεριού και ματιού</a:t>
            </a:r>
          </a:p>
          <a:p>
            <a:pPr>
              <a:lnSpc>
                <a:spcPct val="90000"/>
              </a:lnSpc>
            </a:pPr>
            <a:r>
              <a:rPr lang="el-GR" sz="2800" smtClean="0"/>
              <a:t>Από έρευνες φαίνεται ότι παιδιά ακόμα και δύο ετών μπορούν να χρησιμοποιήσουν το πληκτρολόγιο (ένα πλήκτρο τη φορά) με κατάλληλη καθοδήγηση και υποστήριξη από τον ενήλικα. </a:t>
            </a:r>
          </a:p>
          <a:p>
            <a:pPr>
              <a:lnSpc>
                <a:spcPct val="90000"/>
              </a:lnSpc>
            </a:pPr>
            <a:endParaRPr lang="en-GB" sz="2800" smtClean="0"/>
          </a:p>
        </p:txBody>
      </p:sp>
      <p:sp>
        <p:nvSpPr>
          <p:cNvPr id="91140"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71A5524-52E5-412F-A73F-C9D083D268D4}" type="slidenum">
              <a:rPr lang="en-US" sz="1200" smtClean="0">
                <a:solidFill>
                  <a:srgbClr val="B5A788"/>
                </a:solidFill>
              </a:rPr>
              <a:pPr>
                <a:spcBef>
                  <a:spcPct val="0"/>
                </a:spcBef>
                <a:buClrTx/>
                <a:buSzTx/>
                <a:buFontTx/>
                <a:buNone/>
              </a:pPr>
              <a:t>40</a:t>
            </a:fld>
            <a:endParaRPr lang="en-US" sz="1200" smtClean="0">
              <a:solidFill>
                <a:srgbClr val="B5A788"/>
              </a:solidFill>
            </a:endParaRPr>
          </a:p>
        </p:txBody>
      </p:sp>
      <p:sp>
        <p:nvSpPr>
          <p:cNvPr id="7" name="Rectangle 2"/>
          <p:cNvSpPr>
            <a:spLocks noGrp="1" noChangeArrowheads="1"/>
          </p:cNvSpPr>
          <p:nvPr>
            <p:ph type="title"/>
          </p:nvPr>
        </p:nvSpPr>
        <p:spPr>
          <a:xfrm>
            <a:off x="685800" y="333375"/>
            <a:ext cx="8258175" cy="981075"/>
          </a:xfrm>
        </p:spPr>
        <p:txBody>
          <a:bodyPr/>
          <a:lstStyle/>
          <a:p>
            <a:pPr>
              <a:defRPr/>
            </a:pPr>
            <a:r>
              <a:rPr lang="el-GR" sz="3600" b="1" dirty="0" smtClean="0">
                <a:latin typeface="Arial" pitchFamily="34" charset="0"/>
                <a:cs typeface="Arial" pitchFamily="34" charset="0"/>
              </a:rPr>
              <a:t>Δημιουργία &amp; Έκφραση και ΤΠΕ (2)</a:t>
            </a:r>
            <a:endParaRPr lang="el-GR" sz="3600" b="1" dirty="0">
              <a:latin typeface="Arial" pitchFamily="34" charset="0"/>
              <a:cs typeface="Arial" pitchFamily="34" charset="0"/>
            </a:endParaRPr>
          </a:p>
        </p:txBody>
      </p:sp>
    </p:spTree>
    <p:extLst>
      <p:ext uri="{BB962C8B-B14F-4D97-AF65-F5344CB8AC3E}">
        <p14:creationId xmlns:p14="http://schemas.microsoft.com/office/powerpoint/2010/main" val="27905268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946197" y="1738952"/>
            <a:ext cx="7912100" cy="4114800"/>
          </a:xfrm>
        </p:spPr>
        <p:txBody>
          <a:bodyPr/>
          <a:lstStyle/>
          <a:p>
            <a:pPr>
              <a:lnSpc>
                <a:spcPct val="80000"/>
              </a:lnSpc>
              <a:buFont typeface="Wingdings" panose="05000000000000000000" pitchFamily="2" charset="2"/>
              <a:buNone/>
            </a:pPr>
            <a:r>
              <a:rPr lang="el-GR" sz="2400" dirty="0" smtClean="0"/>
              <a:t>Η αφύπνιση και η καλλιέργεια της δημιουργικότητας και της αισθητικής ευαισθησίας των νηπίων και στοχεύει στην πλήρη ανάπτυξη της προσωπικότητάς του</a:t>
            </a:r>
          </a:p>
          <a:p>
            <a:pPr>
              <a:lnSpc>
                <a:spcPct val="80000"/>
              </a:lnSpc>
            </a:pPr>
            <a:r>
              <a:rPr lang="el-GR" sz="2400" dirty="0" smtClean="0"/>
              <a:t>Οι ΤΠΕ μπορούν να συμβάλλουν στην εξοικείωση των νηπίων με τις δυνατότητες και τους τρόπους χρήσης διαφόρων εργαλείων του εκάστοτε προγράμματος και στην ελεύθερη έκφραση, δίνοντας τη χαρά της προσωπικής δημιουργίας. </a:t>
            </a:r>
          </a:p>
          <a:p>
            <a:pPr>
              <a:lnSpc>
                <a:spcPct val="80000"/>
              </a:lnSpc>
            </a:pPr>
            <a:r>
              <a:rPr lang="el-GR" sz="2400" dirty="0" smtClean="0"/>
              <a:t>Επιπλέον, μπορούν να συντελέσουν στη γνωριμία με τα είδη των λογοτεχνικών κειμένων, στη δημιουργία πρωτότυπων ιστοριών και στην επαφή των νηπίων με ελληνικά και ξένα έργα τέχνης. </a:t>
            </a:r>
          </a:p>
        </p:txBody>
      </p:sp>
      <p:sp>
        <p:nvSpPr>
          <p:cNvPr id="93188"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7902EF6-F958-4DC0-8821-CFE665FCD75B}" type="slidenum">
              <a:rPr lang="en-US" sz="1200" smtClean="0">
                <a:solidFill>
                  <a:srgbClr val="B5A788"/>
                </a:solidFill>
              </a:rPr>
              <a:pPr>
                <a:spcBef>
                  <a:spcPct val="0"/>
                </a:spcBef>
                <a:buClrTx/>
                <a:buSzTx/>
                <a:buFontTx/>
                <a:buNone/>
              </a:pPr>
              <a:t>41</a:t>
            </a:fld>
            <a:endParaRPr lang="en-US" sz="1200" smtClean="0">
              <a:solidFill>
                <a:srgbClr val="B5A788"/>
              </a:solidFill>
            </a:endParaRPr>
          </a:p>
        </p:txBody>
      </p:sp>
      <p:sp>
        <p:nvSpPr>
          <p:cNvPr id="7" name="Rectangle 2"/>
          <p:cNvSpPr>
            <a:spLocks noGrp="1" noChangeArrowheads="1"/>
          </p:cNvSpPr>
          <p:nvPr>
            <p:ph type="title"/>
          </p:nvPr>
        </p:nvSpPr>
        <p:spPr>
          <a:xfrm>
            <a:off x="609600" y="333375"/>
            <a:ext cx="8334375" cy="981075"/>
          </a:xfrm>
        </p:spPr>
        <p:txBody>
          <a:bodyPr/>
          <a:lstStyle/>
          <a:p>
            <a:pPr>
              <a:defRPr/>
            </a:pPr>
            <a:r>
              <a:rPr lang="el-GR" sz="3600" b="1" dirty="0" smtClean="0">
                <a:latin typeface="Arial" pitchFamily="34" charset="0"/>
                <a:cs typeface="Arial" pitchFamily="34" charset="0"/>
              </a:rPr>
              <a:t>Δημιουργία &amp; Έκφραση και ΤΠΕ (3)</a:t>
            </a:r>
            <a:endParaRPr lang="el-GR" sz="3600" b="1" dirty="0">
              <a:latin typeface="Arial" pitchFamily="34" charset="0"/>
              <a:cs typeface="Arial" pitchFamily="34" charset="0"/>
            </a:endParaRPr>
          </a:p>
        </p:txBody>
      </p:sp>
    </p:spTree>
    <p:extLst>
      <p:ext uri="{BB962C8B-B14F-4D97-AF65-F5344CB8AC3E}">
        <p14:creationId xmlns:p14="http://schemas.microsoft.com/office/powerpoint/2010/main" val="32155762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title" idx="4294967295"/>
          </p:nvPr>
        </p:nvSpPr>
        <p:spPr bwMode="auto">
          <a:xfrm>
            <a:off x="712788" y="83913"/>
            <a:ext cx="7499350" cy="1143000"/>
          </a:xfrm>
        </p:spPr>
        <p:txBody>
          <a:bodyPr vert="horz" wrap="square" lIns="91440" tIns="45720" rIns="91440" bIns="45720" numCol="1" anchorCtr="0" compatLnSpc="1">
            <a:prstTxWarp prst="textNoShape">
              <a:avLst/>
            </a:prstTxWarp>
            <a:normAutofit fontScale="90000"/>
          </a:bodyPr>
          <a:lstStyle/>
          <a:p>
            <a:pPr>
              <a:defRPr/>
            </a:pPr>
            <a:r>
              <a:rPr lang="el-GR" sz="3600" b="1" dirty="0" smtClean="0">
                <a:effectLst>
                  <a:outerShdw blurRad="38100" dist="38100" dir="2700000" algn="tl">
                    <a:srgbClr val="000000">
                      <a:alpha val="43137"/>
                    </a:srgbClr>
                  </a:outerShdw>
                </a:effectLst>
                <a:latin typeface="Arial" charset="0"/>
              </a:rPr>
              <a:t>Δ.Ε.Π.Π.Σ. Δημιουργία &amp; Έκφραση :</a:t>
            </a:r>
            <a:br>
              <a:rPr lang="el-GR" sz="3600" b="1" dirty="0" smtClean="0">
                <a:effectLst>
                  <a:outerShdw blurRad="38100" dist="38100" dir="2700000" algn="tl">
                    <a:srgbClr val="000000">
                      <a:alpha val="43137"/>
                    </a:srgbClr>
                  </a:outerShdw>
                </a:effectLst>
                <a:latin typeface="Arial" charset="0"/>
              </a:rPr>
            </a:br>
            <a:r>
              <a:rPr lang="el-GR" sz="3600" b="1" dirty="0" smtClean="0">
                <a:effectLst>
                  <a:outerShdw blurRad="38100" dist="38100" dir="2700000" algn="tl">
                    <a:srgbClr val="000000">
                      <a:alpha val="43137"/>
                    </a:srgbClr>
                  </a:outerShdw>
                </a:effectLst>
                <a:latin typeface="Arial" charset="0"/>
              </a:rPr>
              <a:t>Εικαστικά</a:t>
            </a:r>
            <a:r>
              <a:rPr lang="el-GR" sz="3900" b="1" dirty="0" smtClean="0">
                <a:effectLst>
                  <a:outerShdw blurRad="38100" dist="38100" dir="2700000" algn="tl">
                    <a:srgbClr val="000000">
                      <a:alpha val="43137"/>
                    </a:srgbClr>
                  </a:outerShdw>
                </a:effectLst>
                <a:latin typeface="Gill Sans MT" pitchFamily="34" charset="0"/>
              </a:rPr>
              <a:t> </a:t>
            </a:r>
            <a:r>
              <a:rPr lang="el-GR" sz="3400" b="1" dirty="0" smtClean="0">
                <a:effectLst>
                  <a:outerShdw blurRad="38100" dist="38100" dir="2700000" algn="tl">
                    <a:srgbClr val="000000">
                      <a:alpha val="43137"/>
                    </a:srgbClr>
                  </a:outerShdw>
                </a:effectLst>
                <a:latin typeface="Arial" charset="0"/>
              </a:rPr>
              <a:t>και ΤΠΕ (1)</a:t>
            </a:r>
          </a:p>
        </p:txBody>
      </p:sp>
      <p:sp>
        <p:nvSpPr>
          <p:cNvPr id="57347" name="Rectangle 3"/>
          <p:cNvSpPr>
            <a:spLocks noGrp="1"/>
          </p:cNvSpPr>
          <p:nvPr>
            <p:ph type="body" idx="4294967295"/>
          </p:nvPr>
        </p:nvSpPr>
        <p:spPr>
          <a:xfrm>
            <a:off x="712788" y="1403350"/>
            <a:ext cx="7891462" cy="5410200"/>
          </a:xfrm>
        </p:spPr>
        <p:txBody>
          <a:bodyPr/>
          <a:lstStyle/>
          <a:p>
            <a:pPr algn="just">
              <a:lnSpc>
                <a:spcPct val="80000"/>
              </a:lnSpc>
              <a:defRPr/>
            </a:pPr>
            <a:r>
              <a:rPr lang="el-GR" sz="2000" dirty="0" smtClean="0">
                <a:latin typeface="Arial" charset="0"/>
              </a:rPr>
              <a:t>Σε ένα κατάλληλα οργανωμένο και ελκυστικό τεχνολογικά άρτια από υλικό εξοπλισμένο περιβάλλον τα παιδιά καλούνται:</a:t>
            </a:r>
          </a:p>
          <a:p>
            <a:pPr lvl="1" algn="just">
              <a:lnSpc>
                <a:spcPct val="80000"/>
              </a:lnSpc>
              <a:defRPr/>
            </a:pPr>
            <a:r>
              <a:rPr lang="el-GR" sz="1600" dirty="0" smtClean="0">
                <a:latin typeface="Arial" charset="0"/>
              </a:rPr>
              <a:t>να παρατηρούν και να προσπαθούν να ερμηνεύσουν το φυσικό και ανθρωπογενές περιβάλλον με πολλούς τρόπους ώστε να αναπτύσσουν τη γλώσσα, την επικοινωνία και να αξιοποιούν την τεχνολογία ανάλογα για να </a:t>
            </a:r>
          </a:p>
          <a:p>
            <a:pPr lvl="1" algn="just">
              <a:lnSpc>
                <a:spcPct val="80000"/>
              </a:lnSpc>
              <a:defRPr/>
            </a:pPr>
            <a:r>
              <a:rPr lang="el-GR" sz="1600" dirty="0" smtClean="0">
                <a:latin typeface="Arial" charset="0"/>
              </a:rPr>
              <a:t>να σχεδιάζουν διάφορα είδη γραμμών και περιγραμμάτων και να συνθέτουν διάφορα σχήματα και μορφές</a:t>
            </a:r>
          </a:p>
          <a:p>
            <a:pPr lvl="1" algn="just">
              <a:lnSpc>
                <a:spcPct val="80000"/>
              </a:lnSpc>
              <a:defRPr/>
            </a:pPr>
            <a:r>
              <a:rPr lang="el-GR" sz="1600" dirty="0" smtClean="0">
                <a:latin typeface="Arial" charset="0"/>
              </a:rPr>
              <a:t>να κόβουν έντυπο υλικό το οποίο θα έχουν εκτυπώσει ώστε να κάνουν </a:t>
            </a:r>
            <a:r>
              <a:rPr lang="el-GR" sz="1600" dirty="0" err="1" smtClean="0">
                <a:latin typeface="Arial" charset="0"/>
              </a:rPr>
              <a:t>καρτεπικολλήσεις</a:t>
            </a:r>
            <a:r>
              <a:rPr lang="el-GR" sz="1600" dirty="0" smtClean="0">
                <a:latin typeface="Arial" charset="0"/>
              </a:rPr>
              <a:t> (κολάζ)</a:t>
            </a:r>
          </a:p>
          <a:p>
            <a:pPr lvl="1" algn="just">
              <a:lnSpc>
                <a:spcPct val="80000"/>
              </a:lnSpc>
              <a:defRPr/>
            </a:pPr>
            <a:r>
              <a:rPr lang="el-GR" sz="1600" dirty="0" smtClean="0">
                <a:latin typeface="Arial" charset="0"/>
              </a:rPr>
              <a:t>να χρησιμοποιούν </a:t>
            </a:r>
            <a:r>
              <a:rPr lang="el-GR" sz="1600" dirty="0" err="1" smtClean="0">
                <a:latin typeface="Arial" charset="0"/>
              </a:rPr>
              <a:t>εμπεριχάρακες</a:t>
            </a:r>
            <a:r>
              <a:rPr lang="el-GR" sz="1600" dirty="0" smtClean="0">
                <a:latin typeface="Arial" charset="0"/>
              </a:rPr>
              <a:t> (</a:t>
            </a:r>
            <a:r>
              <a:rPr lang="el-GR" sz="1600" dirty="0" err="1" smtClean="0">
                <a:latin typeface="Arial" charset="0"/>
              </a:rPr>
              <a:t>στένσιλ</a:t>
            </a:r>
            <a:r>
              <a:rPr lang="el-GR" sz="1600" dirty="0" smtClean="0">
                <a:latin typeface="Arial" charset="0"/>
              </a:rPr>
              <a:t>) διαφόρων σχεδίων, να τυπώνουν και να δημιουργούν απλά σχέδια</a:t>
            </a:r>
          </a:p>
          <a:p>
            <a:pPr lvl="1" algn="just">
              <a:lnSpc>
                <a:spcPct val="80000"/>
              </a:lnSpc>
              <a:defRPr/>
            </a:pPr>
            <a:r>
              <a:rPr lang="el-GR" sz="1600" dirty="0" smtClean="0">
                <a:latin typeface="Arial" charset="0"/>
              </a:rPr>
              <a:t>να χρησιμοποιούν με πολλούς τρόπους διάφορα υλικά για να κάνουν </a:t>
            </a:r>
            <a:r>
              <a:rPr lang="el-GR" sz="1600" dirty="0" err="1" smtClean="0">
                <a:latin typeface="Arial" charset="0"/>
              </a:rPr>
              <a:t>μικροκατασκευές</a:t>
            </a:r>
            <a:endParaRPr lang="el-GR" sz="1600" dirty="0" smtClean="0">
              <a:latin typeface="Arial" charset="0"/>
            </a:endParaRPr>
          </a:p>
          <a:p>
            <a:pPr lvl="1" algn="just">
              <a:lnSpc>
                <a:spcPct val="80000"/>
              </a:lnSpc>
              <a:defRPr/>
            </a:pPr>
            <a:r>
              <a:rPr lang="el-GR" sz="1600" dirty="0" smtClean="0">
                <a:latin typeface="Arial" charset="0"/>
              </a:rPr>
              <a:t>να γνωρίζουν και να ονομάζουν ορισμένα είδη τέχνης σε ηλεκτρονική μορφή </a:t>
            </a:r>
          </a:p>
          <a:p>
            <a:pPr lvl="1" algn="just">
              <a:lnSpc>
                <a:spcPct val="80000"/>
              </a:lnSpc>
              <a:defRPr/>
            </a:pPr>
            <a:r>
              <a:rPr lang="el-GR" sz="1600" dirty="0" smtClean="0">
                <a:latin typeface="Arial" charset="0"/>
              </a:rPr>
              <a:t>να γνωρίζουν έργα μεγάλων ζωγράφων, σε ηλεκτρονική μορφή </a:t>
            </a:r>
          </a:p>
          <a:p>
            <a:pPr marL="403225" lvl="1" indent="0" algn="just">
              <a:lnSpc>
                <a:spcPct val="80000"/>
              </a:lnSpc>
              <a:buFont typeface="Verdana" panose="020B0604030504040204" pitchFamily="34" charset="0"/>
              <a:buNone/>
              <a:defRPr/>
            </a:pPr>
            <a:endParaRPr lang="el-GR" sz="2000" dirty="0" smtClean="0">
              <a:latin typeface="Arial" charset="0"/>
            </a:endParaRPr>
          </a:p>
          <a:p>
            <a:pPr algn="just">
              <a:lnSpc>
                <a:spcPct val="80000"/>
              </a:lnSpc>
              <a:defRPr/>
            </a:pPr>
            <a:r>
              <a:rPr lang="el-GR" sz="2000" b="1" dirty="0" smtClean="0">
                <a:latin typeface="Arial" charset="0"/>
              </a:rPr>
              <a:t>Παράδειγμα: </a:t>
            </a:r>
            <a:r>
              <a:rPr lang="el-GR" sz="2000" dirty="0" smtClean="0">
                <a:solidFill>
                  <a:schemeClr val="tx1">
                    <a:lumMod val="50000"/>
                    <a:lumOff val="50000"/>
                  </a:schemeClr>
                </a:solidFill>
                <a:latin typeface="Arial" charset="0"/>
              </a:rPr>
              <a:t>Τα παιδιά χρησιμοποιώντας τα λογισμικά ανάπτυξης και δημιουργικότητας έχουν τη δυνατότητα να παρατηρούν και να πειραματίζονται με διαφορετικά υλικά (τέμπερα, σπρέι, </a:t>
            </a:r>
            <a:r>
              <a:rPr lang="el-GR" sz="2000" dirty="0" err="1" smtClean="0">
                <a:solidFill>
                  <a:schemeClr val="tx1">
                    <a:lumMod val="50000"/>
                    <a:lumOff val="50000"/>
                  </a:schemeClr>
                </a:solidFill>
                <a:latin typeface="Arial" charset="0"/>
              </a:rPr>
              <a:t>ξυλομπογιά</a:t>
            </a:r>
            <a:r>
              <a:rPr lang="el-GR" sz="2000" dirty="0" smtClean="0">
                <a:solidFill>
                  <a:schemeClr val="tx1">
                    <a:lumMod val="50000"/>
                    <a:lumOff val="50000"/>
                  </a:schemeClr>
                </a:solidFill>
                <a:latin typeface="Arial" charset="0"/>
              </a:rPr>
              <a:t> κλπ)  και τεχνικές (πουαντιγισμός, </a:t>
            </a:r>
            <a:r>
              <a:rPr lang="el-GR" sz="2000" dirty="0" err="1" smtClean="0">
                <a:solidFill>
                  <a:schemeClr val="tx1">
                    <a:lumMod val="50000"/>
                    <a:lumOff val="50000"/>
                  </a:schemeClr>
                </a:solidFill>
                <a:latin typeface="Arial" charset="0"/>
              </a:rPr>
              <a:t>γκραφιτι</a:t>
            </a:r>
            <a:r>
              <a:rPr lang="el-GR" sz="2000" dirty="0" smtClean="0">
                <a:solidFill>
                  <a:schemeClr val="tx1">
                    <a:lumMod val="50000"/>
                    <a:lumOff val="50000"/>
                  </a:schemeClr>
                </a:solidFill>
                <a:latin typeface="Arial" charset="0"/>
              </a:rPr>
              <a:t> κλπ). </a:t>
            </a:r>
            <a:endParaRPr lang="el-GR" sz="2000" b="1" dirty="0" smtClean="0">
              <a:solidFill>
                <a:schemeClr val="tx1">
                  <a:lumMod val="50000"/>
                  <a:lumOff val="50000"/>
                </a:schemeClr>
              </a:solidFill>
              <a:latin typeface="Arial" charset="0"/>
            </a:endParaRPr>
          </a:p>
          <a:p>
            <a:pPr>
              <a:lnSpc>
                <a:spcPct val="80000"/>
              </a:lnSpc>
              <a:defRPr/>
            </a:pPr>
            <a:endParaRPr lang="el-GR" sz="2000" dirty="0" smtClean="0">
              <a:latin typeface="Arial" charset="0"/>
            </a:endParaRPr>
          </a:p>
          <a:p>
            <a:pPr>
              <a:lnSpc>
                <a:spcPct val="80000"/>
              </a:lnSpc>
              <a:defRPr/>
            </a:pPr>
            <a:endParaRPr lang="el-GR" sz="2000" dirty="0" smtClean="0">
              <a:latin typeface="Gill Sans MT" pitchFamily="34" charset="0"/>
            </a:endParaRPr>
          </a:p>
        </p:txBody>
      </p:sp>
      <p:sp>
        <p:nvSpPr>
          <p:cNvPr id="9523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98A5201-4CD0-4453-B661-179D8770D5D0}" type="slidenum">
              <a:rPr lang="en-US" sz="1200" smtClean="0">
                <a:solidFill>
                  <a:srgbClr val="B5A788"/>
                </a:solidFill>
              </a:rPr>
              <a:pPr>
                <a:spcBef>
                  <a:spcPct val="0"/>
                </a:spcBef>
                <a:buClrTx/>
                <a:buSzTx/>
                <a:buFontTx/>
                <a:buNone/>
              </a:pPr>
              <a:t>42</a:t>
            </a:fld>
            <a:endParaRPr lang="en-US" sz="1200" smtClean="0">
              <a:solidFill>
                <a:srgbClr val="B5A788"/>
              </a:solidFill>
            </a:endParaRPr>
          </a:p>
        </p:txBody>
      </p:sp>
    </p:spTree>
    <p:extLst>
      <p:ext uri="{BB962C8B-B14F-4D97-AF65-F5344CB8AC3E}">
        <p14:creationId xmlns:p14="http://schemas.microsoft.com/office/powerpoint/2010/main" val="6711249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sz="half" idx="1"/>
          </p:nvPr>
        </p:nvSpPr>
        <p:spPr>
          <a:xfrm>
            <a:off x="611188" y="1628775"/>
            <a:ext cx="3810000" cy="4475163"/>
          </a:xfrm>
        </p:spPr>
        <p:txBody>
          <a:bodyPr/>
          <a:lstStyle/>
          <a:p>
            <a:r>
              <a:rPr lang="el-GR" sz="2400" dirty="0" smtClean="0"/>
              <a:t>Η χρήση εφαρμογών ρομποτικής (όπως τα </a:t>
            </a:r>
            <a:r>
              <a:rPr lang="el-GR" sz="2400" dirty="0" smtClean="0">
                <a:solidFill>
                  <a:schemeClr val="tx1">
                    <a:lumMod val="50000"/>
                    <a:lumOff val="50000"/>
                  </a:schemeClr>
                </a:solidFill>
              </a:rPr>
              <a:t>συστήματα τύπου </a:t>
            </a:r>
            <a:r>
              <a:rPr lang="en-US" sz="2400" dirty="0" smtClean="0">
                <a:solidFill>
                  <a:schemeClr val="tx1">
                    <a:lumMod val="50000"/>
                    <a:lumOff val="50000"/>
                  </a:schemeClr>
                </a:solidFill>
              </a:rPr>
              <a:t>Logo</a:t>
            </a:r>
            <a:r>
              <a:rPr lang="el-GR" sz="2400" dirty="0" smtClean="0">
                <a:solidFill>
                  <a:schemeClr val="tx1">
                    <a:lumMod val="50000"/>
                    <a:lumOff val="50000"/>
                  </a:schemeClr>
                </a:solidFill>
              </a:rPr>
              <a:t> – </a:t>
            </a:r>
            <a:r>
              <a:rPr lang="en-US" sz="2400" dirty="0" smtClean="0">
                <a:solidFill>
                  <a:schemeClr val="tx1">
                    <a:lumMod val="50000"/>
                    <a:lumOff val="50000"/>
                  </a:schemeClr>
                </a:solidFill>
              </a:rPr>
              <a:t>Lego</a:t>
            </a:r>
            <a:r>
              <a:rPr lang="el-GR" sz="2400" dirty="0" smtClean="0">
                <a:solidFill>
                  <a:schemeClr val="tx1">
                    <a:lumMod val="50000"/>
                    <a:lumOff val="50000"/>
                  </a:schemeClr>
                </a:solidFill>
              </a:rPr>
              <a:t> </a:t>
            </a:r>
            <a:r>
              <a:rPr lang="en-US" sz="2400" dirty="0" err="1" smtClean="0">
                <a:solidFill>
                  <a:schemeClr val="tx1">
                    <a:lumMod val="50000"/>
                    <a:lumOff val="50000"/>
                  </a:schemeClr>
                </a:solidFill>
              </a:rPr>
              <a:t>WeDo</a:t>
            </a:r>
            <a:r>
              <a:rPr lang="en-US" sz="2400" dirty="0" smtClean="0">
                <a:solidFill>
                  <a:schemeClr val="tx1">
                    <a:lumMod val="50000"/>
                    <a:lumOff val="50000"/>
                  </a:schemeClr>
                </a:solidFill>
              </a:rPr>
              <a:t> &amp; </a:t>
            </a:r>
            <a:r>
              <a:rPr lang="en-US" sz="2400" dirty="0" err="1" smtClean="0">
                <a:solidFill>
                  <a:schemeClr val="tx1">
                    <a:lumMod val="50000"/>
                    <a:lumOff val="50000"/>
                  </a:schemeClr>
                </a:solidFill>
              </a:rPr>
              <a:t>Mindstorm</a:t>
            </a:r>
            <a:r>
              <a:rPr lang="en-US" sz="2400" dirty="0" smtClean="0">
                <a:solidFill>
                  <a:schemeClr val="tx1">
                    <a:lumMod val="50000"/>
                    <a:lumOff val="50000"/>
                  </a:schemeClr>
                </a:solidFill>
              </a:rPr>
              <a:t>) </a:t>
            </a:r>
            <a:r>
              <a:rPr lang="el-GR" sz="2400" dirty="0" smtClean="0">
                <a:solidFill>
                  <a:schemeClr val="tx1">
                    <a:lumMod val="50000"/>
                    <a:lumOff val="50000"/>
                  </a:schemeClr>
                </a:solidFill>
              </a:rPr>
              <a:t>παρέχουν τη δυνατότητα στα παιδιά να δημιουργούν με διάφορα υλικά </a:t>
            </a:r>
            <a:r>
              <a:rPr lang="el-GR" sz="2400" dirty="0" err="1" smtClean="0">
                <a:solidFill>
                  <a:schemeClr val="tx1">
                    <a:lumMod val="50000"/>
                    <a:lumOff val="50000"/>
                  </a:schemeClr>
                </a:solidFill>
              </a:rPr>
              <a:t>μικροκατασκεύες</a:t>
            </a:r>
            <a:endParaRPr lang="el-GR" sz="2400" dirty="0" smtClean="0">
              <a:solidFill>
                <a:schemeClr val="tx1">
                  <a:lumMod val="50000"/>
                  <a:lumOff val="50000"/>
                </a:schemeClr>
              </a:solidFill>
            </a:endParaRPr>
          </a:p>
        </p:txBody>
      </p:sp>
      <p:sp>
        <p:nvSpPr>
          <p:cNvPr id="97284"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561B484-F1F4-4F3F-B4DD-3F62523AC18A}" type="slidenum">
              <a:rPr lang="en-GB" sz="1200" smtClean="0">
                <a:solidFill>
                  <a:srgbClr val="B5A788"/>
                </a:solidFill>
              </a:rPr>
              <a:pPr>
                <a:spcBef>
                  <a:spcPct val="0"/>
                </a:spcBef>
                <a:buClrTx/>
                <a:buSzTx/>
                <a:buFontTx/>
                <a:buNone/>
              </a:pPr>
              <a:t>43</a:t>
            </a:fld>
            <a:endParaRPr lang="en-GB" sz="1200" smtClean="0">
              <a:solidFill>
                <a:srgbClr val="B5A788"/>
              </a:solidFill>
            </a:endParaRPr>
          </a:p>
        </p:txBody>
      </p:sp>
      <p:pic>
        <p:nvPicPr>
          <p:cNvPr id="97285" name="Picture 8" descr="https://encrypted-tbn0.gstatic.com/images?q=tbn:ANd9GcTRt-CVxowR4z0OprPEsMycLaZykAOzioTPo2GENw4BZ1rzwA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4076700"/>
            <a:ext cx="185737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10" descr="http://farm3.static.flickr.com/2346/2451203237_248776f4f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513" y="4527550"/>
            <a:ext cx="238125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7" name="Picture 12" descr="https://encrypted-tbn3.gstatic.com/images?q=tbn:ANd9GcTgWA5qHyF3c719Q9adLtuFBcXHc-KQCC9dsmznuWCvAzrZ7TkVM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5713" y="1989138"/>
            <a:ext cx="31496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p:cNvSpPr>
          <p:nvPr>
            <p:ph type="title" idx="4294967295"/>
          </p:nvPr>
        </p:nvSpPr>
        <p:spPr bwMode="auto">
          <a:xfrm>
            <a:off x="960438" y="198438"/>
            <a:ext cx="7499350" cy="1143000"/>
          </a:xfrm>
        </p:spPr>
        <p:txBody>
          <a:bodyPr vert="horz" wrap="square" lIns="91440" tIns="45720" rIns="91440" bIns="45720" numCol="1" anchorCtr="0" compatLnSpc="1">
            <a:prstTxWarp prst="textNoShape">
              <a:avLst/>
            </a:prstTxWarp>
            <a:normAutofit fontScale="90000"/>
          </a:bodyPr>
          <a:lstStyle/>
          <a:p>
            <a:pPr>
              <a:defRPr/>
            </a:pPr>
            <a:r>
              <a:rPr lang="el-GR" sz="3600" b="1" dirty="0" smtClean="0">
                <a:effectLst>
                  <a:outerShdw blurRad="38100" dist="38100" dir="2700000" algn="tl">
                    <a:srgbClr val="000000">
                      <a:alpha val="43137"/>
                    </a:srgbClr>
                  </a:outerShdw>
                </a:effectLst>
                <a:latin typeface="Arial" charset="0"/>
              </a:rPr>
              <a:t>Δ.Ε.Π.Π.Σ. Δημιουργία &amp; Έκφραση :</a:t>
            </a:r>
            <a:br>
              <a:rPr lang="el-GR" sz="3600" b="1" dirty="0" smtClean="0">
                <a:effectLst>
                  <a:outerShdw blurRad="38100" dist="38100" dir="2700000" algn="tl">
                    <a:srgbClr val="000000">
                      <a:alpha val="43137"/>
                    </a:srgbClr>
                  </a:outerShdw>
                </a:effectLst>
                <a:latin typeface="Arial" charset="0"/>
              </a:rPr>
            </a:br>
            <a:r>
              <a:rPr lang="el-GR" sz="3600" b="1" dirty="0" smtClean="0">
                <a:effectLst>
                  <a:outerShdw blurRad="38100" dist="38100" dir="2700000" algn="tl">
                    <a:srgbClr val="000000">
                      <a:alpha val="43137"/>
                    </a:srgbClr>
                  </a:outerShdw>
                </a:effectLst>
                <a:latin typeface="Arial" charset="0"/>
              </a:rPr>
              <a:t>Εικαστικά</a:t>
            </a:r>
            <a:r>
              <a:rPr lang="el-GR" sz="3900" b="1" dirty="0" smtClean="0">
                <a:effectLst>
                  <a:outerShdw blurRad="38100" dist="38100" dir="2700000" algn="tl">
                    <a:srgbClr val="000000">
                      <a:alpha val="43137"/>
                    </a:srgbClr>
                  </a:outerShdw>
                </a:effectLst>
                <a:latin typeface="Gill Sans MT" pitchFamily="34" charset="0"/>
              </a:rPr>
              <a:t> </a:t>
            </a:r>
            <a:r>
              <a:rPr lang="el-GR" sz="3400" b="1" dirty="0" smtClean="0">
                <a:effectLst>
                  <a:outerShdw blurRad="38100" dist="38100" dir="2700000" algn="tl">
                    <a:srgbClr val="000000">
                      <a:alpha val="43137"/>
                    </a:srgbClr>
                  </a:outerShdw>
                </a:effectLst>
                <a:latin typeface="Arial" charset="0"/>
              </a:rPr>
              <a:t>και ΤΠΕ - Κατασκευές(2)</a:t>
            </a:r>
          </a:p>
        </p:txBody>
      </p:sp>
    </p:spTree>
    <p:extLst>
      <p:ext uri="{BB962C8B-B14F-4D97-AF65-F5344CB8AC3E}">
        <p14:creationId xmlns:p14="http://schemas.microsoft.com/office/powerpoint/2010/main" val="30097671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idx="4294967295"/>
          </p:nvPr>
        </p:nvSpPr>
        <p:spPr bwMode="auto">
          <a:xfrm>
            <a:off x="684213" y="115888"/>
            <a:ext cx="7786687" cy="1143000"/>
          </a:xfrm>
        </p:spPr>
        <p:txBody>
          <a:bodyPr vert="horz" wrap="square" lIns="91440" tIns="45720" rIns="91440" bIns="45720" numCol="1" anchorCtr="0" compatLnSpc="1">
            <a:prstTxWarp prst="textNoShape">
              <a:avLst/>
            </a:prstTxWarp>
          </a:bodyPr>
          <a:lstStyle/>
          <a:p>
            <a:pPr>
              <a:defRPr/>
            </a:pPr>
            <a:r>
              <a:rPr lang="el-GR" sz="3200" b="1" dirty="0" smtClean="0">
                <a:effectLst>
                  <a:outerShdw blurRad="38100" dist="38100" dir="2700000" algn="tl">
                    <a:srgbClr val="000000">
                      <a:alpha val="43137"/>
                    </a:srgbClr>
                  </a:outerShdw>
                </a:effectLst>
                <a:latin typeface="Arial" pitchFamily="34" charset="0"/>
                <a:cs typeface="Arial" pitchFamily="34" charset="0"/>
              </a:rPr>
              <a:t>Δ.Ε.Π.Π.Σ. Δημιουργία &amp; Έκφραση :</a:t>
            </a:r>
            <a:br>
              <a:rPr lang="el-GR" sz="3200" b="1" dirty="0" smtClean="0">
                <a:effectLst>
                  <a:outerShdw blurRad="38100" dist="38100" dir="2700000" algn="tl">
                    <a:srgbClr val="000000">
                      <a:alpha val="43137"/>
                    </a:srgbClr>
                  </a:outerShdw>
                </a:effectLst>
                <a:latin typeface="Arial" pitchFamily="34" charset="0"/>
                <a:cs typeface="Arial" pitchFamily="34" charset="0"/>
              </a:rPr>
            </a:br>
            <a:r>
              <a:rPr lang="el-GR" sz="3200" b="1" dirty="0" smtClean="0">
                <a:effectLst>
                  <a:outerShdw blurRad="38100" dist="38100" dir="2700000" algn="tl">
                    <a:srgbClr val="000000">
                      <a:alpha val="43137"/>
                    </a:srgbClr>
                  </a:outerShdw>
                </a:effectLst>
                <a:latin typeface="Arial" pitchFamily="34" charset="0"/>
                <a:cs typeface="Arial" pitchFamily="34" charset="0"/>
              </a:rPr>
              <a:t>Δραματική Τέχνη και ΤΠΕ</a:t>
            </a:r>
          </a:p>
        </p:txBody>
      </p:sp>
      <p:sp>
        <p:nvSpPr>
          <p:cNvPr id="99331" name="Rectangle 3"/>
          <p:cNvSpPr>
            <a:spLocks noGrp="1"/>
          </p:cNvSpPr>
          <p:nvPr>
            <p:ph type="body" idx="4294967295"/>
          </p:nvPr>
        </p:nvSpPr>
        <p:spPr>
          <a:xfrm>
            <a:off x="684213" y="1412875"/>
            <a:ext cx="8208962" cy="5329238"/>
          </a:xfrm>
        </p:spPr>
        <p:txBody>
          <a:bodyPr/>
          <a:lstStyle/>
          <a:p>
            <a:pPr algn="just">
              <a:lnSpc>
                <a:spcPct val="80000"/>
              </a:lnSpc>
            </a:pPr>
            <a:r>
              <a:rPr lang="el-GR" sz="2200" dirty="0" smtClean="0">
                <a:latin typeface="Arial" panose="020B0604020202020204" pitchFamily="34" charset="0"/>
              </a:rPr>
              <a:t>Τα παιδιά με τη βοήθεια του υπολογιστή, κυρίως ως εργαλείου αναζήτησης και επεξεργασίας πληροφοριών, αλλά και με τη χρήση κατάλληλων λογισμικών καλούνται:</a:t>
            </a:r>
          </a:p>
          <a:p>
            <a:pPr lvl="1" algn="just"/>
            <a:r>
              <a:rPr lang="el-GR" sz="1800" dirty="0" smtClean="0">
                <a:latin typeface="Arial" panose="020B0604020202020204" pitchFamily="34" charset="0"/>
                <a:cs typeface="Arial" panose="020B0604020202020204" pitchFamily="34" charset="0"/>
              </a:rPr>
              <a:t>να αναπτύσσουν την αισθητική τους αντίληψη και έκφραση, </a:t>
            </a:r>
          </a:p>
          <a:p>
            <a:pPr lvl="1" algn="just"/>
            <a:r>
              <a:rPr lang="el-GR" sz="1800" dirty="0" smtClean="0">
                <a:latin typeface="Arial" panose="020B0604020202020204" pitchFamily="34" charset="0"/>
                <a:cs typeface="Arial" panose="020B0604020202020204" pitchFamily="34" charset="0"/>
              </a:rPr>
              <a:t>να αποκτούν θεατρική παιδεία,</a:t>
            </a:r>
          </a:p>
          <a:p>
            <a:pPr lvl="1" algn="just"/>
            <a:r>
              <a:rPr lang="el-GR" sz="1800" dirty="0" smtClean="0">
                <a:solidFill>
                  <a:schemeClr val="tx1">
                    <a:lumMod val="50000"/>
                    <a:lumOff val="50000"/>
                  </a:schemeClr>
                </a:solidFill>
                <a:latin typeface="Arial" panose="020B0604020202020204" pitchFamily="34" charset="0"/>
                <a:cs typeface="Arial" panose="020B0604020202020204" pitchFamily="34" charset="0"/>
              </a:rPr>
              <a:t>να εκφράζονται με τον αυτοσχεδιασμό και τη μίμηση </a:t>
            </a:r>
          </a:p>
          <a:p>
            <a:pPr lvl="1" algn="just"/>
            <a:r>
              <a:rPr lang="el-GR" sz="1800" dirty="0" smtClean="0">
                <a:solidFill>
                  <a:schemeClr val="tx1">
                    <a:lumMod val="50000"/>
                    <a:lumOff val="50000"/>
                  </a:schemeClr>
                </a:solidFill>
                <a:latin typeface="Arial" panose="020B0604020202020204" pitchFamily="34" charset="0"/>
                <a:cs typeface="Arial" panose="020B0604020202020204" pitchFamily="34" charset="0"/>
              </a:rPr>
              <a:t>να εκφράζονται με το ελεύθερο δραματικό παιχνίδι, να αναπτύσσουν τη δημιουργικότητα τους, να γνωρίζουν τον εαυτό τους και τον κόσμο </a:t>
            </a:r>
          </a:p>
          <a:p>
            <a:pPr lvl="1" algn="just"/>
            <a:r>
              <a:rPr lang="el-GR" sz="1800" dirty="0" smtClean="0">
                <a:solidFill>
                  <a:schemeClr val="tx1">
                    <a:lumMod val="50000"/>
                    <a:lumOff val="50000"/>
                  </a:schemeClr>
                </a:solidFill>
                <a:latin typeface="Arial" panose="020B0604020202020204" pitchFamily="34" charset="0"/>
                <a:cs typeface="Arial" panose="020B0604020202020204" pitchFamily="34" charset="0"/>
              </a:rPr>
              <a:t>να εκφράζονται με το δημιουργικό δράμα και να αναπτύσσουν τη γλώσσα, να καλλιεργούν την επικοινωνία και να αξιοποιούν στο πλαίσιο των δυνατοτήτων τους την τεχνολογία	</a:t>
            </a:r>
          </a:p>
          <a:p>
            <a:pPr lvl="1" algn="just"/>
            <a:r>
              <a:rPr lang="el-GR" sz="1800" dirty="0" smtClean="0">
                <a:latin typeface="Arial" panose="020B0604020202020204" pitchFamily="34" charset="0"/>
                <a:cs typeface="Arial" panose="020B0604020202020204" pitchFamily="34" charset="0"/>
              </a:rPr>
              <a:t>να είναι σε θέση να αποτυπώνουν τα αποτελέσματα της προσπάθειάς τους</a:t>
            </a:r>
          </a:p>
          <a:p>
            <a:pPr algn="just"/>
            <a:r>
              <a:rPr lang="el-GR" sz="2000" b="1" dirty="0" smtClean="0">
                <a:latin typeface="Arial" panose="020B0604020202020204" pitchFamily="34" charset="0"/>
                <a:cs typeface="Arial" panose="020B0604020202020204" pitchFamily="34" charset="0"/>
              </a:rPr>
              <a:t>Παράδειγμα:</a:t>
            </a:r>
            <a:r>
              <a:rPr lang="el-GR" sz="2000" dirty="0" smtClean="0">
                <a:latin typeface="Arial" panose="020B0604020202020204" pitchFamily="34" charset="0"/>
                <a:cs typeface="Arial" panose="020B0604020202020204" pitchFamily="34" charset="0"/>
              </a:rPr>
              <a:t> </a:t>
            </a:r>
            <a:r>
              <a:rPr lang="el-GR" sz="2000" dirty="0" smtClean="0">
                <a:solidFill>
                  <a:schemeClr val="tx1">
                    <a:lumMod val="50000"/>
                    <a:lumOff val="50000"/>
                  </a:schemeClr>
                </a:solidFill>
                <a:latin typeface="Arial" panose="020B0604020202020204" pitchFamily="34" charset="0"/>
                <a:cs typeface="Arial" panose="020B0604020202020204" pitchFamily="34" charset="0"/>
              </a:rPr>
              <a:t>Τα παιδιά επιλέγουν και σχεδιάζουν τα σκηνικά μιας γιορτής χρησιμοποιώντας λογισμικά έκφρασης &amp; δημιουργικότητας τα οποία θα προβάλουν μέσω προβολικού μηχανήματος</a:t>
            </a:r>
            <a:r>
              <a:rPr lang="el-GR" sz="2200" dirty="0" smtClean="0">
                <a:solidFill>
                  <a:srgbClr val="0070C0"/>
                </a:solidFill>
                <a:latin typeface="Arial" panose="020B0604020202020204" pitchFamily="34" charset="0"/>
                <a:cs typeface="Arial" panose="020B0604020202020204" pitchFamily="34" charset="0"/>
              </a:rPr>
              <a:t>. </a:t>
            </a:r>
            <a:endParaRPr lang="el-GR" sz="2200" b="1" dirty="0" smtClean="0">
              <a:solidFill>
                <a:srgbClr val="0070C0"/>
              </a:solidFill>
              <a:latin typeface="Arial" panose="020B0604020202020204" pitchFamily="34" charset="0"/>
              <a:cs typeface="Arial" panose="020B0604020202020204" pitchFamily="34" charset="0"/>
            </a:endParaRPr>
          </a:p>
          <a:p>
            <a:pPr lvl="1" algn="just">
              <a:lnSpc>
                <a:spcPct val="80000"/>
              </a:lnSpc>
            </a:pPr>
            <a:endParaRPr lang="el-GR" sz="2000" dirty="0" smtClean="0">
              <a:latin typeface="Arial" panose="020B0604020202020204" pitchFamily="34" charset="0"/>
            </a:endParaRPr>
          </a:p>
          <a:p>
            <a:pPr algn="just">
              <a:lnSpc>
                <a:spcPct val="80000"/>
              </a:lnSpc>
            </a:pPr>
            <a:endParaRPr lang="el-GR" sz="2400" dirty="0" smtClean="0">
              <a:latin typeface="Gill Sans MT" panose="020B0502020104020203" pitchFamily="34" charset="0"/>
            </a:endParaRPr>
          </a:p>
        </p:txBody>
      </p:sp>
      <p:sp>
        <p:nvSpPr>
          <p:cNvPr id="9933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9304995-06B0-4E9C-9585-EFC5CEC0052F}" type="slidenum">
              <a:rPr lang="en-US" sz="1200" smtClean="0">
                <a:solidFill>
                  <a:srgbClr val="B5A788"/>
                </a:solidFill>
              </a:rPr>
              <a:pPr>
                <a:spcBef>
                  <a:spcPct val="0"/>
                </a:spcBef>
                <a:buClrTx/>
                <a:buSzTx/>
                <a:buFontTx/>
                <a:buNone/>
              </a:pPr>
              <a:t>44</a:t>
            </a:fld>
            <a:endParaRPr lang="en-US" sz="1200" smtClean="0">
              <a:solidFill>
                <a:srgbClr val="B5A788"/>
              </a:solidFill>
            </a:endParaRPr>
          </a:p>
        </p:txBody>
      </p:sp>
    </p:spTree>
    <p:extLst>
      <p:ext uri="{BB962C8B-B14F-4D97-AF65-F5344CB8AC3E}">
        <p14:creationId xmlns:p14="http://schemas.microsoft.com/office/powerpoint/2010/main" val="40842352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p:cNvSpPr>
          <p:nvPr>
            <p:ph type="title" idx="4294967295"/>
          </p:nvPr>
        </p:nvSpPr>
        <p:spPr bwMode="auto">
          <a:xfrm>
            <a:off x="611188" y="198438"/>
            <a:ext cx="7788275" cy="1143000"/>
          </a:xfrm>
        </p:spPr>
        <p:txBody>
          <a:bodyPr vert="horz" wrap="square" lIns="91440" tIns="45720" rIns="91440" bIns="45720" numCol="1" anchorCtr="0" compatLnSpc="1">
            <a:prstTxWarp prst="textNoShape">
              <a:avLst/>
            </a:prstTxWarp>
          </a:bodyPr>
          <a:lstStyle/>
          <a:p>
            <a:pPr>
              <a:defRPr/>
            </a:pPr>
            <a:r>
              <a:rPr lang="el-GR" sz="3000" b="1" dirty="0" smtClean="0">
                <a:effectLst>
                  <a:outerShdw blurRad="38100" dist="38100" dir="2700000" algn="tl">
                    <a:srgbClr val="000000">
                      <a:alpha val="43137"/>
                    </a:srgbClr>
                  </a:outerShdw>
                </a:effectLst>
                <a:latin typeface="Arial" pitchFamily="34" charset="0"/>
                <a:cs typeface="Arial" pitchFamily="34" charset="0"/>
              </a:rPr>
              <a:t>Δ.Ε.Π.Π.Σ. Δημιουργία και Έκφραση :</a:t>
            </a:r>
            <a:br>
              <a:rPr lang="el-GR" sz="3000" b="1" dirty="0" smtClean="0">
                <a:effectLst>
                  <a:outerShdw blurRad="38100" dist="38100" dir="2700000" algn="tl">
                    <a:srgbClr val="000000">
                      <a:alpha val="43137"/>
                    </a:srgbClr>
                  </a:outerShdw>
                </a:effectLst>
                <a:latin typeface="Arial" pitchFamily="34" charset="0"/>
                <a:cs typeface="Arial" pitchFamily="34" charset="0"/>
              </a:rPr>
            </a:br>
            <a:r>
              <a:rPr lang="el-GR" sz="3000" b="1" dirty="0" smtClean="0">
                <a:effectLst>
                  <a:outerShdw blurRad="38100" dist="38100" dir="2700000" algn="tl">
                    <a:srgbClr val="000000">
                      <a:alpha val="43137"/>
                    </a:srgbClr>
                  </a:outerShdw>
                </a:effectLst>
                <a:latin typeface="Arial" pitchFamily="34" charset="0"/>
                <a:cs typeface="Arial" pitchFamily="34" charset="0"/>
              </a:rPr>
              <a:t>Φυσική Αγωγή  και ΤΠΕ</a:t>
            </a:r>
          </a:p>
        </p:txBody>
      </p:sp>
      <p:sp>
        <p:nvSpPr>
          <p:cNvPr id="101379" name="Rectangle 3"/>
          <p:cNvSpPr>
            <a:spLocks noGrp="1"/>
          </p:cNvSpPr>
          <p:nvPr>
            <p:ph type="body" idx="4294967295"/>
          </p:nvPr>
        </p:nvSpPr>
        <p:spPr>
          <a:xfrm>
            <a:off x="611188" y="1447800"/>
            <a:ext cx="8353425" cy="5149850"/>
          </a:xfrm>
        </p:spPr>
        <p:txBody>
          <a:bodyPr/>
          <a:lstStyle/>
          <a:p>
            <a:pPr algn="just">
              <a:lnSpc>
                <a:spcPct val="80000"/>
              </a:lnSpc>
            </a:pPr>
            <a:r>
              <a:rPr lang="el-GR" sz="2400" dirty="0" smtClean="0">
                <a:latin typeface="Arial" panose="020B0604020202020204" pitchFamily="34" charset="0"/>
              </a:rPr>
              <a:t>Με τη χρήση κατάλληλου εκπαιδευτικού λογισμικού αλλά και με κατάλληλες πληροφορίες από το διαδίκτυο τα παιδιά μαθαίνουν </a:t>
            </a:r>
          </a:p>
          <a:p>
            <a:pPr lvl="1" algn="just">
              <a:lnSpc>
                <a:spcPct val="80000"/>
              </a:lnSpc>
            </a:pPr>
            <a:r>
              <a:rPr lang="el-GR" sz="2000" dirty="0" smtClean="0">
                <a:latin typeface="Arial" panose="020B0604020202020204" pitchFamily="34" charset="0"/>
              </a:rPr>
              <a:t>να αναπτύσσουν την κινητικότητά τους</a:t>
            </a:r>
          </a:p>
          <a:p>
            <a:pPr lvl="1" algn="just">
              <a:lnSpc>
                <a:spcPct val="80000"/>
              </a:lnSpc>
            </a:pPr>
            <a:r>
              <a:rPr lang="el-GR" sz="2000" dirty="0" smtClean="0">
                <a:latin typeface="Arial" panose="020B0604020202020204" pitchFamily="34" charset="0"/>
              </a:rPr>
              <a:t>να αναπτύσσουν τη σωματική τους δραστηριότητα και να προάγουν την υγεία τους</a:t>
            </a:r>
          </a:p>
          <a:p>
            <a:pPr lvl="1" algn="just">
              <a:lnSpc>
                <a:spcPct val="80000"/>
              </a:lnSpc>
            </a:pPr>
            <a:r>
              <a:rPr lang="el-GR" sz="2000" dirty="0" smtClean="0">
                <a:latin typeface="Arial" panose="020B0604020202020204" pitchFamily="34" charset="0"/>
              </a:rPr>
              <a:t>να αποδέχονται την τήρηση ορισμένων κανόνων ασφαλείας και να χειρίζονται κατάλληλα το εκπαιδευτικό υλικό</a:t>
            </a:r>
          </a:p>
          <a:p>
            <a:pPr lvl="1" algn="just">
              <a:lnSpc>
                <a:spcPct val="80000"/>
              </a:lnSpc>
            </a:pPr>
            <a:r>
              <a:rPr lang="el-GR" sz="2000" dirty="0" smtClean="0">
                <a:latin typeface="Arial" panose="020B0604020202020204" pitchFamily="34" charset="0"/>
              </a:rPr>
              <a:t>να αναπτύσσουν σταδιακά θετικές στάσεις για συνεργασία και </a:t>
            </a:r>
            <a:r>
              <a:rPr lang="el-GR" sz="2000" dirty="0" err="1" smtClean="0">
                <a:latin typeface="Arial" panose="020B0604020202020204" pitchFamily="34" charset="0"/>
              </a:rPr>
              <a:t>αλληλοαποδοχή</a:t>
            </a:r>
            <a:r>
              <a:rPr lang="el-GR" sz="2000" dirty="0" smtClean="0">
                <a:latin typeface="Arial" panose="020B0604020202020204" pitchFamily="34" charset="0"/>
              </a:rPr>
              <a:t> και υποστήριξη</a:t>
            </a:r>
          </a:p>
          <a:p>
            <a:pPr lvl="1" algn="just">
              <a:lnSpc>
                <a:spcPct val="80000"/>
              </a:lnSpc>
            </a:pPr>
            <a:r>
              <a:rPr lang="el-GR" sz="2000" dirty="0" smtClean="0">
                <a:latin typeface="Arial" panose="020B0604020202020204" pitchFamily="34" charset="0"/>
              </a:rPr>
              <a:t>να αρχίσουν να αντιλαμβάνονται την έννοια της Ολυμπιακής Ιδέας και τη σπουδαιότητα των μεγάλων αθλητικών διοργανώσεων.</a:t>
            </a:r>
          </a:p>
          <a:p>
            <a:pPr lvl="1" algn="just">
              <a:lnSpc>
                <a:spcPct val="80000"/>
              </a:lnSpc>
            </a:pPr>
            <a:endParaRPr lang="el-GR" sz="2000" dirty="0" smtClean="0">
              <a:solidFill>
                <a:srgbClr val="0070C0"/>
              </a:solidFill>
              <a:latin typeface="Arial" panose="020B0604020202020204" pitchFamily="34" charset="0"/>
            </a:endParaRPr>
          </a:p>
          <a:p>
            <a:pPr lvl="1" algn="just">
              <a:lnSpc>
                <a:spcPct val="80000"/>
              </a:lnSpc>
            </a:pPr>
            <a:r>
              <a:rPr lang="el-GR" sz="2000" b="1" dirty="0" smtClean="0">
                <a:solidFill>
                  <a:schemeClr val="tx1">
                    <a:lumMod val="50000"/>
                    <a:lumOff val="50000"/>
                  </a:schemeClr>
                </a:solidFill>
                <a:latin typeface="Arial" panose="020B0604020202020204" pitchFamily="34" charset="0"/>
              </a:rPr>
              <a:t>Παράδειγμα:  </a:t>
            </a:r>
            <a:r>
              <a:rPr lang="el-GR" sz="2000" dirty="0" smtClean="0">
                <a:solidFill>
                  <a:schemeClr val="tx1">
                    <a:lumMod val="50000"/>
                    <a:lumOff val="50000"/>
                  </a:schemeClr>
                </a:solidFill>
                <a:latin typeface="Arial" panose="020B0604020202020204" pitchFamily="34" charset="0"/>
              </a:rPr>
              <a:t>Τα παιδιά έχουν την ευκαιρία να χρησιμοποιήσουν το </a:t>
            </a:r>
            <a:r>
              <a:rPr lang="en-US" sz="2000" dirty="0" smtClean="0">
                <a:solidFill>
                  <a:schemeClr val="tx1">
                    <a:lumMod val="50000"/>
                    <a:lumOff val="50000"/>
                  </a:schemeClr>
                </a:solidFill>
                <a:latin typeface="Arial" panose="020B0604020202020204" pitchFamily="34" charset="0"/>
              </a:rPr>
              <a:t>Wii </a:t>
            </a:r>
            <a:r>
              <a:rPr lang="el-GR" sz="2000" dirty="0" smtClean="0">
                <a:solidFill>
                  <a:schemeClr val="tx1">
                    <a:lumMod val="50000"/>
                    <a:lumOff val="50000"/>
                  </a:schemeClr>
                </a:solidFill>
                <a:latin typeface="Arial" panose="020B0604020202020204" pitchFamily="34" charset="0"/>
              </a:rPr>
              <a:t>για να αναπτύξουν την κινητικότητά τους και τη σωματική τους δραστηριότητα. </a:t>
            </a:r>
            <a:endParaRPr lang="el-GR" sz="2000" b="1" dirty="0" smtClean="0">
              <a:solidFill>
                <a:schemeClr val="tx1">
                  <a:lumMod val="50000"/>
                  <a:lumOff val="50000"/>
                </a:schemeClr>
              </a:solidFill>
              <a:latin typeface="Arial" panose="020B0604020202020204" pitchFamily="34" charset="0"/>
            </a:endParaRPr>
          </a:p>
          <a:p>
            <a:pPr algn="just">
              <a:lnSpc>
                <a:spcPct val="80000"/>
              </a:lnSpc>
              <a:buFont typeface="Wingdings 2" panose="05020102010507070707" pitchFamily="18" charset="2"/>
              <a:buNone/>
            </a:pPr>
            <a:endParaRPr lang="el-GR" sz="2800" dirty="0" smtClean="0">
              <a:latin typeface="Gill Sans MT" panose="020B0502020104020203" pitchFamily="34" charset="0"/>
            </a:endParaRPr>
          </a:p>
        </p:txBody>
      </p:sp>
      <p:sp>
        <p:nvSpPr>
          <p:cNvPr id="10138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5ECADFC-78BE-4046-9830-8FAE4358A538}" type="slidenum">
              <a:rPr lang="en-US" sz="1200" smtClean="0">
                <a:solidFill>
                  <a:srgbClr val="B5A788"/>
                </a:solidFill>
              </a:rPr>
              <a:pPr>
                <a:spcBef>
                  <a:spcPct val="0"/>
                </a:spcBef>
                <a:buClrTx/>
                <a:buSzTx/>
                <a:buFontTx/>
                <a:buNone/>
              </a:pPr>
              <a:t>45</a:t>
            </a:fld>
            <a:endParaRPr lang="en-US" sz="1200" smtClean="0">
              <a:solidFill>
                <a:srgbClr val="B5A788"/>
              </a:solidFill>
            </a:endParaRPr>
          </a:p>
        </p:txBody>
      </p:sp>
    </p:spTree>
    <p:extLst>
      <p:ext uri="{BB962C8B-B14F-4D97-AF65-F5344CB8AC3E}">
        <p14:creationId xmlns:p14="http://schemas.microsoft.com/office/powerpoint/2010/main" val="41680453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idx="4294967295"/>
          </p:nvPr>
        </p:nvSpPr>
        <p:spPr bwMode="auto">
          <a:xfrm>
            <a:off x="684213" y="115888"/>
            <a:ext cx="7786687" cy="1143000"/>
          </a:xfrm>
        </p:spPr>
        <p:txBody>
          <a:bodyPr vert="horz" wrap="square" lIns="91440" tIns="45720" rIns="91440" bIns="45720" numCol="1" anchorCtr="0" compatLnSpc="1">
            <a:prstTxWarp prst="textNoShape">
              <a:avLst/>
            </a:prstTxWarp>
          </a:bodyPr>
          <a:lstStyle/>
          <a:p>
            <a:pPr>
              <a:defRPr/>
            </a:pPr>
            <a:r>
              <a:rPr lang="el-GR" sz="3200" b="1" dirty="0" smtClean="0">
                <a:effectLst>
                  <a:outerShdw blurRad="38100" dist="38100" dir="2700000" algn="tl">
                    <a:srgbClr val="000000">
                      <a:alpha val="43137"/>
                    </a:srgbClr>
                  </a:outerShdw>
                </a:effectLst>
                <a:latin typeface="Arial" pitchFamily="34" charset="0"/>
                <a:cs typeface="Arial" pitchFamily="34" charset="0"/>
              </a:rPr>
              <a:t>Δ.Ε.Π.Π.Σ. Δημιουργία &amp; Έκφραση :</a:t>
            </a:r>
            <a:br>
              <a:rPr lang="el-GR" sz="3200" b="1" dirty="0" smtClean="0">
                <a:effectLst>
                  <a:outerShdw blurRad="38100" dist="38100" dir="2700000" algn="tl">
                    <a:srgbClr val="000000">
                      <a:alpha val="43137"/>
                    </a:srgbClr>
                  </a:outerShdw>
                </a:effectLst>
                <a:latin typeface="Arial" pitchFamily="34" charset="0"/>
                <a:cs typeface="Arial" pitchFamily="34" charset="0"/>
              </a:rPr>
            </a:br>
            <a:r>
              <a:rPr lang="el-GR" sz="3200" b="1" dirty="0" smtClean="0">
                <a:effectLst>
                  <a:outerShdw blurRad="38100" dist="38100" dir="2700000" algn="tl">
                    <a:srgbClr val="000000">
                      <a:alpha val="43137"/>
                    </a:srgbClr>
                  </a:outerShdw>
                </a:effectLst>
                <a:latin typeface="Arial" pitchFamily="34" charset="0"/>
                <a:cs typeface="Arial" pitchFamily="34" charset="0"/>
              </a:rPr>
              <a:t>Μουσική  και ΤΠΕ</a:t>
            </a:r>
          </a:p>
        </p:txBody>
      </p:sp>
      <p:sp>
        <p:nvSpPr>
          <p:cNvPr id="103427" name="Rectangle 3"/>
          <p:cNvSpPr>
            <a:spLocks noGrp="1"/>
          </p:cNvSpPr>
          <p:nvPr>
            <p:ph type="body" idx="4294967295"/>
          </p:nvPr>
        </p:nvSpPr>
        <p:spPr>
          <a:xfrm>
            <a:off x="684213" y="1268413"/>
            <a:ext cx="8280400" cy="5400675"/>
          </a:xfrm>
        </p:spPr>
        <p:txBody>
          <a:bodyPr/>
          <a:lstStyle/>
          <a:p>
            <a:pPr algn="just">
              <a:lnSpc>
                <a:spcPct val="80000"/>
              </a:lnSpc>
            </a:pPr>
            <a:r>
              <a:rPr lang="el-GR" sz="2200" dirty="0" smtClean="0">
                <a:latin typeface="Arial" panose="020B0604020202020204" pitchFamily="34" charset="0"/>
              </a:rPr>
              <a:t>Τα παιδιά με τη βοήθεια του υπολογιστή, κυρίως ως εργαλείου αναζήτησης και επεξεργασίας πληροφοριών, αλλά και με τη χρήση κατάλληλων λογισμικών καλούνται:</a:t>
            </a:r>
          </a:p>
          <a:p>
            <a:pPr lvl="1" algn="just"/>
            <a:r>
              <a:rPr lang="el-GR" sz="1600" dirty="0" smtClean="0">
                <a:latin typeface="Arial" panose="020B0604020202020204" pitchFamily="34" charset="0"/>
                <a:cs typeface="Arial" panose="020B0604020202020204" pitchFamily="34" charset="0"/>
              </a:rPr>
              <a:t>να αναπτύσσουν τις δεξιότητες και τις ικανότητες που απαιτούνται για να εκτελούν, τραγουδώντας και παίζοντας διάφορα μουσικά όργανα και δικές τους «συνθέσεις»</a:t>
            </a:r>
          </a:p>
          <a:p>
            <a:pPr lvl="1" algn="just"/>
            <a:r>
              <a:rPr lang="el-GR" sz="1600" dirty="0" smtClean="0">
                <a:latin typeface="Arial" panose="020B0604020202020204" pitchFamily="34" charset="0"/>
                <a:cs typeface="Arial" panose="020B0604020202020204" pitchFamily="34" charset="0"/>
              </a:rPr>
              <a:t>να αναπαράγουν μουσικά ακούσματα με διάφορους τρόπους</a:t>
            </a:r>
          </a:p>
          <a:p>
            <a:pPr lvl="1" algn="just"/>
            <a:r>
              <a:rPr lang="el-GR" sz="1600" dirty="0" smtClean="0">
                <a:latin typeface="Arial" panose="020B0604020202020204" pitchFamily="34" charset="0"/>
                <a:cs typeface="Arial" panose="020B0604020202020204" pitchFamily="34" charset="0"/>
              </a:rPr>
              <a:t>να ανταποκρίνονται σε σωστά σήματα, σύμβολα, συνθήματα και οδηγίες</a:t>
            </a:r>
          </a:p>
          <a:p>
            <a:pPr lvl="1" algn="just"/>
            <a:r>
              <a:rPr lang="el-GR" sz="1600" dirty="0" smtClean="0">
                <a:latin typeface="Arial" panose="020B0604020202020204" pitchFamily="34" charset="0"/>
                <a:cs typeface="Arial" panose="020B0604020202020204" pitchFamily="34" charset="0"/>
              </a:rPr>
              <a:t>να παρουσιάζουν τις εκτελέσεις τους</a:t>
            </a:r>
          </a:p>
          <a:p>
            <a:pPr lvl="1" algn="just"/>
            <a:r>
              <a:rPr lang="el-GR" sz="1600" dirty="0" smtClean="0">
                <a:latin typeface="Arial" panose="020B0604020202020204" pitchFamily="34" charset="0"/>
                <a:cs typeface="Arial" panose="020B0604020202020204" pitchFamily="34" charset="0"/>
              </a:rPr>
              <a:t>να αυτοσχεδιάζουν και να εκφράζονται μέσα από απλές μουσικές συνθέσεις</a:t>
            </a:r>
          </a:p>
          <a:p>
            <a:pPr lvl="1" algn="just"/>
            <a:r>
              <a:rPr lang="el-GR" sz="1600" dirty="0" smtClean="0">
                <a:latin typeface="Arial" panose="020B0604020202020204" pitchFamily="34" charset="0"/>
                <a:cs typeface="Arial" panose="020B0604020202020204" pitchFamily="34" charset="0"/>
              </a:rPr>
              <a:t>να είναι σε θέση να αποτυπώνουν τα αποτελέσματα της προσπάθειας	</a:t>
            </a:r>
          </a:p>
          <a:p>
            <a:pPr lvl="1" algn="just"/>
            <a:r>
              <a:rPr lang="el-GR" sz="1600" dirty="0" smtClean="0">
                <a:latin typeface="Arial" panose="020B0604020202020204" pitchFamily="34" charset="0"/>
                <a:cs typeface="Arial" panose="020B0604020202020204" pitchFamily="34" charset="0"/>
              </a:rPr>
              <a:t>να αναπτύσσουν σταδιακά εκτίμηση προς τα μουσικά ακούσματα και να τα απολαμβάνουν</a:t>
            </a:r>
          </a:p>
          <a:p>
            <a:pPr lvl="1" algn="just"/>
            <a:r>
              <a:rPr lang="el-GR" sz="1600" dirty="0" smtClean="0">
                <a:latin typeface="Arial" panose="020B0604020202020204" pitchFamily="34" charset="0"/>
                <a:cs typeface="Arial" panose="020B0604020202020204" pitchFamily="34" charset="0"/>
              </a:rPr>
              <a:t>να εκφράζουν τη γνώμη τους και τα συναισθήματά τους για διαφορετικά μουσικά ακούσματα</a:t>
            </a:r>
          </a:p>
          <a:p>
            <a:pPr algn="just"/>
            <a:r>
              <a:rPr lang="el-GR" sz="1800" b="1" dirty="0" smtClean="0">
                <a:solidFill>
                  <a:schemeClr val="tx1">
                    <a:lumMod val="50000"/>
                    <a:lumOff val="50000"/>
                  </a:schemeClr>
                </a:solidFill>
                <a:latin typeface="Arial" panose="020B0604020202020204" pitchFamily="34" charset="0"/>
                <a:cs typeface="Arial" panose="020B0604020202020204" pitchFamily="34" charset="0"/>
              </a:rPr>
              <a:t>Παράδειγμα:</a:t>
            </a:r>
            <a:r>
              <a:rPr lang="el-GR" sz="1800" dirty="0" smtClean="0">
                <a:solidFill>
                  <a:schemeClr val="tx1">
                    <a:lumMod val="50000"/>
                    <a:lumOff val="50000"/>
                  </a:schemeClr>
                </a:solidFill>
                <a:latin typeface="Arial" panose="020B0604020202020204" pitchFamily="34" charset="0"/>
                <a:cs typeface="Arial" panose="020B0604020202020204" pitchFamily="34" charset="0"/>
              </a:rPr>
              <a:t> Τα παιδιά εκφράζουν τα συναισθήματα που τους δημιουργούν διαφορετικά μουσικά ακούσματα χρησιμοποιώντας λογισμικά έκφρασης και δημιουργικότητας ή δημιουργούν με κατάλληλα μουσικά σύμβολα πρότυπα.</a:t>
            </a:r>
            <a:endParaRPr lang="el-GR" sz="1800" b="1" dirty="0" smtClean="0">
              <a:solidFill>
                <a:schemeClr val="tx1">
                  <a:lumMod val="50000"/>
                  <a:lumOff val="50000"/>
                </a:schemeClr>
              </a:solidFill>
              <a:latin typeface="Arial" panose="020B0604020202020204" pitchFamily="34" charset="0"/>
              <a:cs typeface="Arial" panose="020B0604020202020204" pitchFamily="34" charset="0"/>
            </a:endParaRPr>
          </a:p>
        </p:txBody>
      </p:sp>
      <p:sp>
        <p:nvSpPr>
          <p:cNvPr id="10342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7140446-E0F1-4102-AFEE-2B4447581B4C}" type="slidenum">
              <a:rPr lang="en-US" sz="1200" smtClean="0">
                <a:solidFill>
                  <a:srgbClr val="B5A788"/>
                </a:solidFill>
              </a:rPr>
              <a:pPr>
                <a:spcBef>
                  <a:spcPct val="0"/>
                </a:spcBef>
                <a:buClrTx/>
                <a:buSzTx/>
                <a:buFontTx/>
                <a:buNone/>
              </a:pPr>
              <a:t>46</a:t>
            </a:fld>
            <a:endParaRPr lang="en-US" sz="1200" smtClean="0">
              <a:solidFill>
                <a:srgbClr val="B5A788"/>
              </a:solidFill>
            </a:endParaRPr>
          </a:p>
        </p:txBody>
      </p:sp>
    </p:spTree>
    <p:extLst>
      <p:ext uri="{BB962C8B-B14F-4D97-AF65-F5344CB8AC3E}">
        <p14:creationId xmlns:p14="http://schemas.microsoft.com/office/powerpoint/2010/main" val="12330731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09600" y="260350"/>
            <a:ext cx="8081963" cy="1143000"/>
          </a:xfrm>
        </p:spPr>
        <p:txBody>
          <a:bodyPr>
            <a:normAutofit fontScale="90000"/>
          </a:bodyPr>
          <a:lstStyle/>
          <a:p>
            <a:pPr>
              <a:defRPr/>
            </a:pPr>
            <a:r>
              <a:rPr lang="el-GR" sz="3600" b="1" dirty="0" smtClean="0">
                <a:latin typeface="Arial" pitchFamily="34" charset="0"/>
                <a:cs typeface="Arial" pitchFamily="34" charset="0"/>
              </a:rPr>
              <a:t>Δημιουργία</a:t>
            </a:r>
            <a:r>
              <a:rPr lang="el-GR" sz="3100" b="1" i="1" dirty="0" smtClean="0">
                <a:latin typeface="Arial" pitchFamily="34" charset="0"/>
                <a:cs typeface="Arial" pitchFamily="34" charset="0"/>
              </a:rPr>
              <a:t> &amp; </a:t>
            </a:r>
            <a:r>
              <a:rPr lang="el-GR" sz="3600" b="1" dirty="0" smtClean="0">
                <a:latin typeface="Arial" pitchFamily="34" charset="0"/>
                <a:cs typeface="Arial" pitchFamily="34" charset="0"/>
              </a:rPr>
              <a:t>Έκφραση:</a:t>
            </a:r>
            <a:br>
              <a:rPr lang="el-GR" sz="3600" b="1" dirty="0" smtClean="0">
                <a:latin typeface="Arial" pitchFamily="34" charset="0"/>
                <a:cs typeface="Arial" pitchFamily="34" charset="0"/>
              </a:rPr>
            </a:br>
            <a:r>
              <a:rPr lang="el-GR" sz="3600" b="1" dirty="0" smtClean="0">
                <a:latin typeface="Arial" pitchFamily="34" charset="0"/>
                <a:cs typeface="Arial" pitchFamily="34" charset="0"/>
              </a:rPr>
              <a:t>Παραδείγματα Εφαρμογών</a:t>
            </a:r>
            <a:endParaRPr lang="el-GR" sz="3100" b="1" i="1" dirty="0">
              <a:latin typeface="Arial" pitchFamily="34" charset="0"/>
              <a:cs typeface="Arial" pitchFamily="34" charset="0"/>
            </a:endParaRPr>
          </a:p>
        </p:txBody>
      </p:sp>
      <p:sp>
        <p:nvSpPr>
          <p:cNvPr id="105476" name="Rectangle 3"/>
          <p:cNvSpPr>
            <a:spLocks noGrp="1" noChangeArrowheads="1"/>
          </p:cNvSpPr>
          <p:nvPr>
            <p:ph type="body" idx="1"/>
          </p:nvPr>
        </p:nvSpPr>
        <p:spPr>
          <a:xfrm>
            <a:off x="785813" y="2017713"/>
            <a:ext cx="8169275" cy="4114800"/>
          </a:xfrm>
        </p:spPr>
        <p:txBody>
          <a:bodyPr/>
          <a:lstStyle/>
          <a:p>
            <a:pPr>
              <a:lnSpc>
                <a:spcPct val="90000"/>
              </a:lnSpc>
              <a:buFont typeface="Wingdings" panose="05000000000000000000" pitchFamily="2" charset="2"/>
              <a:buNone/>
            </a:pPr>
            <a:r>
              <a:rPr lang="el-GR" sz="2400" b="1" i="1" smtClean="0"/>
              <a:t>Λογισμικά για δραστηριότητες ζωγραφικής και ανάπτυξη δημιουργικότητας </a:t>
            </a:r>
          </a:p>
          <a:p>
            <a:pPr>
              <a:lnSpc>
                <a:spcPct val="90000"/>
              </a:lnSpc>
            </a:pPr>
            <a:r>
              <a:rPr lang="el-GR" sz="2400" smtClean="0"/>
              <a:t>Παραδείγματα λογισμικών ζωγραφικής</a:t>
            </a:r>
          </a:p>
          <a:p>
            <a:pPr>
              <a:lnSpc>
                <a:spcPct val="90000"/>
              </a:lnSpc>
            </a:pPr>
            <a:r>
              <a:rPr lang="en-GB" sz="2400" smtClean="0"/>
              <a:t>Drawing</a:t>
            </a:r>
            <a:r>
              <a:rPr lang="en-US" sz="2400" smtClean="0"/>
              <a:t> for Children (</a:t>
            </a:r>
            <a:r>
              <a:rPr lang="en-US" sz="2400" smtClean="0">
                <a:hlinkClick r:id="rId3"/>
              </a:rPr>
              <a:t>http://www.cs.uu.nl/people/markov/kids/draw.html</a:t>
            </a:r>
            <a:r>
              <a:rPr lang="en-US" sz="2400" smtClean="0"/>
              <a:t>) </a:t>
            </a:r>
            <a:endParaRPr lang="el-GR" sz="2400" smtClean="0"/>
          </a:p>
          <a:p>
            <a:pPr>
              <a:lnSpc>
                <a:spcPct val="90000"/>
              </a:lnSpc>
            </a:pPr>
            <a:r>
              <a:rPr lang="el-GR" sz="2400" smtClean="0"/>
              <a:t>Μαγική Δημιουργία (</a:t>
            </a:r>
            <a:r>
              <a:rPr lang="en-US" sz="2400" smtClean="0"/>
              <a:t>Magic Artist</a:t>
            </a:r>
            <a:r>
              <a:rPr lang="el-GR" sz="2400" smtClean="0"/>
              <a:t>) (</a:t>
            </a:r>
            <a:r>
              <a:rPr lang="en-US" sz="2400" smtClean="0">
                <a:hlinkClick r:id="rId4"/>
              </a:rPr>
              <a:t>www</a:t>
            </a:r>
            <a:r>
              <a:rPr lang="el-GR" sz="2400" smtClean="0">
                <a:hlinkClick r:id="rId4"/>
              </a:rPr>
              <a:t>.</a:t>
            </a:r>
            <a:r>
              <a:rPr lang="en-US" sz="2400" smtClean="0">
                <a:hlinkClick r:id="rId4"/>
              </a:rPr>
              <a:t>disney</a:t>
            </a:r>
            <a:r>
              <a:rPr lang="el-GR" sz="2400" smtClean="0">
                <a:hlinkClick r:id="rId4"/>
              </a:rPr>
              <a:t>.</a:t>
            </a:r>
            <a:r>
              <a:rPr lang="en-US" sz="2400" smtClean="0">
                <a:hlinkClick r:id="rId4"/>
              </a:rPr>
              <a:t>com</a:t>
            </a:r>
            <a:r>
              <a:rPr lang="el-GR" sz="2400" smtClean="0"/>
              <a:t>) </a:t>
            </a:r>
            <a:endParaRPr lang="de-DE" sz="2400" smtClean="0"/>
          </a:p>
          <a:p>
            <a:pPr>
              <a:lnSpc>
                <a:spcPct val="90000"/>
              </a:lnSpc>
            </a:pPr>
            <a:r>
              <a:rPr lang="de-DE" sz="2400" smtClean="0"/>
              <a:t>KidPad (</a:t>
            </a:r>
            <a:r>
              <a:rPr lang="de-DE" sz="2400" smtClean="0">
                <a:hlinkClick r:id="rId5"/>
              </a:rPr>
              <a:t>http://www.cs.umd.edu/hcil/kiddesign/kidpad.shtml</a:t>
            </a:r>
            <a:r>
              <a:rPr lang="de-DE" sz="2400" smtClean="0"/>
              <a:t>)  </a:t>
            </a:r>
          </a:p>
          <a:p>
            <a:pPr>
              <a:lnSpc>
                <a:spcPct val="90000"/>
              </a:lnSpc>
            </a:pPr>
            <a:r>
              <a:rPr lang="de-DE" sz="2400" smtClean="0"/>
              <a:t>KidPix (</a:t>
            </a:r>
            <a:r>
              <a:rPr lang="de-DE" sz="2400" smtClean="0">
                <a:hlinkClick r:id="rId6"/>
              </a:rPr>
              <a:t>www.kidpix.com</a:t>
            </a:r>
            <a:r>
              <a:rPr lang="de-DE" sz="2400" smtClean="0"/>
              <a:t>) </a:t>
            </a:r>
            <a:endParaRPr lang="el-GR" sz="2400" smtClean="0"/>
          </a:p>
          <a:p>
            <a:pPr>
              <a:lnSpc>
                <a:spcPct val="90000"/>
              </a:lnSpc>
            </a:pPr>
            <a:r>
              <a:rPr lang="fr-FR" sz="2400" smtClean="0"/>
              <a:t>Tuxpaint</a:t>
            </a:r>
            <a:endParaRPr lang="el-GR" sz="2400" smtClean="0"/>
          </a:p>
          <a:p>
            <a:pPr>
              <a:lnSpc>
                <a:spcPct val="90000"/>
              </a:lnSpc>
            </a:pPr>
            <a:r>
              <a:rPr lang="el-GR" sz="2400" smtClean="0"/>
              <a:t>Ψηφιακές εγκυκλοπαίδειες: αναζήτηση πληροφοριών </a:t>
            </a:r>
          </a:p>
          <a:p>
            <a:pPr>
              <a:lnSpc>
                <a:spcPct val="90000"/>
              </a:lnSpc>
            </a:pPr>
            <a:endParaRPr lang="el-GR" sz="2400" smtClean="0"/>
          </a:p>
        </p:txBody>
      </p:sp>
      <p:sp>
        <p:nvSpPr>
          <p:cNvPr id="105477"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9DD69FB-6DB7-4B53-8243-34DCE0C3FC3E}" type="slidenum">
              <a:rPr lang="en-US" sz="1200" smtClean="0">
                <a:solidFill>
                  <a:srgbClr val="B5A788"/>
                </a:solidFill>
              </a:rPr>
              <a:pPr>
                <a:spcBef>
                  <a:spcPct val="0"/>
                </a:spcBef>
                <a:buClrTx/>
                <a:buSzTx/>
                <a:buFontTx/>
                <a:buNone/>
              </a:pPr>
              <a:t>47</a:t>
            </a:fld>
            <a:endParaRPr lang="en-US" sz="1200" smtClean="0">
              <a:solidFill>
                <a:srgbClr val="B5A788"/>
              </a:solidFill>
            </a:endParaRPr>
          </a:p>
        </p:txBody>
      </p:sp>
    </p:spTree>
    <p:extLst>
      <p:ext uri="{BB962C8B-B14F-4D97-AF65-F5344CB8AC3E}">
        <p14:creationId xmlns:p14="http://schemas.microsoft.com/office/powerpoint/2010/main" val="41337429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09600" y="274638"/>
            <a:ext cx="7861300" cy="1143000"/>
          </a:xfrm>
        </p:spPr>
        <p:txBody>
          <a:bodyPr/>
          <a:lstStyle/>
          <a:p>
            <a:pPr>
              <a:defRPr/>
            </a:pPr>
            <a:r>
              <a:rPr lang="el-GR" sz="4000" b="1" dirty="0" err="1"/>
              <a:t>Διαθεματικές</a:t>
            </a:r>
            <a:r>
              <a:rPr lang="el-GR" sz="4000" b="1" dirty="0"/>
              <a:t> </a:t>
            </a:r>
            <a:r>
              <a:rPr lang="el-GR" sz="4000" b="1" dirty="0" smtClean="0"/>
              <a:t>δραστηριότητες</a:t>
            </a:r>
            <a:endParaRPr lang="el-GR" dirty="0"/>
          </a:p>
        </p:txBody>
      </p:sp>
      <p:sp>
        <p:nvSpPr>
          <p:cNvPr id="55300" name="Rectangle 3"/>
          <p:cNvSpPr>
            <a:spLocks noGrp="1" noChangeArrowheads="1"/>
          </p:cNvSpPr>
          <p:nvPr>
            <p:ph type="body" idx="1"/>
          </p:nvPr>
        </p:nvSpPr>
        <p:spPr>
          <a:xfrm>
            <a:off x="928688" y="1724025"/>
            <a:ext cx="8005762" cy="4800600"/>
          </a:xfrm>
        </p:spPr>
        <p:txBody>
          <a:bodyPr/>
          <a:lstStyle/>
          <a:p>
            <a:pPr>
              <a:defRPr/>
            </a:pPr>
            <a:r>
              <a:rPr lang="el-GR" dirty="0" smtClean="0"/>
              <a:t>Οι ΤΠΕ μπορούν να αξιοποιηθούν σε μια σειρά από </a:t>
            </a:r>
            <a:r>
              <a:rPr lang="el-GR" dirty="0" err="1" smtClean="0"/>
              <a:t>διαθεματικές</a:t>
            </a:r>
            <a:r>
              <a:rPr lang="el-GR" dirty="0" smtClean="0"/>
              <a:t> δραστηριότητες που αφορούν </a:t>
            </a:r>
          </a:p>
          <a:p>
            <a:pPr lvl="1">
              <a:defRPr/>
            </a:pPr>
            <a:r>
              <a:rPr lang="el-GR" dirty="0" smtClean="0">
                <a:solidFill>
                  <a:schemeClr val="tx1">
                    <a:lumMod val="50000"/>
                    <a:lumOff val="50000"/>
                  </a:schemeClr>
                </a:solidFill>
              </a:rPr>
              <a:t>τη </a:t>
            </a:r>
            <a:r>
              <a:rPr lang="el-GR" b="1" dirty="0" smtClean="0">
                <a:solidFill>
                  <a:schemeClr val="tx1">
                    <a:lumMod val="50000"/>
                    <a:lumOff val="50000"/>
                  </a:schemeClr>
                </a:solidFill>
              </a:rPr>
              <a:t>Διαπολιτισμική </a:t>
            </a:r>
            <a:r>
              <a:rPr lang="el-GR" b="1" dirty="0">
                <a:solidFill>
                  <a:schemeClr val="tx1">
                    <a:lumMod val="50000"/>
                    <a:lumOff val="50000"/>
                  </a:schemeClr>
                </a:solidFill>
              </a:rPr>
              <a:t>Ε</a:t>
            </a:r>
            <a:r>
              <a:rPr lang="el-GR" b="1" dirty="0" smtClean="0">
                <a:solidFill>
                  <a:schemeClr val="tx1">
                    <a:lumMod val="50000"/>
                    <a:lumOff val="50000"/>
                  </a:schemeClr>
                </a:solidFill>
              </a:rPr>
              <a:t>κπαίδευση</a:t>
            </a:r>
          </a:p>
          <a:p>
            <a:pPr lvl="1">
              <a:defRPr/>
            </a:pPr>
            <a:r>
              <a:rPr lang="el-GR" dirty="0">
                <a:solidFill>
                  <a:schemeClr val="tx1">
                    <a:lumMod val="50000"/>
                    <a:lumOff val="50000"/>
                  </a:schemeClr>
                </a:solidFill>
              </a:rPr>
              <a:t>τ</a:t>
            </a:r>
            <a:r>
              <a:rPr lang="el-GR" dirty="0" smtClean="0">
                <a:solidFill>
                  <a:schemeClr val="tx1">
                    <a:lumMod val="50000"/>
                    <a:lumOff val="50000"/>
                  </a:schemeClr>
                </a:solidFill>
              </a:rPr>
              <a:t>ην </a:t>
            </a:r>
            <a:r>
              <a:rPr lang="el-GR" b="1" dirty="0" smtClean="0">
                <a:solidFill>
                  <a:schemeClr val="tx1">
                    <a:lumMod val="50000"/>
                    <a:lumOff val="50000"/>
                  </a:schemeClr>
                </a:solidFill>
              </a:rPr>
              <a:t>Περιβαλλοντική Εκπαίδευση</a:t>
            </a:r>
          </a:p>
          <a:p>
            <a:pPr lvl="1">
              <a:defRPr/>
            </a:pPr>
            <a:r>
              <a:rPr lang="el-GR" dirty="0" smtClean="0">
                <a:solidFill>
                  <a:schemeClr val="tx1">
                    <a:lumMod val="50000"/>
                    <a:lumOff val="50000"/>
                  </a:schemeClr>
                </a:solidFill>
              </a:rPr>
              <a:t>την</a:t>
            </a:r>
            <a:r>
              <a:rPr lang="el-GR" b="1" dirty="0" smtClean="0">
                <a:solidFill>
                  <a:schemeClr val="tx1">
                    <a:lumMod val="50000"/>
                    <a:lumOff val="50000"/>
                  </a:schemeClr>
                </a:solidFill>
              </a:rPr>
              <a:t> Πολιτισμική Εκπαίδευση</a:t>
            </a:r>
          </a:p>
          <a:p>
            <a:pPr lvl="1">
              <a:defRPr/>
            </a:pPr>
            <a:r>
              <a:rPr lang="el-GR" dirty="0" smtClean="0">
                <a:solidFill>
                  <a:schemeClr val="tx1">
                    <a:lumMod val="50000"/>
                    <a:lumOff val="50000"/>
                  </a:schemeClr>
                </a:solidFill>
              </a:rPr>
              <a:t>την</a:t>
            </a:r>
            <a:r>
              <a:rPr lang="el-GR" b="1" dirty="0" smtClean="0">
                <a:solidFill>
                  <a:schemeClr val="tx1">
                    <a:lumMod val="50000"/>
                    <a:lumOff val="50000"/>
                  </a:schemeClr>
                </a:solidFill>
              </a:rPr>
              <a:t> Αγωγή Υγείας  </a:t>
            </a:r>
          </a:p>
          <a:p>
            <a:pPr marL="403225" lvl="1" indent="0">
              <a:buFont typeface="Verdana" panose="020B0604030504040204" pitchFamily="34" charset="0"/>
              <a:buNone/>
              <a:defRPr/>
            </a:pPr>
            <a:endParaRPr lang="en-GB" dirty="0" smtClean="0">
              <a:solidFill>
                <a:srgbClr val="0070C0"/>
              </a:solidFill>
            </a:endParaRPr>
          </a:p>
        </p:txBody>
      </p:sp>
      <p:sp>
        <p:nvSpPr>
          <p:cNvPr id="107525"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BDAF2A2-AB51-4C73-8FBB-4EDDDC1A123F}" type="slidenum">
              <a:rPr lang="en-US" sz="1200" smtClean="0">
                <a:solidFill>
                  <a:srgbClr val="B5A788"/>
                </a:solidFill>
              </a:rPr>
              <a:pPr>
                <a:spcBef>
                  <a:spcPct val="0"/>
                </a:spcBef>
                <a:buClrTx/>
                <a:buSzTx/>
                <a:buFontTx/>
                <a:buNone/>
              </a:pPr>
              <a:t>48</a:t>
            </a:fld>
            <a:endParaRPr lang="en-US" sz="1200" smtClean="0">
              <a:solidFill>
                <a:srgbClr val="B5A788"/>
              </a:solidFill>
            </a:endParaRPr>
          </a:p>
        </p:txBody>
      </p:sp>
    </p:spTree>
    <p:extLst>
      <p:ext uri="{BB962C8B-B14F-4D97-AF65-F5344CB8AC3E}">
        <p14:creationId xmlns:p14="http://schemas.microsoft.com/office/powerpoint/2010/main" val="20091018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09600" y="214313"/>
            <a:ext cx="7613650" cy="911225"/>
          </a:xfrm>
        </p:spPr>
        <p:txBody>
          <a:bodyPr/>
          <a:lstStyle/>
          <a:p>
            <a:pPr>
              <a:defRPr/>
            </a:pPr>
            <a:r>
              <a:rPr lang="el-GR" sz="3600" b="1" dirty="0">
                <a:latin typeface="Arial" pitchFamily="34" charset="0"/>
                <a:cs typeface="Arial" pitchFamily="34" charset="0"/>
              </a:rPr>
              <a:t>Εκπαιδευτικά παιγνίδια</a:t>
            </a:r>
          </a:p>
        </p:txBody>
      </p:sp>
      <p:sp>
        <p:nvSpPr>
          <p:cNvPr id="115715" name="Rectangle 3"/>
          <p:cNvSpPr>
            <a:spLocks noGrp="1" noChangeArrowheads="1"/>
          </p:cNvSpPr>
          <p:nvPr>
            <p:ph type="body" idx="1"/>
          </p:nvPr>
        </p:nvSpPr>
        <p:spPr>
          <a:xfrm>
            <a:off x="1111250" y="1316038"/>
            <a:ext cx="7499350" cy="4800600"/>
          </a:xfrm>
        </p:spPr>
        <p:txBody>
          <a:bodyPr/>
          <a:lstStyle/>
          <a:p>
            <a:r>
              <a:rPr lang="el-GR" smtClean="0"/>
              <a:t>Υπάρχουν χιλιάδες ηλεκτρονικά παιγνίδια</a:t>
            </a:r>
          </a:p>
          <a:p>
            <a:pPr lvl="1"/>
            <a:r>
              <a:rPr lang="el-GR" smtClean="0"/>
              <a:t>Μια ενδιαφέρουσα κατηγορία αφορά στα εκπαιδευτικά παιγνίδια (</a:t>
            </a:r>
            <a:r>
              <a:rPr lang="en-GB" smtClean="0"/>
              <a:t>edutainment</a:t>
            </a:r>
            <a:r>
              <a:rPr lang="el-GR" smtClean="0"/>
              <a:t>)</a:t>
            </a:r>
            <a:r>
              <a:rPr lang="en-GB" smtClean="0"/>
              <a:t> </a:t>
            </a:r>
            <a:endParaRPr lang="el-GR" smtClean="0"/>
          </a:p>
          <a:p>
            <a:r>
              <a:rPr lang="en-GB" smtClean="0"/>
              <a:t>Incredible Machine</a:t>
            </a:r>
          </a:p>
          <a:p>
            <a:r>
              <a:rPr lang="en-GB" smtClean="0"/>
              <a:t>Toons</a:t>
            </a:r>
          </a:p>
          <a:p>
            <a:r>
              <a:rPr lang="en-GB" smtClean="0"/>
              <a:t>Zoombinis</a:t>
            </a:r>
          </a:p>
        </p:txBody>
      </p:sp>
      <p:sp>
        <p:nvSpPr>
          <p:cNvPr id="115717"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2B52903-0A2E-48CF-9AFB-33BCB3B57C8A}" type="slidenum">
              <a:rPr lang="en-US" sz="1200" smtClean="0">
                <a:solidFill>
                  <a:srgbClr val="B5A788"/>
                </a:solidFill>
              </a:rPr>
              <a:pPr>
                <a:spcBef>
                  <a:spcPct val="0"/>
                </a:spcBef>
                <a:buClrTx/>
                <a:buSzTx/>
                <a:buFontTx/>
                <a:buNone/>
              </a:pPr>
              <a:t>49</a:t>
            </a:fld>
            <a:endParaRPr lang="en-US" sz="1200" smtClean="0">
              <a:solidFill>
                <a:srgbClr val="B5A788"/>
              </a:solidFill>
            </a:endParaRPr>
          </a:p>
        </p:txBody>
      </p:sp>
    </p:spTree>
    <p:extLst>
      <p:ext uri="{BB962C8B-B14F-4D97-AF65-F5344CB8AC3E}">
        <p14:creationId xmlns:p14="http://schemas.microsoft.com/office/powerpoint/2010/main" val="1223640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913"/>
            <a:ext cx="4646613" cy="1143000"/>
          </a:xfrm>
        </p:spPr>
        <p:txBody>
          <a:bodyPr/>
          <a:lstStyle/>
          <a:p>
            <a:pPr>
              <a:defRPr/>
            </a:pPr>
            <a:r>
              <a:rPr lang="el-GR" b="1" dirty="0" smtClean="0"/>
              <a:t>Έννοιες - Κλειδιά</a:t>
            </a:r>
            <a:endParaRPr lang="en-GB" b="1" dirty="0"/>
          </a:p>
        </p:txBody>
      </p:sp>
      <p:sp>
        <p:nvSpPr>
          <p:cNvPr id="19459" name="Content Placeholder 3"/>
          <p:cNvSpPr>
            <a:spLocks noGrp="1"/>
          </p:cNvSpPr>
          <p:nvPr>
            <p:ph sz="half" idx="2"/>
          </p:nvPr>
        </p:nvSpPr>
        <p:spPr>
          <a:xfrm>
            <a:off x="1116013" y="1341438"/>
            <a:ext cx="7577137" cy="5256212"/>
          </a:xfrm>
        </p:spPr>
        <p:txBody>
          <a:bodyPr/>
          <a:lstStyle/>
          <a:p>
            <a:r>
              <a:rPr lang="el-GR" dirty="0" smtClean="0"/>
              <a:t>Εκπαιδευτικό λογισμικό</a:t>
            </a:r>
          </a:p>
          <a:p>
            <a:pPr lvl="1"/>
            <a:r>
              <a:rPr lang="el-GR" dirty="0" smtClean="0"/>
              <a:t>Αναπτυξιακά κατάλληλο εκπαιδευτικό λογισμικό </a:t>
            </a:r>
          </a:p>
          <a:p>
            <a:r>
              <a:rPr lang="el-GR" dirty="0" smtClean="0"/>
              <a:t>Κατηγορίες εκπαιδευτικού λογισμικού</a:t>
            </a:r>
            <a:endParaRPr lang="en-GB" dirty="0" smtClean="0"/>
          </a:p>
          <a:p>
            <a:pPr lvl="1"/>
            <a:r>
              <a:rPr lang="el-GR" dirty="0" smtClean="0"/>
              <a:t>Λογισμικό κλειστού τύπου </a:t>
            </a:r>
          </a:p>
          <a:p>
            <a:pPr lvl="1"/>
            <a:r>
              <a:rPr lang="el-GR" dirty="0" smtClean="0"/>
              <a:t>Λογισμικό ανοικτού τύπου </a:t>
            </a:r>
          </a:p>
          <a:p>
            <a:r>
              <a:rPr lang="el-GR" dirty="0" smtClean="0"/>
              <a:t>Παλαιό Αναλυτικό Πρόγραμμα (1991)</a:t>
            </a:r>
          </a:p>
          <a:p>
            <a:r>
              <a:rPr lang="el-GR" dirty="0" smtClean="0"/>
              <a:t>ΑΠΣ (2003)</a:t>
            </a:r>
          </a:p>
          <a:p>
            <a:r>
              <a:rPr lang="el-GR" dirty="0" smtClean="0"/>
              <a:t>ΔΕΠΠΣ (2003)</a:t>
            </a:r>
          </a:p>
          <a:p>
            <a:r>
              <a:rPr lang="el-GR" dirty="0" smtClean="0"/>
              <a:t>Οδηγός Νηπιαγωγού (2006)</a:t>
            </a:r>
          </a:p>
          <a:p>
            <a:r>
              <a:rPr lang="el-GR" dirty="0" smtClean="0"/>
              <a:t>Νέο Πρόγραμμα Σπουδών (2012)</a:t>
            </a:r>
          </a:p>
          <a:p>
            <a:pPr>
              <a:buFont typeface="Wingdings 2" panose="05020102010507070707" pitchFamily="18" charset="2"/>
              <a:buNone/>
            </a:pPr>
            <a:endParaRPr lang="en-GB" dirty="0" smtClean="0"/>
          </a:p>
        </p:txBody>
      </p:sp>
      <p:sp>
        <p:nvSpPr>
          <p:cNvPr id="19461"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6CA1C6B-2059-4CED-9D99-BD47CB093763}" type="slidenum">
              <a:rPr lang="en-US" sz="1200" smtClean="0">
                <a:solidFill>
                  <a:srgbClr val="B5A788"/>
                </a:solidFill>
              </a:rPr>
              <a:pPr>
                <a:spcBef>
                  <a:spcPct val="0"/>
                </a:spcBef>
                <a:buClrTx/>
                <a:buSzTx/>
                <a:buFontTx/>
                <a:buNone/>
              </a:pPr>
              <a:t>5</a:t>
            </a:fld>
            <a:endParaRPr lang="en-US" sz="1200" smtClean="0">
              <a:solidFill>
                <a:srgbClr val="B5A788"/>
              </a:solidFill>
            </a:endParaRPr>
          </a:p>
        </p:txBody>
      </p:sp>
    </p:spTree>
    <p:extLst>
      <p:ext uri="{BB962C8B-B14F-4D97-AF65-F5344CB8AC3E}">
        <p14:creationId xmlns:p14="http://schemas.microsoft.com/office/powerpoint/2010/main" val="2036500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85800" y="188913"/>
            <a:ext cx="8078788" cy="1054100"/>
          </a:xfrm>
        </p:spPr>
        <p:txBody>
          <a:bodyPr/>
          <a:lstStyle/>
          <a:p>
            <a:pPr>
              <a:defRPr/>
            </a:pPr>
            <a:r>
              <a:rPr lang="el-GR" sz="3600" b="1" dirty="0"/>
              <a:t>Δραστηριότητες με το Διαδίκτυο</a:t>
            </a:r>
            <a:endParaRPr lang="en-GB" sz="3600" b="1" dirty="0"/>
          </a:p>
        </p:txBody>
      </p:sp>
      <p:sp>
        <p:nvSpPr>
          <p:cNvPr id="117763" name="Rectangle 3"/>
          <p:cNvSpPr>
            <a:spLocks noGrp="1" noChangeArrowheads="1"/>
          </p:cNvSpPr>
          <p:nvPr>
            <p:ph type="body" idx="1"/>
          </p:nvPr>
        </p:nvSpPr>
        <p:spPr>
          <a:xfrm>
            <a:off x="1000125" y="2017713"/>
            <a:ext cx="7954963" cy="4435475"/>
          </a:xfrm>
        </p:spPr>
        <p:txBody>
          <a:bodyPr/>
          <a:lstStyle/>
          <a:p>
            <a:pPr>
              <a:lnSpc>
                <a:spcPct val="80000"/>
              </a:lnSpc>
            </a:pPr>
            <a:r>
              <a:rPr lang="en-GB" sz="2000" dirty="0" smtClean="0"/>
              <a:t>http://www.preschooleducation.com </a:t>
            </a:r>
            <a:endParaRPr lang="el-GR" sz="2000" dirty="0" smtClean="0"/>
          </a:p>
          <a:p>
            <a:pPr lvl="1">
              <a:lnSpc>
                <a:spcPct val="80000"/>
              </a:lnSpc>
            </a:pPr>
            <a:r>
              <a:rPr lang="en-GB" sz="1800" u="sng" dirty="0" smtClean="0"/>
              <a:t>http://www.askthepreschoolteacher.com http://www.preschoolprintables.com http://www.preschoolcoloringbook.com </a:t>
            </a:r>
          </a:p>
          <a:p>
            <a:pPr>
              <a:lnSpc>
                <a:spcPct val="80000"/>
              </a:lnSpc>
            </a:pPr>
            <a:r>
              <a:rPr lang="en-GB" sz="2000" u="sng" dirty="0" smtClean="0"/>
              <a:t>http://www.everythingpreschool.com http://www.preschoolrainbow.org </a:t>
            </a:r>
            <a:endParaRPr lang="el-GR" sz="2000" u="sng" dirty="0" smtClean="0"/>
          </a:p>
          <a:p>
            <a:pPr>
              <a:lnSpc>
                <a:spcPct val="80000"/>
              </a:lnSpc>
            </a:pPr>
            <a:r>
              <a:rPr lang="en-GB" sz="2000" u="sng" dirty="0" smtClean="0"/>
              <a:t>http://www.perpetualpreschool.com </a:t>
            </a:r>
            <a:endParaRPr lang="el-GR" sz="2000" u="sng" dirty="0" smtClean="0"/>
          </a:p>
          <a:p>
            <a:pPr>
              <a:lnSpc>
                <a:spcPct val="80000"/>
              </a:lnSpc>
            </a:pPr>
            <a:r>
              <a:rPr lang="en-GB" sz="2000" u="sng" dirty="0" smtClean="0"/>
              <a:t>http://www.preschoolexpress.com </a:t>
            </a:r>
            <a:endParaRPr lang="el-GR" sz="2000" u="sng" dirty="0" smtClean="0"/>
          </a:p>
          <a:p>
            <a:pPr>
              <a:lnSpc>
                <a:spcPct val="80000"/>
              </a:lnSpc>
            </a:pPr>
            <a:r>
              <a:rPr lang="en-GB" sz="2000" u="sng" dirty="0" smtClean="0"/>
              <a:t>http://www.preschoolpower.com </a:t>
            </a:r>
            <a:endParaRPr lang="el-GR" sz="2000" u="sng" dirty="0" smtClean="0"/>
          </a:p>
          <a:p>
            <a:pPr>
              <a:lnSpc>
                <a:spcPct val="80000"/>
              </a:lnSpc>
            </a:pPr>
            <a:r>
              <a:rPr lang="en-GB" sz="2000" u="sng" dirty="0" smtClean="0"/>
              <a:t>http://akidsheart.com/ </a:t>
            </a:r>
            <a:endParaRPr lang="el-GR" sz="2000" u="sng" dirty="0" smtClean="0"/>
          </a:p>
          <a:p>
            <a:pPr>
              <a:lnSpc>
                <a:spcPct val="80000"/>
              </a:lnSpc>
            </a:pPr>
            <a:r>
              <a:rPr lang="en-GB" sz="2000" u="sng" dirty="0" smtClean="0"/>
              <a:t>http://www.dltk-kids.com </a:t>
            </a:r>
            <a:endParaRPr lang="el-GR" sz="2000" u="sng" dirty="0" smtClean="0"/>
          </a:p>
          <a:p>
            <a:pPr>
              <a:lnSpc>
                <a:spcPct val="80000"/>
              </a:lnSpc>
            </a:pPr>
            <a:r>
              <a:rPr lang="en-GB" sz="2000" u="sng" dirty="0" smtClean="0"/>
              <a:t>http://www.first-school.ws </a:t>
            </a:r>
            <a:endParaRPr lang="el-GR" sz="2000" u="sng" dirty="0" smtClean="0"/>
          </a:p>
          <a:p>
            <a:pPr>
              <a:lnSpc>
                <a:spcPct val="80000"/>
              </a:lnSpc>
            </a:pPr>
            <a:r>
              <a:rPr lang="en-GB" sz="2000" u="sng" dirty="0" smtClean="0"/>
              <a:t>http://www.proteacher.com </a:t>
            </a:r>
            <a:r>
              <a:rPr lang="el-GR" sz="2000" u="sng" dirty="0" smtClean="0"/>
              <a:t>(δραστηριότητες, συζητήσεις) </a:t>
            </a:r>
          </a:p>
          <a:p>
            <a:pPr>
              <a:lnSpc>
                <a:spcPct val="80000"/>
              </a:lnSpc>
            </a:pPr>
            <a:r>
              <a:rPr lang="en-GB" sz="2000" u="sng" dirty="0" smtClean="0">
                <a:hlinkClick r:id="rId3"/>
              </a:rPr>
              <a:t>http://www.learningpage.com</a:t>
            </a:r>
            <a:endParaRPr lang="el-GR" sz="2000" u="sng" dirty="0" smtClean="0"/>
          </a:p>
        </p:txBody>
      </p:sp>
      <p:sp>
        <p:nvSpPr>
          <p:cNvPr id="117765"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4E57C26-7E6B-4934-93DC-4F2E09191549}" type="slidenum">
              <a:rPr lang="en-US" sz="1200" smtClean="0">
                <a:solidFill>
                  <a:srgbClr val="B5A788"/>
                </a:solidFill>
              </a:rPr>
              <a:pPr>
                <a:spcBef>
                  <a:spcPct val="0"/>
                </a:spcBef>
                <a:buClrTx/>
                <a:buSzTx/>
                <a:buFontTx/>
                <a:buNone/>
              </a:pPr>
              <a:t>50</a:t>
            </a:fld>
            <a:endParaRPr lang="en-US" sz="1200" smtClean="0">
              <a:solidFill>
                <a:srgbClr val="B5A788"/>
              </a:solidFill>
            </a:endParaRPr>
          </a:p>
        </p:txBody>
      </p:sp>
    </p:spTree>
    <p:extLst>
      <p:ext uri="{BB962C8B-B14F-4D97-AF65-F5344CB8AC3E}">
        <p14:creationId xmlns:p14="http://schemas.microsoft.com/office/powerpoint/2010/main" val="22932231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11188" y="115888"/>
            <a:ext cx="7788275" cy="1143000"/>
          </a:xfrm>
        </p:spPr>
        <p:txBody>
          <a:bodyPr>
            <a:noAutofit/>
          </a:bodyPr>
          <a:lstStyle/>
          <a:p>
            <a:pPr>
              <a:defRPr/>
            </a:pPr>
            <a:r>
              <a:rPr lang="el-GR" sz="3600" b="1" dirty="0">
                <a:latin typeface="Arial" charset="0"/>
              </a:rPr>
              <a:t>Εργαλεία για </a:t>
            </a:r>
            <a:r>
              <a:rPr lang="el-GR" sz="3600" b="1" dirty="0" smtClean="0">
                <a:latin typeface="Arial" charset="0"/>
              </a:rPr>
              <a:t>τον/την εκπαιδευτικό</a:t>
            </a:r>
            <a:endParaRPr lang="el-GR" sz="3600" b="1" dirty="0"/>
          </a:p>
        </p:txBody>
      </p:sp>
      <p:sp>
        <p:nvSpPr>
          <p:cNvPr id="119811" name="Rectangle 3"/>
          <p:cNvSpPr>
            <a:spLocks noGrp="1" noChangeArrowheads="1"/>
          </p:cNvSpPr>
          <p:nvPr>
            <p:ph type="body" idx="1"/>
          </p:nvPr>
        </p:nvSpPr>
        <p:spPr>
          <a:xfrm>
            <a:off x="611188" y="1535113"/>
            <a:ext cx="8169275" cy="4989512"/>
          </a:xfrm>
        </p:spPr>
        <p:txBody>
          <a:bodyPr/>
          <a:lstStyle/>
          <a:p>
            <a:pPr algn="just">
              <a:lnSpc>
                <a:spcPct val="80000"/>
              </a:lnSpc>
            </a:pPr>
            <a:r>
              <a:rPr lang="el-GR" sz="2400" smtClean="0"/>
              <a:t>Υπάρχουν διάφορα υπολογιστικά εργαλεία που μπορούν να αποτελέσουν εργαλεία για την εκπαιδευτικό τόσο κατά την προετοιμασία του μαθήματός της όσο και για τη διαχείριση και την εξέλιξή του. </a:t>
            </a:r>
          </a:p>
          <a:p>
            <a:pPr algn="just">
              <a:lnSpc>
                <a:spcPct val="80000"/>
              </a:lnSpc>
            </a:pPr>
            <a:r>
              <a:rPr lang="el-GR" sz="2400" smtClean="0"/>
              <a:t>Ενδεικτικά </a:t>
            </a:r>
            <a:endParaRPr lang="en-GB" sz="2400" smtClean="0"/>
          </a:p>
          <a:p>
            <a:pPr lvl="1" algn="just">
              <a:lnSpc>
                <a:spcPct val="80000"/>
              </a:lnSpc>
            </a:pPr>
            <a:r>
              <a:rPr lang="el-GR" sz="2000" smtClean="0"/>
              <a:t>οι εφαρμογές επεξεργασίας κειμένου (π.χ. </a:t>
            </a:r>
            <a:r>
              <a:rPr lang="en-US" sz="2000" smtClean="0"/>
              <a:t>MS Word</a:t>
            </a:r>
            <a:r>
              <a:rPr lang="el-GR" sz="2000" smtClean="0"/>
              <a:t>), </a:t>
            </a:r>
            <a:endParaRPr lang="en-GB" sz="2000" smtClean="0"/>
          </a:p>
          <a:p>
            <a:pPr lvl="1" algn="just">
              <a:lnSpc>
                <a:spcPct val="80000"/>
              </a:lnSpc>
            </a:pPr>
            <a:r>
              <a:rPr lang="el-GR" sz="2000" smtClean="0"/>
              <a:t>τα λογιστικά φύλλα (</a:t>
            </a:r>
            <a:r>
              <a:rPr lang="en-US" sz="2000" smtClean="0"/>
              <a:t>MS Excel</a:t>
            </a:r>
            <a:r>
              <a:rPr lang="el-GR" sz="2000" smtClean="0"/>
              <a:t>), </a:t>
            </a:r>
            <a:endParaRPr lang="en-GB" sz="2000" smtClean="0"/>
          </a:p>
          <a:p>
            <a:pPr lvl="1" algn="just">
              <a:lnSpc>
                <a:spcPct val="80000"/>
              </a:lnSpc>
            </a:pPr>
            <a:r>
              <a:rPr lang="el-GR" sz="2000" smtClean="0"/>
              <a:t>οι εφαρμογές παρουσίασης (</a:t>
            </a:r>
            <a:r>
              <a:rPr lang="en-US" sz="2000" smtClean="0"/>
              <a:t>MS Power Point</a:t>
            </a:r>
            <a:r>
              <a:rPr lang="el-GR" sz="2000" smtClean="0"/>
              <a:t>), </a:t>
            </a:r>
            <a:endParaRPr lang="en-GB" sz="2000" smtClean="0"/>
          </a:p>
          <a:p>
            <a:pPr lvl="1" algn="just">
              <a:lnSpc>
                <a:spcPct val="80000"/>
              </a:lnSpc>
            </a:pPr>
            <a:r>
              <a:rPr lang="el-GR" sz="2000" smtClean="0"/>
              <a:t>οι εφαρμογές ανάπτυξης ιστοσελίδων και δικτυακών τόπων (</a:t>
            </a:r>
            <a:r>
              <a:rPr lang="en-US" sz="2000" smtClean="0"/>
              <a:t>MS FrontPage</a:t>
            </a:r>
            <a:r>
              <a:rPr lang="el-GR" sz="2000" smtClean="0"/>
              <a:t>), </a:t>
            </a:r>
            <a:endParaRPr lang="en-GB" sz="2000" smtClean="0"/>
          </a:p>
          <a:p>
            <a:pPr lvl="1" algn="just">
              <a:lnSpc>
                <a:spcPct val="80000"/>
              </a:lnSpc>
            </a:pPr>
            <a:r>
              <a:rPr lang="el-GR" sz="2000" smtClean="0"/>
              <a:t>οι εφαρμογές ανάπτυξης πολυμεσικών ή υπερμεσικών παρουσιάσεων (</a:t>
            </a:r>
            <a:r>
              <a:rPr lang="en-US" sz="2000" smtClean="0"/>
              <a:t>ToolBook</a:t>
            </a:r>
            <a:r>
              <a:rPr lang="el-GR" sz="2000" smtClean="0"/>
              <a:t>, </a:t>
            </a:r>
            <a:r>
              <a:rPr lang="en-US" sz="2000" smtClean="0"/>
              <a:t>HyperStudio</a:t>
            </a:r>
            <a:r>
              <a:rPr lang="el-GR" sz="2000" smtClean="0"/>
              <a:t>, </a:t>
            </a:r>
            <a:r>
              <a:rPr lang="en-US" sz="2000" smtClean="0"/>
              <a:t>Mutlimedia Builder</a:t>
            </a:r>
            <a:r>
              <a:rPr lang="el-GR" sz="2000" smtClean="0"/>
              <a:t>, </a:t>
            </a:r>
            <a:r>
              <a:rPr lang="en-US" sz="2000" smtClean="0"/>
              <a:t>AuthorWare</a:t>
            </a:r>
            <a:r>
              <a:rPr lang="el-GR" sz="2000" smtClean="0"/>
              <a:t>, </a:t>
            </a:r>
            <a:r>
              <a:rPr lang="en-US" sz="2000" smtClean="0"/>
              <a:t>Director</a:t>
            </a:r>
            <a:r>
              <a:rPr lang="el-GR" sz="2000" smtClean="0"/>
              <a:t>, </a:t>
            </a:r>
            <a:r>
              <a:rPr lang="en-GB" sz="2000" smtClean="0"/>
              <a:t>StageCast</a:t>
            </a:r>
            <a:r>
              <a:rPr lang="el-GR" sz="2000" smtClean="0"/>
              <a:t> </a:t>
            </a:r>
            <a:r>
              <a:rPr lang="en-GB" sz="2000" smtClean="0"/>
              <a:t>Creator</a:t>
            </a:r>
            <a:r>
              <a:rPr lang="el-GR" sz="2000" smtClean="0"/>
              <a:t>) </a:t>
            </a:r>
            <a:endParaRPr lang="en-GB" sz="2000" smtClean="0"/>
          </a:p>
          <a:p>
            <a:pPr lvl="1" algn="just">
              <a:lnSpc>
                <a:spcPct val="80000"/>
              </a:lnSpc>
            </a:pPr>
            <a:r>
              <a:rPr lang="el-GR" sz="2000" smtClean="0"/>
              <a:t>και οι εφαρμογές σχεδίασης και υλοποίησης βάσεων δεδομένων (π.χ. </a:t>
            </a:r>
            <a:r>
              <a:rPr lang="en-US" sz="2000" smtClean="0"/>
              <a:t>MS Access</a:t>
            </a:r>
            <a:r>
              <a:rPr lang="el-GR" sz="2000" smtClean="0"/>
              <a:t>). </a:t>
            </a:r>
            <a:endParaRPr lang="en-GB" sz="2000" smtClean="0"/>
          </a:p>
        </p:txBody>
      </p:sp>
      <p:sp>
        <p:nvSpPr>
          <p:cNvPr id="119813"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117E122-E842-4648-A2E0-051DABF6863D}" type="slidenum">
              <a:rPr lang="en-US" sz="1200" smtClean="0">
                <a:solidFill>
                  <a:srgbClr val="B5A788"/>
                </a:solidFill>
              </a:rPr>
              <a:pPr>
                <a:spcBef>
                  <a:spcPct val="0"/>
                </a:spcBef>
                <a:buClrTx/>
                <a:buSzTx/>
                <a:buFontTx/>
                <a:buNone/>
              </a:pPr>
              <a:t>51</a:t>
            </a:fld>
            <a:endParaRPr lang="en-US" sz="1200" smtClean="0">
              <a:solidFill>
                <a:srgbClr val="B5A788"/>
              </a:solidFill>
            </a:endParaRPr>
          </a:p>
        </p:txBody>
      </p:sp>
    </p:spTree>
    <p:extLst>
      <p:ext uri="{BB962C8B-B14F-4D97-AF65-F5344CB8AC3E}">
        <p14:creationId xmlns:p14="http://schemas.microsoft.com/office/powerpoint/2010/main" val="20321209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71550" y="341313"/>
            <a:ext cx="7499350" cy="1143000"/>
          </a:xfrm>
        </p:spPr>
        <p:txBody>
          <a:bodyPr>
            <a:normAutofit fontScale="90000"/>
          </a:bodyPr>
          <a:lstStyle/>
          <a:p>
            <a:pPr eaLnBrk="1" fontAlgn="auto" hangingPunct="1">
              <a:spcBef>
                <a:spcPts val="1200"/>
              </a:spcBef>
              <a:spcAft>
                <a:spcPts val="0"/>
              </a:spcAft>
              <a:defRPr/>
            </a:pPr>
            <a:r>
              <a:rPr lang="el-GR" b="1" dirty="0" smtClean="0"/>
              <a:t>Ελεύθερο λογισμικό &amp; λογισμικό ανοικτού κώδικα</a:t>
            </a:r>
            <a:endParaRPr lang="en-US" b="1" dirty="0"/>
          </a:p>
        </p:txBody>
      </p:sp>
      <p:sp>
        <p:nvSpPr>
          <p:cNvPr id="121859" name="Rectangle 3"/>
          <p:cNvSpPr>
            <a:spLocks noGrp="1" noChangeArrowheads="1"/>
          </p:cNvSpPr>
          <p:nvPr>
            <p:ph type="body" idx="1"/>
          </p:nvPr>
        </p:nvSpPr>
        <p:spPr>
          <a:xfrm>
            <a:off x="755650" y="1652588"/>
            <a:ext cx="7499350" cy="4800600"/>
          </a:xfrm>
        </p:spPr>
        <p:txBody>
          <a:bodyPr/>
          <a:lstStyle/>
          <a:p>
            <a:pPr lvl="1" eaLnBrk="1" hangingPunct="1">
              <a:spcBef>
                <a:spcPts val="1200"/>
              </a:spcBef>
              <a:buFont typeface="Wingdings" panose="05000000000000000000" pitchFamily="2" charset="2"/>
              <a:buNone/>
            </a:pPr>
            <a:r>
              <a:rPr lang="el-GR" dirty="0" smtClean="0"/>
              <a:t>Λειτουργικό σύστημα </a:t>
            </a:r>
            <a:r>
              <a:rPr lang="en-US" dirty="0" smtClean="0"/>
              <a:t>Ubuntu </a:t>
            </a:r>
            <a:endParaRPr lang="en-GB" dirty="0" smtClean="0"/>
          </a:p>
        </p:txBody>
      </p:sp>
      <p:sp>
        <p:nvSpPr>
          <p:cNvPr id="12186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E34984D-D123-4DEA-A36F-AA922B8625C9}" type="slidenum">
              <a:rPr lang="en-US" sz="1200" smtClean="0">
                <a:solidFill>
                  <a:srgbClr val="B5A788"/>
                </a:solidFill>
              </a:rPr>
              <a:pPr>
                <a:spcBef>
                  <a:spcPct val="0"/>
                </a:spcBef>
                <a:buClrTx/>
                <a:buSzTx/>
                <a:buFontTx/>
                <a:buNone/>
              </a:pPr>
              <a:t>52</a:t>
            </a:fld>
            <a:endParaRPr lang="en-US" sz="1200" smtClean="0">
              <a:solidFill>
                <a:srgbClr val="B5A788"/>
              </a:solidFill>
            </a:endParaRPr>
          </a:p>
        </p:txBody>
      </p:sp>
    </p:spTree>
    <p:extLst>
      <p:ext uri="{BB962C8B-B14F-4D97-AF65-F5344CB8AC3E}">
        <p14:creationId xmlns:p14="http://schemas.microsoft.com/office/powerpoint/2010/main" val="8949405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911225"/>
          </a:xfrm>
        </p:spPr>
        <p:txBody>
          <a:bodyPr/>
          <a:lstStyle/>
          <a:p>
            <a:pPr>
              <a:defRPr/>
            </a:pPr>
            <a:r>
              <a:rPr lang="el-GR" sz="3800" b="1" dirty="0" smtClean="0"/>
              <a:t>Είδη υπολογιστών</a:t>
            </a:r>
            <a:endParaRPr lang="el-GR" sz="3800" b="1" dirty="0"/>
          </a:p>
        </p:txBody>
      </p:sp>
      <p:sp>
        <p:nvSpPr>
          <p:cNvPr id="123907" name="Θέση κειμένου 4"/>
          <p:cNvSpPr>
            <a:spLocks noGrp="1"/>
          </p:cNvSpPr>
          <p:nvPr>
            <p:ph type="body" sz="half" idx="1"/>
          </p:nvPr>
        </p:nvSpPr>
        <p:spPr>
          <a:xfrm>
            <a:off x="4500563" y="4508500"/>
            <a:ext cx="4319587" cy="1152525"/>
          </a:xfrm>
        </p:spPr>
        <p:txBody>
          <a:bodyPr/>
          <a:lstStyle/>
          <a:p>
            <a:r>
              <a:rPr lang="el-GR" smtClean="0"/>
              <a:t>Φορητός μαθητικός υπολογιστής</a:t>
            </a:r>
            <a:endParaRPr lang="en-GB" smtClean="0"/>
          </a:p>
        </p:txBody>
      </p:sp>
      <p:pic>
        <p:nvPicPr>
          <p:cNvPr id="123908" name="Content Placeholder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384300" y="4076700"/>
            <a:ext cx="2590800" cy="2114550"/>
          </a:xfrm>
        </p:spPr>
      </p:pic>
      <p:sp>
        <p:nvSpPr>
          <p:cNvPr id="123910"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5B3ED81-939B-46B8-AD7B-62FB628E7711}" type="slidenum">
              <a:rPr lang="en-US" sz="1200" smtClean="0">
                <a:solidFill>
                  <a:srgbClr val="B5A788"/>
                </a:solidFill>
              </a:rPr>
              <a:pPr>
                <a:spcBef>
                  <a:spcPct val="0"/>
                </a:spcBef>
                <a:buClrTx/>
                <a:buSzTx/>
                <a:buFontTx/>
                <a:buNone/>
              </a:pPr>
              <a:t>53</a:t>
            </a:fld>
            <a:endParaRPr lang="en-US" sz="1200" smtClean="0">
              <a:solidFill>
                <a:srgbClr val="B5A788"/>
              </a:solidFill>
            </a:endParaRPr>
          </a:p>
        </p:txBody>
      </p:sp>
      <p:pic>
        <p:nvPicPr>
          <p:cNvPr id="123911" name="Picture 7" descr="https://encrypted-tbn3.gstatic.com/images?q=tbn:ANd9GcT3Q7MCappINNP9Rt2UA8vGLf3vMBBJ6rECy93TxzzTuZ48EQk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474788"/>
            <a:ext cx="25241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2" name="Θέση κειμένου 4"/>
          <p:cNvSpPr txBox="1">
            <a:spLocks/>
          </p:cNvSpPr>
          <p:nvPr/>
        </p:nvSpPr>
        <p:spPr bwMode="auto">
          <a:xfrm>
            <a:off x="4500563" y="2133600"/>
            <a:ext cx="41751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r>
              <a:rPr lang="el-GR">
                <a:latin typeface="Corbel" panose="020B0503020204020204" pitchFamily="34" charset="0"/>
              </a:rPr>
              <a:t>Σταθερός υπολογιστής</a:t>
            </a:r>
            <a:endParaRPr lang="en-GB"/>
          </a:p>
        </p:txBody>
      </p:sp>
    </p:spTree>
    <p:extLst>
      <p:ext uri="{BB962C8B-B14F-4D97-AF65-F5344CB8AC3E}">
        <p14:creationId xmlns:p14="http://schemas.microsoft.com/office/powerpoint/2010/main" val="39286561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911225"/>
          </a:xfrm>
        </p:spPr>
        <p:txBody>
          <a:bodyPr/>
          <a:lstStyle/>
          <a:p>
            <a:pPr>
              <a:defRPr/>
            </a:pPr>
            <a:r>
              <a:rPr lang="el-GR" sz="3800" b="1" dirty="0" smtClean="0"/>
              <a:t>Είδη υπολογιστών</a:t>
            </a:r>
            <a:endParaRPr lang="el-GR" sz="3800" b="1" dirty="0"/>
          </a:p>
        </p:txBody>
      </p:sp>
      <p:sp>
        <p:nvSpPr>
          <p:cNvPr id="124932"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4C830FC-5A63-4B3F-987A-F0EBD090B56E}" type="slidenum">
              <a:rPr lang="en-US" sz="1200" smtClean="0">
                <a:solidFill>
                  <a:srgbClr val="B5A788"/>
                </a:solidFill>
              </a:rPr>
              <a:pPr>
                <a:spcBef>
                  <a:spcPct val="0"/>
                </a:spcBef>
                <a:buClrTx/>
                <a:buSzTx/>
                <a:buFontTx/>
                <a:buNone/>
              </a:pPr>
              <a:t>54</a:t>
            </a:fld>
            <a:endParaRPr lang="en-US" sz="1200" smtClean="0">
              <a:solidFill>
                <a:srgbClr val="B5A788"/>
              </a:solidFill>
            </a:endParaRPr>
          </a:p>
        </p:txBody>
      </p:sp>
      <p:sp>
        <p:nvSpPr>
          <p:cNvPr id="124933" name="Θέση κειμένου 4"/>
          <p:cNvSpPr txBox="1">
            <a:spLocks/>
          </p:cNvSpPr>
          <p:nvPr/>
        </p:nvSpPr>
        <p:spPr bwMode="auto">
          <a:xfrm>
            <a:off x="4938713" y="2133600"/>
            <a:ext cx="381000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r>
              <a:rPr lang="el-GR">
                <a:latin typeface="Corbel" panose="020B0503020204020204" pitchFamily="34" charset="0"/>
              </a:rPr>
              <a:t>Φορητή υπολογιστική συσκευή</a:t>
            </a:r>
            <a:endParaRPr lang="en-GB"/>
          </a:p>
        </p:txBody>
      </p:sp>
      <p:sp>
        <p:nvSpPr>
          <p:cNvPr id="124934" name="AutoShape 4" descr="data:image/jpeg;base64,/9j/4AAQSkZJRgABAQAAAQABAAD/2wCEAAkGBhQSEBQUExQVFBQVGBcXGBcXFxgYGBgXFxcVFBcYGBgYHCYeFxkjHBQXHy8gIycpLCwsFx4xNTAqNSYrLCkBCQoKDgwOGg8PGiwkHyQsLCksKSosLCosKSwsLCwsLCwsLCwpLCosLCwsKSwsKSwpLCwsLCwpLCwsLCksLCwsLP/AABEIANMA7wMBIgACEQEDEQH/xAAbAAACAwEBAQAAAAAAAAAAAAADBAIFBgABB//EAEYQAAEDAgQDBQUFBgIKAgMAAAECAxEABAUSITFBUWEGEyJxgTJSkaHBFEKx0fAHIzNyguFikhUWJCU0Q1Oi0vFzwqOy4v/EABkBAAMBAQEAAAAAAAAAAAAAAAECBAMABf/EADERAAICAQMCBAQEBwEAAAAAAAABAhEDEiExBEETIjJRYYGh0QUUcfAjM0KRweHxFf/aAAwDAQACEQMRAD8ATKq8mozXs1MUnuapChTRkK0rjqOUa5tVeOmotGmQrQyDXjgrwGpURUCpnDrjK4eqfrQCKigeKen1FGwhMbuRmQSY0P0qtNynXxDkdfxrseBKUx1+lVFugqXB4kZtRtImpM0blZtDgXxzD1vLTkIyzGkdJUddd9ulP4JhDsFlcqTugycozacdE6xvTF1gy21uJTBhRATurLrsY1J0+Faaz7u0ZC7taVOwP3IUJCTE5veV0286ZRl6R5KKVvk9wnsesNpkweYdaPGnnWHmNTcuxyCwT6Qo1RYh+0lpEBkoy66KQkEctRUMLxxLviEEnX15frlTyVGUd+S5d7SXhV4H1AADTKCPCACYVOpiT51H/W+9j+Mknq2n6CmsPcUVhXdaAEcQDMcQk025hebMuEbEwDJ0E7RNKtVbGrglyvoU47UXR/id0ryQR9aVd7ROTqhsjzI/GmriNBlI2MHeKoO0eINtIn7x2Tx9eQpVKTdBnjjHlGmbxm3SgrecS0kAHxBUqMAlKQkGYOnXfSvnnaP9oLj0oZltvbfxK8yNvIfOs7iOILdVKiY4DkPLhSKjp+NUxTS3JJNdj1y5JNRVcHaoJ/GuA/OnEH7S/KdJM/qausG7UutLSUrMDSJ3GxBrLRqDTTe9dQT6jhfbBatVKStP3k/eSOY18Qq6eCXBmTsa+Q2GIqbUFJMEH5EajyrcYDcd7AzEDhB24/29KRy08jxVlu5a0q5a0wGTOi1/H86mppZV4VECOIHAUrnGhtEirzV2aoV1AJLPXodoRqJpjgqnaIyqlRRWqIrHc1Tmgg0WlbAj2pMplYG0g/imvEivM0LT6/IoP0rrDQjjD+TIoaan6VnrG6KrgyNApMab661cdqUEJT7WilTlEkacvOPjVfb37YKQ4EhaAJnwqn6nSklXJtBWiz7cYkGbn90R3hEq09nXQzzPL86wr90oqlSpJkk8daHf4mXHFLJJKlEknczt9BSa35NUJIwcm9gqlJk8qt+zGIqYdCkawZynUH+1Z4q1orNyUEEUGrAnR9p/1i71suNkpkxA+7xIMUsnFu67teZS1QoLTmMySoA6yIiNuVYzs7jRGYA/xBPH2hoduh+QqwN+rxEq8ZBmNAREaaaHalejTw7+h6UMzcUvfb6UX+OdpSw42tbQWhcZtdUhOcACRBk/gK+d4neKedUte5MxwHIDoKYx3FFuFKVKJCBMcJP9gKqi5p+vKjBLkjzvzafYEregHYeZ+lHUN6Hk0Hr9KeycjG365UVLf5fWox+v15URS9RXAPA3oPOpp0VHPUVAuQmhOO6j9c6Bw6pvfyq/7H30PISpWUGNYnbTmPxrP2r3iPKK9snsqwdoKT6GAfwpWk+Rk2t0fW/9brNlcOKCjmOkEgoyggnKCAZPPhTL+IoclxCYbUMyI4pUdIkcqx912aYdc73xwYUqTpoEymANB+daRNslu3Shs+BMAc0iVHXkJMVllcdThFUa4telSk7KiK9y0QN1IIoajqA5KiW6bDdSDNdqOoR7upITTwt6kLWu1nULpFHAozWHqV7PxO3pG9NIwuBuZ8qVzRyixGKYsWwXBmGhSv021oqrMAgEk+Qn5VC6sEKlJcMEEEao0IiJ04UVvwF7BbjCkOCc8wdSFazx4ETWcxnDmVNLyIBdg+JUE7RKYTPrVj2f7PJtyrZxJECSlSdwfZSBB61oEuNxBabiI0BGnpS6lF02aRVrg+BXFupMyI/X/qlZre9pXWhfLS4AhtSJGh9oQBBE7ifhVPjPZXIguNyQNSnkOYjcVRrSq+/Bh4dp12M4DpU0rkRRWLJSjttwq9tOyKnYUnQHgdx/aulkiuTljk+AvYW0Qq5AcUUIAUSQJ4BI0g7kivor3YVpQltwapMSImQYOnp8Kz2GdnPsjalKla1JgAcjB3P60rVXeIlsMpGYSjUiCNAN+tTTyO9jeEXGj5h2xwv7PdKbkHwoII21T+c1QtKn4x861fb1feOhepIBSSeOxEfE1lbYanoQfz/Gtoy8tmMlcnZ7cGDH64ihJX4fWrTE8O0Chsr+/wCdVOQpnyimjK0CUKZEvVxc2oRNcnlWhmEK9I8xUCr2aivjXu4ogGbV3xEecVIL8QHMfMUohUKBpla/EOY/9UGgo+mYFjA7gCJzpAJnXTfhVpY3RLhSjRKdPWs32asS5bJUFAZSrTidz9Yp97E1IABCEFU5VAa6AZidNd49amU25M2cEkiyCamlFS7o14GyNays0oOLMxNeFIGpIA614lh5R8Ige8ogD0AMmrBWEgZFQFKCQJO2YbkJJIB/tSthSBIw9Skgpy685256DXyo7GGIB8agpXXpyTt6maYQFctfOu7lUzlE89PLnTXB8nUyZtxsFQeH640ooLTp3zaj7pyg+gmYplSzqDFJHDGOHhJ5c/WitKA1Jkk5gQSlWh3TH4ETTabXvPF4hM6KSAfUb/Glr3BlNCW3CDOWJAIPUA/ThQ7dV1mGTIoTqVf/AMwSfKjKKXDBGXuGOBpSsLlKQnU+EDbmQRPrpU1MA6gyDyqzuGZBSTB2JEHziZFU1uA06WydPQeWg09RU8lZTCKrY+e/tPw8oLbo2UFIPmDmHyUfhVjgqgWcsAZYQOasjbZUfPxirr9omF97YOx7TcOD+k+L/tKvhXzvEnSllEEpUHidDqJYYO48qv6fGs+JxfYkyTeHJqRq2bBtJnKKetb1IVpsNPXkKpOyTrt028pzUJypSoCPEZmY3MQa0GH4d3RgaqHHl0FRzxOLpsuhNTVousQs89v3gQSWxMEalO506b/GqjHb1KC2CCTkn6fStJhrsa5lJPy9RtVH2mwfvXQoDTLsNgZMgdOI6EU8NLquxhlVboy2JMhajPFQj4Hfpw9azV7gqkKKkglPTcfnW0Rh5dUqBOU/nH4UdWBKI1BjjtWkfSYN+amZrC0FaMqhI6iKVxPANND+j/ere7ZQ0ZJy9daM04HE8weNTa3F2irSmqZgLqwUlUERp8xuKUivol7haXEwrcbHj/7rKX2CKbVsVJ6b1XjzqWzJsmFrdFWw3nIEhPMnYCry37LoWiW3wXPdIgE8gZpZWGhIzp1TxE6jr/an8Lg6DWePKONDJkdXFhx403UkZt5ggkHQgkEHcEaEU00gFPi0VEA9Aad7QoBuldQiepypn1othh6rl1DaYSAQJOgAJ3JHKflWuu4pmLhUmjV9ilr+zlGRJSVHxr2APuydTWku8FadCAUxkBCcqiN9TptwrTdkkt2rQZyNumJzKSBwAEyTAhPLjvV2MFt3Dn7hhC+KkIg/FETpU+ly3izS1HZowTC1u/wkeH/qK0R6cVelWNpgwSQpZLi+Z0SP5UjQesmrYN1INVNqbKdKF8lES1prtR0tivSKK2AAyRXim5pgJqXd12wSsfZQhJUowkCSTwpVhVsvZxJ/qj5Gu7VWL7qEobjIDmUNlE8OGw5TvVLeMZG8vduQke4TJ5kpkVZ0/Sxzf10TZs7xb6bNW5hySJzLkkEmTrlEJ16A1JiwSnQT6mvnGFIUXCGlqQRqcqyn5A/StIxir6NO9Kv50pV+EK+dbZ/w+eN7TUv0MMHWxyq3Br9TW5NapO1FgqA4gEkbxvXjOPuCMzaFfyqKT8FAj50ZXa1kQHAtudBmEj4pJqR4skd6LI5Y3systMdadQW3dMySg9QoFJn0NYG/7L3DgCEthIStSivOClQyoQMuUaCETB11r6FjvZVLhK2oSs7j7quo5H5VlkMutupbVmSSpIg9SBpzHlQw53jtR7ms8MMtWaDszhCbWzbb4kZ1TvmVqR6aD0oqlAfWj4grxAcqSNd1ElelG+lJUhttzlUsVSsNhadvZ9YJ28h8qqUOrUsBI8I3MjU/kKtMUxxu1QO+1bV4ZCVKOffQAbQDqaGCEtV0YZV5XZnLC97oqknxGf18adGNA6Zt6qsW7XWKhAbczHQHL3Y15lR29DVe/axqDI5iq3GlRApb2W7yQTqBrtQioDSIpRi5SMs7pHH1ph10TXmzi06PUhJSVnq6VcbE0fvRQHF0iCwVzbIMAgEVW4upDJBR7Z4D2fNQqyW4IpNWG5iCa2hzuYye2xmnMxWSrXMc0njwq8wS9bb1UoJPUT+BmrFrBk5lIUkpCQNZEGfEI3NVN1hLYlSnMqAYCikmTroAPKrnT2JKcfMzQYV2mWq5QGlKyjNPEajkfIVv7btafvtpPVJymvi+E4wtpae5AVmUEwoa6mBEbH1r6RaKK0BUc/lU2ROL2NINSW5u2bWd9qYDCeVeuNAxI2/W1DuHQhKjKQQCfEdOkxrHlVMcUUqM5TbdgLt9DZAJMnhpoOZ6UEXiCR4tToBxk9BNU2JvPKCVOZQInwmI6kcD5/jVlgGFlAC1yVq9hJ3SDz8+Pw51zwRfYKySHug1NDcUocD8KdUzlOmp4+fGplMCSaV9NH3GWVlM/elImmrdxl1bSFBOVxKcxJhSVwQqDOkkA6c6VuyFqIImN/Pl6CuSwiBI2qTUoOuTdwc1ZTYkylNw817QbOmYhyQdoKgY+NKtstkSRBHBKlR+MfAVcvWSVKnKCedVj2FOT4cpHUqB/Aig87Xp2HhiVeamCcYBIKV5SOBGYH5ik8Twdx1IAU34STMqHCPdpxzDHyNA3/mV/wCNQWw+n/lz/KofWKZdXNJq+QPp8bd0P53MoBWJpNy3lxC1LzZJgH9aa60m5cOjdpz0AP4GgLvVcUOf5FflWCnTtG1JFg/cySTS1xckDTWkGbrvASJgcfwq+NqkMJUdCT8pJiqMcNUtUgr3Yph7cdeXWdvWtLbsZgtO5hJB/wAQ/PWq6zaTKwBISEqSBvrqdat8OgPKHAwQeUKj/wC1XuaqhslSi0Ud3ZBxJSoBSToQddDpWM7L2me0jfItxHoDp+NfR8QYyuEcND8f7zWJ7FLQlp8LWlsJuHySo6BKAlSj6D8Rzpex4zVOhVGF/vACcoCVrPOGkFxQHWAB5qFJXV6U5Q6hTK1bIWCmf5Z9oeVW5xdQcftnVJSslwW6yIHdvolJ+LSR5qjhSzgedcXaYiUKCmyll8AaLTlVpoBMTvG0TrSSxqXJrCTjwVdwtxBAUhSSTAkESeQnell3ZnYzVpgD6nWgpZzJaT3LU8hqtevEkgTyTFRcw/WajnFRdIs3aFbVBUZP68qbuH0txOp4Ab+vKhrYdU0440hRbbErcA0EbweJ14VdIwFu0sRd3ic7iwO5Z13UCU59ddPEeQ03NaY8LluzT+Fj/mv5Ln/Qnar+0KyqypWtKW0xv7UpHUySJ6006wE+AoAy6ZSNo0jWrvsrhqMPtDiV3Cn3BLSICcuYeAJGyVKGs/dT61P7M6403cPJAVcZ3PQqMacoKSOhFVadKtEXU545ZLTGkjLnDkDxJRChqIHH6VcYcrwJEEEDX5/nThY6VNtoCs3G2jBOkbLjCVH8fxFAVaakzqSCTG8aDjQ0ukDQAHz/ALUNVws8viazedG6wyOctZUkkA5TMCBJ4E6axymj29yQoqUlXh2jKSeGmv40ALV0+de5ldPnXLqWhvBHWLpJ1IUnzSfpXl1cgiRqBx+nx/CgNPEbBM84P51J5xSxBiN9B/emfUJqgLE0xdhnTXc6mjd3UwmvSKloosh3deKbok1FRpWgpkEtiKiWRRknSoOrAEkgDmTFZ0GwCrcVD7MKi5ibYHtA+QJqque1qEmEp+Jj5Cl0WNbM+LTubh5r7pdSR/KvxD4BUVqr9ADWUGYKsojhJrN3eOhbgcygKAA+ExodzrQH8dWrcmrYTpbhvg1OHuIQnMtSQSRpOugJ4elBGNNhyVKJGuw3rILvieNLuP8AWu8T4A1b2a7Ee06HrhpKZSFvssrVpoFJLio5EiEg9TyrK392juWS8gd2r7VbPlIjunF3AcCiBtolOp5DfSanE3DqZISvISpOqm3Gye7dAGpgEpIGsHpTNtdquM7jYSp5SYuLcn93cgCO8aPv+WoPzrhK42jzsiqTDvYWhwJZu1AKtPCVg+J21UMza07zlKY/qrMXF+rJ3KVqWnOShSwM4BBTA1OUEbgGDV7Z26rhvK0A6loFKUqH+0NgqktKB9pIMwRy86gvs6834zbuae63JHwkiudnodL08JY9bkk/i+C4sm0W7CEE7CTzJOp+ZrzDHW33iH0uhhKZ8KFZSeGdYEgRqIB4U32ItkvFZNup1aDBDpCWk9VyCpSzyymOm9XDuN4y0o5bNpbXBCNYHCCFBR/y+lJHEk7fIubPDH5cW/x+33Mv2V7TosTeJJVcMkw02dllRIKlSPDKAAdOWlafBezr1479txIhq3QMyGVeEBI1gg+y3tvqqq5HaK0ullu+ZNo/wWRlyngc4AUn+oRT2M9l719LaHLsvWen7xPiVl4KWlP8Qj3pIG+lbnnVqCLuf9N4ihCARZ2+pO2YTqY4FcBIHAAnnVjc3xvr9/IQLazZcTmHslYE/CU/BvrSOJ4w3boThmFDO65otwGYkeJRWN1xudkj4AbjHdoRhFkczi9bt4bJBjNPLgI5QNyaYzA/bqE/eqjw5Z67fKlMVebTcOJa1bSopSeYTp66g0EOA1jQx9CK64CuU0hP3ln5f/aol1sATmE7ajX51B4bL9YUCpRUFhCYlahPDXz4KogZnZU9Aog/BUUfDaO1o4CiJTQspGhzDzj61NK+vy/KuSQW2FAoSlGvVPeXwI/OhKuhxn0osCYRKqHcOhMkmAKXucTbQMy1BKRuVAgfGIrDdru24dHd20nmsgx6Dc+oFCOOU+A64rll5iHbZtJKZy6aGJnz5fOs3c9qMxJzFU8ayNt9sQvOghauRShfXZSSAfnTh7Zuz+/tmVEbkNpSfw1reXTTiuBVngaJvtAeYoisGubj94lEJ4SQmfIHel8L7bM6ZUNNn+RKf+6I+daz7ZcFBWlKXEASVtrS4kcZJQTHrU0lNdjTXF9zLns3dJH8L/uR/wCVQd7OXQ3aj+tH/lWgONO8hUnO0qdlJzFMidvj5U2FKfITLHA7nXwDT/Gj86Yw/shcvFMFCMxjxKM/AA6UfGu2LSW5C0kg/wAMElR0HLQDzonZf9p1qkQ8l5Kvu5Rm33Gh8q3WL3Qtx7sdtP2ZELl99PdAScmiiddBmmNt44/CFz2HtEOud2VKBKVJhRStsxBGdJ8QMTrrvSXbDtJ3zWjotWjMNTmuHeq49kckzHMmk/2eAAXGX2SW41nZBBk85GtbKCjwTZZxeyC3/ZruSp3MssqB75wlJeRkhSFoIAJIJ1mZGlM4biTlk+z31/39s4CtIQjvHCOEyJQDzk7HTlK5fbRdpuPtSm0EKadQW1rRKcydABCtTx668KvsOtH1Mzht+w6lA/hlhtETrByiUk9QK0RiZ1eDYQ8+Vov3mnFEk5ioakyfEtI48zVyz2axBod5Y4im5QPurXmB6alSfmKRPa5KXe5xaxaCjoHQ0NufHMOqT6Vz3Ydxs/a8IuApJ17sLBke6CdFD/CrXrTWKFHbFi6UbTFrdLTo8IciADw13b8wSk0u5h97hB721UbmzPiKN4B4wNv506cxRE4/Z3/+zYk0be5T4QvVMHoo6o/lVI60Ftu+wknuibqz93ikHjGpR5iU0ADFl2madUs4cyRd3UBRI/g++onaPvaaSZ4AUZtXdf7uw895cua3Nz7vvmeYkjpPvGlLBw3yl/6OH2ZLoH2pwjKUEEmEAGCojimPSrXD1tMtrtsPIShP/E3qiITHtZVbLcidvCmuQ0jM9oUNtXCm2tUNhLYPvFCQlR9VA0im7pnG321rSWUlLQQlLc7qSkkZz1UZPrVYaDAfX2rHMMyvQcz+VcWAXI0gR6Rwp5sghOVSTA4Eb0bD7UalyN5jeY4TwE1IodizUiscYC3ACNB+vyoV0yCskSI0EbadKd+yrkmAJPMacdK5vDua0+mppabO1IHhtwcwbX4knadx5cqcdZyqIqTimbZBdWpKABqtZHy/Ia182xr9sCC7ktkFYKwC4sEDKSASlG505x5GtPDk0Z+JFM3d7dobSVOKShI3UogD4msRjH7S0hRRaoLits6gQn+lO6vWPWsxi9yu8eLyirIgrWlBJJCQQhocgSYmOtMWVoG0jKMiuus+u4q3F0F7yMJ9V2iAug/cKzPrUeQ4DoANE+lQcYCEkARp61aG4GyxBiJB0jeBuKRvGAEzME6RE/HeP1pXpQwKPpJnlv1FSl4yQlRHlpP50ywsjdAV5zQkWZjWAZ46U7bqgamT02rWWwIp1d7FZeW6SrVIQOJSNR5VVKZKVksOOA8xIJ9RrWtuLVKxA9J3H51U31kG99eu369aKx45KpR+ZjNzTtMG12mv2IzEODksBXzEK+dVOK4z37qlqT3alRIGqZAAkAmRMDnRXbhb60ttIKlnQRJKvLkOtXlh2ZLAzJbD9xwJjuWj0J0cUOew4Toa8nPDBjleMsxSzTVSM79heDiWcgKlgKAgagjMD4ttOdXlj2Tu1cUNDoQD/wDjH1q9t+zK/tSbhaxISAUwSSrLlUSo9STWgQ3FRyzRKo4JsosM7EsNnM7L6uuidegMk9SaBgdm3h63Q8bhtDqilDiQhSEpB8M6GVx8uFaoGvHWwpJSoBSVCCCJBHUcf1FZ/mFfBoumaXJNWPXdq3mWG8RsSPaSlIWlJ95IGUjrBHUUunszbXg+04S8bd9OpbBKYPIp3R6Sk1Rtrfw5ZctiXLfdxlRkpHEjmP8AF/mB3p84S1dRd4a6Le4G6JyJKtynk2rofCapUk1aJ3F8Df8AruR/smMWw5d5lkHhmgf/ALIPpQX+yL9sftWEv521a93mCsw5Dg4Oh1FTHbNLg+y4xb5FbZyggfzQNUn/ABIkVJjsXcMfv8Ku0uNnXuyoEHpPsq9YNMILKx6zvj3WItG2uBpnMpg/zRKfJUjrTlngOIWAzWTiL22OoQTJj/Drv/KfSh3fbFtcNYvYlCtu8CT8R94f0qNJO2VvaFL9jifdNLmUFQUdvdMTEjRSZogPcbxF+5aCbazNsp0n7RqGwuDoCrwmN50nhQWG20BCLx4PZYDdjajwlXAKjfXnr1ql72xUr97d3lwT91ObX0j61qMNSGkpNvam0bWQnvHP+IeJMBtpJJKSr3joBrwoBe5UY7dKW+srCUkQnKn2UBICQgRwTEelVa1U5ftkOLBiQpQMbSCQY6UiulOPpuDYWtlaVKIIgpUBxChBGtP3TWd5TgJSFZfCNgQlKTHIHLMdaAm9V7o+dS+0K6eg/OoPzDqrLfCQ827lGyfM61h+0P7VVJCk2yRIOUqUANYJEJ34cfhV9drWoHU1j8UZzLULhoOtnkIWCNiFiFHjoSd6fHlV+YSeN1sUF/jq7ttIW8SVAKdzK1KhIhIJACBrAHM9IFh1m0g5syQkHU+0d+PIeho912KaeM2z4B/6T2h8goD8UjzqixHBLi11W2pI972kHyUJT869bp+oguxBkxyZpWHQoENZspUPgmQNPNR+FWb1qpI8QPnz9aruytzmbhaJ6jh+VXSm4MpcUPgdOUbRVT6nH3lt++wscM3wiqubiPZTlHXWfpXOOHJmkAnko6/5dZ6SafVbIO+s78PkNqj9haiMg+J/Osf/AEscXtb+Rt+RnJb0VzdwmMuUE+94UDymSD6yadtsO8IVoDyEnTrppTFtaoR7KEp8hTQNJl/FYv0x/uHF+HOPMhI4co7fM/XWag5gBcP71wkcEpED1J1NWqamDXm5OtyT24PQj00F2F7DDG2Z7tITmEE8SORPLptTqaHmrwvVG5N8m6SXAwDUVO0qp6guXNLYbGXbuKUcxE0s9dikEXiVPoZKghayB4gQBm2nz0jzFPGLfBnKaRaKvOM1RLsy26Fs96wtWxQhZbI6wCUjp4h0FPNrQhx9i7CmnEKQtDiScpbzpBPkZnyJGhFQesMT9lDrbiPuuHLJHDUj86rxwcOWR5ZqXCHz2nukN5Ly1TdM+8kZk+ekhB8sppaydsyvPZ3Ltg97qyS2TyzDYeealrP/AEnbyRkeJIETqnr92RVg/hyUI73FnmgpySltCE5wOYWgZj5ajrW6ZjJt8l052sumUZMStm37cxLyQFJg/eMSk/BJrIj7E48o29m/ckkkJGZLaRwA6edeYRjriFLbs2nbtknwB0eFJ4GBpPHcbDSrv/Q+IhJcuLtmzQeACZHSdp8lGixSwtEXbTcpZsrBsDVSyFKA/pgT5mg2typ9ZVbrW+6nRy+dAQ1bo3X3KYgKieE1QLXYBcTcYncE6AlWQn8SPKa1pw1xNsE3AZQSM6bVPgYaROrlwQZWB7swTprrBQDNX6fGogQCZAPJXiE9YIqtdTV7i7Z7wkkkkAkqACiSPaUkeyVe1l4ZgOFVD6KRjH08V6BQpoqK8qj0ggAoFxYpVwo81Faq4BQX/ZltWsa1VOW77E5F5k8Ur1BHI/3rXKd01qix0FaNCBGvQ8KZbcHaU+SgCVZjCUJBMwIG+8JSIFeLUakGuaifkPzqBSFbGY5UWx6ok2qjJFAYRTugEkgDrS2FEUiKJmpM3CnDDY0947eg4+dXVnhAjxyT5/lQs7UhLvqibir5GFte4PWT+NHFqgbJSPICgdqMyHidgT5AmpptXTshXrp+Nakpr3JXA1Myj2GOgCconrP4V4nBwfaWo+UD86su1eF99aOoEhQGdJG4KfFp6Aj1rMYe2tpoBT6z/Mqf8piQNedV4IRkrJM05J0Wj7jNuJCUlfImVefEj0FVOKdnFXF04sEDvGgESdQ4nKUk8ADlI560jdMJQfAVkxGpmPLqeZJNEw91S7luDlyturHLMlIyz6x8TViiorYm5e5YNYul+2Dj7eZ+1PdvJjxLaVKVac9CfNJ51VM4XaL1YxBbKT9xSojpqU0/it1Dzd7b6ouAG3EkbOEeEkeYB80HnSb2IW2aLywU2ripA0PXQifiaDCydv2dAVmYxIFzqoGf+786s3LK3tEldwsX965CW2z4spO2mvz8gONU6k4M4NC60f6/qFCrjAnmWj/u20cuHzoH3QQhPUEwB6R50f1FYTEXr5tKEP3FrZBUKCUwVDXbUx8KrVMWinMzz9ziLnutpVl8pHDyNOXoaQpQcQMSxFw+IJGZDQ90QI022+HF9QxQNhwJtbJrQBJjwjhO4/DyruDuRqyu7oIy2lk1YNx4nnsoIHMp3P8AVNDw23W8nMgl1KnAltx3e6uiYDqk/wDQZSFKCdvDzmFHvsoWk3d05iL59lhnVueAyp0+J9KsMRxS5aKDlAvHklq1tm4Itm1e0sxoXCABOw8gaZAYrieHoZdW22ouBKiCtRzFS/vqJ5leaqt1qrAWZbAbJko8JO8kaE9dZoS0Vm+RjbiiTQ01MGvNo9E9Kqgo17NQdVQCgDiqrsQYltXWrA1BaNIoBMNatALUXSVe6k+yPMcfWnzfo2SCryED41evYYCNvlQG8JApHNhRS96s7JCfPU00zguYgrUV9Dt8KtfsW21NhiOFJqZzQC3tkp2FOIUKCU10Gu1AoZzipB4UmSa8RNDUGh7vRXF+loNehJo2cEW8K+dYk/3S1oA1QYBO0aFPyivoKkVgu3tnkeQ5rDiY0H3kf2Kfgar6Wfnonzx8tlOu9lQJUTPIR86scER/tKYHtNP6czCT6kx8qzzK4MQB561Y2t05KVtauNHMCRorcEHgQQSK9IkTOtmFmwSWSleRS+9b1zQTKR0IjMI9DoRU8O7SOBIIuCgEwEvp7xB/rAketWTVp9oWbiyIauB/Ft1aZjxgHcH9QaReYzOFTKUodn97bO6eMfeTMT5ihyFouGb28MFNnavE7OIykeepp1+7ugj/AHg+i0YP/LZjvXB7qcpJA561nhhN8VFwMqbO57hYCj1Kc0KPzo2Gdx3hcu2b26UNypCsqQNgoaE/GOlBCsusP7UPOp7nCrIIQNO8UmfVR9kH+YqrsRwxDUKxe7LykyU2zZO/kIgdYT51K67Z3TyUs2baLVg6B0qQIG240b8gCqp/YsPw1Pe3DgvrlXiCZzCfegkiP8S5PIU6/f8A0VhcFduXRGG2Ddq2r/nuATHMaSr/ALhUlY41h7hbYJvL9yQ4+rUJO515JAnKNNNTpFcgXV40u6u3l2tkIhpuZUlRCRoBJBkakGZ0EUw1bW7KFtWzPdLKJWV+J8oJSnxT/CScw00J93jXKjisbvgvXUHjNerNcLJXGpmzUP19aDj7AUjZV7vUJqdeYemeqNAcohNBUdaVjI9IrlJr3lXcaUJ4RQymj1DLSsIBLeopjLUWk60wU0tBsXKaj3NHIrstLRwutqK5LUUwUa1xTQoIJLdSCKIE1NKa44ApFZ3t3hRdsyU+02pKwensq+Sp9K1mWoP2oWlSDsoFJ/qBH1poPTJMSa1RaPibGHyRMqPwG1XFk0duHIbDb8Jmlrq1IkHwlBIVP+HRQ9In41O1cy7+z8yR9OHwr20eaHfsUkyFFLjY0W3OZBGu/Ea/OpXOMIVCMRZDmnhuGgAv121/UGm7ZPeH3EjlormOidOfCK66aDgWg+yNQTvPTy/WtPyLdC9rZNkg22KqQB7KXFFJHQyR+FaG1scVSM7F0xcDlCDPrl+tYlzs2CevDkf1+poKMOWyvwKWgjUqQSCORkUKDq+BpMaxq7SFd5aqt3T7TjSQptf/AMjagUq8wQfPaqqwumy0HX7MjxQH2hlSFT96CMpHn6Udntnfsx++DqY2dSFehO8+tHsv2j3SXc32dpSV6LQkKGfrEnX0NDcFoaSWC4guYmtKELEt95nEIUFDUb7TMH5VpMLyqRdvpjK4ttts6kqU659oWZOuqS0OgSBwrPI7S4W6s95hyg8o+wlAMkgcAU7/AMtbF9PdJt7cNpDgQ5cuJHsNlyGUDT3Q4oD/AOMUUASbRrqKN9noq2/1+ulSSjlTCB0UQ11dXknqkFVAb15XUjGQQb13GurqVjIlUTXV1BhPWPao6q6uoIDBmva6uoHHid69NdXUox43RRXV1BHBBXsV1dTCnzfHmwL5+B94fNImqC3WS5vtH0rq6vYh6UedLllm4qEuRp+8SPQoJI+NFv8AQpA0AE+ug+p+Ne11bIyYZCRkV0AI+f69KA9/wyjxMyefGurq5HMr7lkGDHCfw/OksVMIEaa+um2tdXUAH0zsQ6VIbWqCspEqIGY6c96rrG6Upl51SiXHb1ttauJbSQUo6JEDQaV1dSx/z9zSRc5vD6GmBsK6up2Yn//Z"/>
          <p:cNvSpPr>
            <a:spLocks noChangeAspect="1" noChangeArrowheads="1"/>
          </p:cNvSpPr>
          <p:nvPr/>
        </p:nvSpPr>
        <p:spPr bwMode="auto">
          <a:xfrm>
            <a:off x="155575" y="-960438"/>
            <a:ext cx="2276475" cy="200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pic>
        <p:nvPicPr>
          <p:cNvPr id="12493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919288"/>
            <a:ext cx="227647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6" name="Picture 10" descr="https://encrypted-tbn0.gstatic.com/images?q=tbn:ANd9GcQreQ9Jb8LXbAVkFjtO_QvAaMnPkXA4PJz4PWHB4pEzRSEECK2qhw"/>
          <p:cNvPicPr>
            <a:picLocks noChangeAspect="1" noChangeArrowheads="1"/>
          </p:cNvPicPr>
          <p:nvPr/>
        </p:nvPicPr>
        <p:blipFill>
          <a:blip r:embed="rId3">
            <a:extLst>
              <a:ext uri="{28A0092B-C50C-407E-A947-70E740481C1C}">
                <a14:useLocalDpi xmlns:a14="http://schemas.microsoft.com/office/drawing/2010/main" val="0"/>
              </a:ext>
            </a:extLst>
          </a:blip>
          <a:srcRect t="48358" r="42284" b="22449"/>
          <a:stretch>
            <a:fillRect/>
          </a:stretch>
        </p:blipFill>
        <p:spPr bwMode="auto">
          <a:xfrm>
            <a:off x="2921000" y="2259013"/>
            <a:ext cx="619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7" name="Picture 10" descr="https://encrypted-tbn0.gstatic.com/images?q=tbn:ANd9GcQreQ9Jb8LXbAVkFjtO_QvAaMnPkXA4PJz4PWHB4pEzRSEECK2qhw"/>
          <p:cNvPicPr>
            <a:picLocks noChangeAspect="1" noChangeArrowheads="1"/>
          </p:cNvPicPr>
          <p:nvPr/>
        </p:nvPicPr>
        <p:blipFill>
          <a:blip r:embed="rId3">
            <a:extLst>
              <a:ext uri="{28A0092B-C50C-407E-A947-70E740481C1C}">
                <a14:useLocalDpi xmlns:a14="http://schemas.microsoft.com/office/drawing/2010/main" val="0"/>
              </a:ext>
            </a:extLst>
          </a:blip>
          <a:srcRect t="48358" r="42284" b="22449"/>
          <a:stretch>
            <a:fillRect/>
          </a:stretch>
        </p:blipFill>
        <p:spPr bwMode="auto">
          <a:xfrm>
            <a:off x="2301875" y="2133600"/>
            <a:ext cx="619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4991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911225"/>
          </a:xfrm>
        </p:spPr>
        <p:txBody>
          <a:bodyPr/>
          <a:lstStyle/>
          <a:p>
            <a:pPr>
              <a:defRPr/>
            </a:pPr>
            <a:r>
              <a:rPr lang="el-GR" sz="3800" b="1" dirty="0" smtClean="0"/>
              <a:t>Ψηφιακές τεχνολογίες</a:t>
            </a:r>
            <a:endParaRPr lang="el-GR" sz="3800" b="1" dirty="0"/>
          </a:p>
        </p:txBody>
      </p:sp>
      <p:sp>
        <p:nvSpPr>
          <p:cNvPr id="125956"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B45F66A-E1FC-41C7-AB3A-89DF5C565AD4}" type="slidenum">
              <a:rPr lang="en-US" sz="1200" smtClean="0">
                <a:solidFill>
                  <a:srgbClr val="B5A788"/>
                </a:solidFill>
              </a:rPr>
              <a:pPr>
                <a:spcBef>
                  <a:spcPct val="0"/>
                </a:spcBef>
                <a:buClrTx/>
                <a:buSzTx/>
                <a:buFontTx/>
                <a:buNone/>
              </a:pPr>
              <a:t>55</a:t>
            </a:fld>
            <a:endParaRPr lang="en-US" sz="1200" smtClean="0">
              <a:solidFill>
                <a:srgbClr val="B5A788"/>
              </a:solidFill>
            </a:endParaRPr>
          </a:p>
        </p:txBody>
      </p:sp>
      <p:sp>
        <p:nvSpPr>
          <p:cNvPr id="125957" name="Θέση κειμένου 4"/>
          <p:cNvSpPr txBox="1">
            <a:spLocks/>
          </p:cNvSpPr>
          <p:nvPr/>
        </p:nvSpPr>
        <p:spPr bwMode="auto">
          <a:xfrm>
            <a:off x="1258888" y="1557338"/>
            <a:ext cx="74898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r>
              <a:rPr lang="el-GR">
                <a:latin typeface="Corbel" panose="020B0503020204020204" pitchFamily="34" charset="0"/>
              </a:rPr>
              <a:t>Κάμερες</a:t>
            </a:r>
            <a:endParaRPr lang="en-US">
              <a:latin typeface="Corbel" panose="020B0503020204020204" pitchFamily="34" charset="0"/>
            </a:endParaRPr>
          </a:p>
          <a:p>
            <a:r>
              <a:rPr lang="el-GR">
                <a:latin typeface="Corbel" panose="020B0503020204020204" pitchFamily="34" charset="0"/>
              </a:rPr>
              <a:t>Φωτογραφικές μηχανές </a:t>
            </a:r>
          </a:p>
          <a:p>
            <a:r>
              <a:rPr lang="el-GR">
                <a:latin typeface="Corbel" panose="020B0503020204020204" pitchFamily="34" charset="0"/>
              </a:rPr>
              <a:t>Κινητά τηλέφωνα </a:t>
            </a:r>
          </a:p>
          <a:p>
            <a:r>
              <a:rPr lang="el-GR">
                <a:latin typeface="Corbel" panose="020B0503020204020204" pitchFamily="34" charset="0"/>
              </a:rPr>
              <a:t>Ταμπλέτες </a:t>
            </a:r>
          </a:p>
          <a:p>
            <a:r>
              <a:rPr lang="el-GR">
                <a:latin typeface="Corbel" panose="020B0503020204020204" pitchFamily="34" charset="0"/>
              </a:rPr>
              <a:t>Ψηφιακοί καταγραφείς </a:t>
            </a:r>
          </a:p>
          <a:p>
            <a:endParaRPr lang="el-GR">
              <a:latin typeface="Corbel" panose="020B0503020204020204" pitchFamily="34" charset="0"/>
            </a:endParaRPr>
          </a:p>
          <a:p>
            <a:endParaRPr lang="en-GB"/>
          </a:p>
        </p:txBody>
      </p:sp>
      <p:sp>
        <p:nvSpPr>
          <p:cNvPr id="125958" name="AutoShape 4" descr="data:image/jpeg;base64,/9j/4AAQSkZJRgABAQAAAQABAAD/2wCEAAkGBhQSEBQUExQVFBQVGBcXGBcXFxgYGBgXFxcVFBcYGBgYHCYeFxkjHBQXHy8gIycpLCwsFx4xNTAqNSYrLCkBCQoKDgwOGg8PGiwkHyQsLCksKSosLCosKSwsLCwsLCwsLCwpLCosLCwsKSwsKSwpLCwsLCwpLCwsLCksLCwsLP/AABEIANMA7wMBIgACEQEDEQH/xAAbAAACAwEBAQAAAAAAAAAAAAADBAIFBgABB//EAEYQAAEDAgQDBQUFBgIKAgMAAAECAxEABAUSITFBUWEGEyJxgTJSkaHBFEKx0fAHIzNyguFikhUWJCU0Q1Oi0vFzwqOy4v/EABkBAAMBAQEAAAAAAAAAAAAAAAECBAMABf/EADERAAICAQMCBAQEBwEAAAAAAAABAhEDEiExBEETIjJRYYGh0QUUcfAjM0KRweHxFf/aAAwDAQACEQMRAD8ATKq8mozXs1MUnuapChTRkK0rjqOUa5tVeOmotGmQrQyDXjgrwGpURUCpnDrjK4eqfrQCKigeKen1FGwhMbuRmQSY0P0qtNynXxDkdfxrseBKUx1+lVFugqXB4kZtRtImpM0blZtDgXxzD1vLTkIyzGkdJUddd9ulP4JhDsFlcqTugycozacdE6xvTF1gy21uJTBhRATurLrsY1J0+Faaz7u0ZC7taVOwP3IUJCTE5veV0286ZRl6R5KKVvk9wnsesNpkweYdaPGnnWHmNTcuxyCwT6Qo1RYh+0lpEBkoy66KQkEctRUMLxxLviEEnX15frlTyVGUd+S5d7SXhV4H1AADTKCPCACYVOpiT51H/W+9j+Mknq2n6CmsPcUVhXdaAEcQDMcQk025hebMuEbEwDJ0E7RNKtVbGrglyvoU47UXR/id0ryQR9aVd7ROTqhsjzI/GmriNBlI2MHeKoO0eINtIn7x2Tx9eQpVKTdBnjjHlGmbxm3SgrecS0kAHxBUqMAlKQkGYOnXfSvnnaP9oLj0oZltvbfxK8yNvIfOs7iOILdVKiY4DkPLhSKjp+NUxTS3JJNdj1y5JNRVcHaoJ/GuA/OnEH7S/KdJM/qausG7UutLSUrMDSJ3GxBrLRqDTTe9dQT6jhfbBatVKStP3k/eSOY18Qq6eCXBmTsa+Q2GIqbUFJMEH5EajyrcYDcd7AzEDhB24/29KRy08jxVlu5a0q5a0wGTOi1/H86mppZV4VECOIHAUrnGhtEirzV2aoV1AJLPXodoRqJpjgqnaIyqlRRWqIrHc1Tmgg0WlbAj2pMplYG0g/imvEivM0LT6/IoP0rrDQjjD+TIoaan6VnrG6KrgyNApMab661cdqUEJT7WilTlEkacvOPjVfb37YKQ4EhaAJnwqn6nSklXJtBWiz7cYkGbn90R3hEq09nXQzzPL86wr90oqlSpJkk8daHf4mXHFLJJKlEknczt9BSa35NUJIwcm9gqlJk8qt+zGIqYdCkawZynUH+1Z4q1orNyUEEUGrAnR9p/1i71suNkpkxA+7xIMUsnFu67teZS1QoLTmMySoA6yIiNuVYzs7jRGYA/xBPH2hoduh+QqwN+rxEq8ZBmNAREaaaHalejTw7+h6UMzcUvfb6UX+OdpSw42tbQWhcZtdUhOcACRBk/gK+d4neKedUte5MxwHIDoKYx3FFuFKVKJCBMcJP9gKqi5p+vKjBLkjzvzafYEregHYeZ+lHUN6Hk0Hr9KeycjG365UVLf5fWox+v15URS9RXAPA3oPOpp0VHPUVAuQmhOO6j9c6Bw6pvfyq/7H30PISpWUGNYnbTmPxrP2r3iPKK9snsqwdoKT6GAfwpWk+Rk2t0fW/9brNlcOKCjmOkEgoyggnKCAZPPhTL+IoclxCYbUMyI4pUdIkcqx912aYdc73xwYUqTpoEymANB+daRNslu3Shs+BMAc0iVHXkJMVllcdThFUa4telSk7KiK9y0QN1IIoajqA5KiW6bDdSDNdqOoR7upITTwt6kLWu1nULpFHAozWHqV7PxO3pG9NIwuBuZ8qVzRyixGKYsWwXBmGhSv021oqrMAgEk+Qn5VC6sEKlJcMEEEao0IiJ04UVvwF7BbjCkOCc8wdSFazx4ETWcxnDmVNLyIBdg+JUE7RKYTPrVj2f7PJtyrZxJECSlSdwfZSBB61oEuNxBabiI0BGnpS6lF02aRVrg+BXFupMyI/X/qlZre9pXWhfLS4AhtSJGh9oQBBE7ifhVPjPZXIguNyQNSnkOYjcVRrSq+/Bh4dp12M4DpU0rkRRWLJSjttwq9tOyKnYUnQHgdx/aulkiuTljk+AvYW0Qq5AcUUIAUSQJ4BI0g7kivor3YVpQltwapMSImQYOnp8Kz2GdnPsjalKla1JgAcjB3P60rVXeIlsMpGYSjUiCNAN+tTTyO9jeEXGj5h2xwv7PdKbkHwoII21T+c1QtKn4x861fb1feOhepIBSSeOxEfE1lbYanoQfz/Gtoy8tmMlcnZ7cGDH64ihJX4fWrTE8O0Chsr+/wCdVOQpnyimjK0CUKZEvVxc2oRNcnlWhmEK9I8xUCr2aivjXu4ogGbV3xEecVIL8QHMfMUohUKBpla/EOY/9UGgo+mYFjA7gCJzpAJnXTfhVpY3RLhSjRKdPWs32asS5bJUFAZSrTidz9Yp97E1IABCEFU5VAa6AZidNd49amU25M2cEkiyCamlFS7o14GyNays0oOLMxNeFIGpIA614lh5R8Ige8ogD0AMmrBWEgZFQFKCQJO2YbkJJIB/tSthSBIw9Skgpy685256DXyo7GGIB8agpXXpyTt6maYQFctfOu7lUzlE89PLnTXB8nUyZtxsFQeH640ooLTp3zaj7pyg+gmYplSzqDFJHDGOHhJ5c/WitKA1Jkk5gQSlWh3TH4ETTabXvPF4hM6KSAfUb/Glr3BlNCW3CDOWJAIPUA/ThQ7dV1mGTIoTqVf/AMwSfKjKKXDBGXuGOBpSsLlKQnU+EDbmQRPrpU1MA6gyDyqzuGZBSTB2JEHziZFU1uA06WydPQeWg09RU8lZTCKrY+e/tPw8oLbo2UFIPmDmHyUfhVjgqgWcsAZYQOasjbZUfPxirr9omF97YOx7TcOD+k+L/tKvhXzvEnSllEEpUHidDqJYYO48qv6fGs+JxfYkyTeHJqRq2bBtJnKKetb1IVpsNPXkKpOyTrt028pzUJypSoCPEZmY3MQa0GH4d3RgaqHHl0FRzxOLpsuhNTVousQs89v3gQSWxMEalO506b/GqjHb1KC2CCTkn6fStJhrsa5lJPy9RtVH2mwfvXQoDTLsNgZMgdOI6EU8NLquxhlVboy2JMhajPFQj4Hfpw9azV7gqkKKkglPTcfnW0Rh5dUqBOU/nH4UdWBKI1BjjtWkfSYN+amZrC0FaMqhI6iKVxPANND+j/ere7ZQ0ZJy9daM04HE8weNTa3F2irSmqZgLqwUlUERp8xuKUivol7haXEwrcbHj/7rKX2CKbVsVJ6b1XjzqWzJsmFrdFWw3nIEhPMnYCry37LoWiW3wXPdIgE8gZpZWGhIzp1TxE6jr/an8Lg6DWePKONDJkdXFhx403UkZt5ggkHQgkEHcEaEU00gFPi0VEA9Aad7QoBuldQiepypn1othh6rl1DaYSAQJOgAJ3JHKflWuu4pmLhUmjV9ilr+zlGRJSVHxr2APuydTWku8FadCAUxkBCcqiN9TptwrTdkkt2rQZyNumJzKSBwAEyTAhPLjvV2MFt3Dn7hhC+KkIg/FETpU+ly3izS1HZowTC1u/wkeH/qK0R6cVelWNpgwSQpZLi+Z0SP5UjQesmrYN1INVNqbKdKF8lES1prtR0tivSKK2AAyRXim5pgJqXd12wSsfZQhJUowkCSTwpVhVsvZxJ/qj5Gu7VWL7qEobjIDmUNlE8OGw5TvVLeMZG8vduQke4TJ5kpkVZ0/Sxzf10TZs7xb6bNW5hySJzLkkEmTrlEJ16A1JiwSnQT6mvnGFIUXCGlqQRqcqyn5A/StIxir6NO9Kv50pV+EK+dbZ/w+eN7TUv0MMHWxyq3Br9TW5NapO1FgqA4gEkbxvXjOPuCMzaFfyqKT8FAj50ZXa1kQHAtudBmEj4pJqR4skd6LI5Y3systMdadQW3dMySg9QoFJn0NYG/7L3DgCEthIStSivOClQyoQMuUaCETB11r6FjvZVLhK2oSs7j7quo5H5VlkMutupbVmSSpIg9SBpzHlQw53jtR7ms8MMtWaDszhCbWzbb4kZ1TvmVqR6aD0oqlAfWj4grxAcqSNd1ElelG+lJUhttzlUsVSsNhadvZ9YJ28h8qqUOrUsBI8I3MjU/kKtMUxxu1QO+1bV4ZCVKOffQAbQDqaGCEtV0YZV5XZnLC97oqknxGf18adGNA6Zt6qsW7XWKhAbczHQHL3Y15lR29DVe/axqDI5iq3GlRApb2W7yQTqBrtQioDSIpRi5SMs7pHH1ph10TXmzi06PUhJSVnq6VcbE0fvRQHF0iCwVzbIMAgEVW4upDJBR7Z4D2fNQqyW4IpNWG5iCa2hzuYye2xmnMxWSrXMc0njwq8wS9bb1UoJPUT+BmrFrBk5lIUkpCQNZEGfEI3NVN1hLYlSnMqAYCikmTroAPKrnT2JKcfMzQYV2mWq5QGlKyjNPEajkfIVv7btafvtpPVJymvi+E4wtpae5AVmUEwoa6mBEbH1r6RaKK0BUc/lU2ROL2NINSW5u2bWd9qYDCeVeuNAxI2/W1DuHQhKjKQQCfEdOkxrHlVMcUUqM5TbdgLt9DZAJMnhpoOZ6UEXiCR4tToBxk9BNU2JvPKCVOZQInwmI6kcD5/jVlgGFlAC1yVq9hJ3SDz8+Pw51zwRfYKySHug1NDcUocD8KdUzlOmp4+fGplMCSaV9NH3GWVlM/elImmrdxl1bSFBOVxKcxJhSVwQqDOkkA6c6VuyFqIImN/Pl6CuSwiBI2qTUoOuTdwc1ZTYkylNw817QbOmYhyQdoKgY+NKtstkSRBHBKlR+MfAVcvWSVKnKCedVj2FOT4cpHUqB/Aig87Xp2HhiVeamCcYBIKV5SOBGYH5ik8Twdx1IAU34STMqHCPdpxzDHyNA3/mV/wCNQWw+n/lz/KofWKZdXNJq+QPp8bd0P53MoBWJpNy3lxC1LzZJgH9aa60m5cOjdpz0AP4GgLvVcUOf5FflWCnTtG1JFg/cySTS1xckDTWkGbrvASJgcfwq+NqkMJUdCT8pJiqMcNUtUgr3Yph7cdeXWdvWtLbsZgtO5hJB/wAQ/PWq6zaTKwBISEqSBvrqdat8OgPKHAwQeUKj/wC1XuaqhslSi0Ud3ZBxJSoBSToQddDpWM7L2me0jfItxHoDp+NfR8QYyuEcND8f7zWJ7FLQlp8LWlsJuHySo6BKAlSj6D8Rzpex4zVOhVGF/vACcoCVrPOGkFxQHWAB5qFJXV6U5Q6hTK1bIWCmf5Z9oeVW5xdQcftnVJSslwW6yIHdvolJ+LSR5qjhSzgedcXaYiUKCmyll8AaLTlVpoBMTvG0TrSSxqXJrCTjwVdwtxBAUhSSTAkESeQnell3ZnYzVpgD6nWgpZzJaT3LU8hqtevEkgTyTFRcw/WajnFRdIs3aFbVBUZP68qbuH0txOp4Ab+vKhrYdU0440hRbbErcA0EbweJ14VdIwFu0sRd3ic7iwO5Z13UCU59ddPEeQ03NaY8LluzT+Fj/mv5Ln/Qnar+0KyqypWtKW0xv7UpHUySJ6006wE+AoAy6ZSNo0jWrvsrhqMPtDiV3Cn3BLSICcuYeAJGyVKGs/dT61P7M6403cPJAVcZ3PQqMacoKSOhFVadKtEXU545ZLTGkjLnDkDxJRChqIHH6VcYcrwJEEEDX5/nThY6VNtoCs3G2jBOkbLjCVH8fxFAVaakzqSCTG8aDjQ0ukDQAHz/ALUNVws8viazedG6wyOctZUkkA5TMCBJ4E6axymj29yQoqUlXh2jKSeGmv40ALV0+de5ldPnXLqWhvBHWLpJ1IUnzSfpXl1cgiRqBx+nx/CgNPEbBM84P51J5xSxBiN9B/emfUJqgLE0xdhnTXc6mjd3UwmvSKloosh3deKbok1FRpWgpkEtiKiWRRknSoOrAEkgDmTFZ0GwCrcVD7MKi5ibYHtA+QJqque1qEmEp+Jj5Cl0WNbM+LTubh5r7pdSR/KvxD4BUVqr9ADWUGYKsojhJrN3eOhbgcygKAA+ExodzrQH8dWrcmrYTpbhvg1OHuIQnMtSQSRpOugJ4elBGNNhyVKJGuw3rILvieNLuP8AWu8T4A1b2a7Ee06HrhpKZSFvssrVpoFJLio5EiEg9TyrK392juWS8gd2r7VbPlIjunF3AcCiBtolOp5DfSanE3DqZISvISpOqm3Gye7dAGpgEpIGsHpTNtdquM7jYSp5SYuLcn93cgCO8aPv+WoPzrhK42jzsiqTDvYWhwJZu1AKtPCVg+J21UMza07zlKY/qrMXF+rJ3KVqWnOShSwM4BBTA1OUEbgGDV7Z26rhvK0A6loFKUqH+0NgqktKB9pIMwRy86gvs6834zbuae63JHwkiudnodL08JY9bkk/i+C4sm0W7CEE7CTzJOp+ZrzDHW33iH0uhhKZ8KFZSeGdYEgRqIB4U32ItkvFZNup1aDBDpCWk9VyCpSzyymOm9XDuN4y0o5bNpbXBCNYHCCFBR/y+lJHEk7fIubPDH5cW/x+33Mv2V7TosTeJJVcMkw02dllRIKlSPDKAAdOWlafBezr1479txIhq3QMyGVeEBI1gg+y3tvqqq5HaK0ullu+ZNo/wWRlyngc4AUn+oRT2M9l719LaHLsvWen7xPiVl4KWlP8Qj3pIG+lbnnVqCLuf9N4ihCARZ2+pO2YTqY4FcBIHAAnnVjc3xvr9/IQLazZcTmHslYE/CU/BvrSOJ4w3boThmFDO65otwGYkeJRWN1xudkj4AbjHdoRhFkczi9bt4bJBjNPLgI5QNyaYzA/bqE/eqjw5Z67fKlMVebTcOJa1bSopSeYTp66g0EOA1jQx9CK64CuU0hP3ln5f/aol1sATmE7ajX51B4bL9YUCpRUFhCYlahPDXz4KogZnZU9Aog/BUUfDaO1o4CiJTQspGhzDzj61NK+vy/KuSQW2FAoSlGvVPeXwI/OhKuhxn0osCYRKqHcOhMkmAKXucTbQMy1BKRuVAgfGIrDdru24dHd20nmsgx6Dc+oFCOOU+A64rll5iHbZtJKZy6aGJnz5fOs3c9qMxJzFU8ayNt9sQvOghauRShfXZSSAfnTh7Zuz+/tmVEbkNpSfw1reXTTiuBVngaJvtAeYoisGubj94lEJ4SQmfIHel8L7bM6ZUNNn+RKf+6I+daz7ZcFBWlKXEASVtrS4kcZJQTHrU0lNdjTXF9zLns3dJH8L/uR/wCVQd7OXQ3aj+tH/lWgONO8hUnO0qdlJzFMidvj5U2FKfITLHA7nXwDT/Gj86Yw/shcvFMFCMxjxKM/AA6UfGu2LSW5C0kg/wAMElR0HLQDzonZf9p1qkQ8l5Kvu5Rm33Gh8q3WL3Qtx7sdtP2ZELl99PdAScmiiddBmmNt44/CFz2HtEOud2VKBKVJhRStsxBGdJ8QMTrrvSXbDtJ3zWjotWjMNTmuHeq49kckzHMmk/2eAAXGX2SW41nZBBk85GtbKCjwTZZxeyC3/ZruSp3MssqB75wlJeRkhSFoIAJIJ1mZGlM4biTlk+z31/39s4CtIQjvHCOEyJQDzk7HTlK5fbRdpuPtSm0EKadQW1rRKcydABCtTx668KvsOtH1Mzht+w6lA/hlhtETrByiUk9QK0RiZ1eDYQ8+Vov3mnFEk5ioakyfEtI48zVyz2axBod5Y4im5QPurXmB6alSfmKRPa5KXe5xaxaCjoHQ0NufHMOqT6Vz3Ydxs/a8IuApJ17sLBke6CdFD/CrXrTWKFHbFi6UbTFrdLTo8IciADw13b8wSk0u5h97hB721UbmzPiKN4B4wNv506cxRE4/Z3/+zYk0be5T4QvVMHoo6o/lVI60Ftu+wknuibqz93ikHjGpR5iU0ADFl2madUs4cyRd3UBRI/g++onaPvaaSZ4AUZtXdf7uw895cua3Nz7vvmeYkjpPvGlLBw3yl/6OH2ZLoH2pwjKUEEmEAGCojimPSrXD1tMtrtsPIShP/E3qiITHtZVbLcidvCmuQ0jM9oUNtXCm2tUNhLYPvFCQlR9VA0im7pnG321rSWUlLQQlLc7qSkkZz1UZPrVYaDAfX2rHMMyvQcz+VcWAXI0gR6Rwp5sghOVSTA4Eb0bD7UalyN5jeY4TwE1IodizUiscYC3ACNB+vyoV0yCskSI0EbadKd+yrkmAJPMacdK5vDua0+mppabO1IHhtwcwbX4knadx5cqcdZyqIqTimbZBdWpKABqtZHy/Ia182xr9sCC7ktkFYKwC4sEDKSASlG505x5GtPDk0Z+JFM3d7dobSVOKShI3UogD4msRjH7S0hRRaoLits6gQn+lO6vWPWsxi9yu8eLyirIgrWlBJJCQQhocgSYmOtMWVoG0jKMiuus+u4q3F0F7yMJ9V2iAug/cKzPrUeQ4DoANE+lQcYCEkARp61aG4GyxBiJB0jeBuKRvGAEzME6RE/HeP1pXpQwKPpJnlv1FSl4yQlRHlpP50ywsjdAV5zQkWZjWAZ46U7bqgamT02rWWwIp1d7FZeW6SrVIQOJSNR5VVKZKVksOOA8xIJ9RrWtuLVKxA9J3H51U31kG99eu369aKx45KpR+ZjNzTtMG12mv2IzEODksBXzEK+dVOK4z37qlqT3alRIGqZAAkAmRMDnRXbhb60ttIKlnQRJKvLkOtXlh2ZLAzJbD9xwJjuWj0J0cUOew4Toa8nPDBjleMsxSzTVSM79heDiWcgKlgKAgagjMD4ttOdXlj2Tu1cUNDoQD/wDjH1q9t+zK/tSbhaxISAUwSSrLlUSo9STWgQ3FRyzRKo4JsosM7EsNnM7L6uuidegMk9SaBgdm3h63Q8bhtDqilDiQhSEpB8M6GVx8uFaoGvHWwpJSoBSVCCCJBHUcf1FZ/mFfBoumaXJNWPXdq3mWG8RsSPaSlIWlJ95IGUjrBHUUunszbXg+04S8bd9OpbBKYPIp3R6Sk1Rtrfw5ZctiXLfdxlRkpHEjmP8AF/mB3p84S1dRd4a6Le4G6JyJKtynk2rofCapUk1aJ3F8Df8AruR/smMWw5d5lkHhmgf/ALIPpQX+yL9sftWEv521a93mCsw5Dg4Oh1FTHbNLg+y4xb5FbZyggfzQNUn/ABIkVJjsXcMfv8Ku0uNnXuyoEHpPsq9YNMILKx6zvj3WItG2uBpnMpg/zRKfJUjrTlngOIWAzWTiL22OoQTJj/Drv/KfSh3fbFtcNYvYlCtu8CT8R94f0qNJO2VvaFL9jifdNLmUFQUdvdMTEjRSZogPcbxF+5aCbazNsp0n7RqGwuDoCrwmN50nhQWG20BCLx4PZYDdjajwlXAKjfXnr1ql72xUr97d3lwT91ObX0j61qMNSGkpNvam0bWQnvHP+IeJMBtpJJKSr3joBrwoBe5UY7dKW+srCUkQnKn2UBICQgRwTEelVa1U5ftkOLBiQpQMbSCQY6UiulOPpuDYWtlaVKIIgpUBxChBGtP3TWd5TgJSFZfCNgQlKTHIHLMdaAm9V7o+dS+0K6eg/OoPzDqrLfCQ827lGyfM61h+0P7VVJCk2yRIOUqUANYJEJ34cfhV9drWoHU1j8UZzLULhoOtnkIWCNiFiFHjoSd6fHlV+YSeN1sUF/jq7ttIW8SVAKdzK1KhIhIJACBrAHM9IFh1m0g5syQkHU+0d+PIeho912KaeM2z4B/6T2h8goD8UjzqixHBLi11W2pI972kHyUJT869bp+oguxBkxyZpWHQoENZspUPgmQNPNR+FWb1qpI8QPnz9aruytzmbhaJ6jh+VXSm4MpcUPgdOUbRVT6nH3lt++wscM3wiqubiPZTlHXWfpXOOHJmkAnko6/5dZ6SafVbIO+s78PkNqj9haiMg+J/Osf/AEscXtb+Rt+RnJb0VzdwmMuUE+94UDymSD6yadtsO8IVoDyEnTrppTFtaoR7KEp8hTQNJl/FYv0x/uHF+HOPMhI4co7fM/XWag5gBcP71wkcEpED1J1NWqamDXm5OtyT24PQj00F2F7DDG2Z7tITmEE8SORPLptTqaHmrwvVG5N8m6SXAwDUVO0qp6guXNLYbGXbuKUcxE0s9dikEXiVPoZKghayB4gQBm2nz0jzFPGLfBnKaRaKvOM1RLsy26Fs96wtWxQhZbI6wCUjp4h0FPNrQhx9i7CmnEKQtDiScpbzpBPkZnyJGhFQesMT9lDrbiPuuHLJHDUj86rxwcOWR5ZqXCHz2nukN5Ly1TdM+8kZk+ekhB8sppaydsyvPZ3Ltg97qyS2TyzDYeealrP/AEnbyRkeJIETqnr92RVg/hyUI73FnmgpySltCE5wOYWgZj5ajrW6ZjJt8l052sumUZMStm37cxLyQFJg/eMSk/BJrIj7E48o29m/ckkkJGZLaRwA6edeYRjriFLbs2nbtknwB0eFJ4GBpPHcbDSrv/Q+IhJcuLtmzQeACZHSdp8lGixSwtEXbTcpZsrBsDVSyFKA/pgT5mg2typ9ZVbrW+6nRy+dAQ1bo3X3KYgKieE1QLXYBcTcYncE6AlWQn8SPKa1pw1xNsE3AZQSM6bVPgYaROrlwQZWB7swTprrBQDNX6fGogQCZAPJXiE9YIqtdTV7i7Z7wkkkkAkqACiSPaUkeyVe1l4ZgOFVD6KRjH08V6BQpoqK8qj0ggAoFxYpVwo81Faq4BQX/ZltWsa1VOW77E5F5k8Ur1BHI/3rXKd01qix0FaNCBGvQ8KZbcHaU+SgCVZjCUJBMwIG+8JSIFeLUakGuaifkPzqBSFbGY5UWx6ok2qjJFAYRTugEkgDrS2FEUiKJmpM3CnDDY0947eg4+dXVnhAjxyT5/lQs7UhLvqibir5GFte4PWT+NHFqgbJSPICgdqMyHidgT5AmpptXTshXrp+Nakpr3JXA1Myj2GOgCconrP4V4nBwfaWo+UD86su1eF99aOoEhQGdJG4KfFp6Aj1rMYe2tpoBT6z/Mqf8piQNedV4IRkrJM05J0Wj7jNuJCUlfImVefEj0FVOKdnFXF04sEDvGgESdQ4nKUk8ADlI560jdMJQfAVkxGpmPLqeZJNEw91S7luDlyturHLMlIyz6x8TViiorYm5e5YNYul+2Dj7eZ+1PdvJjxLaVKVac9CfNJ51VM4XaL1YxBbKT9xSojpqU0/it1Dzd7b6ouAG3EkbOEeEkeYB80HnSb2IW2aLywU2ripA0PXQifiaDCydv2dAVmYxIFzqoGf+786s3LK3tEldwsX965CW2z4spO2mvz8gONU6k4M4NC60f6/qFCrjAnmWj/u20cuHzoH3QQhPUEwB6R50f1FYTEXr5tKEP3FrZBUKCUwVDXbUx8KrVMWinMzz9ziLnutpVl8pHDyNOXoaQpQcQMSxFw+IJGZDQ90QI022+HF9QxQNhwJtbJrQBJjwjhO4/DyruDuRqyu7oIy2lk1YNx4nnsoIHMp3P8AVNDw23W8nMgl1KnAltx3e6uiYDqk/wDQZSFKCdvDzmFHvsoWk3d05iL59lhnVueAyp0+J9KsMRxS5aKDlAvHklq1tm4Itm1e0sxoXCABOw8gaZAYrieHoZdW22ouBKiCtRzFS/vqJ5leaqt1qrAWZbAbJko8JO8kaE9dZoS0Vm+RjbiiTQ01MGvNo9E9Kqgo17NQdVQCgDiqrsQYltXWrA1BaNIoBMNatALUXSVe6k+yPMcfWnzfo2SCryED41evYYCNvlQG8JApHNhRS96s7JCfPU00zguYgrUV9Dt8KtfsW21NhiOFJqZzQC3tkp2FOIUKCU10Gu1AoZzipB4UmSa8RNDUGh7vRXF+loNehJo2cEW8K+dYk/3S1oA1QYBO0aFPyivoKkVgu3tnkeQ5rDiY0H3kf2Kfgar6Wfnonzx8tlOu9lQJUTPIR86scER/tKYHtNP6czCT6kx8qzzK4MQB561Y2t05KVtauNHMCRorcEHgQQSK9IkTOtmFmwSWSleRS+9b1zQTKR0IjMI9DoRU8O7SOBIIuCgEwEvp7xB/rAketWTVp9oWbiyIauB/Ft1aZjxgHcH9QaReYzOFTKUodn97bO6eMfeTMT5ihyFouGb28MFNnavE7OIykeepp1+7ugj/AHg+i0YP/LZjvXB7qcpJA561nhhN8VFwMqbO57hYCj1Kc0KPzo2Gdx3hcu2b26UNypCsqQNgoaE/GOlBCsusP7UPOp7nCrIIQNO8UmfVR9kH+YqrsRwxDUKxe7LykyU2zZO/kIgdYT51K67Z3TyUs2baLVg6B0qQIG240b8gCqp/YsPw1Pe3DgvrlXiCZzCfegkiP8S5PIU6/f8A0VhcFduXRGG2Ddq2r/nuATHMaSr/ALhUlY41h7hbYJvL9yQ4+rUJO515JAnKNNNTpFcgXV40u6u3l2tkIhpuZUlRCRoBJBkakGZ0EUw1bW7KFtWzPdLKJWV+J8oJSnxT/CScw00J93jXKjisbvgvXUHjNerNcLJXGpmzUP19aDj7AUjZV7vUJqdeYemeqNAcohNBUdaVjI9IrlJr3lXcaUJ4RQymj1DLSsIBLeopjLUWk60wU0tBsXKaj3NHIrstLRwutqK5LUUwUa1xTQoIJLdSCKIE1NKa44ApFZ3t3hRdsyU+02pKwensq+Sp9K1mWoP2oWlSDsoFJ/qBH1poPTJMSa1RaPibGHyRMqPwG1XFk0duHIbDb8Jmlrq1IkHwlBIVP+HRQ9In41O1cy7+z8yR9OHwr20eaHfsUkyFFLjY0W3OZBGu/Ea/OpXOMIVCMRZDmnhuGgAv121/UGm7ZPeH3EjlormOidOfCK66aDgWg+yNQTvPTy/WtPyLdC9rZNkg22KqQB7KXFFJHQyR+FaG1scVSM7F0xcDlCDPrl+tYlzs2CevDkf1+poKMOWyvwKWgjUqQSCORkUKDq+BpMaxq7SFd5aqt3T7TjSQptf/AMjagUq8wQfPaqqwumy0HX7MjxQH2hlSFT96CMpHn6Udntnfsx++DqY2dSFehO8+tHsv2j3SXc32dpSV6LQkKGfrEnX0NDcFoaSWC4guYmtKELEt95nEIUFDUb7TMH5VpMLyqRdvpjK4ttts6kqU659oWZOuqS0OgSBwrPI7S4W6s95hyg8o+wlAMkgcAU7/AMtbF9PdJt7cNpDgQ5cuJHsNlyGUDT3Q4oD/AOMUUASbRrqKN9noq2/1+ulSSjlTCB0UQ11dXknqkFVAb15XUjGQQb13GurqVjIlUTXV1BhPWPao6q6uoIDBmva6uoHHid69NdXUox43RRXV1BHBBXsV1dTCnzfHmwL5+B94fNImqC3WS5vtH0rq6vYh6UedLllm4qEuRp+8SPQoJI+NFv8AQpA0AE+ug+p+Ne11bIyYZCRkV0AI+f69KA9/wyjxMyefGurq5HMr7lkGDHCfw/OksVMIEaa+um2tdXUAH0zsQ6VIbWqCspEqIGY6c96rrG6Upl51SiXHb1ttauJbSQUo6JEDQaV1dSx/z9zSRc5vD6GmBsK6up2Yn//Z"/>
          <p:cNvSpPr>
            <a:spLocks noChangeAspect="1" noChangeArrowheads="1"/>
          </p:cNvSpPr>
          <p:nvPr/>
        </p:nvSpPr>
        <p:spPr bwMode="auto">
          <a:xfrm>
            <a:off x="155575" y="-960438"/>
            <a:ext cx="2276475" cy="200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Tree>
    <p:extLst>
      <p:ext uri="{BB962C8B-B14F-4D97-AF65-F5344CB8AC3E}">
        <p14:creationId xmlns:p14="http://schemas.microsoft.com/office/powerpoint/2010/main" val="16191225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911225"/>
          </a:xfrm>
        </p:spPr>
        <p:txBody>
          <a:bodyPr/>
          <a:lstStyle/>
          <a:p>
            <a:pPr>
              <a:defRPr/>
            </a:pPr>
            <a:r>
              <a:rPr lang="el-GR" sz="3800" b="1" dirty="0" smtClean="0"/>
              <a:t>Δικτυακοί τόποι</a:t>
            </a:r>
            <a:endParaRPr lang="el-GR" sz="3800" b="1" dirty="0"/>
          </a:p>
        </p:txBody>
      </p:sp>
      <p:sp>
        <p:nvSpPr>
          <p:cNvPr id="126980"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F736F82-A5F4-4B95-9003-8F96C38BF1DB}" type="slidenum">
              <a:rPr lang="en-US" sz="1200" smtClean="0">
                <a:solidFill>
                  <a:srgbClr val="B5A788"/>
                </a:solidFill>
              </a:rPr>
              <a:pPr>
                <a:spcBef>
                  <a:spcPct val="0"/>
                </a:spcBef>
                <a:buClrTx/>
                <a:buSzTx/>
                <a:buFontTx/>
                <a:buNone/>
              </a:pPr>
              <a:t>56</a:t>
            </a:fld>
            <a:endParaRPr lang="en-US" sz="1200" smtClean="0">
              <a:solidFill>
                <a:srgbClr val="B5A788"/>
              </a:solidFill>
            </a:endParaRPr>
          </a:p>
        </p:txBody>
      </p:sp>
      <p:sp>
        <p:nvSpPr>
          <p:cNvPr id="126981" name="Θέση κειμένου 4"/>
          <p:cNvSpPr txBox="1">
            <a:spLocks/>
          </p:cNvSpPr>
          <p:nvPr/>
        </p:nvSpPr>
        <p:spPr bwMode="auto">
          <a:xfrm>
            <a:off x="1150938" y="1196975"/>
            <a:ext cx="759777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r>
              <a:rPr lang="en-US" sz="2000">
                <a:latin typeface="Corbel" panose="020B0503020204020204" pitchFamily="34" charset="0"/>
                <a:hlinkClick r:id="rId2"/>
              </a:rPr>
              <a:t>http://www.learn-ict.org.uk/resources/kidsmart/about.asp</a:t>
            </a:r>
            <a:r>
              <a:rPr lang="el-GR" sz="2000">
                <a:latin typeface="Corbel" panose="020B0503020204020204" pitchFamily="34" charset="0"/>
              </a:rPr>
              <a:t> </a:t>
            </a:r>
          </a:p>
          <a:p>
            <a:r>
              <a:rPr lang="en-GB" sz="2000">
                <a:hlinkClick r:id="rId3"/>
              </a:rPr>
              <a:t>http://ictearlyyears.e2bn.org/</a:t>
            </a:r>
            <a:r>
              <a:rPr lang="el-GR" sz="2000"/>
              <a:t> </a:t>
            </a:r>
          </a:p>
          <a:p>
            <a:endParaRPr lang="en-GB" sz="2000"/>
          </a:p>
        </p:txBody>
      </p:sp>
      <p:sp>
        <p:nvSpPr>
          <p:cNvPr id="126982" name="AutoShape 4" descr="data:image/jpeg;base64,/9j/4AAQSkZJRgABAQAAAQABAAD/2wCEAAkGBhQSEBQUExQVFBQVGBcXGBcXFxgYGBgXFxcVFBcYGBgYHCYeFxkjHBQXHy8gIycpLCwsFx4xNTAqNSYrLCkBCQoKDgwOGg8PGiwkHyQsLCksKSosLCosKSwsLCwsLCwsLCwpLCosLCwsKSwsKSwpLCwsLCwpLCwsLCksLCwsLP/AABEIANMA7wMBIgACEQEDEQH/xAAbAAACAwEBAQAAAAAAAAAAAAADBAIFBgABB//EAEYQAAEDAgQDBQUFBgIKAgMAAAECAxEABAUSITFBUWEGEyJxgTJSkaHBFEKx0fAHIzNyguFikhUWJCU0Q1Oi0vFzwqOy4v/EABkBAAMBAQEAAAAAAAAAAAAAAAECBAMABf/EADERAAICAQMCBAQEBwEAAAAAAAABAhEDEiExBEETIjJRYYGh0QUUcfAjM0KRweHxFf/aAAwDAQACEQMRAD8ATKq8mozXs1MUnuapChTRkK0rjqOUa5tVeOmotGmQrQyDXjgrwGpURUCpnDrjK4eqfrQCKigeKen1FGwhMbuRmQSY0P0qtNynXxDkdfxrseBKUx1+lVFugqXB4kZtRtImpM0blZtDgXxzD1vLTkIyzGkdJUddd9ulP4JhDsFlcqTugycozacdE6xvTF1gy21uJTBhRATurLrsY1J0+Faaz7u0ZC7taVOwP3IUJCTE5veV0286ZRl6R5KKVvk9wnsesNpkweYdaPGnnWHmNTcuxyCwT6Qo1RYh+0lpEBkoy66KQkEctRUMLxxLviEEnX15frlTyVGUd+S5d7SXhV4H1AADTKCPCACYVOpiT51H/W+9j+Mknq2n6CmsPcUVhXdaAEcQDMcQk025hebMuEbEwDJ0E7RNKtVbGrglyvoU47UXR/id0ryQR9aVd7ROTqhsjzI/GmriNBlI2MHeKoO0eINtIn7x2Tx9eQpVKTdBnjjHlGmbxm3SgrecS0kAHxBUqMAlKQkGYOnXfSvnnaP9oLj0oZltvbfxK8yNvIfOs7iOILdVKiY4DkPLhSKjp+NUxTS3JJNdj1y5JNRVcHaoJ/GuA/OnEH7S/KdJM/qausG7UutLSUrMDSJ3GxBrLRqDTTe9dQT6jhfbBatVKStP3k/eSOY18Qq6eCXBmTsa+Q2GIqbUFJMEH5EajyrcYDcd7AzEDhB24/29KRy08jxVlu5a0q5a0wGTOi1/H86mppZV4VECOIHAUrnGhtEirzV2aoV1AJLPXodoRqJpjgqnaIyqlRRWqIrHc1Tmgg0WlbAj2pMplYG0g/imvEivM0LT6/IoP0rrDQjjD+TIoaan6VnrG6KrgyNApMab661cdqUEJT7WilTlEkacvOPjVfb37YKQ4EhaAJnwqn6nSklXJtBWiz7cYkGbn90R3hEq09nXQzzPL86wr90oqlSpJkk8daHf4mXHFLJJKlEknczt9BSa35NUJIwcm9gqlJk8qt+zGIqYdCkawZynUH+1Z4q1orNyUEEUGrAnR9p/1i71suNkpkxA+7xIMUsnFu67teZS1QoLTmMySoA6yIiNuVYzs7jRGYA/xBPH2hoduh+QqwN+rxEq8ZBmNAREaaaHalejTw7+h6UMzcUvfb6UX+OdpSw42tbQWhcZtdUhOcACRBk/gK+d4neKedUte5MxwHIDoKYx3FFuFKVKJCBMcJP9gKqi5p+vKjBLkjzvzafYEregHYeZ+lHUN6Hk0Hr9KeycjG365UVLf5fWox+v15URS9RXAPA3oPOpp0VHPUVAuQmhOO6j9c6Bw6pvfyq/7H30PISpWUGNYnbTmPxrP2r3iPKK9snsqwdoKT6GAfwpWk+Rk2t0fW/9brNlcOKCjmOkEgoyggnKCAZPPhTL+IoclxCYbUMyI4pUdIkcqx912aYdc73xwYUqTpoEymANB+daRNslu3Shs+BMAc0iVHXkJMVllcdThFUa4telSk7KiK9y0QN1IIoajqA5KiW6bDdSDNdqOoR7upITTwt6kLWu1nULpFHAozWHqV7PxO3pG9NIwuBuZ8qVzRyixGKYsWwXBmGhSv021oqrMAgEk+Qn5VC6sEKlJcMEEEao0IiJ04UVvwF7BbjCkOCc8wdSFazx4ETWcxnDmVNLyIBdg+JUE7RKYTPrVj2f7PJtyrZxJECSlSdwfZSBB61oEuNxBabiI0BGnpS6lF02aRVrg+BXFupMyI/X/qlZre9pXWhfLS4AhtSJGh9oQBBE7ifhVPjPZXIguNyQNSnkOYjcVRrSq+/Bh4dp12M4DpU0rkRRWLJSjttwq9tOyKnYUnQHgdx/aulkiuTljk+AvYW0Qq5AcUUIAUSQJ4BI0g7kivor3YVpQltwapMSImQYOnp8Kz2GdnPsjalKla1JgAcjB3P60rVXeIlsMpGYSjUiCNAN+tTTyO9jeEXGj5h2xwv7PdKbkHwoII21T+c1QtKn4x861fb1feOhepIBSSeOxEfE1lbYanoQfz/Gtoy8tmMlcnZ7cGDH64ihJX4fWrTE8O0Chsr+/wCdVOQpnyimjK0CUKZEvVxc2oRNcnlWhmEK9I8xUCr2aivjXu4ogGbV3xEecVIL8QHMfMUohUKBpla/EOY/9UGgo+mYFjA7gCJzpAJnXTfhVpY3RLhSjRKdPWs32asS5bJUFAZSrTidz9Yp97E1IABCEFU5VAa6AZidNd49amU25M2cEkiyCamlFS7o14GyNays0oOLMxNeFIGpIA614lh5R8Ige8ogD0AMmrBWEgZFQFKCQJO2YbkJJIB/tSthSBIw9Skgpy685256DXyo7GGIB8agpXXpyTt6maYQFctfOu7lUzlE89PLnTXB8nUyZtxsFQeH640ooLTp3zaj7pyg+gmYplSzqDFJHDGOHhJ5c/WitKA1Jkk5gQSlWh3TH4ETTabXvPF4hM6KSAfUb/Glr3BlNCW3CDOWJAIPUA/ThQ7dV1mGTIoTqVf/AMwSfKjKKXDBGXuGOBpSsLlKQnU+EDbmQRPrpU1MA6gyDyqzuGZBSTB2JEHziZFU1uA06WydPQeWg09RU8lZTCKrY+e/tPw8oLbo2UFIPmDmHyUfhVjgqgWcsAZYQOasjbZUfPxirr9omF97YOx7TcOD+k+L/tKvhXzvEnSllEEpUHidDqJYYO48qv6fGs+JxfYkyTeHJqRq2bBtJnKKetb1IVpsNPXkKpOyTrt028pzUJypSoCPEZmY3MQa0GH4d3RgaqHHl0FRzxOLpsuhNTVousQs89v3gQSWxMEalO506b/GqjHb1KC2CCTkn6fStJhrsa5lJPy9RtVH2mwfvXQoDTLsNgZMgdOI6EU8NLquxhlVboy2JMhajPFQj4Hfpw9azV7gqkKKkglPTcfnW0Rh5dUqBOU/nH4UdWBKI1BjjtWkfSYN+amZrC0FaMqhI6iKVxPANND+j/ere7ZQ0ZJy9daM04HE8weNTa3F2irSmqZgLqwUlUERp8xuKUivol7haXEwrcbHj/7rKX2CKbVsVJ6b1XjzqWzJsmFrdFWw3nIEhPMnYCry37LoWiW3wXPdIgE8gZpZWGhIzp1TxE6jr/an8Lg6DWePKONDJkdXFhx403UkZt5ggkHQgkEHcEaEU00gFPi0VEA9Aad7QoBuldQiepypn1othh6rl1DaYSAQJOgAJ3JHKflWuu4pmLhUmjV9ilr+zlGRJSVHxr2APuydTWku8FadCAUxkBCcqiN9TptwrTdkkt2rQZyNumJzKSBwAEyTAhPLjvV2MFt3Dn7hhC+KkIg/FETpU+ly3izS1HZowTC1u/wkeH/qK0R6cVelWNpgwSQpZLi+Z0SP5UjQesmrYN1INVNqbKdKF8lES1prtR0tivSKK2AAyRXim5pgJqXd12wSsfZQhJUowkCSTwpVhVsvZxJ/qj5Gu7VWL7qEobjIDmUNlE8OGw5TvVLeMZG8vduQke4TJ5kpkVZ0/Sxzf10TZs7xb6bNW5hySJzLkkEmTrlEJ16A1JiwSnQT6mvnGFIUXCGlqQRqcqyn5A/StIxir6NO9Kv50pV+EK+dbZ/w+eN7TUv0MMHWxyq3Br9TW5NapO1FgqA4gEkbxvXjOPuCMzaFfyqKT8FAj50ZXa1kQHAtudBmEj4pJqR4skd6LI5Y3systMdadQW3dMySg9QoFJn0NYG/7L3DgCEthIStSivOClQyoQMuUaCETB11r6FjvZVLhK2oSs7j7quo5H5VlkMutupbVmSSpIg9SBpzHlQw53jtR7ms8MMtWaDszhCbWzbb4kZ1TvmVqR6aD0oqlAfWj4grxAcqSNd1ElelG+lJUhttzlUsVSsNhadvZ9YJ28h8qqUOrUsBI8I3MjU/kKtMUxxu1QO+1bV4ZCVKOffQAbQDqaGCEtV0YZV5XZnLC97oqknxGf18adGNA6Zt6qsW7XWKhAbczHQHL3Y15lR29DVe/axqDI5iq3GlRApb2W7yQTqBrtQioDSIpRi5SMs7pHH1ph10TXmzi06PUhJSVnq6VcbE0fvRQHF0iCwVzbIMAgEVW4upDJBR7Z4D2fNQqyW4IpNWG5iCa2hzuYye2xmnMxWSrXMc0njwq8wS9bb1UoJPUT+BmrFrBk5lIUkpCQNZEGfEI3NVN1hLYlSnMqAYCikmTroAPKrnT2JKcfMzQYV2mWq5QGlKyjNPEajkfIVv7btafvtpPVJymvi+E4wtpae5AVmUEwoa6mBEbH1r6RaKK0BUc/lU2ROL2NINSW5u2bWd9qYDCeVeuNAxI2/W1DuHQhKjKQQCfEdOkxrHlVMcUUqM5TbdgLt9DZAJMnhpoOZ6UEXiCR4tToBxk9BNU2JvPKCVOZQInwmI6kcD5/jVlgGFlAC1yVq9hJ3SDz8+Pw51zwRfYKySHug1NDcUocD8KdUzlOmp4+fGplMCSaV9NH3GWVlM/elImmrdxl1bSFBOVxKcxJhSVwQqDOkkA6c6VuyFqIImN/Pl6CuSwiBI2qTUoOuTdwc1ZTYkylNw817QbOmYhyQdoKgY+NKtstkSRBHBKlR+MfAVcvWSVKnKCedVj2FOT4cpHUqB/Aig87Xp2HhiVeamCcYBIKV5SOBGYH5ik8Twdx1IAU34STMqHCPdpxzDHyNA3/mV/wCNQWw+n/lz/KofWKZdXNJq+QPp8bd0P53MoBWJpNy3lxC1LzZJgH9aa60m5cOjdpz0AP4GgLvVcUOf5FflWCnTtG1JFg/cySTS1xckDTWkGbrvASJgcfwq+NqkMJUdCT8pJiqMcNUtUgr3Yph7cdeXWdvWtLbsZgtO5hJB/wAQ/PWq6zaTKwBISEqSBvrqdat8OgPKHAwQeUKj/wC1XuaqhslSi0Ud3ZBxJSoBSToQddDpWM7L2me0jfItxHoDp+NfR8QYyuEcND8f7zWJ7FLQlp8LWlsJuHySo6BKAlSj6D8Rzpex4zVOhVGF/vACcoCVrPOGkFxQHWAB5qFJXV6U5Q6hTK1bIWCmf5Z9oeVW5xdQcftnVJSslwW6yIHdvolJ+LSR5qjhSzgedcXaYiUKCmyll8AaLTlVpoBMTvG0TrSSxqXJrCTjwVdwtxBAUhSSTAkESeQnell3ZnYzVpgD6nWgpZzJaT3LU8hqtevEkgTyTFRcw/WajnFRdIs3aFbVBUZP68qbuH0txOp4Ab+vKhrYdU0440hRbbErcA0EbweJ14VdIwFu0sRd3ic7iwO5Z13UCU59ddPEeQ03NaY8LluzT+Fj/mv5Ln/Qnar+0KyqypWtKW0xv7UpHUySJ6006wE+AoAy6ZSNo0jWrvsrhqMPtDiV3Cn3BLSICcuYeAJGyVKGs/dT61P7M6403cPJAVcZ3PQqMacoKSOhFVadKtEXU545ZLTGkjLnDkDxJRChqIHH6VcYcrwJEEEDX5/nThY6VNtoCs3G2jBOkbLjCVH8fxFAVaakzqSCTG8aDjQ0ukDQAHz/ALUNVws8viazedG6wyOctZUkkA5TMCBJ4E6axymj29yQoqUlXh2jKSeGmv40ALV0+de5ldPnXLqWhvBHWLpJ1IUnzSfpXl1cgiRqBx+nx/CgNPEbBM84P51J5xSxBiN9B/emfUJqgLE0xdhnTXc6mjd3UwmvSKloosh3deKbok1FRpWgpkEtiKiWRRknSoOrAEkgDmTFZ0GwCrcVD7MKi5ibYHtA+QJqque1qEmEp+Jj5Cl0WNbM+LTubh5r7pdSR/KvxD4BUVqr9ADWUGYKsojhJrN3eOhbgcygKAA+ExodzrQH8dWrcmrYTpbhvg1OHuIQnMtSQSRpOugJ4elBGNNhyVKJGuw3rILvieNLuP8AWu8T4A1b2a7Ee06HrhpKZSFvssrVpoFJLio5EiEg9TyrK392juWS8gd2r7VbPlIjunF3AcCiBtolOp5DfSanE3DqZISvISpOqm3Gye7dAGpgEpIGsHpTNtdquM7jYSp5SYuLcn93cgCO8aPv+WoPzrhK42jzsiqTDvYWhwJZu1AKtPCVg+J21UMza07zlKY/qrMXF+rJ3KVqWnOShSwM4BBTA1OUEbgGDV7Z26rhvK0A6loFKUqH+0NgqktKB9pIMwRy86gvs6834zbuae63JHwkiudnodL08JY9bkk/i+C4sm0W7CEE7CTzJOp+ZrzDHW33iH0uhhKZ8KFZSeGdYEgRqIB4U32ItkvFZNup1aDBDpCWk9VyCpSzyymOm9XDuN4y0o5bNpbXBCNYHCCFBR/y+lJHEk7fIubPDH5cW/x+33Mv2V7TosTeJJVcMkw02dllRIKlSPDKAAdOWlafBezr1479txIhq3QMyGVeEBI1gg+y3tvqqq5HaK0ullu+ZNo/wWRlyngc4AUn+oRT2M9l719LaHLsvWen7xPiVl4KWlP8Qj3pIG+lbnnVqCLuf9N4ihCARZ2+pO2YTqY4FcBIHAAnnVjc3xvr9/IQLazZcTmHslYE/CU/BvrSOJ4w3boThmFDO65otwGYkeJRWN1xudkj4AbjHdoRhFkczi9bt4bJBjNPLgI5QNyaYzA/bqE/eqjw5Z67fKlMVebTcOJa1bSopSeYTp66g0EOA1jQx9CK64CuU0hP3ln5f/aol1sATmE7ajX51B4bL9YUCpRUFhCYlahPDXz4KogZnZU9Aog/BUUfDaO1o4CiJTQspGhzDzj61NK+vy/KuSQW2FAoSlGvVPeXwI/OhKuhxn0osCYRKqHcOhMkmAKXucTbQMy1BKRuVAgfGIrDdru24dHd20nmsgx6Dc+oFCOOU+A64rll5iHbZtJKZy6aGJnz5fOs3c9qMxJzFU8ayNt9sQvOghauRShfXZSSAfnTh7Zuz+/tmVEbkNpSfw1reXTTiuBVngaJvtAeYoisGubj94lEJ4SQmfIHel8L7bM6ZUNNn+RKf+6I+daz7ZcFBWlKXEASVtrS4kcZJQTHrU0lNdjTXF9zLns3dJH8L/uR/wCVQd7OXQ3aj+tH/lWgONO8hUnO0qdlJzFMidvj5U2FKfITLHA7nXwDT/Gj86Yw/shcvFMFCMxjxKM/AA6UfGu2LSW5C0kg/wAMElR0HLQDzonZf9p1qkQ8l5Kvu5Rm33Gh8q3WL3Qtx7sdtP2ZELl99PdAScmiiddBmmNt44/CFz2HtEOud2VKBKVJhRStsxBGdJ8QMTrrvSXbDtJ3zWjotWjMNTmuHeq49kckzHMmk/2eAAXGX2SW41nZBBk85GtbKCjwTZZxeyC3/ZruSp3MssqB75wlJeRkhSFoIAJIJ1mZGlM4biTlk+z31/39s4CtIQjvHCOEyJQDzk7HTlK5fbRdpuPtSm0EKadQW1rRKcydABCtTx668KvsOtH1Mzht+w6lA/hlhtETrByiUk9QK0RiZ1eDYQ8+Vov3mnFEk5ioakyfEtI48zVyz2axBod5Y4im5QPurXmB6alSfmKRPa5KXe5xaxaCjoHQ0NufHMOqT6Vz3Ydxs/a8IuApJ17sLBke6CdFD/CrXrTWKFHbFi6UbTFrdLTo8IciADw13b8wSk0u5h97hB721UbmzPiKN4B4wNv506cxRE4/Z3/+zYk0be5T4QvVMHoo6o/lVI60Ftu+wknuibqz93ikHjGpR5iU0ADFl2madUs4cyRd3UBRI/g++onaPvaaSZ4AUZtXdf7uw895cua3Nz7vvmeYkjpPvGlLBw3yl/6OH2ZLoH2pwjKUEEmEAGCojimPSrXD1tMtrtsPIShP/E3qiITHtZVbLcidvCmuQ0jM9oUNtXCm2tUNhLYPvFCQlR9VA0im7pnG321rSWUlLQQlLc7qSkkZz1UZPrVYaDAfX2rHMMyvQcz+VcWAXI0gR6Rwp5sghOVSTA4Eb0bD7UalyN5jeY4TwE1IodizUiscYC3ACNB+vyoV0yCskSI0EbadKd+yrkmAJPMacdK5vDua0+mppabO1IHhtwcwbX4knadx5cqcdZyqIqTimbZBdWpKABqtZHy/Ia182xr9sCC7ktkFYKwC4sEDKSASlG505x5GtPDk0Z+JFM3d7dobSVOKShI3UogD4msRjH7S0hRRaoLits6gQn+lO6vWPWsxi9yu8eLyirIgrWlBJJCQQhocgSYmOtMWVoG0jKMiuus+u4q3F0F7yMJ9V2iAug/cKzPrUeQ4DoANE+lQcYCEkARp61aG4GyxBiJB0jeBuKRvGAEzME6RE/HeP1pXpQwKPpJnlv1FSl4yQlRHlpP50ywsjdAV5zQkWZjWAZ46U7bqgamT02rWWwIp1d7FZeW6SrVIQOJSNR5VVKZKVksOOA8xIJ9RrWtuLVKxA9J3H51U31kG99eu369aKx45KpR+ZjNzTtMG12mv2IzEODksBXzEK+dVOK4z37qlqT3alRIGqZAAkAmRMDnRXbhb60ttIKlnQRJKvLkOtXlh2ZLAzJbD9xwJjuWj0J0cUOew4Toa8nPDBjleMsxSzTVSM79heDiWcgKlgKAgagjMD4ttOdXlj2Tu1cUNDoQD/wDjH1q9t+zK/tSbhaxISAUwSSrLlUSo9STWgQ3FRyzRKo4JsosM7EsNnM7L6uuidegMk9SaBgdm3h63Q8bhtDqilDiQhSEpB8M6GVx8uFaoGvHWwpJSoBSVCCCJBHUcf1FZ/mFfBoumaXJNWPXdq3mWG8RsSPaSlIWlJ95IGUjrBHUUunszbXg+04S8bd9OpbBKYPIp3R6Sk1Rtrfw5ZctiXLfdxlRkpHEjmP8AF/mB3p84S1dRd4a6Le4G6JyJKtynk2rofCapUk1aJ3F8Df8AruR/smMWw5d5lkHhmgf/ALIPpQX+yL9sftWEv521a93mCsw5Dg4Oh1FTHbNLg+y4xb5FbZyggfzQNUn/ABIkVJjsXcMfv8Ku0uNnXuyoEHpPsq9YNMILKx6zvj3WItG2uBpnMpg/zRKfJUjrTlngOIWAzWTiL22OoQTJj/Drv/KfSh3fbFtcNYvYlCtu8CT8R94f0qNJO2VvaFL9jifdNLmUFQUdvdMTEjRSZogPcbxF+5aCbazNsp0n7RqGwuDoCrwmN50nhQWG20BCLx4PZYDdjajwlXAKjfXnr1ql72xUr97d3lwT91ObX0j61qMNSGkpNvam0bWQnvHP+IeJMBtpJJKSr3joBrwoBe5UY7dKW+srCUkQnKn2UBICQgRwTEelVa1U5ftkOLBiQpQMbSCQY6UiulOPpuDYWtlaVKIIgpUBxChBGtP3TWd5TgJSFZfCNgQlKTHIHLMdaAm9V7o+dS+0K6eg/OoPzDqrLfCQ827lGyfM61h+0P7VVJCk2yRIOUqUANYJEJ34cfhV9drWoHU1j8UZzLULhoOtnkIWCNiFiFHjoSd6fHlV+YSeN1sUF/jq7ttIW8SVAKdzK1KhIhIJACBrAHM9IFh1m0g5syQkHU+0d+PIeho912KaeM2z4B/6T2h8goD8UjzqixHBLi11W2pI972kHyUJT869bp+oguxBkxyZpWHQoENZspUPgmQNPNR+FWb1qpI8QPnz9aruytzmbhaJ6jh+VXSm4MpcUPgdOUbRVT6nH3lt++wscM3wiqubiPZTlHXWfpXOOHJmkAnko6/5dZ6SafVbIO+s78PkNqj9haiMg+J/Osf/AEscXtb+Rt+RnJb0VzdwmMuUE+94UDymSD6yadtsO8IVoDyEnTrppTFtaoR7KEp8hTQNJl/FYv0x/uHF+HOPMhI4co7fM/XWag5gBcP71wkcEpED1J1NWqamDXm5OtyT24PQj00F2F7DDG2Z7tITmEE8SORPLptTqaHmrwvVG5N8m6SXAwDUVO0qp6guXNLYbGXbuKUcxE0s9dikEXiVPoZKghayB4gQBm2nz0jzFPGLfBnKaRaKvOM1RLsy26Fs96wtWxQhZbI6wCUjp4h0FPNrQhx9i7CmnEKQtDiScpbzpBPkZnyJGhFQesMT9lDrbiPuuHLJHDUj86rxwcOWR5ZqXCHz2nukN5Ly1TdM+8kZk+ekhB8sppaydsyvPZ3Ltg97qyS2TyzDYeealrP/AEnbyRkeJIETqnr92RVg/hyUI73FnmgpySltCE5wOYWgZj5ajrW6ZjJt8l052sumUZMStm37cxLyQFJg/eMSk/BJrIj7E48o29m/ckkkJGZLaRwA6edeYRjriFLbs2nbtknwB0eFJ4GBpPHcbDSrv/Q+IhJcuLtmzQeACZHSdp8lGixSwtEXbTcpZsrBsDVSyFKA/pgT5mg2typ9ZVbrW+6nRy+dAQ1bo3X3KYgKieE1QLXYBcTcYncE6AlWQn8SPKa1pw1xNsE3AZQSM6bVPgYaROrlwQZWB7swTprrBQDNX6fGogQCZAPJXiE9YIqtdTV7i7Z7wkkkkAkqACiSPaUkeyVe1l4ZgOFVD6KRjH08V6BQpoqK8qj0ggAoFxYpVwo81Faq4BQX/ZltWsa1VOW77E5F5k8Ur1BHI/3rXKd01qix0FaNCBGvQ8KZbcHaU+SgCVZjCUJBMwIG+8JSIFeLUakGuaifkPzqBSFbGY5UWx6ok2qjJFAYRTugEkgDrS2FEUiKJmpM3CnDDY0947eg4+dXVnhAjxyT5/lQs7UhLvqibir5GFte4PWT+NHFqgbJSPICgdqMyHidgT5AmpptXTshXrp+Nakpr3JXA1Myj2GOgCconrP4V4nBwfaWo+UD86su1eF99aOoEhQGdJG4KfFp6Aj1rMYe2tpoBT6z/Mqf8piQNedV4IRkrJM05J0Wj7jNuJCUlfImVefEj0FVOKdnFXF04sEDvGgESdQ4nKUk8ADlI560jdMJQfAVkxGpmPLqeZJNEw91S7luDlyturHLMlIyz6x8TViiorYm5e5YNYul+2Dj7eZ+1PdvJjxLaVKVac9CfNJ51VM4XaL1YxBbKT9xSojpqU0/it1Dzd7b6ouAG3EkbOEeEkeYB80HnSb2IW2aLywU2ripA0PXQifiaDCydv2dAVmYxIFzqoGf+786s3LK3tEldwsX965CW2z4spO2mvz8gONU6k4M4NC60f6/qFCrjAnmWj/u20cuHzoH3QQhPUEwB6R50f1FYTEXr5tKEP3FrZBUKCUwVDXbUx8KrVMWinMzz9ziLnutpVl8pHDyNOXoaQpQcQMSxFw+IJGZDQ90QI022+HF9QxQNhwJtbJrQBJjwjhO4/DyruDuRqyu7oIy2lk1YNx4nnsoIHMp3P8AVNDw23W8nMgl1KnAltx3e6uiYDqk/wDQZSFKCdvDzmFHvsoWk3d05iL59lhnVueAyp0+J9KsMRxS5aKDlAvHklq1tm4Itm1e0sxoXCABOw8gaZAYrieHoZdW22ouBKiCtRzFS/vqJ5leaqt1qrAWZbAbJko8JO8kaE9dZoS0Vm+RjbiiTQ01MGvNo9E9Kqgo17NQdVQCgDiqrsQYltXWrA1BaNIoBMNatALUXSVe6k+yPMcfWnzfo2SCryED41evYYCNvlQG8JApHNhRS96s7JCfPU00zguYgrUV9Dt8KtfsW21NhiOFJqZzQC3tkp2FOIUKCU10Gu1AoZzipB4UmSa8RNDUGh7vRXF+loNehJo2cEW8K+dYk/3S1oA1QYBO0aFPyivoKkVgu3tnkeQ5rDiY0H3kf2Kfgar6Wfnonzx8tlOu9lQJUTPIR86scER/tKYHtNP6czCT6kx8qzzK4MQB561Y2t05KVtauNHMCRorcEHgQQSK9IkTOtmFmwSWSleRS+9b1zQTKR0IjMI9DoRU8O7SOBIIuCgEwEvp7xB/rAketWTVp9oWbiyIauB/Ft1aZjxgHcH9QaReYzOFTKUodn97bO6eMfeTMT5ihyFouGb28MFNnavE7OIykeepp1+7ugj/AHg+i0YP/LZjvXB7qcpJA561nhhN8VFwMqbO57hYCj1Kc0KPzo2Gdx3hcu2b26UNypCsqQNgoaE/GOlBCsusP7UPOp7nCrIIQNO8UmfVR9kH+YqrsRwxDUKxe7LykyU2zZO/kIgdYT51K67Z3TyUs2baLVg6B0qQIG240b8gCqp/YsPw1Pe3DgvrlXiCZzCfegkiP8S5PIU6/f8A0VhcFduXRGG2Ddq2r/nuATHMaSr/ALhUlY41h7hbYJvL9yQ4+rUJO515JAnKNNNTpFcgXV40u6u3l2tkIhpuZUlRCRoBJBkakGZ0EUw1bW7KFtWzPdLKJWV+J8oJSnxT/CScw00J93jXKjisbvgvXUHjNerNcLJXGpmzUP19aDj7AUjZV7vUJqdeYemeqNAcohNBUdaVjI9IrlJr3lXcaUJ4RQymj1DLSsIBLeopjLUWk60wU0tBsXKaj3NHIrstLRwutqK5LUUwUa1xTQoIJLdSCKIE1NKa44ApFZ3t3hRdsyU+02pKwensq+Sp9K1mWoP2oWlSDsoFJ/qBH1poPTJMSa1RaPibGHyRMqPwG1XFk0duHIbDb8Jmlrq1IkHwlBIVP+HRQ9In41O1cy7+z8yR9OHwr20eaHfsUkyFFLjY0W3OZBGu/Ea/OpXOMIVCMRZDmnhuGgAv121/UGm7ZPeH3EjlormOidOfCK66aDgWg+yNQTvPTy/WtPyLdC9rZNkg22KqQB7KXFFJHQyR+FaG1scVSM7F0xcDlCDPrl+tYlzs2CevDkf1+poKMOWyvwKWgjUqQSCORkUKDq+BpMaxq7SFd5aqt3T7TjSQptf/AMjagUq8wQfPaqqwumy0HX7MjxQH2hlSFT96CMpHn6Udntnfsx++DqY2dSFehO8+tHsv2j3SXc32dpSV6LQkKGfrEnX0NDcFoaSWC4guYmtKELEt95nEIUFDUb7TMH5VpMLyqRdvpjK4ttts6kqU659oWZOuqS0OgSBwrPI7S4W6s95hyg8o+wlAMkgcAU7/AMtbF9PdJt7cNpDgQ5cuJHsNlyGUDT3Q4oD/AOMUUASbRrqKN9noq2/1+ulSSjlTCB0UQ11dXknqkFVAb15XUjGQQb13GurqVjIlUTXV1BhPWPao6q6uoIDBmva6uoHHid69NdXUox43RRXV1BHBBXsV1dTCnzfHmwL5+B94fNImqC3WS5vtH0rq6vYh6UedLllm4qEuRp+8SPQoJI+NFv8AQpA0AE+ug+p+Ne11bIyYZCRkV0AI+f69KA9/wyjxMyefGurq5HMr7lkGDHCfw/OksVMIEaa+um2tdXUAH0zsQ6VIbWqCspEqIGY6c96rrG6Upl51SiXHb1ttauJbSQUo6JEDQaV1dSx/z9zSRc5vD6GmBsK6up2Yn//Z"/>
          <p:cNvSpPr>
            <a:spLocks noChangeAspect="1" noChangeArrowheads="1"/>
          </p:cNvSpPr>
          <p:nvPr/>
        </p:nvSpPr>
        <p:spPr bwMode="auto">
          <a:xfrm>
            <a:off x="155575" y="-960438"/>
            <a:ext cx="2276475" cy="200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Tree>
    <p:extLst>
      <p:ext uri="{BB962C8B-B14F-4D97-AF65-F5344CB8AC3E}">
        <p14:creationId xmlns:p14="http://schemas.microsoft.com/office/powerpoint/2010/main" val="12988918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7559894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normAutofit/>
          </a:bodyPr>
          <a:lstStyle/>
          <a:p>
            <a:pPr marL="0" indent="0">
              <a:buNone/>
            </a:pPr>
            <a:r>
              <a:rPr lang="en-US" sz="2800" dirty="0"/>
              <a:t>Copyright</a:t>
            </a:r>
            <a:r>
              <a:rPr lang="el-GR" sz="2800" dirty="0"/>
              <a:t> Πανεπιστήμιο Πατρών, Βασίλειος Κόμης. «Παιδαγωγικός Σχεδιασμός με ΤΠΕ στην Πρώτη Σχολική Ηλικία: </a:t>
            </a:r>
            <a:r>
              <a:rPr lang="el-GR" sz="2800" dirty="0"/>
              <a:t>Οι ΤΠΕ στα γνωστικά αντικείμενα του Νηπιαγωγείου: Συσχέτιση γνωστικών αντικειμένων και εκπαιδευτικού λογισμικού προσχολικής</a:t>
            </a:r>
            <a:r>
              <a:rPr lang="en-US" sz="2800" dirty="0"/>
              <a:t> </a:t>
            </a:r>
            <a:r>
              <a:rPr lang="el-GR" sz="2800" dirty="0"/>
              <a:t>και πρώτης σχολικής </a:t>
            </a:r>
            <a:r>
              <a:rPr lang="el-GR" sz="2800" dirty="0" smtClean="0"/>
              <a:t>εκπαίδευσης</a:t>
            </a:r>
            <a:r>
              <a:rPr lang="el-GR" sz="2800" dirty="0" smtClean="0"/>
              <a:t>». </a:t>
            </a:r>
            <a:r>
              <a:rPr lang="el-GR" sz="2800" dirty="0"/>
              <a:t>Έκδοση: 1.0. Πάτρα, 2015.</a:t>
            </a:r>
          </a:p>
          <a:p>
            <a:pPr marL="0" indent="0">
              <a:buNone/>
            </a:pPr>
            <a:endParaRPr lang="el-GR" sz="2800" dirty="0"/>
          </a:p>
          <a:p>
            <a:pPr marL="0" indent="0">
              <a:buNone/>
            </a:pPr>
            <a:r>
              <a:rPr lang="el-GR" sz="2800" dirty="0"/>
              <a:t>Διαθέσιμο από τη δικτυακή διεύθυνση:</a:t>
            </a:r>
          </a:p>
          <a:p>
            <a:pPr marL="0" indent="0">
              <a:buNone/>
            </a:pPr>
            <a:r>
              <a:rPr lang="en-US" sz="2800" dirty="0"/>
              <a:t>https://eclass.upatras.gr/courses/PN140</a:t>
            </a:r>
            <a:r>
              <a:rPr lang="el-GR" sz="2800" dirty="0"/>
              <a:t>2</a:t>
            </a:r>
            <a:r>
              <a:rPr lang="en-US" sz="2800" dirty="0"/>
              <a:t>/</a:t>
            </a:r>
            <a:endParaRPr lang="el-GR" sz="2800" dirty="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lIns="92075" tIns="46038" rIns="92075" bIns="46038">
            <a:normAutofit fontScale="90000"/>
          </a:bodyPr>
          <a:lstStyle/>
          <a:p>
            <a:pPr>
              <a:defRPr/>
            </a:pPr>
            <a:r>
              <a:rPr lang="el-GR" sz="3600"/>
              <a:t>Δραστηριότητες με ΤΠΕ στην προσχολική εκπαίδευση</a:t>
            </a:r>
          </a:p>
        </p:txBody>
      </p:sp>
      <p:sp>
        <p:nvSpPr>
          <p:cNvPr id="21507" name="Rectangle 3"/>
          <p:cNvSpPr>
            <a:spLocks noGrp="1" noChangeArrowheads="1"/>
          </p:cNvSpPr>
          <p:nvPr>
            <p:ph type="body" idx="1"/>
          </p:nvPr>
        </p:nvSpPr>
        <p:spPr>
          <a:xfrm>
            <a:off x="857250" y="1714500"/>
            <a:ext cx="8116888" cy="4114800"/>
          </a:xfrm>
          <a:noFill/>
        </p:spPr>
        <p:txBody>
          <a:bodyPr lIns="92075" tIns="46038" rIns="92075" bIns="46038">
            <a:normAutofit lnSpcReduction="10000"/>
          </a:bodyPr>
          <a:lstStyle/>
          <a:p>
            <a:r>
              <a:rPr lang="el-GR" sz="2800" smtClean="0"/>
              <a:t>Άξονες παιδαγωγικών δραστηριοτήτων για την προσχολική και την πρώτη σχολική ηλικία</a:t>
            </a:r>
          </a:p>
          <a:p>
            <a:pPr lvl="1"/>
            <a:r>
              <a:rPr lang="el-GR" sz="2400" smtClean="0"/>
              <a:t>Ο υπολογιστής ως </a:t>
            </a:r>
            <a:r>
              <a:rPr lang="el-GR" sz="2400" u="sng" smtClean="0"/>
              <a:t>αντικείμενο μάθησης</a:t>
            </a:r>
            <a:r>
              <a:rPr lang="el-GR" sz="2400" smtClean="0"/>
              <a:t> (πληροφορική)</a:t>
            </a:r>
            <a:endParaRPr lang="el-GR" sz="2400" u="sng" smtClean="0"/>
          </a:p>
          <a:p>
            <a:pPr lvl="1"/>
            <a:r>
              <a:rPr lang="el-GR" sz="2400" smtClean="0"/>
              <a:t>Ο υπολογιστής ως </a:t>
            </a:r>
            <a:r>
              <a:rPr lang="el-GR" sz="2400" u="sng" smtClean="0"/>
              <a:t>μέσο ψυχαγωγίας</a:t>
            </a:r>
          </a:p>
          <a:p>
            <a:pPr lvl="1"/>
            <a:r>
              <a:rPr lang="el-GR" sz="2400" smtClean="0"/>
              <a:t>Ο υπολογιστής ως </a:t>
            </a:r>
            <a:r>
              <a:rPr lang="el-GR" sz="2400" u="sng" smtClean="0"/>
              <a:t>εποπτικό μέσο </a:t>
            </a:r>
            <a:r>
              <a:rPr lang="el-GR" sz="2400" smtClean="0"/>
              <a:t>(όλα τα γνωστικά αντικείμενα)</a:t>
            </a:r>
          </a:p>
          <a:p>
            <a:pPr lvl="1"/>
            <a:r>
              <a:rPr lang="el-GR" sz="2400" smtClean="0"/>
              <a:t>Ο υπολογιστής ως εργαλείο </a:t>
            </a:r>
            <a:r>
              <a:rPr lang="el-GR" sz="2400" u="sng" smtClean="0"/>
              <a:t>οικοδόμησης</a:t>
            </a:r>
            <a:r>
              <a:rPr lang="en-US" sz="2400" u="sng" smtClean="0"/>
              <a:t> </a:t>
            </a:r>
            <a:r>
              <a:rPr lang="el-GR" sz="2400" u="sng" smtClean="0"/>
              <a:t>γνώσεων </a:t>
            </a:r>
            <a:r>
              <a:rPr lang="el-GR" sz="2400" smtClean="0"/>
              <a:t>(όλα τα γνωστικά αντικείμενα)</a:t>
            </a:r>
          </a:p>
          <a:p>
            <a:pPr lvl="1"/>
            <a:r>
              <a:rPr lang="el-GR" sz="2400" smtClean="0"/>
              <a:t>Ο υπολογιστής ως </a:t>
            </a:r>
            <a:r>
              <a:rPr lang="el-GR" sz="2400" u="sng" smtClean="0"/>
              <a:t>εργαλείο συνεργασίας </a:t>
            </a:r>
            <a:r>
              <a:rPr lang="el-GR" sz="2400" smtClean="0"/>
              <a:t>(όλα τα γνωστικά αντικείμενα)</a:t>
            </a:r>
          </a:p>
        </p:txBody>
      </p:sp>
      <p:sp>
        <p:nvSpPr>
          <p:cNvPr id="2150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682540-C532-4D78-9AAC-9D93E10D613D}" type="slidenum">
              <a:rPr lang="en-US" smtClean="0">
                <a:solidFill>
                  <a:srgbClr val="B5A788"/>
                </a:solidFill>
                <a:latin typeface="Gill Sans MT" panose="020B0502020104020203" pitchFamily="34" charset="0"/>
              </a:rPr>
              <a:pPr/>
              <a:t>6</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6894046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a:t>5</a:t>
            </a:r>
            <a:r>
              <a:rPr lang="el-GR" baseline="30000" dirty="0" smtClean="0"/>
              <a:t>ης</a:t>
            </a:r>
            <a:r>
              <a:rPr lang="el-GR" dirty="0" smtClean="0"/>
              <a:t> </a:t>
            </a:r>
            <a:r>
              <a:rPr lang="el-GR" dirty="0" smtClean="0"/>
              <a:t>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5626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6388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116013" y="274638"/>
            <a:ext cx="7499350" cy="1143000"/>
          </a:xfrm>
        </p:spPr>
        <p:txBody>
          <a:bodyPr>
            <a:normAutofit fontScale="90000"/>
          </a:bodyPr>
          <a:lstStyle/>
          <a:p>
            <a:pPr eaLnBrk="1" hangingPunct="1">
              <a:lnSpc>
                <a:spcPct val="80000"/>
              </a:lnSpc>
              <a:spcBef>
                <a:spcPts val="1200"/>
              </a:spcBef>
              <a:defRPr/>
            </a:pPr>
            <a:r>
              <a:rPr lang="el-GR" b="1" dirty="0" smtClean="0">
                <a:effectLst>
                  <a:outerShdw blurRad="38100" dist="38100" dir="2700000" algn="tl">
                    <a:srgbClr val="000000">
                      <a:alpha val="43137"/>
                    </a:srgbClr>
                  </a:outerShdw>
                </a:effectLst>
              </a:rPr>
              <a:t>Η έννοια του εκπαιδευτικού λογισμικού</a:t>
            </a:r>
            <a:endParaRPr lang="el-GR" sz="4000" b="1" dirty="0">
              <a:effectLst>
                <a:outerShdw blurRad="38100" dist="38100" dir="2700000" algn="tl">
                  <a:srgbClr val="000000">
                    <a:alpha val="43137"/>
                  </a:srgbClr>
                </a:outerShdw>
              </a:effectLst>
            </a:endParaRPr>
          </a:p>
        </p:txBody>
      </p:sp>
      <p:sp>
        <p:nvSpPr>
          <p:cNvPr id="32772" name="Rectangle 3"/>
          <p:cNvSpPr>
            <a:spLocks noGrp="1" noChangeArrowheads="1"/>
          </p:cNvSpPr>
          <p:nvPr>
            <p:ph type="body" idx="1"/>
          </p:nvPr>
        </p:nvSpPr>
        <p:spPr>
          <a:xfrm>
            <a:off x="857250" y="1714500"/>
            <a:ext cx="8097838" cy="4667250"/>
          </a:xfrm>
        </p:spPr>
        <p:txBody>
          <a:bodyPr/>
          <a:lstStyle/>
          <a:p>
            <a:pPr eaLnBrk="1" hangingPunct="1">
              <a:lnSpc>
                <a:spcPct val="80000"/>
              </a:lnSpc>
              <a:spcBef>
                <a:spcPts val="1200"/>
              </a:spcBef>
            </a:pPr>
            <a:r>
              <a:rPr lang="el-GR" sz="2800" dirty="0" smtClean="0"/>
              <a:t>Εκπαιδευτικό Λογισμικό (και ειδικότερα λογισμικό για τις μικρές ηλικίες)</a:t>
            </a:r>
          </a:p>
          <a:p>
            <a:pPr eaLnBrk="1" hangingPunct="1"/>
            <a:r>
              <a:rPr lang="el-GR" sz="2400" dirty="0" smtClean="0"/>
              <a:t>Εφαρμογές λογισμικού (και υλικού) για την υπολογιστική υποστήριξη της διδασκαλίας και της μάθησης στην προσχολική και την πρώτη σχολική ηλικία</a:t>
            </a:r>
          </a:p>
          <a:p>
            <a:pPr lvl="1" eaLnBrk="1" hangingPunct="1"/>
            <a:r>
              <a:rPr lang="el-GR" sz="2400" dirty="0" smtClean="0"/>
              <a:t>ειδικό λογισμικό με σαφή μαθησιακό και διδακτικό σκοπό, σε μορφή </a:t>
            </a:r>
            <a:r>
              <a:rPr lang="en-US" sz="2400" dirty="0" smtClean="0"/>
              <a:t>CD-ROM</a:t>
            </a:r>
            <a:r>
              <a:rPr lang="el-GR" sz="2400" dirty="0" smtClean="0"/>
              <a:t>, δικτυακού τόπου, εφαρμογών </a:t>
            </a:r>
            <a:r>
              <a:rPr lang="el-GR" sz="2400" u="sng" dirty="0" smtClean="0"/>
              <a:t>ρομποτικής</a:t>
            </a:r>
            <a:r>
              <a:rPr lang="el-GR" sz="2400" dirty="0" smtClean="0"/>
              <a:t>, κλπ. </a:t>
            </a:r>
            <a:r>
              <a:rPr lang="el-GR" sz="2400" b="1" dirty="0" err="1" smtClean="0">
                <a:solidFill>
                  <a:schemeClr val="tx1">
                    <a:lumMod val="50000"/>
                    <a:lumOff val="50000"/>
                  </a:schemeClr>
                </a:solidFill>
              </a:rPr>
              <a:t>Πολυμεσική</a:t>
            </a:r>
            <a:r>
              <a:rPr lang="el-GR" sz="2400" b="1" dirty="0" smtClean="0">
                <a:solidFill>
                  <a:schemeClr val="tx1">
                    <a:lumMod val="50000"/>
                    <a:lumOff val="50000"/>
                  </a:schemeClr>
                </a:solidFill>
              </a:rPr>
              <a:t> εφαρμογή</a:t>
            </a:r>
          </a:p>
          <a:p>
            <a:pPr lvl="1" eaLnBrk="1" hangingPunct="1"/>
            <a:r>
              <a:rPr lang="el-GR" sz="2400" dirty="0" smtClean="0"/>
              <a:t>λογισμικό γενικής χρήσης, π.χ. κειμενογράφος, ζωγραφική, </a:t>
            </a:r>
            <a:r>
              <a:rPr lang="el-GR" sz="2400" b="1" dirty="0" smtClean="0">
                <a:solidFill>
                  <a:schemeClr val="tx1">
                    <a:lumMod val="50000"/>
                    <a:lumOff val="50000"/>
                  </a:schemeClr>
                </a:solidFill>
              </a:rPr>
              <a:t>ηλεκτρονικό παιγνίδι </a:t>
            </a:r>
            <a:r>
              <a:rPr lang="el-GR" sz="2400" dirty="0" smtClean="0"/>
              <a:t>κλπ. που χρησιμοποιείται ως </a:t>
            </a:r>
            <a:r>
              <a:rPr lang="el-GR" sz="2400" u="sng" dirty="0" smtClean="0"/>
              <a:t>γνωστικό εργαλείο</a:t>
            </a:r>
            <a:r>
              <a:rPr lang="el-GR" sz="2400" dirty="0" smtClean="0"/>
              <a:t> (</a:t>
            </a:r>
            <a:r>
              <a:rPr lang="en-US" sz="2400" dirty="0" smtClean="0"/>
              <a:t>cognitive tool</a:t>
            </a:r>
            <a:r>
              <a:rPr lang="el-GR" sz="2400" dirty="0" smtClean="0"/>
              <a:t>)</a:t>
            </a:r>
            <a:r>
              <a:rPr lang="en-US" sz="2400" dirty="0" smtClean="0"/>
              <a:t> </a:t>
            </a:r>
            <a:endParaRPr lang="el-GR" sz="2400" dirty="0" smtClean="0"/>
          </a:p>
          <a:p>
            <a:pPr lvl="1" eaLnBrk="1" hangingPunct="1">
              <a:lnSpc>
                <a:spcPct val="80000"/>
              </a:lnSpc>
              <a:spcBef>
                <a:spcPts val="1200"/>
              </a:spcBef>
            </a:pPr>
            <a:endParaRPr lang="el-GR" sz="2000" dirty="0" smtClean="0"/>
          </a:p>
        </p:txBody>
      </p:sp>
      <p:sp>
        <p:nvSpPr>
          <p:cNvPr id="23557"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7B16BFA-4FCD-47DE-9EFB-99157712CF39}" type="slidenum">
              <a:rPr lang="en-US" sz="1200" smtClean="0">
                <a:solidFill>
                  <a:srgbClr val="B5A788"/>
                </a:solidFill>
              </a:rPr>
              <a:pPr>
                <a:spcBef>
                  <a:spcPct val="0"/>
                </a:spcBef>
                <a:buClrTx/>
                <a:buSzTx/>
                <a:buFontTx/>
                <a:buNone/>
              </a:pPr>
              <a:t>7</a:t>
            </a:fld>
            <a:endParaRPr lang="en-US" sz="1200" smtClean="0">
              <a:solidFill>
                <a:srgbClr val="B5A788"/>
              </a:solidFill>
            </a:endParaRPr>
          </a:p>
        </p:txBody>
      </p:sp>
    </p:spTree>
    <p:extLst>
      <p:ext uri="{BB962C8B-B14F-4D97-AF65-F5344CB8AC3E}">
        <p14:creationId xmlns:p14="http://schemas.microsoft.com/office/powerpoint/2010/main" val="1933446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2772">
                                            <p:txEl>
                                              <p:pRg st="1" end="1"/>
                                            </p:txEl>
                                          </p:spTgt>
                                        </p:tgtEl>
                                        <p:attrNameLst>
                                          <p:attrName>style.visibility</p:attrName>
                                        </p:attrNameLst>
                                      </p:cBhvr>
                                      <p:to>
                                        <p:strVal val="visible"/>
                                      </p:to>
                                    </p:set>
                                    <p:animEffect transition="in" filter="box(in)">
                                      <p:cBhvr>
                                        <p:cTn id="7" dur="500"/>
                                        <p:tgtEl>
                                          <p:spTgt spid="32772">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2772">
                                            <p:txEl>
                                              <p:pRg st="2" end="2"/>
                                            </p:txEl>
                                          </p:spTgt>
                                        </p:tgtEl>
                                        <p:attrNameLst>
                                          <p:attrName>style.visibility</p:attrName>
                                        </p:attrNameLst>
                                      </p:cBhvr>
                                      <p:to>
                                        <p:strVal val="visible"/>
                                      </p:to>
                                    </p:set>
                                    <p:animEffect transition="in" filter="box(in)">
                                      <p:cBhvr>
                                        <p:cTn id="10" dur="500"/>
                                        <p:tgtEl>
                                          <p:spTgt spid="32772">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2772">
                                            <p:txEl>
                                              <p:pRg st="3" end="3"/>
                                            </p:txEl>
                                          </p:spTgt>
                                        </p:tgtEl>
                                        <p:attrNameLst>
                                          <p:attrName>style.visibility</p:attrName>
                                        </p:attrNameLst>
                                      </p:cBhvr>
                                      <p:to>
                                        <p:strVal val="visible"/>
                                      </p:to>
                                    </p:set>
                                    <p:animEffect transition="in" filter="box(in)">
                                      <p:cBhvr>
                                        <p:cTn id="13" dur="500"/>
                                        <p:tgtEl>
                                          <p:spTgt spid="327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971550" y="188913"/>
            <a:ext cx="7893050" cy="1143000"/>
          </a:xfrm>
        </p:spPr>
        <p:txBody>
          <a:bodyPr>
            <a:noAutofit/>
          </a:bodyPr>
          <a:lstStyle/>
          <a:p>
            <a:pPr>
              <a:defRPr/>
            </a:pPr>
            <a:r>
              <a:rPr lang="el-GR" sz="3600" b="1" dirty="0"/>
              <a:t>Αναπτυξιακά κατάλληλο λογισμικό (1)</a:t>
            </a:r>
          </a:p>
        </p:txBody>
      </p:sp>
      <p:sp>
        <p:nvSpPr>
          <p:cNvPr id="25604" name="Rectangle 3"/>
          <p:cNvSpPr>
            <a:spLocks noGrp="1" noChangeArrowheads="1"/>
          </p:cNvSpPr>
          <p:nvPr>
            <p:ph type="body" idx="1"/>
          </p:nvPr>
        </p:nvSpPr>
        <p:spPr>
          <a:xfrm>
            <a:off x="1000125" y="1643063"/>
            <a:ext cx="7954963" cy="4489450"/>
          </a:xfrm>
        </p:spPr>
        <p:txBody>
          <a:bodyPr/>
          <a:lstStyle/>
          <a:p>
            <a:pPr>
              <a:lnSpc>
                <a:spcPct val="80000"/>
              </a:lnSpc>
            </a:pPr>
            <a:r>
              <a:rPr lang="el-GR" sz="2800" smtClean="0"/>
              <a:t>Είναι σκόπιμο να γίνεται κυρίως χρήση </a:t>
            </a:r>
            <a:r>
              <a:rPr lang="el-GR" sz="2800" b="1" i="1" smtClean="0"/>
              <a:t>αναπτυξιακά κατάλληλου </a:t>
            </a:r>
            <a:r>
              <a:rPr lang="el-GR" sz="2800" smtClean="0"/>
              <a:t>(</a:t>
            </a:r>
            <a:r>
              <a:rPr lang="en-US" sz="2800" smtClean="0"/>
              <a:t>developmentally appropriate</a:t>
            </a:r>
            <a:r>
              <a:rPr lang="el-GR" sz="2800" smtClean="0"/>
              <a:t>) </a:t>
            </a:r>
            <a:r>
              <a:rPr lang="el-GR" sz="2800" b="1" smtClean="0"/>
              <a:t>λ</a:t>
            </a:r>
            <a:r>
              <a:rPr lang="el-GR" sz="2800" b="1" i="1" smtClean="0"/>
              <a:t>ογισμικού</a:t>
            </a:r>
            <a:r>
              <a:rPr lang="el-GR" sz="2800" smtClean="0"/>
              <a:t>,</a:t>
            </a:r>
            <a:r>
              <a:rPr lang="el-GR" sz="2800" b="1" i="1" smtClean="0"/>
              <a:t> </a:t>
            </a:r>
            <a:r>
              <a:rPr lang="el-GR" sz="2800" smtClean="0"/>
              <a:t>γιατί</a:t>
            </a:r>
          </a:p>
          <a:p>
            <a:pPr lvl="1">
              <a:lnSpc>
                <a:spcPct val="80000"/>
              </a:lnSpc>
            </a:pPr>
            <a:r>
              <a:rPr lang="el-GR" sz="2400" smtClean="0"/>
              <a:t>ανταποκρίνεται στην ηλικία και τις γνώσεις των παιδιών, </a:t>
            </a:r>
          </a:p>
          <a:p>
            <a:pPr lvl="1">
              <a:lnSpc>
                <a:spcPct val="80000"/>
              </a:lnSpc>
            </a:pPr>
            <a:r>
              <a:rPr lang="el-GR" sz="2400" smtClean="0"/>
              <a:t>μπορεί να προσαρμοστεί σε διαφορετικούς μαθητές με διαφορετικά επίπεδα ικανοτήτων </a:t>
            </a:r>
          </a:p>
          <a:p>
            <a:pPr lvl="1">
              <a:lnSpc>
                <a:spcPct val="80000"/>
              </a:lnSpc>
            </a:pPr>
            <a:r>
              <a:rPr lang="el-GR" sz="2400" smtClean="0"/>
              <a:t>μπορεί να ενταχθεί στο αναλυτικό πρόγραμμα του νηπιαγωγείου.</a:t>
            </a:r>
          </a:p>
          <a:p>
            <a:pPr lvl="1">
              <a:lnSpc>
                <a:spcPct val="80000"/>
              </a:lnSpc>
            </a:pPr>
            <a:r>
              <a:rPr lang="el-GR" sz="2400" smtClean="0"/>
              <a:t>Επιτρέπει τη </a:t>
            </a:r>
            <a:r>
              <a:rPr lang="el-GR" sz="2400" i="1" smtClean="0"/>
              <a:t>διερευνητική μάθηση</a:t>
            </a:r>
            <a:r>
              <a:rPr lang="el-GR" sz="2400" smtClean="0"/>
              <a:t> καθώς και τη </a:t>
            </a:r>
            <a:r>
              <a:rPr lang="el-GR" sz="2400" i="1" smtClean="0"/>
              <a:t>συνεργατική μάθηση</a:t>
            </a:r>
            <a:r>
              <a:rPr lang="el-GR" sz="2400" smtClean="0"/>
              <a:t> με τη μορφή παιχνιδιού</a:t>
            </a:r>
          </a:p>
          <a:p>
            <a:pPr lvl="1">
              <a:lnSpc>
                <a:spcPct val="80000"/>
              </a:lnSpc>
            </a:pPr>
            <a:r>
              <a:rPr lang="el-GR" sz="2400" smtClean="0"/>
              <a:t>χρησιμοποιεί άμεση και κατάλληλη τεχνική ανατροφοδότησης. </a:t>
            </a:r>
          </a:p>
        </p:txBody>
      </p:sp>
      <p:sp>
        <p:nvSpPr>
          <p:cNvPr id="25605"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9693ED1-7AB0-4BFC-BA90-1FD098E22969}" type="slidenum">
              <a:rPr lang="en-US" sz="1200" smtClean="0">
                <a:solidFill>
                  <a:srgbClr val="B5A788"/>
                </a:solidFill>
              </a:rPr>
              <a:pPr>
                <a:spcBef>
                  <a:spcPct val="0"/>
                </a:spcBef>
                <a:buClrTx/>
                <a:buSzTx/>
                <a:buFontTx/>
                <a:buNone/>
              </a:pPr>
              <a:t>8</a:t>
            </a:fld>
            <a:endParaRPr lang="en-US" sz="1200" smtClean="0">
              <a:solidFill>
                <a:srgbClr val="B5A788"/>
              </a:solidFill>
            </a:endParaRPr>
          </a:p>
        </p:txBody>
      </p:sp>
    </p:spTree>
    <p:extLst>
      <p:ext uri="{BB962C8B-B14F-4D97-AF65-F5344CB8AC3E}">
        <p14:creationId xmlns:p14="http://schemas.microsoft.com/office/powerpoint/2010/main" val="2599301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971550" y="274638"/>
            <a:ext cx="7993063" cy="1143000"/>
          </a:xfrm>
        </p:spPr>
        <p:txBody>
          <a:bodyPr>
            <a:noAutofit/>
          </a:bodyPr>
          <a:lstStyle/>
          <a:p>
            <a:pPr>
              <a:defRPr/>
            </a:pPr>
            <a:r>
              <a:rPr lang="el-GR" sz="3600" b="1" dirty="0"/>
              <a:t>Αναπτυξιακά κατάλληλο λογισμικό (2)</a:t>
            </a:r>
            <a:r>
              <a:rPr lang="el-GR" sz="4000" b="1" dirty="0"/>
              <a:t> </a:t>
            </a:r>
          </a:p>
        </p:txBody>
      </p:sp>
      <p:sp>
        <p:nvSpPr>
          <p:cNvPr id="27652" name="Rectangle 3"/>
          <p:cNvSpPr>
            <a:spLocks noGrp="1" noChangeArrowheads="1"/>
          </p:cNvSpPr>
          <p:nvPr>
            <p:ph type="body" idx="1"/>
          </p:nvPr>
        </p:nvSpPr>
        <p:spPr>
          <a:xfrm>
            <a:off x="1116013" y="1643063"/>
            <a:ext cx="7499350" cy="4800600"/>
          </a:xfrm>
        </p:spPr>
        <p:txBody>
          <a:bodyPr/>
          <a:lstStyle/>
          <a:p>
            <a:pPr>
              <a:lnSpc>
                <a:spcPct val="90000"/>
              </a:lnSpc>
            </a:pPr>
            <a:r>
              <a:rPr lang="el-GR" sz="2800" smtClean="0"/>
              <a:t>το </a:t>
            </a:r>
            <a:r>
              <a:rPr lang="el-GR" sz="2800" b="1" i="1" smtClean="0"/>
              <a:t>αναπτυξιακά κατάλληλο λογισμικό</a:t>
            </a:r>
            <a:r>
              <a:rPr lang="el-GR" sz="2800" smtClean="0"/>
              <a:t> επίσης λαμβάνει υπόψη του </a:t>
            </a:r>
          </a:p>
          <a:p>
            <a:pPr lvl="1">
              <a:lnSpc>
                <a:spcPct val="90000"/>
              </a:lnSpc>
            </a:pPr>
            <a:r>
              <a:rPr lang="el-GR" sz="2400" smtClean="0"/>
              <a:t>τις δυσκολίες και τις λανθασμένες αντιλήψεις των μαθητών και προσφέρει ευκαιρίες για την ανασυγκρότησή τους. </a:t>
            </a:r>
          </a:p>
          <a:p>
            <a:pPr lvl="1">
              <a:lnSpc>
                <a:spcPct val="90000"/>
              </a:lnSpc>
            </a:pPr>
            <a:r>
              <a:rPr lang="el-GR" sz="2400" smtClean="0"/>
              <a:t>ενεργοποιεί τον προβληματισμό, </a:t>
            </a:r>
          </a:p>
          <a:p>
            <a:pPr lvl="1">
              <a:lnSpc>
                <a:spcPct val="90000"/>
              </a:lnSpc>
            </a:pPr>
            <a:r>
              <a:rPr lang="el-GR" sz="2400" smtClean="0"/>
              <a:t>επιτρέπει την εμπλοκή του παιδιού και την ενεργητική συμμετοχή του και ευνοεί τη συνεχή ενεργοποίηση του ενδιαφέροντός του. </a:t>
            </a:r>
          </a:p>
          <a:p>
            <a:pPr lvl="1">
              <a:lnSpc>
                <a:spcPct val="90000"/>
              </a:lnSpc>
            </a:pPr>
            <a:r>
              <a:rPr lang="el-GR" sz="2400" smtClean="0"/>
              <a:t>επιπλέον, επιτρέπει τη μαθησιακή αξιοποίηση του λάθους, δίνοντας στον εκπαιδευτικό τη δυνατότητα να επέμβει και να τροποποιήσει το λογισμικό.</a:t>
            </a:r>
            <a:endParaRPr lang="en-GB" sz="2400" smtClean="0"/>
          </a:p>
        </p:txBody>
      </p:sp>
      <p:sp>
        <p:nvSpPr>
          <p:cNvPr id="27653"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BD96782-377A-4894-8C20-E3ED989D0E18}" type="slidenum">
              <a:rPr lang="en-US" sz="1200" smtClean="0">
                <a:solidFill>
                  <a:srgbClr val="B5A788"/>
                </a:solidFill>
              </a:rPr>
              <a:pPr>
                <a:spcBef>
                  <a:spcPct val="0"/>
                </a:spcBef>
                <a:buClrTx/>
                <a:buSzTx/>
                <a:buFontTx/>
                <a:buNone/>
              </a:pPr>
              <a:t>9</a:t>
            </a:fld>
            <a:endParaRPr lang="en-US" sz="1200" smtClean="0">
              <a:solidFill>
                <a:srgbClr val="B5A788"/>
              </a:solidFill>
            </a:endParaRPr>
          </a:p>
        </p:txBody>
      </p:sp>
    </p:spTree>
    <p:extLst>
      <p:ext uri="{BB962C8B-B14F-4D97-AF65-F5344CB8AC3E}">
        <p14:creationId xmlns:p14="http://schemas.microsoft.com/office/powerpoint/2010/main" val="3895532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213</TotalTime>
  <Words>4068</Words>
  <Application>Microsoft Office PowerPoint</Application>
  <PresentationFormat>On-screen Show (4:3)</PresentationFormat>
  <Paragraphs>494</Paragraphs>
  <Slides>61</Slides>
  <Notes>53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Calibri</vt:lpstr>
      <vt:lpstr>Corbel</vt:lpstr>
      <vt:lpstr>Gill Sans MT</vt:lpstr>
      <vt:lpstr>Times New Roman</vt:lpstr>
      <vt:lpstr>Verdana</vt:lpstr>
      <vt:lpstr>Wingdings</vt:lpstr>
      <vt:lpstr>Wingdings 2</vt:lpstr>
      <vt:lpstr>IV-ICTEGroup.GR.new</vt:lpstr>
      <vt:lpstr>Τίτλος Μαθήματος</vt:lpstr>
      <vt:lpstr>Άδειες Χρήσης</vt:lpstr>
      <vt:lpstr>Χρηματοδότηση</vt:lpstr>
      <vt:lpstr>Σκοπός</vt:lpstr>
      <vt:lpstr>Έννοιες - Κλειδιά</vt:lpstr>
      <vt:lpstr>Δραστηριότητες με ΤΠΕ στην προσχολική εκπαίδευση</vt:lpstr>
      <vt:lpstr>Η έννοια του εκπαιδευτικού λογισμικού</vt:lpstr>
      <vt:lpstr>Αναπτυξιακά κατάλληλο λογισμικό (1)</vt:lpstr>
      <vt:lpstr>Αναπτυξιακά κατάλληλο λογισμικό (2) </vt:lpstr>
      <vt:lpstr>Αναπτυξιακά κατάλληλο λογισμικό (3) </vt:lpstr>
      <vt:lpstr>Δ.Ε.Π.Π.Σ. – Γνωστικά αντικείμενα και Τ.Π.Ε.</vt:lpstr>
      <vt:lpstr>Ν.Π.Σ. – Μαθησιακές περιοχές και Τ.Π.Ε.</vt:lpstr>
      <vt:lpstr>Γνωστικά αντικείμενα και Τ.Π.Ε. – Παιδί &amp; Γλώσσα</vt:lpstr>
      <vt:lpstr>Γλώσσα &amp; ΤΠΕ</vt:lpstr>
      <vt:lpstr>Προφορικός και γραπτός λόγος &amp; ΤΠΕ</vt:lpstr>
      <vt:lpstr>Προφορικός και γραπτός λόγος: Κατηγορίες Εφαρμογών (1)</vt:lpstr>
      <vt:lpstr>Προφορικός και γραπτός λόγος: Κατηγορίες Εφαρμογών (2)</vt:lpstr>
      <vt:lpstr>Προφορική Επικοινωνία /  Ομιλία &amp; Ακρόαση</vt:lpstr>
      <vt:lpstr>Ανάγνωση</vt:lpstr>
      <vt:lpstr>Γραπτή Επικοινωνία - Γραφή</vt:lpstr>
      <vt:lpstr>Γραφή και Ανάγνωση: Παραδείγματα λογισμικών</vt:lpstr>
      <vt:lpstr>Γνωστικά αντικείμενα και Τ.Π.Ε. – Παιδί &amp; Μαθηματικά </vt:lpstr>
      <vt:lpstr>Μαθηματικά &amp; ΤΠΕ (1)</vt:lpstr>
      <vt:lpstr>Μαθηματικά &amp; ΤΠΕ (2)</vt:lpstr>
      <vt:lpstr>PowerPoint Presentation</vt:lpstr>
      <vt:lpstr>Μαθηματικά &amp; ΤΠΕ (4)</vt:lpstr>
      <vt:lpstr>Μαθηματικά &amp; ΤΠΕ (5)</vt:lpstr>
      <vt:lpstr>Λογισμικά για επίλυση προβλημάτων - Προγραμματισμός</vt:lpstr>
      <vt:lpstr>Γνωστικά αντικείμενα και Τ.Π.Ε. – ΠΑΙΔΙ &amp; ΜΕΛΕΤΗ ΠΕΡΙΒΑΛΛΟΝΤΟΣ</vt:lpstr>
      <vt:lpstr>Δ.Ε.Π.Π.Σ. Μελέτη Περιβάλλοντος-Ανθρωπογενές περιβάλλον και ΤΠΕ (1)</vt:lpstr>
      <vt:lpstr>Δ.Ε.Π.Π.Σ. Μελέτη Περιβάλλοντος-Ανθρωπογενές περιβάλλον και ΤΠΕ (2)</vt:lpstr>
      <vt:lpstr>Δ.Ε.Π.Π.Σ. Μελέτη Περιβάλλοντος - Φυσικό περιβάλλον και ΤΠΕ (1) </vt:lpstr>
      <vt:lpstr>Δ.Ε.Π.Π.Σ. Μελέτη Περιβάλλοντος - Φυσικό περιβάλλον και ΤΠΕ (2)</vt:lpstr>
      <vt:lpstr>Μαθηματικά, Γλώσσα, Μελέτη Περιβάλλοντος &amp; ΤΠΕ</vt:lpstr>
      <vt:lpstr>Μαθηματικά &amp;  Μελέτη Περιβάλλοντος:  κατηγορίες λογισμικού </vt:lpstr>
      <vt:lpstr>Μαθηματικά &amp; Μελέτη Περιβάλλοντος: παραδείγματα λογισμικών </vt:lpstr>
      <vt:lpstr>Μαθηματικά &amp; Μελέτη Περιβάλλοντος:  παραδείγματα λογισμικών – ρομποτικές κατασκευές </vt:lpstr>
      <vt:lpstr>Γνωστικά αντικείμενα και Τ.Π.Ε. – ΠΑΙΔΙ ΚΑΙ ΔΗΜΙΟΥΡΓΙΑ &amp; ΕΚΦΡΑΣΗ</vt:lpstr>
      <vt:lpstr>Δημιουργία &amp; Έκφραση και ΤΠΕ (1)</vt:lpstr>
      <vt:lpstr>Δημιουργία &amp; Έκφραση και ΤΠΕ (2)</vt:lpstr>
      <vt:lpstr>Δημιουργία &amp; Έκφραση και ΤΠΕ (3)</vt:lpstr>
      <vt:lpstr>Δ.Ε.Π.Π.Σ. Δημιουργία &amp; Έκφραση : Εικαστικά και ΤΠΕ (1)</vt:lpstr>
      <vt:lpstr>Δ.Ε.Π.Π.Σ. Δημιουργία &amp; Έκφραση : Εικαστικά και ΤΠΕ - Κατασκευές(2)</vt:lpstr>
      <vt:lpstr>Δ.Ε.Π.Π.Σ. Δημιουργία &amp; Έκφραση : Δραματική Τέχνη και ΤΠΕ</vt:lpstr>
      <vt:lpstr>Δ.Ε.Π.Π.Σ. Δημιουργία και Έκφραση : Φυσική Αγωγή  και ΤΠΕ</vt:lpstr>
      <vt:lpstr>Δ.Ε.Π.Π.Σ. Δημιουργία &amp; Έκφραση : Μουσική  και ΤΠΕ</vt:lpstr>
      <vt:lpstr>Δημιουργία &amp; Έκφραση: Παραδείγματα Εφαρμογών</vt:lpstr>
      <vt:lpstr>Διαθεματικές δραστηριότητες</vt:lpstr>
      <vt:lpstr>Εκπαιδευτικά παιγνίδια</vt:lpstr>
      <vt:lpstr>Δραστηριότητες με το Διαδίκτυο</vt:lpstr>
      <vt:lpstr>Εργαλεία για τον/την εκπαιδευτικό</vt:lpstr>
      <vt:lpstr>Ελεύθερο λογισμικό &amp; λογισμικό ανοικτού κώδικα</vt:lpstr>
      <vt:lpstr>Είδη υπολογιστών</vt:lpstr>
      <vt:lpstr>Είδη υπολογιστών</vt:lpstr>
      <vt:lpstr>Ψηφιακές τεχνολογίες</vt:lpstr>
      <vt:lpstr>Δικτυακοί τόποι</vt:lpstr>
      <vt:lpstr>Σημειωματα</vt:lpstr>
      <vt:lpstr>Σημείωμα Ιστορικού Εκδόσεων Έργου</vt:lpstr>
      <vt:lpstr>Σημείωμα Αναφοράς </vt:lpstr>
      <vt:lpstr>Σημείωμα Αδειοδότησης</vt:lpstr>
      <vt:lpstr>Τέλος 5ης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Georgia Antonelou</cp:lastModifiedBy>
  <cp:revision>63</cp:revision>
  <dcterms:created xsi:type="dcterms:W3CDTF">2014-12-10T08:52:23Z</dcterms:created>
  <dcterms:modified xsi:type="dcterms:W3CDTF">2015-09-09T16:09:48Z</dcterms:modified>
</cp:coreProperties>
</file>