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4" r:id="rId2"/>
    <p:sldId id="279" r:id="rId3"/>
    <p:sldId id="280" r:id="rId4"/>
    <p:sldId id="281" r:id="rId5"/>
    <p:sldId id="285" r:id="rId6"/>
    <p:sldId id="286" r:id="rId7"/>
    <p:sldId id="287" r:id="rId8"/>
    <p:sldId id="290" r:id="rId9"/>
    <p:sldId id="291" r:id="rId10"/>
    <p:sldId id="282" r:id="rId11"/>
    <p:sldId id="284" r:id="rId12"/>
    <p:sldId id="288" r:id="rId13"/>
    <p:sldId id="283" r:id="rId14"/>
    <p:sldId id="294" r:id="rId15"/>
    <p:sldId id="275" r:id="rId16"/>
    <p:sldId id="295" r:id="rId17"/>
    <p:sldId id="296" r:id="rId18"/>
    <p:sldId id="297" r:id="rId19"/>
    <p:sldId id="278" r:id="rId20"/>
    <p:sldId id="277" r:id="rId21"/>
    <p:sldId id="298" r:id="rId22"/>
    <p:sldId id="299" r:id="rId23"/>
    <p:sldId id="317" r:id="rId24"/>
    <p:sldId id="300" r:id="rId25"/>
    <p:sldId id="301" r:id="rId26"/>
    <p:sldId id="276" r:id="rId27"/>
    <p:sldId id="302" r:id="rId28"/>
    <p:sldId id="303" r:id="rId29"/>
    <p:sldId id="304" r:id="rId30"/>
    <p:sldId id="306" r:id="rId31"/>
    <p:sldId id="307" r:id="rId32"/>
    <p:sldId id="308" r:id="rId33"/>
    <p:sldId id="309" r:id="rId34"/>
    <p:sldId id="311" r:id="rId35"/>
    <p:sldId id="312" r:id="rId36"/>
    <p:sldId id="310" r:id="rId37"/>
    <p:sldId id="305" r:id="rId38"/>
    <p:sldId id="313" r:id="rId39"/>
    <p:sldId id="314" r:id="rId40"/>
    <p:sldId id="315" r:id="rId41"/>
    <p:sldId id="316"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8" d="100"/>
          <a:sy n="68" d="100"/>
        </p:scale>
        <p:origin x="60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DA6A6-7E20-4C80-A601-98B694DAA913}" type="doc">
      <dgm:prSet loTypeId="urn:microsoft.com/office/officeart/2005/8/layout/process5" loCatId="process" qsTypeId="urn:microsoft.com/office/officeart/2005/8/quickstyle/3d1" qsCatId="3D" csTypeId="urn:microsoft.com/office/officeart/2005/8/colors/accent6_3" csCatId="accent6" phldr="1"/>
      <dgm:spPr/>
      <dgm:t>
        <a:bodyPr/>
        <a:lstStyle/>
        <a:p>
          <a:endParaRPr lang="el-GR"/>
        </a:p>
      </dgm:t>
    </dgm:pt>
    <dgm:pt modelId="{A6DDC401-9BDB-4C59-9AB5-1A3F7B20975E}">
      <dgm:prSet phldrT="[Κείμενο]"/>
      <dgm:spPr/>
      <dgm:t>
        <a:bodyPr/>
        <a:lstStyle/>
        <a:p>
          <a:r>
            <a:rPr lang="el-GR" dirty="0"/>
            <a:t>Αμοιβαιότητα</a:t>
          </a:r>
        </a:p>
      </dgm:t>
    </dgm:pt>
    <dgm:pt modelId="{F288F7C6-44FA-4394-99B6-64CBB8B013CD}" type="parTrans" cxnId="{A952C745-2691-4DE8-9F09-72A160992367}">
      <dgm:prSet/>
      <dgm:spPr/>
      <dgm:t>
        <a:bodyPr/>
        <a:lstStyle/>
        <a:p>
          <a:endParaRPr lang="el-GR"/>
        </a:p>
      </dgm:t>
    </dgm:pt>
    <dgm:pt modelId="{14BC6C79-BE74-47F4-A4B1-C4466CE5EB05}" type="sibTrans" cxnId="{A952C745-2691-4DE8-9F09-72A160992367}">
      <dgm:prSet/>
      <dgm:spPr/>
      <dgm:t>
        <a:bodyPr/>
        <a:lstStyle/>
        <a:p>
          <a:endParaRPr lang="el-GR"/>
        </a:p>
      </dgm:t>
    </dgm:pt>
    <dgm:pt modelId="{15CFC946-FF88-4015-9AD7-7212FDA53EA2}">
      <dgm:prSet phldrT="[Κείμενο]"/>
      <dgm:spPr/>
      <dgm:t>
        <a:bodyPr/>
        <a:lstStyle/>
        <a:p>
          <a:r>
            <a:rPr lang="el-GR" dirty="0"/>
            <a:t>Δέσμευση</a:t>
          </a:r>
        </a:p>
      </dgm:t>
    </dgm:pt>
    <dgm:pt modelId="{7E501081-38A0-4EDF-9028-2525817EFDBC}" type="parTrans" cxnId="{142F1C9B-52B9-4DD7-8AAF-1C87B3D27F8C}">
      <dgm:prSet/>
      <dgm:spPr/>
      <dgm:t>
        <a:bodyPr/>
        <a:lstStyle/>
        <a:p>
          <a:endParaRPr lang="el-GR"/>
        </a:p>
      </dgm:t>
    </dgm:pt>
    <dgm:pt modelId="{A0260E7D-9AE4-4ED0-8722-0F78ACC6E891}" type="sibTrans" cxnId="{142F1C9B-52B9-4DD7-8AAF-1C87B3D27F8C}">
      <dgm:prSet/>
      <dgm:spPr/>
      <dgm:t>
        <a:bodyPr/>
        <a:lstStyle/>
        <a:p>
          <a:endParaRPr lang="el-GR"/>
        </a:p>
      </dgm:t>
    </dgm:pt>
    <dgm:pt modelId="{D73D5409-9882-4918-9E19-03C31FF4ADB6}">
      <dgm:prSet phldrT="[Κείμενο]"/>
      <dgm:spPr/>
      <dgm:t>
        <a:bodyPr/>
        <a:lstStyle/>
        <a:p>
          <a:r>
            <a:rPr lang="el-GR" dirty="0"/>
            <a:t>Απόδοση Συνεταιρισμού</a:t>
          </a:r>
        </a:p>
      </dgm:t>
    </dgm:pt>
    <dgm:pt modelId="{1AE3C442-2729-4392-A1DA-ADE6B597424F}" type="parTrans" cxnId="{3F69871D-68B0-4290-AC11-71175BDCA513}">
      <dgm:prSet/>
      <dgm:spPr/>
      <dgm:t>
        <a:bodyPr/>
        <a:lstStyle/>
        <a:p>
          <a:endParaRPr lang="el-GR"/>
        </a:p>
      </dgm:t>
    </dgm:pt>
    <dgm:pt modelId="{97350A03-6B2C-48AC-99D9-620E3091F091}" type="sibTrans" cxnId="{3F69871D-68B0-4290-AC11-71175BDCA513}">
      <dgm:prSet/>
      <dgm:spPr/>
      <dgm:t>
        <a:bodyPr/>
        <a:lstStyle/>
        <a:p>
          <a:endParaRPr lang="el-GR"/>
        </a:p>
      </dgm:t>
    </dgm:pt>
    <dgm:pt modelId="{0B862D97-0CC2-4AF1-9962-4DCD6455DBFF}" type="pres">
      <dgm:prSet presAssocID="{305DA6A6-7E20-4C80-A601-98B694DAA913}" presName="diagram" presStyleCnt="0">
        <dgm:presLayoutVars>
          <dgm:dir/>
          <dgm:resizeHandles val="exact"/>
        </dgm:presLayoutVars>
      </dgm:prSet>
      <dgm:spPr/>
    </dgm:pt>
    <dgm:pt modelId="{EB866CEF-7C3D-417E-A730-904CE783C70E}" type="pres">
      <dgm:prSet presAssocID="{A6DDC401-9BDB-4C59-9AB5-1A3F7B20975E}" presName="node" presStyleLbl="node1" presStyleIdx="0" presStyleCnt="3">
        <dgm:presLayoutVars>
          <dgm:bulletEnabled val="1"/>
        </dgm:presLayoutVars>
      </dgm:prSet>
      <dgm:spPr/>
    </dgm:pt>
    <dgm:pt modelId="{B5C4AEDF-0A1F-497A-A37A-C77B1D06DF4F}" type="pres">
      <dgm:prSet presAssocID="{14BC6C79-BE74-47F4-A4B1-C4466CE5EB05}" presName="sibTrans" presStyleLbl="sibTrans2D1" presStyleIdx="0" presStyleCnt="2"/>
      <dgm:spPr/>
    </dgm:pt>
    <dgm:pt modelId="{0BC81954-236A-4064-B881-0C05129C696B}" type="pres">
      <dgm:prSet presAssocID="{14BC6C79-BE74-47F4-A4B1-C4466CE5EB05}" presName="connectorText" presStyleLbl="sibTrans2D1" presStyleIdx="0" presStyleCnt="2"/>
      <dgm:spPr/>
    </dgm:pt>
    <dgm:pt modelId="{28F537CD-9D5A-4704-988C-27B17C8A3F8F}" type="pres">
      <dgm:prSet presAssocID="{15CFC946-FF88-4015-9AD7-7212FDA53EA2}" presName="node" presStyleLbl="node1" presStyleIdx="1" presStyleCnt="3">
        <dgm:presLayoutVars>
          <dgm:bulletEnabled val="1"/>
        </dgm:presLayoutVars>
      </dgm:prSet>
      <dgm:spPr/>
    </dgm:pt>
    <dgm:pt modelId="{91B2261F-22DA-45D3-ADDC-BBEA5B87666B}" type="pres">
      <dgm:prSet presAssocID="{A0260E7D-9AE4-4ED0-8722-0F78ACC6E891}" presName="sibTrans" presStyleLbl="sibTrans2D1" presStyleIdx="1" presStyleCnt="2"/>
      <dgm:spPr/>
    </dgm:pt>
    <dgm:pt modelId="{39A8DE56-BF06-44CD-96F6-1F6C505B1BCD}" type="pres">
      <dgm:prSet presAssocID="{A0260E7D-9AE4-4ED0-8722-0F78ACC6E891}" presName="connectorText" presStyleLbl="sibTrans2D1" presStyleIdx="1" presStyleCnt="2"/>
      <dgm:spPr/>
    </dgm:pt>
    <dgm:pt modelId="{81CA023D-5BF6-4DC3-BFCF-C2A397B809A4}" type="pres">
      <dgm:prSet presAssocID="{D73D5409-9882-4918-9E19-03C31FF4ADB6}" presName="node" presStyleLbl="node1" presStyleIdx="2" presStyleCnt="3">
        <dgm:presLayoutVars>
          <dgm:bulletEnabled val="1"/>
        </dgm:presLayoutVars>
      </dgm:prSet>
      <dgm:spPr/>
    </dgm:pt>
  </dgm:ptLst>
  <dgm:cxnLst>
    <dgm:cxn modelId="{8AA5CF1C-0C02-4B17-8A6F-4612928F3544}" type="presOf" srcId="{D73D5409-9882-4918-9E19-03C31FF4ADB6}" destId="{81CA023D-5BF6-4DC3-BFCF-C2A397B809A4}" srcOrd="0" destOrd="0" presId="urn:microsoft.com/office/officeart/2005/8/layout/process5"/>
    <dgm:cxn modelId="{3F69871D-68B0-4290-AC11-71175BDCA513}" srcId="{305DA6A6-7E20-4C80-A601-98B694DAA913}" destId="{D73D5409-9882-4918-9E19-03C31FF4ADB6}" srcOrd="2" destOrd="0" parTransId="{1AE3C442-2729-4392-A1DA-ADE6B597424F}" sibTransId="{97350A03-6B2C-48AC-99D9-620E3091F091}"/>
    <dgm:cxn modelId="{A952C745-2691-4DE8-9F09-72A160992367}" srcId="{305DA6A6-7E20-4C80-A601-98B694DAA913}" destId="{A6DDC401-9BDB-4C59-9AB5-1A3F7B20975E}" srcOrd="0" destOrd="0" parTransId="{F288F7C6-44FA-4394-99B6-64CBB8B013CD}" sibTransId="{14BC6C79-BE74-47F4-A4B1-C4466CE5EB05}"/>
    <dgm:cxn modelId="{F5643A75-AA45-4568-AF7E-D7E1CC4B696A}" type="presOf" srcId="{15CFC946-FF88-4015-9AD7-7212FDA53EA2}" destId="{28F537CD-9D5A-4704-988C-27B17C8A3F8F}" srcOrd="0" destOrd="0" presId="urn:microsoft.com/office/officeart/2005/8/layout/process5"/>
    <dgm:cxn modelId="{1439A88E-F11C-4FAA-9205-F2BA3CDA4F57}" type="presOf" srcId="{305DA6A6-7E20-4C80-A601-98B694DAA913}" destId="{0B862D97-0CC2-4AF1-9962-4DCD6455DBFF}" srcOrd="0" destOrd="0" presId="urn:microsoft.com/office/officeart/2005/8/layout/process5"/>
    <dgm:cxn modelId="{09F5C48F-D8ED-417B-A4FB-3AB4BD95B731}" type="presOf" srcId="{A6DDC401-9BDB-4C59-9AB5-1A3F7B20975E}" destId="{EB866CEF-7C3D-417E-A730-904CE783C70E}" srcOrd="0" destOrd="0" presId="urn:microsoft.com/office/officeart/2005/8/layout/process5"/>
    <dgm:cxn modelId="{DB03CB92-5B5C-4B64-82E9-CEED0D6D904B}" type="presOf" srcId="{A0260E7D-9AE4-4ED0-8722-0F78ACC6E891}" destId="{91B2261F-22DA-45D3-ADDC-BBEA5B87666B}" srcOrd="0" destOrd="0" presId="urn:microsoft.com/office/officeart/2005/8/layout/process5"/>
    <dgm:cxn modelId="{142F1C9B-52B9-4DD7-8AAF-1C87B3D27F8C}" srcId="{305DA6A6-7E20-4C80-A601-98B694DAA913}" destId="{15CFC946-FF88-4015-9AD7-7212FDA53EA2}" srcOrd="1" destOrd="0" parTransId="{7E501081-38A0-4EDF-9028-2525817EFDBC}" sibTransId="{A0260E7D-9AE4-4ED0-8722-0F78ACC6E891}"/>
    <dgm:cxn modelId="{3BAD9EE0-C6B4-4DB7-89EC-493B6CA57E17}" type="presOf" srcId="{14BC6C79-BE74-47F4-A4B1-C4466CE5EB05}" destId="{0BC81954-236A-4064-B881-0C05129C696B}" srcOrd="1" destOrd="0" presId="urn:microsoft.com/office/officeart/2005/8/layout/process5"/>
    <dgm:cxn modelId="{3FE4D1FA-8A05-4090-B5E5-612D479532F8}" type="presOf" srcId="{A0260E7D-9AE4-4ED0-8722-0F78ACC6E891}" destId="{39A8DE56-BF06-44CD-96F6-1F6C505B1BCD}" srcOrd="1" destOrd="0" presId="urn:microsoft.com/office/officeart/2005/8/layout/process5"/>
    <dgm:cxn modelId="{9E2720FC-9252-4EC0-AB10-C93917E028EF}" type="presOf" srcId="{14BC6C79-BE74-47F4-A4B1-C4466CE5EB05}" destId="{B5C4AEDF-0A1F-497A-A37A-C77B1D06DF4F}" srcOrd="0" destOrd="0" presId="urn:microsoft.com/office/officeart/2005/8/layout/process5"/>
    <dgm:cxn modelId="{370DD1D6-B7AB-4CC2-A7AF-657744FA93FD}" type="presParOf" srcId="{0B862D97-0CC2-4AF1-9962-4DCD6455DBFF}" destId="{EB866CEF-7C3D-417E-A730-904CE783C70E}" srcOrd="0" destOrd="0" presId="urn:microsoft.com/office/officeart/2005/8/layout/process5"/>
    <dgm:cxn modelId="{C266654D-84FF-4EEC-A5A6-54A175858D16}" type="presParOf" srcId="{0B862D97-0CC2-4AF1-9962-4DCD6455DBFF}" destId="{B5C4AEDF-0A1F-497A-A37A-C77B1D06DF4F}" srcOrd="1" destOrd="0" presId="urn:microsoft.com/office/officeart/2005/8/layout/process5"/>
    <dgm:cxn modelId="{08AC6513-5AD0-4F10-A1C9-57F0833CC099}" type="presParOf" srcId="{B5C4AEDF-0A1F-497A-A37A-C77B1D06DF4F}" destId="{0BC81954-236A-4064-B881-0C05129C696B}" srcOrd="0" destOrd="0" presId="urn:microsoft.com/office/officeart/2005/8/layout/process5"/>
    <dgm:cxn modelId="{4C1C4E42-07B5-497B-AC0C-881C0BF61F6F}" type="presParOf" srcId="{0B862D97-0CC2-4AF1-9962-4DCD6455DBFF}" destId="{28F537CD-9D5A-4704-988C-27B17C8A3F8F}" srcOrd="2" destOrd="0" presId="urn:microsoft.com/office/officeart/2005/8/layout/process5"/>
    <dgm:cxn modelId="{08641766-C5BD-40AE-88FF-B99ED3834CD9}" type="presParOf" srcId="{0B862D97-0CC2-4AF1-9962-4DCD6455DBFF}" destId="{91B2261F-22DA-45D3-ADDC-BBEA5B87666B}" srcOrd="3" destOrd="0" presId="urn:microsoft.com/office/officeart/2005/8/layout/process5"/>
    <dgm:cxn modelId="{2378171C-A879-470A-8F01-29EF27515D13}" type="presParOf" srcId="{91B2261F-22DA-45D3-ADDC-BBEA5B87666B}" destId="{39A8DE56-BF06-44CD-96F6-1F6C505B1BCD}" srcOrd="0" destOrd="0" presId="urn:microsoft.com/office/officeart/2005/8/layout/process5"/>
    <dgm:cxn modelId="{4DF2C6AC-6CB4-4F9D-A0AE-D2B61A9F9BC1}" type="presParOf" srcId="{0B862D97-0CC2-4AF1-9962-4DCD6455DBFF}" destId="{81CA023D-5BF6-4DC3-BFCF-C2A397B809A4}"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66CEF-7C3D-417E-A730-904CE783C70E}">
      <dsp:nvSpPr>
        <dsp:cNvPr id="0" name=""/>
        <dsp:cNvSpPr/>
      </dsp:nvSpPr>
      <dsp:spPr>
        <a:xfrm>
          <a:off x="1573530" y="2176"/>
          <a:ext cx="2752725" cy="1651635"/>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Αμοιβαιότητα</a:t>
          </a:r>
        </a:p>
      </dsp:txBody>
      <dsp:txXfrm>
        <a:off x="1621905" y="50551"/>
        <a:ext cx="2655975" cy="1554885"/>
      </dsp:txXfrm>
    </dsp:sp>
    <dsp:sp modelId="{B5C4AEDF-0A1F-497A-A37A-C77B1D06DF4F}">
      <dsp:nvSpPr>
        <dsp:cNvPr id="0" name=""/>
        <dsp:cNvSpPr/>
      </dsp:nvSpPr>
      <dsp:spPr>
        <a:xfrm>
          <a:off x="4568494" y="486656"/>
          <a:ext cx="583577" cy="682675"/>
        </a:xfrm>
        <a:prstGeom prst="rightArrow">
          <a:avLst>
            <a:gd name="adj1" fmla="val 60000"/>
            <a:gd name="adj2" fmla="val 50000"/>
          </a:avLst>
        </a:prstGeom>
        <a:gradFill rotWithShape="0">
          <a:gsLst>
            <a:gs pos="0">
              <a:schemeClr val="accent6">
                <a:shade val="90000"/>
                <a:hueOff val="0"/>
                <a:satOff val="0"/>
                <a:lumOff val="0"/>
                <a:alphaOff val="0"/>
                <a:satMod val="103000"/>
                <a:lumMod val="102000"/>
                <a:tint val="94000"/>
              </a:schemeClr>
            </a:gs>
            <a:gs pos="50000">
              <a:schemeClr val="accent6">
                <a:shade val="90000"/>
                <a:hueOff val="0"/>
                <a:satOff val="0"/>
                <a:lumOff val="0"/>
                <a:alphaOff val="0"/>
                <a:satMod val="110000"/>
                <a:lumMod val="100000"/>
                <a:shade val="100000"/>
              </a:schemeClr>
            </a:gs>
            <a:gs pos="100000">
              <a:schemeClr val="accent6">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4568494" y="623191"/>
        <a:ext cx="408504" cy="409605"/>
      </dsp:txXfrm>
    </dsp:sp>
    <dsp:sp modelId="{28F537CD-9D5A-4704-988C-27B17C8A3F8F}">
      <dsp:nvSpPr>
        <dsp:cNvPr id="0" name=""/>
        <dsp:cNvSpPr/>
      </dsp:nvSpPr>
      <dsp:spPr>
        <a:xfrm>
          <a:off x="5427345" y="2176"/>
          <a:ext cx="2752725" cy="1651635"/>
        </a:xfrm>
        <a:prstGeom prst="roundRect">
          <a:avLst>
            <a:gd name="adj" fmla="val 10000"/>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Δέσμευση</a:t>
          </a:r>
        </a:p>
      </dsp:txBody>
      <dsp:txXfrm>
        <a:off x="5475720" y="50551"/>
        <a:ext cx="2655975" cy="1554885"/>
      </dsp:txXfrm>
    </dsp:sp>
    <dsp:sp modelId="{91B2261F-22DA-45D3-ADDC-BBEA5B87666B}">
      <dsp:nvSpPr>
        <dsp:cNvPr id="0" name=""/>
        <dsp:cNvSpPr/>
      </dsp:nvSpPr>
      <dsp:spPr>
        <a:xfrm rot="5400000">
          <a:off x="6511918" y="1846502"/>
          <a:ext cx="583577" cy="682675"/>
        </a:xfrm>
        <a:prstGeom prst="rightArrow">
          <a:avLst>
            <a:gd name="adj1" fmla="val 60000"/>
            <a:gd name="adj2" fmla="val 50000"/>
          </a:avLst>
        </a:prstGeom>
        <a:gradFill rotWithShape="0">
          <a:gsLst>
            <a:gs pos="0">
              <a:schemeClr val="accent6">
                <a:shade val="90000"/>
                <a:hueOff val="321387"/>
                <a:satOff val="-12653"/>
                <a:lumOff val="25183"/>
                <a:alphaOff val="0"/>
                <a:satMod val="103000"/>
                <a:lumMod val="102000"/>
                <a:tint val="94000"/>
              </a:schemeClr>
            </a:gs>
            <a:gs pos="50000">
              <a:schemeClr val="accent6">
                <a:shade val="90000"/>
                <a:hueOff val="321387"/>
                <a:satOff val="-12653"/>
                <a:lumOff val="25183"/>
                <a:alphaOff val="0"/>
                <a:satMod val="110000"/>
                <a:lumMod val="100000"/>
                <a:shade val="100000"/>
              </a:schemeClr>
            </a:gs>
            <a:gs pos="100000">
              <a:schemeClr val="accent6">
                <a:shade val="90000"/>
                <a:hueOff val="321387"/>
                <a:satOff val="-12653"/>
                <a:lumOff val="251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rot="-5400000">
        <a:off x="6598905" y="1896051"/>
        <a:ext cx="409605" cy="408504"/>
      </dsp:txXfrm>
    </dsp:sp>
    <dsp:sp modelId="{81CA023D-5BF6-4DC3-BFCF-C2A397B809A4}">
      <dsp:nvSpPr>
        <dsp:cNvPr id="0" name=""/>
        <dsp:cNvSpPr/>
      </dsp:nvSpPr>
      <dsp:spPr>
        <a:xfrm>
          <a:off x="5427345" y="2754902"/>
          <a:ext cx="2752725" cy="1651635"/>
        </a:xfrm>
        <a:prstGeom prst="roundRect">
          <a:avLst>
            <a:gd name="adj" fmla="val 10000"/>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l-GR" sz="3100" kern="1200" dirty="0"/>
            <a:t>Απόδοση Συνεταιρισμού</a:t>
          </a:r>
        </a:p>
      </dsp:txBody>
      <dsp:txXfrm>
        <a:off x="5475720" y="2803277"/>
        <a:ext cx="2655975" cy="15548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F2CB2-A25C-4AD0-BDD6-946450945A7C}" type="datetimeFigureOut">
              <a:rPr lang="el-GR" smtClean="0"/>
              <a:pPr/>
              <a:t>26/2/2022</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2C2A7-66AC-4B47-AA51-F92694C3F893}" type="slidenum">
              <a:rPr lang="el-GR" smtClean="0"/>
              <a:pPr/>
              <a:t>‹#›</a:t>
            </a:fld>
            <a:endParaRPr lang="el-GR"/>
          </a:p>
        </p:txBody>
      </p:sp>
    </p:spTree>
    <p:extLst>
      <p:ext uri="{BB962C8B-B14F-4D97-AF65-F5344CB8AC3E}">
        <p14:creationId xmlns:p14="http://schemas.microsoft.com/office/powerpoint/2010/main" val="3522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6199A-EF7E-456C-B1F9-3AD27E564F6A}" type="datetimeFigureOut">
              <a:rPr lang="el-GR" smtClean="0"/>
              <a:pPr/>
              <a:t>26/2/2022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5C8E0-00C2-49C8-9448-B593CCF2D436}" type="slidenum">
              <a:rPr lang="el-GR" smtClean="0"/>
              <a:pPr/>
              <a:t>‹#›</a:t>
            </a:fld>
            <a:endParaRPr lang="el-GR"/>
          </a:p>
        </p:txBody>
      </p:sp>
    </p:spTree>
    <p:extLst>
      <p:ext uri="{BB962C8B-B14F-4D97-AF65-F5344CB8AC3E}">
        <p14:creationId xmlns:p14="http://schemas.microsoft.com/office/powerpoint/2010/main" val="2617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BB74-C0BA-4F1A-8F42-B8D7B21A52B0}" type="slidenum">
              <a:rPr lang="el-GR"/>
              <a:pPr/>
              <a:t>1</a:t>
            </a:fld>
            <a:endParaRPr lang="el-GR" dirty="0"/>
          </a:p>
        </p:txBody>
      </p:sp>
      <p:sp>
        <p:nvSpPr>
          <p:cNvPr id="316418" name="Rectangle 2"/>
          <p:cNvSpPr>
            <a:spLocks noGrp="1" noRot="1" noChangeAspect="1" noChangeArrowheads="1" noTextEdit="1"/>
          </p:cNvSpPr>
          <p:nvPr>
            <p:ph type="sldImg"/>
          </p:nvPr>
        </p:nvSpPr>
        <p:spPr>
          <a:xfrm>
            <a:off x="606425" y="685800"/>
            <a:ext cx="6096000" cy="3429000"/>
          </a:xfrm>
          <a:ln/>
        </p:spPr>
      </p:sp>
      <p:sp>
        <p:nvSpPr>
          <p:cNvPr id="31641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347960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16" t="1754" r="67573"/>
          <a:stretch/>
        </p:blipFill>
        <p:spPr bwMode="auto">
          <a:xfrm rot="5400000">
            <a:off x="5665386" y="-4806972"/>
            <a:ext cx="1632847" cy="1127094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846338" y="634460"/>
            <a:ext cx="11262804"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1270942" cy="5132736"/>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26/2/2022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26/2/2022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26/2/2022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26/2/2022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38199" y="584237"/>
            <a:ext cx="10515600" cy="1010463"/>
          </a:xfrm>
        </p:spPr>
        <p:txBody>
          <a:bodyPr>
            <a:normAutofit fontScale="90000"/>
          </a:bodyPr>
          <a:lstStyle/>
          <a:p>
            <a:r>
              <a:rPr lang="el-GR" dirty="0">
                <a:cs typeface="Arial" charset="0"/>
              </a:rPr>
              <a:t>ΔΙΟΙΚΗΣΗ ΑΓΡΟΤΙΚΩΝ ΣΥΝΕΤΑΙΡΙΣΜΩΝ</a:t>
            </a:r>
            <a:br>
              <a:rPr lang="el-GR" sz="2000" dirty="0">
                <a:solidFill>
                  <a:schemeClr val="folHlink"/>
                </a:solidFill>
                <a:cs typeface="Arial" charset="0"/>
              </a:rPr>
            </a:br>
            <a:br>
              <a:rPr lang="en-US" sz="2000" dirty="0">
                <a:solidFill>
                  <a:schemeClr val="folHlink"/>
                </a:solidFill>
                <a:cs typeface="Arial" charset="0"/>
              </a:rPr>
            </a:br>
            <a:r>
              <a:rPr lang="el-GR" sz="2000" b="1" dirty="0">
                <a:cs typeface="Arial" charset="0"/>
              </a:rPr>
              <a:t>Πανεπιστημιακές Παραδόσεις</a:t>
            </a:r>
          </a:p>
        </p:txBody>
      </p:sp>
      <p:sp>
        <p:nvSpPr>
          <p:cNvPr id="5" name="Rectangle 3"/>
          <p:cNvSpPr txBox="1">
            <a:spLocks noChangeArrowheads="1"/>
          </p:cNvSpPr>
          <p:nvPr/>
        </p:nvSpPr>
        <p:spPr>
          <a:xfrm>
            <a:off x="2928257" y="1686615"/>
            <a:ext cx="9263743" cy="2602355"/>
          </a:xfrm>
          <a:prstGeom prst="rect">
            <a:avLst/>
          </a:prstGeom>
        </p:spPr>
        <p:txBody>
          <a:bodyPr vert="horz" lIns="91440" tIns="45720" rIns="91440" bIns="45720" rtlCol="0">
            <a:normAutofit/>
          </a:bodyPr>
          <a:lstStyle/>
          <a:p>
            <a:pPr marL="228600" lvl="0" indent="-228600" algn="ctr">
              <a:lnSpc>
                <a:spcPct val="90000"/>
              </a:lnSpc>
              <a:spcBef>
                <a:spcPts val="1000"/>
              </a:spcBef>
              <a:defRPr/>
            </a:pPr>
            <a:endParaRPr lang="el-GR" sz="3600" b="1" dirty="0">
              <a:latin typeface="Palatino Linotype" panose="02040502050505030304" pitchFamily="18" charset="0"/>
              <a:cs typeface="Arial" charset="0"/>
            </a:endParaRPr>
          </a:p>
          <a:p>
            <a:pPr marL="228600" lvl="0" indent="-228600" algn="ctr">
              <a:lnSpc>
                <a:spcPct val="90000"/>
              </a:lnSpc>
              <a:spcBef>
                <a:spcPts val="1000"/>
              </a:spcBef>
              <a:defRPr/>
            </a:pPr>
            <a:r>
              <a:rPr lang="el-GR" sz="3600" b="1" dirty="0">
                <a:latin typeface="Palatino Linotype" panose="02040502050505030304" pitchFamily="18" charset="0"/>
                <a:cs typeface="Arial" charset="0"/>
              </a:rPr>
              <a:t>Οργάνωση και Διοίκηση Αγροτικών Συνεταιρισμών </a:t>
            </a: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el-GR" sz="4000" b="1" i="0" u="none" strike="noStrike" kern="1200" cap="none" spc="0" normalizeH="0" baseline="0" noProof="0" dirty="0">
              <a:ln>
                <a:noFill/>
              </a:ln>
              <a:solidFill>
                <a:schemeClr val="folHlink"/>
              </a:solidFill>
              <a:effectLst/>
              <a:uLnTx/>
              <a:uFillTx/>
              <a:latin typeface="Palatino Linotype" panose="02040502050505030304" pitchFamily="18" charset="0"/>
              <a:ea typeface="+mn-ea"/>
              <a:cs typeface="Arial" charset="0"/>
            </a:endParaRPr>
          </a:p>
        </p:txBody>
      </p:sp>
      <p:sp>
        <p:nvSpPr>
          <p:cNvPr id="2" name="TextBox 1">
            <a:extLst>
              <a:ext uri="{FF2B5EF4-FFF2-40B4-BE49-F238E27FC236}">
                <a16:creationId xmlns:a16="http://schemas.microsoft.com/office/drawing/2014/main" id="{FC4EB4C9-BB25-4D7C-A9EB-C9CF232319F1}"/>
              </a:ext>
            </a:extLst>
          </p:cNvPr>
          <p:cNvSpPr txBox="1"/>
          <p:nvPr/>
        </p:nvSpPr>
        <p:spPr>
          <a:xfrm>
            <a:off x="1765905" y="5036234"/>
            <a:ext cx="8844922" cy="4247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a:ln>
                  <a:noFill/>
                </a:ln>
                <a:solidFill>
                  <a:srgbClr val="7030A0"/>
                </a:solidFill>
                <a:effectLst/>
                <a:uLnTx/>
                <a:uFillTx/>
                <a:latin typeface="Calibri"/>
                <a:ea typeface="+mn-ea"/>
                <a:cs typeface="+mn-cs"/>
              </a:rPr>
              <a:t>Τμήμα Διοίκησης Επιχειρήσεων Αγροτικών Προϊόντων και Τροφίμων </a:t>
            </a:r>
            <a:endParaRPr kumimoji="0" lang="el-GR" sz="24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389925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Τι είναι διαφορετικό στη διαχείριση ενός συνεταιρισμού; </a:t>
            </a:r>
          </a:p>
        </p:txBody>
      </p:sp>
      <p:sp>
        <p:nvSpPr>
          <p:cNvPr id="3" name="Θέση περιεχομένου 2"/>
          <p:cNvSpPr>
            <a:spLocks noGrp="1"/>
          </p:cNvSpPr>
          <p:nvPr>
            <p:ph idx="1"/>
          </p:nvPr>
        </p:nvSpPr>
        <p:spPr/>
        <p:txBody>
          <a:bodyPr>
            <a:normAutofit fontScale="92500"/>
          </a:bodyPr>
          <a:lstStyle/>
          <a:p>
            <a:r>
              <a:rPr lang="el-GR" dirty="0"/>
              <a:t>Οι τεχνικές για τη λήψη αποφάσεων είναι ολόιδιες …</a:t>
            </a:r>
          </a:p>
          <a:p>
            <a:pPr marL="179388" indent="84138">
              <a:buNone/>
            </a:pPr>
            <a:r>
              <a:rPr lang="el-GR" dirty="0"/>
              <a:t>αλλά οι στόχοι του συνεταιρισμού είναι διαφορετικοί.</a:t>
            </a:r>
          </a:p>
          <a:p>
            <a:endParaRPr lang="el-GR" dirty="0"/>
          </a:p>
          <a:p>
            <a:r>
              <a:rPr lang="el-GR" dirty="0"/>
              <a:t>Η διοίκηση ενός συνεταιρισμού είναι απαιτητική και δύσκολη:</a:t>
            </a:r>
          </a:p>
          <a:p>
            <a:pPr marL="360363" indent="0">
              <a:buNone/>
            </a:pPr>
            <a:r>
              <a:rPr lang="el-GR" dirty="0"/>
              <a:t>κατά τη διαδικασία άσκησης της διοίκησης ενός συνεταιρισμού θα πρέπει μέσω συγκεκριμένων διαδικασιών της οργάνωσης να αξιοποιούνται </a:t>
            </a:r>
            <a:r>
              <a:rPr lang="el-GR" sz="3000" b="1" i="1" dirty="0">
                <a:solidFill>
                  <a:srgbClr val="FF0000"/>
                </a:solidFill>
              </a:rPr>
              <a:t>αποδοτικά και αποτελεσματικά οι περιορισμένοι τις περισσότερες φορές πόροι του συνεταιρισμού </a:t>
            </a:r>
            <a:r>
              <a:rPr lang="el-GR" dirty="0"/>
              <a:t>(π.χ. χρηματικό διαθέσιμο, το ανθρώπινο δυναμικό, ο εξοπλισμός, τα υλικά, οι μέθοδοι/ διαδικασίες και οι πληροφοριακές ροές) για την επίτευξη των στόχων του συνεταιρισμού, που δεν θα πρέπει να είναι άλλος από τη </a:t>
            </a:r>
            <a:r>
              <a:rPr lang="el-GR" sz="3200" b="1" i="1" dirty="0">
                <a:solidFill>
                  <a:srgbClr val="FF0000"/>
                </a:solidFill>
              </a:rPr>
              <a:t>μεγιστοποίηση των ωφελειών των μελών του</a:t>
            </a:r>
            <a:r>
              <a:rPr lang="el-GR" dirty="0"/>
              <a:t>. </a:t>
            </a:r>
          </a:p>
        </p:txBody>
      </p:sp>
    </p:spTree>
    <p:extLst>
      <p:ext uri="{BB962C8B-B14F-4D97-AF65-F5344CB8AC3E}">
        <p14:creationId xmlns:p14="http://schemas.microsoft.com/office/powerpoint/2010/main" val="77481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Ένας μάνατζερ ενός συνεταιρισμού θα πρέπει να έχει υπόψη του τα παρακάτω:</a:t>
            </a:r>
          </a:p>
        </p:txBody>
      </p:sp>
      <p:sp>
        <p:nvSpPr>
          <p:cNvPr id="3" name="Θέση περιεχομένου 2"/>
          <p:cNvSpPr>
            <a:spLocks noGrp="1"/>
          </p:cNvSpPr>
          <p:nvPr>
            <p:ph idx="1"/>
          </p:nvPr>
        </p:nvSpPr>
        <p:spPr>
          <a:xfrm>
            <a:off x="921058" y="1725264"/>
            <a:ext cx="11270942" cy="5132736"/>
          </a:xfrm>
        </p:spPr>
        <p:txBody>
          <a:bodyPr>
            <a:normAutofit fontScale="92500" lnSpcReduction="10000"/>
          </a:bodyPr>
          <a:lstStyle/>
          <a:p>
            <a:r>
              <a:rPr lang="el-GR" dirty="0"/>
              <a:t>1.</a:t>
            </a:r>
            <a:r>
              <a:rPr lang="el-GR" b="1" i="1" dirty="0"/>
              <a:t>Πλαίσιο λήψης αποφάσεων σε μια επιχείρηση, όπου οι πελάτες είναι και ιδιοκτήτες. </a:t>
            </a:r>
            <a:r>
              <a:rPr lang="el-GR" dirty="0"/>
              <a:t>Στις αγορές προμήθειας πρώτων υλών του συνεταιρισμού, ο μάνατζερ του μπορεί να ανακαλύψει ότι πολλές από τις τεχνικές που σχετίζονται με την ανάπτυξη ενός εμπορεύσιμου και ικανοποιητικού προϊόντος (για τον πελάτη) και η επίτευξη της μέγιστης απόδοσης του κεφαλαίου (για τον ιδιοκτήτη) δεν ισχύουν πλέον. ο μάνατζερ ενός συνεταιρισμού δεν έχει την ελευθερία να επιλέξει μεταξύ των προμηθευτών και ίσως να διακόψει την προμήθεια πρώτων υλών, όταν συσσωρεύονται αποθέματα. </a:t>
            </a:r>
          </a:p>
          <a:p>
            <a:r>
              <a:rPr lang="el-GR" dirty="0"/>
              <a:t>2.	</a:t>
            </a:r>
            <a:r>
              <a:rPr lang="el-GR" b="1" i="1" dirty="0"/>
              <a:t>Ισότιμη μεταχείρισης των ιδιοκτητών – πελατών. </a:t>
            </a:r>
            <a:r>
              <a:rPr lang="el-GR" dirty="0"/>
              <a:t>Η διανομή των πλεονασμάτων των συνεταιρισμών είναι περίπλοκη. Η συνεταιριστική πρακτικής διανέμει τα πλεονάσματα με βάση τις συναλλαγές των μελών με τον συνεταιρισμό, όπως π.χ. με το σύνολο των υλικών που αγοράστηκαν ή παραδόθηκαν στον συνεταιρισμό.. </a:t>
            </a:r>
          </a:p>
          <a:p>
            <a:endParaRPr lang="el-GR" dirty="0"/>
          </a:p>
        </p:txBody>
      </p:sp>
    </p:spTree>
    <p:extLst>
      <p:ext uri="{BB962C8B-B14F-4D97-AF65-F5344CB8AC3E}">
        <p14:creationId xmlns:p14="http://schemas.microsoft.com/office/powerpoint/2010/main" val="40622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Ένας μάνατζερ ενός συνεταιρισμού θα πρέπει να έχει υπόψη του τα παρακάτω:</a:t>
            </a:r>
          </a:p>
        </p:txBody>
      </p:sp>
      <p:sp>
        <p:nvSpPr>
          <p:cNvPr id="3" name="Θέση περιεχομένου 2"/>
          <p:cNvSpPr>
            <a:spLocks noGrp="1"/>
          </p:cNvSpPr>
          <p:nvPr>
            <p:ph idx="1"/>
          </p:nvPr>
        </p:nvSpPr>
        <p:spPr>
          <a:xfrm>
            <a:off x="838200" y="1725264"/>
            <a:ext cx="11270942" cy="5132736"/>
          </a:xfrm>
        </p:spPr>
        <p:txBody>
          <a:bodyPr>
            <a:normAutofit/>
          </a:bodyPr>
          <a:lstStyle/>
          <a:p>
            <a:r>
              <a:rPr lang="el-GR" dirty="0"/>
              <a:t>3.	</a:t>
            </a:r>
            <a:r>
              <a:rPr lang="el-GR" b="1" dirty="0"/>
              <a:t>Προσανατολισμός του συνεταιρισμού στην παροχή υπηρεσιών</a:t>
            </a:r>
            <a:r>
              <a:rPr lang="el-GR" dirty="0"/>
              <a:t>. Τα μέλη – ιδιοκτήτες των συνεταιρισμών έχουν καθημερινές συναλλαγές με τον συνεταιρισμό τους. Ως εκ τούτου κάθε φορά που χρησιμοποιούν τον συνεταιρισμό, αξιολογούν την υπηρεσία που παρέχεται από τους υπαλλήλους και τα διευθυντικά στελέχη.</a:t>
            </a:r>
          </a:p>
          <a:p>
            <a:r>
              <a:rPr lang="el-GR" dirty="0"/>
              <a:t>4.	</a:t>
            </a:r>
            <a:r>
              <a:rPr lang="el-GR" b="1" i="1" dirty="0"/>
              <a:t>Πρακτικές διαχείρισης της ιδιοκτησίας και του ελέγχου των επιχειρήσεων</a:t>
            </a:r>
            <a:r>
              <a:rPr lang="el-GR" dirty="0"/>
              <a:t>. Οι </a:t>
            </a:r>
            <a:r>
              <a:rPr lang="el-GR" dirty="0" err="1"/>
              <a:t>μάνατζερs</a:t>
            </a:r>
            <a:r>
              <a:rPr lang="el-GR" dirty="0"/>
              <a:t> ενεργούν κάτω υπό την επήρεια διαφόρων παραγόντων που υποκινούνται από την αμοιβή, τη δύναμη και το κύρος. </a:t>
            </a:r>
          </a:p>
        </p:txBody>
      </p:sp>
    </p:spTree>
    <p:extLst>
      <p:ext uri="{BB962C8B-B14F-4D97-AF65-F5344CB8AC3E}">
        <p14:creationId xmlns:p14="http://schemas.microsoft.com/office/powerpoint/2010/main" val="231072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επίτευξη μιας αποτελεσματικής οργάνωσης σε έναν συνεταιρισμό απαιτεί:</a:t>
            </a:r>
          </a:p>
        </p:txBody>
      </p:sp>
      <p:sp>
        <p:nvSpPr>
          <p:cNvPr id="3" name="Θέση περιεχομένου 2"/>
          <p:cNvSpPr>
            <a:spLocks noGrp="1"/>
          </p:cNvSpPr>
          <p:nvPr>
            <p:ph idx="1"/>
          </p:nvPr>
        </p:nvSpPr>
        <p:spPr>
          <a:xfrm>
            <a:off x="846338" y="1863810"/>
            <a:ext cx="11270942" cy="5132736"/>
          </a:xfrm>
        </p:spPr>
        <p:txBody>
          <a:bodyPr>
            <a:normAutofit/>
          </a:bodyPr>
          <a:lstStyle/>
          <a:p>
            <a:pPr lvl="0"/>
            <a:r>
              <a:rPr lang="el-GR" dirty="0"/>
              <a:t>τον ορθό καταμερισμό της εργασίας,</a:t>
            </a:r>
          </a:p>
          <a:p>
            <a:pPr lvl="0"/>
            <a:r>
              <a:rPr lang="el-GR" dirty="0"/>
              <a:t>τη χρησιμοποίηση των ενδεικνυόμενων, κατά περίπτωση, τεχνολογικών μέσων, </a:t>
            </a:r>
          </a:p>
          <a:p>
            <a:pPr lvl="0"/>
            <a:r>
              <a:rPr lang="el-GR" dirty="0"/>
              <a:t>την εφαρμογή των καταλληλότερων συστημάτων, μεθόδων και τεχνικών σε όλους τους τομείς της επιχείρησης, </a:t>
            </a:r>
          </a:p>
          <a:p>
            <a:pPr lvl="0"/>
            <a:r>
              <a:rPr lang="el-GR" dirty="0"/>
              <a:t>τη συμμετοχή όλων των εργαζομένων, διοικούντων και εκτελεστών, στην προσπάθεια επίτευξης των κοινών σκοπών και στόχων της επιχείρησης. </a:t>
            </a:r>
          </a:p>
          <a:p>
            <a:endParaRPr lang="el-GR" dirty="0"/>
          </a:p>
        </p:txBody>
      </p:sp>
    </p:spTree>
    <p:extLst>
      <p:ext uri="{BB962C8B-B14F-4D97-AF65-F5344CB8AC3E}">
        <p14:creationId xmlns:p14="http://schemas.microsoft.com/office/powerpoint/2010/main" val="25788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Συμπτώματα ανεπάρκειας της οργάνωσης σε ένα </a:t>
            </a:r>
            <a:r>
              <a:rPr lang="el-GR" dirty="0" err="1"/>
              <a:t>συνεταιρισμο</a:t>
            </a:r>
            <a:r>
              <a:rPr lang="el-GR" dirty="0"/>
              <a:t> είναι τα εξής</a:t>
            </a:r>
          </a:p>
        </p:txBody>
      </p:sp>
      <p:sp>
        <p:nvSpPr>
          <p:cNvPr id="3" name="Θέση περιεχομένου 2"/>
          <p:cNvSpPr>
            <a:spLocks noGrp="1"/>
          </p:cNvSpPr>
          <p:nvPr>
            <p:ph idx="1"/>
          </p:nvPr>
        </p:nvSpPr>
        <p:spPr/>
        <p:txBody>
          <a:bodyPr>
            <a:normAutofit/>
          </a:bodyPr>
          <a:lstStyle/>
          <a:p>
            <a:r>
              <a:rPr lang="el-GR" dirty="0"/>
              <a:t>Σύγχυση εξουσιών και ορίων διεύθυνσης, δηλαδή δεν γνωρίζει ο υφιστάμενος από ποιον προϊστάμενο θα δέχεται εντολές, </a:t>
            </a:r>
          </a:p>
          <a:p>
            <a:r>
              <a:rPr lang="el-GR" dirty="0"/>
              <a:t>προστριβές και συγκρούσεις μεταξύ ατόμων ή οργανωτικών μονάδων εξαιτίας της ασάφειας των αρμοδιοτήτων,  </a:t>
            </a:r>
          </a:p>
          <a:p>
            <a:r>
              <a:rPr lang="el-GR" dirty="0"/>
              <a:t>κενές θέσεις εργασίας για αρκετά μεγάλο χρονικό διάστημα, </a:t>
            </a:r>
          </a:p>
          <a:p>
            <a:r>
              <a:rPr lang="el-GR" dirty="0"/>
              <a:t>υποαπασχόληση ανθρώπων και παραγωγικών μέσων,  </a:t>
            </a:r>
          </a:p>
          <a:p>
            <a:r>
              <a:rPr lang="el-GR" dirty="0"/>
              <a:t>ασύμμετρη κατανομή εργασίας, </a:t>
            </a:r>
          </a:p>
          <a:p>
            <a:r>
              <a:rPr lang="el-GR" dirty="0"/>
              <a:t>υπερβολική ανάπτυξη της δύναμης των άτυπων ομάδων και </a:t>
            </a:r>
          </a:p>
          <a:p>
            <a:r>
              <a:rPr lang="el-GR" dirty="0"/>
              <a:t>άκαμπτη γραφειοκρατία (</a:t>
            </a:r>
            <a:r>
              <a:rPr lang="el-GR" dirty="0" err="1"/>
              <a:t>υπεροργάνωση</a:t>
            </a:r>
            <a:r>
              <a:rPr lang="el-GR" dirty="0"/>
              <a:t>). </a:t>
            </a:r>
          </a:p>
          <a:p>
            <a:endParaRPr lang="el-GR" dirty="0"/>
          </a:p>
        </p:txBody>
      </p:sp>
    </p:spTree>
    <p:extLst>
      <p:ext uri="{BB962C8B-B14F-4D97-AF65-F5344CB8AC3E}">
        <p14:creationId xmlns:p14="http://schemas.microsoft.com/office/powerpoint/2010/main" val="268682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193165" y="1725264"/>
            <a:ext cx="9668799" cy="5057381"/>
          </a:xfrm>
          <a:prstGeom prst="rect">
            <a:avLst/>
          </a:prstGeom>
        </p:spPr>
      </p:pic>
      <p:sp>
        <p:nvSpPr>
          <p:cNvPr id="2" name="Τίτλος 1"/>
          <p:cNvSpPr>
            <a:spLocks noGrp="1"/>
          </p:cNvSpPr>
          <p:nvPr>
            <p:ph type="title"/>
          </p:nvPr>
        </p:nvSpPr>
        <p:spPr>
          <a:xfrm>
            <a:off x="838200" y="714801"/>
            <a:ext cx="11262804" cy="1010463"/>
          </a:xfrm>
        </p:spPr>
        <p:txBody>
          <a:bodyPr>
            <a:normAutofit fontScale="90000"/>
          </a:bodyPr>
          <a:lstStyle/>
          <a:p>
            <a:r>
              <a:rPr lang="el-GR" dirty="0"/>
              <a:t>Ο προσανατολισμός στην αγορά απαιτεί την αντίστοιχη </a:t>
            </a:r>
            <a:r>
              <a:rPr lang="el-GR" dirty="0" err="1"/>
              <a:t>οργανωσιακή</a:t>
            </a:r>
            <a:r>
              <a:rPr lang="el-GR" dirty="0"/>
              <a:t> κουλτούρα εστίασης στην Αγορά</a:t>
            </a:r>
          </a:p>
        </p:txBody>
      </p:sp>
    </p:spTree>
    <p:extLst>
      <p:ext uri="{BB962C8B-B14F-4D97-AF65-F5344CB8AC3E}">
        <p14:creationId xmlns:p14="http://schemas.microsoft.com/office/powerpoint/2010/main" val="232890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Διακρίσεις Συνεταιρισμών </a:t>
            </a:r>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2870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οι συνεταιρισμοί μπορούν να καταταγούν με τη χρήση των παρακάτω κριτηρίων:</a:t>
            </a:r>
          </a:p>
        </p:txBody>
      </p:sp>
      <p:sp>
        <p:nvSpPr>
          <p:cNvPr id="5" name="Θέση περιεχομένου 4"/>
          <p:cNvSpPr>
            <a:spLocks noGrp="1"/>
          </p:cNvSpPr>
          <p:nvPr>
            <p:ph idx="1"/>
          </p:nvPr>
        </p:nvSpPr>
        <p:spPr/>
        <p:txBody>
          <a:bodyPr>
            <a:normAutofit lnSpcReduction="10000"/>
          </a:bodyPr>
          <a:lstStyle/>
          <a:p>
            <a:r>
              <a:rPr lang="el-GR" b="1" dirty="0"/>
              <a:t>Βασική επιχειρηματική δραστηριότητα</a:t>
            </a:r>
            <a:r>
              <a:rPr lang="el-GR" dirty="0"/>
              <a:t>. Οι συνεταιρισμοί συχνά κατηγοριοποιούνται ως παραγωγικοί, εμπορικοί, προμηθειών, καταναλωτικοί, ή παροχής υπηρεσιών. Σε καθεμία απ’ αυτές τις μεγάλες ομάδες περιλαμβάνονται και υποκατηγορίες, ώστε να συμπεριληφθούν όλες οι δραστηριότητες που αναλαμβάνουν οι συνεταιρισμοί.</a:t>
            </a:r>
          </a:p>
          <a:p>
            <a:r>
              <a:rPr lang="el-GR" b="1" dirty="0"/>
              <a:t>Αγορά στην οποία δραστηριοποιούνται</a:t>
            </a:r>
            <a:r>
              <a:rPr lang="el-GR" dirty="0"/>
              <a:t>. Οι συνεταιρισμοί μπορούν να ταξινομηθούν με βάση το μέγεθος της αγοράς στην οποία δραστηριοποιούνται π.χ. σε τοπικό, περιφερειακό, εθνικό ή ακόμη και διεθνές επίπεδο.</a:t>
            </a:r>
          </a:p>
          <a:p>
            <a:r>
              <a:rPr lang="el-GR" b="1" dirty="0"/>
              <a:t>Δομή της ιδιοκτησίας</a:t>
            </a:r>
            <a:r>
              <a:rPr lang="el-GR" dirty="0"/>
              <a:t>. Με βάση το ποιος μπορεί να συμμετέχει στο κεφάλαιο του συνεταιρισμού διακρίνονται διαφορετικά μοντέλα ιδιοκτησίας. </a:t>
            </a:r>
          </a:p>
          <a:p>
            <a:endParaRPr lang="el-GR" dirty="0"/>
          </a:p>
        </p:txBody>
      </p:sp>
    </p:spTree>
    <p:extLst>
      <p:ext uri="{BB962C8B-B14F-4D97-AF65-F5344CB8AC3E}">
        <p14:creationId xmlns:p14="http://schemas.microsoft.com/office/powerpoint/2010/main" val="251643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 βάση την παραγωγική δραστηριότητα, οι συνεταιρισμοί μπορούν να χαρακτηριστούν ως:</a:t>
            </a:r>
          </a:p>
        </p:txBody>
      </p:sp>
      <p:sp>
        <p:nvSpPr>
          <p:cNvPr id="3" name="Θέση περιεχομένου 2"/>
          <p:cNvSpPr>
            <a:spLocks noGrp="1"/>
          </p:cNvSpPr>
          <p:nvPr>
            <p:ph idx="1"/>
          </p:nvPr>
        </p:nvSpPr>
        <p:spPr/>
        <p:txBody>
          <a:bodyPr>
            <a:normAutofit fontScale="85000" lnSpcReduction="20000"/>
          </a:bodyPr>
          <a:lstStyle/>
          <a:p>
            <a:r>
              <a:rPr lang="el-GR" b="1" dirty="0"/>
              <a:t>Προμηθευτικοί συνεταιρισμοί</a:t>
            </a:r>
            <a:r>
              <a:rPr lang="el-GR" dirty="0"/>
              <a:t>, που το κύριο ή αποκλειστικό έργο τους είναι η προμήθεια γεωργικών εφοδίων (λιπασμάτων, φυτοφαρμάκων, ζωοτροφών κ.λπ.) στους αγρότες-μέλη τους. </a:t>
            </a:r>
          </a:p>
          <a:p>
            <a:r>
              <a:rPr lang="el-GR" b="1" dirty="0"/>
              <a:t>Παραγωγικοί συνεταιρισμοί</a:t>
            </a:r>
            <a:r>
              <a:rPr lang="el-GR" dirty="0"/>
              <a:t>, στους οποίους οι παραγωγοί-μέλη τους επιδίδονται στην από κοινού παραγωγή αγροτικών προϊόντων.</a:t>
            </a:r>
          </a:p>
          <a:p>
            <a:r>
              <a:rPr lang="el-GR" b="1" dirty="0"/>
              <a:t>Πιστωτικοί συνεταιρισμοί</a:t>
            </a:r>
            <a:r>
              <a:rPr lang="el-GR" dirty="0"/>
              <a:t>, οι οποίοι αναλαμβάνουν το έργο της παροχής δανείων (καλλιεργητικών, συλλεκτικών κ.λπ.) στα μέλη τους.</a:t>
            </a:r>
          </a:p>
          <a:p>
            <a:r>
              <a:rPr lang="el-GR" b="1" dirty="0"/>
              <a:t>Μεταποιητικοί συνεταιρισμοί</a:t>
            </a:r>
            <a:r>
              <a:rPr lang="el-GR" dirty="0"/>
              <a:t>, οι οποίοι με τις υποδομές που διαθέτουν, μεταποιούν τα πρωτογενή αγροτικά προϊόντα των μελών τους, γι’ αυτό και ονομάζονται πολλές φορές αγροτοβιομηχανικοί ή </a:t>
            </a:r>
            <a:r>
              <a:rPr lang="el-GR" dirty="0" err="1"/>
              <a:t>γεωργοβιομηχανικοί</a:t>
            </a:r>
            <a:r>
              <a:rPr lang="el-GR" dirty="0"/>
              <a:t> συνεταιρισμοί.</a:t>
            </a:r>
          </a:p>
          <a:p>
            <a:r>
              <a:rPr lang="el-GR" b="1" dirty="0"/>
              <a:t>Εμπορικοί συνεταιρισμοί</a:t>
            </a:r>
            <a:r>
              <a:rPr lang="el-GR" dirty="0"/>
              <a:t>, οι οποίοι αναλαμβάνουν τη διάθεση των αγροτικών προϊόντων των μελών τους.</a:t>
            </a:r>
          </a:p>
          <a:p>
            <a:r>
              <a:rPr lang="el-GR" b="1" dirty="0"/>
              <a:t>Συνεταιρισμοί πολλαπλού σκοπού</a:t>
            </a:r>
            <a:r>
              <a:rPr lang="el-GR" dirty="0"/>
              <a:t>, που είναι οι συνεταιρισμοί που ασχολούνται ταυτόχρονα με περισσότερες από μια δραστηριότητες, όπως π.χ. προμηθευτικές, μεταποιητικές κ.λπ. δραστηριότητες.</a:t>
            </a:r>
          </a:p>
          <a:p>
            <a:endParaRPr lang="el-GR" dirty="0"/>
          </a:p>
        </p:txBody>
      </p:sp>
    </p:spTree>
    <p:extLst>
      <p:ext uri="{BB962C8B-B14F-4D97-AF65-F5344CB8AC3E}">
        <p14:creationId xmlns:p14="http://schemas.microsoft.com/office/powerpoint/2010/main" val="218933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Διάκριση Συνεταιρισμών με βάση τη δομή της ιδιοκτησίας</a:t>
            </a:r>
          </a:p>
        </p:txBody>
      </p:sp>
      <p:pic>
        <p:nvPicPr>
          <p:cNvPr id="4" name="Θέση περιεχομένου 3"/>
          <p:cNvPicPr>
            <a:picLocks noGrp="1" noChangeAspect="1"/>
          </p:cNvPicPr>
          <p:nvPr>
            <p:ph idx="1"/>
          </p:nvPr>
        </p:nvPicPr>
        <p:blipFill>
          <a:blip r:embed="rId2"/>
          <a:stretch>
            <a:fillRect/>
          </a:stretch>
        </p:blipFill>
        <p:spPr>
          <a:xfrm>
            <a:off x="804909" y="1409395"/>
            <a:ext cx="11345662" cy="5448605"/>
          </a:xfrm>
          <a:prstGeom prst="rect">
            <a:avLst/>
          </a:prstGeom>
        </p:spPr>
      </p:pic>
    </p:spTree>
    <p:extLst>
      <p:ext uri="{BB962C8B-B14F-4D97-AF65-F5344CB8AC3E}">
        <p14:creationId xmlns:p14="http://schemas.microsoft.com/office/powerpoint/2010/main" val="55695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dirty="0"/>
              <a:t>βασικές έννοιες της οργάνωσης των επιχειρήσεων </a:t>
            </a:r>
          </a:p>
        </p:txBody>
      </p:sp>
      <p:sp>
        <p:nvSpPr>
          <p:cNvPr id="5" name="Θέση κειμένου 4"/>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05426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4073" y="714801"/>
            <a:ext cx="11735069" cy="1010463"/>
          </a:xfrm>
        </p:spPr>
        <p:txBody>
          <a:bodyPr>
            <a:normAutofit fontScale="90000"/>
          </a:bodyPr>
          <a:lstStyle/>
          <a:p>
            <a:r>
              <a:rPr lang="en-US" dirty="0" err="1"/>
              <a:t>Σχέσεις</a:t>
            </a:r>
            <a:r>
              <a:rPr lang="el-GR" dirty="0"/>
              <a:t>:</a:t>
            </a:r>
            <a:r>
              <a:rPr lang="en-US" dirty="0"/>
              <a:t> </a:t>
            </a:r>
            <a:r>
              <a:rPr lang="el-GR" dirty="0"/>
              <a:t>Μ</a:t>
            </a:r>
            <a:r>
              <a:rPr lang="en-US" dirty="0" err="1"/>
              <a:t>ελών</a:t>
            </a:r>
            <a:r>
              <a:rPr lang="en-US" dirty="0"/>
              <a:t> </a:t>
            </a:r>
            <a:r>
              <a:rPr lang="el-GR" dirty="0"/>
              <a:t>/</a:t>
            </a:r>
            <a:r>
              <a:rPr lang="en-US" dirty="0"/>
              <a:t> </a:t>
            </a:r>
            <a:r>
              <a:rPr lang="el-GR" dirty="0"/>
              <a:t>Π</a:t>
            </a:r>
            <a:r>
              <a:rPr lang="en-US" dirty="0" err="1"/>
              <a:t>ρωτο</a:t>
            </a:r>
            <a:r>
              <a:rPr lang="en-US" dirty="0"/>
              <a:t>βάθμιων</a:t>
            </a:r>
            <a:r>
              <a:rPr lang="el-GR" dirty="0"/>
              <a:t> / Δευτεροβάθμιων </a:t>
            </a:r>
            <a:r>
              <a:rPr lang="en-US" dirty="0"/>
              <a:t> συνεταιρισμών</a:t>
            </a:r>
            <a:r>
              <a:rPr lang="el-GR" dirty="0"/>
              <a:t> </a:t>
            </a:r>
          </a:p>
        </p:txBody>
      </p:sp>
      <p:sp>
        <p:nvSpPr>
          <p:cNvPr id="3" name="Θέση περιεχομένου 2"/>
          <p:cNvSpPr>
            <a:spLocks noGrp="1"/>
          </p:cNvSpPr>
          <p:nvPr>
            <p:ph idx="1"/>
          </p:nvPr>
        </p:nvSpPr>
        <p:spPr/>
        <p:txBody>
          <a:bodyPr/>
          <a:lstStyle/>
          <a:p>
            <a:endParaRPr lang="el-GR" dirty="0"/>
          </a:p>
        </p:txBody>
      </p:sp>
      <p:pic>
        <p:nvPicPr>
          <p:cNvPr id="4" name="Εικόνα 3"/>
          <p:cNvPicPr/>
          <p:nvPr/>
        </p:nvPicPr>
        <p:blipFill>
          <a:blip r:embed="rId2" cstate="print"/>
          <a:srcRect/>
          <a:stretch>
            <a:fillRect/>
          </a:stretch>
        </p:blipFill>
        <p:spPr bwMode="auto">
          <a:xfrm>
            <a:off x="670213" y="1725264"/>
            <a:ext cx="5204114" cy="4862945"/>
          </a:xfrm>
          <a:prstGeom prst="rect">
            <a:avLst/>
          </a:prstGeom>
          <a:noFill/>
        </p:spPr>
      </p:pic>
      <p:pic>
        <p:nvPicPr>
          <p:cNvPr id="5" name="Εικόνα 4"/>
          <p:cNvPicPr>
            <a:picLocks noChangeAspect="1"/>
          </p:cNvPicPr>
          <p:nvPr/>
        </p:nvPicPr>
        <p:blipFill>
          <a:blip r:embed="rId3"/>
          <a:stretch>
            <a:fillRect/>
          </a:stretch>
        </p:blipFill>
        <p:spPr>
          <a:xfrm>
            <a:off x="6234546" y="1725264"/>
            <a:ext cx="5736051" cy="5108450"/>
          </a:xfrm>
          <a:prstGeom prst="rect">
            <a:avLst/>
          </a:prstGeom>
        </p:spPr>
      </p:pic>
    </p:spTree>
    <p:extLst>
      <p:ext uri="{BB962C8B-B14F-4D97-AF65-F5344CB8AC3E}">
        <p14:creationId xmlns:p14="http://schemas.microsoft.com/office/powerpoint/2010/main" val="323054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Όργανα Διοίκησης μιας Συνεταιριστικής Οργάνωσης </a:t>
            </a:r>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357961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όργανα μιας συνεταιριστικής οργάνωσης ή επιχείρησης, διακρίνονται σε:</a:t>
            </a:r>
          </a:p>
        </p:txBody>
      </p:sp>
      <p:sp>
        <p:nvSpPr>
          <p:cNvPr id="3" name="Θέση περιεχομένου 2"/>
          <p:cNvSpPr>
            <a:spLocks noGrp="1"/>
          </p:cNvSpPr>
          <p:nvPr>
            <p:ph idx="1"/>
          </p:nvPr>
        </p:nvSpPr>
        <p:spPr/>
        <p:txBody>
          <a:bodyPr>
            <a:normAutofit fontScale="92500" lnSpcReduction="10000"/>
          </a:bodyPr>
          <a:lstStyle/>
          <a:p>
            <a:r>
              <a:rPr lang="el-GR" b="1" i="1" dirty="0"/>
              <a:t>Αιρετά διοικητικά όργανα: </a:t>
            </a:r>
            <a:r>
              <a:rPr lang="el-GR" dirty="0"/>
              <a:t>είναι εκείνα, τα οποία εκλέγονται με δημοκρατικές διαδικασίες από τα μέλη του συνεταιρισμού. Στα όργανα αυτά υπάγονται το διοικητικό συμβούλιο, το εποπτικό συμβούλιο και οι μηχανισμοί ελέγχου (εφόσον προβλέπονται από τη συνεταιριστική νομοθεσία). Τα αιρετά διοικητικά όργανα είναι υπόλογα στη γενική συνέλευση των μελών και λογοδοτούν σ’ αυτή για όλες τις πράξεις ή τις παραλείψεις τους, που έχουν σχέση με τις υποθέσεις της συνεταιριστικής επιχείρησης. </a:t>
            </a:r>
          </a:p>
          <a:p>
            <a:r>
              <a:rPr lang="el-GR" b="1" i="1" dirty="0"/>
              <a:t>Μη αιρετά διοικητικά όργανα</a:t>
            </a:r>
            <a:r>
              <a:rPr lang="el-GR" dirty="0"/>
              <a:t>: Τα μη αιρετά διοικητικά όργανα είναι εκείνα, τα οποία διορίζονται από το διοικητικό συμβούλιο και σε αυτά περιλαμβάνονται ο γενικός διευθυντής, το υπόλοιπο διευθυντικό προσωπικό, το διοικητικό προσωπικό και γενικά όλοι οι υπάλληλοι της εταιρείας. Τα μη αιρετά διοικητικά όργανα είναι υπόλογα στο διοικητικό συμβούλιο με καθορισμένες διαδικασίες, </a:t>
            </a:r>
          </a:p>
        </p:txBody>
      </p:sp>
    </p:spTree>
    <p:extLst>
      <p:ext uri="{BB962C8B-B14F-4D97-AF65-F5344CB8AC3E}">
        <p14:creationId xmlns:p14="http://schemas.microsoft.com/office/powerpoint/2010/main" val="311805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Γενική Συνέλευση</a:t>
            </a:r>
          </a:p>
        </p:txBody>
      </p:sp>
      <p:sp>
        <p:nvSpPr>
          <p:cNvPr id="3" name="Θέση περιεχομένου 2"/>
          <p:cNvSpPr>
            <a:spLocks noGrp="1"/>
          </p:cNvSpPr>
          <p:nvPr>
            <p:ph idx="1"/>
          </p:nvPr>
        </p:nvSpPr>
        <p:spPr/>
        <p:txBody>
          <a:bodyPr>
            <a:normAutofit fontScale="92500"/>
          </a:bodyPr>
          <a:lstStyle/>
          <a:p>
            <a:r>
              <a:rPr lang="el-GR" dirty="0"/>
              <a:t>Αποτελεί την πηγή κάθε εξουσίας και κάθε αρχής σε έναν συνεταιρισμό. </a:t>
            </a:r>
          </a:p>
          <a:p>
            <a:r>
              <a:rPr lang="el-GR" dirty="0"/>
              <a:t>Η γενική συνέλευση των μελών αποτελεί την ανώτατη μορφή εξουσία της συνεταιριστικής οργάνωσης, αφού περιλαμβάνει το σύνολο των μελών και οι αποφάσεις της εκφράζουν τη συλλογική βούληση. </a:t>
            </a:r>
          </a:p>
          <a:p>
            <a:r>
              <a:rPr lang="el-GR" dirty="0"/>
              <a:t>Οι αποφάσεις της είναι δεσμευτικές για όλα τα μέλη, ανεξάρτητα εάν είναι παρόντα ή όχι στη γενική συνέλευση. Οι αποφάσεις, τηρούμενης της σχετικής πρόνοιας της δεύτερης συνεργατικής αρχής «ένα άτομο μία ψήφος», λαμβάνονται με απλή πλειοψηφία των παρευρισκόμενων μελών εκτός των περιπτώσεων εκείνων για τις οποίες το θεσμικό πλαίσιο ορίζει αυξημένη πλειοψηφία, όπως είναι για παράδειγμα η τροποποίηση του καταστατικού.</a:t>
            </a:r>
          </a:p>
        </p:txBody>
      </p:sp>
    </p:spTree>
    <p:extLst>
      <p:ext uri="{BB962C8B-B14F-4D97-AF65-F5344CB8AC3E}">
        <p14:creationId xmlns:p14="http://schemas.microsoft.com/office/powerpoint/2010/main" val="31874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έργο της γενικής συνέλευσης θα μπορούσε να διακριθεί σε </a:t>
            </a:r>
          </a:p>
        </p:txBody>
      </p:sp>
      <p:sp>
        <p:nvSpPr>
          <p:cNvPr id="3" name="Θέση περιεχομένου 2"/>
          <p:cNvSpPr>
            <a:spLocks noGrp="1"/>
          </p:cNvSpPr>
          <p:nvPr>
            <p:ph idx="1"/>
          </p:nvPr>
        </p:nvSpPr>
        <p:spPr/>
        <p:txBody>
          <a:bodyPr>
            <a:normAutofit lnSpcReduction="10000"/>
          </a:bodyPr>
          <a:lstStyle/>
          <a:p>
            <a:pPr lvl="0"/>
            <a:r>
              <a:rPr lang="el-GR" dirty="0"/>
              <a:t>Ενημέρωση &amp; Συζήτηση, </a:t>
            </a:r>
          </a:p>
          <a:p>
            <a:pPr lvl="0"/>
            <a:r>
              <a:rPr lang="el-GR" dirty="0"/>
              <a:t>Αξιολόγηση και εκλογή διοικητικού συμβουλίου (και ενδεχομένως αντιπροσώπων σε φορείς που μετέχει η συνεταιριστική οργάνωση).</a:t>
            </a:r>
          </a:p>
          <a:p>
            <a:pPr lvl="0"/>
            <a:endParaRPr lang="el-GR" dirty="0"/>
          </a:p>
          <a:p>
            <a:r>
              <a:rPr lang="el-GR" dirty="0"/>
              <a:t>Η γενική συνέλευση εκλέγει το διοικητικό συμβούλιο και διορίζει τους εξωτερικούς ελεγκτές. </a:t>
            </a:r>
          </a:p>
          <a:p>
            <a:pPr lvl="1"/>
            <a:r>
              <a:rPr lang="el-GR" dirty="0"/>
              <a:t>Οι εξωτερικοί ελεγκτές ενημερώνουν τη γενική συνέλευση για τα αποτελέσματα του ελέγχου. </a:t>
            </a:r>
          </a:p>
          <a:p>
            <a:pPr lvl="1"/>
            <a:endParaRPr lang="el-GR" dirty="0"/>
          </a:p>
          <a:p>
            <a:r>
              <a:rPr lang="el-GR" dirty="0"/>
              <a:t>Το διοικητικό συμβούλιο εισηγείται στη γενική συνέλευση και η γενική συνέλευση </a:t>
            </a:r>
            <a:r>
              <a:rPr lang="el-GR" b="1" dirty="0">
                <a:solidFill>
                  <a:srgbClr val="FF0000"/>
                </a:solidFill>
              </a:rPr>
              <a:t>αποφασίζει</a:t>
            </a:r>
            <a:r>
              <a:rPr lang="el-GR" dirty="0"/>
              <a:t>…</a:t>
            </a:r>
          </a:p>
          <a:p>
            <a:pPr lvl="1"/>
            <a:r>
              <a:rPr lang="el-GR" dirty="0"/>
              <a:t>π.χ. Στρατηγική και στόχους του συνεταιρισμού</a:t>
            </a:r>
          </a:p>
          <a:p>
            <a:pPr lvl="0"/>
            <a:endParaRPr lang="el-GR" dirty="0"/>
          </a:p>
          <a:p>
            <a:endParaRPr lang="el-GR" dirty="0"/>
          </a:p>
        </p:txBody>
      </p:sp>
    </p:spTree>
    <p:extLst>
      <p:ext uri="{BB962C8B-B14F-4D97-AF65-F5344CB8AC3E}">
        <p14:creationId xmlns:p14="http://schemas.microsoft.com/office/powerpoint/2010/main" val="2656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a:t>
            </a:r>
            <a:r>
              <a:rPr lang="en-US" dirty="0" err="1"/>
              <a:t>δι</a:t>
            </a:r>
            <a:r>
              <a:rPr lang="en-US" dirty="0"/>
              <a:t>αδικασία εξέτασης ενός θέματος από τη γενική συνέλευση</a:t>
            </a:r>
            <a:endParaRPr lang="el-GR" dirty="0"/>
          </a:p>
        </p:txBody>
      </p:sp>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196" y="2789278"/>
            <a:ext cx="11262804" cy="4149063"/>
          </a:xfrm>
          <a:prstGeom prst="rect">
            <a:avLst/>
          </a:prstGeom>
          <a:noFill/>
        </p:spPr>
      </p:pic>
    </p:spTree>
    <p:extLst>
      <p:ext uri="{BB962C8B-B14F-4D97-AF65-F5344CB8AC3E}">
        <p14:creationId xmlns:p14="http://schemas.microsoft.com/office/powerpoint/2010/main" val="166179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Διοικητικό Συμβούλιο </a:t>
            </a:r>
          </a:p>
        </p:txBody>
      </p:sp>
      <p:sp>
        <p:nvSpPr>
          <p:cNvPr id="3" name="Θέση περιεχομένου 2"/>
          <p:cNvSpPr>
            <a:spLocks noGrp="1"/>
          </p:cNvSpPr>
          <p:nvPr>
            <p:ph idx="1"/>
          </p:nvPr>
        </p:nvSpPr>
        <p:spPr/>
        <p:txBody>
          <a:bodyPr>
            <a:normAutofit fontScale="92500"/>
          </a:bodyPr>
          <a:lstStyle/>
          <a:p>
            <a:r>
              <a:rPr lang="el-GR" dirty="0"/>
              <a:t>Στις συνεταιριστικές επιχειρήσεις η πηγή κάθε εξουσίας είναι τα μέλη, τα οποία αποφασίζουν συλλογικά μέσα στο πλαίσιο των γενικών συνελεύσεων τους. Είναι, όμως, εκ των πραγμάτων αδύνατο η γενική συνέλευση των μελών να διαχειρίζεται τις καθημερινές υποθέσεις της οργάνωσης. Για τον λόγο αυτό, η συνέλευση των μελών εκχωρεί σημαντικό μέρος των αρμοδιοτήτων της στο διοικητικό συμβούλιο, το οποίο η ίδια εκλέγει. </a:t>
            </a:r>
          </a:p>
          <a:p>
            <a:r>
              <a:rPr lang="el-GR" dirty="0"/>
              <a:t>Το διοικητικό συμβούλιο είναι υποχρεωμένο να ενεργεί και να αποφασίζει με βάση τις διατάξεις του καταστατικού, το οποίο εγκρίνεται από τα μέλη και είναι σύμφωνο με το εκάστοτε νομικό πλαίσιο. </a:t>
            </a:r>
          </a:p>
          <a:p>
            <a:r>
              <a:rPr lang="el-GR" dirty="0"/>
              <a:t>Το διοικητικό συμβούλιο δεν μπορεί να αποφασίζει για θέματα, τα οποία δεν προβλέπονται ρητώς στο καταστατικό. </a:t>
            </a:r>
          </a:p>
        </p:txBody>
      </p:sp>
    </p:spTree>
    <p:extLst>
      <p:ext uri="{BB962C8B-B14F-4D97-AF65-F5344CB8AC3E}">
        <p14:creationId xmlns:p14="http://schemas.microsoft.com/office/powerpoint/2010/main" val="387015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αξιολόγησης υποψηφίων για τις θέσεις του διοικητικού συμβουλίου :</a:t>
            </a:r>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sz="3400" dirty="0"/>
              <a:t>• </a:t>
            </a:r>
            <a:r>
              <a:rPr lang="el-GR" sz="3400" b="1" dirty="0"/>
              <a:t>Στάθμιση επιχειρηματικών ζητημάτω</a:t>
            </a:r>
            <a:r>
              <a:rPr lang="el-GR" sz="3400" dirty="0"/>
              <a:t>ν. Πόση σχετική εμπειρία ή κατάρτιση έχει σε επιχειρηματικά ζητήματα.</a:t>
            </a:r>
          </a:p>
          <a:p>
            <a:pPr marL="0" indent="0">
              <a:buNone/>
            </a:pPr>
            <a:r>
              <a:rPr lang="el-GR" sz="3400" dirty="0"/>
              <a:t>• </a:t>
            </a:r>
            <a:r>
              <a:rPr lang="el-GR" sz="3400" b="1" dirty="0"/>
              <a:t>Ηγετικές ικανότητες</a:t>
            </a:r>
            <a:r>
              <a:rPr lang="el-GR" sz="3400" dirty="0"/>
              <a:t>. Αν ο υποψήφιος περιβάλλεται με αισθήματα εμπιστοσύνης και εκτίμησης από τους συναδέλφους του. Αν έχει τη δυνατότητα να διατυπώνει τις σκέψεις του με σαφήνεια. Αν έχει τεκμηριωμένες απόψεις για το τι θα έπρεπε να κάνει ή να αποφύγει η συνεταιριστική οργάνωση.</a:t>
            </a:r>
          </a:p>
          <a:p>
            <a:pPr marL="0" indent="0">
              <a:buNone/>
            </a:pPr>
            <a:r>
              <a:rPr lang="el-GR" sz="3400" dirty="0"/>
              <a:t>• </a:t>
            </a:r>
            <a:r>
              <a:rPr lang="el-GR" sz="3400" b="1" dirty="0"/>
              <a:t>Εργασιακά ήθη</a:t>
            </a:r>
            <a:r>
              <a:rPr lang="el-GR" sz="3400" dirty="0"/>
              <a:t>. Θα πρέπει να υπάρχουν ενδείξεις ότι ο υποψήφιος έχει διάθεση να εργαστεί για τη συνεταιριστική οργάνωση. Ότι διαθέτει την αναγκαία ενεργητικότητα, τον χρόνο και τη φιλοδοξία, που αρμόζουν σε ένα μέλος διοικητικού συμβουλίου. Ότι έχει αποδείξει την ικανότητα να συμβιώνει και να συνεργάζεται με άλλους ως ομάδα.</a:t>
            </a:r>
          </a:p>
          <a:p>
            <a:pPr marL="0" indent="0">
              <a:buNone/>
            </a:pPr>
            <a:r>
              <a:rPr lang="el-GR" sz="3400" dirty="0"/>
              <a:t>• </a:t>
            </a:r>
            <a:r>
              <a:rPr lang="el-GR" sz="3400" b="1" dirty="0"/>
              <a:t>Χαρακτήρας</a:t>
            </a:r>
            <a:r>
              <a:rPr lang="el-GR" sz="3400" dirty="0"/>
              <a:t>. Θα πρέπει ο υποψήφιος να είναι γνωστός για την ευπρέπεια, την εντιμότητά του και τον σεβασμό του απέναντι στον νόμο. Να έχει επιδείξει τον σεβασμό του προς τους κανόνες της συνεταιριστικής οργάνωσης και προς τις συνεργατικές αρχές γενικότερα.</a:t>
            </a:r>
          </a:p>
          <a:p>
            <a:pPr marL="0" indent="0">
              <a:buNone/>
            </a:pPr>
            <a:r>
              <a:rPr lang="el-GR" sz="3400" dirty="0"/>
              <a:t>• </a:t>
            </a:r>
            <a:r>
              <a:rPr lang="el-GR" sz="3400" b="1" dirty="0"/>
              <a:t>Γνώση των συνεταιριστικών αρχών</a:t>
            </a:r>
            <a:r>
              <a:rPr lang="el-GR" sz="3400" dirty="0"/>
              <a:t>. Ο υποψήφιος θα πρέπει να αντιλαμβάνεται και να εκτιμά τη μοναδικότητα του συνεργατικού τρόπου επιχειρηματικής δράσης. Να γνωρίζει τις συνεργατικές αρχές και τις συνεργατικές αξίες. Να αντιλαμβάνεται ή να επιθυμεί να μάθει τον ρόλο του μέλους του διοικητικού συμβουλίου ενός συνεταιρισμού.</a:t>
            </a:r>
          </a:p>
          <a:p>
            <a:endParaRPr lang="el-GR" dirty="0"/>
          </a:p>
        </p:txBody>
      </p:sp>
    </p:spTree>
    <p:extLst>
      <p:ext uri="{BB962C8B-B14F-4D97-AF65-F5344CB8AC3E}">
        <p14:creationId xmlns:p14="http://schemas.microsoft.com/office/powerpoint/2010/main" val="3747414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Εποπτικό Συμβούλιο</a:t>
            </a:r>
          </a:p>
        </p:txBody>
      </p:sp>
      <p:sp>
        <p:nvSpPr>
          <p:cNvPr id="3" name="Θέση περιεχομένου 2"/>
          <p:cNvSpPr>
            <a:spLocks noGrp="1"/>
          </p:cNvSpPr>
          <p:nvPr>
            <p:ph idx="1"/>
          </p:nvPr>
        </p:nvSpPr>
        <p:spPr/>
        <p:txBody>
          <a:bodyPr/>
          <a:lstStyle/>
          <a:p>
            <a:r>
              <a:rPr lang="el-GR" dirty="0"/>
              <a:t>Το Εποπτικό Συμβούλιο εκλέγεται από τα μέλη ή διορίζεται από το διοικητικό συμβούλιο. </a:t>
            </a:r>
          </a:p>
          <a:p>
            <a:r>
              <a:rPr lang="el-GR" dirty="0"/>
              <a:t>Έχει αρμοδιότητα να εποπτεύει τις εργασίες της εταιρείας και την εκτέλεση των αποφάσεων της γενικής συνέλευσης. </a:t>
            </a:r>
          </a:p>
          <a:p>
            <a:r>
              <a:rPr lang="el-GR" dirty="0"/>
              <a:t>Έχει δυνατότητα πρόσβασης στα βιβλία, τους λογαριασμούς και τα άλλα έγγραφα της εταιρείας. </a:t>
            </a:r>
          </a:p>
          <a:p>
            <a:r>
              <a:rPr lang="el-GR" dirty="0"/>
              <a:t>Είναι υπόλογο στη γενική συνέλευση, την οποία ενημερώνει με την κατάθεση σχετικής έκθεσης των πεπραγμένων του έτους που διένυσε.</a:t>
            </a:r>
          </a:p>
        </p:txBody>
      </p:sp>
    </p:spTree>
    <p:extLst>
      <p:ext uri="{BB962C8B-B14F-4D97-AF65-F5344CB8AC3E}">
        <p14:creationId xmlns:p14="http://schemas.microsoft.com/office/powerpoint/2010/main" val="293345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βασικά στοιχεία της οργάνωσης επιχειρήσεων και Οργανισμών</a:t>
            </a:r>
          </a:p>
        </p:txBody>
      </p:sp>
      <p:sp>
        <p:nvSpPr>
          <p:cNvPr id="5" name="Θέση περιεχομένου 4"/>
          <p:cNvSpPr>
            <a:spLocks noGrp="1"/>
          </p:cNvSpPr>
          <p:nvPr>
            <p:ph idx="1"/>
          </p:nvPr>
        </p:nvSpPr>
        <p:spPr/>
        <p:txBody>
          <a:bodyPr>
            <a:normAutofit fontScale="85000" lnSpcReduction="20000"/>
          </a:bodyPr>
          <a:lstStyle/>
          <a:p>
            <a:pPr marL="0" indent="0">
              <a:buNone/>
            </a:pPr>
            <a:r>
              <a:rPr lang="el-GR" dirty="0"/>
              <a:t>•</a:t>
            </a:r>
            <a:r>
              <a:rPr lang="el-GR" b="1" dirty="0"/>
              <a:t>Οι Άνθρωποι</a:t>
            </a:r>
            <a:r>
              <a:rPr lang="el-GR" dirty="0"/>
              <a:t>. Οι επιχειρήσεις αποτελούνται από ομάδες ανθρώπων, οι οποίοι αναπτύσσουν σχέσεις μεταξύ τους και αναπτύσσουν τις δραστηριότητες της επιχείρησης.</a:t>
            </a:r>
          </a:p>
          <a:p>
            <a:pPr marL="0" indent="0">
              <a:buNone/>
            </a:pPr>
            <a:r>
              <a:rPr lang="el-GR" dirty="0"/>
              <a:t>•</a:t>
            </a:r>
            <a:r>
              <a:rPr lang="el-GR" b="1" dirty="0"/>
              <a:t>Οι Στόχοι</a:t>
            </a:r>
            <a:r>
              <a:rPr lang="el-GR" dirty="0"/>
              <a:t>. Μια οργάνωση θα πρέπει να έχει σκοπό-αποστολή και στόχους. Δημιουργείται και διατηρείται για την υλοποίησή τους και εκφράζει τους ατομικούς ή ομαδικούς στόχους και ανάγκες των ατόμων ή ομάδων που συν-θέτουν ή επιδρούν στην οργάνωση. </a:t>
            </a:r>
          </a:p>
          <a:p>
            <a:pPr marL="0" indent="0">
              <a:buNone/>
            </a:pPr>
            <a:r>
              <a:rPr lang="el-GR" dirty="0"/>
              <a:t>•</a:t>
            </a:r>
            <a:r>
              <a:rPr lang="el-GR" b="1" dirty="0"/>
              <a:t>Η Διαίρεση εργασίας</a:t>
            </a:r>
            <a:r>
              <a:rPr lang="el-GR" dirty="0"/>
              <a:t>, δομές,</a:t>
            </a:r>
            <a:r>
              <a:rPr lang="el-GR" i="1" dirty="0"/>
              <a:t>. υπάρχει συνειδητή διάρθρωση των ρόλων και των </a:t>
            </a:r>
            <a:r>
              <a:rPr lang="el-GR" i="1" dirty="0" err="1"/>
              <a:t>σχέσεών</a:t>
            </a:r>
            <a:r>
              <a:rPr lang="el-GR" i="1" dirty="0"/>
              <a:t> τους. </a:t>
            </a:r>
            <a:r>
              <a:rPr lang="el-GR" dirty="0"/>
              <a:t>Η λειτουργία και η δράση της οργάνωσης - ατόμων γίνεται σχεδιασμένα και συντονισμένα. </a:t>
            </a:r>
          </a:p>
          <a:p>
            <a:pPr marL="0" indent="0">
              <a:buNone/>
            </a:pPr>
            <a:r>
              <a:rPr lang="el-GR" dirty="0"/>
              <a:t>•</a:t>
            </a:r>
            <a:r>
              <a:rPr lang="el-GR" b="1" dirty="0"/>
              <a:t>Τα Σύνορα</a:t>
            </a:r>
            <a:r>
              <a:rPr lang="el-GR" dirty="0"/>
              <a:t>. Η οργάνωση διακρίνεται από το περιβάλλον μέσω των συνόρων. Παρά τις πολυάριθμες αλληλεπιδράσεις και αλληλεξαρτήσεις, κάθε οργάνωση αποτελεί μια κοινωνική οντότητα με δικά της στοιχεία και χαρακτηριστικά, δομές, σκοπούς, άτομα, κ.τ.λ., που την ξεχωρίζουν από άλλες οργανώσεις και από το περιβάλλον της γενικότερα.</a:t>
            </a:r>
          </a:p>
          <a:p>
            <a:pPr marL="0" indent="0">
              <a:buNone/>
            </a:pPr>
            <a:r>
              <a:rPr lang="el-GR" dirty="0"/>
              <a:t>•</a:t>
            </a:r>
            <a:r>
              <a:rPr lang="el-GR" b="1" dirty="0"/>
              <a:t>Η Χρονική διάρκεια</a:t>
            </a:r>
            <a:r>
              <a:rPr lang="el-GR" dirty="0"/>
              <a:t>. Η οργάνωση απαιτεί συνέχεια στον χρόνο.</a:t>
            </a:r>
          </a:p>
          <a:p>
            <a:endParaRPr lang="el-GR" dirty="0"/>
          </a:p>
        </p:txBody>
      </p:sp>
    </p:spTree>
    <p:extLst>
      <p:ext uri="{BB962C8B-B14F-4D97-AF65-F5344CB8AC3E}">
        <p14:creationId xmlns:p14="http://schemas.microsoft.com/office/powerpoint/2010/main" val="222336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Εποπτικό Συμβούλιο</a:t>
            </a:r>
          </a:p>
        </p:txBody>
      </p:sp>
      <p:sp>
        <p:nvSpPr>
          <p:cNvPr id="3" name="Θέση περιεχομένου 2"/>
          <p:cNvSpPr>
            <a:spLocks noGrp="1"/>
          </p:cNvSpPr>
          <p:nvPr>
            <p:ph idx="1"/>
          </p:nvPr>
        </p:nvSpPr>
        <p:spPr/>
        <p:txBody>
          <a:bodyPr>
            <a:normAutofit lnSpcReduction="10000"/>
          </a:bodyPr>
          <a:lstStyle/>
          <a:p>
            <a:r>
              <a:rPr lang="el-GR" dirty="0"/>
              <a:t>Σύμφωνα με την ελληνική νομοθεσία (</a:t>
            </a:r>
            <a:r>
              <a:rPr lang="el-GR" b="1" i="1" dirty="0"/>
              <a:t>Ν 4011/2015 παρ. 10 του άρθρου 15</a:t>
            </a:r>
            <a:r>
              <a:rPr lang="el-GR" dirty="0"/>
              <a:t>) με την εκλογή διοικητικού συμβουλίου εκλέγεται και τριμελές εποπτικό συμβούλιο του ΑΣ, το οποίο απαρτίζεται από φυσικά πρόσωπα, μέλη του ΑΣ, που έχουν ισόχρονη θητεία με τα μέλη του διοικητικού συμβουλίου. </a:t>
            </a:r>
          </a:p>
          <a:p>
            <a:r>
              <a:rPr lang="el-GR" dirty="0"/>
              <a:t>Το εποπτικό συμβούλιο ελέγχει τις πράξεις του διοικητικού συμβουλίου και υποβάλλει σχετική ετήσια έκθεση προς τη γενική συνέλευση, την οποία κοινοποιεί προς την Εποπτική Αρχή (διοικητική μονάδα του Υπουργείου Αγροτικής Ανάπτυξης και Τροφίμων).</a:t>
            </a:r>
          </a:p>
          <a:p>
            <a:r>
              <a:rPr lang="el-GR" dirty="0"/>
              <a:t>Η ίδια νομοθεσία (Ν 4011/2015 παρ. 1 του άρθρου 17) ορίζει ότι ο διαχειριστικός, λογιστικός και οικονομικός έλεγχος των αγροτικών συνεταιρισμών διενεργείται από δύο τουλάχιστον ορκωτούς ελεγκτές - λογιστές</a:t>
            </a:r>
          </a:p>
          <a:p>
            <a:endParaRPr lang="el-GR" dirty="0"/>
          </a:p>
        </p:txBody>
      </p:sp>
    </p:spTree>
    <p:extLst>
      <p:ext uri="{BB962C8B-B14F-4D97-AF65-F5344CB8AC3E}">
        <p14:creationId xmlns:p14="http://schemas.microsoft.com/office/powerpoint/2010/main" val="375297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Γενικός Διευθυντής των Αγροτικών Συνεταιρισμών </a:t>
            </a:r>
          </a:p>
        </p:txBody>
      </p:sp>
      <p:sp>
        <p:nvSpPr>
          <p:cNvPr id="3" name="Θέση περιεχομένου 2"/>
          <p:cNvSpPr>
            <a:spLocks noGrp="1"/>
          </p:cNvSpPr>
          <p:nvPr>
            <p:ph idx="1"/>
          </p:nvPr>
        </p:nvSpPr>
        <p:spPr/>
        <p:txBody>
          <a:bodyPr/>
          <a:lstStyle/>
          <a:p>
            <a:r>
              <a:rPr lang="el-GR" dirty="0"/>
              <a:t>Από το καταστατικό του συνεταιρισμού μπορεί να προβλέπεται η δυνατότητα ορισμού από το Διοικητικό συμβούλιο ενός Γενικού Διευθυντή (μάνατζερ), στον οποίο να αναθέτει με σύμβαση τη μερική ή ολική άσκηση των εξουσιών και αρμοδιοτήτων του ΔΣ, εκτός από εκείνες που, κατά τον νόμο ή το καταστατικό, απαιτούν συλλογική ενέργεια, καθώς και τη γενική διεύθυνση και διαχείριση των υποθέσεων του συνεταιρισμού. </a:t>
            </a:r>
          </a:p>
          <a:p>
            <a:r>
              <a:rPr lang="el-GR" dirty="0"/>
              <a:t>Με απόφαση του ΔΣ καθορίζονται τα δικαιώματα, οι υποχρεώσεις και οι αρμοδιότητες του Γενικού Διευθυντή που επιλέγεται ύστερα από προκήρυξη.</a:t>
            </a:r>
          </a:p>
        </p:txBody>
      </p:sp>
    </p:spTree>
    <p:extLst>
      <p:ext uri="{BB962C8B-B14F-4D97-AF65-F5344CB8AC3E}">
        <p14:creationId xmlns:p14="http://schemas.microsoft.com/office/powerpoint/2010/main" val="53057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buNone/>
            </a:pPr>
            <a:r>
              <a:rPr lang="el-GR" dirty="0"/>
              <a:t>Ο γενικός διευθυντής μιας συνεταιριστικής επιχείρησης έχει κατά κανόνα τις ακόλουθες αρμοδιότητες : </a:t>
            </a:r>
          </a:p>
          <a:p>
            <a:endParaRPr lang="el-GR" dirty="0"/>
          </a:p>
          <a:p>
            <a:pPr marL="623888" indent="-360363">
              <a:buNone/>
            </a:pPr>
            <a:r>
              <a:rPr lang="el-GR" dirty="0"/>
              <a:t>• Εισηγείται στο διοικητικό συμβούλιο. </a:t>
            </a:r>
          </a:p>
          <a:p>
            <a:pPr marL="623888" indent="-360363">
              <a:buNone/>
            </a:pPr>
            <a:r>
              <a:rPr lang="el-GR" dirty="0"/>
              <a:t>• Εφαρμόζει τις αποφάσεις πολιτικής της γενικής συνέλευσης και του διοικητικού συμβουλίου.</a:t>
            </a:r>
          </a:p>
          <a:p>
            <a:pPr marL="623888" indent="-360363">
              <a:buNone/>
            </a:pPr>
            <a:r>
              <a:rPr lang="el-GR" dirty="0"/>
              <a:t>• Διευθύνει τις εργασίες του συνεταιρισμού χρησιμοποιώντας τις αρχές της διοίκησης (Σχεδιασμό, Οργάνωση, Διεύθυνση και Έλεγχο).</a:t>
            </a:r>
          </a:p>
          <a:p>
            <a:pPr marL="623888" indent="-360363">
              <a:buNone/>
            </a:pPr>
            <a:r>
              <a:rPr lang="el-GR" dirty="0"/>
              <a:t>• Λογοδοτεί στο διοικητικό συμβούλιο και στη γενική συνέλευση.</a:t>
            </a:r>
          </a:p>
          <a:p>
            <a:endParaRPr lang="el-GR" dirty="0"/>
          </a:p>
          <a:p>
            <a:endParaRPr lang="el-GR" dirty="0"/>
          </a:p>
        </p:txBody>
      </p:sp>
    </p:spTree>
    <p:extLst>
      <p:ext uri="{BB962C8B-B14F-4D97-AF65-F5344CB8AC3E}">
        <p14:creationId xmlns:p14="http://schemas.microsoft.com/office/powerpoint/2010/main" val="2859487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b="1" dirty="0">
                <a:cs typeface="Arial" charset="0"/>
              </a:rPr>
              <a:t>Η Αμοιβή του Γεν Διευθυντή</a:t>
            </a:r>
          </a:p>
        </p:txBody>
      </p:sp>
      <p:sp>
        <p:nvSpPr>
          <p:cNvPr id="22531" name="Rectangle 3"/>
          <p:cNvSpPr>
            <a:spLocks noGrp="1" noChangeArrowheads="1"/>
          </p:cNvSpPr>
          <p:nvPr>
            <p:ph idx="1"/>
          </p:nvPr>
        </p:nvSpPr>
        <p:spPr/>
        <p:txBody>
          <a:bodyPr/>
          <a:lstStyle/>
          <a:p>
            <a:pPr>
              <a:lnSpc>
                <a:spcPct val="110000"/>
              </a:lnSpc>
              <a:spcBef>
                <a:spcPts val="600"/>
              </a:spcBef>
              <a:spcAft>
                <a:spcPts val="600"/>
              </a:spcAft>
              <a:buNone/>
            </a:pPr>
            <a:r>
              <a:rPr lang="el-GR" sz="2200">
                <a:cs typeface="Arial" charset="0"/>
              </a:rPr>
              <a:t>Από τα σημαντικότερα θέματα για τις συνεταιριστικές επιχειρήσεις. </a:t>
            </a:r>
          </a:p>
          <a:p>
            <a:pPr>
              <a:lnSpc>
                <a:spcPct val="110000"/>
              </a:lnSpc>
              <a:spcBef>
                <a:spcPts val="600"/>
              </a:spcBef>
              <a:spcAft>
                <a:spcPts val="600"/>
              </a:spcAft>
            </a:pPr>
            <a:r>
              <a:rPr lang="el-GR" sz="2200">
                <a:cs typeface="Arial" charset="0"/>
              </a:rPr>
              <a:t>Επικρατεί η νοοτροπία ότι οι γενικοί διευθυντές των συνεταιρισμών δεν μπορούν να έχουν τις υψηλές αμοιβές που έχουν αντίστοιχα στελέχη σε εταιρείες. Το πρόβλημα είναι οξύτερο στις περιπτώσεις των αγροτικών συνεταιρισμών, όπου τα εισοδήματα των μελών είναι κατά κανόνα χαμηλά και τα μέλη δεν μπορούν να αντιληφθούν </a:t>
            </a:r>
            <a:r>
              <a:rPr lang="el-GR" sz="2200" b="1">
                <a:solidFill>
                  <a:srgbClr val="38741A"/>
                </a:solidFill>
                <a:cs typeface="Arial" charset="0"/>
              </a:rPr>
              <a:t>ότι είναι ανάγκη να καταβάλουν υψηλές αποδοχές, αν επιθυμούν να έχουν μάνατζερ αντίστοιχο εκείνων των ιδιωτικών επιχειρήσεων</a:t>
            </a:r>
            <a:r>
              <a:rPr lang="el-GR" sz="2200">
                <a:cs typeface="Arial" charset="0"/>
              </a:rPr>
              <a:t>. </a:t>
            </a:r>
          </a:p>
          <a:p>
            <a:pPr>
              <a:lnSpc>
                <a:spcPct val="110000"/>
              </a:lnSpc>
              <a:spcBef>
                <a:spcPts val="600"/>
              </a:spcBef>
              <a:spcAft>
                <a:spcPts val="600"/>
              </a:spcAft>
            </a:pPr>
            <a:r>
              <a:rPr lang="el-GR" sz="2200">
                <a:cs typeface="Arial" charset="0"/>
              </a:rPr>
              <a:t>Αυτό για το οποίο πρέπει να πεισθούν τα μέλη είναι να μη συγκρίνουν τις αποδοχές του μάνατζερ με τα δικά τους εισοδήματα αλλά </a:t>
            </a:r>
            <a:r>
              <a:rPr lang="el-GR" sz="2200" b="1">
                <a:solidFill>
                  <a:srgbClr val="38741A"/>
                </a:solidFill>
                <a:cs typeface="Arial" charset="0"/>
              </a:rPr>
              <a:t>με το όφελος το οποίο θα προκύψει για τον συνεταιρισμό</a:t>
            </a:r>
            <a:r>
              <a:rPr lang="el-GR" sz="2200">
                <a:cs typeface="Arial" charset="0"/>
              </a:rPr>
              <a:t>, άρα και για τα μέλη από τη χρησιμοποίηση ικανού και πεπειραμένου μάνατζερ</a:t>
            </a:r>
            <a:r>
              <a:rPr lang="el-GR" sz="2000">
                <a:cs typeface="Arial" charset="0"/>
              </a:rPr>
              <a:t>. </a:t>
            </a:r>
          </a:p>
        </p:txBody>
      </p:sp>
    </p:spTree>
    <p:extLst>
      <p:ext uri="{BB962C8B-B14F-4D97-AF65-F5344CB8AC3E}">
        <p14:creationId xmlns:p14="http://schemas.microsoft.com/office/powerpoint/2010/main" val="1821998871"/>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Συστήματα  Διοίκησης μιας Συνεταιριστικής Οργάνωσης </a:t>
            </a:r>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3579613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Συστήματα  Διοίκησης</a:t>
            </a:r>
          </a:p>
        </p:txBody>
      </p:sp>
      <p:sp>
        <p:nvSpPr>
          <p:cNvPr id="5" name="4 - Θέση περιεχομένου"/>
          <p:cNvSpPr>
            <a:spLocks noGrp="1"/>
          </p:cNvSpPr>
          <p:nvPr>
            <p:ph idx="1"/>
          </p:nvPr>
        </p:nvSpPr>
        <p:spPr/>
        <p:txBody>
          <a:bodyPr/>
          <a:lstStyle/>
          <a:p>
            <a:r>
              <a:rPr lang="el-GR" b="1" dirty="0"/>
              <a:t>Το Δυαδικό Σύστημα Διοίκησης </a:t>
            </a:r>
          </a:p>
          <a:p>
            <a:pPr lvl="1"/>
            <a:r>
              <a:rPr lang="el-GR" dirty="0"/>
              <a:t>Τα βασικά όργανα διοίκησης είναι η γενική συνέλευση των μελών, το εποπτικό Συμβούλιο και ο γενικός διευθυντής.</a:t>
            </a:r>
          </a:p>
          <a:p>
            <a:r>
              <a:rPr lang="el-GR" b="1" dirty="0"/>
              <a:t>Μονιστικό Σύστημα Διοίκησης</a:t>
            </a:r>
          </a:p>
          <a:p>
            <a:pPr lvl="1"/>
            <a:r>
              <a:rPr lang="el-GR" dirty="0"/>
              <a:t>Στο μονιστικό σύστημα, τα όργανα διοίκησης ενός συνεταιρισμού είναι η γενική συνέλευση των μελών και ένα διοικητικό όργανο (Διοικητικό Συμβούλιο).</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Τα προβλήματα – ιδιαιτερότητες της διοίκησης ενός αγροτικού συνεταιρισμού</a:t>
            </a:r>
          </a:p>
        </p:txBody>
      </p:sp>
      <p:sp>
        <p:nvSpPr>
          <p:cNvPr id="7" name="Θέση κειμένου 6"/>
          <p:cNvSpPr>
            <a:spLocks noGrp="1"/>
          </p:cNvSpPr>
          <p:nvPr>
            <p:ph type="body" idx="1"/>
          </p:nvPr>
        </p:nvSpPr>
        <p:spPr/>
        <p:txBody>
          <a:bodyPr/>
          <a:lstStyle/>
          <a:p>
            <a:endParaRPr lang="el-GR"/>
          </a:p>
        </p:txBody>
      </p:sp>
    </p:spTree>
    <p:extLst>
      <p:ext uri="{BB962C8B-B14F-4D97-AF65-F5344CB8AC3E}">
        <p14:creationId xmlns:p14="http://schemas.microsoft.com/office/powerpoint/2010/main" val="2442391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Τα π</a:t>
            </a:r>
            <a:r>
              <a:rPr lang="en-US" dirty="0" err="1"/>
              <a:t>ρο</a:t>
            </a:r>
            <a:r>
              <a:rPr lang="en-US" dirty="0"/>
              <a:t>βλήματα – ιδιαιτερότητες της διοίκησης ενός αγροτικού συνεταιρισμού</a:t>
            </a:r>
            <a:endParaRPr lang="el-GR" dirty="0"/>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1622192" y="1628465"/>
            <a:ext cx="9101226" cy="5229535"/>
          </a:xfrm>
          <a:prstGeom prst="rect">
            <a:avLst/>
          </a:prstGeom>
        </p:spPr>
      </p:pic>
    </p:spTree>
    <p:extLst>
      <p:ext uri="{BB962C8B-B14F-4D97-AF65-F5344CB8AC3E}">
        <p14:creationId xmlns:p14="http://schemas.microsoft.com/office/powerpoint/2010/main" val="3103382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Προβλήματα Διοίκησης Αγροτικών Συνεταιρισμών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063452475"/>
              </p:ext>
            </p:extLst>
          </p:nvPr>
        </p:nvGraphicFramePr>
        <p:xfrm>
          <a:off x="838200" y="1725613"/>
          <a:ext cx="11271250" cy="5107940"/>
        </p:xfrm>
        <a:graphic>
          <a:graphicData uri="http://schemas.openxmlformats.org/drawingml/2006/table">
            <a:tbl>
              <a:tblPr firstRow="1" bandRow="1">
                <a:tableStyleId>{775DCB02-9BB8-47FD-8907-85C794F793BA}</a:tableStyleId>
              </a:tblPr>
              <a:tblGrid>
                <a:gridCol w="5790734">
                  <a:extLst>
                    <a:ext uri="{9D8B030D-6E8A-4147-A177-3AD203B41FA5}">
                      <a16:colId xmlns:a16="http://schemas.microsoft.com/office/drawing/2014/main" val="20000"/>
                    </a:ext>
                  </a:extLst>
                </a:gridCol>
                <a:gridCol w="5480516">
                  <a:extLst>
                    <a:ext uri="{9D8B030D-6E8A-4147-A177-3AD203B41FA5}">
                      <a16:colId xmlns:a16="http://schemas.microsoft.com/office/drawing/2014/main" val="20001"/>
                    </a:ext>
                  </a:extLst>
                </a:gridCol>
              </a:tblGrid>
              <a:tr h="662019">
                <a:tc>
                  <a:txBody>
                    <a:bodyPr/>
                    <a:lstStyle/>
                    <a:p>
                      <a:r>
                        <a:rPr lang="el-GR" dirty="0"/>
                        <a:t>Βασικά Προβλήματα </a:t>
                      </a:r>
                    </a:p>
                  </a:txBody>
                  <a:tcPr marL="124087" marR="124087"/>
                </a:tc>
                <a:tc>
                  <a:txBody>
                    <a:bodyPr/>
                    <a:lstStyle/>
                    <a:p>
                      <a:r>
                        <a:rPr lang="el-GR" dirty="0"/>
                        <a:t>Περιγραφή</a:t>
                      </a:r>
                    </a:p>
                  </a:txBody>
                  <a:tcPr marL="124087" marR="124087"/>
                </a:tc>
                <a:extLst>
                  <a:ext uri="{0D108BD9-81ED-4DB2-BD59-A6C34878D82A}">
                    <a16:rowId xmlns:a16="http://schemas.microsoft.com/office/drawing/2014/main" val="10000"/>
                  </a:ext>
                </a:extLst>
              </a:tr>
              <a:tr h="113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a:solidFill>
                            <a:srgbClr val="FF0000"/>
                          </a:solidFill>
                          <a:latin typeface="+mn-lt"/>
                          <a:ea typeface="+mn-ea"/>
                          <a:cs typeface="+mn-cs"/>
                        </a:rPr>
                        <a:t>Free Rider Problem </a:t>
                      </a:r>
                      <a:endParaRPr lang="el-GR" sz="1800" b="1" kern="1200" baseline="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Λαθρεπιβάτη)</a:t>
                      </a:r>
                      <a:endParaRPr lang="en-GB" sz="1800" b="1" kern="1200" baseline="0" dirty="0">
                        <a:solidFill>
                          <a:schemeClr val="dk1"/>
                        </a:solidFill>
                        <a:latin typeface="+mn-lt"/>
                        <a:ea typeface="+mn-ea"/>
                        <a:cs typeface="+mn-cs"/>
                      </a:endParaRPr>
                    </a:p>
                    <a:p>
                      <a:endParaRPr lang="el-GR" dirty="0"/>
                    </a:p>
                  </a:txBody>
                  <a:tcPr marL="124087" marR="124087"/>
                </a:tc>
                <a:tc>
                  <a:txBody>
                    <a:bodyPr/>
                    <a:lstStyle/>
                    <a:p>
                      <a:r>
                        <a:rPr lang="el-GR" dirty="0"/>
                        <a:t>Όλα</a:t>
                      </a:r>
                      <a:r>
                        <a:rPr lang="el-GR" baseline="0" dirty="0"/>
                        <a:t> τα μέλη του συνεταιρισμού έχουν τα ίδια οφέλη από το συνεταιρισμό (</a:t>
                      </a:r>
                      <a:r>
                        <a:rPr lang="el-GR" dirty="0"/>
                        <a:t>Παλιά</a:t>
                      </a:r>
                      <a:r>
                        <a:rPr lang="el-GR" baseline="0" dirty="0"/>
                        <a:t> και νέα μέλη, μικρή ή μεγάλη συμμέτοχη)</a:t>
                      </a:r>
                      <a:endParaRPr lang="el-GR" dirty="0"/>
                    </a:p>
                  </a:txBody>
                  <a:tcPr marL="124087" marR="124087"/>
                </a:tc>
                <a:extLst>
                  <a:ext uri="{0D108BD9-81ED-4DB2-BD59-A6C34878D82A}">
                    <a16:rowId xmlns:a16="http://schemas.microsoft.com/office/drawing/2014/main" val="10001"/>
                  </a:ext>
                </a:extLst>
              </a:tr>
              <a:tr h="113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0000"/>
                          </a:solidFill>
                          <a:latin typeface="+mn-lt"/>
                          <a:ea typeface="+mn-ea"/>
                          <a:cs typeface="+mn-cs"/>
                        </a:rPr>
                        <a:t>Horizon Problem</a:t>
                      </a:r>
                      <a:r>
                        <a:rPr lang="el-GR" sz="1800" b="1" kern="1200" baseline="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χρονικού ορίζοντα)</a:t>
                      </a:r>
                    </a:p>
                    <a:p>
                      <a:endParaRPr lang="el-GR" dirty="0"/>
                    </a:p>
                  </a:txBody>
                  <a:tcPr marL="124087" marR="124087"/>
                </a:tc>
                <a:tc>
                  <a:txBody>
                    <a:bodyPr/>
                    <a:lstStyle/>
                    <a:p>
                      <a:r>
                        <a:rPr lang="el-GR" dirty="0"/>
                        <a:t>Πίεση</a:t>
                      </a:r>
                      <a:r>
                        <a:rPr lang="el-GR" baseline="0" dirty="0"/>
                        <a:t> για άμεση ρευστοποίηση των επενδύσεων (καλά αποτελέσματα) του συνεταιρισμού ή απροθυμία επένδυσης στον συνεταιρισμό.</a:t>
                      </a:r>
                      <a:endParaRPr lang="el-GR" dirty="0"/>
                    </a:p>
                  </a:txBody>
                  <a:tcPr marL="124087" marR="124087"/>
                </a:tc>
                <a:extLst>
                  <a:ext uri="{0D108BD9-81ED-4DB2-BD59-A6C34878D82A}">
                    <a16:rowId xmlns:a16="http://schemas.microsoft.com/office/drawing/2014/main" val="10002"/>
                  </a:ext>
                </a:extLst>
              </a:tr>
              <a:tr h="2179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0000"/>
                          </a:solidFill>
                          <a:latin typeface="+mn-lt"/>
                          <a:ea typeface="+mn-ea"/>
                          <a:cs typeface="+mn-cs"/>
                        </a:rPr>
                        <a:t>Portfolio Problem</a:t>
                      </a:r>
                      <a:r>
                        <a:rPr lang="el-GR" sz="1800" b="1" kern="1200" baseline="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a:solidFill>
                            <a:schemeClr val="dk1"/>
                          </a:solidFill>
                          <a:latin typeface="+mn-lt"/>
                          <a:ea typeface="+mn-ea"/>
                          <a:cs typeface="+mn-cs"/>
                        </a:rPr>
                        <a:t>(το πρόβλημα του χαρτοφυλακίου)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baseline="0" dirty="0">
                        <a:solidFill>
                          <a:schemeClr val="dk1"/>
                        </a:solidFill>
                        <a:latin typeface="+mn-lt"/>
                        <a:ea typeface="+mn-ea"/>
                        <a:cs typeface="+mn-cs"/>
                      </a:endParaRPr>
                    </a:p>
                  </a:txBody>
                  <a:tcPr marL="124087" marR="124087"/>
                </a:tc>
                <a:tc>
                  <a:txBody>
                    <a:bodyPr/>
                    <a:lstStyle/>
                    <a:p>
                      <a:r>
                        <a:rPr lang="el-GR" dirty="0"/>
                        <a:t>Τα μέλη</a:t>
                      </a:r>
                      <a:r>
                        <a:rPr lang="el-GR" baseline="0" dirty="0"/>
                        <a:t> των συνεταιρισμών δεν μπορούν να επενδύσουν στο συνεταιρισμό σύμφωνα με τις προσωπικές επιλογές σε θέματα ρίσκου. Αναγκάζονται να επενδύσουν μέσα από τη συνεταιριστική μερίδα (που δεν διαπραγματεύεται όπως οι μετοχές )</a:t>
                      </a:r>
                      <a:endParaRPr lang="el-GR" dirty="0"/>
                    </a:p>
                  </a:txBody>
                  <a:tcPr marL="124087" marR="12408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646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Προβλήματα Διοίκησης Αγροτικών Συνεταιρισμών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554786604"/>
              </p:ext>
            </p:extLst>
          </p:nvPr>
        </p:nvGraphicFramePr>
        <p:xfrm>
          <a:off x="838200" y="1725613"/>
          <a:ext cx="11271250" cy="4269740"/>
        </p:xfrm>
        <a:graphic>
          <a:graphicData uri="http://schemas.openxmlformats.org/drawingml/2006/table">
            <a:tbl>
              <a:tblPr firstRow="1" bandRow="1">
                <a:tableStyleId>{775DCB02-9BB8-47FD-8907-85C794F793BA}</a:tableStyleId>
              </a:tblPr>
              <a:tblGrid>
                <a:gridCol w="3619210">
                  <a:extLst>
                    <a:ext uri="{9D8B030D-6E8A-4147-A177-3AD203B41FA5}">
                      <a16:colId xmlns:a16="http://schemas.microsoft.com/office/drawing/2014/main" val="20000"/>
                    </a:ext>
                  </a:extLst>
                </a:gridCol>
                <a:gridCol w="7652040">
                  <a:extLst>
                    <a:ext uri="{9D8B030D-6E8A-4147-A177-3AD203B41FA5}">
                      <a16:colId xmlns:a16="http://schemas.microsoft.com/office/drawing/2014/main" val="20001"/>
                    </a:ext>
                  </a:extLst>
                </a:gridCol>
              </a:tblGrid>
              <a:tr h="520700">
                <a:tc>
                  <a:txBody>
                    <a:bodyPr/>
                    <a:lstStyle/>
                    <a:p>
                      <a:r>
                        <a:rPr lang="el-GR" dirty="0"/>
                        <a:t>Βασικά Προβλήματα </a:t>
                      </a:r>
                    </a:p>
                  </a:txBody>
                  <a:tcPr marL="117613" marR="117613"/>
                </a:tc>
                <a:tc>
                  <a:txBody>
                    <a:bodyPr/>
                    <a:lstStyle/>
                    <a:p>
                      <a:r>
                        <a:rPr lang="el-GR" dirty="0"/>
                        <a:t>Περιγραφή</a:t>
                      </a:r>
                    </a:p>
                  </a:txBody>
                  <a:tcPr marL="117613" marR="117613"/>
                </a:tc>
                <a:extLst>
                  <a:ext uri="{0D108BD9-81ED-4DB2-BD59-A6C34878D82A}">
                    <a16:rowId xmlns:a16="http://schemas.microsoft.com/office/drawing/2014/main" val="10000"/>
                  </a:ext>
                </a:extLst>
              </a:tr>
              <a:tr h="901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mn-lt"/>
                          <a:ea typeface="+mn-ea"/>
                          <a:cs typeface="+mn-cs"/>
                        </a:rPr>
                        <a:t>Control Problem</a:t>
                      </a:r>
                      <a:r>
                        <a:rPr lang="el-GR" sz="1800" b="1" kern="1200" dirty="0">
                          <a:solidFill>
                            <a:srgbClr val="FF0000"/>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a:solidFill>
                            <a:srgbClr val="FF0000"/>
                          </a:solidFill>
                          <a:latin typeface="+mn-lt"/>
                          <a:ea typeface="+mn-ea"/>
                          <a:cs typeface="+mn-cs"/>
                        </a:rPr>
                        <a:t>(το</a:t>
                      </a:r>
                      <a:r>
                        <a:rPr lang="el-GR" sz="1800" b="1" kern="1200" baseline="0" dirty="0">
                          <a:solidFill>
                            <a:srgbClr val="FF0000"/>
                          </a:solidFill>
                          <a:latin typeface="+mn-lt"/>
                          <a:ea typeface="+mn-ea"/>
                          <a:cs typeface="+mn-cs"/>
                        </a:rPr>
                        <a:t> πρόβλημα του ελέγχου της διοίκησης)</a:t>
                      </a:r>
                      <a:endParaRPr lang="el-GR" sz="1800" b="1" kern="1200" dirty="0">
                        <a:solidFill>
                          <a:srgbClr val="FF0000"/>
                        </a:solidFill>
                        <a:latin typeface="+mn-lt"/>
                        <a:ea typeface="+mn-ea"/>
                        <a:cs typeface="+mn-cs"/>
                      </a:endParaRPr>
                    </a:p>
                    <a:p>
                      <a:endParaRPr lang="el-GR" dirty="0"/>
                    </a:p>
                  </a:txBody>
                  <a:tcPr marL="117613" marR="117613"/>
                </a:tc>
                <a:tc>
                  <a:txBody>
                    <a:bodyPr/>
                    <a:lstStyle/>
                    <a:p>
                      <a:r>
                        <a:rPr lang="el-GR" dirty="0"/>
                        <a:t>Το πρόβλημα εμφανίζεται</a:t>
                      </a:r>
                      <a:r>
                        <a:rPr lang="el-GR" baseline="0" dirty="0"/>
                        <a:t> στη προσπάθεια επίτευξης ενός συλλογικού στόχου υπό των περιορισμό των ατομικών επιδιώξεων των μελών του συνεταιρισμού (πως θα  εφαρμοστεί στη πράξη η δημοκρατική διοίκηση των συνεταιρισμών εφαρμογή μιας δημοκρατικά εκλεγμένης απόφασης με διαφορετικές ατομικές επιδιώξεις.</a:t>
                      </a:r>
                      <a:endParaRPr lang="el-GR" dirty="0"/>
                    </a:p>
                  </a:txBody>
                  <a:tcPr marL="117613" marR="117613"/>
                </a:tc>
                <a:extLst>
                  <a:ext uri="{0D108BD9-81ED-4DB2-BD59-A6C34878D82A}">
                    <a16:rowId xmlns:a16="http://schemas.microsoft.com/office/drawing/2014/main" val="10001"/>
                  </a:ext>
                </a:extLst>
              </a:tr>
              <a:tr h="901700">
                <a:tc>
                  <a:txBody>
                    <a:bodyPr/>
                    <a:lstStyle/>
                    <a:p>
                      <a:r>
                        <a:rPr lang="en-GB" b="1" dirty="0">
                          <a:solidFill>
                            <a:srgbClr val="FF0000"/>
                          </a:solidFill>
                        </a:rPr>
                        <a:t>Influence Cost Problem</a:t>
                      </a:r>
                      <a:r>
                        <a:rPr lang="el-GR" b="1" dirty="0">
                          <a:solidFill>
                            <a:srgbClr val="FF0000"/>
                          </a:solidFill>
                        </a:rPr>
                        <a:t> (το πρόβλημα του κόστους επιρροής</a:t>
                      </a:r>
                      <a:r>
                        <a:rPr lang="el-GR" b="1" baseline="0" dirty="0">
                          <a:solidFill>
                            <a:srgbClr val="FF0000"/>
                          </a:solidFill>
                        </a:rPr>
                        <a:t>)</a:t>
                      </a:r>
                      <a:endParaRPr lang="el-GR" b="1" dirty="0">
                        <a:solidFill>
                          <a:srgbClr val="FF0000"/>
                        </a:solidFill>
                      </a:endParaRPr>
                    </a:p>
                  </a:txBody>
                  <a:tcPr marL="117613" marR="117613"/>
                </a:tc>
                <a:tc>
                  <a:txBody>
                    <a:bodyPr/>
                    <a:lstStyle/>
                    <a:p>
                      <a:r>
                        <a:rPr lang="el-GR" dirty="0"/>
                        <a:t>Το</a:t>
                      </a:r>
                      <a:r>
                        <a:rPr lang="el-GR" baseline="0" dirty="0"/>
                        <a:t> </a:t>
                      </a:r>
                      <a:r>
                        <a:rPr lang="el-GR" dirty="0"/>
                        <a:t>Κόστος Επιρροής συνδέεται με τις δραστηριότητες </a:t>
                      </a:r>
                      <a:r>
                        <a:rPr lang="el-GR" baseline="0" dirty="0"/>
                        <a:t> με </a:t>
                      </a:r>
                      <a:r>
                        <a:rPr lang="el-GR" dirty="0"/>
                        <a:t>τις οποίες τα μέλη ενός συνεταιρισμού</a:t>
                      </a:r>
                      <a:r>
                        <a:rPr lang="el-GR" baseline="0" dirty="0"/>
                        <a:t> </a:t>
                      </a:r>
                      <a:r>
                        <a:rPr lang="el-GR" dirty="0"/>
                        <a:t>προσπαθούν να επηρεάσουν τις αποφάσεις</a:t>
                      </a:r>
                      <a:r>
                        <a:rPr lang="el-GR" baseline="0" dirty="0"/>
                        <a:t> για </a:t>
                      </a:r>
                      <a:r>
                        <a:rPr lang="el-GR" dirty="0"/>
                        <a:t>την κατανομή του πλούτου ή άλλων παροχών του συνεταιρισμού. </a:t>
                      </a:r>
                    </a:p>
                    <a:p>
                      <a:r>
                        <a:rPr lang="el-GR" dirty="0"/>
                        <a:t>Το κόστος αυτό</a:t>
                      </a:r>
                      <a:r>
                        <a:rPr lang="el-GR" baseline="0" dirty="0"/>
                        <a:t> περιλαμβάνει </a:t>
                      </a:r>
                      <a:r>
                        <a:rPr lang="el-GR" dirty="0"/>
                        <a:t>το άμεσο κόστος της επιρροής αλλά και το κόστος αναποτελεσματικών</a:t>
                      </a:r>
                      <a:r>
                        <a:rPr lang="el-GR" baseline="0" dirty="0"/>
                        <a:t> </a:t>
                      </a:r>
                      <a:r>
                        <a:rPr lang="el-GR" dirty="0"/>
                        <a:t>αποφάσεων για την κατανομή των πόρων.</a:t>
                      </a:r>
                    </a:p>
                    <a:p>
                      <a:r>
                        <a:rPr lang="el-GR" dirty="0"/>
                        <a:t>Το μέγεθος του κόστους εξαρτάται από: την</a:t>
                      </a:r>
                      <a:r>
                        <a:rPr lang="el-GR" baseline="0" dirty="0"/>
                        <a:t> ικανότητα της διοίκησης να προωθεί (επιβάλλει) μια απόφαση αλλά και το βαθμό </a:t>
                      </a:r>
                      <a:r>
                        <a:rPr lang="el-GR" dirty="0"/>
                        <a:t>ομοιογένειας μεταξύ των μελών.</a:t>
                      </a:r>
                    </a:p>
                  </a:txBody>
                  <a:tcPr marL="117613" marR="11761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501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διαδικασία της οργάνωσης είναι ουσιαστικά η ίδια για όλα τα είδη επιχειρήσεων. </a:t>
            </a:r>
          </a:p>
        </p:txBody>
      </p:sp>
      <p:sp>
        <p:nvSpPr>
          <p:cNvPr id="3" name="Θέση περιεχομένου 2"/>
          <p:cNvSpPr>
            <a:spLocks noGrp="1"/>
          </p:cNvSpPr>
          <p:nvPr>
            <p:ph idx="1"/>
          </p:nvPr>
        </p:nvSpPr>
        <p:spPr/>
        <p:txBody>
          <a:bodyPr/>
          <a:lstStyle/>
          <a:p>
            <a:r>
              <a:rPr lang="el-GR" dirty="0"/>
              <a:t>Σε γενικές γραμμές, αφού καθοριστούν οι αντικειμενικοί στόχοι της επιχείρησης, η διοίκηση θα πρέπει να αναπτύξει έναν συστηματικό τρόπο συνδυασμού των φυσικών και των ανθρώπινων πόρων που είναι απαραίτητοι για την επίτευξη των στόχων της επιχείρησης. </a:t>
            </a:r>
          </a:p>
          <a:p>
            <a:r>
              <a:rPr lang="el-GR" dirty="0"/>
              <a:t>Αυτό ονομάζεται οργανωτική λειτουργία του Μάνατζμεντ</a:t>
            </a:r>
          </a:p>
          <a:p>
            <a:r>
              <a:rPr lang="en-US" dirty="0"/>
              <a:t>Η </a:t>
            </a:r>
            <a:r>
              <a:rPr lang="en-US" dirty="0" err="1"/>
              <a:t>οργάνωση</a:t>
            </a:r>
            <a:r>
              <a:rPr lang="en-US" dirty="0"/>
              <a:t> </a:t>
            </a:r>
            <a:r>
              <a:rPr lang="en-US" dirty="0" err="1"/>
              <a:t>είν</a:t>
            </a:r>
            <a:r>
              <a:rPr lang="en-US" dirty="0"/>
              <a:t>αι μια διεργασία που συντελείται ως μία μορφή προγραμματισμού</a:t>
            </a:r>
            <a:r>
              <a:rPr lang="el-GR" dirty="0"/>
              <a:t> και δεν </a:t>
            </a:r>
            <a:r>
              <a:rPr lang="en-US" dirty="0"/>
              <a:t>απ</a:t>
            </a:r>
            <a:r>
              <a:rPr lang="en-US" dirty="0" err="1"/>
              <a:t>οτελεί</a:t>
            </a:r>
            <a:r>
              <a:rPr lang="en-US" dirty="0"/>
              <a:t> α</a:t>
            </a:r>
            <a:r>
              <a:rPr lang="en-US" dirty="0" err="1"/>
              <a:t>υτοσκο</a:t>
            </a:r>
            <a:r>
              <a:rPr lang="en-US" dirty="0"/>
              <a:t>πό. </a:t>
            </a:r>
            <a:endParaRPr lang="el-GR" dirty="0"/>
          </a:p>
          <a:p>
            <a:r>
              <a:rPr lang="en-US" dirty="0" err="1"/>
              <a:t>Μι</a:t>
            </a:r>
            <a:r>
              <a:rPr lang="en-US" dirty="0"/>
              <a:t>α επιχείρηση ξεκινά όχι για να αποκτήσει οργάνωση, αλλά για να εξυπηρετήσει έναν σκοπό, κυρίως ορισμένες ανάγκες και επιθυμίες των πελατών.</a:t>
            </a:r>
            <a:endParaRPr lang="el-GR" dirty="0"/>
          </a:p>
        </p:txBody>
      </p:sp>
    </p:spTree>
    <p:extLst>
      <p:ext uri="{BB962C8B-B14F-4D97-AF65-F5344CB8AC3E}">
        <p14:creationId xmlns:p14="http://schemas.microsoft.com/office/powerpoint/2010/main" val="2289937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Η δέσμευση στον Συνεταιρισμό </a:t>
            </a:r>
          </a:p>
        </p:txBody>
      </p:sp>
      <p:sp>
        <p:nvSpPr>
          <p:cNvPr id="2" name="1 - Θέση περιεχομένου"/>
          <p:cNvSpPr>
            <a:spLocks noGrp="1"/>
          </p:cNvSpPr>
          <p:nvPr>
            <p:ph idx="1"/>
          </p:nvPr>
        </p:nvSpPr>
        <p:spPr/>
        <p:txBody>
          <a:bodyPr/>
          <a:lstStyle/>
          <a:p>
            <a:r>
              <a:rPr lang="el-GR" sz="2400" dirty="0"/>
              <a:t>Λύση στα παραπάνω προβλήματα αποτελεί η δέσμευση των μελών στον Συνεταιρισμό (</a:t>
            </a:r>
            <a:r>
              <a:rPr lang="en-US" sz="2400" dirty="0"/>
              <a:t>members’ commitment).</a:t>
            </a:r>
            <a:endParaRPr lang="el-GR" sz="2400" dirty="0"/>
          </a:p>
          <a:p>
            <a:endParaRPr lang="el-GR" sz="2400" dirty="0"/>
          </a:p>
          <a:p>
            <a:pPr>
              <a:buNone/>
            </a:pPr>
            <a:r>
              <a:rPr lang="el-GR" sz="2400" b="1" dirty="0"/>
              <a:t>Δέσμευση των μελών στο Συνεταιρισμό</a:t>
            </a:r>
          </a:p>
          <a:p>
            <a:endParaRPr lang="el-GR" sz="2400" dirty="0"/>
          </a:p>
          <a:p>
            <a:pPr>
              <a:lnSpc>
                <a:spcPct val="200000"/>
              </a:lnSpc>
            </a:pPr>
            <a:r>
              <a:rPr lang="el-GR" sz="2400" dirty="0"/>
              <a:t>Αποδοχή ιδιότητας Μέλους</a:t>
            </a:r>
          </a:p>
          <a:p>
            <a:pPr>
              <a:lnSpc>
                <a:spcPct val="200000"/>
              </a:lnSpc>
            </a:pPr>
            <a:r>
              <a:rPr lang="el-GR" sz="2400" dirty="0"/>
              <a:t>Συναλλαγές με τον Συνεταιρισμό</a:t>
            </a:r>
          </a:p>
          <a:p>
            <a:pPr>
              <a:lnSpc>
                <a:spcPct val="200000"/>
              </a:lnSpc>
            </a:pPr>
            <a:r>
              <a:rPr lang="el-GR" sz="2400" dirty="0"/>
              <a:t>Συμμέτοχη σε θέματα Διοίκησης </a:t>
            </a:r>
            <a:endParaRPr lang="en-US" sz="2400" dirty="0"/>
          </a:p>
          <a:p>
            <a:endParaRPr lang="el-GR" dirty="0"/>
          </a:p>
        </p:txBody>
      </p:sp>
    </p:spTree>
    <p:extLst>
      <p:ext uri="{BB962C8B-B14F-4D97-AF65-F5344CB8AC3E}">
        <p14:creationId xmlns:p14="http://schemas.microsoft.com/office/powerpoint/2010/main" val="1201231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Η δέσμευση αποτέλεσμα της αμοιβαιότητας των μελών</a:t>
            </a:r>
          </a:p>
        </p:txBody>
      </p:sp>
      <p:sp>
        <p:nvSpPr>
          <p:cNvPr id="2" name="1 - Θέση περιεχομένου"/>
          <p:cNvSpPr>
            <a:spLocks noGrp="1"/>
          </p:cNvSpPr>
          <p:nvPr>
            <p:ph idx="1"/>
          </p:nvPr>
        </p:nvSpPr>
        <p:spPr/>
        <p:txBody>
          <a:bodyPr/>
          <a:lstStyle/>
          <a:p>
            <a:r>
              <a:rPr lang="el-GR" sz="2400" dirty="0"/>
              <a:t>Η δέσμευση στον Συνεταιρισμό είναι αποτέλεσμα της αμοιβαιότητας μεταξύ των μελών</a:t>
            </a:r>
            <a:endParaRPr lang="en-US" sz="2400" dirty="0"/>
          </a:p>
          <a:p>
            <a:endParaRPr lang="el-GR" dirty="0"/>
          </a:p>
        </p:txBody>
      </p:sp>
      <p:graphicFrame>
        <p:nvGraphicFramePr>
          <p:cNvPr id="4" name="3 - Διάγραμμα"/>
          <p:cNvGraphicFramePr/>
          <p:nvPr/>
        </p:nvGraphicFramePr>
        <p:xfrm>
          <a:off x="1157514" y="2449286"/>
          <a:ext cx="9753600" cy="4408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Λυγισμένο βέλος"/>
          <p:cNvSpPr/>
          <p:nvPr/>
        </p:nvSpPr>
        <p:spPr>
          <a:xfrm rot="16200000">
            <a:off x="3696607" y="3810907"/>
            <a:ext cx="2324100" cy="2997200"/>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8556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46338" y="634460"/>
            <a:ext cx="11317174" cy="6223540"/>
          </a:xfrm>
          <a:noFill/>
        </p:spPr>
      </p:pic>
    </p:spTree>
    <p:extLst>
      <p:ext uri="{BB962C8B-B14F-4D97-AF65-F5344CB8AC3E}">
        <p14:creationId xmlns:p14="http://schemas.microsoft.com/office/powerpoint/2010/main" val="10753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Οργανόγραμμα ΕΑΣ Αμυνταίου</a:t>
            </a:r>
            <a:br>
              <a:rPr lang="el-GR" dirty="0"/>
            </a:br>
            <a:endParaRPr lang="el-GR" dirty="0"/>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4963" y="1644923"/>
            <a:ext cx="11165553" cy="5158819"/>
          </a:xfrm>
          <a:noFill/>
        </p:spPr>
      </p:pic>
    </p:spTree>
    <p:extLst>
      <p:ext uri="{BB962C8B-B14F-4D97-AF65-F5344CB8AC3E}">
        <p14:creationId xmlns:p14="http://schemas.microsoft.com/office/powerpoint/2010/main" val="78297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Οργανόγραμμα ΕΑΣ Μυλοποτάμου</a:t>
            </a:r>
            <a:br>
              <a:rPr lang="el-GR" dirty="0"/>
            </a:br>
            <a:endParaRPr lang="el-GR" dirty="0"/>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46338" y="1282267"/>
            <a:ext cx="11262804" cy="5575733"/>
          </a:xfrm>
          <a:noFill/>
        </p:spPr>
      </p:pic>
    </p:spTree>
    <p:extLst>
      <p:ext uri="{BB962C8B-B14F-4D97-AF65-F5344CB8AC3E}">
        <p14:creationId xmlns:p14="http://schemas.microsoft.com/office/powerpoint/2010/main" val="178533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 την κατάλληλη </a:t>
            </a:r>
            <a:r>
              <a:rPr lang="el-GR" dirty="0" err="1"/>
              <a:t>Τμηματοποίηση</a:t>
            </a:r>
            <a:r>
              <a:rPr lang="el-GR" dirty="0"/>
              <a:t>  (οργανόγραμμα), Επιτυγχάνεται</a:t>
            </a:r>
          </a:p>
        </p:txBody>
      </p:sp>
      <p:sp>
        <p:nvSpPr>
          <p:cNvPr id="37890" name="Rectangle 3"/>
          <p:cNvSpPr>
            <a:spLocks noGrp="1" noChangeArrowheads="1"/>
          </p:cNvSpPr>
          <p:nvPr>
            <p:ph idx="1"/>
          </p:nvPr>
        </p:nvSpPr>
        <p:spPr/>
        <p:txBody>
          <a:bodyPr>
            <a:normAutofit fontScale="92500" lnSpcReduction="20000"/>
          </a:bodyPr>
          <a:lstStyle/>
          <a:p>
            <a:pPr>
              <a:lnSpc>
                <a:spcPct val="120000"/>
              </a:lnSpc>
              <a:spcBef>
                <a:spcPts val="600"/>
              </a:spcBef>
              <a:spcAft>
                <a:spcPts val="600"/>
              </a:spcAft>
              <a:buFont typeface="Arial" charset="0"/>
              <a:buAutoNum type="arabicPeriod"/>
            </a:pPr>
            <a:r>
              <a:rPr lang="el-GR" sz="2000" dirty="0">
                <a:cs typeface="Arial" charset="0"/>
              </a:rPr>
              <a:t>Αποκέντρωση στη διοίκηση της εταιρίας</a:t>
            </a:r>
            <a:endParaRPr lang="el-GR" sz="2000" b="1" dirty="0">
              <a:cs typeface="Arial" charset="0"/>
            </a:endParaRPr>
          </a:p>
          <a:p>
            <a:pPr>
              <a:lnSpc>
                <a:spcPct val="120000"/>
              </a:lnSpc>
              <a:spcBef>
                <a:spcPts val="600"/>
              </a:spcBef>
              <a:spcAft>
                <a:spcPts val="600"/>
              </a:spcAft>
              <a:buFont typeface="Arial" charset="0"/>
              <a:buAutoNum type="arabicPeriod"/>
            </a:pPr>
            <a:r>
              <a:rPr lang="el-GR" sz="2000" dirty="0">
                <a:cs typeface="Arial" charset="0"/>
              </a:rPr>
              <a:t>Αξιοποίηση του ανθρώπινου δυναμικού (καθένας στο έργο του)</a:t>
            </a:r>
            <a:endParaRPr lang="el-GR" sz="2000" b="1" dirty="0">
              <a:cs typeface="Arial" charset="0"/>
            </a:endParaRPr>
          </a:p>
          <a:p>
            <a:pPr>
              <a:lnSpc>
                <a:spcPct val="120000"/>
              </a:lnSpc>
              <a:spcBef>
                <a:spcPts val="600"/>
              </a:spcBef>
              <a:spcAft>
                <a:spcPts val="600"/>
              </a:spcAft>
              <a:buFont typeface="Arial" charset="0"/>
              <a:buAutoNum type="arabicPeriod"/>
            </a:pPr>
            <a:r>
              <a:rPr lang="el-GR" sz="2000" dirty="0">
                <a:cs typeface="Arial" charset="0"/>
              </a:rPr>
              <a:t>Ανάπτυξη πνεύματος πρωτοβουλίας (καλύτερη διεκπεραίωση των εργασιών ανεξάρτητα από τα άλλα τμήματα).</a:t>
            </a:r>
            <a:endParaRPr lang="el-GR" sz="2000" b="1" dirty="0">
              <a:cs typeface="Arial" charset="0"/>
            </a:endParaRPr>
          </a:p>
          <a:p>
            <a:pPr>
              <a:lnSpc>
                <a:spcPct val="120000"/>
              </a:lnSpc>
              <a:spcBef>
                <a:spcPts val="600"/>
              </a:spcBef>
              <a:spcAft>
                <a:spcPts val="600"/>
              </a:spcAft>
              <a:buFont typeface="Arial" charset="0"/>
              <a:buAutoNum type="arabicPeriod"/>
            </a:pPr>
            <a:r>
              <a:rPr lang="el-GR" sz="2000" dirty="0">
                <a:cs typeface="Arial" charset="0"/>
              </a:rPr>
              <a:t>Καταπολέμηση της γραφειοκρατίας – Δυνατότητα για έλεγχο</a:t>
            </a:r>
            <a:endParaRPr lang="el-GR" sz="2000" b="1" dirty="0">
              <a:cs typeface="Arial" charset="0"/>
            </a:endParaRPr>
          </a:p>
          <a:p>
            <a:pPr>
              <a:lnSpc>
                <a:spcPct val="120000"/>
              </a:lnSpc>
              <a:spcBef>
                <a:spcPts val="600"/>
              </a:spcBef>
              <a:spcAft>
                <a:spcPts val="600"/>
              </a:spcAft>
              <a:buFont typeface="Arial" charset="0"/>
              <a:buAutoNum type="arabicPeriod"/>
            </a:pPr>
            <a:r>
              <a:rPr lang="el-GR" sz="2000" dirty="0">
                <a:cs typeface="Arial" charset="0"/>
              </a:rPr>
              <a:t>Ταχύτερη λήψη και υλοποίηση των αποφάσεων που σχετίζονται με την πολιτική της οργάνωσης, σε μικρότερο χρονικό διάστημα, και</a:t>
            </a:r>
            <a:endParaRPr lang="el-GR" sz="2000" b="1" dirty="0">
              <a:cs typeface="Arial" charset="0"/>
            </a:endParaRPr>
          </a:p>
          <a:p>
            <a:pPr>
              <a:lnSpc>
                <a:spcPct val="120000"/>
              </a:lnSpc>
              <a:spcBef>
                <a:spcPts val="600"/>
              </a:spcBef>
              <a:spcAft>
                <a:spcPts val="600"/>
              </a:spcAft>
              <a:buFont typeface="Arial" charset="0"/>
              <a:buAutoNum type="arabicPeriod"/>
            </a:pPr>
            <a:r>
              <a:rPr lang="el-GR" sz="2000" dirty="0">
                <a:cs typeface="Arial" charset="0"/>
              </a:rPr>
              <a:t>Αποτελεσματικότερη πολιτική με την παραγωγικότερη αξιοποίηση του ανθρώπινου δυναμικού και των διαθέσιμων μέσων παραγωγής.</a:t>
            </a:r>
            <a:endParaRPr lang="el-GR" sz="2000" b="1" dirty="0">
              <a:cs typeface="Arial" charset="0"/>
            </a:endParaRPr>
          </a:p>
          <a:p>
            <a:pPr>
              <a:lnSpc>
                <a:spcPct val="120000"/>
              </a:lnSpc>
              <a:spcBef>
                <a:spcPts val="600"/>
              </a:spcBef>
              <a:spcAft>
                <a:spcPts val="600"/>
              </a:spcAft>
              <a:buNone/>
            </a:pPr>
            <a:endParaRPr lang="el-GR" sz="2000" dirty="0">
              <a:cs typeface="Arial" charset="0"/>
            </a:endParaRPr>
          </a:p>
          <a:p>
            <a:pPr>
              <a:lnSpc>
                <a:spcPct val="120000"/>
              </a:lnSpc>
              <a:spcBef>
                <a:spcPts val="600"/>
              </a:spcBef>
              <a:spcAft>
                <a:spcPts val="600"/>
              </a:spcAft>
              <a:buNone/>
            </a:pPr>
            <a:r>
              <a:rPr lang="el-GR" sz="2000" dirty="0">
                <a:cs typeface="Arial" charset="0"/>
              </a:rPr>
              <a:t>Γενικά μια </a:t>
            </a:r>
            <a:r>
              <a:rPr lang="el-GR" sz="2000" b="1" dirty="0">
                <a:cs typeface="Arial" charset="0"/>
              </a:rPr>
              <a:t>σύγχρονη διοίκηση</a:t>
            </a:r>
            <a:r>
              <a:rPr lang="el-GR" sz="2000" dirty="0">
                <a:cs typeface="Arial" charset="0"/>
              </a:rPr>
              <a:t> ενός συνεταιρισμού πρέπει να στηρίζεται στις εξής </a:t>
            </a:r>
            <a:r>
              <a:rPr lang="el-GR" sz="2000" b="1" dirty="0">
                <a:cs typeface="Arial" charset="0"/>
              </a:rPr>
              <a:t>τρεις  βασικές αρχές</a:t>
            </a:r>
            <a:r>
              <a:rPr lang="el-GR" sz="2000" dirty="0">
                <a:cs typeface="Arial" charset="0"/>
              </a:rPr>
              <a:t> για να είναι αποτελεσματικότερη:</a:t>
            </a:r>
            <a:endParaRPr lang="el-GR" sz="2000" b="1" dirty="0">
              <a:cs typeface="Arial" charset="0"/>
            </a:endParaRPr>
          </a:p>
          <a:p>
            <a:pPr>
              <a:buFontTx/>
              <a:buNone/>
            </a:pPr>
            <a:r>
              <a:rPr lang="el-GR" sz="1800" dirty="0">
                <a:cs typeface="Arial" charset="0"/>
              </a:rPr>
              <a:t>  </a:t>
            </a:r>
            <a:endParaRPr lang="el-GR" sz="1800" dirty="0"/>
          </a:p>
        </p:txBody>
      </p:sp>
    </p:spTree>
    <p:extLst>
      <p:ext uri="{BB962C8B-B14F-4D97-AF65-F5344CB8AC3E}">
        <p14:creationId xmlns:p14="http://schemas.microsoft.com/office/powerpoint/2010/main" val="1052626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1000"/>
                                        <p:tgtEl>
                                          <p:spTgt spid="37890">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animEffect transition="in" filter="wipe(left)">
                                      <p:cBhvr>
                                        <p:cTn id="11" dur="1000"/>
                                        <p:tgtEl>
                                          <p:spTgt spid="37890">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animEffect transition="in" filter="wipe(left)">
                                      <p:cBhvr>
                                        <p:cTn id="15" dur="1000"/>
                                        <p:tgtEl>
                                          <p:spTgt spid="37890">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7890">
                                            <p:txEl>
                                              <p:pRg st="3" end="3"/>
                                            </p:txEl>
                                          </p:spTgt>
                                        </p:tgtEl>
                                        <p:attrNameLst>
                                          <p:attrName>style.visibility</p:attrName>
                                        </p:attrNameLst>
                                      </p:cBhvr>
                                      <p:to>
                                        <p:strVal val="visible"/>
                                      </p:to>
                                    </p:set>
                                    <p:animEffect transition="in" filter="wipe(left)">
                                      <p:cBhvr>
                                        <p:cTn id="19" dur="1000"/>
                                        <p:tgtEl>
                                          <p:spTgt spid="37890">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7890">
                                            <p:txEl>
                                              <p:pRg st="4" end="4"/>
                                            </p:txEl>
                                          </p:spTgt>
                                        </p:tgtEl>
                                        <p:attrNameLst>
                                          <p:attrName>style.visibility</p:attrName>
                                        </p:attrNameLst>
                                      </p:cBhvr>
                                      <p:to>
                                        <p:strVal val="visible"/>
                                      </p:to>
                                    </p:set>
                                    <p:animEffect transition="in" filter="wipe(left)">
                                      <p:cBhvr>
                                        <p:cTn id="23" dur="1000"/>
                                        <p:tgtEl>
                                          <p:spTgt spid="37890">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7890">
                                            <p:txEl>
                                              <p:pRg st="5" end="5"/>
                                            </p:txEl>
                                          </p:spTgt>
                                        </p:tgtEl>
                                        <p:attrNameLst>
                                          <p:attrName>style.visibility</p:attrName>
                                        </p:attrNameLst>
                                      </p:cBhvr>
                                      <p:to>
                                        <p:strVal val="visible"/>
                                      </p:to>
                                    </p:set>
                                    <p:animEffect transition="in" filter="wipe(left)">
                                      <p:cBhvr>
                                        <p:cTn id="27" dur="1000"/>
                                        <p:tgtEl>
                                          <p:spTgt spid="378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890">
                                            <p:txEl>
                                              <p:pRg st="7" end="7"/>
                                            </p:txEl>
                                          </p:spTgt>
                                        </p:tgtEl>
                                        <p:attrNameLst>
                                          <p:attrName>style.visibility</p:attrName>
                                        </p:attrNameLst>
                                      </p:cBhvr>
                                      <p:to>
                                        <p:strVal val="visible"/>
                                      </p:to>
                                    </p:set>
                                    <p:anim calcmode="lin" valueType="num">
                                      <p:cBhvr additive="base">
                                        <p:cTn id="32" dur="500" fill="hold"/>
                                        <p:tgtEl>
                                          <p:spTgt spid="37890">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8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8914" name="Rectangle 3"/>
          <p:cNvSpPr>
            <a:spLocks noGrp="1" noChangeArrowheads="1"/>
          </p:cNvSpPr>
          <p:nvPr>
            <p:ph idx="1"/>
          </p:nvPr>
        </p:nvSpPr>
        <p:spPr>
          <a:xfrm>
            <a:off x="846338" y="634460"/>
            <a:ext cx="11270942" cy="6223540"/>
          </a:xfrm>
          <a:solidFill>
            <a:schemeClr val="bg1"/>
          </a:solidFill>
        </p:spPr>
        <p:txBody>
          <a:bodyPr>
            <a:normAutofit/>
          </a:bodyPr>
          <a:lstStyle/>
          <a:p>
            <a:pPr>
              <a:spcBef>
                <a:spcPts val="600"/>
              </a:spcBef>
              <a:spcAft>
                <a:spcPts val="600"/>
              </a:spcAft>
              <a:buFont typeface="Arial" charset="0"/>
              <a:buAutoNum type="arabicPeriod"/>
            </a:pPr>
            <a:r>
              <a:rPr lang="el-GR" sz="2400" b="1" dirty="0">
                <a:solidFill>
                  <a:srgbClr val="38741A"/>
                </a:solidFill>
                <a:cs typeface="Arial" charset="0"/>
              </a:rPr>
              <a:t>Έμφαση στην ανάπτυξη των ανθρώπινων σχέσεων μέσα στο συνεταιρισμό</a:t>
            </a:r>
            <a:r>
              <a:rPr lang="el-GR" sz="2400" b="1" dirty="0">
                <a:solidFill>
                  <a:srgbClr val="38741A"/>
                </a:solidFill>
              </a:rPr>
              <a:t> </a:t>
            </a:r>
            <a:r>
              <a:rPr lang="el-GR" sz="2400" b="1" dirty="0">
                <a:solidFill>
                  <a:srgbClr val="38741A"/>
                </a:solidFill>
                <a:cs typeface="Arial" charset="0"/>
              </a:rPr>
              <a:t>και στο περιβάλλον του</a:t>
            </a:r>
            <a:r>
              <a:rPr lang="el-GR" sz="2400" dirty="0">
                <a:solidFill>
                  <a:srgbClr val="38741A"/>
                </a:solidFill>
                <a:cs typeface="Arial" charset="0"/>
              </a:rPr>
              <a:t>.  </a:t>
            </a:r>
          </a:p>
          <a:p>
            <a:pPr lvl="1">
              <a:spcBef>
                <a:spcPts val="600"/>
              </a:spcBef>
              <a:spcAft>
                <a:spcPts val="600"/>
              </a:spcAft>
              <a:buNone/>
            </a:pPr>
            <a:r>
              <a:rPr lang="el-GR" sz="2000" dirty="0">
                <a:cs typeface="Arial" charset="0"/>
              </a:rPr>
              <a:t>Οι </a:t>
            </a:r>
            <a:r>
              <a:rPr lang="el-GR" sz="2000" b="1" dirty="0">
                <a:cs typeface="Arial" charset="0"/>
              </a:rPr>
              <a:t>καλές σχέσεις</a:t>
            </a:r>
            <a:r>
              <a:rPr lang="el-GR" sz="2000" dirty="0">
                <a:cs typeface="Arial" charset="0"/>
              </a:rPr>
              <a:t> ανάμεσα στη διοίκηση και τους εργαζόμενους </a:t>
            </a:r>
            <a:r>
              <a:rPr lang="el-GR" sz="2000" b="1" dirty="0">
                <a:cs typeface="Arial" charset="0"/>
              </a:rPr>
              <a:t>επιτυγχάνονται</a:t>
            </a:r>
            <a:r>
              <a:rPr lang="el-GR" sz="2000" dirty="0">
                <a:cs typeface="Arial" charset="0"/>
              </a:rPr>
              <a:t>  με:</a:t>
            </a:r>
            <a:endParaRPr lang="el-GR" sz="2000" b="1" dirty="0">
              <a:cs typeface="Arial" charset="0"/>
            </a:endParaRPr>
          </a:p>
          <a:p>
            <a:pPr lvl="1">
              <a:spcBef>
                <a:spcPct val="0"/>
              </a:spcBef>
            </a:pPr>
            <a:r>
              <a:rPr lang="el-GR" sz="2000" dirty="0">
                <a:cs typeface="Arial" charset="0"/>
              </a:rPr>
              <a:t>Δίκαιη πολιτική αμοιβών του προσωπικού                 </a:t>
            </a:r>
            <a:endParaRPr lang="el-GR" sz="2000" b="1" dirty="0">
              <a:cs typeface="Arial" charset="0"/>
            </a:endParaRPr>
          </a:p>
          <a:p>
            <a:pPr lvl="1">
              <a:spcBef>
                <a:spcPct val="0"/>
              </a:spcBef>
            </a:pPr>
            <a:r>
              <a:rPr lang="el-GR" sz="2000" dirty="0">
                <a:cs typeface="Arial" charset="0"/>
              </a:rPr>
              <a:t>Αντικειμενική εξέλιξή του  και        </a:t>
            </a:r>
            <a:endParaRPr lang="el-GR" sz="2000" b="1" dirty="0">
              <a:cs typeface="Arial" charset="0"/>
            </a:endParaRPr>
          </a:p>
          <a:p>
            <a:pPr lvl="1">
              <a:spcBef>
                <a:spcPct val="0"/>
              </a:spcBef>
            </a:pPr>
            <a:r>
              <a:rPr lang="el-GR" sz="2000" dirty="0">
                <a:cs typeface="Arial" charset="0"/>
              </a:rPr>
              <a:t>Σαφή καθορισμό και περιγραφή του έργου του κάθε υπαλλήλου για να μην υπάρχει μετατόπιση ευθυνών.</a:t>
            </a:r>
            <a:endParaRPr lang="el-GR" sz="2000" b="1" dirty="0">
              <a:cs typeface="Arial" charset="0"/>
            </a:endParaRPr>
          </a:p>
          <a:p>
            <a:pPr algn="just">
              <a:spcBef>
                <a:spcPct val="0"/>
              </a:spcBef>
              <a:buFontTx/>
              <a:buNone/>
            </a:pPr>
            <a:r>
              <a:rPr lang="el-GR" sz="2000" dirty="0">
                <a:cs typeface="Arial" charset="0"/>
              </a:rPr>
              <a:t>	Οι </a:t>
            </a:r>
            <a:r>
              <a:rPr lang="el-GR" sz="2000" b="1" dirty="0">
                <a:cs typeface="Arial" charset="0"/>
              </a:rPr>
              <a:t>καλές σχέσεις με το περιβάλλον </a:t>
            </a:r>
            <a:r>
              <a:rPr lang="el-GR" sz="2000" dirty="0">
                <a:cs typeface="Arial" charset="0"/>
              </a:rPr>
              <a:t> του συνεταιρισμού, το οποίο</a:t>
            </a:r>
            <a:r>
              <a:rPr lang="en-US" sz="2000" dirty="0">
                <a:cs typeface="Arial" charset="0"/>
              </a:rPr>
              <a:t> </a:t>
            </a:r>
            <a:r>
              <a:rPr lang="el-GR" sz="2000" dirty="0">
                <a:cs typeface="Arial" charset="0"/>
              </a:rPr>
              <a:t>αποτελείται κυρίως από τους συνεταίρους, εξαρτώνται από τις συχνές ή μη επαφές των στελεχών του συνεταιρισμού με τους συνεταίρους, για τη σωστή καθοδήγησή τους και την καλύτερη τεχνικοοικονομική οργάνωση της εκμετάλλευσής τους, ώστε να έχουν αυξημένα οικονομικά αποτελέσματα, προς όφελος των ιδίων και του συνεταιρισμού τους.</a:t>
            </a:r>
            <a:endParaRPr lang="el-GR" sz="2000" b="1" dirty="0">
              <a:cs typeface="Arial" charset="0"/>
            </a:endParaRPr>
          </a:p>
          <a:p>
            <a:pPr>
              <a:spcBef>
                <a:spcPts val="600"/>
              </a:spcBef>
              <a:spcAft>
                <a:spcPts val="600"/>
              </a:spcAft>
              <a:buFont typeface="Arial" charset="0"/>
              <a:buAutoNum type="arabicPeriod" startAt="2"/>
            </a:pPr>
            <a:r>
              <a:rPr lang="el-GR" sz="2400" b="1" dirty="0">
                <a:solidFill>
                  <a:srgbClr val="38741A"/>
                </a:solidFill>
                <a:cs typeface="Arial" charset="0"/>
              </a:rPr>
              <a:t>Πρόσληψη στελεχών </a:t>
            </a:r>
            <a:r>
              <a:rPr lang="el-GR" sz="2400" b="1" dirty="0">
                <a:cs typeface="Arial" charset="0"/>
              </a:rPr>
              <a:t>με επιστημονικές γνώσεις και εμπειρία</a:t>
            </a:r>
            <a:r>
              <a:rPr lang="el-GR" sz="2400" dirty="0">
                <a:solidFill>
                  <a:srgbClr val="38741A"/>
                </a:solidFill>
                <a:cs typeface="Arial" charset="0"/>
              </a:rPr>
              <a:t>.</a:t>
            </a:r>
            <a:endParaRPr lang="el-GR" sz="2400" b="1" dirty="0">
              <a:solidFill>
                <a:srgbClr val="38741A"/>
              </a:solidFill>
              <a:cs typeface="Arial" charset="0"/>
            </a:endParaRPr>
          </a:p>
          <a:p>
            <a:pPr algn="just">
              <a:buFontTx/>
              <a:buNone/>
            </a:pPr>
            <a:r>
              <a:rPr lang="el-GR" sz="2400" dirty="0"/>
              <a:t>	</a:t>
            </a:r>
            <a:r>
              <a:rPr lang="el-GR" sz="2400" dirty="0">
                <a:cs typeface="Arial" charset="0"/>
              </a:rPr>
              <a:t>Τα ενημερωμένα και έμπειρα στελέχη βοηθούν προς την κατεύθυνση της</a:t>
            </a:r>
            <a:r>
              <a:rPr lang="el-GR" sz="2400" dirty="0"/>
              <a:t> </a:t>
            </a:r>
            <a:r>
              <a:rPr lang="el-GR" sz="2400" dirty="0">
                <a:cs typeface="Arial" charset="0"/>
              </a:rPr>
              <a:t>βελτίωσης της αποδοτικότητας του συνεταιρισμού, προς όφελος όλων. </a:t>
            </a:r>
            <a:endParaRPr lang="el-GR" sz="2400" b="1" dirty="0">
              <a:cs typeface="Arial" charset="0"/>
            </a:endParaRPr>
          </a:p>
          <a:p>
            <a:pPr>
              <a:spcBef>
                <a:spcPts val="600"/>
              </a:spcBef>
              <a:spcAft>
                <a:spcPts val="600"/>
              </a:spcAft>
              <a:buFont typeface="Arial" charset="0"/>
              <a:buAutoNum type="arabicPeriod" startAt="3"/>
            </a:pPr>
            <a:r>
              <a:rPr lang="el-GR" sz="2400" b="1" dirty="0">
                <a:solidFill>
                  <a:srgbClr val="38741A"/>
                </a:solidFill>
                <a:cs typeface="Arial" charset="0"/>
              </a:rPr>
              <a:t>Εκπαίδευση του προσωπικού </a:t>
            </a:r>
            <a:r>
              <a:rPr lang="el-GR" sz="2400" b="1" dirty="0">
                <a:cs typeface="Arial" charset="0"/>
              </a:rPr>
              <a:t>για παραγωγικότερη εργασία</a:t>
            </a:r>
            <a:r>
              <a:rPr lang="el-GR" sz="2400" dirty="0">
                <a:cs typeface="Arial" charset="0"/>
              </a:rPr>
              <a:t>,</a:t>
            </a:r>
            <a:r>
              <a:rPr lang="en-US" sz="2400" dirty="0">
                <a:cs typeface="Arial" charset="0"/>
              </a:rPr>
              <a:t> </a:t>
            </a:r>
            <a:r>
              <a:rPr lang="el-GR" sz="2400" dirty="0">
                <a:cs typeface="Arial" charset="0"/>
              </a:rPr>
              <a:t>γεγονός που συντελεί στη σωστότερη και ταχύτερη εξυπηρέτηση των παραγωγών-μελών.</a:t>
            </a:r>
            <a:endParaRPr lang="el-GR" sz="2400" dirty="0"/>
          </a:p>
        </p:txBody>
      </p:sp>
    </p:spTree>
    <p:extLst>
      <p:ext uri="{BB962C8B-B14F-4D97-AF65-F5344CB8AC3E}">
        <p14:creationId xmlns:p14="http://schemas.microsoft.com/office/powerpoint/2010/main" val="1204193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500" fill="hold"/>
                                        <p:tgtEl>
                                          <p:spTgt spid="3891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891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891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8914">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 calcmode="lin" valueType="num">
                                      <p:cBhvr>
                                        <p:cTn id="14" dur="500" fill="hold"/>
                                        <p:tgtEl>
                                          <p:spTgt spid="38914">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8914">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8914">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8914">
                                            <p:txEl>
                                              <p:pRg st="1" end="1"/>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38914">
                                            <p:txEl>
                                              <p:pRg st="2" end="2"/>
                                            </p:txEl>
                                          </p:spTgt>
                                        </p:tgtEl>
                                        <p:attrNameLst>
                                          <p:attrName>style.visibility</p:attrName>
                                        </p:attrNameLst>
                                      </p:cBhvr>
                                      <p:to>
                                        <p:strVal val="visible"/>
                                      </p:to>
                                    </p:set>
                                    <p:anim calcmode="lin" valueType="num">
                                      <p:cBhvr>
                                        <p:cTn id="21" dur="500" fill="hold"/>
                                        <p:tgtEl>
                                          <p:spTgt spid="38914">
                                            <p:txEl>
                                              <p:pRg st="2" end="2"/>
                                            </p:txEl>
                                          </p:spTgt>
                                        </p:tgtEl>
                                        <p:attrNameLst>
                                          <p:attrName>ppt_w</p:attrName>
                                        </p:attrNameLst>
                                      </p:cBhvr>
                                      <p:tavLst>
                                        <p:tav tm="0">
                                          <p:val>
                                            <p:strVal val="#ppt_w*2.5"/>
                                          </p:val>
                                        </p:tav>
                                        <p:tav tm="100000">
                                          <p:val>
                                            <p:strVal val="#ppt_w"/>
                                          </p:val>
                                        </p:tav>
                                      </p:tavLst>
                                    </p:anim>
                                    <p:anim calcmode="lin" valueType="num">
                                      <p:cBhvr>
                                        <p:cTn id="22" dur="500" fill="hold"/>
                                        <p:tgtEl>
                                          <p:spTgt spid="38914">
                                            <p:txEl>
                                              <p:pRg st="2" end="2"/>
                                            </p:txEl>
                                          </p:spTgt>
                                        </p:tgtEl>
                                        <p:attrNameLst>
                                          <p:attrName>ppt_h</p:attrName>
                                        </p:attrNameLst>
                                      </p:cBhvr>
                                      <p:tavLst>
                                        <p:tav tm="0">
                                          <p:val>
                                            <p:strVal val="#ppt_h*0.01"/>
                                          </p:val>
                                        </p:tav>
                                        <p:tav tm="100000">
                                          <p:val>
                                            <p:strVal val="#ppt_h"/>
                                          </p:val>
                                        </p:tav>
                                      </p:tavLst>
                                    </p:anim>
                                    <p:anim calcmode="lin" valueType="num">
                                      <p:cBhvr>
                                        <p:cTn id="23"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8914">
                                            <p:txEl>
                                              <p:pRg st="2" end="2"/>
                                            </p:txEl>
                                          </p:spTgt>
                                        </p:tgtEl>
                                        <p:attrNameLst>
                                          <p:attrName>ppt_y</p:attrName>
                                        </p:attrNameLst>
                                      </p:cBhvr>
                                      <p:tavLst>
                                        <p:tav tm="0">
                                          <p:val>
                                            <p:strVal val="#ppt_h+1"/>
                                          </p:val>
                                        </p:tav>
                                        <p:tav tm="100000">
                                          <p:val>
                                            <p:strVal val="#ppt_y"/>
                                          </p:val>
                                        </p:tav>
                                      </p:tavLst>
                                    </p:anim>
                                    <p:animEffect transition="in" filter="fade">
                                      <p:cBhvr>
                                        <p:cTn id="25" dur="500"/>
                                        <p:tgtEl>
                                          <p:spTgt spid="38914">
                                            <p:txEl>
                                              <p:pRg st="2" end="2"/>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38914">
                                            <p:txEl>
                                              <p:pRg st="3" end="3"/>
                                            </p:txEl>
                                          </p:spTgt>
                                        </p:tgtEl>
                                        <p:attrNameLst>
                                          <p:attrName>style.visibility</p:attrName>
                                        </p:attrNameLst>
                                      </p:cBhvr>
                                      <p:to>
                                        <p:strVal val="visible"/>
                                      </p:to>
                                    </p:set>
                                    <p:anim calcmode="lin" valueType="num">
                                      <p:cBhvr>
                                        <p:cTn id="28" dur="500" fill="hold"/>
                                        <p:tgtEl>
                                          <p:spTgt spid="38914">
                                            <p:txEl>
                                              <p:pRg st="3" end="3"/>
                                            </p:txEl>
                                          </p:spTgt>
                                        </p:tgtEl>
                                        <p:attrNameLst>
                                          <p:attrName>ppt_w</p:attrName>
                                        </p:attrNameLst>
                                      </p:cBhvr>
                                      <p:tavLst>
                                        <p:tav tm="0">
                                          <p:val>
                                            <p:strVal val="#ppt_w*2.5"/>
                                          </p:val>
                                        </p:tav>
                                        <p:tav tm="100000">
                                          <p:val>
                                            <p:strVal val="#ppt_w"/>
                                          </p:val>
                                        </p:tav>
                                      </p:tavLst>
                                    </p:anim>
                                    <p:anim calcmode="lin" valueType="num">
                                      <p:cBhvr>
                                        <p:cTn id="29" dur="500" fill="hold"/>
                                        <p:tgtEl>
                                          <p:spTgt spid="38914">
                                            <p:txEl>
                                              <p:pRg st="3" end="3"/>
                                            </p:txEl>
                                          </p:spTgt>
                                        </p:tgtEl>
                                        <p:attrNameLst>
                                          <p:attrName>ppt_h</p:attrName>
                                        </p:attrNameLst>
                                      </p:cBhvr>
                                      <p:tavLst>
                                        <p:tav tm="0">
                                          <p:val>
                                            <p:strVal val="#ppt_h*0.01"/>
                                          </p:val>
                                        </p:tav>
                                        <p:tav tm="100000">
                                          <p:val>
                                            <p:strVal val="#ppt_h"/>
                                          </p:val>
                                        </p:tav>
                                      </p:tavLst>
                                    </p:anim>
                                    <p:anim calcmode="lin" valueType="num">
                                      <p:cBhvr>
                                        <p:cTn id="30" dur="5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8914">
                                            <p:txEl>
                                              <p:pRg st="3" end="3"/>
                                            </p:txEl>
                                          </p:spTgt>
                                        </p:tgtEl>
                                        <p:attrNameLst>
                                          <p:attrName>ppt_y</p:attrName>
                                        </p:attrNameLst>
                                      </p:cBhvr>
                                      <p:tavLst>
                                        <p:tav tm="0">
                                          <p:val>
                                            <p:strVal val="#ppt_h+1"/>
                                          </p:val>
                                        </p:tav>
                                        <p:tav tm="100000">
                                          <p:val>
                                            <p:strVal val="#ppt_y"/>
                                          </p:val>
                                        </p:tav>
                                      </p:tavLst>
                                    </p:anim>
                                    <p:animEffect transition="in" filter="fade">
                                      <p:cBhvr>
                                        <p:cTn id="32" dur="500"/>
                                        <p:tgtEl>
                                          <p:spTgt spid="38914">
                                            <p:txEl>
                                              <p:pRg st="3" end="3"/>
                                            </p:txEl>
                                          </p:spTgt>
                                        </p:tgtEl>
                                      </p:cBhvr>
                                    </p:animEffect>
                                  </p:childTnLst>
                                </p:cTn>
                              </p:par>
                              <p:par>
                                <p:cTn id="33" presetID="58" presetClass="entr" presetSubtype="0" accel="100000" fill="hold" nodeType="withEffect">
                                  <p:stCondLst>
                                    <p:cond delay="0"/>
                                  </p:stCondLst>
                                  <p:childTnLst>
                                    <p:set>
                                      <p:cBhvr>
                                        <p:cTn id="34" dur="1" fill="hold">
                                          <p:stCondLst>
                                            <p:cond delay="0"/>
                                          </p:stCondLst>
                                        </p:cTn>
                                        <p:tgtEl>
                                          <p:spTgt spid="38914">
                                            <p:txEl>
                                              <p:pRg st="4" end="4"/>
                                            </p:txEl>
                                          </p:spTgt>
                                        </p:tgtEl>
                                        <p:attrNameLst>
                                          <p:attrName>style.visibility</p:attrName>
                                        </p:attrNameLst>
                                      </p:cBhvr>
                                      <p:to>
                                        <p:strVal val="visible"/>
                                      </p:to>
                                    </p:set>
                                    <p:anim calcmode="lin" valueType="num">
                                      <p:cBhvr>
                                        <p:cTn id="35" dur="500" fill="hold"/>
                                        <p:tgtEl>
                                          <p:spTgt spid="38914">
                                            <p:txEl>
                                              <p:pRg st="4" end="4"/>
                                            </p:txEl>
                                          </p:spTgt>
                                        </p:tgtEl>
                                        <p:attrNameLst>
                                          <p:attrName>ppt_w</p:attrName>
                                        </p:attrNameLst>
                                      </p:cBhvr>
                                      <p:tavLst>
                                        <p:tav tm="0">
                                          <p:val>
                                            <p:strVal val="#ppt_w*2.5"/>
                                          </p:val>
                                        </p:tav>
                                        <p:tav tm="100000">
                                          <p:val>
                                            <p:strVal val="#ppt_w"/>
                                          </p:val>
                                        </p:tav>
                                      </p:tavLst>
                                    </p:anim>
                                    <p:anim calcmode="lin" valueType="num">
                                      <p:cBhvr>
                                        <p:cTn id="36" dur="500" fill="hold"/>
                                        <p:tgtEl>
                                          <p:spTgt spid="38914">
                                            <p:txEl>
                                              <p:pRg st="4" end="4"/>
                                            </p:txEl>
                                          </p:spTgt>
                                        </p:tgtEl>
                                        <p:attrNameLst>
                                          <p:attrName>ppt_h</p:attrName>
                                        </p:attrNameLst>
                                      </p:cBhvr>
                                      <p:tavLst>
                                        <p:tav tm="0">
                                          <p:val>
                                            <p:strVal val="#ppt_h*0.01"/>
                                          </p:val>
                                        </p:tav>
                                        <p:tav tm="100000">
                                          <p:val>
                                            <p:strVal val="#ppt_h"/>
                                          </p:val>
                                        </p:tav>
                                      </p:tavLst>
                                    </p:anim>
                                    <p:anim calcmode="lin" valueType="num">
                                      <p:cBhvr>
                                        <p:cTn id="37" dur="5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8914">
                                            <p:txEl>
                                              <p:pRg st="4" end="4"/>
                                            </p:txEl>
                                          </p:spTgt>
                                        </p:tgtEl>
                                        <p:attrNameLst>
                                          <p:attrName>ppt_y</p:attrName>
                                        </p:attrNameLst>
                                      </p:cBhvr>
                                      <p:tavLst>
                                        <p:tav tm="0">
                                          <p:val>
                                            <p:strVal val="#ppt_h+1"/>
                                          </p:val>
                                        </p:tav>
                                        <p:tav tm="100000">
                                          <p:val>
                                            <p:strVal val="#ppt_y"/>
                                          </p:val>
                                        </p:tav>
                                      </p:tavLst>
                                    </p:anim>
                                    <p:animEffect transition="in" filter="fade">
                                      <p:cBhvr>
                                        <p:cTn id="39" dur="500"/>
                                        <p:tgtEl>
                                          <p:spTgt spid="38914">
                                            <p:txEl>
                                              <p:pRg st="4" end="4"/>
                                            </p:txEl>
                                          </p:spTgt>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38914">
                                            <p:txEl>
                                              <p:pRg st="5" end="5"/>
                                            </p:txEl>
                                          </p:spTgt>
                                        </p:tgtEl>
                                        <p:attrNameLst>
                                          <p:attrName>style.visibility</p:attrName>
                                        </p:attrNameLst>
                                      </p:cBhvr>
                                      <p:to>
                                        <p:strVal val="visible"/>
                                      </p:to>
                                    </p:set>
                                    <p:anim calcmode="lin" valueType="num">
                                      <p:cBhvr>
                                        <p:cTn id="42" dur="500" fill="hold"/>
                                        <p:tgtEl>
                                          <p:spTgt spid="38914">
                                            <p:txEl>
                                              <p:pRg st="5" end="5"/>
                                            </p:txEl>
                                          </p:spTgt>
                                        </p:tgtEl>
                                        <p:attrNameLst>
                                          <p:attrName>ppt_w</p:attrName>
                                        </p:attrNameLst>
                                      </p:cBhvr>
                                      <p:tavLst>
                                        <p:tav tm="0">
                                          <p:val>
                                            <p:strVal val="#ppt_w*2.5"/>
                                          </p:val>
                                        </p:tav>
                                        <p:tav tm="100000">
                                          <p:val>
                                            <p:strVal val="#ppt_w"/>
                                          </p:val>
                                        </p:tav>
                                      </p:tavLst>
                                    </p:anim>
                                    <p:anim calcmode="lin" valueType="num">
                                      <p:cBhvr>
                                        <p:cTn id="43" dur="500" fill="hold"/>
                                        <p:tgtEl>
                                          <p:spTgt spid="38914">
                                            <p:txEl>
                                              <p:pRg st="5" end="5"/>
                                            </p:txEl>
                                          </p:spTgt>
                                        </p:tgtEl>
                                        <p:attrNameLst>
                                          <p:attrName>ppt_h</p:attrName>
                                        </p:attrNameLst>
                                      </p:cBhvr>
                                      <p:tavLst>
                                        <p:tav tm="0">
                                          <p:val>
                                            <p:strVal val="#ppt_h*0.01"/>
                                          </p:val>
                                        </p:tav>
                                        <p:tav tm="100000">
                                          <p:val>
                                            <p:strVal val="#ppt_h"/>
                                          </p:val>
                                        </p:tav>
                                      </p:tavLst>
                                    </p:anim>
                                    <p:anim calcmode="lin" valueType="num">
                                      <p:cBhvr>
                                        <p:cTn id="44" dur="500" fill="hold"/>
                                        <p:tgtEl>
                                          <p:spTgt spid="38914">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8914">
                                            <p:txEl>
                                              <p:pRg st="5" end="5"/>
                                            </p:txEl>
                                          </p:spTgt>
                                        </p:tgtEl>
                                        <p:attrNameLst>
                                          <p:attrName>ppt_y</p:attrName>
                                        </p:attrNameLst>
                                      </p:cBhvr>
                                      <p:tavLst>
                                        <p:tav tm="0">
                                          <p:val>
                                            <p:strVal val="#ppt_h+1"/>
                                          </p:val>
                                        </p:tav>
                                        <p:tav tm="100000">
                                          <p:val>
                                            <p:strVal val="#ppt_y"/>
                                          </p:val>
                                        </p:tav>
                                      </p:tavLst>
                                    </p:anim>
                                    <p:animEffect transition="in" filter="fade">
                                      <p:cBhvr>
                                        <p:cTn id="46" dur="500"/>
                                        <p:tgtEl>
                                          <p:spTgt spid="3891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nodeType="clickEffect">
                                  <p:stCondLst>
                                    <p:cond delay="0"/>
                                  </p:stCondLst>
                                  <p:childTnLst>
                                    <p:set>
                                      <p:cBhvr>
                                        <p:cTn id="50" dur="1" fill="hold">
                                          <p:stCondLst>
                                            <p:cond delay="0"/>
                                          </p:stCondLst>
                                        </p:cTn>
                                        <p:tgtEl>
                                          <p:spTgt spid="38914">
                                            <p:txEl>
                                              <p:pRg st="6" end="6"/>
                                            </p:txEl>
                                          </p:spTgt>
                                        </p:tgtEl>
                                        <p:attrNameLst>
                                          <p:attrName>style.visibility</p:attrName>
                                        </p:attrNameLst>
                                      </p:cBhvr>
                                      <p:to>
                                        <p:strVal val="visible"/>
                                      </p:to>
                                    </p:set>
                                    <p:anim calcmode="lin" valueType="num">
                                      <p:cBhvr>
                                        <p:cTn id="51" dur="500" fill="hold"/>
                                        <p:tgtEl>
                                          <p:spTgt spid="38914">
                                            <p:txEl>
                                              <p:pRg st="6" end="6"/>
                                            </p:txEl>
                                          </p:spTgt>
                                        </p:tgtEl>
                                        <p:attrNameLst>
                                          <p:attrName>ppt_w</p:attrName>
                                        </p:attrNameLst>
                                      </p:cBhvr>
                                      <p:tavLst>
                                        <p:tav tm="0">
                                          <p:val>
                                            <p:strVal val="#ppt_w*2.5"/>
                                          </p:val>
                                        </p:tav>
                                        <p:tav tm="100000">
                                          <p:val>
                                            <p:strVal val="#ppt_w"/>
                                          </p:val>
                                        </p:tav>
                                      </p:tavLst>
                                    </p:anim>
                                    <p:anim calcmode="lin" valueType="num">
                                      <p:cBhvr>
                                        <p:cTn id="52" dur="500" fill="hold"/>
                                        <p:tgtEl>
                                          <p:spTgt spid="38914">
                                            <p:txEl>
                                              <p:pRg st="6" end="6"/>
                                            </p:txEl>
                                          </p:spTgt>
                                        </p:tgtEl>
                                        <p:attrNameLst>
                                          <p:attrName>ppt_h</p:attrName>
                                        </p:attrNameLst>
                                      </p:cBhvr>
                                      <p:tavLst>
                                        <p:tav tm="0">
                                          <p:val>
                                            <p:strVal val="#ppt_h*0.01"/>
                                          </p:val>
                                        </p:tav>
                                        <p:tav tm="100000">
                                          <p:val>
                                            <p:strVal val="#ppt_h"/>
                                          </p:val>
                                        </p:tav>
                                      </p:tavLst>
                                    </p:anim>
                                    <p:anim calcmode="lin" valueType="num">
                                      <p:cBhvr>
                                        <p:cTn id="53" dur="5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38914">
                                            <p:txEl>
                                              <p:pRg st="6" end="6"/>
                                            </p:txEl>
                                          </p:spTgt>
                                        </p:tgtEl>
                                        <p:attrNameLst>
                                          <p:attrName>ppt_y</p:attrName>
                                        </p:attrNameLst>
                                      </p:cBhvr>
                                      <p:tavLst>
                                        <p:tav tm="0">
                                          <p:val>
                                            <p:strVal val="#ppt_h+1"/>
                                          </p:val>
                                        </p:tav>
                                        <p:tav tm="100000">
                                          <p:val>
                                            <p:strVal val="#ppt_y"/>
                                          </p:val>
                                        </p:tav>
                                      </p:tavLst>
                                    </p:anim>
                                    <p:animEffect transition="in" filter="fade">
                                      <p:cBhvr>
                                        <p:cTn id="55" dur="500"/>
                                        <p:tgtEl>
                                          <p:spTgt spid="38914">
                                            <p:txEl>
                                              <p:pRg st="6" end="6"/>
                                            </p:txEl>
                                          </p:spTgt>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38914">
                                            <p:txEl>
                                              <p:pRg st="7" end="7"/>
                                            </p:txEl>
                                          </p:spTgt>
                                        </p:tgtEl>
                                        <p:attrNameLst>
                                          <p:attrName>style.visibility</p:attrName>
                                        </p:attrNameLst>
                                      </p:cBhvr>
                                      <p:to>
                                        <p:strVal val="visible"/>
                                      </p:to>
                                    </p:set>
                                    <p:anim calcmode="lin" valueType="num">
                                      <p:cBhvr>
                                        <p:cTn id="58" dur="500" fill="hold"/>
                                        <p:tgtEl>
                                          <p:spTgt spid="38914">
                                            <p:txEl>
                                              <p:pRg st="7" end="7"/>
                                            </p:txEl>
                                          </p:spTgt>
                                        </p:tgtEl>
                                        <p:attrNameLst>
                                          <p:attrName>ppt_w</p:attrName>
                                        </p:attrNameLst>
                                      </p:cBhvr>
                                      <p:tavLst>
                                        <p:tav tm="0">
                                          <p:val>
                                            <p:strVal val="#ppt_w*2.5"/>
                                          </p:val>
                                        </p:tav>
                                        <p:tav tm="100000">
                                          <p:val>
                                            <p:strVal val="#ppt_w"/>
                                          </p:val>
                                        </p:tav>
                                      </p:tavLst>
                                    </p:anim>
                                    <p:anim calcmode="lin" valueType="num">
                                      <p:cBhvr>
                                        <p:cTn id="59" dur="500" fill="hold"/>
                                        <p:tgtEl>
                                          <p:spTgt spid="38914">
                                            <p:txEl>
                                              <p:pRg st="7" end="7"/>
                                            </p:txEl>
                                          </p:spTgt>
                                        </p:tgtEl>
                                        <p:attrNameLst>
                                          <p:attrName>ppt_h</p:attrName>
                                        </p:attrNameLst>
                                      </p:cBhvr>
                                      <p:tavLst>
                                        <p:tav tm="0">
                                          <p:val>
                                            <p:strVal val="#ppt_h*0.01"/>
                                          </p:val>
                                        </p:tav>
                                        <p:tav tm="100000">
                                          <p:val>
                                            <p:strVal val="#ppt_h"/>
                                          </p:val>
                                        </p:tav>
                                      </p:tavLst>
                                    </p:anim>
                                    <p:anim calcmode="lin" valueType="num">
                                      <p:cBhvr>
                                        <p:cTn id="60" dur="500" fill="hold"/>
                                        <p:tgtEl>
                                          <p:spTgt spid="38914">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38914">
                                            <p:txEl>
                                              <p:pRg st="7" end="7"/>
                                            </p:txEl>
                                          </p:spTgt>
                                        </p:tgtEl>
                                        <p:attrNameLst>
                                          <p:attrName>ppt_y</p:attrName>
                                        </p:attrNameLst>
                                      </p:cBhvr>
                                      <p:tavLst>
                                        <p:tav tm="0">
                                          <p:val>
                                            <p:strVal val="#ppt_h+1"/>
                                          </p:val>
                                        </p:tav>
                                        <p:tav tm="100000">
                                          <p:val>
                                            <p:strVal val="#ppt_y"/>
                                          </p:val>
                                        </p:tav>
                                      </p:tavLst>
                                    </p:anim>
                                    <p:animEffect transition="in" filter="fade">
                                      <p:cBhvr>
                                        <p:cTn id="62" dur="500"/>
                                        <p:tgtEl>
                                          <p:spTgt spid="38914">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8" presetClass="entr" presetSubtype="0" accel="100000" fill="hold" nodeType="clickEffect">
                                  <p:stCondLst>
                                    <p:cond delay="0"/>
                                  </p:stCondLst>
                                  <p:childTnLst>
                                    <p:set>
                                      <p:cBhvr>
                                        <p:cTn id="66" dur="1" fill="hold">
                                          <p:stCondLst>
                                            <p:cond delay="0"/>
                                          </p:stCondLst>
                                        </p:cTn>
                                        <p:tgtEl>
                                          <p:spTgt spid="38914">
                                            <p:txEl>
                                              <p:pRg st="8" end="8"/>
                                            </p:txEl>
                                          </p:spTgt>
                                        </p:tgtEl>
                                        <p:attrNameLst>
                                          <p:attrName>style.visibility</p:attrName>
                                        </p:attrNameLst>
                                      </p:cBhvr>
                                      <p:to>
                                        <p:strVal val="visible"/>
                                      </p:to>
                                    </p:set>
                                    <p:anim calcmode="lin" valueType="num">
                                      <p:cBhvr>
                                        <p:cTn id="67" dur="500" fill="hold"/>
                                        <p:tgtEl>
                                          <p:spTgt spid="38914">
                                            <p:txEl>
                                              <p:pRg st="8" end="8"/>
                                            </p:txEl>
                                          </p:spTgt>
                                        </p:tgtEl>
                                        <p:attrNameLst>
                                          <p:attrName>ppt_w</p:attrName>
                                        </p:attrNameLst>
                                      </p:cBhvr>
                                      <p:tavLst>
                                        <p:tav tm="0">
                                          <p:val>
                                            <p:strVal val="#ppt_w*2.5"/>
                                          </p:val>
                                        </p:tav>
                                        <p:tav tm="100000">
                                          <p:val>
                                            <p:strVal val="#ppt_w"/>
                                          </p:val>
                                        </p:tav>
                                      </p:tavLst>
                                    </p:anim>
                                    <p:anim calcmode="lin" valueType="num">
                                      <p:cBhvr>
                                        <p:cTn id="68" dur="500" fill="hold"/>
                                        <p:tgtEl>
                                          <p:spTgt spid="38914">
                                            <p:txEl>
                                              <p:pRg st="8" end="8"/>
                                            </p:txEl>
                                          </p:spTgt>
                                        </p:tgtEl>
                                        <p:attrNameLst>
                                          <p:attrName>ppt_h</p:attrName>
                                        </p:attrNameLst>
                                      </p:cBhvr>
                                      <p:tavLst>
                                        <p:tav tm="0">
                                          <p:val>
                                            <p:strVal val="#ppt_h*0.01"/>
                                          </p:val>
                                        </p:tav>
                                        <p:tav tm="100000">
                                          <p:val>
                                            <p:strVal val="#ppt_h"/>
                                          </p:val>
                                        </p:tav>
                                      </p:tavLst>
                                    </p:anim>
                                    <p:anim calcmode="lin" valueType="num">
                                      <p:cBhvr>
                                        <p:cTn id="69" dur="500" fill="hold"/>
                                        <p:tgtEl>
                                          <p:spTgt spid="38914">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38914">
                                            <p:txEl>
                                              <p:pRg st="8" end="8"/>
                                            </p:txEl>
                                          </p:spTgt>
                                        </p:tgtEl>
                                        <p:attrNameLst>
                                          <p:attrName>ppt_y</p:attrName>
                                        </p:attrNameLst>
                                      </p:cBhvr>
                                      <p:tavLst>
                                        <p:tav tm="0">
                                          <p:val>
                                            <p:strVal val="#ppt_h+1"/>
                                          </p:val>
                                        </p:tav>
                                        <p:tav tm="100000">
                                          <p:val>
                                            <p:strVal val="#ppt_y"/>
                                          </p:val>
                                        </p:tav>
                                      </p:tavLst>
                                    </p:anim>
                                    <p:animEffect transition="in" filter="fade">
                                      <p:cBhvr>
                                        <p:cTn id="71" dur="500"/>
                                        <p:tgtEl>
                                          <p:spTgt spid="389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5220</TotalTime>
  <Words>2931</Words>
  <Application>Microsoft Office PowerPoint</Application>
  <PresentationFormat>Ευρεία οθόνη</PresentationFormat>
  <Paragraphs>171</Paragraphs>
  <Slides>41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41</vt:i4>
      </vt:variant>
    </vt:vector>
  </HeadingPairs>
  <TitlesOfParts>
    <vt:vector size="48" baseType="lpstr">
      <vt:lpstr>Arial</vt:lpstr>
      <vt:lpstr>Calibri</vt:lpstr>
      <vt:lpstr>Calibri Light</vt:lpstr>
      <vt:lpstr>Palatino Linotype</vt:lpstr>
      <vt:lpstr>Tahoma</vt:lpstr>
      <vt:lpstr>Wingdings</vt:lpstr>
      <vt:lpstr>Θέμα του Office</vt:lpstr>
      <vt:lpstr>ΔΙΟΙΚΗΣΗ ΑΓΡΟΤΙΚΩΝ ΣΥΝΕΤΑΙΡΙΣΜΩΝ  Πανεπιστημιακές Παραδόσεις</vt:lpstr>
      <vt:lpstr>βασικές έννοιες της οργάνωσης των επιχειρήσεων </vt:lpstr>
      <vt:lpstr>Τα βασικά στοιχεία της οργάνωσης επιχειρήσεων και Οργανισμών</vt:lpstr>
      <vt:lpstr>Η διαδικασία της οργάνωσης είναι ουσιαστικά η ίδια για όλα τα είδη επιχειρήσεων. </vt:lpstr>
      <vt:lpstr>Παρουσίαση του PowerPoint</vt:lpstr>
      <vt:lpstr>Οργανόγραμμα ΕΑΣ Αμυνταίου </vt:lpstr>
      <vt:lpstr>Οργανόγραμμα ΕΑΣ Μυλοποτάμου </vt:lpstr>
      <vt:lpstr>Με την κατάλληλη Τμηματοποίηση  (οργανόγραμμα), Επιτυγχάνεται</vt:lpstr>
      <vt:lpstr>Παρουσίαση του PowerPoint</vt:lpstr>
      <vt:lpstr>Τι είναι διαφορετικό στη διαχείριση ενός συνεταιρισμού; </vt:lpstr>
      <vt:lpstr>Ένας μάνατζερ ενός συνεταιρισμού θα πρέπει να έχει υπόψη του τα παρακάτω:</vt:lpstr>
      <vt:lpstr>Ένας μάνατζερ ενός συνεταιρισμού θα πρέπει να έχει υπόψη του τα παρακάτω:</vt:lpstr>
      <vt:lpstr>Η επίτευξη μιας αποτελεσματικής οργάνωσης σε έναν συνεταιρισμό απαιτεί:</vt:lpstr>
      <vt:lpstr>Συμπτώματα ανεπάρκειας της οργάνωσης σε ένα συνεταιρισμο είναι τα εξής</vt:lpstr>
      <vt:lpstr>Ο προσανατολισμός στην αγορά απαιτεί την αντίστοιχη οργανωσιακή κουλτούρα εστίασης στην Αγορά</vt:lpstr>
      <vt:lpstr>Διακρίσεις Συνεταιρισμών </vt:lpstr>
      <vt:lpstr>οι συνεταιρισμοί μπορούν να καταταγούν με τη χρήση των παρακάτω κριτηρίων:</vt:lpstr>
      <vt:lpstr>Με βάση την παραγωγική δραστηριότητα, οι συνεταιρισμοί μπορούν να χαρακτηριστούν ως:</vt:lpstr>
      <vt:lpstr>Διάκριση Συνεταιρισμών με βάση τη δομή της ιδιοκτησίας</vt:lpstr>
      <vt:lpstr>Σχέσεις: Μελών / Πρωτοβάθμιων / Δευτεροβάθμιων  συνεταιρισμών </vt:lpstr>
      <vt:lpstr>Όργανα Διοίκησης μιας Συνεταιριστικής Οργάνωσης </vt:lpstr>
      <vt:lpstr>Τα όργανα μιας συνεταιριστικής οργάνωσης ή επιχείρησης, διακρίνονται σε:</vt:lpstr>
      <vt:lpstr>Παρουσίαση του PowerPoint</vt:lpstr>
      <vt:lpstr>Η Γενική Συνέλευση</vt:lpstr>
      <vt:lpstr>Το έργο της γενικής συνέλευσης θα μπορούσε να διακριθεί σε </vt:lpstr>
      <vt:lpstr>Παρουσίαση του PowerPoint</vt:lpstr>
      <vt:lpstr>Το Διοικητικό Συμβούλιο </vt:lpstr>
      <vt:lpstr>Κριτήρια αξιολόγησης υποψηφίων για τις θέσεις του διοικητικού συμβουλίου :</vt:lpstr>
      <vt:lpstr>Εποπτικό Συμβούλιο</vt:lpstr>
      <vt:lpstr>Εποπτικό Συμβούλιο</vt:lpstr>
      <vt:lpstr>Ο Γενικός Διευθυντής των Αγροτικών Συνεταιρισμών </vt:lpstr>
      <vt:lpstr>Παρουσίαση του PowerPoint</vt:lpstr>
      <vt:lpstr>Η Αμοιβή του Γεν Διευθυντή</vt:lpstr>
      <vt:lpstr>Συστήματα  Διοίκησης μιας Συνεταιριστικής Οργάνωσης </vt:lpstr>
      <vt:lpstr>Συστήματα  Διοίκησης</vt:lpstr>
      <vt:lpstr>Τα προβλήματα – ιδιαιτερότητες της διοίκησης ενός αγροτικού συνεταιρισμού</vt:lpstr>
      <vt:lpstr>Τα προβλήματα – ιδιαιτερότητες της διοίκησης ενός αγροτικού συνεταιρισμού</vt:lpstr>
      <vt:lpstr>Προβλήματα Διοίκησης Αγροτικών Συνεταιρισμών</vt:lpstr>
      <vt:lpstr>Προβλήματα Διοίκησης Αγροτικών Συνεταιρισμών</vt:lpstr>
      <vt:lpstr>Η δέσμευση στον Συνεταιρισμό </vt:lpstr>
      <vt:lpstr>Η δέσμευση αποτέλεσμα της αμοιβαιότητας των μελών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ΠΛΙΑΚΟΥΡΑ ΑΛΕΞΑΝΔΡΑ</cp:lastModifiedBy>
  <cp:revision>92</cp:revision>
  <cp:lastPrinted>2017-05-18T20:46:26Z</cp:lastPrinted>
  <dcterms:created xsi:type="dcterms:W3CDTF">2016-09-28T08:36:10Z</dcterms:created>
  <dcterms:modified xsi:type="dcterms:W3CDTF">2022-02-26T18:30:53Z</dcterms:modified>
</cp:coreProperties>
</file>