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66"/>
  </p:notesMasterIdLst>
  <p:handoutMasterIdLst>
    <p:handoutMasterId r:id="rId67"/>
  </p:handoutMasterIdLst>
  <p:sldIdLst>
    <p:sldId id="270" r:id="rId2"/>
    <p:sldId id="271" r:id="rId3"/>
    <p:sldId id="468" r:id="rId4"/>
    <p:sldId id="272" r:id="rId5"/>
    <p:sldId id="273" r:id="rId6"/>
    <p:sldId id="274" r:id="rId7"/>
    <p:sldId id="359" r:id="rId8"/>
    <p:sldId id="275" r:id="rId9"/>
    <p:sldId id="276" r:id="rId10"/>
    <p:sldId id="277" r:id="rId11"/>
    <p:sldId id="470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408" r:id="rId20"/>
    <p:sldId id="286" r:id="rId21"/>
    <p:sldId id="360" r:id="rId22"/>
    <p:sldId id="287" r:id="rId23"/>
    <p:sldId id="300" r:id="rId24"/>
    <p:sldId id="301" r:id="rId25"/>
    <p:sldId id="382" r:id="rId26"/>
    <p:sldId id="377" r:id="rId27"/>
    <p:sldId id="378" r:id="rId28"/>
    <p:sldId id="379" r:id="rId29"/>
    <p:sldId id="380" r:id="rId30"/>
    <p:sldId id="381" r:id="rId31"/>
    <p:sldId id="395" r:id="rId32"/>
    <p:sldId id="396" r:id="rId33"/>
    <p:sldId id="397" r:id="rId34"/>
    <p:sldId id="398" r:id="rId35"/>
    <p:sldId id="399" r:id="rId36"/>
    <p:sldId id="400" r:id="rId37"/>
    <p:sldId id="305" r:id="rId38"/>
    <p:sldId id="402" r:id="rId39"/>
    <p:sldId id="403" r:id="rId40"/>
    <p:sldId id="404" r:id="rId41"/>
    <p:sldId id="405" r:id="rId42"/>
    <p:sldId id="407" r:id="rId43"/>
    <p:sldId id="375" r:id="rId44"/>
    <p:sldId id="364" r:id="rId45"/>
    <p:sldId id="306" r:id="rId46"/>
    <p:sldId id="409" r:id="rId47"/>
    <p:sldId id="410" r:id="rId48"/>
    <p:sldId id="411" r:id="rId49"/>
    <p:sldId id="412" r:id="rId50"/>
    <p:sldId id="416" r:id="rId51"/>
    <p:sldId id="413" r:id="rId52"/>
    <p:sldId id="414" r:id="rId53"/>
    <p:sldId id="415" r:id="rId54"/>
    <p:sldId id="383" r:id="rId55"/>
    <p:sldId id="384" r:id="rId56"/>
    <p:sldId id="385" r:id="rId57"/>
    <p:sldId id="386" r:id="rId58"/>
    <p:sldId id="387" r:id="rId59"/>
    <p:sldId id="388" r:id="rId60"/>
    <p:sldId id="389" r:id="rId61"/>
    <p:sldId id="390" r:id="rId62"/>
    <p:sldId id="391" r:id="rId63"/>
    <p:sldId id="392" r:id="rId64"/>
    <p:sldId id="393" r:id="rId65"/>
  </p:sldIdLst>
  <p:sldSz cx="9144000" cy="6858000" type="screen4x3"/>
  <p:notesSz cx="7099300" cy="10234613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008000"/>
    <a:srgbClr val="660033"/>
    <a:srgbClr val="663300"/>
    <a:srgbClr val="CCFFFF"/>
    <a:srgbClr val="FF7C80"/>
    <a:srgbClr val="80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776747-8751-4E84-BC3D-20CB47E16513}" v="48" dt="2024-04-17T06:14:37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4686" autoAdjust="0"/>
  </p:normalViewPr>
  <p:slideViewPr>
    <p:cSldViewPr snapToObjects="1">
      <p:cViewPr varScale="1">
        <p:scale>
          <a:sx n="113" d="100"/>
          <a:sy n="113" d="100"/>
        </p:scale>
        <p:origin x="96" y="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3230" y="-8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odoridis Georgios" userId="fc10acf4-7f06-4378-8de5-e69c7f3a77f8" providerId="ADAL" clId="{75776747-8751-4E84-BC3D-20CB47E16513}"/>
    <pc:docChg chg="modSld">
      <pc:chgData name="Theodoridis Georgios" userId="fc10acf4-7f06-4378-8de5-e69c7f3a77f8" providerId="ADAL" clId="{75776747-8751-4E84-BC3D-20CB47E16513}" dt="2024-04-17T06:14:37.931" v="65"/>
      <pc:docMkLst>
        <pc:docMk/>
      </pc:docMkLst>
      <pc:sldChg chg="modSp">
        <pc:chgData name="Theodoridis Georgios" userId="fc10acf4-7f06-4378-8de5-e69c7f3a77f8" providerId="ADAL" clId="{75776747-8751-4E84-BC3D-20CB47E16513}" dt="2024-04-17T05:53:58.205" v="2" actId="207"/>
        <pc:sldMkLst>
          <pc:docMk/>
          <pc:sldMk cId="0" sldId="273"/>
        </pc:sldMkLst>
        <pc:spChg chg="mod">
          <ac:chgData name="Theodoridis Georgios" userId="fc10acf4-7f06-4378-8de5-e69c7f3a77f8" providerId="ADAL" clId="{75776747-8751-4E84-BC3D-20CB47E16513}" dt="2024-04-17T05:53:58.205" v="2" actId="207"/>
          <ac:spMkLst>
            <pc:docMk/>
            <pc:sldMk cId="0" sldId="273"/>
            <ac:spMk id="16388" creationId="{8EDFFB8A-C689-9CF2-6C67-1933B61618F9}"/>
          </ac:spMkLst>
        </pc:spChg>
      </pc:sldChg>
      <pc:sldChg chg="modSp">
        <pc:chgData name="Theodoridis Georgios" userId="fc10acf4-7f06-4378-8de5-e69c7f3a77f8" providerId="ADAL" clId="{75776747-8751-4E84-BC3D-20CB47E16513}" dt="2024-04-17T05:55:52.257" v="3" actId="120"/>
        <pc:sldMkLst>
          <pc:docMk/>
          <pc:sldMk cId="0" sldId="274"/>
        </pc:sldMkLst>
        <pc:spChg chg="mod">
          <ac:chgData name="Theodoridis Georgios" userId="fc10acf4-7f06-4378-8de5-e69c7f3a77f8" providerId="ADAL" clId="{75776747-8751-4E84-BC3D-20CB47E16513}" dt="2024-04-17T05:55:52.257" v="3" actId="120"/>
          <ac:spMkLst>
            <pc:docMk/>
            <pc:sldMk cId="0" sldId="274"/>
            <ac:spMk id="18437" creationId="{2BCE14EB-05FD-6FA7-F1F0-7A2295A82467}"/>
          </ac:spMkLst>
        </pc:spChg>
      </pc:sldChg>
      <pc:sldChg chg="addSp modSp mod modAnim">
        <pc:chgData name="Theodoridis Georgios" userId="fc10acf4-7f06-4378-8de5-e69c7f3a77f8" providerId="ADAL" clId="{75776747-8751-4E84-BC3D-20CB47E16513}" dt="2024-04-17T06:00:54.836" v="34"/>
        <pc:sldMkLst>
          <pc:docMk/>
          <pc:sldMk cId="0" sldId="276"/>
        </pc:sldMkLst>
        <pc:spChg chg="add mod">
          <ac:chgData name="Theodoridis Georgios" userId="fc10acf4-7f06-4378-8de5-e69c7f3a77f8" providerId="ADAL" clId="{75776747-8751-4E84-BC3D-20CB47E16513}" dt="2024-04-17T05:59:06.015" v="12" actId="208"/>
          <ac:spMkLst>
            <pc:docMk/>
            <pc:sldMk cId="0" sldId="276"/>
            <ac:spMk id="2" creationId="{BF863DF5-3B14-25A7-AB1D-2E2A799790E9}"/>
          </ac:spMkLst>
        </pc:spChg>
        <pc:spChg chg="add mod">
          <ac:chgData name="Theodoridis Georgios" userId="fc10acf4-7f06-4378-8de5-e69c7f3a77f8" providerId="ADAL" clId="{75776747-8751-4E84-BC3D-20CB47E16513}" dt="2024-04-17T05:59:31.816" v="20" actId="1076"/>
          <ac:spMkLst>
            <pc:docMk/>
            <pc:sldMk cId="0" sldId="276"/>
            <ac:spMk id="3" creationId="{EC33158C-8371-B90D-9FB8-51E72642629F}"/>
          </ac:spMkLst>
        </pc:spChg>
        <pc:spChg chg="add mod">
          <ac:chgData name="Theodoridis Georgios" userId="fc10acf4-7f06-4378-8de5-e69c7f3a77f8" providerId="ADAL" clId="{75776747-8751-4E84-BC3D-20CB47E16513}" dt="2024-04-17T05:59:27.596" v="19" actId="1076"/>
          <ac:spMkLst>
            <pc:docMk/>
            <pc:sldMk cId="0" sldId="276"/>
            <ac:spMk id="4" creationId="{C35B89DF-BE2E-EE11-9B36-B122358C021C}"/>
          </ac:spMkLst>
        </pc:spChg>
        <pc:spChg chg="add mod">
          <ac:chgData name="Theodoridis Georgios" userId="fc10acf4-7f06-4378-8de5-e69c7f3a77f8" providerId="ADAL" clId="{75776747-8751-4E84-BC3D-20CB47E16513}" dt="2024-04-17T05:59:22.220" v="18" actId="1076"/>
          <ac:spMkLst>
            <pc:docMk/>
            <pc:sldMk cId="0" sldId="276"/>
            <ac:spMk id="5" creationId="{78E46DB9-8447-DBDF-2BA9-275539D31189}"/>
          </ac:spMkLst>
        </pc:spChg>
        <pc:spChg chg="add mod">
          <ac:chgData name="Theodoridis Georgios" userId="fc10acf4-7f06-4378-8de5-e69c7f3a77f8" providerId="ADAL" clId="{75776747-8751-4E84-BC3D-20CB47E16513}" dt="2024-04-17T05:59:53.428" v="30" actId="1037"/>
          <ac:spMkLst>
            <pc:docMk/>
            <pc:sldMk cId="0" sldId="276"/>
            <ac:spMk id="6" creationId="{E9FF8C1F-39EE-E131-708A-352A8547CBC4}"/>
          </ac:spMkLst>
        </pc:spChg>
        <pc:picChg chg="mod">
          <ac:chgData name="Theodoridis Georgios" userId="fc10acf4-7f06-4378-8de5-e69c7f3a77f8" providerId="ADAL" clId="{75776747-8751-4E84-BC3D-20CB47E16513}" dt="2024-04-17T05:59:15.719" v="17" actId="1076"/>
          <ac:picMkLst>
            <pc:docMk/>
            <pc:sldMk cId="0" sldId="276"/>
            <ac:picMk id="21510" creationId="{9B2BEB9F-E636-C0B7-DB88-C07F525BAE24}"/>
          </ac:picMkLst>
        </pc:picChg>
      </pc:sldChg>
      <pc:sldChg chg="modSp">
        <pc:chgData name="Theodoridis Georgios" userId="fc10acf4-7f06-4378-8de5-e69c7f3a77f8" providerId="ADAL" clId="{75776747-8751-4E84-BC3D-20CB47E16513}" dt="2024-04-17T06:02:13.572" v="46" actId="20577"/>
        <pc:sldMkLst>
          <pc:docMk/>
          <pc:sldMk cId="0" sldId="278"/>
        </pc:sldMkLst>
        <pc:spChg chg="mod">
          <ac:chgData name="Theodoridis Georgios" userId="fc10acf4-7f06-4378-8de5-e69c7f3a77f8" providerId="ADAL" clId="{75776747-8751-4E84-BC3D-20CB47E16513}" dt="2024-04-17T06:02:13.572" v="46" actId="20577"/>
          <ac:spMkLst>
            <pc:docMk/>
            <pc:sldMk cId="0" sldId="278"/>
            <ac:spMk id="21508" creationId="{FC58C77B-B6B7-3514-99CE-77D79E1D8D26}"/>
          </ac:spMkLst>
        </pc:spChg>
      </pc:sldChg>
      <pc:sldChg chg="modSp mod">
        <pc:chgData name="Theodoridis Georgios" userId="fc10acf4-7f06-4378-8de5-e69c7f3a77f8" providerId="ADAL" clId="{75776747-8751-4E84-BC3D-20CB47E16513}" dt="2024-04-17T06:02:40.707" v="61" actId="14100"/>
        <pc:sldMkLst>
          <pc:docMk/>
          <pc:sldMk cId="0" sldId="279"/>
        </pc:sldMkLst>
        <pc:spChg chg="mod">
          <ac:chgData name="Theodoridis Georgios" userId="fc10acf4-7f06-4378-8de5-e69c7f3a77f8" providerId="ADAL" clId="{75776747-8751-4E84-BC3D-20CB47E16513}" dt="2024-04-17T06:02:40.707" v="61" actId="14100"/>
          <ac:spMkLst>
            <pc:docMk/>
            <pc:sldMk cId="0" sldId="279"/>
            <ac:spMk id="3" creationId="{FBE1929F-5FE8-F76B-7EE3-99456D3F9E1D}"/>
          </ac:spMkLst>
        </pc:spChg>
      </pc:sldChg>
      <pc:sldChg chg="modSp mod">
        <pc:chgData name="Theodoridis Georgios" userId="fc10acf4-7f06-4378-8de5-e69c7f3a77f8" providerId="ADAL" clId="{75776747-8751-4E84-BC3D-20CB47E16513}" dt="2024-04-17T06:02:36.639" v="60" actId="14100"/>
        <pc:sldMkLst>
          <pc:docMk/>
          <pc:sldMk cId="0" sldId="280"/>
        </pc:sldMkLst>
        <pc:spChg chg="mod">
          <ac:chgData name="Theodoridis Georgios" userId="fc10acf4-7f06-4378-8de5-e69c7f3a77f8" providerId="ADAL" clId="{75776747-8751-4E84-BC3D-20CB47E16513}" dt="2024-04-17T06:02:36.639" v="60" actId="14100"/>
          <ac:spMkLst>
            <pc:docMk/>
            <pc:sldMk cId="0" sldId="280"/>
            <ac:spMk id="2" creationId="{B58B36EC-0627-A42C-D696-04CD308005EE}"/>
          </ac:spMkLst>
        </pc:spChg>
      </pc:sldChg>
      <pc:sldChg chg="modSp">
        <pc:chgData name="Theodoridis Georgios" userId="fc10acf4-7f06-4378-8de5-e69c7f3a77f8" providerId="ADAL" clId="{75776747-8751-4E84-BC3D-20CB47E16513}" dt="2024-04-17T06:02:47.661" v="62"/>
        <pc:sldMkLst>
          <pc:docMk/>
          <pc:sldMk cId="0" sldId="282"/>
        </pc:sldMkLst>
        <pc:spChg chg="mod">
          <ac:chgData name="Theodoridis Georgios" userId="fc10acf4-7f06-4378-8de5-e69c7f3a77f8" providerId="ADAL" clId="{75776747-8751-4E84-BC3D-20CB47E16513}" dt="2024-04-17T06:02:47.661" v="62"/>
          <ac:spMkLst>
            <pc:docMk/>
            <pc:sldMk cId="0" sldId="282"/>
            <ac:spMk id="2" creationId="{434A3ED8-7CC0-6DD4-DACB-00C801460DCA}"/>
          </ac:spMkLst>
        </pc:spChg>
      </pc:sldChg>
      <pc:sldChg chg="setFolMasterAnim modAnim">
        <pc:chgData name="Theodoridis Georgios" userId="fc10acf4-7f06-4378-8de5-e69c7f3a77f8" providerId="ADAL" clId="{75776747-8751-4E84-BC3D-20CB47E16513}" dt="2024-04-17T06:14:37.931" v="65"/>
        <pc:sldMkLst>
          <pc:docMk/>
          <pc:sldMk cId="0" sldId="41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2573659-1F09-1556-5D32-A208F0144F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5551FEE-8ADF-9558-E165-CEC0D99240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2D816055-1048-45C1-8469-4C79D57A36D6}" type="datetime3">
              <a:rPr lang="en-AU"/>
              <a:pPr>
                <a:defRPr/>
              </a:pPr>
              <a:t>17 April, 2024</a:t>
            </a:fld>
            <a:endParaRPr lang="en-A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9C784F0-D298-1375-FD60-26C1272F1A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9762F0F-0A2C-B658-808B-6E540B4C8C3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98C0E0B-63C1-434C-956F-5E277531633E}" type="slidenum">
              <a:rPr lang="en-AU" altLang="el-GR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F21881C-45BA-D54E-A51B-B7E512B516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9028046-E6F1-C542-D0B5-E83F67ACEE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892BDC1-67A8-4D37-842D-FDA3D0DEFCE8}" type="datetime3">
              <a:rPr lang="en-AU"/>
              <a:pPr>
                <a:defRPr/>
              </a:pPr>
              <a:t>17 April, 2024</a:t>
            </a:fld>
            <a:endParaRPr lang="en-AU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0961F2F-C673-D77A-DDF0-F72A4D3EC88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2F08319-79D9-42FA-EB8B-A926E8A6CB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A1EEAE70-F806-5164-6198-6CD98B6D2F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D7A17CC-0943-BC1A-1BD4-6FC7338A2D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2CE47F9-3748-4EB5-A976-57B6D5A0B1A1}" type="slidenum">
              <a:rPr lang="en-AU" altLang="el-GR"/>
              <a:pPr>
                <a:defRPr/>
              </a:pPr>
              <a:t>‹#›</a:t>
            </a:fld>
            <a:endParaRPr lang="en-AU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B62C66F-D975-E148-1A7E-D621B382C5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D97B1A0-11B5-FFB0-FD0D-623F90A5D7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3689E4-5CE0-40F8-AF77-1801475C62C5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498717B1-40F0-6592-1B7E-2F98C16727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52C4EC3-D4DC-3CD6-A73D-F8DFEEB512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D2DFF-D029-46AC-BBD9-31410AA036F2}" type="slidenum">
              <a:rPr lang="en-AU" altLang="el-GR" smtClean="0">
                <a:latin typeface="Times New Roman" panose="02020603050405020304" pitchFamily="18" charset="0"/>
              </a:rPr>
              <a:pPr/>
              <a:t>1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83A733AF-C278-A37D-FC46-8B60F20AAD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92E0D93-DA3C-E753-6BE9-9A2C6ED13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E2BC5A8-EAE9-E9EF-03A6-EC96AC66DC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8F2CCA0-5588-7252-EA1B-A04172A7984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547FA1-8580-45A1-BF52-826101B1DEA5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2772" name="Rectangle 6">
            <a:extLst>
              <a:ext uri="{FF2B5EF4-FFF2-40B4-BE49-F238E27FC236}">
                <a16:creationId xmlns:a16="http://schemas.microsoft.com/office/drawing/2014/main" id="{F10E2E2B-C7C7-9E06-7608-BB0433997E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32773" name="Rectangle 7">
            <a:extLst>
              <a:ext uri="{FF2B5EF4-FFF2-40B4-BE49-F238E27FC236}">
                <a16:creationId xmlns:a16="http://schemas.microsoft.com/office/drawing/2014/main" id="{3A3618C3-9FD6-1089-31FC-00A45B283B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9C2B4B-0044-45AA-93C7-89C29CFEACD5}" type="slidenum">
              <a:rPr lang="en-AU" altLang="el-GR" smtClean="0">
                <a:latin typeface="Times New Roman" panose="02020603050405020304" pitchFamily="18" charset="0"/>
              </a:rPr>
              <a:pPr/>
              <a:t>10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2774" name="Rectangle 2">
            <a:extLst>
              <a:ext uri="{FF2B5EF4-FFF2-40B4-BE49-F238E27FC236}">
                <a16:creationId xmlns:a16="http://schemas.microsoft.com/office/drawing/2014/main" id="{FE958F9C-6F0A-0EF4-47CB-1FCD56C199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>
            <a:extLst>
              <a:ext uri="{FF2B5EF4-FFF2-40B4-BE49-F238E27FC236}">
                <a16:creationId xmlns:a16="http://schemas.microsoft.com/office/drawing/2014/main" id="{3148DEB6-251D-DB30-3136-08FF7C75F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2FA6395-9496-2C8D-03DA-1AFB8D24E9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2EF1C78-BF57-7220-8D1B-C18DF9A0E6C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3A1F44-9B88-4696-9218-C0F895D60E1B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0724" name="Rectangle 6">
            <a:extLst>
              <a:ext uri="{FF2B5EF4-FFF2-40B4-BE49-F238E27FC236}">
                <a16:creationId xmlns:a16="http://schemas.microsoft.com/office/drawing/2014/main" id="{BBB0F73F-0577-6C2E-3BBC-F610D060A3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30725" name="Rectangle 7">
            <a:extLst>
              <a:ext uri="{FF2B5EF4-FFF2-40B4-BE49-F238E27FC236}">
                <a16:creationId xmlns:a16="http://schemas.microsoft.com/office/drawing/2014/main" id="{30581903-FF73-4B37-2364-10B7007909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5B09B6-86C8-4955-A801-7D939587B72B}" type="slidenum">
              <a:rPr lang="en-AU" altLang="el-GR" smtClean="0">
                <a:latin typeface="Times New Roman" panose="02020603050405020304" pitchFamily="18" charset="0"/>
              </a:rPr>
              <a:pPr/>
              <a:t>11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0726" name="Rectangle 2">
            <a:extLst>
              <a:ext uri="{FF2B5EF4-FFF2-40B4-BE49-F238E27FC236}">
                <a16:creationId xmlns:a16="http://schemas.microsoft.com/office/drawing/2014/main" id="{2CDCCBA0-B11E-FF44-46A2-B811053FBB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>
            <a:extLst>
              <a:ext uri="{FF2B5EF4-FFF2-40B4-BE49-F238E27FC236}">
                <a16:creationId xmlns:a16="http://schemas.microsoft.com/office/drawing/2014/main" id="{E999316D-A300-8A00-8734-B9B2111A8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83461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D10EE4B-E9A9-C20F-B527-691FD0B4D7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786D949-9C25-8835-A554-46CD686BC12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1E1A7F-2D66-4337-8CEA-2347226B87CE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4820" name="Rectangle 6">
            <a:extLst>
              <a:ext uri="{FF2B5EF4-FFF2-40B4-BE49-F238E27FC236}">
                <a16:creationId xmlns:a16="http://schemas.microsoft.com/office/drawing/2014/main" id="{4B75C10A-FCE8-2DBF-889F-516ED228A1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34821" name="Rectangle 7">
            <a:extLst>
              <a:ext uri="{FF2B5EF4-FFF2-40B4-BE49-F238E27FC236}">
                <a16:creationId xmlns:a16="http://schemas.microsoft.com/office/drawing/2014/main" id="{F1D8664C-CF82-B292-9A61-3E0DC6AA9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7B5FEA-6943-441D-BF28-5B9896703ABB}" type="slidenum">
              <a:rPr lang="en-AU" altLang="el-GR" smtClean="0">
                <a:latin typeface="Times New Roman" panose="02020603050405020304" pitchFamily="18" charset="0"/>
              </a:rPr>
              <a:pPr/>
              <a:t>12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4822" name="Rectangle 2">
            <a:extLst>
              <a:ext uri="{FF2B5EF4-FFF2-40B4-BE49-F238E27FC236}">
                <a16:creationId xmlns:a16="http://schemas.microsoft.com/office/drawing/2014/main" id="{F7B412B3-96C8-3DF2-3455-5728AA8E83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>
            <a:extLst>
              <a:ext uri="{FF2B5EF4-FFF2-40B4-BE49-F238E27FC236}">
                <a16:creationId xmlns:a16="http://schemas.microsoft.com/office/drawing/2014/main" id="{06D099D4-394B-CDA4-E2DA-F5D6206E6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06390E1-4EBA-1102-3975-0296993B2A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2322AE9-45EA-3B9F-F739-016F6F33EA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F834DA-E365-414D-BDC6-7E8B77F4DCF2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6868" name="Rectangle 6">
            <a:extLst>
              <a:ext uri="{FF2B5EF4-FFF2-40B4-BE49-F238E27FC236}">
                <a16:creationId xmlns:a16="http://schemas.microsoft.com/office/drawing/2014/main" id="{A0C75B9D-6BF4-C565-B556-ED37C8ECBA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36869" name="Rectangle 7">
            <a:extLst>
              <a:ext uri="{FF2B5EF4-FFF2-40B4-BE49-F238E27FC236}">
                <a16:creationId xmlns:a16="http://schemas.microsoft.com/office/drawing/2014/main" id="{DEA26991-DE34-3FE3-8BAC-55B9AFDC37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36040C-1731-40AE-93DA-88BAE4DF0FFC}" type="slidenum">
              <a:rPr lang="en-AU" altLang="el-GR" smtClean="0">
                <a:latin typeface="Times New Roman" panose="02020603050405020304" pitchFamily="18" charset="0"/>
              </a:rPr>
              <a:pPr/>
              <a:t>13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78170303-3053-21F2-09C3-62DB3B1168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A30FD10C-E6FE-7333-B835-960673BDF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6EC9BB5-9B71-46B5-E455-924EB529C6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866F0A5-90BD-68E8-0B4A-28227BB7C68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B86B7B-6817-4338-AE35-58026CD9E755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8916" name="Rectangle 6">
            <a:extLst>
              <a:ext uri="{FF2B5EF4-FFF2-40B4-BE49-F238E27FC236}">
                <a16:creationId xmlns:a16="http://schemas.microsoft.com/office/drawing/2014/main" id="{72509546-732E-9F23-92E3-77BA49EFF47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38917" name="Rectangle 7">
            <a:extLst>
              <a:ext uri="{FF2B5EF4-FFF2-40B4-BE49-F238E27FC236}">
                <a16:creationId xmlns:a16="http://schemas.microsoft.com/office/drawing/2014/main" id="{68A81328-E343-6AF6-2A39-2645A240D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1A140-D217-4EC9-9979-1B67E3CAEA67}" type="slidenum">
              <a:rPr lang="en-AU" altLang="el-GR" smtClean="0">
                <a:latin typeface="Times New Roman" panose="02020603050405020304" pitchFamily="18" charset="0"/>
              </a:rPr>
              <a:pPr/>
              <a:t>14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8918" name="Rectangle 2">
            <a:extLst>
              <a:ext uri="{FF2B5EF4-FFF2-40B4-BE49-F238E27FC236}">
                <a16:creationId xmlns:a16="http://schemas.microsoft.com/office/drawing/2014/main" id="{E1503E46-950D-B6E8-3166-B8E596BEF2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9" name="Rectangle 3">
            <a:extLst>
              <a:ext uri="{FF2B5EF4-FFF2-40B4-BE49-F238E27FC236}">
                <a16:creationId xmlns:a16="http://schemas.microsoft.com/office/drawing/2014/main" id="{434C6017-0B0A-9CA5-A34C-3EAA5B2A4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E60C94C-224E-D882-A4E8-FCDA94CA66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A37C5A7-8517-6257-1A09-248377F442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39F539-C652-4E85-93DD-AB63D175C054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40964" name="Rectangle 6">
            <a:extLst>
              <a:ext uri="{FF2B5EF4-FFF2-40B4-BE49-F238E27FC236}">
                <a16:creationId xmlns:a16="http://schemas.microsoft.com/office/drawing/2014/main" id="{7888DE11-354A-7EDB-27DA-D37E725919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40965" name="Rectangle 7">
            <a:extLst>
              <a:ext uri="{FF2B5EF4-FFF2-40B4-BE49-F238E27FC236}">
                <a16:creationId xmlns:a16="http://schemas.microsoft.com/office/drawing/2014/main" id="{75F7ED01-2074-C3F2-178A-43BB63398D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DBB398-4977-4D68-A151-DCEF5C3A5F3D}" type="slidenum">
              <a:rPr lang="en-AU" altLang="el-GR" smtClean="0">
                <a:latin typeface="Times New Roman" panose="02020603050405020304" pitchFamily="18" charset="0"/>
              </a:rPr>
              <a:pPr/>
              <a:t>15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40966" name="Rectangle 2">
            <a:extLst>
              <a:ext uri="{FF2B5EF4-FFF2-40B4-BE49-F238E27FC236}">
                <a16:creationId xmlns:a16="http://schemas.microsoft.com/office/drawing/2014/main" id="{B993FC44-854D-76D8-47A8-62567B775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7" name="Rectangle 3">
            <a:extLst>
              <a:ext uri="{FF2B5EF4-FFF2-40B4-BE49-F238E27FC236}">
                <a16:creationId xmlns:a16="http://schemas.microsoft.com/office/drawing/2014/main" id="{21B3E7AB-C0ED-C0C6-B30D-54BE48A63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C2D6292-40A7-AA1F-CBB8-00D4880206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B440200-A324-15FE-7A51-13800D8C025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92CC64-558C-4910-A28A-190B96834C46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43012" name="Rectangle 6">
            <a:extLst>
              <a:ext uri="{FF2B5EF4-FFF2-40B4-BE49-F238E27FC236}">
                <a16:creationId xmlns:a16="http://schemas.microsoft.com/office/drawing/2014/main" id="{29F5642C-C97F-B7F2-8B27-4DBE262083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43013" name="Rectangle 7">
            <a:extLst>
              <a:ext uri="{FF2B5EF4-FFF2-40B4-BE49-F238E27FC236}">
                <a16:creationId xmlns:a16="http://schemas.microsoft.com/office/drawing/2014/main" id="{D1E2E211-460D-21E8-A2FC-AED10F332C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2CDE97-BB64-4563-8ED6-A72B77FCFBE8}" type="slidenum">
              <a:rPr lang="en-AU" altLang="el-GR" smtClean="0">
                <a:latin typeface="Times New Roman" panose="02020603050405020304" pitchFamily="18" charset="0"/>
              </a:rPr>
              <a:pPr/>
              <a:t>16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43014" name="Rectangle 2">
            <a:extLst>
              <a:ext uri="{FF2B5EF4-FFF2-40B4-BE49-F238E27FC236}">
                <a16:creationId xmlns:a16="http://schemas.microsoft.com/office/drawing/2014/main" id="{DB915688-249F-894F-7269-04AFAE57F6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5" name="Rectangle 3">
            <a:extLst>
              <a:ext uri="{FF2B5EF4-FFF2-40B4-BE49-F238E27FC236}">
                <a16:creationId xmlns:a16="http://schemas.microsoft.com/office/drawing/2014/main" id="{98D61767-3738-B0BB-FA00-3F27EA37C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6F4FE8A-BE20-6D60-EC90-64FEACBA2A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37405C5-19D7-F32C-0AAB-4B441AE8333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6C586E-7D22-42E5-AD8A-68E8357E496F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45060" name="Rectangle 6">
            <a:extLst>
              <a:ext uri="{FF2B5EF4-FFF2-40B4-BE49-F238E27FC236}">
                <a16:creationId xmlns:a16="http://schemas.microsoft.com/office/drawing/2014/main" id="{D9FD2149-1D21-8EC1-4C67-EEE6312B2A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45061" name="Rectangle 7">
            <a:extLst>
              <a:ext uri="{FF2B5EF4-FFF2-40B4-BE49-F238E27FC236}">
                <a16:creationId xmlns:a16="http://schemas.microsoft.com/office/drawing/2014/main" id="{B3B5E820-25F2-2939-84BA-5356EFC72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122A5E-8A9F-404F-91B4-EF0CB3C7DC76}" type="slidenum">
              <a:rPr lang="en-AU" altLang="el-GR" smtClean="0">
                <a:latin typeface="Times New Roman" panose="02020603050405020304" pitchFamily="18" charset="0"/>
              </a:rPr>
              <a:pPr/>
              <a:t>17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45062" name="Rectangle 2">
            <a:extLst>
              <a:ext uri="{FF2B5EF4-FFF2-40B4-BE49-F238E27FC236}">
                <a16:creationId xmlns:a16="http://schemas.microsoft.com/office/drawing/2014/main" id="{9A003BF6-98EF-6197-905D-045DBFE78C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>
            <a:extLst>
              <a:ext uri="{FF2B5EF4-FFF2-40B4-BE49-F238E27FC236}">
                <a16:creationId xmlns:a16="http://schemas.microsoft.com/office/drawing/2014/main" id="{1CEF71BB-AC54-1021-FA56-44D09B516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0B079AD-31A7-BFB9-583C-8AD86F55AD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82490F2-491C-B539-BB05-F6046FE15C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A7E17D-E327-4C96-9E8A-99D020F55E11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47108" name="Rectangle 6">
            <a:extLst>
              <a:ext uri="{FF2B5EF4-FFF2-40B4-BE49-F238E27FC236}">
                <a16:creationId xmlns:a16="http://schemas.microsoft.com/office/drawing/2014/main" id="{F3E4BAF6-CA27-4689-82D3-F612C5389E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47109" name="Rectangle 7">
            <a:extLst>
              <a:ext uri="{FF2B5EF4-FFF2-40B4-BE49-F238E27FC236}">
                <a16:creationId xmlns:a16="http://schemas.microsoft.com/office/drawing/2014/main" id="{8A112839-F833-AF49-7530-67A9C355E3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91E898-4D91-4DCD-8AA2-6B46331243DF}" type="slidenum">
              <a:rPr lang="en-AU" altLang="el-GR" smtClean="0">
                <a:latin typeface="Times New Roman" panose="02020603050405020304" pitchFamily="18" charset="0"/>
              </a:rPr>
              <a:pPr/>
              <a:t>18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47110" name="Rectangle 2">
            <a:extLst>
              <a:ext uri="{FF2B5EF4-FFF2-40B4-BE49-F238E27FC236}">
                <a16:creationId xmlns:a16="http://schemas.microsoft.com/office/drawing/2014/main" id="{08CF9D0A-7A00-8D3C-E7F7-E4936687C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1" name="Rectangle 3">
            <a:extLst>
              <a:ext uri="{FF2B5EF4-FFF2-40B4-BE49-F238E27FC236}">
                <a16:creationId xmlns:a16="http://schemas.microsoft.com/office/drawing/2014/main" id="{C684CF93-8D1F-AFBA-F985-D155A6641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D92CCA5-F23F-0725-7297-E72FAF217C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3BC40DA-5C12-8A55-0EAB-78F84CF2C2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3395B-D866-4046-8809-30B62F0B21D3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49156" name="Rectangle 6">
            <a:extLst>
              <a:ext uri="{FF2B5EF4-FFF2-40B4-BE49-F238E27FC236}">
                <a16:creationId xmlns:a16="http://schemas.microsoft.com/office/drawing/2014/main" id="{57E75F44-C53B-FF01-62F5-D94B97AED7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49157" name="Rectangle 7">
            <a:extLst>
              <a:ext uri="{FF2B5EF4-FFF2-40B4-BE49-F238E27FC236}">
                <a16:creationId xmlns:a16="http://schemas.microsoft.com/office/drawing/2014/main" id="{3EA799B2-C377-40EA-4618-2AA5A73243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88606F-3873-4CC2-9402-AF9C0D865ADB}" type="slidenum">
              <a:rPr lang="en-AU" altLang="el-GR" smtClean="0">
                <a:latin typeface="Times New Roman" panose="02020603050405020304" pitchFamily="18" charset="0"/>
              </a:rPr>
              <a:pPr/>
              <a:t>19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49158" name="Rectangle 2">
            <a:extLst>
              <a:ext uri="{FF2B5EF4-FFF2-40B4-BE49-F238E27FC236}">
                <a16:creationId xmlns:a16="http://schemas.microsoft.com/office/drawing/2014/main" id="{DDAB8482-18AD-2F81-947E-5D7F5D994D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9" name="Rectangle 3">
            <a:extLst>
              <a:ext uri="{FF2B5EF4-FFF2-40B4-BE49-F238E27FC236}">
                <a16:creationId xmlns:a16="http://schemas.microsoft.com/office/drawing/2014/main" id="{2092D757-878C-8C04-E2BC-281EC5976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33865F8-E4C9-F250-F7E1-B978A69912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C740F1E-AD34-5B5B-EFA5-31818EAC8A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8F668F-233A-4B16-B436-7732317BF3F7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B586428A-1856-BEDA-E3D8-47006422B2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46721FA5-F1E7-8698-E91B-9456ACCF2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D85B6A-370A-484F-A047-F84335894282}" type="slidenum">
              <a:rPr lang="en-AU" altLang="el-GR" smtClean="0">
                <a:latin typeface="Times New Roman" panose="02020603050405020304" pitchFamily="18" charset="0"/>
              </a:rPr>
              <a:pPr/>
              <a:t>2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D100C940-31E0-06F9-4565-E2D8ECD542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3DF8F54F-4000-3218-A774-E7D4E681E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D5FA7DA-EE9F-485A-EEE5-2B6EEAA834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25288A4-DB95-B9D1-1C50-EE4ED8CC26C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2B0B9C-5BAF-4580-82A7-5659FFCD3CBC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51204" name="Rectangle 6">
            <a:extLst>
              <a:ext uri="{FF2B5EF4-FFF2-40B4-BE49-F238E27FC236}">
                <a16:creationId xmlns:a16="http://schemas.microsoft.com/office/drawing/2014/main" id="{A1A03611-ABFB-F3A1-9A01-54476610CD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51205" name="Rectangle 7">
            <a:extLst>
              <a:ext uri="{FF2B5EF4-FFF2-40B4-BE49-F238E27FC236}">
                <a16:creationId xmlns:a16="http://schemas.microsoft.com/office/drawing/2014/main" id="{618CBABC-7417-FAA1-44FF-BA42FBF884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5027B-4389-4686-BE12-7F1786D07DC4}" type="slidenum">
              <a:rPr lang="en-AU" altLang="el-GR" smtClean="0">
                <a:latin typeface="Times New Roman" panose="02020603050405020304" pitchFamily="18" charset="0"/>
              </a:rPr>
              <a:pPr/>
              <a:t>20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51206" name="Rectangle 2">
            <a:extLst>
              <a:ext uri="{FF2B5EF4-FFF2-40B4-BE49-F238E27FC236}">
                <a16:creationId xmlns:a16="http://schemas.microsoft.com/office/drawing/2014/main" id="{E04DD8ED-193D-DB6C-12E7-D0503D0E90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>
            <a:extLst>
              <a:ext uri="{FF2B5EF4-FFF2-40B4-BE49-F238E27FC236}">
                <a16:creationId xmlns:a16="http://schemas.microsoft.com/office/drawing/2014/main" id="{430D322B-1FC2-D01C-9A88-6DA05A7BC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B9398DD-E1C2-F4C2-CDA2-768D50197D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7F9F9DF-F1D6-47D1-9524-2EDD032B886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6CBB44-64B0-4EA0-8EE9-062C791102DF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53252" name="Rectangle 6">
            <a:extLst>
              <a:ext uri="{FF2B5EF4-FFF2-40B4-BE49-F238E27FC236}">
                <a16:creationId xmlns:a16="http://schemas.microsoft.com/office/drawing/2014/main" id="{6ED2C01E-6E61-ED5A-8316-A64467B249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53253" name="Rectangle 7">
            <a:extLst>
              <a:ext uri="{FF2B5EF4-FFF2-40B4-BE49-F238E27FC236}">
                <a16:creationId xmlns:a16="http://schemas.microsoft.com/office/drawing/2014/main" id="{479CEC3A-7B79-4316-92FC-8399555E64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89103A-3F8A-4032-BC96-AC222CA6834A}" type="slidenum">
              <a:rPr lang="en-AU" altLang="el-GR" smtClean="0">
                <a:latin typeface="Times New Roman" panose="02020603050405020304" pitchFamily="18" charset="0"/>
              </a:rPr>
              <a:pPr/>
              <a:t>21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53254" name="Rectangle 2">
            <a:extLst>
              <a:ext uri="{FF2B5EF4-FFF2-40B4-BE49-F238E27FC236}">
                <a16:creationId xmlns:a16="http://schemas.microsoft.com/office/drawing/2014/main" id="{D3301B82-32EB-13F7-0D5D-8B056E8D6A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>
            <a:extLst>
              <a:ext uri="{FF2B5EF4-FFF2-40B4-BE49-F238E27FC236}">
                <a16:creationId xmlns:a16="http://schemas.microsoft.com/office/drawing/2014/main" id="{F87A08EB-C9C0-8281-753E-4BA9E0BC5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6695F2AB-40E1-DD8F-7D04-E66E133586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858353A-CD3C-83AE-27CC-4D3D9BAF9E4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E07186-7B9B-453E-A167-A09C39ECA5A6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55300" name="Rectangle 6">
            <a:extLst>
              <a:ext uri="{FF2B5EF4-FFF2-40B4-BE49-F238E27FC236}">
                <a16:creationId xmlns:a16="http://schemas.microsoft.com/office/drawing/2014/main" id="{83B366DF-7012-D270-701F-6E27294107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55301" name="Rectangle 7">
            <a:extLst>
              <a:ext uri="{FF2B5EF4-FFF2-40B4-BE49-F238E27FC236}">
                <a16:creationId xmlns:a16="http://schemas.microsoft.com/office/drawing/2014/main" id="{8C6B8687-A9AA-7DFA-75D5-683AC4267B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45C564-1FA5-4319-8E79-ACA0AAF43474}" type="slidenum">
              <a:rPr lang="en-AU" altLang="el-GR" smtClean="0">
                <a:latin typeface="Times New Roman" panose="02020603050405020304" pitchFamily="18" charset="0"/>
              </a:rPr>
              <a:pPr/>
              <a:t>22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55302" name="Rectangle 2">
            <a:extLst>
              <a:ext uri="{FF2B5EF4-FFF2-40B4-BE49-F238E27FC236}">
                <a16:creationId xmlns:a16="http://schemas.microsoft.com/office/drawing/2014/main" id="{1ABD740C-315D-C862-54C2-955E1129AC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>
            <a:extLst>
              <a:ext uri="{FF2B5EF4-FFF2-40B4-BE49-F238E27FC236}">
                <a16:creationId xmlns:a16="http://schemas.microsoft.com/office/drawing/2014/main" id="{80F133D5-C5FE-22C1-7AA8-AE4E4D913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9B3ADEA-73FE-9A9F-DE7C-6D26445754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7AA89EBC-B208-2DC5-7CA1-37C644A4AE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3FF509-927C-4E6A-A3A5-7FF387CE64F6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57348" name="Rectangle 6">
            <a:extLst>
              <a:ext uri="{FF2B5EF4-FFF2-40B4-BE49-F238E27FC236}">
                <a16:creationId xmlns:a16="http://schemas.microsoft.com/office/drawing/2014/main" id="{E9674D09-9A18-AC9C-2F3D-A0B69D3C58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57349" name="Rectangle 7">
            <a:extLst>
              <a:ext uri="{FF2B5EF4-FFF2-40B4-BE49-F238E27FC236}">
                <a16:creationId xmlns:a16="http://schemas.microsoft.com/office/drawing/2014/main" id="{18800E69-63B0-5B36-993A-11EF3F3E6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B001A4-A684-49E2-81D2-935B6D9992D2}" type="slidenum">
              <a:rPr lang="en-AU" altLang="el-GR" smtClean="0">
                <a:latin typeface="Times New Roman" panose="02020603050405020304" pitchFamily="18" charset="0"/>
              </a:rPr>
              <a:pPr/>
              <a:t>23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57350" name="Rectangle 2">
            <a:extLst>
              <a:ext uri="{FF2B5EF4-FFF2-40B4-BE49-F238E27FC236}">
                <a16:creationId xmlns:a16="http://schemas.microsoft.com/office/drawing/2014/main" id="{11E16E80-7DC6-45C7-DF8E-BB74CB0F2D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>
            <a:extLst>
              <a:ext uri="{FF2B5EF4-FFF2-40B4-BE49-F238E27FC236}">
                <a16:creationId xmlns:a16="http://schemas.microsoft.com/office/drawing/2014/main" id="{A673B179-50EC-CF69-D238-7A035F383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432B807A-E434-5FE3-AEB7-90E7962CA6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2B96F14-0DCD-0267-6120-38BF6E1327B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63567C-C808-46EA-A7F3-0656A5B929E7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59396" name="Rectangle 6">
            <a:extLst>
              <a:ext uri="{FF2B5EF4-FFF2-40B4-BE49-F238E27FC236}">
                <a16:creationId xmlns:a16="http://schemas.microsoft.com/office/drawing/2014/main" id="{0CC5CA26-B175-4758-5F0B-E2441DB1D8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59397" name="Rectangle 7">
            <a:extLst>
              <a:ext uri="{FF2B5EF4-FFF2-40B4-BE49-F238E27FC236}">
                <a16:creationId xmlns:a16="http://schemas.microsoft.com/office/drawing/2014/main" id="{D05FE1A3-EEB2-5535-BD99-90AD9E98A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F6F0F6-7804-40EA-AFF3-8E0B4688F664}" type="slidenum">
              <a:rPr lang="en-AU" altLang="el-GR" smtClean="0">
                <a:latin typeface="Times New Roman" panose="02020603050405020304" pitchFamily="18" charset="0"/>
              </a:rPr>
              <a:pPr/>
              <a:t>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59398" name="Rectangle 2">
            <a:extLst>
              <a:ext uri="{FF2B5EF4-FFF2-40B4-BE49-F238E27FC236}">
                <a16:creationId xmlns:a16="http://schemas.microsoft.com/office/drawing/2014/main" id="{00FE4255-90A8-7298-39A6-0A7280BD91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9" name="Rectangle 3">
            <a:extLst>
              <a:ext uri="{FF2B5EF4-FFF2-40B4-BE49-F238E27FC236}">
                <a16:creationId xmlns:a16="http://schemas.microsoft.com/office/drawing/2014/main" id="{301D10FB-CABA-B74E-D70F-942F031A7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9AECA07-05E1-237F-F9BC-C41FC8561B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10C8B2C-9A24-C573-D6B3-7E92FC59EB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66AB6A-05CB-469C-BE03-891B8EA1410F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61444" name="Rectangle 6">
            <a:extLst>
              <a:ext uri="{FF2B5EF4-FFF2-40B4-BE49-F238E27FC236}">
                <a16:creationId xmlns:a16="http://schemas.microsoft.com/office/drawing/2014/main" id="{3556A1ED-2AF1-AF02-7CCA-A5092C7B7B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61445" name="Rectangle 7">
            <a:extLst>
              <a:ext uri="{FF2B5EF4-FFF2-40B4-BE49-F238E27FC236}">
                <a16:creationId xmlns:a16="http://schemas.microsoft.com/office/drawing/2014/main" id="{2C564B1D-FDDD-994C-E347-B0069A57A7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20FE60-8918-4024-A9BE-FD63B211D989}" type="slidenum">
              <a:rPr lang="en-AU" altLang="el-GR" smtClean="0">
                <a:latin typeface="Times New Roman" panose="02020603050405020304" pitchFamily="18" charset="0"/>
              </a:rPr>
              <a:pPr/>
              <a:t>25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61446" name="Rectangle 2">
            <a:extLst>
              <a:ext uri="{FF2B5EF4-FFF2-40B4-BE49-F238E27FC236}">
                <a16:creationId xmlns:a16="http://schemas.microsoft.com/office/drawing/2014/main" id="{5B7BA9A2-8249-BE0B-E93C-A50B7E8EA1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>
            <a:extLst>
              <a:ext uri="{FF2B5EF4-FFF2-40B4-BE49-F238E27FC236}">
                <a16:creationId xmlns:a16="http://schemas.microsoft.com/office/drawing/2014/main" id="{58B18F34-C5E8-FB84-E612-C6344F7AB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095B3992-2B93-2E92-2FCA-A0FA315F98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CE3EC43-13E1-BFCA-F03D-E2DB6905DC5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9F6F39-1B47-4620-9D4C-9B18B4B8AE24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63492" name="Rectangle 6">
            <a:extLst>
              <a:ext uri="{FF2B5EF4-FFF2-40B4-BE49-F238E27FC236}">
                <a16:creationId xmlns:a16="http://schemas.microsoft.com/office/drawing/2014/main" id="{FCC7FF2D-4FF0-7AF5-DC0C-1936F97B8B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63493" name="Rectangle 7">
            <a:extLst>
              <a:ext uri="{FF2B5EF4-FFF2-40B4-BE49-F238E27FC236}">
                <a16:creationId xmlns:a16="http://schemas.microsoft.com/office/drawing/2014/main" id="{B48E9343-3CA5-53B2-F593-7FD6363148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B03146-9173-457A-8698-C5A0A4053E12}" type="slidenum">
              <a:rPr lang="en-AU" altLang="el-GR" smtClean="0">
                <a:latin typeface="Times New Roman" panose="02020603050405020304" pitchFamily="18" charset="0"/>
              </a:rPr>
              <a:pPr/>
              <a:t>26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63494" name="Rectangle 2">
            <a:extLst>
              <a:ext uri="{FF2B5EF4-FFF2-40B4-BE49-F238E27FC236}">
                <a16:creationId xmlns:a16="http://schemas.microsoft.com/office/drawing/2014/main" id="{A565903D-7634-45FA-BDB8-EA3E263B0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>
            <a:extLst>
              <a:ext uri="{FF2B5EF4-FFF2-40B4-BE49-F238E27FC236}">
                <a16:creationId xmlns:a16="http://schemas.microsoft.com/office/drawing/2014/main" id="{0C3771E5-2C2E-423B-BB0C-AB6610A8F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CCA0C7A-79C0-D1E1-9CC3-78245B39EA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5105C90-F842-6160-7F9D-370E1E761C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543E10-FB8E-4012-BF4B-1140B6C4A75B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65540" name="Rectangle 6">
            <a:extLst>
              <a:ext uri="{FF2B5EF4-FFF2-40B4-BE49-F238E27FC236}">
                <a16:creationId xmlns:a16="http://schemas.microsoft.com/office/drawing/2014/main" id="{4D9AB263-CDB5-1331-CDDF-90F17ABF61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65541" name="Rectangle 7">
            <a:extLst>
              <a:ext uri="{FF2B5EF4-FFF2-40B4-BE49-F238E27FC236}">
                <a16:creationId xmlns:a16="http://schemas.microsoft.com/office/drawing/2014/main" id="{7C114F09-8348-021E-D0D5-C86EB8BEDB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90F374-691C-4F55-8DEF-E2EB12B02181}" type="slidenum">
              <a:rPr lang="en-AU" altLang="el-GR" smtClean="0">
                <a:latin typeface="Times New Roman" panose="02020603050405020304" pitchFamily="18" charset="0"/>
              </a:rPr>
              <a:pPr/>
              <a:t>27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65542" name="Rectangle 2">
            <a:extLst>
              <a:ext uri="{FF2B5EF4-FFF2-40B4-BE49-F238E27FC236}">
                <a16:creationId xmlns:a16="http://schemas.microsoft.com/office/drawing/2014/main" id="{24AD4C21-A671-66DF-5D2A-35B24D2F0B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3" name="Rectangle 3">
            <a:extLst>
              <a:ext uri="{FF2B5EF4-FFF2-40B4-BE49-F238E27FC236}">
                <a16:creationId xmlns:a16="http://schemas.microsoft.com/office/drawing/2014/main" id="{E654DB64-952E-FF01-5BE2-E61EA9F16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7C6A1F9-FB97-918B-C1B4-8F14546200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95E880F5-0530-6653-6E47-CCDD13A9CA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3C7C93-0D3B-490A-A5EC-92C3179DF628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67588" name="Rectangle 6">
            <a:extLst>
              <a:ext uri="{FF2B5EF4-FFF2-40B4-BE49-F238E27FC236}">
                <a16:creationId xmlns:a16="http://schemas.microsoft.com/office/drawing/2014/main" id="{69E296E2-4F47-2CC3-F0CB-3255A766E8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67589" name="Rectangle 7">
            <a:extLst>
              <a:ext uri="{FF2B5EF4-FFF2-40B4-BE49-F238E27FC236}">
                <a16:creationId xmlns:a16="http://schemas.microsoft.com/office/drawing/2014/main" id="{E0403895-7466-6A9D-7FBF-746C9595F5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235EE2-EB4F-4844-AFDF-4646002DE520}" type="slidenum">
              <a:rPr lang="en-AU" altLang="el-GR" smtClean="0">
                <a:latin typeface="Times New Roman" panose="02020603050405020304" pitchFamily="18" charset="0"/>
              </a:rPr>
              <a:pPr/>
              <a:t>28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67590" name="Rectangle 2">
            <a:extLst>
              <a:ext uri="{FF2B5EF4-FFF2-40B4-BE49-F238E27FC236}">
                <a16:creationId xmlns:a16="http://schemas.microsoft.com/office/drawing/2014/main" id="{6D5BD315-D15F-E0F7-A4DF-9E4778F496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1" name="Rectangle 3">
            <a:extLst>
              <a:ext uri="{FF2B5EF4-FFF2-40B4-BE49-F238E27FC236}">
                <a16:creationId xmlns:a16="http://schemas.microsoft.com/office/drawing/2014/main" id="{3FDB3061-69FF-56CB-B311-C46FDDCE4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E7330E1-0CD5-0F68-9E66-8004A81AC9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22A5C8C9-82AD-D2F6-A220-CB3C05A60A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7BE30E-9E55-4348-A214-8975D8C6515B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69636" name="Rectangle 6">
            <a:extLst>
              <a:ext uri="{FF2B5EF4-FFF2-40B4-BE49-F238E27FC236}">
                <a16:creationId xmlns:a16="http://schemas.microsoft.com/office/drawing/2014/main" id="{3743AA7F-878D-F008-61FD-B63A04C2A31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69637" name="Rectangle 7">
            <a:extLst>
              <a:ext uri="{FF2B5EF4-FFF2-40B4-BE49-F238E27FC236}">
                <a16:creationId xmlns:a16="http://schemas.microsoft.com/office/drawing/2014/main" id="{173FB9B1-CD9D-4667-892D-2291B39156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FED35C-184D-4219-A08C-426AB7ED036F}" type="slidenum">
              <a:rPr lang="en-AU" altLang="el-GR" smtClean="0">
                <a:latin typeface="Times New Roman" panose="02020603050405020304" pitchFamily="18" charset="0"/>
              </a:rPr>
              <a:pPr/>
              <a:t>29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69638" name="Rectangle 2">
            <a:extLst>
              <a:ext uri="{FF2B5EF4-FFF2-40B4-BE49-F238E27FC236}">
                <a16:creationId xmlns:a16="http://schemas.microsoft.com/office/drawing/2014/main" id="{EBDCFEE7-5827-B508-C42B-61771AB9A5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9" name="Rectangle 3">
            <a:extLst>
              <a:ext uri="{FF2B5EF4-FFF2-40B4-BE49-F238E27FC236}">
                <a16:creationId xmlns:a16="http://schemas.microsoft.com/office/drawing/2014/main" id="{139369FA-8DA1-E7C8-ABED-BB0F51598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33865F8-E4C9-F250-F7E1-B978A69912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C740F1E-AD34-5B5B-EFA5-31818EAC8A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8F668F-233A-4B16-B436-7732317BF3F7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B586428A-1856-BEDA-E3D8-47006422B2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46721FA5-F1E7-8698-E91B-9456ACCF2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D85B6A-370A-484F-A047-F84335894282}" type="slidenum">
              <a:rPr lang="en-AU" altLang="el-GR" smtClean="0">
                <a:latin typeface="Times New Roman" panose="02020603050405020304" pitchFamily="18" charset="0"/>
              </a:rPr>
              <a:pPr/>
              <a:t>3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D100C940-31E0-06F9-4565-E2D8ECD542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3DF8F54F-4000-3218-A774-E7D4E681E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411856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07B2BEE3-675B-C4F5-B832-BCB0A59391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586C7E50-5C35-8EB7-CEF7-49DC8AB83D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7B2FBA-B8A8-434D-915A-AB8D1AD0A0B3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71684" name="Rectangle 6">
            <a:extLst>
              <a:ext uri="{FF2B5EF4-FFF2-40B4-BE49-F238E27FC236}">
                <a16:creationId xmlns:a16="http://schemas.microsoft.com/office/drawing/2014/main" id="{3A05FD81-2AF7-0045-2AEC-EF1F32B011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71685" name="Rectangle 7">
            <a:extLst>
              <a:ext uri="{FF2B5EF4-FFF2-40B4-BE49-F238E27FC236}">
                <a16:creationId xmlns:a16="http://schemas.microsoft.com/office/drawing/2014/main" id="{CA40ADFB-A851-8DFF-35D3-07605A4B2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2DCA40-EB94-48D8-BDA1-D905EFB26BEA}" type="slidenum">
              <a:rPr lang="en-AU" altLang="el-GR" smtClean="0">
                <a:latin typeface="Times New Roman" panose="02020603050405020304" pitchFamily="18" charset="0"/>
              </a:rPr>
              <a:pPr/>
              <a:t>30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71686" name="Rectangle 2">
            <a:extLst>
              <a:ext uri="{FF2B5EF4-FFF2-40B4-BE49-F238E27FC236}">
                <a16:creationId xmlns:a16="http://schemas.microsoft.com/office/drawing/2014/main" id="{6E0D571B-91AF-D5A8-2B3A-FF9DA29C5B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7" name="Rectangle 3">
            <a:extLst>
              <a:ext uri="{FF2B5EF4-FFF2-40B4-BE49-F238E27FC236}">
                <a16:creationId xmlns:a16="http://schemas.microsoft.com/office/drawing/2014/main" id="{B8699884-3B21-7660-9FDB-48644D585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C95BE0A-F48A-2A37-6EB1-ADC01D9BB8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CA1B965-CBBF-C073-C6A8-61CCBF2AE8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D5E370-F067-46FB-87A2-D84767015B35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73732" name="Rectangle 6">
            <a:extLst>
              <a:ext uri="{FF2B5EF4-FFF2-40B4-BE49-F238E27FC236}">
                <a16:creationId xmlns:a16="http://schemas.microsoft.com/office/drawing/2014/main" id="{2A7FFD9B-49E0-0B66-8264-975BAFCA6B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73733" name="Rectangle 7">
            <a:extLst>
              <a:ext uri="{FF2B5EF4-FFF2-40B4-BE49-F238E27FC236}">
                <a16:creationId xmlns:a16="http://schemas.microsoft.com/office/drawing/2014/main" id="{449FED9B-7B9E-4C0A-897F-8E3E96A3AC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58DAEF-2F91-43AB-80C2-ED1530419C41}" type="slidenum">
              <a:rPr lang="en-AU" altLang="el-GR" smtClean="0">
                <a:latin typeface="Times New Roman" panose="02020603050405020304" pitchFamily="18" charset="0"/>
              </a:rPr>
              <a:pPr/>
              <a:t>31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73734" name="Rectangle 2">
            <a:extLst>
              <a:ext uri="{FF2B5EF4-FFF2-40B4-BE49-F238E27FC236}">
                <a16:creationId xmlns:a16="http://schemas.microsoft.com/office/drawing/2014/main" id="{83DA1B6B-6022-6A31-71D8-5559A1DA37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5" name="Rectangle 3">
            <a:extLst>
              <a:ext uri="{FF2B5EF4-FFF2-40B4-BE49-F238E27FC236}">
                <a16:creationId xmlns:a16="http://schemas.microsoft.com/office/drawing/2014/main" id="{967172C4-B53D-A65B-2F8E-43EDDDC08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F986DAAC-F42E-9387-14ED-57C9E19C14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3CE5595-A3CE-1035-226A-66ECBDFFF3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797E5B-2C87-4132-BD9C-730A6D911545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75780" name="Rectangle 6">
            <a:extLst>
              <a:ext uri="{FF2B5EF4-FFF2-40B4-BE49-F238E27FC236}">
                <a16:creationId xmlns:a16="http://schemas.microsoft.com/office/drawing/2014/main" id="{32472A12-226E-C2C7-24F6-7152EAF669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75781" name="Rectangle 7">
            <a:extLst>
              <a:ext uri="{FF2B5EF4-FFF2-40B4-BE49-F238E27FC236}">
                <a16:creationId xmlns:a16="http://schemas.microsoft.com/office/drawing/2014/main" id="{93DA063F-EEAF-C2DC-9C08-7B818E009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C7A11A-10EE-4DF8-A759-B79A11CF4D0F}" type="slidenum">
              <a:rPr lang="en-AU" altLang="el-GR" smtClean="0">
                <a:latin typeface="Times New Roman" panose="02020603050405020304" pitchFamily="18" charset="0"/>
              </a:rPr>
              <a:pPr/>
              <a:t>32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75782" name="Rectangle 2">
            <a:extLst>
              <a:ext uri="{FF2B5EF4-FFF2-40B4-BE49-F238E27FC236}">
                <a16:creationId xmlns:a16="http://schemas.microsoft.com/office/drawing/2014/main" id="{0F7054BA-BF72-46ED-7051-10F620F56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3" name="Rectangle 3">
            <a:extLst>
              <a:ext uri="{FF2B5EF4-FFF2-40B4-BE49-F238E27FC236}">
                <a16:creationId xmlns:a16="http://schemas.microsoft.com/office/drawing/2014/main" id="{69C93142-D611-5D9C-3503-F289F323C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FAF33CAE-94AE-3B40-2D1C-15E40155AF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42ABB28-191E-E615-57CE-342C3743760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7CF1CF-1DE3-40F9-B27D-9E301360B167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77828" name="Rectangle 6">
            <a:extLst>
              <a:ext uri="{FF2B5EF4-FFF2-40B4-BE49-F238E27FC236}">
                <a16:creationId xmlns:a16="http://schemas.microsoft.com/office/drawing/2014/main" id="{89B552A5-B7E2-CE9A-18EA-FDA73EF35A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77829" name="Rectangle 7">
            <a:extLst>
              <a:ext uri="{FF2B5EF4-FFF2-40B4-BE49-F238E27FC236}">
                <a16:creationId xmlns:a16="http://schemas.microsoft.com/office/drawing/2014/main" id="{27B5F7A1-FFF0-7950-94A5-1FF1F45E94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5F0F11-87DD-4284-A358-1EDD3A90D9EC}" type="slidenum">
              <a:rPr lang="en-AU" altLang="el-GR" smtClean="0">
                <a:latin typeface="Times New Roman" panose="02020603050405020304" pitchFamily="18" charset="0"/>
              </a:rPr>
              <a:pPr/>
              <a:t>33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77830" name="Rectangle 2">
            <a:extLst>
              <a:ext uri="{FF2B5EF4-FFF2-40B4-BE49-F238E27FC236}">
                <a16:creationId xmlns:a16="http://schemas.microsoft.com/office/drawing/2014/main" id="{92D5D17E-A846-EBB9-FE61-E123680278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1" name="Rectangle 3">
            <a:extLst>
              <a:ext uri="{FF2B5EF4-FFF2-40B4-BE49-F238E27FC236}">
                <a16:creationId xmlns:a16="http://schemas.microsoft.com/office/drawing/2014/main" id="{76934BE1-3756-5F9D-2CAE-00CE4DABB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D32FE4DF-1E16-405A-4DF3-0F1226E738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E596448-677D-B2AC-F222-6ADBBD0C80D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21EA7B-902A-4F5F-9A15-33E387F36086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79876" name="Rectangle 6">
            <a:extLst>
              <a:ext uri="{FF2B5EF4-FFF2-40B4-BE49-F238E27FC236}">
                <a16:creationId xmlns:a16="http://schemas.microsoft.com/office/drawing/2014/main" id="{0C59EFD5-D168-52EF-D02E-129FED4D05A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79877" name="Rectangle 7">
            <a:extLst>
              <a:ext uri="{FF2B5EF4-FFF2-40B4-BE49-F238E27FC236}">
                <a16:creationId xmlns:a16="http://schemas.microsoft.com/office/drawing/2014/main" id="{D192BD1C-EAC4-8600-051D-8EA2AED6E7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A16FA5-7ADA-4F70-A620-48349E381A97}" type="slidenum">
              <a:rPr lang="en-AU" altLang="el-GR" smtClean="0">
                <a:latin typeface="Times New Roman" panose="02020603050405020304" pitchFamily="18" charset="0"/>
              </a:rPr>
              <a:pPr/>
              <a:t>34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79878" name="Rectangle 2">
            <a:extLst>
              <a:ext uri="{FF2B5EF4-FFF2-40B4-BE49-F238E27FC236}">
                <a16:creationId xmlns:a16="http://schemas.microsoft.com/office/drawing/2014/main" id="{9ADF6374-40BD-51D7-75D9-77D10FACD8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>
            <a:extLst>
              <a:ext uri="{FF2B5EF4-FFF2-40B4-BE49-F238E27FC236}">
                <a16:creationId xmlns:a16="http://schemas.microsoft.com/office/drawing/2014/main" id="{DAEEB1A5-EAA0-740B-77F3-3C0C9E9D2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9272B87F-D95D-D1B3-A30F-763AF8056A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31CB61C-F6A9-9B82-3D5D-63BD0AEF30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60BD63-B7CE-4BC7-B080-DFD9A0FD196D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81924" name="Rectangle 6">
            <a:extLst>
              <a:ext uri="{FF2B5EF4-FFF2-40B4-BE49-F238E27FC236}">
                <a16:creationId xmlns:a16="http://schemas.microsoft.com/office/drawing/2014/main" id="{2830C60B-4E1B-35AB-E67C-FD3FF23369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81925" name="Rectangle 7">
            <a:extLst>
              <a:ext uri="{FF2B5EF4-FFF2-40B4-BE49-F238E27FC236}">
                <a16:creationId xmlns:a16="http://schemas.microsoft.com/office/drawing/2014/main" id="{BF57580B-0E60-BDA8-AD29-4B7A89D20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F6942E-13D5-467D-851C-103D87650B79}" type="slidenum">
              <a:rPr lang="en-AU" altLang="el-GR" smtClean="0">
                <a:latin typeface="Times New Roman" panose="02020603050405020304" pitchFamily="18" charset="0"/>
              </a:rPr>
              <a:pPr/>
              <a:t>35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81926" name="Rectangle 2">
            <a:extLst>
              <a:ext uri="{FF2B5EF4-FFF2-40B4-BE49-F238E27FC236}">
                <a16:creationId xmlns:a16="http://schemas.microsoft.com/office/drawing/2014/main" id="{1AF95CB4-01C2-7AF0-DE25-1D105B0985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>
            <a:extLst>
              <a:ext uri="{FF2B5EF4-FFF2-40B4-BE49-F238E27FC236}">
                <a16:creationId xmlns:a16="http://schemas.microsoft.com/office/drawing/2014/main" id="{07F55B3B-D848-7E18-5941-C0D4D8AA6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13D1E5E-1C9F-48E1-D8E7-445A71207B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C98CB1EC-C077-4BA1-E0EA-80C5218F2FC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2D2684-271A-4465-ACC6-800A575A2D65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83972" name="Rectangle 6">
            <a:extLst>
              <a:ext uri="{FF2B5EF4-FFF2-40B4-BE49-F238E27FC236}">
                <a16:creationId xmlns:a16="http://schemas.microsoft.com/office/drawing/2014/main" id="{57B69B4C-55EC-6556-E6D0-F08BE78D53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83973" name="Rectangle 7">
            <a:extLst>
              <a:ext uri="{FF2B5EF4-FFF2-40B4-BE49-F238E27FC236}">
                <a16:creationId xmlns:a16="http://schemas.microsoft.com/office/drawing/2014/main" id="{EFDAF894-EE8D-FA83-8BBC-EAD0798D68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093EBE-C25A-4D8C-9F65-660E78F53585}" type="slidenum">
              <a:rPr lang="en-AU" altLang="el-GR" smtClean="0">
                <a:latin typeface="Times New Roman" panose="02020603050405020304" pitchFamily="18" charset="0"/>
              </a:rPr>
              <a:pPr/>
              <a:t>36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83974" name="Rectangle 2">
            <a:extLst>
              <a:ext uri="{FF2B5EF4-FFF2-40B4-BE49-F238E27FC236}">
                <a16:creationId xmlns:a16="http://schemas.microsoft.com/office/drawing/2014/main" id="{D44DA46E-6FCF-FC3E-1684-452DEAC43B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>
            <a:extLst>
              <a:ext uri="{FF2B5EF4-FFF2-40B4-BE49-F238E27FC236}">
                <a16:creationId xmlns:a16="http://schemas.microsoft.com/office/drawing/2014/main" id="{1E5BABC3-5FE0-80D0-B2CD-60FFFA57F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33225325-B483-3575-9906-4868F00173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918E0F4-A8FD-C3FC-24FF-6F058F68F4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875A48-2420-4E03-86C6-6A3B788A653F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86020" name="Rectangle 6">
            <a:extLst>
              <a:ext uri="{FF2B5EF4-FFF2-40B4-BE49-F238E27FC236}">
                <a16:creationId xmlns:a16="http://schemas.microsoft.com/office/drawing/2014/main" id="{CA2342FA-C6AC-2B11-E6E1-340FA1C89C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86021" name="Rectangle 7">
            <a:extLst>
              <a:ext uri="{FF2B5EF4-FFF2-40B4-BE49-F238E27FC236}">
                <a16:creationId xmlns:a16="http://schemas.microsoft.com/office/drawing/2014/main" id="{4527439C-A766-0A76-A0C1-A90DD1ED9D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BBC7DB-2E39-44B4-B931-E977B0B10D99}" type="slidenum">
              <a:rPr lang="en-AU" altLang="el-GR" smtClean="0">
                <a:latin typeface="Times New Roman" panose="02020603050405020304" pitchFamily="18" charset="0"/>
              </a:rPr>
              <a:pPr/>
              <a:t>37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86022" name="Rectangle 2">
            <a:extLst>
              <a:ext uri="{FF2B5EF4-FFF2-40B4-BE49-F238E27FC236}">
                <a16:creationId xmlns:a16="http://schemas.microsoft.com/office/drawing/2014/main" id="{FCC56F32-7644-88EC-72C3-3EDA880137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3" name="Rectangle 3">
            <a:extLst>
              <a:ext uri="{FF2B5EF4-FFF2-40B4-BE49-F238E27FC236}">
                <a16:creationId xmlns:a16="http://schemas.microsoft.com/office/drawing/2014/main" id="{EB43E2B1-E998-B9F8-56E6-529B45576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5F99FA79-362F-22BB-09BE-E9E669361E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1F801AF-A829-4B18-1E36-A09B2DB5212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C522E9-457D-4C9F-B190-E009802244BE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88068" name="Rectangle 6">
            <a:extLst>
              <a:ext uri="{FF2B5EF4-FFF2-40B4-BE49-F238E27FC236}">
                <a16:creationId xmlns:a16="http://schemas.microsoft.com/office/drawing/2014/main" id="{277E9D10-F407-D902-886C-0B29B26E6F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88069" name="Rectangle 7">
            <a:extLst>
              <a:ext uri="{FF2B5EF4-FFF2-40B4-BE49-F238E27FC236}">
                <a16:creationId xmlns:a16="http://schemas.microsoft.com/office/drawing/2014/main" id="{6E71B3EF-77FB-4C40-EF20-0ED0D4818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3D14F9-2175-4DA0-815B-56CED46997A8}" type="slidenum">
              <a:rPr lang="en-AU" altLang="el-GR" smtClean="0">
                <a:latin typeface="Times New Roman" panose="02020603050405020304" pitchFamily="18" charset="0"/>
              </a:rPr>
              <a:pPr/>
              <a:t>38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88070" name="Rectangle 2">
            <a:extLst>
              <a:ext uri="{FF2B5EF4-FFF2-40B4-BE49-F238E27FC236}">
                <a16:creationId xmlns:a16="http://schemas.microsoft.com/office/drawing/2014/main" id="{569F5356-EC16-65E7-B14A-D13815BB4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1" name="Rectangle 3">
            <a:extLst>
              <a:ext uri="{FF2B5EF4-FFF2-40B4-BE49-F238E27FC236}">
                <a16:creationId xmlns:a16="http://schemas.microsoft.com/office/drawing/2014/main" id="{76A304C6-BC64-82C8-5A15-D67A0BA65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9873A251-177E-29FC-67FB-02BE9BA9B5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1AAB791-FA0F-2A09-2B45-0B318611702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475E67-7CA7-4AC8-9CA2-B5F095B402AB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90116" name="Rectangle 6">
            <a:extLst>
              <a:ext uri="{FF2B5EF4-FFF2-40B4-BE49-F238E27FC236}">
                <a16:creationId xmlns:a16="http://schemas.microsoft.com/office/drawing/2014/main" id="{63BB2FC4-5F65-BDEB-41F0-5E0A966B80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90117" name="Rectangle 7">
            <a:extLst>
              <a:ext uri="{FF2B5EF4-FFF2-40B4-BE49-F238E27FC236}">
                <a16:creationId xmlns:a16="http://schemas.microsoft.com/office/drawing/2014/main" id="{FF8343FF-4161-6026-CF3D-1765542DC4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3A6384-9B06-4C04-BCBF-556854EB4C9A}" type="slidenum">
              <a:rPr lang="en-AU" altLang="el-GR" smtClean="0">
                <a:latin typeface="Times New Roman" panose="02020603050405020304" pitchFamily="18" charset="0"/>
              </a:rPr>
              <a:pPr/>
              <a:t>39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90118" name="Rectangle 2">
            <a:extLst>
              <a:ext uri="{FF2B5EF4-FFF2-40B4-BE49-F238E27FC236}">
                <a16:creationId xmlns:a16="http://schemas.microsoft.com/office/drawing/2014/main" id="{083B44D1-EF8E-43FE-C5B3-EC98FB9214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9" name="Rectangle 3">
            <a:extLst>
              <a:ext uri="{FF2B5EF4-FFF2-40B4-BE49-F238E27FC236}">
                <a16:creationId xmlns:a16="http://schemas.microsoft.com/office/drawing/2014/main" id="{D4144D4D-2321-FF45-6460-5A9607DB2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8BAE544-43EB-25DE-70CA-7C6C313FBD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284C35B-5E1F-DD68-5B15-371112EA8D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61B351-BFF0-4826-AB5F-FCF96D28B40A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DEF9646E-770E-3799-AE10-96993C95C9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20485" name="Rectangle 7">
            <a:extLst>
              <a:ext uri="{FF2B5EF4-FFF2-40B4-BE49-F238E27FC236}">
                <a16:creationId xmlns:a16="http://schemas.microsoft.com/office/drawing/2014/main" id="{98073B17-6A9B-AA78-C8FE-AD004E527D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61ABA2-7A33-4E5D-A9DF-DBEF4DFAACA2}" type="slidenum">
              <a:rPr lang="en-AU" altLang="el-GR" smtClean="0">
                <a:latin typeface="Times New Roman" panose="02020603050405020304" pitchFamily="18" charset="0"/>
              </a:rPr>
              <a:pPr/>
              <a:t>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20486" name="Rectangle 2">
            <a:extLst>
              <a:ext uri="{FF2B5EF4-FFF2-40B4-BE49-F238E27FC236}">
                <a16:creationId xmlns:a16="http://schemas.microsoft.com/office/drawing/2014/main" id="{D1F20C4A-71F6-9BDB-58EA-A63324D77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>
            <a:extLst>
              <a:ext uri="{FF2B5EF4-FFF2-40B4-BE49-F238E27FC236}">
                <a16:creationId xmlns:a16="http://schemas.microsoft.com/office/drawing/2014/main" id="{0EF190F7-95E2-BB16-EC78-1DB13B2B8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E2791AD5-6F9D-76D5-E40D-D5DDF2AE33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86B7956D-2C56-B3A5-DA5B-698839B374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1E210B-D542-479F-B628-D2A7BAA7F0EF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92164" name="Rectangle 6">
            <a:extLst>
              <a:ext uri="{FF2B5EF4-FFF2-40B4-BE49-F238E27FC236}">
                <a16:creationId xmlns:a16="http://schemas.microsoft.com/office/drawing/2014/main" id="{A17F232F-6331-08A4-AD15-62D10EB1D4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92165" name="Rectangle 7">
            <a:extLst>
              <a:ext uri="{FF2B5EF4-FFF2-40B4-BE49-F238E27FC236}">
                <a16:creationId xmlns:a16="http://schemas.microsoft.com/office/drawing/2014/main" id="{69F2E966-DB71-45B3-6976-2F7BBAFD85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FF9D87-CF58-4ACE-B438-A247C3FCB29F}" type="slidenum">
              <a:rPr lang="en-AU" altLang="el-GR" smtClean="0">
                <a:latin typeface="Times New Roman" panose="02020603050405020304" pitchFamily="18" charset="0"/>
              </a:rPr>
              <a:pPr/>
              <a:t>40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92166" name="Rectangle 2">
            <a:extLst>
              <a:ext uri="{FF2B5EF4-FFF2-40B4-BE49-F238E27FC236}">
                <a16:creationId xmlns:a16="http://schemas.microsoft.com/office/drawing/2014/main" id="{958AC1EC-C76C-A787-02B6-8E7478BBCD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7" name="Rectangle 3">
            <a:extLst>
              <a:ext uri="{FF2B5EF4-FFF2-40B4-BE49-F238E27FC236}">
                <a16:creationId xmlns:a16="http://schemas.microsoft.com/office/drawing/2014/main" id="{74621230-2F0D-5135-886D-6FA9A855F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1CB3662A-8B9D-DBB0-E8D3-2EB1007710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4C0A18BD-0861-1137-A91B-F7C0618980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282917-1DF8-4BBC-AB94-7368784EB3E7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94212" name="Rectangle 6">
            <a:extLst>
              <a:ext uri="{FF2B5EF4-FFF2-40B4-BE49-F238E27FC236}">
                <a16:creationId xmlns:a16="http://schemas.microsoft.com/office/drawing/2014/main" id="{40F61750-458C-5318-D92B-9A977E2180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94213" name="Rectangle 7">
            <a:extLst>
              <a:ext uri="{FF2B5EF4-FFF2-40B4-BE49-F238E27FC236}">
                <a16:creationId xmlns:a16="http://schemas.microsoft.com/office/drawing/2014/main" id="{5EFA813C-3B08-2E6D-2FDD-EFF4EDF0A4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98674F-40D6-45B9-B616-03FE862BA074}" type="slidenum">
              <a:rPr lang="en-AU" altLang="el-GR" smtClean="0">
                <a:latin typeface="Times New Roman" panose="02020603050405020304" pitchFamily="18" charset="0"/>
              </a:rPr>
              <a:pPr/>
              <a:t>41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94214" name="Rectangle 2">
            <a:extLst>
              <a:ext uri="{FF2B5EF4-FFF2-40B4-BE49-F238E27FC236}">
                <a16:creationId xmlns:a16="http://schemas.microsoft.com/office/drawing/2014/main" id="{9F15350E-E9E5-B918-FF1C-01E3158809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5" name="Rectangle 3">
            <a:extLst>
              <a:ext uri="{FF2B5EF4-FFF2-40B4-BE49-F238E27FC236}">
                <a16:creationId xmlns:a16="http://schemas.microsoft.com/office/drawing/2014/main" id="{FAC9515A-BA29-C0E4-17BE-B7EF2EE34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2D446F9-A9A4-7C0A-9F57-94C059D9D7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CB819779-E00D-7AA7-FCED-452206BA690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19E4AA-C0FC-4773-98B4-A5F5E400AF0A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96260" name="Rectangle 6">
            <a:extLst>
              <a:ext uri="{FF2B5EF4-FFF2-40B4-BE49-F238E27FC236}">
                <a16:creationId xmlns:a16="http://schemas.microsoft.com/office/drawing/2014/main" id="{F3EF79EE-8330-4023-C662-A0D6ECC196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96261" name="Rectangle 7">
            <a:extLst>
              <a:ext uri="{FF2B5EF4-FFF2-40B4-BE49-F238E27FC236}">
                <a16:creationId xmlns:a16="http://schemas.microsoft.com/office/drawing/2014/main" id="{B40BC28B-CF08-D527-B5D0-F68CF6258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50B19A-1B69-4D39-BBE1-3824F8E8BCC2}" type="slidenum">
              <a:rPr lang="en-AU" altLang="el-GR" smtClean="0">
                <a:latin typeface="Times New Roman" panose="02020603050405020304" pitchFamily="18" charset="0"/>
              </a:rPr>
              <a:pPr/>
              <a:t>42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96262" name="Rectangle 2">
            <a:extLst>
              <a:ext uri="{FF2B5EF4-FFF2-40B4-BE49-F238E27FC236}">
                <a16:creationId xmlns:a16="http://schemas.microsoft.com/office/drawing/2014/main" id="{9FCBFEA9-6E31-478D-E3D6-1A9B27F309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3" name="Rectangle 3">
            <a:extLst>
              <a:ext uri="{FF2B5EF4-FFF2-40B4-BE49-F238E27FC236}">
                <a16:creationId xmlns:a16="http://schemas.microsoft.com/office/drawing/2014/main" id="{8E8F9E1F-B8AD-FDEE-2E4D-DDBFEB87C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5E32B78A-7B05-BA0E-8581-CE4730A5E5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BC1E368C-D840-394A-DDEF-7C45B64D10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AA9175-F3EE-494B-8D62-6570BA8F45E3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98308" name="Rectangle 6">
            <a:extLst>
              <a:ext uri="{FF2B5EF4-FFF2-40B4-BE49-F238E27FC236}">
                <a16:creationId xmlns:a16="http://schemas.microsoft.com/office/drawing/2014/main" id="{8755B0F8-05D4-0BF9-7DFF-336A1D97E8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98309" name="Rectangle 7">
            <a:extLst>
              <a:ext uri="{FF2B5EF4-FFF2-40B4-BE49-F238E27FC236}">
                <a16:creationId xmlns:a16="http://schemas.microsoft.com/office/drawing/2014/main" id="{C0844DA3-2DB3-B9DA-1A82-C0B981C090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9E68BC-F1FB-4CA7-A5FB-CAB9758CC711}" type="slidenum">
              <a:rPr lang="en-AU" altLang="el-GR" smtClean="0">
                <a:latin typeface="Times New Roman" panose="02020603050405020304" pitchFamily="18" charset="0"/>
              </a:rPr>
              <a:pPr/>
              <a:t>43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98310" name="Rectangle 2">
            <a:extLst>
              <a:ext uri="{FF2B5EF4-FFF2-40B4-BE49-F238E27FC236}">
                <a16:creationId xmlns:a16="http://schemas.microsoft.com/office/drawing/2014/main" id="{EA3AEB5F-8090-144D-8C71-49C465AC1A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>
            <a:extLst>
              <a:ext uri="{FF2B5EF4-FFF2-40B4-BE49-F238E27FC236}">
                <a16:creationId xmlns:a16="http://schemas.microsoft.com/office/drawing/2014/main" id="{DC3773DC-F829-E1CC-B6E7-DF566E84B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4DD0B1D-550E-5267-564F-ABD67815F3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603ACCA1-1B11-2B13-7330-8D40DED030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7FCD9-3245-45B0-9AAE-FF5ADD0FD308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00356" name="Rectangle 6">
            <a:extLst>
              <a:ext uri="{FF2B5EF4-FFF2-40B4-BE49-F238E27FC236}">
                <a16:creationId xmlns:a16="http://schemas.microsoft.com/office/drawing/2014/main" id="{1B05BF21-2B74-70C6-3E4F-86C604A827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00357" name="Rectangle 7">
            <a:extLst>
              <a:ext uri="{FF2B5EF4-FFF2-40B4-BE49-F238E27FC236}">
                <a16:creationId xmlns:a16="http://schemas.microsoft.com/office/drawing/2014/main" id="{80554EF9-25CB-6AE4-F59C-EB0663FA9A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363640-E890-44C2-B50D-8C07E123F01C}" type="slidenum">
              <a:rPr lang="en-AU" altLang="el-GR" smtClean="0">
                <a:latin typeface="Times New Roman" panose="02020603050405020304" pitchFamily="18" charset="0"/>
              </a:rPr>
              <a:pPr/>
              <a:t>44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00358" name="Rectangle 2">
            <a:extLst>
              <a:ext uri="{FF2B5EF4-FFF2-40B4-BE49-F238E27FC236}">
                <a16:creationId xmlns:a16="http://schemas.microsoft.com/office/drawing/2014/main" id="{3AA322C9-F609-6A72-9E62-25471100D8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>
            <a:extLst>
              <a:ext uri="{FF2B5EF4-FFF2-40B4-BE49-F238E27FC236}">
                <a16:creationId xmlns:a16="http://schemas.microsoft.com/office/drawing/2014/main" id="{7A57325A-F949-E966-28F6-F232DA56C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0F7B0B3-2026-E44A-1435-59E1DF6E87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077C3C2-D48E-52D4-03E5-6F96BC1B193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458107-35EE-424A-9AF4-AB6B70A9B4AC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02404" name="Rectangle 6">
            <a:extLst>
              <a:ext uri="{FF2B5EF4-FFF2-40B4-BE49-F238E27FC236}">
                <a16:creationId xmlns:a16="http://schemas.microsoft.com/office/drawing/2014/main" id="{BF798B58-2849-5D77-E87F-450D043624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02405" name="Rectangle 7">
            <a:extLst>
              <a:ext uri="{FF2B5EF4-FFF2-40B4-BE49-F238E27FC236}">
                <a16:creationId xmlns:a16="http://schemas.microsoft.com/office/drawing/2014/main" id="{F92C742E-AE26-283E-2062-4CDFD7C1B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8A4DF-489D-43BD-A544-4E0F21A71931}" type="slidenum">
              <a:rPr lang="en-AU" altLang="el-GR" smtClean="0">
                <a:latin typeface="Times New Roman" panose="02020603050405020304" pitchFamily="18" charset="0"/>
              </a:rPr>
              <a:pPr/>
              <a:t>45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02406" name="Rectangle 2">
            <a:extLst>
              <a:ext uri="{FF2B5EF4-FFF2-40B4-BE49-F238E27FC236}">
                <a16:creationId xmlns:a16="http://schemas.microsoft.com/office/drawing/2014/main" id="{48E71AD3-3C6E-9A22-5288-709E572C4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7" name="Rectangle 3">
            <a:extLst>
              <a:ext uri="{FF2B5EF4-FFF2-40B4-BE49-F238E27FC236}">
                <a16:creationId xmlns:a16="http://schemas.microsoft.com/office/drawing/2014/main" id="{76FCBD58-364B-EA61-4837-1375C349A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AF78D4A0-4B45-433B-C1B7-8BC9747A65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CA7F4FC-53A9-E073-5BF0-560CAD3FEA6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7CAA6A-0ACB-44FE-96D9-443E11B44081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04452" name="Rectangle 6">
            <a:extLst>
              <a:ext uri="{FF2B5EF4-FFF2-40B4-BE49-F238E27FC236}">
                <a16:creationId xmlns:a16="http://schemas.microsoft.com/office/drawing/2014/main" id="{9E6D536D-93C1-F5BF-C6D8-784B46AACA9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04453" name="Rectangle 7">
            <a:extLst>
              <a:ext uri="{FF2B5EF4-FFF2-40B4-BE49-F238E27FC236}">
                <a16:creationId xmlns:a16="http://schemas.microsoft.com/office/drawing/2014/main" id="{FFB4AC3A-647E-13AF-ECD8-916E5F5798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AEE33D-1930-41F3-AE92-EFAB383F080A}" type="slidenum">
              <a:rPr lang="en-AU" altLang="el-GR" smtClean="0">
                <a:latin typeface="Times New Roman" panose="02020603050405020304" pitchFamily="18" charset="0"/>
              </a:rPr>
              <a:pPr/>
              <a:t>46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04454" name="Rectangle 2">
            <a:extLst>
              <a:ext uri="{FF2B5EF4-FFF2-40B4-BE49-F238E27FC236}">
                <a16:creationId xmlns:a16="http://schemas.microsoft.com/office/drawing/2014/main" id="{E4E0C463-DAAE-8968-F7DB-155F16BFDB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5" name="Rectangle 3">
            <a:extLst>
              <a:ext uri="{FF2B5EF4-FFF2-40B4-BE49-F238E27FC236}">
                <a16:creationId xmlns:a16="http://schemas.microsoft.com/office/drawing/2014/main" id="{F09CF4E4-44EC-B11C-C45B-5826900B2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04B6597-79BE-8801-880F-2348D563F7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333F309E-58DE-3517-53C3-AFC83FF14F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95CC86-FD76-44A2-8A5D-709EA52A89BF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06500" name="Rectangle 6">
            <a:extLst>
              <a:ext uri="{FF2B5EF4-FFF2-40B4-BE49-F238E27FC236}">
                <a16:creationId xmlns:a16="http://schemas.microsoft.com/office/drawing/2014/main" id="{1D669154-9A86-CBC6-C609-EADB07E16C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06501" name="Rectangle 7">
            <a:extLst>
              <a:ext uri="{FF2B5EF4-FFF2-40B4-BE49-F238E27FC236}">
                <a16:creationId xmlns:a16="http://schemas.microsoft.com/office/drawing/2014/main" id="{AF2B7535-3ECF-4146-AF5C-389DC66767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6DEB94-473E-415F-8A08-3644EFC5C924}" type="slidenum">
              <a:rPr lang="en-AU" altLang="el-GR" smtClean="0">
                <a:latin typeface="Times New Roman" panose="02020603050405020304" pitchFamily="18" charset="0"/>
              </a:rPr>
              <a:pPr/>
              <a:t>47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06502" name="Rectangle 2">
            <a:extLst>
              <a:ext uri="{FF2B5EF4-FFF2-40B4-BE49-F238E27FC236}">
                <a16:creationId xmlns:a16="http://schemas.microsoft.com/office/drawing/2014/main" id="{CA080C57-B19C-FD14-92CF-C509030862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3" name="Rectangle 3">
            <a:extLst>
              <a:ext uri="{FF2B5EF4-FFF2-40B4-BE49-F238E27FC236}">
                <a16:creationId xmlns:a16="http://schemas.microsoft.com/office/drawing/2014/main" id="{B9DA70BF-3BDF-C91E-BF7A-0489033E5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C97F09F2-AECE-33EA-90FC-25EF9D41B3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99A72EF0-CD5C-4B5C-45B7-AE7A7E4BE6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D91D40-D344-49C3-B813-867D0A13F08D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08548" name="Rectangle 6">
            <a:extLst>
              <a:ext uri="{FF2B5EF4-FFF2-40B4-BE49-F238E27FC236}">
                <a16:creationId xmlns:a16="http://schemas.microsoft.com/office/drawing/2014/main" id="{43315039-B2E6-B165-3819-72BA8CAF5CA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08549" name="Rectangle 7">
            <a:extLst>
              <a:ext uri="{FF2B5EF4-FFF2-40B4-BE49-F238E27FC236}">
                <a16:creationId xmlns:a16="http://schemas.microsoft.com/office/drawing/2014/main" id="{5E84EBE1-72A6-7717-D636-7BCE3B4A5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4CAD40-EE55-4DA5-ACBE-F18B3E610136}" type="slidenum">
              <a:rPr lang="en-AU" altLang="el-GR" smtClean="0">
                <a:latin typeface="Times New Roman" panose="02020603050405020304" pitchFamily="18" charset="0"/>
              </a:rPr>
              <a:pPr/>
              <a:t>48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08550" name="Rectangle 2">
            <a:extLst>
              <a:ext uri="{FF2B5EF4-FFF2-40B4-BE49-F238E27FC236}">
                <a16:creationId xmlns:a16="http://schemas.microsoft.com/office/drawing/2014/main" id="{8A5E7C3D-9857-7962-8D95-878D5AD3DD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1" name="Rectangle 3">
            <a:extLst>
              <a:ext uri="{FF2B5EF4-FFF2-40B4-BE49-F238E27FC236}">
                <a16:creationId xmlns:a16="http://schemas.microsoft.com/office/drawing/2014/main" id="{724AD80F-A98C-0E0F-B37C-5E06602B3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6CBB93E2-160F-FD56-B843-C69AA4C1D8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53D6D99C-9496-EACE-1277-C3A39BB95DD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D91183-C60E-4EC3-932D-8E1F97D7926C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10596" name="Rectangle 6">
            <a:extLst>
              <a:ext uri="{FF2B5EF4-FFF2-40B4-BE49-F238E27FC236}">
                <a16:creationId xmlns:a16="http://schemas.microsoft.com/office/drawing/2014/main" id="{E66C669D-9F70-1626-6C94-D0AC0D0D70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10597" name="Rectangle 7">
            <a:extLst>
              <a:ext uri="{FF2B5EF4-FFF2-40B4-BE49-F238E27FC236}">
                <a16:creationId xmlns:a16="http://schemas.microsoft.com/office/drawing/2014/main" id="{F329BC46-D07A-B94C-8A89-A193DFB83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B9968D-8BB8-4EA9-9042-6833A2CC8865}" type="slidenum">
              <a:rPr lang="en-AU" altLang="el-GR" smtClean="0">
                <a:latin typeface="Times New Roman" panose="02020603050405020304" pitchFamily="18" charset="0"/>
              </a:rPr>
              <a:pPr/>
              <a:t>49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10598" name="Rectangle 2">
            <a:extLst>
              <a:ext uri="{FF2B5EF4-FFF2-40B4-BE49-F238E27FC236}">
                <a16:creationId xmlns:a16="http://schemas.microsoft.com/office/drawing/2014/main" id="{18F8174F-4ADF-3FF0-A08F-24A87548F4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9" name="Rectangle 3">
            <a:extLst>
              <a:ext uri="{FF2B5EF4-FFF2-40B4-BE49-F238E27FC236}">
                <a16:creationId xmlns:a16="http://schemas.microsoft.com/office/drawing/2014/main" id="{6F340552-8103-EF4A-270D-3E7B9F85A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F63C432-E56C-9A8F-9AE1-1CA2FF7746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020958A-CB16-4796-D3AD-4E43937ACF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DAF020-2D7E-499F-9D35-0C3FBC35318D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22532" name="Rectangle 6">
            <a:extLst>
              <a:ext uri="{FF2B5EF4-FFF2-40B4-BE49-F238E27FC236}">
                <a16:creationId xmlns:a16="http://schemas.microsoft.com/office/drawing/2014/main" id="{606882BD-1974-3119-EF24-EC1BC77F475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22533" name="Rectangle 7">
            <a:extLst>
              <a:ext uri="{FF2B5EF4-FFF2-40B4-BE49-F238E27FC236}">
                <a16:creationId xmlns:a16="http://schemas.microsoft.com/office/drawing/2014/main" id="{46B17584-442A-BACD-C1AC-727C8FF2C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C94132-5264-4B59-8D90-4181024F942D}" type="slidenum">
              <a:rPr lang="en-AU" altLang="el-GR" smtClean="0">
                <a:latin typeface="Times New Roman" panose="02020603050405020304" pitchFamily="18" charset="0"/>
              </a:rPr>
              <a:pPr/>
              <a:t>5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22534" name="Rectangle 2">
            <a:extLst>
              <a:ext uri="{FF2B5EF4-FFF2-40B4-BE49-F238E27FC236}">
                <a16:creationId xmlns:a16="http://schemas.microsoft.com/office/drawing/2014/main" id="{343FF95D-3795-F939-E089-13DCB594D9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5" name="Rectangle 3">
            <a:extLst>
              <a:ext uri="{FF2B5EF4-FFF2-40B4-BE49-F238E27FC236}">
                <a16:creationId xmlns:a16="http://schemas.microsoft.com/office/drawing/2014/main" id="{7E7553D0-8F3D-F2D7-D4B8-5AAD8CE4B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0F99B099-4E66-422F-C34A-329A94310A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79DCC101-2CB3-F5A4-0F14-33A001B4795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B2C7ED-B86E-4BCE-91C0-C89939A42B0A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12644" name="Rectangle 6">
            <a:extLst>
              <a:ext uri="{FF2B5EF4-FFF2-40B4-BE49-F238E27FC236}">
                <a16:creationId xmlns:a16="http://schemas.microsoft.com/office/drawing/2014/main" id="{4C3B01B0-D5BC-C06A-5AB2-16D8957B17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12645" name="Rectangle 7">
            <a:extLst>
              <a:ext uri="{FF2B5EF4-FFF2-40B4-BE49-F238E27FC236}">
                <a16:creationId xmlns:a16="http://schemas.microsoft.com/office/drawing/2014/main" id="{62FBA175-35E3-A1B0-E85E-3F5D138EF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A90BD2-BAAB-4A4E-9E5B-430B13C5776D}" type="slidenum">
              <a:rPr lang="en-AU" altLang="el-GR" smtClean="0">
                <a:latin typeface="Times New Roman" panose="02020603050405020304" pitchFamily="18" charset="0"/>
              </a:rPr>
              <a:pPr/>
              <a:t>50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12646" name="Rectangle 2">
            <a:extLst>
              <a:ext uri="{FF2B5EF4-FFF2-40B4-BE49-F238E27FC236}">
                <a16:creationId xmlns:a16="http://schemas.microsoft.com/office/drawing/2014/main" id="{2E5230C7-C937-CDDF-F882-BE2BB16E40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7" name="Rectangle 3">
            <a:extLst>
              <a:ext uri="{FF2B5EF4-FFF2-40B4-BE49-F238E27FC236}">
                <a16:creationId xmlns:a16="http://schemas.microsoft.com/office/drawing/2014/main" id="{D4EF2038-6F4B-6ED1-4505-768ACCAD3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087F9376-8009-0A48-3225-FC3E233AB0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E73914DC-58CE-60BD-24F8-27C37CE37DA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DC51DA-D352-4F79-811E-7F0DEFFDE64E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14692" name="Rectangle 6">
            <a:extLst>
              <a:ext uri="{FF2B5EF4-FFF2-40B4-BE49-F238E27FC236}">
                <a16:creationId xmlns:a16="http://schemas.microsoft.com/office/drawing/2014/main" id="{71AFD63B-57D4-8C23-66C2-4142F08770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14693" name="Rectangle 7">
            <a:extLst>
              <a:ext uri="{FF2B5EF4-FFF2-40B4-BE49-F238E27FC236}">
                <a16:creationId xmlns:a16="http://schemas.microsoft.com/office/drawing/2014/main" id="{B545FBAF-F8EC-EAE1-1C68-86A854F6C3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2AE92F-61D2-4575-9AE8-895D4DF1B364}" type="slidenum">
              <a:rPr lang="en-AU" altLang="el-GR" smtClean="0">
                <a:latin typeface="Times New Roman" panose="02020603050405020304" pitchFamily="18" charset="0"/>
              </a:rPr>
              <a:pPr/>
              <a:t>51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14694" name="Rectangle 2">
            <a:extLst>
              <a:ext uri="{FF2B5EF4-FFF2-40B4-BE49-F238E27FC236}">
                <a16:creationId xmlns:a16="http://schemas.microsoft.com/office/drawing/2014/main" id="{6508B8DD-E9A9-8BFD-5F53-5199B6A495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5" name="Rectangle 3">
            <a:extLst>
              <a:ext uri="{FF2B5EF4-FFF2-40B4-BE49-F238E27FC236}">
                <a16:creationId xmlns:a16="http://schemas.microsoft.com/office/drawing/2014/main" id="{FFDD547B-0F6C-B93F-7733-EDA2C68C2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3201E353-EBA3-DD83-5D82-588852D07F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495AA5C-B937-846E-8876-412D1868A5C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85C4F0-1272-44E8-A94D-D97FC2ED7ED3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16740" name="Rectangle 6">
            <a:extLst>
              <a:ext uri="{FF2B5EF4-FFF2-40B4-BE49-F238E27FC236}">
                <a16:creationId xmlns:a16="http://schemas.microsoft.com/office/drawing/2014/main" id="{056C68F7-8296-FB4F-3179-AC6F576072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16741" name="Rectangle 7">
            <a:extLst>
              <a:ext uri="{FF2B5EF4-FFF2-40B4-BE49-F238E27FC236}">
                <a16:creationId xmlns:a16="http://schemas.microsoft.com/office/drawing/2014/main" id="{1EBF40C8-7530-D23B-63B7-0CEADD6982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3F15CC-817A-46C8-9385-7849BCC31833}" type="slidenum">
              <a:rPr lang="en-AU" altLang="el-GR" smtClean="0">
                <a:latin typeface="Times New Roman" panose="02020603050405020304" pitchFamily="18" charset="0"/>
              </a:rPr>
              <a:pPr/>
              <a:t>52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16742" name="Rectangle 2">
            <a:extLst>
              <a:ext uri="{FF2B5EF4-FFF2-40B4-BE49-F238E27FC236}">
                <a16:creationId xmlns:a16="http://schemas.microsoft.com/office/drawing/2014/main" id="{7718FF22-8648-0437-C70F-919DA7DF40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3" name="Rectangle 3">
            <a:extLst>
              <a:ext uri="{FF2B5EF4-FFF2-40B4-BE49-F238E27FC236}">
                <a16:creationId xmlns:a16="http://schemas.microsoft.com/office/drawing/2014/main" id="{101D90F2-9319-E56C-2877-30408715A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A67CA930-BD41-AE10-6EF7-5D0B1A31F1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5F814D3F-DE44-9631-CF4B-B98E662ECE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FB2458-4119-4F27-9A1F-7232BE923DDC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18788" name="Rectangle 6">
            <a:extLst>
              <a:ext uri="{FF2B5EF4-FFF2-40B4-BE49-F238E27FC236}">
                <a16:creationId xmlns:a16="http://schemas.microsoft.com/office/drawing/2014/main" id="{BBC3A5DF-5DF1-F661-0C5D-3790AB1A40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18789" name="Rectangle 7">
            <a:extLst>
              <a:ext uri="{FF2B5EF4-FFF2-40B4-BE49-F238E27FC236}">
                <a16:creationId xmlns:a16="http://schemas.microsoft.com/office/drawing/2014/main" id="{CAA254E7-2DD8-036E-241F-4BDFCB6813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74B0A5-6C20-4B47-B258-0BB4A1B0E2E1}" type="slidenum">
              <a:rPr lang="en-AU" altLang="el-GR" smtClean="0">
                <a:latin typeface="Times New Roman" panose="02020603050405020304" pitchFamily="18" charset="0"/>
              </a:rPr>
              <a:pPr/>
              <a:t>53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18790" name="Rectangle 2">
            <a:extLst>
              <a:ext uri="{FF2B5EF4-FFF2-40B4-BE49-F238E27FC236}">
                <a16:creationId xmlns:a16="http://schemas.microsoft.com/office/drawing/2014/main" id="{37C1F6CB-F9EE-0EFD-89E3-26452DCEEF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91" name="Rectangle 3">
            <a:extLst>
              <a:ext uri="{FF2B5EF4-FFF2-40B4-BE49-F238E27FC236}">
                <a16:creationId xmlns:a16="http://schemas.microsoft.com/office/drawing/2014/main" id="{F724C339-0777-AA25-4807-94A76F331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394A9098-E5C9-7D51-7F9D-369B9421E8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B039A3D8-24A3-9219-24F9-9C2AAD8CBA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8EB73E-B25D-4B3B-925C-80DCC371D451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20836" name="Rectangle 6">
            <a:extLst>
              <a:ext uri="{FF2B5EF4-FFF2-40B4-BE49-F238E27FC236}">
                <a16:creationId xmlns:a16="http://schemas.microsoft.com/office/drawing/2014/main" id="{E8A6AE9D-AE7E-FEAE-B650-5FC345B56D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20837" name="Rectangle 7">
            <a:extLst>
              <a:ext uri="{FF2B5EF4-FFF2-40B4-BE49-F238E27FC236}">
                <a16:creationId xmlns:a16="http://schemas.microsoft.com/office/drawing/2014/main" id="{571D934A-A315-E156-2C13-3D857F7968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A91A88-D214-41E1-B24D-07DA33A03EEC}" type="slidenum">
              <a:rPr lang="en-AU" altLang="el-GR" smtClean="0">
                <a:latin typeface="Times New Roman" panose="02020603050405020304" pitchFamily="18" charset="0"/>
              </a:rPr>
              <a:pPr/>
              <a:t>54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20838" name="Rectangle 2">
            <a:extLst>
              <a:ext uri="{FF2B5EF4-FFF2-40B4-BE49-F238E27FC236}">
                <a16:creationId xmlns:a16="http://schemas.microsoft.com/office/drawing/2014/main" id="{C67EF836-968C-6FB3-D2EA-F4C76EAF8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9" name="Rectangle 3">
            <a:extLst>
              <a:ext uri="{FF2B5EF4-FFF2-40B4-BE49-F238E27FC236}">
                <a16:creationId xmlns:a16="http://schemas.microsoft.com/office/drawing/2014/main" id="{1D6D7462-2469-7625-8ADE-F62EEFD82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642AB05D-0043-9CA7-E7DF-6B6A5E8BF0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54731267-02FE-1FF5-6FEA-876FABC8293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CEBECA-D5DC-4EED-921D-B0003843DC3E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22884" name="Rectangle 6">
            <a:extLst>
              <a:ext uri="{FF2B5EF4-FFF2-40B4-BE49-F238E27FC236}">
                <a16:creationId xmlns:a16="http://schemas.microsoft.com/office/drawing/2014/main" id="{C11618EA-6558-997A-9A54-F1B4B8706D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22885" name="Rectangle 7">
            <a:extLst>
              <a:ext uri="{FF2B5EF4-FFF2-40B4-BE49-F238E27FC236}">
                <a16:creationId xmlns:a16="http://schemas.microsoft.com/office/drawing/2014/main" id="{B9F98BCF-1651-FCF3-5CB7-241186978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0C330E-F47E-43BE-BE38-0AEDE6E713E7}" type="slidenum">
              <a:rPr lang="en-AU" altLang="el-GR" smtClean="0">
                <a:latin typeface="Times New Roman" panose="02020603050405020304" pitchFamily="18" charset="0"/>
              </a:rPr>
              <a:pPr/>
              <a:t>55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22886" name="Rectangle 2">
            <a:extLst>
              <a:ext uri="{FF2B5EF4-FFF2-40B4-BE49-F238E27FC236}">
                <a16:creationId xmlns:a16="http://schemas.microsoft.com/office/drawing/2014/main" id="{762DAD7F-A0EA-7BBC-6E85-65E7EA6D34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7" name="Rectangle 3">
            <a:extLst>
              <a:ext uri="{FF2B5EF4-FFF2-40B4-BE49-F238E27FC236}">
                <a16:creationId xmlns:a16="http://schemas.microsoft.com/office/drawing/2014/main" id="{BAB20A6B-4297-709D-2A37-8B450B0A8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4F033517-9242-CBD4-B35F-1463C7AAF5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69DF500C-821D-4F71-5213-B5F1D4BFB0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E8998F-4BA9-47F3-9676-C5F594C9DE0C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24932" name="Rectangle 6">
            <a:extLst>
              <a:ext uri="{FF2B5EF4-FFF2-40B4-BE49-F238E27FC236}">
                <a16:creationId xmlns:a16="http://schemas.microsoft.com/office/drawing/2014/main" id="{7E8D4D36-A4C0-1F47-46B2-0EE325E606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24933" name="Rectangle 7">
            <a:extLst>
              <a:ext uri="{FF2B5EF4-FFF2-40B4-BE49-F238E27FC236}">
                <a16:creationId xmlns:a16="http://schemas.microsoft.com/office/drawing/2014/main" id="{24566C18-7B7D-71B1-48E4-AE78B98A19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423B04-A8E9-4E0E-991F-C0704F034EFF}" type="slidenum">
              <a:rPr lang="en-AU" altLang="el-GR" smtClean="0">
                <a:latin typeface="Times New Roman" panose="02020603050405020304" pitchFamily="18" charset="0"/>
              </a:rPr>
              <a:pPr/>
              <a:t>56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24934" name="Rectangle 2">
            <a:extLst>
              <a:ext uri="{FF2B5EF4-FFF2-40B4-BE49-F238E27FC236}">
                <a16:creationId xmlns:a16="http://schemas.microsoft.com/office/drawing/2014/main" id="{52A77148-5AEE-427D-7A4A-A6B0FF0A47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5" name="Rectangle 3">
            <a:extLst>
              <a:ext uri="{FF2B5EF4-FFF2-40B4-BE49-F238E27FC236}">
                <a16:creationId xmlns:a16="http://schemas.microsoft.com/office/drawing/2014/main" id="{2D1B6FFF-2502-2862-331E-0F04FF755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1F0030C3-7EC3-47F9-C844-15D4BF8D8A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372C4E1C-EC9B-35E3-0879-7E73C4ED3C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85E9FE-FB46-4017-A911-9935F93764EF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26980" name="Rectangle 6">
            <a:extLst>
              <a:ext uri="{FF2B5EF4-FFF2-40B4-BE49-F238E27FC236}">
                <a16:creationId xmlns:a16="http://schemas.microsoft.com/office/drawing/2014/main" id="{3FFE9B10-5F75-282C-26F4-9D686B78E0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26981" name="Rectangle 7">
            <a:extLst>
              <a:ext uri="{FF2B5EF4-FFF2-40B4-BE49-F238E27FC236}">
                <a16:creationId xmlns:a16="http://schemas.microsoft.com/office/drawing/2014/main" id="{BD90D7A8-29F9-9E6D-857F-0D6C192B15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9EF118-E52B-4C1C-AAE6-B666B780ABBB}" type="slidenum">
              <a:rPr lang="en-AU" altLang="el-GR" smtClean="0">
                <a:latin typeface="Times New Roman" panose="02020603050405020304" pitchFamily="18" charset="0"/>
              </a:rPr>
              <a:pPr/>
              <a:t>57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26982" name="Rectangle 2">
            <a:extLst>
              <a:ext uri="{FF2B5EF4-FFF2-40B4-BE49-F238E27FC236}">
                <a16:creationId xmlns:a16="http://schemas.microsoft.com/office/drawing/2014/main" id="{2873526F-5589-4AD0-397B-36C1F483B6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3" name="Rectangle 3">
            <a:extLst>
              <a:ext uri="{FF2B5EF4-FFF2-40B4-BE49-F238E27FC236}">
                <a16:creationId xmlns:a16="http://schemas.microsoft.com/office/drawing/2014/main" id="{8ED79282-F91F-A583-1DE8-FA4CABF5D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8A5E4394-A98C-2397-54CD-208C677837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3555F381-72B1-8D2C-1C9B-2CF23011BE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41FF56-374E-4E0F-9C99-05237222ADE4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29028" name="Rectangle 6">
            <a:extLst>
              <a:ext uri="{FF2B5EF4-FFF2-40B4-BE49-F238E27FC236}">
                <a16:creationId xmlns:a16="http://schemas.microsoft.com/office/drawing/2014/main" id="{5B202E64-2449-7AC6-599F-A7130B4F6C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29029" name="Rectangle 7">
            <a:extLst>
              <a:ext uri="{FF2B5EF4-FFF2-40B4-BE49-F238E27FC236}">
                <a16:creationId xmlns:a16="http://schemas.microsoft.com/office/drawing/2014/main" id="{7F1E0E68-E934-348D-ED22-27F0DA6567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DACA2-9622-4CAF-BB14-DCD511773F44}" type="slidenum">
              <a:rPr lang="en-AU" altLang="el-GR" smtClean="0">
                <a:latin typeface="Times New Roman" panose="02020603050405020304" pitchFamily="18" charset="0"/>
              </a:rPr>
              <a:pPr/>
              <a:t>58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29030" name="Rectangle 2">
            <a:extLst>
              <a:ext uri="{FF2B5EF4-FFF2-40B4-BE49-F238E27FC236}">
                <a16:creationId xmlns:a16="http://schemas.microsoft.com/office/drawing/2014/main" id="{8953DDE3-F93D-7629-908D-34E7163514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31" name="Rectangle 3">
            <a:extLst>
              <a:ext uri="{FF2B5EF4-FFF2-40B4-BE49-F238E27FC236}">
                <a16:creationId xmlns:a16="http://schemas.microsoft.com/office/drawing/2014/main" id="{FF602250-7ACD-02CD-01DD-336C042DC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BF4973BB-2352-9A99-A47D-95D288612D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93FE9792-7271-60A8-47EF-8D85C29BAD2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99967F-D7FB-47D8-BDEA-B24C48DFB3E1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31076" name="Rectangle 6">
            <a:extLst>
              <a:ext uri="{FF2B5EF4-FFF2-40B4-BE49-F238E27FC236}">
                <a16:creationId xmlns:a16="http://schemas.microsoft.com/office/drawing/2014/main" id="{E9D0F917-BB09-F8BA-0A32-265CBF7A8B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31077" name="Rectangle 7">
            <a:extLst>
              <a:ext uri="{FF2B5EF4-FFF2-40B4-BE49-F238E27FC236}">
                <a16:creationId xmlns:a16="http://schemas.microsoft.com/office/drawing/2014/main" id="{1F386DD8-90BF-2462-32E9-82EA8B75B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34E355-D9D5-4657-8B49-8EA8063CD5BD}" type="slidenum">
              <a:rPr lang="en-AU" altLang="el-GR" smtClean="0">
                <a:latin typeface="Times New Roman" panose="02020603050405020304" pitchFamily="18" charset="0"/>
              </a:rPr>
              <a:pPr/>
              <a:t>59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31078" name="Rectangle 2">
            <a:extLst>
              <a:ext uri="{FF2B5EF4-FFF2-40B4-BE49-F238E27FC236}">
                <a16:creationId xmlns:a16="http://schemas.microsoft.com/office/drawing/2014/main" id="{0A0B05C7-638D-121A-5D5F-03E6235D2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9" name="Rectangle 3">
            <a:extLst>
              <a:ext uri="{FF2B5EF4-FFF2-40B4-BE49-F238E27FC236}">
                <a16:creationId xmlns:a16="http://schemas.microsoft.com/office/drawing/2014/main" id="{1003D1E1-830E-C866-C17B-FDBE8FC8F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8E2B6C3-219B-D705-1D1A-E1AF39AEC7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ABBC9B9-8293-3B5D-AA1D-2743AC23B58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DAAA42-7EB9-411D-B678-65FEE825FC40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A697AFC6-0386-F7F2-D45E-F7CA5DC177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FE0B5E02-052B-5118-9D75-0EB6324416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6EB274-93A6-4644-966E-6B7A24032129}" type="slidenum">
              <a:rPr lang="en-AU" altLang="el-GR" smtClean="0">
                <a:latin typeface="Times New Roman" panose="02020603050405020304" pitchFamily="18" charset="0"/>
              </a:rPr>
              <a:pPr/>
              <a:t>6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24582" name="Rectangle 2">
            <a:extLst>
              <a:ext uri="{FF2B5EF4-FFF2-40B4-BE49-F238E27FC236}">
                <a16:creationId xmlns:a16="http://schemas.microsoft.com/office/drawing/2014/main" id="{9F829A42-FF84-C0A6-9AB7-7D78166D1E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3" name="Rectangle 3">
            <a:extLst>
              <a:ext uri="{FF2B5EF4-FFF2-40B4-BE49-F238E27FC236}">
                <a16:creationId xmlns:a16="http://schemas.microsoft.com/office/drawing/2014/main" id="{C8C93D9D-9AC3-EA8D-6655-E07D17277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BF534A13-A4FD-5326-BE14-D7086D8F9D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226067B5-DCF8-E316-BC36-05057F7E5D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60C048-DBE5-4017-A6A7-5C720D404854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33124" name="Rectangle 6">
            <a:extLst>
              <a:ext uri="{FF2B5EF4-FFF2-40B4-BE49-F238E27FC236}">
                <a16:creationId xmlns:a16="http://schemas.microsoft.com/office/drawing/2014/main" id="{2539ED8B-623E-9D0C-7E1E-71ECDF1169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33125" name="Rectangle 7">
            <a:extLst>
              <a:ext uri="{FF2B5EF4-FFF2-40B4-BE49-F238E27FC236}">
                <a16:creationId xmlns:a16="http://schemas.microsoft.com/office/drawing/2014/main" id="{69EB7790-F325-2FBC-1074-EA05529F41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B2E74-F16D-45E6-9C1E-DB8D6AB4055B}" type="slidenum">
              <a:rPr lang="en-AU" altLang="el-GR" smtClean="0">
                <a:latin typeface="Times New Roman" panose="02020603050405020304" pitchFamily="18" charset="0"/>
              </a:rPr>
              <a:pPr/>
              <a:t>60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33126" name="Rectangle 2">
            <a:extLst>
              <a:ext uri="{FF2B5EF4-FFF2-40B4-BE49-F238E27FC236}">
                <a16:creationId xmlns:a16="http://schemas.microsoft.com/office/drawing/2014/main" id="{37688060-8D36-2103-2411-05D3C348D3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7" name="Rectangle 3">
            <a:extLst>
              <a:ext uri="{FF2B5EF4-FFF2-40B4-BE49-F238E27FC236}">
                <a16:creationId xmlns:a16="http://schemas.microsoft.com/office/drawing/2014/main" id="{3F7EFDD2-1DBF-3F66-FCF2-5E4653344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BF04238D-58BC-1B17-7D07-A2346975FF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C5999785-FC6F-9E00-82EC-83046BD607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B11B84-E5AF-4C7A-B6BB-880381593081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35172" name="Rectangle 6">
            <a:extLst>
              <a:ext uri="{FF2B5EF4-FFF2-40B4-BE49-F238E27FC236}">
                <a16:creationId xmlns:a16="http://schemas.microsoft.com/office/drawing/2014/main" id="{EAE50A56-79B2-097A-FCA7-69C166AD8D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35173" name="Rectangle 7">
            <a:extLst>
              <a:ext uri="{FF2B5EF4-FFF2-40B4-BE49-F238E27FC236}">
                <a16:creationId xmlns:a16="http://schemas.microsoft.com/office/drawing/2014/main" id="{9DBADE34-F74F-E375-ED5F-441E79F41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7E25FC-E8DB-4BA1-8D9D-E459603C0A5B}" type="slidenum">
              <a:rPr lang="en-AU" altLang="el-GR" smtClean="0">
                <a:latin typeface="Times New Roman" panose="02020603050405020304" pitchFamily="18" charset="0"/>
              </a:rPr>
              <a:pPr/>
              <a:t>61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35174" name="Rectangle 2">
            <a:extLst>
              <a:ext uri="{FF2B5EF4-FFF2-40B4-BE49-F238E27FC236}">
                <a16:creationId xmlns:a16="http://schemas.microsoft.com/office/drawing/2014/main" id="{ADDBAC5E-1CFC-464F-86C2-C90E6DA3BA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5" name="Rectangle 3">
            <a:extLst>
              <a:ext uri="{FF2B5EF4-FFF2-40B4-BE49-F238E27FC236}">
                <a16:creationId xmlns:a16="http://schemas.microsoft.com/office/drawing/2014/main" id="{C8C69E5E-7C8A-3C81-41EE-49E84E62A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07350459-464E-9756-C6EC-DD7EC6F867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87FFEC9-F829-9B83-2E81-695D64D03A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819D11-48CE-429F-A77B-FBCFA9346213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37220" name="Rectangle 6">
            <a:extLst>
              <a:ext uri="{FF2B5EF4-FFF2-40B4-BE49-F238E27FC236}">
                <a16:creationId xmlns:a16="http://schemas.microsoft.com/office/drawing/2014/main" id="{8198429C-F327-DD2B-63F2-E3F31C2E4A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37221" name="Rectangle 7">
            <a:extLst>
              <a:ext uri="{FF2B5EF4-FFF2-40B4-BE49-F238E27FC236}">
                <a16:creationId xmlns:a16="http://schemas.microsoft.com/office/drawing/2014/main" id="{72B900F6-D1EC-D408-164A-5A9DA816F1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346403-F51D-497D-B2CB-DFE3F517F0A7}" type="slidenum">
              <a:rPr lang="en-AU" altLang="el-GR" smtClean="0">
                <a:latin typeface="Times New Roman" panose="02020603050405020304" pitchFamily="18" charset="0"/>
              </a:rPr>
              <a:pPr/>
              <a:t>62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37222" name="Rectangle 2">
            <a:extLst>
              <a:ext uri="{FF2B5EF4-FFF2-40B4-BE49-F238E27FC236}">
                <a16:creationId xmlns:a16="http://schemas.microsoft.com/office/drawing/2014/main" id="{62E15143-281F-CD2E-3B54-F693F18B01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3" name="Rectangle 3">
            <a:extLst>
              <a:ext uri="{FF2B5EF4-FFF2-40B4-BE49-F238E27FC236}">
                <a16:creationId xmlns:a16="http://schemas.microsoft.com/office/drawing/2014/main" id="{20401829-4BB9-844B-2E2C-FD752EDAD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B4B88FA2-EDE1-AD4A-24A4-9DDCE486A4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123F0A12-6CCF-38D7-2E40-17B14ADE736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7B52F7-801B-470C-A378-5817D0248936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39268" name="Rectangle 6">
            <a:extLst>
              <a:ext uri="{FF2B5EF4-FFF2-40B4-BE49-F238E27FC236}">
                <a16:creationId xmlns:a16="http://schemas.microsoft.com/office/drawing/2014/main" id="{48E6E4DE-575B-10C4-142E-5C92EED3FC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39269" name="Rectangle 7">
            <a:extLst>
              <a:ext uri="{FF2B5EF4-FFF2-40B4-BE49-F238E27FC236}">
                <a16:creationId xmlns:a16="http://schemas.microsoft.com/office/drawing/2014/main" id="{C82DA430-8097-D49A-12E2-8B7068C91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A7C71F-2D53-45CC-B30A-656653330335}" type="slidenum">
              <a:rPr lang="en-AU" altLang="el-GR" smtClean="0">
                <a:latin typeface="Times New Roman" panose="02020603050405020304" pitchFamily="18" charset="0"/>
              </a:rPr>
              <a:pPr/>
              <a:t>63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39270" name="Rectangle 2">
            <a:extLst>
              <a:ext uri="{FF2B5EF4-FFF2-40B4-BE49-F238E27FC236}">
                <a16:creationId xmlns:a16="http://schemas.microsoft.com/office/drawing/2014/main" id="{C8C517A5-5CF8-BCF8-8230-052879603F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71" name="Rectangle 3">
            <a:extLst>
              <a:ext uri="{FF2B5EF4-FFF2-40B4-BE49-F238E27FC236}">
                <a16:creationId xmlns:a16="http://schemas.microsoft.com/office/drawing/2014/main" id="{A9FF7306-4571-0B4F-E997-793C182A4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0EC0D5A5-7E0C-0CAA-DFDB-6875E7C200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6A3FCCF1-993A-D244-77FB-A5B624A4F7F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EB57A-3F4F-481B-AFC3-8D9DAC3AB124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41316" name="Rectangle 6">
            <a:extLst>
              <a:ext uri="{FF2B5EF4-FFF2-40B4-BE49-F238E27FC236}">
                <a16:creationId xmlns:a16="http://schemas.microsoft.com/office/drawing/2014/main" id="{AFAF3591-01FB-C7D4-06BD-DD5B581D0F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41317" name="Rectangle 7">
            <a:extLst>
              <a:ext uri="{FF2B5EF4-FFF2-40B4-BE49-F238E27FC236}">
                <a16:creationId xmlns:a16="http://schemas.microsoft.com/office/drawing/2014/main" id="{2178B3A4-D004-514E-6776-CF2B679CAA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7D0951-E1B7-437B-933A-97625706399D}" type="slidenum">
              <a:rPr lang="en-AU" altLang="el-GR" smtClean="0">
                <a:latin typeface="Times New Roman" panose="02020603050405020304" pitchFamily="18" charset="0"/>
              </a:rPr>
              <a:pPr/>
              <a:t>64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141318" name="Rectangle 2">
            <a:extLst>
              <a:ext uri="{FF2B5EF4-FFF2-40B4-BE49-F238E27FC236}">
                <a16:creationId xmlns:a16="http://schemas.microsoft.com/office/drawing/2014/main" id="{D6A710E5-EB71-BDD0-53F5-C8F23EB5A8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9" name="Rectangle 3">
            <a:extLst>
              <a:ext uri="{FF2B5EF4-FFF2-40B4-BE49-F238E27FC236}">
                <a16:creationId xmlns:a16="http://schemas.microsoft.com/office/drawing/2014/main" id="{DD7400CC-08BE-7E47-D5C0-BEB27B8FE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B530805-9810-C364-0C49-13D7933316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3B9D5DE-3848-B5DC-1A39-4F3E9B363FF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30DF95-5C7C-4D15-BD5E-574ED87B490C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26628" name="Rectangle 6">
            <a:extLst>
              <a:ext uri="{FF2B5EF4-FFF2-40B4-BE49-F238E27FC236}">
                <a16:creationId xmlns:a16="http://schemas.microsoft.com/office/drawing/2014/main" id="{FBC6CFD3-FFAE-5614-62C3-7E1E5C7330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26629" name="Rectangle 7">
            <a:extLst>
              <a:ext uri="{FF2B5EF4-FFF2-40B4-BE49-F238E27FC236}">
                <a16:creationId xmlns:a16="http://schemas.microsoft.com/office/drawing/2014/main" id="{F969F35A-810D-80D3-7F95-41939D30AD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52413D-AE98-401F-AEEB-4782D91DA931}" type="slidenum">
              <a:rPr lang="en-AU" altLang="el-GR" smtClean="0">
                <a:latin typeface="Times New Roman" panose="02020603050405020304" pitchFamily="18" charset="0"/>
              </a:rPr>
              <a:pPr/>
              <a:t>7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26630" name="Rectangle 2">
            <a:extLst>
              <a:ext uri="{FF2B5EF4-FFF2-40B4-BE49-F238E27FC236}">
                <a16:creationId xmlns:a16="http://schemas.microsoft.com/office/drawing/2014/main" id="{4FB17F5D-593B-B503-1F53-0253FB3D40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>
            <a:extLst>
              <a:ext uri="{FF2B5EF4-FFF2-40B4-BE49-F238E27FC236}">
                <a16:creationId xmlns:a16="http://schemas.microsoft.com/office/drawing/2014/main" id="{9FCC2684-A6FA-D468-E92B-124AEDF6B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43E8A40-45BF-FC15-A6F3-34D08A7777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3C255F2-AEF4-98C9-505B-EEC3D5C993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A38053-BF0A-4450-B902-10D0397B8AD0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28676" name="Rectangle 6">
            <a:extLst>
              <a:ext uri="{FF2B5EF4-FFF2-40B4-BE49-F238E27FC236}">
                <a16:creationId xmlns:a16="http://schemas.microsoft.com/office/drawing/2014/main" id="{5EE4E981-2066-A639-CB3E-B5AB3E37E2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28677" name="Rectangle 7">
            <a:extLst>
              <a:ext uri="{FF2B5EF4-FFF2-40B4-BE49-F238E27FC236}">
                <a16:creationId xmlns:a16="http://schemas.microsoft.com/office/drawing/2014/main" id="{37111759-9B70-E689-5FE2-C43FC0B41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E227C6-ADDB-44FB-B7E9-990E5B8AF118}" type="slidenum">
              <a:rPr lang="en-AU" altLang="el-GR" smtClean="0">
                <a:latin typeface="Times New Roman" panose="02020603050405020304" pitchFamily="18" charset="0"/>
              </a:rPr>
              <a:pPr/>
              <a:t>8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28678" name="Rectangle 2">
            <a:extLst>
              <a:ext uri="{FF2B5EF4-FFF2-40B4-BE49-F238E27FC236}">
                <a16:creationId xmlns:a16="http://schemas.microsoft.com/office/drawing/2014/main" id="{3BAAD5EC-7760-F351-A293-65D737326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3">
            <a:extLst>
              <a:ext uri="{FF2B5EF4-FFF2-40B4-BE49-F238E27FC236}">
                <a16:creationId xmlns:a16="http://schemas.microsoft.com/office/drawing/2014/main" id="{23FC9C7A-976F-A3C8-030A-F746196C9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2FA6395-9496-2C8D-03DA-1AFB8D24E9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2EF1C78-BF57-7220-8D1B-C18DF9A0E6C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3A1F44-9B88-4696-9218-C0F895D60E1B}" type="datetime3">
              <a:rPr lang="en-AU" altLang="el-GR" smtClean="0">
                <a:latin typeface="Times New Roman" panose="02020603050405020304" pitchFamily="18" charset="0"/>
              </a:rPr>
              <a:pPr/>
              <a:t>17 April, 2024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0724" name="Rectangle 6">
            <a:extLst>
              <a:ext uri="{FF2B5EF4-FFF2-40B4-BE49-F238E27FC236}">
                <a16:creationId xmlns:a16="http://schemas.microsoft.com/office/drawing/2014/main" id="{BBB0F73F-0577-6C2E-3BBC-F610D060A3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l-GR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30725" name="Rectangle 7">
            <a:extLst>
              <a:ext uri="{FF2B5EF4-FFF2-40B4-BE49-F238E27FC236}">
                <a16:creationId xmlns:a16="http://schemas.microsoft.com/office/drawing/2014/main" id="{30581903-FF73-4B37-2364-10B7007909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5B09B6-86C8-4955-A801-7D939587B72B}" type="slidenum">
              <a:rPr lang="en-AU" altLang="el-GR" smtClean="0">
                <a:latin typeface="Times New Roman" panose="02020603050405020304" pitchFamily="18" charset="0"/>
              </a:rPr>
              <a:pPr/>
              <a:t>9</a:t>
            </a:fld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0726" name="Rectangle 2">
            <a:extLst>
              <a:ext uri="{FF2B5EF4-FFF2-40B4-BE49-F238E27FC236}">
                <a16:creationId xmlns:a16="http://schemas.microsoft.com/office/drawing/2014/main" id="{2CDCCBA0-B11E-FF44-46A2-B811053FBB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>
            <a:extLst>
              <a:ext uri="{FF2B5EF4-FFF2-40B4-BE49-F238E27FC236}">
                <a16:creationId xmlns:a16="http://schemas.microsoft.com/office/drawing/2014/main" id="{E999316D-A300-8A00-8734-B9B2111A8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>
            <a:extLst>
              <a:ext uri="{FF2B5EF4-FFF2-40B4-BE49-F238E27FC236}">
                <a16:creationId xmlns:a16="http://schemas.microsoft.com/office/drawing/2014/main" id="{19CD5166-E54C-DAA1-3C6F-76DF7344A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1125538"/>
            <a:ext cx="28575" cy="57324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36">
            <a:extLst>
              <a:ext uri="{FF2B5EF4-FFF2-40B4-BE49-F238E27FC236}">
                <a16:creationId xmlns:a16="http://schemas.microsoft.com/office/drawing/2014/main" id="{A4F3839B-F894-CCCB-750C-896DAC4B2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87550"/>
            <a:ext cx="36513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37">
            <a:extLst>
              <a:ext uri="{FF2B5EF4-FFF2-40B4-BE49-F238E27FC236}">
                <a16:creationId xmlns:a16="http://schemas.microsoft.com/office/drawing/2014/main" id="{1E348AC2-CDA2-AB4C-4C00-B213F5EFF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7380287" cy="73025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4FA7BC40-7020-D000-C113-F6FE8390F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6" name="Picture 40" descr="MKP-logo-white-transparent">
            <a:extLst>
              <a:ext uri="{FF2B5EF4-FFF2-40B4-BE49-F238E27FC236}">
                <a16:creationId xmlns:a16="http://schemas.microsoft.com/office/drawing/2014/main" id="{8B4F6B6C-86BC-6B51-07B0-CBF8AB775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13604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6">
            <a:extLst>
              <a:ext uri="{FF2B5EF4-FFF2-40B4-BE49-F238E27FC236}">
                <a16:creationId xmlns:a16="http://schemas.microsoft.com/office/drawing/2014/main" id="{6E9EA89C-001E-ADCC-513A-7E50FA357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25538"/>
            <a:ext cx="9144000" cy="174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Rectangle 48">
            <a:extLst>
              <a:ext uri="{FF2B5EF4-FFF2-40B4-BE49-F238E27FC236}">
                <a16:creationId xmlns:a16="http://schemas.microsoft.com/office/drawing/2014/main" id="{C5BAB378-EF08-C92C-6D29-977BF27D9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549275"/>
            <a:ext cx="28575" cy="576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9" name="Picture 51" descr="Title">
            <a:extLst>
              <a:ext uri="{FF2B5EF4-FFF2-40B4-BE49-F238E27FC236}">
                <a16:creationId xmlns:a16="http://schemas.microsoft.com/office/drawing/2014/main" id="{3340CFF4-F05F-EF82-6387-4742EE441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15888"/>
            <a:ext cx="64246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2" descr="4th-edition">
            <a:extLst>
              <a:ext uri="{FF2B5EF4-FFF2-40B4-BE49-F238E27FC236}">
                <a16:creationId xmlns:a16="http://schemas.microsoft.com/office/drawing/2014/main" id="{0033912E-3CE7-1D95-580B-51F4927F8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13" y="188913"/>
            <a:ext cx="73025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775DD14D-30F2-D1C3-2DBE-B403BAFC3AE2}"/>
              </a:ext>
            </a:extLst>
          </p:cNvPr>
          <p:cNvSpPr txBox="1">
            <a:spLocks/>
          </p:cNvSpPr>
          <p:nvPr userDrawn="1"/>
        </p:nvSpPr>
        <p:spPr>
          <a:xfrm>
            <a:off x="4932363" y="6454775"/>
            <a:ext cx="4176712" cy="35877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του πρωτότυπου βιβλίου μεταφρασμένες στα ελληνικά </a:t>
            </a:r>
            <a:br>
              <a:rPr lang="el-GR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9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9">
            <a:extLst>
              <a:ext uri="{FF2B5EF4-FFF2-40B4-BE49-F238E27FC236}">
                <a16:creationId xmlns:a16="http://schemas.microsoft.com/office/drawing/2014/main" id="{A839B549-D4A9-B934-3925-19DBD30ECAE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" t="1074" r="2798" b="938"/>
          <a:stretch>
            <a:fillRect/>
          </a:stretch>
        </p:blipFill>
        <p:spPr bwMode="auto">
          <a:xfrm>
            <a:off x="341313" y="1187450"/>
            <a:ext cx="7016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7">
            <a:extLst>
              <a:ext uri="{FF2B5EF4-FFF2-40B4-BE49-F238E27FC236}">
                <a16:creationId xmlns:a16="http://schemas.microsoft.com/office/drawing/2014/main" id="{906B31EB-F835-2CF6-9911-2CFCFF92886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55763" y="1125538"/>
            <a:ext cx="6588125" cy="768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2400" dirty="0">
                <a:solidFill>
                  <a:srgbClr val="00CC00"/>
                </a:solidFill>
                <a:latin typeface="Arial Black" pitchFamily="34" charset="0"/>
              </a:rPr>
              <a:t>Οργάνωση και Σχεδίαση Υπολογιστών </a:t>
            </a:r>
          </a:p>
          <a:p>
            <a:pPr>
              <a:defRPr/>
            </a:pPr>
            <a:r>
              <a:rPr lang="el-GR" dirty="0">
                <a:solidFill>
                  <a:srgbClr val="00CC00"/>
                </a:solidFill>
                <a:latin typeface="Arial Black" pitchFamily="34" charset="0"/>
              </a:rPr>
              <a:t>Η Διασύνδεση Υλικού και Λογισμικού, </a:t>
            </a:r>
            <a:r>
              <a:rPr lang="en-US" sz="2000" dirty="0">
                <a:solidFill>
                  <a:srgbClr val="00CC00"/>
                </a:solidFill>
                <a:latin typeface="Arial Black" pitchFamily="34" charset="0"/>
              </a:rPr>
              <a:t>4</a:t>
            </a:r>
            <a:r>
              <a:rPr lang="el-GR" sz="2000" baseline="30000" dirty="0">
                <a:solidFill>
                  <a:srgbClr val="00CC00"/>
                </a:solidFill>
                <a:latin typeface="Arial Black" pitchFamily="34" charset="0"/>
              </a:rPr>
              <a:t>η</a:t>
            </a:r>
            <a:r>
              <a:rPr lang="el-GR" sz="2000" dirty="0">
                <a:solidFill>
                  <a:srgbClr val="00CC00"/>
                </a:solidFill>
                <a:latin typeface="Arial Black" pitchFamily="34" charset="0"/>
              </a:rPr>
              <a:t> έκδοση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409825" y="1844675"/>
            <a:ext cx="5832475" cy="762000"/>
          </a:xfrm>
        </p:spPr>
        <p:txBody>
          <a:bodyPr anchor="t"/>
          <a:lstStyle>
            <a:lvl1pPr>
              <a:defRPr>
                <a:latin typeface="Arial Black" pitchFamily="34" charset="0"/>
              </a:defRPr>
            </a:lvl1pPr>
          </a:lstStyle>
          <a:p>
            <a:pPr lvl="0"/>
            <a:r>
              <a:rPr lang="en-AU" noProof="0" dirty="0"/>
              <a:t>Chapter …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579438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en-AU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25597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>
            <a:extLst>
              <a:ext uri="{FF2B5EF4-FFF2-40B4-BE49-F238E27FC236}">
                <a16:creationId xmlns:a16="http://schemas.microsoft.com/office/drawing/2014/main" id="{3185A2B4-1E9E-62ED-6A5C-488E1E1E5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B885BAC8-93A8-1725-EAC3-3C6E6620A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6" name="Picture 6" descr="MKP-logo">
            <a:extLst>
              <a:ext uri="{FF2B5EF4-FFF2-40B4-BE49-F238E27FC236}">
                <a16:creationId xmlns:a16="http://schemas.microsoft.com/office/drawing/2014/main" id="{90E6FDED-2EF4-7D7A-5D44-51B2CF2F6F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3DA313C8-506D-885F-8FD3-C3816E1CF0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3142F90-3D2F-ACED-9941-9ABC5742A81D}"/>
              </a:ext>
            </a:extLst>
          </p:cNvPr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80DD446B-933E-7372-D077-64E3A6D45C4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l-GR"/>
              <a:t>Chapter 5 — Large and Fast: Exploiting Memory Hierarchy — </a:t>
            </a:r>
            <a:fld id="{4CA91CA1-8B85-4985-8971-AA81B7583626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49221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>
            <a:extLst>
              <a:ext uri="{FF2B5EF4-FFF2-40B4-BE49-F238E27FC236}">
                <a16:creationId xmlns:a16="http://schemas.microsoft.com/office/drawing/2014/main" id="{3CA63DB0-0F40-ACD2-5212-7656DB69F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ED00AE0-0BDF-B9D7-5A9A-138B3C797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6" name="Picture 6" descr="MKP-logo">
            <a:extLst>
              <a:ext uri="{FF2B5EF4-FFF2-40B4-BE49-F238E27FC236}">
                <a16:creationId xmlns:a16="http://schemas.microsoft.com/office/drawing/2014/main" id="{99CC94E0-3F11-E597-260A-0CF6958D8A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EC1E785D-FF27-3943-4B73-166154CF06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7C02BD5-5E2D-CB15-5C5C-5270EEF3E600}"/>
              </a:ext>
            </a:extLst>
          </p:cNvPr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8163" y="146050"/>
            <a:ext cx="2066925" cy="6091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6050"/>
            <a:ext cx="6051550" cy="6091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BC7D555D-1F3E-FA37-C54E-C4492CAE0B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l-GR"/>
              <a:t>Chapter 5 — Large and Fast: Exploiting Memory Hierarchy — </a:t>
            </a:r>
            <a:fld id="{886DF71F-ECAE-4D33-92FE-EA68A3BC0206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1648130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>
            <a:extLst>
              <a:ext uri="{FF2B5EF4-FFF2-40B4-BE49-F238E27FC236}">
                <a16:creationId xmlns:a16="http://schemas.microsoft.com/office/drawing/2014/main" id="{A7D7BE9E-67EF-D3A0-E89A-11397FEB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874FB442-F7AC-1EF1-6A7D-FC49F9E4E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7" name="Picture 12" descr="MKP-logo">
            <a:extLst>
              <a:ext uri="{FF2B5EF4-FFF2-40B4-BE49-F238E27FC236}">
                <a16:creationId xmlns:a16="http://schemas.microsoft.com/office/drawing/2014/main" id="{CD1199C2-43FF-A565-5709-A7E57BED2E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8A7405FD-07CD-7BFF-78EA-891F257D66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46AD728B-357C-D55C-6828-14E1FC9AAFDA}"/>
              </a:ext>
            </a:extLst>
          </p:cNvPr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6050"/>
            <a:ext cx="825976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0EDA55CC-EC0F-237D-D493-0AB0C5BBD2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l-GR"/>
              <a:t>Chapter 5 — Large and Fast: Exploiting Memory Hierarchy — </a:t>
            </a:r>
            <a:fld id="{1A55DF3F-323F-4A84-9E49-DE3514538590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3344783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8B058F21-59E2-6224-A5B6-C78F242853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Κεφάλαιο </a:t>
            </a:r>
            <a:r>
              <a:rPr lang="en-AU" altLang="el-GR"/>
              <a:t>5 — </a:t>
            </a:r>
            <a:r>
              <a:rPr lang="el-GR" altLang="el-GR"/>
              <a:t>Μεγάλη και γρήγορη</a:t>
            </a:r>
            <a:r>
              <a:rPr lang="en-AU" altLang="el-GR"/>
              <a:t>: </a:t>
            </a:r>
            <a:r>
              <a:rPr lang="el-GR" altLang="el-GR"/>
              <a:t>αξιοποίηση της ιεραρχίας μνήμης</a:t>
            </a:r>
            <a:r>
              <a:rPr lang="en-AU" altLang="el-GR"/>
              <a:t> — </a:t>
            </a:r>
            <a:fld id="{37A1FB90-550A-47B7-9D73-07265E09EF3F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1453035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4333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836613"/>
            <a:ext cx="8280400" cy="2547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0" y="3536950"/>
            <a:ext cx="8280400" cy="2549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7947F34-5611-272C-64A6-B47B899B1C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FB1B35F-AE7D-CBEE-09C5-761CF96D79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73442-6099-4E9B-994D-868FD554202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5713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61719"/>
            <a:ext cx="8259762" cy="646331"/>
          </a:xfrm>
        </p:spPr>
        <p:txBody>
          <a:bodyPr/>
          <a:lstStyle>
            <a:lvl1pPr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5538"/>
            <a:ext cx="8487545" cy="5111750"/>
          </a:xfrm>
        </p:spPr>
        <p:txBody>
          <a:bodyPr/>
          <a:lstStyle>
            <a:lvl1pPr algn="just">
              <a:defRPr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F9ABF86-4F6C-A8EC-0FDF-A1F86E11A2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Κεφάλαιο </a:t>
            </a:r>
            <a:r>
              <a:rPr lang="en-AU" altLang="el-GR"/>
              <a:t>5 — </a:t>
            </a:r>
            <a:r>
              <a:rPr lang="el-GR" altLang="el-GR"/>
              <a:t>Μεγάλη και γρήγορη</a:t>
            </a:r>
            <a:r>
              <a:rPr lang="en-AU" altLang="el-GR"/>
              <a:t>: </a:t>
            </a:r>
            <a:r>
              <a:rPr lang="el-GR" altLang="el-GR"/>
              <a:t>αξιοποίηση της ιεραρχίας μνήμης</a:t>
            </a:r>
            <a:r>
              <a:rPr lang="en-AU" altLang="el-GR"/>
              <a:t> — </a:t>
            </a:r>
            <a:fld id="{927432AB-00BA-4885-A329-CF8B65EFE439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145068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>
            <a:extLst>
              <a:ext uri="{FF2B5EF4-FFF2-40B4-BE49-F238E27FC236}">
                <a16:creationId xmlns:a16="http://schemas.microsoft.com/office/drawing/2014/main" id="{AF35CD3C-2738-614C-60FD-4DDF95966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23094925-1914-B43C-B825-C109B6491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6" name="Picture 6" descr="MKP-logo">
            <a:extLst>
              <a:ext uri="{FF2B5EF4-FFF2-40B4-BE49-F238E27FC236}">
                <a16:creationId xmlns:a16="http://schemas.microsoft.com/office/drawing/2014/main" id="{B19F5206-6B58-E69D-7569-0AC17A2720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291CFC4D-D25B-E851-FA48-FCF319E89B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73C0C4A-E4E8-C30F-4649-FC91F96D0279}"/>
              </a:ext>
            </a:extLst>
          </p:cNvPr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609688CF-3265-F16A-8FD6-EAF10667F8C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l-GR"/>
              <a:t>Chapter 5 — Large and Fast: Exploiting Memory Hierarchy — </a:t>
            </a:r>
            <a:fld id="{08088A90-7CB1-4EA0-89FF-0EB2992BB6F4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20293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>
            <a:extLst>
              <a:ext uri="{FF2B5EF4-FFF2-40B4-BE49-F238E27FC236}">
                <a16:creationId xmlns:a16="http://schemas.microsoft.com/office/drawing/2014/main" id="{C90C36EC-EC18-C586-D940-5161BC80A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B8863AAF-C474-6093-309E-D03784A9F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7" name="Picture 12" descr="MKP-logo">
            <a:extLst>
              <a:ext uri="{FF2B5EF4-FFF2-40B4-BE49-F238E27FC236}">
                <a16:creationId xmlns:a16="http://schemas.microsoft.com/office/drawing/2014/main" id="{36308364-0CA2-70D7-257C-F664980E20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02C13AA9-E8D5-F87D-85B0-B885A32D9A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E92CE80-C945-621D-82CC-DC981A0CBAE7}"/>
              </a:ext>
            </a:extLst>
          </p:cNvPr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36B3B375-F401-E14D-77A5-8050C20CB9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l-GR"/>
              <a:t>Chapter 5 — Large and Fast: Exploiting Memory Hierarchy — </a:t>
            </a:r>
            <a:fld id="{F0446C46-0500-45C5-B761-F88FE51D654C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322064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>
            <a:extLst>
              <a:ext uri="{FF2B5EF4-FFF2-40B4-BE49-F238E27FC236}">
                <a16:creationId xmlns:a16="http://schemas.microsoft.com/office/drawing/2014/main" id="{7B6F8035-2763-B1B1-69A7-17F902091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1D762BC1-0F45-5FF5-EC45-FFF3E5EA7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9" name="Picture 6" descr="MKP-logo">
            <a:extLst>
              <a:ext uri="{FF2B5EF4-FFF2-40B4-BE49-F238E27FC236}">
                <a16:creationId xmlns:a16="http://schemas.microsoft.com/office/drawing/2014/main" id="{A59D86AF-E672-D7CE-F2AE-04EEEE1CEB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>
            <a:extLst>
              <a:ext uri="{FF2B5EF4-FFF2-40B4-BE49-F238E27FC236}">
                <a16:creationId xmlns:a16="http://schemas.microsoft.com/office/drawing/2014/main" id="{E614507D-6975-5DDF-71D7-0CBEED4793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0DFBD7E-F550-821E-5625-820560829175}"/>
              </a:ext>
            </a:extLst>
          </p:cNvPr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7A4A0DB5-C1E4-6B24-8A13-B227D4B7A14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l-GR"/>
              <a:t>Chapter 5 — Large and Fast: Exploiting Memory Hierarchy — </a:t>
            </a:r>
            <a:fld id="{573AB2B3-00A7-4E2A-83D7-CA338C8461D8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172732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6">
            <a:extLst>
              <a:ext uri="{FF2B5EF4-FFF2-40B4-BE49-F238E27FC236}">
                <a16:creationId xmlns:a16="http://schemas.microsoft.com/office/drawing/2014/main" id="{A09A78F5-EC4A-287B-C99D-4173D934C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A5F1F335-D460-2F72-38AC-40C026627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5" name="Picture 6" descr="MKP-logo">
            <a:extLst>
              <a:ext uri="{FF2B5EF4-FFF2-40B4-BE49-F238E27FC236}">
                <a16:creationId xmlns:a16="http://schemas.microsoft.com/office/drawing/2014/main" id="{3B1083C2-EE9A-DDBF-9048-E121381957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374DF477-FD6D-792C-D5C2-21377C2714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F800EB2-2BFC-3F65-CD72-BAA96BF2ABD8}"/>
              </a:ext>
            </a:extLst>
          </p:cNvPr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28977AC1-AEC5-14EF-CCE5-7801DEFD2B8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l-GR"/>
              <a:t>Chapter 5 — Large and Fast: Exploiting Memory Hierarchy — </a:t>
            </a:r>
            <a:fld id="{CA6A0EEA-308C-4F62-8F0E-471909077D30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244040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3DE58346-04C6-22D6-4F3F-B9A662930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34F9CAF8-0B22-D145-2172-401854A3A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4" name="Picture 6" descr="MKP-logo">
            <a:extLst>
              <a:ext uri="{FF2B5EF4-FFF2-40B4-BE49-F238E27FC236}">
                <a16:creationId xmlns:a16="http://schemas.microsoft.com/office/drawing/2014/main" id="{48C3AC99-2618-C9B5-B666-60766C3001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B7B6596A-7AF4-9A6A-2D3A-1708D4A04C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9E7F5EB-D269-7C58-740D-91BAEFE1B596}"/>
              </a:ext>
            </a:extLst>
          </p:cNvPr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69D171BD-4058-750E-185F-8951A43C3D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l-GR"/>
              <a:t>Chapter 5 — Large and Fast: Exploiting Memory Hierarchy — </a:t>
            </a:r>
            <a:fld id="{C83B464B-D491-4780-B522-FAE86E80F145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416479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>
            <a:extLst>
              <a:ext uri="{FF2B5EF4-FFF2-40B4-BE49-F238E27FC236}">
                <a16:creationId xmlns:a16="http://schemas.microsoft.com/office/drawing/2014/main" id="{BC26A991-AFF2-F78E-90F9-AE0516EB8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AB8FE858-6D3E-F176-2D09-5087FBF78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7" name="Picture 12" descr="MKP-logo">
            <a:extLst>
              <a:ext uri="{FF2B5EF4-FFF2-40B4-BE49-F238E27FC236}">
                <a16:creationId xmlns:a16="http://schemas.microsoft.com/office/drawing/2014/main" id="{33F1C94A-272C-6FD5-96D1-50C85A5D07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DF7CBC38-EDEB-A8FE-1DF5-DE617C27FB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9EC1096A-3FEE-8309-4516-1F8D60FA88C6}"/>
              </a:ext>
            </a:extLst>
          </p:cNvPr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FD1D7644-120D-EDF3-4430-2106BD16AF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l-GR"/>
              <a:t>Chapter 5 — Large and Fast: Exploiting Memory Hierarchy — </a:t>
            </a:r>
            <a:fld id="{E14365A7-8A11-41DC-8E45-74875C5E2025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382769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>
            <a:extLst>
              <a:ext uri="{FF2B5EF4-FFF2-40B4-BE49-F238E27FC236}">
                <a16:creationId xmlns:a16="http://schemas.microsoft.com/office/drawing/2014/main" id="{8288BD29-EBD9-AA05-8AB5-14409C883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97552975-A2AE-94E3-CFE0-7089BCA19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7" name="Picture 12" descr="MKP-logo">
            <a:extLst>
              <a:ext uri="{FF2B5EF4-FFF2-40B4-BE49-F238E27FC236}">
                <a16:creationId xmlns:a16="http://schemas.microsoft.com/office/drawing/2014/main" id="{4DBEDADB-8A8B-FEF8-F57A-9E4F8760EE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A221FAAD-BA55-386B-A9C9-7CA538D7EC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3FB6E8E-07C5-4569-7083-2C3DB6653BD7}"/>
              </a:ext>
            </a:extLst>
          </p:cNvPr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92204452-2090-0CB6-9A46-70996F3B78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l-GR"/>
              <a:t>Chapter 5 — Large and Fast: Exploiting Memory Hierarchy — </a:t>
            </a:r>
            <a:fld id="{EAEF656A-4AD6-439E-B742-5CF69AB0DF72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</p:spTree>
    <p:extLst>
      <p:ext uri="{BB962C8B-B14F-4D97-AF65-F5344CB8AC3E}">
        <p14:creationId xmlns:p14="http://schemas.microsoft.com/office/powerpoint/2010/main" val="248962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>
            <a:extLst>
              <a:ext uri="{FF2B5EF4-FFF2-40B4-BE49-F238E27FC236}">
                <a16:creationId xmlns:a16="http://schemas.microsoft.com/office/drawing/2014/main" id="{F9ED4F88-57BF-8191-B536-24E908B53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9EDA3B4B-081C-8651-AFEE-19D72F753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6050"/>
            <a:ext cx="82597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B6A964BA-3DB4-50E8-623D-1DCC42C56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text styles</a:t>
            </a:r>
          </a:p>
          <a:p>
            <a:pPr lvl="1"/>
            <a:r>
              <a:rPr lang="en-AU" altLang="el-GR"/>
              <a:t>Second level</a:t>
            </a:r>
          </a:p>
          <a:p>
            <a:pPr lvl="2"/>
            <a:r>
              <a:rPr lang="en-AU" altLang="el-GR"/>
              <a:t>Third level</a:t>
            </a:r>
          </a:p>
          <a:p>
            <a:pPr lvl="3"/>
            <a:r>
              <a:rPr lang="en-AU" altLang="el-GR"/>
              <a:t>Fourth level</a:t>
            </a:r>
          </a:p>
          <a:p>
            <a:pPr lvl="4"/>
            <a:r>
              <a:rPr lang="en-AU" altLang="el-GR"/>
              <a:t>Fifth level</a:t>
            </a:r>
          </a:p>
        </p:txBody>
      </p:sp>
      <p:sp>
        <p:nvSpPr>
          <p:cNvPr id="40979" name="Rectangle 19">
            <a:extLst>
              <a:ext uri="{FF2B5EF4-FFF2-40B4-BE49-F238E27FC236}">
                <a16:creationId xmlns:a16="http://schemas.microsoft.com/office/drawing/2014/main" id="{62C403E6-F8F8-E619-722E-2F56AFA056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381750"/>
            <a:ext cx="7272338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3177FF"/>
                </a:solidFill>
              </a:defRPr>
            </a:lvl1pPr>
          </a:lstStyle>
          <a:p>
            <a:pPr>
              <a:defRPr/>
            </a:pPr>
            <a:r>
              <a:rPr lang="el-GR" altLang="el-GR"/>
              <a:t>Κεφάλαιο </a:t>
            </a:r>
            <a:r>
              <a:rPr lang="en-AU" altLang="el-GR"/>
              <a:t>5 — </a:t>
            </a:r>
            <a:r>
              <a:rPr lang="el-GR" altLang="el-GR"/>
              <a:t>Μεγάλη και γρήγορη</a:t>
            </a:r>
            <a:r>
              <a:rPr lang="en-AU" altLang="el-GR"/>
              <a:t>: </a:t>
            </a:r>
            <a:r>
              <a:rPr lang="el-GR" altLang="el-GR"/>
              <a:t>αξιοποίηση της ιεραρχίας μνήμης</a:t>
            </a:r>
            <a:r>
              <a:rPr lang="en-AU" altLang="el-GR"/>
              <a:t> — </a:t>
            </a:r>
            <a:fld id="{DB8A00A3-CB99-42F7-A431-A258FD591094}" type="slidenum">
              <a:rPr lang="en-AU" altLang="el-GR" smtClean="0"/>
              <a:pPr>
                <a:defRPr/>
              </a:pPr>
              <a:t>‹#›</a:t>
            </a:fld>
            <a:endParaRPr lang="en-AU" altLang="el-GR"/>
          </a:p>
        </p:txBody>
      </p:sp>
      <p:sp>
        <p:nvSpPr>
          <p:cNvPr id="1030" name="Rectangle 25">
            <a:extLst>
              <a:ext uri="{FF2B5EF4-FFF2-40B4-BE49-F238E27FC236}">
                <a16:creationId xmlns:a16="http://schemas.microsoft.com/office/drawing/2014/main" id="{BB4E429A-EE02-1496-250C-EF452D63F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pic>
        <p:nvPicPr>
          <p:cNvPr id="1031" name="Picture 6" descr="MKP-logo">
            <a:extLst>
              <a:ext uri="{FF2B5EF4-FFF2-40B4-BE49-F238E27FC236}">
                <a16:creationId xmlns:a16="http://schemas.microsoft.com/office/drawing/2014/main" id="{937FD153-60E2-CBA7-EF56-1FC817C579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">
            <a:extLst>
              <a:ext uri="{FF2B5EF4-FFF2-40B4-BE49-F238E27FC236}">
                <a16:creationId xmlns:a16="http://schemas.microsoft.com/office/drawing/2014/main" id="{4020ABC4-33DE-B3A8-9E9E-FA8928129BD9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361AEB1-0EB8-5EEC-A3A9-D427BEDB78B7}"/>
              </a:ext>
            </a:extLst>
          </p:cNvPr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5" r:id="rId2"/>
    <p:sldLayoutId id="2147484578" r:id="rId3"/>
    <p:sldLayoutId id="2147484579" r:id="rId4"/>
    <p:sldLayoutId id="2147484580" r:id="rId5"/>
    <p:sldLayoutId id="2147484581" r:id="rId6"/>
    <p:sldLayoutId id="2147484582" r:id="rId7"/>
    <p:sldLayoutId id="2147484583" r:id="rId8"/>
    <p:sldLayoutId id="2147484584" r:id="rId9"/>
    <p:sldLayoutId id="2147484585" r:id="rId10"/>
    <p:sldLayoutId id="2147484586" r:id="rId11"/>
    <p:sldLayoutId id="2147484587" r:id="rId12"/>
    <p:sldLayoutId id="2147484576" r:id="rId13"/>
    <p:sldLayoutId id="2147484588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emf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26C1C06A-51CF-291A-6434-6DA34CD71A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l-GR">
                <a:solidFill>
                  <a:schemeClr val="tx1"/>
                </a:solidFill>
              </a:rPr>
              <a:t>Κεφάλαιο </a:t>
            </a:r>
            <a:r>
              <a:rPr lang="en-AU" altLang="el-GR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04012F51-5897-E71E-AE6A-0643CEA4BD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1570038"/>
          </a:xfrm>
        </p:spPr>
        <p:txBody>
          <a:bodyPr/>
          <a:lstStyle/>
          <a:p>
            <a:pPr eaLnBrk="1" hangingPunct="1"/>
            <a:r>
              <a:rPr lang="el-GR" altLang="el-GR" sz="3200" dirty="0"/>
              <a:t>Μεγάλη και γρήγορη</a:t>
            </a:r>
            <a:r>
              <a:rPr lang="en-AU" altLang="el-GR" sz="3200" dirty="0"/>
              <a:t>: </a:t>
            </a:r>
            <a:r>
              <a:rPr lang="el-GR" altLang="el-GR" sz="3200" dirty="0"/>
              <a:t>Αξιοποίηση της ιεραρχίας της μνήμης</a:t>
            </a:r>
            <a:endParaRPr lang="en-AU" altLang="el-GR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>
            <a:extLst>
              <a:ext uri="{FF2B5EF4-FFF2-40B4-BE49-F238E27FC236}">
                <a16:creationId xmlns:a16="http://schemas.microsoft.com/office/drawing/2014/main" id="{1333341D-B9F3-540A-4C6A-9A8FF5B2F6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181CE6C7-B70A-4629-A520-15ACA31C7EE5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50FE00C3-FAC5-B7B9-C299-DE8C45623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 dirty="0"/>
              <a:t>Ετικέτες και έγκυρα </a:t>
            </a:r>
            <a:r>
              <a:rPr lang="en-US" altLang="el-GR" dirty="0"/>
              <a:t>bit (1/2)</a:t>
            </a:r>
            <a:endParaRPr lang="en-AU" altLang="el-GR" dirty="0"/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868137F1-B6C8-9596-84D1-C58959088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l-GR" sz="2400" dirty="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400" b="1" dirty="0"/>
              <a:t>Πώς γνωρίζουμε ποιο συγκεκριμένο μπλοκ αποθηκεύεται σε μια θέση της κρυφής μνήμης</a:t>
            </a:r>
            <a:r>
              <a:rPr lang="en-US" altLang="el-GR" sz="2400" b="1" dirty="0"/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200" dirty="0"/>
              <a:t>Αποθήκευση μέρους της δ/</a:t>
            </a:r>
            <a:r>
              <a:rPr lang="el-GR" altLang="el-GR" sz="2200" dirty="0" err="1"/>
              <a:t>νσης</a:t>
            </a:r>
            <a:r>
              <a:rPr lang="el-GR" altLang="el-GR" sz="2200" dirty="0"/>
              <a:t> του μπλοκ μαζί με τα δεδομένα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200" dirty="0">
                <a:solidFill>
                  <a:srgbClr val="663300"/>
                </a:solidFill>
              </a:rPr>
              <a:t>Μνήμη </a:t>
            </a:r>
            <a:r>
              <a:rPr lang="el-GR" altLang="el-GR" sz="2200" dirty="0" err="1">
                <a:solidFill>
                  <a:srgbClr val="663300"/>
                </a:solidFill>
              </a:rPr>
              <a:t>διευθυνσιοδοτούμενη</a:t>
            </a:r>
            <a:r>
              <a:rPr lang="el-GR" altLang="el-GR" sz="2200" dirty="0">
                <a:solidFill>
                  <a:srgbClr val="663300"/>
                </a:solidFill>
              </a:rPr>
              <a:t> από τα δεδομένα</a:t>
            </a:r>
            <a:r>
              <a:rPr lang="el-GR" altLang="el-GR" sz="2200" i="1" dirty="0">
                <a:solidFill>
                  <a:srgbClr val="663300"/>
                </a:solidFill>
              </a:rPr>
              <a:t> </a:t>
            </a:r>
            <a:r>
              <a:rPr lang="el-GR" altLang="el-GR" sz="2200" dirty="0">
                <a:solidFill>
                  <a:srgbClr val="663300"/>
                </a:solidFill>
              </a:rPr>
              <a:t>(διευθύνσεις)</a:t>
            </a:r>
            <a:r>
              <a:rPr lang="el-GR" altLang="el-GR" sz="2200" i="1" dirty="0">
                <a:solidFill>
                  <a:srgbClr val="663300"/>
                </a:solidFill>
              </a:rPr>
              <a:t>. </a:t>
            </a:r>
            <a:r>
              <a:rPr lang="el-GR" altLang="el-GR" sz="2200" dirty="0">
                <a:solidFill>
                  <a:srgbClr val="C00000"/>
                </a:solidFill>
              </a:rPr>
              <a:t>Κύριο χαρακτηριστικό κρυφής μνήμης</a:t>
            </a:r>
            <a:endParaRPr lang="en-US" altLang="el-GR" sz="2200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l-GR" altLang="el-GR" sz="2400" b="1" dirty="0"/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/>
              <a:t>Στην πραγματικότητα, αποθηκεύονται μόνο τα </a:t>
            </a:r>
            <a:r>
              <a:rPr lang="en-US" altLang="el-GR" sz="2400" dirty="0"/>
              <a:t>bit</a:t>
            </a:r>
            <a:r>
              <a:rPr lang="el-GR" altLang="el-GR" sz="2400" dirty="0"/>
              <a:t> υψηλής τάξης</a:t>
            </a:r>
            <a:r>
              <a:rPr lang="en-US" altLang="el-GR" sz="2400" dirty="0"/>
              <a:t> – </a:t>
            </a:r>
            <a:r>
              <a:rPr lang="el-GR" altLang="el-GR" sz="2400" dirty="0"/>
              <a:t>Ονομάζονται </a:t>
            </a:r>
            <a:r>
              <a:rPr lang="el-GR" altLang="el-GR" sz="2400" b="1" dirty="0">
                <a:solidFill>
                  <a:srgbClr val="C00000"/>
                </a:solidFill>
              </a:rPr>
              <a:t>ετικέτα (</a:t>
            </a:r>
            <a:r>
              <a:rPr lang="en-US" altLang="el-GR" sz="2400" b="1" dirty="0">
                <a:solidFill>
                  <a:srgbClr val="C00000"/>
                </a:solidFill>
              </a:rPr>
              <a:t>tag</a:t>
            </a:r>
            <a:r>
              <a:rPr lang="el-GR" altLang="el-GR" sz="2400" b="1" dirty="0">
                <a:solidFill>
                  <a:srgbClr val="C00000"/>
                </a:solidFill>
              </a:rPr>
              <a:t>)</a:t>
            </a:r>
            <a:endParaRPr lang="en-US" altLang="el-GR" sz="2400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l-GR" altLang="el-GR" dirty="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400" b="1" dirty="0"/>
              <a:t>Και αν δεν υπάρχουν δεδομένα σε μια θέση</a:t>
            </a:r>
            <a:r>
              <a:rPr lang="en-US" altLang="el-GR" sz="2400" b="1" dirty="0"/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200" b="1" dirty="0">
                <a:solidFill>
                  <a:srgbClr val="C00000"/>
                </a:solidFill>
              </a:rPr>
              <a:t>Έγκυρο (</a:t>
            </a:r>
            <a:r>
              <a:rPr lang="en-US" altLang="el-GR" sz="2200" b="1" dirty="0">
                <a:solidFill>
                  <a:srgbClr val="C00000"/>
                </a:solidFill>
              </a:rPr>
              <a:t>valid) bit</a:t>
            </a:r>
            <a:r>
              <a:rPr lang="en-US" altLang="el-GR" sz="2200" dirty="0"/>
              <a:t>: 1 = </a:t>
            </a:r>
            <a:r>
              <a:rPr lang="el-GR" altLang="el-GR" sz="2200" dirty="0"/>
              <a:t>παρόντα</a:t>
            </a:r>
            <a:r>
              <a:rPr lang="en-US" altLang="el-GR" sz="2200" dirty="0"/>
              <a:t>, 0 = </a:t>
            </a:r>
            <a:r>
              <a:rPr lang="el-GR" altLang="el-GR" sz="2200" dirty="0"/>
              <a:t>όχι παρόντα</a:t>
            </a:r>
            <a:endParaRPr lang="en-US" altLang="el-GR" sz="2200" dirty="0"/>
          </a:p>
          <a:p>
            <a:pPr lvl="1" eaLnBrk="1" hangingPunct="1">
              <a:lnSpc>
                <a:spcPct val="90000"/>
              </a:lnSpc>
            </a:pPr>
            <a:r>
              <a:rPr lang="el-GR" altLang="el-GR" sz="2200" dirty="0"/>
              <a:t>Αρχικά </a:t>
            </a:r>
            <a:r>
              <a:rPr lang="en-US" altLang="el-GR" sz="2200" dirty="0"/>
              <a:t>0</a:t>
            </a:r>
            <a:endParaRPr lang="en-AU" alt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>
            <a:extLst>
              <a:ext uri="{FF2B5EF4-FFF2-40B4-BE49-F238E27FC236}">
                <a16:creationId xmlns:a16="http://schemas.microsoft.com/office/drawing/2014/main" id="{CF9EF17E-7081-6DC8-8144-E459C8F0D6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 dirty="0">
                <a:solidFill>
                  <a:schemeClr val="tx1"/>
                </a:solidFill>
              </a:rPr>
              <a:t>Κεφάλαιο </a:t>
            </a:r>
            <a:r>
              <a:rPr lang="en-AU" altLang="el-GR" sz="1400" dirty="0">
                <a:solidFill>
                  <a:schemeClr val="tx1"/>
                </a:solidFill>
              </a:rPr>
              <a:t>5 — </a:t>
            </a:r>
            <a:r>
              <a:rPr lang="el-GR" altLang="el-GR" sz="1400" dirty="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 dirty="0">
                <a:solidFill>
                  <a:schemeClr val="tx1"/>
                </a:solidFill>
              </a:rPr>
              <a:t>: </a:t>
            </a:r>
            <a:r>
              <a:rPr lang="el-GR" altLang="el-GR" sz="1400" dirty="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 dirty="0">
                <a:solidFill>
                  <a:schemeClr val="tx1"/>
                </a:solidFill>
              </a:rPr>
              <a:t>— </a:t>
            </a:r>
            <a:fld id="{3FFE8B78-4745-4E46-83F5-8E081388B53F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AU" altLang="el-GR" sz="1400" dirty="0">
              <a:solidFill>
                <a:schemeClr val="tx1"/>
              </a:solidFill>
            </a:endParaRPr>
          </a:p>
        </p:txBody>
      </p:sp>
      <p:sp>
        <p:nvSpPr>
          <p:cNvPr id="29699" name="Rectangle 6">
            <a:extLst>
              <a:ext uri="{FF2B5EF4-FFF2-40B4-BE49-F238E27FC236}">
                <a16:creationId xmlns:a16="http://schemas.microsoft.com/office/drawing/2014/main" id="{69B642AB-CDF7-9C60-CDB6-1E0634797F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 dirty="0"/>
              <a:t>Ετικέτες και έγκυρα </a:t>
            </a:r>
            <a:r>
              <a:rPr lang="en-US" altLang="el-GR" dirty="0"/>
              <a:t>bit (2/2)</a:t>
            </a:r>
            <a:endParaRPr lang="en-AU" altLang="el-GR" dirty="0"/>
          </a:p>
        </p:txBody>
      </p:sp>
      <p:sp>
        <p:nvSpPr>
          <p:cNvPr id="19460" name="Rectangle 7">
            <a:extLst>
              <a:ext uri="{FF2B5EF4-FFF2-40B4-BE49-F238E27FC236}">
                <a16:creationId xmlns:a16="http://schemas.microsoft.com/office/drawing/2014/main" id="{DF4631EB-9132-96D5-C2BE-B5596F29B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5" y="1125538"/>
            <a:ext cx="8487544" cy="18018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dirty="0"/>
              <a:t>Τα μπλοκ της κύριας διαφέρουν στα ψηφία της ετικέτας (</a:t>
            </a:r>
            <a:r>
              <a:rPr lang="el-GR" altLang="el-GR" dirty="0">
                <a:solidFill>
                  <a:srgbClr val="FF0000"/>
                </a:solidFill>
              </a:rPr>
              <a:t>00</a:t>
            </a:r>
            <a:r>
              <a:rPr lang="el-GR" altLang="el-GR" dirty="0"/>
              <a:t>001, </a:t>
            </a:r>
            <a:r>
              <a:rPr lang="el-GR" altLang="el-GR" dirty="0">
                <a:solidFill>
                  <a:srgbClr val="FF0000"/>
                </a:solidFill>
              </a:rPr>
              <a:t>01</a:t>
            </a:r>
            <a:r>
              <a:rPr lang="el-GR" altLang="el-GR" dirty="0"/>
              <a:t>001, </a:t>
            </a:r>
            <a:r>
              <a:rPr lang="el-GR" altLang="el-GR" dirty="0">
                <a:solidFill>
                  <a:srgbClr val="FF0000"/>
                </a:solidFill>
              </a:rPr>
              <a:t>10</a:t>
            </a:r>
            <a:r>
              <a:rPr lang="el-GR" altLang="el-GR" dirty="0"/>
              <a:t>001, </a:t>
            </a:r>
            <a:r>
              <a:rPr lang="el-GR" altLang="el-GR" dirty="0">
                <a:solidFill>
                  <a:srgbClr val="FF0000"/>
                </a:solidFill>
              </a:rPr>
              <a:t>11</a:t>
            </a:r>
            <a:r>
              <a:rPr lang="el-GR" altLang="el-GR" dirty="0"/>
              <a:t>001, …)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/>
              <a:t>Η ετικέτα αποθηκεύεται στην αντίστοιχη θέση της </a:t>
            </a:r>
            <a:r>
              <a:rPr lang="en-GB" altLang="el-GR" dirty="0"/>
              <a:t>cache </a:t>
            </a:r>
            <a:r>
              <a:rPr lang="el-GR" altLang="el-GR" dirty="0"/>
              <a:t>μαζί με τα ψηφία </a:t>
            </a:r>
            <a:r>
              <a:rPr lang="el-GR" altLang="el-GR" i="1" dirty="0"/>
              <a:t>δεδομένων</a:t>
            </a:r>
            <a:r>
              <a:rPr lang="el-GR" altLang="el-GR" dirty="0"/>
              <a:t> (εντολές, δεδομένα)</a:t>
            </a:r>
            <a:endParaRPr lang="en-GB" altLang="el-GR" dirty="0"/>
          </a:p>
        </p:txBody>
      </p:sp>
      <p:pic>
        <p:nvPicPr>
          <p:cNvPr id="21510" name="Picture 7" descr="D:\gizopoulos\Projects\Books\Cod4-Kleidarithmos\Figs-for-PPTs\COD_VOLA_PNGs\CHAPTER 5\05_05.png">
            <a:extLst>
              <a:ext uri="{FF2B5EF4-FFF2-40B4-BE49-F238E27FC236}">
                <a16:creationId xmlns:a16="http://schemas.microsoft.com/office/drawing/2014/main" id="{9B2BEB9F-E636-C0B7-DB88-C07F525BA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3357563"/>
            <a:ext cx="43465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9CE3038-1EBB-5932-1294-E13B6C23DD4D}"/>
              </a:ext>
            </a:extLst>
          </p:cNvPr>
          <p:cNvGrpSpPr/>
          <p:nvPr/>
        </p:nvGrpSpPr>
        <p:grpSpPr>
          <a:xfrm>
            <a:off x="1146107" y="6093296"/>
            <a:ext cx="3435743" cy="195434"/>
            <a:chOff x="1146107" y="6093296"/>
            <a:chExt cx="3435743" cy="19543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D344B6E-7DD3-CDB4-184A-166A1C2E7A9F}"/>
                </a:ext>
              </a:extLst>
            </p:cNvPr>
            <p:cNvSpPr/>
            <p:nvPr/>
          </p:nvSpPr>
          <p:spPr bwMode="auto">
            <a:xfrm>
              <a:off x="1146107" y="6093296"/>
              <a:ext cx="199668" cy="19431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5790E3-1A5A-1356-0EC3-8A106FCF3CA7}"/>
                </a:ext>
              </a:extLst>
            </p:cNvPr>
            <p:cNvSpPr/>
            <p:nvPr/>
          </p:nvSpPr>
          <p:spPr bwMode="auto">
            <a:xfrm>
              <a:off x="3302521" y="6094411"/>
              <a:ext cx="199668" cy="19431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027C5C-632A-FF6B-0F59-4DA10020E963}"/>
                </a:ext>
              </a:extLst>
            </p:cNvPr>
            <p:cNvSpPr/>
            <p:nvPr/>
          </p:nvSpPr>
          <p:spPr bwMode="auto">
            <a:xfrm>
              <a:off x="2224314" y="6093296"/>
              <a:ext cx="199668" cy="19431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BCE74D7-3AF5-A195-6E23-D16E8173C06B}"/>
                </a:ext>
              </a:extLst>
            </p:cNvPr>
            <p:cNvSpPr/>
            <p:nvPr/>
          </p:nvSpPr>
          <p:spPr bwMode="auto">
            <a:xfrm>
              <a:off x="4382182" y="6093296"/>
              <a:ext cx="199668" cy="19431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402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4135E8-6103-CD38-9FAC-CB9EABF01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8" y="2446338"/>
            <a:ext cx="5659437" cy="38893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Footer Placeholder 3">
            <a:extLst>
              <a:ext uri="{FF2B5EF4-FFF2-40B4-BE49-F238E27FC236}">
                <a16:creationId xmlns:a16="http://schemas.microsoft.com/office/drawing/2014/main" id="{3C21E145-3689-8162-47F2-DF09FF9259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0FAEEF7B-EEDB-4DD2-AEB6-1F6110695A01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33796" name="Rectangle 56">
            <a:extLst>
              <a:ext uri="{FF2B5EF4-FFF2-40B4-BE49-F238E27FC236}">
                <a16:creationId xmlns:a16="http://schemas.microsoft.com/office/drawing/2014/main" id="{9224C1CE-95E0-081C-DB9E-BDE4245F6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Παράδειγμα κρυφής μνήμης</a:t>
            </a:r>
            <a:endParaRPr lang="en-AU" altLang="el-GR"/>
          </a:p>
        </p:txBody>
      </p:sp>
      <p:sp>
        <p:nvSpPr>
          <p:cNvPr id="21508" name="Rectangle 57">
            <a:extLst>
              <a:ext uri="{FF2B5EF4-FFF2-40B4-BE49-F238E27FC236}">
                <a16:creationId xmlns:a16="http://schemas.microsoft.com/office/drawing/2014/main" id="{FC58C77B-B6B7-3514-99CE-77D79E1D8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1054100"/>
            <a:ext cx="8604250" cy="1338263"/>
          </a:xfrm>
        </p:spPr>
        <p:txBody>
          <a:bodyPr/>
          <a:lstStyle/>
          <a:p>
            <a:pPr eaLnBrk="1" hangingPunct="1"/>
            <a:r>
              <a:rPr lang="en-US" altLang="el-GR" sz="2400" dirty="0"/>
              <a:t>8</a:t>
            </a:r>
            <a:r>
              <a:rPr lang="el-GR" altLang="el-GR" sz="2400" dirty="0"/>
              <a:t> γραμμές</a:t>
            </a:r>
            <a:r>
              <a:rPr lang="en-GB" altLang="el-GR" sz="2400" dirty="0"/>
              <a:t> (Lines </a:t>
            </a:r>
            <a:r>
              <a:rPr lang="el-GR" altLang="el-GR" sz="2400" dirty="0"/>
              <a:t>ή </a:t>
            </a:r>
            <a:r>
              <a:rPr lang="en-GB" altLang="el-GR" sz="2400" dirty="0"/>
              <a:t>Blocks)</a:t>
            </a:r>
            <a:r>
              <a:rPr lang="en-US" altLang="el-GR" sz="2400" dirty="0"/>
              <a:t>, 1 byte </a:t>
            </a:r>
            <a:r>
              <a:rPr lang="el-GR" altLang="el-GR" sz="2400" dirty="0"/>
              <a:t>/</a:t>
            </a:r>
            <a:r>
              <a:rPr lang="en-US" altLang="el-GR" sz="2400" dirty="0"/>
              <a:t> </a:t>
            </a:r>
            <a:r>
              <a:rPr lang="el-GR" altLang="el-GR" sz="2400" dirty="0"/>
              <a:t>γραμμή</a:t>
            </a:r>
            <a:r>
              <a:rPr lang="en-US" altLang="el-GR" sz="2400" dirty="0"/>
              <a:t>, </a:t>
            </a:r>
            <a:r>
              <a:rPr lang="el-GR" altLang="el-GR" sz="2400" dirty="0"/>
              <a:t>άμεσης απεικόνισης</a:t>
            </a:r>
            <a:endParaRPr lang="en-US" altLang="el-GR" sz="2400" dirty="0"/>
          </a:p>
          <a:p>
            <a:pPr eaLnBrk="1" hangingPunct="1"/>
            <a:r>
              <a:rPr lang="el-GR" altLang="el-GR" sz="2400" dirty="0"/>
              <a:t>Αρχική κατάσταση</a:t>
            </a:r>
          </a:p>
          <a:p>
            <a:pPr eaLnBrk="1" hangingPunct="1"/>
            <a:r>
              <a:rPr lang="el-GR" altLang="el-GR" sz="2400" b="1" dirty="0">
                <a:solidFill>
                  <a:srgbClr val="FF0000"/>
                </a:solidFill>
              </a:rPr>
              <a:t>Διευθύνσεις προσπέλασης μνήμης: </a:t>
            </a:r>
            <a:r>
              <a:rPr lang="el-GR" altLang="el-GR" sz="2400" b="1" dirty="0">
                <a:solidFill>
                  <a:schemeClr val="tx1"/>
                </a:solidFill>
              </a:rPr>
              <a:t>22, 26, 22, 26, 16, 3, 16, 8</a:t>
            </a:r>
            <a:endParaRPr lang="en-AU" altLang="el-G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3610" name="Group 58">
            <a:extLst>
              <a:ext uri="{FF2B5EF4-FFF2-40B4-BE49-F238E27FC236}">
                <a16:creationId xmlns:a16="http://schemas.microsoft.com/office/drawing/2014/main" id="{C950495B-B8F5-CB33-D591-16D9B3995FC7}"/>
              </a:ext>
            </a:extLst>
          </p:cNvPr>
          <p:cNvGraphicFramePr>
            <a:graphicFrameLocks noGrp="1"/>
          </p:cNvGraphicFramePr>
          <p:nvPr/>
        </p:nvGraphicFramePr>
        <p:xfrm>
          <a:off x="1547813" y="2636838"/>
          <a:ext cx="7200900" cy="3500440"/>
        </p:xfrm>
        <a:graphic>
          <a:graphicData uri="http://schemas.openxmlformats.org/drawingml/2006/table">
            <a:tbl>
              <a:tblPr/>
              <a:tblGrid>
                <a:gridCol w="1812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6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Αριθμοδείκτης  Γραμμής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 bit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Ετικέτα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Δεδομένα 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L0)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L1)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L2)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L3)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L4)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L5)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L6)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L7)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50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>
            <a:extLst>
              <a:ext uri="{FF2B5EF4-FFF2-40B4-BE49-F238E27FC236}">
                <a16:creationId xmlns:a16="http://schemas.microsoft.com/office/drawing/2014/main" id="{E27A7F3A-9505-57D9-6A46-9038E9F935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9192CE4E-00DB-48E7-937C-7212D096A481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04CC3D0-26D8-B82C-E501-FA5EF3677D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/>
              <a:t>Παράδειγμα κρυφής μνήμης</a:t>
            </a:r>
            <a:endParaRPr lang="en-AU" altLang="el-GR"/>
          </a:p>
        </p:txBody>
      </p:sp>
      <p:graphicFrame>
        <p:nvGraphicFramePr>
          <p:cNvPr id="24650" name="Group 74">
            <a:extLst>
              <a:ext uri="{FF2B5EF4-FFF2-40B4-BE49-F238E27FC236}">
                <a16:creationId xmlns:a16="http://schemas.microsoft.com/office/drawing/2014/main" id="{1FD63B60-5654-2373-5351-68FC7F444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5434"/>
              </p:ext>
            </p:extLst>
          </p:nvPr>
        </p:nvGraphicFramePr>
        <p:xfrm>
          <a:off x="587375" y="2780928"/>
          <a:ext cx="8224069" cy="3500440"/>
        </p:xfrm>
        <a:graphic>
          <a:graphicData uri="http://schemas.openxmlformats.org/drawingml/2006/table">
            <a:tbl>
              <a:tblPr/>
              <a:tblGrid>
                <a:gridCol w="213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Αριθμοδείκτης  Γραμμής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 bit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Ετικέτα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Δεδομένα 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L0)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L1)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L2)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L3)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L4)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L5)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110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L6)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Mem[10110]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L7)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8" marR="91418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57079" name="Group 55">
            <a:extLst>
              <a:ext uri="{FF2B5EF4-FFF2-40B4-BE49-F238E27FC236}">
                <a16:creationId xmlns:a16="http://schemas.microsoft.com/office/drawing/2014/main" id="{DE2E50C5-2F60-EAD7-E023-EBB13E7A2103}"/>
              </a:ext>
            </a:extLst>
          </p:cNvPr>
          <p:cNvGraphicFramePr>
            <a:graphicFrameLocks noGrp="1"/>
          </p:cNvGraphicFramePr>
          <p:nvPr/>
        </p:nvGraphicFramePr>
        <p:xfrm>
          <a:off x="587375" y="1443038"/>
          <a:ext cx="8264525" cy="946150"/>
        </p:xfrm>
        <a:graphic>
          <a:graphicData uri="http://schemas.openxmlformats.org/drawingml/2006/table">
            <a:tbl>
              <a:tblPr/>
              <a:tblGrid>
                <a:gridCol w="184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λέξης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Δυαδική δ/</a:t>
                      </a:r>
                      <a:r>
                        <a:rPr kumimoji="0" lang="el-G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Μπλοκ (γραμμή) κρυφής μνήμης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110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Αστοχία (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miss)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110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BE1929F-5FE8-F76B-7EE3-99456D3F9E1D}"/>
              </a:ext>
            </a:extLst>
          </p:cNvPr>
          <p:cNvSpPr txBox="1"/>
          <p:nvPr/>
        </p:nvSpPr>
        <p:spPr>
          <a:xfrm>
            <a:off x="587374" y="990878"/>
            <a:ext cx="7080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altLang="el-GR" sz="1800" b="1" dirty="0">
                <a:solidFill>
                  <a:srgbClr val="FF0000"/>
                </a:solidFill>
              </a:rPr>
              <a:t>Διευθύνσεις προσπέλασης μνήμης: </a:t>
            </a:r>
            <a:r>
              <a:rPr lang="el-GR" altLang="el-GR" sz="1800" b="1" dirty="0">
                <a:solidFill>
                  <a:schemeClr val="tx1"/>
                </a:solidFill>
              </a:rPr>
              <a:t>22, </a:t>
            </a:r>
            <a:r>
              <a:rPr lang="el-GR" altLang="el-GR" sz="1800" dirty="0">
                <a:solidFill>
                  <a:schemeClr val="tx1"/>
                </a:solidFill>
              </a:rPr>
              <a:t>26, 22, 26, 16, 3, 16, 8</a:t>
            </a:r>
            <a:endParaRPr lang="en-AU" altLang="el-G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>
            <a:extLst>
              <a:ext uri="{FF2B5EF4-FFF2-40B4-BE49-F238E27FC236}">
                <a16:creationId xmlns:a16="http://schemas.microsoft.com/office/drawing/2014/main" id="{A9907EBC-707E-7E8D-E475-963E3EDA22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C2C76CEC-2DA3-4A91-B7FC-219912ED5BE5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364666C-E967-B83B-6085-3B06E59F0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/>
              <a:t>Παράδειγμα κρυφής μνήμης</a:t>
            </a:r>
            <a:endParaRPr lang="en-AU" altLang="el-GR"/>
          </a:p>
        </p:txBody>
      </p:sp>
      <p:graphicFrame>
        <p:nvGraphicFramePr>
          <p:cNvPr id="25674" name="Group 74">
            <a:extLst>
              <a:ext uri="{FF2B5EF4-FFF2-40B4-BE49-F238E27FC236}">
                <a16:creationId xmlns:a16="http://schemas.microsoft.com/office/drawing/2014/main" id="{CE513D22-E82D-0AE7-11FB-F43C8FE90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093055"/>
              </p:ext>
            </p:extLst>
          </p:nvPr>
        </p:nvGraphicFramePr>
        <p:xfrm>
          <a:off x="755650" y="2687638"/>
          <a:ext cx="7915276" cy="3500440"/>
        </p:xfrm>
        <a:graphic>
          <a:graphicData uri="http://schemas.openxmlformats.org/drawingml/2006/table">
            <a:tbl>
              <a:tblPr/>
              <a:tblGrid>
                <a:gridCol w="199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5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Αριθμοδείκτης  Γραμμής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 bit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Ετικέτα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Δεδομένα 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L0)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L1)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010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L2)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Mem[11010]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L3)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L4)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L5)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L6)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Mem[10110]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L7)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59127" name="Group 55">
            <a:extLst>
              <a:ext uri="{FF2B5EF4-FFF2-40B4-BE49-F238E27FC236}">
                <a16:creationId xmlns:a16="http://schemas.microsoft.com/office/drawing/2014/main" id="{26FCADAC-9ACE-6629-2DE9-4F63CBCCF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239543"/>
              </p:ext>
            </p:extLst>
          </p:nvPr>
        </p:nvGraphicFramePr>
        <p:xfrm>
          <a:off x="755650" y="1366938"/>
          <a:ext cx="7915275" cy="946150"/>
        </p:xfrm>
        <a:graphic>
          <a:graphicData uri="http://schemas.openxmlformats.org/drawingml/2006/table">
            <a:tbl>
              <a:tblPr/>
              <a:tblGrid>
                <a:gridCol w="167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λέξης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53" marB="4575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Δυαδική δ/</a:t>
                      </a:r>
                      <a:r>
                        <a:rPr kumimoji="0" lang="el-G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53" marB="457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53" marB="457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Μπλοκ (γραμμή) κρυφής μνήμης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53" marB="457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53" marB="45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11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Αστοχία (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miss)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58B36EC-0627-A42C-D696-04CD308005EE}"/>
              </a:ext>
            </a:extLst>
          </p:cNvPr>
          <p:cNvSpPr txBox="1"/>
          <p:nvPr/>
        </p:nvSpPr>
        <p:spPr>
          <a:xfrm>
            <a:off x="587374" y="990878"/>
            <a:ext cx="7296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altLang="el-GR" sz="1800" b="1" dirty="0">
                <a:solidFill>
                  <a:srgbClr val="FF0000"/>
                </a:solidFill>
              </a:rPr>
              <a:t>Διευθύνσεις</a:t>
            </a:r>
            <a:r>
              <a:rPr lang="el-GR" altLang="el-GR" b="1" dirty="0">
                <a:solidFill>
                  <a:srgbClr val="FF0000"/>
                </a:solidFill>
              </a:rPr>
              <a:t> προσπέλασης</a:t>
            </a:r>
            <a:r>
              <a:rPr lang="el-GR" altLang="el-GR" sz="1800" b="1" dirty="0">
                <a:solidFill>
                  <a:srgbClr val="FF0000"/>
                </a:solidFill>
              </a:rPr>
              <a:t> </a:t>
            </a:r>
            <a:r>
              <a:rPr lang="el-GR" altLang="el-GR" b="1" dirty="0">
                <a:solidFill>
                  <a:srgbClr val="FF0000"/>
                </a:solidFill>
              </a:rPr>
              <a:t>μνήμης</a:t>
            </a:r>
            <a:r>
              <a:rPr lang="el-GR" altLang="el-GR" sz="1800" b="1" dirty="0">
                <a:solidFill>
                  <a:srgbClr val="FF0000"/>
                </a:solidFill>
              </a:rPr>
              <a:t>: </a:t>
            </a:r>
            <a:r>
              <a:rPr lang="el-GR" altLang="el-GR" sz="1800" dirty="0">
                <a:solidFill>
                  <a:schemeClr val="tx1"/>
                </a:solidFill>
              </a:rPr>
              <a:t>22, </a:t>
            </a:r>
            <a:r>
              <a:rPr lang="el-GR" altLang="el-GR" sz="1800" b="1" dirty="0">
                <a:solidFill>
                  <a:schemeClr val="tx1"/>
                </a:solidFill>
              </a:rPr>
              <a:t>26, </a:t>
            </a:r>
            <a:r>
              <a:rPr lang="el-GR" altLang="el-GR" sz="1800" dirty="0">
                <a:solidFill>
                  <a:schemeClr val="tx1"/>
                </a:solidFill>
              </a:rPr>
              <a:t>22, 26, 16, 3, 16, 8</a:t>
            </a:r>
            <a:endParaRPr lang="en-AU" altLang="el-G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>
            <a:extLst>
              <a:ext uri="{FF2B5EF4-FFF2-40B4-BE49-F238E27FC236}">
                <a16:creationId xmlns:a16="http://schemas.microsoft.com/office/drawing/2014/main" id="{A1C1DA6A-226E-202E-37EF-0B2A39A4C5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42CB8205-9BB1-42AB-8063-953344E2015F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8D75549-FE0F-8EBF-1F02-1028F8548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/>
              <a:t>Παράδειγμα κρυφής μνήμης</a:t>
            </a:r>
            <a:endParaRPr lang="en-AU" altLang="el-GR"/>
          </a:p>
        </p:txBody>
      </p:sp>
      <p:graphicFrame>
        <p:nvGraphicFramePr>
          <p:cNvPr id="26704" name="Group 80">
            <a:extLst>
              <a:ext uri="{FF2B5EF4-FFF2-40B4-BE49-F238E27FC236}">
                <a16:creationId xmlns:a16="http://schemas.microsoft.com/office/drawing/2014/main" id="{4A763451-25C0-8C20-D390-538B61A8BB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100298"/>
              </p:ext>
            </p:extLst>
          </p:nvPr>
        </p:nvGraphicFramePr>
        <p:xfrm>
          <a:off x="827088" y="2881313"/>
          <a:ext cx="7916861" cy="3500440"/>
        </p:xfrm>
        <a:graphic>
          <a:graphicData uri="http://schemas.openxmlformats.org/drawingml/2006/table">
            <a:tbl>
              <a:tblPr/>
              <a:tblGrid>
                <a:gridCol w="1993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5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Αριθμοδείκτης  Γραμμής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 bit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Ετικέτα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Δεδομένα 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L0)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L1)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010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L2)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Mem[11010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L3)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L4)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L5)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110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L6)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Mem[10110]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L7)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6703" name="Group 79">
            <a:extLst>
              <a:ext uri="{FF2B5EF4-FFF2-40B4-BE49-F238E27FC236}">
                <a16:creationId xmlns:a16="http://schemas.microsoft.com/office/drawing/2014/main" id="{1410F303-4804-FFE2-D596-9D3DC0227687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1320800"/>
          <a:ext cx="7916862" cy="1309688"/>
        </p:xfrm>
        <a:graphic>
          <a:graphicData uri="http://schemas.openxmlformats.org/drawingml/2006/table">
            <a:tbl>
              <a:tblPr/>
              <a:tblGrid>
                <a:gridCol w="167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λέξης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Δυαδική δ/</a:t>
                      </a:r>
                      <a:r>
                        <a:rPr kumimoji="0" lang="el-G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Μπλοκ (γραμμή) κρυφής μνήμης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110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Ευστοχία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(hit)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110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11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Ευστοχία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(hit)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C54C609-8E84-B64D-0D9A-0BA01713BFF2}"/>
              </a:ext>
            </a:extLst>
          </p:cNvPr>
          <p:cNvSpPr txBox="1"/>
          <p:nvPr/>
        </p:nvSpPr>
        <p:spPr>
          <a:xfrm>
            <a:off x="587374" y="990878"/>
            <a:ext cx="6576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altLang="el-GR" sz="1800" b="1" dirty="0">
                <a:solidFill>
                  <a:srgbClr val="FF0000"/>
                </a:solidFill>
              </a:rPr>
              <a:t>Διευθύνσεις </a:t>
            </a:r>
            <a:r>
              <a:rPr lang="el-GR" altLang="el-GR" b="1" dirty="0">
                <a:solidFill>
                  <a:srgbClr val="FF0000"/>
                </a:solidFill>
              </a:rPr>
              <a:t>μνήμης </a:t>
            </a:r>
            <a:r>
              <a:rPr lang="el-GR" altLang="el-GR" sz="1800" b="1" dirty="0">
                <a:solidFill>
                  <a:srgbClr val="FF0000"/>
                </a:solidFill>
              </a:rPr>
              <a:t>: </a:t>
            </a:r>
            <a:r>
              <a:rPr lang="el-GR" altLang="el-GR" sz="1800" dirty="0">
                <a:solidFill>
                  <a:schemeClr val="tx1"/>
                </a:solidFill>
              </a:rPr>
              <a:t>22, 26, </a:t>
            </a:r>
            <a:r>
              <a:rPr lang="el-GR" altLang="el-GR" sz="1800" b="1" dirty="0">
                <a:solidFill>
                  <a:schemeClr val="tx1"/>
                </a:solidFill>
              </a:rPr>
              <a:t>22, 26, </a:t>
            </a:r>
            <a:r>
              <a:rPr lang="el-GR" altLang="el-GR" sz="1800" dirty="0">
                <a:solidFill>
                  <a:schemeClr val="tx1"/>
                </a:solidFill>
              </a:rPr>
              <a:t>16, 3, 16, 8</a:t>
            </a:r>
            <a:endParaRPr lang="en-AU" altLang="el-G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>
            <a:extLst>
              <a:ext uri="{FF2B5EF4-FFF2-40B4-BE49-F238E27FC236}">
                <a16:creationId xmlns:a16="http://schemas.microsoft.com/office/drawing/2014/main" id="{C8BC49DC-18DE-B97F-AB92-A8FF48EE46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A1ADAF83-FD5A-4FDF-ACDC-6FDB40804F8B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3EF58C9-0172-6A45-640F-FC39D4A0C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/>
              <a:t>Παράδειγμα κρυφής μνήμης</a:t>
            </a:r>
            <a:endParaRPr lang="en-AU" altLang="el-GR"/>
          </a:p>
        </p:txBody>
      </p:sp>
      <p:graphicFrame>
        <p:nvGraphicFramePr>
          <p:cNvPr id="27732" name="Group 84">
            <a:extLst>
              <a:ext uri="{FF2B5EF4-FFF2-40B4-BE49-F238E27FC236}">
                <a16:creationId xmlns:a16="http://schemas.microsoft.com/office/drawing/2014/main" id="{42380296-4BFD-2052-BF8C-03D468F0D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83643"/>
              </p:ext>
            </p:extLst>
          </p:nvPr>
        </p:nvGraphicFramePr>
        <p:xfrm>
          <a:off x="971599" y="3162804"/>
          <a:ext cx="7661225" cy="3261810"/>
        </p:xfrm>
        <a:graphic>
          <a:graphicData uri="http://schemas.openxmlformats.org/drawingml/2006/table">
            <a:tbl>
              <a:tblPr/>
              <a:tblGrid>
                <a:gridCol w="187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2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Αριθμοδείκτης  Γραμμής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 bit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Ετικέτα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Δεδομένα 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000</a:t>
                      </a: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L0)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Mem[10000]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Mem[11010]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011</a:t>
                      </a: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00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Mem[00011]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Mem[10110]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63223" name="Group 55">
            <a:extLst>
              <a:ext uri="{FF2B5EF4-FFF2-40B4-BE49-F238E27FC236}">
                <a16:creationId xmlns:a16="http://schemas.microsoft.com/office/drawing/2014/main" id="{AFE6573B-795D-EACE-D101-35C03EAA6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54590"/>
              </p:ext>
            </p:extLst>
          </p:nvPr>
        </p:nvGraphicFramePr>
        <p:xfrm>
          <a:off x="971600" y="1365056"/>
          <a:ext cx="7661225" cy="1584720"/>
        </p:xfrm>
        <a:graphic>
          <a:graphicData uri="http://schemas.openxmlformats.org/drawingml/2006/table">
            <a:tbl>
              <a:tblPr/>
              <a:tblGrid>
                <a:gridCol w="1619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6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λέξης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Δυαδική δ/</a:t>
                      </a:r>
                      <a:r>
                        <a:rPr kumimoji="0" lang="el-G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Μπλοκ (γραμμή) κρυφής μνήμης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000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Αστοχία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(miss)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000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00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011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Αστοχία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(miss)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011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000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Ευστοχία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(hit)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000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34A3ED8-7CC0-6DD4-DACB-00C801460DCA}"/>
              </a:ext>
            </a:extLst>
          </p:cNvPr>
          <p:cNvSpPr txBox="1"/>
          <p:nvPr/>
        </p:nvSpPr>
        <p:spPr>
          <a:xfrm>
            <a:off x="587374" y="990878"/>
            <a:ext cx="6576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altLang="el-GR" sz="1800" b="1" dirty="0">
                <a:solidFill>
                  <a:srgbClr val="FF0000"/>
                </a:solidFill>
              </a:rPr>
              <a:t>Διευθύνσεις </a:t>
            </a:r>
            <a:r>
              <a:rPr lang="el-GR" altLang="el-GR" b="1" dirty="0">
                <a:solidFill>
                  <a:srgbClr val="FF0000"/>
                </a:solidFill>
              </a:rPr>
              <a:t>προσπέλασης </a:t>
            </a:r>
            <a:r>
              <a:rPr lang="el-GR" altLang="el-GR" sz="1800" b="1" dirty="0">
                <a:solidFill>
                  <a:srgbClr val="FF0000"/>
                </a:solidFill>
              </a:rPr>
              <a:t>: </a:t>
            </a:r>
            <a:r>
              <a:rPr lang="el-GR" altLang="el-GR" sz="1800" dirty="0">
                <a:solidFill>
                  <a:schemeClr val="tx1"/>
                </a:solidFill>
              </a:rPr>
              <a:t>22, 26, 22, 26, </a:t>
            </a:r>
            <a:r>
              <a:rPr lang="el-GR" altLang="el-GR" sz="1800" b="1" dirty="0">
                <a:solidFill>
                  <a:schemeClr val="tx1"/>
                </a:solidFill>
              </a:rPr>
              <a:t>16, 3, 16, 8</a:t>
            </a:r>
            <a:endParaRPr lang="en-AU" altLang="el-GR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>
            <a:extLst>
              <a:ext uri="{FF2B5EF4-FFF2-40B4-BE49-F238E27FC236}">
                <a16:creationId xmlns:a16="http://schemas.microsoft.com/office/drawing/2014/main" id="{CF653F8D-E2F8-769F-F848-A56C352B3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5EB2282C-99B5-4072-9879-EDD7EA65C852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F6531032-8456-529C-DB1A-44FBD7F23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/>
              <a:t>Παράδειγμα κρυφής μνήμης</a:t>
            </a:r>
            <a:endParaRPr lang="en-AU" altLang="el-GR"/>
          </a:p>
        </p:txBody>
      </p:sp>
      <p:graphicFrame>
        <p:nvGraphicFramePr>
          <p:cNvPr id="28746" name="Group 74">
            <a:extLst>
              <a:ext uri="{FF2B5EF4-FFF2-40B4-BE49-F238E27FC236}">
                <a16:creationId xmlns:a16="http://schemas.microsoft.com/office/drawing/2014/main" id="{948D0494-887D-33AC-0F2F-2D8E297C8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800514"/>
              </p:ext>
            </p:extLst>
          </p:nvPr>
        </p:nvGraphicFramePr>
        <p:xfrm>
          <a:off x="1258888" y="2881313"/>
          <a:ext cx="7202486" cy="3500440"/>
        </p:xfrm>
        <a:graphic>
          <a:graphicData uri="http://schemas.openxmlformats.org/drawingml/2006/table">
            <a:tbl>
              <a:tblPr/>
              <a:tblGrid>
                <a:gridCol w="1813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6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Αριθμοδείκτης  Γραμμής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 bit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Ετικέτα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Δεδομένα 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L0)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Mem[10000]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010</a:t>
                      </a: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Mem[10010]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Mem[00011]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Mem[10110]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4" marR="91454"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65271" name="Group 55">
            <a:extLst>
              <a:ext uri="{FF2B5EF4-FFF2-40B4-BE49-F238E27FC236}">
                <a16:creationId xmlns:a16="http://schemas.microsoft.com/office/drawing/2014/main" id="{D73E45B4-C4DD-1778-B1FD-605E8454F11B}"/>
              </a:ext>
            </a:extLst>
          </p:cNvPr>
          <p:cNvGraphicFramePr>
            <a:graphicFrameLocks noGrp="1"/>
          </p:cNvGraphicFramePr>
          <p:nvPr/>
        </p:nvGraphicFramePr>
        <p:xfrm>
          <a:off x="819150" y="1341438"/>
          <a:ext cx="7916862" cy="946150"/>
        </p:xfrm>
        <a:graphic>
          <a:graphicData uri="http://schemas.openxmlformats.org/drawingml/2006/table">
            <a:tbl>
              <a:tblPr/>
              <a:tblGrid>
                <a:gridCol w="167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λέξης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753" marB="4575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Δυαδική δ/</a:t>
                      </a:r>
                      <a:r>
                        <a:rPr kumimoji="0" lang="el-G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753" marB="457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753" marB="457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Μπλοκ (γραμμή) κρυφής μνήμης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753" marB="457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753" marB="45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Αστοχία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(miss)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010</a:t>
                      </a:r>
                      <a:endParaRPr kumimoji="0" lang="en-A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2">
            <a:extLst>
              <a:ext uri="{FF2B5EF4-FFF2-40B4-BE49-F238E27FC236}">
                <a16:creationId xmlns:a16="http://schemas.microsoft.com/office/drawing/2014/main" id="{32463153-4121-D929-59AE-976C4817A3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D1A2262C-07F0-4BC7-BF41-6E1A17CF7F3D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035E025-44D9-E5A8-5ADB-2837456D9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Υποδιαίρεση της διεύθυνσης</a:t>
            </a:r>
            <a:endParaRPr lang="en-AU" altLang="el-GR"/>
          </a:p>
        </p:txBody>
      </p:sp>
      <p:pic>
        <p:nvPicPr>
          <p:cNvPr id="29700" name="Picture 5" descr="D:\gizopoulos\Projects\Books\Cod4-Kleidarithmos\Figs-for-PPTs\COD_VOLA_PNGs\CHAPTER 5\05_07.png">
            <a:extLst>
              <a:ext uri="{FF2B5EF4-FFF2-40B4-BE49-F238E27FC236}">
                <a16:creationId xmlns:a16="http://schemas.microsoft.com/office/drawing/2014/main" id="{45A4EB4A-2645-39E7-ECCD-DEE47B8D4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123950"/>
            <a:ext cx="5688013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>
            <a:extLst>
              <a:ext uri="{FF2B5EF4-FFF2-40B4-BE49-F238E27FC236}">
                <a16:creationId xmlns:a16="http://schemas.microsoft.com/office/drawing/2014/main" id="{A2C29FC0-AABA-0525-0021-EB07C9941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16F48B8A-669D-4BBF-BAFF-7D6228BDFBBF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48131" name="Rectangle 16">
            <a:extLst>
              <a:ext uri="{FF2B5EF4-FFF2-40B4-BE49-F238E27FC236}">
                <a16:creationId xmlns:a16="http://schemas.microsoft.com/office/drawing/2014/main" id="{9E6BF9BD-D41D-02FE-BA40-4F3813173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23850"/>
            <a:ext cx="8259762" cy="584200"/>
          </a:xfrm>
        </p:spPr>
        <p:txBody>
          <a:bodyPr/>
          <a:lstStyle/>
          <a:p>
            <a:pPr eaLnBrk="1" hangingPunct="1"/>
            <a:r>
              <a:rPr lang="el-GR" altLang="el-GR" sz="3200" dirty="0"/>
              <a:t>Παράδειγμα</a:t>
            </a:r>
            <a:r>
              <a:rPr lang="en-US" altLang="el-GR" sz="3200" dirty="0"/>
              <a:t>: </a:t>
            </a:r>
            <a:r>
              <a:rPr lang="el-GR" altLang="el-GR" sz="3200" dirty="0"/>
              <a:t>μεγαλύτερο μέγεθος μπλοκ</a:t>
            </a:r>
            <a:endParaRPr lang="en-AU" altLang="el-GR" sz="3200" dirty="0"/>
          </a:p>
        </p:txBody>
      </p:sp>
      <p:sp>
        <p:nvSpPr>
          <p:cNvPr id="28676" name="Rectangle 17">
            <a:extLst>
              <a:ext uri="{FF2B5EF4-FFF2-40B4-BE49-F238E27FC236}">
                <a16:creationId xmlns:a16="http://schemas.microsoft.com/office/drawing/2014/main" id="{D76A67D1-8F9B-327C-45F7-B960CEAF3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7" y="1125538"/>
            <a:ext cx="8559552" cy="5256212"/>
          </a:xfrm>
        </p:spPr>
        <p:txBody>
          <a:bodyPr/>
          <a:lstStyle/>
          <a:p>
            <a:pPr eaLnBrk="1" hangingPunct="1"/>
            <a:r>
              <a:rPr lang="el-GR" altLang="el-GR" sz="2400" dirty="0"/>
              <a:t>Κύρια μνήμη</a:t>
            </a:r>
            <a:r>
              <a:rPr lang="en-GB" altLang="el-GR" sz="2400" dirty="0"/>
              <a:t> </a:t>
            </a:r>
            <a:r>
              <a:rPr lang="el-GR" altLang="el-GR" sz="2400" i="1" dirty="0"/>
              <a:t>χωρίζει</a:t>
            </a:r>
            <a:r>
              <a:rPr lang="el-GR" altLang="el-GR" sz="2400" dirty="0"/>
              <a:t> τα </a:t>
            </a:r>
            <a:r>
              <a:rPr lang="en-GB" altLang="el-GR" sz="2400" dirty="0"/>
              <a:t>address bits </a:t>
            </a:r>
            <a:r>
              <a:rPr lang="el-GR" altLang="el-GR" sz="2400" dirty="0"/>
              <a:t>σε: </a:t>
            </a:r>
            <a:r>
              <a:rPr lang="en-GB" altLang="el-GR" sz="2400" dirty="0">
                <a:solidFill>
                  <a:srgbClr val="FF6600"/>
                </a:solidFill>
              </a:rPr>
              <a:t>Block address </a:t>
            </a:r>
            <a:r>
              <a:rPr lang="en-GB" altLang="el-GR" sz="2400" dirty="0">
                <a:solidFill>
                  <a:schemeClr val="tx1"/>
                </a:solidFill>
              </a:rPr>
              <a:t>– Offset</a:t>
            </a:r>
          </a:p>
          <a:p>
            <a:pPr eaLnBrk="1" hangingPunct="1"/>
            <a:endParaRPr lang="el-GR" altLang="el-GR" sz="2400" dirty="0">
              <a:solidFill>
                <a:schemeClr val="tx1"/>
              </a:solidFill>
            </a:endParaRPr>
          </a:p>
          <a:p>
            <a:pPr eaLnBrk="1" hangingPunct="1"/>
            <a:r>
              <a:rPr lang="en-GB" altLang="el-GR" sz="2400" dirty="0"/>
              <a:t>Cache</a:t>
            </a:r>
            <a:r>
              <a:rPr lang="el-GR" altLang="el-GR" sz="2400" i="1" dirty="0"/>
              <a:t> χωρίζει</a:t>
            </a:r>
            <a:r>
              <a:rPr lang="el-GR" altLang="el-GR" sz="2400" dirty="0"/>
              <a:t> τα </a:t>
            </a:r>
            <a:r>
              <a:rPr lang="en-GB" altLang="el-GR" sz="2400" dirty="0"/>
              <a:t>address bits </a:t>
            </a:r>
            <a:r>
              <a:rPr lang="el-GR" altLang="el-GR" sz="2400" dirty="0"/>
              <a:t>σε: </a:t>
            </a:r>
            <a:r>
              <a:rPr lang="en-GB" altLang="el-GR" sz="2400" dirty="0">
                <a:solidFill>
                  <a:srgbClr val="C00000"/>
                </a:solidFill>
              </a:rPr>
              <a:t>Tag-</a:t>
            </a:r>
            <a:r>
              <a:rPr lang="en-GB" altLang="el-GR" sz="2400" dirty="0">
                <a:solidFill>
                  <a:schemeClr val="tx1"/>
                </a:solidFill>
              </a:rPr>
              <a:t> </a:t>
            </a:r>
            <a:r>
              <a:rPr lang="en-GB" altLang="el-GR" sz="2400" dirty="0">
                <a:solidFill>
                  <a:srgbClr val="008000"/>
                </a:solidFill>
              </a:rPr>
              <a:t>Line-</a:t>
            </a:r>
            <a:r>
              <a:rPr lang="en-GB" altLang="el-GR" sz="2400" dirty="0">
                <a:solidFill>
                  <a:schemeClr val="tx1"/>
                </a:solidFill>
              </a:rPr>
              <a:t> Offset</a:t>
            </a:r>
          </a:p>
          <a:p>
            <a:pPr eaLnBrk="1" hangingPunct="1"/>
            <a:endParaRPr lang="el-GR" altLang="el-GR" sz="2400" dirty="0"/>
          </a:p>
          <a:p>
            <a:pPr eaLnBrk="1" hangingPunct="1"/>
            <a:endParaRPr lang="en-US" altLang="el-GR" sz="1000" dirty="0"/>
          </a:p>
          <a:p>
            <a:pPr eaLnBrk="1" hangingPunct="1"/>
            <a:r>
              <a:rPr lang="en-US" altLang="el-GR" sz="2400" dirty="0"/>
              <a:t>64 </a:t>
            </a:r>
            <a:r>
              <a:rPr lang="el-GR" altLang="el-GR" sz="2400" dirty="0"/>
              <a:t>γραμμές</a:t>
            </a:r>
            <a:r>
              <a:rPr lang="en-US" altLang="el-GR" sz="2400" dirty="0"/>
              <a:t>, 16 bytes/</a:t>
            </a:r>
            <a:r>
              <a:rPr lang="el-GR" altLang="el-GR" sz="2400" dirty="0"/>
              <a:t>γραμμή</a:t>
            </a:r>
            <a:r>
              <a:rPr lang="en-GB" altLang="el-GR" sz="2400" dirty="0"/>
              <a:t> =&gt; </a:t>
            </a:r>
            <a:r>
              <a:rPr lang="en-GB" altLang="el-GR" sz="2400" b="1" dirty="0"/>
              <a:t>(Line, Offset): (6 bits, 4 bits)</a:t>
            </a:r>
          </a:p>
          <a:p>
            <a:pPr eaLnBrk="1" hangingPunct="1"/>
            <a:endParaRPr lang="en-GB" altLang="el-GR" sz="1000" dirty="0"/>
          </a:p>
          <a:p>
            <a:pPr eaLnBrk="1" hangingPunct="1"/>
            <a:r>
              <a:rPr lang="en-GB" altLang="el-GR" sz="2400" dirty="0"/>
              <a:t> </a:t>
            </a:r>
            <a:r>
              <a:rPr lang="el-GR" altLang="el-GR" sz="2400" dirty="0"/>
              <a:t>Σε ποιο αριθμό μπλοκ απεικονίζεται η διεύθυνση </a:t>
            </a:r>
            <a:r>
              <a:rPr lang="en-US" altLang="el-GR" sz="2400" dirty="0"/>
              <a:t>1200;</a:t>
            </a:r>
          </a:p>
          <a:p>
            <a:pPr lvl="1" eaLnBrk="1" hangingPunct="1"/>
            <a:r>
              <a:rPr lang="en-US" altLang="el-GR" sz="2000" dirty="0"/>
              <a:t>(1200)</a:t>
            </a:r>
            <a:r>
              <a:rPr lang="en-US" altLang="el-GR" sz="2000" baseline="-25000" dirty="0"/>
              <a:t>10</a:t>
            </a:r>
            <a:r>
              <a:rPr lang="en-US" altLang="el-GR" sz="2000" dirty="0"/>
              <a:t> = (0100 1011 0000)</a:t>
            </a:r>
            <a:r>
              <a:rPr lang="en-US" altLang="el-GR" sz="2000" baseline="-25000" dirty="0"/>
              <a:t>2</a:t>
            </a:r>
          </a:p>
          <a:p>
            <a:pPr eaLnBrk="1" hangingPunct="1"/>
            <a:r>
              <a:rPr lang="el-GR" altLang="el-GR" sz="2400" dirty="0"/>
              <a:t>Διεύθυνση μπλοκ</a:t>
            </a:r>
            <a:r>
              <a:rPr lang="en-US" altLang="el-GR" sz="2400" dirty="0"/>
              <a:t> </a:t>
            </a:r>
            <a:r>
              <a:rPr lang="el-GR" altLang="el-GR" sz="2400" dirty="0"/>
              <a:t>στην κύρια μνήμη </a:t>
            </a:r>
            <a:r>
              <a:rPr lang="en-US" altLang="el-GR" sz="2400" dirty="0"/>
              <a:t>= </a:t>
            </a:r>
            <a:r>
              <a:rPr lang="en-US" altLang="el-GR" sz="2400" dirty="0">
                <a:latin typeface="Arial Unicode MS" panose="020B0604020202020204" pitchFamily="34" charset="-128"/>
                <a:ea typeface="Arial Unicode MS" panose="020B0604020202020204" pitchFamily="34" charset="-128"/>
                <a:sym typeface="Symbol" panose="05050102010706020507" pitchFamily="18" charset="2"/>
              </a:rPr>
              <a:t></a:t>
            </a:r>
            <a:r>
              <a:rPr lang="en-US" altLang="el-GR" sz="2400" dirty="0"/>
              <a:t>1200/16</a:t>
            </a:r>
            <a:r>
              <a:rPr lang="en-US" altLang="el-GR" sz="2400" dirty="0">
                <a:sym typeface="Symbol" panose="05050102010706020507" pitchFamily="18" charset="2"/>
              </a:rPr>
              <a:t></a:t>
            </a:r>
            <a:r>
              <a:rPr lang="en-US" altLang="el-GR" sz="2400" dirty="0"/>
              <a:t> = 75</a:t>
            </a:r>
          </a:p>
          <a:p>
            <a:pPr lvl="1" eaLnBrk="1" hangingPunct="1"/>
            <a:r>
              <a:rPr lang="en-US" altLang="el-GR" sz="2000" dirty="0"/>
              <a:t>(75)</a:t>
            </a:r>
            <a:r>
              <a:rPr lang="en-US" altLang="el-GR" sz="2000" baseline="-25000" dirty="0"/>
              <a:t>10</a:t>
            </a:r>
            <a:r>
              <a:rPr lang="en-US" altLang="el-GR" sz="2000" dirty="0"/>
              <a:t> = (</a:t>
            </a:r>
            <a:r>
              <a:rPr lang="en-US" altLang="el-GR" sz="2000" dirty="0">
                <a:solidFill>
                  <a:srgbClr val="FF6600"/>
                </a:solidFill>
              </a:rPr>
              <a:t>0100 1011 </a:t>
            </a:r>
            <a:r>
              <a:rPr lang="en-US" altLang="el-GR" sz="2000" dirty="0"/>
              <a:t>0000)</a:t>
            </a:r>
            <a:r>
              <a:rPr lang="en-US" altLang="el-GR" sz="2000" baseline="-25000" dirty="0"/>
              <a:t>2 </a:t>
            </a:r>
            <a:endParaRPr lang="en-US" altLang="el-GR" sz="2000" dirty="0"/>
          </a:p>
          <a:p>
            <a:pPr eaLnBrk="1" hangingPunct="1"/>
            <a:r>
              <a:rPr lang="el-GR" altLang="el-GR" sz="2400" dirty="0"/>
              <a:t>Αριθμός γραμμής για μπλοκ</a:t>
            </a:r>
            <a:r>
              <a:rPr lang="en-US" altLang="el-GR" sz="2400" dirty="0"/>
              <a:t> = 75 modulo 64 = 11</a:t>
            </a:r>
          </a:p>
          <a:p>
            <a:pPr lvl="1" eaLnBrk="1" hangingPunct="1"/>
            <a:r>
              <a:rPr lang="en-US" altLang="el-GR" sz="2000" dirty="0"/>
              <a:t>(1200)</a:t>
            </a:r>
            <a:r>
              <a:rPr lang="en-US" altLang="el-GR" sz="2000" baseline="-25000" dirty="0"/>
              <a:t>10</a:t>
            </a:r>
            <a:r>
              <a:rPr lang="en-US" altLang="el-GR" sz="2000" dirty="0"/>
              <a:t> = (</a:t>
            </a:r>
            <a:r>
              <a:rPr lang="en-US" altLang="el-GR" sz="2000" dirty="0">
                <a:solidFill>
                  <a:srgbClr val="FF6600"/>
                </a:solidFill>
              </a:rPr>
              <a:t>0100</a:t>
            </a:r>
            <a:r>
              <a:rPr lang="en-US" altLang="el-GR" sz="2000" dirty="0"/>
              <a:t> </a:t>
            </a:r>
            <a:r>
              <a:rPr lang="en-US" altLang="el-GR" sz="2000" dirty="0">
                <a:solidFill>
                  <a:srgbClr val="008000"/>
                </a:solidFill>
              </a:rPr>
              <a:t>1011</a:t>
            </a:r>
            <a:r>
              <a:rPr lang="en-US" altLang="el-GR" sz="2000" dirty="0"/>
              <a:t> 0000)</a:t>
            </a:r>
            <a:r>
              <a:rPr lang="en-US" altLang="el-GR" sz="2000" baseline="-25000" dirty="0"/>
              <a:t>2</a:t>
            </a:r>
          </a:p>
          <a:p>
            <a:pPr eaLnBrk="1" hangingPunct="1"/>
            <a:endParaRPr lang="en-US" altLang="el-GR" sz="2400" dirty="0"/>
          </a:p>
          <a:p>
            <a:pPr eaLnBrk="1" hangingPunct="1"/>
            <a:endParaRPr lang="en-AU" altLang="el-GR" sz="24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83A12B-C949-4AD5-995E-D39E6BD40695}"/>
              </a:ext>
            </a:extLst>
          </p:cNvPr>
          <p:cNvGrpSpPr/>
          <p:nvPr/>
        </p:nvGrpSpPr>
        <p:grpSpPr>
          <a:xfrm>
            <a:off x="1619672" y="2476361"/>
            <a:ext cx="5113338" cy="461665"/>
            <a:chOff x="1891924" y="5083418"/>
            <a:chExt cx="5113338" cy="483152"/>
          </a:xfrm>
        </p:grpSpPr>
        <p:grpSp>
          <p:nvGrpSpPr>
            <p:cNvPr id="21" name="Group 18">
              <a:extLst>
                <a:ext uri="{FF2B5EF4-FFF2-40B4-BE49-F238E27FC236}">
                  <a16:creationId xmlns:a16="http://schemas.microsoft.com/office/drawing/2014/main" id="{119DEA58-DA39-CEB4-9B6B-693B8A5C1A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1924" y="5104910"/>
              <a:ext cx="5113338" cy="433388"/>
              <a:chOff x="1247" y="2976"/>
              <a:chExt cx="3221" cy="273"/>
            </a:xfrm>
          </p:grpSpPr>
          <p:sp>
            <p:nvSpPr>
              <p:cNvPr id="25" name="Rectangle 4">
                <a:extLst>
                  <a:ext uri="{FF2B5EF4-FFF2-40B4-BE49-F238E27FC236}">
                    <a16:creationId xmlns:a16="http://schemas.microsoft.com/office/drawing/2014/main" id="{E2966BBA-9A41-D652-6463-17170BABA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" y="2976"/>
                <a:ext cx="1724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70DA8F7A-8162-53A4-E6F5-64C458506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976"/>
                <a:ext cx="862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6">
                <a:extLst>
                  <a:ext uri="{FF2B5EF4-FFF2-40B4-BE49-F238E27FC236}">
                    <a16:creationId xmlns:a16="http://schemas.microsoft.com/office/drawing/2014/main" id="{C0E6D178-5299-DD8A-0BEF-0636A926F5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976"/>
                <a:ext cx="635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24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FE05E689-ABDD-0205-07B8-8B388F827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6438" y="5104905"/>
              <a:ext cx="9982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2400" dirty="0">
                  <a:solidFill>
                    <a:srgbClr val="000000"/>
                  </a:solidFill>
                </a:rPr>
                <a:t>Offset</a:t>
              </a:r>
              <a:endParaRPr lang="el-GR" altLang="el-GR" sz="18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4">
              <a:extLst>
                <a:ext uri="{FF2B5EF4-FFF2-40B4-BE49-F238E27FC236}">
                  <a16:creationId xmlns:a16="http://schemas.microsoft.com/office/drawing/2014/main" id="{E2C8CA71-243B-7BF1-5201-5398CFCE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009" y="5091720"/>
              <a:ext cx="768159" cy="404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2400" dirty="0">
                  <a:solidFill>
                    <a:srgbClr val="008000"/>
                  </a:solidFill>
                </a:rPr>
                <a:t>Line</a:t>
              </a:r>
              <a:endParaRPr lang="el-GR" altLang="el-GR" sz="1800" dirty="0">
                <a:solidFill>
                  <a:srgbClr val="008000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6BA67FC-8B93-A394-6E8C-EF7C2C02D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1117" y="5083418"/>
              <a:ext cx="681149" cy="404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2400" dirty="0">
                  <a:solidFill>
                    <a:srgbClr val="C00000"/>
                  </a:solidFill>
                </a:rPr>
                <a:t>Tag</a:t>
              </a:r>
              <a:endParaRPr lang="el-GR" altLang="el-GR" sz="1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AB7D13D-2458-9A91-0DCA-6C70FFAA0A52}"/>
              </a:ext>
            </a:extLst>
          </p:cNvPr>
          <p:cNvGrpSpPr/>
          <p:nvPr/>
        </p:nvGrpSpPr>
        <p:grpSpPr>
          <a:xfrm>
            <a:off x="1619672" y="1550040"/>
            <a:ext cx="4980881" cy="461665"/>
            <a:chOff x="1891924" y="5057763"/>
            <a:chExt cx="5113338" cy="542005"/>
          </a:xfrm>
        </p:grpSpPr>
        <p:grpSp>
          <p:nvGrpSpPr>
            <p:cNvPr id="38" name="Group 18">
              <a:extLst>
                <a:ext uri="{FF2B5EF4-FFF2-40B4-BE49-F238E27FC236}">
                  <a16:creationId xmlns:a16="http://schemas.microsoft.com/office/drawing/2014/main" id="{5DE51483-7F6C-C4CA-DF2F-80EA4E3736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1924" y="5104910"/>
              <a:ext cx="5113338" cy="433388"/>
              <a:chOff x="1247" y="2976"/>
              <a:chExt cx="3221" cy="273"/>
            </a:xfrm>
          </p:grpSpPr>
          <p:sp>
            <p:nvSpPr>
              <p:cNvPr id="42" name="Rectangle 4">
                <a:extLst>
                  <a:ext uri="{FF2B5EF4-FFF2-40B4-BE49-F238E27FC236}">
                    <a16:creationId xmlns:a16="http://schemas.microsoft.com/office/drawing/2014/main" id="{A360C3DC-E5D0-B498-1E6F-5992627BD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" y="2976"/>
                <a:ext cx="2586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6">
                <a:extLst>
                  <a:ext uri="{FF2B5EF4-FFF2-40B4-BE49-F238E27FC236}">
                    <a16:creationId xmlns:a16="http://schemas.microsoft.com/office/drawing/2014/main" id="{0D5FB787-CCC8-C2B9-6B4B-1BF011D0B2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976"/>
                <a:ext cx="635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24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B9A3A1F9-29E0-DFB2-111E-EBCB5ACFB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6438" y="5104905"/>
              <a:ext cx="9982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2400" dirty="0">
                  <a:solidFill>
                    <a:srgbClr val="000000"/>
                  </a:solidFill>
                </a:rPr>
                <a:t>Offset</a:t>
              </a:r>
              <a:endParaRPr lang="el-GR" altLang="el-GR" sz="18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B7FC490-0254-E141-D1D0-05C801C19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1117" y="5057763"/>
              <a:ext cx="963023" cy="542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2400" dirty="0">
                  <a:solidFill>
                    <a:srgbClr val="FF6600"/>
                  </a:solidFill>
                </a:rPr>
                <a:t>Block</a:t>
              </a:r>
              <a:endParaRPr lang="el-GR" altLang="el-GR" sz="1800" dirty="0">
                <a:solidFill>
                  <a:srgbClr val="FF6600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>
            <a:extLst>
              <a:ext uri="{FF2B5EF4-FFF2-40B4-BE49-F238E27FC236}">
                <a16:creationId xmlns:a16="http://schemas.microsoft.com/office/drawing/2014/main" id="{B30B95C3-DF81-D68D-1137-A3FEF25BA1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rgbClr val="3177FF"/>
                </a:solidFill>
              </a:rPr>
              <a:t>Κεφάλαιο </a:t>
            </a:r>
            <a:r>
              <a:rPr lang="en-AU" altLang="el-GR" sz="1400">
                <a:solidFill>
                  <a:srgbClr val="3177FF"/>
                </a:solidFill>
              </a:rPr>
              <a:t>5 — </a:t>
            </a:r>
            <a:r>
              <a:rPr lang="el-GR" altLang="el-GR" sz="1400">
                <a:solidFill>
                  <a:srgbClr val="3177FF"/>
                </a:solidFill>
              </a:rPr>
              <a:t>Μεγάλη και γρήγορη</a:t>
            </a:r>
            <a:r>
              <a:rPr lang="en-AU" altLang="el-GR" sz="1400">
                <a:solidFill>
                  <a:srgbClr val="3177FF"/>
                </a:solidFill>
              </a:rPr>
              <a:t>: </a:t>
            </a:r>
            <a:r>
              <a:rPr lang="el-GR" altLang="el-GR" sz="1400">
                <a:solidFill>
                  <a:srgbClr val="3177FF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rgbClr val="3177FF"/>
                </a:solidFill>
              </a:rPr>
              <a:t>— </a:t>
            </a:r>
            <a:fld id="{BF239711-4C01-4EE4-A94C-BD4E3DF74267}" type="slidenum">
              <a:rPr lang="en-AU" altLang="el-GR" sz="1400" smtClean="0">
                <a:solidFill>
                  <a:srgbClr val="3177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AU" altLang="el-GR" sz="1400">
              <a:solidFill>
                <a:srgbClr val="3177FF"/>
              </a:solidFill>
            </a:endParaRP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13BD6A86-F6B0-D14F-AA04-639D66677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 dirty="0"/>
              <a:t>Τεχνολογία μνήμης</a:t>
            </a:r>
            <a:endParaRPr lang="en-AU" altLang="el-GR" dirty="0"/>
          </a:p>
        </p:txBody>
      </p:sp>
      <p:sp>
        <p:nvSpPr>
          <p:cNvPr id="14340" name="Rectangle 6">
            <a:extLst>
              <a:ext uri="{FF2B5EF4-FFF2-40B4-BE49-F238E27FC236}">
                <a16:creationId xmlns:a16="http://schemas.microsoft.com/office/drawing/2014/main" id="{45E10DDF-D60E-A2E2-5F08-5B64824D6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/>
            <a:r>
              <a:rPr lang="el-GR" altLang="el-GR" sz="2400" dirty="0"/>
              <a:t>Στατική </a:t>
            </a:r>
            <a:r>
              <a:rPr lang="en-US" altLang="el-GR" sz="2400" dirty="0"/>
              <a:t>RAM (Static RAM –</a:t>
            </a:r>
            <a:r>
              <a:rPr lang="el-GR" altLang="el-GR" sz="2400" dirty="0"/>
              <a:t> </a:t>
            </a:r>
            <a:r>
              <a:rPr lang="en-US" altLang="el-GR" sz="2400" dirty="0"/>
              <a:t>SRAM)</a:t>
            </a:r>
          </a:p>
          <a:p>
            <a:pPr lvl="1" eaLnBrk="1" hangingPunct="1"/>
            <a:r>
              <a:rPr lang="en-US" altLang="el-GR" sz="2000" dirty="0"/>
              <a:t>0.5ns – 2.5ns, $2000 – $5000 </a:t>
            </a:r>
            <a:r>
              <a:rPr lang="el-GR" altLang="el-GR" sz="2000" dirty="0"/>
              <a:t>ανά</a:t>
            </a:r>
            <a:r>
              <a:rPr lang="en-US" altLang="el-GR" sz="2000" dirty="0"/>
              <a:t> GB</a:t>
            </a:r>
          </a:p>
          <a:p>
            <a:pPr eaLnBrk="1" hangingPunct="1"/>
            <a:endParaRPr lang="en-US" altLang="el-GR" sz="900" dirty="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 dirty="0"/>
              <a:t>Δυναμική </a:t>
            </a:r>
            <a:r>
              <a:rPr lang="en-US" altLang="el-GR" sz="2400" dirty="0"/>
              <a:t>RAM (Dynamic RAM –</a:t>
            </a:r>
            <a:r>
              <a:rPr lang="el-GR" altLang="el-GR" sz="2400" dirty="0"/>
              <a:t> </a:t>
            </a:r>
            <a:r>
              <a:rPr lang="en-US" altLang="el-GR" sz="2400" dirty="0"/>
              <a:t>DRAM)</a:t>
            </a:r>
          </a:p>
          <a:p>
            <a:pPr lvl="1" eaLnBrk="1" hangingPunct="1"/>
            <a:r>
              <a:rPr lang="en-US" altLang="el-GR" sz="2000" dirty="0"/>
              <a:t>50ns – 70ns, $20 – $75 </a:t>
            </a:r>
            <a:r>
              <a:rPr lang="el-GR" altLang="el-GR" sz="2000" dirty="0"/>
              <a:t>ανά</a:t>
            </a:r>
            <a:r>
              <a:rPr lang="en-US" altLang="el-GR" sz="2000" dirty="0"/>
              <a:t> GB</a:t>
            </a:r>
          </a:p>
          <a:p>
            <a:pPr eaLnBrk="1" hangingPunct="1"/>
            <a:endParaRPr lang="en-US" altLang="el-GR" sz="900" dirty="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 dirty="0"/>
              <a:t>Μαγνητικός δίσκος</a:t>
            </a:r>
            <a:endParaRPr lang="en-US" altLang="el-GR" sz="2400" dirty="0"/>
          </a:p>
          <a:p>
            <a:pPr lvl="1" eaLnBrk="1" hangingPunct="1"/>
            <a:r>
              <a:rPr lang="en-US" altLang="el-GR" sz="2000" dirty="0"/>
              <a:t>5ms – 20ms, $0.20 – $2 </a:t>
            </a:r>
            <a:r>
              <a:rPr lang="el-GR" altLang="el-GR" sz="2000" dirty="0"/>
              <a:t>ανά</a:t>
            </a:r>
            <a:r>
              <a:rPr lang="en-US" altLang="el-GR" sz="2000" dirty="0"/>
              <a:t> GB</a:t>
            </a:r>
          </a:p>
          <a:p>
            <a:pPr eaLnBrk="1" hangingPunct="1"/>
            <a:endParaRPr lang="en-US" altLang="el-GR" sz="900" dirty="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 b="1" dirty="0">
                <a:solidFill>
                  <a:srgbClr val="C00000"/>
                </a:solidFill>
              </a:rPr>
              <a:t>Επιθυμητά χαρακτηριστικά ιδανικής μνήμης</a:t>
            </a:r>
            <a:endParaRPr lang="en-US" altLang="el-GR" sz="2400" b="1" dirty="0">
              <a:solidFill>
                <a:srgbClr val="C00000"/>
              </a:solidFill>
            </a:endParaRPr>
          </a:p>
          <a:p>
            <a:pPr lvl="1" eaLnBrk="1" hangingPunct="1"/>
            <a:r>
              <a:rPr lang="el-GR" altLang="el-GR" sz="2000" dirty="0"/>
              <a:t>Χρόνος προσπέλασης εφάμιλλο της </a:t>
            </a:r>
            <a:r>
              <a:rPr lang="en-US" altLang="el-GR" sz="2000" dirty="0"/>
              <a:t>SRAM</a:t>
            </a:r>
          </a:p>
          <a:p>
            <a:pPr lvl="1" eaLnBrk="1" hangingPunct="1"/>
            <a:r>
              <a:rPr lang="el-GR" altLang="el-GR" sz="2000" dirty="0"/>
              <a:t>Χωρητικότητα και κόστος/</a:t>
            </a:r>
            <a:r>
              <a:rPr lang="en-US" altLang="el-GR" sz="2000" dirty="0"/>
              <a:t>GB</a:t>
            </a:r>
            <a:r>
              <a:rPr lang="el-GR" altLang="el-GR" sz="2000" dirty="0"/>
              <a:t> εφάμιλλο του δίσκου</a:t>
            </a:r>
          </a:p>
          <a:p>
            <a:pPr eaLnBrk="1" hangingPunct="1"/>
            <a:endParaRPr lang="en-US" altLang="el-GR" sz="1600" b="1" dirty="0">
              <a:solidFill>
                <a:srgbClr val="800000"/>
              </a:solidFill>
            </a:endParaRPr>
          </a:p>
          <a:p>
            <a:pPr eaLnBrk="1" hangingPunct="1"/>
            <a:r>
              <a:rPr lang="el-GR" altLang="el-GR" sz="2400" b="1" dirty="0">
                <a:solidFill>
                  <a:srgbClr val="C00000"/>
                </a:solidFill>
              </a:rPr>
              <a:t>Δε μπορούν να επιτευχθούν ταυτόχρονα όλες οι απαιτήσεις</a:t>
            </a:r>
            <a:endParaRPr lang="en-US" altLang="el-GR" sz="2400" b="1" dirty="0">
              <a:solidFill>
                <a:srgbClr val="C00000"/>
              </a:solidFill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E9FA1D-BAC3-4682-BC6B-190B109E5A3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02600" y="646112"/>
            <a:ext cx="1716088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>
                <a:solidFill>
                  <a:schemeClr val="folHlink"/>
                </a:solidFill>
              </a:rPr>
              <a:t>§5.1 </a:t>
            </a:r>
            <a:r>
              <a:rPr lang="el-GR" altLang="el-GR" sz="1800">
                <a:solidFill>
                  <a:schemeClr val="folHlink"/>
                </a:solidFill>
              </a:rPr>
              <a:t>Εισαγωγή</a:t>
            </a:r>
            <a:endParaRPr lang="en-US" altLang="el-GR" sz="18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>
            <a:extLst>
              <a:ext uri="{FF2B5EF4-FFF2-40B4-BE49-F238E27FC236}">
                <a16:creationId xmlns:a16="http://schemas.microsoft.com/office/drawing/2014/main" id="{DB812660-4C52-3662-19ED-00ED223C3A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A9BF7E8F-47EB-4D17-BD9E-9CD40B95C83B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50179" name="Rectangle 4">
            <a:extLst>
              <a:ext uri="{FF2B5EF4-FFF2-40B4-BE49-F238E27FC236}">
                <a16:creationId xmlns:a16="http://schemas.microsoft.com/office/drawing/2014/main" id="{60D765FF-C240-D5E0-763E-6E7327DCD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Ζητήματα μεγέθους μπλοκ</a:t>
            </a:r>
            <a:endParaRPr lang="en-AU" altLang="el-GR"/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DA28E668-7EFF-C3FA-2D32-9D59B3068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/>
            <a:endParaRPr lang="el-GR" altLang="el-GR" sz="2400"/>
          </a:p>
          <a:p>
            <a:pPr eaLnBrk="1" hangingPunct="1"/>
            <a:r>
              <a:rPr lang="el-GR" altLang="el-GR" sz="2600"/>
              <a:t>Μεγαλύτερα μπλοκ θα μειώσουν το ρυθμό αστοχίας</a:t>
            </a:r>
            <a:endParaRPr lang="en-US" altLang="el-GR" sz="2600"/>
          </a:p>
          <a:p>
            <a:pPr lvl="1" eaLnBrk="1" hangingPunct="1"/>
            <a:r>
              <a:rPr lang="el-GR" altLang="el-GR" sz="2200"/>
              <a:t>Λόγω χωρικής τοπικότητας</a:t>
            </a:r>
            <a:endParaRPr lang="en-US" altLang="el-GR" sz="2200"/>
          </a:p>
          <a:p>
            <a:pPr eaLnBrk="1" hangingPunct="1"/>
            <a:endParaRPr lang="en-US" altLang="el-GR" sz="240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600"/>
              <a:t>Αλλά σε κρυφή μνήμη σταθερού μεγέθους</a:t>
            </a:r>
            <a:endParaRPr lang="en-US" altLang="el-GR" sz="2600"/>
          </a:p>
          <a:p>
            <a:pPr lvl="1" eaLnBrk="1" hangingPunct="1"/>
            <a:r>
              <a:rPr lang="el-GR" altLang="el-GR" sz="2200" b="1"/>
              <a:t>Μεγαλύτερου μεγέθους μπλοκ</a:t>
            </a:r>
            <a:r>
              <a:rPr lang="en-US" altLang="el-GR" sz="2200" b="1"/>
              <a:t> </a:t>
            </a:r>
            <a:r>
              <a:rPr lang="en-US" altLang="el-GR" sz="2200" b="1">
                <a:sym typeface="Symbol" panose="05050102010706020507" pitchFamily="18" charset="2"/>
              </a:rPr>
              <a:t> </a:t>
            </a:r>
            <a:r>
              <a:rPr lang="el-GR" altLang="el-GR" sz="2200" b="1">
                <a:sym typeface="Symbol" panose="05050102010706020507" pitchFamily="18" charset="2"/>
              </a:rPr>
              <a:t>λιγότερα μπλοκ στην κρυφή μνήμη</a:t>
            </a:r>
            <a:endParaRPr lang="en-US" altLang="el-GR" sz="2200" b="1">
              <a:sym typeface="Symbol" panose="05050102010706020507" pitchFamily="18" charset="2"/>
            </a:endParaRPr>
          </a:p>
          <a:p>
            <a:pPr lvl="2" eaLnBrk="1" hangingPunct="1"/>
            <a:r>
              <a:rPr lang="el-GR" altLang="el-GR">
                <a:sym typeface="Symbol" panose="05050102010706020507" pitchFamily="18" charset="2"/>
              </a:rPr>
              <a:t>Περισσότερος ανταγωνισμός</a:t>
            </a:r>
            <a:r>
              <a:rPr lang="en-US" altLang="el-GR">
                <a:sym typeface="Symbol" panose="05050102010706020507" pitchFamily="18" charset="2"/>
              </a:rPr>
              <a:t>  </a:t>
            </a:r>
            <a:r>
              <a:rPr lang="el-GR" altLang="el-GR" b="1">
                <a:solidFill>
                  <a:srgbClr val="C00000"/>
                </a:solidFill>
                <a:sym typeface="Symbol" panose="05050102010706020507" pitchFamily="18" charset="2"/>
              </a:rPr>
              <a:t>αυξημένος ρυθμός αστοχίας</a:t>
            </a:r>
            <a:endParaRPr lang="en-US" altLang="el-GR" b="1">
              <a:solidFill>
                <a:srgbClr val="C00000"/>
              </a:solidFill>
              <a:sym typeface="Symbol" panose="05050102010706020507" pitchFamily="18" charset="2"/>
            </a:endParaRPr>
          </a:p>
          <a:p>
            <a:pPr lvl="1" eaLnBrk="1" hangingPunct="1"/>
            <a:endParaRPr lang="el-GR" altLang="el-GR" sz="2000">
              <a:sym typeface="Symbol" panose="05050102010706020507" pitchFamily="18" charset="2"/>
            </a:endParaRPr>
          </a:p>
          <a:p>
            <a:pPr lvl="1" eaLnBrk="1" hangingPunct="1"/>
            <a:r>
              <a:rPr lang="el-GR" altLang="el-GR" sz="2200" b="1">
                <a:sym typeface="Symbol" panose="05050102010706020507" pitchFamily="18" charset="2"/>
              </a:rPr>
              <a:t>Μεγαλύτερα μπλοκ </a:t>
            </a:r>
            <a:r>
              <a:rPr lang="en-US" altLang="el-GR" sz="2200" b="1">
                <a:sym typeface="Symbol" panose="05050102010706020507" pitchFamily="18" charset="2"/>
              </a:rPr>
              <a:t> </a:t>
            </a:r>
            <a:r>
              <a:rPr lang="el-GR" altLang="el-GR" sz="2200" b="1">
                <a:sym typeface="Symbol" panose="05050102010706020507" pitchFamily="18" charset="2"/>
              </a:rPr>
              <a:t>«μόλυνση» (</a:t>
            </a:r>
            <a:r>
              <a:rPr lang="en-US" altLang="el-GR" sz="2200" b="1">
                <a:sym typeface="Symbol" panose="05050102010706020507" pitchFamily="18" charset="2"/>
              </a:rPr>
              <a:t>pollution</a:t>
            </a:r>
            <a:r>
              <a:rPr lang="el-GR" altLang="el-GR" sz="2200" b="1">
                <a:sym typeface="Symbol" panose="05050102010706020507" pitchFamily="18" charset="2"/>
              </a:rPr>
              <a:t>)</a:t>
            </a:r>
            <a:endParaRPr lang="en-US" altLang="el-GR" sz="2200" b="1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>
            <a:extLst>
              <a:ext uri="{FF2B5EF4-FFF2-40B4-BE49-F238E27FC236}">
                <a16:creationId xmlns:a16="http://schemas.microsoft.com/office/drawing/2014/main" id="{ECF23DC0-989F-E3C5-26CB-19FF08A826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0C844134-8536-47FA-9D75-6189BC33666A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52227" name="Rectangle 4">
            <a:extLst>
              <a:ext uri="{FF2B5EF4-FFF2-40B4-BE49-F238E27FC236}">
                <a16:creationId xmlns:a16="http://schemas.microsoft.com/office/drawing/2014/main" id="{1B1E2FAA-A80C-98F7-0BA9-503CED883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Ζητήματα μεγέθους μπλοκ</a:t>
            </a:r>
            <a:endParaRPr lang="en-AU" altLang="el-GR"/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C91536C5-1E03-96B2-D078-D9968C8AD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486775" cy="5256213"/>
          </a:xfrm>
        </p:spPr>
        <p:txBody>
          <a:bodyPr/>
          <a:lstStyle/>
          <a:p>
            <a:pPr eaLnBrk="1" hangingPunct="1"/>
            <a:r>
              <a:rPr lang="el-GR" altLang="el-GR" sz="2400">
                <a:sym typeface="Symbol" panose="05050102010706020507" pitchFamily="18" charset="2"/>
              </a:rPr>
              <a:t>Μεγαλύτερη</a:t>
            </a:r>
            <a:r>
              <a:rPr lang="el-GR" altLang="el-GR" sz="2600">
                <a:sym typeface="Symbol" panose="05050102010706020507" pitchFamily="18" charset="2"/>
              </a:rPr>
              <a:t> ποινή αστοχίας</a:t>
            </a:r>
            <a:endParaRPr lang="en-US" altLang="el-GR" sz="2600">
              <a:sym typeface="Symbol" panose="05050102010706020507" pitchFamily="18" charset="2"/>
            </a:endParaRPr>
          </a:p>
          <a:p>
            <a:pPr lvl="1" eaLnBrk="1" hangingPunct="1"/>
            <a:r>
              <a:rPr lang="el-GR" altLang="el-GR" sz="2200">
                <a:sym typeface="Symbol" panose="05050102010706020507" pitchFamily="18" charset="2"/>
              </a:rPr>
              <a:t>Μπορεί να ξεπεράσει το όφελος του μειωμένου ρυθμού αστοχίας </a:t>
            </a:r>
            <a:endParaRPr lang="en-US" altLang="el-GR" sz="2200">
              <a:sym typeface="Symbol" panose="05050102010706020507" pitchFamily="18" charset="2"/>
            </a:endParaRPr>
          </a:p>
          <a:p>
            <a:pPr lvl="1" eaLnBrk="1" hangingPunct="1"/>
            <a:endParaRPr lang="el-GR" altLang="el-GR" sz="1000">
              <a:sym typeface="Symbol" panose="05050102010706020507" pitchFamily="18" charset="2"/>
            </a:endParaRPr>
          </a:p>
          <a:p>
            <a:pPr lvl="1" eaLnBrk="1" hangingPunct="1"/>
            <a:r>
              <a:rPr lang="el-GR" altLang="el-GR" sz="2200">
                <a:sym typeface="Symbol" panose="05050102010706020507" pitchFamily="18" charset="2"/>
              </a:rPr>
              <a:t>Η πρόωρη επανεκκίνηση (</a:t>
            </a:r>
            <a:r>
              <a:rPr lang="en-US" altLang="el-GR" sz="2200" b="1">
                <a:solidFill>
                  <a:srgbClr val="C00000"/>
                </a:solidFill>
                <a:sym typeface="Symbol" panose="05050102010706020507" pitchFamily="18" charset="2"/>
              </a:rPr>
              <a:t>early restart</a:t>
            </a:r>
            <a:r>
              <a:rPr lang="en-US" altLang="el-GR" sz="2200">
                <a:sym typeface="Symbol" panose="05050102010706020507" pitchFamily="18" charset="2"/>
              </a:rPr>
              <a:t>) </a:t>
            </a:r>
            <a:r>
              <a:rPr lang="el-GR" altLang="el-GR" sz="2200">
                <a:sym typeface="Symbol" panose="05050102010706020507" pitchFamily="18" charset="2"/>
              </a:rPr>
              <a:t>και η πολιτική «κρίσιμη λέξη πρώτα» (</a:t>
            </a:r>
            <a:r>
              <a:rPr lang="en-US" altLang="el-GR" sz="2200" b="1">
                <a:solidFill>
                  <a:srgbClr val="C00000"/>
                </a:solidFill>
                <a:sym typeface="Symbol" panose="05050102010706020507" pitchFamily="18" charset="2"/>
              </a:rPr>
              <a:t>critical-word-first</a:t>
            </a:r>
            <a:r>
              <a:rPr lang="el-GR" altLang="el-GR" sz="2200">
                <a:sym typeface="Symbol" panose="05050102010706020507" pitchFamily="18" charset="2"/>
              </a:rPr>
              <a:t>) βοηθούν</a:t>
            </a:r>
            <a:endParaRPr lang="en-US" altLang="el-GR" sz="2200">
              <a:sym typeface="Symbol" panose="05050102010706020507" pitchFamily="18" charset="2"/>
            </a:endParaRPr>
          </a:p>
          <a:p>
            <a:pPr lvl="1" eaLnBrk="1" hangingPunct="1"/>
            <a:endParaRPr lang="el-GR" altLang="el-GR" sz="1000">
              <a:sym typeface="Symbol" panose="05050102010706020507" pitchFamily="18" charset="2"/>
            </a:endParaRPr>
          </a:p>
          <a:p>
            <a:pPr eaLnBrk="1" hangingPunct="1"/>
            <a:r>
              <a:rPr lang="en-US" altLang="el-GR" sz="2400" b="1">
                <a:solidFill>
                  <a:srgbClr val="C00000"/>
                </a:solidFill>
                <a:sym typeface="Symbol" panose="05050102010706020507" pitchFamily="18" charset="2"/>
              </a:rPr>
              <a:t>Early restart</a:t>
            </a:r>
            <a:r>
              <a:rPr lang="el-GR" altLang="el-GR" sz="2400">
                <a:sym typeface="Symbol" panose="05050102010706020507" pitchFamily="18" charset="2"/>
              </a:rPr>
              <a:t>: επανάληψη εκτέλεσης του προγράμματος μόλις προσκομιστεί η λέξη του ζητούμενου μπλοκ αντί για αναμονή όλου του μπλοκ</a:t>
            </a:r>
          </a:p>
          <a:p>
            <a:pPr lvl="1" eaLnBrk="1" hangingPunct="1"/>
            <a:r>
              <a:rPr lang="el-GR" altLang="el-GR" sz="2200">
                <a:sym typeface="Symbol" panose="05050102010706020507" pitchFamily="18" charset="2"/>
              </a:rPr>
              <a:t>Ικανοποιητική για εντολές </a:t>
            </a:r>
          </a:p>
          <a:p>
            <a:pPr lvl="1" eaLnBrk="1" hangingPunct="1"/>
            <a:endParaRPr lang="el-GR" altLang="el-GR" sz="1000">
              <a:sym typeface="Symbol" panose="05050102010706020507" pitchFamily="18" charset="2"/>
            </a:endParaRPr>
          </a:p>
          <a:p>
            <a:pPr eaLnBrk="1" hangingPunct="1"/>
            <a:r>
              <a:rPr lang="en-US" altLang="el-GR" sz="2400" b="1">
                <a:solidFill>
                  <a:srgbClr val="C00000"/>
                </a:solidFill>
                <a:sym typeface="Symbol" panose="05050102010706020507" pitchFamily="18" charset="2"/>
              </a:rPr>
              <a:t>Critical-word-first</a:t>
            </a:r>
            <a:r>
              <a:rPr lang="el-GR" altLang="el-GR" sz="2400">
                <a:sym typeface="Symbol" panose="05050102010706020507" pitchFamily="18" charset="2"/>
              </a:rPr>
              <a:t>: η ζητούμενη λέξη μεταφέρεται πρώτη στην κρυφή μνήμη. Τα υπόλοιπο μπλοκ μεταφέρεται στη συνέχεια</a:t>
            </a:r>
            <a:endParaRPr lang="en-US" altLang="el-GR" sz="2400">
              <a:sym typeface="Symbol" panose="05050102010706020507" pitchFamily="18" charset="2"/>
            </a:endParaRPr>
          </a:p>
          <a:p>
            <a:pPr lvl="1" eaLnBrk="1" hangingPunct="1"/>
            <a:endParaRPr lang="en-US" altLang="el-GR" sz="200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l-GR" sz="200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>
            <a:extLst>
              <a:ext uri="{FF2B5EF4-FFF2-40B4-BE49-F238E27FC236}">
                <a16:creationId xmlns:a16="http://schemas.microsoft.com/office/drawing/2014/main" id="{D66102A1-5EC1-FF4C-41D3-3649727304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60C81F79-A385-46DF-89FD-8FD49B22410E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54275" name="Rectangle 4">
            <a:extLst>
              <a:ext uri="{FF2B5EF4-FFF2-40B4-BE49-F238E27FC236}">
                <a16:creationId xmlns:a16="http://schemas.microsoft.com/office/drawing/2014/main" id="{C80382E2-E2C0-45B0-F814-A23CD2D82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Αστοχίες κρυφής μνήμης</a:t>
            </a:r>
            <a:endParaRPr lang="en-AU" altLang="el-GR"/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ED30BD46-4E2A-2B89-A58A-8067410B0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5450" y="1125538"/>
            <a:ext cx="8486775" cy="5111750"/>
          </a:xfrm>
        </p:spPr>
        <p:txBody>
          <a:bodyPr/>
          <a:lstStyle/>
          <a:p>
            <a:pPr eaLnBrk="1" hangingPunct="1"/>
            <a:r>
              <a:rPr lang="el-GR" altLang="el-GR" sz="2400"/>
              <a:t>Σε περίπτωση ευστοχίας, η </a:t>
            </a:r>
            <a:r>
              <a:rPr lang="en-US" altLang="el-GR" sz="2400"/>
              <a:t>CPU</a:t>
            </a:r>
            <a:r>
              <a:rPr lang="el-GR" altLang="el-GR" sz="2400"/>
              <a:t> συνεχίζει κανονικά</a:t>
            </a:r>
            <a:endParaRPr lang="en-US" altLang="el-GR" sz="2400"/>
          </a:p>
          <a:p>
            <a:pPr eaLnBrk="1" hangingPunct="1"/>
            <a:endParaRPr lang="el-GR" altLang="el-GR" sz="240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/>
              <a:t>Σε περίπτωση αστοχίας</a:t>
            </a:r>
            <a:endParaRPr lang="en-US" altLang="el-GR" sz="2400"/>
          </a:p>
          <a:p>
            <a:pPr lvl="1" eaLnBrk="1" hangingPunct="1"/>
            <a:r>
              <a:rPr lang="el-GR" altLang="el-GR" sz="2200" b="1"/>
              <a:t>Καθυστερεί (</a:t>
            </a:r>
            <a:r>
              <a:rPr lang="en-US" altLang="el-GR" sz="2200" b="1"/>
              <a:t>stall)</a:t>
            </a:r>
            <a:r>
              <a:rPr lang="el-GR" altLang="el-GR" sz="2200" b="1"/>
              <a:t> η διοχέτευση της </a:t>
            </a:r>
            <a:r>
              <a:rPr lang="en-US" altLang="el-GR" sz="2200" b="1"/>
              <a:t>CPU</a:t>
            </a:r>
          </a:p>
          <a:p>
            <a:pPr lvl="1" eaLnBrk="1" hangingPunct="1"/>
            <a:endParaRPr lang="el-GR" altLang="el-GR" sz="900"/>
          </a:p>
          <a:p>
            <a:pPr lvl="1" eaLnBrk="1" hangingPunct="1"/>
            <a:r>
              <a:rPr lang="el-GR" altLang="el-GR" sz="2200" b="1"/>
              <a:t>Προσκομίζει το μπλοκ από το επόμενο επίπεδο της ιεραρχίας</a:t>
            </a:r>
            <a:endParaRPr lang="en-US" altLang="el-GR" sz="2200" b="1"/>
          </a:p>
          <a:p>
            <a:pPr lvl="1" eaLnBrk="1" hangingPunct="1"/>
            <a:endParaRPr lang="el-GR" altLang="el-GR" sz="900"/>
          </a:p>
          <a:p>
            <a:pPr lvl="1" eaLnBrk="1" hangingPunct="1"/>
            <a:r>
              <a:rPr lang="el-GR" altLang="el-GR" sz="2200" b="1"/>
              <a:t>Αστοχία κρυφής μνήμης εντολών </a:t>
            </a:r>
            <a:endParaRPr lang="en-US" altLang="el-GR" sz="2200" b="1"/>
          </a:p>
          <a:p>
            <a:pPr lvl="2" eaLnBrk="1" hangingPunct="1"/>
            <a:r>
              <a:rPr lang="el-GR" altLang="el-GR" sz="2200"/>
              <a:t>Επανεκκίνηση προσκόμισης εντολής</a:t>
            </a:r>
            <a:endParaRPr lang="en-US" altLang="el-GR" sz="2200"/>
          </a:p>
          <a:p>
            <a:pPr lvl="1" eaLnBrk="1" hangingPunct="1"/>
            <a:endParaRPr lang="el-GR" altLang="el-GR" sz="900"/>
          </a:p>
          <a:p>
            <a:pPr lvl="1" eaLnBrk="1" hangingPunct="1"/>
            <a:r>
              <a:rPr lang="el-GR" altLang="el-GR" sz="2200" b="1"/>
              <a:t>Αστοχία κρυφής μνήμης δεδομένων</a:t>
            </a:r>
            <a:endParaRPr lang="en-US" altLang="el-GR" sz="2200" b="1"/>
          </a:p>
          <a:p>
            <a:pPr lvl="2" eaLnBrk="1" hangingPunct="1"/>
            <a:r>
              <a:rPr lang="el-GR" altLang="el-GR"/>
              <a:t>Ολοκλήρωση προσπέλασης δεδομένων</a:t>
            </a:r>
            <a:endParaRPr lang="en-AU" alt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2">
            <a:extLst>
              <a:ext uri="{FF2B5EF4-FFF2-40B4-BE49-F238E27FC236}">
                <a16:creationId xmlns:a16="http://schemas.microsoft.com/office/drawing/2014/main" id="{1443FEE5-4C1F-B77B-0524-1373D38D3C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02FB3635-E23B-47E7-8A08-E061E14547B9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2F34A424-AD7D-1045-F631-E374A1EC1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84175"/>
            <a:ext cx="8259762" cy="523875"/>
          </a:xfrm>
        </p:spPr>
        <p:txBody>
          <a:bodyPr/>
          <a:lstStyle/>
          <a:p>
            <a:pPr eaLnBrk="1" hangingPunct="1"/>
            <a:r>
              <a:rPr lang="el-GR" altLang="el-GR" sz="2800"/>
              <a:t>Παράδειγμα συσχετιστικής κρυφής μνήμης</a:t>
            </a:r>
            <a:endParaRPr lang="en-AU" altLang="el-GR" sz="2800"/>
          </a:p>
        </p:txBody>
      </p:sp>
      <p:pic>
        <p:nvPicPr>
          <p:cNvPr id="51204" name="Picture 5" descr="D:\gizopoulos\Projects\Books\Cod4-Kleidarithmos\Figs-for-PPTs\COD_VOLA_PNGs\CHAPTER 5\05_13.png">
            <a:extLst>
              <a:ext uri="{FF2B5EF4-FFF2-40B4-BE49-F238E27FC236}">
                <a16:creationId xmlns:a16="http://schemas.microsoft.com/office/drawing/2014/main" id="{935BDF74-5CA7-FD21-5240-92EE8E5B1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6113"/>
            <a:ext cx="847883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>
            <a:extLst>
              <a:ext uri="{FF2B5EF4-FFF2-40B4-BE49-F238E27FC236}">
                <a16:creationId xmlns:a16="http://schemas.microsoft.com/office/drawing/2014/main" id="{2ACEBBBF-7CCD-58B9-7034-322AAFB91D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A966316A-ABE9-4B99-9CD7-84613CF46054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58371" name="Rectangle 5">
            <a:extLst>
              <a:ext uri="{FF2B5EF4-FFF2-40B4-BE49-F238E27FC236}">
                <a16:creationId xmlns:a16="http://schemas.microsoft.com/office/drawing/2014/main" id="{0053F984-F06E-6B4B-6BF2-4D59922AD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Φάσμα συσχετιστικότητας</a:t>
            </a:r>
            <a:endParaRPr lang="en-AU" altLang="el-GR"/>
          </a:p>
        </p:txBody>
      </p:sp>
      <p:sp>
        <p:nvSpPr>
          <p:cNvPr id="47108" name="Rectangle 6">
            <a:extLst>
              <a:ext uri="{FF2B5EF4-FFF2-40B4-BE49-F238E27FC236}">
                <a16:creationId xmlns:a16="http://schemas.microsoft.com/office/drawing/2014/main" id="{25EF945E-58CF-9A07-AC9E-43F840924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/>
            <a:r>
              <a:rPr lang="el-GR" altLang="el-GR" sz="2400" dirty="0"/>
              <a:t>Για μια κρυφή μνήμη με </a:t>
            </a:r>
            <a:r>
              <a:rPr lang="en-US" altLang="el-GR" sz="2400" dirty="0"/>
              <a:t>8 </a:t>
            </a:r>
            <a:r>
              <a:rPr lang="el-GR" altLang="el-GR" sz="2400" dirty="0"/>
              <a:t>καταχωρήσεις (γραμμές)</a:t>
            </a:r>
            <a:endParaRPr lang="en-AU" altLang="el-GR" sz="2400" dirty="0"/>
          </a:p>
        </p:txBody>
      </p:sp>
      <p:pic>
        <p:nvPicPr>
          <p:cNvPr id="52229" name="Picture 6" descr="D:\gizopoulos\Projects\Books\Cod4-Kleidarithmos\Figs-for-PPTs\COD_VOLA_PNGs\CHAPTER 5\05_14.png">
            <a:extLst>
              <a:ext uri="{FF2B5EF4-FFF2-40B4-BE49-F238E27FC236}">
                <a16:creationId xmlns:a16="http://schemas.microsoft.com/office/drawing/2014/main" id="{E266542F-AED6-98A5-8C50-0DEA78B37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700213"/>
            <a:ext cx="6119813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>
            <a:extLst>
              <a:ext uri="{FF2B5EF4-FFF2-40B4-BE49-F238E27FC236}">
                <a16:creationId xmlns:a16="http://schemas.microsoft.com/office/drawing/2014/main" id="{7CD762F1-B097-ABD9-DD6E-254F11EB74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87268F42-2193-49CD-86F8-FBB5CC6E8061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60419" name="Rectangle 64">
            <a:extLst>
              <a:ext uri="{FF2B5EF4-FFF2-40B4-BE49-F238E27FC236}">
                <a16:creationId xmlns:a16="http://schemas.microsoft.com/office/drawing/2014/main" id="{5F756092-FEBD-6B24-32DD-F5E1CBED6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48132" name="Rectangle 65">
            <a:extLst>
              <a:ext uri="{FF2B5EF4-FFF2-40B4-BE49-F238E27FC236}">
                <a16:creationId xmlns:a16="http://schemas.microsoft.com/office/drawing/2014/main" id="{729F88F6-3EB7-48A6-1834-8BACB1579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808287"/>
          </a:xfrm>
        </p:spPr>
        <p:txBody>
          <a:bodyPr/>
          <a:lstStyle/>
          <a:p>
            <a:pPr eaLnBrk="1" hangingPunct="1"/>
            <a:r>
              <a:rPr lang="el-GR" altLang="el-GR" sz="2400"/>
              <a:t>Σύγκριση κρυφών μνημών με </a:t>
            </a:r>
            <a:r>
              <a:rPr lang="en-US" altLang="el-GR" sz="2400"/>
              <a:t>4</a:t>
            </a:r>
            <a:r>
              <a:rPr lang="el-GR" altLang="el-GR" sz="2400"/>
              <a:t> μπλοκ</a:t>
            </a:r>
            <a:endParaRPr lang="en-US" altLang="el-GR" sz="2400"/>
          </a:p>
          <a:p>
            <a:pPr lvl="1" eaLnBrk="1" hangingPunct="1"/>
            <a:r>
              <a:rPr lang="el-GR" altLang="el-GR" sz="2000"/>
              <a:t>Άμεσης απεικόνισης</a:t>
            </a:r>
            <a:r>
              <a:rPr lang="en-US" altLang="el-GR" sz="2000"/>
              <a:t>, </a:t>
            </a:r>
            <a:r>
              <a:rPr lang="el-GR" altLang="el-GR" sz="2000"/>
              <a:t>συσχετιστική συνόλου </a:t>
            </a:r>
            <a:r>
              <a:rPr lang="en-US" altLang="el-GR" sz="2000"/>
              <a:t>2</a:t>
            </a:r>
            <a:r>
              <a:rPr lang="el-GR" altLang="el-GR" sz="2000"/>
              <a:t> δρόμων</a:t>
            </a:r>
            <a:r>
              <a:rPr lang="en-US" altLang="el-GR" sz="2000"/>
              <a:t>,</a:t>
            </a:r>
            <a:r>
              <a:rPr lang="el-GR" altLang="el-GR" sz="2000"/>
              <a:t> πλήρως συσχετιστική</a:t>
            </a:r>
            <a:endParaRPr lang="en-US" altLang="el-GR" sz="2000"/>
          </a:p>
          <a:p>
            <a:pPr lvl="1" eaLnBrk="1" hangingPunct="1"/>
            <a:r>
              <a:rPr lang="el-GR" altLang="el-GR" sz="2000" b="1"/>
              <a:t>Ακολουθία προσπελάσεων μπλοκ</a:t>
            </a:r>
            <a:r>
              <a:rPr lang="en-US" altLang="el-GR" sz="2000" b="1"/>
              <a:t>: 0, 8, 0, 6, 8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l-GR" sz="2400" b="1">
                <a:solidFill>
                  <a:srgbClr val="C00000"/>
                </a:solidFill>
              </a:rPr>
              <a:t>Άμεσης</a:t>
            </a:r>
            <a:r>
              <a:rPr lang="el-GR" altLang="el-GR" sz="2400" b="1"/>
              <a:t> </a:t>
            </a:r>
            <a:r>
              <a:rPr lang="el-GR" altLang="el-GR" sz="2400" b="1">
                <a:solidFill>
                  <a:srgbClr val="C00000"/>
                </a:solidFill>
              </a:rPr>
              <a:t>απεικόνισης</a:t>
            </a:r>
            <a:endParaRPr lang="en-US" altLang="el-GR" sz="2400" b="1">
              <a:solidFill>
                <a:srgbClr val="C00000"/>
              </a:solidFill>
            </a:endParaRPr>
          </a:p>
        </p:txBody>
      </p:sp>
      <p:graphicFrame>
        <p:nvGraphicFramePr>
          <p:cNvPr id="304132" name="Group 4">
            <a:extLst>
              <a:ext uri="{FF2B5EF4-FFF2-40B4-BE49-F238E27FC236}">
                <a16:creationId xmlns:a16="http://schemas.microsoft.com/office/drawing/2014/main" id="{30E35BEE-7CD7-3474-185E-053E7D7F4AA1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4078288"/>
          <a:ext cx="7058024" cy="1822452"/>
        </p:xfrm>
        <a:graphic>
          <a:graphicData uri="http://schemas.openxmlformats.org/drawingml/2006/table">
            <a:tbl>
              <a:tblPr/>
              <a:tblGrid>
                <a:gridCol w="99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9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κτης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 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2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3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>
            <a:extLst>
              <a:ext uri="{FF2B5EF4-FFF2-40B4-BE49-F238E27FC236}">
                <a16:creationId xmlns:a16="http://schemas.microsoft.com/office/drawing/2014/main" id="{9BAD5B0F-56A1-0280-0356-A3A1B7FFB9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2D9235D5-57EA-4A49-8586-FDB71A8A0FFF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62467" name="Rectangle 64">
            <a:extLst>
              <a:ext uri="{FF2B5EF4-FFF2-40B4-BE49-F238E27FC236}">
                <a16:creationId xmlns:a16="http://schemas.microsoft.com/office/drawing/2014/main" id="{4113539E-06E0-1763-52DC-66087576E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48132" name="Rectangle 65">
            <a:extLst>
              <a:ext uri="{FF2B5EF4-FFF2-40B4-BE49-F238E27FC236}">
                <a16:creationId xmlns:a16="http://schemas.microsoft.com/office/drawing/2014/main" id="{8B58D5BC-DF00-404D-79CE-53D08438C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808287"/>
          </a:xfrm>
        </p:spPr>
        <p:txBody>
          <a:bodyPr/>
          <a:lstStyle/>
          <a:p>
            <a:pPr eaLnBrk="1" hangingPunct="1"/>
            <a:r>
              <a:rPr lang="el-GR" altLang="el-GR" sz="2400"/>
              <a:t>Σύγκριση κρυφών μνημών με </a:t>
            </a:r>
            <a:r>
              <a:rPr lang="en-US" altLang="el-GR" sz="2400"/>
              <a:t>4</a:t>
            </a:r>
            <a:r>
              <a:rPr lang="el-GR" altLang="el-GR" sz="2400"/>
              <a:t> μπλοκ</a:t>
            </a:r>
            <a:endParaRPr lang="en-US" altLang="el-GR" sz="2400"/>
          </a:p>
          <a:p>
            <a:pPr lvl="1" eaLnBrk="1" hangingPunct="1"/>
            <a:r>
              <a:rPr lang="el-GR" altLang="el-GR" sz="2000"/>
              <a:t>Άμεσης απεικόνισης</a:t>
            </a:r>
            <a:r>
              <a:rPr lang="en-US" altLang="el-GR" sz="2000"/>
              <a:t>, </a:t>
            </a:r>
            <a:r>
              <a:rPr lang="el-GR" altLang="el-GR" sz="2000"/>
              <a:t>συσχετιστική συνόλου </a:t>
            </a:r>
            <a:r>
              <a:rPr lang="en-US" altLang="el-GR" sz="2000"/>
              <a:t>2</a:t>
            </a:r>
            <a:r>
              <a:rPr lang="el-GR" altLang="el-GR" sz="2000"/>
              <a:t> δρόμων</a:t>
            </a:r>
            <a:r>
              <a:rPr lang="en-US" altLang="el-GR" sz="2000"/>
              <a:t>,</a:t>
            </a:r>
            <a:r>
              <a:rPr lang="el-GR" altLang="el-GR" sz="2000"/>
              <a:t> πλήρως συσχετιστική</a:t>
            </a:r>
            <a:endParaRPr lang="en-US" altLang="el-GR" sz="2000"/>
          </a:p>
          <a:p>
            <a:pPr lvl="1" eaLnBrk="1" hangingPunct="1"/>
            <a:r>
              <a:rPr lang="el-GR" altLang="el-GR" sz="2000"/>
              <a:t>Ακολουθία προσπελάσεων μπλοκ</a:t>
            </a:r>
            <a:r>
              <a:rPr lang="en-US" altLang="el-GR" sz="2000"/>
              <a:t>: </a:t>
            </a:r>
            <a:r>
              <a:rPr lang="en-US" altLang="el-GR" sz="2000" b="1">
                <a:solidFill>
                  <a:srgbClr val="00B050"/>
                </a:solidFill>
              </a:rPr>
              <a:t>0</a:t>
            </a:r>
            <a:r>
              <a:rPr lang="en-US" altLang="el-GR" sz="2000">
                <a:solidFill>
                  <a:srgbClr val="00B050"/>
                </a:solidFill>
              </a:rPr>
              <a:t>,</a:t>
            </a:r>
            <a:r>
              <a:rPr lang="en-US" altLang="el-GR" sz="2000"/>
              <a:t> 8, 0, 6, 8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l-GR" sz="2400" b="1">
                <a:solidFill>
                  <a:srgbClr val="C00000"/>
                </a:solidFill>
              </a:rPr>
              <a:t>Άμεσης απεικόνισης</a:t>
            </a:r>
            <a:endParaRPr lang="en-US" altLang="el-GR" sz="2400" b="1">
              <a:solidFill>
                <a:srgbClr val="C00000"/>
              </a:solidFill>
            </a:endParaRPr>
          </a:p>
        </p:txBody>
      </p:sp>
      <p:graphicFrame>
        <p:nvGraphicFramePr>
          <p:cNvPr id="304132" name="Group 4">
            <a:extLst>
              <a:ext uri="{FF2B5EF4-FFF2-40B4-BE49-F238E27FC236}">
                <a16:creationId xmlns:a16="http://schemas.microsoft.com/office/drawing/2014/main" id="{E9B1E5AB-397C-175C-D899-3439B971F31B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4078288"/>
          <a:ext cx="7129463" cy="1822452"/>
        </p:xfrm>
        <a:graphic>
          <a:graphicData uri="http://schemas.openxmlformats.org/drawingml/2006/table">
            <a:tbl>
              <a:tblPr/>
              <a:tblGrid>
                <a:gridCol w="996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4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κτης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 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2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3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>
            <a:extLst>
              <a:ext uri="{FF2B5EF4-FFF2-40B4-BE49-F238E27FC236}">
                <a16:creationId xmlns:a16="http://schemas.microsoft.com/office/drawing/2014/main" id="{7801DDDE-92A1-9272-6644-AEAE55B4F0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5DCE80AF-C832-4F58-914D-0ACFBD1296C7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64515" name="Rectangle 64">
            <a:extLst>
              <a:ext uri="{FF2B5EF4-FFF2-40B4-BE49-F238E27FC236}">
                <a16:creationId xmlns:a16="http://schemas.microsoft.com/office/drawing/2014/main" id="{9FA0B83C-A1A6-BEEF-EC26-D77ACC1A9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64516" name="Rectangle 65">
            <a:extLst>
              <a:ext uri="{FF2B5EF4-FFF2-40B4-BE49-F238E27FC236}">
                <a16:creationId xmlns:a16="http://schemas.microsoft.com/office/drawing/2014/main" id="{528492D3-9E65-55F8-7B79-49C4258089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808287"/>
          </a:xfrm>
        </p:spPr>
        <p:txBody>
          <a:bodyPr/>
          <a:lstStyle/>
          <a:p>
            <a:pPr eaLnBrk="1" hangingPunct="1"/>
            <a:r>
              <a:rPr lang="el-GR" altLang="el-GR" sz="2400"/>
              <a:t>Σύγκριση κρυφών μνημών με </a:t>
            </a:r>
            <a:r>
              <a:rPr lang="en-US" altLang="el-GR" sz="2400"/>
              <a:t>4</a:t>
            </a:r>
            <a:r>
              <a:rPr lang="el-GR" altLang="el-GR" sz="2400"/>
              <a:t> μπλοκ</a:t>
            </a:r>
            <a:endParaRPr lang="en-US" altLang="el-GR" sz="2400"/>
          </a:p>
          <a:p>
            <a:pPr lvl="1" eaLnBrk="1" hangingPunct="1"/>
            <a:r>
              <a:rPr lang="el-GR" altLang="el-GR" sz="2000"/>
              <a:t>Άμεσης απεικόνισης</a:t>
            </a:r>
            <a:r>
              <a:rPr lang="en-US" altLang="el-GR" sz="2000"/>
              <a:t>, </a:t>
            </a:r>
            <a:r>
              <a:rPr lang="el-GR" altLang="el-GR" sz="2000"/>
              <a:t>συσχετιστική συνόλου </a:t>
            </a:r>
            <a:r>
              <a:rPr lang="en-US" altLang="el-GR" sz="2000"/>
              <a:t>2</a:t>
            </a:r>
            <a:r>
              <a:rPr lang="el-GR" altLang="el-GR" sz="2000"/>
              <a:t> δρόμων</a:t>
            </a:r>
            <a:r>
              <a:rPr lang="en-US" altLang="el-GR" sz="2000"/>
              <a:t>,</a:t>
            </a:r>
            <a:r>
              <a:rPr lang="el-GR" altLang="el-GR" sz="2000"/>
              <a:t> πλήρως συσχετιστική</a:t>
            </a:r>
            <a:endParaRPr lang="en-US" altLang="el-GR" sz="2000"/>
          </a:p>
          <a:p>
            <a:pPr lvl="1" eaLnBrk="1" hangingPunct="1"/>
            <a:r>
              <a:rPr lang="el-GR" altLang="el-GR" sz="2000"/>
              <a:t>Ακολουθία προσπελάσεων μπλοκ</a:t>
            </a:r>
            <a:r>
              <a:rPr lang="en-US" altLang="el-GR" sz="2000"/>
              <a:t>: 0, </a:t>
            </a:r>
            <a:r>
              <a:rPr lang="en-US" altLang="el-GR" sz="2000" b="1">
                <a:solidFill>
                  <a:srgbClr val="00B050"/>
                </a:solidFill>
              </a:rPr>
              <a:t>8,</a:t>
            </a:r>
            <a:r>
              <a:rPr lang="en-US" altLang="el-GR" sz="2000"/>
              <a:t> 0, 6, 8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l-GR" sz="2400" b="1">
                <a:solidFill>
                  <a:srgbClr val="C00000"/>
                </a:solidFill>
              </a:rPr>
              <a:t>Άμεσης απεικόνισης</a:t>
            </a:r>
            <a:endParaRPr lang="en-US" altLang="el-GR" sz="2400" b="1">
              <a:solidFill>
                <a:srgbClr val="C00000"/>
              </a:solidFill>
            </a:endParaRPr>
          </a:p>
        </p:txBody>
      </p:sp>
      <p:graphicFrame>
        <p:nvGraphicFramePr>
          <p:cNvPr id="304132" name="Group 4">
            <a:extLst>
              <a:ext uri="{FF2B5EF4-FFF2-40B4-BE49-F238E27FC236}">
                <a16:creationId xmlns:a16="http://schemas.microsoft.com/office/drawing/2014/main" id="{828ACE77-53F6-E00E-BCA0-229C5768B39D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4078288"/>
          <a:ext cx="7129463" cy="1822452"/>
        </p:xfrm>
        <a:graphic>
          <a:graphicData uri="http://schemas.openxmlformats.org/drawingml/2006/table">
            <a:tbl>
              <a:tblPr/>
              <a:tblGrid>
                <a:gridCol w="996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4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κτης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 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2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3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>
            <a:extLst>
              <a:ext uri="{FF2B5EF4-FFF2-40B4-BE49-F238E27FC236}">
                <a16:creationId xmlns:a16="http://schemas.microsoft.com/office/drawing/2014/main" id="{C43D3E8C-E0B6-1489-E5AE-15F5B2A962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6637E5AB-5C2D-4338-AF1E-1B1C215F2DD6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66563" name="Rectangle 64">
            <a:extLst>
              <a:ext uri="{FF2B5EF4-FFF2-40B4-BE49-F238E27FC236}">
                <a16:creationId xmlns:a16="http://schemas.microsoft.com/office/drawing/2014/main" id="{05A172E9-9588-A06A-E7C7-203E0E395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66564" name="Rectangle 65">
            <a:extLst>
              <a:ext uri="{FF2B5EF4-FFF2-40B4-BE49-F238E27FC236}">
                <a16:creationId xmlns:a16="http://schemas.microsoft.com/office/drawing/2014/main" id="{3CFDEBE4-DD19-29C9-C51A-C1B66F2B6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808287"/>
          </a:xfrm>
        </p:spPr>
        <p:txBody>
          <a:bodyPr/>
          <a:lstStyle/>
          <a:p>
            <a:pPr eaLnBrk="1" hangingPunct="1"/>
            <a:r>
              <a:rPr lang="el-GR" altLang="el-GR" sz="2400"/>
              <a:t>Σύγκριση κρυφών μνημών με </a:t>
            </a:r>
            <a:r>
              <a:rPr lang="en-US" altLang="el-GR" sz="2400"/>
              <a:t>4</a:t>
            </a:r>
            <a:r>
              <a:rPr lang="el-GR" altLang="el-GR" sz="2400"/>
              <a:t> μπλοκ</a:t>
            </a:r>
            <a:endParaRPr lang="en-US" altLang="el-GR" sz="2400"/>
          </a:p>
          <a:p>
            <a:pPr lvl="1" eaLnBrk="1" hangingPunct="1"/>
            <a:r>
              <a:rPr lang="el-GR" altLang="el-GR" sz="2000"/>
              <a:t>Άμεσης απεικόνισης</a:t>
            </a:r>
            <a:r>
              <a:rPr lang="en-US" altLang="el-GR" sz="2000"/>
              <a:t>, </a:t>
            </a:r>
            <a:r>
              <a:rPr lang="el-GR" altLang="el-GR" sz="2000"/>
              <a:t>συσχετιστική συνόλου </a:t>
            </a:r>
            <a:r>
              <a:rPr lang="en-US" altLang="el-GR" sz="2000"/>
              <a:t>2</a:t>
            </a:r>
            <a:r>
              <a:rPr lang="el-GR" altLang="el-GR" sz="2000"/>
              <a:t> δρόμων</a:t>
            </a:r>
            <a:r>
              <a:rPr lang="en-US" altLang="el-GR" sz="2000"/>
              <a:t>,</a:t>
            </a:r>
            <a:r>
              <a:rPr lang="el-GR" altLang="el-GR" sz="2000"/>
              <a:t> πλήρως συσχετιστική</a:t>
            </a:r>
            <a:endParaRPr lang="en-US" altLang="el-GR" sz="2000"/>
          </a:p>
          <a:p>
            <a:pPr lvl="1" eaLnBrk="1" hangingPunct="1"/>
            <a:r>
              <a:rPr lang="el-GR" altLang="el-GR" sz="2000"/>
              <a:t>Ακολουθία προσπελάσεων μπλοκ</a:t>
            </a:r>
            <a:r>
              <a:rPr lang="en-US" altLang="el-GR" sz="2000"/>
              <a:t>: 0, 8, </a:t>
            </a:r>
            <a:r>
              <a:rPr lang="en-US" altLang="el-GR" sz="2000" b="1">
                <a:solidFill>
                  <a:srgbClr val="00B050"/>
                </a:solidFill>
              </a:rPr>
              <a:t>0,</a:t>
            </a:r>
            <a:r>
              <a:rPr lang="en-US" altLang="el-GR" sz="2000"/>
              <a:t> 6, 8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l-GR" sz="2400" b="1">
                <a:solidFill>
                  <a:srgbClr val="C00000"/>
                </a:solidFill>
              </a:rPr>
              <a:t>Άμεσης απεικόνισης</a:t>
            </a:r>
            <a:endParaRPr lang="en-US" altLang="el-GR" sz="2400" b="1">
              <a:solidFill>
                <a:srgbClr val="C00000"/>
              </a:solidFill>
            </a:endParaRPr>
          </a:p>
        </p:txBody>
      </p:sp>
      <p:graphicFrame>
        <p:nvGraphicFramePr>
          <p:cNvPr id="304132" name="Group 4">
            <a:extLst>
              <a:ext uri="{FF2B5EF4-FFF2-40B4-BE49-F238E27FC236}">
                <a16:creationId xmlns:a16="http://schemas.microsoft.com/office/drawing/2014/main" id="{4617EA11-9AE0-32C6-E821-48597F182321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4078288"/>
          <a:ext cx="7129463" cy="1822452"/>
        </p:xfrm>
        <a:graphic>
          <a:graphicData uri="http://schemas.openxmlformats.org/drawingml/2006/table">
            <a:tbl>
              <a:tblPr/>
              <a:tblGrid>
                <a:gridCol w="996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4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κτης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 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2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3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>
            <a:extLst>
              <a:ext uri="{FF2B5EF4-FFF2-40B4-BE49-F238E27FC236}">
                <a16:creationId xmlns:a16="http://schemas.microsoft.com/office/drawing/2014/main" id="{47A80755-8B7D-2027-EABB-EEEDF98B98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2E479CAA-045F-4414-9928-3A2C808167E6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68611" name="Rectangle 64">
            <a:extLst>
              <a:ext uri="{FF2B5EF4-FFF2-40B4-BE49-F238E27FC236}">
                <a16:creationId xmlns:a16="http://schemas.microsoft.com/office/drawing/2014/main" id="{3DB7A73D-440E-CB29-B2BC-CEDC902BA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68612" name="Rectangle 65">
            <a:extLst>
              <a:ext uri="{FF2B5EF4-FFF2-40B4-BE49-F238E27FC236}">
                <a16:creationId xmlns:a16="http://schemas.microsoft.com/office/drawing/2014/main" id="{50ED9C6D-2B1D-7159-833E-503E4B4C3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808287"/>
          </a:xfrm>
        </p:spPr>
        <p:txBody>
          <a:bodyPr/>
          <a:lstStyle/>
          <a:p>
            <a:pPr eaLnBrk="1" hangingPunct="1"/>
            <a:r>
              <a:rPr lang="el-GR" altLang="el-GR" sz="2400"/>
              <a:t>Σύγκριση κρυφών μνημών με </a:t>
            </a:r>
            <a:r>
              <a:rPr lang="en-US" altLang="el-GR" sz="2400"/>
              <a:t>4</a:t>
            </a:r>
            <a:r>
              <a:rPr lang="el-GR" altLang="el-GR" sz="2400"/>
              <a:t> μπλοκ</a:t>
            </a:r>
            <a:endParaRPr lang="en-US" altLang="el-GR" sz="2400"/>
          </a:p>
          <a:p>
            <a:pPr lvl="1" eaLnBrk="1" hangingPunct="1"/>
            <a:r>
              <a:rPr lang="el-GR" altLang="el-GR" sz="2000"/>
              <a:t>Άμεσης απεικόνισης</a:t>
            </a:r>
            <a:r>
              <a:rPr lang="en-US" altLang="el-GR" sz="2000"/>
              <a:t>, </a:t>
            </a:r>
            <a:r>
              <a:rPr lang="el-GR" altLang="el-GR" sz="2000"/>
              <a:t>συσχετιστική συνόλου </a:t>
            </a:r>
            <a:r>
              <a:rPr lang="en-US" altLang="el-GR" sz="2000"/>
              <a:t>2</a:t>
            </a:r>
            <a:r>
              <a:rPr lang="el-GR" altLang="el-GR" sz="2000"/>
              <a:t> δρόμων</a:t>
            </a:r>
            <a:r>
              <a:rPr lang="en-US" altLang="el-GR" sz="2000"/>
              <a:t>,</a:t>
            </a:r>
            <a:r>
              <a:rPr lang="el-GR" altLang="el-GR" sz="2000"/>
              <a:t> πλήρως συσχετιστική</a:t>
            </a:r>
            <a:endParaRPr lang="en-US" altLang="el-GR" sz="2000"/>
          </a:p>
          <a:p>
            <a:pPr lvl="1" eaLnBrk="1" hangingPunct="1"/>
            <a:r>
              <a:rPr lang="el-GR" altLang="el-GR" sz="2000"/>
              <a:t>Ακολουθία προσπελάσεων μπλοκ</a:t>
            </a:r>
            <a:r>
              <a:rPr lang="en-US" altLang="el-GR" sz="2000"/>
              <a:t>: 0, 8, 0, </a:t>
            </a:r>
            <a:r>
              <a:rPr lang="en-US" altLang="el-GR" sz="2000" b="1">
                <a:solidFill>
                  <a:srgbClr val="00B050"/>
                </a:solidFill>
              </a:rPr>
              <a:t>6,</a:t>
            </a:r>
            <a:r>
              <a:rPr lang="en-US" altLang="el-GR" sz="2000"/>
              <a:t> 8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l-GR" sz="2400" b="1">
                <a:solidFill>
                  <a:srgbClr val="C00000"/>
                </a:solidFill>
              </a:rPr>
              <a:t>Άμεσης απεικόνισης</a:t>
            </a:r>
            <a:endParaRPr lang="en-US" altLang="el-GR" sz="2400" b="1">
              <a:solidFill>
                <a:srgbClr val="C00000"/>
              </a:solidFill>
            </a:endParaRPr>
          </a:p>
        </p:txBody>
      </p:sp>
      <p:graphicFrame>
        <p:nvGraphicFramePr>
          <p:cNvPr id="304132" name="Group 4">
            <a:extLst>
              <a:ext uri="{FF2B5EF4-FFF2-40B4-BE49-F238E27FC236}">
                <a16:creationId xmlns:a16="http://schemas.microsoft.com/office/drawing/2014/main" id="{C25703F5-3382-D8E0-D257-C9E0334B8EA3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4078288"/>
          <a:ext cx="7058024" cy="1822452"/>
        </p:xfrm>
        <a:graphic>
          <a:graphicData uri="http://schemas.openxmlformats.org/drawingml/2006/table">
            <a:tbl>
              <a:tblPr/>
              <a:tblGrid>
                <a:gridCol w="99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9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κτης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2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3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6" marR="9000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>
            <a:extLst>
              <a:ext uri="{FF2B5EF4-FFF2-40B4-BE49-F238E27FC236}">
                <a16:creationId xmlns:a16="http://schemas.microsoft.com/office/drawing/2014/main" id="{13BD6A86-F6B0-D14F-AA04-639D66677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6738" y="279727"/>
            <a:ext cx="8208962" cy="646331"/>
          </a:xfrm>
        </p:spPr>
        <p:txBody>
          <a:bodyPr/>
          <a:lstStyle/>
          <a:p>
            <a:pPr eaLnBrk="1" hangingPunct="1"/>
            <a:r>
              <a:rPr lang="en-GB" altLang="el-GR" sz="3600" dirty="0">
                <a:solidFill>
                  <a:srgbClr val="C00000"/>
                </a:solidFill>
              </a:rPr>
              <a:t>Memory Wall</a:t>
            </a:r>
            <a:endParaRPr lang="en-AU" altLang="el-GR" sz="3600" dirty="0">
              <a:solidFill>
                <a:srgbClr val="C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D06C1-F343-F363-7165-B10E22598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6738" y="4437534"/>
            <a:ext cx="8280400" cy="1944216"/>
          </a:xfrm>
        </p:spPr>
        <p:txBody>
          <a:bodyPr/>
          <a:lstStyle/>
          <a:p>
            <a:pPr marL="0" indent="180975" algn="just"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εξέλιξη των μνημών από άποψη ταχύτητας είναι </a:t>
            </a:r>
            <a:r>
              <a:rPr lang="el-GR" altLang="el-GR" sz="24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σημαντικά μικρότερη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αυτή των επεξεργαστών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0975" algn="just"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Έχουμε γρήγορες μηχανές αλλά δε μπορούμε να τις τροφοδοτήσουμε γρήγορα με δεδομένα –</a:t>
            </a:r>
            <a:r>
              <a:rPr lang="en-US" altLang="el-GR" sz="24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“memory wall </a:t>
            </a:r>
            <a:r>
              <a:rPr lang="el-GR" altLang="el-GR" sz="24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l-GR" sz="24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 Neumann bottleneck”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Footer Placeholder 3">
            <a:extLst>
              <a:ext uri="{FF2B5EF4-FFF2-40B4-BE49-F238E27FC236}">
                <a16:creationId xmlns:a16="http://schemas.microsoft.com/office/drawing/2014/main" id="{B30B95C3-DF81-D68D-1137-A3FEF25BA1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rgbClr val="3177FF"/>
                </a:solidFill>
              </a:rPr>
              <a:t>Κεφάλαιο </a:t>
            </a:r>
            <a:r>
              <a:rPr lang="en-AU" altLang="el-GR" sz="1400">
                <a:solidFill>
                  <a:srgbClr val="3177FF"/>
                </a:solidFill>
              </a:rPr>
              <a:t>5 — </a:t>
            </a:r>
            <a:r>
              <a:rPr lang="el-GR" altLang="el-GR" sz="1400">
                <a:solidFill>
                  <a:srgbClr val="3177FF"/>
                </a:solidFill>
              </a:rPr>
              <a:t>Μεγάλη και γρήγορη</a:t>
            </a:r>
            <a:r>
              <a:rPr lang="en-AU" altLang="el-GR" sz="1400">
                <a:solidFill>
                  <a:srgbClr val="3177FF"/>
                </a:solidFill>
              </a:rPr>
              <a:t>: </a:t>
            </a:r>
            <a:r>
              <a:rPr lang="el-GR" altLang="el-GR" sz="1400">
                <a:solidFill>
                  <a:srgbClr val="3177FF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rgbClr val="3177FF"/>
                </a:solidFill>
              </a:rPr>
              <a:t>— </a:t>
            </a:r>
            <a:fld id="{BF239711-4C01-4EE4-A94C-BD4E3DF74267}" type="slidenum">
              <a:rPr lang="en-AU" altLang="el-GR" sz="1400" smtClean="0">
                <a:solidFill>
                  <a:srgbClr val="3177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AU" altLang="el-GR" sz="1400">
              <a:solidFill>
                <a:srgbClr val="3177FF"/>
              </a:solidFill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E9FA1D-BAC3-4682-BC6B-190B109E5A3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02600" y="646112"/>
            <a:ext cx="1716088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>
                <a:solidFill>
                  <a:schemeClr val="folHlink"/>
                </a:solidFill>
              </a:rPr>
              <a:t>§5.1 </a:t>
            </a:r>
            <a:r>
              <a:rPr lang="el-GR" altLang="el-GR" sz="1800">
                <a:solidFill>
                  <a:schemeClr val="folHlink"/>
                </a:solidFill>
              </a:rPr>
              <a:t>Εισαγωγή</a:t>
            </a:r>
            <a:endParaRPr lang="en-US" altLang="el-GR" sz="1800">
              <a:solidFill>
                <a:schemeClr val="folHlink"/>
              </a:solidFill>
            </a:endParaRPr>
          </a:p>
        </p:txBody>
      </p:sp>
      <p:pic>
        <p:nvPicPr>
          <p:cNvPr id="4" name="Picture 9" descr="http://lightlordhippo.files.wordpress.com/2012/11/cpu_vs_memory.png">
            <a:extLst>
              <a:ext uri="{FF2B5EF4-FFF2-40B4-BE49-F238E27FC236}">
                <a16:creationId xmlns:a16="http://schemas.microsoft.com/office/drawing/2014/main" id="{94803D73-2C59-FF29-8ABF-49C8804AB56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5170" y="956531"/>
            <a:ext cx="5852097" cy="36048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12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>
            <a:extLst>
              <a:ext uri="{FF2B5EF4-FFF2-40B4-BE49-F238E27FC236}">
                <a16:creationId xmlns:a16="http://schemas.microsoft.com/office/drawing/2014/main" id="{6797A3C3-292C-D399-3D10-66BB6A3F57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A74B300A-75EA-448F-A44A-9E03B5E5BA37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70659" name="Rectangle 64">
            <a:extLst>
              <a:ext uri="{FF2B5EF4-FFF2-40B4-BE49-F238E27FC236}">
                <a16:creationId xmlns:a16="http://schemas.microsoft.com/office/drawing/2014/main" id="{BA085659-4BFA-79AF-54C2-49FC80A6C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70660" name="Rectangle 65">
            <a:extLst>
              <a:ext uri="{FF2B5EF4-FFF2-40B4-BE49-F238E27FC236}">
                <a16:creationId xmlns:a16="http://schemas.microsoft.com/office/drawing/2014/main" id="{558D8EEE-74CF-0F3F-AECF-1ED87ED32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808287"/>
          </a:xfrm>
        </p:spPr>
        <p:txBody>
          <a:bodyPr/>
          <a:lstStyle/>
          <a:p>
            <a:pPr eaLnBrk="1" hangingPunct="1"/>
            <a:r>
              <a:rPr lang="el-GR" altLang="el-GR" sz="2400"/>
              <a:t>Σύγκριση κρυφών μνημών με </a:t>
            </a:r>
            <a:r>
              <a:rPr lang="en-US" altLang="el-GR" sz="2400"/>
              <a:t>4</a:t>
            </a:r>
            <a:r>
              <a:rPr lang="el-GR" altLang="el-GR" sz="2400"/>
              <a:t> μπλοκ</a:t>
            </a:r>
            <a:endParaRPr lang="en-US" altLang="el-GR" sz="2400"/>
          </a:p>
          <a:p>
            <a:pPr lvl="1" eaLnBrk="1" hangingPunct="1"/>
            <a:r>
              <a:rPr lang="el-GR" altLang="el-GR" sz="2000"/>
              <a:t>Άμεσης απεικόνισης</a:t>
            </a:r>
            <a:r>
              <a:rPr lang="en-US" altLang="el-GR" sz="2000"/>
              <a:t>, </a:t>
            </a:r>
            <a:r>
              <a:rPr lang="el-GR" altLang="el-GR" sz="2000"/>
              <a:t>συσχετιστική συνόλου </a:t>
            </a:r>
            <a:r>
              <a:rPr lang="en-US" altLang="el-GR" sz="2000"/>
              <a:t>2</a:t>
            </a:r>
            <a:r>
              <a:rPr lang="el-GR" altLang="el-GR" sz="2000"/>
              <a:t> δρόμων</a:t>
            </a:r>
            <a:r>
              <a:rPr lang="en-US" altLang="el-GR" sz="2000"/>
              <a:t>,</a:t>
            </a:r>
            <a:r>
              <a:rPr lang="el-GR" altLang="el-GR" sz="2000"/>
              <a:t> πλήρως συσχετιστική</a:t>
            </a:r>
            <a:endParaRPr lang="en-US" altLang="el-GR" sz="2000"/>
          </a:p>
          <a:p>
            <a:pPr lvl="1" eaLnBrk="1" hangingPunct="1"/>
            <a:r>
              <a:rPr lang="el-GR" altLang="el-GR" sz="2000"/>
              <a:t>Ακολουθία προσπελάσεων μπλοκ</a:t>
            </a:r>
            <a:r>
              <a:rPr lang="en-US" altLang="el-GR" sz="2000"/>
              <a:t>: 0, 8, 0, 6, </a:t>
            </a:r>
            <a:r>
              <a:rPr lang="en-US" altLang="el-GR" sz="2000" b="1">
                <a:solidFill>
                  <a:srgbClr val="00B050"/>
                </a:solidFill>
              </a:rPr>
              <a:t>8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l-GR" sz="2400" b="1">
                <a:solidFill>
                  <a:srgbClr val="C00000"/>
                </a:solidFill>
              </a:rPr>
              <a:t>Άμεσης απεικόνισης</a:t>
            </a:r>
            <a:endParaRPr lang="en-US" altLang="el-GR" sz="2400" b="1">
              <a:solidFill>
                <a:srgbClr val="C00000"/>
              </a:solidFill>
            </a:endParaRPr>
          </a:p>
        </p:txBody>
      </p:sp>
      <p:graphicFrame>
        <p:nvGraphicFramePr>
          <p:cNvPr id="304132" name="Group 4">
            <a:extLst>
              <a:ext uri="{FF2B5EF4-FFF2-40B4-BE49-F238E27FC236}">
                <a16:creationId xmlns:a16="http://schemas.microsoft.com/office/drawing/2014/main" id="{5DBD0580-9EC1-D581-6A98-D024C3FA39AB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4078288"/>
          <a:ext cx="7129463" cy="1822452"/>
        </p:xfrm>
        <a:graphic>
          <a:graphicData uri="http://schemas.openxmlformats.org/drawingml/2006/table">
            <a:tbl>
              <a:tblPr/>
              <a:tblGrid>
                <a:gridCol w="996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4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κτης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 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2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Γραμμή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Line) 3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3">
            <a:extLst>
              <a:ext uri="{FF2B5EF4-FFF2-40B4-BE49-F238E27FC236}">
                <a16:creationId xmlns:a16="http://schemas.microsoft.com/office/drawing/2014/main" id="{850FE12B-C49C-2726-1B0F-6931597AC7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41FDEC2C-AC36-4A24-A5E2-43A72BE78CCF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72707" name="Rectangle 118">
            <a:extLst>
              <a:ext uri="{FF2B5EF4-FFF2-40B4-BE49-F238E27FC236}">
                <a16:creationId xmlns:a16="http://schemas.microsoft.com/office/drawing/2014/main" id="{9483C692-05CA-6653-8F4C-42C45FB95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72708" name="Rectangle 119">
            <a:extLst>
              <a:ext uri="{FF2B5EF4-FFF2-40B4-BE49-F238E27FC236}">
                <a16:creationId xmlns:a16="http://schemas.microsoft.com/office/drawing/2014/main" id="{897434D0-198C-71E9-6CAC-7D4BE2A0F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719137"/>
          </a:xfrm>
        </p:spPr>
        <p:txBody>
          <a:bodyPr/>
          <a:lstStyle/>
          <a:p>
            <a:pPr eaLnBrk="1" hangingPunct="1"/>
            <a:r>
              <a:rPr lang="el-GR" altLang="el-GR" sz="2400"/>
              <a:t>Συσχετιστική συνόλου </a:t>
            </a:r>
            <a:r>
              <a:rPr lang="en-US" altLang="el-GR" sz="2400"/>
              <a:t>2</a:t>
            </a:r>
            <a:r>
              <a:rPr lang="el-GR" altLang="el-GR" sz="2400"/>
              <a:t> δρόμων</a:t>
            </a:r>
            <a:endParaRPr lang="en-US" altLang="el-GR" sz="2400"/>
          </a:p>
        </p:txBody>
      </p:sp>
      <p:graphicFrame>
        <p:nvGraphicFramePr>
          <p:cNvPr id="40057" name="Group 121">
            <a:extLst>
              <a:ext uri="{FF2B5EF4-FFF2-40B4-BE49-F238E27FC236}">
                <a16:creationId xmlns:a16="http://schemas.microsoft.com/office/drawing/2014/main" id="{6CF80765-0C9E-6F65-E5B0-F2F7C1B26912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1844675"/>
          <a:ext cx="7380287" cy="2074862"/>
        </p:xfrm>
        <a:graphic>
          <a:graphicData uri="http://schemas.openxmlformats.org/drawingml/2006/table">
            <a:tbl>
              <a:tblPr/>
              <a:tblGrid>
                <a:gridCol w="996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7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7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-δείκτης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/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3">
            <a:extLst>
              <a:ext uri="{FF2B5EF4-FFF2-40B4-BE49-F238E27FC236}">
                <a16:creationId xmlns:a16="http://schemas.microsoft.com/office/drawing/2014/main" id="{0C9D2745-1D71-6B3A-97D4-5B4165A519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ABFB9B0D-5350-4CA1-8EA9-CE159EC96F66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74755" name="Rectangle 118">
            <a:extLst>
              <a:ext uri="{FF2B5EF4-FFF2-40B4-BE49-F238E27FC236}">
                <a16:creationId xmlns:a16="http://schemas.microsoft.com/office/drawing/2014/main" id="{168509A1-B00E-D3D1-8364-B89B71276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74756" name="Rectangle 119">
            <a:extLst>
              <a:ext uri="{FF2B5EF4-FFF2-40B4-BE49-F238E27FC236}">
                <a16:creationId xmlns:a16="http://schemas.microsoft.com/office/drawing/2014/main" id="{45EB0F0F-C415-EEBD-2C60-3952D2138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719137"/>
          </a:xfrm>
        </p:spPr>
        <p:txBody>
          <a:bodyPr/>
          <a:lstStyle/>
          <a:p>
            <a:pPr eaLnBrk="1" hangingPunct="1"/>
            <a:r>
              <a:rPr lang="el-GR" altLang="el-GR" sz="2400"/>
              <a:t>Συσχετιστική συνόλου </a:t>
            </a:r>
            <a:r>
              <a:rPr lang="en-US" altLang="el-GR" sz="2400"/>
              <a:t>2</a:t>
            </a:r>
            <a:r>
              <a:rPr lang="el-GR" altLang="el-GR" sz="2400"/>
              <a:t> δρόμων</a:t>
            </a:r>
            <a:endParaRPr lang="en-US" altLang="el-GR" sz="2400"/>
          </a:p>
        </p:txBody>
      </p:sp>
      <p:graphicFrame>
        <p:nvGraphicFramePr>
          <p:cNvPr id="40057" name="Group 121">
            <a:extLst>
              <a:ext uri="{FF2B5EF4-FFF2-40B4-BE49-F238E27FC236}">
                <a16:creationId xmlns:a16="http://schemas.microsoft.com/office/drawing/2014/main" id="{62BA7D2C-035B-DEB8-54D2-E6D01FAC0B0A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1844675"/>
          <a:ext cx="7380287" cy="2074862"/>
        </p:xfrm>
        <a:graphic>
          <a:graphicData uri="http://schemas.openxmlformats.org/drawingml/2006/table">
            <a:tbl>
              <a:tblPr/>
              <a:tblGrid>
                <a:gridCol w="996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7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7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-δείκτης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/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>
            <a:extLst>
              <a:ext uri="{FF2B5EF4-FFF2-40B4-BE49-F238E27FC236}">
                <a16:creationId xmlns:a16="http://schemas.microsoft.com/office/drawing/2014/main" id="{4F75E771-0A13-E6F0-0EDE-9D292E4AA3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976BC076-4D3B-4E34-B2A2-0842E735E642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76803" name="Rectangle 118">
            <a:extLst>
              <a:ext uri="{FF2B5EF4-FFF2-40B4-BE49-F238E27FC236}">
                <a16:creationId xmlns:a16="http://schemas.microsoft.com/office/drawing/2014/main" id="{995697AE-25E8-8BB1-A1AF-7332C38A8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76804" name="Rectangle 119">
            <a:extLst>
              <a:ext uri="{FF2B5EF4-FFF2-40B4-BE49-F238E27FC236}">
                <a16:creationId xmlns:a16="http://schemas.microsoft.com/office/drawing/2014/main" id="{D59DD14F-BE6E-DA6B-6433-6B70D715D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719137"/>
          </a:xfrm>
        </p:spPr>
        <p:txBody>
          <a:bodyPr/>
          <a:lstStyle/>
          <a:p>
            <a:pPr eaLnBrk="1" hangingPunct="1"/>
            <a:r>
              <a:rPr lang="el-GR" altLang="el-GR" sz="2400"/>
              <a:t>Συσχετιστική συνόλου </a:t>
            </a:r>
            <a:r>
              <a:rPr lang="en-US" altLang="el-GR" sz="2400"/>
              <a:t>2</a:t>
            </a:r>
            <a:r>
              <a:rPr lang="el-GR" altLang="el-GR" sz="2400"/>
              <a:t> δρόμων</a:t>
            </a:r>
            <a:endParaRPr lang="en-US" altLang="el-GR" sz="2400"/>
          </a:p>
        </p:txBody>
      </p:sp>
      <p:graphicFrame>
        <p:nvGraphicFramePr>
          <p:cNvPr id="40057" name="Group 121">
            <a:extLst>
              <a:ext uri="{FF2B5EF4-FFF2-40B4-BE49-F238E27FC236}">
                <a16:creationId xmlns:a16="http://schemas.microsoft.com/office/drawing/2014/main" id="{275F11E6-4982-2522-5A34-40429FF4F3FD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1844675"/>
          <a:ext cx="7380287" cy="2074862"/>
        </p:xfrm>
        <a:graphic>
          <a:graphicData uri="http://schemas.openxmlformats.org/drawingml/2006/table">
            <a:tbl>
              <a:tblPr/>
              <a:tblGrid>
                <a:gridCol w="996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7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7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-δείκτης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/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3">
            <a:extLst>
              <a:ext uri="{FF2B5EF4-FFF2-40B4-BE49-F238E27FC236}">
                <a16:creationId xmlns:a16="http://schemas.microsoft.com/office/drawing/2014/main" id="{CE8B2026-0F49-4F57-F8F9-F266C62698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A64E40B3-9800-4B66-940D-2D2C70998A85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78851" name="Rectangle 118">
            <a:extLst>
              <a:ext uri="{FF2B5EF4-FFF2-40B4-BE49-F238E27FC236}">
                <a16:creationId xmlns:a16="http://schemas.microsoft.com/office/drawing/2014/main" id="{FF6F0311-2FCF-883A-B7DB-0BF264665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78852" name="Rectangle 119">
            <a:extLst>
              <a:ext uri="{FF2B5EF4-FFF2-40B4-BE49-F238E27FC236}">
                <a16:creationId xmlns:a16="http://schemas.microsoft.com/office/drawing/2014/main" id="{57539468-0A47-7CDB-1EFB-6142D9C4A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719137"/>
          </a:xfrm>
        </p:spPr>
        <p:txBody>
          <a:bodyPr/>
          <a:lstStyle/>
          <a:p>
            <a:pPr eaLnBrk="1" hangingPunct="1"/>
            <a:r>
              <a:rPr lang="el-GR" altLang="el-GR" sz="2400"/>
              <a:t>Συσχετιστική συνόλου </a:t>
            </a:r>
            <a:r>
              <a:rPr lang="en-US" altLang="el-GR" sz="2400"/>
              <a:t>2</a:t>
            </a:r>
            <a:r>
              <a:rPr lang="el-GR" altLang="el-GR" sz="2400"/>
              <a:t> δρόμων</a:t>
            </a:r>
            <a:endParaRPr lang="en-US" altLang="el-GR" sz="2400"/>
          </a:p>
        </p:txBody>
      </p:sp>
      <p:graphicFrame>
        <p:nvGraphicFramePr>
          <p:cNvPr id="40057" name="Group 121">
            <a:extLst>
              <a:ext uri="{FF2B5EF4-FFF2-40B4-BE49-F238E27FC236}">
                <a16:creationId xmlns:a16="http://schemas.microsoft.com/office/drawing/2014/main" id="{C7886D65-226A-0F55-A86F-30E5B1B1C3EF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1844675"/>
          <a:ext cx="7380287" cy="2074862"/>
        </p:xfrm>
        <a:graphic>
          <a:graphicData uri="http://schemas.openxmlformats.org/drawingml/2006/table">
            <a:tbl>
              <a:tblPr/>
              <a:tblGrid>
                <a:gridCol w="996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7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7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-δείκτης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Mem[0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3">
            <a:extLst>
              <a:ext uri="{FF2B5EF4-FFF2-40B4-BE49-F238E27FC236}">
                <a16:creationId xmlns:a16="http://schemas.microsoft.com/office/drawing/2014/main" id="{F01EA2F7-C48C-8830-9F01-D1156B5A65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9A812607-EF32-46C0-9654-5728F7729F08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80899" name="Rectangle 118">
            <a:extLst>
              <a:ext uri="{FF2B5EF4-FFF2-40B4-BE49-F238E27FC236}">
                <a16:creationId xmlns:a16="http://schemas.microsoft.com/office/drawing/2014/main" id="{A4C40937-BA52-FBDE-BB95-DC2B1618E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80900" name="Rectangle 119">
            <a:extLst>
              <a:ext uri="{FF2B5EF4-FFF2-40B4-BE49-F238E27FC236}">
                <a16:creationId xmlns:a16="http://schemas.microsoft.com/office/drawing/2014/main" id="{3D825EC2-EF7F-3865-5505-77BD7151C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719137"/>
          </a:xfrm>
        </p:spPr>
        <p:txBody>
          <a:bodyPr/>
          <a:lstStyle/>
          <a:p>
            <a:pPr eaLnBrk="1" hangingPunct="1"/>
            <a:r>
              <a:rPr lang="el-GR" altLang="el-GR" sz="2400"/>
              <a:t>Συσχετιστική συνόλου </a:t>
            </a:r>
            <a:r>
              <a:rPr lang="en-US" altLang="el-GR" sz="2400"/>
              <a:t>2</a:t>
            </a:r>
            <a:r>
              <a:rPr lang="el-GR" altLang="el-GR" sz="2400"/>
              <a:t> δρόμων</a:t>
            </a:r>
            <a:endParaRPr lang="en-US" altLang="el-GR" sz="2400"/>
          </a:p>
        </p:txBody>
      </p:sp>
      <p:graphicFrame>
        <p:nvGraphicFramePr>
          <p:cNvPr id="40057" name="Group 121">
            <a:extLst>
              <a:ext uri="{FF2B5EF4-FFF2-40B4-BE49-F238E27FC236}">
                <a16:creationId xmlns:a16="http://schemas.microsoft.com/office/drawing/2014/main" id="{6B98584C-932A-471C-EEC7-8AF6A1058AC4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1844675"/>
          <a:ext cx="7380287" cy="2074862"/>
        </p:xfrm>
        <a:graphic>
          <a:graphicData uri="http://schemas.openxmlformats.org/drawingml/2006/table">
            <a:tbl>
              <a:tblPr/>
              <a:tblGrid>
                <a:gridCol w="996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7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7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-δείκτης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>
            <a:extLst>
              <a:ext uri="{FF2B5EF4-FFF2-40B4-BE49-F238E27FC236}">
                <a16:creationId xmlns:a16="http://schemas.microsoft.com/office/drawing/2014/main" id="{B82EA624-6121-A8C4-3800-6600A0F283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FDA242D6-586E-4FEB-9883-E1B26DDDD61F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82947" name="Rectangle 118">
            <a:extLst>
              <a:ext uri="{FF2B5EF4-FFF2-40B4-BE49-F238E27FC236}">
                <a16:creationId xmlns:a16="http://schemas.microsoft.com/office/drawing/2014/main" id="{97245938-DA55-A292-B88A-FADE2F762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82948" name="Rectangle 119">
            <a:extLst>
              <a:ext uri="{FF2B5EF4-FFF2-40B4-BE49-F238E27FC236}">
                <a16:creationId xmlns:a16="http://schemas.microsoft.com/office/drawing/2014/main" id="{4558E9EB-B736-52E4-71D1-C4C650F26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719137"/>
          </a:xfrm>
        </p:spPr>
        <p:txBody>
          <a:bodyPr/>
          <a:lstStyle/>
          <a:p>
            <a:pPr eaLnBrk="1" hangingPunct="1"/>
            <a:r>
              <a:rPr lang="el-GR" altLang="el-GR" sz="2400"/>
              <a:t>Συσχετιστική συνόλου </a:t>
            </a:r>
            <a:r>
              <a:rPr lang="en-US" altLang="el-GR" sz="2400"/>
              <a:t>2</a:t>
            </a:r>
            <a:r>
              <a:rPr lang="el-GR" altLang="el-GR" sz="2400"/>
              <a:t> δρόμων</a:t>
            </a:r>
            <a:endParaRPr lang="en-US" altLang="el-GR" sz="2400"/>
          </a:p>
        </p:txBody>
      </p:sp>
      <p:graphicFrame>
        <p:nvGraphicFramePr>
          <p:cNvPr id="40057" name="Group 121">
            <a:extLst>
              <a:ext uri="{FF2B5EF4-FFF2-40B4-BE49-F238E27FC236}">
                <a16:creationId xmlns:a16="http://schemas.microsoft.com/office/drawing/2014/main" id="{F14C67E3-13C3-AAA8-70B6-1D31AE83329E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1844675"/>
          <a:ext cx="7380287" cy="2074862"/>
        </p:xfrm>
        <a:graphic>
          <a:graphicData uri="http://schemas.openxmlformats.org/drawingml/2006/table">
            <a:tbl>
              <a:tblPr/>
              <a:tblGrid>
                <a:gridCol w="996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7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7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</a:t>
                      </a: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-δείκτης κρυφής μνήμης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0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Set 1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89996" marR="8999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89996" marR="89996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6" marR="899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2">
            <a:extLst>
              <a:ext uri="{FF2B5EF4-FFF2-40B4-BE49-F238E27FC236}">
                <a16:creationId xmlns:a16="http://schemas.microsoft.com/office/drawing/2014/main" id="{AD312201-E1C2-DD8D-5810-D467DB642A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1B14B96A-36D9-4B9A-9D8F-9645B53C353B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6EEE0278-8706-ED64-5824-B60E8FC6B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50850"/>
            <a:ext cx="8259762" cy="457200"/>
          </a:xfrm>
        </p:spPr>
        <p:txBody>
          <a:bodyPr/>
          <a:lstStyle/>
          <a:p>
            <a:pPr eaLnBrk="1" hangingPunct="1"/>
            <a:r>
              <a:rPr lang="el-GR" altLang="el-GR" sz="2400"/>
              <a:t>Οργάνωση κρυφής μνήμης συσχετιστικής συνόλου </a:t>
            </a:r>
            <a:endParaRPr lang="en-AU" altLang="el-GR" sz="2400"/>
          </a:p>
        </p:txBody>
      </p:sp>
      <p:pic>
        <p:nvPicPr>
          <p:cNvPr id="56324" name="Picture 5" descr="D:\gizopoulos\Projects\Books\Cod4-Kleidarithmos\Figs-for-PPTs\COD_VOLA_PNGs\CHAPTER 5\05_17.png">
            <a:extLst>
              <a:ext uri="{FF2B5EF4-FFF2-40B4-BE49-F238E27FC236}">
                <a16:creationId xmlns:a16="http://schemas.microsoft.com/office/drawing/2014/main" id="{8B6F069D-231E-54B7-B52E-321938DAC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1196975"/>
            <a:ext cx="6196012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3">
            <a:extLst>
              <a:ext uri="{FF2B5EF4-FFF2-40B4-BE49-F238E27FC236}">
                <a16:creationId xmlns:a16="http://schemas.microsoft.com/office/drawing/2014/main" id="{B80F4176-7175-1250-8C2B-5871F23C3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72027000-864A-4804-B624-BE6843D50A75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87043" name="Rectangle 118">
            <a:extLst>
              <a:ext uri="{FF2B5EF4-FFF2-40B4-BE49-F238E27FC236}">
                <a16:creationId xmlns:a16="http://schemas.microsoft.com/office/drawing/2014/main" id="{34F89206-D3DB-703F-6D2E-FEBC97F57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87044" name="Rectangle 62">
            <a:extLst>
              <a:ext uri="{FF2B5EF4-FFF2-40B4-BE49-F238E27FC236}">
                <a16:creationId xmlns:a16="http://schemas.microsoft.com/office/drawing/2014/main" id="{42DCC7BB-B12C-FC33-7C60-FCABA46D4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1268413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l-GR" altLang="el-GR" sz="2600"/>
              <a:t>Πλήρως συσχετιστική</a:t>
            </a:r>
            <a:endParaRPr lang="en-US" altLang="el-GR" sz="2600"/>
          </a:p>
        </p:txBody>
      </p:sp>
      <p:graphicFrame>
        <p:nvGraphicFramePr>
          <p:cNvPr id="40058" name="Group 122">
            <a:extLst>
              <a:ext uri="{FF2B5EF4-FFF2-40B4-BE49-F238E27FC236}">
                <a16:creationId xmlns:a16="http://schemas.microsoft.com/office/drawing/2014/main" id="{3C31B721-4390-5A33-FDCF-B2A47AF0236D}"/>
              </a:ext>
            </a:extLst>
          </p:cNvPr>
          <p:cNvGraphicFramePr>
            <a:graphicFrameLocks noGrp="1"/>
          </p:cNvGraphicFramePr>
          <p:nvPr/>
        </p:nvGraphicFramePr>
        <p:xfrm>
          <a:off x="1138238" y="1916113"/>
          <a:ext cx="6962774" cy="1609725"/>
        </p:xfrm>
        <a:graphic>
          <a:graphicData uri="http://schemas.openxmlformats.org/drawingml/2006/table">
            <a:tbl>
              <a:tblPr/>
              <a:tblGrid>
                <a:gridCol w="949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7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32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9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2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3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>
            <a:extLst>
              <a:ext uri="{FF2B5EF4-FFF2-40B4-BE49-F238E27FC236}">
                <a16:creationId xmlns:a16="http://schemas.microsoft.com/office/drawing/2014/main" id="{ECE94109-C7BF-D96A-40F9-DF36CAF3C9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29A06956-B8B5-419D-AD11-16507CBA7E1D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89091" name="Rectangle 118">
            <a:extLst>
              <a:ext uri="{FF2B5EF4-FFF2-40B4-BE49-F238E27FC236}">
                <a16:creationId xmlns:a16="http://schemas.microsoft.com/office/drawing/2014/main" id="{339C7FB6-F2BA-A61C-6C02-7E9B5BCCD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89092" name="Rectangle 62">
            <a:extLst>
              <a:ext uri="{FF2B5EF4-FFF2-40B4-BE49-F238E27FC236}">
                <a16:creationId xmlns:a16="http://schemas.microsoft.com/office/drawing/2014/main" id="{DFEE3F76-B93B-708D-A10A-12716D5D2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1268413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l-GR" altLang="el-GR" sz="2600"/>
              <a:t>Πλήρως συσχετιστική</a:t>
            </a:r>
            <a:endParaRPr lang="en-US" altLang="el-GR" sz="2600"/>
          </a:p>
        </p:txBody>
      </p:sp>
      <p:graphicFrame>
        <p:nvGraphicFramePr>
          <p:cNvPr id="40058" name="Group 122">
            <a:extLst>
              <a:ext uri="{FF2B5EF4-FFF2-40B4-BE49-F238E27FC236}">
                <a16:creationId xmlns:a16="http://schemas.microsoft.com/office/drawing/2014/main" id="{0D16E83C-FE0B-0128-D7FD-481D70AA7257}"/>
              </a:ext>
            </a:extLst>
          </p:cNvPr>
          <p:cNvGraphicFramePr>
            <a:graphicFrameLocks noGrp="1"/>
          </p:cNvGraphicFramePr>
          <p:nvPr/>
        </p:nvGraphicFramePr>
        <p:xfrm>
          <a:off x="1138238" y="1916113"/>
          <a:ext cx="6962774" cy="1609725"/>
        </p:xfrm>
        <a:graphic>
          <a:graphicData uri="http://schemas.openxmlformats.org/drawingml/2006/table">
            <a:tbl>
              <a:tblPr/>
              <a:tblGrid>
                <a:gridCol w="949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7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32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9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2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3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>
            <a:extLst>
              <a:ext uri="{FF2B5EF4-FFF2-40B4-BE49-F238E27FC236}">
                <a16:creationId xmlns:a16="http://schemas.microsoft.com/office/drawing/2014/main" id="{74DE863D-E1A9-F874-0AE0-427B298003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rgbClr val="3177FF"/>
                </a:solidFill>
              </a:rPr>
              <a:t>Κεφάλαιο </a:t>
            </a:r>
            <a:r>
              <a:rPr lang="en-AU" altLang="el-GR" sz="1400">
                <a:solidFill>
                  <a:srgbClr val="3177FF"/>
                </a:solidFill>
              </a:rPr>
              <a:t>5 — </a:t>
            </a:r>
            <a:r>
              <a:rPr lang="el-GR" altLang="el-GR" sz="1400">
                <a:solidFill>
                  <a:srgbClr val="3177FF"/>
                </a:solidFill>
              </a:rPr>
              <a:t>Μεγάλη και γρήγορη</a:t>
            </a:r>
            <a:r>
              <a:rPr lang="en-AU" altLang="el-GR" sz="1400">
                <a:solidFill>
                  <a:srgbClr val="3177FF"/>
                </a:solidFill>
              </a:rPr>
              <a:t>: </a:t>
            </a:r>
            <a:r>
              <a:rPr lang="el-GR" altLang="el-GR" sz="1400">
                <a:solidFill>
                  <a:srgbClr val="3177FF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rgbClr val="3177FF"/>
                </a:solidFill>
              </a:rPr>
              <a:t>— </a:t>
            </a:r>
            <a:fld id="{4F90D8C2-3945-4E35-91C2-523F4230A5E4}" type="slidenum">
              <a:rPr lang="en-AU" altLang="el-GR" sz="1400" smtClean="0">
                <a:solidFill>
                  <a:srgbClr val="3177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AU" altLang="el-GR" sz="1400">
              <a:solidFill>
                <a:srgbClr val="3177FF"/>
              </a:solidFill>
            </a:endParaRP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B369CE6D-37A3-B5FD-6F6D-652B9F401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Αρχή της τοπικότητας (</a:t>
            </a:r>
            <a:r>
              <a:rPr lang="en-US" altLang="el-GR"/>
              <a:t>locality)</a:t>
            </a:r>
            <a:endParaRPr lang="en-AU" altLang="el-GR"/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BE381CA3-C016-A2D2-41CA-644300493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/>
            <a:r>
              <a:rPr lang="el-GR" altLang="el-GR" sz="2400" dirty="0"/>
              <a:t>Τα προγράμματα </a:t>
            </a:r>
            <a:r>
              <a:rPr lang="el-GR" altLang="el-GR" sz="2400" dirty="0" err="1"/>
              <a:t>προσπελαύνουν</a:t>
            </a:r>
            <a:r>
              <a:rPr lang="el-GR" altLang="el-GR" sz="2400" dirty="0"/>
              <a:t> ένα μικρό μέρος του χώρου διευθύνσεων τους κάθε φορά</a:t>
            </a:r>
            <a:endParaRPr lang="en-US" altLang="el-GR" sz="2400" dirty="0"/>
          </a:p>
          <a:p>
            <a:pPr eaLnBrk="1" hangingPunct="1"/>
            <a:endParaRPr lang="en-US" altLang="el-GR" sz="1800" dirty="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 b="1" dirty="0"/>
              <a:t>Χωρική </a:t>
            </a:r>
            <a:r>
              <a:rPr lang="el-GR" altLang="el-GR" sz="2400" b="1" dirty="0" err="1"/>
              <a:t>τοπικότητα</a:t>
            </a:r>
            <a:r>
              <a:rPr lang="el-GR" altLang="el-GR" sz="2400" b="1" dirty="0"/>
              <a:t> </a:t>
            </a:r>
            <a:r>
              <a:rPr lang="el-GR" altLang="el-GR" sz="2400" b="1" dirty="0">
                <a:solidFill>
                  <a:srgbClr val="001D53"/>
                </a:solidFill>
              </a:rPr>
              <a:t>(</a:t>
            </a:r>
            <a:r>
              <a:rPr lang="en-US" altLang="el-GR" sz="2400" b="1" dirty="0">
                <a:solidFill>
                  <a:srgbClr val="C00000"/>
                </a:solidFill>
              </a:rPr>
              <a:t>spatial locality</a:t>
            </a:r>
            <a:r>
              <a:rPr lang="en-US" altLang="el-GR" sz="2400" b="1" dirty="0">
                <a:solidFill>
                  <a:srgbClr val="001D53"/>
                </a:solidFill>
              </a:rPr>
              <a:t>)</a:t>
            </a:r>
          </a:p>
          <a:p>
            <a:pPr lvl="1" eaLnBrk="1" hangingPunct="1"/>
            <a:r>
              <a:rPr lang="el-GR" altLang="el-GR" sz="2000" dirty="0"/>
              <a:t>Δεδομένα με κοντινές διευθύνσεις σε σχέση με αυτά που </a:t>
            </a:r>
            <a:r>
              <a:rPr lang="el-GR" altLang="el-GR" sz="2000" dirty="0" err="1"/>
              <a:t>προσπελάστηκαν</a:t>
            </a:r>
            <a:r>
              <a:rPr lang="el-GR" altLang="el-GR" sz="2000" dirty="0"/>
              <a:t> είναι πιθανό να </a:t>
            </a:r>
            <a:r>
              <a:rPr lang="el-GR" altLang="el-GR" sz="2000" dirty="0" err="1"/>
              <a:t>προσπελαστούν</a:t>
            </a:r>
            <a:r>
              <a:rPr lang="el-GR" altLang="el-GR" sz="2000" dirty="0"/>
              <a:t> σύντομα</a:t>
            </a:r>
            <a:endParaRPr lang="en-US" altLang="el-GR" sz="2000" dirty="0"/>
          </a:p>
          <a:p>
            <a:pPr lvl="1" eaLnBrk="1" hangingPunct="1"/>
            <a:r>
              <a:rPr lang="el-GR" altLang="el-GR" sz="2000" dirty="0"/>
              <a:t>π</a:t>
            </a:r>
            <a:r>
              <a:rPr lang="en-US" altLang="el-GR" sz="2000" dirty="0"/>
              <a:t>.</a:t>
            </a:r>
            <a:r>
              <a:rPr lang="el-GR" altLang="el-GR" sz="2000" dirty="0"/>
              <a:t>χ</a:t>
            </a:r>
            <a:r>
              <a:rPr lang="en-US" altLang="el-GR" sz="2000" dirty="0"/>
              <a:t>., </a:t>
            </a:r>
            <a:r>
              <a:rPr lang="el-GR" altLang="el-GR" sz="2000" dirty="0"/>
              <a:t>σειριακή προσπέλαση εντολών, δεδομένων πινάκων</a:t>
            </a:r>
            <a:endParaRPr lang="en-AU" altLang="el-GR" sz="2000" dirty="0"/>
          </a:p>
          <a:p>
            <a:pPr eaLnBrk="1" hangingPunct="1"/>
            <a:endParaRPr lang="en-US" altLang="el-GR" sz="2400" b="1" dirty="0"/>
          </a:p>
          <a:p>
            <a:pPr eaLnBrk="1" hangingPunct="1"/>
            <a:r>
              <a:rPr lang="el-GR" altLang="el-GR" sz="2400" b="1" dirty="0"/>
              <a:t>Χρονική </a:t>
            </a:r>
            <a:r>
              <a:rPr lang="el-GR" altLang="el-GR" sz="2400" b="1" dirty="0" err="1"/>
              <a:t>τοπικότητα</a:t>
            </a:r>
            <a:r>
              <a:rPr lang="el-GR" altLang="el-GR" sz="2400" b="1" dirty="0"/>
              <a:t> </a:t>
            </a:r>
            <a:r>
              <a:rPr lang="en-US" altLang="el-GR" sz="2400" b="1" dirty="0">
                <a:solidFill>
                  <a:srgbClr val="001D53"/>
                </a:solidFill>
              </a:rPr>
              <a:t>(</a:t>
            </a:r>
            <a:r>
              <a:rPr lang="en-US" altLang="el-GR" sz="2400" b="1" dirty="0">
                <a:solidFill>
                  <a:srgbClr val="C00000"/>
                </a:solidFill>
              </a:rPr>
              <a:t>temporal locality</a:t>
            </a:r>
            <a:r>
              <a:rPr lang="el-GR" altLang="el-GR" sz="2400" b="1" dirty="0">
                <a:solidFill>
                  <a:srgbClr val="001D53"/>
                </a:solidFill>
              </a:rPr>
              <a:t>)</a:t>
            </a:r>
            <a:endParaRPr lang="en-US" altLang="el-GR" sz="2400" b="1" dirty="0">
              <a:solidFill>
                <a:srgbClr val="001D53"/>
              </a:solidFill>
            </a:endParaRPr>
          </a:p>
          <a:p>
            <a:pPr lvl="1" eaLnBrk="1" hangingPunct="1"/>
            <a:r>
              <a:rPr lang="el-GR" altLang="el-GR" sz="2000" dirty="0"/>
              <a:t>Δεδομένα που </a:t>
            </a:r>
            <a:r>
              <a:rPr lang="el-GR" altLang="el-GR" sz="2000" dirty="0" err="1"/>
              <a:t>προσπελάστηκαν</a:t>
            </a:r>
            <a:r>
              <a:rPr lang="el-GR" altLang="el-GR" sz="2000" dirty="0"/>
              <a:t> πρόσφατα θα </a:t>
            </a:r>
            <a:r>
              <a:rPr lang="el-GR" altLang="el-GR" sz="2000" dirty="0" err="1"/>
              <a:t>προσπελαστούν</a:t>
            </a:r>
            <a:r>
              <a:rPr lang="el-GR" altLang="el-GR" sz="2000" dirty="0"/>
              <a:t> πάλι σύντομα με μεγάλη πιθανότητα </a:t>
            </a:r>
            <a:endParaRPr lang="en-US" altLang="el-GR" sz="2000" dirty="0"/>
          </a:p>
          <a:p>
            <a:pPr lvl="1" eaLnBrk="1" hangingPunct="1"/>
            <a:r>
              <a:rPr lang="el-GR" altLang="el-GR" sz="2000" dirty="0"/>
              <a:t>π</a:t>
            </a:r>
            <a:r>
              <a:rPr lang="en-US" altLang="el-GR" sz="2000" dirty="0"/>
              <a:t>.</a:t>
            </a:r>
            <a:r>
              <a:rPr lang="el-GR" altLang="el-GR" sz="2000" dirty="0"/>
              <a:t>χ</a:t>
            </a:r>
            <a:r>
              <a:rPr lang="en-US" altLang="el-GR" sz="2000" dirty="0"/>
              <a:t>., </a:t>
            </a:r>
            <a:r>
              <a:rPr lang="el-GR" altLang="el-GR" sz="2000" dirty="0"/>
              <a:t>εντολές σε ένα βρόχο, </a:t>
            </a:r>
          </a:p>
          <a:p>
            <a:pPr eaLnBrk="1" hangingPunct="1"/>
            <a:endParaRPr lang="el-GR" altLang="el-GR" sz="1800" b="1" dirty="0">
              <a:solidFill>
                <a:srgbClr val="001D53"/>
              </a:solidFill>
            </a:endParaRPr>
          </a:p>
          <a:p>
            <a:pPr eaLnBrk="1" hangingPunct="1"/>
            <a:endParaRPr lang="en-US" alt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3">
            <a:extLst>
              <a:ext uri="{FF2B5EF4-FFF2-40B4-BE49-F238E27FC236}">
                <a16:creationId xmlns:a16="http://schemas.microsoft.com/office/drawing/2014/main" id="{9B5E806F-5431-335A-C15C-295CE00B1C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7DAD0406-919A-4B03-8EBC-3FC33517714C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91139" name="Rectangle 118">
            <a:extLst>
              <a:ext uri="{FF2B5EF4-FFF2-40B4-BE49-F238E27FC236}">
                <a16:creationId xmlns:a16="http://schemas.microsoft.com/office/drawing/2014/main" id="{18457F53-698A-0323-6261-74D395C73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91140" name="Rectangle 62">
            <a:extLst>
              <a:ext uri="{FF2B5EF4-FFF2-40B4-BE49-F238E27FC236}">
                <a16:creationId xmlns:a16="http://schemas.microsoft.com/office/drawing/2014/main" id="{E9A08F17-8219-7626-A27F-18A7690D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1268413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l-GR" altLang="el-GR" sz="2600"/>
              <a:t>Πλήρως συσχετιστική</a:t>
            </a:r>
            <a:endParaRPr lang="en-US" altLang="el-GR" sz="2600"/>
          </a:p>
        </p:txBody>
      </p:sp>
      <p:graphicFrame>
        <p:nvGraphicFramePr>
          <p:cNvPr id="40058" name="Group 122">
            <a:extLst>
              <a:ext uri="{FF2B5EF4-FFF2-40B4-BE49-F238E27FC236}">
                <a16:creationId xmlns:a16="http://schemas.microsoft.com/office/drawing/2014/main" id="{CB3A6184-12B6-4BD1-F338-A6C65C0B17D7}"/>
              </a:ext>
            </a:extLst>
          </p:cNvPr>
          <p:cNvGraphicFramePr>
            <a:graphicFrameLocks noGrp="1"/>
          </p:cNvGraphicFramePr>
          <p:nvPr/>
        </p:nvGraphicFramePr>
        <p:xfrm>
          <a:off x="1138238" y="1916113"/>
          <a:ext cx="6962774" cy="1604961"/>
        </p:xfrm>
        <a:graphic>
          <a:graphicData uri="http://schemas.openxmlformats.org/drawingml/2006/table">
            <a:tbl>
              <a:tblPr/>
              <a:tblGrid>
                <a:gridCol w="949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7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32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4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2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3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3">
            <a:extLst>
              <a:ext uri="{FF2B5EF4-FFF2-40B4-BE49-F238E27FC236}">
                <a16:creationId xmlns:a16="http://schemas.microsoft.com/office/drawing/2014/main" id="{9EA3DB3B-1E1B-725B-0756-BA7F2D23D0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9DBF6433-C4CF-4BAE-9F33-213FBC45E0FF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93187" name="Rectangle 118">
            <a:extLst>
              <a:ext uri="{FF2B5EF4-FFF2-40B4-BE49-F238E27FC236}">
                <a16:creationId xmlns:a16="http://schemas.microsoft.com/office/drawing/2014/main" id="{3C720C70-0F03-023C-C196-C8A3A5EF7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93188" name="Rectangle 62">
            <a:extLst>
              <a:ext uri="{FF2B5EF4-FFF2-40B4-BE49-F238E27FC236}">
                <a16:creationId xmlns:a16="http://schemas.microsoft.com/office/drawing/2014/main" id="{215281E7-28A4-196D-597C-7809BF56E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1268413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l-GR" altLang="el-GR" sz="2600"/>
              <a:t>Πλήρως συσχετιστική</a:t>
            </a:r>
            <a:endParaRPr lang="en-US" altLang="el-GR" sz="2600"/>
          </a:p>
        </p:txBody>
      </p:sp>
      <p:graphicFrame>
        <p:nvGraphicFramePr>
          <p:cNvPr id="40058" name="Group 122">
            <a:extLst>
              <a:ext uri="{FF2B5EF4-FFF2-40B4-BE49-F238E27FC236}">
                <a16:creationId xmlns:a16="http://schemas.microsoft.com/office/drawing/2014/main" id="{5F93D387-0781-A3E7-8DE6-E60AC64F2381}"/>
              </a:ext>
            </a:extLst>
          </p:cNvPr>
          <p:cNvGraphicFramePr>
            <a:graphicFrameLocks noGrp="1"/>
          </p:cNvGraphicFramePr>
          <p:nvPr/>
        </p:nvGraphicFramePr>
        <p:xfrm>
          <a:off x="1138238" y="1916113"/>
          <a:ext cx="6962774" cy="1609725"/>
        </p:xfrm>
        <a:graphic>
          <a:graphicData uri="http://schemas.openxmlformats.org/drawingml/2006/table">
            <a:tbl>
              <a:tblPr/>
              <a:tblGrid>
                <a:gridCol w="949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7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32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9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2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3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3">
            <a:extLst>
              <a:ext uri="{FF2B5EF4-FFF2-40B4-BE49-F238E27FC236}">
                <a16:creationId xmlns:a16="http://schemas.microsoft.com/office/drawing/2014/main" id="{104F91EE-BB7B-3922-552E-2D5D7CD4BB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0569F81F-5192-440E-909A-6FA66582A08C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95235" name="Rectangle 118">
            <a:extLst>
              <a:ext uri="{FF2B5EF4-FFF2-40B4-BE49-F238E27FC236}">
                <a16:creationId xmlns:a16="http://schemas.microsoft.com/office/drawing/2014/main" id="{9CAA56AC-54C0-C46E-3648-9EE07B82F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95236" name="Rectangle 62">
            <a:extLst>
              <a:ext uri="{FF2B5EF4-FFF2-40B4-BE49-F238E27FC236}">
                <a16:creationId xmlns:a16="http://schemas.microsoft.com/office/drawing/2014/main" id="{94CF0689-081F-120F-37FA-190D4C35C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1268413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l-GR" altLang="el-GR" sz="2600"/>
              <a:t>Πλήρως συσχετιστική</a:t>
            </a:r>
            <a:endParaRPr lang="en-US" altLang="el-GR" sz="2600"/>
          </a:p>
        </p:txBody>
      </p:sp>
      <p:graphicFrame>
        <p:nvGraphicFramePr>
          <p:cNvPr id="40058" name="Group 122">
            <a:extLst>
              <a:ext uri="{FF2B5EF4-FFF2-40B4-BE49-F238E27FC236}">
                <a16:creationId xmlns:a16="http://schemas.microsoft.com/office/drawing/2014/main" id="{83FB0751-F9F7-3F35-6F78-9C1532937A6C}"/>
              </a:ext>
            </a:extLst>
          </p:cNvPr>
          <p:cNvGraphicFramePr>
            <a:graphicFrameLocks noGrp="1"/>
          </p:cNvGraphicFramePr>
          <p:nvPr/>
        </p:nvGraphicFramePr>
        <p:xfrm>
          <a:off x="1138238" y="1916113"/>
          <a:ext cx="6962774" cy="1609725"/>
        </p:xfrm>
        <a:graphic>
          <a:graphicData uri="http://schemas.openxmlformats.org/drawingml/2006/table">
            <a:tbl>
              <a:tblPr/>
              <a:tblGrid>
                <a:gridCol w="949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7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32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9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0</a:t>
                      </a: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1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2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Line 3</a:t>
                      </a: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10" marR="900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3">
            <a:extLst>
              <a:ext uri="{FF2B5EF4-FFF2-40B4-BE49-F238E27FC236}">
                <a16:creationId xmlns:a16="http://schemas.microsoft.com/office/drawing/2014/main" id="{6C1940AB-E59F-A2AE-10B7-B7B764940C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6CAA6718-8AFE-44AC-AD43-93C37993D48C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97283" name="Rectangle 4">
            <a:extLst>
              <a:ext uri="{FF2B5EF4-FFF2-40B4-BE49-F238E27FC236}">
                <a16:creationId xmlns:a16="http://schemas.microsoft.com/office/drawing/2014/main" id="{7DA5713A-F5CA-DDFE-CB72-6F52C6AA6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/>
              <a:t>Πόση συσχετιστικότητα</a:t>
            </a:r>
            <a:r>
              <a:rPr lang="en-US" altLang="el-GR"/>
              <a:t>;</a:t>
            </a:r>
            <a:endParaRPr lang="en-AU" altLang="el-GR"/>
          </a:p>
        </p:txBody>
      </p:sp>
      <p:sp>
        <p:nvSpPr>
          <p:cNvPr id="50180" name="Rectangle 5">
            <a:extLst>
              <a:ext uri="{FF2B5EF4-FFF2-40B4-BE49-F238E27FC236}">
                <a16:creationId xmlns:a16="http://schemas.microsoft.com/office/drawing/2014/main" id="{E347FFB1-DB5B-8802-5122-C7439D5E5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/>
            <a:r>
              <a:rPr lang="el-GR" altLang="el-GR" sz="2400"/>
              <a:t>Αυξημένη συσχετιστικότητα μειώνει το ρυθμό αστοχίας</a:t>
            </a:r>
            <a:endParaRPr lang="en-US" altLang="el-GR" sz="2400"/>
          </a:p>
          <a:p>
            <a:pPr lvl="1" eaLnBrk="1" hangingPunct="1"/>
            <a:r>
              <a:rPr lang="el-GR" altLang="el-GR" sz="2000"/>
              <a:t>Αλλά με μειούμενα οφέλη όσο αυξάνεται</a:t>
            </a:r>
            <a:endParaRPr lang="en-US" altLang="el-GR" sz="2000"/>
          </a:p>
          <a:p>
            <a:pPr eaLnBrk="1" hangingPunct="1"/>
            <a:endParaRPr lang="el-GR" altLang="el-GR" sz="240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/>
              <a:t>Προσομοίωση συστήματος με κρυφή μνήμη δεδομένων (</a:t>
            </a:r>
            <a:r>
              <a:rPr lang="en-US" altLang="el-GR" sz="2400"/>
              <a:t>D-cache)</a:t>
            </a:r>
            <a:r>
              <a:rPr lang="el-GR" altLang="el-GR" sz="2400"/>
              <a:t> </a:t>
            </a:r>
            <a:r>
              <a:rPr lang="en-US" altLang="el-GR" sz="2400"/>
              <a:t>64KB</a:t>
            </a:r>
            <a:r>
              <a:rPr lang="el-GR" altLang="el-GR" sz="2400"/>
              <a:t>, μπλοκ των 16 λέξεων, μετροπρογράμματα </a:t>
            </a:r>
            <a:r>
              <a:rPr lang="en-US" altLang="el-GR" sz="2400"/>
              <a:t>SPEC2000</a:t>
            </a:r>
          </a:p>
          <a:p>
            <a:pPr lvl="1" eaLnBrk="1" hangingPunct="1"/>
            <a:r>
              <a:rPr lang="en-US" altLang="el-GR" sz="2000"/>
              <a:t>1</a:t>
            </a:r>
            <a:r>
              <a:rPr lang="el-GR" altLang="el-GR" sz="2000"/>
              <a:t> δρόμου</a:t>
            </a:r>
            <a:r>
              <a:rPr lang="en-US" altLang="el-GR" sz="2000"/>
              <a:t>: 10.3%</a:t>
            </a:r>
          </a:p>
          <a:p>
            <a:pPr lvl="1" eaLnBrk="1" hangingPunct="1"/>
            <a:r>
              <a:rPr lang="en-US" altLang="el-GR" sz="2000"/>
              <a:t>2</a:t>
            </a:r>
            <a:r>
              <a:rPr lang="el-GR" altLang="el-GR" sz="2000"/>
              <a:t> δρόμων</a:t>
            </a:r>
            <a:r>
              <a:rPr lang="en-US" altLang="el-GR" sz="2000"/>
              <a:t>: 8.6%</a:t>
            </a:r>
          </a:p>
          <a:p>
            <a:pPr lvl="1" eaLnBrk="1" hangingPunct="1"/>
            <a:r>
              <a:rPr lang="en-US" altLang="el-GR" sz="2000"/>
              <a:t>4</a:t>
            </a:r>
            <a:r>
              <a:rPr lang="el-GR" altLang="el-GR" sz="2000"/>
              <a:t> δρόμων</a:t>
            </a:r>
            <a:r>
              <a:rPr lang="en-US" altLang="el-GR" sz="2000"/>
              <a:t>: 8.3%</a:t>
            </a:r>
          </a:p>
          <a:p>
            <a:pPr lvl="1" eaLnBrk="1" hangingPunct="1"/>
            <a:r>
              <a:rPr lang="en-US" altLang="el-GR" sz="2000"/>
              <a:t>8</a:t>
            </a:r>
            <a:r>
              <a:rPr lang="el-GR" altLang="el-GR" sz="2000"/>
              <a:t> δρόμων</a:t>
            </a:r>
            <a:r>
              <a:rPr lang="en-US" altLang="el-GR" sz="2000"/>
              <a:t>: 8.1%</a:t>
            </a:r>
            <a:endParaRPr lang="en-AU" altLang="el-G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3">
            <a:extLst>
              <a:ext uri="{FF2B5EF4-FFF2-40B4-BE49-F238E27FC236}">
                <a16:creationId xmlns:a16="http://schemas.microsoft.com/office/drawing/2014/main" id="{C3CE11B4-647F-DFD4-DD03-DAE6B6FB3D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6EC6BEF1-1268-4D9B-8A31-427E931BDBB1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99331" name="Rectangle 4">
            <a:extLst>
              <a:ext uri="{FF2B5EF4-FFF2-40B4-BE49-F238E27FC236}">
                <a16:creationId xmlns:a16="http://schemas.microsoft.com/office/drawing/2014/main" id="{786376CE-48AE-5150-0226-0D4F92EBEC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/>
              <a:t>Πολιτική αντικατάστασης</a:t>
            </a:r>
            <a:endParaRPr lang="en-AU" altLang="el-GR"/>
          </a:p>
        </p:txBody>
      </p:sp>
      <p:sp>
        <p:nvSpPr>
          <p:cNvPr id="52228" name="Rectangle 5">
            <a:extLst>
              <a:ext uri="{FF2B5EF4-FFF2-40B4-BE49-F238E27FC236}">
                <a16:creationId xmlns:a16="http://schemas.microsoft.com/office/drawing/2014/main" id="{44737BC3-5611-54F7-5B7A-8779C0F2B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/>
              <a:t>Άμεσης απεικόνισης</a:t>
            </a:r>
            <a:r>
              <a:rPr lang="en-US" altLang="el-GR" sz="2400"/>
              <a:t>: </a:t>
            </a:r>
            <a:r>
              <a:rPr lang="el-GR" altLang="el-GR" sz="2400"/>
              <a:t>καμία επιλογή</a:t>
            </a:r>
            <a:endParaRPr lang="en-US" altLang="el-GR" sz="2400"/>
          </a:p>
          <a:p>
            <a:pPr eaLnBrk="1" hangingPunct="1">
              <a:lnSpc>
                <a:spcPct val="80000"/>
              </a:lnSpc>
            </a:pPr>
            <a:endParaRPr lang="el-GR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l-GR" sz="2400"/>
              <a:t>Συσχετιστική συνόλου</a:t>
            </a:r>
            <a:endParaRPr lang="en-US" altLang="el-GR" sz="2400"/>
          </a:p>
          <a:p>
            <a:pPr lvl="1" eaLnBrk="1" hangingPunct="1">
              <a:lnSpc>
                <a:spcPct val="80000"/>
              </a:lnSpc>
            </a:pPr>
            <a:r>
              <a:rPr lang="el-GR" altLang="el-GR" sz="2200"/>
              <a:t>Προτίμησε τη μη έγκυρη καταχώριση, αν υπάρχει μία</a:t>
            </a:r>
            <a:endParaRPr lang="en-US" altLang="el-GR" sz="2200"/>
          </a:p>
          <a:p>
            <a:pPr lvl="1" eaLnBrk="1" hangingPunct="1">
              <a:lnSpc>
                <a:spcPct val="80000"/>
              </a:lnSpc>
            </a:pPr>
            <a:r>
              <a:rPr lang="el-GR" altLang="el-GR" sz="2200"/>
              <a:t>Αλλιώς</a:t>
            </a:r>
            <a:r>
              <a:rPr lang="en-US" altLang="el-GR" sz="2200"/>
              <a:t>, </a:t>
            </a:r>
            <a:r>
              <a:rPr lang="el-GR" altLang="el-GR" sz="2200"/>
              <a:t>διάλεξε ανάμεσα στις καταχωρίσεις του συνόλου</a:t>
            </a:r>
            <a:endParaRPr lang="en-US" altLang="el-GR" sz="2200"/>
          </a:p>
          <a:p>
            <a:pPr eaLnBrk="1" hangingPunct="1">
              <a:lnSpc>
                <a:spcPct val="80000"/>
              </a:lnSpc>
            </a:pPr>
            <a:endParaRPr lang="el-GR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l-GR" sz="2400"/>
              <a:t>Λιγότερο πρόσφατα χρησιμοποιημένη (</a:t>
            </a:r>
            <a:r>
              <a:rPr lang="en-US" altLang="el-GR" sz="2400">
                <a:solidFill>
                  <a:srgbClr val="C00000"/>
                </a:solidFill>
              </a:rPr>
              <a:t>Least-</a:t>
            </a:r>
            <a:r>
              <a:rPr lang="en-GB" altLang="el-GR" sz="2400">
                <a:solidFill>
                  <a:srgbClr val="C00000"/>
                </a:solidFill>
              </a:rPr>
              <a:t>R</a:t>
            </a:r>
            <a:r>
              <a:rPr lang="en-US" altLang="el-GR" sz="2400">
                <a:solidFill>
                  <a:srgbClr val="C00000"/>
                </a:solidFill>
              </a:rPr>
              <a:t>ecently Used – LRU</a:t>
            </a:r>
            <a:r>
              <a:rPr lang="en-US" altLang="el-GR" sz="240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200"/>
              <a:t>Διάλεξε αυτή που δε χρησιμοποιήθηκε για το μεγαλύτερο διάστημα</a:t>
            </a:r>
            <a:endParaRPr lang="en-US" altLang="el-GR" sz="2200"/>
          </a:p>
          <a:p>
            <a:pPr lvl="2" eaLnBrk="1" hangingPunct="1">
              <a:lnSpc>
                <a:spcPct val="80000"/>
              </a:lnSpc>
            </a:pPr>
            <a:r>
              <a:rPr lang="el-GR" altLang="el-GR"/>
              <a:t>Απλή για 2</a:t>
            </a:r>
            <a:r>
              <a:rPr lang="en-GB" altLang="el-GR"/>
              <a:t> </a:t>
            </a:r>
            <a:r>
              <a:rPr lang="el-GR" altLang="el-GR"/>
              <a:t>δρόμων, διαχειρίσιμη για 4 δρόμων, υπερβολικά δύσκολη από εκεί και πέρα</a:t>
            </a:r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3">
            <a:extLst>
              <a:ext uri="{FF2B5EF4-FFF2-40B4-BE49-F238E27FC236}">
                <a16:creationId xmlns:a16="http://schemas.microsoft.com/office/drawing/2014/main" id="{5FC70CAC-8A5B-FC8A-AC8E-0434E3CEF2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675ACED7-2C27-46C0-B1D4-18948DC8FB34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01379" name="Rectangle 4">
            <a:extLst>
              <a:ext uri="{FF2B5EF4-FFF2-40B4-BE49-F238E27FC236}">
                <a16:creationId xmlns:a16="http://schemas.microsoft.com/office/drawing/2014/main" id="{732816F2-153D-9BC2-59B7-0FDC386DD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/>
              <a:t>Πολιτική αντικατάστασης</a:t>
            </a:r>
            <a:endParaRPr lang="en-AU" altLang="el-GR"/>
          </a:p>
        </p:txBody>
      </p:sp>
      <p:sp>
        <p:nvSpPr>
          <p:cNvPr id="52228" name="Rectangle 5">
            <a:extLst>
              <a:ext uri="{FF2B5EF4-FFF2-40B4-BE49-F238E27FC236}">
                <a16:creationId xmlns:a16="http://schemas.microsoft.com/office/drawing/2014/main" id="{B7A456A1-4C52-F905-9CCB-FA4E61B86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l-GR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l-GR" sz="2400">
                <a:solidFill>
                  <a:srgbClr val="C00000"/>
                </a:solidFill>
              </a:rPr>
              <a:t>FIFO- First In First Out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200"/>
              <a:t>Αντικατάσταση με βάση τη χρονική σειρά προσκόμισης στην κρυφή μνήμη</a:t>
            </a:r>
            <a:endParaRPr lang="en-AU" altLang="el-GR" sz="2200"/>
          </a:p>
          <a:p>
            <a:pPr eaLnBrk="1" hangingPunct="1">
              <a:lnSpc>
                <a:spcPct val="80000"/>
              </a:lnSpc>
            </a:pPr>
            <a:endParaRPr lang="el-GR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l-GR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l-GR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l-GR" sz="2400">
                <a:solidFill>
                  <a:srgbClr val="C00000"/>
                </a:solidFill>
              </a:rPr>
              <a:t>Τυχαία</a:t>
            </a:r>
            <a:endParaRPr lang="en-US" altLang="el-GR" sz="240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altLang="el-GR" sz="2200"/>
              <a:t>Δίνει περίπου την ίδια απόδοση με την </a:t>
            </a:r>
            <a:r>
              <a:rPr lang="en-US" altLang="el-GR" sz="2200"/>
              <a:t>LRU</a:t>
            </a:r>
            <a:r>
              <a:rPr lang="el-GR" altLang="el-GR" sz="2200"/>
              <a:t> για μεγάλη συσχετιστικότητα</a:t>
            </a:r>
            <a:endParaRPr lang="en-AU" altLang="el-GR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3">
            <a:extLst>
              <a:ext uri="{FF2B5EF4-FFF2-40B4-BE49-F238E27FC236}">
                <a16:creationId xmlns:a16="http://schemas.microsoft.com/office/drawing/2014/main" id="{B596EE9B-1B0B-FAB1-FB77-6A14DA602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CEA4E9B8-712E-4A92-8EDF-8EC8A86AC97F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03427" name="Rectangle 4">
            <a:extLst>
              <a:ext uri="{FF2B5EF4-FFF2-40B4-BE49-F238E27FC236}">
                <a16:creationId xmlns:a16="http://schemas.microsoft.com/office/drawing/2014/main" id="{6C5285E5-017C-3D7B-B95B-1C0071522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23850"/>
            <a:ext cx="8259762" cy="584200"/>
          </a:xfrm>
        </p:spPr>
        <p:txBody>
          <a:bodyPr/>
          <a:lstStyle/>
          <a:p>
            <a:pPr eaLnBrk="1" hangingPunct="1"/>
            <a:r>
              <a:rPr lang="el-GR" altLang="el-GR" sz="3200"/>
              <a:t>Ταυτόχρονη εγγραφή</a:t>
            </a:r>
            <a:r>
              <a:rPr lang="en-US" altLang="el-GR" sz="3200"/>
              <a:t> </a:t>
            </a:r>
            <a:r>
              <a:rPr lang="el-GR" altLang="el-GR" sz="3200"/>
              <a:t>(</a:t>
            </a:r>
            <a:r>
              <a:rPr lang="en-US" altLang="el-GR" sz="3200"/>
              <a:t>Write through)</a:t>
            </a:r>
            <a:endParaRPr lang="en-AU" altLang="el-GR" sz="3200"/>
          </a:p>
        </p:txBody>
      </p:sp>
      <p:sp>
        <p:nvSpPr>
          <p:cNvPr id="31748" name="Rectangle 5">
            <a:extLst>
              <a:ext uri="{FF2B5EF4-FFF2-40B4-BE49-F238E27FC236}">
                <a16:creationId xmlns:a16="http://schemas.microsoft.com/office/drawing/2014/main" id="{580ECAC1-FDB5-F990-790F-70A516941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altLang="el-GR" sz="2400" dirty="0"/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/>
              <a:t>Σε</a:t>
            </a:r>
            <a:r>
              <a:rPr lang="el-GR" altLang="el-GR" sz="2400" dirty="0">
                <a:solidFill>
                  <a:srgbClr val="C00000"/>
                </a:solidFill>
              </a:rPr>
              <a:t> </a:t>
            </a:r>
            <a:r>
              <a:rPr lang="el-GR" altLang="el-GR" sz="2400" b="1" u="sng" dirty="0">
                <a:solidFill>
                  <a:srgbClr val="C00000"/>
                </a:solidFill>
              </a:rPr>
              <a:t>ευστοχία</a:t>
            </a:r>
            <a:r>
              <a:rPr lang="el-GR" altLang="el-GR" sz="2400" dirty="0">
                <a:solidFill>
                  <a:srgbClr val="C00000"/>
                </a:solidFill>
              </a:rPr>
              <a:t> εγγραφής </a:t>
            </a:r>
            <a:r>
              <a:rPr lang="el-GR" altLang="el-GR" sz="2400" dirty="0"/>
              <a:t>δεδομένων</a:t>
            </a:r>
            <a:r>
              <a:rPr lang="en-US" altLang="el-GR" sz="2400" dirty="0"/>
              <a:t>, </a:t>
            </a:r>
            <a:r>
              <a:rPr lang="el-GR" altLang="el-GR" sz="2400" dirty="0"/>
              <a:t>θα μπορούσε να γίνει μόνο ενημέρωση του μπλοκ στην κρυφή μνήμη</a:t>
            </a:r>
            <a:endParaRPr lang="en-US" altLang="el-GR" sz="2400" dirty="0"/>
          </a:p>
          <a:p>
            <a:pPr lvl="1" eaLnBrk="1" hangingPunct="1">
              <a:lnSpc>
                <a:spcPct val="90000"/>
              </a:lnSpc>
            </a:pPr>
            <a:r>
              <a:rPr lang="el-GR" altLang="el-GR" sz="2200" b="1" dirty="0"/>
              <a:t>Αλλά τότε η κρυφή μνήμη και η μνήμη θα είναι ασυνεπείς</a:t>
            </a:r>
            <a:endParaRPr lang="en-US" altLang="el-GR" sz="2200" b="1" dirty="0"/>
          </a:p>
          <a:p>
            <a:pPr eaLnBrk="1" hangingPunct="1">
              <a:lnSpc>
                <a:spcPct val="90000"/>
              </a:lnSpc>
            </a:pPr>
            <a:endParaRPr lang="el-GR" altLang="el-GR" sz="2000" dirty="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altLang="el-GR" sz="2400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>
                <a:solidFill>
                  <a:srgbClr val="C00000"/>
                </a:solidFill>
              </a:rPr>
              <a:t>Ταυτόχρονη εγγραφή (</a:t>
            </a:r>
            <a:r>
              <a:rPr lang="en-US" altLang="el-GR" sz="2400" dirty="0">
                <a:solidFill>
                  <a:srgbClr val="C00000"/>
                </a:solidFill>
              </a:rPr>
              <a:t>write through): </a:t>
            </a:r>
            <a:r>
              <a:rPr lang="el-GR" altLang="el-GR" sz="2400" dirty="0"/>
              <a:t>ενημέρωσε και την κύρια μνήμη</a:t>
            </a:r>
            <a:endParaRPr lang="en-US" altLang="el-GR" sz="2400" dirty="0"/>
          </a:p>
          <a:p>
            <a:pPr eaLnBrk="1" hangingPunct="1">
              <a:lnSpc>
                <a:spcPct val="90000"/>
              </a:lnSpc>
            </a:pPr>
            <a:endParaRPr lang="el-GR" altLang="el-GR" sz="2000" dirty="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altLang="el-GR" sz="2400" dirty="0"/>
          </a:p>
          <a:p>
            <a:pPr eaLnBrk="1" hangingPunct="1">
              <a:lnSpc>
                <a:spcPct val="90000"/>
              </a:lnSpc>
            </a:pPr>
            <a:r>
              <a:rPr lang="el-GR" altLang="el-GR" sz="2400" b="1" dirty="0">
                <a:solidFill>
                  <a:srgbClr val="C00000"/>
                </a:solidFill>
              </a:rPr>
              <a:t>Αλλά έχει ως αποτέλεσμα οι εγγραφές να διαρκούν περισσότερο </a:t>
            </a:r>
            <a:endParaRPr lang="en-US" altLang="el-GR" sz="24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oter Placeholder 3">
            <a:extLst>
              <a:ext uri="{FF2B5EF4-FFF2-40B4-BE49-F238E27FC236}">
                <a16:creationId xmlns:a16="http://schemas.microsoft.com/office/drawing/2014/main" id="{4E722ED2-CBC8-C2CC-6F5A-3E2625368A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DD44D3E2-42D5-4B50-89BA-0BC41DE0EA33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05475" name="Rectangle 4">
            <a:extLst>
              <a:ext uri="{FF2B5EF4-FFF2-40B4-BE49-F238E27FC236}">
                <a16:creationId xmlns:a16="http://schemas.microsoft.com/office/drawing/2014/main" id="{EB10F7AD-2F4A-3365-75A4-413BB95FD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Ταυτόχρονη εγγραφή</a:t>
            </a:r>
            <a:endParaRPr lang="en-AU" altLang="el-GR"/>
          </a:p>
        </p:txBody>
      </p:sp>
      <p:sp>
        <p:nvSpPr>
          <p:cNvPr id="31748" name="Rectangle 5">
            <a:extLst>
              <a:ext uri="{FF2B5EF4-FFF2-40B4-BE49-F238E27FC236}">
                <a16:creationId xmlns:a16="http://schemas.microsoft.com/office/drawing/2014/main" id="{F17FA583-0720-251A-8897-D48DDC66F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altLang="el-GR" sz="20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400"/>
              <a:t>Λύση</a:t>
            </a:r>
            <a:r>
              <a:rPr lang="en-US" altLang="el-GR" sz="2400">
                <a:solidFill>
                  <a:srgbClr val="800000"/>
                </a:solidFill>
              </a:rPr>
              <a:t>: </a:t>
            </a:r>
            <a:r>
              <a:rPr lang="el-GR" altLang="el-GR" sz="2400">
                <a:solidFill>
                  <a:srgbClr val="C00000"/>
                </a:solidFill>
              </a:rPr>
              <a:t>προσωρινή μνήμη εγγραφής (</a:t>
            </a:r>
            <a:r>
              <a:rPr lang="en-US" altLang="el-GR" sz="2400">
                <a:solidFill>
                  <a:srgbClr val="C00000"/>
                </a:solidFill>
              </a:rPr>
              <a:t>write buffer</a:t>
            </a:r>
            <a:r>
              <a:rPr lang="el-GR" altLang="el-GR" sz="2400">
                <a:solidFill>
                  <a:srgbClr val="C00000"/>
                </a:solidFill>
              </a:rPr>
              <a:t>)</a:t>
            </a:r>
            <a:endParaRPr lang="en-US" altLang="el-GR" sz="2400">
              <a:solidFill>
                <a:srgbClr val="C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l-GR" altLang="el-GR" sz="1800"/>
          </a:p>
          <a:p>
            <a:pPr lvl="1" eaLnBrk="1" hangingPunct="1">
              <a:lnSpc>
                <a:spcPct val="90000"/>
              </a:lnSpc>
            </a:pPr>
            <a:r>
              <a:rPr lang="el-GR" altLang="el-GR" sz="2200"/>
              <a:t>Κρατά δεδομένα που περιμένουν να γραφούν στη μνήμη</a:t>
            </a:r>
            <a:endParaRPr lang="en-US" altLang="el-GR" sz="2200"/>
          </a:p>
          <a:p>
            <a:pPr lvl="1" eaLnBrk="1" hangingPunct="1">
              <a:lnSpc>
                <a:spcPct val="90000"/>
              </a:lnSpc>
            </a:pPr>
            <a:endParaRPr lang="el-GR" altLang="el-GR" sz="1800"/>
          </a:p>
          <a:p>
            <a:pPr lvl="1" eaLnBrk="1" hangingPunct="1">
              <a:lnSpc>
                <a:spcPct val="90000"/>
              </a:lnSpc>
            </a:pPr>
            <a:r>
              <a:rPr lang="el-GR" altLang="el-GR" sz="2200"/>
              <a:t>Η </a:t>
            </a:r>
            <a:r>
              <a:rPr lang="en-US" altLang="el-GR" sz="2200"/>
              <a:t>CPU </a:t>
            </a:r>
            <a:r>
              <a:rPr lang="el-GR" altLang="el-GR" sz="2200"/>
              <a:t>συνεχίζει αμέσως</a:t>
            </a:r>
            <a:endParaRPr lang="en-US" altLang="el-GR" sz="2200"/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Καθυστερεί στην εγγραφή μόνο αν η προσωρινή μνήμη εγγραφής είναι ήδη γεμάτη</a:t>
            </a:r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3">
            <a:extLst>
              <a:ext uri="{FF2B5EF4-FFF2-40B4-BE49-F238E27FC236}">
                <a16:creationId xmlns:a16="http://schemas.microsoft.com/office/drawing/2014/main" id="{4BDC9B69-1038-9522-9810-056D4F5A0D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8031992D-6AB4-4E1E-9F2D-AA244FB0AC40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07523" name="Rectangle 4">
            <a:extLst>
              <a:ext uri="{FF2B5EF4-FFF2-40B4-BE49-F238E27FC236}">
                <a16:creationId xmlns:a16="http://schemas.microsoft.com/office/drawing/2014/main" id="{30F77F78-16D1-B3D1-5F40-4BCE2841B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/>
              <a:t>Ετερόχρονη εγγραφή –</a:t>
            </a:r>
            <a:r>
              <a:rPr lang="en-US" altLang="el-GR"/>
              <a:t> Write back</a:t>
            </a:r>
            <a:endParaRPr lang="en-AU" altLang="el-GR"/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BA43FEE4-26B6-313D-C78B-2B955359C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/>
            <a:endParaRPr lang="el-GR" altLang="el-GR" sz="100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/>
              <a:t>Εναλλακτική</a:t>
            </a:r>
            <a:r>
              <a:rPr lang="en-US" altLang="el-GR" sz="2400"/>
              <a:t>: </a:t>
            </a:r>
            <a:r>
              <a:rPr lang="el-GR" altLang="el-GR" sz="2400"/>
              <a:t>σε ευστοχία εγγραφής δεδομένων</a:t>
            </a:r>
            <a:r>
              <a:rPr lang="el-GR" altLang="el-GR" sz="2400">
                <a:solidFill>
                  <a:srgbClr val="001D53"/>
                </a:solidFill>
              </a:rPr>
              <a:t>, </a:t>
            </a:r>
            <a:r>
              <a:rPr lang="el-GR" altLang="el-GR" sz="2400">
                <a:solidFill>
                  <a:srgbClr val="C00000"/>
                </a:solidFill>
              </a:rPr>
              <a:t>ενημέρωσε μόνο το μπλοκ στην κρυφή μνήμη</a:t>
            </a:r>
            <a:endParaRPr lang="en-US" altLang="el-GR" sz="2400">
              <a:solidFill>
                <a:srgbClr val="C00000"/>
              </a:solidFill>
            </a:endParaRPr>
          </a:p>
          <a:p>
            <a:pPr lvl="1" eaLnBrk="1" hangingPunct="1"/>
            <a:r>
              <a:rPr lang="el-GR" altLang="el-GR" sz="2200"/>
              <a:t>Παρακολούθησε αν κάθε μπλοκ είναι «μη καθαρό» (</a:t>
            </a:r>
            <a:r>
              <a:rPr lang="en-US" altLang="el-GR" sz="2200"/>
              <a:t>dirty</a:t>
            </a:r>
            <a:r>
              <a:rPr lang="el-GR" altLang="el-GR" sz="2200"/>
              <a:t>)</a:t>
            </a:r>
            <a:endParaRPr lang="en-US" altLang="el-GR" sz="2200"/>
          </a:p>
          <a:p>
            <a:pPr eaLnBrk="1" hangingPunct="1"/>
            <a:endParaRPr lang="el-GR" altLang="el-GR" sz="1000">
              <a:solidFill>
                <a:srgbClr val="001D53"/>
              </a:solidFill>
            </a:endParaRPr>
          </a:p>
          <a:p>
            <a:pPr eaLnBrk="1" hangingPunct="1"/>
            <a:endParaRPr lang="el-GR" altLang="el-GR" sz="2400"/>
          </a:p>
          <a:p>
            <a:pPr eaLnBrk="1" hangingPunct="1"/>
            <a:r>
              <a:rPr lang="el-GR" altLang="el-GR" sz="2400"/>
              <a:t>Όταν ένα ακάθαρτο μπλοκ αντικαθίσταται</a:t>
            </a:r>
            <a:endParaRPr lang="en-US" altLang="el-GR" sz="2400"/>
          </a:p>
          <a:p>
            <a:pPr lvl="1" eaLnBrk="1" hangingPunct="1"/>
            <a:r>
              <a:rPr lang="el-GR" altLang="el-GR" sz="2200"/>
              <a:t>Γράψε το πίσω στη μνήμη</a:t>
            </a:r>
            <a:endParaRPr lang="en-US" altLang="el-GR" sz="2200"/>
          </a:p>
          <a:p>
            <a:pPr lvl="1" eaLnBrk="1" hangingPunct="1"/>
            <a:r>
              <a:rPr lang="el-GR" altLang="el-GR" sz="2200"/>
              <a:t>Μπορεί να χρησιμοποιήσει μια προσωρινή μνήμη εγγραφής ώστε να αντικατασταθεί το μπλοκ που θα διαβαστεί πρώτο</a:t>
            </a:r>
            <a:endParaRPr lang="en-AU" altLang="el-GR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3">
            <a:extLst>
              <a:ext uri="{FF2B5EF4-FFF2-40B4-BE49-F238E27FC236}">
                <a16:creationId xmlns:a16="http://schemas.microsoft.com/office/drawing/2014/main" id="{C1F81609-F903-C15D-EAE8-4EF57F8FBD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469EC670-2033-4922-945D-F2F384D7F4F8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09571" name="Rectangle 4">
            <a:extLst>
              <a:ext uri="{FF2B5EF4-FFF2-40B4-BE49-F238E27FC236}">
                <a16:creationId xmlns:a16="http://schemas.microsoft.com/office/drawing/2014/main" id="{FE7DB108-FFAA-36A1-56B4-62F71D74C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23850"/>
            <a:ext cx="8640762" cy="584200"/>
          </a:xfrm>
        </p:spPr>
        <p:txBody>
          <a:bodyPr/>
          <a:lstStyle/>
          <a:p>
            <a:pPr eaLnBrk="1" hangingPunct="1"/>
            <a:r>
              <a:rPr lang="el-GR" altLang="el-GR" sz="3200"/>
              <a:t>Κατανομή εγγραφών</a:t>
            </a:r>
            <a:r>
              <a:rPr lang="en-US" altLang="el-GR" sz="3200"/>
              <a:t> – Write allocation</a:t>
            </a:r>
            <a:endParaRPr lang="en-AU" altLang="el-GR" sz="3200"/>
          </a:p>
        </p:txBody>
      </p:sp>
      <p:sp>
        <p:nvSpPr>
          <p:cNvPr id="33796" name="Rectangle 5">
            <a:extLst>
              <a:ext uri="{FF2B5EF4-FFF2-40B4-BE49-F238E27FC236}">
                <a16:creationId xmlns:a16="http://schemas.microsoft.com/office/drawing/2014/main" id="{9542F432-1611-91DA-1CC5-DF0811BE5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altLang="el-GR" sz="10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/>
              <a:t>Τι πρέπει να γίνει σε </a:t>
            </a:r>
            <a:r>
              <a:rPr lang="el-GR" altLang="el-GR" b="1" u="sng">
                <a:solidFill>
                  <a:srgbClr val="C00000"/>
                </a:solidFill>
              </a:rPr>
              <a:t>αστοχία</a:t>
            </a:r>
            <a:r>
              <a:rPr lang="el-GR" altLang="el-GR">
                <a:solidFill>
                  <a:srgbClr val="C00000"/>
                </a:solidFill>
              </a:rPr>
              <a:t> εγγραφής</a:t>
            </a:r>
            <a:r>
              <a:rPr lang="en-US" altLang="el-GR"/>
              <a:t>;</a:t>
            </a:r>
          </a:p>
          <a:p>
            <a:pPr eaLnBrk="1" hangingPunct="1">
              <a:lnSpc>
                <a:spcPct val="90000"/>
              </a:lnSpc>
            </a:pPr>
            <a:endParaRPr lang="el-GR" altLang="el-GR" sz="10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/>
              <a:t>Εναλλακτικές για ταυτόχρονη εγγραφή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Κατανομή σε αστοχία (</a:t>
            </a:r>
            <a:r>
              <a:rPr lang="en-US" altLang="el-GR">
                <a:solidFill>
                  <a:srgbClr val="C00000"/>
                </a:solidFill>
              </a:rPr>
              <a:t>allocate on miss</a:t>
            </a:r>
            <a:r>
              <a:rPr lang="en-US" altLang="el-GR"/>
              <a:t>): </a:t>
            </a:r>
            <a:r>
              <a:rPr lang="el-GR" altLang="el-GR"/>
              <a:t>προσκόμιση του μπλοκ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Εγγραφή από γύρω (</a:t>
            </a:r>
            <a:r>
              <a:rPr lang="en-US" altLang="el-GR">
                <a:solidFill>
                  <a:srgbClr val="C00000"/>
                </a:solidFill>
              </a:rPr>
              <a:t>write around</a:t>
            </a:r>
            <a:r>
              <a:rPr lang="en-US" altLang="el-GR"/>
              <a:t>): </a:t>
            </a:r>
            <a:r>
              <a:rPr lang="el-GR" altLang="el-GR"/>
              <a:t>μη προσκόμιση του μπλοκ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Αφού τα προγράμματα συχνά γράφουν ένα ολόκληρο μπλοκ πριν το διαβάσουν (π</a:t>
            </a:r>
            <a:r>
              <a:rPr lang="en-US" altLang="el-GR"/>
              <a:t>.</a:t>
            </a:r>
            <a:r>
              <a:rPr lang="el-GR" altLang="el-GR"/>
              <a:t>χ</a:t>
            </a:r>
            <a:r>
              <a:rPr lang="en-US" altLang="el-GR"/>
              <a:t>.,</a:t>
            </a:r>
            <a:r>
              <a:rPr lang="el-GR" altLang="el-GR"/>
              <a:t> απόδοση αρχικών τιμών</a:t>
            </a:r>
            <a:r>
              <a:rPr lang="en-US" altLang="el-GR"/>
              <a:t>)</a:t>
            </a:r>
          </a:p>
          <a:p>
            <a:pPr eaLnBrk="1" hangingPunct="1">
              <a:lnSpc>
                <a:spcPct val="90000"/>
              </a:lnSpc>
            </a:pPr>
            <a:endParaRPr lang="el-GR" altLang="el-GR" sz="10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/>
              <a:t>Για την ετερόχρονη εγγραφή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Συνήθως προσκομίζεται το μπλοκ</a:t>
            </a:r>
            <a:endParaRPr lang="en-AU" alt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>
            <a:extLst>
              <a:ext uri="{FF2B5EF4-FFF2-40B4-BE49-F238E27FC236}">
                <a16:creationId xmlns:a16="http://schemas.microsoft.com/office/drawing/2014/main" id="{BDD576CE-9E6B-6714-7B6C-9BF115297A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2940E16F-851C-4D9E-87D9-963DA79B5064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FF3415BA-2338-1450-8B6D-4B3128776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 dirty="0" err="1"/>
              <a:t>Εκμετάλευση</a:t>
            </a:r>
            <a:r>
              <a:rPr lang="el-GR" altLang="el-GR" dirty="0"/>
              <a:t> της </a:t>
            </a:r>
            <a:r>
              <a:rPr lang="el-GR" altLang="el-GR" dirty="0" err="1"/>
              <a:t>τοπικότητας</a:t>
            </a:r>
            <a:endParaRPr lang="en-AU" altLang="el-GR" dirty="0"/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8EDFFB8A-C689-9CF2-6C67-1933B61618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486775" cy="5256213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b="1" dirty="0">
                <a:solidFill>
                  <a:srgbClr val="C00000"/>
                </a:solidFill>
              </a:rPr>
              <a:t>Ιεραρχία μνήμης</a:t>
            </a:r>
            <a:endParaRPr lang="en-US" altLang="el-GR" sz="2400" b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el-GR" altLang="el-GR" sz="2400" dirty="0"/>
              <a:t>Αποθήκευσε τα πάντα στο </a:t>
            </a:r>
            <a:r>
              <a:rPr lang="el-GR" altLang="el-GR" sz="2400" dirty="0">
                <a:solidFill>
                  <a:schemeClr val="tx2">
                    <a:lumMod val="75000"/>
                  </a:schemeClr>
                </a:solidFill>
              </a:rPr>
              <a:t>δίσκο</a:t>
            </a:r>
            <a:r>
              <a:rPr lang="el-GR" altLang="el-GR" sz="2400" dirty="0"/>
              <a:t> (λόγω χωρητικότητας)</a:t>
            </a:r>
            <a:endParaRPr lang="en-US" altLang="el-GR" sz="2400" dirty="0"/>
          </a:p>
          <a:p>
            <a:pPr eaLnBrk="1" hangingPunct="1">
              <a:defRPr/>
            </a:pPr>
            <a:r>
              <a:rPr lang="el-GR" altLang="el-GR" sz="2400" b="1" dirty="0"/>
              <a:t>Αντίγραψε δεδομένα που προσπελάστηκαν πρόσφατα και τα κοντινά τους στο χώρο &amp; χρόνο</a:t>
            </a:r>
            <a:r>
              <a:rPr lang="el-GR" altLang="el-GR" sz="2400" dirty="0"/>
              <a:t> από το δίσκο σε μικρότερη μνήμη</a:t>
            </a:r>
            <a:r>
              <a:rPr lang="en-GB" altLang="el-GR" sz="2400" dirty="0"/>
              <a:t> (</a:t>
            </a:r>
            <a:r>
              <a:rPr lang="en-US" altLang="el-GR" sz="2400" dirty="0"/>
              <a:t>Main memory)</a:t>
            </a:r>
          </a:p>
          <a:p>
            <a:pPr lvl="1" eaLnBrk="1" hangingPunct="1">
              <a:defRPr/>
            </a:pPr>
            <a:r>
              <a:rPr lang="en-US" altLang="el-GR" sz="2000" dirty="0"/>
              <a:t>Disk </a:t>
            </a:r>
            <a:r>
              <a:rPr lang="en-US" altLang="el-GR" sz="2000" dirty="0">
                <a:sym typeface="Wingdings" panose="05000000000000000000" pitchFamily="2" charset="2"/>
              </a:rPr>
              <a:t> </a:t>
            </a:r>
            <a:r>
              <a:rPr lang="en-US" altLang="el-GR" sz="2000" dirty="0"/>
              <a:t>Main memory </a:t>
            </a:r>
          </a:p>
          <a:p>
            <a:pPr eaLnBrk="1" hangingPunct="1">
              <a:defRPr/>
            </a:pPr>
            <a:r>
              <a:rPr lang="el-GR" altLang="el-GR" sz="2400" b="1" dirty="0"/>
              <a:t>Αντίγραψε δεδομένα που </a:t>
            </a:r>
            <a:r>
              <a:rPr lang="el-GR" altLang="el-GR" sz="2400" b="1" dirty="0" err="1"/>
              <a:t>προσπελάστηκαν</a:t>
            </a:r>
            <a:r>
              <a:rPr lang="el-GR" altLang="el-GR" sz="2400" b="1" dirty="0"/>
              <a:t> πρόσφατα και τα κοντινά τους </a:t>
            </a:r>
            <a:r>
              <a:rPr lang="el-GR" altLang="el-GR" sz="2400" dirty="0"/>
              <a:t>από την κύρια μνήμη σε μια ενδιάμεση μνήμη</a:t>
            </a:r>
            <a:r>
              <a:rPr lang="en-GB" altLang="el-GR" sz="2400" dirty="0"/>
              <a:t> - </a:t>
            </a:r>
            <a:r>
              <a:rPr lang="el-GR" altLang="el-GR" sz="2400" dirty="0">
                <a:solidFill>
                  <a:srgbClr val="C00000"/>
                </a:solidFill>
              </a:rPr>
              <a:t>Κρυφή μνήμη (</a:t>
            </a:r>
            <a:r>
              <a:rPr lang="en-US" altLang="el-GR" sz="2400" dirty="0">
                <a:solidFill>
                  <a:srgbClr val="C00000"/>
                </a:solidFill>
              </a:rPr>
              <a:t>cache</a:t>
            </a:r>
            <a:r>
              <a:rPr lang="el-GR" altLang="el-GR" sz="2400" dirty="0">
                <a:solidFill>
                  <a:srgbClr val="C00000"/>
                </a:solidFill>
              </a:rPr>
              <a:t>) προσαρτημένη στη </a:t>
            </a:r>
            <a:r>
              <a:rPr lang="en-US" altLang="el-GR" sz="2400" dirty="0">
                <a:solidFill>
                  <a:srgbClr val="C00000"/>
                </a:solidFill>
              </a:rPr>
              <a:t>CPU</a:t>
            </a:r>
          </a:p>
          <a:p>
            <a:pPr lvl="1" eaLnBrk="1" hangingPunct="1">
              <a:defRPr/>
            </a:pPr>
            <a:r>
              <a:rPr lang="en-US" altLang="el-GR" sz="2000" dirty="0"/>
              <a:t>Main memory  </a:t>
            </a:r>
            <a:r>
              <a:rPr lang="en-US" altLang="el-GR" sz="2000" dirty="0">
                <a:sym typeface="Wingdings" panose="05000000000000000000" pitchFamily="2" charset="2"/>
              </a:rPr>
              <a:t> </a:t>
            </a:r>
            <a:r>
              <a:rPr lang="en-US" altLang="el-GR" sz="2000" dirty="0"/>
              <a:t>Cache</a:t>
            </a:r>
          </a:p>
          <a:p>
            <a:pPr eaLnBrk="1" hangingPunct="1">
              <a:defRPr/>
            </a:pPr>
            <a:r>
              <a:rPr lang="el-GR" altLang="el-GR" sz="2400" dirty="0"/>
              <a:t>Φύλαξε όσα περισσότερα δεδομένα είναι δυνατόν σε </a:t>
            </a:r>
            <a:r>
              <a:rPr lang="el-GR" altLang="el-GR" sz="2400" b="1" dirty="0"/>
              <a:t>καταχωρητές</a:t>
            </a:r>
            <a:endParaRPr lang="en-US" altLang="el-GR" sz="2400" b="1" dirty="0"/>
          </a:p>
          <a:p>
            <a:pPr lvl="1" eaLnBrk="1" hangingPunct="1">
              <a:defRPr/>
            </a:pPr>
            <a:r>
              <a:rPr lang="en-US" altLang="el-GR" sz="2000" dirty="0"/>
              <a:t>Cache  </a:t>
            </a:r>
            <a:r>
              <a:rPr lang="en-US" altLang="el-GR" sz="2000" dirty="0">
                <a:sym typeface="Wingdings" panose="05000000000000000000" pitchFamily="2" charset="2"/>
              </a:rPr>
              <a:t> Registers</a:t>
            </a:r>
            <a:endParaRPr lang="en-US" altLang="el-GR" sz="2000" dirty="0"/>
          </a:p>
          <a:p>
            <a:pPr eaLnBrk="1" hangingPunct="1">
              <a:defRPr/>
            </a:pPr>
            <a:endParaRPr lang="en-US" altLang="el-G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3">
            <a:extLst>
              <a:ext uri="{FF2B5EF4-FFF2-40B4-BE49-F238E27FC236}">
                <a16:creationId xmlns:a16="http://schemas.microsoft.com/office/drawing/2014/main" id="{42D1F3CB-9BFA-16EA-8494-8BA3A12777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5DDDEF7B-7815-4F4C-BC01-3718B3B03EBB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11619" name="Rectangle 4">
            <a:extLst>
              <a:ext uri="{FF2B5EF4-FFF2-40B4-BE49-F238E27FC236}">
                <a16:creationId xmlns:a16="http://schemas.microsoft.com/office/drawing/2014/main" id="{9BEE66BE-F164-F3D8-F901-1ED25E51F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Ζητήματα μεγέθους μπλοκ</a:t>
            </a:r>
            <a:endParaRPr lang="en-AU" altLang="el-GR"/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C13557A8-367A-59B1-F412-730D0C6E0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486775" cy="5256213"/>
          </a:xfrm>
        </p:spPr>
        <p:txBody>
          <a:bodyPr/>
          <a:lstStyle/>
          <a:p>
            <a:pPr eaLnBrk="1" hangingPunct="1"/>
            <a:r>
              <a:rPr lang="el-GR" altLang="el-GR" sz="2400">
                <a:sym typeface="Symbol" panose="05050102010706020507" pitchFamily="18" charset="2"/>
              </a:rPr>
              <a:t>Μεγαλύτερη</a:t>
            </a:r>
            <a:r>
              <a:rPr lang="el-GR" altLang="el-GR" sz="2600">
                <a:sym typeface="Symbol" panose="05050102010706020507" pitchFamily="18" charset="2"/>
              </a:rPr>
              <a:t> ποινή αστοχίας</a:t>
            </a:r>
            <a:endParaRPr lang="en-US" altLang="el-GR" sz="2600">
              <a:sym typeface="Symbol" panose="05050102010706020507" pitchFamily="18" charset="2"/>
            </a:endParaRPr>
          </a:p>
          <a:p>
            <a:pPr lvl="1" eaLnBrk="1" hangingPunct="1"/>
            <a:r>
              <a:rPr lang="el-GR" altLang="el-GR" sz="2200">
                <a:sym typeface="Symbol" panose="05050102010706020507" pitchFamily="18" charset="2"/>
              </a:rPr>
              <a:t>Μπορεί να ξεπεράσει το όφελος του μειωμένου ρυθμού αστοχίας </a:t>
            </a:r>
            <a:endParaRPr lang="en-US" altLang="el-GR" sz="2200">
              <a:sym typeface="Symbol" panose="05050102010706020507" pitchFamily="18" charset="2"/>
            </a:endParaRPr>
          </a:p>
          <a:p>
            <a:pPr lvl="1" eaLnBrk="1" hangingPunct="1"/>
            <a:endParaRPr lang="el-GR" altLang="el-GR" sz="1000">
              <a:sym typeface="Symbol" panose="05050102010706020507" pitchFamily="18" charset="2"/>
            </a:endParaRPr>
          </a:p>
          <a:p>
            <a:pPr lvl="1" eaLnBrk="1" hangingPunct="1"/>
            <a:r>
              <a:rPr lang="el-GR" altLang="el-GR" sz="2200">
                <a:sym typeface="Symbol" panose="05050102010706020507" pitchFamily="18" charset="2"/>
              </a:rPr>
              <a:t>Η πρόωρη επανεκκίνηση (</a:t>
            </a:r>
            <a:r>
              <a:rPr lang="en-US" altLang="el-GR" sz="2200" b="1">
                <a:solidFill>
                  <a:srgbClr val="C00000"/>
                </a:solidFill>
                <a:sym typeface="Symbol" panose="05050102010706020507" pitchFamily="18" charset="2"/>
              </a:rPr>
              <a:t>early restart</a:t>
            </a:r>
            <a:r>
              <a:rPr lang="en-US" altLang="el-GR" sz="2200">
                <a:sym typeface="Symbol" panose="05050102010706020507" pitchFamily="18" charset="2"/>
              </a:rPr>
              <a:t>) </a:t>
            </a:r>
            <a:r>
              <a:rPr lang="el-GR" altLang="el-GR" sz="2200">
                <a:sym typeface="Symbol" panose="05050102010706020507" pitchFamily="18" charset="2"/>
              </a:rPr>
              <a:t>και η πολιτική «κρίσιμη λέξη πρώτα» (</a:t>
            </a:r>
            <a:r>
              <a:rPr lang="en-US" altLang="el-GR" sz="2200" b="1">
                <a:solidFill>
                  <a:srgbClr val="C00000"/>
                </a:solidFill>
                <a:sym typeface="Symbol" panose="05050102010706020507" pitchFamily="18" charset="2"/>
              </a:rPr>
              <a:t>critical-word-first</a:t>
            </a:r>
            <a:r>
              <a:rPr lang="el-GR" altLang="el-GR" sz="2200">
                <a:sym typeface="Symbol" panose="05050102010706020507" pitchFamily="18" charset="2"/>
              </a:rPr>
              <a:t>) βοηθούν</a:t>
            </a:r>
            <a:endParaRPr lang="en-US" altLang="el-GR" sz="2200">
              <a:sym typeface="Symbol" panose="05050102010706020507" pitchFamily="18" charset="2"/>
            </a:endParaRPr>
          </a:p>
          <a:p>
            <a:pPr lvl="1" eaLnBrk="1" hangingPunct="1"/>
            <a:endParaRPr lang="el-GR" altLang="el-GR" sz="1000">
              <a:sym typeface="Symbol" panose="05050102010706020507" pitchFamily="18" charset="2"/>
            </a:endParaRPr>
          </a:p>
          <a:p>
            <a:pPr eaLnBrk="1" hangingPunct="1"/>
            <a:r>
              <a:rPr lang="en-US" altLang="el-GR" sz="2400" b="1">
                <a:solidFill>
                  <a:srgbClr val="C00000"/>
                </a:solidFill>
                <a:sym typeface="Symbol" panose="05050102010706020507" pitchFamily="18" charset="2"/>
              </a:rPr>
              <a:t>Early restart</a:t>
            </a:r>
            <a:r>
              <a:rPr lang="el-GR" altLang="el-GR" sz="2400">
                <a:sym typeface="Symbol" panose="05050102010706020507" pitchFamily="18" charset="2"/>
              </a:rPr>
              <a:t>: επανάληψη εκτέλεσης του προγράμματος μόλις προσκομιστεί η λέξη του ζητούμενου μπλοκ αντί για αναμονή όλου του μπλοκ</a:t>
            </a:r>
          </a:p>
          <a:p>
            <a:pPr lvl="1" eaLnBrk="1" hangingPunct="1"/>
            <a:r>
              <a:rPr lang="el-GR" altLang="el-GR" sz="2200">
                <a:sym typeface="Symbol" panose="05050102010706020507" pitchFamily="18" charset="2"/>
              </a:rPr>
              <a:t>Ικανοποιητική για εντολές </a:t>
            </a:r>
          </a:p>
          <a:p>
            <a:pPr lvl="1" eaLnBrk="1" hangingPunct="1"/>
            <a:endParaRPr lang="el-GR" altLang="el-GR" sz="1000">
              <a:sym typeface="Symbol" panose="05050102010706020507" pitchFamily="18" charset="2"/>
            </a:endParaRPr>
          </a:p>
          <a:p>
            <a:pPr eaLnBrk="1" hangingPunct="1"/>
            <a:r>
              <a:rPr lang="en-US" altLang="el-GR" sz="2400" b="1">
                <a:solidFill>
                  <a:srgbClr val="C00000"/>
                </a:solidFill>
                <a:sym typeface="Symbol" panose="05050102010706020507" pitchFamily="18" charset="2"/>
              </a:rPr>
              <a:t>Critical-word-first</a:t>
            </a:r>
            <a:r>
              <a:rPr lang="el-GR" altLang="el-GR" sz="2400">
                <a:sym typeface="Symbol" panose="05050102010706020507" pitchFamily="18" charset="2"/>
              </a:rPr>
              <a:t>: η ζητούμενη λέξη μεταφέρεται πρώτη στην κρυφή μνήμη. Τα υπόλοιπο μπλοκ μεταφέρεται στη συνέχεια</a:t>
            </a:r>
            <a:endParaRPr lang="en-US" altLang="el-GR" sz="2400">
              <a:sym typeface="Symbol" panose="05050102010706020507" pitchFamily="18" charset="2"/>
            </a:endParaRPr>
          </a:p>
          <a:p>
            <a:pPr lvl="1" eaLnBrk="1" hangingPunct="1"/>
            <a:endParaRPr lang="en-US" altLang="el-GR" sz="200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l-GR" sz="200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oter Placeholder 3">
            <a:extLst>
              <a:ext uri="{FF2B5EF4-FFF2-40B4-BE49-F238E27FC236}">
                <a16:creationId xmlns:a16="http://schemas.microsoft.com/office/drawing/2014/main" id="{01EFE2D4-2E40-C793-F42C-FABE4F12ED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85E1D2BB-CBEE-481D-ACF4-0AA7B4EA2081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13667" name="Rectangle 6">
            <a:extLst>
              <a:ext uri="{FF2B5EF4-FFF2-40B4-BE49-F238E27FC236}">
                <a16:creationId xmlns:a16="http://schemas.microsoft.com/office/drawing/2014/main" id="{8F882D7C-0ACB-3E59-1B99-DFA596F6F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/>
              <a:t>Μέτρηση απόδοσης κρυφής μνήμης</a:t>
            </a:r>
            <a:endParaRPr lang="en-AU" altLang="el-GR"/>
          </a:p>
        </p:txBody>
      </p:sp>
      <p:sp>
        <p:nvSpPr>
          <p:cNvPr id="113668" name="Rectangle 7">
            <a:extLst>
              <a:ext uri="{FF2B5EF4-FFF2-40B4-BE49-F238E27FC236}">
                <a16:creationId xmlns:a16="http://schemas.microsoft.com/office/drawing/2014/main" id="{CBA7EBC2-0588-DE4F-5CB2-2CE101D6A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735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Συστατικά του χρόνου </a:t>
            </a:r>
            <a:r>
              <a:rPr lang="en-US" altLang="el-GR" sz="2400" dirty="0"/>
              <a:t>CPU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000" dirty="0"/>
              <a:t>Κύκλοι εκτέλεσης προγράμματος</a:t>
            </a:r>
            <a:endParaRPr lang="en-US" altLang="el-GR" sz="2000" dirty="0"/>
          </a:p>
          <a:p>
            <a:pPr lvl="2" eaLnBrk="1" hangingPunct="1">
              <a:lnSpc>
                <a:spcPct val="80000"/>
              </a:lnSpc>
            </a:pPr>
            <a:r>
              <a:rPr lang="el-GR" altLang="el-GR" sz="1800" dirty="0"/>
              <a:t>Περιλαμβάνει το χρόνο ευστοχίας κρυφής μνήμης</a:t>
            </a:r>
            <a:endParaRPr lang="en-US" altLang="el-GR" sz="1800" dirty="0"/>
          </a:p>
          <a:p>
            <a:pPr lvl="1" eaLnBrk="1" hangingPunct="1">
              <a:lnSpc>
                <a:spcPct val="80000"/>
              </a:lnSpc>
            </a:pPr>
            <a:r>
              <a:rPr lang="el-GR" altLang="el-GR" sz="2000" dirty="0"/>
              <a:t>Κύκλοι καθυστέρησης (</a:t>
            </a:r>
            <a:r>
              <a:rPr lang="en-US" altLang="el-GR" sz="2000" dirty="0"/>
              <a:t>stall) </a:t>
            </a:r>
            <a:r>
              <a:rPr lang="el-GR" altLang="el-GR" sz="2000" dirty="0"/>
              <a:t>μνήμης </a:t>
            </a:r>
            <a:endParaRPr lang="en-US" altLang="el-GR" sz="2000" dirty="0"/>
          </a:p>
          <a:p>
            <a:pPr lvl="2" eaLnBrk="1" hangingPunct="1">
              <a:lnSpc>
                <a:spcPct val="80000"/>
              </a:lnSpc>
            </a:pPr>
            <a:r>
              <a:rPr lang="el-GR" altLang="el-GR" sz="1800" dirty="0"/>
              <a:t>Κυρίως από αστοχίες κρυφής μνήμης</a:t>
            </a:r>
            <a:endParaRPr lang="en-US" altLang="el-GR" sz="1800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Με απλουστευτικές παραδοχές</a:t>
            </a:r>
            <a:r>
              <a:rPr lang="en-US" altLang="el-GR" sz="2400" dirty="0"/>
              <a:t>:</a:t>
            </a:r>
            <a:endParaRPr lang="en-AU" altLang="el-GR" sz="2400" dirty="0"/>
          </a:p>
        </p:txBody>
      </p:sp>
      <p:sp>
        <p:nvSpPr>
          <p:cNvPr id="113669" name="Text Box 4">
            <a:extLst>
              <a:ext uri="{FF2B5EF4-FFF2-40B4-BE49-F238E27FC236}">
                <a16:creationId xmlns:a16="http://schemas.microsoft.com/office/drawing/2014/main" id="{DF53C66D-D28A-9B39-D165-B70B077AEC9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630068" y="3118644"/>
            <a:ext cx="6661151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>
                <a:solidFill>
                  <a:schemeClr val="folHlink"/>
                </a:solidFill>
              </a:rPr>
              <a:t>§5.3 </a:t>
            </a:r>
            <a:r>
              <a:rPr lang="el-GR" altLang="el-GR" sz="1800">
                <a:solidFill>
                  <a:schemeClr val="folHlink"/>
                </a:solidFill>
              </a:rPr>
              <a:t>Μέτρηση και βελτίωση της απόδοσης της κρυφής μνήμης</a:t>
            </a:r>
            <a:endParaRPr lang="en-US" altLang="el-GR" sz="1800">
              <a:solidFill>
                <a:schemeClr val="folHlink"/>
              </a:solidFill>
            </a:endParaRPr>
          </a:p>
        </p:txBody>
      </p:sp>
      <p:graphicFrame>
        <p:nvGraphicFramePr>
          <p:cNvPr id="113670" name="Object 1">
            <a:extLst>
              <a:ext uri="{FF2B5EF4-FFF2-40B4-BE49-F238E27FC236}">
                <a16:creationId xmlns:a16="http://schemas.microsoft.com/office/drawing/2014/main" id="{1D8EBDE3-F721-D2B6-A69A-DAF4524D13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5888" y="3905250"/>
          <a:ext cx="614838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73400" imgH="1181100" progId="Equation.3">
                  <p:embed/>
                </p:oleObj>
              </mc:Choice>
              <mc:Fallback>
                <p:oleObj name="Equation" r:id="rId3" imgW="3073400" imgH="1181100" progId="Equation.3">
                  <p:embed/>
                  <p:pic>
                    <p:nvPicPr>
                      <p:cNvPr id="113670" name="Object 1">
                        <a:extLst>
                          <a:ext uri="{FF2B5EF4-FFF2-40B4-BE49-F238E27FC236}">
                            <a16:creationId xmlns:a16="http://schemas.microsoft.com/office/drawing/2014/main" id="{1D8EBDE3-F721-D2B6-A69A-DAF4524D13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3905250"/>
                        <a:ext cx="6148387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oter Placeholder 3">
            <a:extLst>
              <a:ext uri="{FF2B5EF4-FFF2-40B4-BE49-F238E27FC236}">
                <a16:creationId xmlns:a16="http://schemas.microsoft.com/office/drawing/2014/main" id="{72CE64B6-AFAF-688D-2E3E-E6FA7C3769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16AD4977-632C-4F18-8716-92A0F055E436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15715" name="Rectangle 4">
            <a:extLst>
              <a:ext uri="{FF2B5EF4-FFF2-40B4-BE49-F238E27FC236}">
                <a16:creationId xmlns:a16="http://schemas.microsoft.com/office/drawing/2014/main" id="{0B4E6B9E-D313-3ABB-1530-86646FE09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Συσχετιστικές κρυφές μνήμες</a:t>
            </a:r>
            <a:endParaRPr lang="en-AU" altLang="el-GR"/>
          </a:p>
        </p:txBody>
      </p:sp>
      <p:sp>
        <p:nvSpPr>
          <p:cNvPr id="45060" name="Rectangle 5">
            <a:extLst>
              <a:ext uri="{FF2B5EF4-FFF2-40B4-BE49-F238E27FC236}">
                <a16:creationId xmlns:a16="http://schemas.microsoft.com/office/drawing/2014/main" id="{33F2577C-69F2-14B6-7DFA-D3C862B29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/>
            <a:endParaRPr lang="el-GR" altLang="el-GR" sz="220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/>
              <a:t>Πλήρως συσχετιστική (</a:t>
            </a:r>
            <a:r>
              <a:rPr lang="en-US" altLang="el-GR" sz="2400"/>
              <a:t>fully associative)</a:t>
            </a:r>
          </a:p>
          <a:p>
            <a:pPr lvl="1" eaLnBrk="1" hangingPunct="1"/>
            <a:r>
              <a:rPr lang="el-GR" altLang="el-GR" sz="2200"/>
              <a:t>Κάθε μπλοκ μπορεί να πάει σε οποιαδήποτε γραμμή της κρυφής μνήμης</a:t>
            </a:r>
            <a:endParaRPr lang="en-US" altLang="el-GR" sz="2200"/>
          </a:p>
          <a:p>
            <a:pPr lvl="1" eaLnBrk="1" hangingPunct="1"/>
            <a:endParaRPr lang="el-GR" altLang="el-GR" sz="2000"/>
          </a:p>
          <a:p>
            <a:pPr lvl="1" eaLnBrk="1" hangingPunct="1"/>
            <a:r>
              <a:rPr lang="el-GR" altLang="el-GR" sz="2200" b="1"/>
              <a:t>Απαιτεί ταυτόχρονη αναζήτηση όλων των καταχωρίσεων </a:t>
            </a:r>
            <a:endParaRPr lang="en-US" altLang="el-GR" sz="2200" b="1"/>
          </a:p>
          <a:p>
            <a:pPr lvl="1" eaLnBrk="1" hangingPunct="1"/>
            <a:endParaRPr lang="el-GR" altLang="el-GR" sz="2000"/>
          </a:p>
          <a:p>
            <a:pPr lvl="1" eaLnBrk="1" hangingPunct="1"/>
            <a:r>
              <a:rPr lang="el-GR" altLang="el-GR" sz="2200" b="1"/>
              <a:t>Συγκριτής σε κάθε καταχώριση (ακριβό)</a:t>
            </a:r>
            <a:endParaRPr lang="en-US" altLang="el-GR" sz="2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oter Placeholder 3">
            <a:extLst>
              <a:ext uri="{FF2B5EF4-FFF2-40B4-BE49-F238E27FC236}">
                <a16:creationId xmlns:a16="http://schemas.microsoft.com/office/drawing/2014/main" id="{B576E330-EC2E-D4DC-A634-CF4ED2813E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423A5178-5AC1-4731-9895-B0E2148A3056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17763" name="Rectangle 4">
            <a:extLst>
              <a:ext uri="{FF2B5EF4-FFF2-40B4-BE49-F238E27FC236}">
                <a16:creationId xmlns:a16="http://schemas.microsoft.com/office/drawing/2014/main" id="{1DDE6249-D89F-3D4C-C70B-F0DFBB237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Συσχετιστικές κρυφές μνήμες</a:t>
            </a:r>
            <a:endParaRPr lang="en-AU" altLang="el-GR"/>
          </a:p>
        </p:txBody>
      </p:sp>
      <p:sp>
        <p:nvSpPr>
          <p:cNvPr id="45060" name="Rectangle 5">
            <a:extLst>
              <a:ext uri="{FF2B5EF4-FFF2-40B4-BE49-F238E27FC236}">
                <a16:creationId xmlns:a16="http://schemas.microsoft.com/office/drawing/2014/main" id="{CC102703-F76E-2BA4-04F5-A0352F3FD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/>
            <a:r>
              <a:rPr lang="el-GR" altLang="el-GR" sz="2400" b="1">
                <a:solidFill>
                  <a:srgbClr val="C00000"/>
                </a:solidFill>
              </a:rPr>
              <a:t>Συσχετιστική συνόλου </a:t>
            </a:r>
            <a:r>
              <a:rPr lang="en-US" altLang="el-GR" sz="2400" b="1" i="1">
                <a:solidFill>
                  <a:srgbClr val="C00000"/>
                </a:solidFill>
              </a:rPr>
              <a:t>n</a:t>
            </a:r>
            <a:r>
              <a:rPr lang="el-GR" altLang="el-GR" sz="2400" b="1" i="1">
                <a:solidFill>
                  <a:srgbClr val="C00000"/>
                </a:solidFill>
              </a:rPr>
              <a:t> </a:t>
            </a:r>
            <a:r>
              <a:rPr lang="el-GR" altLang="el-GR" sz="2400" b="1">
                <a:solidFill>
                  <a:srgbClr val="C00000"/>
                </a:solidFill>
              </a:rPr>
              <a:t>δρόμων (</a:t>
            </a:r>
            <a:r>
              <a:rPr lang="en-US" altLang="el-GR" sz="2400" b="1" i="1">
                <a:solidFill>
                  <a:srgbClr val="C00000"/>
                </a:solidFill>
              </a:rPr>
              <a:t>n-</a:t>
            </a:r>
            <a:r>
              <a:rPr lang="en-US" altLang="el-GR" sz="2400" b="1">
                <a:solidFill>
                  <a:srgbClr val="C00000"/>
                </a:solidFill>
              </a:rPr>
              <a:t>way set associative</a:t>
            </a:r>
            <a:r>
              <a:rPr lang="el-GR" altLang="el-GR" sz="2400" b="1">
                <a:solidFill>
                  <a:srgbClr val="C00000"/>
                </a:solidFill>
              </a:rPr>
              <a:t>)</a:t>
            </a:r>
            <a:endParaRPr lang="en-US" altLang="el-GR" sz="2400" b="1">
              <a:solidFill>
                <a:srgbClr val="C00000"/>
              </a:solidFill>
            </a:endParaRPr>
          </a:p>
          <a:p>
            <a:pPr lvl="1" eaLnBrk="1" hangingPunct="1"/>
            <a:r>
              <a:rPr lang="el-GR" altLang="el-GR" sz="2200"/>
              <a:t>Κάθε σύνολο περιέχει </a:t>
            </a:r>
            <a:r>
              <a:rPr lang="en-US" altLang="el-GR" sz="2200" i="1"/>
              <a:t>n</a:t>
            </a:r>
            <a:r>
              <a:rPr lang="en-US" altLang="el-GR" sz="2200"/>
              <a:t> </a:t>
            </a:r>
            <a:r>
              <a:rPr lang="el-GR" altLang="el-GR" sz="2200"/>
              <a:t>καταχωρίσεις</a:t>
            </a:r>
            <a:endParaRPr lang="en-AU" altLang="el-GR" sz="2200"/>
          </a:p>
          <a:p>
            <a:pPr lvl="1" eaLnBrk="1" hangingPunct="1"/>
            <a:endParaRPr lang="el-GR" altLang="el-GR" sz="2000"/>
          </a:p>
          <a:p>
            <a:pPr eaLnBrk="1" hangingPunct="1"/>
            <a:r>
              <a:rPr lang="el-GR" altLang="el-GR" sz="2400"/>
              <a:t>Ο αριθμός μπλοκ καθορίζει το σύνολο</a:t>
            </a:r>
            <a:endParaRPr lang="en-US" altLang="el-GR" sz="2400"/>
          </a:p>
          <a:p>
            <a:pPr lvl="1" eaLnBrk="1" hangingPunct="1"/>
            <a:r>
              <a:rPr lang="en-US" altLang="el-GR" sz="2200" b="1"/>
              <a:t>(</a:t>
            </a:r>
            <a:r>
              <a:rPr lang="el-GR" altLang="el-GR" sz="2200" b="1"/>
              <a:t>Αριθμός μπλοκ</a:t>
            </a:r>
            <a:r>
              <a:rPr lang="en-US" altLang="el-GR" sz="2200" b="1"/>
              <a:t>) modulo (#</a:t>
            </a:r>
            <a:r>
              <a:rPr lang="el-GR" altLang="el-GR" sz="2200" b="1"/>
              <a:t>Συνόλων στη κρυφή μνήμη</a:t>
            </a:r>
            <a:r>
              <a:rPr lang="en-US" altLang="el-GR" sz="2200" b="1"/>
              <a:t>)</a:t>
            </a:r>
          </a:p>
          <a:p>
            <a:pPr lvl="1" eaLnBrk="1" hangingPunct="1"/>
            <a:endParaRPr lang="el-GR" altLang="el-GR" sz="2000"/>
          </a:p>
          <a:p>
            <a:pPr eaLnBrk="1" hangingPunct="1"/>
            <a:r>
              <a:rPr lang="el-GR" altLang="el-GR" sz="2400"/>
              <a:t>Ταυτόχρονη αναζήτηση όλων των καταχωρίσεων ενός δεδομένου συνόλου</a:t>
            </a:r>
            <a:endParaRPr lang="en-US" altLang="el-GR" sz="2400"/>
          </a:p>
          <a:p>
            <a:pPr lvl="1" eaLnBrk="1" hangingPunct="1"/>
            <a:endParaRPr lang="el-GR" altLang="el-GR" sz="2000" i="1"/>
          </a:p>
          <a:p>
            <a:pPr eaLnBrk="1" hangingPunct="1"/>
            <a:r>
              <a:rPr lang="en-US" altLang="el-GR" sz="2400" i="1"/>
              <a:t>n</a:t>
            </a:r>
            <a:r>
              <a:rPr lang="en-US" altLang="el-GR" sz="2400"/>
              <a:t> </a:t>
            </a:r>
            <a:r>
              <a:rPr lang="el-GR" altLang="el-GR" sz="2400"/>
              <a:t>συγκριτές </a:t>
            </a:r>
            <a:r>
              <a:rPr lang="en-US" altLang="el-GR" sz="2400"/>
              <a:t>(</a:t>
            </a:r>
            <a:r>
              <a:rPr lang="el-GR" altLang="el-GR" sz="2400"/>
              <a:t>λιγότερο ακριβό</a:t>
            </a:r>
            <a:r>
              <a:rPr lang="en-US" altLang="el-GR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oter Placeholder 3">
            <a:extLst>
              <a:ext uri="{FF2B5EF4-FFF2-40B4-BE49-F238E27FC236}">
                <a16:creationId xmlns:a16="http://schemas.microsoft.com/office/drawing/2014/main" id="{C3FE37A4-1562-B416-E7EB-AB6F8624E7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45A0FAE4-379B-4B8A-9F1B-091E2C148557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19811" name="Rectangle 64">
            <a:extLst>
              <a:ext uri="{FF2B5EF4-FFF2-40B4-BE49-F238E27FC236}">
                <a16:creationId xmlns:a16="http://schemas.microsoft.com/office/drawing/2014/main" id="{39668CAF-6E10-53DF-92A2-7EC0266DC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 συσχετιστικότητας</a:t>
            </a:r>
            <a:endParaRPr lang="en-AU" altLang="el-GR" sz="4000"/>
          </a:p>
        </p:txBody>
      </p:sp>
      <p:sp>
        <p:nvSpPr>
          <p:cNvPr id="48132" name="Rectangle 65">
            <a:extLst>
              <a:ext uri="{FF2B5EF4-FFF2-40B4-BE49-F238E27FC236}">
                <a16:creationId xmlns:a16="http://schemas.microsoft.com/office/drawing/2014/main" id="{C7CDB757-E0AA-6A87-3960-A69A4D947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808287"/>
          </a:xfrm>
        </p:spPr>
        <p:txBody>
          <a:bodyPr/>
          <a:lstStyle/>
          <a:p>
            <a:pPr eaLnBrk="1" hangingPunct="1"/>
            <a:r>
              <a:rPr lang="el-GR" altLang="el-GR" sz="2400"/>
              <a:t>Σύγκριση κρυφών μνημών με </a:t>
            </a:r>
            <a:r>
              <a:rPr lang="en-US" altLang="el-GR" sz="2400"/>
              <a:t>4</a:t>
            </a:r>
            <a:r>
              <a:rPr lang="el-GR" altLang="el-GR" sz="2400"/>
              <a:t> μπλοκ</a:t>
            </a:r>
            <a:endParaRPr lang="en-US" altLang="el-GR" sz="2400"/>
          </a:p>
          <a:p>
            <a:pPr lvl="1" eaLnBrk="1" hangingPunct="1"/>
            <a:r>
              <a:rPr lang="el-GR" altLang="el-GR" sz="2000"/>
              <a:t>Άμεσης απεικόνισης</a:t>
            </a:r>
            <a:r>
              <a:rPr lang="en-US" altLang="el-GR" sz="2000"/>
              <a:t>, </a:t>
            </a:r>
            <a:r>
              <a:rPr lang="el-GR" altLang="el-GR" sz="2000"/>
              <a:t>συσχετιστική συνόλου </a:t>
            </a:r>
            <a:r>
              <a:rPr lang="en-US" altLang="el-GR" sz="2000"/>
              <a:t>2</a:t>
            </a:r>
            <a:r>
              <a:rPr lang="el-GR" altLang="el-GR" sz="2000"/>
              <a:t> δρόμων</a:t>
            </a:r>
            <a:r>
              <a:rPr lang="en-US" altLang="el-GR" sz="2000"/>
              <a:t>,</a:t>
            </a:r>
            <a:r>
              <a:rPr lang="el-GR" altLang="el-GR" sz="2000"/>
              <a:t> πλήρως συσχετιστική</a:t>
            </a:r>
            <a:endParaRPr lang="en-US" altLang="el-GR" sz="2000"/>
          </a:p>
          <a:p>
            <a:pPr lvl="1" eaLnBrk="1" hangingPunct="1"/>
            <a:r>
              <a:rPr lang="el-GR" altLang="el-GR" sz="2000"/>
              <a:t>Ακολουθία προσπελάσεων μπλοκ</a:t>
            </a:r>
            <a:r>
              <a:rPr lang="en-US" altLang="el-GR" sz="2000"/>
              <a:t>: 0, 8, 0, 6, 8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l-GR" sz="2400"/>
              <a:t>Άμεσης απεικόνισης</a:t>
            </a:r>
            <a:endParaRPr lang="en-US" altLang="el-GR" sz="2400"/>
          </a:p>
        </p:txBody>
      </p:sp>
      <p:graphicFrame>
        <p:nvGraphicFramePr>
          <p:cNvPr id="304132" name="Group 4">
            <a:extLst>
              <a:ext uri="{FF2B5EF4-FFF2-40B4-BE49-F238E27FC236}">
                <a16:creationId xmlns:a16="http://schemas.microsoft.com/office/drawing/2014/main" id="{483AF687-A7F9-3D08-AB38-00B34A097919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4078288"/>
          <a:ext cx="7369175" cy="1822452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Δ/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νση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μπλοκ</a:t>
                      </a:r>
                      <a:endParaRPr kumimoji="0" lang="en-A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Αριθμοδεί-κτης κρυφής μνήμης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Ευστοχία/αστοχία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Περιεχόμενα κρυφής μνήμης μετά την προσπέλαση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3">
            <a:extLst>
              <a:ext uri="{FF2B5EF4-FFF2-40B4-BE49-F238E27FC236}">
                <a16:creationId xmlns:a16="http://schemas.microsoft.com/office/drawing/2014/main" id="{F27D2FEC-167B-D403-1B2F-15A146B4CF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84D8F1E4-FBF9-4227-A3E3-B1C45AD92813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D3BB1035-03EE-C00F-1579-FBB87F99A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</a:t>
            </a:r>
            <a:r>
              <a:rPr lang="en-AU" altLang="el-GR" sz="4000"/>
              <a:t>: Intrinsity FastMATH</a:t>
            </a:r>
            <a:endParaRPr lang="en-AU" altLang="el-GR"/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69C1D6DF-4010-886C-DD24-CFCD068F1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/>
            <a:r>
              <a:rPr lang="el-GR" altLang="el-GR" sz="2400"/>
              <a:t>Ενσωματωμένος επεξεργαστής </a:t>
            </a:r>
            <a:r>
              <a:rPr lang="en-AU" altLang="el-GR" sz="2400"/>
              <a:t>MIPS</a:t>
            </a:r>
          </a:p>
          <a:p>
            <a:pPr lvl="1" eaLnBrk="1" hangingPunct="1"/>
            <a:r>
              <a:rPr lang="el-GR" altLang="el-GR" sz="2000"/>
              <a:t>Διοχέτευση </a:t>
            </a:r>
            <a:r>
              <a:rPr lang="en-AU" altLang="el-GR" sz="2000"/>
              <a:t>12</a:t>
            </a:r>
            <a:r>
              <a:rPr lang="el-GR" altLang="el-GR" sz="2000"/>
              <a:t> σταδίων</a:t>
            </a:r>
            <a:endParaRPr lang="en-AU" altLang="el-GR" sz="2000"/>
          </a:p>
          <a:p>
            <a:pPr lvl="1" eaLnBrk="1" hangingPunct="1"/>
            <a:r>
              <a:rPr lang="el-GR" altLang="el-GR" sz="2000"/>
              <a:t>Προσπέλαση εντολής και δεδομένου σε κάθε κύκλο</a:t>
            </a:r>
            <a:endParaRPr lang="en-AU" altLang="el-GR" sz="2000"/>
          </a:p>
          <a:p>
            <a:pPr eaLnBrk="1" hangingPunct="1"/>
            <a:endParaRPr lang="el-GR" altLang="el-GR" sz="90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/>
              <a:t>Διαιρεμένη (</a:t>
            </a:r>
            <a:r>
              <a:rPr lang="en-US" altLang="el-GR" sz="2400"/>
              <a:t>split) </a:t>
            </a:r>
            <a:r>
              <a:rPr lang="el-GR" altLang="el-GR" sz="2400"/>
              <a:t>κρυφή μνήμη</a:t>
            </a:r>
            <a:r>
              <a:rPr lang="en-US" altLang="el-GR" sz="2400"/>
              <a:t>:</a:t>
            </a:r>
            <a:r>
              <a:rPr lang="el-GR" altLang="el-GR" sz="2400"/>
              <a:t> ξεχωριστή</a:t>
            </a:r>
            <a:r>
              <a:rPr lang="en-AU" altLang="el-GR" sz="2400"/>
              <a:t> I-cache </a:t>
            </a:r>
            <a:r>
              <a:rPr lang="el-GR" altLang="el-GR" sz="2400"/>
              <a:t>και </a:t>
            </a:r>
            <a:r>
              <a:rPr lang="en-AU" altLang="el-GR" sz="2400"/>
              <a:t>D-cache</a:t>
            </a:r>
          </a:p>
          <a:p>
            <a:pPr lvl="1" eaLnBrk="1" hangingPunct="1"/>
            <a:r>
              <a:rPr lang="el-GR" altLang="el-GR" sz="2000"/>
              <a:t>Η κάθε μία των</a:t>
            </a:r>
            <a:r>
              <a:rPr lang="en-AU" altLang="el-GR" sz="2000"/>
              <a:t> 16KB: 256 </a:t>
            </a:r>
            <a:r>
              <a:rPr lang="el-GR" altLang="el-GR" sz="2000"/>
              <a:t>μπλοκ</a:t>
            </a:r>
            <a:r>
              <a:rPr lang="en-AU" altLang="el-GR" sz="2000"/>
              <a:t> </a:t>
            </a:r>
            <a:r>
              <a:rPr lang="en-US" altLang="el-GR" sz="2000">
                <a:cs typeface="Arial" panose="020B0604020202020204" pitchFamily="34" charset="0"/>
              </a:rPr>
              <a:t>×</a:t>
            </a:r>
            <a:r>
              <a:rPr lang="en-AU" altLang="el-GR" sz="2000"/>
              <a:t> 16 </a:t>
            </a:r>
            <a:r>
              <a:rPr lang="el-GR" altLang="el-GR" sz="2000"/>
              <a:t>λέξεις ανά μπλοκ</a:t>
            </a:r>
            <a:endParaRPr lang="en-AU" altLang="el-GR" sz="2000"/>
          </a:p>
          <a:p>
            <a:pPr lvl="1" eaLnBrk="1" hangingPunct="1"/>
            <a:r>
              <a:rPr lang="en-AU" altLang="el-GR" sz="2000"/>
              <a:t>D-cache: </a:t>
            </a:r>
            <a:r>
              <a:rPr lang="el-GR" altLang="el-GR" sz="2000"/>
              <a:t>ταυτόχρονη ή ετερόχρονη εγγραφή</a:t>
            </a:r>
            <a:endParaRPr lang="en-AU" altLang="el-GR" sz="2000"/>
          </a:p>
          <a:p>
            <a:pPr eaLnBrk="1" hangingPunct="1"/>
            <a:endParaRPr lang="el-GR" altLang="el-GR" sz="90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/>
              <a:t>Ρυθμοί αστοχίας </a:t>
            </a:r>
            <a:r>
              <a:rPr lang="en-AU" altLang="el-GR" sz="2400"/>
              <a:t>SPEC2000 </a:t>
            </a:r>
          </a:p>
          <a:p>
            <a:pPr lvl="1" eaLnBrk="1" hangingPunct="1"/>
            <a:r>
              <a:rPr lang="en-AU" altLang="el-GR" sz="2000"/>
              <a:t>I-cache: 0.4%</a:t>
            </a:r>
          </a:p>
          <a:p>
            <a:pPr lvl="1" eaLnBrk="1" hangingPunct="1"/>
            <a:r>
              <a:rPr lang="en-AU" altLang="el-GR" sz="2000"/>
              <a:t>D-cache: 11.4%</a:t>
            </a:r>
          </a:p>
          <a:p>
            <a:pPr lvl="1" eaLnBrk="1" hangingPunct="1"/>
            <a:r>
              <a:rPr lang="el-GR" altLang="el-GR" sz="2000"/>
              <a:t>Σταθμισμένος μέσος όρος</a:t>
            </a:r>
            <a:r>
              <a:rPr lang="en-AU" altLang="el-GR" sz="2000"/>
              <a:t>: 3.2%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2">
            <a:extLst>
              <a:ext uri="{FF2B5EF4-FFF2-40B4-BE49-F238E27FC236}">
                <a16:creationId xmlns:a16="http://schemas.microsoft.com/office/drawing/2014/main" id="{A40DF977-C422-83D5-34C0-B8AF49CA74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142B3D15-D136-4AC1-83EE-32393A3E0B4E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2DE9D7C9-ED68-EED5-2751-373819257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Παράδειγμα</a:t>
            </a:r>
            <a:r>
              <a:rPr lang="en-AU" altLang="el-GR" sz="4000"/>
              <a:t>: Intrinsity FastMATH</a:t>
            </a:r>
          </a:p>
        </p:txBody>
      </p:sp>
      <p:pic>
        <p:nvPicPr>
          <p:cNvPr id="39940" name="Picture 5" descr="D:\gizopoulos\Projects\Books\Cod4-Kleidarithmos\Figs-for-PPTs\COD_VOLA_PNGs\CHAPTER 5\05_09.png">
            <a:extLst>
              <a:ext uri="{FF2B5EF4-FFF2-40B4-BE49-F238E27FC236}">
                <a16:creationId xmlns:a16="http://schemas.microsoft.com/office/drawing/2014/main" id="{8B7C99BA-FF38-CB84-88BD-07C5578C5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1341438"/>
            <a:ext cx="80010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oter Placeholder 3">
            <a:extLst>
              <a:ext uri="{FF2B5EF4-FFF2-40B4-BE49-F238E27FC236}">
                <a16:creationId xmlns:a16="http://schemas.microsoft.com/office/drawing/2014/main" id="{1B59948E-62B5-3643-35DE-32670F5F16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ACFDD531-5592-409E-8EE2-F1E17F4836B2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25955" name="Rectangle 4">
            <a:extLst>
              <a:ext uri="{FF2B5EF4-FFF2-40B4-BE49-F238E27FC236}">
                <a16:creationId xmlns:a16="http://schemas.microsoft.com/office/drawing/2014/main" id="{03F1945D-6BF0-4A47-CD44-F5D35C24F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Κύρια μνήμη με κρυφές μνήμες</a:t>
            </a:r>
            <a:endParaRPr lang="en-AU" altLang="el-GR" sz="4000"/>
          </a:p>
        </p:txBody>
      </p:sp>
      <p:sp>
        <p:nvSpPr>
          <p:cNvPr id="36868" name="Rectangle 5">
            <a:extLst>
              <a:ext uri="{FF2B5EF4-FFF2-40B4-BE49-F238E27FC236}">
                <a16:creationId xmlns:a16="http://schemas.microsoft.com/office/drawing/2014/main" id="{D7643CCC-8D39-D4CA-189C-395CC46B7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400"/>
              <a:t>Χρήση </a:t>
            </a:r>
            <a:r>
              <a:rPr lang="en-US" altLang="el-GR" sz="2400"/>
              <a:t>DRAM</a:t>
            </a:r>
            <a:r>
              <a:rPr lang="el-GR" altLang="el-GR" sz="2400"/>
              <a:t> για κύρια μνήμη</a:t>
            </a:r>
            <a:endParaRPr lang="en-US" altLang="el-GR" sz="2400"/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Σταθερό πλάτος </a:t>
            </a:r>
            <a:r>
              <a:rPr lang="en-US" altLang="el-GR" sz="2000"/>
              <a:t>(</a:t>
            </a:r>
            <a:r>
              <a:rPr lang="el-GR" altLang="el-GR" sz="2000"/>
              <a:t>π</a:t>
            </a:r>
            <a:r>
              <a:rPr lang="en-US" altLang="el-GR" sz="2000"/>
              <a:t>.</a:t>
            </a:r>
            <a:r>
              <a:rPr lang="el-GR" altLang="el-GR" sz="2000"/>
              <a:t>χ</a:t>
            </a:r>
            <a:r>
              <a:rPr lang="en-US" altLang="el-GR" sz="2000"/>
              <a:t>., 1 </a:t>
            </a:r>
            <a:r>
              <a:rPr lang="el-GR" altLang="el-GR" sz="2000"/>
              <a:t>λέξη</a:t>
            </a:r>
            <a:r>
              <a:rPr lang="en-US" altLang="el-GR" sz="200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Συνδέεται με δίαυλο σταθερού πλάτους που χρησιμοποιεί ρολόι </a:t>
            </a:r>
            <a:endParaRPr lang="en-US" altLang="el-GR" sz="2000"/>
          </a:p>
          <a:p>
            <a:pPr lvl="2" eaLnBrk="1" hangingPunct="1">
              <a:lnSpc>
                <a:spcPct val="90000"/>
              </a:lnSpc>
            </a:pPr>
            <a:r>
              <a:rPr lang="el-GR" altLang="el-GR" sz="1800"/>
              <a:t>Το ρολόι του διαύλου είναι τυπικά πιο αργό από της </a:t>
            </a:r>
            <a:r>
              <a:rPr lang="en-US" altLang="el-GR" sz="1800"/>
              <a:t>CPU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oter Placeholder 3">
            <a:extLst>
              <a:ext uri="{FF2B5EF4-FFF2-40B4-BE49-F238E27FC236}">
                <a16:creationId xmlns:a16="http://schemas.microsoft.com/office/drawing/2014/main" id="{7B12F837-FC95-89F9-D6A7-89E781F1F0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492FE52F-0ADA-4D3E-A5B5-65CE0303CE06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28003" name="Rectangle 4">
            <a:extLst>
              <a:ext uri="{FF2B5EF4-FFF2-40B4-BE49-F238E27FC236}">
                <a16:creationId xmlns:a16="http://schemas.microsoft.com/office/drawing/2014/main" id="{32F494A2-3081-B03C-E4B5-E18962AA2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Κύρια μνήμη με κρυφές μνήμες</a:t>
            </a:r>
            <a:endParaRPr lang="en-AU" altLang="el-GR" sz="4000"/>
          </a:p>
        </p:txBody>
      </p:sp>
      <p:sp>
        <p:nvSpPr>
          <p:cNvPr id="36868" name="Rectangle 5">
            <a:extLst>
              <a:ext uri="{FF2B5EF4-FFF2-40B4-BE49-F238E27FC236}">
                <a16:creationId xmlns:a16="http://schemas.microsoft.com/office/drawing/2014/main" id="{E47222D6-8F30-3233-85F5-72536373B9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400"/>
              <a:t>Παράδειγμα ανάγνωσης μπλοκ κρυφής μνήμης</a:t>
            </a:r>
            <a:endParaRPr lang="en-US" altLang="el-GR" sz="2400"/>
          </a:p>
          <a:p>
            <a:pPr lvl="1" eaLnBrk="1" hangingPunct="1">
              <a:lnSpc>
                <a:spcPct val="90000"/>
              </a:lnSpc>
            </a:pPr>
            <a:r>
              <a:rPr lang="en-US" altLang="el-GR" sz="2000"/>
              <a:t>1 </a:t>
            </a:r>
            <a:r>
              <a:rPr lang="el-GR" altLang="el-GR" sz="2000"/>
              <a:t>κύκλος διαύλου για μεταφορά της διεύθυνσης</a:t>
            </a:r>
            <a:endParaRPr lang="en-US" altLang="el-GR" sz="2000"/>
          </a:p>
          <a:p>
            <a:pPr lvl="1" eaLnBrk="1" hangingPunct="1">
              <a:lnSpc>
                <a:spcPct val="90000"/>
              </a:lnSpc>
            </a:pPr>
            <a:r>
              <a:rPr lang="en-US" altLang="el-GR" sz="2000"/>
              <a:t>15 </a:t>
            </a:r>
            <a:r>
              <a:rPr lang="el-GR" altLang="el-GR" sz="2000"/>
              <a:t>κύκλοι διαύλου ανά προσπέλαση </a:t>
            </a:r>
            <a:r>
              <a:rPr lang="en-US" altLang="el-GR" sz="2000"/>
              <a:t>DRAM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000"/>
              <a:t>1 </a:t>
            </a:r>
            <a:r>
              <a:rPr lang="el-GR" altLang="el-GR" sz="2000"/>
              <a:t>κύκλος διαύλου ανά μεταφορά δεδομένων</a:t>
            </a:r>
            <a:endParaRPr lang="en-US" altLang="el-GR" sz="2000"/>
          </a:p>
          <a:p>
            <a:pPr eaLnBrk="1" hangingPunct="1">
              <a:lnSpc>
                <a:spcPct val="90000"/>
              </a:lnSpc>
            </a:pPr>
            <a:endParaRPr lang="el-GR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400"/>
              <a:t>Για μπλοκ των </a:t>
            </a:r>
            <a:r>
              <a:rPr lang="en-US" altLang="el-GR" sz="2400"/>
              <a:t>4</a:t>
            </a:r>
            <a:r>
              <a:rPr lang="el-GR" altLang="el-GR" sz="2400"/>
              <a:t> λέξεων, και </a:t>
            </a:r>
            <a:r>
              <a:rPr lang="en-US" altLang="el-GR" sz="2400"/>
              <a:t>DRAM </a:t>
            </a:r>
            <a:r>
              <a:rPr lang="el-GR" altLang="el-GR" sz="2400"/>
              <a:t>πλάτους 1 λέξης</a:t>
            </a:r>
            <a:endParaRPr lang="en-US" altLang="el-GR" sz="2400"/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Ποινή αστοχίας </a:t>
            </a:r>
            <a:r>
              <a:rPr lang="en-US" altLang="el-GR" sz="2000"/>
              <a:t>= 1 + 4×</a:t>
            </a:r>
            <a:r>
              <a:rPr lang="el-GR" altLang="el-GR" sz="2000"/>
              <a:t>(</a:t>
            </a:r>
            <a:r>
              <a:rPr lang="en-US" altLang="el-GR" sz="2000"/>
              <a:t>15 +1</a:t>
            </a:r>
            <a:r>
              <a:rPr lang="el-GR" altLang="el-GR" sz="2000"/>
              <a:t>)</a:t>
            </a:r>
            <a:r>
              <a:rPr lang="en-US" altLang="el-GR" sz="2000"/>
              <a:t> = 65 </a:t>
            </a:r>
            <a:r>
              <a:rPr lang="el-GR" altLang="el-GR" sz="2000"/>
              <a:t>κύκλοι διαύλου</a:t>
            </a:r>
            <a:endParaRPr lang="en-US" altLang="el-GR" sz="2000"/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Εύρος ζώνης (</a:t>
            </a:r>
            <a:r>
              <a:rPr lang="en-US" altLang="el-GR" sz="2000"/>
              <a:t>bandwidth</a:t>
            </a:r>
            <a:r>
              <a:rPr lang="el-GR" altLang="el-GR" sz="2000"/>
              <a:t>)</a:t>
            </a:r>
            <a:r>
              <a:rPr lang="en-US" altLang="el-GR" sz="2000"/>
              <a:t> = 16 byte / 65 </a:t>
            </a:r>
            <a:r>
              <a:rPr lang="el-GR" altLang="el-GR" sz="2000"/>
              <a:t>κύκλοι</a:t>
            </a:r>
            <a:r>
              <a:rPr lang="en-US" altLang="el-GR" sz="2000"/>
              <a:t> = 0.25 byte/</a:t>
            </a:r>
            <a:r>
              <a:rPr lang="el-GR" altLang="el-GR" sz="2000"/>
              <a:t>κύκλο</a:t>
            </a:r>
            <a:endParaRPr lang="en-AU" altLang="el-G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6" descr="D:\gizopoulos\Projects\Books\Cod4-Kleidarithmos\Figs-for-PPTs\COD_VOLA_PNGs\CHAPTER 5\05_11.png">
            <a:extLst>
              <a:ext uri="{FF2B5EF4-FFF2-40B4-BE49-F238E27FC236}">
                <a16:creationId xmlns:a16="http://schemas.microsoft.com/office/drawing/2014/main" id="{E334410D-81BE-9601-1A16-98C69374F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25538"/>
            <a:ext cx="7775575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1" name="Footer Placeholder 2">
            <a:extLst>
              <a:ext uri="{FF2B5EF4-FFF2-40B4-BE49-F238E27FC236}">
                <a16:creationId xmlns:a16="http://schemas.microsoft.com/office/drawing/2014/main" id="{BABA16EB-964A-A872-99A0-B60C704C7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CB1D1EB5-EB28-41D6-9DF7-28E26D716F9C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30052" name="Rectangle 2">
            <a:extLst>
              <a:ext uri="{FF2B5EF4-FFF2-40B4-BE49-F238E27FC236}">
                <a16:creationId xmlns:a16="http://schemas.microsoft.com/office/drawing/2014/main" id="{C5D5C668-38BA-4633-2A3E-BAF29A381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pPr eaLnBrk="1" hangingPunct="1"/>
            <a:r>
              <a:rPr lang="el-GR" altLang="el-GR" sz="4000"/>
              <a:t>Αύξηση εύρους ζώνης μνήμης</a:t>
            </a:r>
            <a:endParaRPr lang="en-AU" altLang="el-GR" sz="4000"/>
          </a:p>
        </p:txBody>
      </p:sp>
      <p:sp>
        <p:nvSpPr>
          <p:cNvPr id="43013" name="Rectangle 4">
            <a:extLst>
              <a:ext uri="{FF2B5EF4-FFF2-40B4-BE49-F238E27FC236}">
                <a16:creationId xmlns:a16="http://schemas.microsoft.com/office/drawing/2014/main" id="{A610BA3A-9A84-5B79-9A15-4E776D1CC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076700"/>
            <a:ext cx="67595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l-GR" altLang="el-GR" sz="2400">
                <a:solidFill>
                  <a:schemeClr val="tx1"/>
                </a:solidFill>
              </a:rPr>
              <a:t>Μνήμη πλάτους </a:t>
            </a:r>
            <a:r>
              <a:rPr lang="en-US" altLang="el-GR" sz="2400">
                <a:solidFill>
                  <a:schemeClr val="tx1"/>
                </a:solidFill>
              </a:rPr>
              <a:t>4</a:t>
            </a:r>
            <a:r>
              <a:rPr lang="el-GR" altLang="el-GR" sz="2400">
                <a:solidFill>
                  <a:schemeClr val="tx1"/>
                </a:solidFill>
              </a:rPr>
              <a:t> λέξεων</a:t>
            </a:r>
            <a:endParaRPr lang="en-US" altLang="el-GR" sz="240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Ποινή αστοχίας </a:t>
            </a:r>
            <a:r>
              <a:rPr lang="en-US" altLang="el-GR" sz="2000"/>
              <a:t>= 1 + 15 + 1 = 17 </a:t>
            </a:r>
            <a:r>
              <a:rPr lang="el-GR" altLang="el-GR" sz="2000"/>
              <a:t>κύκλοι διαύλου</a:t>
            </a:r>
            <a:endParaRPr lang="en-US" altLang="el-GR" sz="2000"/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Εύρος ζώνης </a:t>
            </a:r>
            <a:r>
              <a:rPr lang="en-US" altLang="el-GR" sz="2000"/>
              <a:t>= 16 byte / 17 </a:t>
            </a:r>
            <a:r>
              <a:rPr lang="el-GR" altLang="el-GR" sz="2000"/>
              <a:t>κύκλοι</a:t>
            </a:r>
            <a:r>
              <a:rPr lang="en-US" altLang="el-GR" sz="2000"/>
              <a:t> = 0.94 B/</a:t>
            </a:r>
            <a:r>
              <a:rPr lang="el-GR" altLang="el-GR" sz="2000"/>
              <a:t>κύκλο</a:t>
            </a:r>
            <a:endParaRPr lang="en-US" altLang="el-GR" sz="2000"/>
          </a:p>
          <a:p>
            <a:pPr eaLnBrk="1" hangingPunct="1">
              <a:lnSpc>
                <a:spcPct val="90000"/>
              </a:lnSpc>
            </a:pPr>
            <a:r>
              <a:rPr lang="el-GR" altLang="el-GR" sz="2400">
                <a:solidFill>
                  <a:schemeClr val="tx1"/>
                </a:solidFill>
              </a:rPr>
              <a:t>«Πλεκτή» (</a:t>
            </a:r>
            <a:r>
              <a:rPr lang="en-US" altLang="el-GR" sz="2400">
                <a:solidFill>
                  <a:schemeClr val="tx1"/>
                </a:solidFill>
              </a:rPr>
              <a:t>interleaved) </a:t>
            </a:r>
            <a:r>
              <a:rPr lang="el-GR" altLang="el-GR" sz="2400">
                <a:solidFill>
                  <a:schemeClr val="tx1"/>
                </a:solidFill>
              </a:rPr>
              <a:t>μνήμη με </a:t>
            </a:r>
            <a:r>
              <a:rPr lang="en-US" altLang="el-GR" sz="2400">
                <a:solidFill>
                  <a:schemeClr val="tx1"/>
                </a:solidFill>
              </a:rPr>
              <a:t>4</a:t>
            </a:r>
            <a:r>
              <a:rPr lang="el-GR" altLang="el-GR" sz="2400">
                <a:solidFill>
                  <a:schemeClr val="tx1"/>
                </a:solidFill>
              </a:rPr>
              <a:t> σειρές (</a:t>
            </a:r>
            <a:r>
              <a:rPr lang="en-US" altLang="el-GR" sz="2400">
                <a:solidFill>
                  <a:schemeClr val="tx1"/>
                </a:solidFill>
              </a:rPr>
              <a:t>banks)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Ποινή αστοχίας</a:t>
            </a:r>
            <a:r>
              <a:rPr lang="en-US" altLang="el-GR" sz="2000"/>
              <a:t> = 1 + 15 + 4×1 = 20 </a:t>
            </a:r>
            <a:r>
              <a:rPr lang="el-GR" altLang="el-GR" sz="2000"/>
              <a:t>κύκλοι διαύλου</a:t>
            </a:r>
            <a:endParaRPr lang="en-US" altLang="el-GR" sz="2000"/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Εύρος ζώνης</a:t>
            </a:r>
            <a:r>
              <a:rPr lang="en-US" altLang="el-GR" sz="2000"/>
              <a:t> = 16 byte / 20 </a:t>
            </a:r>
            <a:r>
              <a:rPr lang="el-GR" altLang="el-GR" sz="2000"/>
              <a:t>κύκλοι</a:t>
            </a:r>
            <a:r>
              <a:rPr lang="en-US" altLang="el-GR" sz="2000"/>
              <a:t> = 0.8 B/</a:t>
            </a:r>
            <a:r>
              <a:rPr lang="el-GR" altLang="el-GR" sz="2000"/>
              <a:t>κύκλο</a:t>
            </a:r>
            <a:endParaRPr lang="en-AU" altLang="el-G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D:\gizopoulos\Projects\Books\Cod4-Kleidarithmos\Figs-for-PPTs\COD_VOLA_PNGs\CHAPTER 5\05_02.png">
            <a:extLst>
              <a:ext uri="{FF2B5EF4-FFF2-40B4-BE49-F238E27FC236}">
                <a16:creationId xmlns:a16="http://schemas.microsoft.com/office/drawing/2014/main" id="{4B6B9093-42DA-92AE-B3A5-471E47B36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566988"/>
            <a:ext cx="3313113" cy="352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Footer Placeholder 4">
            <a:extLst>
              <a:ext uri="{FF2B5EF4-FFF2-40B4-BE49-F238E27FC236}">
                <a16:creationId xmlns:a16="http://schemas.microsoft.com/office/drawing/2014/main" id="{8C139B34-DBF5-6F42-963E-AF9944B363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BFE7290E-C3D3-4DEB-AFD8-432B94AA547B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72A4E713-6707-ACB9-A399-94110FF5A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719"/>
            <a:ext cx="8259762" cy="646331"/>
          </a:xfrm>
        </p:spPr>
        <p:txBody>
          <a:bodyPr/>
          <a:lstStyle/>
          <a:p>
            <a:pPr eaLnBrk="1" hangingPunct="1"/>
            <a:r>
              <a:rPr lang="el-GR" altLang="el-GR" sz="3600" dirty="0">
                <a:solidFill>
                  <a:srgbClr val="C00000"/>
                </a:solidFill>
              </a:rPr>
              <a:t>Επίπεδα ιεραρχίας μνήμης</a:t>
            </a:r>
            <a:endParaRPr lang="en-AU" altLang="el-GR" sz="3600" dirty="0">
              <a:solidFill>
                <a:srgbClr val="C00000"/>
              </a:solidFill>
            </a:endParaRP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2BCE14EB-05FD-6FA7-F1F0-7A2295A8246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987824" y="1136650"/>
            <a:ext cx="6048672" cy="5111750"/>
          </a:xfrm>
        </p:spPr>
        <p:txBody>
          <a:bodyPr/>
          <a:lstStyle/>
          <a:p>
            <a:pPr algn="just" eaLnBrk="1" hangingPunct="1"/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l-GR" altLang="el-G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Μπλοκ</a:t>
            </a:r>
            <a:r>
              <a:rPr lang="en-US" altLang="el-G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block</a:t>
            </a:r>
            <a:r>
              <a:rPr lang="el-GR" altLang="el-G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επίσης</a:t>
            </a:r>
            <a:r>
              <a:rPr lang="en-GB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 </a:t>
            </a:r>
            <a:r>
              <a:rPr lang="en-GB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cache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λέγεται </a:t>
            </a:r>
            <a:r>
              <a:rPr lang="el-GR" altLang="el-G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γραμμή – </a:t>
            </a:r>
            <a:r>
              <a:rPr lang="en-US" altLang="el-G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μονάδα αντιγραφής 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να περιέχει πολλές λέξεις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τα δεδομένα που </a:t>
            </a:r>
            <a:r>
              <a:rPr lang="el-GR" alt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προσπελαύνονται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βρίσκονται στο ανώτερο (κοντινότερο στον επεξεργαστή) επίπεδο της ιεραρχίας μνήμης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r>
              <a:rPr lang="el-GR" altLang="el-G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Ευστοχία (</a:t>
            </a:r>
            <a:r>
              <a:rPr lang="en-US" altLang="el-G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</a:t>
            </a:r>
            <a:r>
              <a:rPr lang="el-GR" altLang="el-G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προσπέλαση ικανοποιείται από το ανώτερο επίπεδο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l-GR" altLang="el-G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Λόγος ευστοχίας (</a:t>
            </a:r>
            <a:r>
              <a:rPr lang="en-US" altLang="el-G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 ratio):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ευστοχίες/προσπελάσεις</a:t>
            </a:r>
            <a:endParaRPr lang="en-US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oter Placeholder 3">
            <a:extLst>
              <a:ext uri="{FF2B5EF4-FFF2-40B4-BE49-F238E27FC236}">
                <a16:creationId xmlns:a16="http://schemas.microsoft.com/office/drawing/2014/main" id="{03043AB7-C3D6-6704-5A32-08A6AC3F25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A64135A8-CBDC-4609-B005-FFCF43C11ECD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32099" name="Rectangle 4">
            <a:extLst>
              <a:ext uri="{FF2B5EF4-FFF2-40B4-BE49-F238E27FC236}">
                <a16:creationId xmlns:a16="http://schemas.microsoft.com/office/drawing/2014/main" id="{40FB5EE8-2FF8-E98F-C1A7-2F3B72A64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Προηγμένη οργάνωση </a:t>
            </a:r>
            <a:r>
              <a:rPr lang="en-US" altLang="el-GR"/>
              <a:t>DRAM</a:t>
            </a:r>
            <a:endParaRPr lang="en-AU" altLang="el-GR"/>
          </a:p>
        </p:txBody>
      </p:sp>
      <p:sp>
        <p:nvSpPr>
          <p:cNvPr id="38916" name="Rectangle 5">
            <a:extLst>
              <a:ext uri="{FF2B5EF4-FFF2-40B4-BE49-F238E27FC236}">
                <a16:creationId xmlns:a16="http://schemas.microsoft.com/office/drawing/2014/main" id="{14A01BA9-CFA4-50EC-B326-B1BDBA1D3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400">
                <a:solidFill>
                  <a:srgbClr val="001D53"/>
                </a:solidFill>
              </a:rPr>
              <a:t>Τα </a:t>
            </a:r>
            <a:r>
              <a:rPr lang="en-US" altLang="el-GR" sz="2400">
                <a:solidFill>
                  <a:srgbClr val="001D53"/>
                </a:solidFill>
              </a:rPr>
              <a:t>bit</a:t>
            </a:r>
            <a:r>
              <a:rPr lang="el-GR" altLang="el-GR" sz="2400">
                <a:solidFill>
                  <a:srgbClr val="001D53"/>
                </a:solidFill>
              </a:rPr>
              <a:t> σε μια </a:t>
            </a:r>
            <a:r>
              <a:rPr lang="en-US" altLang="el-GR" sz="2400">
                <a:solidFill>
                  <a:srgbClr val="001D53"/>
                </a:solidFill>
              </a:rPr>
              <a:t>DRAM </a:t>
            </a:r>
            <a:r>
              <a:rPr lang="el-GR" altLang="el-GR" sz="2400">
                <a:solidFill>
                  <a:srgbClr val="001D53"/>
                </a:solidFill>
              </a:rPr>
              <a:t>οργανώνονται σε έναν ορθογώνιο πίνακα</a:t>
            </a:r>
            <a:endParaRPr lang="en-US" altLang="el-GR" sz="2400">
              <a:solidFill>
                <a:srgbClr val="001D53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Η </a:t>
            </a:r>
            <a:r>
              <a:rPr lang="en-US" altLang="el-GR" sz="2000"/>
              <a:t>DRAM </a:t>
            </a:r>
            <a:r>
              <a:rPr lang="el-GR" altLang="el-GR" sz="2000"/>
              <a:t>προσπελάζει μια ολόκληρη γραμμή</a:t>
            </a:r>
            <a:endParaRPr lang="en-US" altLang="el-GR" sz="2000"/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Τρόπος λειτουργίας «ριπής» (</a:t>
            </a:r>
            <a:r>
              <a:rPr lang="en-US" altLang="el-GR" sz="2000"/>
              <a:t>burst mode</a:t>
            </a:r>
            <a:r>
              <a:rPr lang="el-GR" altLang="el-GR" sz="2000"/>
              <a:t>)</a:t>
            </a:r>
            <a:r>
              <a:rPr lang="en-US" altLang="el-GR" sz="2000"/>
              <a:t>: </a:t>
            </a:r>
            <a:r>
              <a:rPr lang="el-GR" altLang="el-GR" sz="2000"/>
              <a:t>παροχή διαδοχικών λέξεων από μια γραμμή με μειωμένο λανθάνοντα χρόνο</a:t>
            </a:r>
            <a:endParaRPr lang="en-US" altLang="el-GR" sz="2000"/>
          </a:p>
          <a:p>
            <a:pPr eaLnBrk="1" hangingPunct="1">
              <a:lnSpc>
                <a:spcPct val="90000"/>
              </a:lnSpc>
            </a:pPr>
            <a:endParaRPr lang="el-GR" altLang="el-GR" sz="9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sz="2400">
                <a:solidFill>
                  <a:srgbClr val="C00000"/>
                </a:solidFill>
              </a:rPr>
              <a:t>Double data rate (DDR) DRAM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Μεταφορά στη ανοδική και την καθοδική ακμή του ρολογιού</a:t>
            </a:r>
            <a:endParaRPr lang="en-US" altLang="el-GR" sz="2000"/>
          </a:p>
          <a:p>
            <a:pPr eaLnBrk="1" hangingPunct="1">
              <a:lnSpc>
                <a:spcPct val="90000"/>
              </a:lnSpc>
            </a:pPr>
            <a:endParaRPr lang="el-GR" altLang="el-GR" sz="9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sz="2400">
                <a:solidFill>
                  <a:srgbClr val="C00000"/>
                </a:solidFill>
              </a:rPr>
              <a:t>Quad data rate (QDR) DRAM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000"/>
              <a:t>Ξεχωριστές είσοδοι και έξοδοι </a:t>
            </a:r>
            <a:r>
              <a:rPr lang="en-US" altLang="el-GR" sz="2000"/>
              <a:t>DDR</a:t>
            </a:r>
            <a:endParaRPr lang="en-AU" altLang="el-G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oter Placeholder 2">
            <a:extLst>
              <a:ext uri="{FF2B5EF4-FFF2-40B4-BE49-F238E27FC236}">
                <a16:creationId xmlns:a16="http://schemas.microsoft.com/office/drawing/2014/main" id="{989B4C95-4EF4-D201-0360-1FE4032186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06B0D37E-0B89-4F82-AA74-6A8E50F698BA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66CA0C0C-C9F1-2791-6771-580E54136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Γενιές </a:t>
            </a:r>
            <a:r>
              <a:rPr lang="en-US" altLang="el-GR"/>
              <a:t>DRAM</a:t>
            </a:r>
            <a:endParaRPr lang="en-AU" altLang="el-GR"/>
          </a:p>
        </p:txBody>
      </p:sp>
      <p:graphicFrame>
        <p:nvGraphicFramePr>
          <p:cNvPr id="287802" name="Group 58">
            <a:extLst>
              <a:ext uri="{FF2B5EF4-FFF2-40B4-BE49-F238E27FC236}">
                <a16:creationId xmlns:a16="http://schemas.microsoft.com/office/drawing/2014/main" id="{ADD89B6F-C0A7-8C9C-CE3F-AD607634196A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700213"/>
          <a:ext cx="3486150" cy="4064000"/>
        </p:xfrm>
        <a:graphic>
          <a:graphicData uri="http://schemas.openxmlformats.org/drawingml/2006/table">
            <a:tbl>
              <a:tblPr/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Έτος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Χωρητικότητα 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$/GB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64Kbit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$1500000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256Kbit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$500000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1Mbit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$200000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4Mbit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$50000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16Mbit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$15000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1996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64Mbit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$10000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1998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128Mbit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$4000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256Mbit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512Mbit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$250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1Gbit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34198" name="Object 1">
            <a:extLst>
              <a:ext uri="{FF2B5EF4-FFF2-40B4-BE49-F238E27FC236}">
                <a16:creationId xmlns:a16="http://schemas.microsoft.com/office/drawing/2014/main" id="{F05D3B2B-C612-7AE8-12E9-763969F784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838" y="1487488"/>
          <a:ext cx="5253037" cy="441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5372005" imgH="4419552" progId="MSGraph.Chart.8">
                  <p:embed followColorScheme="full"/>
                </p:oleObj>
              </mc:Choice>
              <mc:Fallback>
                <p:oleObj name="Chart" r:id="rId3" imgW="5372005" imgH="4419552" progId="MSGraph.Chart.8">
                  <p:embed followColorScheme="full"/>
                  <p:pic>
                    <p:nvPicPr>
                      <p:cNvPr id="134198" name="Object 1">
                        <a:extLst>
                          <a:ext uri="{FF2B5EF4-FFF2-40B4-BE49-F238E27FC236}">
                            <a16:creationId xmlns:a16="http://schemas.microsoft.com/office/drawing/2014/main" id="{F05D3B2B-C612-7AE8-12E9-763969F784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487488"/>
                        <a:ext cx="5253037" cy="441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oter Placeholder 3">
            <a:extLst>
              <a:ext uri="{FF2B5EF4-FFF2-40B4-BE49-F238E27FC236}">
                <a16:creationId xmlns:a16="http://schemas.microsoft.com/office/drawing/2014/main" id="{FC623D41-6A19-4AE1-4046-80374B97DE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89F2E1A1-B898-4CED-BA87-6C8FA11FA601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36195" name="Rectangle 4">
            <a:extLst>
              <a:ext uri="{FF2B5EF4-FFF2-40B4-BE49-F238E27FC236}">
                <a16:creationId xmlns:a16="http://schemas.microsoft.com/office/drawing/2014/main" id="{BF41EC52-1DC7-9E52-A3EA-6C4D2B1B5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23850"/>
            <a:ext cx="8259762" cy="584200"/>
          </a:xfrm>
        </p:spPr>
        <p:txBody>
          <a:bodyPr/>
          <a:lstStyle/>
          <a:p>
            <a:pPr eaLnBrk="1" hangingPunct="1"/>
            <a:r>
              <a:rPr lang="el-GR" altLang="el-GR" sz="3200"/>
              <a:t>Παράδειγμα απόδοσης κρυφής μνήμης</a:t>
            </a:r>
            <a:endParaRPr lang="en-AU" altLang="el-GR" sz="3200"/>
          </a:p>
        </p:txBody>
      </p:sp>
      <p:sp>
        <p:nvSpPr>
          <p:cNvPr id="136196" name="Rectangle 5">
            <a:extLst>
              <a:ext uri="{FF2B5EF4-FFF2-40B4-BE49-F238E27FC236}">
                <a16:creationId xmlns:a16="http://schemas.microsoft.com/office/drawing/2014/main" id="{CD9908EE-9F98-AB54-BC2E-D0B4DE753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>
                <a:solidFill>
                  <a:srgbClr val="001D53"/>
                </a:solidFill>
              </a:rPr>
              <a:t>Δίνονται </a:t>
            </a:r>
            <a:endParaRPr lang="en-US" altLang="el-GR" sz="2400">
              <a:solidFill>
                <a:srgbClr val="001D53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altLang="el-GR" sz="2000"/>
              <a:t>Ρυθμός αστοχίας κρυφής μνήμης εντολών (</a:t>
            </a:r>
            <a:r>
              <a:rPr lang="en-US" altLang="el-GR" sz="2000"/>
              <a:t>I-cache</a:t>
            </a:r>
            <a:r>
              <a:rPr lang="el-GR" altLang="el-GR" sz="2000"/>
              <a:t>)</a:t>
            </a:r>
            <a:r>
              <a:rPr lang="en-US" altLang="el-GR" sz="2000"/>
              <a:t> = 2%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000"/>
              <a:t>Ρυθμός αστοχίας κρυφής μνήμης δεδομένων (</a:t>
            </a:r>
            <a:r>
              <a:rPr lang="en-US" altLang="el-GR" sz="2000"/>
              <a:t>D-cache</a:t>
            </a:r>
            <a:r>
              <a:rPr lang="el-GR" altLang="el-GR" sz="2000"/>
              <a:t>)</a:t>
            </a:r>
            <a:r>
              <a:rPr lang="en-US" altLang="el-GR" sz="2000"/>
              <a:t> = 4%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000"/>
              <a:t>Ποινή αστοχίας </a:t>
            </a:r>
            <a:r>
              <a:rPr lang="en-US" altLang="el-GR" sz="2000"/>
              <a:t>= 100 </a:t>
            </a:r>
            <a:r>
              <a:rPr lang="el-GR" altLang="el-GR" sz="2000"/>
              <a:t>κύκλοι</a:t>
            </a:r>
            <a:endParaRPr lang="en-US" altLang="el-GR" sz="2000"/>
          </a:p>
          <a:p>
            <a:pPr lvl="1" eaLnBrk="1" hangingPunct="1">
              <a:lnSpc>
                <a:spcPct val="80000"/>
              </a:lnSpc>
            </a:pPr>
            <a:r>
              <a:rPr lang="el-GR" altLang="el-GR" sz="2000"/>
              <a:t>Βασικό </a:t>
            </a:r>
            <a:r>
              <a:rPr lang="en-US" altLang="el-GR" sz="2000"/>
              <a:t>CPI (</a:t>
            </a:r>
            <a:r>
              <a:rPr lang="el-GR" altLang="el-GR" sz="2000"/>
              <a:t>ιδανική κρυφή μνήμη</a:t>
            </a:r>
            <a:r>
              <a:rPr lang="en-US" altLang="el-GR" sz="2000"/>
              <a:t>) = 2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000"/>
              <a:t>Οι εντολές </a:t>
            </a:r>
            <a:r>
              <a:rPr lang="en-US" altLang="el-GR" sz="2000"/>
              <a:t>load &amp; store</a:t>
            </a:r>
            <a:r>
              <a:rPr lang="el-GR" altLang="el-GR" sz="2000"/>
              <a:t> είναι το </a:t>
            </a:r>
            <a:r>
              <a:rPr lang="en-US" altLang="el-GR" sz="2000"/>
              <a:t>36% </a:t>
            </a:r>
            <a:r>
              <a:rPr lang="el-GR" altLang="el-GR" sz="2000"/>
              <a:t>των εντολών</a:t>
            </a:r>
            <a:endParaRPr lang="en-US" altLang="el-GR" sz="2000"/>
          </a:p>
          <a:p>
            <a:pPr eaLnBrk="1" hangingPunct="1">
              <a:lnSpc>
                <a:spcPct val="80000"/>
              </a:lnSpc>
            </a:pPr>
            <a:endParaRPr lang="en-US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l-GR" sz="2400">
                <a:solidFill>
                  <a:srgbClr val="001D53"/>
                </a:solidFill>
              </a:rPr>
              <a:t>Κύκλοι αστοχίας ανά εντολή </a:t>
            </a:r>
            <a:endParaRPr lang="en-US" altLang="el-GR" sz="2400">
              <a:solidFill>
                <a:srgbClr val="001D53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l-GR" sz="2000"/>
              <a:t>I-cache: 0.02 × 100 = 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l-GR" sz="2000"/>
              <a:t>D-cache: 0.36 × 0.04 × 100 = 1.44</a:t>
            </a:r>
          </a:p>
          <a:p>
            <a:pPr eaLnBrk="1" hangingPunct="1">
              <a:lnSpc>
                <a:spcPct val="80000"/>
              </a:lnSpc>
            </a:pPr>
            <a:endParaRPr lang="en-US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l-GR" sz="2400">
                <a:solidFill>
                  <a:srgbClr val="001D53"/>
                </a:solidFill>
              </a:rPr>
              <a:t>Πραγματικό</a:t>
            </a:r>
            <a:r>
              <a:rPr lang="en-US" altLang="el-GR" sz="2400">
                <a:solidFill>
                  <a:srgbClr val="001D53"/>
                </a:solidFill>
              </a:rPr>
              <a:t> CPI = 2 + 2 + 1.44 = 5.44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000"/>
              <a:t>Η ιδανική </a:t>
            </a:r>
            <a:r>
              <a:rPr lang="en-US" altLang="el-GR" sz="2000"/>
              <a:t>CPU </a:t>
            </a:r>
            <a:r>
              <a:rPr lang="el-GR" altLang="el-GR" sz="2000"/>
              <a:t>είναι</a:t>
            </a:r>
            <a:r>
              <a:rPr lang="en-US" altLang="el-GR" sz="2000"/>
              <a:t> 5.44/2 =2.72 </a:t>
            </a:r>
            <a:r>
              <a:rPr lang="el-GR" altLang="el-GR" sz="2000"/>
              <a:t>φορές ταχύτερη</a:t>
            </a:r>
            <a:endParaRPr lang="en-AU" altLang="el-GR" sz="2000"/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oter Placeholder 3">
            <a:extLst>
              <a:ext uri="{FF2B5EF4-FFF2-40B4-BE49-F238E27FC236}">
                <a16:creationId xmlns:a16="http://schemas.microsoft.com/office/drawing/2014/main" id="{F2B9656B-534D-C266-8A3A-AB49062C25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E98B6C85-B444-443B-B8CF-BCFF1400641E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AFBA0AA6-6305-FF10-6D88-8425A980B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Μέσος χρόνος προσπέλασης</a:t>
            </a:r>
            <a:endParaRPr lang="en-AU" altLang="el-GR"/>
          </a:p>
        </p:txBody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5EFB469E-F947-2581-DD93-ACDDDD74E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400">
                <a:solidFill>
                  <a:srgbClr val="001D53"/>
                </a:solidFill>
              </a:rPr>
              <a:t>Ο χρόνος ευστοχίας είναι επίσης σημαντικός για την απόδοση</a:t>
            </a:r>
            <a:endParaRPr lang="en-AU" altLang="el-GR" sz="24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l-GR" sz="1400">
              <a:solidFill>
                <a:srgbClr val="001D5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400">
                <a:solidFill>
                  <a:srgbClr val="001D53"/>
                </a:solidFill>
              </a:rPr>
              <a:t>Μέσος χρόνος προσπέλασης μνήμης (</a:t>
            </a:r>
            <a:r>
              <a:rPr lang="en-AU" altLang="el-GR" sz="2400">
                <a:solidFill>
                  <a:srgbClr val="001D53"/>
                </a:solidFill>
              </a:rPr>
              <a:t>Average memory access time </a:t>
            </a:r>
            <a:r>
              <a:rPr lang="el-GR" altLang="el-GR" sz="2400">
                <a:solidFill>
                  <a:srgbClr val="001D53"/>
                </a:solidFill>
              </a:rPr>
              <a:t>– </a:t>
            </a:r>
            <a:r>
              <a:rPr lang="en-AU" altLang="el-GR" sz="2400">
                <a:solidFill>
                  <a:srgbClr val="001D53"/>
                </a:solidFill>
              </a:rPr>
              <a:t>AMAT)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l-GR" sz="2200"/>
              <a:t>AMAT = </a:t>
            </a:r>
            <a:r>
              <a:rPr lang="el-GR" altLang="el-GR" sz="2200"/>
              <a:t>Χρόνος ευστοχίας</a:t>
            </a:r>
            <a:r>
              <a:rPr lang="en-AU" altLang="el-GR" sz="2200"/>
              <a:t> + </a:t>
            </a:r>
            <a:r>
              <a:rPr lang="el-GR" altLang="el-GR" sz="2200"/>
              <a:t>Ρυθμός αστοχίας</a:t>
            </a:r>
            <a:r>
              <a:rPr lang="en-AU" altLang="el-GR" sz="2200"/>
              <a:t> </a:t>
            </a:r>
            <a:r>
              <a:rPr lang="en-US" altLang="el-GR" sz="2200">
                <a:cs typeface="Arial" panose="020B0604020202020204" pitchFamily="34" charset="0"/>
              </a:rPr>
              <a:t>× </a:t>
            </a:r>
            <a:r>
              <a:rPr lang="el-GR" altLang="el-GR" sz="2200">
                <a:cs typeface="Arial" panose="020B0604020202020204" pitchFamily="34" charset="0"/>
              </a:rPr>
              <a:t>Ποινή αστοχίας</a:t>
            </a:r>
            <a:endParaRPr lang="en-US" altLang="el-GR" sz="22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l-GR" sz="1600">
              <a:solidFill>
                <a:srgbClr val="001D53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400">
                <a:solidFill>
                  <a:srgbClr val="001D53"/>
                </a:solidFill>
                <a:cs typeface="Arial" panose="020B0604020202020204" pitchFamily="34" charset="0"/>
              </a:rPr>
              <a:t>Παράδειγμα</a:t>
            </a:r>
            <a:endParaRPr lang="en-US" altLang="el-GR" sz="2400">
              <a:solidFill>
                <a:srgbClr val="001D53"/>
              </a:solidFill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l-GR" sz="2200">
                <a:cs typeface="Arial" panose="020B0604020202020204" pitchFamily="34" charset="0"/>
              </a:rPr>
              <a:t>CPU </a:t>
            </a:r>
            <a:r>
              <a:rPr lang="el-GR" altLang="el-GR" sz="2200">
                <a:cs typeface="Arial" panose="020B0604020202020204" pitchFamily="34" charset="0"/>
              </a:rPr>
              <a:t>με ρολόι του </a:t>
            </a:r>
            <a:r>
              <a:rPr lang="en-US" altLang="el-GR" sz="2200">
                <a:cs typeface="Arial" panose="020B0604020202020204" pitchFamily="34" charset="0"/>
              </a:rPr>
              <a:t>1</a:t>
            </a:r>
            <a:r>
              <a:rPr lang="el-GR" altLang="el-GR" sz="2200">
                <a:cs typeface="Arial" panose="020B0604020202020204" pitchFamily="34" charset="0"/>
              </a:rPr>
              <a:t> </a:t>
            </a:r>
            <a:r>
              <a:rPr lang="en-US" altLang="el-GR" sz="2200">
                <a:cs typeface="Arial" panose="020B0604020202020204" pitchFamily="34" charset="0"/>
              </a:rPr>
              <a:t>ns, </a:t>
            </a:r>
            <a:r>
              <a:rPr lang="el-GR" altLang="el-GR" sz="2200">
                <a:cs typeface="Arial" panose="020B0604020202020204" pitchFamily="34" charset="0"/>
              </a:rPr>
              <a:t>χρόνο ευστοχίας</a:t>
            </a:r>
            <a:r>
              <a:rPr lang="en-US" altLang="el-GR" sz="2200">
                <a:cs typeface="Arial" panose="020B0604020202020204" pitchFamily="34" charset="0"/>
              </a:rPr>
              <a:t> = 1 </a:t>
            </a:r>
            <a:r>
              <a:rPr lang="el-GR" altLang="el-GR" sz="2200">
                <a:cs typeface="Arial" panose="020B0604020202020204" pitchFamily="34" charset="0"/>
              </a:rPr>
              <a:t>κύκλος</a:t>
            </a:r>
            <a:r>
              <a:rPr lang="en-US" altLang="el-GR" sz="2200">
                <a:cs typeface="Arial" panose="020B0604020202020204" pitchFamily="34" charset="0"/>
              </a:rPr>
              <a:t>, </a:t>
            </a:r>
            <a:r>
              <a:rPr lang="el-GR" altLang="el-GR" sz="2200">
                <a:cs typeface="Arial" panose="020B0604020202020204" pitchFamily="34" charset="0"/>
              </a:rPr>
              <a:t>ποινή αστοχίας</a:t>
            </a:r>
            <a:r>
              <a:rPr lang="en-US" altLang="el-GR" sz="2200">
                <a:cs typeface="Arial" panose="020B0604020202020204" pitchFamily="34" charset="0"/>
              </a:rPr>
              <a:t> = 20 </a:t>
            </a:r>
            <a:r>
              <a:rPr lang="el-GR" altLang="el-GR" sz="2200">
                <a:cs typeface="Arial" panose="020B0604020202020204" pitchFamily="34" charset="0"/>
              </a:rPr>
              <a:t>κύκλοι</a:t>
            </a:r>
            <a:r>
              <a:rPr lang="en-US" altLang="el-GR" sz="2200">
                <a:cs typeface="Arial" panose="020B0604020202020204" pitchFamily="34" charset="0"/>
              </a:rPr>
              <a:t>, </a:t>
            </a:r>
            <a:r>
              <a:rPr lang="el-GR" altLang="el-GR" sz="2200">
                <a:cs typeface="Arial" panose="020B0604020202020204" pitchFamily="34" charset="0"/>
              </a:rPr>
              <a:t>ρυθμός αστοχίας </a:t>
            </a:r>
            <a:r>
              <a:rPr lang="en-US" altLang="el-GR" sz="2200">
                <a:cs typeface="Arial" panose="020B0604020202020204" pitchFamily="34" charset="0"/>
              </a:rPr>
              <a:t>I-cache = 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200">
                <a:cs typeface="Arial" panose="020B0604020202020204" pitchFamily="34" charset="0"/>
              </a:rPr>
              <a:t>AMAT = 1 + 0.05 × 20 = 2ns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l-GR">
                <a:cs typeface="Arial" panose="020B0604020202020204" pitchFamily="34" charset="0"/>
              </a:rPr>
              <a:t>2 </a:t>
            </a:r>
            <a:r>
              <a:rPr lang="el-GR" altLang="el-GR">
                <a:cs typeface="Arial" panose="020B0604020202020204" pitchFamily="34" charset="0"/>
              </a:rPr>
              <a:t>κύκλοι ανά εντολή </a:t>
            </a:r>
            <a:endParaRPr lang="en-US" altLang="el-GR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Footer Placeholder 3">
            <a:extLst>
              <a:ext uri="{FF2B5EF4-FFF2-40B4-BE49-F238E27FC236}">
                <a16:creationId xmlns:a16="http://schemas.microsoft.com/office/drawing/2014/main" id="{6FF0A194-A3C1-1831-C7FF-8292A08D78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01FC6A37-948B-4D97-83D3-3DFF035E1460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140291" name="Rectangle 4">
            <a:extLst>
              <a:ext uri="{FF2B5EF4-FFF2-40B4-BE49-F238E27FC236}">
                <a16:creationId xmlns:a16="http://schemas.microsoft.com/office/drawing/2014/main" id="{A0BDE1D0-BD73-1D9C-35C6-96949652A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Περίληψη της απόδοσης</a:t>
            </a:r>
            <a:endParaRPr lang="en-AU" altLang="el-GR"/>
          </a:p>
        </p:txBody>
      </p:sp>
      <p:sp>
        <p:nvSpPr>
          <p:cNvPr id="140292" name="Rectangle 5">
            <a:extLst>
              <a:ext uri="{FF2B5EF4-FFF2-40B4-BE49-F238E27FC236}">
                <a16:creationId xmlns:a16="http://schemas.microsoft.com/office/drawing/2014/main" id="{169433B3-D9D4-787C-7B99-11B9EBBCF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86775" cy="5111750"/>
          </a:xfrm>
        </p:spPr>
        <p:txBody>
          <a:bodyPr/>
          <a:lstStyle/>
          <a:p>
            <a:pPr eaLnBrk="1" hangingPunct="1"/>
            <a:r>
              <a:rPr lang="el-GR" altLang="el-GR" sz="2400">
                <a:solidFill>
                  <a:srgbClr val="001D53"/>
                </a:solidFill>
              </a:rPr>
              <a:t>Όταν αυξάνει η απόδοση της </a:t>
            </a:r>
            <a:r>
              <a:rPr lang="en-US" altLang="el-GR" sz="2400">
                <a:solidFill>
                  <a:srgbClr val="001D53"/>
                </a:solidFill>
              </a:rPr>
              <a:t>CPU</a:t>
            </a:r>
          </a:p>
          <a:p>
            <a:pPr lvl="1" eaLnBrk="1" hangingPunct="1"/>
            <a:r>
              <a:rPr lang="el-GR" altLang="el-GR" sz="2000"/>
              <a:t>Η ποινή αστοχίας γίνεται πιο σημαντική</a:t>
            </a:r>
            <a:endParaRPr lang="en-US" altLang="el-GR" sz="2000"/>
          </a:p>
          <a:p>
            <a:pPr eaLnBrk="1" hangingPunct="1"/>
            <a:endParaRPr lang="en-US" altLang="el-GR" sz="240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>
                <a:solidFill>
                  <a:srgbClr val="001D53"/>
                </a:solidFill>
              </a:rPr>
              <a:t>Μείωση του βασικού </a:t>
            </a:r>
            <a:r>
              <a:rPr lang="en-US" altLang="el-GR" sz="2400">
                <a:solidFill>
                  <a:srgbClr val="001D53"/>
                </a:solidFill>
              </a:rPr>
              <a:t>CPI</a:t>
            </a:r>
          </a:p>
          <a:p>
            <a:pPr lvl="1" eaLnBrk="1" hangingPunct="1"/>
            <a:r>
              <a:rPr lang="el-GR" altLang="el-GR" sz="2000"/>
              <a:t>Μεγαλύτερο ποσοστό του χρόνου δαπανάται σε καθυστερήσεις μνήμης</a:t>
            </a:r>
            <a:endParaRPr lang="en-US" altLang="el-GR" sz="2000"/>
          </a:p>
          <a:p>
            <a:pPr eaLnBrk="1" hangingPunct="1"/>
            <a:endParaRPr lang="en-US" altLang="el-GR" sz="240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>
                <a:solidFill>
                  <a:srgbClr val="001D53"/>
                </a:solidFill>
              </a:rPr>
              <a:t>Αύξηση του ρυθμού ρολογιού</a:t>
            </a:r>
            <a:endParaRPr lang="en-US" altLang="el-GR" sz="2400">
              <a:solidFill>
                <a:srgbClr val="001D53"/>
              </a:solidFill>
            </a:endParaRPr>
          </a:p>
          <a:p>
            <a:pPr lvl="1" eaLnBrk="1" hangingPunct="1"/>
            <a:r>
              <a:rPr lang="el-GR" altLang="el-GR" sz="2000"/>
              <a:t>Οι καθυστερήσεις μνήμης αποτελούν περισσότερους κύκλους </a:t>
            </a:r>
            <a:r>
              <a:rPr lang="en-US" altLang="el-GR" sz="2000"/>
              <a:t>CPU</a:t>
            </a:r>
          </a:p>
          <a:p>
            <a:pPr eaLnBrk="1" hangingPunct="1"/>
            <a:endParaRPr lang="en-US" altLang="el-GR" sz="2400">
              <a:solidFill>
                <a:srgbClr val="001D53"/>
              </a:solidFill>
            </a:endParaRPr>
          </a:p>
          <a:p>
            <a:pPr eaLnBrk="1" hangingPunct="1"/>
            <a:r>
              <a:rPr lang="el-GR" altLang="el-GR" sz="2400">
                <a:solidFill>
                  <a:srgbClr val="001D53"/>
                </a:solidFill>
              </a:rPr>
              <a:t>Δεν μπορούμε να αγνοήσουμε τη συμπεριφορά της κρυφής μνήμης όταν αξιολογούμε την απόδοση του συστήματος</a:t>
            </a:r>
            <a:endParaRPr lang="en-AU" altLang="el-GR" sz="2400">
              <a:solidFill>
                <a:srgbClr val="001D53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D:\gizopoulos\Projects\Books\Cod4-Kleidarithmos\Figs-for-PPTs\COD_VOLA_PNGs\CHAPTER 5\05_02.png">
            <a:extLst>
              <a:ext uri="{FF2B5EF4-FFF2-40B4-BE49-F238E27FC236}">
                <a16:creationId xmlns:a16="http://schemas.microsoft.com/office/drawing/2014/main" id="{A60B54E2-2308-7351-4B65-088E2BB16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566988"/>
            <a:ext cx="3313113" cy="352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Footer Placeholder 4">
            <a:extLst>
              <a:ext uri="{FF2B5EF4-FFF2-40B4-BE49-F238E27FC236}">
                <a16:creationId xmlns:a16="http://schemas.microsoft.com/office/drawing/2014/main" id="{752A381B-9324-2916-0D55-C46364182A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87FE2DE0-89F8-4467-8040-47F9BAA503F2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CBE75E79-7B21-EA30-A86E-E04B964E3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719"/>
            <a:ext cx="8259762" cy="646331"/>
          </a:xfrm>
        </p:spPr>
        <p:txBody>
          <a:bodyPr/>
          <a:lstStyle/>
          <a:p>
            <a:pPr eaLnBrk="1" hangingPunct="1"/>
            <a:r>
              <a:rPr lang="el-GR" altLang="el-GR" sz="3600" dirty="0">
                <a:solidFill>
                  <a:srgbClr val="C00000"/>
                </a:solidFill>
              </a:rPr>
              <a:t>Επίπεδα ιεραρχίας μνήμης</a:t>
            </a:r>
            <a:endParaRPr lang="en-AU" altLang="el-GR" sz="3600" dirty="0">
              <a:solidFill>
                <a:srgbClr val="C00000"/>
              </a:solidFill>
            </a:endParaRP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D5EE3138-E18D-9EA4-7B3E-E9CD057210E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411413" y="1125538"/>
            <a:ext cx="6624637" cy="5111750"/>
          </a:xfrm>
        </p:spPr>
        <p:txBody>
          <a:bodyPr/>
          <a:lstStyle/>
          <a:p>
            <a:pPr eaLnBrk="1" hangingPunct="1"/>
            <a:endParaRPr lang="en-US" altLang="el-GR" sz="2000"/>
          </a:p>
          <a:p>
            <a:pPr eaLnBrk="1" hangingPunct="1"/>
            <a:r>
              <a:rPr lang="el-GR" altLang="el-GR" sz="2400" b="1"/>
              <a:t>Αν τα δεδομένα που προσπελαύνονται απουσιάζουν</a:t>
            </a:r>
            <a:endParaRPr lang="en-US" altLang="el-GR" sz="2400" b="1"/>
          </a:p>
          <a:p>
            <a:pPr lvl="1" eaLnBrk="1" hangingPunct="1"/>
            <a:r>
              <a:rPr lang="el-GR" altLang="el-GR" sz="2000" b="1">
                <a:solidFill>
                  <a:srgbClr val="C00000"/>
                </a:solidFill>
              </a:rPr>
              <a:t>Αστοχία (</a:t>
            </a:r>
            <a:r>
              <a:rPr lang="en-US" altLang="el-GR" sz="2000" b="1">
                <a:solidFill>
                  <a:srgbClr val="C00000"/>
                </a:solidFill>
              </a:rPr>
              <a:t>miss)</a:t>
            </a:r>
            <a:r>
              <a:rPr lang="en-US" altLang="el-GR" sz="2000">
                <a:solidFill>
                  <a:srgbClr val="C00000"/>
                </a:solidFill>
              </a:rPr>
              <a:t>: </a:t>
            </a:r>
            <a:r>
              <a:rPr lang="el-GR" altLang="el-GR" sz="2000"/>
              <a:t>το μπλοκ αντιγράφεται από το χαμηλότερο επίπεδο</a:t>
            </a:r>
            <a:endParaRPr lang="en-US" altLang="el-GR" sz="2000"/>
          </a:p>
          <a:p>
            <a:pPr lvl="2" eaLnBrk="1" hangingPunct="1"/>
            <a:r>
              <a:rPr lang="el-GR" altLang="el-GR" sz="1800" b="1"/>
              <a:t>Απαιτούμενος χρόνος</a:t>
            </a:r>
            <a:r>
              <a:rPr lang="en-US" altLang="el-GR" sz="1800"/>
              <a:t>: </a:t>
            </a:r>
            <a:r>
              <a:rPr lang="el-GR" altLang="el-GR" sz="1800">
                <a:solidFill>
                  <a:srgbClr val="C00000"/>
                </a:solidFill>
              </a:rPr>
              <a:t>ποινή αστοχίας (</a:t>
            </a:r>
            <a:r>
              <a:rPr lang="en-US" altLang="el-GR" sz="1800">
                <a:solidFill>
                  <a:srgbClr val="C00000"/>
                </a:solidFill>
              </a:rPr>
              <a:t>miss penalty</a:t>
            </a:r>
            <a:r>
              <a:rPr lang="el-GR" altLang="el-GR" sz="1800">
                <a:solidFill>
                  <a:srgbClr val="C00000"/>
                </a:solidFill>
              </a:rPr>
              <a:t>)</a:t>
            </a:r>
            <a:endParaRPr lang="en-US" altLang="el-GR" sz="1800">
              <a:solidFill>
                <a:srgbClr val="C00000"/>
              </a:solidFill>
            </a:endParaRPr>
          </a:p>
          <a:p>
            <a:pPr lvl="2" eaLnBrk="1" hangingPunct="1"/>
            <a:r>
              <a:rPr lang="el-GR" altLang="el-GR" sz="1800">
                <a:solidFill>
                  <a:srgbClr val="C00000"/>
                </a:solidFill>
              </a:rPr>
              <a:t>Λόγος αστοχίας (</a:t>
            </a:r>
            <a:r>
              <a:rPr lang="en-US" altLang="el-GR" sz="1800">
                <a:solidFill>
                  <a:srgbClr val="C00000"/>
                </a:solidFill>
              </a:rPr>
              <a:t>miss ratio</a:t>
            </a:r>
            <a:r>
              <a:rPr lang="el-GR" altLang="el-GR" sz="1800">
                <a:solidFill>
                  <a:srgbClr val="C00000"/>
                </a:solidFill>
              </a:rPr>
              <a:t>)</a:t>
            </a:r>
            <a:r>
              <a:rPr lang="en-US" altLang="el-GR" sz="1800">
                <a:solidFill>
                  <a:srgbClr val="C00000"/>
                </a:solidFill>
              </a:rPr>
              <a:t>: </a:t>
            </a:r>
            <a:r>
              <a:rPr lang="el-GR" altLang="el-GR" sz="1800" b="1"/>
              <a:t>αστοχίες/προσπελάσεις </a:t>
            </a:r>
            <a:r>
              <a:rPr lang="en-US" altLang="el-GR" sz="1800" b="1"/>
              <a:t>= 1 – </a:t>
            </a:r>
            <a:r>
              <a:rPr lang="el-GR" altLang="el-GR" sz="1800" b="1"/>
              <a:t>λόγος ευστοχίας</a:t>
            </a:r>
            <a:endParaRPr lang="en-US" altLang="el-GR" sz="1800" b="1"/>
          </a:p>
          <a:p>
            <a:pPr lvl="1" eaLnBrk="1" hangingPunct="1"/>
            <a:endParaRPr lang="el-GR" altLang="el-GR" sz="1800"/>
          </a:p>
          <a:p>
            <a:pPr lvl="1" eaLnBrk="1" hangingPunct="1"/>
            <a:endParaRPr lang="el-GR" altLang="el-GR" sz="2000"/>
          </a:p>
          <a:p>
            <a:pPr lvl="1" eaLnBrk="1" hangingPunct="1"/>
            <a:r>
              <a:rPr lang="el-GR" altLang="el-GR" sz="2000"/>
              <a:t>Στη συνέχεια τα δεδομένα παρέχονται από το κοντινότερο στον επεξεργαστή επίπεδο</a:t>
            </a:r>
            <a:endParaRPr lang="en-AU" altLang="el-G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>
            <a:extLst>
              <a:ext uri="{FF2B5EF4-FFF2-40B4-BE49-F238E27FC236}">
                <a16:creationId xmlns:a16="http://schemas.microsoft.com/office/drawing/2014/main" id="{68B59920-5A9C-88F0-2593-A55F413545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9628CBA3-F2BF-46D6-8B9B-41524224BB16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27651" name="Rectangle 7">
            <a:extLst>
              <a:ext uri="{FF2B5EF4-FFF2-40B4-BE49-F238E27FC236}">
                <a16:creationId xmlns:a16="http://schemas.microsoft.com/office/drawing/2014/main" id="{158C1A17-52FB-8238-6AF9-AC3E95BF3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8113"/>
            <a:ext cx="8259762" cy="769937"/>
          </a:xfrm>
        </p:spPr>
        <p:txBody>
          <a:bodyPr/>
          <a:lstStyle/>
          <a:p>
            <a:pPr eaLnBrk="1" hangingPunct="1"/>
            <a:r>
              <a:rPr lang="el-GR" altLang="el-GR"/>
              <a:t>Κρυφή μνήμη (</a:t>
            </a:r>
            <a:r>
              <a:rPr lang="en-US" altLang="el-GR" sz="4000"/>
              <a:t>cache memory</a:t>
            </a:r>
            <a:r>
              <a:rPr lang="en-US" altLang="el-GR"/>
              <a:t>)</a:t>
            </a:r>
            <a:endParaRPr lang="en-AU" altLang="el-GR"/>
          </a:p>
        </p:txBody>
      </p:sp>
      <p:sp>
        <p:nvSpPr>
          <p:cNvPr id="18436" name="Rectangle 8">
            <a:extLst>
              <a:ext uri="{FF2B5EF4-FFF2-40B4-BE49-F238E27FC236}">
                <a16:creationId xmlns:a16="http://schemas.microsoft.com/office/drawing/2014/main" id="{37AFF505-FFA9-07ED-8D4E-30CC04F82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276475"/>
          </a:xfrm>
        </p:spPr>
        <p:txBody>
          <a:bodyPr/>
          <a:lstStyle/>
          <a:p>
            <a:pPr eaLnBrk="1" hangingPunct="1"/>
            <a:r>
              <a:rPr lang="el-GR" altLang="el-GR" sz="2400"/>
              <a:t>Κρυφή μνήμη </a:t>
            </a:r>
            <a:r>
              <a:rPr lang="en-US" altLang="el-GR" sz="2400"/>
              <a:t>(cache memory)</a:t>
            </a:r>
          </a:p>
          <a:p>
            <a:pPr lvl="1" eaLnBrk="1" hangingPunct="1"/>
            <a:r>
              <a:rPr lang="el-GR" altLang="el-GR" sz="2000"/>
              <a:t>Το επίπεδο της ιεραρχίας μνήμης που είναι πλησιέστερα στη </a:t>
            </a:r>
            <a:r>
              <a:rPr lang="en-US" altLang="el-GR" sz="2000"/>
              <a:t>CPU</a:t>
            </a:r>
          </a:p>
          <a:p>
            <a:pPr eaLnBrk="1" hangingPunct="1"/>
            <a:r>
              <a:rPr lang="el-GR" altLang="el-GR" sz="2400"/>
              <a:t>Δεδομένες προσπελάσεις</a:t>
            </a:r>
            <a:r>
              <a:rPr lang="en-US" altLang="el-GR" sz="2400"/>
              <a:t> (</a:t>
            </a:r>
            <a:r>
              <a:rPr lang="el-GR" altLang="el-GR" sz="2400"/>
              <a:t>διευθύνσεις):</a:t>
            </a:r>
            <a:r>
              <a:rPr lang="en-US" altLang="el-GR" sz="2400"/>
              <a:t> X</a:t>
            </a:r>
            <a:r>
              <a:rPr lang="en-US" altLang="el-GR" sz="2400" baseline="-25000"/>
              <a:t>1</a:t>
            </a:r>
            <a:r>
              <a:rPr lang="en-US" altLang="el-GR" sz="2400"/>
              <a:t>, …, X</a:t>
            </a:r>
            <a:r>
              <a:rPr lang="en-US" altLang="el-GR" sz="2400" baseline="-25000"/>
              <a:t>n–1</a:t>
            </a:r>
            <a:r>
              <a:rPr lang="en-US" altLang="el-GR" sz="2400"/>
              <a:t>, X</a:t>
            </a:r>
            <a:r>
              <a:rPr lang="en-US" altLang="el-GR" sz="2400" baseline="-25000"/>
              <a:t>n</a:t>
            </a:r>
            <a:endParaRPr lang="en-AU" altLang="el-GR" sz="2400" baseline="-25000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5C798E02-8C00-6C40-1865-4DE06FA3F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402013"/>
            <a:ext cx="3811588" cy="29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l-GR" altLang="el-GR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Πώς γνωρίζουμε αν τα δεδομένα είναι παρόντα στη </a:t>
            </a:r>
            <a:r>
              <a:rPr lang="en-US" altLang="el-GR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cache;</a:t>
            </a:r>
          </a:p>
          <a:p>
            <a:pPr algn="just" eaLnBrk="1" hangingPunct="1"/>
            <a:endParaRPr lang="el-GR" altLang="el-GR" sz="24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l-GR" altLang="el-GR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Πως εντοπίζουμε τη θέση τους στη </a:t>
            </a:r>
            <a:r>
              <a:rPr lang="en-US" altLang="el-GR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cache;</a:t>
            </a:r>
          </a:p>
        </p:txBody>
      </p:sp>
      <p:pic>
        <p:nvPicPr>
          <p:cNvPr id="19462" name="Picture 8" descr="D:\gizopoulos\Projects\Books\Cod4-Kleidarithmos\Figs-for-PPTs\COD_VOLA_PNGs\CHAPTER 5\05_04.png">
            <a:extLst>
              <a:ext uri="{FF2B5EF4-FFF2-40B4-BE49-F238E27FC236}">
                <a16:creationId xmlns:a16="http://schemas.microsoft.com/office/drawing/2014/main" id="{45784B85-7E33-95E6-9637-CAAA2FE95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194050"/>
            <a:ext cx="47625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>
            <a:extLst>
              <a:ext uri="{FF2B5EF4-FFF2-40B4-BE49-F238E27FC236}">
                <a16:creationId xmlns:a16="http://schemas.microsoft.com/office/drawing/2014/main" id="{CF9EF17E-7081-6DC8-8144-E459C8F0D6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>
                <a:solidFill>
                  <a:schemeClr val="tx1"/>
                </a:solidFill>
              </a:rPr>
              <a:t>Κεφάλαιο </a:t>
            </a:r>
            <a:r>
              <a:rPr lang="en-AU" altLang="el-GR" sz="1400">
                <a:solidFill>
                  <a:schemeClr val="tx1"/>
                </a:solidFill>
              </a:rPr>
              <a:t>5 — </a:t>
            </a:r>
            <a:r>
              <a:rPr lang="el-GR" altLang="el-GR" sz="1400">
                <a:solidFill>
                  <a:schemeClr val="tx1"/>
                </a:solidFill>
              </a:rPr>
              <a:t>Μεγάλη και γρήγορη</a:t>
            </a:r>
            <a:r>
              <a:rPr lang="en-AU" altLang="el-GR" sz="1400">
                <a:solidFill>
                  <a:schemeClr val="tx1"/>
                </a:solidFill>
              </a:rPr>
              <a:t>: </a:t>
            </a:r>
            <a:r>
              <a:rPr lang="el-GR" altLang="el-GR" sz="1400">
                <a:solidFill>
                  <a:schemeClr val="tx1"/>
                </a:solidFill>
              </a:rPr>
              <a:t>αξιοποίηση της ιεραρχίας μνήμης </a:t>
            </a:r>
            <a:r>
              <a:rPr lang="en-AU" altLang="el-GR" sz="1400">
                <a:solidFill>
                  <a:schemeClr val="tx1"/>
                </a:solidFill>
              </a:rPr>
              <a:t>— </a:t>
            </a:r>
            <a:fld id="{3FFE8B78-4745-4E46-83F5-8E081388B53F}" type="slidenum">
              <a:rPr lang="en-AU" altLang="el-GR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AU" altLang="el-GR" sz="1400">
              <a:solidFill>
                <a:schemeClr val="tx1"/>
              </a:solidFill>
            </a:endParaRPr>
          </a:p>
        </p:txBody>
      </p:sp>
      <p:sp>
        <p:nvSpPr>
          <p:cNvPr id="29699" name="Rectangle 6">
            <a:extLst>
              <a:ext uri="{FF2B5EF4-FFF2-40B4-BE49-F238E27FC236}">
                <a16:creationId xmlns:a16="http://schemas.microsoft.com/office/drawing/2014/main" id="{69B642AB-CDF7-9C60-CDB6-1E0634797F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pPr eaLnBrk="1" hangingPunct="1"/>
            <a:r>
              <a:rPr lang="el-GR" altLang="el-GR" dirty="0"/>
              <a:t>Κρυφή μνήμη άμεσης απεικόνισης</a:t>
            </a:r>
            <a:endParaRPr lang="en-AU" altLang="el-GR" dirty="0"/>
          </a:p>
        </p:txBody>
      </p:sp>
      <p:sp>
        <p:nvSpPr>
          <p:cNvPr id="19460" name="Rectangle 7">
            <a:extLst>
              <a:ext uri="{FF2B5EF4-FFF2-40B4-BE49-F238E27FC236}">
                <a16:creationId xmlns:a16="http://schemas.microsoft.com/office/drawing/2014/main" id="{DF4631EB-9132-96D5-C2BE-B5596F29B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5" y="1125538"/>
            <a:ext cx="8487544" cy="18018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dirty="0"/>
              <a:t>Η θέση του δεδομένου στη </a:t>
            </a:r>
            <a:r>
              <a:rPr lang="en-US" altLang="el-GR" dirty="0"/>
              <a:t>cache</a:t>
            </a:r>
            <a:r>
              <a:rPr lang="el-GR" altLang="el-GR" dirty="0"/>
              <a:t> καθορίζεται από τη διεύθυνση του</a:t>
            </a:r>
            <a:r>
              <a:rPr lang="en-US" altLang="el-GR" dirty="0"/>
              <a:t> – </a:t>
            </a:r>
            <a:r>
              <a:rPr lang="el-GR" altLang="el-GR" dirty="0">
                <a:solidFill>
                  <a:srgbClr val="C00000"/>
                </a:solidFill>
              </a:rPr>
              <a:t>Κύριο χαρακτηριστικό κρυφής μνήμης</a:t>
            </a:r>
            <a:endParaRPr lang="en-US" altLang="el-GR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b="1" dirty="0">
                <a:solidFill>
                  <a:srgbClr val="C00000"/>
                </a:solidFill>
              </a:rPr>
              <a:t>Άμεση απεικόνιση (</a:t>
            </a:r>
            <a:r>
              <a:rPr lang="en-US" altLang="el-GR" b="1" dirty="0">
                <a:solidFill>
                  <a:srgbClr val="C00000"/>
                </a:solidFill>
              </a:rPr>
              <a:t>direct map): </a:t>
            </a:r>
            <a:r>
              <a:rPr lang="el-GR" altLang="el-GR" dirty="0"/>
              <a:t>μόνο μία επιλογή θέσης</a:t>
            </a:r>
            <a:endParaRPr lang="en-US" altLang="el-GR" dirty="0"/>
          </a:p>
          <a:p>
            <a:pPr lvl="1" eaLnBrk="1" hangingPunct="1">
              <a:lnSpc>
                <a:spcPct val="90000"/>
              </a:lnSpc>
            </a:pPr>
            <a:r>
              <a:rPr lang="en-US" altLang="el-GR" b="1" dirty="0"/>
              <a:t>(</a:t>
            </a:r>
            <a:r>
              <a:rPr lang="el-GR" altLang="el-GR" b="1" dirty="0"/>
              <a:t>Διεύθυνση μπλοκ</a:t>
            </a:r>
            <a:r>
              <a:rPr lang="en-US" altLang="el-GR" b="1" dirty="0"/>
              <a:t>) mod (</a:t>
            </a:r>
            <a:r>
              <a:rPr lang="el-GR" altLang="el-GR" b="1" dirty="0"/>
              <a:t>#Μπλοκ κρυφής μνήμης</a:t>
            </a:r>
            <a:r>
              <a:rPr lang="en-US" altLang="el-GR" b="1" dirty="0"/>
              <a:t>)</a:t>
            </a:r>
            <a:endParaRPr lang="en-AU" altLang="el-GR" b="1" dirty="0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28ADDE3B-2BE0-6D68-C63A-54012DB8B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0438"/>
            <a:ext cx="3097213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2200">
                <a:solidFill>
                  <a:schemeClr val="tx1"/>
                </a:solidFill>
              </a:rPr>
              <a:t>Μέγεθος του μπλοκ είναι δύναμη του 2</a:t>
            </a:r>
            <a:endParaRPr lang="en-US" altLang="el-GR" sz="2200">
              <a:solidFill>
                <a:schemeClr val="tx1"/>
              </a:solidFill>
            </a:endParaRPr>
          </a:p>
          <a:p>
            <a:pPr eaLnBrk="1" hangingPunct="1"/>
            <a:endParaRPr lang="el-GR" altLang="el-GR" sz="2200">
              <a:solidFill>
                <a:schemeClr val="tx1"/>
              </a:solidFill>
            </a:endParaRPr>
          </a:p>
          <a:p>
            <a:pPr eaLnBrk="1" hangingPunct="1"/>
            <a:r>
              <a:rPr lang="el-GR" altLang="el-GR" sz="2200">
                <a:solidFill>
                  <a:schemeClr val="tx1"/>
                </a:solidFill>
              </a:rPr>
              <a:t>Χρήση των χαμηλής ταξής </a:t>
            </a:r>
            <a:r>
              <a:rPr lang="en-US" altLang="el-GR" sz="2200">
                <a:solidFill>
                  <a:schemeClr val="tx1"/>
                </a:solidFill>
              </a:rPr>
              <a:t>bit</a:t>
            </a:r>
            <a:r>
              <a:rPr lang="el-GR" altLang="el-GR" sz="2200">
                <a:solidFill>
                  <a:schemeClr val="tx1"/>
                </a:solidFill>
              </a:rPr>
              <a:t> της διεύθυνσης</a:t>
            </a:r>
            <a:endParaRPr lang="en-AU" altLang="el-GR" sz="2200">
              <a:solidFill>
                <a:schemeClr val="tx1"/>
              </a:solidFill>
            </a:endParaRPr>
          </a:p>
        </p:txBody>
      </p:sp>
      <p:pic>
        <p:nvPicPr>
          <p:cNvPr id="21510" name="Picture 7" descr="D:\gizopoulos\Projects\Books\Cod4-Kleidarithmos\Figs-for-PPTs\COD_VOLA_PNGs\CHAPTER 5\05_05.png">
            <a:extLst>
              <a:ext uri="{FF2B5EF4-FFF2-40B4-BE49-F238E27FC236}">
                <a16:creationId xmlns:a16="http://schemas.microsoft.com/office/drawing/2014/main" id="{9B2BEB9F-E636-C0B7-DB88-C07F525BA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3357563"/>
            <a:ext cx="43465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F863DF5-3B14-25A7-AB1D-2E2A799790E9}"/>
              </a:ext>
            </a:extLst>
          </p:cNvPr>
          <p:cNvSpPr/>
          <p:nvPr/>
        </p:nvSpPr>
        <p:spPr bwMode="auto">
          <a:xfrm>
            <a:off x="1331640" y="6136069"/>
            <a:ext cx="216024" cy="10542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33158C-8371-B90D-9FB8-51E72642629F}"/>
              </a:ext>
            </a:extLst>
          </p:cNvPr>
          <p:cNvSpPr/>
          <p:nvPr/>
        </p:nvSpPr>
        <p:spPr bwMode="auto">
          <a:xfrm>
            <a:off x="3498002" y="6147889"/>
            <a:ext cx="216024" cy="10542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5B89DF-BE2E-EE11-9B36-B122358C021C}"/>
              </a:ext>
            </a:extLst>
          </p:cNvPr>
          <p:cNvSpPr/>
          <p:nvPr/>
        </p:nvSpPr>
        <p:spPr bwMode="auto">
          <a:xfrm>
            <a:off x="2411760" y="6147889"/>
            <a:ext cx="216024" cy="10542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E46DB9-8447-DBDF-2BA9-275539D31189}"/>
              </a:ext>
            </a:extLst>
          </p:cNvPr>
          <p:cNvSpPr/>
          <p:nvPr/>
        </p:nvSpPr>
        <p:spPr bwMode="auto">
          <a:xfrm>
            <a:off x="4570612" y="6139603"/>
            <a:ext cx="216024" cy="10542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FF8C1F-39EE-E131-708A-352A8547CBC4}"/>
              </a:ext>
            </a:extLst>
          </p:cNvPr>
          <p:cNvSpPr/>
          <p:nvPr/>
        </p:nvSpPr>
        <p:spPr bwMode="auto">
          <a:xfrm rot="5400000">
            <a:off x="2888684" y="3632633"/>
            <a:ext cx="216024" cy="10542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cod4e">
  <a:themeElements>
    <a:clrScheme name="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8545</TotalTime>
  <Words>5718</Words>
  <Application>Microsoft Office PowerPoint</Application>
  <PresentationFormat>On-screen Show (4:3)</PresentationFormat>
  <Paragraphs>1315</Paragraphs>
  <Slides>64</Slides>
  <Notes>64</Notes>
  <HiddenSlides>11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Arial Unicode MS</vt:lpstr>
      <vt:lpstr>Arial</vt:lpstr>
      <vt:lpstr>Arial Black</vt:lpstr>
      <vt:lpstr>Symbol</vt:lpstr>
      <vt:lpstr>Times New Roman</vt:lpstr>
      <vt:lpstr>Wingdings</vt:lpstr>
      <vt:lpstr>cod4e</vt:lpstr>
      <vt:lpstr>Equation</vt:lpstr>
      <vt:lpstr>Chart</vt:lpstr>
      <vt:lpstr>Κεφάλαιο 5</vt:lpstr>
      <vt:lpstr>Τεχνολογία μνήμης</vt:lpstr>
      <vt:lpstr>Memory Wall</vt:lpstr>
      <vt:lpstr>Αρχή της τοπικότητας (locality)</vt:lpstr>
      <vt:lpstr>Εκμετάλευση της τοπικότητας</vt:lpstr>
      <vt:lpstr>Επίπεδα ιεραρχίας μνήμης</vt:lpstr>
      <vt:lpstr>Επίπεδα ιεραρχίας μνήμης</vt:lpstr>
      <vt:lpstr>Κρυφή μνήμη (cache memory)</vt:lpstr>
      <vt:lpstr>Κρυφή μνήμη άμεσης απεικόνισης</vt:lpstr>
      <vt:lpstr>Ετικέτες και έγκυρα bit (1/2)</vt:lpstr>
      <vt:lpstr>Ετικέτες και έγκυρα bit (2/2)</vt:lpstr>
      <vt:lpstr>Παράδειγμα κρυφής μνήμης</vt:lpstr>
      <vt:lpstr>Παράδειγμα κρυφής μνήμης</vt:lpstr>
      <vt:lpstr>Παράδειγμα κρυφής μνήμης</vt:lpstr>
      <vt:lpstr>Παράδειγμα κρυφής μνήμης</vt:lpstr>
      <vt:lpstr>Παράδειγμα κρυφής μνήμης</vt:lpstr>
      <vt:lpstr>Παράδειγμα κρυφής μνήμης</vt:lpstr>
      <vt:lpstr>Υποδιαίρεση της διεύθυνσης</vt:lpstr>
      <vt:lpstr>Παράδειγμα: μεγαλύτερο μέγεθος μπλοκ</vt:lpstr>
      <vt:lpstr>Ζητήματα μεγέθους μπλοκ</vt:lpstr>
      <vt:lpstr>Ζητήματα μεγέθους μπλοκ</vt:lpstr>
      <vt:lpstr>Αστοχίες κρυφής μνήμης</vt:lpstr>
      <vt:lpstr>Παράδειγμα συσχετιστικής κρυφής μνήμης</vt:lpstr>
      <vt:lpstr>Φάσμα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Οργάνωση κρυφής μνήμης συσχετιστικής συνόλου </vt:lpstr>
      <vt:lpstr>Παράδειγμα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Παράδειγμα συσχετιστικότητας</vt:lpstr>
      <vt:lpstr>Πόση συσχετιστικότητα;</vt:lpstr>
      <vt:lpstr>Πολιτική αντικατάστασης</vt:lpstr>
      <vt:lpstr>Πολιτική αντικατάστασης</vt:lpstr>
      <vt:lpstr>Ταυτόχρονη εγγραφή (Write through)</vt:lpstr>
      <vt:lpstr>Ταυτόχρονη εγγραφή</vt:lpstr>
      <vt:lpstr>Ετερόχρονη εγγραφή – Write back</vt:lpstr>
      <vt:lpstr>Κατανομή εγγραφών – Write allocation</vt:lpstr>
      <vt:lpstr>Ζητήματα μεγέθους μπλοκ</vt:lpstr>
      <vt:lpstr>Μέτρηση απόδοσης κρυφής μνήμης</vt:lpstr>
      <vt:lpstr>Συσχετιστικές κρυφές μνήμες</vt:lpstr>
      <vt:lpstr>Συσχετιστικές κρυφές μνήμες</vt:lpstr>
      <vt:lpstr>Παράδειγμα συσχετιστικότητας</vt:lpstr>
      <vt:lpstr>Παράδειγμα: Intrinsity FastMATH</vt:lpstr>
      <vt:lpstr>Παράδειγμα: Intrinsity FastMATH</vt:lpstr>
      <vt:lpstr>Κύρια μνήμη με κρυφές μνήμες</vt:lpstr>
      <vt:lpstr>Κύρια μνήμη με κρυφές μνήμες</vt:lpstr>
      <vt:lpstr>Αύξηση εύρους ζώνης μνήμης</vt:lpstr>
      <vt:lpstr>Προηγμένη οργάνωση DRAM</vt:lpstr>
      <vt:lpstr>Γενιές DRAM</vt:lpstr>
      <vt:lpstr>Παράδειγμα απόδοσης κρυφής μνήμης</vt:lpstr>
      <vt:lpstr>Μέσος χρόνος προσπέλασης</vt:lpstr>
      <vt:lpstr>Περίληψη της απόδοσης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COD4e greek slides</dc:title>
  <dc:creator>Dimitris Gizopoulos</dc:creator>
  <cp:lastModifiedBy>Theodoridis Georgios</cp:lastModifiedBy>
  <cp:revision>186</cp:revision>
  <dcterms:created xsi:type="dcterms:W3CDTF">2008-08-25T10:09:57Z</dcterms:created>
  <dcterms:modified xsi:type="dcterms:W3CDTF">2024-04-17T06:14:44Z</dcterms:modified>
</cp:coreProperties>
</file>