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7">
  <p:sldMasterIdLst>
    <p:sldMasterId id="2147483650" r:id="rId1"/>
    <p:sldMasterId id="2147483662" r:id="rId2"/>
  </p:sldMasterIdLst>
  <p:notesMasterIdLst>
    <p:notesMasterId r:id="rId21"/>
  </p:notesMasterIdLst>
  <p:sldIdLst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280" r:id="rId12"/>
    <p:sldId id="333" r:id="rId13"/>
    <p:sldId id="334" r:id="rId14"/>
    <p:sldId id="260" r:id="rId15"/>
    <p:sldId id="295" r:id="rId16"/>
    <p:sldId id="279" r:id="rId17"/>
    <p:sldId id="335" r:id="rId18"/>
    <p:sldId id="336" r:id="rId19"/>
    <p:sldId id="346" r:id="rId20"/>
  </p:sldIdLst>
  <p:sldSz cx="9144000" cy="6858000" type="screen4x3"/>
  <p:notesSz cx="694055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437" autoAdjust="0"/>
  </p:normalViewPr>
  <p:slideViewPr>
    <p:cSldViewPr snapToGrid="0">
      <p:cViewPr>
        <p:scale>
          <a:sx n="64" d="100"/>
          <a:sy n="64" d="100"/>
        </p:scale>
        <p:origin x="-1074" y="-756"/>
      </p:cViewPr>
      <p:guideLst>
        <p:guide orient="horz" pos="3222"/>
        <p:guide pos="2884"/>
      </p:guideLst>
    </p:cSldViewPr>
  </p:slideViewPr>
  <p:outlineViewPr>
    <p:cViewPr>
      <p:scale>
        <a:sx n="33" d="100"/>
        <a:sy n="33" d="100"/>
      </p:scale>
      <p:origin x="0" y="5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065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7A9ECDB-31BC-4D7A-A1AA-C814014E19B5}" type="datetimeFigureOut">
              <a:rPr lang="en-US"/>
              <a:pPr>
                <a:defRPr/>
              </a:pPr>
              <a:t>3/3/2015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13238"/>
            <a:ext cx="5553075" cy="4086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065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54E08D-E77D-4DE3-9213-DD1391CF8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BBD12-1286-40C1-89D4-50FC65047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C5BF1-4457-48A1-BA5B-0E5CE9BB3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6E3F3-3726-4EC5-9B94-C02F51BFA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C77C5-C250-4CD6-A3F8-B94ECA758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A1EB1-1721-4477-8E9E-8B87BAE61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039CA-A2CB-4CE3-8BB4-2D19BEA86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DEB12-0B05-4891-848D-27F35AE23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D6B5-8DFE-4D82-8528-9DF45ACC7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9EAA5-1CB4-49FA-B0C6-3CCE71BA1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56B20-60B9-42A3-AF0F-F146ADB91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8C562-DECD-4ECA-85F6-CC7FB804A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516688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EEE539  Solid State Electronics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DE91E5-9284-4731-BD76-C33F67BCC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6392863"/>
            <a:ext cx="7772400" cy="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55568E2-9961-4D10-B70C-5601D052242C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3/3/2015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6AF80D6-13D3-4252-9219-4DCF1A39BD1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419724" y="142769"/>
            <a:ext cx="8499423" cy="515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Υποθέσεις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Sommerfeld</a:t>
            </a:r>
            <a:endParaRPr kumimoji="0" lang="el-G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Τα ηλεκτρόνια σθένους κινούνται ανεξάρτητα το ένα από το άλλο, μέσα στο δυναμικό των ιόντων και των άλλων ηλεκτρονίων. 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ΑΝΕΞΑΡΤΗΤΑ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Το δυναμικό στο εσωτερικό ενός μετάλλου είναι σταθερό, δηλαδή δεν εξασκούνται δυνάμεις πάνω στα ηλεκτρόνια, εφόσον δεν εφαρμόζονται εξωτερικά πεδία (απ όπου και η ονομασία ‘ελεύθερα’). 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ΕΛΕΥΘΕΡΑ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Σε κάθε ηλεκτρόνιο αντιστοιχεί μία </a:t>
            </a:r>
            <a:r>
              <a:rPr kumimoji="0" lang="el-GR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κυματοσυνάρτηση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l-GR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ψ 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που προκύπτει από τη λύση της χρονικά ανεξάρτητης εξίσωσης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Shr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ö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dinger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.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Η ενεργειακή κατανομή των ηλεκτρονίων υπακούει στη 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στατιστική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Fermi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-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Dirac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Αρχή του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Pauli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, σύμφωνα με την οποία μια </a:t>
            </a:r>
            <a:r>
              <a:rPr kumimoji="0" lang="el-GR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ιδιοκατάσταση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μπορεί να είναι κατειλημμένη το πολύ από δύο ηλεκτρόνια με αντίθετα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spin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de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Broglie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, σε κάθε κινούμενο σωμάτιο αποδίδεται ένα “υλικό κύμα” με μήκος κύματος     </a:t>
            </a:r>
            <a:endParaRPr kumimoji="0" lang="el-G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1394083" y="5134130"/>
          <a:ext cx="1533087" cy="562132"/>
        </p:xfrm>
        <a:graphic>
          <a:graphicData uri="http://schemas.openxmlformats.org/presentationml/2006/ole">
            <p:oleObj spid="_x0000_s68609" name="Equation" r:id="rId3" imgW="850531" imgH="317362" progId="Equation.DSMT4">
              <p:embed/>
            </p:oleObj>
          </a:graphicData>
        </a:graphic>
      </p:graphicFrame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914840" y="5455075"/>
            <a:ext cx="80788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όπου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h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η σταθερά του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Plank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και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p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η ορμή του σωματίου (ηλεκτρονίου εδώ).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4425" y="708025"/>
            <a:ext cx="4238625" cy="527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8938" y="367259"/>
            <a:ext cx="1419225" cy="571500"/>
          </a:xfrm>
          <a:prstGeom prst="rect">
            <a:avLst/>
          </a:prstGeom>
          <a:noFill/>
        </p:spPr>
      </p:pic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4766872" y="496550"/>
          <a:ext cx="1285875" cy="304800"/>
        </p:xfrm>
        <a:graphic>
          <a:graphicData uri="http://schemas.openxmlformats.org/presentationml/2006/ole">
            <p:oleObj spid="_x0000_s54278" name="Equation" r:id="rId4" imgW="1282700" imgH="304800" progId="Equation.DSMT4">
              <p:embed/>
            </p:oleObj>
          </a:graphicData>
        </a:graphic>
      </p:graphicFrame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-328746"/>
            <a:ext cx="361263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Ενέργεια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Fermi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Ε</a:t>
            </a:r>
            <a:r>
              <a:rPr kumimoji="0" lang="en-US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: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348439" y="231138"/>
            <a:ext cx="844712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H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μεγαλύτερη ενέργεια που μπορεί να έχει ένα ηλεκτρόνιο για αυτή τη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θερμοκρα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σία.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1384612" y="-3149353"/>
            <a:ext cx="7289175" cy="749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lang="en-US" sz="1600" dirty="0"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Πιο αναλυτικά οι τιμές της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(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E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)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σε συνάρτηση με τη θερμοκρασία είναι: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lang="en-US" sz="1600" dirty="0"/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Τ= 0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K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 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 &gt; Ε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</a:t>
            </a:r>
            <a:r>
              <a:rPr kumimoji="0" 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E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)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= 0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Ε&lt; Ε</a:t>
            </a:r>
            <a:r>
              <a:rPr lang="de-DE" baseline="-30000" dirty="0">
                <a:ea typeface="Times New Roman" pitchFamily="18" charset="0"/>
              </a:rPr>
              <a:t> </a:t>
            </a:r>
            <a:r>
              <a:rPr kumimoji="0" 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(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E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)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= 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                          	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  =  Ε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</a:t>
            </a:r>
            <a:r>
              <a:rPr kumimoji="0" 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           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E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)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= ½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T &gt; 0 K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και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&gt;&gt; 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</a:t>
            </a:r>
            <a:r>
              <a:rPr kumimoji="0" lang="de-DE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	</a:t>
            </a:r>
            <a:r>
              <a:rPr kumimoji="0" lang="de-DE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f(E)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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0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	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Ε  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  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Ε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F</a:t>
            </a:r>
            <a:r>
              <a:rPr kumimoji="0" lang="el-GR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	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f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E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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	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Ε  =  Ε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F</a:t>
            </a:r>
            <a:r>
              <a:rPr kumimoji="0" 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	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f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E</a:t>
            </a:r>
            <a:r>
              <a:rPr kumimoji="0" lang="el-G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= ½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399" y="-254833"/>
            <a:ext cx="7749915" cy="7112833"/>
            <a:chOff x="2115" y="2453"/>
            <a:chExt cx="8503" cy="8241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7138" y="2453"/>
              <a:ext cx="791" cy="6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2000" b="1" i="1" dirty="0">
                  <a:solidFill>
                    <a:prstClr val="black"/>
                  </a:solidFill>
                  <a:latin typeface="Calibri" pitchFamily="34" charset="0"/>
                </a:rPr>
                <a:t>f(</a:t>
              </a:r>
              <a:r>
                <a:rPr lang="en-US" sz="2000" b="1" dirty="0">
                  <a:solidFill>
                    <a:prstClr val="black"/>
                  </a:solidFill>
                  <a:latin typeface="Calibri" pitchFamily="34" charset="0"/>
                </a:rPr>
                <a:t>E</a:t>
              </a:r>
              <a:r>
                <a:rPr lang="en-US" sz="2000" b="1" i="1" dirty="0">
                  <a:solidFill>
                    <a:prstClr val="black"/>
                  </a:solidFill>
                  <a:latin typeface="Calibri" pitchFamily="34" charset="0"/>
                </a:rPr>
                <a:t>)</a:t>
              </a:r>
              <a:endParaRPr lang="en-US" sz="2000" b="1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 flipH="1" flipV="1">
              <a:off x="7770" y="2590"/>
              <a:ext cx="10" cy="18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 rot="5400000" flipV="1">
              <a:off x="8959" y="3206"/>
              <a:ext cx="0" cy="23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0" name="Line 6"/>
            <p:cNvSpPr>
              <a:spLocks noChangeShapeType="1"/>
            </p:cNvSpPr>
            <p:nvPr/>
          </p:nvSpPr>
          <p:spPr bwMode="auto">
            <a:xfrm>
              <a:off x="7780" y="3189"/>
              <a:ext cx="17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9564" y="3202"/>
              <a:ext cx="0" cy="12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2" name="Arc 8"/>
            <p:cNvSpPr>
              <a:spLocks/>
            </p:cNvSpPr>
            <p:nvPr/>
          </p:nvSpPr>
          <p:spPr bwMode="auto">
            <a:xfrm rot="-11254400">
              <a:off x="9595" y="3637"/>
              <a:ext cx="319" cy="77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3988"/>
                <a:gd name="T2" fmla="*/ 21468 w 21600"/>
                <a:gd name="T3" fmla="*/ 23988 h 23988"/>
                <a:gd name="T4" fmla="*/ 0 w 21600"/>
                <a:gd name="T5" fmla="*/ 21600 h 23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398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97"/>
                    <a:pt x="21555" y="23195"/>
                    <a:pt x="21467" y="23987"/>
                  </a:cubicBezTo>
                </a:path>
                <a:path w="21600" h="2398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97"/>
                    <a:pt x="21555" y="23195"/>
                    <a:pt x="21467" y="2398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3" name="Arc 9"/>
            <p:cNvSpPr>
              <a:spLocks/>
            </p:cNvSpPr>
            <p:nvPr/>
          </p:nvSpPr>
          <p:spPr bwMode="auto">
            <a:xfrm rot="-584719">
              <a:off x="9185" y="3156"/>
              <a:ext cx="318" cy="65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3988"/>
                <a:gd name="T2" fmla="*/ 21468 w 21600"/>
                <a:gd name="T3" fmla="*/ 23988 h 23988"/>
                <a:gd name="T4" fmla="*/ 0 w 21600"/>
                <a:gd name="T5" fmla="*/ 21600 h 23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398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97"/>
                    <a:pt x="21555" y="23195"/>
                    <a:pt x="21467" y="23987"/>
                  </a:cubicBezTo>
                </a:path>
                <a:path w="21600" h="2398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97"/>
                    <a:pt x="21555" y="23195"/>
                    <a:pt x="21467" y="2398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7470" y="4349"/>
              <a:ext cx="2977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  0                           </a:t>
              </a:r>
              <a:r>
                <a:rPr lang="en-US" sz="2000" i="1" dirty="0">
                  <a:solidFill>
                    <a:prstClr val="black"/>
                  </a:solidFill>
                  <a:latin typeface="Calibri" pitchFamily="34" charset="0"/>
                </a:rPr>
                <a:t>E</a:t>
              </a:r>
              <a:r>
                <a:rPr lang="en-US" sz="2000" i="1" baseline="-25000" dirty="0">
                  <a:solidFill>
                    <a:prstClr val="black"/>
                  </a:solidFill>
                  <a:latin typeface="Calibri" pitchFamily="34" charset="0"/>
                </a:rPr>
                <a:t>F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       </a:t>
              </a:r>
              <a:r>
                <a:rPr lang="en-US" sz="2000" i="1" dirty="0">
                  <a:solidFill>
                    <a:prstClr val="black"/>
                  </a:solidFill>
                  <a:latin typeface="Calibri" pitchFamily="34" charset="0"/>
                </a:rPr>
                <a:t>E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 </a:t>
              </a:r>
              <a:endParaRPr lang="en-US" sz="2000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2240" y="2453"/>
              <a:ext cx="853" cy="43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2000" b="1" i="1" dirty="0">
                  <a:solidFill>
                    <a:prstClr val="black"/>
                  </a:solidFill>
                  <a:latin typeface="Calibri" pitchFamily="34" charset="0"/>
                </a:rPr>
                <a:t>f(E)</a:t>
              </a:r>
              <a:endParaRPr lang="en-US" sz="2000" b="1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V="1">
              <a:off x="2883" y="2590"/>
              <a:ext cx="0" cy="17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rot="5400000" flipV="1">
              <a:off x="4037" y="3233"/>
              <a:ext cx="0" cy="23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2883" y="3137"/>
              <a:ext cx="17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2674" y="4367"/>
              <a:ext cx="27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0                          </a:t>
              </a:r>
              <a:r>
                <a:rPr lang="en-US" sz="2000" i="1" dirty="0">
                  <a:solidFill>
                    <a:prstClr val="black"/>
                  </a:solidFill>
                  <a:latin typeface="Calibri" pitchFamily="34" charset="0"/>
                </a:rPr>
                <a:t>E</a:t>
              </a:r>
              <a:r>
                <a:rPr lang="en-US" sz="2000" baseline="-25000" dirty="0">
                  <a:solidFill>
                    <a:prstClr val="black"/>
                  </a:solidFill>
                  <a:latin typeface="Calibri" pitchFamily="34" charset="0"/>
                </a:rPr>
                <a:t>F</a:t>
              </a:r>
              <a:r>
                <a:rPr lang="en-US" sz="2000" dirty="0">
                  <a:solidFill>
                    <a:prstClr val="black"/>
                  </a:solidFill>
                  <a:latin typeface="Calibri" pitchFamily="34" charset="0"/>
                </a:rPr>
                <a:t>      </a:t>
              </a:r>
              <a:r>
                <a:rPr lang="en-US" sz="2000" i="1" dirty="0">
                  <a:solidFill>
                    <a:prstClr val="black"/>
                  </a:solidFill>
                  <a:latin typeface="Calibri" pitchFamily="34" charset="0"/>
                </a:rPr>
                <a:t>E</a:t>
              </a:r>
              <a:endParaRPr lang="en-US" sz="2000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7138" y="5055"/>
              <a:ext cx="3155" cy="2578"/>
              <a:chOff x="4497" y="8551"/>
              <a:chExt cx="3155" cy="2578"/>
            </a:xfrm>
          </p:grpSpPr>
          <p:sp>
            <p:nvSpPr>
              <p:cNvPr id="1042" name="Text Box 18"/>
              <p:cNvSpPr txBox="1">
                <a:spLocks noChangeArrowheads="1"/>
              </p:cNvSpPr>
              <p:nvPr/>
            </p:nvSpPr>
            <p:spPr bwMode="auto">
              <a:xfrm>
                <a:off x="4918" y="10604"/>
                <a:ext cx="762" cy="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000" dirty="0">
                    <a:solidFill>
                      <a:prstClr val="black"/>
                    </a:solidFill>
                    <a:latin typeface="Calibri" pitchFamily="34" charset="0"/>
                  </a:rPr>
                  <a:t> 0                                              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/>
            </p:nvSpPr>
            <p:spPr bwMode="auto">
              <a:xfrm flipV="1">
                <a:off x="5140" y="8670"/>
                <a:ext cx="0" cy="19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auto">
              <a:xfrm rot="-5400000">
                <a:off x="6301" y="9480"/>
                <a:ext cx="5" cy="23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45" name="Text Box 21"/>
              <p:cNvSpPr txBox="1">
                <a:spLocks noChangeArrowheads="1"/>
              </p:cNvSpPr>
              <p:nvPr/>
            </p:nvSpPr>
            <p:spPr bwMode="auto">
              <a:xfrm>
                <a:off x="4497" y="8551"/>
                <a:ext cx="942" cy="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2000" b="1" i="1" dirty="0" smtClean="0">
                    <a:solidFill>
                      <a:prstClr val="black"/>
                    </a:solidFill>
                    <a:latin typeface="Calibri" pitchFamily="34" charset="0"/>
                  </a:rPr>
                  <a:t>g(</a:t>
                </a:r>
                <a:r>
                  <a:rPr lang="en-US" sz="2000" b="1" dirty="0" smtClean="0">
                    <a:solidFill>
                      <a:prstClr val="black"/>
                    </a:solidFill>
                    <a:latin typeface="Calibri" pitchFamily="34" charset="0"/>
                  </a:rPr>
                  <a:t>E)</a:t>
                </a:r>
                <a:r>
                  <a:rPr lang="en-US" sz="1100" i="1" dirty="0" smtClean="0">
                    <a:solidFill>
                      <a:prstClr val="black"/>
                    </a:solidFill>
                    <a:latin typeface="Calibri" pitchFamily="34" charset="0"/>
                  </a:rPr>
                  <a:t> </a:t>
                </a:r>
                <a:endParaRPr lang="en-US" sz="18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6" name="Text Box 22"/>
              <p:cNvSpPr txBox="1">
                <a:spLocks noChangeArrowheads="1"/>
              </p:cNvSpPr>
              <p:nvPr/>
            </p:nvSpPr>
            <p:spPr bwMode="auto">
              <a:xfrm>
                <a:off x="7222" y="10641"/>
                <a:ext cx="430" cy="4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l-GR" sz="2000" i="1" dirty="0">
                    <a:solidFill>
                      <a:prstClr val="black"/>
                    </a:solidFill>
                  </a:rPr>
                  <a:t>E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/>
            </p:nvSpPr>
            <p:spPr bwMode="auto">
              <a:xfrm>
                <a:off x="6493" y="9483"/>
                <a:ext cx="3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48" name="Freeform 24"/>
              <p:cNvSpPr>
                <a:spLocks/>
              </p:cNvSpPr>
              <p:nvPr/>
            </p:nvSpPr>
            <p:spPr bwMode="auto">
              <a:xfrm>
                <a:off x="5140" y="9273"/>
                <a:ext cx="2142" cy="1386"/>
              </a:xfrm>
              <a:custGeom>
                <a:avLst/>
                <a:gdLst/>
                <a:ahLst/>
                <a:cxnLst>
                  <a:cxn ang="0">
                    <a:pos x="0" y="1365"/>
                  </a:cxn>
                  <a:cxn ang="0">
                    <a:pos x="261" y="1022"/>
                  </a:cxn>
                  <a:cxn ang="0">
                    <a:pos x="615" y="722"/>
                  </a:cxn>
                  <a:cxn ang="0">
                    <a:pos x="1295" y="282"/>
                  </a:cxn>
                  <a:cxn ang="0">
                    <a:pos x="2055" y="0"/>
                  </a:cxn>
                </a:cxnLst>
                <a:rect l="0" t="0" r="r" b="b"/>
                <a:pathLst>
                  <a:path w="2055" h="1365">
                    <a:moveTo>
                      <a:pt x="0" y="1365"/>
                    </a:moveTo>
                    <a:cubicBezTo>
                      <a:pt x="79" y="1247"/>
                      <a:pt x="158" y="1129"/>
                      <a:pt x="261" y="1022"/>
                    </a:cubicBezTo>
                    <a:cubicBezTo>
                      <a:pt x="364" y="915"/>
                      <a:pt x="443" y="845"/>
                      <a:pt x="615" y="722"/>
                    </a:cubicBezTo>
                    <a:cubicBezTo>
                      <a:pt x="787" y="599"/>
                      <a:pt x="1055" y="402"/>
                      <a:pt x="1295" y="282"/>
                    </a:cubicBezTo>
                    <a:cubicBezTo>
                      <a:pt x="1535" y="162"/>
                      <a:pt x="1795" y="81"/>
                      <a:pt x="205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49" name="Text Box 25"/>
              <p:cNvSpPr txBox="1">
                <a:spLocks noChangeArrowheads="1"/>
              </p:cNvSpPr>
              <p:nvPr/>
            </p:nvSpPr>
            <p:spPr bwMode="auto">
              <a:xfrm>
                <a:off x="5940" y="9109"/>
                <a:ext cx="920" cy="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000" dirty="0">
                    <a:solidFill>
                      <a:prstClr val="black"/>
                    </a:solidFill>
                    <a:latin typeface="Calibri" pitchFamily="34" charset="0"/>
                  </a:rPr>
                  <a:t>~</a:t>
                </a:r>
                <a:r>
                  <a:rPr lang="en-US" sz="2000" i="1" dirty="0">
                    <a:solidFill>
                      <a:prstClr val="black"/>
                    </a:solidFill>
                    <a:latin typeface="Calibri" pitchFamily="34" charset="0"/>
                  </a:rPr>
                  <a:t>E</a:t>
                </a:r>
                <a:r>
                  <a:rPr lang="en-US" sz="2000" baseline="30000" dirty="0">
                    <a:solidFill>
                      <a:prstClr val="black"/>
                    </a:solidFill>
                    <a:latin typeface="Calibri" pitchFamily="34" charset="0"/>
                  </a:rPr>
                  <a:t>1/2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2240" y="5015"/>
              <a:ext cx="3155" cy="2578"/>
              <a:chOff x="4497" y="8551"/>
              <a:chExt cx="3155" cy="2578"/>
            </a:xfrm>
          </p:grpSpPr>
          <p:sp>
            <p:nvSpPr>
              <p:cNvPr id="1051" name="Text Box 27"/>
              <p:cNvSpPr txBox="1">
                <a:spLocks noChangeArrowheads="1"/>
              </p:cNvSpPr>
              <p:nvPr/>
            </p:nvSpPr>
            <p:spPr bwMode="auto">
              <a:xfrm>
                <a:off x="4918" y="10604"/>
                <a:ext cx="762" cy="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000" dirty="0">
                    <a:solidFill>
                      <a:prstClr val="black"/>
                    </a:solidFill>
                    <a:latin typeface="Calibri" pitchFamily="34" charset="0"/>
                  </a:rPr>
                  <a:t> 0                                              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/>
            </p:nvSpPr>
            <p:spPr bwMode="auto">
              <a:xfrm flipV="1">
                <a:off x="5140" y="8670"/>
                <a:ext cx="0" cy="19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53" name="Line 29"/>
              <p:cNvSpPr>
                <a:spLocks noChangeShapeType="1"/>
              </p:cNvSpPr>
              <p:nvPr/>
            </p:nvSpPr>
            <p:spPr bwMode="auto">
              <a:xfrm rot="-5400000">
                <a:off x="6301" y="9480"/>
                <a:ext cx="5" cy="23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54" name="Text Box 30"/>
              <p:cNvSpPr txBox="1">
                <a:spLocks noChangeArrowheads="1"/>
              </p:cNvSpPr>
              <p:nvPr/>
            </p:nvSpPr>
            <p:spPr bwMode="auto">
              <a:xfrm>
                <a:off x="4497" y="8551"/>
                <a:ext cx="942" cy="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2000" b="1" i="1" dirty="0">
                    <a:solidFill>
                      <a:prstClr val="black"/>
                    </a:solidFill>
                    <a:latin typeface="Calibri" pitchFamily="34" charset="0"/>
                  </a:rPr>
                  <a:t>g(</a:t>
                </a:r>
                <a:r>
                  <a:rPr lang="en-US" sz="2000" b="1" dirty="0">
                    <a:solidFill>
                      <a:prstClr val="black"/>
                    </a:solidFill>
                    <a:latin typeface="Calibri" pitchFamily="34" charset="0"/>
                  </a:rPr>
                  <a:t>E)</a:t>
                </a:r>
                <a:r>
                  <a:rPr lang="en-US" sz="2000" b="1" i="1" dirty="0">
                    <a:solidFill>
                      <a:prstClr val="black"/>
                    </a:solidFill>
                    <a:latin typeface="Calibri" pitchFamily="34" charset="0"/>
                  </a:rPr>
                  <a:t> </a:t>
                </a:r>
                <a:endParaRPr lang="en-US" sz="2000" b="1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5" name="Text Box 31"/>
              <p:cNvSpPr txBox="1">
                <a:spLocks noChangeArrowheads="1"/>
              </p:cNvSpPr>
              <p:nvPr/>
            </p:nvSpPr>
            <p:spPr bwMode="auto">
              <a:xfrm>
                <a:off x="7222" y="10641"/>
                <a:ext cx="430" cy="4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l-GR" sz="2000" i="1" dirty="0">
                    <a:solidFill>
                      <a:prstClr val="black"/>
                    </a:solidFill>
                  </a:rPr>
                  <a:t>E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6" name="Line 32"/>
              <p:cNvSpPr>
                <a:spLocks noChangeShapeType="1"/>
              </p:cNvSpPr>
              <p:nvPr/>
            </p:nvSpPr>
            <p:spPr bwMode="auto">
              <a:xfrm>
                <a:off x="6493" y="9483"/>
                <a:ext cx="3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auto">
              <a:xfrm>
                <a:off x="5140" y="9273"/>
                <a:ext cx="2142" cy="1386"/>
              </a:xfrm>
              <a:custGeom>
                <a:avLst/>
                <a:gdLst/>
                <a:ahLst/>
                <a:cxnLst>
                  <a:cxn ang="0">
                    <a:pos x="0" y="1365"/>
                  </a:cxn>
                  <a:cxn ang="0">
                    <a:pos x="261" y="1022"/>
                  </a:cxn>
                  <a:cxn ang="0">
                    <a:pos x="615" y="722"/>
                  </a:cxn>
                  <a:cxn ang="0">
                    <a:pos x="1295" y="282"/>
                  </a:cxn>
                  <a:cxn ang="0">
                    <a:pos x="2055" y="0"/>
                  </a:cxn>
                </a:cxnLst>
                <a:rect l="0" t="0" r="r" b="b"/>
                <a:pathLst>
                  <a:path w="2055" h="1365">
                    <a:moveTo>
                      <a:pt x="0" y="1365"/>
                    </a:moveTo>
                    <a:cubicBezTo>
                      <a:pt x="79" y="1247"/>
                      <a:pt x="158" y="1129"/>
                      <a:pt x="261" y="1022"/>
                    </a:cubicBezTo>
                    <a:cubicBezTo>
                      <a:pt x="364" y="915"/>
                      <a:pt x="443" y="845"/>
                      <a:pt x="615" y="722"/>
                    </a:cubicBezTo>
                    <a:cubicBezTo>
                      <a:pt x="787" y="599"/>
                      <a:pt x="1055" y="402"/>
                      <a:pt x="1295" y="282"/>
                    </a:cubicBezTo>
                    <a:cubicBezTo>
                      <a:pt x="1535" y="162"/>
                      <a:pt x="1795" y="81"/>
                      <a:pt x="205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58" name="Text Box 34"/>
              <p:cNvSpPr txBox="1">
                <a:spLocks noChangeArrowheads="1"/>
              </p:cNvSpPr>
              <p:nvPr/>
            </p:nvSpPr>
            <p:spPr bwMode="auto">
              <a:xfrm>
                <a:off x="5940" y="9109"/>
                <a:ext cx="920" cy="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000" dirty="0">
                    <a:solidFill>
                      <a:prstClr val="black"/>
                    </a:solidFill>
                    <a:latin typeface="Calibri" pitchFamily="34" charset="0"/>
                  </a:rPr>
                  <a:t>~</a:t>
                </a:r>
                <a:r>
                  <a:rPr lang="en-US" sz="2000" i="1" dirty="0">
                    <a:solidFill>
                      <a:prstClr val="black"/>
                    </a:solidFill>
                    <a:latin typeface="Calibri" pitchFamily="34" charset="0"/>
                  </a:rPr>
                  <a:t>E</a:t>
                </a:r>
                <a:r>
                  <a:rPr lang="en-US" sz="2000" baseline="30000" dirty="0">
                    <a:solidFill>
                      <a:prstClr val="black"/>
                    </a:solidFill>
                    <a:latin typeface="Calibri" pitchFamily="34" charset="0"/>
                  </a:rPr>
                  <a:t>1/2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2115" y="7777"/>
              <a:ext cx="3653" cy="2904"/>
              <a:chOff x="1801" y="10736"/>
              <a:chExt cx="3653" cy="2904"/>
            </a:xfrm>
          </p:grpSpPr>
          <p:sp>
            <p:nvSpPr>
              <p:cNvPr id="1060" name="Text Box 36"/>
              <p:cNvSpPr txBox="1">
                <a:spLocks noChangeArrowheads="1"/>
              </p:cNvSpPr>
              <p:nvPr/>
            </p:nvSpPr>
            <p:spPr bwMode="auto">
              <a:xfrm>
                <a:off x="2863" y="13158"/>
                <a:ext cx="1608" cy="48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000" b="1" i="1" dirty="0" smtClean="0">
                    <a:solidFill>
                      <a:prstClr val="black"/>
                    </a:solidFill>
                  </a:rPr>
                  <a:t>T</a:t>
                </a:r>
                <a:r>
                  <a:rPr lang="el-GR" sz="2000" b="1" dirty="0" smtClean="0">
                    <a:solidFill>
                      <a:prstClr val="black"/>
                    </a:solidFill>
                  </a:rPr>
                  <a:t>= </a:t>
                </a:r>
                <a:r>
                  <a:rPr lang="el-GR" sz="2000" b="1" dirty="0">
                    <a:solidFill>
                      <a:prstClr val="black"/>
                    </a:solidFill>
                  </a:rPr>
                  <a:t>0 K  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61" name="Text Box 37"/>
              <p:cNvSpPr txBox="1">
                <a:spLocks noChangeArrowheads="1"/>
              </p:cNvSpPr>
              <p:nvPr/>
            </p:nvSpPr>
            <p:spPr bwMode="auto">
              <a:xfrm>
                <a:off x="2219" y="12648"/>
                <a:ext cx="648" cy="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1100" dirty="0">
                    <a:solidFill>
                      <a:prstClr val="black"/>
                    </a:solidFill>
                    <a:latin typeface="Calibri" pitchFamily="34" charset="0"/>
                  </a:rPr>
                  <a:t> </a:t>
                </a:r>
                <a:r>
                  <a:rPr lang="en-US" sz="2000" dirty="0">
                    <a:solidFill>
                      <a:prstClr val="black"/>
                    </a:solidFill>
                    <a:latin typeface="Calibri" pitchFamily="34" charset="0"/>
                  </a:rPr>
                  <a:t>0 </a:t>
                </a:r>
                <a:r>
                  <a:rPr lang="en-US" sz="1100" dirty="0">
                    <a:solidFill>
                      <a:prstClr val="black"/>
                    </a:solidFill>
                    <a:latin typeface="Calibri" pitchFamily="34" charset="0"/>
                  </a:rPr>
                  <a:t>                                             </a:t>
                </a:r>
                <a:endParaRPr lang="en-US" sz="18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62" name="Line 38"/>
              <p:cNvSpPr>
                <a:spLocks noChangeShapeType="1"/>
              </p:cNvSpPr>
              <p:nvPr/>
            </p:nvSpPr>
            <p:spPr bwMode="auto">
              <a:xfrm flipV="1">
                <a:off x="2468" y="10847"/>
                <a:ext cx="0" cy="18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63" name="Line 39"/>
              <p:cNvSpPr>
                <a:spLocks noChangeShapeType="1"/>
              </p:cNvSpPr>
              <p:nvPr/>
            </p:nvSpPr>
            <p:spPr bwMode="auto">
              <a:xfrm rot="-5400000">
                <a:off x="3792" y="11359"/>
                <a:ext cx="4" cy="26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/>
            </p:nvSpPr>
            <p:spPr bwMode="auto">
              <a:xfrm>
                <a:off x="1801" y="10736"/>
                <a:ext cx="946" cy="5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2000" i="1" dirty="0">
                    <a:solidFill>
                      <a:prstClr val="black"/>
                    </a:solidFill>
                    <a:latin typeface="Calibri" pitchFamily="34" charset="0"/>
                  </a:rPr>
                  <a:t>N(E</a:t>
                </a:r>
                <a:r>
                  <a:rPr lang="en-US" sz="2000" dirty="0">
                    <a:solidFill>
                      <a:prstClr val="black"/>
                    </a:solidFill>
                    <a:latin typeface="Calibri" pitchFamily="34" charset="0"/>
                  </a:rPr>
                  <a:t>)</a:t>
                </a:r>
                <a:r>
                  <a:rPr lang="en-US" sz="2000" i="1" dirty="0">
                    <a:solidFill>
                      <a:prstClr val="black"/>
                    </a:solidFill>
                    <a:latin typeface="Calibri" pitchFamily="34" charset="0"/>
                  </a:rPr>
                  <a:t> 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/>
            </p:nvSpPr>
            <p:spPr bwMode="auto">
              <a:xfrm>
                <a:off x="4905" y="12672"/>
                <a:ext cx="549" cy="5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l-GR" sz="1200" i="1">
                    <a:solidFill>
                      <a:prstClr val="black"/>
                    </a:solidFill>
                  </a:rPr>
                  <a:t>E</a:t>
                </a:r>
                <a:endParaRPr lang="en-US" sz="180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66" name="Line 42"/>
              <p:cNvSpPr>
                <a:spLocks noChangeShapeType="1"/>
              </p:cNvSpPr>
              <p:nvPr/>
            </p:nvSpPr>
            <p:spPr bwMode="auto">
              <a:xfrm>
                <a:off x="3619" y="11604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67" name="Freeform 43"/>
              <p:cNvSpPr>
                <a:spLocks/>
              </p:cNvSpPr>
              <p:nvPr/>
            </p:nvSpPr>
            <p:spPr bwMode="auto">
              <a:xfrm>
                <a:off x="2468" y="11408"/>
                <a:ext cx="1822" cy="1291"/>
              </a:xfrm>
              <a:custGeom>
                <a:avLst/>
                <a:gdLst/>
                <a:ahLst/>
                <a:cxnLst>
                  <a:cxn ang="0">
                    <a:pos x="0" y="1365"/>
                  </a:cxn>
                  <a:cxn ang="0">
                    <a:pos x="261" y="1022"/>
                  </a:cxn>
                  <a:cxn ang="0">
                    <a:pos x="615" y="722"/>
                  </a:cxn>
                  <a:cxn ang="0">
                    <a:pos x="1295" y="282"/>
                  </a:cxn>
                  <a:cxn ang="0">
                    <a:pos x="2055" y="0"/>
                  </a:cxn>
                </a:cxnLst>
                <a:rect l="0" t="0" r="r" b="b"/>
                <a:pathLst>
                  <a:path w="2055" h="1365">
                    <a:moveTo>
                      <a:pt x="0" y="1365"/>
                    </a:moveTo>
                    <a:cubicBezTo>
                      <a:pt x="79" y="1247"/>
                      <a:pt x="158" y="1129"/>
                      <a:pt x="261" y="1022"/>
                    </a:cubicBezTo>
                    <a:cubicBezTo>
                      <a:pt x="364" y="915"/>
                      <a:pt x="443" y="845"/>
                      <a:pt x="615" y="722"/>
                    </a:cubicBezTo>
                    <a:cubicBezTo>
                      <a:pt x="787" y="599"/>
                      <a:pt x="1055" y="402"/>
                      <a:pt x="1295" y="282"/>
                    </a:cubicBezTo>
                    <a:cubicBezTo>
                      <a:pt x="1535" y="162"/>
                      <a:pt x="1795" y="81"/>
                      <a:pt x="205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68" name="Line 44"/>
              <p:cNvSpPr>
                <a:spLocks noChangeShapeType="1"/>
              </p:cNvSpPr>
              <p:nvPr/>
            </p:nvSpPr>
            <p:spPr bwMode="auto">
              <a:xfrm>
                <a:off x="4290" y="11408"/>
                <a:ext cx="0" cy="12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69" name="Text Box 45"/>
              <p:cNvSpPr txBox="1">
                <a:spLocks noChangeArrowheads="1"/>
              </p:cNvSpPr>
              <p:nvPr/>
            </p:nvSpPr>
            <p:spPr bwMode="auto">
              <a:xfrm>
                <a:off x="4057" y="12643"/>
                <a:ext cx="671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000" i="1" dirty="0">
                    <a:solidFill>
                      <a:prstClr val="black"/>
                    </a:solidFill>
                    <a:latin typeface="Calibri" pitchFamily="34" charset="0"/>
                  </a:rPr>
                  <a:t>E</a:t>
                </a:r>
                <a:r>
                  <a:rPr lang="en-US" sz="2000" i="1" baseline="-25000" dirty="0">
                    <a:solidFill>
                      <a:prstClr val="black"/>
                    </a:solidFill>
                    <a:latin typeface="Calibri" pitchFamily="34" charset="0"/>
                  </a:rPr>
                  <a:t>F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70" name="Freeform 46" descr="Ανοιχτόχρωμη κατακόρυφος"/>
              <p:cNvSpPr>
                <a:spLocks/>
              </p:cNvSpPr>
              <p:nvPr/>
            </p:nvSpPr>
            <p:spPr bwMode="auto">
              <a:xfrm>
                <a:off x="2532" y="11434"/>
                <a:ext cx="1781" cy="1218"/>
              </a:xfrm>
              <a:custGeom>
                <a:avLst/>
                <a:gdLst/>
                <a:ahLst/>
                <a:cxnLst>
                  <a:cxn ang="0">
                    <a:pos x="0" y="1275"/>
                  </a:cxn>
                  <a:cxn ang="0">
                    <a:pos x="81" y="1177"/>
                  </a:cxn>
                  <a:cxn ang="0">
                    <a:pos x="168" y="1057"/>
                  </a:cxn>
                  <a:cxn ang="0">
                    <a:pos x="341" y="847"/>
                  </a:cxn>
                  <a:cxn ang="0">
                    <a:pos x="491" y="727"/>
                  </a:cxn>
                  <a:cxn ang="0">
                    <a:pos x="791" y="502"/>
                  </a:cxn>
                  <a:cxn ang="0">
                    <a:pos x="1053" y="330"/>
                  </a:cxn>
                  <a:cxn ang="0">
                    <a:pos x="1290" y="196"/>
                  </a:cxn>
                  <a:cxn ang="0">
                    <a:pos x="1487" y="103"/>
                  </a:cxn>
                  <a:cxn ang="0">
                    <a:pos x="1683" y="62"/>
                  </a:cxn>
                  <a:cxn ang="0">
                    <a:pos x="1766" y="0"/>
                  </a:cxn>
                  <a:cxn ang="0">
                    <a:pos x="1822" y="0"/>
                  </a:cxn>
                  <a:cxn ang="0">
                    <a:pos x="1822" y="795"/>
                  </a:cxn>
                  <a:cxn ang="0">
                    <a:pos x="1822" y="1259"/>
                  </a:cxn>
                  <a:cxn ang="0">
                    <a:pos x="1436" y="1280"/>
                  </a:cxn>
                  <a:cxn ang="0">
                    <a:pos x="843" y="1280"/>
                  </a:cxn>
                  <a:cxn ang="0">
                    <a:pos x="395" y="1280"/>
                  </a:cxn>
                  <a:cxn ang="0">
                    <a:pos x="0" y="1275"/>
                  </a:cxn>
                </a:cxnLst>
                <a:rect l="0" t="0" r="r" b="b"/>
                <a:pathLst>
                  <a:path w="1822" h="1280">
                    <a:moveTo>
                      <a:pt x="0" y="1275"/>
                    </a:moveTo>
                    <a:lnTo>
                      <a:pt x="81" y="1177"/>
                    </a:lnTo>
                    <a:lnTo>
                      <a:pt x="168" y="1057"/>
                    </a:lnTo>
                    <a:lnTo>
                      <a:pt x="341" y="847"/>
                    </a:lnTo>
                    <a:lnTo>
                      <a:pt x="491" y="727"/>
                    </a:lnTo>
                    <a:lnTo>
                      <a:pt x="791" y="502"/>
                    </a:lnTo>
                    <a:lnTo>
                      <a:pt x="1053" y="330"/>
                    </a:lnTo>
                    <a:lnTo>
                      <a:pt x="1290" y="196"/>
                    </a:lnTo>
                    <a:lnTo>
                      <a:pt x="1487" y="103"/>
                    </a:lnTo>
                    <a:lnTo>
                      <a:pt x="1683" y="62"/>
                    </a:lnTo>
                    <a:lnTo>
                      <a:pt x="1766" y="0"/>
                    </a:lnTo>
                    <a:lnTo>
                      <a:pt x="1822" y="0"/>
                    </a:lnTo>
                    <a:lnTo>
                      <a:pt x="1822" y="795"/>
                    </a:lnTo>
                    <a:lnTo>
                      <a:pt x="1822" y="1259"/>
                    </a:lnTo>
                    <a:lnTo>
                      <a:pt x="1436" y="1280"/>
                    </a:lnTo>
                    <a:lnTo>
                      <a:pt x="843" y="1280"/>
                    </a:lnTo>
                    <a:lnTo>
                      <a:pt x="395" y="1280"/>
                    </a:lnTo>
                    <a:lnTo>
                      <a:pt x="0" y="1275"/>
                    </a:lnTo>
                    <a:close/>
                  </a:path>
                </a:pathLst>
              </a:custGeom>
              <a:pattFill prst="ltVert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6" name="Group 47"/>
            <p:cNvGrpSpPr>
              <a:grpSpLocks/>
            </p:cNvGrpSpPr>
            <p:nvPr/>
          </p:nvGrpSpPr>
          <p:grpSpPr bwMode="auto">
            <a:xfrm>
              <a:off x="7049" y="7590"/>
              <a:ext cx="3569" cy="3104"/>
              <a:chOff x="6735" y="10550"/>
              <a:chExt cx="3569" cy="3104"/>
            </a:xfrm>
          </p:grpSpPr>
          <p:sp>
            <p:nvSpPr>
              <p:cNvPr id="1072" name="Text Box 48"/>
              <p:cNvSpPr txBox="1">
                <a:spLocks noChangeArrowheads="1"/>
              </p:cNvSpPr>
              <p:nvPr/>
            </p:nvSpPr>
            <p:spPr bwMode="auto">
              <a:xfrm>
                <a:off x="9599" y="12688"/>
                <a:ext cx="705" cy="4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l-GR" sz="2000" i="1" dirty="0">
                    <a:solidFill>
                      <a:prstClr val="black"/>
                    </a:solidFill>
                  </a:rPr>
                  <a:t>E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73" name="Text Box 49"/>
              <p:cNvSpPr txBox="1">
                <a:spLocks noChangeArrowheads="1"/>
              </p:cNvSpPr>
              <p:nvPr/>
            </p:nvSpPr>
            <p:spPr bwMode="auto">
              <a:xfrm>
                <a:off x="7702" y="13095"/>
                <a:ext cx="2160" cy="5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l-GR" sz="2000" b="1" dirty="0" smtClean="0">
                    <a:solidFill>
                      <a:prstClr val="black"/>
                    </a:solidFill>
                  </a:rPr>
                  <a:t>T </a:t>
                </a:r>
                <a:r>
                  <a:rPr lang="el-GR" sz="2000" b="1" dirty="0">
                    <a:solidFill>
                      <a:prstClr val="black"/>
                    </a:solidFill>
                  </a:rPr>
                  <a:t>&gt; 0 K  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7" name="Group 50"/>
              <p:cNvGrpSpPr>
                <a:grpSpLocks/>
              </p:cNvGrpSpPr>
              <p:nvPr/>
            </p:nvGrpSpPr>
            <p:grpSpPr bwMode="auto">
              <a:xfrm>
                <a:off x="7400" y="10676"/>
                <a:ext cx="2434" cy="2419"/>
                <a:chOff x="7444" y="10673"/>
                <a:chExt cx="2434" cy="2419"/>
              </a:xfrm>
            </p:grpSpPr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7460" y="10673"/>
                  <a:ext cx="0" cy="204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076" name="Line 5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8669" y="11515"/>
                  <a:ext cx="0" cy="24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077" name="Freeform 53" descr="Ανοιχτόχρωμη κατακόρυφος"/>
                <p:cNvSpPr>
                  <a:spLocks/>
                </p:cNvSpPr>
                <p:nvPr/>
              </p:nvSpPr>
              <p:spPr bwMode="auto">
                <a:xfrm rot="-247949">
                  <a:off x="8885" y="11478"/>
                  <a:ext cx="689" cy="126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55" y="90"/>
                    </a:cxn>
                    <a:cxn ang="0">
                      <a:pos x="390" y="360"/>
                    </a:cxn>
                    <a:cxn ang="0">
                      <a:pos x="465" y="930"/>
                    </a:cxn>
                    <a:cxn ang="0">
                      <a:pos x="525" y="1245"/>
                    </a:cxn>
                    <a:cxn ang="0">
                      <a:pos x="585" y="1395"/>
                    </a:cxn>
                    <a:cxn ang="0">
                      <a:pos x="645" y="1470"/>
                    </a:cxn>
                  </a:cxnLst>
                  <a:rect l="0" t="0" r="r" b="b"/>
                  <a:pathLst>
                    <a:path w="645" h="1470">
                      <a:moveTo>
                        <a:pt x="0" y="0"/>
                      </a:moveTo>
                      <a:cubicBezTo>
                        <a:pt x="95" y="15"/>
                        <a:pt x="190" y="30"/>
                        <a:pt x="255" y="90"/>
                      </a:cubicBezTo>
                      <a:cubicBezTo>
                        <a:pt x="320" y="150"/>
                        <a:pt x="355" y="220"/>
                        <a:pt x="390" y="360"/>
                      </a:cubicBezTo>
                      <a:cubicBezTo>
                        <a:pt x="425" y="500"/>
                        <a:pt x="443" y="783"/>
                        <a:pt x="465" y="930"/>
                      </a:cubicBezTo>
                      <a:cubicBezTo>
                        <a:pt x="487" y="1077"/>
                        <a:pt x="505" y="1168"/>
                        <a:pt x="525" y="1245"/>
                      </a:cubicBezTo>
                      <a:cubicBezTo>
                        <a:pt x="545" y="1322"/>
                        <a:pt x="565" y="1357"/>
                        <a:pt x="585" y="1395"/>
                      </a:cubicBezTo>
                      <a:cubicBezTo>
                        <a:pt x="605" y="1433"/>
                        <a:pt x="625" y="1451"/>
                        <a:pt x="645" y="147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07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9102" y="12682"/>
                  <a:ext cx="533" cy="4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spcAft>
                      <a:spcPts val="1000"/>
                    </a:spcAft>
                  </a:pPr>
                  <a:r>
                    <a:rPr lang="en-US" sz="2000" i="1" dirty="0">
                      <a:solidFill>
                        <a:prstClr val="black"/>
                      </a:solidFill>
                      <a:latin typeface="Calibri" pitchFamily="34" charset="0"/>
                    </a:rPr>
                    <a:t>E</a:t>
                  </a:r>
                  <a:r>
                    <a:rPr lang="en-US" sz="2000" i="1" baseline="-25000" dirty="0">
                      <a:solidFill>
                        <a:prstClr val="black"/>
                      </a:solidFill>
                      <a:latin typeface="Calibri" pitchFamily="34" charset="0"/>
                    </a:rPr>
                    <a:t>F</a:t>
                  </a:r>
                  <a:endParaRPr lang="en-US" sz="2000" dirty="0">
                    <a:solidFill>
                      <a:prstClr val="black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auto">
                <a:xfrm>
                  <a:off x="8536" y="11511"/>
                  <a:ext cx="314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080" name="Freeform 56" descr="Ανοιχτόχρωμη διαγώνιος προς τα επάνω"/>
                <p:cNvSpPr>
                  <a:spLocks/>
                </p:cNvSpPr>
                <p:nvPr/>
              </p:nvSpPr>
              <p:spPr bwMode="auto">
                <a:xfrm>
                  <a:off x="7444" y="11511"/>
                  <a:ext cx="1406" cy="1213"/>
                </a:xfrm>
                <a:custGeom>
                  <a:avLst/>
                  <a:gdLst/>
                  <a:ahLst/>
                  <a:cxnLst>
                    <a:cxn ang="0">
                      <a:pos x="0" y="1365"/>
                    </a:cxn>
                    <a:cxn ang="0">
                      <a:pos x="261" y="1022"/>
                    </a:cxn>
                    <a:cxn ang="0">
                      <a:pos x="615" y="722"/>
                    </a:cxn>
                    <a:cxn ang="0">
                      <a:pos x="1295" y="282"/>
                    </a:cxn>
                    <a:cxn ang="0">
                      <a:pos x="2055" y="0"/>
                    </a:cxn>
                  </a:cxnLst>
                  <a:rect l="0" t="0" r="r" b="b"/>
                  <a:pathLst>
                    <a:path w="2055" h="1365">
                      <a:moveTo>
                        <a:pt x="0" y="1365"/>
                      </a:moveTo>
                      <a:cubicBezTo>
                        <a:pt x="79" y="1247"/>
                        <a:pt x="158" y="1129"/>
                        <a:pt x="261" y="1022"/>
                      </a:cubicBezTo>
                      <a:cubicBezTo>
                        <a:pt x="364" y="915"/>
                        <a:pt x="443" y="845"/>
                        <a:pt x="615" y="722"/>
                      </a:cubicBezTo>
                      <a:cubicBezTo>
                        <a:pt x="787" y="599"/>
                        <a:pt x="1055" y="402"/>
                        <a:pt x="1295" y="282"/>
                      </a:cubicBezTo>
                      <a:cubicBezTo>
                        <a:pt x="1535" y="162"/>
                        <a:pt x="1795" y="81"/>
                        <a:pt x="2055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081" name="Freeform 57"/>
                <p:cNvSpPr>
                  <a:spLocks/>
                </p:cNvSpPr>
                <p:nvPr/>
              </p:nvSpPr>
              <p:spPr bwMode="auto">
                <a:xfrm>
                  <a:off x="8536" y="11371"/>
                  <a:ext cx="771" cy="282"/>
                </a:xfrm>
                <a:custGeom>
                  <a:avLst/>
                  <a:gdLst/>
                  <a:ahLst/>
                  <a:cxnLst>
                    <a:cxn ang="0">
                      <a:pos x="0" y="464"/>
                    </a:cxn>
                    <a:cxn ang="0">
                      <a:pos x="460" y="227"/>
                    </a:cxn>
                    <a:cxn ang="0">
                      <a:pos x="1115" y="0"/>
                    </a:cxn>
                  </a:cxnLst>
                  <a:rect l="0" t="0" r="r" b="b"/>
                  <a:pathLst>
                    <a:path w="1115" h="464">
                      <a:moveTo>
                        <a:pt x="0" y="464"/>
                      </a:moveTo>
                      <a:cubicBezTo>
                        <a:pt x="137" y="384"/>
                        <a:pt x="274" y="304"/>
                        <a:pt x="460" y="227"/>
                      </a:cubicBezTo>
                      <a:cubicBezTo>
                        <a:pt x="646" y="150"/>
                        <a:pt x="1006" y="38"/>
                        <a:pt x="1115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082" name="Freeform 58" descr="Ανοιχτόχρωμη κατακόρυφος"/>
                <p:cNvSpPr>
                  <a:spLocks/>
                </p:cNvSpPr>
                <p:nvPr/>
              </p:nvSpPr>
              <p:spPr bwMode="auto">
                <a:xfrm>
                  <a:off x="7463" y="11528"/>
                  <a:ext cx="2114" cy="1188"/>
                </a:xfrm>
                <a:custGeom>
                  <a:avLst/>
                  <a:gdLst/>
                  <a:ahLst/>
                  <a:cxnLst>
                    <a:cxn ang="0">
                      <a:pos x="0" y="1188"/>
                    </a:cxn>
                    <a:cxn ang="0">
                      <a:pos x="93" y="1052"/>
                    </a:cxn>
                    <a:cxn ang="0">
                      <a:pos x="179" y="917"/>
                    </a:cxn>
                    <a:cxn ang="0">
                      <a:pos x="286" y="774"/>
                    </a:cxn>
                    <a:cxn ang="0">
                      <a:pos x="373" y="692"/>
                    </a:cxn>
                    <a:cxn ang="0">
                      <a:pos x="475" y="609"/>
                    </a:cxn>
                    <a:cxn ang="0">
                      <a:pos x="543" y="527"/>
                    </a:cxn>
                    <a:cxn ang="0">
                      <a:pos x="730" y="377"/>
                    </a:cxn>
                    <a:cxn ang="0">
                      <a:pos x="851" y="287"/>
                    </a:cxn>
                    <a:cxn ang="0">
                      <a:pos x="1000" y="189"/>
                    </a:cxn>
                    <a:cxn ang="0">
                      <a:pos x="1120" y="142"/>
                    </a:cxn>
                    <a:cxn ang="0">
                      <a:pos x="1255" y="93"/>
                    </a:cxn>
                    <a:cxn ang="0">
                      <a:pos x="1425" y="0"/>
                    </a:cxn>
                    <a:cxn ang="0">
                      <a:pos x="1600" y="47"/>
                    </a:cxn>
                    <a:cxn ang="0">
                      <a:pos x="1683" y="93"/>
                    </a:cxn>
                    <a:cxn ang="0">
                      <a:pos x="1771" y="197"/>
                    </a:cxn>
                    <a:cxn ang="0">
                      <a:pos x="1800" y="324"/>
                    </a:cxn>
                    <a:cxn ang="0">
                      <a:pos x="1847" y="489"/>
                    </a:cxn>
                    <a:cxn ang="0">
                      <a:pos x="1865" y="647"/>
                    </a:cxn>
                    <a:cxn ang="0">
                      <a:pos x="1923" y="804"/>
                    </a:cxn>
                    <a:cxn ang="0">
                      <a:pos x="1970" y="984"/>
                    </a:cxn>
                    <a:cxn ang="0">
                      <a:pos x="2043" y="1132"/>
                    </a:cxn>
                    <a:cxn ang="0">
                      <a:pos x="2114" y="1188"/>
                    </a:cxn>
                    <a:cxn ang="0">
                      <a:pos x="1970" y="1216"/>
                    </a:cxn>
                    <a:cxn ang="0">
                      <a:pos x="0" y="1188"/>
                    </a:cxn>
                  </a:cxnLst>
                  <a:rect l="0" t="0" r="r" b="b"/>
                  <a:pathLst>
                    <a:path w="2114" h="1216">
                      <a:moveTo>
                        <a:pt x="0" y="1188"/>
                      </a:moveTo>
                      <a:lnTo>
                        <a:pt x="93" y="1052"/>
                      </a:lnTo>
                      <a:lnTo>
                        <a:pt x="179" y="917"/>
                      </a:lnTo>
                      <a:lnTo>
                        <a:pt x="286" y="774"/>
                      </a:lnTo>
                      <a:lnTo>
                        <a:pt x="373" y="692"/>
                      </a:lnTo>
                      <a:lnTo>
                        <a:pt x="475" y="609"/>
                      </a:lnTo>
                      <a:lnTo>
                        <a:pt x="543" y="527"/>
                      </a:lnTo>
                      <a:lnTo>
                        <a:pt x="730" y="377"/>
                      </a:lnTo>
                      <a:lnTo>
                        <a:pt x="851" y="287"/>
                      </a:lnTo>
                      <a:lnTo>
                        <a:pt x="1000" y="189"/>
                      </a:lnTo>
                      <a:lnTo>
                        <a:pt x="1120" y="142"/>
                      </a:lnTo>
                      <a:lnTo>
                        <a:pt x="1255" y="93"/>
                      </a:lnTo>
                      <a:lnTo>
                        <a:pt x="1425" y="0"/>
                      </a:lnTo>
                      <a:lnTo>
                        <a:pt x="1600" y="47"/>
                      </a:lnTo>
                      <a:lnTo>
                        <a:pt x="1683" y="93"/>
                      </a:lnTo>
                      <a:lnTo>
                        <a:pt x="1771" y="197"/>
                      </a:lnTo>
                      <a:lnTo>
                        <a:pt x="1800" y="324"/>
                      </a:lnTo>
                      <a:lnTo>
                        <a:pt x="1847" y="489"/>
                      </a:lnTo>
                      <a:lnTo>
                        <a:pt x="1865" y="647"/>
                      </a:lnTo>
                      <a:lnTo>
                        <a:pt x="1923" y="804"/>
                      </a:lnTo>
                      <a:lnTo>
                        <a:pt x="1970" y="984"/>
                      </a:lnTo>
                      <a:lnTo>
                        <a:pt x="2043" y="1132"/>
                      </a:lnTo>
                      <a:lnTo>
                        <a:pt x="2114" y="1188"/>
                      </a:lnTo>
                      <a:lnTo>
                        <a:pt x="1970" y="1216"/>
                      </a:lnTo>
                      <a:lnTo>
                        <a:pt x="0" y="1188"/>
                      </a:lnTo>
                      <a:close/>
                    </a:path>
                  </a:pathLst>
                </a:custGeom>
                <a:pattFill prst="ltVert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1083" name="Text Box 59"/>
              <p:cNvSpPr txBox="1">
                <a:spLocks noChangeArrowheads="1"/>
              </p:cNvSpPr>
              <p:nvPr/>
            </p:nvSpPr>
            <p:spPr bwMode="auto">
              <a:xfrm>
                <a:off x="7240" y="12667"/>
                <a:ext cx="549" cy="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1100" dirty="0">
                    <a:solidFill>
                      <a:prstClr val="black"/>
                    </a:solidFill>
                    <a:latin typeface="Calibri" pitchFamily="34" charset="0"/>
                  </a:rPr>
                  <a:t> </a:t>
                </a:r>
                <a:r>
                  <a:rPr lang="en-US" sz="2000" dirty="0">
                    <a:solidFill>
                      <a:prstClr val="black"/>
                    </a:solidFill>
                    <a:latin typeface="Calibri" pitchFamily="34" charset="0"/>
                  </a:rPr>
                  <a:t>0  </a:t>
                </a:r>
                <a:r>
                  <a:rPr lang="en-US" sz="1100" dirty="0">
                    <a:solidFill>
                      <a:prstClr val="black"/>
                    </a:solidFill>
                    <a:latin typeface="Calibri" pitchFamily="34" charset="0"/>
                  </a:rPr>
                  <a:t>                                            </a:t>
                </a:r>
                <a:endParaRPr lang="en-US" sz="18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84" name="Text Box 60"/>
              <p:cNvSpPr txBox="1">
                <a:spLocks noChangeArrowheads="1"/>
              </p:cNvSpPr>
              <p:nvPr/>
            </p:nvSpPr>
            <p:spPr bwMode="auto">
              <a:xfrm>
                <a:off x="6735" y="10550"/>
                <a:ext cx="967" cy="6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2000" i="1" dirty="0">
                    <a:solidFill>
                      <a:prstClr val="black"/>
                    </a:solidFill>
                    <a:latin typeface="Calibri" pitchFamily="34" charset="0"/>
                  </a:rPr>
                  <a:t>N(</a:t>
                </a:r>
                <a:r>
                  <a:rPr lang="en-US" sz="2000" dirty="0">
                    <a:solidFill>
                      <a:prstClr val="black"/>
                    </a:solidFill>
                    <a:latin typeface="Calibri" pitchFamily="34" charset="0"/>
                  </a:rPr>
                  <a:t>E)</a:t>
                </a:r>
                <a:r>
                  <a:rPr lang="en-US" sz="2000" i="1" dirty="0">
                    <a:solidFill>
                      <a:prstClr val="black"/>
                    </a:solidFill>
                    <a:latin typeface="Calibri" pitchFamily="34" charset="0"/>
                  </a:rPr>
                  <a:t> </a:t>
                </a:r>
                <a:endParaRPr lang="en-US" sz="2000" dirty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85" name="Line 61"/>
              <p:cNvSpPr>
                <a:spLocks noChangeShapeType="1"/>
              </p:cNvSpPr>
              <p:nvPr/>
            </p:nvSpPr>
            <p:spPr bwMode="auto">
              <a:xfrm>
                <a:off x="9296" y="11376"/>
                <a:ext cx="0" cy="135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1086" name="Line 62"/>
            <p:cNvSpPr>
              <a:spLocks noChangeShapeType="1"/>
            </p:cNvSpPr>
            <p:nvPr/>
          </p:nvSpPr>
          <p:spPr bwMode="auto">
            <a:xfrm flipH="1">
              <a:off x="4603" y="2741"/>
              <a:ext cx="0" cy="54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7" name="Line 63"/>
            <p:cNvSpPr>
              <a:spLocks noChangeShapeType="1"/>
            </p:cNvSpPr>
            <p:nvPr/>
          </p:nvSpPr>
          <p:spPr bwMode="auto">
            <a:xfrm>
              <a:off x="9564" y="5134"/>
              <a:ext cx="0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8" name="Oval 64"/>
            <p:cNvSpPr>
              <a:spLocks noChangeArrowheads="1"/>
            </p:cNvSpPr>
            <p:nvPr/>
          </p:nvSpPr>
          <p:spPr bwMode="auto">
            <a:xfrm flipH="1">
              <a:off x="4554" y="3742"/>
              <a:ext cx="71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9" name="Line 65"/>
            <p:cNvSpPr>
              <a:spLocks noChangeShapeType="1"/>
            </p:cNvSpPr>
            <p:nvPr/>
          </p:nvSpPr>
          <p:spPr bwMode="auto">
            <a:xfrm>
              <a:off x="2883" y="3782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0" name="Text Box 66"/>
            <p:cNvSpPr txBox="1">
              <a:spLocks noChangeArrowheads="1"/>
            </p:cNvSpPr>
            <p:nvPr/>
          </p:nvSpPr>
          <p:spPr bwMode="auto">
            <a:xfrm>
              <a:off x="2460" y="3360"/>
              <a:ext cx="543" cy="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1091" name="Line 67"/>
            <p:cNvSpPr>
              <a:spLocks noChangeShapeType="1"/>
            </p:cNvSpPr>
            <p:nvPr/>
          </p:nvSpPr>
          <p:spPr bwMode="auto">
            <a:xfrm>
              <a:off x="7807" y="3782"/>
              <a:ext cx="1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2" name="Text Box 68"/>
            <p:cNvSpPr txBox="1">
              <a:spLocks noChangeArrowheads="1"/>
            </p:cNvSpPr>
            <p:nvPr/>
          </p:nvSpPr>
          <p:spPr bwMode="auto">
            <a:xfrm>
              <a:off x="7386" y="3400"/>
              <a:ext cx="543" cy="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79413" y="574675"/>
            <a:ext cx="8372475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28700" lvl="1" indent="-4572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endParaRPr lang="en-US">
              <a:latin typeface="Arial" pitchFamily="34" charset="0"/>
            </a:endParaRPr>
          </a:p>
          <a:p>
            <a:pPr marL="1028700" lvl="1" indent="-4572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 typeface="Wingdings" pitchFamily="2" charset="2"/>
              <a:buNone/>
            </a:pPr>
            <a:endParaRPr lang="en-US">
              <a:latin typeface="Arial" pitchFamily="34" charset="0"/>
            </a:endParaRP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637463" cy="547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1152525"/>
            <a:ext cx="666750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8113" y="1196975"/>
            <a:ext cx="7059612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25483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Ιδιότητες του αερίου ηλεκτρονίων για </a:t>
            </a:r>
            <a:r>
              <a:rPr kumimoji="0" lang="el-G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Τ</a:t>
            </a: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0 Κ</a:t>
            </a:r>
            <a:endParaRPr kumimoji="0" lang="el-G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0" y="809469"/>
          <a:ext cx="9298327" cy="1289154"/>
        </p:xfrm>
        <a:graphic>
          <a:graphicData uri="http://schemas.openxmlformats.org/presentationml/2006/ole">
            <p:oleObj spid="_x0000_s66562" name="Equation" r:id="rId3" imgW="4228920" imgH="749160" progId="Equation.DSMT4">
              <p:embed/>
            </p:oleObj>
          </a:graphicData>
        </a:graphic>
      </p:graphicFrame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0" y="2204830"/>
          <a:ext cx="3990975" cy="1263650"/>
        </p:xfrm>
        <a:graphic>
          <a:graphicData uri="http://schemas.openxmlformats.org/presentationml/2006/ole">
            <p:oleObj spid="_x0000_s66565" name="Equation" r:id="rId4" imgW="2044440" imgH="838080" progId="Equation.DSMT4">
              <p:embed/>
            </p:oleObj>
          </a:graphicData>
        </a:graphic>
      </p:graphicFrame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-1" y="3775074"/>
          <a:ext cx="3809625" cy="1156689"/>
        </p:xfrm>
        <a:graphic>
          <a:graphicData uri="http://schemas.openxmlformats.org/presentationml/2006/ole">
            <p:oleObj spid="_x0000_s66566" name="Equation" r:id="rId5" imgW="2755800" imgH="838080" progId="Equation.DSMT4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4551461" y="3992647"/>
            <a:ext cx="2979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err="1"/>
              <a:t>κυματάνυσμα</a:t>
            </a:r>
            <a:r>
              <a:rPr lang="el-GR" b="1" i="1" dirty="0"/>
              <a:t> </a:t>
            </a:r>
            <a:r>
              <a:rPr lang="en-US" b="1" i="1" dirty="0"/>
              <a:t>Fermi</a:t>
            </a:r>
            <a:r>
              <a:rPr lang="el-GR" dirty="0"/>
              <a:t>)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33841" y="2601060"/>
            <a:ext cx="2363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/>
              <a:t>Ενέργεια </a:t>
            </a:r>
            <a:r>
              <a:rPr lang="en-US" b="1" i="1" dirty="0"/>
              <a:t>Fermi</a:t>
            </a:r>
            <a:r>
              <a:rPr lang="el-GR" dirty="0"/>
              <a:t>) </a:t>
            </a:r>
            <a:endParaRPr lang="en-US" dirty="0"/>
          </a:p>
        </p:txBody>
      </p: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263350" y="5036696"/>
          <a:ext cx="3698821" cy="1154242"/>
        </p:xfrm>
        <a:graphic>
          <a:graphicData uri="http://schemas.openxmlformats.org/presentationml/2006/ole">
            <p:oleObj spid="_x0000_s66568" name="Equation" r:id="rId6" imgW="2679700" imgH="838200" progId="Equation.DSMT4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4853763" y="5494162"/>
            <a:ext cx="2428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/>
              <a:t>ταχύτητα </a:t>
            </a:r>
            <a:r>
              <a:rPr lang="en-US" b="1" i="1" dirty="0"/>
              <a:t>Fermi</a:t>
            </a:r>
            <a:r>
              <a:rPr lang="el-GR" dirty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5" name="Object 1"/>
          <p:cNvGraphicFramePr>
            <a:graphicFrameLocks noChangeAspect="1"/>
          </p:cNvGraphicFramePr>
          <p:nvPr/>
        </p:nvGraphicFramePr>
        <p:xfrm>
          <a:off x="209862" y="1434841"/>
          <a:ext cx="8604354" cy="1089283"/>
        </p:xfrm>
        <a:graphic>
          <a:graphicData uri="http://schemas.openxmlformats.org/presentationml/2006/ole">
            <p:oleObj spid="_x0000_s67585" name="Equation" r:id="rId3" imgW="5841720" imgH="749160" progId="Equation.DSMT4">
              <p:embed/>
            </p:oleObj>
          </a:graphicData>
        </a:graphic>
      </p:graphicFrame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236537" y="2689866"/>
          <a:ext cx="2956367" cy="1004247"/>
        </p:xfrm>
        <a:graphic>
          <a:graphicData uri="http://schemas.openxmlformats.org/presentationml/2006/ole">
            <p:oleObj spid="_x0000_s67587" name="Equation" r:id="rId4" imgW="2247840" imgH="774360" progId="Equation.DSMT4">
              <p:embed/>
            </p:oleObj>
          </a:graphicData>
        </a:graphic>
      </p:graphicFrame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422171" y="4497049"/>
          <a:ext cx="3319023" cy="1149689"/>
        </p:xfrm>
        <a:graphic>
          <a:graphicData uri="http://schemas.openxmlformats.org/presentationml/2006/ole">
            <p:oleObj spid="_x0000_s67589" name="Equation" r:id="rId5" imgW="1777680" imgH="62208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9369" y="3927423"/>
            <a:ext cx="263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Μέση  ενέργεια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6839" y="692046"/>
            <a:ext cx="4661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Ολική ενέργεια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1863" y="4631960"/>
            <a:ext cx="4107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Πολύ μεγάλη!!</a:t>
            </a:r>
          </a:p>
          <a:p>
            <a:r>
              <a:rPr lang="el-GR" dirty="0" smtClean="0"/>
              <a:t>Κλασσικό αέριο σε 10^4 Κ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7825" name="Object 1"/>
          <p:cNvGraphicFramePr>
            <a:graphicFrameLocks noChangeAspect="1"/>
          </p:cNvGraphicFramePr>
          <p:nvPr/>
        </p:nvGraphicFramePr>
        <p:xfrm>
          <a:off x="524656" y="314793"/>
          <a:ext cx="3501483" cy="914400"/>
        </p:xfrm>
        <a:graphic>
          <a:graphicData uri="http://schemas.openxmlformats.org/presentationml/2006/ole">
            <p:oleObj spid="_x0000_s77825" name="Equation" r:id="rId3" imgW="1498600" imgH="393700" progId="Equation.DSMT4">
              <p:embed/>
            </p:oleObj>
          </a:graphicData>
        </a:graphic>
      </p:graphicFrame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839449" y="1693889"/>
          <a:ext cx="1768839" cy="1162380"/>
        </p:xfrm>
        <a:graphic>
          <a:graphicData uri="http://schemas.openxmlformats.org/presentationml/2006/ole">
            <p:oleObj spid="_x0000_s77827" name="Equation" r:id="rId4" imgW="673100" imgH="43180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97640" y="2053652"/>
            <a:ext cx="442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</a:t>
            </a:r>
            <a:r>
              <a:rPr lang="el-GR" b="1" dirty="0" smtClean="0">
                <a:solidFill>
                  <a:srgbClr val="FF0000"/>
                </a:solidFill>
              </a:rPr>
              <a:t>Θερμοκρασία εκφυλισμού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7829" name="Object 5"/>
          <p:cNvGraphicFramePr>
            <a:graphicFrameLocks noChangeAspect="1"/>
          </p:cNvGraphicFramePr>
          <p:nvPr/>
        </p:nvGraphicFramePr>
        <p:xfrm>
          <a:off x="713984" y="3323705"/>
          <a:ext cx="4475163" cy="1252538"/>
        </p:xfrm>
        <a:graphic>
          <a:graphicData uri="http://schemas.openxmlformats.org/presentationml/2006/ole">
            <p:oleObj spid="_x0000_s77829" name="Equation" r:id="rId5" imgW="2286000" imgH="67284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818683" y="3810000"/>
            <a:ext cx="2920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Θερμοκρασία </a:t>
            </a:r>
            <a:r>
              <a:rPr lang="en-US" b="1" dirty="0" smtClean="0">
                <a:solidFill>
                  <a:srgbClr val="FF0000"/>
                </a:solidFill>
              </a:rPr>
              <a:t>Fermi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55375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Εισάγοντας τον 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κυματαριθμό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   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k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=2π/λ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, έχουμε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69633" name="Object 1"/>
          <p:cNvGraphicFramePr>
            <a:graphicFrameLocks noChangeAspect="1"/>
          </p:cNvGraphicFramePr>
          <p:nvPr/>
        </p:nvGraphicFramePr>
        <p:xfrm>
          <a:off x="899411" y="1146748"/>
          <a:ext cx="5721932" cy="652072"/>
        </p:xfrm>
        <a:graphic>
          <a:graphicData uri="http://schemas.openxmlformats.org/presentationml/2006/ole">
            <p:oleObj spid="_x0000_s69633" name="Equation" r:id="rId3" imgW="3340080" imgH="368280" progId="Equation.DSMT4">
              <p:embed/>
            </p:oleObj>
          </a:graphicData>
        </a:graphic>
      </p:graphicFrame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809468" y="2053652"/>
          <a:ext cx="4996070" cy="914400"/>
        </p:xfrm>
        <a:graphic>
          <a:graphicData uri="http://schemas.openxmlformats.org/presentationml/2006/ole">
            <p:oleObj spid="_x0000_s69636" name="Equation" r:id="rId4" imgW="3593880" imgH="647640" progId="Equation.DSMT4">
              <p:embed/>
            </p:oleObj>
          </a:graphicData>
        </a:graphic>
      </p:graphicFrame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5891134" y="2968053"/>
          <a:ext cx="2068644" cy="689548"/>
        </p:xfrm>
        <a:graphic>
          <a:graphicData uri="http://schemas.openxmlformats.org/presentationml/2006/ole">
            <p:oleObj spid="_x0000_s69638" name="Equation" r:id="rId5" imgW="1320227" imgH="431613" progId="Equation.DSMT4">
              <p:embed/>
            </p:oleObj>
          </a:graphicData>
        </a:graphic>
      </p:graphicFrame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1379096" y="4437089"/>
          <a:ext cx="4988466" cy="1289154"/>
        </p:xfrm>
        <a:graphic>
          <a:graphicData uri="http://schemas.openxmlformats.org/presentationml/2006/ole">
            <p:oleObj spid="_x0000_s69640" name="Equation" r:id="rId6" imgW="2552700" imgH="647700" progId="Equation.DSMT4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989351" y="4017364"/>
            <a:ext cx="5621311" cy="2278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657" name="Object 1"/>
          <p:cNvGraphicFramePr>
            <a:graphicFrameLocks noChangeAspect="1"/>
          </p:cNvGraphicFramePr>
          <p:nvPr/>
        </p:nvGraphicFramePr>
        <p:xfrm>
          <a:off x="0" y="314790"/>
          <a:ext cx="8286812" cy="434718"/>
        </p:xfrm>
        <a:graphic>
          <a:graphicData uri="http://schemas.openxmlformats.org/presentationml/2006/ole">
            <p:oleObj spid="_x0000_s70657" name="Equation" r:id="rId3" imgW="5816600" imgH="304800" progId="Equation.DSMT4">
              <p:embed/>
            </p:oleObj>
          </a:graphicData>
        </a:graphic>
      </p:graphicFrame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359762" y="1169232"/>
          <a:ext cx="2675957" cy="1064301"/>
        </p:xfrm>
        <a:graphic>
          <a:graphicData uri="http://schemas.openxmlformats.org/presentationml/2006/ole">
            <p:oleObj spid="_x0000_s70659" name="Equation" r:id="rId4" imgW="1663700" imgH="660400" progId="Equation.DSMT4">
              <p:embed/>
            </p:oleObj>
          </a:graphicData>
        </a:graphic>
      </p:graphicFrame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479686" y="2728210"/>
          <a:ext cx="5989402" cy="929390"/>
        </p:xfrm>
        <a:graphic>
          <a:graphicData uri="http://schemas.openxmlformats.org/presentationml/2006/ole">
            <p:oleObj spid="_x0000_s70661" name="Equation" r:id="rId5" imgW="3873500" imgH="609600" progId="Equation.DSMT4">
              <p:embed/>
            </p:oleObj>
          </a:graphicData>
        </a:graphic>
      </p:graphicFrame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663" name="Object 7"/>
          <p:cNvGraphicFramePr>
            <a:graphicFrameLocks noChangeAspect="1"/>
          </p:cNvGraphicFramePr>
          <p:nvPr/>
        </p:nvGraphicFramePr>
        <p:xfrm>
          <a:off x="479685" y="3942413"/>
          <a:ext cx="6635581" cy="1274164"/>
        </p:xfrm>
        <a:graphic>
          <a:graphicData uri="http://schemas.openxmlformats.org/presentationml/2006/ole">
            <p:oleObj spid="_x0000_s70663" name="Equation" r:id="rId6" imgW="3822700" imgH="736600" progId="Equation.DSMT4">
              <p:embed/>
            </p:oleObj>
          </a:graphicData>
        </a:graphic>
      </p:graphicFrame>
      <p:sp>
        <p:nvSpPr>
          <p:cNvPr id="13" name="Oval 12"/>
          <p:cNvSpPr/>
          <p:nvPr/>
        </p:nvSpPr>
        <p:spPr>
          <a:xfrm>
            <a:off x="329784" y="974360"/>
            <a:ext cx="3177915" cy="1439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0" y="0"/>
          <a:ext cx="8922826" cy="989351"/>
        </p:xfrm>
        <a:graphic>
          <a:graphicData uri="http://schemas.openxmlformats.org/presentationml/2006/ole">
            <p:oleObj spid="_x0000_s71681" name="Equation" r:id="rId3" imgW="4546600" imgH="508000" progId="Equation.DSMT4">
              <p:embed/>
            </p:oleObj>
          </a:graphicData>
        </a:graphic>
      </p:graphicFrame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689547" y="1573968"/>
          <a:ext cx="8030597" cy="1518113"/>
        </p:xfrm>
        <a:graphic>
          <a:graphicData uri="http://schemas.openxmlformats.org/presentationml/2006/ole">
            <p:oleObj spid="_x0000_s71683" name="Equation" r:id="rId4" imgW="3467100" imgH="647700" progId="Equation.DSMT4">
              <p:embed/>
            </p:oleObj>
          </a:graphicData>
        </a:graphic>
      </p:graphicFrame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1124262" y="3717560"/>
          <a:ext cx="3065815" cy="1888761"/>
        </p:xfrm>
        <a:graphic>
          <a:graphicData uri="http://schemas.openxmlformats.org/presentationml/2006/ole">
            <p:oleObj spid="_x0000_s71685" name="Equation" r:id="rId5" imgW="1079500" imgH="6477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-1" y="246678"/>
            <a:ext cx="8469443" cy="40011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</a:rPr>
              <a:t>σχέση διασκεδασμού των ελευθέρων ηλεκτρονίων </a:t>
            </a:r>
            <a:endParaRPr kumimoji="0" lang="el-GR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1138210" y="1624741"/>
            <a:ext cx="7496124" cy="3786708"/>
            <a:chOff x="3020" y="5628"/>
            <a:chExt cx="8061" cy="4084"/>
          </a:xfrm>
        </p:grpSpPr>
        <p:sp>
          <p:nvSpPr>
            <p:cNvPr id="72707" name="Text Box 3"/>
            <p:cNvSpPr txBox="1">
              <a:spLocks noChangeArrowheads="1"/>
            </p:cNvSpPr>
            <p:nvPr/>
          </p:nvSpPr>
          <p:spPr bwMode="auto">
            <a:xfrm>
              <a:off x="4220" y="9212"/>
              <a:ext cx="1480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708" name="Text Box 4"/>
            <p:cNvSpPr txBox="1">
              <a:spLocks noChangeArrowheads="1"/>
            </p:cNvSpPr>
            <p:nvPr/>
          </p:nvSpPr>
          <p:spPr bwMode="auto">
            <a:xfrm>
              <a:off x="3020" y="5665"/>
              <a:ext cx="820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709" name="Line 5"/>
            <p:cNvSpPr>
              <a:spLocks noChangeShapeType="1"/>
            </p:cNvSpPr>
            <p:nvPr/>
          </p:nvSpPr>
          <p:spPr bwMode="auto">
            <a:xfrm flipH="1" flipV="1">
              <a:off x="3630" y="5628"/>
              <a:ext cx="1" cy="30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lg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0" name="Arc 6"/>
            <p:cNvSpPr>
              <a:spLocks/>
            </p:cNvSpPr>
            <p:nvPr/>
          </p:nvSpPr>
          <p:spPr bwMode="auto">
            <a:xfrm flipV="1">
              <a:off x="3618" y="5902"/>
              <a:ext cx="1980" cy="274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8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7" y="0"/>
                  </a:moveTo>
                  <a:cubicBezTo>
                    <a:pt x="11934" y="4"/>
                    <a:pt x="21600" y="9673"/>
                    <a:pt x="21600" y="21600"/>
                  </a:cubicBezTo>
                </a:path>
                <a:path w="21600" h="21600" stroke="0" extrusionOk="0">
                  <a:moveTo>
                    <a:pt x="7" y="0"/>
                  </a:moveTo>
                  <a:cubicBezTo>
                    <a:pt x="11934" y="4"/>
                    <a:pt x="21600" y="9673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3650" y="8646"/>
              <a:ext cx="30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lg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2" name="Text Box 8"/>
            <p:cNvSpPr txBox="1">
              <a:spLocks noChangeArrowheads="1"/>
            </p:cNvSpPr>
            <p:nvPr/>
          </p:nvSpPr>
          <p:spPr bwMode="auto">
            <a:xfrm>
              <a:off x="6540" y="8706"/>
              <a:ext cx="643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auto">
            <a:xfrm>
              <a:off x="3440" y="8656"/>
              <a:ext cx="620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72714" name="Text Box 10"/>
            <p:cNvSpPr txBox="1">
              <a:spLocks noChangeArrowheads="1"/>
            </p:cNvSpPr>
            <p:nvPr/>
          </p:nvSpPr>
          <p:spPr bwMode="auto">
            <a:xfrm>
              <a:off x="9395" y="7239"/>
              <a:ext cx="1686" cy="1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15" name="Object 11"/>
          <p:cNvGraphicFramePr>
            <a:graphicFrameLocks noChangeAspect="1"/>
          </p:cNvGraphicFramePr>
          <p:nvPr/>
        </p:nvGraphicFramePr>
        <p:xfrm>
          <a:off x="5456420" y="1543987"/>
          <a:ext cx="2503358" cy="1542247"/>
        </p:xfrm>
        <a:graphic>
          <a:graphicData uri="http://schemas.openxmlformats.org/presentationml/2006/ole">
            <p:oleObj spid="_x0000_s72715" name="Equation" r:id="rId3" imgW="1079500" imgH="6477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3729" name="Object 1"/>
          <p:cNvGraphicFramePr>
            <a:graphicFrameLocks noChangeAspect="1"/>
          </p:cNvGraphicFramePr>
          <p:nvPr/>
        </p:nvGraphicFramePr>
        <p:xfrm>
          <a:off x="0" y="0"/>
          <a:ext cx="2068644" cy="689548"/>
        </p:xfrm>
        <a:graphic>
          <a:graphicData uri="http://schemas.openxmlformats.org/presentationml/2006/ole">
            <p:oleObj spid="_x0000_s73729" name="Equation" r:id="rId3" imgW="1066337" imgH="355446" progId="Equation.DSMT4">
              <p:embed/>
            </p:oleObj>
          </a:graphicData>
        </a:graphic>
      </p:graphicFrame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0" y="1274163"/>
          <a:ext cx="5386822" cy="644577"/>
        </p:xfrm>
        <a:graphic>
          <a:graphicData uri="http://schemas.openxmlformats.org/presentationml/2006/ole">
            <p:oleObj spid="_x0000_s73731" name="Equation" r:id="rId4" imgW="3340100" imgH="406400" progId="Equation.DSMT4">
              <p:embed/>
            </p:oleObj>
          </a:graphicData>
        </a:graphic>
      </p:graphicFrame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374754" y="2683239"/>
          <a:ext cx="1678898" cy="911030"/>
        </p:xfrm>
        <a:graphic>
          <a:graphicData uri="http://schemas.openxmlformats.org/presentationml/2006/ole">
            <p:oleObj spid="_x0000_s73733" name="Equation" r:id="rId5" imgW="1231366" imgH="660113" progId="Equation.DSMT4">
              <p:embed/>
            </p:oleObj>
          </a:graphicData>
        </a:graphic>
      </p:graphicFrame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3777520" y="3612630"/>
          <a:ext cx="5182226" cy="2338465"/>
        </p:xfrm>
        <a:graphic>
          <a:graphicData uri="http://schemas.openxmlformats.org/presentationml/2006/ole">
            <p:oleObj spid="_x0000_s73735" name="Equation" r:id="rId6" imgW="4203700" imgH="190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1609674" y="906671"/>
            <a:ext cx="5778500" cy="3965575"/>
            <a:chOff x="2110" y="9640"/>
            <a:chExt cx="9099" cy="6245"/>
          </a:xfrm>
        </p:grpSpPr>
        <p:sp>
          <p:nvSpPr>
            <p:cNvPr id="74755" name="Line 3"/>
            <p:cNvSpPr>
              <a:spLocks noChangeShapeType="1"/>
            </p:cNvSpPr>
            <p:nvPr/>
          </p:nvSpPr>
          <p:spPr bwMode="auto">
            <a:xfrm flipH="1">
              <a:off x="2133" y="13453"/>
              <a:ext cx="2126" cy="17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6" name="Line 4"/>
            <p:cNvSpPr>
              <a:spLocks noChangeShapeType="1"/>
            </p:cNvSpPr>
            <p:nvPr/>
          </p:nvSpPr>
          <p:spPr bwMode="auto">
            <a:xfrm flipV="1">
              <a:off x="4329" y="9899"/>
              <a:ext cx="0" cy="34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7" name="Line 5"/>
            <p:cNvSpPr>
              <a:spLocks noChangeShapeType="1"/>
            </p:cNvSpPr>
            <p:nvPr/>
          </p:nvSpPr>
          <p:spPr bwMode="auto">
            <a:xfrm>
              <a:off x="4471" y="13434"/>
              <a:ext cx="46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8" name="AutoShape 6"/>
            <p:cNvSpPr>
              <a:spLocks noChangeArrowheads="1"/>
            </p:cNvSpPr>
            <p:nvPr/>
          </p:nvSpPr>
          <p:spPr bwMode="auto">
            <a:xfrm>
              <a:off x="4111" y="12919"/>
              <a:ext cx="855" cy="695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9" name="AutoShape 7"/>
            <p:cNvSpPr>
              <a:spLocks noChangeArrowheads="1"/>
            </p:cNvSpPr>
            <p:nvPr/>
          </p:nvSpPr>
          <p:spPr bwMode="auto">
            <a:xfrm>
              <a:off x="3898" y="13092"/>
              <a:ext cx="855" cy="695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0" name="AutoShape 8"/>
            <p:cNvSpPr>
              <a:spLocks noChangeArrowheads="1"/>
            </p:cNvSpPr>
            <p:nvPr/>
          </p:nvSpPr>
          <p:spPr bwMode="auto">
            <a:xfrm>
              <a:off x="4755" y="12913"/>
              <a:ext cx="853" cy="695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1" name="AutoShape 9"/>
            <p:cNvSpPr>
              <a:spLocks noChangeArrowheads="1"/>
            </p:cNvSpPr>
            <p:nvPr/>
          </p:nvSpPr>
          <p:spPr bwMode="auto">
            <a:xfrm>
              <a:off x="4136" y="12397"/>
              <a:ext cx="853" cy="695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2" name="Line 10"/>
            <p:cNvSpPr>
              <a:spLocks noChangeShapeType="1"/>
            </p:cNvSpPr>
            <p:nvPr/>
          </p:nvSpPr>
          <p:spPr bwMode="auto">
            <a:xfrm flipV="1">
              <a:off x="4894" y="12572"/>
              <a:ext cx="1637" cy="4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3" name="Arc 11"/>
            <p:cNvSpPr>
              <a:spLocks/>
            </p:cNvSpPr>
            <p:nvPr/>
          </p:nvSpPr>
          <p:spPr bwMode="auto">
            <a:xfrm>
              <a:off x="4372" y="10336"/>
              <a:ext cx="3689" cy="3102"/>
            </a:xfrm>
            <a:custGeom>
              <a:avLst/>
              <a:gdLst>
                <a:gd name="G0" fmla="+- 3975 0 0"/>
                <a:gd name="G1" fmla="+- 21600 0 0"/>
                <a:gd name="G2" fmla="+- 21600 0 0"/>
                <a:gd name="T0" fmla="*/ 0 w 25575"/>
                <a:gd name="T1" fmla="*/ 369 h 24028"/>
                <a:gd name="T2" fmla="*/ 25438 w 25575"/>
                <a:gd name="T3" fmla="*/ 24028 h 24028"/>
                <a:gd name="T4" fmla="*/ 3975 w 25575"/>
                <a:gd name="T5" fmla="*/ 21600 h 24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575" h="24028" fill="none" extrusionOk="0">
                  <a:moveTo>
                    <a:pt x="-1" y="368"/>
                  </a:moveTo>
                  <a:cubicBezTo>
                    <a:pt x="1310" y="123"/>
                    <a:pt x="2641" y="-1"/>
                    <a:pt x="3975" y="0"/>
                  </a:cubicBezTo>
                  <a:cubicBezTo>
                    <a:pt x="15904" y="0"/>
                    <a:pt x="25575" y="9670"/>
                    <a:pt x="25575" y="21600"/>
                  </a:cubicBezTo>
                  <a:cubicBezTo>
                    <a:pt x="25575" y="22411"/>
                    <a:pt x="25529" y="23221"/>
                    <a:pt x="25438" y="24028"/>
                  </a:cubicBezTo>
                </a:path>
                <a:path w="25575" h="24028" stroke="0" extrusionOk="0">
                  <a:moveTo>
                    <a:pt x="-1" y="368"/>
                  </a:moveTo>
                  <a:cubicBezTo>
                    <a:pt x="1310" y="123"/>
                    <a:pt x="2641" y="-1"/>
                    <a:pt x="3975" y="0"/>
                  </a:cubicBezTo>
                  <a:cubicBezTo>
                    <a:pt x="15904" y="0"/>
                    <a:pt x="25575" y="9670"/>
                    <a:pt x="25575" y="21600"/>
                  </a:cubicBezTo>
                  <a:cubicBezTo>
                    <a:pt x="25575" y="22411"/>
                    <a:pt x="25529" y="23221"/>
                    <a:pt x="25438" y="24028"/>
                  </a:cubicBezTo>
                  <a:lnTo>
                    <a:pt x="3975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4" name="Arc 12"/>
            <p:cNvSpPr>
              <a:spLocks/>
            </p:cNvSpPr>
            <p:nvPr/>
          </p:nvSpPr>
          <p:spPr bwMode="auto">
            <a:xfrm flipH="1">
              <a:off x="3182" y="10396"/>
              <a:ext cx="1523" cy="4368"/>
            </a:xfrm>
            <a:custGeom>
              <a:avLst/>
              <a:gdLst>
                <a:gd name="G0" fmla="+- 0 0 0"/>
                <a:gd name="G1" fmla="+- 20880 0 0"/>
                <a:gd name="G2" fmla="+- 21600 0 0"/>
                <a:gd name="T0" fmla="*/ 5529 w 21531"/>
                <a:gd name="T1" fmla="*/ 0 h 20880"/>
                <a:gd name="T2" fmla="*/ 21531 w 21531"/>
                <a:gd name="T3" fmla="*/ 19155 h 20880"/>
                <a:gd name="T4" fmla="*/ 0 w 21531"/>
                <a:gd name="T5" fmla="*/ 20880 h 20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31" h="20880" fill="none" extrusionOk="0">
                  <a:moveTo>
                    <a:pt x="5529" y="-1"/>
                  </a:moveTo>
                  <a:cubicBezTo>
                    <a:pt x="14385" y="2344"/>
                    <a:pt x="20799" y="10022"/>
                    <a:pt x="21531" y="19154"/>
                  </a:cubicBezTo>
                </a:path>
                <a:path w="21531" h="20880" stroke="0" extrusionOk="0">
                  <a:moveTo>
                    <a:pt x="5529" y="-1"/>
                  </a:moveTo>
                  <a:cubicBezTo>
                    <a:pt x="14385" y="2344"/>
                    <a:pt x="20799" y="10022"/>
                    <a:pt x="21531" y="19154"/>
                  </a:cubicBezTo>
                  <a:lnTo>
                    <a:pt x="0" y="2088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5" name="Arc 13"/>
            <p:cNvSpPr>
              <a:spLocks/>
            </p:cNvSpPr>
            <p:nvPr/>
          </p:nvSpPr>
          <p:spPr bwMode="auto">
            <a:xfrm rot="1982275" flipV="1">
              <a:off x="2993" y="11819"/>
              <a:ext cx="4496" cy="3485"/>
            </a:xfrm>
            <a:custGeom>
              <a:avLst/>
              <a:gdLst>
                <a:gd name="G0" fmla="+- 0 0 0"/>
                <a:gd name="G1" fmla="+- 21091 0 0"/>
                <a:gd name="G2" fmla="+- 21600 0 0"/>
                <a:gd name="T0" fmla="*/ 4663 w 21568"/>
                <a:gd name="T1" fmla="*/ 0 h 21091"/>
                <a:gd name="T2" fmla="*/ 21568 w 21568"/>
                <a:gd name="T3" fmla="*/ 19910 h 21091"/>
                <a:gd name="T4" fmla="*/ 0 w 21568"/>
                <a:gd name="T5" fmla="*/ 21091 h 2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68" h="21091" fill="none" extrusionOk="0">
                  <a:moveTo>
                    <a:pt x="4662" y="0"/>
                  </a:moveTo>
                  <a:cubicBezTo>
                    <a:pt x="14126" y="2092"/>
                    <a:pt x="21037" y="10232"/>
                    <a:pt x="21567" y="19910"/>
                  </a:cubicBezTo>
                </a:path>
                <a:path w="21568" h="21091" stroke="0" extrusionOk="0">
                  <a:moveTo>
                    <a:pt x="4662" y="0"/>
                  </a:moveTo>
                  <a:cubicBezTo>
                    <a:pt x="14126" y="2092"/>
                    <a:pt x="21037" y="10232"/>
                    <a:pt x="21567" y="19910"/>
                  </a:cubicBezTo>
                  <a:lnTo>
                    <a:pt x="0" y="2109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6" name="Text Box 14"/>
            <p:cNvSpPr txBox="1">
              <a:spLocks noChangeArrowheads="1"/>
            </p:cNvSpPr>
            <p:nvPr/>
          </p:nvSpPr>
          <p:spPr bwMode="auto">
            <a:xfrm>
              <a:off x="8514" y="13502"/>
              <a:ext cx="2695" cy="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en-US" sz="20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</a:t>
              </a:r>
              <a:r>
                <a:rPr kumimoji="0" lang="en-US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 n</a:t>
              </a:r>
              <a:r>
                <a:rPr kumimoji="0" lang="en-US" sz="20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</a:t>
              </a:r>
              <a:r>
                <a:rPr kumimoji="0" lang="en-US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(2π/L)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767" name="Text Box 15"/>
            <p:cNvSpPr txBox="1">
              <a:spLocks noChangeArrowheads="1"/>
            </p:cNvSpPr>
            <p:nvPr/>
          </p:nvSpPr>
          <p:spPr bwMode="auto">
            <a:xfrm>
              <a:off x="2110" y="15173"/>
              <a:ext cx="2549" cy="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fr-FR" sz="20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fr-FR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 n</a:t>
              </a:r>
              <a:r>
                <a:rPr kumimoji="0" lang="fr-FR" sz="20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fr-FR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(2</a:t>
              </a:r>
              <a:r>
                <a:rPr kumimoji="0" lang="en-US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π</a:t>
              </a:r>
              <a:r>
                <a:rPr kumimoji="0" lang="fr-FR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/L</a:t>
              </a:r>
              <a:r>
                <a:rPr kumimoji="0" lang="fr-FR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)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768" name="Text Box 16"/>
            <p:cNvSpPr txBox="1">
              <a:spLocks noChangeArrowheads="1"/>
            </p:cNvSpPr>
            <p:nvPr/>
          </p:nvSpPr>
          <p:spPr bwMode="auto">
            <a:xfrm>
              <a:off x="6022" y="11415"/>
              <a:ext cx="1904" cy="6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(1 1 2)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769" name="Text Box 17"/>
            <p:cNvSpPr txBox="1">
              <a:spLocks noChangeArrowheads="1"/>
            </p:cNvSpPr>
            <p:nvPr/>
          </p:nvSpPr>
          <p:spPr bwMode="auto">
            <a:xfrm>
              <a:off x="6652" y="12639"/>
              <a:ext cx="1867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(1 2 1)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770" name="Text Box 18"/>
            <p:cNvSpPr txBox="1">
              <a:spLocks noChangeArrowheads="1"/>
            </p:cNvSpPr>
            <p:nvPr/>
          </p:nvSpPr>
          <p:spPr bwMode="auto">
            <a:xfrm>
              <a:off x="6465" y="12154"/>
              <a:ext cx="1596" cy="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(1 1 1)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771" name="Line 19"/>
            <p:cNvSpPr>
              <a:spLocks noChangeShapeType="1"/>
            </p:cNvSpPr>
            <p:nvPr/>
          </p:nvSpPr>
          <p:spPr bwMode="auto">
            <a:xfrm rot="20895767" flipV="1">
              <a:off x="4835" y="12068"/>
              <a:ext cx="1282" cy="3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2" name="Line 20"/>
            <p:cNvSpPr>
              <a:spLocks noChangeShapeType="1"/>
            </p:cNvSpPr>
            <p:nvPr/>
          </p:nvSpPr>
          <p:spPr bwMode="auto">
            <a:xfrm rot="823273" flipV="1">
              <a:off x="5519" y="12850"/>
              <a:ext cx="1282" cy="3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3" name="Text Box 21"/>
            <p:cNvSpPr txBox="1">
              <a:spLocks noChangeArrowheads="1"/>
            </p:cNvSpPr>
            <p:nvPr/>
          </p:nvSpPr>
          <p:spPr bwMode="auto">
            <a:xfrm>
              <a:off x="7493" y="14813"/>
              <a:ext cx="253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774" name="Line 22"/>
            <p:cNvSpPr>
              <a:spLocks noChangeShapeType="1"/>
            </p:cNvSpPr>
            <p:nvPr/>
          </p:nvSpPr>
          <p:spPr bwMode="auto">
            <a:xfrm rot="4790282" flipV="1">
              <a:off x="4351" y="13581"/>
              <a:ext cx="1043" cy="4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5" name="Text Box 23"/>
            <p:cNvSpPr txBox="1">
              <a:spLocks noChangeArrowheads="1"/>
            </p:cNvSpPr>
            <p:nvPr/>
          </p:nvSpPr>
          <p:spPr bwMode="auto">
            <a:xfrm>
              <a:off x="5296" y="13963"/>
              <a:ext cx="1587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(2 1 1)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0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776" name="Oval 24"/>
            <p:cNvSpPr>
              <a:spLocks noChangeArrowheads="1"/>
            </p:cNvSpPr>
            <p:nvPr/>
          </p:nvSpPr>
          <p:spPr bwMode="auto">
            <a:xfrm>
              <a:off x="4707" y="12486"/>
              <a:ext cx="141" cy="15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7" name="Oval 25"/>
            <p:cNvSpPr>
              <a:spLocks noChangeArrowheads="1"/>
            </p:cNvSpPr>
            <p:nvPr/>
          </p:nvSpPr>
          <p:spPr bwMode="auto">
            <a:xfrm>
              <a:off x="4707" y="13005"/>
              <a:ext cx="141" cy="15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8" name="Oval 26"/>
            <p:cNvSpPr>
              <a:spLocks noChangeArrowheads="1"/>
            </p:cNvSpPr>
            <p:nvPr/>
          </p:nvSpPr>
          <p:spPr bwMode="auto">
            <a:xfrm>
              <a:off x="5296" y="13005"/>
              <a:ext cx="143" cy="15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9" name="Oval 27"/>
            <p:cNvSpPr>
              <a:spLocks noChangeArrowheads="1"/>
            </p:cNvSpPr>
            <p:nvPr/>
          </p:nvSpPr>
          <p:spPr bwMode="auto">
            <a:xfrm>
              <a:off x="4443" y="13178"/>
              <a:ext cx="142" cy="15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0" name="Text Box 28"/>
            <p:cNvSpPr txBox="1">
              <a:spLocks noChangeArrowheads="1"/>
            </p:cNvSpPr>
            <p:nvPr/>
          </p:nvSpPr>
          <p:spPr bwMode="auto">
            <a:xfrm>
              <a:off x="4260" y="9640"/>
              <a:ext cx="2473" cy="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de-DE" sz="20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</a:t>
              </a:r>
              <a:r>
                <a:rPr kumimoji="0" lang="de-DE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=n</a:t>
              </a:r>
              <a:r>
                <a:rPr kumimoji="0" lang="de-DE" sz="20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</a:t>
              </a:r>
              <a:r>
                <a:rPr kumimoji="0" lang="de-DE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(2</a:t>
              </a:r>
              <a:r>
                <a:rPr kumimoji="0" lang="en-US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π</a:t>
              </a:r>
              <a:r>
                <a:rPr kumimoji="0" lang="de-DE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/L)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794479" y="532151"/>
          <a:ext cx="4856813" cy="1311340"/>
        </p:xfrm>
        <a:graphic>
          <a:graphicData uri="http://schemas.openxmlformats.org/presentationml/2006/ole">
            <p:oleObj spid="_x0000_s75779" name="Equation" r:id="rId3" imgW="2857500" imgH="774700" progId="Equation.DSMT4">
              <p:embed/>
            </p:oleObj>
          </a:graphicData>
        </a:graphic>
      </p:graphicFrame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2278505" y="2862654"/>
          <a:ext cx="4296469" cy="974829"/>
        </p:xfrm>
        <a:graphic>
          <a:graphicData uri="http://schemas.openxmlformats.org/presentationml/2006/ole">
            <p:oleObj spid="_x0000_s75778" name="Equation" r:id="rId4" imgW="3403600" imgH="774700" progId="Equation.DSMT4">
              <p:embed/>
            </p:oleObj>
          </a:graphicData>
        </a:graphic>
      </p:graphicFrame>
      <p:graphicFrame>
        <p:nvGraphicFramePr>
          <p:cNvPr id="75777" name="Object 1"/>
          <p:cNvGraphicFramePr>
            <a:graphicFrameLocks noChangeAspect="1"/>
          </p:cNvGraphicFramePr>
          <p:nvPr/>
        </p:nvGraphicFramePr>
        <p:xfrm>
          <a:off x="764498" y="5118205"/>
          <a:ext cx="8087106" cy="712969"/>
        </p:xfrm>
        <a:graphic>
          <a:graphicData uri="http://schemas.openxmlformats.org/presentationml/2006/ole">
            <p:oleObj spid="_x0000_s75777" name="Equation" r:id="rId5" imgW="3771900" imgH="330200" progId="Equation.DSMT4">
              <p:embed/>
            </p:oleObj>
          </a:graphicData>
        </a:graphic>
      </p:graphicFrame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2366563" y="2101583"/>
            <a:ext cx="3916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πυκνότητα καταστάσεων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g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(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E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)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296812" y="3997770"/>
            <a:ext cx="88853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πλήθος των ηλεκτρονίων </a:t>
            </a:r>
            <a:r>
              <a:rPr kumimoji="0" lang="en-US" sz="1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dn</a:t>
            </a:r>
            <a:r>
              <a:rPr kumimoji="0" lang="en-US" sz="18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E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 με ενέργειες μεταξύ </a:t>
            </a:r>
            <a:r>
              <a:rPr kumimoji="0" lang="el-G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και </a:t>
            </a:r>
            <a:r>
              <a:rPr kumimoji="0" lang="el-GR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+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d</a:t>
            </a:r>
            <a:r>
              <a:rPr kumimoji="0" 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E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σε μία θερμοκρασία Τ: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457200" y="2333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749508" y="1905943"/>
          <a:ext cx="4133123" cy="837257"/>
        </p:xfrm>
        <a:graphic>
          <a:graphicData uri="http://schemas.openxmlformats.org/presentationml/2006/ole">
            <p:oleObj spid="_x0000_s76802" name="Equation" r:id="rId3" imgW="2959100" imgH="609600" progId="Equation.DSMT4">
              <p:embed/>
            </p:oleObj>
          </a:graphicData>
        </a:graphic>
      </p:graphicFrame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809469" y="3530651"/>
          <a:ext cx="4888755" cy="1281191"/>
        </p:xfrm>
        <a:graphic>
          <a:graphicData uri="http://schemas.openxmlformats.org/presentationml/2006/ole">
            <p:oleObj spid="_x0000_s76801" name="Equation" r:id="rId4" imgW="2768600" imgH="723900" progId="Equation.DSMT4">
              <p:embed/>
            </p:oleObj>
          </a:graphicData>
        </a:graphic>
      </p:graphicFrame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0" y="499549"/>
            <a:ext cx="91440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f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(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E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,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T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)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συνάρτηση κατανομής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Fermi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-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Dirac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(πιθανότητα να είναι κατειλημμένη μια ενεργειακή στάθμη 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σε θερμοκρασία 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Τ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)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Ν(Ε)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 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</a:rPr>
              <a:t>συνάρτηση κατανομής ενεργειών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l-GR" sz="1600" dirty="0">
              <a:solidFill>
                <a:srgbClr val="FF0000"/>
              </a:solidFill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487180" y="2440717"/>
            <a:ext cx="3070071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sz="1600" b="1" i="0" u="none" strike="noStrike" cap="none" normalizeH="0" baseline="0" dirty="0" smtClean="0" bmk="_Toc69811458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lang="el-GR" sz="1600" b="1" dirty="0" bmk="_Toc69811458"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sz="1600" b="1" i="0" u="none" strike="noStrike" cap="none" normalizeH="0" baseline="0" dirty="0" smtClean="0" bmk="_Toc69811458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Η συνάρτηση </a:t>
            </a:r>
            <a:r>
              <a:rPr kumimoji="0" lang="en-US" sz="1600" b="1" i="0" u="none" strike="noStrike" cap="none" normalizeH="0" baseline="0" dirty="0" smtClean="0" bmk="_Toc69811458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Fermi</a:t>
            </a:r>
            <a:r>
              <a:rPr kumimoji="0" lang="el-GR" sz="1600" b="1" i="0" u="none" strike="noStrike" cap="none" normalizeH="0" baseline="0" dirty="0" smtClean="0" bmk="_Toc69811458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en-US" sz="1600" b="1" i="0" u="none" strike="noStrike" cap="none" normalizeH="0" baseline="0" dirty="0" smtClean="0" bmk="_Toc69811458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Dirac</a:t>
            </a:r>
            <a:endParaRPr kumimoji="0" lang="el-G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-497212" y="4766850"/>
            <a:ext cx="973369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	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Ε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η ενέργεια, 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Τ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η απόλυτη θερμοκρασία, </a:t>
            </a: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μ(Τ)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το χημικό δυναμικό των ηλεκτρονίων και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0" algn="ctr"/>
                <a:tab pos="3098800" algn="ctr"/>
                <a:tab pos="5600700" algn="r"/>
                <a:tab pos="5727700" algn="r"/>
              </a:tabLst>
            </a:pP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k</a:t>
            </a:r>
            <a:r>
              <a:rPr kumimoji="0" lang="en-US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B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 η σταθερά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Boltzmann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</a:rPr>
              <a:t>.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ee533">
  <a:themeElements>
    <a:clrScheme name="eee53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ee53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ee53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ee53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ee53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ee53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ee53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ee53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ee53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1506</TotalTime>
  <Words>326</Words>
  <Application>Microsoft Office PowerPoint</Application>
  <PresentationFormat>On-screen Show (4:3)</PresentationFormat>
  <Paragraphs>135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eee533</vt:lpstr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Arizona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Crystal Structure</dc:title>
  <dc:creator>Dragica Vasileska</dc:creator>
  <cp:lastModifiedBy>vradis</cp:lastModifiedBy>
  <cp:revision>124</cp:revision>
  <cp:lastPrinted>2001-08-17T21:30:32Z</cp:lastPrinted>
  <dcterms:created xsi:type="dcterms:W3CDTF">2001-07-21T10:18:39Z</dcterms:created>
  <dcterms:modified xsi:type="dcterms:W3CDTF">2015-03-03T09:17:15Z</dcterms:modified>
</cp:coreProperties>
</file>