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1" r:id="rId3"/>
    <p:sldId id="319" r:id="rId4"/>
    <p:sldId id="320" r:id="rId5"/>
    <p:sldId id="321" r:id="rId6"/>
    <p:sldId id="322" r:id="rId7"/>
    <p:sldId id="323" r:id="rId8"/>
    <p:sldId id="324" r:id="rId9"/>
    <p:sldId id="325" r:id="rId10"/>
    <p:sldId id="326" r:id="rId11"/>
    <p:sldId id="327" r:id="rId12"/>
    <p:sldId id="328" r:id="rId13"/>
    <p:sldId id="329" r:id="rId14"/>
    <p:sldId id="330"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319"/>
            <p14:sldId id="320"/>
            <p14:sldId id="321"/>
            <p14:sldId id="322"/>
            <p14:sldId id="323"/>
            <p14:sldId id="324"/>
            <p14:sldId id="325"/>
            <p14:sldId id="326"/>
            <p14:sldId id="327"/>
            <p14:sldId id="328"/>
            <p14:sldId id="329"/>
            <p14:sldId id="330"/>
          </p14:sldIdLst>
        </p14:section>
        <p14:section name="Untitled Section" id="{0F1CB131-A6BD-43D0-B8D4-1F27CEF7A05E}">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49" d="100"/>
          <a:sy n="149" d="100"/>
        </p:scale>
        <p:origin x="-11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18/9/15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eclass.upatras.gr/courses/PHIL1803/"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2817"/>
            <a:ext cx="7772400" cy="1512167"/>
          </a:xfrm>
        </p:spPr>
        <p:txBody>
          <a:bodyPr/>
          <a:lstStyle/>
          <a:p>
            <a:r>
              <a:rPr lang="el-GR" dirty="0" smtClean="0">
                <a:solidFill>
                  <a:srgbClr val="5075BC"/>
                </a:solidFill>
              </a:rPr>
              <a:t>Αριστοτέλης: Γνωσιοθεωρία Μεταφυσική</a:t>
            </a:r>
            <a:endParaRPr lang="el-GR" dirty="0">
              <a:solidFill>
                <a:srgbClr val="5075BC"/>
              </a:solidFill>
            </a:endParaRPr>
          </a:p>
        </p:txBody>
      </p:sp>
      <p:sp>
        <p:nvSpPr>
          <p:cNvPr id="3" name="Υπότιτλος 2"/>
          <p:cNvSpPr>
            <a:spLocks noGrp="1"/>
          </p:cNvSpPr>
          <p:nvPr>
            <p:ph type="subTitle" idx="1"/>
          </p:nvPr>
        </p:nvSpPr>
        <p:spPr>
          <a:xfrm>
            <a:off x="683568" y="3501008"/>
            <a:ext cx="7776864" cy="2592288"/>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10</a:t>
            </a:r>
            <a:r>
              <a:rPr lang="el-GR" sz="2800" dirty="0" smtClean="0"/>
              <a:t>: Επιστημονικός συλλογισμός και γνώση </a:t>
            </a:r>
          </a:p>
          <a:p>
            <a:endParaRPr lang="el-GR" sz="2800" dirty="0" smtClean="0"/>
          </a:p>
          <a:p>
            <a:r>
              <a:rPr lang="el-GR" sz="2800" dirty="0" smtClean="0"/>
              <a:t>Στασινός Σταυριανέας </a:t>
            </a:r>
          </a:p>
          <a:p>
            <a:r>
              <a:rPr lang="el-GR" sz="2800" dirty="0" smtClean="0"/>
              <a:t>Σχολή Ανθρωπιστικών &amp; Κοινωνικών Επιστημών</a:t>
            </a:r>
          </a:p>
          <a:p>
            <a:r>
              <a:rPr lang="el-GR" sz="2800" dirty="0" smtClean="0"/>
              <a:t>Τμήμα Φιλοσοφίας</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val="3428195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363143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6119212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Πανεπιστήμιο Πατρών</a:t>
            </a:r>
            <a:r>
              <a:rPr lang="en-US" sz="2000" dirty="0" smtClean="0"/>
              <a:t>, </a:t>
            </a:r>
            <a:r>
              <a:rPr lang="el-GR" sz="2000" dirty="0" smtClean="0"/>
              <a:t>Σταυριανέας Στασινός. «Αριστοτέλης: </a:t>
            </a:r>
            <a:r>
              <a:rPr lang="el-GR" sz="2000" dirty="0" err="1" smtClean="0"/>
              <a:t>Γνωσιοθεωρία</a:t>
            </a:r>
            <a:r>
              <a:rPr lang="en-US" sz="2000" dirty="0" smtClean="0"/>
              <a:t> </a:t>
            </a:r>
            <a:r>
              <a:rPr lang="el-GR" sz="2000" dirty="0" smtClean="0"/>
              <a:t>/ Μεταφυσική». </a:t>
            </a:r>
            <a:r>
              <a:rPr lang="el-GR" sz="2000" dirty="0"/>
              <a:t>Έκδοση</a:t>
            </a:r>
            <a:r>
              <a:rPr lang="el-GR" sz="2000" dirty="0">
                <a:solidFill>
                  <a:srgbClr val="000000"/>
                </a:solidFill>
              </a:rPr>
              <a:t>: </a:t>
            </a:r>
            <a:r>
              <a:rPr lang="el-GR" sz="2000" dirty="0" smtClean="0">
                <a:solidFill>
                  <a:srgbClr val="000000"/>
                </a:solidFill>
              </a:rPr>
              <a:t>1.0</a:t>
            </a:r>
            <a:r>
              <a:rPr lang="el-GR" sz="2000" dirty="0">
                <a:solidFill>
                  <a:srgbClr val="000000"/>
                </a:solidFill>
              </a:rPr>
              <a:t>. </a:t>
            </a:r>
            <a:r>
              <a:rPr lang="el-GR" sz="2000" dirty="0" smtClean="0"/>
              <a:t>Πάτρα 2015. </a:t>
            </a:r>
            <a:r>
              <a:rPr lang="el-GR" sz="2000" dirty="0"/>
              <a:t>Διαθέσιμο από τη δικτυακή </a:t>
            </a:r>
            <a:r>
              <a:rPr lang="el-GR" sz="2000" dirty="0" smtClean="0"/>
              <a:t>διεύθυνση: </a:t>
            </a:r>
            <a:r>
              <a:rPr lang="fr-FR" sz="2000" dirty="0" smtClean="0">
                <a:hlinkClick r:id="rId3"/>
              </a:rPr>
              <a:t>https</a:t>
            </a:r>
            <a:r>
              <a:rPr lang="fr-FR" sz="2000" dirty="0">
                <a:hlinkClick r:id="rId3"/>
              </a:rPr>
              <a:t>://eclass.upatras.gr/courses/PHIL1803</a:t>
            </a:r>
            <a:r>
              <a:rPr lang="fr-FR" sz="2000" dirty="0" smtClean="0">
                <a:hlinkClick r:id="rId3"/>
              </a:rPr>
              <a:t>/</a:t>
            </a:r>
            <a:endParaRPr lang="el-GR" sz="2000" dirty="0" smtClean="0"/>
          </a:p>
          <a:p>
            <a:pPr marL="0" indent="0">
              <a:buNone/>
            </a:pP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2021204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899553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184902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r>
              <a:rPr lang="el-GR" dirty="0" smtClean="0"/>
              <a:t>Ανάλυση ορισμένων ενστάσεων που εγείρονται για τον ορισμό του επιστημονικού συλλογισμού</a:t>
            </a:r>
          </a:p>
          <a:p>
            <a:pPr marL="0" algn="just"/>
            <a:r>
              <a:rPr lang="el-GR" dirty="0" smtClean="0"/>
              <a:t>Να παρουσιαστεί ο παραδοσιακός τριμερής ορισμός της γνώσης</a:t>
            </a:r>
          </a:p>
          <a:p>
            <a:pPr marL="0" algn="just"/>
            <a:r>
              <a:rPr lang="el-GR" dirty="0" smtClean="0"/>
              <a:t>Ποια είναι η δομή της επιστημονικής γνώσης, ποιες οι πρώτες αρχές της και πως είναι δυνατή η γνωστική πρόσβαση σε αυτές. </a:t>
            </a: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61497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Επιστημονικός συλλογισμός (ενστάσεις) 1	</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a:bodyPr>
          <a:lstStyle/>
          <a:p>
            <a:pPr algn="just"/>
            <a:r>
              <a:rPr lang="el-GR" sz="2400" dirty="0" smtClean="0"/>
              <a:t>Η θεωρία του Αριστοτέλη προϋποθέτει ότι όλες οι προτάσεις είναι είτε σύνθετες προτάσεις που αναλύονται σε απλές προτάσεις του τύπου Τα Α είναι / δεν είναι Β (δηλαδή προτάσεις όπου μια ιδιότητα αποδίδεται σε ένα υποκείμενο) είτε απλές. </a:t>
            </a:r>
            <a:endParaRPr lang="el-GR" sz="2400" dirty="0"/>
          </a:p>
          <a:p>
            <a:pPr algn="just"/>
            <a:r>
              <a:rPr lang="el-GR" sz="2400" dirty="0" smtClean="0"/>
              <a:t>Είναι όμως έτσι; Π.χ. Η πρόταση «τώρα βρέχει» δεν φαίνεται να έχει αυτή τη μορφή. </a:t>
            </a:r>
          </a:p>
          <a:p>
            <a:pPr algn="just"/>
            <a:r>
              <a:rPr lang="el-GR" sz="2400" dirty="0" smtClean="0"/>
              <a:t>Στην ουσία όμως έχει μια τέτοια μορφή γιατί αποδίδουμε την ιδιότητα, το φαινόμενο, σε ένα υποκείμενο, σε κάποιον συγκεκριμένο τόπο. </a:t>
            </a:r>
          </a:p>
        </p:txBody>
      </p:sp>
    </p:spTree>
    <p:extLst>
      <p:ext uri="{BB962C8B-B14F-4D97-AF65-F5344CB8AC3E}">
        <p14:creationId xmlns:p14="http://schemas.microsoft.com/office/powerpoint/2010/main" val="10078601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Επιστημονικός συλλογισμός (ενστάσεις) 2	</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lnSpcReduction="10000"/>
          </a:bodyPr>
          <a:lstStyle/>
          <a:p>
            <a:pPr algn="just"/>
            <a:r>
              <a:rPr lang="el-GR" sz="2400" dirty="0" smtClean="0"/>
              <a:t>Οι όροι που χρησιμοποιούνται στον αριστοτελικό επιστημονικό συλλογισμό είναι καθολικοί. Επειδή η επιστημονική γνώση ενδιαφέρεται για καθολικές και αναγκαίες συνδέσεις μεταξύ όρων. </a:t>
            </a:r>
          </a:p>
          <a:p>
            <a:pPr algn="just"/>
            <a:r>
              <a:rPr lang="el-GR" sz="2400" dirty="0" smtClean="0"/>
              <a:t>Ωστόσο, πολλές επιστημονικές προτάσεις δεν ισχύουν καθολικά. </a:t>
            </a:r>
            <a:r>
              <a:rPr lang="el-GR" sz="2400" dirty="0" err="1"/>
              <a:t>Π</a:t>
            </a:r>
            <a:r>
              <a:rPr lang="el-GR" sz="2400" dirty="0" err="1" smtClean="0"/>
              <a:t>.χ</a:t>
            </a:r>
            <a:r>
              <a:rPr lang="el-GR" sz="2400" dirty="0" smtClean="0"/>
              <a:t>. </a:t>
            </a:r>
            <a:r>
              <a:rPr lang="el-GR" sz="2400" dirty="0" smtClean="0"/>
              <a:t>ο </a:t>
            </a:r>
            <a:r>
              <a:rPr lang="el-GR" sz="2400" dirty="0" smtClean="0"/>
              <a:t>άνθρωπος είναι δίποδο ον</a:t>
            </a:r>
            <a:r>
              <a:rPr lang="el-GR" sz="2400" dirty="0"/>
              <a:t> </a:t>
            </a:r>
            <a:r>
              <a:rPr lang="el-GR" sz="2400" dirty="0" smtClean="0"/>
              <a:t>-αλλά δεν είναι όλοι οι άνθρωποι δίποδα όντα. Επομένως, η πρόταση δεν ισχύει αναγκαία.</a:t>
            </a:r>
          </a:p>
          <a:p>
            <a:pPr algn="just"/>
            <a:r>
              <a:rPr lang="el-GR" sz="2400" dirty="0" smtClean="0"/>
              <a:t>Η απάντηση του Αριστοτέλη είναι ότι οι επιστημονικές προτάσεις ισχύουν είτε αναγκαία είτε ως επί το πολύ (συνήθως). </a:t>
            </a:r>
            <a:r>
              <a:rPr lang="el-GR" sz="2400" dirty="0"/>
              <a:t>Η</a:t>
            </a:r>
            <a:r>
              <a:rPr lang="el-GR" sz="2400" dirty="0" smtClean="0"/>
              <a:t> συχνότητα αυτή δείχνει ότι έχουμε μια πρόταση που μπορεί να εξηγηθεί επιστημονικά.</a:t>
            </a:r>
          </a:p>
        </p:txBody>
      </p:sp>
    </p:spTree>
    <p:extLst>
      <p:ext uri="{BB962C8B-B14F-4D97-AF65-F5344CB8AC3E}">
        <p14:creationId xmlns:p14="http://schemas.microsoft.com/office/powerpoint/2010/main" val="4587881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Ορισμός της γνώσης	</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a:bodyPr>
          <a:lstStyle/>
          <a:p>
            <a:pPr algn="just"/>
            <a:r>
              <a:rPr lang="el-GR" sz="2400" dirty="0" smtClean="0"/>
              <a:t>Γνώση= (Ι) αληθής (ΙΙ) πεποίθηση (ΙΙΙ) επαρκώς δικαιολογημένη</a:t>
            </a:r>
          </a:p>
          <a:p>
            <a:pPr algn="just"/>
            <a:r>
              <a:rPr lang="el-GR" sz="2400" dirty="0" smtClean="0"/>
              <a:t>Για να ελέγξουμε εάν τα (Ι) έως (ΙΙΙ) είναι αναγκαία κριτήρια ή συνθήκες για την γνώση, θα πρέπει να ελέγξουμε εάν υπάρχουν αντιπαραδείγματα περιπτώσεων γνώσης που δεν ικανοποιούν οποιοδήποτε από τα τρία. </a:t>
            </a:r>
          </a:p>
          <a:p>
            <a:pPr algn="just"/>
            <a:r>
              <a:rPr lang="el-GR" sz="2400" dirty="0" smtClean="0"/>
              <a:t>Για να ελέγξουμε εάν τα (Ι) (ΙΙ) &amp; (ΙΙΙ) μαζί είναι επαρκή θα </a:t>
            </a:r>
            <a:r>
              <a:rPr lang="el-GR" sz="2400" dirty="0"/>
              <a:t>πρέπει να ελέγξουμε εάν υπάρχουν αντιπαραδείγματα </a:t>
            </a:r>
            <a:r>
              <a:rPr lang="el-GR" sz="2400" dirty="0" smtClean="0"/>
              <a:t>περιπτώσεων αληθών πεποιθήσεων με δικαιολόγηση που δεν συνιστούν περιπτώσεις γνώσης</a:t>
            </a:r>
            <a:r>
              <a:rPr lang="el-GR" sz="2400" dirty="0" smtClean="0"/>
              <a:t>.</a:t>
            </a:r>
            <a:endParaRPr lang="el-GR" sz="2400" dirty="0" smtClean="0"/>
          </a:p>
        </p:txBody>
      </p:sp>
    </p:spTree>
    <p:extLst>
      <p:ext uri="{BB962C8B-B14F-4D97-AF65-F5344CB8AC3E}">
        <p14:creationId xmlns:p14="http://schemas.microsoft.com/office/powerpoint/2010/main" val="28249892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Επιστημονική γνώση</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a:bodyPr>
          <a:lstStyle/>
          <a:p>
            <a:pPr algn="just"/>
            <a:r>
              <a:rPr lang="el-GR" sz="2400" dirty="0" smtClean="0"/>
              <a:t>Για να έχουμε γνώση: (Α) πρέπει να έχουμε συλλάβει την αιτία που δικαιολογεί τη σύνδεση μεταξύ δύο όρων</a:t>
            </a:r>
            <a:r>
              <a:rPr lang="el-GR" sz="2400" dirty="0"/>
              <a:t> </a:t>
            </a:r>
            <a:r>
              <a:rPr lang="el-GR" sz="2400" dirty="0" smtClean="0"/>
              <a:t>(</a:t>
            </a:r>
            <a:r>
              <a:rPr lang="el-GR" sz="2400" dirty="0" err="1" smtClean="0"/>
              <a:t>π.χ</a:t>
            </a:r>
            <a:r>
              <a:rPr lang="el-GR" sz="2400" dirty="0" smtClean="0"/>
              <a:t>. της ανθοφορίας και της άνοιξης) και (Β) η σύνδεση του αιτίου με τους όρους να είναι αναγκαία ή ως επί το πολύ. </a:t>
            </a:r>
          </a:p>
          <a:p>
            <a:pPr algn="just"/>
            <a:r>
              <a:rPr lang="el-GR" sz="2400" dirty="0" smtClean="0"/>
              <a:t>Αυστηρά μιλώντας όμως τα (Α) και (Β) όμως δεν συνιστούν επιστημονική γνώση, γιατί αφορούν μια μεμονωμένη περίπτωση σύνδεσης όρων, ενώ επιστήμη έχουμε όταν γνωρίζουμε το σώμα των προτάσεων ενός πεδίου (π.χ. της φυτολογίας) συνολικά.  </a:t>
            </a:r>
          </a:p>
          <a:p>
            <a:pPr algn="just"/>
            <a:r>
              <a:rPr lang="el-GR" sz="2400" dirty="0" smtClean="0"/>
              <a:t>Η επιστήμη επομένως είναι ένα σύστημα προτάσεων που εξηγούν τα φαινόμενα σε ένα πεδίο συνολικά.</a:t>
            </a:r>
          </a:p>
        </p:txBody>
      </p:sp>
    </p:spTree>
    <p:extLst>
      <p:ext uri="{BB962C8B-B14F-4D97-AF65-F5344CB8AC3E}">
        <p14:creationId xmlns:p14="http://schemas.microsoft.com/office/powerpoint/2010/main" val="19159339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Δομή της επιστημονικής γνώσης</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92500" lnSpcReduction="20000"/>
          </a:bodyPr>
          <a:lstStyle/>
          <a:p>
            <a:pPr algn="just"/>
            <a:r>
              <a:rPr lang="el-GR" sz="2400" dirty="0" smtClean="0"/>
              <a:t>Η δομή των προτάσεων </a:t>
            </a:r>
            <a:r>
              <a:rPr lang="el-GR" sz="2400" dirty="0"/>
              <a:t>κάθε επιστημονικού πεδίου για τον Αριστοτέλη είναι μια </a:t>
            </a:r>
            <a:r>
              <a:rPr lang="el-GR" sz="2400" dirty="0" smtClean="0"/>
              <a:t>πυραμίδα. Στην </a:t>
            </a:r>
            <a:r>
              <a:rPr lang="el-GR" sz="2400" dirty="0"/>
              <a:t>κορυφή </a:t>
            </a:r>
            <a:r>
              <a:rPr lang="el-GR" sz="2400" dirty="0" smtClean="0"/>
              <a:t>της </a:t>
            </a:r>
            <a:r>
              <a:rPr lang="el-GR" sz="2400" dirty="0"/>
              <a:t>βρίσκονται οι </a:t>
            </a:r>
            <a:r>
              <a:rPr lang="el-GR" sz="2400" dirty="0" smtClean="0"/>
              <a:t>αρχές, τα αξιώματα </a:t>
            </a:r>
            <a:r>
              <a:rPr lang="el-GR" sz="2400" dirty="0"/>
              <a:t>της </a:t>
            </a:r>
            <a:r>
              <a:rPr lang="el-GR" sz="2400" dirty="0" smtClean="0"/>
              <a:t>επιστήμης. Από </a:t>
            </a:r>
            <a:r>
              <a:rPr lang="el-GR" sz="2400" dirty="0"/>
              <a:t>αυτές συνάγονται βαθμιαία οι υπόλοιπες προτάσεις ή θεωρήματα της επιστήμης</a:t>
            </a:r>
            <a:r>
              <a:rPr lang="el-GR" sz="2400" dirty="0" smtClean="0"/>
              <a:t>.</a:t>
            </a:r>
          </a:p>
          <a:p>
            <a:pPr algn="just"/>
            <a:r>
              <a:rPr lang="el-GR" sz="2400" dirty="0" smtClean="0"/>
              <a:t>Η γνωστική μας πορεία μπορεί να είναι από τη βάση της πυραμίδας προς την κορυφή. Αναζητάμε τα αίτια για κάποιες αρχικές προτάσεις ενός συγκεκριμένου πεδίου, </a:t>
            </a:r>
            <a:r>
              <a:rPr lang="el-GR" sz="2400" dirty="0" err="1" smtClean="0"/>
              <a:t>π.χ</a:t>
            </a:r>
            <a:r>
              <a:rPr lang="el-GR" sz="2400" dirty="0" smtClean="0"/>
              <a:t>. «Γιατί τα Α είναι Β;». Εκείνο που αναζητάμε είναι ένας μέσος όρος Γ. </a:t>
            </a:r>
          </a:p>
          <a:p>
            <a:pPr algn="just"/>
            <a:r>
              <a:rPr lang="el-GR" sz="2400" dirty="0" smtClean="0"/>
              <a:t>Όταν βρούμε τον μέσο όρο έχουμε δύο συνδέσεις: ΑΓ, ΒΓ. Πρέπει να αναζητήσουμε μέσους όρους για τις νέες συνδέσεις, να ρωτήσουμε γιατί ισχύουν. Συνεχίζοντας έτσι θα φτάσουμε σε συνδέσεις οι οποίες δεν επιδέχονται το ερώτημα γιατί, δεν υφίσταται μέσος όρος που τις εξηγεί αλλά θα είναι άμεσες συνδέσεις. Αυτές θα είναι οι πρώτες αρχές, αξιώματα του πεδίου</a:t>
            </a:r>
            <a:r>
              <a:rPr lang="el-GR" sz="2400" dirty="0" smtClean="0"/>
              <a:t>.</a:t>
            </a:r>
            <a:endParaRPr lang="el-GR" sz="2400" dirty="0" smtClean="0"/>
          </a:p>
        </p:txBody>
      </p:sp>
    </p:spTree>
    <p:extLst>
      <p:ext uri="{BB962C8B-B14F-4D97-AF65-F5344CB8AC3E}">
        <p14:creationId xmlns:p14="http://schemas.microsoft.com/office/powerpoint/2010/main" val="29735160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Πρώτες αρχές της επιστήμης</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92500" lnSpcReduction="10000"/>
          </a:bodyPr>
          <a:lstStyle/>
          <a:p>
            <a:pPr algn="just"/>
            <a:r>
              <a:rPr lang="el-GR" sz="2400" dirty="0"/>
              <a:t>Α</a:t>
            </a:r>
            <a:r>
              <a:rPr lang="el-GR" sz="2400" dirty="0" smtClean="0"/>
              <a:t>ναγκαία συνθήκη για την επιστημονική γνώση είναι το να κατέχουμε την αιτιακή εξήγηση για τις προτάσεις του πεδίου.</a:t>
            </a:r>
          </a:p>
          <a:p>
            <a:pPr algn="just"/>
            <a:r>
              <a:rPr lang="el-GR" sz="2400" dirty="0" smtClean="0"/>
              <a:t>Οι πρώτες αρχές της επιστήμης όμως είναι άμεσες, δεν υπάρχει αίτιο να τις εξηγεί. Π.χ. για την πρόταση «οι άνθρωποι είναι έλλογα όντα». </a:t>
            </a:r>
          </a:p>
          <a:p>
            <a:pPr algn="just"/>
            <a:r>
              <a:rPr lang="el-GR" sz="2400" dirty="0" smtClean="0"/>
              <a:t>Άρα για τις πρώτες αρχές δεν θα έχουμε επιστημονική </a:t>
            </a:r>
            <a:r>
              <a:rPr lang="el-GR" sz="2400" dirty="0" smtClean="0"/>
              <a:t>γνώση.</a:t>
            </a:r>
          </a:p>
          <a:p>
            <a:pPr marL="0" indent="0" algn="just">
              <a:buNone/>
            </a:pPr>
            <a:r>
              <a:rPr lang="el-GR" sz="2400" dirty="0" smtClean="0"/>
              <a:t>Κι </a:t>
            </a:r>
            <a:r>
              <a:rPr lang="el-GR" sz="2400" dirty="0" smtClean="0"/>
              <a:t>αυτό οδηγεί σε δύο προβλήματα: </a:t>
            </a:r>
          </a:p>
          <a:p>
            <a:pPr algn="just"/>
            <a:r>
              <a:rPr lang="el-GR" sz="2400" dirty="0" smtClean="0"/>
              <a:t>Πώς έχουμε γνωστική πρόσβαση στις πρώτες αρχές;</a:t>
            </a:r>
          </a:p>
          <a:p>
            <a:pPr algn="just"/>
            <a:r>
              <a:rPr lang="el-GR" sz="2400" dirty="0" smtClean="0"/>
              <a:t>Εάν δεν έχουμε γνώση των αρχών, και η γνώση των υπολοίπων προτάσεων του πεδίου στηρίζεται σε αυτές, η επιστημονική γνώση ενός πεδίου συνολικά είναι αβάσιμη</a:t>
            </a:r>
            <a:r>
              <a:rPr lang="el-GR" sz="2400" dirty="0" smtClean="0"/>
              <a:t>.</a:t>
            </a:r>
            <a:endParaRPr lang="el-GR" sz="2400" dirty="0" smtClean="0"/>
          </a:p>
        </p:txBody>
      </p:sp>
    </p:spTree>
    <p:extLst>
      <p:ext uri="{BB962C8B-B14F-4D97-AF65-F5344CB8AC3E}">
        <p14:creationId xmlns:p14="http://schemas.microsoft.com/office/powerpoint/2010/main" val="26422124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Πως γνωρίζουμε τις αρχές;</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92500"/>
          </a:bodyPr>
          <a:lstStyle/>
          <a:p>
            <a:pPr algn="just"/>
            <a:r>
              <a:rPr lang="el-GR" sz="2400" dirty="0" smtClean="0"/>
              <a:t>Μια λύση του προβληματος θα ήταν να πούμε ότι τις πρώτες αρχές απλά τις υποθέτουμε. Όπως τα αξιώματα της γεωμετρίας. Είναι συμβάσεις. </a:t>
            </a:r>
          </a:p>
          <a:p>
            <a:pPr algn="just"/>
            <a:r>
              <a:rPr lang="el-GR" sz="2400" dirty="0" smtClean="0"/>
              <a:t>Αλλά δεν θα θέλαμε να υποστηρίξουμε ότι η φυσική, η αστρονομία, η βιολογία και οι άλλες επιστήμες στηρίζονται σε αξιώματα που είναι απλά συμβατικά. Πιστεύουμε ότι είναι αληθή.</a:t>
            </a:r>
          </a:p>
          <a:p>
            <a:pPr algn="just"/>
            <a:r>
              <a:rPr lang="el-GR" sz="2400" dirty="0" smtClean="0"/>
              <a:t>Η άλλη λύση είναι να δούμε μήπως υπάρχει κάποιος διαφορετικός τρόπος να γνωρίσουμε κάτι, άλλος από τον επιστημονικό συλλογισμό, ο οποίος είναι και ο τρόπος γνώσης των αρχών.</a:t>
            </a:r>
          </a:p>
          <a:p>
            <a:pPr algn="just"/>
            <a:r>
              <a:rPr lang="el-GR" sz="2400" dirty="0" smtClean="0"/>
              <a:t>Ο Αριστοτέλης περιγράφει μια τέτοια μέθοδο: την ονομάζει επαγωγή</a:t>
            </a:r>
            <a:r>
              <a:rPr lang="el-GR" sz="2400" dirty="0" smtClean="0"/>
              <a:t>.</a:t>
            </a:r>
            <a:endParaRPr lang="el-GR" sz="2400" dirty="0" smtClean="0"/>
          </a:p>
        </p:txBody>
      </p:sp>
    </p:spTree>
    <p:extLst>
      <p:ext uri="{BB962C8B-B14F-4D97-AF65-F5344CB8AC3E}">
        <p14:creationId xmlns:p14="http://schemas.microsoft.com/office/powerpoint/2010/main" val="36887029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2543</TotalTime>
  <Words>1106</Words>
  <Application>Microsoft Macintosh PowerPoint</Application>
  <PresentationFormat>On-screen Show (4:3)</PresentationFormat>
  <Paragraphs>88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Θέμα του Office</vt:lpstr>
      <vt:lpstr>Αριστοτέλης: Γνωσιοθεωρία Μεταφυσική</vt:lpstr>
      <vt:lpstr>Σκοποί  ενότητας</vt:lpstr>
      <vt:lpstr>Επιστημονικός συλλογισμός (ενστάσεις) 1 </vt:lpstr>
      <vt:lpstr>Επιστημονικός συλλογισμός (ενστάσεις) 2 </vt:lpstr>
      <vt:lpstr>Ορισμός της γνώσης </vt:lpstr>
      <vt:lpstr>Επιστημονική γνώση</vt:lpstr>
      <vt:lpstr>Η Δομή της επιστημονικής γνώσης</vt:lpstr>
      <vt:lpstr>Πρώτες αρχές της επιστήμης</vt:lpstr>
      <vt:lpstr>Πως γνωρίζουμε τις αρχές;</vt:lpstr>
      <vt:lpstr>Τέλος Ενότητας</vt:lpstr>
      <vt:lpstr>Χρηματοδότηση</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Lampros Spiliopoulos</cp:lastModifiedBy>
  <cp:revision>295</cp:revision>
  <dcterms:created xsi:type="dcterms:W3CDTF">2012-09-06T09:03:05Z</dcterms:created>
  <dcterms:modified xsi:type="dcterms:W3CDTF">2015-09-18T20:35:25Z</dcterms:modified>
</cp:coreProperties>
</file>