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95" r:id="rId2"/>
    <p:sldId id="306" r:id="rId3"/>
    <p:sldId id="307" r:id="rId4"/>
    <p:sldId id="308" r:id="rId5"/>
    <p:sldId id="322"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23" r:id="rId25"/>
    <p:sldId id="303" r:id="rId26"/>
    <p:sldId id="302"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6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0" autoAdjust="0"/>
    <p:restoredTop sz="92967" autoAdjust="0"/>
  </p:normalViewPr>
  <p:slideViewPr>
    <p:cSldViewPr>
      <p:cViewPr>
        <p:scale>
          <a:sx n="51" d="100"/>
          <a:sy n="51" d="100"/>
        </p:scale>
        <p:origin x="-22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3DCEC-DEFB-416F-8CD6-BC43B84108AB}" type="datetimeFigureOut">
              <a:rPr lang="el-GR" smtClean="0"/>
              <a:pPr/>
              <a:t>10/9/2015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81B88-1BEF-46FC-BC7E-BCE2DF1DB5E2}" type="slidenum">
              <a:rPr lang="el-GR" smtClean="0"/>
              <a:pPr/>
              <a:t>‹#›</a:t>
            </a:fld>
            <a:endParaRPr lang="el-GR"/>
          </a:p>
        </p:txBody>
      </p:sp>
    </p:spTree>
    <p:extLst>
      <p:ext uri="{BB962C8B-B14F-4D97-AF65-F5344CB8AC3E}">
        <p14:creationId xmlns:p14="http://schemas.microsoft.com/office/powerpoint/2010/main" val="57146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DC81B88-1BEF-46FC-BC7E-BCE2DF1DB5E2}" type="slidenum">
              <a:rPr lang="el-GR" smtClean="0"/>
              <a:pPr/>
              <a:t>26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10/9/2015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88585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10/9/2015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81868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10/9/2015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307022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10/9/2015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428611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10/9/2015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297094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10/9/2015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271607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4ECA33B-E27B-4438-85C6-59AA0F2DAA3A}" type="datetimeFigureOut">
              <a:rPr lang="el-GR" smtClean="0"/>
              <a:pPr/>
              <a:t>10/9/2015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7825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4ECA33B-E27B-4438-85C6-59AA0F2DAA3A}" type="datetimeFigureOut">
              <a:rPr lang="el-GR" smtClean="0"/>
              <a:pPr/>
              <a:t>10/9/2015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4313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4ECA33B-E27B-4438-85C6-59AA0F2DAA3A}" type="datetimeFigureOut">
              <a:rPr lang="el-GR" smtClean="0"/>
              <a:pPr/>
              <a:t>10/9/2015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331255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10/9/2015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93550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10/9/2015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97924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accent3">
                <a:lumMod val="40000"/>
                <a:lumOff val="60000"/>
              </a:schemeClr>
            </a:gs>
            <a:gs pos="100000">
              <a:schemeClr val="accent3">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CA33B-E27B-4438-85C6-59AA0F2DAA3A}" type="datetimeFigureOut">
              <a:rPr lang="el-GR" smtClean="0"/>
              <a:pPr/>
              <a:t>10/9/2015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94ADD-ABBF-42CB-90D1-1316C661A432}" type="slidenum">
              <a:rPr lang="el-GR" smtClean="0"/>
              <a:pPr/>
              <a:t>‹#›</a:t>
            </a:fld>
            <a:endParaRPr lang="el-GR"/>
          </a:p>
        </p:txBody>
      </p:sp>
    </p:spTree>
    <p:extLst>
      <p:ext uri="{BB962C8B-B14F-4D97-AF65-F5344CB8AC3E}">
        <p14:creationId xmlns:p14="http://schemas.microsoft.com/office/powerpoint/2010/main" val="938056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91305" y="1916832"/>
            <a:ext cx="8085151" cy="854968"/>
          </a:xfrm>
        </p:spPr>
        <p:txBody>
          <a:bodyPr>
            <a:normAutofit fontScale="90000"/>
          </a:bodyPr>
          <a:lstStyle/>
          <a:p>
            <a:pPr algn="ctr"/>
            <a:r>
              <a:rPr lang="el-GR" b="1" dirty="0" smtClean="0">
                <a:latin typeface="Tahoma" panose="020B0604030504040204" pitchFamily="34" charset="0"/>
                <a:ea typeface="Tahoma" panose="020B0604030504040204" pitchFamily="34" charset="0"/>
                <a:cs typeface="Tahoma" panose="020B0604030504040204" pitchFamily="34" charset="0"/>
              </a:rPr>
              <a:t>ΑΝΑΛΥΣΗ ΙΖΗΜΑΤΟΓΕΝΩΝ ΛΕΚΑΝΩΝ</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2 - Θέση περιεχομένου"/>
          <p:cNvSpPr>
            <a:spLocks noGrp="1"/>
          </p:cNvSpPr>
          <p:nvPr>
            <p:ph idx="1"/>
          </p:nvPr>
        </p:nvSpPr>
        <p:spPr>
          <a:xfrm>
            <a:off x="251520" y="2996952"/>
            <a:ext cx="8640960" cy="2664296"/>
          </a:xfrm>
        </p:spPr>
        <p:txBody>
          <a:bodyPr>
            <a:normAutofit fontScale="92500" lnSpcReduction="10000"/>
          </a:bodyPr>
          <a:lstStyle/>
          <a:p>
            <a:pPr algn="ctr">
              <a:buNone/>
            </a:pPr>
            <a:r>
              <a:rPr lang="el-GR" sz="3500" b="1" dirty="0" smtClean="0">
                <a:latin typeface="Tahoma" panose="020B0604030504040204" pitchFamily="34" charset="0"/>
                <a:ea typeface="Tahoma" panose="020B0604030504040204" pitchFamily="34" charset="0"/>
                <a:cs typeface="Tahoma" panose="020B0604030504040204" pitchFamily="34" charset="0"/>
              </a:rPr>
              <a:t>Ενότητα 1</a:t>
            </a:r>
            <a:r>
              <a:rPr lang="en-US" sz="3500" b="1" dirty="0" smtClean="0">
                <a:latin typeface="Tahoma" panose="020B0604030504040204" pitchFamily="34" charset="0"/>
                <a:ea typeface="Tahoma" panose="020B0604030504040204" pitchFamily="34" charset="0"/>
                <a:cs typeface="Tahoma" panose="020B0604030504040204" pitchFamily="34" charset="0"/>
              </a:rPr>
              <a:t>3</a:t>
            </a:r>
            <a:r>
              <a:rPr lang="el-GR" sz="3500" dirty="0" smtClean="0">
                <a:latin typeface="Tahoma" panose="020B0604030504040204" pitchFamily="34" charset="0"/>
                <a:ea typeface="Tahoma" panose="020B0604030504040204" pitchFamily="34" charset="0"/>
                <a:cs typeface="Tahoma" panose="020B0604030504040204" pitchFamily="34" charset="0"/>
              </a:rPr>
              <a:t>:</a:t>
            </a:r>
            <a:r>
              <a:rPr lang="el-GR" sz="3200" dirty="0" smtClean="0">
                <a:latin typeface="Tahoma" panose="020B0604030504040204" pitchFamily="34" charset="0"/>
                <a:ea typeface="Tahoma" panose="020B0604030504040204" pitchFamily="34" charset="0"/>
                <a:cs typeface="Tahoma" panose="020B0604030504040204" pitchFamily="34" charset="0"/>
              </a:rPr>
              <a:t> </a:t>
            </a:r>
            <a:r>
              <a:rPr lang="el-GR" sz="3500" dirty="0" smtClean="0">
                <a:latin typeface="Tahoma" panose="020B0604030504040204" pitchFamily="34" charset="0"/>
                <a:ea typeface="Tahoma" panose="020B0604030504040204" pitchFamily="34" charset="0"/>
                <a:cs typeface="Tahoma" panose="020B0604030504040204" pitchFamily="34" charset="0"/>
              </a:rPr>
              <a:t>Λεκάνη Κρήτης</a:t>
            </a:r>
          </a:p>
          <a:p>
            <a:pPr algn="ctr">
              <a:buNone/>
            </a:pPr>
            <a:endParaRPr lang="el-GR" dirty="0" smtClean="0">
              <a:latin typeface="Tahoma" panose="020B0604030504040204" pitchFamily="34" charset="0"/>
              <a:ea typeface="Tahoma" panose="020B0604030504040204" pitchFamily="34" charset="0"/>
              <a:cs typeface="Tahoma" panose="020B0604030504040204" pitchFamily="34" charset="0"/>
            </a:endParaRPr>
          </a:p>
          <a:p>
            <a:pPr algn="ctr">
              <a:buNone/>
            </a:pPr>
            <a:r>
              <a:rPr lang="el-GR" dirty="0" smtClean="0">
                <a:latin typeface="Tahoma" panose="020B0604030504040204" pitchFamily="34" charset="0"/>
                <a:ea typeface="Tahoma" panose="020B0604030504040204" pitchFamily="34" charset="0"/>
                <a:cs typeface="Tahoma" panose="020B0604030504040204" pitchFamily="34" charset="0"/>
              </a:rPr>
              <a:t>Αβραάμ </a:t>
            </a:r>
            <a:r>
              <a:rPr lang="el-GR" dirty="0" err="1" smtClean="0">
                <a:latin typeface="Tahoma" panose="020B0604030504040204" pitchFamily="34" charset="0"/>
                <a:ea typeface="Tahoma" panose="020B0604030504040204" pitchFamily="34" charset="0"/>
                <a:cs typeface="Tahoma" panose="020B0604030504040204" pitchFamily="34" charset="0"/>
              </a:rPr>
              <a:t>Ζεληλίδης</a:t>
            </a:r>
            <a:r>
              <a:rPr lang="el-GR" dirty="0" smtClean="0">
                <a:latin typeface="Tahoma" panose="020B0604030504040204" pitchFamily="34" charset="0"/>
                <a:ea typeface="Tahoma" panose="020B0604030504040204" pitchFamily="34" charset="0"/>
                <a:cs typeface="Tahoma" panose="020B0604030504040204" pitchFamily="34" charset="0"/>
              </a:rPr>
              <a:t>, Καθηγητής</a:t>
            </a:r>
          </a:p>
          <a:p>
            <a:pPr algn="ctr">
              <a:buNone/>
            </a:pPr>
            <a:r>
              <a:rPr lang="el-GR" sz="3000" b="1" dirty="0" smtClean="0">
                <a:latin typeface="Tahoma" panose="020B0604030504040204" pitchFamily="34" charset="0"/>
                <a:ea typeface="Tahoma" panose="020B0604030504040204" pitchFamily="34" charset="0"/>
                <a:cs typeface="Tahoma" panose="020B0604030504040204" pitchFamily="34" charset="0"/>
              </a:rPr>
              <a:t>Σχολή Θετικών Επιστημών</a:t>
            </a:r>
          </a:p>
          <a:p>
            <a:pPr algn="ctr">
              <a:buNone/>
            </a:pPr>
            <a:r>
              <a:rPr lang="el-GR" dirty="0" smtClean="0">
                <a:latin typeface="Tahoma" panose="020B0604030504040204" pitchFamily="34" charset="0"/>
                <a:ea typeface="Tahoma" panose="020B0604030504040204" pitchFamily="34" charset="0"/>
                <a:cs typeface="Tahoma" panose="020B0604030504040204" pitchFamily="34" charset="0"/>
              </a:rPr>
              <a:t>Τμήμα Γεωλογίας</a:t>
            </a:r>
          </a:p>
          <a:p>
            <a:pPr>
              <a:buNone/>
            </a:pPr>
            <a:endParaRPr lang="el-GR" dirty="0"/>
          </a:p>
        </p:txBody>
      </p:sp>
      <p:pic>
        <p:nvPicPr>
          <p:cNvPr id="6"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7"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pic>
        <p:nvPicPr>
          <p:cNvPr id="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779912" y="5715495"/>
            <a:ext cx="4310289" cy="1025873"/>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899592" y="5859735"/>
            <a:ext cx="2314575"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6" name="2 - Θέση περιεχομένου"/>
          <p:cNvSpPr>
            <a:spLocks noGrp="1"/>
          </p:cNvSpPr>
          <p:nvPr>
            <p:ph idx="1"/>
          </p:nvPr>
        </p:nvSpPr>
        <p:spPr>
          <a:xfrm>
            <a:off x="179512" y="836712"/>
            <a:ext cx="8712968" cy="5832648"/>
          </a:xfrm>
        </p:spPr>
        <p:txBody>
          <a:bodyPr>
            <a:normAutofit fontScale="77500" lnSpcReduction="20000"/>
          </a:bodyPr>
          <a:lstStyle/>
          <a:p>
            <a:pPr algn="just"/>
            <a:r>
              <a:rPr lang="el-GR" dirty="0" smtClean="0">
                <a:latin typeface="Tahoma" panose="020B0604030504040204" pitchFamily="34" charset="0"/>
                <a:ea typeface="Tahoma" panose="020B0604030504040204" pitchFamily="34" charset="0"/>
                <a:cs typeface="Tahoma" panose="020B0604030504040204" pitchFamily="34" charset="0"/>
              </a:rPr>
              <a:t>Η ιζηματογένεση της περιοχής μελέτης ξεκίνησε από το </a:t>
            </a:r>
            <a:r>
              <a:rPr lang="el-GR" dirty="0" err="1" smtClean="0">
                <a:latin typeface="Tahoma" panose="020B0604030504040204" pitchFamily="34" charset="0"/>
                <a:ea typeface="Tahoma" panose="020B0604030504040204" pitchFamily="34" charset="0"/>
                <a:cs typeface="Tahoma" panose="020B0604030504040204" pitchFamily="34" charset="0"/>
              </a:rPr>
              <a:t>Τορτόνιο</a:t>
            </a:r>
            <a:r>
              <a:rPr lang="el-GR" dirty="0" smtClean="0">
                <a:latin typeface="Tahoma" panose="020B0604030504040204" pitchFamily="34" charset="0"/>
                <a:ea typeface="Tahoma" panose="020B0604030504040204" pitchFamily="34" charset="0"/>
                <a:cs typeface="Tahoma" panose="020B0604030504040204" pitchFamily="34" charset="0"/>
              </a:rPr>
              <a:t> και ολοκληρώθηκε στο μέσο Πλειστόκαινο. Και οι τρεις </a:t>
            </a:r>
            <a:r>
              <a:rPr lang="el-GR" dirty="0" err="1" smtClean="0">
                <a:latin typeface="Tahoma" panose="020B0604030504040204" pitchFamily="34" charset="0"/>
                <a:ea typeface="Tahoma" panose="020B0604030504040204" pitchFamily="34" charset="0"/>
                <a:cs typeface="Tahoma" panose="020B0604030504040204" pitchFamily="34" charset="0"/>
              </a:rPr>
              <a:t>υπολεκάνες</a:t>
            </a:r>
            <a:r>
              <a:rPr lang="el-GR" dirty="0" smtClean="0">
                <a:latin typeface="Tahoma" panose="020B0604030504040204" pitchFamily="34" charset="0"/>
                <a:ea typeface="Tahoma" panose="020B0604030504040204" pitchFamily="34" charset="0"/>
                <a:cs typeface="Tahoma" panose="020B0604030504040204" pitchFamily="34" charset="0"/>
              </a:rPr>
              <a:t> ξεκινούν με τις ίδιες συνθήκες ιζηματογένεσης. Τα παλαιότερα ιζήματα ηλικίας </a:t>
            </a:r>
            <a:r>
              <a:rPr lang="el-GR" dirty="0" err="1" smtClean="0">
                <a:latin typeface="Tahoma" panose="020B0604030504040204" pitchFamily="34" charset="0"/>
                <a:ea typeface="Tahoma" panose="020B0604030504040204" pitchFamily="34" charset="0"/>
                <a:cs typeface="Tahoma" panose="020B0604030504040204" pitchFamily="34" charset="0"/>
              </a:rPr>
              <a:t>Τορτονίου</a:t>
            </a:r>
            <a:r>
              <a:rPr lang="el-GR" dirty="0" smtClean="0">
                <a:latin typeface="Tahoma" panose="020B0604030504040204" pitchFamily="34" charset="0"/>
                <a:ea typeface="Tahoma" panose="020B0604030504040204" pitchFamily="34" charset="0"/>
                <a:cs typeface="Tahoma" panose="020B0604030504040204" pitchFamily="34" charset="0"/>
              </a:rPr>
              <a:t> αποτελούνται από συμπαγείς πηλούς που αποτέθηκαν στην υφαλοκρηπίδα, μέχρι το βάθος των 200</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 Οι φάσεις είναι οι εξής:</a:t>
            </a:r>
          </a:p>
          <a:p>
            <a:pPr lvl="0" algn="just"/>
            <a:r>
              <a:rPr lang="el-GR" dirty="0" smtClean="0">
                <a:latin typeface="Tahoma" panose="020B0604030504040204" pitchFamily="34" charset="0"/>
                <a:ea typeface="Tahoma" panose="020B0604030504040204" pitchFamily="34" charset="0"/>
                <a:cs typeface="Tahoma" panose="020B0604030504040204" pitchFamily="34" charset="0"/>
              </a:rPr>
              <a:t>Συμπαγής πηλός </a:t>
            </a:r>
          </a:p>
          <a:p>
            <a:pPr lvl="0" algn="just"/>
            <a:r>
              <a:rPr lang="el-GR" dirty="0" smtClean="0">
                <a:latin typeface="Tahoma" panose="020B0604030504040204" pitchFamily="34" charset="0"/>
                <a:ea typeface="Tahoma" panose="020B0604030504040204" pitchFamily="34" charset="0"/>
                <a:cs typeface="Tahoma" panose="020B0604030504040204" pitchFamily="34" charset="0"/>
              </a:rPr>
              <a:t>Συμπαγής πηλός με ολισθήσεις </a:t>
            </a:r>
          </a:p>
          <a:p>
            <a:pPr lvl="0" algn="just"/>
            <a:r>
              <a:rPr lang="el-GR" dirty="0" smtClean="0">
                <a:latin typeface="Tahoma" panose="020B0604030504040204" pitchFamily="34" charset="0"/>
                <a:ea typeface="Tahoma" panose="020B0604030504040204" pitchFamily="34" charset="0"/>
                <a:cs typeface="Tahoma" panose="020B0604030504040204" pitchFamily="34" charset="0"/>
              </a:rPr>
              <a:t>Εναλλαγές πηλού και κροκαλοπαγών</a:t>
            </a:r>
          </a:p>
          <a:p>
            <a:pPr lvl="0" algn="just"/>
            <a:r>
              <a:rPr lang="el-GR" dirty="0" err="1" smtClean="0">
                <a:latin typeface="Tahoma" panose="020B0604030504040204" pitchFamily="34" charset="0"/>
                <a:ea typeface="Tahoma" panose="020B0604030504040204" pitchFamily="34" charset="0"/>
                <a:cs typeface="Tahoma" panose="020B0604030504040204" pitchFamily="34" charset="0"/>
              </a:rPr>
              <a:t>Βιοκλαστικός</a:t>
            </a:r>
            <a:r>
              <a:rPr lang="el-GR" dirty="0" smtClean="0">
                <a:latin typeface="Tahoma" panose="020B0604030504040204" pitchFamily="34" charset="0"/>
                <a:ea typeface="Tahoma" panose="020B0604030504040204" pitchFamily="34" charset="0"/>
                <a:cs typeface="Tahoma" panose="020B0604030504040204" pitchFamily="34" charset="0"/>
              </a:rPr>
              <a:t> ασβεστόλιθος </a:t>
            </a:r>
          </a:p>
          <a:p>
            <a:pPr lvl="0" algn="just"/>
            <a:r>
              <a:rPr lang="el-GR" dirty="0" err="1" smtClean="0">
                <a:latin typeface="Tahoma" panose="020B0604030504040204" pitchFamily="34" charset="0"/>
                <a:ea typeface="Tahoma" panose="020B0604030504040204" pitchFamily="34" charset="0"/>
                <a:cs typeface="Tahoma" panose="020B0604030504040204" pitchFamily="34" charset="0"/>
              </a:rPr>
              <a:t>Γυψούχος</a:t>
            </a:r>
            <a:r>
              <a:rPr lang="el-GR" dirty="0" smtClean="0">
                <a:latin typeface="Tahoma" panose="020B0604030504040204" pitchFamily="34" charset="0"/>
                <a:ea typeface="Tahoma" panose="020B0604030504040204" pitchFamily="34" charset="0"/>
                <a:cs typeface="Tahoma" panose="020B0604030504040204" pitchFamily="34" charset="0"/>
              </a:rPr>
              <a:t> φάση </a:t>
            </a:r>
            <a:r>
              <a:rPr lang="el-GR" dirty="0" err="1" smtClean="0">
                <a:latin typeface="Tahoma" panose="020B0604030504040204" pitchFamily="34" charset="0"/>
                <a:ea typeface="Tahoma" panose="020B0604030504040204" pitchFamily="34" charset="0"/>
                <a:cs typeface="Tahoma" panose="020B0604030504040204" pitchFamily="34" charset="0"/>
              </a:rPr>
              <a:t>Μεσσηνίου</a:t>
            </a:r>
            <a:endParaRPr lang="el-GR" dirty="0" smtClean="0">
              <a:latin typeface="Tahoma" panose="020B0604030504040204" pitchFamily="34" charset="0"/>
              <a:ea typeface="Tahoma" panose="020B0604030504040204" pitchFamily="34" charset="0"/>
              <a:cs typeface="Tahoma" panose="020B0604030504040204" pitchFamily="34" charset="0"/>
            </a:endParaRPr>
          </a:p>
          <a:p>
            <a:pPr lvl="0" algn="just"/>
            <a:r>
              <a:rPr lang="el-GR" dirty="0" err="1" smtClean="0">
                <a:latin typeface="Tahoma" panose="020B0604030504040204" pitchFamily="34" charset="0"/>
                <a:ea typeface="Tahoma" panose="020B0604030504040204" pitchFamily="34" charset="0"/>
                <a:cs typeface="Tahoma" panose="020B0604030504040204" pitchFamily="34" charset="0"/>
              </a:rPr>
              <a:t>Ετερολιθική</a:t>
            </a:r>
            <a:r>
              <a:rPr lang="el-GR" dirty="0" smtClean="0">
                <a:latin typeface="Tahoma" panose="020B0604030504040204" pitchFamily="34" charset="0"/>
                <a:ea typeface="Tahoma" panose="020B0604030504040204" pitchFamily="34" charset="0"/>
                <a:cs typeface="Tahoma" panose="020B0604030504040204" pitchFamily="34" charset="0"/>
              </a:rPr>
              <a:t> φάση (εναλλαγές πηλού και άμμου)</a:t>
            </a:r>
          </a:p>
          <a:p>
            <a:pPr lvl="0" algn="just"/>
            <a:r>
              <a:rPr lang="el-GR" dirty="0" smtClean="0">
                <a:latin typeface="Tahoma" panose="020B0604030504040204" pitchFamily="34" charset="0"/>
                <a:ea typeface="Tahoma" panose="020B0604030504040204" pitchFamily="34" charset="0"/>
                <a:cs typeface="Tahoma" panose="020B0604030504040204" pitchFamily="34" charset="0"/>
              </a:rPr>
              <a:t>Εναλλαγές </a:t>
            </a:r>
            <a:r>
              <a:rPr lang="el-GR" dirty="0" err="1" smtClean="0">
                <a:latin typeface="Tahoma" panose="020B0604030504040204" pitchFamily="34" charset="0"/>
                <a:ea typeface="Tahoma" panose="020B0604030504040204" pitchFamily="34" charset="0"/>
                <a:cs typeface="Tahoma" panose="020B0604030504040204" pitchFamily="34" charset="0"/>
              </a:rPr>
              <a:t>αμμούχων</a:t>
            </a:r>
            <a:r>
              <a:rPr lang="el-GR" dirty="0" smtClean="0">
                <a:latin typeface="Tahoma" panose="020B0604030504040204" pitchFamily="34" charset="0"/>
                <a:ea typeface="Tahoma" panose="020B0604030504040204" pitchFamily="34" charset="0"/>
                <a:cs typeface="Tahoma" panose="020B0604030504040204" pitchFamily="34" charset="0"/>
              </a:rPr>
              <a:t> πηλών – </a:t>
            </a:r>
            <a:r>
              <a:rPr lang="el-GR" dirty="0" err="1" smtClean="0">
                <a:latin typeface="Tahoma" panose="020B0604030504040204" pitchFamily="34" charset="0"/>
                <a:ea typeface="Tahoma" panose="020B0604030504040204" pitchFamily="34" charset="0"/>
                <a:cs typeface="Tahoma" panose="020B0604030504040204" pitchFamily="34" charset="0"/>
              </a:rPr>
              <a:t>πηλούχων</a:t>
            </a:r>
            <a:r>
              <a:rPr lang="el-GR" dirty="0" smtClean="0">
                <a:latin typeface="Tahoma" panose="020B0604030504040204" pitchFamily="34" charset="0"/>
                <a:ea typeface="Tahoma" panose="020B0604030504040204" pitchFamily="34" charset="0"/>
                <a:cs typeface="Tahoma" panose="020B0604030504040204" pitchFamily="34" charset="0"/>
              </a:rPr>
              <a:t> άμμων </a:t>
            </a:r>
          </a:p>
          <a:p>
            <a:pPr lvl="0" algn="just"/>
            <a:r>
              <a:rPr lang="el-GR" dirty="0" smtClean="0">
                <a:latin typeface="Tahoma" panose="020B0604030504040204" pitchFamily="34" charset="0"/>
                <a:ea typeface="Tahoma" panose="020B0604030504040204" pitchFamily="34" charset="0"/>
                <a:cs typeface="Tahoma" panose="020B0604030504040204" pitchFamily="34" charset="0"/>
              </a:rPr>
              <a:t>Θαλάσσιοι αναβαθμοί</a:t>
            </a:r>
          </a:p>
        </p:txBody>
      </p:sp>
    </p:spTree>
    <p:extLst>
      <p:ext uri="{BB962C8B-B14F-4D97-AF65-F5344CB8AC3E}">
        <p14:creationId xmlns:p14="http://schemas.microsoft.com/office/powerpoint/2010/main" val="3998961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179512" y="980728"/>
            <a:ext cx="8568952" cy="5688632"/>
          </a:xfrm>
        </p:spPr>
        <p:txBody>
          <a:bodyPr>
            <a:normAutofit fontScale="85000" lnSpcReduction="10000"/>
          </a:bodyPr>
          <a:lstStyle/>
          <a:p>
            <a:r>
              <a:rPr lang="el-GR" dirty="0" smtClean="0">
                <a:latin typeface="Tahoma" panose="020B0604030504040204" pitchFamily="34" charset="0"/>
                <a:ea typeface="Tahoma" panose="020B0604030504040204" pitchFamily="34" charset="0"/>
                <a:cs typeface="Tahoma" panose="020B0604030504040204" pitchFamily="34" charset="0"/>
              </a:rPr>
              <a:t>Αναλυτικότερα, στην </a:t>
            </a:r>
            <a:r>
              <a:rPr lang="el-GR" b="1"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b="1" dirty="0" smtClean="0">
                <a:latin typeface="Tahoma" panose="020B0604030504040204" pitchFamily="34" charset="0"/>
                <a:ea typeface="Tahoma" panose="020B0604030504040204" pitchFamily="34" charset="0"/>
                <a:cs typeface="Tahoma" panose="020B0604030504040204" pitchFamily="34" charset="0"/>
              </a:rPr>
              <a:t> του Πλατάνου </a:t>
            </a:r>
            <a:r>
              <a:rPr lang="el-GR" dirty="0" smtClean="0">
                <a:latin typeface="Tahoma" panose="020B0604030504040204" pitchFamily="34" charset="0"/>
                <a:ea typeface="Tahoma" panose="020B0604030504040204" pitchFamily="34" charset="0"/>
                <a:cs typeface="Tahoma" panose="020B0604030504040204" pitchFamily="34" charset="0"/>
              </a:rPr>
              <a:t>εμφανίζονται:</a:t>
            </a:r>
          </a:p>
          <a:p>
            <a:r>
              <a:rPr lang="el-GR" dirty="0" smtClean="0">
                <a:latin typeface="Tahoma" panose="020B0604030504040204" pitchFamily="34" charset="0"/>
                <a:ea typeface="Tahoma" panose="020B0604030504040204" pitchFamily="34" charset="0"/>
                <a:cs typeface="Tahoma" panose="020B0604030504040204" pitchFamily="34" charset="0"/>
              </a:rPr>
              <a:t>κατά το </a:t>
            </a:r>
            <a:r>
              <a:rPr lang="el-GR" dirty="0" err="1" smtClean="0">
                <a:latin typeface="Tahoma" panose="020B0604030504040204" pitchFamily="34" charset="0"/>
                <a:ea typeface="Tahoma" panose="020B0604030504040204" pitchFamily="34" charset="0"/>
                <a:cs typeface="Tahoma" panose="020B0604030504040204" pitchFamily="34" charset="0"/>
              </a:rPr>
              <a:t>Τορτόνιο</a:t>
            </a:r>
            <a:r>
              <a:rPr lang="el-GR" dirty="0" smtClean="0">
                <a:latin typeface="Tahoma" panose="020B0604030504040204" pitchFamily="34" charset="0"/>
                <a:ea typeface="Tahoma" panose="020B0604030504040204" pitchFamily="34" charset="0"/>
                <a:cs typeface="Tahoma" panose="020B0604030504040204" pitchFamily="34" charset="0"/>
              </a:rPr>
              <a:t> συμπαγής πηλός, γκρι χρώματος και πάχους 100</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 ο οποίος δηλώνει περιβάλλον υφαλοκρηπίδας, </a:t>
            </a:r>
          </a:p>
          <a:p>
            <a:r>
              <a:rPr lang="el-GR" dirty="0" smtClean="0">
                <a:latin typeface="Tahoma" panose="020B0604030504040204" pitchFamily="34" charset="0"/>
                <a:ea typeface="Tahoma" panose="020B0604030504040204" pitchFamily="34" charset="0"/>
                <a:cs typeface="Tahoma" panose="020B0604030504040204" pitchFamily="34" charset="0"/>
              </a:rPr>
              <a:t>και συμπαγής πηλός με ολισθήσεις, ο οποίος έχει ανοιχτό γκρι χρώμα και πάχος 44</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a:t>
            </a:r>
          </a:p>
          <a:p>
            <a:r>
              <a:rPr lang="el-GR" dirty="0" smtClean="0">
                <a:latin typeface="Tahoma" panose="020B0604030504040204" pitchFamily="34" charset="0"/>
                <a:ea typeface="Tahoma" panose="020B0604030504040204" pitchFamily="34" charset="0"/>
                <a:cs typeface="Tahoma" panose="020B0604030504040204" pitchFamily="34" charset="0"/>
              </a:rPr>
              <a:t>Από το </a:t>
            </a:r>
            <a:r>
              <a:rPr lang="el-GR" dirty="0" err="1" smtClean="0">
                <a:latin typeface="Tahoma" panose="020B0604030504040204" pitchFamily="34" charset="0"/>
                <a:ea typeface="Tahoma" panose="020B0604030504040204" pitchFamily="34" charset="0"/>
                <a:cs typeface="Tahoma" panose="020B0604030504040204" pitchFamily="34" charset="0"/>
              </a:rPr>
              <a:t>Τορτόνιο</a:t>
            </a:r>
            <a:r>
              <a:rPr lang="el-GR" dirty="0" smtClean="0">
                <a:latin typeface="Tahoma" panose="020B0604030504040204" pitchFamily="34" charset="0"/>
                <a:ea typeface="Tahoma" panose="020B0604030504040204" pitchFamily="34" charset="0"/>
                <a:cs typeface="Tahoma" panose="020B0604030504040204" pitchFamily="34" charset="0"/>
              </a:rPr>
              <a:t> έως και το </a:t>
            </a:r>
            <a:r>
              <a:rPr lang="el-GR" dirty="0" err="1" smtClean="0">
                <a:latin typeface="Tahoma" panose="020B0604030504040204" pitchFamily="34" charset="0"/>
                <a:ea typeface="Tahoma" panose="020B0604030504040204" pitchFamily="34" charset="0"/>
                <a:cs typeface="Tahoma" panose="020B0604030504040204" pitchFamily="34" charset="0"/>
              </a:rPr>
              <a:t>Μεσσήνιο</a:t>
            </a:r>
            <a:r>
              <a:rPr lang="el-GR" dirty="0" smtClean="0">
                <a:latin typeface="Tahoma" panose="020B0604030504040204" pitchFamily="34" charset="0"/>
                <a:ea typeface="Tahoma" panose="020B0604030504040204" pitchFamily="34" charset="0"/>
                <a:cs typeface="Tahoma" panose="020B0604030504040204" pitchFamily="34" charset="0"/>
              </a:rPr>
              <a:t> ακολουθεί η </a:t>
            </a:r>
            <a:r>
              <a:rPr lang="el-GR" dirty="0" err="1" smtClean="0">
                <a:latin typeface="Tahoma" panose="020B0604030504040204" pitchFamily="34" charset="0"/>
                <a:ea typeface="Tahoma" panose="020B0604030504040204" pitchFamily="34" charset="0"/>
                <a:cs typeface="Tahoma" panose="020B0604030504040204" pitchFamily="34" charset="0"/>
              </a:rPr>
              <a:t>ετερολιθική</a:t>
            </a:r>
            <a:r>
              <a:rPr lang="el-GR" dirty="0" smtClean="0">
                <a:latin typeface="Tahoma" panose="020B0604030504040204" pitchFamily="34" charset="0"/>
                <a:ea typeface="Tahoma" panose="020B0604030504040204" pitchFamily="34" charset="0"/>
                <a:cs typeface="Tahoma" panose="020B0604030504040204" pitchFamily="34" charset="0"/>
              </a:rPr>
              <a:t> φάση, με πάχος ιζήματος 80</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 Η φάση αυτή αποτελείται από 11 κύκλους, από τους οποίου ο καθένας έχει πάχος 5-8</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 και χαρακτηρίζει παράκτιο περιβάλλον.</a:t>
            </a:r>
          </a:p>
          <a:p>
            <a:r>
              <a:rPr lang="el-GR" dirty="0" smtClean="0">
                <a:latin typeface="Tahoma" panose="020B0604030504040204" pitchFamily="34" charset="0"/>
                <a:ea typeface="Tahoma" panose="020B0604030504040204" pitchFamily="34" charset="0"/>
                <a:cs typeface="Tahoma" panose="020B0604030504040204" pitchFamily="34" charset="0"/>
              </a:rPr>
              <a:t>Εκείνη την περίοδο, έξω από την </a:t>
            </a:r>
            <a:r>
              <a:rPr lang="el-GR"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dirty="0" smtClean="0">
                <a:latin typeface="Tahoma" panose="020B0604030504040204" pitchFamily="34" charset="0"/>
                <a:ea typeface="Tahoma" panose="020B0604030504040204" pitchFamily="34" charset="0"/>
                <a:cs typeface="Tahoma" panose="020B0604030504040204" pitchFamily="34" charset="0"/>
              </a:rPr>
              <a:t> αποτέθηκε η φάση του </a:t>
            </a:r>
            <a:r>
              <a:rPr lang="el-GR" dirty="0" err="1" smtClean="0">
                <a:latin typeface="Tahoma" panose="020B0604030504040204" pitchFamily="34" charset="0"/>
                <a:ea typeface="Tahoma" panose="020B0604030504040204" pitchFamily="34" charset="0"/>
                <a:cs typeface="Tahoma" panose="020B0604030504040204" pitchFamily="34" charset="0"/>
              </a:rPr>
              <a:t>βιοκλαστικού</a:t>
            </a:r>
            <a:r>
              <a:rPr lang="el-GR" dirty="0" smtClean="0">
                <a:latin typeface="Tahoma" panose="020B0604030504040204" pitchFamily="34" charset="0"/>
                <a:ea typeface="Tahoma" panose="020B0604030504040204" pitchFamily="34" charset="0"/>
                <a:cs typeface="Tahoma" panose="020B0604030504040204" pitchFamily="34" charset="0"/>
              </a:rPr>
              <a:t> </a:t>
            </a:r>
            <a:r>
              <a:rPr lang="el-GR" dirty="0" err="1" smtClean="0">
                <a:latin typeface="Tahoma" panose="020B0604030504040204" pitchFamily="34" charset="0"/>
                <a:ea typeface="Tahoma" panose="020B0604030504040204" pitchFamily="34" charset="0"/>
                <a:cs typeface="Tahoma" panose="020B0604030504040204" pitchFamily="34" charset="0"/>
              </a:rPr>
              <a:t>ασβεστολίθου</a:t>
            </a:r>
            <a:r>
              <a:rPr lang="el-GR" dirty="0" smtClean="0">
                <a:latin typeface="Tahoma" panose="020B0604030504040204" pitchFamily="34" charset="0"/>
                <a:ea typeface="Tahoma" panose="020B0604030504040204" pitchFamily="34" charset="0"/>
                <a:cs typeface="Tahoma" panose="020B0604030504040204" pitchFamily="34" charset="0"/>
              </a:rPr>
              <a:t>.</a:t>
            </a:r>
          </a:p>
          <a:p>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1638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179512" y="980728"/>
            <a:ext cx="8568952" cy="5688632"/>
          </a:xfrm>
        </p:spPr>
        <p:txBody>
          <a:bodyPr>
            <a:normAutofit fontScale="85000" lnSpcReduction="10000"/>
          </a:bodyPr>
          <a:lstStyle/>
          <a:p>
            <a:pPr algn="just"/>
            <a:r>
              <a:rPr lang="el-GR" dirty="0">
                <a:latin typeface="Tahoma" panose="020B0604030504040204" pitchFamily="34" charset="0"/>
                <a:ea typeface="Tahoma" panose="020B0604030504040204" pitchFamily="34" charset="0"/>
                <a:cs typeface="Tahoma" panose="020B0604030504040204" pitchFamily="34" charset="0"/>
              </a:rPr>
              <a:t>Στη συνέχεια κατά τη διάρκεια του Πλειστοκαίνου διακρίνονται εναλλαγές </a:t>
            </a:r>
            <a:r>
              <a:rPr lang="el-GR" dirty="0" err="1">
                <a:latin typeface="Tahoma" panose="020B0604030504040204" pitchFamily="34" charset="0"/>
                <a:ea typeface="Tahoma" panose="020B0604030504040204" pitchFamily="34" charset="0"/>
                <a:cs typeface="Tahoma" panose="020B0604030504040204" pitchFamily="34" charset="0"/>
              </a:rPr>
              <a:t>αμμούχων</a:t>
            </a:r>
            <a:r>
              <a:rPr lang="el-GR" dirty="0">
                <a:latin typeface="Tahoma" panose="020B0604030504040204" pitchFamily="34" charset="0"/>
                <a:ea typeface="Tahoma" panose="020B0604030504040204" pitchFamily="34" charset="0"/>
                <a:cs typeface="Tahoma" panose="020B0604030504040204" pitchFamily="34" charset="0"/>
              </a:rPr>
              <a:t> πηλών και </a:t>
            </a:r>
            <a:r>
              <a:rPr lang="el-GR" dirty="0" err="1">
                <a:latin typeface="Tahoma" panose="020B0604030504040204" pitchFamily="34" charset="0"/>
                <a:ea typeface="Tahoma" panose="020B0604030504040204" pitchFamily="34" charset="0"/>
                <a:cs typeface="Tahoma" panose="020B0604030504040204" pitchFamily="34" charset="0"/>
              </a:rPr>
              <a:t>πηλούχων</a:t>
            </a:r>
            <a:r>
              <a:rPr lang="el-GR" dirty="0">
                <a:latin typeface="Tahoma" panose="020B0604030504040204" pitchFamily="34" charset="0"/>
                <a:ea typeface="Tahoma" panose="020B0604030504040204" pitchFamily="34" charset="0"/>
                <a:cs typeface="Tahoma" panose="020B0604030504040204" pitchFamily="34" charset="0"/>
              </a:rPr>
              <a:t> άμμων με πάχος 20</a:t>
            </a:r>
            <a:r>
              <a:rPr lang="en-US" dirty="0">
                <a:latin typeface="Tahoma" panose="020B0604030504040204" pitchFamily="34" charset="0"/>
                <a:ea typeface="Tahoma" panose="020B0604030504040204" pitchFamily="34" charset="0"/>
                <a:cs typeface="Tahoma" panose="020B0604030504040204" pitchFamily="34" charset="0"/>
              </a:rPr>
              <a:t>m</a:t>
            </a:r>
            <a:r>
              <a:rPr lang="el-GR" dirty="0">
                <a:latin typeface="Tahoma" panose="020B0604030504040204" pitchFamily="34" charset="0"/>
                <a:ea typeface="Tahoma" panose="020B0604030504040204" pitchFamily="34" charset="0"/>
                <a:cs typeface="Tahoma" panose="020B0604030504040204" pitchFamily="34" charset="0"/>
              </a:rPr>
              <a:t> και κύριο χαρακτηριστικό γνώρισμα την παρουσία διατομιτών και οριζόντων με ολισθήσεις.</a:t>
            </a:r>
          </a:p>
          <a:p>
            <a:pPr algn="just"/>
            <a:r>
              <a:rPr lang="el-GR" dirty="0">
                <a:latin typeface="Tahoma" panose="020B0604030504040204" pitchFamily="34" charset="0"/>
                <a:ea typeface="Tahoma" panose="020B0604030504040204" pitchFamily="34" charset="0"/>
                <a:cs typeface="Tahoma" panose="020B0604030504040204" pitchFamily="34" charset="0"/>
              </a:rPr>
              <a:t>Ιζήματα του </a:t>
            </a:r>
            <a:r>
              <a:rPr lang="el-GR" dirty="0" err="1">
                <a:latin typeface="Tahoma" panose="020B0604030504040204" pitchFamily="34" charset="0"/>
                <a:ea typeface="Tahoma" panose="020B0604030504040204" pitchFamily="34" charset="0"/>
                <a:cs typeface="Tahoma" panose="020B0604030504040204" pitchFamily="34" charset="0"/>
              </a:rPr>
              <a:t>Πλειοκαίνου</a:t>
            </a:r>
            <a:r>
              <a:rPr lang="el-GR" dirty="0">
                <a:latin typeface="Tahoma" panose="020B0604030504040204" pitchFamily="34" charset="0"/>
                <a:ea typeface="Tahoma" panose="020B0604030504040204" pitchFamily="34" charset="0"/>
                <a:cs typeface="Tahoma" panose="020B0604030504040204" pitchFamily="34" charset="0"/>
              </a:rPr>
              <a:t> απουσιάζουν και αυτό έχει σαν αποτέλεσμα τα ιζήματα του Πλειστοκαίνου να βρίσκονται σε ασυμφωνία πάνω στα ιζήματα του </a:t>
            </a:r>
            <a:r>
              <a:rPr lang="el-GR" dirty="0" err="1">
                <a:latin typeface="Tahoma" panose="020B0604030504040204" pitchFamily="34" charset="0"/>
                <a:ea typeface="Tahoma" panose="020B0604030504040204" pitchFamily="34" charset="0"/>
                <a:cs typeface="Tahoma" panose="020B0604030504040204" pitchFamily="34" charset="0"/>
              </a:rPr>
              <a:t>Μεσσηνίου</a:t>
            </a:r>
            <a:r>
              <a:rPr lang="el-GR" dirty="0">
                <a:latin typeface="Tahoma" panose="020B0604030504040204" pitchFamily="34" charset="0"/>
                <a:ea typeface="Tahoma" panose="020B0604030504040204" pitchFamily="34" charset="0"/>
                <a:cs typeface="Tahoma" panose="020B0604030504040204" pitchFamily="34" charset="0"/>
              </a:rPr>
              <a:t> και τα οποία αποτέθηκαν σαν θαλάσσιοι αναβαθμοί. </a:t>
            </a:r>
            <a:endParaRPr lang="el-GR" dirty="0" smtClean="0">
              <a:latin typeface="Tahoma" panose="020B0604030504040204" pitchFamily="34" charset="0"/>
              <a:ea typeface="Tahoma" panose="020B0604030504040204" pitchFamily="34" charset="0"/>
              <a:cs typeface="Tahoma" panose="020B0604030504040204" pitchFamily="34" charset="0"/>
            </a:endParaRPr>
          </a:p>
          <a:p>
            <a:pPr algn="just"/>
            <a:r>
              <a:rPr lang="el-GR" dirty="0">
                <a:latin typeface="Tahoma" panose="020B0604030504040204" pitchFamily="34" charset="0"/>
                <a:ea typeface="Tahoma" panose="020B0604030504040204" pitchFamily="34" charset="0"/>
                <a:cs typeface="Tahoma" panose="020B0604030504040204" pitchFamily="34" charset="0"/>
              </a:rPr>
              <a:t>Στην περιοχή των Γρηγοριανών, λίγο έξω από την </a:t>
            </a:r>
            <a:r>
              <a:rPr lang="el-GR" b="1" dirty="0" err="1">
                <a:latin typeface="Tahoma" panose="020B0604030504040204" pitchFamily="34" charset="0"/>
                <a:ea typeface="Tahoma" panose="020B0604030504040204" pitchFamily="34" charset="0"/>
                <a:cs typeface="Tahoma" panose="020B0604030504040204" pitchFamily="34" charset="0"/>
              </a:rPr>
              <a:t>υπολεκάνη</a:t>
            </a:r>
            <a:r>
              <a:rPr lang="el-GR" b="1" dirty="0">
                <a:latin typeface="Tahoma" panose="020B0604030504040204" pitchFamily="34" charset="0"/>
                <a:ea typeface="Tahoma" panose="020B0604030504040204" pitchFamily="34" charset="0"/>
                <a:cs typeface="Tahoma" panose="020B0604030504040204" pitchFamily="34" charset="0"/>
              </a:rPr>
              <a:t> του </a:t>
            </a:r>
            <a:r>
              <a:rPr lang="el-GR" b="1" dirty="0" err="1">
                <a:latin typeface="Tahoma" panose="020B0604030504040204" pitchFamily="34" charset="0"/>
                <a:ea typeface="Tahoma" panose="020B0604030504040204" pitchFamily="34" charset="0"/>
                <a:cs typeface="Tahoma" panose="020B0604030504040204" pitchFamily="34" charset="0"/>
              </a:rPr>
              <a:t>Καστελλίου</a:t>
            </a:r>
            <a:r>
              <a:rPr lang="el-GR" dirty="0">
                <a:latin typeface="Tahoma" panose="020B0604030504040204" pitchFamily="34" charset="0"/>
                <a:ea typeface="Tahoma" panose="020B0604030504040204" pitchFamily="34" charset="0"/>
                <a:cs typeface="Tahoma" panose="020B0604030504040204" pitchFamily="34" charset="0"/>
              </a:rPr>
              <a:t>, κατά την περίοδο του </a:t>
            </a:r>
            <a:r>
              <a:rPr lang="el-GR" dirty="0" err="1">
                <a:latin typeface="Tahoma" panose="020B0604030504040204" pitchFamily="34" charset="0"/>
                <a:ea typeface="Tahoma" panose="020B0604030504040204" pitchFamily="34" charset="0"/>
                <a:cs typeface="Tahoma" panose="020B0604030504040204" pitchFamily="34" charset="0"/>
              </a:rPr>
              <a:t>Τορτονίου</a:t>
            </a:r>
            <a:r>
              <a:rPr lang="el-GR" dirty="0">
                <a:latin typeface="Tahoma" panose="020B0604030504040204" pitchFamily="34" charset="0"/>
                <a:ea typeface="Tahoma" panose="020B0604030504040204" pitchFamily="34" charset="0"/>
                <a:cs typeface="Tahoma" panose="020B0604030504040204" pitchFamily="34" charset="0"/>
              </a:rPr>
              <a:t> έχουμε την εμφάνιση πηλού πάνω σε κροκαλοπαγή.</a:t>
            </a:r>
          </a:p>
          <a:p>
            <a:pPr algn="just"/>
            <a:endParaRPr lang="el-GR"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l-GR" dirty="0" smtClean="0">
              <a:latin typeface="Tahoma" panose="020B0604030504040204" pitchFamily="34" charset="0"/>
              <a:ea typeface="Tahoma" panose="020B0604030504040204" pitchFamily="34" charset="0"/>
              <a:cs typeface="Tahoma" panose="020B0604030504040204" pitchFamily="34" charset="0"/>
            </a:endParaRP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690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6" name="2 - Θέση περιεχομένου"/>
          <p:cNvSpPr>
            <a:spLocks noGrp="1"/>
          </p:cNvSpPr>
          <p:nvPr>
            <p:ph idx="1"/>
          </p:nvPr>
        </p:nvSpPr>
        <p:spPr>
          <a:xfrm>
            <a:off x="179512" y="908720"/>
            <a:ext cx="8496944" cy="5760640"/>
          </a:xfrm>
        </p:spPr>
        <p:txBody>
          <a:bodyPr>
            <a:normAutofit fontScale="92500" lnSpcReduction="20000"/>
          </a:bodyPr>
          <a:lstStyle/>
          <a:p>
            <a:pPr algn="just"/>
            <a:r>
              <a:rPr lang="el-GR" dirty="0" smtClean="0">
                <a:latin typeface="Tahoma" panose="020B0604030504040204" pitchFamily="34" charset="0"/>
                <a:ea typeface="Tahoma" panose="020B0604030504040204" pitchFamily="34" charset="0"/>
                <a:cs typeface="Tahoma" panose="020B0604030504040204" pitchFamily="34" charset="0"/>
              </a:rPr>
              <a:t>Στην </a:t>
            </a:r>
            <a:r>
              <a:rPr lang="el-GR" dirty="0" smtClean="0">
                <a:latin typeface="Tahoma" panose="020B0604030504040204" pitchFamily="34" charset="0"/>
                <a:ea typeface="Tahoma" panose="020B0604030504040204" pitchFamily="34" charset="0"/>
                <a:cs typeface="Tahoma" panose="020B0604030504040204" pitchFamily="34" charset="0"/>
              </a:rPr>
              <a:t>ίδια περιοχή αλλά στο χωριό </a:t>
            </a:r>
            <a:r>
              <a:rPr lang="el-GR" dirty="0" err="1" smtClean="0">
                <a:latin typeface="Tahoma" panose="020B0604030504040204" pitchFamily="34" charset="0"/>
                <a:ea typeface="Tahoma" panose="020B0604030504040204" pitchFamily="34" charset="0"/>
                <a:cs typeface="Tahoma" panose="020B0604030504040204" pitchFamily="34" charset="0"/>
              </a:rPr>
              <a:t>Χαιρετιανά</a:t>
            </a:r>
            <a:r>
              <a:rPr lang="el-GR" dirty="0" smtClean="0">
                <a:latin typeface="Tahoma" panose="020B0604030504040204" pitchFamily="34" charset="0"/>
                <a:ea typeface="Tahoma" panose="020B0604030504040204" pitchFamily="34" charset="0"/>
                <a:cs typeface="Tahoma" panose="020B0604030504040204" pitchFamily="34" charset="0"/>
              </a:rPr>
              <a:t>, εμφανίζεται συμπαγής πηλός με πάχος ιζήματος 50</a:t>
            </a:r>
            <a:r>
              <a:rPr lang="en-US" dirty="0" smtClean="0">
                <a:latin typeface="Tahoma" panose="020B0604030504040204" pitchFamily="34" charset="0"/>
                <a:ea typeface="Tahoma" panose="020B0604030504040204" pitchFamily="34" charset="0"/>
                <a:cs typeface="Tahoma" panose="020B0604030504040204" pitchFamily="34" charset="0"/>
              </a:rPr>
              <a:t>m </a:t>
            </a:r>
            <a:r>
              <a:rPr lang="el-GR" dirty="0" smtClean="0">
                <a:latin typeface="Tahoma" panose="020B0604030504040204" pitchFamily="34" charset="0"/>
                <a:ea typeface="Tahoma" panose="020B0604030504040204" pitchFamily="34" charset="0"/>
                <a:cs typeface="Tahoma" panose="020B0604030504040204" pitchFamily="34" charset="0"/>
              </a:rPr>
              <a:t>και συμπαγής πηλός με ολισθήσεις με κανάλια εύρους 4</a:t>
            </a:r>
            <a:r>
              <a:rPr lang="en-US" dirty="0" smtClean="0">
                <a:latin typeface="Tahoma" panose="020B0604030504040204" pitchFamily="34" charset="0"/>
                <a:ea typeface="Tahoma" panose="020B0604030504040204" pitchFamily="34" charset="0"/>
                <a:cs typeface="Tahoma" panose="020B0604030504040204" pitchFamily="34" charset="0"/>
              </a:rPr>
              <a:t>m </a:t>
            </a:r>
            <a:r>
              <a:rPr lang="el-GR" dirty="0" smtClean="0">
                <a:latin typeface="Tahoma" panose="020B0604030504040204" pitchFamily="34" charset="0"/>
                <a:ea typeface="Tahoma" panose="020B0604030504040204" pitchFamily="34" charset="0"/>
                <a:cs typeface="Tahoma" panose="020B0604030504040204" pitchFamily="34" charset="0"/>
              </a:rPr>
              <a:t>και πάχους 1</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a:t>
            </a:r>
          </a:p>
          <a:p>
            <a:pPr algn="just"/>
            <a:r>
              <a:rPr lang="el-GR" dirty="0" smtClean="0">
                <a:latin typeface="Tahoma" panose="020B0604030504040204" pitchFamily="34" charset="0"/>
                <a:ea typeface="Tahoma" panose="020B0604030504040204" pitchFamily="34" charset="0"/>
                <a:cs typeface="Tahoma" panose="020B0604030504040204" pitchFamily="34" charset="0"/>
              </a:rPr>
              <a:t>Κατά την περίοδο του </a:t>
            </a:r>
            <a:r>
              <a:rPr lang="el-GR" dirty="0" err="1" smtClean="0">
                <a:latin typeface="Tahoma" panose="020B0604030504040204" pitchFamily="34" charset="0"/>
                <a:ea typeface="Tahoma" panose="020B0604030504040204" pitchFamily="34" charset="0"/>
                <a:cs typeface="Tahoma" panose="020B0604030504040204" pitchFamily="34" charset="0"/>
              </a:rPr>
              <a:t>Μεσσηνίου</a:t>
            </a:r>
            <a:r>
              <a:rPr lang="el-GR" dirty="0" smtClean="0">
                <a:latin typeface="Tahoma" panose="020B0604030504040204" pitchFamily="34" charset="0"/>
                <a:ea typeface="Tahoma" panose="020B0604030504040204" pitchFamily="34" charset="0"/>
                <a:cs typeface="Tahoma" panose="020B0604030504040204" pitchFamily="34" charset="0"/>
              </a:rPr>
              <a:t> παρατηρείται η </a:t>
            </a:r>
            <a:r>
              <a:rPr lang="el-GR" dirty="0" err="1" smtClean="0">
                <a:latin typeface="Tahoma" panose="020B0604030504040204" pitchFamily="34" charset="0"/>
                <a:ea typeface="Tahoma" panose="020B0604030504040204" pitchFamily="34" charset="0"/>
                <a:cs typeface="Tahoma" panose="020B0604030504040204" pitchFamily="34" charset="0"/>
              </a:rPr>
              <a:t>γυψούχος</a:t>
            </a:r>
            <a:r>
              <a:rPr lang="el-GR" dirty="0" smtClean="0">
                <a:latin typeface="Tahoma" panose="020B0604030504040204" pitchFamily="34" charset="0"/>
                <a:ea typeface="Tahoma" panose="020B0604030504040204" pitchFamily="34" charset="0"/>
                <a:cs typeface="Tahoma" panose="020B0604030504040204" pitchFamily="34" charset="0"/>
              </a:rPr>
              <a:t> φάση με πάχος ιζήματος έως 100</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 η οποία χαρακτηρίζεται από 15 κύκλους. Κάθε κύκλος αποτελείται από στρώματα γύψου και μάργας. Η γύψος βρέθηκε εκεί λόγω της </a:t>
            </a:r>
            <a:r>
              <a:rPr lang="el-GR" dirty="0" err="1" smtClean="0">
                <a:latin typeface="Tahoma" panose="020B0604030504040204" pitchFamily="34" charset="0"/>
                <a:ea typeface="Tahoma" panose="020B0604030504040204" pitchFamily="34" charset="0"/>
                <a:cs typeface="Tahoma" panose="020B0604030504040204" pitchFamily="34" charset="0"/>
              </a:rPr>
              <a:t>Μεσσήνιας</a:t>
            </a:r>
            <a:r>
              <a:rPr lang="el-GR" dirty="0" smtClean="0">
                <a:latin typeface="Tahoma" panose="020B0604030504040204" pitchFamily="34" charset="0"/>
                <a:ea typeface="Tahoma" panose="020B0604030504040204" pitchFamily="34" charset="0"/>
                <a:cs typeface="Tahoma" panose="020B0604030504040204" pitchFamily="34" charset="0"/>
              </a:rPr>
              <a:t> κρίσης.</a:t>
            </a:r>
          </a:p>
          <a:p>
            <a:pPr algn="just"/>
            <a:r>
              <a:rPr lang="el-GR" dirty="0" smtClean="0">
                <a:latin typeface="Tahoma" panose="020B0604030504040204" pitchFamily="34" charset="0"/>
                <a:ea typeface="Tahoma" panose="020B0604030504040204" pitchFamily="34" charset="0"/>
                <a:cs typeface="Tahoma" panose="020B0604030504040204" pitchFamily="34" charset="0"/>
              </a:rPr>
              <a:t>Πάνω από την </a:t>
            </a:r>
            <a:r>
              <a:rPr lang="el-GR" dirty="0" err="1" smtClean="0">
                <a:latin typeface="Tahoma" panose="020B0604030504040204" pitchFamily="34" charset="0"/>
                <a:ea typeface="Tahoma" panose="020B0604030504040204" pitchFamily="34" charset="0"/>
                <a:cs typeface="Tahoma" panose="020B0604030504040204" pitchFamily="34" charset="0"/>
              </a:rPr>
              <a:t>γυψούχο</a:t>
            </a:r>
            <a:r>
              <a:rPr lang="el-GR" dirty="0" smtClean="0">
                <a:latin typeface="Tahoma" panose="020B0604030504040204" pitchFamily="34" charset="0"/>
                <a:ea typeface="Tahoma" panose="020B0604030504040204" pitchFamily="34" charset="0"/>
                <a:cs typeface="Tahoma" panose="020B0604030504040204" pitchFamily="34" charset="0"/>
              </a:rPr>
              <a:t> φάση παρατηρούνται εναλλαγές πηλού και άμμου (</a:t>
            </a:r>
            <a:r>
              <a:rPr lang="el-GR" dirty="0" err="1" smtClean="0">
                <a:latin typeface="Tahoma" panose="020B0604030504040204" pitchFamily="34" charset="0"/>
                <a:ea typeface="Tahoma" panose="020B0604030504040204" pitchFamily="34" charset="0"/>
                <a:cs typeface="Tahoma" panose="020B0604030504040204" pitchFamily="34" charset="0"/>
              </a:rPr>
              <a:t>ετερολιθική</a:t>
            </a:r>
            <a:r>
              <a:rPr lang="el-GR" dirty="0" smtClean="0">
                <a:latin typeface="Tahoma" panose="020B0604030504040204" pitchFamily="34" charset="0"/>
                <a:ea typeface="Tahoma" panose="020B0604030504040204" pitchFamily="34" charset="0"/>
                <a:cs typeface="Tahoma" panose="020B0604030504040204" pitchFamily="34" charset="0"/>
              </a:rPr>
              <a:t> φάση), πάχους 60</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 που αποτελούνται από κύκλους με πάχος 5</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1106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179512" y="836712"/>
            <a:ext cx="8568952" cy="5904656"/>
          </a:xfrm>
        </p:spPr>
        <p:txBody>
          <a:bodyPr>
            <a:normAutofit fontScale="77500" lnSpcReduction="20000"/>
          </a:bodyPr>
          <a:lstStyle/>
          <a:p>
            <a:r>
              <a:rPr lang="el-GR" dirty="0" smtClean="0">
                <a:latin typeface="Tahoma" panose="020B0604030504040204" pitchFamily="34" charset="0"/>
                <a:ea typeface="Tahoma" panose="020B0604030504040204" pitchFamily="34" charset="0"/>
                <a:cs typeface="Tahoma" panose="020B0604030504040204" pitchFamily="34" charset="0"/>
              </a:rPr>
              <a:t>Στην </a:t>
            </a:r>
            <a:r>
              <a:rPr lang="el-GR" b="1"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b="1" dirty="0" smtClean="0">
                <a:latin typeface="Tahoma" panose="020B0604030504040204" pitchFamily="34" charset="0"/>
                <a:ea typeface="Tahoma" panose="020B0604030504040204" pitchFamily="34" charset="0"/>
                <a:cs typeface="Tahoma" panose="020B0604030504040204" pitchFamily="34" charset="0"/>
              </a:rPr>
              <a:t> του </a:t>
            </a:r>
            <a:r>
              <a:rPr lang="el-GR" b="1" dirty="0" err="1" smtClean="0">
                <a:latin typeface="Tahoma" panose="020B0604030504040204" pitchFamily="34" charset="0"/>
                <a:ea typeface="Tahoma" panose="020B0604030504040204" pitchFamily="34" charset="0"/>
                <a:cs typeface="Tahoma" panose="020B0604030504040204" pitchFamily="34" charset="0"/>
              </a:rPr>
              <a:t>Μάλεμε</a:t>
            </a:r>
            <a:r>
              <a:rPr lang="el-GR" dirty="0" smtClean="0">
                <a:latin typeface="Tahoma" panose="020B0604030504040204" pitchFamily="34" charset="0"/>
                <a:ea typeface="Tahoma" panose="020B0604030504040204" pitchFamily="34" charset="0"/>
                <a:cs typeface="Tahoma" panose="020B0604030504040204" pitchFamily="34" charset="0"/>
              </a:rPr>
              <a:t>, στην περιοχή </a:t>
            </a:r>
            <a:r>
              <a:rPr lang="el-GR" dirty="0" err="1" smtClean="0">
                <a:latin typeface="Tahoma" panose="020B0604030504040204" pitchFamily="34" charset="0"/>
                <a:ea typeface="Tahoma" panose="020B0604030504040204" pitchFamily="34" charset="0"/>
                <a:cs typeface="Tahoma" panose="020B0604030504040204" pitchFamily="34" charset="0"/>
              </a:rPr>
              <a:t>Βούβες</a:t>
            </a:r>
            <a:r>
              <a:rPr lang="el-GR" dirty="0" smtClean="0">
                <a:latin typeface="Tahoma" panose="020B0604030504040204" pitchFamily="34" charset="0"/>
                <a:ea typeface="Tahoma" panose="020B0604030504040204" pitchFamily="34" charset="0"/>
                <a:cs typeface="Tahoma" panose="020B0604030504040204" pitchFamily="34" charset="0"/>
              </a:rPr>
              <a:t>, εμφανίζεται συμπαγής πηλός</a:t>
            </a:r>
          </a:p>
          <a:p>
            <a:r>
              <a:rPr lang="el-GR" dirty="0" smtClean="0">
                <a:latin typeface="Tahoma" panose="020B0604030504040204" pitchFamily="34" charset="0"/>
                <a:ea typeface="Tahoma" panose="020B0604030504040204" pitchFamily="34" charset="0"/>
                <a:cs typeface="Tahoma" panose="020B0604030504040204" pitchFamily="34" charset="0"/>
              </a:rPr>
              <a:t>και στη συνέχεια  πηλός μαζί με κροκαλοπαγή κατά τη διάρκεια του </a:t>
            </a:r>
            <a:r>
              <a:rPr lang="el-GR" dirty="0" err="1" smtClean="0">
                <a:latin typeface="Tahoma" panose="020B0604030504040204" pitchFamily="34" charset="0"/>
                <a:ea typeface="Tahoma" panose="020B0604030504040204" pitchFamily="34" charset="0"/>
                <a:cs typeface="Tahoma" panose="020B0604030504040204" pitchFamily="34" charset="0"/>
              </a:rPr>
              <a:t>Τορτονίου</a:t>
            </a:r>
            <a:r>
              <a:rPr lang="el-GR" dirty="0" smtClean="0">
                <a:latin typeface="Tahoma" panose="020B0604030504040204" pitchFamily="34" charset="0"/>
                <a:ea typeface="Tahoma" panose="020B0604030504040204" pitchFamily="34" charset="0"/>
                <a:cs typeface="Tahoma" panose="020B0604030504040204" pitchFamily="34" charset="0"/>
              </a:rPr>
              <a:t>. Τα κροκαλοπαγή αυτά εμφανίζονται κοντά σε ρήγματα στο νότιο τμήμα της περιοχής μελέτης. Η φάση έχει πάχος 170</a:t>
            </a:r>
            <a:r>
              <a:rPr lang="en-US" dirty="0" smtClean="0">
                <a:latin typeface="Tahoma" panose="020B0604030504040204" pitchFamily="34" charset="0"/>
                <a:ea typeface="Tahoma" panose="020B0604030504040204" pitchFamily="34" charset="0"/>
                <a:cs typeface="Tahoma" panose="020B0604030504040204" pitchFamily="34" charset="0"/>
              </a:rPr>
              <a:t>m</a:t>
            </a:r>
            <a:r>
              <a:rPr lang="el-GR" dirty="0" smtClean="0">
                <a:latin typeface="Tahoma" panose="020B0604030504040204" pitchFamily="34" charset="0"/>
                <a:ea typeface="Tahoma" panose="020B0604030504040204" pitchFamily="34" charset="0"/>
                <a:cs typeface="Tahoma" panose="020B0604030504040204" pitchFamily="34" charset="0"/>
              </a:rPr>
              <a:t>, γκρι χρώματος και χωρίς να παρουσιάζονται απολιθώματα.</a:t>
            </a:r>
          </a:p>
          <a:p>
            <a:r>
              <a:rPr lang="el-GR" dirty="0" smtClean="0">
                <a:latin typeface="Tahoma" panose="020B0604030504040204" pitchFamily="34" charset="0"/>
                <a:ea typeface="Tahoma" panose="020B0604030504040204" pitchFamily="34" charset="0"/>
                <a:cs typeface="Tahoma" panose="020B0604030504040204" pitchFamily="34" charset="0"/>
              </a:rPr>
              <a:t>Παρατηρήθηκαν επίσης και κόκκινα κροκαλοπαγή.</a:t>
            </a:r>
          </a:p>
          <a:p>
            <a:r>
              <a:rPr lang="el-GR" dirty="0" smtClean="0">
                <a:latin typeface="Tahoma" panose="020B0604030504040204" pitchFamily="34" charset="0"/>
                <a:ea typeface="Tahoma" panose="020B0604030504040204" pitchFamily="34" charset="0"/>
                <a:cs typeface="Tahoma" panose="020B0604030504040204" pitchFamily="34" charset="0"/>
              </a:rPr>
              <a:t>Ο κύκλος αυτός εμφανίζεται τρεις φορές, αλλά στον τρίτο κύκλο, κατά την περίοδο του </a:t>
            </a:r>
            <a:r>
              <a:rPr lang="el-GR" dirty="0" err="1" smtClean="0">
                <a:latin typeface="Tahoma" panose="020B0604030504040204" pitchFamily="34" charset="0"/>
                <a:ea typeface="Tahoma" panose="020B0604030504040204" pitchFamily="34" charset="0"/>
                <a:cs typeface="Tahoma" panose="020B0604030504040204" pitchFamily="34" charset="0"/>
              </a:rPr>
              <a:t>Μεσσηνίου</a:t>
            </a:r>
            <a:r>
              <a:rPr lang="el-GR" dirty="0" smtClean="0">
                <a:latin typeface="Tahoma" panose="020B0604030504040204" pitchFamily="34" charset="0"/>
                <a:ea typeface="Tahoma" panose="020B0604030504040204" pitchFamily="34" charset="0"/>
                <a:cs typeface="Tahoma" panose="020B0604030504040204" pitchFamily="34" charset="0"/>
              </a:rPr>
              <a:t>, εμφανίζεται γύψος </a:t>
            </a:r>
            <a:r>
              <a:rPr lang="el-GR" dirty="0" err="1" smtClean="0">
                <a:latin typeface="Tahoma" panose="020B0604030504040204" pitchFamily="34" charset="0"/>
                <a:ea typeface="Tahoma" panose="020B0604030504040204" pitchFamily="34" charset="0"/>
                <a:cs typeface="Tahoma" panose="020B0604030504040204" pitchFamily="34" charset="0"/>
              </a:rPr>
              <a:t>Μεσσηνίου</a:t>
            </a:r>
            <a:r>
              <a:rPr lang="el-GR" dirty="0" smtClean="0">
                <a:latin typeface="Tahoma" panose="020B0604030504040204" pitchFamily="34" charset="0"/>
                <a:ea typeface="Tahoma" panose="020B0604030504040204" pitchFamily="34" charset="0"/>
                <a:cs typeface="Tahoma" panose="020B0604030504040204" pitchFamily="34" charset="0"/>
              </a:rPr>
              <a:t> στην περιοχή </a:t>
            </a:r>
            <a:r>
              <a:rPr lang="el-GR" dirty="0" err="1" smtClean="0">
                <a:latin typeface="Tahoma" panose="020B0604030504040204" pitchFamily="34" charset="0"/>
                <a:ea typeface="Tahoma" panose="020B0604030504040204" pitchFamily="34" charset="0"/>
                <a:cs typeface="Tahoma" panose="020B0604030504040204" pitchFamily="34" charset="0"/>
              </a:rPr>
              <a:t>Βουκολίες</a:t>
            </a:r>
            <a:r>
              <a:rPr lang="el-GR" dirty="0" smtClean="0">
                <a:latin typeface="Tahoma" panose="020B0604030504040204" pitchFamily="34" charset="0"/>
                <a:ea typeface="Tahoma" panose="020B0604030504040204" pitchFamily="34" charset="0"/>
                <a:cs typeface="Tahoma" panose="020B0604030504040204" pitchFamily="34" charset="0"/>
              </a:rPr>
              <a:t>.</a:t>
            </a:r>
          </a:p>
          <a:p>
            <a:r>
              <a:rPr lang="el-GR" dirty="0" smtClean="0">
                <a:latin typeface="Tahoma" panose="020B0604030504040204" pitchFamily="34" charset="0"/>
                <a:ea typeface="Tahoma" panose="020B0604030504040204" pitchFamily="34" charset="0"/>
                <a:cs typeface="Tahoma" panose="020B0604030504040204" pitchFamily="34" charset="0"/>
              </a:rPr>
              <a:t>Κατά το </a:t>
            </a:r>
            <a:r>
              <a:rPr lang="el-GR" dirty="0" err="1" smtClean="0">
                <a:latin typeface="Tahoma" panose="020B0604030504040204" pitchFamily="34" charset="0"/>
                <a:ea typeface="Tahoma" panose="020B0604030504040204" pitchFamily="34" charset="0"/>
                <a:cs typeface="Tahoma" panose="020B0604030504040204" pitchFamily="34" charset="0"/>
              </a:rPr>
              <a:t>Μεσσήνιο</a:t>
            </a:r>
            <a:r>
              <a:rPr lang="el-GR" dirty="0" smtClean="0">
                <a:latin typeface="Tahoma" panose="020B0604030504040204" pitchFamily="34" charset="0"/>
                <a:ea typeface="Tahoma" panose="020B0604030504040204" pitchFamily="34" charset="0"/>
                <a:cs typeface="Tahoma" panose="020B0604030504040204" pitchFamily="34" charset="0"/>
              </a:rPr>
              <a:t> επίσης παρουσιάστηκε και η φάση του </a:t>
            </a:r>
            <a:r>
              <a:rPr lang="el-GR" dirty="0" err="1" smtClean="0">
                <a:latin typeface="Tahoma" panose="020B0604030504040204" pitchFamily="34" charset="0"/>
                <a:ea typeface="Tahoma" panose="020B0604030504040204" pitchFamily="34" charset="0"/>
                <a:cs typeface="Tahoma" panose="020B0604030504040204" pitchFamily="34" charset="0"/>
              </a:rPr>
              <a:t>βιοκλαστικού</a:t>
            </a:r>
            <a:r>
              <a:rPr lang="el-GR" dirty="0" smtClean="0">
                <a:latin typeface="Tahoma" panose="020B0604030504040204" pitchFamily="34" charset="0"/>
                <a:ea typeface="Tahoma" panose="020B0604030504040204" pitchFamily="34" charset="0"/>
                <a:cs typeface="Tahoma" panose="020B0604030504040204" pitchFamily="34" charset="0"/>
              </a:rPr>
              <a:t> ασβεστόλιθου.</a:t>
            </a:r>
          </a:p>
          <a:p>
            <a:r>
              <a:rPr lang="el-GR" dirty="0" smtClean="0">
                <a:latin typeface="Tahoma" panose="020B0604030504040204" pitchFamily="34" charset="0"/>
                <a:ea typeface="Tahoma" panose="020B0604030504040204" pitchFamily="34" charset="0"/>
                <a:cs typeface="Tahoma" panose="020B0604030504040204" pitchFamily="34" charset="0"/>
              </a:rPr>
              <a:t>Στο Πλειόκαινο εμφανίζεται συμπαγής πηλός και εναλλαγές </a:t>
            </a:r>
            <a:r>
              <a:rPr lang="el-GR" dirty="0" err="1" smtClean="0">
                <a:latin typeface="Tahoma" panose="020B0604030504040204" pitchFamily="34" charset="0"/>
                <a:ea typeface="Tahoma" panose="020B0604030504040204" pitchFamily="34" charset="0"/>
                <a:cs typeface="Tahoma" panose="020B0604030504040204" pitchFamily="34" charset="0"/>
              </a:rPr>
              <a:t>πηλούχου</a:t>
            </a:r>
            <a:r>
              <a:rPr lang="el-GR" dirty="0" smtClean="0">
                <a:latin typeface="Tahoma" panose="020B0604030504040204" pitchFamily="34" charset="0"/>
                <a:ea typeface="Tahoma" panose="020B0604030504040204" pitchFamily="34" charset="0"/>
                <a:cs typeface="Tahoma" panose="020B0604030504040204" pitchFamily="34" charset="0"/>
              </a:rPr>
              <a:t> άμμου και </a:t>
            </a:r>
            <a:r>
              <a:rPr lang="el-GR" dirty="0" err="1" smtClean="0">
                <a:latin typeface="Tahoma" panose="020B0604030504040204" pitchFamily="34" charset="0"/>
                <a:ea typeface="Tahoma" panose="020B0604030504040204" pitchFamily="34" charset="0"/>
                <a:cs typeface="Tahoma" panose="020B0604030504040204" pitchFamily="34" charset="0"/>
              </a:rPr>
              <a:t>αμμούχου</a:t>
            </a:r>
            <a:r>
              <a:rPr lang="el-GR" dirty="0" smtClean="0">
                <a:latin typeface="Tahoma" panose="020B0604030504040204" pitchFamily="34" charset="0"/>
                <a:ea typeface="Tahoma" panose="020B0604030504040204" pitchFamily="34" charset="0"/>
                <a:cs typeface="Tahoma" panose="020B0604030504040204" pitchFamily="34" charset="0"/>
              </a:rPr>
              <a:t> πηλού που επαναλαμβάνεται δύο φορές.</a:t>
            </a:r>
          </a:p>
          <a:p>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2967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 name="Θέση περιεχομένου 1"/>
          <p:cNvSpPr>
            <a:spLocks noGrp="1"/>
          </p:cNvSpPr>
          <p:nvPr>
            <p:ph idx="1"/>
          </p:nvPr>
        </p:nvSpPr>
        <p:spPr>
          <a:xfrm>
            <a:off x="467544" y="1340768"/>
            <a:ext cx="8435280" cy="4925144"/>
          </a:xfrm>
        </p:spPr>
        <p:txBody>
          <a:bodyPr>
            <a:normAutofit fontScale="77500" lnSpcReduction="20000"/>
          </a:bodyPr>
          <a:lstStyle/>
          <a:p>
            <a:pPr marL="0" indent="0" algn="just">
              <a:buNone/>
            </a:pPr>
            <a:r>
              <a:rPr lang="el-GR" dirty="0">
                <a:latin typeface="Tahoma" panose="020B0604030504040204" pitchFamily="34" charset="0"/>
                <a:ea typeface="Tahoma" panose="020B0604030504040204" pitchFamily="34" charset="0"/>
                <a:cs typeface="Tahoma" panose="020B0604030504040204" pitchFamily="34" charset="0"/>
              </a:rPr>
              <a:t>Η σύγχρονη δράση συνθετικών και αντιθετικών ρηγμάτων χώρισε τη βορειοδυτική Κρήτη σε τρεις περιοχές οι οποίες είναι ο Πλάτανος, το </a:t>
            </a:r>
            <a:r>
              <a:rPr lang="el-GR" dirty="0" err="1">
                <a:latin typeface="Tahoma" panose="020B0604030504040204" pitchFamily="34" charset="0"/>
                <a:ea typeface="Tahoma" panose="020B0604030504040204" pitchFamily="34" charset="0"/>
                <a:cs typeface="Tahoma" panose="020B0604030504040204" pitchFamily="34" charset="0"/>
              </a:rPr>
              <a:t>Καστέλλι</a:t>
            </a:r>
            <a:r>
              <a:rPr lang="el-GR" dirty="0">
                <a:latin typeface="Tahoma" panose="020B0604030504040204" pitchFamily="34" charset="0"/>
                <a:ea typeface="Tahoma" panose="020B0604030504040204" pitchFamily="34" charset="0"/>
                <a:cs typeface="Tahoma" panose="020B0604030504040204" pitchFamily="34" charset="0"/>
              </a:rPr>
              <a:t> και το </a:t>
            </a:r>
            <a:r>
              <a:rPr lang="el-GR" dirty="0" err="1">
                <a:latin typeface="Tahoma" panose="020B0604030504040204" pitchFamily="34" charset="0"/>
                <a:ea typeface="Tahoma" panose="020B0604030504040204" pitchFamily="34" charset="0"/>
                <a:cs typeface="Tahoma" panose="020B0604030504040204" pitchFamily="34" charset="0"/>
              </a:rPr>
              <a:t>Μάλεμε</a:t>
            </a:r>
            <a:r>
              <a:rPr lang="el-GR" dirty="0">
                <a:latin typeface="Tahoma" panose="020B0604030504040204" pitchFamily="34" charset="0"/>
                <a:ea typeface="Tahoma" panose="020B0604030504040204" pitchFamily="34" charset="0"/>
                <a:cs typeface="Tahoma" panose="020B0604030504040204" pitchFamily="34" charset="0"/>
              </a:rPr>
              <a:t>.</a:t>
            </a:r>
          </a:p>
          <a:p>
            <a:pPr marL="0" indent="0" algn="just">
              <a:buNone/>
            </a:pPr>
            <a:endParaRPr lang="el-GR"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l-GR" dirty="0" smtClean="0">
                <a:latin typeface="Tahoma" panose="020B0604030504040204" pitchFamily="34" charset="0"/>
                <a:ea typeface="Tahoma" panose="020B0604030504040204" pitchFamily="34" charset="0"/>
                <a:cs typeface="Tahoma" panose="020B0604030504040204" pitchFamily="34" charset="0"/>
              </a:rPr>
              <a:t>Αυτές </a:t>
            </a:r>
            <a:r>
              <a:rPr lang="el-GR" dirty="0">
                <a:latin typeface="Tahoma" panose="020B0604030504040204" pitchFamily="34" charset="0"/>
                <a:ea typeface="Tahoma" panose="020B0604030504040204" pitchFamily="34" charset="0"/>
                <a:cs typeface="Tahoma" panose="020B0604030504040204" pitchFamily="34" charset="0"/>
              </a:rPr>
              <a:t>οι περιοχές εξαιτίας της σύγχρονης δράσης ενός μεγάλου δυτικού-βορειοδυτικού και ενός μεγάλου βόρειο-βορειοανατολικού ρήγματος στο νότιο περιθώριο αυτών των περιοχών δημιούργησαν αντίστοιχα τρεις </a:t>
            </a:r>
            <a:r>
              <a:rPr lang="el-GR" dirty="0" err="1">
                <a:latin typeface="Tahoma" panose="020B0604030504040204" pitchFamily="34" charset="0"/>
                <a:ea typeface="Tahoma" panose="020B0604030504040204" pitchFamily="34" charset="0"/>
                <a:cs typeface="Tahoma" panose="020B0604030504040204" pitchFamily="34" charset="0"/>
              </a:rPr>
              <a:t>υπολεκάνες</a:t>
            </a:r>
            <a:r>
              <a:rPr lang="el-GR" dirty="0">
                <a:latin typeface="Tahoma" panose="020B0604030504040204" pitchFamily="34" charset="0"/>
                <a:ea typeface="Tahoma" panose="020B0604030504040204" pitchFamily="34" charset="0"/>
                <a:cs typeface="Tahoma" panose="020B0604030504040204" pitchFamily="34" charset="0"/>
              </a:rPr>
              <a:t>. Η ιζηματογένεση στο ξεκίνημα της δημιουργίας τους ήταν παντού η ίδια και χαρακτηρίζεται από αποθέσεις συμπαγή πηλού με βάθος ιζήματος 100 μ (επίπεδο υφαλοκρηπίδας). Μετά από αυτό το στάδιο ιζηματογένεσης οι τρεις </a:t>
            </a:r>
            <a:r>
              <a:rPr lang="el-GR" dirty="0" err="1">
                <a:latin typeface="Tahoma" panose="020B0604030504040204" pitchFamily="34" charset="0"/>
                <a:ea typeface="Tahoma" panose="020B0604030504040204" pitchFamily="34" charset="0"/>
                <a:cs typeface="Tahoma" panose="020B0604030504040204" pitchFamily="34" charset="0"/>
              </a:rPr>
              <a:t>υπολεκάνες</a:t>
            </a:r>
            <a:r>
              <a:rPr lang="el-GR" dirty="0">
                <a:latin typeface="Tahoma" panose="020B0604030504040204" pitchFamily="34" charset="0"/>
                <a:ea typeface="Tahoma" panose="020B0604030504040204" pitchFamily="34" charset="0"/>
                <a:cs typeface="Tahoma" panose="020B0604030504040204" pitchFamily="34" charset="0"/>
              </a:rPr>
              <a:t> εξελίσσονται διαφορετικά και γι αυτό εξετάζονται και χωριστά σε σχέση με την </a:t>
            </a:r>
            <a:r>
              <a:rPr lang="el-GR" dirty="0" err="1">
                <a:latin typeface="Tahoma" panose="020B0604030504040204" pitchFamily="34" charset="0"/>
                <a:ea typeface="Tahoma" panose="020B0604030504040204" pitchFamily="34" charset="0"/>
                <a:cs typeface="Tahoma" panose="020B0604030504040204" pitchFamily="34" charset="0"/>
              </a:rPr>
              <a:t>γεωχρονολογική</a:t>
            </a:r>
            <a:r>
              <a:rPr lang="el-GR" dirty="0">
                <a:latin typeface="Tahoma" panose="020B0604030504040204" pitchFamily="34" charset="0"/>
                <a:ea typeface="Tahoma" panose="020B0604030504040204" pitchFamily="34" charset="0"/>
                <a:cs typeface="Tahoma" panose="020B0604030504040204" pitchFamily="34" charset="0"/>
              </a:rPr>
              <a:t> περίοδο.</a:t>
            </a: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7823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 name="Θέση περιεχομένου 1"/>
          <p:cNvSpPr>
            <a:spLocks noGrp="1"/>
          </p:cNvSpPr>
          <p:nvPr>
            <p:ph idx="1"/>
          </p:nvPr>
        </p:nvSpPr>
        <p:spPr>
          <a:xfrm>
            <a:off x="467544" y="1340768"/>
            <a:ext cx="8435280" cy="5112568"/>
          </a:xfrm>
        </p:spPr>
        <p:txBody>
          <a:bodyPr>
            <a:normAutofit fontScale="77500" lnSpcReduction="20000"/>
          </a:bodyPr>
          <a:lstStyle/>
          <a:p>
            <a:pPr marL="0" indent="0" algn="just">
              <a:buNone/>
            </a:pPr>
            <a:r>
              <a:rPr lang="el-GR" b="1" dirty="0" smtClean="0">
                <a:latin typeface="Tahoma" panose="020B0604030504040204" pitchFamily="34" charset="0"/>
                <a:ea typeface="Tahoma" panose="020B0604030504040204" pitchFamily="34" charset="0"/>
                <a:cs typeface="Tahoma" panose="020B0604030504040204" pitchFamily="34" charset="0"/>
              </a:rPr>
              <a:t>Πλάτανος </a:t>
            </a:r>
          </a:p>
          <a:p>
            <a:pPr marL="0" indent="0" algn="just">
              <a:buNone/>
            </a:pPr>
            <a:r>
              <a:rPr lang="el-GR" dirty="0">
                <a:latin typeface="Tahoma" panose="020B0604030504040204" pitchFamily="34" charset="0"/>
                <a:ea typeface="Tahoma" panose="020B0604030504040204" pitchFamily="34" charset="0"/>
                <a:cs typeface="Tahoma" panose="020B0604030504040204" pitchFamily="34" charset="0"/>
              </a:rPr>
              <a:t>Η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του Πλατάνου σχηματίστηκε λόγω ενός συστήματος ορθογώνιων ρηγμάτων μετασχηματισμού με διεύθυνση βόρειο-βορειοανατολική και δυτική-βορειοδυτική όπου όπως προαναφέρθηκε συγκεντρώθηκε εκεί η φάση του συμπαγούς πηλού. Τότε, κατά την ιζηματογένεση αυτή, η αναλογία της βύθισης του πυθμένα προς τον ρυθμό ιζηματογένεσης ήταν σταθερή (=1). Στο Ανώτερο </a:t>
            </a:r>
            <a:r>
              <a:rPr lang="el-GR" dirty="0" err="1">
                <a:latin typeface="Tahoma" panose="020B0604030504040204" pitchFamily="34" charset="0"/>
                <a:ea typeface="Tahoma" panose="020B0604030504040204" pitchFamily="34" charset="0"/>
                <a:cs typeface="Tahoma" panose="020B0604030504040204" pitchFamily="34" charset="0"/>
              </a:rPr>
              <a:t>Τορτόνιο</a:t>
            </a:r>
            <a:r>
              <a:rPr lang="el-GR" dirty="0">
                <a:latin typeface="Tahoma" panose="020B0604030504040204" pitchFamily="34" charset="0"/>
                <a:ea typeface="Tahoma" panose="020B0604030504040204" pitchFamily="34" charset="0"/>
                <a:cs typeface="Tahoma" panose="020B0604030504040204" pitchFamily="34" charset="0"/>
              </a:rPr>
              <a:t> όμως η αναλογία αυτή ήταν μεγαλύτερη από το 1 με αποτέλεσμα την δημιουργία απότομων περιθωρίων στην λεκάνη. Λόγω λοιπόν των περιθωρίων αυτών, σχηματίστηκε και η φάση του συμπαγούς πηλού με ολισθήσεις που αναγνωρίστηκε περισσότερο στα περιθώρια της </a:t>
            </a:r>
            <a:r>
              <a:rPr lang="el-GR" dirty="0" err="1">
                <a:latin typeface="Tahoma" panose="020B0604030504040204" pitchFamily="34" charset="0"/>
                <a:ea typeface="Tahoma" panose="020B0604030504040204" pitchFamily="34" charset="0"/>
                <a:cs typeface="Tahoma" panose="020B0604030504040204" pitchFamily="34" charset="0"/>
              </a:rPr>
              <a:t>υπολεκάνης</a:t>
            </a:r>
            <a:r>
              <a:rPr lang="el-GR" dirty="0">
                <a:latin typeface="Tahoma" panose="020B0604030504040204" pitchFamily="34" charset="0"/>
                <a:ea typeface="Tahoma" panose="020B0604030504040204" pitchFamily="34" charset="0"/>
                <a:cs typeface="Tahoma" panose="020B0604030504040204" pitchFamily="34" charset="0"/>
              </a:rPr>
              <a:t>. Οι νότιες περιοχές απέκτησαν μεγάλες κλίσεις και τα προϋπάρχοντα ιζήματα άρχιζαν να ολισθαίνουν. </a:t>
            </a:r>
          </a:p>
          <a:p>
            <a:pPr marL="0" indent="0" algn="just">
              <a:buNone/>
            </a:pPr>
            <a:endParaRPr lang="el-G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6230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251520" y="908720"/>
            <a:ext cx="8424936" cy="5760640"/>
          </a:xfrm>
        </p:spPr>
        <p:txBody>
          <a:bodyPr>
            <a:normAutofit fontScale="70000" lnSpcReduction="20000"/>
          </a:bodyPr>
          <a:lstStyle/>
          <a:p>
            <a:pPr algn="just"/>
            <a:r>
              <a:rPr lang="el-GR" dirty="0" smtClean="0">
                <a:latin typeface="Tahoma" panose="020B0604030504040204" pitchFamily="34" charset="0"/>
                <a:ea typeface="Tahoma" panose="020B0604030504040204" pitchFamily="34" charset="0"/>
                <a:cs typeface="Tahoma" panose="020B0604030504040204" pitchFamily="34" charset="0"/>
              </a:rPr>
              <a:t>Κατά την περίοδο του </a:t>
            </a:r>
            <a:r>
              <a:rPr lang="el-GR" dirty="0" err="1" smtClean="0">
                <a:latin typeface="Tahoma" panose="020B0604030504040204" pitchFamily="34" charset="0"/>
                <a:ea typeface="Tahoma" panose="020B0604030504040204" pitchFamily="34" charset="0"/>
                <a:cs typeface="Tahoma" panose="020B0604030504040204" pitchFamily="34" charset="0"/>
              </a:rPr>
              <a:t>Μεσσηνίου</a:t>
            </a:r>
            <a:r>
              <a:rPr lang="el-GR" dirty="0" smtClean="0">
                <a:latin typeface="Tahoma" panose="020B0604030504040204" pitchFamily="34" charset="0"/>
                <a:ea typeface="Tahoma" panose="020B0604030504040204" pitchFamily="34" charset="0"/>
                <a:cs typeface="Tahoma" panose="020B0604030504040204" pitchFamily="34" charset="0"/>
              </a:rPr>
              <a:t>, η συνεχής απόθεση ιζημάτων υφαλοκρηπίδας δείχνει ότι η λεκάνη δεν επηρεάστηκε από τη </a:t>
            </a:r>
            <a:r>
              <a:rPr lang="el-GR" dirty="0" err="1" smtClean="0">
                <a:latin typeface="Tahoma" panose="020B0604030504040204" pitchFamily="34" charset="0"/>
                <a:ea typeface="Tahoma" panose="020B0604030504040204" pitchFamily="34" charset="0"/>
                <a:cs typeface="Tahoma" panose="020B0604030504040204" pitchFamily="34" charset="0"/>
              </a:rPr>
              <a:t>Μεσσήνια</a:t>
            </a:r>
            <a:r>
              <a:rPr lang="el-GR" dirty="0" smtClean="0">
                <a:latin typeface="Tahoma" panose="020B0604030504040204" pitchFamily="34" charset="0"/>
                <a:ea typeface="Tahoma" panose="020B0604030504040204" pitchFamily="34" charset="0"/>
                <a:cs typeface="Tahoma" panose="020B0604030504040204" pitchFamily="34" charset="0"/>
              </a:rPr>
              <a:t> κρίση (κρίση αλμυρότητας), οπότε ο ρυθμός βύθισης να είναι μεγαλύτερος από το ρυθμό πτώσης της στάθμης της θάλασσας, έτσι ώστε το περιβάλλον να είναι σταθερό και η </a:t>
            </a:r>
            <a:r>
              <a:rPr lang="el-GR"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dirty="0" smtClean="0">
                <a:latin typeface="Tahoma" panose="020B0604030504040204" pitchFamily="34" charset="0"/>
                <a:ea typeface="Tahoma" panose="020B0604030504040204" pitchFamily="34" charset="0"/>
                <a:cs typeface="Tahoma" panose="020B0604030504040204" pitchFamily="34" charset="0"/>
              </a:rPr>
              <a:t> να παραμείνει ενεργή. Οι κύκλοι μέσα στην </a:t>
            </a:r>
            <a:r>
              <a:rPr lang="el-GR" dirty="0" err="1" smtClean="0">
                <a:latin typeface="Tahoma" panose="020B0604030504040204" pitchFamily="34" charset="0"/>
                <a:ea typeface="Tahoma" panose="020B0604030504040204" pitchFamily="34" charset="0"/>
                <a:cs typeface="Tahoma" panose="020B0604030504040204" pitchFamily="34" charset="0"/>
              </a:rPr>
              <a:t>ετερολιθική</a:t>
            </a:r>
            <a:r>
              <a:rPr lang="el-GR" dirty="0" smtClean="0">
                <a:latin typeface="Tahoma" panose="020B0604030504040204" pitchFamily="34" charset="0"/>
                <a:ea typeface="Tahoma" panose="020B0604030504040204" pitchFamily="34" charset="0"/>
                <a:cs typeface="Tahoma" panose="020B0604030504040204" pitchFamily="34" charset="0"/>
              </a:rPr>
              <a:t> φάση αντιπροσωπεύουν τεκτονικούς παλμούς από το Ανώτερο </a:t>
            </a:r>
            <a:r>
              <a:rPr lang="el-GR" dirty="0" err="1" smtClean="0">
                <a:latin typeface="Tahoma" panose="020B0604030504040204" pitchFamily="34" charset="0"/>
                <a:ea typeface="Tahoma" panose="020B0604030504040204" pitchFamily="34" charset="0"/>
                <a:cs typeface="Tahoma" panose="020B0604030504040204" pitchFamily="34" charset="0"/>
              </a:rPr>
              <a:t>Τορτόνιο</a:t>
            </a:r>
            <a:r>
              <a:rPr lang="el-GR" dirty="0" smtClean="0">
                <a:latin typeface="Tahoma" panose="020B0604030504040204" pitchFamily="34" charset="0"/>
                <a:ea typeface="Tahoma" panose="020B0604030504040204" pitchFamily="34" charset="0"/>
                <a:cs typeface="Tahoma" panose="020B0604030504040204" pitchFamily="34" charset="0"/>
              </a:rPr>
              <a:t> έως και το Ανώτερο </a:t>
            </a:r>
            <a:r>
              <a:rPr lang="el-GR" dirty="0" err="1" smtClean="0">
                <a:latin typeface="Tahoma" panose="020B0604030504040204" pitchFamily="34" charset="0"/>
                <a:ea typeface="Tahoma" panose="020B0604030504040204" pitchFamily="34" charset="0"/>
                <a:cs typeface="Tahoma" panose="020B0604030504040204" pitchFamily="34" charset="0"/>
              </a:rPr>
              <a:t>Μεσσήνιο</a:t>
            </a:r>
            <a:r>
              <a:rPr lang="el-GR" dirty="0" smtClean="0">
                <a:latin typeface="Tahoma" panose="020B0604030504040204" pitchFamily="34" charset="0"/>
                <a:ea typeface="Tahoma" panose="020B0604030504040204" pitchFamily="34" charset="0"/>
                <a:cs typeface="Tahoma" panose="020B0604030504040204" pitchFamily="34" charset="0"/>
              </a:rPr>
              <a:t>. Την περίοδο εκείνη το βάθος της </a:t>
            </a:r>
            <a:r>
              <a:rPr lang="el-GR" dirty="0" err="1" smtClean="0">
                <a:latin typeface="Tahoma" panose="020B0604030504040204" pitchFamily="34" charset="0"/>
                <a:ea typeface="Tahoma" panose="020B0604030504040204" pitchFamily="34" charset="0"/>
                <a:cs typeface="Tahoma" panose="020B0604030504040204" pitchFamily="34" charset="0"/>
              </a:rPr>
              <a:t>υπολεκάνης</a:t>
            </a:r>
            <a:r>
              <a:rPr lang="el-GR" dirty="0" smtClean="0">
                <a:latin typeface="Tahoma" panose="020B0604030504040204" pitchFamily="34" charset="0"/>
                <a:ea typeface="Tahoma" panose="020B0604030504040204" pitchFamily="34" charset="0"/>
                <a:cs typeface="Tahoma" panose="020B0604030504040204" pitchFamily="34" charset="0"/>
              </a:rPr>
              <a:t> μειώνεται δείχνοντας μια σταδιακή αύξηση του ρυθμού ιζηματογένεσης σε σχέση με τον ρυθμό βύθισης του πυθμένα. Επίσης το μεγάλο πάχος της </a:t>
            </a:r>
            <a:r>
              <a:rPr lang="el-GR" dirty="0" err="1" smtClean="0">
                <a:latin typeface="Tahoma" panose="020B0604030504040204" pitchFamily="34" charset="0"/>
                <a:ea typeface="Tahoma" panose="020B0604030504040204" pitchFamily="34" charset="0"/>
                <a:cs typeface="Tahoma" panose="020B0604030504040204" pitchFamily="34" charset="0"/>
              </a:rPr>
              <a:t>στρωματογραφικής</a:t>
            </a:r>
            <a:r>
              <a:rPr lang="el-GR" dirty="0" smtClean="0">
                <a:latin typeface="Tahoma" panose="020B0604030504040204" pitchFamily="34" charset="0"/>
                <a:ea typeface="Tahoma" panose="020B0604030504040204" pitchFamily="34" charset="0"/>
                <a:cs typeface="Tahoma" panose="020B0604030504040204" pitchFamily="34" charset="0"/>
              </a:rPr>
              <a:t> ακολουθίας για μια γενικά ρηχή </a:t>
            </a:r>
            <a:r>
              <a:rPr lang="el-GR"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dirty="0" smtClean="0">
                <a:latin typeface="Tahoma" panose="020B0604030504040204" pitchFamily="34" charset="0"/>
                <a:ea typeface="Tahoma" panose="020B0604030504040204" pitchFamily="34" charset="0"/>
                <a:cs typeface="Tahoma" panose="020B0604030504040204" pitchFamily="34" charset="0"/>
              </a:rPr>
              <a:t>, αντιπροσωπεύει την συνεχόμενη δράση των ρηγμάτων του περιθωρίου που σχημάτισαν την  </a:t>
            </a:r>
            <a:r>
              <a:rPr lang="el-GR"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dirty="0" smtClean="0">
                <a:latin typeface="Tahoma" panose="020B0604030504040204" pitchFamily="34" charset="0"/>
                <a:ea typeface="Tahoma" panose="020B0604030504040204" pitchFamily="34" charset="0"/>
                <a:cs typeface="Tahoma" panose="020B0604030504040204" pitchFamily="34" charset="0"/>
              </a:rPr>
              <a:t>. Βόρεια, έξω από την προϋπάρχουσα </a:t>
            </a:r>
            <a:r>
              <a:rPr lang="el-GR"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dirty="0" smtClean="0">
                <a:latin typeface="Tahoma" panose="020B0604030504040204" pitchFamily="34" charset="0"/>
                <a:ea typeface="Tahoma" panose="020B0604030504040204" pitchFamily="34" charset="0"/>
                <a:cs typeface="Tahoma" panose="020B0604030504040204" pitchFamily="34" charset="0"/>
              </a:rPr>
              <a:t> και λόγω της δράσης του δυτικού-βορειοδυτικού ρήγματος μετασχηματισμού, η φάση του </a:t>
            </a:r>
            <a:r>
              <a:rPr lang="el-GR" dirty="0" err="1" smtClean="0">
                <a:latin typeface="Tahoma" panose="020B0604030504040204" pitchFamily="34" charset="0"/>
                <a:ea typeface="Tahoma" panose="020B0604030504040204" pitchFamily="34" charset="0"/>
                <a:cs typeface="Tahoma" panose="020B0604030504040204" pitchFamily="34" charset="0"/>
              </a:rPr>
              <a:t>βιοκλαστικού</a:t>
            </a:r>
            <a:r>
              <a:rPr lang="el-GR" dirty="0" smtClean="0">
                <a:latin typeface="Tahoma" panose="020B0604030504040204" pitchFamily="34" charset="0"/>
                <a:ea typeface="Tahoma" panose="020B0604030504040204" pitchFamily="34" charset="0"/>
                <a:cs typeface="Tahoma" panose="020B0604030504040204" pitchFamily="34" charset="0"/>
              </a:rPr>
              <a:t> ασβεστόλιθου σχηματίστηκε πάνω στο επίπεδο του ρήγματος σε παράκτιο περιβάλλον. </a:t>
            </a: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7606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251520" y="908720"/>
            <a:ext cx="8424936" cy="5760640"/>
          </a:xfrm>
        </p:spPr>
        <p:txBody>
          <a:bodyPr>
            <a:normAutofit fontScale="85000" lnSpcReduction="10000"/>
          </a:bodyPr>
          <a:lstStyle/>
          <a:p>
            <a:pPr algn="just"/>
            <a:r>
              <a:rPr lang="el-GR" dirty="0">
                <a:latin typeface="Tahoma" panose="020B0604030504040204" pitchFamily="34" charset="0"/>
                <a:ea typeface="Tahoma" panose="020B0604030504040204" pitchFamily="34" charset="0"/>
                <a:cs typeface="Tahoma" panose="020B0604030504040204" pitchFamily="34" charset="0"/>
              </a:rPr>
              <a:t>Κατά την περίοδο του </a:t>
            </a:r>
            <a:r>
              <a:rPr lang="el-GR" dirty="0" err="1">
                <a:latin typeface="Tahoma" panose="020B0604030504040204" pitchFamily="34" charset="0"/>
                <a:ea typeface="Tahoma" panose="020B0604030504040204" pitchFamily="34" charset="0"/>
                <a:cs typeface="Tahoma" panose="020B0604030504040204" pitchFamily="34" charset="0"/>
              </a:rPr>
              <a:t>Πλειοκαίνου</a:t>
            </a:r>
            <a:r>
              <a:rPr lang="el-GR" dirty="0">
                <a:latin typeface="Tahoma" panose="020B0604030504040204" pitchFamily="34" charset="0"/>
                <a:ea typeface="Tahoma" panose="020B0604030504040204" pitchFamily="34" charset="0"/>
                <a:cs typeface="Tahoma" panose="020B0604030504040204" pitchFamily="34" charset="0"/>
              </a:rPr>
              <a:t>, η ιζηματογένεση περιορίζεται μόνο κοντά στο κύριο ρήγμα. Ο ρυθμός βύθισης της </a:t>
            </a:r>
            <a:r>
              <a:rPr lang="el-GR" dirty="0" err="1">
                <a:latin typeface="Tahoma" panose="020B0604030504040204" pitchFamily="34" charset="0"/>
                <a:ea typeface="Tahoma" panose="020B0604030504040204" pitchFamily="34" charset="0"/>
                <a:cs typeface="Tahoma" panose="020B0604030504040204" pitchFamily="34" charset="0"/>
              </a:rPr>
              <a:t>υπολεκάνης</a:t>
            </a:r>
            <a:r>
              <a:rPr lang="el-GR" dirty="0">
                <a:latin typeface="Tahoma" panose="020B0604030504040204" pitchFamily="34" charset="0"/>
                <a:ea typeface="Tahoma" panose="020B0604030504040204" pitchFamily="34" charset="0"/>
                <a:cs typeface="Tahoma" panose="020B0604030504040204" pitchFamily="34" charset="0"/>
              </a:rPr>
              <a:t> μειώνεται και έτσι η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σταδιακά μπαζώνει. Εκεί φαίνεται και η </a:t>
            </a:r>
            <a:r>
              <a:rPr lang="el-GR" dirty="0" err="1">
                <a:latin typeface="Tahoma" panose="020B0604030504040204" pitchFamily="34" charset="0"/>
                <a:ea typeface="Tahoma" panose="020B0604030504040204" pitchFamily="34" charset="0"/>
                <a:cs typeface="Tahoma" panose="020B0604030504040204" pitchFamily="34" charset="0"/>
              </a:rPr>
              <a:t>λιστρική</a:t>
            </a:r>
            <a:r>
              <a:rPr lang="el-GR" dirty="0">
                <a:latin typeface="Tahoma" panose="020B0604030504040204" pitchFamily="34" charset="0"/>
                <a:ea typeface="Tahoma" panose="020B0604030504040204" pitchFamily="34" charset="0"/>
                <a:cs typeface="Tahoma" panose="020B0604030504040204" pitchFamily="34" charset="0"/>
              </a:rPr>
              <a:t> γεωμετρία του ρήγματος. Στο Κατώτερο Πλειόκαινο όλη η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ανυψώθηκε και η ιζηματογένεση σταμάτησε. Κατά το Ανώτερο Πλειόκαινο η δράση του βόρειο-βορειοανατολικού ρήγματος ενεργοποιήθηκε ξανά. Δημιουργήθηκε έτσι μια σχεδόν ασύμμετρη θαλάσσια λεκάνη, με πολύ απότομα περιθώρια και αυξανόμενο βάθος ανατολικά προς το περιθωριακό ρήγμα. Σε αυτή την λεκάνη αποτέθηκε η φάση με εναλλαγές </a:t>
            </a:r>
            <a:r>
              <a:rPr lang="el-GR" dirty="0" err="1">
                <a:latin typeface="Tahoma" panose="020B0604030504040204" pitchFamily="34" charset="0"/>
                <a:ea typeface="Tahoma" panose="020B0604030504040204" pitchFamily="34" charset="0"/>
                <a:cs typeface="Tahoma" panose="020B0604030504040204" pitchFamily="34" charset="0"/>
              </a:rPr>
              <a:t>αμμούχου</a:t>
            </a:r>
            <a:r>
              <a:rPr lang="el-GR" dirty="0">
                <a:latin typeface="Tahoma" panose="020B0604030504040204" pitchFamily="34" charset="0"/>
                <a:ea typeface="Tahoma" panose="020B0604030504040204" pitchFamily="34" charset="0"/>
                <a:cs typeface="Tahoma" panose="020B0604030504040204" pitchFamily="34" charset="0"/>
              </a:rPr>
              <a:t> πηλού με </a:t>
            </a:r>
            <a:r>
              <a:rPr lang="el-GR" dirty="0" err="1">
                <a:latin typeface="Tahoma" panose="020B0604030504040204" pitchFamily="34" charset="0"/>
                <a:ea typeface="Tahoma" panose="020B0604030504040204" pitchFamily="34" charset="0"/>
                <a:cs typeface="Tahoma" panose="020B0604030504040204" pitchFamily="34" charset="0"/>
              </a:rPr>
              <a:t>πηλούχου</a:t>
            </a:r>
            <a:r>
              <a:rPr lang="el-GR" dirty="0">
                <a:latin typeface="Tahoma" panose="020B0604030504040204" pitchFamily="34" charset="0"/>
                <a:ea typeface="Tahoma" panose="020B0604030504040204" pitchFamily="34" charset="0"/>
                <a:cs typeface="Tahoma" panose="020B0604030504040204" pitchFamily="34" charset="0"/>
              </a:rPr>
              <a:t> άμμου.</a:t>
            </a: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4630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251520" y="908720"/>
            <a:ext cx="8424936" cy="5760640"/>
          </a:xfrm>
        </p:spPr>
        <p:txBody>
          <a:bodyPr>
            <a:normAutofit fontScale="77500" lnSpcReduction="20000"/>
          </a:bodyPr>
          <a:lstStyle/>
          <a:p>
            <a:pPr marL="0" indent="0" algn="just">
              <a:buNone/>
            </a:pPr>
            <a:r>
              <a:rPr lang="el-GR" b="1" dirty="0" err="1" smtClean="0">
                <a:latin typeface="Tahoma" panose="020B0604030504040204" pitchFamily="34" charset="0"/>
                <a:ea typeface="Tahoma" panose="020B0604030504040204" pitchFamily="34" charset="0"/>
                <a:cs typeface="Tahoma" panose="020B0604030504040204" pitchFamily="34" charset="0"/>
              </a:rPr>
              <a:t>Καστέλλι</a:t>
            </a:r>
            <a:r>
              <a:rPr lang="el-GR" b="1" dirty="0" smtClean="0">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el-GR" dirty="0">
                <a:latin typeface="Tahoma" panose="020B0604030504040204" pitchFamily="34" charset="0"/>
                <a:ea typeface="Tahoma" panose="020B0604030504040204" pitchFamily="34" charset="0"/>
                <a:cs typeface="Tahoma" panose="020B0604030504040204" pitchFamily="34" charset="0"/>
              </a:rPr>
              <a:t>Τα ρήγματα που ελέγχουν την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του </a:t>
            </a:r>
            <a:r>
              <a:rPr lang="el-GR" dirty="0" err="1">
                <a:latin typeface="Tahoma" panose="020B0604030504040204" pitchFamily="34" charset="0"/>
                <a:ea typeface="Tahoma" panose="020B0604030504040204" pitchFamily="34" charset="0"/>
                <a:cs typeface="Tahoma" panose="020B0604030504040204" pitchFamily="34" charset="0"/>
              </a:rPr>
              <a:t>Καστελλίου</a:t>
            </a:r>
            <a:r>
              <a:rPr lang="el-GR" dirty="0">
                <a:latin typeface="Tahoma" panose="020B0604030504040204" pitchFamily="34" charset="0"/>
                <a:ea typeface="Tahoma" panose="020B0604030504040204" pitchFamily="34" charset="0"/>
                <a:cs typeface="Tahoma" panose="020B0604030504040204" pitchFamily="34" charset="0"/>
              </a:rPr>
              <a:t> έχουν γεωμετρία ρομβοειδούς συστήματος και είναι ρήγματα μετασχηματισμού, με βόρειο-βορειοανατολική και δυτική-βορειοδυτική διεύθυνση. Το δυτικό-βορειοδυτικό ρήγμα μετασχηματισμού στο βορειότερο τμήμα της </a:t>
            </a:r>
            <a:r>
              <a:rPr lang="el-GR" dirty="0" err="1">
                <a:latin typeface="Tahoma" panose="020B0604030504040204" pitchFamily="34" charset="0"/>
                <a:ea typeface="Tahoma" panose="020B0604030504040204" pitchFamily="34" charset="0"/>
                <a:cs typeface="Tahoma" panose="020B0604030504040204" pitchFamily="34" charset="0"/>
              </a:rPr>
              <a:t>υπολεκάνης</a:t>
            </a:r>
            <a:r>
              <a:rPr lang="el-GR" dirty="0">
                <a:latin typeface="Tahoma" panose="020B0604030504040204" pitchFamily="34" charset="0"/>
                <a:ea typeface="Tahoma" panose="020B0604030504040204" pitchFamily="34" charset="0"/>
                <a:cs typeface="Tahoma" panose="020B0604030504040204" pitchFamily="34" charset="0"/>
              </a:rPr>
              <a:t> αποτελεί το κύριο όριο της </a:t>
            </a:r>
            <a:r>
              <a:rPr lang="el-GR" dirty="0" err="1">
                <a:latin typeface="Tahoma" panose="020B0604030504040204" pitchFamily="34" charset="0"/>
                <a:ea typeface="Tahoma" panose="020B0604030504040204" pitchFamily="34" charset="0"/>
                <a:cs typeface="Tahoma" panose="020B0604030504040204" pitchFamily="34" charset="0"/>
              </a:rPr>
              <a:t>υπολεκάνης</a:t>
            </a:r>
            <a:r>
              <a:rPr lang="el-GR" dirty="0">
                <a:latin typeface="Tahoma" panose="020B0604030504040204" pitchFamily="34" charset="0"/>
                <a:ea typeface="Tahoma" panose="020B0604030504040204" pitchFamily="34" charset="0"/>
                <a:cs typeface="Tahoma" panose="020B0604030504040204" pitchFamily="34" charset="0"/>
              </a:rPr>
              <a:t> κατά τη διάρκεια του Ανώτερου </a:t>
            </a:r>
            <a:r>
              <a:rPr lang="el-GR" dirty="0" err="1">
                <a:latin typeface="Tahoma" panose="020B0604030504040204" pitchFamily="34" charset="0"/>
                <a:ea typeface="Tahoma" panose="020B0604030504040204" pitchFamily="34" charset="0"/>
                <a:cs typeface="Tahoma" panose="020B0604030504040204" pitchFamily="34" charset="0"/>
              </a:rPr>
              <a:t>Τορτονίου</a:t>
            </a:r>
            <a:r>
              <a:rPr lang="el-GR" dirty="0">
                <a:latin typeface="Tahoma" panose="020B0604030504040204" pitchFamily="34" charset="0"/>
                <a:ea typeface="Tahoma" panose="020B0604030504040204" pitchFamily="34" charset="0"/>
                <a:cs typeface="Tahoma" panose="020B0604030504040204" pitchFamily="34" charset="0"/>
              </a:rPr>
              <a:t> και εκεί εμφανίζεται συμπαγής πηλός. Τα απότομα περιθώρια της </a:t>
            </a:r>
            <a:r>
              <a:rPr lang="el-GR" dirty="0" err="1">
                <a:latin typeface="Tahoma" panose="020B0604030504040204" pitchFamily="34" charset="0"/>
                <a:ea typeface="Tahoma" panose="020B0604030504040204" pitchFamily="34" charset="0"/>
                <a:cs typeface="Tahoma" panose="020B0604030504040204" pitchFamily="34" charset="0"/>
              </a:rPr>
              <a:t>υπολεκάνης</a:t>
            </a:r>
            <a:r>
              <a:rPr lang="el-GR" dirty="0">
                <a:latin typeface="Tahoma" panose="020B0604030504040204" pitchFamily="34" charset="0"/>
                <a:ea typeface="Tahoma" panose="020B0604030504040204" pitchFamily="34" charset="0"/>
                <a:cs typeface="Tahoma" panose="020B0604030504040204" pitchFamily="34" charset="0"/>
              </a:rPr>
              <a:t> αναπτύχθηκαν νότια, και μπροστά από αυτά αποτέθηκαν </a:t>
            </a:r>
            <a:r>
              <a:rPr lang="el-GR" dirty="0" err="1">
                <a:latin typeface="Tahoma" panose="020B0604030504040204" pitchFamily="34" charset="0"/>
                <a:ea typeface="Tahoma" panose="020B0604030504040204" pitchFamily="34" charset="0"/>
                <a:cs typeface="Tahoma" panose="020B0604030504040204" pitchFamily="34" charset="0"/>
              </a:rPr>
              <a:t>δελταϊκά</a:t>
            </a:r>
            <a:r>
              <a:rPr lang="el-GR" dirty="0">
                <a:latin typeface="Tahoma" panose="020B0604030504040204" pitchFamily="34" charset="0"/>
                <a:ea typeface="Tahoma" panose="020B0604030504040204" pitchFamily="34" charset="0"/>
                <a:cs typeface="Tahoma" panose="020B0604030504040204" pitchFamily="34" charset="0"/>
              </a:rPr>
              <a:t> ριπίδια. Ο συμπαγής πηλός με ολισθήσεις αναπτύχθηκε λόγω της ξαφνικής επαναδραστηριοποίησης του ρήγματος, εξαιτίας της δημιουργίας απότομων περιθωρίων νότια του ρήγματος. Υπήρχε επίσης εμφάνιση πηλού πάνω σε κροκαλοπαγή, στην περιοχή των Γρηγοριανών. Τότε, λόγω μετανάστευσης της τεκτονικής δραστηριότητας στα βόρεια περιθώρια του ρήγματος, η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άρχισε να </a:t>
            </a:r>
            <a:r>
              <a:rPr lang="el-GR" dirty="0" err="1">
                <a:latin typeface="Tahoma" panose="020B0604030504040204" pitchFamily="34" charset="0"/>
                <a:ea typeface="Tahoma" panose="020B0604030504040204" pitchFamily="34" charset="0"/>
                <a:cs typeface="Tahoma" panose="020B0604030504040204" pitchFamily="34" charset="0"/>
              </a:rPr>
              <a:t>χερσεύει</a:t>
            </a:r>
            <a:r>
              <a:rPr lang="el-GR"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endParaRPr lang="el-G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25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p:cNvSpPr txBox="1">
            <a:spLocks noGrp="1"/>
          </p:cNvSpPr>
          <p:nvPr>
            <p:ph type="title"/>
          </p:nvPr>
        </p:nvSpPr>
        <p:spPr bwMode="auto">
          <a:xfrm>
            <a:off x="526698" y="0"/>
            <a:ext cx="8229600" cy="908720"/>
          </a:xfrm>
          <a:prstGeom prst="rect">
            <a:avLst/>
          </a:prstGeom>
          <a:noFill/>
          <a:ln w="9525">
            <a:noFill/>
            <a:miter lim="800000"/>
            <a:headEnd/>
            <a:tailEnd/>
          </a:ln>
        </p:spPr>
        <p:txBody>
          <a:bodyPr anchor="ctr"/>
          <a:lstStyle/>
          <a:p>
            <a:r>
              <a:rPr lang="el-GR" altLang="el-GR" sz="4400" b="1" dirty="0">
                <a:solidFill>
                  <a:srgbClr val="000000"/>
                </a:solidFill>
                <a:latin typeface="Tahoma" panose="020B0604030504040204" pitchFamily="34" charset="0"/>
                <a:ea typeface="Tahoma" panose="020B0604030504040204" pitchFamily="34" charset="0"/>
                <a:cs typeface="Tahoma" panose="020B0604030504040204" pitchFamily="34" charset="0"/>
              </a:rPr>
              <a:t>Άδειες Χρήσης</a:t>
            </a:r>
          </a:p>
        </p:txBody>
      </p:sp>
      <p:sp>
        <p:nvSpPr>
          <p:cNvPr id="11" name="3 - Ορθογώνιο"/>
          <p:cNvSpPr>
            <a:spLocks noChangeArrowheads="1"/>
          </p:cNvSpPr>
          <p:nvPr/>
        </p:nvSpPr>
        <p:spPr bwMode="auto">
          <a:xfrm>
            <a:off x="71438" y="908720"/>
            <a:ext cx="9072562" cy="1554162"/>
          </a:xfrm>
          <a:prstGeom prst="rect">
            <a:avLst/>
          </a:prstGeom>
          <a:noFill/>
          <a:ln w="9525">
            <a:noFill/>
            <a:miter lim="800000"/>
            <a:headEnd/>
            <a:tailEnd/>
          </a:ln>
        </p:spPr>
        <p:txBody>
          <a:bodyPr>
            <a:spAutoFit/>
          </a:bodyPr>
          <a:lstStyle/>
          <a:p>
            <a:pPr algn="just"/>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Το παρόν υλικό διατίθεται με τους όρους της άδειας χρήσης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Creative</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Commons</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Αναφορά, Μη Εμπορική Χρήση, Μη παράγωγα έργα 4.0 [1] ή μεταγενέστερη, Διεθνής Έκδοση. Εξαιρούνται τα αυτοτελή έργα τρίτων π.χ. φωτογραφίες, διαγράμματα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κ.λ.π</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τα οποία εμπεριέχονται σε αυτό και τα οποία αναφέρονται μαζί με τους όρους χρήσης τους στο «Σημείωμα Χρήσης Έργων Τρίτων». </a:t>
            </a:r>
          </a:p>
        </p:txBody>
      </p:sp>
      <p:pic>
        <p:nvPicPr>
          <p:cNvPr id="12" name="Picture 6" descr="http://mirrors.creativecommons.org/presskit/buttons/88x31/png/by-nc-nd.eu.png"/>
          <p:cNvPicPr>
            <a:picLocks noChangeAspect="1" noChangeArrowheads="1"/>
          </p:cNvPicPr>
          <p:nvPr/>
        </p:nvPicPr>
        <p:blipFill>
          <a:blip r:embed="rId2" cstate="print"/>
          <a:srcRect/>
          <a:stretch>
            <a:fillRect/>
          </a:stretch>
        </p:blipFill>
        <p:spPr bwMode="auto">
          <a:xfrm>
            <a:off x="3251994" y="2462882"/>
            <a:ext cx="2711450" cy="936625"/>
          </a:xfrm>
          <a:prstGeom prst="rect">
            <a:avLst/>
          </a:prstGeom>
          <a:noFill/>
          <a:ln w="9525">
            <a:noFill/>
            <a:miter lim="800000"/>
            <a:headEnd/>
            <a:tailEnd/>
          </a:ln>
        </p:spPr>
      </p:pic>
      <p:sp>
        <p:nvSpPr>
          <p:cNvPr id="13" name="Ορθογώνιο 7"/>
          <p:cNvSpPr>
            <a:spLocks noChangeArrowheads="1"/>
          </p:cNvSpPr>
          <p:nvPr/>
        </p:nvSpPr>
        <p:spPr bwMode="auto">
          <a:xfrm>
            <a:off x="0" y="3450431"/>
            <a:ext cx="9144000" cy="369888"/>
          </a:xfrm>
          <a:prstGeom prst="rect">
            <a:avLst/>
          </a:prstGeom>
          <a:noFill/>
          <a:ln w="9525">
            <a:noFill/>
            <a:miter lim="800000"/>
            <a:headEnd/>
            <a:tailEnd/>
          </a:ln>
        </p:spPr>
        <p:txBody>
          <a:bodyPr>
            <a:spAutoFit/>
          </a:bodyPr>
          <a:lstStyle/>
          <a:p>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[1] http://creativecommons.org/licenses/by-nc-nd/4.0/ </a:t>
            </a:r>
            <a:endParaRPr lang="el-GR"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8 - Ορθογώνιο"/>
          <p:cNvSpPr>
            <a:spLocks noChangeArrowheads="1"/>
          </p:cNvSpPr>
          <p:nvPr/>
        </p:nvSpPr>
        <p:spPr bwMode="auto">
          <a:xfrm>
            <a:off x="108012" y="4005064"/>
            <a:ext cx="8927975" cy="2724150"/>
          </a:xfrm>
          <a:prstGeom prst="rect">
            <a:avLst/>
          </a:prstGeom>
          <a:noFill/>
          <a:ln w="9525">
            <a:noFill/>
            <a:miter lim="800000"/>
            <a:headEnd/>
            <a:tailEnd/>
          </a:ln>
        </p:spPr>
        <p:txBody>
          <a:bodyPr wrap="square">
            <a:spAutoFit/>
          </a:bodyPr>
          <a:lstStyle/>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Σύμφωνα με αυτήν την άδεια ο δικαιούχος σας δίνει το δικαίωμα να:</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Μοιραστείτε</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αντιγράψετε και αναδιανέμετε το υλικό</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Υπό τους ακόλουθους όρους: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Αναφορά Δημιουργού</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Θα πρέπει να καταχωρίσετε αναφορά στο δημιουργό, με σύνδεσμο της άδειας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Μη εμπορική χρήση</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Δεν μπορείτε να χρησιμοποιήσετε το υλικό για εμπορικούς σκοπούς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Μη παράγωγα έργα</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Μπορείτε να αναδιανείμετε το υλικό ως έχει, χωρίς να προβείτε σε αλλαγές (ανάμιξη, τροποποίηση)</a:t>
            </a:r>
            <a:endPar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0138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251520" y="908720"/>
            <a:ext cx="8424936" cy="5760640"/>
          </a:xfrm>
        </p:spPr>
        <p:txBody>
          <a:bodyPr>
            <a:noAutofit/>
          </a:bodyPr>
          <a:lstStyle/>
          <a:p>
            <a:pPr marL="0" indent="0" algn="just">
              <a:buNone/>
            </a:pPr>
            <a:r>
              <a:rPr lang="el-GR" sz="2400" dirty="0">
                <a:latin typeface="Tahoma" panose="020B0604030504040204" pitchFamily="34" charset="0"/>
                <a:ea typeface="Tahoma" panose="020B0604030504040204" pitchFamily="34" charset="0"/>
                <a:cs typeface="Tahoma" panose="020B0604030504040204" pitchFamily="34" charset="0"/>
              </a:rPr>
              <a:t>Η </a:t>
            </a:r>
            <a:r>
              <a:rPr lang="el-GR" sz="2400" dirty="0" err="1">
                <a:latin typeface="Tahoma" panose="020B0604030504040204" pitchFamily="34" charset="0"/>
                <a:ea typeface="Tahoma" panose="020B0604030504040204" pitchFamily="34" charset="0"/>
                <a:cs typeface="Tahoma" panose="020B0604030504040204" pitchFamily="34" charset="0"/>
              </a:rPr>
              <a:t>υπολεκάνη</a:t>
            </a:r>
            <a:r>
              <a:rPr lang="el-GR" sz="2400" dirty="0">
                <a:latin typeface="Tahoma" panose="020B0604030504040204" pitchFamily="34" charset="0"/>
                <a:ea typeface="Tahoma" panose="020B0604030504040204" pitchFamily="34" charset="0"/>
                <a:cs typeface="Tahoma" panose="020B0604030504040204" pitchFamily="34" charset="0"/>
              </a:rPr>
              <a:t> περιορίζεται κεντρικά και νότια και η ιζηματογένεση σταματά στην </a:t>
            </a:r>
            <a:r>
              <a:rPr lang="el-GR" sz="2400" dirty="0" err="1">
                <a:latin typeface="Tahoma" panose="020B0604030504040204" pitchFamily="34" charset="0"/>
                <a:ea typeface="Tahoma" panose="020B0604030504040204" pitchFamily="34" charset="0"/>
                <a:cs typeface="Tahoma" panose="020B0604030504040204" pitchFamily="34" charset="0"/>
              </a:rPr>
              <a:t>υπολεκάνη</a:t>
            </a:r>
            <a:r>
              <a:rPr lang="el-GR" sz="2400" dirty="0">
                <a:latin typeface="Tahoma" panose="020B0604030504040204" pitchFamily="34" charset="0"/>
                <a:ea typeface="Tahoma" panose="020B0604030504040204" pitchFamily="34" charset="0"/>
                <a:cs typeface="Tahoma" panose="020B0604030504040204" pitchFamily="34" charset="0"/>
              </a:rPr>
              <a:t> της Κουκουνάρας. Τα όρια του ρήματος αναπτύσσονται στη νότια πλευρά της </a:t>
            </a:r>
            <a:r>
              <a:rPr lang="el-GR" sz="2400" dirty="0" err="1">
                <a:latin typeface="Tahoma" panose="020B0604030504040204" pitchFamily="34" charset="0"/>
                <a:ea typeface="Tahoma" panose="020B0604030504040204" pitchFamily="34" charset="0"/>
                <a:cs typeface="Tahoma" panose="020B0604030504040204" pitchFamily="34" charset="0"/>
              </a:rPr>
              <a:t>υπολεκάνης</a:t>
            </a:r>
            <a:r>
              <a:rPr lang="el-GR" sz="2400" dirty="0">
                <a:latin typeface="Tahoma" panose="020B0604030504040204" pitchFamily="34" charset="0"/>
                <a:ea typeface="Tahoma" panose="020B0604030504040204" pitchFamily="34" charset="0"/>
                <a:cs typeface="Tahoma" panose="020B0604030504040204" pitchFamily="34" charset="0"/>
              </a:rPr>
              <a:t> και στην </a:t>
            </a:r>
            <a:r>
              <a:rPr lang="el-GR" sz="2400" dirty="0" err="1">
                <a:latin typeface="Tahoma" panose="020B0604030504040204" pitchFamily="34" charset="0"/>
                <a:ea typeface="Tahoma" panose="020B0604030504040204" pitchFamily="34" charset="0"/>
                <a:cs typeface="Tahoma" panose="020B0604030504040204" pitchFamily="34" charset="0"/>
              </a:rPr>
              <a:t>υπολεκάνη</a:t>
            </a:r>
            <a:r>
              <a:rPr lang="el-GR" sz="2400" dirty="0">
                <a:latin typeface="Tahoma" panose="020B0604030504040204" pitchFamily="34" charset="0"/>
                <a:ea typeface="Tahoma" panose="020B0604030504040204" pitchFamily="34" charset="0"/>
                <a:cs typeface="Tahoma" panose="020B0604030504040204" pitchFamily="34" charset="0"/>
              </a:rPr>
              <a:t> Πλατάνου και </a:t>
            </a:r>
            <a:r>
              <a:rPr lang="el-GR" sz="2400" dirty="0" err="1">
                <a:latin typeface="Tahoma" panose="020B0604030504040204" pitchFamily="34" charset="0"/>
                <a:ea typeface="Tahoma" panose="020B0604030504040204" pitchFamily="34" charset="0"/>
                <a:cs typeface="Tahoma" panose="020B0604030504040204" pitchFamily="34" charset="0"/>
              </a:rPr>
              <a:t>Μάλεμε</a:t>
            </a:r>
            <a:r>
              <a:rPr lang="el-GR" sz="2400" dirty="0">
                <a:latin typeface="Tahoma" panose="020B0604030504040204" pitchFamily="34" charset="0"/>
                <a:ea typeface="Tahoma" panose="020B0604030504040204" pitchFamily="34" charset="0"/>
                <a:cs typeface="Tahoma" panose="020B0604030504040204" pitchFamily="34" charset="0"/>
              </a:rPr>
              <a:t> σχηματίζεται αντίστοιχα </a:t>
            </a:r>
            <a:r>
              <a:rPr lang="el-GR" sz="2400" dirty="0" err="1">
                <a:latin typeface="Tahoma" panose="020B0604030504040204" pitchFamily="34" charset="0"/>
                <a:ea typeface="Tahoma" panose="020B0604030504040204" pitchFamily="34" charset="0"/>
                <a:cs typeface="Tahoma" panose="020B0604030504040204" pitchFamily="34" charset="0"/>
              </a:rPr>
              <a:t>βιοκλαστικός</a:t>
            </a:r>
            <a:r>
              <a:rPr lang="el-GR" sz="2400" dirty="0">
                <a:latin typeface="Tahoma" panose="020B0604030504040204" pitchFamily="34" charset="0"/>
                <a:ea typeface="Tahoma" panose="020B0604030504040204" pitchFamily="34" charset="0"/>
                <a:cs typeface="Tahoma" panose="020B0604030504040204" pitchFamily="34" charset="0"/>
              </a:rPr>
              <a:t> ασβεστόλιθος πάνω στο επίπεδο του ρήγματος. Εξαιτίας της σύγχρονης δράσης του </a:t>
            </a:r>
            <a:r>
              <a:rPr lang="el-GR" sz="2400" dirty="0" smtClean="0">
                <a:latin typeface="Tahoma" panose="020B0604030504040204" pitchFamily="34" charset="0"/>
                <a:ea typeface="Tahoma" panose="020B0604030504040204" pitchFamily="34" charset="0"/>
                <a:cs typeface="Tahoma" panose="020B0604030504040204" pitchFamily="34" charset="0"/>
              </a:rPr>
              <a:t>Δ-ΒΔ </a:t>
            </a:r>
            <a:r>
              <a:rPr lang="el-GR" sz="2400" dirty="0">
                <a:latin typeface="Tahoma" panose="020B0604030504040204" pitchFamily="34" charset="0"/>
                <a:ea typeface="Tahoma" panose="020B0604030504040204" pitchFamily="34" charset="0"/>
                <a:cs typeface="Tahoma" panose="020B0604030504040204" pitchFamily="34" charset="0"/>
              </a:rPr>
              <a:t>ρήγματος του περιθωρίου και του </a:t>
            </a:r>
            <a:r>
              <a:rPr lang="el-GR" sz="2400" dirty="0" smtClean="0">
                <a:latin typeface="Tahoma" panose="020B0604030504040204" pitchFamily="34" charset="0"/>
                <a:ea typeface="Tahoma" panose="020B0604030504040204" pitchFamily="34" charset="0"/>
                <a:cs typeface="Tahoma" panose="020B0604030504040204" pitchFamily="34" charset="0"/>
              </a:rPr>
              <a:t>Β-ΒΑ </a:t>
            </a:r>
            <a:r>
              <a:rPr lang="el-GR" sz="2400" dirty="0">
                <a:latin typeface="Tahoma" panose="020B0604030504040204" pitchFamily="34" charset="0"/>
                <a:ea typeface="Tahoma" panose="020B0604030504040204" pitchFamily="34" charset="0"/>
                <a:cs typeface="Tahoma" panose="020B0604030504040204" pitchFamily="34" charset="0"/>
              </a:rPr>
              <a:t>ρήγματος μετασχηματισμού, το ανώτερο μέρος της </a:t>
            </a:r>
            <a:r>
              <a:rPr lang="el-GR" sz="2400" dirty="0" err="1">
                <a:latin typeface="Tahoma" panose="020B0604030504040204" pitchFamily="34" charset="0"/>
                <a:ea typeface="Tahoma" panose="020B0604030504040204" pitchFamily="34" charset="0"/>
                <a:cs typeface="Tahoma" panose="020B0604030504040204" pitchFamily="34" charset="0"/>
              </a:rPr>
              <a:t>ετερολιθικής</a:t>
            </a:r>
            <a:r>
              <a:rPr lang="el-GR" sz="2400" dirty="0">
                <a:latin typeface="Tahoma" panose="020B0604030504040204" pitchFamily="34" charset="0"/>
                <a:ea typeface="Tahoma" panose="020B0604030504040204" pitchFamily="34" charset="0"/>
                <a:cs typeface="Tahoma" panose="020B0604030504040204" pitchFamily="34" charset="0"/>
              </a:rPr>
              <a:t> φάσης σχηματίστηκε πάνω στη γύψο γύρω από την περιοχή </a:t>
            </a:r>
            <a:r>
              <a:rPr lang="el-GR" sz="2400" dirty="0" err="1">
                <a:latin typeface="Tahoma" panose="020B0604030504040204" pitchFamily="34" charset="0"/>
                <a:ea typeface="Tahoma" panose="020B0604030504040204" pitchFamily="34" charset="0"/>
                <a:cs typeface="Tahoma" panose="020B0604030504040204" pitchFamily="34" charset="0"/>
              </a:rPr>
              <a:t>Χαιρετιανά</a:t>
            </a:r>
            <a:r>
              <a:rPr lang="el-GR" sz="2400" dirty="0">
                <a:latin typeface="Tahoma" panose="020B0604030504040204" pitchFamily="34" charset="0"/>
                <a:ea typeface="Tahoma" panose="020B0604030504040204" pitchFamily="34" charset="0"/>
                <a:cs typeface="Tahoma" panose="020B0604030504040204" pitchFamily="34" charset="0"/>
              </a:rPr>
              <a:t>. </a:t>
            </a:r>
            <a:endParaRPr lang="el-GR" sz="24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l-GR" sz="2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l-GR" sz="2400" dirty="0">
                <a:latin typeface="Tahoma" panose="020B0604030504040204" pitchFamily="34" charset="0"/>
                <a:ea typeface="Tahoma" panose="020B0604030504040204" pitchFamily="34" charset="0"/>
                <a:cs typeface="Tahoma" panose="020B0604030504040204" pitchFamily="34" charset="0"/>
              </a:rPr>
              <a:t>Κατά τη διάρκεια του </a:t>
            </a:r>
            <a:r>
              <a:rPr lang="el-GR" sz="2400" dirty="0" err="1">
                <a:latin typeface="Tahoma" panose="020B0604030504040204" pitchFamily="34" charset="0"/>
                <a:ea typeface="Tahoma" panose="020B0604030504040204" pitchFamily="34" charset="0"/>
                <a:cs typeface="Tahoma" panose="020B0604030504040204" pitchFamily="34" charset="0"/>
              </a:rPr>
              <a:t>Πλειοκαίνου</a:t>
            </a:r>
            <a:r>
              <a:rPr lang="el-GR" sz="2400" dirty="0">
                <a:latin typeface="Tahoma" panose="020B0604030504040204" pitchFamily="34" charset="0"/>
                <a:ea typeface="Tahoma" panose="020B0604030504040204" pitchFamily="34" charset="0"/>
                <a:cs typeface="Tahoma" panose="020B0604030504040204" pitchFamily="34" charset="0"/>
              </a:rPr>
              <a:t> ολόκληρη η περιοχή της </a:t>
            </a:r>
            <a:r>
              <a:rPr lang="el-GR" sz="2400" dirty="0" err="1">
                <a:latin typeface="Tahoma" panose="020B0604030504040204" pitchFamily="34" charset="0"/>
                <a:ea typeface="Tahoma" panose="020B0604030504040204" pitchFamily="34" charset="0"/>
                <a:cs typeface="Tahoma" panose="020B0604030504040204" pitchFamily="34" charset="0"/>
              </a:rPr>
              <a:t>υπολεκάνης</a:t>
            </a:r>
            <a:r>
              <a:rPr lang="el-GR" sz="2400" dirty="0">
                <a:latin typeface="Tahoma" panose="020B0604030504040204" pitchFamily="34" charset="0"/>
                <a:ea typeface="Tahoma" panose="020B0604030504040204" pitchFamily="34" charset="0"/>
                <a:cs typeface="Tahoma" panose="020B0604030504040204" pitchFamily="34" charset="0"/>
              </a:rPr>
              <a:t> του </a:t>
            </a:r>
            <a:r>
              <a:rPr lang="el-GR" sz="2400" dirty="0" err="1" smtClean="0">
                <a:latin typeface="Tahoma" panose="020B0604030504040204" pitchFamily="34" charset="0"/>
                <a:ea typeface="Tahoma" panose="020B0604030504040204" pitchFamily="34" charset="0"/>
                <a:cs typeface="Tahoma" panose="020B0604030504040204" pitchFamily="34" charset="0"/>
              </a:rPr>
              <a:t>Καστελλίου</a:t>
            </a:r>
            <a:r>
              <a:rPr lang="el-GR" sz="2400" dirty="0" smtClean="0">
                <a:latin typeface="Tahoma" panose="020B0604030504040204" pitchFamily="34" charset="0"/>
                <a:ea typeface="Tahoma" panose="020B0604030504040204" pitchFamily="34" charset="0"/>
                <a:cs typeface="Tahoma" panose="020B0604030504040204" pitchFamily="34" charset="0"/>
              </a:rPr>
              <a:t> </a:t>
            </a:r>
            <a:r>
              <a:rPr lang="el-GR" sz="2400" dirty="0">
                <a:latin typeface="Tahoma" panose="020B0604030504040204" pitchFamily="34" charset="0"/>
                <a:ea typeface="Tahoma" panose="020B0604030504040204" pitchFamily="34" charset="0"/>
                <a:cs typeface="Tahoma" panose="020B0604030504040204" pitchFamily="34" charset="0"/>
              </a:rPr>
              <a:t>ανυψώθηκε καθώς η ιζηματογένεση σταμάτησε.</a:t>
            </a:r>
          </a:p>
          <a:p>
            <a:pPr marL="0" indent="0" algn="just">
              <a:buNone/>
            </a:pPr>
            <a:endParaRPr lang="el-GR"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644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251520" y="908720"/>
            <a:ext cx="8424936" cy="5760640"/>
          </a:xfrm>
        </p:spPr>
        <p:txBody>
          <a:bodyPr>
            <a:normAutofit fontScale="70000" lnSpcReduction="20000"/>
          </a:bodyPr>
          <a:lstStyle/>
          <a:p>
            <a:pPr marL="0" indent="0" algn="just">
              <a:buNone/>
            </a:pPr>
            <a:r>
              <a:rPr lang="el-GR" b="1" dirty="0" smtClean="0">
                <a:latin typeface="Tahoma" panose="020B0604030504040204" pitchFamily="34" charset="0"/>
                <a:ea typeface="Tahoma" panose="020B0604030504040204" pitchFamily="34" charset="0"/>
                <a:cs typeface="Tahoma" panose="020B0604030504040204" pitchFamily="34" charset="0"/>
              </a:rPr>
              <a:t>ΜΑΛΕΜΕ </a:t>
            </a:r>
          </a:p>
          <a:p>
            <a:pPr marL="0" indent="0" algn="just">
              <a:buNone/>
            </a:pPr>
            <a:r>
              <a:rPr lang="el-GR" dirty="0">
                <a:latin typeface="Tahoma" panose="020B0604030504040204" pitchFamily="34" charset="0"/>
                <a:ea typeface="Tahoma" panose="020B0604030504040204" pitchFamily="34" charset="0"/>
                <a:cs typeface="Tahoma" panose="020B0604030504040204" pitchFamily="34" charset="0"/>
              </a:rPr>
              <a:t> Η εξέλιξη της </a:t>
            </a:r>
            <a:r>
              <a:rPr lang="el-GR" dirty="0" err="1">
                <a:latin typeface="Tahoma" panose="020B0604030504040204" pitchFamily="34" charset="0"/>
                <a:ea typeface="Tahoma" panose="020B0604030504040204" pitchFamily="34" charset="0"/>
                <a:cs typeface="Tahoma" panose="020B0604030504040204" pitchFamily="34" charset="0"/>
              </a:rPr>
              <a:t>υπολεκάνης</a:t>
            </a:r>
            <a:r>
              <a:rPr lang="el-GR" dirty="0">
                <a:latin typeface="Tahoma" panose="020B0604030504040204" pitchFamily="34" charset="0"/>
                <a:ea typeface="Tahoma" panose="020B0604030504040204" pitchFamily="34" charset="0"/>
                <a:cs typeface="Tahoma" panose="020B0604030504040204" pitchFamily="34" charset="0"/>
              </a:rPr>
              <a:t> του </a:t>
            </a:r>
            <a:r>
              <a:rPr lang="el-GR" dirty="0" err="1">
                <a:latin typeface="Tahoma" panose="020B0604030504040204" pitchFamily="34" charset="0"/>
                <a:ea typeface="Tahoma" panose="020B0604030504040204" pitchFamily="34" charset="0"/>
                <a:cs typeface="Tahoma" panose="020B0604030504040204" pitchFamily="34" charset="0"/>
              </a:rPr>
              <a:t>Μάλεμε</a:t>
            </a:r>
            <a:r>
              <a:rPr lang="el-GR" dirty="0">
                <a:latin typeface="Tahoma" panose="020B0604030504040204" pitchFamily="34" charset="0"/>
                <a:ea typeface="Tahoma" panose="020B0604030504040204" pitchFamily="34" charset="0"/>
                <a:cs typeface="Tahoma" panose="020B0604030504040204" pitchFamily="34" charset="0"/>
              </a:rPr>
              <a:t>, ελέγχεται επίσης από ένα ρομβοειδές σύστημα </a:t>
            </a:r>
            <a:r>
              <a:rPr lang="el-GR" dirty="0" smtClean="0">
                <a:latin typeface="Tahoma" panose="020B0604030504040204" pitchFamily="34" charset="0"/>
                <a:ea typeface="Tahoma" panose="020B0604030504040204" pitchFamily="34" charset="0"/>
                <a:cs typeface="Tahoma" panose="020B0604030504040204" pitchFamily="34" charset="0"/>
              </a:rPr>
              <a:t>ρηγμάτων. Η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αυτή φαίνεται να περιορίζεται βαθμιαία βορειανατολικά. </a:t>
            </a:r>
            <a:r>
              <a:rPr lang="el-GR" dirty="0" smtClean="0">
                <a:latin typeface="Tahoma" panose="020B0604030504040204" pitchFamily="34" charset="0"/>
                <a:ea typeface="Tahoma" panose="020B0604030504040204" pitchFamily="34" charset="0"/>
                <a:cs typeface="Tahoma" panose="020B0604030504040204" pitchFamily="34" charset="0"/>
              </a:rPr>
              <a:t>Λόγω </a:t>
            </a:r>
            <a:r>
              <a:rPr lang="el-GR" dirty="0">
                <a:latin typeface="Tahoma" panose="020B0604030504040204" pitchFamily="34" charset="0"/>
                <a:ea typeface="Tahoma" panose="020B0604030504040204" pitchFamily="34" charset="0"/>
                <a:cs typeface="Tahoma" panose="020B0604030504040204" pitchFamily="34" charset="0"/>
              </a:rPr>
              <a:t>της δράσης του </a:t>
            </a:r>
            <a:r>
              <a:rPr lang="el-GR" dirty="0" smtClean="0">
                <a:latin typeface="Tahoma" panose="020B0604030504040204" pitchFamily="34" charset="0"/>
                <a:ea typeface="Tahoma" panose="020B0604030504040204" pitchFamily="34" charset="0"/>
                <a:cs typeface="Tahoma" panose="020B0604030504040204" pitchFamily="34" charset="0"/>
              </a:rPr>
              <a:t>Δ-ΒΔ </a:t>
            </a:r>
            <a:r>
              <a:rPr lang="el-GR" dirty="0">
                <a:latin typeface="Tahoma" panose="020B0604030504040204" pitchFamily="34" charset="0"/>
                <a:ea typeface="Tahoma" panose="020B0604030504040204" pitchFamily="34" charset="0"/>
                <a:cs typeface="Tahoma" panose="020B0604030504040204" pitchFamily="34" charset="0"/>
              </a:rPr>
              <a:t>κανονικού ρήγματος και του </a:t>
            </a:r>
            <a:r>
              <a:rPr lang="el-GR" dirty="0" smtClean="0">
                <a:latin typeface="Tahoma" panose="020B0604030504040204" pitchFamily="34" charset="0"/>
                <a:ea typeface="Tahoma" panose="020B0604030504040204" pitchFamily="34" charset="0"/>
                <a:cs typeface="Tahoma" panose="020B0604030504040204" pitchFamily="34" charset="0"/>
              </a:rPr>
              <a:t>Β-ΒΑ </a:t>
            </a:r>
            <a:r>
              <a:rPr lang="el-GR" dirty="0">
                <a:latin typeface="Tahoma" panose="020B0604030504040204" pitchFamily="34" charset="0"/>
                <a:ea typeface="Tahoma" panose="020B0604030504040204" pitchFamily="34" charset="0"/>
                <a:cs typeface="Tahoma" panose="020B0604030504040204" pitchFamily="34" charset="0"/>
              </a:rPr>
              <a:t>ρήγματος μετασχηματισμού στο </a:t>
            </a:r>
            <a:r>
              <a:rPr lang="el-GR" dirty="0" smtClean="0">
                <a:latin typeface="Tahoma" panose="020B0604030504040204" pitchFamily="34" charset="0"/>
                <a:ea typeface="Tahoma" panose="020B0604030504040204" pitchFamily="34" charset="0"/>
                <a:cs typeface="Tahoma" panose="020B0604030504040204" pitchFamily="34" charset="0"/>
              </a:rPr>
              <a:t>Αν. </a:t>
            </a:r>
            <a:r>
              <a:rPr lang="el-GR" dirty="0" err="1">
                <a:latin typeface="Tahoma" panose="020B0604030504040204" pitchFamily="34" charset="0"/>
                <a:ea typeface="Tahoma" panose="020B0604030504040204" pitchFamily="34" charset="0"/>
                <a:cs typeface="Tahoma" panose="020B0604030504040204" pitchFamily="34" charset="0"/>
              </a:rPr>
              <a:t>Τορτόνιο</a:t>
            </a:r>
            <a:r>
              <a:rPr lang="el-GR" dirty="0">
                <a:latin typeface="Tahoma" panose="020B0604030504040204" pitchFamily="34" charset="0"/>
                <a:ea typeface="Tahoma" panose="020B0604030504040204" pitchFamily="34" charset="0"/>
                <a:cs typeface="Tahoma" panose="020B0604030504040204" pitchFamily="34" charset="0"/>
              </a:rPr>
              <a:t>, τοποθετείται στα ανατολικά και νότια περιθώρια της </a:t>
            </a:r>
            <a:r>
              <a:rPr lang="el-GR" dirty="0" err="1">
                <a:latin typeface="Tahoma" panose="020B0604030504040204" pitchFamily="34" charset="0"/>
                <a:ea typeface="Tahoma" panose="020B0604030504040204" pitchFamily="34" charset="0"/>
                <a:cs typeface="Tahoma" panose="020B0604030504040204" pitchFamily="34" charset="0"/>
              </a:rPr>
              <a:t>υπολεκάνης</a:t>
            </a:r>
            <a:r>
              <a:rPr lang="el-GR" dirty="0">
                <a:latin typeface="Tahoma" panose="020B0604030504040204" pitchFamily="34" charset="0"/>
                <a:ea typeface="Tahoma" panose="020B0604030504040204" pitchFamily="34" charset="0"/>
                <a:cs typeface="Tahoma" panose="020B0604030504040204" pitchFamily="34" charset="0"/>
              </a:rPr>
              <a:t> συμπαγής πηλός. Η μετανάστευση της τεκτονικής δραστηριότητας προς τα βόρεια συσχετίζεται με την φάση με τις εναλλαγές πηλού και κροκαλοπαγή που εμφανίζεται στο </a:t>
            </a:r>
            <a:r>
              <a:rPr lang="el-GR" dirty="0" smtClean="0">
                <a:latin typeface="Tahoma" panose="020B0604030504040204" pitchFamily="34" charset="0"/>
                <a:ea typeface="Tahoma" panose="020B0604030504040204" pitchFamily="34" charset="0"/>
                <a:cs typeface="Tahoma" panose="020B0604030504040204" pitchFamily="34" charset="0"/>
              </a:rPr>
              <a:t>ΝΔ </a:t>
            </a:r>
            <a:r>
              <a:rPr lang="el-GR" dirty="0">
                <a:latin typeface="Tahoma" panose="020B0604030504040204" pitchFamily="34" charset="0"/>
                <a:ea typeface="Tahoma" panose="020B0604030504040204" pitchFamily="34" charset="0"/>
                <a:cs typeface="Tahoma" panose="020B0604030504040204" pitchFamily="34" charset="0"/>
              </a:rPr>
              <a:t>τμήμα της </a:t>
            </a:r>
            <a:r>
              <a:rPr lang="el-GR" dirty="0" err="1">
                <a:latin typeface="Tahoma" panose="020B0604030504040204" pitchFamily="34" charset="0"/>
                <a:ea typeface="Tahoma" panose="020B0604030504040204" pitchFamily="34" charset="0"/>
                <a:cs typeface="Tahoma" panose="020B0604030504040204" pitchFamily="34" charset="0"/>
              </a:rPr>
              <a:t>υπολεκάνης</a:t>
            </a:r>
            <a:r>
              <a:rPr lang="el-GR" dirty="0">
                <a:latin typeface="Tahoma" panose="020B0604030504040204" pitchFamily="34" charset="0"/>
                <a:ea typeface="Tahoma" panose="020B0604030504040204" pitchFamily="34" charset="0"/>
                <a:cs typeface="Tahoma" panose="020B0604030504040204" pitchFamily="34" charset="0"/>
              </a:rPr>
              <a:t>. </a:t>
            </a:r>
            <a:r>
              <a:rPr lang="el-GR" dirty="0" smtClean="0">
                <a:latin typeface="Tahoma" panose="020B0604030504040204" pitchFamily="34" charset="0"/>
                <a:ea typeface="Tahoma" panose="020B0604030504040204" pitchFamily="34" charset="0"/>
                <a:cs typeface="Tahoma" panose="020B0604030504040204" pitchFamily="34" charset="0"/>
              </a:rPr>
              <a:t>Ο </a:t>
            </a:r>
            <a:r>
              <a:rPr lang="el-GR" dirty="0">
                <a:latin typeface="Tahoma" panose="020B0604030504040204" pitchFamily="34" charset="0"/>
                <a:ea typeface="Tahoma" panose="020B0604030504040204" pitchFamily="34" charset="0"/>
                <a:cs typeface="Tahoma" panose="020B0604030504040204" pitchFamily="34" charset="0"/>
              </a:rPr>
              <a:t>πόδας του ρήγματος που οριοθετεί την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ανυψώθηκε και σχηματίστηκε χερσαίο περιβάλλον, που συσχετίζεται με την γύψο στην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του </a:t>
            </a:r>
            <a:r>
              <a:rPr lang="el-GR" dirty="0" err="1">
                <a:latin typeface="Tahoma" panose="020B0604030504040204" pitchFamily="34" charset="0"/>
                <a:ea typeface="Tahoma" panose="020B0604030504040204" pitchFamily="34" charset="0"/>
                <a:cs typeface="Tahoma" panose="020B0604030504040204" pitchFamily="34" charset="0"/>
              </a:rPr>
              <a:t>Μάλεμε</a:t>
            </a:r>
            <a:r>
              <a:rPr lang="el-GR" dirty="0">
                <a:latin typeface="Tahoma" panose="020B0604030504040204" pitchFamily="34" charset="0"/>
                <a:ea typeface="Tahoma" panose="020B0604030504040204" pitchFamily="34" charset="0"/>
                <a:cs typeface="Tahoma" panose="020B0604030504040204" pitchFamily="34" charset="0"/>
              </a:rPr>
              <a:t>. Η ράχη του ρήγματος, έδρασε σαν εμπόδιο και διαχώρισε τις υπάρχουσες </a:t>
            </a:r>
            <a:r>
              <a:rPr lang="el-GR" dirty="0" err="1">
                <a:latin typeface="Tahoma" panose="020B0604030504040204" pitchFamily="34" charset="0"/>
                <a:ea typeface="Tahoma" panose="020B0604030504040204" pitchFamily="34" charset="0"/>
                <a:cs typeface="Tahoma" panose="020B0604030504040204" pitchFamily="34" charset="0"/>
              </a:rPr>
              <a:t>υπολεκάνες</a:t>
            </a:r>
            <a:r>
              <a:rPr lang="el-GR" dirty="0">
                <a:latin typeface="Tahoma" panose="020B0604030504040204" pitchFamily="34" charset="0"/>
                <a:ea typeface="Tahoma" panose="020B0604030504040204" pitchFamily="34" charset="0"/>
                <a:cs typeface="Tahoma" panose="020B0604030504040204" pitchFamily="34" charset="0"/>
              </a:rPr>
              <a:t>, σχηματίζοντας έτσι ένα περιβάλλον πίσω από το εμπόδιο, με γύψο στα νότια του ρήγματος. Στο βόρειο μέρος αυτής της ράχης σχηματίστηκαν ασβεστόλιθοι και αναβαθμίδες σε ένα παράκτιο περιβάλλον.</a:t>
            </a:r>
          </a:p>
          <a:p>
            <a:pPr marL="0" indent="0" algn="just">
              <a:buNone/>
            </a:pPr>
            <a:endParaRPr lang="el-G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2384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251520" y="908720"/>
            <a:ext cx="8424936" cy="5760640"/>
          </a:xfrm>
        </p:spPr>
        <p:txBody>
          <a:bodyPr>
            <a:normAutofit fontScale="70000" lnSpcReduction="20000"/>
          </a:bodyPr>
          <a:lstStyle/>
          <a:p>
            <a:pPr marL="0" indent="0" algn="just">
              <a:buNone/>
            </a:pPr>
            <a:r>
              <a:rPr lang="el-GR" b="1" dirty="0" smtClean="0">
                <a:latin typeface="Tahoma" panose="020B0604030504040204" pitchFamily="34" charset="0"/>
                <a:ea typeface="Tahoma" panose="020B0604030504040204" pitchFamily="34" charset="0"/>
                <a:cs typeface="Tahoma" panose="020B0604030504040204" pitchFamily="34" charset="0"/>
              </a:rPr>
              <a:t>ΜΑΛΕΜΕ </a:t>
            </a:r>
          </a:p>
          <a:p>
            <a:pPr marL="0" indent="0" algn="just">
              <a:buNone/>
            </a:pPr>
            <a:r>
              <a:rPr lang="el-GR" dirty="0">
                <a:latin typeface="Tahoma" panose="020B0604030504040204" pitchFamily="34" charset="0"/>
                <a:ea typeface="Tahoma" panose="020B0604030504040204" pitchFamily="34" charset="0"/>
                <a:cs typeface="Tahoma" panose="020B0604030504040204" pitchFamily="34" charset="0"/>
              </a:rPr>
              <a:t>Κατά την περίοδο του </a:t>
            </a:r>
            <a:r>
              <a:rPr lang="el-GR" dirty="0" err="1">
                <a:latin typeface="Tahoma" panose="020B0604030504040204" pitchFamily="34" charset="0"/>
                <a:ea typeface="Tahoma" panose="020B0604030504040204" pitchFamily="34" charset="0"/>
                <a:cs typeface="Tahoma" panose="020B0604030504040204" pitchFamily="34" charset="0"/>
              </a:rPr>
              <a:t>Μεσσηνίου</a:t>
            </a:r>
            <a:r>
              <a:rPr lang="el-GR" dirty="0">
                <a:latin typeface="Tahoma" panose="020B0604030504040204" pitchFamily="34" charset="0"/>
                <a:ea typeface="Tahoma" panose="020B0604030504040204" pitchFamily="34" charset="0"/>
                <a:cs typeface="Tahoma" panose="020B0604030504040204" pitchFamily="34" charset="0"/>
              </a:rPr>
              <a:t> οι αποθέσεις </a:t>
            </a:r>
            <a:r>
              <a:rPr lang="el-GR" dirty="0" err="1">
                <a:latin typeface="Tahoma" panose="020B0604030504040204" pitchFamily="34" charset="0"/>
                <a:ea typeface="Tahoma" panose="020B0604030504040204" pitchFamily="34" charset="0"/>
                <a:cs typeface="Tahoma" panose="020B0604030504040204" pitchFamily="34" charset="0"/>
              </a:rPr>
              <a:t>εβαποριτών</a:t>
            </a:r>
            <a:r>
              <a:rPr lang="el-GR" dirty="0">
                <a:latin typeface="Tahoma" panose="020B0604030504040204" pitchFamily="34" charset="0"/>
                <a:ea typeface="Tahoma" panose="020B0604030504040204" pitchFamily="34" charset="0"/>
                <a:cs typeface="Tahoma" panose="020B0604030504040204" pitchFamily="34" charset="0"/>
              </a:rPr>
              <a:t> εμφανίζονται σε μια στενή επιμήκη ζώνη σχεδόν παράλληλη με τα ρήγματα που οριοθετούν την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με συνέπεια η </a:t>
            </a:r>
            <a:r>
              <a:rPr lang="el-GR" dirty="0" err="1">
                <a:latin typeface="Tahoma" panose="020B0604030504040204" pitchFamily="34" charset="0"/>
                <a:ea typeface="Tahoma" panose="020B0604030504040204" pitchFamily="34" charset="0"/>
                <a:cs typeface="Tahoma" panose="020B0604030504040204" pitchFamily="34" charset="0"/>
              </a:rPr>
              <a:t>υπολεκάνη</a:t>
            </a:r>
            <a:r>
              <a:rPr lang="el-GR" dirty="0">
                <a:latin typeface="Tahoma" panose="020B0604030504040204" pitchFamily="34" charset="0"/>
                <a:ea typeface="Tahoma" panose="020B0604030504040204" pitchFamily="34" charset="0"/>
                <a:cs typeface="Tahoma" panose="020B0604030504040204" pitchFamily="34" charset="0"/>
              </a:rPr>
              <a:t> αυτή να επηρεαστεί από τη </a:t>
            </a:r>
            <a:r>
              <a:rPr lang="el-GR" dirty="0" err="1">
                <a:latin typeface="Tahoma" panose="020B0604030504040204" pitchFamily="34" charset="0"/>
                <a:ea typeface="Tahoma" panose="020B0604030504040204" pitchFamily="34" charset="0"/>
                <a:cs typeface="Tahoma" panose="020B0604030504040204" pitchFamily="34" charset="0"/>
              </a:rPr>
              <a:t>Μεσσήνια</a:t>
            </a:r>
            <a:r>
              <a:rPr lang="el-GR" dirty="0">
                <a:latin typeface="Tahoma" panose="020B0604030504040204" pitchFamily="34" charset="0"/>
                <a:ea typeface="Tahoma" panose="020B0604030504040204" pitchFamily="34" charset="0"/>
                <a:cs typeface="Tahoma" panose="020B0604030504040204" pitchFamily="34" charset="0"/>
              </a:rPr>
              <a:t> κρίση αλλά μόνο σε κάποιες περιοχές που βρίσκονται στον πόδα του ρήγματος. Η εναλλαγή παράκτιων και ρηχών θαλάσσιων αποθέσεων στο Κατώτερο </a:t>
            </a:r>
            <a:r>
              <a:rPr lang="el-GR" dirty="0" err="1">
                <a:latin typeface="Tahoma" panose="020B0604030504040204" pitchFamily="34" charset="0"/>
                <a:ea typeface="Tahoma" panose="020B0604030504040204" pitchFamily="34" charset="0"/>
                <a:cs typeface="Tahoma" panose="020B0604030504040204" pitchFamily="34" charset="0"/>
              </a:rPr>
              <a:t>Τορτόνιο</a:t>
            </a:r>
            <a:r>
              <a:rPr lang="el-GR" dirty="0">
                <a:latin typeface="Tahoma" panose="020B0604030504040204" pitchFamily="34" charset="0"/>
                <a:ea typeface="Tahoma" panose="020B0604030504040204" pitchFamily="34" charset="0"/>
                <a:cs typeface="Tahoma" panose="020B0604030504040204" pitchFamily="34" charset="0"/>
              </a:rPr>
              <a:t>-Ανώτερο </a:t>
            </a:r>
            <a:r>
              <a:rPr lang="el-GR" dirty="0" err="1">
                <a:latin typeface="Tahoma" panose="020B0604030504040204" pitchFamily="34" charset="0"/>
                <a:ea typeface="Tahoma" panose="020B0604030504040204" pitchFamily="34" charset="0"/>
                <a:cs typeface="Tahoma" panose="020B0604030504040204" pitchFamily="34" charset="0"/>
              </a:rPr>
              <a:t>Μεσσήνιο</a:t>
            </a:r>
            <a:r>
              <a:rPr lang="el-GR" dirty="0">
                <a:latin typeface="Tahoma" panose="020B0604030504040204" pitchFamily="34" charset="0"/>
                <a:ea typeface="Tahoma" panose="020B0604030504040204" pitchFamily="34" charset="0"/>
                <a:cs typeface="Tahoma" panose="020B0604030504040204" pitchFamily="34" charset="0"/>
              </a:rPr>
              <a:t>, της ανώτερης </a:t>
            </a:r>
            <a:r>
              <a:rPr lang="el-GR" dirty="0" err="1">
                <a:latin typeface="Tahoma" panose="020B0604030504040204" pitchFamily="34" charset="0"/>
                <a:ea typeface="Tahoma" panose="020B0604030504040204" pitchFamily="34" charset="0"/>
                <a:cs typeface="Tahoma" panose="020B0604030504040204" pitchFamily="34" charset="0"/>
              </a:rPr>
              <a:t>στρωματογραφικής</a:t>
            </a:r>
            <a:r>
              <a:rPr lang="el-GR" dirty="0">
                <a:latin typeface="Tahoma" panose="020B0604030504040204" pitchFamily="34" charset="0"/>
                <a:ea typeface="Tahoma" panose="020B0604030504040204" pitchFamily="34" charset="0"/>
                <a:cs typeface="Tahoma" panose="020B0604030504040204" pitchFamily="34" charset="0"/>
              </a:rPr>
              <a:t> ακολουθίας της φάσης πηλός/κροκαλοπαγή και των ρηχών θαλάσσιων αποθέσεων αναπαριστά την  αύξηση της στάθμης της θάλασσας λόγω της επαναδραστηριοποίησης του παλιού ρήγματος που την οριοθετούσε</a:t>
            </a:r>
            <a:r>
              <a:rPr lang="el-GR" dirty="0" smtClean="0">
                <a:latin typeface="Tahoma" panose="020B0604030504040204" pitchFamily="34" charset="0"/>
                <a:ea typeface="Tahoma" panose="020B0604030504040204" pitchFamily="34" charset="0"/>
                <a:cs typeface="Tahoma" panose="020B0604030504040204" pitchFamily="34" charset="0"/>
              </a:rPr>
              <a:t>.</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l-GR" dirty="0" smtClean="0">
                <a:latin typeface="Tahoma" panose="020B0604030504040204" pitchFamily="34" charset="0"/>
                <a:ea typeface="Tahoma" panose="020B0604030504040204" pitchFamily="34" charset="0"/>
                <a:cs typeface="Tahoma" panose="020B0604030504040204" pitchFamily="34" charset="0"/>
              </a:rPr>
              <a:t> </a:t>
            </a:r>
            <a:endParaRPr lang="el-GR"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l-GR" dirty="0">
                <a:latin typeface="Tahoma" panose="020B0604030504040204" pitchFamily="34" charset="0"/>
                <a:ea typeface="Tahoma" panose="020B0604030504040204" pitchFamily="34" charset="0"/>
                <a:cs typeface="Tahoma" panose="020B0604030504040204" pitchFamily="34" charset="0"/>
              </a:rPr>
              <a:t>Ενδείξεις γι’ αυτήν την επαναδραστηριοποίηση του παλιού ρήγματος δηλώνει επίσης η παρουσία εναλλαγών </a:t>
            </a:r>
            <a:r>
              <a:rPr lang="el-GR" dirty="0" err="1">
                <a:latin typeface="Tahoma" panose="020B0604030504040204" pitchFamily="34" charset="0"/>
                <a:ea typeface="Tahoma" panose="020B0604030504040204" pitchFamily="34" charset="0"/>
                <a:cs typeface="Tahoma" panose="020B0604030504040204" pitchFamily="34" charset="0"/>
              </a:rPr>
              <a:t>πηλούχου</a:t>
            </a:r>
            <a:r>
              <a:rPr lang="el-GR" dirty="0">
                <a:latin typeface="Tahoma" panose="020B0604030504040204" pitchFamily="34" charset="0"/>
                <a:ea typeface="Tahoma" panose="020B0604030504040204" pitchFamily="34" charset="0"/>
                <a:cs typeface="Tahoma" panose="020B0604030504040204" pitchFamily="34" charset="0"/>
              </a:rPr>
              <a:t> άμμου και </a:t>
            </a:r>
            <a:r>
              <a:rPr lang="el-GR" dirty="0" err="1">
                <a:latin typeface="Tahoma" panose="020B0604030504040204" pitchFamily="34" charset="0"/>
                <a:ea typeface="Tahoma" panose="020B0604030504040204" pitchFamily="34" charset="0"/>
                <a:cs typeface="Tahoma" panose="020B0604030504040204" pitchFamily="34" charset="0"/>
              </a:rPr>
              <a:t>αμμούχου</a:t>
            </a:r>
            <a:r>
              <a:rPr lang="el-GR" dirty="0">
                <a:latin typeface="Tahoma" panose="020B0604030504040204" pitchFamily="34" charset="0"/>
                <a:ea typeface="Tahoma" panose="020B0604030504040204" pitchFamily="34" charset="0"/>
                <a:cs typeface="Tahoma" panose="020B0604030504040204" pitchFamily="34" charset="0"/>
              </a:rPr>
              <a:t> πηλού κατά την περίοδο του </a:t>
            </a:r>
            <a:r>
              <a:rPr lang="el-GR" dirty="0" err="1">
                <a:latin typeface="Tahoma" panose="020B0604030504040204" pitchFamily="34" charset="0"/>
                <a:ea typeface="Tahoma" panose="020B0604030504040204" pitchFamily="34" charset="0"/>
                <a:cs typeface="Tahoma" panose="020B0604030504040204" pitchFamily="34" charset="0"/>
              </a:rPr>
              <a:t>Πλειοκαίνου</a:t>
            </a:r>
            <a:r>
              <a:rPr lang="el-GR" dirty="0">
                <a:latin typeface="Tahoma" panose="020B0604030504040204" pitchFamily="34" charset="0"/>
                <a:ea typeface="Tahoma" panose="020B0604030504040204" pitchFamily="34" charset="0"/>
                <a:cs typeface="Tahoma" panose="020B0604030504040204" pitchFamily="34" charset="0"/>
              </a:rPr>
              <a:t>. Η </a:t>
            </a:r>
            <a:r>
              <a:rPr lang="el-GR" dirty="0" err="1">
                <a:latin typeface="Tahoma" panose="020B0604030504040204" pitchFamily="34" charset="0"/>
                <a:ea typeface="Tahoma" panose="020B0604030504040204" pitchFamily="34" charset="0"/>
                <a:cs typeface="Tahoma" panose="020B0604030504040204" pitchFamily="34" charset="0"/>
              </a:rPr>
              <a:t>βιοστρωματογραφική</a:t>
            </a:r>
            <a:r>
              <a:rPr lang="el-GR" dirty="0">
                <a:latin typeface="Tahoma" panose="020B0604030504040204" pitchFamily="34" charset="0"/>
                <a:ea typeface="Tahoma" panose="020B0604030504040204" pitchFamily="34" charset="0"/>
                <a:cs typeface="Tahoma" panose="020B0604030504040204" pitchFamily="34" charset="0"/>
              </a:rPr>
              <a:t> ανάλυση έδειξε μια συνεχόμενη ιζηματογένεση από το </a:t>
            </a:r>
            <a:r>
              <a:rPr lang="el-GR" dirty="0" err="1">
                <a:latin typeface="Tahoma" panose="020B0604030504040204" pitchFamily="34" charset="0"/>
                <a:ea typeface="Tahoma" panose="020B0604030504040204" pitchFamily="34" charset="0"/>
                <a:cs typeface="Tahoma" panose="020B0604030504040204" pitchFamily="34" charset="0"/>
              </a:rPr>
              <a:t>Μεσσήνιο</a:t>
            </a:r>
            <a:r>
              <a:rPr lang="el-GR" dirty="0">
                <a:latin typeface="Tahoma" panose="020B0604030504040204" pitchFamily="34" charset="0"/>
                <a:ea typeface="Tahoma" panose="020B0604030504040204" pitchFamily="34" charset="0"/>
                <a:cs typeface="Tahoma" panose="020B0604030504040204" pitchFamily="34" charset="0"/>
              </a:rPr>
              <a:t> έως το Πλειόκαινο, με μια θαλάσσια επίκληση στη διάρκεια του Κατώτερου </a:t>
            </a:r>
            <a:r>
              <a:rPr lang="el-GR" dirty="0" err="1">
                <a:latin typeface="Tahoma" panose="020B0604030504040204" pitchFamily="34" charset="0"/>
                <a:ea typeface="Tahoma" panose="020B0604030504040204" pitchFamily="34" charset="0"/>
                <a:cs typeface="Tahoma" panose="020B0604030504040204" pitchFamily="34" charset="0"/>
              </a:rPr>
              <a:t>Πλειοκαίνου</a:t>
            </a:r>
            <a:r>
              <a:rPr lang="el-GR" dirty="0">
                <a:latin typeface="Tahoma" panose="020B0604030504040204" pitchFamily="34" charset="0"/>
                <a:ea typeface="Tahoma" panose="020B0604030504040204" pitchFamily="34" charset="0"/>
                <a:cs typeface="Tahoma" panose="020B0604030504040204" pitchFamily="34" charset="0"/>
              </a:rPr>
              <a:t>.</a:t>
            </a:r>
          </a:p>
          <a:p>
            <a:pPr marL="0" indent="0" algn="just">
              <a:buNone/>
            </a:pPr>
            <a:endParaRPr lang="el-G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1559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ΙΖΗΜΑΤΟΛΟΓΙΑ-ΕΞΕΛΙΞΗ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6" name="3 - Θέση περιεχομένου"/>
          <p:cNvPicPr>
            <a:picLocks noGrp="1"/>
          </p:cNvPicPr>
          <p:nvPr>
            <p:ph idx="1"/>
          </p:nvPr>
        </p:nvPicPr>
        <p:blipFill>
          <a:blip r:embed="rId2" cstate="print"/>
          <a:srcRect/>
          <a:stretch>
            <a:fillRect/>
          </a:stretch>
        </p:blipFill>
        <p:spPr bwMode="auto">
          <a:xfrm>
            <a:off x="467544" y="1052736"/>
            <a:ext cx="8136903" cy="5073427"/>
          </a:xfrm>
          <a:prstGeom prst="rect">
            <a:avLst/>
          </a:prstGeom>
          <a:noFill/>
          <a:ln w="9525">
            <a:noFill/>
            <a:miter lim="800000"/>
            <a:headEnd/>
            <a:tailEnd/>
          </a:ln>
        </p:spPr>
      </p:pic>
    </p:spTree>
    <p:extLst>
      <p:ext uri="{BB962C8B-B14F-4D97-AF65-F5344CB8AC3E}">
        <p14:creationId xmlns:p14="http://schemas.microsoft.com/office/powerpoint/2010/main" val="1647096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547664" y="549275"/>
            <a:ext cx="6480719" cy="793750"/>
          </a:xfrm>
        </p:spPr>
        <p:txBody>
          <a:bodyPr>
            <a:normAutofit/>
          </a:bodyPr>
          <a:lstStyle/>
          <a:p>
            <a:r>
              <a:rPr lang="el-GR" b="1" dirty="0" smtClean="0">
                <a:latin typeface="Tahoma" pitchFamily="34" charset="0"/>
                <a:ea typeface="Tahoma" pitchFamily="34" charset="0"/>
                <a:cs typeface="Tahoma" pitchFamily="34" charset="0"/>
              </a:rPr>
              <a:t>Σημείωμα Αναφοράς</a:t>
            </a:r>
          </a:p>
        </p:txBody>
      </p:sp>
      <p:sp>
        <p:nvSpPr>
          <p:cNvPr id="6" name="2 - Θέση περιεχομένου"/>
          <p:cNvSpPr>
            <a:spLocks noGrp="1"/>
          </p:cNvSpPr>
          <p:nvPr>
            <p:ph idx="1"/>
          </p:nvPr>
        </p:nvSpPr>
        <p:spPr>
          <a:xfrm>
            <a:off x="468313" y="2492375"/>
            <a:ext cx="8229600" cy="2520950"/>
          </a:xfrm>
        </p:spPr>
        <p:txBody>
          <a:bodyPr>
            <a:normAutofit/>
          </a:bodyPr>
          <a:lstStyle/>
          <a:p>
            <a:pPr>
              <a:buFont typeface="Arial" charset="0"/>
              <a:buNone/>
            </a:pPr>
            <a:r>
              <a:rPr lang="el-GR"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Copyright, </a:t>
            </a:r>
            <a:r>
              <a:rPr lang="el-GR" sz="2800" dirty="0" smtClean="0">
                <a:latin typeface="Tahoma" pitchFamily="34" charset="0"/>
                <a:ea typeface="Tahoma" pitchFamily="34" charset="0"/>
                <a:cs typeface="Tahoma" pitchFamily="34" charset="0"/>
              </a:rPr>
              <a:t>Πανεπιστήμιο Πατρών, Αβραάμ Ζεληλίδης. «Ανάλυση Ιζηματογενών Λεκανών». Έκδοση: 1.0. Πάτρα 2015. </a:t>
            </a:r>
            <a:r>
              <a:rPr lang="el-GR" altLang="el-GR" sz="2800" dirty="0" smtClean="0">
                <a:latin typeface="Tahoma" pitchFamily="34" charset="0"/>
                <a:ea typeface="Tahoma" pitchFamily="34" charset="0"/>
                <a:cs typeface="Tahoma" pitchFamily="34" charset="0"/>
              </a:rPr>
              <a:t>Διαθέσιμο από τη δικτυακή διεύθυνση: </a:t>
            </a:r>
            <a:r>
              <a:rPr lang="en-US" altLang="el-GR" sz="2800" dirty="0" smtClean="0">
                <a:latin typeface="Tahoma" pitchFamily="34" charset="0"/>
                <a:ea typeface="Tahoma" pitchFamily="34" charset="0"/>
                <a:cs typeface="Tahoma" pitchFamily="34" charset="0"/>
              </a:rPr>
              <a:t>https://eclass.upatras.gr/courses/GEO355</a:t>
            </a:r>
            <a:endParaRPr lang="el-GR" sz="2800" dirty="0" smtClean="0">
              <a:latin typeface="Tahoma" pitchFamily="34" charset="0"/>
              <a:ea typeface="Tahoma" pitchFamily="34" charset="0"/>
              <a:cs typeface="Tahoma" pitchFamily="34" charset="0"/>
            </a:endParaRPr>
          </a:p>
          <a:p>
            <a:pPr>
              <a:buFont typeface="Arial" charset="0"/>
              <a:buNone/>
            </a:pPr>
            <a:endParaRPr lang="el-GR"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37153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5556" y="474408"/>
            <a:ext cx="7992888" cy="794352"/>
          </a:xfrm>
        </p:spPr>
        <p:txBody>
          <a:bodyPr>
            <a:normAutofit/>
          </a:bodyPr>
          <a:lstStyle/>
          <a:p>
            <a:r>
              <a:rPr lang="el-GR" sz="4400" b="1" dirty="0" smtClean="0"/>
              <a:t>Σημείωμα Χρήσης Έργων Τρίτων</a:t>
            </a:r>
            <a:endParaRPr lang="el-GR" sz="4400" b="1" dirty="0"/>
          </a:p>
        </p:txBody>
      </p:sp>
      <p:sp>
        <p:nvSpPr>
          <p:cNvPr id="3" name="2 - Θέση περιεχομένου"/>
          <p:cNvSpPr>
            <a:spLocks noGrp="1"/>
          </p:cNvSpPr>
          <p:nvPr>
            <p:ph idx="1"/>
          </p:nvPr>
        </p:nvSpPr>
        <p:spPr>
          <a:xfrm>
            <a:off x="467544" y="2060848"/>
            <a:ext cx="8568952" cy="2861672"/>
          </a:xfrm>
        </p:spPr>
        <p:txBody>
          <a:bodyPr>
            <a:normAutofit fontScale="70000" lnSpcReduction="20000"/>
          </a:bodyPr>
          <a:lstStyle/>
          <a:p>
            <a:pPr>
              <a:buNone/>
            </a:pPr>
            <a:r>
              <a:rPr lang="el-GR" dirty="0" smtClean="0">
                <a:latin typeface="Tahoma" panose="020B0604030504040204" pitchFamily="34" charset="0"/>
                <a:ea typeface="Tahoma" panose="020B0604030504040204" pitchFamily="34" charset="0"/>
                <a:cs typeface="Tahoma" panose="020B0604030504040204" pitchFamily="34" charset="0"/>
              </a:rPr>
              <a:t>	Το υλικό της παρουσίασης προέρχεται από:</a:t>
            </a:r>
          </a:p>
          <a:p>
            <a:pPr>
              <a:buNone/>
            </a:pPr>
            <a:endParaRPr lang="el-GR" dirty="0">
              <a:latin typeface="Tahoma" panose="020B0604030504040204" pitchFamily="34" charset="0"/>
              <a:ea typeface="Tahoma" panose="020B0604030504040204" pitchFamily="34" charset="0"/>
              <a:cs typeface="Tahoma" panose="020B0604030504040204" pitchFamily="34" charset="0"/>
            </a:endParaRP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Τις σημειώσεις από τις παρουσιάσεις του Καθηγητή  του Τμήματος Γεωλογίας </a:t>
            </a:r>
            <a:r>
              <a:rPr lang="el-GR" sz="2600" dirty="0" err="1" smtClean="0">
                <a:latin typeface="Tahoma" panose="020B0604030504040204" pitchFamily="34" charset="0"/>
                <a:ea typeface="Tahoma" panose="020B0604030504040204" pitchFamily="34" charset="0"/>
                <a:cs typeface="Tahoma" panose="020B0604030504040204" pitchFamily="34" charset="0"/>
              </a:rPr>
              <a:t>Αβράαμ</a:t>
            </a:r>
            <a:r>
              <a:rPr lang="el-GR" sz="2600" dirty="0" smtClean="0">
                <a:latin typeface="Tahoma" panose="020B0604030504040204" pitchFamily="34" charset="0"/>
                <a:ea typeface="Tahoma" panose="020B0604030504040204" pitchFamily="34" charset="0"/>
                <a:cs typeface="Tahoma" panose="020B0604030504040204" pitchFamily="34" charset="0"/>
              </a:rPr>
              <a:t> </a:t>
            </a:r>
            <a:r>
              <a:rPr lang="el-GR" sz="2600" dirty="0" err="1" smtClean="0">
                <a:latin typeface="Tahoma" panose="020B0604030504040204" pitchFamily="34" charset="0"/>
                <a:ea typeface="Tahoma" panose="020B0604030504040204" pitchFamily="34" charset="0"/>
                <a:cs typeface="Tahoma" panose="020B0604030504040204" pitchFamily="34" charset="0"/>
              </a:rPr>
              <a:t>Ζεληλίδη</a:t>
            </a:r>
            <a:r>
              <a:rPr lang="el-GR" sz="2600" dirty="0" smtClean="0">
                <a:latin typeface="Tahoma" panose="020B0604030504040204" pitchFamily="34" charset="0"/>
                <a:ea typeface="Tahoma" panose="020B0604030504040204" pitchFamily="34" charset="0"/>
                <a:cs typeface="Tahoma" panose="020B0604030504040204" pitchFamily="34" charset="0"/>
              </a:rPr>
              <a:t> </a:t>
            </a: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Το φωτογραφικό αρχείο του εργαστηρίου </a:t>
            </a:r>
            <a:r>
              <a:rPr lang="el-GR" sz="2600" dirty="0" err="1" smtClean="0">
                <a:latin typeface="Tahoma" panose="020B0604030504040204" pitchFamily="34" charset="0"/>
                <a:ea typeface="Tahoma" panose="020B0604030504040204" pitchFamily="34" charset="0"/>
                <a:cs typeface="Tahoma" panose="020B0604030504040204" pitchFamily="34" charset="0"/>
              </a:rPr>
              <a:t>Ιζηματολογίας</a:t>
            </a:r>
            <a:r>
              <a:rPr lang="el-GR" sz="2600" dirty="0" smtClean="0">
                <a:latin typeface="Tahoma" panose="020B0604030504040204" pitchFamily="34" charset="0"/>
                <a:ea typeface="Tahoma" panose="020B0604030504040204" pitchFamily="34" charset="0"/>
                <a:cs typeface="Tahoma" panose="020B0604030504040204" pitchFamily="34" charset="0"/>
              </a:rPr>
              <a:t> Πανεπιστημίου Πατρών</a:t>
            </a: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Χάρτες και γραφήματα από το αρχείο του εργαστηρίου </a:t>
            </a:r>
            <a:r>
              <a:rPr lang="el-GR" sz="2600" dirty="0" err="1" smtClean="0">
                <a:latin typeface="Tahoma" panose="020B0604030504040204" pitchFamily="34" charset="0"/>
                <a:ea typeface="Tahoma" panose="020B0604030504040204" pitchFamily="34" charset="0"/>
                <a:cs typeface="Tahoma" panose="020B0604030504040204" pitchFamily="34" charset="0"/>
              </a:rPr>
              <a:t>Ιζηματολογίας</a:t>
            </a:r>
            <a:r>
              <a:rPr lang="el-GR" sz="2600" dirty="0" smtClean="0">
                <a:latin typeface="Tahoma" panose="020B0604030504040204" pitchFamily="34" charset="0"/>
                <a:ea typeface="Tahoma" panose="020B0604030504040204" pitchFamily="34" charset="0"/>
                <a:cs typeface="Tahoma" panose="020B0604030504040204" pitchFamily="34" charset="0"/>
              </a:rPr>
              <a:t> Πανεπιστημίου Πατρών</a:t>
            </a:r>
          </a:p>
          <a:p>
            <a:pPr>
              <a:buNone/>
            </a:pPr>
            <a:endParaRPr lang="el-GR" dirty="0" smtClean="0">
              <a:latin typeface="Tahoma" panose="020B0604030504040204" pitchFamily="34" charset="0"/>
              <a:ea typeface="Tahoma" panose="020B0604030504040204" pitchFamily="34" charset="0"/>
              <a:cs typeface="Tahoma" panose="020B0604030504040204" pitchFamily="34" charset="0"/>
            </a:endParaRPr>
          </a:p>
          <a:p>
            <a:pPr>
              <a:buNone/>
            </a:pPr>
            <a:r>
              <a:rPr lang="el-GR" dirty="0" smtClean="0">
                <a:latin typeface="Tahoma" panose="020B0604030504040204" pitchFamily="34" charset="0"/>
                <a:ea typeface="Tahoma" panose="020B0604030504040204" pitchFamily="34" charset="0"/>
                <a:cs typeface="Tahoma" panose="020B0604030504040204" pitchFamily="34" charset="0"/>
              </a:rPr>
              <a:t>	</a:t>
            </a:r>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9523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34580" y="2420888"/>
            <a:ext cx="4474840" cy="938368"/>
          </a:xfrm>
        </p:spPr>
        <p:txBody>
          <a:bodyPr>
            <a:normAutofit fontScale="90000"/>
          </a:bodyPr>
          <a:lstStyle/>
          <a:p>
            <a:pPr algn="ctr"/>
            <a:r>
              <a:rPr lang="el-GR" sz="4400" b="1" dirty="0" smtClean="0">
                <a:latin typeface="Tahoma" panose="020B0604030504040204" pitchFamily="34" charset="0"/>
                <a:ea typeface="Tahoma" panose="020B0604030504040204" pitchFamily="34" charset="0"/>
                <a:cs typeface="Tahoma" panose="020B0604030504040204" pitchFamily="34" charset="0"/>
              </a:rPr>
              <a:t>Τέλος Ενότητας</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105297" y="5733256"/>
            <a:ext cx="2314575" cy="809625"/>
          </a:xfrm>
          <a:prstGeom prst="rect">
            <a:avLst/>
          </a:prstGeom>
          <a:noFill/>
          <a:ln w="9525">
            <a:noFill/>
            <a:miter lim="800000"/>
            <a:headEnd/>
            <a:tailEnd/>
          </a:ln>
        </p:spPr>
      </p:pic>
      <p:pic>
        <p:nvPicPr>
          <p:cNvPr id="7"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923928" y="5589240"/>
            <a:ext cx="4310289" cy="102587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a:xfrm>
            <a:off x="2447764" y="404664"/>
            <a:ext cx="5004556" cy="794352"/>
          </a:xfrm>
        </p:spPr>
        <p:txBody>
          <a:bodyPr>
            <a:normAutofit/>
          </a:bodyPr>
          <a:lstStyle/>
          <a:p>
            <a:pPr algn="l"/>
            <a:r>
              <a:rPr lang="el-GR" sz="4400" b="1" dirty="0" smtClean="0">
                <a:latin typeface="Tahoma" panose="020B0604030504040204" pitchFamily="34" charset="0"/>
                <a:ea typeface="Tahoma" panose="020B0604030504040204" pitchFamily="34" charset="0"/>
                <a:cs typeface="Tahoma" panose="020B0604030504040204" pitchFamily="34" charset="0"/>
              </a:rPr>
              <a:t>Χρηματοδότηση</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sp>
        <p:nvSpPr>
          <p:cNvPr id="9" name="Θέση περιεχομένου 2"/>
          <p:cNvSpPr>
            <a:spLocks noGrp="1"/>
          </p:cNvSpPr>
          <p:nvPr>
            <p:ph idx="1"/>
          </p:nvPr>
        </p:nvSpPr>
        <p:spPr>
          <a:xfrm>
            <a:off x="467544" y="1268760"/>
            <a:ext cx="8229600" cy="3600400"/>
          </a:xfrm>
        </p:spPr>
        <p:txBody>
          <a:bodyPr>
            <a:normAutofit/>
          </a:bodyPr>
          <a:lstStyle/>
          <a:p>
            <a:pPr algn="just"/>
            <a:r>
              <a:rPr lang="el-GR" sz="2400" dirty="0">
                <a:latin typeface="Tahoma" panose="020B0604030504040204" pitchFamily="34" charset="0"/>
                <a:ea typeface="Tahoma" panose="020B0604030504040204" pitchFamily="34" charset="0"/>
                <a:cs typeface="Tahoma" panose="020B0604030504040204" pitchFamily="34" charset="0"/>
              </a:rPr>
              <a:t>Το παρόν εκπαιδευτικό υλικό έχει αναπτυχθεί στα πλαίσια του εκπαιδευτικού έργου του διδάσκοντα.</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l-GR" sz="2400" dirty="0">
                <a:latin typeface="Tahoma" panose="020B0604030504040204" pitchFamily="34" charset="0"/>
                <a:ea typeface="Tahoma" panose="020B0604030504040204" pitchFamily="34" charset="0"/>
                <a:cs typeface="Tahoma" panose="020B0604030504040204" pitchFamily="34" charset="0"/>
              </a:rPr>
              <a:t>Το έργο «</a:t>
            </a:r>
            <a:r>
              <a:rPr lang="el-GR" sz="2400" b="1" dirty="0">
                <a:latin typeface="Tahoma" panose="020B0604030504040204" pitchFamily="34" charset="0"/>
                <a:ea typeface="Tahoma" panose="020B0604030504040204" pitchFamily="34" charset="0"/>
                <a:cs typeface="Tahoma" panose="020B0604030504040204" pitchFamily="34" charset="0"/>
              </a:rPr>
              <a:t>Ανοικτά Ακαδημαϊκά Μαθήματα στο Πανεπιστήμιο Πατρών</a:t>
            </a:r>
            <a:r>
              <a:rPr lang="el-GR" sz="2400" dirty="0">
                <a:latin typeface="Tahoma" panose="020B0604030504040204" pitchFamily="34" charset="0"/>
                <a:ea typeface="Tahoma" panose="020B0604030504040204" pitchFamily="34" charset="0"/>
                <a:cs typeface="Tahoma" panose="020B0604030504040204" pitchFamily="34" charset="0"/>
              </a:rPr>
              <a:t>» έχει χρηματοδοτήσει μόνο τη αναδιαμόρφωση του εκπαιδευτικού υλικού. </a:t>
            </a:r>
          </a:p>
          <a:p>
            <a:pPr algn="just"/>
            <a:r>
              <a:rPr lang="el-GR" sz="2400" dirty="0">
                <a:latin typeface="Tahoma" panose="020B0604030504040204" pitchFamily="34" charset="0"/>
                <a:ea typeface="Tahoma" panose="020B0604030504040204" pitchFamily="34" charset="0"/>
                <a:cs typeface="Tahoma" panose="020B060403050404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404320" y="5055064"/>
            <a:ext cx="6480048" cy="1542288"/>
          </a:xfrm>
          <a:prstGeom prst="rect">
            <a:avLst/>
          </a:prstGeom>
          <a:noFill/>
        </p:spPr>
      </p:pic>
    </p:spTree>
    <p:extLst>
      <p:ext uri="{BB962C8B-B14F-4D97-AF65-F5344CB8AC3E}">
        <p14:creationId xmlns:p14="http://schemas.microsoft.com/office/powerpoint/2010/main" val="1445346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7135" y="2744539"/>
            <a:ext cx="9751619" cy="1446550"/>
          </a:xfrm>
          <a:prstGeom prst="rect">
            <a:avLst/>
          </a:prstGeom>
          <a:noFill/>
        </p:spPr>
        <p:txBody>
          <a:bodyPr wrap="square" rtlCol="0">
            <a:spAutoFit/>
          </a:bodyPr>
          <a:lstStyle/>
          <a:p>
            <a:pPr algn="ctr"/>
            <a:r>
              <a:rPr lang="el-GR" sz="4400" b="1" spc="-15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ΑΝΑΛΥΣΗ ΙΖΗΜΑΤΟΓΕΝΩΝ ΛΕΚΑΝΩΝ</a:t>
            </a:r>
            <a:endParaRPr lang="el-GR" sz="4400" b="1" spc="-15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507902" y="2344429"/>
            <a:ext cx="2228494" cy="400110"/>
          </a:xfrm>
          <a:prstGeom prst="rect">
            <a:avLst/>
          </a:prstGeom>
          <a:noFill/>
        </p:spPr>
        <p:txBody>
          <a:bodyPr wrap="none" rtlCol="0">
            <a:spAutoFit/>
          </a:bodyPr>
          <a:lstStyle/>
          <a:p>
            <a:pPr algn="ctr"/>
            <a:r>
              <a:rPr lang="el-GR" sz="2000" b="1" i="1" spc="-150" dirty="0" smtClean="0">
                <a:latin typeface="Tahoma" panose="020B0604030504040204" pitchFamily="34" charset="0"/>
                <a:ea typeface="Tahoma" panose="020B0604030504040204" pitchFamily="34" charset="0"/>
                <a:cs typeface="Tahoma" panose="020B0604030504040204" pitchFamily="34" charset="0"/>
              </a:rPr>
              <a:t>Αβραάμ </a:t>
            </a:r>
            <a:r>
              <a:rPr lang="el-GR" sz="2000" b="1" i="1" spc="-150" dirty="0" err="1" smtClean="0">
                <a:latin typeface="Tahoma" panose="020B0604030504040204" pitchFamily="34" charset="0"/>
                <a:ea typeface="Tahoma" panose="020B0604030504040204" pitchFamily="34" charset="0"/>
                <a:cs typeface="Tahoma" panose="020B0604030504040204" pitchFamily="34" charset="0"/>
              </a:rPr>
              <a:t>Ζεληλίδης</a:t>
            </a:r>
            <a:endParaRPr lang="el-GR" sz="2000" b="1" i="1" spc="-150" dirty="0">
              <a:latin typeface="Tahoma" panose="020B0604030504040204" pitchFamily="34" charset="0"/>
              <a:ea typeface="Tahoma" panose="020B0604030504040204" pitchFamily="34" charset="0"/>
              <a:cs typeface="Tahoma" panose="020B0604030504040204" pitchFamily="34" charset="0"/>
            </a:endParaRPr>
          </a:p>
        </p:txBody>
      </p:sp>
      <p:sp>
        <p:nvSpPr>
          <p:cNvPr id="4" name="Snip Diagonal Corner Rectangle 1"/>
          <p:cNvSpPr/>
          <p:nvPr/>
        </p:nvSpPr>
        <p:spPr>
          <a:xfrm>
            <a:off x="3327374" y="5085184"/>
            <a:ext cx="5816626" cy="1152128"/>
          </a:xfrm>
          <a:prstGeom prst="snip2DiagRect">
            <a:avLst/>
          </a:prstGeom>
          <a:solidFill>
            <a:schemeClr val="accent3">
              <a:lumMod val="40000"/>
              <a:lumOff val="6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8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12. ΚΡΗΤΗ</a:t>
            </a:r>
            <a:endParaRPr lang="en-GB" sz="28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8289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ΤΕΚΤΟΝΙΚΟ ΚΑΘΕΣΤΩΣ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28666" y="1196752"/>
            <a:ext cx="8352928" cy="5262979"/>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Η λεκάνη της ΒΔ Κρήτης υποδιαιρείται σε τρεις βασικές </a:t>
            </a:r>
            <a:r>
              <a:rPr lang="el-GR" sz="2800" dirty="0" err="1" smtClean="0">
                <a:latin typeface="Tahoma" panose="020B0604030504040204" pitchFamily="34" charset="0"/>
                <a:ea typeface="Tahoma" panose="020B0604030504040204" pitchFamily="34" charset="0"/>
                <a:cs typeface="Tahoma" panose="020B0604030504040204" pitchFamily="34" charset="0"/>
              </a:rPr>
              <a:t>υπολεκάνες</a:t>
            </a:r>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Την λεκάνη του </a:t>
            </a:r>
            <a:r>
              <a:rPr lang="el-GR" sz="2800" b="1" dirty="0" smtClean="0">
                <a:latin typeface="Tahoma" panose="020B0604030504040204" pitchFamily="34" charset="0"/>
                <a:ea typeface="Tahoma" panose="020B0604030504040204" pitchFamily="34" charset="0"/>
                <a:cs typeface="Tahoma" panose="020B0604030504040204" pitchFamily="34" charset="0"/>
              </a:rPr>
              <a:t>Πλατάνου</a:t>
            </a:r>
            <a:endParaRPr lang="el-GR" sz="2800"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Την λεκάνη του </a:t>
            </a:r>
            <a:r>
              <a:rPr lang="el-GR" sz="2800" b="1" dirty="0" err="1" smtClean="0">
                <a:latin typeface="Tahoma" panose="020B0604030504040204" pitchFamily="34" charset="0"/>
                <a:ea typeface="Tahoma" panose="020B0604030504040204" pitchFamily="34" charset="0"/>
                <a:cs typeface="Tahoma" panose="020B0604030504040204" pitchFamily="34" charset="0"/>
              </a:rPr>
              <a:t>Καστελλίου</a:t>
            </a:r>
            <a:endParaRPr lang="el-GR" sz="2800" b="1"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Την λεκάνη του </a:t>
            </a:r>
            <a:r>
              <a:rPr lang="el-GR" sz="2800" b="1" dirty="0" err="1" smtClean="0">
                <a:latin typeface="Tahoma" panose="020B0604030504040204" pitchFamily="34" charset="0"/>
                <a:ea typeface="Tahoma" panose="020B0604030504040204" pitchFamily="34" charset="0"/>
                <a:cs typeface="Tahoma" panose="020B0604030504040204" pitchFamily="34" charset="0"/>
              </a:rPr>
              <a:t>Μάλεμε</a:t>
            </a:r>
            <a:endParaRPr lang="el-GR" sz="2800" b="1" dirty="0" smtClean="0">
              <a:latin typeface="Tahoma" panose="020B0604030504040204" pitchFamily="34" charset="0"/>
              <a:ea typeface="Tahoma" panose="020B0604030504040204" pitchFamily="34" charset="0"/>
              <a:cs typeface="Tahoma" panose="020B0604030504040204" pitchFamily="34" charset="0"/>
            </a:endParaRPr>
          </a:p>
          <a:p>
            <a:pPr algn="just"/>
            <a:endParaRPr lang="el-GR" sz="2800" b="1"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Η Κρήτη βρίσκεται σε απόσταση ~90χλμ από το ελληνικό τόξο, ενώ οι παραπάνω λεκάνες βρίσκονται νότια του κόλπου των Χανίων/ </a:t>
            </a:r>
            <a:endParaRPr lang="el-GR" sz="2800"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140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 Θέση περιεχομένου"/>
          <p:cNvPicPr>
            <a:picLocks noGrp="1"/>
          </p:cNvPicPr>
          <p:nvPr>
            <p:ph idx="1"/>
          </p:nvPr>
        </p:nvPicPr>
        <p:blipFill>
          <a:blip r:embed="rId2" cstate="print"/>
          <a:srcRect l="10822" t="5541" r="10371" b="11082"/>
          <a:stretch>
            <a:fillRect/>
          </a:stretch>
        </p:blipFill>
        <p:spPr bwMode="auto">
          <a:xfrm rot="5400000">
            <a:off x="1740157" y="-915009"/>
            <a:ext cx="5616626" cy="8544004"/>
          </a:xfrm>
          <a:prstGeom prst="rect">
            <a:avLst/>
          </a:prstGeom>
          <a:noFill/>
          <a:ln w="9525">
            <a:noFill/>
            <a:miter lim="800000"/>
            <a:headEnd/>
            <a:tailEnd/>
          </a:ln>
        </p:spPr>
      </p:pic>
    </p:spTree>
    <p:extLst>
      <p:ext uri="{BB962C8B-B14F-4D97-AF65-F5344CB8AC3E}">
        <p14:creationId xmlns:p14="http://schemas.microsoft.com/office/powerpoint/2010/main" val="2391945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ΤΕΚΤΟΝΙΚΟ ΚΑΘΕΣΤΩΣ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4" name="2 - Θέση περιεχομένου"/>
          <p:cNvSpPr>
            <a:spLocks noGrp="1"/>
          </p:cNvSpPr>
          <p:nvPr>
            <p:ph idx="1"/>
          </p:nvPr>
        </p:nvSpPr>
        <p:spPr>
          <a:xfrm>
            <a:off x="107504" y="908720"/>
            <a:ext cx="8856984" cy="5688632"/>
          </a:xfrm>
        </p:spPr>
        <p:txBody>
          <a:bodyPr>
            <a:normAutofit fontScale="85000" lnSpcReduction="20000"/>
          </a:bodyPr>
          <a:lstStyle/>
          <a:p>
            <a:pPr lvl="0" algn="just"/>
            <a:r>
              <a:rPr lang="el-GR" dirty="0" smtClean="0">
                <a:latin typeface="Tahoma" panose="020B0604030504040204" pitchFamily="34" charset="0"/>
                <a:ea typeface="Tahoma" panose="020B0604030504040204" pitchFamily="34" charset="0"/>
                <a:cs typeface="Tahoma" panose="020B0604030504040204" pitchFamily="34" charset="0"/>
              </a:rPr>
              <a:t>Η κύρια διεύθυνση των κανονικών ρηγμάτων, που χωρίζει και οριοθετεί την περιοχή στις τρεις αυτές </a:t>
            </a:r>
            <a:r>
              <a:rPr lang="el-GR" dirty="0" err="1" smtClean="0">
                <a:latin typeface="Tahoma" panose="020B0604030504040204" pitchFamily="34" charset="0"/>
                <a:ea typeface="Tahoma" panose="020B0604030504040204" pitchFamily="34" charset="0"/>
                <a:cs typeface="Tahoma" panose="020B0604030504040204" pitchFamily="34" charset="0"/>
              </a:rPr>
              <a:t>υπολεκάνες</a:t>
            </a:r>
            <a:r>
              <a:rPr lang="el-GR" dirty="0" smtClean="0">
                <a:latin typeface="Tahoma" panose="020B0604030504040204" pitchFamily="34" charset="0"/>
                <a:ea typeface="Tahoma" panose="020B0604030504040204" pitchFamily="34" charset="0"/>
                <a:cs typeface="Tahoma" panose="020B0604030504040204" pitchFamily="34" charset="0"/>
              </a:rPr>
              <a:t>, είναι βόρεια-βορειοανατολική.</a:t>
            </a:r>
          </a:p>
          <a:p>
            <a:pPr lvl="0" algn="just"/>
            <a:r>
              <a:rPr lang="el-GR" dirty="0" smtClean="0">
                <a:latin typeface="Tahoma" panose="020B0604030504040204" pitchFamily="34" charset="0"/>
                <a:ea typeface="Tahoma" panose="020B0604030504040204" pitchFamily="34" charset="0"/>
                <a:cs typeface="Tahoma" panose="020B0604030504040204" pitchFamily="34" charset="0"/>
              </a:rPr>
              <a:t>Η λεπτομερής εξέτασή τους έδειξε πως όλα τα βόρειας-βορειοανατολικής διεύθυνσης ρήγματα εξαιτίας της αλλαγής της διεύθυνσης κλίσης δημιουργούν τάφρους και κέρατα και είναι φυσικά η αιτία κατακερματισμού της περιοχής και η δημιουργία των τριών </a:t>
            </a:r>
            <a:r>
              <a:rPr lang="el-GR" dirty="0" err="1" smtClean="0">
                <a:latin typeface="Tahoma" panose="020B0604030504040204" pitchFamily="34" charset="0"/>
                <a:ea typeface="Tahoma" panose="020B0604030504040204" pitchFamily="34" charset="0"/>
                <a:cs typeface="Tahoma" panose="020B0604030504040204" pitchFamily="34" charset="0"/>
              </a:rPr>
              <a:t>υπολεκανών</a:t>
            </a:r>
            <a:r>
              <a:rPr lang="el-GR" dirty="0" smtClean="0">
                <a:latin typeface="Tahoma" panose="020B0604030504040204" pitchFamily="34" charset="0"/>
                <a:ea typeface="Tahoma" panose="020B0604030504040204" pitchFamily="34" charset="0"/>
                <a:cs typeface="Tahoma" panose="020B0604030504040204" pitchFamily="34" charset="0"/>
              </a:rPr>
              <a:t>.</a:t>
            </a:r>
            <a:r>
              <a:rPr lang="el-GR" b="1" dirty="0" smtClean="0">
                <a:latin typeface="Tahoma" panose="020B0604030504040204" pitchFamily="34" charset="0"/>
                <a:ea typeface="Tahoma" panose="020B0604030504040204" pitchFamily="34" charset="0"/>
                <a:cs typeface="Tahoma" panose="020B0604030504040204" pitchFamily="34" charset="0"/>
              </a:rPr>
              <a:t> </a:t>
            </a:r>
          </a:p>
          <a:p>
            <a:pPr lvl="0" algn="just"/>
            <a:r>
              <a:rPr lang="el-GR" dirty="0" smtClean="0">
                <a:latin typeface="Tahoma" panose="020B0604030504040204" pitchFamily="34" charset="0"/>
                <a:ea typeface="Tahoma" panose="020B0604030504040204" pitchFamily="34" charset="0"/>
                <a:cs typeface="Tahoma" panose="020B0604030504040204" pitchFamily="34" charset="0"/>
              </a:rPr>
              <a:t>Πιο συγκεκριμένα, στην </a:t>
            </a:r>
            <a:r>
              <a:rPr lang="el-GR" b="1"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b="1" dirty="0" smtClean="0">
                <a:latin typeface="Tahoma" panose="020B0604030504040204" pitchFamily="34" charset="0"/>
                <a:ea typeface="Tahoma" panose="020B0604030504040204" pitchFamily="34" charset="0"/>
                <a:cs typeface="Tahoma" panose="020B0604030504040204" pitchFamily="34" charset="0"/>
              </a:rPr>
              <a:t> του Πλατάνου </a:t>
            </a:r>
            <a:r>
              <a:rPr lang="el-GR" dirty="0" smtClean="0">
                <a:latin typeface="Tahoma" panose="020B0604030504040204" pitchFamily="34" charset="0"/>
                <a:ea typeface="Tahoma" panose="020B0604030504040204" pitchFamily="34" charset="0"/>
                <a:cs typeface="Tahoma" panose="020B0604030504040204" pitchFamily="34" charset="0"/>
              </a:rPr>
              <a:t>καθώς επίσης και στην </a:t>
            </a:r>
            <a:r>
              <a:rPr lang="el-GR" b="1"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b="1" dirty="0" smtClean="0">
                <a:latin typeface="Tahoma" panose="020B0604030504040204" pitchFamily="34" charset="0"/>
                <a:ea typeface="Tahoma" panose="020B0604030504040204" pitchFamily="34" charset="0"/>
                <a:cs typeface="Tahoma" panose="020B0604030504040204" pitchFamily="34" charset="0"/>
              </a:rPr>
              <a:t> του </a:t>
            </a:r>
            <a:r>
              <a:rPr lang="el-GR" b="1" dirty="0" err="1" smtClean="0">
                <a:latin typeface="Tahoma" panose="020B0604030504040204" pitchFamily="34" charset="0"/>
                <a:ea typeface="Tahoma" panose="020B0604030504040204" pitchFamily="34" charset="0"/>
                <a:cs typeface="Tahoma" panose="020B0604030504040204" pitchFamily="34" charset="0"/>
              </a:rPr>
              <a:t>Καστελλίου</a:t>
            </a:r>
            <a:r>
              <a:rPr lang="el-GR" b="1" dirty="0" smtClean="0">
                <a:latin typeface="Tahoma" panose="020B0604030504040204" pitchFamily="34" charset="0"/>
                <a:ea typeface="Tahoma" panose="020B0604030504040204" pitchFamily="34" charset="0"/>
                <a:cs typeface="Tahoma" panose="020B0604030504040204" pitchFamily="34" charset="0"/>
              </a:rPr>
              <a:t> </a:t>
            </a:r>
            <a:r>
              <a:rPr lang="el-GR" dirty="0" smtClean="0">
                <a:latin typeface="Tahoma" panose="020B0604030504040204" pitchFamily="34" charset="0"/>
                <a:ea typeface="Tahoma" panose="020B0604030504040204" pitchFamily="34" charset="0"/>
                <a:cs typeface="Tahoma" panose="020B0604030504040204" pitchFamily="34" charset="0"/>
              </a:rPr>
              <a:t>παρουσιάζονται δύο ρήγματα μετασχηματισμού δυτικής-βορειοδυτικής διεύθυνσης, ενώ στην </a:t>
            </a:r>
            <a:r>
              <a:rPr lang="el-GR" b="1"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b="1" dirty="0" smtClean="0">
                <a:latin typeface="Tahoma" panose="020B0604030504040204" pitchFamily="34" charset="0"/>
                <a:ea typeface="Tahoma" panose="020B0604030504040204" pitchFamily="34" charset="0"/>
                <a:cs typeface="Tahoma" panose="020B0604030504040204" pitchFamily="34" charset="0"/>
              </a:rPr>
              <a:t> του </a:t>
            </a:r>
            <a:r>
              <a:rPr lang="el-GR" b="1" dirty="0" err="1" smtClean="0">
                <a:latin typeface="Tahoma" panose="020B0604030504040204" pitchFamily="34" charset="0"/>
                <a:ea typeface="Tahoma" panose="020B0604030504040204" pitchFamily="34" charset="0"/>
                <a:cs typeface="Tahoma" panose="020B0604030504040204" pitchFamily="34" charset="0"/>
              </a:rPr>
              <a:t>Μάλεμε</a:t>
            </a:r>
            <a:r>
              <a:rPr lang="el-GR" dirty="0" smtClean="0">
                <a:latin typeface="Tahoma" panose="020B0604030504040204" pitchFamily="34" charset="0"/>
                <a:ea typeface="Tahoma" panose="020B0604030504040204" pitchFamily="34" charset="0"/>
                <a:cs typeface="Tahoma" panose="020B0604030504040204" pitchFamily="34" charset="0"/>
              </a:rPr>
              <a:t> παρουσιάζονται δύο ρήματα μετασχηματισμού βορειοανατολικής διεύθυνσης .</a:t>
            </a: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9576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ΤΕΚΤΟΝΙΚΟ ΚΑΘΕΣΤΩΣ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251520" y="953344"/>
            <a:ext cx="8208912" cy="5355976"/>
          </a:xfrm>
        </p:spPr>
        <p:txBody>
          <a:bodyPr>
            <a:noAutofit/>
          </a:bodyPr>
          <a:lstStyle/>
          <a:p>
            <a:pPr algn="just"/>
            <a:r>
              <a:rPr lang="el-GR" sz="2400" dirty="0" smtClean="0">
                <a:latin typeface="Tahoma" panose="020B0604030504040204" pitchFamily="34" charset="0"/>
                <a:ea typeface="Tahoma" panose="020B0604030504040204" pitchFamily="34" charset="0"/>
                <a:cs typeface="Tahoma" panose="020B0604030504040204" pitchFamily="34" charset="0"/>
              </a:rPr>
              <a:t>Στην </a:t>
            </a:r>
            <a:r>
              <a:rPr lang="el-GR" sz="2400" b="1"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sz="2400" b="1" dirty="0" smtClean="0">
                <a:latin typeface="Tahoma" panose="020B0604030504040204" pitchFamily="34" charset="0"/>
                <a:ea typeface="Tahoma" panose="020B0604030504040204" pitchFamily="34" charset="0"/>
                <a:cs typeface="Tahoma" panose="020B0604030504040204" pitchFamily="34" charset="0"/>
              </a:rPr>
              <a:t> του Πλατάνου</a:t>
            </a:r>
            <a:r>
              <a:rPr lang="el-GR" sz="2400" dirty="0" smtClean="0">
                <a:latin typeface="Tahoma" panose="020B0604030504040204" pitchFamily="34" charset="0"/>
                <a:ea typeface="Tahoma" panose="020B0604030504040204" pitchFamily="34" charset="0"/>
                <a:cs typeface="Tahoma" panose="020B0604030504040204" pitchFamily="34" charset="0"/>
              </a:rPr>
              <a:t> σχηματίζεται μιας ασύμμετρης μορφής λεκάνη λόγω της παρουσίας ενός ρήγματος στα ανατολικά περιθώριά της. </a:t>
            </a: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Το ρήγμα αυτό ωστόσο ήταν ανενεργό κατά την περίοδο του </a:t>
            </a:r>
            <a:r>
              <a:rPr lang="el-GR" sz="2400" dirty="0" err="1" smtClean="0">
                <a:latin typeface="Tahoma" panose="020B0604030504040204" pitchFamily="34" charset="0"/>
                <a:ea typeface="Tahoma" panose="020B0604030504040204" pitchFamily="34" charset="0"/>
                <a:cs typeface="Tahoma" panose="020B0604030504040204" pitchFamily="34" charset="0"/>
              </a:rPr>
              <a:t>Πλειοκαίνου</a:t>
            </a:r>
            <a:r>
              <a:rPr lang="el-GR" sz="2400" dirty="0" smtClean="0">
                <a:latin typeface="Tahoma" panose="020B0604030504040204" pitchFamily="34" charset="0"/>
                <a:ea typeface="Tahoma" panose="020B0604030504040204" pitchFamily="34" charset="0"/>
                <a:cs typeface="Tahoma" panose="020B0604030504040204" pitchFamily="34" charset="0"/>
              </a:rPr>
              <a:t>, αλλά κατά την περίοδο του Πλειστοκαίνου ενεργοποιήθηκε ξανά.</a:t>
            </a: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Στην </a:t>
            </a:r>
            <a:r>
              <a:rPr lang="el-GR" sz="2400" b="1" dirty="0" err="1" smtClean="0">
                <a:latin typeface="Tahoma" panose="020B0604030504040204" pitchFamily="34" charset="0"/>
                <a:ea typeface="Tahoma" panose="020B0604030504040204" pitchFamily="34" charset="0"/>
                <a:cs typeface="Tahoma" panose="020B0604030504040204" pitchFamily="34" charset="0"/>
              </a:rPr>
              <a:t>υπολεκάνη</a:t>
            </a:r>
            <a:r>
              <a:rPr lang="el-GR" sz="2400" b="1" dirty="0" smtClean="0">
                <a:latin typeface="Tahoma" panose="020B0604030504040204" pitchFamily="34" charset="0"/>
                <a:ea typeface="Tahoma" panose="020B0604030504040204" pitchFamily="34" charset="0"/>
                <a:cs typeface="Tahoma" panose="020B0604030504040204" pitchFamily="34" charset="0"/>
              </a:rPr>
              <a:t> του </a:t>
            </a:r>
            <a:r>
              <a:rPr lang="el-GR" sz="2400" b="1" dirty="0" err="1" smtClean="0">
                <a:latin typeface="Tahoma" panose="020B0604030504040204" pitchFamily="34" charset="0"/>
                <a:ea typeface="Tahoma" panose="020B0604030504040204" pitchFamily="34" charset="0"/>
                <a:cs typeface="Tahoma" panose="020B0604030504040204" pitchFamily="34" charset="0"/>
              </a:rPr>
              <a:t>Καστελλίου</a:t>
            </a:r>
            <a:r>
              <a:rPr lang="el-GR" sz="2400" dirty="0" smtClean="0">
                <a:latin typeface="Tahoma" panose="020B0604030504040204" pitchFamily="34" charset="0"/>
                <a:ea typeface="Tahoma" panose="020B0604030504040204" pitchFamily="34" charset="0"/>
                <a:cs typeface="Tahoma" panose="020B0604030504040204" pitchFamily="34" charset="0"/>
              </a:rPr>
              <a:t> υπάρχουν παρόμοιας διεύθυνσης ρήγματα και στα ανατολικά αλλά και στα δυτικά περιθώρια, που όμως η τεκτονική τους δραστηριότητα μετανάστευσε προς το κέντρο της κατά τη διάρκεια του </a:t>
            </a:r>
            <a:r>
              <a:rPr lang="el-GR" sz="2400" dirty="0" err="1" smtClean="0">
                <a:latin typeface="Tahoma" panose="020B0604030504040204" pitchFamily="34" charset="0"/>
                <a:ea typeface="Tahoma" panose="020B0604030504040204" pitchFamily="34" charset="0"/>
                <a:cs typeface="Tahoma" panose="020B0604030504040204" pitchFamily="34" charset="0"/>
              </a:rPr>
              <a:t>Μεσσηνίου</a:t>
            </a:r>
            <a:r>
              <a:rPr lang="el-GR" sz="24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95635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ΤΕΚΤΟΝΙΚΟ ΚΑΘΕΣΤΩΣ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5" name="2 - Θέση περιεχομένου"/>
          <p:cNvSpPr>
            <a:spLocks noGrp="1"/>
          </p:cNvSpPr>
          <p:nvPr>
            <p:ph idx="1"/>
          </p:nvPr>
        </p:nvSpPr>
        <p:spPr>
          <a:xfrm>
            <a:off x="251520" y="1052736"/>
            <a:ext cx="8208912" cy="5355976"/>
          </a:xfrm>
        </p:spPr>
        <p:txBody>
          <a:bodyPr>
            <a:noAutofit/>
          </a:bodyPr>
          <a:lstStyle/>
          <a:p>
            <a:pPr algn="just"/>
            <a:r>
              <a:rPr lang="el-GR" sz="2400" dirty="0">
                <a:latin typeface="Tahoma" panose="020B0604030504040204" pitchFamily="34" charset="0"/>
                <a:ea typeface="Tahoma" panose="020B0604030504040204" pitchFamily="34" charset="0"/>
                <a:cs typeface="Tahoma" panose="020B0604030504040204" pitchFamily="34" charset="0"/>
              </a:rPr>
              <a:t>Η εξέλιξη της </a:t>
            </a:r>
            <a:r>
              <a:rPr lang="el-GR" sz="2400" dirty="0" err="1">
                <a:latin typeface="Tahoma" panose="020B0604030504040204" pitchFamily="34" charset="0"/>
                <a:ea typeface="Tahoma" panose="020B0604030504040204" pitchFamily="34" charset="0"/>
                <a:cs typeface="Tahoma" panose="020B0604030504040204" pitchFamily="34" charset="0"/>
              </a:rPr>
              <a:t>υπολεκάνης</a:t>
            </a:r>
            <a:r>
              <a:rPr lang="el-GR" sz="2400" dirty="0">
                <a:latin typeface="Tahoma" panose="020B0604030504040204" pitchFamily="34" charset="0"/>
                <a:ea typeface="Tahoma" panose="020B0604030504040204" pitchFamily="34" charset="0"/>
                <a:cs typeface="Tahoma" panose="020B0604030504040204" pitchFamily="34" charset="0"/>
              </a:rPr>
              <a:t> επηρεάστηκε και παρήγαγε μια περιορισμένη λεκάνη όπου σχηματίστηκε η γύψος. Τα ρήγματα αυτά δεν φαίνονται στην επιφάνεια. </a:t>
            </a:r>
          </a:p>
          <a:p>
            <a:pPr algn="just"/>
            <a:r>
              <a:rPr lang="el-GR" sz="2400" dirty="0">
                <a:latin typeface="Tahoma" panose="020B0604030504040204" pitchFamily="34" charset="0"/>
                <a:ea typeface="Tahoma" panose="020B0604030504040204" pitchFamily="34" charset="0"/>
                <a:cs typeface="Tahoma" panose="020B0604030504040204" pitchFamily="34" charset="0"/>
              </a:rPr>
              <a:t>Τέλος, </a:t>
            </a:r>
            <a:r>
              <a:rPr lang="el-GR" sz="2400" b="1" dirty="0">
                <a:latin typeface="Tahoma" panose="020B0604030504040204" pitchFamily="34" charset="0"/>
                <a:ea typeface="Tahoma" panose="020B0604030504040204" pitchFamily="34" charset="0"/>
                <a:cs typeface="Tahoma" panose="020B0604030504040204" pitchFamily="34" charset="0"/>
              </a:rPr>
              <a:t>στην </a:t>
            </a:r>
            <a:r>
              <a:rPr lang="el-GR" sz="2400" b="1" dirty="0" err="1">
                <a:latin typeface="Tahoma" panose="020B0604030504040204" pitchFamily="34" charset="0"/>
                <a:ea typeface="Tahoma" panose="020B0604030504040204" pitchFamily="34" charset="0"/>
                <a:cs typeface="Tahoma" panose="020B0604030504040204" pitchFamily="34" charset="0"/>
              </a:rPr>
              <a:t>υπολεκάνη</a:t>
            </a:r>
            <a:r>
              <a:rPr lang="el-GR" sz="2400" b="1" dirty="0">
                <a:latin typeface="Tahoma" panose="020B0604030504040204" pitchFamily="34" charset="0"/>
                <a:ea typeface="Tahoma" panose="020B0604030504040204" pitchFamily="34" charset="0"/>
                <a:cs typeface="Tahoma" panose="020B0604030504040204" pitchFamily="34" charset="0"/>
              </a:rPr>
              <a:t> του </a:t>
            </a:r>
            <a:r>
              <a:rPr lang="el-GR" sz="2400" b="1" dirty="0" err="1">
                <a:latin typeface="Tahoma" panose="020B0604030504040204" pitchFamily="34" charset="0"/>
                <a:ea typeface="Tahoma" panose="020B0604030504040204" pitchFamily="34" charset="0"/>
                <a:cs typeface="Tahoma" panose="020B0604030504040204" pitchFamily="34" charset="0"/>
              </a:rPr>
              <a:t>Μάλεμε</a:t>
            </a:r>
            <a:r>
              <a:rPr lang="el-GR" sz="2400" dirty="0">
                <a:latin typeface="Tahoma" panose="020B0604030504040204" pitchFamily="34" charset="0"/>
                <a:ea typeface="Tahoma" panose="020B0604030504040204" pitchFamily="34" charset="0"/>
                <a:cs typeface="Tahoma" panose="020B0604030504040204" pitchFamily="34" charset="0"/>
              </a:rPr>
              <a:t> αυτά τα ρήγματα βρίσκονται στα δυτικά περιθώρια και η τεκτονική δραστηριότητα του ενεργού ρήγματος μετανάστευσε ανατολικά με την πάροδο του χρόνου. Το ρήγμα έχει </a:t>
            </a:r>
            <a:r>
              <a:rPr lang="el-GR" sz="2400" dirty="0" err="1">
                <a:latin typeface="Tahoma" panose="020B0604030504040204" pitchFamily="34" charset="0"/>
                <a:ea typeface="Tahoma" panose="020B0604030504040204" pitchFamily="34" charset="0"/>
                <a:cs typeface="Tahoma" panose="020B0604030504040204" pitchFamily="34" charset="0"/>
              </a:rPr>
              <a:t>λιστρική</a:t>
            </a:r>
            <a:r>
              <a:rPr lang="el-GR" sz="2400" dirty="0">
                <a:latin typeface="Tahoma" panose="020B0604030504040204" pitchFamily="34" charset="0"/>
                <a:ea typeface="Tahoma" panose="020B0604030504040204" pitchFamily="34" charset="0"/>
                <a:cs typeface="Tahoma" panose="020B0604030504040204" pitchFamily="34" charset="0"/>
              </a:rPr>
              <a:t> γεωμετρία καθώς τα ιζήματα έχουν ασύμμετρες βυθίσεις (σφήνες).</a:t>
            </a:r>
          </a:p>
          <a:p>
            <a:pPr algn="just"/>
            <a:r>
              <a:rPr lang="el-GR" sz="2400" dirty="0">
                <a:latin typeface="Tahoma" panose="020B0604030504040204" pitchFamily="34" charset="0"/>
                <a:ea typeface="Tahoma" panose="020B0604030504040204" pitchFamily="34" charset="0"/>
                <a:cs typeface="Tahoma" panose="020B0604030504040204" pitchFamily="34" charset="0"/>
              </a:rPr>
              <a:t>Στην ουσία, οι </a:t>
            </a:r>
            <a:r>
              <a:rPr lang="el-GR" sz="2400" dirty="0" err="1">
                <a:latin typeface="Tahoma" panose="020B0604030504040204" pitchFamily="34" charset="0"/>
                <a:ea typeface="Tahoma" panose="020B0604030504040204" pitchFamily="34" charset="0"/>
                <a:cs typeface="Tahoma" panose="020B0604030504040204" pitchFamily="34" charset="0"/>
              </a:rPr>
              <a:t>υπολεκάνες</a:t>
            </a:r>
            <a:r>
              <a:rPr lang="el-GR" sz="2400" dirty="0">
                <a:latin typeface="Tahoma" panose="020B0604030504040204" pitchFamily="34" charset="0"/>
                <a:ea typeface="Tahoma" panose="020B0604030504040204" pitchFamily="34" charset="0"/>
                <a:cs typeface="Tahoma" panose="020B0604030504040204" pitchFamily="34" charset="0"/>
              </a:rPr>
              <a:t> που μελετάμε αναπτύσσονται ανάμεσα σε δύο ρήγματα.</a:t>
            </a:r>
            <a:endParaRPr lang="el-G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0737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6449</TotalTime>
  <Words>1943</Words>
  <Application>Microsoft Office PowerPoint</Application>
  <PresentationFormat>Προβολή στην οθόνη (4:3)</PresentationFormat>
  <Paragraphs>114</Paragraphs>
  <Slides>26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ΑΝΑΛΥΣΗ ΙΖΗΜΑΤΟΓΕΝΩΝ ΛΕΚΑΝΩΝ</vt:lpstr>
      <vt:lpstr>Άδειες Χρήσης</vt:lpstr>
      <vt:lpstr>Χρηματοδότηση</vt:lpstr>
      <vt:lpstr>Παρουσίαση του PowerPoint</vt:lpstr>
      <vt:lpstr>ΤΕΚΤΟΝΙΚΟ ΚΑΘΕΣΤΩΣ</vt:lpstr>
      <vt:lpstr>Παρουσίαση του PowerPoint</vt:lpstr>
      <vt:lpstr>ΤΕΚΤΟΝΙΚΟ ΚΑΘΕΣΤΩΣ</vt:lpstr>
      <vt:lpstr>ΤΕΚΤΟΝΙΚΟ ΚΑΘΕΣΤΩΣ</vt:lpstr>
      <vt:lpstr>ΤΕΚΤΟΝΙΚΟ ΚΑΘΕΣΤΩΣ</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ΙΖΗΜΑΤΟΛΟΓΙΑ-ΕΞΕΛΙΞΗ</vt:lpstr>
      <vt:lpstr>Σημείωμα Αναφοράς</vt:lpstr>
      <vt:lpstr>Σημείωμα Χρήσης Έργων Τρίτων</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Sediment01</cp:lastModifiedBy>
  <cp:revision>249</cp:revision>
  <dcterms:created xsi:type="dcterms:W3CDTF">2011-10-06T07:46:53Z</dcterms:created>
  <dcterms:modified xsi:type="dcterms:W3CDTF">2015-09-10T12:29:45Z</dcterms:modified>
</cp:coreProperties>
</file>