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79" r:id="rId3"/>
    <p:sldId id="380" r:id="rId4"/>
    <p:sldId id="381" r:id="rId5"/>
    <p:sldId id="397" r:id="rId6"/>
    <p:sldId id="398" r:id="rId7"/>
    <p:sldId id="399" r:id="rId8"/>
    <p:sldId id="400" r:id="rId9"/>
    <p:sldId id="341" r:id="rId10"/>
    <p:sldId id="392" r:id="rId11"/>
    <p:sldId id="401" r:id="rId12"/>
    <p:sldId id="347" r:id="rId13"/>
    <p:sldId id="390" r:id="rId14"/>
    <p:sldId id="408" r:id="rId15"/>
    <p:sldId id="409" r:id="rId16"/>
    <p:sldId id="402" r:id="rId17"/>
    <p:sldId id="403" r:id="rId18"/>
    <p:sldId id="404" r:id="rId19"/>
    <p:sldId id="405" r:id="rId20"/>
    <p:sldId id="391" r:id="rId21"/>
    <p:sldId id="393" r:id="rId22"/>
    <p:sldId id="3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92A"/>
    <a:srgbClr val="00B0F0"/>
    <a:srgbClr val="D9DECD"/>
    <a:srgbClr val="EDE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5" d="100"/>
          <a:sy n="85"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7F13DA-B51D-684C-5D00-56D0FB807B1E}"/>
              </a:ext>
            </a:extLst>
          </p:cNvPr>
          <p:cNvSpPr>
            <a:spLocks noGrp="1"/>
          </p:cNvSpPr>
          <p:nvPr>
            <p:ph type="ctrTitle"/>
          </p:nvPr>
        </p:nvSpPr>
        <p:spPr>
          <a:xfrm>
            <a:off x="2415988" y="1595719"/>
            <a:ext cx="7360024" cy="1900516"/>
          </a:xfrm>
        </p:spPr>
        <p:txBody>
          <a:bodyPr/>
          <a:lstStyle/>
          <a:p>
            <a:r>
              <a:rPr lang="el-GR" sz="3200" dirty="0">
                <a:solidFill>
                  <a:schemeClr val="tx1"/>
                </a:solidFill>
                <a:latin typeface="Times New Roman" panose="02020603050405020304" pitchFamily="18" charset="0"/>
                <a:cs typeface="Times New Roman" panose="02020603050405020304" pitchFamily="18" charset="0"/>
              </a:rPr>
              <a:t>Είδη θεάτρου με μουσική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στη νεοελληνική σκηνή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(η οπερέτα, το κωμειδύλλιο,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το δραματικό ειδύλλιο και η επιθεώρηση)</a:t>
            </a:r>
            <a:endParaRPr lang="el-GR" sz="4800"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19B43CFA-66E5-821B-F95B-521E9786FDBA}"/>
              </a:ext>
            </a:extLst>
          </p:cNvPr>
          <p:cNvSpPr>
            <a:spLocks noGrp="1"/>
          </p:cNvSpPr>
          <p:nvPr>
            <p:ph type="subTitle" idx="1"/>
          </p:nvPr>
        </p:nvSpPr>
        <p:spPr>
          <a:xfrm>
            <a:off x="2692398" y="3657597"/>
            <a:ext cx="6815669" cy="1604684"/>
          </a:xfrm>
        </p:spPr>
        <p:txBody>
          <a:bodyPr>
            <a:normAutofit lnSpcReduction="10000"/>
          </a:bodyPr>
          <a:lstStyle/>
          <a:p>
            <a:r>
              <a:rPr lang="el-GR" sz="2000" dirty="0">
                <a:latin typeface="Times New Roman" panose="02020603050405020304" pitchFamily="18" charset="0"/>
                <a:cs typeface="Times New Roman" panose="02020603050405020304" pitchFamily="18" charset="0"/>
              </a:rPr>
              <a:t>Πανεπιστήμιο Πατρών, Τμήμα Θεατρικών Σπουδών</a:t>
            </a:r>
          </a:p>
          <a:p>
            <a:r>
              <a:rPr lang="el-GR" sz="2000" dirty="0">
                <a:latin typeface="Times New Roman" panose="02020603050405020304" pitchFamily="18" charset="0"/>
                <a:cs typeface="Times New Roman" panose="02020603050405020304" pitchFamily="18" charset="0"/>
              </a:rPr>
              <a:t>Εξάμηνο Β΄ </a:t>
            </a:r>
            <a:r>
              <a:rPr lang="el-GR" sz="2000">
                <a:latin typeface="Times New Roman" panose="02020603050405020304" pitchFamily="18" charset="0"/>
                <a:cs typeface="Times New Roman" panose="02020603050405020304" pitchFamily="18" charset="0"/>
              </a:rPr>
              <a:t>- 7</a:t>
            </a:r>
            <a:r>
              <a:rPr lang="el-GR" sz="2000" baseline="30000">
                <a:latin typeface="Times New Roman" panose="02020603050405020304" pitchFamily="18" charset="0"/>
                <a:cs typeface="Times New Roman" panose="02020603050405020304" pitchFamily="18" charset="0"/>
              </a:rPr>
              <a:t>η</a:t>
            </a:r>
            <a:r>
              <a:rPr lang="el-GR" sz="2000">
                <a:latin typeface="Times New Roman" panose="02020603050405020304" pitchFamily="18" charset="0"/>
                <a:cs typeface="Times New Roman" panose="02020603050405020304" pitchFamily="18" charset="0"/>
              </a:rPr>
              <a:t> Συνάντηση</a:t>
            </a:r>
            <a:endParaRPr lang="el-GR" sz="2000" dirty="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1</a:t>
            </a:r>
            <a:r>
              <a:rPr lang="el-GR" sz="2000">
                <a:latin typeface="Times New Roman" panose="02020603050405020304" pitchFamily="18" charset="0"/>
                <a:cs typeface="Times New Roman" panose="02020603050405020304" pitchFamily="18" charset="0"/>
              </a:rPr>
              <a:t>7 Μαΐου </a:t>
            </a:r>
            <a:r>
              <a:rPr lang="el-GR" sz="2000" dirty="0">
                <a:latin typeface="Times New Roman" panose="02020603050405020304" pitchFamily="18" charset="0"/>
                <a:cs typeface="Times New Roman" panose="02020603050405020304" pitchFamily="18" charset="0"/>
              </a:rPr>
              <a:t>2024</a:t>
            </a:r>
          </a:p>
          <a:p>
            <a:r>
              <a:rPr lang="el-GR" sz="2000" dirty="0">
                <a:latin typeface="Times New Roman" panose="02020603050405020304" pitchFamily="18" charset="0"/>
                <a:cs typeface="Times New Roman" panose="02020603050405020304" pitchFamily="18" charset="0"/>
              </a:rPr>
              <a:t>Διδάσκων: Σπύρος Τούλιος</a:t>
            </a:r>
          </a:p>
        </p:txBody>
      </p:sp>
    </p:spTree>
    <p:extLst>
      <p:ext uri="{BB962C8B-B14F-4D97-AF65-F5344CB8AC3E}">
        <p14:creationId xmlns:p14="http://schemas.microsoft.com/office/powerpoint/2010/main" val="251215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Η δικτατορία της 4</a:t>
            </a:r>
            <a:r>
              <a:rPr lang="el-GR" sz="3200" b="1" baseline="30000">
                <a:solidFill>
                  <a:schemeClr val="tx1"/>
                </a:solidFill>
                <a:latin typeface="Times New Roman" panose="02020603050405020304" pitchFamily="18" charset="0"/>
                <a:cs typeface="Times New Roman" panose="02020603050405020304" pitchFamily="18" charset="0"/>
              </a:rPr>
              <a:t>ης</a:t>
            </a:r>
            <a:r>
              <a:rPr lang="el-GR" sz="3200" b="1">
                <a:solidFill>
                  <a:schemeClr val="tx1"/>
                </a:solidFill>
                <a:latin typeface="Times New Roman" panose="02020603050405020304" pitchFamily="18" charset="0"/>
                <a:cs typeface="Times New Roman" panose="02020603050405020304" pitchFamily="18" charset="0"/>
              </a:rPr>
              <a:t> Αυγούστου 1936</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sz="2400">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Η τέχνη μεταβάλλεται σε εθνικιστικό εργαλείο</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Φιλικά διακείμενοι προς το δικτατορικό καθεστώς είναι γνωστοί άνθρωποι του θεάτρου</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Μ. Κοτοπούλη, Θ. Συναδινός, Τ. Μωραϊτίνης, Σ. Μελάς, Κ. Μπαστιάς</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Δημιουργούνται θεατρικοί οργανισμοί ελεγχόμενοι από το κράτος</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«Άρματα Θέσπιδος», «Ημικρατικό θέατρο της Μαρίκας Κοτοπούλη», «Θέατρο του 			Λαού» στο θέατρο «Αλίκης», Βασιλικό Θέατρο Θεσσαλονίκης, Λυρική Σκηνή</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Σκληρή λογοκρισία - τρομοκρατία</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sz="2000" b="0" i="0" u="none" strike="noStrike" baseline="0">
                <a:solidFill>
                  <a:srgbClr val="000000"/>
                </a:solidFill>
                <a:latin typeface="Times New Roman" panose="02020603050405020304" pitchFamily="18" charset="0"/>
              </a:rPr>
              <a:t>Α.Ν. 446 «περί θεάτρου» της 25ης Ιανουαρίου 1937 - «απαγορεύεται η από σκηνής διδασκαλία θε-	ατρικών έργων ων το περιεχόμενο, αι εικόνες και ο τρόπος της αποδόσεως εν γένει 1) προσβάλλου-	σι τα δημόσια ήθη ή οπωσδήποτε καθάπτονται της χριστιανικής θρησκείας και γενικώς τα οπωσδή-	ποτε κρινόμενα ακατάλληλα ή επιβλαβή διά το κοινόν, 2) αποβλέπουσιν εις τον προπαγανδισμόν 	των κομμουνιστικών ή άλλων ανατρεπτικών ιδεών» (Α.Ν. 446/1937, ΦΕΚ 23/Α/25.1.1937) </a:t>
            </a:r>
            <a:endParaRPr lang="el-GR" sz="2000" dirty="0">
              <a:solidFill>
                <a:schemeClr val="tx1"/>
              </a:solidFill>
              <a:latin typeface="Times New Roman" panose="02020603050405020304" pitchFamily="18"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4D969621-4AC7-41A9-5F78-3B4E41F88459}"/>
              </a:ext>
            </a:extLst>
          </p:cNvPr>
          <p:cNvSpPr/>
          <p:nvPr/>
        </p:nvSpPr>
        <p:spPr>
          <a:xfrm>
            <a:off x="804000" y="6141410"/>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B1CEEACB-B75B-C570-8959-3D4D6E282461}"/>
              </a:ext>
            </a:extLst>
          </p:cNvPr>
          <p:cNvSpPr/>
          <p:nvPr/>
        </p:nvSpPr>
        <p:spPr>
          <a:xfrm>
            <a:off x="808093" y="937569"/>
            <a:ext cx="194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A3B62E0C-C764-5CFF-F942-CF10BA925726}"/>
              </a:ext>
            </a:extLst>
          </p:cNvPr>
          <p:cNvSpPr/>
          <p:nvPr/>
        </p:nvSpPr>
        <p:spPr>
          <a:xfrm>
            <a:off x="9439907" y="937569"/>
            <a:ext cx="194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433F379B-452A-0A0B-3B53-2C354642B383}"/>
              </a:ext>
            </a:extLst>
          </p:cNvPr>
          <p:cNvSpPr/>
          <p:nvPr/>
        </p:nvSpPr>
        <p:spPr>
          <a:xfrm>
            <a:off x="974292" y="144804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a:extLst>
              <a:ext uri="{FF2B5EF4-FFF2-40B4-BE49-F238E27FC236}">
                <a16:creationId xmlns:a16="http://schemas.microsoft.com/office/drawing/2014/main" id="{C02F8CD6-2149-2264-1295-8138187BB19B}"/>
              </a:ext>
            </a:extLst>
          </p:cNvPr>
          <p:cNvSpPr/>
          <p:nvPr/>
        </p:nvSpPr>
        <p:spPr>
          <a:xfrm>
            <a:off x="974292" y="1930311"/>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βάλ 8">
            <a:extLst>
              <a:ext uri="{FF2B5EF4-FFF2-40B4-BE49-F238E27FC236}">
                <a16:creationId xmlns:a16="http://schemas.microsoft.com/office/drawing/2014/main" id="{149BC307-F8E5-28E2-EA9B-1BF72030A0DB}"/>
              </a:ext>
            </a:extLst>
          </p:cNvPr>
          <p:cNvSpPr/>
          <p:nvPr/>
        </p:nvSpPr>
        <p:spPr>
          <a:xfrm>
            <a:off x="1439389" y="2381185"/>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Οβάλ 9">
            <a:extLst>
              <a:ext uri="{FF2B5EF4-FFF2-40B4-BE49-F238E27FC236}">
                <a16:creationId xmlns:a16="http://schemas.microsoft.com/office/drawing/2014/main" id="{E2F2EC16-30C7-1841-2213-4158AD84A332}"/>
              </a:ext>
            </a:extLst>
          </p:cNvPr>
          <p:cNvSpPr/>
          <p:nvPr/>
        </p:nvSpPr>
        <p:spPr>
          <a:xfrm>
            <a:off x="975123" y="2894835"/>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Οβάλ 10">
            <a:extLst>
              <a:ext uri="{FF2B5EF4-FFF2-40B4-BE49-F238E27FC236}">
                <a16:creationId xmlns:a16="http://schemas.microsoft.com/office/drawing/2014/main" id="{64C657F0-B639-D593-7F85-492D11D42243}"/>
              </a:ext>
            </a:extLst>
          </p:cNvPr>
          <p:cNvSpPr/>
          <p:nvPr/>
        </p:nvSpPr>
        <p:spPr>
          <a:xfrm>
            <a:off x="1439389" y="336202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Οβάλ 11">
            <a:extLst>
              <a:ext uri="{FF2B5EF4-FFF2-40B4-BE49-F238E27FC236}">
                <a16:creationId xmlns:a16="http://schemas.microsoft.com/office/drawing/2014/main" id="{74C2CAE3-B31D-96C9-2D01-ECA5317D53AC}"/>
              </a:ext>
            </a:extLst>
          </p:cNvPr>
          <p:cNvSpPr/>
          <p:nvPr/>
        </p:nvSpPr>
        <p:spPr>
          <a:xfrm>
            <a:off x="974292" y="4146890"/>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Οβάλ 12">
            <a:extLst>
              <a:ext uri="{FF2B5EF4-FFF2-40B4-BE49-F238E27FC236}">
                <a16:creationId xmlns:a16="http://schemas.microsoft.com/office/drawing/2014/main" id="{D847B8D8-71FE-EDCD-117F-7A2F52B99A8A}"/>
              </a:ext>
            </a:extLst>
          </p:cNvPr>
          <p:cNvSpPr/>
          <p:nvPr/>
        </p:nvSpPr>
        <p:spPr>
          <a:xfrm>
            <a:off x="974292" y="462915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74010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Η δικτατορία της 4</a:t>
            </a:r>
            <a:r>
              <a:rPr lang="el-GR" sz="3200" b="1" baseline="30000">
                <a:solidFill>
                  <a:schemeClr val="tx1"/>
                </a:solidFill>
                <a:latin typeface="Times New Roman" panose="02020603050405020304" pitchFamily="18" charset="0"/>
                <a:cs typeface="Times New Roman" panose="02020603050405020304" pitchFamily="18" charset="0"/>
              </a:rPr>
              <a:t>ης</a:t>
            </a:r>
            <a:r>
              <a:rPr lang="el-GR" sz="3200" b="1">
                <a:solidFill>
                  <a:schemeClr val="tx1"/>
                </a:solidFill>
                <a:latin typeface="Times New Roman" panose="02020603050405020304" pitchFamily="18" charset="0"/>
                <a:cs typeface="Times New Roman" panose="02020603050405020304" pitchFamily="18" charset="0"/>
              </a:rPr>
              <a:t> Αυγούστου 1936</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sz="2400">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Λογοκρισία του ελαφρού μουσικού θεάτρου</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Η Αστυνομία ξεψαχνίζει τα τετράστιχα και τις σκηνές της επιθεώρησης που αφορούν 	πολιτικά πρόσωπα ή προσβάλλουν, σύμφωνα με τον Α.Ν., τη δημόσια αιδώ.</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Συστήνεται με εντολή του υπουργού Εσωτερικών Θεόδωρου Σκυλακάκη λογοτεχνική επι-	τροπή για τα έργα του ελαφρού μουσικού θεάτρου</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Ο Κ. Μπαστιάς συμμερίζεται απολύτως την πατερναλιστική λειτουργία του Καθεστώτος:</a:t>
            </a:r>
          </a:p>
          <a:p>
            <a:pPr marL="0" indent="0" algn="just">
              <a:buNone/>
            </a:pPr>
            <a:r>
              <a:rPr lang="el-GR" sz="2000" b="0" i="0" strike="noStrike" baseline="0">
                <a:solidFill>
                  <a:srgbClr val="000000"/>
                </a:solidFill>
                <a:latin typeface="Times New Roman" panose="02020603050405020304" pitchFamily="18" charset="0"/>
              </a:rPr>
              <a:t>	«…Ένα τεράστιο ξόανο θα ορθώνετο εναντίον κάθε ιδέας προληπτικής λογοκρισίας, το ξόανο της 	τάχα ελευθερίας της σκέψεως. Στο όνομά της […] ημπορούσαν λίγοι άνθρωποι να ασχημονούν, να 	απλώνουν πάνω στη σκηνή τα κοινωνικά έλκη […] να διασύρουν υπολήψεις […]. Η αφιλοσόφητη 	όμως αριστερή διανόηση θα κηρύξη πως αυτή η ελευθερία είναι το μεγαλύτερο αγαθό […]. Γι’ αυ-	τόν τον λόγο ο κυβερνήτης […] δεν εσεβάστηκε αυτό το ξόανο της τάχα πνευματικής ελευθερίας 	μετά την 4η Αυγούστου και σαν νέος Ηρακλής εκκαθάρισε την κόπρο του Αυγείου που μέσα της 	είχε βουτηχτή το λεγόμενον ελαφρό μουσικό θέατρο…»</a:t>
            </a:r>
            <a:endParaRPr lang="el-GR" sz="2000" dirty="0">
              <a:solidFill>
                <a:schemeClr val="tx1"/>
              </a:solidFill>
              <a:latin typeface="Times New Roman" panose="02020603050405020304" pitchFamily="18"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4D969621-4AC7-41A9-5F78-3B4E41F88459}"/>
              </a:ext>
            </a:extLst>
          </p:cNvPr>
          <p:cNvSpPr/>
          <p:nvPr/>
        </p:nvSpPr>
        <p:spPr>
          <a:xfrm>
            <a:off x="804000" y="6105551"/>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B1CEEACB-B75B-C570-8959-3D4D6E282461}"/>
              </a:ext>
            </a:extLst>
          </p:cNvPr>
          <p:cNvSpPr/>
          <p:nvPr/>
        </p:nvSpPr>
        <p:spPr>
          <a:xfrm>
            <a:off x="808093" y="937569"/>
            <a:ext cx="194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A3B62E0C-C764-5CFF-F942-CF10BA925726}"/>
              </a:ext>
            </a:extLst>
          </p:cNvPr>
          <p:cNvSpPr/>
          <p:nvPr/>
        </p:nvSpPr>
        <p:spPr>
          <a:xfrm>
            <a:off x="9439907" y="937569"/>
            <a:ext cx="194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433F379B-452A-0A0B-3B53-2C354642B383}"/>
              </a:ext>
            </a:extLst>
          </p:cNvPr>
          <p:cNvSpPr/>
          <p:nvPr/>
        </p:nvSpPr>
        <p:spPr>
          <a:xfrm>
            <a:off x="974292" y="142445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a:extLst>
              <a:ext uri="{FF2B5EF4-FFF2-40B4-BE49-F238E27FC236}">
                <a16:creationId xmlns:a16="http://schemas.microsoft.com/office/drawing/2014/main" id="{C02F8CD6-2149-2264-1295-8138187BB19B}"/>
              </a:ext>
            </a:extLst>
          </p:cNvPr>
          <p:cNvSpPr/>
          <p:nvPr/>
        </p:nvSpPr>
        <p:spPr>
          <a:xfrm>
            <a:off x="974292" y="1909099"/>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βάλ 8">
            <a:extLst>
              <a:ext uri="{FF2B5EF4-FFF2-40B4-BE49-F238E27FC236}">
                <a16:creationId xmlns:a16="http://schemas.microsoft.com/office/drawing/2014/main" id="{149BC307-F8E5-28E2-EA9B-1BF72030A0DB}"/>
              </a:ext>
            </a:extLst>
          </p:cNvPr>
          <p:cNvSpPr/>
          <p:nvPr/>
        </p:nvSpPr>
        <p:spPr>
          <a:xfrm>
            <a:off x="974292" y="2729497"/>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Οβάλ 9">
            <a:extLst>
              <a:ext uri="{FF2B5EF4-FFF2-40B4-BE49-F238E27FC236}">
                <a16:creationId xmlns:a16="http://schemas.microsoft.com/office/drawing/2014/main" id="{E2F2EC16-30C7-1841-2213-4158AD84A332}"/>
              </a:ext>
            </a:extLst>
          </p:cNvPr>
          <p:cNvSpPr/>
          <p:nvPr/>
        </p:nvSpPr>
        <p:spPr>
          <a:xfrm>
            <a:off x="974292" y="3532387"/>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77316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Εισβολή του Άξονα - Επιθεώρηση και ανανέωση</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sz="2200" b="1">
                <a:solidFill>
                  <a:schemeClr val="tx1"/>
                </a:solidFill>
                <a:latin typeface="Times New Roman" panose="02020603050405020304" pitchFamily="18" charset="0"/>
                <a:cs typeface="Times New Roman" panose="02020603050405020304" pitchFamily="18" charset="0"/>
              </a:rPr>
              <a:t>1940-1941</a:t>
            </a:r>
            <a:r>
              <a:rPr lang="el-GR" sz="2200">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Πλήθος επιθεωρήσεων που αφορούν τη συνθήκη του πολέμου</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16/11 - </a:t>
            </a:r>
            <a:r>
              <a:rPr lang="el-GR" sz="2200" i="1">
                <a:solidFill>
                  <a:schemeClr val="tx1"/>
                </a:solidFill>
                <a:latin typeface="Times New Roman" panose="02020603050405020304" pitchFamily="18" charset="0"/>
                <a:cs typeface="Times New Roman" panose="02020603050405020304" pitchFamily="18" charset="0"/>
              </a:rPr>
              <a:t>Πολεμική Σπίθα					</a:t>
            </a:r>
            <a:r>
              <a:rPr lang="el-GR" sz="2200">
                <a:solidFill>
                  <a:schemeClr val="tx1"/>
                </a:solidFill>
                <a:latin typeface="Times New Roman" panose="02020603050405020304" pitchFamily="18" charset="0"/>
                <a:cs typeface="Times New Roman" panose="02020603050405020304" pitchFamily="18" charset="0"/>
              </a:rPr>
              <a:t>16/1/1941 -</a:t>
            </a:r>
            <a:r>
              <a:rPr lang="el-GR" sz="2200" i="1">
                <a:solidFill>
                  <a:schemeClr val="tx1"/>
                </a:solidFill>
                <a:latin typeface="Times New Roman" panose="02020603050405020304" pitchFamily="18" charset="0"/>
                <a:cs typeface="Times New Roman" panose="02020603050405020304" pitchFamily="18" charset="0"/>
              </a:rPr>
              <a:t>	Μπέλλα Γκρέτσια</a:t>
            </a:r>
            <a:r>
              <a:rPr lang="el-GR" sz="2200">
                <a:solidFill>
                  <a:schemeClr val="tx1"/>
                </a:solidFill>
                <a:latin typeface="Times New Roman" panose="02020603050405020304" pitchFamily="18" charset="0"/>
                <a:cs typeface="Times New Roman" panose="02020603050405020304" pitchFamily="18" charset="0"/>
              </a:rPr>
              <a:t> (ως</a:t>
            </a:r>
            <a:r>
              <a:rPr lang="el-GR" sz="2200" i="1">
                <a:solidFill>
                  <a:schemeClr val="tx1"/>
                </a:solidFill>
                <a:latin typeface="Times New Roman" panose="02020603050405020304" pitchFamily="18" charset="0"/>
                <a:cs typeface="Times New Roman" panose="02020603050405020304" pitchFamily="18" charset="0"/>
              </a:rPr>
              <a:t> </a:t>
            </a:r>
            <a:r>
              <a:rPr lang="el-GR" sz="2200">
                <a:solidFill>
                  <a:schemeClr val="tx1"/>
                </a:solidFill>
                <a:latin typeface="Times New Roman" panose="02020603050405020304" pitchFamily="18" charset="0"/>
                <a:cs typeface="Times New Roman" panose="02020603050405020304" pitchFamily="18" charset="0"/>
              </a:rPr>
              <a:t>τις 18/3)</a:t>
            </a:r>
            <a:r>
              <a:rPr lang="el-GR" sz="2200" i="1">
                <a:solidFill>
                  <a:schemeClr val="tx1"/>
                </a:solidFill>
                <a:latin typeface="Times New Roman" panose="02020603050405020304" pitchFamily="18" charset="0"/>
                <a:cs typeface="Times New Roman" panose="02020603050405020304" pitchFamily="18" charset="0"/>
              </a:rPr>
              <a:t>	</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24/11 - </a:t>
            </a:r>
            <a:r>
              <a:rPr lang="el-GR" sz="2200" i="1">
                <a:solidFill>
                  <a:schemeClr val="tx1"/>
                </a:solidFill>
                <a:latin typeface="Times New Roman" panose="02020603050405020304" pitchFamily="18" charset="0"/>
                <a:cs typeface="Times New Roman" panose="02020603050405020304" pitchFamily="18" charset="0"/>
              </a:rPr>
              <a:t>Αέρα παιδιά						</a:t>
            </a:r>
            <a:r>
              <a:rPr lang="el-GR" sz="2200">
                <a:solidFill>
                  <a:schemeClr val="tx1"/>
                </a:solidFill>
                <a:latin typeface="Times New Roman" panose="02020603050405020304" pitchFamily="18" charset="0"/>
                <a:cs typeface="Times New Roman" panose="02020603050405020304" pitchFamily="18" charset="0"/>
              </a:rPr>
              <a:t>20/3/1941</a:t>
            </a:r>
            <a:r>
              <a:rPr lang="el-GR" sz="2200" i="1">
                <a:solidFill>
                  <a:schemeClr val="tx1"/>
                </a:solidFill>
                <a:latin typeface="Times New Roman" panose="02020603050405020304" pitchFamily="18" charset="0"/>
                <a:cs typeface="Times New Roman" panose="02020603050405020304" pitchFamily="18" charset="0"/>
              </a:rPr>
              <a:t> - Πολεμική Αθήνα</a:t>
            </a:r>
            <a:r>
              <a:rPr lang="el-GR" sz="2200">
                <a:solidFill>
                  <a:schemeClr val="tx1"/>
                </a:solidFill>
                <a:latin typeface="Times New Roman" panose="02020603050405020304" pitchFamily="18" charset="0"/>
                <a:cs typeface="Times New Roman" panose="02020603050405020304" pitchFamily="18" charset="0"/>
              </a:rPr>
              <a:t> (ως τις 16/4</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27/11 - </a:t>
            </a:r>
            <a:r>
              <a:rPr lang="el-GR" sz="2200" i="1">
                <a:solidFill>
                  <a:schemeClr val="tx1"/>
                </a:solidFill>
                <a:latin typeface="Times New Roman" panose="02020603050405020304" pitchFamily="18" charset="0"/>
                <a:cs typeface="Times New Roman" panose="02020603050405020304" pitchFamily="18" charset="0"/>
              </a:rPr>
              <a:t>Πολεμικά Παναθήναια του 1940</a:t>
            </a:r>
            <a:r>
              <a:rPr lang="el-GR" sz="2200">
                <a:solidFill>
                  <a:schemeClr val="tx1"/>
                </a:solidFill>
                <a:latin typeface="Times New Roman" panose="02020603050405020304" pitchFamily="18" charset="0"/>
                <a:cs typeface="Times New Roman" panose="02020603050405020304" pitchFamily="18" charset="0"/>
              </a:rPr>
              <a:t>								  και 20-26/4)</a:t>
            </a:r>
            <a:endParaRPr lang="el-GR" sz="2200" i="1">
              <a:solidFill>
                <a:schemeClr val="tx1"/>
              </a:solidFill>
              <a:latin typeface="Times New Roman" panose="02020603050405020304" pitchFamily="18" charset="0"/>
              <a:cs typeface="Times New Roman" panose="02020603050405020304" pitchFamily="18" charset="0"/>
            </a:endParaRP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28/11 - </a:t>
            </a:r>
            <a:r>
              <a:rPr lang="el-GR" sz="2200" i="1">
                <a:solidFill>
                  <a:schemeClr val="tx1"/>
                </a:solidFill>
                <a:latin typeface="Times New Roman" panose="02020603050405020304" pitchFamily="18" charset="0"/>
                <a:cs typeface="Times New Roman" panose="02020603050405020304" pitchFamily="18" charset="0"/>
              </a:rPr>
              <a:t>Ζαχαρίας ο πατριώτης</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30/11 - </a:t>
            </a:r>
            <a:r>
              <a:rPr lang="el-GR" sz="2200" i="1">
                <a:solidFill>
                  <a:schemeClr val="tx1"/>
                </a:solidFill>
                <a:latin typeface="Times New Roman" panose="02020603050405020304" pitchFamily="18" charset="0"/>
                <a:cs typeface="Times New Roman" panose="02020603050405020304" pitchFamily="18" charset="0"/>
              </a:rPr>
              <a:t>Μολών Λαβέ</a:t>
            </a:r>
            <a:r>
              <a:rPr lang="el-GR" sz="2200">
                <a:solidFill>
                  <a:schemeClr val="tx1"/>
                </a:solidFill>
                <a:latin typeface="Times New Roman" panose="02020603050405020304" pitchFamily="18" charset="0"/>
                <a:cs typeface="Times New Roman" panose="02020603050405020304" pitchFamily="18" charset="0"/>
              </a:rPr>
              <a:t>						Ανεβαίνουν είκοσι πολεμικές επιθεωρήσεις</a:t>
            </a:r>
            <a:endParaRPr lang="el-GR" sz="2200" i="1">
              <a:solidFill>
                <a:schemeClr val="tx1"/>
              </a:solidFill>
              <a:latin typeface="Times New Roman" panose="02020603050405020304" pitchFamily="18" charset="0"/>
              <a:cs typeface="Times New Roman" panose="02020603050405020304" pitchFamily="18" charset="0"/>
            </a:endParaRP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6/12 - </a:t>
            </a:r>
            <a:r>
              <a:rPr lang="el-GR" sz="2200" i="1">
                <a:solidFill>
                  <a:schemeClr val="tx1"/>
                </a:solidFill>
                <a:latin typeface="Times New Roman" panose="02020603050405020304" pitchFamily="18" charset="0"/>
                <a:cs typeface="Times New Roman" panose="02020603050405020304" pitchFamily="18" charset="0"/>
              </a:rPr>
              <a:t>Το τσαρούχι</a:t>
            </a:r>
            <a:r>
              <a:rPr lang="el-GR" sz="2200">
                <a:solidFill>
                  <a:schemeClr val="tx1"/>
                </a:solidFill>
                <a:latin typeface="Times New Roman" panose="02020603050405020304" pitchFamily="18" charset="0"/>
                <a:cs typeface="Times New Roman" panose="02020603050405020304" pitchFamily="18" charset="0"/>
              </a:rPr>
              <a:t>						από την εισβολή της Γερμανίας</a:t>
            </a:r>
            <a:endParaRPr lang="el-GR" sz="2200" i="1">
              <a:solidFill>
                <a:schemeClr val="tx1"/>
              </a:solidFill>
              <a:latin typeface="Times New Roman" panose="02020603050405020304" pitchFamily="18" charset="0"/>
              <a:cs typeface="Times New Roman" panose="02020603050405020304" pitchFamily="18" charset="0"/>
            </a:endParaRP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25/12 - </a:t>
            </a:r>
            <a:r>
              <a:rPr lang="el-GR" sz="2200" i="1">
                <a:solidFill>
                  <a:schemeClr val="tx1"/>
                </a:solidFill>
                <a:latin typeface="Times New Roman" panose="02020603050405020304" pitchFamily="18" charset="0"/>
                <a:cs typeface="Times New Roman" panose="02020603050405020304" pitchFamily="18" charset="0"/>
              </a:rPr>
              <a:t>Πολεμικές Καντρίλιες</a:t>
            </a:r>
            <a:r>
              <a:rPr lang="el-GR" sz="2200">
                <a:solidFill>
                  <a:schemeClr val="tx1"/>
                </a:solidFill>
                <a:latin typeface="Times New Roman" panose="02020603050405020304" pitchFamily="18" charset="0"/>
                <a:cs typeface="Times New Roman" panose="02020603050405020304" pitchFamily="18" charset="0"/>
              </a:rPr>
              <a:t>				Δεσπόζει η διακωμώδηση του Μουσολίνι</a:t>
            </a:r>
            <a:endParaRPr lang="el-GR" sz="2200" i="1">
              <a:solidFill>
                <a:schemeClr val="tx1"/>
              </a:solidFill>
              <a:latin typeface="Times New Roman" panose="02020603050405020304" pitchFamily="18" charset="0"/>
              <a:cs typeface="Times New Roman" panose="02020603050405020304" pitchFamily="18" charset="0"/>
            </a:endParaRP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25/12 - </a:t>
            </a:r>
            <a:r>
              <a:rPr lang="el-GR" sz="2200" i="1">
                <a:solidFill>
                  <a:schemeClr val="tx1"/>
                </a:solidFill>
                <a:latin typeface="Times New Roman" panose="02020603050405020304" pitchFamily="18" charset="0"/>
                <a:cs typeface="Times New Roman" panose="02020603050405020304" pitchFamily="18" charset="0"/>
              </a:rPr>
              <a:t>Φινίτο Μπενίτο</a:t>
            </a:r>
            <a:endParaRPr lang="el-GR" sz="2200" i="1" dirty="0">
              <a:solidFill>
                <a:schemeClr val="tx1"/>
              </a:solidFill>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546C2E58-007A-A94E-ACAF-15B0ACDA318F}"/>
              </a:ext>
            </a:extLst>
          </p:cNvPr>
          <p:cNvSpPr/>
          <p:nvPr/>
        </p:nvSpPr>
        <p:spPr>
          <a:xfrm>
            <a:off x="996351" y="140052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F238C70E-322E-1C07-32FE-B5328D05D62E}"/>
              </a:ext>
            </a:extLst>
          </p:cNvPr>
          <p:cNvSpPr/>
          <p:nvPr/>
        </p:nvSpPr>
        <p:spPr>
          <a:xfrm>
            <a:off x="1258835" y="2204883"/>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FE054E24-8E8C-3012-FD14-54D5DAA009FB}"/>
              </a:ext>
            </a:extLst>
          </p:cNvPr>
          <p:cNvSpPr/>
          <p:nvPr/>
        </p:nvSpPr>
        <p:spPr>
          <a:xfrm>
            <a:off x="1258835" y="268612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78432287-C0C6-DB81-D3F6-FF26091CF5F2}"/>
              </a:ext>
            </a:extLst>
          </p:cNvPr>
          <p:cNvSpPr/>
          <p:nvPr/>
        </p:nvSpPr>
        <p:spPr>
          <a:xfrm>
            <a:off x="1258835" y="3163672"/>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E80B5588-57FA-2E09-A121-22ED12A70712}"/>
              </a:ext>
            </a:extLst>
          </p:cNvPr>
          <p:cNvSpPr/>
          <p:nvPr/>
        </p:nvSpPr>
        <p:spPr>
          <a:xfrm>
            <a:off x="1248840" y="364250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BC731558-00BF-D9DB-F472-B2EA852662F9}"/>
              </a:ext>
            </a:extLst>
          </p:cNvPr>
          <p:cNvSpPr/>
          <p:nvPr/>
        </p:nvSpPr>
        <p:spPr>
          <a:xfrm>
            <a:off x="1258835" y="4117983"/>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B0ACCB02-7EE2-9C5B-EE1D-B8B3EBC85236}"/>
              </a:ext>
            </a:extLst>
          </p:cNvPr>
          <p:cNvSpPr/>
          <p:nvPr/>
        </p:nvSpPr>
        <p:spPr>
          <a:xfrm>
            <a:off x="1258835" y="4597130"/>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FDDFA760-5E5F-0658-89C8-B31231182963}"/>
              </a:ext>
            </a:extLst>
          </p:cNvPr>
          <p:cNvSpPr/>
          <p:nvPr/>
        </p:nvSpPr>
        <p:spPr>
          <a:xfrm>
            <a:off x="804000" y="915400"/>
            <a:ext cx="108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6F6AB4FE-2F8F-8D09-27C0-9DF9C2FE5E3D}"/>
              </a:ext>
            </a:extLst>
          </p:cNvPr>
          <p:cNvSpPr/>
          <p:nvPr/>
        </p:nvSpPr>
        <p:spPr>
          <a:xfrm>
            <a:off x="10308000" y="915400"/>
            <a:ext cx="108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010FC91E-170D-9903-676A-A1B33B79E554}"/>
              </a:ext>
            </a:extLst>
          </p:cNvPr>
          <p:cNvSpPr/>
          <p:nvPr/>
        </p:nvSpPr>
        <p:spPr>
          <a:xfrm>
            <a:off x="1258835" y="5072294"/>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βάλ 14">
            <a:extLst>
              <a:ext uri="{FF2B5EF4-FFF2-40B4-BE49-F238E27FC236}">
                <a16:creationId xmlns:a16="http://schemas.microsoft.com/office/drawing/2014/main" id="{3489A5A5-1E7B-36C1-AF24-471985EAB31D}"/>
              </a:ext>
            </a:extLst>
          </p:cNvPr>
          <p:cNvSpPr/>
          <p:nvPr/>
        </p:nvSpPr>
        <p:spPr>
          <a:xfrm>
            <a:off x="1258835" y="5547458"/>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βάλ 15">
            <a:extLst>
              <a:ext uri="{FF2B5EF4-FFF2-40B4-BE49-F238E27FC236}">
                <a16:creationId xmlns:a16="http://schemas.microsoft.com/office/drawing/2014/main" id="{04F69045-E6E6-D594-3F78-CC705BBC1AE1}"/>
              </a:ext>
            </a:extLst>
          </p:cNvPr>
          <p:cNvSpPr/>
          <p:nvPr/>
        </p:nvSpPr>
        <p:spPr>
          <a:xfrm>
            <a:off x="6010835" y="2204883"/>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βάλ 16">
            <a:extLst>
              <a:ext uri="{FF2B5EF4-FFF2-40B4-BE49-F238E27FC236}">
                <a16:creationId xmlns:a16="http://schemas.microsoft.com/office/drawing/2014/main" id="{AF54D936-7806-0D45-E49F-8F5DE1F6002B}"/>
              </a:ext>
            </a:extLst>
          </p:cNvPr>
          <p:cNvSpPr/>
          <p:nvPr/>
        </p:nvSpPr>
        <p:spPr>
          <a:xfrm>
            <a:off x="6010835" y="2685263"/>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βάλ 17">
            <a:extLst>
              <a:ext uri="{FF2B5EF4-FFF2-40B4-BE49-F238E27FC236}">
                <a16:creationId xmlns:a16="http://schemas.microsoft.com/office/drawing/2014/main" id="{AB3F6AF5-CD2E-79BC-E7BD-7DC772CD3608}"/>
              </a:ext>
            </a:extLst>
          </p:cNvPr>
          <p:cNvSpPr/>
          <p:nvPr/>
        </p:nvSpPr>
        <p:spPr>
          <a:xfrm>
            <a:off x="6010835" y="411798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βάλ 18">
            <a:extLst>
              <a:ext uri="{FF2B5EF4-FFF2-40B4-BE49-F238E27FC236}">
                <a16:creationId xmlns:a16="http://schemas.microsoft.com/office/drawing/2014/main" id="{EACCDCCF-D400-7102-5C5C-55A93EF3E27E}"/>
              </a:ext>
            </a:extLst>
          </p:cNvPr>
          <p:cNvSpPr/>
          <p:nvPr/>
        </p:nvSpPr>
        <p:spPr>
          <a:xfrm>
            <a:off x="6010835" y="5072294"/>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1360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7F13DA-B51D-684C-5D00-56D0FB807B1E}"/>
              </a:ext>
            </a:extLst>
          </p:cNvPr>
          <p:cNvSpPr>
            <a:spLocks noGrp="1"/>
          </p:cNvSpPr>
          <p:nvPr>
            <p:ph type="ctrTitle"/>
          </p:nvPr>
        </p:nvSpPr>
        <p:spPr>
          <a:xfrm>
            <a:off x="2415988" y="1595719"/>
            <a:ext cx="7360024" cy="1900516"/>
          </a:xfrm>
        </p:spPr>
        <p:txBody>
          <a:bodyPr/>
          <a:lstStyle/>
          <a:p>
            <a:r>
              <a:rPr lang="el-GR" sz="3200" dirty="0">
                <a:solidFill>
                  <a:schemeClr val="tx1"/>
                </a:solidFill>
                <a:latin typeface="Times New Roman" panose="02020603050405020304" pitchFamily="18" charset="0"/>
                <a:cs typeface="Times New Roman" panose="02020603050405020304" pitchFamily="18" charset="0"/>
              </a:rPr>
              <a:t>Είδη θεάτρου με μουσική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στη νεοελληνική σκηνή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(η οπερέτα, το κωμειδύλλιο,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το δραματικό ειδύλλιο και η επιθεώρηση)</a:t>
            </a:r>
            <a:endParaRPr lang="el-GR" sz="4800"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19B43CFA-66E5-821B-F95B-521E9786FDBA}"/>
              </a:ext>
            </a:extLst>
          </p:cNvPr>
          <p:cNvSpPr>
            <a:spLocks noGrp="1"/>
          </p:cNvSpPr>
          <p:nvPr>
            <p:ph type="subTitle" idx="1"/>
          </p:nvPr>
        </p:nvSpPr>
        <p:spPr>
          <a:xfrm>
            <a:off x="2692398" y="3657597"/>
            <a:ext cx="6815669" cy="1604684"/>
          </a:xfrm>
        </p:spPr>
        <p:txBody>
          <a:bodyPr>
            <a:normAutofit lnSpcReduction="10000"/>
          </a:bodyPr>
          <a:lstStyle/>
          <a:p>
            <a:r>
              <a:rPr lang="el-GR" sz="2000" dirty="0">
                <a:latin typeface="Times New Roman" panose="02020603050405020304" pitchFamily="18" charset="0"/>
                <a:cs typeface="Times New Roman" panose="02020603050405020304" pitchFamily="18" charset="0"/>
              </a:rPr>
              <a:t>Πανεπιστήμιο Πατρών, Τμήμα Θεατρικών Σπουδών</a:t>
            </a:r>
          </a:p>
          <a:p>
            <a:r>
              <a:rPr lang="el-GR" sz="2000" dirty="0">
                <a:latin typeface="Times New Roman" panose="02020603050405020304" pitchFamily="18" charset="0"/>
                <a:cs typeface="Times New Roman" panose="02020603050405020304" pitchFamily="18" charset="0"/>
              </a:rPr>
              <a:t>Εξάμηνο Β΄ </a:t>
            </a:r>
            <a:r>
              <a:rPr lang="el-GR" sz="2000">
                <a:latin typeface="Times New Roman" panose="02020603050405020304" pitchFamily="18" charset="0"/>
                <a:cs typeface="Times New Roman" panose="02020603050405020304" pitchFamily="18" charset="0"/>
              </a:rPr>
              <a:t>- 8</a:t>
            </a:r>
            <a:r>
              <a:rPr lang="el-GR" sz="2000" baseline="30000">
                <a:latin typeface="Times New Roman" panose="02020603050405020304" pitchFamily="18" charset="0"/>
                <a:cs typeface="Times New Roman" panose="02020603050405020304" pitchFamily="18" charset="0"/>
              </a:rPr>
              <a:t>η</a:t>
            </a:r>
            <a:r>
              <a:rPr lang="el-GR" sz="2000">
                <a:latin typeface="Times New Roman" panose="02020603050405020304" pitchFamily="18" charset="0"/>
                <a:cs typeface="Times New Roman" panose="02020603050405020304" pitchFamily="18" charset="0"/>
              </a:rPr>
              <a:t> Συνάντηση</a:t>
            </a:r>
            <a:endParaRPr lang="el-GR" sz="2000" dirty="0">
              <a:latin typeface="Times New Roman" panose="02020603050405020304" pitchFamily="18" charset="0"/>
              <a:cs typeface="Times New Roman" panose="02020603050405020304" pitchFamily="18" charset="0"/>
            </a:endParaRPr>
          </a:p>
          <a:p>
            <a:r>
              <a:rPr lang="el-GR" sz="2000">
                <a:latin typeface="Times New Roman" panose="02020603050405020304" pitchFamily="18" charset="0"/>
                <a:cs typeface="Times New Roman" panose="02020603050405020304" pitchFamily="18" charset="0"/>
              </a:rPr>
              <a:t>23 Μαΐου </a:t>
            </a:r>
            <a:r>
              <a:rPr lang="el-GR" sz="2000" dirty="0">
                <a:latin typeface="Times New Roman" panose="02020603050405020304" pitchFamily="18" charset="0"/>
                <a:cs typeface="Times New Roman" panose="02020603050405020304" pitchFamily="18" charset="0"/>
              </a:rPr>
              <a:t>2024</a:t>
            </a:r>
          </a:p>
          <a:p>
            <a:r>
              <a:rPr lang="el-GR" sz="2000" dirty="0">
                <a:latin typeface="Times New Roman" panose="02020603050405020304" pitchFamily="18" charset="0"/>
                <a:cs typeface="Times New Roman" panose="02020603050405020304" pitchFamily="18" charset="0"/>
              </a:rPr>
              <a:t>Διδάσκων: Σπύρος Τούλιος</a:t>
            </a:r>
          </a:p>
        </p:txBody>
      </p:sp>
    </p:spTree>
    <p:extLst>
      <p:ext uri="{BB962C8B-B14F-4D97-AF65-F5344CB8AC3E}">
        <p14:creationId xmlns:p14="http://schemas.microsoft.com/office/powerpoint/2010/main" val="21584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chemeClr val="accent1">
              <a:lumMod val="40000"/>
              <a:lumOff val="60000"/>
            </a:schemeClr>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Εισβολή του Άξονα - Επιθεώρηση και ανανέωση</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sz="2200">
                <a:solidFill>
                  <a:schemeClr val="tx1"/>
                </a:solidFill>
                <a:highlight>
                  <a:srgbClr val="0000FF"/>
                </a:highlight>
                <a:latin typeface="Times New Roman" panose="02020603050405020304" pitchFamily="18" charset="0"/>
                <a:cs typeface="Times New Roman" panose="02020603050405020304" pitchFamily="18" charset="0"/>
              </a:rPr>
              <a:t>Ο ελληνοϊταλικός πόλεμος 		επιθεώρηση με υλικό για σάτιρα</a:t>
            </a:r>
            <a:r>
              <a:rPr lang="en-US" sz="2200">
                <a:solidFill>
                  <a:schemeClr val="tx1"/>
                </a:solidFill>
                <a:highlight>
                  <a:srgbClr val="0000FF"/>
                </a:highlight>
                <a:latin typeface="Times New Roman" panose="02020603050405020304" pitchFamily="18" charset="0"/>
                <a:cs typeface="Times New Roman" panose="02020603050405020304" pitchFamily="18" charset="0"/>
              </a:rPr>
              <a:t>,</a:t>
            </a:r>
            <a:r>
              <a:rPr lang="el-GR" sz="2200">
                <a:solidFill>
                  <a:schemeClr val="tx1"/>
                </a:solidFill>
                <a:highlight>
                  <a:srgbClr val="0000FF"/>
                </a:highlight>
                <a:latin typeface="Times New Roman" panose="02020603050405020304" pitchFamily="18" charset="0"/>
                <a:cs typeface="Times New Roman" panose="02020603050405020304" pitchFamily="18" charset="0"/>
              </a:rPr>
              <a:t> δημιουργία νέων τύπων</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a:t>
            </a:r>
            <a:r>
              <a:rPr lang="el-GR" sz="2200">
                <a:solidFill>
                  <a:schemeClr val="tx1"/>
                </a:solidFill>
                <a:latin typeface="Times New Roman" panose="02020603050405020304" pitchFamily="18" charset="0"/>
                <a:cs typeface="Times New Roman" panose="02020603050405020304" pitchFamily="18" charset="0"/>
              </a:rPr>
              <a:t>31/5 - </a:t>
            </a:r>
            <a:r>
              <a:rPr lang="el-GR" sz="2200" i="1">
                <a:solidFill>
                  <a:schemeClr val="tx1"/>
                </a:solidFill>
                <a:latin typeface="Times New Roman" panose="02020603050405020304" pitchFamily="18" charset="0"/>
                <a:cs typeface="Times New Roman" panose="02020603050405020304" pitchFamily="18" charset="0"/>
              </a:rPr>
              <a:t>Η αγκινάρα</a:t>
            </a:r>
            <a:r>
              <a:rPr lang="el-GR" sz="2200">
                <a:solidFill>
                  <a:schemeClr val="tx1"/>
                </a:solidFill>
                <a:latin typeface="Times New Roman" panose="02020603050405020304" pitchFamily="18" charset="0"/>
                <a:cs typeface="Times New Roman" panose="02020603050405020304" pitchFamily="18" charset="0"/>
              </a:rPr>
              <a:t> του Δημήτρη Ευαγγελίδη («Μοντιάλ»)</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a:t>
            </a:r>
            <a:r>
              <a:rPr lang="el-GR" sz="2200">
                <a:solidFill>
                  <a:schemeClr val="tx1"/>
                </a:solidFill>
                <a:latin typeface="Times New Roman" panose="02020603050405020304" pitchFamily="18" charset="0"/>
                <a:cs typeface="Times New Roman" panose="02020603050405020304" pitchFamily="18" charset="0"/>
              </a:rPr>
              <a:t>25/7 - </a:t>
            </a:r>
            <a:r>
              <a:rPr lang="el-GR" sz="2200" i="1">
                <a:solidFill>
                  <a:schemeClr val="tx1"/>
                </a:solidFill>
                <a:latin typeface="Times New Roman" panose="02020603050405020304" pitchFamily="18" charset="0"/>
                <a:cs typeface="Times New Roman" panose="02020603050405020304" pitchFamily="18" charset="0"/>
              </a:rPr>
              <a:t>Γέλιο χωρίς δελτίο</a:t>
            </a:r>
            <a:r>
              <a:rPr lang="el-GR" sz="2200">
                <a:solidFill>
                  <a:schemeClr val="tx1"/>
                </a:solidFill>
                <a:latin typeface="Times New Roman" panose="02020603050405020304" pitchFamily="18" charset="0"/>
                <a:cs typeface="Times New Roman" panose="02020603050405020304" pitchFamily="18" charset="0"/>
              </a:rPr>
              <a:t> του Ευαγγελίδη («Μοντιάλ»)</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29/7 - </a:t>
            </a:r>
            <a:r>
              <a:rPr lang="el-GR" sz="2200" i="1">
                <a:solidFill>
                  <a:schemeClr val="tx1"/>
                </a:solidFill>
                <a:latin typeface="Times New Roman" panose="02020603050405020304" pitchFamily="18" charset="0"/>
                <a:cs typeface="Times New Roman" panose="02020603050405020304" pitchFamily="18" charset="0"/>
              </a:rPr>
              <a:t>Άφθονο γέλιο</a:t>
            </a:r>
            <a:r>
              <a:rPr lang="el-GR" sz="2200">
                <a:solidFill>
                  <a:schemeClr val="tx1"/>
                </a:solidFill>
                <a:latin typeface="Times New Roman" panose="02020603050405020304" pitchFamily="18" charset="0"/>
                <a:cs typeface="Times New Roman" panose="02020603050405020304" pitchFamily="18" charset="0"/>
              </a:rPr>
              <a:t> (αλλαγή τίτλου με παρέμβαση της επιτροπής λογοκρισίας)</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Μέχρι τον Νοέμβριο θα παιχτεί 118 φορές στα θέατρα «Μακέδο» και «Μοντιάλ»</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a:t>
            </a:r>
            <a:r>
              <a:rPr lang="el-GR" sz="2200">
                <a:solidFill>
                  <a:schemeClr val="tx1"/>
                </a:solidFill>
                <a:latin typeface="Times New Roman" panose="02020603050405020304" pitchFamily="18" charset="0"/>
                <a:cs typeface="Times New Roman" panose="02020603050405020304" pitchFamily="18" charset="0"/>
              </a:rPr>
              <a:t>20/11 - </a:t>
            </a:r>
            <a:r>
              <a:rPr lang="el-GR" sz="2200" i="1">
                <a:solidFill>
                  <a:schemeClr val="tx1"/>
                </a:solidFill>
                <a:latin typeface="Times New Roman" panose="02020603050405020304" pitchFamily="18" charset="0"/>
                <a:cs typeface="Times New Roman" panose="02020603050405020304" pitchFamily="18" charset="0"/>
              </a:rPr>
              <a:t>Αθήνα και πάλι Αθήνα</a:t>
            </a:r>
            <a:r>
              <a:rPr lang="el-GR" sz="2200">
                <a:solidFill>
                  <a:schemeClr val="tx1"/>
                </a:solidFill>
                <a:latin typeface="Times New Roman" panose="02020603050405020304" pitchFamily="18" charset="0"/>
                <a:cs typeface="Times New Roman" panose="02020603050405020304" pitchFamily="18" charset="0"/>
              </a:rPr>
              <a:t> του Χρήστου Γιαννακόπουλου («Μοντιάλ»)</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a:t>
            </a:r>
            <a:r>
              <a:rPr lang="el-GR" sz="2200">
                <a:solidFill>
                  <a:schemeClr val="tx1"/>
                </a:solidFill>
                <a:latin typeface="Times New Roman" panose="02020603050405020304" pitchFamily="18" charset="0"/>
                <a:cs typeface="Times New Roman" panose="02020603050405020304" pitchFamily="18" charset="0"/>
              </a:rPr>
              <a:t>20/2/1942 - 25/4/1942 - </a:t>
            </a:r>
            <a:r>
              <a:rPr lang="el-GR" sz="2200" i="1">
                <a:solidFill>
                  <a:schemeClr val="tx1"/>
                </a:solidFill>
                <a:latin typeface="Times New Roman" panose="02020603050405020304" pitchFamily="18" charset="0"/>
                <a:cs typeface="Times New Roman" panose="02020603050405020304" pitchFamily="18" charset="0"/>
              </a:rPr>
              <a:t>Φουσκοδεντριές</a:t>
            </a:r>
            <a:r>
              <a:rPr lang="el-GR" sz="2200">
                <a:solidFill>
                  <a:schemeClr val="tx1"/>
                </a:solidFill>
                <a:latin typeface="Times New Roman" panose="02020603050405020304" pitchFamily="18" charset="0"/>
                <a:cs typeface="Times New Roman" panose="02020603050405020304" pitchFamily="18" charset="0"/>
              </a:rPr>
              <a:t> των Γιαννακόπουλου και Αλ. Σακελλάριου</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a:t>
            </a:r>
            <a:r>
              <a:rPr lang="el-GR" sz="2200">
                <a:solidFill>
                  <a:schemeClr val="tx1"/>
                </a:solidFill>
                <a:latin typeface="Times New Roman" panose="02020603050405020304" pitchFamily="18" charset="0"/>
                <a:cs typeface="Times New Roman" panose="02020603050405020304" pitchFamily="18" charset="0"/>
              </a:rPr>
              <a:t>26/6 - </a:t>
            </a:r>
            <a:r>
              <a:rPr lang="el-GR" sz="2200" i="1">
                <a:solidFill>
                  <a:schemeClr val="tx1"/>
                </a:solidFill>
                <a:latin typeface="Times New Roman" panose="02020603050405020304" pitchFamily="18" charset="0"/>
                <a:cs typeface="Times New Roman" panose="02020603050405020304" pitchFamily="18" charset="0"/>
              </a:rPr>
              <a:t>Εδώ Αθήναι</a:t>
            </a:r>
            <a:r>
              <a:rPr lang="el-GR" sz="2200">
                <a:solidFill>
                  <a:schemeClr val="tx1"/>
                </a:solidFill>
                <a:latin typeface="Times New Roman" panose="02020603050405020304" pitchFamily="18" charset="0"/>
                <a:cs typeface="Times New Roman" panose="02020603050405020304" pitchFamily="18" charset="0"/>
              </a:rPr>
              <a:t> του Ασημάκη Γιαλαμά («Μακέδο»)</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22/8 - </a:t>
            </a:r>
            <a:r>
              <a:rPr lang="el-GR" sz="2200" i="1" u="sng">
                <a:solidFill>
                  <a:schemeClr val="tx1"/>
                </a:solidFill>
                <a:latin typeface="Times New Roman" panose="02020603050405020304" pitchFamily="18" charset="0"/>
                <a:cs typeface="Times New Roman" panose="02020603050405020304" pitchFamily="18" charset="0"/>
              </a:rPr>
              <a:t>Όλοι στην ουρά</a:t>
            </a:r>
            <a:r>
              <a:rPr lang="el-GR" sz="2200" u="sng">
                <a:solidFill>
                  <a:schemeClr val="tx1"/>
                </a:solidFill>
                <a:latin typeface="Times New Roman" panose="02020603050405020304" pitchFamily="18" charset="0"/>
                <a:cs typeface="Times New Roman" panose="02020603050405020304" pitchFamily="18" charset="0"/>
              </a:rPr>
              <a:t> των Γιώργου Ασημακόπουλου και Παναγιώτη Παπαδούκα</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(χειμερινό «Μοντιάλ» - παίζεται μέχρι τις 25/11)</a:t>
            </a:r>
            <a:endParaRPr lang="el-GR" sz="2200" dirty="0">
              <a:solidFill>
                <a:schemeClr val="tx1"/>
              </a:solidFill>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546C2E58-007A-A94E-ACAF-15B0ACDA318F}"/>
              </a:ext>
            </a:extLst>
          </p:cNvPr>
          <p:cNvSpPr/>
          <p:nvPr/>
        </p:nvSpPr>
        <p:spPr>
          <a:xfrm>
            <a:off x="996351" y="140052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F238C70E-322E-1C07-32FE-B5328D05D62E}"/>
              </a:ext>
            </a:extLst>
          </p:cNvPr>
          <p:cNvSpPr/>
          <p:nvPr/>
        </p:nvSpPr>
        <p:spPr>
          <a:xfrm>
            <a:off x="1258835" y="1875686"/>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FE054E24-8E8C-3012-FD14-54D5DAA009FB}"/>
              </a:ext>
            </a:extLst>
          </p:cNvPr>
          <p:cNvSpPr/>
          <p:nvPr/>
        </p:nvSpPr>
        <p:spPr>
          <a:xfrm>
            <a:off x="1258835" y="2347560"/>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78432287-C0C6-DB81-D3F6-FF26091CF5F2}"/>
              </a:ext>
            </a:extLst>
          </p:cNvPr>
          <p:cNvSpPr/>
          <p:nvPr/>
        </p:nvSpPr>
        <p:spPr>
          <a:xfrm>
            <a:off x="1258835" y="2819434"/>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BC731558-00BF-D9DB-F472-B2EA852662F9}"/>
              </a:ext>
            </a:extLst>
          </p:cNvPr>
          <p:cNvSpPr/>
          <p:nvPr/>
        </p:nvSpPr>
        <p:spPr>
          <a:xfrm>
            <a:off x="1258835" y="3793159"/>
            <a:ext cx="170330" cy="161365"/>
          </a:xfrm>
          <a:prstGeom prst="ellipse">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B0ACCB02-7EE2-9C5B-EE1D-B8B3EBC85236}"/>
              </a:ext>
            </a:extLst>
          </p:cNvPr>
          <p:cNvSpPr/>
          <p:nvPr/>
        </p:nvSpPr>
        <p:spPr>
          <a:xfrm>
            <a:off x="1258835" y="4259056"/>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FDDFA760-5E5F-0658-89C8-B31231182963}"/>
              </a:ext>
            </a:extLst>
          </p:cNvPr>
          <p:cNvSpPr/>
          <p:nvPr/>
        </p:nvSpPr>
        <p:spPr>
          <a:xfrm>
            <a:off x="804000" y="915400"/>
            <a:ext cx="108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6F6AB4FE-2F8F-8D09-27C0-9DF9C2FE5E3D}"/>
              </a:ext>
            </a:extLst>
          </p:cNvPr>
          <p:cNvSpPr/>
          <p:nvPr/>
        </p:nvSpPr>
        <p:spPr>
          <a:xfrm>
            <a:off x="10308000" y="915400"/>
            <a:ext cx="108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010FC91E-170D-9903-676A-A1B33B79E554}"/>
              </a:ext>
            </a:extLst>
          </p:cNvPr>
          <p:cNvSpPr/>
          <p:nvPr/>
        </p:nvSpPr>
        <p:spPr>
          <a:xfrm>
            <a:off x="1258835" y="4722233"/>
            <a:ext cx="170330" cy="161365"/>
          </a:xfrm>
          <a:prstGeom prst="ellipse">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βάλ 14">
            <a:extLst>
              <a:ext uri="{FF2B5EF4-FFF2-40B4-BE49-F238E27FC236}">
                <a16:creationId xmlns:a16="http://schemas.microsoft.com/office/drawing/2014/main" id="{3489A5A5-1E7B-36C1-AF24-471985EAB31D}"/>
              </a:ext>
            </a:extLst>
          </p:cNvPr>
          <p:cNvSpPr/>
          <p:nvPr/>
        </p:nvSpPr>
        <p:spPr>
          <a:xfrm>
            <a:off x="1258835" y="5233659"/>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Βέλος: Δεξιό 19">
            <a:extLst>
              <a:ext uri="{FF2B5EF4-FFF2-40B4-BE49-F238E27FC236}">
                <a16:creationId xmlns:a16="http://schemas.microsoft.com/office/drawing/2014/main" id="{72A71E9E-AA84-C7CF-803E-5B247406A5EC}"/>
              </a:ext>
            </a:extLst>
          </p:cNvPr>
          <p:cNvSpPr/>
          <p:nvPr/>
        </p:nvSpPr>
        <p:spPr>
          <a:xfrm>
            <a:off x="4341067" y="1401200"/>
            <a:ext cx="468000" cy="16136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562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chemeClr val="accent1">
              <a:lumMod val="40000"/>
              <a:lumOff val="60000"/>
            </a:schemeClr>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Εισβολή του Άξονα - Επιθεώρηση και ανανέωση</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sz="2200">
                <a:solidFill>
                  <a:schemeClr val="tx1"/>
                </a:solidFill>
                <a:latin typeface="Times New Roman" panose="02020603050405020304" pitchFamily="18" charset="0"/>
                <a:cs typeface="Times New Roman" panose="02020603050405020304" pitchFamily="18" charset="0"/>
              </a:rPr>
              <a:t>    	1943</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15/1 - </a:t>
            </a:r>
            <a:r>
              <a:rPr lang="el-GR" sz="2200" i="1">
                <a:solidFill>
                  <a:schemeClr val="tx1"/>
                </a:solidFill>
                <a:latin typeface="Times New Roman" panose="02020603050405020304" pitchFamily="18" charset="0"/>
                <a:cs typeface="Times New Roman" panose="02020603050405020304" pitchFamily="18" charset="0"/>
              </a:rPr>
              <a:t>Όλα στη φόρα</a:t>
            </a:r>
            <a:r>
              <a:rPr lang="el-GR" sz="2200">
                <a:solidFill>
                  <a:schemeClr val="tx1"/>
                </a:solidFill>
                <a:latin typeface="Times New Roman" panose="02020603050405020304" pitchFamily="18" charset="0"/>
                <a:cs typeface="Times New Roman" panose="02020603050405020304" pitchFamily="18" charset="0"/>
              </a:rPr>
              <a:t> των Παπαδούκα, Ασημακόπουλου και Μενέλαου Θεοφανίδη</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6/3 - </a:t>
            </a:r>
            <a:r>
              <a:rPr lang="el-GR" sz="2200" i="1">
                <a:solidFill>
                  <a:schemeClr val="tx1"/>
                </a:solidFill>
                <a:latin typeface="Times New Roman" panose="02020603050405020304" pitchFamily="18" charset="0"/>
                <a:cs typeface="Times New Roman" panose="02020603050405020304" pitchFamily="18" charset="0"/>
              </a:rPr>
              <a:t>Φωτοβολίδα</a:t>
            </a:r>
            <a:r>
              <a:rPr lang="el-GR" sz="2200">
                <a:solidFill>
                  <a:schemeClr val="tx1"/>
                </a:solidFill>
                <a:latin typeface="Times New Roman" panose="02020603050405020304" pitchFamily="18" charset="0"/>
                <a:cs typeface="Times New Roman" panose="02020603050405020304" pitchFamily="18" charset="0"/>
              </a:rPr>
              <a:t> των Γιώργου Θίσβιου και Μήτσου Βασιλειάδη</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9/6 - </a:t>
            </a:r>
            <a:r>
              <a:rPr lang="el-GR" sz="2200" i="1">
                <a:solidFill>
                  <a:schemeClr val="tx1"/>
                </a:solidFill>
                <a:latin typeface="Times New Roman" panose="02020603050405020304" pitchFamily="18" charset="0"/>
                <a:cs typeface="Times New Roman" panose="02020603050405020304" pitchFamily="18" charset="0"/>
              </a:rPr>
              <a:t>Το πάρτυ της Αθήνας</a:t>
            </a:r>
            <a:r>
              <a:rPr lang="el-GR" sz="2200">
                <a:solidFill>
                  <a:schemeClr val="tx1"/>
                </a:solidFill>
                <a:latin typeface="Times New Roman" panose="02020603050405020304" pitchFamily="18" charset="0"/>
                <a:cs typeface="Times New Roman" panose="02020603050405020304" pitchFamily="18" charset="0"/>
              </a:rPr>
              <a:t> των Ασημακόπουλου και Παπαδούκα</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11/12 - </a:t>
            </a:r>
            <a:r>
              <a:rPr lang="el-GR" sz="2200" i="1">
                <a:solidFill>
                  <a:schemeClr val="tx1"/>
                </a:solidFill>
                <a:latin typeface="Times New Roman" panose="02020603050405020304" pitchFamily="18" charset="0"/>
                <a:cs typeface="Times New Roman" panose="02020603050405020304" pitchFamily="18" charset="0"/>
              </a:rPr>
              <a:t>Αθηναϊκές Μελωδίες</a:t>
            </a:r>
            <a:r>
              <a:rPr lang="el-GR" sz="2200">
                <a:solidFill>
                  <a:schemeClr val="tx1"/>
                </a:solidFill>
                <a:latin typeface="Times New Roman" panose="02020603050405020304" pitchFamily="18" charset="0"/>
                <a:cs typeface="Times New Roman" panose="02020603050405020304" pitchFamily="18" charset="0"/>
              </a:rPr>
              <a:t> των Θίσβιου και Γιώργου Γιαννακόπουλου</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1944</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26/1 - </a:t>
            </a:r>
            <a:r>
              <a:rPr lang="el-GR" sz="2200" i="1">
                <a:solidFill>
                  <a:schemeClr val="tx1"/>
                </a:solidFill>
                <a:latin typeface="Times New Roman" panose="02020603050405020304" pitchFamily="18" charset="0"/>
                <a:cs typeface="Times New Roman" panose="02020603050405020304" pitchFamily="18" charset="0"/>
              </a:rPr>
              <a:t>Αν κυβερνούσαν οι γυναίκες</a:t>
            </a:r>
            <a:r>
              <a:rPr lang="el-GR" sz="2200">
                <a:solidFill>
                  <a:schemeClr val="tx1"/>
                </a:solidFill>
                <a:latin typeface="Times New Roman" panose="02020603050405020304" pitchFamily="18" charset="0"/>
                <a:cs typeface="Times New Roman" panose="02020603050405020304" pitchFamily="18" charset="0"/>
              </a:rPr>
              <a:t> των παλιών επιθεωρησιογράφων των Σύλβιου 					 (Ανδρέας Παπαδόπουλος) και Λαίλιου Καρακάση</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endParaRPr lang="el-GR" sz="2200" dirty="0">
              <a:solidFill>
                <a:schemeClr val="tx1"/>
              </a:solidFill>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546C2E58-007A-A94E-ACAF-15B0ACDA318F}"/>
              </a:ext>
            </a:extLst>
          </p:cNvPr>
          <p:cNvSpPr/>
          <p:nvPr/>
        </p:nvSpPr>
        <p:spPr>
          <a:xfrm>
            <a:off x="996351" y="140052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F238C70E-322E-1C07-32FE-B5328D05D62E}"/>
              </a:ext>
            </a:extLst>
          </p:cNvPr>
          <p:cNvSpPr/>
          <p:nvPr/>
        </p:nvSpPr>
        <p:spPr>
          <a:xfrm>
            <a:off x="1258835" y="1875686"/>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FE054E24-8E8C-3012-FD14-54D5DAA009FB}"/>
              </a:ext>
            </a:extLst>
          </p:cNvPr>
          <p:cNvSpPr/>
          <p:nvPr/>
        </p:nvSpPr>
        <p:spPr>
          <a:xfrm>
            <a:off x="1258835" y="2347560"/>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78432287-C0C6-DB81-D3F6-FF26091CF5F2}"/>
              </a:ext>
            </a:extLst>
          </p:cNvPr>
          <p:cNvSpPr/>
          <p:nvPr/>
        </p:nvSpPr>
        <p:spPr>
          <a:xfrm>
            <a:off x="1258835" y="2819434"/>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BC731558-00BF-D9DB-F472-B2EA852662F9}"/>
              </a:ext>
            </a:extLst>
          </p:cNvPr>
          <p:cNvSpPr/>
          <p:nvPr/>
        </p:nvSpPr>
        <p:spPr>
          <a:xfrm>
            <a:off x="1258835" y="3291308"/>
            <a:ext cx="170330" cy="161365"/>
          </a:xfrm>
          <a:prstGeom prst="ellipse">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B0ACCB02-7EE2-9C5B-EE1D-B8B3EBC85236}"/>
              </a:ext>
            </a:extLst>
          </p:cNvPr>
          <p:cNvSpPr/>
          <p:nvPr/>
        </p:nvSpPr>
        <p:spPr>
          <a:xfrm>
            <a:off x="996351" y="3767834"/>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FDDFA760-5E5F-0658-89C8-B31231182963}"/>
              </a:ext>
            </a:extLst>
          </p:cNvPr>
          <p:cNvSpPr/>
          <p:nvPr/>
        </p:nvSpPr>
        <p:spPr>
          <a:xfrm>
            <a:off x="804000" y="915400"/>
            <a:ext cx="108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6F6AB4FE-2F8F-8D09-27C0-9DF9C2FE5E3D}"/>
              </a:ext>
            </a:extLst>
          </p:cNvPr>
          <p:cNvSpPr/>
          <p:nvPr/>
        </p:nvSpPr>
        <p:spPr>
          <a:xfrm>
            <a:off x="10308000" y="915400"/>
            <a:ext cx="108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010FC91E-170D-9903-676A-A1B33B79E554}"/>
              </a:ext>
            </a:extLst>
          </p:cNvPr>
          <p:cNvSpPr/>
          <p:nvPr/>
        </p:nvSpPr>
        <p:spPr>
          <a:xfrm>
            <a:off x="1254095" y="4257264"/>
            <a:ext cx="170330" cy="161365"/>
          </a:xfrm>
          <a:prstGeom prst="ellipse">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6611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285B9-FED8-9107-E6E3-B19A9DBB4DC5}"/>
              </a:ext>
            </a:extLst>
          </p:cNvPr>
          <p:cNvSpPr>
            <a:spLocks noGrp="1"/>
          </p:cNvSpPr>
          <p:nvPr>
            <p:ph type="title"/>
          </p:nvPr>
        </p:nvSpPr>
        <p:spPr>
          <a:xfrm>
            <a:off x="678180" y="663388"/>
            <a:ext cx="10835639" cy="582706"/>
          </a:xfrm>
          <a:solidFill>
            <a:srgbClr val="00B0F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Προγράμματα επιθεωρήσεων</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AA26C5A-5E35-E0B5-A022-4B9768EED9E2}"/>
              </a:ext>
            </a:extLst>
          </p:cNvPr>
          <p:cNvSpPr>
            <a:spLocks noGrp="1"/>
          </p:cNvSpPr>
          <p:nvPr>
            <p:ph idx="1"/>
          </p:nvPr>
        </p:nvSpPr>
        <p:spPr>
          <a:xfrm>
            <a:off x="678180" y="1304365"/>
            <a:ext cx="10835640" cy="4885765"/>
          </a:xfrm>
          <a:solidFill>
            <a:srgbClr val="FFC000"/>
          </a:solidFill>
        </p:spPr>
        <p:txBody>
          <a:bodyPr>
            <a:normAutofit/>
          </a:bodyPr>
          <a:lstStyle/>
          <a:p>
            <a:pPr marL="0" indent="0" algn="just">
              <a:buNone/>
            </a:pPr>
            <a:endParaRPr lang="el-GR">
              <a:latin typeface="Times New Roman" panose="02020603050405020304" pitchFamily="18" charset="0"/>
              <a:cs typeface="Times New Roman" panose="02020603050405020304" pitchFamily="18" charset="0"/>
            </a:endParaRPr>
          </a:p>
          <a:p>
            <a:pPr marL="0" indent="0" algn="just">
              <a:buNone/>
            </a:pPr>
            <a:r>
              <a:rPr lang="el-GR">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					</a:t>
            </a:r>
            <a:endParaRPr lang="en-US">
              <a:solidFill>
                <a:schemeClr val="tx1"/>
              </a:solidFill>
              <a:latin typeface="Times New Roman" panose="02020603050405020304" pitchFamily="18" charset="0"/>
              <a:cs typeface="Times New Roman" panose="02020603050405020304" pitchFamily="18" charset="0"/>
            </a:endParaRPr>
          </a:p>
          <a:p>
            <a:pPr marL="0" indent="0" algn="just">
              <a:buNone/>
            </a:pPr>
            <a:r>
              <a:rPr lang="en-US">
                <a:solidFill>
                  <a:schemeClr val="tx1"/>
                </a:solidFill>
                <a:latin typeface="Times New Roman" panose="02020603050405020304" pitchFamily="18" charset="0"/>
                <a:cs typeface="Times New Roman" panose="02020603050405020304" pitchFamily="18" charset="0"/>
              </a:rPr>
              <a:t>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1D2248E8-8980-DBDE-6507-85EA5E6A6C87}"/>
              </a:ext>
            </a:extLst>
          </p:cNvPr>
          <p:cNvSpPr/>
          <p:nvPr/>
        </p:nvSpPr>
        <p:spPr>
          <a:xfrm>
            <a:off x="792267" y="975659"/>
            <a:ext cx="270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218F9D2-2CB3-EC6E-8B9B-C421C0D2C527}"/>
              </a:ext>
            </a:extLst>
          </p:cNvPr>
          <p:cNvSpPr/>
          <p:nvPr/>
        </p:nvSpPr>
        <p:spPr>
          <a:xfrm>
            <a:off x="820726" y="5882341"/>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EB7D1D4-8ABE-9140-7BF6-1A33E08AFFC2}"/>
              </a:ext>
            </a:extLst>
          </p:cNvPr>
          <p:cNvSpPr/>
          <p:nvPr/>
        </p:nvSpPr>
        <p:spPr>
          <a:xfrm>
            <a:off x="8699735" y="954741"/>
            <a:ext cx="270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34" name="Picture 10">
            <a:extLst>
              <a:ext uri="{FF2B5EF4-FFF2-40B4-BE49-F238E27FC236}">
                <a16:creationId xmlns:a16="http://schemas.microsoft.com/office/drawing/2014/main" id="{641523C4-0EB6-9138-6EF2-D6EE1264E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976" y="1304365"/>
            <a:ext cx="3427500" cy="450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6D616B9-EB05-BE88-EFC2-9B6D95D5D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76" y="1304365"/>
            <a:ext cx="3382500" cy="450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DAEE5E2-A439-DCD6-671F-13EC335BC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476" y="1304365"/>
            <a:ext cx="3382500"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285B9-FED8-9107-E6E3-B19A9DBB4DC5}"/>
              </a:ext>
            </a:extLst>
          </p:cNvPr>
          <p:cNvSpPr>
            <a:spLocks noGrp="1"/>
          </p:cNvSpPr>
          <p:nvPr>
            <p:ph type="title"/>
          </p:nvPr>
        </p:nvSpPr>
        <p:spPr>
          <a:xfrm>
            <a:off x="678180" y="663388"/>
            <a:ext cx="10835639" cy="582706"/>
          </a:xfrm>
          <a:solidFill>
            <a:srgbClr val="00B0F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Προγράμματα επιθεωρήσεων</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AA26C5A-5E35-E0B5-A022-4B9768EED9E2}"/>
              </a:ext>
            </a:extLst>
          </p:cNvPr>
          <p:cNvSpPr>
            <a:spLocks noGrp="1"/>
          </p:cNvSpPr>
          <p:nvPr>
            <p:ph idx="1"/>
          </p:nvPr>
        </p:nvSpPr>
        <p:spPr>
          <a:xfrm>
            <a:off x="678180" y="1304365"/>
            <a:ext cx="10835640" cy="4885765"/>
          </a:xfrm>
          <a:solidFill>
            <a:srgbClr val="FFC000"/>
          </a:solidFill>
        </p:spPr>
        <p:txBody>
          <a:bodyPr>
            <a:normAutofit/>
          </a:bodyPr>
          <a:lstStyle/>
          <a:p>
            <a:pPr marL="0" indent="0" algn="just">
              <a:buNone/>
            </a:pPr>
            <a:endParaRPr lang="el-GR">
              <a:latin typeface="Times New Roman" panose="02020603050405020304" pitchFamily="18" charset="0"/>
              <a:cs typeface="Times New Roman" panose="02020603050405020304" pitchFamily="18" charset="0"/>
            </a:endParaRPr>
          </a:p>
          <a:p>
            <a:pPr marL="0" indent="0" algn="just">
              <a:buNone/>
            </a:pPr>
            <a:r>
              <a:rPr lang="el-GR">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					</a:t>
            </a:r>
            <a:endParaRPr lang="en-US">
              <a:solidFill>
                <a:schemeClr val="tx1"/>
              </a:solidFill>
              <a:latin typeface="Times New Roman" panose="02020603050405020304" pitchFamily="18" charset="0"/>
              <a:cs typeface="Times New Roman" panose="02020603050405020304" pitchFamily="18" charset="0"/>
            </a:endParaRPr>
          </a:p>
          <a:p>
            <a:pPr marL="0" indent="0" algn="just">
              <a:buNone/>
            </a:pPr>
            <a:r>
              <a:rPr lang="en-US">
                <a:solidFill>
                  <a:schemeClr val="tx1"/>
                </a:solidFill>
                <a:latin typeface="Times New Roman" panose="02020603050405020304" pitchFamily="18" charset="0"/>
                <a:cs typeface="Times New Roman" panose="02020603050405020304" pitchFamily="18" charset="0"/>
              </a:rPr>
              <a:t>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1D2248E8-8980-DBDE-6507-85EA5E6A6C87}"/>
              </a:ext>
            </a:extLst>
          </p:cNvPr>
          <p:cNvSpPr/>
          <p:nvPr/>
        </p:nvSpPr>
        <p:spPr>
          <a:xfrm>
            <a:off x="792267" y="975659"/>
            <a:ext cx="270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218F9D2-2CB3-EC6E-8B9B-C421C0D2C527}"/>
              </a:ext>
            </a:extLst>
          </p:cNvPr>
          <p:cNvSpPr/>
          <p:nvPr/>
        </p:nvSpPr>
        <p:spPr>
          <a:xfrm>
            <a:off x="820726" y="5882341"/>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EB7D1D4-8ABE-9140-7BF6-1A33E08AFFC2}"/>
              </a:ext>
            </a:extLst>
          </p:cNvPr>
          <p:cNvSpPr/>
          <p:nvPr/>
        </p:nvSpPr>
        <p:spPr>
          <a:xfrm>
            <a:off x="8699733" y="952799"/>
            <a:ext cx="270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6">
            <a:extLst>
              <a:ext uri="{FF2B5EF4-FFF2-40B4-BE49-F238E27FC236}">
                <a16:creationId xmlns:a16="http://schemas.microsoft.com/office/drawing/2014/main" id="{764DF2B4-2B90-7C6E-3EE4-913C81B12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23" y="1304365"/>
            <a:ext cx="3412500" cy="45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1B6C826-B2E4-606A-11EB-03EC2F00F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623" y="1304365"/>
            <a:ext cx="3277500" cy="450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52F4301-F339-DBD0-FB6C-66E977878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123" y="1304365"/>
            <a:ext cx="3390000"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2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285B9-FED8-9107-E6E3-B19A9DBB4DC5}"/>
              </a:ext>
            </a:extLst>
          </p:cNvPr>
          <p:cNvSpPr>
            <a:spLocks noGrp="1"/>
          </p:cNvSpPr>
          <p:nvPr>
            <p:ph type="title"/>
          </p:nvPr>
        </p:nvSpPr>
        <p:spPr>
          <a:xfrm>
            <a:off x="678180" y="663388"/>
            <a:ext cx="10835639" cy="582706"/>
          </a:xfrm>
          <a:solidFill>
            <a:srgbClr val="00B0F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Προγράμματα επιθεωρήσεων</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AA26C5A-5E35-E0B5-A022-4B9768EED9E2}"/>
              </a:ext>
            </a:extLst>
          </p:cNvPr>
          <p:cNvSpPr>
            <a:spLocks noGrp="1"/>
          </p:cNvSpPr>
          <p:nvPr>
            <p:ph idx="1"/>
          </p:nvPr>
        </p:nvSpPr>
        <p:spPr>
          <a:xfrm>
            <a:off x="678180" y="1304365"/>
            <a:ext cx="10835640" cy="4885765"/>
          </a:xfrm>
          <a:solidFill>
            <a:srgbClr val="FFC000"/>
          </a:solidFill>
        </p:spPr>
        <p:txBody>
          <a:bodyPr>
            <a:normAutofit/>
          </a:bodyPr>
          <a:lstStyle/>
          <a:p>
            <a:pPr marL="0" indent="0" algn="just">
              <a:buNone/>
            </a:pPr>
            <a:endParaRPr lang="el-GR">
              <a:latin typeface="Times New Roman" panose="02020603050405020304" pitchFamily="18" charset="0"/>
              <a:cs typeface="Times New Roman" panose="02020603050405020304" pitchFamily="18" charset="0"/>
            </a:endParaRPr>
          </a:p>
          <a:p>
            <a:pPr marL="0" indent="0" algn="just">
              <a:buNone/>
            </a:pPr>
            <a:r>
              <a:rPr lang="el-GR">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					</a:t>
            </a:r>
            <a:endParaRPr lang="en-US">
              <a:solidFill>
                <a:schemeClr val="tx1"/>
              </a:solidFill>
              <a:latin typeface="Times New Roman" panose="02020603050405020304" pitchFamily="18" charset="0"/>
              <a:cs typeface="Times New Roman" panose="02020603050405020304" pitchFamily="18" charset="0"/>
            </a:endParaRPr>
          </a:p>
          <a:p>
            <a:pPr marL="0" indent="0" algn="just">
              <a:buNone/>
            </a:pPr>
            <a:r>
              <a:rPr lang="en-US">
                <a:solidFill>
                  <a:schemeClr val="tx1"/>
                </a:solidFill>
                <a:latin typeface="Times New Roman" panose="02020603050405020304" pitchFamily="18" charset="0"/>
                <a:cs typeface="Times New Roman" panose="02020603050405020304" pitchFamily="18" charset="0"/>
              </a:rPr>
              <a:t>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1D2248E8-8980-DBDE-6507-85EA5E6A6C87}"/>
              </a:ext>
            </a:extLst>
          </p:cNvPr>
          <p:cNvSpPr/>
          <p:nvPr/>
        </p:nvSpPr>
        <p:spPr>
          <a:xfrm>
            <a:off x="792267" y="975659"/>
            <a:ext cx="270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218F9D2-2CB3-EC6E-8B9B-C421C0D2C527}"/>
              </a:ext>
            </a:extLst>
          </p:cNvPr>
          <p:cNvSpPr/>
          <p:nvPr/>
        </p:nvSpPr>
        <p:spPr>
          <a:xfrm>
            <a:off x="820726" y="5882341"/>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EB7D1D4-8ABE-9140-7BF6-1A33E08AFFC2}"/>
              </a:ext>
            </a:extLst>
          </p:cNvPr>
          <p:cNvSpPr/>
          <p:nvPr/>
        </p:nvSpPr>
        <p:spPr>
          <a:xfrm>
            <a:off x="8699733" y="975659"/>
            <a:ext cx="270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a:extLst>
              <a:ext uri="{FF2B5EF4-FFF2-40B4-BE49-F238E27FC236}">
                <a16:creationId xmlns:a16="http://schemas.microsoft.com/office/drawing/2014/main" id="{B5398F68-1083-5B7C-6526-F329E528B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688" y="1304365"/>
            <a:ext cx="3306240" cy="442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EF0678E-41D4-B105-548B-50B62DB44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928" y="1304365"/>
            <a:ext cx="3350520" cy="442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EBB35E5-3160-AB6A-5DDE-C03824DD0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448" y="1304365"/>
            <a:ext cx="3282071" cy="44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5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285B9-FED8-9107-E6E3-B19A9DBB4DC5}"/>
              </a:ext>
            </a:extLst>
          </p:cNvPr>
          <p:cNvSpPr>
            <a:spLocks noGrp="1"/>
          </p:cNvSpPr>
          <p:nvPr>
            <p:ph type="title"/>
          </p:nvPr>
        </p:nvSpPr>
        <p:spPr>
          <a:xfrm>
            <a:off x="678180" y="663388"/>
            <a:ext cx="10835639" cy="582706"/>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Γνώστα τραγούδια σε επιθεωρήσεις</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AA26C5A-5E35-E0B5-A022-4B9768EED9E2}"/>
              </a:ext>
            </a:extLst>
          </p:cNvPr>
          <p:cNvSpPr>
            <a:spLocks noGrp="1"/>
          </p:cNvSpPr>
          <p:nvPr>
            <p:ph idx="1"/>
          </p:nvPr>
        </p:nvSpPr>
        <p:spPr>
          <a:xfrm>
            <a:off x="678180" y="1304365"/>
            <a:ext cx="10835640" cy="4885765"/>
          </a:xfrm>
          <a:solidFill>
            <a:schemeClr val="accent1"/>
          </a:solidFill>
        </p:spPr>
        <p:txBody>
          <a:bodyPr>
            <a:normAutofit/>
          </a:bodyPr>
          <a:lstStyle/>
          <a:p>
            <a:pPr marL="0" indent="0" algn="just">
              <a:buNone/>
            </a:pPr>
            <a:r>
              <a:rPr lang="el-GR">
                <a:latin typeface="Times New Roman" panose="02020603050405020304" pitchFamily="18" charset="0"/>
                <a:cs typeface="Times New Roman" panose="02020603050405020304" pitchFamily="18" charset="0"/>
              </a:rPr>
              <a:t>	</a:t>
            </a:r>
            <a:endParaRPr lang="el-GR" i="1">
              <a:latin typeface="Times New Roman" panose="02020603050405020304" pitchFamily="18" charset="0"/>
              <a:cs typeface="Times New Roman" panose="02020603050405020304" pitchFamily="18" charset="0"/>
            </a:endParaRPr>
          </a:p>
          <a:p>
            <a:pPr marL="0" indent="0" algn="just">
              <a:buNone/>
            </a:pPr>
            <a:r>
              <a:rPr lang="el-GR">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															</a:t>
            </a:r>
            <a:endParaRPr lang="en-US" i="1">
              <a:solidFill>
                <a:schemeClr val="tx1"/>
              </a:solidFill>
              <a:latin typeface="Times New Roman" panose="02020603050405020304" pitchFamily="18" charset="0"/>
              <a:cs typeface="Times New Roman" panose="02020603050405020304" pitchFamily="18" charset="0"/>
            </a:endParaRPr>
          </a:p>
          <a:p>
            <a:pPr marL="0" indent="0" algn="just">
              <a:buNone/>
            </a:pPr>
            <a:endParaRPr lang="el-GR" dirty="0">
              <a:solidFill>
                <a:schemeClr val="tx1"/>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1D2248E8-8980-DBDE-6507-85EA5E6A6C87}"/>
              </a:ext>
            </a:extLst>
          </p:cNvPr>
          <p:cNvSpPr/>
          <p:nvPr/>
        </p:nvSpPr>
        <p:spPr>
          <a:xfrm>
            <a:off x="792267" y="975659"/>
            <a:ext cx="212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218F9D2-2CB3-EC6E-8B9B-C421C0D2C527}"/>
              </a:ext>
            </a:extLst>
          </p:cNvPr>
          <p:cNvSpPr/>
          <p:nvPr/>
        </p:nvSpPr>
        <p:spPr>
          <a:xfrm>
            <a:off x="792267" y="5943970"/>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EB7D1D4-8ABE-9140-7BF6-1A33E08AFFC2}"/>
              </a:ext>
            </a:extLst>
          </p:cNvPr>
          <p:cNvSpPr/>
          <p:nvPr/>
        </p:nvSpPr>
        <p:spPr>
          <a:xfrm>
            <a:off x="9275733" y="975658"/>
            <a:ext cx="212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4" name="Πίνακας 3">
            <a:extLst>
              <a:ext uri="{FF2B5EF4-FFF2-40B4-BE49-F238E27FC236}">
                <a16:creationId xmlns:a16="http://schemas.microsoft.com/office/drawing/2014/main" id="{018216F7-A1F4-B2A2-C17E-A0D60B1F792F}"/>
              </a:ext>
            </a:extLst>
          </p:cNvPr>
          <p:cNvGraphicFramePr>
            <a:graphicFrameLocks noGrp="1"/>
          </p:cNvGraphicFramePr>
          <p:nvPr>
            <p:extLst>
              <p:ext uri="{D42A27DB-BD31-4B8C-83A1-F6EECF244321}">
                <p14:modId xmlns:p14="http://schemas.microsoft.com/office/powerpoint/2010/main" val="983786176"/>
              </p:ext>
            </p:extLst>
          </p:nvPr>
        </p:nvGraphicFramePr>
        <p:xfrm>
          <a:off x="815732" y="1750964"/>
          <a:ext cx="10560535" cy="3992566"/>
        </p:xfrm>
        <a:graphic>
          <a:graphicData uri="http://schemas.openxmlformats.org/drawingml/2006/table">
            <a:tbl>
              <a:tblPr firstRow="1" bandRow="1">
                <a:tableStyleId>{5C22544A-7EE6-4342-B048-85BDC9FD1C3A}</a:tableStyleId>
              </a:tblPr>
              <a:tblGrid>
                <a:gridCol w="1909538">
                  <a:extLst>
                    <a:ext uri="{9D8B030D-6E8A-4147-A177-3AD203B41FA5}">
                      <a16:colId xmlns:a16="http://schemas.microsoft.com/office/drawing/2014/main" val="335385926"/>
                    </a:ext>
                  </a:extLst>
                </a:gridCol>
                <a:gridCol w="1610879">
                  <a:extLst>
                    <a:ext uri="{9D8B030D-6E8A-4147-A177-3AD203B41FA5}">
                      <a16:colId xmlns:a16="http://schemas.microsoft.com/office/drawing/2014/main" val="1307754109"/>
                    </a:ext>
                  </a:extLst>
                </a:gridCol>
                <a:gridCol w="2270837">
                  <a:extLst>
                    <a:ext uri="{9D8B030D-6E8A-4147-A177-3AD203B41FA5}">
                      <a16:colId xmlns:a16="http://schemas.microsoft.com/office/drawing/2014/main" val="2046451887"/>
                    </a:ext>
                  </a:extLst>
                </a:gridCol>
                <a:gridCol w="2570105">
                  <a:extLst>
                    <a:ext uri="{9D8B030D-6E8A-4147-A177-3AD203B41FA5}">
                      <a16:colId xmlns:a16="http://schemas.microsoft.com/office/drawing/2014/main" val="3967506304"/>
                    </a:ext>
                  </a:extLst>
                </a:gridCol>
                <a:gridCol w="2199176">
                  <a:extLst>
                    <a:ext uri="{9D8B030D-6E8A-4147-A177-3AD203B41FA5}">
                      <a16:colId xmlns:a16="http://schemas.microsoft.com/office/drawing/2014/main" val="3367455215"/>
                    </a:ext>
                  </a:extLst>
                </a:gridCol>
              </a:tblGrid>
              <a:tr h="578826">
                <a:tc>
                  <a:txBody>
                    <a:bodyPr/>
                    <a:lstStyle/>
                    <a:p>
                      <a:pPr algn="ctr"/>
                      <a:r>
                        <a:rPr lang="el-GR" sz="1700">
                          <a:solidFill>
                            <a:schemeClr val="tx1"/>
                          </a:solidFill>
                          <a:latin typeface="Times New Roman" panose="02020603050405020304" pitchFamily="18" charset="0"/>
                          <a:cs typeface="Times New Roman" panose="02020603050405020304" pitchFamily="18" charset="0"/>
                        </a:rPr>
                        <a:t>Τραγούδι</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a:r>
                        <a:rPr lang="el-GR" sz="1700">
                          <a:solidFill>
                            <a:schemeClr val="tx1"/>
                          </a:solidFill>
                          <a:latin typeface="Times New Roman" panose="02020603050405020304" pitchFamily="18" charset="0"/>
                          <a:cs typeface="Times New Roman" panose="02020603050405020304" pitchFamily="18" charset="0"/>
                        </a:rPr>
                        <a:t>Ερμηνεία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l-GR" sz="1700">
                          <a:solidFill>
                            <a:schemeClr val="tx1"/>
                          </a:solidFill>
                          <a:latin typeface="Times New Roman" panose="02020603050405020304" pitchFamily="18" charset="0"/>
                          <a:cs typeface="Times New Roman" panose="02020603050405020304" pitchFamily="18" charset="0"/>
                        </a:rPr>
                        <a:t>Στιχουργός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l-GR" sz="1700">
                          <a:solidFill>
                            <a:schemeClr val="tx1"/>
                          </a:solidFill>
                          <a:latin typeface="Times New Roman" panose="02020603050405020304" pitchFamily="18" charset="0"/>
                          <a:cs typeface="Times New Roman" panose="02020603050405020304" pitchFamily="18" charset="0"/>
                        </a:rPr>
                        <a:t>Συνθέτης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l-GR" sz="1700">
                          <a:solidFill>
                            <a:schemeClr val="tx1"/>
                          </a:solidFill>
                          <a:latin typeface="Times New Roman" panose="02020603050405020304" pitchFamily="18" charset="0"/>
                          <a:cs typeface="Times New Roman" panose="02020603050405020304" pitchFamily="18" charset="0"/>
                        </a:rPr>
                        <a:t>Πρώτοι στίχοι &lt; 1940</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865605571"/>
                  </a:ext>
                </a:extLst>
              </a:tr>
              <a:tr h="314363">
                <a:tc>
                  <a:txBody>
                    <a:bodyPr/>
                    <a:lstStyle/>
                    <a:p>
                      <a:pPr algn="ctr"/>
                      <a:r>
                        <a:rPr lang="el-GR" sz="1700" i="1">
                          <a:latin typeface="Times New Roman" panose="02020603050405020304" pitchFamily="18" charset="0"/>
                          <a:cs typeface="Times New Roman" panose="02020603050405020304" pitchFamily="18" charset="0"/>
                        </a:rPr>
                        <a:t>Πατάω ένα κουμπί</a:t>
                      </a:r>
                      <a:endParaRPr lang="el-GR" sz="170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B0F0"/>
                    </a:solidFill>
                  </a:tcPr>
                </a:tc>
                <a:tc gridSpan="2">
                  <a:txBody>
                    <a:bodyPr/>
                    <a:lstStyle/>
                    <a:p>
                      <a:pPr algn="ctr"/>
                      <a:r>
                        <a:rPr lang="el-GR" sz="1700">
                          <a:latin typeface="Times New Roman" panose="02020603050405020304" pitchFamily="18" charset="0"/>
                          <a:cs typeface="Times New Roman" panose="02020603050405020304" pitchFamily="18" charset="0"/>
                        </a:rPr>
                        <a:t>Πάνος Τζαβέλλας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l-GR"/>
                    </a:p>
                  </a:txBody>
                  <a:tcPr/>
                </a:tc>
                <a:tc>
                  <a:txBody>
                    <a:bodyPr/>
                    <a:lstStyle/>
                    <a:p>
                      <a:pPr algn="ctr"/>
                      <a:r>
                        <a:rPr lang="en-US" sz="1700">
                          <a:latin typeface="Times New Roman" panose="02020603050405020304" pitchFamily="18" charset="0"/>
                          <a:cs typeface="Times New Roman" panose="02020603050405020304" pitchFamily="18" charset="0"/>
                        </a:rPr>
                        <a:t>Sholom Secunda</a:t>
                      </a:r>
                      <a:endParaRPr lang="el-GR" sz="170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700" i="1">
                          <a:latin typeface="Times New Roman" panose="02020603050405020304" pitchFamily="18" charset="0"/>
                          <a:cs typeface="Times New Roman" panose="02020603050405020304" pitchFamily="18" charset="0"/>
                        </a:rPr>
                        <a:t>Bei mir bist du schön</a:t>
                      </a:r>
                      <a:endParaRPr lang="el-GR" sz="1700" i="1">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721209565"/>
                  </a:ext>
                </a:extLst>
              </a:tr>
              <a:tr h="314363">
                <a:tc>
                  <a:txBody>
                    <a:bodyPr/>
                    <a:lstStyle/>
                    <a:p>
                      <a:pPr algn="ctr"/>
                      <a:r>
                        <a:rPr lang="el-GR" sz="1700" i="1">
                          <a:solidFill>
                            <a:schemeClr val="tx1"/>
                          </a:solidFill>
                          <a:latin typeface="Times New Roman" panose="02020603050405020304" pitchFamily="18" charset="0"/>
                          <a:cs typeface="Times New Roman" panose="02020603050405020304" pitchFamily="18" charset="0"/>
                        </a:rPr>
                        <a:t>Πω, πω τι έπαθε </a:t>
                      </a:r>
                    </a:p>
                    <a:p>
                      <a:pPr algn="ctr"/>
                      <a:r>
                        <a:rPr lang="el-GR" sz="1700" i="1">
                          <a:solidFill>
                            <a:schemeClr val="tx1"/>
                          </a:solidFill>
                          <a:latin typeface="Times New Roman" panose="02020603050405020304" pitchFamily="18" charset="0"/>
                          <a:cs typeface="Times New Roman" panose="02020603050405020304" pitchFamily="18" charset="0"/>
                        </a:rPr>
                        <a:t>ο Μουσολίνι</a:t>
                      </a:r>
                      <a:endParaRPr lang="el-GR" sz="170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700">
                          <a:latin typeface="Times New Roman" panose="02020603050405020304" pitchFamily="18" charset="0"/>
                          <a:cs typeface="Times New Roman" panose="02020603050405020304" pitchFamily="18" charset="0"/>
                        </a:rPr>
                        <a:t>Σοφία Βέμπο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l-GR" sz="1800">
                          <a:solidFill>
                            <a:schemeClr val="tx1"/>
                          </a:solidFill>
                          <a:latin typeface="Times New Roman" panose="02020603050405020304" pitchFamily="18" charset="0"/>
                          <a:cs typeface="Times New Roman" panose="02020603050405020304" pitchFamily="18" charset="0"/>
                        </a:rPr>
                        <a:t>Πολ Μενεστρέλ</a:t>
                      </a:r>
                    </a:p>
                    <a:p>
                      <a:pPr algn="ctr"/>
                      <a:r>
                        <a:rPr lang="el-GR" sz="1800">
                          <a:solidFill>
                            <a:schemeClr val="tx1"/>
                          </a:solidFill>
                          <a:latin typeface="Times New Roman" panose="02020603050405020304" pitchFamily="18" charset="0"/>
                          <a:cs typeface="Times New Roman" panose="02020603050405020304" pitchFamily="18" charset="0"/>
                        </a:rPr>
                        <a:t>(Ιωάννης Χιδίρογλου)</a:t>
                      </a:r>
                      <a:endParaRPr lang="el-GR" sz="170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a:solidFill>
                            <a:schemeClr val="tx1"/>
                          </a:solidFill>
                          <a:latin typeface="Times New Roman" panose="02020603050405020304" pitchFamily="18" charset="0"/>
                          <a:cs typeface="Times New Roman" panose="02020603050405020304" pitchFamily="18" charset="0"/>
                        </a:rPr>
                        <a:t>Nino Cazzarolli</a:t>
                      </a:r>
                      <a:r>
                        <a:rPr lang="el-GR" sz="1700">
                          <a:solidFill>
                            <a:schemeClr val="tx1"/>
                          </a:solidFill>
                          <a:latin typeface="Times New Roman" panose="02020603050405020304" pitchFamily="18" charset="0"/>
                          <a:cs typeface="Times New Roman" panose="02020603050405020304" pitchFamily="18" charset="0"/>
                        </a:rPr>
                        <a:t> [;]</a:t>
                      </a:r>
                      <a:endParaRPr lang="el-GR" sz="170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l-GR" sz="1700" i="0">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68873223"/>
                  </a:ext>
                </a:extLst>
              </a:tr>
              <a:tr h="578826">
                <a:tc>
                  <a:txBody>
                    <a:bodyPr/>
                    <a:lstStyle/>
                    <a:p>
                      <a:pPr algn="ctr"/>
                      <a:r>
                        <a:rPr lang="el-GR" sz="1700" i="1">
                          <a:solidFill>
                            <a:schemeClr val="tx1"/>
                          </a:solidFill>
                          <a:latin typeface="Times New Roman" panose="02020603050405020304" pitchFamily="18" charset="0"/>
                          <a:cs typeface="Times New Roman" panose="02020603050405020304" pitchFamily="18" charset="0"/>
                        </a:rPr>
                        <a:t>Στον πόλεμο </a:t>
                      </a:r>
                    </a:p>
                    <a:p>
                      <a:pPr algn="ctr"/>
                      <a:r>
                        <a:rPr lang="el-GR" sz="1700" i="1">
                          <a:solidFill>
                            <a:schemeClr val="tx1"/>
                          </a:solidFill>
                          <a:latin typeface="Times New Roman" panose="02020603050405020304" pitchFamily="18" charset="0"/>
                          <a:cs typeface="Times New Roman" panose="02020603050405020304" pitchFamily="18" charset="0"/>
                        </a:rPr>
                        <a:t>βγαίνει ο Ιταλός</a:t>
                      </a:r>
                      <a:endParaRPr lang="el-GR" sz="170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F0"/>
                    </a:solidFill>
                  </a:tcPr>
                </a:tc>
                <a:tc vMerge="1">
                  <a:txBody>
                    <a:bodyPr/>
                    <a:lstStyle/>
                    <a:p>
                      <a:endParaRPr lang="el-G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l-GR" sz="1700">
                          <a:latin typeface="Times New Roman" panose="02020603050405020304" pitchFamily="18" charset="0"/>
                          <a:cs typeface="Times New Roman" panose="02020603050405020304" pitchFamily="18" charset="0"/>
                        </a:rPr>
                        <a:t>Γιώργος Θίσβιος</a:t>
                      </a:r>
                      <a:endParaRPr lang="el-G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700">
                          <a:solidFill>
                            <a:schemeClr val="tx1"/>
                          </a:solidFill>
                          <a:latin typeface="Times New Roman" panose="02020603050405020304" pitchFamily="18" charset="0"/>
                          <a:cs typeface="Times New Roman" panose="02020603050405020304" pitchFamily="18" charset="0"/>
                        </a:rPr>
                        <a:t>Απόστολος Μοσχούτης</a:t>
                      </a:r>
                      <a:endParaRPr lang="el-GR" sz="170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l-GR" sz="1700" i="1">
                          <a:latin typeface="Times New Roman" panose="02020603050405020304" pitchFamily="18" charset="0"/>
                          <a:cs typeface="Times New Roman" panose="02020603050405020304" pitchFamily="18" charset="0"/>
                        </a:rPr>
                        <a:t>Στ’ Λάρσα </a:t>
                      </a:r>
                    </a:p>
                    <a:p>
                      <a:pPr algn="ctr"/>
                      <a:r>
                        <a:rPr lang="el-GR" sz="1700" i="1">
                          <a:latin typeface="Times New Roman" panose="02020603050405020304" pitchFamily="18" charset="0"/>
                          <a:cs typeface="Times New Roman" panose="02020603050405020304" pitchFamily="18" charset="0"/>
                        </a:rPr>
                        <a:t>βγαίν’ ο αυγερινός</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8009333"/>
                  </a:ext>
                </a:extLst>
              </a:tr>
              <a:tr h="578826">
                <a:tc>
                  <a:txBody>
                    <a:bodyPr/>
                    <a:lstStyle/>
                    <a:p>
                      <a:pPr algn="ctr"/>
                      <a:r>
                        <a:rPr lang="el-GR" sz="1700" i="1">
                          <a:latin typeface="Times New Roman" panose="02020603050405020304" pitchFamily="18" charset="0"/>
                          <a:cs typeface="Times New Roman" panose="02020603050405020304" pitchFamily="18" charset="0"/>
                        </a:rPr>
                        <a:t>Βάζει ο Ντούτσε </a:t>
                      </a:r>
                    </a:p>
                    <a:p>
                      <a:pPr algn="ctr"/>
                      <a:r>
                        <a:rPr lang="el-GR" sz="1700" i="1">
                          <a:latin typeface="Times New Roman" panose="02020603050405020304" pitchFamily="18" charset="0"/>
                          <a:cs typeface="Times New Roman" panose="02020603050405020304" pitchFamily="18" charset="0"/>
                        </a:rPr>
                        <a:t>τη στολή του</a:t>
                      </a:r>
                      <a:endParaRPr lang="el-GR" sz="170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l-GR"/>
                    </a:p>
                  </a:txBody>
                  <a:tcPr>
                    <a:lnL w="12700" cmpd="sng">
                      <a:noFill/>
                    </a:lnL>
                    <a:lnT w="12700" cmpd="sng">
                      <a:noFill/>
                    </a:lnT>
                  </a:tcPr>
                </a:tc>
                <a:tc vMerge="1">
                  <a:txBody>
                    <a:bodyPr/>
                    <a:lstStyle/>
                    <a:p>
                      <a:endParaRPr lang="el-GR"/>
                    </a:p>
                  </a:txBody>
                  <a:tcPr>
                    <a:lnT w="12700" cmpd="sng">
                      <a:noFill/>
                    </a:lnT>
                  </a:tcPr>
                </a:tc>
                <a:tc rowSpan="2">
                  <a:txBody>
                    <a:bodyPr/>
                    <a:lstStyle/>
                    <a:p>
                      <a:pPr algn="ctr"/>
                      <a:r>
                        <a:rPr lang="el-GR" sz="1700">
                          <a:latin typeface="Times New Roman" panose="02020603050405020304" pitchFamily="18" charset="0"/>
                          <a:cs typeface="Times New Roman" panose="02020603050405020304" pitchFamily="18" charset="0"/>
                        </a:rPr>
                        <a:t>Θεόφραστος</a:t>
                      </a:r>
                      <a:r>
                        <a:rPr lang="en-US" sz="1700">
                          <a:latin typeface="Times New Roman" panose="02020603050405020304" pitchFamily="18" charset="0"/>
                          <a:cs typeface="Times New Roman" panose="02020603050405020304" pitchFamily="18" charset="0"/>
                        </a:rPr>
                        <a:t> </a:t>
                      </a:r>
                      <a:r>
                        <a:rPr lang="el-GR" sz="1700">
                          <a:latin typeface="Times New Roman" panose="02020603050405020304" pitchFamily="18" charset="0"/>
                          <a:cs typeface="Times New Roman" panose="02020603050405020304" pitchFamily="18" charset="0"/>
                        </a:rPr>
                        <a:t>Σακελλαρίδης</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l-GR" sz="1700" i="1">
                          <a:latin typeface="Times New Roman" panose="02020603050405020304" pitchFamily="18" charset="0"/>
                          <a:cs typeface="Times New Roman" panose="02020603050405020304" pitchFamily="18" charset="0"/>
                        </a:rPr>
                        <a:t>Πλέκει η Βάσω </a:t>
                      </a:r>
                    </a:p>
                    <a:p>
                      <a:pPr algn="ctr"/>
                      <a:r>
                        <a:rPr lang="el-GR" sz="1700" i="1">
                          <a:latin typeface="Times New Roman" panose="02020603050405020304" pitchFamily="18" charset="0"/>
                          <a:cs typeface="Times New Roman" panose="02020603050405020304" pitchFamily="18" charset="0"/>
                        </a:rPr>
                        <a:t>το προικιό της</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8289928"/>
                  </a:ext>
                </a:extLst>
              </a:tr>
              <a:tr h="43060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700" i="1">
                          <a:solidFill>
                            <a:schemeClr val="tx1"/>
                          </a:solidFill>
                          <a:latin typeface="Times New Roman" panose="02020603050405020304" pitchFamily="18" charset="0"/>
                          <a:cs typeface="Times New Roman" panose="02020603050405020304" pitchFamily="18" charset="0"/>
                        </a:rPr>
                        <a:t>Ντούτσε Ντούτσε</a:t>
                      </a:r>
                      <a:endParaRPr lang="el-GR" sz="170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700">
                          <a:latin typeface="Times New Roman" panose="02020603050405020304" pitchFamily="18" charset="0"/>
                          <a:cs typeface="Times New Roman" panose="02020603050405020304" pitchFamily="18" charset="0"/>
                        </a:rPr>
                        <a:t>Νίκος Γούναρης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700">
                          <a:latin typeface="Times New Roman" panose="02020603050405020304" pitchFamily="18" charset="0"/>
                          <a:cs typeface="Times New Roman" panose="02020603050405020304" pitchFamily="18" charset="0"/>
                        </a:rPr>
                        <a:t>Γιώργος Οικονομίδης</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F0"/>
                    </a:solidFill>
                  </a:tcPr>
                </a:tc>
                <a:tc vMerge="1">
                  <a:txBody>
                    <a:bodyPr/>
                    <a:lstStyle/>
                    <a:p>
                      <a:endParaRPr/>
                    </a:p>
                  </a:txBody>
                  <a:tcPr anchor="ctr">
                    <a:lnL w="12700" cmpd="sng">
                      <a:noFill/>
                    </a:lnL>
                    <a:lnT w="12700" cmpd="sng">
                      <a:noFill/>
                    </a:lnT>
                    <a:solidFill>
                      <a:schemeClr val="accent1"/>
                    </a:solidFill>
                  </a:tcPr>
                </a:tc>
                <a:tc>
                  <a:txBody>
                    <a:bodyPr/>
                    <a:lstStyle/>
                    <a:p>
                      <a:pPr algn="ctr"/>
                      <a:r>
                        <a:rPr lang="el-GR" sz="1700" i="1">
                          <a:latin typeface="Times New Roman" panose="02020603050405020304" pitchFamily="18" charset="0"/>
                          <a:cs typeface="Times New Roman" panose="02020603050405020304" pitchFamily="18" charset="0"/>
                        </a:rPr>
                        <a:t>Μάρω, Μάρω</a:t>
                      </a:r>
                    </a:p>
                    <a:p>
                      <a:pPr algn="ctr"/>
                      <a:r>
                        <a:rPr lang="el-GR" sz="1700" i="1">
                          <a:latin typeface="Times New Roman" panose="02020603050405020304" pitchFamily="18" charset="0"/>
                          <a:cs typeface="Times New Roman" panose="02020603050405020304" pitchFamily="18" charset="0"/>
                        </a:rPr>
                        <a:t>μια φορά είν’ τα νιάτα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980138414"/>
                  </a:ext>
                </a:extLst>
              </a:tr>
              <a:tr h="5943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700" i="1">
                          <a:latin typeface="Times New Roman" panose="02020603050405020304" pitchFamily="18" charset="0"/>
                          <a:cs typeface="Times New Roman" panose="02020603050405020304" pitchFamily="18" charset="0"/>
                        </a:rPr>
                        <a:t>Κορόιδο Μουσολίνι</a:t>
                      </a:r>
                      <a:endParaRPr lang="el-GR" sz="170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el-GR"/>
                    </a:p>
                  </a:txBody>
                  <a:tcPr/>
                </a:tc>
                <a:tc vMerge="1">
                  <a:txBody>
                    <a:bodyPr/>
                    <a:lstStyle/>
                    <a:p>
                      <a:endParaRPr lang="el-GR"/>
                    </a:p>
                  </a:txBody>
                  <a:tcPr/>
                </a:tc>
                <a:tc>
                  <a:txBody>
                    <a:bodyPr/>
                    <a:lstStyle/>
                    <a:p>
                      <a:pPr algn="ctr"/>
                      <a:r>
                        <a:rPr lang="en-US" sz="1700">
                          <a:latin typeface="Times New Roman" panose="02020603050405020304" pitchFamily="18" charset="0"/>
                          <a:cs typeface="Times New Roman" panose="02020603050405020304" pitchFamily="18" charset="0"/>
                        </a:rPr>
                        <a:t>Eldo di Lazzaro</a:t>
                      </a:r>
                      <a:endParaRPr lang="el-GR" sz="170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l-GR" sz="1700" i="1">
                          <a:latin typeface="Times New Roman" panose="02020603050405020304" pitchFamily="18" charset="0"/>
                          <a:cs typeface="Times New Roman" panose="02020603050405020304" pitchFamily="18" charset="0"/>
                        </a:rPr>
                        <a:t>Μικρή χωριατοπούλα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10092531"/>
                  </a:ext>
                </a:extLst>
              </a:tr>
            </a:tbl>
          </a:graphicData>
        </a:graphic>
      </p:graphicFrame>
    </p:spTree>
    <p:extLst>
      <p:ext uri="{BB962C8B-B14F-4D97-AF65-F5344CB8AC3E}">
        <p14:creationId xmlns:p14="http://schemas.microsoft.com/office/powerpoint/2010/main" val="322309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Ανανέωση της Επιθεώρησης - η μορφή του Ανδρέα Μακέδου</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Ανδρέας Μακεδάκης - Μακέδος (1890-1944)</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Κυριαρχεί στο πεδίο του ελαφρού μουσικού </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sz="2200" u="sng">
                <a:solidFill>
                  <a:schemeClr val="tx1"/>
                </a:solidFill>
                <a:latin typeface="Times New Roman" panose="02020603050405020304" pitchFamily="18" charset="0"/>
                <a:cs typeface="Times New Roman" panose="02020603050405020304" pitchFamily="18" charset="0"/>
              </a:rPr>
              <a:t>θεάτρου στη διάρκεια του Μεσοπολέμου</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Ο Μακέδος επενδύει μεγάλα ποσά για τον εμπλουτισμό των παραστάσεων</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ενδιαφέρον και διεύρυνση του κοινού</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n-US" sz="2200">
                <a:solidFill>
                  <a:schemeClr val="tx1"/>
                </a:solidFill>
                <a:latin typeface="Times New Roman" panose="02020603050405020304" pitchFamily="18" charset="0"/>
                <a:cs typeface="Times New Roman" panose="02020603050405020304" pitchFamily="18" charset="0"/>
              </a:rPr>
              <a:t>1. </a:t>
            </a:r>
            <a:r>
              <a:rPr lang="el-GR" sz="2200">
                <a:solidFill>
                  <a:schemeClr val="tx1"/>
                </a:solidFill>
                <a:latin typeface="Times New Roman" panose="02020603050405020304" pitchFamily="18" charset="0"/>
                <a:cs typeface="Times New Roman" panose="02020603050405020304" pitchFamily="18" charset="0"/>
              </a:rPr>
              <a:t>γραμμόφωνο</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n-US" sz="2200">
                <a:solidFill>
                  <a:schemeClr val="tx1"/>
                </a:solidFill>
                <a:latin typeface="Times New Roman" panose="02020603050405020304" pitchFamily="18" charset="0"/>
                <a:cs typeface="Times New Roman" panose="02020603050405020304" pitchFamily="18" charset="0"/>
              </a:rPr>
              <a:t>2. </a:t>
            </a:r>
            <a:r>
              <a:rPr lang="el-GR" sz="2200">
                <a:solidFill>
                  <a:schemeClr val="tx1"/>
                </a:solidFill>
                <a:latin typeface="Times New Roman" panose="02020603050405020304" pitchFamily="18" charset="0"/>
                <a:cs typeface="Times New Roman" panose="02020603050405020304" pitchFamily="18" charset="0"/>
              </a:rPr>
              <a:t>ραδιόφωνο</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n-US" sz="2200">
                <a:solidFill>
                  <a:schemeClr val="tx1"/>
                </a:solidFill>
                <a:latin typeface="Times New Roman" panose="02020603050405020304" pitchFamily="18" charset="0"/>
                <a:cs typeface="Times New Roman" panose="02020603050405020304" pitchFamily="18" charset="0"/>
              </a:rPr>
              <a:t>3. </a:t>
            </a:r>
            <a:r>
              <a:rPr lang="el-GR" sz="2200">
                <a:solidFill>
                  <a:schemeClr val="tx1"/>
                </a:solidFill>
                <a:latin typeface="Times New Roman" panose="02020603050405020304" pitchFamily="18" charset="0"/>
                <a:cs typeface="Times New Roman" panose="02020603050405020304" pitchFamily="18" charset="0"/>
              </a:rPr>
              <a:t>κινηματογραφικές προβολές</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n-US" sz="2200">
                <a:solidFill>
                  <a:schemeClr val="tx1"/>
                </a:solidFill>
                <a:latin typeface="Times New Roman" panose="02020603050405020304" pitchFamily="18" charset="0"/>
                <a:cs typeface="Times New Roman" panose="02020603050405020304" pitchFamily="18" charset="0"/>
              </a:rPr>
              <a:t>4. jazz band</a:t>
            </a:r>
            <a:endParaRPr lang="el-GR" sz="2200" dirty="0">
              <a:solidFill>
                <a:schemeClr val="tx1"/>
              </a:solidFill>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546C2E58-007A-A94E-ACAF-15B0ACDA318F}"/>
              </a:ext>
            </a:extLst>
          </p:cNvPr>
          <p:cNvSpPr/>
          <p:nvPr/>
        </p:nvSpPr>
        <p:spPr>
          <a:xfrm>
            <a:off x="808093" y="142996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78432287-C0C6-DB81-D3F6-FF26091CF5F2}"/>
              </a:ext>
            </a:extLst>
          </p:cNvPr>
          <p:cNvSpPr/>
          <p:nvPr/>
        </p:nvSpPr>
        <p:spPr>
          <a:xfrm>
            <a:off x="808093" y="2862524"/>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Δεξιό 14">
            <a:extLst>
              <a:ext uri="{FF2B5EF4-FFF2-40B4-BE49-F238E27FC236}">
                <a16:creationId xmlns:a16="http://schemas.microsoft.com/office/drawing/2014/main" id="{D91FED6B-4A0A-B926-A227-1814043FA12D}"/>
              </a:ext>
            </a:extLst>
          </p:cNvPr>
          <p:cNvSpPr/>
          <p:nvPr/>
        </p:nvSpPr>
        <p:spPr>
          <a:xfrm>
            <a:off x="1158424" y="3348317"/>
            <a:ext cx="348916" cy="161365"/>
          </a:xfrm>
          <a:prstGeom prst="rightArrow">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Αριστερό άγκιστρο 16">
            <a:extLst>
              <a:ext uri="{FF2B5EF4-FFF2-40B4-BE49-F238E27FC236}">
                <a16:creationId xmlns:a16="http://schemas.microsoft.com/office/drawing/2014/main" id="{B97B85B8-EA20-7346-A37C-303106CF3238}"/>
              </a:ext>
            </a:extLst>
          </p:cNvPr>
          <p:cNvSpPr/>
          <p:nvPr/>
        </p:nvSpPr>
        <p:spPr>
          <a:xfrm>
            <a:off x="1599973" y="3734547"/>
            <a:ext cx="170330" cy="180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Βέλος: Δεξιό 5">
            <a:extLst>
              <a:ext uri="{FF2B5EF4-FFF2-40B4-BE49-F238E27FC236}">
                <a16:creationId xmlns:a16="http://schemas.microsoft.com/office/drawing/2014/main" id="{9CF2479C-EBCF-2EAA-A810-C5DF3BE673A6}"/>
              </a:ext>
            </a:extLst>
          </p:cNvPr>
          <p:cNvSpPr/>
          <p:nvPr/>
        </p:nvSpPr>
        <p:spPr>
          <a:xfrm>
            <a:off x="1158424" y="1919940"/>
            <a:ext cx="348916" cy="16136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5299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7F13DA-B51D-684C-5D00-56D0FB807B1E}"/>
              </a:ext>
            </a:extLst>
          </p:cNvPr>
          <p:cNvSpPr>
            <a:spLocks noGrp="1"/>
          </p:cNvSpPr>
          <p:nvPr>
            <p:ph type="ctrTitle"/>
          </p:nvPr>
        </p:nvSpPr>
        <p:spPr>
          <a:xfrm>
            <a:off x="2415988" y="1595719"/>
            <a:ext cx="7360024" cy="1900516"/>
          </a:xfrm>
        </p:spPr>
        <p:txBody>
          <a:bodyPr/>
          <a:lstStyle/>
          <a:p>
            <a:r>
              <a:rPr lang="el-GR" sz="3200" dirty="0">
                <a:solidFill>
                  <a:schemeClr val="tx1"/>
                </a:solidFill>
                <a:latin typeface="Times New Roman" panose="02020603050405020304" pitchFamily="18" charset="0"/>
                <a:cs typeface="Times New Roman" panose="02020603050405020304" pitchFamily="18" charset="0"/>
              </a:rPr>
              <a:t>Είδη θεάτρου με μουσική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στη νεοελληνική σκηνή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(η οπερέτα, το κωμειδύλλιο, </a:t>
            </a:r>
            <a:br>
              <a:rPr lang="el-GR" sz="3200" dirty="0">
                <a:solidFill>
                  <a:schemeClr val="tx1"/>
                </a:solidFill>
                <a:latin typeface="Times New Roman" panose="02020603050405020304" pitchFamily="18" charset="0"/>
                <a:cs typeface="Times New Roman" panose="02020603050405020304" pitchFamily="18" charset="0"/>
              </a:rPr>
            </a:br>
            <a:r>
              <a:rPr lang="el-GR" sz="3200" dirty="0">
                <a:solidFill>
                  <a:schemeClr val="tx1"/>
                </a:solidFill>
                <a:latin typeface="Times New Roman" panose="02020603050405020304" pitchFamily="18" charset="0"/>
                <a:cs typeface="Times New Roman" panose="02020603050405020304" pitchFamily="18" charset="0"/>
              </a:rPr>
              <a:t>το δραματικό ειδύλλιο και η επιθεώρηση)</a:t>
            </a:r>
            <a:endParaRPr lang="el-GR" sz="4800"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19B43CFA-66E5-821B-F95B-521E9786FDBA}"/>
              </a:ext>
            </a:extLst>
          </p:cNvPr>
          <p:cNvSpPr>
            <a:spLocks noGrp="1"/>
          </p:cNvSpPr>
          <p:nvPr>
            <p:ph type="subTitle" idx="1"/>
          </p:nvPr>
        </p:nvSpPr>
        <p:spPr>
          <a:xfrm>
            <a:off x="2692398" y="3657597"/>
            <a:ext cx="6815669" cy="1604684"/>
          </a:xfrm>
        </p:spPr>
        <p:txBody>
          <a:bodyPr>
            <a:normAutofit lnSpcReduction="10000"/>
          </a:bodyPr>
          <a:lstStyle/>
          <a:p>
            <a:r>
              <a:rPr lang="el-GR" sz="2000" dirty="0">
                <a:latin typeface="Times New Roman" panose="02020603050405020304" pitchFamily="18" charset="0"/>
                <a:cs typeface="Times New Roman" panose="02020603050405020304" pitchFamily="18" charset="0"/>
              </a:rPr>
              <a:t>Πανεπιστήμιο Πατρών, Τμήμα Θεατρικών Σπουδών</a:t>
            </a:r>
          </a:p>
          <a:p>
            <a:r>
              <a:rPr lang="el-GR" sz="2000" dirty="0">
                <a:latin typeface="Times New Roman" panose="02020603050405020304" pitchFamily="18" charset="0"/>
                <a:cs typeface="Times New Roman" panose="02020603050405020304" pitchFamily="18" charset="0"/>
              </a:rPr>
              <a:t>Εξάμηνο Β΄ </a:t>
            </a:r>
            <a:r>
              <a:rPr lang="el-GR" sz="2000">
                <a:latin typeface="Times New Roman" panose="02020603050405020304" pitchFamily="18" charset="0"/>
                <a:cs typeface="Times New Roman" panose="02020603050405020304" pitchFamily="18" charset="0"/>
              </a:rPr>
              <a:t>- 10</a:t>
            </a:r>
            <a:r>
              <a:rPr lang="el-GR" sz="2000" baseline="30000">
                <a:latin typeface="Times New Roman" panose="02020603050405020304" pitchFamily="18" charset="0"/>
                <a:cs typeface="Times New Roman" panose="02020603050405020304" pitchFamily="18" charset="0"/>
              </a:rPr>
              <a:t>η</a:t>
            </a:r>
            <a:r>
              <a:rPr lang="el-GR" sz="2000">
                <a:latin typeface="Times New Roman" panose="02020603050405020304" pitchFamily="18" charset="0"/>
                <a:cs typeface="Times New Roman" panose="02020603050405020304" pitchFamily="18" charset="0"/>
              </a:rPr>
              <a:t> Συνάντηση</a:t>
            </a:r>
            <a:endParaRPr lang="el-GR" sz="2000" dirty="0">
              <a:latin typeface="Times New Roman" panose="02020603050405020304" pitchFamily="18" charset="0"/>
              <a:cs typeface="Times New Roman" panose="02020603050405020304" pitchFamily="18" charset="0"/>
            </a:endParaRPr>
          </a:p>
          <a:p>
            <a:r>
              <a:rPr lang="el-GR" sz="2000">
                <a:latin typeface="Times New Roman" panose="02020603050405020304" pitchFamily="18" charset="0"/>
                <a:cs typeface="Times New Roman" panose="02020603050405020304" pitchFamily="18" charset="0"/>
              </a:rPr>
              <a:t>31 Μαΐου </a:t>
            </a:r>
            <a:r>
              <a:rPr lang="el-GR" sz="2000" dirty="0">
                <a:latin typeface="Times New Roman" panose="02020603050405020304" pitchFamily="18" charset="0"/>
                <a:cs typeface="Times New Roman" panose="02020603050405020304" pitchFamily="18" charset="0"/>
              </a:rPr>
              <a:t>2024</a:t>
            </a:r>
          </a:p>
          <a:p>
            <a:r>
              <a:rPr lang="el-GR" sz="2000" dirty="0">
                <a:latin typeface="Times New Roman" panose="02020603050405020304" pitchFamily="18" charset="0"/>
                <a:cs typeface="Times New Roman" panose="02020603050405020304" pitchFamily="18" charset="0"/>
              </a:rPr>
              <a:t>Διδάσκων: Σπύρος Τούλιος</a:t>
            </a:r>
          </a:p>
        </p:txBody>
      </p:sp>
    </p:spTree>
    <p:extLst>
      <p:ext uri="{BB962C8B-B14F-4D97-AF65-F5344CB8AC3E}">
        <p14:creationId xmlns:p14="http://schemas.microsoft.com/office/powerpoint/2010/main" val="427746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Η Επιθεώρηση κατά την πενταετία 1945-1950</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sz="2200">
                <a:solidFill>
                  <a:schemeClr val="tx1"/>
                </a:solidFill>
                <a:latin typeface="Times New Roman" panose="02020603050405020304" pitchFamily="18" charset="0"/>
                <a:cs typeface="Times New Roman" panose="02020603050405020304" pitchFamily="18" charset="0"/>
              </a:rPr>
              <a:t>    1945 - </a:t>
            </a:r>
            <a:r>
              <a:rPr lang="el-GR" sz="2200" i="1">
                <a:solidFill>
                  <a:schemeClr val="tx1"/>
                </a:solidFill>
                <a:latin typeface="Times New Roman" panose="02020603050405020304" pitchFamily="18" charset="0"/>
                <a:cs typeface="Times New Roman" panose="02020603050405020304" pitchFamily="18" charset="0"/>
              </a:rPr>
              <a:t>Η διάλυσις του Ράιχ</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Δίκη του Χίτλερ στην κόλαση</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Η εύθυμη χήρα του Μουσολίνι</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Το παράπονο της Κρήτης</a:t>
            </a:r>
            <a:r>
              <a:rPr lang="el-GR" sz="2200">
                <a:solidFill>
                  <a:schemeClr val="tx1"/>
                </a:solidFill>
                <a:latin typeface="Times New Roman" panose="02020603050405020304" pitchFamily="18" charset="0"/>
                <a:cs typeface="Times New Roman" panose="02020603050405020304" pitchFamily="18" charset="0"/>
              </a:rPr>
              <a:t> </a:t>
            </a:r>
            <a:endParaRPr lang="el-GR" sz="2200" i="1">
              <a:solidFill>
                <a:schemeClr val="tx1"/>
              </a:solidFill>
              <a:latin typeface="Times New Roman" panose="02020603050405020304" pitchFamily="18" charset="0"/>
              <a:cs typeface="Times New Roman" panose="02020603050405020304" pitchFamily="18" charset="0"/>
            </a:endParaRP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Η Ρόδος πανηγυρίζει</a:t>
            </a:r>
            <a:r>
              <a:rPr lang="el-GR" sz="2200">
                <a:solidFill>
                  <a:schemeClr val="tx1"/>
                </a:solidFill>
                <a:latin typeface="Times New Roman" panose="02020603050405020304" pitchFamily="18" charset="0"/>
                <a:cs typeface="Times New Roman" panose="02020603050405020304" pitchFamily="18" charset="0"/>
              </a:rPr>
              <a:t> </a:t>
            </a:r>
            <a:endParaRPr lang="el-GR" sz="2200" i="1">
              <a:solidFill>
                <a:schemeClr val="tx1"/>
              </a:solidFill>
              <a:latin typeface="Times New Roman" panose="02020603050405020304" pitchFamily="18" charset="0"/>
              <a:cs typeface="Times New Roman" panose="02020603050405020304" pitchFamily="18" charset="0"/>
            </a:endParaRP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1946 - </a:t>
            </a:r>
            <a:r>
              <a:rPr lang="el-GR" sz="2200" i="1">
                <a:solidFill>
                  <a:schemeClr val="tx1"/>
                </a:solidFill>
                <a:latin typeface="Times New Roman" panose="02020603050405020304" pitchFamily="18" charset="0"/>
                <a:cs typeface="Times New Roman" panose="02020603050405020304" pitchFamily="18" charset="0"/>
              </a:rPr>
              <a:t>Το γεύμα της Ειρήνης</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Το παράπονο της Ελλάδας</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a:t>
            </a:r>
            <a:r>
              <a:rPr lang="el-GR" sz="2200">
                <a:solidFill>
                  <a:schemeClr val="tx1"/>
                </a:solidFill>
                <a:latin typeface="Times New Roman" panose="02020603050405020304" pitchFamily="18" charset="0"/>
                <a:cs typeface="Times New Roman" panose="02020603050405020304" pitchFamily="18" charset="0"/>
              </a:rPr>
              <a:t>1947 -</a:t>
            </a:r>
            <a:r>
              <a:rPr lang="el-GR" sz="2200" i="1">
                <a:solidFill>
                  <a:schemeClr val="tx1"/>
                </a:solidFill>
                <a:latin typeface="Times New Roman" panose="02020603050405020304" pitchFamily="18" charset="0"/>
                <a:cs typeface="Times New Roman" panose="02020603050405020304" pitchFamily="18" charset="0"/>
              </a:rPr>
              <a:t> Στείλε κι άλλα, θείε Τρούμαν</a:t>
            </a:r>
          </a:p>
          <a:p>
            <a:pPr marL="0" indent="0" algn="just">
              <a:buNone/>
            </a:pPr>
            <a:r>
              <a:rPr lang="el-GR" sz="2200" i="1">
                <a:solidFill>
                  <a:schemeClr val="tx1"/>
                </a:solidFill>
                <a:latin typeface="Times New Roman" panose="02020603050405020304" pitchFamily="18" charset="0"/>
                <a:cs typeface="Times New Roman" panose="02020603050405020304" pitchFamily="18" charset="0"/>
              </a:rPr>
              <a:t>    		  Να φύγουν οι Άγγλοι</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1949 - </a:t>
            </a:r>
            <a:r>
              <a:rPr lang="el-GR" sz="2200" i="1">
                <a:solidFill>
                  <a:schemeClr val="tx1"/>
                </a:solidFill>
                <a:latin typeface="Times New Roman" panose="02020603050405020304" pitchFamily="18" charset="0"/>
                <a:cs typeface="Times New Roman" panose="02020603050405020304" pitchFamily="18" charset="0"/>
              </a:rPr>
              <a:t>Κατηγορώ τους νικητάς</a:t>
            </a:r>
            <a:endParaRPr lang="el-GR" sz="2200" i="1" dirty="0">
              <a:solidFill>
                <a:schemeClr val="tx1"/>
              </a:solidFill>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546C2E58-007A-A94E-ACAF-15B0ACDA318F}"/>
              </a:ext>
            </a:extLst>
          </p:cNvPr>
          <p:cNvSpPr/>
          <p:nvPr/>
        </p:nvSpPr>
        <p:spPr>
          <a:xfrm>
            <a:off x="808093" y="1402668"/>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BC731558-00BF-D9DB-F472-B2EA852662F9}"/>
              </a:ext>
            </a:extLst>
          </p:cNvPr>
          <p:cNvSpPr/>
          <p:nvPr/>
        </p:nvSpPr>
        <p:spPr>
          <a:xfrm>
            <a:off x="804000" y="3772967"/>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B0ACCB02-7EE2-9C5B-EE1D-B8B3EBC85236}"/>
              </a:ext>
            </a:extLst>
          </p:cNvPr>
          <p:cNvSpPr/>
          <p:nvPr/>
        </p:nvSpPr>
        <p:spPr>
          <a:xfrm>
            <a:off x="804000" y="4719357"/>
            <a:ext cx="170330" cy="161365"/>
          </a:xfrm>
          <a:prstGeom prst="ellipse">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FDDFA760-5E5F-0658-89C8-B31231182963}"/>
              </a:ext>
            </a:extLst>
          </p:cNvPr>
          <p:cNvSpPr/>
          <p:nvPr/>
        </p:nvSpPr>
        <p:spPr>
          <a:xfrm>
            <a:off x="804000" y="915400"/>
            <a:ext cx="126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6F6AB4FE-2F8F-8D09-27C0-9DF9C2FE5E3D}"/>
              </a:ext>
            </a:extLst>
          </p:cNvPr>
          <p:cNvSpPr/>
          <p:nvPr/>
        </p:nvSpPr>
        <p:spPr>
          <a:xfrm>
            <a:off x="10128000" y="915400"/>
            <a:ext cx="1260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βάλ 15">
            <a:extLst>
              <a:ext uri="{FF2B5EF4-FFF2-40B4-BE49-F238E27FC236}">
                <a16:creationId xmlns:a16="http://schemas.microsoft.com/office/drawing/2014/main" id="{C6C8BBE7-C776-537D-56BF-26BD6189A52F}"/>
              </a:ext>
            </a:extLst>
          </p:cNvPr>
          <p:cNvSpPr/>
          <p:nvPr/>
        </p:nvSpPr>
        <p:spPr>
          <a:xfrm>
            <a:off x="804000" y="5706677"/>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a:extLst>
              <a:ext uri="{FF2B5EF4-FFF2-40B4-BE49-F238E27FC236}">
                <a16:creationId xmlns:a16="http://schemas.microsoft.com/office/drawing/2014/main" id="{8ED3D055-319E-A83D-5F8A-12ABAD7A255A}"/>
              </a:ext>
            </a:extLst>
          </p:cNvPr>
          <p:cNvSpPr/>
          <p:nvPr/>
        </p:nvSpPr>
        <p:spPr>
          <a:xfrm>
            <a:off x="5984240" y="3241040"/>
            <a:ext cx="4897120" cy="807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200">
                <a:solidFill>
                  <a:schemeClr val="tx1"/>
                </a:solidFill>
                <a:latin typeface="Times New Roman" panose="02020603050405020304" pitchFamily="18" charset="0"/>
                <a:cs typeface="Times New Roman" panose="02020603050405020304" pitchFamily="18" charset="0"/>
              </a:rPr>
              <a:t>Ακολουθούν επιθεωρήσεις που αφορούν τον Εμφύλιο Πόλεμο και τα Δεκεμβριανά</a:t>
            </a:r>
          </a:p>
        </p:txBody>
      </p:sp>
    </p:spTree>
    <p:extLst>
      <p:ext uri="{BB962C8B-B14F-4D97-AF65-F5344CB8AC3E}">
        <p14:creationId xmlns:p14="http://schemas.microsoft.com/office/powerpoint/2010/main" val="425241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Δραματικά Ειδύλλια στις οθόνες της δεκαετίας του 1950</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a:t>
            </a:r>
            <a:r>
              <a:rPr lang="el-GR" i="1">
                <a:solidFill>
                  <a:schemeClr val="tx1"/>
                </a:solidFill>
                <a:latin typeface="Times New Roman" panose="02020603050405020304" pitchFamily="18" charset="0"/>
                <a:cs typeface="Times New Roman" panose="02020603050405020304" pitchFamily="18" charset="0"/>
              </a:rPr>
              <a:t>Ο αγαπητικός της βοσκοπούλας </a:t>
            </a:r>
            <a:r>
              <a:rPr lang="el-GR">
                <a:solidFill>
                  <a:schemeClr val="tx1"/>
                </a:solidFill>
                <a:latin typeface="Times New Roman" panose="02020603050405020304" pitchFamily="18" charset="0"/>
                <a:cs typeface="Times New Roman" panose="02020603050405020304" pitchFamily="18" charset="0"/>
              </a:rPr>
              <a:t>(1955) των Γιώργου Τζαβέλλα (σενάριο) και Ντίνου 																Δημόπουλου (σκηνοθεσία)</a:t>
            </a:r>
          </a:p>
          <a:p>
            <a:pPr marL="0" indent="0" algn="just">
              <a:buNone/>
            </a:pPr>
            <a:endParaRPr lang="el-GR">
              <a:solidFill>
                <a:schemeClr val="tx1"/>
              </a:solidFill>
              <a:latin typeface="Times New Roman" panose="02020603050405020304" pitchFamily="18" charset="0"/>
              <a:cs typeface="Times New Roman" panose="02020603050405020304" pitchFamily="18" charset="0"/>
            </a:endParaRP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r>
              <a:rPr lang="el-GR" i="1">
                <a:solidFill>
                  <a:schemeClr val="tx1"/>
                </a:solidFill>
                <a:latin typeface="Times New Roman" panose="02020603050405020304" pitchFamily="18" charset="0"/>
                <a:cs typeface="Times New Roman" panose="02020603050405020304" pitchFamily="18" charset="0"/>
              </a:rPr>
              <a:t>Μαρία Πενταγιώτισσα </a:t>
            </a:r>
            <a:r>
              <a:rPr lang="el-GR">
                <a:solidFill>
                  <a:schemeClr val="tx1"/>
                </a:solidFill>
                <a:latin typeface="Times New Roman" panose="02020603050405020304" pitchFamily="18" charset="0"/>
                <a:cs typeface="Times New Roman" panose="02020603050405020304" pitchFamily="18" charset="0"/>
              </a:rPr>
              <a:t>(1957) του Κώστα Ανδρίτσου (σενάριο, σκηνοθεσία)</a:t>
            </a:r>
          </a:p>
          <a:p>
            <a:pPr marL="0" indent="0" algn="just">
              <a:buNone/>
            </a:pPr>
            <a:endParaRPr lang="el-GR">
              <a:solidFill>
                <a:schemeClr val="tx1"/>
              </a:solidFill>
              <a:latin typeface="Times New Roman" panose="02020603050405020304" pitchFamily="18" charset="0"/>
              <a:cs typeface="Times New Roman" panose="02020603050405020304" pitchFamily="18" charset="0"/>
            </a:endParaRPr>
          </a:p>
          <a:p>
            <a:pPr marL="0" indent="0" algn="just">
              <a:buNone/>
            </a:pPr>
            <a:r>
              <a:rPr lang="el-GR">
                <a:solidFill>
                  <a:schemeClr val="tx1"/>
                </a:solidFill>
                <a:latin typeface="Times New Roman" panose="02020603050405020304" pitchFamily="18" charset="0"/>
                <a:cs typeface="Times New Roman" panose="02020603050405020304" pitchFamily="18" charset="0"/>
              </a:rPr>
              <a:t>					       εγγύτητα στο πρότυπο</a:t>
            </a:r>
          </a:p>
          <a:p>
            <a:pPr marL="0" indent="0" algn="just">
              <a:buNone/>
            </a:pPr>
            <a:r>
              <a:rPr lang="el-GR">
                <a:solidFill>
                  <a:schemeClr val="tx1"/>
                </a:solidFill>
                <a:latin typeface="Times New Roman" panose="02020603050405020304" pitchFamily="18" charset="0"/>
                <a:cs typeface="Times New Roman" panose="02020603050405020304" pitchFamily="18" charset="0"/>
              </a:rPr>
              <a:t>	Ανίχνευση</a:t>
            </a:r>
          </a:p>
          <a:p>
            <a:pPr marL="0" indent="0" algn="just">
              <a:buNone/>
            </a:pPr>
            <a:r>
              <a:rPr lang="el-GR">
                <a:solidFill>
                  <a:schemeClr val="tx1"/>
                </a:solidFill>
                <a:latin typeface="Times New Roman" panose="02020603050405020304" pitchFamily="18" charset="0"/>
                <a:cs typeface="Times New Roman" panose="02020603050405020304" pitchFamily="18" charset="0"/>
              </a:rPr>
              <a:t>					       ιστορική αλήθεια</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546C2E58-007A-A94E-ACAF-15B0ACDA318F}"/>
              </a:ext>
            </a:extLst>
          </p:cNvPr>
          <p:cNvSpPr/>
          <p:nvPr/>
        </p:nvSpPr>
        <p:spPr>
          <a:xfrm>
            <a:off x="808093" y="142996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78432287-C0C6-DB81-D3F6-FF26091CF5F2}"/>
              </a:ext>
            </a:extLst>
          </p:cNvPr>
          <p:cNvSpPr/>
          <p:nvPr/>
        </p:nvSpPr>
        <p:spPr>
          <a:xfrm>
            <a:off x="808093" y="2802010"/>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BC731558-00BF-D9DB-F472-B2EA852662F9}"/>
              </a:ext>
            </a:extLst>
          </p:cNvPr>
          <p:cNvSpPr/>
          <p:nvPr/>
        </p:nvSpPr>
        <p:spPr>
          <a:xfrm>
            <a:off x="3340415" y="3855553"/>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Δεξιό 14">
            <a:extLst>
              <a:ext uri="{FF2B5EF4-FFF2-40B4-BE49-F238E27FC236}">
                <a16:creationId xmlns:a16="http://schemas.microsoft.com/office/drawing/2014/main" id="{D91FED6B-4A0A-B926-A227-1814043FA12D}"/>
              </a:ext>
            </a:extLst>
          </p:cNvPr>
          <p:cNvSpPr/>
          <p:nvPr/>
        </p:nvSpPr>
        <p:spPr>
          <a:xfrm>
            <a:off x="2588505" y="4388017"/>
            <a:ext cx="348916" cy="161365"/>
          </a:xfrm>
          <a:prstGeom prst="rightArrow">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Αριστερό άγκιστρο 16">
            <a:extLst>
              <a:ext uri="{FF2B5EF4-FFF2-40B4-BE49-F238E27FC236}">
                <a16:creationId xmlns:a16="http://schemas.microsoft.com/office/drawing/2014/main" id="{B97B85B8-EA20-7346-A37C-303106CF3238}"/>
              </a:ext>
            </a:extLst>
          </p:cNvPr>
          <p:cNvSpPr/>
          <p:nvPr/>
        </p:nvSpPr>
        <p:spPr>
          <a:xfrm>
            <a:off x="3053753" y="3796346"/>
            <a:ext cx="170330" cy="13447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A439A3AD-C919-F6E2-5CB9-CD02ACE3E7F1}"/>
              </a:ext>
            </a:extLst>
          </p:cNvPr>
          <p:cNvSpPr/>
          <p:nvPr/>
        </p:nvSpPr>
        <p:spPr>
          <a:xfrm>
            <a:off x="732283" y="922264"/>
            <a:ext cx="432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42F21CF3-7515-C240-07E0-455335F50CD8}"/>
              </a:ext>
            </a:extLst>
          </p:cNvPr>
          <p:cNvSpPr/>
          <p:nvPr/>
        </p:nvSpPr>
        <p:spPr>
          <a:xfrm>
            <a:off x="11027717" y="922264"/>
            <a:ext cx="432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7D1D9D76-9503-D262-D50B-373E25ABC29D}"/>
              </a:ext>
            </a:extLst>
          </p:cNvPr>
          <p:cNvSpPr/>
          <p:nvPr/>
        </p:nvSpPr>
        <p:spPr>
          <a:xfrm>
            <a:off x="3340415" y="4889968"/>
            <a:ext cx="170330" cy="161365"/>
          </a:xfrm>
          <a:prstGeom prst="ellipse">
            <a:avLst/>
          </a:prstGeom>
          <a:solidFill>
            <a:srgbClr val="8399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8928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Ανανέωση της Επιθεώρησης - η μορφή του Ανδρέα Μακέδου</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Πεδία δραστηριοποίησης</a:t>
            </a:r>
          </a:p>
          <a:p>
            <a:pPr marL="0" indent="0" algn="just">
              <a:buNone/>
            </a:pPr>
            <a:r>
              <a:rPr lang="el-GR" sz="2200">
                <a:solidFill>
                  <a:schemeClr val="tx1"/>
                </a:solidFill>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Μέριμνα οικονομικών όρων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1. χρηματοδότηση σταδίων παραγωγής</a:t>
            </a:r>
          </a:p>
          <a:p>
            <a:pPr marL="0" indent="0" algn="just">
              <a:buNone/>
            </a:pPr>
            <a:r>
              <a:rPr lang="el-GR">
                <a:solidFill>
                  <a:schemeClr val="tx1"/>
                </a:solidFill>
                <a:latin typeface="Times New Roman" panose="02020603050405020304" pitchFamily="18" charset="0"/>
                <a:cs typeface="Times New Roman" panose="02020603050405020304" pitchFamily="18" charset="0"/>
              </a:rPr>
              <a:t>			2. ενοικίαση και διαχείριση θεάτρων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3. αγορά και εξασφάλιση δικαιωμάτων μουσικών και συγγραφέων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4. επιμέλεια εικαστικού τμήματος της παράστασης</a:t>
            </a:r>
          </a:p>
          <a:p>
            <a:pPr marL="0" indent="0" algn="just">
              <a:buNone/>
            </a:pPr>
            <a:r>
              <a:rPr lang="el-GR">
                <a:solidFill>
                  <a:schemeClr val="tx1"/>
                </a:solidFill>
                <a:latin typeface="Times New Roman" panose="02020603050405020304" pitchFamily="18" charset="0"/>
                <a:cs typeface="Times New Roman" panose="02020603050405020304" pitchFamily="18" charset="0"/>
              </a:rPr>
              <a:t>			5. εκπροσώπηση της επιχείρησης απέναντι στον Νόμο</a:t>
            </a:r>
          </a:p>
          <a:p>
            <a:pPr marL="0" indent="0" algn="just">
              <a:buNone/>
            </a:pPr>
            <a:r>
              <a:rPr lang="el-GR">
                <a:solidFill>
                  <a:schemeClr val="tx1"/>
                </a:solidFill>
                <a:latin typeface="Times New Roman" panose="02020603050405020304" pitchFamily="18" charset="0"/>
                <a:cs typeface="Times New Roman" panose="02020603050405020304" pitchFamily="18" charset="0"/>
              </a:rPr>
              <a:t>			6. μέριμνα για τη διαφήμιση</a:t>
            </a: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546C2E58-007A-A94E-ACAF-15B0ACDA318F}"/>
              </a:ext>
            </a:extLst>
          </p:cNvPr>
          <p:cNvSpPr/>
          <p:nvPr/>
        </p:nvSpPr>
        <p:spPr>
          <a:xfrm>
            <a:off x="804000" y="1403070"/>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78432287-C0C6-DB81-D3F6-FF26091CF5F2}"/>
              </a:ext>
            </a:extLst>
          </p:cNvPr>
          <p:cNvSpPr/>
          <p:nvPr/>
        </p:nvSpPr>
        <p:spPr>
          <a:xfrm>
            <a:off x="1422175" y="1921230"/>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839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Ανανέωση της Επιθεώρησης - η μορφή του Ανδρέα Μακέδου</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καλλιτεχνική οργάνωση</a:t>
            </a:r>
          </a:p>
          <a:p>
            <a:pPr marL="0" indent="0" algn="just">
              <a:buNone/>
            </a:pPr>
            <a:r>
              <a:rPr lang="el-GR">
                <a:solidFill>
                  <a:schemeClr val="tx1"/>
                </a:solidFill>
                <a:latin typeface="Times New Roman" panose="02020603050405020304" pitchFamily="18" charset="0"/>
                <a:cs typeface="Times New Roman" panose="02020603050405020304" pitchFamily="18" charset="0"/>
              </a:rPr>
              <a:t>		1. επιλογή καλλιτεχνικού διευθυντή</a:t>
            </a:r>
          </a:p>
          <a:p>
            <a:pPr marL="0" indent="0" algn="just">
              <a:buNone/>
            </a:pPr>
            <a:r>
              <a:rPr lang="el-GR">
                <a:solidFill>
                  <a:schemeClr val="tx1"/>
                </a:solidFill>
                <a:latin typeface="Times New Roman" panose="02020603050405020304" pitchFamily="18" charset="0"/>
                <a:cs typeface="Times New Roman" panose="02020603050405020304" pitchFamily="18" charset="0"/>
              </a:rPr>
              <a:t>		2. οργάνωση ορχήστρας, χορωδίας και θιάσου (μεριμνά επιλογή ηθοποιών)</a:t>
            </a:r>
          </a:p>
          <a:p>
            <a:pPr marL="0" indent="0" algn="just">
              <a:buNone/>
            </a:pPr>
            <a:r>
              <a:rPr lang="el-GR">
                <a:solidFill>
                  <a:schemeClr val="tx1"/>
                </a:solidFill>
                <a:latin typeface="Times New Roman" panose="02020603050405020304" pitchFamily="18" charset="0"/>
                <a:cs typeface="Times New Roman" panose="02020603050405020304" pitchFamily="18" charset="0"/>
              </a:rPr>
              <a:t>		3. επιλογή σκηνογράφων, χορογράφων, σκηνοθετών και συγγραφέων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4. ανάγνωση και επιλογή έργων που θα παρασταθούν</a:t>
            </a:r>
          </a:p>
          <a:p>
            <a:pPr marL="0" indent="0" algn="just">
              <a:buNone/>
            </a:pPr>
            <a:r>
              <a:rPr lang="el-GR">
                <a:solidFill>
                  <a:schemeClr val="tx1"/>
                </a:solidFill>
                <a:latin typeface="Times New Roman" panose="02020603050405020304" pitchFamily="18" charset="0"/>
                <a:cs typeface="Times New Roman" panose="02020603050405020304" pitchFamily="18" charset="0"/>
              </a:rPr>
              <a:t>		5. παρακολούθηση ευρωπαϊκών και εγχώριων εξελίξεων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6. εμπλουτισμός θιάσου με καλλιτέχνες από το εξωτερικό</a:t>
            </a:r>
          </a:p>
          <a:p>
            <a:pPr marL="0" indent="0" algn="just">
              <a:buNone/>
            </a:pPr>
            <a:r>
              <a:rPr lang="el-GR">
                <a:solidFill>
                  <a:schemeClr val="tx1"/>
                </a:solidFill>
                <a:latin typeface="Times New Roman" panose="02020603050405020304" pitchFamily="18" charset="0"/>
                <a:cs typeface="Times New Roman" panose="02020603050405020304" pitchFamily="18" charset="0"/>
              </a:rPr>
              <a:t>		7. ένταξη νέων τεχνολογικών μέσων στις παραστάσεις</a:t>
            </a:r>
          </a:p>
          <a:p>
            <a:pPr marL="0" indent="0" algn="just">
              <a:buNone/>
            </a:pPr>
            <a:r>
              <a:rPr lang="el-GR">
                <a:solidFill>
                  <a:schemeClr val="tx1"/>
                </a:solidFill>
                <a:latin typeface="Times New Roman" panose="02020603050405020304" pitchFamily="18" charset="0"/>
                <a:cs typeface="Times New Roman" panose="02020603050405020304" pitchFamily="18" charset="0"/>
              </a:rPr>
              <a:t>		8. φροντίδα για τον εντυπωσιασμό του κοινού</a:t>
            </a: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p>
        </p:txBody>
      </p:sp>
      <p:sp>
        <p:nvSpPr>
          <p:cNvPr id="4" name="Οβάλ 3">
            <a:extLst>
              <a:ext uri="{FF2B5EF4-FFF2-40B4-BE49-F238E27FC236}">
                <a16:creationId xmlns:a16="http://schemas.microsoft.com/office/drawing/2014/main" id="{546C2E58-007A-A94E-ACAF-15B0ACDA318F}"/>
              </a:ext>
            </a:extLst>
          </p:cNvPr>
          <p:cNvSpPr/>
          <p:nvPr/>
        </p:nvSpPr>
        <p:spPr>
          <a:xfrm>
            <a:off x="978423" y="142099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6476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chemeClr val="accent1">
              <a:lumMod val="40000"/>
              <a:lumOff val="60000"/>
            </a:schemeClr>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Ανανέωση της Επιθεώρησης - η μορφή του Ανδρέα Μακέδου</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1927 - 1. πρώτη εμφάνιση του Μακέδου ως θεατρώνη του «Μοντιάλ»</a:t>
            </a:r>
          </a:p>
          <a:p>
            <a:pPr marL="0" indent="0" algn="just">
              <a:buNone/>
            </a:pPr>
            <a:r>
              <a:rPr lang="el-GR">
                <a:solidFill>
                  <a:schemeClr val="tx1"/>
                </a:solidFill>
                <a:latin typeface="Times New Roman" panose="02020603050405020304" pitchFamily="18" charset="0"/>
                <a:cs typeface="Times New Roman" panose="02020603050405020304" pitchFamily="18" charset="0"/>
              </a:rPr>
              <a:t>			2. το όνομά του αρχίζει να συνδέεται με την 												    αρτιότητα και τον σκηνικό εντυπωσιασμό</a:t>
            </a:r>
          </a:p>
          <a:p>
            <a:pPr marL="0" indent="0" algn="just">
              <a:buNone/>
            </a:pPr>
            <a:r>
              <a:rPr lang="el-GR">
                <a:solidFill>
                  <a:schemeClr val="tx1"/>
                </a:solidFill>
                <a:latin typeface="Times New Roman" panose="02020603050405020304" pitchFamily="18" charset="0"/>
                <a:cs typeface="Times New Roman" panose="02020603050405020304" pitchFamily="18" charset="0"/>
              </a:rPr>
              <a:t>			3. την ίδια χρονιά ανεβάζει την </a:t>
            </a:r>
            <a:r>
              <a:rPr lang="el-GR" i="1">
                <a:solidFill>
                  <a:schemeClr val="tx1"/>
                </a:solidFill>
                <a:latin typeface="Times New Roman" panose="02020603050405020304" pitchFamily="18" charset="0"/>
                <a:cs typeface="Times New Roman" panose="02020603050405020304" pitchFamily="18" charset="0"/>
              </a:rPr>
              <a:t>Πεταλούδα</a:t>
            </a:r>
            <a:r>
              <a:rPr lang="el-GR">
                <a:solidFill>
                  <a:schemeClr val="tx1"/>
                </a:solidFill>
                <a:latin typeface="Times New Roman" panose="02020603050405020304" pitchFamily="18" charset="0"/>
                <a:cs typeface="Times New Roman" panose="02020603050405020304" pitchFamily="18" charset="0"/>
              </a:rPr>
              <a:t> των Γιώργου Τσακασιάνου 					    και Γιώργου Ασημακόπουλου - μίμηση παρισινών επιθεωρήσεων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1928 - 1. τεράστια επιτυχία της </a:t>
            </a:r>
            <a:r>
              <a:rPr lang="el-GR" i="1">
                <a:solidFill>
                  <a:schemeClr val="tx1"/>
                </a:solidFill>
                <a:latin typeface="Times New Roman" panose="02020603050405020304" pitchFamily="18" charset="0"/>
                <a:cs typeface="Times New Roman" panose="02020603050405020304" pitchFamily="18" charset="0"/>
              </a:rPr>
              <a:t>Βαβυλωνίας</a:t>
            </a:r>
            <a:r>
              <a:rPr lang="el-GR">
                <a:solidFill>
                  <a:schemeClr val="tx1"/>
                </a:solidFill>
                <a:latin typeface="Times New Roman" panose="02020603050405020304" pitchFamily="18" charset="0"/>
                <a:cs typeface="Times New Roman" panose="02020603050405020304" pitchFamily="18" charset="0"/>
              </a:rPr>
              <a:t> στη σκηνή του «Μοντιάλ»</a:t>
            </a:r>
          </a:p>
          <a:p>
            <a:pPr marL="0" indent="0" algn="just">
              <a:buNone/>
            </a:pPr>
            <a:r>
              <a:rPr lang="el-GR">
                <a:solidFill>
                  <a:schemeClr val="tx1"/>
                </a:solidFill>
                <a:latin typeface="Times New Roman" panose="02020603050405020304" pitchFamily="18" charset="0"/>
                <a:cs typeface="Times New Roman" panose="02020603050405020304" pitchFamily="18" charset="0"/>
              </a:rPr>
              <a:t>			2. η επιχείρηση του Μακέδου κερδίζει δημοσιότητα μέσω της συμμετοχής 			    στον «Διαγωνισμό Καλλονής» της </a:t>
            </a:r>
            <a:r>
              <a:rPr lang="el-GR" i="1">
                <a:solidFill>
                  <a:schemeClr val="tx1"/>
                </a:solidFill>
                <a:latin typeface="Times New Roman" panose="02020603050405020304" pitchFamily="18" charset="0"/>
                <a:cs typeface="Times New Roman" panose="02020603050405020304" pitchFamily="18" charset="0"/>
              </a:rPr>
              <a:t>Εσπερινής</a:t>
            </a:r>
            <a:r>
              <a:rPr lang="el-GR">
                <a:solidFill>
                  <a:schemeClr val="tx1"/>
                </a:solidFill>
                <a:latin typeface="Times New Roman" panose="02020603050405020304" pitchFamily="18" charset="0"/>
                <a:cs typeface="Times New Roman" panose="02020603050405020304" pitchFamily="18" charset="0"/>
              </a:rPr>
              <a:t> και της θερμής υποδοχής 				    των «Αχέπανς»</a:t>
            </a:r>
          </a:p>
        </p:txBody>
      </p:sp>
      <p:sp>
        <p:nvSpPr>
          <p:cNvPr id="4" name="Οβάλ 3">
            <a:extLst>
              <a:ext uri="{FF2B5EF4-FFF2-40B4-BE49-F238E27FC236}">
                <a16:creationId xmlns:a16="http://schemas.microsoft.com/office/drawing/2014/main" id="{546C2E58-007A-A94E-ACAF-15B0ACDA318F}"/>
              </a:ext>
            </a:extLst>
          </p:cNvPr>
          <p:cNvSpPr/>
          <p:nvPr/>
        </p:nvSpPr>
        <p:spPr>
          <a:xfrm>
            <a:off x="978423" y="142099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0638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chemeClr val="accent1">
              <a:lumMod val="40000"/>
              <a:lumOff val="60000"/>
            </a:schemeClr>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Ανανέωση της Επιθεώρησης - η μορφή του Ανδρέα Μακέδου</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1930 - 1. αποκριάτικη επιθεώρηση </a:t>
            </a:r>
            <a:r>
              <a:rPr lang="el-GR" i="1">
                <a:solidFill>
                  <a:schemeClr val="tx1"/>
                </a:solidFill>
                <a:latin typeface="Times New Roman" panose="02020603050405020304" pitchFamily="18" charset="0"/>
                <a:cs typeface="Times New Roman" panose="02020603050405020304" pitchFamily="18" charset="0"/>
              </a:rPr>
              <a:t>Σας γνωρίσαμε</a:t>
            </a:r>
            <a:endParaRPr lang="el-GR">
              <a:solidFill>
                <a:schemeClr val="tx1"/>
              </a:solidFill>
              <a:latin typeface="Times New Roman" panose="02020603050405020304" pitchFamily="18" charset="0"/>
              <a:cs typeface="Times New Roman" panose="02020603050405020304" pitchFamily="18" charset="0"/>
            </a:endParaRPr>
          </a:p>
          <a:p>
            <a:pPr marL="0" indent="0" algn="just">
              <a:buNone/>
            </a:pPr>
            <a:r>
              <a:rPr lang="el-GR" i="1">
                <a:solidFill>
                  <a:schemeClr val="tx1"/>
                </a:solidFill>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η πίστα του χορού τοποθετείται στην πλατεία του θεάτρου με αποτέλε-					σμα τη συμμετοχή του κοινού</a:t>
            </a:r>
          </a:p>
          <a:p>
            <a:pPr marL="0" indent="0" algn="just">
              <a:buNone/>
            </a:pPr>
            <a:r>
              <a:rPr lang="el-GR" i="1">
                <a:solidFill>
                  <a:schemeClr val="tx1"/>
                </a:solidFill>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παράλληλα, ακούγεται</a:t>
            </a:r>
            <a:r>
              <a:rPr lang="en-US">
                <a:solidFill>
                  <a:schemeClr val="tx1"/>
                </a:solidFill>
                <a:latin typeface="Times New Roman" panose="02020603050405020304" pitchFamily="18" charset="0"/>
                <a:cs typeface="Times New Roman" panose="02020603050405020304" pitchFamily="18" charset="0"/>
              </a:rPr>
              <a:t> jazz band</a:t>
            </a:r>
            <a:endParaRPr lang="el-GR">
              <a:solidFill>
                <a:schemeClr val="tx1"/>
              </a:solidFill>
              <a:latin typeface="Times New Roman" panose="02020603050405020304" pitchFamily="18" charset="0"/>
              <a:cs typeface="Times New Roman" panose="02020603050405020304" pitchFamily="18" charset="0"/>
            </a:endParaRPr>
          </a:p>
          <a:p>
            <a:pPr marL="0" indent="0" algn="just">
              <a:buNone/>
            </a:pPr>
            <a:r>
              <a:rPr lang="el-GR" i="1">
                <a:solidFill>
                  <a:schemeClr val="tx1"/>
                </a:solidFill>
                <a:latin typeface="Times New Roman" panose="02020603050405020304" pitchFamily="18" charset="0"/>
                <a:cs typeface="Times New Roman" panose="02020603050405020304" pitchFamily="18" charset="0"/>
              </a:rPr>
              <a:t>			</a:t>
            </a:r>
            <a:r>
              <a:rPr lang="el-GR">
                <a:solidFill>
                  <a:schemeClr val="tx1"/>
                </a:solidFill>
                <a:latin typeface="Times New Roman" panose="02020603050405020304" pitchFamily="18" charset="0"/>
                <a:cs typeface="Times New Roman" panose="02020603050405020304" pitchFamily="18" charset="0"/>
              </a:rPr>
              <a:t>2. επιθέωρηση </a:t>
            </a:r>
            <a:r>
              <a:rPr lang="el-GR" i="1">
                <a:solidFill>
                  <a:schemeClr val="tx1"/>
                </a:solidFill>
                <a:latin typeface="Times New Roman" panose="02020603050405020304" pitchFamily="18" charset="0"/>
                <a:cs typeface="Times New Roman" panose="02020603050405020304" pitchFamily="18" charset="0"/>
              </a:rPr>
              <a:t>Τα παρασκήνια - </a:t>
            </a:r>
            <a:r>
              <a:rPr lang="el-GR">
                <a:solidFill>
                  <a:schemeClr val="tx1"/>
                </a:solidFill>
                <a:latin typeface="Times New Roman" panose="02020603050405020304" pitchFamily="18" charset="0"/>
                <a:cs typeface="Times New Roman" panose="02020603050405020304" pitchFamily="18" charset="0"/>
              </a:rPr>
              <a:t>φωτιζόμενη κρυστάλλινη πίστα</a:t>
            </a: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r>
              <a:rPr lang="el-GR">
                <a:solidFill>
                  <a:schemeClr val="tx1"/>
                </a:solidFill>
                <a:highlight>
                  <a:srgbClr val="0000FF"/>
                </a:highlight>
                <a:latin typeface="Times New Roman" panose="02020603050405020304" pitchFamily="18" charset="0"/>
                <a:cs typeface="Times New Roman" panose="02020603050405020304" pitchFamily="18" charset="0"/>
              </a:rPr>
              <a:t>3. επιθεώρηση </a:t>
            </a:r>
            <a:r>
              <a:rPr lang="el-GR" i="1">
                <a:solidFill>
                  <a:schemeClr val="tx1"/>
                </a:solidFill>
                <a:highlight>
                  <a:srgbClr val="0000FF"/>
                </a:highlight>
                <a:latin typeface="Times New Roman" panose="02020603050405020304" pitchFamily="18" charset="0"/>
                <a:cs typeface="Times New Roman" panose="02020603050405020304" pitchFamily="18" charset="0"/>
              </a:rPr>
              <a:t>Ρουκέτα 12 Ε.Λ.</a:t>
            </a:r>
            <a:r>
              <a:rPr lang="el-GR">
                <a:solidFill>
                  <a:schemeClr val="tx1"/>
                </a:solidFill>
                <a:highlight>
                  <a:srgbClr val="0000FF"/>
                </a:highlight>
                <a:latin typeface="Times New Roman" panose="02020603050405020304" pitchFamily="18" charset="0"/>
                <a:cs typeface="Times New Roman" panose="02020603050405020304" pitchFamily="18" charset="0"/>
              </a:rPr>
              <a:t> στη σκηνή του «Μογκαντόρ»</a:t>
            </a:r>
          </a:p>
          <a:p>
            <a:pPr marL="0" indent="0" algn="just">
              <a:buNone/>
            </a:pPr>
            <a:r>
              <a:rPr lang="el-GR">
                <a:solidFill>
                  <a:schemeClr val="tx1"/>
                </a:solidFill>
                <a:highlight>
                  <a:srgbClr val="0000FF"/>
                </a:highlight>
                <a:latin typeface="Times New Roman" panose="02020603050405020304" pitchFamily="18" charset="0"/>
                <a:cs typeface="Times New Roman" panose="02020603050405020304" pitchFamily="18" charset="0"/>
              </a:rPr>
              <a:t>				- εμφάνιση στη σκηνή κατασκευής όμοιας με τα </a:t>
            </a:r>
            <a:r>
              <a:rPr lang="en-US">
                <a:solidFill>
                  <a:schemeClr val="tx1"/>
                </a:solidFill>
                <a:highlight>
                  <a:srgbClr val="0000FF"/>
                </a:highlight>
                <a:latin typeface="Times New Roman" panose="02020603050405020304" pitchFamily="18" charset="0"/>
                <a:cs typeface="Times New Roman" panose="02020603050405020304" pitchFamily="18" charset="0"/>
              </a:rPr>
              <a:t>bains mixtes</a:t>
            </a:r>
          </a:p>
          <a:p>
            <a:pPr marL="0" indent="0" algn="just">
              <a:buNone/>
            </a:pPr>
            <a:r>
              <a:rPr lang="en-US">
                <a:solidFill>
                  <a:schemeClr val="tx1"/>
                </a:solidFill>
                <a:highlight>
                  <a:srgbClr val="0000FF"/>
                </a:highlight>
                <a:latin typeface="Times New Roman" panose="02020603050405020304" pitchFamily="18" charset="0"/>
                <a:cs typeface="Times New Roman" panose="02020603050405020304" pitchFamily="18" charset="0"/>
              </a:rPr>
              <a:t>				</a:t>
            </a:r>
            <a:r>
              <a:rPr lang="el-GR">
                <a:solidFill>
                  <a:schemeClr val="tx1"/>
                </a:solidFill>
                <a:highlight>
                  <a:srgbClr val="0000FF"/>
                </a:highlight>
                <a:latin typeface="Times New Roman" panose="02020603050405020304" pitchFamily="18" charset="0"/>
                <a:cs typeface="Times New Roman" panose="02020603050405020304" pitchFamily="18" charset="0"/>
              </a:rPr>
              <a:t>- παρουσίαση της Σαχάρας</a:t>
            </a:r>
          </a:p>
          <a:p>
            <a:pPr marL="0" indent="0" algn="just">
              <a:buNone/>
            </a:pPr>
            <a:r>
              <a:rPr lang="el-GR">
                <a:solidFill>
                  <a:schemeClr val="tx1"/>
                </a:solidFill>
                <a:highlight>
                  <a:srgbClr val="0000FF"/>
                </a:highlight>
                <a:latin typeface="Times New Roman" panose="02020603050405020304" pitchFamily="18" charset="0"/>
                <a:cs typeface="Times New Roman" panose="02020603050405020304" pitchFamily="18" charset="0"/>
              </a:rPr>
              <a:t>	</a:t>
            </a:r>
            <a:r>
              <a:rPr lang="el-GR" b="1">
                <a:solidFill>
                  <a:schemeClr val="tx1"/>
                </a:solidFill>
                <a:highlight>
                  <a:srgbClr val="0000FF"/>
                </a:highlight>
                <a:latin typeface="Times New Roman" panose="02020603050405020304" pitchFamily="18" charset="0"/>
                <a:cs typeface="Times New Roman" panose="02020603050405020304" pitchFamily="18" charset="0"/>
              </a:rPr>
              <a:t>!!!!</a:t>
            </a:r>
            <a:r>
              <a:rPr lang="el-GR">
                <a:solidFill>
                  <a:schemeClr val="tx1"/>
                </a:solidFill>
                <a:highlight>
                  <a:srgbClr val="0000FF"/>
                </a:highlight>
                <a:latin typeface="Times New Roman" panose="02020603050405020304" pitchFamily="18" charset="0"/>
                <a:cs typeface="Times New Roman" panose="02020603050405020304" pitchFamily="18" charset="0"/>
              </a:rPr>
              <a:t> Στην πορεία του ο Μακέδος έρχεται πολλές φορές σε αντιδικία με ανθρώπους 		από τον θεατρικό κόσμο για οικονομικές διαφορές</a:t>
            </a:r>
          </a:p>
        </p:txBody>
      </p:sp>
      <p:sp>
        <p:nvSpPr>
          <p:cNvPr id="4" name="Οβάλ 3">
            <a:extLst>
              <a:ext uri="{FF2B5EF4-FFF2-40B4-BE49-F238E27FC236}">
                <a16:creationId xmlns:a16="http://schemas.microsoft.com/office/drawing/2014/main" id="{546C2E58-007A-A94E-ACAF-15B0ACDA318F}"/>
              </a:ext>
            </a:extLst>
          </p:cNvPr>
          <p:cNvSpPr/>
          <p:nvPr/>
        </p:nvSpPr>
        <p:spPr>
          <a:xfrm>
            <a:off x="978423" y="142099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4154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Η μορφή του Ανδρέα Μακέδου - ο ρόλος της διαφήμισης</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Κεντρικός ρόλος της διαφήμισης</a:t>
            </a:r>
          </a:p>
          <a:p>
            <a:pPr marL="0" indent="0" algn="just">
              <a:buNone/>
            </a:pPr>
            <a:r>
              <a:rPr lang="el-GR">
                <a:solidFill>
                  <a:schemeClr val="tx1"/>
                </a:solidFill>
                <a:latin typeface="Times New Roman" panose="02020603050405020304" pitchFamily="18" charset="0"/>
                <a:cs typeface="Times New Roman" panose="02020603050405020304" pitchFamily="18" charset="0"/>
              </a:rPr>
              <a:t>	Αποτυπώνονται όλες οι καινοτομίες των θεατρικών επιλογών του Μακέδου</a:t>
            </a:r>
          </a:p>
          <a:p>
            <a:pPr marL="0" indent="0" algn="just">
              <a:buNone/>
            </a:pPr>
            <a:r>
              <a:rPr lang="el-GR">
                <a:solidFill>
                  <a:schemeClr val="tx1"/>
                </a:solidFill>
                <a:latin typeface="Times New Roman" panose="02020603050405020304" pitchFamily="18" charset="0"/>
                <a:cs typeface="Times New Roman" panose="02020603050405020304" pitchFamily="18" charset="0"/>
              </a:rPr>
              <a:t>		1. Σκηνογραφία - φαντασμαγορία</a:t>
            </a:r>
          </a:p>
          <a:p>
            <a:pPr marL="0" indent="0" algn="just">
              <a:buNone/>
            </a:pPr>
            <a:r>
              <a:rPr lang="el-GR">
                <a:solidFill>
                  <a:schemeClr val="tx1"/>
                </a:solidFill>
                <a:latin typeface="Times New Roman" panose="02020603050405020304" pitchFamily="18" charset="0"/>
                <a:cs typeface="Times New Roman" panose="02020603050405020304" pitchFamily="18" charset="0"/>
              </a:rPr>
              <a:t>		2. Αναφορές στα κέρδη των επιχειρήσεων - δείκτης επιτυχία και ικανότητας</a:t>
            </a:r>
          </a:p>
          <a:p>
            <a:pPr marL="0" indent="0" algn="just">
              <a:buNone/>
            </a:pPr>
            <a:r>
              <a:rPr lang="el-GR">
                <a:solidFill>
                  <a:schemeClr val="tx1"/>
                </a:solidFill>
                <a:latin typeface="Times New Roman" panose="02020603050405020304" pitchFamily="18" charset="0"/>
                <a:cs typeface="Times New Roman" panose="02020603050405020304" pitchFamily="18" charset="0"/>
              </a:rPr>
              <a:t>		3. Αριθμός θεατών και παραστάσεων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4. Φωτογραφίες και σκίτσα των θιάσων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5. αναφορές στη μουσική και στον χορό ως στοιχεία διασκέδασης</a:t>
            </a:r>
          </a:p>
          <a:p>
            <a:pPr marL="0" indent="0" algn="just">
              <a:buNone/>
            </a:pPr>
            <a:r>
              <a:rPr lang="el-GR">
                <a:solidFill>
                  <a:schemeClr val="tx1"/>
                </a:solidFill>
                <a:latin typeface="Times New Roman" panose="02020603050405020304" pitchFamily="18" charset="0"/>
                <a:cs typeface="Times New Roman" panose="02020603050405020304" pitchFamily="18" charset="0"/>
              </a:rPr>
              <a:t>		6. ταξίδια των μελών της επιχείρησης για την ανανέωση του θεάματος με νέα			    επιτεύγματα της τεχνολογίας</a:t>
            </a:r>
          </a:p>
        </p:txBody>
      </p:sp>
      <p:sp>
        <p:nvSpPr>
          <p:cNvPr id="4" name="Οβάλ 3">
            <a:extLst>
              <a:ext uri="{FF2B5EF4-FFF2-40B4-BE49-F238E27FC236}">
                <a16:creationId xmlns:a16="http://schemas.microsoft.com/office/drawing/2014/main" id="{546C2E58-007A-A94E-ACAF-15B0ACDA318F}"/>
              </a:ext>
            </a:extLst>
          </p:cNvPr>
          <p:cNvSpPr/>
          <p:nvPr/>
        </p:nvSpPr>
        <p:spPr>
          <a:xfrm>
            <a:off x="978423" y="142099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A1D5ACAE-B3BC-D41B-E6CB-169318C1AAF9}"/>
              </a:ext>
            </a:extLst>
          </p:cNvPr>
          <p:cNvSpPr/>
          <p:nvPr/>
        </p:nvSpPr>
        <p:spPr>
          <a:xfrm>
            <a:off x="978423" y="1928850"/>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709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Η μορφή του Ανδρέα Μακέδου - ο ρόλος της διαφήμισης</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7. αντιγραφή ευρωπαϊκών επιτυχίων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8. σημαντικοί ηθοποιοί - ανανεώσεις των θιάσων</a:t>
            </a:r>
          </a:p>
          <a:p>
            <a:pPr marL="0" indent="0" algn="just">
              <a:buNone/>
            </a:pPr>
            <a:r>
              <a:rPr lang="el-GR">
                <a:solidFill>
                  <a:schemeClr val="tx1"/>
                </a:solidFill>
                <a:latin typeface="Times New Roman" panose="02020603050405020304" pitchFamily="18" charset="0"/>
                <a:cs typeface="Times New Roman" panose="02020603050405020304" pitchFamily="18" charset="0"/>
              </a:rPr>
              <a:t>	9. η επιτυχία στο εξωτερικό</a:t>
            </a:r>
          </a:p>
          <a:p>
            <a:pPr marL="0" indent="0" algn="just">
              <a:buNone/>
            </a:pPr>
            <a:r>
              <a:rPr lang="el-GR">
                <a:solidFill>
                  <a:schemeClr val="tx1"/>
                </a:solidFill>
                <a:latin typeface="Times New Roman" panose="02020603050405020304" pitchFamily="18" charset="0"/>
                <a:cs typeface="Times New Roman" panose="02020603050405020304" pitchFamily="18" charset="0"/>
              </a:rPr>
              <a:t>	10. επιθετικοί προσδιορισμοί («σατυρική φαντασμαγορία», «υπερεπιθεώρησις» 																						κ.ά.)</a:t>
            </a:r>
          </a:p>
          <a:p>
            <a:pPr marL="0" indent="0" algn="just">
              <a:buNone/>
            </a:pPr>
            <a:r>
              <a:rPr lang="el-GR">
                <a:solidFill>
                  <a:schemeClr val="tx1"/>
                </a:solidFill>
                <a:latin typeface="Times New Roman" panose="02020603050405020304" pitchFamily="18" charset="0"/>
                <a:cs typeface="Times New Roman" panose="02020603050405020304" pitchFamily="18" charset="0"/>
              </a:rPr>
              <a:t>	11. δημιουργία πέπλου μυστηρίου γύρω από τον τίτλο</a:t>
            </a:r>
          </a:p>
          <a:p>
            <a:pPr marL="0" indent="0" algn="just">
              <a:buNone/>
            </a:pPr>
            <a:r>
              <a:rPr lang="el-GR">
                <a:solidFill>
                  <a:schemeClr val="tx1"/>
                </a:solidFill>
                <a:latin typeface="Times New Roman" panose="02020603050405020304" pitchFamily="18" charset="0"/>
                <a:cs typeface="Times New Roman" panose="02020603050405020304" pitchFamily="18" charset="0"/>
              </a:rPr>
              <a:t>	12. ανέσεις του θεατρικού χώρου</a:t>
            </a:r>
          </a:p>
          <a:p>
            <a:pPr marL="0" indent="0" algn="just">
              <a:buNone/>
            </a:pPr>
            <a:r>
              <a:rPr lang="el-GR">
                <a:solidFill>
                  <a:schemeClr val="tx1"/>
                </a:solidFill>
                <a:latin typeface="Times New Roman" panose="02020603050405020304" pitchFamily="18" charset="0"/>
                <a:cs typeface="Times New Roman" panose="02020603050405020304" pitchFamily="18" charset="0"/>
              </a:rPr>
              <a:t>	</a:t>
            </a:r>
            <a:r>
              <a:rPr lang="el-GR" sz="2000">
                <a:solidFill>
                  <a:schemeClr val="tx1"/>
                </a:solidFill>
                <a:latin typeface="Times New Roman" panose="02020603050405020304" pitchFamily="18" charset="0"/>
                <a:cs typeface="Times New Roman" panose="02020603050405020304" pitchFamily="18" charset="0"/>
              </a:rPr>
              <a:t>Βλ. σχετικά</a:t>
            </a:r>
          </a:p>
          <a:p>
            <a:pPr marL="0" indent="0" algn="just">
              <a:buNone/>
            </a:pPr>
            <a:r>
              <a:rPr lang="el-GR" sz="1800">
                <a:solidFill>
                  <a:schemeClr val="tx1"/>
                </a:solidFill>
                <a:latin typeface="Times New Roman" panose="02020603050405020304" pitchFamily="18" charset="0"/>
                <a:cs typeface="Times New Roman" panose="02020603050405020304" pitchFamily="18" charset="0"/>
              </a:rPr>
              <a:t>	Κωνσταντίνος Κουρμουλάκης, </a:t>
            </a:r>
            <a:r>
              <a:rPr lang="el-GR" sz="1800" i="1">
                <a:solidFill>
                  <a:schemeClr val="tx1"/>
                </a:solidFill>
                <a:latin typeface="Times New Roman" panose="02020603050405020304" pitchFamily="18" charset="0"/>
                <a:cs typeface="Times New Roman" panose="02020603050405020304" pitchFamily="18" charset="0"/>
              </a:rPr>
              <a:t>Θέατρα και θεατρικοί επιχειρηματίες κατά την περίοδο του Μεσοπολέμου. Η 	περίπτωση του Ανδρέα Μακέδου</a:t>
            </a:r>
            <a:r>
              <a:rPr lang="el-GR" sz="1800">
                <a:solidFill>
                  <a:schemeClr val="tx1"/>
                </a:solidFill>
                <a:latin typeface="Times New Roman" panose="02020603050405020304" pitchFamily="18" charset="0"/>
                <a:cs typeface="Times New Roman" panose="02020603050405020304" pitchFamily="18" charset="0"/>
              </a:rPr>
              <a:t>, Αθήνα 2020. (διδ. διατριβή)</a:t>
            </a:r>
          </a:p>
        </p:txBody>
      </p:sp>
      <p:sp>
        <p:nvSpPr>
          <p:cNvPr id="10" name="Ορθογώνιο 9">
            <a:extLst>
              <a:ext uri="{FF2B5EF4-FFF2-40B4-BE49-F238E27FC236}">
                <a16:creationId xmlns:a16="http://schemas.microsoft.com/office/drawing/2014/main" id="{A8CBDE95-6358-DAD8-83C4-99AA3BB05917}"/>
              </a:ext>
            </a:extLst>
          </p:cNvPr>
          <p:cNvSpPr/>
          <p:nvPr/>
        </p:nvSpPr>
        <p:spPr>
          <a:xfrm>
            <a:off x="804000" y="6043706"/>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8502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63F3-F2BF-1C40-108B-4D0253B81E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726D85-C6B4-3B77-110F-4A84FB1D8592}"/>
              </a:ext>
            </a:extLst>
          </p:cNvPr>
          <p:cNvSpPr>
            <a:spLocks noGrp="1"/>
          </p:cNvSpPr>
          <p:nvPr>
            <p:ph type="title"/>
          </p:nvPr>
        </p:nvSpPr>
        <p:spPr>
          <a:xfrm>
            <a:off x="663388" y="634999"/>
            <a:ext cx="10874188" cy="592005"/>
          </a:xfrm>
          <a:solidFill>
            <a:srgbClr val="0070C0"/>
          </a:solidFill>
        </p:spPr>
        <p:txBody>
          <a:bodyPr>
            <a:noAutofit/>
          </a:bodyPr>
          <a:lstStyle/>
          <a:p>
            <a:r>
              <a:rPr lang="el-GR" sz="3200" b="1">
                <a:solidFill>
                  <a:schemeClr val="tx1"/>
                </a:solidFill>
                <a:latin typeface="Times New Roman" panose="02020603050405020304" pitchFamily="18" charset="0"/>
                <a:cs typeface="Times New Roman" panose="02020603050405020304" pitchFamily="18" charset="0"/>
              </a:rPr>
              <a:t>Στις παραμονές της Δικτατορίας του Ι. Μεταξά</a:t>
            </a:r>
            <a:endParaRPr lang="el-GR" sz="3200" b="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07DA4CC-5D35-A907-6626-CE0940F478C3}"/>
              </a:ext>
            </a:extLst>
          </p:cNvPr>
          <p:cNvSpPr>
            <a:spLocks noGrp="1"/>
          </p:cNvSpPr>
          <p:nvPr>
            <p:ph idx="1"/>
          </p:nvPr>
        </p:nvSpPr>
        <p:spPr>
          <a:xfrm>
            <a:off x="663388" y="1246094"/>
            <a:ext cx="10874188" cy="4976907"/>
          </a:xfrm>
          <a:solidFill>
            <a:schemeClr val="accent1">
              <a:lumMod val="20000"/>
              <a:lumOff val="80000"/>
            </a:schemeClr>
          </a:solidFill>
        </p:spPr>
        <p:txBody>
          <a:bodyPr>
            <a:noAutofit/>
          </a:bodyPr>
          <a:lstStyle/>
          <a:p>
            <a:pPr marL="0" indent="0" algn="just">
              <a:buNone/>
            </a:pPr>
            <a:r>
              <a:rPr lang="el-GR">
                <a:solidFill>
                  <a:schemeClr val="tx1"/>
                </a:solidFill>
                <a:latin typeface="Times New Roman" panose="02020603050405020304" pitchFamily="18" charset="0"/>
                <a:cs typeface="Times New Roman" panose="02020603050405020304" pitchFamily="18" charset="0"/>
              </a:rPr>
              <a:t>	Στις παραμονές της δικτατορίας του Ιωάννη Μεταξά διαμορφώνεται ήδη η αμηχα-	νία αναφοράς σε ονόματα πολιτικών που έχουν στα προηγούμενα χρόνια μπει στο 	κέντρο κοινωνικών και πολιτικών αντιπαραθέσεων (πρβ. Ελ. Βενιζέλος)</a:t>
            </a:r>
          </a:p>
          <a:p>
            <a:pPr marL="0" indent="0" algn="just">
              <a:buNone/>
            </a:pPr>
            <a:r>
              <a:rPr lang="el-GR" sz="2400">
                <a:solidFill>
                  <a:schemeClr val="tx1"/>
                </a:solidFill>
                <a:latin typeface="Times New Roman" panose="02020603050405020304" pitchFamily="18" charset="0"/>
                <a:cs typeface="Times New Roman" panose="02020603050405020304" pitchFamily="18" charset="0"/>
              </a:rPr>
              <a:t>	Η σάτιρα λογοκρίνεται ολοένα και περισσότερο…γίνεται ολοένα επιφανειακή</a:t>
            </a:r>
          </a:p>
          <a:p>
            <a:pPr marL="0" indent="0" algn="just">
              <a:buNone/>
            </a:pPr>
            <a:r>
              <a:rPr lang="el-GR">
                <a:solidFill>
                  <a:schemeClr val="tx1"/>
                </a:solidFill>
                <a:latin typeface="Times New Roman" panose="02020603050405020304" pitchFamily="18" charset="0"/>
                <a:cs typeface="Times New Roman" panose="02020603050405020304" pitchFamily="18" charset="0"/>
              </a:rPr>
              <a:t>	Ενώ σε πολλά θέατρα προξενούνται επεισόδια που αφορούν την ένταξη της πολιτι-	κής στη σκηνή, στο θέατρο του Μακέδου επικρατεί κλίμα επιτυχίας</a:t>
            </a:r>
          </a:p>
          <a:p>
            <a:pPr marL="0" indent="0" algn="just">
              <a:buNone/>
            </a:pPr>
            <a:r>
              <a:rPr lang="el-GR" sz="2400">
                <a:solidFill>
                  <a:schemeClr val="tx1"/>
                </a:solidFill>
                <a:latin typeface="Times New Roman" panose="02020603050405020304" pitchFamily="18" charset="0"/>
                <a:cs typeface="Times New Roman" panose="02020603050405020304" pitchFamily="18" charset="0"/>
              </a:rPr>
              <a:t>	Στο «Μοντιάλ» ανεβαίνει η επιθεώρηση </a:t>
            </a:r>
            <a:r>
              <a:rPr lang="el-GR" sz="2400" i="1">
                <a:solidFill>
                  <a:schemeClr val="tx1"/>
                </a:solidFill>
                <a:latin typeface="Times New Roman" panose="02020603050405020304" pitchFamily="18" charset="0"/>
                <a:cs typeface="Times New Roman" panose="02020603050405020304" pitchFamily="18" charset="0"/>
              </a:rPr>
              <a:t>Ζήτω η τρέλλα</a:t>
            </a:r>
            <a:r>
              <a:rPr lang="el-GR" sz="2400">
                <a:solidFill>
                  <a:schemeClr val="tx1"/>
                </a:solidFill>
                <a:latin typeface="Times New Roman" panose="02020603050405020304" pitchFamily="18" charset="0"/>
                <a:cs typeface="Times New Roman" panose="02020603050405020304" pitchFamily="18" charset="0"/>
              </a:rPr>
              <a:t> με πλήρη αποκλεισμό των 	πολιτικών αναφορών, ενώ μάλιστα παρουσιάζεται ένα </a:t>
            </a:r>
            <a:r>
              <a:rPr lang="en-US" sz="2400">
                <a:solidFill>
                  <a:schemeClr val="tx1"/>
                </a:solidFill>
                <a:latin typeface="Times New Roman" panose="02020603050405020304" pitchFamily="18" charset="0"/>
                <a:cs typeface="Times New Roman" panose="02020603050405020304" pitchFamily="18" charset="0"/>
              </a:rPr>
              <a:t>tableaux vivant</a:t>
            </a:r>
            <a:r>
              <a:rPr lang="el-GR" sz="2400">
                <a:solidFill>
                  <a:schemeClr val="tx1"/>
                </a:solidFill>
                <a:latin typeface="Times New Roman" panose="02020603050405020304" pitchFamily="18" charset="0"/>
                <a:cs typeface="Times New Roman" panose="02020603050405020304" pitchFamily="18" charset="0"/>
              </a:rPr>
              <a:t> με τους Βε-	νιζέλο και Κωνσταντίνο Α΄ να δίνουν τα χέρια</a:t>
            </a:r>
          </a:p>
          <a:p>
            <a:pPr marL="0" indent="0" algn="just">
              <a:buNone/>
            </a:pPr>
            <a:r>
              <a:rPr lang="el-GR">
                <a:solidFill>
                  <a:schemeClr val="tx1"/>
                </a:solidFill>
                <a:latin typeface="Times New Roman" panose="02020603050405020304" pitchFamily="18" charset="0"/>
                <a:cs typeface="Times New Roman" panose="02020603050405020304" pitchFamily="18" charset="0"/>
              </a:rPr>
              <a:t>	Επικρατεί αναζήτηση τρόπων επιβίωσης στο κλίμα της λογοκρισίας-τρομοκρατίας</a:t>
            </a:r>
            <a:r>
              <a:rPr lang="el-GR" sz="2400">
                <a:solidFill>
                  <a:schemeClr val="tx1"/>
                </a:solidFill>
                <a:latin typeface="Times New Roman" panose="02020603050405020304" pitchFamily="18" charset="0"/>
                <a:cs typeface="Times New Roman" panose="02020603050405020304" pitchFamily="18" charset="0"/>
              </a:rPr>
              <a:t>	</a:t>
            </a:r>
            <a:endParaRPr lang="el-GR" sz="2200" dirty="0">
              <a:solidFill>
                <a:schemeClr val="tx1"/>
              </a:solidFill>
              <a:latin typeface="Times New Roman" panose="02020603050405020304" pitchFamily="18"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4D969621-4AC7-41A9-5F78-3B4E41F88459}"/>
              </a:ext>
            </a:extLst>
          </p:cNvPr>
          <p:cNvSpPr/>
          <p:nvPr/>
        </p:nvSpPr>
        <p:spPr>
          <a:xfrm>
            <a:off x="808093" y="6024868"/>
            <a:ext cx="10584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B1CEEACB-B75B-C570-8959-3D4D6E282461}"/>
              </a:ext>
            </a:extLst>
          </p:cNvPr>
          <p:cNvSpPr/>
          <p:nvPr/>
        </p:nvSpPr>
        <p:spPr>
          <a:xfrm>
            <a:off x="808093" y="937569"/>
            <a:ext cx="1152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A3B62E0C-C764-5CFF-F942-CF10BA925726}"/>
              </a:ext>
            </a:extLst>
          </p:cNvPr>
          <p:cNvSpPr/>
          <p:nvPr/>
        </p:nvSpPr>
        <p:spPr>
          <a:xfrm>
            <a:off x="10231907" y="931001"/>
            <a:ext cx="1152000" cy="457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433F379B-452A-0A0B-3B53-2C354642B383}"/>
              </a:ext>
            </a:extLst>
          </p:cNvPr>
          <p:cNvSpPr/>
          <p:nvPr/>
        </p:nvSpPr>
        <p:spPr>
          <a:xfrm>
            <a:off x="974292" y="141546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Οβάλ 9">
            <a:extLst>
              <a:ext uri="{FF2B5EF4-FFF2-40B4-BE49-F238E27FC236}">
                <a16:creationId xmlns:a16="http://schemas.microsoft.com/office/drawing/2014/main" id="{E2F2EC16-30C7-1841-2213-4158AD84A332}"/>
              </a:ext>
            </a:extLst>
          </p:cNvPr>
          <p:cNvSpPr/>
          <p:nvPr/>
        </p:nvSpPr>
        <p:spPr>
          <a:xfrm>
            <a:off x="974292" y="2637384"/>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Οβάλ 10">
            <a:extLst>
              <a:ext uri="{FF2B5EF4-FFF2-40B4-BE49-F238E27FC236}">
                <a16:creationId xmlns:a16="http://schemas.microsoft.com/office/drawing/2014/main" id="{64C657F0-B639-D593-7F85-492D11D42243}"/>
              </a:ext>
            </a:extLst>
          </p:cNvPr>
          <p:cNvSpPr/>
          <p:nvPr/>
        </p:nvSpPr>
        <p:spPr>
          <a:xfrm>
            <a:off x="978171" y="318332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Οβάλ 11">
            <a:extLst>
              <a:ext uri="{FF2B5EF4-FFF2-40B4-BE49-F238E27FC236}">
                <a16:creationId xmlns:a16="http://schemas.microsoft.com/office/drawing/2014/main" id="{74C2CAE3-B31D-96C9-2D01-ECA5317D53AC}"/>
              </a:ext>
            </a:extLst>
          </p:cNvPr>
          <p:cNvSpPr/>
          <p:nvPr/>
        </p:nvSpPr>
        <p:spPr>
          <a:xfrm>
            <a:off x="978171" y="4059251"/>
            <a:ext cx="170330" cy="16136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Οβάλ 12">
            <a:extLst>
              <a:ext uri="{FF2B5EF4-FFF2-40B4-BE49-F238E27FC236}">
                <a16:creationId xmlns:a16="http://schemas.microsoft.com/office/drawing/2014/main" id="{D847B8D8-71FE-EDCD-117F-7A2F52B99A8A}"/>
              </a:ext>
            </a:extLst>
          </p:cNvPr>
          <p:cNvSpPr/>
          <p:nvPr/>
        </p:nvSpPr>
        <p:spPr>
          <a:xfrm>
            <a:off x="978171" y="5281166"/>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3433390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10293</TotalTime>
  <Words>2074</Words>
  <Application>Microsoft Office PowerPoint</Application>
  <PresentationFormat>Ευρεία οθόνη</PresentationFormat>
  <Paragraphs>202</Paragraphs>
  <Slides>22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22</vt:i4>
      </vt:variant>
    </vt:vector>
  </HeadingPairs>
  <TitlesOfParts>
    <vt:vector size="26" baseType="lpstr">
      <vt:lpstr>Arial</vt:lpstr>
      <vt:lpstr>Garamond</vt:lpstr>
      <vt:lpstr>Times New Roman</vt:lpstr>
      <vt:lpstr>Οργανικό</vt:lpstr>
      <vt:lpstr>Είδη θεάτρου με μουσική  στη νεοελληνική σκηνή  (η οπερέτα, το κωμειδύλλιο,  το δραματικό ειδύλλιο και η επιθεώρηση)</vt:lpstr>
      <vt:lpstr>Ανανέωση της Επιθεώρησης - η μορφή του Ανδρέα Μακέδου</vt:lpstr>
      <vt:lpstr>Ανανέωση της Επιθεώρησης - η μορφή του Ανδρέα Μακέδου</vt:lpstr>
      <vt:lpstr>Ανανέωση της Επιθεώρησης - η μορφή του Ανδρέα Μακέδου</vt:lpstr>
      <vt:lpstr>Ανανέωση της Επιθεώρησης - η μορφή του Ανδρέα Μακέδου</vt:lpstr>
      <vt:lpstr>Ανανέωση της Επιθεώρησης - η μορφή του Ανδρέα Μακέδου</vt:lpstr>
      <vt:lpstr>Η μορφή του Ανδρέα Μακέδου - ο ρόλος της διαφήμισης</vt:lpstr>
      <vt:lpstr>Η μορφή του Ανδρέα Μακέδου - ο ρόλος της διαφήμισης</vt:lpstr>
      <vt:lpstr>Στις παραμονές της Δικτατορίας του Ι. Μεταξά</vt:lpstr>
      <vt:lpstr>Η δικτατορία της 4ης Αυγούστου 1936</vt:lpstr>
      <vt:lpstr>Η δικτατορία της 4ης Αυγούστου 1936</vt:lpstr>
      <vt:lpstr>Εισβολή του Άξονα - Επιθεώρηση και ανανέωση</vt:lpstr>
      <vt:lpstr>Είδη θεάτρου με μουσική  στη νεοελληνική σκηνή  (η οπερέτα, το κωμειδύλλιο,  το δραματικό ειδύλλιο και η επιθεώρηση)</vt:lpstr>
      <vt:lpstr>Εισβολή του Άξονα - Επιθεώρηση και ανανέωση</vt:lpstr>
      <vt:lpstr>Εισβολή του Άξονα - Επιθεώρηση και ανανέωση</vt:lpstr>
      <vt:lpstr>Προγράμματα επιθεωρήσεων</vt:lpstr>
      <vt:lpstr>Προγράμματα επιθεωρήσεων</vt:lpstr>
      <vt:lpstr>Προγράμματα επιθεωρήσεων</vt:lpstr>
      <vt:lpstr>Γνώστα τραγούδια σε επιθεωρήσεις</vt:lpstr>
      <vt:lpstr>Είδη θεάτρου με μουσική  στη νεοελληνική σκηνή  (η οπερέτα, το κωμειδύλλιο,  το δραματικό ειδύλλιο και η επιθεώρηση)</vt:lpstr>
      <vt:lpstr>Η Επιθεώρηση κατά την πενταετία 1945-1950</vt:lpstr>
      <vt:lpstr>Δραματικά Ειδύλλια στις οθόνες της δεκαετίας του 1950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ελληνική κωμωδιογραφία στον 20ό αιώνα</dc:title>
  <dc:creator>Σπύρος Τούλιος</dc:creator>
  <cp:lastModifiedBy>Σπύρος Τούλιος</cp:lastModifiedBy>
  <cp:revision>1063</cp:revision>
  <dcterms:created xsi:type="dcterms:W3CDTF">2024-01-28T18:22:20Z</dcterms:created>
  <dcterms:modified xsi:type="dcterms:W3CDTF">2024-06-05T22:23:30Z</dcterms:modified>
</cp:coreProperties>
</file>