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456" r:id="rId2"/>
    <p:sldId id="366" r:id="rId3"/>
    <p:sldId id="429" r:id="rId4"/>
    <p:sldId id="430" r:id="rId5"/>
    <p:sldId id="457" r:id="rId6"/>
    <p:sldId id="458" r:id="rId7"/>
    <p:sldId id="459" r:id="rId8"/>
    <p:sldId id="343" r:id="rId9"/>
    <p:sldId id="460" r:id="rId10"/>
    <p:sldId id="431" r:id="rId11"/>
    <p:sldId id="461" r:id="rId12"/>
    <p:sldId id="427" r:id="rId13"/>
    <p:sldId id="463" r:id="rId14"/>
    <p:sldId id="346" r:id="rId15"/>
    <p:sldId id="464" r:id="rId16"/>
    <p:sldId id="465" r:id="rId17"/>
    <p:sldId id="466" r:id="rId18"/>
    <p:sldId id="467" r:id="rId19"/>
    <p:sldId id="469" r:id="rId20"/>
    <p:sldId id="470" r:id="rId21"/>
    <p:sldId id="471" r:id="rId22"/>
    <p:sldId id="472" r:id="rId23"/>
    <p:sldId id="473" r:id="rId24"/>
    <p:sldId id="474" r:id="rId25"/>
  </p:sldIdLst>
  <p:sldSz cx="9144000" cy="6858000" type="screen4x3"/>
  <p:notesSz cx="6858000" cy="99456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66195" autoAdjust="0"/>
  </p:normalViewPr>
  <p:slideViewPr>
    <p:cSldViewPr>
      <p:cViewPr varScale="1">
        <p:scale>
          <a:sx n="56" d="100"/>
          <a:sy n="56" d="100"/>
        </p:scale>
        <p:origin x="17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89AAF-54EF-4C8A-A149-A7196365E762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5740-16F7-43E5-98CF-95DA4EAACC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10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50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24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337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14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990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81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081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874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6467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565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559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392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975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536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03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62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37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49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85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54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4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5740-16F7-43E5-98CF-95DA4EAACC88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6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31/10/2022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8168185"/>
              </p:ext>
            </p:extLst>
          </p:nvPr>
        </p:nvGraphicFramePr>
        <p:xfrm>
          <a:off x="609600" y="1589088"/>
          <a:ext cx="7778824" cy="41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7952">
                <a:tc>
                  <a:txBody>
                    <a:bodyPr/>
                    <a:lstStyle/>
                    <a:p>
                      <a:pPr algn="r"/>
                      <a:r>
                        <a:rPr lang="el-GR" sz="2400" b="0" dirty="0" smtClean="0">
                          <a:latin typeface="Calibri" pitchFamily="34" charset="0"/>
                          <a:cs typeface="Calibri" pitchFamily="34" charset="0"/>
                        </a:rPr>
                        <a:t>Τμήμα Φιλοσοφίας</a:t>
                      </a:r>
                      <a:br>
                        <a:rPr lang="el-GR" sz="2400" b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l-GR" b="0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l-GR" b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594">
                <a:tc>
                  <a:txBody>
                    <a:bodyPr/>
                    <a:lstStyle/>
                    <a:p>
                      <a:pPr algn="ctr"/>
                      <a:r>
                        <a:rPr lang="el-GR" sz="4000" b="1" dirty="0" smtClean="0">
                          <a:latin typeface="Calibri" pitchFamily="34" charset="0"/>
                          <a:cs typeface="Calibri" pitchFamily="34" charset="0"/>
                        </a:rPr>
                        <a:t>Διδακτική της Φιλοσοφίας</a:t>
                      </a:r>
                    </a:p>
                    <a:p>
                      <a:pPr algn="r"/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/>
                      <a:endParaRPr lang="el-GR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dirty="0" smtClean="0">
                          <a:latin typeface="Calibri" pitchFamily="34" charset="0"/>
                          <a:cs typeface="Calibri" pitchFamily="34" charset="0"/>
                        </a:rPr>
                        <a:t>Αντιγόνη </a:t>
                      </a:r>
                      <a:r>
                        <a:rPr lang="el-GR" sz="3200" dirty="0" err="1" smtClean="0">
                          <a:latin typeface="Calibri" pitchFamily="34" charset="0"/>
                          <a:cs typeface="Calibri" pitchFamily="34" charset="0"/>
                        </a:rPr>
                        <a:t>Ντόκα</a:t>
                      </a:r>
                      <a:r>
                        <a:rPr lang="el-GR" sz="3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320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51078"/>
            <a:ext cx="2452259" cy="3055640"/>
          </a:xfrm>
        </p:spPr>
      </p:pic>
    </p:spTree>
    <p:extLst>
      <p:ext uri="{BB962C8B-B14F-4D97-AF65-F5344CB8AC3E}">
        <p14:creationId xmlns:p14="http://schemas.microsoft.com/office/powerpoint/2010/main" val="1525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Προβληματισμός για το ρόλο του εκπαιδευτικού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3200" dirty="0" smtClean="0">
              <a:latin typeface="Calibri" pitchFamily="34" charset="0"/>
            </a:endParaRPr>
          </a:p>
          <a:p>
            <a:endParaRPr lang="el-GR" sz="3200" dirty="0" smtClean="0">
              <a:latin typeface="Calibri" pitchFamily="34" charset="0"/>
            </a:endParaRPr>
          </a:p>
          <a:p>
            <a:endParaRPr lang="el-GR" sz="3200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827584" y="1720840"/>
            <a:ext cx="7776864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2400" b="1" dirty="0">
                <a:cs typeface="Times New Roman" pitchFamily="18" charset="0"/>
              </a:rPr>
              <a:t>Ως εκπαιδευτικοί:</a:t>
            </a:r>
          </a:p>
          <a:p>
            <a:pPr>
              <a:defRPr/>
            </a:pPr>
            <a:endParaRPr lang="el-GR" dirty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400" dirty="0"/>
              <a:t>Ορίζουμε μια </a:t>
            </a:r>
            <a:r>
              <a:rPr lang="x-none" sz="2400" dirty="0"/>
              <a:t>συστηματική δραστηριότητα με την οποία μεταδίδεται ό,τι συνιστά οργανωμένη γνώση για την </a:t>
            </a:r>
            <a:r>
              <a:rPr lang="el-GR" sz="2400" dirty="0"/>
              <a:t>φιλοσοφία</a:t>
            </a:r>
            <a:r>
              <a:rPr lang="x-none" sz="2400" dirty="0"/>
              <a:t> στο πλαίσιο ενός παιδαγωγικά σχεδιασμένου χώρου,</a:t>
            </a:r>
            <a:r>
              <a:rPr lang="el-GR" sz="2400" dirty="0"/>
              <a:t> που </a:t>
            </a:r>
            <a:r>
              <a:rPr lang="x-none" sz="2400" dirty="0"/>
              <a:t> επιτρέπ</a:t>
            </a:r>
            <a:r>
              <a:rPr lang="el-GR" sz="2400" dirty="0"/>
              <a:t>ει</a:t>
            </a:r>
            <a:r>
              <a:rPr lang="x-none" sz="2400" dirty="0"/>
              <a:t> </a:t>
            </a:r>
            <a:r>
              <a:rPr lang="el-GR" sz="2400" dirty="0" smtClean="0"/>
              <a:t>την πραγματοποίηση ενός εκπαιδευτικού στόχου 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x-none" sz="2400" dirty="0" smtClean="0"/>
              <a:t>Αυτό </a:t>
            </a:r>
            <a:r>
              <a:rPr lang="x-none" sz="2400" dirty="0"/>
              <a:t>που κάνουμε είναι μια προσπάθεια να συγκροτηθεί το παιδί σε σχέση με αυτή </a:t>
            </a:r>
            <a:r>
              <a:rPr lang="el-GR" sz="2400" dirty="0" smtClean="0"/>
              <a:t>τ</a:t>
            </a:r>
            <a:r>
              <a:rPr lang="x-none" sz="2400" dirty="0" smtClean="0"/>
              <a:t>ην </a:t>
            </a:r>
            <a:r>
              <a:rPr lang="x-none" sz="2400" dirty="0"/>
              <a:t>περιοχή του πολιτισμού, να αποκτήσει </a:t>
            </a:r>
            <a:r>
              <a:rPr lang="el-GR" sz="2400" dirty="0"/>
              <a:t>πρόσβαση σε αυτή την ιδιαίτερη σκέψη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Προβληματισμός για το ρόλο του εκπαιδευτικού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/>
              <a:t>Α- Να γνωρίζει το αντικείμενο</a:t>
            </a:r>
          </a:p>
          <a:p>
            <a:pPr algn="just"/>
            <a:r>
              <a:rPr lang="el-GR" sz="2400" dirty="0"/>
              <a:t>Β- Να έχει παιδαγωγική συγκρότηση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0354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Autofit/>
          </a:bodyPr>
          <a:lstStyle/>
          <a:p>
            <a:r>
              <a:rPr lang="el-GR" sz="2800" b="1" i="1" dirty="0" smtClean="0"/>
              <a:t/>
            </a:r>
            <a:br>
              <a:rPr lang="el-GR" sz="2800" b="1" i="1" dirty="0" smtClean="0"/>
            </a:br>
            <a:r>
              <a:rPr lang="el-GR" sz="2400" b="1" dirty="0">
                <a:solidFill>
                  <a:schemeClr val="tx1"/>
                </a:solidFill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</a:rPr>
            </a:br>
            <a:r>
              <a:rPr lang="el-GR" sz="2400" b="1" dirty="0">
                <a:solidFill>
                  <a:schemeClr val="tx1"/>
                </a:solidFill>
              </a:rPr>
              <a:t> το σχολείο ως τόπος υποδοχής των φιλοσοφικών μαθημάτων</a:t>
            </a: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>
                <a:cs typeface="Times New Roman" pitchFamily="18" charset="0"/>
              </a:rPr>
              <a:t>Δυσκολίες – Ε</a:t>
            </a:r>
            <a:r>
              <a:rPr lang="el-GR" sz="2400" b="1" dirty="0" smtClean="0">
                <a:cs typeface="Times New Roman" pitchFamily="18" charset="0"/>
              </a:rPr>
              <a:t>ρωτήματα: Εκπαίδευση και Φιλοσοφία: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12648" y="2420888"/>
            <a:ext cx="799180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2400" dirty="0"/>
              <a:t>Και οι δύο συνιστώσες συνυφαίνονται με τους γενικότερους προσανατολισμούς και κατευθύνσεις που συνθέτουν το πολιτισμικό πρόσωπο της κάθε εποχής: 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400" dirty="0"/>
              <a:t>Η φιλοσοφική σκέψη εξελίσσεται διαρκώς, ακολουθώντας μια δυναμική πορεία με συνέχειες, ρήξεις και ανατροπές, διανοίγοντας ολοένα νέες </a:t>
            </a:r>
            <a:r>
              <a:rPr lang="el-GR" sz="2400" dirty="0" smtClean="0"/>
              <a:t>οπτικές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400" dirty="0"/>
              <a:t>Στον εκπαιδευτικό χώρο επιτελείται μια ανάλογη </a:t>
            </a:r>
            <a:r>
              <a:rPr lang="el-GR" sz="2400" dirty="0" smtClean="0"/>
              <a:t>λειτουργία ακολουθείται μια δυναμική πορεία </a:t>
            </a:r>
            <a:endParaRPr lang="el-GR" sz="2400" dirty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</a:rPr>
            </a:br>
            <a:r>
              <a:rPr lang="el-GR" sz="2400" b="1" dirty="0">
                <a:solidFill>
                  <a:schemeClr val="tx1"/>
                </a:solidFill>
              </a:rPr>
              <a:t> το σχολείο ως τόπος υποδοχής των φιλοσοφικών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cs typeface="Times New Roman" pitchFamily="18" charset="0"/>
              </a:rPr>
              <a:t>Δυσκολίες – Ερωτήματα: Εκπαίδευση και Φιλοσοφία: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 </a:t>
            </a:r>
            <a:r>
              <a:rPr lang="el-GR" sz="2400" dirty="0"/>
              <a:t>σκοπός, η θέση και ο ρόλος της φιλοσοφικής εκπαίδευσης διαρκώς </a:t>
            </a:r>
            <a:r>
              <a:rPr lang="el-GR" sz="2400" dirty="0" smtClean="0"/>
              <a:t>επαναπροσδιορίζονται  </a:t>
            </a:r>
            <a:r>
              <a:rPr lang="el-GR" sz="2400" dirty="0"/>
              <a:t>ανάλογα με τις αντιλήψεις που κάθε φορά κυριαρχούν</a:t>
            </a:r>
          </a:p>
        </p:txBody>
      </p:sp>
    </p:spTree>
    <p:extLst>
      <p:ext uri="{BB962C8B-B14F-4D97-AF65-F5344CB8AC3E}">
        <p14:creationId xmlns:p14="http://schemas.microsoft.com/office/powerpoint/2010/main" val="185535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77280" cy="99060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Calibri" pitchFamily="34" charset="0"/>
                <a:cs typeface="Times New Roman" pitchFamily="18" charset="0"/>
              </a:rPr>
            </a:b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</a:rPr>
              <a:t>το σχολείο ως τόπος υποδοχής των φιλοσοφικών  μαθημάτων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4500594" cy="5638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9600" dirty="0"/>
              <a:t>Δυσκολίες ένταξης των  φιλοσοφικών μαθημάτων</a:t>
            </a:r>
            <a:r>
              <a:rPr lang="en-US" sz="9600" dirty="0"/>
              <a:t> </a:t>
            </a:r>
            <a:r>
              <a:rPr lang="el-GR" sz="9600" dirty="0"/>
              <a:t>στο σχολικό χώρο:</a:t>
            </a:r>
          </a:p>
          <a:p>
            <a:pPr>
              <a:buNone/>
            </a:pPr>
            <a:endParaRPr lang="el-GR" sz="9600" dirty="0"/>
          </a:p>
          <a:p>
            <a:pPr>
              <a:buNone/>
            </a:pPr>
            <a:r>
              <a:rPr lang="el-GR" sz="9600" dirty="0"/>
              <a:t>Μονομερής προσήλωση στη μετάδοση «χρήσιμης» γνώσης</a:t>
            </a:r>
          </a:p>
          <a:p>
            <a:pPr>
              <a:buNone/>
            </a:pPr>
            <a:endParaRPr lang="el-GR" sz="9600" dirty="0"/>
          </a:p>
          <a:p>
            <a:pPr>
              <a:buNone/>
            </a:pPr>
            <a:r>
              <a:rPr lang="el-GR" sz="9600" dirty="0"/>
              <a:t>Ιεράρχηση και επιλογή των περιοχών της γνώσης</a:t>
            </a:r>
          </a:p>
          <a:p>
            <a:pPr>
              <a:buNone/>
            </a:pPr>
            <a:endParaRPr lang="el-GR" sz="9600" dirty="0"/>
          </a:p>
          <a:p>
            <a:pPr>
              <a:buNone/>
            </a:pPr>
            <a:r>
              <a:rPr lang="el-GR" sz="9600" dirty="0"/>
              <a:t>Απομονωτισμός και περιχαράκωση από τον κοινωνικό περίγυρο</a:t>
            </a:r>
          </a:p>
          <a:p>
            <a:pPr>
              <a:buNone/>
            </a:pPr>
            <a:endParaRPr lang="el-GR" sz="9600" dirty="0"/>
          </a:p>
          <a:p>
            <a:pPr>
              <a:buNone/>
            </a:pPr>
            <a:r>
              <a:rPr lang="el-GR" sz="9600" dirty="0"/>
              <a:t>Αναγωγή στο μέλλον</a:t>
            </a:r>
          </a:p>
          <a:p>
            <a:pPr>
              <a:buNone/>
            </a:pPr>
            <a:endParaRPr lang="el-GR" sz="9600" dirty="0"/>
          </a:p>
          <a:p>
            <a:pPr>
              <a:buNone/>
            </a:pP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34" y="1752600"/>
            <a:ext cx="328844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200800" cy="4495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el-GR" sz="2400" b="1" dirty="0">
                <a:cs typeface="Times New Roman" pitchFamily="18" charset="0"/>
              </a:rPr>
              <a:t>Το γενικότερο εκπαιδευτικό πλαίσιο- το σχολείο ως τόπος υποδοχής των φιλοσοφικών  μαθημάτων:</a:t>
            </a:r>
          </a:p>
          <a:p>
            <a:pPr marL="0" indent="0" algn="just">
              <a:spcBef>
                <a:spcPts val="0"/>
              </a:spcBef>
              <a:buClrTx/>
              <a:buSzTx/>
              <a:buNone/>
              <a:defRPr/>
            </a:pPr>
            <a:endParaRPr lang="el-GR" sz="2400" b="1" dirty="0"/>
          </a:p>
          <a:p>
            <a:pPr algn="just">
              <a:lnSpc>
                <a:spcPct val="90000"/>
              </a:lnSpc>
              <a:defRPr/>
            </a:pPr>
            <a:r>
              <a:rPr lang="el-GR" sz="2400" dirty="0"/>
              <a:t>Ο</a:t>
            </a:r>
            <a:r>
              <a:rPr lang="x-none" sz="2400" dirty="0" smtClean="0"/>
              <a:t> </a:t>
            </a:r>
            <a:r>
              <a:rPr lang="x-none" sz="2400" dirty="0"/>
              <a:t>εκπαιδευτικός </a:t>
            </a:r>
            <a:r>
              <a:rPr lang="el-GR" sz="2400" dirty="0"/>
              <a:t>ασφαλώς δεν </a:t>
            </a:r>
            <a:r>
              <a:rPr lang="x-none" sz="2400" dirty="0"/>
              <a:t>είναι ο αποκλειστικός υπεύθυνος για τη συνάντηση με </a:t>
            </a:r>
            <a:r>
              <a:rPr lang="el-GR" sz="2400" dirty="0"/>
              <a:t>τη φιλοσοφία, όποια και να είναι η επιστημονική και παιδαγωγική του </a:t>
            </a:r>
            <a:r>
              <a:rPr lang="el-GR" sz="2400" dirty="0" smtClean="0"/>
              <a:t>συγκρότηση</a:t>
            </a:r>
            <a:endParaRPr lang="el-GR" sz="2400" dirty="0"/>
          </a:p>
          <a:p>
            <a:pPr algn="just">
              <a:lnSpc>
                <a:spcPct val="90000"/>
              </a:lnSpc>
              <a:defRPr/>
            </a:pPr>
            <a:r>
              <a:rPr lang="x-none" sz="2400" dirty="0" smtClean="0"/>
              <a:t> </a:t>
            </a:r>
            <a:r>
              <a:rPr lang="x-none" sz="2400" dirty="0"/>
              <a:t>Η παρέμβασή του κινείται μέσα σε ένα πλαίσιο</a:t>
            </a:r>
            <a:r>
              <a:rPr lang="el-GR" sz="2400" dirty="0"/>
              <a:t>, που συχνά είναι </a:t>
            </a:r>
            <a:r>
              <a:rPr lang="el-GR" sz="2400" dirty="0" smtClean="0"/>
              <a:t>ασφυκτικό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5418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7991800" cy="439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cs typeface="Times New Roman" pitchFamily="18" charset="0"/>
              </a:rPr>
              <a:t>Θέτονται τα ερωτήματα</a:t>
            </a:r>
            <a:r>
              <a:rPr lang="el-GR" sz="2400" b="1" dirty="0" smtClean="0">
                <a:cs typeface="Times New Roman" pitchFamily="18" charset="0"/>
              </a:rPr>
              <a:t>:</a:t>
            </a:r>
          </a:p>
          <a:p>
            <a:pPr algn="just"/>
            <a:r>
              <a:rPr lang="el-GR" sz="2400" dirty="0"/>
              <a:t>Π</a:t>
            </a:r>
            <a:r>
              <a:rPr lang="x-none" sz="2400" dirty="0"/>
              <a:t>ώς λειτουργεί το σχολείο ως τόπος υποδοχής των </a:t>
            </a:r>
            <a:r>
              <a:rPr lang="el-GR" sz="2400" dirty="0"/>
              <a:t>φιλοσοφικών</a:t>
            </a:r>
            <a:r>
              <a:rPr lang="x-none" sz="2400" dirty="0"/>
              <a:t> </a:t>
            </a:r>
            <a:r>
              <a:rPr lang="x-none" sz="2400" dirty="0" smtClean="0"/>
              <a:t>μαθημάτων</a:t>
            </a:r>
            <a:r>
              <a:rPr lang="el-GR" sz="2400" dirty="0" smtClean="0"/>
              <a:t>;</a:t>
            </a:r>
          </a:p>
          <a:p>
            <a:pPr algn="just"/>
            <a:r>
              <a:rPr lang="el-GR" sz="2400" dirty="0"/>
              <a:t>Κ</a:t>
            </a:r>
            <a:r>
              <a:rPr lang="x-none" sz="2400" dirty="0" smtClean="0"/>
              <a:t>ατά </a:t>
            </a:r>
            <a:r>
              <a:rPr lang="x-none" sz="2400" dirty="0"/>
              <a:t>πόσο και με ποιο τρόπο πραγματώνεται στο σχολικό χώρο η προσδοκία της συνάντησης με </a:t>
            </a:r>
            <a:r>
              <a:rPr lang="el-GR" sz="2400" dirty="0"/>
              <a:t>τη φιλοσοφική </a:t>
            </a:r>
            <a:r>
              <a:rPr lang="el-GR" sz="2400" dirty="0" smtClean="0"/>
              <a:t>σκέψη;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7301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sz="2400" b="1" dirty="0">
                <a:cs typeface="Times New Roman" pitchFamily="18" charset="0"/>
              </a:rPr>
              <a:t>Ας εξετάσουμε τα χαρακτηριστικά του σημερινού σχολείου σε σχέση με την ανάπτυξη </a:t>
            </a:r>
            <a:r>
              <a:rPr lang="el-GR" sz="2400" b="1" dirty="0">
                <a:cs typeface="Times New Roman" pitchFamily="18" charset="0"/>
              </a:rPr>
              <a:t>των μαθημάτων της Φιλοσοφίας</a:t>
            </a:r>
            <a:r>
              <a:rPr lang="x-none" sz="2400" b="1" dirty="0" smtClean="0">
                <a:cs typeface="Times New Roman" pitchFamily="18" charset="0"/>
              </a:rPr>
              <a:t>:</a:t>
            </a:r>
            <a:endParaRPr lang="el-GR" sz="2400" b="1" dirty="0" smtClean="0">
              <a:cs typeface="Times New Roman" pitchFamily="18" charset="0"/>
            </a:endParaRPr>
          </a:p>
          <a:p>
            <a:pPr algn="just"/>
            <a:r>
              <a:rPr lang="el-GR" sz="2400" dirty="0"/>
              <a:t>Τ</a:t>
            </a:r>
            <a:r>
              <a:rPr lang="x-none" sz="2400" dirty="0"/>
              <a:t>ο σημερινό </a:t>
            </a:r>
            <a:r>
              <a:rPr lang="x-none" sz="2400" dirty="0" smtClean="0"/>
              <a:t>σχολείο</a:t>
            </a:r>
            <a:r>
              <a:rPr lang="el-GR" sz="2400" dirty="0" smtClean="0"/>
              <a:t> </a:t>
            </a:r>
            <a:r>
              <a:rPr lang="x-none" sz="2400" dirty="0" smtClean="0"/>
              <a:t>παραμένει </a:t>
            </a:r>
            <a:r>
              <a:rPr lang="x-none" sz="2400" dirty="0"/>
              <a:t>προσηλωμένο κυρίως στη μετάδοση γνώσεων ακολουθώντας ένα </a:t>
            </a:r>
            <a:r>
              <a:rPr lang="el-GR" sz="2400" dirty="0" smtClean="0"/>
              <a:t>συγκεκριμένο </a:t>
            </a:r>
            <a:r>
              <a:rPr lang="x-none" sz="2400" dirty="0" smtClean="0"/>
              <a:t>πρότυπο</a:t>
            </a:r>
            <a:endParaRPr lang="el-GR" sz="2400" dirty="0" smtClean="0"/>
          </a:p>
          <a:p>
            <a:pPr algn="just"/>
            <a:r>
              <a:rPr lang="el-GR" sz="2400" dirty="0"/>
              <a:t>Η</a:t>
            </a:r>
            <a:r>
              <a:rPr lang="x-none" sz="2400" dirty="0" smtClean="0"/>
              <a:t> </a:t>
            </a:r>
            <a:r>
              <a:rPr lang="x-none" sz="2400" dirty="0"/>
              <a:t>μάθηση υπαγορεύεται από μια στενή μελλοντική επαγγελματική χρησιμότητα και εστιάζεται στο τελικό «προϊόν», στη «χρήσιμη» </a:t>
            </a:r>
            <a:r>
              <a:rPr lang="x-none" sz="2400" dirty="0" smtClean="0"/>
              <a:t>γνώση</a:t>
            </a:r>
            <a:endParaRPr lang="el-GR" sz="2400" dirty="0" smtClean="0"/>
          </a:p>
          <a:p>
            <a:pPr algn="just"/>
            <a:r>
              <a:rPr lang="x-none" sz="2400" dirty="0" smtClean="0"/>
              <a:t> </a:t>
            </a:r>
            <a:r>
              <a:rPr lang="el-GR" sz="2400" dirty="0" smtClean="0"/>
              <a:t>Δεν υπάρχει</a:t>
            </a:r>
            <a:r>
              <a:rPr lang="x-none" sz="2400" dirty="0" smtClean="0"/>
              <a:t> </a:t>
            </a:r>
            <a:r>
              <a:rPr lang="x-none" sz="2400" dirty="0"/>
              <a:t>ουσιαστικό ενδιαφέρον τόσο για τις υπόλοιπες περιοχές όσο και για την ποιότητα της προσφερόμενης </a:t>
            </a:r>
            <a:r>
              <a:rPr lang="x-none" sz="2400" dirty="0" smtClean="0"/>
              <a:t>εμπειρίας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850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x-none" sz="2600" b="1" dirty="0">
                <a:cs typeface="Times New Roman" pitchFamily="18" charset="0"/>
              </a:rPr>
              <a:t>Στο πλαίσιο αυτό η προσφορά γνώσεων είναι:</a:t>
            </a:r>
            <a:endParaRPr lang="el-GR" sz="2600" b="1" dirty="0">
              <a:cs typeface="Times New Roman" pitchFamily="18" charset="0"/>
            </a:endParaRPr>
          </a:p>
          <a:p>
            <a:pPr algn="just"/>
            <a:r>
              <a:rPr lang="el-GR" sz="2600" dirty="0"/>
              <a:t>Ε</a:t>
            </a:r>
            <a:r>
              <a:rPr lang="x-none" sz="2600" dirty="0"/>
              <a:t>πιλεκτική </a:t>
            </a:r>
            <a:endParaRPr lang="el-GR" sz="2600" dirty="0"/>
          </a:p>
          <a:p>
            <a:pPr algn="just"/>
            <a:r>
              <a:rPr lang="el-GR" sz="2600" dirty="0"/>
              <a:t>Ι</a:t>
            </a:r>
            <a:r>
              <a:rPr lang="x-none" sz="2600" dirty="0"/>
              <a:t>εραρχημένη </a:t>
            </a:r>
            <a:endParaRPr lang="el-GR" sz="2600" dirty="0"/>
          </a:p>
          <a:p>
            <a:pPr algn="just"/>
            <a:r>
              <a:rPr lang="x-none" sz="2600" dirty="0"/>
              <a:t>Το πλαίσιο αυτό δεν είναι ευνοϊκό για οποιοδήποτε γνωστικό αντικείμενο, ακόμη περισσότερο για τα </a:t>
            </a:r>
            <a:r>
              <a:rPr lang="el-GR" sz="2600" dirty="0"/>
              <a:t>φιλοσοφικά </a:t>
            </a:r>
            <a:r>
              <a:rPr lang="x-none" sz="2600" dirty="0"/>
              <a:t>μαθήματα</a:t>
            </a:r>
            <a:endParaRPr lang="el-GR" sz="2600" dirty="0"/>
          </a:p>
          <a:p>
            <a:pPr algn="just"/>
            <a:r>
              <a:rPr lang="x-none" sz="2600" dirty="0"/>
              <a:t> Η </a:t>
            </a:r>
            <a:r>
              <a:rPr lang="el-GR" sz="2600" dirty="0"/>
              <a:t>φιλοσοφική</a:t>
            </a:r>
            <a:r>
              <a:rPr lang="x-none" sz="2600" dirty="0"/>
              <a:t> παιδεία δεν μπορεί να εννοηθεί μονομερώς ως μια συσσώρευση πληροφοριακών γνώσεων, αλλά ως μια δραστηριότητα που ενεργοποιεί όλες τις ανθρώπινες δυνάμεις και δυνατότητες: το στοχασμό, το συναίσθημα, τη φαντασία, τη δημιουργικότητα, την επικοινωνία </a:t>
            </a:r>
            <a:endParaRPr lang="el-GR" sz="2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853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x-none" sz="2400" b="1" dirty="0"/>
              <a:t>Η </a:t>
            </a:r>
            <a:r>
              <a:rPr lang="el-GR" sz="2400" b="1" dirty="0"/>
              <a:t>φιλοσοφία</a:t>
            </a:r>
            <a:r>
              <a:rPr lang="x-none" sz="2400" b="1" dirty="0"/>
              <a:t> </a:t>
            </a:r>
            <a:r>
              <a:rPr lang="x-none" sz="2400" b="1" dirty="0" smtClean="0"/>
              <a:t>αποτελεί</a:t>
            </a:r>
            <a:r>
              <a:rPr lang="el-GR" sz="2400" b="1" dirty="0" smtClean="0"/>
              <a:t>:</a:t>
            </a:r>
          </a:p>
          <a:p>
            <a:pPr algn="just"/>
            <a:r>
              <a:rPr lang="el-GR" sz="2400" dirty="0" smtClean="0"/>
              <a:t>Μια </a:t>
            </a:r>
            <a:r>
              <a:rPr lang="el-GR" sz="2400" dirty="0"/>
              <a:t>εντατική σκέψη πάνω</a:t>
            </a:r>
            <a:r>
              <a:rPr lang="x-none" sz="2400" dirty="0"/>
              <a:t> </a:t>
            </a:r>
            <a:r>
              <a:rPr lang="el-GR" sz="2400" dirty="0"/>
              <a:t>στα ζητήματα αυτά και </a:t>
            </a:r>
            <a:r>
              <a:rPr lang="x-none" sz="2400" dirty="0"/>
              <a:t>πάνω στις ποικίλες όψεις της πραγματικότητας συνδέεται με τη ζωή, με τα καθημερινά </a:t>
            </a:r>
            <a:r>
              <a:rPr lang="el-GR" sz="2400" dirty="0"/>
              <a:t>ή τα βαθύτερα </a:t>
            </a:r>
            <a:r>
              <a:rPr lang="x-none" sz="2400" dirty="0"/>
              <a:t>προβλήματα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92" y="3501008"/>
            <a:ext cx="4858512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ροσδιορίζοντας την έννοια της διδακτικής της φιλοσοφίας</a:t>
            </a:r>
            <a:endParaRPr lang="el-G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5796136" cy="5268433"/>
          </a:xfrm>
        </p:spPr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2300" dirty="0" smtClean="0">
                <a:latin typeface="Calibri" pitchFamily="34" charset="0"/>
                <a:cs typeface="Times New Roman" pitchFamily="18" charset="0"/>
              </a:rPr>
              <a:t>Η διδακτική </a:t>
            </a:r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ε</a:t>
            </a:r>
            <a:r>
              <a:rPr lang="x-none" sz="2300" dirty="0" smtClean="0">
                <a:latin typeface="Calibri" pitchFamily="34" charset="0"/>
                <a:cs typeface="Times New Roman" pitchFamily="18" charset="0"/>
              </a:rPr>
              <a:t>ίναι ένα σύνολο σχεδιασμών, διεργασιών, πρακτικών και μεθόδων οι οποίες επιτρέπουν να γίνει πράξη μια διδακτική πρόθεση</a:t>
            </a:r>
            <a:endParaRPr lang="el-GR" sz="23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endParaRPr lang="el-GR" sz="23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Αναπτύσσεται προβληματισμός σε σχέση:</a:t>
            </a:r>
          </a:p>
          <a:p>
            <a:pPr algn="just"/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Α. Με το γνωστικό αντικείμενο</a:t>
            </a:r>
          </a:p>
          <a:p>
            <a:pPr algn="just"/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Β.  Με το γενικότερο εκπαιδευτικό πλαίσιο</a:t>
            </a:r>
          </a:p>
          <a:p>
            <a:pPr algn="just"/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Γ. Με την  ειδική παιδαγωγική συνθήκη</a:t>
            </a:r>
          </a:p>
          <a:p>
            <a:pPr algn="just"/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Δ. Με το ρόλο του εκπαιδευτικού</a:t>
            </a:r>
          </a:p>
          <a:p>
            <a:pPr algn="just"/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Ε. Με το αναπτυσσόμενο άτομο</a:t>
            </a:r>
          </a:p>
          <a:p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10 - Θέση περιεχομένου" descr="p826047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796136" y="2060848"/>
            <a:ext cx="3151138" cy="3716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sz="2400" b="1" dirty="0"/>
              <a:t>Στο</a:t>
            </a:r>
            <a:r>
              <a:rPr lang="x-none" sz="3200" b="1" dirty="0">
                <a:cs typeface="Times New Roman" pitchFamily="18" charset="0"/>
              </a:rPr>
              <a:t> </a:t>
            </a:r>
            <a:r>
              <a:rPr lang="x-none" sz="2400" b="1" dirty="0"/>
              <a:t>πλαίσιο αυτό η προσφορά </a:t>
            </a:r>
            <a:r>
              <a:rPr lang="x-none" sz="2400" b="1" dirty="0" smtClean="0"/>
              <a:t>γνώσεων:</a:t>
            </a:r>
            <a:endParaRPr lang="el-GR" sz="2400" b="1" dirty="0" smtClean="0"/>
          </a:p>
          <a:p>
            <a:r>
              <a:rPr lang="el-GR" sz="2400" dirty="0"/>
              <a:t>Μ</a:t>
            </a:r>
            <a:r>
              <a:rPr lang="el-GR" sz="2400" dirty="0" smtClean="0"/>
              <a:t>οιάζει </a:t>
            </a:r>
            <a:r>
              <a:rPr lang="el-GR" sz="2400" dirty="0"/>
              <a:t>να κάνει μια </a:t>
            </a:r>
            <a:r>
              <a:rPr lang="x-none" sz="2400" dirty="0"/>
              <a:t>αναγωγή στο </a:t>
            </a:r>
            <a:r>
              <a:rPr lang="x-none" sz="2400" dirty="0" smtClean="0"/>
              <a:t>μέλλον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b="1" dirty="0"/>
              <a:t>Ας σκεφτούμε:</a:t>
            </a:r>
            <a:r>
              <a:rPr lang="x-none" sz="2400" b="1" dirty="0"/>
              <a:t> </a:t>
            </a:r>
            <a:endParaRPr lang="el-GR" sz="2400" b="1" dirty="0" smtClean="0"/>
          </a:p>
          <a:p>
            <a:pPr algn="just"/>
            <a:r>
              <a:rPr lang="x-none" sz="2400" dirty="0"/>
              <a:t>Η </a:t>
            </a:r>
            <a:r>
              <a:rPr lang="el-GR" sz="2400" dirty="0"/>
              <a:t>φιλοσοφική σκέψη</a:t>
            </a:r>
            <a:r>
              <a:rPr lang="x-none" sz="2400" dirty="0"/>
              <a:t> δεν μπορεί να γίνει αντιληπτή ως καταναγκασμός στο παρόν προς χάρη του μέλλοντος</a:t>
            </a:r>
            <a:endParaRPr lang="el-GR" sz="2400" dirty="0"/>
          </a:p>
          <a:p>
            <a:pPr algn="just"/>
            <a:r>
              <a:rPr lang="x-none" sz="2400" dirty="0"/>
              <a:t> Εννοείται ως </a:t>
            </a:r>
            <a:r>
              <a:rPr lang="el-GR" sz="2400" dirty="0"/>
              <a:t>ενεργή στάση</a:t>
            </a:r>
            <a:r>
              <a:rPr lang="x-none" sz="2400" dirty="0"/>
              <a:t> στο τώρα, προϋποθέτει να αισθανθεί κάποιος εξαιρετικά παρών στην παρούσα στιγμή, να βυθιστεί σε αυτή</a:t>
            </a:r>
            <a:r>
              <a:rPr lang="el-GR" sz="2400" dirty="0"/>
              <a:t> να στοχαστεί για αυτό που είναι </a:t>
            </a:r>
            <a:r>
              <a:rPr lang="el-GR" sz="2400" dirty="0" smtClean="0"/>
              <a:t>για </a:t>
            </a:r>
            <a:r>
              <a:rPr lang="el-GR" sz="2400" dirty="0"/>
              <a:t>αυτό που κάνει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902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 μαθημάτων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Ας σκεφτούμε</a:t>
            </a:r>
            <a:r>
              <a:rPr lang="el-GR" sz="2400" b="1" dirty="0" smtClean="0"/>
              <a:t>:</a:t>
            </a:r>
            <a:endParaRPr lang="el-GR" sz="2400" b="1" dirty="0"/>
          </a:p>
          <a:p>
            <a:pPr algn="just"/>
            <a:r>
              <a:rPr lang="el-GR" sz="2600" dirty="0"/>
              <a:t>Η</a:t>
            </a:r>
            <a:r>
              <a:rPr lang="x-none" sz="2600" dirty="0"/>
              <a:t> </a:t>
            </a:r>
            <a:r>
              <a:rPr lang="el-GR" sz="2600" dirty="0"/>
              <a:t>φιλοσοφική</a:t>
            </a:r>
            <a:r>
              <a:rPr lang="x-none" sz="2600" dirty="0"/>
              <a:t> παιδεία προσβλέπει στο μέλλον, στη συγκρότηση του αυριανού ενήλικα</a:t>
            </a:r>
            <a:r>
              <a:rPr lang="el-GR" sz="2600" dirty="0"/>
              <a:t>. </a:t>
            </a:r>
            <a:r>
              <a:rPr lang="x-none" sz="2600" dirty="0"/>
              <a:t>Όμως, το γεγονός ότι τα παιδιά ζουν </a:t>
            </a:r>
            <a:r>
              <a:rPr lang="el-GR" sz="2600" dirty="0"/>
              <a:t>και στοχάζονται και κρίνουν </a:t>
            </a:r>
            <a:r>
              <a:rPr lang="x-none" sz="2600" dirty="0"/>
              <a:t>στον ενεστώτα χρόνο πρέπει να λαμβάνεται ουσιαστικά υπόψη</a:t>
            </a:r>
            <a:endParaRPr lang="el-GR" sz="2600" dirty="0"/>
          </a:p>
          <a:p>
            <a:pPr algn="just"/>
            <a:r>
              <a:rPr lang="x-none" sz="2600" dirty="0"/>
              <a:t>Η </a:t>
            </a:r>
            <a:r>
              <a:rPr lang="el-GR" sz="2600" dirty="0"/>
              <a:t>συνάντηση με τη φιλοσοφική σκέψη </a:t>
            </a:r>
            <a:r>
              <a:rPr lang="x-none" sz="2600" dirty="0"/>
              <a:t>προσβλέπει </a:t>
            </a:r>
            <a:r>
              <a:rPr lang="el-GR" sz="2600" dirty="0"/>
              <a:t>στο </a:t>
            </a:r>
            <a:r>
              <a:rPr lang="x-none" sz="2600" dirty="0"/>
              <a:t>να βοηθήσει το αναπτυσσόμενο άτομ</a:t>
            </a:r>
            <a:r>
              <a:rPr lang="el-GR" sz="2600" dirty="0"/>
              <a:t>ο</a:t>
            </a:r>
            <a:r>
              <a:rPr lang="x-none" sz="2600" dirty="0"/>
              <a:t> να διαμορφώσει μια αξιόλογη και ενεργή ζωή ως ενήλικας</a:t>
            </a:r>
            <a:endParaRPr lang="el-GR" sz="26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982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μαθημάτων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09600" y="1844824"/>
            <a:ext cx="8153400" cy="485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2400" b="1" dirty="0" smtClean="0"/>
              <a:t>Στην αναγκαιότητα ενός ανοιχτού μοντέλου προσέγγισης της γνώσης  :</a:t>
            </a:r>
            <a:endParaRPr lang="el-GR" dirty="0" smtClean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x-none" sz="2600" dirty="0"/>
              <a:t>Η</a:t>
            </a:r>
            <a:r>
              <a:rPr lang="el-GR" sz="2600" dirty="0"/>
              <a:t> πολλαπλότητα και η πολυσημία της</a:t>
            </a:r>
            <a:r>
              <a:rPr lang="x-none" sz="2600" dirty="0"/>
              <a:t> σύγχρονη</a:t>
            </a:r>
            <a:r>
              <a:rPr lang="el-GR" sz="2600" dirty="0"/>
              <a:t>ς</a:t>
            </a:r>
            <a:r>
              <a:rPr lang="x-none" sz="2600" dirty="0"/>
              <a:t> κοινωνική</a:t>
            </a:r>
            <a:r>
              <a:rPr lang="el-GR" sz="2600" dirty="0"/>
              <a:t>ς</a:t>
            </a:r>
            <a:r>
              <a:rPr lang="x-none" sz="2600" dirty="0"/>
              <a:t> πραγματικότητα</a:t>
            </a:r>
            <a:r>
              <a:rPr lang="el-GR" sz="2600" dirty="0" smtClean="0"/>
              <a:t>ς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600" dirty="0"/>
              <a:t>Η</a:t>
            </a:r>
            <a:r>
              <a:rPr lang="el-GR" sz="2600" dirty="0" smtClean="0"/>
              <a:t> </a:t>
            </a:r>
            <a:r>
              <a:rPr lang="x-none" sz="2600" dirty="0"/>
              <a:t>αλματώδη</a:t>
            </a:r>
            <a:r>
              <a:rPr lang="el-GR" sz="2600" dirty="0"/>
              <a:t>ς</a:t>
            </a:r>
            <a:r>
              <a:rPr lang="x-none" sz="2600" dirty="0"/>
              <a:t> διεύρυνση των ορίων της </a:t>
            </a:r>
            <a:r>
              <a:rPr lang="x-none" sz="2600" dirty="0" smtClean="0"/>
              <a:t>επιστήμης</a:t>
            </a:r>
            <a:endParaRPr lang="el-GR" sz="2600" dirty="0" smtClean="0"/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2400" b="1" dirty="0"/>
              <a:t>Όχι ένα σχολείο: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600" dirty="0"/>
              <a:t>Π</a:t>
            </a:r>
            <a:r>
              <a:rPr lang="x-none" sz="2600" dirty="0" smtClean="0"/>
              <a:t>εριορισμένο </a:t>
            </a:r>
            <a:r>
              <a:rPr lang="x-none" sz="2600" dirty="0"/>
              <a:t>στο να μεταδίδει βεβαιότητες και </a:t>
            </a:r>
            <a:r>
              <a:rPr lang="x-none" sz="2600" dirty="0" smtClean="0"/>
              <a:t>πληροφορίες</a:t>
            </a:r>
            <a:endParaRPr lang="el-GR" sz="2600" dirty="0" smtClean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600" dirty="0"/>
              <a:t>Χ</a:t>
            </a:r>
            <a:r>
              <a:rPr lang="x-none" sz="2600" dirty="0" smtClean="0"/>
              <a:t>ωρίς </a:t>
            </a:r>
            <a:r>
              <a:rPr lang="x-none" sz="2600" dirty="0"/>
              <a:t>να προετοιμάζει το αναπτυσσόμενο άτομο για τη μελλοντική του αυτόνομη και διαρκή πορεία προς τη γνώση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70217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μαθημάτων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09600" y="1772816"/>
            <a:ext cx="5186536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b="1" dirty="0"/>
              <a:t>Η</a:t>
            </a:r>
            <a:r>
              <a:rPr lang="x-none" sz="2400" b="1" dirty="0"/>
              <a:t> </a:t>
            </a:r>
            <a:r>
              <a:rPr lang="el-GR" sz="2400" b="1" dirty="0"/>
              <a:t>φιλοσοφική</a:t>
            </a:r>
            <a:r>
              <a:rPr lang="x-none" sz="2400" b="1" dirty="0"/>
              <a:t> παιδεία</a:t>
            </a:r>
            <a:r>
              <a:rPr lang="el-GR" sz="2400" b="1" dirty="0" smtClean="0"/>
              <a:t>:</a:t>
            </a:r>
            <a:endParaRPr lang="el-GR" sz="2400" b="1" dirty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000" dirty="0"/>
              <a:t>Δ</a:t>
            </a:r>
            <a:r>
              <a:rPr lang="x-none" sz="2000" dirty="0" smtClean="0"/>
              <a:t>εν </a:t>
            </a:r>
            <a:r>
              <a:rPr lang="x-none" sz="2000" dirty="0"/>
              <a:t>αποτελεί μια απομονωμένη και ιδιόρρυθμη περιοχή της εκπαιδευτικής διαδικασίας που διεκδικεί για λογαριασμό της έναν ιδιότυπο </a:t>
            </a:r>
            <a:r>
              <a:rPr lang="x-none" sz="2000" dirty="0" smtClean="0"/>
              <a:t>δρόμο</a:t>
            </a:r>
            <a:endParaRPr lang="el-GR" sz="2000" dirty="0" smtClean="0"/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2000" b="1" dirty="0"/>
              <a:t>Η</a:t>
            </a:r>
            <a:r>
              <a:rPr lang="x-none" sz="2000" b="1" dirty="0"/>
              <a:t> μάθηση </a:t>
            </a:r>
            <a:r>
              <a:rPr lang="el-GR" sz="2000" b="1" dirty="0"/>
              <a:t>ως </a:t>
            </a:r>
            <a:r>
              <a:rPr lang="x-none" sz="2000" b="1" dirty="0"/>
              <a:t>ουσιαστική εμπειρία της ίδιας της ζωής </a:t>
            </a:r>
            <a:endParaRPr lang="el-GR" sz="2000" b="1" dirty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l-GR" sz="2600" dirty="0" smtClean="0"/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x-none" sz="2600" dirty="0" smtClean="0"/>
              <a:t> </a:t>
            </a:r>
            <a:endParaRPr lang="el-GR" sz="2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06" y="1772816"/>
            <a:ext cx="31723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Β. προβληματισμός για το γενικότερο εκπαιδευτικό πλαίσιο:</a:t>
            </a:r>
            <a:b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το σχολείο ως τόπος υποδοχής των φιλοσοφικών μαθημάτων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09600" y="2420888"/>
            <a:ext cx="374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2400" b="1" dirty="0"/>
              <a:t>Η</a:t>
            </a:r>
            <a:r>
              <a:rPr lang="x-none" sz="2400" b="1" dirty="0"/>
              <a:t> μάθηση </a:t>
            </a:r>
            <a:r>
              <a:rPr lang="el-GR" sz="2400" b="1" dirty="0"/>
              <a:t>ως </a:t>
            </a:r>
            <a:r>
              <a:rPr lang="x-none" sz="2400" b="1" dirty="0"/>
              <a:t>ουσιαστική εμπειρία της ίδιας της ζωής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49349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</a:rPr>
              <a:t>Α. προβληματισμός </a:t>
            </a:r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σε σχέση με το γνωστικό αντικείμενο: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l-GR" sz="2000" b="1" dirty="0" smtClean="0">
                <a:solidFill>
                  <a:schemeClr val="tx1"/>
                </a:solidFill>
              </a:rPr>
              <a:t>διερευνώντας την «ιδιαιτερότητα» της φιλοσοφικής σκέψης</a:t>
            </a:r>
            <a:endParaRPr lang="el-GR" sz="20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612648" y="1700808"/>
            <a:ext cx="7775776" cy="239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x-none" sz="2300" b="1" dirty="0">
                <a:latin typeface="Calibri" pitchFamily="34" charset="0"/>
                <a:cs typeface="Times New Roman" pitchFamily="18" charset="0"/>
              </a:rPr>
              <a:t>Αναδύεται  ένα ερώτημα σε σχέση με τη διδακτική της </a:t>
            </a:r>
            <a:r>
              <a:rPr lang="el-GR" sz="2300" b="1" dirty="0">
                <a:latin typeface="Calibri" pitchFamily="34" charset="0"/>
                <a:cs typeface="Times New Roman" pitchFamily="18" charset="0"/>
              </a:rPr>
              <a:t>φιλοσοφία</a:t>
            </a:r>
            <a:r>
              <a:rPr lang="x-none" sz="2300" b="1" dirty="0">
                <a:latin typeface="Calibri" pitchFamily="34" charset="0"/>
                <a:cs typeface="Times New Roman" pitchFamily="18" charset="0"/>
              </a:rPr>
              <a:t>ς</a:t>
            </a:r>
            <a:r>
              <a:rPr lang="el-GR" sz="2300" b="1" dirty="0">
                <a:latin typeface="Calibri" pitchFamily="34" charset="0"/>
                <a:cs typeface="Times New Roman" pitchFamily="18" charset="0"/>
              </a:rPr>
              <a:t>: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x-none" sz="2300" dirty="0">
                <a:latin typeface="Calibri" pitchFamily="34" charset="0"/>
                <a:cs typeface="Times New Roman" pitchFamily="18" charset="0"/>
              </a:rPr>
              <a:t>Υπάρχει κάποια «ιδιαιτερότητα» της </a:t>
            </a:r>
            <a:r>
              <a:rPr lang="el-GR" sz="2300" dirty="0">
                <a:latin typeface="Calibri" pitchFamily="34" charset="0"/>
                <a:cs typeface="Times New Roman" pitchFamily="18" charset="0"/>
              </a:rPr>
              <a:t>φιλοσοφικής σκέψης;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300" dirty="0">
                <a:latin typeface="Calibri" pitchFamily="34" charset="0"/>
                <a:cs typeface="Times New Roman" pitchFamily="18" charset="0"/>
              </a:rPr>
              <a:t>Υ</a:t>
            </a:r>
            <a:r>
              <a:rPr lang="x-none" sz="2300" dirty="0">
                <a:latin typeface="Calibri" pitchFamily="34" charset="0"/>
                <a:cs typeface="Times New Roman" pitchFamily="18" charset="0"/>
              </a:rPr>
              <a:t>πάρχουν σημεία που ενδεχομένως </a:t>
            </a:r>
            <a:r>
              <a:rPr lang="x-none" sz="2300" dirty="0" smtClean="0">
                <a:latin typeface="Calibri" pitchFamily="34" charset="0"/>
                <a:cs typeface="Times New Roman" pitchFamily="18" charset="0"/>
              </a:rPr>
              <a:t>τη διακρίνουν από άλλα γνωστικά </a:t>
            </a:r>
            <a:r>
              <a:rPr lang="x-none" sz="2300" dirty="0">
                <a:latin typeface="Calibri" pitchFamily="34" charset="0"/>
                <a:cs typeface="Times New Roman" pitchFamily="18" charset="0"/>
              </a:rPr>
              <a:t>αντικείμενα που συνδέονται με τους επιστημονικούς </a:t>
            </a:r>
            <a:r>
              <a:rPr lang="x-none" sz="2300" dirty="0" smtClean="0">
                <a:latin typeface="Calibri" pitchFamily="34" charset="0"/>
                <a:cs typeface="Times New Roman" pitchFamily="18" charset="0"/>
              </a:rPr>
              <a:t>κλάδους</a:t>
            </a:r>
            <a:r>
              <a:rPr lang="el-GR" sz="2300" dirty="0" smtClean="0">
                <a:latin typeface="Calibri" pitchFamily="34" charset="0"/>
                <a:cs typeface="Times New Roman" pitchFamily="18" charset="0"/>
              </a:rPr>
              <a:t>;</a:t>
            </a:r>
            <a:endParaRPr lang="el-GR" sz="23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</a:rPr>
              <a:t>Α. προβληματισμός </a:t>
            </a:r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σε σχέση με το γνωστικό αντικείμενο:</a:t>
            </a: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l-GR" sz="2000" b="1" dirty="0" smtClean="0">
                <a:solidFill>
                  <a:schemeClr val="tx1"/>
                </a:solidFill>
              </a:rPr>
              <a:t>διερευνώντας την «ιδιαιτερότητα» της φιλοσοφικής σκέψης</a:t>
            </a:r>
            <a:endParaRPr lang="el-GR" sz="2000" b="1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1600" dirty="0" smtClean="0"/>
          </a:p>
          <a:p>
            <a:pPr marL="0" indent="0" algn="just">
              <a:buNone/>
            </a:pPr>
            <a:r>
              <a:rPr lang="el-GR" sz="2300" b="1" dirty="0" smtClean="0">
                <a:latin typeface="Calibri" pitchFamily="34" charset="0"/>
                <a:cs typeface="Times New Roman" pitchFamily="18" charset="0"/>
              </a:rPr>
              <a:t>Θέτουμε τον προβληματισμό- Πιθανή διαφοροποίηση με θετικές επιστήμες: </a:t>
            </a:r>
          </a:p>
          <a:p>
            <a:pPr marL="0" indent="0" algn="just">
              <a:buNone/>
            </a:pPr>
            <a:r>
              <a:rPr lang="x-none" sz="2400" dirty="0" smtClean="0"/>
              <a:t>Η </a:t>
            </a:r>
            <a:r>
              <a:rPr lang="x-none" sz="2400" dirty="0"/>
              <a:t>επιστημονική προσέγγιση επιδιώκει τη λογική </a:t>
            </a:r>
            <a:r>
              <a:rPr lang="x-none" sz="2400" dirty="0" smtClean="0"/>
              <a:t>ορθότητα</a:t>
            </a:r>
            <a:r>
              <a:rPr lang="el-GR" sz="2400" dirty="0" smtClean="0"/>
              <a:t>:</a:t>
            </a:r>
          </a:p>
          <a:p>
            <a:pPr algn="just"/>
            <a:r>
              <a:rPr lang="x-none" sz="2400" dirty="0" smtClean="0"/>
              <a:t> </a:t>
            </a:r>
            <a:r>
              <a:rPr lang="x-none" sz="2400" dirty="0"/>
              <a:t>Ακολουθεί μια αυστηρή πορεία και χρησιμοποιεί συγκεκριμένα </a:t>
            </a:r>
            <a:r>
              <a:rPr lang="x-none" sz="2400" dirty="0" smtClean="0"/>
              <a:t>εργαλεία</a:t>
            </a:r>
            <a:endParaRPr lang="el-GR" sz="2400" dirty="0" smtClean="0"/>
          </a:p>
          <a:p>
            <a:pPr algn="just"/>
            <a:r>
              <a:rPr lang="el-GR" sz="2400" dirty="0" smtClean="0"/>
              <a:t>Ε</a:t>
            </a:r>
            <a:r>
              <a:rPr lang="x-none" sz="2400" dirty="0" smtClean="0"/>
              <a:t>πιχειρεί </a:t>
            </a:r>
            <a:r>
              <a:rPr lang="x-none" sz="2400" dirty="0"/>
              <a:t>να διερευνήσει τα παρατηρούμενα επιμέρους ζητήματα και να τα συσχετίσει με άλλα </a:t>
            </a:r>
            <a:r>
              <a:rPr lang="x-none" sz="2400" dirty="0" smtClean="0"/>
              <a:t>φαινόμενα </a:t>
            </a:r>
            <a:endParaRPr lang="el-GR" sz="2400" dirty="0" smtClean="0"/>
          </a:p>
          <a:p>
            <a:pPr algn="just"/>
            <a:r>
              <a:rPr lang="el-GR" sz="2400" dirty="0" smtClean="0"/>
              <a:t>Δέχεται</a:t>
            </a:r>
            <a:r>
              <a:rPr lang="el-GR" sz="2400" dirty="0"/>
              <a:t> </a:t>
            </a:r>
            <a:r>
              <a:rPr lang="x-none" sz="2400" dirty="0" smtClean="0"/>
              <a:t>μια </a:t>
            </a:r>
            <a:r>
              <a:rPr lang="x-none" sz="2400" dirty="0"/>
              <a:t>πρόταση </a:t>
            </a:r>
            <a:r>
              <a:rPr lang="el-GR" sz="2400" dirty="0" smtClean="0"/>
              <a:t>ως </a:t>
            </a:r>
            <a:r>
              <a:rPr lang="x-none" sz="2400" dirty="0" smtClean="0"/>
              <a:t>επιστημονική</a:t>
            </a:r>
            <a:r>
              <a:rPr lang="x-none" sz="2400" dirty="0"/>
              <a:t>, </a:t>
            </a:r>
            <a:r>
              <a:rPr lang="el-GR" sz="2400" dirty="0" smtClean="0"/>
              <a:t>όταν καθίσταται </a:t>
            </a:r>
            <a:r>
              <a:rPr lang="x-none" sz="2400" dirty="0" smtClean="0"/>
              <a:t>υποκείμενη </a:t>
            </a:r>
            <a:r>
              <a:rPr lang="x-none" sz="2400" dirty="0"/>
              <a:t>σε έλεγχο, μέσω του οποίου κρίνεται, διαψεύδεται ή </a:t>
            </a:r>
            <a:r>
              <a:rPr lang="x-none" sz="2400" dirty="0" smtClean="0"/>
              <a:t>επιβεβαιώνεται</a:t>
            </a:r>
            <a:endParaRPr lang="el-GR" sz="2400" dirty="0"/>
          </a:p>
          <a:p>
            <a:pPr algn="just"/>
            <a:endParaRPr lang="el-GR" sz="2300" dirty="0">
              <a:latin typeface="Calibri" pitchFamily="34" charset="0"/>
              <a:cs typeface="Times New Roman" pitchFamily="18" charset="0"/>
            </a:endParaRPr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solidFill>
                  <a:schemeClr val="tx1"/>
                </a:solidFill>
                <a:latin typeface="Calibri" pitchFamily="34" charset="0"/>
              </a:rPr>
              <a:t>Α. προβληματισμός σε σχέση με το γνωστικό αντικείμενο:  διερευνώντας την «ιδιαιτερότητα» της φιλοσοφικής σκέψης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18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300" b="1" dirty="0">
                <a:latin typeface="Calibri" pitchFamily="34" charset="0"/>
                <a:cs typeface="Times New Roman" pitchFamily="18" charset="0"/>
              </a:rPr>
              <a:t>Θέτουμε τον προβληματισμό- Πιθανή διαφοροποίηση με θετικές επιστήμες: </a:t>
            </a:r>
          </a:p>
          <a:p>
            <a:pPr marL="0" indent="0" algn="just">
              <a:buNone/>
            </a:pPr>
            <a:r>
              <a:rPr lang="el-GR" sz="2400" dirty="0" smtClean="0"/>
              <a:t>Η </a:t>
            </a:r>
            <a:r>
              <a:rPr lang="x-none" sz="2400" dirty="0" smtClean="0"/>
              <a:t>έννοια </a:t>
            </a:r>
            <a:r>
              <a:rPr lang="x-none" sz="2400" dirty="0"/>
              <a:t>της </a:t>
            </a:r>
            <a:r>
              <a:rPr lang="x-none" sz="2400" dirty="0" smtClean="0"/>
              <a:t>εξέλιξης</a:t>
            </a:r>
            <a:r>
              <a:rPr lang="el-GR" sz="2400" dirty="0" smtClean="0"/>
              <a:t>-</a:t>
            </a:r>
            <a:r>
              <a:rPr lang="x-none" sz="2400" dirty="0" smtClean="0"/>
              <a:t>προόδου </a:t>
            </a:r>
            <a:r>
              <a:rPr lang="el-GR" sz="2400" dirty="0"/>
              <a:t>στις θετικές </a:t>
            </a:r>
            <a:r>
              <a:rPr lang="el-GR" sz="2400" dirty="0" smtClean="0"/>
              <a:t>επιστήμες:</a:t>
            </a:r>
          </a:p>
          <a:p>
            <a:pPr algn="just"/>
            <a:r>
              <a:rPr lang="el-GR" sz="2400" dirty="0" smtClean="0"/>
              <a:t> </a:t>
            </a:r>
            <a:r>
              <a:rPr lang="el-GR" sz="2400" dirty="0"/>
              <a:t>Η </a:t>
            </a:r>
            <a:r>
              <a:rPr lang="el-GR" sz="2400" dirty="0" smtClean="0"/>
              <a:t>εξέλιξη μάλλον </a:t>
            </a:r>
            <a:r>
              <a:rPr lang="x-none" sz="2400" dirty="0" smtClean="0"/>
              <a:t>χαρακτηρίζεται γενικά</a:t>
            </a:r>
            <a:r>
              <a:rPr lang="el-GR" sz="2400" dirty="0" smtClean="0"/>
              <a:t> ως</a:t>
            </a:r>
            <a:r>
              <a:rPr lang="x-none" sz="2400" dirty="0" smtClean="0"/>
              <a:t> </a:t>
            </a:r>
            <a:r>
              <a:rPr lang="x-none" sz="2400" dirty="0"/>
              <a:t>από μια «αυτοδιορθούμενη» διαδικασία, όπου οι καινούριες επιτεύξεις και οι αναθεωρήσεις παλαιότερων ερμηνειών συμβάλλουν στην τελειοποίηση των προσπαθειών για να απαντηθεί, ή και απλώς να τεθεί,  κάποιο ερώτημα ή να γίνει κατανοητό ένα συγκεκριμένο </a:t>
            </a:r>
            <a:r>
              <a:rPr lang="x-none" sz="2400" dirty="0" smtClean="0"/>
              <a:t>πρόβλημα </a:t>
            </a:r>
            <a:endParaRPr lang="el-GR" sz="2400" dirty="0" smtClean="0"/>
          </a:p>
          <a:p>
            <a:pPr algn="just"/>
            <a:r>
              <a:rPr lang="el-GR" sz="2400" dirty="0" smtClean="0"/>
              <a:t>Ωστόσο </a:t>
            </a:r>
            <a:r>
              <a:rPr lang="x-none" sz="2400" dirty="0"/>
              <a:t>η συνολική πρόοδος των επιστημονικών γνώσεων, ως συνεχής διεύρυνση των ορίων, είναι </a:t>
            </a:r>
            <a:r>
              <a:rPr lang="x-none" sz="2400" dirty="0" smtClean="0"/>
              <a:t>δεδομένη</a:t>
            </a:r>
            <a:endParaRPr lang="el-GR" sz="2400" dirty="0"/>
          </a:p>
          <a:p>
            <a:pPr algn="just"/>
            <a:endParaRPr lang="el-GR" sz="2400" dirty="0" smtClean="0"/>
          </a:p>
          <a:p>
            <a:pPr algn="just"/>
            <a:endParaRPr lang="el-GR" sz="2400" dirty="0"/>
          </a:p>
          <a:p>
            <a:pPr marL="0" indent="0" algn="just">
              <a:buNone/>
            </a:pPr>
            <a:endParaRPr lang="el-GR" sz="23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9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>
                <a:solidFill>
                  <a:schemeClr val="tx1"/>
                </a:solidFill>
                <a:latin typeface="Calibri" pitchFamily="34" charset="0"/>
              </a:rPr>
              <a:t>Α. προβληματισμός </a:t>
            </a:r>
            <a:r>
              <a:rPr lang="el-GR" sz="2200" b="1" dirty="0" smtClean="0">
                <a:solidFill>
                  <a:schemeClr val="tx1"/>
                </a:solidFill>
                <a:latin typeface="Calibri" pitchFamily="34" charset="0"/>
              </a:rPr>
              <a:t>σε </a:t>
            </a:r>
            <a:r>
              <a:rPr lang="el-GR" sz="2200" b="1" dirty="0">
                <a:solidFill>
                  <a:schemeClr val="tx1"/>
                </a:solidFill>
                <a:latin typeface="Calibri" pitchFamily="34" charset="0"/>
              </a:rPr>
              <a:t>σχέση με το γνωστικό αντικείμενο:  διερευνώντας την «</a:t>
            </a:r>
            <a:r>
              <a:rPr lang="el-GR" sz="2200" b="1" dirty="0" smtClean="0">
                <a:solidFill>
                  <a:schemeClr val="tx1"/>
                </a:solidFill>
                <a:latin typeface="Calibri" pitchFamily="34" charset="0"/>
              </a:rPr>
              <a:t>ιδιαιτερότητα</a:t>
            </a:r>
            <a:r>
              <a:rPr lang="el-GR" sz="2200" b="1" dirty="0">
                <a:solidFill>
                  <a:schemeClr val="tx1"/>
                </a:solidFill>
                <a:latin typeface="Calibri" pitchFamily="34" charset="0"/>
              </a:rPr>
              <a:t>» της φιλοσοφικής σκέψης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300" b="1" dirty="0">
                <a:latin typeface="Calibri" pitchFamily="34" charset="0"/>
                <a:cs typeface="Times New Roman" pitchFamily="18" charset="0"/>
              </a:rPr>
              <a:t>Θέτουμε τον προβληματισμό- Πιθανή διαφοροποίηση με θετικές επιστήμες: </a:t>
            </a:r>
          </a:p>
          <a:p>
            <a:pPr marL="0" indent="0" algn="just">
              <a:buNone/>
            </a:pPr>
            <a:r>
              <a:rPr lang="el-GR" sz="2400" dirty="0"/>
              <a:t>Η </a:t>
            </a:r>
            <a:r>
              <a:rPr lang="x-none" sz="2400" dirty="0"/>
              <a:t>έννοια της εξέλιξης</a:t>
            </a:r>
            <a:r>
              <a:rPr lang="el-GR" sz="2400" dirty="0"/>
              <a:t>-</a:t>
            </a:r>
            <a:r>
              <a:rPr lang="x-none" sz="2400" dirty="0"/>
              <a:t>προόδ</a:t>
            </a:r>
            <a:r>
              <a:rPr lang="el-GR" sz="2400" dirty="0"/>
              <a:t>ου στη Φιλοσοφία:</a:t>
            </a:r>
          </a:p>
          <a:p>
            <a:pPr algn="just"/>
            <a:r>
              <a:rPr lang="el-GR" sz="2400" dirty="0"/>
              <a:t>Η</a:t>
            </a:r>
            <a:r>
              <a:rPr lang="x-none" sz="2400" dirty="0"/>
              <a:t> συνεχής αλλαγή, για την </a:t>
            </a:r>
            <a:r>
              <a:rPr lang="el-GR" sz="2400" dirty="0"/>
              <a:t>φιλοσοφία</a:t>
            </a:r>
            <a:r>
              <a:rPr lang="x-none" sz="2400" dirty="0"/>
              <a:t> δεν αποτελεί μια εξελικτική πορεία στην οποία η πιο πρόσφατη προσέγγιση επιδιώκει να είναι η πλέον άρτια και </a:t>
            </a:r>
            <a:r>
              <a:rPr lang="x-none" sz="2400" dirty="0" smtClean="0"/>
              <a:t>φερέγγυα </a:t>
            </a:r>
            <a:endParaRPr lang="el-GR" sz="2400" dirty="0" smtClean="0"/>
          </a:p>
          <a:p>
            <a:pPr algn="just"/>
            <a:r>
              <a:rPr lang="el-GR" sz="2400" dirty="0" smtClean="0"/>
              <a:t>Στη </a:t>
            </a:r>
            <a:r>
              <a:rPr lang="el-GR" sz="2400" dirty="0"/>
              <a:t>φιλοσοφία όπως και στην τέχνη </a:t>
            </a:r>
            <a:r>
              <a:rPr lang="x-none" sz="2400" dirty="0"/>
              <a:t>αποτυπώνεται μια συνεχής όσο και ριζική μεταβολή σκοπών, αξιών και </a:t>
            </a:r>
            <a:r>
              <a:rPr lang="x-none" sz="2400" dirty="0" smtClean="0"/>
              <a:t>στάσεων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4878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>
                <a:solidFill>
                  <a:schemeClr val="tx1"/>
                </a:solidFill>
                <a:latin typeface="Calibri" pitchFamily="34" charset="0"/>
              </a:rPr>
              <a:t>Α. προβληματισμός σε σχέση με το γνωστικό αντικείμενο:  διερευνώντας την «ιδιαιτερότητα» της φιλοσοφικής σκέψης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300" b="1" dirty="0">
                <a:latin typeface="Calibri" pitchFamily="34" charset="0"/>
                <a:cs typeface="Times New Roman" pitchFamily="18" charset="0"/>
              </a:rPr>
              <a:t>Θέτουμε τον προβληματισμό- Πιθανή διαφοροποίηση με θετικές επιστήμες: </a:t>
            </a:r>
          </a:p>
          <a:p>
            <a:pPr algn="just"/>
            <a:r>
              <a:rPr lang="el-GR" sz="2300" dirty="0"/>
              <a:t>Η </a:t>
            </a:r>
            <a:r>
              <a:rPr lang="x-none" sz="2300" dirty="0"/>
              <a:t>έννοια της εξέλιξης</a:t>
            </a:r>
            <a:r>
              <a:rPr lang="el-GR" sz="2300" dirty="0"/>
              <a:t>-</a:t>
            </a:r>
            <a:r>
              <a:rPr lang="x-none" sz="2300" dirty="0"/>
              <a:t>προόδ</a:t>
            </a:r>
            <a:r>
              <a:rPr lang="el-GR" sz="2300" dirty="0"/>
              <a:t>ου στη Φιλοσοφία:</a:t>
            </a:r>
          </a:p>
          <a:p>
            <a:pPr algn="just"/>
            <a:r>
              <a:rPr lang="x-none" sz="2300" dirty="0"/>
              <a:t>Ένα ακόμη σημείο διάκρισης βρίσκεται στο γεγονός ότι, στην περίπτωση της επιστήμης, στοχαστής και κοινό μοιράζονται το ίδιο μέσο διερεύνησης και επικοινωνίας και συνδιαλέγονται στο ίδιο ασφαλές </a:t>
            </a:r>
            <a:r>
              <a:rPr lang="x-none" sz="2300" dirty="0" smtClean="0"/>
              <a:t>επίπεδο:</a:t>
            </a:r>
            <a:r>
              <a:rPr lang="el-GR" sz="2300" dirty="0"/>
              <a:t> </a:t>
            </a:r>
            <a:r>
              <a:rPr lang="x-none" sz="2300" dirty="0" smtClean="0"/>
              <a:t>με </a:t>
            </a:r>
            <a:r>
              <a:rPr lang="x-none" sz="2300" dirty="0"/>
              <a:t>τον επιστημονικό λόγ</a:t>
            </a:r>
            <a:r>
              <a:rPr lang="el-GR" sz="2300" dirty="0"/>
              <a:t>ο</a:t>
            </a:r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4337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</a:rPr>
              <a:t>Α. προβληματισμός </a:t>
            </a:r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σε σχέση με το γνωστικό αντικείμενο:</a:t>
            </a:r>
            <a:r>
              <a:rPr lang="el-GR" sz="28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το ερώτημα για τη διδακτική της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φιλοσοφίας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2648" y="1720840"/>
            <a:ext cx="8153400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2300" b="1" dirty="0">
                <a:latin typeface="Calibri" pitchFamily="34" charset="0"/>
                <a:cs typeface="Times New Roman" pitchFamily="18" charset="0"/>
              </a:rPr>
              <a:t>Θέτουμε τον προβληματισμό- Πιθανή διαφοροποίηση με θετικές επιστήμες: 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400" dirty="0"/>
              <a:t>Το γνωστικό αντικείμενο της Φιλοσοφίας επομένως έχει ορισμένες ιδιαιτερότητες. </a:t>
            </a:r>
            <a:r>
              <a:rPr lang="x-none" sz="2400" dirty="0"/>
              <a:t>Ωστόσο</a:t>
            </a:r>
            <a:r>
              <a:rPr lang="el-GR" sz="2400" dirty="0"/>
              <a:t> στη διδακτική </a:t>
            </a:r>
            <a:r>
              <a:rPr lang="x-none" sz="2400" dirty="0"/>
              <a:t>είναι απαραίτητο να αναζητηθούν δύο πράγματα:</a:t>
            </a:r>
            <a:endParaRPr lang="el-GR" sz="2400" dirty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x-none" sz="2400" dirty="0"/>
              <a:t>Α) </a:t>
            </a:r>
            <a:r>
              <a:rPr lang="el-GR" sz="2400" dirty="0"/>
              <a:t>Έ</a:t>
            </a:r>
            <a:r>
              <a:rPr lang="x-none" sz="2400" dirty="0"/>
              <a:t>κείνες οι συνθήκες που διευκολύνουν </a:t>
            </a:r>
            <a:r>
              <a:rPr lang="el-GR" sz="2400" dirty="0"/>
              <a:t>τη συνάντηση με το αντικείμενο της φιλοσοφίας </a:t>
            </a:r>
            <a:r>
              <a:rPr lang="x-none" sz="2400" dirty="0"/>
              <a:t>στο πλαίσιο ενός παιδαγωγικά σχεδιασμένου περιβάλλοντος</a:t>
            </a:r>
            <a:endParaRPr lang="el-GR" sz="2400" dirty="0"/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x-none" sz="2400" dirty="0"/>
              <a:t>Β) το γνωστικό υπόβαθρο που είναι απαραίτητο </a:t>
            </a:r>
            <a:r>
              <a:rPr lang="el-GR" sz="2400" dirty="0"/>
              <a:t> να προσφέρουμε σε μαθητές με ένα συγκεκριμένο στάδιο ανάπτυξης</a:t>
            </a:r>
          </a:p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Α. προβληματισμός </a:t>
            </a:r>
            <a:r>
              <a:rPr lang="el-GR" sz="2400" b="1" dirty="0">
                <a:solidFill>
                  <a:schemeClr val="tx1"/>
                </a:solidFill>
                <a:cs typeface="Times New Roman" pitchFamily="18" charset="0"/>
              </a:rPr>
              <a:t>σε σχέση με το γνωστικό αντικείμενο: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chemeClr val="tx1"/>
                </a:solidFill>
                <a:cs typeface="Times New Roman" pitchFamily="18" charset="0"/>
              </a:rPr>
              <a:t>το ερώτημα για τη διδακτική της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chemeClr val="tx1"/>
                </a:solidFill>
                <a:cs typeface="Times New Roman" pitchFamily="18" charset="0"/>
              </a:rPr>
              <a:t>φιλοσοφίας</a:t>
            </a:r>
            <a:endParaRPr lang="el-GR" sz="25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dirty="0">
                <a:cs typeface="Times New Roman" pitchFamily="18" charset="0"/>
              </a:rPr>
              <a:t>Θέτουμε τον προβληματισμό- Πιθανή διαφοροποίηση με θετικές επιστήμες: </a:t>
            </a:r>
            <a:endParaRPr lang="el-GR" sz="2400" dirty="0"/>
          </a:p>
          <a:p>
            <a:pPr algn="just"/>
            <a:r>
              <a:rPr lang="x-none" sz="2400" dirty="0" smtClean="0"/>
              <a:t>Ο </a:t>
            </a:r>
            <a:r>
              <a:rPr lang="x-none" sz="2400" dirty="0"/>
              <a:t>όρος διδακτική της </a:t>
            </a:r>
            <a:r>
              <a:rPr lang="el-GR" sz="2400" dirty="0" smtClean="0"/>
              <a:t>φιλοσοφία</a:t>
            </a:r>
            <a:r>
              <a:rPr lang="x-none" sz="2400" dirty="0" smtClean="0"/>
              <a:t> </a:t>
            </a:r>
            <a:r>
              <a:rPr lang="x-none" sz="2400" dirty="0"/>
              <a:t>νομιμοποιείται με τον ίδιο τρόπο που συμβαίνει και στις υπόλοιπες διδακτικές: παραπέμποντας σε ένα ευρύ φάσμα προσεγγίσεων, προϋποθέσεων, σχεδιασμών, τεχνικών και </a:t>
            </a:r>
            <a:r>
              <a:rPr lang="x-none" sz="2400" dirty="0" smtClean="0"/>
              <a:t>μεθόδων </a:t>
            </a:r>
            <a:endParaRPr lang="el-GR" sz="2400" dirty="0"/>
          </a:p>
          <a:p>
            <a:pPr algn="just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1605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5407</TotalTime>
  <Words>1426</Words>
  <Application>Microsoft Office PowerPoint</Application>
  <PresentationFormat>Προβολή στην οθόνη (4:3)</PresentationFormat>
  <Paragraphs>158</Paragraphs>
  <Slides>24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Tw Cen MT</vt:lpstr>
      <vt:lpstr>Wingdings</vt:lpstr>
      <vt:lpstr>Wingdings 2</vt:lpstr>
      <vt:lpstr>Διάμεσος</vt:lpstr>
      <vt:lpstr>Παρουσίαση του PowerPoint</vt:lpstr>
      <vt:lpstr>Προσδιορίζοντας την έννοια της διδακτικής της φιλοσοφίας</vt:lpstr>
      <vt:lpstr>Α. προβληματισμός σε σχέση με το γνωστικό αντικείμενο:  διερευνώντας την «ιδιαιτερότητα» της φιλοσοφικής σκέψης</vt:lpstr>
      <vt:lpstr>Α. προβληματισμός σε σχέση με το γνωστικό αντικείμενο:  διερευνώντας την «ιδιαιτερότητα» της φιλοσοφικής σκέψης</vt:lpstr>
      <vt:lpstr>Α. προβληματισμός σε σχέση με το γνωστικό αντικείμενο:  διερευνώντας την «ιδιαιτερότητα» της φιλοσοφικής σκέψης</vt:lpstr>
      <vt:lpstr>Α. προβληματισμός σε σχέση με το γνωστικό αντικείμενο:  διερευνώντας την «ιδιαιτερότητα» της φιλοσοφικής σκέψης</vt:lpstr>
      <vt:lpstr>Α. προβληματισμός σε σχέση με το γνωστικό αντικείμενο:  διερευνώντας την «ιδιαιτερότητα» της φιλοσοφικής σκέψης</vt:lpstr>
      <vt:lpstr>Α. προβληματισμός σε σχέση με το γνωστικό αντικείμενο: το ερώτημα για τη διδακτική της φιλοσοφίας</vt:lpstr>
      <vt:lpstr>Α. προβληματισμός σε σχέση με το γνωστικό αντικείμενο: το ερώτημα για τη διδακτική της φιλοσοφίας</vt:lpstr>
      <vt:lpstr>Προβληματισμός για το ρόλο του εκπαιδευτικού</vt:lpstr>
      <vt:lpstr>Προβληματισμός για το ρόλο του εκπαιδευτικού</vt:lpstr>
      <vt:lpstr> Β. προβληματισμός για το γενικότερο εκπαιδευτικό πλαίσιο:  το σχολείο ως τόπος υποδοχής των φιλοσοφικών μαθημάτων</vt:lpstr>
      <vt:lpstr>Β. προβληματισμός για το γενικότερο εκπαιδευτικό πλαίσιο:  το σχολείο ως τόπος υποδοχής των φιλοσοφικών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 μαθημάτων</vt:lpstr>
      <vt:lpstr>Β. προβληματισμός για το γενικότερο εκπαιδευτικό πλαίσιο:  το σχολείο ως τόπος υποδοχής των φιλοσοφικών μαθημάτων</vt:lpstr>
      <vt:lpstr>Β. προβληματισμός για το γενικότερο εκπαιδευτικό πλαίσιο:  το σχολείο ως τόπος υποδοχής των φιλοσοφικών μαθημάτων</vt:lpstr>
      <vt:lpstr>Β. προβληματισμός για το γενικότερο εκπαιδευτικό πλαίσιο:  το σχολείο ως τόπος υποδοχής των φιλοσοφικών μαθημάτων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Exploitation of ETRA approach  in the field of the school education</dc:title>
  <dc:creator>Αντιγόνη Ντόκα</dc:creator>
  <cp:lastModifiedBy>Χρήστης των Windows</cp:lastModifiedBy>
  <cp:revision>607</cp:revision>
  <cp:lastPrinted>2022-10-25T10:35:13Z</cp:lastPrinted>
  <dcterms:modified xsi:type="dcterms:W3CDTF">2022-10-31T06:34:03Z</dcterms:modified>
</cp:coreProperties>
</file>