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449" r:id="rId3"/>
    <p:sldId id="394" r:id="rId4"/>
    <p:sldId id="390" r:id="rId5"/>
    <p:sldId id="433" r:id="rId6"/>
    <p:sldId id="448" r:id="rId7"/>
    <p:sldId id="397" r:id="rId8"/>
    <p:sldId id="450" r:id="rId9"/>
    <p:sldId id="443" r:id="rId10"/>
    <p:sldId id="445" r:id="rId11"/>
    <p:sldId id="444" r:id="rId12"/>
    <p:sldId id="446" r:id="rId13"/>
    <p:sldId id="447" r:id="rId14"/>
    <p:sldId id="399" r:id="rId15"/>
  </p:sldIdLst>
  <p:sldSz cx="9144000" cy="6858000" type="screen4x3"/>
  <p:notesSz cx="6858000" cy="9710738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Φωτεινό στυλ 2 - Έμφαση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21" autoAdjust="0"/>
    <p:restoredTop sz="94692" autoAdjust="0"/>
  </p:normalViewPr>
  <p:slideViewPr>
    <p:cSldViewPr>
      <p:cViewPr varScale="1">
        <p:scale>
          <a:sx n="146" d="100"/>
          <a:sy n="146" d="100"/>
        </p:scale>
        <p:origin x="2096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929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6D109B-79B5-4EC1-A04F-760CB0F5B415}" type="datetimeFigureOut">
              <a:rPr lang="en-GB"/>
              <a:pPr>
                <a:defRPr/>
              </a:pPr>
              <a:t>10/11/2021</a:t>
            </a:fld>
            <a:endParaRPr lang="en-GB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613275"/>
            <a:ext cx="5486400" cy="436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  <a:endParaRPr lang="en-GB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2233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223375"/>
            <a:ext cx="2971800" cy="4857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455200E-99FB-46FB-94A5-FA575C08C8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3652033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101953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2915637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PhD Files\ecedu.voulgari.gr\archive\icte_logo_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237288"/>
            <a:ext cx="1295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15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12700">
            <a:solidFill>
              <a:srgbClr val="C400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619672" y="1583767"/>
            <a:ext cx="33843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8" name="2 - Θέση περιεχομένου"/>
          <p:cNvSpPr>
            <a:spLocks noGrp="1"/>
          </p:cNvSpPr>
          <p:nvPr>
            <p:ph sz="half" idx="13"/>
          </p:nvPr>
        </p:nvSpPr>
        <p:spPr>
          <a:xfrm>
            <a:off x="5220072" y="1583767"/>
            <a:ext cx="33843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3547410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11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PhD Files\ecedu.voulgari.gr\archive\icte_logo_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237288"/>
            <a:ext cx="1295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10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12700">
            <a:solidFill>
              <a:srgbClr val="C400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178265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349494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PhD Files\ecedu.voulgari.gr\archive\icte_logo_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237288"/>
            <a:ext cx="1295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11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12700">
            <a:solidFill>
              <a:srgbClr val="C400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3918197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PhD Files\ecedu.voulgari.gr\archive\icte_logo_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237288"/>
            <a:ext cx="1295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13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12700">
            <a:solidFill>
              <a:srgbClr val="C400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  <p:extLst>
      <p:ext uri="{BB962C8B-B14F-4D97-AF65-F5344CB8AC3E}">
        <p14:creationId xmlns:p14="http://schemas.microsoft.com/office/powerpoint/2010/main" val="2497333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PhD Files\ecedu.voulgari.gr\archive\icte_logo_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237288"/>
            <a:ext cx="1295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9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12700">
            <a:solidFill>
              <a:srgbClr val="C400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29947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PhD Files\ecedu.voulgari.gr\archive\icte_logo_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237288"/>
            <a:ext cx="1295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10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12700">
            <a:solidFill>
              <a:srgbClr val="C400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4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/>
          <p:cNvSpPr txBox="1">
            <a:spLocks noChangeArrowheads="1"/>
          </p:cNvSpPr>
          <p:nvPr userDrawn="1"/>
        </p:nvSpPr>
        <p:spPr bwMode="auto">
          <a:xfrm>
            <a:off x="1571625" y="6510338"/>
            <a:ext cx="93662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2C307E22-D148-4DB2-8E8E-E6D906863996}" type="datetime1">
              <a:rPr lang="el-GR" altLang="en-US" sz="900" smtClean="0">
                <a:solidFill>
                  <a:srgbClr val="7F7F7F"/>
                </a:solidFill>
                <a:latin typeface="Calibri" panose="020F0502020204030204" pitchFamily="34" charset="0"/>
              </a:rPr>
              <a:pPr algn="ctr" eaLnBrk="1" hangingPunct="1">
                <a:defRPr/>
              </a:pPr>
              <a:t>10/11/21</a:t>
            </a:fld>
            <a:endParaRPr lang="el-GR" altLang="en-US" sz="900">
              <a:solidFill>
                <a:srgbClr val="7F7F7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323016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877147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του τίτλου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των στυλ του υποδείγματος</a:t>
            </a:r>
          </a:p>
          <a:p>
            <a:pPr lvl="1"/>
            <a:r>
              <a:rPr lang="el-GR" altLang="en-US"/>
              <a:t>Δεύτερου επιπέδου</a:t>
            </a:r>
          </a:p>
          <a:p>
            <a:pPr lvl="2"/>
            <a:r>
              <a:rPr lang="el-GR" altLang="en-US"/>
              <a:t>Τρίτου επιπέδου</a:t>
            </a:r>
          </a:p>
          <a:p>
            <a:pPr lvl="3"/>
            <a:r>
              <a:rPr lang="el-GR" altLang="en-US"/>
              <a:t>Τέταρτου επιπέδου</a:t>
            </a:r>
          </a:p>
          <a:p>
            <a:pPr lvl="4"/>
            <a:r>
              <a:rPr lang="el-GR" altLang="en-US"/>
              <a:t>Πέμπτου επιπέδου</a:t>
            </a:r>
          </a:p>
        </p:txBody>
      </p:sp>
      <p:pic>
        <p:nvPicPr>
          <p:cNvPr id="1028" name="Picture 2" descr="D:\PhD Files\ecedu.voulgari.gr\archive\icte_logo_2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237288"/>
            <a:ext cx="12954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0" y="6308725"/>
            <a:ext cx="9144000" cy="0"/>
          </a:xfrm>
          <a:prstGeom prst="line">
            <a:avLst/>
          </a:prstGeom>
          <a:ln w="12700">
            <a:solidFill>
              <a:srgbClr val="C400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60" r:id="rId2"/>
    <p:sldLayoutId id="2147483755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56" r:id="rId9"/>
    <p:sldLayoutId id="2147483757" r:id="rId10"/>
    <p:sldLayoutId id="2147483758" r:id="rId11"/>
    <p:sldLayoutId id="2147483766" r:id="rId12"/>
    <p:sldLayoutId id="214748375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404664"/>
            <a:ext cx="9036496" cy="2952328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l-GR" sz="3200" dirty="0">
                <a:latin typeface="+mn-lt"/>
              </a:rPr>
            </a:br>
            <a:br>
              <a:rPr lang="el-GR" sz="3200" dirty="0">
                <a:latin typeface="+mn-lt"/>
              </a:rPr>
            </a:br>
            <a:br>
              <a:rPr lang="el-GR" sz="3200" dirty="0">
                <a:latin typeface="+mn-lt"/>
              </a:rPr>
            </a:br>
            <a:br>
              <a:rPr lang="el-GR" sz="3200" dirty="0">
                <a:latin typeface="+mn-lt"/>
              </a:rPr>
            </a:br>
            <a:br>
              <a:rPr lang="el-GR" sz="3200" dirty="0">
                <a:latin typeface="+mn-lt"/>
              </a:rPr>
            </a:br>
            <a:r>
              <a:rPr lang="el-GR" altLang="en-US" dirty="0"/>
              <a:t>Οι Τεχνολογίες της Πληροφορίας και των Επικοινωνιών στη Διδασκαλία και τη Μάθηση</a:t>
            </a:r>
            <a:br>
              <a:rPr lang="en-US" altLang="en-US" sz="4800" dirty="0"/>
            </a:br>
            <a:br>
              <a:rPr lang="el-GR" dirty="0">
                <a:latin typeface="+mn-lt"/>
              </a:rPr>
            </a:br>
            <a:br>
              <a:rPr lang="en-US" dirty="0">
                <a:latin typeface="+mn-lt"/>
              </a:rPr>
            </a:br>
            <a:br>
              <a:rPr lang="el-GR" sz="3200" dirty="0">
                <a:latin typeface="+mn-lt"/>
              </a:rPr>
            </a:br>
            <a:br>
              <a:rPr lang="el-GR" sz="3200" dirty="0">
                <a:latin typeface="+mn-lt"/>
              </a:rPr>
            </a:br>
            <a:endParaRPr lang="el-GR" sz="2800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7784" y="3362424"/>
            <a:ext cx="41764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C00000"/>
                </a:solidFill>
                <a:latin typeface="+mj-lt"/>
              </a:rPr>
              <a:t>Παρουσίαση Ψηφιακού Περιβάλλοντος /  Λογισμικού</a:t>
            </a:r>
            <a:endParaRPr lang="en-US" sz="28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DF0A56-8BBB-4856-ABE8-1585B989EA92}"/>
              </a:ext>
            </a:extLst>
          </p:cNvPr>
          <p:cNvSpPr txBox="1"/>
          <p:nvPr/>
        </p:nvSpPr>
        <p:spPr>
          <a:xfrm>
            <a:off x="2987824" y="5589240"/>
            <a:ext cx="3582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Όνομα Επώνυμο μελών Ομάδας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altLang="en-US" sz="3600" dirty="0"/>
              <a:t>Εν δυνάμει παιδαγωγικές χρήσεις</a:t>
            </a:r>
            <a:endParaRPr lang="en-GB" altLang="en-US" sz="3600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r>
              <a:rPr lang="el-GR" b="1" dirty="0"/>
              <a:t>Πώς μπορώ να το εντάξω στην εκπαίδευση; (σύνδεση με γνωστικά αντικείμενα του ΑΠΣ)</a:t>
            </a:r>
          </a:p>
        </p:txBody>
      </p:sp>
    </p:spTree>
    <p:extLst>
      <p:ext uri="{BB962C8B-B14F-4D97-AF65-F5344CB8AC3E}">
        <p14:creationId xmlns:p14="http://schemas.microsoft.com/office/powerpoint/2010/main" val="1846334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altLang="en-US" sz="3600" dirty="0"/>
              <a:t>Το περιβάλλον / λογισμικό ως εργαλείο με γνωστικό δυναμικό</a:t>
            </a:r>
            <a:endParaRPr lang="en-GB" altLang="en-US" sz="3600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r>
              <a:rPr lang="el-GR" sz="2800" b="1" dirty="0"/>
              <a:t>Πώς επηρεάζει γνωστικά τη μαθησιακή διαδικασία;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sz="2800" dirty="0"/>
              <a:t>Είναι ένα εργαλείο που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l-GR" altLang="el-GR" sz="2400" dirty="0"/>
              <a:t>υποστηρίζει, </a:t>
            </a:r>
            <a:r>
              <a:rPr lang="el-GR" altLang="el-GR" sz="1800" i="1" dirty="0"/>
              <a:t>(</a:t>
            </a:r>
            <a:r>
              <a:rPr lang="el-GR" sz="2000" i="1" dirty="0"/>
              <a:t>π.χ. </a:t>
            </a:r>
            <a:r>
              <a:rPr lang="el-GR" sz="1800" i="1" dirty="0"/>
              <a:t>υποστήριξη της ορθογραφικής ικανότητας)  </a:t>
            </a:r>
            <a:endParaRPr lang="el-GR" altLang="el-GR" sz="24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l-GR" altLang="el-GR" sz="2400" dirty="0"/>
              <a:t>ενισχύει </a:t>
            </a:r>
            <a:r>
              <a:rPr lang="el-GR" altLang="el-GR" sz="1800" i="1" dirty="0"/>
              <a:t>(</a:t>
            </a:r>
            <a:r>
              <a:rPr lang="el-GR" sz="2000" i="1" dirty="0"/>
              <a:t>π.χ. </a:t>
            </a:r>
            <a:r>
              <a:rPr lang="el-GR" sz="1800" i="1" dirty="0"/>
              <a:t>ενίσχυση της ορθογραφικής ικανότητας) </a:t>
            </a:r>
            <a:r>
              <a:rPr lang="el-GR" altLang="el-GR" sz="2400" dirty="0"/>
              <a:t>ή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l-GR" altLang="el-GR" sz="2400" dirty="0"/>
              <a:t>επεκτείνει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l-GR" altLang="el-GR" sz="2400" dirty="0"/>
              <a:t>τις ανθρώπινες γνωστικές ικανότητες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l-GR" altLang="el-GR" sz="2400" dirty="0"/>
              <a:t>Τη σκέψη, τη νόηση, τη δυνατότητα επίλυσης προβλήματος, την κριτική σκέψη  </a:t>
            </a:r>
          </a:p>
          <a:p>
            <a:pPr marL="0" indent="0">
              <a:buNone/>
            </a:pP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1805827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altLang="en-US" sz="3600" dirty="0"/>
              <a:t>Υπάρχουσες δραστηριότητες/υπάρχοντα σενάρια</a:t>
            </a:r>
            <a:endParaRPr lang="en-GB" altLang="en-US" sz="3600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el-GR" dirty="0"/>
              <a:t>Αναφέρετε πηγές με σενάρια και δραστηριότητες </a:t>
            </a:r>
          </a:p>
        </p:txBody>
      </p:sp>
    </p:spTree>
    <p:extLst>
      <p:ext uri="{BB962C8B-B14F-4D97-AF65-F5344CB8AC3E}">
        <p14:creationId xmlns:p14="http://schemas.microsoft.com/office/powerpoint/2010/main" val="2115752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altLang="en-US" sz="3600" dirty="0"/>
              <a:t>Υπάρχουσες έρευνες</a:t>
            </a:r>
            <a:endParaRPr lang="en-GB" altLang="en-US" sz="3600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r>
              <a:rPr lang="el-GR" dirty="0"/>
              <a:t>Σύνοψη των υπαρχουσών ερευνών</a:t>
            </a:r>
          </a:p>
        </p:txBody>
      </p:sp>
    </p:spTree>
    <p:extLst>
      <p:ext uri="{BB962C8B-B14F-4D97-AF65-F5344CB8AC3E}">
        <p14:creationId xmlns:p14="http://schemas.microsoft.com/office/powerpoint/2010/main" val="2518118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>
          <a:xfrm>
            <a:off x="806958" y="131758"/>
            <a:ext cx="7458075" cy="6350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600" dirty="0">
                <a:latin typeface="+mn-lt"/>
              </a:rPr>
              <a:t>Βιβλιογραφία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323528" y="747108"/>
            <a:ext cx="8424936" cy="561662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000" dirty="0"/>
              <a:t> </a:t>
            </a:r>
            <a:endParaRPr lang="el-GR" sz="1000" dirty="0"/>
          </a:p>
          <a:p>
            <a:pPr marL="108000" indent="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sz="10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149BAA-3234-5047-B6D5-B7CD32905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Διαφάνειες παρουσίασης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E2434A5-050C-DF43-BD4C-03E3B7C59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052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l-GR" sz="2000" dirty="0"/>
              <a:t>10 το πολύ διαφάνειες (2’ ανά διαφάνεια)</a:t>
            </a:r>
          </a:p>
          <a:p>
            <a:r>
              <a:rPr lang="el-GR" sz="2000" dirty="0"/>
              <a:t>Διαφάνεια τίτλου</a:t>
            </a:r>
          </a:p>
          <a:p>
            <a:r>
              <a:rPr lang="el-GR" sz="2000" dirty="0"/>
              <a:t>Διαφάνεια με πληροφορίες σχετικά με το λογισμικό (</a:t>
            </a:r>
            <a:r>
              <a:rPr lang="en-US" sz="2000" dirty="0"/>
              <a:t>site</a:t>
            </a:r>
            <a:r>
              <a:rPr lang="el-GR" sz="2000" dirty="0"/>
              <a:t>, δημιουργοί, υποστήριξη)</a:t>
            </a:r>
          </a:p>
          <a:p>
            <a:pPr marL="0" indent="0">
              <a:buNone/>
            </a:pPr>
            <a:r>
              <a:rPr lang="el-GR" sz="2000" b="1" dirty="0">
                <a:highlight>
                  <a:srgbClr val="FFFF00"/>
                </a:highlight>
              </a:rPr>
              <a:t>Παρουσίαση του ίδιου του περιβάλλοντος</a:t>
            </a:r>
          </a:p>
          <a:p>
            <a:r>
              <a:rPr lang="el-GR" sz="2000" dirty="0"/>
              <a:t>Διαφάνεια που παρουσιάζει την κεντρική ιδέα του λογισμικού</a:t>
            </a:r>
          </a:p>
          <a:p>
            <a:r>
              <a:rPr lang="el-GR" sz="2000" dirty="0"/>
              <a:t>Διαφάνειες με τις βασικές λειτουργίες και δυνατότητες (</a:t>
            </a:r>
            <a:r>
              <a:rPr lang="en-US" sz="2000" dirty="0"/>
              <a:t>affordances</a:t>
            </a:r>
            <a:r>
              <a:rPr lang="el-GR" sz="2000" dirty="0"/>
              <a:t>) </a:t>
            </a:r>
          </a:p>
          <a:p>
            <a:r>
              <a:rPr lang="el-GR" sz="2000" dirty="0"/>
              <a:t>Διαφάνεια με τις εν δυνάμει παιδαγωγικές χρήσεις</a:t>
            </a:r>
          </a:p>
          <a:p>
            <a:r>
              <a:rPr lang="el-GR" sz="2000" dirty="0"/>
              <a:t>Διαφάνεια τεκμηρίωσης του λογισμικού ως εργαλείο με γνωστικό δυναμικό</a:t>
            </a:r>
          </a:p>
          <a:p>
            <a:r>
              <a:rPr lang="el-GR" sz="2000" dirty="0"/>
              <a:t>Παρουσίαση υπαρχόντων δραστηριοτήτων και σεναρίων</a:t>
            </a:r>
          </a:p>
          <a:p>
            <a:r>
              <a:rPr lang="el-GR" sz="2000" dirty="0"/>
              <a:t>Διαφάνεια με υπάρχουσες έρευνες (σύνοψη)</a:t>
            </a:r>
          </a:p>
          <a:p>
            <a:r>
              <a:rPr lang="el-GR" sz="2000" dirty="0"/>
              <a:t>Διαφάνεια βιβλιογραφίας  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990613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/>
          </p:cNvSpPr>
          <p:nvPr>
            <p:ph type="title" idx="4294967295"/>
          </p:nvPr>
        </p:nvSpPr>
        <p:spPr>
          <a:xfrm>
            <a:off x="1071563" y="285750"/>
            <a:ext cx="7499350" cy="11430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600" dirty="0">
                <a:latin typeface="+mn-lt"/>
              </a:rPr>
              <a:t>Τίτλος </a:t>
            </a:r>
          </a:p>
        </p:txBody>
      </p:sp>
      <p:sp>
        <p:nvSpPr>
          <p:cNvPr id="15364" name="Rectangle 3"/>
          <p:cNvSpPr>
            <a:spLocks noGrp="1"/>
          </p:cNvSpPr>
          <p:nvPr>
            <p:ph type="body" idx="4294967295"/>
          </p:nvPr>
        </p:nvSpPr>
        <p:spPr>
          <a:xfrm>
            <a:off x="539750" y="1127125"/>
            <a:ext cx="8120063" cy="5038725"/>
          </a:xfrm>
        </p:spPr>
        <p:txBody>
          <a:bodyPr rtlCol="0">
            <a:normAutofit/>
          </a:bodyPr>
          <a:lstStyle/>
          <a:p>
            <a:pPr eaLnBrk="1" hangingPunct="1"/>
            <a:r>
              <a:rPr lang="el-GR" altLang="el-GR" b="1" dirty="0"/>
              <a:t>Τίτλος ψηφιακού περιβάλλοντος / λογισμικού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/>
          </p:cNvSpPr>
          <p:nvPr>
            <p:ph type="title" idx="4294967295"/>
          </p:nvPr>
        </p:nvSpPr>
        <p:spPr>
          <a:xfrm>
            <a:off x="1042988" y="115888"/>
            <a:ext cx="7675562" cy="1066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000" dirty="0">
                <a:latin typeface="+mn-lt"/>
              </a:rPr>
              <a:t>Πληροφορίες σχετικά με το περιβάλλον / λογισμικό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1484784"/>
            <a:ext cx="8748712" cy="4681066"/>
          </a:xfrm>
        </p:spPr>
        <p:txBody>
          <a:bodyPr/>
          <a:lstStyle/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3200" b="1" dirty="0"/>
              <a:t>Site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l-GR" altLang="en-US" sz="3200" b="1" dirty="0"/>
              <a:t>Δημιουργοί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l-GR" altLang="en-US" sz="3200" b="1" dirty="0"/>
              <a:t>Υποστήριξη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l-GR" altLang="en-US" sz="3200" b="1" dirty="0"/>
              <a:t>Ηλικία που απευθύνεται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600" dirty="0"/>
              <a:t>Κεντρική ιδέα του περιβάλλοντος / λογισμικού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l-GR" b="1" dirty="0"/>
              <a:t>Με τι έχει να κάνει το περιβάλλον / λογισμικό; </a:t>
            </a:r>
          </a:p>
        </p:txBody>
      </p:sp>
    </p:spTree>
    <p:extLst>
      <p:ext uri="{BB962C8B-B14F-4D97-AF65-F5344CB8AC3E}">
        <p14:creationId xmlns:p14="http://schemas.microsoft.com/office/powerpoint/2010/main" val="762554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600" dirty="0"/>
              <a:t>Βασικές λειτουργίες &amp; τεχνικά χαρακτηριστικά του περιβάλλοντος / λογισμικού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11560" y="1844824"/>
            <a:ext cx="8229600" cy="4104457"/>
          </a:xfrm>
        </p:spPr>
        <p:txBody>
          <a:bodyPr/>
          <a:lstStyle/>
          <a:p>
            <a:pPr marL="0" indent="0">
              <a:buNone/>
            </a:pPr>
            <a:r>
              <a:rPr lang="el-GR" sz="2000" dirty="0" err="1"/>
              <a:t>Περιγρ</a:t>
            </a:r>
            <a:r>
              <a:rPr lang="en-US" sz="2000" dirty="0" err="1"/>
              <a:t>ά</a:t>
            </a:r>
            <a:r>
              <a:rPr lang="el-GR" sz="2000" dirty="0" err="1"/>
              <a:t>ψτε</a:t>
            </a:r>
            <a:r>
              <a:rPr lang="el-GR" sz="2000" dirty="0"/>
              <a:t> τις βασικές λειτουργίες και τα χαρακτηριστικά του περιβάλλοντος (παράδειγμα κειμενογράφος)</a:t>
            </a:r>
          </a:p>
          <a:p>
            <a:r>
              <a:rPr lang="el-GR" b="1" dirty="0"/>
              <a:t>Βασικές λειτουργίες </a:t>
            </a:r>
          </a:p>
          <a:p>
            <a:pPr lvl="1"/>
            <a:r>
              <a:rPr lang="el-GR" sz="2400" dirty="0"/>
              <a:t>Π.χ. επιτρέπει δημιουργία, επεξεργασία, μορφοποίηση και εκτύπωση κειμένων</a:t>
            </a:r>
          </a:p>
          <a:p>
            <a:pPr lvl="1"/>
            <a:r>
              <a:rPr lang="el-GR" sz="2400" dirty="0"/>
              <a:t>Υποστηρίζει τη δημιουργία </a:t>
            </a:r>
            <a:r>
              <a:rPr lang="el-GR" sz="2400" dirty="0" err="1"/>
              <a:t>πολυτροπικών</a:t>
            </a:r>
            <a:r>
              <a:rPr lang="el-GR" sz="2400" dirty="0"/>
              <a:t> (πολλές μορφές πληροφορίας, π.χ. εικόνες, ήχοι, βίντεο) κειμένων </a:t>
            </a:r>
          </a:p>
          <a:p>
            <a:r>
              <a:rPr lang="el-GR" b="1" dirty="0"/>
              <a:t>Τεχνικά χαρακτηριστικά</a:t>
            </a:r>
          </a:p>
          <a:p>
            <a:pPr lvl="1"/>
            <a:r>
              <a:rPr lang="el-GR" sz="2400" dirty="0"/>
              <a:t>Π.χ. απαιτεί υπολογιστή, ταμπλέτα, συγκεκριμένο λειτουργικό σύστημα, κλπ.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3692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altLang="en-US" sz="3600" dirty="0"/>
              <a:t>Προσφερόμενες δυνατότητες 1</a:t>
            </a:r>
            <a:endParaRPr lang="en-GB" altLang="en-US" sz="3600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r>
              <a:rPr lang="el-GR" sz="2800" b="1" dirty="0"/>
              <a:t>Τι μπορούμε να κάνουμε με το εργαλείο; (ιδιότητες δράσης)</a:t>
            </a:r>
          </a:p>
          <a:p>
            <a:pPr lvl="1"/>
            <a:r>
              <a:rPr lang="el-GR" sz="2400" dirty="0"/>
              <a:t>Περιγράψτε σύντομα τις τεχνικές/τεχνολογικές δυνατότητες του περιβάλλοντος (σε συνάρτηση με τις τεχνικές λειτουργίες) </a:t>
            </a:r>
          </a:p>
          <a:p>
            <a:pPr lvl="1"/>
            <a:r>
              <a:rPr lang="el-GR" sz="2000" i="1" dirty="0"/>
              <a:t>Π.χ. ορθογραφικός έλεγχος, μορφοποίηση κειμένου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altLang="en-US" sz="3600" dirty="0"/>
              <a:t>Προσφερόμενες δυνατότητες 2</a:t>
            </a:r>
            <a:endParaRPr lang="en-GB" altLang="en-US" sz="3600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</a:pPr>
            <a:r>
              <a:rPr lang="el-GR" b="1" dirty="0"/>
              <a:t>Αντιστοιχείστε τις δυνατότητες αυτές με</a:t>
            </a:r>
          </a:p>
          <a:p>
            <a:pPr marL="457200" lvl="1" indent="0">
              <a:buNone/>
            </a:pPr>
            <a:r>
              <a:rPr lang="el-GR" sz="2400" dirty="0"/>
              <a:t>Α) παιδαγωγικές/διδακτικές δυνατότητες (αυτό που μπορεί να κάνει ο εκπαιδευτικός) </a:t>
            </a:r>
          </a:p>
          <a:p>
            <a:pPr marL="457200" lvl="1" indent="0">
              <a:buNone/>
            </a:pPr>
            <a:r>
              <a:rPr lang="el-GR" sz="2000" i="1" dirty="0"/>
              <a:t>π.χ. μελέτη της ορθογραφίας, μελέτη της μορφής ενός κειμένου </a:t>
            </a:r>
          </a:p>
          <a:p>
            <a:pPr marL="457200" lvl="1" indent="0">
              <a:buNone/>
            </a:pPr>
            <a:r>
              <a:rPr lang="el-GR" sz="2400" dirty="0"/>
              <a:t>Β) γνωστικές δυνατότητες (αυτό που μπορεί να κάνει ο μαθητής)</a:t>
            </a:r>
          </a:p>
          <a:p>
            <a:pPr marL="457200" lvl="1" indent="0">
              <a:buNone/>
            </a:pPr>
            <a:r>
              <a:rPr lang="el-GR" sz="2000" i="1" dirty="0"/>
              <a:t>π.χ. οικοδόμηση εννοιών ορθογραφίας, κατανόηση της μορφής ενός κειμένου </a:t>
            </a:r>
          </a:p>
          <a:p>
            <a:pPr marL="457200" lvl="1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953959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altLang="en-US" sz="3600" dirty="0"/>
              <a:t>Δυσχέρειες Χρήσης</a:t>
            </a:r>
            <a:endParaRPr lang="en-GB" altLang="en-US" sz="3600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r>
              <a:rPr lang="el-GR" sz="2800" b="1" dirty="0"/>
              <a:t>Τι δεν μπορώ να κάνω με το λογισμικό; (εμπόδια, περιορισμοί</a:t>
            </a:r>
            <a:r>
              <a:rPr lang="en-US" sz="2800" b="1" dirty="0"/>
              <a:t>)</a:t>
            </a:r>
            <a:endParaRPr lang="el-GR" sz="2800" b="1" dirty="0"/>
          </a:p>
          <a:p>
            <a:r>
              <a:rPr lang="el-GR" sz="2800" dirty="0"/>
              <a:t>Πιθανός ρόλος που μπορεί να έχουν οι δυσχέρειες στην παιδαγωγική διαδικασία </a:t>
            </a:r>
          </a:p>
          <a:p>
            <a:pPr lvl="1"/>
            <a:r>
              <a:rPr lang="el-GR" sz="2000" i="1" dirty="0"/>
              <a:t>Π.χ. ενεργοποίηση / απενεργοποίηση ορθογραφίας </a:t>
            </a:r>
          </a:p>
        </p:txBody>
      </p:sp>
    </p:spTree>
    <p:extLst>
      <p:ext uri="{BB962C8B-B14F-4D97-AF65-F5344CB8AC3E}">
        <p14:creationId xmlns:p14="http://schemas.microsoft.com/office/powerpoint/2010/main" val="3513684669"/>
      </p:ext>
    </p:extLst>
  </p:cSld>
  <p:clrMapOvr>
    <a:masterClrMapping/>
  </p:clrMapOvr>
</p:sld>
</file>

<file path=ppt/theme/theme1.xml><?xml version="1.0" encoding="utf-8"?>
<a:theme xmlns:a="http://schemas.openxmlformats.org/drawingml/2006/main" name="ICTEGroup.G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/>
          <a:tailEnd/>
        </a:ln>
      </a:spPr>
      <a:bodyPr/>
      <a:lstStyle>
        <a:defPPr algn="ctr" eaLnBrk="1" hangingPunct="1">
          <a:defRPr dirty="0">
            <a:latin typeface="Corbel" panose="020B0503020204020204" pitchFamily="34" charset="0"/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ICTEGroup.Gr</Template>
  <TotalTime>2414</TotalTime>
  <Words>463</Words>
  <Application>Microsoft Macintosh PowerPoint</Application>
  <PresentationFormat>Προβολή στην οθόνη (4:3)</PresentationFormat>
  <Paragraphs>61</Paragraphs>
  <Slides>14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7" baseType="lpstr">
      <vt:lpstr>Arial</vt:lpstr>
      <vt:lpstr>Calibri</vt:lpstr>
      <vt:lpstr>ICTEGroup.Gr</vt:lpstr>
      <vt:lpstr>     Οι Τεχνολογίες της Πληροφορίας και των Επικοινωνιών στη Διδασκαλία και τη Μάθηση     </vt:lpstr>
      <vt:lpstr>Διαφάνειες παρουσίασης</vt:lpstr>
      <vt:lpstr>Τίτλος </vt:lpstr>
      <vt:lpstr>Πληροφορίες σχετικά με το περιβάλλον / λογισμικό</vt:lpstr>
      <vt:lpstr>Κεντρική ιδέα του περιβάλλοντος / λογισμικού</vt:lpstr>
      <vt:lpstr>Βασικές λειτουργίες &amp; τεχνικά χαρακτηριστικά του περιβάλλοντος / λογισμικού</vt:lpstr>
      <vt:lpstr>Προσφερόμενες δυνατότητες 1</vt:lpstr>
      <vt:lpstr>Προσφερόμενες δυνατότητες 2</vt:lpstr>
      <vt:lpstr>Δυσχέρειες Χρήσης</vt:lpstr>
      <vt:lpstr>Εν δυνάμει παιδαγωγικές χρήσεις</vt:lpstr>
      <vt:lpstr>Το περιβάλλον / λογισμικό ως εργαλείο με γνωστικό δυναμικό</vt:lpstr>
      <vt:lpstr>Υπάρχουσες δραστηριότητες/υπάρχοντα σενάρια</vt:lpstr>
      <vt:lpstr>Υπάρχουσες έρευνες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Μελετώντας τη διεξαγωγή ενός ακαδημαϊκού μαθήματος με μικτό μοντέλο μάθησης υπό το πρίσμα της Θεωρίας της Δραστηριότητας     A. Φιλιππίδη1,2, Β. Κόμης1 afilippidi@upatras.gr, komis@upatras.gr    1 Τμήμα Επιστημών της Εκπαίδευσης και της Αγωγής στην Προσχολική Ηλικία, Πανεπιστήμιο Πατρών 2 Πρωτοβάθμια Εκπαίδευση</dc:title>
  <dc:creator>Andromahi</dc:creator>
  <cp:lastModifiedBy>Κόμης Βασίλειος</cp:lastModifiedBy>
  <cp:revision>158</cp:revision>
  <dcterms:created xsi:type="dcterms:W3CDTF">2016-03-25T17:32:18Z</dcterms:created>
  <dcterms:modified xsi:type="dcterms:W3CDTF">2021-11-10T07:32:12Z</dcterms:modified>
</cp:coreProperties>
</file>