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sldIdLst>
    <p:sldId id="318" r:id="rId2"/>
    <p:sldId id="383" r:id="rId3"/>
    <p:sldId id="382" r:id="rId4"/>
    <p:sldId id="260" r:id="rId5"/>
    <p:sldId id="261" r:id="rId6"/>
    <p:sldId id="262" r:id="rId7"/>
    <p:sldId id="258" r:id="rId8"/>
    <p:sldId id="293" r:id="rId9"/>
    <p:sldId id="259" r:id="rId10"/>
    <p:sldId id="292" r:id="rId11"/>
    <p:sldId id="266" r:id="rId12"/>
    <p:sldId id="381" r:id="rId13"/>
    <p:sldId id="326" r:id="rId14"/>
    <p:sldId id="328"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 id="363" r:id="rId48"/>
    <p:sldId id="364" r:id="rId49"/>
    <p:sldId id="365" r:id="rId50"/>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 initials="A" lastIdx="6" clrIdx="0"/>
  <p:cmAuthor id="1" name="Vasia Tsami" initials="V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11/20/2022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Θέση εικόνας διαφάνειας 1"/>
          <p:cNvSpPr>
            <a:spLocks noGrp="1" noRot="1" noChangeAspect="1" noTextEdit="1"/>
          </p:cNvSpPr>
          <p:nvPr>
            <p:ph type="sldImg"/>
          </p:nvPr>
        </p:nvSpPr>
        <p:spPr>
          <a:ln>
            <a:solidFill>
              <a:srgbClr val="000000">
                <a:alpha val="100000"/>
              </a:srgbClr>
            </a:solidFill>
            <a:miter lim="800000"/>
          </a:ln>
        </p:spPr>
      </p:sp>
      <p:sp>
        <p:nvSpPr>
          <p:cNvPr id="55299" name="Θέση σημειώσεων 2"/>
          <p:cNvSpPr>
            <a:spLocks noGrp="1"/>
          </p:cNvSpPr>
          <p:nvPr>
            <p:ph type="body" idx="1"/>
          </p:nvPr>
        </p:nvSpPr>
        <p:spPr>
          <a:noFill/>
          <a:ln>
            <a:noFill/>
          </a:ln>
        </p:spPr>
        <p:txBody>
          <a:bodyPr wrap="square" lIns="91440" tIns="45720" rIns="91440" bIns="45720" anchor="t" anchorCtr="0"/>
          <a:lstStyle/>
          <a:p>
            <a:pPr lvl="0"/>
            <a:endParaRPr lang="el-GR" altLang="el-GR" dirty="0"/>
          </a:p>
        </p:txBody>
      </p:sp>
      <p:sp>
        <p:nvSpPr>
          <p:cNvPr id="55300" name="Θέση αριθμού διαφάνειας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l-GR" altLang="el-GR" sz="1200" dirty="0"/>
              <a:t>43</a:t>
            </a:fld>
            <a:endParaRPr lang="el-GR" altLang="el-GR"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0" y="5970588"/>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9"/>
          <p:cNvSpPr/>
          <p:nvPr/>
        </p:nvSpPr>
        <p:spPr>
          <a:xfrm>
            <a:off x="-9525" y="6053138"/>
            <a:ext cx="224948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Τίτλος 7"/>
          <p:cNvSpPr>
            <a:spLocks noGrp="1"/>
          </p:cNvSpPr>
          <p:nvPr>
            <p:ph type="ctrTitle" hasCustomPrompt="1"/>
          </p:nvPr>
        </p:nvSpPr>
        <p:spPr>
          <a:xfrm>
            <a:off x="2362200" y="4038600"/>
            <a:ext cx="6477000" cy="1828800"/>
          </a:xfrm>
        </p:spPr>
        <p:txBody>
          <a:bodyPr anchor="b"/>
          <a:lstStyle>
            <a:lvl1pPr>
              <a:defRPr cap="all" baseline="0"/>
            </a:lvl1pPr>
          </a:lstStyle>
          <a:p>
            <a:r>
              <a:rPr lang="el-GR"/>
              <a:t>Στυλ κύριου τίτλου</a:t>
            </a:r>
            <a:endParaRPr lang="en-US"/>
          </a:p>
        </p:txBody>
      </p:sp>
      <p:sp>
        <p:nvSpPr>
          <p:cNvPr id="9" name="Υπότιτλος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13" name="Θέση ημερομηνίας 27"/>
          <p:cNvSpPr>
            <a:spLocks noGrp="1"/>
          </p:cNvSpPr>
          <p:nvPr>
            <p:ph type="dt" sz="half" idx="2"/>
          </p:nvPr>
        </p:nvSpPr>
        <p:spPr>
          <a:xfrm>
            <a:off x="76200" y="6069013"/>
            <a:ext cx="2057400" cy="685800"/>
          </a:xfrm>
          <a:prstGeom prst="rect">
            <a:avLst/>
          </a:prstGeom>
        </p:spPr>
        <p:txBody>
          <a:bodyPr vert="horz" anchor="ctr" anchorCtr="0">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B17D9DD8-9A24-4F95-A477-6772DC18D6C6}" type="datetimeFigureOut">
              <a:rPr kumimoji="0" lang="el-GR" sz="2000" b="0" i="0" u="none" strike="noStrike" kern="1200" cap="none" spc="0" normalizeH="0" baseline="0" noProof="0">
                <a:ln>
                  <a:noFill/>
                </a:ln>
                <a:solidFill>
                  <a:srgbClr val="FFFFFF"/>
                </a:solidFill>
                <a:effectLst/>
                <a:uLnTx/>
                <a:uFillTx/>
                <a:latin typeface="+mn-lt"/>
                <a:ea typeface="+mn-ea"/>
                <a:cs typeface="+mn-cs"/>
              </a:rPr>
              <a:t>20/11/2022</a:t>
            </a:fld>
            <a:endParaRPr kumimoji="0" lang="el-GR" sz="2000" b="0" i="0" u="none" strike="noStrike" kern="1200" cap="none" spc="0" normalizeH="0" baseline="0" noProof="0">
              <a:ln>
                <a:noFill/>
              </a:ln>
              <a:solidFill>
                <a:srgbClr val="FFFFFF"/>
              </a:solidFill>
              <a:effectLst/>
              <a:uLnTx/>
              <a:uFillTx/>
              <a:latin typeface="+mn-lt"/>
              <a:ea typeface="+mn-ea"/>
              <a:cs typeface="+mn-cs"/>
            </a:endParaRPr>
          </a:p>
        </p:txBody>
      </p:sp>
      <p:sp>
        <p:nvSpPr>
          <p:cNvPr id="15" name="Θέση υποσέλιδου 16"/>
          <p:cNvSpPr>
            <a:spLocks noGrp="1"/>
          </p:cNvSpPr>
          <p:nvPr>
            <p:ph type="ftr" sz="quarter" idx="3"/>
          </p:nvPr>
        </p:nvSpPr>
        <p:spPr>
          <a:xfrm>
            <a:off x="2085975" y="236538"/>
            <a:ext cx="5867400" cy="365125"/>
          </a:xfrm>
          <a:prstGeom prst="rect">
            <a:avLst/>
          </a:prstGeom>
        </p:spPr>
        <p:txBody>
          <a:bodyPr vert="horz" anchor="ct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28"/>
          <p:cNvSpPr>
            <a:spLocks noGrp="1"/>
          </p:cNvSpPr>
          <p:nvPr>
            <p:ph type="sldNum" sz="quarter" idx="4"/>
          </p:nvPr>
        </p:nvSpPr>
        <p:spPr>
          <a:xfrm>
            <a:off x="8001000" y="228600"/>
            <a:ext cx="8382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t>‹#›</a:t>
            </a:fld>
            <a:endParaRPr lang="el-GR" altLang="el-GR" dirty="0">
              <a:solidFill>
                <a:schemeClr val="tx2"/>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4B8F540-17AE-42AA-9F95-8DB99339167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Κατακόρυφος τίτλος 1"/>
          <p:cNvSpPr>
            <a:spLocks noGrp="1"/>
          </p:cNvSpPr>
          <p:nvPr>
            <p:ph type="title" orient="vert" hasCustomPrompt="1"/>
          </p:nvPr>
        </p:nvSpPr>
        <p:spPr>
          <a:xfrm>
            <a:off x="6553200" y="609600"/>
            <a:ext cx="2057400" cy="5516563"/>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a:xfrm>
            <a:off x="457200" y="609600"/>
            <a:ext cx="5562600" cy="551656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Θέση ημερομηνίας 3"/>
          <p:cNvSpPr>
            <a:spLocks noGrp="1"/>
          </p:cNvSpPr>
          <p:nvPr>
            <p:ph type="dt" sz="half" idx="2"/>
          </p:nvPr>
        </p:nvSpPr>
        <p:spPr>
          <a:xfrm>
            <a:off x="6553200" y="6248400"/>
            <a:ext cx="22098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DDAF06F-7893-4452-B44E-9A739E93E111}"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υποσέλιδου 4"/>
          <p:cNvSpPr>
            <a:spLocks noGrp="1"/>
          </p:cNvSpPr>
          <p:nvPr>
            <p:ph type="ftr" sz="quarter" idx="3"/>
          </p:nvPr>
        </p:nvSpPr>
        <p:spPr>
          <a:xfrm>
            <a:off x="457200" y="6248400"/>
            <a:ext cx="55737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5"/>
          <p:cNvSpPr>
            <a:spLocks noGrp="1"/>
          </p:cNvSpPr>
          <p:nvPr>
            <p:ph type="sldNum" sz="quarter" idx="4"/>
          </p:nvPr>
        </p:nvSpPr>
        <p:spPr>
          <a:xfrm rot="5400000">
            <a:off x="5989638" y="144463"/>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t>‹#›</a:t>
            </a:fld>
            <a:endParaRPr lang="el-GR" altLang="el-GR"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12648" y="228600"/>
            <a:ext cx="8153400" cy="990600"/>
          </a:xfrm>
        </p:spPr>
        <p:txBody>
          <a:bodyPr/>
          <a:lstStyle/>
          <a:p>
            <a:r>
              <a:rPr lang="el-GR"/>
              <a:t>Στυλ κύριου τίτλου</a:t>
            </a:r>
            <a:endParaRPr lang="en-US"/>
          </a:p>
        </p:txBody>
      </p:sp>
      <p:sp>
        <p:nvSpPr>
          <p:cNvPr id="8" name="Θέση περιεχομένου 7"/>
          <p:cNvSpPr>
            <a:spLocks noGrp="1"/>
          </p:cNvSpPr>
          <p:nvPr>
            <p:ph sz="quarter" idx="1" hasCustomPrompt="1"/>
          </p:nvPr>
        </p:nvSpPr>
        <p:spPr>
          <a:xfrm>
            <a:off x="612648" y="1600200"/>
            <a:ext cx="8153400" cy="44958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4B8F540-17AE-42AA-9F95-8DB99339167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Θέση κειμένου 2"/>
          <p:cNvSpPr>
            <a:spLocks noGrp="1"/>
          </p:cNvSpPr>
          <p:nvPr>
            <p:ph type="body" idx="1" hasCustomPrompt="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p>
        </p:txBody>
      </p:sp>
      <p:sp>
        <p:nvSpPr>
          <p:cNvPr id="2" name="Τίτλος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lang="el-GR"/>
              <a:t>Στυλ κύριου τίτλου</a:t>
            </a:r>
            <a:endParaRPr lang="en-US"/>
          </a:p>
        </p:txBody>
      </p:sp>
      <p:sp>
        <p:nvSpPr>
          <p:cNvPr id="13" name="Θέση ημερομηνίας 1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08F792C-A8D1-458B-90DE-ECF78713B5EE}"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αριθμού διαφάνειας 12"/>
          <p:cNvSpPr>
            <a:spLocks noGrp="1"/>
          </p:cNvSpPr>
          <p:nvPr>
            <p:ph type="sldNum" sz="quarter" idx="4"/>
          </p:nvPr>
        </p:nvSpPr>
        <p:spPr>
          <a:xfrm>
            <a:off x="0" y="1752600"/>
            <a:ext cx="1295400" cy="701675"/>
          </a:xfrm>
          <a:prstGeom prst="rect">
            <a:avLst/>
          </a:prstGeom>
        </p:spPr>
        <p:txBody>
          <a:bodyPr vert="horz" wrap="square" lIns="91440" tIns="45720" rIns="91440" bIns="45720" numCol="1" anchor="ctr" anchorCtr="0" compatLnSpc="1">
            <a:noAutofit/>
          </a:bodyPr>
          <a:lstStyle/>
          <a:p>
            <a:pPr algn="ctr" eaLnBrk="1" hangingPunct="1">
              <a:buNone/>
            </a:pPr>
            <a:fld id="{9A0DB2DC-4C9A-4742-B13C-FB6460FD3503}" type="slidenum">
              <a:rPr lang="el-GR" altLang="el-GR" sz="2400" dirty="0">
                <a:latin typeface="Calibri" panose="020F0502020204030204" pitchFamily="34" charset="0"/>
              </a:rPr>
              <a:t>‹#›</a:t>
            </a:fld>
            <a:endParaRPr lang="el-GR" altLang="el-GR" sz="2400" dirty="0">
              <a:latin typeface="Calibri" panose="020F0502020204030204" pitchFamily="34" charset="0"/>
            </a:endParaRPr>
          </a:p>
        </p:txBody>
      </p:sp>
      <p:sp>
        <p:nvSpPr>
          <p:cNvPr id="16" name="Θέση υποσέλιδου 13"/>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9" name="Θέση περιεχομένου 8"/>
          <p:cNvSpPr>
            <a:spLocks noGrp="1"/>
          </p:cNvSpPr>
          <p:nvPr>
            <p:ph sz="quarter" idx="1" hasCustomPrompt="1"/>
          </p:nvPr>
        </p:nvSpPr>
        <p:spPr>
          <a:xfrm>
            <a:off x="609600" y="1589567"/>
            <a:ext cx="388620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Θέση περιεχομένου 10"/>
          <p:cNvSpPr>
            <a:spLocks noGrp="1"/>
          </p:cNvSpPr>
          <p:nvPr>
            <p:ph sz="quarter" idx="2" hasCustomPrompt="1"/>
          </p:nvPr>
        </p:nvSpPr>
        <p:spPr>
          <a:xfrm>
            <a:off x="4844901" y="1589567"/>
            <a:ext cx="388620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Θέση ημερομηνίας 7"/>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DAEA18D-0D98-442F-B681-D9C19BF7495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9"/>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t>‹#›</a:t>
            </a:fld>
            <a:endParaRPr lang="el-GR" altLang="el-GR" dirty="0">
              <a:latin typeface="Calibri" panose="020F0502020204030204" pitchFamily="34" charset="0"/>
            </a:endParaRPr>
          </a:p>
        </p:txBody>
      </p:sp>
      <p:sp>
        <p:nvSpPr>
          <p:cNvPr id="12" name="Θέση υποσέλιδου 11"/>
          <p:cNvSpPr>
            <a:spLocks noGrp="1"/>
          </p:cNvSpPr>
          <p:nvPr>
            <p:ph type="ftr" sz="quarter" idx="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3400" y="273050"/>
            <a:ext cx="8153400" cy="869950"/>
          </a:xfrm>
        </p:spPr>
        <p:txBody>
          <a:bodyPr/>
          <a:lstStyle>
            <a:lvl1pPr>
              <a:defRPr/>
            </a:lvl1pPr>
          </a:lstStyle>
          <a:p>
            <a:r>
              <a:rPr lang="el-GR"/>
              <a:t>Στυλ κύριου τίτλου</a:t>
            </a:r>
            <a:endParaRPr lang="en-US"/>
          </a:p>
        </p:txBody>
      </p:sp>
      <p:sp>
        <p:nvSpPr>
          <p:cNvPr id="11" name="Θέση περιεχομένου 10"/>
          <p:cNvSpPr>
            <a:spLocks noGrp="1"/>
          </p:cNvSpPr>
          <p:nvPr>
            <p:ph sz="quarter" idx="2" hasCustomPrompt="1"/>
          </p:nvPr>
        </p:nvSpPr>
        <p:spPr>
          <a:xfrm>
            <a:off x="609600" y="2438400"/>
            <a:ext cx="3886200" cy="35814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Θέση περιεχομένου 12"/>
          <p:cNvSpPr>
            <a:spLocks noGrp="1"/>
          </p:cNvSpPr>
          <p:nvPr>
            <p:ph sz="quarter" idx="4" hasCustomPrompt="1"/>
          </p:nvPr>
        </p:nvSpPr>
        <p:spPr>
          <a:xfrm>
            <a:off x="4800600" y="2438400"/>
            <a:ext cx="3886200" cy="35814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Θέση κειμένου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Στυλ υποδείγματος κειμένου</a:t>
            </a:r>
          </a:p>
        </p:txBody>
      </p:sp>
      <p:sp>
        <p:nvSpPr>
          <p:cNvPr id="15" name="Θέση κειμένου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Στυλ υποδείγματος κειμένου</a:t>
            </a:r>
          </a:p>
        </p:txBody>
      </p:sp>
      <p:sp>
        <p:nvSpPr>
          <p:cNvPr id="10" name="Θέση ημερομηνίας 9"/>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297EFC9-8D38-4316-BE06-B51DD45A2C8B}"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11"/>
          <p:cNvSpPr>
            <a:spLocks noGrp="1"/>
          </p:cNvSpPr>
          <p:nvPr>
            <p:ph type="sldNum" sz="quarter" idx="1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t>‹#›</a:t>
            </a:fld>
            <a:endParaRPr lang="el-GR" altLang="el-GR" dirty="0">
              <a:latin typeface="Calibri" panose="020F0502020204030204" pitchFamily="34" charset="0"/>
            </a:endParaRPr>
          </a:p>
        </p:txBody>
      </p:sp>
      <p:sp>
        <p:nvSpPr>
          <p:cNvPr id="12" name="Θέση υποσέλιδου 13"/>
          <p:cNvSpPr>
            <a:spLocks noGrp="1"/>
          </p:cNvSpPr>
          <p:nvPr>
            <p:ph type="ftr" sz="quarter" idx="1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4B8F540-17AE-42AA-9F95-8DB99339167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bg>
      <p:bgPr>
        <a:solidFill>
          <a:schemeClr val="bg1"/>
        </a:solidFill>
        <a:effectLst/>
      </p:bgPr>
    </p:bg>
    <p:spTree>
      <p:nvGrpSpPr>
        <p:cNvPr id="1" name=""/>
        <p:cNvGrpSpPr/>
        <p:nvPr/>
      </p:nvGrpSpPr>
      <p:grpSpPr>
        <a:xfrm>
          <a:off x="0" y="0"/>
          <a:ext cx="0" cy="0"/>
          <a:chOff x="0" y="0"/>
          <a:chExt cx="0" cy="0"/>
        </a:xfrm>
      </p:grpSpPr>
      <p:sp>
        <p:nvSpPr>
          <p:cNvPr id="10" name="Θέση ημερομηνίας 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4DFA4E3-79DB-4DD8-A74F-6CD77724BFC4}"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υποσέλιδου 2"/>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2" name="Θέση αριθμού διαφάνειας 3"/>
          <p:cNvSpPr>
            <a:spLocks noGrp="1"/>
          </p:cNvSpPr>
          <p:nvPr>
            <p:ph type="sldNum" sz="quarter" idx="4"/>
          </p:nvPr>
        </p:nvSpPr>
        <p:spPr>
          <a:xfrm>
            <a:off x="0" y="6248400"/>
            <a:ext cx="5334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t>‹#›</a:t>
            </a:fld>
            <a:endParaRPr lang="el-GR" altLang="el-GR" dirty="0">
              <a:solidFill>
                <a:schemeClr val="tx2"/>
              </a:solidFill>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09600" y="273050"/>
            <a:ext cx="8077200" cy="869950"/>
          </a:xfrm>
        </p:spPr>
        <p:txBody>
          <a:bodyPr/>
          <a:lstStyle>
            <a:lvl1pPr algn="l">
              <a:buNone/>
              <a:defRPr sz="4400" b="0"/>
            </a:lvl1pPr>
          </a:lstStyle>
          <a:p>
            <a:r>
              <a:rPr lang="el-GR"/>
              <a:t>Στυλ κύριου τίτλου</a:t>
            </a:r>
            <a:endParaRPr lang="en-US"/>
          </a:p>
        </p:txBody>
      </p:sp>
      <p:sp>
        <p:nvSpPr>
          <p:cNvPr id="3" name="Θέση κειμένου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p>
        </p:txBody>
      </p:sp>
      <p:sp>
        <p:nvSpPr>
          <p:cNvPr id="9" name="Θέση περιεχομένου 8"/>
          <p:cNvSpPr>
            <a:spLocks noGrp="1"/>
          </p:cNvSpPr>
          <p:nvPr>
            <p:ph sz="quarter" idx="1" hasCustomPrompt="1"/>
          </p:nvPr>
        </p:nvSpPr>
        <p:spPr>
          <a:xfrm>
            <a:off x="2362200" y="1752600"/>
            <a:ext cx="6400800" cy="44196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4B8F540-17AE-42AA-9F95-8DB99339167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9"/>
          <p:cNvSpPr/>
          <p:nvPr/>
        </p:nvSpPr>
        <p:spPr>
          <a:xfrm>
            <a:off x="1544638"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p>
        </p:txBody>
      </p:sp>
      <p:sp>
        <p:nvSpPr>
          <p:cNvPr id="2" name="Τίτλος 1"/>
          <p:cNvSpPr>
            <a:spLocks noGrp="1"/>
          </p:cNvSpPr>
          <p:nvPr>
            <p:ph type="title" hasCustomPrompt="1"/>
          </p:nvPr>
        </p:nvSpPr>
        <p:spPr>
          <a:xfrm>
            <a:off x="1600200" y="4648200"/>
            <a:ext cx="7315200" cy="685800"/>
          </a:xfrm>
        </p:spPr>
        <p:txBody>
          <a:bodyPr/>
          <a:lstStyle>
            <a:lvl1pPr algn="l">
              <a:buNone/>
              <a:defRPr sz="2800" b="0">
                <a:solidFill>
                  <a:srgbClr val="FFFFFF"/>
                </a:solidFill>
              </a:defRPr>
            </a:lvl1pPr>
          </a:lstStyle>
          <a:p>
            <a:r>
              <a:rPr lang="el-GR"/>
              <a:t>Στυλ κύριου τίτλου</a:t>
            </a:r>
            <a:endParaRPr lang="en-US"/>
          </a:p>
        </p:txBody>
      </p:sp>
      <p:sp>
        <p:nvSpPr>
          <p:cNvPr id="3" name="Θέση εικόνας 2"/>
          <p:cNvSpPr>
            <a:spLocks noGrp="1"/>
          </p:cNvSpPr>
          <p:nvPr>
            <p:ph type="pic" idx="1" hasCustomPrompt="1"/>
          </p:nvPr>
        </p:nvSpPr>
        <p:spPr>
          <a:xfrm>
            <a:off x="1560576" y="0"/>
            <a:ext cx="7583424" cy="4568952"/>
          </a:xfrm>
          <a:solidFill>
            <a:schemeClr val="accent1">
              <a:tint val="40000"/>
            </a:schemeClr>
          </a:solidFill>
          <a:ln>
            <a:no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3200" b="0" i="0" u="none" strike="noStrike" kern="1200" cap="none" spc="0" normalizeH="0" baseline="0" noProof="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Θέση ημερομηνίας 11"/>
          <p:cNvSpPr>
            <a:spLocks noGrp="1"/>
          </p:cNvSpPr>
          <p:nvPr>
            <p:ph type="dt" sz="half" idx="12"/>
          </p:nvPr>
        </p:nvSpPr>
        <p:spPr>
          <a:xfrm>
            <a:off x="62484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ABB37C0A-41A7-4B92-81ED-B98836D13AE1}"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12"/>
          <p:cNvSpPr>
            <a:spLocks noGrp="1"/>
          </p:cNvSpPr>
          <p:nvPr>
            <p:ph type="sldNum" sz="quarter" idx="4"/>
          </p:nvPr>
        </p:nvSpPr>
        <p:spPr>
          <a:xfrm>
            <a:off x="0" y="4667250"/>
            <a:ext cx="1447800" cy="6635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sz="2800" dirty="0">
                <a:latin typeface="Calibri" panose="020F0502020204030204" pitchFamily="34" charset="0"/>
              </a:rPr>
              <a:t>‹#›</a:t>
            </a:fld>
            <a:endParaRPr lang="el-GR" altLang="el-GR" sz="2800" dirty="0">
              <a:latin typeface="Calibri" panose="020F0502020204030204" pitchFamily="34" charset="0"/>
            </a:endParaRPr>
          </a:p>
        </p:txBody>
      </p:sp>
      <p:sp>
        <p:nvSpPr>
          <p:cNvPr id="17" name="Θέση υποσέλιδου 13"/>
          <p:cNvSpPr>
            <a:spLocks noGrp="1"/>
          </p:cNvSpPr>
          <p:nvPr>
            <p:ph type="ftr" sz="quarter" idx="3"/>
          </p:nvPr>
        </p:nvSpPr>
        <p:spPr>
          <a:xfrm>
            <a:off x="1600200" y="6248400"/>
            <a:ext cx="4572000"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a:xfrm>
            <a:off x="609600" y="228600"/>
            <a:ext cx="8153400" cy="990600"/>
          </a:xfrm>
          <a:prstGeom prst="rect">
            <a:avLst/>
          </a:prstGeom>
          <a:noFill/>
          <a:ln w="9525">
            <a:noFill/>
          </a:ln>
        </p:spPr>
        <p:txBody>
          <a:bodyPr anchor="ctr" anchorCtr="0"/>
          <a:lstStyle/>
          <a:p>
            <a:pPr lvl="0"/>
            <a:r>
              <a:rPr lang="el-GR" altLang="el-GR" dirty="0"/>
              <a:t>Στυλ κύριου τίτλου</a:t>
            </a:r>
            <a:endParaRPr lang="en-US" altLang="el-GR" dirty="0"/>
          </a:p>
        </p:txBody>
      </p:sp>
      <p:sp>
        <p:nvSpPr>
          <p:cNvPr id="1027" name="Θέση κειμένου 12"/>
          <p:cNvSpPr>
            <a:spLocks noGrp="1"/>
          </p:cNvSpPr>
          <p:nvPr>
            <p:ph type="body" idx="1"/>
          </p:nvPr>
        </p:nvSpPr>
        <p:spPr>
          <a:xfrm>
            <a:off x="612775" y="1600200"/>
            <a:ext cx="8153400" cy="4525963"/>
          </a:xfrm>
          <a:prstGeom prst="rect">
            <a:avLst/>
          </a:prstGeom>
          <a:noFill/>
          <a:ln w="9525">
            <a:noFill/>
          </a:ln>
        </p:spPr>
        <p:txBody>
          <a:bodyPr/>
          <a:lstStyle/>
          <a:p>
            <a:pPr lvl="0"/>
            <a:r>
              <a:rPr lang="el-GR" altLang="el-GR" dirty="0"/>
              <a:t>Στυλ υποδείγματος κειμένου</a:t>
            </a:r>
          </a:p>
          <a:p>
            <a:pPr lvl="1"/>
            <a:r>
              <a:rPr lang="el-GR" altLang="el-GR" dirty="0"/>
              <a:t>Δεύτερου επιπέδου</a:t>
            </a:r>
          </a:p>
          <a:p>
            <a:pPr lvl="2"/>
            <a:r>
              <a:rPr lang="el-GR" altLang="el-GR" dirty="0"/>
              <a:t>Τρίτου επιπέδου</a:t>
            </a:r>
          </a:p>
          <a:p>
            <a:pPr lvl="3"/>
            <a:r>
              <a:rPr lang="el-GR" altLang="el-GR" dirty="0"/>
              <a:t>Τέταρτου επιπέδου</a:t>
            </a:r>
          </a:p>
          <a:p>
            <a:pPr lvl="4"/>
            <a:r>
              <a:rPr lang="el-GR" altLang="el-GR" dirty="0"/>
              <a:t>Πέμπτου επιπέδου</a:t>
            </a:r>
            <a:endParaRPr lang="en-US" altLang="el-GR" dirty="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4B8F540-17AE-42AA-9F95-8DB993391673}" type="datetimeFigureOut">
              <a:rPr kumimoji="0" lang="el-GR" sz="1400" b="0" i="0" u="none" strike="noStrike" kern="1200" cap="none" spc="0" normalizeH="0" baseline="0" noProof="0">
                <a:ln>
                  <a:noFill/>
                </a:ln>
                <a:solidFill>
                  <a:schemeClr val="tx2"/>
                </a:solidFill>
                <a:effectLst/>
                <a:uLnTx/>
                <a:uFillTx/>
                <a:latin typeface="+mn-lt"/>
                <a:ea typeface="+mn-ea"/>
                <a:cs typeface="+mn-cs"/>
              </a:rPr>
              <a:t>20/11/2022</a:t>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lvl1pPr algn="ctr">
              <a:defRPr sz="1400" b="1">
                <a:solidFill>
                  <a:srgbClr val="FFFFFF"/>
                </a:solidFill>
                <a:latin typeface="Calibri" panose="020F0502020204030204" pitchFamily="34" charset="0"/>
              </a:defRPr>
            </a:lvl1p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8unmqNmSW8w"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D8O24D0Gdw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youtube.com/watch?v=w4ZLv0q0hmU"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79388" y="260350"/>
            <a:ext cx="8659813" cy="5607050"/>
          </a:xfrm>
        </p:spPr>
        <p:txBody>
          <a:bodyPr vert="horz" wrap="square" lIns="91440" tIns="45720" rIns="91440" bIns="45720" numCol="1" anchor="ctr" anchorCtr="0" compatLnSpc="1"/>
          <a:lstStyle/>
          <a:p>
            <a:pPr algn="ctr" eaLnBrk="1" hangingPunct="1">
              <a:buClrTx/>
              <a:buSzTx/>
              <a:buFontTx/>
              <a:buNone/>
            </a:pPr>
            <a:r>
              <a:rPr kern="1200" cap="none" dirty="0">
                <a:latin typeface="Times New Roman" panose="02020603050405020304" pitchFamily="18" charset="0"/>
                <a:ea typeface="+mj-ea"/>
                <a:cs typeface="Times New Roman" panose="02020603050405020304" pitchFamily="18" charset="0"/>
              </a:rPr>
              <a:t>Πανεπιστήμιο Πατρών</a:t>
            </a:r>
            <a:br>
              <a:rPr kern="1200" cap="none" dirty="0">
                <a:latin typeface="Times New Roman" panose="02020603050405020304" pitchFamily="18" charset="0"/>
                <a:ea typeface="+mj-ea"/>
                <a:cs typeface="Times New Roman" panose="02020603050405020304" pitchFamily="18" charset="0"/>
              </a:rPr>
            </a:br>
            <a:r>
              <a:rPr kern="1200" cap="none" dirty="0">
                <a:latin typeface="Times New Roman" panose="02020603050405020304" pitchFamily="18" charset="0"/>
                <a:ea typeface="+mj-ea"/>
                <a:cs typeface="Times New Roman" panose="02020603050405020304" pitchFamily="18" charset="0"/>
              </a:rPr>
              <a:t>Τμήμα Φιλολογίας</a:t>
            </a:r>
            <a:br>
              <a:rPr kern="1200" cap="none" dirty="0">
                <a:latin typeface="Times New Roman" panose="02020603050405020304" pitchFamily="18" charset="0"/>
                <a:ea typeface="+mj-ea"/>
                <a:cs typeface="Times New Roman" panose="02020603050405020304" pitchFamily="18" charset="0"/>
              </a:rPr>
            </a:br>
            <a:br>
              <a:rPr kern="1200" cap="none" dirty="0">
                <a:latin typeface="Times New Roman" panose="02020603050405020304" pitchFamily="18" charset="0"/>
                <a:ea typeface="+mj-ea"/>
                <a:cs typeface="Times New Roman" panose="02020603050405020304" pitchFamily="18" charset="0"/>
              </a:rPr>
            </a:br>
            <a:r>
              <a:rPr sz="2000" b="1" kern="1200" cap="none" dirty="0">
                <a:latin typeface="Times New Roman" panose="02020603050405020304" pitchFamily="18" charset="0"/>
                <a:ea typeface="+mj-ea"/>
                <a:cs typeface="Times New Roman" panose="02020603050405020304" pitchFamily="18" charset="0"/>
              </a:rPr>
              <a:t>ΕΦΑΡΜΟΣΜΕΝΗ ΓΛΩΣΣΟΛΟΓΙΑ- ΜΕΤΑΝΑΣΤΕΥΤΙΚΕΣ ΤΑΥΤΟΤΗΤΕΣ ΚΑΙ ΚΡΙΤΙΚΗ ΓΛΩΣΣΙΚΗ ΕΚΠΑΙΔΕΥΣΗ</a:t>
            </a:r>
            <a:br>
              <a:rPr sz="2000" b="1" kern="1200" cap="none" dirty="0">
                <a:latin typeface="Times New Roman" panose="02020603050405020304" pitchFamily="18" charset="0"/>
                <a:ea typeface="+mj-ea"/>
                <a:cs typeface="Times New Roman" panose="02020603050405020304" pitchFamily="18" charset="0"/>
              </a:rPr>
            </a:br>
            <a:br>
              <a:rPr sz="2000" b="1" kern="1200" cap="none" dirty="0">
                <a:latin typeface="Times New Roman" panose="02020603050405020304" pitchFamily="18" charset="0"/>
                <a:ea typeface="+mj-ea"/>
                <a:cs typeface="Times New Roman" panose="02020603050405020304" pitchFamily="18" charset="0"/>
              </a:rPr>
            </a:br>
            <a:r>
              <a:rPr sz="2000" b="1" kern="1200" cap="none" dirty="0">
                <a:latin typeface="Times New Roman" panose="02020603050405020304" pitchFamily="18" charset="0"/>
                <a:ea typeface="+mj-ea"/>
                <a:cs typeface="Times New Roman" panose="02020603050405020304" pitchFamily="18" charset="0"/>
              </a:rPr>
              <a:t>Ανιχνεύοντας τον ρευστό ρατσισμό στον αντιρατσιστικό λόγο για μεταναστευτικούς και προσφυγικούς πληθυσμούς</a:t>
            </a:r>
            <a:br>
              <a:rPr sz="2000" b="1" kern="1200" cap="none" dirty="0">
                <a:latin typeface="Times New Roman" panose="02020603050405020304" pitchFamily="18" charset="0"/>
                <a:ea typeface="+mj-ea"/>
                <a:cs typeface="Times New Roman" panose="02020603050405020304" pitchFamily="18" charset="0"/>
              </a:rPr>
            </a:br>
            <a:br>
              <a:rPr b="1" kern="1200" cap="none" dirty="0">
                <a:latin typeface="Times New Roman" panose="02020603050405020304" pitchFamily="18" charset="0"/>
                <a:ea typeface="+mj-ea"/>
                <a:cs typeface="Times New Roman" panose="02020603050405020304" pitchFamily="18" charset="0"/>
              </a:rPr>
            </a:br>
            <a:r>
              <a:rPr kern="1200" cap="none" dirty="0">
                <a:latin typeface="Times New Roman" panose="02020603050405020304" pitchFamily="18" charset="0"/>
                <a:ea typeface="+mj-ea"/>
                <a:cs typeface="Times New Roman" panose="02020603050405020304" pitchFamily="18" charset="0"/>
              </a:rPr>
              <a:t>Διδάσκων: Αργύρης Αρχάκης</a:t>
            </a:r>
            <a:endParaRPr kern="1200" cap="none" dirty="0">
              <a:latin typeface="Times New Roman" panose="02020603050405020304" pitchFamily="18" charset="0"/>
              <a:ea typeface="Times New Roman" panose="02020603050405020304" pitchFamily="18" charset="0"/>
              <a:cs typeface="+mj-cs"/>
            </a:endParaRPr>
          </a:p>
        </p:txBody>
      </p:sp>
      <p:sp>
        <p:nvSpPr>
          <p:cNvPr id="10243" name="Υπότιτλος 2"/>
          <p:cNvSpPr>
            <a:spLocks noGrp="1"/>
          </p:cNvSpPr>
          <p:nvPr>
            <p:ph type="subTitle" idx="1" hasCustomPrompt="1"/>
          </p:nvPr>
        </p:nvSpPr>
        <p:spPr/>
        <p:txBody>
          <a:bodyPr vert="horz" wrap="square" lIns="91440" tIns="45720" rIns="91440" bIns="45720" anchor="ctr" anchorCtr="0"/>
          <a:lstStyle/>
          <a:p>
            <a:pPr algn="r" eaLnBrk="1" hangingPunct="1">
              <a:buSzPct val="60000"/>
            </a:pPr>
            <a:endParaRPr lang="el-GR" altLang="el-GR" kern="1200" dirty="0">
              <a:solidFill>
                <a:srgbClr val="FFFFFF"/>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hasCustomPrompt="1"/>
          </p:nvPr>
        </p:nvSpPr>
        <p:spPr>
          <a:xfrm>
            <a:off x="250825" y="115888"/>
            <a:ext cx="8515350" cy="936625"/>
          </a:xfrm>
        </p:spPr>
        <p:txBody>
          <a:bodyPr vert="horz" wrap="square" lIns="91440" tIns="45720" rIns="91440" bIns="45720" anchor="ctr" anchorCtr="0"/>
          <a:lstStyle/>
          <a:p>
            <a:pPr algn="ctr"/>
            <a:br>
              <a:rPr lang="el-GR" altLang="el-GR" b="1" dirty="0"/>
            </a:br>
            <a:r>
              <a:rPr lang="el-GR" altLang="el-GR" sz="3600" b="1" dirty="0">
                <a:latin typeface="Times New Roman" panose="02020603050405020304" pitchFamily="18" charset="0"/>
                <a:cs typeface="Times New Roman" panose="02020603050405020304" pitchFamily="18" charset="0"/>
              </a:rPr>
              <a:t>Μικρο- / μακρο- επίπεδο και ταυτότητες</a:t>
            </a:r>
            <a:br>
              <a:rPr lang="el-GR" altLang="el-GR" dirty="0"/>
            </a:br>
            <a:endParaRPr lang="el-GR" altLang="el-GR" dirty="0"/>
          </a:p>
        </p:txBody>
      </p:sp>
      <p:sp>
        <p:nvSpPr>
          <p:cNvPr id="14339" name="2 - Θέση περιεχομένου"/>
          <p:cNvSpPr>
            <a:spLocks noGrp="1"/>
          </p:cNvSpPr>
          <p:nvPr>
            <p:ph sz="quarter" idx="1" hasCustomPrompt="1"/>
          </p:nvPr>
        </p:nvSpPr>
        <p:spPr>
          <a:xfrm>
            <a:off x="0" y="1412875"/>
            <a:ext cx="9144000" cy="5329238"/>
          </a:xfrm>
        </p:spPr>
        <p:txBody>
          <a:bodyPr vert="horz" wrap="square" lIns="91440" tIns="45720" rIns="91440" bIns="45720" anchor="t" anchorCtr="0"/>
          <a:lstStyle/>
          <a:p>
            <a:pPr>
              <a:buClr>
                <a:schemeClr val="accent2"/>
              </a:buClr>
              <a:buSzPct val="60000"/>
              <a:buFont typeface="Wingdings" panose="05000000000000000000" pitchFamily="2" charset="2"/>
              <a:buChar char="Ø"/>
            </a:pPr>
            <a:r>
              <a:rPr lang="el-GR" altLang="el-GR" sz="2800" b="1" dirty="0">
                <a:latin typeface="Times New Roman" panose="02020603050405020304" pitchFamily="18" charset="0"/>
                <a:cs typeface="Times New Roman" panose="02020603050405020304" pitchFamily="18" charset="0"/>
              </a:rPr>
              <a:t>μακρο-επίπεδο </a:t>
            </a: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 ΟΙ ΛΟΓΟΙ</a:t>
            </a:r>
          </a:p>
          <a:p>
            <a:pPr>
              <a:buClr>
                <a:schemeClr val="accent2"/>
              </a:buClr>
              <a:buSzPct val="60000"/>
              <a:buFont typeface="Wingdings" panose="05000000000000000000" pitchFamily="2" charset="2"/>
              <a:buChar char="Ø"/>
            </a:pPr>
            <a:r>
              <a:rPr lang="el-GR" altLang="el-GR" sz="2800" b="1" dirty="0">
                <a:latin typeface="Times New Roman" panose="02020603050405020304" pitchFamily="18" charset="0"/>
                <a:cs typeface="Times New Roman" panose="02020603050405020304" pitchFamily="18" charset="0"/>
              </a:rPr>
              <a:t>μικρο-επίπεδο </a:t>
            </a: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 γλωσσικές, εν προκειμένω ΑΦΗΓΗΜΑΤΙΚΕΣ, επιλογές</a:t>
            </a:r>
          </a:p>
          <a:p>
            <a:pPr>
              <a:buClr>
                <a:schemeClr val="accent2"/>
              </a:buClr>
              <a:buSzPct val="60000"/>
              <a:buFont typeface="Wingdings" panose="05000000000000000000" pitchFamily="2" charset="2"/>
              <a:buChar char="Ø"/>
            </a:pPr>
            <a:endParaRPr lang="el-GR" altLang="el-GR" sz="2800" b="1" dirty="0">
              <a:latin typeface="Times New Roman" panose="02020603050405020304" pitchFamily="18" charset="0"/>
              <a:cs typeface="Times New Roman" panose="02020603050405020304" pitchFamily="18" charset="0"/>
              <a:sym typeface="Wingdings" panose="05000000000000000000" pitchFamily="2" charset="2"/>
            </a:endParaRPr>
          </a:p>
          <a:p>
            <a:pPr>
              <a:buClr>
                <a:schemeClr val="accent2"/>
              </a:buClr>
              <a:buSzPct val="60000"/>
              <a:buFont typeface="Wingdings" panose="05000000000000000000" pitchFamily="2" charset="2"/>
              <a:buChar char="Ø"/>
            </a:pP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Οι γλωσσικές/</a:t>
            </a:r>
            <a:r>
              <a:rPr lang="el-GR" altLang="el-GR" sz="2800" b="1" dirty="0" err="1">
                <a:latin typeface="Times New Roman" panose="02020603050405020304" pitchFamily="18" charset="0"/>
                <a:cs typeface="Times New Roman" panose="02020603050405020304" pitchFamily="18" charset="0"/>
                <a:sym typeface="Wingdings" panose="05000000000000000000" pitchFamily="2" charset="2"/>
              </a:rPr>
              <a:t>αφηγματικές</a:t>
            </a: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 επιλογές σε σχέση με τους λόγους οδηγούν </a:t>
            </a:r>
            <a:r>
              <a:rPr lang="el-GR" altLang="el-GR" sz="3600" b="1" i="1" dirty="0">
                <a:latin typeface="Times New Roman" panose="02020603050405020304" pitchFamily="18" charset="0"/>
                <a:cs typeface="Times New Roman" panose="02020603050405020304" pitchFamily="18" charset="0"/>
                <a:sym typeface="Wingdings" panose="05000000000000000000" pitchFamily="2" charset="2"/>
              </a:rPr>
              <a:t>στις τοποθετήσεις </a:t>
            </a: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των ατόμων που συνιστούν </a:t>
            </a:r>
            <a:r>
              <a:rPr lang="el-GR" altLang="el-GR" sz="3200" b="1" i="1" dirty="0">
                <a:latin typeface="Times New Roman" panose="02020603050405020304" pitchFamily="18" charset="0"/>
                <a:cs typeface="Times New Roman" panose="02020603050405020304" pitchFamily="18" charset="0"/>
                <a:sym typeface="Wingdings" panose="05000000000000000000" pitchFamily="2" charset="2"/>
              </a:rPr>
              <a:t>τις ταυτότητές τους </a:t>
            </a:r>
            <a:r>
              <a:rPr lang="el-GR" altLang="el-GR" sz="2800" b="1" dirty="0">
                <a:latin typeface="Times New Roman" panose="02020603050405020304" pitchFamily="18" charset="0"/>
                <a:cs typeface="Times New Roman" panose="02020603050405020304" pitchFamily="18" charset="0"/>
                <a:sym typeface="Wingdings" panose="05000000000000000000" pitchFamily="2" charset="2"/>
              </a:rPr>
              <a:t>σε συγκεκριμένες περιστάσεις</a:t>
            </a:r>
          </a:p>
          <a:p>
            <a:pPr>
              <a:buClr>
                <a:schemeClr val="accent2"/>
              </a:buClr>
              <a:buSzPct val="60000"/>
              <a:buFont typeface="Wingdings" panose="05000000000000000000" pitchFamily="2" charset="2"/>
              <a:buChar char="Ø"/>
            </a:pPr>
            <a:r>
              <a:rPr lang="el-GR" altLang="el-GR" sz="2800" b="1" dirty="0">
                <a:latin typeface="Times New Roman" panose="02020603050405020304" pitchFamily="18" charset="0"/>
                <a:cs typeface="Times New Roman" panose="02020603050405020304" pitchFamily="18" charset="0"/>
              </a:rPr>
              <a:t>Οι</a:t>
            </a:r>
            <a:r>
              <a:rPr lang="el-GR" altLang="el-GR" sz="3600" b="1" dirty="0">
                <a:latin typeface="Times New Roman" panose="02020603050405020304" pitchFamily="18" charset="0"/>
                <a:cs typeface="Times New Roman" panose="02020603050405020304" pitchFamily="18" charset="0"/>
              </a:rPr>
              <a:t> ταυτότητες / τοποθετήσεις </a:t>
            </a:r>
            <a:r>
              <a:rPr lang="el-GR" altLang="el-GR" sz="3200" b="1" dirty="0">
                <a:latin typeface="Times New Roman" panose="02020603050405020304" pitchFamily="18" charset="0"/>
                <a:cs typeface="Times New Roman" panose="02020603050405020304" pitchFamily="18" charset="0"/>
              </a:rPr>
              <a:t>αναδεικνύονται</a:t>
            </a:r>
            <a:r>
              <a:rPr lang="el-GR" altLang="el-GR" sz="3600" b="1"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ως αποτέλεσμα της ένταση μεταξύ </a:t>
            </a:r>
            <a:r>
              <a:rPr lang="el-GR" altLang="el-GR" sz="2800" b="1" i="1" dirty="0">
                <a:latin typeface="Times New Roman" panose="02020603050405020304" pitchFamily="18" charset="0"/>
                <a:cs typeface="Times New Roman" panose="02020603050405020304" pitchFamily="18" charset="0"/>
              </a:rPr>
              <a:t>επιβολών </a:t>
            </a:r>
            <a:r>
              <a:rPr lang="el-GR" altLang="el-GR" sz="2800" b="1" dirty="0">
                <a:latin typeface="Times New Roman" panose="02020603050405020304" pitchFamily="18" charset="0"/>
                <a:cs typeface="Times New Roman" panose="02020603050405020304" pitchFamily="18" charset="0"/>
              </a:rPr>
              <a:t>(μακρο-επίπεδο)</a:t>
            </a:r>
            <a:r>
              <a:rPr lang="el-GR" altLang="el-GR" sz="2800" b="1" i="1"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και </a:t>
            </a:r>
            <a:r>
              <a:rPr lang="el-GR" altLang="el-GR" sz="2800" b="1" i="1" dirty="0">
                <a:latin typeface="Times New Roman" panose="02020603050405020304" pitchFamily="18" charset="0"/>
                <a:cs typeface="Times New Roman" panose="02020603050405020304" pitchFamily="18" charset="0"/>
              </a:rPr>
              <a:t>επιλογών </a:t>
            </a:r>
            <a:r>
              <a:rPr lang="el-GR" altLang="el-GR" sz="2800" b="1" dirty="0">
                <a:latin typeface="Times New Roman" panose="02020603050405020304" pitchFamily="18" charset="0"/>
                <a:cs typeface="Times New Roman" panose="02020603050405020304" pitchFamily="18" charset="0"/>
              </a:rPr>
              <a:t>(μικρο-επίπεδο).</a:t>
            </a:r>
            <a:endParaRPr lang="el-GR" altLang="el-GR" sz="2800" b="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hasCustomPrompt="1"/>
          </p:nvPr>
        </p:nvSpPr>
        <p:spPr>
          <a:xfrm>
            <a:off x="323850" y="115888"/>
            <a:ext cx="8442325" cy="1009650"/>
          </a:xfrm>
        </p:spPr>
        <p:txBody>
          <a:bodyPr vert="horz" wrap="square" lIns="91440" tIns="45720" rIns="91440" bIns="45720" anchor="ctr" anchorCtr="0"/>
          <a:lstStyle/>
          <a:p>
            <a:pPr algn="ctr"/>
            <a:r>
              <a:rPr lang="el-GR" altLang="el-GR" b="1" dirty="0">
                <a:latin typeface="Times New Roman" panose="02020603050405020304" pitchFamily="18" charset="0"/>
                <a:cs typeface="Times New Roman" panose="02020603050405020304" pitchFamily="18" charset="0"/>
              </a:rPr>
              <a:t>Αφήγηση</a:t>
            </a:r>
            <a:endParaRPr lang="el-GR" altLang="el-GR" dirty="0">
              <a:latin typeface="Times New Roman" panose="02020603050405020304" pitchFamily="18" charset="0"/>
              <a:ea typeface="Times New Roman" panose="02020603050405020304" pitchFamily="18" charset="0"/>
            </a:endParaRPr>
          </a:p>
        </p:txBody>
      </p:sp>
      <p:sp>
        <p:nvSpPr>
          <p:cNvPr id="19459" name="Θέση περιεχομένου 2"/>
          <p:cNvSpPr>
            <a:spLocks noGrp="1"/>
          </p:cNvSpPr>
          <p:nvPr>
            <p:ph sz="quarter" idx="1" hasCustomPrompt="1"/>
          </p:nvPr>
        </p:nvSpPr>
        <p:spPr>
          <a:xfrm>
            <a:off x="0" y="1412875"/>
            <a:ext cx="9144000" cy="5445125"/>
          </a:xfrm>
        </p:spPr>
        <p:txBody>
          <a:bodyPr vert="horz" wrap="square" lIns="91440" tIns="45720" rIns="91440" bIns="45720" numCol="1" anchor="t" anchorCtr="0" compatLnSpc="1"/>
          <a:lstStyle/>
          <a:p>
            <a:pPr>
              <a:buClr>
                <a:schemeClr val="accent2"/>
              </a:buClr>
              <a:buSzPct val="60000"/>
              <a:buFont typeface="Arial" panose="020B0604020202020204" pitchFamily="34" charset="0"/>
              <a:buChar char="•"/>
            </a:pPr>
            <a:r>
              <a:rPr lang="el-GR" altLang="el-GR" sz="2800" dirty="0">
                <a:latin typeface="Times New Roman" panose="02020603050405020304" pitchFamily="18" charset="0"/>
                <a:cs typeface="Times New Roman" panose="02020603050405020304" pitchFamily="18" charset="0"/>
              </a:rPr>
              <a:t>Ως </a:t>
            </a:r>
            <a:r>
              <a:rPr lang="el-GR" altLang="el-GR" sz="2800" b="1" dirty="0">
                <a:latin typeface="Times New Roman" panose="02020603050405020304" pitchFamily="18" charset="0"/>
                <a:cs typeface="Times New Roman" panose="02020603050405020304" pitchFamily="18" charset="0"/>
              </a:rPr>
              <a:t>πρωτοτυπικό</a:t>
            </a:r>
            <a:r>
              <a:rPr lang="el-GR"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αφηγηματικό κείμενο </a:t>
            </a:r>
            <a:r>
              <a:rPr lang="el-GR" altLang="el-GR" sz="2800" dirty="0">
                <a:latin typeface="Times New Roman" panose="02020603050405020304" pitchFamily="18" charset="0"/>
                <a:cs typeface="Times New Roman" panose="02020603050405020304" pitchFamily="18" charset="0"/>
              </a:rPr>
              <a:t>μπορούμε να θεωρήσουμε εκείνο το κείμενο που αναφέρεται σε μια </a:t>
            </a:r>
            <a:r>
              <a:rPr lang="el-GR" altLang="el-GR" sz="2800" b="1" dirty="0">
                <a:latin typeface="Times New Roman" panose="02020603050405020304" pitchFamily="18" charset="0"/>
                <a:cs typeface="Times New Roman" panose="02020603050405020304" pitchFamily="18" charset="0"/>
              </a:rPr>
              <a:t>μη αναμενόμενη</a:t>
            </a:r>
            <a:r>
              <a:rPr lang="el-GR" altLang="el-GR" sz="2800" dirty="0">
                <a:latin typeface="Times New Roman" panose="02020603050405020304" pitchFamily="18" charset="0"/>
                <a:cs typeface="Times New Roman" panose="02020603050405020304" pitchFamily="18" charset="0"/>
              </a:rPr>
              <a:t>, με βάση τις αξίες και παραδοχές μιας πολιτισμικής ομάδας, </a:t>
            </a:r>
            <a:r>
              <a:rPr lang="el-GR" altLang="el-GR" sz="2800" b="1" dirty="0">
                <a:latin typeface="Times New Roman" panose="02020603050405020304" pitchFamily="18" charset="0"/>
                <a:cs typeface="Times New Roman" panose="02020603050405020304" pitchFamily="18" charset="0"/>
              </a:rPr>
              <a:t>διαδοχή </a:t>
            </a:r>
            <a:r>
              <a:rPr lang="en-US" altLang="el-GR" sz="2800" b="1" dirty="0">
                <a:latin typeface="Times New Roman" panose="02020603050405020304" pitchFamily="18" charset="0"/>
                <a:cs typeface="Times New Roman" panose="02020603050405020304" pitchFamily="18" charset="0"/>
              </a:rPr>
              <a:t>(</a:t>
            </a:r>
            <a:r>
              <a:rPr lang="el-GR" altLang="el-GR" sz="2800" b="1" dirty="0">
                <a:latin typeface="Times New Roman" panose="02020603050405020304" pitchFamily="18" charset="0"/>
                <a:cs typeface="Times New Roman" panose="02020603050405020304" pitchFamily="18" charset="0"/>
              </a:rPr>
              <a:t>παρελθοντικών</a:t>
            </a:r>
            <a:r>
              <a:rPr lang="en-US" altLang="el-GR" sz="2800" b="1" dirty="0">
                <a:latin typeface="Times New Roman" panose="02020603050405020304" pitchFamily="18" charset="0"/>
                <a:cs typeface="Times New Roman" panose="02020603050405020304" pitchFamily="18" charset="0"/>
              </a:rPr>
              <a:t>)</a:t>
            </a:r>
            <a:r>
              <a:rPr lang="el-GR" altLang="el-GR" sz="2800" b="1" dirty="0">
                <a:latin typeface="Times New Roman" panose="02020603050405020304" pitchFamily="18" charset="0"/>
                <a:cs typeface="Times New Roman" panose="02020603050405020304" pitchFamily="18" charset="0"/>
              </a:rPr>
              <a:t> γεγονότων </a:t>
            </a:r>
            <a:r>
              <a:rPr lang="el-GR" altLang="el-GR" sz="2800" dirty="0">
                <a:latin typeface="Times New Roman" panose="02020603050405020304" pitchFamily="18" charset="0"/>
                <a:cs typeface="Times New Roman" panose="02020603050405020304" pitchFamily="18" charset="0"/>
              </a:rPr>
              <a:t>(</a:t>
            </a:r>
            <a:r>
              <a:rPr lang="en-US" altLang="el-GR" sz="2800" dirty="0">
                <a:latin typeface="Times New Roman" panose="02020603050405020304" pitchFamily="18" charset="0"/>
                <a:cs typeface="Times New Roman" panose="02020603050405020304" pitchFamily="18" charset="0"/>
              </a:rPr>
              <a:t>Labov 1972).</a:t>
            </a:r>
          </a:p>
          <a:p>
            <a:pPr algn="just">
              <a:buClr>
                <a:schemeClr val="accent2"/>
              </a:buClr>
              <a:buSzPct val="60000"/>
              <a:buFont typeface="Arial" panose="020B0604020202020204" pitchFamily="34" charset="0"/>
              <a:buChar char="•"/>
            </a:pPr>
            <a:r>
              <a:rPr lang="en-US" altLang="x-none" sz="2400" b="1" dirty="0">
                <a:latin typeface="Times New Roman" panose="02020603050405020304" pitchFamily="18" charset="0"/>
                <a:cs typeface="Times New Roman" panose="02020603050405020304" pitchFamily="18" charset="0"/>
              </a:rPr>
              <a:t>R</a:t>
            </a:r>
            <a:r>
              <a:rPr sz="2400" b="1" dirty="0">
                <a:latin typeface="Times New Roman" panose="02020603050405020304" pitchFamily="18" charset="0"/>
                <a:cs typeface="Times New Roman" panose="02020603050405020304" pitchFamily="18" charset="0"/>
              </a:rPr>
              <a:t>. </a:t>
            </a:r>
            <a:r>
              <a:rPr lang="en-US" altLang="x-none" sz="2400" b="1" dirty="0">
                <a:latin typeface="Times New Roman" panose="02020603050405020304" pitchFamily="18" charset="0"/>
                <a:cs typeface="Times New Roman" panose="02020603050405020304" pitchFamily="18" charset="0"/>
              </a:rPr>
              <a:t>Bauman</a:t>
            </a:r>
            <a:r>
              <a:rPr sz="2400" b="1" dirty="0">
                <a:latin typeface="Times New Roman" panose="02020603050405020304" pitchFamily="18" charset="0"/>
                <a:cs typeface="Times New Roman" panose="02020603050405020304" pitchFamily="18" charset="0"/>
              </a:rPr>
              <a:t> (1986: 5)</a:t>
            </a:r>
            <a:r>
              <a:rPr lang="en-US" altLang="x-none" sz="2400" b="1" dirty="0">
                <a:latin typeface="Times New Roman" panose="02020603050405020304" pitchFamily="18" charset="0"/>
                <a:cs typeface="Times New Roman" panose="02020603050405020304" pitchFamily="18" charset="0"/>
              </a:rPr>
              <a:t>:</a:t>
            </a:r>
          </a:p>
          <a:p>
            <a:pPr algn="just">
              <a:buClr>
                <a:schemeClr val="accent2"/>
              </a:buClr>
              <a:buSzPct val="60000"/>
              <a:buFont typeface="Wingdings" panose="05000000000000000000" pitchFamily="2" charset="2"/>
              <a:buNone/>
            </a:pPr>
            <a:r>
              <a:rPr lang="en-US" sz="2400" i="1" dirty="0">
                <a:latin typeface="Times New Roman" panose="02020603050405020304" pitchFamily="18" charset="0"/>
                <a:cs typeface="Times New Roman" panose="02020603050405020304" pitchFamily="18" charset="0"/>
              </a:rPr>
              <a:t>	</a:t>
            </a:r>
            <a:r>
              <a:rPr sz="2400" i="1" dirty="0">
                <a:latin typeface="Times New Roman" panose="02020603050405020304" pitchFamily="18" charset="0"/>
                <a:cs typeface="Times New Roman" panose="02020603050405020304" pitchFamily="18" charset="0"/>
              </a:rPr>
              <a:t>τα γεγονότα δεν αποτελούν εξωτερικά ακατέργαστα υλικά από τα οποία συγκροτούνται οι αφηγήσεις, αλλά μάλλον το αντίθετο συμβαίνει: τα γεγονότα αποσπώνται από την αφήγηση. Οι αφηγηματικές δομές με σημασία είναι αυτές που δίνουν συνεκτικότητα στην εκ μέρους μας κατανόηση των γεγονότων. </a:t>
            </a:r>
          </a:p>
          <a:p>
            <a:pPr algn="just">
              <a:buClr>
                <a:schemeClr val="accent2"/>
              </a:buClr>
              <a:buSzPct val="60000"/>
              <a:buFont typeface="Wingdings" panose="05000000000000000000" pitchFamily="2" charset="2"/>
              <a:buNone/>
            </a:pPr>
            <a:r>
              <a:rPr lang="el-GR" altLang="el-GR" sz="2400" i="1" dirty="0">
                <a:latin typeface="Times New Roman" panose="02020603050405020304" pitchFamily="18" charset="0"/>
                <a:cs typeface="Times New Roman" panose="02020603050405020304" pitchFamily="18" charset="0"/>
                <a:sym typeface="Wingdings" panose="05000000000000000000" pitchFamily="2" charset="2"/>
              </a:rPr>
              <a:t></a:t>
            </a:r>
            <a:r>
              <a:rPr lang="el-GR" altLang="el-GR" sz="2000" b="1" i="1" dirty="0">
                <a:latin typeface="Times New Roman" panose="02020603050405020304" pitchFamily="18" charset="0"/>
                <a:cs typeface="Times New Roman" panose="02020603050405020304" pitchFamily="18" charset="0"/>
              </a:rPr>
              <a:t>Δεν είναι τα γεγονότα που συγκροτούν την αφήγηση, αλλά η αφήγηση την πραγματικότητα </a:t>
            </a:r>
            <a:r>
              <a:rPr lang="el-GR" altLang="el-GR" sz="2000" dirty="0">
                <a:latin typeface="Times New Roman" panose="02020603050405020304" pitchFamily="18" charset="0"/>
                <a:cs typeface="Times New Roman" panose="02020603050405020304" pitchFamily="18" charset="0"/>
              </a:rPr>
              <a:t>σε σχέση με τη στόχευση του αφηγητή</a:t>
            </a:r>
          </a:p>
          <a:p>
            <a:pPr>
              <a:buClr>
                <a:schemeClr val="accent2"/>
              </a:buClr>
              <a:buSzPct val="60000"/>
              <a:buFont typeface="Arial" panose="020B0604020202020204" pitchFamily="34" charset="0"/>
              <a:buChar char="•"/>
            </a:pPr>
            <a:endParaRPr lang="el-GR" altLang="el-GR"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099"/>
            <a:ext cx="8424936" cy="1054101"/>
          </a:xfrm>
        </p:spPr>
        <p:txBody>
          <a:bodyPr/>
          <a:lstStyle/>
          <a:p>
            <a:pPr algn="ctr"/>
            <a:r>
              <a:rPr lang="el-GR" b="1" dirty="0">
                <a:latin typeface="Times New Roman" panose="02020603050405020304" pitchFamily="18" charset="0"/>
                <a:cs typeface="Times New Roman" panose="02020603050405020304" pitchFamily="18" charset="0"/>
              </a:rPr>
              <a:t>Δομικά σ</a:t>
            </a:r>
            <a:r>
              <a:rPr lang="en-US" sz="4400" b="1" dirty="0" err="1">
                <a:latin typeface="Times New Roman" panose="02020603050405020304" pitchFamily="18" charset="0"/>
                <a:cs typeface="Times New Roman" panose="02020603050405020304" pitchFamily="18" charset="0"/>
              </a:rPr>
              <a:t>υστ</a:t>
            </a:r>
            <a:r>
              <a:rPr lang="en-US" sz="4400" b="1" dirty="0">
                <a:latin typeface="Times New Roman" panose="02020603050405020304" pitchFamily="18" charset="0"/>
                <a:cs typeface="Times New Roman" panose="02020603050405020304" pitchFamily="18" charset="0"/>
              </a:rPr>
              <a:t>ατικά αφήγησης</a:t>
            </a:r>
            <a:r>
              <a:rPr lang="el-GR" sz="4400" b="1" dirty="0">
                <a:latin typeface="Times New Roman" panose="02020603050405020304" pitchFamily="18" charset="0"/>
                <a:cs typeface="Times New Roman" panose="02020603050405020304" pitchFamily="18" charset="0"/>
              </a:rPr>
              <a:t> </a:t>
            </a:r>
            <a:br>
              <a:rPr lang="el-GR" sz="4400" b="1"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a:t>
            </a:r>
            <a:r>
              <a:rPr lang="en-US" altLang="el-GR" sz="3200" dirty="0" err="1">
                <a:latin typeface="Times New Roman" panose="02020603050405020304" pitchFamily="18" charset="0"/>
                <a:cs typeface="Times New Roman" panose="02020603050405020304" pitchFamily="18" charset="0"/>
              </a:rPr>
              <a:t>Labov</a:t>
            </a:r>
            <a:r>
              <a:rPr lang="en-US" altLang="el-GR" sz="3200" dirty="0">
                <a:latin typeface="Times New Roman" panose="02020603050405020304" pitchFamily="18" charset="0"/>
                <a:cs typeface="Times New Roman" panose="02020603050405020304" pitchFamily="18" charset="0"/>
              </a:rPr>
              <a:t> 1972)</a:t>
            </a:r>
            <a:endParaRPr lang="en-US" sz="3200" dirty="0"/>
          </a:p>
        </p:txBody>
      </p:sp>
      <p:sp>
        <p:nvSpPr>
          <p:cNvPr id="3" name="Content Placeholder 2"/>
          <p:cNvSpPr>
            <a:spLocks noGrp="1"/>
          </p:cNvSpPr>
          <p:nvPr>
            <p:ph sz="quarter" idx="1"/>
          </p:nvPr>
        </p:nvSpPr>
        <p:spPr>
          <a:xfrm>
            <a:off x="107504" y="1484785"/>
            <a:ext cx="8891716" cy="5208116"/>
          </a:xfrm>
        </p:spPr>
        <p:txBody>
          <a:bodyPr/>
          <a:lstStyle/>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2000" b="1" dirty="0" err="1">
                <a:latin typeface="Times New Roman" panose="02020603050405020304" pitchFamily="18" charset="0"/>
                <a:cs typeface="Times New Roman" panose="02020603050405020304" pitchFamily="18" charset="0"/>
              </a:rPr>
              <a:t>Περίληψη</a:t>
            </a:r>
            <a:r>
              <a:rPr lang="en-US" sz="2000" dirty="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Απ</a:t>
            </a:r>
            <a:r>
              <a:rPr lang="en-US" sz="2000" dirty="0" err="1">
                <a:latin typeface="Times New Roman" panose="02020603050405020304" pitchFamily="18" charset="0"/>
                <a:cs typeface="Times New Roman" panose="02020603050405020304" pitchFamily="18" charset="0"/>
              </a:rPr>
              <a:t>άντηση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στο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ερώτημ</a:t>
            </a:r>
            <a:r>
              <a:rPr lang="en-US" sz="2000" dirty="0">
                <a:latin typeface="Times New Roman" panose="02020603050405020304" pitchFamily="18" charset="0"/>
                <a:cs typeface="Times New Roman" panose="02020603050405020304" pitchFamily="18" charset="0"/>
              </a:rPr>
              <a:t>α «περί τίνος πρόκειται;.</a:t>
            </a:r>
          </a:p>
          <a:p>
            <a:endParaRPr lang="en-US" sz="2000" dirty="0">
              <a:latin typeface="Times New Roman" panose="02020603050405020304" pitchFamily="18" charset="0"/>
              <a:cs typeface="Times New Roman" panose="02020603050405020304" pitchFamily="18" charset="0"/>
            </a:endParaRPr>
          </a:p>
          <a:p>
            <a:pPr marL="0" indent="0">
              <a:buNone/>
            </a:pPr>
            <a:r>
              <a:rPr lang="en-US" sz="2000" b="1" dirty="0" err="1">
                <a:latin typeface="Times New Roman" panose="02020603050405020304" pitchFamily="18" charset="0"/>
                <a:cs typeface="Times New Roman" panose="02020603050405020304" pitchFamily="18" charset="0"/>
              </a:rPr>
              <a:t>Προσ</a:t>
            </a:r>
            <a:r>
              <a:rPr lang="en-US" sz="2000" b="1" dirty="0">
                <a:latin typeface="Times New Roman" panose="02020603050405020304" pitchFamily="18" charset="0"/>
                <a:cs typeface="Times New Roman" panose="02020603050405020304" pitchFamily="18" charset="0"/>
              </a:rPr>
              <a:t>ανατολισμός</a:t>
            </a:r>
            <a:r>
              <a:rPr lang="en-US" sz="2000" dirty="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Απ</a:t>
            </a:r>
            <a:r>
              <a:rPr lang="en-US" sz="2000" dirty="0" err="1">
                <a:latin typeface="Times New Roman" panose="02020603050405020304" pitchFamily="18" charset="0"/>
                <a:cs typeface="Times New Roman" panose="02020603050405020304" pitchFamily="18" charset="0"/>
              </a:rPr>
              <a:t>άντηση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στο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ερώτημ</a:t>
            </a:r>
            <a:r>
              <a:rPr lang="en-US" sz="2000" dirty="0">
                <a:latin typeface="Times New Roman" panose="02020603050405020304" pitchFamily="18" charset="0"/>
                <a:cs typeface="Times New Roman" panose="02020603050405020304" pitchFamily="18" charset="0"/>
              </a:rPr>
              <a:t>α «ποιος, τι, πότε, π</a:t>
            </a:r>
            <a:r>
              <a:rPr lang="el-GR" sz="2000" dirty="0" err="1">
                <a:latin typeface="Times New Roman" panose="02020603050405020304" pitchFamily="18" charset="0"/>
                <a:cs typeface="Times New Roman" panose="02020603050405020304" pitchFamily="18" charset="0"/>
              </a:rPr>
              <a:t>ού</a:t>
            </a:r>
            <a:r>
              <a:rPr lang="el-GR"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err="1">
                <a:latin typeface="Times New Roman" panose="02020603050405020304" pitchFamily="18" charset="0"/>
                <a:cs typeface="Times New Roman" panose="02020603050405020304" pitchFamily="18" charset="0"/>
              </a:rPr>
              <a:t>Εξέλιξη</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της</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δράσης</a:t>
            </a:r>
            <a:r>
              <a:rPr lang="en-US" sz="2000" b="1" dirty="0">
                <a:latin typeface="Times New Roman" panose="02020603050405020304" pitchFamily="18" charset="0"/>
                <a:cs typeface="Times New Roman" panose="02020603050405020304" pitchFamily="18" charset="0"/>
              </a:rPr>
              <a:t> /π</a:t>
            </a:r>
            <a:r>
              <a:rPr lang="en-US" sz="2000" b="1" dirty="0" err="1">
                <a:latin typeface="Times New Roman" panose="02020603050405020304" pitchFamily="18" charset="0"/>
                <a:cs typeface="Times New Roman" panose="02020603050405020304" pitchFamily="18" charset="0"/>
              </a:rPr>
              <a:t>ράξη</a:t>
            </a:r>
            <a:r>
              <a:rPr lang="en-US" sz="2000" b="1" dirty="0">
                <a:latin typeface="Times New Roman" panose="02020603050405020304" pitchFamily="18" charset="0"/>
                <a:cs typeface="Times New Roman" panose="02020603050405020304" pitchFamily="18" charset="0"/>
              </a:rPr>
              <a:t> επιπ</a:t>
            </a:r>
            <a:r>
              <a:rPr lang="en-US" sz="2000" b="1" dirty="0" err="1">
                <a:latin typeface="Times New Roman" panose="02020603050405020304" pitchFamily="18" charset="0"/>
                <a:cs typeface="Times New Roman" panose="02020603050405020304" pitchFamily="18" charset="0"/>
              </a:rPr>
              <a:t>λοκής</a:t>
            </a:r>
            <a:r>
              <a:rPr lang="en-US" sz="2000" dirty="0">
                <a:latin typeface="Times New Roman" panose="02020603050405020304" pitchFamily="18" charset="0"/>
                <a:cs typeface="Times New Roman" panose="02020603050405020304" pitchFamily="18" charset="0"/>
              </a:rPr>
              <a:t>: </a:t>
            </a:r>
            <a:r>
              <a:rPr lang="en-US" sz="2000" dirty="0">
                <a:highlight>
                  <a:srgbClr val="FFFF00"/>
                </a:highlight>
                <a:latin typeface="Times New Roman" panose="02020603050405020304" pitchFamily="18" charset="0"/>
                <a:cs typeface="Times New Roman" panose="02020603050405020304" pitchFamily="18" charset="0"/>
              </a:rPr>
              <a:t>Απ</a:t>
            </a:r>
            <a:r>
              <a:rPr lang="en-US" sz="2000" dirty="0" err="1">
                <a:highlight>
                  <a:srgbClr val="FFFF00"/>
                </a:highlight>
                <a:latin typeface="Times New Roman" panose="02020603050405020304" pitchFamily="18" charset="0"/>
                <a:cs typeface="Times New Roman" panose="02020603050405020304" pitchFamily="18" charset="0"/>
              </a:rPr>
              <a:t>άντηση</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err="1">
                <a:highlight>
                  <a:srgbClr val="FFFF00"/>
                </a:highlight>
                <a:latin typeface="Times New Roman" panose="02020603050405020304" pitchFamily="18" charset="0"/>
                <a:cs typeface="Times New Roman" panose="02020603050405020304" pitchFamily="18" charset="0"/>
              </a:rPr>
              <a:t>στο</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err="1">
                <a:highlight>
                  <a:srgbClr val="FFFF00"/>
                </a:highlight>
                <a:latin typeface="Times New Roman" panose="02020603050405020304" pitchFamily="18" charset="0"/>
                <a:cs typeface="Times New Roman" panose="02020603050405020304" pitchFamily="18" charset="0"/>
              </a:rPr>
              <a:t>ερώτημ</a:t>
            </a:r>
            <a:r>
              <a:rPr lang="en-US" sz="2000" dirty="0">
                <a:highlight>
                  <a:srgbClr val="FFFF00"/>
                </a:highlight>
                <a:latin typeface="Times New Roman" panose="02020603050405020304" pitchFamily="18" charset="0"/>
                <a:cs typeface="Times New Roman" panose="02020603050405020304" pitchFamily="18" charset="0"/>
              </a:rPr>
              <a:t>α «και μετά τι έγινε;»</a:t>
            </a:r>
            <a:endParaRPr lang="el-GR"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Απ</a:t>
            </a:r>
            <a:r>
              <a:rPr lang="en-US" sz="2000" b="1" dirty="0" err="1">
                <a:latin typeface="Times New Roman" panose="02020603050405020304" pitchFamily="18" charset="0"/>
                <a:cs typeface="Times New Roman" panose="02020603050405020304" pitchFamily="18" charset="0"/>
              </a:rPr>
              <a:t>οτελέσμ</a:t>
            </a:r>
            <a:r>
              <a:rPr lang="en-US" sz="2000" b="1" dirty="0">
                <a:latin typeface="Times New Roman" panose="02020603050405020304" pitchFamily="18" charset="0"/>
                <a:cs typeface="Times New Roman" panose="02020603050405020304" pitchFamily="18" charset="0"/>
              </a:rPr>
              <a:t>ατα</a:t>
            </a:r>
            <a:r>
              <a:rPr lang="en-US" sz="2000" dirty="0">
                <a:latin typeface="Times New Roman" panose="02020603050405020304" pitchFamily="18" charset="0"/>
                <a:cs typeface="Times New Roman" panose="02020603050405020304" pitchFamily="18" charset="0"/>
              </a:rPr>
              <a:t>: Απάντηση στο ερώτημα «τελικά τι έγινε;»</a:t>
            </a:r>
          </a:p>
          <a:p>
            <a:pPr marL="0" indent="0">
              <a:buNone/>
            </a:pPr>
            <a:endParaRPr lang="el-GR" sz="2000" dirty="0">
              <a:latin typeface="Times New Roman" panose="02020603050405020304" pitchFamily="18" charset="0"/>
              <a:cs typeface="Times New Roman" panose="02020603050405020304" pitchFamily="18" charset="0"/>
            </a:endParaRPr>
          </a:p>
          <a:p>
            <a:pPr marL="0" indent="0">
              <a:buNone/>
            </a:pPr>
            <a:r>
              <a:rPr lang="en-US" sz="2000" b="1" dirty="0" err="1">
                <a:latin typeface="Times New Roman" panose="02020603050405020304" pitchFamily="18" charset="0"/>
                <a:cs typeface="Times New Roman" panose="02020603050405020304" pitchFamily="18" charset="0"/>
              </a:rPr>
              <a:t>Κλείσιμο</a:t>
            </a: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a:t>
            </a:r>
            <a:r>
              <a:rPr lang="en-US" sz="2000" dirty="0" err="1">
                <a:latin typeface="Times New Roman" panose="02020603050405020304" pitchFamily="18" charset="0"/>
                <a:cs typeface="Times New Roman" panose="02020603050405020304" pitchFamily="18" charset="0"/>
              </a:rPr>
              <a:t>λοκλήρωση</a:t>
            </a:r>
            <a:r>
              <a:rPr lang="en-US" sz="2000" dirty="0">
                <a:latin typeface="Times New Roman" panose="02020603050405020304" pitchFamily="18" charset="0"/>
                <a:cs typeface="Times New Roman" panose="02020603050405020304" pitchFamily="18" charset="0"/>
              </a:rPr>
              <a:t> της ιστορίας του με εκφράσεις που συνοψίζουν </a:t>
            </a:r>
            <a:r>
              <a:rPr lang="el-GR" sz="2000" dirty="0">
                <a:latin typeface="Times New Roman" panose="02020603050405020304" pitchFamily="18" charset="0"/>
                <a:cs typeface="Times New Roman" panose="02020603050405020304" pitchFamily="18" charset="0"/>
              </a:rPr>
              <a:t>τα </a:t>
            </a:r>
            <a:r>
              <a:rPr lang="en-US" sz="2000" dirty="0" err="1">
                <a:latin typeface="Times New Roman" panose="02020603050405020304" pitchFamily="18" charset="0"/>
                <a:cs typeface="Times New Roman" panose="02020603050405020304" pitchFamily="18" charset="0"/>
              </a:rPr>
              <a:t>όσ</a:t>
            </a:r>
            <a:r>
              <a:rPr lang="en-US" sz="2000" dirty="0">
                <a:latin typeface="Times New Roman" panose="02020603050405020304" pitchFamily="18" charset="0"/>
                <a:cs typeface="Times New Roman" panose="02020603050405020304" pitchFamily="18" charset="0"/>
              </a:rPr>
              <a:t>α ήδη </a:t>
            </a:r>
            <a:r>
              <a:rPr lang="el-GR" sz="2000" dirty="0">
                <a:latin typeface="Times New Roman" panose="02020603050405020304" pitchFamily="18" charset="0"/>
                <a:cs typeface="Times New Roman" panose="02020603050405020304" pitchFamily="18" charset="0"/>
              </a:rPr>
              <a:t>ειπώθηκαν</a:t>
            </a:r>
            <a:endParaRPr lang="en-US" sz="2000" dirty="0">
              <a:latin typeface="Times New Roman" panose="02020603050405020304" pitchFamily="18" charset="0"/>
              <a:cs typeface="Times New Roman" panose="02020603050405020304" pitchFamily="18" charset="0"/>
            </a:endParaRPr>
          </a:p>
          <a:p>
            <a:pPr marL="0" indent="0">
              <a:buNone/>
            </a:pPr>
            <a:endParaRPr lang="el-GR" sz="2000" dirty="0">
              <a:latin typeface="Times New Roman" panose="02020603050405020304" pitchFamily="18" charset="0"/>
              <a:cs typeface="Times New Roman" panose="02020603050405020304" pitchFamily="18" charset="0"/>
            </a:endParaRPr>
          </a:p>
          <a:p>
            <a:pPr marL="0" indent="0">
              <a:buNone/>
            </a:pPr>
            <a:r>
              <a:rPr lang="en-US" sz="2000" b="1" dirty="0" err="1">
                <a:latin typeface="Times New Roman" panose="02020603050405020304" pitchFamily="18" charset="0"/>
                <a:cs typeface="Times New Roman" panose="02020603050405020304" pitchFamily="18" charset="0"/>
              </a:rPr>
              <a:t>Αξιολόγηση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Δίνετ</a:t>
            </a:r>
            <a:r>
              <a:rPr lang="en-US" sz="2000" dirty="0">
                <a:latin typeface="Times New Roman" panose="02020603050405020304" pitchFamily="18" charset="0"/>
                <a:cs typeface="Times New Roman" panose="02020603050405020304" pitchFamily="18" charset="0"/>
              </a:rPr>
              <a:t>αι απάντηση στο ερώτημα «γιατί μου το λες αυτό;</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hasCustomPrompt="1"/>
          </p:nvPr>
        </p:nvSpPr>
        <p:spPr>
          <a:xfrm>
            <a:off x="323850" y="188913"/>
            <a:ext cx="8442325" cy="936625"/>
          </a:xfrm>
        </p:spPr>
        <p:txBody>
          <a:bodyPr vert="horz" wrap="square" lIns="91440" tIns="45720" rIns="91440" bIns="45720" anchor="ctr" anchorCtr="0"/>
          <a:lstStyle/>
          <a:p>
            <a:pPr algn="ctr"/>
            <a:br>
              <a:rPr lang="el-GR" altLang="el-GR" b="1" dirty="0"/>
            </a:br>
            <a:r>
              <a:rPr lang="el-GR" altLang="el-GR" b="1" dirty="0">
                <a:latin typeface="Times New Roman" panose="02020603050405020304" pitchFamily="18" charset="0"/>
                <a:cs typeface="Times New Roman" panose="02020603050405020304" pitchFamily="18" charset="0"/>
              </a:rPr>
              <a:t>Κεντρικός σ</a:t>
            </a:r>
            <a:r>
              <a:rPr lang="el-GR" altLang="el-GR" sz="4000" b="1" dirty="0">
                <a:latin typeface="Times New Roman" panose="02020603050405020304" pitchFamily="18" charset="0"/>
                <a:cs typeface="Times New Roman" panose="02020603050405020304" pitchFamily="18" charset="0"/>
              </a:rPr>
              <a:t>τόχος </a:t>
            </a:r>
            <a:r>
              <a:rPr lang="en-US" altLang="el-GR" sz="4000" b="1" dirty="0">
                <a:latin typeface="Times New Roman" panose="02020603050405020304" pitchFamily="18" charset="0"/>
                <a:cs typeface="Times New Roman" panose="02020603050405020304" pitchFamily="18" charset="0"/>
              </a:rPr>
              <a:t>TRACE</a:t>
            </a:r>
            <a:br>
              <a:rPr lang="el-GR" altLang="el-GR" dirty="0"/>
            </a:br>
            <a:endParaRPr lang="el-GR" altLang="el-GR" dirty="0"/>
          </a:p>
        </p:txBody>
      </p:sp>
      <p:sp>
        <p:nvSpPr>
          <p:cNvPr id="23555" name="Θέση περιεχομένου 2"/>
          <p:cNvSpPr>
            <a:spLocks noGrp="1"/>
          </p:cNvSpPr>
          <p:nvPr>
            <p:ph sz="quarter" idx="1" hasCustomPrompt="1"/>
          </p:nvPr>
        </p:nvSpPr>
        <p:spPr bwMode="auto">
          <a:xfrm>
            <a:off x="0" y="2132856"/>
            <a:ext cx="9036050" cy="4536232"/>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1" fontAlgn="base" latinLnBrk="0" hangingPunct="1">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l-GR"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Ανίχνευση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ρατσιστικών</a:t>
            </a:r>
            <a:r>
              <a:rPr kumimoji="0" lang="el-GR" altLang="el-GR"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θέσεων και στάσεων σε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κείμενα</a:t>
            </a:r>
            <a:r>
              <a:rPr kumimoji="0" lang="el-GR" altLang="el-GR"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600" b="0"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εμφανώς δηλωμένα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ως </a:t>
            </a:r>
            <a:r>
              <a:rPr kumimoji="0" lang="el-GR" altLang="el-GR" sz="3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αντι</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-ρατσιστικά</a:t>
            </a:r>
            <a:r>
              <a:rPr kumimoji="0" lang="el-GR" altLang="el-GR"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1" fontAlgn="base" latinLnBrk="0" hangingPunct="1">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l-GR"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Ανίχνευση </a:t>
            </a:r>
            <a:r>
              <a:rPr kumimoji="0" lang="el-GR" altLang="el-GR" sz="36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ρευστού </a:t>
            </a:r>
            <a:r>
              <a:rPr kumimoji="0" lang="en-US"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αμφίσημου και καλυμμένου)</a:t>
            </a:r>
            <a:r>
              <a:rPr kumimoji="0" lang="el-GR" altLang="el-GR" sz="36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36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ρατσισμού</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40080" marR="0" lvl="1" indent="-273050" algn="l" defTabSz="914400" rtl="0" eaLnBrk="1" fontAlgn="base" latinLnBrk="0" hangingPunct="1">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l-GR" sz="3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Ποιο είναι το κεντρικό χαρακτηριστικό του; </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hasCustomPrompt="1"/>
          </p:nvPr>
        </p:nvSpPr>
        <p:spPr>
          <a:xfrm>
            <a:off x="107950" y="115888"/>
            <a:ext cx="8928100" cy="1009650"/>
          </a:xfrm>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Ρευστός ρατσισμός </a:t>
            </a:r>
            <a:r>
              <a:rPr lang="en-US" altLang="el-GR" sz="2400" dirty="0">
                <a:latin typeface="Times New Roman" panose="02020603050405020304" pitchFamily="18" charset="0"/>
                <a:cs typeface="Times New Roman" panose="02020603050405020304" pitchFamily="18" charset="0"/>
              </a:rPr>
              <a:t>Weaver</a:t>
            </a:r>
            <a:r>
              <a:rPr lang="el-GR" altLang="el-GR" sz="2400" dirty="0">
                <a:latin typeface="Times New Roman" panose="02020603050405020304" pitchFamily="18" charset="0"/>
                <a:cs typeface="Times New Roman" panose="02020603050405020304" pitchFamily="18" charset="0"/>
              </a:rPr>
              <a:t> (2016: 63-64) </a:t>
            </a:r>
            <a:endParaRPr lang="el-GR" altLang="el-GR" sz="2400" dirty="0">
              <a:latin typeface="Times New Roman" panose="02020603050405020304" pitchFamily="18" charset="0"/>
              <a:ea typeface="Times New Roman" panose="02020603050405020304" pitchFamily="18" charset="0"/>
            </a:endParaRPr>
          </a:p>
        </p:txBody>
      </p:sp>
      <p:sp>
        <p:nvSpPr>
          <p:cNvPr id="21507" name="Θέση περιεχομένου 2"/>
          <p:cNvSpPr>
            <a:spLocks noGrp="1"/>
          </p:cNvSpPr>
          <p:nvPr>
            <p:ph sz="quarter" idx="1" hasCustomPrompt="1"/>
          </p:nvPr>
        </p:nvSpPr>
        <p:spPr>
          <a:xfrm>
            <a:off x="107950" y="1412776"/>
            <a:ext cx="9036050" cy="5445223"/>
          </a:xfrm>
        </p:spPr>
        <p:txBody>
          <a:bodyPr vert="horz" wrap="square" lIns="91440" tIns="45720" rIns="91440" bIns="45720" anchor="t" anchorCtr="0"/>
          <a:lstStyle/>
          <a:p>
            <a:pPr>
              <a:buClr>
                <a:schemeClr val="accent2"/>
              </a:buClr>
              <a:buSzPct val="60000"/>
              <a:buFont typeface="Arial" panose="020B0604020202020204" pitchFamily="34" charset="0"/>
              <a:buChar char="•"/>
            </a:pPr>
            <a:r>
              <a:rPr lang="el-GR" altLang="el-GR" sz="3200" b="1" dirty="0">
                <a:latin typeface="Times New Roman" panose="02020603050405020304" pitchFamily="18" charset="0"/>
                <a:cs typeface="Times New Roman" panose="02020603050405020304" pitchFamily="18" charset="0"/>
              </a:rPr>
              <a:t>«Δεν</a:t>
            </a:r>
            <a:r>
              <a:rPr lang="el-GR" altLang="el-GR" sz="3200" dirty="0">
                <a:latin typeface="Times New Roman" panose="02020603050405020304" pitchFamily="18" charset="0"/>
                <a:cs typeface="Times New Roman" panose="02020603050405020304" pitchFamily="18" charset="0"/>
              </a:rPr>
              <a:t> παράγει μια </a:t>
            </a:r>
            <a:r>
              <a:rPr lang="el-GR" altLang="el-GR" sz="3200" b="1" dirty="0">
                <a:latin typeface="Times New Roman" panose="02020603050405020304" pitchFamily="18" charset="0"/>
                <a:cs typeface="Times New Roman" panose="02020603050405020304" pitchFamily="18" charset="0"/>
              </a:rPr>
              <a:t>μονολιθική ρατσιστική ανάγνωση </a:t>
            </a:r>
            <a:r>
              <a:rPr lang="el-GR" altLang="el-GR" sz="2400" dirty="0">
                <a:latin typeface="Times New Roman" panose="02020603050405020304" pitchFamily="18" charset="0"/>
                <a:cs typeface="Times New Roman" panose="02020603050405020304" pitchFamily="18" charset="0"/>
              </a:rPr>
              <a:t>[σ’ ένα αντιρατσιστικό κείμενο]</a:t>
            </a:r>
            <a:r>
              <a:rPr lang="el-GR" altLang="el-GR" sz="3200" dirty="0">
                <a:latin typeface="Times New Roman" panose="02020603050405020304" pitchFamily="18" charset="0"/>
                <a:cs typeface="Times New Roman" panose="02020603050405020304" pitchFamily="18" charset="0"/>
              </a:rPr>
              <a:t>,</a:t>
            </a:r>
          </a:p>
          <a:p>
            <a:pPr lvl="1">
              <a:buClr>
                <a:schemeClr val="accent1"/>
              </a:buClr>
              <a:buSzPct val="70000"/>
              <a:buFont typeface="Arial" panose="020B0604020202020204" pitchFamily="34" charset="0"/>
              <a:buChar char="•"/>
            </a:pPr>
            <a:r>
              <a:rPr lang="el-GR" altLang="el-GR" sz="2900" dirty="0">
                <a:latin typeface="Times New Roman" panose="02020603050405020304" pitchFamily="18" charset="0"/>
                <a:cs typeface="Times New Roman" panose="02020603050405020304" pitchFamily="18" charset="0"/>
              </a:rPr>
              <a:t>αλλά (</a:t>
            </a:r>
            <a:r>
              <a:rPr lang="el-GR" altLang="el-GR" sz="2900" dirty="0">
                <a:latin typeface="Times New Roman" panose="02020603050405020304" pitchFamily="18" charset="0"/>
                <a:ea typeface="Times New Roman" panose="02020603050405020304" pitchFamily="18" charset="0"/>
              </a:rPr>
              <a:t>…</a:t>
            </a:r>
            <a:r>
              <a:rPr lang="el-GR" altLang="el-GR" sz="2900"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ο ρατσισμός</a:t>
            </a:r>
            <a:r>
              <a:rPr lang="el-GR" altLang="el-GR" sz="2900" dirty="0">
                <a:latin typeface="Times New Roman" panose="02020603050405020304" pitchFamily="18" charset="0"/>
                <a:cs typeface="Times New Roman" panose="02020603050405020304" pitchFamily="18" charset="0"/>
              </a:rPr>
              <a:t>] κατασκευάζεται με πολύ περισσότερες πιθανότητες </a:t>
            </a:r>
            <a:r>
              <a:rPr lang="el-GR" altLang="el-GR" sz="3600" b="1" dirty="0">
                <a:solidFill>
                  <a:srgbClr val="FF0000"/>
                </a:solidFill>
                <a:latin typeface="Times New Roman" panose="02020603050405020304" pitchFamily="18" charset="0"/>
                <a:cs typeface="Times New Roman" panose="02020603050405020304" pitchFamily="18" charset="0"/>
              </a:rPr>
              <a:t>αμφισημίας</a:t>
            </a:r>
            <a:r>
              <a:rPr lang="el-GR" altLang="el-GR" sz="2900" dirty="0">
                <a:latin typeface="Times New Roman" panose="02020603050405020304" pitchFamily="18" charset="0"/>
                <a:cs typeface="Times New Roman" panose="02020603050405020304" pitchFamily="18" charset="0"/>
              </a:rPr>
              <a:t>. (</a:t>
            </a:r>
            <a:r>
              <a:rPr lang="el-GR" altLang="el-GR" sz="2900" dirty="0">
                <a:latin typeface="Times New Roman" panose="02020603050405020304" pitchFamily="18" charset="0"/>
                <a:ea typeface="Times New Roman" panose="02020603050405020304" pitchFamily="18" charset="0"/>
              </a:rPr>
              <a:t>…</a:t>
            </a:r>
            <a:r>
              <a:rPr lang="el-GR" altLang="el-GR" sz="2900" dirty="0">
                <a:latin typeface="Times New Roman" panose="02020603050405020304" pitchFamily="18" charset="0"/>
                <a:cs typeface="Times New Roman" panose="02020603050405020304" pitchFamily="18" charset="0"/>
              </a:rPr>
              <a:t>). </a:t>
            </a:r>
          </a:p>
          <a:p>
            <a:pPr>
              <a:buClr>
                <a:schemeClr val="accent2"/>
              </a:buClr>
              <a:buSzPct val="60000"/>
              <a:buFont typeface="Arial" panose="020B0604020202020204" pitchFamily="34" charset="0"/>
              <a:buChar char="•"/>
            </a:pPr>
            <a:r>
              <a:rPr lang="el-GR" altLang="el-GR" sz="3200" b="1" dirty="0">
                <a:latin typeface="Times New Roman" panose="02020603050405020304" pitchFamily="18" charset="0"/>
                <a:cs typeface="Times New Roman" panose="02020603050405020304" pitchFamily="18" charset="0"/>
              </a:rPr>
              <a:t>Δεν</a:t>
            </a:r>
            <a:r>
              <a:rPr lang="el-GR" altLang="el-GR" sz="3200" dirty="0">
                <a:latin typeface="Times New Roman" panose="02020603050405020304" pitchFamily="18" charset="0"/>
                <a:cs typeface="Times New Roman" panose="02020603050405020304" pitchFamily="18" charset="0"/>
              </a:rPr>
              <a:t> θα πρέπει να αντιμετωπίζεται ως ένα </a:t>
            </a:r>
            <a:r>
              <a:rPr lang="el-GR" altLang="el-GR" sz="3200" b="1" dirty="0">
                <a:latin typeface="Times New Roman" panose="02020603050405020304" pitchFamily="18" charset="0"/>
                <a:cs typeface="Times New Roman" panose="02020603050405020304" pitchFamily="18" charset="0"/>
              </a:rPr>
              <a:t>εξασθενημένο ή αμφισβητούμενο υπόλειμμα ρατσισμού</a:t>
            </a:r>
            <a:r>
              <a:rPr lang="el-GR" altLang="el-GR" sz="3200" dirty="0">
                <a:latin typeface="Times New Roman" panose="02020603050405020304" pitchFamily="18" charset="0"/>
                <a:cs typeface="Times New Roman" panose="02020603050405020304" pitchFamily="18" charset="0"/>
              </a:rPr>
              <a:t>, </a:t>
            </a:r>
          </a:p>
          <a:p>
            <a:pPr lvl="1">
              <a:buClr>
                <a:schemeClr val="accent1"/>
              </a:buClr>
              <a:buSzPct val="70000"/>
              <a:buFont typeface="Arial" panose="020B0604020202020204" pitchFamily="34" charset="0"/>
              <a:buChar char="•"/>
            </a:pPr>
            <a:r>
              <a:rPr lang="el-GR" altLang="el-GR" sz="2900" dirty="0">
                <a:latin typeface="Times New Roman" panose="02020603050405020304" pitchFamily="18" charset="0"/>
                <a:cs typeface="Times New Roman" panose="02020603050405020304" pitchFamily="18" charset="0"/>
              </a:rPr>
              <a:t>αλλά ως μία </a:t>
            </a:r>
            <a:r>
              <a:rPr lang="el-GR" altLang="el-GR" sz="2900" b="1" dirty="0">
                <a:latin typeface="Times New Roman" panose="02020603050405020304" pitchFamily="18" charset="0"/>
                <a:cs typeface="Times New Roman" panose="02020603050405020304" pitchFamily="18" charset="0"/>
              </a:rPr>
              <a:t>αμφίσημη</a:t>
            </a:r>
            <a:r>
              <a:rPr lang="el-GR" altLang="el-GR" sz="2900" dirty="0">
                <a:latin typeface="Times New Roman" panose="02020603050405020304" pitchFamily="18" charset="0"/>
                <a:cs typeface="Times New Roman" panose="02020603050405020304" pitchFamily="18" charset="0"/>
              </a:rPr>
              <a:t> μορφή </a:t>
            </a:r>
            <a:r>
              <a:rPr lang="el-GR" altLang="el-GR" sz="2900" i="1" dirty="0">
                <a:latin typeface="Times New Roman" panose="02020603050405020304" pitchFamily="18" charset="0"/>
                <a:cs typeface="Times New Roman" panose="02020603050405020304" pitchFamily="18" charset="0"/>
              </a:rPr>
              <a:t>που </a:t>
            </a:r>
            <a:r>
              <a:rPr lang="el-GR" altLang="el-GR" sz="2900" b="1" i="1" dirty="0">
                <a:latin typeface="Times New Roman" panose="02020603050405020304" pitchFamily="18" charset="0"/>
                <a:cs typeface="Times New Roman" panose="02020603050405020304" pitchFamily="18" charset="0"/>
              </a:rPr>
              <a:t>ενθαρρύνεται</a:t>
            </a:r>
            <a:r>
              <a:rPr lang="el-GR" altLang="el-GR" sz="2900" dirty="0">
                <a:latin typeface="Times New Roman" panose="02020603050405020304" pitchFamily="18" charset="0"/>
                <a:cs typeface="Times New Roman" panose="02020603050405020304" pitchFamily="18" charset="0"/>
              </a:rPr>
              <a:t> στις μέρες μας </a:t>
            </a:r>
            <a:r>
              <a:rPr lang="el-GR" altLang="el-GR" sz="2900" b="1" dirty="0">
                <a:solidFill>
                  <a:srgbClr val="FF0000"/>
                </a:solidFill>
                <a:latin typeface="Times New Roman" panose="02020603050405020304" pitchFamily="18" charset="0"/>
                <a:cs typeface="Times New Roman" panose="02020603050405020304" pitchFamily="18" charset="0"/>
              </a:rPr>
              <a:t>καθώς ελαχιστοποιεί ποικίλες άμυνες ενάντια σε ρατσιστικούς ισχυρισμούς</a:t>
            </a:r>
            <a:r>
              <a:rPr lang="el-GR" altLang="el-GR" sz="2900" dirty="0">
                <a:latin typeface="Times New Roman" panose="02020603050405020304" pitchFamily="18" charset="0"/>
                <a:cs typeface="Times New Roman" panose="02020603050405020304" pitchFamily="18" charset="0"/>
              </a:rPr>
              <a:t>».</a:t>
            </a:r>
          </a:p>
          <a:p>
            <a:pPr>
              <a:buClr>
                <a:schemeClr val="accent2"/>
              </a:buClr>
              <a:buSzPct val="60000"/>
              <a:buFont typeface="Wingdings" panose="05000000000000000000" pitchFamily="2" charset="2"/>
              <a:buChar char=""/>
            </a:pPr>
            <a:endParaRPr lang="el-GR" alt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hasCustomPrompt="1"/>
          </p:nvPr>
        </p:nvSpPr>
        <p:spPr>
          <a:xfrm>
            <a:off x="107950" y="0"/>
            <a:ext cx="8928100" cy="1196975"/>
          </a:xfrm>
        </p:spPr>
        <p:txBody>
          <a:bodyPr vert="horz" wrap="square" lIns="91440" tIns="45720" rIns="91440" bIns="45720" anchor="ctr" anchorCtr="0"/>
          <a:lstStyle/>
          <a:p>
            <a:pPr algn="ctr"/>
            <a:br>
              <a:rPr lang="el-GR" altLang="el-GR" dirty="0"/>
            </a:br>
            <a:br>
              <a:rPr lang="el-GR" altLang="el-GR" dirty="0"/>
            </a:br>
            <a:r>
              <a:rPr lang="el-GR" altLang="el-GR" b="1" dirty="0">
                <a:latin typeface="Times New Roman" panose="02020603050405020304" pitchFamily="18" charset="0"/>
                <a:cs typeface="Times New Roman" panose="02020603050405020304" pitchFamily="18" charset="0"/>
              </a:rPr>
              <a:t>Στόχος και εργαλεία ανάλυσης</a:t>
            </a:r>
            <a:br>
              <a:rPr lang="el-GR" altLang="el-GR" sz="2400" dirty="0"/>
            </a:br>
            <a:br>
              <a:rPr lang="el-GR" altLang="el-GR" dirty="0"/>
            </a:br>
            <a:endParaRPr lang="el-GR" altLang="el-GR" dirty="0"/>
          </a:p>
        </p:txBody>
      </p:sp>
      <p:sp>
        <p:nvSpPr>
          <p:cNvPr id="59395" name="Θέση περιεχομένου 2"/>
          <p:cNvSpPr>
            <a:spLocks noGrp="1"/>
          </p:cNvSpPr>
          <p:nvPr>
            <p:ph sz="quarter" idx="1" hasCustomPrompt="1"/>
          </p:nvPr>
        </p:nvSpPr>
        <p:spPr bwMode="auto">
          <a:xfrm>
            <a:off x="107950" y="1916832"/>
            <a:ext cx="8856538" cy="4752528"/>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just"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Ανίχνευση </a:t>
            </a:r>
            <a:r>
              <a:rPr kumimoji="0" lang="el-GR" altLang="el-GR"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ρευστού ρατσισμού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αντιρατσιστικά </a:t>
            </a:r>
            <a:r>
              <a:rPr kumimoji="0" lang="el-GR" altLang="el-GR" sz="28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μιντιακά</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αφηγηματικά κείμενα</a:t>
            </a:r>
          </a:p>
          <a:p>
            <a:pPr marL="319405" marR="0" lvl="0" indent="-319405" algn="just"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endPar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Κριτική Ανάλυση Λόγου: </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Διάκριση ανάμεσα στο </a:t>
            </a:r>
            <a:r>
              <a:rPr kumimoji="0" lang="el-GR" alt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μακρο</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επίπεδο των λόγων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το </a:t>
            </a:r>
            <a:r>
              <a:rPr kumimoji="0" lang="el-GR" alt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μικρο</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-επίπεδο των αφηγηματικών</a:t>
            </a:r>
            <a:r>
              <a:rPr kumimoji="0" lang="en-US"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επιλογών και </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τοποθετήσεων</a:t>
            </a:r>
          </a:p>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altLang="el-GR"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25603" name="Θέση περιεχομένου 2"/>
          <p:cNvSpPr>
            <a:spLocks noGrp="1"/>
          </p:cNvSpPr>
          <p:nvPr>
            <p:ph sz="quarter" idx="1" hasCustomPrompt="1"/>
          </p:nvPr>
        </p:nvSpPr>
        <p:spPr/>
        <p:txBody>
          <a:bodyPr vert="horz" wrap="square" lIns="91440" tIns="45720" rIns="91440" bIns="45720" anchor="t" anchorCtr="0"/>
          <a:lstStyle/>
          <a:p>
            <a:pPr>
              <a:buClr>
                <a:schemeClr val="accent2"/>
              </a:buClr>
              <a:buSzPct val="60000"/>
              <a:buFont typeface="Wingdings" panose="05000000000000000000" pitchFamily="2" charset="2"/>
            </a:pPr>
            <a:endParaRPr lang="el-GR" altLang="el-GR" dirty="0"/>
          </a:p>
          <a:p>
            <a:pPr>
              <a:buClr>
                <a:schemeClr val="accent2"/>
              </a:buClr>
              <a:buSzPct val="60000"/>
              <a:buFont typeface="Wingdings" panose="05000000000000000000" pitchFamily="2" charset="2"/>
            </a:pPr>
            <a:endParaRPr lang="el-GR" altLang="el-GR" dirty="0"/>
          </a:p>
          <a:p>
            <a:pPr lvl="2">
              <a:buClr>
                <a:schemeClr val="accent2"/>
              </a:buClr>
              <a:buSzPct val="75000"/>
              <a:buFont typeface="Wingdings" panose="05000000000000000000" pitchFamily="2" charset="2"/>
              <a:buChar char="Ø"/>
            </a:pPr>
            <a:r>
              <a:rPr lang="el-GR" altLang="el-GR" sz="4400" dirty="0">
                <a:latin typeface="Times New Roman" panose="02020603050405020304" pitchFamily="18" charset="0"/>
                <a:cs typeface="Times New Roman" panose="02020603050405020304" pitchFamily="18" charset="0"/>
              </a:rPr>
              <a:t>ΜΑΚΡΟ - ΕΠΙΠΕΔΟ</a:t>
            </a:r>
            <a:endParaRPr lang="el-GR" altLang="el-GR" sz="4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hasCustomPrompt="1"/>
          </p:nvPr>
        </p:nvSpPr>
        <p:spPr>
          <a:xfrm>
            <a:off x="612775" y="228600"/>
            <a:ext cx="8153400" cy="968375"/>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Ο λόγος της εθνικής ομογενοποίησης</a:t>
            </a:r>
            <a:endParaRPr lang="el-GR" altLang="en-US" sz="3600" dirty="0">
              <a:latin typeface="Times New Roman" panose="02020603050405020304" pitchFamily="18" charset="0"/>
              <a:ea typeface="Times New Roman" panose="02020603050405020304" pitchFamily="18" charset="0"/>
            </a:endParaRPr>
          </a:p>
        </p:txBody>
      </p:sp>
      <p:sp>
        <p:nvSpPr>
          <p:cNvPr id="26627" name="Θέση περιεχομένου 2"/>
          <p:cNvSpPr>
            <a:spLocks noGrp="1"/>
          </p:cNvSpPr>
          <p:nvPr>
            <p:ph sz="quarter" idx="1" hasCustomPrompt="1"/>
          </p:nvPr>
        </p:nvSpPr>
        <p:spPr>
          <a:xfrm>
            <a:off x="0" y="1412875"/>
            <a:ext cx="9144000" cy="5445125"/>
          </a:xfrm>
        </p:spPr>
        <p:txBody>
          <a:bodyPr vert="horz" wrap="square" lIns="91440" tIns="45720" rIns="91440" bIns="45720" anchor="t" anchorCtr="0"/>
          <a:lstStyle/>
          <a:p>
            <a:pPr>
              <a:buClr>
                <a:schemeClr val="accent2"/>
              </a:buClr>
              <a:buSzPct val="60000"/>
              <a:buFont typeface="Wingdings" panose="05000000000000000000" pitchFamily="2" charset="2"/>
              <a:buChar char="Ø"/>
            </a:pPr>
            <a:r>
              <a:rPr lang="el-GR" altLang="en-US" sz="2800" b="1" dirty="0">
                <a:latin typeface="Times New Roman" panose="02020603050405020304" pitchFamily="18" charset="0"/>
                <a:cs typeface="Times New Roman" panose="02020603050405020304" pitchFamily="18" charset="0"/>
              </a:rPr>
              <a:t>Ο εθνικός ομογενοποιητικός λόγος </a:t>
            </a:r>
            <a:r>
              <a:rPr lang="el-GR" altLang="en-US" sz="2800" dirty="0">
                <a:latin typeface="Times New Roman" panose="02020603050405020304" pitchFamily="18" charset="0"/>
                <a:cs typeface="Times New Roman" panose="02020603050405020304" pitchFamily="18" charset="0"/>
              </a:rPr>
              <a:t>επιδιώκει να </a:t>
            </a:r>
            <a:r>
              <a:rPr lang="el-GR" altLang="en-US" sz="2800" b="1" dirty="0">
                <a:latin typeface="Times New Roman" panose="02020603050405020304" pitchFamily="18" charset="0"/>
                <a:cs typeface="Times New Roman" panose="02020603050405020304" pitchFamily="18" charset="0"/>
              </a:rPr>
              <a:t>οριοθετήσει</a:t>
            </a:r>
            <a:r>
              <a:rPr lang="el-GR" altLang="en-US" sz="2800" dirty="0">
                <a:latin typeface="Times New Roman" panose="02020603050405020304" pitchFamily="18" charset="0"/>
                <a:cs typeface="Times New Roman" panose="02020603050405020304" pitchFamily="18" charset="0"/>
              </a:rPr>
              <a:t> το έθνος και να το παρουσιάσει ως μια </a:t>
            </a:r>
            <a:r>
              <a:rPr lang="el-GR" altLang="en-US" sz="2800" b="1" dirty="0">
                <a:highlight>
                  <a:srgbClr val="00FFFF"/>
                </a:highlight>
                <a:latin typeface="Times New Roman" panose="02020603050405020304" pitchFamily="18" charset="0"/>
                <a:cs typeface="Times New Roman" panose="02020603050405020304" pitchFamily="18" charset="0"/>
              </a:rPr>
              <a:t>καθαρή οντότητα</a:t>
            </a:r>
            <a:r>
              <a:rPr lang="el-GR" altLang="en-US" sz="2800" dirty="0">
                <a:latin typeface="Times New Roman" panose="02020603050405020304" pitchFamily="18" charset="0"/>
                <a:cs typeface="Times New Roman" panose="02020603050405020304" pitchFamily="18" charset="0"/>
              </a:rPr>
              <a:t>, με εσωτερική (γλωσσική και πολιτισμική) </a:t>
            </a:r>
            <a:r>
              <a:rPr lang="el-GR" altLang="en-US" sz="2800" b="1" dirty="0">
                <a:latin typeface="Times New Roman" panose="02020603050405020304" pitchFamily="18" charset="0"/>
                <a:cs typeface="Times New Roman" panose="02020603050405020304" pitchFamily="18" charset="0"/>
              </a:rPr>
              <a:t>συνοχή</a:t>
            </a:r>
            <a:r>
              <a:rPr lang="el-GR" altLang="en-US" sz="2800" dirty="0">
                <a:latin typeface="Times New Roman" panose="02020603050405020304" pitchFamily="18" charset="0"/>
                <a:cs typeface="Times New Roman" panose="02020603050405020304" pitchFamily="18" charset="0"/>
              </a:rPr>
              <a:t>, η οποία εκτείνεται στα όρια ενός κράτους. </a:t>
            </a:r>
          </a:p>
          <a:p>
            <a:pPr>
              <a:buClr>
                <a:schemeClr val="accent2"/>
              </a:buClr>
              <a:buSzPct val="60000"/>
              <a:buFont typeface="Wingdings" panose="05000000000000000000" pitchFamily="2" charset="2"/>
              <a:buChar char="Ø"/>
            </a:pPr>
            <a:r>
              <a:rPr lang="el-GR" altLang="en-US" sz="2800" dirty="0">
                <a:latin typeface="Times New Roman" panose="02020603050405020304" pitchFamily="18" charset="0"/>
                <a:cs typeface="Times New Roman" panose="02020603050405020304" pitchFamily="18" charset="0"/>
              </a:rPr>
              <a:t>Με πολλούς τρόπους </a:t>
            </a:r>
            <a:r>
              <a:rPr lang="el-GR" altLang="en-US" sz="2800" b="1" dirty="0">
                <a:latin typeface="Times New Roman" panose="02020603050405020304" pitchFamily="18" charset="0"/>
                <a:cs typeface="Times New Roman" panose="02020603050405020304" pitchFamily="18" charset="0"/>
              </a:rPr>
              <a:t>τα δυτικά κράτη θέλουν να </a:t>
            </a:r>
            <a:r>
              <a:rPr lang="el-GR" altLang="en-US" sz="2800" b="1" dirty="0">
                <a:highlight>
                  <a:srgbClr val="00FFFF"/>
                </a:highlight>
                <a:latin typeface="Times New Roman" panose="02020603050405020304" pitchFamily="18" charset="0"/>
                <a:cs typeface="Times New Roman" panose="02020603050405020304" pitchFamily="18" charset="0"/>
              </a:rPr>
              <a:t>αποφύγουν την </a:t>
            </a:r>
            <a:r>
              <a:rPr lang="el-GR" altLang="en-US" sz="3600" b="1" dirty="0">
                <a:highlight>
                  <a:srgbClr val="00FFFF"/>
                </a:highlight>
                <a:latin typeface="Times New Roman" panose="02020603050405020304" pitchFamily="18" charset="0"/>
                <a:cs typeface="Times New Roman" panose="02020603050405020304" pitchFamily="18" charset="0"/>
              </a:rPr>
              <a:t>ανάμειξη</a:t>
            </a:r>
            <a:r>
              <a:rPr lang="el-GR" altLang="en-US" sz="2800" b="1" dirty="0">
                <a:latin typeface="Times New Roman" panose="02020603050405020304" pitchFamily="18" charset="0"/>
                <a:cs typeface="Times New Roman" panose="02020603050405020304" pitchFamily="18" charset="0"/>
              </a:rPr>
              <a:t> </a:t>
            </a:r>
            <a:r>
              <a:rPr lang="el-GR" altLang="en-US" sz="2800" dirty="0">
                <a:latin typeface="Times New Roman" panose="02020603050405020304" pitchFamily="18" charset="0"/>
                <a:cs typeface="Times New Roman" panose="02020603050405020304" pitchFamily="18" charset="0"/>
              </a:rPr>
              <a:t>του πληθυσμού τους με γλώσσες και πολιτισμούς διαφορετικούς από τους εθνικούς.</a:t>
            </a:r>
          </a:p>
          <a:p>
            <a:pPr>
              <a:buClr>
                <a:schemeClr val="accent2"/>
              </a:buClr>
              <a:buSzPct val="60000"/>
              <a:buFont typeface="Wingdings" panose="05000000000000000000" pitchFamily="2" charset="2"/>
              <a:buChar char="Ø"/>
            </a:pPr>
            <a:r>
              <a:rPr lang="el-GR" altLang="en-US" sz="2800" dirty="0">
                <a:latin typeface="Times New Roman" panose="02020603050405020304" pitchFamily="18" charset="0"/>
                <a:cs typeface="Times New Roman" panose="02020603050405020304" pitchFamily="18" charset="0"/>
              </a:rPr>
              <a:t> Προωθούν </a:t>
            </a:r>
            <a:r>
              <a:rPr lang="el-GR" altLang="en-US" sz="3200" b="1" dirty="0">
                <a:latin typeface="Times New Roman" panose="02020603050405020304" pitchFamily="18" charset="0"/>
                <a:cs typeface="Times New Roman" panose="02020603050405020304" pitchFamily="18" charset="0"/>
              </a:rPr>
              <a:t>ρατσιστικές</a:t>
            </a:r>
            <a:r>
              <a:rPr lang="el-GR" altLang="en-US" sz="2800" b="1" dirty="0">
                <a:latin typeface="Times New Roman" panose="02020603050405020304" pitchFamily="18" charset="0"/>
                <a:cs typeface="Times New Roman" panose="02020603050405020304" pitchFamily="18" charset="0"/>
              </a:rPr>
              <a:t> πολιτικές και πρακτικές διάκρισης που καταλήγουν </a:t>
            </a:r>
            <a:r>
              <a:rPr lang="el-GR" altLang="en-US" sz="2800" b="1" i="1" dirty="0">
                <a:solidFill>
                  <a:srgbClr val="FF0000"/>
                </a:solidFill>
                <a:latin typeface="Times New Roman" panose="02020603050405020304" pitchFamily="18" charset="0"/>
                <a:cs typeface="Times New Roman" panose="02020603050405020304" pitchFamily="18" charset="0"/>
              </a:rPr>
              <a:t>στον  αποκλεισμό ή </a:t>
            </a:r>
            <a:r>
              <a:rPr lang="el-GR" altLang="en-US" sz="2800" b="1" dirty="0">
                <a:solidFill>
                  <a:srgbClr val="FF0000"/>
                </a:solidFill>
                <a:latin typeface="Times New Roman" panose="02020603050405020304" pitchFamily="18" charset="0"/>
                <a:cs typeface="Times New Roman" panose="02020603050405020304" pitchFamily="18" charset="0"/>
              </a:rPr>
              <a:t>στην </a:t>
            </a:r>
            <a:r>
              <a:rPr lang="el-GR" altLang="en-US" sz="2800" b="1" i="1" dirty="0">
                <a:solidFill>
                  <a:srgbClr val="FF0000"/>
                </a:solidFill>
                <a:latin typeface="Times New Roman" panose="02020603050405020304" pitchFamily="18" charset="0"/>
                <a:cs typeface="Times New Roman" panose="02020603050405020304" pitchFamily="18" charset="0"/>
              </a:rPr>
              <a:t>αφομοίωση </a:t>
            </a:r>
            <a:r>
              <a:rPr lang="el-GR" altLang="en-US" sz="2800" b="1" dirty="0">
                <a:latin typeface="Times New Roman" panose="02020603050405020304" pitchFamily="18" charset="0"/>
                <a:cs typeface="Times New Roman" panose="02020603050405020304" pitchFamily="18" charset="0"/>
              </a:rPr>
              <a:t>όσων </a:t>
            </a:r>
            <a:r>
              <a:rPr lang="el-GR" altLang="en-US" sz="2800" b="1" dirty="0">
                <a:solidFill>
                  <a:srgbClr val="FF0000"/>
                </a:solidFill>
                <a:latin typeface="Times New Roman" panose="02020603050405020304" pitchFamily="18" charset="0"/>
                <a:cs typeface="Times New Roman" panose="02020603050405020304" pitchFamily="18" charset="0"/>
              </a:rPr>
              <a:t>διαφέρουν</a:t>
            </a:r>
            <a:r>
              <a:rPr lang="el-GR" altLang="en-US" sz="2800" b="1" dirty="0">
                <a:latin typeface="Times New Roman" panose="02020603050405020304" pitchFamily="18" charset="0"/>
                <a:cs typeface="Times New Roman" panose="02020603050405020304" pitchFamily="18" charset="0"/>
              </a:rPr>
              <a:t> γλωσσικά και πολιτισμικά</a:t>
            </a:r>
            <a:r>
              <a:rPr lang="el-GR" altLang="en-US" sz="2000" dirty="0">
                <a:latin typeface="Times New Roman" panose="02020603050405020304" pitchFamily="18" charset="0"/>
                <a:cs typeface="Times New Roman" panose="02020603050405020304" pitchFamily="18" charset="0"/>
              </a:rPr>
              <a:t> (βλ. Αρχάκης 2020).</a:t>
            </a:r>
            <a:endParaRPr lang="el-GR" alt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hasCustomPrompt="1"/>
          </p:nvPr>
        </p:nvSpPr>
        <p:spPr>
          <a:xfrm>
            <a:off x="612775" y="228600"/>
            <a:ext cx="8153400" cy="968375"/>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Ο λόγος της εθνικής ομογενοποίησης</a:t>
            </a:r>
            <a:endParaRPr lang="el-GR" altLang="en-US" sz="3600" dirty="0">
              <a:latin typeface="Times New Roman" panose="02020603050405020304" pitchFamily="18" charset="0"/>
              <a:ea typeface="Times New Roman" panose="02020603050405020304" pitchFamily="18" charset="0"/>
            </a:endParaRPr>
          </a:p>
        </p:txBody>
      </p:sp>
      <p:sp>
        <p:nvSpPr>
          <p:cNvPr id="23555" name="Θέση περιεχομένου 2"/>
          <p:cNvSpPr>
            <a:spLocks noGrp="1"/>
          </p:cNvSpPr>
          <p:nvPr>
            <p:ph sz="quarter" idx="1" hasCustomPrompt="1"/>
          </p:nvPr>
        </p:nvSpPr>
        <p:spPr bwMode="auto">
          <a:xfrm>
            <a:off x="179512" y="1628800"/>
            <a:ext cx="8784976" cy="5040560"/>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ΣΥΧΝΑ,</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στον δυτικό κόσμο οι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ρατσιστικές επιθέσεις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έχουν συνήθως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καλυμμένη και μετριασμένη μορφή,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καθώς οι </a:t>
            </a:r>
            <a:r>
              <a:rPr kumimoji="0" lang="el-GR" altLang="el-GR"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ανθρωπιστικές και αντιρατσιστικές αντιλήψεις της ανοχής και της αποδοχής του ‘Άλλου’</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βρίσκονται σε κοινωνική κυκλοφορία </a:t>
            </a:r>
            <a:r>
              <a:rPr kumimoji="0" lang="el-GR" altLang="el-GR"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a:t>
            </a:r>
            <a:r>
              <a:rPr kumimoji="0" lang="el-GR" altLang="el-GR" sz="36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ενσωματώνονται </a:t>
            </a:r>
            <a:r>
              <a:rPr kumimoji="0" lang="el-GR" altLang="el-GR" sz="28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στον εθνικό λόγο</a:t>
            </a:r>
            <a:r>
              <a:rPr kumimoji="0" lang="el-GR" altLang="el-GR"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(βλ. </a:t>
            </a:r>
            <a:r>
              <a:rPr kumimoji="0" lang="en-US"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van Dijk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1992).</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Ο ρατσισμός συχνά</a:t>
            </a:r>
            <a:r>
              <a:rPr kumimoji="0" lang="el-GR" altLang="el-GR" sz="28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αποσκοπεί κυρίως </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στην αφομοίωση </a:t>
            </a:r>
            <a:r>
              <a:rPr kumimoji="0" lang="el-GR" altLang="el-GR" sz="28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και εκφέρεται με </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αμφίσημο</a:t>
            </a:r>
            <a:r>
              <a:rPr kumimoji="0" lang="el-GR" altLang="el-GR" sz="28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και </a:t>
            </a:r>
            <a:r>
              <a:rPr kumimoji="0" lang="el-GR" altLang="el-GR"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ρευστό τρόπο.</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endParaRPr kumimoji="0" lang="el-GR" altLang="en-US" sz="25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hasCustomPrompt="1"/>
          </p:nvPr>
        </p:nvSpPr>
        <p:spPr/>
        <p:txBody>
          <a:bodyPr vert="horz" wrap="square" lIns="91440" tIns="45720" rIns="91440" bIns="45720" anchor="ctr" anchorCtr="0"/>
          <a:lstStyle/>
          <a:p>
            <a:pPr algn="ctr"/>
            <a:r>
              <a:rPr lang="en-GB" altLang="en-US" sz="4000" b="1" dirty="0">
                <a:latin typeface="Times New Roman" panose="02020603050405020304" pitchFamily="18" charset="0"/>
                <a:cs typeface="Times New Roman" panose="02020603050405020304" pitchFamily="18" charset="0"/>
              </a:rPr>
              <a:t>(</a:t>
            </a:r>
            <a:r>
              <a:rPr lang="el-GR" altLang="en-US" sz="4000" b="1" dirty="0">
                <a:latin typeface="Times New Roman" panose="02020603050405020304" pitchFamily="18" charset="0"/>
                <a:cs typeface="Times New Roman" panose="02020603050405020304" pitchFamily="18" charset="0"/>
              </a:rPr>
              <a:t>Αντι-) ρατσιστικές τοποθετήσεις</a:t>
            </a:r>
            <a:endParaRPr lang="el-GR" altLang="en-US" sz="4000" b="1" dirty="0">
              <a:latin typeface="Times New Roman" panose="02020603050405020304" pitchFamily="18" charset="0"/>
              <a:ea typeface="Times New Roman" panose="02020603050405020304" pitchFamily="18" charset="0"/>
            </a:endParaRPr>
          </a:p>
        </p:txBody>
      </p:sp>
      <p:sp>
        <p:nvSpPr>
          <p:cNvPr id="28675" name="Θέση περιεχομένου 2"/>
          <p:cNvSpPr>
            <a:spLocks noGrp="1"/>
          </p:cNvSpPr>
          <p:nvPr>
            <p:ph sz="quarter" idx="1" hasCustomPrompt="1"/>
          </p:nvPr>
        </p:nvSpPr>
        <p:spPr>
          <a:xfrm>
            <a:off x="0" y="1484313"/>
            <a:ext cx="8964613" cy="5257800"/>
          </a:xfrm>
        </p:spPr>
        <p:txBody>
          <a:bodyPr vert="horz" wrap="square" lIns="91440" tIns="45720" rIns="91440" bIns="45720" anchor="t" anchorCtr="0"/>
          <a:lstStyle/>
          <a:p>
            <a:pPr lvl="1">
              <a:buClr>
                <a:schemeClr val="accent1"/>
              </a:buClr>
              <a:buSzPct val="70000"/>
              <a:buFont typeface="Wingdings" panose="05000000000000000000" pitchFamily="2" charset="2"/>
              <a:buChar char="Ø"/>
            </a:pPr>
            <a:r>
              <a:rPr lang="el-GR" altLang="en-US" sz="3600" b="1" dirty="0">
                <a:latin typeface="Times New Roman" panose="02020603050405020304" pitchFamily="18" charset="0"/>
                <a:cs typeface="Times New Roman" panose="02020603050405020304" pitchFamily="18" charset="0"/>
              </a:rPr>
              <a:t>Απόκλιση</a:t>
            </a:r>
            <a:r>
              <a:rPr lang="el-GR" altLang="en-US" sz="3600" dirty="0">
                <a:latin typeface="Times New Roman" panose="02020603050405020304" pitchFamily="18" charset="0"/>
                <a:cs typeface="Times New Roman" panose="02020603050405020304" pitchFamily="18" charset="0"/>
              </a:rPr>
              <a:t> από τη γλωσσική και πολιτισμική </a:t>
            </a:r>
            <a:r>
              <a:rPr lang="el-GR" altLang="en-US" sz="3600" dirty="0">
                <a:highlight>
                  <a:srgbClr val="FFFF00"/>
                </a:highlight>
                <a:latin typeface="Times New Roman" panose="02020603050405020304" pitchFamily="18" charset="0"/>
                <a:cs typeface="Times New Roman" panose="02020603050405020304" pitchFamily="18" charset="0"/>
              </a:rPr>
              <a:t>ομοιογένεια</a:t>
            </a:r>
            <a:r>
              <a:rPr lang="el-GR" altLang="en-US" sz="3600" dirty="0">
                <a:latin typeface="Times New Roman" panose="02020603050405020304" pitchFamily="18" charset="0"/>
                <a:cs typeface="Times New Roman" panose="02020603050405020304" pitchFamily="18" charset="0"/>
              </a:rPr>
              <a:t> που προωθεί ο </a:t>
            </a:r>
            <a:r>
              <a:rPr lang="el-GR" altLang="en-US" sz="3600" b="1" dirty="0">
                <a:latin typeface="Times New Roman" panose="02020603050405020304" pitchFamily="18" charset="0"/>
                <a:cs typeface="Times New Roman" panose="02020603050405020304" pitchFamily="18" charset="0"/>
              </a:rPr>
              <a:t>εθνικός λόγος </a:t>
            </a:r>
            <a:r>
              <a:rPr lang="el-GR" altLang="en-US" sz="36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n-US" sz="3600"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αντι-ρατσιστική τοποθέτηση</a:t>
            </a:r>
          </a:p>
          <a:p>
            <a:pPr lvl="1">
              <a:buClr>
                <a:schemeClr val="accent1"/>
              </a:buClr>
              <a:buSzPct val="70000"/>
              <a:buFont typeface="Wingdings" panose="05000000000000000000" pitchFamily="2" charset="2"/>
              <a:buChar char="Ø"/>
            </a:pPr>
            <a:r>
              <a:rPr lang="el-GR" altLang="en-US" sz="3600" b="1" dirty="0">
                <a:latin typeface="Times New Roman" panose="02020603050405020304" pitchFamily="18" charset="0"/>
                <a:cs typeface="Times New Roman" panose="02020603050405020304" pitchFamily="18" charset="0"/>
                <a:sym typeface="Wingdings" panose="05000000000000000000" pitchFamily="2" charset="2"/>
              </a:rPr>
              <a:t>Σύγκλιση</a:t>
            </a:r>
            <a:r>
              <a:rPr lang="el-GR" altLang="en-US" sz="3600" dirty="0">
                <a:latin typeface="Times New Roman" panose="02020603050405020304" pitchFamily="18" charset="0"/>
                <a:cs typeface="Times New Roman" panose="02020603050405020304" pitchFamily="18" charset="0"/>
                <a:sym typeface="Wingdings" panose="05000000000000000000" pitchFamily="2" charset="2"/>
              </a:rPr>
              <a:t> με </a:t>
            </a:r>
            <a:r>
              <a:rPr lang="el-GR" altLang="en-US" sz="3600" dirty="0">
                <a:latin typeface="Times New Roman" panose="02020603050405020304" pitchFamily="18" charset="0"/>
                <a:cs typeface="Times New Roman" panose="02020603050405020304" pitchFamily="18" charset="0"/>
              </a:rPr>
              <a:t>τη γλωσσική και πολιτισμική </a:t>
            </a:r>
            <a:r>
              <a:rPr lang="el-GR" altLang="en-US" sz="3600" dirty="0">
                <a:highlight>
                  <a:srgbClr val="FFFF00"/>
                </a:highlight>
                <a:latin typeface="Times New Roman" panose="02020603050405020304" pitchFamily="18" charset="0"/>
                <a:cs typeface="Times New Roman" panose="02020603050405020304" pitchFamily="18" charset="0"/>
              </a:rPr>
              <a:t>ομοιογένεια</a:t>
            </a:r>
            <a:r>
              <a:rPr lang="el-GR" altLang="en-US" sz="3600" dirty="0">
                <a:latin typeface="Times New Roman" panose="02020603050405020304" pitchFamily="18" charset="0"/>
                <a:cs typeface="Times New Roman" panose="02020603050405020304" pitchFamily="18" charset="0"/>
              </a:rPr>
              <a:t> που προωθεί ο </a:t>
            </a:r>
            <a:r>
              <a:rPr lang="el-GR" altLang="en-US" sz="3600" b="1" dirty="0">
                <a:latin typeface="Times New Roman" panose="02020603050405020304" pitchFamily="18" charset="0"/>
                <a:cs typeface="Times New Roman" panose="02020603050405020304" pitchFamily="18" charset="0"/>
              </a:rPr>
              <a:t>εθνικός λόγος </a:t>
            </a:r>
            <a:r>
              <a:rPr lang="el-GR" altLang="en-US" sz="4000" b="1" dirty="0">
                <a:latin typeface="Times New Roman" panose="02020603050405020304" pitchFamily="18" charset="0"/>
                <a:cs typeface="Times New Roman" panose="02020603050405020304" pitchFamily="18" charset="0"/>
              </a:rPr>
              <a:t>(</a:t>
            </a:r>
            <a:r>
              <a:rPr lang="el-GR" altLang="en-US" sz="2400" dirty="0">
                <a:latin typeface="Times New Roman" panose="02020603050405020304" pitchFamily="18" charset="0"/>
                <a:cs typeface="Times New Roman" panose="02020603050405020304" pitchFamily="18" charset="0"/>
              </a:rPr>
              <a:t>και οδηγεί είτε στον αποκλεισμό </a:t>
            </a:r>
            <a:r>
              <a:rPr lang="el-GR" altLang="en-US" sz="2400" b="1" dirty="0">
                <a:latin typeface="Times New Roman" panose="02020603050405020304" pitchFamily="18" charset="0"/>
                <a:cs typeface="Times New Roman" panose="02020603050405020304" pitchFamily="18" charset="0"/>
              </a:rPr>
              <a:t>είτε κυρίως στην αφομοίωση</a:t>
            </a:r>
            <a:r>
              <a:rPr lang="el-GR" altLang="en-US" sz="4000" b="1" dirty="0">
                <a:latin typeface="Times New Roman" panose="02020603050405020304" pitchFamily="18" charset="0"/>
                <a:cs typeface="Times New Roman" panose="02020603050405020304" pitchFamily="18" charset="0"/>
              </a:rPr>
              <a:t>)</a:t>
            </a:r>
            <a:r>
              <a:rPr lang="el-GR" altLang="en-US" sz="40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n-US" sz="3600"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ρατσιστική τοποθέτηση</a:t>
            </a:r>
            <a:endParaRPr lang="el-GR" altLang="en-US" sz="3600" i="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9FDE0-85C9-4DC2-9A0A-8B9566EB22D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298FC90-BB98-4A09-9EE3-3CCEFA65CB79}"/>
              </a:ext>
            </a:extLst>
          </p:cNvPr>
          <p:cNvSpPr>
            <a:spLocks noGrp="1"/>
          </p:cNvSpPr>
          <p:nvPr>
            <p:ph sz="quarter" idx="1"/>
          </p:nvPr>
        </p:nvSpPr>
        <p:spPr/>
        <p:txBody>
          <a:bodyPr/>
          <a:lstStyle/>
          <a:p>
            <a:endParaRPr lang="el-GR" dirty="0"/>
          </a:p>
          <a:p>
            <a:pPr marL="0" indent="0" algn="ctr">
              <a:buNone/>
            </a:pPr>
            <a:endParaRPr lang="el-GR" sz="3600" b="1" dirty="0"/>
          </a:p>
          <a:p>
            <a:pPr marL="0" indent="0" algn="ctr">
              <a:buNone/>
            </a:pPr>
            <a:r>
              <a:rPr lang="el-GR" sz="3600" b="1" dirty="0"/>
              <a:t>Ταυτότητες και ρευστός ρατσισμός </a:t>
            </a:r>
          </a:p>
          <a:p>
            <a:pPr marL="0" indent="0" algn="ctr">
              <a:buNone/>
            </a:pPr>
            <a:r>
              <a:rPr lang="el-GR" sz="3600" b="1" dirty="0"/>
              <a:t>σε </a:t>
            </a:r>
            <a:r>
              <a:rPr lang="el-GR" sz="3600" b="1" dirty="0" err="1"/>
              <a:t>μιντιακές</a:t>
            </a:r>
            <a:r>
              <a:rPr lang="el-GR" sz="3600" b="1" dirty="0"/>
              <a:t> αφηγήσεις</a:t>
            </a:r>
          </a:p>
        </p:txBody>
      </p:sp>
    </p:spTree>
    <p:extLst>
      <p:ext uri="{BB962C8B-B14F-4D97-AF65-F5344CB8AC3E}">
        <p14:creationId xmlns:p14="http://schemas.microsoft.com/office/powerpoint/2010/main" val="3777893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63491" name="Θέση περιεχομένου 2"/>
          <p:cNvSpPr>
            <a:spLocks noGrp="1"/>
          </p:cNvSpPr>
          <p:nvPr>
            <p:ph sz="quarter" idx="1" hasCustomPrompt="1"/>
          </p:nvPr>
        </p:nvSpPr>
        <p:spPr>
          <a:xfrm>
            <a:off x="251519" y="1844824"/>
            <a:ext cx="8713093" cy="4824264"/>
          </a:xfrm>
        </p:spPr>
        <p:txBody>
          <a:bodyPr vert="horz" wrap="square" lIns="91440" tIns="45720" rIns="91440" bIns="45720" numCol="1" anchor="t" anchorCtr="0" compatLnSpc="1"/>
          <a:lstStyle/>
          <a:p>
            <a:pPr>
              <a:buClr>
                <a:schemeClr val="accent2"/>
              </a:buClr>
              <a:buSzPct val="60000"/>
              <a:buFont typeface="Wingdings" panose="05000000000000000000" pitchFamily="2" charset="2"/>
            </a:pPr>
            <a:endParaRPr lang="el-GR" altLang="el-GR" dirty="0"/>
          </a:p>
          <a:p>
            <a:pPr lvl="2">
              <a:buClr>
                <a:schemeClr val="accent2"/>
              </a:buClr>
              <a:buSzPct val="75000"/>
              <a:buFont typeface="Wingdings" panose="05000000000000000000" pitchFamily="2" charset="2"/>
              <a:buChar char="Ø"/>
            </a:pPr>
            <a:r>
              <a:rPr lang="el-GR" altLang="el-GR" sz="4400" dirty="0">
                <a:latin typeface="Times New Roman" panose="02020603050405020304" pitchFamily="18" charset="0"/>
                <a:cs typeface="Times New Roman" panose="02020603050405020304" pitchFamily="18" charset="0"/>
              </a:rPr>
              <a:t>ΜΙΚΡΟ – ΕΠΙΠΕΔΟ:</a:t>
            </a:r>
            <a:endParaRPr lang="en-US" altLang="el-GR" sz="4400" dirty="0">
              <a:latin typeface="Times New Roman" panose="02020603050405020304" pitchFamily="18" charset="0"/>
              <a:cs typeface="Times New Roman" panose="02020603050405020304" pitchFamily="18" charset="0"/>
            </a:endParaRPr>
          </a:p>
          <a:p>
            <a:pPr lvl="2">
              <a:buClr>
                <a:schemeClr val="accent2"/>
              </a:buClr>
              <a:buSzPct val="75000"/>
              <a:buFont typeface="Wingdings" panose="05000000000000000000" pitchFamily="2" charset="2"/>
              <a:buNone/>
            </a:pPr>
            <a:r>
              <a:rPr lang="el-GR" altLang="el-GR" sz="2800" b="1" dirty="0">
                <a:latin typeface="Times New Roman" panose="02020603050405020304" pitchFamily="18" charset="0"/>
                <a:cs typeface="Times New Roman" panose="02020603050405020304" pitchFamily="18" charset="0"/>
              </a:rPr>
              <a:t>Ανίχνευση τοποθετήσεων</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Μοντέλο αφηγηματικής τοποθέτησης του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Bamberg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1997)</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Μηχανισμός κατηγοριοποίησης μέλους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(Sacks 199</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2</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Θεωρία </a:t>
            </a:r>
            <a:r>
              <a:rPr kumimoji="0" lang="el-GR" altLang="el-GR"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προσώπου - ευγένειας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Brown</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&amp;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Levinson</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1987)</a:t>
            </a:r>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hasCustomPrompt="1"/>
          </p:nvPr>
        </p:nvSpPr>
        <p:spPr/>
        <p:txBody>
          <a:bodyPr vert="horz" wrap="square" lIns="91440" tIns="45720" rIns="91440" bIns="45720" anchor="ctr" anchorCtr="0"/>
          <a:lstStyle/>
          <a:p>
            <a:pPr algn="ctr"/>
            <a:r>
              <a:rPr lang="el-GR" altLang="en-US" b="1" dirty="0">
                <a:latin typeface="Times New Roman" panose="02020603050405020304" pitchFamily="18" charset="0"/>
                <a:cs typeface="Times New Roman" panose="02020603050405020304" pitchFamily="18" charset="0"/>
              </a:rPr>
              <a:t>Αφήγηση</a:t>
            </a:r>
            <a:endParaRPr lang="el-GR" altLang="en-US" b="1" dirty="0">
              <a:latin typeface="Times New Roman" panose="02020603050405020304" pitchFamily="18" charset="0"/>
              <a:ea typeface="Times New Roman" panose="02020603050405020304" pitchFamily="18" charset="0"/>
            </a:endParaRPr>
          </a:p>
        </p:txBody>
      </p:sp>
      <p:sp>
        <p:nvSpPr>
          <p:cNvPr id="65539" name="Θέση περιεχομένου 2"/>
          <p:cNvSpPr>
            <a:spLocks noGrp="1"/>
          </p:cNvSpPr>
          <p:nvPr>
            <p:ph sz="quarter" idx="1" hasCustomPrompt="1"/>
          </p:nvPr>
        </p:nvSpPr>
        <p:spPr bwMode="auto">
          <a:xfrm>
            <a:off x="0" y="1484784"/>
            <a:ext cx="9144000" cy="5373216"/>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Κειμενικός</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τύπος/τρόπος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αναπαράστασης </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διαδοχικών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γεγονότων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μέσα από μια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αξιολογική προοπτική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Labov</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1972).</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Δεν</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αρκείται στην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ανακλαστική αναπαράσταση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της πραγματικότητας, αλλά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παρέχει δυνατότητες </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κατασκευής</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της</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Bruner</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1991: 5). </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Επιτρέπει στους αφηγητές,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αξιολογώντας και </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επιλέγοντας</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από μια πληθώρα</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(πραγματικών ή επινοημένων)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εμπειριών</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βάζοντας τις σε χρονική προοπτική</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να </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συγκροτούν</a:t>
            </a:r>
            <a:r>
              <a:rPr kumimoji="0" lang="el-GR" altLang="en-US" sz="28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τον εαυτό τους και την πραγματικότητα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που τους περιβάλλει, προσδίδοντάς τους συγκεκριμένα χαρακτηριστικά (</a:t>
            </a:r>
            <a:r>
              <a:rPr kumimoji="0" lang="en-US"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Bauman</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1986: 5).</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
              <a:defRPr/>
            </a:pPr>
            <a:endParaRPr kumimoji="0" lang="el-GR" alt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hasCustomPrompt="1"/>
          </p:nvPr>
        </p:nvSpPr>
        <p:spPr>
          <a:xfrm>
            <a:off x="468313" y="228600"/>
            <a:ext cx="8297862" cy="896938"/>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Το μοντέλο αφηγηματικής ανάλυσης </a:t>
            </a:r>
            <a:br>
              <a:rPr lang="en-US" altLang="en-US" sz="3600" b="1" dirty="0">
                <a:latin typeface="Times New Roman" panose="02020603050405020304" pitchFamily="18" charset="0"/>
                <a:cs typeface="Times New Roman" panose="02020603050405020304" pitchFamily="18" charset="0"/>
              </a:rPr>
            </a:br>
            <a:r>
              <a:rPr lang="el-GR" altLang="en-US" sz="3600" b="1" dirty="0">
                <a:latin typeface="Times New Roman" panose="02020603050405020304" pitchFamily="18" charset="0"/>
                <a:cs typeface="Times New Roman" panose="02020603050405020304" pitchFamily="18" charset="0"/>
              </a:rPr>
              <a:t>του </a:t>
            </a:r>
            <a:r>
              <a:rPr lang="en-US" altLang="en-US" sz="3600" b="1" dirty="0">
                <a:latin typeface="Times New Roman" panose="02020603050405020304" pitchFamily="18" charset="0"/>
                <a:cs typeface="Times New Roman" panose="02020603050405020304" pitchFamily="18" charset="0"/>
              </a:rPr>
              <a:t>Bamberg</a:t>
            </a:r>
            <a:r>
              <a:rPr lang="el-GR" altLang="en-US" sz="3600" b="1" dirty="0">
                <a:latin typeface="Times New Roman" panose="02020603050405020304" pitchFamily="18" charset="0"/>
                <a:cs typeface="Times New Roman" panose="02020603050405020304" pitchFamily="18" charset="0"/>
              </a:rPr>
              <a:t> (1997)</a:t>
            </a:r>
            <a:endParaRPr lang="el-GR" altLang="en-US" sz="3600" b="1" dirty="0">
              <a:latin typeface="Times New Roman" panose="02020603050405020304" pitchFamily="18" charset="0"/>
              <a:ea typeface="Times New Roman" panose="02020603050405020304" pitchFamily="18" charset="0"/>
            </a:endParaRPr>
          </a:p>
        </p:txBody>
      </p:sp>
      <p:sp>
        <p:nvSpPr>
          <p:cNvPr id="3" name="Θέση περιεχομένου 2"/>
          <p:cNvSpPr>
            <a:spLocks noGrp="1"/>
          </p:cNvSpPr>
          <p:nvPr>
            <p:ph sz="quarter" idx="1" hasCustomPrompt="1"/>
          </p:nvPr>
        </p:nvSpPr>
        <p:spPr bwMode="auto">
          <a:xfrm>
            <a:off x="0" y="1628775"/>
            <a:ext cx="9036049" cy="5113338"/>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μοντέλο αυτό αναδεικνύει και διαχειρίζεται </a:t>
            </a:r>
            <a:endParaRPr kumimoji="0" 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τόσο τις κατασκευαστικές </a:t>
            </a:r>
            <a:r>
              <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δυνατότητες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στο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 (</a:t>
            </a:r>
            <a:r>
              <a:rPr kumimoji="0" lang="el-GR" sz="2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κειμενικό</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sz="2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διεπιδραστικό</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μικρο</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-επίπεδο</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όπου οι </a:t>
            </a:r>
            <a:r>
              <a:rPr kumimoji="0" lang="el-GR" sz="2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επιλογές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αφηγητή βρίσκονται στο επίκεντρο</a:t>
            </a:r>
            <a:endParaRPr kumimoji="0" lang="en-US"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όσο και τις </a:t>
            </a:r>
            <a:r>
              <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επιδράσεις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που ασκούν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οι λόγοι του </a:t>
            </a:r>
            <a:r>
              <a:rPr kumimoji="0" lang="el-GR" sz="26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μακρο</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-επιπέδου.</a:t>
            </a:r>
            <a:endParaRPr kumimoji="0" lang="en-US"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Από τη </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σχέση</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των </a:t>
            </a:r>
            <a:r>
              <a:rPr kumimoji="0" lang="el-GR" sz="29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αφηγηματικών </a:t>
            </a:r>
            <a:r>
              <a:rPr kumimoji="0" lang="el-GR" sz="29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επιλογών</a:t>
            </a:r>
            <a:r>
              <a:rPr kumimoji="0" lang="el-GR" sz="29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των </a:t>
            </a:r>
            <a:r>
              <a:rPr kumimoji="0" lang="el-GR" sz="29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επιδράσεων των </a:t>
            </a:r>
            <a:r>
              <a:rPr kumimoji="0" lang="el-GR" sz="29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λόγων</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προκύπτουν οι (ρατσιστικές ή </a:t>
            </a:r>
            <a:r>
              <a:rPr kumimoji="0" lang="el-GR" sz="29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αντι</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-ρατσιστικές) </a:t>
            </a:r>
            <a:r>
              <a:rPr kumimoji="0" 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τοποθετήσεις</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που προωθούνται στα αφηγηματικά κείμενα (</a:t>
            </a:r>
            <a:r>
              <a:rPr kumimoji="0" lang="el-GR" sz="29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δηλ. σύγκλιση ή απόκλιση από τον εθνικό λόγο</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67030" marR="0" lvl="1" indent="0" algn="l" defTabSz="914400" rtl="0" eaLnBrk="0" fontAlgn="base" latinLnBrk="0" hangingPunct="0">
              <a:lnSpc>
                <a:spcPct val="100000"/>
              </a:lnSpc>
              <a:spcBef>
                <a:spcPts val="550"/>
              </a:spcBef>
              <a:spcAft>
                <a:spcPct val="0"/>
              </a:spcAft>
              <a:buClr>
                <a:schemeClr val="accent1"/>
              </a:buClr>
              <a:buSzPct val="70000"/>
              <a:buFont typeface="Wingdings 2" panose="05020102010507070707" pitchFamily="18" charset="2"/>
              <a:buNone/>
              <a:defRPr/>
            </a:pPr>
            <a:endParaRPr kumimoji="0" lang="el-G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hasCustomPrompt="1"/>
          </p:nvPr>
        </p:nvSpPr>
        <p:spPr>
          <a:xfrm>
            <a:off x="468313" y="228600"/>
            <a:ext cx="8297862" cy="896938"/>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Το μοντέλο αφηγηματικής ανάλυσης </a:t>
            </a:r>
            <a:br>
              <a:rPr lang="en-US" altLang="en-US" sz="3600" b="1" dirty="0">
                <a:latin typeface="Times New Roman" panose="02020603050405020304" pitchFamily="18" charset="0"/>
                <a:cs typeface="Times New Roman" panose="02020603050405020304" pitchFamily="18" charset="0"/>
              </a:rPr>
            </a:br>
            <a:r>
              <a:rPr lang="el-GR" altLang="en-US" sz="3600" b="1" dirty="0">
                <a:latin typeface="Times New Roman" panose="02020603050405020304" pitchFamily="18" charset="0"/>
                <a:cs typeface="Times New Roman" panose="02020603050405020304" pitchFamily="18" charset="0"/>
              </a:rPr>
              <a:t>του </a:t>
            </a:r>
            <a:r>
              <a:rPr lang="en-US" altLang="en-US" sz="3600" b="1" dirty="0">
                <a:latin typeface="Times New Roman" panose="02020603050405020304" pitchFamily="18" charset="0"/>
                <a:cs typeface="Times New Roman" panose="02020603050405020304" pitchFamily="18" charset="0"/>
              </a:rPr>
              <a:t>Bamberg</a:t>
            </a:r>
            <a:r>
              <a:rPr lang="el-GR" altLang="en-US" sz="3600" b="1" dirty="0">
                <a:latin typeface="Times New Roman" panose="02020603050405020304" pitchFamily="18" charset="0"/>
                <a:cs typeface="Times New Roman" panose="02020603050405020304" pitchFamily="18" charset="0"/>
              </a:rPr>
              <a:t> (1997)</a:t>
            </a:r>
            <a:endParaRPr lang="el-GR" altLang="en-US" sz="3600" b="1" dirty="0">
              <a:latin typeface="Times New Roman" panose="02020603050405020304" pitchFamily="18" charset="0"/>
              <a:ea typeface="Times New Roman" panose="02020603050405020304" pitchFamily="18" charset="0"/>
            </a:endParaRPr>
          </a:p>
        </p:txBody>
      </p:sp>
      <p:sp>
        <p:nvSpPr>
          <p:cNvPr id="36867" name="Θέση περιεχομένου 2"/>
          <p:cNvSpPr>
            <a:spLocks noGrp="1"/>
          </p:cNvSpPr>
          <p:nvPr>
            <p:ph sz="quarter" idx="1" hasCustomPrompt="1"/>
          </p:nvPr>
        </p:nvSpPr>
        <p:spPr bwMode="auto">
          <a:xfrm>
            <a:off x="0" y="1628775"/>
            <a:ext cx="9144000" cy="5229225"/>
          </a:xfrm>
          <a:effectLst/>
          <a:scene3d>
            <a:camera prst="orthographicFront"/>
            <a:lightRig rig="balanced" dir="t"/>
          </a:scene3d>
          <a:sp3d prstMaterial="plastic"/>
        </p:spPr>
        <p:txBody>
          <a:bodyPr vert="horz" wrap="square" lIns="91440" tIns="45720" rIns="91440" bIns="45720" numCol="1" anchor="t" anchorCtr="0" compatLnSpc="1"/>
          <a:lstStyle/>
          <a:p>
            <a:pPr marL="367030" marR="0" lvl="1" indent="0" algn="l" defTabSz="914400" rtl="0" eaLnBrk="0" fontAlgn="base" latinLnBrk="0" hangingPunct="0">
              <a:lnSpc>
                <a:spcPct val="100000"/>
              </a:lnSpc>
              <a:spcBef>
                <a:spcPts val="550"/>
              </a:spcBef>
              <a:spcAft>
                <a:spcPct val="0"/>
              </a:spcAft>
              <a:buClr>
                <a:schemeClr val="accent1"/>
              </a:buClr>
              <a:buSzPct val="70000"/>
              <a:buFont typeface="Wingdings 2" panose="05020102010507070707" pitchFamily="18" charset="2"/>
              <a:buNone/>
              <a:defRPr/>
            </a:pPr>
            <a:r>
              <a:rPr kumimoji="0" lang="el-GR" alt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Μικρο</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-επίπεδα:</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
              <a:defRPr/>
            </a:pP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Αφηγηματικός κόσμος</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«Πώς τοποθετούνται οι χαρακτήρες μεταξύ τους στο πλαίσιο των αναπαριστώμενων γεγονότων;». </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
              <a:defRPr/>
            </a:pP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Αφηγηματική </a:t>
            </a:r>
            <a:r>
              <a:rPr kumimoji="0" lang="el-GR" altLang="en-US" sz="28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διεπίδραση</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«Πώς τοποθετεί ο αφηγητής τον εαυτό του ως προς τους αποδέκτες;».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
              <a:defRPr/>
            </a:pP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
              <a:defRPr/>
            </a:pP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Τα δύο αυτά </a:t>
            </a:r>
            <a:r>
              <a:rPr kumimoji="0" lang="el-GR" alt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μικρο</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-επίπεδα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συμβάλλουν στην τρίτη και </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συνολική </a:t>
            </a:r>
            <a:r>
              <a:rPr kumimoji="0" lang="el-GR" altLang="en-US" sz="28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τοποθέτηση</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συγγραφέα-αφηγητή προς τους </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λόγους που εντοπίζονται στο </a:t>
            </a:r>
            <a:r>
              <a:rPr kumimoji="0" lang="el-GR" altLang="en-US" sz="28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κοινωνικο</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-ιδεολογικό </a:t>
            </a:r>
            <a:r>
              <a:rPr kumimoji="0" lang="el-GR" altLang="en-US" sz="2800" b="1" i="1"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μακρο</a:t>
            </a:r>
            <a:r>
              <a:rPr kumimoji="0" lang="el-GR" altLang="en-US" sz="28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-επίπεδο</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hasCustomPrompt="1"/>
          </p:nvPr>
        </p:nvSpPr>
        <p:spPr/>
        <p:txBody>
          <a:bodyPr vert="horz" wrap="square" lIns="91440" tIns="45720" rIns="91440" bIns="45720" anchor="ctr" anchorCtr="0"/>
          <a:lstStyle/>
          <a:p>
            <a:pPr algn="ctr"/>
            <a:r>
              <a:rPr lang="el-GR" altLang="en-US" sz="4000" b="1" dirty="0">
                <a:latin typeface="Times New Roman" panose="02020603050405020304" pitchFamily="18" charset="0"/>
                <a:cs typeface="Times New Roman" panose="02020603050405020304" pitchFamily="18" charset="0"/>
              </a:rPr>
              <a:t>Αφηγηματικός κόσμος</a:t>
            </a:r>
            <a:endParaRPr lang="el-GR" altLang="en-US" sz="4000" b="1" dirty="0"/>
          </a:p>
        </p:txBody>
      </p:sp>
      <p:sp>
        <p:nvSpPr>
          <p:cNvPr id="70659" name="Θέση περιεχομένου 2"/>
          <p:cNvSpPr>
            <a:spLocks noGrp="1"/>
          </p:cNvSpPr>
          <p:nvPr>
            <p:ph sz="quarter" idx="1" hasCustomPrompt="1"/>
          </p:nvPr>
        </p:nvSpPr>
        <p:spPr bwMode="auto">
          <a:xfrm>
            <a:off x="107950" y="1557338"/>
            <a:ext cx="8856663" cy="5300662"/>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Αξιοποίηση του </a:t>
            </a: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μηχανισμού συμμετοχικής κατηγοριοποίησης </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Sacks 1992)</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για τη </a:t>
            </a: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διερεύνηση</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a:t>
            </a:r>
            <a:r>
              <a:rPr kumimoji="0" lang="el-GR" altLang="en-US" sz="32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τρόπου διαχείρισης της </a:t>
            </a:r>
            <a:r>
              <a:rPr kumimoji="0" lang="el-GR" altLang="en-US"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a:t>
            </a:r>
            <a:r>
              <a:rPr kumimoji="0" lang="el-GR" altLang="en-US" sz="3200" b="1"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διαφορετικότητας’ </a:t>
            </a:r>
            <a:r>
              <a:rPr kumimoji="0" lang="el-GR"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των αναπαριστώμενων χαρακτήρων</a:t>
            </a:r>
            <a:r>
              <a:rPr kumimoji="0" lang="en-US"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 μηχανισμός αυτός περιλαμβάνει</a:t>
            </a:r>
            <a:r>
              <a:rPr kumimoji="0" lang="el-GR" altLang="en-US" sz="3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συλλογές κατηγοριών</a:t>
            </a:r>
            <a:r>
              <a:rPr kumimoji="0" lang="el-GR" altLang="en-US" sz="3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Στις κατηγορίες αποδίδονται </a:t>
            </a: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κατηγορήματα</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Π.χ.:</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ΕΠΑΓΓΕΛΜΑΤΙΕΣ</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9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Γιατροί</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θεραπεύουν αρρώστους</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el-GR" altLang="en-US" sz="29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Μηχανικοί</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κατασκευάζουν κτίρια</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υπερωνυμία</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υπωνυμία</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hasCustomPrompt="1"/>
          </p:nvPr>
        </p:nvSpPr>
        <p:spPr/>
        <p:txBody>
          <a:bodyPr vert="horz" wrap="square" lIns="91440" tIns="45720" rIns="91440" bIns="45720" anchor="ctr" anchorCtr="0"/>
          <a:lstStyle/>
          <a:p>
            <a:pPr algn="ctr"/>
            <a:r>
              <a:rPr lang="el-GR" altLang="en-US" sz="4000" b="1" dirty="0">
                <a:latin typeface="Times New Roman" panose="02020603050405020304" pitchFamily="18" charset="0"/>
                <a:cs typeface="Times New Roman" panose="02020603050405020304" pitchFamily="18" charset="0"/>
              </a:rPr>
              <a:t>Αφηγηματικός κόσμος</a:t>
            </a:r>
            <a:endParaRPr lang="el-GR" altLang="en-US" sz="4000" b="1" dirty="0"/>
          </a:p>
        </p:txBody>
      </p:sp>
      <p:sp>
        <p:nvSpPr>
          <p:cNvPr id="17411" name="Θέση περιεχομένου 2"/>
          <p:cNvSpPr>
            <a:spLocks noGrp="1"/>
          </p:cNvSpPr>
          <p:nvPr>
            <p:ph sz="quarter" idx="1" hasCustomPrompt="1"/>
          </p:nvPr>
        </p:nvSpPr>
        <p:spPr bwMode="auto">
          <a:xfrm>
            <a:off x="179512" y="1772816"/>
            <a:ext cx="8785101" cy="4856584"/>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Μηχανισμός Συμμετοχικής Κατηγοριοποίησης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[Διαμένοντες πληθυσμοί στην Ελλάδα]</a:t>
            </a: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Κατηγορίες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8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πλειονοτικοί</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Vs</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μετανάστες/πρόσφυγες</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Κατηγορήματα</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σε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μετανάστες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στη σχέση τους με τους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πλειονοτικούς</a:t>
            </a: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προσαρμογή; </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απαξίωση/</a:t>
            </a:r>
            <a:r>
              <a:rPr kumimoji="0" lang="el-GR" altLang="en-US" sz="32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θυματοποίηση</a:t>
            </a: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n-US" sz="3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endParaRPr kumimoji="0" lang="el-GR" altLang="en-US" sz="3200" b="1" i="1"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endParaRPr>
          </a:p>
          <a:p>
            <a:pPr marL="367030" marR="0" lvl="1" indent="0" algn="l" defTabSz="914400" rtl="0" eaLnBrk="0" fontAlgn="base" latinLnBrk="0" hangingPunct="0">
              <a:lnSpc>
                <a:spcPct val="100000"/>
              </a:lnSpc>
              <a:spcBef>
                <a:spcPts val="550"/>
              </a:spcBef>
              <a:spcAft>
                <a:spcPct val="0"/>
              </a:spcAft>
              <a:buClr>
                <a:schemeClr val="accent1"/>
              </a:buClr>
              <a:buSzPct val="70000"/>
              <a:buFont typeface="Wingdings 2" panose="05020102010507070707" pitchFamily="18" charset="2"/>
              <a:buNone/>
              <a:defRPr/>
            </a:pPr>
            <a:endParaRPr kumimoji="0" lang="el-GR"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hasCustomPrompt="1"/>
          </p:nvPr>
        </p:nvSpPr>
        <p:spPr/>
        <p:txBody>
          <a:bodyPr vert="horz" wrap="square" lIns="91440" tIns="45720" rIns="91440" bIns="45720" anchor="ctr" anchorCtr="0"/>
          <a:lstStyle/>
          <a:p>
            <a:pPr algn="ctr"/>
            <a:r>
              <a:rPr lang="el-GR" altLang="en-US" sz="4000" b="1" dirty="0">
                <a:latin typeface="Times New Roman" panose="02020603050405020304" pitchFamily="18" charset="0"/>
                <a:cs typeface="Times New Roman" panose="02020603050405020304" pitchFamily="18" charset="0"/>
              </a:rPr>
              <a:t>Αφηγηματική διεπίδραση</a:t>
            </a:r>
            <a:endParaRPr lang="el-GR" altLang="en-US" sz="4000" b="1" dirty="0"/>
          </a:p>
        </p:txBody>
      </p:sp>
      <p:sp>
        <p:nvSpPr>
          <p:cNvPr id="73731" name="Θέση περιεχομένου 2"/>
          <p:cNvSpPr>
            <a:spLocks noGrp="1"/>
          </p:cNvSpPr>
          <p:nvPr>
            <p:ph sz="quarter" idx="1" hasCustomPrompt="1"/>
          </p:nvPr>
        </p:nvSpPr>
        <p:spPr bwMode="auto">
          <a:xfrm>
            <a:off x="0" y="1484784"/>
            <a:ext cx="9144000" cy="5373216"/>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Εξετάζουμε τις </a:t>
            </a:r>
            <a:r>
              <a:rPr kumimoji="0" lang="el-GR" altLang="en-US" sz="32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σχέσεις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που αναπτύσσονται μεταξύ των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διεπιδρώντων</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 προκειμένω μεταξύ </a:t>
            </a:r>
            <a:r>
              <a:rPr lang="el-GR" altLang="en-US" sz="2400" b="1" i="1" dirty="0">
                <a:solidFill>
                  <a:srgbClr val="FF0000"/>
                </a:solidFill>
                <a:latin typeface="Times New Roman" panose="02020603050405020304" pitchFamily="18" charset="0"/>
                <a:cs typeface="Times New Roman" panose="02020603050405020304" pitchFamily="18" charset="0"/>
              </a:rPr>
              <a:t>του </a:t>
            </a:r>
            <a:r>
              <a:rPr lang="el-GR" altLang="en-US" sz="2400" b="1" i="1" dirty="0" err="1">
                <a:solidFill>
                  <a:srgbClr val="FF0000"/>
                </a:solidFill>
                <a:highlight>
                  <a:srgbClr val="FFFF00"/>
                </a:highlight>
                <a:latin typeface="Times New Roman" panose="02020603050405020304" pitchFamily="18" charset="0"/>
                <a:cs typeface="Times New Roman" panose="02020603050405020304" pitchFamily="18" charset="0"/>
              </a:rPr>
              <a:t>μιντιακού</a:t>
            </a:r>
            <a:r>
              <a:rPr lang="el-GR" altLang="en-US" sz="2400" b="1" i="1" dirty="0">
                <a:solidFill>
                  <a:srgbClr val="FF0000"/>
                </a:solidFill>
                <a:latin typeface="Times New Roman" panose="02020603050405020304" pitchFamily="18" charset="0"/>
                <a:cs typeface="Times New Roman" panose="02020603050405020304" pitchFamily="18" charset="0"/>
              </a:rPr>
              <a:t> </a:t>
            </a:r>
            <a:r>
              <a:rPr kumimoji="0" lang="el-GR" altLang="en-US" sz="24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κειμένου</a:t>
            </a:r>
            <a:r>
              <a:rPr kumimoji="0" lang="el-GR" alt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και των </a:t>
            </a:r>
            <a:r>
              <a:rPr kumimoji="0" lang="el-GR" altLang="en-US" sz="24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αποδεκτών</a:t>
            </a:r>
            <a:r>
              <a:rPr kumimoji="0" lang="el-GR" alt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του ως </a:t>
            </a:r>
            <a:r>
              <a:rPr kumimoji="0" lang="el-GR" altLang="en-US" sz="24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συλλογικό υποκείμενο/ πρόσωπο</a:t>
            </a:r>
            <a:r>
              <a:rPr kumimoji="0" lang="el-G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Σύμφωνα με τη θεωρία των </a:t>
            </a:r>
            <a:r>
              <a:rPr kumimoji="0" lang="en-US"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Brown</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&amp; </a:t>
            </a:r>
            <a:r>
              <a:rPr kumimoji="0" lang="en-US"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Levinson</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(1987: 66 κ.ε.), τα άτομα που θέλουν </a:t>
            </a: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να επιδείξουν ή να διεκδικήσουν </a:t>
            </a:r>
            <a:r>
              <a:rPr kumimoji="0" lang="el-GR"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δεσμούς ένταξης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μια (κυρίαρχη) ομάδα</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προσφεύγουν σε </a:t>
            </a: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στρατηγικές θετικής ευγένειας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positive politeness strategies</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μέσω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της έκφρασης παρόμοιων (…) επιθυμιών</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τα μέλη της ομάδας.</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p:cNvSpPr>
            <a:spLocks noGrp="1"/>
          </p:cNvSpPr>
          <p:nvPr>
            <p:ph type="title" hasCustomPrompt="1"/>
          </p:nvPr>
        </p:nvSpPr>
        <p:spPr/>
        <p:txBody>
          <a:bodyPr vert="horz" wrap="square" lIns="91440" tIns="45720" rIns="91440" bIns="45720" anchor="ctr" anchorCtr="0"/>
          <a:lstStyle/>
          <a:p>
            <a:pPr algn="ctr"/>
            <a:r>
              <a:rPr lang="el-GR" altLang="en-US" sz="4000" b="1" dirty="0">
                <a:latin typeface="Times New Roman" panose="02020603050405020304" pitchFamily="18" charset="0"/>
                <a:cs typeface="Times New Roman" panose="02020603050405020304" pitchFamily="18" charset="0"/>
              </a:rPr>
              <a:t>Αφηγηματική διεπίδραση</a:t>
            </a:r>
            <a:endParaRPr lang="el-GR" altLang="en-US" sz="4000" b="1" dirty="0"/>
          </a:p>
        </p:txBody>
      </p:sp>
      <p:sp>
        <p:nvSpPr>
          <p:cNvPr id="39939" name="Θέση περιεχομένου 2"/>
          <p:cNvSpPr>
            <a:spLocks noGrp="1"/>
          </p:cNvSpPr>
          <p:nvPr>
            <p:ph sz="quarter" idx="1" hasCustomPrompt="1"/>
          </p:nvPr>
        </p:nvSpPr>
        <p:spPr bwMode="auto">
          <a:xfrm>
            <a:off x="107950" y="1628775"/>
            <a:ext cx="8928100" cy="5229225"/>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Έτσι,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εκπληρώνεται η προσδοκία των μελών της (κυρίαρχης) ομάδας για </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εκτίμηση και επιβεβαίωση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χαρακτηριστικών τους, </a:t>
            </a:r>
            <a:r>
              <a:rPr kumimoji="0" lang="el-GR" altLang="en-US" sz="28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ενισχύεται</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δηλαδή το </a:t>
            </a:r>
            <a:r>
              <a:rPr kumimoji="0" lang="el-GR" altLang="en-US" sz="28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θετικό τους πρόσωπο</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positive face</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προσέγγιση</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μεταξύ των (επίδοξων και παλαιότερων) μελών.</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Αντίθετα, όταν γίνονται (άμεσα ή έμμεσα)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αρνητικά σχόλια</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οποία «</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αντιβαίνουν στις προσδοκίες του προσώπου</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των μελών της (κυρίαρχης) ομάδας, </a:t>
            </a:r>
            <a:r>
              <a:rPr kumimoji="0" lang="el-GR" altLang="en-US" sz="28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αμφισβητείται ή πλήττεται το θετικό τους πρόσωπο</a:t>
            </a:r>
            <a:r>
              <a:rPr kumimoji="0" lang="el-GR"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απόσταση</a:t>
            </a: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μεταξύ των (επίδοξων και παλαιότερων) μελών. </a:t>
            </a:r>
            <a:endPar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Τίτλος 1"/>
          <p:cNvSpPr>
            <a:spLocks noGrp="1"/>
          </p:cNvSpPr>
          <p:nvPr>
            <p:ph type="title" hasCustomPrompt="1"/>
          </p:nvPr>
        </p:nvSpPr>
        <p:spPr>
          <a:xfrm>
            <a:off x="612648" y="163285"/>
            <a:ext cx="8153400" cy="990600"/>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Αφηγηματικός κόσμος και </a:t>
            </a:r>
            <a:br>
              <a:rPr lang="el-GR" altLang="en-US" sz="3600" b="1" dirty="0">
                <a:latin typeface="Times New Roman" panose="02020603050405020304" pitchFamily="18" charset="0"/>
                <a:cs typeface="Times New Roman" panose="02020603050405020304" pitchFamily="18" charset="0"/>
              </a:rPr>
            </a:br>
            <a:r>
              <a:rPr lang="el-GR" altLang="en-US" sz="3600" b="1" dirty="0">
                <a:latin typeface="Times New Roman" panose="02020603050405020304" pitchFamily="18" charset="0"/>
                <a:cs typeface="Times New Roman" panose="02020603050405020304" pitchFamily="18" charset="0"/>
              </a:rPr>
              <a:t>αφηγηματική </a:t>
            </a:r>
            <a:r>
              <a:rPr lang="el-GR" altLang="en-US" sz="3600" b="1" dirty="0" err="1">
                <a:latin typeface="Times New Roman" panose="02020603050405020304" pitchFamily="18" charset="0"/>
                <a:cs typeface="Times New Roman" panose="02020603050405020304" pitchFamily="18" charset="0"/>
              </a:rPr>
              <a:t>διεπίδραση</a:t>
            </a:r>
            <a:endParaRPr lang="el-GR" altLang="en-US" sz="3600" b="1" dirty="0"/>
          </a:p>
        </p:txBody>
      </p:sp>
      <p:sp>
        <p:nvSpPr>
          <p:cNvPr id="74755" name="Θέση περιεχομένου 2"/>
          <p:cNvSpPr>
            <a:spLocks noGrp="1"/>
          </p:cNvSpPr>
          <p:nvPr>
            <p:ph sz="quarter" idx="1" hasCustomPrompt="1"/>
          </p:nvPr>
        </p:nvSpPr>
        <p:spPr bwMode="auto">
          <a:xfrm>
            <a:off x="179512" y="1628800"/>
            <a:ext cx="8856984" cy="5065915"/>
          </a:xfrm>
          <a:effectLst/>
          <a:scene3d>
            <a:camera prst="orthographicFront"/>
            <a:lightRig rig="balanced" dir="t"/>
          </a:scene3d>
          <a:sp3d prstMaterial="plastic"/>
        </p:spPr>
        <p:txBody>
          <a:bodyPr vert="horz" wrap="square" lIns="91440" tIns="45720" rIns="91440" bIns="45720" numCol="1" anchor="t" anchorCtr="0" compatLnSpc="1"/>
          <a:lstStyle/>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κατηγορήματα απαξίωσης/</a:t>
            </a:r>
            <a:r>
              <a:rPr kumimoji="0" lang="el-GR" altLang="el-GR" sz="32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θυματοποίησης</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δηλ.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η αποκάλυψη ρατσιστικών συμπεριφορών</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απειλή</a:t>
            </a:r>
            <a:r>
              <a:rPr kumimoji="0" lang="en-US"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πλήξη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θετικού συλλογικού </a:t>
            </a:r>
            <a:r>
              <a:rPr kumimoji="0" lang="el-GR" altLang="el-GR"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(στις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ανθρωπιστικές διαστάσεις </a:t>
            </a:r>
            <a:r>
              <a:rPr kumimoji="0" lang="el-GR" altLang="el-GR" sz="32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κατηγορήματα προσαρμογής</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δηλ.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οι αφομοιωτικές συμπεριφορές</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ενίσχυση</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θετικού συλλογικού </a:t>
            </a:r>
            <a:r>
              <a:rPr kumimoji="0" lang="el-GR" altLang="el-GR"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(στις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εθνικές/</a:t>
            </a:r>
            <a:r>
              <a:rPr kumimoji="0" lang="el-GR" altLang="el-GR" sz="32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ομογενοποιητικές</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διαστάσεις </a:t>
            </a:r>
            <a:r>
              <a:rPr kumimoji="0" lang="el-GR" altLang="el-GR" sz="32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hasCustomPrompt="1"/>
          </p:nvPr>
        </p:nvSpPr>
        <p:spPr>
          <a:xfrm>
            <a:off x="612775" y="228600"/>
            <a:ext cx="8153400" cy="896938"/>
          </a:xfrm>
        </p:spPr>
        <p:txBody>
          <a:bodyPr vert="horz" wrap="square" lIns="91440" tIns="45720" rIns="91440" bIns="45720" anchor="ctr" anchorCtr="0"/>
          <a:lstStyle/>
          <a:p>
            <a:pPr algn="ctr"/>
            <a:r>
              <a:rPr lang="el-GR" altLang="en-US" sz="3600" b="1" dirty="0">
                <a:latin typeface="Times New Roman" panose="02020603050405020304" pitchFamily="18" charset="0"/>
                <a:cs typeface="Times New Roman" panose="02020603050405020304" pitchFamily="18" charset="0"/>
              </a:rPr>
              <a:t>Συνολικές τοποθετήσεις </a:t>
            </a:r>
            <a:br>
              <a:rPr lang="el-GR" altLang="en-US" sz="3600" b="1" dirty="0">
                <a:latin typeface="Times New Roman" panose="02020603050405020304" pitchFamily="18" charset="0"/>
                <a:cs typeface="Times New Roman" panose="02020603050405020304" pitchFamily="18" charset="0"/>
              </a:rPr>
            </a:br>
            <a:r>
              <a:rPr lang="el-GR" altLang="en-US" sz="3600" b="1" dirty="0">
                <a:latin typeface="Times New Roman" panose="02020603050405020304" pitchFamily="18" charset="0"/>
                <a:cs typeface="Times New Roman" panose="02020603050405020304" pitchFamily="18" charset="0"/>
              </a:rPr>
              <a:t>στο μακρο-επίπεδο των λόγων</a:t>
            </a:r>
            <a:endParaRPr lang="el-GR" altLang="en-US" sz="3600" dirty="0">
              <a:latin typeface="Times New Roman" panose="02020603050405020304" pitchFamily="18" charset="0"/>
              <a:ea typeface="Times New Roman" panose="02020603050405020304" pitchFamily="18" charset="0"/>
            </a:endParaRPr>
          </a:p>
        </p:txBody>
      </p:sp>
      <p:sp>
        <p:nvSpPr>
          <p:cNvPr id="39939" name="Θέση περιεχομένου 2"/>
          <p:cNvSpPr>
            <a:spLocks noGrp="1"/>
          </p:cNvSpPr>
          <p:nvPr>
            <p:ph sz="quarter" idx="1" hasCustomPrompt="1"/>
          </p:nvPr>
        </p:nvSpPr>
        <p:spPr>
          <a:xfrm>
            <a:off x="107950" y="1628775"/>
            <a:ext cx="8856663" cy="5000625"/>
          </a:xfrm>
        </p:spPr>
        <p:txBody>
          <a:bodyPr vert="horz" wrap="square" lIns="91440" tIns="45720" rIns="91440" bIns="45720" anchor="t" anchorCtr="0"/>
          <a:lstStyle/>
          <a:p>
            <a:pPr>
              <a:buClr>
                <a:schemeClr val="accent2"/>
              </a:buClr>
              <a:buSzPct val="60000"/>
              <a:buFont typeface="Arial" panose="020B0604020202020204" pitchFamily="34" charset="0"/>
              <a:buChar char="•"/>
            </a:pPr>
            <a:r>
              <a:rPr lang="el-GR" altLang="en-US" dirty="0">
                <a:latin typeface="Times New Roman" panose="02020603050405020304" pitchFamily="18" charset="0"/>
                <a:cs typeface="Times New Roman" panose="02020603050405020304" pitchFamily="18" charset="0"/>
              </a:rPr>
              <a:t>Με βάση τα </a:t>
            </a:r>
            <a:r>
              <a:rPr lang="el-GR" altLang="en-US" b="1" dirty="0">
                <a:latin typeface="Times New Roman" panose="02020603050405020304" pitchFamily="18" charset="0"/>
                <a:cs typeface="Times New Roman" panose="02020603050405020304" pitchFamily="18" charset="0"/>
              </a:rPr>
              <a:t>εργαλεία αφηγηματικής ανάλυσης στα δύο μικρο-επίπεδα </a:t>
            </a:r>
            <a:r>
              <a:rPr lang="el-GR" altLang="en-US" dirty="0">
                <a:latin typeface="Times New Roman" panose="02020603050405020304" pitchFamily="18" charset="0"/>
                <a:cs typeface="Times New Roman" panose="02020603050405020304" pitchFamily="18" charset="0"/>
              </a:rPr>
              <a:t>(</a:t>
            </a:r>
            <a:r>
              <a:rPr lang="el-GR" altLang="en-US" i="1" dirty="0">
                <a:latin typeface="Times New Roman" panose="02020603050405020304" pitchFamily="18" charset="0"/>
                <a:cs typeface="Times New Roman" panose="02020603050405020304" pitchFamily="18" charset="0"/>
              </a:rPr>
              <a:t>αφηγηματικού κόσμου και αφηγηματικής διεπίδρασης</a:t>
            </a:r>
            <a:r>
              <a:rPr lang="el-GR" altLang="en-US" dirty="0">
                <a:latin typeface="Times New Roman" panose="02020603050405020304" pitchFamily="18" charset="0"/>
                <a:cs typeface="Times New Roman" panose="02020603050405020304" pitchFamily="18" charset="0"/>
              </a:rPr>
              <a:t>), οδηγούμαστε στον προσδιορισμό των </a:t>
            </a:r>
            <a:r>
              <a:rPr lang="el-GR" altLang="en-US" sz="3600" b="1" dirty="0">
                <a:latin typeface="Times New Roman" panose="02020603050405020304" pitchFamily="18" charset="0"/>
                <a:cs typeface="Times New Roman" panose="02020603050405020304" pitchFamily="18" charset="0"/>
              </a:rPr>
              <a:t>συνολικών τοποθετήσεων </a:t>
            </a:r>
            <a:r>
              <a:rPr lang="el-GR" altLang="en-US" dirty="0">
                <a:latin typeface="Times New Roman" panose="02020603050405020304" pitchFamily="18" charset="0"/>
                <a:cs typeface="Times New Roman" panose="02020603050405020304" pitchFamily="18" charset="0"/>
              </a:rPr>
              <a:t>που προκύπτουν στα αφηγηματικά κείμενα του υλικού μας </a:t>
            </a:r>
            <a:r>
              <a:rPr lang="el-GR" altLang="en-US" b="1" dirty="0">
                <a:latin typeface="Times New Roman" panose="02020603050405020304" pitchFamily="18" charset="0"/>
                <a:cs typeface="Times New Roman" panose="02020603050405020304" pitchFamily="18" charset="0"/>
              </a:rPr>
              <a:t>προς τον εθνικό λόγο του μακρο-επιπέδου</a:t>
            </a:r>
            <a:r>
              <a:rPr lang="el-GR" altLang="en-US" dirty="0">
                <a:latin typeface="Times New Roman" panose="02020603050405020304" pitchFamily="18" charset="0"/>
                <a:cs typeface="Times New Roman" panose="02020603050405020304" pitchFamily="18" charset="0"/>
              </a:rPr>
              <a:t>. </a:t>
            </a:r>
          </a:p>
          <a:p>
            <a:pPr lvl="1">
              <a:buClr>
                <a:schemeClr val="accent1"/>
              </a:buClr>
              <a:buSzPct val="70000"/>
              <a:buFont typeface="Wingdings" panose="05000000000000000000" pitchFamily="2" charset="2"/>
              <a:buChar char="Ø"/>
            </a:pPr>
            <a:r>
              <a:rPr lang="el-GR" altLang="en-US" dirty="0">
                <a:solidFill>
                  <a:srgbClr val="FF0000"/>
                </a:solidFill>
                <a:latin typeface="Times New Roman" panose="02020603050405020304" pitchFamily="18" charset="0"/>
                <a:cs typeface="Times New Roman" panose="02020603050405020304" pitchFamily="18" charset="0"/>
              </a:rPr>
              <a:t>Απόκλιση</a:t>
            </a:r>
            <a:r>
              <a:rPr lang="el-GR" altLang="en-US" dirty="0">
                <a:latin typeface="Times New Roman" panose="02020603050405020304" pitchFamily="18" charset="0"/>
                <a:cs typeface="Times New Roman" panose="02020603050405020304" pitchFamily="18" charset="0"/>
              </a:rPr>
              <a:t> από τη γλωσσική και πολιτισμική ομοιογένεια που προωθεί ο εθνικός λόγος </a:t>
            </a:r>
            <a:r>
              <a:rPr lang="el-GR" altLang="en-US" dirty="0">
                <a:latin typeface="Times New Roman" panose="02020603050405020304" pitchFamily="18" charset="0"/>
                <a:cs typeface="Times New Roman" panose="02020603050405020304" pitchFamily="18" charset="0"/>
                <a:sym typeface="Wingdings" panose="05000000000000000000" pitchFamily="2" charset="2"/>
              </a:rPr>
              <a:t> </a:t>
            </a:r>
            <a:r>
              <a:rPr lang="el-GR" altLang="en-US" b="1" dirty="0">
                <a:latin typeface="Times New Roman" panose="02020603050405020304" pitchFamily="18" charset="0"/>
                <a:cs typeface="Times New Roman" panose="02020603050405020304" pitchFamily="18" charset="0"/>
                <a:sym typeface="Wingdings" panose="05000000000000000000" pitchFamily="2" charset="2"/>
              </a:rPr>
              <a:t>αντι-ρατσιστική τοποθέτηση</a:t>
            </a:r>
          </a:p>
          <a:p>
            <a:pPr lvl="1">
              <a:buClr>
                <a:schemeClr val="accent1"/>
              </a:buClr>
              <a:buSzPct val="70000"/>
              <a:buFont typeface="Wingdings" panose="05000000000000000000" pitchFamily="2" charset="2"/>
              <a:buChar char="Ø"/>
            </a:pPr>
            <a:r>
              <a:rPr lang="el-GR" altLang="en-US"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Σύγκλιση</a:t>
            </a:r>
            <a:r>
              <a:rPr lang="el-GR" altLang="en-US" dirty="0">
                <a:latin typeface="Times New Roman" panose="02020603050405020304" pitchFamily="18" charset="0"/>
                <a:cs typeface="Times New Roman" panose="02020603050405020304" pitchFamily="18" charset="0"/>
                <a:sym typeface="Wingdings" panose="05000000000000000000" pitchFamily="2" charset="2"/>
              </a:rPr>
              <a:t> με </a:t>
            </a:r>
            <a:r>
              <a:rPr lang="el-GR" altLang="en-US" dirty="0">
                <a:latin typeface="Times New Roman" panose="02020603050405020304" pitchFamily="18" charset="0"/>
                <a:cs typeface="Times New Roman" panose="02020603050405020304" pitchFamily="18" charset="0"/>
              </a:rPr>
              <a:t>τη γλωσσική και πολιτισμική ομοιογένεια που προωθεί ο εθνικός λόγος </a:t>
            </a:r>
            <a:r>
              <a:rPr lang="el-GR" altLang="en-US" dirty="0">
                <a:latin typeface="Times New Roman" panose="02020603050405020304" pitchFamily="18" charset="0"/>
                <a:cs typeface="Times New Roman" panose="02020603050405020304" pitchFamily="18" charset="0"/>
                <a:sym typeface="Wingdings" panose="05000000000000000000" pitchFamily="2" charset="2"/>
              </a:rPr>
              <a:t> </a:t>
            </a:r>
            <a:r>
              <a:rPr lang="el-GR" altLang="en-US" b="1" dirty="0">
                <a:latin typeface="Times New Roman" panose="02020603050405020304" pitchFamily="18" charset="0"/>
                <a:cs typeface="Times New Roman" panose="02020603050405020304" pitchFamily="18" charset="0"/>
                <a:sym typeface="Wingdings" panose="05000000000000000000" pitchFamily="2" charset="2"/>
              </a:rPr>
              <a:t>ρατσιστική τοποθέτηση.</a:t>
            </a:r>
            <a:endParaRPr lang="el-GR" altLang="en-US" b="1" dirty="0">
              <a:latin typeface="Times New Roman" panose="02020603050405020304" pitchFamily="18" charset="0"/>
              <a:cs typeface="Times New Roman" panose="02020603050405020304" pitchFamily="18" charset="0"/>
            </a:endParaRPr>
          </a:p>
          <a:p>
            <a:pPr>
              <a:buClr>
                <a:schemeClr val="accent2"/>
              </a:buClr>
              <a:buSzPct val="60000"/>
              <a:buFont typeface="Wingdings" panose="05000000000000000000" pitchFamily="2" charset="2"/>
            </a:pPr>
            <a:endParaRPr lang="el-GR" altLang="en-US" dirty="0"/>
          </a:p>
          <a:p>
            <a:pPr>
              <a:buClr>
                <a:schemeClr val="accent2"/>
              </a:buClr>
              <a:buSzPct val="60000"/>
              <a:buFont typeface="Wingdings" panose="05000000000000000000" pitchFamily="2" charset="2"/>
            </a:pPr>
            <a:endParaRPr lang="el-G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137CC6-FBFE-BFD4-D4BF-D55F98E89853}"/>
              </a:ext>
            </a:extLst>
          </p:cNvPr>
          <p:cNvSpPr>
            <a:spLocks noGrp="1"/>
          </p:cNvSpPr>
          <p:nvPr>
            <p:ph type="title"/>
          </p:nvPr>
        </p:nvSpPr>
        <p:spPr/>
        <p:txBody>
          <a:bodyPr/>
          <a:lstStyle/>
          <a:p>
            <a:pPr algn="ctr"/>
            <a:r>
              <a:rPr lang="el-GR" b="1" dirty="0"/>
              <a:t>Διάγραμμα παρουσίασης</a:t>
            </a:r>
          </a:p>
        </p:txBody>
      </p:sp>
      <p:sp>
        <p:nvSpPr>
          <p:cNvPr id="3" name="Θέση περιεχομένου 2">
            <a:extLst>
              <a:ext uri="{FF2B5EF4-FFF2-40B4-BE49-F238E27FC236}">
                <a16:creationId xmlns:a16="http://schemas.microsoft.com/office/drawing/2014/main" id="{15AABD16-90C8-6833-45B2-DDC5CE08B6E8}"/>
              </a:ext>
            </a:extLst>
          </p:cNvPr>
          <p:cNvSpPr>
            <a:spLocks noGrp="1"/>
          </p:cNvSpPr>
          <p:nvPr>
            <p:ph sz="quarter" idx="1"/>
          </p:nvPr>
        </p:nvSpPr>
        <p:spPr>
          <a:xfrm>
            <a:off x="0" y="1556792"/>
            <a:ext cx="9144000" cy="5301208"/>
          </a:xfrm>
        </p:spPr>
        <p:txBody>
          <a:bodyPr/>
          <a:lstStyle/>
          <a:p>
            <a:pPr>
              <a:buFont typeface="Wingdings" panose="05000000000000000000" pitchFamily="2" charset="2"/>
              <a:buChar char="Ø"/>
            </a:pPr>
            <a:r>
              <a:rPr lang="el-GR" sz="3600" dirty="0"/>
              <a:t>Προσεγγίζοντας τις ταυτότητες</a:t>
            </a:r>
          </a:p>
          <a:p>
            <a:pPr>
              <a:buFont typeface="Wingdings" panose="05000000000000000000" pitchFamily="2" charset="2"/>
              <a:buChar char="Ø"/>
            </a:pPr>
            <a:r>
              <a:rPr lang="el-GR" sz="3600" dirty="0"/>
              <a:t>Κριτική Ανάλυση Λόγου: Ταυτότητες-τοποθετήσεις</a:t>
            </a:r>
          </a:p>
          <a:p>
            <a:pPr>
              <a:buFont typeface="Wingdings" panose="05000000000000000000" pitchFamily="2" charset="2"/>
              <a:buChar char="Ø"/>
            </a:pPr>
            <a:r>
              <a:rPr lang="el-GR" sz="3600" dirty="0"/>
              <a:t>Αφήγηση: Ορισμός και αναλυτικά εργαλεία</a:t>
            </a:r>
            <a:r>
              <a:rPr lang="en-US" sz="3600" dirty="0"/>
              <a:t> </a:t>
            </a:r>
            <a:r>
              <a:rPr lang="el-GR" sz="3600" dirty="0"/>
              <a:t>διερεύνησης των ταυτοτήτων στις αφηγήσεις</a:t>
            </a:r>
          </a:p>
          <a:p>
            <a:pPr>
              <a:buFont typeface="Wingdings" panose="05000000000000000000" pitchFamily="2" charset="2"/>
              <a:buChar char="Ø"/>
            </a:pPr>
            <a:r>
              <a:rPr lang="el-GR" sz="3600" dirty="0"/>
              <a:t>Ρευστός ρατσισμός</a:t>
            </a:r>
          </a:p>
          <a:p>
            <a:pPr>
              <a:buFont typeface="Wingdings" panose="05000000000000000000" pitchFamily="2" charset="2"/>
              <a:buChar char="Ø"/>
            </a:pPr>
            <a:r>
              <a:rPr lang="el-GR" sz="3600" dirty="0"/>
              <a:t>Ανάλυση αφηγήσεων (βίντεο) από αντιρατσιστικές καμπάνιες</a:t>
            </a:r>
            <a:r>
              <a:rPr lang="en-US" sz="3600" dirty="0"/>
              <a:t> </a:t>
            </a:r>
            <a:r>
              <a:rPr lang="el-GR" sz="3600" dirty="0"/>
              <a:t>και ρευστός ρατσισμός</a:t>
            </a:r>
          </a:p>
          <a:p>
            <a:pPr>
              <a:buFont typeface="Wingdings" panose="05000000000000000000" pitchFamily="2" charset="2"/>
              <a:buChar char="Ø"/>
            </a:pPr>
            <a:endParaRPr lang="el-GR" sz="3600" dirty="0"/>
          </a:p>
        </p:txBody>
      </p:sp>
    </p:spTree>
    <p:extLst>
      <p:ext uri="{BB962C8B-B14F-4D97-AF65-F5344CB8AC3E}">
        <p14:creationId xmlns:p14="http://schemas.microsoft.com/office/powerpoint/2010/main" val="1781534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hasCustomPrompt="1"/>
          </p:nvPr>
        </p:nvSpPr>
        <p:spPr/>
        <p:txBody>
          <a:bodyPr vert="horz" wrap="square" lIns="91440" tIns="45720" rIns="91440" bIns="45720" anchor="ctr" anchorCtr="0"/>
          <a:lstStyle/>
          <a:p>
            <a:pPr algn="ctr"/>
            <a:r>
              <a:rPr lang="el-GR" altLang="en-US" b="1" dirty="0">
                <a:latin typeface="Times New Roman" panose="02020603050405020304" pitchFamily="18" charset="0"/>
                <a:cs typeface="Times New Roman" panose="02020603050405020304" pitchFamily="18" charset="0"/>
              </a:rPr>
              <a:t>Δεδομένα</a:t>
            </a:r>
            <a:endParaRPr lang="el-GR" altLang="en-US" b="1" dirty="0">
              <a:latin typeface="Times New Roman" panose="02020603050405020304" pitchFamily="18" charset="0"/>
              <a:ea typeface="Times New Roman" panose="02020603050405020304" pitchFamily="18" charset="0"/>
            </a:endParaRPr>
          </a:p>
        </p:txBody>
      </p:sp>
      <p:sp>
        <p:nvSpPr>
          <p:cNvPr id="40963" name="Θέση περιεχομένου 2"/>
          <p:cNvSpPr>
            <a:spLocks noGrp="1"/>
          </p:cNvSpPr>
          <p:nvPr>
            <p:ph sz="quarter" idx="1" hasCustomPrompt="1"/>
          </p:nvPr>
        </p:nvSpPr>
        <p:spPr>
          <a:xfrm>
            <a:off x="107950" y="1484313"/>
            <a:ext cx="8928100" cy="5373687"/>
          </a:xfrm>
        </p:spPr>
        <p:txBody>
          <a:bodyPr vert="horz" wrap="square" lIns="91440" tIns="45720" rIns="91440" bIns="45720" anchor="t" anchorCtr="0"/>
          <a:lstStyle/>
          <a:p>
            <a:pPr>
              <a:buClr>
                <a:schemeClr val="accent2"/>
              </a:buClr>
              <a:buSzPct val="6000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B</a:t>
            </a:r>
            <a:r>
              <a:rPr lang="el-GR" altLang="en-US" b="1" dirty="0">
                <a:latin typeface="Times New Roman" panose="02020603050405020304" pitchFamily="18" charset="0"/>
                <a:cs typeface="Times New Roman" panose="02020603050405020304" pitchFamily="18" charset="0"/>
              </a:rPr>
              <a:t>ίντεο κλιπ </a:t>
            </a:r>
            <a:r>
              <a:rPr lang="el-GR" altLang="en-US" dirty="0">
                <a:latin typeface="Times New Roman" panose="02020603050405020304" pitchFamily="18" charset="0"/>
                <a:cs typeface="Times New Roman" panose="02020603050405020304" pitchFamily="18" charset="0"/>
              </a:rPr>
              <a:t>από την </a:t>
            </a:r>
            <a:r>
              <a:rPr lang="el-GR" altLang="en-US" b="1" dirty="0">
                <a:latin typeface="Times New Roman" panose="02020603050405020304" pitchFamily="18" charset="0"/>
                <a:cs typeface="Times New Roman" panose="02020603050405020304" pitchFamily="18" charset="0"/>
              </a:rPr>
              <a:t>αντιρατσιστική καμπάνια </a:t>
            </a:r>
            <a:r>
              <a:rPr lang="el-GR" altLang="en-US" i="1" dirty="0">
                <a:latin typeface="Times New Roman" panose="02020603050405020304" pitchFamily="18" charset="0"/>
                <a:cs typeface="Times New Roman" panose="02020603050405020304" pitchFamily="18" charset="0"/>
              </a:rPr>
              <a:t>#</a:t>
            </a:r>
            <a:r>
              <a:rPr lang="en-US" altLang="en-US" i="1" dirty="0">
                <a:latin typeface="Times New Roman" panose="02020603050405020304" pitchFamily="18" charset="0"/>
                <a:cs typeface="Times New Roman" panose="02020603050405020304" pitchFamily="18" charset="0"/>
              </a:rPr>
              <a:t>StopMindBorders</a:t>
            </a:r>
            <a:r>
              <a:rPr lang="en-US" altLang="en-US" dirty="0">
                <a:latin typeface="Times New Roman" panose="02020603050405020304" pitchFamily="18" charset="0"/>
                <a:cs typeface="Times New Roman" panose="02020603050405020304" pitchFamily="18" charset="0"/>
              </a:rPr>
              <a:t> </a:t>
            </a:r>
            <a:r>
              <a:rPr lang="el-GR" altLang="en-US" dirty="0">
                <a:latin typeface="Times New Roman" panose="02020603050405020304" pitchFamily="18" charset="0"/>
                <a:cs typeface="Times New Roman" panose="02020603050405020304" pitchFamily="18" charset="0"/>
              </a:rPr>
              <a:t>του Διεθνούς Οργανισμού Μετανάστευσης (ΔΟΜ).</a:t>
            </a:r>
          </a:p>
          <a:p>
            <a:pPr lvl="1">
              <a:buClr>
                <a:schemeClr val="accent1"/>
              </a:buClr>
              <a:buSzPct val="70000"/>
              <a:buFont typeface="Wingdings" panose="05000000000000000000" pitchFamily="2" charset="2"/>
              <a:buChar char="Ø"/>
            </a:pPr>
            <a:r>
              <a:rPr lang="el-GR" altLang="en-US" dirty="0">
                <a:latin typeface="Times New Roman" panose="02020603050405020304" pitchFamily="18" charset="0"/>
                <a:cs typeface="Times New Roman" panose="02020603050405020304" pitchFamily="18" charset="0"/>
              </a:rPr>
              <a:t>Πρόκειται για </a:t>
            </a:r>
            <a:r>
              <a:rPr lang="el-GR" altLang="en-US" b="1" dirty="0">
                <a:latin typeface="Times New Roman" panose="02020603050405020304" pitchFamily="18" charset="0"/>
                <a:cs typeface="Times New Roman" panose="02020603050405020304" pitchFamily="18" charset="0"/>
              </a:rPr>
              <a:t>«καμπάνια ευαισθητοποίησης ενάντια στον ρατσισμό». </a:t>
            </a:r>
          </a:p>
          <a:p>
            <a:pPr>
              <a:buClr>
                <a:schemeClr val="accent2"/>
              </a:buClr>
              <a:buSzPct val="60000"/>
              <a:buFont typeface="Arial" panose="020B0604020202020204" pitchFamily="34" charset="0"/>
              <a:buChar char="•"/>
            </a:pPr>
            <a:r>
              <a:rPr lang="el-GR" altLang="en-US" dirty="0">
                <a:latin typeface="Times New Roman" panose="02020603050405020304" pitchFamily="18" charset="0"/>
                <a:cs typeface="Times New Roman" panose="02020603050405020304" pitchFamily="18" charset="0"/>
              </a:rPr>
              <a:t>Το υπό μελέτη μιντιακό κείμενο έχει </a:t>
            </a:r>
            <a:r>
              <a:rPr lang="el-GR" altLang="en-US" b="1" dirty="0">
                <a:latin typeface="Times New Roman" panose="02020603050405020304" pitchFamily="18" charset="0"/>
                <a:cs typeface="Times New Roman" panose="02020603050405020304" pitchFamily="18" charset="0"/>
              </a:rPr>
              <a:t>αφηγηματική πλοκή </a:t>
            </a:r>
            <a:r>
              <a:rPr lang="el-GR" altLang="en-US" dirty="0">
                <a:latin typeface="Times New Roman" panose="02020603050405020304" pitchFamily="18" charset="0"/>
                <a:cs typeface="Times New Roman" panose="02020603050405020304" pitchFamily="18" charset="0"/>
              </a:rPr>
              <a:t>και είναι </a:t>
            </a:r>
            <a:r>
              <a:rPr lang="el-GR" altLang="en-US" dirty="0">
                <a:solidFill>
                  <a:srgbClr val="FF0000"/>
                </a:solidFill>
                <a:latin typeface="Times New Roman" panose="02020603050405020304" pitchFamily="18" charset="0"/>
                <a:cs typeface="Times New Roman" panose="02020603050405020304" pitchFamily="18" charset="0"/>
              </a:rPr>
              <a:t>πολυτροπικό</a:t>
            </a:r>
            <a:r>
              <a:rPr lang="el-GR" altLang="en-US" dirty="0">
                <a:latin typeface="Times New Roman" panose="02020603050405020304" pitchFamily="18" charset="0"/>
                <a:cs typeface="Times New Roman" panose="02020603050405020304" pitchFamily="18" charset="0"/>
              </a:rPr>
              <a:t>. </a:t>
            </a:r>
          </a:p>
          <a:p>
            <a:pPr lvl="1">
              <a:buClr>
                <a:schemeClr val="accent1"/>
              </a:buClr>
              <a:buSzPct val="70000"/>
              <a:buFont typeface="Arial" panose="020B0604020202020204" pitchFamily="34" charset="0"/>
              <a:buChar char="•"/>
            </a:pPr>
            <a:r>
              <a:rPr lang="el-GR" altLang="en-US" b="1" dirty="0">
                <a:latin typeface="Times New Roman" panose="02020603050405020304" pitchFamily="18" charset="0"/>
                <a:cs typeface="Times New Roman" panose="02020603050405020304" pitchFamily="18" charset="0"/>
              </a:rPr>
              <a:t>Η ανάλυσή μας </a:t>
            </a:r>
            <a:r>
              <a:rPr lang="el-GR" altLang="en-US" dirty="0">
                <a:latin typeface="Times New Roman" panose="02020603050405020304" pitchFamily="18" charset="0"/>
                <a:cs typeface="Times New Roman" panose="02020603050405020304" pitchFamily="18" charset="0"/>
              </a:rPr>
              <a:t>για την ανάδειξη του ρευστού ρατσισμού,  θα περιοριστεί </a:t>
            </a:r>
            <a:r>
              <a:rPr lang="el-GR" altLang="en-US" sz="3600" b="1" dirty="0">
                <a:latin typeface="Times New Roman" panose="02020603050405020304" pitchFamily="18" charset="0"/>
                <a:cs typeface="Times New Roman" panose="02020603050405020304" pitchFamily="18" charset="0"/>
              </a:rPr>
              <a:t>στα αφηγηματικά του χαρακτηριστικά.</a:t>
            </a:r>
          </a:p>
          <a:p>
            <a:pPr>
              <a:buClr>
                <a:schemeClr val="accent2"/>
              </a:buClr>
              <a:buSzPct val="60000"/>
              <a:buFont typeface="Wingdings" panose="05000000000000000000" pitchFamily="2" charset="2"/>
              <a:buChar char=""/>
            </a:pPr>
            <a:endParaRPr lang="el-G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bwMode="auto">
          <a:xfrm>
            <a:off x="179512" y="116632"/>
            <a:ext cx="8586663" cy="1080120"/>
          </a:xfrm>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32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Η κομμώτρια </a:t>
            </a:r>
            <a:r>
              <a:rPr kumimoji="0" lang="el-GR"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32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n-US" sz="2400" b="0"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endParaRPr>
          </a:p>
        </p:txBody>
      </p:sp>
      <p:sp>
        <p:nvSpPr>
          <p:cNvPr id="78851" name="Θέση περιεχομένου 2"/>
          <p:cNvSpPr>
            <a:spLocks noGrp="1"/>
          </p:cNvSpPr>
          <p:nvPr>
            <p:ph sz="quarter" idx="1" hasCustomPrompt="1"/>
          </p:nvPr>
        </p:nvSpPr>
        <p:spPr>
          <a:xfrm>
            <a:off x="107950" y="1557338"/>
            <a:ext cx="8928100" cy="5300663"/>
          </a:xfrm>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à"/>
              <a:defRPr/>
            </a:pPr>
            <a:endParaRPr kumimoji="0" lang="en-US"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à"/>
              <a:defRPr/>
            </a:pPr>
            <a:endParaRPr kumimoji="0" lang="en-US"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n-GB"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hlinkClick r:id="rId2"/>
              </a:rPr>
              <a:t>https://www.youtube.com/watch?v=8unmqNmSW8w</a:t>
            </a: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bwMode="auto">
          <a:xfrm>
            <a:off x="179512" y="116632"/>
            <a:ext cx="8586663" cy="1080120"/>
          </a:xfrm>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Η κομμώτρια </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n-US" sz="2400" b="0"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endParaRPr>
          </a:p>
        </p:txBody>
      </p:sp>
      <p:sp>
        <p:nvSpPr>
          <p:cNvPr id="45059" name="Θέση περιεχομένου 2"/>
          <p:cNvSpPr>
            <a:spLocks noGrp="1"/>
          </p:cNvSpPr>
          <p:nvPr>
            <p:ph sz="quarter" idx="1" hasCustomPrompt="1"/>
          </p:nvPr>
        </p:nvSpPr>
        <p:spPr>
          <a:xfrm>
            <a:off x="0" y="1484313"/>
            <a:ext cx="9144000" cy="5373688"/>
          </a:xfrm>
        </p:spPr>
        <p:txBody>
          <a:bodyPr vert="horz" wrap="square" lIns="91440" tIns="45720" rIns="91440" bIns="45720" numCol="1" anchor="t" anchorCtr="0" compatLnSpc="1"/>
          <a:lstStyle/>
          <a:p>
            <a:pPr marL="0" indent="0">
              <a:buClr>
                <a:schemeClr val="accent2"/>
              </a:buClr>
              <a:buSzPct val="60000"/>
              <a:buFont typeface="Wingdings" panose="05000000000000000000" pitchFamily="2" charset="2"/>
              <a:buNone/>
            </a:pPr>
            <a:r>
              <a:rPr sz="2000" dirty="0">
                <a:latin typeface="Times New Roman" panose="02020603050405020304" pitchFamily="18" charset="0"/>
                <a:cs typeface="Times New Roman" panose="02020603050405020304" pitchFamily="18" charset="0"/>
              </a:rPr>
              <a:t>((</a:t>
            </a:r>
            <a:r>
              <a:rPr sz="2000" dirty="0" err="1">
                <a:latin typeface="Times New Roman" panose="02020603050405020304" pitchFamily="18" charset="0"/>
                <a:cs typeface="Times New Roman" panose="02020603050405020304" pitchFamily="18" charset="0"/>
              </a:rPr>
              <a:t>Μι</a:t>
            </a:r>
            <a:r>
              <a:rPr sz="2000" dirty="0">
                <a:latin typeface="Times New Roman" panose="02020603050405020304" pitchFamily="18" charset="0"/>
                <a:cs typeface="Times New Roman" panose="02020603050405020304" pitchFamily="18" charset="0"/>
              </a:rPr>
              <a:t>α γυναίκα (Α) είναι στο κομμωτήριο για να περιποιηθεί τα μαλλιά της</a:t>
            </a:r>
            <a:r>
              <a:rPr sz="2000" dirty="0">
                <a:latin typeface="Times New Roman" panose="02020603050405020304" pitchFamily="18" charset="0"/>
                <a:ea typeface="Times New Roman" panose="02020603050405020304" pitchFamily="18" charset="0"/>
              </a:rPr>
              <a:t>·</a:t>
            </a:r>
            <a:r>
              <a:rPr sz="2000" dirty="0">
                <a:latin typeface="Times New Roman" panose="02020603050405020304" pitchFamily="18" charset="0"/>
                <a:cs typeface="Times New Roman" panose="02020603050405020304" pitchFamily="18" charset="0"/>
              </a:rPr>
              <a:t> κοιτάζει τη νεαρή μετανάστρια που εργάζεται ως καθαρίστρια του καταστήματος.))</a:t>
            </a:r>
            <a:endParaRPr lang="en-US" altLang="x-none" sz="20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r>
              <a:rPr sz="2000" dirty="0">
                <a:latin typeface="Times New Roman" panose="02020603050405020304" pitchFamily="18" charset="0"/>
                <a:cs typeface="Times New Roman" panose="02020603050405020304" pitchFamily="18" charset="0"/>
              </a:rPr>
              <a:t>Α: ((κοιτάζοντας την κάμερα)) Κοίτα την κοίτα την ((γνέφει απαξιωτικά)). Ένας θεός ξέρει από πού μας κουβαλήθηκε. Χα! </a:t>
            </a:r>
            <a:r>
              <a:rPr sz="2000" b="1" dirty="0">
                <a:solidFill>
                  <a:srgbClr val="FF0000"/>
                </a:solidFill>
                <a:latin typeface="Times New Roman" panose="02020603050405020304" pitchFamily="18" charset="0"/>
                <a:cs typeface="Times New Roman" panose="02020603050405020304" pitchFamily="18" charset="0"/>
              </a:rPr>
              <a:t>Μετανάστρια</a:t>
            </a:r>
            <a:r>
              <a:rPr sz="2000" dirty="0">
                <a:latin typeface="Times New Roman" panose="02020603050405020304" pitchFamily="18" charset="0"/>
                <a:cs typeface="Times New Roman" panose="02020603050405020304" pitchFamily="18" charset="0"/>
              </a:rPr>
              <a:t>! Σίγουρα είναι *μπιπ* ((</a:t>
            </a:r>
            <a:r>
              <a:rPr sz="2000" b="1" dirty="0">
                <a:solidFill>
                  <a:srgbClr val="FF0000"/>
                </a:solidFill>
                <a:latin typeface="Times New Roman" panose="02020603050405020304" pitchFamily="18" charset="0"/>
                <a:cs typeface="Times New Roman" panose="02020603050405020304" pitchFamily="18" charset="0"/>
              </a:rPr>
              <a:t>πουτάνα</a:t>
            </a:r>
            <a:r>
              <a:rPr sz="2000" dirty="0">
                <a:latin typeface="Times New Roman" panose="02020603050405020304" pitchFamily="18" charset="0"/>
                <a:cs typeface="Times New Roman" panose="02020603050405020304" pitchFamily="18" charset="0"/>
              </a:rPr>
              <a:t>)). Και σίγουρα </a:t>
            </a:r>
            <a:r>
              <a:rPr sz="2000" b="1" dirty="0">
                <a:solidFill>
                  <a:srgbClr val="FF0000"/>
                </a:solidFill>
                <a:latin typeface="Times New Roman" panose="02020603050405020304" pitchFamily="18" charset="0"/>
                <a:cs typeface="Times New Roman" panose="02020603050405020304" pitchFamily="18" charset="0"/>
              </a:rPr>
              <a:t>χωρίς προφυλάξεις </a:t>
            </a:r>
            <a:r>
              <a:rPr sz="2000" dirty="0">
                <a:latin typeface="Times New Roman" panose="02020603050405020304" pitchFamily="18" charset="0"/>
                <a:cs typeface="Times New Roman" panose="02020603050405020304" pitchFamily="18" charset="0"/>
              </a:rPr>
              <a:t>θα αρχίσει να γεννοβολάει σαν κουνέλα ((γνέφει απαξιωτικά)). Πριν το καταλάβουμε </a:t>
            </a:r>
            <a:r>
              <a:rPr sz="2000" b="1" dirty="0">
                <a:solidFill>
                  <a:srgbClr val="FF0000"/>
                </a:solidFill>
                <a:latin typeface="Times New Roman" panose="02020603050405020304" pitchFamily="18" charset="0"/>
                <a:cs typeface="Times New Roman" panose="02020603050405020304" pitchFamily="18" charset="0"/>
              </a:rPr>
              <a:t>θα γεμίσει η γειτονιά με δαύτους</a:t>
            </a:r>
            <a:r>
              <a:rPr sz="2000" dirty="0">
                <a:latin typeface="Times New Roman" panose="02020603050405020304" pitchFamily="18" charset="0"/>
                <a:cs typeface="Times New Roman" panose="02020603050405020304" pitchFamily="18" charset="0"/>
              </a:rPr>
              <a:t>.</a:t>
            </a:r>
            <a:endParaRPr lang="en-US" altLang="x-none" sz="20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r>
              <a:rPr sz="2000" dirty="0">
                <a:latin typeface="Times New Roman" panose="02020603050405020304" pitchFamily="18" charset="0"/>
                <a:cs typeface="Times New Roman" panose="02020603050405020304" pitchFamily="18" charset="0"/>
              </a:rPr>
              <a:t>((</a:t>
            </a:r>
            <a:r>
              <a:rPr sz="2000" b="1" dirty="0">
                <a:latin typeface="Times New Roman" panose="02020603050405020304" pitchFamily="18" charset="0"/>
                <a:cs typeface="Times New Roman" panose="02020603050405020304" pitchFamily="18" charset="0"/>
              </a:rPr>
              <a:t>Η κάμερα δείχνει μια ταμπέλα του καταστήματος γραμμένη στα γερμανικά, ενώ η Α διαβάζει ένα γερμανικό περιοδικό.</a:t>
            </a:r>
            <a:r>
              <a:rPr sz="2000" dirty="0">
                <a:latin typeface="Times New Roman" panose="02020603050405020304" pitchFamily="18" charset="0"/>
                <a:cs typeface="Times New Roman" panose="02020603050405020304" pitchFamily="18" charset="0"/>
              </a:rPr>
              <a:t>))</a:t>
            </a:r>
            <a:endParaRPr lang="en-US" altLang="x-none" sz="20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r>
              <a:rPr sz="2000" dirty="0">
                <a:latin typeface="Times New Roman" panose="02020603050405020304" pitchFamily="18" charset="0"/>
                <a:cs typeface="Times New Roman" panose="02020603050405020304" pitchFamily="18" charset="0"/>
              </a:rPr>
              <a:t>Α: ((κοιτάζοντας την κάμερα)) </a:t>
            </a:r>
            <a:r>
              <a:rPr sz="2000" b="1" dirty="0">
                <a:latin typeface="Times New Roman" panose="02020603050405020304" pitchFamily="18" charset="0"/>
                <a:cs typeface="Times New Roman" panose="02020603050405020304" pitchFamily="18" charset="0"/>
              </a:rPr>
              <a:t>Αυτά έλεγαν για μένα κάποιοι, όταν πρωτόρθα εδώ πριν έξι χρόνια</a:t>
            </a:r>
            <a:r>
              <a:rPr sz="2000" dirty="0">
                <a:latin typeface="Times New Roman" panose="02020603050405020304" pitchFamily="18" charset="0"/>
                <a:cs typeface="Times New Roman" panose="02020603050405020304" pitchFamily="18" charset="0"/>
              </a:rPr>
              <a:t> ((εμφανίζεται στην οθόνη η λεζάντα: </a:t>
            </a:r>
            <a:r>
              <a:rPr lang="en-US" altLang="x-none" sz="2000" b="1" dirty="0">
                <a:latin typeface="Times New Roman" panose="02020603050405020304" pitchFamily="18" charset="0"/>
                <a:cs typeface="Times New Roman" panose="02020603050405020304" pitchFamily="18" charset="0"/>
              </a:rPr>
              <a:t>Antigone Avgeropoulou</a:t>
            </a:r>
            <a:r>
              <a:rPr sz="2000" b="1" dirty="0">
                <a:latin typeface="Times New Roman" panose="02020603050405020304" pitchFamily="18" charset="0"/>
                <a:cs typeface="Times New Roman" panose="02020603050405020304" pitchFamily="18" charset="0"/>
              </a:rPr>
              <a:t>. </a:t>
            </a:r>
            <a:r>
              <a:rPr lang="en-US" altLang="x-none" sz="2000" b="1" dirty="0">
                <a:latin typeface="Times New Roman" panose="02020603050405020304" pitchFamily="18" charset="0"/>
                <a:cs typeface="Times New Roman" panose="02020603050405020304" pitchFamily="18" charset="0"/>
              </a:rPr>
              <a:t>Lives in Hamburg</a:t>
            </a:r>
            <a:r>
              <a:rPr sz="2000" b="1" dirty="0">
                <a:latin typeface="Times New Roman" panose="02020603050405020304" pitchFamily="18" charset="0"/>
                <a:cs typeface="Times New Roman" panose="02020603050405020304" pitchFamily="18" charset="0"/>
              </a:rPr>
              <a:t>, </a:t>
            </a:r>
            <a:r>
              <a:rPr lang="en-US" altLang="x-none" sz="2000" b="1" dirty="0">
                <a:latin typeface="Times New Roman" panose="02020603050405020304" pitchFamily="18" charset="0"/>
                <a:cs typeface="Times New Roman" panose="02020603050405020304" pitchFamily="18" charset="0"/>
              </a:rPr>
              <a:t>Germany</a:t>
            </a:r>
            <a:r>
              <a:rPr sz="2000" dirty="0">
                <a:latin typeface="Times New Roman" panose="02020603050405020304" pitchFamily="18" charset="0"/>
                <a:cs typeface="Times New Roman" panose="02020603050405020304" pitchFamily="18" charset="0"/>
              </a:rPr>
              <a:t>)).</a:t>
            </a:r>
            <a:endParaRPr lang="en-US" altLang="x-none" sz="20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r>
              <a:rPr sz="2000" dirty="0">
                <a:latin typeface="Times New Roman" panose="02020603050405020304" pitchFamily="18" charset="0"/>
                <a:cs typeface="Times New Roman" panose="02020603050405020304" pitchFamily="18" charset="0"/>
              </a:rPr>
              <a:t>Φωνή εκφωνητή (Voiceover): </a:t>
            </a:r>
            <a:r>
              <a:rPr sz="2000" b="1" dirty="0">
                <a:latin typeface="Times New Roman" panose="02020603050405020304" pitchFamily="18" charset="0"/>
                <a:cs typeface="Times New Roman" panose="02020603050405020304" pitchFamily="18" charset="0"/>
              </a:rPr>
              <a:t>Τα πιο επικίνδυνα σύνορα είναι αυτά που χαράσσουμε στο μυαλό μας. Όλοι το έχουμε βιώσει. Εμείς μαζί μπορούμε να τα ξεπεράσουμε. </a:t>
            </a:r>
            <a:r>
              <a:rPr sz="2000" i="1" dirty="0">
                <a:latin typeface="Times New Roman" panose="02020603050405020304" pitchFamily="18" charset="0"/>
                <a:cs typeface="Times New Roman" panose="02020603050405020304" pitchFamily="18" charset="0"/>
              </a:rPr>
              <a:t>Διεθνής Οργανισμός Μετανάστευσης με την υποστήριξη του Υπουργείου Μεταναστευτικής Πολιτικής.</a:t>
            </a:r>
            <a:endParaRPr lang="en-US" altLang="x-none" sz="2000" i="1"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Char char="à"/>
            </a:pPr>
            <a:endParaRPr lang="el-GR" altLang="en-US" sz="1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bwMode="auto">
          <a:xfrm>
            <a:off x="179512" y="116632"/>
            <a:ext cx="8586663" cy="1080120"/>
          </a:xfrm>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Ανάλυση του παραδείγματος </a:t>
            </a:r>
            <a:b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Η κομμώτρια </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n-US" sz="2400" b="0"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endParaRPr>
          </a:p>
        </p:txBody>
      </p:sp>
      <p:sp>
        <p:nvSpPr>
          <p:cNvPr id="48131" name="Θέση περιεχομένου 2"/>
          <p:cNvSpPr>
            <a:spLocks noGrp="1"/>
          </p:cNvSpPr>
          <p:nvPr>
            <p:ph sz="quarter" idx="1" hasCustomPrompt="1"/>
          </p:nvPr>
        </p:nvSpPr>
        <p:spPr bwMode="auto">
          <a:xfrm>
            <a:off x="0" y="1628800"/>
            <a:ext cx="9036050" cy="5040560"/>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Πρώτη </a:t>
            </a:r>
            <a:r>
              <a:rPr kumimoji="0" lang="el-GR" alt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ερμηνεία:</a:t>
            </a:r>
            <a:endParaRPr kumimoji="0" lang="el-GR" altLang="en-US" sz="3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Αφηγηματικός κόσμος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και καταγγελία της </a:t>
            </a:r>
            <a:r>
              <a:rPr kumimoji="0" lang="el-GR" altLang="en-US" sz="16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θυματοποίησης</a:t>
            </a:r>
            <a:r>
              <a:rPr kumimoji="0" lang="el-GR" alt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εξοβελισμού της μετανάστριας </a:t>
            </a:r>
            <a:r>
              <a:rPr kumimoji="0" lang="el-GR" altLang="en-US" sz="16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[και παρεπόμενων μεθόδων </a:t>
            </a:r>
            <a:r>
              <a:rPr kumimoji="0" lang="el-GR" altLang="en-US" sz="1600" b="1" i="0" u="none" strike="noStrike" kern="1200" cap="none" spc="0" normalizeH="0" baseline="0" noProof="0" dirty="0" err="1">
                <a:ln>
                  <a:noFill/>
                </a:ln>
                <a:solidFill>
                  <a:srgbClr val="00B0F0"/>
                </a:solidFill>
                <a:effectLst/>
                <a:uLnTx/>
                <a:uFillTx/>
                <a:latin typeface="Times New Roman" panose="02020603050405020304" pitchFamily="18" charset="0"/>
                <a:ea typeface="+mn-ea"/>
                <a:cs typeface="Times New Roman" panose="02020603050405020304" pitchFamily="18" charset="0"/>
              </a:rPr>
              <a:t>ομογενοποίησης</a:t>
            </a:r>
            <a:r>
              <a:rPr kumimoji="0" lang="el-GR" altLang="en-US" sz="16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a:t>
            </a:r>
            <a:r>
              <a:rPr kumimoji="0" lang="el-GR"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n-US" sz="2900" b="0"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Απαξιωτικοί</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χαρακτηρισμοί: </a:t>
            </a: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ανήθικη, κίνδυνος για τη δημόσια υγεία, κίνδυνος αλλοίωσης πληθυσμού</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endPar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ισχυρής θέσης της </a:t>
            </a:r>
            <a:r>
              <a:rPr kumimoji="0" lang="el-GR" altLang="en-US" sz="1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πλειονοτικής</a:t>
            </a:r>
            <a:r>
              <a:rPr kumimoji="0" lang="el-GR" alt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γυναίκας</a:t>
            </a:r>
            <a:r>
              <a:rPr kumimoji="0" lang="el-GR" alt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Είναι αυτή που </a:t>
            </a:r>
            <a:r>
              <a:rPr kumimoji="0" lang="el-GR" altLang="en-US" sz="29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μπορεί να απαξιώνει</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bwMode="auto">
          <a:xfrm>
            <a:off x="179512" y="116632"/>
            <a:ext cx="8586663" cy="1080120"/>
          </a:xfrm>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Ανάλυση του παραδείγματος </a:t>
            </a:r>
            <a:b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Η κομμώτρια </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n-US" sz="2400" b="0"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endParaRPr>
          </a:p>
        </p:txBody>
      </p:sp>
      <p:sp>
        <p:nvSpPr>
          <p:cNvPr id="48131" name="Θέση περιεχομένου 2"/>
          <p:cNvSpPr>
            <a:spLocks noGrp="1"/>
          </p:cNvSpPr>
          <p:nvPr>
            <p:ph sz="quarter" idx="1" hasCustomPrompt="1"/>
          </p:nvPr>
        </p:nvSpPr>
        <p:spPr bwMode="auto">
          <a:xfrm>
            <a:off x="179512" y="1628800"/>
            <a:ext cx="8856538" cy="5112568"/>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Πρώτη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ερμηνεία:</a:t>
            </a:r>
            <a:endPar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Αφηγηματική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διεπίδραση</a:t>
            </a: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Απόσταση</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αφηγητή/κειμένου και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αποδεκτών (</a:t>
            </a: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πλήξη</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θετικού συλλογικού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a:t>
            </a:r>
            <a:r>
              <a:rPr kumimoji="0" lang="el-GR" altLang="en-US" sz="3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ως προς τις ανθρωπιστικές του διαστάσεις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à"/>
              <a:defRPr/>
            </a:pPr>
            <a:r>
              <a:rPr kumimoji="0" lang="el-GR" altLang="en-US" sz="29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Αντι</a:t>
            </a:r>
            <a:r>
              <a:rPr kumimoji="0" lang="el-GR" altLang="en-US" sz="29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a:t>
            </a:r>
            <a:r>
              <a:rPr kumimoji="0" lang="en-US" altLang="en-US" sz="29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n-US"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ανθρωπιστικές διαστάσεις του εθνικού λόγου</a:t>
            </a:r>
            <a:r>
              <a:rPr kumimoji="0" lang="en-US"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ή με τον </a:t>
            </a:r>
            <a:r>
              <a:rPr kumimoji="0" lang="el-GR" altLang="en-US" sz="29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αντι-ρατσ</a:t>
            </a: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λόγο.</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à"/>
              <a:defRPr/>
            </a:pPr>
            <a:endParaRPr kumimoji="0" lang="el-GR"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hasCustomPrompt="1"/>
          </p:nvPr>
        </p:nvSpPr>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Πρώτη ερμηνεία</a:t>
            </a:r>
            <a:endParaRPr lang="el-GR" altLang="el-GR" sz="4000" dirty="0"/>
          </a:p>
        </p:txBody>
      </p:sp>
      <p:graphicFrame>
        <p:nvGraphicFramePr>
          <p:cNvPr id="46083" name="Content Placeholder 46082"/>
          <p:cNvGraphicFramePr>
            <a:graphicFrameLocks noGrp="1"/>
          </p:cNvGraphicFramePr>
          <p:nvPr>
            <p:ph sz="quarter" idx="1" hasCustomPrompt="1"/>
            <p:extLst>
              <p:ext uri="{D42A27DB-BD31-4B8C-83A1-F6EECF244321}">
                <p14:modId xmlns:p14="http://schemas.microsoft.com/office/powerpoint/2010/main" val="2752894500"/>
              </p:ext>
            </p:extLst>
          </p:nvPr>
        </p:nvGraphicFramePr>
        <p:xfrm>
          <a:off x="612648" y="1838960"/>
          <a:ext cx="8054466" cy="4561840"/>
        </p:xfrm>
        <a:graphic>
          <a:graphicData uri="http://schemas.openxmlformats.org/drawingml/2006/table">
            <a:tbl>
              <a:tblPr/>
              <a:tblGrid>
                <a:gridCol w="1439072">
                  <a:extLst>
                    <a:ext uri="{9D8B030D-6E8A-4147-A177-3AD203B41FA5}">
                      <a16:colId xmlns:a16="http://schemas.microsoft.com/office/drawing/2014/main" val="20000"/>
                    </a:ext>
                  </a:extLst>
                </a:gridCol>
                <a:gridCol w="2570219">
                  <a:extLst>
                    <a:ext uri="{9D8B030D-6E8A-4147-A177-3AD203B41FA5}">
                      <a16:colId xmlns:a16="http://schemas.microsoft.com/office/drawing/2014/main" val="20001"/>
                    </a:ext>
                  </a:extLst>
                </a:gridCol>
                <a:gridCol w="2470819">
                  <a:extLst>
                    <a:ext uri="{9D8B030D-6E8A-4147-A177-3AD203B41FA5}">
                      <a16:colId xmlns:a16="http://schemas.microsoft.com/office/drawing/2014/main" val="20002"/>
                    </a:ext>
                  </a:extLst>
                </a:gridCol>
                <a:gridCol w="1574356">
                  <a:extLst>
                    <a:ext uri="{9D8B030D-6E8A-4147-A177-3AD203B41FA5}">
                      <a16:colId xmlns:a16="http://schemas.microsoft.com/office/drawing/2014/main" val="20003"/>
                    </a:ext>
                  </a:extLst>
                </a:gridCol>
              </a:tblGrid>
              <a:tr h="45656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lnSpc>
                          <a:spcPct val="107000"/>
                        </a:lnSpc>
                        <a:buNone/>
                      </a:pPr>
                      <a:r>
                        <a:rPr sz="1400" b="1" dirty="0">
                          <a:solidFill>
                            <a:srgbClr val="FFFFFF"/>
                          </a:solidFill>
                          <a:latin typeface="Times New Roman" panose="02020603050405020304" pitchFamily="18" charset="0"/>
                          <a:cs typeface="Times New Roman" panose="02020603050405020304" pitchFamily="18" charset="0"/>
                        </a:rPr>
                        <a:t>Κατηγορία</a:t>
                      </a:r>
                    </a:p>
                    <a:p>
                      <a:pPr lvl="0" algn="ctr" eaLnBrk="1" hangingPunct="1">
                        <a:lnSpc>
                          <a:spcPct val="107000"/>
                        </a:lnSpc>
                        <a:buNone/>
                      </a:pPr>
                      <a:r>
                        <a:rPr sz="1400" b="1" dirty="0">
                          <a:solidFill>
                            <a:srgbClr val="FFFFFF"/>
                          </a:solidFill>
                          <a:latin typeface="Times New Roman" panose="02020603050405020304" pitchFamily="18" charset="0"/>
                          <a:cs typeface="Times New Roman" panose="02020603050405020304" pitchFamily="18" charset="0"/>
                        </a:rPr>
                        <a:t>Μετανάστες</a:t>
                      </a:r>
                      <a:endParaRPr lang="en-US" sz="1400" b="1" dirty="0">
                        <a:solidFill>
                          <a:srgbClr val="FFFFFF"/>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07000"/>
                        </a:lnSpc>
                        <a:buNone/>
                        <a:tabLst>
                          <a:tab pos="457200" algn="l"/>
                        </a:tabLst>
                      </a:pPr>
                      <a:r>
                        <a:rPr sz="1400" b="1" dirty="0">
                          <a:solidFill>
                            <a:srgbClr val="FFFFFF"/>
                          </a:solidFill>
                          <a:latin typeface="Times New Roman" panose="02020603050405020304" pitchFamily="18" charset="0"/>
                          <a:cs typeface="Times New Roman" panose="02020603050405020304" pitchFamily="18" charset="0"/>
                        </a:rPr>
                        <a:t>Κατηγορήματα</a:t>
                      </a:r>
                      <a:endParaRPr lang="en-US" sz="1400" b="1" dirty="0">
                        <a:solidFill>
                          <a:srgbClr val="FFFFFF"/>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07000"/>
                        </a:lnSpc>
                        <a:buNone/>
                        <a:tabLst>
                          <a:tab pos="457200" algn="l"/>
                        </a:tabLst>
                      </a:pPr>
                      <a:r>
                        <a:rPr sz="1400" b="1" dirty="0">
                          <a:solidFill>
                            <a:srgbClr val="FFFFFF"/>
                          </a:solidFill>
                          <a:latin typeface="Times New Roman" panose="02020603050405020304" pitchFamily="18" charset="0"/>
                          <a:cs typeface="Calibri" panose="020F0502020204030204" pitchFamily="34" charset="0"/>
                        </a:rPr>
                        <a:t>Πρόσωπο</a:t>
                      </a:r>
                      <a:endParaRPr lang="en-US" sz="1400" b="1" dirty="0">
                        <a:solidFill>
                          <a:srgbClr val="FFFFFF"/>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07000"/>
                        </a:lnSpc>
                        <a:buNone/>
                        <a:tabLst>
                          <a:tab pos="457200" algn="l"/>
                        </a:tabLst>
                      </a:pPr>
                      <a:r>
                        <a:rPr sz="1400" b="1" dirty="0">
                          <a:solidFill>
                            <a:srgbClr val="FFFFFF"/>
                          </a:solidFill>
                          <a:latin typeface="Times New Roman" panose="02020603050405020304" pitchFamily="18" charset="0"/>
                          <a:cs typeface="Times New Roman" panose="02020603050405020304" pitchFamily="18" charset="0"/>
                        </a:rPr>
                        <a:t>Λόγος</a:t>
                      </a:r>
                      <a:endParaRPr lang="en-US" sz="1400" b="1" dirty="0">
                        <a:solidFill>
                          <a:srgbClr val="FFFFFF"/>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052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lnSpc>
                          <a:spcPct val="107000"/>
                        </a:lnSpc>
                        <a:buNone/>
                      </a:pPr>
                      <a:r>
                        <a:rPr sz="1400" b="1" dirty="0">
                          <a:solidFill>
                            <a:srgbClr val="FFFFFF"/>
                          </a:solidFill>
                          <a:latin typeface="Times New Roman" panose="02020603050405020304" pitchFamily="18" charset="0"/>
                          <a:cs typeface="Times New Roman" panose="02020603050405020304" pitchFamily="18" charset="0"/>
                        </a:rPr>
                        <a:t>Μετανάστρια- Χαρακτήρας</a:t>
                      </a:r>
                    </a:p>
                    <a:p>
                      <a:pPr lvl="0" algn="just" eaLnBrk="1" hangingPunct="1">
                        <a:lnSpc>
                          <a:spcPct val="107000"/>
                        </a:lnSpc>
                        <a:buNone/>
                      </a:pPr>
                      <a:r>
                        <a:rPr sz="1400" b="1" dirty="0">
                          <a:solidFill>
                            <a:srgbClr val="FFFFFF"/>
                          </a:solidFill>
                          <a:latin typeface="Times New Roman" panose="02020603050405020304" pitchFamily="18" charset="0"/>
                          <a:cs typeface="Times New Roman" panose="02020603050405020304" pitchFamily="18" charset="0"/>
                        </a:rPr>
                        <a:t> </a:t>
                      </a:r>
                    </a:p>
                    <a:p>
                      <a:pPr lvl="0" algn="just" eaLnBrk="1" hangingPunct="1">
                        <a:lnSpc>
                          <a:spcPct val="107000"/>
                        </a:lnSpc>
                        <a:buNone/>
                      </a:pPr>
                      <a:r>
                        <a:rPr sz="1400" b="1" dirty="0">
                          <a:solidFill>
                            <a:srgbClr val="FFFFFF"/>
                          </a:solidFill>
                          <a:latin typeface="Times New Roman" panose="02020603050405020304" pitchFamily="18" charset="0"/>
                          <a:cs typeface="Times New Roman" panose="02020603050405020304" pitchFamily="18" charset="0"/>
                        </a:rPr>
                        <a:t>Μια μελαμψή νέα μετανάστρια που δουλεύει ως καθαρίστρια σε κομμωτήριο</a:t>
                      </a:r>
                      <a:endParaRPr lang="en-US" sz="1400" b="1" dirty="0">
                        <a:solidFill>
                          <a:srgbClr val="FFFFFF"/>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endParaRPr lang="el-GR" sz="1400" dirty="0">
                        <a:solidFill>
                          <a:srgbClr val="000000"/>
                        </a:solidFill>
                        <a:latin typeface="Times New Roman" panose="02020603050405020304" pitchFamily="18" charset="0"/>
                        <a:cs typeface="Times New Roman" panose="02020603050405020304" pitchFamily="18" charset="0"/>
                      </a:endParaRPr>
                    </a:p>
                    <a:p>
                      <a:pPr marL="457200" lvl="0" indent="0" algn="just" eaLnBrk="1" hangingPunct="1">
                        <a:lnSpc>
                          <a:spcPct val="107000"/>
                        </a:lnSpc>
                        <a:buNone/>
                      </a:pPr>
                      <a:endParaRPr lang="el-GR" sz="1400" dirty="0">
                        <a:solidFill>
                          <a:srgbClr val="000000"/>
                        </a:solidFill>
                        <a:latin typeface="Times New Roman" panose="02020603050405020304" pitchFamily="18" charset="0"/>
                        <a:cs typeface="Times New Roman" panose="02020603050405020304" pitchFamily="18" charset="0"/>
                      </a:endParaRP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-Πορνεία</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-Υποψία για μετάδοση</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σεξουαλικών νοσημάτων</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-Αναπαραγωγή παιδιών  αραβικής/μουσουλμανικής καταγωγής και </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συνακόλουθη αλλοίωση του ελληνικού πληθυσμού</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p>
                    <a:p>
                      <a:pPr marL="457200" lvl="0" indent="0" algn="just" eaLnBrk="1" hangingPunct="1">
                        <a:lnSpc>
                          <a:spcPct val="107000"/>
                        </a:lnSpc>
                        <a:buFont typeface="Wingdings" panose="05000000000000000000" pitchFamily="2" charset="2"/>
                        <a:buChar char=""/>
                      </a:pPr>
                      <a:r>
                        <a:rPr sz="1400" dirty="0">
                          <a:solidFill>
                            <a:srgbClr val="000000"/>
                          </a:solidFill>
                          <a:latin typeface="Times New Roman" panose="02020603050405020304" pitchFamily="18" charset="0"/>
                          <a:cs typeface="Times New Roman" panose="02020603050405020304" pitchFamily="18" charset="0"/>
                        </a:rPr>
                        <a:t>ΘΥΜΑΤΟΠΟΙΗΣΗ</a:t>
                      </a:r>
                    </a:p>
                    <a:p>
                      <a:pPr marL="457200" lvl="0" indent="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endParaRPr lang="en-US" sz="1400" dirty="0">
                        <a:solidFill>
                          <a:srgbClr val="000000"/>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p>
                    <a:p>
                      <a:pPr lvl="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 </a:t>
                      </a:r>
                    </a:p>
                    <a:p>
                      <a:pPr lvl="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Πλήξη θετικού συλλογικού προσώπου πλειονοτικών ως προς τις ανθρωπιστικές του διαστάσεις</a:t>
                      </a:r>
                      <a:endParaRPr lang="en-US" sz="1400" dirty="0">
                        <a:solidFill>
                          <a:srgbClr val="000000"/>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07000"/>
                        </a:lnSpc>
                        <a:buNone/>
                      </a:pPr>
                      <a:r>
                        <a:rPr lang="en-US" altLang="x-none" sz="1400" dirty="0">
                          <a:solidFill>
                            <a:srgbClr val="000000"/>
                          </a:solidFill>
                          <a:latin typeface="Times New Roman" panose="02020603050405020304" pitchFamily="18" charset="0"/>
                          <a:cs typeface="Times New Roman" panose="02020603050405020304" pitchFamily="18" charset="0"/>
                        </a:rPr>
                        <a:t> </a:t>
                      </a:r>
                      <a:endParaRPr sz="1400" dirty="0">
                        <a:solidFill>
                          <a:srgbClr val="000000"/>
                        </a:solidFill>
                        <a:latin typeface="Times New Roman" panose="02020603050405020304" pitchFamily="18" charset="0"/>
                        <a:cs typeface="Times New Roman" panose="02020603050405020304" pitchFamily="18" charset="0"/>
                      </a:endParaRPr>
                    </a:p>
                    <a:p>
                      <a:pPr lvl="0" algn="just" eaLnBrk="1" hangingPunct="1">
                        <a:lnSpc>
                          <a:spcPct val="107000"/>
                        </a:lnSpc>
                        <a:buNone/>
                      </a:pPr>
                      <a:r>
                        <a:rPr lang="en-US" altLang="x-none" sz="1400" dirty="0">
                          <a:solidFill>
                            <a:srgbClr val="000000"/>
                          </a:solidFill>
                          <a:latin typeface="Times New Roman" panose="02020603050405020304" pitchFamily="18" charset="0"/>
                          <a:cs typeface="Times New Roman" panose="02020603050405020304" pitchFamily="18" charset="0"/>
                        </a:rPr>
                        <a:t> </a:t>
                      </a:r>
                      <a:endParaRPr sz="1400" dirty="0">
                        <a:solidFill>
                          <a:srgbClr val="000000"/>
                        </a:solidFill>
                        <a:latin typeface="Times New Roman" panose="02020603050405020304" pitchFamily="18" charset="0"/>
                        <a:cs typeface="Times New Roman" panose="02020603050405020304" pitchFamily="18" charset="0"/>
                      </a:endParaRPr>
                    </a:p>
                    <a:p>
                      <a:pPr lvl="0" algn="just" eaLnBrk="1" hangingPunct="1">
                        <a:lnSpc>
                          <a:spcPct val="107000"/>
                        </a:lnSpc>
                        <a:buNone/>
                      </a:pPr>
                      <a:r>
                        <a:rPr sz="1400" dirty="0">
                          <a:solidFill>
                            <a:srgbClr val="000000"/>
                          </a:solidFill>
                          <a:latin typeface="Times New Roman" panose="02020603050405020304" pitchFamily="18" charset="0"/>
                          <a:cs typeface="Times New Roman" panose="02020603050405020304" pitchFamily="18" charset="0"/>
                        </a:rPr>
                        <a:t>Συντονισμός με </a:t>
                      </a:r>
                      <a:r>
                        <a:rPr lang="el-GR" sz="1400" dirty="0">
                          <a:solidFill>
                            <a:srgbClr val="000000"/>
                          </a:solidFill>
                          <a:latin typeface="Times New Roman" panose="02020603050405020304" pitchFamily="18" charset="0"/>
                          <a:cs typeface="Times New Roman" panose="02020603050405020304" pitchFamily="18" charset="0"/>
                        </a:rPr>
                        <a:t>τις </a:t>
                      </a:r>
                      <a:r>
                        <a:rPr sz="1400" dirty="0">
                          <a:solidFill>
                            <a:srgbClr val="000000"/>
                          </a:solidFill>
                          <a:latin typeface="Times New Roman" panose="02020603050405020304" pitchFamily="18" charset="0"/>
                          <a:cs typeface="Times New Roman" panose="02020603050405020304" pitchFamily="18" charset="0"/>
                        </a:rPr>
                        <a:t>ανθρωπιστικές και αντιρατσιστικές διαστάσεις του εθνικού λόγου</a:t>
                      </a:r>
                      <a:endParaRPr lang="en-US" sz="1400" dirty="0">
                        <a:solidFill>
                          <a:srgbClr val="000000"/>
                        </a:solidFill>
                        <a:latin typeface="Times New Roman" panose="02020603050405020304" pitchFamily="18" charset="0"/>
                        <a:ea typeface="Calibri" panose="020F0502020204030204" pitchFamily="34" charset="0"/>
                      </a:endParaRPr>
                    </a:p>
                  </a:txBody>
                  <a:tcPr marL="68585" marR="68585"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bwMode="auto">
          <a:xfrm>
            <a:off x="179512" y="116632"/>
            <a:ext cx="8586663" cy="1080120"/>
          </a:xfrm>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Ανάλυση του παραδείγματος </a:t>
            </a:r>
            <a:b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28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Η κομμώτρια </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28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GB" altLang="en-US" sz="28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24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n-US" sz="2400" b="0"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endParaRPr>
          </a:p>
        </p:txBody>
      </p:sp>
      <p:sp>
        <p:nvSpPr>
          <p:cNvPr id="22531" name="Θέση περιεχομένου 2"/>
          <p:cNvSpPr>
            <a:spLocks noGrp="1"/>
          </p:cNvSpPr>
          <p:nvPr>
            <p:ph sz="quarter" idx="1" hasCustomPrompt="1"/>
          </p:nvPr>
        </p:nvSpPr>
        <p:spPr bwMode="auto">
          <a:xfrm>
            <a:off x="0" y="1556791"/>
            <a:ext cx="9144000" cy="5184577"/>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Δεύτερη</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ερμηνεία:</a:t>
            </a:r>
            <a:endPar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Αφηγηματικός κόσμος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αφομοίωσης </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μετανάστριας: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Αυτά έλεγαν για μένα κάποιοι, όταν </a:t>
            </a:r>
            <a:r>
              <a:rPr kumimoji="0" lang="el-GR" sz="20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πρωτόρθα</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εδώ πριν έξι χρόνια</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lang="el-GR" sz="2000" b="1" i="1" dirty="0">
                <a:highlight>
                  <a:srgbClr val="FF00FF"/>
                </a:highlight>
                <a:latin typeface="Times New Roman" panose="02020603050405020304" pitchFamily="18" charset="0"/>
                <a:cs typeface="Times New Roman" panose="02020603050405020304" pitchFamily="18" charset="0"/>
              </a:rPr>
              <a:t>κακώς ήθελα</a:t>
            </a:r>
            <a:r>
              <a:rPr kumimoji="0" lang="el-GR" sz="2000" b="1" i="1" u="none" strike="noStrike" kern="1200" cap="none" spc="0" normalizeH="0" baseline="0" noProof="0" dirty="0">
                <a:ln>
                  <a:noFill/>
                </a:ln>
                <a:solidFill>
                  <a:schemeClr val="tx1"/>
                </a:solidFill>
                <a:effectLst/>
                <a:highlight>
                  <a:srgbClr val="FF00FF"/>
                </a:highlight>
                <a:uLnTx/>
                <a:uFillTx/>
                <a:latin typeface="Times New Roman" panose="02020603050405020304" pitchFamily="18" charset="0"/>
                <a:ea typeface="+mn-ea"/>
                <a:cs typeface="Times New Roman" panose="02020603050405020304" pitchFamily="18" charset="0"/>
              </a:rPr>
              <a:t>ν να με διώξουν</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highlight>
                  <a:srgbClr val="00FFFF"/>
                </a:highlight>
                <a:uLnTx/>
                <a:uFillTx/>
                <a:latin typeface="Times New Roman" panose="02020603050405020304" pitchFamily="18" charset="0"/>
                <a:ea typeface="+mn-ea"/>
                <a:cs typeface="Times New Roman" panose="02020603050405020304" pitchFamily="18" charset="0"/>
              </a:rPr>
              <a:t>γιατί εγώ ήθελα να αφομοιωθώ</a:t>
            </a:r>
            <a:r>
              <a:rPr kumimoji="0" lang="el-GR" sz="2000" b="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βλ. γερμανικό περιοδικό, γερμανική πινακίδα, ξανθιά μαλλιά, εξοικείωση με το περιβάλλον</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Ομογενοποίηση</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μεταναστών και </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endPar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Αφηγηματική </a:t>
            </a:r>
            <a:r>
              <a:rPr kumimoji="0" lang="el-GR"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διεπίδραση</a:t>
            </a: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Προσέγγιση</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αφηγητή/κειμένου και </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αποδεκτών (</a:t>
            </a: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ενίσχυση</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συλλογικού </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a:t>
            </a:r>
            <a:r>
              <a:rPr kumimoji="0" lang="el-GR" altLang="en-US"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ως προς τις αφομοιωτικές/</a:t>
            </a:r>
            <a:r>
              <a:rPr kumimoji="0" lang="el-GR" altLang="en-US" sz="20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ομογενοποιητικές</a:t>
            </a:r>
            <a:r>
              <a:rPr kumimoji="0" lang="el-GR" altLang="en-US"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διαστάσεις</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85800" marR="0" lvl="2" indent="0" algn="l" defTabSz="914400" rtl="0" eaLnBrk="0" fontAlgn="base" latinLnBrk="0" hangingPunct="0">
              <a:lnSpc>
                <a:spcPct val="100000"/>
              </a:lnSpc>
              <a:spcBef>
                <a:spcPts val="500"/>
              </a:spcBef>
              <a:spcAft>
                <a:spcPct val="0"/>
              </a:spcAft>
              <a:buClr>
                <a:schemeClr val="accent2"/>
              </a:buClr>
              <a:buSzPct val="75000"/>
              <a:buFont typeface="Wingdings" panose="05000000000000000000" pitchFamily="2" charset="2"/>
              <a:buNone/>
              <a:defRPr/>
            </a:pPr>
            <a:r>
              <a:rPr kumimoji="0" lang="el-GR" altLang="en-US" sz="25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n-US" sz="25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 </a:t>
            </a:r>
            <a:r>
              <a:rPr kumimoji="0" lang="el-GR" altLang="en-US" sz="25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τον εθνικό λόγο</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Τίτλος 1"/>
          <p:cNvSpPr>
            <a:spLocks noGrp="1"/>
          </p:cNvSpPr>
          <p:nvPr>
            <p:ph type="title" hasCustomPrompt="1"/>
          </p:nvPr>
        </p:nvSpPr>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Δεύτερη ερμηνεία</a:t>
            </a:r>
            <a:endParaRPr lang="el-GR" altLang="el-GR" sz="4000" dirty="0"/>
          </a:p>
        </p:txBody>
      </p:sp>
      <p:graphicFrame>
        <p:nvGraphicFramePr>
          <p:cNvPr id="48131" name="Content Placeholder 48130"/>
          <p:cNvGraphicFramePr>
            <a:graphicFrameLocks noGrp="1"/>
          </p:cNvGraphicFramePr>
          <p:nvPr>
            <p:ph sz="quarter" idx="1" hasCustomPrompt="1"/>
          </p:nvPr>
        </p:nvGraphicFramePr>
        <p:xfrm>
          <a:off x="755650" y="1989138"/>
          <a:ext cx="7540625" cy="3582988"/>
        </p:xfrm>
        <a:graphic>
          <a:graphicData uri="http://schemas.openxmlformats.org/drawingml/2006/table">
            <a:tbl>
              <a:tblPr/>
              <a:tblGrid>
                <a:gridCol w="1536700">
                  <a:extLst>
                    <a:ext uri="{9D8B030D-6E8A-4147-A177-3AD203B41FA5}">
                      <a16:colId xmlns:a16="http://schemas.microsoft.com/office/drawing/2014/main" val="20000"/>
                    </a:ext>
                  </a:extLst>
                </a:gridCol>
                <a:gridCol w="2189163">
                  <a:extLst>
                    <a:ext uri="{9D8B030D-6E8A-4147-A177-3AD203B41FA5}">
                      <a16:colId xmlns:a16="http://schemas.microsoft.com/office/drawing/2014/main" val="20001"/>
                    </a:ext>
                  </a:extLst>
                </a:gridCol>
                <a:gridCol w="2459037">
                  <a:extLst>
                    <a:ext uri="{9D8B030D-6E8A-4147-A177-3AD203B41FA5}">
                      <a16:colId xmlns:a16="http://schemas.microsoft.com/office/drawing/2014/main" val="20002"/>
                    </a:ext>
                  </a:extLst>
                </a:gridCol>
                <a:gridCol w="1355725">
                  <a:extLst>
                    <a:ext uri="{9D8B030D-6E8A-4147-A177-3AD203B41FA5}">
                      <a16:colId xmlns:a16="http://schemas.microsoft.com/office/drawing/2014/main" val="20003"/>
                    </a:ext>
                  </a:extLst>
                </a:gridCol>
              </a:tblGrid>
              <a:tr h="6302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sz="1600" b="1" dirty="0">
                          <a:solidFill>
                            <a:srgbClr val="FFFFFF"/>
                          </a:solidFill>
                          <a:latin typeface="Times New Roman" panose="02020603050405020304" pitchFamily="18" charset="0"/>
                          <a:cs typeface="Times New Roman" panose="02020603050405020304" pitchFamily="18" charset="0"/>
                        </a:rPr>
                        <a:t>Κατηγορία</a:t>
                      </a:r>
                    </a:p>
                    <a:p>
                      <a:pPr lvl="0" eaLnBrk="1" hangingPunct="1">
                        <a:lnSpc>
                          <a:spcPct val="107000"/>
                        </a:lnSpc>
                        <a:spcAft>
                          <a:spcPts val="800"/>
                        </a:spcAft>
                        <a:buNone/>
                      </a:pPr>
                      <a:r>
                        <a:rPr sz="1600" b="1" dirty="0">
                          <a:solidFill>
                            <a:srgbClr val="FFFFFF"/>
                          </a:solidFill>
                          <a:latin typeface="Times New Roman" panose="02020603050405020304" pitchFamily="18" charset="0"/>
                          <a:cs typeface="Times New Roman" panose="02020603050405020304" pitchFamily="18" charset="0"/>
                        </a:rPr>
                        <a:t>Μετανάστες</a:t>
                      </a:r>
                      <a:endParaRPr lang="en-US" sz="1600" b="1" dirty="0">
                        <a:solidFill>
                          <a:srgbClr val="FFFFFF"/>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Κατηγορήματα</a:t>
                      </a:r>
                      <a:endParaRPr lang="en-US" b="1" dirty="0">
                        <a:solidFill>
                          <a:srgbClr val="FFFFFF"/>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Πρόσωπο</a:t>
                      </a:r>
                      <a:endParaRPr lang="en-US" b="1" dirty="0">
                        <a:solidFill>
                          <a:srgbClr val="FFFFFF"/>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Λόγος</a:t>
                      </a:r>
                      <a:endParaRPr lang="en-US" b="1" dirty="0">
                        <a:solidFill>
                          <a:srgbClr val="FFFFFF"/>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9527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sz="1600" b="1" dirty="0">
                          <a:solidFill>
                            <a:srgbClr val="FFFFFF"/>
                          </a:solidFill>
                          <a:latin typeface="Times New Roman" panose="02020603050405020304" pitchFamily="18" charset="0"/>
                          <a:cs typeface="Times New Roman" panose="02020603050405020304" pitchFamily="18" charset="0"/>
                        </a:rPr>
                        <a:t>Μετανάστρια- Χαρακτήρας</a:t>
                      </a:r>
                    </a:p>
                    <a:p>
                      <a:pPr lvl="0" eaLnBrk="1" hangingPunct="1">
                        <a:lnSpc>
                          <a:spcPct val="107000"/>
                        </a:lnSpc>
                        <a:spcAft>
                          <a:spcPts val="800"/>
                        </a:spcAft>
                        <a:buNone/>
                      </a:pPr>
                      <a:r>
                        <a:rPr sz="1600" b="1" dirty="0">
                          <a:solidFill>
                            <a:srgbClr val="FFFFFF"/>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sz="1600" b="1" dirty="0">
                          <a:solidFill>
                            <a:srgbClr val="FFFFFF"/>
                          </a:solidFill>
                          <a:latin typeface="Times New Roman" panose="02020603050405020304" pitchFamily="18" charset="0"/>
                          <a:cs typeface="Times New Roman" panose="02020603050405020304" pitchFamily="18" charset="0"/>
                        </a:rPr>
                        <a:t>Η πλειονοτική γυναίκα αποκαλύπτει ότι είναι μετανάστρια</a:t>
                      </a:r>
                      <a:endParaRPr lang="en-US" sz="1600" b="1" dirty="0">
                        <a:solidFill>
                          <a:srgbClr val="FFFFFF"/>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Αφομοίωση</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endParaRPr lang="en-US" dirty="0">
                        <a:solidFill>
                          <a:srgbClr val="000000"/>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Ενίσχυση θετικού συλλογικού προσώπου πλειονοτικών ως προς τις ομογενοποιητικές του διαστάσεις</a:t>
                      </a:r>
                      <a:endParaRPr lang="en-US" dirty="0">
                        <a:solidFill>
                          <a:srgbClr val="000000"/>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Συντονισμός με τον εθνικό, ομογενοποι-ητικό λόγο</a:t>
                      </a:r>
                      <a:endParaRPr lang="en-US" dirty="0">
                        <a:solidFill>
                          <a:srgbClr val="000000"/>
                        </a:solidFill>
                        <a:latin typeface="Times New Roman" panose="02020603050405020304" pitchFamily="18" charset="0"/>
                        <a:ea typeface="Calibri" panose="020F0502020204030204" pitchFamily="34" charset="0"/>
                      </a:endParaRPr>
                    </a:p>
                  </a:txBody>
                  <a:tcPr marL="67394" marR="67394" marT="9321"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Τίτλος 1"/>
          <p:cNvSpPr>
            <a:spLocks noGrp="1"/>
          </p:cNvSpPr>
          <p:nvPr>
            <p:ph type="title" hasCustomPrompt="1"/>
          </p:nvPr>
        </p:nvSpPr>
        <p:spPr>
          <a:xfrm>
            <a:off x="611188" y="188913"/>
            <a:ext cx="8153400" cy="990600"/>
          </a:xfrm>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Τελική τοποθέτηση</a:t>
            </a:r>
            <a:r>
              <a:rPr lang="en-US" altLang="el-GR" sz="4000" b="1" dirty="0">
                <a:latin typeface="Times New Roman" panose="02020603050405020304" pitchFamily="18" charset="0"/>
                <a:cs typeface="Times New Roman" panose="02020603050405020304" pitchFamily="18" charset="0"/>
              </a:rPr>
              <a:t> </a:t>
            </a:r>
            <a:r>
              <a:rPr lang="el-GR" altLang="el-GR" sz="4000" b="1" dirty="0">
                <a:latin typeface="Times New Roman" panose="02020603050405020304" pitchFamily="18" charset="0"/>
                <a:cs typeface="Times New Roman" panose="02020603050405020304" pitchFamily="18" charset="0"/>
              </a:rPr>
              <a:t>του κειμένου</a:t>
            </a:r>
            <a:endParaRPr lang="el-GR" altLang="el-GR" sz="4000" b="1" dirty="0">
              <a:latin typeface="Times New Roman" panose="02020603050405020304" pitchFamily="18" charset="0"/>
              <a:ea typeface="Times New Roman" panose="02020603050405020304" pitchFamily="18" charset="0"/>
            </a:endParaRPr>
          </a:p>
        </p:txBody>
      </p:sp>
      <p:sp>
        <p:nvSpPr>
          <p:cNvPr id="3" name="Θέση περιεχομένου 2"/>
          <p:cNvSpPr>
            <a:spLocks noGrp="1"/>
          </p:cNvSpPr>
          <p:nvPr>
            <p:ph sz="quarter" idx="1" hasCustomPrompt="1"/>
          </p:nvPr>
        </p:nvSpPr>
        <p:spPr bwMode="auto">
          <a:xfrm>
            <a:off x="107504" y="1556792"/>
            <a:ext cx="9036496" cy="5301208"/>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ΣΥΝΥΠΑΡΞΗ</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Αντι</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-ρατσιστικής τοποθέτησης</a:t>
            </a:r>
            <a:r>
              <a:rPr kumimoji="0" lang="en-US"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n-US"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τις ανθρωπιστικές διαστάσεις του εθνικού λόγου ή με τον </a:t>
            </a:r>
            <a:r>
              <a:rPr kumimoji="0" lang="el-GR" altLang="en-US"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αντι-ρατσ</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τον εθνικό, </a:t>
            </a:r>
            <a:r>
              <a:rPr kumimoji="0" lang="el-GR" altLang="en-US"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ομογενοποιητικό</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Τελική τοποθέτηση κειμένου:</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n-US"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ΑΜΦΙΣΗΜΟΣ ΡΕΥΣΤΟΣ ΡΑΤΣΙΣΜΟΣ</a:t>
            </a:r>
            <a:endParaRPr kumimoji="0" lang="el-GR" altLang="en-US"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Τίτλος 1"/>
          <p:cNvSpPr>
            <a:spLocks noGrp="1"/>
          </p:cNvSpPr>
          <p:nvPr>
            <p:ph type="title" hasCustomPrompt="1"/>
          </p:nvPr>
        </p:nvSpPr>
        <p:spPr bwMode="auto">
          <a:effectLst/>
          <a:scene3d>
            <a:camera prst="orthographicFront"/>
            <a:lightRig rig="balanced" dir="t"/>
          </a:scene3d>
          <a:sp3d prstMaterial="plastic"/>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altLang="en-US" sz="44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US" altLang="en-US" sz="44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l-GR" altLang="en-US" sz="3200" b="1" i="1"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Το καφενείο </a:t>
            </a:r>
            <a:r>
              <a:rPr kumimoji="0" lang="el-GR"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από το ‘</a:t>
            </a:r>
            <a:r>
              <a:rPr kumimoji="0" lang="en-GB"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stop mind borders</a:t>
            </a:r>
            <a:r>
              <a:rPr kumimoji="0" lang="el-GR" altLang="en-US" sz="32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a:t>
            </a:r>
            <a:br>
              <a:rPr kumimoji="0" lang="en-GB" altLang="en-US" sz="3200" b="1" i="0" u="none" strike="noStrike" kern="1200" cap="none" spc="0" normalizeH="0" baseline="0" noProof="0" dirty="0">
                <a:ln>
                  <a:noFill/>
                </a:ln>
                <a:solidFill>
                  <a:schemeClr val="tx2"/>
                </a:solidFill>
                <a:effectLst/>
                <a:highlight>
                  <a:srgbClr val="FFFF00"/>
                </a:highlight>
                <a:uLnTx/>
                <a:uFillTx/>
                <a:latin typeface="Times New Roman" panose="02020603050405020304" pitchFamily="18" charset="0"/>
                <a:ea typeface="+mj-ea"/>
                <a:cs typeface="Times New Roman" panose="02020603050405020304" pitchFamily="18" charset="0"/>
              </a:rPr>
            </a:br>
            <a:br>
              <a:rPr kumimoji="0" lang="en-GB" altLang="en-US" sz="4000" b="1"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l-GR" altLang="el-GR"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Θέση περιεχομένου 2"/>
          <p:cNvSpPr>
            <a:spLocks noGrp="1"/>
          </p:cNvSpPr>
          <p:nvPr>
            <p:ph sz="quarter" idx="1" hasCustomPrompt="1"/>
          </p:nvPr>
        </p:nvSpPr>
        <p:spPr>
          <a:xfrm>
            <a:off x="468313" y="1773238"/>
            <a:ext cx="8297863" cy="4322763"/>
          </a:xfrm>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
              <a:defRPr/>
            </a:pPr>
            <a:endParaRPr kumimoji="0" 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hlinkClick r:id="rId2"/>
              </a:rPr>
              <a:t>https://www.youtube.com/watch?v=D8O24D0Gdwg</a:t>
            </a:r>
            <a:endParaRPr kumimoji="0" 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hasCustomPrompt="1"/>
          </p:nvPr>
        </p:nvSpPr>
        <p:spPr>
          <a:xfrm>
            <a:off x="250825" y="228600"/>
            <a:ext cx="8713788" cy="823913"/>
          </a:xfrm>
        </p:spPr>
        <p:txBody>
          <a:bodyPr vert="horz" wrap="square" lIns="91440" tIns="45720" rIns="91440" bIns="45720" anchor="ctr" anchorCtr="0"/>
          <a:lstStyle/>
          <a:p>
            <a:pPr algn="ctr"/>
            <a:r>
              <a:rPr lang="el-GR" altLang="el-GR" b="1" dirty="0">
                <a:latin typeface="Times New Roman" panose="02020603050405020304" pitchFamily="18" charset="0"/>
                <a:cs typeface="Times New Roman" panose="02020603050405020304" pitchFamily="18" charset="0"/>
              </a:rPr>
              <a:t>Προσεγγίζοντας τις ταυτότητες</a:t>
            </a:r>
            <a:endParaRPr lang="el-GR" altLang="el-GR" b="1" dirty="0">
              <a:latin typeface="Times New Roman" panose="02020603050405020304" pitchFamily="18" charset="0"/>
              <a:ea typeface="Times New Roman" panose="02020603050405020304" pitchFamily="18" charset="0"/>
            </a:endParaRPr>
          </a:p>
        </p:txBody>
      </p:sp>
      <p:sp>
        <p:nvSpPr>
          <p:cNvPr id="15363" name="2 - Θέση περιεχομένου"/>
          <p:cNvSpPr>
            <a:spLocks noGrp="1"/>
          </p:cNvSpPr>
          <p:nvPr>
            <p:ph sz="quarter" idx="1" hasCustomPrompt="1"/>
          </p:nvPr>
        </p:nvSpPr>
        <p:spPr>
          <a:xfrm>
            <a:off x="250825" y="1773238"/>
            <a:ext cx="8713788" cy="4895850"/>
          </a:xfrm>
        </p:spPr>
        <p:txBody>
          <a:bodyPr vert="horz" wrap="square" lIns="91440" tIns="45720" rIns="91440" bIns="45720" anchor="t" anchorCtr="0"/>
          <a:lstStyle/>
          <a:p>
            <a:pPr>
              <a:buClr>
                <a:schemeClr val="accent2"/>
              </a:buClr>
              <a:buSzPct val="60000"/>
              <a:buFont typeface="Arial" panose="020B0604020202020204" pitchFamily="34" charset="0"/>
              <a:buChar char="•"/>
            </a:pPr>
            <a:r>
              <a:rPr lang="el-GR" altLang="el-GR" sz="3200" dirty="0">
                <a:latin typeface="Times New Roman" panose="02020603050405020304" pitchFamily="18" charset="0"/>
                <a:cs typeface="Times New Roman" panose="02020603050405020304" pitchFamily="18" charset="0"/>
              </a:rPr>
              <a:t>Διάκριση ανάμεσα στην </a:t>
            </a:r>
            <a:r>
              <a:rPr lang="el-GR" altLang="el-GR" sz="3200" b="1" dirty="0">
                <a:latin typeface="Times New Roman" panose="02020603050405020304" pitchFamily="18" charset="0"/>
                <a:cs typeface="Times New Roman" panose="02020603050405020304" pitchFamily="18" charset="0"/>
              </a:rPr>
              <a:t>ουσιοκρατική προσέγγιση</a:t>
            </a:r>
            <a:r>
              <a:rPr lang="el-GR" altLang="el-GR" sz="3200" dirty="0">
                <a:latin typeface="Times New Roman" panose="02020603050405020304" pitchFamily="18" charset="0"/>
                <a:cs typeface="Times New Roman" panose="02020603050405020304" pitchFamily="18" charset="0"/>
              </a:rPr>
              <a:t> και στην </a:t>
            </a:r>
            <a:r>
              <a:rPr lang="el-GR" altLang="el-GR" sz="3200" b="1" dirty="0">
                <a:latin typeface="Times New Roman" panose="02020603050405020304" pitchFamily="18" charset="0"/>
                <a:cs typeface="Times New Roman" panose="02020603050405020304" pitchFamily="18" charset="0"/>
              </a:rPr>
              <a:t>προσέγγιση της κοινωνικής κατασκευής</a:t>
            </a:r>
            <a:r>
              <a:rPr lang="el-GR" altLang="el-GR" sz="3200" dirty="0">
                <a:latin typeface="Times New Roman" panose="02020603050405020304" pitchFamily="18" charset="0"/>
                <a:cs typeface="Times New Roman" panose="02020603050405020304" pitchFamily="18" charset="0"/>
              </a:rPr>
              <a:t>.</a:t>
            </a:r>
          </a:p>
          <a:p>
            <a:pPr>
              <a:buClr>
                <a:schemeClr val="accent2"/>
              </a:buClr>
              <a:buSzPct val="60000"/>
              <a:buFont typeface="Arial" panose="020B0604020202020204" pitchFamily="34" charset="0"/>
              <a:buChar char="•"/>
            </a:pPr>
            <a:endParaRPr lang="el-GR" altLang="el-GR" sz="3200" dirty="0">
              <a:latin typeface="Times New Roman" panose="02020603050405020304" pitchFamily="18" charset="0"/>
              <a:cs typeface="Times New Roman" panose="02020603050405020304" pitchFamily="18" charset="0"/>
            </a:endParaRPr>
          </a:p>
          <a:p>
            <a:pPr>
              <a:buClr>
                <a:schemeClr val="accent2"/>
              </a:buClr>
              <a:buSzPct val="60000"/>
              <a:buFont typeface="Arial" panose="020B0604020202020204" pitchFamily="34" charset="0"/>
              <a:buChar char="•"/>
            </a:pPr>
            <a:r>
              <a:rPr lang="el-GR" altLang="el-GR" sz="3200" dirty="0">
                <a:latin typeface="Times New Roman" panose="02020603050405020304" pitchFamily="18" charset="0"/>
                <a:cs typeface="Times New Roman" panose="02020603050405020304" pitchFamily="18" charset="0"/>
              </a:rPr>
              <a:t>Η διάκριση αυτή στηρίζεται εν πολλοίς στην </a:t>
            </a:r>
            <a:r>
              <a:rPr lang="el-GR" altLang="el-GR" sz="3200" b="1" dirty="0">
                <a:latin typeface="Times New Roman" panose="02020603050405020304" pitchFamily="18" charset="0"/>
                <a:cs typeface="Times New Roman" panose="02020603050405020304" pitchFamily="18" charset="0"/>
              </a:rPr>
              <a:t>προϋπόθεση ή όχι του λόγου</a:t>
            </a:r>
            <a:r>
              <a:rPr lang="el-GR" altLang="el-GR" sz="3200" dirty="0">
                <a:latin typeface="Times New Roman" panose="02020603050405020304" pitchFamily="18" charset="0"/>
                <a:cs typeface="Times New Roman" panose="02020603050405020304" pitchFamily="18" charset="0"/>
              </a:rPr>
              <a:t> </a:t>
            </a:r>
            <a:r>
              <a:rPr lang="el-GR" altLang="el-GR" sz="3200" b="1" i="1" dirty="0">
                <a:latin typeface="Times New Roman" panose="02020603050405020304" pitchFamily="18" charset="0"/>
                <a:cs typeface="Times New Roman" panose="02020603050405020304" pitchFamily="18" charset="0"/>
              </a:rPr>
              <a:t>ως συστατικού παράγοντα για τη διαμόρφωση της ταυτότητας </a:t>
            </a:r>
            <a:r>
              <a:rPr lang="el-GR" altLang="el-GR" sz="3200" dirty="0">
                <a:latin typeface="Times New Roman" panose="02020603050405020304" pitchFamily="18" charset="0"/>
                <a:cs typeface="Times New Roman" panose="02020603050405020304" pitchFamily="18" charset="0"/>
              </a:rPr>
              <a:t>(</a:t>
            </a:r>
            <a:r>
              <a:rPr lang="en-US" altLang="el-GR" sz="3200" dirty="0">
                <a:latin typeface="Times New Roman" panose="02020603050405020304" pitchFamily="18" charset="0"/>
                <a:cs typeface="Times New Roman" panose="02020603050405020304" pitchFamily="18" charset="0"/>
              </a:rPr>
              <a:t>Benwell</a:t>
            </a:r>
            <a:r>
              <a:rPr lang="el-GR" altLang="el-GR" sz="3200" dirty="0">
                <a:latin typeface="Times New Roman" panose="02020603050405020304" pitchFamily="18" charset="0"/>
                <a:cs typeface="Times New Roman" panose="02020603050405020304" pitchFamily="18" charset="0"/>
              </a:rPr>
              <a:t> &amp; </a:t>
            </a:r>
            <a:r>
              <a:rPr lang="en-US" altLang="el-GR" sz="3200" dirty="0">
                <a:latin typeface="Times New Roman" panose="02020603050405020304" pitchFamily="18" charset="0"/>
                <a:cs typeface="Times New Roman" panose="02020603050405020304" pitchFamily="18" charset="0"/>
              </a:rPr>
              <a:t>Stokoe</a:t>
            </a:r>
            <a:r>
              <a:rPr lang="el-GR" altLang="el-GR" sz="3200" dirty="0">
                <a:latin typeface="Times New Roman" panose="02020603050405020304" pitchFamily="18" charset="0"/>
                <a:cs typeface="Times New Roman" panose="02020603050405020304" pitchFamily="18" charset="0"/>
              </a:rPr>
              <a:t> 2006: 4, Αρχάκης &amp; Τσάκωνα 2011).</a:t>
            </a:r>
            <a:endParaRPr lang="el-GR" altLang="el-GR"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323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p:cNvSpPr>
            <a:spLocks noGrp="1"/>
          </p:cNvSpPr>
          <p:nvPr>
            <p:ph type="title" hasCustomPrompt="1"/>
          </p:nvPr>
        </p:nvSpPr>
        <p:spPr/>
        <p:txBody>
          <a:bodyPr vert="horz" wrap="square" lIns="91440" tIns="45720" rIns="91440" bIns="45720" anchor="ctr" anchorCtr="0"/>
          <a:lstStyle/>
          <a:p>
            <a:pPr algn="ctr"/>
            <a:r>
              <a:rPr lang="el-GR" altLang="en-US" b="1" dirty="0">
                <a:latin typeface="Times New Roman" panose="02020603050405020304" pitchFamily="18" charset="0"/>
                <a:cs typeface="Times New Roman" panose="02020603050405020304" pitchFamily="18" charset="0"/>
              </a:rPr>
              <a:t>Δεδομένα</a:t>
            </a:r>
            <a:endParaRPr lang="el-GR" altLang="en-US" b="1" dirty="0">
              <a:latin typeface="Times New Roman" panose="02020603050405020304" pitchFamily="18" charset="0"/>
              <a:ea typeface="Times New Roman" panose="02020603050405020304" pitchFamily="18" charset="0"/>
            </a:endParaRPr>
          </a:p>
        </p:txBody>
      </p:sp>
      <p:sp>
        <p:nvSpPr>
          <p:cNvPr id="51203" name="Θέση περιεχομένου 2"/>
          <p:cNvSpPr>
            <a:spLocks noGrp="1"/>
          </p:cNvSpPr>
          <p:nvPr>
            <p:ph sz="quarter" idx="1" hasCustomPrompt="1"/>
          </p:nvPr>
        </p:nvSpPr>
        <p:spPr>
          <a:xfrm>
            <a:off x="107950" y="1484313"/>
            <a:ext cx="8928100" cy="5373687"/>
          </a:xfrm>
        </p:spPr>
        <p:txBody>
          <a:bodyPr vert="horz" wrap="square" lIns="91440" tIns="45720" rIns="91440" bIns="45720" anchor="t" anchorCtr="0"/>
          <a:lstStyle/>
          <a:p>
            <a:pPr>
              <a:buClr>
                <a:schemeClr val="accent2"/>
              </a:buClr>
              <a:buSzPct val="60000"/>
              <a:buFont typeface="Arial" panose="020B0604020202020204" pitchFamily="34" charset="0"/>
              <a:buChar char="•"/>
            </a:pPr>
            <a:r>
              <a:rPr lang="en-US" altLang="en-US" sz="2800" b="1" dirty="0">
                <a:latin typeface="Times New Roman" panose="02020603050405020304" pitchFamily="18" charset="0"/>
                <a:cs typeface="Times New Roman" panose="02020603050405020304" pitchFamily="18" charset="0"/>
              </a:rPr>
              <a:t>B</a:t>
            </a:r>
            <a:r>
              <a:rPr lang="el-GR" altLang="en-US" sz="2800" b="1" dirty="0">
                <a:latin typeface="Times New Roman" panose="02020603050405020304" pitchFamily="18" charset="0"/>
                <a:cs typeface="Times New Roman" panose="02020603050405020304" pitchFamily="18" charset="0"/>
              </a:rPr>
              <a:t>ίντεο κλιπ </a:t>
            </a:r>
            <a:r>
              <a:rPr lang="el-GR" altLang="en-US" sz="2800" dirty="0">
                <a:latin typeface="Times New Roman" panose="02020603050405020304" pitchFamily="18" charset="0"/>
                <a:cs typeface="Times New Roman" panose="02020603050405020304" pitchFamily="18" charset="0"/>
              </a:rPr>
              <a:t>από την </a:t>
            </a:r>
            <a:r>
              <a:rPr lang="el-GR" altLang="en-US" sz="2800" b="1" dirty="0">
                <a:latin typeface="Times New Roman" panose="02020603050405020304" pitchFamily="18" charset="0"/>
                <a:cs typeface="Times New Roman" panose="02020603050405020304" pitchFamily="18" charset="0"/>
              </a:rPr>
              <a:t>αντιρατσιστική καμπάνια </a:t>
            </a:r>
            <a:r>
              <a:rPr lang="el-GR" altLang="el-GR" sz="2800" i="1" dirty="0">
                <a:latin typeface="Times New Roman" panose="02020603050405020304" pitchFamily="18" charset="0"/>
                <a:cs typeface="Times New Roman" panose="02020603050405020304" pitchFamily="18" charset="0"/>
              </a:rPr>
              <a:t>Και 1 θύμα ρατσιστικής βίας είναι πολύ</a:t>
            </a:r>
            <a:r>
              <a:rPr lang="el-GR" altLang="el-GR" sz="2800" b="1" i="1"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του ελληνικού παραρτήματος της Ύπατης Αρμοστείας του ΟΗΕ για τους Πρόσφυγες (UNHCR).</a:t>
            </a:r>
            <a:endParaRPr lang="en-US" altLang="el-GR" sz="2800" dirty="0">
              <a:latin typeface="Times New Roman" panose="02020603050405020304" pitchFamily="18" charset="0"/>
              <a:cs typeface="Times New Roman" panose="02020603050405020304" pitchFamily="18" charset="0"/>
            </a:endParaRPr>
          </a:p>
          <a:p>
            <a:pPr lvl="1">
              <a:buClr>
                <a:schemeClr val="accent1"/>
              </a:buClr>
              <a:buSzPct val="70000"/>
              <a:buFont typeface="Wingdings" panose="05000000000000000000" pitchFamily="2" charset="2"/>
              <a:buChar char="Ø"/>
            </a:pPr>
            <a:r>
              <a:rPr lang="el-GR" altLang="el-GR" sz="2500" dirty="0">
                <a:latin typeface="Times New Roman" panose="02020603050405020304" pitchFamily="18" charset="0"/>
                <a:cs typeface="Times New Roman" panose="02020603050405020304" pitchFamily="18" charset="0"/>
              </a:rPr>
              <a:t>Γνωστοί κωμικοί έστειλαν τα μηνύματά τους ενάντια στον ρατσισμό. Μεταξύ αυτών και ο Χ. Ζαραλίκος</a:t>
            </a:r>
            <a:r>
              <a:rPr lang="en-US" altLang="el-GR" sz="2500" dirty="0">
                <a:latin typeface="Times New Roman" panose="02020603050405020304" pitchFamily="18" charset="0"/>
                <a:cs typeface="Times New Roman" panose="02020603050405020304" pitchFamily="18" charset="0"/>
              </a:rPr>
              <a:t>.</a:t>
            </a:r>
            <a:endParaRPr lang="el-GR" altLang="el-GR" sz="2500" dirty="0">
              <a:latin typeface="Times New Roman" panose="02020603050405020304" pitchFamily="18" charset="0"/>
              <a:cs typeface="Times New Roman" panose="02020603050405020304" pitchFamily="18" charset="0"/>
            </a:endParaRPr>
          </a:p>
          <a:p>
            <a:pPr>
              <a:buClr>
                <a:schemeClr val="accent2"/>
              </a:buClr>
              <a:buSzPct val="60000"/>
              <a:buFont typeface="Arial" panose="020B0604020202020204" pitchFamily="34" charset="0"/>
              <a:buChar char="•"/>
            </a:pPr>
            <a:r>
              <a:rPr lang="el-GR" altLang="en-US" sz="2800" dirty="0">
                <a:latin typeface="Times New Roman" panose="02020603050405020304" pitchFamily="18" charset="0"/>
                <a:cs typeface="Times New Roman" panose="02020603050405020304" pitchFamily="18" charset="0"/>
              </a:rPr>
              <a:t>Το υπό μελέτη μιντιακό κείμενο έχει </a:t>
            </a:r>
            <a:r>
              <a:rPr lang="el-GR" altLang="en-US" sz="2800" b="1" dirty="0">
                <a:latin typeface="Times New Roman" panose="02020603050405020304" pitchFamily="18" charset="0"/>
                <a:cs typeface="Times New Roman" panose="02020603050405020304" pitchFamily="18" charset="0"/>
              </a:rPr>
              <a:t>αφηγηματική πλοκή </a:t>
            </a:r>
            <a:r>
              <a:rPr lang="el-GR" altLang="en-US" sz="2800" dirty="0">
                <a:latin typeface="Times New Roman" panose="02020603050405020304" pitchFamily="18" charset="0"/>
                <a:cs typeface="Times New Roman" panose="02020603050405020304" pitchFamily="18" charset="0"/>
              </a:rPr>
              <a:t>και είναι </a:t>
            </a:r>
            <a:r>
              <a:rPr lang="el-GR" altLang="en-US" sz="2800" dirty="0">
                <a:solidFill>
                  <a:srgbClr val="FF0000"/>
                </a:solidFill>
                <a:latin typeface="Times New Roman" panose="02020603050405020304" pitchFamily="18" charset="0"/>
                <a:cs typeface="Times New Roman" panose="02020603050405020304" pitchFamily="18" charset="0"/>
              </a:rPr>
              <a:t>πολυτροπικό και</a:t>
            </a:r>
            <a:r>
              <a:rPr lang="en-US" altLang="en-US" sz="2800" dirty="0">
                <a:solidFill>
                  <a:srgbClr val="FF0000"/>
                </a:solidFill>
                <a:latin typeface="Times New Roman" panose="02020603050405020304" pitchFamily="18" charset="0"/>
                <a:cs typeface="Times New Roman" panose="02020603050405020304" pitchFamily="18" charset="0"/>
              </a:rPr>
              <a:t> </a:t>
            </a:r>
            <a:r>
              <a:rPr lang="el-GR" altLang="en-US" sz="2800" dirty="0">
                <a:solidFill>
                  <a:srgbClr val="FF0000"/>
                </a:solidFill>
                <a:latin typeface="Times New Roman" panose="02020603050405020304" pitchFamily="18" charset="0"/>
                <a:cs typeface="Times New Roman" panose="02020603050405020304" pitchFamily="18" charset="0"/>
              </a:rPr>
              <a:t>χιουμοριστικό</a:t>
            </a:r>
            <a:r>
              <a:rPr lang="el-GR" altLang="en-US" sz="2800" dirty="0">
                <a:latin typeface="Times New Roman" panose="02020603050405020304" pitchFamily="18" charset="0"/>
                <a:cs typeface="Times New Roman" panose="02020603050405020304" pitchFamily="18" charset="0"/>
              </a:rPr>
              <a:t>. </a:t>
            </a:r>
          </a:p>
          <a:p>
            <a:pPr lvl="1">
              <a:buClr>
                <a:schemeClr val="accent1"/>
              </a:buClr>
              <a:buSzPct val="70000"/>
              <a:buFont typeface="Arial" panose="020B0604020202020204" pitchFamily="34" charset="0"/>
              <a:buChar char="•"/>
            </a:pPr>
            <a:r>
              <a:rPr lang="el-GR" altLang="en-US" sz="2800" b="1" dirty="0">
                <a:latin typeface="Times New Roman" panose="02020603050405020304" pitchFamily="18" charset="0"/>
                <a:cs typeface="Times New Roman" panose="02020603050405020304" pitchFamily="18" charset="0"/>
              </a:rPr>
              <a:t>Η ανάλυσή μας </a:t>
            </a:r>
            <a:r>
              <a:rPr lang="el-GR" altLang="en-US" sz="2800" dirty="0">
                <a:latin typeface="Times New Roman" panose="02020603050405020304" pitchFamily="18" charset="0"/>
                <a:cs typeface="Times New Roman" panose="02020603050405020304" pitchFamily="18" charset="0"/>
              </a:rPr>
              <a:t>για την ανάδειξη του ρευστού ρατσισμού,  θα περιοριστεί </a:t>
            </a:r>
            <a:r>
              <a:rPr lang="el-GR" altLang="en-US" sz="2800" b="1" dirty="0">
                <a:latin typeface="Times New Roman" panose="02020603050405020304" pitchFamily="18" charset="0"/>
                <a:cs typeface="Times New Roman" panose="02020603050405020304" pitchFamily="18" charset="0"/>
              </a:rPr>
              <a:t>στα αφηγηματικά του χαρακτηριστικά.</a:t>
            </a:r>
          </a:p>
          <a:p>
            <a:pPr>
              <a:buClr>
                <a:schemeClr val="accent2"/>
              </a:buClr>
              <a:buSzPct val="60000"/>
              <a:buFont typeface="Wingdings" panose="05000000000000000000" pitchFamily="2" charset="2"/>
              <a:buChar char=""/>
            </a:pPr>
            <a:endParaRPr lang="el-G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p:cNvSpPr>
            <a:spLocks noGrp="1"/>
          </p:cNvSpPr>
          <p:nvPr>
            <p:ph type="title" hasCustomPrompt="1"/>
          </p:nvPr>
        </p:nvSpPr>
        <p:spPr>
          <a:xfrm>
            <a:off x="250825" y="115888"/>
            <a:ext cx="8713788" cy="1103312"/>
          </a:xfrm>
        </p:spPr>
        <p:txBody>
          <a:bodyPr vert="horz" wrap="square" lIns="91440" tIns="45720" rIns="91440" bIns="45720" anchor="ctr" anchorCtr="0"/>
          <a:lstStyle/>
          <a:p>
            <a:pPr algn="ctr"/>
            <a:br>
              <a:rPr lang="el-GR" altLang="el-GR" sz="2800" b="1" i="1" dirty="0">
                <a:latin typeface="Times New Roman" panose="02020603050405020304" pitchFamily="18" charset="0"/>
                <a:cs typeface="Times New Roman" panose="02020603050405020304" pitchFamily="18" charset="0"/>
              </a:rPr>
            </a:br>
            <a:r>
              <a:rPr lang="el-GR" altLang="el-GR" sz="2800" b="1" i="1" dirty="0">
                <a:latin typeface="Times New Roman" panose="02020603050405020304" pitchFamily="18" charset="0"/>
                <a:cs typeface="Times New Roman" panose="02020603050405020304" pitchFamily="18" charset="0"/>
              </a:rPr>
              <a:t>Η μεσοσαστή</a:t>
            </a:r>
            <a:r>
              <a:rPr lang="el-GR" altLang="el-GR" sz="2800" b="1" dirty="0">
                <a:latin typeface="Times New Roman" panose="02020603050405020304" pitchFamily="18" charset="0"/>
                <a:cs typeface="Times New Roman" panose="02020603050405020304" pitchFamily="18" charset="0"/>
              </a:rPr>
              <a:t> από το </a:t>
            </a:r>
            <a:br>
              <a:rPr lang="el-GR" altLang="el-GR" sz="2800" b="1" dirty="0">
                <a:latin typeface="Times New Roman" panose="02020603050405020304" pitchFamily="18" charset="0"/>
                <a:cs typeface="Times New Roman" panose="02020603050405020304" pitchFamily="18" charset="0"/>
              </a:rPr>
            </a:br>
            <a:r>
              <a:rPr lang="el-GR" altLang="el-GR" sz="2800" b="1" dirty="0">
                <a:latin typeface="Times New Roman" panose="02020603050405020304" pitchFamily="18" charset="0"/>
                <a:cs typeface="Times New Roman" panose="02020603050405020304" pitchFamily="18" charset="0"/>
              </a:rPr>
              <a:t>‘Και 1 θύμα ρατσιστικής βίας είναι πολύ’</a:t>
            </a:r>
            <a:br>
              <a:rPr lang="el-GR" altLang="el-GR" sz="2800" b="1" dirty="0">
                <a:latin typeface="Times New Roman" panose="02020603050405020304" pitchFamily="18" charset="0"/>
                <a:cs typeface="Times New Roman" panose="02020603050405020304" pitchFamily="18" charset="0"/>
              </a:rPr>
            </a:br>
            <a:endParaRPr lang="el-GR" altLang="el-GR" sz="2800" b="1" dirty="0">
              <a:latin typeface="Times New Roman" panose="02020603050405020304" pitchFamily="18" charset="0"/>
              <a:ea typeface="Times New Roman" panose="02020603050405020304" pitchFamily="18" charset="0"/>
            </a:endParaRPr>
          </a:p>
        </p:txBody>
      </p:sp>
      <p:sp>
        <p:nvSpPr>
          <p:cNvPr id="52227" name="Θέση περιεχομένου 2"/>
          <p:cNvSpPr>
            <a:spLocks noGrp="1"/>
          </p:cNvSpPr>
          <p:nvPr>
            <p:ph sz="quarter" idx="1" hasCustomPrompt="1"/>
          </p:nvPr>
        </p:nvSpPr>
        <p:spPr>
          <a:xfrm>
            <a:off x="0" y="1484313"/>
            <a:ext cx="9144000" cy="5373687"/>
          </a:xfrm>
        </p:spPr>
        <p:txBody>
          <a:bodyPr vert="horz" wrap="square" lIns="91440" tIns="45720" rIns="91440" bIns="45720" anchor="t" anchorCtr="0"/>
          <a:lstStyle/>
          <a:p>
            <a:pPr marL="0" indent="0" algn="ctr">
              <a:buClr>
                <a:schemeClr val="accent2"/>
              </a:buClr>
              <a:buSzPct val="60000"/>
              <a:buFont typeface="Wingdings" panose="05000000000000000000" pitchFamily="2" charset="2"/>
              <a:buNone/>
            </a:pPr>
            <a:endParaRPr lang="el-GR" altLang="el-GR" dirty="0"/>
          </a:p>
          <a:p>
            <a:pPr marL="0" indent="0" algn="ctr">
              <a:buClr>
                <a:schemeClr val="accent2"/>
              </a:buClr>
              <a:buSzPct val="60000"/>
              <a:buFont typeface="Wingdings" panose="05000000000000000000" pitchFamily="2" charset="2"/>
              <a:buNone/>
            </a:pPr>
            <a:r>
              <a:rPr lang="en-US" altLang="el-GR" sz="3200" u="sng" dirty="0">
                <a:latin typeface="Times New Roman" panose="02020603050405020304" pitchFamily="18" charset="0"/>
                <a:cs typeface="Times New Roman" panose="02020603050405020304" pitchFamily="18" charset="0"/>
                <a:hlinkClick r:id="rId2"/>
              </a:rPr>
              <a:t>https</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www</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youtube</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com</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watch</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v</a:t>
            </a:r>
            <a:r>
              <a:rPr lang="el-GR" altLang="el-GR" sz="3200" u="sng" dirty="0">
                <a:latin typeface="Times New Roman" panose="02020603050405020304" pitchFamily="18" charset="0"/>
                <a:cs typeface="Times New Roman" panose="02020603050405020304" pitchFamily="18" charset="0"/>
                <a:hlinkClick r:id="rId2"/>
              </a:rPr>
              <a:t>=</a:t>
            </a:r>
            <a:r>
              <a:rPr lang="en-US" altLang="el-GR" sz="3200" u="sng" dirty="0">
                <a:latin typeface="Times New Roman" panose="02020603050405020304" pitchFamily="18" charset="0"/>
                <a:cs typeface="Times New Roman" panose="02020603050405020304" pitchFamily="18" charset="0"/>
                <a:hlinkClick r:id="rId2"/>
              </a:rPr>
              <a:t>w</a:t>
            </a:r>
            <a:r>
              <a:rPr lang="el-GR" altLang="el-GR" sz="3200" u="sng" dirty="0">
                <a:latin typeface="Times New Roman" panose="02020603050405020304" pitchFamily="18" charset="0"/>
                <a:cs typeface="Times New Roman" panose="02020603050405020304" pitchFamily="18" charset="0"/>
                <a:hlinkClick r:id="rId2"/>
              </a:rPr>
              <a:t>4</a:t>
            </a:r>
            <a:r>
              <a:rPr lang="en-US" altLang="el-GR" sz="3200" u="sng" dirty="0">
                <a:latin typeface="Times New Roman" panose="02020603050405020304" pitchFamily="18" charset="0"/>
                <a:cs typeface="Times New Roman" panose="02020603050405020304" pitchFamily="18" charset="0"/>
                <a:hlinkClick r:id="rId2"/>
              </a:rPr>
              <a:t>ZLv</a:t>
            </a:r>
            <a:r>
              <a:rPr lang="el-GR" altLang="el-GR" sz="3200" u="sng" dirty="0">
                <a:latin typeface="Times New Roman" panose="02020603050405020304" pitchFamily="18" charset="0"/>
                <a:cs typeface="Times New Roman" panose="02020603050405020304" pitchFamily="18" charset="0"/>
                <a:hlinkClick r:id="rId2"/>
              </a:rPr>
              <a:t>0</a:t>
            </a:r>
            <a:r>
              <a:rPr lang="en-US" altLang="el-GR" sz="3200" u="sng" dirty="0">
                <a:latin typeface="Times New Roman" panose="02020603050405020304" pitchFamily="18" charset="0"/>
                <a:cs typeface="Times New Roman" panose="02020603050405020304" pitchFamily="18" charset="0"/>
                <a:hlinkClick r:id="rId2"/>
              </a:rPr>
              <a:t>q</a:t>
            </a:r>
            <a:r>
              <a:rPr lang="el-GR" altLang="el-GR" sz="3200" u="sng" dirty="0">
                <a:latin typeface="Times New Roman" panose="02020603050405020304" pitchFamily="18" charset="0"/>
                <a:cs typeface="Times New Roman" panose="02020603050405020304" pitchFamily="18" charset="0"/>
                <a:hlinkClick r:id="rId2"/>
              </a:rPr>
              <a:t>0</a:t>
            </a:r>
            <a:r>
              <a:rPr lang="en-US" altLang="el-GR" sz="3200" u="sng" dirty="0">
                <a:latin typeface="Times New Roman" panose="02020603050405020304" pitchFamily="18" charset="0"/>
                <a:cs typeface="Times New Roman" panose="02020603050405020304" pitchFamily="18" charset="0"/>
                <a:hlinkClick r:id="rId2"/>
              </a:rPr>
              <a:t>hmU</a:t>
            </a:r>
            <a:endParaRPr lang="el-GR" alt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p:cNvSpPr>
            <a:spLocks noGrp="1"/>
          </p:cNvSpPr>
          <p:nvPr>
            <p:ph type="title" hasCustomPrompt="1"/>
          </p:nvPr>
        </p:nvSpPr>
        <p:spPr>
          <a:xfrm>
            <a:off x="179388" y="0"/>
            <a:ext cx="8785225" cy="1219200"/>
          </a:xfrm>
        </p:spPr>
        <p:txBody>
          <a:bodyPr vert="horz" wrap="square" lIns="91440" tIns="45720" rIns="91440" bIns="45720" anchor="ctr" anchorCtr="0"/>
          <a:lstStyle/>
          <a:p>
            <a:pPr algn="ctr"/>
            <a:br>
              <a:rPr lang="el-GR" altLang="el-GR" sz="2800" b="1" i="1" dirty="0">
                <a:latin typeface="Times New Roman" panose="02020603050405020304" pitchFamily="18" charset="0"/>
                <a:cs typeface="Times New Roman" panose="02020603050405020304" pitchFamily="18" charset="0"/>
              </a:rPr>
            </a:br>
            <a:r>
              <a:rPr lang="el-GR" altLang="el-GR" sz="2800" b="1" i="1" dirty="0">
                <a:latin typeface="Times New Roman" panose="02020603050405020304" pitchFamily="18" charset="0"/>
                <a:cs typeface="Times New Roman" panose="02020603050405020304" pitchFamily="18" charset="0"/>
              </a:rPr>
              <a:t>Η μεσοσαστή</a:t>
            </a:r>
            <a:r>
              <a:rPr lang="el-GR" altLang="el-GR" sz="2800" b="1" dirty="0">
                <a:latin typeface="Times New Roman" panose="02020603050405020304" pitchFamily="18" charset="0"/>
                <a:cs typeface="Times New Roman" panose="02020603050405020304" pitchFamily="18" charset="0"/>
              </a:rPr>
              <a:t> από το </a:t>
            </a:r>
            <a:br>
              <a:rPr lang="el-GR" altLang="el-GR" sz="2800" b="1" dirty="0">
                <a:latin typeface="Times New Roman" panose="02020603050405020304" pitchFamily="18" charset="0"/>
                <a:cs typeface="Times New Roman" panose="02020603050405020304" pitchFamily="18" charset="0"/>
              </a:rPr>
            </a:br>
            <a:r>
              <a:rPr lang="el-GR" altLang="el-GR" sz="2800" b="1" dirty="0">
                <a:latin typeface="Times New Roman" panose="02020603050405020304" pitchFamily="18" charset="0"/>
                <a:cs typeface="Times New Roman" panose="02020603050405020304" pitchFamily="18" charset="0"/>
              </a:rPr>
              <a:t>‘Και 1 θύμα ρατσιστικής βίας είναι πολύ’</a:t>
            </a:r>
            <a:br>
              <a:rPr lang="el-GR" altLang="el-GR" sz="2800" b="1" dirty="0">
                <a:latin typeface="Times New Roman" panose="02020603050405020304" pitchFamily="18" charset="0"/>
                <a:cs typeface="Times New Roman" panose="02020603050405020304" pitchFamily="18" charset="0"/>
              </a:rPr>
            </a:br>
            <a:endParaRPr lang="el-GR" altLang="el-GR" sz="2800" b="1" dirty="0">
              <a:latin typeface="Times New Roman" panose="02020603050405020304" pitchFamily="18" charset="0"/>
              <a:ea typeface="Times New Roman" panose="02020603050405020304" pitchFamily="18" charset="0"/>
            </a:endParaRPr>
          </a:p>
        </p:txBody>
      </p:sp>
      <p:sp>
        <p:nvSpPr>
          <p:cNvPr id="53251" name="Θέση περιεχομένου 2"/>
          <p:cNvSpPr>
            <a:spLocks noGrp="1"/>
          </p:cNvSpPr>
          <p:nvPr>
            <p:ph sz="quarter" idx="1" hasCustomPrompt="1"/>
          </p:nvPr>
        </p:nvSpPr>
        <p:spPr>
          <a:xfrm>
            <a:off x="0" y="1484313"/>
            <a:ext cx="9144000" cy="5373687"/>
          </a:xfrm>
        </p:spPr>
        <p:txBody>
          <a:bodyPr vert="horz" wrap="square" lIns="91440" tIns="45720" rIns="91440" bIns="45720" anchor="t" anchorCtr="0"/>
          <a:lstStyle/>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((Μια μέσης ηλικίας μεσοαστή γυναίκα (Γ) περιμένει το λεωφορείο διαβάζοντας ένα γυναικείο περιοδικό.))</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Καλέ! Εδώ είναι Ευρώπη! Τι ρατσισμός μου λέτε και</a:t>
            </a:r>
            <a:r>
              <a:rPr lang="el-GR" altLang="el-GR" sz="1800" dirty="0">
                <a:latin typeface="Times New Roman" panose="02020603050405020304" pitchFamily="18" charset="0"/>
                <a:ea typeface="Times New Roman" panose="02020603050405020304" pitchFamily="18" charset="0"/>
              </a:rPr>
              <a:t>…</a:t>
            </a:r>
            <a:r>
              <a:rPr lang="el-GR" altLang="el-GR" sz="1800" dirty="0">
                <a:latin typeface="Times New Roman" panose="02020603050405020304" pitchFamily="18" charset="0"/>
                <a:cs typeface="Times New Roman" panose="02020603050405020304" pitchFamily="18" charset="0"/>
              </a:rPr>
              <a:t> είναι δυνατόν; Τι είμαστε; Η Αμερική του 1800; Όχι, εδώ είμαστε ευρωπαίοι πολίτες. Καλή ενέργεια, αγάπη για όλους και δεν υπάρχει ρατσισμός. Εγώ προσωπικά, χαχα ((βλέπει πίσω της)) δεν είμαι καθόλου ρατσίστρια. Αλλά; Αλλά ((ειρωνικά σχολιάζει το δικό της αλλά, δείχνοντας ότι πρόκειται να αναιρέσει τη δήλωση ότι δεν είναι ρατσίστρια)).</a:t>
            </a:r>
          </a:p>
          <a:p>
            <a:pPr marL="0" indent="0">
              <a:spcBef>
                <a:spcPct val="0"/>
              </a:spcBef>
              <a:buClr>
                <a:schemeClr val="accent2"/>
              </a:buClr>
              <a:buSzPct val="60000"/>
              <a:buFont typeface="Wingdings" panose="05000000000000000000" pitchFamily="2" charset="2"/>
              <a:buNone/>
            </a:pPr>
            <a:r>
              <a:rPr lang="el-GR" altLang="el-GR" sz="1600" dirty="0">
                <a:latin typeface="Times New Roman" panose="02020603050405020304" pitchFamily="18" charset="0"/>
                <a:cs typeface="Times New Roman" panose="02020603050405020304" pitchFamily="18" charset="0"/>
              </a:rPr>
              <a:t>((Η γυναίκα κάνει νόημα στο λεωφορείο να σταματήσει και ανεβαίνει χωρίς να δώσει προτεραιότητα σε μια μητέρα με το παιδί της. Κατευθύνεται προς το μηχάνημα για να ακυρώσει το εισιτήριό της, αλλά τελικά αποφασίζει να μην το ακυρώσει παρανομώντας. Στη συνέχεια, βρίσκει μια θέση να καθίσει. </a:t>
            </a:r>
            <a:r>
              <a:rPr lang="el-GR" altLang="el-GR" sz="1600" b="1" dirty="0">
                <a:solidFill>
                  <a:srgbClr val="FF0000"/>
                </a:solidFill>
                <a:latin typeface="Times New Roman" panose="02020603050405020304" pitchFamily="18" charset="0"/>
                <a:cs typeface="Times New Roman" panose="02020603050405020304" pitchFamily="18" charset="0"/>
              </a:rPr>
              <a:t>Ένας νεαρός άνδρας αφρικανικής καταγωγής </a:t>
            </a:r>
            <a:r>
              <a:rPr lang="el-GR" altLang="el-GR" sz="1600" dirty="0">
                <a:latin typeface="Times New Roman" panose="02020603050405020304" pitchFamily="18" charset="0"/>
                <a:cs typeface="Times New Roman" panose="02020603050405020304" pitchFamily="18" charset="0"/>
              </a:rPr>
              <a:t>(Α) μπαίνει στο λεωφορείο και ακυρώνει το εισιτήριό του. Στη συνέχεια, ρωτά τη γυναίκα αν η θέση δίπλα της είναι πιασμένη.))</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Δικά σας είναι αυτά τα πράγματα; ((ρωτά δείχνοντας την τσάντα της γυναίκας στη διπλανή της θέση και μιλώντας την πρότυπη ελληνική))</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((Η γυναίκα τον κοιτά, γυρίζει προς την άλλη μεριά και δεν απαντά. Ο άνδρας επαναλαμβάνει την ερώτησή του.))</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a:t>
            </a:r>
            <a:r>
              <a:rPr lang="el-GR" altLang="el-GR" sz="1800" b="1" dirty="0">
                <a:latin typeface="Times New Roman" panose="02020603050405020304" pitchFamily="18" charset="0"/>
                <a:cs typeface="Times New Roman" panose="02020603050405020304" pitchFamily="18" charset="0"/>
              </a:rPr>
              <a:t>Ε, συγγνώμη; Τα πράγματα είναι δικά σας;</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Ναι. Τα πράγματα είναι δικά μου.</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a:t>
            </a:r>
            <a:r>
              <a:rPr lang="el-GR" altLang="el-GR" sz="1800" b="1" dirty="0">
                <a:latin typeface="Times New Roman" panose="02020603050405020304" pitchFamily="18" charset="0"/>
                <a:cs typeface="Times New Roman" panose="02020603050405020304" pitchFamily="18" charset="0"/>
              </a:rPr>
              <a:t>Θα μπορούσατε να τα πάρετε για να κάτσω;</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Εσύ να κάτσεις; ((ενοχλημένη))</a:t>
            </a:r>
          </a:p>
          <a:p>
            <a:pPr marL="0" indent="0">
              <a:spcBef>
                <a:spcPct val="0"/>
              </a:spcBef>
              <a:buClr>
                <a:schemeClr val="accent2"/>
              </a:buClr>
              <a:buSzPct val="60000"/>
              <a:buFont typeface="Wingdings" panose="05000000000000000000" pitchFamily="2" charset="2"/>
              <a:buNone/>
            </a:pPr>
            <a:endParaRPr lang="el-GR" altLang="el-GR" sz="18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endParaRPr lang="el-GR" alt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Τίτλος 1"/>
          <p:cNvSpPr>
            <a:spLocks noGrp="1"/>
          </p:cNvSpPr>
          <p:nvPr>
            <p:ph type="title" hasCustomPrompt="1"/>
          </p:nvPr>
        </p:nvSpPr>
        <p:spPr>
          <a:xfrm>
            <a:off x="107950" y="0"/>
            <a:ext cx="8856663" cy="1219200"/>
          </a:xfrm>
        </p:spPr>
        <p:txBody>
          <a:bodyPr vert="horz" wrap="square" lIns="91440" tIns="45720" rIns="91440" bIns="45720" anchor="ctr" anchorCtr="0"/>
          <a:lstStyle/>
          <a:p>
            <a:pPr algn="ctr"/>
            <a:br>
              <a:rPr lang="el-GR" altLang="el-GR" sz="2800" b="1" i="1" dirty="0">
                <a:latin typeface="Times New Roman" panose="02020603050405020304" pitchFamily="18" charset="0"/>
                <a:cs typeface="Times New Roman" panose="02020603050405020304" pitchFamily="18" charset="0"/>
              </a:rPr>
            </a:br>
            <a:r>
              <a:rPr lang="el-GR" altLang="el-GR" sz="2800" b="1" i="1" dirty="0">
                <a:latin typeface="Times New Roman" panose="02020603050405020304" pitchFamily="18" charset="0"/>
                <a:cs typeface="Times New Roman" panose="02020603050405020304" pitchFamily="18" charset="0"/>
              </a:rPr>
              <a:t>Η μεσοσαστή</a:t>
            </a:r>
            <a:r>
              <a:rPr lang="el-GR" altLang="el-GR" sz="2800" b="1" dirty="0">
                <a:latin typeface="Times New Roman" panose="02020603050405020304" pitchFamily="18" charset="0"/>
                <a:cs typeface="Times New Roman" panose="02020603050405020304" pitchFamily="18" charset="0"/>
              </a:rPr>
              <a:t> από το </a:t>
            </a:r>
            <a:br>
              <a:rPr lang="el-GR" altLang="el-GR" sz="2800" b="1" dirty="0">
                <a:latin typeface="Times New Roman" panose="02020603050405020304" pitchFamily="18" charset="0"/>
                <a:cs typeface="Times New Roman" panose="02020603050405020304" pitchFamily="18" charset="0"/>
              </a:rPr>
            </a:br>
            <a:r>
              <a:rPr lang="el-GR" altLang="el-GR" sz="2800" b="1" dirty="0">
                <a:latin typeface="Times New Roman" panose="02020603050405020304" pitchFamily="18" charset="0"/>
                <a:cs typeface="Times New Roman" panose="02020603050405020304" pitchFamily="18" charset="0"/>
              </a:rPr>
              <a:t>‘Και 1 θύμα ρατσιστικής βίας είναι πολύ’</a:t>
            </a:r>
            <a:br>
              <a:rPr lang="el-GR" altLang="el-GR" sz="2800" b="1" dirty="0">
                <a:latin typeface="Times New Roman" panose="02020603050405020304" pitchFamily="18" charset="0"/>
                <a:cs typeface="Times New Roman" panose="02020603050405020304" pitchFamily="18" charset="0"/>
              </a:rPr>
            </a:br>
            <a:endParaRPr lang="el-GR" altLang="el-GR" sz="2800" dirty="0"/>
          </a:p>
        </p:txBody>
      </p:sp>
      <p:sp>
        <p:nvSpPr>
          <p:cNvPr id="54275" name="Θέση περιεχομένου 2"/>
          <p:cNvSpPr>
            <a:spLocks noGrp="1"/>
          </p:cNvSpPr>
          <p:nvPr>
            <p:ph sz="quarter" idx="1" hasCustomPrompt="1"/>
          </p:nvPr>
        </p:nvSpPr>
        <p:spPr>
          <a:xfrm>
            <a:off x="0" y="1484313"/>
            <a:ext cx="9144000" cy="5373687"/>
          </a:xfrm>
        </p:spPr>
        <p:txBody>
          <a:bodyPr vert="horz" wrap="square" lIns="91440" tIns="45720" rIns="91440" bIns="45720" anchor="t" anchorCtr="0"/>
          <a:lstStyle/>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Ε, ναι. Να κάτσω.</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((θυμωμένη, παίρνει την τσάντα της από τη θέση και κοιτάει προς την άλλη μεριά)) Πού ζούμε; Πού ζούμε; Όλοι εδώ θα κάτσουν; </a:t>
            </a:r>
            <a:r>
              <a:rPr lang="el-GR" altLang="el-GR" sz="1800" b="1" dirty="0">
                <a:solidFill>
                  <a:srgbClr val="FF0000"/>
                </a:solidFill>
                <a:latin typeface="Times New Roman" panose="02020603050405020304" pitchFamily="18" charset="0"/>
                <a:cs typeface="Times New Roman" panose="02020603050405020304" pitchFamily="18" charset="0"/>
              </a:rPr>
              <a:t>Ένα δέντρο δεν έχει να πάει να κάτσει; ((υπονοώντας ότι είναι πίθηκος)) Εδώ να κάτσουμε όλοι; ((ενοχλημένη)) </a:t>
            </a:r>
            <a:r>
              <a:rPr lang="el-GR" altLang="el-GR" sz="1800" dirty="0">
                <a:latin typeface="Times New Roman" panose="02020603050405020304" pitchFamily="18" charset="0"/>
                <a:cs typeface="Times New Roman" panose="02020603050405020304" pitchFamily="18" charset="0"/>
              </a:rPr>
              <a:t>Κάτσε ((χαμηλόφωνα)).</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((Η γυναίκα γυρίζει και τον κοιτάζει.))</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a:t>
            </a:r>
            <a:r>
              <a:rPr lang="el-GR" altLang="el-GR" sz="1800" b="1" dirty="0">
                <a:solidFill>
                  <a:srgbClr val="FF0000"/>
                </a:solidFill>
                <a:latin typeface="Times New Roman" panose="02020603050405020304" pitchFamily="18" charset="0"/>
                <a:cs typeface="Times New Roman" panose="02020603050405020304" pitchFamily="18" charset="0"/>
              </a:rPr>
              <a:t>Εισιτήριο, δεν έχεις;</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a:t>
            </a:r>
            <a:r>
              <a:rPr lang="el-GR" altLang="el-GR" sz="1800" b="1" dirty="0">
                <a:latin typeface="Times New Roman" panose="02020603050405020304" pitchFamily="18" charset="0"/>
                <a:cs typeface="Times New Roman" panose="02020603050405020304" pitchFamily="18" charset="0"/>
              </a:rPr>
              <a:t>Εννοείται κι έχω εισιτήριο.</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Και χτυπημένο;</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Ναι.</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Πού ζούμε; Πού ζούμε;</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a:t>
            </a:r>
            <a:r>
              <a:rPr lang="el-GR" altLang="el-GR" sz="1800" b="1" dirty="0">
                <a:latin typeface="Times New Roman" panose="02020603050405020304" pitchFamily="18" charset="0"/>
                <a:cs typeface="Times New Roman" panose="02020603050405020304" pitchFamily="18" charset="0"/>
              </a:rPr>
              <a:t>Εσείς;</a:t>
            </a:r>
            <a:r>
              <a:rPr lang="el-GR" altLang="el-GR" sz="1800" dirty="0">
                <a:latin typeface="Times New Roman" panose="02020603050405020304" pitchFamily="18" charset="0"/>
                <a:cs typeface="Times New Roman" panose="02020603050405020304" pitchFamily="18" charset="0"/>
              </a:rPr>
              <a:t> </a:t>
            </a:r>
            <a:r>
              <a:rPr lang="el-GR" altLang="el-GR" sz="1800" b="1" dirty="0">
                <a:latin typeface="Times New Roman" panose="02020603050405020304" pitchFamily="18" charset="0"/>
                <a:cs typeface="Times New Roman" panose="02020603050405020304" pitchFamily="18" charset="0"/>
              </a:rPr>
              <a:t>Έχετε</a:t>
            </a:r>
            <a:r>
              <a:rPr lang="el-GR" altLang="el-GR" sz="1800" dirty="0">
                <a:latin typeface="Times New Roman" panose="02020603050405020304" pitchFamily="18" charset="0"/>
                <a:cs typeface="Times New Roman" panose="02020603050405020304" pitchFamily="18" charset="0"/>
              </a:rPr>
              <a:t> εισιτήριο;</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Γ: Να μη σε νοιάζει. Εγώ αν έχω εισιτήριο; ((ενοχλημένη)) Κάνε πιο ’κει να περάσω ((σηκώνεται και πηγαίνει στο διάδρομο)). </a:t>
            </a:r>
            <a:r>
              <a:rPr lang="el-GR" altLang="el-GR" sz="1800" b="1" dirty="0">
                <a:solidFill>
                  <a:srgbClr val="FF0000"/>
                </a:solidFill>
                <a:latin typeface="Times New Roman" panose="02020603050405020304" pitchFamily="18" charset="0"/>
                <a:cs typeface="Times New Roman" panose="02020603050405020304" pitchFamily="18" charset="0"/>
              </a:rPr>
              <a:t>Μου κολλάει, δεν βλέπετε; Δεν υπάρχει ένας έλληνας να με βοηθήσει; Κανείς; </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((Οι επιβάτες δεν αντιδρούν.))</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Α: Κυρία; Και </a:t>
            </a:r>
            <a:r>
              <a:rPr lang="el-GR" altLang="el-GR" sz="1800" b="1" dirty="0">
                <a:latin typeface="Times New Roman" panose="02020603050405020304" pitchFamily="18" charset="0"/>
                <a:cs typeface="Times New Roman" panose="02020603050405020304" pitchFamily="18" charset="0"/>
              </a:rPr>
              <a:t>εγώ έλληνας είμαι</a:t>
            </a:r>
            <a:r>
              <a:rPr lang="el-GR" altLang="el-GR" sz="1800" dirty="0">
                <a:latin typeface="Times New Roman" panose="02020603050405020304" pitchFamily="18" charset="0"/>
                <a:cs typeface="Times New Roman" panose="02020603050405020304" pitchFamily="18" charset="0"/>
              </a:rPr>
              <a:t>, ε! ((κάνει μια χειρονομία με τον αντίχειρα που σημαίνει ότι όλα είναι καλά)). </a:t>
            </a:r>
          </a:p>
          <a:p>
            <a:pPr marL="0" indent="0">
              <a:spcBef>
                <a:spcPct val="0"/>
              </a:spcBef>
              <a:buClr>
                <a:schemeClr val="accent2"/>
              </a:buClr>
              <a:buSzPct val="60000"/>
              <a:buFont typeface="Wingdings" panose="05000000000000000000" pitchFamily="2" charset="2"/>
              <a:buNone/>
            </a:pPr>
            <a:r>
              <a:rPr lang="el-GR" altLang="el-GR" sz="1800" dirty="0">
                <a:latin typeface="Times New Roman" panose="02020603050405020304" pitchFamily="18" charset="0"/>
                <a:cs typeface="Times New Roman" panose="02020603050405020304" pitchFamily="18" charset="0"/>
              </a:rPr>
              <a:t>Τελευταίο σχόλιο του κωμικού: Εντάξει, δεν είσαι ρατσιστής. Αλλά; Αλλά ξέρω ((ότι είσαι)). </a:t>
            </a:r>
          </a:p>
          <a:p>
            <a:pPr marL="0" indent="0">
              <a:buClr>
                <a:schemeClr val="accent2"/>
              </a:buClr>
              <a:buSzPct val="60000"/>
              <a:buFont typeface="Wingdings" panose="05000000000000000000" pitchFamily="2" charset="2"/>
              <a:buNone/>
            </a:pPr>
            <a:endParaRPr lang="el-GR" alt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Τίτλος 1"/>
          <p:cNvSpPr>
            <a:spLocks noGrp="1"/>
          </p:cNvSpPr>
          <p:nvPr>
            <p:ph type="title" hasCustomPrompt="1"/>
          </p:nvPr>
        </p:nvSpPr>
        <p:spPr>
          <a:xfrm>
            <a:off x="250825" y="228600"/>
            <a:ext cx="8713788" cy="990600"/>
          </a:xfrm>
        </p:spPr>
        <p:txBody>
          <a:bodyPr vert="horz" wrap="square" lIns="91440" tIns="45720" rIns="91440" bIns="45720" anchor="ctr" anchorCtr="0"/>
          <a:lstStyle/>
          <a:p>
            <a:pPr algn="ctr"/>
            <a:r>
              <a:rPr lang="el-GR" altLang="en-US" sz="2400" b="1" dirty="0">
                <a:latin typeface="Times New Roman" panose="02020603050405020304" pitchFamily="18" charset="0"/>
                <a:cs typeface="Times New Roman" panose="02020603050405020304" pitchFamily="18" charset="0"/>
              </a:rPr>
              <a:t>Ανάλυση του παραδείγματος</a:t>
            </a:r>
            <a:br>
              <a:rPr lang="el-GR" altLang="el-GR" sz="2400" b="1" i="1" dirty="0">
                <a:latin typeface="Times New Roman" panose="02020603050405020304" pitchFamily="18" charset="0"/>
                <a:cs typeface="Times New Roman" panose="02020603050405020304" pitchFamily="18" charset="0"/>
              </a:rPr>
            </a:br>
            <a:r>
              <a:rPr lang="el-GR" altLang="el-GR" sz="2400" b="1" i="1" dirty="0">
                <a:latin typeface="Times New Roman" panose="02020603050405020304" pitchFamily="18" charset="0"/>
                <a:cs typeface="Times New Roman" panose="02020603050405020304" pitchFamily="18" charset="0"/>
              </a:rPr>
              <a:t>Η μεσοσαστή</a:t>
            </a:r>
            <a:r>
              <a:rPr lang="el-GR" altLang="el-GR" sz="2400" b="1" dirty="0">
                <a:latin typeface="Times New Roman" panose="02020603050405020304" pitchFamily="18" charset="0"/>
                <a:cs typeface="Times New Roman" panose="02020603050405020304" pitchFamily="18" charset="0"/>
              </a:rPr>
              <a:t> από το ‘Και 1 θύμα ρατσιστικής βίας είναι πολύ’</a:t>
            </a:r>
            <a:endParaRPr lang="el-GR" altLang="el-GR" sz="2400" dirty="0"/>
          </a:p>
        </p:txBody>
      </p:sp>
      <p:sp>
        <p:nvSpPr>
          <p:cNvPr id="3" name="Θέση περιεχομένου 2"/>
          <p:cNvSpPr>
            <a:spLocks noGrp="1"/>
          </p:cNvSpPr>
          <p:nvPr>
            <p:ph sz="quarter" idx="1" hasCustomPrompt="1"/>
          </p:nvPr>
        </p:nvSpPr>
        <p:spPr bwMode="auto">
          <a:xfrm>
            <a:off x="107504" y="1556792"/>
            <a:ext cx="8928992" cy="5184576"/>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Πρώτη </a:t>
            </a:r>
            <a:r>
              <a:rPr kumimoji="0" lang="el-GR" alt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ερμηνεία:</a:t>
            </a:r>
            <a:endParaRPr kumimoji="0" lang="el-GR" altLang="en-US" sz="3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Αφηγηματικός κόσμος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a:t>
            </a:r>
            <a:r>
              <a:rPr kumimoji="0" lang="el-GR"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και καταγγελία </a:t>
            </a:r>
            <a:r>
              <a:rPr kumimoji="0" lang="el-GR" altLang="en-US" sz="20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θυματοποίησης</a:t>
            </a: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/εξοβελισμού </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μετανάστη </a:t>
            </a:r>
            <a:r>
              <a:rPr kumimoji="0" lang="el-GR" altLang="en-US" sz="20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[και παρεπόμενων μεθόδων </a:t>
            </a:r>
            <a:r>
              <a:rPr kumimoji="0" lang="el-GR" altLang="en-US" sz="2000" b="1" i="0" u="none" strike="noStrike" kern="1200" cap="none" spc="0" normalizeH="0" baseline="0" noProof="0" dirty="0" err="1">
                <a:ln>
                  <a:noFill/>
                </a:ln>
                <a:solidFill>
                  <a:srgbClr val="00B0F0"/>
                </a:solidFill>
                <a:effectLst/>
                <a:uLnTx/>
                <a:uFillTx/>
                <a:latin typeface="Times New Roman" panose="02020603050405020304" pitchFamily="18" charset="0"/>
                <a:ea typeface="+mn-ea"/>
                <a:cs typeface="Times New Roman" panose="02020603050405020304" pitchFamily="18" charset="0"/>
              </a:rPr>
              <a:t>ομογενοποίησης</a:t>
            </a:r>
            <a:r>
              <a:rPr kumimoji="0" lang="el-GR" altLang="en-US" sz="20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n-US" sz="2900" b="0"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Απαξιωτικοί</a:t>
            </a: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χαρακτηρισμοί: </a:t>
            </a:r>
            <a:r>
              <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φύση ζώου (πιθήκου), παράνομη συμπεριφορά, σεξουαλική παρενόχληση</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endParaRPr kumimoji="0" lang="el-GR" altLang="en-US"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ισχυρής θέσης της </a:t>
            </a:r>
            <a:r>
              <a:rPr kumimoji="0" lang="el-GR" altLang="en-US" sz="20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πλειονοτικής</a:t>
            </a: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γυναίκας</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914400" marR="0" lvl="2" indent="-228600" algn="l" defTabSz="914400" rtl="0" eaLnBrk="0" fontAlgn="base" latinLnBrk="0" hangingPunct="0">
              <a:lnSpc>
                <a:spcPct val="100000"/>
              </a:lnSpc>
              <a:spcBef>
                <a:spcPts val="500"/>
              </a:spcBef>
              <a:spcAft>
                <a:spcPct val="0"/>
              </a:spcAft>
              <a:buClr>
                <a:schemeClr val="accent2"/>
              </a:buClr>
              <a:buSzPct val="75000"/>
              <a:buFont typeface="Arial" panose="020B0604020202020204" pitchFamily="34" charset="0"/>
              <a:buChar char="•"/>
              <a:defRPr/>
            </a:pPr>
            <a:r>
              <a:rPr kumimoji="0" lang="el-GR" altLang="en-US"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Είναι αυτή που </a:t>
            </a:r>
            <a:r>
              <a:rPr kumimoji="0" lang="el-GR" altLang="en-US" sz="29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μπορεί να απαξιώνει</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Τίτλος 1"/>
          <p:cNvSpPr>
            <a:spLocks noGrp="1"/>
          </p:cNvSpPr>
          <p:nvPr>
            <p:ph type="title" hasCustomPrompt="1"/>
          </p:nvPr>
        </p:nvSpPr>
        <p:spPr>
          <a:xfrm>
            <a:off x="250825" y="228600"/>
            <a:ext cx="8713788" cy="990600"/>
          </a:xfrm>
        </p:spPr>
        <p:txBody>
          <a:bodyPr vert="horz" wrap="square" lIns="91440" tIns="45720" rIns="91440" bIns="45720" anchor="ctr" anchorCtr="0"/>
          <a:lstStyle/>
          <a:p>
            <a:pPr algn="ctr"/>
            <a:r>
              <a:rPr lang="el-GR" altLang="en-US" sz="2400" b="1" dirty="0">
                <a:latin typeface="Times New Roman" panose="02020603050405020304" pitchFamily="18" charset="0"/>
                <a:cs typeface="Times New Roman" panose="02020603050405020304" pitchFamily="18" charset="0"/>
              </a:rPr>
              <a:t>Ανάλυση του παραδείγματος</a:t>
            </a:r>
            <a:br>
              <a:rPr lang="el-GR" altLang="el-GR" sz="2400" b="1" i="1" dirty="0">
                <a:latin typeface="Times New Roman" panose="02020603050405020304" pitchFamily="18" charset="0"/>
                <a:cs typeface="Times New Roman" panose="02020603050405020304" pitchFamily="18" charset="0"/>
              </a:rPr>
            </a:br>
            <a:r>
              <a:rPr lang="el-GR" altLang="el-GR" sz="2400" b="1" i="1" dirty="0">
                <a:latin typeface="Times New Roman" panose="02020603050405020304" pitchFamily="18" charset="0"/>
                <a:cs typeface="Times New Roman" panose="02020603050405020304" pitchFamily="18" charset="0"/>
              </a:rPr>
              <a:t>Η μεσοσαστή</a:t>
            </a:r>
            <a:r>
              <a:rPr lang="el-GR" altLang="el-GR" sz="2400" b="1" dirty="0">
                <a:latin typeface="Times New Roman" panose="02020603050405020304" pitchFamily="18" charset="0"/>
                <a:cs typeface="Times New Roman" panose="02020603050405020304" pitchFamily="18" charset="0"/>
              </a:rPr>
              <a:t> από το ‘Και 1 θύμα ρατσιστικής βίας είναι πολύ’</a:t>
            </a:r>
            <a:endParaRPr lang="el-GR" altLang="el-GR" sz="2400" dirty="0"/>
          </a:p>
        </p:txBody>
      </p:sp>
      <p:sp>
        <p:nvSpPr>
          <p:cNvPr id="3" name="Θέση περιεχομένου 2"/>
          <p:cNvSpPr>
            <a:spLocks noGrp="1"/>
          </p:cNvSpPr>
          <p:nvPr>
            <p:ph sz="quarter" idx="1" hasCustomPrompt="1"/>
          </p:nvPr>
        </p:nvSpPr>
        <p:spPr bwMode="auto">
          <a:xfrm>
            <a:off x="0" y="1628800"/>
            <a:ext cx="9144000" cy="5229200"/>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Πρώτη </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ερμηνεία:</a:t>
            </a:r>
            <a:endParaRPr kumimoji="0" lang="el-GR" altLang="en-US"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Αφηγηματική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διεπίδραση</a:t>
            </a: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Απόσταση</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αφηγητή/κειμένου και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αποδεκτών (</a:t>
            </a:r>
            <a:r>
              <a:rPr kumimoji="0" lang="el-GR" alt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πλήξη –και μέσω του χιούμορ–</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θετικού συλλογικού </a:t>
            </a:r>
            <a:r>
              <a:rPr kumimoji="0" lang="el-GR" alt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a:t>
            </a:r>
            <a:r>
              <a:rPr kumimoji="0" lang="el-GR" altLang="en-US" sz="3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ως προς τις ανθρωπιστικές του διαστάσεις</a:t>
            </a:r>
            <a:r>
              <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endParaRPr kumimoji="0" lang="el-GR" alt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à"/>
              <a:defRPr/>
            </a:pPr>
            <a:r>
              <a:rPr kumimoji="0" lang="el-GR" altLang="en-US" sz="32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Αντι</a:t>
            </a:r>
            <a:r>
              <a:rPr kumimoji="0" lang="el-GR" altLang="en-US" sz="32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a:t>
            </a:r>
            <a:r>
              <a:rPr kumimoji="0" lang="en-US" altLang="en-US" sz="32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n-US"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ανθρωπιστικές διαστάσεις του εθνικού λόγου ή  με τον </a:t>
            </a:r>
            <a:r>
              <a:rPr kumimoji="0" lang="el-GR" alt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αντι-ρατσ</a:t>
            </a:r>
            <a:r>
              <a:rPr kumimoji="0" lang="el-GR"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Τίτλος 1"/>
          <p:cNvSpPr>
            <a:spLocks noGrp="1"/>
          </p:cNvSpPr>
          <p:nvPr>
            <p:ph type="title" hasCustomPrompt="1"/>
          </p:nvPr>
        </p:nvSpPr>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Πρώτη ερμηνεία</a:t>
            </a:r>
            <a:endParaRPr lang="el-GR" altLang="el-GR" sz="4000" b="1" dirty="0">
              <a:latin typeface="Times New Roman" panose="02020603050405020304" pitchFamily="18" charset="0"/>
              <a:ea typeface="Times New Roman" panose="02020603050405020304" pitchFamily="18" charset="0"/>
            </a:endParaRPr>
          </a:p>
        </p:txBody>
      </p:sp>
      <p:graphicFrame>
        <p:nvGraphicFramePr>
          <p:cNvPr id="58371" name="Content Placeholder 58370"/>
          <p:cNvGraphicFramePr>
            <a:graphicFrameLocks noGrp="1"/>
          </p:cNvGraphicFramePr>
          <p:nvPr>
            <p:ph sz="quarter" idx="1" hasCustomPrompt="1"/>
          </p:nvPr>
        </p:nvGraphicFramePr>
        <p:xfrm>
          <a:off x="611188" y="1700213"/>
          <a:ext cx="7993063" cy="4954588"/>
        </p:xfrm>
        <a:graphic>
          <a:graphicData uri="http://schemas.openxmlformats.org/drawingml/2006/table">
            <a:tbl>
              <a:tblPr/>
              <a:tblGrid>
                <a:gridCol w="1628775">
                  <a:extLst>
                    <a:ext uri="{9D8B030D-6E8A-4147-A177-3AD203B41FA5}">
                      <a16:colId xmlns:a16="http://schemas.microsoft.com/office/drawing/2014/main" val="20000"/>
                    </a:ext>
                  </a:extLst>
                </a:gridCol>
                <a:gridCol w="2320925">
                  <a:extLst>
                    <a:ext uri="{9D8B030D-6E8A-4147-A177-3AD203B41FA5}">
                      <a16:colId xmlns:a16="http://schemas.microsoft.com/office/drawing/2014/main" val="20001"/>
                    </a:ext>
                  </a:extLst>
                </a:gridCol>
                <a:gridCol w="2606675">
                  <a:extLst>
                    <a:ext uri="{9D8B030D-6E8A-4147-A177-3AD203B41FA5}">
                      <a16:colId xmlns:a16="http://schemas.microsoft.com/office/drawing/2014/main" val="20002"/>
                    </a:ext>
                  </a:extLst>
                </a:gridCol>
                <a:gridCol w="1436688">
                  <a:extLst>
                    <a:ext uri="{9D8B030D-6E8A-4147-A177-3AD203B41FA5}">
                      <a16:colId xmlns:a16="http://schemas.microsoft.com/office/drawing/2014/main" val="20003"/>
                    </a:ext>
                  </a:extLst>
                </a:gridCol>
              </a:tblGrid>
              <a:tr h="695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Κατηγορία</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Μετανάστες</a:t>
                      </a:r>
                      <a:endParaRPr lang="en-US" b="1" dirty="0">
                        <a:solidFill>
                          <a:srgbClr val="FFFFFF"/>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Κατηγορήματα</a:t>
                      </a:r>
                      <a:endParaRPr lang="en-US" b="1" dirty="0">
                        <a:solidFill>
                          <a:srgbClr val="FFFFFF"/>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Πρόσωπο</a:t>
                      </a:r>
                      <a:endParaRPr lang="en-US" b="1" dirty="0">
                        <a:solidFill>
                          <a:srgbClr val="FFFFFF"/>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Λόγος</a:t>
                      </a:r>
                      <a:endParaRPr lang="en-US" b="1" dirty="0">
                        <a:solidFill>
                          <a:srgbClr val="FFFFFF"/>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592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Μετανάστης- Χαρακτήρας</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Ένας νέος αφρικανικής καταγωγής ανεβαίνει στο λεωφορείο</a:t>
                      </a:r>
                      <a:endParaRPr lang="en-US" b="1" dirty="0">
                        <a:solidFill>
                          <a:srgbClr val="FFFFFF"/>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-Φύση ζώου (πιθήκου)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-Παράνομη συμπεριφορά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-Σεξουαλική παρενόχληση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Font typeface="Wingdings" panose="05000000000000000000" pitchFamily="2" charset="2"/>
                        <a:buChar char=""/>
                      </a:pPr>
                      <a:r>
                        <a:rPr dirty="0">
                          <a:solidFill>
                            <a:srgbClr val="000000"/>
                          </a:solidFill>
                          <a:latin typeface="Times New Roman" panose="02020603050405020304" pitchFamily="18" charset="0"/>
                          <a:cs typeface="Times New Roman" panose="02020603050405020304" pitchFamily="18" charset="0"/>
                        </a:rPr>
                        <a:t>ΘΥΜΑΤΟΠΟΙΗΣΗ</a:t>
                      </a:r>
                      <a:endParaRPr lang="en-US" dirty="0">
                        <a:solidFill>
                          <a:srgbClr val="000000"/>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Πλήξη θετικού συλλογικού προσώπου πλειονοτικών ως προς τις ανθρωπιστικές του διαστάσεις</a:t>
                      </a:r>
                      <a:endParaRPr lang="en-US" dirty="0">
                        <a:solidFill>
                          <a:srgbClr val="000000"/>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Συντονισμός με τις ανθρωπιστι-κές και αντιρατσιστι-κές διαστάσεις του εθνικού λόγου</a:t>
                      </a:r>
                      <a:endParaRPr lang="en-US" dirty="0">
                        <a:solidFill>
                          <a:srgbClr val="000000"/>
                        </a:solidFill>
                        <a:latin typeface="Times New Roman" panose="02020603050405020304" pitchFamily="18" charset="0"/>
                        <a:ea typeface="Calibri" panose="020F0502020204030204" pitchFamily="34" charset="0"/>
                      </a:endParaRPr>
                    </a:p>
                  </a:txBody>
                  <a:tcPr marL="68581" marR="68581" marT="9494"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Τίτλος 1"/>
          <p:cNvSpPr>
            <a:spLocks noGrp="1"/>
          </p:cNvSpPr>
          <p:nvPr>
            <p:ph type="title" hasCustomPrompt="1"/>
          </p:nvPr>
        </p:nvSpPr>
        <p:spPr>
          <a:xfrm>
            <a:off x="250825" y="228600"/>
            <a:ext cx="8713788" cy="990600"/>
          </a:xfrm>
        </p:spPr>
        <p:txBody>
          <a:bodyPr vert="horz" wrap="square" lIns="91440" tIns="45720" rIns="91440" bIns="45720" anchor="ctr" anchorCtr="0"/>
          <a:lstStyle/>
          <a:p>
            <a:pPr algn="ctr"/>
            <a:r>
              <a:rPr lang="el-GR" altLang="en-US" sz="2400" b="1" dirty="0">
                <a:latin typeface="Times New Roman" panose="02020603050405020304" pitchFamily="18" charset="0"/>
                <a:cs typeface="Times New Roman" panose="02020603050405020304" pitchFamily="18" charset="0"/>
              </a:rPr>
              <a:t>Ανάλυση του παραδείγματος</a:t>
            </a:r>
            <a:br>
              <a:rPr lang="el-GR" altLang="el-GR" sz="2400" b="1" i="1" dirty="0">
                <a:latin typeface="Times New Roman" panose="02020603050405020304" pitchFamily="18" charset="0"/>
                <a:cs typeface="Times New Roman" panose="02020603050405020304" pitchFamily="18" charset="0"/>
              </a:rPr>
            </a:br>
            <a:r>
              <a:rPr lang="el-GR" altLang="el-GR" sz="2400" b="1" i="1" dirty="0">
                <a:latin typeface="Times New Roman" panose="02020603050405020304" pitchFamily="18" charset="0"/>
                <a:cs typeface="Times New Roman" panose="02020603050405020304" pitchFamily="18" charset="0"/>
              </a:rPr>
              <a:t>Η μεσοσαστή</a:t>
            </a:r>
            <a:r>
              <a:rPr lang="el-GR" altLang="el-GR" sz="2400" b="1" dirty="0">
                <a:latin typeface="Times New Roman" panose="02020603050405020304" pitchFamily="18" charset="0"/>
                <a:cs typeface="Times New Roman" panose="02020603050405020304" pitchFamily="18" charset="0"/>
              </a:rPr>
              <a:t> από το ‘Και 1 θύμα ρατσιστικής βίας είναι πολύ’</a:t>
            </a:r>
            <a:endParaRPr lang="el-GR" altLang="el-GR" sz="2400" dirty="0"/>
          </a:p>
        </p:txBody>
      </p:sp>
      <p:sp>
        <p:nvSpPr>
          <p:cNvPr id="3" name="Θέση περιεχομένου 2"/>
          <p:cNvSpPr>
            <a:spLocks noGrp="1"/>
          </p:cNvSpPr>
          <p:nvPr>
            <p:ph sz="quarter" idx="1" hasCustomPrompt="1"/>
          </p:nvPr>
        </p:nvSpPr>
        <p:spPr bwMode="auto">
          <a:xfrm>
            <a:off x="107504" y="1556792"/>
            <a:ext cx="9036496" cy="5301208"/>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Ø"/>
              <a:defRPr/>
            </a:pPr>
            <a:r>
              <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Δεύτερη</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ερμηνεία:</a:t>
            </a:r>
            <a:endParaRPr kumimoji="0" lang="el-GR" altLang="en-US"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Αφηγηματικός κόσμος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Ανάδειξη αφομοίωσης </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μετανάστη: </a:t>
            </a:r>
            <a:r>
              <a:rPr kumimoji="0" lang="el-GR"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ψύχραιμος (παρά τις ρατσιστικές επιθέσεις), ευγενής, καλός γνώστης της ελληνικής γλώσσας, </a:t>
            </a:r>
            <a:r>
              <a:rPr kumimoji="0" lang="el-GR" altLang="en-US"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αυτοπροσδιορίζεται</a:t>
            </a:r>
            <a:r>
              <a:rPr kumimoji="0" lang="el-GR"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n-US"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έλληνας</a:t>
            </a:r>
            <a:endPar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0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Ομογενοποίηση</a:t>
            </a:r>
            <a:r>
              <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μεταναστών και </a:t>
            </a:r>
            <a:r>
              <a:rPr kumimoji="0" lang="el-GR" altLang="en-US"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endParaRPr kumimoji="0" lang="el-GR" alt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Αφηγηματική </a:t>
            </a:r>
            <a:r>
              <a:rPr kumimoji="0" lang="el-GR"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διεπίδραση</a:t>
            </a:r>
            <a:endPar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Προσέγγιση</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αφηγητή/κειμένου και </a:t>
            </a:r>
            <a:r>
              <a:rPr kumimoji="0" lang="el-GR"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αποδεκτών (</a:t>
            </a:r>
            <a:r>
              <a:rPr kumimoji="0" lang="el-GR"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ενίσχυση</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συλλογικού </a:t>
            </a:r>
            <a:r>
              <a:rPr kumimoji="0" lang="el-GR" alt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πλειονοτικού</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προσώπου </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ως προς τις </a:t>
            </a:r>
            <a:r>
              <a:rPr kumimoji="0" lang="el-GR" altLang="en-US" sz="28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ομογενοποιητικές</a:t>
            </a:r>
            <a:r>
              <a:rPr kumimoji="0" lang="el-GR" altLang="en-US"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διαστάσεις</a:t>
            </a: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τον εθνικό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Τίτλος 1"/>
          <p:cNvSpPr>
            <a:spLocks noGrp="1"/>
          </p:cNvSpPr>
          <p:nvPr>
            <p:ph type="title" hasCustomPrompt="1"/>
          </p:nvPr>
        </p:nvSpPr>
        <p:spPr>
          <a:xfrm>
            <a:off x="468313" y="228600"/>
            <a:ext cx="8297862" cy="823913"/>
          </a:xfrm>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Δεύτερη ερμηνεία</a:t>
            </a:r>
            <a:endParaRPr lang="el-GR" altLang="el-GR" sz="4000" dirty="0"/>
          </a:p>
        </p:txBody>
      </p:sp>
      <p:graphicFrame>
        <p:nvGraphicFramePr>
          <p:cNvPr id="60419" name="Content Placeholder 60418"/>
          <p:cNvGraphicFramePr>
            <a:graphicFrameLocks noGrp="1"/>
          </p:cNvGraphicFramePr>
          <p:nvPr>
            <p:ph sz="quarter" idx="1" hasCustomPrompt="1"/>
          </p:nvPr>
        </p:nvGraphicFramePr>
        <p:xfrm>
          <a:off x="755650" y="1700213"/>
          <a:ext cx="7848600" cy="4743450"/>
        </p:xfrm>
        <a:graphic>
          <a:graphicData uri="http://schemas.openxmlformats.org/drawingml/2006/table">
            <a:tbl>
              <a:tblPr/>
              <a:tblGrid>
                <a:gridCol w="1600200">
                  <a:extLst>
                    <a:ext uri="{9D8B030D-6E8A-4147-A177-3AD203B41FA5}">
                      <a16:colId xmlns:a16="http://schemas.microsoft.com/office/drawing/2014/main" val="20000"/>
                    </a:ext>
                  </a:extLst>
                </a:gridCol>
                <a:gridCol w="2278063">
                  <a:extLst>
                    <a:ext uri="{9D8B030D-6E8A-4147-A177-3AD203B41FA5}">
                      <a16:colId xmlns:a16="http://schemas.microsoft.com/office/drawing/2014/main" val="20001"/>
                    </a:ext>
                  </a:extLst>
                </a:gridCol>
                <a:gridCol w="2559050">
                  <a:extLst>
                    <a:ext uri="{9D8B030D-6E8A-4147-A177-3AD203B41FA5}">
                      <a16:colId xmlns:a16="http://schemas.microsoft.com/office/drawing/2014/main" val="20002"/>
                    </a:ext>
                  </a:extLst>
                </a:gridCol>
                <a:gridCol w="1411287">
                  <a:extLst>
                    <a:ext uri="{9D8B030D-6E8A-4147-A177-3AD203B41FA5}">
                      <a16:colId xmlns:a16="http://schemas.microsoft.com/office/drawing/2014/main" val="20003"/>
                    </a:ext>
                  </a:extLst>
                </a:gridCol>
              </a:tblGrid>
              <a:tr h="695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Κατηγορία</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Μετανάστες</a:t>
                      </a:r>
                      <a:endParaRPr lang="en-US" b="1" dirty="0">
                        <a:solidFill>
                          <a:srgbClr val="FFFFFF"/>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Κατηγορήματα</a:t>
                      </a:r>
                      <a:endParaRPr lang="en-US" b="1" dirty="0">
                        <a:solidFill>
                          <a:srgbClr val="FFFFFF"/>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Πρόσωπο</a:t>
                      </a:r>
                      <a:endParaRPr lang="en-US" b="1" dirty="0">
                        <a:solidFill>
                          <a:srgbClr val="FFFFFF"/>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Λόγος</a:t>
                      </a:r>
                      <a:endParaRPr lang="en-US" b="1" dirty="0">
                        <a:solidFill>
                          <a:srgbClr val="FFFFFF"/>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048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Μετανάστης- Χαρακτήρας</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b="1" dirty="0">
                          <a:solidFill>
                            <a:srgbClr val="FFFFFF"/>
                          </a:solidFill>
                          <a:latin typeface="Times New Roman" panose="02020603050405020304" pitchFamily="18" charset="0"/>
                          <a:cs typeface="Times New Roman" panose="02020603050405020304" pitchFamily="18" charset="0"/>
                        </a:rPr>
                        <a:t>Ένας νέος αφρικανικής καταγωγής ανεβαίνει στο λεωφορείο</a:t>
                      </a:r>
                      <a:endParaRPr lang="en-US" b="1" dirty="0">
                        <a:solidFill>
                          <a:srgbClr val="FFFFFF"/>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Αφομοίωση</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endParaRPr lang="en-US" dirty="0">
                        <a:solidFill>
                          <a:srgbClr val="000000"/>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 </a:t>
                      </a: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Ενίσχυση θετικού συλλογικού προσώπου πλειονοτικών ως προς τις ομογενοποιητικές του διαστάσεις</a:t>
                      </a:r>
                      <a:endParaRPr lang="en-US" dirty="0">
                        <a:solidFill>
                          <a:srgbClr val="000000"/>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lnSpc>
                          <a:spcPct val="107000"/>
                        </a:lnSpc>
                        <a:spcAft>
                          <a:spcPts val="800"/>
                        </a:spcAft>
                        <a:buNone/>
                      </a:pPr>
                      <a:r>
                        <a:rPr dirty="0">
                          <a:solidFill>
                            <a:srgbClr val="000000"/>
                          </a:solidFill>
                          <a:latin typeface="Times New Roman" panose="02020603050405020304" pitchFamily="18" charset="0"/>
                          <a:cs typeface="Times New Roman" panose="02020603050405020304" pitchFamily="18" charset="0"/>
                        </a:rPr>
                        <a:t>Συντονισμός με τον εθνικό, ομογενοποιη-τικό λόγο</a:t>
                      </a:r>
                      <a:endParaRPr lang="en-US" dirty="0">
                        <a:solidFill>
                          <a:srgbClr val="000000"/>
                        </a:solidFill>
                        <a:latin typeface="Times New Roman" panose="02020603050405020304" pitchFamily="18" charset="0"/>
                        <a:ea typeface="Calibri" panose="020F0502020204030204" pitchFamily="34" charset="0"/>
                      </a:endParaRPr>
                    </a:p>
                  </a:txBody>
                  <a:tcPr marL="67393" marR="67393" marT="9328"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CE5EE"/>
                    </a:solidFill>
                  </a:tcPr>
                </a:tc>
                <a:extLst>
                  <a:ext uri="{0D108BD9-81ED-4DB2-BD59-A6C34878D82A}">
                    <a16:rowId xmlns:a16="http://schemas.microsoft.com/office/drawing/2014/main" val="10001"/>
                  </a:ext>
                </a:extLst>
              </a:tr>
            </a:tbl>
          </a:graphicData>
        </a:graphic>
      </p:graphicFrame>
      <p:sp>
        <p:nvSpPr>
          <p:cNvPr id="60436" name="Rectangle 1"/>
          <p:cNvSpPr/>
          <p:nvPr/>
        </p:nvSpPr>
        <p:spPr>
          <a:xfrm>
            <a:off x="0" y="0"/>
            <a:ext cx="9144000" cy="457200"/>
          </a:xfrm>
          <a:prstGeom prst="rect">
            <a:avLst/>
          </a:prstGeom>
          <a:noFill/>
          <a:ln w="9525">
            <a:noFill/>
          </a:ln>
        </p:spPr>
        <p:txBody>
          <a:bodyPr wrap="none" anchor="ctr" anchorCtr="0">
            <a:spAutoFit/>
          </a:bodyPr>
          <a:lstStyle/>
          <a:p>
            <a:endParaRPr lang="el-GR" altLang="el-GR" dirty="0">
              <a:latin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Τίτλος 1"/>
          <p:cNvSpPr>
            <a:spLocks noGrp="1"/>
          </p:cNvSpPr>
          <p:nvPr>
            <p:ph type="title" hasCustomPrompt="1"/>
          </p:nvPr>
        </p:nvSpPr>
        <p:spPr>
          <a:xfrm>
            <a:off x="611188" y="188913"/>
            <a:ext cx="8153400" cy="990600"/>
          </a:xfrm>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Τελική τοποθέτηση του κειμένου</a:t>
            </a:r>
            <a:endParaRPr lang="el-GR" altLang="el-GR" sz="4000" b="1" dirty="0">
              <a:latin typeface="Times New Roman" panose="02020603050405020304" pitchFamily="18" charset="0"/>
              <a:ea typeface="Times New Roman" panose="02020603050405020304" pitchFamily="18" charset="0"/>
            </a:endParaRPr>
          </a:p>
        </p:txBody>
      </p:sp>
      <p:sp>
        <p:nvSpPr>
          <p:cNvPr id="3" name="Θέση περιεχομένου 2"/>
          <p:cNvSpPr>
            <a:spLocks noGrp="1"/>
          </p:cNvSpPr>
          <p:nvPr>
            <p:ph sz="quarter" idx="1" hasCustomPrompt="1"/>
          </p:nvPr>
        </p:nvSpPr>
        <p:spPr bwMode="auto">
          <a:xfrm>
            <a:off x="0" y="1556792"/>
            <a:ext cx="9144000" cy="5301208"/>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ΣΥΝΥΠΑΡΞΗ</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Αντι</a:t>
            </a: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-ρατσιστικής τοποθέτησης</a:t>
            </a:r>
            <a:r>
              <a:rPr kumimoji="0" lang="en-US"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n-US"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συντονισμού με τις ανθρωπιστικές διαστάσεις του εθνικού λόγου ή </a:t>
            </a:r>
            <a:r>
              <a:rPr kumimoji="0" lang="el-GR" altLang="en-US" sz="28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με τον αντι-ρατσ</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Ρατσιστική τοποθέτηση </a:t>
            </a: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συντονισμός με τον εθνικό λόγο</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Τελική τοποθέτηση κειμένου:</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n-US"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ΑΜΦΙΣΗΜΟΣ ΡΕΥΣΤΟΣ ΡΑΤΣΙΣΜΟΣ</a:t>
            </a:r>
            <a:endParaRPr kumimoji="0" lang="el-GR" altLang="en-US"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hasCustomPrompt="1"/>
          </p:nvPr>
        </p:nvSpPr>
        <p:spPr>
          <a:xfrm>
            <a:off x="179388" y="115888"/>
            <a:ext cx="8785225" cy="1081087"/>
          </a:xfrm>
        </p:spPr>
        <p:txBody>
          <a:bodyPr vert="horz" wrap="square" lIns="91440" tIns="45720" rIns="91440" bIns="45720" anchor="ctr" anchorCtr="0"/>
          <a:lstStyle/>
          <a:p>
            <a:pPr algn="ctr"/>
            <a:r>
              <a:rPr lang="el-GR" altLang="el-GR" sz="4000" b="1" dirty="0">
                <a:latin typeface="Times New Roman" panose="02020603050405020304" pitchFamily="18" charset="0"/>
                <a:cs typeface="Times New Roman" panose="02020603050405020304" pitchFamily="18" charset="0"/>
              </a:rPr>
              <a:t>Η ουσιοκρατική προσέγγιση </a:t>
            </a:r>
            <a:endParaRPr lang="el-GR" altLang="el-GR" sz="4000" b="1" dirty="0">
              <a:latin typeface="Times New Roman" panose="02020603050405020304" pitchFamily="18" charset="0"/>
              <a:ea typeface="Times New Roman" panose="02020603050405020304" pitchFamily="18" charset="0"/>
            </a:endParaRPr>
          </a:p>
        </p:txBody>
      </p:sp>
      <p:sp>
        <p:nvSpPr>
          <p:cNvPr id="16387" name="2 - Θέση περιεχομένου"/>
          <p:cNvSpPr>
            <a:spLocks noGrp="1"/>
          </p:cNvSpPr>
          <p:nvPr>
            <p:ph sz="quarter" idx="1" hasCustomPrompt="1"/>
          </p:nvPr>
        </p:nvSpPr>
        <p:spPr bwMode="auto">
          <a:xfrm>
            <a:off x="0" y="1412776"/>
            <a:ext cx="9144000" cy="5445224"/>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 λόγος ως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αναπαραστατικός καθρέφτης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απεικονίζει την πραγματικότητα και, κατά συνέπεια, τα</a:t>
            </a:r>
            <a:r>
              <a:rPr kumimoji="0" lang="el-GR" altLang="el-GR"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συστατικά</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της ταυτότητας του ατόμου (</a:t>
            </a:r>
            <a:r>
              <a:rPr kumimoji="0" lang="en-US" altLang="el-GR"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Benwell</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&amp; </a:t>
            </a:r>
            <a:r>
              <a:rPr kumimoji="0" lang="en-US" altLang="el-GR"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Stokoe</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2006).</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altLang="el-GR"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ουσιοκρατική</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προσέγγιση θεωρεί ότι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χαρακτηριστικά του ατόμου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όπως </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διάνοια, τα </a:t>
            </a:r>
            <a:r>
              <a:rPr kumimoji="0" lang="en-US" alt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συν)αισθήματα και τα ορμέμφυτα</a:t>
            </a:r>
            <a:r>
              <a:rPr kumimoji="0" lang="el-GR" alt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αλλά και </a:t>
            </a: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ιδιότητές του </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όπως αυτές</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alt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φύλου, της ηλικίας, της κοινωνικής τάξης, της εθνικότητας</a:t>
            </a:r>
            <a:endParaRPr kumimoji="0" lang="el-GR" alt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2" panose="05020102010507070707" pitchFamily="18" charset="2"/>
              <a:buNone/>
              <a:defRPr/>
            </a:pP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αποτελούν </a:t>
            </a:r>
            <a:r>
              <a:rPr kumimoji="0" lang="el-GR" altLang="el-GR" sz="24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εγγενή</a:t>
            </a:r>
            <a:r>
              <a:rPr kumimoji="0" lang="en-US" altLang="el-GR" sz="24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24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ή/και εσωτερικά δομικά συστατικά του</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a:t>
            </a:r>
            <a:r>
              <a:rPr lang="el-GR" altLang="el-GR" sz="2800" b="1" dirty="0">
                <a:latin typeface="Times New Roman" panose="02020603050405020304" pitchFamily="18" charset="0"/>
                <a:cs typeface="Times New Roman" panose="02020603050405020304" pitchFamily="18" charset="0"/>
              </a:rPr>
              <a:t>αντανακλώνται σε κατηγορίες στον λόγο</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197469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hasCustomPrompt="1"/>
          </p:nvPr>
        </p:nvSpPr>
        <p:spPr>
          <a:xfrm>
            <a:off x="179388" y="115888"/>
            <a:ext cx="8785225" cy="1081087"/>
          </a:xfrm>
        </p:spPr>
        <p:txBody>
          <a:bodyPr vert="horz" wrap="square" lIns="91440" tIns="45720" rIns="91440" bIns="45720" anchor="ctr" anchorCtr="0"/>
          <a:lstStyle/>
          <a:p>
            <a:pPr algn="ctr"/>
            <a:r>
              <a:rPr lang="el-GR" altLang="el-GR" sz="3600" b="1" dirty="0">
                <a:latin typeface="Times New Roman" panose="02020603050405020304" pitchFamily="18" charset="0"/>
                <a:cs typeface="Times New Roman" panose="02020603050405020304" pitchFamily="18" charset="0"/>
              </a:rPr>
              <a:t>Η προσέγγιση της κοινωνικής κατασκευής</a:t>
            </a:r>
            <a:endParaRPr lang="el-GR" altLang="el-GR" sz="3600" b="1" dirty="0">
              <a:latin typeface="Times New Roman" panose="02020603050405020304" pitchFamily="18" charset="0"/>
              <a:ea typeface="Times New Roman" panose="02020603050405020304" pitchFamily="18" charset="0"/>
            </a:endParaRPr>
          </a:p>
        </p:txBody>
      </p:sp>
      <p:sp>
        <p:nvSpPr>
          <p:cNvPr id="17411" name="2 - Θέση περιεχομένου"/>
          <p:cNvSpPr>
            <a:spLocks noGrp="1"/>
          </p:cNvSpPr>
          <p:nvPr>
            <p:ph sz="quarter" idx="1" hasCustomPrompt="1"/>
          </p:nvPr>
        </p:nvSpPr>
        <p:spPr bwMode="auto">
          <a:xfrm>
            <a:off x="107504" y="1628801"/>
            <a:ext cx="8856984" cy="5112568"/>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Θεωρεί ότι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οι κατηγορίες </a:t>
            </a:r>
            <a:r>
              <a:rPr kumimoji="0" lang="el-GR" altLang="el-GR" sz="2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(π.χ. φοιτήτριες, μετανάστες)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στις οποίες ταξινομούνται τα άτομα </a:t>
            </a:r>
            <a:r>
              <a:rPr kumimoji="0" lang="el-GR" altLang="el-GR" sz="24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δεν είναι φυσικές</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αλλά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κατασκευάζονται μέσω του λόγου από φορείς της εξουσίας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 στόχο την </a:t>
            </a:r>
            <a:r>
              <a:rPr kumimoji="0" lang="el-GR" altLang="el-GR" sz="24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ομογενοποίησή</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τους</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 προσδιορισμός των ατόμων, δηλ. </a:t>
            </a:r>
            <a:r>
              <a:rPr kumimoji="0" lang="el-GR" alt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οι ταυτότητές τους</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δεν</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είναι αναγκαστικά συμβεβλημένος με </a:t>
            </a:r>
            <a:r>
              <a:rPr kumimoji="0" lang="el-GR" altLang="el-GR"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μια</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κατηγορία</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αλλά μπορεί να συνδέεται </a:t>
            </a:r>
            <a:r>
              <a:rPr kumimoji="0" lang="el-GR" altLang="el-GR" sz="24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με</a:t>
            </a:r>
            <a:r>
              <a:rPr kumimoji="0" lang="el-GR" alt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24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ποικίλες και ποικίλης </a:t>
            </a:r>
            <a:r>
              <a:rPr kumimoji="0" lang="el-GR" alt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σύστασης κατηγορίες</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Wingdings" panose="05000000000000000000" pitchFamily="2" charset="2"/>
              <a:buChar char="Ø"/>
              <a:defRPr/>
            </a:pPr>
            <a:r>
              <a:rPr kumimoji="0" lang="el-GR" altLang="el-GR" sz="21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Οι ταυτότητες </a:t>
            </a:r>
            <a:r>
              <a:rPr kumimoji="0" lang="el-GR" altLang="el-GR" sz="21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δεν αποτελούν εσωτερική και εγγενή ιδιότητα του ατόμου, αλλά </a:t>
            </a:r>
            <a:r>
              <a:rPr kumimoji="0" lang="el-GR" altLang="el-GR" sz="21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διαδικασίες (δημόσιας) πολιτικής </a:t>
            </a:r>
            <a:r>
              <a:rPr kumimoji="0" lang="el-GR" altLang="el-GR" sz="21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διαπραγμάτευσης </a:t>
            </a:r>
            <a:r>
              <a:rPr kumimoji="0" lang="el-GR" altLang="el-GR" sz="37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μέσω του λόγου</a:t>
            </a:r>
            <a:r>
              <a:rPr kumimoji="0" lang="el-GR" altLang="el-GR" sz="21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1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(ή/και άλλων σημειωτικών πόρων).</a:t>
            </a:r>
          </a:p>
        </p:txBody>
      </p:sp>
    </p:spTree>
    <p:extLst>
      <p:ext uri="{BB962C8B-B14F-4D97-AF65-F5344CB8AC3E}">
        <p14:creationId xmlns:p14="http://schemas.microsoft.com/office/powerpoint/2010/main" val="10950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hasCustomPrompt="1"/>
          </p:nvPr>
        </p:nvSpPr>
        <p:spPr>
          <a:xfrm>
            <a:off x="250825" y="115888"/>
            <a:ext cx="8515350" cy="936625"/>
          </a:xfrm>
        </p:spPr>
        <p:txBody>
          <a:bodyPr vert="horz" wrap="square" lIns="91440" tIns="45720" rIns="91440" bIns="45720" anchor="ctr" anchorCtr="0"/>
          <a:lstStyle/>
          <a:p>
            <a:pPr algn="ctr"/>
            <a:br>
              <a:rPr lang="el-GR" altLang="el-GR" b="1" dirty="0"/>
            </a:br>
            <a:r>
              <a:rPr lang="el-GR" altLang="el-GR" b="1" dirty="0">
                <a:latin typeface="Times New Roman" panose="02020603050405020304" pitchFamily="18" charset="0"/>
                <a:cs typeface="Times New Roman" panose="02020603050405020304" pitchFamily="18" charset="0"/>
              </a:rPr>
              <a:t>Κριτική ανάλυση του λόγου</a:t>
            </a:r>
            <a:br>
              <a:rPr lang="el-GR" altLang="el-GR" dirty="0"/>
            </a:br>
            <a:endParaRPr lang="el-GR" altLang="el-GR" dirty="0"/>
          </a:p>
        </p:txBody>
      </p:sp>
      <p:sp>
        <p:nvSpPr>
          <p:cNvPr id="11267" name="2 - Θέση περιεχομένου"/>
          <p:cNvSpPr>
            <a:spLocks noGrp="1"/>
          </p:cNvSpPr>
          <p:nvPr>
            <p:ph sz="quarter" idx="1" hasCustomPrompt="1"/>
          </p:nvPr>
        </p:nvSpPr>
        <p:spPr bwMode="auto">
          <a:xfrm>
            <a:off x="107504" y="1772816"/>
            <a:ext cx="9036496" cy="4969296"/>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Μελετά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την αναπαραγωγή, μέσω του λόγου, της κοινωνικής ανισότητας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ειδικότερα, επιδιώκει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την αποκάλυψη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συνήθως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καλυμμένου και </a:t>
            </a:r>
            <a:r>
              <a:rPr kumimoji="0" lang="el-GR" altLang="el-GR" sz="24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φυσικοποιημένου</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τρόπου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 τον οποίο συντελείται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αναπαραγωγή αυτή</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Fairclough</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1989, </a:t>
            </a:r>
            <a:r>
              <a:rPr kumimoji="0" lang="en-US" alt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Wodak</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&amp;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Meyer</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2001, </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van Dijk</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2008)</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βλ. θηλυκά επαγγελματικά, απουσία δράστη, </a:t>
            </a:r>
            <a:r>
              <a:rPr kumimoji="0" lang="el-GR" alt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είδε έναν </a:t>
            </a:r>
            <a:r>
              <a:rPr kumimoji="0" lang="el-GR" altLang="el-GR" sz="2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αλβανό</a:t>
            </a:r>
            <a:r>
              <a:rPr kumimoji="0" lang="el-GR" alt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altLang="el-GR" sz="2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τόβαλε</a:t>
            </a:r>
            <a:r>
              <a:rPr kumimoji="0" lang="el-GR" alt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στα πόδια</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κλπ</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Στις ποικίλες μορφές κοινωνικής ανισότητας περιλαμβάνονται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οι γλωσσικές και άλλες ανισότητες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μεταξύ </a:t>
            </a:r>
            <a:r>
              <a:rPr kumimoji="0" lang="el-GR" alt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πλειονοτικών</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μειονοτικών/μεταναστευτικών ομάδων (π.χ. ‘αλλόγλωσσος’, ‘αλλοδαπός’</a:t>
            </a:r>
            <a:r>
              <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γενικευτικές αναπαραστάσεις κλπ.).</a:t>
            </a: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endPar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hasCustomPrompt="1"/>
          </p:nvPr>
        </p:nvSpPr>
        <p:spPr>
          <a:xfrm>
            <a:off x="250825" y="115888"/>
            <a:ext cx="8515350" cy="936625"/>
          </a:xfrm>
        </p:spPr>
        <p:txBody>
          <a:bodyPr vert="horz" wrap="square" lIns="91440" tIns="45720" rIns="91440" bIns="45720" anchor="ctr" anchorCtr="0"/>
          <a:lstStyle/>
          <a:p>
            <a:pPr algn="ctr"/>
            <a:br>
              <a:rPr lang="el-GR" altLang="el-GR" b="1" dirty="0"/>
            </a:br>
            <a:r>
              <a:rPr lang="el-GR" altLang="el-GR" sz="3600" b="1" dirty="0">
                <a:latin typeface="Times New Roman" panose="02020603050405020304" pitchFamily="18" charset="0"/>
                <a:cs typeface="Times New Roman" panose="02020603050405020304" pitchFamily="18" charset="0"/>
              </a:rPr>
              <a:t>Κριτική ανάλυση του λόγου (ΚΑΛ) </a:t>
            </a:r>
            <a:br>
              <a:rPr lang="el-GR" altLang="el-GR" sz="3600" b="1" dirty="0">
                <a:latin typeface="Times New Roman" panose="02020603050405020304" pitchFamily="18" charset="0"/>
                <a:cs typeface="Times New Roman" panose="02020603050405020304" pitchFamily="18" charset="0"/>
              </a:rPr>
            </a:br>
            <a:r>
              <a:rPr lang="el-GR" altLang="el-GR" sz="3600" b="1" dirty="0">
                <a:latin typeface="Times New Roman" panose="02020603050405020304" pitchFamily="18" charset="0"/>
                <a:cs typeface="Times New Roman" panose="02020603050405020304" pitchFamily="18" charset="0"/>
              </a:rPr>
              <a:t>και ταυτότητες</a:t>
            </a:r>
            <a:br>
              <a:rPr lang="el-GR" altLang="el-GR" dirty="0"/>
            </a:br>
            <a:endParaRPr lang="el-GR" altLang="el-GR" dirty="0"/>
          </a:p>
        </p:txBody>
      </p:sp>
      <p:sp>
        <p:nvSpPr>
          <p:cNvPr id="11267" name="2 - Θέση περιεχομένου"/>
          <p:cNvSpPr>
            <a:spLocks noGrp="1"/>
          </p:cNvSpPr>
          <p:nvPr>
            <p:ph sz="quarter" idx="1" hasCustomPrompt="1"/>
          </p:nvPr>
        </p:nvSpPr>
        <p:spPr bwMode="auto">
          <a:xfrm>
            <a:off x="179512" y="1988840"/>
            <a:ext cx="8712968" cy="4536504"/>
          </a:xfrm>
          <a:effectLst/>
          <a:scene3d>
            <a:camera prst="orthographicFront"/>
            <a:lightRig rig="balanced" dir="t"/>
          </a:scene3d>
          <a:sp3d prstMaterial="plastic"/>
        </p:spPr>
        <p:txBody>
          <a:bodyPr vert="horz" wrap="square" lIns="91440" tIns="45720" rIns="91440" bIns="45720" numCol="1" anchor="t" anchorCtr="0" compatLnSpc="1"/>
          <a:lstStyle/>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Arial" panose="020B0604020202020204" pitchFamily="34" charset="0"/>
              <a:buChar char="•"/>
              <a:defRPr/>
            </a:pP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μελέτη</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της </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ταυτότητας</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αποκτά ιδιαίτερο ενδιαφέρον στο πλαίσιο της ΚΑΛ διότι η διαμόρφωσή της συνηθέστατα λαμβάνει χώρα </a:t>
            </a:r>
            <a:r>
              <a:rPr kumimoji="0" lang="el-GR" sz="29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συνθήκες διακρίσεων και κοινωνικών ανισοτήτων</a:t>
            </a:r>
            <a:r>
              <a:rPr kumimoji="0" lang="el-GR" sz="29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640080" marR="0" lvl="1" indent="-273050" algn="l" defTabSz="914400" rtl="0" eaLnBrk="0" fontAlgn="base" latinLnBrk="0" hangingPunct="0">
              <a:lnSpc>
                <a:spcPct val="100000"/>
              </a:lnSpc>
              <a:spcBef>
                <a:spcPts val="550"/>
              </a:spcBef>
              <a:spcAft>
                <a:spcPct val="0"/>
              </a:spcAft>
              <a:buClr>
                <a:schemeClr val="accent1"/>
              </a:buClr>
              <a:buSzPct val="70000"/>
              <a:buFont typeface="Arial" panose="020B0604020202020204" pitchFamily="34" charset="0"/>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που απορρέουν από τις </a:t>
            </a:r>
            <a:r>
              <a:rPr kumimoji="0" lang="el-GR" sz="26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διαφορετικές δυνατότητες</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τους διαφορετικούς ρόλους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τα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διαφοροποιημένα δικαιώματα που προβλέπει και επιχειρεί να επιβάλει ο κυρίαρχος λόγος σε μερίδες του πληθυσμού</a:t>
            </a:r>
            <a:r>
              <a:rPr kumimoji="0" lang="en-US"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π.χ.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μετανάστες-μειονοτικοί / </a:t>
            </a:r>
            <a:r>
              <a:rPr kumimoji="0" lang="el-GR" sz="20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πλειονοτικοί</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367030" marR="0" lvl="1" indent="0" algn="l" defTabSz="914400" rtl="0" eaLnBrk="0" fontAlgn="base" latinLnBrk="0" hangingPunct="0">
              <a:lnSpc>
                <a:spcPct val="100000"/>
              </a:lnSpc>
              <a:spcBef>
                <a:spcPts val="550"/>
              </a:spcBef>
              <a:spcAft>
                <a:spcPct val="0"/>
              </a:spcAft>
              <a:buClr>
                <a:schemeClr val="accent1"/>
              </a:buClr>
              <a:buSzPct val="70000"/>
              <a:buFont typeface="Wingdings 2" panose="05020102010507070707" pitchFamily="18" charset="2"/>
              <a:buNone/>
              <a:defRPr/>
            </a:pPr>
            <a:endParaRPr kumimoji="0" lang="el-GR" altLang="el-GR" sz="21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hasCustomPrompt="1"/>
          </p:nvPr>
        </p:nvSpPr>
        <p:spPr>
          <a:xfrm>
            <a:off x="250825" y="115888"/>
            <a:ext cx="8515350" cy="936625"/>
          </a:xfrm>
        </p:spPr>
        <p:txBody>
          <a:bodyPr vert="horz" wrap="square" lIns="91440" tIns="45720" rIns="91440" bIns="45720" anchor="ctr" anchorCtr="0"/>
          <a:lstStyle/>
          <a:p>
            <a:pPr algn="ctr"/>
            <a:br>
              <a:rPr lang="el-GR" altLang="el-GR" b="1" dirty="0"/>
            </a:br>
            <a:r>
              <a:rPr lang="el-GR" altLang="el-GR" sz="3600" b="1" dirty="0">
                <a:latin typeface="Times New Roman" panose="02020603050405020304" pitchFamily="18" charset="0"/>
                <a:cs typeface="Times New Roman" panose="02020603050405020304" pitchFamily="18" charset="0"/>
              </a:rPr>
              <a:t>Κριτική ανάλυση του λόγου </a:t>
            </a:r>
            <a:br>
              <a:rPr lang="el-GR" altLang="el-GR" sz="3600" b="1" dirty="0">
                <a:latin typeface="Times New Roman" panose="02020603050405020304" pitchFamily="18" charset="0"/>
                <a:cs typeface="Times New Roman" panose="02020603050405020304" pitchFamily="18" charset="0"/>
              </a:rPr>
            </a:br>
            <a:r>
              <a:rPr lang="el-GR" altLang="el-GR" sz="3600" b="1" dirty="0">
                <a:latin typeface="Times New Roman" panose="02020603050405020304" pitchFamily="18" charset="0"/>
                <a:cs typeface="Times New Roman" panose="02020603050405020304" pitchFamily="18" charset="0"/>
              </a:rPr>
              <a:t>και μικρο- / μακρο- επίπεδο</a:t>
            </a:r>
            <a:br>
              <a:rPr lang="el-GR" altLang="el-GR" dirty="0"/>
            </a:br>
            <a:endParaRPr lang="el-GR" altLang="el-GR" dirty="0"/>
          </a:p>
        </p:txBody>
      </p:sp>
      <p:sp>
        <p:nvSpPr>
          <p:cNvPr id="13315" name="2 - Θέση περιεχομένου"/>
          <p:cNvSpPr>
            <a:spLocks noGrp="1"/>
          </p:cNvSpPr>
          <p:nvPr>
            <p:ph sz="quarter" idx="1" hasCustomPrompt="1"/>
          </p:nvPr>
        </p:nvSpPr>
        <p:spPr>
          <a:xfrm>
            <a:off x="0" y="1557338"/>
            <a:ext cx="9144000" cy="5300662"/>
          </a:xfrm>
        </p:spPr>
        <p:txBody>
          <a:bodyPr vert="horz" wrap="square" lIns="91440" tIns="45720" rIns="91440" bIns="45720" anchor="t" anchorCtr="0"/>
          <a:lstStyle/>
          <a:p>
            <a:pPr>
              <a:buClr>
                <a:schemeClr val="accent2"/>
              </a:buClr>
              <a:buSzPct val="60000"/>
              <a:buFont typeface="Wingdings" panose="05000000000000000000" pitchFamily="2" charset="2"/>
              <a:buChar char="Ø"/>
            </a:pPr>
            <a:r>
              <a:rPr lang="el-GR" altLang="el-GR" sz="3600" b="1" dirty="0">
                <a:latin typeface="Times New Roman" panose="02020603050405020304" pitchFamily="18" charset="0"/>
                <a:cs typeface="Times New Roman" panose="02020603050405020304" pitchFamily="18" charset="0"/>
              </a:rPr>
              <a:t>Βασική αρχή της ΚΑΛ:</a:t>
            </a:r>
          </a:p>
          <a:p>
            <a:pPr>
              <a:buClr>
                <a:schemeClr val="accent2"/>
              </a:buClr>
              <a:buSzPct val="60000"/>
              <a:buFont typeface="Wingdings" panose="05000000000000000000" pitchFamily="2" charset="2"/>
              <a:buChar char="Ø"/>
            </a:pPr>
            <a:r>
              <a:rPr lang="el-GR" altLang="el-GR" sz="2800" dirty="0">
                <a:latin typeface="Times New Roman" panose="02020603050405020304" pitchFamily="18" charset="0"/>
                <a:cs typeface="Times New Roman" panose="02020603050405020304" pitchFamily="18" charset="0"/>
              </a:rPr>
              <a:t>Η διερεύνηση της </a:t>
            </a:r>
            <a:r>
              <a:rPr lang="el-GR" altLang="el-GR" sz="2800" i="1" dirty="0">
                <a:latin typeface="Times New Roman" panose="02020603050405020304" pitchFamily="18" charset="0"/>
                <a:cs typeface="Times New Roman" panose="02020603050405020304" pitchFamily="18" charset="0"/>
              </a:rPr>
              <a:t>διαλεκτικής σχέσης </a:t>
            </a:r>
          </a:p>
          <a:p>
            <a:pPr lvl="1">
              <a:buClr>
                <a:schemeClr val="accent2"/>
              </a:buClr>
              <a:buSzPct val="60000"/>
              <a:buFont typeface="Wingdings" panose="05000000000000000000" pitchFamily="2" charset="2"/>
              <a:buChar char="Ø"/>
            </a:pPr>
            <a:r>
              <a:rPr lang="el-GR" altLang="el-GR" sz="2500" dirty="0">
                <a:latin typeface="Times New Roman" panose="02020603050405020304" pitchFamily="18" charset="0"/>
                <a:cs typeface="Times New Roman" panose="02020603050405020304" pitchFamily="18" charset="0"/>
              </a:rPr>
              <a:t>του </a:t>
            </a:r>
            <a:r>
              <a:rPr lang="el-GR" altLang="el-GR" sz="2500" b="1" dirty="0">
                <a:latin typeface="Times New Roman" panose="02020603050405020304" pitchFamily="18" charset="0"/>
                <a:cs typeface="Times New Roman" panose="02020603050405020304" pitchFamily="18" charset="0"/>
              </a:rPr>
              <a:t>μακρο-επιπέδου</a:t>
            </a:r>
            <a:r>
              <a:rPr lang="el-GR" altLang="el-GR" sz="2500" dirty="0">
                <a:latin typeface="Times New Roman" panose="02020603050405020304" pitchFamily="18" charset="0"/>
                <a:cs typeface="Times New Roman" panose="02020603050405020304" pitchFamily="18" charset="0"/>
              </a:rPr>
              <a:t>, το οποίο αφορά τους </a:t>
            </a:r>
            <a:r>
              <a:rPr lang="el-GR" altLang="el-GR" sz="2500" i="1" dirty="0">
                <a:latin typeface="Times New Roman" panose="02020603050405020304" pitchFamily="18" charset="0"/>
                <a:cs typeface="Times New Roman" panose="02020603050405020304" pitchFamily="18" charset="0"/>
              </a:rPr>
              <a:t>κυρίαρχους λόγους</a:t>
            </a:r>
            <a:r>
              <a:rPr lang="el-GR" altLang="el-GR" sz="2500" dirty="0">
                <a:latin typeface="Times New Roman" panose="02020603050405020304" pitchFamily="18" charset="0"/>
                <a:cs typeface="Times New Roman" panose="02020603050405020304" pitchFamily="18" charset="0"/>
              </a:rPr>
              <a:t> με τα αξιακά πρότυπα και προστάγματά τους (κοινωνικά, γλωσσικά, εκπαιδευτικά κ.ά.), </a:t>
            </a:r>
          </a:p>
          <a:p>
            <a:pPr lvl="1">
              <a:buClr>
                <a:schemeClr val="accent2"/>
              </a:buClr>
              <a:buSzPct val="60000"/>
              <a:buFont typeface="Wingdings" panose="05000000000000000000" pitchFamily="2" charset="2"/>
              <a:buChar char="Ø"/>
            </a:pPr>
            <a:r>
              <a:rPr lang="el-GR" altLang="el-GR" sz="2500" dirty="0">
                <a:latin typeface="Times New Roman" panose="02020603050405020304" pitchFamily="18" charset="0"/>
                <a:cs typeface="Times New Roman" panose="02020603050405020304" pitchFamily="18" charset="0"/>
              </a:rPr>
              <a:t>με το </a:t>
            </a:r>
            <a:r>
              <a:rPr lang="el-GR" altLang="el-GR" sz="2500" b="1" dirty="0">
                <a:latin typeface="Times New Roman" panose="02020603050405020304" pitchFamily="18" charset="0"/>
                <a:cs typeface="Times New Roman" panose="02020603050405020304" pitchFamily="18" charset="0"/>
              </a:rPr>
              <a:t>μικρο-επίπεδο</a:t>
            </a:r>
            <a:r>
              <a:rPr lang="el-GR" altLang="el-GR" sz="2500" dirty="0">
                <a:latin typeface="Times New Roman" panose="02020603050405020304" pitchFamily="18" charset="0"/>
                <a:cs typeface="Times New Roman" panose="02020603050405020304" pitchFamily="18" charset="0"/>
              </a:rPr>
              <a:t>, στο οποίο συγκαταλέγονται οι ποικίλες (γλωσσικές, επικοινωνιακές, σημειολογικές κλπ.) </a:t>
            </a:r>
            <a:r>
              <a:rPr lang="el-GR" altLang="el-GR" sz="2500" b="1" dirty="0">
                <a:latin typeface="Times New Roman" panose="02020603050405020304" pitchFamily="18" charset="0"/>
                <a:cs typeface="Times New Roman" panose="02020603050405020304" pitchFamily="18" charset="0"/>
              </a:rPr>
              <a:t>επιλογές των ατόμων </a:t>
            </a:r>
            <a:r>
              <a:rPr lang="el-GR" altLang="el-GR" sz="2500" dirty="0">
                <a:latin typeface="Times New Roman" panose="02020603050405020304" pitchFamily="18" charset="0"/>
                <a:cs typeface="Times New Roman" panose="02020603050405020304" pitchFamily="18" charset="0"/>
              </a:rPr>
              <a:t>προς τους λόγους του </a:t>
            </a:r>
            <a:r>
              <a:rPr lang="el-GR" altLang="el-GR" sz="2500" dirty="0" err="1">
                <a:latin typeface="Times New Roman" panose="02020603050405020304" pitchFamily="18" charset="0"/>
                <a:cs typeface="Times New Roman" panose="02020603050405020304" pitchFamily="18" charset="0"/>
              </a:rPr>
              <a:t>μακρο</a:t>
            </a:r>
            <a:r>
              <a:rPr lang="el-GR" altLang="el-GR" sz="2500" dirty="0">
                <a:latin typeface="Times New Roman" panose="02020603050405020304" pitchFamily="18" charset="0"/>
                <a:cs typeface="Times New Roman" panose="02020603050405020304" pitchFamily="18" charset="0"/>
              </a:rPr>
              <a:t>-επιπέδου (βλ. </a:t>
            </a:r>
            <a:r>
              <a:rPr kumimoji="0" lang="en-US"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van Dijk</a:t>
            </a:r>
            <a:r>
              <a:rPr kumimoji="0" lang="el-GR" alt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2008)</a:t>
            </a:r>
            <a:r>
              <a:rPr lang="el-GR" altLang="el-GR" sz="2500" dirty="0">
                <a:latin typeface="Times New Roman" panose="02020603050405020304" pitchFamily="18" charset="0"/>
                <a:cs typeface="Times New Roman" panose="02020603050405020304" pitchFamily="18" charset="0"/>
              </a:rPr>
              <a:t> .</a:t>
            </a:r>
          </a:p>
          <a:p>
            <a:pPr>
              <a:buClr>
                <a:schemeClr val="accent2"/>
              </a:buClr>
              <a:buSzPct val="60000"/>
              <a:buFont typeface="Wingdings" panose="05000000000000000000" pitchFamily="2" charset="2"/>
              <a:buChar char="Ø"/>
            </a:pPr>
            <a:r>
              <a:rPr lang="el-GR" altLang="el-GR" sz="2800" b="1" dirty="0">
                <a:latin typeface="Times New Roman" panose="02020603050405020304" pitchFamily="18" charset="0"/>
                <a:cs typeface="Times New Roman" panose="02020603050405020304" pitchFamily="18" charset="0"/>
              </a:rPr>
              <a:t>Αναδεικνύονται </a:t>
            </a:r>
            <a:r>
              <a:rPr lang="el-GR" altLang="el-GR" sz="3600" b="1" dirty="0">
                <a:latin typeface="Times New Roman" panose="02020603050405020304" pitchFamily="18" charset="0"/>
                <a:cs typeface="Times New Roman" panose="02020603050405020304" pitchFamily="18" charset="0"/>
              </a:rPr>
              <a:t>οι ταυτότητες </a:t>
            </a:r>
            <a:r>
              <a:rPr lang="el-GR" altLang="el-GR" sz="2800" b="1" dirty="0">
                <a:latin typeface="Times New Roman" panose="02020603050405020304" pitchFamily="18" charset="0"/>
                <a:cs typeface="Times New Roman" panose="02020603050405020304" pitchFamily="18" charset="0"/>
              </a:rPr>
              <a:t>ως αποτέλεσμα της ένταση μεταξύ </a:t>
            </a:r>
            <a:r>
              <a:rPr lang="el-GR" altLang="el-GR" sz="2800" b="1" i="1" dirty="0">
                <a:latin typeface="Times New Roman" panose="02020603050405020304" pitchFamily="18" charset="0"/>
                <a:cs typeface="Times New Roman" panose="02020603050405020304" pitchFamily="18" charset="0"/>
              </a:rPr>
              <a:t>επιβολών </a:t>
            </a:r>
            <a:r>
              <a:rPr lang="el-GR" altLang="el-GR" sz="2800" b="1" dirty="0">
                <a:latin typeface="Times New Roman" panose="02020603050405020304" pitchFamily="18" charset="0"/>
                <a:cs typeface="Times New Roman" panose="02020603050405020304" pitchFamily="18" charset="0"/>
              </a:rPr>
              <a:t>και </a:t>
            </a:r>
            <a:r>
              <a:rPr lang="el-GR" altLang="el-GR" sz="2800" b="1" i="1" dirty="0">
                <a:latin typeface="Times New Roman" panose="02020603050405020304" pitchFamily="18" charset="0"/>
                <a:cs typeface="Times New Roman" panose="02020603050405020304" pitchFamily="18" charset="0"/>
              </a:rPr>
              <a:t>επιλογών</a:t>
            </a:r>
            <a:r>
              <a:rPr lang="el-GR" altLang="el-GR" sz="2800" b="1" dirty="0">
                <a:latin typeface="Times New Roman" panose="02020603050405020304" pitchFamily="18" charset="0"/>
                <a:cs typeface="Times New Roman" panose="02020603050405020304" pitchFamily="18" charset="0"/>
              </a:rPr>
              <a:t>.</a:t>
            </a:r>
            <a:endParaRPr lang="el-GR" altLang="el-GR" sz="2800" b="1" dirty="0">
              <a:latin typeface="Times New Roman" panose="02020603050405020304" pitchFamily="18" charset="0"/>
              <a:ea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532</TotalTime>
  <Words>3499</Words>
  <Application>Microsoft Office PowerPoint</Application>
  <PresentationFormat>Προβολή στην οθόνη (4:3)</PresentationFormat>
  <Paragraphs>338</Paragraphs>
  <Slides>49</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49</vt:i4>
      </vt:variant>
    </vt:vector>
  </HeadingPairs>
  <TitlesOfParts>
    <vt:vector size="56" baseType="lpstr">
      <vt:lpstr>Arial</vt:lpstr>
      <vt:lpstr>Calibri</vt:lpstr>
      <vt:lpstr>Times New Roman</vt:lpstr>
      <vt:lpstr>Tw Cen MT</vt:lpstr>
      <vt:lpstr>Wingdings</vt:lpstr>
      <vt:lpstr>Wingdings 2</vt:lpstr>
      <vt:lpstr>Διάμεσος</vt:lpstr>
      <vt:lpstr>Πανεπιστήμιο Πατρών Τμήμα Φιλολογίας  ΕΦΑΡΜΟΣΜΕΝΗ ΓΛΩΣΣΟΛΟΓΙΑ- ΜΕΤΑΝΑΣΤΕΥΤΙΚΕΣ ΤΑΥΤΟΤΗΤΕΣ ΚΑΙ ΚΡΙΤΙΚΗ ΓΛΩΣΣΙΚΗ ΕΚΠΑΙΔΕΥΣΗ  Ανιχνεύοντας τον ρευστό ρατσισμό στον αντιρατσιστικό λόγο για μεταναστευτικούς και προσφυγικούς πληθυσμούς  Διδάσκων: Αργύρης Αρχάκης</vt:lpstr>
      <vt:lpstr>Παρουσίαση του PowerPoint</vt:lpstr>
      <vt:lpstr>Διάγραμμα παρουσίασης</vt:lpstr>
      <vt:lpstr>Προσεγγίζοντας τις ταυτότητες</vt:lpstr>
      <vt:lpstr>Η ουσιοκρατική προσέγγιση </vt:lpstr>
      <vt:lpstr>Η προσέγγιση της κοινωνικής κατασκευής</vt:lpstr>
      <vt:lpstr> Κριτική ανάλυση του λόγου </vt:lpstr>
      <vt:lpstr> Κριτική ανάλυση του λόγου (ΚΑΛ)  και ταυτότητες </vt:lpstr>
      <vt:lpstr> Κριτική ανάλυση του λόγου  και μικρο- / μακρο- επίπεδο </vt:lpstr>
      <vt:lpstr> Μικρο- / μακρο- επίπεδο και ταυτότητες </vt:lpstr>
      <vt:lpstr>Αφήγηση</vt:lpstr>
      <vt:lpstr>Δομικά συστατικά αφήγησης  (Labov 1972)</vt:lpstr>
      <vt:lpstr> Κεντρικός στόχος TRACE </vt:lpstr>
      <vt:lpstr>Ρευστός ρατσισμός Weaver (2016: 63-64) </vt:lpstr>
      <vt:lpstr>  Στόχος και εργαλεία ανάλυσης  </vt:lpstr>
      <vt:lpstr>Παρουσίαση του PowerPoint</vt:lpstr>
      <vt:lpstr>Ο λόγος της εθνικής ομογενοποίησης</vt:lpstr>
      <vt:lpstr>Ο λόγος της εθνικής ομογενοποίησης</vt:lpstr>
      <vt:lpstr>(Αντι-) ρατσιστικές τοποθετήσεις</vt:lpstr>
      <vt:lpstr>Παρουσίαση του PowerPoint</vt:lpstr>
      <vt:lpstr>Αφήγηση</vt:lpstr>
      <vt:lpstr>Το μοντέλο αφηγηματικής ανάλυσης  του Bamberg (1997)</vt:lpstr>
      <vt:lpstr>Το μοντέλο αφηγηματικής ανάλυσης  του Bamberg (1997)</vt:lpstr>
      <vt:lpstr>Αφηγηματικός κόσμος</vt:lpstr>
      <vt:lpstr>Αφηγηματικός κόσμος</vt:lpstr>
      <vt:lpstr>Αφηγηματική διεπίδραση</vt:lpstr>
      <vt:lpstr>Αφηγηματική διεπίδραση</vt:lpstr>
      <vt:lpstr>Αφηγηματικός κόσμος και  αφηγηματική διεπίδραση</vt:lpstr>
      <vt:lpstr>Συνολικές τοποθετήσεις  στο μακρο-επίπεδο των λόγων</vt:lpstr>
      <vt:lpstr>Δεδομένα</vt:lpstr>
      <vt:lpstr>    Η κομμώτρια από το ‘stop mind borders’    </vt:lpstr>
      <vt:lpstr>  Η κομμώτρια από το ‘stop mind borders’  </vt:lpstr>
      <vt:lpstr>    Ανάλυση του παραδείγματος  Η κομμώτρια από το ‘stop mind borders’    </vt:lpstr>
      <vt:lpstr>  Ανάλυση του παραδείγματος  Η κομμώτρια από το ‘stop mind borders’  </vt:lpstr>
      <vt:lpstr>Πρώτη ερμηνεία</vt:lpstr>
      <vt:lpstr>    Ανάλυση του παραδείγματος  Η κομμώτρια από το ‘stop mind borders’    </vt:lpstr>
      <vt:lpstr>Δεύτερη ερμηνεία</vt:lpstr>
      <vt:lpstr>Τελική τοποθέτηση του κειμένου</vt:lpstr>
      <vt:lpstr>  Το καφενείο από το ‘stop mind borders’  </vt:lpstr>
      <vt:lpstr>Δεδομένα</vt:lpstr>
      <vt:lpstr> Η μεσοσαστή από το  ‘Και 1 θύμα ρατσιστικής βίας είναι πολύ’ </vt:lpstr>
      <vt:lpstr> Η μεσοσαστή από το  ‘Και 1 θύμα ρατσιστικής βίας είναι πολύ’ </vt:lpstr>
      <vt:lpstr> Η μεσοσαστή από το  ‘Και 1 θύμα ρατσιστικής βίας είναι πολύ’ </vt:lpstr>
      <vt:lpstr>Ανάλυση του παραδείγματος Η μεσοσαστή από το ‘Και 1 θύμα ρατσιστικής βίας είναι πολύ’</vt:lpstr>
      <vt:lpstr>Ανάλυση του παραδείγματος Η μεσοσαστή από το ‘Και 1 θύμα ρατσιστικής βίας είναι πολύ’</vt:lpstr>
      <vt:lpstr>Πρώτη ερμηνεία</vt:lpstr>
      <vt:lpstr>Ανάλυση του παραδείγματος Η μεσοσαστή από το ‘Και 1 θύμα ρατσιστικής βίας είναι πολύ’</vt:lpstr>
      <vt:lpstr>Δεύτερη ερμηνεία</vt:lpstr>
      <vt:lpstr>Τελική τοποθέτηση του κειμένου</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Πανεπιστήμιο Πατρών Τμήμα Φιλολογίας  Ανάλυση Λόγου Διδάσκων: Αργύρης Αρχάκης</dc:title>
  <dc:creator>Ανθίππη</dc:creator>
  <cp:lastModifiedBy>Αρχάκης Αργύρης</cp:lastModifiedBy>
  <cp:revision>434</cp:revision>
  <dcterms:created xsi:type="dcterms:W3CDTF">2015-02-09T20:18:00Z</dcterms:created>
  <dcterms:modified xsi:type="dcterms:W3CDTF">2022-11-20T18:26:03Z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86990239462D426F92E932DDCEA9B076</vt:lpwstr>
  </property>
  <property fmtid="{D5CDD505-2E9C-101B-9397-08002B2CF9AE}" pid="3" name="KSOProductBuildVer">
    <vt:lpwstr>1033-11.2.0.11380</vt:lpwstr>
  </property>
</Properties>
</file>