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8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0" autoAdjust="0"/>
    <p:restoredTop sz="94660" autoAdjust="0"/>
  </p:normalViewPr>
  <p:slideViewPr>
    <p:cSldViewPr>
      <p:cViewPr varScale="1">
        <p:scale>
          <a:sx n="47" d="100"/>
          <a:sy n="47" d="100"/>
        </p:scale>
        <p:origin x="112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79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449BD-540C-4533-A168-831C2425E898}" type="doc">
      <dgm:prSet loTypeId="urn:diagrams.loki3.com/TabbedArc+Icon" loCatId="officeonline" qsTypeId="urn:microsoft.com/office/officeart/2005/8/quickstyle/simple1" qsCatId="simple" csTypeId="urn:microsoft.com/office/officeart/2005/8/colors/accent5_1" csCatId="accent5" phldr="1"/>
      <dgm:spPr/>
    </dgm:pt>
    <dgm:pt modelId="{26FDFA6C-15A5-4A93-BE9D-EC94DD58FF8E}">
      <dgm:prSet phldrT="[Κείμενο]"/>
      <dgm:spPr/>
      <dgm:t>
        <a:bodyPr/>
        <a:lstStyle/>
        <a:p>
          <a:r>
            <a:rPr lang="el-GR" dirty="0" smtClean="0"/>
            <a:t>Επαγγελματικό και όχι ερευνητικό δείγμα   (πχ ερευνητικό πρωτόκολλο)</a:t>
          </a:r>
          <a:endParaRPr lang="el-GR" dirty="0"/>
        </a:p>
      </dgm:t>
    </dgm:pt>
    <dgm:pt modelId="{F887E1B3-6102-4D9F-A522-8B2E9C0AD948}" type="parTrans" cxnId="{D56F3764-1CB7-45F0-AD6B-F3BCE4059B86}">
      <dgm:prSet/>
      <dgm:spPr/>
      <dgm:t>
        <a:bodyPr/>
        <a:lstStyle/>
        <a:p>
          <a:endParaRPr lang="el-GR"/>
        </a:p>
      </dgm:t>
    </dgm:pt>
    <dgm:pt modelId="{F891E163-4D59-4901-8CAF-94D39B59AB9B}" type="sibTrans" cxnId="{D56F3764-1CB7-45F0-AD6B-F3BCE4059B86}">
      <dgm:prSet/>
      <dgm:spPr/>
      <dgm:t>
        <a:bodyPr/>
        <a:lstStyle/>
        <a:p>
          <a:endParaRPr lang="el-GR"/>
        </a:p>
      </dgm:t>
    </dgm:pt>
    <dgm:pt modelId="{9B04BA98-831E-4AAF-B7CE-5B29470417F0}">
      <dgm:prSet phldrT="[Κείμενο]"/>
      <dgm:spPr/>
      <dgm:t>
        <a:bodyPr/>
        <a:lstStyle/>
        <a:p>
          <a:r>
            <a:rPr lang="el-GR" dirty="0" smtClean="0"/>
            <a:t>Ορισμένες παθήσεις καλύφθηκαν με μικρό δείγμα </a:t>
          </a:r>
          <a:endParaRPr lang="el-GR" dirty="0"/>
        </a:p>
      </dgm:t>
    </dgm:pt>
    <dgm:pt modelId="{7C89DE2F-7731-45A1-8811-8EA8554768D8}" type="parTrans" cxnId="{71F41702-7865-4637-A6DA-1A06B1D96F75}">
      <dgm:prSet/>
      <dgm:spPr/>
      <dgm:t>
        <a:bodyPr/>
        <a:lstStyle/>
        <a:p>
          <a:endParaRPr lang="el-GR"/>
        </a:p>
      </dgm:t>
    </dgm:pt>
    <dgm:pt modelId="{93996FA9-E257-4632-8DB2-4A4CCFEB3113}" type="sibTrans" cxnId="{71F41702-7865-4637-A6DA-1A06B1D96F75}">
      <dgm:prSet/>
      <dgm:spPr/>
      <dgm:t>
        <a:bodyPr/>
        <a:lstStyle/>
        <a:p>
          <a:endParaRPr lang="el-GR"/>
        </a:p>
      </dgm:t>
    </dgm:pt>
    <dgm:pt modelId="{0C07E1C6-C259-4774-813D-7BAE951CF850}">
      <dgm:prSet phldrT="[Κείμενο]"/>
      <dgm:spPr/>
      <dgm:t>
        <a:bodyPr/>
        <a:lstStyle/>
        <a:p>
          <a:r>
            <a:rPr lang="el-GR" dirty="0" smtClean="0"/>
            <a:t>Περιορισμένη </a:t>
          </a:r>
          <a:r>
            <a:rPr lang="el-GR" dirty="0" err="1" smtClean="0"/>
            <a:t>Αρθρογραφια</a:t>
          </a:r>
          <a:endParaRPr lang="el-GR" smtClean="0"/>
        </a:p>
        <a:p>
          <a:endParaRPr lang="el-GR" dirty="0"/>
        </a:p>
      </dgm:t>
    </dgm:pt>
    <dgm:pt modelId="{A3F010CA-24F4-4840-A592-FA88EB87BCD8}" type="sibTrans" cxnId="{D546C939-361F-4C1B-965F-A4A40C23CCC6}">
      <dgm:prSet/>
      <dgm:spPr/>
      <dgm:t>
        <a:bodyPr/>
        <a:lstStyle/>
        <a:p>
          <a:endParaRPr lang="el-GR"/>
        </a:p>
      </dgm:t>
    </dgm:pt>
    <dgm:pt modelId="{CE61BD72-0F63-4B98-9D15-4A56198DEB0A}" type="parTrans" cxnId="{D546C939-361F-4C1B-965F-A4A40C23CCC6}">
      <dgm:prSet/>
      <dgm:spPr/>
      <dgm:t>
        <a:bodyPr/>
        <a:lstStyle/>
        <a:p>
          <a:endParaRPr lang="el-GR"/>
        </a:p>
      </dgm:t>
    </dgm:pt>
    <dgm:pt modelId="{6099A1A9-EF63-41F3-A92E-67A8F2BE5F8A}" type="pres">
      <dgm:prSet presAssocID="{747449BD-540C-4533-A168-831C2425E898}" presName="Name0" presStyleCnt="0">
        <dgm:presLayoutVars>
          <dgm:dir/>
          <dgm:resizeHandles val="exact"/>
        </dgm:presLayoutVars>
      </dgm:prSet>
      <dgm:spPr/>
    </dgm:pt>
    <dgm:pt modelId="{E050B0B8-08F0-433A-B3EF-5CCADFA5AC39}" type="pres">
      <dgm:prSet presAssocID="{26FDFA6C-15A5-4A93-BE9D-EC94DD58FF8E}" presName="twoplus" presStyleLbl="node1" presStyleIdx="0" presStyleCnt="3" custScaleX="125483" custRadScaleRad="123753" custRadScaleInc="38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34C4AD-0B7A-4ED4-AC92-95D1BEAB9AD1}" type="pres">
      <dgm:prSet presAssocID="{9B04BA98-831E-4AAF-B7CE-5B29470417F0}" presName="twoplus" presStyleLbl="node1" presStyleIdx="1" presStyleCnt="3" custScaleX="103741" custScaleY="235989" custRadScaleRad="114444" custRadScaleInc="231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9420163-05CB-4BDB-B26C-547B06B469BE}" type="pres">
      <dgm:prSet presAssocID="{0C07E1C6-C259-4774-813D-7BAE951CF850}" presName="twoplus" presStyleLbl="node1" presStyleIdx="2" presStyleCnt="3" custScaleX="131918" custScaleY="152095" custRadScaleRad="113276" custRadScaleInc="95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D7E714F-4833-4579-AA1E-34D21E5EEB38}" type="presOf" srcId="{747449BD-540C-4533-A168-831C2425E898}" destId="{6099A1A9-EF63-41F3-A92E-67A8F2BE5F8A}" srcOrd="0" destOrd="0" presId="urn:diagrams.loki3.com/TabbedArc+Icon"/>
    <dgm:cxn modelId="{71F41702-7865-4637-A6DA-1A06B1D96F75}" srcId="{747449BD-540C-4533-A168-831C2425E898}" destId="{9B04BA98-831E-4AAF-B7CE-5B29470417F0}" srcOrd="1" destOrd="0" parTransId="{7C89DE2F-7731-45A1-8811-8EA8554768D8}" sibTransId="{93996FA9-E257-4632-8DB2-4A4CCFEB3113}"/>
    <dgm:cxn modelId="{5B0950FD-1375-46A5-BB54-0C82A4F8C80F}" type="presOf" srcId="{9B04BA98-831E-4AAF-B7CE-5B29470417F0}" destId="{9034C4AD-0B7A-4ED4-AC92-95D1BEAB9AD1}" srcOrd="0" destOrd="0" presId="urn:diagrams.loki3.com/TabbedArc+Icon"/>
    <dgm:cxn modelId="{D546C939-361F-4C1B-965F-A4A40C23CCC6}" srcId="{747449BD-540C-4533-A168-831C2425E898}" destId="{0C07E1C6-C259-4774-813D-7BAE951CF850}" srcOrd="2" destOrd="0" parTransId="{CE61BD72-0F63-4B98-9D15-4A56198DEB0A}" sibTransId="{A3F010CA-24F4-4840-A592-FA88EB87BCD8}"/>
    <dgm:cxn modelId="{A0327AF3-F08F-4382-8DE8-45158BCE83D9}" type="presOf" srcId="{26FDFA6C-15A5-4A93-BE9D-EC94DD58FF8E}" destId="{E050B0B8-08F0-433A-B3EF-5CCADFA5AC39}" srcOrd="0" destOrd="0" presId="urn:diagrams.loki3.com/TabbedArc+Icon"/>
    <dgm:cxn modelId="{6425D9BB-CC76-41B9-9A0C-AFE7C17BEF2C}" type="presOf" srcId="{0C07E1C6-C259-4774-813D-7BAE951CF850}" destId="{A9420163-05CB-4BDB-B26C-547B06B469BE}" srcOrd="0" destOrd="0" presId="urn:diagrams.loki3.com/TabbedArc+Icon"/>
    <dgm:cxn modelId="{D56F3764-1CB7-45F0-AD6B-F3BCE4059B86}" srcId="{747449BD-540C-4533-A168-831C2425E898}" destId="{26FDFA6C-15A5-4A93-BE9D-EC94DD58FF8E}" srcOrd="0" destOrd="0" parTransId="{F887E1B3-6102-4D9F-A522-8B2E9C0AD948}" sibTransId="{F891E163-4D59-4901-8CAF-94D39B59AB9B}"/>
    <dgm:cxn modelId="{D1EEC509-1BB6-43B8-9745-81BE23321421}" type="presParOf" srcId="{6099A1A9-EF63-41F3-A92E-67A8F2BE5F8A}" destId="{E050B0B8-08F0-433A-B3EF-5CCADFA5AC39}" srcOrd="0" destOrd="0" presId="urn:diagrams.loki3.com/TabbedArc+Icon"/>
    <dgm:cxn modelId="{3D1561A2-9790-4516-AAD6-A602085B1156}" type="presParOf" srcId="{6099A1A9-EF63-41F3-A92E-67A8F2BE5F8A}" destId="{9034C4AD-0B7A-4ED4-AC92-95D1BEAB9AD1}" srcOrd="1" destOrd="0" presId="urn:diagrams.loki3.com/TabbedArc+Icon"/>
    <dgm:cxn modelId="{5C0BC6A7-4E36-4247-9E9D-1B5A7CB09264}" type="presParOf" srcId="{6099A1A9-EF63-41F3-A92E-67A8F2BE5F8A}" destId="{A9420163-05CB-4BDB-B26C-547B06B469BE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Τόξο με καρτέλες"/>
  <dgm:desc val="Χρησιμοποιήστε το για να εμφανίσετε ένα σύνολο σχετικών στοιχείων που σχηματίζουν τόξο πάνω από μια κοινή περιοχή. Λειτουργεί καλύτερα με μικρό κείμενο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E4-B472-4108-9361-2750B6124BA5}" type="datetimeFigureOut">
              <a:rPr lang="el-GR" smtClean="0"/>
              <a:t>6/10/2014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1BC7-D4CB-4F4C-8280-1AFFAAA36B5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275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E4-B472-4108-9361-2750B6124BA5}" type="datetimeFigureOut">
              <a:rPr lang="el-GR" smtClean="0"/>
              <a:t>6/10/2014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1BC7-D4CB-4F4C-8280-1AFFAAA36B5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487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E4-B472-4108-9361-2750B6124BA5}" type="datetimeFigureOut">
              <a:rPr lang="el-GR" smtClean="0"/>
              <a:t>6/10/2014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1BC7-D4CB-4F4C-8280-1AFFAAA36B5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059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E4-B472-4108-9361-2750B6124BA5}" type="datetimeFigureOut">
              <a:rPr lang="el-GR" smtClean="0"/>
              <a:t>6/10/2014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1BC7-D4CB-4F4C-8280-1AFFAAA36B5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94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E4-B472-4108-9361-2750B6124BA5}" type="datetimeFigureOut">
              <a:rPr lang="el-GR" smtClean="0"/>
              <a:t>6/10/2014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1BC7-D4CB-4F4C-8280-1AFFAAA36B5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577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E4-B472-4108-9361-2750B6124BA5}" type="datetimeFigureOut">
              <a:rPr lang="el-GR" smtClean="0"/>
              <a:t>6/10/2014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1BC7-D4CB-4F4C-8280-1AFFAAA36B5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461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E4-B472-4108-9361-2750B6124BA5}" type="datetimeFigureOut">
              <a:rPr lang="el-GR" smtClean="0"/>
              <a:t>6/10/2014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1BC7-D4CB-4F4C-8280-1AFFAAA36B5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384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E4-B472-4108-9361-2750B6124BA5}" type="datetimeFigureOut">
              <a:rPr lang="el-GR" smtClean="0"/>
              <a:t>6/10/2014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1BC7-D4CB-4F4C-8280-1AFFAAA36B5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664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E4-B472-4108-9361-2750B6124BA5}" type="datetimeFigureOut">
              <a:rPr lang="el-GR" smtClean="0"/>
              <a:t>6/10/2014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1BC7-D4CB-4F4C-8280-1AFFAAA36B5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199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E4-B472-4108-9361-2750B6124BA5}" type="datetimeFigureOut">
              <a:rPr lang="el-GR" smtClean="0"/>
              <a:t>6/10/2014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1BC7-D4CB-4F4C-8280-1AFFAAA36B5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023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E4-B472-4108-9361-2750B6124BA5}" type="datetimeFigureOut">
              <a:rPr lang="el-GR" smtClean="0"/>
              <a:t>6/10/2014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1BC7-D4CB-4F4C-8280-1AFFAAA36B5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582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428">
              <a:schemeClr val="accent6">
                <a:lumMod val="40000"/>
                <a:lumOff val="60000"/>
              </a:schemeClr>
            </a:gs>
            <a:gs pos="97000">
              <a:schemeClr val="accent6">
                <a:lumMod val="20000"/>
                <a:lumOff val="80000"/>
              </a:schemeClr>
            </a:gs>
            <a:gs pos="0">
              <a:schemeClr val="accent4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894E4-B472-4108-9361-2750B6124BA5}" type="datetimeFigureOut">
              <a:rPr lang="el-GR" smtClean="0"/>
              <a:t>6/10/2014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1BC7-D4CB-4F4C-8280-1AFFAAA36B5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680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μελέτη της Διαμαγνητικής Αντλίας.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 Αξιολόγηση θεραπευτικών αποτελεσμάτων 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2716" y="3645024"/>
            <a:ext cx="7285588" cy="2880320"/>
          </a:xfrm>
        </p:spPr>
        <p:txBody>
          <a:bodyPr>
            <a:normAutofit lnSpcReduction="10000"/>
          </a:bodyPr>
          <a:lstStyle/>
          <a:p>
            <a:pPr algn="l"/>
            <a:r>
              <a:rPr lang="el-GR" dirty="0" smtClean="0"/>
              <a:t>                                                    </a:t>
            </a:r>
          </a:p>
          <a:p>
            <a:pPr algn="l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Σπουδαστής: Καραμπατζός Κωνσταντίνος</a:t>
            </a:r>
          </a:p>
          <a:p>
            <a:pPr algn="l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Εισηγητής : Κουτσογιάννης Κωνσταντίνος</a:t>
            </a:r>
          </a:p>
          <a:p>
            <a:pPr algn="l"/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ΑΘΗΝΑ – 2012 </a:t>
            </a:r>
          </a:p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58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l-GR" dirty="0" smtClean="0"/>
              <a:t>Ελεύθερος προγραμματισμός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4978896" cy="4569371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Πρόγραμμα ακόμη πιο </a:t>
            </a:r>
            <a:r>
              <a:rPr lang="el-GR" b="1" dirty="0" smtClean="0"/>
              <a:t>βίαιης</a:t>
            </a:r>
            <a:r>
              <a:rPr lang="el-GR" dirty="0" smtClean="0"/>
              <a:t> απώθησης</a:t>
            </a:r>
          </a:p>
          <a:p>
            <a:r>
              <a:rPr lang="el-GR" dirty="0" smtClean="0"/>
              <a:t>Παραμετροποίηση των </a:t>
            </a:r>
            <a:r>
              <a:rPr lang="en-US" dirty="0" smtClean="0"/>
              <a:t>Joule</a:t>
            </a:r>
            <a:r>
              <a:rPr lang="el-GR" dirty="0" smtClean="0"/>
              <a:t> και</a:t>
            </a:r>
            <a:r>
              <a:rPr lang="en-US" dirty="0" smtClean="0"/>
              <a:t> Hz</a:t>
            </a:r>
            <a:endParaRPr lang="el-GR" dirty="0" smtClean="0"/>
          </a:p>
          <a:p>
            <a:r>
              <a:rPr lang="el-GR" dirty="0" smtClean="0"/>
              <a:t>Ρύθμιση αντλίας Να – Κα </a:t>
            </a:r>
          </a:p>
          <a:p>
            <a:r>
              <a:rPr lang="el-GR" dirty="0" smtClean="0"/>
              <a:t>Επιτάχυνση ουλώδους ιστού</a:t>
            </a:r>
          </a:p>
          <a:p>
            <a:r>
              <a:rPr lang="el-GR" dirty="0" smtClean="0"/>
              <a:t>   παραγωγής μεταβολικών στοιχείων</a:t>
            </a:r>
            <a:endParaRPr lang="el-GR" dirty="0"/>
          </a:p>
        </p:txBody>
      </p:sp>
      <p:sp>
        <p:nvSpPr>
          <p:cNvPr id="4" name="Βέλος προς τα κάτω 3"/>
          <p:cNvSpPr/>
          <p:nvPr/>
        </p:nvSpPr>
        <p:spPr>
          <a:xfrm>
            <a:off x="918155" y="5157192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300659" cy="256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48" y="4161197"/>
            <a:ext cx="2300659" cy="256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80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l-GR" dirty="0" smtClean="0"/>
              <a:t>Ενδογενής βιοδιέγερση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l-GR" dirty="0" smtClean="0"/>
              <a:t>Βιοδιέγερση έως 2 </a:t>
            </a:r>
            <a:r>
              <a:rPr lang="en-US" dirty="0" smtClean="0"/>
              <a:t>Tesla</a:t>
            </a:r>
            <a:endParaRPr lang="el-GR" dirty="0" smtClean="0"/>
          </a:p>
          <a:p>
            <a:r>
              <a:rPr lang="el-GR" dirty="0" smtClean="0"/>
              <a:t>Δυνατότητα            ανάλογα με την πάθηση </a:t>
            </a:r>
          </a:p>
          <a:p>
            <a:pPr marL="0" indent="0">
              <a:buNone/>
            </a:pPr>
            <a:r>
              <a:rPr lang="el-GR" dirty="0" smtClean="0"/>
              <a:t> επιλογής ιστού         διαφορά δυναμικού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   Διαφορές 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Ενδογενής               Ισότροπος     </a:t>
            </a:r>
            <a:r>
              <a:rPr lang="el-GR" sz="2800" dirty="0" smtClean="0"/>
              <a:t>κυτταρικού τύπου</a:t>
            </a: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3347864" y="2348880"/>
            <a:ext cx="57606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3347864" y="2924944"/>
            <a:ext cx="576064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 flipH="1">
            <a:off x="2267744" y="4390312"/>
            <a:ext cx="1008112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5940152" y="4462320"/>
            <a:ext cx="864096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>
            <a:off x="4355976" y="4581128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6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Πλεονεκτήματα Διαμαγνητικής  βιοδιέγερσης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4762872" cy="442535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l-GR" dirty="0" smtClean="0"/>
              <a:t>Ανάλογα με τον ιστό</a:t>
            </a:r>
          </a:p>
          <a:p>
            <a:pPr marL="514350" indent="-514350">
              <a:buFont typeface="+mj-lt"/>
              <a:buAutoNum type="alphaLcParenR"/>
            </a:pPr>
            <a:r>
              <a:rPr lang="el-GR" dirty="0" smtClean="0"/>
              <a:t>Αναλγησία (παραγωγή  οπιούχων)</a:t>
            </a:r>
          </a:p>
          <a:p>
            <a:pPr marL="514350" indent="-514350">
              <a:buFont typeface="+mj-lt"/>
              <a:buAutoNum type="alphaLcParenR"/>
            </a:pPr>
            <a:r>
              <a:rPr lang="el-GR" dirty="0" smtClean="0"/>
              <a:t>Αύξηση οξυγόνωσης</a:t>
            </a:r>
          </a:p>
          <a:p>
            <a:pPr marL="514350" indent="-514350">
              <a:buFont typeface="+mj-lt"/>
              <a:buAutoNum type="alphaLcParenR"/>
            </a:pPr>
            <a:r>
              <a:rPr lang="el-GR" dirty="0" smtClean="0"/>
              <a:t>  ελαστικότητας αιμοφόρων και λεμφικών αγγείων</a:t>
            </a:r>
          </a:p>
          <a:p>
            <a:pPr marL="514350" indent="-514350">
              <a:buFont typeface="+mj-lt"/>
              <a:buAutoNum type="alphaLcParenR"/>
            </a:pPr>
            <a:r>
              <a:rPr lang="el-GR" dirty="0" smtClean="0"/>
              <a:t>  έκκρισης οστεοβλαστών </a:t>
            </a:r>
          </a:p>
          <a:p>
            <a:pPr marL="514350" indent="-514350">
              <a:buFont typeface="+mj-lt"/>
              <a:buAutoNum type="alphaLcParenR"/>
            </a:pPr>
            <a:r>
              <a:rPr lang="el-GR" dirty="0"/>
              <a:t> </a:t>
            </a:r>
            <a:r>
              <a:rPr lang="el-GR" dirty="0" smtClean="0"/>
              <a:t> έκκρισης οστεοκλαστών</a:t>
            </a:r>
          </a:p>
          <a:p>
            <a:pPr marL="514350" indent="-514350">
              <a:buFont typeface="+mj-lt"/>
              <a:buAutoNum type="alphaLcParenR"/>
            </a:pPr>
            <a:r>
              <a:rPr lang="el-GR" dirty="0" smtClean="0"/>
              <a:t>Αύξηση παραγωγής κολλαγόνου  </a:t>
            </a:r>
          </a:p>
          <a:p>
            <a:pPr marL="514350" indent="-514350">
              <a:buFont typeface="+mj-lt"/>
              <a:buAutoNum type="alphaLcParenR"/>
            </a:pPr>
            <a:endParaRPr lang="el-GR" dirty="0" smtClean="0"/>
          </a:p>
          <a:p>
            <a:pPr marL="514350" indent="-514350">
              <a:buFont typeface="+mj-lt"/>
              <a:buAutoNum type="alphaLcParenR"/>
            </a:pPr>
            <a:endParaRPr lang="el-GR" dirty="0"/>
          </a:p>
        </p:txBody>
      </p:sp>
      <p:sp>
        <p:nvSpPr>
          <p:cNvPr id="6" name="Βέλος προς τα επάνω 5"/>
          <p:cNvSpPr/>
          <p:nvPr/>
        </p:nvSpPr>
        <p:spPr>
          <a:xfrm>
            <a:off x="1019033" y="3501008"/>
            <a:ext cx="96583" cy="288032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 προς τα επάνω 6"/>
          <p:cNvSpPr/>
          <p:nvPr/>
        </p:nvSpPr>
        <p:spPr>
          <a:xfrm>
            <a:off x="1019033" y="4365104"/>
            <a:ext cx="170308" cy="288032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 προς τα κάτω 7"/>
          <p:cNvSpPr/>
          <p:nvPr/>
        </p:nvSpPr>
        <p:spPr>
          <a:xfrm>
            <a:off x="1025882" y="4869160"/>
            <a:ext cx="89733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78422"/>
            <a:ext cx="2093391" cy="206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504751" cy="18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67726"/>
            <a:ext cx="1432743" cy="223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1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Ωμική και χωρητική Διαθερμία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1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Ενεργειακή μεταφορά      </a:t>
            </a:r>
            <a:r>
              <a:rPr lang="el-GR" sz="3000" dirty="0" smtClean="0"/>
              <a:t>ενδοθερμία                ραδιοσυχνοτήτων</a:t>
            </a:r>
          </a:p>
          <a:p>
            <a:r>
              <a:rPr lang="el-GR" dirty="0" smtClean="0"/>
              <a:t>Αναλγησία και αύξηση ελαστικότητας</a:t>
            </a:r>
          </a:p>
          <a:p>
            <a:r>
              <a:rPr lang="el-GR" dirty="0" smtClean="0"/>
              <a:t>Χωρητική       μύες, χορία </a:t>
            </a:r>
          </a:p>
          <a:p>
            <a:r>
              <a:rPr lang="el-GR" dirty="0" smtClean="0"/>
              <a:t>Ωμική         τένοντες, οστά</a:t>
            </a:r>
          </a:p>
          <a:p>
            <a:r>
              <a:rPr lang="el-GR" dirty="0" smtClean="0"/>
              <a:t>Έμμεση διαγνωστική δυνατότητα</a:t>
            </a:r>
            <a:endParaRPr lang="el-GR" dirty="0"/>
          </a:p>
        </p:txBody>
      </p:sp>
      <p:sp>
        <p:nvSpPr>
          <p:cNvPr id="6" name="Δεξιό βέλος 5"/>
          <p:cNvSpPr/>
          <p:nvPr/>
        </p:nvSpPr>
        <p:spPr>
          <a:xfrm>
            <a:off x="1967043" y="3501008"/>
            <a:ext cx="432048" cy="14401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Δεξιό βέλος 6"/>
          <p:cNvSpPr/>
          <p:nvPr/>
        </p:nvSpPr>
        <p:spPr>
          <a:xfrm>
            <a:off x="2651119" y="2996951"/>
            <a:ext cx="252028" cy="21602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13" y="4567573"/>
            <a:ext cx="2943886" cy="173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2787947" cy="161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Ραβδωτό δεξιό βέλος 3"/>
          <p:cNvSpPr/>
          <p:nvPr/>
        </p:nvSpPr>
        <p:spPr>
          <a:xfrm>
            <a:off x="4494726" y="1709218"/>
            <a:ext cx="288032" cy="144016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22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Κλάδοι εφαρμογής Διαμαγνητικής Αντλίας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l-GR" dirty="0" smtClean="0"/>
              <a:t>Ορθοπεδική και Τραυματολογία </a:t>
            </a:r>
          </a:p>
          <a:p>
            <a:pPr marL="514350" indent="-514350">
              <a:buFont typeface="+mj-lt"/>
              <a:buAutoNum type="arabicParenR"/>
            </a:pPr>
            <a:r>
              <a:rPr lang="el-GR" dirty="0" smtClean="0"/>
              <a:t>Αθλητιατρική </a:t>
            </a:r>
          </a:p>
          <a:p>
            <a:pPr marL="514350" indent="-514350">
              <a:buFont typeface="+mj-lt"/>
              <a:buAutoNum type="arabicParenR"/>
            </a:pPr>
            <a:r>
              <a:rPr lang="el-GR" dirty="0" smtClean="0"/>
              <a:t>Ρευματολογία</a:t>
            </a:r>
          </a:p>
          <a:p>
            <a:pPr marL="514350" indent="-514350">
              <a:buFont typeface="+mj-lt"/>
              <a:buAutoNum type="arabicParenR"/>
            </a:pPr>
            <a:r>
              <a:rPr lang="el-GR" dirty="0" smtClean="0"/>
              <a:t>Φυσιατρική </a:t>
            </a:r>
          </a:p>
          <a:p>
            <a:pPr marL="514350" indent="-514350">
              <a:buFont typeface="+mj-lt"/>
              <a:buAutoNum type="arabicParenR"/>
            </a:pPr>
            <a:r>
              <a:rPr lang="el-GR" dirty="0" smtClean="0"/>
              <a:t>Νευρολογία </a:t>
            </a:r>
          </a:p>
          <a:p>
            <a:pPr marL="514350" indent="-514350">
              <a:buFont typeface="+mj-lt"/>
              <a:buAutoNum type="arabicParenR"/>
            </a:pPr>
            <a:r>
              <a:rPr lang="el-GR" dirty="0" smtClean="0"/>
              <a:t>Ωτορινολαρυγγολογία</a:t>
            </a:r>
          </a:p>
          <a:p>
            <a:pPr marL="514350" indent="-514350">
              <a:buFont typeface="+mj-lt"/>
              <a:buAutoNum type="arabicParenR"/>
            </a:pPr>
            <a:r>
              <a:rPr lang="el-GR" dirty="0" smtClean="0"/>
              <a:t>Αγγειολογία</a:t>
            </a:r>
          </a:p>
          <a:p>
            <a:pPr marL="514350" indent="-514350">
              <a:buFont typeface="+mj-lt"/>
              <a:buAutoNum type="arabicParenR"/>
            </a:pPr>
            <a:r>
              <a:rPr lang="el-GR" dirty="0" smtClean="0"/>
              <a:t>Αισθητική</a:t>
            </a:r>
          </a:p>
          <a:p>
            <a:pPr marL="514350" indent="-514350">
              <a:buFont typeface="+mj-lt"/>
              <a:buAutoNum type="arabicParenR"/>
            </a:pPr>
            <a:r>
              <a:rPr lang="el-GR" dirty="0" smtClean="0"/>
              <a:t>Χειρουργική </a:t>
            </a:r>
          </a:p>
          <a:p>
            <a:pPr marL="514350" indent="-514350">
              <a:buFont typeface="+mj-lt"/>
              <a:buAutoNum type="arabicParenR"/>
            </a:pPr>
            <a:r>
              <a:rPr lang="el-GR" dirty="0" smtClean="0"/>
              <a:t>Δερματολογία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553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Μέρος : Θεραπευτικά αποτελέσματα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παρακάτω καταγραφή έχει ως στόχο τα αποτελέσματα της Διαμαγνητικής Αντλίας να γίνουν αντιληπτά και σε κλινικό </a:t>
            </a:r>
            <a:r>
              <a:rPr lang="el-GR" dirty="0"/>
              <a:t>επίπεδο.</a:t>
            </a:r>
          </a:p>
        </p:txBody>
      </p:sp>
    </p:spTree>
    <p:extLst>
      <p:ext uri="{BB962C8B-B14F-4D97-AF65-F5344CB8AC3E}">
        <p14:creationId xmlns:p14="http://schemas.microsoft.com/office/powerpoint/2010/main" val="20000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case report</a:t>
            </a:r>
            <a:endParaRPr lang="el-GR" dirty="0" smtClean="0"/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                επαγγελματικό χώρο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               309</a:t>
            </a:r>
          </a:p>
          <a:p>
            <a:r>
              <a:rPr lang="el-GR" dirty="0" smtClean="0"/>
              <a:t>Δείγμα ασθενών             15 – 80 ετών</a:t>
            </a:r>
          </a:p>
          <a:p>
            <a:pPr marL="0" indent="0">
              <a:buNone/>
            </a:pPr>
            <a:r>
              <a:rPr lang="el-GR" dirty="0" smtClean="0"/>
              <a:t>                                               άντρες &lt; γυναίκες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             εφαρμογή από σπουδαστή</a:t>
            </a:r>
          </a:p>
          <a:p>
            <a:r>
              <a:rPr lang="el-GR" dirty="0" smtClean="0"/>
              <a:t>θεραπεία μόνο με την Διαμαγνητική ή να     αποτελεί το πρωτεύον μέσο</a:t>
            </a:r>
          </a:p>
          <a:p>
            <a:r>
              <a:rPr lang="el-GR" dirty="0"/>
              <a:t> </a:t>
            </a:r>
            <a:r>
              <a:rPr lang="el-GR" dirty="0" smtClean="0"/>
              <a:t>πολλές παθήσεις – πολλές περιοχές</a:t>
            </a:r>
          </a:p>
          <a:p>
            <a:r>
              <a:rPr lang="el-GR" dirty="0" smtClean="0"/>
              <a:t>Καταγραφή σε πίνακες </a:t>
            </a:r>
          </a:p>
          <a:p>
            <a:pPr marL="0" indent="0">
              <a:buNone/>
            </a:pPr>
            <a:endParaRPr lang="el-GR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3515252" y="2672916"/>
            <a:ext cx="792088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3494797" y="2852936"/>
            <a:ext cx="1008112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>
            <a:off x="3575518" y="2898012"/>
            <a:ext cx="919209" cy="6750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3518737" y="2898012"/>
            <a:ext cx="648715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 flipV="1">
            <a:off x="3347864" y="2348880"/>
            <a:ext cx="993453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63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Αξιολόγηση ως ‘‘ </a:t>
            </a:r>
            <a:r>
              <a:rPr lang="el-GR" i="1" dirty="0" smtClean="0"/>
              <a:t>εξαιρετική</a:t>
            </a:r>
            <a:r>
              <a:rPr lang="el-GR" dirty="0" smtClean="0"/>
              <a:t> ’’ από 33% - 100%</a:t>
            </a:r>
          </a:p>
          <a:p>
            <a:r>
              <a:rPr lang="el-GR" dirty="0" smtClean="0"/>
              <a:t>Αξιολόγηση ως</a:t>
            </a:r>
            <a:r>
              <a:rPr lang="el-GR" dirty="0"/>
              <a:t> </a:t>
            </a:r>
            <a:r>
              <a:rPr lang="el-GR" dirty="0" smtClean="0"/>
              <a:t>‘‘ </a:t>
            </a:r>
            <a:r>
              <a:rPr lang="el-GR" i="1" dirty="0" smtClean="0"/>
              <a:t>καλή</a:t>
            </a:r>
            <a:r>
              <a:rPr lang="el-GR" dirty="0" smtClean="0"/>
              <a:t>’’ σε όλες δεύτερος</a:t>
            </a:r>
          </a:p>
          <a:p>
            <a:r>
              <a:rPr lang="el-GR" dirty="0" smtClean="0"/>
              <a:t>Αξιολόγηση ως ‘‘</a:t>
            </a:r>
            <a:r>
              <a:rPr lang="el-GR" i="1" dirty="0" smtClean="0"/>
              <a:t>μέτρια</a:t>
            </a:r>
            <a:r>
              <a:rPr lang="el-GR" dirty="0" smtClean="0"/>
              <a:t>’’  έως 18%</a:t>
            </a:r>
          </a:p>
          <a:p>
            <a:r>
              <a:rPr lang="el-GR" dirty="0" smtClean="0"/>
              <a:t>Αξιολόγηση ως ‘‘ </a:t>
            </a:r>
            <a:r>
              <a:rPr lang="el-GR" i="1" dirty="0" smtClean="0"/>
              <a:t>κακή</a:t>
            </a:r>
            <a:r>
              <a:rPr lang="el-GR" dirty="0" smtClean="0"/>
              <a:t> ’’ σε όλες τελευταία </a:t>
            </a:r>
          </a:p>
          <a:p>
            <a:r>
              <a:rPr lang="el-GR" i="1" dirty="0" smtClean="0"/>
              <a:t>Ο πόνος </a:t>
            </a:r>
            <a:r>
              <a:rPr lang="el-GR" dirty="0" smtClean="0"/>
              <a:t>σε όλες τις περιοχές και τις παθήσεις </a:t>
            </a:r>
          </a:p>
          <a:p>
            <a:pPr marL="0" indent="0">
              <a:buNone/>
            </a:pPr>
            <a:r>
              <a:rPr lang="el-GR" dirty="0" smtClean="0"/>
              <a:t>  αξιολογήθηκε μειωμένος έως εξαλειμμένος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131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el-GR" dirty="0" smtClean="0"/>
              <a:t>Αποτελέσματα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lvl="3"/>
            <a:r>
              <a:rPr lang="el-GR" sz="2400" dirty="0" smtClean="0"/>
              <a:t>Οι επικρατέστερες βελτιώσεις παρουσιάζονται :</a:t>
            </a:r>
            <a:r>
              <a:rPr lang="el-GR" sz="3200" dirty="0" smtClean="0"/>
              <a:t> 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352610"/>
              </p:ext>
            </p:extLst>
          </p:nvPr>
        </p:nvGraphicFramePr>
        <p:xfrm>
          <a:off x="1979712" y="1196752"/>
          <a:ext cx="6023991" cy="4943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997"/>
                <a:gridCol w="2007997"/>
                <a:gridCol w="2007997"/>
              </a:tblGrid>
              <a:tr h="599534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ΠΕΡΙΟΧΗ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ΠΑΘΗΣΗ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ΠΟΣΟΣΤΟ</a:t>
                      </a:r>
                      <a:endParaRPr lang="el-GR" dirty="0"/>
                    </a:p>
                  </a:txBody>
                  <a:tcPr/>
                </a:tc>
              </a:tr>
              <a:tr h="39493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ΓΟΝΑΤΟ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ΡΗΞΗ ΜΗΝΙΣΚΟΥ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56%</a:t>
                      </a:r>
                      <a:endParaRPr lang="el-GR" dirty="0"/>
                    </a:p>
                  </a:txBody>
                  <a:tcPr/>
                </a:tc>
              </a:tr>
              <a:tr h="394938">
                <a:tc>
                  <a:txBody>
                    <a:bodyPr/>
                    <a:lstStyle/>
                    <a:p>
                      <a:pPr algn="ctr"/>
                      <a:r>
                        <a:rPr lang="el-GR" smtClean="0"/>
                        <a:t>ΓΟΝΑΤΟ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ΣΥΝΔ ΚΑΚΩΣΕΙΣ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70%</a:t>
                      </a:r>
                      <a:endParaRPr lang="el-GR" dirty="0"/>
                    </a:p>
                  </a:txBody>
                  <a:tcPr/>
                </a:tc>
              </a:tr>
              <a:tr h="39493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ΜΥΕΣ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ΘΛΑΣΕΙΣ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100%</a:t>
                      </a:r>
                      <a:endParaRPr lang="el-GR" dirty="0"/>
                    </a:p>
                  </a:txBody>
                  <a:tcPr/>
                </a:tc>
              </a:tr>
              <a:tr h="39493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ΠΟΔΟΚΝΗΜΙΚΗ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ΔΙΑΣΤΡΕΜΜΑ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80%</a:t>
                      </a:r>
                      <a:endParaRPr lang="el-GR" dirty="0"/>
                    </a:p>
                  </a:txBody>
                  <a:tcPr/>
                </a:tc>
              </a:tr>
              <a:tr h="39493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ΟΣΤΑ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ΚΑΤΑΓΜΑΤΑ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60%</a:t>
                      </a:r>
                      <a:endParaRPr lang="el-GR" dirty="0"/>
                    </a:p>
                  </a:txBody>
                  <a:tcPr/>
                </a:tc>
              </a:tr>
              <a:tr h="39493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ΑΜΣΣ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ΑΥΧΕΝΑΛΓΙΑ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45%</a:t>
                      </a:r>
                      <a:endParaRPr lang="el-GR" dirty="0"/>
                    </a:p>
                  </a:txBody>
                  <a:tcPr/>
                </a:tc>
              </a:tr>
              <a:tr h="39493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ΟΜΣΣ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ΟΣΦΥΑΛΓΙΑ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41%</a:t>
                      </a:r>
                      <a:endParaRPr lang="el-GR" dirty="0"/>
                    </a:p>
                  </a:txBody>
                  <a:tcPr/>
                </a:tc>
              </a:tr>
              <a:tr h="39493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ΩΜΟΣ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ΑΣΒΕΣΤΩΣΕΙΣ-</a:t>
                      </a:r>
                      <a:r>
                        <a:rPr lang="el-GR" baseline="0" dirty="0" smtClean="0"/>
                        <a:t>ΡΗΞΕΙΣ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50%</a:t>
                      </a:r>
                      <a:endParaRPr lang="el-GR" dirty="0"/>
                    </a:p>
                  </a:txBody>
                  <a:tcPr/>
                </a:tc>
              </a:tr>
              <a:tr h="39493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ΩΜΟΣ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ΤΕΝΟΝΤΙΤΙΔΕΣ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45%</a:t>
                      </a:r>
                      <a:endParaRPr lang="el-GR" dirty="0"/>
                    </a:p>
                  </a:txBody>
                  <a:tcPr/>
                </a:tc>
              </a:tr>
              <a:tr h="39493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ΑΓΚΩΝΑΣ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ΤΕΝΟΝΤΟΠΑΘΕΙΑ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40%</a:t>
                      </a:r>
                      <a:endParaRPr lang="el-GR" dirty="0"/>
                    </a:p>
                  </a:txBody>
                  <a:tcPr/>
                </a:tc>
              </a:tr>
              <a:tr h="39493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ΑΚΡΑ ΧΕΙΡΑ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ΤΕΝΟΝΤΟΠΑΘΕΙΑ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50%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9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Συζήτηση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481889"/>
            <a:ext cx="8229600" cy="4755423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                                  ΑΝΑΛΥΣΗ</a:t>
            </a:r>
          </a:p>
          <a:p>
            <a:pPr marL="571500" indent="-571500">
              <a:buFont typeface="+mj-lt"/>
              <a:buAutoNum type="romanLcPeriod"/>
            </a:pPr>
            <a:r>
              <a:rPr lang="el-GR" sz="2800" dirty="0" smtClean="0"/>
              <a:t>Αριθμός συνεδριών ( 6,7 – 15,6 / ΜΟ 11,5)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</a:t>
            </a:r>
          </a:p>
          <a:p>
            <a:pPr marL="0" indent="0">
              <a:buNone/>
            </a:pPr>
            <a:r>
              <a:rPr lang="el-GR" dirty="0" smtClean="0"/>
              <a:t>     </a:t>
            </a:r>
            <a:r>
              <a:rPr lang="el-GR" sz="2800" dirty="0" smtClean="0"/>
              <a:t>χρόνου αποκατάστασης          </a:t>
            </a:r>
            <a:r>
              <a:rPr lang="el-GR" dirty="0" smtClean="0"/>
              <a:t>λειτουργικότητας </a:t>
            </a:r>
            <a:endParaRPr lang="el-GR" sz="2800" dirty="0" smtClean="0"/>
          </a:p>
          <a:p>
            <a:pPr marL="0" indent="0">
              <a:buNone/>
            </a:pPr>
            <a:r>
              <a:rPr lang="el-GR" dirty="0" smtClean="0"/>
              <a:t>                                       Πόνος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/>
              <a:t> </a:t>
            </a:r>
            <a:r>
              <a:rPr lang="el-GR" sz="2400" dirty="0" smtClean="0"/>
              <a:t>                                </a:t>
            </a:r>
          </a:p>
          <a:p>
            <a:pPr marL="0" indent="0">
              <a:buNone/>
            </a:pPr>
            <a:r>
              <a:rPr lang="el-GR" sz="2400" dirty="0"/>
              <a:t> </a:t>
            </a:r>
            <a:r>
              <a:rPr lang="el-GR" sz="2400" dirty="0" smtClean="0"/>
              <a:t>      αρχικός( 8,1 – 6,1/ ΜΟ 7,5)         τελικός (0,5 – 4/ ΜΟ 2,24)</a:t>
            </a:r>
          </a:p>
          <a:p>
            <a:pPr marL="0" indent="0">
              <a:buNone/>
            </a:pPr>
            <a:r>
              <a:rPr lang="en-US" sz="2400" dirty="0" smtClean="0"/>
              <a:t>ii</a:t>
            </a:r>
            <a:r>
              <a:rPr lang="el-GR" sz="2800" dirty="0" smtClean="0"/>
              <a:t>.   επούλωση (εξαιρετική, καλή, μέτρια, κακή)</a:t>
            </a: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H="1">
            <a:off x="3059832" y="2780928"/>
            <a:ext cx="504056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5400092" y="2780928"/>
            <a:ext cx="522559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Βέλος προς τα επάνω 7"/>
          <p:cNvSpPr/>
          <p:nvPr/>
        </p:nvSpPr>
        <p:spPr>
          <a:xfrm>
            <a:off x="5032935" y="3366082"/>
            <a:ext cx="153267" cy="288032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 flipH="1">
            <a:off x="3311860" y="4377149"/>
            <a:ext cx="720080" cy="43204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5109569" y="4412035"/>
            <a:ext cx="594283" cy="43204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Βέλος προς τα κάτω 10"/>
          <p:cNvSpPr/>
          <p:nvPr/>
        </p:nvSpPr>
        <p:spPr>
          <a:xfrm>
            <a:off x="766526" y="3367825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535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661248"/>
            <a:ext cx="5486400" cy="792088"/>
          </a:xfrm>
        </p:spPr>
        <p:txBody>
          <a:bodyPr/>
          <a:lstStyle/>
          <a:p>
            <a:r>
              <a:rPr lang="el-GR" dirty="0" err="1" smtClean="0"/>
              <a:t>Εικ</a:t>
            </a:r>
            <a:r>
              <a:rPr lang="el-GR" dirty="0" smtClean="0"/>
              <a:t> 1: ΔΙΑΜΑΓΝΗΤΙΚΗ ΑΝΤΛΙΑ (</a:t>
            </a:r>
            <a:r>
              <a:rPr lang="en-US" dirty="0" smtClean="0"/>
              <a:t>DIAMAGNETIC PUMP)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saturation sat="120000"/>
                    </a14:imgEffect>
                    <a14:imgEffect>
                      <a14:brightnessContrast bright="-19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408711" cy="51845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5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Σύγκριση με αρθρογραφία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Ο </a:t>
            </a:r>
            <a:r>
              <a:rPr lang="el-GR" dirty="0" err="1" smtClean="0"/>
              <a:t>Σκορδής</a:t>
            </a:r>
            <a:r>
              <a:rPr lang="el-GR" dirty="0" smtClean="0"/>
              <a:t> και </a:t>
            </a:r>
            <a:r>
              <a:rPr lang="el-GR" dirty="0"/>
              <a:t>συν</a:t>
            </a:r>
            <a:r>
              <a:rPr lang="el-GR" dirty="0" smtClean="0"/>
              <a:t>.(2009) σε εφαρμογή σε παθήσεις γόνατος αποτύπωσε αρχ. πόνο 8 και τελ.3 (7,2 – 1,7), καθώς και    </a:t>
            </a:r>
            <a:r>
              <a:rPr lang="en-US" dirty="0" smtClean="0"/>
              <a:t>Rom </a:t>
            </a:r>
            <a:r>
              <a:rPr lang="el-GR" dirty="0" smtClean="0"/>
              <a:t>και αιμάτωσης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Ο </a:t>
            </a:r>
            <a:r>
              <a:rPr lang="en-US" dirty="0" smtClean="0"/>
              <a:t>Noroli </a:t>
            </a:r>
            <a:r>
              <a:rPr lang="el-GR" dirty="0" smtClean="0"/>
              <a:t>(</a:t>
            </a:r>
            <a:r>
              <a:rPr lang="en-US" dirty="0" smtClean="0"/>
              <a:t>Firenze) </a:t>
            </a:r>
            <a:r>
              <a:rPr lang="el-GR" dirty="0" smtClean="0"/>
              <a:t>σε δείγμα 16 </a:t>
            </a:r>
            <a:r>
              <a:rPr lang="el-GR" dirty="0" err="1" smtClean="0"/>
              <a:t>ασθ</a:t>
            </a:r>
            <a:r>
              <a:rPr lang="el-GR" dirty="0" smtClean="0"/>
              <a:t>. με αυχεναλγία, παρατήρησε αρχ. πόνο 8,7 και τελ. 2,8 (40 </a:t>
            </a:r>
            <a:r>
              <a:rPr lang="el-GR" dirty="0" err="1"/>
              <a:t>ασθ</a:t>
            </a:r>
            <a:r>
              <a:rPr lang="el-GR" dirty="0"/>
              <a:t>./ </a:t>
            </a:r>
            <a:r>
              <a:rPr lang="el-GR" dirty="0" smtClean="0"/>
              <a:t>7,8 – 2,5) και    συμπτωμάτων και        κινητικότητας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              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Βέλος προς τα επάνω 3"/>
          <p:cNvSpPr/>
          <p:nvPr/>
        </p:nvSpPr>
        <p:spPr>
          <a:xfrm>
            <a:off x="5137070" y="2455983"/>
            <a:ext cx="180020" cy="21602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 προς τα κάτω 4"/>
          <p:cNvSpPr/>
          <p:nvPr/>
        </p:nvSpPr>
        <p:spPr>
          <a:xfrm>
            <a:off x="5135327" y="4110025"/>
            <a:ext cx="158032" cy="22212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 προς τα επάνω 5"/>
          <p:cNvSpPr/>
          <p:nvPr/>
        </p:nvSpPr>
        <p:spPr>
          <a:xfrm>
            <a:off x="683568" y="4437112"/>
            <a:ext cx="189735" cy="21602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5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</a:t>
            </a:r>
            <a:r>
              <a:rPr lang="el-GR" dirty="0"/>
              <a:t>ύ</a:t>
            </a:r>
            <a:r>
              <a:rPr lang="el-GR" dirty="0" smtClean="0"/>
              <a:t>γκριση με </a:t>
            </a:r>
            <a:r>
              <a:rPr lang="en-US" dirty="0" smtClean="0"/>
              <a:t>Ferretti(2005)</a:t>
            </a:r>
            <a:endParaRPr lang="el-GR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89088" y="1196975"/>
            <a:ext cx="5899150" cy="2592388"/>
            <a:chOff x="1001" y="754"/>
            <a:chExt cx="3716" cy="1633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43" y="754"/>
              <a:ext cx="3674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1262" y="754"/>
              <a:ext cx="2958" cy="839"/>
              <a:chOff x="1262" y="754"/>
              <a:chExt cx="2958" cy="839"/>
            </a:xfrm>
          </p:grpSpPr>
          <p:sp>
            <p:nvSpPr>
              <p:cNvPr id="8328" name="Rectangle 5"/>
              <p:cNvSpPr>
                <a:spLocks noChangeArrowheads="1"/>
              </p:cNvSpPr>
              <p:nvPr/>
            </p:nvSpPr>
            <p:spPr bwMode="auto">
              <a:xfrm>
                <a:off x="1311" y="760"/>
                <a:ext cx="609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FERRETTI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29" name="Rectangle 6"/>
              <p:cNvSpPr>
                <a:spLocks noChangeArrowheads="1"/>
              </p:cNvSpPr>
              <p:nvPr/>
            </p:nvSpPr>
            <p:spPr bwMode="auto">
              <a:xfrm>
                <a:off x="1853" y="760"/>
                <a:ext cx="8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0" name="Rectangle 7"/>
              <p:cNvSpPr>
                <a:spLocks noChangeArrowheads="1"/>
              </p:cNvSpPr>
              <p:nvPr/>
            </p:nvSpPr>
            <p:spPr bwMode="auto">
              <a:xfrm>
                <a:off x="1946" y="760"/>
                <a:ext cx="51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ΔΙΑΣΤΡ.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1" name="Rectangle 8"/>
              <p:cNvSpPr>
                <a:spLocks noChangeArrowheads="1"/>
              </p:cNvSpPr>
              <p:nvPr/>
            </p:nvSpPr>
            <p:spPr bwMode="auto">
              <a:xfrm>
                <a:off x="2392" y="760"/>
                <a:ext cx="8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2" name="Rectangle 9"/>
              <p:cNvSpPr>
                <a:spLocks noChangeArrowheads="1"/>
              </p:cNvSpPr>
              <p:nvPr/>
            </p:nvSpPr>
            <p:spPr bwMode="auto">
              <a:xfrm>
                <a:off x="2624" y="760"/>
                <a:ext cx="22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Μ. 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3" name="Rectangle 10"/>
              <p:cNvSpPr>
                <a:spLocks noChangeArrowheads="1"/>
              </p:cNvSpPr>
              <p:nvPr/>
            </p:nvSpPr>
            <p:spPr bwMode="auto">
              <a:xfrm>
                <a:off x="2512" y="901"/>
                <a:ext cx="42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ΘΛΑΣ.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4" name="Rectangle 11"/>
              <p:cNvSpPr>
                <a:spLocks noChangeArrowheads="1"/>
              </p:cNvSpPr>
              <p:nvPr/>
            </p:nvSpPr>
            <p:spPr bwMode="auto">
              <a:xfrm>
                <a:off x="2874" y="901"/>
                <a:ext cx="8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5" name="Rectangle 12"/>
              <p:cNvSpPr>
                <a:spLocks noChangeArrowheads="1"/>
              </p:cNvSpPr>
              <p:nvPr/>
            </p:nvSpPr>
            <p:spPr bwMode="auto">
              <a:xfrm>
                <a:off x="2992" y="760"/>
                <a:ext cx="579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ΤΕΝΟΤΝ.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6" name="Rectangle 13"/>
              <p:cNvSpPr>
                <a:spLocks noChangeArrowheads="1"/>
              </p:cNvSpPr>
              <p:nvPr/>
            </p:nvSpPr>
            <p:spPr bwMode="auto">
              <a:xfrm>
                <a:off x="3504" y="760"/>
                <a:ext cx="8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7" name="Rectangle 14"/>
              <p:cNvSpPr>
                <a:spLocks noChangeArrowheads="1"/>
              </p:cNvSpPr>
              <p:nvPr/>
            </p:nvSpPr>
            <p:spPr bwMode="auto">
              <a:xfrm>
                <a:off x="3597" y="760"/>
                <a:ext cx="61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ΚΑΤΑΓΜ.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8" name="Rectangle 15"/>
              <p:cNvSpPr>
                <a:spLocks noChangeArrowheads="1"/>
              </p:cNvSpPr>
              <p:nvPr/>
            </p:nvSpPr>
            <p:spPr bwMode="auto">
              <a:xfrm>
                <a:off x="4139" y="760"/>
                <a:ext cx="8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9" name="Rectangle 16"/>
              <p:cNvSpPr>
                <a:spLocks noChangeArrowheads="1"/>
              </p:cNvSpPr>
              <p:nvPr/>
            </p:nvSpPr>
            <p:spPr bwMode="auto">
              <a:xfrm>
                <a:off x="1262" y="754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40" name="Line 17"/>
              <p:cNvSpPr>
                <a:spLocks noChangeShapeType="1"/>
              </p:cNvSpPr>
              <p:nvPr/>
            </p:nvSpPr>
            <p:spPr bwMode="auto">
              <a:xfrm>
                <a:off x="1262" y="754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41" name="Line 18"/>
              <p:cNvSpPr>
                <a:spLocks noChangeShapeType="1"/>
              </p:cNvSpPr>
              <p:nvPr/>
            </p:nvSpPr>
            <p:spPr bwMode="auto">
              <a:xfrm>
                <a:off x="1262" y="75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42" name="Rectangle 19"/>
              <p:cNvSpPr>
                <a:spLocks noChangeArrowheads="1"/>
              </p:cNvSpPr>
              <p:nvPr/>
            </p:nvSpPr>
            <p:spPr bwMode="auto">
              <a:xfrm>
                <a:off x="1262" y="754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43" name="Line 20"/>
              <p:cNvSpPr>
                <a:spLocks noChangeShapeType="1"/>
              </p:cNvSpPr>
              <p:nvPr/>
            </p:nvSpPr>
            <p:spPr bwMode="auto">
              <a:xfrm>
                <a:off x="1262" y="754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44" name="Line 21"/>
              <p:cNvSpPr>
                <a:spLocks noChangeShapeType="1"/>
              </p:cNvSpPr>
              <p:nvPr/>
            </p:nvSpPr>
            <p:spPr bwMode="auto">
              <a:xfrm>
                <a:off x="1262" y="75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45" name="Rectangle 22"/>
              <p:cNvSpPr>
                <a:spLocks noChangeArrowheads="1"/>
              </p:cNvSpPr>
              <p:nvPr/>
            </p:nvSpPr>
            <p:spPr bwMode="auto">
              <a:xfrm>
                <a:off x="1266" y="754"/>
                <a:ext cx="63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46" name="Line 23"/>
              <p:cNvSpPr>
                <a:spLocks noChangeShapeType="1"/>
              </p:cNvSpPr>
              <p:nvPr/>
            </p:nvSpPr>
            <p:spPr bwMode="auto">
              <a:xfrm>
                <a:off x="1266" y="754"/>
                <a:ext cx="63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47" name="Rectangle 24"/>
              <p:cNvSpPr>
                <a:spLocks noChangeArrowheads="1"/>
              </p:cNvSpPr>
              <p:nvPr/>
            </p:nvSpPr>
            <p:spPr bwMode="auto">
              <a:xfrm>
                <a:off x="1898" y="754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48" name="Line 25"/>
              <p:cNvSpPr>
                <a:spLocks noChangeShapeType="1"/>
              </p:cNvSpPr>
              <p:nvPr/>
            </p:nvSpPr>
            <p:spPr bwMode="auto">
              <a:xfrm>
                <a:off x="1898" y="754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49" name="Line 26"/>
              <p:cNvSpPr>
                <a:spLocks noChangeShapeType="1"/>
              </p:cNvSpPr>
              <p:nvPr/>
            </p:nvSpPr>
            <p:spPr bwMode="auto">
              <a:xfrm>
                <a:off x="1898" y="75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50" name="Rectangle 27"/>
              <p:cNvSpPr>
                <a:spLocks noChangeArrowheads="1"/>
              </p:cNvSpPr>
              <p:nvPr/>
            </p:nvSpPr>
            <p:spPr bwMode="auto">
              <a:xfrm>
                <a:off x="1902" y="754"/>
                <a:ext cx="53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51" name="Line 28"/>
              <p:cNvSpPr>
                <a:spLocks noChangeShapeType="1"/>
              </p:cNvSpPr>
              <p:nvPr/>
            </p:nvSpPr>
            <p:spPr bwMode="auto">
              <a:xfrm>
                <a:off x="1902" y="754"/>
                <a:ext cx="5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52" name="Rectangle 29"/>
              <p:cNvSpPr>
                <a:spLocks noChangeArrowheads="1"/>
              </p:cNvSpPr>
              <p:nvPr/>
            </p:nvSpPr>
            <p:spPr bwMode="auto">
              <a:xfrm>
                <a:off x="2437" y="754"/>
                <a:ext cx="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53" name="Line 30"/>
              <p:cNvSpPr>
                <a:spLocks noChangeShapeType="1"/>
              </p:cNvSpPr>
              <p:nvPr/>
            </p:nvSpPr>
            <p:spPr bwMode="auto">
              <a:xfrm>
                <a:off x="2437" y="754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54" name="Line 31"/>
              <p:cNvSpPr>
                <a:spLocks noChangeShapeType="1"/>
              </p:cNvSpPr>
              <p:nvPr/>
            </p:nvSpPr>
            <p:spPr bwMode="auto">
              <a:xfrm>
                <a:off x="2437" y="75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55" name="Rectangle 32"/>
              <p:cNvSpPr>
                <a:spLocks noChangeArrowheads="1"/>
              </p:cNvSpPr>
              <p:nvPr/>
            </p:nvSpPr>
            <p:spPr bwMode="auto">
              <a:xfrm>
                <a:off x="2442" y="754"/>
                <a:ext cx="50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56" name="Line 33"/>
              <p:cNvSpPr>
                <a:spLocks noChangeShapeType="1"/>
              </p:cNvSpPr>
              <p:nvPr/>
            </p:nvSpPr>
            <p:spPr bwMode="auto">
              <a:xfrm>
                <a:off x="2442" y="754"/>
                <a:ext cx="50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57" name="Rectangle 34"/>
              <p:cNvSpPr>
                <a:spLocks noChangeArrowheads="1"/>
              </p:cNvSpPr>
              <p:nvPr/>
            </p:nvSpPr>
            <p:spPr bwMode="auto">
              <a:xfrm>
                <a:off x="2943" y="754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58" name="Line 35"/>
              <p:cNvSpPr>
                <a:spLocks noChangeShapeType="1"/>
              </p:cNvSpPr>
              <p:nvPr/>
            </p:nvSpPr>
            <p:spPr bwMode="auto">
              <a:xfrm>
                <a:off x="2943" y="754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59" name="Line 36"/>
              <p:cNvSpPr>
                <a:spLocks noChangeShapeType="1"/>
              </p:cNvSpPr>
              <p:nvPr/>
            </p:nvSpPr>
            <p:spPr bwMode="auto">
              <a:xfrm>
                <a:off x="2943" y="75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60" name="Rectangle 37"/>
              <p:cNvSpPr>
                <a:spLocks noChangeArrowheads="1"/>
              </p:cNvSpPr>
              <p:nvPr/>
            </p:nvSpPr>
            <p:spPr bwMode="auto">
              <a:xfrm>
                <a:off x="2947" y="754"/>
                <a:ext cx="60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61" name="Line 38"/>
              <p:cNvSpPr>
                <a:spLocks noChangeShapeType="1"/>
              </p:cNvSpPr>
              <p:nvPr/>
            </p:nvSpPr>
            <p:spPr bwMode="auto">
              <a:xfrm>
                <a:off x="2947" y="754"/>
                <a:ext cx="60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62" name="Rectangle 39"/>
              <p:cNvSpPr>
                <a:spLocks noChangeArrowheads="1"/>
              </p:cNvSpPr>
              <p:nvPr/>
            </p:nvSpPr>
            <p:spPr bwMode="auto">
              <a:xfrm>
                <a:off x="3549" y="754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63" name="Line 40"/>
              <p:cNvSpPr>
                <a:spLocks noChangeShapeType="1"/>
              </p:cNvSpPr>
              <p:nvPr/>
            </p:nvSpPr>
            <p:spPr bwMode="auto">
              <a:xfrm>
                <a:off x="3549" y="754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64" name="Line 41"/>
              <p:cNvSpPr>
                <a:spLocks noChangeShapeType="1"/>
              </p:cNvSpPr>
              <p:nvPr/>
            </p:nvSpPr>
            <p:spPr bwMode="auto">
              <a:xfrm>
                <a:off x="3549" y="75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65" name="Rectangle 42"/>
              <p:cNvSpPr>
                <a:spLocks noChangeArrowheads="1"/>
              </p:cNvSpPr>
              <p:nvPr/>
            </p:nvSpPr>
            <p:spPr bwMode="auto">
              <a:xfrm>
                <a:off x="3553" y="754"/>
                <a:ext cx="63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66" name="Line 43"/>
              <p:cNvSpPr>
                <a:spLocks noChangeShapeType="1"/>
              </p:cNvSpPr>
              <p:nvPr/>
            </p:nvSpPr>
            <p:spPr bwMode="auto">
              <a:xfrm>
                <a:off x="3553" y="754"/>
                <a:ext cx="6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67" name="Rectangle 44"/>
              <p:cNvSpPr>
                <a:spLocks noChangeArrowheads="1"/>
              </p:cNvSpPr>
              <p:nvPr/>
            </p:nvSpPr>
            <p:spPr bwMode="auto">
              <a:xfrm>
                <a:off x="4184" y="754"/>
                <a:ext cx="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68" name="Line 45"/>
              <p:cNvSpPr>
                <a:spLocks noChangeShapeType="1"/>
              </p:cNvSpPr>
              <p:nvPr/>
            </p:nvSpPr>
            <p:spPr bwMode="auto">
              <a:xfrm>
                <a:off x="4184" y="754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69" name="Line 46"/>
              <p:cNvSpPr>
                <a:spLocks noChangeShapeType="1"/>
              </p:cNvSpPr>
              <p:nvPr/>
            </p:nvSpPr>
            <p:spPr bwMode="auto">
              <a:xfrm>
                <a:off x="4184" y="75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70" name="Rectangle 47"/>
              <p:cNvSpPr>
                <a:spLocks noChangeArrowheads="1"/>
              </p:cNvSpPr>
              <p:nvPr/>
            </p:nvSpPr>
            <p:spPr bwMode="auto">
              <a:xfrm>
                <a:off x="4184" y="754"/>
                <a:ext cx="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71" name="Line 48"/>
              <p:cNvSpPr>
                <a:spLocks noChangeShapeType="1"/>
              </p:cNvSpPr>
              <p:nvPr/>
            </p:nvSpPr>
            <p:spPr bwMode="auto">
              <a:xfrm>
                <a:off x="4184" y="754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72" name="Line 49"/>
              <p:cNvSpPr>
                <a:spLocks noChangeShapeType="1"/>
              </p:cNvSpPr>
              <p:nvPr/>
            </p:nvSpPr>
            <p:spPr bwMode="auto">
              <a:xfrm>
                <a:off x="4184" y="75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73" name="Rectangle 50"/>
              <p:cNvSpPr>
                <a:spLocks noChangeArrowheads="1"/>
              </p:cNvSpPr>
              <p:nvPr/>
            </p:nvSpPr>
            <p:spPr bwMode="auto">
              <a:xfrm>
                <a:off x="1262" y="758"/>
                <a:ext cx="4" cy="2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74" name="Line 51"/>
              <p:cNvSpPr>
                <a:spLocks noChangeShapeType="1"/>
              </p:cNvSpPr>
              <p:nvPr/>
            </p:nvSpPr>
            <p:spPr bwMode="auto">
              <a:xfrm>
                <a:off x="1262" y="758"/>
                <a:ext cx="0" cy="2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75" name="Rectangle 52"/>
              <p:cNvSpPr>
                <a:spLocks noChangeArrowheads="1"/>
              </p:cNvSpPr>
              <p:nvPr/>
            </p:nvSpPr>
            <p:spPr bwMode="auto">
              <a:xfrm>
                <a:off x="1898" y="758"/>
                <a:ext cx="4" cy="2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76" name="Line 53"/>
              <p:cNvSpPr>
                <a:spLocks noChangeShapeType="1"/>
              </p:cNvSpPr>
              <p:nvPr/>
            </p:nvSpPr>
            <p:spPr bwMode="auto">
              <a:xfrm>
                <a:off x="1898" y="758"/>
                <a:ext cx="0" cy="2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77" name="Rectangle 54"/>
              <p:cNvSpPr>
                <a:spLocks noChangeArrowheads="1"/>
              </p:cNvSpPr>
              <p:nvPr/>
            </p:nvSpPr>
            <p:spPr bwMode="auto">
              <a:xfrm>
                <a:off x="2437" y="758"/>
                <a:ext cx="5" cy="2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78" name="Line 55"/>
              <p:cNvSpPr>
                <a:spLocks noChangeShapeType="1"/>
              </p:cNvSpPr>
              <p:nvPr/>
            </p:nvSpPr>
            <p:spPr bwMode="auto">
              <a:xfrm>
                <a:off x="2437" y="758"/>
                <a:ext cx="0" cy="2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79" name="Rectangle 56"/>
              <p:cNvSpPr>
                <a:spLocks noChangeArrowheads="1"/>
              </p:cNvSpPr>
              <p:nvPr/>
            </p:nvSpPr>
            <p:spPr bwMode="auto">
              <a:xfrm>
                <a:off x="2943" y="758"/>
                <a:ext cx="4" cy="2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80" name="Line 57"/>
              <p:cNvSpPr>
                <a:spLocks noChangeShapeType="1"/>
              </p:cNvSpPr>
              <p:nvPr/>
            </p:nvSpPr>
            <p:spPr bwMode="auto">
              <a:xfrm>
                <a:off x="2943" y="758"/>
                <a:ext cx="0" cy="2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81" name="Rectangle 58"/>
              <p:cNvSpPr>
                <a:spLocks noChangeArrowheads="1"/>
              </p:cNvSpPr>
              <p:nvPr/>
            </p:nvSpPr>
            <p:spPr bwMode="auto">
              <a:xfrm>
                <a:off x="3549" y="758"/>
                <a:ext cx="4" cy="2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82" name="Line 59"/>
              <p:cNvSpPr>
                <a:spLocks noChangeShapeType="1"/>
              </p:cNvSpPr>
              <p:nvPr/>
            </p:nvSpPr>
            <p:spPr bwMode="auto">
              <a:xfrm>
                <a:off x="3549" y="758"/>
                <a:ext cx="0" cy="2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83" name="Rectangle 60"/>
              <p:cNvSpPr>
                <a:spLocks noChangeArrowheads="1"/>
              </p:cNvSpPr>
              <p:nvPr/>
            </p:nvSpPr>
            <p:spPr bwMode="auto">
              <a:xfrm>
                <a:off x="4184" y="758"/>
                <a:ext cx="5" cy="2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84" name="Line 61"/>
              <p:cNvSpPr>
                <a:spLocks noChangeShapeType="1"/>
              </p:cNvSpPr>
              <p:nvPr/>
            </p:nvSpPr>
            <p:spPr bwMode="auto">
              <a:xfrm>
                <a:off x="4184" y="758"/>
                <a:ext cx="0" cy="2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85" name="Rectangle 62"/>
              <p:cNvSpPr>
                <a:spLocks noChangeArrowheads="1"/>
              </p:cNvSpPr>
              <p:nvPr/>
            </p:nvSpPr>
            <p:spPr bwMode="auto">
              <a:xfrm>
                <a:off x="1371" y="1048"/>
                <a:ext cx="48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Ν. ΑΣΘ.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86" name="Rectangle 63"/>
              <p:cNvSpPr>
                <a:spLocks noChangeArrowheads="1"/>
              </p:cNvSpPr>
              <p:nvPr/>
            </p:nvSpPr>
            <p:spPr bwMode="auto">
              <a:xfrm>
                <a:off x="1792" y="1048"/>
                <a:ext cx="8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87" name="Rectangle 64"/>
              <p:cNvSpPr>
                <a:spLocks noChangeArrowheads="1"/>
              </p:cNvSpPr>
              <p:nvPr/>
            </p:nvSpPr>
            <p:spPr bwMode="auto">
              <a:xfrm>
                <a:off x="2109" y="1048"/>
                <a:ext cx="17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31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88" name="Rectangle 65"/>
              <p:cNvSpPr>
                <a:spLocks noChangeArrowheads="1"/>
              </p:cNvSpPr>
              <p:nvPr/>
            </p:nvSpPr>
            <p:spPr bwMode="auto">
              <a:xfrm>
                <a:off x="2230" y="1048"/>
                <a:ext cx="8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89" name="Rectangle 66"/>
              <p:cNvSpPr>
                <a:spLocks noChangeArrowheads="1"/>
              </p:cNvSpPr>
              <p:nvPr/>
            </p:nvSpPr>
            <p:spPr bwMode="auto">
              <a:xfrm>
                <a:off x="2632" y="1048"/>
                <a:ext cx="17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46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0" name="Rectangle 67"/>
              <p:cNvSpPr>
                <a:spLocks noChangeArrowheads="1"/>
              </p:cNvSpPr>
              <p:nvPr/>
            </p:nvSpPr>
            <p:spPr bwMode="auto">
              <a:xfrm>
                <a:off x="2753" y="1048"/>
                <a:ext cx="8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1" name="Rectangle 68"/>
              <p:cNvSpPr>
                <a:spLocks noChangeArrowheads="1"/>
              </p:cNvSpPr>
              <p:nvPr/>
            </p:nvSpPr>
            <p:spPr bwMode="auto">
              <a:xfrm>
                <a:off x="3187" y="1048"/>
                <a:ext cx="17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17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2" name="Rectangle 69"/>
              <p:cNvSpPr>
                <a:spLocks noChangeArrowheads="1"/>
              </p:cNvSpPr>
              <p:nvPr/>
            </p:nvSpPr>
            <p:spPr bwMode="auto">
              <a:xfrm>
                <a:off x="3308" y="1048"/>
                <a:ext cx="8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3" name="Rectangle 70"/>
              <p:cNvSpPr>
                <a:spLocks noChangeArrowheads="1"/>
              </p:cNvSpPr>
              <p:nvPr/>
            </p:nvSpPr>
            <p:spPr bwMode="auto">
              <a:xfrm>
                <a:off x="3838" y="1048"/>
                <a:ext cx="11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4" name="Rectangle 71"/>
              <p:cNvSpPr>
                <a:spLocks noChangeArrowheads="1"/>
              </p:cNvSpPr>
              <p:nvPr/>
            </p:nvSpPr>
            <p:spPr bwMode="auto">
              <a:xfrm>
                <a:off x="3898" y="1048"/>
                <a:ext cx="8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5" name="Rectangle 72"/>
              <p:cNvSpPr>
                <a:spLocks noChangeArrowheads="1"/>
              </p:cNvSpPr>
              <p:nvPr/>
            </p:nvSpPr>
            <p:spPr bwMode="auto">
              <a:xfrm>
                <a:off x="1262" y="1041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96" name="Line 73"/>
              <p:cNvSpPr>
                <a:spLocks noChangeShapeType="1"/>
              </p:cNvSpPr>
              <p:nvPr/>
            </p:nvSpPr>
            <p:spPr bwMode="auto">
              <a:xfrm>
                <a:off x="1262" y="1041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97" name="Line 74"/>
              <p:cNvSpPr>
                <a:spLocks noChangeShapeType="1"/>
              </p:cNvSpPr>
              <p:nvPr/>
            </p:nvSpPr>
            <p:spPr bwMode="auto">
              <a:xfrm>
                <a:off x="1262" y="1041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98" name="Rectangle 75"/>
              <p:cNvSpPr>
                <a:spLocks noChangeArrowheads="1"/>
              </p:cNvSpPr>
              <p:nvPr/>
            </p:nvSpPr>
            <p:spPr bwMode="auto">
              <a:xfrm>
                <a:off x="1266" y="1041"/>
                <a:ext cx="63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399" name="Line 76"/>
              <p:cNvSpPr>
                <a:spLocks noChangeShapeType="1"/>
              </p:cNvSpPr>
              <p:nvPr/>
            </p:nvSpPr>
            <p:spPr bwMode="auto">
              <a:xfrm>
                <a:off x="1266" y="1041"/>
                <a:ext cx="63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00" name="Rectangle 77"/>
              <p:cNvSpPr>
                <a:spLocks noChangeArrowheads="1"/>
              </p:cNvSpPr>
              <p:nvPr/>
            </p:nvSpPr>
            <p:spPr bwMode="auto">
              <a:xfrm>
                <a:off x="1898" y="1041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01" name="Line 78"/>
              <p:cNvSpPr>
                <a:spLocks noChangeShapeType="1"/>
              </p:cNvSpPr>
              <p:nvPr/>
            </p:nvSpPr>
            <p:spPr bwMode="auto">
              <a:xfrm>
                <a:off x="1898" y="1041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02" name="Line 79"/>
              <p:cNvSpPr>
                <a:spLocks noChangeShapeType="1"/>
              </p:cNvSpPr>
              <p:nvPr/>
            </p:nvSpPr>
            <p:spPr bwMode="auto">
              <a:xfrm>
                <a:off x="1898" y="1041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03" name="Rectangle 80"/>
              <p:cNvSpPr>
                <a:spLocks noChangeArrowheads="1"/>
              </p:cNvSpPr>
              <p:nvPr/>
            </p:nvSpPr>
            <p:spPr bwMode="auto">
              <a:xfrm>
                <a:off x="1902" y="1041"/>
                <a:ext cx="53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04" name="Line 81"/>
              <p:cNvSpPr>
                <a:spLocks noChangeShapeType="1"/>
              </p:cNvSpPr>
              <p:nvPr/>
            </p:nvSpPr>
            <p:spPr bwMode="auto">
              <a:xfrm>
                <a:off x="1902" y="1041"/>
                <a:ext cx="5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05" name="Rectangle 82"/>
              <p:cNvSpPr>
                <a:spLocks noChangeArrowheads="1"/>
              </p:cNvSpPr>
              <p:nvPr/>
            </p:nvSpPr>
            <p:spPr bwMode="auto">
              <a:xfrm>
                <a:off x="2437" y="1041"/>
                <a:ext cx="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06" name="Line 83"/>
              <p:cNvSpPr>
                <a:spLocks noChangeShapeType="1"/>
              </p:cNvSpPr>
              <p:nvPr/>
            </p:nvSpPr>
            <p:spPr bwMode="auto">
              <a:xfrm>
                <a:off x="2437" y="1041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07" name="Line 84"/>
              <p:cNvSpPr>
                <a:spLocks noChangeShapeType="1"/>
              </p:cNvSpPr>
              <p:nvPr/>
            </p:nvSpPr>
            <p:spPr bwMode="auto">
              <a:xfrm>
                <a:off x="2437" y="1041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08" name="Rectangle 85"/>
              <p:cNvSpPr>
                <a:spLocks noChangeArrowheads="1"/>
              </p:cNvSpPr>
              <p:nvPr/>
            </p:nvSpPr>
            <p:spPr bwMode="auto">
              <a:xfrm>
                <a:off x="2442" y="1041"/>
                <a:ext cx="50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09" name="Line 86"/>
              <p:cNvSpPr>
                <a:spLocks noChangeShapeType="1"/>
              </p:cNvSpPr>
              <p:nvPr/>
            </p:nvSpPr>
            <p:spPr bwMode="auto">
              <a:xfrm>
                <a:off x="2442" y="1041"/>
                <a:ext cx="50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10" name="Rectangle 87"/>
              <p:cNvSpPr>
                <a:spLocks noChangeArrowheads="1"/>
              </p:cNvSpPr>
              <p:nvPr/>
            </p:nvSpPr>
            <p:spPr bwMode="auto">
              <a:xfrm>
                <a:off x="2943" y="1041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11" name="Line 88"/>
              <p:cNvSpPr>
                <a:spLocks noChangeShapeType="1"/>
              </p:cNvSpPr>
              <p:nvPr/>
            </p:nvSpPr>
            <p:spPr bwMode="auto">
              <a:xfrm>
                <a:off x="2943" y="1041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12" name="Line 89"/>
              <p:cNvSpPr>
                <a:spLocks noChangeShapeType="1"/>
              </p:cNvSpPr>
              <p:nvPr/>
            </p:nvSpPr>
            <p:spPr bwMode="auto">
              <a:xfrm>
                <a:off x="2943" y="1041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13" name="Rectangle 90"/>
              <p:cNvSpPr>
                <a:spLocks noChangeArrowheads="1"/>
              </p:cNvSpPr>
              <p:nvPr/>
            </p:nvSpPr>
            <p:spPr bwMode="auto">
              <a:xfrm>
                <a:off x="2947" y="1041"/>
                <a:ext cx="60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14" name="Line 91"/>
              <p:cNvSpPr>
                <a:spLocks noChangeShapeType="1"/>
              </p:cNvSpPr>
              <p:nvPr/>
            </p:nvSpPr>
            <p:spPr bwMode="auto">
              <a:xfrm>
                <a:off x="2947" y="1041"/>
                <a:ext cx="60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15" name="Rectangle 92"/>
              <p:cNvSpPr>
                <a:spLocks noChangeArrowheads="1"/>
              </p:cNvSpPr>
              <p:nvPr/>
            </p:nvSpPr>
            <p:spPr bwMode="auto">
              <a:xfrm>
                <a:off x="3549" y="1041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16" name="Line 93"/>
              <p:cNvSpPr>
                <a:spLocks noChangeShapeType="1"/>
              </p:cNvSpPr>
              <p:nvPr/>
            </p:nvSpPr>
            <p:spPr bwMode="auto">
              <a:xfrm>
                <a:off x="3549" y="1041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17" name="Line 94"/>
              <p:cNvSpPr>
                <a:spLocks noChangeShapeType="1"/>
              </p:cNvSpPr>
              <p:nvPr/>
            </p:nvSpPr>
            <p:spPr bwMode="auto">
              <a:xfrm>
                <a:off x="3549" y="1041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18" name="Rectangle 95"/>
              <p:cNvSpPr>
                <a:spLocks noChangeArrowheads="1"/>
              </p:cNvSpPr>
              <p:nvPr/>
            </p:nvSpPr>
            <p:spPr bwMode="auto">
              <a:xfrm>
                <a:off x="3553" y="1041"/>
                <a:ext cx="63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19" name="Line 96"/>
              <p:cNvSpPr>
                <a:spLocks noChangeShapeType="1"/>
              </p:cNvSpPr>
              <p:nvPr/>
            </p:nvSpPr>
            <p:spPr bwMode="auto">
              <a:xfrm>
                <a:off x="3553" y="1041"/>
                <a:ext cx="6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20" name="Rectangle 97"/>
              <p:cNvSpPr>
                <a:spLocks noChangeArrowheads="1"/>
              </p:cNvSpPr>
              <p:nvPr/>
            </p:nvSpPr>
            <p:spPr bwMode="auto">
              <a:xfrm>
                <a:off x="4184" y="1041"/>
                <a:ext cx="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21" name="Line 98"/>
              <p:cNvSpPr>
                <a:spLocks noChangeShapeType="1"/>
              </p:cNvSpPr>
              <p:nvPr/>
            </p:nvSpPr>
            <p:spPr bwMode="auto">
              <a:xfrm>
                <a:off x="4184" y="1041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22" name="Line 99"/>
              <p:cNvSpPr>
                <a:spLocks noChangeShapeType="1"/>
              </p:cNvSpPr>
              <p:nvPr/>
            </p:nvSpPr>
            <p:spPr bwMode="auto">
              <a:xfrm>
                <a:off x="4184" y="1041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23" name="Rectangle 100"/>
              <p:cNvSpPr>
                <a:spLocks noChangeArrowheads="1"/>
              </p:cNvSpPr>
              <p:nvPr/>
            </p:nvSpPr>
            <p:spPr bwMode="auto">
              <a:xfrm>
                <a:off x="1262" y="1045"/>
                <a:ext cx="4" cy="1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24" name="Line 101"/>
              <p:cNvSpPr>
                <a:spLocks noChangeShapeType="1"/>
              </p:cNvSpPr>
              <p:nvPr/>
            </p:nvSpPr>
            <p:spPr bwMode="auto">
              <a:xfrm>
                <a:off x="1262" y="1045"/>
                <a:ext cx="0" cy="1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25" name="Rectangle 102"/>
              <p:cNvSpPr>
                <a:spLocks noChangeArrowheads="1"/>
              </p:cNvSpPr>
              <p:nvPr/>
            </p:nvSpPr>
            <p:spPr bwMode="auto">
              <a:xfrm>
                <a:off x="1898" y="1045"/>
                <a:ext cx="4" cy="1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26" name="Line 103"/>
              <p:cNvSpPr>
                <a:spLocks noChangeShapeType="1"/>
              </p:cNvSpPr>
              <p:nvPr/>
            </p:nvSpPr>
            <p:spPr bwMode="auto">
              <a:xfrm>
                <a:off x="1898" y="1045"/>
                <a:ext cx="0" cy="1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27" name="Rectangle 104"/>
              <p:cNvSpPr>
                <a:spLocks noChangeArrowheads="1"/>
              </p:cNvSpPr>
              <p:nvPr/>
            </p:nvSpPr>
            <p:spPr bwMode="auto">
              <a:xfrm>
                <a:off x="2437" y="1045"/>
                <a:ext cx="5" cy="1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28" name="Line 105"/>
              <p:cNvSpPr>
                <a:spLocks noChangeShapeType="1"/>
              </p:cNvSpPr>
              <p:nvPr/>
            </p:nvSpPr>
            <p:spPr bwMode="auto">
              <a:xfrm>
                <a:off x="2437" y="1045"/>
                <a:ext cx="0" cy="1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29" name="Rectangle 106"/>
              <p:cNvSpPr>
                <a:spLocks noChangeArrowheads="1"/>
              </p:cNvSpPr>
              <p:nvPr/>
            </p:nvSpPr>
            <p:spPr bwMode="auto">
              <a:xfrm>
                <a:off x="2943" y="1045"/>
                <a:ext cx="4" cy="1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30" name="Line 107"/>
              <p:cNvSpPr>
                <a:spLocks noChangeShapeType="1"/>
              </p:cNvSpPr>
              <p:nvPr/>
            </p:nvSpPr>
            <p:spPr bwMode="auto">
              <a:xfrm>
                <a:off x="2943" y="1045"/>
                <a:ext cx="0" cy="1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31" name="Rectangle 108"/>
              <p:cNvSpPr>
                <a:spLocks noChangeArrowheads="1"/>
              </p:cNvSpPr>
              <p:nvPr/>
            </p:nvSpPr>
            <p:spPr bwMode="auto">
              <a:xfrm>
                <a:off x="3549" y="1045"/>
                <a:ext cx="4" cy="1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32" name="Line 109"/>
              <p:cNvSpPr>
                <a:spLocks noChangeShapeType="1"/>
              </p:cNvSpPr>
              <p:nvPr/>
            </p:nvSpPr>
            <p:spPr bwMode="auto">
              <a:xfrm>
                <a:off x="3549" y="1045"/>
                <a:ext cx="0" cy="1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33" name="Rectangle 110"/>
              <p:cNvSpPr>
                <a:spLocks noChangeArrowheads="1"/>
              </p:cNvSpPr>
              <p:nvPr/>
            </p:nvSpPr>
            <p:spPr bwMode="auto">
              <a:xfrm>
                <a:off x="4184" y="1045"/>
                <a:ext cx="5" cy="1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34" name="Line 111"/>
              <p:cNvSpPr>
                <a:spLocks noChangeShapeType="1"/>
              </p:cNvSpPr>
              <p:nvPr/>
            </p:nvSpPr>
            <p:spPr bwMode="auto">
              <a:xfrm>
                <a:off x="4184" y="1045"/>
                <a:ext cx="0" cy="1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35" name="Rectangle 112"/>
              <p:cNvSpPr>
                <a:spLocks noChangeArrowheads="1"/>
              </p:cNvSpPr>
              <p:nvPr/>
            </p:nvSpPr>
            <p:spPr bwMode="auto">
              <a:xfrm>
                <a:off x="1338" y="1235"/>
                <a:ext cx="555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ΑΡ. ΣΥΝ.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36" name="Rectangle 113"/>
              <p:cNvSpPr>
                <a:spLocks noChangeArrowheads="1"/>
              </p:cNvSpPr>
              <p:nvPr/>
            </p:nvSpPr>
            <p:spPr bwMode="auto">
              <a:xfrm>
                <a:off x="1827" y="1235"/>
                <a:ext cx="8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37" name="Rectangle 114"/>
              <p:cNvSpPr>
                <a:spLocks noChangeArrowheads="1"/>
              </p:cNvSpPr>
              <p:nvPr/>
            </p:nvSpPr>
            <p:spPr bwMode="auto">
              <a:xfrm>
                <a:off x="2109" y="1235"/>
                <a:ext cx="17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10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38" name="Rectangle 115"/>
              <p:cNvSpPr>
                <a:spLocks noChangeArrowheads="1"/>
              </p:cNvSpPr>
              <p:nvPr/>
            </p:nvSpPr>
            <p:spPr bwMode="auto">
              <a:xfrm>
                <a:off x="2230" y="1235"/>
                <a:ext cx="8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39" name="Rectangle 116"/>
              <p:cNvSpPr>
                <a:spLocks noChangeArrowheads="1"/>
              </p:cNvSpPr>
              <p:nvPr/>
            </p:nvSpPr>
            <p:spPr bwMode="auto">
              <a:xfrm>
                <a:off x="2663" y="1235"/>
                <a:ext cx="11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40" name="Rectangle 117"/>
              <p:cNvSpPr>
                <a:spLocks noChangeArrowheads="1"/>
              </p:cNvSpPr>
              <p:nvPr/>
            </p:nvSpPr>
            <p:spPr bwMode="auto">
              <a:xfrm>
                <a:off x="2723" y="1235"/>
                <a:ext cx="8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41" name="Rectangle 118"/>
              <p:cNvSpPr>
                <a:spLocks noChangeArrowheads="1"/>
              </p:cNvSpPr>
              <p:nvPr/>
            </p:nvSpPr>
            <p:spPr bwMode="auto">
              <a:xfrm>
                <a:off x="3218" y="1235"/>
                <a:ext cx="11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42" name="Rectangle 119"/>
              <p:cNvSpPr>
                <a:spLocks noChangeArrowheads="1"/>
              </p:cNvSpPr>
              <p:nvPr/>
            </p:nvSpPr>
            <p:spPr bwMode="auto">
              <a:xfrm>
                <a:off x="3278" y="1235"/>
                <a:ext cx="8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43" name="Rectangle 120"/>
              <p:cNvSpPr>
                <a:spLocks noChangeArrowheads="1"/>
              </p:cNvSpPr>
              <p:nvPr/>
            </p:nvSpPr>
            <p:spPr bwMode="auto">
              <a:xfrm>
                <a:off x="3808" y="1235"/>
                <a:ext cx="121" cy="1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15</a:t>
                </a:r>
                <a:endParaRPr kumimoji="0" lang="el-G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44" name="Rectangle 121"/>
              <p:cNvSpPr>
                <a:spLocks noChangeArrowheads="1"/>
              </p:cNvSpPr>
              <p:nvPr/>
            </p:nvSpPr>
            <p:spPr bwMode="auto">
              <a:xfrm>
                <a:off x="3929" y="1235"/>
                <a:ext cx="8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45" name="Rectangle 122"/>
              <p:cNvSpPr>
                <a:spLocks noChangeArrowheads="1"/>
              </p:cNvSpPr>
              <p:nvPr/>
            </p:nvSpPr>
            <p:spPr bwMode="auto">
              <a:xfrm>
                <a:off x="1262" y="1229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46" name="Line 123"/>
              <p:cNvSpPr>
                <a:spLocks noChangeShapeType="1"/>
              </p:cNvSpPr>
              <p:nvPr/>
            </p:nvSpPr>
            <p:spPr bwMode="auto">
              <a:xfrm>
                <a:off x="1262" y="1229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47" name="Line 124"/>
              <p:cNvSpPr>
                <a:spLocks noChangeShapeType="1"/>
              </p:cNvSpPr>
              <p:nvPr/>
            </p:nvSpPr>
            <p:spPr bwMode="auto">
              <a:xfrm>
                <a:off x="1262" y="1229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48" name="Rectangle 125"/>
              <p:cNvSpPr>
                <a:spLocks noChangeArrowheads="1"/>
              </p:cNvSpPr>
              <p:nvPr/>
            </p:nvSpPr>
            <p:spPr bwMode="auto">
              <a:xfrm>
                <a:off x="1266" y="1229"/>
                <a:ext cx="63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49" name="Line 126"/>
              <p:cNvSpPr>
                <a:spLocks noChangeShapeType="1"/>
              </p:cNvSpPr>
              <p:nvPr/>
            </p:nvSpPr>
            <p:spPr bwMode="auto">
              <a:xfrm>
                <a:off x="1266" y="1229"/>
                <a:ext cx="63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50" name="Rectangle 127"/>
              <p:cNvSpPr>
                <a:spLocks noChangeArrowheads="1"/>
              </p:cNvSpPr>
              <p:nvPr/>
            </p:nvSpPr>
            <p:spPr bwMode="auto">
              <a:xfrm>
                <a:off x="1898" y="1229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51" name="Line 128"/>
              <p:cNvSpPr>
                <a:spLocks noChangeShapeType="1"/>
              </p:cNvSpPr>
              <p:nvPr/>
            </p:nvSpPr>
            <p:spPr bwMode="auto">
              <a:xfrm>
                <a:off x="1898" y="1229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52" name="Line 129"/>
              <p:cNvSpPr>
                <a:spLocks noChangeShapeType="1"/>
              </p:cNvSpPr>
              <p:nvPr/>
            </p:nvSpPr>
            <p:spPr bwMode="auto">
              <a:xfrm>
                <a:off x="1898" y="1229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53" name="Rectangle 130"/>
              <p:cNvSpPr>
                <a:spLocks noChangeArrowheads="1"/>
              </p:cNvSpPr>
              <p:nvPr/>
            </p:nvSpPr>
            <p:spPr bwMode="auto">
              <a:xfrm>
                <a:off x="1902" y="1229"/>
                <a:ext cx="53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54" name="Line 131"/>
              <p:cNvSpPr>
                <a:spLocks noChangeShapeType="1"/>
              </p:cNvSpPr>
              <p:nvPr/>
            </p:nvSpPr>
            <p:spPr bwMode="auto">
              <a:xfrm>
                <a:off x="1902" y="1229"/>
                <a:ext cx="5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55" name="Rectangle 132"/>
              <p:cNvSpPr>
                <a:spLocks noChangeArrowheads="1"/>
              </p:cNvSpPr>
              <p:nvPr/>
            </p:nvSpPr>
            <p:spPr bwMode="auto">
              <a:xfrm>
                <a:off x="2437" y="1229"/>
                <a:ext cx="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56" name="Line 133"/>
              <p:cNvSpPr>
                <a:spLocks noChangeShapeType="1"/>
              </p:cNvSpPr>
              <p:nvPr/>
            </p:nvSpPr>
            <p:spPr bwMode="auto">
              <a:xfrm>
                <a:off x="2437" y="1229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57" name="Line 134"/>
              <p:cNvSpPr>
                <a:spLocks noChangeShapeType="1"/>
              </p:cNvSpPr>
              <p:nvPr/>
            </p:nvSpPr>
            <p:spPr bwMode="auto">
              <a:xfrm>
                <a:off x="2437" y="1229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58" name="Rectangle 135"/>
              <p:cNvSpPr>
                <a:spLocks noChangeArrowheads="1"/>
              </p:cNvSpPr>
              <p:nvPr/>
            </p:nvSpPr>
            <p:spPr bwMode="auto">
              <a:xfrm>
                <a:off x="2442" y="1229"/>
                <a:ext cx="50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59" name="Line 136"/>
              <p:cNvSpPr>
                <a:spLocks noChangeShapeType="1"/>
              </p:cNvSpPr>
              <p:nvPr/>
            </p:nvSpPr>
            <p:spPr bwMode="auto">
              <a:xfrm>
                <a:off x="2442" y="1229"/>
                <a:ext cx="50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60" name="Rectangle 137"/>
              <p:cNvSpPr>
                <a:spLocks noChangeArrowheads="1"/>
              </p:cNvSpPr>
              <p:nvPr/>
            </p:nvSpPr>
            <p:spPr bwMode="auto">
              <a:xfrm>
                <a:off x="2943" y="1229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61" name="Line 138"/>
              <p:cNvSpPr>
                <a:spLocks noChangeShapeType="1"/>
              </p:cNvSpPr>
              <p:nvPr/>
            </p:nvSpPr>
            <p:spPr bwMode="auto">
              <a:xfrm>
                <a:off x="2943" y="1229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62" name="Line 139"/>
              <p:cNvSpPr>
                <a:spLocks noChangeShapeType="1"/>
              </p:cNvSpPr>
              <p:nvPr/>
            </p:nvSpPr>
            <p:spPr bwMode="auto">
              <a:xfrm>
                <a:off x="2943" y="1229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63" name="Rectangle 140"/>
              <p:cNvSpPr>
                <a:spLocks noChangeArrowheads="1"/>
              </p:cNvSpPr>
              <p:nvPr/>
            </p:nvSpPr>
            <p:spPr bwMode="auto">
              <a:xfrm>
                <a:off x="2947" y="1229"/>
                <a:ext cx="60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64" name="Line 141"/>
              <p:cNvSpPr>
                <a:spLocks noChangeShapeType="1"/>
              </p:cNvSpPr>
              <p:nvPr/>
            </p:nvSpPr>
            <p:spPr bwMode="auto">
              <a:xfrm>
                <a:off x="2947" y="1229"/>
                <a:ext cx="60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65" name="Rectangle 142"/>
              <p:cNvSpPr>
                <a:spLocks noChangeArrowheads="1"/>
              </p:cNvSpPr>
              <p:nvPr/>
            </p:nvSpPr>
            <p:spPr bwMode="auto">
              <a:xfrm>
                <a:off x="3549" y="1229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66" name="Line 143"/>
              <p:cNvSpPr>
                <a:spLocks noChangeShapeType="1"/>
              </p:cNvSpPr>
              <p:nvPr/>
            </p:nvSpPr>
            <p:spPr bwMode="auto">
              <a:xfrm>
                <a:off x="3549" y="1229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67" name="Line 144"/>
              <p:cNvSpPr>
                <a:spLocks noChangeShapeType="1"/>
              </p:cNvSpPr>
              <p:nvPr/>
            </p:nvSpPr>
            <p:spPr bwMode="auto">
              <a:xfrm>
                <a:off x="3549" y="1229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68" name="Rectangle 145"/>
              <p:cNvSpPr>
                <a:spLocks noChangeArrowheads="1"/>
              </p:cNvSpPr>
              <p:nvPr/>
            </p:nvSpPr>
            <p:spPr bwMode="auto">
              <a:xfrm>
                <a:off x="3553" y="1229"/>
                <a:ext cx="63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69" name="Line 146"/>
              <p:cNvSpPr>
                <a:spLocks noChangeShapeType="1"/>
              </p:cNvSpPr>
              <p:nvPr/>
            </p:nvSpPr>
            <p:spPr bwMode="auto">
              <a:xfrm>
                <a:off x="3553" y="1229"/>
                <a:ext cx="6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70" name="Rectangle 147"/>
              <p:cNvSpPr>
                <a:spLocks noChangeArrowheads="1"/>
              </p:cNvSpPr>
              <p:nvPr/>
            </p:nvSpPr>
            <p:spPr bwMode="auto">
              <a:xfrm>
                <a:off x="4184" y="1229"/>
                <a:ext cx="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71" name="Line 148"/>
              <p:cNvSpPr>
                <a:spLocks noChangeShapeType="1"/>
              </p:cNvSpPr>
              <p:nvPr/>
            </p:nvSpPr>
            <p:spPr bwMode="auto">
              <a:xfrm>
                <a:off x="4184" y="1229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72" name="Line 149"/>
              <p:cNvSpPr>
                <a:spLocks noChangeShapeType="1"/>
              </p:cNvSpPr>
              <p:nvPr/>
            </p:nvSpPr>
            <p:spPr bwMode="auto">
              <a:xfrm>
                <a:off x="4184" y="1229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73" name="Rectangle 150"/>
              <p:cNvSpPr>
                <a:spLocks noChangeArrowheads="1"/>
              </p:cNvSpPr>
              <p:nvPr/>
            </p:nvSpPr>
            <p:spPr bwMode="auto">
              <a:xfrm>
                <a:off x="1262" y="1233"/>
                <a:ext cx="4" cy="1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74" name="Line 151"/>
              <p:cNvSpPr>
                <a:spLocks noChangeShapeType="1"/>
              </p:cNvSpPr>
              <p:nvPr/>
            </p:nvSpPr>
            <p:spPr bwMode="auto">
              <a:xfrm>
                <a:off x="1262" y="1233"/>
                <a:ext cx="0" cy="1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75" name="Rectangle 152"/>
              <p:cNvSpPr>
                <a:spLocks noChangeArrowheads="1"/>
              </p:cNvSpPr>
              <p:nvPr/>
            </p:nvSpPr>
            <p:spPr bwMode="auto">
              <a:xfrm>
                <a:off x="1898" y="1233"/>
                <a:ext cx="4" cy="1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76" name="Line 153"/>
              <p:cNvSpPr>
                <a:spLocks noChangeShapeType="1"/>
              </p:cNvSpPr>
              <p:nvPr/>
            </p:nvSpPr>
            <p:spPr bwMode="auto">
              <a:xfrm>
                <a:off x="1898" y="1233"/>
                <a:ext cx="0" cy="1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77" name="Rectangle 154"/>
              <p:cNvSpPr>
                <a:spLocks noChangeArrowheads="1"/>
              </p:cNvSpPr>
              <p:nvPr/>
            </p:nvSpPr>
            <p:spPr bwMode="auto">
              <a:xfrm>
                <a:off x="2437" y="1233"/>
                <a:ext cx="5" cy="1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78" name="Line 155"/>
              <p:cNvSpPr>
                <a:spLocks noChangeShapeType="1"/>
              </p:cNvSpPr>
              <p:nvPr/>
            </p:nvSpPr>
            <p:spPr bwMode="auto">
              <a:xfrm>
                <a:off x="2437" y="1233"/>
                <a:ext cx="0" cy="1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79" name="Rectangle 156"/>
              <p:cNvSpPr>
                <a:spLocks noChangeArrowheads="1"/>
              </p:cNvSpPr>
              <p:nvPr/>
            </p:nvSpPr>
            <p:spPr bwMode="auto">
              <a:xfrm>
                <a:off x="2943" y="1233"/>
                <a:ext cx="4" cy="1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80" name="Line 157"/>
              <p:cNvSpPr>
                <a:spLocks noChangeShapeType="1"/>
              </p:cNvSpPr>
              <p:nvPr/>
            </p:nvSpPr>
            <p:spPr bwMode="auto">
              <a:xfrm>
                <a:off x="2943" y="1233"/>
                <a:ext cx="0" cy="1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81" name="Rectangle 158"/>
              <p:cNvSpPr>
                <a:spLocks noChangeArrowheads="1"/>
              </p:cNvSpPr>
              <p:nvPr/>
            </p:nvSpPr>
            <p:spPr bwMode="auto">
              <a:xfrm>
                <a:off x="3549" y="1233"/>
                <a:ext cx="4" cy="1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82" name="Line 159"/>
              <p:cNvSpPr>
                <a:spLocks noChangeShapeType="1"/>
              </p:cNvSpPr>
              <p:nvPr/>
            </p:nvSpPr>
            <p:spPr bwMode="auto">
              <a:xfrm>
                <a:off x="3549" y="1233"/>
                <a:ext cx="0" cy="1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83" name="Rectangle 160"/>
              <p:cNvSpPr>
                <a:spLocks noChangeArrowheads="1"/>
              </p:cNvSpPr>
              <p:nvPr/>
            </p:nvSpPr>
            <p:spPr bwMode="auto">
              <a:xfrm>
                <a:off x="4184" y="1233"/>
                <a:ext cx="5" cy="1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84" name="Line 161"/>
              <p:cNvSpPr>
                <a:spLocks noChangeShapeType="1"/>
              </p:cNvSpPr>
              <p:nvPr/>
            </p:nvSpPr>
            <p:spPr bwMode="auto">
              <a:xfrm>
                <a:off x="4184" y="1233"/>
                <a:ext cx="0" cy="1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85" name="Rectangle 162"/>
              <p:cNvSpPr>
                <a:spLocks noChangeArrowheads="1"/>
              </p:cNvSpPr>
              <p:nvPr/>
            </p:nvSpPr>
            <p:spPr bwMode="auto">
              <a:xfrm>
                <a:off x="1320" y="1411"/>
                <a:ext cx="588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ΕΞΑΙΡΕΤ.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6" name="Rectangle 163"/>
              <p:cNvSpPr>
                <a:spLocks noChangeArrowheads="1"/>
              </p:cNvSpPr>
              <p:nvPr/>
            </p:nvSpPr>
            <p:spPr bwMode="auto">
              <a:xfrm>
                <a:off x="1843" y="1411"/>
                <a:ext cx="8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7" name="Rectangle 164"/>
              <p:cNvSpPr>
                <a:spLocks noChangeArrowheads="1"/>
              </p:cNvSpPr>
              <p:nvPr/>
            </p:nvSpPr>
            <p:spPr bwMode="auto">
              <a:xfrm>
                <a:off x="2109" y="1411"/>
                <a:ext cx="17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20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8" name="Rectangle 165"/>
              <p:cNvSpPr>
                <a:spLocks noChangeArrowheads="1"/>
              </p:cNvSpPr>
              <p:nvPr/>
            </p:nvSpPr>
            <p:spPr bwMode="auto">
              <a:xfrm>
                <a:off x="2230" y="1411"/>
                <a:ext cx="8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9" name="Rectangle 166"/>
              <p:cNvSpPr>
                <a:spLocks noChangeArrowheads="1"/>
              </p:cNvSpPr>
              <p:nvPr/>
            </p:nvSpPr>
            <p:spPr bwMode="auto">
              <a:xfrm>
                <a:off x="2648" y="1427"/>
                <a:ext cx="121" cy="1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36</a:t>
                </a:r>
                <a:endParaRPr kumimoji="0" lang="el-G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0" name="Rectangle 167"/>
              <p:cNvSpPr>
                <a:spLocks noChangeArrowheads="1"/>
              </p:cNvSpPr>
              <p:nvPr/>
            </p:nvSpPr>
            <p:spPr bwMode="auto">
              <a:xfrm>
                <a:off x="2753" y="1411"/>
                <a:ext cx="8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1" name="Rectangle 168"/>
              <p:cNvSpPr>
                <a:spLocks noChangeArrowheads="1"/>
              </p:cNvSpPr>
              <p:nvPr/>
            </p:nvSpPr>
            <p:spPr bwMode="auto">
              <a:xfrm>
                <a:off x="3187" y="1411"/>
                <a:ext cx="121" cy="1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12</a:t>
                </a:r>
                <a:endParaRPr kumimoji="0" lang="el-G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2" name="Rectangle 169"/>
              <p:cNvSpPr>
                <a:spLocks noChangeArrowheads="1"/>
              </p:cNvSpPr>
              <p:nvPr/>
            </p:nvSpPr>
            <p:spPr bwMode="auto">
              <a:xfrm>
                <a:off x="3308" y="1411"/>
                <a:ext cx="8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3" name="Rectangle 170"/>
              <p:cNvSpPr>
                <a:spLocks noChangeArrowheads="1"/>
              </p:cNvSpPr>
              <p:nvPr/>
            </p:nvSpPr>
            <p:spPr bwMode="auto">
              <a:xfrm>
                <a:off x="3838" y="1411"/>
                <a:ext cx="61" cy="1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</a:t>
                </a:r>
                <a:endParaRPr kumimoji="0" lang="el-G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4" name="Rectangle 171"/>
              <p:cNvSpPr>
                <a:spLocks noChangeArrowheads="1"/>
              </p:cNvSpPr>
              <p:nvPr/>
            </p:nvSpPr>
            <p:spPr bwMode="auto">
              <a:xfrm>
                <a:off x="3808" y="1411"/>
                <a:ext cx="17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5" name="Rectangle 172"/>
              <p:cNvSpPr>
                <a:spLocks noChangeArrowheads="1"/>
              </p:cNvSpPr>
              <p:nvPr/>
            </p:nvSpPr>
            <p:spPr bwMode="auto">
              <a:xfrm>
                <a:off x="1262" y="1405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96" name="Line 173"/>
              <p:cNvSpPr>
                <a:spLocks noChangeShapeType="1"/>
              </p:cNvSpPr>
              <p:nvPr/>
            </p:nvSpPr>
            <p:spPr bwMode="auto">
              <a:xfrm>
                <a:off x="1262" y="140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97" name="Line 174"/>
              <p:cNvSpPr>
                <a:spLocks noChangeShapeType="1"/>
              </p:cNvSpPr>
              <p:nvPr/>
            </p:nvSpPr>
            <p:spPr bwMode="auto">
              <a:xfrm>
                <a:off x="1262" y="140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98" name="Rectangle 175"/>
              <p:cNvSpPr>
                <a:spLocks noChangeArrowheads="1"/>
              </p:cNvSpPr>
              <p:nvPr/>
            </p:nvSpPr>
            <p:spPr bwMode="auto">
              <a:xfrm>
                <a:off x="1266" y="1405"/>
                <a:ext cx="63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499" name="Line 176"/>
              <p:cNvSpPr>
                <a:spLocks noChangeShapeType="1"/>
              </p:cNvSpPr>
              <p:nvPr/>
            </p:nvSpPr>
            <p:spPr bwMode="auto">
              <a:xfrm>
                <a:off x="1266" y="1405"/>
                <a:ext cx="63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00" name="Rectangle 177"/>
              <p:cNvSpPr>
                <a:spLocks noChangeArrowheads="1"/>
              </p:cNvSpPr>
              <p:nvPr/>
            </p:nvSpPr>
            <p:spPr bwMode="auto">
              <a:xfrm>
                <a:off x="1898" y="1405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01" name="Line 178"/>
              <p:cNvSpPr>
                <a:spLocks noChangeShapeType="1"/>
              </p:cNvSpPr>
              <p:nvPr/>
            </p:nvSpPr>
            <p:spPr bwMode="auto">
              <a:xfrm>
                <a:off x="1898" y="140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02" name="Line 179"/>
              <p:cNvSpPr>
                <a:spLocks noChangeShapeType="1"/>
              </p:cNvSpPr>
              <p:nvPr/>
            </p:nvSpPr>
            <p:spPr bwMode="auto">
              <a:xfrm>
                <a:off x="1898" y="140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03" name="Rectangle 180"/>
              <p:cNvSpPr>
                <a:spLocks noChangeArrowheads="1"/>
              </p:cNvSpPr>
              <p:nvPr/>
            </p:nvSpPr>
            <p:spPr bwMode="auto">
              <a:xfrm>
                <a:off x="1902" y="1405"/>
                <a:ext cx="53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04" name="Line 181"/>
              <p:cNvSpPr>
                <a:spLocks noChangeShapeType="1"/>
              </p:cNvSpPr>
              <p:nvPr/>
            </p:nvSpPr>
            <p:spPr bwMode="auto">
              <a:xfrm>
                <a:off x="1902" y="1405"/>
                <a:ext cx="53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05" name="Rectangle 182"/>
              <p:cNvSpPr>
                <a:spLocks noChangeArrowheads="1"/>
              </p:cNvSpPr>
              <p:nvPr/>
            </p:nvSpPr>
            <p:spPr bwMode="auto">
              <a:xfrm>
                <a:off x="2437" y="1405"/>
                <a:ext cx="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06" name="Line 183"/>
              <p:cNvSpPr>
                <a:spLocks noChangeShapeType="1"/>
              </p:cNvSpPr>
              <p:nvPr/>
            </p:nvSpPr>
            <p:spPr bwMode="auto">
              <a:xfrm>
                <a:off x="2437" y="1405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07" name="Line 184"/>
              <p:cNvSpPr>
                <a:spLocks noChangeShapeType="1"/>
              </p:cNvSpPr>
              <p:nvPr/>
            </p:nvSpPr>
            <p:spPr bwMode="auto">
              <a:xfrm>
                <a:off x="2437" y="140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08" name="Rectangle 185"/>
              <p:cNvSpPr>
                <a:spLocks noChangeArrowheads="1"/>
              </p:cNvSpPr>
              <p:nvPr/>
            </p:nvSpPr>
            <p:spPr bwMode="auto">
              <a:xfrm>
                <a:off x="2442" y="1405"/>
                <a:ext cx="50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09" name="Line 186"/>
              <p:cNvSpPr>
                <a:spLocks noChangeShapeType="1"/>
              </p:cNvSpPr>
              <p:nvPr/>
            </p:nvSpPr>
            <p:spPr bwMode="auto">
              <a:xfrm>
                <a:off x="2442" y="1405"/>
                <a:ext cx="50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10" name="Rectangle 187"/>
              <p:cNvSpPr>
                <a:spLocks noChangeArrowheads="1"/>
              </p:cNvSpPr>
              <p:nvPr/>
            </p:nvSpPr>
            <p:spPr bwMode="auto">
              <a:xfrm>
                <a:off x="2943" y="1405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11" name="Line 188"/>
              <p:cNvSpPr>
                <a:spLocks noChangeShapeType="1"/>
              </p:cNvSpPr>
              <p:nvPr/>
            </p:nvSpPr>
            <p:spPr bwMode="auto">
              <a:xfrm>
                <a:off x="2943" y="140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12" name="Line 189"/>
              <p:cNvSpPr>
                <a:spLocks noChangeShapeType="1"/>
              </p:cNvSpPr>
              <p:nvPr/>
            </p:nvSpPr>
            <p:spPr bwMode="auto">
              <a:xfrm>
                <a:off x="2943" y="140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13" name="Rectangle 190"/>
              <p:cNvSpPr>
                <a:spLocks noChangeArrowheads="1"/>
              </p:cNvSpPr>
              <p:nvPr/>
            </p:nvSpPr>
            <p:spPr bwMode="auto">
              <a:xfrm>
                <a:off x="2947" y="1405"/>
                <a:ext cx="60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14" name="Line 191"/>
              <p:cNvSpPr>
                <a:spLocks noChangeShapeType="1"/>
              </p:cNvSpPr>
              <p:nvPr/>
            </p:nvSpPr>
            <p:spPr bwMode="auto">
              <a:xfrm>
                <a:off x="2947" y="1405"/>
                <a:ext cx="60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15" name="Rectangle 192"/>
              <p:cNvSpPr>
                <a:spLocks noChangeArrowheads="1"/>
              </p:cNvSpPr>
              <p:nvPr/>
            </p:nvSpPr>
            <p:spPr bwMode="auto">
              <a:xfrm>
                <a:off x="3549" y="1405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16" name="Line 193"/>
              <p:cNvSpPr>
                <a:spLocks noChangeShapeType="1"/>
              </p:cNvSpPr>
              <p:nvPr/>
            </p:nvSpPr>
            <p:spPr bwMode="auto">
              <a:xfrm>
                <a:off x="3549" y="140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17" name="Line 194"/>
              <p:cNvSpPr>
                <a:spLocks noChangeShapeType="1"/>
              </p:cNvSpPr>
              <p:nvPr/>
            </p:nvSpPr>
            <p:spPr bwMode="auto">
              <a:xfrm>
                <a:off x="3549" y="140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18" name="Rectangle 195"/>
              <p:cNvSpPr>
                <a:spLocks noChangeArrowheads="1"/>
              </p:cNvSpPr>
              <p:nvPr/>
            </p:nvSpPr>
            <p:spPr bwMode="auto">
              <a:xfrm>
                <a:off x="3553" y="1405"/>
                <a:ext cx="63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19" name="Line 196"/>
              <p:cNvSpPr>
                <a:spLocks noChangeShapeType="1"/>
              </p:cNvSpPr>
              <p:nvPr/>
            </p:nvSpPr>
            <p:spPr bwMode="auto">
              <a:xfrm>
                <a:off x="3553" y="1405"/>
                <a:ext cx="6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20" name="Rectangle 197"/>
              <p:cNvSpPr>
                <a:spLocks noChangeArrowheads="1"/>
              </p:cNvSpPr>
              <p:nvPr/>
            </p:nvSpPr>
            <p:spPr bwMode="auto">
              <a:xfrm>
                <a:off x="4184" y="1405"/>
                <a:ext cx="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21" name="Line 198"/>
              <p:cNvSpPr>
                <a:spLocks noChangeShapeType="1"/>
              </p:cNvSpPr>
              <p:nvPr/>
            </p:nvSpPr>
            <p:spPr bwMode="auto">
              <a:xfrm>
                <a:off x="4184" y="1405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22" name="Line 199"/>
              <p:cNvSpPr>
                <a:spLocks noChangeShapeType="1"/>
              </p:cNvSpPr>
              <p:nvPr/>
            </p:nvSpPr>
            <p:spPr bwMode="auto">
              <a:xfrm>
                <a:off x="4184" y="1405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23" name="Rectangle 200"/>
              <p:cNvSpPr>
                <a:spLocks noChangeArrowheads="1"/>
              </p:cNvSpPr>
              <p:nvPr/>
            </p:nvSpPr>
            <p:spPr bwMode="auto">
              <a:xfrm>
                <a:off x="1262" y="1409"/>
                <a:ext cx="4" cy="1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24" name="Line 201"/>
              <p:cNvSpPr>
                <a:spLocks noChangeShapeType="1"/>
              </p:cNvSpPr>
              <p:nvPr/>
            </p:nvSpPr>
            <p:spPr bwMode="auto">
              <a:xfrm>
                <a:off x="1262" y="1409"/>
                <a:ext cx="0" cy="1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25" name="Rectangle 202"/>
              <p:cNvSpPr>
                <a:spLocks noChangeArrowheads="1"/>
              </p:cNvSpPr>
              <p:nvPr/>
            </p:nvSpPr>
            <p:spPr bwMode="auto">
              <a:xfrm>
                <a:off x="1898" y="1409"/>
                <a:ext cx="4" cy="1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26" name="Line 203"/>
              <p:cNvSpPr>
                <a:spLocks noChangeShapeType="1"/>
              </p:cNvSpPr>
              <p:nvPr/>
            </p:nvSpPr>
            <p:spPr bwMode="auto">
              <a:xfrm>
                <a:off x="1898" y="1409"/>
                <a:ext cx="0" cy="1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527" name="Rectangle 204"/>
              <p:cNvSpPr>
                <a:spLocks noChangeArrowheads="1"/>
              </p:cNvSpPr>
              <p:nvPr/>
            </p:nvSpPr>
            <p:spPr bwMode="auto">
              <a:xfrm>
                <a:off x="2437" y="1409"/>
                <a:ext cx="5" cy="1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sp>
          <p:nvSpPr>
            <p:cNvPr id="6" name="Line 206"/>
            <p:cNvSpPr>
              <a:spLocks noChangeShapeType="1"/>
            </p:cNvSpPr>
            <p:nvPr/>
          </p:nvSpPr>
          <p:spPr bwMode="auto">
            <a:xfrm>
              <a:off x="2437" y="1409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" name="Rectangle 207"/>
            <p:cNvSpPr>
              <a:spLocks noChangeArrowheads="1"/>
            </p:cNvSpPr>
            <p:nvPr/>
          </p:nvSpPr>
          <p:spPr bwMode="auto">
            <a:xfrm>
              <a:off x="2943" y="1409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" name="Line 208"/>
            <p:cNvSpPr>
              <a:spLocks noChangeShapeType="1"/>
            </p:cNvSpPr>
            <p:nvPr/>
          </p:nvSpPr>
          <p:spPr bwMode="auto">
            <a:xfrm>
              <a:off x="2943" y="1409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" name="Rectangle 209"/>
            <p:cNvSpPr>
              <a:spLocks noChangeArrowheads="1"/>
            </p:cNvSpPr>
            <p:nvPr/>
          </p:nvSpPr>
          <p:spPr bwMode="auto">
            <a:xfrm>
              <a:off x="3549" y="1409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" name="Line 210"/>
            <p:cNvSpPr>
              <a:spLocks noChangeShapeType="1"/>
            </p:cNvSpPr>
            <p:nvPr/>
          </p:nvSpPr>
          <p:spPr bwMode="auto">
            <a:xfrm>
              <a:off x="3549" y="1409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4184" y="1409"/>
              <a:ext cx="5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" name="Line 212"/>
            <p:cNvSpPr>
              <a:spLocks noChangeShapeType="1"/>
            </p:cNvSpPr>
            <p:nvPr/>
          </p:nvSpPr>
          <p:spPr bwMode="auto">
            <a:xfrm>
              <a:off x="4184" y="1409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3" name="Rectangle 213"/>
            <p:cNvSpPr>
              <a:spLocks noChangeArrowheads="1"/>
            </p:cNvSpPr>
            <p:nvPr/>
          </p:nvSpPr>
          <p:spPr bwMode="auto">
            <a:xfrm>
              <a:off x="1408" y="1599"/>
              <a:ext cx="40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ΚΑΛΗ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1756" y="1599"/>
              <a:ext cx="8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215"/>
            <p:cNvSpPr>
              <a:spLocks noChangeArrowheads="1"/>
            </p:cNvSpPr>
            <p:nvPr/>
          </p:nvSpPr>
          <p:spPr bwMode="auto">
            <a:xfrm>
              <a:off x="2140" y="1599"/>
              <a:ext cx="11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2200" y="1599"/>
              <a:ext cx="8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217"/>
            <p:cNvSpPr>
              <a:spLocks noChangeArrowheads="1"/>
            </p:cNvSpPr>
            <p:nvPr/>
          </p:nvSpPr>
          <p:spPr bwMode="auto">
            <a:xfrm>
              <a:off x="2663" y="1599"/>
              <a:ext cx="11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7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218"/>
            <p:cNvSpPr>
              <a:spLocks noChangeArrowheads="1"/>
            </p:cNvSpPr>
            <p:nvPr/>
          </p:nvSpPr>
          <p:spPr bwMode="auto">
            <a:xfrm>
              <a:off x="2723" y="1599"/>
              <a:ext cx="8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3218" y="1599"/>
              <a:ext cx="11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20"/>
            <p:cNvSpPr>
              <a:spLocks noChangeArrowheads="1"/>
            </p:cNvSpPr>
            <p:nvPr/>
          </p:nvSpPr>
          <p:spPr bwMode="auto">
            <a:xfrm>
              <a:off x="3278" y="1599"/>
              <a:ext cx="8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21"/>
            <p:cNvSpPr>
              <a:spLocks noChangeArrowheads="1"/>
            </p:cNvSpPr>
            <p:nvPr/>
          </p:nvSpPr>
          <p:spPr bwMode="auto">
            <a:xfrm>
              <a:off x="3838" y="1599"/>
              <a:ext cx="11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22"/>
            <p:cNvSpPr>
              <a:spLocks noChangeArrowheads="1"/>
            </p:cNvSpPr>
            <p:nvPr/>
          </p:nvSpPr>
          <p:spPr bwMode="auto">
            <a:xfrm>
              <a:off x="3898" y="1599"/>
              <a:ext cx="8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3"/>
            <p:cNvSpPr>
              <a:spLocks noChangeArrowheads="1"/>
            </p:cNvSpPr>
            <p:nvPr/>
          </p:nvSpPr>
          <p:spPr bwMode="auto">
            <a:xfrm>
              <a:off x="1262" y="159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" name="Line 224"/>
            <p:cNvSpPr>
              <a:spLocks noChangeShapeType="1"/>
            </p:cNvSpPr>
            <p:nvPr/>
          </p:nvSpPr>
          <p:spPr bwMode="auto">
            <a:xfrm>
              <a:off x="1262" y="159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5" name="Line 225"/>
            <p:cNvSpPr>
              <a:spLocks noChangeShapeType="1"/>
            </p:cNvSpPr>
            <p:nvPr/>
          </p:nvSpPr>
          <p:spPr bwMode="auto">
            <a:xfrm>
              <a:off x="1262" y="159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6" name="Rectangle 226"/>
            <p:cNvSpPr>
              <a:spLocks noChangeArrowheads="1"/>
            </p:cNvSpPr>
            <p:nvPr/>
          </p:nvSpPr>
          <p:spPr bwMode="auto">
            <a:xfrm>
              <a:off x="1266" y="1593"/>
              <a:ext cx="63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7" name="Line 227"/>
            <p:cNvSpPr>
              <a:spLocks noChangeShapeType="1"/>
            </p:cNvSpPr>
            <p:nvPr/>
          </p:nvSpPr>
          <p:spPr bwMode="auto">
            <a:xfrm>
              <a:off x="1266" y="1593"/>
              <a:ext cx="6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8" name="Rectangle 228"/>
            <p:cNvSpPr>
              <a:spLocks noChangeArrowheads="1"/>
            </p:cNvSpPr>
            <p:nvPr/>
          </p:nvSpPr>
          <p:spPr bwMode="auto">
            <a:xfrm>
              <a:off x="1898" y="159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9" name="Line 229"/>
            <p:cNvSpPr>
              <a:spLocks noChangeShapeType="1"/>
            </p:cNvSpPr>
            <p:nvPr/>
          </p:nvSpPr>
          <p:spPr bwMode="auto">
            <a:xfrm>
              <a:off x="1898" y="159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0" name="Line 230"/>
            <p:cNvSpPr>
              <a:spLocks noChangeShapeType="1"/>
            </p:cNvSpPr>
            <p:nvPr/>
          </p:nvSpPr>
          <p:spPr bwMode="auto">
            <a:xfrm>
              <a:off x="1898" y="159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1" name="Rectangle 231"/>
            <p:cNvSpPr>
              <a:spLocks noChangeArrowheads="1"/>
            </p:cNvSpPr>
            <p:nvPr/>
          </p:nvSpPr>
          <p:spPr bwMode="auto">
            <a:xfrm>
              <a:off x="1902" y="1593"/>
              <a:ext cx="53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2" name="Line 232"/>
            <p:cNvSpPr>
              <a:spLocks noChangeShapeType="1"/>
            </p:cNvSpPr>
            <p:nvPr/>
          </p:nvSpPr>
          <p:spPr bwMode="auto">
            <a:xfrm>
              <a:off x="1902" y="1593"/>
              <a:ext cx="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3" name="Rectangle 233"/>
            <p:cNvSpPr>
              <a:spLocks noChangeArrowheads="1"/>
            </p:cNvSpPr>
            <p:nvPr/>
          </p:nvSpPr>
          <p:spPr bwMode="auto">
            <a:xfrm>
              <a:off x="2437" y="1593"/>
              <a:ext cx="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4" name="Line 234"/>
            <p:cNvSpPr>
              <a:spLocks noChangeShapeType="1"/>
            </p:cNvSpPr>
            <p:nvPr/>
          </p:nvSpPr>
          <p:spPr bwMode="auto">
            <a:xfrm>
              <a:off x="2437" y="1593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5" name="Line 235"/>
            <p:cNvSpPr>
              <a:spLocks noChangeShapeType="1"/>
            </p:cNvSpPr>
            <p:nvPr/>
          </p:nvSpPr>
          <p:spPr bwMode="auto">
            <a:xfrm>
              <a:off x="2437" y="159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6" name="Rectangle 236"/>
            <p:cNvSpPr>
              <a:spLocks noChangeArrowheads="1"/>
            </p:cNvSpPr>
            <p:nvPr/>
          </p:nvSpPr>
          <p:spPr bwMode="auto">
            <a:xfrm>
              <a:off x="2442" y="1593"/>
              <a:ext cx="50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7" name="Line 237"/>
            <p:cNvSpPr>
              <a:spLocks noChangeShapeType="1"/>
            </p:cNvSpPr>
            <p:nvPr/>
          </p:nvSpPr>
          <p:spPr bwMode="auto">
            <a:xfrm>
              <a:off x="2442" y="1593"/>
              <a:ext cx="5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8" name="Rectangle 238"/>
            <p:cNvSpPr>
              <a:spLocks noChangeArrowheads="1"/>
            </p:cNvSpPr>
            <p:nvPr/>
          </p:nvSpPr>
          <p:spPr bwMode="auto">
            <a:xfrm>
              <a:off x="2943" y="159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9" name="Line 239"/>
            <p:cNvSpPr>
              <a:spLocks noChangeShapeType="1"/>
            </p:cNvSpPr>
            <p:nvPr/>
          </p:nvSpPr>
          <p:spPr bwMode="auto">
            <a:xfrm>
              <a:off x="2943" y="159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0" name="Line 240"/>
            <p:cNvSpPr>
              <a:spLocks noChangeShapeType="1"/>
            </p:cNvSpPr>
            <p:nvPr/>
          </p:nvSpPr>
          <p:spPr bwMode="auto">
            <a:xfrm>
              <a:off x="2943" y="159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1" name="Rectangle 241"/>
            <p:cNvSpPr>
              <a:spLocks noChangeArrowheads="1"/>
            </p:cNvSpPr>
            <p:nvPr/>
          </p:nvSpPr>
          <p:spPr bwMode="auto">
            <a:xfrm>
              <a:off x="2947" y="1593"/>
              <a:ext cx="60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2" name="Line 242"/>
            <p:cNvSpPr>
              <a:spLocks noChangeShapeType="1"/>
            </p:cNvSpPr>
            <p:nvPr/>
          </p:nvSpPr>
          <p:spPr bwMode="auto">
            <a:xfrm>
              <a:off x="2947" y="1593"/>
              <a:ext cx="6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3" name="Rectangle 243"/>
            <p:cNvSpPr>
              <a:spLocks noChangeArrowheads="1"/>
            </p:cNvSpPr>
            <p:nvPr/>
          </p:nvSpPr>
          <p:spPr bwMode="auto">
            <a:xfrm>
              <a:off x="3549" y="159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4" name="Line 244"/>
            <p:cNvSpPr>
              <a:spLocks noChangeShapeType="1"/>
            </p:cNvSpPr>
            <p:nvPr/>
          </p:nvSpPr>
          <p:spPr bwMode="auto">
            <a:xfrm>
              <a:off x="3549" y="159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5" name="Line 245"/>
            <p:cNvSpPr>
              <a:spLocks noChangeShapeType="1"/>
            </p:cNvSpPr>
            <p:nvPr/>
          </p:nvSpPr>
          <p:spPr bwMode="auto">
            <a:xfrm>
              <a:off x="3549" y="159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6" name="Rectangle 246"/>
            <p:cNvSpPr>
              <a:spLocks noChangeArrowheads="1"/>
            </p:cNvSpPr>
            <p:nvPr/>
          </p:nvSpPr>
          <p:spPr bwMode="auto">
            <a:xfrm>
              <a:off x="3553" y="1593"/>
              <a:ext cx="63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7" name="Line 247"/>
            <p:cNvSpPr>
              <a:spLocks noChangeShapeType="1"/>
            </p:cNvSpPr>
            <p:nvPr/>
          </p:nvSpPr>
          <p:spPr bwMode="auto">
            <a:xfrm>
              <a:off x="3553" y="1593"/>
              <a:ext cx="6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8" name="Rectangle 248"/>
            <p:cNvSpPr>
              <a:spLocks noChangeArrowheads="1"/>
            </p:cNvSpPr>
            <p:nvPr/>
          </p:nvSpPr>
          <p:spPr bwMode="auto">
            <a:xfrm>
              <a:off x="4184" y="1593"/>
              <a:ext cx="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9" name="Line 249"/>
            <p:cNvSpPr>
              <a:spLocks noChangeShapeType="1"/>
            </p:cNvSpPr>
            <p:nvPr/>
          </p:nvSpPr>
          <p:spPr bwMode="auto">
            <a:xfrm>
              <a:off x="4184" y="1593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0" name="Line 250"/>
            <p:cNvSpPr>
              <a:spLocks noChangeShapeType="1"/>
            </p:cNvSpPr>
            <p:nvPr/>
          </p:nvSpPr>
          <p:spPr bwMode="auto">
            <a:xfrm>
              <a:off x="4184" y="159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1" name="Rectangle 251"/>
            <p:cNvSpPr>
              <a:spLocks noChangeArrowheads="1"/>
            </p:cNvSpPr>
            <p:nvPr/>
          </p:nvSpPr>
          <p:spPr bwMode="auto">
            <a:xfrm>
              <a:off x="1262" y="1597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2" name="Line 252"/>
            <p:cNvSpPr>
              <a:spLocks noChangeShapeType="1"/>
            </p:cNvSpPr>
            <p:nvPr/>
          </p:nvSpPr>
          <p:spPr bwMode="auto">
            <a:xfrm>
              <a:off x="1262" y="1597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3" name="Rectangle 253"/>
            <p:cNvSpPr>
              <a:spLocks noChangeArrowheads="1"/>
            </p:cNvSpPr>
            <p:nvPr/>
          </p:nvSpPr>
          <p:spPr bwMode="auto">
            <a:xfrm>
              <a:off x="1898" y="1597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4" name="Line 254"/>
            <p:cNvSpPr>
              <a:spLocks noChangeShapeType="1"/>
            </p:cNvSpPr>
            <p:nvPr/>
          </p:nvSpPr>
          <p:spPr bwMode="auto">
            <a:xfrm>
              <a:off x="1898" y="1597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5" name="Rectangle 255"/>
            <p:cNvSpPr>
              <a:spLocks noChangeArrowheads="1"/>
            </p:cNvSpPr>
            <p:nvPr/>
          </p:nvSpPr>
          <p:spPr bwMode="auto">
            <a:xfrm>
              <a:off x="2437" y="1597"/>
              <a:ext cx="5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" name="Line 256"/>
            <p:cNvSpPr>
              <a:spLocks noChangeShapeType="1"/>
            </p:cNvSpPr>
            <p:nvPr/>
          </p:nvSpPr>
          <p:spPr bwMode="auto">
            <a:xfrm>
              <a:off x="2437" y="1597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7" name="Rectangle 257"/>
            <p:cNvSpPr>
              <a:spLocks noChangeArrowheads="1"/>
            </p:cNvSpPr>
            <p:nvPr/>
          </p:nvSpPr>
          <p:spPr bwMode="auto">
            <a:xfrm>
              <a:off x="2943" y="1597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8" name="Line 258"/>
            <p:cNvSpPr>
              <a:spLocks noChangeShapeType="1"/>
            </p:cNvSpPr>
            <p:nvPr/>
          </p:nvSpPr>
          <p:spPr bwMode="auto">
            <a:xfrm>
              <a:off x="2943" y="1597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9" name="Rectangle 259"/>
            <p:cNvSpPr>
              <a:spLocks noChangeArrowheads="1"/>
            </p:cNvSpPr>
            <p:nvPr/>
          </p:nvSpPr>
          <p:spPr bwMode="auto">
            <a:xfrm>
              <a:off x="3549" y="1597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0" name="Line 260"/>
            <p:cNvSpPr>
              <a:spLocks noChangeShapeType="1"/>
            </p:cNvSpPr>
            <p:nvPr/>
          </p:nvSpPr>
          <p:spPr bwMode="auto">
            <a:xfrm>
              <a:off x="3549" y="1597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1" name="Rectangle 261"/>
            <p:cNvSpPr>
              <a:spLocks noChangeArrowheads="1"/>
            </p:cNvSpPr>
            <p:nvPr/>
          </p:nvSpPr>
          <p:spPr bwMode="auto">
            <a:xfrm>
              <a:off x="4184" y="1597"/>
              <a:ext cx="5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2" name="Line 262"/>
            <p:cNvSpPr>
              <a:spLocks noChangeShapeType="1"/>
            </p:cNvSpPr>
            <p:nvPr/>
          </p:nvSpPr>
          <p:spPr bwMode="auto">
            <a:xfrm>
              <a:off x="4184" y="1597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3" name="Rectangle 263"/>
            <p:cNvSpPr>
              <a:spLocks noChangeArrowheads="1"/>
            </p:cNvSpPr>
            <p:nvPr/>
          </p:nvSpPr>
          <p:spPr bwMode="auto">
            <a:xfrm>
              <a:off x="1357" y="1787"/>
              <a:ext cx="51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ΜΕΤΡΙΑ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2" name="Rectangle 264"/>
            <p:cNvSpPr>
              <a:spLocks noChangeArrowheads="1"/>
            </p:cNvSpPr>
            <p:nvPr/>
          </p:nvSpPr>
          <p:spPr bwMode="auto">
            <a:xfrm>
              <a:off x="1806" y="1787"/>
              <a:ext cx="8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3" name="Rectangle 265"/>
            <p:cNvSpPr>
              <a:spLocks noChangeArrowheads="1"/>
            </p:cNvSpPr>
            <p:nvPr/>
          </p:nvSpPr>
          <p:spPr bwMode="auto">
            <a:xfrm>
              <a:off x="2140" y="1787"/>
              <a:ext cx="11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6" name="Rectangle 266"/>
            <p:cNvSpPr>
              <a:spLocks noChangeArrowheads="1"/>
            </p:cNvSpPr>
            <p:nvPr/>
          </p:nvSpPr>
          <p:spPr bwMode="auto">
            <a:xfrm>
              <a:off x="2200" y="1787"/>
              <a:ext cx="8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7" name="Rectangle 267"/>
            <p:cNvSpPr>
              <a:spLocks noChangeArrowheads="1"/>
            </p:cNvSpPr>
            <p:nvPr/>
          </p:nvSpPr>
          <p:spPr bwMode="auto">
            <a:xfrm>
              <a:off x="2663" y="1787"/>
              <a:ext cx="11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8" name="Rectangle 268"/>
            <p:cNvSpPr>
              <a:spLocks noChangeArrowheads="1"/>
            </p:cNvSpPr>
            <p:nvPr/>
          </p:nvSpPr>
          <p:spPr bwMode="auto">
            <a:xfrm>
              <a:off x="2723" y="1787"/>
              <a:ext cx="8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9" name="Rectangle 269"/>
            <p:cNvSpPr>
              <a:spLocks noChangeArrowheads="1"/>
            </p:cNvSpPr>
            <p:nvPr/>
          </p:nvSpPr>
          <p:spPr bwMode="auto">
            <a:xfrm>
              <a:off x="3218" y="1787"/>
              <a:ext cx="11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0" name="Rectangle 270"/>
            <p:cNvSpPr>
              <a:spLocks noChangeArrowheads="1"/>
            </p:cNvSpPr>
            <p:nvPr/>
          </p:nvSpPr>
          <p:spPr bwMode="auto">
            <a:xfrm>
              <a:off x="3278" y="1787"/>
              <a:ext cx="8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1" name="Rectangle 271"/>
            <p:cNvSpPr>
              <a:spLocks noChangeArrowheads="1"/>
            </p:cNvSpPr>
            <p:nvPr/>
          </p:nvSpPr>
          <p:spPr bwMode="auto">
            <a:xfrm>
              <a:off x="3838" y="1787"/>
              <a:ext cx="11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2" name="Rectangle 272"/>
            <p:cNvSpPr>
              <a:spLocks noChangeArrowheads="1"/>
            </p:cNvSpPr>
            <p:nvPr/>
          </p:nvSpPr>
          <p:spPr bwMode="auto">
            <a:xfrm>
              <a:off x="3898" y="1787"/>
              <a:ext cx="8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3" name="Rectangle 273"/>
            <p:cNvSpPr>
              <a:spLocks noChangeArrowheads="1"/>
            </p:cNvSpPr>
            <p:nvPr/>
          </p:nvSpPr>
          <p:spPr bwMode="auto">
            <a:xfrm>
              <a:off x="1262" y="178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04" name="Line 274"/>
            <p:cNvSpPr>
              <a:spLocks noChangeShapeType="1"/>
            </p:cNvSpPr>
            <p:nvPr/>
          </p:nvSpPr>
          <p:spPr bwMode="auto">
            <a:xfrm>
              <a:off x="1262" y="1781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05" name="Line 275"/>
            <p:cNvSpPr>
              <a:spLocks noChangeShapeType="1"/>
            </p:cNvSpPr>
            <p:nvPr/>
          </p:nvSpPr>
          <p:spPr bwMode="auto">
            <a:xfrm>
              <a:off x="1262" y="178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06" name="Rectangle 276"/>
            <p:cNvSpPr>
              <a:spLocks noChangeArrowheads="1"/>
            </p:cNvSpPr>
            <p:nvPr/>
          </p:nvSpPr>
          <p:spPr bwMode="auto">
            <a:xfrm>
              <a:off x="1266" y="1781"/>
              <a:ext cx="63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07" name="Line 277"/>
            <p:cNvSpPr>
              <a:spLocks noChangeShapeType="1"/>
            </p:cNvSpPr>
            <p:nvPr/>
          </p:nvSpPr>
          <p:spPr bwMode="auto">
            <a:xfrm>
              <a:off x="1266" y="1781"/>
              <a:ext cx="6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08" name="Rectangle 278"/>
            <p:cNvSpPr>
              <a:spLocks noChangeArrowheads="1"/>
            </p:cNvSpPr>
            <p:nvPr/>
          </p:nvSpPr>
          <p:spPr bwMode="auto">
            <a:xfrm>
              <a:off x="1898" y="178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09" name="Line 279"/>
            <p:cNvSpPr>
              <a:spLocks noChangeShapeType="1"/>
            </p:cNvSpPr>
            <p:nvPr/>
          </p:nvSpPr>
          <p:spPr bwMode="auto">
            <a:xfrm>
              <a:off x="1898" y="1781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10" name="Line 280"/>
            <p:cNvSpPr>
              <a:spLocks noChangeShapeType="1"/>
            </p:cNvSpPr>
            <p:nvPr/>
          </p:nvSpPr>
          <p:spPr bwMode="auto">
            <a:xfrm>
              <a:off x="1898" y="178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11" name="Rectangle 281"/>
            <p:cNvSpPr>
              <a:spLocks noChangeArrowheads="1"/>
            </p:cNvSpPr>
            <p:nvPr/>
          </p:nvSpPr>
          <p:spPr bwMode="auto">
            <a:xfrm>
              <a:off x="1902" y="1781"/>
              <a:ext cx="53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12" name="Line 282"/>
            <p:cNvSpPr>
              <a:spLocks noChangeShapeType="1"/>
            </p:cNvSpPr>
            <p:nvPr/>
          </p:nvSpPr>
          <p:spPr bwMode="auto">
            <a:xfrm>
              <a:off x="1902" y="1781"/>
              <a:ext cx="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13" name="Rectangle 283"/>
            <p:cNvSpPr>
              <a:spLocks noChangeArrowheads="1"/>
            </p:cNvSpPr>
            <p:nvPr/>
          </p:nvSpPr>
          <p:spPr bwMode="auto">
            <a:xfrm>
              <a:off x="2437" y="1781"/>
              <a:ext cx="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14" name="Line 284"/>
            <p:cNvSpPr>
              <a:spLocks noChangeShapeType="1"/>
            </p:cNvSpPr>
            <p:nvPr/>
          </p:nvSpPr>
          <p:spPr bwMode="auto">
            <a:xfrm>
              <a:off x="2437" y="1781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15" name="Line 285"/>
            <p:cNvSpPr>
              <a:spLocks noChangeShapeType="1"/>
            </p:cNvSpPr>
            <p:nvPr/>
          </p:nvSpPr>
          <p:spPr bwMode="auto">
            <a:xfrm>
              <a:off x="2437" y="178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16" name="Rectangle 286"/>
            <p:cNvSpPr>
              <a:spLocks noChangeArrowheads="1"/>
            </p:cNvSpPr>
            <p:nvPr/>
          </p:nvSpPr>
          <p:spPr bwMode="auto">
            <a:xfrm>
              <a:off x="2442" y="1781"/>
              <a:ext cx="50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17" name="Line 287"/>
            <p:cNvSpPr>
              <a:spLocks noChangeShapeType="1"/>
            </p:cNvSpPr>
            <p:nvPr/>
          </p:nvSpPr>
          <p:spPr bwMode="auto">
            <a:xfrm>
              <a:off x="2442" y="1781"/>
              <a:ext cx="5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18" name="Rectangle 288"/>
            <p:cNvSpPr>
              <a:spLocks noChangeArrowheads="1"/>
            </p:cNvSpPr>
            <p:nvPr/>
          </p:nvSpPr>
          <p:spPr bwMode="auto">
            <a:xfrm>
              <a:off x="2943" y="178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19" name="Line 289"/>
            <p:cNvSpPr>
              <a:spLocks noChangeShapeType="1"/>
            </p:cNvSpPr>
            <p:nvPr/>
          </p:nvSpPr>
          <p:spPr bwMode="auto">
            <a:xfrm>
              <a:off x="2943" y="1781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20" name="Line 290"/>
            <p:cNvSpPr>
              <a:spLocks noChangeShapeType="1"/>
            </p:cNvSpPr>
            <p:nvPr/>
          </p:nvSpPr>
          <p:spPr bwMode="auto">
            <a:xfrm>
              <a:off x="2943" y="178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21" name="Rectangle 291"/>
            <p:cNvSpPr>
              <a:spLocks noChangeArrowheads="1"/>
            </p:cNvSpPr>
            <p:nvPr/>
          </p:nvSpPr>
          <p:spPr bwMode="auto">
            <a:xfrm>
              <a:off x="2947" y="1781"/>
              <a:ext cx="60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22" name="Line 292"/>
            <p:cNvSpPr>
              <a:spLocks noChangeShapeType="1"/>
            </p:cNvSpPr>
            <p:nvPr/>
          </p:nvSpPr>
          <p:spPr bwMode="auto">
            <a:xfrm>
              <a:off x="2947" y="1781"/>
              <a:ext cx="6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23" name="Rectangle 293"/>
            <p:cNvSpPr>
              <a:spLocks noChangeArrowheads="1"/>
            </p:cNvSpPr>
            <p:nvPr/>
          </p:nvSpPr>
          <p:spPr bwMode="auto">
            <a:xfrm>
              <a:off x="3549" y="178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24" name="Line 294"/>
            <p:cNvSpPr>
              <a:spLocks noChangeShapeType="1"/>
            </p:cNvSpPr>
            <p:nvPr/>
          </p:nvSpPr>
          <p:spPr bwMode="auto">
            <a:xfrm>
              <a:off x="3549" y="1781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25" name="Line 295"/>
            <p:cNvSpPr>
              <a:spLocks noChangeShapeType="1"/>
            </p:cNvSpPr>
            <p:nvPr/>
          </p:nvSpPr>
          <p:spPr bwMode="auto">
            <a:xfrm>
              <a:off x="3549" y="178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26" name="Rectangle 296"/>
            <p:cNvSpPr>
              <a:spLocks noChangeArrowheads="1"/>
            </p:cNvSpPr>
            <p:nvPr/>
          </p:nvSpPr>
          <p:spPr bwMode="auto">
            <a:xfrm>
              <a:off x="3553" y="1781"/>
              <a:ext cx="63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27" name="Line 297"/>
            <p:cNvSpPr>
              <a:spLocks noChangeShapeType="1"/>
            </p:cNvSpPr>
            <p:nvPr/>
          </p:nvSpPr>
          <p:spPr bwMode="auto">
            <a:xfrm>
              <a:off x="3553" y="1781"/>
              <a:ext cx="6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28" name="Rectangle 298"/>
            <p:cNvSpPr>
              <a:spLocks noChangeArrowheads="1"/>
            </p:cNvSpPr>
            <p:nvPr/>
          </p:nvSpPr>
          <p:spPr bwMode="auto">
            <a:xfrm>
              <a:off x="4184" y="1781"/>
              <a:ext cx="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29" name="Line 299"/>
            <p:cNvSpPr>
              <a:spLocks noChangeShapeType="1"/>
            </p:cNvSpPr>
            <p:nvPr/>
          </p:nvSpPr>
          <p:spPr bwMode="auto">
            <a:xfrm>
              <a:off x="4184" y="1781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30" name="Line 300"/>
            <p:cNvSpPr>
              <a:spLocks noChangeShapeType="1"/>
            </p:cNvSpPr>
            <p:nvPr/>
          </p:nvSpPr>
          <p:spPr bwMode="auto">
            <a:xfrm>
              <a:off x="4184" y="1781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31" name="Rectangle 301"/>
            <p:cNvSpPr>
              <a:spLocks noChangeArrowheads="1"/>
            </p:cNvSpPr>
            <p:nvPr/>
          </p:nvSpPr>
          <p:spPr bwMode="auto">
            <a:xfrm>
              <a:off x="1262" y="1785"/>
              <a:ext cx="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32" name="Line 302"/>
            <p:cNvSpPr>
              <a:spLocks noChangeShapeType="1"/>
            </p:cNvSpPr>
            <p:nvPr/>
          </p:nvSpPr>
          <p:spPr bwMode="auto">
            <a:xfrm>
              <a:off x="1262" y="1785"/>
              <a:ext cx="0" cy="1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33" name="Rectangle 303"/>
            <p:cNvSpPr>
              <a:spLocks noChangeArrowheads="1"/>
            </p:cNvSpPr>
            <p:nvPr/>
          </p:nvSpPr>
          <p:spPr bwMode="auto">
            <a:xfrm>
              <a:off x="1898" y="1785"/>
              <a:ext cx="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34" name="Line 304"/>
            <p:cNvSpPr>
              <a:spLocks noChangeShapeType="1"/>
            </p:cNvSpPr>
            <p:nvPr/>
          </p:nvSpPr>
          <p:spPr bwMode="auto">
            <a:xfrm>
              <a:off x="1898" y="1785"/>
              <a:ext cx="0" cy="1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35" name="Rectangle 305"/>
            <p:cNvSpPr>
              <a:spLocks noChangeArrowheads="1"/>
            </p:cNvSpPr>
            <p:nvPr/>
          </p:nvSpPr>
          <p:spPr bwMode="auto">
            <a:xfrm>
              <a:off x="2437" y="1785"/>
              <a:ext cx="5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36" name="Line 306"/>
            <p:cNvSpPr>
              <a:spLocks noChangeShapeType="1"/>
            </p:cNvSpPr>
            <p:nvPr/>
          </p:nvSpPr>
          <p:spPr bwMode="auto">
            <a:xfrm>
              <a:off x="2437" y="1785"/>
              <a:ext cx="0" cy="1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37" name="Rectangle 307"/>
            <p:cNvSpPr>
              <a:spLocks noChangeArrowheads="1"/>
            </p:cNvSpPr>
            <p:nvPr/>
          </p:nvSpPr>
          <p:spPr bwMode="auto">
            <a:xfrm>
              <a:off x="2943" y="1785"/>
              <a:ext cx="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38" name="Line 308"/>
            <p:cNvSpPr>
              <a:spLocks noChangeShapeType="1"/>
            </p:cNvSpPr>
            <p:nvPr/>
          </p:nvSpPr>
          <p:spPr bwMode="auto">
            <a:xfrm>
              <a:off x="2943" y="1785"/>
              <a:ext cx="0" cy="1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39" name="Rectangle 309"/>
            <p:cNvSpPr>
              <a:spLocks noChangeArrowheads="1"/>
            </p:cNvSpPr>
            <p:nvPr/>
          </p:nvSpPr>
          <p:spPr bwMode="auto">
            <a:xfrm>
              <a:off x="3549" y="1785"/>
              <a:ext cx="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40" name="Line 310"/>
            <p:cNvSpPr>
              <a:spLocks noChangeShapeType="1"/>
            </p:cNvSpPr>
            <p:nvPr/>
          </p:nvSpPr>
          <p:spPr bwMode="auto">
            <a:xfrm>
              <a:off x="3549" y="1785"/>
              <a:ext cx="0" cy="1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41" name="Rectangle 311"/>
            <p:cNvSpPr>
              <a:spLocks noChangeArrowheads="1"/>
            </p:cNvSpPr>
            <p:nvPr/>
          </p:nvSpPr>
          <p:spPr bwMode="auto">
            <a:xfrm>
              <a:off x="4184" y="1785"/>
              <a:ext cx="5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42" name="Line 312"/>
            <p:cNvSpPr>
              <a:spLocks noChangeShapeType="1"/>
            </p:cNvSpPr>
            <p:nvPr/>
          </p:nvSpPr>
          <p:spPr bwMode="auto">
            <a:xfrm>
              <a:off x="4184" y="1785"/>
              <a:ext cx="0" cy="1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43" name="Rectangle 313"/>
            <p:cNvSpPr>
              <a:spLocks noChangeArrowheads="1"/>
            </p:cNvSpPr>
            <p:nvPr/>
          </p:nvSpPr>
          <p:spPr bwMode="auto">
            <a:xfrm>
              <a:off x="1408" y="1963"/>
              <a:ext cx="40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ΚΑΚΗ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4" name="Rectangle 314"/>
            <p:cNvSpPr>
              <a:spLocks noChangeArrowheads="1"/>
            </p:cNvSpPr>
            <p:nvPr/>
          </p:nvSpPr>
          <p:spPr bwMode="auto">
            <a:xfrm>
              <a:off x="1756" y="1963"/>
              <a:ext cx="8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5" name="Rectangle 315"/>
            <p:cNvSpPr>
              <a:spLocks noChangeArrowheads="1"/>
            </p:cNvSpPr>
            <p:nvPr/>
          </p:nvSpPr>
          <p:spPr bwMode="auto">
            <a:xfrm>
              <a:off x="2140" y="1963"/>
              <a:ext cx="11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6" name="Rectangle 316"/>
            <p:cNvSpPr>
              <a:spLocks noChangeArrowheads="1"/>
            </p:cNvSpPr>
            <p:nvPr/>
          </p:nvSpPr>
          <p:spPr bwMode="auto">
            <a:xfrm>
              <a:off x="2200" y="1963"/>
              <a:ext cx="8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7" name="Rectangle 317"/>
            <p:cNvSpPr>
              <a:spLocks noChangeArrowheads="1"/>
            </p:cNvSpPr>
            <p:nvPr/>
          </p:nvSpPr>
          <p:spPr bwMode="auto">
            <a:xfrm>
              <a:off x="2663" y="1963"/>
              <a:ext cx="11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8" name="Rectangle 318"/>
            <p:cNvSpPr>
              <a:spLocks noChangeArrowheads="1"/>
            </p:cNvSpPr>
            <p:nvPr/>
          </p:nvSpPr>
          <p:spPr bwMode="auto">
            <a:xfrm>
              <a:off x="2723" y="1963"/>
              <a:ext cx="8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9" name="Rectangle 319"/>
            <p:cNvSpPr>
              <a:spLocks noChangeArrowheads="1"/>
            </p:cNvSpPr>
            <p:nvPr/>
          </p:nvSpPr>
          <p:spPr bwMode="auto">
            <a:xfrm>
              <a:off x="3218" y="1963"/>
              <a:ext cx="11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0" name="Rectangle 320"/>
            <p:cNvSpPr>
              <a:spLocks noChangeArrowheads="1"/>
            </p:cNvSpPr>
            <p:nvPr/>
          </p:nvSpPr>
          <p:spPr bwMode="auto">
            <a:xfrm>
              <a:off x="3278" y="1963"/>
              <a:ext cx="8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1" name="Rectangle 321"/>
            <p:cNvSpPr>
              <a:spLocks noChangeArrowheads="1"/>
            </p:cNvSpPr>
            <p:nvPr/>
          </p:nvSpPr>
          <p:spPr bwMode="auto">
            <a:xfrm>
              <a:off x="3838" y="1963"/>
              <a:ext cx="11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2" name="Rectangle 322"/>
            <p:cNvSpPr>
              <a:spLocks noChangeArrowheads="1"/>
            </p:cNvSpPr>
            <p:nvPr/>
          </p:nvSpPr>
          <p:spPr bwMode="auto">
            <a:xfrm>
              <a:off x="3898" y="1963"/>
              <a:ext cx="8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53" name="Rectangle 323"/>
            <p:cNvSpPr>
              <a:spLocks noChangeArrowheads="1"/>
            </p:cNvSpPr>
            <p:nvPr/>
          </p:nvSpPr>
          <p:spPr bwMode="auto">
            <a:xfrm>
              <a:off x="1262" y="1957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54" name="Line 324"/>
            <p:cNvSpPr>
              <a:spLocks noChangeShapeType="1"/>
            </p:cNvSpPr>
            <p:nvPr/>
          </p:nvSpPr>
          <p:spPr bwMode="auto">
            <a:xfrm>
              <a:off x="1262" y="1957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55" name="Line 325"/>
            <p:cNvSpPr>
              <a:spLocks noChangeShapeType="1"/>
            </p:cNvSpPr>
            <p:nvPr/>
          </p:nvSpPr>
          <p:spPr bwMode="auto">
            <a:xfrm>
              <a:off x="1262" y="1957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56" name="Rectangle 326"/>
            <p:cNvSpPr>
              <a:spLocks noChangeArrowheads="1"/>
            </p:cNvSpPr>
            <p:nvPr/>
          </p:nvSpPr>
          <p:spPr bwMode="auto">
            <a:xfrm>
              <a:off x="1266" y="1957"/>
              <a:ext cx="63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57" name="Line 327"/>
            <p:cNvSpPr>
              <a:spLocks noChangeShapeType="1"/>
            </p:cNvSpPr>
            <p:nvPr/>
          </p:nvSpPr>
          <p:spPr bwMode="auto">
            <a:xfrm>
              <a:off x="1266" y="1957"/>
              <a:ext cx="6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58" name="Rectangle 328"/>
            <p:cNvSpPr>
              <a:spLocks noChangeArrowheads="1"/>
            </p:cNvSpPr>
            <p:nvPr/>
          </p:nvSpPr>
          <p:spPr bwMode="auto">
            <a:xfrm>
              <a:off x="1898" y="1957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59" name="Line 329"/>
            <p:cNvSpPr>
              <a:spLocks noChangeShapeType="1"/>
            </p:cNvSpPr>
            <p:nvPr/>
          </p:nvSpPr>
          <p:spPr bwMode="auto">
            <a:xfrm>
              <a:off x="1898" y="1957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60" name="Line 330"/>
            <p:cNvSpPr>
              <a:spLocks noChangeShapeType="1"/>
            </p:cNvSpPr>
            <p:nvPr/>
          </p:nvSpPr>
          <p:spPr bwMode="auto">
            <a:xfrm>
              <a:off x="1898" y="1957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61" name="Rectangle 331"/>
            <p:cNvSpPr>
              <a:spLocks noChangeArrowheads="1"/>
            </p:cNvSpPr>
            <p:nvPr/>
          </p:nvSpPr>
          <p:spPr bwMode="auto">
            <a:xfrm>
              <a:off x="1902" y="1957"/>
              <a:ext cx="53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62" name="Line 332"/>
            <p:cNvSpPr>
              <a:spLocks noChangeShapeType="1"/>
            </p:cNvSpPr>
            <p:nvPr/>
          </p:nvSpPr>
          <p:spPr bwMode="auto">
            <a:xfrm>
              <a:off x="1902" y="1957"/>
              <a:ext cx="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63" name="Rectangle 333"/>
            <p:cNvSpPr>
              <a:spLocks noChangeArrowheads="1"/>
            </p:cNvSpPr>
            <p:nvPr/>
          </p:nvSpPr>
          <p:spPr bwMode="auto">
            <a:xfrm>
              <a:off x="2437" y="1957"/>
              <a:ext cx="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64" name="Line 334"/>
            <p:cNvSpPr>
              <a:spLocks noChangeShapeType="1"/>
            </p:cNvSpPr>
            <p:nvPr/>
          </p:nvSpPr>
          <p:spPr bwMode="auto">
            <a:xfrm>
              <a:off x="2437" y="1957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65" name="Line 335"/>
            <p:cNvSpPr>
              <a:spLocks noChangeShapeType="1"/>
            </p:cNvSpPr>
            <p:nvPr/>
          </p:nvSpPr>
          <p:spPr bwMode="auto">
            <a:xfrm>
              <a:off x="2437" y="1957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66" name="Rectangle 336"/>
            <p:cNvSpPr>
              <a:spLocks noChangeArrowheads="1"/>
            </p:cNvSpPr>
            <p:nvPr/>
          </p:nvSpPr>
          <p:spPr bwMode="auto">
            <a:xfrm>
              <a:off x="2442" y="1957"/>
              <a:ext cx="50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67" name="Line 337"/>
            <p:cNvSpPr>
              <a:spLocks noChangeShapeType="1"/>
            </p:cNvSpPr>
            <p:nvPr/>
          </p:nvSpPr>
          <p:spPr bwMode="auto">
            <a:xfrm>
              <a:off x="2442" y="1957"/>
              <a:ext cx="5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68" name="Rectangle 338"/>
            <p:cNvSpPr>
              <a:spLocks noChangeArrowheads="1"/>
            </p:cNvSpPr>
            <p:nvPr/>
          </p:nvSpPr>
          <p:spPr bwMode="auto">
            <a:xfrm>
              <a:off x="2943" y="1957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69" name="Line 339"/>
            <p:cNvSpPr>
              <a:spLocks noChangeShapeType="1"/>
            </p:cNvSpPr>
            <p:nvPr/>
          </p:nvSpPr>
          <p:spPr bwMode="auto">
            <a:xfrm>
              <a:off x="2943" y="1957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70" name="Line 340"/>
            <p:cNvSpPr>
              <a:spLocks noChangeShapeType="1"/>
            </p:cNvSpPr>
            <p:nvPr/>
          </p:nvSpPr>
          <p:spPr bwMode="auto">
            <a:xfrm>
              <a:off x="2943" y="1957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71" name="Rectangle 341"/>
            <p:cNvSpPr>
              <a:spLocks noChangeArrowheads="1"/>
            </p:cNvSpPr>
            <p:nvPr/>
          </p:nvSpPr>
          <p:spPr bwMode="auto">
            <a:xfrm>
              <a:off x="2947" y="1957"/>
              <a:ext cx="60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72" name="Line 342"/>
            <p:cNvSpPr>
              <a:spLocks noChangeShapeType="1"/>
            </p:cNvSpPr>
            <p:nvPr/>
          </p:nvSpPr>
          <p:spPr bwMode="auto">
            <a:xfrm>
              <a:off x="2947" y="1957"/>
              <a:ext cx="6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73" name="Rectangle 343"/>
            <p:cNvSpPr>
              <a:spLocks noChangeArrowheads="1"/>
            </p:cNvSpPr>
            <p:nvPr/>
          </p:nvSpPr>
          <p:spPr bwMode="auto">
            <a:xfrm>
              <a:off x="3549" y="1957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74" name="Line 344"/>
            <p:cNvSpPr>
              <a:spLocks noChangeShapeType="1"/>
            </p:cNvSpPr>
            <p:nvPr/>
          </p:nvSpPr>
          <p:spPr bwMode="auto">
            <a:xfrm>
              <a:off x="3549" y="1957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75" name="Line 345"/>
            <p:cNvSpPr>
              <a:spLocks noChangeShapeType="1"/>
            </p:cNvSpPr>
            <p:nvPr/>
          </p:nvSpPr>
          <p:spPr bwMode="auto">
            <a:xfrm>
              <a:off x="3549" y="1957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76" name="Rectangle 346"/>
            <p:cNvSpPr>
              <a:spLocks noChangeArrowheads="1"/>
            </p:cNvSpPr>
            <p:nvPr/>
          </p:nvSpPr>
          <p:spPr bwMode="auto">
            <a:xfrm>
              <a:off x="3553" y="1957"/>
              <a:ext cx="63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77" name="Line 347"/>
            <p:cNvSpPr>
              <a:spLocks noChangeShapeType="1"/>
            </p:cNvSpPr>
            <p:nvPr/>
          </p:nvSpPr>
          <p:spPr bwMode="auto">
            <a:xfrm>
              <a:off x="3553" y="1957"/>
              <a:ext cx="6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78" name="Rectangle 348"/>
            <p:cNvSpPr>
              <a:spLocks noChangeArrowheads="1"/>
            </p:cNvSpPr>
            <p:nvPr/>
          </p:nvSpPr>
          <p:spPr bwMode="auto">
            <a:xfrm>
              <a:off x="4184" y="1957"/>
              <a:ext cx="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79" name="Line 349"/>
            <p:cNvSpPr>
              <a:spLocks noChangeShapeType="1"/>
            </p:cNvSpPr>
            <p:nvPr/>
          </p:nvSpPr>
          <p:spPr bwMode="auto">
            <a:xfrm>
              <a:off x="4184" y="1957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80" name="Line 350"/>
            <p:cNvSpPr>
              <a:spLocks noChangeShapeType="1"/>
            </p:cNvSpPr>
            <p:nvPr/>
          </p:nvSpPr>
          <p:spPr bwMode="auto">
            <a:xfrm>
              <a:off x="4184" y="1957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81" name="Rectangle 351"/>
            <p:cNvSpPr>
              <a:spLocks noChangeArrowheads="1"/>
            </p:cNvSpPr>
            <p:nvPr/>
          </p:nvSpPr>
          <p:spPr bwMode="auto">
            <a:xfrm>
              <a:off x="1262" y="1961"/>
              <a:ext cx="4" cy="1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82" name="Line 352"/>
            <p:cNvSpPr>
              <a:spLocks noChangeShapeType="1"/>
            </p:cNvSpPr>
            <p:nvPr/>
          </p:nvSpPr>
          <p:spPr bwMode="auto">
            <a:xfrm>
              <a:off x="1262" y="1961"/>
              <a:ext cx="0" cy="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83" name="Rectangle 353"/>
            <p:cNvSpPr>
              <a:spLocks noChangeArrowheads="1"/>
            </p:cNvSpPr>
            <p:nvPr/>
          </p:nvSpPr>
          <p:spPr bwMode="auto">
            <a:xfrm>
              <a:off x="1262" y="2156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84" name="Line 354"/>
            <p:cNvSpPr>
              <a:spLocks noChangeShapeType="1"/>
            </p:cNvSpPr>
            <p:nvPr/>
          </p:nvSpPr>
          <p:spPr bwMode="auto">
            <a:xfrm>
              <a:off x="1262" y="2156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85" name="Line 355"/>
            <p:cNvSpPr>
              <a:spLocks noChangeShapeType="1"/>
            </p:cNvSpPr>
            <p:nvPr/>
          </p:nvSpPr>
          <p:spPr bwMode="auto">
            <a:xfrm>
              <a:off x="1262" y="215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86" name="Rectangle 356"/>
            <p:cNvSpPr>
              <a:spLocks noChangeArrowheads="1"/>
            </p:cNvSpPr>
            <p:nvPr/>
          </p:nvSpPr>
          <p:spPr bwMode="auto">
            <a:xfrm>
              <a:off x="1262" y="2156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87" name="Line 357"/>
            <p:cNvSpPr>
              <a:spLocks noChangeShapeType="1"/>
            </p:cNvSpPr>
            <p:nvPr/>
          </p:nvSpPr>
          <p:spPr bwMode="auto">
            <a:xfrm>
              <a:off x="1262" y="2156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88" name="Line 358"/>
            <p:cNvSpPr>
              <a:spLocks noChangeShapeType="1"/>
            </p:cNvSpPr>
            <p:nvPr/>
          </p:nvSpPr>
          <p:spPr bwMode="auto">
            <a:xfrm>
              <a:off x="1262" y="215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89" name="Rectangle 359"/>
            <p:cNvSpPr>
              <a:spLocks noChangeArrowheads="1"/>
            </p:cNvSpPr>
            <p:nvPr/>
          </p:nvSpPr>
          <p:spPr bwMode="auto">
            <a:xfrm>
              <a:off x="1266" y="2156"/>
              <a:ext cx="63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90" name="Line 360"/>
            <p:cNvSpPr>
              <a:spLocks noChangeShapeType="1"/>
            </p:cNvSpPr>
            <p:nvPr/>
          </p:nvSpPr>
          <p:spPr bwMode="auto">
            <a:xfrm>
              <a:off x="1266" y="2156"/>
              <a:ext cx="63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91" name="Rectangle 361"/>
            <p:cNvSpPr>
              <a:spLocks noChangeArrowheads="1"/>
            </p:cNvSpPr>
            <p:nvPr/>
          </p:nvSpPr>
          <p:spPr bwMode="auto">
            <a:xfrm>
              <a:off x="1898" y="1961"/>
              <a:ext cx="4" cy="1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92" name="Line 362"/>
            <p:cNvSpPr>
              <a:spLocks noChangeShapeType="1"/>
            </p:cNvSpPr>
            <p:nvPr/>
          </p:nvSpPr>
          <p:spPr bwMode="auto">
            <a:xfrm>
              <a:off x="1898" y="1961"/>
              <a:ext cx="0" cy="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93" name="Rectangle 363"/>
            <p:cNvSpPr>
              <a:spLocks noChangeArrowheads="1"/>
            </p:cNvSpPr>
            <p:nvPr/>
          </p:nvSpPr>
          <p:spPr bwMode="auto">
            <a:xfrm>
              <a:off x="1898" y="2156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94" name="Line 364"/>
            <p:cNvSpPr>
              <a:spLocks noChangeShapeType="1"/>
            </p:cNvSpPr>
            <p:nvPr/>
          </p:nvSpPr>
          <p:spPr bwMode="auto">
            <a:xfrm>
              <a:off x="1898" y="2156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95" name="Line 365"/>
            <p:cNvSpPr>
              <a:spLocks noChangeShapeType="1"/>
            </p:cNvSpPr>
            <p:nvPr/>
          </p:nvSpPr>
          <p:spPr bwMode="auto">
            <a:xfrm>
              <a:off x="1898" y="215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96" name="Rectangle 366"/>
            <p:cNvSpPr>
              <a:spLocks noChangeArrowheads="1"/>
            </p:cNvSpPr>
            <p:nvPr/>
          </p:nvSpPr>
          <p:spPr bwMode="auto">
            <a:xfrm>
              <a:off x="1902" y="2156"/>
              <a:ext cx="53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97" name="Line 367"/>
            <p:cNvSpPr>
              <a:spLocks noChangeShapeType="1"/>
            </p:cNvSpPr>
            <p:nvPr/>
          </p:nvSpPr>
          <p:spPr bwMode="auto">
            <a:xfrm>
              <a:off x="1902" y="2156"/>
              <a:ext cx="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98" name="Rectangle 368"/>
            <p:cNvSpPr>
              <a:spLocks noChangeArrowheads="1"/>
            </p:cNvSpPr>
            <p:nvPr/>
          </p:nvSpPr>
          <p:spPr bwMode="auto">
            <a:xfrm>
              <a:off x="2437" y="1961"/>
              <a:ext cx="5" cy="1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299" name="Line 369"/>
            <p:cNvSpPr>
              <a:spLocks noChangeShapeType="1"/>
            </p:cNvSpPr>
            <p:nvPr/>
          </p:nvSpPr>
          <p:spPr bwMode="auto">
            <a:xfrm>
              <a:off x="2437" y="1961"/>
              <a:ext cx="0" cy="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00" name="Rectangle 370"/>
            <p:cNvSpPr>
              <a:spLocks noChangeArrowheads="1"/>
            </p:cNvSpPr>
            <p:nvPr/>
          </p:nvSpPr>
          <p:spPr bwMode="auto">
            <a:xfrm>
              <a:off x="2437" y="2156"/>
              <a:ext cx="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01" name="Line 371"/>
            <p:cNvSpPr>
              <a:spLocks noChangeShapeType="1"/>
            </p:cNvSpPr>
            <p:nvPr/>
          </p:nvSpPr>
          <p:spPr bwMode="auto">
            <a:xfrm>
              <a:off x="2437" y="2156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02" name="Line 372"/>
            <p:cNvSpPr>
              <a:spLocks noChangeShapeType="1"/>
            </p:cNvSpPr>
            <p:nvPr/>
          </p:nvSpPr>
          <p:spPr bwMode="auto">
            <a:xfrm>
              <a:off x="2437" y="215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03" name="Rectangle 373"/>
            <p:cNvSpPr>
              <a:spLocks noChangeArrowheads="1"/>
            </p:cNvSpPr>
            <p:nvPr/>
          </p:nvSpPr>
          <p:spPr bwMode="auto">
            <a:xfrm>
              <a:off x="2442" y="2156"/>
              <a:ext cx="501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04" name="Line 374"/>
            <p:cNvSpPr>
              <a:spLocks noChangeShapeType="1"/>
            </p:cNvSpPr>
            <p:nvPr/>
          </p:nvSpPr>
          <p:spPr bwMode="auto">
            <a:xfrm>
              <a:off x="2442" y="2156"/>
              <a:ext cx="50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05" name="Rectangle 375"/>
            <p:cNvSpPr>
              <a:spLocks noChangeArrowheads="1"/>
            </p:cNvSpPr>
            <p:nvPr/>
          </p:nvSpPr>
          <p:spPr bwMode="auto">
            <a:xfrm>
              <a:off x="2943" y="1961"/>
              <a:ext cx="4" cy="1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06" name="Line 376"/>
            <p:cNvSpPr>
              <a:spLocks noChangeShapeType="1"/>
            </p:cNvSpPr>
            <p:nvPr/>
          </p:nvSpPr>
          <p:spPr bwMode="auto">
            <a:xfrm>
              <a:off x="2943" y="1961"/>
              <a:ext cx="0" cy="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07" name="Rectangle 377"/>
            <p:cNvSpPr>
              <a:spLocks noChangeArrowheads="1"/>
            </p:cNvSpPr>
            <p:nvPr/>
          </p:nvSpPr>
          <p:spPr bwMode="auto">
            <a:xfrm>
              <a:off x="2943" y="2156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08" name="Line 378"/>
            <p:cNvSpPr>
              <a:spLocks noChangeShapeType="1"/>
            </p:cNvSpPr>
            <p:nvPr/>
          </p:nvSpPr>
          <p:spPr bwMode="auto">
            <a:xfrm>
              <a:off x="2943" y="2156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09" name="Line 379"/>
            <p:cNvSpPr>
              <a:spLocks noChangeShapeType="1"/>
            </p:cNvSpPr>
            <p:nvPr/>
          </p:nvSpPr>
          <p:spPr bwMode="auto">
            <a:xfrm>
              <a:off x="2943" y="215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10" name="Rectangle 380"/>
            <p:cNvSpPr>
              <a:spLocks noChangeArrowheads="1"/>
            </p:cNvSpPr>
            <p:nvPr/>
          </p:nvSpPr>
          <p:spPr bwMode="auto">
            <a:xfrm>
              <a:off x="2947" y="2156"/>
              <a:ext cx="60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11" name="Line 381"/>
            <p:cNvSpPr>
              <a:spLocks noChangeShapeType="1"/>
            </p:cNvSpPr>
            <p:nvPr/>
          </p:nvSpPr>
          <p:spPr bwMode="auto">
            <a:xfrm>
              <a:off x="2947" y="2156"/>
              <a:ext cx="6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12" name="Rectangle 382"/>
            <p:cNvSpPr>
              <a:spLocks noChangeArrowheads="1"/>
            </p:cNvSpPr>
            <p:nvPr/>
          </p:nvSpPr>
          <p:spPr bwMode="auto">
            <a:xfrm>
              <a:off x="3549" y="1961"/>
              <a:ext cx="4" cy="1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13" name="Line 383"/>
            <p:cNvSpPr>
              <a:spLocks noChangeShapeType="1"/>
            </p:cNvSpPr>
            <p:nvPr/>
          </p:nvSpPr>
          <p:spPr bwMode="auto">
            <a:xfrm>
              <a:off x="3549" y="1961"/>
              <a:ext cx="0" cy="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14" name="Rectangle 384"/>
            <p:cNvSpPr>
              <a:spLocks noChangeArrowheads="1"/>
            </p:cNvSpPr>
            <p:nvPr/>
          </p:nvSpPr>
          <p:spPr bwMode="auto">
            <a:xfrm>
              <a:off x="3549" y="2156"/>
              <a:ext cx="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15" name="Line 385"/>
            <p:cNvSpPr>
              <a:spLocks noChangeShapeType="1"/>
            </p:cNvSpPr>
            <p:nvPr/>
          </p:nvSpPr>
          <p:spPr bwMode="auto">
            <a:xfrm>
              <a:off x="3549" y="2156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16" name="Line 386"/>
            <p:cNvSpPr>
              <a:spLocks noChangeShapeType="1"/>
            </p:cNvSpPr>
            <p:nvPr/>
          </p:nvSpPr>
          <p:spPr bwMode="auto">
            <a:xfrm>
              <a:off x="3549" y="215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17" name="Rectangle 387"/>
            <p:cNvSpPr>
              <a:spLocks noChangeArrowheads="1"/>
            </p:cNvSpPr>
            <p:nvPr/>
          </p:nvSpPr>
          <p:spPr bwMode="auto">
            <a:xfrm>
              <a:off x="3553" y="2156"/>
              <a:ext cx="631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18" name="Line 388"/>
            <p:cNvSpPr>
              <a:spLocks noChangeShapeType="1"/>
            </p:cNvSpPr>
            <p:nvPr/>
          </p:nvSpPr>
          <p:spPr bwMode="auto">
            <a:xfrm>
              <a:off x="3553" y="2156"/>
              <a:ext cx="6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19" name="Rectangle 389"/>
            <p:cNvSpPr>
              <a:spLocks noChangeArrowheads="1"/>
            </p:cNvSpPr>
            <p:nvPr/>
          </p:nvSpPr>
          <p:spPr bwMode="auto">
            <a:xfrm>
              <a:off x="4184" y="1961"/>
              <a:ext cx="5" cy="1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20" name="Line 390"/>
            <p:cNvSpPr>
              <a:spLocks noChangeShapeType="1"/>
            </p:cNvSpPr>
            <p:nvPr/>
          </p:nvSpPr>
          <p:spPr bwMode="auto">
            <a:xfrm>
              <a:off x="4184" y="1961"/>
              <a:ext cx="0" cy="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21" name="Rectangle 391"/>
            <p:cNvSpPr>
              <a:spLocks noChangeArrowheads="1"/>
            </p:cNvSpPr>
            <p:nvPr/>
          </p:nvSpPr>
          <p:spPr bwMode="auto">
            <a:xfrm>
              <a:off x="4184" y="2156"/>
              <a:ext cx="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22" name="Line 392"/>
            <p:cNvSpPr>
              <a:spLocks noChangeShapeType="1"/>
            </p:cNvSpPr>
            <p:nvPr/>
          </p:nvSpPr>
          <p:spPr bwMode="auto">
            <a:xfrm>
              <a:off x="4184" y="2156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23" name="Line 393"/>
            <p:cNvSpPr>
              <a:spLocks noChangeShapeType="1"/>
            </p:cNvSpPr>
            <p:nvPr/>
          </p:nvSpPr>
          <p:spPr bwMode="auto">
            <a:xfrm>
              <a:off x="4184" y="215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24" name="Rectangle 394"/>
            <p:cNvSpPr>
              <a:spLocks noChangeArrowheads="1"/>
            </p:cNvSpPr>
            <p:nvPr/>
          </p:nvSpPr>
          <p:spPr bwMode="auto">
            <a:xfrm>
              <a:off x="4184" y="2156"/>
              <a:ext cx="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25" name="Line 395"/>
            <p:cNvSpPr>
              <a:spLocks noChangeShapeType="1"/>
            </p:cNvSpPr>
            <p:nvPr/>
          </p:nvSpPr>
          <p:spPr bwMode="auto">
            <a:xfrm>
              <a:off x="4184" y="2156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26" name="Line 396"/>
            <p:cNvSpPr>
              <a:spLocks noChangeShapeType="1"/>
            </p:cNvSpPr>
            <p:nvPr/>
          </p:nvSpPr>
          <p:spPr bwMode="auto">
            <a:xfrm>
              <a:off x="4184" y="215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327" name="Rectangle 397"/>
            <p:cNvSpPr>
              <a:spLocks noChangeArrowheads="1"/>
            </p:cNvSpPr>
            <p:nvPr/>
          </p:nvSpPr>
          <p:spPr bwMode="auto">
            <a:xfrm>
              <a:off x="1001" y="2160"/>
              <a:ext cx="77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528" name="Group 400"/>
          <p:cNvGrpSpPr>
            <a:grpSpLocks noChangeAspect="1"/>
          </p:cNvGrpSpPr>
          <p:nvPr/>
        </p:nvGrpSpPr>
        <p:grpSpPr bwMode="auto">
          <a:xfrm>
            <a:off x="1409700" y="3552825"/>
            <a:ext cx="6049963" cy="3098800"/>
            <a:chOff x="888" y="2387"/>
            <a:chExt cx="3811" cy="1803"/>
          </a:xfrm>
        </p:grpSpPr>
        <p:sp>
          <p:nvSpPr>
            <p:cNvPr id="8529" name="AutoShape 399"/>
            <p:cNvSpPr>
              <a:spLocks noChangeAspect="1" noChangeArrowheads="1" noTextEdit="1"/>
            </p:cNvSpPr>
            <p:nvPr/>
          </p:nvSpPr>
          <p:spPr bwMode="auto">
            <a:xfrm>
              <a:off x="888" y="2387"/>
              <a:ext cx="3811" cy="1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grpSp>
          <p:nvGrpSpPr>
            <p:cNvPr id="8530" name="Group 601"/>
            <p:cNvGrpSpPr>
              <a:grpSpLocks/>
            </p:cNvGrpSpPr>
            <p:nvPr/>
          </p:nvGrpSpPr>
          <p:grpSpPr bwMode="auto">
            <a:xfrm>
              <a:off x="1253" y="2387"/>
              <a:ext cx="2991" cy="978"/>
              <a:chOff x="1253" y="2387"/>
              <a:chExt cx="2991" cy="978"/>
            </a:xfrm>
          </p:grpSpPr>
          <p:sp>
            <p:nvSpPr>
              <p:cNvPr id="8723" name="Rectangle 401"/>
              <p:cNvSpPr>
                <a:spLocks noChangeArrowheads="1"/>
              </p:cNvSpPr>
              <p:nvPr/>
            </p:nvSpPr>
            <p:spPr bwMode="auto">
              <a:xfrm>
                <a:off x="1328" y="2392"/>
                <a:ext cx="44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ΜΕΛΕΤΗ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4" name="Rectangle 402"/>
              <p:cNvSpPr>
                <a:spLocks noChangeArrowheads="1"/>
              </p:cNvSpPr>
              <p:nvPr/>
            </p:nvSpPr>
            <p:spPr bwMode="auto">
              <a:xfrm>
                <a:off x="1820" y="2392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5" name="Rectangle 403"/>
              <p:cNvSpPr>
                <a:spLocks noChangeArrowheads="1"/>
              </p:cNvSpPr>
              <p:nvPr/>
            </p:nvSpPr>
            <p:spPr bwMode="auto">
              <a:xfrm>
                <a:off x="1945" y="2392"/>
                <a:ext cx="40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ΔΙΑΣΤΡ.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6" name="Rectangle 404"/>
              <p:cNvSpPr>
                <a:spLocks noChangeArrowheads="1"/>
              </p:cNvSpPr>
              <p:nvPr/>
            </p:nvSpPr>
            <p:spPr bwMode="auto">
              <a:xfrm>
                <a:off x="2407" y="2392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7" name="Rectangle 405"/>
              <p:cNvSpPr>
                <a:spLocks noChangeArrowheads="1"/>
              </p:cNvSpPr>
              <p:nvPr/>
            </p:nvSpPr>
            <p:spPr bwMode="auto">
              <a:xfrm>
                <a:off x="2630" y="2392"/>
                <a:ext cx="1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Μ. 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8" name="Rectangle 406"/>
              <p:cNvSpPr>
                <a:spLocks noChangeArrowheads="1"/>
              </p:cNvSpPr>
              <p:nvPr/>
            </p:nvSpPr>
            <p:spPr bwMode="auto">
              <a:xfrm>
                <a:off x="2514" y="2526"/>
                <a:ext cx="33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ΘΛΑΣ.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9" name="Rectangle 407"/>
              <p:cNvSpPr>
                <a:spLocks noChangeArrowheads="1"/>
              </p:cNvSpPr>
              <p:nvPr/>
            </p:nvSpPr>
            <p:spPr bwMode="auto">
              <a:xfrm>
                <a:off x="2889" y="2526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0" name="Rectangle 408"/>
              <p:cNvSpPr>
                <a:spLocks noChangeArrowheads="1"/>
              </p:cNvSpPr>
              <p:nvPr/>
            </p:nvSpPr>
            <p:spPr bwMode="auto">
              <a:xfrm>
                <a:off x="2996" y="2392"/>
                <a:ext cx="48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ΤΕΝΟΤΝ.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1" name="Rectangle 409"/>
              <p:cNvSpPr>
                <a:spLocks noChangeArrowheads="1"/>
              </p:cNvSpPr>
              <p:nvPr/>
            </p:nvSpPr>
            <p:spPr bwMode="auto">
              <a:xfrm>
                <a:off x="3528" y="2392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2" name="Rectangle 410"/>
              <p:cNvSpPr>
                <a:spLocks noChangeArrowheads="1"/>
              </p:cNvSpPr>
              <p:nvPr/>
            </p:nvSpPr>
            <p:spPr bwMode="auto">
              <a:xfrm>
                <a:off x="3629" y="2392"/>
                <a:ext cx="487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ΚΑΤΑΓΜ.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3" name="Rectangle 411"/>
              <p:cNvSpPr>
                <a:spLocks noChangeArrowheads="1"/>
              </p:cNvSpPr>
              <p:nvPr/>
            </p:nvSpPr>
            <p:spPr bwMode="auto">
              <a:xfrm>
                <a:off x="4191" y="2392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4" name="Rectangle 412"/>
              <p:cNvSpPr>
                <a:spLocks noChangeArrowheads="1"/>
              </p:cNvSpPr>
              <p:nvPr/>
            </p:nvSpPr>
            <p:spPr bwMode="auto">
              <a:xfrm>
                <a:off x="1253" y="2387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35" name="Line 413"/>
              <p:cNvSpPr>
                <a:spLocks noChangeShapeType="1"/>
              </p:cNvSpPr>
              <p:nvPr/>
            </p:nvSpPr>
            <p:spPr bwMode="auto">
              <a:xfrm>
                <a:off x="1253" y="23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36" name="Line 414"/>
              <p:cNvSpPr>
                <a:spLocks noChangeShapeType="1"/>
              </p:cNvSpPr>
              <p:nvPr/>
            </p:nvSpPr>
            <p:spPr bwMode="auto">
              <a:xfrm>
                <a:off x="1253" y="2387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37" name="Rectangle 415"/>
              <p:cNvSpPr>
                <a:spLocks noChangeArrowheads="1"/>
              </p:cNvSpPr>
              <p:nvPr/>
            </p:nvSpPr>
            <p:spPr bwMode="auto">
              <a:xfrm>
                <a:off x="1253" y="2387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38" name="Line 416"/>
              <p:cNvSpPr>
                <a:spLocks noChangeShapeType="1"/>
              </p:cNvSpPr>
              <p:nvPr/>
            </p:nvSpPr>
            <p:spPr bwMode="auto">
              <a:xfrm>
                <a:off x="1253" y="23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39" name="Line 417"/>
              <p:cNvSpPr>
                <a:spLocks noChangeShapeType="1"/>
              </p:cNvSpPr>
              <p:nvPr/>
            </p:nvSpPr>
            <p:spPr bwMode="auto">
              <a:xfrm>
                <a:off x="1253" y="2387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40" name="Rectangle 418"/>
              <p:cNvSpPr>
                <a:spLocks noChangeArrowheads="1"/>
              </p:cNvSpPr>
              <p:nvPr/>
            </p:nvSpPr>
            <p:spPr bwMode="auto">
              <a:xfrm>
                <a:off x="1257" y="2387"/>
                <a:ext cx="636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41" name="Line 419"/>
              <p:cNvSpPr>
                <a:spLocks noChangeShapeType="1"/>
              </p:cNvSpPr>
              <p:nvPr/>
            </p:nvSpPr>
            <p:spPr bwMode="auto">
              <a:xfrm>
                <a:off x="1257" y="2387"/>
                <a:ext cx="6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42" name="Rectangle 420"/>
              <p:cNvSpPr>
                <a:spLocks noChangeArrowheads="1"/>
              </p:cNvSpPr>
              <p:nvPr/>
            </p:nvSpPr>
            <p:spPr bwMode="auto">
              <a:xfrm>
                <a:off x="1893" y="2387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43" name="Line 421"/>
              <p:cNvSpPr>
                <a:spLocks noChangeShapeType="1"/>
              </p:cNvSpPr>
              <p:nvPr/>
            </p:nvSpPr>
            <p:spPr bwMode="auto">
              <a:xfrm>
                <a:off x="1893" y="23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44" name="Line 422"/>
              <p:cNvSpPr>
                <a:spLocks noChangeShapeType="1"/>
              </p:cNvSpPr>
              <p:nvPr/>
            </p:nvSpPr>
            <p:spPr bwMode="auto">
              <a:xfrm>
                <a:off x="1893" y="2387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45" name="Rectangle 423"/>
              <p:cNvSpPr>
                <a:spLocks noChangeArrowheads="1"/>
              </p:cNvSpPr>
              <p:nvPr/>
            </p:nvSpPr>
            <p:spPr bwMode="auto">
              <a:xfrm>
                <a:off x="1897" y="2387"/>
                <a:ext cx="55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46" name="Line 424"/>
              <p:cNvSpPr>
                <a:spLocks noChangeShapeType="1"/>
              </p:cNvSpPr>
              <p:nvPr/>
            </p:nvSpPr>
            <p:spPr bwMode="auto">
              <a:xfrm>
                <a:off x="1897" y="2387"/>
                <a:ext cx="55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47" name="Rectangle 425"/>
              <p:cNvSpPr>
                <a:spLocks noChangeArrowheads="1"/>
              </p:cNvSpPr>
              <p:nvPr/>
            </p:nvSpPr>
            <p:spPr bwMode="auto">
              <a:xfrm>
                <a:off x="2456" y="2387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48" name="Line 426"/>
              <p:cNvSpPr>
                <a:spLocks noChangeShapeType="1"/>
              </p:cNvSpPr>
              <p:nvPr/>
            </p:nvSpPr>
            <p:spPr bwMode="auto">
              <a:xfrm>
                <a:off x="2456" y="23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49" name="Line 427"/>
              <p:cNvSpPr>
                <a:spLocks noChangeShapeType="1"/>
              </p:cNvSpPr>
              <p:nvPr/>
            </p:nvSpPr>
            <p:spPr bwMode="auto">
              <a:xfrm>
                <a:off x="2456" y="2387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50" name="Rectangle 428"/>
              <p:cNvSpPr>
                <a:spLocks noChangeArrowheads="1"/>
              </p:cNvSpPr>
              <p:nvPr/>
            </p:nvSpPr>
            <p:spPr bwMode="auto">
              <a:xfrm>
                <a:off x="2460" y="2387"/>
                <a:ext cx="48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51" name="Line 429"/>
              <p:cNvSpPr>
                <a:spLocks noChangeShapeType="1"/>
              </p:cNvSpPr>
              <p:nvPr/>
            </p:nvSpPr>
            <p:spPr bwMode="auto">
              <a:xfrm>
                <a:off x="2460" y="2387"/>
                <a:ext cx="48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52" name="Rectangle 430"/>
              <p:cNvSpPr>
                <a:spLocks noChangeArrowheads="1"/>
              </p:cNvSpPr>
              <p:nvPr/>
            </p:nvSpPr>
            <p:spPr bwMode="auto">
              <a:xfrm>
                <a:off x="2944" y="2387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53" name="Line 431"/>
              <p:cNvSpPr>
                <a:spLocks noChangeShapeType="1"/>
              </p:cNvSpPr>
              <p:nvPr/>
            </p:nvSpPr>
            <p:spPr bwMode="auto">
              <a:xfrm>
                <a:off x="2944" y="23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54" name="Line 432"/>
              <p:cNvSpPr>
                <a:spLocks noChangeShapeType="1"/>
              </p:cNvSpPr>
              <p:nvPr/>
            </p:nvSpPr>
            <p:spPr bwMode="auto">
              <a:xfrm>
                <a:off x="2944" y="2387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55" name="Rectangle 433"/>
              <p:cNvSpPr>
                <a:spLocks noChangeArrowheads="1"/>
              </p:cNvSpPr>
              <p:nvPr/>
            </p:nvSpPr>
            <p:spPr bwMode="auto">
              <a:xfrm>
                <a:off x="2948" y="2387"/>
                <a:ext cx="628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56" name="Line 434"/>
              <p:cNvSpPr>
                <a:spLocks noChangeShapeType="1"/>
              </p:cNvSpPr>
              <p:nvPr/>
            </p:nvSpPr>
            <p:spPr bwMode="auto">
              <a:xfrm>
                <a:off x="2948" y="2387"/>
                <a:ext cx="6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57" name="Rectangle 435"/>
              <p:cNvSpPr>
                <a:spLocks noChangeArrowheads="1"/>
              </p:cNvSpPr>
              <p:nvPr/>
            </p:nvSpPr>
            <p:spPr bwMode="auto">
              <a:xfrm>
                <a:off x="3576" y="2387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58" name="Line 436"/>
              <p:cNvSpPr>
                <a:spLocks noChangeShapeType="1"/>
              </p:cNvSpPr>
              <p:nvPr/>
            </p:nvSpPr>
            <p:spPr bwMode="auto">
              <a:xfrm>
                <a:off x="3576" y="23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59" name="Line 437"/>
              <p:cNvSpPr>
                <a:spLocks noChangeShapeType="1"/>
              </p:cNvSpPr>
              <p:nvPr/>
            </p:nvSpPr>
            <p:spPr bwMode="auto">
              <a:xfrm>
                <a:off x="3576" y="2387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60" name="Rectangle 438"/>
              <p:cNvSpPr>
                <a:spLocks noChangeArrowheads="1"/>
              </p:cNvSpPr>
              <p:nvPr/>
            </p:nvSpPr>
            <p:spPr bwMode="auto">
              <a:xfrm>
                <a:off x="3580" y="2387"/>
                <a:ext cx="66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61" name="Line 439"/>
              <p:cNvSpPr>
                <a:spLocks noChangeShapeType="1"/>
              </p:cNvSpPr>
              <p:nvPr/>
            </p:nvSpPr>
            <p:spPr bwMode="auto">
              <a:xfrm>
                <a:off x="3580" y="2387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62" name="Rectangle 440"/>
              <p:cNvSpPr>
                <a:spLocks noChangeArrowheads="1"/>
              </p:cNvSpPr>
              <p:nvPr/>
            </p:nvSpPr>
            <p:spPr bwMode="auto">
              <a:xfrm>
                <a:off x="4240" y="2387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63" name="Line 441"/>
              <p:cNvSpPr>
                <a:spLocks noChangeShapeType="1"/>
              </p:cNvSpPr>
              <p:nvPr/>
            </p:nvSpPr>
            <p:spPr bwMode="auto">
              <a:xfrm>
                <a:off x="4240" y="23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64" name="Line 442"/>
              <p:cNvSpPr>
                <a:spLocks noChangeShapeType="1"/>
              </p:cNvSpPr>
              <p:nvPr/>
            </p:nvSpPr>
            <p:spPr bwMode="auto">
              <a:xfrm>
                <a:off x="4240" y="2387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65" name="Rectangle 443"/>
              <p:cNvSpPr>
                <a:spLocks noChangeArrowheads="1"/>
              </p:cNvSpPr>
              <p:nvPr/>
            </p:nvSpPr>
            <p:spPr bwMode="auto">
              <a:xfrm>
                <a:off x="4240" y="2387"/>
                <a:ext cx="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66" name="Line 444"/>
              <p:cNvSpPr>
                <a:spLocks noChangeShapeType="1"/>
              </p:cNvSpPr>
              <p:nvPr/>
            </p:nvSpPr>
            <p:spPr bwMode="auto">
              <a:xfrm>
                <a:off x="4240" y="2387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67" name="Line 445"/>
              <p:cNvSpPr>
                <a:spLocks noChangeShapeType="1"/>
              </p:cNvSpPr>
              <p:nvPr/>
            </p:nvSpPr>
            <p:spPr bwMode="auto">
              <a:xfrm>
                <a:off x="4240" y="2387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68" name="Rectangle 446"/>
              <p:cNvSpPr>
                <a:spLocks noChangeArrowheads="1"/>
              </p:cNvSpPr>
              <p:nvPr/>
            </p:nvSpPr>
            <p:spPr bwMode="auto">
              <a:xfrm>
                <a:off x="1253" y="2391"/>
                <a:ext cx="4" cy="34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69" name="Line 447"/>
              <p:cNvSpPr>
                <a:spLocks noChangeShapeType="1"/>
              </p:cNvSpPr>
              <p:nvPr/>
            </p:nvSpPr>
            <p:spPr bwMode="auto">
              <a:xfrm>
                <a:off x="1253" y="2391"/>
                <a:ext cx="0" cy="3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70" name="Rectangle 448"/>
              <p:cNvSpPr>
                <a:spLocks noChangeArrowheads="1"/>
              </p:cNvSpPr>
              <p:nvPr/>
            </p:nvSpPr>
            <p:spPr bwMode="auto">
              <a:xfrm>
                <a:off x="1893" y="2391"/>
                <a:ext cx="4" cy="34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71" name="Line 449"/>
              <p:cNvSpPr>
                <a:spLocks noChangeShapeType="1"/>
              </p:cNvSpPr>
              <p:nvPr/>
            </p:nvSpPr>
            <p:spPr bwMode="auto">
              <a:xfrm>
                <a:off x="1893" y="2391"/>
                <a:ext cx="0" cy="3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72" name="Rectangle 450"/>
              <p:cNvSpPr>
                <a:spLocks noChangeArrowheads="1"/>
              </p:cNvSpPr>
              <p:nvPr/>
            </p:nvSpPr>
            <p:spPr bwMode="auto">
              <a:xfrm>
                <a:off x="2456" y="2391"/>
                <a:ext cx="4" cy="34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73" name="Line 451"/>
              <p:cNvSpPr>
                <a:spLocks noChangeShapeType="1"/>
              </p:cNvSpPr>
              <p:nvPr/>
            </p:nvSpPr>
            <p:spPr bwMode="auto">
              <a:xfrm>
                <a:off x="2456" y="2391"/>
                <a:ext cx="0" cy="3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74" name="Rectangle 452"/>
              <p:cNvSpPr>
                <a:spLocks noChangeArrowheads="1"/>
              </p:cNvSpPr>
              <p:nvPr/>
            </p:nvSpPr>
            <p:spPr bwMode="auto">
              <a:xfrm>
                <a:off x="2944" y="2391"/>
                <a:ext cx="4" cy="34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75" name="Line 453"/>
              <p:cNvSpPr>
                <a:spLocks noChangeShapeType="1"/>
              </p:cNvSpPr>
              <p:nvPr/>
            </p:nvSpPr>
            <p:spPr bwMode="auto">
              <a:xfrm>
                <a:off x="2944" y="2391"/>
                <a:ext cx="0" cy="3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76" name="Rectangle 454"/>
              <p:cNvSpPr>
                <a:spLocks noChangeArrowheads="1"/>
              </p:cNvSpPr>
              <p:nvPr/>
            </p:nvSpPr>
            <p:spPr bwMode="auto">
              <a:xfrm>
                <a:off x="3576" y="2391"/>
                <a:ext cx="4" cy="34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77" name="Line 455"/>
              <p:cNvSpPr>
                <a:spLocks noChangeShapeType="1"/>
              </p:cNvSpPr>
              <p:nvPr/>
            </p:nvSpPr>
            <p:spPr bwMode="auto">
              <a:xfrm>
                <a:off x="3576" y="2391"/>
                <a:ext cx="0" cy="3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78" name="Rectangle 456"/>
              <p:cNvSpPr>
                <a:spLocks noChangeArrowheads="1"/>
              </p:cNvSpPr>
              <p:nvPr/>
            </p:nvSpPr>
            <p:spPr bwMode="auto">
              <a:xfrm>
                <a:off x="4240" y="2391"/>
                <a:ext cx="4" cy="34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79" name="Line 457"/>
              <p:cNvSpPr>
                <a:spLocks noChangeShapeType="1"/>
              </p:cNvSpPr>
              <p:nvPr/>
            </p:nvSpPr>
            <p:spPr bwMode="auto">
              <a:xfrm>
                <a:off x="4240" y="2391"/>
                <a:ext cx="0" cy="3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80" name="Rectangle 458"/>
              <p:cNvSpPr>
                <a:spLocks noChangeArrowheads="1"/>
              </p:cNvSpPr>
              <p:nvPr/>
            </p:nvSpPr>
            <p:spPr bwMode="auto">
              <a:xfrm>
                <a:off x="1356" y="2738"/>
                <a:ext cx="39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Ν. ΑΣΘ.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1" name="Rectangle 459"/>
              <p:cNvSpPr>
                <a:spLocks noChangeArrowheads="1"/>
              </p:cNvSpPr>
              <p:nvPr/>
            </p:nvSpPr>
            <p:spPr bwMode="auto">
              <a:xfrm>
                <a:off x="1793" y="2738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2" name="Rectangle 460"/>
              <p:cNvSpPr>
                <a:spLocks noChangeArrowheads="1"/>
              </p:cNvSpPr>
              <p:nvPr/>
            </p:nvSpPr>
            <p:spPr bwMode="auto">
              <a:xfrm>
                <a:off x="2114" y="2738"/>
                <a:ext cx="113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10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3" name="Rectangle 461"/>
              <p:cNvSpPr>
                <a:spLocks noChangeArrowheads="1"/>
              </p:cNvSpPr>
              <p:nvPr/>
            </p:nvSpPr>
            <p:spPr bwMode="auto">
              <a:xfrm>
                <a:off x="2239" y="2738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4" name="Rectangle 462"/>
              <p:cNvSpPr>
                <a:spLocks noChangeArrowheads="1"/>
              </p:cNvSpPr>
              <p:nvPr/>
            </p:nvSpPr>
            <p:spPr bwMode="auto">
              <a:xfrm>
                <a:off x="2670" y="2738"/>
                <a:ext cx="57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7</a:t>
                </a:r>
                <a:endParaRPr kumimoji="0" lang="el-G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5" name="Rectangle 463"/>
              <p:cNvSpPr>
                <a:spLocks noChangeArrowheads="1"/>
              </p:cNvSpPr>
              <p:nvPr/>
            </p:nvSpPr>
            <p:spPr bwMode="auto">
              <a:xfrm>
                <a:off x="2732" y="2738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6" name="Rectangle 464"/>
              <p:cNvSpPr>
                <a:spLocks noChangeArrowheads="1"/>
              </p:cNvSpPr>
              <p:nvPr/>
            </p:nvSpPr>
            <p:spPr bwMode="auto">
              <a:xfrm>
                <a:off x="3199" y="2738"/>
                <a:ext cx="113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43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7" name="Rectangle 465"/>
              <p:cNvSpPr>
                <a:spLocks noChangeArrowheads="1"/>
              </p:cNvSpPr>
              <p:nvPr/>
            </p:nvSpPr>
            <p:spPr bwMode="auto">
              <a:xfrm>
                <a:off x="3324" y="2738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8" name="Rectangle 466"/>
              <p:cNvSpPr>
                <a:spLocks noChangeArrowheads="1"/>
              </p:cNvSpPr>
              <p:nvPr/>
            </p:nvSpPr>
            <p:spPr bwMode="auto">
              <a:xfrm>
                <a:off x="3847" y="2738"/>
                <a:ext cx="113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20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9" name="Rectangle 467"/>
              <p:cNvSpPr>
                <a:spLocks noChangeArrowheads="1"/>
              </p:cNvSpPr>
              <p:nvPr/>
            </p:nvSpPr>
            <p:spPr bwMode="auto">
              <a:xfrm>
                <a:off x="3973" y="2738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0" name="Rectangle 468"/>
              <p:cNvSpPr>
                <a:spLocks noChangeArrowheads="1"/>
              </p:cNvSpPr>
              <p:nvPr/>
            </p:nvSpPr>
            <p:spPr bwMode="auto">
              <a:xfrm>
                <a:off x="1253" y="2733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91" name="Line 469"/>
              <p:cNvSpPr>
                <a:spLocks noChangeShapeType="1"/>
              </p:cNvSpPr>
              <p:nvPr/>
            </p:nvSpPr>
            <p:spPr bwMode="auto">
              <a:xfrm>
                <a:off x="1253" y="273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92" name="Line 470"/>
              <p:cNvSpPr>
                <a:spLocks noChangeShapeType="1"/>
              </p:cNvSpPr>
              <p:nvPr/>
            </p:nvSpPr>
            <p:spPr bwMode="auto">
              <a:xfrm>
                <a:off x="1253" y="273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93" name="Rectangle 471"/>
              <p:cNvSpPr>
                <a:spLocks noChangeArrowheads="1"/>
              </p:cNvSpPr>
              <p:nvPr/>
            </p:nvSpPr>
            <p:spPr bwMode="auto">
              <a:xfrm>
                <a:off x="1257" y="2733"/>
                <a:ext cx="63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94" name="Line 472"/>
              <p:cNvSpPr>
                <a:spLocks noChangeShapeType="1"/>
              </p:cNvSpPr>
              <p:nvPr/>
            </p:nvSpPr>
            <p:spPr bwMode="auto">
              <a:xfrm>
                <a:off x="1257" y="2733"/>
                <a:ext cx="6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95" name="Rectangle 473"/>
              <p:cNvSpPr>
                <a:spLocks noChangeArrowheads="1"/>
              </p:cNvSpPr>
              <p:nvPr/>
            </p:nvSpPr>
            <p:spPr bwMode="auto">
              <a:xfrm>
                <a:off x="1893" y="2733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96" name="Line 474"/>
              <p:cNvSpPr>
                <a:spLocks noChangeShapeType="1"/>
              </p:cNvSpPr>
              <p:nvPr/>
            </p:nvSpPr>
            <p:spPr bwMode="auto">
              <a:xfrm>
                <a:off x="1893" y="273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97" name="Line 475"/>
              <p:cNvSpPr>
                <a:spLocks noChangeShapeType="1"/>
              </p:cNvSpPr>
              <p:nvPr/>
            </p:nvSpPr>
            <p:spPr bwMode="auto">
              <a:xfrm>
                <a:off x="1893" y="273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98" name="Rectangle 476"/>
              <p:cNvSpPr>
                <a:spLocks noChangeArrowheads="1"/>
              </p:cNvSpPr>
              <p:nvPr/>
            </p:nvSpPr>
            <p:spPr bwMode="auto">
              <a:xfrm>
                <a:off x="1897" y="2733"/>
                <a:ext cx="559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799" name="Line 477"/>
              <p:cNvSpPr>
                <a:spLocks noChangeShapeType="1"/>
              </p:cNvSpPr>
              <p:nvPr/>
            </p:nvSpPr>
            <p:spPr bwMode="auto">
              <a:xfrm>
                <a:off x="1897" y="2733"/>
                <a:ext cx="55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00" name="Rectangle 478"/>
              <p:cNvSpPr>
                <a:spLocks noChangeArrowheads="1"/>
              </p:cNvSpPr>
              <p:nvPr/>
            </p:nvSpPr>
            <p:spPr bwMode="auto">
              <a:xfrm>
                <a:off x="2456" y="2733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01" name="Line 479"/>
              <p:cNvSpPr>
                <a:spLocks noChangeShapeType="1"/>
              </p:cNvSpPr>
              <p:nvPr/>
            </p:nvSpPr>
            <p:spPr bwMode="auto">
              <a:xfrm>
                <a:off x="2456" y="273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02" name="Line 480"/>
              <p:cNvSpPr>
                <a:spLocks noChangeShapeType="1"/>
              </p:cNvSpPr>
              <p:nvPr/>
            </p:nvSpPr>
            <p:spPr bwMode="auto">
              <a:xfrm>
                <a:off x="2456" y="273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03" name="Rectangle 481"/>
              <p:cNvSpPr>
                <a:spLocks noChangeArrowheads="1"/>
              </p:cNvSpPr>
              <p:nvPr/>
            </p:nvSpPr>
            <p:spPr bwMode="auto">
              <a:xfrm>
                <a:off x="2460" y="2733"/>
                <a:ext cx="48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04" name="Line 482"/>
              <p:cNvSpPr>
                <a:spLocks noChangeShapeType="1"/>
              </p:cNvSpPr>
              <p:nvPr/>
            </p:nvSpPr>
            <p:spPr bwMode="auto">
              <a:xfrm>
                <a:off x="2460" y="2733"/>
                <a:ext cx="48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05" name="Rectangle 483"/>
              <p:cNvSpPr>
                <a:spLocks noChangeArrowheads="1"/>
              </p:cNvSpPr>
              <p:nvPr/>
            </p:nvSpPr>
            <p:spPr bwMode="auto">
              <a:xfrm>
                <a:off x="2944" y="2733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06" name="Line 484"/>
              <p:cNvSpPr>
                <a:spLocks noChangeShapeType="1"/>
              </p:cNvSpPr>
              <p:nvPr/>
            </p:nvSpPr>
            <p:spPr bwMode="auto">
              <a:xfrm>
                <a:off x="2944" y="273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07" name="Line 485"/>
              <p:cNvSpPr>
                <a:spLocks noChangeShapeType="1"/>
              </p:cNvSpPr>
              <p:nvPr/>
            </p:nvSpPr>
            <p:spPr bwMode="auto">
              <a:xfrm>
                <a:off x="2944" y="273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08" name="Rectangle 486"/>
              <p:cNvSpPr>
                <a:spLocks noChangeArrowheads="1"/>
              </p:cNvSpPr>
              <p:nvPr/>
            </p:nvSpPr>
            <p:spPr bwMode="auto">
              <a:xfrm>
                <a:off x="2948" y="2733"/>
                <a:ext cx="62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09" name="Line 487"/>
              <p:cNvSpPr>
                <a:spLocks noChangeShapeType="1"/>
              </p:cNvSpPr>
              <p:nvPr/>
            </p:nvSpPr>
            <p:spPr bwMode="auto">
              <a:xfrm>
                <a:off x="2948" y="2733"/>
                <a:ext cx="6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10" name="Rectangle 488"/>
              <p:cNvSpPr>
                <a:spLocks noChangeArrowheads="1"/>
              </p:cNvSpPr>
              <p:nvPr/>
            </p:nvSpPr>
            <p:spPr bwMode="auto">
              <a:xfrm>
                <a:off x="3576" y="2733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11" name="Line 489"/>
              <p:cNvSpPr>
                <a:spLocks noChangeShapeType="1"/>
              </p:cNvSpPr>
              <p:nvPr/>
            </p:nvSpPr>
            <p:spPr bwMode="auto">
              <a:xfrm>
                <a:off x="3576" y="273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12" name="Line 490"/>
              <p:cNvSpPr>
                <a:spLocks noChangeShapeType="1"/>
              </p:cNvSpPr>
              <p:nvPr/>
            </p:nvSpPr>
            <p:spPr bwMode="auto">
              <a:xfrm>
                <a:off x="3576" y="273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13" name="Rectangle 491"/>
              <p:cNvSpPr>
                <a:spLocks noChangeArrowheads="1"/>
              </p:cNvSpPr>
              <p:nvPr/>
            </p:nvSpPr>
            <p:spPr bwMode="auto">
              <a:xfrm>
                <a:off x="3580" y="2733"/>
                <a:ext cx="66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14" name="Line 492"/>
              <p:cNvSpPr>
                <a:spLocks noChangeShapeType="1"/>
              </p:cNvSpPr>
              <p:nvPr/>
            </p:nvSpPr>
            <p:spPr bwMode="auto">
              <a:xfrm>
                <a:off x="3580" y="2733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15" name="Rectangle 493"/>
              <p:cNvSpPr>
                <a:spLocks noChangeArrowheads="1"/>
              </p:cNvSpPr>
              <p:nvPr/>
            </p:nvSpPr>
            <p:spPr bwMode="auto">
              <a:xfrm>
                <a:off x="4240" y="2733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16" name="Line 494"/>
              <p:cNvSpPr>
                <a:spLocks noChangeShapeType="1"/>
              </p:cNvSpPr>
              <p:nvPr/>
            </p:nvSpPr>
            <p:spPr bwMode="auto">
              <a:xfrm>
                <a:off x="4240" y="2733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17" name="Line 495"/>
              <p:cNvSpPr>
                <a:spLocks noChangeShapeType="1"/>
              </p:cNvSpPr>
              <p:nvPr/>
            </p:nvSpPr>
            <p:spPr bwMode="auto">
              <a:xfrm>
                <a:off x="4240" y="2733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18" name="Rectangle 496"/>
              <p:cNvSpPr>
                <a:spLocks noChangeArrowheads="1"/>
              </p:cNvSpPr>
              <p:nvPr/>
            </p:nvSpPr>
            <p:spPr bwMode="auto">
              <a:xfrm>
                <a:off x="1253" y="2736"/>
                <a:ext cx="4" cy="2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19" name="Line 497"/>
              <p:cNvSpPr>
                <a:spLocks noChangeShapeType="1"/>
              </p:cNvSpPr>
              <p:nvPr/>
            </p:nvSpPr>
            <p:spPr bwMode="auto">
              <a:xfrm>
                <a:off x="1253" y="2736"/>
                <a:ext cx="0" cy="2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20" name="Rectangle 498"/>
              <p:cNvSpPr>
                <a:spLocks noChangeArrowheads="1"/>
              </p:cNvSpPr>
              <p:nvPr/>
            </p:nvSpPr>
            <p:spPr bwMode="auto">
              <a:xfrm>
                <a:off x="1893" y="2736"/>
                <a:ext cx="4" cy="2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21" name="Line 499"/>
              <p:cNvSpPr>
                <a:spLocks noChangeShapeType="1"/>
              </p:cNvSpPr>
              <p:nvPr/>
            </p:nvSpPr>
            <p:spPr bwMode="auto">
              <a:xfrm>
                <a:off x="1893" y="2736"/>
                <a:ext cx="0" cy="2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22" name="Rectangle 500"/>
              <p:cNvSpPr>
                <a:spLocks noChangeArrowheads="1"/>
              </p:cNvSpPr>
              <p:nvPr/>
            </p:nvSpPr>
            <p:spPr bwMode="auto">
              <a:xfrm>
                <a:off x="2456" y="2736"/>
                <a:ext cx="4" cy="2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23" name="Line 501"/>
              <p:cNvSpPr>
                <a:spLocks noChangeShapeType="1"/>
              </p:cNvSpPr>
              <p:nvPr/>
            </p:nvSpPr>
            <p:spPr bwMode="auto">
              <a:xfrm>
                <a:off x="2456" y="2736"/>
                <a:ext cx="0" cy="2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24" name="Rectangle 502"/>
              <p:cNvSpPr>
                <a:spLocks noChangeArrowheads="1"/>
              </p:cNvSpPr>
              <p:nvPr/>
            </p:nvSpPr>
            <p:spPr bwMode="auto">
              <a:xfrm>
                <a:off x="2944" y="2736"/>
                <a:ext cx="4" cy="2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25" name="Line 503"/>
              <p:cNvSpPr>
                <a:spLocks noChangeShapeType="1"/>
              </p:cNvSpPr>
              <p:nvPr/>
            </p:nvSpPr>
            <p:spPr bwMode="auto">
              <a:xfrm>
                <a:off x="2944" y="2736"/>
                <a:ext cx="0" cy="2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26" name="Rectangle 504"/>
              <p:cNvSpPr>
                <a:spLocks noChangeArrowheads="1"/>
              </p:cNvSpPr>
              <p:nvPr/>
            </p:nvSpPr>
            <p:spPr bwMode="auto">
              <a:xfrm>
                <a:off x="3576" y="2736"/>
                <a:ext cx="4" cy="2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27" name="Line 505"/>
              <p:cNvSpPr>
                <a:spLocks noChangeShapeType="1"/>
              </p:cNvSpPr>
              <p:nvPr/>
            </p:nvSpPr>
            <p:spPr bwMode="auto">
              <a:xfrm>
                <a:off x="3576" y="2736"/>
                <a:ext cx="0" cy="2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28" name="Rectangle 506"/>
              <p:cNvSpPr>
                <a:spLocks noChangeArrowheads="1"/>
              </p:cNvSpPr>
              <p:nvPr/>
            </p:nvSpPr>
            <p:spPr bwMode="auto">
              <a:xfrm>
                <a:off x="4240" y="2736"/>
                <a:ext cx="4" cy="2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29" name="Line 507"/>
              <p:cNvSpPr>
                <a:spLocks noChangeShapeType="1"/>
              </p:cNvSpPr>
              <p:nvPr/>
            </p:nvSpPr>
            <p:spPr bwMode="auto">
              <a:xfrm>
                <a:off x="4240" y="2736"/>
                <a:ext cx="0" cy="2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30" name="Rectangle 508"/>
              <p:cNvSpPr>
                <a:spLocks noChangeArrowheads="1"/>
              </p:cNvSpPr>
              <p:nvPr/>
            </p:nvSpPr>
            <p:spPr bwMode="auto">
              <a:xfrm>
                <a:off x="1320" y="2949"/>
                <a:ext cx="44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ΑΡ. ΣΥΝ.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1" name="Rectangle 509"/>
              <p:cNvSpPr>
                <a:spLocks noChangeArrowheads="1"/>
              </p:cNvSpPr>
              <p:nvPr/>
            </p:nvSpPr>
            <p:spPr bwMode="auto">
              <a:xfrm>
                <a:off x="1827" y="2949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2" name="Rectangle 510"/>
              <p:cNvSpPr>
                <a:spLocks noChangeArrowheads="1"/>
              </p:cNvSpPr>
              <p:nvPr/>
            </p:nvSpPr>
            <p:spPr bwMode="auto">
              <a:xfrm>
                <a:off x="2066" y="2949"/>
                <a:ext cx="19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10,5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3" name="Rectangle 511"/>
              <p:cNvSpPr>
                <a:spLocks noChangeArrowheads="1"/>
              </p:cNvSpPr>
              <p:nvPr/>
            </p:nvSpPr>
            <p:spPr bwMode="auto">
              <a:xfrm>
                <a:off x="2285" y="2949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4" name="Rectangle 512"/>
              <p:cNvSpPr>
                <a:spLocks noChangeArrowheads="1"/>
              </p:cNvSpPr>
              <p:nvPr/>
            </p:nvSpPr>
            <p:spPr bwMode="auto">
              <a:xfrm>
                <a:off x="2623" y="2949"/>
                <a:ext cx="141" cy="12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6,7</a:t>
                </a:r>
                <a:endParaRPr kumimoji="0" lang="el-G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5" name="Rectangle 513"/>
              <p:cNvSpPr>
                <a:spLocks noChangeArrowheads="1"/>
              </p:cNvSpPr>
              <p:nvPr/>
            </p:nvSpPr>
            <p:spPr bwMode="auto">
              <a:xfrm>
                <a:off x="2779" y="2949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6" name="Rectangle 514"/>
              <p:cNvSpPr>
                <a:spLocks noChangeArrowheads="1"/>
              </p:cNvSpPr>
              <p:nvPr/>
            </p:nvSpPr>
            <p:spPr bwMode="auto">
              <a:xfrm>
                <a:off x="3199" y="2949"/>
                <a:ext cx="113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12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7" name="Rectangle 515"/>
              <p:cNvSpPr>
                <a:spLocks noChangeArrowheads="1"/>
              </p:cNvSpPr>
              <p:nvPr/>
            </p:nvSpPr>
            <p:spPr bwMode="auto">
              <a:xfrm>
                <a:off x="3324" y="2949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8" name="Rectangle 516"/>
              <p:cNvSpPr>
                <a:spLocks noChangeArrowheads="1"/>
              </p:cNvSpPr>
              <p:nvPr/>
            </p:nvSpPr>
            <p:spPr bwMode="auto">
              <a:xfrm>
                <a:off x="3800" y="2949"/>
                <a:ext cx="198" cy="12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15,5</a:t>
                </a:r>
                <a:endParaRPr kumimoji="0" lang="el-G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9" name="Rectangle 517"/>
              <p:cNvSpPr>
                <a:spLocks noChangeArrowheads="1"/>
              </p:cNvSpPr>
              <p:nvPr/>
            </p:nvSpPr>
            <p:spPr bwMode="auto">
              <a:xfrm>
                <a:off x="4019" y="2949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0" name="Rectangle 518"/>
              <p:cNvSpPr>
                <a:spLocks noChangeArrowheads="1"/>
              </p:cNvSpPr>
              <p:nvPr/>
            </p:nvSpPr>
            <p:spPr bwMode="auto">
              <a:xfrm>
                <a:off x="1253" y="2944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41" name="Line 519"/>
              <p:cNvSpPr>
                <a:spLocks noChangeShapeType="1"/>
              </p:cNvSpPr>
              <p:nvPr/>
            </p:nvSpPr>
            <p:spPr bwMode="auto">
              <a:xfrm>
                <a:off x="1253" y="2944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42" name="Line 520"/>
              <p:cNvSpPr>
                <a:spLocks noChangeShapeType="1"/>
              </p:cNvSpPr>
              <p:nvPr/>
            </p:nvSpPr>
            <p:spPr bwMode="auto">
              <a:xfrm>
                <a:off x="1253" y="2944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43" name="Rectangle 521"/>
              <p:cNvSpPr>
                <a:spLocks noChangeArrowheads="1"/>
              </p:cNvSpPr>
              <p:nvPr/>
            </p:nvSpPr>
            <p:spPr bwMode="auto">
              <a:xfrm>
                <a:off x="1257" y="2944"/>
                <a:ext cx="63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44" name="Line 522"/>
              <p:cNvSpPr>
                <a:spLocks noChangeShapeType="1"/>
              </p:cNvSpPr>
              <p:nvPr/>
            </p:nvSpPr>
            <p:spPr bwMode="auto">
              <a:xfrm>
                <a:off x="1257" y="2944"/>
                <a:ext cx="6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45" name="Rectangle 523"/>
              <p:cNvSpPr>
                <a:spLocks noChangeArrowheads="1"/>
              </p:cNvSpPr>
              <p:nvPr/>
            </p:nvSpPr>
            <p:spPr bwMode="auto">
              <a:xfrm>
                <a:off x="1893" y="2944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46" name="Line 524"/>
              <p:cNvSpPr>
                <a:spLocks noChangeShapeType="1"/>
              </p:cNvSpPr>
              <p:nvPr/>
            </p:nvSpPr>
            <p:spPr bwMode="auto">
              <a:xfrm>
                <a:off x="1893" y="2944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47" name="Line 525"/>
              <p:cNvSpPr>
                <a:spLocks noChangeShapeType="1"/>
              </p:cNvSpPr>
              <p:nvPr/>
            </p:nvSpPr>
            <p:spPr bwMode="auto">
              <a:xfrm>
                <a:off x="1893" y="2944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48" name="Rectangle 526"/>
              <p:cNvSpPr>
                <a:spLocks noChangeArrowheads="1"/>
              </p:cNvSpPr>
              <p:nvPr/>
            </p:nvSpPr>
            <p:spPr bwMode="auto">
              <a:xfrm>
                <a:off x="1897" y="2944"/>
                <a:ext cx="559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49" name="Line 527"/>
              <p:cNvSpPr>
                <a:spLocks noChangeShapeType="1"/>
              </p:cNvSpPr>
              <p:nvPr/>
            </p:nvSpPr>
            <p:spPr bwMode="auto">
              <a:xfrm>
                <a:off x="1897" y="2944"/>
                <a:ext cx="55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50" name="Rectangle 528"/>
              <p:cNvSpPr>
                <a:spLocks noChangeArrowheads="1"/>
              </p:cNvSpPr>
              <p:nvPr/>
            </p:nvSpPr>
            <p:spPr bwMode="auto">
              <a:xfrm>
                <a:off x="2456" y="2944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51" name="Line 529"/>
              <p:cNvSpPr>
                <a:spLocks noChangeShapeType="1"/>
              </p:cNvSpPr>
              <p:nvPr/>
            </p:nvSpPr>
            <p:spPr bwMode="auto">
              <a:xfrm>
                <a:off x="2456" y="2944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52" name="Line 530"/>
              <p:cNvSpPr>
                <a:spLocks noChangeShapeType="1"/>
              </p:cNvSpPr>
              <p:nvPr/>
            </p:nvSpPr>
            <p:spPr bwMode="auto">
              <a:xfrm>
                <a:off x="2456" y="2944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53" name="Rectangle 531"/>
              <p:cNvSpPr>
                <a:spLocks noChangeArrowheads="1"/>
              </p:cNvSpPr>
              <p:nvPr/>
            </p:nvSpPr>
            <p:spPr bwMode="auto">
              <a:xfrm>
                <a:off x="2460" y="2944"/>
                <a:ext cx="48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54" name="Line 532"/>
              <p:cNvSpPr>
                <a:spLocks noChangeShapeType="1"/>
              </p:cNvSpPr>
              <p:nvPr/>
            </p:nvSpPr>
            <p:spPr bwMode="auto">
              <a:xfrm>
                <a:off x="2460" y="2944"/>
                <a:ext cx="48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55" name="Rectangle 533"/>
              <p:cNvSpPr>
                <a:spLocks noChangeArrowheads="1"/>
              </p:cNvSpPr>
              <p:nvPr/>
            </p:nvSpPr>
            <p:spPr bwMode="auto">
              <a:xfrm>
                <a:off x="2944" y="2944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56" name="Line 534"/>
              <p:cNvSpPr>
                <a:spLocks noChangeShapeType="1"/>
              </p:cNvSpPr>
              <p:nvPr/>
            </p:nvSpPr>
            <p:spPr bwMode="auto">
              <a:xfrm>
                <a:off x="2944" y="2944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57" name="Line 535"/>
              <p:cNvSpPr>
                <a:spLocks noChangeShapeType="1"/>
              </p:cNvSpPr>
              <p:nvPr/>
            </p:nvSpPr>
            <p:spPr bwMode="auto">
              <a:xfrm>
                <a:off x="2944" y="2944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58" name="Rectangle 536"/>
              <p:cNvSpPr>
                <a:spLocks noChangeArrowheads="1"/>
              </p:cNvSpPr>
              <p:nvPr/>
            </p:nvSpPr>
            <p:spPr bwMode="auto">
              <a:xfrm>
                <a:off x="2948" y="2944"/>
                <a:ext cx="62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59" name="Line 537"/>
              <p:cNvSpPr>
                <a:spLocks noChangeShapeType="1"/>
              </p:cNvSpPr>
              <p:nvPr/>
            </p:nvSpPr>
            <p:spPr bwMode="auto">
              <a:xfrm>
                <a:off x="2948" y="2944"/>
                <a:ext cx="6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60" name="Rectangle 538"/>
              <p:cNvSpPr>
                <a:spLocks noChangeArrowheads="1"/>
              </p:cNvSpPr>
              <p:nvPr/>
            </p:nvSpPr>
            <p:spPr bwMode="auto">
              <a:xfrm>
                <a:off x="3576" y="2944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61" name="Line 539"/>
              <p:cNvSpPr>
                <a:spLocks noChangeShapeType="1"/>
              </p:cNvSpPr>
              <p:nvPr/>
            </p:nvSpPr>
            <p:spPr bwMode="auto">
              <a:xfrm>
                <a:off x="3576" y="2944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62" name="Line 540"/>
              <p:cNvSpPr>
                <a:spLocks noChangeShapeType="1"/>
              </p:cNvSpPr>
              <p:nvPr/>
            </p:nvSpPr>
            <p:spPr bwMode="auto">
              <a:xfrm>
                <a:off x="3576" y="2944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63" name="Rectangle 541"/>
              <p:cNvSpPr>
                <a:spLocks noChangeArrowheads="1"/>
              </p:cNvSpPr>
              <p:nvPr/>
            </p:nvSpPr>
            <p:spPr bwMode="auto">
              <a:xfrm>
                <a:off x="3580" y="2944"/>
                <a:ext cx="66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64" name="Line 542"/>
              <p:cNvSpPr>
                <a:spLocks noChangeShapeType="1"/>
              </p:cNvSpPr>
              <p:nvPr/>
            </p:nvSpPr>
            <p:spPr bwMode="auto">
              <a:xfrm>
                <a:off x="3580" y="2944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65" name="Rectangle 543"/>
              <p:cNvSpPr>
                <a:spLocks noChangeArrowheads="1"/>
              </p:cNvSpPr>
              <p:nvPr/>
            </p:nvSpPr>
            <p:spPr bwMode="auto">
              <a:xfrm>
                <a:off x="4240" y="2944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66" name="Line 544"/>
              <p:cNvSpPr>
                <a:spLocks noChangeShapeType="1"/>
              </p:cNvSpPr>
              <p:nvPr/>
            </p:nvSpPr>
            <p:spPr bwMode="auto">
              <a:xfrm>
                <a:off x="4240" y="2944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67" name="Line 545"/>
              <p:cNvSpPr>
                <a:spLocks noChangeShapeType="1"/>
              </p:cNvSpPr>
              <p:nvPr/>
            </p:nvSpPr>
            <p:spPr bwMode="auto">
              <a:xfrm>
                <a:off x="4240" y="2944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68" name="Rectangle 546"/>
              <p:cNvSpPr>
                <a:spLocks noChangeArrowheads="1"/>
              </p:cNvSpPr>
              <p:nvPr/>
            </p:nvSpPr>
            <p:spPr bwMode="auto">
              <a:xfrm>
                <a:off x="1253" y="2947"/>
                <a:ext cx="4" cy="2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69" name="Line 547"/>
              <p:cNvSpPr>
                <a:spLocks noChangeShapeType="1"/>
              </p:cNvSpPr>
              <p:nvPr/>
            </p:nvSpPr>
            <p:spPr bwMode="auto">
              <a:xfrm>
                <a:off x="1253" y="2947"/>
                <a:ext cx="0" cy="2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70" name="Rectangle 548"/>
              <p:cNvSpPr>
                <a:spLocks noChangeArrowheads="1"/>
              </p:cNvSpPr>
              <p:nvPr/>
            </p:nvSpPr>
            <p:spPr bwMode="auto">
              <a:xfrm>
                <a:off x="1893" y="2947"/>
                <a:ext cx="4" cy="2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71" name="Line 549"/>
              <p:cNvSpPr>
                <a:spLocks noChangeShapeType="1"/>
              </p:cNvSpPr>
              <p:nvPr/>
            </p:nvSpPr>
            <p:spPr bwMode="auto">
              <a:xfrm>
                <a:off x="1893" y="2947"/>
                <a:ext cx="0" cy="2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72" name="Rectangle 550"/>
              <p:cNvSpPr>
                <a:spLocks noChangeArrowheads="1"/>
              </p:cNvSpPr>
              <p:nvPr/>
            </p:nvSpPr>
            <p:spPr bwMode="auto">
              <a:xfrm>
                <a:off x="2456" y="2947"/>
                <a:ext cx="4" cy="2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73" name="Line 551"/>
              <p:cNvSpPr>
                <a:spLocks noChangeShapeType="1"/>
              </p:cNvSpPr>
              <p:nvPr/>
            </p:nvSpPr>
            <p:spPr bwMode="auto">
              <a:xfrm>
                <a:off x="2456" y="2947"/>
                <a:ext cx="0" cy="2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74" name="Rectangle 552"/>
              <p:cNvSpPr>
                <a:spLocks noChangeArrowheads="1"/>
              </p:cNvSpPr>
              <p:nvPr/>
            </p:nvSpPr>
            <p:spPr bwMode="auto">
              <a:xfrm>
                <a:off x="2944" y="2947"/>
                <a:ext cx="4" cy="2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75" name="Line 553"/>
              <p:cNvSpPr>
                <a:spLocks noChangeShapeType="1"/>
              </p:cNvSpPr>
              <p:nvPr/>
            </p:nvSpPr>
            <p:spPr bwMode="auto">
              <a:xfrm>
                <a:off x="2944" y="2947"/>
                <a:ext cx="0" cy="2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76" name="Rectangle 554"/>
              <p:cNvSpPr>
                <a:spLocks noChangeArrowheads="1"/>
              </p:cNvSpPr>
              <p:nvPr/>
            </p:nvSpPr>
            <p:spPr bwMode="auto">
              <a:xfrm>
                <a:off x="3576" y="2947"/>
                <a:ext cx="4" cy="2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77" name="Line 555"/>
              <p:cNvSpPr>
                <a:spLocks noChangeShapeType="1"/>
              </p:cNvSpPr>
              <p:nvPr/>
            </p:nvSpPr>
            <p:spPr bwMode="auto">
              <a:xfrm>
                <a:off x="3576" y="2947"/>
                <a:ext cx="0" cy="2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78" name="Rectangle 556"/>
              <p:cNvSpPr>
                <a:spLocks noChangeArrowheads="1"/>
              </p:cNvSpPr>
              <p:nvPr/>
            </p:nvSpPr>
            <p:spPr bwMode="auto">
              <a:xfrm>
                <a:off x="4240" y="2947"/>
                <a:ext cx="4" cy="2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79" name="Line 557"/>
              <p:cNvSpPr>
                <a:spLocks noChangeShapeType="1"/>
              </p:cNvSpPr>
              <p:nvPr/>
            </p:nvSpPr>
            <p:spPr bwMode="auto">
              <a:xfrm>
                <a:off x="4240" y="2947"/>
                <a:ext cx="0" cy="2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80" name="Rectangle 558"/>
              <p:cNvSpPr>
                <a:spLocks noChangeArrowheads="1"/>
              </p:cNvSpPr>
              <p:nvPr/>
            </p:nvSpPr>
            <p:spPr bwMode="auto">
              <a:xfrm>
                <a:off x="1303" y="3160"/>
                <a:ext cx="48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ΕΞΑΙΡΕΤ.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1" name="Rectangle 559"/>
              <p:cNvSpPr>
                <a:spLocks noChangeArrowheads="1"/>
              </p:cNvSpPr>
              <p:nvPr/>
            </p:nvSpPr>
            <p:spPr bwMode="auto">
              <a:xfrm>
                <a:off x="1846" y="3160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2" name="Rectangle 560"/>
              <p:cNvSpPr>
                <a:spLocks noChangeArrowheads="1"/>
              </p:cNvSpPr>
              <p:nvPr/>
            </p:nvSpPr>
            <p:spPr bwMode="auto">
              <a:xfrm>
                <a:off x="2145" y="3160"/>
                <a:ext cx="57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3" name="Rectangle 561"/>
              <p:cNvSpPr>
                <a:spLocks noChangeArrowheads="1"/>
              </p:cNvSpPr>
              <p:nvPr/>
            </p:nvSpPr>
            <p:spPr bwMode="auto">
              <a:xfrm>
                <a:off x="2207" y="3160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4" name="Rectangle 562"/>
              <p:cNvSpPr>
                <a:spLocks noChangeArrowheads="1"/>
              </p:cNvSpPr>
              <p:nvPr/>
            </p:nvSpPr>
            <p:spPr bwMode="auto">
              <a:xfrm>
                <a:off x="2670" y="3160"/>
                <a:ext cx="57" cy="12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7</a:t>
                </a:r>
                <a:endParaRPr kumimoji="0" lang="el-G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5" name="Rectangle 563"/>
              <p:cNvSpPr>
                <a:spLocks noChangeArrowheads="1"/>
              </p:cNvSpPr>
              <p:nvPr/>
            </p:nvSpPr>
            <p:spPr bwMode="auto">
              <a:xfrm>
                <a:off x="2732" y="3160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6" name="Rectangle 564"/>
              <p:cNvSpPr>
                <a:spLocks noChangeArrowheads="1"/>
              </p:cNvSpPr>
              <p:nvPr/>
            </p:nvSpPr>
            <p:spPr bwMode="auto">
              <a:xfrm>
                <a:off x="3199" y="3160"/>
                <a:ext cx="113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18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7" name="Rectangle 565"/>
              <p:cNvSpPr>
                <a:spLocks noChangeArrowheads="1"/>
              </p:cNvSpPr>
              <p:nvPr/>
            </p:nvSpPr>
            <p:spPr bwMode="auto">
              <a:xfrm>
                <a:off x="3324" y="3160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8" name="Rectangle 566"/>
              <p:cNvSpPr>
                <a:spLocks noChangeArrowheads="1"/>
              </p:cNvSpPr>
              <p:nvPr/>
            </p:nvSpPr>
            <p:spPr bwMode="auto">
              <a:xfrm>
                <a:off x="3847" y="3160"/>
                <a:ext cx="113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12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9" name="Rectangle 567"/>
              <p:cNvSpPr>
                <a:spLocks noChangeArrowheads="1"/>
              </p:cNvSpPr>
              <p:nvPr/>
            </p:nvSpPr>
            <p:spPr bwMode="auto">
              <a:xfrm>
                <a:off x="3973" y="3160"/>
                <a:ext cx="2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l-G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90" name="Rectangle 568"/>
              <p:cNvSpPr>
                <a:spLocks noChangeArrowheads="1"/>
              </p:cNvSpPr>
              <p:nvPr/>
            </p:nvSpPr>
            <p:spPr bwMode="auto">
              <a:xfrm>
                <a:off x="1253" y="3155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91" name="Line 569"/>
              <p:cNvSpPr>
                <a:spLocks noChangeShapeType="1"/>
              </p:cNvSpPr>
              <p:nvPr/>
            </p:nvSpPr>
            <p:spPr bwMode="auto">
              <a:xfrm>
                <a:off x="1253" y="315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92" name="Line 570"/>
              <p:cNvSpPr>
                <a:spLocks noChangeShapeType="1"/>
              </p:cNvSpPr>
              <p:nvPr/>
            </p:nvSpPr>
            <p:spPr bwMode="auto">
              <a:xfrm>
                <a:off x="1253" y="3155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93" name="Rectangle 571"/>
              <p:cNvSpPr>
                <a:spLocks noChangeArrowheads="1"/>
              </p:cNvSpPr>
              <p:nvPr/>
            </p:nvSpPr>
            <p:spPr bwMode="auto">
              <a:xfrm>
                <a:off x="1257" y="3155"/>
                <a:ext cx="636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94" name="Line 572"/>
              <p:cNvSpPr>
                <a:spLocks noChangeShapeType="1"/>
              </p:cNvSpPr>
              <p:nvPr/>
            </p:nvSpPr>
            <p:spPr bwMode="auto">
              <a:xfrm>
                <a:off x="1257" y="3155"/>
                <a:ext cx="6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95" name="Rectangle 573"/>
              <p:cNvSpPr>
                <a:spLocks noChangeArrowheads="1"/>
              </p:cNvSpPr>
              <p:nvPr/>
            </p:nvSpPr>
            <p:spPr bwMode="auto">
              <a:xfrm>
                <a:off x="1893" y="3155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96" name="Line 574"/>
              <p:cNvSpPr>
                <a:spLocks noChangeShapeType="1"/>
              </p:cNvSpPr>
              <p:nvPr/>
            </p:nvSpPr>
            <p:spPr bwMode="auto">
              <a:xfrm>
                <a:off x="1893" y="315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97" name="Line 575"/>
              <p:cNvSpPr>
                <a:spLocks noChangeShapeType="1"/>
              </p:cNvSpPr>
              <p:nvPr/>
            </p:nvSpPr>
            <p:spPr bwMode="auto">
              <a:xfrm>
                <a:off x="1893" y="3155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98" name="Rectangle 576"/>
              <p:cNvSpPr>
                <a:spLocks noChangeArrowheads="1"/>
              </p:cNvSpPr>
              <p:nvPr/>
            </p:nvSpPr>
            <p:spPr bwMode="auto">
              <a:xfrm>
                <a:off x="1897" y="3155"/>
                <a:ext cx="559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899" name="Line 577"/>
              <p:cNvSpPr>
                <a:spLocks noChangeShapeType="1"/>
              </p:cNvSpPr>
              <p:nvPr/>
            </p:nvSpPr>
            <p:spPr bwMode="auto">
              <a:xfrm>
                <a:off x="1897" y="3155"/>
                <a:ext cx="55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00" name="Rectangle 578"/>
              <p:cNvSpPr>
                <a:spLocks noChangeArrowheads="1"/>
              </p:cNvSpPr>
              <p:nvPr/>
            </p:nvSpPr>
            <p:spPr bwMode="auto">
              <a:xfrm>
                <a:off x="2456" y="3155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01" name="Line 579"/>
              <p:cNvSpPr>
                <a:spLocks noChangeShapeType="1"/>
              </p:cNvSpPr>
              <p:nvPr/>
            </p:nvSpPr>
            <p:spPr bwMode="auto">
              <a:xfrm>
                <a:off x="2456" y="315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02" name="Line 580"/>
              <p:cNvSpPr>
                <a:spLocks noChangeShapeType="1"/>
              </p:cNvSpPr>
              <p:nvPr/>
            </p:nvSpPr>
            <p:spPr bwMode="auto">
              <a:xfrm>
                <a:off x="2456" y="3155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03" name="Rectangle 581"/>
              <p:cNvSpPr>
                <a:spLocks noChangeArrowheads="1"/>
              </p:cNvSpPr>
              <p:nvPr/>
            </p:nvSpPr>
            <p:spPr bwMode="auto">
              <a:xfrm>
                <a:off x="2460" y="3155"/>
                <a:ext cx="48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04" name="Line 582"/>
              <p:cNvSpPr>
                <a:spLocks noChangeShapeType="1"/>
              </p:cNvSpPr>
              <p:nvPr/>
            </p:nvSpPr>
            <p:spPr bwMode="auto">
              <a:xfrm>
                <a:off x="2460" y="3155"/>
                <a:ext cx="48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05" name="Rectangle 583"/>
              <p:cNvSpPr>
                <a:spLocks noChangeArrowheads="1"/>
              </p:cNvSpPr>
              <p:nvPr/>
            </p:nvSpPr>
            <p:spPr bwMode="auto">
              <a:xfrm>
                <a:off x="2944" y="3155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06" name="Line 584"/>
              <p:cNvSpPr>
                <a:spLocks noChangeShapeType="1"/>
              </p:cNvSpPr>
              <p:nvPr/>
            </p:nvSpPr>
            <p:spPr bwMode="auto">
              <a:xfrm>
                <a:off x="2944" y="315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07" name="Line 585"/>
              <p:cNvSpPr>
                <a:spLocks noChangeShapeType="1"/>
              </p:cNvSpPr>
              <p:nvPr/>
            </p:nvSpPr>
            <p:spPr bwMode="auto">
              <a:xfrm>
                <a:off x="2944" y="3155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08" name="Rectangle 586"/>
              <p:cNvSpPr>
                <a:spLocks noChangeArrowheads="1"/>
              </p:cNvSpPr>
              <p:nvPr/>
            </p:nvSpPr>
            <p:spPr bwMode="auto">
              <a:xfrm>
                <a:off x="2948" y="3155"/>
                <a:ext cx="628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09" name="Line 587"/>
              <p:cNvSpPr>
                <a:spLocks noChangeShapeType="1"/>
              </p:cNvSpPr>
              <p:nvPr/>
            </p:nvSpPr>
            <p:spPr bwMode="auto">
              <a:xfrm>
                <a:off x="2948" y="3155"/>
                <a:ext cx="6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10" name="Rectangle 588"/>
              <p:cNvSpPr>
                <a:spLocks noChangeArrowheads="1"/>
              </p:cNvSpPr>
              <p:nvPr/>
            </p:nvSpPr>
            <p:spPr bwMode="auto">
              <a:xfrm>
                <a:off x="3576" y="3155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11" name="Line 589"/>
              <p:cNvSpPr>
                <a:spLocks noChangeShapeType="1"/>
              </p:cNvSpPr>
              <p:nvPr/>
            </p:nvSpPr>
            <p:spPr bwMode="auto">
              <a:xfrm>
                <a:off x="3576" y="315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12" name="Line 590"/>
              <p:cNvSpPr>
                <a:spLocks noChangeShapeType="1"/>
              </p:cNvSpPr>
              <p:nvPr/>
            </p:nvSpPr>
            <p:spPr bwMode="auto">
              <a:xfrm>
                <a:off x="3576" y="3155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13" name="Rectangle 591"/>
              <p:cNvSpPr>
                <a:spLocks noChangeArrowheads="1"/>
              </p:cNvSpPr>
              <p:nvPr/>
            </p:nvSpPr>
            <p:spPr bwMode="auto">
              <a:xfrm>
                <a:off x="3580" y="3155"/>
                <a:ext cx="66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14" name="Line 592"/>
              <p:cNvSpPr>
                <a:spLocks noChangeShapeType="1"/>
              </p:cNvSpPr>
              <p:nvPr/>
            </p:nvSpPr>
            <p:spPr bwMode="auto">
              <a:xfrm>
                <a:off x="3580" y="3155"/>
                <a:ext cx="66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15" name="Rectangle 593"/>
              <p:cNvSpPr>
                <a:spLocks noChangeArrowheads="1"/>
              </p:cNvSpPr>
              <p:nvPr/>
            </p:nvSpPr>
            <p:spPr bwMode="auto">
              <a:xfrm>
                <a:off x="4240" y="3155"/>
                <a:ext cx="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16" name="Line 594"/>
              <p:cNvSpPr>
                <a:spLocks noChangeShapeType="1"/>
              </p:cNvSpPr>
              <p:nvPr/>
            </p:nvSpPr>
            <p:spPr bwMode="auto">
              <a:xfrm>
                <a:off x="4240" y="3155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17" name="Line 595"/>
              <p:cNvSpPr>
                <a:spLocks noChangeShapeType="1"/>
              </p:cNvSpPr>
              <p:nvPr/>
            </p:nvSpPr>
            <p:spPr bwMode="auto">
              <a:xfrm>
                <a:off x="4240" y="3155"/>
                <a:ext cx="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18" name="Rectangle 596"/>
              <p:cNvSpPr>
                <a:spLocks noChangeArrowheads="1"/>
              </p:cNvSpPr>
              <p:nvPr/>
            </p:nvSpPr>
            <p:spPr bwMode="auto">
              <a:xfrm>
                <a:off x="1253" y="3158"/>
                <a:ext cx="4" cy="2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19" name="Line 597"/>
              <p:cNvSpPr>
                <a:spLocks noChangeShapeType="1"/>
              </p:cNvSpPr>
              <p:nvPr/>
            </p:nvSpPr>
            <p:spPr bwMode="auto">
              <a:xfrm>
                <a:off x="1253" y="3158"/>
                <a:ext cx="0" cy="2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20" name="Rectangle 598"/>
              <p:cNvSpPr>
                <a:spLocks noChangeArrowheads="1"/>
              </p:cNvSpPr>
              <p:nvPr/>
            </p:nvSpPr>
            <p:spPr bwMode="auto">
              <a:xfrm>
                <a:off x="1893" y="3158"/>
                <a:ext cx="4" cy="2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21" name="Line 599"/>
              <p:cNvSpPr>
                <a:spLocks noChangeShapeType="1"/>
              </p:cNvSpPr>
              <p:nvPr/>
            </p:nvSpPr>
            <p:spPr bwMode="auto">
              <a:xfrm>
                <a:off x="1893" y="3158"/>
                <a:ext cx="0" cy="2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  <p:sp>
            <p:nvSpPr>
              <p:cNvPr id="8922" name="Rectangle 600"/>
              <p:cNvSpPr>
                <a:spLocks noChangeArrowheads="1"/>
              </p:cNvSpPr>
              <p:nvPr/>
            </p:nvSpPr>
            <p:spPr bwMode="auto">
              <a:xfrm>
                <a:off x="2456" y="3158"/>
                <a:ext cx="4" cy="2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sz="2000"/>
              </a:p>
            </p:txBody>
          </p:sp>
        </p:grpSp>
        <p:sp>
          <p:nvSpPr>
            <p:cNvPr id="8531" name="Line 602"/>
            <p:cNvSpPr>
              <a:spLocks noChangeShapeType="1"/>
            </p:cNvSpPr>
            <p:nvPr/>
          </p:nvSpPr>
          <p:spPr bwMode="auto">
            <a:xfrm>
              <a:off x="2456" y="3158"/>
              <a:ext cx="0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32" name="Rectangle 603"/>
            <p:cNvSpPr>
              <a:spLocks noChangeArrowheads="1"/>
            </p:cNvSpPr>
            <p:nvPr/>
          </p:nvSpPr>
          <p:spPr bwMode="auto">
            <a:xfrm>
              <a:off x="2944" y="3158"/>
              <a:ext cx="4" cy="2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33" name="Line 604"/>
            <p:cNvSpPr>
              <a:spLocks noChangeShapeType="1"/>
            </p:cNvSpPr>
            <p:nvPr/>
          </p:nvSpPr>
          <p:spPr bwMode="auto">
            <a:xfrm>
              <a:off x="2944" y="3158"/>
              <a:ext cx="0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34" name="Rectangle 605"/>
            <p:cNvSpPr>
              <a:spLocks noChangeArrowheads="1"/>
            </p:cNvSpPr>
            <p:nvPr/>
          </p:nvSpPr>
          <p:spPr bwMode="auto">
            <a:xfrm>
              <a:off x="3576" y="3158"/>
              <a:ext cx="4" cy="2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35" name="Line 606"/>
            <p:cNvSpPr>
              <a:spLocks noChangeShapeType="1"/>
            </p:cNvSpPr>
            <p:nvPr/>
          </p:nvSpPr>
          <p:spPr bwMode="auto">
            <a:xfrm>
              <a:off x="3576" y="3158"/>
              <a:ext cx="0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36" name="Rectangle 607"/>
            <p:cNvSpPr>
              <a:spLocks noChangeArrowheads="1"/>
            </p:cNvSpPr>
            <p:nvPr/>
          </p:nvSpPr>
          <p:spPr bwMode="auto">
            <a:xfrm>
              <a:off x="4240" y="3158"/>
              <a:ext cx="4" cy="2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37" name="Line 608"/>
            <p:cNvSpPr>
              <a:spLocks noChangeShapeType="1"/>
            </p:cNvSpPr>
            <p:nvPr/>
          </p:nvSpPr>
          <p:spPr bwMode="auto">
            <a:xfrm>
              <a:off x="4240" y="3158"/>
              <a:ext cx="0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38" name="Rectangle 609"/>
            <p:cNvSpPr>
              <a:spLocks noChangeArrowheads="1"/>
            </p:cNvSpPr>
            <p:nvPr/>
          </p:nvSpPr>
          <p:spPr bwMode="auto">
            <a:xfrm>
              <a:off x="1393" y="3371"/>
              <a:ext cx="32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ΚΑΛΗ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39" name="Rectangle 610"/>
            <p:cNvSpPr>
              <a:spLocks noChangeArrowheads="1"/>
            </p:cNvSpPr>
            <p:nvPr/>
          </p:nvSpPr>
          <p:spPr bwMode="auto">
            <a:xfrm>
              <a:off x="1754" y="3371"/>
              <a:ext cx="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40" name="Rectangle 611"/>
            <p:cNvSpPr>
              <a:spLocks noChangeArrowheads="1"/>
            </p:cNvSpPr>
            <p:nvPr/>
          </p:nvSpPr>
          <p:spPr bwMode="auto">
            <a:xfrm>
              <a:off x="2145" y="3371"/>
              <a:ext cx="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41" name="Rectangle 612"/>
            <p:cNvSpPr>
              <a:spLocks noChangeArrowheads="1"/>
            </p:cNvSpPr>
            <p:nvPr/>
          </p:nvSpPr>
          <p:spPr bwMode="auto">
            <a:xfrm>
              <a:off x="2207" y="3371"/>
              <a:ext cx="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42" name="Rectangle 613"/>
            <p:cNvSpPr>
              <a:spLocks noChangeArrowheads="1"/>
            </p:cNvSpPr>
            <p:nvPr/>
          </p:nvSpPr>
          <p:spPr bwMode="auto">
            <a:xfrm>
              <a:off x="2670" y="3371"/>
              <a:ext cx="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43" name="Rectangle 614"/>
            <p:cNvSpPr>
              <a:spLocks noChangeArrowheads="1"/>
            </p:cNvSpPr>
            <p:nvPr/>
          </p:nvSpPr>
          <p:spPr bwMode="auto">
            <a:xfrm>
              <a:off x="2732" y="3371"/>
              <a:ext cx="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44" name="Rectangle 615"/>
            <p:cNvSpPr>
              <a:spLocks noChangeArrowheads="1"/>
            </p:cNvSpPr>
            <p:nvPr/>
          </p:nvSpPr>
          <p:spPr bwMode="auto">
            <a:xfrm>
              <a:off x="3199" y="3371"/>
              <a:ext cx="11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12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45" name="Rectangle 616"/>
            <p:cNvSpPr>
              <a:spLocks noChangeArrowheads="1"/>
            </p:cNvSpPr>
            <p:nvPr/>
          </p:nvSpPr>
          <p:spPr bwMode="auto">
            <a:xfrm>
              <a:off x="3324" y="3371"/>
              <a:ext cx="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46" name="Rectangle 617"/>
            <p:cNvSpPr>
              <a:spLocks noChangeArrowheads="1"/>
            </p:cNvSpPr>
            <p:nvPr/>
          </p:nvSpPr>
          <p:spPr bwMode="auto">
            <a:xfrm>
              <a:off x="3879" y="3371"/>
              <a:ext cx="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47" name="Rectangle 618"/>
            <p:cNvSpPr>
              <a:spLocks noChangeArrowheads="1"/>
            </p:cNvSpPr>
            <p:nvPr/>
          </p:nvSpPr>
          <p:spPr bwMode="auto">
            <a:xfrm>
              <a:off x="3941" y="3371"/>
              <a:ext cx="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48" name="Rectangle 619"/>
            <p:cNvSpPr>
              <a:spLocks noChangeArrowheads="1"/>
            </p:cNvSpPr>
            <p:nvPr/>
          </p:nvSpPr>
          <p:spPr bwMode="auto">
            <a:xfrm>
              <a:off x="1253" y="33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49" name="Line 620"/>
            <p:cNvSpPr>
              <a:spLocks noChangeShapeType="1"/>
            </p:cNvSpPr>
            <p:nvPr/>
          </p:nvSpPr>
          <p:spPr bwMode="auto">
            <a:xfrm>
              <a:off x="1253" y="3365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50" name="Line 621"/>
            <p:cNvSpPr>
              <a:spLocks noChangeShapeType="1"/>
            </p:cNvSpPr>
            <p:nvPr/>
          </p:nvSpPr>
          <p:spPr bwMode="auto">
            <a:xfrm>
              <a:off x="1253" y="3365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51" name="Rectangle 622"/>
            <p:cNvSpPr>
              <a:spLocks noChangeArrowheads="1"/>
            </p:cNvSpPr>
            <p:nvPr/>
          </p:nvSpPr>
          <p:spPr bwMode="auto">
            <a:xfrm>
              <a:off x="1257" y="3365"/>
              <a:ext cx="63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52" name="Line 623"/>
            <p:cNvSpPr>
              <a:spLocks noChangeShapeType="1"/>
            </p:cNvSpPr>
            <p:nvPr/>
          </p:nvSpPr>
          <p:spPr bwMode="auto">
            <a:xfrm>
              <a:off x="1257" y="3365"/>
              <a:ext cx="6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53" name="Rectangle 624"/>
            <p:cNvSpPr>
              <a:spLocks noChangeArrowheads="1"/>
            </p:cNvSpPr>
            <p:nvPr/>
          </p:nvSpPr>
          <p:spPr bwMode="auto">
            <a:xfrm>
              <a:off x="1893" y="33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54" name="Line 625"/>
            <p:cNvSpPr>
              <a:spLocks noChangeShapeType="1"/>
            </p:cNvSpPr>
            <p:nvPr/>
          </p:nvSpPr>
          <p:spPr bwMode="auto">
            <a:xfrm>
              <a:off x="1893" y="3365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55" name="Line 626"/>
            <p:cNvSpPr>
              <a:spLocks noChangeShapeType="1"/>
            </p:cNvSpPr>
            <p:nvPr/>
          </p:nvSpPr>
          <p:spPr bwMode="auto">
            <a:xfrm>
              <a:off x="1893" y="3365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56" name="Rectangle 627"/>
            <p:cNvSpPr>
              <a:spLocks noChangeArrowheads="1"/>
            </p:cNvSpPr>
            <p:nvPr/>
          </p:nvSpPr>
          <p:spPr bwMode="auto">
            <a:xfrm>
              <a:off x="1897" y="3365"/>
              <a:ext cx="55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57" name="Line 628"/>
            <p:cNvSpPr>
              <a:spLocks noChangeShapeType="1"/>
            </p:cNvSpPr>
            <p:nvPr/>
          </p:nvSpPr>
          <p:spPr bwMode="auto">
            <a:xfrm>
              <a:off x="1897" y="3365"/>
              <a:ext cx="55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58" name="Rectangle 629"/>
            <p:cNvSpPr>
              <a:spLocks noChangeArrowheads="1"/>
            </p:cNvSpPr>
            <p:nvPr/>
          </p:nvSpPr>
          <p:spPr bwMode="auto">
            <a:xfrm>
              <a:off x="2456" y="33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59" name="Line 630"/>
            <p:cNvSpPr>
              <a:spLocks noChangeShapeType="1"/>
            </p:cNvSpPr>
            <p:nvPr/>
          </p:nvSpPr>
          <p:spPr bwMode="auto">
            <a:xfrm>
              <a:off x="2456" y="3365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60" name="Line 631"/>
            <p:cNvSpPr>
              <a:spLocks noChangeShapeType="1"/>
            </p:cNvSpPr>
            <p:nvPr/>
          </p:nvSpPr>
          <p:spPr bwMode="auto">
            <a:xfrm>
              <a:off x="2456" y="3365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61" name="Rectangle 632"/>
            <p:cNvSpPr>
              <a:spLocks noChangeArrowheads="1"/>
            </p:cNvSpPr>
            <p:nvPr/>
          </p:nvSpPr>
          <p:spPr bwMode="auto">
            <a:xfrm>
              <a:off x="2460" y="3365"/>
              <a:ext cx="48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62" name="Line 633"/>
            <p:cNvSpPr>
              <a:spLocks noChangeShapeType="1"/>
            </p:cNvSpPr>
            <p:nvPr/>
          </p:nvSpPr>
          <p:spPr bwMode="auto">
            <a:xfrm>
              <a:off x="2460" y="3365"/>
              <a:ext cx="48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63" name="Rectangle 634"/>
            <p:cNvSpPr>
              <a:spLocks noChangeArrowheads="1"/>
            </p:cNvSpPr>
            <p:nvPr/>
          </p:nvSpPr>
          <p:spPr bwMode="auto">
            <a:xfrm>
              <a:off x="2944" y="33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64" name="Line 635"/>
            <p:cNvSpPr>
              <a:spLocks noChangeShapeType="1"/>
            </p:cNvSpPr>
            <p:nvPr/>
          </p:nvSpPr>
          <p:spPr bwMode="auto">
            <a:xfrm>
              <a:off x="2944" y="3365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65" name="Line 636"/>
            <p:cNvSpPr>
              <a:spLocks noChangeShapeType="1"/>
            </p:cNvSpPr>
            <p:nvPr/>
          </p:nvSpPr>
          <p:spPr bwMode="auto">
            <a:xfrm>
              <a:off x="2944" y="3365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66" name="Rectangle 637"/>
            <p:cNvSpPr>
              <a:spLocks noChangeArrowheads="1"/>
            </p:cNvSpPr>
            <p:nvPr/>
          </p:nvSpPr>
          <p:spPr bwMode="auto">
            <a:xfrm>
              <a:off x="2948" y="3365"/>
              <a:ext cx="62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67" name="Line 638"/>
            <p:cNvSpPr>
              <a:spLocks noChangeShapeType="1"/>
            </p:cNvSpPr>
            <p:nvPr/>
          </p:nvSpPr>
          <p:spPr bwMode="auto">
            <a:xfrm>
              <a:off x="2948" y="3365"/>
              <a:ext cx="6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68" name="Rectangle 639"/>
            <p:cNvSpPr>
              <a:spLocks noChangeArrowheads="1"/>
            </p:cNvSpPr>
            <p:nvPr/>
          </p:nvSpPr>
          <p:spPr bwMode="auto">
            <a:xfrm>
              <a:off x="3576" y="33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69" name="Line 640"/>
            <p:cNvSpPr>
              <a:spLocks noChangeShapeType="1"/>
            </p:cNvSpPr>
            <p:nvPr/>
          </p:nvSpPr>
          <p:spPr bwMode="auto">
            <a:xfrm>
              <a:off x="3576" y="3365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70" name="Line 641"/>
            <p:cNvSpPr>
              <a:spLocks noChangeShapeType="1"/>
            </p:cNvSpPr>
            <p:nvPr/>
          </p:nvSpPr>
          <p:spPr bwMode="auto">
            <a:xfrm>
              <a:off x="3576" y="3365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71" name="Rectangle 642"/>
            <p:cNvSpPr>
              <a:spLocks noChangeArrowheads="1"/>
            </p:cNvSpPr>
            <p:nvPr/>
          </p:nvSpPr>
          <p:spPr bwMode="auto">
            <a:xfrm>
              <a:off x="3580" y="3365"/>
              <a:ext cx="66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72" name="Line 643"/>
            <p:cNvSpPr>
              <a:spLocks noChangeShapeType="1"/>
            </p:cNvSpPr>
            <p:nvPr/>
          </p:nvSpPr>
          <p:spPr bwMode="auto">
            <a:xfrm>
              <a:off x="3580" y="3365"/>
              <a:ext cx="6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73" name="Rectangle 644"/>
            <p:cNvSpPr>
              <a:spLocks noChangeArrowheads="1"/>
            </p:cNvSpPr>
            <p:nvPr/>
          </p:nvSpPr>
          <p:spPr bwMode="auto">
            <a:xfrm>
              <a:off x="4240" y="336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74" name="Line 645"/>
            <p:cNvSpPr>
              <a:spLocks noChangeShapeType="1"/>
            </p:cNvSpPr>
            <p:nvPr/>
          </p:nvSpPr>
          <p:spPr bwMode="auto">
            <a:xfrm>
              <a:off x="4240" y="3365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75" name="Line 646"/>
            <p:cNvSpPr>
              <a:spLocks noChangeShapeType="1"/>
            </p:cNvSpPr>
            <p:nvPr/>
          </p:nvSpPr>
          <p:spPr bwMode="auto">
            <a:xfrm>
              <a:off x="4240" y="3365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76" name="Rectangle 647"/>
            <p:cNvSpPr>
              <a:spLocks noChangeArrowheads="1"/>
            </p:cNvSpPr>
            <p:nvPr/>
          </p:nvSpPr>
          <p:spPr bwMode="auto">
            <a:xfrm>
              <a:off x="1253" y="3369"/>
              <a:ext cx="4" cy="2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77" name="Line 648"/>
            <p:cNvSpPr>
              <a:spLocks noChangeShapeType="1"/>
            </p:cNvSpPr>
            <p:nvPr/>
          </p:nvSpPr>
          <p:spPr bwMode="auto">
            <a:xfrm>
              <a:off x="1253" y="3369"/>
              <a:ext cx="0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78" name="Rectangle 649"/>
            <p:cNvSpPr>
              <a:spLocks noChangeArrowheads="1"/>
            </p:cNvSpPr>
            <p:nvPr/>
          </p:nvSpPr>
          <p:spPr bwMode="auto">
            <a:xfrm>
              <a:off x="1893" y="3369"/>
              <a:ext cx="4" cy="2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79" name="Line 650"/>
            <p:cNvSpPr>
              <a:spLocks noChangeShapeType="1"/>
            </p:cNvSpPr>
            <p:nvPr/>
          </p:nvSpPr>
          <p:spPr bwMode="auto">
            <a:xfrm>
              <a:off x="1893" y="3369"/>
              <a:ext cx="0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80" name="Rectangle 651"/>
            <p:cNvSpPr>
              <a:spLocks noChangeArrowheads="1"/>
            </p:cNvSpPr>
            <p:nvPr/>
          </p:nvSpPr>
          <p:spPr bwMode="auto">
            <a:xfrm>
              <a:off x="2456" y="3369"/>
              <a:ext cx="4" cy="2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81" name="Line 652"/>
            <p:cNvSpPr>
              <a:spLocks noChangeShapeType="1"/>
            </p:cNvSpPr>
            <p:nvPr/>
          </p:nvSpPr>
          <p:spPr bwMode="auto">
            <a:xfrm>
              <a:off x="2456" y="3369"/>
              <a:ext cx="0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82" name="Rectangle 653"/>
            <p:cNvSpPr>
              <a:spLocks noChangeArrowheads="1"/>
            </p:cNvSpPr>
            <p:nvPr/>
          </p:nvSpPr>
          <p:spPr bwMode="auto">
            <a:xfrm>
              <a:off x="2944" y="3369"/>
              <a:ext cx="4" cy="2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83" name="Line 654"/>
            <p:cNvSpPr>
              <a:spLocks noChangeShapeType="1"/>
            </p:cNvSpPr>
            <p:nvPr/>
          </p:nvSpPr>
          <p:spPr bwMode="auto">
            <a:xfrm>
              <a:off x="2944" y="3369"/>
              <a:ext cx="0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84" name="Rectangle 655"/>
            <p:cNvSpPr>
              <a:spLocks noChangeArrowheads="1"/>
            </p:cNvSpPr>
            <p:nvPr/>
          </p:nvSpPr>
          <p:spPr bwMode="auto">
            <a:xfrm>
              <a:off x="3576" y="3369"/>
              <a:ext cx="4" cy="2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85" name="Line 656"/>
            <p:cNvSpPr>
              <a:spLocks noChangeShapeType="1"/>
            </p:cNvSpPr>
            <p:nvPr/>
          </p:nvSpPr>
          <p:spPr bwMode="auto">
            <a:xfrm>
              <a:off x="3576" y="3369"/>
              <a:ext cx="0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86" name="Rectangle 657"/>
            <p:cNvSpPr>
              <a:spLocks noChangeArrowheads="1"/>
            </p:cNvSpPr>
            <p:nvPr/>
          </p:nvSpPr>
          <p:spPr bwMode="auto">
            <a:xfrm>
              <a:off x="4240" y="3369"/>
              <a:ext cx="4" cy="2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87" name="Line 658"/>
            <p:cNvSpPr>
              <a:spLocks noChangeShapeType="1"/>
            </p:cNvSpPr>
            <p:nvPr/>
          </p:nvSpPr>
          <p:spPr bwMode="auto">
            <a:xfrm>
              <a:off x="4240" y="3369"/>
              <a:ext cx="0" cy="2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88" name="Rectangle 659"/>
            <p:cNvSpPr>
              <a:spLocks noChangeArrowheads="1"/>
            </p:cNvSpPr>
            <p:nvPr/>
          </p:nvSpPr>
          <p:spPr bwMode="auto">
            <a:xfrm>
              <a:off x="1342" y="3581"/>
              <a:ext cx="42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ΜΕΤΡΙΑ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89" name="Rectangle 660"/>
            <p:cNvSpPr>
              <a:spLocks noChangeArrowheads="1"/>
            </p:cNvSpPr>
            <p:nvPr/>
          </p:nvSpPr>
          <p:spPr bwMode="auto">
            <a:xfrm>
              <a:off x="1807" y="3581"/>
              <a:ext cx="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90" name="Rectangle 661"/>
            <p:cNvSpPr>
              <a:spLocks noChangeArrowheads="1"/>
            </p:cNvSpPr>
            <p:nvPr/>
          </p:nvSpPr>
          <p:spPr bwMode="auto">
            <a:xfrm>
              <a:off x="2145" y="3581"/>
              <a:ext cx="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91" name="Rectangle 662"/>
            <p:cNvSpPr>
              <a:spLocks noChangeArrowheads="1"/>
            </p:cNvSpPr>
            <p:nvPr/>
          </p:nvSpPr>
          <p:spPr bwMode="auto">
            <a:xfrm>
              <a:off x="2207" y="3581"/>
              <a:ext cx="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92" name="Rectangle 663"/>
            <p:cNvSpPr>
              <a:spLocks noChangeArrowheads="1"/>
            </p:cNvSpPr>
            <p:nvPr/>
          </p:nvSpPr>
          <p:spPr bwMode="auto">
            <a:xfrm>
              <a:off x="2670" y="3581"/>
              <a:ext cx="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93" name="Rectangle 664"/>
            <p:cNvSpPr>
              <a:spLocks noChangeArrowheads="1"/>
            </p:cNvSpPr>
            <p:nvPr/>
          </p:nvSpPr>
          <p:spPr bwMode="auto">
            <a:xfrm>
              <a:off x="2732" y="3581"/>
              <a:ext cx="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94" name="Rectangle 665"/>
            <p:cNvSpPr>
              <a:spLocks noChangeArrowheads="1"/>
            </p:cNvSpPr>
            <p:nvPr/>
          </p:nvSpPr>
          <p:spPr bwMode="auto">
            <a:xfrm>
              <a:off x="3231" y="3581"/>
              <a:ext cx="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95" name="Rectangle 666"/>
            <p:cNvSpPr>
              <a:spLocks noChangeArrowheads="1"/>
            </p:cNvSpPr>
            <p:nvPr/>
          </p:nvSpPr>
          <p:spPr bwMode="auto">
            <a:xfrm>
              <a:off x="3293" y="3581"/>
              <a:ext cx="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96" name="Rectangle 667"/>
            <p:cNvSpPr>
              <a:spLocks noChangeArrowheads="1"/>
            </p:cNvSpPr>
            <p:nvPr/>
          </p:nvSpPr>
          <p:spPr bwMode="auto">
            <a:xfrm>
              <a:off x="3879" y="3581"/>
              <a:ext cx="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97" name="Rectangle 668"/>
            <p:cNvSpPr>
              <a:spLocks noChangeArrowheads="1"/>
            </p:cNvSpPr>
            <p:nvPr/>
          </p:nvSpPr>
          <p:spPr bwMode="auto">
            <a:xfrm>
              <a:off x="3941" y="3581"/>
              <a:ext cx="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98" name="Rectangle 669"/>
            <p:cNvSpPr>
              <a:spLocks noChangeArrowheads="1"/>
            </p:cNvSpPr>
            <p:nvPr/>
          </p:nvSpPr>
          <p:spPr bwMode="auto">
            <a:xfrm>
              <a:off x="1253" y="3576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599" name="Line 670"/>
            <p:cNvSpPr>
              <a:spLocks noChangeShapeType="1"/>
            </p:cNvSpPr>
            <p:nvPr/>
          </p:nvSpPr>
          <p:spPr bwMode="auto">
            <a:xfrm>
              <a:off x="1253" y="3576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00" name="Line 671"/>
            <p:cNvSpPr>
              <a:spLocks noChangeShapeType="1"/>
            </p:cNvSpPr>
            <p:nvPr/>
          </p:nvSpPr>
          <p:spPr bwMode="auto">
            <a:xfrm>
              <a:off x="1253" y="3576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01" name="Rectangle 672"/>
            <p:cNvSpPr>
              <a:spLocks noChangeArrowheads="1"/>
            </p:cNvSpPr>
            <p:nvPr/>
          </p:nvSpPr>
          <p:spPr bwMode="auto">
            <a:xfrm>
              <a:off x="1257" y="3576"/>
              <a:ext cx="63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02" name="Line 673"/>
            <p:cNvSpPr>
              <a:spLocks noChangeShapeType="1"/>
            </p:cNvSpPr>
            <p:nvPr/>
          </p:nvSpPr>
          <p:spPr bwMode="auto">
            <a:xfrm>
              <a:off x="1257" y="3576"/>
              <a:ext cx="6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03" name="Rectangle 674"/>
            <p:cNvSpPr>
              <a:spLocks noChangeArrowheads="1"/>
            </p:cNvSpPr>
            <p:nvPr/>
          </p:nvSpPr>
          <p:spPr bwMode="auto">
            <a:xfrm>
              <a:off x="1893" y="3576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04" name="Line 675"/>
            <p:cNvSpPr>
              <a:spLocks noChangeShapeType="1"/>
            </p:cNvSpPr>
            <p:nvPr/>
          </p:nvSpPr>
          <p:spPr bwMode="auto">
            <a:xfrm>
              <a:off x="1893" y="3576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05" name="Line 676"/>
            <p:cNvSpPr>
              <a:spLocks noChangeShapeType="1"/>
            </p:cNvSpPr>
            <p:nvPr/>
          </p:nvSpPr>
          <p:spPr bwMode="auto">
            <a:xfrm>
              <a:off x="1893" y="3576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06" name="Rectangle 677"/>
            <p:cNvSpPr>
              <a:spLocks noChangeArrowheads="1"/>
            </p:cNvSpPr>
            <p:nvPr/>
          </p:nvSpPr>
          <p:spPr bwMode="auto">
            <a:xfrm>
              <a:off x="1897" y="3576"/>
              <a:ext cx="55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07" name="Line 678"/>
            <p:cNvSpPr>
              <a:spLocks noChangeShapeType="1"/>
            </p:cNvSpPr>
            <p:nvPr/>
          </p:nvSpPr>
          <p:spPr bwMode="auto">
            <a:xfrm>
              <a:off x="1897" y="3576"/>
              <a:ext cx="55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08" name="Rectangle 679"/>
            <p:cNvSpPr>
              <a:spLocks noChangeArrowheads="1"/>
            </p:cNvSpPr>
            <p:nvPr/>
          </p:nvSpPr>
          <p:spPr bwMode="auto">
            <a:xfrm>
              <a:off x="2456" y="3576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09" name="Line 680"/>
            <p:cNvSpPr>
              <a:spLocks noChangeShapeType="1"/>
            </p:cNvSpPr>
            <p:nvPr/>
          </p:nvSpPr>
          <p:spPr bwMode="auto">
            <a:xfrm>
              <a:off x="2456" y="3576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10" name="Line 681"/>
            <p:cNvSpPr>
              <a:spLocks noChangeShapeType="1"/>
            </p:cNvSpPr>
            <p:nvPr/>
          </p:nvSpPr>
          <p:spPr bwMode="auto">
            <a:xfrm>
              <a:off x="2456" y="3576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11" name="Rectangle 682"/>
            <p:cNvSpPr>
              <a:spLocks noChangeArrowheads="1"/>
            </p:cNvSpPr>
            <p:nvPr/>
          </p:nvSpPr>
          <p:spPr bwMode="auto">
            <a:xfrm>
              <a:off x="2460" y="3576"/>
              <a:ext cx="48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12" name="Line 683"/>
            <p:cNvSpPr>
              <a:spLocks noChangeShapeType="1"/>
            </p:cNvSpPr>
            <p:nvPr/>
          </p:nvSpPr>
          <p:spPr bwMode="auto">
            <a:xfrm>
              <a:off x="2460" y="3576"/>
              <a:ext cx="48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13" name="Rectangle 684"/>
            <p:cNvSpPr>
              <a:spLocks noChangeArrowheads="1"/>
            </p:cNvSpPr>
            <p:nvPr/>
          </p:nvSpPr>
          <p:spPr bwMode="auto">
            <a:xfrm>
              <a:off x="2944" y="3576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14" name="Line 685"/>
            <p:cNvSpPr>
              <a:spLocks noChangeShapeType="1"/>
            </p:cNvSpPr>
            <p:nvPr/>
          </p:nvSpPr>
          <p:spPr bwMode="auto">
            <a:xfrm>
              <a:off x="2944" y="3576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15" name="Line 686"/>
            <p:cNvSpPr>
              <a:spLocks noChangeShapeType="1"/>
            </p:cNvSpPr>
            <p:nvPr/>
          </p:nvSpPr>
          <p:spPr bwMode="auto">
            <a:xfrm>
              <a:off x="2944" y="3576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16" name="Rectangle 687"/>
            <p:cNvSpPr>
              <a:spLocks noChangeArrowheads="1"/>
            </p:cNvSpPr>
            <p:nvPr/>
          </p:nvSpPr>
          <p:spPr bwMode="auto">
            <a:xfrm>
              <a:off x="2948" y="3576"/>
              <a:ext cx="62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17" name="Line 688"/>
            <p:cNvSpPr>
              <a:spLocks noChangeShapeType="1"/>
            </p:cNvSpPr>
            <p:nvPr/>
          </p:nvSpPr>
          <p:spPr bwMode="auto">
            <a:xfrm>
              <a:off x="2948" y="3576"/>
              <a:ext cx="6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18" name="Rectangle 689"/>
            <p:cNvSpPr>
              <a:spLocks noChangeArrowheads="1"/>
            </p:cNvSpPr>
            <p:nvPr/>
          </p:nvSpPr>
          <p:spPr bwMode="auto">
            <a:xfrm>
              <a:off x="3576" y="3576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19" name="Line 690"/>
            <p:cNvSpPr>
              <a:spLocks noChangeShapeType="1"/>
            </p:cNvSpPr>
            <p:nvPr/>
          </p:nvSpPr>
          <p:spPr bwMode="auto">
            <a:xfrm>
              <a:off x="3576" y="3576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20" name="Line 691"/>
            <p:cNvSpPr>
              <a:spLocks noChangeShapeType="1"/>
            </p:cNvSpPr>
            <p:nvPr/>
          </p:nvSpPr>
          <p:spPr bwMode="auto">
            <a:xfrm>
              <a:off x="3576" y="3576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21" name="Rectangle 692"/>
            <p:cNvSpPr>
              <a:spLocks noChangeArrowheads="1"/>
            </p:cNvSpPr>
            <p:nvPr/>
          </p:nvSpPr>
          <p:spPr bwMode="auto">
            <a:xfrm>
              <a:off x="3580" y="3576"/>
              <a:ext cx="66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22" name="Line 693"/>
            <p:cNvSpPr>
              <a:spLocks noChangeShapeType="1"/>
            </p:cNvSpPr>
            <p:nvPr/>
          </p:nvSpPr>
          <p:spPr bwMode="auto">
            <a:xfrm>
              <a:off x="3580" y="3576"/>
              <a:ext cx="6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23" name="Rectangle 694"/>
            <p:cNvSpPr>
              <a:spLocks noChangeArrowheads="1"/>
            </p:cNvSpPr>
            <p:nvPr/>
          </p:nvSpPr>
          <p:spPr bwMode="auto">
            <a:xfrm>
              <a:off x="4240" y="3576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24" name="Line 695"/>
            <p:cNvSpPr>
              <a:spLocks noChangeShapeType="1"/>
            </p:cNvSpPr>
            <p:nvPr/>
          </p:nvSpPr>
          <p:spPr bwMode="auto">
            <a:xfrm>
              <a:off x="4240" y="3576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25" name="Line 696"/>
            <p:cNvSpPr>
              <a:spLocks noChangeShapeType="1"/>
            </p:cNvSpPr>
            <p:nvPr/>
          </p:nvSpPr>
          <p:spPr bwMode="auto">
            <a:xfrm>
              <a:off x="4240" y="3576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26" name="Rectangle 697"/>
            <p:cNvSpPr>
              <a:spLocks noChangeArrowheads="1"/>
            </p:cNvSpPr>
            <p:nvPr/>
          </p:nvSpPr>
          <p:spPr bwMode="auto">
            <a:xfrm>
              <a:off x="1253" y="3580"/>
              <a:ext cx="4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27" name="Line 698"/>
            <p:cNvSpPr>
              <a:spLocks noChangeShapeType="1"/>
            </p:cNvSpPr>
            <p:nvPr/>
          </p:nvSpPr>
          <p:spPr bwMode="auto">
            <a:xfrm>
              <a:off x="1253" y="3580"/>
              <a:ext cx="0" cy="2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28" name="Rectangle 699"/>
            <p:cNvSpPr>
              <a:spLocks noChangeArrowheads="1"/>
            </p:cNvSpPr>
            <p:nvPr/>
          </p:nvSpPr>
          <p:spPr bwMode="auto">
            <a:xfrm>
              <a:off x="1893" y="3580"/>
              <a:ext cx="4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29" name="Line 700"/>
            <p:cNvSpPr>
              <a:spLocks noChangeShapeType="1"/>
            </p:cNvSpPr>
            <p:nvPr/>
          </p:nvSpPr>
          <p:spPr bwMode="auto">
            <a:xfrm>
              <a:off x="1893" y="3580"/>
              <a:ext cx="0" cy="2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30" name="Rectangle 701"/>
            <p:cNvSpPr>
              <a:spLocks noChangeArrowheads="1"/>
            </p:cNvSpPr>
            <p:nvPr/>
          </p:nvSpPr>
          <p:spPr bwMode="auto">
            <a:xfrm>
              <a:off x="2456" y="3580"/>
              <a:ext cx="4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31" name="Line 702"/>
            <p:cNvSpPr>
              <a:spLocks noChangeShapeType="1"/>
            </p:cNvSpPr>
            <p:nvPr/>
          </p:nvSpPr>
          <p:spPr bwMode="auto">
            <a:xfrm>
              <a:off x="2456" y="3580"/>
              <a:ext cx="0" cy="2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32" name="Rectangle 703"/>
            <p:cNvSpPr>
              <a:spLocks noChangeArrowheads="1"/>
            </p:cNvSpPr>
            <p:nvPr/>
          </p:nvSpPr>
          <p:spPr bwMode="auto">
            <a:xfrm>
              <a:off x="2944" y="3580"/>
              <a:ext cx="4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33" name="Line 704"/>
            <p:cNvSpPr>
              <a:spLocks noChangeShapeType="1"/>
            </p:cNvSpPr>
            <p:nvPr/>
          </p:nvSpPr>
          <p:spPr bwMode="auto">
            <a:xfrm>
              <a:off x="2944" y="3580"/>
              <a:ext cx="0" cy="2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34" name="Rectangle 705"/>
            <p:cNvSpPr>
              <a:spLocks noChangeArrowheads="1"/>
            </p:cNvSpPr>
            <p:nvPr/>
          </p:nvSpPr>
          <p:spPr bwMode="auto">
            <a:xfrm>
              <a:off x="3576" y="3580"/>
              <a:ext cx="4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35" name="Line 706"/>
            <p:cNvSpPr>
              <a:spLocks noChangeShapeType="1"/>
            </p:cNvSpPr>
            <p:nvPr/>
          </p:nvSpPr>
          <p:spPr bwMode="auto">
            <a:xfrm>
              <a:off x="3576" y="3580"/>
              <a:ext cx="0" cy="2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36" name="Rectangle 707"/>
            <p:cNvSpPr>
              <a:spLocks noChangeArrowheads="1"/>
            </p:cNvSpPr>
            <p:nvPr/>
          </p:nvSpPr>
          <p:spPr bwMode="auto">
            <a:xfrm>
              <a:off x="4240" y="3580"/>
              <a:ext cx="4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37" name="Line 708"/>
            <p:cNvSpPr>
              <a:spLocks noChangeShapeType="1"/>
            </p:cNvSpPr>
            <p:nvPr/>
          </p:nvSpPr>
          <p:spPr bwMode="auto">
            <a:xfrm>
              <a:off x="4240" y="3580"/>
              <a:ext cx="0" cy="2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38" name="Rectangle 709"/>
            <p:cNvSpPr>
              <a:spLocks noChangeArrowheads="1"/>
            </p:cNvSpPr>
            <p:nvPr/>
          </p:nvSpPr>
          <p:spPr bwMode="auto">
            <a:xfrm>
              <a:off x="1393" y="3793"/>
              <a:ext cx="32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ΚΑΚΗ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39" name="Rectangle 710"/>
            <p:cNvSpPr>
              <a:spLocks noChangeArrowheads="1"/>
            </p:cNvSpPr>
            <p:nvPr/>
          </p:nvSpPr>
          <p:spPr bwMode="auto">
            <a:xfrm>
              <a:off x="1754" y="3793"/>
              <a:ext cx="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40" name="Rectangle 711"/>
            <p:cNvSpPr>
              <a:spLocks noChangeArrowheads="1"/>
            </p:cNvSpPr>
            <p:nvPr/>
          </p:nvSpPr>
          <p:spPr bwMode="auto">
            <a:xfrm>
              <a:off x="2145" y="3793"/>
              <a:ext cx="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41" name="Rectangle 712"/>
            <p:cNvSpPr>
              <a:spLocks noChangeArrowheads="1"/>
            </p:cNvSpPr>
            <p:nvPr/>
          </p:nvSpPr>
          <p:spPr bwMode="auto">
            <a:xfrm>
              <a:off x="2207" y="3793"/>
              <a:ext cx="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42" name="Rectangle 713"/>
            <p:cNvSpPr>
              <a:spLocks noChangeArrowheads="1"/>
            </p:cNvSpPr>
            <p:nvPr/>
          </p:nvSpPr>
          <p:spPr bwMode="auto">
            <a:xfrm>
              <a:off x="2670" y="3793"/>
              <a:ext cx="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43" name="Rectangle 714"/>
            <p:cNvSpPr>
              <a:spLocks noChangeArrowheads="1"/>
            </p:cNvSpPr>
            <p:nvPr/>
          </p:nvSpPr>
          <p:spPr bwMode="auto">
            <a:xfrm>
              <a:off x="2732" y="3793"/>
              <a:ext cx="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44" name="Rectangle 715"/>
            <p:cNvSpPr>
              <a:spLocks noChangeArrowheads="1"/>
            </p:cNvSpPr>
            <p:nvPr/>
          </p:nvSpPr>
          <p:spPr bwMode="auto">
            <a:xfrm>
              <a:off x="3231" y="3793"/>
              <a:ext cx="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7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45" name="Rectangle 716"/>
            <p:cNvSpPr>
              <a:spLocks noChangeArrowheads="1"/>
            </p:cNvSpPr>
            <p:nvPr/>
          </p:nvSpPr>
          <p:spPr bwMode="auto">
            <a:xfrm>
              <a:off x="3293" y="3793"/>
              <a:ext cx="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46" name="Rectangle 717"/>
            <p:cNvSpPr>
              <a:spLocks noChangeArrowheads="1"/>
            </p:cNvSpPr>
            <p:nvPr/>
          </p:nvSpPr>
          <p:spPr bwMode="auto">
            <a:xfrm>
              <a:off x="3879" y="3793"/>
              <a:ext cx="5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47" name="Rectangle 718"/>
            <p:cNvSpPr>
              <a:spLocks noChangeArrowheads="1"/>
            </p:cNvSpPr>
            <p:nvPr/>
          </p:nvSpPr>
          <p:spPr bwMode="auto">
            <a:xfrm>
              <a:off x="3941" y="3793"/>
              <a:ext cx="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48" name="Rectangle 719"/>
            <p:cNvSpPr>
              <a:spLocks noChangeArrowheads="1"/>
            </p:cNvSpPr>
            <p:nvPr/>
          </p:nvSpPr>
          <p:spPr bwMode="auto">
            <a:xfrm>
              <a:off x="1253" y="3788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49" name="Line 720"/>
            <p:cNvSpPr>
              <a:spLocks noChangeShapeType="1"/>
            </p:cNvSpPr>
            <p:nvPr/>
          </p:nvSpPr>
          <p:spPr bwMode="auto">
            <a:xfrm>
              <a:off x="1253" y="378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50" name="Line 721"/>
            <p:cNvSpPr>
              <a:spLocks noChangeShapeType="1"/>
            </p:cNvSpPr>
            <p:nvPr/>
          </p:nvSpPr>
          <p:spPr bwMode="auto">
            <a:xfrm>
              <a:off x="1253" y="3788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51" name="Rectangle 722"/>
            <p:cNvSpPr>
              <a:spLocks noChangeArrowheads="1"/>
            </p:cNvSpPr>
            <p:nvPr/>
          </p:nvSpPr>
          <p:spPr bwMode="auto">
            <a:xfrm>
              <a:off x="1257" y="3788"/>
              <a:ext cx="636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52" name="Line 723"/>
            <p:cNvSpPr>
              <a:spLocks noChangeShapeType="1"/>
            </p:cNvSpPr>
            <p:nvPr/>
          </p:nvSpPr>
          <p:spPr bwMode="auto">
            <a:xfrm>
              <a:off x="1257" y="3788"/>
              <a:ext cx="6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53" name="Rectangle 724"/>
            <p:cNvSpPr>
              <a:spLocks noChangeArrowheads="1"/>
            </p:cNvSpPr>
            <p:nvPr/>
          </p:nvSpPr>
          <p:spPr bwMode="auto">
            <a:xfrm>
              <a:off x="1893" y="3788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54" name="Line 725"/>
            <p:cNvSpPr>
              <a:spLocks noChangeShapeType="1"/>
            </p:cNvSpPr>
            <p:nvPr/>
          </p:nvSpPr>
          <p:spPr bwMode="auto">
            <a:xfrm>
              <a:off x="1893" y="378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55" name="Line 726"/>
            <p:cNvSpPr>
              <a:spLocks noChangeShapeType="1"/>
            </p:cNvSpPr>
            <p:nvPr/>
          </p:nvSpPr>
          <p:spPr bwMode="auto">
            <a:xfrm>
              <a:off x="1893" y="3788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56" name="Rectangle 727"/>
            <p:cNvSpPr>
              <a:spLocks noChangeArrowheads="1"/>
            </p:cNvSpPr>
            <p:nvPr/>
          </p:nvSpPr>
          <p:spPr bwMode="auto">
            <a:xfrm>
              <a:off x="1897" y="3788"/>
              <a:ext cx="55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57" name="Line 728"/>
            <p:cNvSpPr>
              <a:spLocks noChangeShapeType="1"/>
            </p:cNvSpPr>
            <p:nvPr/>
          </p:nvSpPr>
          <p:spPr bwMode="auto">
            <a:xfrm>
              <a:off x="1897" y="3788"/>
              <a:ext cx="55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58" name="Rectangle 729"/>
            <p:cNvSpPr>
              <a:spLocks noChangeArrowheads="1"/>
            </p:cNvSpPr>
            <p:nvPr/>
          </p:nvSpPr>
          <p:spPr bwMode="auto">
            <a:xfrm>
              <a:off x="2456" y="3788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59" name="Line 730"/>
            <p:cNvSpPr>
              <a:spLocks noChangeShapeType="1"/>
            </p:cNvSpPr>
            <p:nvPr/>
          </p:nvSpPr>
          <p:spPr bwMode="auto">
            <a:xfrm>
              <a:off x="2456" y="378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60" name="Line 731"/>
            <p:cNvSpPr>
              <a:spLocks noChangeShapeType="1"/>
            </p:cNvSpPr>
            <p:nvPr/>
          </p:nvSpPr>
          <p:spPr bwMode="auto">
            <a:xfrm>
              <a:off x="2456" y="3788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61" name="Rectangle 732"/>
            <p:cNvSpPr>
              <a:spLocks noChangeArrowheads="1"/>
            </p:cNvSpPr>
            <p:nvPr/>
          </p:nvSpPr>
          <p:spPr bwMode="auto">
            <a:xfrm>
              <a:off x="2460" y="3788"/>
              <a:ext cx="48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62" name="Line 733"/>
            <p:cNvSpPr>
              <a:spLocks noChangeShapeType="1"/>
            </p:cNvSpPr>
            <p:nvPr/>
          </p:nvSpPr>
          <p:spPr bwMode="auto">
            <a:xfrm>
              <a:off x="2460" y="3788"/>
              <a:ext cx="48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63" name="Rectangle 734"/>
            <p:cNvSpPr>
              <a:spLocks noChangeArrowheads="1"/>
            </p:cNvSpPr>
            <p:nvPr/>
          </p:nvSpPr>
          <p:spPr bwMode="auto">
            <a:xfrm>
              <a:off x="2944" y="3788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64" name="Line 735"/>
            <p:cNvSpPr>
              <a:spLocks noChangeShapeType="1"/>
            </p:cNvSpPr>
            <p:nvPr/>
          </p:nvSpPr>
          <p:spPr bwMode="auto">
            <a:xfrm>
              <a:off x="2944" y="378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65" name="Line 736"/>
            <p:cNvSpPr>
              <a:spLocks noChangeShapeType="1"/>
            </p:cNvSpPr>
            <p:nvPr/>
          </p:nvSpPr>
          <p:spPr bwMode="auto">
            <a:xfrm>
              <a:off x="2944" y="3788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66" name="Rectangle 737"/>
            <p:cNvSpPr>
              <a:spLocks noChangeArrowheads="1"/>
            </p:cNvSpPr>
            <p:nvPr/>
          </p:nvSpPr>
          <p:spPr bwMode="auto">
            <a:xfrm>
              <a:off x="2948" y="3788"/>
              <a:ext cx="628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67" name="Line 738"/>
            <p:cNvSpPr>
              <a:spLocks noChangeShapeType="1"/>
            </p:cNvSpPr>
            <p:nvPr/>
          </p:nvSpPr>
          <p:spPr bwMode="auto">
            <a:xfrm>
              <a:off x="2948" y="3788"/>
              <a:ext cx="6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68" name="Rectangle 739"/>
            <p:cNvSpPr>
              <a:spLocks noChangeArrowheads="1"/>
            </p:cNvSpPr>
            <p:nvPr/>
          </p:nvSpPr>
          <p:spPr bwMode="auto">
            <a:xfrm>
              <a:off x="3576" y="3788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69" name="Line 740"/>
            <p:cNvSpPr>
              <a:spLocks noChangeShapeType="1"/>
            </p:cNvSpPr>
            <p:nvPr/>
          </p:nvSpPr>
          <p:spPr bwMode="auto">
            <a:xfrm>
              <a:off x="3576" y="378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70" name="Line 741"/>
            <p:cNvSpPr>
              <a:spLocks noChangeShapeType="1"/>
            </p:cNvSpPr>
            <p:nvPr/>
          </p:nvSpPr>
          <p:spPr bwMode="auto">
            <a:xfrm>
              <a:off x="3576" y="3788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71" name="Rectangle 742"/>
            <p:cNvSpPr>
              <a:spLocks noChangeArrowheads="1"/>
            </p:cNvSpPr>
            <p:nvPr/>
          </p:nvSpPr>
          <p:spPr bwMode="auto">
            <a:xfrm>
              <a:off x="3580" y="3788"/>
              <a:ext cx="660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72" name="Line 743"/>
            <p:cNvSpPr>
              <a:spLocks noChangeShapeType="1"/>
            </p:cNvSpPr>
            <p:nvPr/>
          </p:nvSpPr>
          <p:spPr bwMode="auto">
            <a:xfrm>
              <a:off x="3580" y="3788"/>
              <a:ext cx="6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73" name="Rectangle 744"/>
            <p:cNvSpPr>
              <a:spLocks noChangeArrowheads="1"/>
            </p:cNvSpPr>
            <p:nvPr/>
          </p:nvSpPr>
          <p:spPr bwMode="auto">
            <a:xfrm>
              <a:off x="4240" y="3788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74" name="Line 745"/>
            <p:cNvSpPr>
              <a:spLocks noChangeShapeType="1"/>
            </p:cNvSpPr>
            <p:nvPr/>
          </p:nvSpPr>
          <p:spPr bwMode="auto">
            <a:xfrm>
              <a:off x="4240" y="378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75" name="Line 746"/>
            <p:cNvSpPr>
              <a:spLocks noChangeShapeType="1"/>
            </p:cNvSpPr>
            <p:nvPr/>
          </p:nvSpPr>
          <p:spPr bwMode="auto">
            <a:xfrm>
              <a:off x="4240" y="3788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76" name="Rectangle 747"/>
            <p:cNvSpPr>
              <a:spLocks noChangeArrowheads="1"/>
            </p:cNvSpPr>
            <p:nvPr/>
          </p:nvSpPr>
          <p:spPr bwMode="auto">
            <a:xfrm>
              <a:off x="1253" y="3791"/>
              <a:ext cx="4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77" name="Line 748"/>
            <p:cNvSpPr>
              <a:spLocks noChangeShapeType="1"/>
            </p:cNvSpPr>
            <p:nvPr/>
          </p:nvSpPr>
          <p:spPr bwMode="auto">
            <a:xfrm>
              <a:off x="1253" y="3791"/>
              <a:ext cx="0" cy="2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78" name="Rectangle 749"/>
            <p:cNvSpPr>
              <a:spLocks noChangeArrowheads="1"/>
            </p:cNvSpPr>
            <p:nvPr/>
          </p:nvSpPr>
          <p:spPr bwMode="auto">
            <a:xfrm>
              <a:off x="1253" y="3999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79" name="Line 750"/>
            <p:cNvSpPr>
              <a:spLocks noChangeShapeType="1"/>
            </p:cNvSpPr>
            <p:nvPr/>
          </p:nvSpPr>
          <p:spPr bwMode="auto">
            <a:xfrm>
              <a:off x="1253" y="3999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80" name="Line 751"/>
            <p:cNvSpPr>
              <a:spLocks noChangeShapeType="1"/>
            </p:cNvSpPr>
            <p:nvPr/>
          </p:nvSpPr>
          <p:spPr bwMode="auto">
            <a:xfrm>
              <a:off x="1253" y="3999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81" name="Rectangle 752"/>
            <p:cNvSpPr>
              <a:spLocks noChangeArrowheads="1"/>
            </p:cNvSpPr>
            <p:nvPr/>
          </p:nvSpPr>
          <p:spPr bwMode="auto">
            <a:xfrm>
              <a:off x="1253" y="3999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82" name="Line 753"/>
            <p:cNvSpPr>
              <a:spLocks noChangeShapeType="1"/>
            </p:cNvSpPr>
            <p:nvPr/>
          </p:nvSpPr>
          <p:spPr bwMode="auto">
            <a:xfrm>
              <a:off x="1253" y="3999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83" name="Line 754"/>
            <p:cNvSpPr>
              <a:spLocks noChangeShapeType="1"/>
            </p:cNvSpPr>
            <p:nvPr/>
          </p:nvSpPr>
          <p:spPr bwMode="auto">
            <a:xfrm>
              <a:off x="1253" y="3999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84" name="Rectangle 755"/>
            <p:cNvSpPr>
              <a:spLocks noChangeArrowheads="1"/>
            </p:cNvSpPr>
            <p:nvPr/>
          </p:nvSpPr>
          <p:spPr bwMode="auto">
            <a:xfrm>
              <a:off x="1257" y="3999"/>
              <a:ext cx="636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85" name="Line 756"/>
            <p:cNvSpPr>
              <a:spLocks noChangeShapeType="1"/>
            </p:cNvSpPr>
            <p:nvPr/>
          </p:nvSpPr>
          <p:spPr bwMode="auto">
            <a:xfrm>
              <a:off x="1257" y="3999"/>
              <a:ext cx="6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86" name="Rectangle 757"/>
            <p:cNvSpPr>
              <a:spLocks noChangeArrowheads="1"/>
            </p:cNvSpPr>
            <p:nvPr/>
          </p:nvSpPr>
          <p:spPr bwMode="auto">
            <a:xfrm>
              <a:off x="1893" y="3791"/>
              <a:ext cx="4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87" name="Line 758"/>
            <p:cNvSpPr>
              <a:spLocks noChangeShapeType="1"/>
            </p:cNvSpPr>
            <p:nvPr/>
          </p:nvSpPr>
          <p:spPr bwMode="auto">
            <a:xfrm>
              <a:off x="1893" y="3791"/>
              <a:ext cx="0" cy="2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88" name="Rectangle 759"/>
            <p:cNvSpPr>
              <a:spLocks noChangeArrowheads="1"/>
            </p:cNvSpPr>
            <p:nvPr/>
          </p:nvSpPr>
          <p:spPr bwMode="auto">
            <a:xfrm>
              <a:off x="1893" y="3999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89" name="Line 760"/>
            <p:cNvSpPr>
              <a:spLocks noChangeShapeType="1"/>
            </p:cNvSpPr>
            <p:nvPr/>
          </p:nvSpPr>
          <p:spPr bwMode="auto">
            <a:xfrm>
              <a:off x="1893" y="3999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90" name="Line 761"/>
            <p:cNvSpPr>
              <a:spLocks noChangeShapeType="1"/>
            </p:cNvSpPr>
            <p:nvPr/>
          </p:nvSpPr>
          <p:spPr bwMode="auto">
            <a:xfrm>
              <a:off x="1893" y="3999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91" name="Rectangle 762"/>
            <p:cNvSpPr>
              <a:spLocks noChangeArrowheads="1"/>
            </p:cNvSpPr>
            <p:nvPr/>
          </p:nvSpPr>
          <p:spPr bwMode="auto">
            <a:xfrm>
              <a:off x="1897" y="3999"/>
              <a:ext cx="55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92" name="Line 763"/>
            <p:cNvSpPr>
              <a:spLocks noChangeShapeType="1"/>
            </p:cNvSpPr>
            <p:nvPr/>
          </p:nvSpPr>
          <p:spPr bwMode="auto">
            <a:xfrm>
              <a:off x="1897" y="3999"/>
              <a:ext cx="55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93" name="Rectangle 764"/>
            <p:cNvSpPr>
              <a:spLocks noChangeArrowheads="1"/>
            </p:cNvSpPr>
            <p:nvPr/>
          </p:nvSpPr>
          <p:spPr bwMode="auto">
            <a:xfrm>
              <a:off x="2456" y="3791"/>
              <a:ext cx="4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94" name="Line 765"/>
            <p:cNvSpPr>
              <a:spLocks noChangeShapeType="1"/>
            </p:cNvSpPr>
            <p:nvPr/>
          </p:nvSpPr>
          <p:spPr bwMode="auto">
            <a:xfrm>
              <a:off x="2456" y="3791"/>
              <a:ext cx="0" cy="2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95" name="Rectangle 766"/>
            <p:cNvSpPr>
              <a:spLocks noChangeArrowheads="1"/>
            </p:cNvSpPr>
            <p:nvPr/>
          </p:nvSpPr>
          <p:spPr bwMode="auto">
            <a:xfrm>
              <a:off x="2456" y="3999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96" name="Line 767"/>
            <p:cNvSpPr>
              <a:spLocks noChangeShapeType="1"/>
            </p:cNvSpPr>
            <p:nvPr/>
          </p:nvSpPr>
          <p:spPr bwMode="auto">
            <a:xfrm>
              <a:off x="2456" y="3999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97" name="Line 768"/>
            <p:cNvSpPr>
              <a:spLocks noChangeShapeType="1"/>
            </p:cNvSpPr>
            <p:nvPr/>
          </p:nvSpPr>
          <p:spPr bwMode="auto">
            <a:xfrm>
              <a:off x="2456" y="3999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98" name="Rectangle 769"/>
            <p:cNvSpPr>
              <a:spLocks noChangeArrowheads="1"/>
            </p:cNvSpPr>
            <p:nvPr/>
          </p:nvSpPr>
          <p:spPr bwMode="auto">
            <a:xfrm>
              <a:off x="2460" y="3999"/>
              <a:ext cx="48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699" name="Line 770"/>
            <p:cNvSpPr>
              <a:spLocks noChangeShapeType="1"/>
            </p:cNvSpPr>
            <p:nvPr/>
          </p:nvSpPr>
          <p:spPr bwMode="auto">
            <a:xfrm>
              <a:off x="2460" y="3999"/>
              <a:ext cx="48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00" name="Rectangle 771"/>
            <p:cNvSpPr>
              <a:spLocks noChangeArrowheads="1"/>
            </p:cNvSpPr>
            <p:nvPr/>
          </p:nvSpPr>
          <p:spPr bwMode="auto">
            <a:xfrm>
              <a:off x="2944" y="3791"/>
              <a:ext cx="4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01" name="Line 772"/>
            <p:cNvSpPr>
              <a:spLocks noChangeShapeType="1"/>
            </p:cNvSpPr>
            <p:nvPr/>
          </p:nvSpPr>
          <p:spPr bwMode="auto">
            <a:xfrm>
              <a:off x="2944" y="3791"/>
              <a:ext cx="0" cy="2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02" name="Rectangle 773"/>
            <p:cNvSpPr>
              <a:spLocks noChangeArrowheads="1"/>
            </p:cNvSpPr>
            <p:nvPr/>
          </p:nvSpPr>
          <p:spPr bwMode="auto">
            <a:xfrm>
              <a:off x="2944" y="3999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03" name="Line 774"/>
            <p:cNvSpPr>
              <a:spLocks noChangeShapeType="1"/>
            </p:cNvSpPr>
            <p:nvPr/>
          </p:nvSpPr>
          <p:spPr bwMode="auto">
            <a:xfrm>
              <a:off x="2944" y="3999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04" name="Line 775"/>
            <p:cNvSpPr>
              <a:spLocks noChangeShapeType="1"/>
            </p:cNvSpPr>
            <p:nvPr/>
          </p:nvSpPr>
          <p:spPr bwMode="auto">
            <a:xfrm>
              <a:off x="2944" y="3999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05" name="Rectangle 776"/>
            <p:cNvSpPr>
              <a:spLocks noChangeArrowheads="1"/>
            </p:cNvSpPr>
            <p:nvPr/>
          </p:nvSpPr>
          <p:spPr bwMode="auto">
            <a:xfrm>
              <a:off x="2948" y="3999"/>
              <a:ext cx="628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06" name="Line 777"/>
            <p:cNvSpPr>
              <a:spLocks noChangeShapeType="1"/>
            </p:cNvSpPr>
            <p:nvPr/>
          </p:nvSpPr>
          <p:spPr bwMode="auto">
            <a:xfrm>
              <a:off x="2948" y="3999"/>
              <a:ext cx="6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07" name="Rectangle 778"/>
            <p:cNvSpPr>
              <a:spLocks noChangeArrowheads="1"/>
            </p:cNvSpPr>
            <p:nvPr/>
          </p:nvSpPr>
          <p:spPr bwMode="auto">
            <a:xfrm>
              <a:off x="3576" y="3791"/>
              <a:ext cx="4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08" name="Line 779"/>
            <p:cNvSpPr>
              <a:spLocks noChangeShapeType="1"/>
            </p:cNvSpPr>
            <p:nvPr/>
          </p:nvSpPr>
          <p:spPr bwMode="auto">
            <a:xfrm>
              <a:off x="3576" y="3791"/>
              <a:ext cx="0" cy="2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09" name="Rectangle 780"/>
            <p:cNvSpPr>
              <a:spLocks noChangeArrowheads="1"/>
            </p:cNvSpPr>
            <p:nvPr/>
          </p:nvSpPr>
          <p:spPr bwMode="auto">
            <a:xfrm>
              <a:off x="3576" y="3999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10" name="Line 781"/>
            <p:cNvSpPr>
              <a:spLocks noChangeShapeType="1"/>
            </p:cNvSpPr>
            <p:nvPr/>
          </p:nvSpPr>
          <p:spPr bwMode="auto">
            <a:xfrm>
              <a:off x="3576" y="3999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11" name="Line 782"/>
            <p:cNvSpPr>
              <a:spLocks noChangeShapeType="1"/>
            </p:cNvSpPr>
            <p:nvPr/>
          </p:nvSpPr>
          <p:spPr bwMode="auto">
            <a:xfrm>
              <a:off x="3576" y="3999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12" name="Rectangle 783"/>
            <p:cNvSpPr>
              <a:spLocks noChangeArrowheads="1"/>
            </p:cNvSpPr>
            <p:nvPr/>
          </p:nvSpPr>
          <p:spPr bwMode="auto">
            <a:xfrm>
              <a:off x="3580" y="3999"/>
              <a:ext cx="660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13" name="Line 784"/>
            <p:cNvSpPr>
              <a:spLocks noChangeShapeType="1"/>
            </p:cNvSpPr>
            <p:nvPr/>
          </p:nvSpPr>
          <p:spPr bwMode="auto">
            <a:xfrm>
              <a:off x="3580" y="3999"/>
              <a:ext cx="6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14" name="Rectangle 785"/>
            <p:cNvSpPr>
              <a:spLocks noChangeArrowheads="1"/>
            </p:cNvSpPr>
            <p:nvPr/>
          </p:nvSpPr>
          <p:spPr bwMode="auto">
            <a:xfrm>
              <a:off x="4240" y="3791"/>
              <a:ext cx="4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15" name="Line 786"/>
            <p:cNvSpPr>
              <a:spLocks noChangeShapeType="1"/>
            </p:cNvSpPr>
            <p:nvPr/>
          </p:nvSpPr>
          <p:spPr bwMode="auto">
            <a:xfrm>
              <a:off x="4240" y="3791"/>
              <a:ext cx="0" cy="2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16" name="Rectangle 787"/>
            <p:cNvSpPr>
              <a:spLocks noChangeArrowheads="1"/>
            </p:cNvSpPr>
            <p:nvPr/>
          </p:nvSpPr>
          <p:spPr bwMode="auto">
            <a:xfrm>
              <a:off x="4240" y="3999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17" name="Line 788"/>
            <p:cNvSpPr>
              <a:spLocks noChangeShapeType="1"/>
            </p:cNvSpPr>
            <p:nvPr/>
          </p:nvSpPr>
          <p:spPr bwMode="auto">
            <a:xfrm>
              <a:off x="4240" y="3999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18" name="Line 789"/>
            <p:cNvSpPr>
              <a:spLocks noChangeShapeType="1"/>
            </p:cNvSpPr>
            <p:nvPr/>
          </p:nvSpPr>
          <p:spPr bwMode="auto">
            <a:xfrm>
              <a:off x="4240" y="3999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19" name="Rectangle 790"/>
            <p:cNvSpPr>
              <a:spLocks noChangeArrowheads="1"/>
            </p:cNvSpPr>
            <p:nvPr/>
          </p:nvSpPr>
          <p:spPr bwMode="auto">
            <a:xfrm>
              <a:off x="4240" y="3999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20" name="Line 791"/>
            <p:cNvSpPr>
              <a:spLocks noChangeShapeType="1"/>
            </p:cNvSpPr>
            <p:nvPr/>
          </p:nvSpPr>
          <p:spPr bwMode="auto">
            <a:xfrm>
              <a:off x="4240" y="3999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21" name="Line 792"/>
            <p:cNvSpPr>
              <a:spLocks noChangeShapeType="1"/>
            </p:cNvSpPr>
            <p:nvPr/>
          </p:nvSpPr>
          <p:spPr bwMode="auto">
            <a:xfrm>
              <a:off x="4240" y="3999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 sz="2000"/>
            </a:p>
          </p:txBody>
        </p:sp>
        <p:sp>
          <p:nvSpPr>
            <p:cNvPr id="8722" name="Rectangle 793"/>
            <p:cNvSpPr>
              <a:spLocks noChangeArrowheads="1"/>
            </p:cNvSpPr>
            <p:nvPr/>
          </p:nvSpPr>
          <p:spPr bwMode="auto">
            <a:xfrm>
              <a:off x="938" y="4002"/>
              <a:ext cx="19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l-G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64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σημασία της Μελέτης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600200"/>
            <a:ext cx="8363272" cy="4525963"/>
          </a:xfrm>
        </p:spPr>
        <p:txBody>
          <a:bodyPr/>
          <a:lstStyle/>
          <a:p>
            <a:pPr lvl="1" algn="ctr">
              <a:buFont typeface="Wingdings" pitchFamily="2" charset="2"/>
              <a:buChar char="ü"/>
            </a:pPr>
            <a:r>
              <a:rPr lang="el-GR" dirty="0" smtClean="0"/>
              <a:t>   Κάλυψη μεγάλης γκάμας παθήσεων</a:t>
            </a:r>
          </a:p>
          <a:p>
            <a:pPr marL="0" indent="0">
              <a:buNone/>
            </a:pPr>
            <a:r>
              <a:rPr lang="el-GR" dirty="0" smtClean="0"/>
              <a:t>   </a:t>
            </a:r>
            <a:endParaRPr lang="el-GR" sz="2000" dirty="0"/>
          </a:p>
          <a:p>
            <a:pPr marL="0" indent="0" algn="ctr">
              <a:buNone/>
            </a:pPr>
            <a:r>
              <a:rPr lang="en-US" sz="2000" dirty="0"/>
              <a:t> </a:t>
            </a:r>
            <a:endParaRPr lang="en-US" sz="2000" dirty="0" smtClean="0"/>
          </a:p>
          <a:p>
            <a:pPr algn="ctr">
              <a:buFont typeface="Wingdings" pitchFamily="2" charset="2"/>
              <a:buChar char="ü"/>
            </a:pPr>
            <a:r>
              <a:rPr lang="el-GR" dirty="0" smtClean="0"/>
              <a:t>  ενθαρρυντικά αποτελέσματα</a:t>
            </a:r>
          </a:p>
          <a:p>
            <a:pPr marL="0" indent="0" algn="ctr">
              <a:buNone/>
            </a:pPr>
            <a:r>
              <a:rPr lang="el-GR" dirty="0" smtClean="0"/>
              <a:t>                                                               </a:t>
            </a:r>
            <a:endParaRPr lang="el-GR" sz="1800" dirty="0" smtClean="0"/>
          </a:p>
          <a:p>
            <a:pPr marL="0" indent="0" algn="ctr">
              <a:buNone/>
            </a:pPr>
            <a:r>
              <a:rPr lang="el-GR" sz="2800" dirty="0" smtClean="0"/>
              <a:t>    επίσπευση χρόνου       ολοκληρωμένη θεραπεία</a:t>
            </a:r>
            <a:endParaRPr lang="el-GR" sz="2800" dirty="0"/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 flipH="1">
            <a:off x="2123728" y="3789040"/>
            <a:ext cx="288032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5184068" y="3830328"/>
            <a:ext cx="36004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58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Διάστρεμμα Β΄ βαθμού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2000" dirty="0"/>
              <a:t>A</a:t>
            </a:r>
            <a:r>
              <a:rPr lang="el-GR" sz="2000" dirty="0" smtClean="0"/>
              <a:t>κινητοποιημένο με νάρθηκα </a:t>
            </a:r>
            <a:r>
              <a:rPr lang="el-GR" sz="2000" b="1" dirty="0" smtClean="0">
                <a:solidFill>
                  <a:srgbClr val="FF0000"/>
                </a:solidFill>
              </a:rPr>
              <a:t>(3</a:t>
            </a:r>
            <a:r>
              <a:rPr lang="el-GR" sz="2000" b="1" baseline="30000" dirty="0" smtClean="0">
                <a:solidFill>
                  <a:srgbClr val="FF0000"/>
                </a:solidFill>
              </a:rPr>
              <a:t>η</a:t>
            </a:r>
            <a:r>
              <a:rPr lang="el-GR" sz="2000" b="1" dirty="0" smtClean="0">
                <a:solidFill>
                  <a:srgbClr val="FF0000"/>
                </a:solidFill>
              </a:rPr>
              <a:t> συνεδρία )</a:t>
            </a:r>
            <a:r>
              <a:rPr lang="el-GR" sz="1600" b="1" dirty="0" smtClean="0">
                <a:solidFill>
                  <a:srgbClr val="FFFF00"/>
                </a:solidFill>
              </a:rPr>
              <a:t> </a:t>
            </a:r>
            <a:r>
              <a:rPr lang="el-GR" sz="2000" dirty="0" smtClean="0"/>
              <a:t>-  </a:t>
            </a:r>
            <a:r>
              <a:rPr lang="el-GR" sz="2000" dirty="0" smtClean="0">
                <a:effectLst/>
                <a:latin typeface="Times New Roman"/>
                <a:ea typeface="Calibri"/>
              </a:rPr>
              <a:t>Μετά την 9η συνεδρία </a:t>
            </a:r>
            <a:r>
              <a:rPr lang="el-GR" sz="2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(10 ημέρες από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                     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                                                                                                                                    </a:t>
            </a:r>
            <a:r>
              <a:rPr lang="el-GR" sz="2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τον τραυματισμό)</a:t>
            </a:r>
            <a:endParaRPr lang="el-GR" sz="20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6" y="1628800"/>
            <a:ext cx="405040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038600" cy="391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3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/>
              <a:t>Α</a:t>
            </a:r>
            <a:r>
              <a:rPr lang="el-GR" sz="2400" dirty="0" smtClean="0"/>
              <a:t>κτινοδιεγνωσμένη </a:t>
            </a:r>
            <a:r>
              <a:rPr lang="el-GR" sz="2400" b="1" dirty="0" smtClean="0">
                <a:solidFill>
                  <a:srgbClr val="FF0000"/>
                </a:solidFill>
              </a:rPr>
              <a:t>κήλη 9 mm Ο4-Ο5</a:t>
            </a:r>
            <a:r>
              <a:rPr lang="el-GR" sz="2400" dirty="0" smtClean="0"/>
              <a:t>, έντονο πόνο και αδυναμία ραχιαίας κάμψης δεξιά</a:t>
            </a:r>
            <a:endParaRPr lang="el-GR" sz="24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475252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37150"/>
            <a:ext cx="1296144" cy="128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5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Μετά από 25 συνεδρίες Διαμαγνητικής Αντλίας, η κήλη συρρικνώθηκε σε πολύ σημαντικό βαθμό, το έλλειμμα της ραχιαίας κάμψης αποκαταστάθηκε καθώς και η όλη κινητικότητα</a:t>
            </a:r>
            <a:endParaRPr lang="el-GR" sz="24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4608512" cy="598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152" y="4005064"/>
            <a:ext cx="1102023" cy="12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4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/>
              <a:t>Κ</a:t>
            </a:r>
            <a:r>
              <a:rPr lang="el-GR" sz="2800" dirty="0" smtClean="0"/>
              <a:t>ήλη μεσοσπονδυλίου δίσκου και έντονος πόνος,  όπως τα παρέθεσε ο Π.  Λαουδίκος (Φ/Θ της) στην περιοχή της Ρόδου</a:t>
            </a:r>
            <a:endParaRPr lang="el-GR" sz="2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598"/>
            <a:ext cx="4248471" cy="57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0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l-GR" sz="2800" dirty="0" smtClean="0"/>
              <a:t>Έπειτα από 25 συνεδρίες με μοναδικό μέσο την Διαμαγνητική Αντλία 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534" y="538472"/>
            <a:ext cx="4596782" cy="532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/>
              <a:t>Υ</a:t>
            </a:r>
            <a:r>
              <a:rPr lang="el-GR" sz="2800" dirty="0" smtClean="0"/>
              <a:t>ποκεφαλικό κάταγμα </a:t>
            </a:r>
            <a:r>
              <a:rPr lang="el-GR" sz="2800" b="1" dirty="0" smtClean="0">
                <a:solidFill>
                  <a:srgbClr val="FF0000"/>
                </a:solidFill>
              </a:rPr>
              <a:t>σε τρία σημεία</a:t>
            </a:r>
            <a:r>
              <a:rPr lang="el-GR" sz="2800" dirty="0" smtClean="0"/>
              <a:t>, έντονο πόνο και εκτεταμένο οίδημα</a:t>
            </a:r>
            <a:endParaRPr lang="el-GR" sz="28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53" y="332656"/>
            <a:ext cx="4258079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06" y="3484384"/>
            <a:ext cx="2735640" cy="14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95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67544" y="1340768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/>
              <a:t>Έπειτα από </a:t>
            </a:r>
            <a:r>
              <a:rPr lang="el-GR" sz="2800" b="1" dirty="0" smtClean="0">
                <a:solidFill>
                  <a:srgbClr val="FF0000"/>
                </a:solidFill>
              </a:rPr>
              <a:t>13 συνεδρίες </a:t>
            </a:r>
            <a:r>
              <a:rPr lang="el-GR" sz="2800" dirty="0" smtClean="0"/>
              <a:t>η πόρωση σχεδόν επετεύχθη και η κατάσταση του άκρου ήταν μη οιδηματώδης και παρουσίαζε σχετική άνεση στην κινητικότητα</a:t>
            </a:r>
          </a:p>
          <a:p>
            <a:endParaRPr lang="el-GR" sz="2800" dirty="0" smtClean="0"/>
          </a:p>
          <a:p>
            <a:endParaRPr lang="el-GR" sz="44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8680"/>
            <a:ext cx="4076191" cy="59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45857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64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ΣΚΟΠΟΣ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Με την παρούσα εργασία επιδιώκεται μια πρώτη επαφή με την καινοτόμο τεχνολογία της Διαμαγνητικής Αντλίας, καθώς και με ορισμένα ενδιαφέροντα θεραπευτικά αποτελέσματα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415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Περιορισμοί της μελέτης</a:t>
            </a:r>
            <a:endParaRPr lang="el-GR" dirty="0"/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600586865"/>
              </p:ext>
            </p:extLst>
          </p:nvPr>
        </p:nvGraphicFramePr>
        <p:xfrm>
          <a:off x="147565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 flipV="1">
            <a:off x="539552" y="6126163"/>
            <a:ext cx="8147248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90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Συμπεράσματα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Διαμαγνητική αντλία αρωγός στην σημαντική πρόοδο της θεραπείας αποκατάστασης </a:t>
            </a:r>
          </a:p>
          <a:p>
            <a:pPr marL="0" indent="0">
              <a:buNone/>
            </a:pPr>
            <a:r>
              <a:rPr lang="el-GR" sz="2000" dirty="0" smtClean="0"/>
              <a:t>                    </a:t>
            </a:r>
          </a:p>
          <a:p>
            <a:pPr marL="0" indent="0">
              <a:buNone/>
            </a:pPr>
            <a:r>
              <a:rPr lang="el-GR" sz="2000" dirty="0" smtClean="0"/>
              <a:t>                 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Προτείνονται          </a:t>
            </a:r>
            <a:r>
              <a:rPr lang="el-GR" sz="2300" dirty="0" smtClean="0"/>
              <a:t>περαιτέρω </a:t>
            </a:r>
            <a:r>
              <a:rPr lang="el-GR" sz="2300" dirty="0"/>
              <a:t>γνώση και ειδίκευση της Αντλίας </a:t>
            </a:r>
          </a:p>
          <a:p>
            <a:pPr marL="0" indent="0">
              <a:buNone/>
            </a:pPr>
            <a:endParaRPr lang="el-GR" sz="2200" dirty="0" smtClean="0"/>
          </a:p>
          <a:p>
            <a:pPr marL="0" indent="0">
              <a:buNone/>
            </a:pPr>
            <a:r>
              <a:rPr lang="el-GR" sz="2600" dirty="0"/>
              <a:t> </a:t>
            </a:r>
            <a:r>
              <a:rPr lang="el-GR" sz="2600" dirty="0" smtClean="0"/>
              <a:t>                                 συγκριτικές μελέτες με άλλα φυσικά μέσα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Επαφή σπουδαστών            επίπεδο σχολής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           σεμιναριακό επίπεδο</a:t>
            </a:r>
            <a:endParaRPr lang="el-GR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3131840" y="3320988"/>
            <a:ext cx="504056" cy="108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3043962" y="3593811"/>
            <a:ext cx="25202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Καμπύλη γραμμή σύνδεσης 11"/>
          <p:cNvCxnSpPr/>
          <p:nvPr/>
        </p:nvCxnSpPr>
        <p:spPr>
          <a:xfrm rot="16200000" flipH="1">
            <a:off x="981998" y="4159477"/>
            <a:ext cx="843301" cy="432048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Ραβδωτό δεξιό βέλος 12"/>
          <p:cNvSpPr/>
          <p:nvPr/>
        </p:nvSpPr>
        <p:spPr>
          <a:xfrm>
            <a:off x="4073965" y="5044576"/>
            <a:ext cx="489204" cy="242316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       </a:t>
            </a:r>
            <a:endParaRPr lang="el-GR" dirty="0"/>
          </a:p>
        </p:txBody>
      </p:sp>
      <p:sp>
        <p:nvSpPr>
          <p:cNvPr id="15" name="Καμπύλο δεξιό βέλος 14"/>
          <p:cNvSpPr/>
          <p:nvPr/>
        </p:nvSpPr>
        <p:spPr>
          <a:xfrm>
            <a:off x="3043962" y="5445224"/>
            <a:ext cx="447918" cy="360040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8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5400" dirty="0" smtClean="0"/>
              <a:t>ΕΥΧΑΡΙΣΤΩ ΓΙΑ ΤΗΝ ΠΡΟΣΟΧΗ ΣΑΣ</a:t>
            </a:r>
          </a:p>
        </p:txBody>
      </p:sp>
    </p:spTree>
    <p:extLst>
      <p:ext uri="{BB962C8B-B14F-4D97-AF65-F5344CB8AC3E}">
        <p14:creationId xmlns:p14="http://schemas.microsoft.com/office/powerpoint/2010/main" val="327562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Μέρος 1</a:t>
            </a:r>
            <a:r>
              <a:rPr lang="el-GR" baseline="30000" dirty="0" smtClean="0"/>
              <a:t>ο</a:t>
            </a:r>
            <a:r>
              <a:rPr lang="el-GR" dirty="0" smtClean="0"/>
              <a:t> : Μελέτη της Τεχνολογίας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Ιταλική Πατέντα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Κυκλοφόρησε το 2005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Εκμεταλλεύεται τις ιδιότητες του μαγνήτη και της Διαμαγνητικής</a:t>
            </a:r>
            <a:r>
              <a:rPr lang="en-US" dirty="0" smtClean="0"/>
              <a:t> </a:t>
            </a:r>
            <a:r>
              <a:rPr lang="el-GR" dirty="0" smtClean="0"/>
              <a:t> Ύλης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Υπερπαλμικό πεδίο (2</a:t>
            </a:r>
            <a:r>
              <a:rPr lang="en-US" dirty="0" smtClean="0"/>
              <a:t> tesla)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Δεν είναι απλή συσκευή μαγνητοθεραπείας (0,1 </a:t>
            </a:r>
            <a:r>
              <a:rPr lang="en-US" dirty="0" smtClean="0"/>
              <a:t>tesla)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4162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Ασφάλεια ασθενών και θεραπευτών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Εκπομπή </a:t>
            </a:r>
            <a:r>
              <a:rPr lang="el-GR" b="1" i="1" dirty="0" smtClean="0"/>
              <a:t>μη ιονίζουσας </a:t>
            </a:r>
            <a:r>
              <a:rPr lang="el-GR" dirty="0" smtClean="0"/>
              <a:t>ακτινοβολίας</a:t>
            </a:r>
          </a:p>
          <a:p>
            <a:r>
              <a:rPr lang="en-US" dirty="0" smtClean="0"/>
              <a:t>FDA </a:t>
            </a:r>
            <a:r>
              <a:rPr lang="el-GR" dirty="0" smtClean="0"/>
              <a:t>επιτρέπει έως 8 </a:t>
            </a:r>
            <a:r>
              <a:rPr lang="en-US" dirty="0" smtClean="0"/>
              <a:t>tesla </a:t>
            </a:r>
            <a:r>
              <a:rPr lang="el-GR" dirty="0" smtClean="0"/>
              <a:t>για θεραπευτικούς σκοπούς</a:t>
            </a:r>
          </a:p>
          <a:p>
            <a:r>
              <a:rPr lang="el-GR" dirty="0" smtClean="0"/>
              <a:t>Λογισμικό με ερωτηματολόγιο αντενδείξεων</a:t>
            </a:r>
          </a:p>
          <a:p>
            <a:r>
              <a:rPr lang="el-GR" dirty="0" smtClean="0"/>
              <a:t>Ασφαλιστικές δικλείδες (διαρροή νερού, αύξηση θερμοκρασίας, εμπλοκή γεννήτριας</a:t>
            </a:r>
            <a:r>
              <a:rPr lang="en-US" dirty="0" smtClean="0"/>
              <a:t>)</a:t>
            </a:r>
            <a:r>
              <a:rPr lang="el-GR" dirty="0" smtClean="0"/>
              <a:t>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677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της συσκευής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l-GR" dirty="0" smtClean="0"/>
              <a:t>Η τεχνολογία εκμεταλλεύεται τους μηχανισμούς της διαμαγνητικής απώθησης για:</a:t>
            </a:r>
          </a:p>
          <a:p>
            <a:pPr marL="571500" indent="-571500">
              <a:buFont typeface="+mj-lt"/>
              <a:buAutoNum type="romanLcPeriod"/>
            </a:pPr>
            <a:r>
              <a:rPr lang="el-GR" dirty="0" smtClean="0"/>
              <a:t>Προώθηση ενεργών μορίων</a:t>
            </a:r>
          </a:p>
          <a:p>
            <a:pPr marL="571500" indent="-571500">
              <a:buFont typeface="+mj-lt"/>
              <a:buAutoNum type="romanLcPeriod"/>
            </a:pPr>
            <a:r>
              <a:rPr lang="el-GR" dirty="0" smtClean="0"/>
              <a:t>Κίνηση των ενδοκυττάριων και εξωκυττάριων υγρών</a:t>
            </a:r>
          </a:p>
          <a:p>
            <a:pPr marL="571500" indent="-571500">
              <a:buFont typeface="+mj-lt"/>
              <a:buAutoNum type="romanLcPeriod"/>
            </a:pPr>
            <a:r>
              <a:rPr lang="el-GR" dirty="0" smtClean="0"/>
              <a:t>Ενδογενής βιοδιέγερση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980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l-GR" dirty="0" smtClean="0"/>
              <a:t>Προώθηση ενεργών μορίων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6131024" cy="4569371"/>
          </a:xfrm>
        </p:spPr>
        <p:txBody>
          <a:bodyPr/>
          <a:lstStyle/>
          <a:p>
            <a:r>
              <a:rPr lang="el-GR" dirty="0" smtClean="0"/>
              <a:t>Προώθηση φαρμάκων (διαμαγνητοφόρεση)</a:t>
            </a:r>
          </a:p>
          <a:p>
            <a:r>
              <a:rPr lang="el-GR" dirty="0" smtClean="0"/>
              <a:t>Με την χρήση μαγνητικών πεδίων</a:t>
            </a:r>
          </a:p>
          <a:p>
            <a:r>
              <a:rPr lang="el-GR" dirty="0" smtClean="0"/>
              <a:t>Διάλυμα σε υγρή μορφή ή </a:t>
            </a:r>
            <a:r>
              <a:rPr lang="en-US" dirty="0" smtClean="0"/>
              <a:t>ge</a:t>
            </a:r>
            <a:r>
              <a:rPr lang="en-US" dirty="0"/>
              <a:t>l</a:t>
            </a:r>
            <a:endParaRPr lang="el-GR" dirty="0" smtClean="0"/>
          </a:p>
          <a:p>
            <a:r>
              <a:rPr lang="el-GR" dirty="0" smtClean="0"/>
              <a:t>Τοποθέτηση κεφαλής συσκευής τοπικά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56792"/>
            <a:ext cx="201200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59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Διαφορές και πλεονεκτήματα με άλλα φυσικά μέσα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Δεν απαιτείται συγκεκριμένη πολικότητα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Δεν απαιτείται συγκεκριμένο διάλυμα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Απουσία πόλωσης και φραγμού κατά την </a:t>
            </a:r>
            <a:r>
              <a:rPr lang="el-GR" dirty="0"/>
              <a:t>διάχυση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Απλή προώθηση (εντελώς ανεπαίσθητο)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Μέχρι 7 </a:t>
            </a:r>
            <a:r>
              <a:rPr lang="en-US" dirty="0" smtClean="0"/>
              <a:t>cm </a:t>
            </a:r>
            <a:r>
              <a:rPr lang="el-GR" dirty="0" smtClean="0"/>
              <a:t>βάθος (1</a:t>
            </a:r>
            <a:r>
              <a:rPr lang="en-US" dirty="0" smtClean="0"/>
              <a:t>ml </a:t>
            </a:r>
            <a:r>
              <a:rPr lang="el-GR" dirty="0" smtClean="0"/>
              <a:t>με 1</a:t>
            </a:r>
            <a:r>
              <a:rPr lang="en-US" dirty="0" smtClean="0"/>
              <a:t>tesla </a:t>
            </a:r>
            <a:r>
              <a:rPr lang="el-GR" dirty="0" smtClean="0"/>
              <a:t> 10</a:t>
            </a:r>
            <a:r>
              <a:rPr lang="en-US" dirty="0" smtClean="0"/>
              <a:t>cm</a:t>
            </a:r>
            <a:r>
              <a:rPr lang="el-GR" dirty="0" smtClean="0"/>
              <a:t> σε 2 δέκατα)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Διαμόρφωση παραμέτρων (βάθος, ατομικό βάρος, </a:t>
            </a:r>
            <a:r>
              <a:rPr lang="en-US" dirty="0" smtClean="0"/>
              <a:t>Hz)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Δεξιό βέλος 3"/>
          <p:cNvSpPr/>
          <p:nvPr/>
        </p:nvSpPr>
        <p:spPr>
          <a:xfrm>
            <a:off x="5850642" y="4653135"/>
            <a:ext cx="161517" cy="15784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653135"/>
            <a:ext cx="1440160" cy="162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408" y="2711503"/>
            <a:ext cx="1440160" cy="165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98" y="1124744"/>
            <a:ext cx="1307777" cy="143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4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l-GR" dirty="0" smtClean="0"/>
              <a:t>Κίνηση ενδοκυττάριων και εξωκυττάριων υγρών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4330824" cy="4569371"/>
          </a:xfrm>
        </p:spPr>
        <p:txBody>
          <a:bodyPr/>
          <a:lstStyle/>
          <a:p>
            <a:r>
              <a:rPr lang="el-GR" dirty="0" smtClean="0"/>
              <a:t>Ιδιότητα μαγνήτη</a:t>
            </a:r>
          </a:p>
          <a:p>
            <a:r>
              <a:rPr lang="el-GR" dirty="0" smtClean="0"/>
              <a:t>Εξωκυττάριο      παροχέτευση (βίαιη μετακίνηση)</a:t>
            </a:r>
          </a:p>
          <a:p>
            <a:r>
              <a:rPr lang="el-GR" dirty="0" smtClean="0"/>
              <a:t>Ενδοκυττάριο           εσωκυττάριας κινητικότητας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βιοχημικής δράσης</a:t>
            </a:r>
            <a:endParaRPr lang="el-GR" dirty="0"/>
          </a:p>
        </p:txBody>
      </p:sp>
      <p:sp>
        <p:nvSpPr>
          <p:cNvPr id="4" name="Δεξιό βέλος 3"/>
          <p:cNvSpPr/>
          <p:nvPr/>
        </p:nvSpPr>
        <p:spPr>
          <a:xfrm>
            <a:off x="3203848" y="2365435"/>
            <a:ext cx="288032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 προς τα επάνω 5"/>
          <p:cNvSpPr/>
          <p:nvPr/>
        </p:nvSpPr>
        <p:spPr>
          <a:xfrm>
            <a:off x="1043608" y="5373216"/>
            <a:ext cx="189735" cy="28363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 προς τα επάνω 6"/>
          <p:cNvSpPr/>
          <p:nvPr/>
        </p:nvSpPr>
        <p:spPr>
          <a:xfrm flipH="1">
            <a:off x="755575" y="4423511"/>
            <a:ext cx="107309" cy="20000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4825"/>
            <a:ext cx="2200275" cy="200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709" y="4077072"/>
            <a:ext cx="2298749" cy="239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54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1010</Words>
  <Application>Microsoft Office PowerPoint</Application>
  <PresentationFormat>Προβολή στην οθόνη (4:3)</PresentationFormat>
  <Paragraphs>330</Paragraphs>
  <Slides>32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Θέμα του Office</vt:lpstr>
      <vt:lpstr>Η μελέτη της Διαμαγνητικής Αντλίας.  Αξιολόγηση θεραπευτικών αποτελεσμάτων </vt:lpstr>
      <vt:lpstr>Παρουσίαση του PowerPoint</vt:lpstr>
      <vt:lpstr>ΣΚΟΠΟΣ</vt:lpstr>
      <vt:lpstr>Μέρος 1ο : Μελέτη της Τεχνολογίας</vt:lpstr>
      <vt:lpstr>Ασφάλεια ασθενών και θεραπευτών</vt:lpstr>
      <vt:lpstr>Περιγραφή της συσκευής </vt:lpstr>
      <vt:lpstr>Προώθηση ενεργών μορίων</vt:lpstr>
      <vt:lpstr>Διαφορές και πλεονεκτήματα με άλλα φυσικά μέσα</vt:lpstr>
      <vt:lpstr>Κίνηση ενδοκυττάριων και εξωκυττάριων υγρών</vt:lpstr>
      <vt:lpstr>Ελεύθερος προγραμματισμός</vt:lpstr>
      <vt:lpstr>Ενδογενής βιοδιέγερση</vt:lpstr>
      <vt:lpstr>Πλεονεκτήματα Διαμαγνητικής  βιοδιέγερσης </vt:lpstr>
      <vt:lpstr>Ωμική και χωρητική Διαθερμία</vt:lpstr>
      <vt:lpstr>Κλάδοι εφαρμογής Διαμαγνητικής Αντλίας</vt:lpstr>
      <vt:lpstr>2ο Μέρος : Θεραπευτικά αποτελέσματα</vt:lpstr>
      <vt:lpstr>Μέθοδος</vt:lpstr>
      <vt:lpstr>Αποτελέσματα</vt:lpstr>
      <vt:lpstr>Αποτελέσματα (2)</vt:lpstr>
      <vt:lpstr>Συζήτηση </vt:lpstr>
      <vt:lpstr>Σύγκριση με αρθρογραφία </vt:lpstr>
      <vt:lpstr>Σύγκριση με Ferretti(2005)</vt:lpstr>
      <vt:lpstr>Κλινική σημασία της Μελέτης</vt:lpstr>
      <vt:lpstr>Διάστρεμμα Β΄ βαθμού  Aκινητοποιημένο με νάρθηκα (3η συνεδρία ) -  Μετά την 9η συνεδρία (10 ημέρες από                                                                                                                                                               τον τραυματισμό)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Περιορισμοί της μελέτης</vt:lpstr>
      <vt:lpstr>Συμπεράσματα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μελέτη της Διαμαγνητικής Αντλίας. Αξιολόγηση θεραπευτικών αποτελεσμάτων</dc:title>
  <dc:creator>iker</dc:creator>
  <cp:lastModifiedBy>Κώστας</cp:lastModifiedBy>
  <cp:revision>68</cp:revision>
  <dcterms:created xsi:type="dcterms:W3CDTF">2012-10-27T11:17:54Z</dcterms:created>
  <dcterms:modified xsi:type="dcterms:W3CDTF">2014-10-06T14:15:10Z</dcterms:modified>
</cp:coreProperties>
</file>