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43"/>
  </p:notesMasterIdLst>
  <p:sldIdLst>
    <p:sldId id="256" r:id="rId2"/>
    <p:sldId id="311" r:id="rId3"/>
    <p:sldId id="258" r:id="rId4"/>
    <p:sldId id="259" r:id="rId5"/>
    <p:sldId id="257" r:id="rId6"/>
    <p:sldId id="260" r:id="rId7"/>
    <p:sldId id="313" r:id="rId8"/>
    <p:sldId id="261" r:id="rId9"/>
    <p:sldId id="262" r:id="rId10"/>
    <p:sldId id="279" r:id="rId11"/>
    <p:sldId id="264" r:id="rId12"/>
    <p:sldId id="268" r:id="rId13"/>
    <p:sldId id="265" r:id="rId14"/>
    <p:sldId id="266" r:id="rId15"/>
    <p:sldId id="267" r:id="rId16"/>
    <p:sldId id="270" r:id="rId17"/>
    <p:sldId id="271" r:id="rId18"/>
    <p:sldId id="272" r:id="rId19"/>
    <p:sldId id="315" r:id="rId20"/>
    <p:sldId id="316" r:id="rId21"/>
    <p:sldId id="314" r:id="rId22"/>
    <p:sldId id="317" r:id="rId23"/>
    <p:sldId id="275" r:id="rId24"/>
    <p:sldId id="276" r:id="rId25"/>
    <p:sldId id="277" r:id="rId26"/>
    <p:sldId id="278" r:id="rId27"/>
    <p:sldId id="281" r:id="rId28"/>
    <p:sldId id="282" r:id="rId29"/>
    <p:sldId id="312" r:id="rId30"/>
    <p:sldId id="285" r:id="rId31"/>
    <p:sldId id="294" r:id="rId32"/>
    <p:sldId id="310" r:id="rId33"/>
    <p:sldId id="295" r:id="rId34"/>
    <p:sldId id="296" r:id="rId35"/>
    <p:sldId id="297" r:id="rId36"/>
    <p:sldId id="298" r:id="rId37"/>
    <p:sldId id="305" r:id="rId38"/>
    <p:sldId id="306" r:id="rId39"/>
    <p:sldId id="308" r:id="rId40"/>
    <p:sldId id="286" r:id="rId41"/>
    <p:sldId id="293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1EE787-F1C2-4946-A907-D5F22FBE3B84}" type="datetimeFigureOut">
              <a:rPr lang="en-US" smtClean="0"/>
              <a:t>12/8/2013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55F345-D58F-407A-9DE8-F491BBB64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268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258CA24-53A9-4AA7-92B4-448288EC8F49}" type="slidenum">
              <a:rPr lang="el-GR" altLang="en-US" sz="1200">
                <a:solidFill>
                  <a:srgbClr val="000000"/>
                </a:solidFill>
                <a:latin typeface="Arial" charset="0"/>
              </a:rPr>
              <a:pPr eaLnBrk="1" hangingPunct="1"/>
              <a:t>3</a:t>
            </a:fld>
            <a:endParaRPr lang="el-GR" alt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2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26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F605092-8E41-4EB0-8CFF-39017C63D645}" type="slidenum">
              <a:rPr lang="el-GR" altLang="en-US" sz="1200">
                <a:solidFill>
                  <a:srgbClr val="000000"/>
                </a:solidFill>
                <a:latin typeface="Arial" charset="0"/>
              </a:rPr>
              <a:pPr eaLnBrk="1" hangingPunct="1"/>
              <a:t>4</a:t>
            </a:fld>
            <a:endParaRPr lang="el-GR" alt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3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37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040426-6695-4350-8B77-2E86EF732C9D}" type="slidenum">
              <a:rPr lang="el-GR"/>
              <a:pPr/>
              <a:t>13</a:t>
            </a:fld>
            <a:endParaRPr lang="el-GR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BEF8F-81E4-40E8-A293-2725613B74EF}" type="slidenum">
              <a:rPr lang="el-GR"/>
              <a:pPr/>
              <a:t>25</a:t>
            </a:fld>
            <a:endParaRPr lang="el-GR"/>
          </a:p>
        </p:txBody>
      </p:sp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9953D3-F90A-42A7-A208-AA70233C4C71}" type="slidenum">
              <a:rPr lang="el-GR"/>
              <a:pPr/>
              <a:t>26</a:t>
            </a:fld>
            <a:endParaRPr lang="el-GR"/>
          </a:p>
        </p:txBody>
      </p:sp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FFFEE26-39EA-4B0B-B1CA-F41590AFE49B}" type="slidenum">
              <a:rPr lang="el-GR" altLang="en-US" sz="1200">
                <a:solidFill>
                  <a:srgbClr val="000000"/>
                </a:solidFill>
                <a:latin typeface="Arial" charset="0"/>
              </a:rPr>
              <a:pPr eaLnBrk="1" hangingPunct="1"/>
              <a:t>27</a:t>
            </a:fld>
            <a:endParaRPr lang="el-GR" alt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8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88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839EA07-6E96-42FE-8174-65D6D915E013}" type="slidenum">
              <a:rPr lang="el-GR" altLang="en-US" sz="1200">
                <a:solidFill>
                  <a:srgbClr val="000000"/>
                </a:solidFill>
                <a:latin typeface="Arial" charset="0"/>
              </a:rPr>
              <a:pPr eaLnBrk="1" hangingPunct="1"/>
              <a:t>28</a:t>
            </a:fld>
            <a:endParaRPr lang="el-GR" alt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9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98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2C6A9BE-8741-46B1-B0FB-06D86DBC7AC5}" type="slidenum">
              <a:rPr lang="en-US" altLang="en-US" sz="1200" smtClean="0"/>
              <a:pPr/>
              <a:t>35</a:t>
            </a:fld>
            <a:endParaRPr lang="en-US" altLang="en-US" sz="1200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gianou</a:t>
            </a:r>
            <a:endParaRPr lang="el-GR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l-GR" alt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D40CC30-0422-4CCD-B96D-3F5655B283C0}" type="slidenum">
              <a:rPr lang="el-GR" altLang="en-US" sz="1200" smtClean="0"/>
              <a:pPr/>
              <a:t>39</a:t>
            </a:fld>
            <a:endParaRPr lang="el-GR" altLang="en-US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C06D-4ED8-42C6-905D-CA84CA1B6CBF}" type="datetime2">
              <a:rPr lang="en-US" smtClean="0"/>
              <a:t>Sunday, December 08, 2013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EE0E-EDB0-4D84-86B0-50833DF22902}" type="datetime2">
              <a:rPr lang="en-US" smtClean="0"/>
              <a:t>Sunday, December 08,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372C-B5AB-4C39-B273-B99224EB4DD5}" type="datetime2">
              <a:rPr lang="en-US" smtClean="0"/>
              <a:t>Sunday, December 08,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fld id="{8CAC6273-3DB2-46E9-BF11-ACF45FDE4296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77018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1CAA-32CD-4B55-B92A-B8F0843CACF4}" type="datetime2">
              <a:rPr lang="en-US" smtClean="0"/>
              <a:t>Sunday, December 08, 2013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8CDC4-3D19-4983-B478-82F6B8E5AB66}" type="datetime2">
              <a:rPr lang="en-US" smtClean="0"/>
              <a:t>Sunday, December 08, 2013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82477-D5D3-4181-8C11-75D0F2433A87}" type="datetime2">
              <a:rPr lang="en-US" smtClean="0"/>
              <a:t>Sunday, December 08, 2013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253B-1893-4367-8BAE-DF4BC10DC578}" type="datetime2">
              <a:rPr lang="en-US" smtClean="0"/>
              <a:t>Sunday, December 08, 2013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300D-25B3-4603-86C9-4CB776489F00}" type="datetime2">
              <a:rPr lang="en-US" smtClean="0"/>
              <a:t>Sunday, December 08, 2013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4AD9-FCC8-48B7-B85B-012A91320DFF}" type="datetime2">
              <a:rPr lang="en-US" smtClean="0"/>
              <a:t>Sunday, December 08, 2013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2DC50-D5DB-4F94-B367-9876CD2C4012}" type="datetime2">
              <a:rPr lang="en-US" smtClean="0"/>
              <a:t>Sunday, December 08, 2013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B412-E790-42EA-81FE-2925D3A43D91}" type="datetime2">
              <a:rPr lang="en-US" smtClean="0"/>
              <a:t>Sunday, December 08, 2013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B385921-A91A-409C-921C-0E0EC1E750EC}" type="datetime2">
              <a:rPr lang="en-US" smtClean="0"/>
              <a:t>Sunday, December 08, 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el.wikipedia.org/wiki/%CE%95%CE%B9%CE%BA%CF%8C%CE%BD%CE%B1:UPatras_LOGO_120.pn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hyperlink" Target="http://el.wikipedia.org/wiki/%CE%95%CE%B9%CE%BA%CF%8C%CE%BD%CE%B1:UPatras_LOGO_120.pn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hyperlink" Target="http://el.wikipedia.org/wiki/%CE%95%CE%B9%CE%BA%CF%8C%CE%BD%CE%B1:UPatras_LOGO_120.png" TargetMode="External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7.png"/><Relationship Id="rId7" Type="http://schemas.openxmlformats.org/officeDocument/2006/relationships/hyperlink" Target="http://el.wikipedia.org/wiki/%CE%95%CE%B9%CE%BA%CF%8C%CE%BD%CE%B1:UPatras_LOGO_120.pn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8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err="1" smtClean="0"/>
              <a:t>Ακτινοανατομία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 smtClean="0"/>
              <a:t>Αρτηρίες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10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349500"/>
            <a:ext cx="2747962" cy="3265488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619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349500"/>
            <a:ext cx="2749550" cy="33020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620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471488"/>
            <a:ext cx="3122612" cy="3262312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621" name="Rectangle 5"/>
          <p:cNvSpPr>
            <a:spLocks noChangeArrowheads="1"/>
          </p:cNvSpPr>
          <p:nvPr/>
        </p:nvSpPr>
        <p:spPr bwMode="auto">
          <a:xfrm>
            <a:off x="3217863" y="898525"/>
            <a:ext cx="5756275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altLang="en-US">
                <a:solidFill>
                  <a:srgbClr val="FFFF00"/>
                </a:solidFill>
              </a:rPr>
              <a:t>Σακκοειδές ανεύρυσμα σε μεταμοσχευμένο νεφρό</a:t>
            </a:r>
            <a:endParaRPr lang="en-GB" altLang="en-US">
              <a:solidFill>
                <a:srgbClr val="FFFF00"/>
              </a:solidFill>
              <a:latin typeface="Times New Roman Greek" pitchFamily="18" charset="0"/>
            </a:endParaRPr>
          </a:p>
        </p:txBody>
      </p:sp>
      <p:sp>
        <p:nvSpPr>
          <p:cNvPr id="111622" name="Rectangle 6"/>
          <p:cNvSpPr>
            <a:spLocks noChangeArrowheads="1"/>
          </p:cNvSpPr>
          <p:nvPr/>
        </p:nvSpPr>
        <p:spPr bwMode="auto">
          <a:xfrm>
            <a:off x="3521075" y="5851525"/>
            <a:ext cx="4897438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GB" altLang="en-US">
                <a:solidFill>
                  <a:srgbClr val="FFFFFF"/>
                </a:solidFill>
              </a:rPr>
              <a:t>Εμβολισμός με coils</a:t>
            </a:r>
          </a:p>
          <a:p>
            <a:pPr algn="ctr"/>
            <a:r>
              <a:rPr lang="en-GB" altLang="en-US">
                <a:solidFill>
                  <a:srgbClr val="FFFFFF"/>
                </a:solidFill>
              </a:rPr>
              <a:t>Διατήρηση της αγγείωσης του νεφρου</a:t>
            </a:r>
            <a:endParaRPr lang="en-GB" altLang="en-US">
              <a:solidFill>
                <a:srgbClr val="FFFFFF"/>
              </a:solidFill>
              <a:latin typeface="Times New Roman Gree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35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6082" name="Picture 2" descr="C:\Users\karnaby\Documents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57199"/>
            <a:ext cx="3352800" cy="614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40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1219200" y="1295400"/>
            <a:ext cx="3429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1427" name="Picture 3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1219200" y="3886200"/>
            <a:ext cx="243840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1428" name="Picture 4"/>
          <p:cNvPicPr>
            <a:picLocks noChangeAspect="1" noChangeArrowheads="1"/>
          </p:cNvPicPr>
          <p:nvPr/>
        </p:nvPicPr>
        <p:blipFill>
          <a:blip r:embed="rId4" cstate="print">
            <a:lum contrast="18000"/>
            <a:grayscl/>
          </a:blip>
          <a:srcRect/>
          <a:stretch>
            <a:fillRect/>
          </a:stretch>
        </p:blipFill>
        <p:spPr bwMode="auto">
          <a:xfrm>
            <a:off x="4495800" y="3886200"/>
            <a:ext cx="3429000" cy="269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1429" name="Picture 5"/>
          <p:cNvPicPr>
            <a:picLocks noChangeAspect="1" noChangeArrowheads="1"/>
          </p:cNvPicPr>
          <p:nvPr/>
        </p:nvPicPr>
        <p:blipFill>
          <a:blip r:embed="rId5" cstate="print">
            <a:lum contrast="12000"/>
            <a:grayscl/>
          </a:blip>
          <a:srcRect/>
          <a:stretch>
            <a:fillRect/>
          </a:stretch>
        </p:blipFill>
        <p:spPr bwMode="auto">
          <a:xfrm>
            <a:off x="5486400" y="1295400"/>
            <a:ext cx="242728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1431" name="Oval 7"/>
          <p:cNvSpPr>
            <a:spLocks noChangeArrowheads="1"/>
          </p:cNvSpPr>
          <p:nvPr/>
        </p:nvSpPr>
        <p:spPr bwMode="auto">
          <a:xfrm>
            <a:off x="6781800" y="1600200"/>
            <a:ext cx="914400" cy="914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231432" name="Freeform 8"/>
          <p:cNvSpPr>
            <a:spLocks/>
          </p:cNvSpPr>
          <p:nvPr/>
        </p:nvSpPr>
        <p:spPr bwMode="auto">
          <a:xfrm>
            <a:off x="2286000" y="4191000"/>
            <a:ext cx="1066800" cy="1143000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331"/>
              </a:cxn>
              <a:cxn ang="0">
                <a:pos x="107" y="336"/>
              </a:cxn>
              <a:cxn ang="0">
                <a:pos x="251" y="384"/>
              </a:cxn>
              <a:cxn ang="0">
                <a:pos x="299" y="480"/>
              </a:cxn>
              <a:cxn ang="0">
                <a:pos x="347" y="576"/>
              </a:cxn>
              <a:cxn ang="0">
                <a:pos x="347" y="768"/>
              </a:cxn>
              <a:cxn ang="0">
                <a:pos x="731" y="768"/>
              </a:cxn>
              <a:cxn ang="0">
                <a:pos x="731" y="576"/>
              </a:cxn>
              <a:cxn ang="0">
                <a:pos x="683" y="384"/>
              </a:cxn>
              <a:cxn ang="0">
                <a:pos x="587" y="240"/>
              </a:cxn>
              <a:cxn ang="0">
                <a:pos x="443" y="96"/>
              </a:cxn>
              <a:cxn ang="0">
                <a:pos x="251" y="0"/>
              </a:cxn>
              <a:cxn ang="0">
                <a:pos x="0" y="16"/>
              </a:cxn>
            </a:cxnLst>
            <a:rect l="0" t="0" r="r" b="b"/>
            <a:pathLst>
              <a:path w="731" h="768">
                <a:moveTo>
                  <a:pt x="0" y="16"/>
                </a:moveTo>
                <a:cubicBezTo>
                  <a:pt x="0" y="121"/>
                  <a:pt x="0" y="226"/>
                  <a:pt x="0" y="331"/>
                </a:cubicBezTo>
                <a:lnTo>
                  <a:pt x="107" y="336"/>
                </a:lnTo>
                <a:lnTo>
                  <a:pt x="251" y="384"/>
                </a:lnTo>
                <a:lnTo>
                  <a:pt x="299" y="480"/>
                </a:lnTo>
                <a:lnTo>
                  <a:pt x="347" y="576"/>
                </a:lnTo>
                <a:lnTo>
                  <a:pt x="347" y="768"/>
                </a:lnTo>
                <a:lnTo>
                  <a:pt x="731" y="768"/>
                </a:lnTo>
                <a:lnTo>
                  <a:pt x="731" y="576"/>
                </a:lnTo>
                <a:lnTo>
                  <a:pt x="683" y="384"/>
                </a:lnTo>
                <a:lnTo>
                  <a:pt x="587" y="240"/>
                </a:lnTo>
                <a:lnTo>
                  <a:pt x="443" y="96"/>
                </a:lnTo>
                <a:lnTo>
                  <a:pt x="251" y="0"/>
                </a:lnTo>
                <a:lnTo>
                  <a:pt x="0" y="16"/>
                </a:lnTo>
                <a:close/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9060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7063" y="1600200"/>
            <a:ext cx="2173287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78088" y="1600200"/>
            <a:ext cx="2017712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11938" y="1600200"/>
            <a:ext cx="200025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8" descr="Carotid Case 002"/>
          <p:cNvPicPr>
            <a:picLocks noChangeAspect="1" noChangeArrowheads="1"/>
          </p:cNvPicPr>
          <p:nvPr/>
        </p:nvPicPr>
        <p:blipFill>
          <a:blip r:embed="rId6" cstate="print">
            <a:lum bright="12000" contrast="12000"/>
          </a:blip>
          <a:srcRect l="4187" r="5637" b="2008"/>
          <a:stretch>
            <a:fillRect/>
          </a:stretch>
        </p:blipFill>
        <p:spPr bwMode="auto">
          <a:xfrm>
            <a:off x="381000" y="1600200"/>
            <a:ext cx="2116138" cy="2438400"/>
          </a:xfrm>
          <a:prstGeom prst="rect">
            <a:avLst/>
          </a:prstGeom>
          <a:noFill/>
        </p:spPr>
      </p:pic>
      <p:pic>
        <p:nvPicPr>
          <p:cNvPr id="23561" name="Picture 9" descr="Carotid Case 004"/>
          <p:cNvPicPr>
            <a:picLocks noChangeAspect="1" noChangeArrowheads="1"/>
          </p:cNvPicPr>
          <p:nvPr/>
        </p:nvPicPr>
        <p:blipFill>
          <a:blip r:embed="rId7" cstate="print">
            <a:lum bright="12000" contrast="12000"/>
          </a:blip>
          <a:srcRect l="3931" r="6328" b="2296"/>
          <a:stretch>
            <a:fillRect/>
          </a:stretch>
        </p:blipFill>
        <p:spPr bwMode="auto">
          <a:xfrm>
            <a:off x="381000" y="3825875"/>
            <a:ext cx="2116138" cy="2422525"/>
          </a:xfrm>
          <a:prstGeom prst="rect">
            <a:avLst/>
          </a:prstGeom>
          <a:noFill/>
        </p:spPr>
      </p:pic>
      <p:sp>
        <p:nvSpPr>
          <p:cNvPr id="23562" name="Oval 10"/>
          <p:cNvSpPr>
            <a:spLocks noChangeArrowheads="1"/>
          </p:cNvSpPr>
          <p:nvPr/>
        </p:nvSpPr>
        <p:spPr bwMode="auto">
          <a:xfrm>
            <a:off x="1590675" y="2582863"/>
            <a:ext cx="604838" cy="6540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23563" name="Oval 11"/>
          <p:cNvSpPr>
            <a:spLocks noChangeArrowheads="1"/>
          </p:cNvSpPr>
          <p:nvPr/>
        </p:nvSpPr>
        <p:spPr bwMode="auto">
          <a:xfrm>
            <a:off x="1590675" y="4873625"/>
            <a:ext cx="604838" cy="6540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650901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3" name="Picture 9" descr="untitled3"/>
          <p:cNvPicPr>
            <a:picLocks noChangeAspect="1" noChangeArrowheads="1"/>
          </p:cNvPicPr>
          <p:nvPr/>
        </p:nvPicPr>
        <p:blipFill>
          <a:blip r:embed="rId2" cstate="print"/>
          <a:srcRect r="28258"/>
          <a:stretch>
            <a:fillRect/>
          </a:stretch>
        </p:blipFill>
        <p:spPr bwMode="auto">
          <a:xfrm>
            <a:off x="892175" y="1606550"/>
            <a:ext cx="2590800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Picture 8" descr="HALL_ERIC4"/>
          <p:cNvPicPr>
            <a:picLocks noChangeAspect="1" noChangeArrowheads="1"/>
          </p:cNvPicPr>
          <p:nvPr/>
        </p:nvPicPr>
        <p:blipFill>
          <a:blip r:embed="rId3" cstate="print"/>
          <a:srcRect l="19022" t="8125" r="5614" b="8591"/>
          <a:stretch>
            <a:fillRect/>
          </a:stretch>
        </p:blipFill>
        <p:spPr bwMode="auto">
          <a:xfrm>
            <a:off x="892175" y="4038600"/>
            <a:ext cx="252888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5" name="Oval 11"/>
          <p:cNvSpPr>
            <a:spLocks noChangeArrowheads="1"/>
          </p:cNvSpPr>
          <p:nvPr/>
        </p:nvSpPr>
        <p:spPr bwMode="auto">
          <a:xfrm>
            <a:off x="2035175" y="4495800"/>
            <a:ext cx="1219200" cy="11430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41987" name="Picture 3" descr="IM_00010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>
            <a:lum bright="6000" contrast="24000"/>
          </a:blip>
          <a:srcRect l="24390" t="2036" r="31886" b="2199"/>
          <a:stretch>
            <a:fillRect/>
          </a:stretch>
        </p:blipFill>
        <p:spPr>
          <a:xfrm>
            <a:off x="3417888" y="1600200"/>
            <a:ext cx="2465387" cy="5029200"/>
          </a:xfrm>
          <a:prstGeom prst="rect">
            <a:avLst/>
          </a:prstGeom>
          <a:noFill/>
          <a:ln/>
        </p:spPr>
      </p:pic>
      <p:pic>
        <p:nvPicPr>
          <p:cNvPr id="41988" name="Picture 4" descr="IM_0000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 cstate="print">
            <a:lum contrast="12000"/>
          </a:blip>
          <a:srcRect l="27849" t="2022" r="28809" b="2989"/>
          <a:stretch>
            <a:fillRect/>
          </a:stretch>
        </p:blipFill>
        <p:spPr>
          <a:xfrm>
            <a:off x="5845175" y="1600200"/>
            <a:ext cx="2460625" cy="5029200"/>
          </a:xfrm>
          <a:prstGeom prst="rect">
            <a:avLst/>
          </a:prstGeom>
          <a:noFill/>
          <a:ln/>
        </p:spPr>
      </p:pic>
      <p:sp>
        <p:nvSpPr>
          <p:cNvPr id="41994" name="Line 10"/>
          <p:cNvSpPr>
            <a:spLocks noChangeShapeType="1"/>
          </p:cNvSpPr>
          <p:nvPr/>
        </p:nvSpPr>
        <p:spPr bwMode="auto">
          <a:xfrm>
            <a:off x="3101975" y="4495800"/>
            <a:ext cx="1524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41996" name="Oval 12"/>
          <p:cNvSpPr>
            <a:spLocks noChangeArrowheads="1"/>
          </p:cNvSpPr>
          <p:nvPr/>
        </p:nvSpPr>
        <p:spPr bwMode="auto">
          <a:xfrm>
            <a:off x="4244975" y="3581400"/>
            <a:ext cx="1219200" cy="11430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41999" name="Line 15"/>
          <p:cNvSpPr>
            <a:spLocks noChangeShapeType="1"/>
          </p:cNvSpPr>
          <p:nvPr/>
        </p:nvSpPr>
        <p:spPr bwMode="auto">
          <a:xfrm>
            <a:off x="7391400" y="4419600"/>
            <a:ext cx="457200" cy="1447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932332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subclavian trauma"/>
          <p:cNvPicPr>
            <a:picLocks noChangeAspect="1" noChangeArrowheads="1"/>
          </p:cNvPicPr>
          <p:nvPr/>
        </p:nvPicPr>
        <p:blipFill>
          <a:blip r:embed="rId2" cstate="print"/>
          <a:srcRect r="3775" b="1610"/>
          <a:stretch>
            <a:fillRect/>
          </a:stretch>
        </p:blipFill>
        <p:spPr bwMode="auto">
          <a:xfrm>
            <a:off x="4419600" y="1752600"/>
            <a:ext cx="418147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4" descr="IMG00005-0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5617" t="3101" r="15555" b="1190"/>
          <a:stretch>
            <a:fillRect/>
          </a:stretch>
        </p:blipFill>
        <p:spPr>
          <a:xfrm>
            <a:off x="388938" y="1752600"/>
            <a:ext cx="4038600" cy="4419600"/>
          </a:xfrm>
          <a:noFill/>
          <a:ln/>
        </p:spPr>
      </p:pic>
      <p:sp>
        <p:nvSpPr>
          <p:cNvPr id="59403" name="Oval 11"/>
          <p:cNvSpPr>
            <a:spLocks noChangeArrowheads="1"/>
          </p:cNvSpPr>
          <p:nvPr/>
        </p:nvSpPr>
        <p:spPr bwMode="auto">
          <a:xfrm>
            <a:off x="1447800" y="3962400"/>
            <a:ext cx="990600" cy="10668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9404" name="Oval 12"/>
          <p:cNvSpPr>
            <a:spLocks noChangeArrowheads="1"/>
          </p:cNvSpPr>
          <p:nvPr/>
        </p:nvSpPr>
        <p:spPr bwMode="auto">
          <a:xfrm>
            <a:off x="5257800" y="3733800"/>
            <a:ext cx="1219200" cy="12192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9405" name="Rectangle 13"/>
          <p:cNvSpPr>
            <a:spLocks noChangeArrowheads="1"/>
          </p:cNvSpPr>
          <p:nvPr/>
        </p:nvSpPr>
        <p:spPr bwMode="auto">
          <a:xfrm>
            <a:off x="6858000" y="3276600"/>
            <a:ext cx="762000" cy="14478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9406" name="Rectangle 14"/>
          <p:cNvSpPr>
            <a:spLocks noChangeArrowheads="1"/>
          </p:cNvSpPr>
          <p:nvPr/>
        </p:nvSpPr>
        <p:spPr bwMode="auto">
          <a:xfrm>
            <a:off x="2743200" y="3733800"/>
            <a:ext cx="685800" cy="990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628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Subclavian 1"/>
          <p:cNvPicPr>
            <a:picLocks noChangeAspect="1" noChangeArrowheads="1"/>
          </p:cNvPicPr>
          <p:nvPr/>
        </p:nvPicPr>
        <p:blipFill>
          <a:blip r:embed="rId2" cstate="print">
            <a:lum bright="6000"/>
            <a:grayscl/>
          </a:blip>
          <a:srcRect l="16498" t="9927" r="15485" b="18275"/>
          <a:stretch>
            <a:fillRect/>
          </a:stretch>
        </p:blipFill>
        <p:spPr bwMode="auto">
          <a:xfrm>
            <a:off x="573088" y="1752600"/>
            <a:ext cx="3922712" cy="4114800"/>
          </a:xfrm>
          <a:prstGeom prst="rect">
            <a:avLst/>
          </a:prstGeom>
          <a:noFill/>
        </p:spPr>
      </p:pic>
      <p:pic>
        <p:nvPicPr>
          <p:cNvPr id="64517" name="Picture 5" descr="Subclavian 3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 l="8224" t="4889" r="13243" b="23111"/>
          <a:stretch>
            <a:fillRect/>
          </a:stretch>
        </p:blipFill>
        <p:spPr bwMode="auto">
          <a:xfrm>
            <a:off x="4495800" y="1752600"/>
            <a:ext cx="4191000" cy="4114800"/>
          </a:xfrm>
          <a:prstGeom prst="rect">
            <a:avLst/>
          </a:prstGeom>
          <a:noFill/>
        </p:spPr>
      </p:pic>
      <p:sp>
        <p:nvSpPr>
          <p:cNvPr id="64518" name="Line 6"/>
          <p:cNvSpPr>
            <a:spLocks noChangeShapeType="1"/>
          </p:cNvSpPr>
          <p:nvPr/>
        </p:nvSpPr>
        <p:spPr bwMode="auto">
          <a:xfrm>
            <a:off x="5943600" y="3352800"/>
            <a:ext cx="137160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739082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3" name="Rectangle 7"/>
          <p:cNvSpPr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6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Axillary</a:t>
            </a:r>
            <a:r>
              <a:rPr lang="en-US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artery traumatic injury </a:t>
            </a:r>
          </a:p>
        </p:txBody>
      </p:sp>
      <p:pic>
        <p:nvPicPr>
          <p:cNvPr id="10" name="Picture 31" descr="UPatras_LOGO_120">
            <a:hlinkClick r:id="rId2" tooltip="UPatras LOGO 120.png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42863"/>
            <a:ext cx="865188" cy="865187"/>
          </a:xfrm>
          <a:prstGeom prst="rect">
            <a:avLst/>
          </a:prstGeom>
          <a:noFill/>
        </p:spPr>
      </p:pic>
      <p:pic>
        <p:nvPicPr>
          <p:cNvPr id="246786" name="Picture 2" descr="H:\triantafilou\before_2.jpg"/>
          <p:cNvPicPr>
            <a:picLocks noChangeAspect="1" noChangeArrowheads="1"/>
          </p:cNvPicPr>
          <p:nvPr/>
        </p:nvPicPr>
        <p:blipFill>
          <a:blip r:embed="rId4" cstate="print"/>
          <a:srcRect l="6154" r="6154"/>
          <a:stretch>
            <a:fillRect/>
          </a:stretch>
        </p:blipFill>
        <p:spPr bwMode="auto">
          <a:xfrm>
            <a:off x="4648200" y="1142999"/>
            <a:ext cx="4419600" cy="5039895"/>
          </a:xfrm>
          <a:prstGeom prst="rect">
            <a:avLst/>
          </a:prstGeom>
          <a:noFill/>
        </p:spPr>
      </p:pic>
      <p:pic>
        <p:nvPicPr>
          <p:cNvPr id="246787" name="Picture 3" descr="H:\triantafilou\before_1.jpg"/>
          <p:cNvPicPr>
            <a:picLocks noChangeAspect="1" noChangeArrowheads="1"/>
          </p:cNvPicPr>
          <p:nvPr/>
        </p:nvPicPr>
        <p:blipFill>
          <a:blip r:embed="rId5" cstate="print"/>
          <a:srcRect l="6154" r="6154"/>
          <a:stretch>
            <a:fillRect/>
          </a:stretch>
        </p:blipFill>
        <p:spPr bwMode="auto">
          <a:xfrm>
            <a:off x="76200" y="1142999"/>
            <a:ext cx="4419600" cy="50398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3867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1" name="Picture 3" descr="H:\triantafilou\after_1.jpg"/>
          <p:cNvPicPr>
            <a:picLocks noChangeAspect="1" noChangeArrowheads="1"/>
          </p:cNvPicPr>
          <p:nvPr/>
        </p:nvPicPr>
        <p:blipFill>
          <a:blip r:embed="rId2" cstate="print"/>
          <a:srcRect l="7353" r="8824"/>
          <a:stretch>
            <a:fillRect/>
          </a:stretch>
        </p:blipFill>
        <p:spPr bwMode="auto">
          <a:xfrm>
            <a:off x="76200" y="1447800"/>
            <a:ext cx="4343400" cy="5181600"/>
          </a:xfrm>
          <a:prstGeom prst="rect">
            <a:avLst/>
          </a:prstGeom>
          <a:noFill/>
        </p:spPr>
      </p:pic>
      <p:pic>
        <p:nvPicPr>
          <p:cNvPr id="247812" name="Picture 4" descr="H:\triantafilou\after_2.jpg"/>
          <p:cNvPicPr>
            <a:picLocks noChangeAspect="1" noChangeArrowheads="1"/>
          </p:cNvPicPr>
          <p:nvPr/>
        </p:nvPicPr>
        <p:blipFill>
          <a:blip r:embed="rId3" cstate="print"/>
          <a:srcRect l="5882" r="10294"/>
          <a:stretch>
            <a:fillRect/>
          </a:stretch>
        </p:blipFill>
        <p:spPr bwMode="auto">
          <a:xfrm>
            <a:off x="4648200" y="1447800"/>
            <a:ext cx="4343400" cy="5181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13467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altLang="en-US" smtClean="0"/>
          </a:p>
        </p:txBody>
      </p:sp>
      <p:pic>
        <p:nvPicPr>
          <p:cNvPr id="43011" name="Picture 2" descr="C:\Users\katsanos\Documents\RAW MULTIMEDIA FILES\KOLOVOS IOANNIS CRITICAL ARM ISCHEMIA\6P8DSIS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r="33200"/>
          <a:stretch>
            <a:fillRect/>
          </a:stretch>
        </p:blipFill>
        <p:spPr bwMode="auto">
          <a:xfrm>
            <a:off x="4211638" y="0"/>
            <a:ext cx="37449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 descr="C:\Users\katsanos\Documents\RAW MULTIMEDIA FILES\KOLOVOS IOANNIS CRITICAL ARM ISCHEMIA\6P8DSJ5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1" r="63651" b="3801"/>
          <a:stretch>
            <a:fillRect/>
          </a:stretch>
        </p:blipFill>
        <p:spPr bwMode="auto">
          <a:xfrm>
            <a:off x="1258888" y="-26988"/>
            <a:ext cx="2736850" cy="703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650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02" name="Picture 2" descr="C:\Users\karnaby\Documents\imagesYBWSZ74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9976"/>
            <a:ext cx="6781800" cy="669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97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katsanos\Documents\RAW MULTIMEDIA FILES\KOLOVOS IOANNIS CRITICAL ARM ISCHEMIA\7OLTL0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9" r="22701"/>
          <a:stretch>
            <a:fillRect/>
          </a:stretch>
        </p:blipFill>
        <p:spPr bwMode="auto">
          <a:xfrm>
            <a:off x="4787900" y="26988"/>
            <a:ext cx="3313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 descr="C:\Users\katsanos\Documents\RAW MULTIMEDIA FILES\KOLOVOS IOANNIS CRITICAL ARM ISCHEMIA\7OLTL0Z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1" r="27950"/>
          <a:stretch>
            <a:fillRect/>
          </a:stretch>
        </p:blipFill>
        <p:spPr bwMode="auto">
          <a:xfrm>
            <a:off x="1331913" y="0"/>
            <a:ext cx="2879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mtClean="0">
                <a:solidFill>
                  <a:srgbClr val="FFC000"/>
                </a:solidFill>
              </a:rPr>
              <a:t>Immediate result</a:t>
            </a:r>
          </a:p>
        </p:txBody>
      </p:sp>
    </p:spTree>
    <p:extLst>
      <p:ext uri="{BB962C8B-B14F-4D97-AF65-F5344CB8AC3E}">
        <p14:creationId xmlns:p14="http://schemas.microsoft.com/office/powerpoint/2010/main" val="310340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300D-25B3-4603-86C9-4CB776489F00}" type="datetime2">
              <a:rPr lang="en-US" smtClean="0"/>
              <a:t>Sunday, December 08, 2013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8130" name="Picture 2" descr="C:\Users\karnaby\Documents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8397"/>
            <a:ext cx="6781800" cy="623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57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2" descr="image 3"/>
          <p:cNvPicPr>
            <a:picLocks noChangeAspect="1" noChangeArrowheads="1"/>
          </p:cNvPicPr>
          <p:nvPr/>
        </p:nvPicPr>
        <p:blipFill>
          <a:blip r:embed="rId2" cstate="print"/>
          <a:srcRect t="10175" b="8426"/>
          <a:stretch>
            <a:fillRect/>
          </a:stretch>
        </p:blipFill>
        <p:spPr bwMode="auto">
          <a:xfrm>
            <a:off x="0" y="1600200"/>
            <a:ext cx="4572000" cy="4572000"/>
          </a:xfrm>
          <a:prstGeom prst="rect">
            <a:avLst/>
          </a:prstGeom>
          <a:noFill/>
        </p:spPr>
      </p:pic>
      <p:pic>
        <p:nvPicPr>
          <p:cNvPr id="241667" name="Picture 3" descr="image 4"/>
          <p:cNvPicPr>
            <a:picLocks noChangeAspect="1" noChangeArrowheads="1"/>
          </p:cNvPicPr>
          <p:nvPr/>
        </p:nvPicPr>
        <p:blipFill>
          <a:blip r:embed="rId3" cstate="print"/>
          <a:srcRect t="10175" b="8426"/>
          <a:stretch>
            <a:fillRect/>
          </a:stretch>
        </p:blipFill>
        <p:spPr bwMode="auto">
          <a:xfrm>
            <a:off x="4572000" y="1600200"/>
            <a:ext cx="4572000" cy="4572000"/>
          </a:xfrm>
          <a:prstGeom prst="rect">
            <a:avLst/>
          </a:prstGeom>
          <a:noFill/>
        </p:spPr>
      </p:pic>
      <p:sp>
        <p:nvSpPr>
          <p:cNvPr id="241668" name="Rectangle 4"/>
          <p:cNvSpPr>
            <a:spLocks noRot="1" noChangeArrowheads="1"/>
          </p:cNvSpPr>
          <p:nvPr/>
        </p:nvSpPr>
        <p:spPr bwMode="auto">
          <a:xfrm>
            <a:off x="301625" y="228600"/>
            <a:ext cx="85407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CTA – multiplanar reformatting</a:t>
            </a:r>
            <a:br>
              <a:rPr lang="en-US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Volume Rendering / Max Intensity Projections</a:t>
            </a:r>
            <a:endParaRPr lang="el-GR" sz="32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1669" name="Line 5"/>
          <p:cNvSpPr>
            <a:spLocks noChangeShapeType="1"/>
          </p:cNvSpPr>
          <p:nvPr/>
        </p:nvSpPr>
        <p:spPr bwMode="auto">
          <a:xfrm flipH="1">
            <a:off x="2362200" y="2819400"/>
            <a:ext cx="457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241670" name="Line 6"/>
          <p:cNvSpPr>
            <a:spLocks noChangeShapeType="1"/>
          </p:cNvSpPr>
          <p:nvPr/>
        </p:nvSpPr>
        <p:spPr bwMode="auto">
          <a:xfrm flipH="1">
            <a:off x="6400800" y="4876800"/>
            <a:ext cx="457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8805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8" name="Group 8"/>
          <p:cNvGrpSpPr>
            <a:grpSpLocks/>
          </p:cNvGrpSpPr>
          <p:nvPr/>
        </p:nvGrpSpPr>
        <p:grpSpPr bwMode="auto">
          <a:xfrm>
            <a:off x="76200" y="990600"/>
            <a:ext cx="8991600" cy="5791200"/>
            <a:chOff x="336" y="528"/>
            <a:chExt cx="5328" cy="3360"/>
          </a:xfrm>
        </p:grpSpPr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 l="27679" t="6052" b="7315"/>
            <a:stretch>
              <a:fillRect/>
            </a:stretch>
          </p:blipFill>
          <p:spPr bwMode="auto">
            <a:xfrm>
              <a:off x="336" y="528"/>
              <a:ext cx="1973" cy="3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124" name="Picture 4" descr="ln018"/>
            <p:cNvPicPr>
              <a:picLocks noChangeAspect="1" noChangeArrowheads="1"/>
            </p:cNvPicPr>
            <p:nvPr/>
          </p:nvPicPr>
          <p:blipFill>
            <a:blip r:embed="rId3" cstate="print"/>
            <a:srcRect l="26923" t="15872" r="34616" b="19048"/>
            <a:stretch>
              <a:fillRect/>
            </a:stretch>
          </p:blipFill>
          <p:spPr bwMode="auto">
            <a:xfrm>
              <a:off x="2056" y="528"/>
              <a:ext cx="1537" cy="3360"/>
            </a:xfrm>
            <a:prstGeom prst="rect">
              <a:avLst/>
            </a:prstGeom>
            <a:noFill/>
          </p:spPr>
        </p:pic>
        <p:pic>
          <p:nvPicPr>
            <p:cNvPr id="5125" name="Picture 5" descr="ln023"/>
            <p:cNvPicPr>
              <a:picLocks noChangeAspect="1" noChangeArrowheads="1"/>
            </p:cNvPicPr>
            <p:nvPr/>
          </p:nvPicPr>
          <p:blipFill>
            <a:blip r:embed="rId4" cstate="print"/>
            <a:srcRect l="29808" t="25397" r="30769" b="25990"/>
            <a:stretch>
              <a:fillRect/>
            </a:stretch>
          </p:blipFill>
          <p:spPr bwMode="auto">
            <a:xfrm>
              <a:off x="3554" y="528"/>
              <a:ext cx="2110" cy="3360"/>
            </a:xfrm>
            <a:prstGeom prst="rect">
              <a:avLst/>
            </a:prstGeom>
            <a:noFill/>
          </p:spPr>
        </p:pic>
      </p:grp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103y female – SFA pseudoaneurysm</a:t>
            </a:r>
          </a:p>
        </p:txBody>
      </p:sp>
    </p:spTree>
    <p:extLst>
      <p:ext uri="{BB962C8B-B14F-4D97-AF65-F5344CB8AC3E}">
        <p14:creationId xmlns:p14="http://schemas.microsoft.com/office/powerpoint/2010/main" val="22152148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 l="37090" t="5209" r="33855" b="4399"/>
          <a:stretch>
            <a:fillRect/>
          </a:stretch>
        </p:blipFill>
        <p:spPr bwMode="auto">
          <a:xfrm>
            <a:off x="1981200" y="914400"/>
            <a:ext cx="25146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103y female – graft treatment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24400" y="1371600"/>
            <a:ext cx="3452284" cy="3962400"/>
            <a:chOff x="4724400" y="1371600"/>
            <a:chExt cx="3452284" cy="3962400"/>
          </a:xfrm>
        </p:grpSpPr>
        <p:pic>
          <p:nvPicPr>
            <p:cNvPr id="14341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l="19420" t="5774" r="22275" b="5013"/>
            <a:stretch>
              <a:fillRect/>
            </a:stretch>
          </p:blipFill>
          <p:spPr bwMode="auto">
            <a:xfrm>
              <a:off x="4724400" y="1371600"/>
              <a:ext cx="3452284" cy="396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347" name="Rectangle 11"/>
            <p:cNvSpPr>
              <a:spLocks noChangeArrowheads="1"/>
            </p:cNvSpPr>
            <p:nvPr/>
          </p:nvSpPr>
          <p:spPr bwMode="auto">
            <a:xfrm>
              <a:off x="7239000" y="2514600"/>
              <a:ext cx="609600" cy="10668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l-GR"/>
            </a:p>
          </p:txBody>
        </p:sp>
      </p:grpSp>
      <p:sp>
        <p:nvSpPr>
          <p:cNvPr id="14348" name="Line 12"/>
          <p:cNvSpPr>
            <a:spLocks noChangeShapeType="1"/>
          </p:cNvSpPr>
          <p:nvPr/>
        </p:nvSpPr>
        <p:spPr bwMode="auto">
          <a:xfrm flipH="1">
            <a:off x="4038600" y="4114800"/>
            <a:ext cx="228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11" name="Picture 31" descr="UPatras_LOGO_120">
            <a:hlinkClick r:id="rId4" tooltip="UPatras LOGO 120.png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" y="42863"/>
            <a:ext cx="865188" cy="8651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74082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z="3600"/>
              <a:t>Laceration of infrapopliteal artery</a:t>
            </a:r>
            <a:br>
              <a:rPr lang="en-US" sz="3600"/>
            </a:br>
            <a:r>
              <a:rPr lang="en-US" sz="3600"/>
              <a:t>micro-coil embolization</a:t>
            </a:r>
            <a:endParaRPr lang="en-GB" sz="3600"/>
          </a:p>
        </p:txBody>
      </p:sp>
      <p:pic>
        <p:nvPicPr>
          <p:cNvPr id="192515" name="Picture 3" descr="peroneal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1295400" y="1905000"/>
            <a:ext cx="324802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6" name="Picture 4" descr="peroneal emb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/>
          <a:stretch>
            <a:fillRect/>
          </a:stretch>
        </p:blipFill>
        <p:spPr bwMode="auto">
          <a:xfrm>
            <a:off x="4648200" y="1905000"/>
            <a:ext cx="3233738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1" descr="UPatras_LOGO_120">
            <a:hlinkClick r:id="rId5" tooltip="UPatras LOGO 120.png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25" y="42863"/>
            <a:ext cx="865188" cy="8651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60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/>
          <p:cNvPicPr>
            <a:picLocks noChangeAspect="1" noChangeArrowheads="1"/>
          </p:cNvPicPr>
          <p:nvPr/>
        </p:nvPicPr>
        <p:blipFill>
          <a:blip r:embed="rId3" cstate="print">
            <a:lum bright="30000" contrast="18000"/>
          </a:blip>
          <a:srcRect l="27104" t="6178" r="28517" b="4549"/>
          <a:stretch>
            <a:fillRect/>
          </a:stretch>
        </p:blipFill>
        <p:spPr bwMode="auto">
          <a:xfrm>
            <a:off x="6781800" y="2209800"/>
            <a:ext cx="236696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63" name="Picture 3"/>
          <p:cNvPicPr>
            <a:picLocks noChangeAspect="1" noChangeArrowheads="1"/>
          </p:cNvPicPr>
          <p:nvPr/>
        </p:nvPicPr>
        <p:blipFill>
          <a:blip r:embed="rId4" cstate="print">
            <a:lum bright="6000"/>
          </a:blip>
          <a:srcRect l="28812" t="5103" r="27995" b="7483"/>
          <a:stretch>
            <a:fillRect/>
          </a:stretch>
        </p:blipFill>
        <p:spPr bwMode="auto">
          <a:xfrm>
            <a:off x="9525" y="2209800"/>
            <a:ext cx="23526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64" name="Picture 4"/>
          <p:cNvPicPr>
            <a:picLocks noChangeAspect="1" noChangeArrowheads="1"/>
          </p:cNvPicPr>
          <p:nvPr/>
        </p:nvPicPr>
        <p:blipFill>
          <a:blip r:embed="rId5" cstate="print"/>
          <a:srcRect t="2347" b="3026"/>
          <a:stretch>
            <a:fillRect/>
          </a:stretch>
        </p:blipFill>
        <p:spPr bwMode="auto">
          <a:xfrm>
            <a:off x="2362200" y="2209800"/>
            <a:ext cx="2395538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65" name="Picture 5"/>
          <p:cNvPicPr>
            <a:picLocks noChangeAspect="1" noChangeArrowheads="1"/>
          </p:cNvPicPr>
          <p:nvPr/>
        </p:nvPicPr>
        <p:blipFill>
          <a:blip r:embed="rId6" cstate="print">
            <a:lum bright="12000"/>
          </a:blip>
          <a:srcRect l="29549" t="6110" r="31017" b="7603"/>
          <a:stretch>
            <a:fillRect/>
          </a:stretch>
        </p:blipFill>
        <p:spPr bwMode="auto">
          <a:xfrm>
            <a:off x="4724400" y="2209800"/>
            <a:ext cx="21780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4566" name="Rectangle 6"/>
          <p:cNvSpPr>
            <a:spLocks noChangeArrowheads="1"/>
          </p:cNvSpPr>
          <p:nvPr/>
        </p:nvSpPr>
        <p:spPr bwMode="auto">
          <a:xfrm>
            <a:off x="1371600" y="485775"/>
            <a:ext cx="66643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Profunda femoral artery</a:t>
            </a:r>
          </a:p>
          <a:p>
            <a:pPr algn="ctr"/>
            <a:r>
              <a:rPr lang="en-US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blunt trauma - pseudoaneurysm</a:t>
            </a:r>
            <a:endParaRPr lang="el-GR" sz="36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" name="Picture 31" descr="UPatras_LOGO_120">
            <a:hlinkClick r:id="rId7" tooltip="UPatras LOGO 120.png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925" y="42863"/>
            <a:ext cx="865188" cy="8651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476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2" name="Picture 4" descr="imag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3" t="7463" r="49254" b="10448"/>
          <a:stretch>
            <a:fillRect/>
          </a:stretch>
        </p:blipFill>
        <p:spPr bwMode="auto">
          <a:xfrm>
            <a:off x="6858000" y="1447800"/>
            <a:ext cx="197802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13" name="Picture 5" descr="image_20061020183746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50" t="6667" r="37500" b="6667"/>
          <a:stretch>
            <a:fillRect/>
          </a:stretch>
        </p:blipFill>
        <p:spPr bwMode="auto">
          <a:xfrm>
            <a:off x="381000" y="1447800"/>
            <a:ext cx="1970088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15" name="Picture 7" descr="image_20061020183819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1" t="6667" r="34999" b="6667"/>
          <a:stretch>
            <a:fillRect/>
          </a:stretch>
        </p:blipFill>
        <p:spPr bwMode="auto">
          <a:xfrm>
            <a:off x="2514600" y="1447800"/>
            <a:ext cx="2057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16" name="Picture 8" descr="image_20061020183826"/>
          <p:cNvPicPr>
            <a:picLocks noChangeAspect="1" noChangeArrowheads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9" t="5000" r="41251" b="6667"/>
          <a:stretch>
            <a:fillRect/>
          </a:stretch>
        </p:blipFill>
        <p:spPr bwMode="auto">
          <a:xfrm>
            <a:off x="4724400" y="1447800"/>
            <a:ext cx="1955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9017" name="Rectangle 9"/>
          <p:cNvSpPr>
            <a:spLocks noChangeArrowheads="1"/>
          </p:cNvSpPr>
          <p:nvPr/>
        </p:nvSpPr>
        <p:spPr bwMode="auto">
          <a:xfrm>
            <a:off x="457200" y="514350"/>
            <a:ext cx="86868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A50021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l-GR" sz="4800" b="1">
                <a:solidFill>
                  <a:srgbClr val="36003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ΜΗΡΟΙΓΝΥΑΚΟΣ ΑΞΟΝΑΣ</a:t>
            </a:r>
            <a:endParaRPr lang="en-GB" sz="4800" b="1">
              <a:solidFill>
                <a:srgbClr val="36003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68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9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9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9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9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6" name="Rectangle 4"/>
          <p:cNvSpPr>
            <a:spLocks noChangeArrowheads="1"/>
          </p:cNvSpPr>
          <p:nvPr/>
        </p:nvSpPr>
        <p:spPr bwMode="auto">
          <a:xfrm>
            <a:off x="457200" y="533400"/>
            <a:ext cx="86868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A50021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l-GR" sz="4800" b="1">
                <a:solidFill>
                  <a:srgbClr val="36003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ΜΗΡΟΙΓΝΥΑΚΟΣ ΑΞΟΝΑΣ</a:t>
            </a:r>
            <a:endParaRPr lang="en-GB" sz="4800" b="1">
              <a:solidFill>
                <a:srgbClr val="36003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609600" y="1981200"/>
            <a:ext cx="3962400" cy="3962400"/>
            <a:chOff x="384" y="1248"/>
            <a:chExt cx="2496" cy="2496"/>
          </a:xfrm>
        </p:grpSpPr>
        <p:pic>
          <p:nvPicPr>
            <p:cNvPr id="154632" name="Picture 5" descr="image_2006714192155"/>
            <p:cNvPicPr>
              <a:picLocks noChangeAspect="1" noChangeArrowheads="1"/>
            </p:cNvPicPr>
            <p:nvPr/>
          </p:nvPicPr>
          <p:blipFill>
            <a:blip r:embed="rId3">
              <a:lum bright="12000"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51" t="6667" r="18750" b="6667"/>
            <a:stretch>
              <a:fillRect/>
            </a:stretch>
          </p:blipFill>
          <p:spPr bwMode="auto">
            <a:xfrm>
              <a:off x="384" y="1248"/>
              <a:ext cx="2496" cy="2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633" name="Rectangle 8"/>
            <p:cNvSpPr>
              <a:spLocks noChangeArrowheads="1"/>
            </p:cNvSpPr>
            <p:nvPr/>
          </p:nvSpPr>
          <p:spPr bwMode="auto">
            <a:xfrm>
              <a:off x="960" y="1728"/>
              <a:ext cx="288" cy="816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800080"/>
                </a:solidFill>
              </a:endParaRPr>
            </a:p>
          </p:txBody>
        </p:sp>
        <p:sp>
          <p:nvSpPr>
            <p:cNvPr id="154634" name="Rectangle 9"/>
            <p:cNvSpPr>
              <a:spLocks noChangeArrowheads="1"/>
            </p:cNvSpPr>
            <p:nvPr/>
          </p:nvSpPr>
          <p:spPr bwMode="auto">
            <a:xfrm>
              <a:off x="2208" y="1728"/>
              <a:ext cx="288" cy="816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800080"/>
                </a:solidFill>
              </a:endParaRP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4800600" y="1981200"/>
            <a:ext cx="3870325" cy="3962400"/>
            <a:chOff x="3024" y="1248"/>
            <a:chExt cx="2438" cy="2496"/>
          </a:xfrm>
        </p:grpSpPr>
        <p:pic>
          <p:nvPicPr>
            <p:cNvPr id="154629" name="Picture 6" descr="imag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77" t="9677" r="16129" b="12903"/>
            <a:stretch>
              <a:fillRect/>
            </a:stretch>
          </p:blipFill>
          <p:spPr bwMode="auto">
            <a:xfrm>
              <a:off x="3024" y="1248"/>
              <a:ext cx="2438" cy="2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630" name="Rectangle 10"/>
            <p:cNvSpPr>
              <a:spLocks noChangeArrowheads="1"/>
            </p:cNvSpPr>
            <p:nvPr/>
          </p:nvSpPr>
          <p:spPr bwMode="auto">
            <a:xfrm>
              <a:off x="3648" y="1968"/>
              <a:ext cx="288" cy="816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800080"/>
                </a:solidFill>
              </a:endParaRPr>
            </a:p>
          </p:txBody>
        </p:sp>
        <p:sp>
          <p:nvSpPr>
            <p:cNvPr id="154631" name="Rectangle 12"/>
            <p:cNvSpPr>
              <a:spLocks noChangeArrowheads="1"/>
            </p:cNvSpPr>
            <p:nvPr/>
          </p:nvSpPr>
          <p:spPr bwMode="auto">
            <a:xfrm>
              <a:off x="4656" y="1968"/>
              <a:ext cx="288" cy="816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80008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387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2226" name="Picture 2" descr="https://encrypted-tbn2.gstatic.com/images?q=tbn:ANd9GcT1HXvfa-y6_gTpi6BzUwQgYW2cpUOGG-uWFR8ZyG1GOMC49Hqws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33400"/>
            <a:ext cx="3048000" cy="607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02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130300" y="514350"/>
            <a:ext cx="7383463" cy="1085850"/>
          </a:xfrm>
        </p:spPr>
        <p:txBody>
          <a:bodyPr/>
          <a:lstStyle/>
          <a:p>
            <a:pPr eaLnBrk="1" hangingPunct="1">
              <a:defRPr/>
            </a:pPr>
            <a:r>
              <a:rPr lang="el-GR" sz="4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Απεικόνιση</a:t>
            </a:r>
            <a:r>
              <a:rPr lang="en-US" sz="4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: 3D-CTA</a:t>
            </a:r>
            <a:endParaRPr lang="el-GR" sz="440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98660" name="Picture 4" descr="imag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8" t="6250" r="21875"/>
          <a:stretch>
            <a:fillRect/>
          </a:stretch>
        </p:blipFill>
        <p:spPr bwMode="auto">
          <a:xfrm>
            <a:off x="304800" y="1981200"/>
            <a:ext cx="2773363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1" name="Picture 5" descr="imag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2" t="2597" r="19481" b="-1299"/>
          <a:stretch>
            <a:fillRect/>
          </a:stretch>
        </p:blipFill>
        <p:spPr bwMode="auto">
          <a:xfrm>
            <a:off x="3200400" y="1981200"/>
            <a:ext cx="2743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2" name="Picture 6" descr="imag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5" t="8621" r="22414"/>
          <a:stretch>
            <a:fillRect/>
          </a:stretch>
        </p:blipFill>
        <p:spPr bwMode="auto">
          <a:xfrm>
            <a:off x="6053138" y="1981200"/>
            <a:ext cx="2786062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569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8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8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8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9154" name="Picture 2" descr="C:\Users\karnaby\Documents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4155057" cy="579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5" name="Picture 3" descr="C:\Users\karnaby\Documents\imagesI6TGYI8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05000"/>
            <a:ext cx="4048125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96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altLang="en-US" smtClean="0"/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79095"/>
          <a:stretch>
            <a:fillRect/>
          </a:stretch>
        </p:blipFill>
        <p:spPr>
          <a:xfrm>
            <a:off x="611560" y="548680"/>
            <a:ext cx="7429503" cy="1872208"/>
          </a:xfrm>
          <a:ln w="2286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</p:spPr>
      </p:pic>
      <p:grpSp>
        <p:nvGrpSpPr>
          <p:cNvPr id="11268" name="Group 1"/>
          <p:cNvGrpSpPr>
            <a:grpSpLocks/>
          </p:cNvGrpSpPr>
          <p:nvPr/>
        </p:nvGrpSpPr>
        <p:grpSpPr bwMode="auto">
          <a:xfrm>
            <a:off x="250825" y="2798763"/>
            <a:ext cx="2913063" cy="3814762"/>
            <a:chOff x="-1" y="906528"/>
            <a:chExt cx="3881439" cy="5113272"/>
          </a:xfrm>
        </p:grpSpPr>
        <p:pic>
          <p:nvPicPr>
            <p:cNvPr id="11272" name="Picture 4"/>
            <p:cNvPicPr>
              <a:picLocks noChangeAspect="1" noChangeArrowheads="1"/>
            </p:cNvPicPr>
            <p:nvPr/>
          </p:nvPicPr>
          <p:blipFill>
            <a:blip r:embed="rId3">
              <a:lum bright="6000" contrast="12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906528"/>
              <a:ext cx="1935163" cy="5105400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73" name="Picture 5"/>
            <p:cNvPicPr>
              <a:picLocks noChangeAspect="1" noChangeArrowheads="1"/>
            </p:cNvPicPr>
            <p:nvPr/>
          </p:nvPicPr>
          <p:blipFill>
            <a:blip r:embed="rId4">
              <a:lum bright="6000" contrast="12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905"/>
            <a:stretch>
              <a:fillRect/>
            </a:stretch>
          </p:blipFill>
          <p:spPr bwMode="auto">
            <a:xfrm>
              <a:off x="1935163" y="914400"/>
              <a:ext cx="1946275" cy="5105400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lum contrast="1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75" y="2798763"/>
            <a:ext cx="1503363" cy="39116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lum contrast="1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798763"/>
            <a:ext cx="2913062" cy="39116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>
            <a:lum bright="-12000" contrast="18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238" y="2798763"/>
            <a:ext cx="1244600" cy="39116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592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1CAA-32CD-4B55-B92A-B8F0843CACF4}" type="datetime2">
              <a:rPr lang="en-US" smtClean="0"/>
              <a:t>Sunday, December 08, 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0178" name="Picture 2" descr="C:\Users\karnaby\Documents\imagesBKR4600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23" y="914400"/>
            <a:ext cx="7267326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7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484313"/>
            <a:ext cx="1695450" cy="2657475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lum bright="2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81075"/>
            <a:ext cx="1835150" cy="2428875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lum bright="-1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557338"/>
            <a:ext cx="1262062" cy="3021012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2852738"/>
            <a:ext cx="1152525" cy="3052762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620713"/>
            <a:ext cx="1338262" cy="3303587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5" name="Text Box 10"/>
          <p:cNvSpPr txBox="1">
            <a:spLocks noChangeArrowheads="1"/>
          </p:cNvSpPr>
          <p:nvPr/>
        </p:nvSpPr>
        <p:spPr bwMode="auto">
          <a:xfrm>
            <a:off x="376238" y="4241800"/>
            <a:ext cx="2984500" cy="4667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l-GR" altLang="en-US"/>
              <a:t>ΕΒΦΘ Δε κάτω άκρου</a:t>
            </a:r>
            <a:endParaRPr lang="en-GB" altLang="en-US"/>
          </a:p>
        </p:txBody>
      </p:sp>
      <p:sp>
        <p:nvSpPr>
          <p:cNvPr id="12296" name="Text Box 11"/>
          <p:cNvSpPr txBox="1">
            <a:spLocks noChangeArrowheads="1"/>
          </p:cNvSpPr>
          <p:nvPr/>
        </p:nvSpPr>
        <p:spPr bwMode="auto">
          <a:xfrm>
            <a:off x="5127625" y="5969000"/>
            <a:ext cx="3178175" cy="4667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l-GR" altLang="en-US"/>
              <a:t>Μηχανική θρομβεκτομή</a:t>
            </a: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2687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4" t="3842" r="16737" b="3899"/>
          <a:stretch>
            <a:fillRect/>
          </a:stretch>
        </p:blipFill>
        <p:spPr bwMode="auto">
          <a:xfrm>
            <a:off x="395288" y="260350"/>
            <a:ext cx="2520950" cy="2592388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image_2005121965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7" t="5373" r="33731" b="6258"/>
          <a:stretch>
            <a:fillRect/>
          </a:stretch>
        </p:blipFill>
        <p:spPr bwMode="auto">
          <a:xfrm>
            <a:off x="3419475" y="333375"/>
            <a:ext cx="1295400" cy="2376488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mage_2005121944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3" t="5933" r="30466" b="4350"/>
          <a:stretch>
            <a:fillRect/>
          </a:stretch>
        </p:blipFill>
        <p:spPr bwMode="auto">
          <a:xfrm>
            <a:off x="4932363" y="3068638"/>
            <a:ext cx="1912937" cy="3024187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image_200512193645"/>
          <p:cNvPicPr>
            <a:picLocks noChangeAspect="1" noChangeArrowheads="1"/>
          </p:cNvPicPr>
          <p:nvPr/>
        </p:nvPicPr>
        <p:blipFill>
          <a:blip r:embed="rId5">
            <a:lum bright="24000" contrast="-3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7" r="37794" b="6804"/>
          <a:stretch>
            <a:fillRect/>
          </a:stretch>
        </p:blipFill>
        <p:spPr bwMode="auto">
          <a:xfrm>
            <a:off x="3708400" y="3500438"/>
            <a:ext cx="963613" cy="2376487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image_20051219382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5" t="3165" r="30591" b="4289"/>
          <a:stretch>
            <a:fillRect/>
          </a:stretch>
        </p:blipFill>
        <p:spPr bwMode="auto">
          <a:xfrm>
            <a:off x="6948488" y="2852738"/>
            <a:ext cx="1773237" cy="3025775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755650" y="4724400"/>
            <a:ext cx="2089150" cy="4667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l-GR" altLang="en-US"/>
              <a:t>Αποκατάσταση</a:t>
            </a: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8753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lum bright="18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657600"/>
            <a:ext cx="2671763" cy="2890838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339" name="Group 3"/>
          <p:cNvGrpSpPr>
            <a:grpSpLocks/>
          </p:cNvGrpSpPr>
          <p:nvPr/>
        </p:nvGrpSpPr>
        <p:grpSpPr bwMode="auto">
          <a:xfrm>
            <a:off x="1143000" y="76200"/>
            <a:ext cx="3054350" cy="3240088"/>
            <a:chOff x="720" y="48"/>
            <a:chExt cx="1924" cy="2041"/>
          </a:xfrm>
        </p:grpSpPr>
        <p:pic>
          <p:nvPicPr>
            <p:cNvPr id="14347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48"/>
              <a:ext cx="1924" cy="2041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348" name="Line 5"/>
            <p:cNvSpPr>
              <a:spLocks noChangeShapeType="1"/>
            </p:cNvSpPr>
            <p:nvPr/>
          </p:nvSpPr>
          <p:spPr bwMode="auto">
            <a:xfrm>
              <a:off x="1344" y="1008"/>
              <a:ext cx="136" cy="45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340" name="Group 6"/>
          <p:cNvGrpSpPr>
            <a:grpSpLocks/>
          </p:cNvGrpSpPr>
          <p:nvPr/>
        </p:nvGrpSpPr>
        <p:grpSpPr bwMode="auto">
          <a:xfrm>
            <a:off x="304800" y="3429000"/>
            <a:ext cx="3168650" cy="3146425"/>
            <a:chOff x="192" y="2160"/>
            <a:chExt cx="1996" cy="1982"/>
          </a:xfrm>
        </p:grpSpPr>
        <p:pic>
          <p:nvPicPr>
            <p:cNvPr id="14345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160"/>
              <a:ext cx="1996" cy="1982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346" name="Line 8"/>
            <p:cNvSpPr>
              <a:spLocks noChangeShapeType="1"/>
            </p:cNvSpPr>
            <p:nvPr/>
          </p:nvSpPr>
          <p:spPr bwMode="auto">
            <a:xfrm>
              <a:off x="1152" y="2792"/>
              <a:ext cx="0" cy="13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341" name="Group 9"/>
          <p:cNvGrpSpPr>
            <a:grpSpLocks/>
          </p:cNvGrpSpPr>
          <p:nvPr/>
        </p:nvGrpSpPr>
        <p:grpSpPr bwMode="auto">
          <a:xfrm>
            <a:off x="5334000" y="152400"/>
            <a:ext cx="3173413" cy="3240088"/>
            <a:chOff x="3360" y="96"/>
            <a:chExt cx="1999" cy="2041"/>
          </a:xfrm>
        </p:grpSpPr>
        <p:pic>
          <p:nvPicPr>
            <p:cNvPr id="14343" name="Picture 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96"/>
              <a:ext cx="1999" cy="2041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344" name="Line 11"/>
            <p:cNvSpPr>
              <a:spLocks noChangeShapeType="1"/>
            </p:cNvSpPr>
            <p:nvPr/>
          </p:nvSpPr>
          <p:spPr bwMode="auto">
            <a:xfrm flipH="1">
              <a:off x="4272" y="720"/>
              <a:ext cx="91" cy="11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42" name="Text Box 12"/>
          <p:cNvSpPr txBox="1">
            <a:spLocks noChangeArrowheads="1"/>
          </p:cNvSpPr>
          <p:nvPr/>
        </p:nvSpPr>
        <p:spPr bwMode="auto">
          <a:xfrm>
            <a:off x="6477000" y="4495800"/>
            <a:ext cx="26670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l-GR" altLang="en-US" sz="3600" i="1">
                <a:solidFill>
                  <a:schemeClr val="tx2"/>
                </a:solidFill>
              </a:rPr>
              <a:t>Μηχανική </a:t>
            </a:r>
          </a:p>
          <a:p>
            <a:pPr eaLnBrk="1" hangingPunct="1"/>
            <a:r>
              <a:rPr lang="el-GR" altLang="en-US" sz="3600" i="1">
                <a:solidFill>
                  <a:schemeClr val="tx2"/>
                </a:solidFill>
              </a:rPr>
              <a:t>Θρομβεκτομή</a:t>
            </a:r>
          </a:p>
        </p:txBody>
      </p:sp>
    </p:spTree>
    <p:extLst>
      <p:ext uri="{BB962C8B-B14F-4D97-AF65-F5344CB8AC3E}">
        <p14:creationId xmlns:p14="http://schemas.microsoft.com/office/powerpoint/2010/main" val="392745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762000"/>
            <a:ext cx="3179763" cy="3468688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lum bright="-6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343400"/>
            <a:ext cx="2139950" cy="2365375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733800"/>
            <a:ext cx="2833688" cy="27940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260350"/>
            <a:ext cx="2373312" cy="2974975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4006850" y="5367338"/>
            <a:ext cx="1860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3600" i="1">
                <a:solidFill>
                  <a:schemeClr val="tx2"/>
                </a:solidFill>
              </a:rPr>
              <a:t>Xpeedior</a:t>
            </a:r>
            <a:endParaRPr lang="el-GR" altLang="en-US" sz="3600" i="1">
              <a:solidFill>
                <a:schemeClr val="tx2"/>
              </a:solidFill>
            </a:endParaRP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2808288" y="76200"/>
            <a:ext cx="37465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l-GR" altLang="en-US" sz="3600" i="1">
                <a:solidFill>
                  <a:schemeClr val="tx2"/>
                </a:solidFill>
              </a:rPr>
              <a:t>Πνευμονική εμβολή</a:t>
            </a:r>
          </a:p>
        </p:txBody>
      </p:sp>
    </p:spTree>
    <p:extLst>
      <p:ext uri="{BB962C8B-B14F-4D97-AF65-F5344CB8AC3E}">
        <p14:creationId xmlns:p14="http://schemas.microsoft.com/office/powerpoint/2010/main" val="370373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4" t="7268" r="32056" b="9425"/>
          <a:stretch>
            <a:fillRect/>
          </a:stretch>
        </p:blipFill>
        <p:spPr bwMode="auto">
          <a:xfrm>
            <a:off x="755650" y="692150"/>
            <a:ext cx="1995488" cy="3529013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11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5" t="3656" r="29678" b="6200"/>
          <a:stretch>
            <a:fillRect/>
          </a:stretch>
        </p:blipFill>
        <p:spPr bwMode="auto">
          <a:xfrm>
            <a:off x="3779838" y="1773238"/>
            <a:ext cx="1936750" cy="3024187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15"/>
          <p:cNvPicPr>
            <a:picLocks noChangeAspect="1" noChangeArrowheads="1"/>
          </p:cNvPicPr>
          <p:nvPr/>
        </p:nvPicPr>
        <p:blipFill>
          <a:blip r:embed="rId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0" t="6108" r="26938" b="5638"/>
          <a:stretch>
            <a:fillRect/>
          </a:stretch>
        </p:blipFill>
        <p:spPr bwMode="auto">
          <a:xfrm>
            <a:off x="6300788" y="3213100"/>
            <a:ext cx="1911350" cy="2519363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592138" y="48180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GB" altLang="en-US"/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592138" y="49609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GB" altLang="en-US"/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611188" y="4437063"/>
            <a:ext cx="2160587" cy="8318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l-GR" altLang="en-US"/>
              <a:t>Θρόμβωση Αρ λαγονίου άξονα</a:t>
            </a:r>
            <a:endParaRPr lang="en-GB" altLang="en-US"/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3995738" y="6092825"/>
            <a:ext cx="3178175" cy="4667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l-GR" altLang="en-US"/>
              <a:t>Μηχανική θρομβεκτομή</a:t>
            </a: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8263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00075"/>
            <a:ext cx="2428875" cy="324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725" y="2039938"/>
            <a:ext cx="1343025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6100" y="2781300"/>
            <a:ext cx="1819275" cy="2867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005263"/>
            <a:ext cx="2495550" cy="241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652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8" t="13559" r="28813" b="13220"/>
          <a:stretch>
            <a:fillRect/>
          </a:stretch>
        </p:blipFill>
        <p:spPr bwMode="auto">
          <a:xfrm>
            <a:off x="152400" y="228600"/>
            <a:ext cx="2703513" cy="291941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4" t="16270" r="30847" b="7797"/>
          <a:stretch>
            <a:fillRect/>
          </a:stretch>
        </p:blipFill>
        <p:spPr bwMode="auto">
          <a:xfrm>
            <a:off x="2057400" y="2438400"/>
            <a:ext cx="3248025" cy="363696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5">
            <a:lum bright="12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0" t="8136" r="20679" b="7797"/>
          <a:stretch>
            <a:fillRect/>
          </a:stretch>
        </p:blipFill>
        <p:spPr bwMode="auto">
          <a:xfrm>
            <a:off x="5638800" y="3200400"/>
            <a:ext cx="3352800" cy="3352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3387725" y="381000"/>
            <a:ext cx="4298950" cy="841375"/>
          </a:xfrm>
          <a:prstGeom prst="rect">
            <a:avLst/>
          </a:prstGeom>
          <a:solidFill>
            <a:schemeClr val="bg2"/>
          </a:solidFill>
          <a:ln w="19050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l-GR" altLang="en-US">
                <a:solidFill>
                  <a:schemeClr val="tx2"/>
                </a:solidFill>
              </a:rPr>
              <a:t>Στένωση στην υποκλείδιο φλέβα </a:t>
            </a:r>
          </a:p>
          <a:p>
            <a:pPr algn="ctr"/>
            <a:r>
              <a:rPr lang="el-GR" altLang="en-US">
                <a:solidFill>
                  <a:schemeClr val="tx2"/>
                </a:solidFill>
              </a:rPr>
              <a:t>από καθετήρα αιμοδιάλυσης</a:t>
            </a:r>
            <a:endParaRPr lang="en-US" altLang="en-US" b="1">
              <a:solidFill>
                <a:schemeClr val="tx2"/>
              </a:solidFill>
            </a:endParaRP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6096000" y="6248400"/>
            <a:ext cx="2098675" cy="47625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>
                <a:solidFill>
                  <a:schemeClr val="tx2"/>
                </a:solidFill>
              </a:rPr>
              <a:t>Αποκατάσταση</a:t>
            </a:r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>
            <a:off x="1447800" y="457200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 flipH="1" flipV="1">
            <a:off x="1600200" y="1295400"/>
            <a:ext cx="3810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9" name="Line 9"/>
          <p:cNvSpPr>
            <a:spLocks noChangeShapeType="1"/>
          </p:cNvSpPr>
          <p:nvPr/>
        </p:nvSpPr>
        <p:spPr bwMode="auto">
          <a:xfrm flipH="1">
            <a:off x="7848600" y="3962400"/>
            <a:ext cx="609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5610" name="Picture 10" descr="C:\Users\karnaby\Desktop\New Folder (2)\images\dialysis-08_img_4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143375"/>
            <a:ext cx="140335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1" name="TextBox 8"/>
          <p:cNvSpPr txBox="1">
            <a:spLocks noChangeArrowheads="1"/>
          </p:cNvSpPr>
          <p:nvPr/>
        </p:nvSpPr>
        <p:spPr bwMode="auto">
          <a:xfrm>
            <a:off x="6429375" y="6500813"/>
            <a:ext cx="257175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400">
                <a:solidFill>
                  <a:srgbClr val="66FF66"/>
                </a:solidFill>
              </a:rPr>
              <a:t>www.radiology.upatras.gr</a:t>
            </a:r>
            <a:endParaRPr lang="el-GR" altLang="en-US" sz="1400">
              <a:solidFill>
                <a:srgbClr val="66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06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9" name="Rectangle 5"/>
          <p:cNvSpPr>
            <a:spLocks noGrp="1" noChangeArrowheads="1"/>
          </p:cNvSpPr>
          <p:nvPr>
            <p:ph type="title"/>
          </p:nvPr>
        </p:nvSpPr>
        <p:spPr>
          <a:xfrm>
            <a:off x="838200" y="2819400"/>
            <a:ext cx="7383463" cy="1085850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3D-CTA</a:t>
            </a:r>
            <a:endParaRPr lang="el-GR" sz="440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00710" name="Picture 6" descr="imag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3" r="27957"/>
          <a:stretch>
            <a:fillRect/>
          </a:stretch>
        </p:blipFill>
        <p:spPr bwMode="auto">
          <a:xfrm>
            <a:off x="5867400" y="304800"/>
            <a:ext cx="2720975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711" name="Picture 7" descr="imag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6" r="30769"/>
          <a:stretch>
            <a:fillRect/>
          </a:stretch>
        </p:blipFill>
        <p:spPr bwMode="auto">
          <a:xfrm>
            <a:off x="606425" y="304800"/>
            <a:ext cx="2593975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45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00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200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4000" smtClean="0">
                <a:solidFill>
                  <a:srgbClr val="FFC000"/>
                </a:solidFill>
              </a:rPr>
              <a:t>IN.PACT – JUNE 2010 </a:t>
            </a:r>
            <a:endParaRPr lang="el-GR" altLang="en-US" sz="4000" smtClean="0"/>
          </a:p>
        </p:txBody>
      </p:sp>
      <p:pic>
        <p:nvPicPr>
          <p:cNvPr id="1026" name="Picture 2" descr="C:\Users\katsanos\Desktop\Dialysis_access\MPOUSMADIS JUNE 2010 2.jpg"/>
          <p:cNvPicPr>
            <a:picLocks noChangeAspect="1" noChangeArrowheads="1"/>
          </p:cNvPicPr>
          <p:nvPr/>
        </p:nvPicPr>
        <p:blipFill>
          <a:blip r:embed="rId2"/>
          <a:srcRect l="26578" r="15837"/>
          <a:stretch>
            <a:fillRect/>
          </a:stretch>
        </p:blipFill>
        <p:spPr bwMode="auto">
          <a:xfrm>
            <a:off x="395288" y="1431925"/>
            <a:ext cx="2808287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katsanos\Desktop\Dialysis_access\MPOUSMADIS JUNE 2010 3.jpg"/>
          <p:cNvPicPr>
            <a:picLocks noChangeAspect="1" noChangeArrowheads="1"/>
          </p:cNvPicPr>
          <p:nvPr/>
        </p:nvPicPr>
        <p:blipFill>
          <a:blip r:embed="rId3"/>
          <a:srcRect l="47249"/>
          <a:stretch>
            <a:fillRect/>
          </a:stretch>
        </p:blipFill>
        <p:spPr bwMode="auto">
          <a:xfrm>
            <a:off x="3511550" y="1431925"/>
            <a:ext cx="2573338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katsanos\Desktop\Dialysis_access\MPOUSMADIS JUNE 2010 4.jpg"/>
          <p:cNvPicPr>
            <a:picLocks noChangeAspect="1" noChangeArrowheads="1"/>
          </p:cNvPicPr>
          <p:nvPr/>
        </p:nvPicPr>
        <p:blipFill>
          <a:blip r:embed="rId4"/>
          <a:srcRect l="48637" t="45159" r="27488" b="3226"/>
          <a:stretch>
            <a:fillRect/>
          </a:stretch>
        </p:blipFill>
        <p:spPr bwMode="auto">
          <a:xfrm>
            <a:off x="6372225" y="1412875"/>
            <a:ext cx="2276475" cy="4919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36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46083" name="Picture 2" descr="C:\Users\karnaby\Desktop\_1_~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4288"/>
            <a:ext cx="4962525" cy="672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337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5" descr="C:\Users\karnaby\Documents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1371600" cy="655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6" name="Picture 2" descr="C:\Users\karnaby\Documents\untitl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0"/>
            <a:ext cx="5003202" cy="644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19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78" name="Group 3"/>
          <p:cNvGrpSpPr>
            <a:grpSpLocks/>
          </p:cNvGrpSpPr>
          <p:nvPr/>
        </p:nvGrpSpPr>
        <p:grpSpPr bwMode="auto">
          <a:xfrm>
            <a:off x="1870859" y="381000"/>
            <a:ext cx="5140325" cy="6184900"/>
            <a:chOff x="1590" y="720"/>
            <a:chExt cx="2989" cy="3552"/>
          </a:xfrm>
        </p:grpSpPr>
        <p:graphicFrame>
          <p:nvGraphicFramePr>
            <p:cNvPr id="101380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28432197"/>
                </p:ext>
              </p:extLst>
            </p:nvPr>
          </p:nvGraphicFramePr>
          <p:xfrm>
            <a:off x="1590" y="720"/>
            <a:ext cx="2989" cy="35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1" name="Photo Editor Photo" r:id="rId3" imgW="7314286" imgH="5485714" progId="MSPhotoEd.3">
                    <p:embed/>
                  </p:oleObj>
                </mc:Choice>
                <mc:Fallback>
                  <p:oleObj name="Photo Editor Photo" r:id="rId3" imgW="7314286" imgH="5485714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lum bright="6000" contrast="24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23964" t="9723" r="26025" b="11111"/>
                        <a:stretch>
                          <a:fillRect/>
                        </a:stretch>
                      </p:blipFill>
                      <p:spPr bwMode="auto">
                        <a:xfrm>
                          <a:off x="1590" y="720"/>
                          <a:ext cx="2989" cy="3552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FF9900"/>
                          </a:solidFill>
                          <a:miter lim="800000"/>
                          <a:headEnd/>
                          <a:tailEnd/>
                        </a:ln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1381" name="Line 5"/>
            <p:cNvSpPr>
              <a:spLocks noChangeShapeType="1"/>
            </p:cNvSpPr>
            <p:nvPr/>
          </p:nvSpPr>
          <p:spPr bwMode="auto">
            <a:xfrm flipH="1" flipV="1">
              <a:off x="3504" y="2256"/>
              <a:ext cx="192" cy="672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1379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211422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3250" name="Picture 2" descr="C:\Users\karnaby\Documents\imagesJXPUI1T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04800"/>
            <a:ext cx="5715000" cy="624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1" name="Picture 3" descr="C:\Users\karnaby\Documents\imagesPR83SH2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504314"/>
            <a:ext cx="2685403" cy="282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73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450" name="Object 2"/>
          <p:cNvGraphicFramePr>
            <a:graphicFrameLocks noChangeAspect="1"/>
          </p:cNvGraphicFramePr>
          <p:nvPr/>
        </p:nvGraphicFramePr>
        <p:xfrm>
          <a:off x="381000" y="1905000"/>
          <a:ext cx="4038600" cy="447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name="Photo Editor Photo" r:id="rId3" imgW="7314286" imgH="5485714" progId="MSPhotoEd.3">
                  <p:embed/>
                </p:oleObj>
              </mc:Choice>
              <mc:Fallback>
                <p:oleObj name="Photo Editor Photo" r:id="rId3" imgW="7314286" imgH="548571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6000" contrast="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8079" t="18056" r="23943" b="11111"/>
                      <a:stretch>
                        <a:fillRect/>
                      </a:stretch>
                    </p:blipFill>
                    <p:spPr bwMode="auto">
                      <a:xfrm>
                        <a:off x="381000" y="1905000"/>
                        <a:ext cx="4038600" cy="44751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9900"/>
                        </a:solidFill>
                        <a:miter lim="800000"/>
                        <a:headEnd/>
                        <a:tailEnd/>
                      </a:ln>
                      <a:effectLst>
                        <a:outerShdw dist="35921" dir="2700000" algn="ctr" rotWithShape="0">
                          <a:schemeClr val="bg2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4451" name="Object 3"/>
          <p:cNvGraphicFramePr>
            <a:graphicFrameLocks noChangeAspect="1"/>
          </p:cNvGraphicFramePr>
          <p:nvPr/>
        </p:nvGraphicFramePr>
        <p:xfrm>
          <a:off x="4876800" y="1905000"/>
          <a:ext cx="3986213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Photo Editor Photo" r:id="rId5" imgW="7314286" imgH="5485714" progId="MSPhotoEd.3">
                  <p:embed/>
                </p:oleObj>
              </mc:Choice>
              <mc:Fallback>
                <p:oleObj name="Photo Editor Photo" r:id="rId5" imgW="7314286" imgH="548571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6000" contrast="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0816" t="15277" r="33887" b="16667"/>
                      <a:stretch>
                        <a:fillRect/>
                      </a:stretch>
                    </p:blipFill>
                    <p:spPr bwMode="auto">
                      <a:xfrm>
                        <a:off x="4876800" y="1905000"/>
                        <a:ext cx="3986213" cy="44958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9900"/>
                        </a:solidFill>
                        <a:miter lim="800000"/>
                        <a:headEnd/>
                        <a:tailEnd/>
                      </a:ln>
                      <a:effectLst>
                        <a:outerShdw dist="35921" dir="2700000" algn="ctr" rotWithShape="0">
                          <a:schemeClr val="bg2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3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5475" name="Object 3"/>
          <p:cNvGraphicFramePr>
            <a:graphicFrameLocks noChangeAspect="1"/>
          </p:cNvGraphicFramePr>
          <p:nvPr/>
        </p:nvGraphicFramePr>
        <p:xfrm>
          <a:off x="381000" y="1828800"/>
          <a:ext cx="4106863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9" name="Photo Editor Photo" r:id="rId3" imgW="7314286" imgH="5485714" progId="MSPhotoEd.3">
                  <p:embed/>
                </p:oleObj>
              </mc:Choice>
              <mc:Fallback>
                <p:oleObj name="Photo Editor Photo" r:id="rId3" imgW="7314286" imgH="548571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42000" contrast="4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4299" t="32974" r="29010" b="15277"/>
                      <a:stretch>
                        <a:fillRect/>
                      </a:stretch>
                    </p:blipFill>
                    <p:spPr bwMode="auto">
                      <a:xfrm>
                        <a:off x="381000" y="1828800"/>
                        <a:ext cx="4106863" cy="43434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9900"/>
                        </a:solidFill>
                        <a:miter lim="800000"/>
                        <a:headEnd/>
                        <a:tailEnd/>
                      </a:ln>
                      <a:effectLst>
                        <a:outerShdw dist="35921" dir="2700000" algn="ctr" rotWithShape="0">
                          <a:schemeClr val="bg2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82980" name="Group 4"/>
          <p:cNvGrpSpPr>
            <a:grpSpLocks/>
          </p:cNvGrpSpPr>
          <p:nvPr/>
        </p:nvGrpSpPr>
        <p:grpSpPr bwMode="auto">
          <a:xfrm>
            <a:off x="6400800" y="4048125"/>
            <a:ext cx="2667000" cy="2657475"/>
            <a:chOff x="3984" y="2640"/>
            <a:chExt cx="1632" cy="1435"/>
          </a:xfrm>
        </p:grpSpPr>
        <p:graphicFrame>
          <p:nvGraphicFramePr>
            <p:cNvPr id="105480" name="Object 5"/>
            <p:cNvGraphicFramePr>
              <a:graphicFrameLocks noChangeAspect="1"/>
            </p:cNvGraphicFramePr>
            <p:nvPr/>
          </p:nvGraphicFramePr>
          <p:xfrm>
            <a:off x="3984" y="2640"/>
            <a:ext cx="1632" cy="14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20" name="Photo Editor Photo" r:id="rId5" imgW="7314286" imgH="5485714" progId="MSPhotoEd.3">
                    <p:embed/>
                  </p:oleObj>
                </mc:Choice>
                <mc:Fallback>
                  <p:oleObj name="Photo Editor Photo" r:id="rId5" imgW="7314286" imgH="5485714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lum bright="-18000" contrast="24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42226" t="34154" r="29082" b="32251"/>
                        <a:stretch>
                          <a:fillRect/>
                        </a:stretch>
                      </p:blipFill>
                      <p:spPr bwMode="auto">
                        <a:xfrm>
                          <a:off x="3984" y="2640"/>
                          <a:ext cx="1632" cy="1435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FF9900"/>
                          </a:solidFill>
                          <a:miter lim="800000"/>
                          <a:headEnd/>
                          <a:tailEnd/>
                        </a:ln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2982" name="Text Box 6"/>
            <p:cNvSpPr txBox="1">
              <a:spLocks noChangeArrowheads="1"/>
            </p:cNvSpPr>
            <p:nvPr/>
          </p:nvSpPr>
          <p:spPr bwMode="auto">
            <a:xfrm>
              <a:off x="4944" y="3792"/>
              <a:ext cx="663" cy="2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CC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l-GR" i="1" u="sng">
                  <a:solidFill>
                    <a:srgbClr val="FF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ΜΕΤΑ</a:t>
              </a:r>
            </a:p>
          </p:txBody>
        </p:sp>
      </p:grpSp>
      <p:grpSp>
        <p:nvGrpSpPr>
          <p:cNvPr id="382983" name="Group 7"/>
          <p:cNvGrpSpPr>
            <a:grpSpLocks/>
          </p:cNvGrpSpPr>
          <p:nvPr/>
        </p:nvGrpSpPr>
        <p:grpSpPr bwMode="auto">
          <a:xfrm>
            <a:off x="4724400" y="1676400"/>
            <a:ext cx="2819400" cy="2446338"/>
            <a:chOff x="2976" y="1056"/>
            <a:chExt cx="1776" cy="1541"/>
          </a:xfrm>
        </p:grpSpPr>
        <p:graphicFrame>
          <p:nvGraphicFramePr>
            <p:cNvPr id="105478" name="Object 8"/>
            <p:cNvGraphicFramePr>
              <a:graphicFrameLocks noChangeAspect="1"/>
            </p:cNvGraphicFramePr>
            <p:nvPr/>
          </p:nvGraphicFramePr>
          <p:xfrm>
            <a:off x="2976" y="1056"/>
            <a:ext cx="1724" cy="15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21" name="Φωτογραφία του Photo Editor" r:id="rId7" imgW="7314286" imgH="5485714" progId="MSPhotoEd.3">
                    <p:embed/>
                  </p:oleObj>
                </mc:Choice>
                <mc:Fallback>
                  <p:oleObj name="Φωτογραφία του Photo Editor" r:id="rId7" imgW="7314286" imgH="5485714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lum bright="-6000" contrast="30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42865" t="33006" r="31268" b="40216"/>
                        <a:stretch>
                          <a:fillRect/>
                        </a:stretch>
                      </p:blipFill>
                      <p:spPr bwMode="auto">
                        <a:xfrm>
                          <a:off x="2976" y="1056"/>
                          <a:ext cx="1724" cy="1541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FF9900"/>
                          </a:solidFill>
                          <a:miter lim="800000"/>
                          <a:headEnd/>
                          <a:tailEnd/>
                        </a:ln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2985" name="Text Box 9"/>
            <p:cNvSpPr txBox="1">
              <a:spLocks noChangeArrowheads="1"/>
            </p:cNvSpPr>
            <p:nvPr/>
          </p:nvSpPr>
          <p:spPr bwMode="auto">
            <a:xfrm>
              <a:off x="4125" y="2111"/>
              <a:ext cx="627" cy="37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cap="flat" cmpd="sng">
                  <a:solidFill>
                    <a:srgbClr val="CC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 eaLnBrk="0" hangingPunct="0">
                <a:buClr>
                  <a:srgbClr val="FFFF00"/>
                </a:buClr>
                <a:buSzPct val="75000"/>
                <a:buFont typeface="Monotype Sorts" pitchFamily="2" charset="2"/>
                <a:buNone/>
                <a:defRPr/>
              </a:pPr>
              <a:r>
                <a:rPr lang="el-GR" i="1" u="sng">
                  <a:solidFill>
                    <a:srgbClr val="FF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ΠΡΟ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20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2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2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174</TotalTime>
  <Words>105</Words>
  <Application>Microsoft Office PowerPoint</Application>
  <PresentationFormat>On-screen Show (4:3)</PresentationFormat>
  <Paragraphs>51</Paragraphs>
  <Slides>41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Elemental</vt:lpstr>
      <vt:lpstr>Photo Editor Photo</vt:lpstr>
      <vt:lpstr>Φωτογραφία του Photo Editor</vt:lpstr>
      <vt:lpstr>Ακτινοανατομία</vt:lpstr>
      <vt:lpstr>PowerPoint Presentation</vt:lpstr>
      <vt:lpstr>Απεικόνιση: 3D-CTA</vt:lpstr>
      <vt:lpstr>3D-CTA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Immediate result</vt:lpstr>
      <vt:lpstr>PowerPoint Presentation</vt:lpstr>
      <vt:lpstr>PowerPoint Presentation</vt:lpstr>
      <vt:lpstr>PowerPoint Presentation</vt:lpstr>
      <vt:lpstr>PowerPoint Presentation</vt:lpstr>
      <vt:lpstr>Laceration of infrapopliteal artery micro-coil embolization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IN.PACT – JUNE 2010 </vt:lpstr>
      <vt:lpstr>PowerPoint Presentation</vt:lpstr>
    </vt:vector>
  </TitlesOfParts>
  <Company>UoP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Ακτινοανατομία</dc:title>
  <dc:creator>Dimitris Karnabatidis</dc:creator>
  <cp:lastModifiedBy>Dimitris Karnabatidis</cp:lastModifiedBy>
  <cp:revision>14</cp:revision>
  <dcterms:created xsi:type="dcterms:W3CDTF">2013-12-08T10:37:29Z</dcterms:created>
  <dcterms:modified xsi:type="dcterms:W3CDTF">2013-12-08T14:16:39Z</dcterms:modified>
</cp:coreProperties>
</file>