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5" r:id="rId5"/>
    <p:sldId id="266" r:id="rId6"/>
    <p:sldId id="270" r:id="rId7"/>
    <p:sldId id="263" r:id="rId8"/>
    <p:sldId id="264" r:id="rId9"/>
    <p:sldId id="267" r:id="rId10"/>
    <p:sldId id="260" r:id="rId11"/>
    <p:sldId id="27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1" autoAdjust="0"/>
    <p:restoredTop sz="94660"/>
  </p:normalViewPr>
  <p:slideViewPr>
    <p:cSldViewPr>
      <p:cViewPr varScale="1">
        <p:scale>
          <a:sx n="83" d="100"/>
          <a:sy n="83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2A04A-7CF1-4477-88F3-B7F1C5EDAA79}" type="datetimeFigureOut">
              <a:rPr lang="el-GR" smtClean="0"/>
              <a:pPr/>
              <a:t>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20CA-0CF9-4DE1-A1D0-9D247493FCA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2286016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</a:rPr>
              <a:t>Ρύπανση περιβάλλοντος και εργασιακή υγεία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: </a:t>
            </a: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</a:rPr>
              <a:t>παρουσίαση κυριότερων πηγών ρύπανσης του περιβάλλοντος</a:t>
            </a:r>
            <a:br>
              <a:rPr lang="el-GR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</a:rPr>
              <a:t> και των κυριότερων ασθενειών που συνδέονται με τη ρύπανση</a:t>
            </a:r>
            <a:endParaRPr lang="el-G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7986" cy="2328882"/>
          </a:xfrm>
        </p:spPr>
        <p:txBody>
          <a:bodyPr>
            <a:normAutofit lnSpcReduction="10000"/>
          </a:bodyPr>
          <a:lstStyle/>
          <a:p>
            <a:r>
              <a:rPr lang="el-GR" i="1" dirty="0" err="1" smtClean="0">
                <a:solidFill>
                  <a:schemeClr val="tx1"/>
                </a:solidFill>
              </a:rPr>
              <a:t>Μίσκα</a:t>
            </a:r>
            <a:r>
              <a:rPr lang="el-GR" i="1" dirty="0" smtClean="0">
                <a:solidFill>
                  <a:schemeClr val="tx1"/>
                </a:solidFill>
              </a:rPr>
              <a:t> Σοφία 720</a:t>
            </a:r>
          </a:p>
          <a:p>
            <a:r>
              <a:rPr lang="el-GR" i="1" dirty="0" err="1" smtClean="0">
                <a:solidFill>
                  <a:schemeClr val="tx1"/>
                </a:solidFill>
              </a:rPr>
              <a:t>Μπότη</a:t>
            </a:r>
            <a:r>
              <a:rPr lang="el-GR" i="1" dirty="0" smtClean="0">
                <a:solidFill>
                  <a:schemeClr val="tx1"/>
                </a:solidFill>
              </a:rPr>
              <a:t> </a:t>
            </a:r>
            <a:r>
              <a:rPr lang="el-GR" i="1" dirty="0" err="1" smtClean="0">
                <a:solidFill>
                  <a:schemeClr val="tx1"/>
                </a:solidFill>
              </a:rPr>
              <a:t>Πανωραία</a:t>
            </a:r>
            <a:r>
              <a:rPr lang="el-GR" i="1" dirty="0" smtClean="0">
                <a:solidFill>
                  <a:schemeClr val="tx1"/>
                </a:solidFill>
              </a:rPr>
              <a:t> Αρετή 745</a:t>
            </a:r>
          </a:p>
          <a:p>
            <a:r>
              <a:rPr lang="el-GR" i="1" dirty="0" smtClean="0">
                <a:solidFill>
                  <a:schemeClr val="tx1"/>
                </a:solidFill>
              </a:rPr>
              <a:t>Οικονόμου Χριστίνα 743</a:t>
            </a:r>
          </a:p>
          <a:p>
            <a:r>
              <a:rPr lang="el-GR" i="1" dirty="0" err="1" smtClean="0">
                <a:solidFill>
                  <a:schemeClr val="tx1"/>
                </a:solidFill>
              </a:rPr>
              <a:t>Παντελάτου</a:t>
            </a:r>
            <a:r>
              <a:rPr lang="el-GR" i="1" dirty="0" smtClean="0">
                <a:solidFill>
                  <a:schemeClr val="tx1"/>
                </a:solidFill>
              </a:rPr>
              <a:t> </a:t>
            </a:r>
            <a:r>
              <a:rPr lang="el-GR" i="1" dirty="0" err="1" smtClean="0">
                <a:solidFill>
                  <a:schemeClr val="tx1"/>
                </a:solidFill>
              </a:rPr>
              <a:t>Διαμαντούλα</a:t>
            </a:r>
            <a:r>
              <a:rPr lang="el-GR" i="1" dirty="0" smtClean="0">
                <a:solidFill>
                  <a:schemeClr val="tx1"/>
                </a:solidFill>
              </a:rPr>
              <a:t> 714 </a:t>
            </a:r>
            <a:endParaRPr lang="el-GR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Πήγες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el-GR" sz="2000" dirty="0" smtClean="0"/>
              <a:t>Αέρας και Ατμοσφαιρική Ρύπανση (</a:t>
            </a:r>
            <a:r>
              <a:rPr lang="el-GR" sz="2000" dirty="0" err="1" smtClean="0"/>
              <a:t>Ρεμουντάκη</a:t>
            </a:r>
            <a:r>
              <a:rPr lang="el-GR" sz="2000" dirty="0" smtClean="0"/>
              <a:t> Ε)</a:t>
            </a:r>
          </a:p>
          <a:p>
            <a:r>
              <a:rPr lang="el-GR" sz="2000" dirty="0" smtClean="0"/>
              <a:t>Απόβλητα Σύγχρονη </a:t>
            </a:r>
            <a:r>
              <a:rPr lang="el-GR" sz="2000" dirty="0" smtClean="0"/>
              <a:t>Αναλυτική</a:t>
            </a:r>
          </a:p>
          <a:p>
            <a:r>
              <a:rPr lang="el-GR" sz="2000" dirty="0" smtClean="0"/>
              <a:t>Ασφαλείς συνθήκες κατά την παραγωγή </a:t>
            </a:r>
            <a:endParaRPr lang="en-US" sz="2000" dirty="0" smtClean="0"/>
          </a:p>
          <a:p>
            <a:r>
              <a:rPr lang="en-US" sz="2000" dirty="0" smtClean="0"/>
              <a:t>How to fight hospital acqui</a:t>
            </a:r>
            <a:r>
              <a:rPr lang="en-US" sz="2000" dirty="0" smtClean="0"/>
              <a:t>r</a:t>
            </a:r>
            <a:r>
              <a:rPr lang="en-US" sz="2000" dirty="0" smtClean="0"/>
              <a:t>ed infections- ECD Systems</a:t>
            </a:r>
            <a:endParaRPr lang="el-GR" sz="2000" dirty="0" smtClean="0"/>
          </a:p>
          <a:p>
            <a:r>
              <a:rPr lang="en-US" sz="2000" dirty="0" smtClean="0"/>
              <a:t>Onmed.gr</a:t>
            </a:r>
            <a:r>
              <a:rPr lang="el-GR" sz="2000" dirty="0" smtClean="0"/>
              <a:t> </a:t>
            </a:r>
          </a:p>
          <a:p>
            <a:r>
              <a:rPr lang="en-US" sz="2000" dirty="0" smtClean="0"/>
              <a:t>Guidelines for drinking-water quality. World Health Organization (Fourth edition incorporating the first addendum ed.). Geneva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r>
              <a:rPr lang="en-US" sz="2000" dirty="0" err="1" smtClean="0"/>
              <a:t>Dziuban</a:t>
            </a:r>
            <a:r>
              <a:rPr lang="en-US" sz="2000" dirty="0" smtClean="0"/>
              <a:t> EJ, Liang JL, </a:t>
            </a:r>
            <a:r>
              <a:rPr lang="en-US" sz="2000" dirty="0" err="1" smtClean="0"/>
              <a:t>Craun</a:t>
            </a:r>
            <a:r>
              <a:rPr lang="en-US" sz="2000" dirty="0" smtClean="0"/>
              <a:t> GF, Hill V, Yu PA, Painter J, Moore MR, Calderon RL, Roy SL, Beach MJ (December 2006). "Surveillance for waterborne disease and outbreaks associated with recreational water--United States, 2003-2004". Morbidity and Mortality Weekly Report. Surveillance Summaries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r>
              <a:rPr lang="en-US" sz="2000" dirty="0" smtClean="0"/>
              <a:t>U.S. CWA section 402(p</a:t>
            </a:r>
            <a:r>
              <a:rPr lang="en-US" sz="2000" dirty="0" smtClean="0"/>
              <a:t>)</a:t>
            </a:r>
            <a:endParaRPr lang="el-GR" sz="2000" dirty="0" smtClean="0"/>
          </a:p>
          <a:p>
            <a:r>
              <a:rPr lang="en-US" sz="2000" dirty="0" smtClean="0"/>
              <a:t>Air </a:t>
            </a:r>
            <a:r>
              <a:rPr lang="en-US" sz="2000" dirty="0" smtClean="0"/>
              <a:t>Pollution</a:t>
            </a:r>
            <a:r>
              <a:rPr lang="el-GR" sz="2000" dirty="0" smtClean="0"/>
              <a:t> </a:t>
            </a:r>
            <a:r>
              <a:rPr lang="en-US" sz="2000" dirty="0" smtClean="0"/>
              <a:t>A </a:t>
            </a:r>
            <a:r>
              <a:rPr lang="en-US" sz="2000" dirty="0" smtClean="0"/>
              <a:t>New Risk Factor in Ischemic Stroke Mortality</a:t>
            </a:r>
            <a:br>
              <a:rPr lang="en-US" sz="2000" dirty="0" smtClean="0"/>
            </a:br>
            <a:r>
              <a:rPr lang="en-US" sz="2000" dirty="0" err="1" smtClean="0"/>
              <a:t>Yun-Chul</a:t>
            </a:r>
            <a:r>
              <a:rPr lang="en-US" sz="2000" dirty="0" smtClean="0"/>
              <a:t> Hong, </a:t>
            </a:r>
            <a:r>
              <a:rPr lang="en-US" sz="2000" dirty="0" err="1" smtClean="0"/>
              <a:t>Jong</a:t>
            </a:r>
            <a:r>
              <a:rPr lang="en-US" sz="2000" dirty="0" smtClean="0"/>
              <a:t>-Tae Lee, Ho Kim, and Ho-Jang Kwon</a:t>
            </a:r>
            <a:br>
              <a:rPr lang="en-US" sz="2000" dirty="0" smtClean="0"/>
            </a:br>
            <a:r>
              <a:rPr lang="en-US" sz="2000" dirty="0" smtClean="0"/>
              <a:t>Originally published1 Sep 2002</a:t>
            </a:r>
            <a:endParaRPr lang="el-GR" sz="2000" dirty="0" smtClean="0"/>
          </a:p>
          <a:p>
            <a:endParaRPr lang="el-G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Ευχαριστούμε για την προσοχή σας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Ρύπανση Περιβάλλοντος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sz="2400" b="1" dirty="0" smtClean="0"/>
              <a:t>Ρύπανση </a:t>
            </a:r>
            <a:r>
              <a:rPr lang="el-GR" sz="2400" b="1" dirty="0" smtClean="0"/>
              <a:t>Ατμόσφαιρας</a:t>
            </a:r>
            <a:endParaRPr lang="en-US" sz="2400" b="1" dirty="0" smtClean="0"/>
          </a:p>
          <a:p>
            <a:r>
              <a:rPr lang="el-GR" sz="2400" dirty="0" smtClean="0"/>
              <a:t>Ρύποι</a:t>
            </a:r>
            <a:r>
              <a:rPr lang="en-US" sz="2400" dirty="0" smtClean="0"/>
              <a:t>:</a:t>
            </a:r>
            <a:r>
              <a:rPr lang="el-GR" sz="2400" dirty="0" smtClean="0"/>
              <a:t>Διοξείδιο </a:t>
            </a:r>
            <a:r>
              <a:rPr lang="el-GR" sz="2400" dirty="0" smtClean="0"/>
              <a:t>του </a:t>
            </a:r>
            <a:r>
              <a:rPr lang="el-GR" sz="2400" dirty="0" smtClean="0"/>
              <a:t>θείου</a:t>
            </a:r>
            <a:r>
              <a:rPr lang="el-GR" sz="2400" dirty="0" smtClean="0"/>
              <a:t>, </a:t>
            </a:r>
            <a:r>
              <a:rPr lang="el-GR" sz="2400" dirty="0" smtClean="0"/>
              <a:t>Διοξείδιο </a:t>
            </a:r>
            <a:r>
              <a:rPr lang="el-GR" sz="2400" dirty="0" smtClean="0"/>
              <a:t>του αζώτου και οξείδια </a:t>
            </a:r>
            <a:r>
              <a:rPr lang="el-GR" sz="2400" dirty="0" smtClean="0"/>
              <a:t>αζώτου, Μονοξείδιο </a:t>
            </a:r>
            <a:r>
              <a:rPr lang="el-GR" sz="2400" dirty="0" smtClean="0"/>
              <a:t>του </a:t>
            </a:r>
            <a:r>
              <a:rPr lang="el-GR" sz="2400" dirty="0" smtClean="0"/>
              <a:t>άνθρακα , Μόλυβδος , Βενζόλιο</a:t>
            </a:r>
            <a:r>
              <a:rPr lang="el-GR" sz="2400" dirty="0" smtClean="0"/>
              <a:t> </a:t>
            </a:r>
            <a:r>
              <a:rPr lang="el-GR" sz="2400" dirty="0" smtClean="0"/>
              <a:t>, Όζον</a:t>
            </a:r>
            <a:r>
              <a:rPr lang="el-GR" sz="2400" dirty="0" smtClean="0"/>
              <a:t> , σωματίδια που μεταφέρονται μέσω του αέρα  </a:t>
            </a:r>
            <a:endParaRPr lang="el-GR" sz="2400" dirty="0" smtClean="0"/>
          </a:p>
          <a:p>
            <a:r>
              <a:rPr lang="el-GR" sz="2400" dirty="0" smtClean="0"/>
              <a:t>Οι κυριότερες πηγές παραγωγής των παραπάνω ρύπων είναι: η παραγωγή </a:t>
            </a:r>
            <a:r>
              <a:rPr lang="el-GR" sz="2400" dirty="0" smtClean="0"/>
              <a:t>ηλεκτρικής </a:t>
            </a:r>
            <a:r>
              <a:rPr lang="el-GR" sz="2400" dirty="0" smtClean="0"/>
              <a:t>ενέργειας από ορυχεία και μεταλλεία , Βιομηχανία , Αυτοκίνητα</a:t>
            </a:r>
            <a:r>
              <a:rPr lang="el-GR" sz="2400" dirty="0" smtClean="0"/>
              <a:t>, πλοία, </a:t>
            </a:r>
            <a:r>
              <a:rPr lang="el-GR" sz="2400" dirty="0" smtClean="0"/>
              <a:t>αεροπλάνα , η καύση απορριμμάτων στις χωματερές .</a:t>
            </a:r>
            <a:endParaRPr lang="el-GR" sz="2400" dirty="0" smtClean="0"/>
          </a:p>
          <a:p>
            <a:r>
              <a:rPr lang="el-GR" sz="2400" dirty="0" smtClean="0"/>
              <a:t>Οι ασθένειες που συνδέονται πιο στενά με την  ατμοσφαιρική ρύπανση είναι:</a:t>
            </a:r>
          </a:p>
          <a:p>
            <a:pPr>
              <a:buNone/>
            </a:pPr>
            <a:r>
              <a:rPr lang="el-GR" sz="2400" dirty="0" smtClean="0"/>
              <a:t>1. καρδιαγγειακά προβλήματα/ισχαιμική καρδιακή νόσος</a:t>
            </a:r>
            <a:r>
              <a:rPr lang="el-GR" sz="2400" dirty="0" smtClean="0"/>
              <a:t>,</a:t>
            </a:r>
          </a:p>
          <a:p>
            <a:pPr>
              <a:buNone/>
            </a:pPr>
            <a:r>
              <a:rPr lang="el-GR" sz="2400" dirty="0" smtClean="0"/>
              <a:t>2.πνευμονικές παθήσεις/καρκίνος του πνεύμονα (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/>
              <a:t>: </a:t>
            </a:r>
            <a:r>
              <a:rPr lang="el-GR" sz="2400" dirty="0" smtClean="0"/>
              <a:t>αναπνευστικά νοσήματα, φλεγμονές αναπνευστικών οδών, αύξηση ευαισθησίας πνευμόνων σε περίπτωση πνευμονικού οιδήματος, επιδείνωση χρόνιων πνευμονικών </a:t>
            </a:r>
            <a:r>
              <a:rPr lang="el-GR" sz="2400" dirty="0" smtClean="0"/>
              <a:t>νοσημάτων , ΝΟ</a:t>
            </a:r>
            <a:r>
              <a:rPr lang="el-GR" sz="2400" baseline="-25000" dirty="0" smtClean="0"/>
              <a:t>2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:</a:t>
            </a:r>
            <a:r>
              <a:rPr lang="el-GR" sz="2400" dirty="0" smtClean="0"/>
              <a:t> ερεθισμοί αναπνευστικού, αύξηση ευπάθειας σε αναπνευστικές </a:t>
            </a:r>
            <a:r>
              <a:rPr lang="el-GR" sz="2400" dirty="0" smtClean="0"/>
              <a:t>λοιμώξεις , 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: </a:t>
            </a:r>
            <a:r>
              <a:rPr lang="el-GR" sz="2400" dirty="0" smtClean="0"/>
              <a:t>βήχας</a:t>
            </a:r>
            <a:r>
              <a:rPr lang="el-GR" sz="2400" dirty="0" smtClean="0"/>
              <a:t>, αυξημένες κρίσεις </a:t>
            </a:r>
            <a:r>
              <a:rPr lang="el-GR" sz="2400" dirty="0" smtClean="0"/>
              <a:t>άσθματος),</a:t>
            </a:r>
          </a:p>
          <a:p>
            <a:pPr>
              <a:buNone/>
            </a:pPr>
            <a:r>
              <a:rPr lang="el-GR" sz="2400" dirty="0" smtClean="0"/>
              <a:t>3. εγκεφαλικά </a:t>
            </a:r>
            <a:r>
              <a:rPr lang="el-GR" sz="2400" dirty="0" smtClean="0"/>
              <a:t>(από σωματίδια </a:t>
            </a:r>
            <a:r>
              <a:rPr lang="en-US" sz="2400" dirty="0" smtClean="0"/>
              <a:t>CO, SO</a:t>
            </a:r>
            <a:r>
              <a:rPr lang="en-US" sz="2400" baseline="-25000" dirty="0" smtClean="0"/>
              <a:t>2,</a:t>
            </a:r>
            <a:r>
              <a:rPr lang="en-US" sz="2400" dirty="0" smtClean="0"/>
              <a:t> NO</a:t>
            </a:r>
            <a:r>
              <a:rPr lang="en-US" sz="2400" baseline="-25000" dirty="0" smtClean="0"/>
              <a:t>2,</a:t>
            </a:r>
            <a:r>
              <a:rPr lang="en-US" sz="2400" dirty="0" smtClean="0"/>
              <a:t> O</a:t>
            </a:r>
            <a:r>
              <a:rPr lang="en-US" sz="2400" baseline="-25000" dirty="0" smtClean="0"/>
              <a:t>3,</a:t>
            </a:r>
            <a:r>
              <a:rPr lang="en-US" sz="2400" dirty="0" smtClean="0"/>
              <a:t> </a:t>
            </a:r>
            <a:r>
              <a:rPr lang="en-US" sz="2400" dirty="0" err="1" smtClean="0"/>
              <a:t>No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)</a:t>
            </a:r>
            <a:r>
              <a:rPr lang="el-GR" sz="2400" dirty="0" smtClean="0"/>
              <a:t> . </a:t>
            </a:r>
          </a:p>
          <a:p>
            <a:endParaRPr lang="el-GR" sz="2400" dirty="0" smtClean="0"/>
          </a:p>
          <a:p>
            <a:endParaRPr lang="el-GR" sz="2400" dirty="0"/>
          </a:p>
          <a:p>
            <a:endParaRPr lang="el-G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1429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dirty="0" smtClean="0"/>
              <a:t>Ρύπανση υδάτων</a:t>
            </a:r>
          </a:p>
          <a:p>
            <a:r>
              <a:rPr lang="el-GR" dirty="0" smtClean="0"/>
              <a:t>Ρύποι : απορρυπαντικά , λίπη , λιπάσματα , φάρμακα, εντομοκτόνα , πετρελαιοειδή, βαρέα μέταλλα , ραδιενεργά απόβλητα ,</a:t>
            </a:r>
            <a:r>
              <a:rPr lang="el-GR" dirty="0" smtClean="0"/>
              <a:t> τοξικές ουσίες</a:t>
            </a:r>
            <a:r>
              <a:rPr lang="el-GR" dirty="0" smtClean="0"/>
              <a:t>,</a:t>
            </a:r>
            <a:r>
              <a:rPr lang="el-GR" dirty="0" smtClean="0"/>
              <a:t> ανόργανα υλικά (π.χ. χλωριούχο νάτριο</a:t>
            </a:r>
            <a:r>
              <a:rPr lang="el-GR" dirty="0" smtClean="0"/>
              <a:t>).</a:t>
            </a:r>
          </a:p>
          <a:p>
            <a:r>
              <a:rPr lang="el-GR" dirty="0" smtClean="0"/>
              <a:t>Οι κυριότερες πηγές των παραπάνω ρύπων είναι : απορρίψεις από μονάδες επεξεργασίας λυμάτων, εργοστάσια , αποστραγγίσεις  πόλεων , ενώσεις αζώτου από λιπάσματα σε αγροτικές εκτάσεις , σκουπίδια .</a:t>
            </a:r>
          </a:p>
          <a:p>
            <a:r>
              <a:rPr lang="el-GR" dirty="0" smtClean="0"/>
              <a:t>Οι υδρόβιοι μικροοργανισμοί που προκαλούν ασθένειες είναι  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Cyclospora</a:t>
            </a:r>
            <a:r>
              <a:rPr lang="en-US" dirty="0" smtClean="0"/>
              <a:t> </a:t>
            </a:r>
            <a:r>
              <a:rPr lang="en-US" dirty="0" err="1" smtClean="0"/>
              <a:t>cayetanesis</a:t>
            </a:r>
            <a:r>
              <a:rPr lang="en-US" dirty="0" smtClean="0"/>
              <a:t> 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err="1" smtClean="0"/>
              <a:t>Κυκλοσπορίαση</a:t>
            </a:r>
            <a:endParaRPr lang="el-GR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Vibrio</a:t>
            </a:r>
            <a:r>
              <a:rPr lang="en-US" dirty="0" smtClean="0"/>
              <a:t> </a:t>
            </a:r>
            <a:r>
              <a:rPr lang="en-US" dirty="0" err="1" smtClean="0"/>
              <a:t>cholerae</a:t>
            </a:r>
            <a:r>
              <a:rPr lang="en-US" dirty="0" smtClean="0"/>
              <a:t> </a:t>
            </a:r>
            <a:r>
              <a:rPr lang="el-GR" dirty="0" smtClean="0"/>
              <a:t>: Χολέρα </a:t>
            </a:r>
          </a:p>
          <a:p>
            <a:pPr marL="514350" indent="-514350">
              <a:buAutoNum type="arabicPeriod"/>
            </a:pPr>
            <a:r>
              <a:rPr lang="en-US" dirty="0" smtClean="0"/>
              <a:t>Poliovirus </a:t>
            </a:r>
            <a:r>
              <a:rPr lang="el-GR" dirty="0" smtClean="0"/>
              <a:t>: Πολιομυελίτιδα</a:t>
            </a:r>
          </a:p>
          <a:p>
            <a:pPr marL="514350" indent="-514350">
              <a:buAutoNum type="arabicPeriod"/>
            </a:pPr>
            <a:r>
              <a:rPr lang="el-GR" dirty="0" err="1" smtClean="0"/>
              <a:t>Escherichia</a:t>
            </a:r>
            <a:r>
              <a:rPr lang="el-GR" dirty="0" smtClean="0"/>
              <a:t> </a:t>
            </a:r>
            <a:r>
              <a:rPr lang="el-GR" dirty="0" err="1" smtClean="0"/>
              <a:t>coli</a:t>
            </a:r>
            <a:r>
              <a:rPr lang="el-GR" dirty="0" smtClean="0"/>
              <a:t> </a:t>
            </a: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b="1" dirty="0"/>
          </a:p>
        </p:txBody>
      </p:sp>
      <p:pic>
        <p:nvPicPr>
          <p:cNvPr id="1026" name="Picture 2" descr="Αποτέλεσμα εικόνας για μολυσμένες θαλασσε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714884"/>
            <a:ext cx="4143404" cy="1978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Ασθένειες ανά επάγγελμα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Βιομηχανικοί εργάτες: κινδυνεύουν από δηλητηρίαση από μόλυβδο(νεφροπάθεια μολύβδου),υδράργυρο χαλκό και </a:t>
            </a:r>
            <a:r>
              <a:rPr lang="el-GR" dirty="0" smtClean="0"/>
              <a:t>ά</a:t>
            </a:r>
            <a:r>
              <a:rPr lang="el-GR" dirty="0" smtClean="0"/>
              <a:t>λλα μέταλλα, νοσήματα του αναπνευστικού συστήματος.</a:t>
            </a:r>
          </a:p>
          <a:p>
            <a:r>
              <a:rPr lang="el-GR" dirty="0" smtClean="0"/>
              <a:t>Εργαζόμενοι σε λατομεία: </a:t>
            </a:r>
            <a:r>
              <a:rPr lang="el-GR" dirty="0" err="1" smtClean="0"/>
              <a:t>σιλίκωση</a:t>
            </a:r>
            <a:r>
              <a:rPr lang="el-GR" dirty="0" smtClean="0"/>
              <a:t> (βαριά πνευμονολογική βλάβη που οφείλεται στην εισπνοή σκόνης κρυσταλλικού πυριτίου).</a:t>
            </a:r>
          </a:p>
          <a:p>
            <a:r>
              <a:rPr lang="el-GR" dirty="0" smtClean="0"/>
              <a:t>Αγρότες: κινδυνεύουν από : δηλητηριάσεις , λόγω χημικών , καρκίνο του δέρματος λόγω της καθημερινής και πολύωρης έκθεσής τους στην ηλιακή ακτινοβολία.</a:t>
            </a:r>
          </a:p>
          <a:p>
            <a:r>
              <a:rPr lang="el-GR" dirty="0" smtClean="0"/>
              <a:t>Ηλεκτροσυγκολλητές: κινδυνεύουν από : έντονους ερεθισμούς , προβλήματα στα μάτια , και επιβάρυνση του αιμοποιητικού συστήματος και του ήπατος λόγω αναθυμιάσεων των </a:t>
            </a:r>
            <a:r>
              <a:rPr lang="el-GR" dirty="0" err="1" smtClean="0"/>
              <a:t>ηλεκτροσυγκολλούμενων</a:t>
            </a:r>
            <a:r>
              <a:rPr lang="el-GR" dirty="0" smtClean="0"/>
              <a:t> μετάλλων.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Επαγγελματίες οδηγοί- τροχονόμοι : κινδυνεύουν από : κίνδυνο εκδήλωσης αναπνευστικών και καρδιακών νοσημάτων λόγω εισπνοής καυσαερίων.</a:t>
            </a:r>
          </a:p>
          <a:p>
            <a:r>
              <a:rPr lang="el-GR" dirty="0" smtClean="0"/>
              <a:t>Πυροσβέστες: κινδυνεύουν από : </a:t>
            </a:r>
            <a:r>
              <a:rPr lang="el-GR" dirty="0" smtClean="0"/>
              <a:t>από </a:t>
            </a:r>
            <a:r>
              <a:rPr lang="el-GR" dirty="0" smtClean="0"/>
              <a:t>καρδιαγγειακά και αναπνευστικά προβλήματα , επιπεφυκίτιδες , ρινίτιδες φαρυγγίτιδες και λαρυγγίτιδες , χρόνια μη ειδική πνευμονοπάθεια , ισχαιμική νόσο της καρδιάς.</a:t>
            </a:r>
          </a:p>
          <a:p>
            <a:r>
              <a:rPr lang="el-GR" dirty="0" smtClean="0"/>
              <a:t> </a:t>
            </a:r>
            <a:r>
              <a:rPr lang="el-GR" dirty="0" smtClean="0"/>
              <a:t>Αγρότες: κινδυνεύουν από : δηλητηριάσεις , λόγω χημικών , καρκίνο του δέρματος λόγω της καθημερινής και πολύωρης έκθεσής τους στην ηλιακή </a:t>
            </a:r>
            <a:r>
              <a:rPr lang="el-GR" dirty="0" smtClean="0"/>
              <a:t>ακτινοβολία.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Ασθένειες ανά επάγγελμα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Νοσοκομεία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/>
              <a:t>Οι πιο συχνές μολύνσεις στα νοσοκομεία είναι από μικρόβια</a:t>
            </a:r>
          </a:p>
          <a:p>
            <a:r>
              <a:rPr lang="el-GR" sz="2200" dirty="0" smtClean="0"/>
              <a:t>Μολύνσεις κυκλοφορικού συστήματος, πνευμονίες λόγω ανεπαρκούς εξαέρωσης, μολύνσεις στα χειρουργεία </a:t>
            </a:r>
          </a:p>
          <a:p>
            <a:r>
              <a:rPr lang="el-GR" sz="2200" dirty="0" smtClean="0"/>
              <a:t>Ουρολοιμώξεις από καθετήρες</a:t>
            </a:r>
          </a:p>
          <a:p>
            <a:pPr>
              <a:buNone/>
            </a:pPr>
            <a:endParaRPr lang="el-GR" sz="2200" dirty="0" smtClean="0"/>
          </a:p>
          <a:p>
            <a:pPr>
              <a:buNone/>
            </a:pPr>
            <a:endParaRPr lang="el-GR" sz="2200" dirty="0" smtClean="0"/>
          </a:p>
          <a:p>
            <a:pPr>
              <a:buNone/>
            </a:pPr>
            <a:r>
              <a:rPr lang="el-GR" sz="2200" dirty="0" smtClean="0"/>
              <a:t>   Μέτρα Πρόληψης</a:t>
            </a:r>
            <a:endParaRPr lang="el-GR" sz="2200" dirty="0" smtClean="0"/>
          </a:p>
          <a:p>
            <a:r>
              <a:rPr lang="el-GR" sz="2200" dirty="0" smtClean="0"/>
              <a:t>Εξαέρωση χώρου</a:t>
            </a:r>
          </a:p>
          <a:p>
            <a:r>
              <a:rPr lang="el-GR" sz="2200" dirty="0" smtClean="0"/>
              <a:t>Απολύμανση εργαλείων , μηχανημάτων, καθαρισμός χώρου</a:t>
            </a:r>
          </a:p>
          <a:p>
            <a:r>
              <a:rPr lang="el-GR" sz="2200" dirty="0" smtClean="0"/>
              <a:t>Χρήση μάσκας, γαντιών, ρόμπας </a:t>
            </a:r>
          </a:p>
          <a:p>
            <a:r>
              <a:rPr lang="el-GR" sz="2200" dirty="0" smtClean="0"/>
              <a:t>Συντήρηση μηχανημάτων και </a:t>
            </a:r>
            <a:r>
              <a:rPr lang="en-US" sz="2200" dirty="0" smtClean="0"/>
              <a:t>air condition</a:t>
            </a:r>
            <a:r>
              <a:rPr lang="el-GR" sz="2200" dirty="0" smtClean="0"/>
              <a:t>  </a:t>
            </a:r>
            <a:endParaRPr lang="el-GR" sz="2200" dirty="0"/>
          </a:p>
        </p:txBody>
      </p:sp>
      <p:pic>
        <p:nvPicPr>
          <p:cNvPr id="23554" name="Picture 2" descr="Αποτέλεσμα εικόνας για μασκα νοσοκομειου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2857496"/>
            <a:ext cx="2333588" cy="1881456"/>
          </a:xfrm>
          <a:prstGeom prst="rect">
            <a:avLst/>
          </a:prstGeom>
          <a:noFill/>
        </p:spPr>
      </p:pic>
      <p:pic>
        <p:nvPicPr>
          <p:cNvPr id="23556" name="Picture 4" descr="Αποτέλεσμα εικόνας για γαντια προστασιας νοσοκομειο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143248"/>
            <a:ext cx="1858413" cy="1363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Κίνδυνοι στον κλάδο οπτικής </a:t>
            </a:r>
            <a:r>
              <a:rPr lang="el-GR" dirty="0" err="1" smtClean="0"/>
              <a:t>οπτομετρίας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714488"/>
            <a:ext cx="8258204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    Τροχοί Λείανσης</a:t>
            </a:r>
          </a:p>
          <a:p>
            <a:r>
              <a:rPr lang="el-GR" sz="2000" dirty="0" smtClean="0"/>
              <a:t>Στη </a:t>
            </a:r>
            <a:r>
              <a:rPr lang="el-GR" sz="2000" dirty="0" smtClean="0"/>
              <a:t>χρήση των </a:t>
            </a:r>
            <a:r>
              <a:rPr lang="el-GR" sz="2000" dirty="0" smtClean="0"/>
              <a:t>τροχών λείανσης </a:t>
            </a:r>
            <a:r>
              <a:rPr lang="el-GR" sz="2000" dirty="0" smtClean="0"/>
              <a:t>παράγονται ρινίσματα από το επεξεργαζόμενο υλικό </a:t>
            </a:r>
            <a:endParaRPr lang="el-GR" sz="2000" dirty="0" smtClean="0"/>
          </a:p>
          <a:p>
            <a:r>
              <a:rPr lang="el-GR" sz="2000" dirty="0" smtClean="0"/>
              <a:t>Ό</a:t>
            </a:r>
            <a:r>
              <a:rPr lang="el-GR" sz="2000" dirty="0" smtClean="0"/>
              <a:t>ταν </a:t>
            </a:r>
            <a:r>
              <a:rPr lang="el-GR" sz="2000" dirty="0" smtClean="0"/>
              <a:t>η ταχύτητα των κινούμενων μερών είναι υψηλή, μπορεί να </a:t>
            </a:r>
            <a:r>
              <a:rPr lang="el-GR" sz="2000" dirty="0" smtClean="0"/>
              <a:t>εκτιναχθούν</a:t>
            </a:r>
          </a:p>
          <a:p>
            <a:r>
              <a:rPr lang="el-GR" sz="2000" dirty="0" smtClean="0"/>
              <a:t>Ιδιαίτεροι </a:t>
            </a:r>
            <a:r>
              <a:rPr lang="el-GR" sz="2000" dirty="0" smtClean="0"/>
              <a:t>κίνδυνοι προκαλούνται κατά την υπερθέρμανση </a:t>
            </a:r>
            <a:endParaRPr lang="el-GR" sz="2000" dirty="0" smtClean="0"/>
          </a:p>
          <a:p>
            <a:r>
              <a:rPr lang="el-GR" sz="2000" dirty="0" smtClean="0"/>
              <a:t>Τα </a:t>
            </a:r>
            <a:r>
              <a:rPr lang="el-GR" sz="2000" dirty="0" smtClean="0"/>
              <a:t>ρινίσματα </a:t>
            </a:r>
            <a:r>
              <a:rPr lang="el-GR" sz="2000" dirty="0" smtClean="0"/>
              <a:t>μπορεί </a:t>
            </a:r>
            <a:r>
              <a:rPr lang="el-GR" sz="2000" dirty="0" smtClean="0"/>
              <a:t>να προκαλέσουν τραυματισμούς </a:t>
            </a:r>
            <a:r>
              <a:rPr lang="el-GR" sz="2000" dirty="0" smtClean="0"/>
              <a:t>, κοψίματα </a:t>
            </a:r>
            <a:r>
              <a:rPr lang="el-GR" sz="2000" dirty="0" smtClean="0"/>
              <a:t>ή </a:t>
            </a:r>
            <a:r>
              <a:rPr lang="el-GR" sz="2000" dirty="0" smtClean="0"/>
              <a:t>εγκαύματα ιδιαίτερα </a:t>
            </a:r>
            <a:r>
              <a:rPr lang="el-GR" sz="2000" dirty="0" smtClean="0"/>
              <a:t>στην περιοχή του </a:t>
            </a:r>
            <a:r>
              <a:rPr lang="el-GR" sz="2000" dirty="0" smtClean="0"/>
              <a:t>προσώπου</a:t>
            </a:r>
          </a:p>
          <a:p>
            <a:r>
              <a:rPr lang="el-GR" sz="2000" dirty="0" smtClean="0"/>
              <a:t>Κίνδυνος </a:t>
            </a:r>
            <a:r>
              <a:rPr lang="el-GR" sz="2000" dirty="0" smtClean="0"/>
              <a:t>τραυματισμού </a:t>
            </a:r>
            <a:r>
              <a:rPr lang="el-GR" sz="2000" dirty="0" smtClean="0"/>
              <a:t>για  </a:t>
            </a:r>
            <a:r>
              <a:rPr lang="el-GR" sz="2000" dirty="0" smtClean="0"/>
              <a:t>στα </a:t>
            </a:r>
            <a:r>
              <a:rPr lang="el-GR" sz="2000" dirty="0" smtClean="0"/>
              <a:t>μάτια</a:t>
            </a:r>
            <a:endParaRPr lang="el-GR" sz="2000" dirty="0"/>
          </a:p>
          <a:p>
            <a:endParaRPr lang="el-GR" sz="2000" dirty="0" smtClean="0"/>
          </a:p>
          <a:p>
            <a:endParaRPr lang="el-GR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Μέτρα για την αποφυγή ατυχημάτων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Χρήση μάσκας για να μην εισπνέουμε θραύσματα</a:t>
            </a:r>
          </a:p>
          <a:p>
            <a:r>
              <a:rPr lang="el-GR" sz="2800" dirty="0" smtClean="0"/>
              <a:t>Χρήση ειδικών γυαλιών για να μην τραυματιστούμε</a:t>
            </a:r>
          </a:p>
          <a:p>
            <a:r>
              <a:rPr lang="el-GR" sz="2800" dirty="0" smtClean="0"/>
              <a:t>Φοράμε γάντια προστασίας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l-GR" dirty="0" smtClean="0"/>
              <a:t>Κανόνες σε οπτικό κατάστημα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Εξαέρωση χώρου</a:t>
            </a:r>
          </a:p>
          <a:p>
            <a:r>
              <a:rPr lang="el-GR" dirty="0" smtClean="0"/>
              <a:t>Καθαριότητα χώρου </a:t>
            </a:r>
          </a:p>
          <a:p>
            <a:r>
              <a:rPr lang="el-GR" dirty="0" smtClean="0"/>
              <a:t>Συντήρηση μηχανημάτων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</a:t>
            </a:r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684</Words>
  <Application>Microsoft Office PowerPoint</Application>
  <PresentationFormat>Προβολή στην οθόνη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Ρύπανση περιβάλλοντος και εργασιακή υγεία: παρουσίαση κυριότερων πηγών ρύπανσης του περιβάλλοντος  και των κυριότερων ασθενειών που συνδέονται με τη ρύπανση</vt:lpstr>
      <vt:lpstr>Ρύπανση Περιβάλλοντος</vt:lpstr>
      <vt:lpstr>Διαφάνεια 3</vt:lpstr>
      <vt:lpstr>Ασθένειες ανά επάγγελμα</vt:lpstr>
      <vt:lpstr>Ασθένειες ανά επάγγελμα</vt:lpstr>
      <vt:lpstr>Νοσοκομεία</vt:lpstr>
      <vt:lpstr>Κίνδυνοι στον κλάδο οπτικής οπτομετρίας</vt:lpstr>
      <vt:lpstr>Μέτρα για την αποφυγή ατυχημάτων</vt:lpstr>
      <vt:lpstr> Κανόνες σε οπτικό κατάστημα</vt:lpstr>
      <vt:lpstr>Πήγες</vt:lpstr>
      <vt:lpstr>Ευχαριστούμε για την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Ρύπανση περιβάλλοντος και εργασιακή υγεία: παρουσίαση κυριότερων πηγών ρύπανσης του περιβάλλοντος  και των κυριότερων ασθενειών που συνδέονται με τη ρύπανση</dc:title>
  <dc:creator>Δ</dc:creator>
  <cp:lastModifiedBy>Δ</cp:lastModifiedBy>
  <cp:revision>46</cp:revision>
  <dcterms:created xsi:type="dcterms:W3CDTF">2019-12-02T12:17:50Z</dcterms:created>
  <dcterms:modified xsi:type="dcterms:W3CDTF">2019-12-02T20:40:57Z</dcterms:modified>
</cp:coreProperties>
</file>